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6" r:id="rId2"/>
    <p:sldMasterId id="2147483686" r:id="rId3"/>
    <p:sldMasterId id="2147483698" r:id="rId4"/>
    <p:sldMasterId id="2147483710" r:id="rId5"/>
    <p:sldMasterId id="2147483722" r:id="rId6"/>
    <p:sldMasterId id="2147483732" r:id="rId7"/>
    <p:sldMasterId id="2147483744" r:id="rId8"/>
  </p:sldMasterIdLst>
  <p:notesMasterIdLst>
    <p:notesMasterId r:id="rId79"/>
  </p:notesMasterIdLst>
  <p:handoutMasterIdLst>
    <p:handoutMasterId r:id="rId80"/>
  </p:handoutMasterIdLst>
  <p:sldIdLst>
    <p:sldId id="33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 id="366" r:id="rId44"/>
    <p:sldId id="367" r:id="rId45"/>
    <p:sldId id="368" r:id="rId46"/>
    <p:sldId id="369" r:id="rId47"/>
    <p:sldId id="370" r:id="rId48"/>
    <p:sldId id="371" r:id="rId49"/>
    <p:sldId id="372" r:id="rId50"/>
    <p:sldId id="373" r:id="rId51"/>
    <p:sldId id="374" r:id="rId52"/>
    <p:sldId id="375" r:id="rId53"/>
    <p:sldId id="376"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89" r:id="rId67"/>
    <p:sldId id="390" r:id="rId68"/>
    <p:sldId id="391" r:id="rId69"/>
    <p:sldId id="392" r:id="rId70"/>
    <p:sldId id="393" r:id="rId71"/>
    <p:sldId id="394" r:id="rId72"/>
    <p:sldId id="395" r:id="rId73"/>
    <p:sldId id="396" r:id="rId74"/>
    <p:sldId id="397" r:id="rId75"/>
    <p:sldId id="398" r:id="rId76"/>
    <p:sldId id="399" r:id="rId77"/>
    <p:sldId id="303" r:id="rId78"/>
  </p:sldIdLst>
  <p:sldSz cx="12192000" cy="6858000"/>
  <p:notesSz cx="6858000" cy="9144000"/>
  <p:embeddedFontLst>
    <p:embeddedFont>
      <p:font typeface="Tahoma" panose="020B0604030504040204" pitchFamily="34" charset="0"/>
      <p:regular r:id="rId81"/>
      <p:bold r:id="rId82"/>
    </p:embeddedFont>
    <p:embeddedFont>
      <p:font typeface="ＭＳ Ｐゴシック" panose="020B0600070205080204" pitchFamily="34" charset="-128"/>
      <p:regular r:id="rId83"/>
    </p:embeddedFont>
    <p:embeddedFont>
      <p:font typeface="Segoe UI Semibold" panose="020B0702040204020203" pitchFamily="34" charset="0"/>
      <p:bold r:id="rId84"/>
      <p:boldItalic r:id="rId85"/>
    </p:embeddedFont>
    <p:embeddedFont>
      <p:font typeface="Cambria Math" panose="02040503050406030204" pitchFamily="18" charset="0"/>
      <p:regular r:id="rId86"/>
    </p:embeddedFont>
    <p:embeddedFont>
      <p:font typeface="Calibri Light" panose="020F0302020204030204" pitchFamily="34" charset="0"/>
      <p:regular r:id="rId87"/>
      <p:italic r:id="rId88"/>
    </p:embeddedFont>
    <p:embeddedFont>
      <p:font typeface="Calibri" panose="020F0502020204030204" pitchFamily="3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Hilgert" initials="TH" lastIdx="4" clrIdx="0">
    <p:extLst>
      <p:ext uri="{19B8F6BF-5375-455C-9EA6-DF929625EA0E}">
        <p15:presenceInfo xmlns:p15="http://schemas.microsoft.com/office/powerpoint/2012/main" userId="S::thilgert@burness.com::e63f7431-5354-4fa3-8815-b97c1ede6b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35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CA238-47A9-4DB3-83A1-69DFAF1A5C58}" v="34" dt="2021-05-25T23:44:11.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89130" autoAdjust="0"/>
  </p:normalViewPr>
  <p:slideViewPr>
    <p:cSldViewPr snapToGrid="0" snapToObjects="1">
      <p:cViewPr varScale="1">
        <p:scale>
          <a:sx n="74" d="100"/>
          <a:sy n="74" d="100"/>
        </p:scale>
        <p:origin x="682" y="6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9" d="100"/>
          <a:sy n="129" d="100"/>
        </p:scale>
        <p:origin x="241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font" Target="fonts/font10.fntdata"/><Relationship Id="rId9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handoutMaster" Target="handoutMasters/handoutMaster1.xml"/><Relationship Id="rId85"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3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7.fntdata"/><Relationship Id="rId136" Type="http://schemas.microsoft.com/office/2016/11/relationships/changesInfo" Target="changesInfos/changesInfo1.xml"/><Relationship Id="rId61" Type="http://schemas.openxmlformats.org/officeDocument/2006/relationships/slide" Target="slides/slide53.xml"/><Relationship Id="rId82" Type="http://schemas.openxmlformats.org/officeDocument/2006/relationships/font" Target="fonts/font2.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Ann Lee King" clId="Web-{9BACA238-47A9-4DB3-83A1-69DFAF1A5C58}"/>
    <pc:docChg chg="modSld">
      <pc:chgData name="Patricia Ann Lee King" userId="" providerId="" clId="Web-{9BACA238-47A9-4DB3-83A1-69DFAF1A5C58}" dt="2021-05-25T23:44:11.144" v="16" actId="20577"/>
      <pc:docMkLst>
        <pc:docMk/>
      </pc:docMkLst>
      <pc:sldChg chg="modSp">
        <pc:chgData name="Patricia Ann Lee King" userId="" providerId="" clId="Web-{9BACA238-47A9-4DB3-83A1-69DFAF1A5C58}" dt="2021-05-25T23:44:11.144" v="16" actId="20577"/>
        <pc:sldMkLst>
          <pc:docMk/>
          <pc:sldMk cId="4118212668" sldId="297"/>
        </pc:sldMkLst>
        <pc:spChg chg="mod">
          <ac:chgData name="Patricia Ann Lee King" userId="" providerId="" clId="Web-{9BACA238-47A9-4DB3-83A1-69DFAF1A5C58}" dt="2021-05-25T23:44:11.144" v="16" actId="20577"/>
          <ac:spMkLst>
            <pc:docMk/>
            <pc:sldMk cId="4118212668" sldId="297"/>
            <ac:spMk id="3789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tem\Documents\Grad%20School\APE\Data\Cross-sectional%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llinois.gov\DPH\ChiUsers1\Amanda.C.Bennett\Interns%20and%20Fellows\Student%20Interns\Kate%20Yep%202020%20-%20Infant%20Mortality%20Surv\Project%20Files\Kate%20Final%20Files\Final%20Files%20for%20Amanda\Cross-sectional%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illinois.gov\DPH\ChiUsers1\Amanda.C.Bennett\Interns%20and%20Fellows\Student%20Interns\Kate%20Yep%202020%20-%20Infant%20Mortality%20Surv\Project%20Files\Kate%20Final%20Files\Final%20Files%20for%20Amanda\Cross-sectional%20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illinois.gov\DPH\ChiUsers1\Amanda.C.Bennett\Interns%20and%20Fellows\Student%20Interns\Kate%20Yep%202020%20-%20Infant%20Mortality%20Surv\Project%20Files\Kate%20Final%20Files\Final%20Files%20for%20Amanda\Cross-sectional%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illinois.gov\DPH\ChiUsers1\Amanda.C.Bennett\Interns%20and%20Fellows\Student%20Interns\Kate%20Yep%202020%20-%20Infant%20Mortality%20Surv\Project%20Files\Kate%20Final%20Files\Final%20Files%20for%20Amanda\Cross-sectional%20dat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5681467651596"/>
          <c:y val="3.3637261285609274E-2"/>
          <c:w val="0.83331466298671431"/>
          <c:h val="0.8327626628852246"/>
        </c:manualLayout>
      </c:layout>
      <c:scatterChart>
        <c:scatterStyle val="lineMarker"/>
        <c:varyColors val="0"/>
        <c:ser>
          <c:idx val="0"/>
          <c:order val="0"/>
          <c:tx>
            <c:strRef>
              <c:f>Sheet1!$B$1</c:f>
              <c:strCache>
                <c:ptCount val="1"/>
                <c:pt idx="0">
                  <c:v>Y-Values</c:v>
                </c:pt>
              </c:strCache>
            </c:strRef>
          </c:tx>
          <c:spPr>
            <a:ln w="28575" cap="rnd">
              <a:solidFill>
                <a:schemeClr val="tx2"/>
              </a:solidFill>
              <a:round/>
            </a:ln>
            <a:effectLst/>
          </c:spPr>
          <c:marker>
            <c:symbol val="circle"/>
            <c:size val="10"/>
            <c:spPr>
              <a:solidFill>
                <a:schemeClr val="tx2"/>
              </a:solidFill>
              <a:ln w="9525">
                <a:solidFill>
                  <a:schemeClr val="tx2"/>
                </a:solidFill>
              </a:ln>
              <a:effectLst/>
            </c:spPr>
          </c:marker>
          <c:xVal>
            <c:numRef>
              <c:f>Sheet1!$A$2:$A$20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xVal>
          <c:yVal>
            <c:numRef>
              <c:f>Sheet1!$B$2:$B$20</c:f>
              <c:numCache>
                <c:formatCode>_(* #,##0.0_);_(* \(#,##0.0\);_(* "-"??_);_(@_)</c:formatCode>
                <c:ptCount val="19"/>
                <c:pt idx="0">
                  <c:v>8.25392020669935</c:v>
                </c:pt>
                <c:pt idx="1">
                  <c:v>7.4883164873383325</c:v>
                </c:pt>
                <c:pt idx="2">
                  <c:v>7.2166775590682013</c:v>
                </c:pt>
                <c:pt idx="3">
                  <c:v>7.5607629846098181</c:v>
                </c:pt>
                <c:pt idx="4">
                  <c:v>7.2898561955474861</c:v>
                </c:pt>
                <c:pt idx="5">
                  <c:v>7.2178147520728162</c:v>
                </c:pt>
                <c:pt idx="6">
                  <c:v>7.4412677304964534</c:v>
                </c:pt>
                <c:pt idx="7">
                  <c:v>6.6139324647700084</c:v>
                </c:pt>
                <c:pt idx="8">
                  <c:v>7.1505001953224516</c:v>
                </c:pt>
                <c:pt idx="9">
                  <c:v>6.8742985409652073</c:v>
                </c:pt>
                <c:pt idx="10">
                  <c:v>6.7637183481011895</c:v>
                </c:pt>
                <c:pt idx="11">
                  <c:v>6.5867000756664229</c:v>
                </c:pt>
                <c:pt idx="12">
                  <c:v>6.4843671458731276</c:v>
                </c:pt>
                <c:pt idx="13">
                  <c:v>6.0031353955569147</c:v>
                </c:pt>
                <c:pt idx="14">
                  <c:v>6.5858366662040604</c:v>
                </c:pt>
                <c:pt idx="15">
                  <c:v>6.0214672898969646</c:v>
                </c:pt>
                <c:pt idx="16">
                  <c:v>6.3702926838742258</c:v>
                </c:pt>
                <c:pt idx="17">
                  <c:v>6.1048262935939483</c:v>
                </c:pt>
                <c:pt idx="18">
                  <c:v>6.5111718728422678</c:v>
                </c:pt>
              </c:numCache>
            </c:numRef>
          </c:yVal>
          <c:smooth val="0"/>
          <c:extLst>
            <c:ext xmlns:c16="http://schemas.microsoft.com/office/drawing/2014/chart" uri="{C3380CC4-5D6E-409C-BE32-E72D297353CC}">
              <c16:uniqueId val="{00000000-CA56-4040-A5AE-ADB0EC1A58CB}"/>
            </c:ext>
          </c:extLst>
        </c:ser>
        <c:dLbls>
          <c:showLegendKey val="0"/>
          <c:showVal val="0"/>
          <c:showCatName val="0"/>
          <c:showSerName val="0"/>
          <c:showPercent val="0"/>
          <c:showBubbleSize val="0"/>
        </c:dLbls>
        <c:axId val="586885408"/>
        <c:axId val="249885840"/>
      </c:scatterChart>
      <c:valAx>
        <c:axId val="586885408"/>
        <c:scaling>
          <c:orientation val="minMax"/>
          <c:max val="2018"/>
          <c:min val="2000"/>
        </c:scaling>
        <c:delete val="0"/>
        <c:axPos val="b"/>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49885840"/>
        <c:crosses val="autoZero"/>
        <c:crossBetween val="midCat"/>
        <c:majorUnit val="3"/>
        <c:minorUnit val="1"/>
      </c:valAx>
      <c:valAx>
        <c:axId val="24988584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dirty="0">
                    <a:solidFill>
                      <a:schemeClr val="tx1"/>
                    </a:solidFill>
                  </a:rPr>
                  <a:t>Infant Mortality Rate</a:t>
                </a:r>
              </a:p>
            </c:rich>
          </c:tx>
          <c:layout>
            <c:manualLayout>
              <c:xMode val="edge"/>
              <c:yMode val="edge"/>
              <c:x val="1.8900343642611683E-2"/>
              <c:y val="0.19711782884659018"/>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0"/>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868854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42346307788802"/>
          <c:y val="6.5127703457145691E-2"/>
          <c:w val="0.84820614591887611"/>
          <c:h val="0.69794342609128257"/>
        </c:manualLayout>
      </c:layout>
      <c:lineChart>
        <c:grouping val="standard"/>
        <c:varyColors val="0"/>
        <c:ser>
          <c:idx val="0"/>
          <c:order val="0"/>
          <c:tx>
            <c:strRef>
              <c:f>'Neonatal &amp; Postneonatal Trend'!$E$1</c:f>
              <c:strCache>
                <c:ptCount val="1"/>
                <c:pt idx="0">
                  <c:v>Neonatal</c:v>
                </c:pt>
              </c:strCache>
            </c:strRef>
          </c:tx>
          <c:spPr>
            <a:ln w="28575" cap="rnd">
              <a:solidFill>
                <a:srgbClr val="00B050"/>
              </a:solidFill>
              <a:round/>
            </a:ln>
            <a:effectLst/>
          </c:spPr>
          <c:marker>
            <c:symbol val="diamond"/>
            <c:size val="12"/>
            <c:spPr>
              <a:solidFill>
                <a:srgbClr val="00B050"/>
              </a:solidFill>
              <a:ln w="28575">
                <a:solidFill>
                  <a:srgbClr val="00B050"/>
                </a:solidFill>
              </a:ln>
              <a:effectLst/>
            </c:spPr>
          </c:marker>
          <c:dLbls>
            <c:delete val="1"/>
          </c:dLbls>
          <c:cat>
            <c:numRef>
              <c:f>'Neonatal &amp; Postneonatal Trend'!$B$2:$B$20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'Neonatal &amp; Postneonatal Trend'!$E$2:$E$20</c:f>
              <c:numCache>
                <c:formatCode>0.0</c:formatCode>
                <c:ptCount val="19"/>
                <c:pt idx="0">
                  <c:v>5.5782879196553568</c:v>
                </c:pt>
                <c:pt idx="1">
                  <c:v>4.9885881969351162</c:v>
                </c:pt>
                <c:pt idx="2">
                  <c:v>4.8849651627767869</c:v>
                </c:pt>
                <c:pt idx="3">
                  <c:v>5.2250958116991706</c:v>
                </c:pt>
                <c:pt idx="4">
                  <c:v>4.8045521471034309</c:v>
                </c:pt>
                <c:pt idx="5">
                  <c:v>4.7746040265454566</c:v>
                </c:pt>
                <c:pt idx="6">
                  <c:v>5.1030585106382977</c:v>
                </c:pt>
                <c:pt idx="7">
                  <c:v>4.6696357351768141</c:v>
                </c:pt>
                <c:pt idx="8">
                  <c:v>4.693400365734214</c:v>
                </c:pt>
                <c:pt idx="9">
                  <c:v>4.6530115974560413</c:v>
                </c:pt>
                <c:pt idx="10">
                  <c:v>4.64854119443872</c:v>
                </c:pt>
                <c:pt idx="11">
                  <c:v>4.6702308446109386</c:v>
                </c:pt>
                <c:pt idx="12">
                  <c:v>4.4422941590429277</c:v>
                </c:pt>
                <c:pt idx="13">
                  <c:v>4.0721905708714106</c:v>
                </c:pt>
                <c:pt idx="14">
                  <c:v>4.7690541375960427</c:v>
                </c:pt>
                <c:pt idx="15">
                  <c:v>4.2188221453374748</c:v>
                </c:pt>
                <c:pt idx="16">
                  <c:v>4.5122906510775769</c:v>
                </c:pt>
                <c:pt idx="17">
                  <c:v>4.2104558538054748</c:v>
                </c:pt>
                <c:pt idx="18">
                  <c:v>4.5640345789488217</c:v>
                </c:pt>
              </c:numCache>
            </c:numRef>
          </c:val>
          <c:smooth val="0"/>
          <c:extLst>
            <c:ext xmlns:c16="http://schemas.microsoft.com/office/drawing/2014/chart" uri="{C3380CC4-5D6E-409C-BE32-E72D297353CC}">
              <c16:uniqueId val="{00000005-D856-488F-95AA-FB52BB7EFFB0}"/>
            </c:ext>
          </c:extLst>
        </c:ser>
        <c:ser>
          <c:idx val="1"/>
          <c:order val="1"/>
          <c:tx>
            <c:strRef>
              <c:f>'Neonatal &amp; Postneonatal Trend'!$K$1</c:f>
              <c:strCache>
                <c:ptCount val="1"/>
                <c:pt idx="0">
                  <c:v>Post-neonatal</c:v>
                </c:pt>
              </c:strCache>
            </c:strRef>
          </c:tx>
          <c:spPr>
            <a:ln w="28575" cap="rnd">
              <a:solidFill>
                <a:schemeClr val="accent6">
                  <a:lumMod val="75000"/>
                </a:schemeClr>
              </a:solidFill>
              <a:round/>
            </a:ln>
            <a:effectLst/>
          </c:spPr>
          <c:marker>
            <c:symbol val="circle"/>
            <c:size val="10"/>
            <c:spPr>
              <a:solidFill>
                <a:schemeClr val="accent6">
                  <a:lumMod val="75000"/>
                </a:schemeClr>
              </a:solidFill>
              <a:ln w="28575">
                <a:solidFill>
                  <a:schemeClr val="accent6">
                    <a:lumMod val="75000"/>
                  </a:schemeClr>
                </a:solidFill>
              </a:ln>
              <a:effectLst/>
            </c:spPr>
          </c:marker>
          <c:dLbls>
            <c:delete val="1"/>
          </c:dLbls>
          <c:val>
            <c:numRef>
              <c:f>'Neonatal &amp; Postneonatal Trend'!$K$2:$K$20</c:f>
              <c:numCache>
                <c:formatCode>0.0</c:formatCode>
                <c:ptCount val="19"/>
                <c:pt idx="0">
                  <c:v>2.6756322870439937</c:v>
                </c:pt>
                <c:pt idx="1">
                  <c:v>2.4997282904032172</c:v>
                </c:pt>
                <c:pt idx="2">
                  <c:v>2.3317123962914144</c:v>
                </c:pt>
                <c:pt idx="3">
                  <c:v>2.3356671729106471</c:v>
                </c:pt>
                <c:pt idx="4">
                  <c:v>2.4853040484440561</c:v>
                </c:pt>
                <c:pt idx="5">
                  <c:v>2.4432107255273592</c:v>
                </c:pt>
                <c:pt idx="6">
                  <c:v>2.3382092198581561</c:v>
                </c:pt>
                <c:pt idx="7">
                  <c:v>1.9442967295931932</c:v>
                </c:pt>
                <c:pt idx="8">
                  <c:v>2.4570998295882376</c:v>
                </c:pt>
                <c:pt idx="9">
                  <c:v>2.2212869435091656</c:v>
                </c:pt>
                <c:pt idx="10">
                  <c:v>2.1151771536624686</c:v>
                </c:pt>
                <c:pt idx="11">
                  <c:v>1.9164692310554845</c:v>
                </c:pt>
                <c:pt idx="12">
                  <c:v>2.0420729868302003</c:v>
                </c:pt>
                <c:pt idx="13">
                  <c:v>1.9309448246855045</c:v>
                </c:pt>
                <c:pt idx="14">
                  <c:v>1.8167825286080166</c:v>
                </c:pt>
                <c:pt idx="15">
                  <c:v>1.8026451445594904</c:v>
                </c:pt>
                <c:pt idx="16">
                  <c:v>1.8580020327966491</c:v>
                </c:pt>
                <c:pt idx="17">
                  <c:v>1.8943704397884731</c:v>
                </c:pt>
                <c:pt idx="18">
                  <c:v>1.9471372938934461</c:v>
                </c:pt>
              </c:numCache>
            </c:numRef>
          </c:val>
          <c:smooth val="0"/>
          <c:extLst>
            <c:ext xmlns:c16="http://schemas.microsoft.com/office/drawing/2014/chart" uri="{C3380CC4-5D6E-409C-BE32-E72D297353CC}">
              <c16:uniqueId val="{00000008-D856-488F-95AA-FB52BB7EFFB0}"/>
            </c:ext>
          </c:extLst>
        </c:ser>
        <c:dLbls>
          <c:dLblPos val="t"/>
          <c:showLegendKey val="0"/>
          <c:showVal val="1"/>
          <c:showCatName val="0"/>
          <c:showSerName val="0"/>
          <c:showPercent val="0"/>
          <c:showBubbleSize val="0"/>
        </c:dLbls>
        <c:marker val="1"/>
        <c:smooth val="0"/>
        <c:axId val="861804880"/>
        <c:axId val="861809144"/>
      </c:lineChart>
      <c:dateAx>
        <c:axId val="861804880"/>
        <c:scaling>
          <c:orientation val="minMax"/>
        </c:scaling>
        <c:delete val="0"/>
        <c:axPos val="b"/>
        <c:numFmt formatCode="General" sourceLinked="1"/>
        <c:majorTickMark val="cross"/>
        <c:minorTickMark val="in"/>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861809144"/>
        <c:crosses val="autoZero"/>
        <c:auto val="0"/>
        <c:lblOffset val="100"/>
        <c:baseTimeUnit val="days"/>
        <c:majorUnit val="3"/>
        <c:majorTimeUnit val="days"/>
      </c:dateAx>
      <c:valAx>
        <c:axId val="861809144"/>
        <c:scaling>
          <c:orientation val="minMax"/>
          <c:max val="9"/>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dirty="0">
                    <a:solidFill>
                      <a:schemeClr val="tx1"/>
                    </a:solidFill>
                  </a:rPr>
                  <a:t>Infant Mortality Rate</a:t>
                </a:r>
              </a:p>
            </c:rich>
          </c:tx>
          <c:layout>
            <c:manualLayout>
              <c:xMode val="edge"/>
              <c:yMode val="edge"/>
              <c:x val="1.5711723534558179E-2"/>
              <c:y val="0.1440703661281536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0"/>
        <c:majorTickMark val="cross"/>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61804880"/>
        <c:crosses val="autoZero"/>
        <c:crossBetween val="midCat"/>
        <c:majorUnit val="1"/>
      </c:valAx>
      <c:spPr>
        <a:noFill/>
        <a:ln>
          <a:noFill/>
        </a:ln>
        <a:effectLst/>
      </c:spPr>
    </c:plotArea>
    <c:legend>
      <c:legendPos val="b"/>
      <c:layout>
        <c:manualLayout>
          <c:xMode val="edge"/>
          <c:yMode val="edge"/>
          <c:x val="0.23992743445539466"/>
          <c:y val="0.90436245316461628"/>
          <c:w val="0.57840978428921874"/>
          <c:h val="7.863793390006146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'IMR by Race-Ethnicity'!$F$1</c:f>
              <c:strCache>
                <c:ptCount val="1"/>
                <c:pt idx="0">
                  <c:v>White</c:v>
                </c:pt>
              </c:strCache>
            </c:strRef>
          </c:tx>
          <c:spPr>
            <a:ln w="28575" cap="rnd">
              <a:solidFill>
                <a:srgbClr val="00B050"/>
              </a:solidFill>
              <a:round/>
            </a:ln>
            <a:effectLst/>
          </c:spPr>
          <c:marker>
            <c:symbol val="circle"/>
            <c:size val="11"/>
            <c:spPr>
              <a:solidFill>
                <a:srgbClr val="00B050"/>
              </a:solidFill>
              <a:ln w="9525">
                <a:solidFill>
                  <a:srgbClr val="00B050"/>
                </a:solidFill>
              </a:ln>
              <a:effectLst/>
            </c:spPr>
          </c:marker>
          <c:cat>
            <c:numRef>
              <c:f>'IMR by Race-Ethnicity'!$B$2:$B$20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'IMR by Race-Ethnicity'!$F$2:$F$20</c:f>
              <c:numCache>
                <c:formatCode>0.0</c:formatCode>
                <c:ptCount val="19"/>
                <c:pt idx="0">
                  <c:v>6.048445723923348</c:v>
                </c:pt>
                <c:pt idx="1">
                  <c:v>5.9570697124852305</c:v>
                </c:pt>
                <c:pt idx="2">
                  <c:v>5.1887600374799758</c:v>
                </c:pt>
                <c:pt idx="3">
                  <c:v>5.9535183080744591</c:v>
                </c:pt>
                <c:pt idx="4">
                  <c:v>5.7795190212665846</c:v>
                </c:pt>
                <c:pt idx="5">
                  <c:v>5.5561435072494438</c:v>
                </c:pt>
                <c:pt idx="6">
                  <c:v>5.8067977403982702</c:v>
                </c:pt>
                <c:pt idx="7">
                  <c:v>5.0395131640113258</c:v>
                </c:pt>
                <c:pt idx="8">
                  <c:v>5.3499054309646041</c:v>
                </c:pt>
                <c:pt idx="9">
                  <c:v>4.9303559584346672</c:v>
                </c:pt>
                <c:pt idx="10">
                  <c:v>4.9408594100913312</c:v>
                </c:pt>
                <c:pt idx="11">
                  <c:v>4.8152400590481994</c:v>
                </c:pt>
                <c:pt idx="12">
                  <c:v>4.6699691427355381</c:v>
                </c:pt>
                <c:pt idx="13">
                  <c:v>4.2944421377305888</c:v>
                </c:pt>
                <c:pt idx="14">
                  <c:v>5.3263103195786199</c:v>
                </c:pt>
                <c:pt idx="15">
                  <c:v>4.3320274125013309</c:v>
                </c:pt>
                <c:pt idx="16">
                  <c:v>4.6860470807027843</c:v>
                </c:pt>
                <c:pt idx="17">
                  <c:v>4.383666687967283</c:v>
                </c:pt>
                <c:pt idx="18">
                  <c:v>4.9793396509248273</c:v>
                </c:pt>
              </c:numCache>
            </c:numRef>
          </c:val>
          <c:smooth val="0"/>
          <c:extLst>
            <c:ext xmlns:c16="http://schemas.microsoft.com/office/drawing/2014/chart" uri="{C3380CC4-5D6E-409C-BE32-E72D297353CC}">
              <c16:uniqueId val="{00000000-1C75-4525-985E-6405F57DCBF9}"/>
            </c:ext>
          </c:extLst>
        </c:ser>
        <c:ser>
          <c:idx val="1"/>
          <c:order val="1"/>
          <c:tx>
            <c:strRef>
              <c:f>'IMR by Race-Ethnicity'!$M$1</c:f>
              <c:strCache>
                <c:ptCount val="1"/>
                <c:pt idx="0">
                  <c:v>Black </c:v>
                </c:pt>
              </c:strCache>
            </c:strRef>
          </c:tx>
          <c:spPr>
            <a:ln w="28575" cap="rnd">
              <a:solidFill>
                <a:schemeClr val="accent6"/>
              </a:solidFill>
              <a:round/>
            </a:ln>
            <a:effectLst/>
          </c:spPr>
          <c:marker>
            <c:symbol val="x"/>
            <c:size val="10"/>
            <c:spPr>
              <a:solidFill>
                <a:schemeClr val="accent6"/>
              </a:solidFill>
              <a:ln w="28575">
                <a:solidFill>
                  <a:schemeClr val="accent6"/>
                </a:solidFill>
              </a:ln>
              <a:effectLst/>
            </c:spPr>
          </c:marker>
          <c:cat>
            <c:numRef>
              <c:f>'IMR by Race-Ethnicity'!$B$2:$B$20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'IMR by Race-Ethnicity'!$M$2:$M$20</c:f>
              <c:numCache>
                <c:formatCode>0.0</c:formatCode>
                <c:ptCount val="19"/>
                <c:pt idx="0">
                  <c:v>15.928995474049255</c:v>
                </c:pt>
                <c:pt idx="1">
                  <c:v>14.3225610681232</c:v>
                </c:pt>
                <c:pt idx="2">
                  <c:v>15.016156624215927</c:v>
                </c:pt>
                <c:pt idx="3">
                  <c:v>15.391999999999999</c:v>
                </c:pt>
                <c:pt idx="4">
                  <c:v>14.249845110379235</c:v>
                </c:pt>
                <c:pt idx="5">
                  <c:v>14.834437086092715</c:v>
                </c:pt>
                <c:pt idx="6">
                  <c:v>13.681911613566289</c:v>
                </c:pt>
                <c:pt idx="7">
                  <c:v>13.00311566096522</c:v>
                </c:pt>
                <c:pt idx="8">
                  <c:v>11.922552140861542</c:v>
                </c:pt>
                <c:pt idx="9">
                  <c:v>12.128115786652371</c:v>
                </c:pt>
                <c:pt idx="10">
                  <c:v>13.494344014840141</c:v>
                </c:pt>
                <c:pt idx="11">
                  <c:v>13.254563356812845</c:v>
                </c:pt>
                <c:pt idx="12">
                  <c:v>13.275842505389765</c:v>
                </c:pt>
                <c:pt idx="13">
                  <c:v>12.704034493378503</c:v>
                </c:pt>
                <c:pt idx="14">
                  <c:v>12.422597660729302</c:v>
                </c:pt>
                <c:pt idx="15">
                  <c:v>12.383549193365145</c:v>
                </c:pt>
                <c:pt idx="16">
                  <c:v>13.487399929013684</c:v>
                </c:pt>
                <c:pt idx="17">
                  <c:v>13.306038894575231</c:v>
                </c:pt>
                <c:pt idx="18">
                  <c:v>13.720077458695563</c:v>
                </c:pt>
              </c:numCache>
            </c:numRef>
          </c:val>
          <c:smooth val="0"/>
          <c:extLst>
            <c:ext xmlns:c16="http://schemas.microsoft.com/office/drawing/2014/chart" uri="{C3380CC4-5D6E-409C-BE32-E72D297353CC}">
              <c16:uniqueId val="{00000001-1C75-4525-985E-6405F57DCBF9}"/>
            </c:ext>
          </c:extLst>
        </c:ser>
        <c:ser>
          <c:idx val="2"/>
          <c:order val="2"/>
          <c:tx>
            <c:strRef>
              <c:f>'IMR by Race-Ethnicity'!$T$1</c:f>
              <c:strCache>
                <c:ptCount val="1"/>
                <c:pt idx="0">
                  <c:v>Hispanic</c:v>
                </c:pt>
              </c:strCache>
            </c:strRef>
          </c:tx>
          <c:spPr>
            <a:ln w="28575" cap="rnd">
              <a:solidFill>
                <a:schemeClr val="accent4"/>
              </a:solidFill>
              <a:round/>
            </a:ln>
            <a:effectLst/>
          </c:spPr>
          <c:marker>
            <c:symbol val="triangle"/>
            <c:size val="11"/>
            <c:spPr>
              <a:solidFill>
                <a:schemeClr val="accent4"/>
              </a:solidFill>
              <a:ln w="9525">
                <a:solidFill>
                  <a:schemeClr val="accent4"/>
                </a:solidFill>
              </a:ln>
              <a:effectLst/>
            </c:spPr>
          </c:marker>
          <c:cat>
            <c:numRef>
              <c:f>'IMR by Race-Ethnicity'!$B$2:$B$20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'IMR by Race-Ethnicity'!$T$2:$T$20</c:f>
              <c:numCache>
                <c:formatCode>0.0</c:formatCode>
                <c:ptCount val="19"/>
                <c:pt idx="0">
                  <c:v>7.3819523991345299</c:v>
                </c:pt>
                <c:pt idx="1">
                  <c:v>5.5932782961262273</c:v>
                </c:pt>
                <c:pt idx="2">
                  <c:v>5.7331056355208583</c:v>
                </c:pt>
                <c:pt idx="3">
                  <c:v>6.22524052065648</c:v>
                </c:pt>
                <c:pt idx="4">
                  <c:v>6.0382500822329774</c:v>
                </c:pt>
                <c:pt idx="5">
                  <c:v>5.7382527135713133</c:v>
                </c:pt>
                <c:pt idx="6">
                  <c:v>6.5890423323404637</c:v>
                </c:pt>
                <c:pt idx="7">
                  <c:v>5.3985392187996188</c:v>
                </c:pt>
                <c:pt idx="8">
                  <c:v>5.7551937113980909</c:v>
                </c:pt>
                <c:pt idx="9">
                  <c:v>6.143327801035448</c:v>
                </c:pt>
                <c:pt idx="10">
                  <c:v>6.162750194260604</c:v>
                </c:pt>
                <c:pt idx="11">
                  <c:v>6.2664354053600402</c:v>
                </c:pt>
                <c:pt idx="12">
                  <c:v>5.6102192301053</c:v>
                </c:pt>
                <c:pt idx="13">
                  <c:v>5.3231256915577623</c:v>
                </c:pt>
                <c:pt idx="14">
                  <c:v>5.8607624911200569</c:v>
                </c:pt>
                <c:pt idx="15">
                  <c:v>5.5496516707993857</c:v>
                </c:pt>
                <c:pt idx="16">
                  <c:v>6.2235575449138514</c:v>
                </c:pt>
                <c:pt idx="17">
                  <c:v>5.3494666454386239</c:v>
                </c:pt>
                <c:pt idx="18">
                  <c:v>5.271654970182202</c:v>
                </c:pt>
              </c:numCache>
            </c:numRef>
          </c:val>
          <c:smooth val="0"/>
          <c:extLst>
            <c:ext xmlns:c16="http://schemas.microsoft.com/office/drawing/2014/chart" uri="{C3380CC4-5D6E-409C-BE32-E72D297353CC}">
              <c16:uniqueId val="{00000002-1C75-4525-985E-6405F57DCBF9}"/>
            </c:ext>
          </c:extLst>
        </c:ser>
        <c:ser>
          <c:idx val="3"/>
          <c:order val="3"/>
          <c:tx>
            <c:strRef>
              <c:f>'IMR by Race-Ethnicity'!$AA$1</c:f>
              <c:strCache>
                <c:ptCount val="1"/>
                <c:pt idx="0">
                  <c:v>Asian/Pacific Islander</c:v>
                </c:pt>
              </c:strCache>
            </c:strRef>
          </c:tx>
          <c:spPr>
            <a:ln w="28575" cap="rnd">
              <a:solidFill>
                <a:schemeClr val="tx2"/>
              </a:solidFill>
              <a:round/>
            </a:ln>
            <a:effectLst/>
          </c:spPr>
          <c:marker>
            <c:symbol val="diamond"/>
            <c:size val="11"/>
            <c:spPr>
              <a:solidFill>
                <a:schemeClr val="tx2"/>
              </a:solidFill>
              <a:ln w="9525">
                <a:solidFill>
                  <a:schemeClr val="tx2"/>
                </a:solidFill>
              </a:ln>
              <a:effectLst/>
            </c:spPr>
          </c:marker>
          <c:cat>
            <c:numRef>
              <c:f>'IMR by Race-Ethnicity'!$B$2:$B$20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'IMR by Race-Ethnicity'!$AA$2:$AA$20</c:f>
              <c:numCache>
                <c:formatCode>0.0</c:formatCode>
                <c:ptCount val="19"/>
                <c:pt idx="0">
                  <c:v>5.1007713361532723</c:v>
                </c:pt>
                <c:pt idx="1">
                  <c:v>4.6832634951934926</c:v>
                </c:pt>
                <c:pt idx="2">
                  <c:v>4.0718562874251498</c:v>
                </c:pt>
                <c:pt idx="3">
                  <c:v>2.4940482938442354</c:v>
                </c:pt>
                <c:pt idx="4">
                  <c:v>1.9784568036931194</c:v>
                </c:pt>
                <c:pt idx="5">
                  <c:v>3.0823425803610744</c:v>
                </c:pt>
                <c:pt idx="6">
                  <c:v>3.5024410953088516</c:v>
                </c:pt>
                <c:pt idx="7">
                  <c:v>3.5339361812701382</c:v>
                </c:pt>
                <c:pt idx="8">
                  <c:v>4.0650406504065044</c:v>
                </c:pt>
                <c:pt idx="9">
                  <c:v>3.1390603745945382</c:v>
                </c:pt>
                <c:pt idx="10">
                  <c:v>4.3797218876601338</c:v>
                </c:pt>
                <c:pt idx="11">
                  <c:v>3.3846489791461951</c:v>
                </c:pt>
                <c:pt idx="12">
                  <c:v>4.751346214760849</c:v>
                </c:pt>
                <c:pt idx="13">
                  <c:v>4.3126684636118604</c:v>
                </c:pt>
                <c:pt idx="14">
                  <c:v>3.9711568606959973</c:v>
                </c:pt>
                <c:pt idx="15">
                  <c:v>2.9558658648455816</c:v>
                </c:pt>
                <c:pt idx="16">
                  <c:v>3.1818633787411752</c:v>
                </c:pt>
                <c:pt idx="17">
                  <c:v>3.9398652151373765</c:v>
                </c:pt>
                <c:pt idx="18">
                  <c:v>3.695491500369549</c:v>
                </c:pt>
              </c:numCache>
            </c:numRef>
          </c:val>
          <c:smooth val="0"/>
          <c:extLst>
            <c:ext xmlns:c16="http://schemas.microsoft.com/office/drawing/2014/chart" uri="{C3380CC4-5D6E-409C-BE32-E72D297353CC}">
              <c16:uniqueId val="{00000003-1C75-4525-985E-6405F57DCBF9}"/>
            </c:ext>
          </c:extLst>
        </c:ser>
        <c:dLbls>
          <c:showLegendKey val="0"/>
          <c:showVal val="0"/>
          <c:showCatName val="0"/>
          <c:showSerName val="0"/>
          <c:showPercent val="0"/>
          <c:showBubbleSize val="0"/>
        </c:dLbls>
        <c:marker val="1"/>
        <c:smooth val="0"/>
        <c:axId val="861784872"/>
        <c:axId val="861780280"/>
        <c:extLst/>
      </c:lineChart>
      <c:dateAx>
        <c:axId val="861784872"/>
        <c:scaling>
          <c:orientation val="minMax"/>
        </c:scaling>
        <c:delete val="0"/>
        <c:axPos val="b"/>
        <c:numFmt formatCode="General" sourceLinked="1"/>
        <c:majorTickMark val="cross"/>
        <c:minorTickMark val="in"/>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861780280"/>
        <c:crosses val="autoZero"/>
        <c:auto val="0"/>
        <c:lblOffset val="100"/>
        <c:baseTimeUnit val="days"/>
        <c:majorUnit val="3"/>
        <c:majorTimeUnit val="days"/>
      </c:dateAx>
      <c:valAx>
        <c:axId val="86178028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i="0" baseline="0" dirty="0">
                    <a:solidFill>
                      <a:schemeClr val="tx1"/>
                    </a:solidFill>
                    <a:effectLst/>
                  </a:rPr>
                  <a:t>Infant Mortality Rate</a:t>
                </a:r>
                <a:endParaRPr lang="en-US" sz="2000" b="1" dirty="0">
                  <a:solidFill>
                    <a:schemeClr val="tx1"/>
                  </a:solidFill>
                  <a:effectLst/>
                </a:endParaRP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0"/>
        <c:majorTickMark val="cross"/>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861784872"/>
        <c:crossesAt val="1"/>
        <c:crossBetween val="midCat"/>
      </c:valAx>
      <c:spPr>
        <a:noFill/>
        <a:ln>
          <a:noFill/>
        </a:ln>
        <a:effectLst/>
      </c:spPr>
    </c:plotArea>
    <c:legend>
      <c:legendPos val="b"/>
      <c:layout>
        <c:manualLayout>
          <c:xMode val="edge"/>
          <c:yMode val="edge"/>
          <c:x val="8.6922098655193875E-2"/>
          <c:y val="0.90613029966018321"/>
          <c:w val="0.87942040750060879"/>
          <c:h val="7.718432283971986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4"/>
              <c:pt idx="0">
                <c:v>White</c:v>
              </c:pt>
              <c:pt idx="1">
                <c:v>Black</c:v>
              </c:pt>
              <c:pt idx="2">
                <c:v>Hispanic</c:v>
              </c:pt>
              <c:pt idx="3">
                <c:v>Asian</c:v>
              </c:pt>
            </c:strLit>
          </c:cat>
          <c:val>
            <c:numRef>
              <c:f>('IMR by Race-Ethnicity'!$F$20,'IMR by Race-Ethnicity'!$M$20,'IMR by Race-Ethnicity'!$T$20,'IMR by Race-Ethnicity'!$AA$20)</c:f>
              <c:numCache>
                <c:formatCode>0.0</c:formatCode>
                <c:ptCount val="4"/>
                <c:pt idx="0">
                  <c:v>4.9793396509248273</c:v>
                </c:pt>
                <c:pt idx="1">
                  <c:v>13.720077458695563</c:v>
                </c:pt>
                <c:pt idx="2">
                  <c:v>5.271654970182202</c:v>
                </c:pt>
                <c:pt idx="3">
                  <c:v>3.695491500369549</c:v>
                </c:pt>
              </c:numCache>
            </c:numRef>
          </c:val>
          <c:extLst>
            <c:ext xmlns:c16="http://schemas.microsoft.com/office/drawing/2014/chart" uri="{C3380CC4-5D6E-409C-BE32-E72D297353CC}">
              <c16:uniqueId val="{00000000-6E69-4F16-A30A-42216771444E}"/>
            </c:ext>
          </c:extLst>
        </c:ser>
        <c:dLbls>
          <c:showLegendKey val="0"/>
          <c:showVal val="0"/>
          <c:showCatName val="0"/>
          <c:showSerName val="0"/>
          <c:showPercent val="0"/>
          <c:showBubbleSize val="0"/>
        </c:dLbls>
        <c:gapWidth val="100"/>
        <c:overlap val="-27"/>
        <c:axId val="498059936"/>
        <c:axId val="498061248"/>
      </c:barChart>
      <c:catAx>
        <c:axId val="49805993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a:solidFill>
                      <a:schemeClr val="tx1"/>
                    </a:solidFill>
                  </a:rPr>
                  <a:t>Mother's Race/Ethnicity</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498061248"/>
        <c:crosses val="autoZero"/>
        <c:auto val="1"/>
        <c:lblAlgn val="ctr"/>
        <c:lblOffset val="100"/>
        <c:noMultiLvlLbl val="0"/>
      </c:catAx>
      <c:valAx>
        <c:axId val="498061248"/>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dirty="0">
                    <a:solidFill>
                      <a:schemeClr val="tx1"/>
                    </a:solidFill>
                  </a:rPr>
                  <a:t>Infant Mortality Rate</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98059936"/>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14520417711304"/>
          <c:y val="0.1218161294166729"/>
          <c:w val="0.59702279302500594"/>
          <c:h val="0.71128221811917236"/>
        </c:manualLayout>
      </c:layout>
      <c:pieChart>
        <c:varyColors val="1"/>
        <c:ser>
          <c:idx val="0"/>
          <c:order val="0"/>
          <c:spPr>
            <a:ln w="38100"/>
          </c:spPr>
          <c:dPt>
            <c:idx val="0"/>
            <c:bubble3D val="0"/>
            <c:spPr>
              <a:solidFill>
                <a:schemeClr val="accent1"/>
              </a:solidFill>
              <a:ln w="38100">
                <a:solidFill>
                  <a:schemeClr val="lt1"/>
                </a:solidFill>
              </a:ln>
              <a:effectLst/>
            </c:spPr>
            <c:extLst>
              <c:ext xmlns:c16="http://schemas.microsoft.com/office/drawing/2014/chart" uri="{C3380CC4-5D6E-409C-BE32-E72D297353CC}">
                <c16:uniqueId val="{00000001-26BE-4A88-B78D-BEBCD80F85C9}"/>
              </c:ext>
            </c:extLst>
          </c:dPt>
          <c:dPt>
            <c:idx val="1"/>
            <c:bubble3D val="0"/>
            <c:spPr>
              <a:solidFill>
                <a:schemeClr val="accent2"/>
              </a:solidFill>
              <a:ln w="38100">
                <a:solidFill>
                  <a:schemeClr val="lt1"/>
                </a:solidFill>
              </a:ln>
              <a:effectLst/>
            </c:spPr>
            <c:extLst>
              <c:ext xmlns:c16="http://schemas.microsoft.com/office/drawing/2014/chart" uri="{C3380CC4-5D6E-409C-BE32-E72D297353CC}">
                <c16:uniqueId val="{00000003-26BE-4A88-B78D-BEBCD80F85C9}"/>
              </c:ext>
            </c:extLst>
          </c:dPt>
          <c:dPt>
            <c:idx val="2"/>
            <c:bubble3D val="0"/>
            <c:spPr>
              <a:solidFill>
                <a:schemeClr val="accent6"/>
              </a:solidFill>
              <a:ln w="38100">
                <a:solidFill>
                  <a:schemeClr val="lt1"/>
                </a:solidFill>
              </a:ln>
              <a:effectLst/>
            </c:spPr>
            <c:extLst>
              <c:ext xmlns:c16="http://schemas.microsoft.com/office/drawing/2014/chart" uri="{C3380CC4-5D6E-409C-BE32-E72D297353CC}">
                <c16:uniqueId val="{00000005-26BE-4A88-B78D-BEBCD80F85C9}"/>
              </c:ext>
            </c:extLst>
          </c:dPt>
          <c:dPt>
            <c:idx val="3"/>
            <c:bubble3D val="0"/>
            <c:spPr>
              <a:solidFill>
                <a:srgbClr val="00B050"/>
              </a:solidFill>
              <a:ln w="38100">
                <a:solidFill>
                  <a:schemeClr val="lt1"/>
                </a:solidFill>
              </a:ln>
              <a:effectLst/>
            </c:spPr>
            <c:extLst>
              <c:ext xmlns:c16="http://schemas.microsoft.com/office/drawing/2014/chart" uri="{C3380CC4-5D6E-409C-BE32-E72D297353CC}">
                <c16:uniqueId val="{00000007-26BE-4A88-B78D-BEBCD80F85C9}"/>
              </c:ext>
            </c:extLst>
          </c:dPt>
          <c:dPt>
            <c:idx val="4"/>
            <c:bubble3D val="0"/>
            <c:spPr>
              <a:solidFill>
                <a:schemeClr val="bg1">
                  <a:lumMod val="85000"/>
                </a:schemeClr>
              </a:solidFill>
              <a:ln w="38100">
                <a:solidFill>
                  <a:schemeClr val="lt1"/>
                </a:solidFill>
              </a:ln>
              <a:effectLst/>
            </c:spPr>
            <c:extLst>
              <c:ext xmlns:c16="http://schemas.microsoft.com/office/drawing/2014/chart" uri="{C3380CC4-5D6E-409C-BE32-E72D297353CC}">
                <c16:uniqueId val="{00000009-26BE-4A88-B78D-BEBCD80F85C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'Leading Causes of death'!$A$2:$A$6</c:f>
              <c:strCache>
                <c:ptCount val="5"/>
                <c:pt idx="0">
                  <c:v>Prematurity or Fetal Malnutrition</c:v>
                </c:pt>
                <c:pt idx="1">
                  <c:v>Birth Defects</c:v>
                </c:pt>
                <c:pt idx="2">
                  <c:v>SUID</c:v>
                </c:pt>
                <c:pt idx="3">
                  <c:v>Pregnancy or Delivery Complication</c:v>
                </c:pt>
                <c:pt idx="4">
                  <c:v>All other causes</c:v>
                </c:pt>
              </c:strCache>
            </c:strRef>
          </c:cat>
          <c:val>
            <c:numRef>
              <c:f>'Leading Causes of death'!$B$2:$B$6</c:f>
              <c:numCache>
                <c:formatCode>General</c:formatCode>
                <c:ptCount val="5"/>
                <c:pt idx="0" formatCode="0.00">
                  <c:v>24.6</c:v>
                </c:pt>
                <c:pt idx="1">
                  <c:v>19.09</c:v>
                </c:pt>
                <c:pt idx="2">
                  <c:v>15.38</c:v>
                </c:pt>
                <c:pt idx="3" formatCode="0.00">
                  <c:v>10.6</c:v>
                </c:pt>
                <c:pt idx="4">
                  <c:v>30.33</c:v>
                </c:pt>
              </c:numCache>
            </c:numRef>
          </c:val>
          <c:extLst>
            <c:ext xmlns:c16="http://schemas.microsoft.com/office/drawing/2014/chart" uri="{C3380CC4-5D6E-409C-BE32-E72D297353CC}">
              <c16:uniqueId val="{0000000A-26BE-4A88-B78D-BEBCD80F85C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'SUID-related death'!$L$1</c:f>
              <c:strCache>
                <c:ptCount val="1"/>
                <c:pt idx="0">
                  <c:v>White</c:v>
                </c:pt>
              </c:strCache>
            </c:strRef>
          </c:tx>
          <c:spPr>
            <a:ln w="28575" cap="rnd">
              <a:solidFill>
                <a:srgbClr val="00B050"/>
              </a:solidFill>
              <a:round/>
            </a:ln>
            <a:effectLst/>
          </c:spPr>
          <c:marker>
            <c:symbol val="circle"/>
            <c:size val="11"/>
            <c:spPr>
              <a:solidFill>
                <a:srgbClr val="00B050"/>
              </a:solidFill>
              <a:ln w="9525">
                <a:solidFill>
                  <a:srgbClr val="00B050"/>
                </a:solidFill>
              </a:ln>
              <a:effectLst/>
            </c:spPr>
          </c:marker>
          <c:cat>
            <c:numRef>
              <c:f>'SUID-related death'!$H$2:$H$20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'SUID-related death'!$L$2:$L$20</c:f>
              <c:numCache>
                <c:formatCode>0.0</c:formatCode>
                <c:ptCount val="19"/>
                <c:pt idx="0">
                  <c:v>0.50403714366027896</c:v>
                </c:pt>
                <c:pt idx="1">
                  <c:v>0.55139818826309572</c:v>
                </c:pt>
                <c:pt idx="2">
                  <c:v>0.54406415926974494</c:v>
                </c:pt>
                <c:pt idx="3">
                  <c:v>0.62351036334563592</c:v>
                </c:pt>
                <c:pt idx="4">
                  <c:v>0.58306652072954923</c:v>
                </c:pt>
                <c:pt idx="5">
                  <c:v>0.59265530743994077</c:v>
                </c:pt>
                <c:pt idx="6">
                  <c:v>0.66273235080632442</c:v>
                </c:pt>
                <c:pt idx="7">
                  <c:v>0.44373071884376453</c:v>
                </c:pt>
                <c:pt idx="8">
                  <c:v>0.68089705485004048</c:v>
                </c:pt>
                <c:pt idx="9">
                  <c:v>0.4864028299801017</c:v>
                </c:pt>
                <c:pt idx="10">
                  <c:v>0.54130627569765166</c:v>
                </c:pt>
                <c:pt idx="11">
                  <c:v>0.70295475314572253</c:v>
                </c:pt>
                <c:pt idx="12">
                  <c:v>0.52019909438066747</c:v>
                </c:pt>
                <c:pt idx="13">
                  <c:v>0.49825019277537214</c:v>
                </c:pt>
                <c:pt idx="14">
                  <c:v>0.67317004039020245</c:v>
                </c:pt>
                <c:pt idx="15">
                  <c:v>0.44977333790997431</c:v>
                </c:pt>
                <c:pt idx="16">
                  <c:v>0.56281505407918564</c:v>
                </c:pt>
                <c:pt idx="17">
                  <c:v>0.58789699022301745</c:v>
                </c:pt>
                <c:pt idx="18">
                  <c:v>0.53443174263852866</c:v>
                </c:pt>
              </c:numCache>
            </c:numRef>
          </c:val>
          <c:smooth val="0"/>
          <c:extLst>
            <c:ext xmlns:c16="http://schemas.microsoft.com/office/drawing/2014/chart" uri="{C3380CC4-5D6E-409C-BE32-E72D297353CC}">
              <c16:uniqueId val="{00000000-9149-41CE-9EFD-2844395E527F}"/>
            </c:ext>
          </c:extLst>
        </c:ser>
        <c:ser>
          <c:idx val="1"/>
          <c:order val="1"/>
          <c:tx>
            <c:strRef>
              <c:f>'SUID-related death'!$S$1</c:f>
              <c:strCache>
                <c:ptCount val="1"/>
                <c:pt idx="0">
                  <c:v>Black</c:v>
                </c:pt>
              </c:strCache>
            </c:strRef>
          </c:tx>
          <c:spPr>
            <a:ln w="28575" cap="rnd">
              <a:solidFill>
                <a:schemeClr val="accent6"/>
              </a:solidFill>
              <a:round/>
            </a:ln>
            <a:effectLst/>
          </c:spPr>
          <c:marker>
            <c:symbol val="x"/>
            <c:size val="10"/>
            <c:spPr>
              <a:solidFill>
                <a:schemeClr val="accent6"/>
              </a:solidFill>
              <a:ln w="9525">
                <a:solidFill>
                  <a:schemeClr val="accent6"/>
                </a:solidFill>
              </a:ln>
              <a:effectLst/>
            </c:spPr>
          </c:marker>
          <c:val>
            <c:numRef>
              <c:f>'SUID-related death'!$S$2:$S$20</c:f>
              <c:numCache>
                <c:formatCode>0.0</c:formatCode>
                <c:ptCount val="19"/>
                <c:pt idx="0">
                  <c:v>2.9389290542526303</c:v>
                </c:pt>
                <c:pt idx="1">
                  <c:v>3.0344409042633895</c:v>
                </c:pt>
                <c:pt idx="2">
                  <c:v>2.9462079452575556</c:v>
                </c:pt>
                <c:pt idx="3">
                  <c:v>2.976</c:v>
                </c:pt>
                <c:pt idx="4">
                  <c:v>3.0651840740861513</c:v>
                </c:pt>
                <c:pt idx="5">
                  <c:v>2.5165562913907285</c:v>
                </c:pt>
                <c:pt idx="6">
                  <c:v>2.6657245632065778</c:v>
                </c:pt>
                <c:pt idx="7">
                  <c:v>1.907547529725949</c:v>
                </c:pt>
                <c:pt idx="8">
                  <c:v>2.6314079656942369</c:v>
                </c:pt>
                <c:pt idx="9">
                  <c:v>2.0101849370142051</c:v>
                </c:pt>
                <c:pt idx="10">
                  <c:v>2.509729749390754</c:v>
                </c:pt>
                <c:pt idx="11">
                  <c:v>2.650912671362569</c:v>
                </c:pt>
                <c:pt idx="12">
                  <c:v>2.6476039184537994</c:v>
                </c:pt>
                <c:pt idx="13">
                  <c:v>2.7717893440098549</c:v>
                </c:pt>
                <c:pt idx="14">
                  <c:v>2.331626022475346</c:v>
                </c:pt>
                <c:pt idx="15">
                  <c:v>2.6887828523820345</c:v>
                </c:pt>
                <c:pt idx="16">
                  <c:v>2.6422684071459557</c:v>
                </c:pt>
                <c:pt idx="17">
                  <c:v>2.9131564443744589</c:v>
                </c:pt>
                <c:pt idx="18">
                  <c:v>3.25491327098183</c:v>
                </c:pt>
              </c:numCache>
            </c:numRef>
          </c:val>
          <c:smooth val="0"/>
          <c:extLst>
            <c:ext xmlns:c16="http://schemas.microsoft.com/office/drawing/2014/chart" uri="{C3380CC4-5D6E-409C-BE32-E72D297353CC}">
              <c16:uniqueId val="{00000001-9149-41CE-9EFD-2844395E527F}"/>
            </c:ext>
          </c:extLst>
        </c:ser>
        <c:ser>
          <c:idx val="2"/>
          <c:order val="2"/>
          <c:tx>
            <c:strRef>
              <c:f>'SUID-related death'!$Z$1</c:f>
              <c:strCache>
                <c:ptCount val="1"/>
                <c:pt idx="0">
                  <c:v>Hispanic</c:v>
                </c:pt>
              </c:strCache>
            </c:strRef>
          </c:tx>
          <c:spPr>
            <a:ln w="28575" cap="rnd">
              <a:solidFill>
                <a:schemeClr val="accent4"/>
              </a:solidFill>
              <a:round/>
            </a:ln>
            <a:effectLst/>
          </c:spPr>
          <c:marker>
            <c:symbol val="triangle"/>
            <c:size val="11"/>
            <c:spPr>
              <a:solidFill>
                <a:schemeClr val="accent4"/>
              </a:solidFill>
              <a:ln w="9525">
                <a:solidFill>
                  <a:schemeClr val="accent4"/>
                </a:solidFill>
              </a:ln>
              <a:effectLst/>
            </c:spPr>
          </c:marker>
          <c:val>
            <c:numRef>
              <c:f>'SUID-related death'!$Z$2:$Z$20</c:f>
              <c:numCache>
                <c:formatCode>0.0</c:formatCode>
                <c:ptCount val="19"/>
                <c:pt idx="0">
                  <c:v>0.6872852233676976</c:v>
                </c:pt>
                <c:pt idx="1">
                  <c:v>0.43964632895315325</c:v>
                </c:pt>
                <c:pt idx="2">
                  <c:v>0.36594291290558673</c:v>
                </c:pt>
                <c:pt idx="3">
                  <c:v>0.42444821731748728</c:v>
                </c:pt>
                <c:pt idx="4">
                  <c:v>0.42291245712137587</c:v>
                </c:pt>
                <c:pt idx="5">
                  <c:v>0.69135574862304983</c:v>
                </c:pt>
                <c:pt idx="6">
                  <c:v>0.65439119054066253</c:v>
                </c:pt>
                <c:pt idx="7">
                  <c:v>0.34024406841174071</c:v>
                </c:pt>
                <c:pt idx="8">
                  <c:v>0.51469212053153657</c:v>
                </c:pt>
                <c:pt idx="9">
                  <c:v>0.59451559364859174</c:v>
                </c:pt>
                <c:pt idx="10">
                  <c:v>0.50909675517804986</c:v>
                </c:pt>
                <c:pt idx="11">
                  <c:v>0.72735410955071889</c:v>
                </c:pt>
                <c:pt idx="12">
                  <c:v>0.43155532539271535</c:v>
                </c:pt>
                <c:pt idx="13">
                  <c:v>0.5083884087442806</c:v>
                </c:pt>
                <c:pt idx="14">
                  <c:v>0.47359696897939851</c:v>
                </c:pt>
                <c:pt idx="15">
                  <c:v>0.59038847561695595</c:v>
                </c:pt>
                <c:pt idx="16">
                  <c:v>0.49052670304739715</c:v>
                </c:pt>
                <c:pt idx="17">
                  <c:v>0.50947301385129762</c:v>
                </c:pt>
                <c:pt idx="18">
                  <c:v>0.56011334058185891</c:v>
                </c:pt>
              </c:numCache>
            </c:numRef>
          </c:val>
          <c:smooth val="0"/>
          <c:extLst>
            <c:ext xmlns:c16="http://schemas.microsoft.com/office/drawing/2014/chart" uri="{C3380CC4-5D6E-409C-BE32-E72D297353CC}">
              <c16:uniqueId val="{00000002-9149-41CE-9EFD-2844395E527F}"/>
            </c:ext>
          </c:extLst>
        </c:ser>
        <c:dLbls>
          <c:showLegendKey val="0"/>
          <c:showVal val="0"/>
          <c:showCatName val="0"/>
          <c:showSerName val="0"/>
          <c:showPercent val="0"/>
          <c:showBubbleSize val="0"/>
        </c:dLbls>
        <c:marker val="1"/>
        <c:smooth val="0"/>
        <c:axId val="764062920"/>
        <c:axId val="764063248"/>
      </c:lineChart>
      <c:dateAx>
        <c:axId val="764062920"/>
        <c:scaling>
          <c:orientation val="minMax"/>
        </c:scaling>
        <c:delete val="0"/>
        <c:axPos val="b"/>
        <c:numFmt formatCode="General" sourceLinked="1"/>
        <c:majorTickMark val="cross"/>
        <c:minorTickMark val="in"/>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64063248"/>
        <c:crosses val="autoZero"/>
        <c:auto val="0"/>
        <c:lblOffset val="100"/>
        <c:baseTimeUnit val="days"/>
        <c:majorUnit val="3"/>
        <c:majorTimeUnit val="days"/>
      </c:dateAx>
      <c:valAx>
        <c:axId val="764063248"/>
        <c:scaling>
          <c:orientation val="minMax"/>
          <c:max val="4"/>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baseline="0" dirty="0">
                    <a:solidFill>
                      <a:schemeClr val="tx1"/>
                    </a:solidFill>
                  </a:rPr>
                  <a:t>SUID Rate</a:t>
                </a:r>
                <a:endParaRPr lang="en-US" sz="2000" b="1" dirty="0">
                  <a:solidFill>
                    <a:schemeClr val="tx1"/>
                  </a:solidFill>
                </a:endParaRPr>
              </a:p>
            </c:rich>
          </c:tx>
          <c:layout>
            <c:manualLayout>
              <c:xMode val="edge"/>
              <c:yMode val="edge"/>
              <c:x val="1.4413531641878098E-2"/>
              <c:y val="0.2772223281542513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0" sourceLinked="1"/>
        <c:majorTickMark val="cross"/>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64062920"/>
        <c:crosses val="autoZero"/>
        <c:crossBetween val="midCat"/>
      </c:valAx>
      <c:spPr>
        <a:noFill/>
        <a:ln>
          <a:noFill/>
        </a:ln>
        <a:effectLst/>
      </c:spPr>
    </c:plotArea>
    <c:legend>
      <c:legendPos val="b"/>
      <c:layout>
        <c:manualLayout>
          <c:xMode val="edge"/>
          <c:yMode val="edge"/>
          <c:x val="0.05"/>
          <c:y val="0.90528181516287254"/>
          <c:w val="0.95"/>
          <c:h val="7.788198887176055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0.11881</cdr:x>
      <cdr:y>0.31623</cdr:y>
    </cdr:from>
    <cdr:to>
      <cdr:x>0.96417</cdr:x>
      <cdr:y>0.31623</cdr:y>
    </cdr:to>
    <cdr:cxnSp macro="">
      <cdr:nvCxnSpPr>
        <cdr:cNvPr id="3" name="Straight Connector 2">
          <a:extLst xmlns:a="http://schemas.openxmlformats.org/drawingml/2006/main">
            <a:ext uri="{FF2B5EF4-FFF2-40B4-BE49-F238E27FC236}">
              <a16:creationId xmlns:a16="http://schemas.microsoft.com/office/drawing/2014/main" id="{643850E4-CDCA-40E4-9CB5-DE664FABDB14}"/>
            </a:ext>
          </a:extLst>
        </cdr:cNvPr>
        <cdr:cNvCxnSpPr/>
      </cdr:nvCxnSpPr>
      <cdr:spPr>
        <a:xfrm xmlns:a="http://schemas.openxmlformats.org/drawingml/2006/main">
          <a:off x="914400" y="1431241"/>
          <a:ext cx="6506060" cy="0"/>
        </a:xfrm>
        <a:prstGeom xmlns:a="http://schemas.openxmlformats.org/drawingml/2006/main" prst="line">
          <a:avLst/>
        </a:prstGeom>
        <a:ln xmlns:a="http://schemas.openxmlformats.org/drawingml/2006/main" w="38100">
          <a:solidFill>
            <a:schemeClr val="accent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0.13187</cdr:x>
      <cdr:y>0.50509</cdr:y>
    </cdr:from>
    <cdr:to>
      <cdr:x>0.96703</cdr:x>
      <cdr:y>0.50509</cdr:y>
    </cdr:to>
    <cdr:cxnSp macro="">
      <cdr:nvCxnSpPr>
        <cdr:cNvPr id="3" name="Straight Connector 2">
          <a:extLst xmlns:a="http://schemas.openxmlformats.org/drawingml/2006/main">
            <a:ext uri="{FF2B5EF4-FFF2-40B4-BE49-F238E27FC236}">
              <a16:creationId xmlns:a16="http://schemas.microsoft.com/office/drawing/2014/main" id="{6394C4DA-99C6-4CE4-B05C-0878904FE287}"/>
            </a:ext>
          </a:extLst>
        </cdr:cNvPr>
        <cdr:cNvCxnSpPr/>
      </cdr:nvCxnSpPr>
      <cdr:spPr>
        <a:xfrm xmlns:a="http://schemas.openxmlformats.org/drawingml/2006/main">
          <a:off x="914400" y="2286000"/>
          <a:ext cx="5791200" cy="0"/>
        </a:xfrm>
        <a:prstGeom xmlns:a="http://schemas.openxmlformats.org/drawingml/2006/main" prst="line">
          <a:avLst/>
        </a:prstGeom>
        <a:ln xmlns:a="http://schemas.openxmlformats.org/drawingml/2006/main" w="38100">
          <a:solidFill>
            <a:schemeClr val="accent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935EB0-394B-4040-909D-CBCE92883F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10F956-3A8E-CC47-B739-F486267655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9E0006-C7CB-994B-9840-DB8B0FB0FDA0}" type="datetimeFigureOut">
              <a:rPr lang="en-US" smtClean="0"/>
              <a:t>6/21/2021</a:t>
            </a:fld>
            <a:endParaRPr lang="en-US"/>
          </a:p>
        </p:txBody>
      </p:sp>
      <p:sp>
        <p:nvSpPr>
          <p:cNvPr id="4" name="Footer Placeholder 3">
            <a:extLst>
              <a:ext uri="{FF2B5EF4-FFF2-40B4-BE49-F238E27FC236}">
                <a16:creationId xmlns:a16="http://schemas.microsoft.com/office/drawing/2014/main" id="{7D4F2C0C-9B68-ED49-B130-53B686FC93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61AEBF-66C8-A04C-8C36-861C9BF3C1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486DCA-5699-494D-8304-C9EEDBACBC74}" type="slidenum">
              <a:rPr lang="en-US" smtClean="0"/>
              <a:t>‹#›</a:t>
            </a:fld>
            <a:endParaRPr lang="en-US"/>
          </a:p>
        </p:txBody>
      </p:sp>
    </p:spTree>
    <p:extLst>
      <p:ext uri="{BB962C8B-B14F-4D97-AF65-F5344CB8AC3E}">
        <p14:creationId xmlns:p14="http://schemas.microsoft.com/office/powerpoint/2010/main" val="685929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80AC6-58D7-9F45-ACAD-80282F20E93A}"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D2D14-F0AA-2844-871F-19DB90E80350}" type="slidenum">
              <a:rPr lang="en-US" smtClean="0"/>
              <a:t>‹#›</a:t>
            </a:fld>
            <a:endParaRPr lang="en-US"/>
          </a:p>
        </p:txBody>
      </p:sp>
    </p:spTree>
    <p:extLst>
      <p:ext uri="{BB962C8B-B14F-4D97-AF65-F5344CB8AC3E}">
        <p14:creationId xmlns:p14="http://schemas.microsoft.com/office/powerpoint/2010/main" val="1699040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D2D14-F0AA-2844-871F-19DB90E80350}" type="slidenum">
              <a:rPr lang="en-US" smtClean="0"/>
              <a:t>1</a:t>
            </a:fld>
            <a:endParaRPr lang="en-US"/>
          </a:p>
        </p:txBody>
      </p:sp>
    </p:spTree>
    <p:extLst>
      <p:ext uri="{BB962C8B-B14F-4D97-AF65-F5344CB8AC3E}">
        <p14:creationId xmlns:p14="http://schemas.microsoft.com/office/powerpoint/2010/main" val="416428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393700" y="692150"/>
            <a:ext cx="6072188" cy="3416300"/>
          </a:xfrm>
          <a:ln cap="flat"/>
        </p:spPr>
      </p:sp>
      <p:sp>
        <p:nvSpPr>
          <p:cNvPr id="23555" name="Rectangle 3"/>
          <p:cNvSpPr>
            <a:spLocks noGrp="1" noChangeArrowheads="1"/>
          </p:cNvSpPr>
          <p:nvPr>
            <p:ph type="body" idx="1"/>
          </p:nvPr>
        </p:nvSpPr>
        <p:spPr>
          <a:xfrm>
            <a:off x="912813"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9" tIns="44445" rIns="90479" bIns="44445"/>
          <a:lstStyle/>
          <a:p>
            <a:endParaRPr lang="en-US" altLang="en-US"/>
          </a:p>
        </p:txBody>
      </p:sp>
    </p:spTree>
    <p:extLst>
      <p:ext uri="{BB962C8B-B14F-4D97-AF65-F5344CB8AC3E}">
        <p14:creationId xmlns:p14="http://schemas.microsoft.com/office/powerpoint/2010/main" val="226882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685800" y="1143000"/>
            <a:ext cx="5486400" cy="3086100"/>
          </a:xfrm>
          <a:ln cap="flat"/>
        </p:spPr>
      </p:sp>
      <p:sp>
        <p:nvSpPr>
          <p:cNvPr id="25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00292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685800" y="1143000"/>
            <a:ext cx="5486400" cy="3086100"/>
          </a:xfrm>
          <a:ln cap="flat"/>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1028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685800" y="1143000"/>
            <a:ext cx="5486400" cy="3086100"/>
          </a:xfrm>
          <a:ln cap="flat"/>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8127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685800" y="1143000"/>
            <a:ext cx="5486400" cy="3086100"/>
          </a:xfrm>
          <a:ln cap="flat"/>
        </p:spPr>
      </p:sp>
      <p:sp>
        <p:nvSpPr>
          <p:cNvPr id="317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4011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685800" y="1143000"/>
            <a:ext cx="5486400" cy="3086100"/>
          </a:xfrm>
          <a:ln cap="flat"/>
        </p:spPr>
      </p:sp>
      <p:sp>
        <p:nvSpPr>
          <p:cNvPr id="33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9944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685800" y="1143000"/>
            <a:ext cx="5486400" cy="3086100"/>
          </a:xfrm>
          <a:ln cap="flat"/>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53895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9297C5C-6593-4994-8725-1A77A6CC1B95}" type="slidenum">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18663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F4EAE72-1C52-43D1-BE3C-E1BFB2269E0A}" type="slidenum">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51350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685800" y="1143000"/>
            <a:ext cx="5486400" cy="3086100"/>
          </a:xfrm>
          <a:ln cap="flat"/>
        </p:spPr>
      </p:sp>
      <p:sp>
        <p:nvSpPr>
          <p:cNvPr id="197635" name="Rectangle 3"/>
          <p:cNvSpPr>
            <a:spLocks noGrp="1" noChangeArrowheads="1"/>
          </p:cNvSpPr>
          <p:nvPr>
            <p:ph type="body" idx="1"/>
          </p:nvPr>
        </p:nvSpPr>
        <p:spPr>
          <a:xfrm>
            <a:off x="912813" y="4343400"/>
            <a:ext cx="5029200" cy="4114800"/>
          </a:xfrm>
          <a:ln/>
        </p:spPr>
        <p:txBody>
          <a:bodyPr/>
          <a:lstStyle/>
          <a:p>
            <a:endParaRPr lang="en-US" altLang="en-US"/>
          </a:p>
        </p:txBody>
      </p:sp>
    </p:spTree>
    <p:extLst>
      <p:ext uri="{BB962C8B-B14F-4D97-AF65-F5344CB8AC3E}">
        <p14:creationId xmlns:p14="http://schemas.microsoft.com/office/powerpoint/2010/main" val="228745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685800" y="1143000"/>
            <a:ext cx="5486400" cy="3086100"/>
          </a:xfrm>
          <a:ln cap="flat"/>
        </p:spPr>
      </p:sp>
      <p:sp>
        <p:nvSpPr>
          <p:cNvPr id="7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656005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568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E422C-F612-41C1-A690-D3E920363C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336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probably already aware that there are</a:t>
            </a:r>
            <a:r>
              <a:rPr lang="en-US" baseline="0" dirty="0"/>
              <a:t> standard definitions of infant mortality and some sub-classes of infant mortality.  Just to make sure we are all on the same page, I have included these definitions here.  </a:t>
            </a:r>
          </a:p>
          <a:p>
            <a:endParaRPr lang="en-US" baseline="0" dirty="0"/>
          </a:p>
          <a:p>
            <a:r>
              <a:rPr lang="en-US" baseline="0" dirty="0"/>
              <a:t>An infant death is when any live-born infant dies before their first birthday.  If the infant dies during days 0-27 of life, it is considered a “neonatal” death, and if it is during day 28 through 364, it is a “post-neonatal” death.  This distinction is important, as we will talk later about how there are very different forces and causes driving neonatal and post-neonatal deaths.</a:t>
            </a:r>
          </a:p>
          <a:p>
            <a:endParaRPr lang="en-US" baseline="0" dirty="0"/>
          </a:p>
          <a:p>
            <a:r>
              <a:rPr lang="en-US" baseline="0" dirty="0"/>
              <a:t>If you add the neonatal deaths and the post-neonatal deaths, you get the total number of infant deaths.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E422C-F612-41C1-A690-D3E920363C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947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E422C-F612-41C1-A690-D3E920363C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394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250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54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742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compare our two groups of women</a:t>
            </a:r>
            <a:r>
              <a:rPr lang="en-US" baseline="0" dirty="0"/>
              <a:t> </a:t>
            </a:r>
            <a:r>
              <a:rPr lang="en-US" dirty="0"/>
              <a:t>with the best and worst fetal-infant mortality rates to determine which of these</a:t>
            </a:r>
            <a:r>
              <a:rPr lang="en-US" baseline="0" dirty="0"/>
              <a:t> periods of risk contributes most to the disparity.  This slide shows the rates of fetal-infant mortality for each of the four periods of risk, and you can see that the rates are higher for Black women in each box.  </a:t>
            </a:r>
          </a:p>
          <a:p>
            <a:endParaRPr lang="en-US" baseline="0" dirty="0"/>
          </a:p>
          <a:p>
            <a:r>
              <a:rPr lang="en-US" baseline="0" dirty="0"/>
              <a:t>In total, the fetal-infant mortality among low-risk white women was 4.2 deaths per 1,000.  In contrast, the total fetal-infant mortality rate among black women was nearly 3 times higher: 12.2. deaths per 1,000.  This is an EXCESS mortality rate of 8.0 deaths per 1,000 among the children of Black women.  </a:t>
            </a:r>
          </a:p>
          <a:p>
            <a:endParaRPr lang="en-US" baseline="0" dirty="0"/>
          </a:p>
          <a:p>
            <a:r>
              <a:rPr lang="en-US" baseline="0" dirty="0"/>
              <a:t>In total, this translates to a total of 418 EXCESS black fetal and infant deaths during 2014-2015.  This means that if the infants of black women had the same mortality rate as low-risk white women, 418 deaths would have been prevented during the two year period.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399-7D40-423D-8ACF-ED54B2EF8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722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total, the mortality among low-risk white fetuses/infants was 3.6 deaths per 1,000.  In contrast, the total mortality rate among black fetuses/infants was 3 times higher: 12.1. deaths per 1,000.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399-7D40-423D-8ACF-ED54B2EF8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7405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translates to an EXCESS mortality rate of 8.6 deaths per 1,000 among Black fetuses/infants.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399-7D40-423D-8ACF-ED54B2EF8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15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685800" y="1143000"/>
            <a:ext cx="5486400" cy="3086100"/>
          </a:xfrm>
          <a:ln cap="flat"/>
        </p:spPr>
      </p:sp>
      <p:sp>
        <p:nvSpPr>
          <p:cNvPr id="9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18160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total, this translates to a total of 212 EXCESS black fetal and infant deaths per year.  This means that if the infants of black women had the same mortality rate as low-risk white women, 212 deaths would have been prevented each year.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red boxes account for nearly 70% of excess deaths among Black infants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399-7D40-423D-8ACF-ED54B2EF8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118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total, this translates to a total of 212 EXCESS black fetal and infant deaths per year.  This means that if the infants of black women had the same mortality rate as low-risk white women, 212 deaths would have been prevented each year.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red boxes account for nearly 70% of excess deaths among Black infants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F0399-7D40-423D-8ACF-ED54B2EF8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8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87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Update new funder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46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685800" y="1143000"/>
            <a:ext cx="5486400" cy="3086100"/>
          </a:xfrm>
          <a:ln cap="flat"/>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1149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685800" y="1143000"/>
            <a:ext cx="5486400" cy="3086100"/>
          </a:xfrm>
          <a:ln/>
        </p:spPr>
      </p:sp>
      <p:sp>
        <p:nvSpPr>
          <p:cNvPr id="13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9495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685800" y="1143000"/>
            <a:ext cx="5486400" cy="3086100"/>
          </a:xfrm>
          <a:ln/>
        </p:spPr>
      </p:sp>
      <p:sp>
        <p:nvSpPr>
          <p:cNvPr id="15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5371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685800" y="1143000"/>
            <a:ext cx="5486400" cy="3086100"/>
          </a:xfrm>
          <a:ln cap="flat"/>
        </p:spPr>
      </p:sp>
      <p:sp>
        <p:nvSpPr>
          <p:cNvPr id="17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3753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685800" y="1143000"/>
            <a:ext cx="5486400" cy="3086100"/>
          </a:xfrm>
          <a:ln cap="flat"/>
        </p:spPr>
      </p:sp>
      <p:sp>
        <p:nvSpPr>
          <p:cNvPr id="19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7614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685800" y="1143000"/>
            <a:ext cx="5486400" cy="3086100"/>
          </a:xfrm>
          <a:ln cap="flat"/>
        </p:spPr>
      </p:sp>
      <p:sp>
        <p:nvSpPr>
          <p:cNvPr id="21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69476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6055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143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48036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55477" y="1281251"/>
            <a:ext cx="7726923" cy="261719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25EC6F5-3B5B-7441-85E6-9C3B881DE3EF}"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3996351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26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7034"/>
            <a:ext cx="10363200" cy="14992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5EC6F5-3B5B-7441-85E6-9C3B881DE3EF}"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256750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94"/>
            <a:ext cx="10363200" cy="147066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5EC6F5-3B5B-7441-85E6-9C3B881DE3EF}"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41033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5119" y="1281248"/>
            <a:ext cx="7726923" cy="114300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125119" y="2607133"/>
            <a:ext cx="7726923" cy="3094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5EC6F5-3B5B-7441-85E6-9C3B881DE3EF}"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929652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1332" y="4800601"/>
            <a:ext cx="9070053" cy="56769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41332" y="951669"/>
            <a:ext cx="9070053" cy="37765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41332" y="5368295"/>
            <a:ext cx="9070053" cy="8039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5EC6F5-3B5B-7441-85E6-9C3B881DE3EF}"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93555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675744"/>
            <a:ext cx="10995481" cy="1143000"/>
          </a:xfrm>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609602" y="1855217"/>
            <a:ext cx="5386917"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604166"/>
            <a:ext cx="5386917" cy="35871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855217"/>
            <a:ext cx="5389033"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604166"/>
            <a:ext cx="5389033" cy="35871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5EC6F5-3B5B-7441-85E6-9C3B881DE3EF}"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407315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800601"/>
            <a:ext cx="7416800" cy="56769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165600" y="613411"/>
            <a:ext cx="7416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65600" y="5368295"/>
            <a:ext cx="7416800" cy="8039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5EC6F5-3B5B-7441-85E6-9C3B881DE3EF}"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877409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EC6F5-3B5B-7441-85E6-9C3B881DE3EF}"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360924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231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3DA6-11EB-4261-B5AC-3E397FAB7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A4F75-C875-4EB3-901D-4731879CDF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75B96-7491-45D5-90D3-B84F0CFC6A1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1B2744-D701-4170-A157-435BDB89CA22}"/>
              </a:ext>
            </a:extLst>
          </p:cNvPr>
          <p:cNvSpPr>
            <a:spLocks noGrp="1"/>
          </p:cNvSpPr>
          <p:nvPr>
            <p:ph type="dt" sz="half" idx="10"/>
          </p:nvPr>
        </p:nvSpPr>
        <p:spPr/>
        <p:txBody>
          <a:bodyPr/>
          <a:lstStyle/>
          <a:p>
            <a:fld id="{A190C25A-5CDF-48FA-A3AB-AA657194D43F}" type="datetimeFigureOut">
              <a:rPr lang="en-US" smtClean="0"/>
              <a:t>6/21/2021</a:t>
            </a:fld>
            <a:endParaRPr lang="en-US"/>
          </a:p>
        </p:txBody>
      </p:sp>
      <p:sp>
        <p:nvSpPr>
          <p:cNvPr id="6" name="Footer Placeholder 5">
            <a:extLst>
              <a:ext uri="{FF2B5EF4-FFF2-40B4-BE49-F238E27FC236}">
                <a16:creationId xmlns:a16="http://schemas.microsoft.com/office/drawing/2014/main" id="{9BCA29E3-E7B8-4641-82D9-C6073F01F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4BDCB-2241-4DD8-ABA5-58CE497EDE9C}"/>
              </a:ext>
            </a:extLst>
          </p:cNvPr>
          <p:cNvSpPr>
            <a:spLocks noGrp="1"/>
          </p:cNvSpPr>
          <p:nvPr>
            <p:ph type="sldNum" sz="quarter" idx="12"/>
          </p:nvPr>
        </p:nvSpPr>
        <p:spPr/>
        <p:txBody>
          <a:bodyPr/>
          <a:lstStyle/>
          <a:p>
            <a:fld id="{A661C03F-265E-44AC-88A3-D00B839FFD5C}" type="slidenum">
              <a:rPr lang="en-US" smtClean="0"/>
              <a:t>‹#›</a:t>
            </a:fld>
            <a:endParaRPr lang="en-US"/>
          </a:p>
        </p:txBody>
      </p:sp>
    </p:spTree>
    <p:extLst>
      <p:ext uri="{BB962C8B-B14F-4D97-AF65-F5344CB8AC3E}">
        <p14:creationId xmlns:p14="http://schemas.microsoft.com/office/powerpoint/2010/main" val="3147618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4890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746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2"/>
            <a:ext cx="103632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209603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90134" y="1714500"/>
            <a:ext cx="4515556" cy="41529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714500"/>
            <a:ext cx="4515556" cy="41529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18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734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5078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6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4767675" y="273052"/>
            <a:ext cx="6814725"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31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010531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306158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976956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953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8934" y="228600"/>
            <a:ext cx="2302933"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90134" y="228600"/>
            <a:ext cx="6728177"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410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34740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03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2"/>
            <a:ext cx="103632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917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90134" y="1714500"/>
            <a:ext cx="4515556" cy="41529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714500"/>
            <a:ext cx="4515556" cy="41529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938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31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3877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00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4767675" y="273052"/>
            <a:ext cx="6814725"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31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13938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1727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3496248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309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8934" y="228600"/>
            <a:ext cx="2302933"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90134" y="228600"/>
            <a:ext cx="6728177"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47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extLst>
      <p:ext uri="{BB962C8B-B14F-4D97-AF65-F5344CB8AC3E}">
        <p14:creationId xmlns:p14="http://schemas.microsoft.com/office/powerpoint/2010/main" val="1203516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85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2"/>
            <a:ext cx="103632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362696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6875" y="1981200"/>
            <a:ext cx="5095052"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549" y="1981200"/>
            <a:ext cx="5095052"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509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86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1607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73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16739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4767675" y="273052"/>
            <a:ext cx="6814725"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31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4208713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extLst>
      <p:ext uri="{BB962C8B-B14F-4D97-AF65-F5344CB8AC3E}">
        <p14:creationId xmlns:p14="http://schemas.microsoft.com/office/powerpoint/2010/main" val="2879082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164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920" y="609600"/>
            <a:ext cx="2592681"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6875" y="609600"/>
            <a:ext cx="759742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885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55477" y="1281251"/>
            <a:ext cx="7726923" cy="261719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25EC6F5-3B5B-7441-85E6-9C3B881DE3EF}"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532862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26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7034"/>
            <a:ext cx="10363200" cy="14992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5EC6F5-3B5B-7441-85E6-9C3B881DE3EF}"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9284923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9794"/>
            <a:ext cx="10363200" cy="147066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5EC6F5-3B5B-7441-85E6-9C3B881DE3EF}"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460145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5119" y="1281248"/>
            <a:ext cx="7726923" cy="114300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125119" y="2607133"/>
            <a:ext cx="7726923" cy="30942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5EC6F5-3B5B-7441-85E6-9C3B881DE3EF}"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409732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1332" y="4800601"/>
            <a:ext cx="9070053" cy="56769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41332" y="951669"/>
            <a:ext cx="9070053" cy="37765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41332" y="5368295"/>
            <a:ext cx="9070053" cy="8039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5EC6F5-3B5B-7441-85E6-9C3B881DE3EF}"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3221964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675744"/>
            <a:ext cx="10995481" cy="1143000"/>
          </a:xfrm>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609602" y="1855217"/>
            <a:ext cx="5386917"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604166"/>
            <a:ext cx="5386917" cy="35871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855217"/>
            <a:ext cx="5389033"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604166"/>
            <a:ext cx="5389033" cy="35871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5EC6F5-3B5B-7441-85E6-9C3B881DE3EF}"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47261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687290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800601"/>
            <a:ext cx="7416800" cy="56769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165600" y="613411"/>
            <a:ext cx="7416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65600" y="5368295"/>
            <a:ext cx="7416800" cy="8039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5EC6F5-3B5B-7441-85E6-9C3B881DE3EF}"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2618769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EC6F5-3B5B-7441-85E6-9C3B881DE3EF}"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4BA88E-85C4-4147-8634-58EDDAC101E2}" type="slidenum">
              <a:rPr lang="en-US" smtClean="0"/>
              <a:t>‹#›</a:t>
            </a:fld>
            <a:endParaRPr lang="en-US"/>
          </a:p>
        </p:txBody>
      </p:sp>
    </p:spTree>
    <p:extLst>
      <p:ext uri="{BB962C8B-B14F-4D97-AF65-F5344CB8AC3E}">
        <p14:creationId xmlns:p14="http://schemas.microsoft.com/office/powerpoint/2010/main" val="1165842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3DA6-11EB-4261-B5AC-3E397FAB7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A4F75-C875-4EB3-901D-4731879CDF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75B96-7491-45D5-90D3-B84F0CFC6A1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1B2744-D701-4170-A157-435BDB89CA22}"/>
              </a:ext>
            </a:extLst>
          </p:cNvPr>
          <p:cNvSpPr>
            <a:spLocks noGrp="1"/>
          </p:cNvSpPr>
          <p:nvPr>
            <p:ph type="dt" sz="half" idx="10"/>
          </p:nvPr>
        </p:nvSpPr>
        <p:spPr/>
        <p:txBody>
          <a:bodyPr/>
          <a:lstStyle/>
          <a:p>
            <a:pPr>
              <a:defRPr/>
            </a:pPr>
            <a:fld id="{A190C25A-5CDF-48FA-A3AB-AA657194D43F}" type="datetimeFigureOut">
              <a:rPr lang="en-US" smtClean="0">
                <a:solidFill>
                  <a:prstClr val="black">
                    <a:tint val="75000"/>
                  </a:prstClr>
                </a:solidFill>
              </a:rPr>
              <a:pPr>
                <a:defRPr/>
              </a:pPr>
              <a:t>6/21/2021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BCA29E3-E7B8-4641-82D9-C6073F01F21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E74BDCB-2241-4DD8-ABA5-58CE497EDE9C}"/>
              </a:ext>
            </a:extLst>
          </p:cNvPr>
          <p:cNvSpPr>
            <a:spLocks noGrp="1"/>
          </p:cNvSpPr>
          <p:nvPr>
            <p:ph type="sldNum" sz="quarter" idx="12"/>
          </p:nvPr>
        </p:nvSpPr>
        <p:spPr/>
        <p:txBody>
          <a:bodyPr/>
          <a:lstStyle/>
          <a:p>
            <a:pPr>
              <a:defRPr/>
            </a:pPr>
            <a:fld id="{A661C03F-265E-44AC-88A3-D00B839FFD5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3228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614613"/>
            <a:ext cx="10363200" cy="1470025"/>
          </a:xfrm>
        </p:spPr>
        <p:txBody>
          <a:bodyPr>
            <a:normAutofit/>
          </a:bodyPr>
          <a:lstStyle>
            <a:lvl1pPr>
              <a:defRPr sz="4000" b="1">
                <a:solidFill>
                  <a:srgbClr val="054F7D"/>
                </a:solidFill>
                <a:latin typeface="Trajan Pro" pitchFamily="18"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5867400"/>
            <a:ext cx="294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2209800"/>
            <a:ext cx="12192000" cy="228600"/>
          </a:xfrm>
          <a:prstGeom prst="rect">
            <a:avLst/>
          </a:prstGeom>
          <a:gradFill flip="none" rotWithShape="1">
            <a:gsLst>
              <a:gs pos="0">
                <a:schemeClr val="accent1">
                  <a:shade val="30000"/>
                  <a:satMod val="115000"/>
                </a:schemeClr>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76237" y="344420"/>
            <a:ext cx="5239523" cy="1624587"/>
          </a:xfrm>
          <a:prstGeom prst="rect">
            <a:avLst/>
          </a:prstGeom>
        </p:spPr>
      </p:pic>
      <p:sp>
        <p:nvSpPr>
          <p:cNvPr id="3" name="Subtitle 2"/>
          <p:cNvSpPr>
            <a:spLocks noGrp="1"/>
          </p:cNvSpPr>
          <p:nvPr>
            <p:ph type="subTitle" idx="1"/>
          </p:nvPr>
        </p:nvSpPr>
        <p:spPr>
          <a:xfrm>
            <a:off x="1828800" y="4260848"/>
            <a:ext cx="8534400" cy="1911352"/>
          </a:xfrm>
        </p:spPr>
        <p:txBody>
          <a:bodyPr>
            <a:normAutofit/>
          </a:bodyPr>
          <a:lstStyle>
            <a:lvl1pPr marL="0" indent="0" algn="ctr">
              <a:buNone/>
              <a:defRPr sz="2800" b="1">
                <a:solidFill>
                  <a:srgbClr val="6C80A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812365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417638"/>
          </a:xfrm>
        </p:spPr>
        <p:txBody>
          <a:bodyPr/>
          <a:lstStyle>
            <a:lvl1pPr>
              <a:defRPr b="1">
                <a:solidFill>
                  <a:srgbClr val="054F7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7" name="Rectangle 6"/>
          <p:cNvSpPr/>
          <p:nvPr userDrawn="1"/>
        </p:nvSpPr>
        <p:spPr>
          <a:xfrm>
            <a:off x="304800" y="1371600"/>
            <a:ext cx="11582400" cy="152400"/>
          </a:xfrm>
          <a:prstGeom prst="rect">
            <a:avLst/>
          </a:prstGeom>
          <a:gradFill flip="none" rotWithShape="1">
            <a:gsLst>
              <a:gs pos="0">
                <a:srgbClr val="054F7D"/>
              </a:gs>
              <a:gs pos="50000">
                <a:srgbClr val="6C80A4"/>
              </a:gs>
              <a:gs pos="100000">
                <a:srgbClr val="B5BCD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62760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0267779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281882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280655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026761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18429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8428997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002113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532659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713225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313718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27612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07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773314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5913564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835758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76589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520747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188180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563919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9062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01270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33735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6350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4.jpeg"/><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16260719"/>
      </p:ext>
    </p:extLst>
  </p:cSld>
  <p:clrMap bg1="lt1" tx1="dk1" bg2="lt2" tx2="dk2" accent1="accent1" accent2="accent2" accent3="accent3" accent4="accent4" accent5="accent5" accent6="accent6" hlink="hlink" folHlink="folHlink"/>
  <p:sldLayoutIdLst>
    <p:sldLayoutId id="2147483675" r:id="rId1"/>
    <p:sldLayoutId id="2147483661" r:id="rId2"/>
    <p:sldLayoutId id="2147483663" r:id="rId3"/>
    <p:sldLayoutId id="2147483670" r:id="rId4"/>
    <p:sldLayoutId id="2147483650" r:id="rId5"/>
    <p:sldLayoutId id="2147483652" r:id="rId6"/>
    <p:sldLayoutId id="2147483653" r:id="rId7"/>
    <p:sldLayoutId id="2147483654" r:id="rId8"/>
    <p:sldLayoutId id="2147483674" r:id="rId9"/>
    <p:sldLayoutId id="2147483655" r:id="rId10"/>
    <p:sldLayoutId id="2147483664"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5477" y="1281248"/>
            <a:ext cx="7726923" cy="1143000"/>
          </a:xfrm>
          <a:prstGeom prst="rect">
            <a:avLst/>
          </a:prstGeom>
        </p:spPr>
        <p:txBody>
          <a:bodyPr vert="horz" lIns="91440" tIns="45720" rIns="91440" bIns="45720" rtlCol="0" anchor="ctr">
            <a:normAutofit/>
          </a:bodyPr>
          <a:lstStyle/>
          <a:p>
            <a:r>
              <a:rPr lang="en-US" dirty="0"/>
              <a:t>COVER TITLE</a:t>
            </a:r>
          </a:p>
        </p:txBody>
      </p:sp>
      <p:sp>
        <p:nvSpPr>
          <p:cNvPr id="3" name="Text Placeholder 2"/>
          <p:cNvSpPr>
            <a:spLocks noGrp="1"/>
          </p:cNvSpPr>
          <p:nvPr>
            <p:ph type="body" idx="1"/>
          </p:nvPr>
        </p:nvSpPr>
        <p:spPr>
          <a:xfrm>
            <a:off x="3855477" y="2607133"/>
            <a:ext cx="7726923" cy="3094265"/>
          </a:xfrm>
          <a:prstGeom prst="rect">
            <a:avLst/>
          </a:prstGeom>
        </p:spPr>
        <p:txBody>
          <a:bodyPr vert="horz" lIns="91440" tIns="45720" rIns="91440" bIns="45720" rtlCol="0">
            <a:normAutofit/>
          </a:bodyPr>
          <a:lstStyle/>
          <a:p>
            <a:pPr lvl="0"/>
            <a:r>
              <a:rPr lang="en-US" dirty="0"/>
              <a:t>Cover Title </a:t>
            </a:r>
            <a:r>
              <a:rPr lang="en-US" dirty="0" err="1"/>
              <a:t>Subheadline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990"/>
            <a:ext cx="2844800" cy="363855"/>
          </a:xfrm>
          <a:prstGeom prst="rect">
            <a:avLst/>
          </a:prstGeom>
        </p:spPr>
        <p:txBody>
          <a:bodyPr vert="horz" lIns="91440" tIns="45720" rIns="91440" bIns="45720" rtlCol="0" anchor="ctr"/>
          <a:lstStyle>
            <a:lvl1pPr algn="l">
              <a:defRPr sz="1200">
                <a:solidFill>
                  <a:schemeClr val="tx1">
                    <a:tint val="75000"/>
                  </a:schemeClr>
                </a:solidFill>
              </a:defRPr>
            </a:lvl1pPr>
          </a:lstStyle>
          <a:p>
            <a:fld id="{F25EC6F5-3B5B-7441-85E6-9C3B881DE3EF}" type="datetimeFigureOut">
              <a:rPr lang="en-US" smtClean="0"/>
              <a:t>6/21/2021</a:t>
            </a:fld>
            <a:endParaRPr lang="en-US"/>
          </a:p>
        </p:txBody>
      </p:sp>
      <p:sp>
        <p:nvSpPr>
          <p:cNvPr id="5" name="Footer Placeholder 4"/>
          <p:cNvSpPr>
            <a:spLocks noGrp="1"/>
          </p:cNvSpPr>
          <p:nvPr>
            <p:ph type="ftr" sz="quarter" idx="3"/>
          </p:nvPr>
        </p:nvSpPr>
        <p:spPr>
          <a:xfrm>
            <a:off x="4165600" y="6356990"/>
            <a:ext cx="3860800" cy="3638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990"/>
            <a:ext cx="2844800" cy="363855"/>
          </a:xfrm>
          <a:prstGeom prst="rect">
            <a:avLst/>
          </a:prstGeom>
        </p:spPr>
        <p:txBody>
          <a:bodyPr vert="horz" lIns="91440" tIns="45720" rIns="91440" bIns="45720" rtlCol="0" anchor="ctr"/>
          <a:lstStyle>
            <a:lvl1pPr algn="r">
              <a:defRPr sz="1200">
                <a:solidFill>
                  <a:schemeClr val="tx1">
                    <a:tint val="75000"/>
                  </a:schemeClr>
                </a:solidFill>
              </a:defRPr>
            </a:lvl1pPr>
          </a:lstStyle>
          <a:p>
            <a:fld id="{164BA88E-85C4-4147-8634-58EDDAC101E2}" type="slidenum">
              <a:rPr lang="en-US" smtClean="0"/>
              <a:t>‹#›</a:t>
            </a:fld>
            <a:endParaRPr lang="en-US"/>
          </a:p>
        </p:txBody>
      </p:sp>
    </p:spTree>
    <p:extLst>
      <p:ext uri="{BB962C8B-B14F-4D97-AF65-F5344CB8AC3E}">
        <p14:creationId xmlns:p14="http://schemas.microsoft.com/office/powerpoint/2010/main" val="1457226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7"/>
          <p:cNvGrpSpPr>
            <a:grpSpLocks/>
          </p:cNvGrpSpPr>
          <p:nvPr/>
        </p:nvGrpSpPr>
        <p:grpSpPr bwMode="auto">
          <a:xfrm>
            <a:off x="1" y="5797550"/>
            <a:ext cx="12176948" cy="1049338"/>
            <a:chOff x="0" y="3652"/>
            <a:chExt cx="6472" cy="661"/>
          </a:xfrm>
        </p:grpSpPr>
        <p:sp>
          <p:nvSpPr>
            <p:cNvPr id="1029" name="Rectangle 2"/>
            <p:cNvSpPr>
              <a:spLocks noChangeArrowheads="1"/>
            </p:cNvSpPr>
            <p:nvPr/>
          </p:nvSpPr>
          <p:spPr bwMode="auto">
            <a:xfrm>
              <a:off x="0" y="3676"/>
              <a:ext cx="6471" cy="636"/>
            </a:xfrm>
            <a:prstGeom prst="rect">
              <a:avLst/>
            </a:prstGeom>
            <a:gradFill rotWithShape="0">
              <a:gsLst>
                <a:gs pos="0">
                  <a:srgbClr val="05184B"/>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nvGrpSpPr>
            <p:cNvPr id="1030" name="Group 16"/>
            <p:cNvGrpSpPr>
              <a:grpSpLocks/>
            </p:cNvGrpSpPr>
            <p:nvPr/>
          </p:nvGrpSpPr>
          <p:grpSpPr bwMode="auto">
            <a:xfrm>
              <a:off x="0" y="3652"/>
              <a:ext cx="6472" cy="661"/>
              <a:chOff x="0" y="3652"/>
              <a:chExt cx="6472" cy="661"/>
            </a:xfrm>
          </p:grpSpPr>
          <p:sp>
            <p:nvSpPr>
              <p:cNvPr id="1031" name="Freeform 3"/>
              <p:cNvSpPr>
                <a:spLocks/>
              </p:cNvSpPr>
              <p:nvPr/>
            </p:nvSpPr>
            <p:spPr bwMode="auto">
              <a:xfrm>
                <a:off x="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2" name="Freeform 4"/>
              <p:cNvSpPr>
                <a:spLocks/>
              </p:cNvSpPr>
              <p:nvPr/>
            </p:nvSpPr>
            <p:spPr bwMode="auto">
              <a:xfrm>
                <a:off x="48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3" name="Freeform 5"/>
              <p:cNvSpPr>
                <a:spLocks/>
              </p:cNvSpPr>
              <p:nvPr/>
            </p:nvSpPr>
            <p:spPr bwMode="auto">
              <a:xfrm>
                <a:off x="98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4" name="Freeform 6"/>
              <p:cNvSpPr>
                <a:spLocks/>
              </p:cNvSpPr>
              <p:nvPr/>
            </p:nvSpPr>
            <p:spPr bwMode="auto">
              <a:xfrm>
                <a:off x="148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5" name="Freeform 7"/>
              <p:cNvSpPr>
                <a:spLocks/>
              </p:cNvSpPr>
              <p:nvPr/>
            </p:nvSpPr>
            <p:spPr bwMode="auto">
              <a:xfrm>
                <a:off x="198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6" name="Freeform 8"/>
              <p:cNvSpPr>
                <a:spLocks/>
              </p:cNvSpPr>
              <p:nvPr/>
            </p:nvSpPr>
            <p:spPr bwMode="auto">
              <a:xfrm>
                <a:off x="2484"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7" name="Freeform 9"/>
              <p:cNvSpPr>
                <a:spLocks/>
              </p:cNvSpPr>
              <p:nvPr/>
            </p:nvSpPr>
            <p:spPr bwMode="auto">
              <a:xfrm>
                <a:off x="297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8" name="Freeform 10"/>
              <p:cNvSpPr>
                <a:spLocks/>
              </p:cNvSpPr>
              <p:nvPr/>
            </p:nvSpPr>
            <p:spPr bwMode="auto">
              <a:xfrm>
                <a:off x="347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9" name="Freeform 11"/>
              <p:cNvSpPr>
                <a:spLocks/>
              </p:cNvSpPr>
              <p:nvPr/>
            </p:nvSpPr>
            <p:spPr bwMode="auto">
              <a:xfrm>
                <a:off x="3983"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40" name="Freeform 12"/>
              <p:cNvSpPr>
                <a:spLocks/>
              </p:cNvSpPr>
              <p:nvPr/>
            </p:nvSpPr>
            <p:spPr bwMode="auto">
              <a:xfrm>
                <a:off x="449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41" name="Freeform 13"/>
              <p:cNvSpPr>
                <a:spLocks/>
              </p:cNvSpPr>
              <p:nvPr/>
            </p:nvSpPr>
            <p:spPr bwMode="auto">
              <a:xfrm>
                <a:off x="5022"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42" name="Freeform 14"/>
              <p:cNvSpPr>
                <a:spLocks/>
              </p:cNvSpPr>
              <p:nvPr/>
            </p:nvSpPr>
            <p:spPr bwMode="auto">
              <a:xfrm>
                <a:off x="553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43" name="Freeform 15"/>
              <p:cNvSpPr>
                <a:spLocks/>
              </p:cNvSpPr>
              <p:nvPr/>
            </p:nvSpPr>
            <p:spPr bwMode="auto">
              <a:xfrm>
                <a:off x="6066" y="3820"/>
                <a:ext cx="406" cy="493"/>
              </a:xfrm>
              <a:custGeom>
                <a:avLst/>
                <a:gdLst>
                  <a:gd name="T0" fmla="*/ 0 w 406"/>
                  <a:gd name="T1" fmla="*/ 492 h 493"/>
                  <a:gd name="T2" fmla="*/ 405 w 406"/>
                  <a:gd name="T3" fmla="*/ 0 h 493"/>
                  <a:gd name="T4" fmla="*/ 405 w 406"/>
                  <a:gd name="T5" fmla="*/ 120 h 493"/>
                  <a:gd name="T6" fmla="*/ 108 w 406"/>
                  <a:gd name="T7" fmla="*/ 492 h 493"/>
                  <a:gd name="T8" fmla="*/ 0 w 406"/>
                  <a:gd name="T9" fmla="*/ 492 h 4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 h="493">
                    <a:moveTo>
                      <a:pt x="0" y="492"/>
                    </a:moveTo>
                    <a:lnTo>
                      <a:pt x="405" y="0"/>
                    </a:lnTo>
                    <a:lnTo>
                      <a:pt x="405" y="120"/>
                    </a:lnTo>
                    <a:lnTo>
                      <a:pt x="108" y="492"/>
                    </a:lnTo>
                    <a:lnTo>
                      <a:pt x="0" y="492"/>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sp>
        <p:nvSpPr>
          <p:cNvPr id="1027" name="Rectangle 18"/>
          <p:cNvSpPr>
            <a:spLocks noGrp="1" noChangeArrowheads="1"/>
          </p:cNvSpPr>
          <p:nvPr>
            <p:ph type="title"/>
          </p:nvPr>
        </p:nvSpPr>
        <p:spPr bwMode="auto">
          <a:xfrm>
            <a:off x="1490134" y="228600"/>
            <a:ext cx="921173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8" name="Rectangle 19"/>
          <p:cNvSpPr>
            <a:spLocks noGrp="1" noChangeArrowheads="1"/>
          </p:cNvSpPr>
          <p:nvPr>
            <p:ph type="body" idx="1"/>
          </p:nvPr>
        </p:nvSpPr>
        <p:spPr bwMode="auto">
          <a:xfrm>
            <a:off x="1490134" y="1714500"/>
            <a:ext cx="921173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91152343"/>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New Roman" pitchFamily="18" charset="0"/>
        </a:defRPr>
      </a:lvl2pPr>
      <a:lvl3pPr algn="ctr" rtl="0" eaLnBrk="0" fontAlgn="base" hangingPunct="0">
        <a:spcBef>
          <a:spcPct val="0"/>
        </a:spcBef>
        <a:spcAft>
          <a:spcPct val="0"/>
        </a:spcAft>
        <a:defRPr sz="3911">
          <a:solidFill>
            <a:schemeClr val="tx2"/>
          </a:solidFill>
          <a:latin typeface="Times New Roman" pitchFamily="18" charset="0"/>
        </a:defRPr>
      </a:lvl3pPr>
      <a:lvl4pPr algn="ctr" rtl="0" eaLnBrk="0" fontAlgn="base" hangingPunct="0">
        <a:spcBef>
          <a:spcPct val="0"/>
        </a:spcBef>
        <a:spcAft>
          <a:spcPct val="0"/>
        </a:spcAft>
        <a:defRPr sz="3911">
          <a:solidFill>
            <a:schemeClr val="tx2"/>
          </a:solidFill>
          <a:latin typeface="Times New Roman" pitchFamily="18" charset="0"/>
        </a:defRPr>
      </a:lvl4pPr>
      <a:lvl5pPr algn="ctr" rtl="0" eaLnBrk="0" fontAlgn="base" hangingPunct="0">
        <a:spcBef>
          <a:spcPct val="0"/>
        </a:spcBef>
        <a:spcAft>
          <a:spcPct val="0"/>
        </a:spcAft>
        <a:defRPr sz="3911">
          <a:solidFill>
            <a:schemeClr val="tx2"/>
          </a:solidFill>
          <a:latin typeface="Times New Roman" pitchFamily="18" charset="0"/>
        </a:defRPr>
      </a:lvl5pPr>
      <a:lvl6pPr marL="406405" algn="ctr" rtl="0" eaLnBrk="0" fontAlgn="base" hangingPunct="0">
        <a:spcBef>
          <a:spcPct val="0"/>
        </a:spcBef>
        <a:spcAft>
          <a:spcPct val="0"/>
        </a:spcAft>
        <a:defRPr sz="3911">
          <a:solidFill>
            <a:schemeClr val="tx2"/>
          </a:solidFill>
          <a:latin typeface="Times New Roman" pitchFamily="18" charset="0"/>
        </a:defRPr>
      </a:lvl6pPr>
      <a:lvl7pPr marL="812810" algn="ctr" rtl="0" eaLnBrk="0" fontAlgn="base" hangingPunct="0">
        <a:spcBef>
          <a:spcPct val="0"/>
        </a:spcBef>
        <a:spcAft>
          <a:spcPct val="0"/>
        </a:spcAft>
        <a:defRPr sz="3911">
          <a:solidFill>
            <a:schemeClr val="tx2"/>
          </a:solidFill>
          <a:latin typeface="Times New Roman" pitchFamily="18" charset="0"/>
        </a:defRPr>
      </a:lvl7pPr>
      <a:lvl8pPr marL="1219215" algn="ctr" rtl="0" eaLnBrk="0" fontAlgn="base" hangingPunct="0">
        <a:spcBef>
          <a:spcPct val="0"/>
        </a:spcBef>
        <a:spcAft>
          <a:spcPct val="0"/>
        </a:spcAft>
        <a:defRPr sz="3911">
          <a:solidFill>
            <a:schemeClr val="tx2"/>
          </a:solidFill>
          <a:latin typeface="Times New Roman" pitchFamily="18" charset="0"/>
        </a:defRPr>
      </a:lvl8pPr>
      <a:lvl9pPr marL="1625620" algn="ctr" rtl="0" eaLnBrk="0" fontAlgn="base" hangingPunct="0">
        <a:spcBef>
          <a:spcPct val="0"/>
        </a:spcBef>
        <a:spcAft>
          <a:spcPct val="0"/>
        </a:spcAft>
        <a:defRPr sz="3911">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lr>
          <a:schemeClr val="tx2"/>
        </a:buClr>
        <a:buSzPct val="75000"/>
        <a:buFont typeface="Monotype Sorts" panose="05010101010101010101" pitchFamily="2" charset="2"/>
        <a:buChar char="u"/>
        <a:defRPr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tx1"/>
        </a:buClr>
        <a:buSzPct val="100000"/>
        <a:buChar char="–"/>
        <a:defRPr sz="2489">
          <a:solidFill>
            <a:schemeClr val="tx1"/>
          </a:solidFill>
          <a:latin typeface="+mn-lt"/>
        </a:defRPr>
      </a:lvl2pPr>
      <a:lvl3pPr marL="1016013" indent="-203203" algn="l" rtl="0" eaLnBrk="0" fontAlgn="base" hangingPunct="0">
        <a:spcBef>
          <a:spcPct val="20000"/>
        </a:spcBef>
        <a:spcAft>
          <a:spcPct val="0"/>
        </a:spcAft>
        <a:buClr>
          <a:schemeClr val="tx2"/>
        </a:buClr>
        <a:buSzPct val="75000"/>
        <a:buFont typeface="Monotype Sorts" panose="05010101010101010101" pitchFamily="2" charset="2"/>
        <a:buChar char="v"/>
        <a:defRPr sz="2133">
          <a:solidFill>
            <a:schemeClr val="tx1"/>
          </a:solidFill>
          <a:latin typeface="+mn-lt"/>
        </a:defRPr>
      </a:lvl3pPr>
      <a:lvl4pPr marL="1422418" indent="-203203" algn="l" rtl="0" eaLnBrk="0" fontAlgn="base" hangingPunct="0">
        <a:spcBef>
          <a:spcPct val="20000"/>
        </a:spcBef>
        <a:spcAft>
          <a:spcPct val="0"/>
        </a:spcAft>
        <a:buClr>
          <a:schemeClr val="tx2"/>
        </a:buClr>
        <a:buSzPct val="100000"/>
        <a:buChar char="–"/>
        <a:defRPr sz="1778">
          <a:solidFill>
            <a:schemeClr val="tx1"/>
          </a:solidFill>
          <a:latin typeface="+mn-lt"/>
        </a:defRPr>
      </a:lvl4pPr>
      <a:lvl5pPr marL="1828823" indent="-203203" algn="l" rtl="0" eaLnBrk="0" fontAlgn="base" hangingPunct="0">
        <a:spcBef>
          <a:spcPct val="20000"/>
        </a:spcBef>
        <a:spcAft>
          <a:spcPct val="0"/>
        </a:spcAft>
        <a:buClr>
          <a:schemeClr val="tx1"/>
        </a:buClr>
        <a:buSzPct val="100000"/>
        <a:buChar char="–"/>
        <a:defRPr sz="1778">
          <a:solidFill>
            <a:schemeClr val="tx1"/>
          </a:solidFill>
          <a:latin typeface="+mn-lt"/>
        </a:defRPr>
      </a:lvl5pPr>
      <a:lvl6pPr marL="2235228" indent="-203203" algn="l" rtl="0" eaLnBrk="0" fontAlgn="base" hangingPunct="0">
        <a:spcBef>
          <a:spcPct val="20000"/>
        </a:spcBef>
        <a:spcAft>
          <a:spcPct val="0"/>
        </a:spcAft>
        <a:buClr>
          <a:schemeClr val="tx1"/>
        </a:buClr>
        <a:buSzPct val="100000"/>
        <a:buChar char="–"/>
        <a:defRPr sz="1778">
          <a:solidFill>
            <a:schemeClr val="tx1"/>
          </a:solidFill>
          <a:latin typeface="+mn-lt"/>
        </a:defRPr>
      </a:lvl6pPr>
      <a:lvl7pPr marL="2641633" indent="-203203" algn="l" rtl="0" eaLnBrk="0" fontAlgn="base" hangingPunct="0">
        <a:spcBef>
          <a:spcPct val="20000"/>
        </a:spcBef>
        <a:spcAft>
          <a:spcPct val="0"/>
        </a:spcAft>
        <a:buClr>
          <a:schemeClr val="tx1"/>
        </a:buClr>
        <a:buSzPct val="100000"/>
        <a:buChar char="–"/>
        <a:defRPr sz="1778">
          <a:solidFill>
            <a:schemeClr val="tx1"/>
          </a:solidFill>
          <a:latin typeface="+mn-lt"/>
        </a:defRPr>
      </a:lvl7pPr>
      <a:lvl8pPr marL="3048038" indent="-203203" algn="l" rtl="0" eaLnBrk="0" fontAlgn="base" hangingPunct="0">
        <a:spcBef>
          <a:spcPct val="20000"/>
        </a:spcBef>
        <a:spcAft>
          <a:spcPct val="0"/>
        </a:spcAft>
        <a:buClr>
          <a:schemeClr val="tx1"/>
        </a:buClr>
        <a:buSzPct val="100000"/>
        <a:buChar char="–"/>
        <a:defRPr sz="1778">
          <a:solidFill>
            <a:schemeClr val="tx1"/>
          </a:solidFill>
          <a:latin typeface="+mn-lt"/>
        </a:defRPr>
      </a:lvl8pPr>
      <a:lvl9pPr marL="3454443" indent="-203203" algn="l" rtl="0" eaLnBrk="0" fontAlgn="base" hangingPunct="0">
        <a:spcBef>
          <a:spcPct val="20000"/>
        </a:spcBef>
        <a:spcAft>
          <a:spcPct val="0"/>
        </a:spcAft>
        <a:buClr>
          <a:schemeClr val="tx1"/>
        </a:buClr>
        <a:buSzPct val="100000"/>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 y="5797550"/>
            <a:ext cx="12176948" cy="1049338"/>
            <a:chOff x="0" y="3652"/>
            <a:chExt cx="6472" cy="661"/>
          </a:xfrm>
        </p:grpSpPr>
        <p:sp>
          <p:nvSpPr>
            <p:cNvPr id="2053" name="Rectangle 3"/>
            <p:cNvSpPr>
              <a:spLocks noChangeArrowheads="1"/>
            </p:cNvSpPr>
            <p:nvPr/>
          </p:nvSpPr>
          <p:spPr bwMode="auto">
            <a:xfrm>
              <a:off x="0" y="3676"/>
              <a:ext cx="6471" cy="636"/>
            </a:xfrm>
            <a:prstGeom prst="rect">
              <a:avLst/>
            </a:prstGeom>
            <a:gradFill rotWithShape="0">
              <a:gsLst>
                <a:gs pos="0">
                  <a:srgbClr val="05184B"/>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nvGrpSpPr>
            <p:cNvPr id="2054" name="Group 4"/>
            <p:cNvGrpSpPr>
              <a:grpSpLocks/>
            </p:cNvGrpSpPr>
            <p:nvPr/>
          </p:nvGrpSpPr>
          <p:grpSpPr bwMode="auto">
            <a:xfrm>
              <a:off x="0" y="3652"/>
              <a:ext cx="6472" cy="661"/>
              <a:chOff x="0" y="3652"/>
              <a:chExt cx="6472" cy="661"/>
            </a:xfrm>
          </p:grpSpPr>
          <p:sp>
            <p:nvSpPr>
              <p:cNvPr id="2055" name="Freeform 5"/>
              <p:cNvSpPr>
                <a:spLocks/>
              </p:cNvSpPr>
              <p:nvPr/>
            </p:nvSpPr>
            <p:spPr bwMode="auto">
              <a:xfrm>
                <a:off x="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56" name="Freeform 6"/>
              <p:cNvSpPr>
                <a:spLocks/>
              </p:cNvSpPr>
              <p:nvPr/>
            </p:nvSpPr>
            <p:spPr bwMode="auto">
              <a:xfrm>
                <a:off x="48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57" name="Freeform 7"/>
              <p:cNvSpPr>
                <a:spLocks/>
              </p:cNvSpPr>
              <p:nvPr/>
            </p:nvSpPr>
            <p:spPr bwMode="auto">
              <a:xfrm>
                <a:off x="98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58" name="Freeform 8"/>
              <p:cNvSpPr>
                <a:spLocks/>
              </p:cNvSpPr>
              <p:nvPr/>
            </p:nvSpPr>
            <p:spPr bwMode="auto">
              <a:xfrm>
                <a:off x="148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59" name="Freeform 9"/>
              <p:cNvSpPr>
                <a:spLocks/>
              </p:cNvSpPr>
              <p:nvPr/>
            </p:nvSpPr>
            <p:spPr bwMode="auto">
              <a:xfrm>
                <a:off x="198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0" name="Freeform 10"/>
              <p:cNvSpPr>
                <a:spLocks/>
              </p:cNvSpPr>
              <p:nvPr/>
            </p:nvSpPr>
            <p:spPr bwMode="auto">
              <a:xfrm>
                <a:off x="2484"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1" name="Freeform 11"/>
              <p:cNvSpPr>
                <a:spLocks/>
              </p:cNvSpPr>
              <p:nvPr/>
            </p:nvSpPr>
            <p:spPr bwMode="auto">
              <a:xfrm>
                <a:off x="297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2" name="Freeform 12"/>
              <p:cNvSpPr>
                <a:spLocks/>
              </p:cNvSpPr>
              <p:nvPr/>
            </p:nvSpPr>
            <p:spPr bwMode="auto">
              <a:xfrm>
                <a:off x="347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3" name="Freeform 13"/>
              <p:cNvSpPr>
                <a:spLocks/>
              </p:cNvSpPr>
              <p:nvPr/>
            </p:nvSpPr>
            <p:spPr bwMode="auto">
              <a:xfrm>
                <a:off x="3983"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4" name="Freeform 14"/>
              <p:cNvSpPr>
                <a:spLocks/>
              </p:cNvSpPr>
              <p:nvPr/>
            </p:nvSpPr>
            <p:spPr bwMode="auto">
              <a:xfrm>
                <a:off x="449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5" name="Freeform 15"/>
              <p:cNvSpPr>
                <a:spLocks/>
              </p:cNvSpPr>
              <p:nvPr/>
            </p:nvSpPr>
            <p:spPr bwMode="auto">
              <a:xfrm>
                <a:off x="5022"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6" name="Freeform 16"/>
              <p:cNvSpPr>
                <a:spLocks/>
              </p:cNvSpPr>
              <p:nvPr/>
            </p:nvSpPr>
            <p:spPr bwMode="auto">
              <a:xfrm>
                <a:off x="553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67" name="Freeform 17"/>
              <p:cNvSpPr>
                <a:spLocks/>
              </p:cNvSpPr>
              <p:nvPr/>
            </p:nvSpPr>
            <p:spPr bwMode="auto">
              <a:xfrm>
                <a:off x="6066" y="3820"/>
                <a:ext cx="406" cy="493"/>
              </a:xfrm>
              <a:custGeom>
                <a:avLst/>
                <a:gdLst>
                  <a:gd name="T0" fmla="*/ 0 w 406"/>
                  <a:gd name="T1" fmla="*/ 492 h 493"/>
                  <a:gd name="T2" fmla="*/ 405 w 406"/>
                  <a:gd name="T3" fmla="*/ 0 h 493"/>
                  <a:gd name="T4" fmla="*/ 405 w 406"/>
                  <a:gd name="T5" fmla="*/ 120 h 493"/>
                  <a:gd name="T6" fmla="*/ 108 w 406"/>
                  <a:gd name="T7" fmla="*/ 492 h 493"/>
                  <a:gd name="T8" fmla="*/ 0 w 406"/>
                  <a:gd name="T9" fmla="*/ 492 h 4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 h="493">
                    <a:moveTo>
                      <a:pt x="0" y="492"/>
                    </a:moveTo>
                    <a:lnTo>
                      <a:pt x="405" y="0"/>
                    </a:lnTo>
                    <a:lnTo>
                      <a:pt x="405" y="120"/>
                    </a:lnTo>
                    <a:lnTo>
                      <a:pt x="108" y="492"/>
                    </a:lnTo>
                    <a:lnTo>
                      <a:pt x="0" y="492"/>
                    </a:lnTo>
                  </a:path>
                </a:pathLst>
              </a:custGeom>
              <a:solidFill>
                <a:schemeClr val="bg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sp>
        <p:nvSpPr>
          <p:cNvPr id="2051" name="Rectangle 18"/>
          <p:cNvSpPr>
            <a:spLocks noGrp="1" noChangeArrowheads="1"/>
          </p:cNvSpPr>
          <p:nvPr>
            <p:ph type="title"/>
          </p:nvPr>
        </p:nvSpPr>
        <p:spPr bwMode="auto">
          <a:xfrm>
            <a:off x="1490134" y="228600"/>
            <a:ext cx="921173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052" name="Rectangle 19"/>
          <p:cNvSpPr>
            <a:spLocks noGrp="1" noChangeArrowheads="1"/>
          </p:cNvSpPr>
          <p:nvPr>
            <p:ph type="body" idx="1"/>
          </p:nvPr>
        </p:nvSpPr>
        <p:spPr bwMode="auto">
          <a:xfrm>
            <a:off x="1490134" y="1714500"/>
            <a:ext cx="921173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04444760"/>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New Roman" pitchFamily="18" charset="0"/>
        </a:defRPr>
      </a:lvl2pPr>
      <a:lvl3pPr algn="ctr" rtl="0" eaLnBrk="0" fontAlgn="base" hangingPunct="0">
        <a:spcBef>
          <a:spcPct val="0"/>
        </a:spcBef>
        <a:spcAft>
          <a:spcPct val="0"/>
        </a:spcAft>
        <a:defRPr sz="3911">
          <a:solidFill>
            <a:schemeClr val="tx2"/>
          </a:solidFill>
          <a:latin typeface="Times New Roman" pitchFamily="18" charset="0"/>
        </a:defRPr>
      </a:lvl3pPr>
      <a:lvl4pPr algn="ctr" rtl="0" eaLnBrk="0" fontAlgn="base" hangingPunct="0">
        <a:spcBef>
          <a:spcPct val="0"/>
        </a:spcBef>
        <a:spcAft>
          <a:spcPct val="0"/>
        </a:spcAft>
        <a:defRPr sz="3911">
          <a:solidFill>
            <a:schemeClr val="tx2"/>
          </a:solidFill>
          <a:latin typeface="Times New Roman" pitchFamily="18" charset="0"/>
        </a:defRPr>
      </a:lvl4pPr>
      <a:lvl5pPr algn="ctr" rtl="0" eaLnBrk="0" fontAlgn="base" hangingPunct="0">
        <a:spcBef>
          <a:spcPct val="0"/>
        </a:spcBef>
        <a:spcAft>
          <a:spcPct val="0"/>
        </a:spcAft>
        <a:defRPr sz="3911">
          <a:solidFill>
            <a:schemeClr val="tx2"/>
          </a:solidFill>
          <a:latin typeface="Times New Roman" pitchFamily="18" charset="0"/>
        </a:defRPr>
      </a:lvl5pPr>
      <a:lvl6pPr marL="406405" algn="ctr" rtl="0" fontAlgn="base">
        <a:spcBef>
          <a:spcPct val="0"/>
        </a:spcBef>
        <a:spcAft>
          <a:spcPct val="0"/>
        </a:spcAft>
        <a:defRPr sz="3911">
          <a:solidFill>
            <a:schemeClr val="tx2"/>
          </a:solidFill>
          <a:latin typeface="Times New Roman" pitchFamily="18" charset="0"/>
        </a:defRPr>
      </a:lvl6pPr>
      <a:lvl7pPr marL="812810" algn="ctr" rtl="0" fontAlgn="base">
        <a:spcBef>
          <a:spcPct val="0"/>
        </a:spcBef>
        <a:spcAft>
          <a:spcPct val="0"/>
        </a:spcAft>
        <a:defRPr sz="3911">
          <a:solidFill>
            <a:schemeClr val="tx2"/>
          </a:solidFill>
          <a:latin typeface="Times New Roman" pitchFamily="18" charset="0"/>
        </a:defRPr>
      </a:lvl7pPr>
      <a:lvl8pPr marL="1219215" algn="ctr" rtl="0" fontAlgn="base">
        <a:spcBef>
          <a:spcPct val="0"/>
        </a:spcBef>
        <a:spcAft>
          <a:spcPct val="0"/>
        </a:spcAft>
        <a:defRPr sz="3911">
          <a:solidFill>
            <a:schemeClr val="tx2"/>
          </a:solidFill>
          <a:latin typeface="Times New Roman" pitchFamily="18" charset="0"/>
        </a:defRPr>
      </a:lvl8pPr>
      <a:lvl9pPr marL="1625620" algn="ctr" rtl="0" fontAlgn="base">
        <a:spcBef>
          <a:spcPct val="0"/>
        </a:spcBef>
        <a:spcAft>
          <a:spcPct val="0"/>
        </a:spcAft>
        <a:defRPr sz="3911">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lr>
          <a:schemeClr val="tx2"/>
        </a:buClr>
        <a:buSzPct val="75000"/>
        <a:buFont typeface="Monotype Sorts" panose="05010101010101010101" pitchFamily="2" charset="2"/>
        <a:buChar char="u"/>
        <a:defRPr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tx1"/>
        </a:buClr>
        <a:buSzPct val="100000"/>
        <a:buChar char="–"/>
        <a:defRPr sz="2489">
          <a:solidFill>
            <a:schemeClr val="tx1"/>
          </a:solidFill>
          <a:latin typeface="+mn-lt"/>
        </a:defRPr>
      </a:lvl2pPr>
      <a:lvl3pPr marL="1016013" indent="-203203" algn="l" rtl="0" eaLnBrk="0" fontAlgn="base" hangingPunct="0">
        <a:spcBef>
          <a:spcPct val="20000"/>
        </a:spcBef>
        <a:spcAft>
          <a:spcPct val="0"/>
        </a:spcAft>
        <a:buClr>
          <a:schemeClr val="tx2"/>
        </a:buClr>
        <a:buSzPct val="75000"/>
        <a:buFont typeface="Monotype Sorts" panose="05010101010101010101" pitchFamily="2" charset="2"/>
        <a:buChar char="v"/>
        <a:defRPr sz="2133">
          <a:solidFill>
            <a:schemeClr val="tx1"/>
          </a:solidFill>
          <a:latin typeface="+mn-lt"/>
        </a:defRPr>
      </a:lvl3pPr>
      <a:lvl4pPr marL="1422418" indent="-203203" algn="l" rtl="0" eaLnBrk="0" fontAlgn="base" hangingPunct="0">
        <a:spcBef>
          <a:spcPct val="20000"/>
        </a:spcBef>
        <a:spcAft>
          <a:spcPct val="0"/>
        </a:spcAft>
        <a:buClr>
          <a:schemeClr val="tx2"/>
        </a:buClr>
        <a:buSzPct val="100000"/>
        <a:buChar char="–"/>
        <a:defRPr sz="1778">
          <a:solidFill>
            <a:schemeClr val="tx1"/>
          </a:solidFill>
          <a:latin typeface="+mn-lt"/>
        </a:defRPr>
      </a:lvl4pPr>
      <a:lvl5pPr marL="1828823" indent="-203203" algn="l" rtl="0" eaLnBrk="0" fontAlgn="base" hangingPunct="0">
        <a:spcBef>
          <a:spcPct val="20000"/>
        </a:spcBef>
        <a:spcAft>
          <a:spcPct val="0"/>
        </a:spcAft>
        <a:buClr>
          <a:schemeClr val="tx1"/>
        </a:buClr>
        <a:buSzPct val="100000"/>
        <a:buChar char="–"/>
        <a:defRPr sz="1778">
          <a:solidFill>
            <a:schemeClr val="tx1"/>
          </a:solidFill>
          <a:latin typeface="+mn-lt"/>
        </a:defRPr>
      </a:lvl5pPr>
      <a:lvl6pPr marL="2235228" indent="-203203" algn="l" rtl="0" fontAlgn="base">
        <a:spcBef>
          <a:spcPct val="20000"/>
        </a:spcBef>
        <a:spcAft>
          <a:spcPct val="0"/>
        </a:spcAft>
        <a:buClr>
          <a:schemeClr val="tx1"/>
        </a:buClr>
        <a:buSzPct val="100000"/>
        <a:buChar char="–"/>
        <a:defRPr sz="1778">
          <a:solidFill>
            <a:schemeClr val="tx1"/>
          </a:solidFill>
          <a:latin typeface="+mn-lt"/>
        </a:defRPr>
      </a:lvl6pPr>
      <a:lvl7pPr marL="2641633" indent="-203203" algn="l" rtl="0" fontAlgn="base">
        <a:spcBef>
          <a:spcPct val="20000"/>
        </a:spcBef>
        <a:spcAft>
          <a:spcPct val="0"/>
        </a:spcAft>
        <a:buClr>
          <a:schemeClr val="tx1"/>
        </a:buClr>
        <a:buSzPct val="100000"/>
        <a:buChar char="–"/>
        <a:defRPr sz="1778">
          <a:solidFill>
            <a:schemeClr val="tx1"/>
          </a:solidFill>
          <a:latin typeface="+mn-lt"/>
        </a:defRPr>
      </a:lvl7pPr>
      <a:lvl8pPr marL="3048038" indent="-203203" algn="l" rtl="0" fontAlgn="base">
        <a:spcBef>
          <a:spcPct val="20000"/>
        </a:spcBef>
        <a:spcAft>
          <a:spcPct val="0"/>
        </a:spcAft>
        <a:buClr>
          <a:schemeClr val="tx1"/>
        </a:buClr>
        <a:buSzPct val="100000"/>
        <a:buChar char="–"/>
        <a:defRPr sz="1778">
          <a:solidFill>
            <a:schemeClr val="tx1"/>
          </a:solidFill>
          <a:latin typeface="+mn-lt"/>
        </a:defRPr>
      </a:lvl8pPr>
      <a:lvl9pPr marL="3454443" indent="-203203" algn="l" rtl="0" fontAlgn="base">
        <a:spcBef>
          <a:spcPct val="20000"/>
        </a:spcBef>
        <a:spcAft>
          <a:spcPct val="0"/>
        </a:spcAft>
        <a:buClr>
          <a:schemeClr val="tx1"/>
        </a:buClr>
        <a:buSzPct val="100000"/>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 y="0"/>
            <a:ext cx="12176948" cy="6845300"/>
            <a:chOff x="0" y="0"/>
            <a:chExt cx="5753" cy="4312"/>
          </a:xfrm>
        </p:grpSpPr>
        <p:sp>
          <p:nvSpPr>
            <p:cNvPr id="307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nvGrpSpPr>
            <p:cNvPr id="3078" name="Group 4"/>
            <p:cNvGrpSpPr>
              <a:grpSpLocks/>
            </p:cNvGrpSpPr>
            <p:nvPr/>
          </p:nvGrpSpPr>
          <p:grpSpPr bwMode="auto">
            <a:xfrm>
              <a:off x="246" y="204"/>
              <a:ext cx="5271" cy="3889"/>
              <a:chOff x="246" y="204"/>
              <a:chExt cx="5271" cy="3889"/>
            </a:xfrm>
          </p:grpSpPr>
          <p:sp>
            <p:nvSpPr>
              <p:cNvPr id="3083" name="Rectangle 5"/>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alpha val="50000"/>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4" name="Freeform 6"/>
              <p:cNvSpPr>
                <a:spLocks/>
              </p:cNvSpPr>
              <p:nvPr/>
            </p:nvSpPr>
            <p:spPr bwMode="auto">
              <a:xfrm>
                <a:off x="3003"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5" name="Freeform 7"/>
              <p:cNvSpPr>
                <a:spLocks/>
              </p:cNvSpPr>
              <p:nvPr/>
            </p:nvSpPr>
            <p:spPr bwMode="auto">
              <a:xfrm>
                <a:off x="523" y="3415"/>
                <a:ext cx="1964"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6" name="Freeform 8"/>
              <p:cNvSpPr>
                <a:spLocks/>
              </p:cNvSpPr>
              <p:nvPr/>
            </p:nvSpPr>
            <p:spPr bwMode="auto">
              <a:xfrm>
                <a:off x="4384" y="399"/>
                <a:ext cx="1043"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8" name="Freeform 10"/>
              <p:cNvSpPr>
                <a:spLocks/>
              </p:cNvSpPr>
              <p:nvPr/>
            </p:nvSpPr>
            <p:spPr bwMode="auto">
              <a:xfrm>
                <a:off x="419"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1" name="Freeform 13"/>
              <p:cNvSpPr>
                <a:spLocks/>
              </p:cNvSpPr>
              <p:nvPr/>
            </p:nvSpPr>
            <p:spPr bwMode="auto">
              <a:xfrm>
                <a:off x="1328" y="1009"/>
                <a:ext cx="1979"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2" name="Freeform 14"/>
              <p:cNvSpPr>
                <a:spLocks/>
              </p:cNvSpPr>
              <p:nvPr/>
            </p:nvSpPr>
            <p:spPr bwMode="auto">
              <a:xfrm>
                <a:off x="3467"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3" name="Freeform 15"/>
              <p:cNvSpPr>
                <a:spLocks/>
              </p:cNvSpPr>
              <p:nvPr/>
            </p:nvSpPr>
            <p:spPr bwMode="auto">
              <a:xfrm>
                <a:off x="532"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6" name="Freeform 18"/>
              <p:cNvSpPr>
                <a:spLocks/>
              </p:cNvSpPr>
              <p:nvPr/>
            </p:nvSpPr>
            <p:spPr bwMode="auto">
              <a:xfrm>
                <a:off x="5411"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8" name="Freeform 20"/>
              <p:cNvSpPr>
                <a:spLocks/>
              </p:cNvSpPr>
              <p:nvPr/>
            </p:nvSpPr>
            <p:spPr bwMode="auto">
              <a:xfrm>
                <a:off x="5411"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99" name="Freeform 21"/>
              <p:cNvSpPr>
                <a:spLocks/>
              </p:cNvSpPr>
              <p:nvPr/>
            </p:nvSpPr>
            <p:spPr bwMode="auto">
              <a:xfrm>
                <a:off x="932" y="3992"/>
                <a:ext cx="1493"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0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01" name="Freeform 23"/>
              <p:cNvSpPr>
                <a:spLocks/>
              </p:cNvSpPr>
              <p:nvPr/>
            </p:nvSpPr>
            <p:spPr bwMode="auto">
              <a:xfrm>
                <a:off x="5411"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0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03" name="Freeform 25"/>
              <p:cNvSpPr>
                <a:spLocks/>
              </p:cNvSpPr>
              <p:nvPr/>
            </p:nvSpPr>
            <p:spPr bwMode="auto">
              <a:xfrm>
                <a:off x="260" y="437"/>
                <a:ext cx="92"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0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0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3079" name="Group 28"/>
            <p:cNvGrpSpPr>
              <a:grpSpLocks/>
            </p:cNvGrpSpPr>
            <p:nvPr/>
          </p:nvGrpSpPr>
          <p:grpSpPr bwMode="auto">
            <a:xfrm>
              <a:off x="0" y="0"/>
              <a:ext cx="1246" cy="1232"/>
              <a:chOff x="0" y="0"/>
              <a:chExt cx="1246" cy="1232"/>
            </a:xfrm>
          </p:grpSpPr>
          <p:sp>
            <p:nvSpPr>
              <p:cNvPr id="308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8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sp>
        <p:nvSpPr>
          <p:cNvPr id="146464" name="Rectangle 32"/>
          <p:cNvSpPr>
            <a:spLocks noGrp="1" noChangeArrowheads="1"/>
          </p:cNvSpPr>
          <p:nvPr>
            <p:ph type="body" idx="1"/>
          </p:nvPr>
        </p:nvSpPr>
        <p:spPr bwMode="auto">
          <a:xfrm>
            <a:off x="906875" y="1981200"/>
            <a:ext cx="10370725"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65" name="Rectangle 33"/>
          <p:cNvSpPr>
            <a:spLocks noGrp="1" noChangeArrowheads="1"/>
          </p:cNvSpPr>
          <p:nvPr>
            <p:ph type="title"/>
          </p:nvPr>
        </p:nvSpPr>
        <p:spPr bwMode="auto">
          <a:xfrm>
            <a:off x="906875" y="609600"/>
            <a:ext cx="103632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36786831"/>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391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5pPr>
      <a:lvl6pPr marL="406405" algn="l" rtl="0" fontAlgn="base">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6pPr>
      <a:lvl7pPr marL="812810" algn="l" rtl="0" fontAlgn="base">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7pPr>
      <a:lvl8pPr marL="1219215" algn="l" rtl="0" fontAlgn="base">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8pPr>
      <a:lvl9pPr marL="1625620" algn="l" rtl="0" fontAlgn="base">
        <a:spcBef>
          <a:spcPct val="0"/>
        </a:spcBef>
        <a:spcAft>
          <a:spcPct val="0"/>
        </a:spcAft>
        <a:defRPr sz="3911">
          <a:solidFill>
            <a:schemeClr val="tx2"/>
          </a:solidFill>
          <a:effectLst>
            <a:outerShdw blurRad="38100" dist="38100" dir="2700000" algn="tl">
              <a:srgbClr val="000000"/>
            </a:outerShdw>
          </a:effectLst>
          <a:latin typeface="Times New Roman" pitchFamily="18" charset="0"/>
        </a:defRPr>
      </a:lvl9pPr>
    </p:titleStyle>
    <p:bodyStyle>
      <a:lvl1pPr marL="304804" indent="-304804" algn="l" rtl="0" eaLnBrk="0" fontAlgn="base" hangingPunct="0">
        <a:spcBef>
          <a:spcPct val="20000"/>
        </a:spcBef>
        <a:spcAft>
          <a:spcPct val="0"/>
        </a:spcAft>
        <a:buClr>
          <a:schemeClr val="accent2"/>
        </a:buClr>
        <a:buSzPct val="75000"/>
        <a:buFont typeface="Monotype Sorts" panose="05010101010101010101" pitchFamily="2" charset="2"/>
        <a:buChar char="n"/>
        <a:defRPr sz="2844">
          <a:solidFill>
            <a:schemeClr val="tx1"/>
          </a:solidFill>
          <a:effectLst>
            <a:outerShdw blurRad="38100" dist="38100" dir="2700000" algn="tl">
              <a:srgbClr val="000000"/>
            </a:outerShdw>
          </a:effectLst>
          <a:latin typeface="+mn-lt"/>
          <a:ea typeface="+mn-ea"/>
          <a:cs typeface="+mn-cs"/>
        </a:defRPr>
      </a:lvl1pPr>
      <a:lvl2pPr marL="660408" indent="-254003" algn="l" rtl="0" eaLnBrk="0" fontAlgn="base" hangingPunct="0">
        <a:spcBef>
          <a:spcPct val="20000"/>
        </a:spcBef>
        <a:spcAft>
          <a:spcPct val="0"/>
        </a:spcAft>
        <a:buClr>
          <a:schemeClr val="tx2"/>
        </a:buClr>
        <a:buSzPct val="100000"/>
        <a:buChar char="–"/>
        <a:defRPr sz="2489">
          <a:solidFill>
            <a:schemeClr val="tx1"/>
          </a:solidFill>
          <a:effectLst>
            <a:outerShdw blurRad="38100" dist="38100" dir="2700000" algn="tl">
              <a:srgbClr val="000000"/>
            </a:outerShdw>
          </a:effectLst>
          <a:latin typeface="+mn-lt"/>
        </a:defRPr>
      </a:lvl2pPr>
      <a:lvl3pPr marL="1016013" indent="-203203" algn="l" rtl="0" eaLnBrk="0" fontAlgn="base" hangingPunct="0">
        <a:spcBef>
          <a:spcPct val="20000"/>
        </a:spcBef>
        <a:spcAft>
          <a:spcPct val="0"/>
        </a:spcAft>
        <a:buClr>
          <a:schemeClr val="tx2"/>
        </a:buClr>
        <a:buSzPct val="100000"/>
        <a:buChar char="•"/>
        <a:defRPr sz="2133">
          <a:solidFill>
            <a:schemeClr val="tx1"/>
          </a:solidFill>
          <a:effectLst>
            <a:outerShdw blurRad="38100" dist="38100" dir="2700000" algn="tl">
              <a:srgbClr val="000000"/>
            </a:outerShdw>
          </a:effectLst>
          <a:latin typeface="+mn-lt"/>
        </a:defRPr>
      </a:lvl3pPr>
      <a:lvl4pPr marL="1422418" indent="-203203" algn="l" rtl="0" eaLnBrk="0" fontAlgn="base" hangingPunct="0">
        <a:spcBef>
          <a:spcPct val="20000"/>
        </a:spcBef>
        <a:spcAft>
          <a:spcPct val="0"/>
        </a:spcAft>
        <a:buClr>
          <a:schemeClr val="tx2"/>
        </a:buClr>
        <a:buSzPct val="100000"/>
        <a:buChar char="–"/>
        <a:defRPr sz="1778">
          <a:solidFill>
            <a:schemeClr val="tx1"/>
          </a:solidFill>
          <a:effectLst>
            <a:outerShdw blurRad="38100" dist="38100" dir="2700000" algn="tl">
              <a:srgbClr val="000000"/>
            </a:outerShdw>
          </a:effectLst>
          <a:latin typeface="+mn-lt"/>
        </a:defRPr>
      </a:lvl4pPr>
      <a:lvl5pPr marL="1828823" indent="-203203" algn="l" rtl="0" eaLnBrk="0" fontAlgn="base" hangingPunct="0">
        <a:spcBef>
          <a:spcPct val="20000"/>
        </a:spcBef>
        <a:spcAft>
          <a:spcPct val="0"/>
        </a:spcAft>
        <a:buClr>
          <a:schemeClr val="tx2"/>
        </a:buClr>
        <a:buSzPct val="100000"/>
        <a:buChar char="•"/>
        <a:defRPr sz="1778">
          <a:solidFill>
            <a:schemeClr val="tx1"/>
          </a:solidFill>
          <a:effectLst>
            <a:outerShdw blurRad="38100" dist="38100" dir="2700000" algn="tl">
              <a:srgbClr val="000000"/>
            </a:outerShdw>
          </a:effectLst>
          <a:latin typeface="+mn-lt"/>
        </a:defRPr>
      </a:lvl5pPr>
      <a:lvl6pPr marL="2235228" indent="-203203" algn="l" rtl="0" fontAlgn="base">
        <a:spcBef>
          <a:spcPct val="20000"/>
        </a:spcBef>
        <a:spcAft>
          <a:spcPct val="0"/>
        </a:spcAft>
        <a:buClr>
          <a:schemeClr val="tx2"/>
        </a:buClr>
        <a:buSzPct val="100000"/>
        <a:buChar char="•"/>
        <a:defRPr sz="1778">
          <a:solidFill>
            <a:schemeClr val="tx1"/>
          </a:solidFill>
          <a:effectLst>
            <a:outerShdw blurRad="38100" dist="38100" dir="2700000" algn="tl">
              <a:srgbClr val="000000"/>
            </a:outerShdw>
          </a:effectLst>
          <a:latin typeface="+mn-lt"/>
        </a:defRPr>
      </a:lvl6pPr>
      <a:lvl7pPr marL="2641633" indent="-203203" algn="l" rtl="0" fontAlgn="base">
        <a:spcBef>
          <a:spcPct val="20000"/>
        </a:spcBef>
        <a:spcAft>
          <a:spcPct val="0"/>
        </a:spcAft>
        <a:buClr>
          <a:schemeClr val="tx2"/>
        </a:buClr>
        <a:buSzPct val="100000"/>
        <a:buChar char="•"/>
        <a:defRPr sz="1778">
          <a:solidFill>
            <a:schemeClr val="tx1"/>
          </a:solidFill>
          <a:effectLst>
            <a:outerShdw blurRad="38100" dist="38100" dir="2700000" algn="tl">
              <a:srgbClr val="000000"/>
            </a:outerShdw>
          </a:effectLst>
          <a:latin typeface="+mn-lt"/>
        </a:defRPr>
      </a:lvl7pPr>
      <a:lvl8pPr marL="3048038" indent="-203203" algn="l" rtl="0" fontAlgn="base">
        <a:spcBef>
          <a:spcPct val="20000"/>
        </a:spcBef>
        <a:spcAft>
          <a:spcPct val="0"/>
        </a:spcAft>
        <a:buClr>
          <a:schemeClr val="tx2"/>
        </a:buClr>
        <a:buSzPct val="100000"/>
        <a:buChar char="•"/>
        <a:defRPr sz="1778">
          <a:solidFill>
            <a:schemeClr val="tx1"/>
          </a:solidFill>
          <a:effectLst>
            <a:outerShdw blurRad="38100" dist="38100" dir="2700000" algn="tl">
              <a:srgbClr val="000000"/>
            </a:outerShdw>
          </a:effectLst>
          <a:latin typeface="+mn-lt"/>
        </a:defRPr>
      </a:lvl8pPr>
      <a:lvl9pPr marL="3454443" indent="-203203" algn="l" rtl="0" fontAlgn="base">
        <a:spcBef>
          <a:spcPct val="20000"/>
        </a:spcBef>
        <a:spcAft>
          <a:spcPct val="0"/>
        </a:spcAft>
        <a:buClr>
          <a:schemeClr val="tx2"/>
        </a:buClr>
        <a:buSzPct val="100000"/>
        <a:buChar char="•"/>
        <a:defRPr sz="1778">
          <a:solidFill>
            <a:schemeClr val="tx1"/>
          </a:solidFill>
          <a:effectLst>
            <a:outerShdw blurRad="38100" dist="38100" dir="2700000" algn="tl">
              <a:srgbClr val="000000"/>
            </a:outerShdw>
          </a:effectLst>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5477" y="1281248"/>
            <a:ext cx="7726923" cy="1143000"/>
          </a:xfrm>
          <a:prstGeom prst="rect">
            <a:avLst/>
          </a:prstGeom>
        </p:spPr>
        <p:txBody>
          <a:bodyPr vert="horz" lIns="91440" tIns="45720" rIns="91440" bIns="45720" rtlCol="0" anchor="ctr">
            <a:normAutofit/>
          </a:bodyPr>
          <a:lstStyle/>
          <a:p>
            <a:r>
              <a:rPr lang="en-US" dirty="0"/>
              <a:t>COVER TITLE</a:t>
            </a:r>
          </a:p>
        </p:txBody>
      </p:sp>
      <p:sp>
        <p:nvSpPr>
          <p:cNvPr id="3" name="Text Placeholder 2"/>
          <p:cNvSpPr>
            <a:spLocks noGrp="1"/>
          </p:cNvSpPr>
          <p:nvPr>
            <p:ph type="body" idx="1"/>
          </p:nvPr>
        </p:nvSpPr>
        <p:spPr>
          <a:xfrm>
            <a:off x="3855477" y="2607133"/>
            <a:ext cx="7726923" cy="3094265"/>
          </a:xfrm>
          <a:prstGeom prst="rect">
            <a:avLst/>
          </a:prstGeom>
        </p:spPr>
        <p:txBody>
          <a:bodyPr vert="horz" lIns="91440" tIns="45720" rIns="91440" bIns="45720" rtlCol="0">
            <a:normAutofit/>
          </a:bodyPr>
          <a:lstStyle/>
          <a:p>
            <a:pPr lvl="0"/>
            <a:r>
              <a:rPr lang="en-US" dirty="0"/>
              <a:t>Cover Title </a:t>
            </a:r>
            <a:r>
              <a:rPr lang="en-US" dirty="0" err="1"/>
              <a:t>Subheadline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990"/>
            <a:ext cx="2844800" cy="363855"/>
          </a:xfrm>
          <a:prstGeom prst="rect">
            <a:avLst/>
          </a:prstGeom>
        </p:spPr>
        <p:txBody>
          <a:bodyPr vert="horz" lIns="91440" tIns="45720" rIns="91440" bIns="45720" rtlCol="0" anchor="ctr"/>
          <a:lstStyle>
            <a:lvl1pPr algn="l">
              <a:defRPr sz="1200">
                <a:solidFill>
                  <a:schemeClr val="tx1">
                    <a:tint val="75000"/>
                  </a:schemeClr>
                </a:solidFill>
              </a:defRPr>
            </a:lvl1pPr>
          </a:lstStyle>
          <a:p>
            <a:fld id="{F25EC6F5-3B5B-7441-85E6-9C3B881DE3EF}" type="datetimeFigureOut">
              <a:rPr lang="en-US" smtClean="0"/>
              <a:t>6/21/2021</a:t>
            </a:fld>
            <a:endParaRPr lang="en-US"/>
          </a:p>
        </p:txBody>
      </p:sp>
      <p:sp>
        <p:nvSpPr>
          <p:cNvPr id="5" name="Footer Placeholder 4"/>
          <p:cNvSpPr>
            <a:spLocks noGrp="1"/>
          </p:cNvSpPr>
          <p:nvPr>
            <p:ph type="ftr" sz="quarter" idx="3"/>
          </p:nvPr>
        </p:nvSpPr>
        <p:spPr>
          <a:xfrm>
            <a:off x="4165600" y="6356990"/>
            <a:ext cx="3860800" cy="3638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990"/>
            <a:ext cx="2844800" cy="363855"/>
          </a:xfrm>
          <a:prstGeom prst="rect">
            <a:avLst/>
          </a:prstGeom>
        </p:spPr>
        <p:txBody>
          <a:bodyPr vert="horz" lIns="91440" tIns="45720" rIns="91440" bIns="45720" rtlCol="0" anchor="ctr"/>
          <a:lstStyle>
            <a:lvl1pPr algn="r">
              <a:defRPr sz="1200">
                <a:solidFill>
                  <a:schemeClr val="tx1">
                    <a:tint val="75000"/>
                  </a:schemeClr>
                </a:solidFill>
              </a:defRPr>
            </a:lvl1pPr>
          </a:lstStyle>
          <a:p>
            <a:fld id="{164BA88E-85C4-4147-8634-58EDDAC101E2}" type="slidenum">
              <a:rPr lang="en-US" smtClean="0"/>
              <a:t>‹#›</a:t>
            </a:fld>
            <a:endParaRPr lang="en-US"/>
          </a:p>
        </p:txBody>
      </p:sp>
    </p:spTree>
    <p:extLst>
      <p:ext uri="{BB962C8B-B14F-4D97-AF65-F5344CB8AC3E}">
        <p14:creationId xmlns:p14="http://schemas.microsoft.com/office/powerpoint/2010/main" val="17797810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04800" y="6212081"/>
            <a:ext cx="2844800" cy="365125"/>
          </a:xfrm>
          <a:prstGeom prst="rect">
            <a:avLst/>
          </a:prstGeom>
        </p:spPr>
        <p:txBody>
          <a:bodyPr vert="horz" lIns="91440" tIns="45720" rIns="91440" bIns="45720" rtlCol="0" anchor="ctr"/>
          <a:lstStyle>
            <a:lvl1pPr algn="l">
              <a:defRPr sz="1600" b="1">
                <a:solidFill>
                  <a:schemeClr val="tx1">
                    <a:tint val="75000"/>
                  </a:schemeClr>
                </a:solidFill>
              </a:defRPr>
            </a:lvl1pPr>
          </a:lstStyle>
          <a:p>
            <a:fld id="{C7038434-C2CC-4028-AD72-886E4ED36FC6}" type="slidenum">
              <a:rPr lang="en-US" smtClean="0"/>
              <a:pPr/>
              <a:t>‹#›</a:t>
            </a:fld>
            <a:endParaRPr lang="en-US" dirty="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677400" y="6006505"/>
            <a:ext cx="2097024" cy="611841"/>
          </a:xfrm>
          <a:prstGeom prst="rect">
            <a:avLst/>
          </a:prstGeom>
        </p:spPr>
      </p:pic>
    </p:spTree>
    <p:extLst>
      <p:ext uri="{BB962C8B-B14F-4D97-AF65-F5344CB8AC3E}">
        <p14:creationId xmlns:p14="http://schemas.microsoft.com/office/powerpoint/2010/main" val="24735726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4400" b="1" kern="1200">
          <a:solidFill>
            <a:srgbClr val="054F7D"/>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8028368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ftp://ftp.cdc.gov/pub/Health_Statistics/NCHS/Dataset_Documentation/DVS/periodlinked/LinkPE16Guide.pdf" TargetMode="Externa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mailto:rkirby@uab.edu"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cdc.gov/nchs/pressroom/sosmap/infant_mortality_rates/infant_mortality.htm" TargetMode="Externa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3" Type="http://schemas.openxmlformats.org/officeDocument/2006/relationships/hyperlink" Target="http://www.dph.illinois.gov/sites/default/files/publications/illinois-infant-mortality-data-report-2020-december.pdf" TargetMode="External"/><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5.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gif"/><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p:txBody>
          <a:bodyPr>
            <a:normAutofit fontScale="90000"/>
          </a:bodyPr>
          <a:lstStyle/>
          <a:p>
            <a:r>
              <a:rPr lang="en-US" dirty="0"/>
              <a:t>Infant Mortality Inequities in Illinois and Opportunities for Prevention</a:t>
            </a: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p:txBody>
          <a:bodyPr vert="horz" lIns="91440" tIns="45720" rIns="91440" bIns="45720" rtlCol="0" anchor="t">
            <a:normAutofit/>
          </a:bodyPr>
          <a:lstStyle/>
          <a:p>
            <a:r>
              <a:rPr lang="en-US" dirty="0">
                <a:ea typeface="Lato"/>
                <a:cs typeface="Lato"/>
              </a:rPr>
              <a:t>Neonatal Face to Face Meeting</a:t>
            </a:r>
          </a:p>
          <a:p>
            <a:r>
              <a:rPr lang="en-US" dirty="0">
                <a:ea typeface="Lato"/>
                <a:cs typeface="Lato"/>
              </a:rPr>
              <a:t>May 27, 2021</a:t>
            </a:r>
          </a:p>
        </p:txBody>
      </p:sp>
      <p:pic>
        <p:nvPicPr>
          <p:cNvPr id="25" name="Picture Placeholder 24">
            <a:extLst>
              <a:ext uri="{FF2B5EF4-FFF2-40B4-BE49-F238E27FC236}">
                <a16:creationId xmlns:a16="http://schemas.microsoft.com/office/drawing/2014/main" id="{AFDEE866-04F7-BF46-8FB4-0968BA571C5D}"/>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640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930400" y="2413001"/>
            <a:ext cx="8331200" cy="358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Arial" panose="020B0604020202020204" pitchFamily="34" charset="0"/>
                <a:ea typeface="+mn-ea"/>
                <a:cs typeface="Courier New" panose="02070309020205020404" pitchFamily="49" charset="0"/>
              </a:rPr>
              <a:t>Always quote statistics based on death cohort numerators.  This is especially important for subgroup analyses with small cell sizes.  Also, these statistics are available faster.</a:t>
            </a: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Arial" panose="020B0604020202020204" pitchFamily="34" charset="0"/>
              <a:ea typeface="+mn-ea"/>
              <a:cs typeface="Courier New" panose="02070309020205020404" pitchFamily="49" charset="0"/>
            </a:endParaRP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Arial" panose="020B0604020202020204" pitchFamily="34" charset="0"/>
                <a:ea typeface="+mn-ea"/>
                <a:cs typeface="Courier New" panose="02070309020205020404" pitchFamily="49" charset="0"/>
              </a:rPr>
              <a:t>So, the numerator is larger than the denominator?  Just round off to 100% - no one will know the difference.</a:t>
            </a:r>
            <a:endParaRPr kumimoji="0" lang="en-US" altLang="en-US" sz="2844" b="1" i="0" u="none" strike="noStrike" kern="1200" cap="none" spc="0" normalizeH="0" baseline="0" noProof="0">
              <a:ln>
                <a:noFill/>
              </a:ln>
              <a:solidFill>
                <a:srgbClr val="FFFFFF"/>
              </a:solidFill>
              <a:effectLst/>
              <a:uLnTx/>
              <a:uFillTx/>
              <a:latin typeface="Arial" panose="020B0604020202020204" pitchFamily="34" charset="0"/>
              <a:ea typeface="+mn-ea"/>
              <a:cs typeface="Times New Roman" panose="02020603050405020304" pitchFamily="18" charset="0"/>
            </a:endParaRPr>
          </a:p>
        </p:txBody>
      </p:sp>
      <p:sp>
        <p:nvSpPr>
          <p:cNvPr id="16387" name="Rectangle 3"/>
          <p:cNvSpPr>
            <a:spLocks noChangeArrowheads="1"/>
          </p:cNvSpPr>
          <p:nvPr/>
        </p:nvSpPr>
        <p:spPr bwMode="auto">
          <a:xfrm>
            <a:off x="5226756" y="1058334"/>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8</a:t>
            </a:r>
          </a:p>
        </p:txBody>
      </p:sp>
      <p:sp>
        <p:nvSpPr>
          <p:cNvPr id="16388" name="Text Box 7"/>
          <p:cNvSpPr txBox="1">
            <a:spLocks noChangeArrowheads="1"/>
          </p:cNvSpPr>
          <p:nvPr/>
        </p:nvSpPr>
        <p:spPr bwMode="auto">
          <a:xfrm>
            <a:off x="4165602" y="1600201"/>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6389"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16390" name="Text Box 10"/>
          <p:cNvSpPr txBox="1">
            <a:spLocks noChangeArrowheads="1"/>
          </p:cNvSpPr>
          <p:nvPr/>
        </p:nvSpPr>
        <p:spPr bwMode="auto">
          <a:xfrm>
            <a:off x="4794796" y="1532467"/>
            <a:ext cx="290015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Paint by Number</a:t>
            </a:r>
          </a:p>
        </p:txBody>
      </p:sp>
    </p:spTree>
    <p:extLst>
      <p:ext uri="{BB962C8B-B14F-4D97-AF65-F5344CB8AC3E}">
        <p14:creationId xmlns:p14="http://schemas.microsoft.com/office/powerpoint/2010/main" val="11619380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35201" y="2345268"/>
            <a:ext cx="7653867" cy="226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Now that most hospitals in the United States have 24/7 perinatology service and Level II or higher NICUs, analyses of infant or perinatal mortality by characteristics of hospital of birth are irrelevant and should not be performed.</a:t>
            </a:r>
          </a:p>
        </p:txBody>
      </p:sp>
      <p:sp>
        <p:nvSpPr>
          <p:cNvPr id="18435" name="Rectangle 3"/>
          <p:cNvSpPr>
            <a:spLocks noChangeArrowheads="1"/>
          </p:cNvSpPr>
          <p:nvPr/>
        </p:nvSpPr>
        <p:spPr bwMode="auto">
          <a:xfrm>
            <a:off x="5147734" y="1058334"/>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7</a:t>
            </a:r>
          </a:p>
        </p:txBody>
      </p:sp>
      <p:sp>
        <p:nvSpPr>
          <p:cNvPr id="18436" name="Text Box 7"/>
          <p:cNvSpPr txBox="1">
            <a:spLocks noChangeArrowheads="1"/>
          </p:cNvSpPr>
          <p:nvPr/>
        </p:nvSpPr>
        <p:spPr bwMode="auto">
          <a:xfrm>
            <a:off x="6066369" y="1329268"/>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8437"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18438" name="Text Box 10"/>
          <p:cNvSpPr txBox="1">
            <a:spLocks noChangeArrowheads="1"/>
          </p:cNvSpPr>
          <p:nvPr/>
        </p:nvSpPr>
        <p:spPr bwMode="auto">
          <a:xfrm>
            <a:off x="3453472" y="1532467"/>
            <a:ext cx="541205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Is a Kia the Same as a Porsche?</a:t>
            </a:r>
          </a:p>
        </p:txBody>
      </p:sp>
    </p:spTree>
    <p:extLst>
      <p:ext uri="{BB962C8B-B14F-4D97-AF65-F5344CB8AC3E}">
        <p14:creationId xmlns:p14="http://schemas.microsoft.com/office/powerpoint/2010/main" val="25183366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930400" y="2277534"/>
            <a:ext cx="8242300" cy="270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In justifying emphasis on the state infant mortality rate, always make the claim that it is an excellent indicator of socioeconomic status and health care in countries.</a:t>
            </a: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And remember:</a:t>
            </a:r>
          </a:p>
        </p:txBody>
      </p:sp>
      <p:sp>
        <p:nvSpPr>
          <p:cNvPr id="20483" name="Rectangle 3"/>
          <p:cNvSpPr>
            <a:spLocks noChangeArrowheads="1"/>
          </p:cNvSpPr>
          <p:nvPr/>
        </p:nvSpPr>
        <p:spPr bwMode="auto">
          <a:xfrm>
            <a:off x="5135034" y="1058334"/>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6</a:t>
            </a:r>
          </a:p>
        </p:txBody>
      </p:sp>
      <p:sp>
        <p:nvSpPr>
          <p:cNvPr id="20484" name="Text Box 8"/>
          <p:cNvSpPr txBox="1">
            <a:spLocks noChangeArrowheads="1"/>
          </p:cNvSpPr>
          <p:nvPr/>
        </p:nvSpPr>
        <p:spPr bwMode="auto">
          <a:xfrm>
            <a:off x="4775202" y="1600201"/>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485" name="Rectangle 10"/>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20486" name="Text Box 11"/>
          <p:cNvSpPr txBox="1">
            <a:spLocks noChangeArrowheads="1"/>
          </p:cNvSpPr>
          <p:nvPr/>
        </p:nvSpPr>
        <p:spPr bwMode="auto">
          <a:xfrm>
            <a:off x="3716045" y="1532467"/>
            <a:ext cx="508023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Keeping up with the Jones . . .</a:t>
            </a:r>
          </a:p>
        </p:txBody>
      </p:sp>
    </p:spTree>
    <p:extLst>
      <p:ext uri="{BB962C8B-B14F-4D97-AF65-F5344CB8AC3E}">
        <p14:creationId xmlns:p14="http://schemas.microsoft.com/office/powerpoint/2010/main" val="32224059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1905000" y="2142067"/>
            <a:ext cx="8229600" cy="1016000"/>
          </a:xfrm>
        </p:spPr>
        <p:txBody>
          <a:bodyPr/>
          <a:lstStyle/>
          <a:p>
            <a:pPr eaLnBrk="1" hangingPunct="1">
              <a:defRPr/>
            </a:pPr>
            <a:r>
              <a:rPr lang="en-US" sz="3556" b="1"/>
              <a:t>The Political Purpose of Infant Mortality Statistics</a:t>
            </a:r>
          </a:p>
        </p:txBody>
      </p:sp>
      <p:sp>
        <p:nvSpPr>
          <p:cNvPr id="147459" name="Rectangle 3"/>
          <p:cNvSpPr>
            <a:spLocks noGrp="1" noChangeArrowheads="1"/>
          </p:cNvSpPr>
          <p:nvPr>
            <p:ph type="subTitle" idx="1"/>
          </p:nvPr>
        </p:nvSpPr>
        <p:spPr>
          <a:xfrm>
            <a:off x="2209800" y="3293534"/>
            <a:ext cx="7620000" cy="2370667"/>
          </a:xfrm>
        </p:spPr>
        <p:txBody>
          <a:bodyPr/>
          <a:lstStyle/>
          <a:p>
            <a:pPr marL="304804" indent="-304804" algn="l" eaLnBrk="1" hangingPunct="1">
              <a:defRPr/>
            </a:pPr>
            <a:r>
              <a:rPr lang="en-US" sz="2489" b="1"/>
              <a:t>   “The first lesson that you must learn is, when I call for statistics about the rate of infant mortality, what I want is proof that fewer babies died when I was Prime Minister than when anyone else was Prime Minister.  That is a political statistic.”</a:t>
            </a:r>
          </a:p>
        </p:txBody>
      </p:sp>
      <p:sp>
        <p:nvSpPr>
          <p:cNvPr id="22532" name="Rectangle 4"/>
          <p:cNvSpPr>
            <a:spLocks noChangeArrowheads="1"/>
          </p:cNvSpPr>
          <p:nvPr/>
        </p:nvSpPr>
        <p:spPr bwMode="auto">
          <a:xfrm>
            <a:off x="7162800" y="5528734"/>
            <a:ext cx="2488012" cy="4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accent2"/>
              </a:buClr>
              <a:buSzPct val="75000"/>
              <a:buFont typeface="Monotype Sorts" panose="05010101010101010101"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100000"/>
              <a:buChar char="–"/>
              <a:defRPr sz="2800">
                <a:solidFill>
                  <a:schemeClr val="tx1"/>
                </a:solidFill>
                <a:latin typeface="Times New Roman" panose="02020603050405020304" pitchFamily="18" charset="0"/>
              </a:defRPr>
            </a:lvl2pPr>
            <a:lvl3pPr marL="1143000" indent="-228600">
              <a:spcBef>
                <a:spcPct val="20000"/>
              </a:spcBef>
              <a:buClr>
                <a:schemeClr val="tx2"/>
              </a:buClr>
              <a:buSzPct val="100000"/>
              <a:buChar char="•"/>
              <a:defRPr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2"/>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Times New Roman" panose="02020603050405020304" pitchFamily="18"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133" b="1" i="0" u="none" strike="noStrike" kern="1200" cap="none" spc="0" normalizeH="0" baseline="0" noProof="0">
                <a:ln>
                  <a:noFill/>
                </a:ln>
                <a:solidFill>
                  <a:srgbClr val="FFD34A"/>
                </a:solidFill>
                <a:effectLst/>
                <a:uLnTx/>
                <a:uFillTx/>
                <a:latin typeface="Times New Roman" panose="02020603050405020304" pitchFamily="18" charset="0"/>
                <a:ea typeface="+mn-ea"/>
                <a:cs typeface="+mn-cs"/>
              </a:rPr>
              <a:t>- Winston Churchill</a:t>
            </a:r>
          </a:p>
        </p:txBody>
      </p:sp>
    </p:spTree>
    <p:extLst>
      <p:ext uri="{BB962C8B-B14F-4D97-AF65-F5344CB8AC3E}">
        <p14:creationId xmlns:p14="http://schemas.microsoft.com/office/powerpoint/2010/main" val="167411723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896533" y="2074334"/>
            <a:ext cx="8534400" cy="41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All demographic and clinical data reported on birth, fetal and infant death certificates are accurate, valid, and reliable.  After all, these are ‘official’ legal documents.</a:t>
            </a: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So go ahead!  Use all the variables in the statistical file in your analyses, including:</a:t>
            </a: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133"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alcohol use, weight gain, prenatal care utilization, maternal health conditions, congenital anomalies, and especially, underlying cause of fetal or infant death.</a:t>
            </a:r>
          </a:p>
        </p:txBody>
      </p:sp>
      <p:sp>
        <p:nvSpPr>
          <p:cNvPr id="24579" name="Rectangle 3"/>
          <p:cNvSpPr>
            <a:spLocks noChangeArrowheads="1"/>
          </p:cNvSpPr>
          <p:nvPr/>
        </p:nvSpPr>
        <p:spPr bwMode="auto">
          <a:xfrm>
            <a:off x="5147734" y="922867"/>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5</a:t>
            </a:r>
          </a:p>
        </p:txBody>
      </p:sp>
      <p:sp>
        <p:nvSpPr>
          <p:cNvPr id="24580" name="Text Box 7"/>
          <p:cNvSpPr txBox="1">
            <a:spLocks noChangeArrowheads="1"/>
          </p:cNvSpPr>
          <p:nvPr/>
        </p:nvSpPr>
        <p:spPr bwMode="auto">
          <a:xfrm>
            <a:off x="3115735" y="1397001"/>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4581"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24582" name="Text Box 10"/>
          <p:cNvSpPr txBox="1">
            <a:spLocks noChangeArrowheads="1"/>
          </p:cNvSpPr>
          <p:nvPr/>
        </p:nvSpPr>
        <p:spPr bwMode="auto">
          <a:xfrm>
            <a:off x="3213566" y="1532467"/>
            <a:ext cx="608237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Close Enough for Government Work</a:t>
            </a:r>
          </a:p>
        </p:txBody>
      </p:sp>
    </p:spTree>
    <p:extLst>
      <p:ext uri="{BB962C8B-B14F-4D97-AF65-F5344CB8AC3E}">
        <p14:creationId xmlns:p14="http://schemas.microsoft.com/office/powerpoint/2010/main" val="24598190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828800" y="2226734"/>
            <a:ext cx="8331200" cy="314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marL="457200" indent="-457200">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Arial" panose="020B0604020202020204" pitchFamily="34" charset="0"/>
                <a:ea typeface="+mn-ea"/>
                <a:cs typeface="Courier New" panose="02070309020205020404" pitchFamily="49" charset="0"/>
              </a:rPr>
              <a:t>    </a:t>
            </a: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rPr>
              <a:t>The distinction between neonatal and postneonatal mortality is sacrosanct, and must be observed in all tabulations – especially for analyses of perinatal periods of risk.</a:t>
            </a:r>
          </a:p>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endParaRPr>
          </a:p>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rPr>
              <a:t>	Endogenous causes of infant death always occur within the first month after birth.</a:t>
            </a:r>
            <a:endParaRPr kumimoji="0" lang="en-US" altLang="en-US" sz="2133" b="1" i="0" u="none" strike="noStrike" kern="1200" cap="none" spc="0" normalizeH="0" baseline="0" noProof="0">
              <a:ln>
                <a:noFill/>
              </a:ln>
              <a:solidFill>
                <a:srgbClr val="FFFFFF"/>
              </a:solidFill>
              <a:effectLst/>
              <a:uLnTx/>
              <a:uFillTx/>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6627" name="Rectangle 3"/>
          <p:cNvSpPr>
            <a:spLocks noChangeArrowheads="1"/>
          </p:cNvSpPr>
          <p:nvPr/>
        </p:nvSpPr>
        <p:spPr bwMode="auto">
          <a:xfrm>
            <a:off x="5147734" y="922867"/>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4</a:t>
            </a:r>
          </a:p>
        </p:txBody>
      </p:sp>
      <p:sp>
        <p:nvSpPr>
          <p:cNvPr id="26628" name="Text Box 7"/>
          <p:cNvSpPr txBox="1">
            <a:spLocks noChangeArrowheads="1"/>
          </p:cNvSpPr>
          <p:nvPr/>
        </p:nvSpPr>
        <p:spPr bwMode="auto">
          <a:xfrm>
            <a:off x="6066369" y="1329268"/>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6629"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26630" name="Text Box 10"/>
          <p:cNvSpPr txBox="1">
            <a:spLocks noChangeArrowheads="1"/>
          </p:cNvSpPr>
          <p:nvPr/>
        </p:nvSpPr>
        <p:spPr bwMode="auto">
          <a:xfrm>
            <a:off x="3655642" y="1532467"/>
            <a:ext cx="5004896"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Don’t Color Outside the Lines</a:t>
            </a:r>
          </a:p>
        </p:txBody>
      </p:sp>
    </p:spTree>
    <p:extLst>
      <p:ext uri="{BB962C8B-B14F-4D97-AF65-F5344CB8AC3E}">
        <p14:creationId xmlns:p14="http://schemas.microsoft.com/office/powerpoint/2010/main" val="24369330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998133" y="2345268"/>
            <a:ext cx="8331200" cy="358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The infant deaths are the only observations that matter.  Those other babies didn’t die, so why study them or include their data in the analysis?</a:t>
            </a: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Example: if 10 out of 50 mothers with infant deaths used illicit substances during their pregnancies, this is an important ‘risk factor’ and a recommendation should be made by the FIMR committee.</a:t>
            </a:r>
          </a:p>
        </p:txBody>
      </p:sp>
      <p:sp>
        <p:nvSpPr>
          <p:cNvPr id="28675" name="Rectangle 3"/>
          <p:cNvSpPr>
            <a:spLocks noChangeArrowheads="1"/>
          </p:cNvSpPr>
          <p:nvPr/>
        </p:nvSpPr>
        <p:spPr bwMode="auto">
          <a:xfrm>
            <a:off x="5147734" y="922867"/>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3</a:t>
            </a:r>
          </a:p>
        </p:txBody>
      </p:sp>
      <p:sp>
        <p:nvSpPr>
          <p:cNvPr id="28676" name="Text Box 7"/>
          <p:cNvSpPr txBox="1">
            <a:spLocks noChangeArrowheads="1"/>
          </p:cNvSpPr>
          <p:nvPr/>
        </p:nvSpPr>
        <p:spPr bwMode="auto">
          <a:xfrm>
            <a:off x="3420535" y="146473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677"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28678" name="Text Box 10"/>
          <p:cNvSpPr txBox="1">
            <a:spLocks noChangeArrowheads="1"/>
          </p:cNvSpPr>
          <p:nvPr/>
        </p:nvSpPr>
        <p:spPr bwMode="auto">
          <a:xfrm>
            <a:off x="4569287" y="1532467"/>
            <a:ext cx="33554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Do I See What I See</a:t>
            </a:r>
          </a:p>
        </p:txBody>
      </p:sp>
    </p:spTree>
    <p:extLst>
      <p:ext uri="{BB962C8B-B14F-4D97-AF65-F5344CB8AC3E}">
        <p14:creationId xmlns:p14="http://schemas.microsoft.com/office/powerpoint/2010/main" val="27338342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930400" y="2345268"/>
            <a:ext cx="8310034" cy="314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Don’t store any documentation or metadata.  No one will want to use your datasets in the future, and if they wish to, lack of clarity works in your favor because it allows for re-interpretation of the data to fit the current needs.</a:t>
            </a: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And why waste money updating storage technology?</a:t>
            </a:r>
          </a:p>
        </p:txBody>
      </p:sp>
      <p:sp>
        <p:nvSpPr>
          <p:cNvPr id="30723" name="Rectangle 3"/>
          <p:cNvSpPr>
            <a:spLocks noChangeArrowheads="1"/>
          </p:cNvSpPr>
          <p:nvPr/>
        </p:nvSpPr>
        <p:spPr bwMode="auto">
          <a:xfrm>
            <a:off x="5147734" y="922867"/>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2</a:t>
            </a:r>
          </a:p>
        </p:txBody>
      </p:sp>
      <p:sp>
        <p:nvSpPr>
          <p:cNvPr id="30724" name="Text Box 7"/>
          <p:cNvSpPr txBox="1">
            <a:spLocks noChangeArrowheads="1"/>
          </p:cNvSpPr>
          <p:nvPr/>
        </p:nvSpPr>
        <p:spPr bwMode="auto">
          <a:xfrm>
            <a:off x="3691468" y="1532468"/>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725"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30726" name="Text Box 10"/>
          <p:cNvSpPr txBox="1">
            <a:spLocks noChangeArrowheads="1"/>
          </p:cNvSpPr>
          <p:nvPr/>
        </p:nvSpPr>
        <p:spPr bwMode="auto">
          <a:xfrm>
            <a:off x="4844393" y="1532467"/>
            <a:ext cx="280237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Spring Cleaning</a:t>
            </a:r>
          </a:p>
        </p:txBody>
      </p:sp>
    </p:spTree>
    <p:extLst>
      <p:ext uri="{BB962C8B-B14F-4D97-AF65-F5344CB8AC3E}">
        <p14:creationId xmlns:p14="http://schemas.microsoft.com/office/powerpoint/2010/main" val="128279855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065868" y="2345268"/>
            <a:ext cx="8060267" cy="358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All statistical ‘associations’ revealed in epidemiologic analyses of infant mortality are causal.  </a:t>
            </a: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This is especially true of observed associations by ‘race’ or ‘ethnicity’.  These are both “risk factors”, and at least in the case of ethnicity, a </a:t>
            </a:r>
            <a:r>
              <a:rPr kumimoji="0" lang="en-US" altLang="en-US" sz="2844"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modifiable</a:t>
            </a: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risk factor.</a:t>
            </a:r>
          </a:p>
        </p:txBody>
      </p:sp>
      <p:sp>
        <p:nvSpPr>
          <p:cNvPr id="32771" name="Rectangle 3"/>
          <p:cNvSpPr>
            <a:spLocks noChangeArrowheads="1"/>
          </p:cNvSpPr>
          <p:nvPr/>
        </p:nvSpPr>
        <p:spPr bwMode="auto">
          <a:xfrm>
            <a:off x="5132212" y="1058334"/>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1</a:t>
            </a:r>
          </a:p>
        </p:txBody>
      </p:sp>
      <p:sp>
        <p:nvSpPr>
          <p:cNvPr id="32772" name="Text Box 7"/>
          <p:cNvSpPr txBox="1">
            <a:spLocks noChangeArrowheads="1"/>
          </p:cNvSpPr>
          <p:nvPr/>
        </p:nvSpPr>
        <p:spPr bwMode="auto">
          <a:xfrm>
            <a:off x="6066369" y="1600201"/>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73"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32774" name="Text Box 10"/>
          <p:cNvSpPr txBox="1">
            <a:spLocks noChangeArrowheads="1"/>
          </p:cNvSpPr>
          <p:nvPr/>
        </p:nvSpPr>
        <p:spPr bwMode="auto">
          <a:xfrm>
            <a:off x="2870459" y="1532467"/>
            <a:ext cx="658090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Blame the Victim, Shoot the Messenger</a:t>
            </a:r>
          </a:p>
        </p:txBody>
      </p:sp>
    </p:spTree>
    <p:extLst>
      <p:ext uri="{BB962C8B-B14F-4D97-AF65-F5344CB8AC3E}">
        <p14:creationId xmlns:p14="http://schemas.microsoft.com/office/powerpoint/2010/main" val="14406634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167468" y="2345268"/>
            <a:ext cx="7789333" cy="358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No one is interested in infant mortality data before the annual vital statistics report is published.</a:t>
            </a: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1" fontAlgn="base" latinLnBrk="0" hangingPunct="1">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Wait until the ‘statistical year’ closes out on March 31 following, and only then begin the process of linking infant deaths to their birth certificates and cleaning the datasets.</a:t>
            </a:r>
          </a:p>
        </p:txBody>
      </p:sp>
      <p:sp>
        <p:nvSpPr>
          <p:cNvPr id="34819" name="Rectangle 3"/>
          <p:cNvSpPr>
            <a:spLocks noChangeArrowheads="1"/>
          </p:cNvSpPr>
          <p:nvPr/>
        </p:nvSpPr>
        <p:spPr bwMode="auto">
          <a:xfrm>
            <a:off x="4470400" y="1058334"/>
            <a:ext cx="3263416"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A Final Thought</a:t>
            </a:r>
          </a:p>
        </p:txBody>
      </p:sp>
      <p:sp>
        <p:nvSpPr>
          <p:cNvPr id="34820" name="Text Box 4"/>
          <p:cNvSpPr txBox="1">
            <a:spLocks noChangeArrowheads="1"/>
          </p:cNvSpPr>
          <p:nvPr/>
        </p:nvSpPr>
        <p:spPr bwMode="auto">
          <a:xfrm>
            <a:off x="4775202" y="1600201"/>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4821" name="Rectangle 5"/>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34822" name="Text Box 6"/>
          <p:cNvSpPr txBox="1">
            <a:spLocks noChangeArrowheads="1"/>
          </p:cNvSpPr>
          <p:nvPr/>
        </p:nvSpPr>
        <p:spPr bwMode="auto">
          <a:xfrm>
            <a:off x="3562860" y="1532467"/>
            <a:ext cx="538519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All the News That’s Fit, We Print</a:t>
            </a:r>
          </a:p>
        </p:txBody>
      </p:sp>
    </p:spTree>
    <p:extLst>
      <p:ext uri="{BB962C8B-B14F-4D97-AF65-F5344CB8AC3E}">
        <p14:creationId xmlns:p14="http://schemas.microsoft.com/office/powerpoint/2010/main" val="32005149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49315" y="1116624"/>
            <a:ext cx="8414239" cy="1825168"/>
          </a:xfrm>
        </p:spPr>
        <p:txBody>
          <a:bodyPr>
            <a:noAutofit/>
          </a:bodyPr>
          <a:lstStyle/>
          <a:p>
            <a:r>
              <a:rPr lang="en-US" sz="4000" b="1" dirty="0"/>
              <a:t>Do Race/Ethnic Disparities in Maternal and Infant Outcomes Constitute an Ethical Dilemma?</a:t>
            </a:r>
          </a:p>
        </p:txBody>
      </p:sp>
      <p:sp>
        <p:nvSpPr>
          <p:cNvPr id="4" name="Subtitle 3"/>
          <p:cNvSpPr>
            <a:spLocks noGrp="1"/>
          </p:cNvSpPr>
          <p:nvPr>
            <p:ph type="subTitle" idx="1"/>
          </p:nvPr>
        </p:nvSpPr>
        <p:spPr>
          <a:xfrm>
            <a:off x="1657165" y="3204839"/>
            <a:ext cx="8717872" cy="2414726"/>
          </a:xfrm>
        </p:spPr>
        <p:txBody>
          <a:bodyPr>
            <a:noAutofit/>
          </a:bodyPr>
          <a:lstStyle/>
          <a:p>
            <a:pPr>
              <a:spcBef>
                <a:spcPct val="0"/>
              </a:spcBef>
            </a:pPr>
            <a:r>
              <a:rPr lang="en-US" sz="2800" b="1" dirty="0">
                <a:ea typeface="ＭＳ Ｐゴシック" pitchFamily="34" charset="-128"/>
              </a:rPr>
              <a:t>Russell S. Kirby, PhD, MS, FACE</a:t>
            </a:r>
          </a:p>
          <a:p>
            <a:pPr>
              <a:spcBef>
                <a:spcPct val="0"/>
              </a:spcBef>
            </a:pPr>
            <a:r>
              <a:rPr lang="en-US" sz="2800" dirty="0"/>
              <a:t>Distinguished University Professor, Marrell Endowed Chair</a:t>
            </a:r>
          </a:p>
          <a:p>
            <a:pPr>
              <a:spcBef>
                <a:spcPct val="0"/>
              </a:spcBef>
            </a:pPr>
            <a:r>
              <a:rPr lang="en-US" sz="2800" dirty="0"/>
              <a:t>Strategic Area Faculty Lead for Population Health Science College of Public Health</a:t>
            </a:r>
          </a:p>
          <a:p>
            <a:pPr>
              <a:spcBef>
                <a:spcPct val="0"/>
              </a:spcBef>
            </a:pPr>
            <a:r>
              <a:rPr lang="en-US" sz="2800" dirty="0"/>
              <a:t>University of South Florida</a:t>
            </a:r>
            <a:endParaRPr lang="en-US" sz="2800" dirty="0">
              <a:ea typeface="ＭＳ Ｐゴシック" pitchFamily="34" charset="-128"/>
            </a:endParaRPr>
          </a:p>
          <a:p>
            <a:endParaRPr lang="en-US" sz="2800" dirty="0"/>
          </a:p>
        </p:txBody>
      </p:sp>
      <p:pic>
        <p:nvPicPr>
          <p:cNvPr id="5" name="Picture 4">
            <a:extLst>
              <a:ext uri="{FF2B5EF4-FFF2-40B4-BE49-F238E27FC236}">
                <a16:creationId xmlns:a16="http://schemas.microsoft.com/office/drawing/2014/main" id="{7899FC8A-3958-412F-A638-D40D51A1BB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9314" y="5882612"/>
            <a:ext cx="3540932" cy="469420"/>
          </a:xfrm>
          <a:prstGeom prst="rect">
            <a:avLst/>
          </a:prstGeom>
        </p:spPr>
      </p:pic>
    </p:spTree>
    <p:extLst>
      <p:ext uri="{BB962C8B-B14F-4D97-AF65-F5344CB8AC3E}">
        <p14:creationId xmlns:p14="http://schemas.microsoft.com/office/powerpoint/2010/main" val="3593141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4484" y="80387"/>
            <a:ext cx="6329779" cy="392256"/>
          </a:xfrm>
        </p:spPr>
        <p:txBody>
          <a:bodyPr>
            <a:normAutofit fontScale="90000"/>
          </a:bodyPr>
          <a:lstStyle/>
          <a:p>
            <a:r>
              <a:rPr lang="en-US" b="1" dirty="0">
                <a:solidFill>
                  <a:srgbClr val="FFFF00"/>
                </a:solidFill>
              </a:rPr>
              <a:t>Disparity or Difference?</a:t>
            </a:r>
          </a:p>
        </p:txBody>
      </p:sp>
      <p:sp>
        <p:nvSpPr>
          <p:cNvPr id="5" name="Content Placeholder 4"/>
          <p:cNvSpPr>
            <a:spLocks noGrp="1"/>
          </p:cNvSpPr>
          <p:nvPr>
            <p:ph idx="1"/>
          </p:nvPr>
        </p:nvSpPr>
        <p:spPr>
          <a:xfrm>
            <a:off x="1921741" y="1160607"/>
            <a:ext cx="8113213" cy="4888501"/>
          </a:xfrm>
        </p:spPr>
        <p:txBody>
          <a:bodyPr>
            <a:normAutofit fontScale="70000" lnSpcReduction="20000"/>
          </a:bodyPr>
          <a:lstStyle/>
          <a:p>
            <a:r>
              <a:rPr lang="en-US" dirty="0"/>
              <a:t>Health disparities:</a:t>
            </a:r>
          </a:p>
          <a:p>
            <a:pPr lvl="1"/>
            <a:r>
              <a:rPr lang="en-US" b="1" dirty="0"/>
              <a:t>preventable differences in the burden of disease, injury, violence, or opportunities to achieve optimal health that are experienced by socially disadvantaged populations</a:t>
            </a:r>
            <a:r>
              <a:rPr lang="en-US" dirty="0"/>
              <a:t>.</a:t>
            </a:r>
          </a:p>
          <a:p>
            <a:r>
              <a:rPr lang="en-US" dirty="0"/>
              <a:t>Health differences:</a:t>
            </a:r>
          </a:p>
          <a:p>
            <a:pPr lvl="1"/>
            <a:r>
              <a:rPr lang="en-US" dirty="0"/>
              <a:t>occur when there is a </a:t>
            </a:r>
            <a:r>
              <a:rPr lang="en-US" b="1" dirty="0"/>
              <a:t>measurable difference in outcome</a:t>
            </a:r>
            <a:r>
              <a:rPr lang="en-US" dirty="0"/>
              <a:t> between two or more groups.</a:t>
            </a:r>
          </a:p>
          <a:p>
            <a:r>
              <a:rPr lang="en-US" dirty="0"/>
              <a:t>What’s the difference?</a:t>
            </a:r>
          </a:p>
          <a:p>
            <a:pPr lvl="1"/>
            <a:r>
              <a:rPr lang="en-US" dirty="0"/>
              <a:t>The difference between health disparities and health differences lies in inequity and injustice. We might see differences in mobility between elderly individuals and teenagers as a normal difference in age, not related to ageism, though certainly elderly individuals face issues of ageism. However, differences in mortality rates between people of different social classes can be directly related to social and economic inequity. Hence, </a:t>
            </a:r>
            <a:r>
              <a:rPr lang="en-US" b="1" dirty="0"/>
              <a:t>a health disparity is a health difference that results from inequity and injustice</a:t>
            </a:r>
            <a:r>
              <a:rPr lang="en-US" dirty="0"/>
              <a:t>.</a:t>
            </a:r>
          </a:p>
        </p:txBody>
      </p:sp>
    </p:spTree>
    <p:extLst>
      <p:ext uri="{BB962C8B-B14F-4D97-AF65-F5344CB8AC3E}">
        <p14:creationId xmlns:p14="http://schemas.microsoft.com/office/powerpoint/2010/main" val="2273289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43" y="-97708"/>
            <a:ext cx="8395854" cy="586219"/>
          </a:xfrm>
        </p:spPr>
        <p:txBody>
          <a:bodyPr>
            <a:normAutofit fontScale="90000"/>
          </a:bodyPr>
          <a:lstStyle/>
          <a:p>
            <a:r>
              <a:rPr lang="en-US" b="1" dirty="0">
                <a:solidFill>
                  <a:srgbClr val="FFFF00"/>
                </a:solidFill>
              </a:rPr>
              <a:t>Maternal and Child Health Outcomes</a:t>
            </a:r>
          </a:p>
        </p:txBody>
      </p:sp>
      <p:sp>
        <p:nvSpPr>
          <p:cNvPr id="3" name="Content Placeholder 2"/>
          <p:cNvSpPr>
            <a:spLocks noGrp="1"/>
          </p:cNvSpPr>
          <p:nvPr>
            <p:ph idx="1"/>
          </p:nvPr>
        </p:nvSpPr>
        <p:spPr>
          <a:xfrm>
            <a:off x="2014104" y="1234498"/>
            <a:ext cx="7886700" cy="4351338"/>
          </a:xfrm>
        </p:spPr>
        <p:txBody>
          <a:bodyPr/>
          <a:lstStyle/>
          <a:p>
            <a:r>
              <a:rPr lang="en-US" dirty="0"/>
              <a:t>Preterm Birth</a:t>
            </a:r>
          </a:p>
          <a:p>
            <a:r>
              <a:rPr lang="en-US" dirty="0"/>
              <a:t>Infant Mortality</a:t>
            </a:r>
          </a:p>
          <a:p>
            <a:r>
              <a:rPr lang="en-US" dirty="0"/>
              <a:t>Birth Defects</a:t>
            </a:r>
          </a:p>
          <a:p>
            <a:r>
              <a:rPr lang="en-US" dirty="0"/>
              <a:t>Survival with Specific Birth Defects</a:t>
            </a:r>
          </a:p>
          <a:p>
            <a:r>
              <a:rPr lang="en-US" dirty="0"/>
              <a:t>Maternal Mortality</a:t>
            </a:r>
          </a:p>
          <a:p>
            <a:r>
              <a:rPr lang="en-US" dirty="0"/>
              <a:t>Severe Maternal Morbidity</a:t>
            </a:r>
          </a:p>
        </p:txBody>
      </p:sp>
    </p:spTree>
    <p:extLst>
      <p:ext uri="{BB962C8B-B14F-4D97-AF65-F5344CB8AC3E}">
        <p14:creationId xmlns:p14="http://schemas.microsoft.com/office/powerpoint/2010/main" val="307342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17" y="-75987"/>
            <a:ext cx="6949502" cy="623165"/>
          </a:xfrm>
        </p:spPr>
        <p:txBody>
          <a:bodyPr>
            <a:normAutofit fontScale="90000"/>
          </a:bodyPr>
          <a:lstStyle/>
          <a:p>
            <a:r>
              <a:rPr lang="en-US" b="1" dirty="0">
                <a:solidFill>
                  <a:srgbClr val="FFFF00"/>
                </a:solidFill>
              </a:rPr>
              <a:t>Preterm Birth and Infant Mortality</a:t>
            </a:r>
          </a:p>
        </p:txBody>
      </p:sp>
      <p:sp>
        <p:nvSpPr>
          <p:cNvPr id="3" name="Content Placeholder 2"/>
          <p:cNvSpPr>
            <a:spLocks noGrp="1"/>
          </p:cNvSpPr>
          <p:nvPr>
            <p:ph idx="1"/>
          </p:nvPr>
        </p:nvSpPr>
        <p:spPr>
          <a:xfrm>
            <a:off x="2134178" y="1271444"/>
            <a:ext cx="7886700" cy="4351338"/>
          </a:xfrm>
        </p:spPr>
        <p:txBody>
          <a:bodyPr/>
          <a:lstStyle/>
          <a:p>
            <a:r>
              <a:rPr lang="en-US" dirty="0"/>
              <a:t>For 2017, the US preterm birth rate (&lt;37 </a:t>
            </a:r>
            <a:r>
              <a:rPr lang="en-US" dirty="0" err="1"/>
              <a:t>wks</a:t>
            </a:r>
            <a:r>
              <a:rPr lang="en-US" dirty="0"/>
              <a:t> gestation) was 9.9%.</a:t>
            </a:r>
          </a:p>
          <a:p>
            <a:r>
              <a:rPr lang="en-US" dirty="0"/>
              <a:t>By race/ethnicity, among births to non-Hispanic black women, the rate was 13.9%, compared to 9.1% among births to non-Hispanic white women.</a:t>
            </a:r>
          </a:p>
        </p:txBody>
      </p:sp>
    </p:spTree>
    <p:extLst>
      <p:ext uri="{BB962C8B-B14F-4D97-AF65-F5344CB8AC3E}">
        <p14:creationId xmlns:p14="http://schemas.microsoft.com/office/powerpoint/2010/main" val="411146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92C4-7A43-8744-B40D-C3C9C30E9361}"/>
              </a:ext>
            </a:extLst>
          </p:cNvPr>
          <p:cNvSpPr>
            <a:spLocks noGrp="1"/>
          </p:cNvSpPr>
          <p:nvPr>
            <p:ph type="title"/>
          </p:nvPr>
        </p:nvSpPr>
        <p:spPr>
          <a:xfrm>
            <a:off x="-999612" y="-127819"/>
            <a:ext cx="10576232" cy="761058"/>
          </a:xfrm>
        </p:spPr>
        <p:txBody>
          <a:bodyPr>
            <a:normAutofit/>
          </a:bodyPr>
          <a:lstStyle/>
          <a:p>
            <a:r>
              <a:rPr lang="en-US" sz="3200" dirty="0">
                <a:solidFill>
                  <a:srgbClr val="FFFF00"/>
                </a:solidFill>
              </a:rPr>
              <a:t>U.S. Black and White Infant Mortality, 1915–2017</a:t>
            </a:r>
          </a:p>
        </p:txBody>
      </p:sp>
      <p:pic>
        <p:nvPicPr>
          <p:cNvPr id="5" name="Content Placeholder 4">
            <a:extLst>
              <a:ext uri="{FF2B5EF4-FFF2-40B4-BE49-F238E27FC236}">
                <a16:creationId xmlns:a16="http://schemas.microsoft.com/office/drawing/2014/main" id="{05B8959A-2B2F-2F44-B794-1889704B03F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93496" y="633238"/>
            <a:ext cx="8789369" cy="6165055"/>
          </a:xfrm>
        </p:spPr>
      </p:pic>
    </p:spTree>
    <p:extLst>
      <p:ext uri="{BB962C8B-B14F-4D97-AF65-F5344CB8AC3E}">
        <p14:creationId xmlns:p14="http://schemas.microsoft.com/office/powerpoint/2010/main" val="360294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013529" y="5556097"/>
            <a:ext cx="8035636"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a:ea typeface="+mn-ea"/>
                <a:cs typeface="+mn-cs"/>
              </a:rPr>
              <a:t>  </a:t>
            </a:r>
            <a:endParaRPr kumimoji="0" lang="en-US" alt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a:ea typeface="+mn-ea"/>
                <a:cs typeface="+mn-cs"/>
              </a:rPr>
              <a:t> </a:t>
            </a:r>
            <a:endParaRPr kumimoji="0" lang="en-US" alt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Open Sans"/>
                <a:ea typeface="+mn-ea"/>
                <a:cs typeface="+mn-cs"/>
              </a:rPr>
              <a:t>*Source: p. 80 of the </a:t>
            </a:r>
            <a:r>
              <a:rPr kumimoji="0" lang="en-US" altLang="en-US" sz="1200" b="0" i="0" u="sng" strike="noStrike" kern="1200" cap="none" spc="0" normalizeH="0" baseline="0" noProof="0" dirty="0">
                <a:ln>
                  <a:noFill/>
                </a:ln>
                <a:solidFill>
                  <a:srgbClr val="075290"/>
                </a:solidFill>
                <a:effectLst/>
                <a:uLnTx/>
                <a:uFillTx/>
                <a:latin typeface="Open Sans"/>
                <a:ea typeface="+mn-ea"/>
                <a:cs typeface="+mn-cs"/>
                <a:hlinkClick r:id="rId2"/>
              </a:rPr>
              <a:t>User Guide to the 2016 Period Linked Birth/Infant Death Public Use File</a:t>
            </a:r>
            <a:endParaRPr kumimoji="0" lang="en-US" altLang="en-US" sz="21300" b="0" i="0" u="none" strike="noStrike" kern="1200" cap="none" spc="0" normalizeH="0" baseline="0" noProof="0" dirty="0">
              <a:ln>
                <a:noFill/>
              </a:ln>
              <a:solidFill>
                <a:srgbClr val="000000"/>
              </a:solidFill>
              <a:effectLst/>
              <a:uLnTx/>
              <a:uFillTx/>
              <a:latin typeface="Open Sans"/>
              <a:ea typeface="+mn-ea"/>
              <a:cs typeface="+mn-cs"/>
            </a:endParaRPr>
          </a:p>
        </p:txBody>
      </p:sp>
      <p:pic>
        <p:nvPicPr>
          <p:cNvPr id="1026" name="Picture 2" descr="Infant Mortality Rates by Race and Ethnicity, 2016 In 2016, infant mortality rates were higher for non-Hispanic black infants (11.3), American Indian/Alaska Native infants (9.4), and Hispanic infants (5.0), compared with non-Hispanic white infants (4.9). Rates were lowest among Asian/Pacific Islander infants (3.6).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8608" y="1387763"/>
            <a:ext cx="7648498" cy="3889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1819" y="647575"/>
            <a:ext cx="62540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Infant Mortality Rate by Race/Ethnicity, US, 2016</a:t>
            </a:r>
          </a:p>
        </p:txBody>
      </p:sp>
    </p:spTree>
    <p:extLst>
      <p:ext uri="{BB962C8B-B14F-4D97-AF65-F5344CB8AC3E}">
        <p14:creationId xmlns:p14="http://schemas.microsoft.com/office/powerpoint/2010/main" val="183144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846185" y="5954006"/>
            <a:ext cx="8054900" cy="6926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Source: Janevic T., et al. JAMA Pediatrics, 2018;172:1061-1069.</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6844" y="330427"/>
            <a:ext cx="6373582" cy="5018321"/>
          </a:xfrm>
          <a:prstGeom prst="rect">
            <a:avLst/>
          </a:prstGeom>
          <a:noFill/>
        </p:spPr>
      </p:pic>
      <p:sp>
        <p:nvSpPr>
          <p:cNvPr id="3" name="TextBox 2"/>
          <p:cNvSpPr txBox="1"/>
          <p:nvPr/>
        </p:nvSpPr>
        <p:spPr>
          <a:xfrm>
            <a:off x="1846186" y="5348748"/>
            <a:ext cx="8920138" cy="1297859"/>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Each column adjusted for more sociodemographic, maternal, and neonatal factors.</a:t>
            </a:r>
          </a:p>
        </p:txBody>
      </p:sp>
    </p:spTree>
    <p:extLst>
      <p:ext uri="{BB962C8B-B14F-4D97-AF65-F5344CB8AC3E}">
        <p14:creationId xmlns:p14="http://schemas.microsoft.com/office/powerpoint/2010/main" val="3535624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284125" y="6126540"/>
            <a:ext cx="543328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Each column adjusted for more sociodemographic, and maternal factors.</a:t>
            </a:r>
          </a:p>
        </p:txBody>
      </p:sp>
      <p:sp>
        <p:nvSpPr>
          <p:cNvPr id="4" name="TextBox 3"/>
          <p:cNvSpPr txBox="1"/>
          <p:nvPr/>
        </p:nvSpPr>
        <p:spPr>
          <a:xfrm>
            <a:off x="2284125" y="6434316"/>
            <a:ext cx="60010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Janevic T., et al. JAMA Pediatrics, 2018;172:1061-1069.</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2236" y="126783"/>
            <a:ext cx="6966001" cy="5845868"/>
          </a:xfrm>
          <a:prstGeom prst="rect">
            <a:avLst/>
          </a:prstGeom>
        </p:spPr>
      </p:pic>
    </p:spTree>
    <p:extLst>
      <p:ext uri="{BB962C8B-B14F-4D97-AF65-F5344CB8AC3E}">
        <p14:creationId xmlns:p14="http://schemas.microsoft.com/office/powerpoint/2010/main" val="8551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882" y="-81498"/>
            <a:ext cx="7794914" cy="623165"/>
          </a:xfrm>
        </p:spPr>
        <p:txBody>
          <a:bodyPr>
            <a:normAutofit fontScale="90000"/>
          </a:bodyPr>
          <a:lstStyle/>
          <a:p>
            <a:r>
              <a:rPr lang="en-US" b="1" dirty="0">
                <a:solidFill>
                  <a:srgbClr val="FFFF00"/>
                </a:solidFill>
              </a:rPr>
              <a:t>Birth Defects</a:t>
            </a:r>
          </a:p>
        </p:txBody>
      </p:sp>
    </p:spTree>
    <p:extLst>
      <p:ext uri="{BB962C8B-B14F-4D97-AF65-F5344CB8AC3E}">
        <p14:creationId xmlns:p14="http://schemas.microsoft.com/office/powerpoint/2010/main" val="142672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9808" y="1286674"/>
            <a:ext cx="8819500" cy="4528495"/>
          </a:xfrm>
          <a:prstGeom prst="rect">
            <a:avLst/>
          </a:prstGeom>
        </p:spPr>
      </p:pic>
      <p:sp>
        <p:nvSpPr>
          <p:cNvPr id="3" name="Rectangle 2"/>
          <p:cNvSpPr/>
          <p:nvPr/>
        </p:nvSpPr>
        <p:spPr>
          <a:xfrm>
            <a:off x="1659809" y="6033676"/>
            <a:ext cx="869567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Canfield, et al, “The Association between Race/Ethnicity and Major Birth Defects in the United States, 1999–2007”. </a:t>
            </a:r>
            <a:r>
              <a:rPr kumimoji="0" lang="en-US" sz="1800" b="0" i="0" u="sng" strike="noStrike" kern="1200" cap="none" spc="0" normalizeH="0" baseline="0" noProof="0" dirty="0">
                <a:ln>
                  <a:noFill/>
                </a:ln>
                <a:solidFill>
                  <a:prstClr val="black"/>
                </a:solidFill>
                <a:effectLst/>
                <a:uLnTx/>
                <a:uFillTx/>
                <a:latin typeface="Calibri"/>
                <a:ea typeface="+mn-ea"/>
                <a:cs typeface="+mn-cs"/>
              </a:rPr>
              <a:t>American Journal of Public Health</a:t>
            </a:r>
            <a:r>
              <a:rPr kumimoji="0" lang="en-US" sz="1800" b="0" i="0" u="none" strike="noStrike" kern="1200" cap="none" spc="0" normalizeH="0" baseline="0" noProof="0" dirty="0">
                <a:ln>
                  <a:noFill/>
                </a:ln>
                <a:solidFill>
                  <a:prstClr val="black"/>
                </a:solidFill>
                <a:effectLst/>
                <a:uLnTx/>
                <a:uFillTx/>
                <a:latin typeface="Calibri"/>
                <a:ea typeface="+mn-ea"/>
                <a:cs typeface="+mn-cs"/>
              </a:rPr>
              <a:t>, 2014;104,9:e14-e23. </a:t>
            </a:r>
          </a:p>
        </p:txBody>
      </p:sp>
      <p:sp>
        <p:nvSpPr>
          <p:cNvPr id="5" name="Rectangle 4"/>
          <p:cNvSpPr/>
          <p:nvPr/>
        </p:nvSpPr>
        <p:spPr>
          <a:xfrm>
            <a:off x="1754819" y="114061"/>
            <a:ext cx="8600668"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Race/Ethnicity-Specific Prevalence Rates for Selected Birth Defects, U.S., 1999-2007</a:t>
            </a:r>
          </a:p>
        </p:txBody>
      </p:sp>
    </p:spTree>
    <p:extLst>
      <p:ext uri="{BB962C8B-B14F-4D97-AF65-F5344CB8AC3E}">
        <p14:creationId xmlns:p14="http://schemas.microsoft.com/office/powerpoint/2010/main" val="2624116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4920" y="783979"/>
            <a:ext cx="8993080" cy="5089899"/>
          </a:xfrm>
          <a:prstGeom prst="rect">
            <a:avLst/>
          </a:prstGeom>
        </p:spPr>
      </p:pic>
      <p:sp>
        <p:nvSpPr>
          <p:cNvPr id="3" name="Rectangle 2"/>
          <p:cNvSpPr/>
          <p:nvPr/>
        </p:nvSpPr>
        <p:spPr>
          <a:xfrm>
            <a:off x="1688237" y="5873878"/>
            <a:ext cx="866016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Wang et al, “Racial/Ethnic Differences in Survival of US Children with Birth Defects:  A Population-based Study”, </a:t>
            </a:r>
            <a:r>
              <a:rPr kumimoji="0" lang="en-US" sz="1800" b="0" i="0" u="sng" strike="noStrike" kern="1200" cap="none" spc="0" normalizeH="0" baseline="0" noProof="0" dirty="0">
                <a:ln>
                  <a:noFill/>
                </a:ln>
                <a:solidFill>
                  <a:prstClr val="black"/>
                </a:solidFill>
                <a:effectLst/>
                <a:uLnTx/>
                <a:uFillTx/>
                <a:latin typeface="Calibri"/>
                <a:ea typeface="+mn-ea"/>
                <a:cs typeface="+mn-cs"/>
              </a:rPr>
              <a:t>Journal of Pediatrics</a:t>
            </a:r>
            <a:r>
              <a:rPr kumimoji="0" lang="en-US" sz="1800" b="0" i="0" u="none" strike="noStrike" kern="1200" cap="none" spc="0" normalizeH="0" baseline="0" noProof="0" dirty="0">
                <a:ln>
                  <a:noFill/>
                </a:ln>
                <a:solidFill>
                  <a:prstClr val="black"/>
                </a:solidFill>
                <a:effectLst/>
                <a:uLnTx/>
                <a:uFillTx/>
                <a:latin typeface="Calibri"/>
                <a:ea typeface="+mn-ea"/>
                <a:cs typeface="+mn-cs"/>
              </a:rPr>
              <a:t>, 2015;166,4:819-826. </a:t>
            </a:r>
          </a:p>
        </p:txBody>
      </p:sp>
      <p:sp>
        <p:nvSpPr>
          <p:cNvPr id="4" name="TextBox 3"/>
          <p:cNvSpPr txBox="1"/>
          <p:nvPr/>
        </p:nvSpPr>
        <p:spPr>
          <a:xfrm>
            <a:off x="1768245" y="88863"/>
            <a:ext cx="88110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Survival Rates for Selected Birth Defects, U.S., 1999-2007</a:t>
            </a:r>
          </a:p>
        </p:txBody>
      </p:sp>
    </p:spTree>
    <p:extLst>
      <p:ext uri="{BB962C8B-B14F-4D97-AF65-F5344CB8AC3E}">
        <p14:creationId xmlns:p14="http://schemas.microsoft.com/office/powerpoint/2010/main" val="209293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84554" y="-75988"/>
            <a:ext cx="7822892" cy="602540"/>
          </a:xfrm>
        </p:spPr>
        <p:txBody>
          <a:bodyPr>
            <a:normAutofit fontScale="90000"/>
          </a:bodyPr>
          <a:lstStyle/>
          <a:p>
            <a:r>
              <a:rPr lang="en-US" b="1" dirty="0">
                <a:solidFill>
                  <a:srgbClr val="FFFF00"/>
                </a:solidFill>
              </a:rPr>
              <a:t>Disclosure</a:t>
            </a:r>
          </a:p>
        </p:txBody>
      </p:sp>
      <p:sp>
        <p:nvSpPr>
          <p:cNvPr id="8" name="Content Placeholder 7"/>
          <p:cNvSpPr>
            <a:spLocks noGrp="1"/>
          </p:cNvSpPr>
          <p:nvPr>
            <p:ph idx="1"/>
          </p:nvPr>
        </p:nvSpPr>
        <p:spPr>
          <a:xfrm>
            <a:off x="2152650" y="1340529"/>
            <a:ext cx="7947178" cy="4181383"/>
          </a:xfrm>
        </p:spPr>
        <p:txBody>
          <a:bodyPr/>
          <a:lstStyle/>
          <a:p>
            <a:r>
              <a:rPr lang="en-US" dirty="0"/>
              <a:t>This presentation does not mention specific drugs, medications, or medical devices.</a:t>
            </a:r>
          </a:p>
          <a:p>
            <a:r>
              <a:rPr lang="en-US" dirty="0"/>
              <a:t>The presenter has no disclosures relating to the content of this presentation.</a:t>
            </a:r>
          </a:p>
          <a:p>
            <a:r>
              <a:rPr lang="en-US" dirty="0"/>
              <a:t>No laboratory animals, family pets or wildlife were harmed in the development of this presentation.</a:t>
            </a:r>
          </a:p>
        </p:txBody>
      </p:sp>
    </p:spTree>
    <p:extLst>
      <p:ext uri="{BB962C8B-B14F-4D97-AF65-F5344CB8AC3E}">
        <p14:creationId xmlns:p14="http://schemas.microsoft.com/office/powerpoint/2010/main" val="2015794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8237" y="936277"/>
            <a:ext cx="8678163" cy="4613406"/>
          </a:xfrm>
          <a:prstGeom prst="rect">
            <a:avLst/>
          </a:prstGeom>
        </p:spPr>
      </p:pic>
      <p:sp>
        <p:nvSpPr>
          <p:cNvPr id="4" name="TextBox 3"/>
          <p:cNvSpPr txBox="1"/>
          <p:nvPr/>
        </p:nvSpPr>
        <p:spPr>
          <a:xfrm>
            <a:off x="1768245" y="88863"/>
            <a:ext cx="892218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Survival Rates for Selected Birth Defects, by Race/Ethnicity</a:t>
            </a:r>
          </a:p>
        </p:txBody>
      </p:sp>
      <p:sp>
        <p:nvSpPr>
          <p:cNvPr id="5" name="Rectangle 4"/>
          <p:cNvSpPr/>
          <p:nvPr/>
        </p:nvSpPr>
        <p:spPr>
          <a:xfrm>
            <a:off x="1688237" y="5873878"/>
            <a:ext cx="866016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Wang et al, “Racial/Ethnic Differences in Survival of US Children with Birth Defects:  A Population-based Study”, </a:t>
            </a:r>
            <a:r>
              <a:rPr kumimoji="0" lang="en-US" sz="1800" b="0" i="0" u="sng" strike="noStrike" kern="1200" cap="none" spc="0" normalizeH="0" baseline="0" noProof="0" dirty="0">
                <a:ln>
                  <a:noFill/>
                </a:ln>
                <a:solidFill>
                  <a:prstClr val="black"/>
                </a:solidFill>
                <a:effectLst/>
                <a:uLnTx/>
                <a:uFillTx/>
                <a:latin typeface="Calibri"/>
                <a:ea typeface="+mn-ea"/>
                <a:cs typeface="+mn-cs"/>
              </a:rPr>
              <a:t>Journal of Pediatrics</a:t>
            </a:r>
            <a:r>
              <a:rPr kumimoji="0" lang="en-US" sz="1800" b="0" i="0" u="none" strike="noStrike" kern="1200" cap="none" spc="0" normalizeH="0" baseline="0" noProof="0" dirty="0">
                <a:ln>
                  <a:noFill/>
                </a:ln>
                <a:solidFill>
                  <a:prstClr val="black"/>
                </a:solidFill>
                <a:effectLst/>
                <a:uLnTx/>
                <a:uFillTx/>
                <a:latin typeface="Calibri"/>
                <a:ea typeface="+mn-ea"/>
                <a:cs typeface="+mn-cs"/>
              </a:rPr>
              <a:t>, 2015;166,4:819-826. </a:t>
            </a:r>
          </a:p>
        </p:txBody>
      </p:sp>
    </p:spTree>
    <p:extLst>
      <p:ext uri="{BB962C8B-B14F-4D97-AF65-F5344CB8AC3E}">
        <p14:creationId xmlns:p14="http://schemas.microsoft.com/office/powerpoint/2010/main" val="1110513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909" y="-110995"/>
            <a:ext cx="7794914" cy="623165"/>
          </a:xfrm>
        </p:spPr>
        <p:txBody>
          <a:bodyPr>
            <a:normAutofit fontScale="90000"/>
          </a:bodyPr>
          <a:lstStyle/>
          <a:p>
            <a:r>
              <a:rPr lang="en-US" b="1" dirty="0">
                <a:solidFill>
                  <a:srgbClr val="FFFF00"/>
                </a:solidFill>
              </a:rPr>
              <a:t>Maternal Mortality</a:t>
            </a:r>
          </a:p>
        </p:txBody>
      </p:sp>
    </p:spTree>
    <p:extLst>
      <p:ext uri="{BB962C8B-B14F-4D97-AF65-F5344CB8AC3E}">
        <p14:creationId xmlns:p14="http://schemas.microsoft.com/office/powerpoint/2010/main" val="138561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2700" y="270996"/>
            <a:ext cx="7146601" cy="5891134"/>
          </a:xfrm>
          <a:prstGeom prst="rect">
            <a:avLst/>
          </a:prstGeom>
        </p:spPr>
      </p:pic>
      <p:sp>
        <p:nvSpPr>
          <p:cNvPr id="3" name="TextBox 2"/>
          <p:cNvSpPr txBox="1"/>
          <p:nvPr/>
        </p:nvSpPr>
        <p:spPr>
          <a:xfrm>
            <a:off x="2262909" y="6419273"/>
            <a:ext cx="37934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Creanga</a:t>
            </a:r>
            <a:r>
              <a:rPr kumimoji="0" lang="en-US" sz="1800" b="0" i="0" u="none" strike="noStrike" kern="1200" cap="none" spc="0" normalizeH="0" baseline="0" noProof="0" dirty="0">
                <a:ln>
                  <a:noFill/>
                </a:ln>
                <a:solidFill>
                  <a:prstClr val="black"/>
                </a:solidFill>
                <a:effectLst/>
                <a:uLnTx/>
                <a:uFillTx/>
                <a:latin typeface="Calibri"/>
                <a:ea typeface="+mn-ea"/>
                <a:cs typeface="+mn-cs"/>
              </a:rPr>
              <a:t> A., et al, Ob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Gyn</a:t>
            </a:r>
            <a:r>
              <a:rPr kumimoji="0" lang="en-US" sz="1800" b="0" i="0" u="none" strike="noStrike" kern="1200" cap="none" spc="0" normalizeH="0" baseline="0" noProof="0" dirty="0">
                <a:ln>
                  <a:noFill/>
                </a:ln>
                <a:solidFill>
                  <a:prstClr val="black"/>
                </a:solidFill>
                <a:effectLst/>
                <a:uLnTx/>
                <a:uFillTx/>
                <a:latin typeface="Calibri"/>
                <a:ea typeface="+mn-ea"/>
                <a:cs typeface="+mn-cs"/>
              </a:rPr>
              <a:t> 2017</a:t>
            </a:r>
          </a:p>
        </p:txBody>
      </p:sp>
    </p:spTree>
    <p:extLst>
      <p:ext uri="{BB962C8B-B14F-4D97-AF65-F5344CB8AC3E}">
        <p14:creationId xmlns:p14="http://schemas.microsoft.com/office/powerpoint/2010/main" val="256096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6358" y="784619"/>
            <a:ext cx="6303206" cy="5130754"/>
          </a:xfrm>
          <a:prstGeom prst="rect">
            <a:avLst/>
          </a:prstGeom>
        </p:spPr>
      </p:pic>
      <p:sp>
        <p:nvSpPr>
          <p:cNvPr id="3" name="TextBox 2"/>
          <p:cNvSpPr txBox="1"/>
          <p:nvPr/>
        </p:nvSpPr>
        <p:spPr>
          <a:xfrm>
            <a:off x="3029056" y="184728"/>
            <a:ext cx="670561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Maternal Mortality by Race, U.S. 2000-2009</a:t>
            </a:r>
          </a:p>
        </p:txBody>
      </p:sp>
      <p:pic>
        <p:nvPicPr>
          <p:cNvPr id="4" name="Picture 3"/>
          <p:cNvPicPr>
            <a:picLocks noChangeAspect="1"/>
          </p:cNvPicPr>
          <p:nvPr/>
        </p:nvPicPr>
        <p:blipFill>
          <a:blip r:embed="rId3"/>
          <a:stretch>
            <a:fillRect/>
          </a:stretch>
        </p:blipFill>
        <p:spPr>
          <a:xfrm>
            <a:off x="1893455" y="5992044"/>
            <a:ext cx="8488218" cy="695083"/>
          </a:xfrm>
          <a:prstGeom prst="rect">
            <a:avLst/>
          </a:prstGeom>
        </p:spPr>
      </p:pic>
    </p:spTree>
    <p:extLst>
      <p:ext uri="{BB962C8B-B14F-4D97-AF65-F5344CB8AC3E}">
        <p14:creationId xmlns:p14="http://schemas.microsoft.com/office/powerpoint/2010/main" val="2813507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31" y="-81498"/>
            <a:ext cx="7794914" cy="623165"/>
          </a:xfrm>
        </p:spPr>
        <p:txBody>
          <a:bodyPr>
            <a:normAutofit fontScale="90000"/>
          </a:bodyPr>
          <a:lstStyle/>
          <a:p>
            <a:r>
              <a:rPr lang="en-US" b="1" dirty="0">
                <a:solidFill>
                  <a:srgbClr val="FFFF00"/>
                </a:solidFill>
              </a:rPr>
              <a:t>Severe Maternal Morbidity</a:t>
            </a:r>
          </a:p>
        </p:txBody>
      </p:sp>
    </p:spTree>
    <p:extLst>
      <p:ext uri="{BB962C8B-B14F-4D97-AF65-F5344CB8AC3E}">
        <p14:creationId xmlns:p14="http://schemas.microsoft.com/office/powerpoint/2010/main" val="7515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5531" y="386861"/>
            <a:ext cx="8801867" cy="4201663"/>
          </a:xfrm>
          <a:prstGeom prst="rect">
            <a:avLst/>
          </a:prstGeom>
        </p:spPr>
      </p:pic>
      <p:sp>
        <p:nvSpPr>
          <p:cNvPr id="3" name="TextBox 2"/>
          <p:cNvSpPr txBox="1"/>
          <p:nvPr/>
        </p:nvSpPr>
        <p:spPr>
          <a:xfrm>
            <a:off x="1989992" y="4826977"/>
            <a:ext cx="46653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Creanga</a:t>
            </a:r>
            <a:r>
              <a:rPr kumimoji="0" lang="en-US" sz="1800" b="0" i="0" u="none" strike="noStrike" kern="1200" cap="none" spc="0" normalizeH="0" baseline="0" noProof="0" dirty="0">
                <a:ln>
                  <a:noFill/>
                </a:ln>
                <a:solidFill>
                  <a:prstClr val="black"/>
                </a:solidFill>
                <a:effectLst/>
                <a:uLnTx/>
                <a:uFillTx/>
                <a:latin typeface="Calibri"/>
                <a:ea typeface="+mn-ea"/>
                <a:cs typeface="+mn-cs"/>
              </a:rPr>
              <a:t> et al., AJOG 2014;210:435.e1-8</a:t>
            </a:r>
          </a:p>
        </p:txBody>
      </p:sp>
    </p:spTree>
    <p:extLst>
      <p:ext uri="{BB962C8B-B14F-4D97-AF65-F5344CB8AC3E}">
        <p14:creationId xmlns:p14="http://schemas.microsoft.com/office/powerpoint/2010/main" val="3238744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0716" y="1"/>
            <a:ext cx="9177284" cy="11459083"/>
          </a:xfrm>
          <a:prstGeom prst="rect">
            <a:avLst/>
          </a:prstGeom>
        </p:spPr>
      </p:pic>
    </p:spTree>
    <p:extLst>
      <p:ext uri="{BB962C8B-B14F-4D97-AF65-F5344CB8AC3E}">
        <p14:creationId xmlns:p14="http://schemas.microsoft.com/office/powerpoint/2010/main" val="1163540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113" y="841220"/>
            <a:ext cx="10961202" cy="4714005"/>
          </a:xfrm>
          <a:prstGeom prst="rect">
            <a:avLst/>
          </a:prstGeom>
        </p:spPr>
      </p:pic>
      <p:sp>
        <p:nvSpPr>
          <p:cNvPr id="4" name="TextBox 3"/>
          <p:cNvSpPr txBox="1"/>
          <p:nvPr/>
        </p:nvSpPr>
        <p:spPr>
          <a:xfrm>
            <a:off x="1737360" y="223521"/>
            <a:ext cx="78333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Disparity in Severe Maternal Morbidity </a:t>
            </a:r>
          </a:p>
        </p:txBody>
      </p:sp>
      <p:sp>
        <p:nvSpPr>
          <p:cNvPr id="5" name="TextBox 4">
            <a:extLst>
              <a:ext uri="{FF2B5EF4-FFF2-40B4-BE49-F238E27FC236}">
                <a16:creationId xmlns:a16="http://schemas.microsoft.com/office/drawing/2014/main" id="{3B4953CE-E400-4648-8981-60CCC5B7E4D8}"/>
              </a:ext>
            </a:extLst>
          </p:cNvPr>
          <p:cNvSpPr txBox="1"/>
          <p:nvPr/>
        </p:nvSpPr>
        <p:spPr>
          <a:xfrm>
            <a:off x="516113" y="5930436"/>
            <a:ext cx="56372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Leonard et al., Ann Epidemiol. 2019 May;33:30-36</a:t>
            </a:r>
          </a:p>
        </p:txBody>
      </p:sp>
    </p:spTree>
    <p:extLst>
      <p:ext uri="{BB962C8B-B14F-4D97-AF65-F5344CB8AC3E}">
        <p14:creationId xmlns:p14="http://schemas.microsoft.com/office/powerpoint/2010/main" val="2668620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3571" y="833120"/>
            <a:ext cx="8088103" cy="505968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819" y="113245"/>
            <a:ext cx="13684529" cy="537672"/>
          </a:xfrm>
          <a:prstGeom prst="rect">
            <a:avLst/>
          </a:prstGeom>
        </p:spPr>
      </p:pic>
      <p:sp>
        <p:nvSpPr>
          <p:cNvPr id="5" name="TextBox 4"/>
          <p:cNvSpPr txBox="1"/>
          <p:nvPr/>
        </p:nvSpPr>
        <p:spPr>
          <a:xfrm>
            <a:off x="1780200" y="6106587"/>
            <a:ext cx="56372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Leonard et al., Ann Epidemiol. 2019 May;33:30-36</a:t>
            </a:r>
          </a:p>
        </p:txBody>
      </p:sp>
    </p:spTree>
    <p:extLst>
      <p:ext uri="{BB962C8B-B14F-4D97-AF65-F5344CB8AC3E}">
        <p14:creationId xmlns:p14="http://schemas.microsoft.com/office/powerpoint/2010/main" val="3725742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0071" y="101600"/>
            <a:ext cx="5910110" cy="6171381"/>
          </a:xfrm>
          <a:prstGeom prst="rect">
            <a:avLst/>
          </a:prstGeom>
        </p:spPr>
      </p:pic>
      <p:sp>
        <p:nvSpPr>
          <p:cNvPr id="3" name="TextBox 2"/>
          <p:cNvSpPr txBox="1"/>
          <p:nvPr/>
        </p:nvSpPr>
        <p:spPr>
          <a:xfrm>
            <a:off x="3444240" y="6365241"/>
            <a:ext cx="69900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HCUP Statistical Brief No. 243, September 2018</a:t>
            </a:r>
          </a:p>
        </p:txBody>
      </p:sp>
    </p:spTree>
    <p:extLst>
      <p:ext uri="{BB962C8B-B14F-4D97-AF65-F5344CB8AC3E}">
        <p14:creationId xmlns:p14="http://schemas.microsoft.com/office/powerpoint/2010/main" val="219661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81" y="0"/>
            <a:ext cx="7757968" cy="481780"/>
          </a:xfrm>
        </p:spPr>
        <p:txBody>
          <a:bodyPr>
            <a:normAutofit fontScale="90000"/>
          </a:bodyPr>
          <a:lstStyle/>
          <a:p>
            <a:r>
              <a:rPr lang="en-US" sz="3200" b="1" dirty="0">
                <a:solidFill>
                  <a:srgbClr val="FFFF00"/>
                </a:solidFill>
              </a:rPr>
              <a:t>Summary for the Sleep Impaired*</a:t>
            </a:r>
          </a:p>
        </p:txBody>
      </p:sp>
      <p:sp>
        <p:nvSpPr>
          <p:cNvPr id="3" name="Content Placeholder 2"/>
          <p:cNvSpPr>
            <a:spLocks noGrp="1"/>
          </p:cNvSpPr>
          <p:nvPr>
            <p:ph idx="1"/>
          </p:nvPr>
        </p:nvSpPr>
        <p:spPr>
          <a:xfrm>
            <a:off x="2094271" y="1052053"/>
            <a:ext cx="8038022" cy="4970653"/>
          </a:xfrm>
        </p:spPr>
        <p:txBody>
          <a:bodyPr>
            <a:normAutofit fontScale="85000" lnSpcReduction="20000"/>
          </a:bodyPr>
          <a:lstStyle/>
          <a:p>
            <a:r>
              <a:rPr lang="en-US" dirty="0"/>
              <a:t>Differences may or may not be disparities.</a:t>
            </a:r>
          </a:p>
          <a:p>
            <a:r>
              <a:rPr lang="en-US" dirty="0"/>
              <a:t>Race/ethnic disparities are present for most maternal and child health outcomes.</a:t>
            </a:r>
          </a:p>
          <a:p>
            <a:r>
              <a:rPr lang="en-US" dirty="0"/>
              <a:t>Focusing on black-white, or non-Hispanic black -non-Hispanic white disparities, two-fold or greater differences in adverse outcome are common.</a:t>
            </a:r>
          </a:p>
          <a:p>
            <a:r>
              <a:rPr lang="en-US" dirty="0"/>
              <a:t>Black-white disparities result from differences in life course experiences, access to health care and  quality of health care, and socioeconomic inequalities.</a:t>
            </a:r>
          </a:p>
          <a:p>
            <a:r>
              <a:rPr lang="en-US" dirty="0"/>
              <a:t>The quest for health equity should be near the top of the leaderboard of the national political agenda.</a:t>
            </a:r>
          </a:p>
          <a:p>
            <a:endParaRPr lang="en-US" dirty="0"/>
          </a:p>
          <a:p>
            <a:pPr marL="0" indent="0">
              <a:buNone/>
            </a:pPr>
            <a:r>
              <a:rPr lang="en-US" b="1" dirty="0"/>
              <a:t>*or Those Distracted by the Latest COVID-19 Reports</a:t>
            </a:r>
            <a:endParaRPr lang="en-US" dirty="0"/>
          </a:p>
        </p:txBody>
      </p:sp>
    </p:spTree>
    <p:extLst>
      <p:ext uri="{BB962C8B-B14F-4D97-AF65-F5344CB8AC3E}">
        <p14:creationId xmlns:p14="http://schemas.microsoft.com/office/powerpoint/2010/main" val="2193873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440" y="85890"/>
            <a:ext cx="7692390" cy="383710"/>
          </a:xfrm>
        </p:spPr>
        <p:txBody>
          <a:bodyPr>
            <a:normAutofit fontScale="90000"/>
          </a:bodyPr>
          <a:lstStyle/>
          <a:p>
            <a:r>
              <a:rPr lang="en-US" b="1" dirty="0">
                <a:solidFill>
                  <a:srgbClr val="FFFF00"/>
                </a:solidFill>
              </a:rPr>
              <a:t>The Life Course Paradigm</a:t>
            </a:r>
          </a:p>
        </p:txBody>
      </p:sp>
    </p:spTree>
    <p:extLst>
      <p:ext uri="{BB962C8B-B14F-4D97-AF65-F5344CB8AC3E}">
        <p14:creationId xmlns:p14="http://schemas.microsoft.com/office/powerpoint/2010/main" val="2412380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1"/>
            <a:ext cx="8008938"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p:cNvSpPr txBox="1">
            <a:spLocks noChangeArrowheads="1"/>
          </p:cNvSpPr>
          <p:nvPr/>
        </p:nvSpPr>
        <p:spPr bwMode="auto">
          <a:xfrm>
            <a:off x="2590800" y="6248400"/>
            <a:ext cx="5402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Source: Halfon and Lu, MCH Journal 2003;7:13-30.</a:t>
            </a:r>
          </a:p>
        </p:txBody>
      </p:sp>
    </p:spTree>
    <p:extLst>
      <p:ext uri="{BB962C8B-B14F-4D97-AF65-F5344CB8AC3E}">
        <p14:creationId xmlns:p14="http://schemas.microsoft.com/office/powerpoint/2010/main" val="3689360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9326" y="152401"/>
            <a:ext cx="8005763"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4724400" y="62484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Source: Halfon and Lu, MCH Journal 2003;7:13-30.</a:t>
            </a:r>
          </a:p>
        </p:txBody>
      </p:sp>
    </p:spTree>
    <p:extLst>
      <p:ext uri="{BB962C8B-B14F-4D97-AF65-F5344CB8AC3E}">
        <p14:creationId xmlns:p14="http://schemas.microsoft.com/office/powerpoint/2010/main" val="1968025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4" descr="https://lh3.googleusercontent.com/tAP1UQvQB_xwo5yaORO3Yr80UDDfohCbSIaw7OlIXvQ2KNh_Yb-yEvktkLTg9sB6Q4PgxkYcD9kISqXHOrzUxCUuQP_NWAsBGzcpwX8jxsTbmdgQtU5w9MnKhrtMLHEu_uGCSc6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7612" y="1019422"/>
            <a:ext cx="5856777" cy="4552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39825" y="5733236"/>
            <a:ext cx="788785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030"/>
                </a:solidFill>
                <a:effectLst/>
                <a:uLnTx/>
                <a:uFillTx/>
                <a:latin typeface="Arial" panose="020B0604020202020204" pitchFamily="34" charset="0"/>
                <a:ea typeface="+mn-ea"/>
                <a:cs typeface="+mn-cs"/>
              </a:rPr>
              <a:t>Adapted from: Elder, G. H., &amp; </a:t>
            </a:r>
            <a:r>
              <a:rPr kumimoji="0" lang="en-US" sz="1200" b="0" i="0" u="none" strike="noStrike" kern="1200" cap="none" spc="0" normalizeH="0" baseline="0" noProof="0" dirty="0" err="1">
                <a:ln>
                  <a:noFill/>
                </a:ln>
                <a:solidFill>
                  <a:srgbClr val="303030"/>
                </a:solidFill>
                <a:effectLst/>
                <a:uLnTx/>
                <a:uFillTx/>
                <a:latin typeface="Arial" panose="020B0604020202020204" pitchFamily="34" charset="0"/>
                <a:ea typeface="+mn-ea"/>
                <a:cs typeface="+mn-cs"/>
              </a:rPr>
              <a:t>Giele</a:t>
            </a:r>
            <a:r>
              <a:rPr kumimoji="0" lang="en-US" sz="1200" b="0" i="0" u="none" strike="noStrike" kern="1200" cap="none" spc="0" normalizeH="0" baseline="0" noProof="0" dirty="0">
                <a:ln>
                  <a:noFill/>
                </a:ln>
                <a:solidFill>
                  <a:srgbClr val="303030"/>
                </a:solidFill>
                <a:effectLst/>
                <a:uLnTx/>
                <a:uFillTx/>
                <a:latin typeface="Arial" panose="020B0604020202020204" pitchFamily="34" charset="0"/>
                <a:ea typeface="+mn-ea"/>
                <a:cs typeface="+mn-cs"/>
              </a:rPr>
              <a:t>, J. Z. (Eds.). (2009). The Craft of Life Course Research. New York, US: The Guilford Press.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p:cNvSpPr>
            <a:spLocks noGrp="1"/>
          </p:cNvSpPr>
          <p:nvPr>
            <p:ph type="title"/>
          </p:nvPr>
        </p:nvSpPr>
        <p:spPr>
          <a:xfrm>
            <a:off x="2174240" y="243207"/>
            <a:ext cx="7692390" cy="383710"/>
          </a:xfrm>
        </p:spPr>
        <p:txBody>
          <a:bodyPr>
            <a:normAutofit fontScale="90000"/>
          </a:bodyPr>
          <a:lstStyle/>
          <a:p>
            <a:r>
              <a:rPr lang="en-US" b="1" dirty="0"/>
              <a:t>The Life Course Paradigm</a:t>
            </a:r>
          </a:p>
        </p:txBody>
      </p:sp>
    </p:spTree>
    <p:extLst>
      <p:ext uri="{BB962C8B-B14F-4D97-AF65-F5344CB8AC3E}">
        <p14:creationId xmlns:p14="http://schemas.microsoft.com/office/powerpoint/2010/main" val="4157397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0400" y="1242248"/>
            <a:ext cx="8573594" cy="3888553"/>
          </a:xfrm>
          <a:prstGeom prst="rect">
            <a:avLst/>
          </a:prstGeom>
        </p:spPr>
      </p:pic>
      <p:sp>
        <p:nvSpPr>
          <p:cNvPr id="3" name="TextBox 2"/>
          <p:cNvSpPr txBox="1"/>
          <p:nvPr/>
        </p:nvSpPr>
        <p:spPr>
          <a:xfrm>
            <a:off x="1991360" y="5862320"/>
            <a:ext cx="49521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Prather et al., J Women’s Health, 2016;25:664-671.</a:t>
            </a:r>
          </a:p>
        </p:txBody>
      </p:sp>
    </p:spTree>
    <p:extLst>
      <p:ext uri="{BB962C8B-B14F-4D97-AF65-F5344CB8AC3E}">
        <p14:creationId xmlns:p14="http://schemas.microsoft.com/office/powerpoint/2010/main" val="2813754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62665" y="-85436"/>
            <a:ext cx="6212974" cy="606546"/>
          </a:xfrm>
        </p:spPr>
        <p:txBody>
          <a:bodyPr>
            <a:noAutofit/>
          </a:bodyPr>
          <a:lstStyle/>
          <a:p>
            <a:r>
              <a:rPr lang="en-US" b="1" dirty="0">
                <a:solidFill>
                  <a:srgbClr val="FFFF00"/>
                </a:solidFill>
              </a:rPr>
              <a:t>Is This An Ethical Dilemma?</a:t>
            </a:r>
          </a:p>
        </p:txBody>
      </p:sp>
      <p:sp>
        <p:nvSpPr>
          <p:cNvPr id="8" name="Content Placeholder 7"/>
          <p:cNvSpPr>
            <a:spLocks noGrp="1"/>
          </p:cNvSpPr>
          <p:nvPr>
            <p:ph idx="1"/>
          </p:nvPr>
        </p:nvSpPr>
        <p:spPr>
          <a:xfrm>
            <a:off x="762000" y="1130711"/>
            <a:ext cx="10668000" cy="5181599"/>
          </a:xfrm>
        </p:spPr>
        <p:txBody>
          <a:bodyPr>
            <a:normAutofit fontScale="85000" lnSpcReduction="20000"/>
          </a:bodyPr>
          <a:lstStyle/>
          <a:p>
            <a:pPr marL="0" indent="0">
              <a:buNone/>
            </a:pPr>
            <a:r>
              <a:rPr lang="en-US" dirty="0"/>
              <a:t>One of the core ethical principles governing delivery of health services is justice.</a:t>
            </a:r>
          </a:p>
          <a:p>
            <a:pPr marL="0" indent="0">
              <a:buNone/>
            </a:pPr>
            <a:r>
              <a:rPr lang="en-US" dirty="0"/>
              <a:t>The concept of distributive justice definitely applies – all in our society have the right to quality health care and to health equity in terms of outcomes.</a:t>
            </a:r>
          </a:p>
          <a:p>
            <a:pPr marL="0" indent="0">
              <a:buNone/>
            </a:pPr>
            <a:endParaRPr lang="en-US" dirty="0"/>
          </a:p>
          <a:p>
            <a:pPr marL="0" indent="0">
              <a:buNone/>
            </a:pPr>
            <a:r>
              <a:rPr lang="en-US" dirty="0"/>
              <a:t>Race is not a ‘risk factor’ – Racism is.</a:t>
            </a:r>
          </a:p>
          <a:p>
            <a:pPr marL="0" indent="0">
              <a:buNone/>
            </a:pPr>
            <a:endParaRPr lang="en-US" dirty="0"/>
          </a:p>
          <a:p>
            <a:pPr marL="0" indent="0">
              <a:buNone/>
            </a:pPr>
            <a:r>
              <a:rPr lang="en-US" dirty="0"/>
              <a:t>As clinicians, patients and families are treated one at a time.  As a society, we owe it to all of our members to resolve the circumstances that prevent any member from achieving the best possible outcomes.</a:t>
            </a:r>
          </a:p>
          <a:p>
            <a:pPr marL="0" indent="0">
              <a:buNone/>
            </a:pPr>
            <a:r>
              <a:rPr lang="en-US" dirty="0"/>
              <a:t>Resolving this dilemma requires that, even as we strive to do our best for our patients, we must also strive to make the changes to our society and political economy that reduce or eliminate these unjust health disparities.</a:t>
            </a:r>
          </a:p>
        </p:txBody>
      </p:sp>
    </p:spTree>
    <p:extLst>
      <p:ext uri="{BB962C8B-B14F-4D97-AF65-F5344CB8AC3E}">
        <p14:creationId xmlns:p14="http://schemas.microsoft.com/office/powerpoint/2010/main" val="2566865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2251564" y="971786"/>
            <a:ext cx="7688873" cy="679574"/>
          </a:xfrm>
          <a:noFill/>
          <a:ln/>
        </p:spPr>
        <p:txBody>
          <a:bodyPr>
            <a:normAutofit/>
          </a:bodyPr>
          <a:lstStyle/>
          <a:p>
            <a:r>
              <a:rPr lang="en-US" altLang="en-US" dirty="0"/>
              <a:t>E-mail Address and Phone Number</a:t>
            </a:r>
          </a:p>
        </p:txBody>
      </p:sp>
      <p:sp>
        <p:nvSpPr>
          <p:cNvPr id="196611" name="Rectangle 3"/>
          <p:cNvSpPr>
            <a:spLocks noGrp="1" noChangeArrowheads="1"/>
          </p:cNvSpPr>
          <p:nvPr>
            <p:ph type="body" idx="1"/>
          </p:nvPr>
        </p:nvSpPr>
        <p:spPr>
          <a:noFill/>
          <a:ln/>
        </p:spPr>
        <p:txBody>
          <a:bodyPr>
            <a:normAutofit lnSpcReduction="10000"/>
          </a:bodyPr>
          <a:lstStyle/>
          <a:p>
            <a:pPr>
              <a:buFont typeface="Wingdings" panose="05000000000000000000" pitchFamily="2" charset="2"/>
              <a:buChar char="§"/>
            </a:pPr>
            <a:r>
              <a:rPr lang="en-US" altLang="en-US" dirty="0"/>
              <a:t>For additional information, suggestions, comments, and constructive criticism, and advice, please contact me at:</a:t>
            </a:r>
          </a:p>
          <a:p>
            <a:endParaRPr lang="en-US" altLang="en-US" dirty="0"/>
          </a:p>
          <a:p>
            <a:pPr lvl="1">
              <a:buClr>
                <a:schemeClr val="tx2"/>
              </a:buClr>
              <a:buSzPct val="125000"/>
              <a:buFontTx/>
              <a:buChar char="•"/>
            </a:pPr>
            <a:r>
              <a:rPr lang="en-US" altLang="en-US" sz="2844" dirty="0">
                <a:solidFill>
                  <a:srgbClr val="66FFFF"/>
                </a:solidFill>
                <a:hlinkClick r:id="rId3"/>
              </a:rPr>
              <a:t>kirbyr@usf.edu</a:t>
            </a:r>
            <a:endParaRPr lang="en-US" altLang="en-US" sz="2844" dirty="0">
              <a:solidFill>
                <a:srgbClr val="66FFFF"/>
              </a:solidFill>
            </a:endParaRPr>
          </a:p>
          <a:p>
            <a:pPr lvl="1">
              <a:buClr>
                <a:schemeClr val="tx2"/>
              </a:buClr>
              <a:buSzPct val="125000"/>
              <a:buFontTx/>
              <a:buChar char="•"/>
            </a:pPr>
            <a:r>
              <a:rPr lang="en-US" altLang="en-US" sz="2844" dirty="0"/>
              <a:t>1-813-396-2347</a:t>
            </a:r>
          </a:p>
        </p:txBody>
      </p:sp>
    </p:spTree>
    <p:extLst>
      <p:ext uri="{BB962C8B-B14F-4D97-AF65-F5344CB8AC3E}">
        <p14:creationId xmlns:p14="http://schemas.microsoft.com/office/powerpoint/2010/main" val="3429169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457200" y="2514600"/>
            <a:ext cx="11201400" cy="1752600"/>
          </a:xfrm>
        </p:spPr>
        <p:txBody>
          <a:bodyPr>
            <a:noAutofit/>
          </a:bodyPr>
          <a:lstStyle/>
          <a:p>
            <a:r>
              <a:rPr lang="en-US" sz="4400" dirty="0">
                <a:latin typeface="Segoe UI Semibold" pitchFamily="34" charset="0"/>
              </a:rPr>
              <a:t>Infant Mortality In Illinois: </a:t>
            </a:r>
            <a:br>
              <a:rPr lang="en-US" sz="4400" dirty="0">
                <a:latin typeface="Segoe UI Semibold" pitchFamily="34" charset="0"/>
              </a:rPr>
            </a:br>
            <a:r>
              <a:rPr lang="en-US" sz="4400" dirty="0">
                <a:latin typeface="Segoe UI Semibold" pitchFamily="34" charset="0"/>
              </a:rPr>
              <a:t>Key Findings &amp; Prevention Opportunities</a:t>
            </a:r>
          </a:p>
        </p:txBody>
      </p:sp>
      <p:sp>
        <p:nvSpPr>
          <p:cNvPr id="2" name="Subtitle 1"/>
          <p:cNvSpPr>
            <a:spLocks noGrp="1"/>
          </p:cNvSpPr>
          <p:nvPr>
            <p:ph type="subTitle" idx="1"/>
          </p:nvPr>
        </p:nvSpPr>
        <p:spPr>
          <a:xfrm>
            <a:off x="1828800" y="4648200"/>
            <a:ext cx="8534400" cy="1929006"/>
          </a:xfrm>
        </p:spPr>
        <p:txBody>
          <a:bodyPr>
            <a:noAutofit/>
          </a:bodyPr>
          <a:lstStyle/>
          <a:p>
            <a:r>
              <a:rPr lang="en-US" sz="2600" dirty="0"/>
              <a:t>IDPH Office of Women’s Health and Family Services</a:t>
            </a:r>
          </a:p>
          <a:p>
            <a:r>
              <a:rPr lang="en-US" sz="2600" dirty="0"/>
              <a:t>ILPQC Face-to-Face Neonatal Meeting</a:t>
            </a:r>
          </a:p>
          <a:p>
            <a:r>
              <a:rPr lang="en-US" sz="2600" dirty="0"/>
              <a:t>May 27, 2021</a:t>
            </a:r>
          </a:p>
        </p:txBody>
      </p:sp>
      <p:sp>
        <p:nvSpPr>
          <p:cNvPr id="3" name="Slide Number Placeholder 2">
            <a:extLst>
              <a:ext uri="{FF2B5EF4-FFF2-40B4-BE49-F238E27FC236}">
                <a16:creationId xmlns:a16="http://schemas.microsoft.com/office/drawing/2014/main" id="{B83F1C52-71A0-44B4-98E4-BDDE8991BC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3547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a:t>Infant Mortality…</a:t>
            </a:r>
          </a:p>
        </p:txBody>
      </p:sp>
      <p:sp>
        <p:nvSpPr>
          <p:cNvPr id="3" name="Content Placeholder 2"/>
          <p:cNvSpPr>
            <a:spLocks noGrp="1"/>
          </p:cNvSpPr>
          <p:nvPr>
            <p:ph idx="1"/>
          </p:nvPr>
        </p:nvSpPr>
        <p:spPr/>
        <p:txBody>
          <a:bodyPr>
            <a:normAutofit lnSpcReduction="10000"/>
          </a:bodyPr>
          <a:lstStyle/>
          <a:p>
            <a:r>
              <a:rPr lang="en-US" dirty="0"/>
              <a:t>Is “the most sensitive index we possess of social welfare” (Julia Lathrop, 1913)</a:t>
            </a:r>
          </a:p>
          <a:p>
            <a:r>
              <a:rPr lang="en-US" dirty="0"/>
              <a:t>Reflects a society’s commitment to the provision of:   (SACIM report, 2013)</a:t>
            </a:r>
          </a:p>
          <a:p>
            <a:pPr lvl="1"/>
            <a:r>
              <a:rPr lang="en-US" dirty="0"/>
              <a:t>High quality healthcare</a:t>
            </a:r>
          </a:p>
          <a:p>
            <a:pPr lvl="1"/>
            <a:r>
              <a:rPr lang="en-US" dirty="0"/>
              <a:t>Adequate food and good nutrition</a:t>
            </a:r>
          </a:p>
          <a:p>
            <a:pPr lvl="1"/>
            <a:r>
              <a:rPr lang="en-US" dirty="0"/>
              <a:t>Safe and stable housing</a:t>
            </a:r>
          </a:p>
          <a:p>
            <a:pPr lvl="1"/>
            <a:r>
              <a:rPr lang="en-US" dirty="0"/>
              <a:t>Healthy psychosocial and physical environment</a:t>
            </a:r>
          </a:p>
          <a:p>
            <a:pPr lvl="1"/>
            <a:r>
              <a:rPr lang="en-US" dirty="0"/>
              <a:t>Sufficient income to prevent impoverishment</a:t>
            </a:r>
          </a:p>
        </p:txBody>
      </p:sp>
    </p:spTree>
    <p:extLst>
      <p:ext uri="{BB962C8B-B14F-4D97-AF65-F5344CB8AC3E}">
        <p14:creationId xmlns:p14="http://schemas.microsoft.com/office/powerpoint/2010/main" val="1028320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sz="3500" b="1" dirty="0"/>
                  <a:t>Infant Death</a:t>
                </a:r>
                <a:r>
                  <a:rPr lang="en-US" sz="3500" dirty="0"/>
                  <a:t>: any live-born infant who dies within the first year of life</a:t>
                </a:r>
              </a:p>
              <a:p>
                <a:pPr lvl="1"/>
                <a:r>
                  <a:rPr lang="en-US" b="1" dirty="0"/>
                  <a:t>Neonatal Death</a:t>
                </a:r>
                <a:r>
                  <a:rPr lang="en-US" dirty="0"/>
                  <a:t>: any live-born infant who dies during days 0-27 of life</a:t>
                </a:r>
              </a:p>
              <a:p>
                <a:pPr lvl="1"/>
                <a:r>
                  <a:rPr lang="en-US" b="1" dirty="0"/>
                  <a:t>Post-Neonatal Death</a:t>
                </a:r>
                <a:r>
                  <a:rPr lang="en-US" dirty="0"/>
                  <a:t>: any live-born infant who dies during days 28-364 of life</a:t>
                </a:r>
              </a:p>
              <a:p>
                <a:pPr lvl="1"/>
                <a:r>
                  <a:rPr lang="en-US" b="1" dirty="0"/>
                  <a:t>Mortality Rates</a:t>
                </a:r>
                <a:r>
                  <a:rPr lang="en-US" dirty="0"/>
                  <a:t>: expressed as the number of deaths for every 1,000 births</a:t>
                </a:r>
              </a:p>
              <a:p>
                <a:endParaRPr lang="en-US" sz="1000" dirty="0"/>
              </a:p>
              <a:p>
                <a:pPr marL="0" indent="0" algn="ctr">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 </m:t>
                          </m:r>
                          <m:r>
                            <a:rPr lang="en-US" i="1">
                              <a:latin typeface="Cambria Math"/>
                            </a:rPr>
                            <m:t>𝑑𝑒𝑎𝑡h𝑠</m:t>
                          </m:r>
                        </m:num>
                        <m:den>
                          <m:r>
                            <a:rPr lang="en-US" i="1">
                              <a:latin typeface="Cambria Math"/>
                            </a:rPr>
                            <m:t># </m:t>
                          </m:r>
                          <m:r>
                            <a:rPr lang="en-US" i="1">
                              <a:latin typeface="Cambria Math"/>
                            </a:rPr>
                            <m:t>𝑏𝑖𝑟𝑡h𝑠</m:t>
                          </m:r>
                        </m:den>
                      </m:f>
                      <m:r>
                        <a:rPr lang="en-US" i="1">
                          <a:latin typeface="Cambria Math"/>
                        </a:rPr>
                        <m:t>∗1</m:t>
                      </m:r>
                      <m:r>
                        <a:rPr lang="en-US" b="0" i="1" smtClean="0">
                          <a:latin typeface="Cambria Math" panose="02040503050406030204" pitchFamily="18" charset="0"/>
                        </a:rPr>
                        <m:t>,</m:t>
                      </m:r>
                      <m:r>
                        <a:rPr lang="en-US" i="1">
                          <a:latin typeface="Cambria Math"/>
                        </a:rPr>
                        <m:t>000=</m:t>
                      </m:r>
                      <m:r>
                        <a:rPr lang="en-US" i="1">
                          <a:latin typeface="Cambria Math"/>
                        </a:rPr>
                        <m:t>𝐼𝑀𝑅</m:t>
                      </m:r>
                    </m:oMath>
                  </m:oMathPara>
                </a14:m>
                <a:endParaRPr lang="en-US" dirty="0"/>
              </a:p>
              <a:p>
                <a:pPr lvl="1"/>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78" t="-1752" r="-194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792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69068" y="584200"/>
            <a:ext cx="7789333" cy="1625600"/>
          </a:xfrm>
          <a:noFill/>
        </p:spPr>
        <p:txBody>
          <a:bodyPr/>
          <a:lstStyle/>
          <a:p>
            <a:r>
              <a:rPr lang="en-US" altLang="en-US" sz="2844" b="1">
                <a:latin typeface="Arial" panose="020B0604020202020204" pitchFamily="34" charset="0"/>
              </a:rPr>
              <a:t>TOP TEN LIST</a:t>
            </a:r>
            <a:br>
              <a:rPr lang="en-US" altLang="en-US" sz="2844" b="1">
                <a:latin typeface="Arial" panose="020B0604020202020204" pitchFamily="34" charset="0"/>
              </a:rPr>
            </a:br>
            <a:r>
              <a:rPr lang="en-US" altLang="en-US" sz="2844" b="1">
                <a:latin typeface="Arial" panose="020B0604020202020204" pitchFamily="34" charset="0"/>
              </a:rPr>
              <a:t/>
            </a:r>
            <a:br>
              <a:rPr lang="en-US" altLang="en-US" sz="2844" b="1">
                <a:latin typeface="Arial" panose="020B0604020202020204" pitchFamily="34" charset="0"/>
              </a:rPr>
            </a:br>
            <a:r>
              <a:rPr lang="en-US" altLang="en-US" sz="2844" b="1">
                <a:latin typeface="Arial" panose="020B0604020202020204" pitchFamily="34" charset="0"/>
              </a:rPr>
              <a:t>TEN BEST WAYS TO MISUSE INFANT MORTALITY STATISTICS</a:t>
            </a:r>
          </a:p>
        </p:txBody>
      </p:sp>
      <p:sp>
        <p:nvSpPr>
          <p:cNvPr id="6147" name="Rectangle 6"/>
          <p:cNvSpPr>
            <a:spLocks noGrp="1" noChangeArrowheads="1"/>
          </p:cNvSpPr>
          <p:nvPr>
            <p:ph type="body" sz="half" idx="1"/>
          </p:nvPr>
        </p:nvSpPr>
        <p:spPr>
          <a:xfrm>
            <a:off x="1727201" y="3022601"/>
            <a:ext cx="8500533" cy="2777067"/>
          </a:xfrm>
          <a:noFill/>
        </p:spPr>
        <p:txBody>
          <a:bodyPr/>
          <a:lstStyle/>
          <a:p>
            <a:pPr>
              <a:spcBef>
                <a:spcPct val="0"/>
              </a:spcBef>
              <a:buClrTx/>
              <a:buSzTx/>
              <a:buFontTx/>
              <a:buNone/>
            </a:pPr>
            <a:r>
              <a:rPr lang="en-US" altLang="en-US" sz="1778" b="1">
                <a:cs typeface="Times New Roman" panose="02020603050405020304" pitchFamily="18" charset="0"/>
              </a:rPr>
              <a:t>Pat Guhleman, WI Dept. of Health and Family Services</a:t>
            </a:r>
          </a:p>
          <a:p>
            <a:pPr>
              <a:spcBef>
                <a:spcPct val="0"/>
              </a:spcBef>
              <a:buClrTx/>
              <a:buSzTx/>
              <a:buFontTx/>
              <a:buNone/>
            </a:pPr>
            <a:r>
              <a:rPr lang="en-US" altLang="en-US" sz="1778" b="1">
                <a:cs typeface="Times New Roman" panose="02020603050405020304" pitchFamily="18" charset="0"/>
              </a:rPr>
              <a:t>Phil Klein, WI Dept. of Workforce Development</a:t>
            </a:r>
          </a:p>
          <a:p>
            <a:pPr>
              <a:spcBef>
                <a:spcPct val="0"/>
              </a:spcBef>
              <a:buClrTx/>
              <a:buSzTx/>
              <a:buFontTx/>
              <a:buNone/>
            </a:pPr>
            <a:r>
              <a:rPr lang="en-US" altLang="en-US" sz="1778" b="1">
                <a:cs typeface="Times New Roman" panose="02020603050405020304" pitchFamily="18" charset="0"/>
              </a:rPr>
              <a:t>Greg R. Alexander, University of Alabama at Birmingham</a:t>
            </a:r>
          </a:p>
          <a:p>
            <a:pPr>
              <a:spcBef>
                <a:spcPct val="0"/>
              </a:spcBef>
              <a:buClrTx/>
              <a:buSzTx/>
              <a:buFontTx/>
              <a:buNone/>
            </a:pPr>
            <a:r>
              <a:rPr lang="en-US" altLang="en-US" sz="1778" b="1">
                <a:cs typeface="Times New Roman" panose="02020603050405020304" pitchFamily="18" charset="0"/>
              </a:rPr>
              <a:t>Kate Kvale, Wisconsin Div. of Public Health</a:t>
            </a:r>
          </a:p>
          <a:p>
            <a:pPr>
              <a:spcBef>
                <a:spcPct val="0"/>
              </a:spcBef>
              <a:buClrTx/>
              <a:buSzTx/>
              <a:buFontTx/>
              <a:buNone/>
            </a:pPr>
            <a:r>
              <a:rPr lang="en-US" altLang="en-US" sz="1778" b="1">
                <a:cs typeface="Times New Roman" panose="02020603050405020304" pitchFamily="18" charset="0"/>
              </a:rPr>
              <a:t>Jeff Gould, Stanford University</a:t>
            </a:r>
          </a:p>
          <a:p>
            <a:pPr>
              <a:spcBef>
                <a:spcPct val="0"/>
              </a:spcBef>
              <a:buClrTx/>
              <a:buSzTx/>
              <a:buFontTx/>
              <a:buNone/>
            </a:pPr>
            <a:r>
              <a:rPr lang="en-US" altLang="en-US" sz="1778" b="1">
                <a:cs typeface="Times New Roman" panose="02020603050405020304" pitchFamily="18" charset="0"/>
              </a:rPr>
              <a:t>Charlotte Druschel, NY State Congenital Malformations Registry</a:t>
            </a:r>
          </a:p>
          <a:p>
            <a:pPr>
              <a:spcBef>
                <a:spcPct val="0"/>
              </a:spcBef>
              <a:buClrTx/>
              <a:buSzTx/>
              <a:buFontTx/>
              <a:buNone/>
            </a:pPr>
            <a:r>
              <a:rPr lang="en-US" altLang="en-US" sz="1778" b="1">
                <a:cs typeface="Times New Roman" panose="02020603050405020304" pitchFamily="18" charset="0"/>
              </a:rPr>
              <a:t>Paul Buescher, NC State Center for Health Statistics</a:t>
            </a:r>
          </a:p>
          <a:p>
            <a:pPr>
              <a:spcBef>
                <a:spcPct val="0"/>
              </a:spcBef>
              <a:buClrTx/>
              <a:buSzTx/>
              <a:buFontTx/>
              <a:buNone/>
            </a:pPr>
            <a:r>
              <a:rPr lang="en-US" altLang="en-US" sz="1778" b="1">
                <a:cs typeface="Times New Roman" panose="02020603050405020304" pitchFamily="18" charset="0"/>
              </a:rPr>
              <a:t>Russel Rickard, CO Responds to Children with Special Health Care Needs</a:t>
            </a:r>
          </a:p>
          <a:p>
            <a:pPr>
              <a:spcBef>
                <a:spcPct val="0"/>
              </a:spcBef>
              <a:buClrTx/>
              <a:buSzTx/>
              <a:buFontTx/>
              <a:buNone/>
            </a:pPr>
            <a:r>
              <a:rPr lang="en-US" altLang="en-US" sz="1778" b="1">
                <a:cs typeface="Times New Roman" panose="02020603050405020304" pitchFamily="18" charset="0"/>
              </a:rPr>
              <a:t>Wendy Hellerstedt, University of Minnesota</a:t>
            </a:r>
            <a:endParaRPr lang="en-US" altLang="en-US" sz="1778"/>
          </a:p>
        </p:txBody>
      </p:sp>
      <p:sp>
        <p:nvSpPr>
          <p:cNvPr id="6148" name="Rectangle 3"/>
          <p:cNvSpPr>
            <a:spLocks noChangeArrowheads="1"/>
          </p:cNvSpPr>
          <p:nvPr/>
        </p:nvSpPr>
        <p:spPr bwMode="auto">
          <a:xfrm>
            <a:off x="6014156" y="3143956"/>
            <a:ext cx="17500600" cy="170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149" name="Rectangle 5"/>
          <p:cNvSpPr>
            <a:spLocks noChangeArrowheads="1"/>
          </p:cNvSpPr>
          <p:nvPr/>
        </p:nvSpPr>
        <p:spPr bwMode="auto">
          <a:xfrm>
            <a:off x="5350933" y="5921024"/>
            <a:ext cx="5042686"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FFFF00"/>
                </a:solidFill>
                <a:effectLst/>
                <a:uLnTx/>
                <a:uFillTx/>
                <a:latin typeface="Arial" panose="020B0604020202020204" pitchFamily="34" charset="0"/>
                <a:ea typeface="+mn-ea"/>
                <a:cs typeface="+mn-cs"/>
              </a:rPr>
              <a:t>R.S. Kirby, October 2003, revised March 2014</a:t>
            </a:r>
          </a:p>
        </p:txBody>
      </p:sp>
      <p:sp>
        <p:nvSpPr>
          <p:cNvPr id="6150" name="Text Box 8"/>
          <p:cNvSpPr txBox="1">
            <a:spLocks noChangeArrowheads="1"/>
          </p:cNvSpPr>
          <p:nvPr/>
        </p:nvSpPr>
        <p:spPr bwMode="auto">
          <a:xfrm>
            <a:off x="1727200" y="2219678"/>
            <a:ext cx="8364790" cy="63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FFFFFF"/>
                </a:solidFill>
                <a:effectLst/>
                <a:uLnTx/>
                <a:uFillTx/>
                <a:latin typeface="Arial" panose="020B0604020202020204" pitchFamily="34" charset="0"/>
                <a:ea typeface="+mn-ea"/>
                <a:cs typeface="+mn-cs"/>
              </a:rPr>
              <a:t>With apologies to David Letterman, and thanks for editorial assistance to</a:t>
            </a: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FFFFFF"/>
                </a:solidFill>
                <a:effectLst/>
                <a:uLnTx/>
                <a:uFillTx/>
                <a:latin typeface="Arial" panose="020B0604020202020204" pitchFamily="34" charset="0"/>
                <a:ea typeface="+mn-ea"/>
                <a:cs typeface="+mn-cs"/>
              </a:rPr>
              <a:t>Elizabeth Kirby and for their insights to the following Internet contributors: </a:t>
            </a:r>
            <a:endParaRPr kumimoji="0" lang="en-US" altLang="en-US" sz="2133"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482041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Sources: Vital Records Overview</a:t>
            </a:r>
          </a:p>
        </p:txBody>
      </p:sp>
      <p:sp>
        <p:nvSpPr>
          <p:cNvPr id="3" name="Content Placeholder 2"/>
          <p:cNvSpPr>
            <a:spLocks noGrp="1"/>
          </p:cNvSpPr>
          <p:nvPr>
            <p:ph idx="1"/>
          </p:nvPr>
        </p:nvSpPr>
        <p:spPr>
          <a:xfrm>
            <a:off x="609600" y="1600201"/>
            <a:ext cx="10972800" cy="4977005"/>
          </a:xfrm>
        </p:spPr>
        <p:txBody>
          <a:bodyPr>
            <a:normAutofit fontScale="92500" lnSpcReduction="20000"/>
          </a:bodyPr>
          <a:lstStyle/>
          <a:p>
            <a:r>
              <a:rPr lang="en-US" sz="3000" b="1" dirty="0"/>
              <a:t>Birth Certificates</a:t>
            </a:r>
            <a:endParaRPr lang="en-US" sz="3300" b="1" dirty="0"/>
          </a:p>
          <a:p>
            <a:pPr lvl="1"/>
            <a:r>
              <a:rPr lang="en-US" sz="2600" dirty="0"/>
              <a:t>Provide total number births for denominator in rates</a:t>
            </a:r>
            <a:endParaRPr lang="en-US" sz="2600" b="1" dirty="0"/>
          </a:p>
          <a:p>
            <a:pPr lvl="1"/>
            <a:r>
              <a:rPr lang="en-US" sz="2600" dirty="0"/>
              <a:t>Any infant with </a:t>
            </a:r>
            <a:r>
              <a:rPr lang="en-US" sz="2600" b="1" i="1" u="sng" dirty="0"/>
              <a:t>any</a:t>
            </a:r>
            <a:r>
              <a:rPr lang="en-US" sz="2600" dirty="0"/>
              <a:t> signs of life receives a birth certificate</a:t>
            </a:r>
          </a:p>
          <a:p>
            <a:pPr lvl="1"/>
            <a:r>
              <a:rPr lang="en-US" sz="2600" dirty="0"/>
              <a:t>National gestational age cutoffs are 17-47 weeks</a:t>
            </a:r>
          </a:p>
          <a:p>
            <a:pPr lvl="1"/>
            <a:endParaRPr lang="en-US" sz="800" dirty="0"/>
          </a:p>
          <a:p>
            <a:r>
              <a:rPr lang="en-US" sz="3000" b="1" dirty="0"/>
              <a:t>Death Certificates</a:t>
            </a:r>
          </a:p>
          <a:p>
            <a:pPr lvl="1"/>
            <a:r>
              <a:rPr lang="en-US" sz="2600" dirty="0"/>
              <a:t>Cause of death = ICD-10 code assigned based on text fields for cause of death</a:t>
            </a:r>
          </a:p>
          <a:p>
            <a:pPr lvl="1"/>
            <a:r>
              <a:rPr lang="en-US" sz="2600" dirty="0"/>
              <a:t>Any live-born infant who subsequently dies receives death certificate</a:t>
            </a:r>
          </a:p>
          <a:p>
            <a:pPr lvl="1"/>
            <a:endParaRPr lang="en-US" sz="800" dirty="0"/>
          </a:p>
          <a:p>
            <a:r>
              <a:rPr lang="en-US" sz="3000" b="1" dirty="0"/>
              <a:t>Fetal deaths </a:t>
            </a:r>
            <a:r>
              <a:rPr lang="en-US" sz="3000" dirty="0"/>
              <a:t>(stillbirths) do not receive a birth and death certificate, thus are not included in infant mortality rate</a:t>
            </a:r>
          </a:p>
          <a:p>
            <a:pPr lvl="1"/>
            <a:r>
              <a:rPr lang="en-US" sz="2600" dirty="0"/>
              <a:t>Stillbirths do receive a “fetal death certificate”</a:t>
            </a:r>
          </a:p>
          <a:p>
            <a:endParaRPr lang="en-US" sz="600" i="1" dirty="0"/>
          </a:p>
          <a:p>
            <a:pPr marL="0" indent="0">
              <a:buNone/>
            </a:pPr>
            <a:endParaRPr lang="en-US" sz="700" i="1" dirty="0"/>
          </a:p>
          <a:p>
            <a:r>
              <a:rPr lang="en-US" sz="2800" i="1" dirty="0"/>
              <a:t>Note: IDPH does not obtain medical records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552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1C8D32-3AA7-49F7-B50D-171BA1BE195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4967813" y="2176989"/>
            <a:ext cx="6167176" cy="3416319"/>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Illinois’ Infant Mortality in Context</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p:cNvSpPr txBox="1"/>
          <p:nvPr/>
        </p:nvSpPr>
        <p:spPr>
          <a:xfrm>
            <a:off x="304800" y="1749321"/>
            <a:ext cx="4419600" cy="47089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About 950 Illinois infants die each year before their first birthday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38 empty kindergarten classrooms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 airplanes of empty seats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 infant deaths for every 1,000 births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Among the states, Illinois ranks 36</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in infant mortality</a:t>
            </a:r>
          </a:p>
        </p:txBody>
      </p:sp>
      <p:sp>
        <p:nvSpPr>
          <p:cNvPr id="10" name="TextBox 9"/>
          <p:cNvSpPr txBox="1"/>
          <p:nvPr/>
        </p:nvSpPr>
        <p:spPr>
          <a:xfrm>
            <a:off x="5181600" y="1586356"/>
            <a:ext cx="64443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Infant Mortality Rate, by State (2018)</a:t>
            </a:r>
          </a:p>
        </p:txBody>
      </p:sp>
      <p:sp>
        <p:nvSpPr>
          <p:cNvPr id="11" name="Rectangle 10"/>
          <p:cNvSpPr/>
          <p:nvPr/>
        </p:nvSpPr>
        <p:spPr>
          <a:xfrm>
            <a:off x="4953000" y="5966579"/>
            <a:ext cx="4572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hlinkClick r:id="rId4"/>
              </a:rPr>
              <a:t>https://www.cdc.gov/nchs/pressroom/sosmap/infant_mortality_rates/infant_mortality.htm</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C0963123-8138-44C8-845C-535F0410CA90}"/>
              </a:ext>
            </a:extLst>
          </p:cNvPr>
          <p:cNvPicPr/>
          <p:nvPr/>
        </p:nvPicPr>
        <p:blipFill>
          <a:blip r:embed="rId5" cstate="email">
            <a:extLst>
              <a:ext uri="{28A0092B-C50C-407E-A947-70E740481C1C}">
                <a14:useLocalDpi xmlns:a14="http://schemas.microsoft.com/office/drawing/2010/main"/>
              </a:ext>
            </a:extLst>
          </a:blip>
          <a:stretch>
            <a:fillRect/>
          </a:stretch>
        </p:blipFill>
        <p:spPr>
          <a:xfrm>
            <a:off x="5945550" y="5009628"/>
            <a:ext cx="1238221" cy="956951"/>
          </a:xfrm>
          <a:prstGeom prst="rect">
            <a:avLst/>
          </a:prstGeom>
        </p:spPr>
      </p:pic>
      <p:pic>
        <p:nvPicPr>
          <p:cNvPr id="15" name="Picture 14">
            <a:extLst>
              <a:ext uri="{FF2B5EF4-FFF2-40B4-BE49-F238E27FC236}">
                <a16:creationId xmlns:a16="http://schemas.microsoft.com/office/drawing/2014/main" id="{AE8F60EB-F215-4430-A890-AF5A7ADDEB41}"/>
              </a:ext>
            </a:extLst>
          </p:cNvPr>
          <p:cNvPicPr/>
          <p:nvPr/>
        </p:nvPicPr>
        <p:blipFill>
          <a:blip r:embed="rId6" cstate="email">
            <a:extLst>
              <a:ext uri="{28A0092B-C50C-407E-A947-70E740481C1C}">
                <a14:useLocalDpi xmlns:a14="http://schemas.microsoft.com/office/drawing/2010/main"/>
              </a:ext>
            </a:extLst>
          </a:blip>
          <a:stretch>
            <a:fillRect/>
          </a:stretch>
        </p:blipFill>
        <p:spPr>
          <a:xfrm>
            <a:off x="10712374" y="4510181"/>
            <a:ext cx="1076325" cy="1321669"/>
          </a:xfrm>
          <a:prstGeom prst="rect">
            <a:avLst/>
          </a:prstGeom>
        </p:spPr>
      </p:pic>
      <p:sp>
        <p:nvSpPr>
          <p:cNvPr id="16" name="Text Box 2">
            <a:extLst>
              <a:ext uri="{FF2B5EF4-FFF2-40B4-BE49-F238E27FC236}">
                <a16:creationId xmlns:a16="http://schemas.microsoft.com/office/drawing/2014/main" id="{D10B3020-0A20-421D-8E79-223B5AA39204}"/>
              </a:ext>
            </a:extLst>
          </p:cNvPr>
          <p:cNvSpPr txBox="1">
            <a:spLocks noChangeArrowheads="1"/>
          </p:cNvSpPr>
          <p:nvPr/>
        </p:nvSpPr>
        <p:spPr bwMode="auto">
          <a:xfrm>
            <a:off x="10272681" y="3997226"/>
            <a:ext cx="1955713" cy="678282"/>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Times New Roman" panose="02020603050405020304" pitchFamily="18" charset="0"/>
              </a:rPr>
              <a:t>Infant Mortality Rate (per 1,000 live births)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13" name="Picture 12">
            <a:extLst>
              <a:ext uri="{FF2B5EF4-FFF2-40B4-BE49-F238E27FC236}">
                <a16:creationId xmlns:a16="http://schemas.microsoft.com/office/drawing/2014/main" id="{C1EF067E-BAE4-4790-A8B9-7D92CF3555A3}"/>
              </a:ext>
            </a:extLst>
          </p:cNvPr>
          <p:cNvPicPr/>
          <p:nvPr/>
        </p:nvPicPr>
        <p:blipFill>
          <a:blip r:embed="rId7" cstate="email">
            <a:extLst>
              <a:ext uri="{28A0092B-C50C-407E-A947-70E740481C1C}">
                <a14:useLocalDpi xmlns:a14="http://schemas.microsoft.com/office/drawing/2010/main"/>
              </a:ext>
            </a:extLst>
          </a:blip>
          <a:stretch>
            <a:fillRect/>
          </a:stretch>
        </p:blipFill>
        <p:spPr>
          <a:xfrm>
            <a:off x="8332795" y="5133612"/>
            <a:ext cx="1017252" cy="646332"/>
          </a:xfrm>
          <a:prstGeom prst="rect">
            <a:avLst/>
          </a:prstGeom>
        </p:spPr>
      </p:pic>
    </p:spTree>
    <p:extLst>
      <p:ext uri="{BB962C8B-B14F-4D97-AF65-F5344CB8AC3E}">
        <p14:creationId xmlns:p14="http://schemas.microsoft.com/office/powerpoint/2010/main" val="3271141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BF586EE4-1592-4437-B694-B9A090FD4B4A}"/>
              </a:ext>
            </a:extLst>
          </p:cNvPr>
          <p:cNvGraphicFramePr>
            <a:graphicFrameLocks noGrp="1"/>
          </p:cNvGraphicFramePr>
          <p:nvPr>
            <p:ph idx="1"/>
          </p:nvPr>
        </p:nvGraphicFramePr>
        <p:xfrm>
          <a:off x="304800" y="1616759"/>
          <a:ext cx="7696200" cy="409824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Illinois Infant Mortality Rate Trend</a:t>
            </a:r>
          </a:p>
        </p:txBody>
      </p:sp>
      <p:sp>
        <p:nvSpPr>
          <p:cNvPr id="5" name="TextBox 4"/>
          <p:cNvSpPr txBox="1"/>
          <p:nvPr/>
        </p:nvSpPr>
        <p:spPr>
          <a:xfrm>
            <a:off x="1600200" y="3046819"/>
            <a:ext cx="3352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504D"/>
                </a:solidFill>
                <a:effectLst/>
                <a:uLnTx/>
                <a:uFillTx/>
                <a:latin typeface="Calibri"/>
                <a:ea typeface="+mn-ea"/>
                <a:cs typeface="+mn-cs"/>
              </a:rPr>
              <a:t>Healthy People 2020 Goal</a:t>
            </a:r>
          </a:p>
        </p:txBody>
      </p:sp>
      <p:sp>
        <p:nvSpPr>
          <p:cNvPr id="6" name="Rectangle 5"/>
          <p:cNvSpPr/>
          <p:nvPr/>
        </p:nvSpPr>
        <p:spPr>
          <a:xfrm>
            <a:off x="8229600" y="2063859"/>
            <a:ext cx="358140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Between 2000 and 2018, Illinois’ infant mortality rate decreased by 22%</a:t>
            </a:r>
          </a:p>
        </p:txBody>
      </p:sp>
      <p:sp>
        <p:nvSpPr>
          <p:cNvPr id="7" name="TextBox 6"/>
          <p:cNvSpPr txBox="1"/>
          <p:nvPr/>
        </p:nvSpPr>
        <p:spPr>
          <a:xfrm>
            <a:off x="6096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Certificates, 2000-2018</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6513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Illinois Infant Mortality Rate Trends </a:t>
            </a:r>
            <a:br>
              <a:rPr lang="en-US" dirty="0"/>
            </a:br>
            <a:r>
              <a:rPr lang="en-US" dirty="0"/>
              <a:t>by Timing of Death</a:t>
            </a:r>
          </a:p>
        </p:txBody>
      </p:sp>
      <p:sp>
        <p:nvSpPr>
          <p:cNvPr id="6" name="Rectangle 5"/>
          <p:cNvSpPr/>
          <p:nvPr/>
        </p:nvSpPr>
        <p:spPr>
          <a:xfrm>
            <a:off x="8287872" y="1905000"/>
            <a:ext cx="358140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About 2/3 of infant deaths occur during the neonatal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Both neonatal and post-neonatal mortality rates decreased since 2000</a:t>
            </a:r>
          </a:p>
        </p:txBody>
      </p:sp>
      <p:sp>
        <p:nvSpPr>
          <p:cNvPr id="7" name="TextBox 6"/>
          <p:cNvSpPr txBox="1"/>
          <p:nvPr/>
        </p:nvSpPr>
        <p:spPr>
          <a:xfrm>
            <a:off x="6096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Certificates, 2000-2018</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9" name="Chart 8">
            <a:extLst>
              <a:ext uri="{FF2B5EF4-FFF2-40B4-BE49-F238E27FC236}">
                <a16:creationId xmlns:a16="http://schemas.microsoft.com/office/drawing/2014/main" id="{AD583C03-7812-458D-A3BC-0F6EAE283AD9}"/>
              </a:ext>
            </a:extLst>
          </p:cNvPr>
          <p:cNvGraphicFramePr/>
          <p:nvPr/>
        </p:nvGraphicFramePr>
        <p:xfrm>
          <a:off x="295834" y="1537345"/>
          <a:ext cx="7628965" cy="4711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0685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5FB4-60CA-4917-ADF8-9B0EBE6F03FA}"/>
              </a:ext>
            </a:extLst>
          </p:cNvPr>
          <p:cNvSpPr>
            <a:spLocks noGrp="1"/>
          </p:cNvSpPr>
          <p:nvPr>
            <p:ph type="title"/>
          </p:nvPr>
        </p:nvSpPr>
        <p:spPr/>
        <p:txBody>
          <a:bodyPr>
            <a:normAutofit fontScale="90000"/>
          </a:bodyPr>
          <a:lstStyle/>
          <a:p>
            <a:r>
              <a:rPr lang="en-US" dirty="0"/>
              <a:t>Illinois Infant Mortality Rate Trends</a:t>
            </a:r>
            <a:br>
              <a:rPr lang="en-US" dirty="0"/>
            </a:br>
            <a:r>
              <a:rPr lang="en-US" dirty="0"/>
              <a:t>by Race/Ethnicity</a:t>
            </a:r>
          </a:p>
        </p:txBody>
      </p:sp>
      <p:sp>
        <p:nvSpPr>
          <p:cNvPr id="3" name="Content Placeholder 2">
            <a:extLst>
              <a:ext uri="{FF2B5EF4-FFF2-40B4-BE49-F238E27FC236}">
                <a16:creationId xmlns:a16="http://schemas.microsoft.com/office/drawing/2014/main" id="{FF05DCE0-B0D7-4398-89B6-DFCDA076811D}"/>
              </a:ext>
            </a:extLst>
          </p:cNvPr>
          <p:cNvSpPr>
            <a:spLocks noGrp="1"/>
          </p:cNvSpPr>
          <p:nvPr>
            <p:ph idx="1"/>
          </p:nvPr>
        </p:nvSpPr>
        <p:spPr>
          <a:xfrm>
            <a:off x="7848600" y="1600201"/>
            <a:ext cx="3733800" cy="4525963"/>
          </a:xfrm>
        </p:spPr>
        <p:txBody>
          <a:bodyPr>
            <a:normAutofit/>
          </a:bodyPr>
          <a:lstStyle/>
          <a:p>
            <a:r>
              <a:rPr lang="en-US" sz="2800" dirty="0"/>
              <a:t>Racial differences have been persistent over time</a:t>
            </a:r>
          </a:p>
          <a:p>
            <a:endParaRPr lang="en-US" sz="1800" dirty="0"/>
          </a:p>
          <a:p>
            <a:r>
              <a:rPr lang="en-US" sz="2800" dirty="0"/>
              <a:t>The Black infant mortality rate in IL has not significantly changed since 2008</a:t>
            </a:r>
          </a:p>
        </p:txBody>
      </p:sp>
      <p:sp>
        <p:nvSpPr>
          <p:cNvPr id="4" name="Slide Number Placeholder 3">
            <a:extLst>
              <a:ext uri="{FF2B5EF4-FFF2-40B4-BE49-F238E27FC236}">
                <a16:creationId xmlns:a16="http://schemas.microsoft.com/office/drawing/2014/main" id="{36032DC4-962E-4FCB-AFD1-DDDE21C1EDD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Chart 4">
            <a:extLst>
              <a:ext uri="{FF2B5EF4-FFF2-40B4-BE49-F238E27FC236}">
                <a16:creationId xmlns:a16="http://schemas.microsoft.com/office/drawing/2014/main" id="{83B83E90-9C8C-48A4-A0CE-53BFEC3CFFDF}"/>
              </a:ext>
            </a:extLst>
          </p:cNvPr>
          <p:cNvGraphicFramePr/>
          <p:nvPr/>
        </p:nvGraphicFramePr>
        <p:xfrm>
          <a:off x="304800" y="1604682"/>
          <a:ext cx="7391400" cy="45668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9FBFA2C-B35B-4488-9312-11FBBDB5EC4A}"/>
              </a:ext>
            </a:extLst>
          </p:cNvPr>
          <p:cNvSpPr txBox="1"/>
          <p:nvPr/>
        </p:nvSpPr>
        <p:spPr>
          <a:xfrm>
            <a:off x="6096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Certificates, 2000-2018</a:t>
            </a:r>
          </a:p>
        </p:txBody>
      </p:sp>
      <p:cxnSp>
        <p:nvCxnSpPr>
          <p:cNvPr id="8" name="Straight Connector 7">
            <a:extLst>
              <a:ext uri="{FF2B5EF4-FFF2-40B4-BE49-F238E27FC236}">
                <a16:creationId xmlns:a16="http://schemas.microsoft.com/office/drawing/2014/main" id="{8266F48D-6186-4FF0-8EB3-09F7DA6157B0}"/>
              </a:ext>
            </a:extLst>
          </p:cNvPr>
          <p:cNvCxnSpPr/>
          <p:nvPr/>
        </p:nvCxnSpPr>
        <p:spPr>
          <a:xfrm>
            <a:off x="1190140" y="4038600"/>
            <a:ext cx="6506060" cy="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AE1B86-0195-46A3-AF8F-9E3804D15BAC}"/>
              </a:ext>
            </a:extLst>
          </p:cNvPr>
          <p:cNvSpPr txBox="1"/>
          <p:nvPr/>
        </p:nvSpPr>
        <p:spPr>
          <a:xfrm>
            <a:off x="7620001" y="5609813"/>
            <a:ext cx="3352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504D"/>
                </a:solidFill>
                <a:effectLst/>
                <a:uLnTx/>
                <a:uFillTx/>
                <a:latin typeface="Calibri"/>
                <a:ea typeface="+mn-ea"/>
                <a:cs typeface="+mn-cs"/>
              </a:rPr>
              <a:t>Healthy People 2020 Goal</a:t>
            </a:r>
          </a:p>
        </p:txBody>
      </p:sp>
      <p:cxnSp>
        <p:nvCxnSpPr>
          <p:cNvPr id="11" name="Straight Arrow Connector 10">
            <a:extLst>
              <a:ext uri="{FF2B5EF4-FFF2-40B4-BE49-F238E27FC236}">
                <a16:creationId xmlns:a16="http://schemas.microsoft.com/office/drawing/2014/main" id="{C98F9B1E-71A9-4813-A222-17D592626BBC}"/>
              </a:ext>
            </a:extLst>
          </p:cNvPr>
          <p:cNvCxnSpPr>
            <a:cxnSpLocks/>
          </p:cNvCxnSpPr>
          <p:nvPr/>
        </p:nvCxnSpPr>
        <p:spPr>
          <a:xfrm flipH="1" flipV="1">
            <a:off x="7620002" y="4191000"/>
            <a:ext cx="76198" cy="146212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25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Racial Disparities in Illinois Infant Mortality</a:t>
            </a:r>
          </a:p>
        </p:txBody>
      </p:sp>
      <p:sp>
        <p:nvSpPr>
          <p:cNvPr id="3" name="Content Placeholder 2"/>
          <p:cNvSpPr>
            <a:spLocks noGrp="1"/>
          </p:cNvSpPr>
          <p:nvPr>
            <p:ph idx="1"/>
          </p:nvPr>
        </p:nvSpPr>
        <p:spPr>
          <a:xfrm>
            <a:off x="7543800" y="1828800"/>
            <a:ext cx="4419600" cy="4297364"/>
          </a:xfrm>
        </p:spPr>
        <p:txBody>
          <a:bodyPr>
            <a:normAutofit/>
          </a:bodyPr>
          <a:lstStyle/>
          <a:p>
            <a:pPr marL="0" indent="0">
              <a:buNone/>
            </a:pPr>
            <a:r>
              <a:rPr lang="en-US" sz="2800" dirty="0"/>
              <a:t>Infants born to Black women are nearly three times as likely to die as infants born to White women</a:t>
            </a:r>
          </a:p>
          <a:p>
            <a:pPr marL="0" indent="0">
              <a:buNone/>
            </a:pPr>
            <a:endParaRPr lang="en-US" sz="1800" dirty="0"/>
          </a:p>
          <a:p>
            <a:pPr marL="0" indent="0">
              <a:buNone/>
            </a:pPr>
            <a:r>
              <a:rPr lang="en-US" sz="2800" dirty="0"/>
              <a:t>Black infants are the only racial group in IL </a:t>
            </a:r>
            <a:r>
              <a:rPr lang="en-US" sz="2800" i="1" u="sng" dirty="0"/>
              <a:t>not</a:t>
            </a:r>
            <a:r>
              <a:rPr lang="en-US" sz="2800" dirty="0"/>
              <a:t> meeting the Healthy People 2020 objective for infant mortality</a:t>
            </a:r>
          </a:p>
        </p:txBody>
      </p:sp>
      <p:sp>
        <p:nvSpPr>
          <p:cNvPr id="5" name="TextBox 4"/>
          <p:cNvSpPr txBox="1"/>
          <p:nvPr/>
        </p:nvSpPr>
        <p:spPr>
          <a:xfrm>
            <a:off x="4419600" y="3616087"/>
            <a:ext cx="26397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504D"/>
                </a:solidFill>
                <a:effectLst/>
                <a:uLnTx/>
                <a:uFillTx/>
                <a:latin typeface="Calibri"/>
                <a:ea typeface="+mn-ea"/>
                <a:cs typeface="+mn-cs"/>
              </a:rPr>
              <a:t>Healthy People 2020 Goal</a:t>
            </a:r>
          </a:p>
        </p:txBody>
      </p:sp>
      <p:sp>
        <p:nvSpPr>
          <p:cNvPr id="6" name="TextBox 5"/>
          <p:cNvSpPr txBox="1"/>
          <p:nvPr/>
        </p:nvSpPr>
        <p:spPr>
          <a:xfrm>
            <a:off x="6096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and Birth Certificates, 2018</a:t>
            </a: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9" name="Chart 8">
            <a:extLst>
              <a:ext uri="{FF2B5EF4-FFF2-40B4-BE49-F238E27FC236}">
                <a16:creationId xmlns:a16="http://schemas.microsoft.com/office/drawing/2014/main" id="{0C4F4E10-0AA4-4EF9-BC72-FCB9363FE661}"/>
              </a:ext>
            </a:extLst>
          </p:cNvPr>
          <p:cNvGraphicFramePr>
            <a:graphicFrameLocks/>
          </p:cNvGraphicFramePr>
          <p:nvPr/>
        </p:nvGraphicFramePr>
        <p:xfrm>
          <a:off x="367393" y="1698628"/>
          <a:ext cx="69342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2770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F909A3C-CF03-4BD6-93F6-38997829A178}"/>
              </a:ext>
            </a:extLst>
          </p:cNvPr>
          <p:cNvGraphicFramePr/>
          <p:nvPr/>
        </p:nvGraphicFramePr>
        <p:xfrm>
          <a:off x="10237" y="1646159"/>
          <a:ext cx="6466763" cy="47243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C550716-FFE2-4697-A8E6-C13048290E48}"/>
              </a:ext>
            </a:extLst>
          </p:cNvPr>
          <p:cNvSpPr>
            <a:spLocks noGrp="1"/>
          </p:cNvSpPr>
          <p:nvPr>
            <p:ph type="title"/>
          </p:nvPr>
        </p:nvSpPr>
        <p:spPr/>
        <p:txBody>
          <a:bodyPr/>
          <a:lstStyle/>
          <a:p>
            <a:r>
              <a:rPr lang="en-US" dirty="0"/>
              <a:t>Leading Causes of Infant Death* in Illinois</a:t>
            </a:r>
          </a:p>
        </p:txBody>
      </p:sp>
      <p:sp>
        <p:nvSpPr>
          <p:cNvPr id="3" name="Content Placeholder 2">
            <a:extLst>
              <a:ext uri="{FF2B5EF4-FFF2-40B4-BE49-F238E27FC236}">
                <a16:creationId xmlns:a16="http://schemas.microsoft.com/office/drawing/2014/main" id="{D299374C-43CC-47C7-92BC-82B68DAADED7}"/>
              </a:ext>
            </a:extLst>
          </p:cNvPr>
          <p:cNvSpPr>
            <a:spLocks noGrp="1"/>
          </p:cNvSpPr>
          <p:nvPr>
            <p:ph idx="1"/>
          </p:nvPr>
        </p:nvSpPr>
        <p:spPr>
          <a:xfrm>
            <a:off x="6096000" y="1604750"/>
            <a:ext cx="5715000" cy="4525963"/>
          </a:xfrm>
        </p:spPr>
        <p:txBody>
          <a:bodyPr>
            <a:normAutofit/>
          </a:bodyPr>
          <a:lstStyle/>
          <a:p>
            <a:r>
              <a:rPr lang="en-US" sz="2800" dirty="0"/>
              <a:t>Leading causes of death include:</a:t>
            </a:r>
          </a:p>
          <a:p>
            <a:pPr lvl="1"/>
            <a:r>
              <a:rPr lang="en-US" sz="2400" b="1" dirty="0"/>
              <a:t>Prematurity or fetal malnutrition</a:t>
            </a:r>
          </a:p>
          <a:p>
            <a:pPr lvl="1"/>
            <a:r>
              <a:rPr lang="en-US" sz="2400" b="1" dirty="0"/>
              <a:t>Birth defects </a:t>
            </a:r>
          </a:p>
          <a:p>
            <a:pPr lvl="1"/>
            <a:r>
              <a:rPr lang="en-US" sz="2400" b="1" dirty="0"/>
              <a:t>Sudden Unexpected Infant Death (SUID) </a:t>
            </a:r>
          </a:p>
          <a:p>
            <a:pPr lvl="2"/>
            <a:r>
              <a:rPr lang="en-US" sz="1800" i="1" dirty="0"/>
              <a:t>Sudden Infant Death Syndrome (SIDS), accidental suffocation, other unknown causes</a:t>
            </a:r>
          </a:p>
          <a:p>
            <a:pPr lvl="1"/>
            <a:r>
              <a:rPr lang="en-US" sz="2400" b="1" dirty="0"/>
              <a:t>Pregnancy or delivery complications</a:t>
            </a:r>
          </a:p>
          <a:p>
            <a:pPr lvl="1"/>
            <a:endParaRPr lang="en-US" sz="1400" dirty="0"/>
          </a:p>
          <a:p>
            <a:r>
              <a:rPr lang="en-US" sz="2800" dirty="0"/>
              <a:t>These four causes account for 7 out of 10 infant deaths</a:t>
            </a:r>
          </a:p>
        </p:txBody>
      </p:sp>
      <p:sp>
        <p:nvSpPr>
          <p:cNvPr id="4" name="Slide Number Placeholder 3">
            <a:extLst>
              <a:ext uri="{FF2B5EF4-FFF2-40B4-BE49-F238E27FC236}">
                <a16:creationId xmlns:a16="http://schemas.microsoft.com/office/drawing/2014/main" id="{AC0418BC-E5FF-449E-A598-3A39A2DB8F9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1AA118CB-7D39-42E6-9850-C9316ED00643}"/>
              </a:ext>
            </a:extLst>
          </p:cNvPr>
          <p:cNvSpPr txBox="1"/>
          <p:nvPr/>
        </p:nvSpPr>
        <p:spPr>
          <a:xfrm>
            <a:off x="838200" y="6330003"/>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Certificates, 2018</a:t>
            </a:r>
          </a:p>
        </p:txBody>
      </p:sp>
    </p:spTree>
    <p:extLst>
      <p:ext uri="{BB962C8B-B14F-4D97-AF65-F5344CB8AC3E}">
        <p14:creationId xmlns:p14="http://schemas.microsoft.com/office/powerpoint/2010/main" val="2734566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In 2018, compared to White infants, </a:t>
            </a:r>
            <a:br>
              <a:rPr lang="en-US" dirty="0"/>
            </a:br>
            <a:r>
              <a:rPr lang="en-US" dirty="0"/>
              <a:t>Black infants were:</a:t>
            </a:r>
          </a:p>
        </p:txBody>
      </p:sp>
      <p:sp>
        <p:nvSpPr>
          <p:cNvPr id="3" name="Content Placeholder 2"/>
          <p:cNvSpPr>
            <a:spLocks noGrp="1"/>
          </p:cNvSpPr>
          <p:nvPr>
            <p:ph idx="1"/>
          </p:nvPr>
        </p:nvSpPr>
        <p:spPr>
          <a:xfrm>
            <a:off x="609600" y="1600201"/>
            <a:ext cx="10972800" cy="4343399"/>
          </a:xfrm>
        </p:spPr>
        <p:txBody>
          <a:bodyPr>
            <a:normAutofit/>
          </a:bodyPr>
          <a:lstStyle/>
          <a:p>
            <a:pPr>
              <a:spcAft>
                <a:spcPts val="1200"/>
              </a:spcAft>
            </a:pPr>
            <a:r>
              <a:rPr lang="en-US" dirty="0"/>
              <a:t>180% more likely to die during the first year of life</a:t>
            </a:r>
          </a:p>
          <a:p>
            <a:pPr lvl="1">
              <a:spcAft>
                <a:spcPts val="1200"/>
              </a:spcAft>
            </a:pPr>
            <a:r>
              <a:rPr lang="en-US" dirty="0"/>
              <a:t>70% more like to die from birth defects</a:t>
            </a:r>
          </a:p>
          <a:p>
            <a:pPr lvl="1">
              <a:spcAft>
                <a:spcPts val="1200"/>
              </a:spcAft>
            </a:pPr>
            <a:r>
              <a:rPr lang="en-US" dirty="0"/>
              <a:t>140% more likely to die from prematurity or fetal malnutrition</a:t>
            </a:r>
          </a:p>
          <a:p>
            <a:pPr lvl="1">
              <a:spcAft>
                <a:spcPts val="1200"/>
              </a:spcAft>
            </a:pPr>
            <a:r>
              <a:rPr lang="en-US" dirty="0"/>
              <a:t>160% more likely to die from pregnancy or delivery complications</a:t>
            </a:r>
          </a:p>
          <a:p>
            <a:pPr lvl="1">
              <a:spcAft>
                <a:spcPts val="1200"/>
              </a:spcAft>
            </a:pPr>
            <a:r>
              <a:rPr lang="en-US" b="1" dirty="0"/>
              <a:t>510% more likely to die from Sudden Unexpected Infant Death (</a:t>
            </a:r>
            <a:r>
              <a:rPr lang="en-US" b="1" i="1" dirty="0"/>
              <a:t>sleep-related deaths</a:t>
            </a:r>
            <a:r>
              <a:rPr lang="en-US" b="1" dirty="0"/>
              <a:t>)</a:t>
            </a:r>
          </a:p>
          <a:p>
            <a:pPr marL="0" indent="0">
              <a:spcAft>
                <a:spcPts val="1200"/>
              </a:spcAft>
              <a:buNone/>
            </a:pPr>
            <a:endParaRPr lang="en-US" sz="1600" i="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8506AE9C-FDE9-42E3-97CB-138AAF27B281}"/>
              </a:ext>
            </a:extLst>
          </p:cNvPr>
          <p:cNvSpPr txBox="1"/>
          <p:nvPr/>
        </p:nvSpPr>
        <p:spPr>
          <a:xfrm>
            <a:off x="6096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and Birth Certificates, 2018</a:t>
            </a:r>
          </a:p>
        </p:txBody>
      </p:sp>
    </p:spTree>
    <p:extLst>
      <p:ext uri="{BB962C8B-B14F-4D97-AF65-F5344CB8AC3E}">
        <p14:creationId xmlns:p14="http://schemas.microsoft.com/office/powerpoint/2010/main" val="321185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5FB4-60CA-4917-ADF8-9B0EBE6F03FA}"/>
              </a:ext>
            </a:extLst>
          </p:cNvPr>
          <p:cNvSpPr>
            <a:spLocks noGrp="1"/>
          </p:cNvSpPr>
          <p:nvPr>
            <p:ph type="title"/>
          </p:nvPr>
        </p:nvSpPr>
        <p:spPr/>
        <p:txBody>
          <a:bodyPr>
            <a:normAutofit fontScale="90000"/>
          </a:bodyPr>
          <a:lstStyle/>
          <a:p>
            <a:r>
              <a:rPr lang="en-US" dirty="0"/>
              <a:t>Illinois Sudden Unexpected Infant Death (SUID) Rate Trends, by Race/Ethnicity</a:t>
            </a:r>
          </a:p>
        </p:txBody>
      </p:sp>
      <p:sp>
        <p:nvSpPr>
          <p:cNvPr id="3" name="Content Placeholder 2">
            <a:extLst>
              <a:ext uri="{FF2B5EF4-FFF2-40B4-BE49-F238E27FC236}">
                <a16:creationId xmlns:a16="http://schemas.microsoft.com/office/drawing/2014/main" id="{FF05DCE0-B0D7-4398-89B6-DFCDA076811D}"/>
              </a:ext>
            </a:extLst>
          </p:cNvPr>
          <p:cNvSpPr>
            <a:spLocks noGrp="1"/>
          </p:cNvSpPr>
          <p:nvPr>
            <p:ph idx="1"/>
          </p:nvPr>
        </p:nvSpPr>
        <p:spPr>
          <a:xfrm>
            <a:off x="7848600" y="1600201"/>
            <a:ext cx="3733800" cy="4525963"/>
          </a:xfrm>
        </p:spPr>
        <p:txBody>
          <a:bodyPr>
            <a:normAutofit/>
          </a:bodyPr>
          <a:lstStyle/>
          <a:p>
            <a:pPr>
              <a:spcAft>
                <a:spcPts val="1000"/>
              </a:spcAft>
            </a:pPr>
            <a:r>
              <a:rPr lang="en-US" sz="2800" dirty="0"/>
              <a:t>SUID is the cause of death with the widest racial disparity</a:t>
            </a:r>
          </a:p>
          <a:p>
            <a:pPr>
              <a:spcAft>
                <a:spcPts val="1000"/>
              </a:spcAft>
            </a:pPr>
            <a:r>
              <a:rPr lang="en-US" sz="2800" dirty="0"/>
              <a:t>The SUID rate among Black infants decreased during 2000-2009, but </a:t>
            </a:r>
            <a:r>
              <a:rPr lang="en-US" sz="2800" b="1" i="1" u="sng" dirty="0"/>
              <a:t>INCREASED</a:t>
            </a:r>
            <a:r>
              <a:rPr lang="en-US" sz="2800" dirty="0"/>
              <a:t> during 2009-2018</a:t>
            </a:r>
          </a:p>
        </p:txBody>
      </p:sp>
      <p:sp>
        <p:nvSpPr>
          <p:cNvPr id="4" name="Slide Number Placeholder 3">
            <a:extLst>
              <a:ext uri="{FF2B5EF4-FFF2-40B4-BE49-F238E27FC236}">
                <a16:creationId xmlns:a16="http://schemas.microsoft.com/office/drawing/2014/main" id="{36032DC4-962E-4FCB-AFD1-DDDE21C1EDD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5" name="Chart 4">
            <a:extLst>
              <a:ext uri="{FF2B5EF4-FFF2-40B4-BE49-F238E27FC236}">
                <a16:creationId xmlns:a16="http://schemas.microsoft.com/office/drawing/2014/main" id="{C1277D3D-7BE5-416E-BD4B-229B2FD0254B}"/>
              </a:ext>
            </a:extLst>
          </p:cNvPr>
          <p:cNvGraphicFramePr/>
          <p:nvPr/>
        </p:nvGraphicFramePr>
        <p:xfrm>
          <a:off x="304800" y="1600201"/>
          <a:ext cx="73914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9894AA2-2A09-423E-8786-9D7FE15C30A5}"/>
              </a:ext>
            </a:extLst>
          </p:cNvPr>
          <p:cNvSpPr txBox="1"/>
          <p:nvPr/>
        </p:nvSpPr>
        <p:spPr>
          <a:xfrm>
            <a:off x="6096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Certificates, 2000-2018</a:t>
            </a:r>
          </a:p>
        </p:txBody>
      </p:sp>
      <p:cxnSp>
        <p:nvCxnSpPr>
          <p:cNvPr id="8" name="Straight Arrow Connector 7">
            <a:extLst>
              <a:ext uri="{FF2B5EF4-FFF2-40B4-BE49-F238E27FC236}">
                <a16:creationId xmlns:a16="http://schemas.microsoft.com/office/drawing/2014/main" id="{767EB3C4-C010-4461-A371-9A388AFBA1E4}"/>
              </a:ext>
            </a:extLst>
          </p:cNvPr>
          <p:cNvCxnSpPr/>
          <p:nvPr/>
        </p:nvCxnSpPr>
        <p:spPr>
          <a:xfrm flipH="1">
            <a:off x="7315200" y="1676400"/>
            <a:ext cx="1524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ket 8">
            <a:extLst>
              <a:ext uri="{FF2B5EF4-FFF2-40B4-BE49-F238E27FC236}">
                <a16:creationId xmlns:a16="http://schemas.microsoft.com/office/drawing/2014/main" id="{BB3E2608-1B4E-4374-9FB2-117DC8966A2A}"/>
              </a:ext>
            </a:extLst>
          </p:cNvPr>
          <p:cNvSpPr/>
          <p:nvPr/>
        </p:nvSpPr>
        <p:spPr>
          <a:xfrm rot="16200000">
            <a:off x="5794612" y="2158770"/>
            <a:ext cx="152400" cy="3200400"/>
          </a:xfrm>
          <a:prstGeom prst="lef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32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Contributing to Racial Disparities</a:t>
            </a:r>
            <a:br>
              <a:rPr lang="en-US" dirty="0"/>
            </a:br>
            <a:r>
              <a:rPr lang="en-US" dirty="0"/>
              <a:t>in Infant Mortality?</a:t>
            </a:r>
          </a:p>
        </p:txBody>
      </p:sp>
      <p:sp>
        <p:nvSpPr>
          <p:cNvPr id="3" name="Content Placeholder 2"/>
          <p:cNvSpPr>
            <a:spLocks noGrp="1"/>
          </p:cNvSpPr>
          <p:nvPr>
            <p:ph idx="1"/>
          </p:nvPr>
        </p:nvSpPr>
        <p:spPr/>
        <p:txBody>
          <a:bodyPr>
            <a:normAutofit lnSpcReduction="10000"/>
          </a:bodyPr>
          <a:lstStyle/>
          <a:p>
            <a:r>
              <a:rPr lang="en-US" dirty="0"/>
              <a:t>IDPH used “Perinatal Periods of Risk” analysis to examine underlying issues in racial disparities</a:t>
            </a:r>
          </a:p>
          <a:p>
            <a:pPr lvl="1"/>
            <a:r>
              <a:rPr lang="en-US" b="1" dirty="0"/>
              <a:t>Assesses disparities </a:t>
            </a:r>
            <a:r>
              <a:rPr lang="en-US" dirty="0"/>
              <a:t>between high-risk group and a low-risk group </a:t>
            </a:r>
          </a:p>
          <a:p>
            <a:pPr lvl="2"/>
            <a:r>
              <a:rPr lang="en-US" i="1" dirty="0"/>
              <a:t>Equity approach: If the low-risk population can reach a certain infant mortality rate, we should strive for the higher-risk population to reach that same rate.</a:t>
            </a:r>
          </a:p>
          <a:p>
            <a:pPr lvl="1"/>
            <a:r>
              <a:rPr lang="en-US" dirty="0"/>
              <a:t>Focuses on opportunities to improve </a:t>
            </a:r>
            <a:r>
              <a:rPr lang="en-US" b="1" dirty="0"/>
              <a:t>population-level outcomes</a:t>
            </a:r>
          </a:p>
          <a:p>
            <a:pPr lvl="1"/>
            <a:r>
              <a:rPr lang="en-US" dirty="0"/>
              <a:t>Includes </a:t>
            </a:r>
            <a:r>
              <a:rPr lang="en-US" b="1" dirty="0"/>
              <a:t>both fetal and infant deaths</a:t>
            </a:r>
          </a:p>
          <a:p>
            <a:pPr lvl="1"/>
            <a:r>
              <a:rPr lang="en-US" dirty="0"/>
              <a:t>Limits analysis to fetuses/infants </a:t>
            </a:r>
            <a:r>
              <a:rPr lang="en-US" b="1" dirty="0"/>
              <a:t>at least 24 completed weeks </a:t>
            </a:r>
            <a:r>
              <a:rPr lang="en-US" dirty="0"/>
              <a:t>gestation</a:t>
            </a:r>
          </a:p>
          <a:p>
            <a:pPr marL="0" indent="0">
              <a:buNone/>
            </a:pPr>
            <a:endParaRPr lang="en-US" dirty="0"/>
          </a:p>
        </p:txBody>
      </p:sp>
      <p:sp>
        <p:nvSpPr>
          <p:cNvPr id="11" name="Slide Number Placeholder 10"/>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5319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930401" y="2209801"/>
            <a:ext cx="8398933" cy="358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Need to highlight a specific infant health issue?  Just regroup the conditions in the “leading cause of death” categories.</a:t>
            </a: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This is especially useful when providing data to advocacy organizations: one year they might want birth defects to be the leading cause of death, and the next year the focus is prematurity.</a:t>
            </a:r>
            <a:endParaRPr kumimoji="0" lang="en-US" altLang="en-US" sz="2844"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195" name="Rectangle 3"/>
          <p:cNvSpPr>
            <a:spLocks noChangeArrowheads="1"/>
          </p:cNvSpPr>
          <p:nvPr/>
        </p:nvSpPr>
        <p:spPr bwMode="auto">
          <a:xfrm>
            <a:off x="5135035" y="1058334"/>
            <a:ext cx="2281609"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10</a:t>
            </a:r>
          </a:p>
        </p:txBody>
      </p:sp>
      <p:sp>
        <p:nvSpPr>
          <p:cNvPr id="8196" name="Rectangle 4"/>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8197" name="Text Box 5"/>
          <p:cNvSpPr txBox="1">
            <a:spLocks noChangeArrowheads="1"/>
          </p:cNvSpPr>
          <p:nvPr/>
        </p:nvSpPr>
        <p:spPr bwMode="auto">
          <a:xfrm>
            <a:off x="3556002" y="1600201"/>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198" name="Text Box 6"/>
          <p:cNvSpPr txBox="1">
            <a:spLocks noChangeArrowheads="1"/>
          </p:cNvSpPr>
          <p:nvPr/>
        </p:nvSpPr>
        <p:spPr bwMode="auto">
          <a:xfrm>
            <a:off x="4870139" y="1532467"/>
            <a:ext cx="274947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The Shell Game</a:t>
            </a:r>
          </a:p>
        </p:txBody>
      </p:sp>
    </p:spTree>
    <p:extLst>
      <p:ext uri="{BB962C8B-B14F-4D97-AF65-F5344CB8AC3E}">
        <p14:creationId xmlns:p14="http://schemas.microsoft.com/office/powerpoint/2010/main" val="391405108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56E700-554C-41FE-9A2A-2B10C6C5D14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E4810432-83E1-453F-B9C7-50DFC955B9C3}"/>
              </a:ext>
            </a:extLst>
          </p:cNvPr>
          <p:cNvGraphicFramePr>
            <a:graphicFrameLocks noGrp="1"/>
          </p:cNvGraphicFramePr>
          <p:nvPr/>
        </p:nvGraphicFramePr>
        <p:xfrm>
          <a:off x="3011750" y="4531120"/>
          <a:ext cx="8127999" cy="204431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1022157">
                <a:tc gridSpan="3">
                  <a:txBody>
                    <a:bodyPr/>
                    <a:lstStyle/>
                    <a:p>
                      <a:endParaRPr lang="en-US" dirty="0"/>
                    </a:p>
                  </a:txBody>
                  <a:tcPr>
                    <a:solidFill>
                      <a:srgbClr val="93CDDD"/>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022157">
                <a:tc>
                  <a:txBody>
                    <a:bodyPr/>
                    <a:lstStyle/>
                    <a:p>
                      <a:endParaRPr lang="en-US" dirty="0">
                        <a:solidFill>
                          <a:schemeClr val="accent4"/>
                        </a:solidFill>
                      </a:endParaRPr>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B7043135-9904-4ADE-AA21-433D0BCE2412}"/>
              </a:ext>
            </a:extLst>
          </p:cNvPr>
          <p:cNvSpPr txBox="1"/>
          <p:nvPr/>
        </p:nvSpPr>
        <p:spPr>
          <a:xfrm>
            <a:off x="4342940" y="4798590"/>
            <a:ext cx="5465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Maternal Health / Prematurity</a:t>
            </a:r>
          </a:p>
        </p:txBody>
      </p:sp>
      <p:sp>
        <p:nvSpPr>
          <p:cNvPr id="5" name="TextBox 4">
            <a:extLst>
              <a:ext uri="{FF2B5EF4-FFF2-40B4-BE49-F238E27FC236}">
                <a16:creationId xmlns:a16="http://schemas.microsoft.com/office/drawing/2014/main" id="{51E47FD1-0F64-4F86-BC74-9D0E7CE5A8C0}"/>
              </a:ext>
            </a:extLst>
          </p:cNvPr>
          <p:cNvSpPr txBox="1"/>
          <p:nvPr/>
        </p:nvSpPr>
        <p:spPr>
          <a:xfrm>
            <a:off x="3011750" y="5816899"/>
            <a:ext cx="26965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Maternal Care</a:t>
            </a:r>
          </a:p>
        </p:txBody>
      </p:sp>
      <p:sp>
        <p:nvSpPr>
          <p:cNvPr id="6" name="TextBox 5">
            <a:extLst>
              <a:ext uri="{FF2B5EF4-FFF2-40B4-BE49-F238E27FC236}">
                <a16:creationId xmlns:a16="http://schemas.microsoft.com/office/drawing/2014/main" id="{F1F30FA5-4F6F-47B7-9172-1B531A9C09CA}"/>
              </a:ext>
            </a:extLst>
          </p:cNvPr>
          <p:cNvSpPr txBox="1"/>
          <p:nvPr/>
        </p:nvSpPr>
        <p:spPr>
          <a:xfrm>
            <a:off x="5626795" y="5816899"/>
            <a:ext cx="26965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Newborn Care</a:t>
            </a:r>
          </a:p>
        </p:txBody>
      </p:sp>
      <p:sp>
        <p:nvSpPr>
          <p:cNvPr id="7" name="TextBox 6">
            <a:extLst>
              <a:ext uri="{FF2B5EF4-FFF2-40B4-BE49-F238E27FC236}">
                <a16:creationId xmlns:a16="http://schemas.microsoft.com/office/drawing/2014/main" id="{C5625626-1B04-46B0-BD71-C3249DA3A87D}"/>
              </a:ext>
            </a:extLst>
          </p:cNvPr>
          <p:cNvSpPr txBox="1"/>
          <p:nvPr/>
        </p:nvSpPr>
        <p:spPr>
          <a:xfrm>
            <a:off x="8434418" y="5816899"/>
            <a:ext cx="26965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Infant Health</a:t>
            </a:r>
          </a:p>
        </p:txBody>
      </p:sp>
      <p:sp>
        <p:nvSpPr>
          <p:cNvPr id="8" name="TextBox 7">
            <a:extLst>
              <a:ext uri="{FF2B5EF4-FFF2-40B4-BE49-F238E27FC236}">
                <a16:creationId xmlns:a16="http://schemas.microsoft.com/office/drawing/2014/main" id="{3161BD88-2C56-4FE8-8E2F-16D3BD4039E9}"/>
              </a:ext>
            </a:extLst>
          </p:cNvPr>
          <p:cNvSpPr txBox="1"/>
          <p:nvPr/>
        </p:nvSpPr>
        <p:spPr>
          <a:xfrm>
            <a:off x="3011750" y="4102400"/>
            <a:ext cx="26965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Fetal death</a:t>
            </a:r>
          </a:p>
        </p:txBody>
      </p:sp>
      <p:sp>
        <p:nvSpPr>
          <p:cNvPr id="9" name="TextBox 8">
            <a:extLst>
              <a:ext uri="{FF2B5EF4-FFF2-40B4-BE49-F238E27FC236}">
                <a16:creationId xmlns:a16="http://schemas.microsoft.com/office/drawing/2014/main" id="{F6837770-27BE-425C-98B4-1A32156378FD}"/>
              </a:ext>
            </a:extLst>
          </p:cNvPr>
          <p:cNvSpPr txBox="1"/>
          <p:nvPr/>
        </p:nvSpPr>
        <p:spPr>
          <a:xfrm>
            <a:off x="5708305" y="4110857"/>
            <a:ext cx="26965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Neonatal death</a:t>
            </a:r>
          </a:p>
        </p:txBody>
      </p:sp>
      <p:sp>
        <p:nvSpPr>
          <p:cNvPr id="10" name="TextBox 9">
            <a:extLst>
              <a:ext uri="{FF2B5EF4-FFF2-40B4-BE49-F238E27FC236}">
                <a16:creationId xmlns:a16="http://schemas.microsoft.com/office/drawing/2014/main" id="{C79E1901-01BE-4B1F-9925-5D2F025678C6}"/>
              </a:ext>
            </a:extLst>
          </p:cNvPr>
          <p:cNvSpPr txBox="1"/>
          <p:nvPr/>
        </p:nvSpPr>
        <p:spPr>
          <a:xfrm>
            <a:off x="8460280" y="4110857"/>
            <a:ext cx="26965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Post-neonatal death</a:t>
            </a:r>
          </a:p>
        </p:txBody>
      </p:sp>
      <p:sp>
        <p:nvSpPr>
          <p:cNvPr id="11" name="TextBox 10">
            <a:extLst>
              <a:ext uri="{FF2B5EF4-FFF2-40B4-BE49-F238E27FC236}">
                <a16:creationId xmlns:a16="http://schemas.microsoft.com/office/drawing/2014/main" id="{815EBD75-6FB6-4A3C-A989-5B6F655512A8}"/>
              </a:ext>
            </a:extLst>
          </p:cNvPr>
          <p:cNvSpPr txBox="1"/>
          <p:nvPr/>
        </p:nvSpPr>
        <p:spPr>
          <a:xfrm>
            <a:off x="1483709" y="4898265"/>
            <a:ext cx="158900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500-1499 g</a:t>
            </a:r>
          </a:p>
        </p:txBody>
      </p:sp>
      <p:sp>
        <p:nvSpPr>
          <p:cNvPr id="12" name="TextBox 11">
            <a:extLst>
              <a:ext uri="{FF2B5EF4-FFF2-40B4-BE49-F238E27FC236}">
                <a16:creationId xmlns:a16="http://schemas.microsoft.com/office/drawing/2014/main" id="{DD1E0B70-7B19-4ADD-B302-D0D17199D57E}"/>
              </a:ext>
            </a:extLst>
          </p:cNvPr>
          <p:cNvSpPr txBox="1"/>
          <p:nvPr/>
        </p:nvSpPr>
        <p:spPr>
          <a:xfrm>
            <a:off x="1614288" y="5816899"/>
            <a:ext cx="139746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1500+ g</a:t>
            </a:r>
          </a:p>
        </p:txBody>
      </p:sp>
      <p:cxnSp>
        <p:nvCxnSpPr>
          <p:cNvPr id="13" name="Straight Arrow Connector 12">
            <a:extLst>
              <a:ext uri="{FF2B5EF4-FFF2-40B4-BE49-F238E27FC236}">
                <a16:creationId xmlns:a16="http://schemas.microsoft.com/office/drawing/2014/main" id="{94DD765D-94B5-4F75-8F88-39B6B0AFE671}"/>
              </a:ext>
            </a:extLst>
          </p:cNvPr>
          <p:cNvCxnSpPr/>
          <p:nvPr/>
        </p:nvCxnSpPr>
        <p:spPr>
          <a:xfrm>
            <a:off x="1486595" y="4160438"/>
            <a:ext cx="0" cy="24149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35E0AF-8DD6-4885-AD36-1BE6F60C2224}"/>
              </a:ext>
            </a:extLst>
          </p:cNvPr>
          <p:cNvCxnSpPr/>
          <p:nvPr/>
        </p:nvCxnSpPr>
        <p:spPr>
          <a:xfrm flipV="1">
            <a:off x="3149600" y="3733584"/>
            <a:ext cx="7813964" cy="1039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2983E3-1D31-4F25-AFB3-1F0F087D7158}"/>
              </a:ext>
            </a:extLst>
          </p:cNvPr>
          <p:cNvSpPr txBox="1"/>
          <p:nvPr/>
        </p:nvSpPr>
        <p:spPr>
          <a:xfrm>
            <a:off x="3149600" y="3227255"/>
            <a:ext cx="7813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Age at death</a:t>
            </a:r>
          </a:p>
        </p:txBody>
      </p:sp>
      <p:sp>
        <p:nvSpPr>
          <p:cNvPr id="16" name="Rounded Rectangle 63">
            <a:extLst>
              <a:ext uri="{FF2B5EF4-FFF2-40B4-BE49-F238E27FC236}">
                <a16:creationId xmlns:a16="http://schemas.microsoft.com/office/drawing/2014/main" id="{E80D5871-4245-4D91-8BF3-D1A7E6994120}"/>
              </a:ext>
            </a:extLst>
          </p:cNvPr>
          <p:cNvSpPr/>
          <p:nvPr/>
        </p:nvSpPr>
        <p:spPr>
          <a:xfrm>
            <a:off x="1086486" y="2942612"/>
            <a:ext cx="2990909" cy="6226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98D71AB-11E2-48B3-B490-FAF1D8A4A01D}"/>
              </a:ext>
            </a:extLst>
          </p:cNvPr>
          <p:cNvSpPr txBox="1"/>
          <p:nvPr/>
        </p:nvSpPr>
        <p:spPr>
          <a:xfrm>
            <a:off x="1086486" y="3025363"/>
            <a:ext cx="29909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4 Periods of Risk</a:t>
            </a:r>
          </a:p>
        </p:txBody>
      </p:sp>
      <p:sp>
        <p:nvSpPr>
          <p:cNvPr id="18" name="TextBox 17">
            <a:extLst>
              <a:ext uri="{FF2B5EF4-FFF2-40B4-BE49-F238E27FC236}">
                <a16:creationId xmlns:a16="http://schemas.microsoft.com/office/drawing/2014/main" id="{CA849871-617E-4C2A-A49D-DD0566E1EAC0}"/>
              </a:ext>
            </a:extLst>
          </p:cNvPr>
          <p:cNvSpPr txBox="1"/>
          <p:nvPr/>
        </p:nvSpPr>
        <p:spPr>
          <a:xfrm rot="16200000">
            <a:off x="297208" y="4967867"/>
            <a:ext cx="1789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Birthweight</a:t>
            </a:r>
          </a:p>
        </p:txBody>
      </p:sp>
      <p:sp>
        <p:nvSpPr>
          <p:cNvPr id="19" name="Rounded Rectangle 3">
            <a:extLst>
              <a:ext uri="{FF2B5EF4-FFF2-40B4-BE49-F238E27FC236}">
                <a16:creationId xmlns:a16="http://schemas.microsoft.com/office/drawing/2014/main" id="{D88AD4BC-DB3E-4C11-B7E3-8CAD33EE757D}"/>
              </a:ext>
            </a:extLst>
          </p:cNvPr>
          <p:cNvSpPr/>
          <p:nvPr/>
        </p:nvSpPr>
        <p:spPr>
          <a:xfrm>
            <a:off x="1657350" y="246120"/>
            <a:ext cx="8877300" cy="215392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227571C-19E4-4B2A-BFAE-E34546D79A74}"/>
              </a:ext>
            </a:extLst>
          </p:cNvPr>
          <p:cNvSpPr txBox="1"/>
          <p:nvPr/>
        </p:nvSpPr>
        <p:spPr>
          <a:xfrm>
            <a:off x="1657350" y="376448"/>
            <a:ext cx="44386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Reference Population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(Best Outcomes)</a:t>
            </a:r>
          </a:p>
        </p:txBody>
      </p:sp>
      <p:sp>
        <p:nvSpPr>
          <p:cNvPr id="21" name="TextBox 20">
            <a:extLst>
              <a:ext uri="{FF2B5EF4-FFF2-40B4-BE49-F238E27FC236}">
                <a16:creationId xmlns:a16="http://schemas.microsoft.com/office/drawing/2014/main" id="{85A81931-8856-4A12-ACD0-9575F41124D6}"/>
              </a:ext>
            </a:extLst>
          </p:cNvPr>
          <p:cNvSpPr txBox="1"/>
          <p:nvPr/>
        </p:nvSpPr>
        <p:spPr>
          <a:xfrm>
            <a:off x="6096000" y="376448"/>
            <a:ext cx="44386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mn-ea"/>
                <a:cs typeface="+mn-cs"/>
              </a:rPr>
              <a:t>Target Population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(Worst Outcomes)</a:t>
            </a:r>
          </a:p>
        </p:txBody>
      </p:sp>
      <p:cxnSp>
        <p:nvCxnSpPr>
          <p:cNvPr id="22" name="Straight Connector 21">
            <a:extLst>
              <a:ext uri="{FF2B5EF4-FFF2-40B4-BE49-F238E27FC236}">
                <a16:creationId xmlns:a16="http://schemas.microsoft.com/office/drawing/2014/main" id="{6D20E3A0-9DB7-45E8-9CBC-63ECD18A8B48}"/>
              </a:ext>
            </a:extLst>
          </p:cNvPr>
          <p:cNvCxnSpPr/>
          <p:nvPr/>
        </p:nvCxnSpPr>
        <p:spPr>
          <a:xfrm>
            <a:off x="6096000" y="298969"/>
            <a:ext cx="0" cy="2035617"/>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7AFAEE1-87E0-4983-847D-B0B33A62313A}"/>
              </a:ext>
            </a:extLst>
          </p:cNvPr>
          <p:cNvSpPr txBox="1"/>
          <p:nvPr/>
        </p:nvSpPr>
        <p:spPr>
          <a:xfrm>
            <a:off x="2230819" y="1226590"/>
            <a:ext cx="329171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Non-Hispanic White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Age ≥ 20 years 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Education  ≥ 13 years</a:t>
            </a:r>
          </a:p>
        </p:txBody>
      </p:sp>
      <p:sp>
        <p:nvSpPr>
          <p:cNvPr id="24" name="TextBox 23">
            <a:extLst>
              <a:ext uri="{FF2B5EF4-FFF2-40B4-BE49-F238E27FC236}">
                <a16:creationId xmlns:a16="http://schemas.microsoft.com/office/drawing/2014/main" id="{6053B84F-9B6A-4F1F-8C9D-87812920B20A}"/>
              </a:ext>
            </a:extLst>
          </p:cNvPr>
          <p:cNvSpPr txBox="1"/>
          <p:nvPr/>
        </p:nvSpPr>
        <p:spPr>
          <a:xfrm>
            <a:off x="6740525" y="1226600"/>
            <a:ext cx="31496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Non-Hispanic Black</a:t>
            </a:r>
          </a:p>
        </p:txBody>
      </p:sp>
    </p:spTree>
    <p:extLst>
      <p:ext uri="{BB962C8B-B14F-4D97-AF65-F5344CB8AC3E}">
        <p14:creationId xmlns:p14="http://schemas.microsoft.com/office/powerpoint/2010/main" val="1931916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4206" y="1679178"/>
          <a:ext cx="6286500" cy="14732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tblGrid>
              <a:tr h="714278">
                <a:tc gridSpan="3">
                  <a:txBody>
                    <a:bodyPr/>
                    <a:lstStyle/>
                    <a:p>
                      <a:endParaRPr lang="en-US" dirty="0"/>
                    </a:p>
                  </a:txBody>
                  <a:tcPr>
                    <a:solidFill>
                      <a:srgbClr val="93CDDD"/>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58922">
                <a:tc>
                  <a:txBody>
                    <a:bodyPr/>
                    <a:lstStyle/>
                    <a:p>
                      <a:endParaRPr lang="en-US" dirty="0"/>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624206" y="3744198"/>
          <a:ext cx="6286500" cy="14732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tblGrid>
              <a:tr h="714278">
                <a:tc gridSpan="3">
                  <a:txBody>
                    <a:bodyPr/>
                    <a:lstStyle/>
                    <a:p>
                      <a:endParaRPr lang="en-US" dirty="0"/>
                    </a:p>
                  </a:txBody>
                  <a:tcPr>
                    <a:solidFill>
                      <a:srgbClr val="93CDDD"/>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58922">
                <a:tc>
                  <a:txBody>
                    <a:bodyPr/>
                    <a:lstStyle/>
                    <a:p>
                      <a:endParaRPr lang="en-US" dirty="0"/>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sp>
        <p:nvSpPr>
          <p:cNvPr id="17" name="TextBox 16"/>
          <p:cNvSpPr txBox="1"/>
          <p:nvPr/>
        </p:nvSpPr>
        <p:spPr>
          <a:xfrm>
            <a:off x="3213736" y="1705778"/>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1.1</a:t>
            </a:r>
          </a:p>
        </p:txBody>
      </p:sp>
      <p:sp>
        <p:nvSpPr>
          <p:cNvPr id="18" name="TextBox 17"/>
          <p:cNvSpPr txBox="1"/>
          <p:nvPr/>
        </p:nvSpPr>
        <p:spPr>
          <a:xfrm>
            <a:off x="3240406" y="3791020"/>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4.1</a:t>
            </a:r>
          </a:p>
        </p:txBody>
      </p:sp>
      <p:sp>
        <p:nvSpPr>
          <p:cNvPr id="19" name="TextBox 18"/>
          <p:cNvSpPr txBox="1"/>
          <p:nvPr/>
        </p:nvSpPr>
        <p:spPr>
          <a:xfrm>
            <a:off x="1147446" y="2450862"/>
            <a:ext cx="1039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1.0</a:t>
            </a:r>
          </a:p>
        </p:txBody>
      </p:sp>
      <p:sp>
        <p:nvSpPr>
          <p:cNvPr id="20" name="TextBox 19"/>
          <p:cNvSpPr txBox="1"/>
          <p:nvPr/>
        </p:nvSpPr>
        <p:spPr>
          <a:xfrm>
            <a:off x="3240406" y="2435413"/>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0.9</a:t>
            </a:r>
          </a:p>
        </p:txBody>
      </p:sp>
      <p:sp>
        <p:nvSpPr>
          <p:cNvPr id="21" name="TextBox 20"/>
          <p:cNvSpPr txBox="1"/>
          <p:nvPr/>
        </p:nvSpPr>
        <p:spPr>
          <a:xfrm>
            <a:off x="5302886" y="2438857"/>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0.6</a:t>
            </a:r>
          </a:p>
        </p:txBody>
      </p:sp>
      <p:sp>
        <p:nvSpPr>
          <p:cNvPr id="22" name="TextBox 21"/>
          <p:cNvSpPr txBox="1"/>
          <p:nvPr/>
        </p:nvSpPr>
        <p:spPr>
          <a:xfrm>
            <a:off x="1147446" y="4514224"/>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3.0</a:t>
            </a:r>
          </a:p>
        </p:txBody>
      </p:sp>
      <p:sp>
        <p:nvSpPr>
          <p:cNvPr id="23" name="TextBox 22"/>
          <p:cNvSpPr txBox="1"/>
          <p:nvPr/>
        </p:nvSpPr>
        <p:spPr>
          <a:xfrm>
            <a:off x="3213736" y="4494501"/>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1.5</a:t>
            </a:r>
          </a:p>
        </p:txBody>
      </p:sp>
      <p:sp>
        <p:nvSpPr>
          <p:cNvPr id="24" name="TextBox 23"/>
          <p:cNvSpPr txBox="1"/>
          <p:nvPr/>
        </p:nvSpPr>
        <p:spPr>
          <a:xfrm>
            <a:off x="5302886" y="4497279"/>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3.5</a:t>
            </a:r>
          </a:p>
        </p:txBody>
      </p:sp>
      <p:sp>
        <p:nvSpPr>
          <p:cNvPr id="26" name="TextBox 25"/>
          <p:cNvSpPr txBox="1"/>
          <p:nvPr/>
        </p:nvSpPr>
        <p:spPr>
          <a:xfrm>
            <a:off x="624206" y="5344021"/>
            <a:ext cx="51227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Note: All rates expressed per 1,000 live births + fetal deaths</a:t>
            </a:r>
          </a:p>
        </p:txBody>
      </p:sp>
      <p:grpSp>
        <p:nvGrpSpPr>
          <p:cNvPr id="32" name="Group 31"/>
          <p:cNvGrpSpPr/>
          <p:nvPr/>
        </p:nvGrpSpPr>
        <p:grpSpPr>
          <a:xfrm>
            <a:off x="152400" y="1219200"/>
            <a:ext cx="6882964" cy="2530733"/>
            <a:chOff x="137097" y="1869202"/>
            <a:chExt cx="2837751" cy="2530733"/>
          </a:xfrm>
        </p:grpSpPr>
        <p:sp>
          <p:nvSpPr>
            <p:cNvPr id="33" name="Rounded Rectangle 32"/>
            <p:cNvSpPr/>
            <p:nvPr/>
          </p:nvSpPr>
          <p:spPr>
            <a:xfrm>
              <a:off x="137098" y="1869202"/>
              <a:ext cx="2837750" cy="3987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137098" y="3938270"/>
              <a:ext cx="2837750" cy="3987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137098" y="1877298"/>
              <a:ext cx="2837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Mortality Rates for Low-Risk White Fetuses/Infants</a:t>
              </a:r>
            </a:p>
          </p:txBody>
        </p:sp>
        <p:sp>
          <p:nvSpPr>
            <p:cNvPr id="36" name="TextBox 35"/>
            <p:cNvSpPr txBox="1"/>
            <p:nvPr/>
          </p:nvSpPr>
          <p:spPr>
            <a:xfrm>
              <a:off x="137097" y="3938270"/>
              <a:ext cx="2837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Mortality Rates for Black Fetuses/Infants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3" name="TextBox 42"/>
          <p:cNvSpPr txBox="1"/>
          <p:nvPr/>
        </p:nvSpPr>
        <p:spPr>
          <a:xfrm>
            <a:off x="9556140" y="2361173"/>
            <a:ext cx="249506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Excess Deaths among Black Fetuses/Infants: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8.6 deaths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per 1,000</a:t>
            </a:r>
          </a:p>
        </p:txBody>
      </p:sp>
      <p:sp>
        <p:nvSpPr>
          <p:cNvPr id="28" name="TextBox 27">
            <a:extLst>
              <a:ext uri="{FF2B5EF4-FFF2-40B4-BE49-F238E27FC236}">
                <a16:creationId xmlns:a16="http://schemas.microsoft.com/office/drawing/2014/main" id="{C7F673DB-DE02-40DB-947D-AEF919698F64}"/>
              </a:ext>
            </a:extLst>
          </p:cNvPr>
          <p:cNvSpPr txBox="1"/>
          <p:nvPr/>
        </p:nvSpPr>
        <p:spPr>
          <a:xfrm>
            <a:off x="609600" y="5981689"/>
            <a:ext cx="792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Birth, and Fetal Death Certificates, 2017-2018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Some numbers may not exactly add up due to rounding errors</a:t>
            </a:r>
          </a:p>
        </p:txBody>
      </p:sp>
      <p:sp>
        <p:nvSpPr>
          <p:cNvPr id="5" name="Title 4">
            <a:extLst>
              <a:ext uri="{FF2B5EF4-FFF2-40B4-BE49-F238E27FC236}">
                <a16:creationId xmlns:a16="http://schemas.microsoft.com/office/drawing/2014/main" id="{73BA38C5-2A9E-45EE-A74E-2FFEB610C5C5}"/>
              </a:ext>
            </a:extLst>
          </p:cNvPr>
          <p:cNvSpPr>
            <a:spLocks noGrp="1"/>
          </p:cNvSpPr>
          <p:nvPr>
            <p:ph type="title"/>
          </p:nvPr>
        </p:nvSpPr>
        <p:spPr/>
        <p:txBody>
          <a:bodyPr/>
          <a:lstStyle/>
          <a:p>
            <a:r>
              <a:rPr lang="en-US" dirty="0"/>
              <a:t>Illinois Perinatal Periods of Risk Analysis</a:t>
            </a:r>
          </a:p>
        </p:txBody>
      </p:sp>
    </p:spTree>
    <p:extLst>
      <p:ext uri="{BB962C8B-B14F-4D97-AF65-F5344CB8AC3E}">
        <p14:creationId xmlns:p14="http://schemas.microsoft.com/office/powerpoint/2010/main" val="428737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4206" y="1679178"/>
          <a:ext cx="6286500" cy="14732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tblGrid>
              <a:tr h="714278">
                <a:tc gridSpan="3">
                  <a:txBody>
                    <a:bodyPr/>
                    <a:lstStyle/>
                    <a:p>
                      <a:endParaRPr lang="en-US" dirty="0"/>
                    </a:p>
                  </a:txBody>
                  <a:tcPr>
                    <a:solidFill>
                      <a:srgbClr val="93CDDD"/>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58922">
                <a:tc>
                  <a:txBody>
                    <a:bodyPr/>
                    <a:lstStyle/>
                    <a:p>
                      <a:endParaRPr lang="en-US" dirty="0"/>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624206" y="3744198"/>
          <a:ext cx="6286500" cy="14732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tblGrid>
              <a:tr h="714278">
                <a:tc gridSpan="3">
                  <a:txBody>
                    <a:bodyPr/>
                    <a:lstStyle/>
                    <a:p>
                      <a:endParaRPr lang="en-US" dirty="0"/>
                    </a:p>
                  </a:txBody>
                  <a:tcPr>
                    <a:solidFill>
                      <a:srgbClr val="93CDDD"/>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58922">
                <a:tc>
                  <a:txBody>
                    <a:bodyPr/>
                    <a:lstStyle/>
                    <a:p>
                      <a:endParaRPr lang="en-US" dirty="0"/>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sp>
        <p:nvSpPr>
          <p:cNvPr id="17" name="TextBox 16"/>
          <p:cNvSpPr txBox="1"/>
          <p:nvPr/>
        </p:nvSpPr>
        <p:spPr>
          <a:xfrm>
            <a:off x="3213736" y="1705778"/>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1.1</a:t>
            </a:r>
          </a:p>
        </p:txBody>
      </p:sp>
      <p:sp>
        <p:nvSpPr>
          <p:cNvPr id="18" name="TextBox 17"/>
          <p:cNvSpPr txBox="1"/>
          <p:nvPr/>
        </p:nvSpPr>
        <p:spPr>
          <a:xfrm>
            <a:off x="3240406" y="3791020"/>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4.1</a:t>
            </a:r>
          </a:p>
        </p:txBody>
      </p:sp>
      <p:sp>
        <p:nvSpPr>
          <p:cNvPr id="19" name="TextBox 18"/>
          <p:cNvSpPr txBox="1"/>
          <p:nvPr/>
        </p:nvSpPr>
        <p:spPr>
          <a:xfrm>
            <a:off x="1147446" y="2450862"/>
            <a:ext cx="1039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1.0</a:t>
            </a:r>
          </a:p>
        </p:txBody>
      </p:sp>
      <p:sp>
        <p:nvSpPr>
          <p:cNvPr id="20" name="TextBox 19"/>
          <p:cNvSpPr txBox="1"/>
          <p:nvPr/>
        </p:nvSpPr>
        <p:spPr>
          <a:xfrm>
            <a:off x="3240406" y="2435413"/>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0.9</a:t>
            </a:r>
          </a:p>
        </p:txBody>
      </p:sp>
      <p:sp>
        <p:nvSpPr>
          <p:cNvPr id="21" name="TextBox 20"/>
          <p:cNvSpPr txBox="1"/>
          <p:nvPr/>
        </p:nvSpPr>
        <p:spPr>
          <a:xfrm>
            <a:off x="5302886" y="2438857"/>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0.6</a:t>
            </a:r>
          </a:p>
        </p:txBody>
      </p:sp>
      <p:sp>
        <p:nvSpPr>
          <p:cNvPr id="22" name="TextBox 21"/>
          <p:cNvSpPr txBox="1"/>
          <p:nvPr/>
        </p:nvSpPr>
        <p:spPr>
          <a:xfrm>
            <a:off x="1147446" y="4514224"/>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3.0</a:t>
            </a:r>
          </a:p>
        </p:txBody>
      </p:sp>
      <p:sp>
        <p:nvSpPr>
          <p:cNvPr id="23" name="TextBox 22"/>
          <p:cNvSpPr txBox="1"/>
          <p:nvPr/>
        </p:nvSpPr>
        <p:spPr>
          <a:xfrm>
            <a:off x="3213736" y="4494501"/>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1.5</a:t>
            </a:r>
          </a:p>
        </p:txBody>
      </p:sp>
      <p:sp>
        <p:nvSpPr>
          <p:cNvPr id="24" name="TextBox 23"/>
          <p:cNvSpPr txBox="1"/>
          <p:nvPr/>
        </p:nvSpPr>
        <p:spPr>
          <a:xfrm>
            <a:off x="5302886" y="4497279"/>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3.5</a:t>
            </a:r>
          </a:p>
        </p:txBody>
      </p:sp>
      <p:sp>
        <p:nvSpPr>
          <p:cNvPr id="26" name="TextBox 25"/>
          <p:cNvSpPr txBox="1"/>
          <p:nvPr/>
        </p:nvSpPr>
        <p:spPr>
          <a:xfrm>
            <a:off x="624206" y="5344021"/>
            <a:ext cx="51227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Note: All rates expressed per 1,000 live births + fetal deaths</a:t>
            </a:r>
          </a:p>
        </p:txBody>
      </p:sp>
      <p:grpSp>
        <p:nvGrpSpPr>
          <p:cNvPr id="32" name="Group 31"/>
          <p:cNvGrpSpPr/>
          <p:nvPr/>
        </p:nvGrpSpPr>
        <p:grpSpPr>
          <a:xfrm>
            <a:off x="152400" y="1219200"/>
            <a:ext cx="6882964" cy="2530733"/>
            <a:chOff x="137097" y="1869202"/>
            <a:chExt cx="2837751" cy="2530733"/>
          </a:xfrm>
        </p:grpSpPr>
        <p:sp>
          <p:nvSpPr>
            <p:cNvPr id="33" name="Rounded Rectangle 32"/>
            <p:cNvSpPr/>
            <p:nvPr/>
          </p:nvSpPr>
          <p:spPr>
            <a:xfrm>
              <a:off x="137098" y="1869202"/>
              <a:ext cx="2837750" cy="3987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137098" y="3938270"/>
              <a:ext cx="2837750" cy="3987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137098" y="1877298"/>
              <a:ext cx="2837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Mortality Rates for Low-Risk White Fetuses/Infants</a:t>
              </a:r>
            </a:p>
          </p:txBody>
        </p:sp>
        <p:sp>
          <p:nvSpPr>
            <p:cNvPr id="36" name="TextBox 35"/>
            <p:cNvSpPr txBox="1"/>
            <p:nvPr/>
          </p:nvSpPr>
          <p:spPr>
            <a:xfrm>
              <a:off x="137097" y="3938270"/>
              <a:ext cx="2837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Mortality Rates for Black Fetuses/Infants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Right Arrow 29"/>
          <p:cNvSpPr/>
          <p:nvPr/>
        </p:nvSpPr>
        <p:spPr>
          <a:xfrm>
            <a:off x="6940029" y="2201502"/>
            <a:ext cx="326507" cy="3581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ight Arrow 30"/>
          <p:cNvSpPr/>
          <p:nvPr/>
        </p:nvSpPr>
        <p:spPr>
          <a:xfrm>
            <a:off x="6940029" y="4278630"/>
            <a:ext cx="326507" cy="3581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7343834" y="1767383"/>
            <a:ext cx="1749944" cy="138499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3.6</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deaths per 1,000</a:t>
            </a:r>
          </a:p>
        </p:txBody>
      </p:sp>
      <p:sp>
        <p:nvSpPr>
          <p:cNvPr id="40" name="TextBox 39"/>
          <p:cNvSpPr txBox="1"/>
          <p:nvPr/>
        </p:nvSpPr>
        <p:spPr>
          <a:xfrm>
            <a:off x="7403815" y="3777995"/>
            <a:ext cx="1664119" cy="138499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12.1</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a:ln>
                  <a:noFill/>
                </a:ln>
                <a:solidFill>
                  <a:prstClr val="black"/>
                </a:solidFill>
                <a:effectLst/>
                <a:uLnTx/>
                <a:uFillTx/>
                <a:latin typeface="Calibri"/>
                <a:ea typeface="+mn-ea"/>
                <a:cs typeface="+mn-cs"/>
              </a:rPr>
              <a:t>deaths per 1,000</a:t>
            </a:r>
          </a:p>
        </p:txBody>
      </p:sp>
      <p:sp>
        <p:nvSpPr>
          <p:cNvPr id="43" name="TextBox 42"/>
          <p:cNvSpPr txBox="1"/>
          <p:nvPr/>
        </p:nvSpPr>
        <p:spPr>
          <a:xfrm>
            <a:off x="9556140" y="2361173"/>
            <a:ext cx="249506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Excess Deaths among Black Fetuses/Infants: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8.6 deaths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per 1,000</a:t>
            </a:r>
          </a:p>
        </p:txBody>
      </p:sp>
      <p:sp>
        <p:nvSpPr>
          <p:cNvPr id="28" name="TextBox 27">
            <a:extLst>
              <a:ext uri="{FF2B5EF4-FFF2-40B4-BE49-F238E27FC236}">
                <a16:creationId xmlns:a16="http://schemas.microsoft.com/office/drawing/2014/main" id="{C7F673DB-DE02-40DB-947D-AEF919698F64}"/>
              </a:ext>
            </a:extLst>
          </p:cNvPr>
          <p:cNvSpPr txBox="1"/>
          <p:nvPr/>
        </p:nvSpPr>
        <p:spPr>
          <a:xfrm>
            <a:off x="609600" y="5981689"/>
            <a:ext cx="792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Birth, and Fetal Death Certificates, 2017-2018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Some numbers may not exactly add up due to rounding errors</a:t>
            </a:r>
          </a:p>
        </p:txBody>
      </p:sp>
      <p:sp>
        <p:nvSpPr>
          <p:cNvPr id="5" name="Title 4">
            <a:extLst>
              <a:ext uri="{FF2B5EF4-FFF2-40B4-BE49-F238E27FC236}">
                <a16:creationId xmlns:a16="http://schemas.microsoft.com/office/drawing/2014/main" id="{73BA38C5-2A9E-45EE-A74E-2FFEB610C5C5}"/>
              </a:ext>
            </a:extLst>
          </p:cNvPr>
          <p:cNvSpPr>
            <a:spLocks noGrp="1"/>
          </p:cNvSpPr>
          <p:nvPr>
            <p:ph type="title"/>
          </p:nvPr>
        </p:nvSpPr>
        <p:spPr/>
        <p:txBody>
          <a:bodyPr/>
          <a:lstStyle/>
          <a:p>
            <a:r>
              <a:rPr lang="en-US" dirty="0"/>
              <a:t>Illinois Perinatal Periods of Risk Analysis</a:t>
            </a:r>
          </a:p>
        </p:txBody>
      </p:sp>
    </p:spTree>
    <p:extLst>
      <p:ext uri="{BB962C8B-B14F-4D97-AF65-F5344CB8AC3E}">
        <p14:creationId xmlns:p14="http://schemas.microsoft.com/office/powerpoint/2010/main" val="157693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9" grpId="0" animBg="1"/>
      <p:bldP spid="40" grpId="0" animBg="1"/>
      <p:bldP spid="4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4206" y="1679178"/>
          <a:ext cx="6286500" cy="14732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tblGrid>
              <a:tr h="714278">
                <a:tc gridSpan="3">
                  <a:txBody>
                    <a:bodyPr/>
                    <a:lstStyle/>
                    <a:p>
                      <a:endParaRPr lang="en-US" dirty="0"/>
                    </a:p>
                  </a:txBody>
                  <a:tcPr>
                    <a:solidFill>
                      <a:srgbClr val="93CDDD"/>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58922">
                <a:tc>
                  <a:txBody>
                    <a:bodyPr/>
                    <a:lstStyle/>
                    <a:p>
                      <a:endParaRPr lang="en-US" dirty="0"/>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624206" y="3744198"/>
          <a:ext cx="6286500" cy="14732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tblGrid>
              <a:tr h="714278">
                <a:tc gridSpan="3">
                  <a:txBody>
                    <a:bodyPr/>
                    <a:lstStyle/>
                    <a:p>
                      <a:endParaRPr lang="en-US" dirty="0"/>
                    </a:p>
                  </a:txBody>
                  <a:tcPr>
                    <a:solidFill>
                      <a:srgbClr val="93CDDD"/>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58922">
                <a:tc>
                  <a:txBody>
                    <a:bodyPr/>
                    <a:lstStyle/>
                    <a:p>
                      <a:endParaRPr lang="en-US" dirty="0"/>
                    </a:p>
                  </a:txBody>
                  <a:tcPr>
                    <a:solidFill>
                      <a:srgbClr val="FFCCFF"/>
                    </a:solidFill>
                  </a:tcPr>
                </a:tc>
                <a:tc>
                  <a:txBody>
                    <a:bodyPr/>
                    <a:lstStyle/>
                    <a:p>
                      <a:endParaRPr lang="en-US" dirty="0"/>
                    </a:p>
                  </a:txBody>
                  <a:tcPr>
                    <a:solidFill>
                      <a:srgbClr val="FFFF99"/>
                    </a:solidFill>
                  </a:tcPr>
                </a:tc>
                <a:tc>
                  <a:txBody>
                    <a:bodyPr/>
                    <a:lstStyle/>
                    <a:p>
                      <a:endParaRPr lang="en-US" dirty="0"/>
                    </a:p>
                  </a:txBody>
                  <a:tcPr>
                    <a:solidFill>
                      <a:srgbClr val="99FF99"/>
                    </a:solidFill>
                  </a:tcPr>
                </a:tc>
                <a:extLst>
                  <a:ext uri="{0D108BD9-81ED-4DB2-BD59-A6C34878D82A}">
                    <a16:rowId xmlns:a16="http://schemas.microsoft.com/office/drawing/2014/main" val="10001"/>
                  </a:ext>
                </a:extLst>
              </a:tr>
            </a:tbl>
          </a:graphicData>
        </a:graphic>
      </p:graphicFrame>
      <p:sp>
        <p:nvSpPr>
          <p:cNvPr id="17" name="TextBox 16"/>
          <p:cNvSpPr txBox="1"/>
          <p:nvPr/>
        </p:nvSpPr>
        <p:spPr>
          <a:xfrm>
            <a:off x="3213736" y="1705778"/>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1.1</a:t>
            </a:r>
          </a:p>
        </p:txBody>
      </p:sp>
      <p:sp>
        <p:nvSpPr>
          <p:cNvPr id="18" name="TextBox 17"/>
          <p:cNvSpPr txBox="1"/>
          <p:nvPr/>
        </p:nvSpPr>
        <p:spPr>
          <a:xfrm>
            <a:off x="3240406" y="3791020"/>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4.1</a:t>
            </a:r>
          </a:p>
        </p:txBody>
      </p:sp>
      <p:sp>
        <p:nvSpPr>
          <p:cNvPr id="19" name="TextBox 18"/>
          <p:cNvSpPr txBox="1"/>
          <p:nvPr/>
        </p:nvSpPr>
        <p:spPr>
          <a:xfrm>
            <a:off x="1147446" y="2450862"/>
            <a:ext cx="1039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1.0</a:t>
            </a:r>
          </a:p>
        </p:txBody>
      </p:sp>
      <p:sp>
        <p:nvSpPr>
          <p:cNvPr id="20" name="TextBox 19"/>
          <p:cNvSpPr txBox="1"/>
          <p:nvPr/>
        </p:nvSpPr>
        <p:spPr>
          <a:xfrm>
            <a:off x="3240406" y="2435413"/>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0.9</a:t>
            </a:r>
          </a:p>
        </p:txBody>
      </p:sp>
      <p:sp>
        <p:nvSpPr>
          <p:cNvPr id="21" name="TextBox 20"/>
          <p:cNvSpPr txBox="1"/>
          <p:nvPr/>
        </p:nvSpPr>
        <p:spPr>
          <a:xfrm>
            <a:off x="5302886" y="2438857"/>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0.6</a:t>
            </a:r>
          </a:p>
        </p:txBody>
      </p:sp>
      <p:sp>
        <p:nvSpPr>
          <p:cNvPr id="22" name="TextBox 21"/>
          <p:cNvSpPr txBox="1"/>
          <p:nvPr/>
        </p:nvSpPr>
        <p:spPr>
          <a:xfrm>
            <a:off x="1147446" y="4514224"/>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3.0</a:t>
            </a:r>
          </a:p>
        </p:txBody>
      </p:sp>
      <p:sp>
        <p:nvSpPr>
          <p:cNvPr id="23" name="TextBox 22"/>
          <p:cNvSpPr txBox="1"/>
          <p:nvPr/>
        </p:nvSpPr>
        <p:spPr>
          <a:xfrm>
            <a:off x="3213736" y="4494501"/>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1.5</a:t>
            </a:r>
          </a:p>
        </p:txBody>
      </p:sp>
      <p:sp>
        <p:nvSpPr>
          <p:cNvPr id="24" name="TextBox 23"/>
          <p:cNvSpPr txBox="1"/>
          <p:nvPr/>
        </p:nvSpPr>
        <p:spPr>
          <a:xfrm>
            <a:off x="5302886" y="4497279"/>
            <a:ext cx="1054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3.5</a:t>
            </a:r>
          </a:p>
        </p:txBody>
      </p:sp>
      <p:sp>
        <p:nvSpPr>
          <p:cNvPr id="26" name="TextBox 25"/>
          <p:cNvSpPr txBox="1"/>
          <p:nvPr/>
        </p:nvSpPr>
        <p:spPr>
          <a:xfrm>
            <a:off x="624206" y="5344021"/>
            <a:ext cx="51227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Note: All rates expressed per 1,000 live births + fetal deaths</a:t>
            </a:r>
          </a:p>
        </p:txBody>
      </p:sp>
      <p:grpSp>
        <p:nvGrpSpPr>
          <p:cNvPr id="32" name="Group 31"/>
          <p:cNvGrpSpPr/>
          <p:nvPr/>
        </p:nvGrpSpPr>
        <p:grpSpPr>
          <a:xfrm>
            <a:off x="152400" y="1219200"/>
            <a:ext cx="6882964" cy="2530733"/>
            <a:chOff x="137097" y="1869202"/>
            <a:chExt cx="2837751" cy="2530733"/>
          </a:xfrm>
        </p:grpSpPr>
        <p:sp>
          <p:nvSpPr>
            <p:cNvPr id="33" name="Rounded Rectangle 32"/>
            <p:cNvSpPr/>
            <p:nvPr/>
          </p:nvSpPr>
          <p:spPr>
            <a:xfrm>
              <a:off x="137098" y="1869202"/>
              <a:ext cx="2837750" cy="3987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137098" y="3938270"/>
              <a:ext cx="2837750" cy="3987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137098" y="1877298"/>
              <a:ext cx="2837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Mortality Rates for Low-Risk White Fetuses/Infants</a:t>
              </a:r>
            </a:p>
          </p:txBody>
        </p:sp>
        <p:sp>
          <p:nvSpPr>
            <p:cNvPr id="36" name="TextBox 35"/>
            <p:cNvSpPr txBox="1"/>
            <p:nvPr/>
          </p:nvSpPr>
          <p:spPr>
            <a:xfrm>
              <a:off x="137097" y="3938270"/>
              <a:ext cx="2837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Mortality Rates for Black Fetuses/Infants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Right Arrow 29"/>
          <p:cNvSpPr/>
          <p:nvPr/>
        </p:nvSpPr>
        <p:spPr>
          <a:xfrm>
            <a:off x="6940029" y="2201502"/>
            <a:ext cx="326507" cy="3581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ight Arrow 30"/>
          <p:cNvSpPr/>
          <p:nvPr/>
        </p:nvSpPr>
        <p:spPr>
          <a:xfrm>
            <a:off x="6940029" y="4278630"/>
            <a:ext cx="326507" cy="3581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7343834" y="1767383"/>
            <a:ext cx="1749944" cy="138499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3.6</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deaths per 1,000</a:t>
            </a:r>
          </a:p>
        </p:txBody>
      </p:sp>
      <p:sp>
        <p:nvSpPr>
          <p:cNvPr id="40" name="TextBox 39"/>
          <p:cNvSpPr txBox="1"/>
          <p:nvPr/>
        </p:nvSpPr>
        <p:spPr>
          <a:xfrm>
            <a:off x="7403815" y="3777995"/>
            <a:ext cx="1664119" cy="138499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12.1</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none" strike="noStrike" kern="1200" cap="none" spc="0" normalizeH="0" baseline="0" noProof="0" dirty="0">
                <a:ln>
                  <a:noFill/>
                </a:ln>
                <a:solidFill>
                  <a:prstClr val="black"/>
                </a:solidFill>
                <a:effectLst/>
                <a:uLnTx/>
                <a:uFillTx/>
                <a:latin typeface="Calibri"/>
                <a:ea typeface="+mn-ea"/>
                <a:cs typeface="+mn-cs"/>
              </a:rPr>
              <a:t>deaths per 1,000</a:t>
            </a:r>
          </a:p>
        </p:txBody>
      </p:sp>
      <p:sp>
        <p:nvSpPr>
          <p:cNvPr id="41" name="Right Brace 40"/>
          <p:cNvSpPr/>
          <p:nvPr/>
        </p:nvSpPr>
        <p:spPr>
          <a:xfrm>
            <a:off x="9235581" y="2435413"/>
            <a:ext cx="192576" cy="200193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Rounded Rectangle 41"/>
          <p:cNvSpPr/>
          <p:nvPr/>
        </p:nvSpPr>
        <p:spPr>
          <a:xfrm>
            <a:off x="9472869" y="1927608"/>
            <a:ext cx="2578333" cy="310854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2"/>
          <p:cNvSpPr txBox="1"/>
          <p:nvPr/>
        </p:nvSpPr>
        <p:spPr>
          <a:xfrm>
            <a:off x="9556140" y="2361173"/>
            <a:ext cx="249506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a:ea typeface="+mn-ea"/>
                <a:cs typeface="+mn-cs"/>
              </a:rPr>
              <a:t>Excess Deaths among Black Fetuses/Infants: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8.6 deaths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per 1,000</a:t>
            </a:r>
          </a:p>
        </p:txBody>
      </p:sp>
      <p:sp>
        <p:nvSpPr>
          <p:cNvPr id="28" name="TextBox 27">
            <a:extLst>
              <a:ext uri="{FF2B5EF4-FFF2-40B4-BE49-F238E27FC236}">
                <a16:creationId xmlns:a16="http://schemas.microsoft.com/office/drawing/2014/main" id="{C7F673DB-DE02-40DB-947D-AEF919698F64}"/>
              </a:ext>
            </a:extLst>
          </p:cNvPr>
          <p:cNvSpPr txBox="1"/>
          <p:nvPr/>
        </p:nvSpPr>
        <p:spPr>
          <a:xfrm>
            <a:off x="609600" y="5981689"/>
            <a:ext cx="792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Birth, and Fetal Death Certificates, 2017-2018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 Some numbers may not exactly add up due to rounding errors</a:t>
            </a:r>
          </a:p>
        </p:txBody>
      </p:sp>
      <p:sp>
        <p:nvSpPr>
          <p:cNvPr id="5" name="Title 4">
            <a:extLst>
              <a:ext uri="{FF2B5EF4-FFF2-40B4-BE49-F238E27FC236}">
                <a16:creationId xmlns:a16="http://schemas.microsoft.com/office/drawing/2014/main" id="{73BA38C5-2A9E-45EE-A74E-2FFEB610C5C5}"/>
              </a:ext>
            </a:extLst>
          </p:cNvPr>
          <p:cNvSpPr>
            <a:spLocks noGrp="1"/>
          </p:cNvSpPr>
          <p:nvPr>
            <p:ph type="title"/>
          </p:nvPr>
        </p:nvSpPr>
        <p:spPr/>
        <p:txBody>
          <a:bodyPr/>
          <a:lstStyle/>
          <a:p>
            <a:r>
              <a:rPr lang="en-US" dirty="0"/>
              <a:t>Illinois Perinatal Periods of Risk Analysis</a:t>
            </a:r>
          </a:p>
        </p:txBody>
      </p:sp>
    </p:spTree>
    <p:extLst>
      <p:ext uri="{BB962C8B-B14F-4D97-AF65-F5344CB8AC3E}">
        <p14:creationId xmlns:p14="http://schemas.microsoft.com/office/powerpoint/2010/main" val="334275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9" grpId="0" animBg="1"/>
      <p:bldP spid="40" grpId="0" animBg="1"/>
      <p:bldP spid="41" grpId="0" animBg="1"/>
      <p:bldP spid="42" grpId="0" animBg="1"/>
      <p:bldP spid="4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A3913E46-60D3-4073-8278-1EFA1D194419}"/>
              </a:ext>
            </a:extLst>
          </p:cNvPr>
          <p:cNvGraphicFramePr>
            <a:graphicFrameLocks noGrp="1"/>
          </p:cNvGraphicFramePr>
          <p:nvPr/>
        </p:nvGraphicFramePr>
        <p:xfrm>
          <a:off x="419100" y="2095568"/>
          <a:ext cx="11353800" cy="3779520"/>
        </p:xfrm>
        <a:graphic>
          <a:graphicData uri="http://schemas.openxmlformats.org/drawingml/2006/table">
            <a:tbl>
              <a:tblPr firstRow="1" bandRow="1">
                <a:tableStyleId>{5C22544A-7EE6-4342-B048-85BDC9FD1C3A}</a:tableStyleId>
              </a:tblPr>
              <a:tblGrid>
                <a:gridCol w="2270760">
                  <a:extLst>
                    <a:ext uri="{9D8B030D-6E8A-4147-A177-3AD203B41FA5}">
                      <a16:colId xmlns:a16="http://schemas.microsoft.com/office/drawing/2014/main" val="20000"/>
                    </a:ext>
                  </a:extLst>
                </a:gridCol>
                <a:gridCol w="2270760">
                  <a:extLst>
                    <a:ext uri="{9D8B030D-6E8A-4147-A177-3AD203B41FA5}">
                      <a16:colId xmlns:a16="http://schemas.microsoft.com/office/drawing/2014/main" val="20001"/>
                    </a:ext>
                  </a:extLst>
                </a:gridCol>
                <a:gridCol w="2270760">
                  <a:extLst>
                    <a:ext uri="{9D8B030D-6E8A-4147-A177-3AD203B41FA5}">
                      <a16:colId xmlns:a16="http://schemas.microsoft.com/office/drawing/2014/main" val="20002"/>
                    </a:ext>
                  </a:extLst>
                </a:gridCol>
                <a:gridCol w="2270760">
                  <a:extLst>
                    <a:ext uri="{9D8B030D-6E8A-4147-A177-3AD203B41FA5}">
                      <a16:colId xmlns:a16="http://schemas.microsoft.com/office/drawing/2014/main" val="20003"/>
                    </a:ext>
                  </a:extLst>
                </a:gridCol>
                <a:gridCol w="2270760">
                  <a:extLst>
                    <a:ext uri="{9D8B030D-6E8A-4147-A177-3AD203B41FA5}">
                      <a16:colId xmlns:a16="http://schemas.microsoft.com/office/drawing/2014/main" val="20004"/>
                    </a:ext>
                  </a:extLst>
                </a:gridCol>
              </a:tblGrid>
              <a:tr h="293458">
                <a:tc>
                  <a:txBody>
                    <a:bodyPr/>
                    <a:lstStyle/>
                    <a:p>
                      <a:pPr algn="ctr"/>
                      <a:r>
                        <a:rPr lang="en-US" sz="2000" dirty="0"/>
                        <a:t>Period of Risk</a:t>
                      </a:r>
                    </a:p>
                  </a:txBody>
                  <a:tcPr anchor="ctr">
                    <a:solidFill>
                      <a:schemeClr val="bg1">
                        <a:lumMod val="50000"/>
                      </a:schemeClr>
                    </a:solidFill>
                  </a:tcPr>
                </a:tc>
                <a:tc>
                  <a:txBody>
                    <a:bodyPr/>
                    <a:lstStyle/>
                    <a:p>
                      <a:pPr algn="ctr"/>
                      <a:r>
                        <a:rPr lang="en-US" sz="2200" dirty="0">
                          <a:solidFill>
                            <a:schemeClr val="tx1"/>
                          </a:solidFill>
                        </a:rPr>
                        <a:t>Maternal</a:t>
                      </a:r>
                      <a:r>
                        <a:rPr lang="en-US" sz="2200" baseline="0" dirty="0">
                          <a:solidFill>
                            <a:schemeClr val="tx1"/>
                          </a:solidFill>
                        </a:rPr>
                        <a:t> Health &amp; Prematurity</a:t>
                      </a:r>
                      <a:endParaRPr lang="en-US" sz="2200" dirty="0">
                        <a:solidFill>
                          <a:schemeClr val="tx1"/>
                        </a:solidFill>
                      </a:endParaRPr>
                    </a:p>
                  </a:txBody>
                  <a:tcPr anchor="ctr">
                    <a:solidFill>
                      <a:schemeClr val="accent5">
                        <a:lumMod val="60000"/>
                        <a:lumOff val="40000"/>
                      </a:schemeClr>
                    </a:solidFill>
                  </a:tcPr>
                </a:tc>
                <a:tc>
                  <a:txBody>
                    <a:bodyPr/>
                    <a:lstStyle/>
                    <a:p>
                      <a:pPr algn="ctr"/>
                      <a:r>
                        <a:rPr lang="en-US" sz="2200" dirty="0">
                          <a:solidFill>
                            <a:schemeClr val="tx1"/>
                          </a:solidFill>
                        </a:rPr>
                        <a:t>Maternal Care</a:t>
                      </a:r>
                    </a:p>
                  </a:txBody>
                  <a:tcPr anchor="ctr">
                    <a:solidFill>
                      <a:srgbClr val="FFCCFF"/>
                    </a:solidFill>
                  </a:tcPr>
                </a:tc>
                <a:tc>
                  <a:txBody>
                    <a:bodyPr/>
                    <a:lstStyle/>
                    <a:p>
                      <a:pPr algn="ctr"/>
                      <a:r>
                        <a:rPr lang="en-US" sz="2200" dirty="0">
                          <a:solidFill>
                            <a:schemeClr val="tx1"/>
                          </a:solidFill>
                        </a:rPr>
                        <a:t>Newborn</a:t>
                      </a:r>
                      <a:r>
                        <a:rPr lang="en-US" sz="2200" baseline="0" dirty="0">
                          <a:solidFill>
                            <a:schemeClr val="tx1"/>
                          </a:solidFill>
                        </a:rPr>
                        <a:t> Care</a:t>
                      </a:r>
                      <a:endParaRPr lang="en-US" sz="2200" dirty="0">
                        <a:solidFill>
                          <a:schemeClr val="tx1"/>
                        </a:solidFill>
                      </a:endParaRPr>
                    </a:p>
                  </a:txBody>
                  <a:tcPr anchor="ctr">
                    <a:solidFill>
                      <a:srgbClr val="FFFF99"/>
                    </a:solidFill>
                  </a:tcPr>
                </a:tc>
                <a:tc>
                  <a:txBody>
                    <a:bodyPr/>
                    <a:lstStyle/>
                    <a:p>
                      <a:pPr algn="ctr"/>
                      <a:r>
                        <a:rPr lang="en-US" sz="2200" dirty="0">
                          <a:solidFill>
                            <a:schemeClr val="tx1"/>
                          </a:solidFill>
                        </a:rPr>
                        <a:t>Infant Health</a:t>
                      </a:r>
                    </a:p>
                  </a:txBody>
                  <a:tcPr anchor="ctr">
                    <a:solidFill>
                      <a:srgbClr val="99FF99"/>
                    </a:solidFill>
                  </a:tcPr>
                </a:tc>
                <a:extLst>
                  <a:ext uri="{0D108BD9-81ED-4DB2-BD59-A6C34878D82A}">
                    <a16:rowId xmlns:a16="http://schemas.microsoft.com/office/drawing/2014/main" val="10000"/>
                  </a:ext>
                </a:extLst>
              </a:tr>
              <a:tr h="421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Excess Death Rate for Black Infants</a:t>
                      </a:r>
                    </a:p>
                  </a:txBody>
                  <a:tcPr anchor="b">
                    <a:solidFill>
                      <a:schemeClr val="bg1">
                        <a:lumMod val="50000"/>
                      </a:schemeClr>
                    </a:solidFill>
                  </a:tcPr>
                </a:tc>
                <a:tc>
                  <a:txBody>
                    <a:bodyPr/>
                    <a:lstStyle/>
                    <a:p>
                      <a:pPr algn="ctr"/>
                      <a:r>
                        <a:rPr lang="en-US" sz="2400" b="1" dirty="0">
                          <a:solidFill>
                            <a:schemeClr val="tx1"/>
                          </a:solidFill>
                        </a:rPr>
                        <a:t>3.0 per 1,000</a:t>
                      </a:r>
                    </a:p>
                  </a:txBody>
                  <a:tcPr anchor="ctr">
                    <a:solidFill>
                      <a:srgbClr val="93CDDD"/>
                    </a:solidFill>
                  </a:tcPr>
                </a:tc>
                <a:tc>
                  <a:txBody>
                    <a:bodyPr/>
                    <a:lstStyle/>
                    <a:p>
                      <a:pPr algn="ctr"/>
                      <a:r>
                        <a:rPr lang="en-US" sz="2400" b="1" dirty="0">
                          <a:solidFill>
                            <a:schemeClr val="tx1"/>
                          </a:solidFill>
                        </a:rPr>
                        <a:t>2.0 per 1,000</a:t>
                      </a:r>
                    </a:p>
                  </a:txBody>
                  <a:tcPr anchor="ctr">
                    <a:solidFill>
                      <a:srgbClr val="FFCCFF"/>
                    </a:solidFill>
                  </a:tcPr>
                </a:tc>
                <a:tc>
                  <a:txBody>
                    <a:bodyPr/>
                    <a:lstStyle/>
                    <a:p>
                      <a:pPr algn="ctr"/>
                      <a:r>
                        <a:rPr lang="en-US" sz="2400" b="1" dirty="0">
                          <a:solidFill>
                            <a:schemeClr val="tx1"/>
                          </a:solidFill>
                        </a:rPr>
                        <a:t>0.6 per 1,000</a:t>
                      </a:r>
                    </a:p>
                  </a:txBody>
                  <a:tcPr anchor="ctr">
                    <a:solidFill>
                      <a:srgbClr val="FFFF99"/>
                    </a:solidFill>
                  </a:tcPr>
                </a:tc>
                <a:tc>
                  <a:txBody>
                    <a:bodyPr/>
                    <a:lstStyle/>
                    <a:p>
                      <a:pPr algn="ctr"/>
                      <a:r>
                        <a:rPr lang="en-US" sz="2400" b="1" dirty="0">
                          <a:solidFill>
                            <a:schemeClr val="tx1"/>
                          </a:solidFill>
                        </a:rPr>
                        <a:t>2.9 per 1,000</a:t>
                      </a:r>
                    </a:p>
                  </a:txBody>
                  <a:tcPr anchor="ctr">
                    <a:solidFill>
                      <a:srgbClr val="99FF99"/>
                    </a:solidFill>
                  </a:tcPr>
                </a:tc>
                <a:extLst>
                  <a:ext uri="{0D108BD9-81ED-4DB2-BD59-A6C34878D82A}">
                    <a16:rowId xmlns:a16="http://schemas.microsoft.com/office/drawing/2014/main" val="497623322"/>
                  </a:ext>
                </a:extLst>
              </a:tr>
              <a:tr h="421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 Excess</a:t>
                      </a:r>
                      <a:r>
                        <a:rPr lang="en-US" sz="2000" b="1" baseline="0" dirty="0">
                          <a:solidFill>
                            <a:schemeClr val="bg1"/>
                          </a:solidFill>
                        </a:rPr>
                        <a:t> Deaths for Black Infants</a:t>
                      </a:r>
                      <a:endParaRPr lang="en-US" sz="2000" b="1" dirty="0">
                        <a:solidFill>
                          <a:schemeClr val="bg1"/>
                        </a:solidFill>
                      </a:endParaRPr>
                    </a:p>
                  </a:txBody>
                  <a:tcPr anchor="b">
                    <a:solidFill>
                      <a:schemeClr val="bg1">
                        <a:lumMod val="50000"/>
                      </a:schemeClr>
                    </a:solidFill>
                  </a:tcPr>
                </a:tc>
                <a:tc>
                  <a:txBody>
                    <a:bodyPr/>
                    <a:lstStyle/>
                    <a:p>
                      <a:pPr algn="ctr"/>
                      <a:r>
                        <a:rPr lang="en-US" sz="3200" b="1" dirty="0">
                          <a:solidFill>
                            <a:schemeClr val="tx1"/>
                          </a:solidFill>
                        </a:rPr>
                        <a:t>75</a:t>
                      </a:r>
                      <a:endParaRPr lang="en-US" sz="2400" b="1" dirty="0">
                        <a:solidFill>
                          <a:schemeClr val="tx1"/>
                        </a:solidFill>
                      </a:endParaRPr>
                    </a:p>
                  </a:txBody>
                  <a:tcPr anchor="ctr">
                    <a:solidFill>
                      <a:srgbClr val="93CDDD"/>
                    </a:solidFill>
                  </a:tcPr>
                </a:tc>
                <a:tc>
                  <a:txBody>
                    <a:bodyPr/>
                    <a:lstStyle/>
                    <a:p>
                      <a:pPr algn="ctr"/>
                      <a:r>
                        <a:rPr lang="en-US" sz="3200" b="1" dirty="0">
                          <a:solidFill>
                            <a:schemeClr val="tx1"/>
                          </a:solidFill>
                        </a:rPr>
                        <a:t>50</a:t>
                      </a:r>
                      <a:endParaRPr lang="en-US" sz="2400" b="1" dirty="0">
                        <a:solidFill>
                          <a:schemeClr val="tx1"/>
                        </a:solidFill>
                      </a:endParaRPr>
                    </a:p>
                  </a:txBody>
                  <a:tcPr anchor="ctr">
                    <a:solidFill>
                      <a:srgbClr val="FFCCFF"/>
                    </a:solidFill>
                  </a:tcPr>
                </a:tc>
                <a:tc>
                  <a:txBody>
                    <a:bodyPr/>
                    <a:lstStyle/>
                    <a:p>
                      <a:pPr algn="ctr"/>
                      <a:r>
                        <a:rPr lang="en-US" sz="3200" b="1" dirty="0">
                          <a:solidFill>
                            <a:schemeClr val="tx1"/>
                          </a:solidFill>
                        </a:rPr>
                        <a:t>14</a:t>
                      </a:r>
                      <a:endParaRPr lang="en-US" sz="2400" b="1" dirty="0">
                        <a:solidFill>
                          <a:schemeClr val="tx1"/>
                        </a:solidFill>
                      </a:endParaRPr>
                    </a:p>
                  </a:txBody>
                  <a:tcPr anchor="ctr">
                    <a:solidFill>
                      <a:srgbClr val="FFFF99"/>
                    </a:solidFill>
                  </a:tcPr>
                </a:tc>
                <a:tc>
                  <a:txBody>
                    <a:bodyPr/>
                    <a:lstStyle/>
                    <a:p>
                      <a:pPr algn="ctr"/>
                      <a:r>
                        <a:rPr lang="en-US" sz="3200" b="1" dirty="0">
                          <a:solidFill>
                            <a:schemeClr val="tx1"/>
                          </a:solidFill>
                        </a:rPr>
                        <a:t>73</a:t>
                      </a:r>
                    </a:p>
                  </a:txBody>
                  <a:tcPr anchor="ctr">
                    <a:solidFill>
                      <a:srgbClr val="99FF99"/>
                    </a:solidFill>
                  </a:tcPr>
                </a:tc>
                <a:extLst>
                  <a:ext uri="{0D108BD9-81ED-4DB2-BD59-A6C34878D82A}">
                    <a16:rowId xmlns:a16="http://schemas.microsoft.com/office/drawing/2014/main" val="10001"/>
                  </a:ext>
                </a:extLst>
              </a:tr>
              <a:tr h="931412">
                <a:tc>
                  <a:txBody>
                    <a:bodyPr/>
                    <a:lstStyle/>
                    <a:p>
                      <a:pPr algn="ctr"/>
                      <a:r>
                        <a:rPr lang="en-US" sz="2000" b="1" dirty="0">
                          <a:solidFill>
                            <a:schemeClr val="bg1"/>
                          </a:solidFill>
                        </a:rPr>
                        <a:t>Targets for</a:t>
                      </a:r>
                      <a:r>
                        <a:rPr lang="en-US" sz="2000" b="1" baseline="0" dirty="0">
                          <a:solidFill>
                            <a:schemeClr val="bg1"/>
                          </a:solidFill>
                        </a:rPr>
                        <a:t> Action</a:t>
                      </a:r>
                      <a:endParaRPr lang="en-US" sz="2000" b="1" dirty="0">
                        <a:solidFill>
                          <a:schemeClr val="bg1"/>
                        </a:solidFill>
                      </a:endParaRPr>
                    </a:p>
                  </a:txBody>
                  <a:tcPr anchor="ctr">
                    <a:solidFill>
                      <a:schemeClr val="bg1">
                        <a:lumMod val="50000"/>
                      </a:schemeClr>
                    </a:solidFill>
                  </a:tcPr>
                </a:tc>
                <a:tc>
                  <a:txBody>
                    <a:bodyPr/>
                    <a:lstStyle/>
                    <a:p>
                      <a:pPr marL="285750" indent="-285750">
                        <a:buFont typeface="Arial" panose="020B0604020202020204" pitchFamily="34" charset="0"/>
                        <a:buChar char="•"/>
                      </a:pPr>
                      <a:r>
                        <a:rPr lang="en-US" sz="2000" dirty="0">
                          <a:solidFill>
                            <a:schemeClr val="tx1"/>
                          </a:solidFill>
                        </a:rPr>
                        <a:t>Pre-conception health</a:t>
                      </a:r>
                    </a:p>
                    <a:p>
                      <a:pPr marL="285750" indent="-285750">
                        <a:buFont typeface="Arial" panose="020B0604020202020204" pitchFamily="34" charset="0"/>
                        <a:buChar char="•"/>
                      </a:pPr>
                      <a:r>
                        <a:rPr lang="en-US" sz="2000" dirty="0">
                          <a:solidFill>
                            <a:schemeClr val="tx1"/>
                          </a:solidFill>
                        </a:rPr>
                        <a:t>Prenatal smoking</a:t>
                      </a:r>
                    </a:p>
                    <a:p>
                      <a:pPr marL="285750" indent="-285750">
                        <a:buFont typeface="Arial" panose="020B0604020202020204" pitchFamily="34" charset="0"/>
                        <a:buChar char="•"/>
                      </a:pPr>
                      <a:r>
                        <a:rPr lang="en-US" sz="2000" dirty="0">
                          <a:solidFill>
                            <a:schemeClr val="tx1"/>
                          </a:solidFill>
                        </a:rPr>
                        <a:t>Risk-appropriate</a:t>
                      </a:r>
                      <a:r>
                        <a:rPr lang="en-US" sz="2000" baseline="0" dirty="0">
                          <a:solidFill>
                            <a:schemeClr val="tx1"/>
                          </a:solidFill>
                        </a:rPr>
                        <a:t> care</a:t>
                      </a:r>
                    </a:p>
                  </a:txBody>
                  <a:tcPr>
                    <a:solidFill>
                      <a:schemeClr val="accent5">
                        <a:lumMod val="60000"/>
                        <a:lumOff val="40000"/>
                      </a:schemeClr>
                    </a:solidFill>
                  </a:tcPr>
                </a:tc>
                <a:tc>
                  <a:txBody>
                    <a:bodyPr/>
                    <a:lstStyle/>
                    <a:p>
                      <a:pPr marL="285750" indent="-285750">
                        <a:buFont typeface="Arial" panose="020B0604020202020204" pitchFamily="34" charset="0"/>
                        <a:buChar char="•"/>
                      </a:pPr>
                      <a:r>
                        <a:rPr lang="en-US" sz="2000" dirty="0">
                          <a:solidFill>
                            <a:schemeClr val="tx1"/>
                          </a:solidFill>
                        </a:rPr>
                        <a:t>Prenatal care</a:t>
                      </a:r>
                    </a:p>
                    <a:p>
                      <a:pPr marL="285750" indent="-285750">
                        <a:buFont typeface="Arial" panose="020B0604020202020204" pitchFamily="34" charset="0"/>
                        <a:buChar char="•"/>
                      </a:pPr>
                      <a:r>
                        <a:rPr lang="en-US" sz="2000" dirty="0">
                          <a:solidFill>
                            <a:schemeClr val="tx1"/>
                          </a:solidFill>
                        </a:rPr>
                        <a:t>High risk referral</a:t>
                      </a:r>
                    </a:p>
                    <a:p>
                      <a:pPr marL="285750" indent="-285750">
                        <a:buFont typeface="Arial" panose="020B0604020202020204" pitchFamily="34" charset="0"/>
                        <a:buChar char="•"/>
                      </a:pPr>
                      <a:r>
                        <a:rPr lang="en-US" sz="2000" dirty="0">
                          <a:solidFill>
                            <a:schemeClr val="tx1"/>
                          </a:solidFill>
                        </a:rPr>
                        <a:t>Obstetric</a:t>
                      </a:r>
                      <a:r>
                        <a:rPr lang="en-US" sz="2000" baseline="0" dirty="0">
                          <a:solidFill>
                            <a:schemeClr val="tx1"/>
                          </a:solidFill>
                        </a:rPr>
                        <a:t> care</a:t>
                      </a:r>
                    </a:p>
                  </a:txBody>
                  <a:tcPr>
                    <a:solidFill>
                      <a:srgbClr val="FFCCFF"/>
                    </a:solidFill>
                  </a:tcPr>
                </a:tc>
                <a:tc>
                  <a:txBody>
                    <a:bodyPr/>
                    <a:lstStyle/>
                    <a:p>
                      <a:pPr marL="285750" indent="-285750">
                        <a:buFont typeface="Arial" panose="020B0604020202020204" pitchFamily="34" charset="0"/>
                        <a:buChar char="•"/>
                      </a:pPr>
                      <a:r>
                        <a:rPr lang="en-US" sz="2000" dirty="0">
                          <a:solidFill>
                            <a:schemeClr val="tx1"/>
                          </a:solidFill>
                        </a:rPr>
                        <a:t>Neonatal care</a:t>
                      </a:r>
                    </a:p>
                    <a:p>
                      <a:pPr marL="285750" indent="-285750">
                        <a:buFont typeface="Arial" panose="020B0604020202020204" pitchFamily="34" charset="0"/>
                        <a:buChar char="•"/>
                      </a:pPr>
                      <a:r>
                        <a:rPr lang="en-US" sz="2000" dirty="0">
                          <a:solidFill>
                            <a:schemeClr val="tx1"/>
                          </a:solidFill>
                        </a:rPr>
                        <a:t>NICU quality</a:t>
                      </a:r>
                    </a:p>
                    <a:p>
                      <a:pPr marL="285750" indent="-285750">
                        <a:buFont typeface="Arial" panose="020B0604020202020204" pitchFamily="34" charset="0"/>
                        <a:buChar char="•"/>
                      </a:pPr>
                      <a:r>
                        <a:rPr lang="en-US" sz="2000" dirty="0">
                          <a:solidFill>
                            <a:schemeClr val="tx1"/>
                          </a:solidFill>
                        </a:rPr>
                        <a:t>Pediatric surgery</a:t>
                      </a:r>
                    </a:p>
                  </a:txBody>
                  <a:tcPr>
                    <a:solidFill>
                      <a:srgbClr val="FFFF99"/>
                    </a:solidFill>
                  </a:tcPr>
                </a:tc>
                <a:tc>
                  <a:txBody>
                    <a:bodyPr/>
                    <a:lstStyle/>
                    <a:p>
                      <a:pPr marL="285750" indent="-285750">
                        <a:buFont typeface="Arial" panose="020B0604020202020204" pitchFamily="34" charset="0"/>
                        <a:buChar char="•"/>
                      </a:pPr>
                      <a:r>
                        <a:rPr lang="en-US" sz="2000" dirty="0">
                          <a:solidFill>
                            <a:schemeClr val="tx1"/>
                          </a:solidFill>
                        </a:rPr>
                        <a:t>Safe Sleep</a:t>
                      </a:r>
                    </a:p>
                    <a:p>
                      <a:pPr marL="285750" indent="-285750">
                        <a:buFont typeface="Arial" panose="020B0604020202020204" pitchFamily="34" charset="0"/>
                        <a:buChar char="•"/>
                      </a:pPr>
                      <a:r>
                        <a:rPr lang="en-US" sz="2000" dirty="0">
                          <a:solidFill>
                            <a:schemeClr val="tx1"/>
                          </a:solidFill>
                        </a:rPr>
                        <a:t>Breastfeeding</a:t>
                      </a:r>
                    </a:p>
                    <a:p>
                      <a:pPr marL="285750" indent="-285750">
                        <a:buFont typeface="Arial" panose="020B0604020202020204" pitchFamily="34" charset="0"/>
                        <a:buChar char="•"/>
                      </a:pPr>
                      <a:r>
                        <a:rPr lang="en-US" sz="2000" dirty="0">
                          <a:solidFill>
                            <a:schemeClr val="tx1"/>
                          </a:solidFill>
                        </a:rPr>
                        <a:t>Injury prevention</a:t>
                      </a:r>
                    </a:p>
                  </a:txBody>
                  <a:tcPr>
                    <a:solidFill>
                      <a:srgbClr val="99FF99"/>
                    </a:solidFill>
                  </a:tcPr>
                </a:tc>
                <a:extLst>
                  <a:ext uri="{0D108BD9-81ED-4DB2-BD59-A6C34878D82A}">
                    <a16:rowId xmlns:a16="http://schemas.microsoft.com/office/drawing/2014/main" val="10002"/>
                  </a:ext>
                </a:extLst>
              </a:tr>
            </a:tbl>
          </a:graphicData>
        </a:graphic>
      </p:graphicFrame>
      <p:sp>
        <p:nvSpPr>
          <p:cNvPr id="37" name="Rectangle 36">
            <a:extLst>
              <a:ext uri="{FF2B5EF4-FFF2-40B4-BE49-F238E27FC236}">
                <a16:creationId xmlns:a16="http://schemas.microsoft.com/office/drawing/2014/main" id="{ADB49593-DDD7-4B64-B3B6-E51AC672B8E1}"/>
              </a:ext>
            </a:extLst>
          </p:cNvPr>
          <p:cNvSpPr/>
          <p:nvPr/>
        </p:nvSpPr>
        <p:spPr>
          <a:xfrm>
            <a:off x="2667000" y="2864303"/>
            <a:ext cx="9105900" cy="7170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Slide Number Placeholder 6">
            <a:extLst>
              <a:ext uri="{FF2B5EF4-FFF2-40B4-BE49-F238E27FC236}">
                <a16:creationId xmlns:a16="http://schemas.microsoft.com/office/drawing/2014/main" id="{90985D5C-D717-4DF6-89DB-4E14CE1E7FB2}"/>
              </a:ext>
            </a:extLst>
          </p:cNvPr>
          <p:cNvSpPr>
            <a:spLocks noGrp="1"/>
          </p:cNvSpPr>
          <p:nvPr>
            <p:ph type="sldNum" sz="quarter" idx="12"/>
          </p:nvPr>
        </p:nvSpPr>
        <p:spPr>
          <a:xfrm>
            <a:off x="397329" y="5484291"/>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EE609E90-C03B-4519-8DE7-ADD95F878F37}"/>
              </a:ext>
            </a:extLst>
          </p:cNvPr>
          <p:cNvSpPr txBox="1"/>
          <p:nvPr/>
        </p:nvSpPr>
        <p:spPr>
          <a:xfrm>
            <a:off x="647700" y="6164172"/>
            <a:ext cx="792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Birth, and Fetal Death Certificates, 2017-2018</a:t>
            </a:r>
          </a:p>
        </p:txBody>
      </p:sp>
      <p:sp>
        <p:nvSpPr>
          <p:cNvPr id="45" name="Content Placeholder 2">
            <a:extLst>
              <a:ext uri="{FF2B5EF4-FFF2-40B4-BE49-F238E27FC236}">
                <a16:creationId xmlns:a16="http://schemas.microsoft.com/office/drawing/2014/main" id="{577932A6-2E88-42B4-9880-0AB3E67BF61F}"/>
              </a:ext>
            </a:extLst>
          </p:cNvPr>
          <p:cNvSpPr txBox="1">
            <a:spLocks/>
          </p:cNvSpPr>
          <p:nvPr/>
        </p:nvSpPr>
        <p:spPr>
          <a:xfrm>
            <a:off x="609600" y="533400"/>
            <a:ext cx="10972800" cy="466180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If Black infants had the same mortality rates as low-risk White infants, 212 deaths would have been prevented each year</a:t>
            </a:r>
          </a:p>
        </p:txBody>
      </p:sp>
    </p:spTree>
    <p:extLst>
      <p:ext uri="{BB962C8B-B14F-4D97-AF65-F5344CB8AC3E}">
        <p14:creationId xmlns:p14="http://schemas.microsoft.com/office/powerpoint/2010/main" val="38802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A3913E46-60D3-4073-8278-1EFA1D194419}"/>
              </a:ext>
            </a:extLst>
          </p:cNvPr>
          <p:cNvGraphicFramePr>
            <a:graphicFrameLocks noGrp="1"/>
          </p:cNvGraphicFramePr>
          <p:nvPr/>
        </p:nvGraphicFramePr>
        <p:xfrm>
          <a:off x="419100" y="2095568"/>
          <a:ext cx="11353800" cy="3779520"/>
        </p:xfrm>
        <a:graphic>
          <a:graphicData uri="http://schemas.openxmlformats.org/drawingml/2006/table">
            <a:tbl>
              <a:tblPr firstRow="1" bandRow="1">
                <a:tableStyleId>{5C22544A-7EE6-4342-B048-85BDC9FD1C3A}</a:tableStyleId>
              </a:tblPr>
              <a:tblGrid>
                <a:gridCol w="2270760">
                  <a:extLst>
                    <a:ext uri="{9D8B030D-6E8A-4147-A177-3AD203B41FA5}">
                      <a16:colId xmlns:a16="http://schemas.microsoft.com/office/drawing/2014/main" val="20000"/>
                    </a:ext>
                  </a:extLst>
                </a:gridCol>
                <a:gridCol w="2270760">
                  <a:extLst>
                    <a:ext uri="{9D8B030D-6E8A-4147-A177-3AD203B41FA5}">
                      <a16:colId xmlns:a16="http://schemas.microsoft.com/office/drawing/2014/main" val="20001"/>
                    </a:ext>
                  </a:extLst>
                </a:gridCol>
                <a:gridCol w="2270760">
                  <a:extLst>
                    <a:ext uri="{9D8B030D-6E8A-4147-A177-3AD203B41FA5}">
                      <a16:colId xmlns:a16="http://schemas.microsoft.com/office/drawing/2014/main" val="20002"/>
                    </a:ext>
                  </a:extLst>
                </a:gridCol>
                <a:gridCol w="2270760">
                  <a:extLst>
                    <a:ext uri="{9D8B030D-6E8A-4147-A177-3AD203B41FA5}">
                      <a16:colId xmlns:a16="http://schemas.microsoft.com/office/drawing/2014/main" val="20003"/>
                    </a:ext>
                  </a:extLst>
                </a:gridCol>
                <a:gridCol w="2270760">
                  <a:extLst>
                    <a:ext uri="{9D8B030D-6E8A-4147-A177-3AD203B41FA5}">
                      <a16:colId xmlns:a16="http://schemas.microsoft.com/office/drawing/2014/main" val="20004"/>
                    </a:ext>
                  </a:extLst>
                </a:gridCol>
              </a:tblGrid>
              <a:tr h="293458">
                <a:tc>
                  <a:txBody>
                    <a:bodyPr/>
                    <a:lstStyle/>
                    <a:p>
                      <a:pPr algn="ctr"/>
                      <a:r>
                        <a:rPr lang="en-US" sz="2000" dirty="0"/>
                        <a:t>Period of Risk</a:t>
                      </a:r>
                    </a:p>
                  </a:txBody>
                  <a:tcPr anchor="ctr">
                    <a:solidFill>
                      <a:schemeClr val="bg1">
                        <a:lumMod val="50000"/>
                      </a:schemeClr>
                    </a:solidFill>
                  </a:tcPr>
                </a:tc>
                <a:tc>
                  <a:txBody>
                    <a:bodyPr/>
                    <a:lstStyle/>
                    <a:p>
                      <a:pPr algn="ctr"/>
                      <a:r>
                        <a:rPr lang="en-US" sz="2200" dirty="0">
                          <a:solidFill>
                            <a:schemeClr val="tx1"/>
                          </a:solidFill>
                        </a:rPr>
                        <a:t>Maternal</a:t>
                      </a:r>
                      <a:r>
                        <a:rPr lang="en-US" sz="2200" baseline="0" dirty="0">
                          <a:solidFill>
                            <a:schemeClr val="tx1"/>
                          </a:solidFill>
                        </a:rPr>
                        <a:t> Health &amp; Prematurity</a:t>
                      </a:r>
                      <a:endParaRPr lang="en-US" sz="2200" dirty="0">
                        <a:solidFill>
                          <a:schemeClr val="tx1"/>
                        </a:solidFill>
                      </a:endParaRPr>
                    </a:p>
                  </a:txBody>
                  <a:tcPr anchor="ctr">
                    <a:solidFill>
                      <a:schemeClr val="accent5">
                        <a:lumMod val="60000"/>
                        <a:lumOff val="40000"/>
                      </a:schemeClr>
                    </a:solidFill>
                  </a:tcPr>
                </a:tc>
                <a:tc>
                  <a:txBody>
                    <a:bodyPr/>
                    <a:lstStyle/>
                    <a:p>
                      <a:pPr algn="ctr"/>
                      <a:r>
                        <a:rPr lang="en-US" sz="2200" dirty="0">
                          <a:solidFill>
                            <a:schemeClr val="tx1"/>
                          </a:solidFill>
                        </a:rPr>
                        <a:t>Maternal Care</a:t>
                      </a:r>
                    </a:p>
                  </a:txBody>
                  <a:tcPr anchor="ctr">
                    <a:solidFill>
                      <a:srgbClr val="FFCCFF"/>
                    </a:solidFill>
                  </a:tcPr>
                </a:tc>
                <a:tc>
                  <a:txBody>
                    <a:bodyPr/>
                    <a:lstStyle/>
                    <a:p>
                      <a:pPr algn="ctr"/>
                      <a:r>
                        <a:rPr lang="en-US" sz="2200" dirty="0">
                          <a:solidFill>
                            <a:schemeClr val="tx1"/>
                          </a:solidFill>
                        </a:rPr>
                        <a:t>Newborn</a:t>
                      </a:r>
                      <a:r>
                        <a:rPr lang="en-US" sz="2200" baseline="0" dirty="0">
                          <a:solidFill>
                            <a:schemeClr val="tx1"/>
                          </a:solidFill>
                        </a:rPr>
                        <a:t> Care</a:t>
                      </a:r>
                      <a:endParaRPr lang="en-US" sz="2200" dirty="0">
                        <a:solidFill>
                          <a:schemeClr val="tx1"/>
                        </a:solidFill>
                      </a:endParaRPr>
                    </a:p>
                  </a:txBody>
                  <a:tcPr anchor="ctr">
                    <a:solidFill>
                      <a:srgbClr val="FFFF99"/>
                    </a:solidFill>
                  </a:tcPr>
                </a:tc>
                <a:tc>
                  <a:txBody>
                    <a:bodyPr/>
                    <a:lstStyle/>
                    <a:p>
                      <a:pPr algn="ctr"/>
                      <a:r>
                        <a:rPr lang="en-US" sz="2200" dirty="0">
                          <a:solidFill>
                            <a:schemeClr val="tx1"/>
                          </a:solidFill>
                        </a:rPr>
                        <a:t>Infant Health</a:t>
                      </a:r>
                    </a:p>
                  </a:txBody>
                  <a:tcPr anchor="ctr">
                    <a:solidFill>
                      <a:srgbClr val="99FF99"/>
                    </a:solidFill>
                  </a:tcPr>
                </a:tc>
                <a:extLst>
                  <a:ext uri="{0D108BD9-81ED-4DB2-BD59-A6C34878D82A}">
                    <a16:rowId xmlns:a16="http://schemas.microsoft.com/office/drawing/2014/main" val="10000"/>
                  </a:ext>
                </a:extLst>
              </a:tr>
              <a:tr h="421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Excess Death Rate for Black Infants</a:t>
                      </a:r>
                    </a:p>
                  </a:txBody>
                  <a:tcPr anchor="b">
                    <a:solidFill>
                      <a:schemeClr val="bg1">
                        <a:lumMod val="50000"/>
                      </a:schemeClr>
                    </a:solidFill>
                  </a:tcPr>
                </a:tc>
                <a:tc>
                  <a:txBody>
                    <a:bodyPr/>
                    <a:lstStyle/>
                    <a:p>
                      <a:pPr algn="ctr"/>
                      <a:r>
                        <a:rPr lang="en-US" sz="2400" b="1" dirty="0">
                          <a:solidFill>
                            <a:schemeClr val="tx1"/>
                          </a:solidFill>
                        </a:rPr>
                        <a:t>3.0 per 1,000</a:t>
                      </a:r>
                    </a:p>
                  </a:txBody>
                  <a:tcPr anchor="ctr">
                    <a:solidFill>
                      <a:srgbClr val="93CDDD"/>
                    </a:solidFill>
                  </a:tcPr>
                </a:tc>
                <a:tc>
                  <a:txBody>
                    <a:bodyPr/>
                    <a:lstStyle/>
                    <a:p>
                      <a:pPr algn="ctr"/>
                      <a:r>
                        <a:rPr lang="en-US" sz="2400" b="1" dirty="0">
                          <a:solidFill>
                            <a:schemeClr val="tx1"/>
                          </a:solidFill>
                        </a:rPr>
                        <a:t>2.0 per 1,000</a:t>
                      </a:r>
                    </a:p>
                  </a:txBody>
                  <a:tcPr anchor="ctr">
                    <a:solidFill>
                      <a:srgbClr val="FFCCFF"/>
                    </a:solidFill>
                  </a:tcPr>
                </a:tc>
                <a:tc>
                  <a:txBody>
                    <a:bodyPr/>
                    <a:lstStyle/>
                    <a:p>
                      <a:pPr algn="ctr"/>
                      <a:r>
                        <a:rPr lang="en-US" sz="2400" b="1" dirty="0">
                          <a:solidFill>
                            <a:schemeClr val="tx1"/>
                          </a:solidFill>
                        </a:rPr>
                        <a:t>0.6 per 1,000</a:t>
                      </a:r>
                    </a:p>
                  </a:txBody>
                  <a:tcPr anchor="ctr">
                    <a:solidFill>
                      <a:srgbClr val="FFFF99"/>
                    </a:solidFill>
                  </a:tcPr>
                </a:tc>
                <a:tc>
                  <a:txBody>
                    <a:bodyPr/>
                    <a:lstStyle/>
                    <a:p>
                      <a:pPr algn="ctr"/>
                      <a:r>
                        <a:rPr lang="en-US" sz="2400" b="1" dirty="0">
                          <a:solidFill>
                            <a:schemeClr val="tx1"/>
                          </a:solidFill>
                        </a:rPr>
                        <a:t>2.9 per 1,000</a:t>
                      </a:r>
                    </a:p>
                  </a:txBody>
                  <a:tcPr anchor="ctr">
                    <a:solidFill>
                      <a:srgbClr val="99FF99"/>
                    </a:solidFill>
                  </a:tcPr>
                </a:tc>
                <a:extLst>
                  <a:ext uri="{0D108BD9-81ED-4DB2-BD59-A6C34878D82A}">
                    <a16:rowId xmlns:a16="http://schemas.microsoft.com/office/drawing/2014/main" val="497623322"/>
                  </a:ext>
                </a:extLst>
              </a:tr>
              <a:tr h="421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 Excess</a:t>
                      </a:r>
                      <a:r>
                        <a:rPr lang="en-US" sz="2000" b="1" baseline="0" dirty="0">
                          <a:solidFill>
                            <a:schemeClr val="bg1"/>
                          </a:solidFill>
                        </a:rPr>
                        <a:t> Deaths for Black Infants</a:t>
                      </a:r>
                      <a:endParaRPr lang="en-US" sz="2000" b="1" dirty="0">
                        <a:solidFill>
                          <a:schemeClr val="bg1"/>
                        </a:solidFill>
                      </a:endParaRPr>
                    </a:p>
                  </a:txBody>
                  <a:tcPr anchor="b">
                    <a:solidFill>
                      <a:schemeClr val="bg1">
                        <a:lumMod val="50000"/>
                      </a:schemeClr>
                    </a:solidFill>
                  </a:tcPr>
                </a:tc>
                <a:tc>
                  <a:txBody>
                    <a:bodyPr/>
                    <a:lstStyle/>
                    <a:p>
                      <a:pPr algn="ctr"/>
                      <a:r>
                        <a:rPr lang="en-US" sz="3200" b="1" dirty="0">
                          <a:solidFill>
                            <a:schemeClr val="tx1"/>
                          </a:solidFill>
                        </a:rPr>
                        <a:t>75</a:t>
                      </a:r>
                      <a:endParaRPr lang="en-US" sz="2400" b="1" dirty="0">
                        <a:solidFill>
                          <a:schemeClr val="tx1"/>
                        </a:solidFill>
                      </a:endParaRPr>
                    </a:p>
                  </a:txBody>
                  <a:tcPr anchor="ctr">
                    <a:solidFill>
                      <a:srgbClr val="93CDDD"/>
                    </a:solidFill>
                  </a:tcPr>
                </a:tc>
                <a:tc>
                  <a:txBody>
                    <a:bodyPr/>
                    <a:lstStyle/>
                    <a:p>
                      <a:pPr algn="ctr"/>
                      <a:r>
                        <a:rPr lang="en-US" sz="3200" b="1" dirty="0">
                          <a:solidFill>
                            <a:schemeClr val="tx1"/>
                          </a:solidFill>
                        </a:rPr>
                        <a:t>50</a:t>
                      </a:r>
                      <a:endParaRPr lang="en-US" sz="2400" b="1" dirty="0">
                        <a:solidFill>
                          <a:schemeClr val="tx1"/>
                        </a:solidFill>
                      </a:endParaRPr>
                    </a:p>
                  </a:txBody>
                  <a:tcPr anchor="ctr">
                    <a:solidFill>
                      <a:srgbClr val="FFCCFF"/>
                    </a:solidFill>
                  </a:tcPr>
                </a:tc>
                <a:tc>
                  <a:txBody>
                    <a:bodyPr/>
                    <a:lstStyle/>
                    <a:p>
                      <a:pPr algn="ctr"/>
                      <a:r>
                        <a:rPr lang="en-US" sz="3200" b="1" dirty="0">
                          <a:solidFill>
                            <a:schemeClr val="tx1"/>
                          </a:solidFill>
                        </a:rPr>
                        <a:t>14</a:t>
                      </a:r>
                      <a:endParaRPr lang="en-US" sz="2400" b="1" dirty="0">
                        <a:solidFill>
                          <a:schemeClr val="tx1"/>
                        </a:solidFill>
                      </a:endParaRPr>
                    </a:p>
                  </a:txBody>
                  <a:tcPr anchor="ctr">
                    <a:solidFill>
                      <a:srgbClr val="FFFF99"/>
                    </a:solidFill>
                  </a:tcPr>
                </a:tc>
                <a:tc>
                  <a:txBody>
                    <a:bodyPr/>
                    <a:lstStyle/>
                    <a:p>
                      <a:pPr algn="ctr"/>
                      <a:r>
                        <a:rPr lang="en-US" sz="3200" b="1" dirty="0">
                          <a:solidFill>
                            <a:schemeClr val="tx1"/>
                          </a:solidFill>
                        </a:rPr>
                        <a:t>73</a:t>
                      </a:r>
                    </a:p>
                  </a:txBody>
                  <a:tcPr anchor="ctr">
                    <a:solidFill>
                      <a:srgbClr val="99FF99"/>
                    </a:solidFill>
                  </a:tcPr>
                </a:tc>
                <a:extLst>
                  <a:ext uri="{0D108BD9-81ED-4DB2-BD59-A6C34878D82A}">
                    <a16:rowId xmlns:a16="http://schemas.microsoft.com/office/drawing/2014/main" val="10001"/>
                  </a:ext>
                </a:extLst>
              </a:tr>
              <a:tr h="931412">
                <a:tc>
                  <a:txBody>
                    <a:bodyPr/>
                    <a:lstStyle/>
                    <a:p>
                      <a:pPr algn="ctr"/>
                      <a:r>
                        <a:rPr lang="en-US" sz="2000" b="1" dirty="0">
                          <a:solidFill>
                            <a:schemeClr val="bg1"/>
                          </a:solidFill>
                        </a:rPr>
                        <a:t>Targets for</a:t>
                      </a:r>
                      <a:r>
                        <a:rPr lang="en-US" sz="2000" b="1" baseline="0" dirty="0">
                          <a:solidFill>
                            <a:schemeClr val="bg1"/>
                          </a:solidFill>
                        </a:rPr>
                        <a:t> Action</a:t>
                      </a:r>
                      <a:endParaRPr lang="en-US" sz="2000" b="1" dirty="0">
                        <a:solidFill>
                          <a:schemeClr val="bg1"/>
                        </a:solidFill>
                      </a:endParaRPr>
                    </a:p>
                  </a:txBody>
                  <a:tcPr anchor="ctr">
                    <a:solidFill>
                      <a:schemeClr val="bg1">
                        <a:lumMod val="50000"/>
                      </a:schemeClr>
                    </a:solidFill>
                  </a:tcPr>
                </a:tc>
                <a:tc>
                  <a:txBody>
                    <a:bodyPr/>
                    <a:lstStyle/>
                    <a:p>
                      <a:pPr marL="285750" indent="-285750">
                        <a:buFont typeface="Arial" panose="020B0604020202020204" pitchFamily="34" charset="0"/>
                        <a:buChar char="•"/>
                      </a:pPr>
                      <a:r>
                        <a:rPr lang="en-US" sz="2000" dirty="0">
                          <a:solidFill>
                            <a:schemeClr val="tx1"/>
                          </a:solidFill>
                        </a:rPr>
                        <a:t>Pre-conception health</a:t>
                      </a:r>
                    </a:p>
                    <a:p>
                      <a:pPr marL="285750" indent="-285750">
                        <a:buFont typeface="Arial" panose="020B0604020202020204" pitchFamily="34" charset="0"/>
                        <a:buChar char="•"/>
                      </a:pPr>
                      <a:r>
                        <a:rPr lang="en-US" sz="2000" dirty="0">
                          <a:solidFill>
                            <a:schemeClr val="tx1"/>
                          </a:solidFill>
                        </a:rPr>
                        <a:t>Prenatal smoking</a:t>
                      </a:r>
                    </a:p>
                    <a:p>
                      <a:pPr marL="285750" indent="-285750">
                        <a:buFont typeface="Arial" panose="020B0604020202020204" pitchFamily="34" charset="0"/>
                        <a:buChar char="•"/>
                      </a:pPr>
                      <a:r>
                        <a:rPr lang="en-US" sz="2000" dirty="0">
                          <a:solidFill>
                            <a:schemeClr val="tx1"/>
                          </a:solidFill>
                        </a:rPr>
                        <a:t>Risk-appropriate</a:t>
                      </a:r>
                      <a:r>
                        <a:rPr lang="en-US" sz="2000" baseline="0" dirty="0">
                          <a:solidFill>
                            <a:schemeClr val="tx1"/>
                          </a:solidFill>
                        </a:rPr>
                        <a:t> care</a:t>
                      </a:r>
                    </a:p>
                  </a:txBody>
                  <a:tcPr>
                    <a:solidFill>
                      <a:schemeClr val="accent5">
                        <a:lumMod val="60000"/>
                        <a:lumOff val="40000"/>
                      </a:schemeClr>
                    </a:solidFill>
                  </a:tcPr>
                </a:tc>
                <a:tc>
                  <a:txBody>
                    <a:bodyPr/>
                    <a:lstStyle/>
                    <a:p>
                      <a:pPr marL="285750" indent="-285750">
                        <a:buFont typeface="Arial" panose="020B0604020202020204" pitchFamily="34" charset="0"/>
                        <a:buChar char="•"/>
                      </a:pPr>
                      <a:r>
                        <a:rPr lang="en-US" sz="2000" dirty="0">
                          <a:solidFill>
                            <a:schemeClr val="tx1"/>
                          </a:solidFill>
                        </a:rPr>
                        <a:t>Prenatal care</a:t>
                      </a:r>
                    </a:p>
                    <a:p>
                      <a:pPr marL="285750" indent="-285750">
                        <a:buFont typeface="Arial" panose="020B0604020202020204" pitchFamily="34" charset="0"/>
                        <a:buChar char="•"/>
                      </a:pPr>
                      <a:r>
                        <a:rPr lang="en-US" sz="2000" dirty="0">
                          <a:solidFill>
                            <a:schemeClr val="tx1"/>
                          </a:solidFill>
                        </a:rPr>
                        <a:t>High risk referral</a:t>
                      </a:r>
                    </a:p>
                    <a:p>
                      <a:pPr marL="285750" indent="-285750">
                        <a:buFont typeface="Arial" panose="020B0604020202020204" pitchFamily="34" charset="0"/>
                        <a:buChar char="•"/>
                      </a:pPr>
                      <a:r>
                        <a:rPr lang="en-US" sz="2000" dirty="0">
                          <a:solidFill>
                            <a:schemeClr val="tx1"/>
                          </a:solidFill>
                        </a:rPr>
                        <a:t>Obstetric</a:t>
                      </a:r>
                      <a:r>
                        <a:rPr lang="en-US" sz="2000" baseline="0" dirty="0">
                          <a:solidFill>
                            <a:schemeClr val="tx1"/>
                          </a:solidFill>
                        </a:rPr>
                        <a:t> care</a:t>
                      </a:r>
                    </a:p>
                  </a:txBody>
                  <a:tcPr>
                    <a:solidFill>
                      <a:srgbClr val="FFCCFF"/>
                    </a:solidFill>
                  </a:tcPr>
                </a:tc>
                <a:tc>
                  <a:txBody>
                    <a:bodyPr/>
                    <a:lstStyle/>
                    <a:p>
                      <a:pPr marL="285750" indent="-285750">
                        <a:buFont typeface="Arial" panose="020B0604020202020204" pitchFamily="34" charset="0"/>
                        <a:buChar char="•"/>
                      </a:pPr>
                      <a:r>
                        <a:rPr lang="en-US" sz="2000" dirty="0">
                          <a:solidFill>
                            <a:schemeClr val="tx1"/>
                          </a:solidFill>
                        </a:rPr>
                        <a:t>Neonatal care</a:t>
                      </a:r>
                    </a:p>
                    <a:p>
                      <a:pPr marL="285750" indent="-285750">
                        <a:buFont typeface="Arial" panose="020B0604020202020204" pitchFamily="34" charset="0"/>
                        <a:buChar char="•"/>
                      </a:pPr>
                      <a:r>
                        <a:rPr lang="en-US" sz="2000" dirty="0">
                          <a:solidFill>
                            <a:schemeClr val="tx1"/>
                          </a:solidFill>
                        </a:rPr>
                        <a:t>NICU quality</a:t>
                      </a:r>
                    </a:p>
                    <a:p>
                      <a:pPr marL="285750" indent="-285750">
                        <a:buFont typeface="Arial" panose="020B0604020202020204" pitchFamily="34" charset="0"/>
                        <a:buChar char="•"/>
                      </a:pPr>
                      <a:r>
                        <a:rPr lang="en-US" sz="2000" dirty="0">
                          <a:solidFill>
                            <a:schemeClr val="tx1"/>
                          </a:solidFill>
                        </a:rPr>
                        <a:t>Pediatric surgery</a:t>
                      </a:r>
                    </a:p>
                  </a:txBody>
                  <a:tcPr>
                    <a:solidFill>
                      <a:srgbClr val="FFFF99"/>
                    </a:solidFill>
                  </a:tcPr>
                </a:tc>
                <a:tc>
                  <a:txBody>
                    <a:bodyPr/>
                    <a:lstStyle/>
                    <a:p>
                      <a:pPr marL="285750" indent="-285750">
                        <a:buFont typeface="Arial" panose="020B0604020202020204" pitchFamily="34" charset="0"/>
                        <a:buChar char="•"/>
                      </a:pPr>
                      <a:r>
                        <a:rPr lang="en-US" sz="2000" dirty="0">
                          <a:solidFill>
                            <a:schemeClr val="tx1"/>
                          </a:solidFill>
                        </a:rPr>
                        <a:t>Safe Sleep</a:t>
                      </a:r>
                    </a:p>
                    <a:p>
                      <a:pPr marL="285750" indent="-285750">
                        <a:buFont typeface="Arial" panose="020B0604020202020204" pitchFamily="34" charset="0"/>
                        <a:buChar char="•"/>
                      </a:pPr>
                      <a:r>
                        <a:rPr lang="en-US" sz="2000" dirty="0">
                          <a:solidFill>
                            <a:schemeClr val="tx1"/>
                          </a:solidFill>
                        </a:rPr>
                        <a:t>Breastfeeding</a:t>
                      </a:r>
                    </a:p>
                    <a:p>
                      <a:pPr marL="285750" indent="-285750">
                        <a:buFont typeface="Arial" panose="020B0604020202020204" pitchFamily="34" charset="0"/>
                        <a:buChar char="•"/>
                      </a:pPr>
                      <a:r>
                        <a:rPr lang="en-US" sz="2000" dirty="0">
                          <a:solidFill>
                            <a:schemeClr val="tx1"/>
                          </a:solidFill>
                        </a:rPr>
                        <a:t>Injury prevention</a:t>
                      </a:r>
                    </a:p>
                  </a:txBody>
                  <a:tcPr>
                    <a:solidFill>
                      <a:srgbClr val="99FF99"/>
                    </a:solidFill>
                  </a:tcPr>
                </a:tc>
                <a:extLst>
                  <a:ext uri="{0D108BD9-81ED-4DB2-BD59-A6C34878D82A}">
                    <a16:rowId xmlns:a16="http://schemas.microsoft.com/office/drawing/2014/main" val="10002"/>
                  </a:ext>
                </a:extLst>
              </a:tr>
            </a:tbl>
          </a:graphicData>
        </a:graphic>
      </p:graphicFrame>
      <p:sp>
        <p:nvSpPr>
          <p:cNvPr id="29" name="Rectangle 28">
            <a:extLst>
              <a:ext uri="{FF2B5EF4-FFF2-40B4-BE49-F238E27FC236}">
                <a16:creationId xmlns:a16="http://schemas.microsoft.com/office/drawing/2014/main" id="{625BE80C-40C7-43AF-AE9E-A9CF960B02A6}"/>
              </a:ext>
            </a:extLst>
          </p:cNvPr>
          <p:cNvSpPr/>
          <p:nvPr/>
        </p:nvSpPr>
        <p:spPr>
          <a:xfrm>
            <a:off x="2700439" y="2095567"/>
            <a:ext cx="2265522" cy="37795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ADB49593-DDD7-4B64-B3B6-E51AC672B8E1}"/>
              </a:ext>
            </a:extLst>
          </p:cNvPr>
          <p:cNvSpPr/>
          <p:nvPr/>
        </p:nvSpPr>
        <p:spPr>
          <a:xfrm>
            <a:off x="9512821" y="2095567"/>
            <a:ext cx="2265522" cy="37538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Slide Number Placeholder 6">
            <a:extLst>
              <a:ext uri="{FF2B5EF4-FFF2-40B4-BE49-F238E27FC236}">
                <a16:creationId xmlns:a16="http://schemas.microsoft.com/office/drawing/2014/main" id="{90985D5C-D717-4DF6-89DB-4E14CE1E7FB2}"/>
              </a:ext>
            </a:extLst>
          </p:cNvPr>
          <p:cNvSpPr>
            <a:spLocks noGrp="1"/>
          </p:cNvSpPr>
          <p:nvPr>
            <p:ph type="sldNum" sz="quarter" idx="12"/>
          </p:nvPr>
        </p:nvSpPr>
        <p:spPr>
          <a:xfrm>
            <a:off x="397329" y="5484291"/>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EE609E90-C03B-4519-8DE7-ADD95F878F37}"/>
              </a:ext>
            </a:extLst>
          </p:cNvPr>
          <p:cNvSpPr txBox="1"/>
          <p:nvPr/>
        </p:nvSpPr>
        <p:spPr>
          <a:xfrm>
            <a:off x="647700" y="6164172"/>
            <a:ext cx="792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Source: Illinois Death, Birth, and Fetal Death Certificates, 2017-2018</a:t>
            </a:r>
          </a:p>
        </p:txBody>
      </p:sp>
      <p:sp>
        <p:nvSpPr>
          <p:cNvPr id="45" name="Content Placeholder 2">
            <a:extLst>
              <a:ext uri="{FF2B5EF4-FFF2-40B4-BE49-F238E27FC236}">
                <a16:creationId xmlns:a16="http://schemas.microsoft.com/office/drawing/2014/main" id="{577932A6-2E88-42B4-9880-0AB3E67BF61F}"/>
              </a:ext>
            </a:extLst>
          </p:cNvPr>
          <p:cNvSpPr txBox="1">
            <a:spLocks/>
          </p:cNvSpPr>
          <p:nvPr/>
        </p:nvSpPr>
        <p:spPr>
          <a:xfrm>
            <a:off x="609600" y="533400"/>
            <a:ext cx="10972800" cy="466180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If Black infants had the same mortality rates as low-risk White infants, 212 deaths would have been prevented each year</a:t>
            </a:r>
          </a:p>
        </p:txBody>
      </p:sp>
    </p:spTree>
    <p:extLst>
      <p:ext uri="{BB962C8B-B14F-4D97-AF65-F5344CB8AC3E}">
        <p14:creationId xmlns:p14="http://schemas.microsoft.com/office/powerpoint/2010/main" val="21616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Potential Steps for Infant Mortality Prevention</a:t>
            </a:r>
          </a:p>
        </p:txBody>
      </p:sp>
      <p:sp>
        <p:nvSpPr>
          <p:cNvPr id="3" name="Content Placeholder 2"/>
          <p:cNvSpPr>
            <a:spLocks noGrp="1"/>
          </p:cNvSpPr>
          <p:nvPr>
            <p:ph idx="1"/>
          </p:nvPr>
        </p:nvSpPr>
        <p:spPr>
          <a:xfrm>
            <a:off x="457200" y="1600201"/>
            <a:ext cx="5410200" cy="5105399"/>
          </a:xfrm>
        </p:spPr>
        <p:txBody>
          <a:bodyPr>
            <a:normAutofit/>
          </a:bodyPr>
          <a:lstStyle/>
          <a:p>
            <a:r>
              <a:rPr lang="en-US" b="1" dirty="0"/>
              <a:t>Prematurity Prevention</a:t>
            </a:r>
          </a:p>
          <a:p>
            <a:pPr lvl="1"/>
            <a:r>
              <a:rPr lang="en-US" dirty="0"/>
              <a:t>Pre-/Inter-conception health</a:t>
            </a:r>
          </a:p>
          <a:p>
            <a:pPr lvl="1"/>
            <a:r>
              <a:rPr lang="en-US" dirty="0"/>
              <a:t>Pregnancy spacing </a:t>
            </a:r>
          </a:p>
          <a:p>
            <a:pPr lvl="1"/>
            <a:r>
              <a:rPr lang="en-US" dirty="0"/>
              <a:t>Early &amp; adequate prenatal care </a:t>
            </a:r>
          </a:p>
          <a:p>
            <a:pPr lvl="1"/>
            <a:r>
              <a:rPr lang="en-US" dirty="0"/>
              <a:t>No smoking during pregnancy</a:t>
            </a:r>
          </a:p>
          <a:p>
            <a:pPr lvl="1"/>
            <a:r>
              <a:rPr lang="en-US" dirty="0"/>
              <a:t>Educating women on signs of early labor</a:t>
            </a:r>
          </a:p>
          <a:p>
            <a:pPr lvl="1"/>
            <a:r>
              <a:rPr lang="en-US" dirty="0"/>
              <a:t>Risk-appropriate care for early labor</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D7128E14-0F97-4BCB-BE20-268CE1083B61}"/>
              </a:ext>
            </a:extLst>
          </p:cNvPr>
          <p:cNvSpPr txBox="1">
            <a:spLocks/>
          </p:cNvSpPr>
          <p:nvPr/>
        </p:nvSpPr>
        <p:spPr>
          <a:xfrm>
            <a:off x="6324600" y="1580867"/>
            <a:ext cx="5410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SUID Prevention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Place infants to sleep on back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Safe sleep environment</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Alone, in a crib, firm mattress with no pillows, blankets or toys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No cigarette smoke exposure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Breastfeeding</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903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F58E-51BF-43B0-89E0-2F3846DF91BA}"/>
              </a:ext>
            </a:extLst>
          </p:cNvPr>
          <p:cNvSpPr>
            <a:spLocks noGrp="1"/>
          </p:cNvSpPr>
          <p:nvPr>
            <p:ph type="title"/>
          </p:nvPr>
        </p:nvSpPr>
        <p:spPr/>
        <p:txBody>
          <a:bodyPr/>
          <a:lstStyle/>
          <a:p>
            <a:r>
              <a:rPr lang="en-US" dirty="0"/>
              <a:t>Striving </a:t>
            </a:r>
            <a:r>
              <a:rPr lang="en-US"/>
              <a:t>for Infant Health </a:t>
            </a:r>
            <a:r>
              <a:rPr lang="en-US" dirty="0"/>
              <a:t>Equity in Illinois</a:t>
            </a:r>
          </a:p>
        </p:txBody>
      </p:sp>
      <p:sp>
        <p:nvSpPr>
          <p:cNvPr id="3" name="Content Placeholder 2">
            <a:extLst>
              <a:ext uri="{FF2B5EF4-FFF2-40B4-BE49-F238E27FC236}">
                <a16:creationId xmlns:a16="http://schemas.microsoft.com/office/drawing/2014/main" id="{20EA39A7-861D-4999-96A1-F124D5F5E942}"/>
              </a:ext>
            </a:extLst>
          </p:cNvPr>
          <p:cNvSpPr>
            <a:spLocks noGrp="1"/>
          </p:cNvSpPr>
          <p:nvPr>
            <p:ph idx="1"/>
          </p:nvPr>
        </p:nvSpPr>
        <p:spPr/>
        <p:txBody>
          <a:bodyPr/>
          <a:lstStyle/>
          <a:p>
            <a:r>
              <a:rPr lang="en-US" dirty="0"/>
              <a:t>Black infants have higher rates of infant mortality across all causes of death, but the inequities are worst for SUID deaths</a:t>
            </a:r>
          </a:p>
          <a:p>
            <a:r>
              <a:rPr lang="en-US" dirty="0"/>
              <a:t>SUID deaths among Black infants have been increasing over the last 10 years, in contrast to trends in other racial groups</a:t>
            </a:r>
          </a:p>
          <a:p>
            <a:r>
              <a:rPr lang="en-US" dirty="0"/>
              <a:t>The periods of risk with the most opportunity to reduce racial inequities are related to:</a:t>
            </a:r>
          </a:p>
          <a:p>
            <a:pPr lvl="1"/>
            <a:r>
              <a:rPr lang="en-US" dirty="0"/>
              <a:t>Maternal health &amp; prematurity</a:t>
            </a:r>
          </a:p>
          <a:p>
            <a:pPr lvl="1"/>
            <a:r>
              <a:rPr lang="en-US" dirty="0"/>
              <a:t>Infant Health (post-neonatal)</a:t>
            </a:r>
          </a:p>
          <a:p>
            <a:endParaRPr lang="en-US" dirty="0"/>
          </a:p>
        </p:txBody>
      </p:sp>
      <p:sp>
        <p:nvSpPr>
          <p:cNvPr id="4" name="Slide Number Placeholder 3">
            <a:extLst>
              <a:ext uri="{FF2B5EF4-FFF2-40B4-BE49-F238E27FC236}">
                <a16:creationId xmlns:a16="http://schemas.microsoft.com/office/drawing/2014/main" id="{3DFE1C6B-0AED-4046-A1BC-76F9DFA567E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7182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967606"/>
          </a:xfrm>
        </p:spPr>
        <p:txBody>
          <a:bodyPr>
            <a:normAutofit/>
          </a:bodyPr>
          <a:lstStyle/>
          <a:p>
            <a:pPr algn="ctr"/>
            <a:r>
              <a:rPr lang="en-US" sz="5300" dirty="0"/>
              <a:t/>
            </a:r>
            <a:br>
              <a:rPr lang="en-US" sz="5300" dirty="0"/>
            </a:br>
            <a:r>
              <a:rPr lang="en-US" sz="5300" dirty="0"/>
              <a:t>DISCUSSION</a:t>
            </a:r>
            <a:br>
              <a:rPr lang="en-US" sz="5300" dirty="0"/>
            </a:br>
            <a:r>
              <a:rPr lang="en-US" sz="5300" cap="none" dirty="0"/>
              <a:t>&amp;</a:t>
            </a:r>
            <a:r>
              <a:rPr lang="en-US" sz="5300" dirty="0"/>
              <a:t/>
            </a:r>
            <a:br>
              <a:rPr lang="en-US" sz="5300" dirty="0"/>
            </a:br>
            <a:r>
              <a:rPr lang="en-US" sz="5300" dirty="0"/>
              <a:t>Questions</a:t>
            </a:r>
            <a:endParaRPr lang="en-US" cap="none" dirty="0"/>
          </a:p>
        </p:txBody>
      </p:sp>
      <p:sp>
        <p:nvSpPr>
          <p:cNvPr id="3" name="Slide Number Placeholder 2">
            <a:extLst>
              <a:ext uri="{FF2B5EF4-FFF2-40B4-BE49-F238E27FC236}">
                <a16:creationId xmlns:a16="http://schemas.microsoft.com/office/drawing/2014/main" id="{778D543C-705C-436B-AFAF-F626D2134C1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6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6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C19DA64E-B451-4D21-9532-96117340FDE9}"/>
              </a:ext>
            </a:extLst>
          </p:cNvPr>
          <p:cNvSpPr txBox="1"/>
          <p:nvPr/>
        </p:nvSpPr>
        <p:spPr>
          <a:xfrm>
            <a:off x="1066800" y="4876800"/>
            <a:ext cx="7772400"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For more information about infant mortality in Illinois,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View the latest state Infant Mortality Report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hlinkClick r:id="rId3"/>
              </a:rPr>
              <a:t>http://www.dph.illinois.gov/sites/default/files/publications/illinois-infant-mortality-data-report-2020-december.pdf</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949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normAutofit/>
          </a:bodyPr>
          <a:lstStyle/>
          <a:p>
            <a:r>
              <a:rPr lang="en-US" sz="4000" dirty="0"/>
              <a:t>10-Minute Break</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97531" y="3081639"/>
            <a:ext cx="9365380" cy="986569"/>
          </a:xfrm>
        </p:spPr>
        <p:txBody>
          <a:bodyPr>
            <a:normAutofit/>
          </a:bodyPr>
          <a:lstStyle/>
          <a:p>
            <a:pPr marL="0" indent="0">
              <a:buNone/>
            </a:pPr>
            <a:r>
              <a:rPr lang="en-US" sz="4000" dirty="0"/>
              <a:t>9:45 – 9:55 am</a:t>
            </a:r>
          </a:p>
        </p:txBody>
      </p:sp>
      <p:pic>
        <p:nvPicPr>
          <p:cNvPr id="4" name="Picture 3">
            <a:extLst>
              <a:ext uri="{FF2B5EF4-FFF2-40B4-BE49-F238E27FC236}">
                <a16:creationId xmlns:a16="http://schemas.microsoft.com/office/drawing/2014/main" id="{3E09F5C3-82F6-CC47-BC6A-222552EA4783}"/>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266" b="89557" l="9615" r="74573"/>
                    </a14:imgEffect>
                  </a14:imgLayer>
                </a14:imgProps>
              </a:ext>
              <a:ext uri="{28A0092B-C50C-407E-A947-70E740481C1C}">
                <a14:useLocalDpi xmlns:a14="http://schemas.microsoft.com/office/drawing/2010/main"/>
              </a:ext>
            </a:extLst>
          </a:blip>
          <a:stretch>
            <a:fillRect/>
          </a:stretch>
        </p:blipFill>
        <p:spPr>
          <a:xfrm>
            <a:off x="2169931" y="0"/>
            <a:ext cx="2883898" cy="1947248"/>
          </a:xfrm>
          <a:prstGeom prst="rect">
            <a:avLst/>
          </a:prstGeom>
        </p:spPr>
      </p:pic>
      <p:pic>
        <p:nvPicPr>
          <p:cNvPr id="5" name="Picture 4"/>
          <p:cNvPicPr>
            <a:picLocks noChangeAspect="1"/>
          </p:cNvPicPr>
          <p:nvPr/>
        </p:nvPicPr>
        <p:blipFill>
          <a:blip r:embed="rId4"/>
          <a:stretch>
            <a:fillRect/>
          </a:stretch>
        </p:blipFill>
        <p:spPr>
          <a:xfrm>
            <a:off x="6753693" y="1381465"/>
            <a:ext cx="4591618" cy="3035137"/>
          </a:xfrm>
          <a:prstGeom prst="rect">
            <a:avLst/>
          </a:prstGeom>
        </p:spPr>
      </p:pic>
    </p:spTree>
    <p:extLst>
      <p:ext uri="{BB962C8B-B14F-4D97-AF65-F5344CB8AC3E}">
        <p14:creationId xmlns:p14="http://schemas.microsoft.com/office/powerpoint/2010/main" val="37033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693334" y="2099735"/>
            <a:ext cx="8669867" cy="40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0434" tIns="39511" rIns="80434" bIns="39511">
            <a:spAutoFit/>
          </a:bodyPr>
          <a:lstStyle>
            <a:lvl1pPr marL="457200" indent="-457200">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rPr>
              <a:t>	Infant mortality statistics are real.  If the rate (or number of deaths) rises from one year to the next, however small the change, it is a political crisis.  Year to year variations are never random fluctuations around a stable long-term trend.</a:t>
            </a:r>
          </a:p>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endParaRPr>
          </a:p>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rPr>
              <a:t>	Here’s an example:</a:t>
            </a:r>
          </a:p>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endParaRPr>
          </a:p>
          <a:p>
            <a:pPr marL="406405" marR="0" lvl="0" indent="-406405"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844" b="1" i="0" u="none" strike="noStrike" kern="1200" cap="none" spc="0" normalizeH="0" baseline="0" noProof="0">
              <a:ln>
                <a:noFill/>
              </a:ln>
              <a:solidFill>
                <a:srgbClr val="FFFFFF"/>
              </a:solidFill>
              <a:effectLst/>
              <a:uLnTx/>
              <a:uFillTx/>
              <a:latin typeface="Times New Roman" panose="02020603050405020304" pitchFamily="18" charset="0"/>
              <a:ea typeface="+mn-ea"/>
              <a:cs typeface="Courier New" panose="02070309020205020404" pitchFamily="49" charset="0"/>
            </a:endParaRPr>
          </a:p>
        </p:txBody>
      </p:sp>
      <p:sp>
        <p:nvSpPr>
          <p:cNvPr id="10243" name="Rectangle 3"/>
          <p:cNvSpPr>
            <a:spLocks noChangeArrowheads="1"/>
          </p:cNvSpPr>
          <p:nvPr/>
        </p:nvSpPr>
        <p:spPr bwMode="auto">
          <a:xfrm>
            <a:off x="5226756" y="1058334"/>
            <a:ext cx="2053982" cy="57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Number 9</a:t>
            </a:r>
          </a:p>
        </p:txBody>
      </p:sp>
      <p:sp>
        <p:nvSpPr>
          <p:cNvPr id="10244" name="Text Box 7"/>
          <p:cNvSpPr txBox="1">
            <a:spLocks noChangeArrowheads="1"/>
          </p:cNvSpPr>
          <p:nvPr/>
        </p:nvSpPr>
        <p:spPr bwMode="auto">
          <a:xfrm>
            <a:off x="4436535" y="166793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45" name="Rectangle 9"/>
          <p:cNvSpPr>
            <a:spLocks noChangeArrowheads="1"/>
          </p:cNvSpPr>
          <p:nvPr/>
        </p:nvSpPr>
        <p:spPr bwMode="auto">
          <a:xfrm>
            <a:off x="2573867" y="651935"/>
            <a:ext cx="7177244" cy="35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434" tIns="39511" rIns="80434" bIns="39511">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778" b="1" i="0" u="none" strike="noStrike" kern="1200" cap="none" spc="0" normalizeH="0" baseline="0" noProof="0">
                <a:ln>
                  <a:noFill/>
                </a:ln>
                <a:solidFill>
                  <a:srgbClr val="66FFFF"/>
                </a:solidFill>
                <a:effectLst/>
                <a:uLnTx/>
                <a:uFillTx/>
                <a:latin typeface="Arial" panose="020B0604020202020204" pitchFamily="34" charset="0"/>
                <a:ea typeface="+mn-ea"/>
                <a:cs typeface="+mn-cs"/>
              </a:rPr>
              <a:t>Top Ten List:  Ten Best Ways to Misuse Infant Mortality Statistics</a:t>
            </a:r>
          </a:p>
        </p:txBody>
      </p:sp>
      <p:sp>
        <p:nvSpPr>
          <p:cNvPr id="10246" name="Text Box 10"/>
          <p:cNvSpPr txBox="1">
            <a:spLocks noChangeArrowheads="1"/>
          </p:cNvSpPr>
          <p:nvPr/>
        </p:nvSpPr>
        <p:spPr bwMode="auto">
          <a:xfrm>
            <a:off x="5392363" y="1532467"/>
            <a:ext cx="1696555"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667" b="1" i="0" u="none" strike="noStrike" kern="1200" cap="none" spc="0" normalizeH="0" baseline="0" noProof="0">
                <a:ln>
                  <a:noFill/>
                </a:ln>
                <a:solidFill>
                  <a:srgbClr val="FFFFFF"/>
                </a:solidFill>
                <a:effectLst/>
                <a:uLnTx/>
                <a:uFillTx/>
                <a:latin typeface="Arial" panose="020B0604020202020204" pitchFamily="34" charset="0"/>
                <a:ea typeface="+mn-ea"/>
                <a:cs typeface="+mn-cs"/>
              </a:rPr>
              <a:t>Cry Wolf!</a:t>
            </a:r>
          </a:p>
        </p:txBody>
      </p:sp>
    </p:spTree>
    <p:extLst>
      <p:ext uri="{BB962C8B-B14F-4D97-AF65-F5344CB8AC3E}">
        <p14:creationId xmlns:p14="http://schemas.microsoft.com/office/powerpoint/2010/main" val="4193884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F46-075A-7D44-87A7-6A4A9F14E6A6}"/>
              </a:ext>
            </a:extLst>
          </p:cNvPr>
          <p:cNvSpPr>
            <a:spLocks noGrp="1"/>
          </p:cNvSpPr>
          <p:nvPr>
            <p:ph type="ctrTitle"/>
          </p:nvPr>
        </p:nvSpPr>
        <p:spPr>
          <a:xfrm>
            <a:off x="368401" y="493618"/>
            <a:ext cx="4613127" cy="2566692"/>
          </a:xfrm>
        </p:spPr>
        <p:txBody>
          <a:bodyPr>
            <a:normAutofit/>
          </a:bodyPr>
          <a:lstStyle/>
          <a:p>
            <a:pPr algn="ctr"/>
            <a:r>
              <a:rPr lang="en-US" sz="4800" dirty="0">
                <a:solidFill>
                  <a:schemeClr val="tx2">
                    <a:lumMod val="50000"/>
                  </a:schemeClr>
                </a:solidFill>
              </a:rPr>
              <a:t>Thanks to our Funders</a:t>
            </a:r>
          </a:p>
        </p:txBody>
      </p:sp>
      <p:sp>
        <p:nvSpPr>
          <p:cNvPr id="3" name="Subtitle 2">
            <a:extLst>
              <a:ext uri="{FF2B5EF4-FFF2-40B4-BE49-F238E27FC236}">
                <a16:creationId xmlns:a16="http://schemas.microsoft.com/office/drawing/2014/main" id="{43D19BCB-87EC-2242-A60F-BDD660F18F16}"/>
              </a:ext>
            </a:extLst>
          </p:cNvPr>
          <p:cNvSpPr>
            <a:spLocks noGrp="1"/>
          </p:cNvSpPr>
          <p:nvPr>
            <p:ph type="subTitle" idx="1"/>
          </p:nvPr>
        </p:nvSpPr>
        <p:spPr>
          <a:xfrm>
            <a:off x="153432" y="5248519"/>
            <a:ext cx="5194433" cy="986569"/>
          </a:xfrm>
        </p:spPr>
        <p:txBody>
          <a:bodyPr>
            <a:normAutofit/>
          </a:bodyPr>
          <a:lstStyle/>
          <a:p>
            <a:r>
              <a:rPr lang="en-US" sz="2800" dirty="0"/>
              <a:t>In kind support:</a:t>
            </a:r>
          </a:p>
        </p:txBody>
      </p:sp>
      <p:sp>
        <p:nvSpPr>
          <p:cNvPr id="5" name="Rectangle 4"/>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a:t>
            </a:r>
          </a:p>
        </p:txBody>
      </p:sp>
      <p:pic>
        <p:nvPicPr>
          <p:cNvPr id="1026" name="Picture 2" descr="Laboratory of Neurogenomics and Novel Therapies Web Site – Research and  Patient Care at Northwes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1492" y="5826682"/>
            <a:ext cx="1627118" cy="596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S CDC logo.svg - Wikimedia Common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4461" y="4045643"/>
            <a:ext cx="1154729" cy="872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pcqc.org/wp-content/uploads/2021/03/ai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8647" y="4069152"/>
            <a:ext cx="1382001" cy="735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PH | Protecting health, improving liv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84" y="3246774"/>
            <a:ext cx="1698317" cy="4698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HS Logo"/>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297" b="97253" l="200" r="100000">
                        <a14:foregroundMark x1="31000" y1="30220" x2="31000" y2="30220"/>
                        <a14:foregroundMark x1="55600" y1="60989" x2="55600" y2="60989"/>
                        <a14:foregroundMark x1="56000" y1="59890" x2="56000" y2="59890"/>
                        <a14:foregroundMark x1="56400" y1="57143" x2="56400" y2="57143"/>
                        <a14:foregroundMark x1="53200" y1="63736" x2="53200" y2="63736"/>
                        <a14:foregroundMark x1="52800" y1="67582" x2="52800" y2="67582"/>
                        <a14:foregroundMark x1="51200" y1="72527" x2="51200" y2="72527"/>
                        <a14:foregroundMark x1="54000" y1="71429" x2="54000" y2="71429"/>
                        <a14:foregroundMark x1="56800" y1="69780" x2="56800" y2="69780"/>
                        <a14:foregroundMark x1="58400" y1="75824" x2="58400" y2="75824"/>
                        <a14:foregroundMark x1="57000" y1="74725" x2="57000" y2="74725"/>
                        <a14:foregroundMark x1="55800" y1="53846" x2="55800" y2="53846"/>
                        <a14:foregroundMark x1="55400" y1="45604" x2="55400" y2="45604"/>
                        <a14:foregroundMark x1="61600" y1="39560" x2="61600" y2="39560"/>
                        <a14:foregroundMark x1="62000" y1="50000" x2="62000" y2="50000"/>
                        <a14:foregroundMark x1="60400" y1="57692" x2="60400" y2="57692"/>
                        <a14:foregroundMark x1="61600" y1="58242" x2="61600" y2="58242"/>
                        <a14:foregroundMark x1="61400" y1="67033" x2="61400" y2="67033"/>
                        <a14:foregroundMark x1="65800" y1="57143" x2="65800" y2="57143"/>
                        <a14:foregroundMark x1="19600" y1="86264" x2="19600" y2="86264"/>
                        <a14:foregroundMark x1="23400" y1="90659" x2="23400" y2="90659"/>
                        <a14:foregroundMark x1="25000" y1="95055" x2="25000" y2="95055"/>
                        <a14:foregroundMark x1="26400" y1="89011" x2="26400" y2="89011"/>
                        <a14:foregroundMark x1="25200" y1="89560" x2="25200" y2="89560"/>
                        <a14:foregroundMark x1="28200" y1="93407" x2="28200" y2="93407"/>
                        <a14:foregroundMark x1="29800" y1="87912" x2="29800" y2="87912"/>
                        <a14:foregroundMark x1="31200" y1="89560" x2="31200" y2="89560"/>
                        <a14:foregroundMark x1="29400" y1="93956" x2="29400" y2="93956"/>
                        <a14:foregroundMark x1="32800" y1="89560" x2="32800" y2="89560"/>
                        <a14:foregroundMark x1="37000" y1="89011" x2="37000" y2="89011"/>
                        <a14:foregroundMark x1="41600" y1="91758" x2="41600" y2="91758"/>
                        <a14:foregroundMark x1="42600" y1="95604" x2="42600" y2="95604"/>
                        <a14:foregroundMark x1="46800" y1="88462" x2="46800" y2="88462"/>
                        <a14:foregroundMark x1="48200" y1="87363" x2="48200" y2="87363"/>
                        <a14:foregroundMark x1="51800" y1="90110" x2="51800" y2="90110"/>
                        <a14:foregroundMark x1="55200" y1="88462" x2="55200" y2="88462"/>
                        <a14:foregroundMark x1="59400" y1="89560" x2="59400" y2="89560"/>
                        <a14:foregroundMark x1="62200" y1="90110" x2="62200" y2="90110"/>
                        <a14:foregroundMark x1="64000" y1="90110" x2="64000" y2="90110"/>
                        <a14:foregroundMark x1="65400" y1="90110" x2="65400" y2="90110"/>
                        <a14:foregroundMark x1="71800" y1="90659" x2="71800" y2="90659"/>
                        <a14:foregroundMark x1="73600" y1="89011" x2="73600" y2="89011"/>
                        <a14:foregroundMark x1="70400" y1="88462" x2="70400" y2="88462"/>
                        <a14:foregroundMark x1="43600" y1="94505" x2="43600" y2="94505"/>
                        <a14:foregroundMark x1="78800" y1="88462" x2="78800" y2="88462"/>
                        <a14:foregroundMark x1="66200" y1="62637" x2="66200" y2="62637"/>
                        <a14:foregroundMark x1="90200" y1="85165" x2="90200" y2="85165"/>
                        <a14:foregroundMark x1="90200" y1="89011" x2="90200" y2="89011"/>
                        <a14:foregroundMark x1="87800" y1="94505" x2="87800" y2="94505"/>
                        <a14:foregroundMark x1="84800" y1="88462" x2="84800" y2="88462"/>
                        <a14:foregroundMark x1="91800" y1="89011" x2="91800" y2="89011"/>
                        <a14:foregroundMark x1="91400" y1="90110" x2="91400" y2="90110"/>
                        <a14:foregroundMark x1="93200" y1="89011" x2="93200" y2="89011"/>
                        <a14:foregroundMark x1="93400" y1="95055" x2="93400" y2="95055"/>
                        <a14:foregroundMark x1="94600" y1="88462" x2="94600" y2="88462"/>
                        <a14:foregroundMark x1="96200" y1="94505" x2="96200" y2="94505"/>
                        <a14:foregroundMark x1="97600" y1="94505" x2="97600" y2="94505"/>
                        <a14:foregroundMark x1="68400" y1="87363" x2="68400" y2="87363"/>
                        <a14:foregroundMark x1="72000" y1="95604" x2="72000" y2="95604"/>
                        <a14:foregroundMark x1="70400" y1="94505" x2="70400" y2="94505"/>
                        <a14:foregroundMark x1="81800" y1="93956" x2="81800" y2="93956"/>
                        <a14:foregroundMark x1="82800" y1="96154" x2="82800" y2="96154"/>
                        <a14:foregroundMark x1="99400" y1="93407" x2="99400" y2="93407"/>
                        <a14:foregroundMark x1="97600" y1="90110" x2="97600" y2="90110"/>
                        <a14:foregroundMark x1="94800" y1="95055" x2="94800" y2="95055"/>
                        <a14:foregroundMark x1="96400" y1="89560" x2="96400" y2="89560"/>
                        <a14:foregroundMark x1="99000" y1="88462" x2="99000" y2="88462"/>
                        <a14:foregroundMark x1="97400" y1="87912" x2="97400" y2="87912"/>
                        <a14:foregroundMark x1="97200" y1="89011" x2="97200" y2="89011"/>
                        <a14:foregroundMark x1="97200" y1="90110" x2="97200" y2="90110"/>
                        <a14:foregroundMark x1="45200" y1="89560" x2="45200" y2="89560"/>
                        <a14:foregroundMark x1="53600" y1="89560" x2="53600" y2="89560"/>
                        <a14:foregroundMark x1="43600" y1="90110" x2="43600" y2="90110"/>
                        <a14:foregroundMark x1="43600" y1="87912" x2="43600" y2="87912"/>
                        <a14:foregroundMark x1="15000" y1="88462" x2="15000" y2="88462"/>
                        <a14:foregroundMark x1="15000" y1="94505" x2="15000" y2="94505"/>
                        <a14:foregroundMark x1="13600" y1="84066" x2="13600" y2="84066"/>
                        <a14:foregroundMark x1="13600" y1="90659" x2="13600" y2="90659"/>
                        <a14:foregroundMark x1="12400" y1="90110" x2="12400" y2="90110"/>
                        <a14:foregroundMark x1="800" y1="86813" x2="800" y2="86813"/>
                        <a14:foregroundMark x1="2400" y1="85714" x2="2400" y2="85714"/>
                        <a14:foregroundMark x1="4200" y1="85714" x2="4200" y2="85714"/>
                        <a14:foregroundMark x1="5600" y1="87912" x2="5600" y2="87912"/>
                        <a14:foregroundMark x1="7200" y1="88462" x2="7200" y2="88462"/>
                        <a14:foregroundMark x1="16800" y1="93407" x2="16800" y2="93407"/>
                        <a14:foregroundMark x1="16600" y1="88462" x2="16600" y2="88462"/>
                        <a14:foregroundMark x1="38800" y1="91209" x2="38800" y2="91209"/>
                        <a14:foregroundMark x1="40600" y1="90659" x2="40600" y2="90659"/>
                        <a14:foregroundMark x1="53600" y1="93407" x2="53600" y2="93407"/>
                        <a14:foregroundMark x1="35000" y1="92308" x2="35000" y2="92308"/>
                        <a14:foregroundMark x1="31400" y1="92857" x2="31400" y2="92857"/>
                        <a14:foregroundMark x1="24800" y1="87912" x2="24800" y2="87912"/>
                        <a14:foregroundMark x1="19800" y1="37912" x2="19800" y2="37912"/>
                        <a14:foregroundMark x1="19200" y1="34066" x2="19200" y2="34066"/>
                        <a14:foregroundMark x1="18800" y1="33516" x2="18800" y2="33516"/>
                        <a14:foregroundMark x1="20400" y1="35165" x2="20400" y2="35165"/>
                        <a14:foregroundMark x1="19400" y1="49451" x2="19400" y2="49451"/>
                        <a14:foregroundMark x1="3600" y1="21978" x2="3600" y2="21978"/>
                        <a14:foregroundMark x1="4400" y1="19780" x2="4400" y2="19780"/>
                        <a14:foregroundMark x1="4800" y1="19780" x2="4800" y2="19780"/>
                        <a14:foregroundMark x1="5600" y1="18681" x2="5600" y2="18681"/>
                        <a14:foregroundMark x1="5600" y1="18681" x2="5600" y2="18681"/>
                        <a14:foregroundMark x1="5800" y1="17033" x2="5800" y2="17033"/>
                        <a14:foregroundMark x1="6200" y1="14835" x2="6200" y2="14835"/>
                        <a14:foregroundMark x1="7000" y1="14286" x2="7000" y2="14286"/>
                        <a14:foregroundMark x1="8600" y1="13187" x2="8600" y2="13187"/>
                        <a14:foregroundMark x1="9800" y1="10989" x2="9800" y2="10989"/>
                        <a14:foregroundMark x1="11800" y1="8791" x2="12000" y2="8791"/>
                        <a14:foregroundMark x1="12000" y1="8791" x2="12000" y2="8791"/>
                        <a14:foregroundMark x1="13000" y1="7692" x2="13000" y2="7692"/>
                        <a14:foregroundMark x1="14000" y1="7143" x2="14000" y2="7143"/>
                        <a14:foregroundMark x1="15600" y1="6593" x2="15600" y2="6593"/>
                        <a14:foregroundMark x1="16400" y1="6593" x2="16400" y2="6593"/>
                        <a14:foregroundMark x1="17000" y1="6593" x2="17000" y2="6593"/>
                        <a14:foregroundMark x1="18200" y1="7692" x2="18200" y2="7692"/>
                        <a14:foregroundMark x1="18800" y1="8242" x2="18800" y2="8242"/>
                        <a14:foregroundMark x1="19600" y1="8791" x2="19800" y2="8791"/>
                        <a14:foregroundMark x1="21000" y1="10440" x2="21000" y2="10440"/>
                        <a14:foregroundMark x1="21200" y1="10989" x2="21200" y2="10989"/>
                        <a14:foregroundMark x1="21800" y1="12637" x2="21800" y2="12637"/>
                        <a14:foregroundMark x1="22400" y1="13187" x2="22400" y2="13187"/>
                        <a14:foregroundMark x1="22600" y1="15385" x2="22600" y2="15385"/>
                        <a14:foregroundMark x1="23800" y1="18681" x2="23800" y2="18681"/>
                        <a14:foregroundMark x1="24400" y1="20879" x2="24400" y2="20879"/>
                        <a14:foregroundMark x1="24600" y1="25824" x2="24600" y2="25824"/>
                        <a14:foregroundMark x1="24600" y1="30220" x2="24600" y2="30220"/>
                        <a14:foregroundMark x1="25600" y1="34066" x2="25600" y2="34066"/>
                        <a14:foregroundMark x1="25800" y1="36813" x2="25800" y2="37912"/>
                        <a14:foregroundMark x1="24800" y1="46154" x2="24800" y2="46154"/>
                        <a14:foregroundMark x1="25000" y1="51648" x2="25000" y2="51648"/>
                        <a14:foregroundMark x1="24600" y1="55495" x2="24600" y2="55495"/>
                        <a14:foregroundMark x1="26000" y1="54945" x2="26000" y2="54945"/>
                        <a14:foregroundMark x1="22200" y1="58242" x2="22200" y2="58242"/>
                        <a14:foregroundMark x1="19200" y1="58791" x2="19200" y2="58791"/>
                        <a14:foregroundMark x1="15400" y1="60989" x2="15400" y2="60989"/>
                        <a14:foregroundMark x1="8600" y1="52747" x2="8600" y2="52747"/>
                        <a14:foregroundMark x1="6400" y1="32967" x2="6400" y2="32967"/>
                        <a14:foregroundMark x1="8200" y1="27473" x2="8200" y2="27473"/>
                        <a14:foregroundMark x1="11600" y1="32418" x2="11600" y2="32418"/>
                        <a14:foregroundMark x1="11400" y1="29670" x2="11400" y2="29670"/>
                        <a14:foregroundMark x1="8200" y1="39560" x2="8200" y2="39560"/>
                        <a14:foregroundMark x1="3800" y1="42308" x2="3800" y2="42308"/>
                        <a14:foregroundMark x1="1800" y1="58791" x2="1800" y2="58791"/>
                        <a14:foregroundMark x1="3600" y1="63187" x2="3800" y2="63736"/>
                        <a14:foregroundMark x1="5000" y1="65934" x2="5000" y2="65934"/>
                        <a14:foregroundMark x1="23400" y1="15934" x2="23400" y2="15934"/>
                        <a14:foregroundMark x1="25600" y1="24725" x2="25600" y2="24725"/>
                        <a14:foregroundMark x1="63600" y1="62637" x2="63600" y2="62637"/>
                        <a14:foregroundMark x1="63400" y1="69780" x2="63400" y2="69780"/>
                        <a14:foregroundMark x1="60600" y1="89560" x2="60600" y2="89560"/>
                        <a14:foregroundMark x1="19800" y1="95055" x2="19800" y2="95055"/>
                        <a14:foregroundMark x1="31600" y1="95604" x2="31600" y2="95604"/>
                        <a14:foregroundMark x1="10600" y1="89011" x2="10600" y2="89011"/>
                        <a14:foregroundMark x1="9200" y1="94505" x2="9200" y2="94505"/>
                        <a14:foregroundMark x1="5600" y1="84615" x2="5600" y2="84615"/>
                        <a14:foregroundMark x1="4000" y1="94505" x2="4000" y2="94505"/>
                        <a14:foregroundMark x1="22000" y1="91209" x2="22000" y2="91209"/>
                        <a14:foregroundMark x1="10200" y1="92857" x2="10200" y2="92857"/>
                        <a14:foregroundMark x1="10600" y1="94505" x2="10600" y2="94505"/>
                        <a14:foregroundMark x1="80200" y1="86264" x2="80200" y2="86264"/>
                        <a14:foregroundMark x1="80400" y1="92308" x2="80400" y2="92308"/>
                        <a14:foregroundMark x1="79400" y1="96154" x2="79400" y2="96154"/>
                        <a14:foregroundMark x1="75600" y1="91209" x2="75600" y2="91209"/>
                        <a14:foregroundMark x1="86600" y1="89011" x2="86600" y2="89011"/>
                        <a14:foregroundMark x1="89000" y1="88462" x2="89000" y2="88462"/>
                        <a14:foregroundMark x1="83600" y1="89560" x2="83600" y2="89560"/>
                        <a14:foregroundMark x1="95800" y1="87363" x2="95800" y2="87363"/>
                        <a14:foregroundMark x1="83600" y1="94505" x2="83600" y2="94505"/>
                        <a14:foregroundMark x1="30000" y1="92308" x2="30000" y2="92308"/>
                        <a14:backgroundMark x1="24400" y1="89560" x2="24400" y2="89560"/>
                        <a14:backgroundMark x1="27600" y1="91758" x2="27600" y2="91758"/>
                        <a14:backgroundMark x1="30400" y1="93407" x2="30400" y2="93407"/>
                        <a14:backgroundMark x1="30400" y1="90110" x2="30400" y2="90110"/>
                        <a14:backgroundMark x1="36200" y1="91209" x2="36200" y2="91209"/>
                        <a14:backgroundMark x1="41200" y1="90659" x2="41200" y2="90659"/>
                        <a14:backgroundMark x1="42800" y1="93407" x2="42800" y2="93407"/>
                        <a14:backgroundMark x1="43000" y1="89560" x2="43000" y2="89560"/>
                        <a14:backgroundMark x1="52800" y1="91209" x2="52800" y2="91209"/>
                        <a14:backgroundMark x1="71200" y1="93407" x2="71200" y2="93407"/>
                        <a14:backgroundMark x1="71200" y1="89560" x2="71200" y2="89560"/>
                        <a14:backgroundMark x1="79400" y1="87363" x2="79400" y2="87363"/>
                        <a14:backgroundMark x1="82400" y1="89011" x2="82400" y2="89011"/>
                        <a14:backgroundMark x1="90200" y1="86813" x2="90200" y2="86813"/>
                        <a14:backgroundMark x1="94000" y1="94505" x2="94000" y2="94505"/>
                        <a14:backgroundMark x1="93600" y1="96154" x2="93600" y2="96154"/>
                        <a14:backgroundMark x1="98400" y1="93956" x2="98400" y2="93956"/>
                        <a14:backgroundMark x1="95600" y1="89560" x2="95600" y2="89560"/>
                        <a14:backgroundMark x1="95200" y1="93407" x2="95200" y2="93407"/>
                        <a14:backgroundMark x1="97000" y1="89560" x2="97000" y2="89560"/>
                        <a14:backgroundMark x1="98400" y1="89560" x2="98400" y2="89560"/>
                        <a14:backgroundMark x1="21000" y1="90659" x2="21000" y2="90659"/>
                        <a14:backgroundMark x1="11000" y1="92308" x2="11000" y2="92308"/>
                        <a14:backgroundMark x1="16000" y1="89011" x2="16000" y2="89011"/>
                        <a14:backgroundMark x1="9800" y1="91209" x2="9800" y2="91209"/>
                        <a14:backgroundMark x1="82600" y1="93956" x2="82600" y2="93956"/>
                      </a14:backgroundRemoval>
                    </a14:imgEffect>
                  </a14:imgLayer>
                </a14:imgProps>
              </a:ext>
              <a:ext uri="{28A0092B-C50C-407E-A947-70E740481C1C}">
                <a14:useLocalDpi xmlns:a14="http://schemas.microsoft.com/office/drawing/2010/main"/>
              </a:ext>
            </a:extLst>
          </a:blip>
          <a:srcRect/>
          <a:stretch>
            <a:fillRect/>
          </a:stretch>
        </p:blipFill>
        <p:spPr bwMode="auto">
          <a:xfrm>
            <a:off x="3437094" y="3181076"/>
            <a:ext cx="1556853" cy="566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00003" y="3181076"/>
            <a:ext cx="1307805" cy="599691"/>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52805" y="5749326"/>
            <a:ext cx="1267057" cy="544971"/>
          </a:xfrm>
          <a:prstGeom prst="rect">
            <a:avLst/>
          </a:prstGeom>
        </p:spPr>
      </p:pic>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7833" y="5687308"/>
            <a:ext cx="1949464" cy="671127"/>
          </a:xfrm>
          <a:prstGeom prst="rect">
            <a:avLst/>
          </a:prstGeom>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4254" y="6310429"/>
            <a:ext cx="2140342" cy="428068"/>
          </a:xfrm>
          <a:prstGeom prst="rect">
            <a:avLst/>
          </a:prstGeom>
        </p:spPr>
      </p:pic>
    </p:spTree>
    <p:extLst>
      <p:ext uri="{BB962C8B-B14F-4D97-AF65-F5344CB8AC3E}">
        <p14:creationId xmlns:p14="http://schemas.microsoft.com/office/powerpoint/2010/main" val="123165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2789767" y="1961445"/>
            <a:ext cx="7061200" cy="2974622"/>
            <a:chOff x="1006" y="1365"/>
            <a:chExt cx="4167" cy="1927"/>
          </a:xfrm>
        </p:grpSpPr>
        <p:sp>
          <p:nvSpPr>
            <p:cNvPr id="12542" name="Rectangle 3"/>
            <p:cNvSpPr>
              <a:spLocks noChangeArrowheads="1"/>
            </p:cNvSpPr>
            <p:nvPr/>
          </p:nvSpPr>
          <p:spPr bwMode="auto">
            <a:xfrm>
              <a:off x="1042" y="1365"/>
              <a:ext cx="4130" cy="18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3" name="Line 4"/>
            <p:cNvSpPr>
              <a:spLocks noChangeShapeType="1"/>
            </p:cNvSpPr>
            <p:nvPr/>
          </p:nvSpPr>
          <p:spPr bwMode="auto">
            <a:xfrm>
              <a:off x="1042" y="2937"/>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4" name="Line 5"/>
            <p:cNvSpPr>
              <a:spLocks noChangeShapeType="1"/>
            </p:cNvSpPr>
            <p:nvPr/>
          </p:nvSpPr>
          <p:spPr bwMode="auto">
            <a:xfrm>
              <a:off x="1042" y="2623"/>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5" name="Line 6"/>
            <p:cNvSpPr>
              <a:spLocks noChangeShapeType="1"/>
            </p:cNvSpPr>
            <p:nvPr/>
          </p:nvSpPr>
          <p:spPr bwMode="auto">
            <a:xfrm>
              <a:off x="1042" y="2309"/>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6" name="Line 7"/>
            <p:cNvSpPr>
              <a:spLocks noChangeShapeType="1"/>
            </p:cNvSpPr>
            <p:nvPr/>
          </p:nvSpPr>
          <p:spPr bwMode="auto">
            <a:xfrm>
              <a:off x="1042" y="1994"/>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7" name="Line 8"/>
            <p:cNvSpPr>
              <a:spLocks noChangeShapeType="1"/>
            </p:cNvSpPr>
            <p:nvPr/>
          </p:nvSpPr>
          <p:spPr bwMode="auto">
            <a:xfrm>
              <a:off x="1042" y="1680"/>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8" name="Line 9"/>
            <p:cNvSpPr>
              <a:spLocks noChangeShapeType="1"/>
            </p:cNvSpPr>
            <p:nvPr/>
          </p:nvSpPr>
          <p:spPr bwMode="auto">
            <a:xfrm>
              <a:off x="1042" y="1365"/>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9" name="Rectangle 10"/>
            <p:cNvSpPr>
              <a:spLocks noChangeArrowheads="1"/>
            </p:cNvSpPr>
            <p:nvPr/>
          </p:nvSpPr>
          <p:spPr bwMode="auto">
            <a:xfrm>
              <a:off x="1042" y="1365"/>
              <a:ext cx="4130" cy="1887"/>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0" name="Line 11"/>
            <p:cNvSpPr>
              <a:spLocks noChangeShapeType="1"/>
            </p:cNvSpPr>
            <p:nvPr/>
          </p:nvSpPr>
          <p:spPr bwMode="auto">
            <a:xfrm>
              <a:off x="1042" y="1365"/>
              <a:ext cx="1" cy="18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1" name="Line 12"/>
            <p:cNvSpPr>
              <a:spLocks noChangeShapeType="1"/>
            </p:cNvSpPr>
            <p:nvPr/>
          </p:nvSpPr>
          <p:spPr bwMode="auto">
            <a:xfrm>
              <a:off x="1006" y="3252"/>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2" name="Line 13"/>
            <p:cNvSpPr>
              <a:spLocks noChangeShapeType="1"/>
            </p:cNvSpPr>
            <p:nvPr/>
          </p:nvSpPr>
          <p:spPr bwMode="auto">
            <a:xfrm>
              <a:off x="1006" y="2937"/>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3" name="Line 14"/>
            <p:cNvSpPr>
              <a:spLocks noChangeShapeType="1"/>
            </p:cNvSpPr>
            <p:nvPr/>
          </p:nvSpPr>
          <p:spPr bwMode="auto">
            <a:xfrm>
              <a:off x="1006" y="2623"/>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4" name="Line 15"/>
            <p:cNvSpPr>
              <a:spLocks noChangeShapeType="1"/>
            </p:cNvSpPr>
            <p:nvPr/>
          </p:nvSpPr>
          <p:spPr bwMode="auto">
            <a:xfrm>
              <a:off x="1006" y="2309"/>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5" name="Line 16"/>
            <p:cNvSpPr>
              <a:spLocks noChangeShapeType="1"/>
            </p:cNvSpPr>
            <p:nvPr/>
          </p:nvSpPr>
          <p:spPr bwMode="auto">
            <a:xfrm>
              <a:off x="1006" y="199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6" name="Line 17"/>
            <p:cNvSpPr>
              <a:spLocks noChangeShapeType="1"/>
            </p:cNvSpPr>
            <p:nvPr/>
          </p:nvSpPr>
          <p:spPr bwMode="auto">
            <a:xfrm>
              <a:off x="1006" y="168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7" name="Line 18"/>
            <p:cNvSpPr>
              <a:spLocks noChangeShapeType="1"/>
            </p:cNvSpPr>
            <p:nvPr/>
          </p:nvSpPr>
          <p:spPr bwMode="auto">
            <a:xfrm>
              <a:off x="1006" y="1365"/>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8" name="Line 19"/>
            <p:cNvSpPr>
              <a:spLocks noChangeShapeType="1"/>
            </p:cNvSpPr>
            <p:nvPr/>
          </p:nvSpPr>
          <p:spPr bwMode="auto">
            <a:xfrm>
              <a:off x="1042" y="3252"/>
              <a:ext cx="41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59" name="Line 20"/>
            <p:cNvSpPr>
              <a:spLocks noChangeShapeType="1"/>
            </p:cNvSpPr>
            <p:nvPr/>
          </p:nvSpPr>
          <p:spPr bwMode="auto">
            <a:xfrm flipV="1">
              <a:off x="1042"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0" name="Line 21"/>
            <p:cNvSpPr>
              <a:spLocks noChangeShapeType="1"/>
            </p:cNvSpPr>
            <p:nvPr/>
          </p:nvSpPr>
          <p:spPr bwMode="auto">
            <a:xfrm flipV="1">
              <a:off x="1221"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1" name="Line 22"/>
            <p:cNvSpPr>
              <a:spLocks noChangeShapeType="1"/>
            </p:cNvSpPr>
            <p:nvPr/>
          </p:nvSpPr>
          <p:spPr bwMode="auto">
            <a:xfrm flipV="1">
              <a:off x="1401"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2" name="Line 23"/>
            <p:cNvSpPr>
              <a:spLocks noChangeShapeType="1"/>
            </p:cNvSpPr>
            <p:nvPr/>
          </p:nvSpPr>
          <p:spPr bwMode="auto">
            <a:xfrm flipV="1">
              <a:off x="1580"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3" name="Line 24"/>
            <p:cNvSpPr>
              <a:spLocks noChangeShapeType="1"/>
            </p:cNvSpPr>
            <p:nvPr/>
          </p:nvSpPr>
          <p:spPr bwMode="auto">
            <a:xfrm flipV="1">
              <a:off x="1760"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4" name="Line 25"/>
            <p:cNvSpPr>
              <a:spLocks noChangeShapeType="1"/>
            </p:cNvSpPr>
            <p:nvPr/>
          </p:nvSpPr>
          <p:spPr bwMode="auto">
            <a:xfrm flipV="1">
              <a:off x="1939"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5" name="Line 26"/>
            <p:cNvSpPr>
              <a:spLocks noChangeShapeType="1"/>
            </p:cNvSpPr>
            <p:nvPr/>
          </p:nvSpPr>
          <p:spPr bwMode="auto">
            <a:xfrm flipV="1">
              <a:off x="2119"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6" name="Line 27"/>
            <p:cNvSpPr>
              <a:spLocks noChangeShapeType="1"/>
            </p:cNvSpPr>
            <p:nvPr/>
          </p:nvSpPr>
          <p:spPr bwMode="auto">
            <a:xfrm flipV="1">
              <a:off x="2298"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7" name="Line 28"/>
            <p:cNvSpPr>
              <a:spLocks noChangeShapeType="1"/>
            </p:cNvSpPr>
            <p:nvPr/>
          </p:nvSpPr>
          <p:spPr bwMode="auto">
            <a:xfrm flipV="1">
              <a:off x="2478"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8" name="Line 29"/>
            <p:cNvSpPr>
              <a:spLocks noChangeShapeType="1"/>
            </p:cNvSpPr>
            <p:nvPr/>
          </p:nvSpPr>
          <p:spPr bwMode="auto">
            <a:xfrm flipV="1">
              <a:off x="2657"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69" name="Line 30"/>
            <p:cNvSpPr>
              <a:spLocks noChangeShapeType="1"/>
            </p:cNvSpPr>
            <p:nvPr/>
          </p:nvSpPr>
          <p:spPr bwMode="auto">
            <a:xfrm flipV="1">
              <a:off x="2837"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0" name="Line 31"/>
            <p:cNvSpPr>
              <a:spLocks noChangeShapeType="1"/>
            </p:cNvSpPr>
            <p:nvPr/>
          </p:nvSpPr>
          <p:spPr bwMode="auto">
            <a:xfrm flipV="1">
              <a:off x="3016"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1" name="Line 32"/>
            <p:cNvSpPr>
              <a:spLocks noChangeShapeType="1"/>
            </p:cNvSpPr>
            <p:nvPr/>
          </p:nvSpPr>
          <p:spPr bwMode="auto">
            <a:xfrm flipV="1">
              <a:off x="3197"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2" name="Line 33"/>
            <p:cNvSpPr>
              <a:spLocks noChangeShapeType="1"/>
            </p:cNvSpPr>
            <p:nvPr/>
          </p:nvSpPr>
          <p:spPr bwMode="auto">
            <a:xfrm flipV="1">
              <a:off x="3376"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3" name="Line 34"/>
            <p:cNvSpPr>
              <a:spLocks noChangeShapeType="1"/>
            </p:cNvSpPr>
            <p:nvPr/>
          </p:nvSpPr>
          <p:spPr bwMode="auto">
            <a:xfrm flipV="1">
              <a:off x="3556"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4" name="Line 35"/>
            <p:cNvSpPr>
              <a:spLocks noChangeShapeType="1"/>
            </p:cNvSpPr>
            <p:nvPr/>
          </p:nvSpPr>
          <p:spPr bwMode="auto">
            <a:xfrm flipV="1">
              <a:off x="3735"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5" name="Line 36"/>
            <p:cNvSpPr>
              <a:spLocks noChangeShapeType="1"/>
            </p:cNvSpPr>
            <p:nvPr/>
          </p:nvSpPr>
          <p:spPr bwMode="auto">
            <a:xfrm flipV="1">
              <a:off x="3915"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6" name="Line 37"/>
            <p:cNvSpPr>
              <a:spLocks noChangeShapeType="1"/>
            </p:cNvSpPr>
            <p:nvPr/>
          </p:nvSpPr>
          <p:spPr bwMode="auto">
            <a:xfrm flipV="1">
              <a:off x="4094"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7" name="Line 38"/>
            <p:cNvSpPr>
              <a:spLocks noChangeShapeType="1"/>
            </p:cNvSpPr>
            <p:nvPr/>
          </p:nvSpPr>
          <p:spPr bwMode="auto">
            <a:xfrm flipV="1">
              <a:off x="4274"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8" name="Line 39"/>
            <p:cNvSpPr>
              <a:spLocks noChangeShapeType="1"/>
            </p:cNvSpPr>
            <p:nvPr/>
          </p:nvSpPr>
          <p:spPr bwMode="auto">
            <a:xfrm flipV="1">
              <a:off x="4453"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79" name="Line 40"/>
            <p:cNvSpPr>
              <a:spLocks noChangeShapeType="1"/>
            </p:cNvSpPr>
            <p:nvPr/>
          </p:nvSpPr>
          <p:spPr bwMode="auto">
            <a:xfrm flipV="1">
              <a:off x="4633"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0" name="Line 41"/>
            <p:cNvSpPr>
              <a:spLocks noChangeShapeType="1"/>
            </p:cNvSpPr>
            <p:nvPr/>
          </p:nvSpPr>
          <p:spPr bwMode="auto">
            <a:xfrm flipV="1">
              <a:off x="4812"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1" name="Line 42"/>
            <p:cNvSpPr>
              <a:spLocks noChangeShapeType="1"/>
            </p:cNvSpPr>
            <p:nvPr/>
          </p:nvSpPr>
          <p:spPr bwMode="auto">
            <a:xfrm flipV="1">
              <a:off x="4992"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2" name="Line 43"/>
            <p:cNvSpPr>
              <a:spLocks noChangeShapeType="1"/>
            </p:cNvSpPr>
            <p:nvPr/>
          </p:nvSpPr>
          <p:spPr bwMode="auto">
            <a:xfrm flipV="1">
              <a:off x="5172" y="3252"/>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3" name="Line 44"/>
            <p:cNvSpPr>
              <a:spLocks noChangeShapeType="1"/>
            </p:cNvSpPr>
            <p:nvPr/>
          </p:nvSpPr>
          <p:spPr bwMode="auto">
            <a:xfrm>
              <a:off x="1132" y="1605"/>
              <a:ext cx="179" cy="43"/>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4" name="Line 45"/>
            <p:cNvSpPr>
              <a:spLocks noChangeShapeType="1"/>
            </p:cNvSpPr>
            <p:nvPr/>
          </p:nvSpPr>
          <p:spPr bwMode="auto">
            <a:xfrm>
              <a:off x="1311" y="1648"/>
              <a:ext cx="180" cy="120"/>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5" name="Line 46"/>
            <p:cNvSpPr>
              <a:spLocks noChangeShapeType="1"/>
            </p:cNvSpPr>
            <p:nvPr/>
          </p:nvSpPr>
          <p:spPr bwMode="auto">
            <a:xfrm>
              <a:off x="1491" y="1768"/>
              <a:ext cx="179"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6" name="Line 47"/>
            <p:cNvSpPr>
              <a:spLocks noChangeShapeType="1"/>
            </p:cNvSpPr>
            <p:nvPr/>
          </p:nvSpPr>
          <p:spPr bwMode="auto">
            <a:xfrm>
              <a:off x="1670" y="1799"/>
              <a:ext cx="180" cy="8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7" name="Line 48"/>
            <p:cNvSpPr>
              <a:spLocks noChangeShapeType="1"/>
            </p:cNvSpPr>
            <p:nvPr/>
          </p:nvSpPr>
          <p:spPr bwMode="auto">
            <a:xfrm flipV="1">
              <a:off x="1850" y="1856"/>
              <a:ext cx="179" cy="2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8" name="Line 49"/>
            <p:cNvSpPr>
              <a:spLocks noChangeShapeType="1"/>
            </p:cNvSpPr>
            <p:nvPr/>
          </p:nvSpPr>
          <p:spPr bwMode="auto">
            <a:xfrm>
              <a:off x="2029" y="1856"/>
              <a:ext cx="180" cy="88"/>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89" name="Line 50"/>
            <p:cNvSpPr>
              <a:spLocks noChangeShapeType="1"/>
            </p:cNvSpPr>
            <p:nvPr/>
          </p:nvSpPr>
          <p:spPr bwMode="auto">
            <a:xfrm>
              <a:off x="2209" y="1944"/>
              <a:ext cx="179" cy="18"/>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0" name="Line 51"/>
            <p:cNvSpPr>
              <a:spLocks noChangeShapeType="1"/>
            </p:cNvSpPr>
            <p:nvPr/>
          </p:nvSpPr>
          <p:spPr bwMode="auto">
            <a:xfrm>
              <a:off x="2388" y="1962"/>
              <a:ext cx="180"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1" name="Line 52"/>
            <p:cNvSpPr>
              <a:spLocks noChangeShapeType="1"/>
            </p:cNvSpPr>
            <p:nvPr/>
          </p:nvSpPr>
          <p:spPr bwMode="auto">
            <a:xfrm>
              <a:off x="2568" y="1994"/>
              <a:ext cx="179" cy="50"/>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2" name="Line 53"/>
            <p:cNvSpPr>
              <a:spLocks noChangeShapeType="1"/>
            </p:cNvSpPr>
            <p:nvPr/>
          </p:nvSpPr>
          <p:spPr bwMode="auto">
            <a:xfrm>
              <a:off x="2747" y="2044"/>
              <a:ext cx="180" cy="13"/>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3" name="Line 54"/>
            <p:cNvSpPr>
              <a:spLocks noChangeShapeType="1"/>
            </p:cNvSpPr>
            <p:nvPr/>
          </p:nvSpPr>
          <p:spPr bwMode="auto">
            <a:xfrm>
              <a:off x="2927" y="2057"/>
              <a:ext cx="180"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4" name="Line 55"/>
            <p:cNvSpPr>
              <a:spLocks noChangeShapeType="1"/>
            </p:cNvSpPr>
            <p:nvPr/>
          </p:nvSpPr>
          <p:spPr bwMode="auto">
            <a:xfrm>
              <a:off x="3107" y="2063"/>
              <a:ext cx="179"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5" name="Line 56"/>
            <p:cNvSpPr>
              <a:spLocks noChangeShapeType="1"/>
            </p:cNvSpPr>
            <p:nvPr/>
          </p:nvSpPr>
          <p:spPr bwMode="auto">
            <a:xfrm>
              <a:off x="3286" y="2069"/>
              <a:ext cx="180" cy="1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6" name="Line 57"/>
            <p:cNvSpPr>
              <a:spLocks noChangeShapeType="1"/>
            </p:cNvSpPr>
            <p:nvPr/>
          </p:nvSpPr>
          <p:spPr bwMode="auto">
            <a:xfrm flipV="1">
              <a:off x="3466" y="2083"/>
              <a:ext cx="179" cy="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7" name="Line 58"/>
            <p:cNvSpPr>
              <a:spLocks noChangeShapeType="1"/>
            </p:cNvSpPr>
            <p:nvPr/>
          </p:nvSpPr>
          <p:spPr bwMode="auto">
            <a:xfrm>
              <a:off x="3645" y="2083"/>
              <a:ext cx="180" cy="3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8" name="Line 59"/>
            <p:cNvSpPr>
              <a:spLocks noChangeShapeType="1"/>
            </p:cNvSpPr>
            <p:nvPr/>
          </p:nvSpPr>
          <p:spPr bwMode="auto">
            <a:xfrm>
              <a:off x="3825" y="2120"/>
              <a:ext cx="179" cy="2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99" name="Line 60"/>
            <p:cNvSpPr>
              <a:spLocks noChangeShapeType="1"/>
            </p:cNvSpPr>
            <p:nvPr/>
          </p:nvSpPr>
          <p:spPr bwMode="auto">
            <a:xfrm>
              <a:off x="4004" y="2145"/>
              <a:ext cx="180" cy="50"/>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0" name="Line 61"/>
            <p:cNvSpPr>
              <a:spLocks noChangeShapeType="1"/>
            </p:cNvSpPr>
            <p:nvPr/>
          </p:nvSpPr>
          <p:spPr bwMode="auto">
            <a:xfrm>
              <a:off x="4184" y="2195"/>
              <a:ext cx="179" cy="1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1" name="Line 62"/>
            <p:cNvSpPr>
              <a:spLocks noChangeShapeType="1"/>
            </p:cNvSpPr>
            <p:nvPr/>
          </p:nvSpPr>
          <p:spPr bwMode="auto">
            <a:xfrm>
              <a:off x="4363" y="2214"/>
              <a:ext cx="180" cy="4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2" name="Line 63"/>
            <p:cNvSpPr>
              <a:spLocks noChangeShapeType="1"/>
            </p:cNvSpPr>
            <p:nvPr/>
          </p:nvSpPr>
          <p:spPr bwMode="auto">
            <a:xfrm>
              <a:off x="4543" y="2259"/>
              <a:ext cx="179" cy="43"/>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3" name="Line 64"/>
            <p:cNvSpPr>
              <a:spLocks noChangeShapeType="1"/>
            </p:cNvSpPr>
            <p:nvPr/>
          </p:nvSpPr>
          <p:spPr bwMode="auto">
            <a:xfrm>
              <a:off x="4722" y="2302"/>
              <a:ext cx="180" cy="5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4" name="Line 65"/>
            <p:cNvSpPr>
              <a:spLocks noChangeShapeType="1"/>
            </p:cNvSpPr>
            <p:nvPr/>
          </p:nvSpPr>
          <p:spPr bwMode="auto">
            <a:xfrm>
              <a:off x="4902" y="2359"/>
              <a:ext cx="179"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5" name="Line 66"/>
            <p:cNvSpPr>
              <a:spLocks noChangeShapeType="1"/>
            </p:cNvSpPr>
            <p:nvPr/>
          </p:nvSpPr>
          <p:spPr bwMode="auto">
            <a:xfrm>
              <a:off x="1132" y="2359"/>
              <a:ext cx="179" cy="5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6" name="Line 67"/>
            <p:cNvSpPr>
              <a:spLocks noChangeShapeType="1"/>
            </p:cNvSpPr>
            <p:nvPr/>
          </p:nvSpPr>
          <p:spPr bwMode="auto">
            <a:xfrm>
              <a:off x="1311" y="2415"/>
              <a:ext cx="180" cy="6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7" name="Line 68"/>
            <p:cNvSpPr>
              <a:spLocks noChangeShapeType="1"/>
            </p:cNvSpPr>
            <p:nvPr/>
          </p:nvSpPr>
          <p:spPr bwMode="auto">
            <a:xfrm>
              <a:off x="1491" y="2479"/>
              <a:ext cx="179" cy="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8" name="Line 69"/>
            <p:cNvSpPr>
              <a:spLocks noChangeShapeType="1"/>
            </p:cNvSpPr>
            <p:nvPr/>
          </p:nvSpPr>
          <p:spPr bwMode="auto">
            <a:xfrm>
              <a:off x="1670" y="2497"/>
              <a:ext cx="180" cy="3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09" name="Line 70"/>
            <p:cNvSpPr>
              <a:spLocks noChangeShapeType="1"/>
            </p:cNvSpPr>
            <p:nvPr/>
          </p:nvSpPr>
          <p:spPr bwMode="auto">
            <a:xfrm>
              <a:off x="1850" y="2535"/>
              <a:ext cx="179" cy="3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0" name="Line 71"/>
            <p:cNvSpPr>
              <a:spLocks noChangeShapeType="1"/>
            </p:cNvSpPr>
            <p:nvPr/>
          </p:nvSpPr>
          <p:spPr bwMode="auto">
            <a:xfrm>
              <a:off x="2029" y="2566"/>
              <a:ext cx="180" cy="3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1" name="Line 72"/>
            <p:cNvSpPr>
              <a:spLocks noChangeShapeType="1"/>
            </p:cNvSpPr>
            <p:nvPr/>
          </p:nvSpPr>
          <p:spPr bwMode="auto">
            <a:xfrm>
              <a:off x="2209" y="2604"/>
              <a:ext cx="179" cy="2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2" name="Line 73"/>
            <p:cNvSpPr>
              <a:spLocks noChangeShapeType="1"/>
            </p:cNvSpPr>
            <p:nvPr/>
          </p:nvSpPr>
          <p:spPr bwMode="auto">
            <a:xfrm>
              <a:off x="2388" y="2630"/>
              <a:ext cx="180" cy="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3" name="Line 74"/>
            <p:cNvSpPr>
              <a:spLocks noChangeShapeType="1"/>
            </p:cNvSpPr>
            <p:nvPr/>
          </p:nvSpPr>
          <p:spPr bwMode="auto">
            <a:xfrm>
              <a:off x="2568" y="2648"/>
              <a:ext cx="179" cy="1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4" name="Line 75"/>
            <p:cNvSpPr>
              <a:spLocks noChangeShapeType="1"/>
            </p:cNvSpPr>
            <p:nvPr/>
          </p:nvSpPr>
          <p:spPr bwMode="auto">
            <a:xfrm>
              <a:off x="2747" y="2667"/>
              <a:ext cx="180"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5" name="Line 76"/>
            <p:cNvSpPr>
              <a:spLocks noChangeShapeType="1"/>
            </p:cNvSpPr>
            <p:nvPr/>
          </p:nvSpPr>
          <p:spPr bwMode="auto">
            <a:xfrm>
              <a:off x="2927" y="2673"/>
              <a:ext cx="180" cy="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6" name="Line 77"/>
            <p:cNvSpPr>
              <a:spLocks noChangeShapeType="1"/>
            </p:cNvSpPr>
            <p:nvPr/>
          </p:nvSpPr>
          <p:spPr bwMode="auto">
            <a:xfrm>
              <a:off x="3107" y="2698"/>
              <a:ext cx="179" cy="1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7" name="Line 78"/>
            <p:cNvSpPr>
              <a:spLocks noChangeShapeType="1"/>
            </p:cNvSpPr>
            <p:nvPr/>
          </p:nvSpPr>
          <p:spPr bwMode="auto">
            <a:xfrm>
              <a:off x="3286" y="2717"/>
              <a:ext cx="180" cy="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8" name="Line 79"/>
            <p:cNvSpPr>
              <a:spLocks noChangeShapeType="1"/>
            </p:cNvSpPr>
            <p:nvPr/>
          </p:nvSpPr>
          <p:spPr bwMode="auto">
            <a:xfrm>
              <a:off x="3466" y="2724"/>
              <a:ext cx="179" cy="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19" name="Line 80"/>
            <p:cNvSpPr>
              <a:spLocks noChangeShapeType="1"/>
            </p:cNvSpPr>
            <p:nvPr/>
          </p:nvSpPr>
          <p:spPr bwMode="auto">
            <a:xfrm>
              <a:off x="3645" y="2742"/>
              <a:ext cx="180" cy="3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0" name="Line 81"/>
            <p:cNvSpPr>
              <a:spLocks noChangeShapeType="1"/>
            </p:cNvSpPr>
            <p:nvPr/>
          </p:nvSpPr>
          <p:spPr bwMode="auto">
            <a:xfrm>
              <a:off x="3825" y="2774"/>
              <a:ext cx="179" cy="1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1" name="Line 82"/>
            <p:cNvSpPr>
              <a:spLocks noChangeShapeType="1"/>
            </p:cNvSpPr>
            <p:nvPr/>
          </p:nvSpPr>
          <p:spPr bwMode="auto">
            <a:xfrm>
              <a:off x="4004" y="2793"/>
              <a:ext cx="180" cy="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2" name="Line 83"/>
            <p:cNvSpPr>
              <a:spLocks noChangeShapeType="1"/>
            </p:cNvSpPr>
            <p:nvPr/>
          </p:nvSpPr>
          <p:spPr bwMode="auto">
            <a:xfrm>
              <a:off x="4184" y="2818"/>
              <a:ext cx="179" cy="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3" name="Line 84"/>
            <p:cNvSpPr>
              <a:spLocks noChangeShapeType="1"/>
            </p:cNvSpPr>
            <p:nvPr/>
          </p:nvSpPr>
          <p:spPr bwMode="auto">
            <a:xfrm>
              <a:off x="4363" y="2824"/>
              <a:ext cx="180" cy="1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4" name="Line 85"/>
            <p:cNvSpPr>
              <a:spLocks noChangeShapeType="1"/>
            </p:cNvSpPr>
            <p:nvPr/>
          </p:nvSpPr>
          <p:spPr bwMode="auto">
            <a:xfrm>
              <a:off x="4543" y="2837"/>
              <a:ext cx="179" cy="1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5" name="Line 86"/>
            <p:cNvSpPr>
              <a:spLocks noChangeShapeType="1"/>
            </p:cNvSpPr>
            <p:nvPr/>
          </p:nvSpPr>
          <p:spPr bwMode="auto">
            <a:xfrm>
              <a:off x="4722" y="2856"/>
              <a:ext cx="180" cy="19"/>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6" name="Line 87"/>
            <p:cNvSpPr>
              <a:spLocks noChangeShapeType="1"/>
            </p:cNvSpPr>
            <p:nvPr/>
          </p:nvSpPr>
          <p:spPr bwMode="auto">
            <a:xfrm>
              <a:off x="4902" y="2875"/>
              <a:ext cx="179" cy="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7" name="Line 88"/>
            <p:cNvSpPr>
              <a:spLocks noChangeShapeType="1"/>
            </p:cNvSpPr>
            <p:nvPr/>
          </p:nvSpPr>
          <p:spPr bwMode="auto">
            <a:xfrm flipV="1">
              <a:off x="1132" y="1900"/>
              <a:ext cx="179" cy="183"/>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8" name="Line 89"/>
            <p:cNvSpPr>
              <a:spLocks noChangeShapeType="1"/>
            </p:cNvSpPr>
            <p:nvPr/>
          </p:nvSpPr>
          <p:spPr bwMode="auto">
            <a:xfrm>
              <a:off x="1311" y="1900"/>
              <a:ext cx="180" cy="16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29" name="Line 90"/>
            <p:cNvSpPr>
              <a:spLocks noChangeShapeType="1"/>
            </p:cNvSpPr>
            <p:nvPr/>
          </p:nvSpPr>
          <p:spPr bwMode="auto">
            <a:xfrm>
              <a:off x="1491" y="2069"/>
              <a:ext cx="179" cy="271"/>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0" name="Line 91"/>
            <p:cNvSpPr>
              <a:spLocks noChangeShapeType="1"/>
            </p:cNvSpPr>
            <p:nvPr/>
          </p:nvSpPr>
          <p:spPr bwMode="auto">
            <a:xfrm flipV="1">
              <a:off x="1670" y="2113"/>
              <a:ext cx="180" cy="22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1" name="Line 92"/>
            <p:cNvSpPr>
              <a:spLocks noChangeShapeType="1"/>
            </p:cNvSpPr>
            <p:nvPr/>
          </p:nvSpPr>
          <p:spPr bwMode="auto">
            <a:xfrm>
              <a:off x="1850" y="2113"/>
              <a:ext cx="179" cy="1"/>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2" name="Line 93"/>
            <p:cNvSpPr>
              <a:spLocks noChangeShapeType="1"/>
            </p:cNvSpPr>
            <p:nvPr/>
          </p:nvSpPr>
          <p:spPr bwMode="auto">
            <a:xfrm>
              <a:off x="2029" y="2113"/>
              <a:ext cx="180" cy="8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3" name="Line 94"/>
            <p:cNvSpPr>
              <a:spLocks noChangeShapeType="1"/>
            </p:cNvSpPr>
            <p:nvPr/>
          </p:nvSpPr>
          <p:spPr bwMode="auto">
            <a:xfrm flipV="1">
              <a:off x="2209" y="2007"/>
              <a:ext cx="179" cy="19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4" name="Line 95"/>
            <p:cNvSpPr>
              <a:spLocks noChangeShapeType="1"/>
            </p:cNvSpPr>
            <p:nvPr/>
          </p:nvSpPr>
          <p:spPr bwMode="auto">
            <a:xfrm>
              <a:off x="2388" y="2007"/>
              <a:ext cx="180" cy="17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5" name="Line 96"/>
            <p:cNvSpPr>
              <a:spLocks noChangeShapeType="1"/>
            </p:cNvSpPr>
            <p:nvPr/>
          </p:nvSpPr>
          <p:spPr bwMode="auto">
            <a:xfrm flipV="1">
              <a:off x="2568" y="2076"/>
              <a:ext cx="179" cy="10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6" name="Line 97"/>
            <p:cNvSpPr>
              <a:spLocks noChangeShapeType="1"/>
            </p:cNvSpPr>
            <p:nvPr/>
          </p:nvSpPr>
          <p:spPr bwMode="auto">
            <a:xfrm>
              <a:off x="2747" y="2076"/>
              <a:ext cx="180" cy="6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7" name="Line 98"/>
            <p:cNvSpPr>
              <a:spLocks noChangeShapeType="1"/>
            </p:cNvSpPr>
            <p:nvPr/>
          </p:nvSpPr>
          <p:spPr bwMode="auto">
            <a:xfrm flipV="1">
              <a:off x="2927" y="2120"/>
              <a:ext cx="180" cy="2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8" name="Line 99"/>
            <p:cNvSpPr>
              <a:spLocks noChangeShapeType="1"/>
            </p:cNvSpPr>
            <p:nvPr/>
          </p:nvSpPr>
          <p:spPr bwMode="auto">
            <a:xfrm>
              <a:off x="3107" y="2120"/>
              <a:ext cx="179" cy="5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39" name="Line 100"/>
            <p:cNvSpPr>
              <a:spLocks noChangeShapeType="1"/>
            </p:cNvSpPr>
            <p:nvPr/>
          </p:nvSpPr>
          <p:spPr bwMode="auto">
            <a:xfrm flipV="1">
              <a:off x="3286" y="2170"/>
              <a:ext cx="180" cy="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0" name="Line 101"/>
            <p:cNvSpPr>
              <a:spLocks noChangeShapeType="1"/>
            </p:cNvSpPr>
            <p:nvPr/>
          </p:nvSpPr>
          <p:spPr bwMode="auto">
            <a:xfrm flipV="1">
              <a:off x="3466" y="2076"/>
              <a:ext cx="179" cy="9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1" name="Line 102"/>
            <p:cNvSpPr>
              <a:spLocks noChangeShapeType="1"/>
            </p:cNvSpPr>
            <p:nvPr/>
          </p:nvSpPr>
          <p:spPr bwMode="auto">
            <a:xfrm flipV="1">
              <a:off x="3645" y="2038"/>
              <a:ext cx="180" cy="3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2" name="Line 103"/>
            <p:cNvSpPr>
              <a:spLocks noChangeShapeType="1"/>
            </p:cNvSpPr>
            <p:nvPr/>
          </p:nvSpPr>
          <p:spPr bwMode="auto">
            <a:xfrm>
              <a:off x="3825" y="2038"/>
              <a:ext cx="179" cy="30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3" name="Line 104"/>
            <p:cNvSpPr>
              <a:spLocks noChangeShapeType="1"/>
            </p:cNvSpPr>
            <p:nvPr/>
          </p:nvSpPr>
          <p:spPr bwMode="auto">
            <a:xfrm>
              <a:off x="4004" y="2346"/>
              <a:ext cx="180" cy="3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4" name="Line 105"/>
            <p:cNvSpPr>
              <a:spLocks noChangeShapeType="1"/>
            </p:cNvSpPr>
            <p:nvPr/>
          </p:nvSpPr>
          <p:spPr bwMode="auto">
            <a:xfrm flipV="1">
              <a:off x="4184" y="2315"/>
              <a:ext cx="179" cy="6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5" name="Line 106"/>
            <p:cNvSpPr>
              <a:spLocks noChangeShapeType="1"/>
            </p:cNvSpPr>
            <p:nvPr/>
          </p:nvSpPr>
          <p:spPr bwMode="auto">
            <a:xfrm flipV="1">
              <a:off x="4363" y="2083"/>
              <a:ext cx="180" cy="23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6" name="Line 107"/>
            <p:cNvSpPr>
              <a:spLocks noChangeShapeType="1"/>
            </p:cNvSpPr>
            <p:nvPr/>
          </p:nvSpPr>
          <p:spPr bwMode="auto">
            <a:xfrm>
              <a:off x="4543" y="2083"/>
              <a:ext cx="179" cy="43"/>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7" name="Line 108"/>
            <p:cNvSpPr>
              <a:spLocks noChangeShapeType="1"/>
            </p:cNvSpPr>
            <p:nvPr/>
          </p:nvSpPr>
          <p:spPr bwMode="auto">
            <a:xfrm flipV="1">
              <a:off x="4722" y="2101"/>
              <a:ext cx="180" cy="25"/>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8" name="Line 109"/>
            <p:cNvSpPr>
              <a:spLocks noChangeShapeType="1"/>
            </p:cNvSpPr>
            <p:nvPr/>
          </p:nvSpPr>
          <p:spPr bwMode="auto">
            <a:xfrm>
              <a:off x="4902" y="2101"/>
              <a:ext cx="179" cy="30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49" name="Line 110"/>
            <p:cNvSpPr>
              <a:spLocks noChangeShapeType="1"/>
            </p:cNvSpPr>
            <p:nvPr/>
          </p:nvSpPr>
          <p:spPr bwMode="auto">
            <a:xfrm>
              <a:off x="1132" y="2435"/>
              <a:ext cx="179" cy="144"/>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0" name="Line 111"/>
            <p:cNvSpPr>
              <a:spLocks noChangeShapeType="1"/>
            </p:cNvSpPr>
            <p:nvPr/>
          </p:nvSpPr>
          <p:spPr bwMode="auto">
            <a:xfrm>
              <a:off x="1311" y="2579"/>
              <a:ext cx="180" cy="3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1" name="Line 112"/>
            <p:cNvSpPr>
              <a:spLocks noChangeShapeType="1"/>
            </p:cNvSpPr>
            <p:nvPr/>
          </p:nvSpPr>
          <p:spPr bwMode="auto">
            <a:xfrm flipV="1">
              <a:off x="1491" y="2579"/>
              <a:ext cx="179" cy="3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2" name="Line 113"/>
            <p:cNvSpPr>
              <a:spLocks noChangeShapeType="1"/>
            </p:cNvSpPr>
            <p:nvPr/>
          </p:nvSpPr>
          <p:spPr bwMode="auto">
            <a:xfrm>
              <a:off x="1670" y="2579"/>
              <a:ext cx="180" cy="44"/>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3" name="Line 114"/>
            <p:cNvSpPr>
              <a:spLocks noChangeShapeType="1"/>
            </p:cNvSpPr>
            <p:nvPr/>
          </p:nvSpPr>
          <p:spPr bwMode="auto">
            <a:xfrm>
              <a:off x="1850" y="2623"/>
              <a:ext cx="179" cy="44"/>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4" name="Line 115"/>
            <p:cNvSpPr>
              <a:spLocks noChangeShapeType="1"/>
            </p:cNvSpPr>
            <p:nvPr/>
          </p:nvSpPr>
          <p:spPr bwMode="auto">
            <a:xfrm flipV="1">
              <a:off x="2029" y="2648"/>
              <a:ext cx="180" cy="19"/>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5" name="Line 116"/>
            <p:cNvSpPr>
              <a:spLocks noChangeShapeType="1"/>
            </p:cNvSpPr>
            <p:nvPr/>
          </p:nvSpPr>
          <p:spPr bwMode="auto">
            <a:xfrm>
              <a:off x="2209" y="2648"/>
              <a:ext cx="179" cy="5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6" name="Line 117"/>
            <p:cNvSpPr>
              <a:spLocks noChangeShapeType="1"/>
            </p:cNvSpPr>
            <p:nvPr/>
          </p:nvSpPr>
          <p:spPr bwMode="auto">
            <a:xfrm>
              <a:off x="2388" y="2705"/>
              <a:ext cx="180" cy="1"/>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7" name="Line 118"/>
            <p:cNvSpPr>
              <a:spLocks noChangeShapeType="1"/>
            </p:cNvSpPr>
            <p:nvPr/>
          </p:nvSpPr>
          <p:spPr bwMode="auto">
            <a:xfrm flipV="1">
              <a:off x="2568" y="2680"/>
              <a:ext cx="179" cy="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8" name="Line 119"/>
            <p:cNvSpPr>
              <a:spLocks noChangeShapeType="1"/>
            </p:cNvSpPr>
            <p:nvPr/>
          </p:nvSpPr>
          <p:spPr bwMode="auto">
            <a:xfrm>
              <a:off x="2747" y="2680"/>
              <a:ext cx="180" cy="44"/>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59" name="Line 120"/>
            <p:cNvSpPr>
              <a:spLocks noChangeShapeType="1"/>
            </p:cNvSpPr>
            <p:nvPr/>
          </p:nvSpPr>
          <p:spPr bwMode="auto">
            <a:xfrm>
              <a:off x="2927" y="2724"/>
              <a:ext cx="180" cy="13"/>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0" name="Line 121"/>
            <p:cNvSpPr>
              <a:spLocks noChangeShapeType="1"/>
            </p:cNvSpPr>
            <p:nvPr/>
          </p:nvSpPr>
          <p:spPr bwMode="auto">
            <a:xfrm>
              <a:off x="3107" y="2737"/>
              <a:ext cx="179" cy="3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1" name="Line 122"/>
            <p:cNvSpPr>
              <a:spLocks noChangeShapeType="1"/>
            </p:cNvSpPr>
            <p:nvPr/>
          </p:nvSpPr>
          <p:spPr bwMode="auto">
            <a:xfrm>
              <a:off x="3286" y="2767"/>
              <a:ext cx="180" cy="3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2" name="Line 123"/>
            <p:cNvSpPr>
              <a:spLocks noChangeShapeType="1"/>
            </p:cNvSpPr>
            <p:nvPr/>
          </p:nvSpPr>
          <p:spPr bwMode="auto">
            <a:xfrm flipV="1">
              <a:off x="3466" y="2749"/>
              <a:ext cx="179" cy="5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3" name="Line 124"/>
            <p:cNvSpPr>
              <a:spLocks noChangeShapeType="1"/>
            </p:cNvSpPr>
            <p:nvPr/>
          </p:nvSpPr>
          <p:spPr bwMode="auto">
            <a:xfrm>
              <a:off x="3645" y="2749"/>
              <a:ext cx="180" cy="5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4" name="Line 125"/>
            <p:cNvSpPr>
              <a:spLocks noChangeShapeType="1"/>
            </p:cNvSpPr>
            <p:nvPr/>
          </p:nvSpPr>
          <p:spPr bwMode="auto">
            <a:xfrm flipV="1">
              <a:off x="3825" y="2767"/>
              <a:ext cx="179" cy="3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5" name="Line 126"/>
            <p:cNvSpPr>
              <a:spLocks noChangeShapeType="1"/>
            </p:cNvSpPr>
            <p:nvPr/>
          </p:nvSpPr>
          <p:spPr bwMode="auto">
            <a:xfrm>
              <a:off x="4004" y="2767"/>
              <a:ext cx="180" cy="8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6" name="Line 127"/>
            <p:cNvSpPr>
              <a:spLocks noChangeShapeType="1"/>
            </p:cNvSpPr>
            <p:nvPr/>
          </p:nvSpPr>
          <p:spPr bwMode="auto">
            <a:xfrm flipV="1">
              <a:off x="4184" y="2812"/>
              <a:ext cx="179" cy="37"/>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7" name="Line 128"/>
            <p:cNvSpPr>
              <a:spLocks noChangeShapeType="1"/>
            </p:cNvSpPr>
            <p:nvPr/>
          </p:nvSpPr>
          <p:spPr bwMode="auto">
            <a:xfrm>
              <a:off x="4363" y="2812"/>
              <a:ext cx="180" cy="31"/>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8" name="Line 129"/>
            <p:cNvSpPr>
              <a:spLocks noChangeShapeType="1"/>
            </p:cNvSpPr>
            <p:nvPr/>
          </p:nvSpPr>
          <p:spPr bwMode="auto">
            <a:xfrm>
              <a:off x="4543" y="2843"/>
              <a:ext cx="179" cy="19"/>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69" name="Line 130"/>
            <p:cNvSpPr>
              <a:spLocks noChangeShapeType="1"/>
            </p:cNvSpPr>
            <p:nvPr/>
          </p:nvSpPr>
          <p:spPr bwMode="auto">
            <a:xfrm>
              <a:off x="4722" y="2862"/>
              <a:ext cx="180" cy="19"/>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0" name="Line 131"/>
            <p:cNvSpPr>
              <a:spLocks noChangeShapeType="1"/>
            </p:cNvSpPr>
            <p:nvPr/>
          </p:nvSpPr>
          <p:spPr bwMode="auto">
            <a:xfrm>
              <a:off x="4902" y="2881"/>
              <a:ext cx="179" cy="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1" name="Rectangle 132"/>
            <p:cNvSpPr>
              <a:spLocks noChangeArrowheads="1"/>
            </p:cNvSpPr>
            <p:nvPr/>
          </p:nvSpPr>
          <p:spPr bwMode="auto">
            <a:xfrm>
              <a:off x="1099" y="1572"/>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2" name="Line 133"/>
            <p:cNvSpPr>
              <a:spLocks noChangeShapeType="1"/>
            </p:cNvSpPr>
            <p:nvPr/>
          </p:nvSpPr>
          <p:spPr bwMode="auto">
            <a:xfrm flipH="1" flipV="1">
              <a:off x="1100" y="157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3" name="Line 134"/>
            <p:cNvSpPr>
              <a:spLocks noChangeShapeType="1"/>
            </p:cNvSpPr>
            <p:nvPr/>
          </p:nvSpPr>
          <p:spPr bwMode="auto">
            <a:xfrm>
              <a:off x="1132" y="1605"/>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4" name="Line 135"/>
            <p:cNvSpPr>
              <a:spLocks noChangeShapeType="1"/>
            </p:cNvSpPr>
            <p:nvPr/>
          </p:nvSpPr>
          <p:spPr bwMode="auto">
            <a:xfrm flipH="1">
              <a:off x="1100" y="1605"/>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5" name="Line 136"/>
            <p:cNvSpPr>
              <a:spLocks noChangeShapeType="1"/>
            </p:cNvSpPr>
            <p:nvPr/>
          </p:nvSpPr>
          <p:spPr bwMode="auto">
            <a:xfrm flipV="1">
              <a:off x="1132" y="1573"/>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6" name="Rectangle 137"/>
            <p:cNvSpPr>
              <a:spLocks noChangeArrowheads="1"/>
            </p:cNvSpPr>
            <p:nvPr/>
          </p:nvSpPr>
          <p:spPr bwMode="auto">
            <a:xfrm>
              <a:off x="1279" y="1615"/>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7" name="Line 138"/>
            <p:cNvSpPr>
              <a:spLocks noChangeShapeType="1"/>
            </p:cNvSpPr>
            <p:nvPr/>
          </p:nvSpPr>
          <p:spPr bwMode="auto">
            <a:xfrm flipH="1" flipV="1">
              <a:off x="1280" y="1616"/>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8" name="Line 139"/>
            <p:cNvSpPr>
              <a:spLocks noChangeShapeType="1"/>
            </p:cNvSpPr>
            <p:nvPr/>
          </p:nvSpPr>
          <p:spPr bwMode="auto">
            <a:xfrm>
              <a:off x="1311" y="164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79" name="Line 140"/>
            <p:cNvSpPr>
              <a:spLocks noChangeShapeType="1"/>
            </p:cNvSpPr>
            <p:nvPr/>
          </p:nvSpPr>
          <p:spPr bwMode="auto">
            <a:xfrm flipH="1">
              <a:off x="1280" y="1648"/>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0" name="Line 141"/>
            <p:cNvSpPr>
              <a:spLocks noChangeShapeType="1"/>
            </p:cNvSpPr>
            <p:nvPr/>
          </p:nvSpPr>
          <p:spPr bwMode="auto">
            <a:xfrm flipV="1">
              <a:off x="1311" y="161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1" name="Rectangle 142"/>
            <p:cNvSpPr>
              <a:spLocks noChangeArrowheads="1"/>
            </p:cNvSpPr>
            <p:nvPr/>
          </p:nvSpPr>
          <p:spPr bwMode="auto">
            <a:xfrm>
              <a:off x="1458" y="1735"/>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2" name="Line 143"/>
            <p:cNvSpPr>
              <a:spLocks noChangeShapeType="1"/>
            </p:cNvSpPr>
            <p:nvPr/>
          </p:nvSpPr>
          <p:spPr bwMode="auto">
            <a:xfrm flipH="1" flipV="1">
              <a:off x="1459" y="173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3" name="Line 144"/>
            <p:cNvSpPr>
              <a:spLocks noChangeShapeType="1"/>
            </p:cNvSpPr>
            <p:nvPr/>
          </p:nvSpPr>
          <p:spPr bwMode="auto">
            <a:xfrm>
              <a:off x="1491" y="1768"/>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4" name="Line 145"/>
            <p:cNvSpPr>
              <a:spLocks noChangeShapeType="1"/>
            </p:cNvSpPr>
            <p:nvPr/>
          </p:nvSpPr>
          <p:spPr bwMode="auto">
            <a:xfrm flipH="1">
              <a:off x="1459" y="176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5" name="Line 146"/>
            <p:cNvSpPr>
              <a:spLocks noChangeShapeType="1"/>
            </p:cNvSpPr>
            <p:nvPr/>
          </p:nvSpPr>
          <p:spPr bwMode="auto">
            <a:xfrm flipV="1">
              <a:off x="1491" y="1736"/>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6" name="Rectangle 147"/>
            <p:cNvSpPr>
              <a:spLocks noChangeArrowheads="1"/>
            </p:cNvSpPr>
            <p:nvPr/>
          </p:nvSpPr>
          <p:spPr bwMode="auto">
            <a:xfrm>
              <a:off x="1638" y="1766"/>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7" name="Line 148"/>
            <p:cNvSpPr>
              <a:spLocks noChangeShapeType="1"/>
            </p:cNvSpPr>
            <p:nvPr/>
          </p:nvSpPr>
          <p:spPr bwMode="auto">
            <a:xfrm flipH="1" flipV="1">
              <a:off x="1639" y="1767"/>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8" name="Line 149"/>
            <p:cNvSpPr>
              <a:spLocks noChangeShapeType="1"/>
            </p:cNvSpPr>
            <p:nvPr/>
          </p:nvSpPr>
          <p:spPr bwMode="auto">
            <a:xfrm>
              <a:off x="1670" y="179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89" name="Line 150"/>
            <p:cNvSpPr>
              <a:spLocks noChangeShapeType="1"/>
            </p:cNvSpPr>
            <p:nvPr/>
          </p:nvSpPr>
          <p:spPr bwMode="auto">
            <a:xfrm flipH="1">
              <a:off x="1639" y="1799"/>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0" name="Line 151"/>
            <p:cNvSpPr>
              <a:spLocks noChangeShapeType="1"/>
            </p:cNvSpPr>
            <p:nvPr/>
          </p:nvSpPr>
          <p:spPr bwMode="auto">
            <a:xfrm flipV="1">
              <a:off x="1670" y="176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1" name="Rectangle 152"/>
            <p:cNvSpPr>
              <a:spLocks noChangeArrowheads="1"/>
            </p:cNvSpPr>
            <p:nvPr/>
          </p:nvSpPr>
          <p:spPr bwMode="auto">
            <a:xfrm>
              <a:off x="1817" y="1848"/>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2" name="Line 153"/>
            <p:cNvSpPr>
              <a:spLocks noChangeShapeType="1"/>
            </p:cNvSpPr>
            <p:nvPr/>
          </p:nvSpPr>
          <p:spPr bwMode="auto">
            <a:xfrm flipH="1" flipV="1">
              <a:off x="1818" y="184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3" name="Line 154"/>
            <p:cNvSpPr>
              <a:spLocks noChangeShapeType="1"/>
            </p:cNvSpPr>
            <p:nvPr/>
          </p:nvSpPr>
          <p:spPr bwMode="auto">
            <a:xfrm>
              <a:off x="1850" y="1881"/>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4" name="Line 155"/>
            <p:cNvSpPr>
              <a:spLocks noChangeShapeType="1"/>
            </p:cNvSpPr>
            <p:nvPr/>
          </p:nvSpPr>
          <p:spPr bwMode="auto">
            <a:xfrm flipH="1">
              <a:off x="1818" y="1881"/>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5" name="Line 156"/>
            <p:cNvSpPr>
              <a:spLocks noChangeShapeType="1"/>
            </p:cNvSpPr>
            <p:nvPr/>
          </p:nvSpPr>
          <p:spPr bwMode="auto">
            <a:xfrm flipV="1">
              <a:off x="1850" y="184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6" name="Rectangle 157"/>
            <p:cNvSpPr>
              <a:spLocks noChangeArrowheads="1"/>
            </p:cNvSpPr>
            <p:nvPr/>
          </p:nvSpPr>
          <p:spPr bwMode="auto">
            <a:xfrm>
              <a:off x="1997" y="1823"/>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7" name="Line 158"/>
            <p:cNvSpPr>
              <a:spLocks noChangeShapeType="1"/>
            </p:cNvSpPr>
            <p:nvPr/>
          </p:nvSpPr>
          <p:spPr bwMode="auto">
            <a:xfrm flipH="1" flipV="1">
              <a:off x="1998" y="1824"/>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8" name="Line 159"/>
            <p:cNvSpPr>
              <a:spLocks noChangeShapeType="1"/>
            </p:cNvSpPr>
            <p:nvPr/>
          </p:nvSpPr>
          <p:spPr bwMode="auto">
            <a:xfrm>
              <a:off x="2029" y="1856"/>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9" name="Line 160"/>
            <p:cNvSpPr>
              <a:spLocks noChangeShapeType="1"/>
            </p:cNvSpPr>
            <p:nvPr/>
          </p:nvSpPr>
          <p:spPr bwMode="auto">
            <a:xfrm flipH="1">
              <a:off x="1998" y="1856"/>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0" name="Line 161"/>
            <p:cNvSpPr>
              <a:spLocks noChangeShapeType="1"/>
            </p:cNvSpPr>
            <p:nvPr/>
          </p:nvSpPr>
          <p:spPr bwMode="auto">
            <a:xfrm flipV="1">
              <a:off x="2029" y="182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1" name="Rectangle 162"/>
            <p:cNvSpPr>
              <a:spLocks noChangeArrowheads="1"/>
            </p:cNvSpPr>
            <p:nvPr/>
          </p:nvSpPr>
          <p:spPr bwMode="auto">
            <a:xfrm>
              <a:off x="2176" y="1911"/>
              <a:ext cx="67"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2" name="Line 163"/>
            <p:cNvSpPr>
              <a:spLocks noChangeShapeType="1"/>
            </p:cNvSpPr>
            <p:nvPr/>
          </p:nvSpPr>
          <p:spPr bwMode="auto">
            <a:xfrm flipH="1" flipV="1">
              <a:off x="2177" y="191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3" name="Line 164"/>
            <p:cNvSpPr>
              <a:spLocks noChangeShapeType="1"/>
            </p:cNvSpPr>
            <p:nvPr/>
          </p:nvSpPr>
          <p:spPr bwMode="auto">
            <a:xfrm>
              <a:off x="2209" y="194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4" name="Line 165"/>
            <p:cNvSpPr>
              <a:spLocks noChangeShapeType="1"/>
            </p:cNvSpPr>
            <p:nvPr/>
          </p:nvSpPr>
          <p:spPr bwMode="auto">
            <a:xfrm flipH="1">
              <a:off x="2177" y="194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5" name="Line 166"/>
            <p:cNvSpPr>
              <a:spLocks noChangeShapeType="1"/>
            </p:cNvSpPr>
            <p:nvPr/>
          </p:nvSpPr>
          <p:spPr bwMode="auto">
            <a:xfrm flipV="1">
              <a:off x="2209" y="191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6" name="Rectangle 167"/>
            <p:cNvSpPr>
              <a:spLocks noChangeArrowheads="1"/>
            </p:cNvSpPr>
            <p:nvPr/>
          </p:nvSpPr>
          <p:spPr bwMode="auto">
            <a:xfrm>
              <a:off x="2356" y="1930"/>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7" name="Line 168"/>
            <p:cNvSpPr>
              <a:spLocks noChangeShapeType="1"/>
            </p:cNvSpPr>
            <p:nvPr/>
          </p:nvSpPr>
          <p:spPr bwMode="auto">
            <a:xfrm flipH="1" flipV="1">
              <a:off x="2357" y="1931"/>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8" name="Line 169"/>
            <p:cNvSpPr>
              <a:spLocks noChangeShapeType="1"/>
            </p:cNvSpPr>
            <p:nvPr/>
          </p:nvSpPr>
          <p:spPr bwMode="auto">
            <a:xfrm>
              <a:off x="2388" y="196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09" name="Line 170"/>
            <p:cNvSpPr>
              <a:spLocks noChangeShapeType="1"/>
            </p:cNvSpPr>
            <p:nvPr/>
          </p:nvSpPr>
          <p:spPr bwMode="auto">
            <a:xfrm flipH="1">
              <a:off x="2357" y="1962"/>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0" name="Line 171"/>
            <p:cNvSpPr>
              <a:spLocks noChangeShapeType="1"/>
            </p:cNvSpPr>
            <p:nvPr/>
          </p:nvSpPr>
          <p:spPr bwMode="auto">
            <a:xfrm flipV="1">
              <a:off x="2388" y="1931"/>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1" name="Rectangle 172"/>
            <p:cNvSpPr>
              <a:spLocks noChangeArrowheads="1"/>
            </p:cNvSpPr>
            <p:nvPr/>
          </p:nvSpPr>
          <p:spPr bwMode="auto">
            <a:xfrm>
              <a:off x="2535" y="1961"/>
              <a:ext cx="67"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2" name="Line 173"/>
            <p:cNvSpPr>
              <a:spLocks noChangeShapeType="1"/>
            </p:cNvSpPr>
            <p:nvPr/>
          </p:nvSpPr>
          <p:spPr bwMode="auto">
            <a:xfrm flipH="1" flipV="1">
              <a:off x="2536" y="196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3" name="Line 174"/>
            <p:cNvSpPr>
              <a:spLocks noChangeShapeType="1"/>
            </p:cNvSpPr>
            <p:nvPr/>
          </p:nvSpPr>
          <p:spPr bwMode="auto">
            <a:xfrm>
              <a:off x="2568" y="199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4" name="Line 175"/>
            <p:cNvSpPr>
              <a:spLocks noChangeShapeType="1"/>
            </p:cNvSpPr>
            <p:nvPr/>
          </p:nvSpPr>
          <p:spPr bwMode="auto">
            <a:xfrm flipH="1">
              <a:off x="2536" y="199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5" name="Line 176"/>
            <p:cNvSpPr>
              <a:spLocks noChangeShapeType="1"/>
            </p:cNvSpPr>
            <p:nvPr/>
          </p:nvSpPr>
          <p:spPr bwMode="auto">
            <a:xfrm flipV="1">
              <a:off x="2568" y="196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6" name="Rectangle 177"/>
            <p:cNvSpPr>
              <a:spLocks noChangeArrowheads="1"/>
            </p:cNvSpPr>
            <p:nvPr/>
          </p:nvSpPr>
          <p:spPr bwMode="auto">
            <a:xfrm>
              <a:off x="2715" y="2011"/>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7" name="Line 178"/>
            <p:cNvSpPr>
              <a:spLocks noChangeShapeType="1"/>
            </p:cNvSpPr>
            <p:nvPr/>
          </p:nvSpPr>
          <p:spPr bwMode="auto">
            <a:xfrm flipH="1" flipV="1">
              <a:off x="2716" y="2012"/>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8" name="Line 179"/>
            <p:cNvSpPr>
              <a:spLocks noChangeShapeType="1"/>
            </p:cNvSpPr>
            <p:nvPr/>
          </p:nvSpPr>
          <p:spPr bwMode="auto">
            <a:xfrm>
              <a:off x="2747" y="204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19" name="Line 180"/>
            <p:cNvSpPr>
              <a:spLocks noChangeShapeType="1"/>
            </p:cNvSpPr>
            <p:nvPr/>
          </p:nvSpPr>
          <p:spPr bwMode="auto">
            <a:xfrm flipH="1">
              <a:off x="2716" y="2044"/>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0" name="Line 181"/>
            <p:cNvSpPr>
              <a:spLocks noChangeShapeType="1"/>
            </p:cNvSpPr>
            <p:nvPr/>
          </p:nvSpPr>
          <p:spPr bwMode="auto">
            <a:xfrm flipV="1">
              <a:off x="2747" y="201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1" name="Rectangle 182"/>
            <p:cNvSpPr>
              <a:spLocks noChangeArrowheads="1"/>
            </p:cNvSpPr>
            <p:nvPr/>
          </p:nvSpPr>
          <p:spPr bwMode="auto">
            <a:xfrm>
              <a:off x="2894" y="2024"/>
              <a:ext cx="67"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2" name="Line 183"/>
            <p:cNvSpPr>
              <a:spLocks noChangeShapeType="1"/>
            </p:cNvSpPr>
            <p:nvPr/>
          </p:nvSpPr>
          <p:spPr bwMode="auto">
            <a:xfrm flipH="1" flipV="1">
              <a:off x="2895" y="2025"/>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3" name="Line 184"/>
            <p:cNvSpPr>
              <a:spLocks noChangeShapeType="1"/>
            </p:cNvSpPr>
            <p:nvPr/>
          </p:nvSpPr>
          <p:spPr bwMode="auto">
            <a:xfrm>
              <a:off x="2927" y="2057"/>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4" name="Line 185"/>
            <p:cNvSpPr>
              <a:spLocks noChangeShapeType="1"/>
            </p:cNvSpPr>
            <p:nvPr/>
          </p:nvSpPr>
          <p:spPr bwMode="auto">
            <a:xfrm flipH="1">
              <a:off x="2895" y="2057"/>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5" name="Line 186"/>
            <p:cNvSpPr>
              <a:spLocks noChangeShapeType="1"/>
            </p:cNvSpPr>
            <p:nvPr/>
          </p:nvSpPr>
          <p:spPr bwMode="auto">
            <a:xfrm flipV="1">
              <a:off x="2927" y="2025"/>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6" name="Rectangle 187"/>
            <p:cNvSpPr>
              <a:spLocks noChangeArrowheads="1"/>
            </p:cNvSpPr>
            <p:nvPr/>
          </p:nvSpPr>
          <p:spPr bwMode="auto">
            <a:xfrm>
              <a:off x="3074" y="2031"/>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7" name="Line 188"/>
            <p:cNvSpPr>
              <a:spLocks noChangeShapeType="1"/>
            </p:cNvSpPr>
            <p:nvPr/>
          </p:nvSpPr>
          <p:spPr bwMode="auto">
            <a:xfrm flipH="1" flipV="1">
              <a:off x="3075" y="2032"/>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8" name="Line 189"/>
            <p:cNvSpPr>
              <a:spLocks noChangeShapeType="1"/>
            </p:cNvSpPr>
            <p:nvPr/>
          </p:nvSpPr>
          <p:spPr bwMode="auto">
            <a:xfrm>
              <a:off x="3107" y="2063"/>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29" name="Line 190"/>
            <p:cNvSpPr>
              <a:spLocks noChangeShapeType="1"/>
            </p:cNvSpPr>
            <p:nvPr/>
          </p:nvSpPr>
          <p:spPr bwMode="auto">
            <a:xfrm flipH="1">
              <a:off x="3075" y="206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0" name="Line 191"/>
            <p:cNvSpPr>
              <a:spLocks noChangeShapeType="1"/>
            </p:cNvSpPr>
            <p:nvPr/>
          </p:nvSpPr>
          <p:spPr bwMode="auto">
            <a:xfrm flipV="1">
              <a:off x="3107" y="2032"/>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1" name="Rectangle 192"/>
            <p:cNvSpPr>
              <a:spLocks noChangeArrowheads="1"/>
            </p:cNvSpPr>
            <p:nvPr/>
          </p:nvSpPr>
          <p:spPr bwMode="auto">
            <a:xfrm>
              <a:off x="3253" y="2036"/>
              <a:ext cx="67"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2" name="Line 193"/>
            <p:cNvSpPr>
              <a:spLocks noChangeShapeType="1"/>
            </p:cNvSpPr>
            <p:nvPr/>
          </p:nvSpPr>
          <p:spPr bwMode="auto">
            <a:xfrm flipH="1" flipV="1">
              <a:off x="3254" y="203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3" name="Line 194"/>
            <p:cNvSpPr>
              <a:spLocks noChangeShapeType="1"/>
            </p:cNvSpPr>
            <p:nvPr/>
          </p:nvSpPr>
          <p:spPr bwMode="auto">
            <a:xfrm>
              <a:off x="3286" y="206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4" name="Line 195"/>
            <p:cNvSpPr>
              <a:spLocks noChangeShapeType="1"/>
            </p:cNvSpPr>
            <p:nvPr/>
          </p:nvSpPr>
          <p:spPr bwMode="auto">
            <a:xfrm flipH="1">
              <a:off x="3254" y="206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5" name="Line 196"/>
            <p:cNvSpPr>
              <a:spLocks noChangeShapeType="1"/>
            </p:cNvSpPr>
            <p:nvPr/>
          </p:nvSpPr>
          <p:spPr bwMode="auto">
            <a:xfrm flipV="1">
              <a:off x="3286" y="203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6" name="Rectangle 197"/>
            <p:cNvSpPr>
              <a:spLocks noChangeArrowheads="1"/>
            </p:cNvSpPr>
            <p:nvPr/>
          </p:nvSpPr>
          <p:spPr bwMode="auto">
            <a:xfrm>
              <a:off x="3433" y="2056"/>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7" name="Line 198"/>
            <p:cNvSpPr>
              <a:spLocks noChangeShapeType="1"/>
            </p:cNvSpPr>
            <p:nvPr/>
          </p:nvSpPr>
          <p:spPr bwMode="auto">
            <a:xfrm flipH="1" flipV="1">
              <a:off x="3434" y="2057"/>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8" name="Line 199"/>
            <p:cNvSpPr>
              <a:spLocks noChangeShapeType="1"/>
            </p:cNvSpPr>
            <p:nvPr/>
          </p:nvSpPr>
          <p:spPr bwMode="auto">
            <a:xfrm>
              <a:off x="3466" y="2088"/>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39" name="Line 200"/>
            <p:cNvSpPr>
              <a:spLocks noChangeShapeType="1"/>
            </p:cNvSpPr>
            <p:nvPr/>
          </p:nvSpPr>
          <p:spPr bwMode="auto">
            <a:xfrm flipH="1">
              <a:off x="3434" y="208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40" name="Line 201"/>
            <p:cNvSpPr>
              <a:spLocks noChangeShapeType="1"/>
            </p:cNvSpPr>
            <p:nvPr/>
          </p:nvSpPr>
          <p:spPr bwMode="auto">
            <a:xfrm flipV="1">
              <a:off x="3466" y="2057"/>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741" name="Rectangle 202"/>
            <p:cNvSpPr>
              <a:spLocks noChangeArrowheads="1"/>
            </p:cNvSpPr>
            <p:nvPr/>
          </p:nvSpPr>
          <p:spPr bwMode="auto">
            <a:xfrm>
              <a:off x="3612" y="2050"/>
              <a:ext cx="67"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2291" name="Group 203"/>
          <p:cNvGrpSpPr>
            <a:grpSpLocks/>
          </p:cNvGrpSpPr>
          <p:nvPr/>
        </p:nvGrpSpPr>
        <p:grpSpPr bwMode="auto">
          <a:xfrm>
            <a:off x="2928057" y="2719213"/>
            <a:ext cx="6839655" cy="1632655"/>
            <a:chOff x="1088" y="1856"/>
            <a:chExt cx="4036" cy="1058"/>
          </a:xfrm>
        </p:grpSpPr>
        <p:sp>
          <p:nvSpPr>
            <p:cNvPr id="12342" name="Line 204"/>
            <p:cNvSpPr>
              <a:spLocks noChangeShapeType="1"/>
            </p:cNvSpPr>
            <p:nvPr/>
          </p:nvSpPr>
          <p:spPr bwMode="auto">
            <a:xfrm flipH="1" flipV="1">
              <a:off x="3613" y="2051"/>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3" name="Line 205"/>
            <p:cNvSpPr>
              <a:spLocks noChangeShapeType="1"/>
            </p:cNvSpPr>
            <p:nvPr/>
          </p:nvSpPr>
          <p:spPr bwMode="auto">
            <a:xfrm>
              <a:off x="3645" y="2083"/>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4" name="Line 206"/>
            <p:cNvSpPr>
              <a:spLocks noChangeShapeType="1"/>
            </p:cNvSpPr>
            <p:nvPr/>
          </p:nvSpPr>
          <p:spPr bwMode="auto">
            <a:xfrm flipH="1">
              <a:off x="3613" y="2083"/>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5" name="Line 207"/>
            <p:cNvSpPr>
              <a:spLocks noChangeShapeType="1"/>
            </p:cNvSpPr>
            <p:nvPr/>
          </p:nvSpPr>
          <p:spPr bwMode="auto">
            <a:xfrm flipV="1">
              <a:off x="3645" y="2051"/>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6" name="Rectangle 208"/>
            <p:cNvSpPr>
              <a:spLocks noChangeArrowheads="1"/>
            </p:cNvSpPr>
            <p:nvPr/>
          </p:nvSpPr>
          <p:spPr bwMode="auto">
            <a:xfrm>
              <a:off x="3792" y="2087"/>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7" name="Line 209"/>
            <p:cNvSpPr>
              <a:spLocks noChangeShapeType="1"/>
            </p:cNvSpPr>
            <p:nvPr/>
          </p:nvSpPr>
          <p:spPr bwMode="auto">
            <a:xfrm flipH="1" flipV="1">
              <a:off x="3793" y="208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8" name="Line 210"/>
            <p:cNvSpPr>
              <a:spLocks noChangeShapeType="1"/>
            </p:cNvSpPr>
            <p:nvPr/>
          </p:nvSpPr>
          <p:spPr bwMode="auto">
            <a:xfrm>
              <a:off x="3825" y="2120"/>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9" name="Line 211"/>
            <p:cNvSpPr>
              <a:spLocks noChangeShapeType="1"/>
            </p:cNvSpPr>
            <p:nvPr/>
          </p:nvSpPr>
          <p:spPr bwMode="auto">
            <a:xfrm flipH="1">
              <a:off x="3793" y="2120"/>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0" name="Line 212"/>
            <p:cNvSpPr>
              <a:spLocks noChangeShapeType="1"/>
            </p:cNvSpPr>
            <p:nvPr/>
          </p:nvSpPr>
          <p:spPr bwMode="auto">
            <a:xfrm flipV="1">
              <a:off x="3825" y="2088"/>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1" name="Rectangle 213"/>
            <p:cNvSpPr>
              <a:spLocks noChangeArrowheads="1"/>
            </p:cNvSpPr>
            <p:nvPr/>
          </p:nvSpPr>
          <p:spPr bwMode="auto">
            <a:xfrm>
              <a:off x="3971" y="2112"/>
              <a:ext cx="67"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2" name="Line 214"/>
            <p:cNvSpPr>
              <a:spLocks noChangeShapeType="1"/>
            </p:cNvSpPr>
            <p:nvPr/>
          </p:nvSpPr>
          <p:spPr bwMode="auto">
            <a:xfrm flipH="1" flipV="1">
              <a:off x="3972" y="211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3" name="Line 215"/>
            <p:cNvSpPr>
              <a:spLocks noChangeShapeType="1"/>
            </p:cNvSpPr>
            <p:nvPr/>
          </p:nvSpPr>
          <p:spPr bwMode="auto">
            <a:xfrm>
              <a:off x="4004" y="2145"/>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4" name="Line 216"/>
            <p:cNvSpPr>
              <a:spLocks noChangeShapeType="1"/>
            </p:cNvSpPr>
            <p:nvPr/>
          </p:nvSpPr>
          <p:spPr bwMode="auto">
            <a:xfrm flipH="1">
              <a:off x="3972" y="2145"/>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5" name="Line 217"/>
            <p:cNvSpPr>
              <a:spLocks noChangeShapeType="1"/>
            </p:cNvSpPr>
            <p:nvPr/>
          </p:nvSpPr>
          <p:spPr bwMode="auto">
            <a:xfrm flipV="1">
              <a:off x="4004" y="211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6" name="Rectangle 218"/>
            <p:cNvSpPr>
              <a:spLocks noChangeArrowheads="1"/>
            </p:cNvSpPr>
            <p:nvPr/>
          </p:nvSpPr>
          <p:spPr bwMode="auto">
            <a:xfrm>
              <a:off x="4151" y="2162"/>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7" name="Line 219"/>
            <p:cNvSpPr>
              <a:spLocks noChangeShapeType="1"/>
            </p:cNvSpPr>
            <p:nvPr/>
          </p:nvSpPr>
          <p:spPr bwMode="auto">
            <a:xfrm flipH="1" flipV="1">
              <a:off x="4152" y="216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8" name="Line 220"/>
            <p:cNvSpPr>
              <a:spLocks noChangeShapeType="1"/>
            </p:cNvSpPr>
            <p:nvPr/>
          </p:nvSpPr>
          <p:spPr bwMode="auto">
            <a:xfrm>
              <a:off x="4184" y="2195"/>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59" name="Line 221"/>
            <p:cNvSpPr>
              <a:spLocks noChangeShapeType="1"/>
            </p:cNvSpPr>
            <p:nvPr/>
          </p:nvSpPr>
          <p:spPr bwMode="auto">
            <a:xfrm flipH="1">
              <a:off x="4152" y="2195"/>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0" name="Line 222"/>
            <p:cNvSpPr>
              <a:spLocks noChangeShapeType="1"/>
            </p:cNvSpPr>
            <p:nvPr/>
          </p:nvSpPr>
          <p:spPr bwMode="auto">
            <a:xfrm flipV="1">
              <a:off x="4184" y="2163"/>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1" name="Rectangle 223"/>
            <p:cNvSpPr>
              <a:spLocks noChangeArrowheads="1"/>
            </p:cNvSpPr>
            <p:nvPr/>
          </p:nvSpPr>
          <p:spPr bwMode="auto">
            <a:xfrm>
              <a:off x="4331" y="2182"/>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2" name="Line 224"/>
            <p:cNvSpPr>
              <a:spLocks noChangeShapeType="1"/>
            </p:cNvSpPr>
            <p:nvPr/>
          </p:nvSpPr>
          <p:spPr bwMode="auto">
            <a:xfrm flipH="1" flipV="1">
              <a:off x="4331" y="2183"/>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3" name="Line 225"/>
            <p:cNvSpPr>
              <a:spLocks noChangeShapeType="1"/>
            </p:cNvSpPr>
            <p:nvPr/>
          </p:nvSpPr>
          <p:spPr bwMode="auto">
            <a:xfrm>
              <a:off x="4363" y="221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4" name="Line 226"/>
            <p:cNvSpPr>
              <a:spLocks noChangeShapeType="1"/>
            </p:cNvSpPr>
            <p:nvPr/>
          </p:nvSpPr>
          <p:spPr bwMode="auto">
            <a:xfrm flipH="1">
              <a:off x="4331" y="2214"/>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5" name="Line 227"/>
            <p:cNvSpPr>
              <a:spLocks noChangeShapeType="1"/>
            </p:cNvSpPr>
            <p:nvPr/>
          </p:nvSpPr>
          <p:spPr bwMode="auto">
            <a:xfrm flipV="1">
              <a:off x="4363" y="2183"/>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6" name="Rectangle 228"/>
            <p:cNvSpPr>
              <a:spLocks noChangeArrowheads="1"/>
            </p:cNvSpPr>
            <p:nvPr/>
          </p:nvSpPr>
          <p:spPr bwMode="auto">
            <a:xfrm>
              <a:off x="4510" y="2226"/>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7" name="Line 229"/>
            <p:cNvSpPr>
              <a:spLocks noChangeShapeType="1"/>
            </p:cNvSpPr>
            <p:nvPr/>
          </p:nvSpPr>
          <p:spPr bwMode="auto">
            <a:xfrm flipH="1" flipV="1">
              <a:off x="4511" y="222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8" name="Line 230"/>
            <p:cNvSpPr>
              <a:spLocks noChangeShapeType="1"/>
            </p:cNvSpPr>
            <p:nvPr/>
          </p:nvSpPr>
          <p:spPr bwMode="auto">
            <a:xfrm>
              <a:off x="4543" y="2259"/>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69" name="Line 231"/>
            <p:cNvSpPr>
              <a:spLocks noChangeShapeType="1"/>
            </p:cNvSpPr>
            <p:nvPr/>
          </p:nvSpPr>
          <p:spPr bwMode="auto">
            <a:xfrm flipH="1">
              <a:off x="4511" y="2259"/>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0" name="Line 232"/>
            <p:cNvSpPr>
              <a:spLocks noChangeShapeType="1"/>
            </p:cNvSpPr>
            <p:nvPr/>
          </p:nvSpPr>
          <p:spPr bwMode="auto">
            <a:xfrm flipV="1">
              <a:off x="4543" y="2227"/>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1" name="Rectangle 233"/>
            <p:cNvSpPr>
              <a:spLocks noChangeArrowheads="1"/>
            </p:cNvSpPr>
            <p:nvPr/>
          </p:nvSpPr>
          <p:spPr bwMode="auto">
            <a:xfrm>
              <a:off x="4690" y="2269"/>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2" name="Line 234"/>
            <p:cNvSpPr>
              <a:spLocks noChangeShapeType="1"/>
            </p:cNvSpPr>
            <p:nvPr/>
          </p:nvSpPr>
          <p:spPr bwMode="auto">
            <a:xfrm flipH="1" flipV="1">
              <a:off x="4691" y="2270"/>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3" name="Line 235"/>
            <p:cNvSpPr>
              <a:spLocks noChangeShapeType="1"/>
            </p:cNvSpPr>
            <p:nvPr/>
          </p:nvSpPr>
          <p:spPr bwMode="auto">
            <a:xfrm>
              <a:off x="4722" y="230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4" name="Line 236"/>
            <p:cNvSpPr>
              <a:spLocks noChangeShapeType="1"/>
            </p:cNvSpPr>
            <p:nvPr/>
          </p:nvSpPr>
          <p:spPr bwMode="auto">
            <a:xfrm flipH="1">
              <a:off x="4691" y="2302"/>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5" name="Line 237"/>
            <p:cNvSpPr>
              <a:spLocks noChangeShapeType="1"/>
            </p:cNvSpPr>
            <p:nvPr/>
          </p:nvSpPr>
          <p:spPr bwMode="auto">
            <a:xfrm flipV="1">
              <a:off x="4722" y="2270"/>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6" name="Rectangle 238"/>
            <p:cNvSpPr>
              <a:spLocks noChangeArrowheads="1"/>
            </p:cNvSpPr>
            <p:nvPr/>
          </p:nvSpPr>
          <p:spPr bwMode="auto">
            <a:xfrm>
              <a:off x="4869" y="2326"/>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7" name="Line 239"/>
            <p:cNvSpPr>
              <a:spLocks noChangeShapeType="1"/>
            </p:cNvSpPr>
            <p:nvPr/>
          </p:nvSpPr>
          <p:spPr bwMode="auto">
            <a:xfrm flipH="1" flipV="1">
              <a:off x="4870" y="232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8" name="Line 240"/>
            <p:cNvSpPr>
              <a:spLocks noChangeShapeType="1"/>
            </p:cNvSpPr>
            <p:nvPr/>
          </p:nvSpPr>
          <p:spPr bwMode="auto">
            <a:xfrm>
              <a:off x="4902" y="2359"/>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79" name="Line 241"/>
            <p:cNvSpPr>
              <a:spLocks noChangeShapeType="1"/>
            </p:cNvSpPr>
            <p:nvPr/>
          </p:nvSpPr>
          <p:spPr bwMode="auto">
            <a:xfrm flipH="1">
              <a:off x="4870" y="2359"/>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0" name="Line 242"/>
            <p:cNvSpPr>
              <a:spLocks noChangeShapeType="1"/>
            </p:cNvSpPr>
            <p:nvPr/>
          </p:nvSpPr>
          <p:spPr bwMode="auto">
            <a:xfrm flipV="1">
              <a:off x="4902" y="2327"/>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1" name="Rectangle 243"/>
            <p:cNvSpPr>
              <a:spLocks noChangeArrowheads="1"/>
            </p:cNvSpPr>
            <p:nvPr/>
          </p:nvSpPr>
          <p:spPr bwMode="auto">
            <a:xfrm>
              <a:off x="5049" y="2358"/>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2" name="Line 244"/>
            <p:cNvSpPr>
              <a:spLocks noChangeShapeType="1"/>
            </p:cNvSpPr>
            <p:nvPr/>
          </p:nvSpPr>
          <p:spPr bwMode="auto">
            <a:xfrm flipH="1" flipV="1">
              <a:off x="5050" y="2359"/>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3" name="Line 245"/>
            <p:cNvSpPr>
              <a:spLocks noChangeShapeType="1"/>
            </p:cNvSpPr>
            <p:nvPr/>
          </p:nvSpPr>
          <p:spPr bwMode="auto">
            <a:xfrm>
              <a:off x="5081" y="2390"/>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4" name="Line 246"/>
            <p:cNvSpPr>
              <a:spLocks noChangeShapeType="1"/>
            </p:cNvSpPr>
            <p:nvPr/>
          </p:nvSpPr>
          <p:spPr bwMode="auto">
            <a:xfrm flipH="1">
              <a:off x="5050" y="2390"/>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5" name="Line 247"/>
            <p:cNvSpPr>
              <a:spLocks noChangeShapeType="1"/>
            </p:cNvSpPr>
            <p:nvPr/>
          </p:nvSpPr>
          <p:spPr bwMode="auto">
            <a:xfrm flipV="1">
              <a:off x="5081" y="2359"/>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6" name="Rectangle 248"/>
            <p:cNvSpPr>
              <a:spLocks noChangeArrowheads="1"/>
            </p:cNvSpPr>
            <p:nvPr/>
          </p:nvSpPr>
          <p:spPr bwMode="auto">
            <a:xfrm>
              <a:off x="1094" y="2321"/>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7" name="Line 249"/>
            <p:cNvSpPr>
              <a:spLocks noChangeShapeType="1"/>
            </p:cNvSpPr>
            <p:nvPr/>
          </p:nvSpPr>
          <p:spPr bwMode="auto">
            <a:xfrm flipH="1" flipV="1">
              <a:off x="1095" y="2322"/>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8" name="Line 250"/>
            <p:cNvSpPr>
              <a:spLocks noChangeShapeType="1"/>
            </p:cNvSpPr>
            <p:nvPr/>
          </p:nvSpPr>
          <p:spPr bwMode="auto">
            <a:xfrm>
              <a:off x="1132" y="2359"/>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89" name="Line 251"/>
            <p:cNvSpPr>
              <a:spLocks noChangeShapeType="1"/>
            </p:cNvSpPr>
            <p:nvPr/>
          </p:nvSpPr>
          <p:spPr bwMode="auto">
            <a:xfrm flipH="1">
              <a:off x="1095" y="2359"/>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0" name="Line 252"/>
            <p:cNvSpPr>
              <a:spLocks noChangeShapeType="1"/>
            </p:cNvSpPr>
            <p:nvPr/>
          </p:nvSpPr>
          <p:spPr bwMode="auto">
            <a:xfrm flipV="1">
              <a:off x="1132" y="2322"/>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1" name="Rectangle 253"/>
            <p:cNvSpPr>
              <a:spLocks noChangeArrowheads="1"/>
            </p:cNvSpPr>
            <p:nvPr/>
          </p:nvSpPr>
          <p:spPr bwMode="auto">
            <a:xfrm>
              <a:off x="1274" y="2378"/>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2" name="Line 254"/>
            <p:cNvSpPr>
              <a:spLocks noChangeShapeType="1"/>
            </p:cNvSpPr>
            <p:nvPr/>
          </p:nvSpPr>
          <p:spPr bwMode="auto">
            <a:xfrm flipH="1" flipV="1">
              <a:off x="1275" y="2379"/>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3" name="Line 255"/>
            <p:cNvSpPr>
              <a:spLocks noChangeShapeType="1"/>
            </p:cNvSpPr>
            <p:nvPr/>
          </p:nvSpPr>
          <p:spPr bwMode="auto">
            <a:xfrm>
              <a:off x="1311" y="2415"/>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4" name="Line 256"/>
            <p:cNvSpPr>
              <a:spLocks noChangeShapeType="1"/>
            </p:cNvSpPr>
            <p:nvPr/>
          </p:nvSpPr>
          <p:spPr bwMode="auto">
            <a:xfrm flipH="1">
              <a:off x="1275" y="2415"/>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5" name="Line 257"/>
            <p:cNvSpPr>
              <a:spLocks noChangeShapeType="1"/>
            </p:cNvSpPr>
            <p:nvPr/>
          </p:nvSpPr>
          <p:spPr bwMode="auto">
            <a:xfrm flipV="1">
              <a:off x="1311" y="2379"/>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6" name="Rectangle 258"/>
            <p:cNvSpPr>
              <a:spLocks noChangeArrowheads="1"/>
            </p:cNvSpPr>
            <p:nvPr/>
          </p:nvSpPr>
          <p:spPr bwMode="auto">
            <a:xfrm>
              <a:off x="1453" y="2441"/>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7" name="Line 259"/>
            <p:cNvSpPr>
              <a:spLocks noChangeShapeType="1"/>
            </p:cNvSpPr>
            <p:nvPr/>
          </p:nvSpPr>
          <p:spPr bwMode="auto">
            <a:xfrm flipH="1" flipV="1">
              <a:off x="1454" y="2442"/>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8" name="Line 260"/>
            <p:cNvSpPr>
              <a:spLocks noChangeShapeType="1"/>
            </p:cNvSpPr>
            <p:nvPr/>
          </p:nvSpPr>
          <p:spPr bwMode="auto">
            <a:xfrm>
              <a:off x="1491" y="2479"/>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99" name="Line 261"/>
            <p:cNvSpPr>
              <a:spLocks noChangeShapeType="1"/>
            </p:cNvSpPr>
            <p:nvPr/>
          </p:nvSpPr>
          <p:spPr bwMode="auto">
            <a:xfrm flipH="1">
              <a:off x="1454" y="2479"/>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0" name="Line 262"/>
            <p:cNvSpPr>
              <a:spLocks noChangeShapeType="1"/>
            </p:cNvSpPr>
            <p:nvPr/>
          </p:nvSpPr>
          <p:spPr bwMode="auto">
            <a:xfrm flipV="1">
              <a:off x="1491" y="2442"/>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1" name="Rectangle 263"/>
            <p:cNvSpPr>
              <a:spLocks noChangeArrowheads="1"/>
            </p:cNvSpPr>
            <p:nvPr/>
          </p:nvSpPr>
          <p:spPr bwMode="auto">
            <a:xfrm>
              <a:off x="1633" y="2460"/>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2" name="Line 264"/>
            <p:cNvSpPr>
              <a:spLocks noChangeShapeType="1"/>
            </p:cNvSpPr>
            <p:nvPr/>
          </p:nvSpPr>
          <p:spPr bwMode="auto">
            <a:xfrm flipH="1" flipV="1">
              <a:off x="1634" y="2461"/>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3" name="Line 265"/>
            <p:cNvSpPr>
              <a:spLocks noChangeShapeType="1"/>
            </p:cNvSpPr>
            <p:nvPr/>
          </p:nvSpPr>
          <p:spPr bwMode="auto">
            <a:xfrm>
              <a:off x="1670" y="249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4" name="Line 266"/>
            <p:cNvSpPr>
              <a:spLocks noChangeShapeType="1"/>
            </p:cNvSpPr>
            <p:nvPr/>
          </p:nvSpPr>
          <p:spPr bwMode="auto">
            <a:xfrm flipH="1">
              <a:off x="1634" y="249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5" name="Line 267"/>
            <p:cNvSpPr>
              <a:spLocks noChangeShapeType="1"/>
            </p:cNvSpPr>
            <p:nvPr/>
          </p:nvSpPr>
          <p:spPr bwMode="auto">
            <a:xfrm flipV="1">
              <a:off x="1670" y="2461"/>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6" name="Rectangle 268"/>
            <p:cNvSpPr>
              <a:spLocks noChangeArrowheads="1"/>
            </p:cNvSpPr>
            <p:nvPr/>
          </p:nvSpPr>
          <p:spPr bwMode="auto">
            <a:xfrm>
              <a:off x="1812" y="2497"/>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7" name="Line 269"/>
            <p:cNvSpPr>
              <a:spLocks noChangeShapeType="1"/>
            </p:cNvSpPr>
            <p:nvPr/>
          </p:nvSpPr>
          <p:spPr bwMode="auto">
            <a:xfrm flipH="1" flipV="1">
              <a:off x="1813" y="2498"/>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8" name="Line 270"/>
            <p:cNvSpPr>
              <a:spLocks noChangeShapeType="1"/>
            </p:cNvSpPr>
            <p:nvPr/>
          </p:nvSpPr>
          <p:spPr bwMode="auto">
            <a:xfrm>
              <a:off x="1850" y="2535"/>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09" name="Line 271"/>
            <p:cNvSpPr>
              <a:spLocks noChangeShapeType="1"/>
            </p:cNvSpPr>
            <p:nvPr/>
          </p:nvSpPr>
          <p:spPr bwMode="auto">
            <a:xfrm flipH="1">
              <a:off x="1813" y="2535"/>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0" name="Line 272"/>
            <p:cNvSpPr>
              <a:spLocks noChangeShapeType="1"/>
            </p:cNvSpPr>
            <p:nvPr/>
          </p:nvSpPr>
          <p:spPr bwMode="auto">
            <a:xfrm flipV="1">
              <a:off x="1850" y="2498"/>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1" name="Rectangle 273"/>
            <p:cNvSpPr>
              <a:spLocks noChangeArrowheads="1"/>
            </p:cNvSpPr>
            <p:nvPr/>
          </p:nvSpPr>
          <p:spPr bwMode="auto">
            <a:xfrm>
              <a:off x="1992" y="2529"/>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2" name="Line 274"/>
            <p:cNvSpPr>
              <a:spLocks noChangeShapeType="1"/>
            </p:cNvSpPr>
            <p:nvPr/>
          </p:nvSpPr>
          <p:spPr bwMode="auto">
            <a:xfrm flipH="1" flipV="1">
              <a:off x="1993" y="2530"/>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3" name="Line 275"/>
            <p:cNvSpPr>
              <a:spLocks noChangeShapeType="1"/>
            </p:cNvSpPr>
            <p:nvPr/>
          </p:nvSpPr>
          <p:spPr bwMode="auto">
            <a:xfrm>
              <a:off x="2029" y="2566"/>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4" name="Line 276"/>
            <p:cNvSpPr>
              <a:spLocks noChangeShapeType="1"/>
            </p:cNvSpPr>
            <p:nvPr/>
          </p:nvSpPr>
          <p:spPr bwMode="auto">
            <a:xfrm flipH="1">
              <a:off x="1993" y="2566"/>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5" name="Line 277"/>
            <p:cNvSpPr>
              <a:spLocks noChangeShapeType="1"/>
            </p:cNvSpPr>
            <p:nvPr/>
          </p:nvSpPr>
          <p:spPr bwMode="auto">
            <a:xfrm flipV="1">
              <a:off x="2029" y="2530"/>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6" name="Rectangle 278"/>
            <p:cNvSpPr>
              <a:spLocks noChangeArrowheads="1"/>
            </p:cNvSpPr>
            <p:nvPr/>
          </p:nvSpPr>
          <p:spPr bwMode="auto">
            <a:xfrm>
              <a:off x="2171" y="2566"/>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7" name="Line 279"/>
            <p:cNvSpPr>
              <a:spLocks noChangeShapeType="1"/>
            </p:cNvSpPr>
            <p:nvPr/>
          </p:nvSpPr>
          <p:spPr bwMode="auto">
            <a:xfrm flipH="1" flipV="1">
              <a:off x="2172" y="256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8" name="Line 280"/>
            <p:cNvSpPr>
              <a:spLocks noChangeShapeType="1"/>
            </p:cNvSpPr>
            <p:nvPr/>
          </p:nvSpPr>
          <p:spPr bwMode="auto">
            <a:xfrm>
              <a:off x="2209" y="2604"/>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19" name="Line 281"/>
            <p:cNvSpPr>
              <a:spLocks noChangeShapeType="1"/>
            </p:cNvSpPr>
            <p:nvPr/>
          </p:nvSpPr>
          <p:spPr bwMode="auto">
            <a:xfrm flipH="1">
              <a:off x="2172" y="2604"/>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0" name="Line 282"/>
            <p:cNvSpPr>
              <a:spLocks noChangeShapeType="1"/>
            </p:cNvSpPr>
            <p:nvPr/>
          </p:nvSpPr>
          <p:spPr bwMode="auto">
            <a:xfrm flipV="1">
              <a:off x="2209" y="256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1" name="Rectangle 283"/>
            <p:cNvSpPr>
              <a:spLocks noChangeArrowheads="1"/>
            </p:cNvSpPr>
            <p:nvPr/>
          </p:nvSpPr>
          <p:spPr bwMode="auto">
            <a:xfrm>
              <a:off x="2351" y="2592"/>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2" name="Line 284"/>
            <p:cNvSpPr>
              <a:spLocks noChangeShapeType="1"/>
            </p:cNvSpPr>
            <p:nvPr/>
          </p:nvSpPr>
          <p:spPr bwMode="auto">
            <a:xfrm flipH="1" flipV="1">
              <a:off x="2352" y="2593"/>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3" name="Line 285"/>
            <p:cNvSpPr>
              <a:spLocks noChangeShapeType="1"/>
            </p:cNvSpPr>
            <p:nvPr/>
          </p:nvSpPr>
          <p:spPr bwMode="auto">
            <a:xfrm>
              <a:off x="2388" y="2630"/>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4" name="Line 286"/>
            <p:cNvSpPr>
              <a:spLocks noChangeShapeType="1"/>
            </p:cNvSpPr>
            <p:nvPr/>
          </p:nvSpPr>
          <p:spPr bwMode="auto">
            <a:xfrm flipH="1">
              <a:off x="2352" y="2630"/>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5" name="Line 287"/>
            <p:cNvSpPr>
              <a:spLocks noChangeShapeType="1"/>
            </p:cNvSpPr>
            <p:nvPr/>
          </p:nvSpPr>
          <p:spPr bwMode="auto">
            <a:xfrm flipV="1">
              <a:off x="2388" y="2593"/>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6" name="Rectangle 288"/>
            <p:cNvSpPr>
              <a:spLocks noChangeArrowheads="1"/>
            </p:cNvSpPr>
            <p:nvPr/>
          </p:nvSpPr>
          <p:spPr bwMode="auto">
            <a:xfrm>
              <a:off x="2531" y="2611"/>
              <a:ext cx="75"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7" name="Line 289"/>
            <p:cNvSpPr>
              <a:spLocks noChangeShapeType="1"/>
            </p:cNvSpPr>
            <p:nvPr/>
          </p:nvSpPr>
          <p:spPr bwMode="auto">
            <a:xfrm flipH="1" flipV="1">
              <a:off x="2531" y="2611"/>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8" name="Line 290"/>
            <p:cNvSpPr>
              <a:spLocks noChangeShapeType="1"/>
            </p:cNvSpPr>
            <p:nvPr/>
          </p:nvSpPr>
          <p:spPr bwMode="auto">
            <a:xfrm>
              <a:off x="2568" y="2648"/>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29" name="Line 291"/>
            <p:cNvSpPr>
              <a:spLocks noChangeShapeType="1"/>
            </p:cNvSpPr>
            <p:nvPr/>
          </p:nvSpPr>
          <p:spPr bwMode="auto">
            <a:xfrm flipH="1">
              <a:off x="2531" y="2648"/>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0" name="Line 292"/>
            <p:cNvSpPr>
              <a:spLocks noChangeShapeType="1"/>
            </p:cNvSpPr>
            <p:nvPr/>
          </p:nvSpPr>
          <p:spPr bwMode="auto">
            <a:xfrm flipV="1">
              <a:off x="2568" y="2611"/>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1" name="Rectangle 293"/>
            <p:cNvSpPr>
              <a:spLocks noChangeArrowheads="1"/>
            </p:cNvSpPr>
            <p:nvPr/>
          </p:nvSpPr>
          <p:spPr bwMode="auto">
            <a:xfrm>
              <a:off x="2710" y="2630"/>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2" name="Line 294"/>
            <p:cNvSpPr>
              <a:spLocks noChangeShapeType="1"/>
            </p:cNvSpPr>
            <p:nvPr/>
          </p:nvSpPr>
          <p:spPr bwMode="auto">
            <a:xfrm flipH="1" flipV="1">
              <a:off x="2711" y="2631"/>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3" name="Line 295"/>
            <p:cNvSpPr>
              <a:spLocks noChangeShapeType="1"/>
            </p:cNvSpPr>
            <p:nvPr/>
          </p:nvSpPr>
          <p:spPr bwMode="auto">
            <a:xfrm>
              <a:off x="2747" y="266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4" name="Line 296"/>
            <p:cNvSpPr>
              <a:spLocks noChangeShapeType="1"/>
            </p:cNvSpPr>
            <p:nvPr/>
          </p:nvSpPr>
          <p:spPr bwMode="auto">
            <a:xfrm flipH="1">
              <a:off x="2711" y="266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5" name="Line 297"/>
            <p:cNvSpPr>
              <a:spLocks noChangeShapeType="1"/>
            </p:cNvSpPr>
            <p:nvPr/>
          </p:nvSpPr>
          <p:spPr bwMode="auto">
            <a:xfrm flipV="1">
              <a:off x="2747" y="2631"/>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6" name="Rectangle 298"/>
            <p:cNvSpPr>
              <a:spLocks noChangeArrowheads="1"/>
            </p:cNvSpPr>
            <p:nvPr/>
          </p:nvSpPr>
          <p:spPr bwMode="auto">
            <a:xfrm>
              <a:off x="2890" y="2636"/>
              <a:ext cx="75"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7" name="Line 299"/>
            <p:cNvSpPr>
              <a:spLocks noChangeShapeType="1"/>
            </p:cNvSpPr>
            <p:nvPr/>
          </p:nvSpPr>
          <p:spPr bwMode="auto">
            <a:xfrm flipH="1" flipV="1">
              <a:off x="2891" y="2636"/>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8" name="Line 300"/>
            <p:cNvSpPr>
              <a:spLocks noChangeShapeType="1"/>
            </p:cNvSpPr>
            <p:nvPr/>
          </p:nvSpPr>
          <p:spPr bwMode="auto">
            <a:xfrm>
              <a:off x="2927" y="2673"/>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39" name="Line 301"/>
            <p:cNvSpPr>
              <a:spLocks noChangeShapeType="1"/>
            </p:cNvSpPr>
            <p:nvPr/>
          </p:nvSpPr>
          <p:spPr bwMode="auto">
            <a:xfrm flipH="1">
              <a:off x="2891" y="2673"/>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0" name="Line 302"/>
            <p:cNvSpPr>
              <a:spLocks noChangeShapeType="1"/>
            </p:cNvSpPr>
            <p:nvPr/>
          </p:nvSpPr>
          <p:spPr bwMode="auto">
            <a:xfrm flipV="1">
              <a:off x="2927" y="2636"/>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1" name="Rectangle 303"/>
            <p:cNvSpPr>
              <a:spLocks noChangeArrowheads="1"/>
            </p:cNvSpPr>
            <p:nvPr/>
          </p:nvSpPr>
          <p:spPr bwMode="auto">
            <a:xfrm>
              <a:off x="3069" y="2661"/>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2" name="Line 304"/>
            <p:cNvSpPr>
              <a:spLocks noChangeShapeType="1"/>
            </p:cNvSpPr>
            <p:nvPr/>
          </p:nvSpPr>
          <p:spPr bwMode="auto">
            <a:xfrm flipH="1" flipV="1">
              <a:off x="3070" y="2661"/>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3" name="Line 305"/>
            <p:cNvSpPr>
              <a:spLocks noChangeShapeType="1"/>
            </p:cNvSpPr>
            <p:nvPr/>
          </p:nvSpPr>
          <p:spPr bwMode="auto">
            <a:xfrm>
              <a:off x="3107" y="2698"/>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4" name="Line 306"/>
            <p:cNvSpPr>
              <a:spLocks noChangeShapeType="1"/>
            </p:cNvSpPr>
            <p:nvPr/>
          </p:nvSpPr>
          <p:spPr bwMode="auto">
            <a:xfrm flipH="1">
              <a:off x="3070" y="2698"/>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5" name="Line 307"/>
            <p:cNvSpPr>
              <a:spLocks noChangeShapeType="1"/>
            </p:cNvSpPr>
            <p:nvPr/>
          </p:nvSpPr>
          <p:spPr bwMode="auto">
            <a:xfrm flipV="1">
              <a:off x="3107" y="2661"/>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6" name="Rectangle 308"/>
            <p:cNvSpPr>
              <a:spLocks noChangeArrowheads="1"/>
            </p:cNvSpPr>
            <p:nvPr/>
          </p:nvSpPr>
          <p:spPr bwMode="auto">
            <a:xfrm>
              <a:off x="3249" y="2680"/>
              <a:ext cx="75"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7" name="Line 309"/>
            <p:cNvSpPr>
              <a:spLocks noChangeShapeType="1"/>
            </p:cNvSpPr>
            <p:nvPr/>
          </p:nvSpPr>
          <p:spPr bwMode="auto">
            <a:xfrm flipH="1" flipV="1">
              <a:off x="3250" y="2681"/>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8" name="Line 310"/>
            <p:cNvSpPr>
              <a:spLocks noChangeShapeType="1"/>
            </p:cNvSpPr>
            <p:nvPr/>
          </p:nvSpPr>
          <p:spPr bwMode="auto">
            <a:xfrm>
              <a:off x="3286" y="271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49" name="Line 311"/>
            <p:cNvSpPr>
              <a:spLocks noChangeShapeType="1"/>
            </p:cNvSpPr>
            <p:nvPr/>
          </p:nvSpPr>
          <p:spPr bwMode="auto">
            <a:xfrm flipH="1">
              <a:off x="3250" y="271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0" name="Line 312"/>
            <p:cNvSpPr>
              <a:spLocks noChangeShapeType="1"/>
            </p:cNvSpPr>
            <p:nvPr/>
          </p:nvSpPr>
          <p:spPr bwMode="auto">
            <a:xfrm flipV="1">
              <a:off x="3286" y="2681"/>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1" name="Rectangle 313"/>
            <p:cNvSpPr>
              <a:spLocks noChangeArrowheads="1"/>
            </p:cNvSpPr>
            <p:nvPr/>
          </p:nvSpPr>
          <p:spPr bwMode="auto">
            <a:xfrm>
              <a:off x="3428" y="2687"/>
              <a:ext cx="76" cy="7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2" name="Line 314"/>
            <p:cNvSpPr>
              <a:spLocks noChangeShapeType="1"/>
            </p:cNvSpPr>
            <p:nvPr/>
          </p:nvSpPr>
          <p:spPr bwMode="auto">
            <a:xfrm flipH="1" flipV="1">
              <a:off x="3429" y="268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3" name="Line 315"/>
            <p:cNvSpPr>
              <a:spLocks noChangeShapeType="1"/>
            </p:cNvSpPr>
            <p:nvPr/>
          </p:nvSpPr>
          <p:spPr bwMode="auto">
            <a:xfrm>
              <a:off x="3466" y="2724"/>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4" name="Line 316"/>
            <p:cNvSpPr>
              <a:spLocks noChangeShapeType="1"/>
            </p:cNvSpPr>
            <p:nvPr/>
          </p:nvSpPr>
          <p:spPr bwMode="auto">
            <a:xfrm flipH="1">
              <a:off x="3429" y="2724"/>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5" name="Line 317"/>
            <p:cNvSpPr>
              <a:spLocks noChangeShapeType="1"/>
            </p:cNvSpPr>
            <p:nvPr/>
          </p:nvSpPr>
          <p:spPr bwMode="auto">
            <a:xfrm flipV="1">
              <a:off x="3466" y="268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6" name="Rectangle 318"/>
            <p:cNvSpPr>
              <a:spLocks noChangeArrowheads="1"/>
            </p:cNvSpPr>
            <p:nvPr/>
          </p:nvSpPr>
          <p:spPr bwMode="auto">
            <a:xfrm>
              <a:off x="3608" y="2705"/>
              <a:ext cx="75"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7" name="Line 319"/>
            <p:cNvSpPr>
              <a:spLocks noChangeShapeType="1"/>
            </p:cNvSpPr>
            <p:nvPr/>
          </p:nvSpPr>
          <p:spPr bwMode="auto">
            <a:xfrm flipH="1" flipV="1">
              <a:off x="3609" y="2706"/>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8" name="Line 320"/>
            <p:cNvSpPr>
              <a:spLocks noChangeShapeType="1"/>
            </p:cNvSpPr>
            <p:nvPr/>
          </p:nvSpPr>
          <p:spPr bwMode="auto">
            <a:xfrm>
              <a:off x="3645" y="2742"/>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59" name="Line 321"/>
            <p:cNvSpPr>
              <a:spLocks noChangeShapeType="1"/>
            </p:cNvSpPr>
            <p:nvPr/>
          </p:nvSpPr>
          <p:spPr bwMode="auto">
            <a:xfrm flipH="1">
              <a:off x="3609" y="2742"/>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0" name="Line 322"/>
            <p:cNvSpPr>
              <a:spLocks noChangeShapeType="1"/>
            </p:cNvSpPr>
            <p:nvPr/>
          </p:nvSpPr>
          <p:spPr bwMode="auto">
            <a:xfrm flipV="1">
              <a:off x="3645" y="2706"/>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1" name="Rectangle 323"/>
            <p:cNvSpPr>
              <a:spLocks noChangeArrowheads="1"/>
            </p:cNvSpPr>
            <p:nvPr/>
          </p:nvSpPr>
          <p:spPr bwMode="auto">
            <a:xfrm>
              <a:off x="3787" y="2737"/>
              <a:ext cx="76" cy="7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2" name="Line 324"/>
            <p:cNvSpPr>
              <a:spLocks noChangeShapeType="1"/>
            </p:cNvSpPr>
            <p:nvPr/>
          </p:nvSpPr>
          <p:spPr bwMode="auto">
            <a:xfrm flipH="1" flipV="1">
              <a:off x="3788" y="273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3" name="Line 325"/>
            <p:cNvSpPr>
              <a:spLocks noChangeShapeType="1"/>
            </p:cNvSpPr>
            <p:nvPr/>
          </p:nvSpPr>
          <p:spPr bwMode="auto">
            <a:xfrm>
              <a:off x="3825" y="2774"/>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4" name="Line 326"/>
            <p:cNvSpPr>
              <a:spLocks noChangeShapeType="1"/>
            </p:cNvSpPr>
            <p:nvPr/>
          </p:nvSpPr>
          <p:spPr bwMode="auto">
            <a:xfrm flipH="1">
              <a:off x="3788" y="2774"/>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5" name="Line 327"/>
            <p:cNvSpPr>
              <a:spLocks noChangeShapeType="1"/>
            </p:cNvSpPr>
            <p:nvPr/>
          </p:nvSpPr>
          <p:spPr bwMode="auto">
            <a:xfrm flipV="1">
              <a:off x="3825" y="273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6" name="Rectangle 328"/>
            <p:cNvSpPr>
              <a:spLocks noChangeArrowheads="1"/>
            </p:cNvSpPr>
            <p:nvPr/>
          </p:nvSpPr>
          <p:spPr bwMode="auto">
            <a:xfrm>
              <a:off x="3967" y="2756"/>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7" name="Line 329"/>
            <p:cNvSpPr>
              <a:spLocks noChangeShapeType="1"/>
            </p:cNvSpPr>
            <p:nvPr/>
          </p:nvSpPr>
          <p:spPr bwMode="auto">
            <a:xfrm flipH="1" flipV="1">
              <a:off x="3968" y="2757"/>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8" name="Line 330"/>
            <p:cNvSpPr>
              <a:spLocks noChangeShapeType="1"/>
            </p:cNvSpPr>
            <p:nvPr/>
          </p:nvSpPr>
          <p:spPr bwMode="auto">
            <a:xfrm>
              <a:off x="4004" y="2793"/>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69" name="Line 331"/>
            <p:cNvSpPr>
              <a:spLocks noChangeShapeType="1"/>
            </p:cNvSpPr>
            <p:nvPr/>
          </p:nvSpPr>
          <p:spPr bwMode="auto">
            <a:xfrm flipH="1">
              <a:off x="3968" y="2793"/>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0" name="Line 332"/>
            <p:cNvSpPr>
              <a:spLocks noChangeShapeType="1"/>
            </p:cNvSpPr>
            <p:nvPr/>
          </p:nvSpPr>
          <p:spPr bwMode="auto">
            <a:xfrm flipV="1">
              <a:off x="4004" y="2757"/>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1" name="Rectangle 333"/>
            <p:cNvSpPr>
              <a:spLocks noChangeArrowheads="1"/>
            </p:cNvSpPr>
            <p:nvPr/>
          </p:nvSpPr>
          <p:spPr bwMode="auto">
            <a:xfrm>
              <a:off x="4146" y="2781"/>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2" name="Line 334"/>
            <p:cNvSpPr>
              <a:spLocks noChangeShapeType="1"/>
            </p:cNvSpPr>
            <p:nvPr/>
          </p:nvSpPr>
          <p:spPr bwMode="auto">
            <a:xfrm flipH="1" flipV="1">
              <a:off x="4147" y="2782"/>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3" name="Line 335"/>
            <p:cNvSpPr>
              <a:spLocks noChangeShapeType="1"/>
            </p:cNvSpPr>
            <p:nvPr/>
          </p:nvSpPr>
          <p:spPr bwMode="auto">
            <a:xfrm>
              <a:off x="4184" y="2818"/>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4" name="Line 336"/>
            <p:cNvSpPr>
              <a:spLocks noChangeShapeType="1"/>
            </p:cNvSpPr>
            <p:nvPr/>
          </p:nvSpPr>
          <p:spPr bwMode="auto">
            <a:xfrm flipH="1">
              <a:off x="4147" y="2818"/>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5" name="Line 337"/>
            <p:cNvSpPr>
              <a:spLocks noChangeShapeType="1"/>
            </p:cNvSpPr>
            <p:nvPr/>
          </p:nvSpPr>
          <p:spPr bwMode="auto">
            <a:xfrm flipV="1">
              <a:off x="4184" y="2782"/>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6" name="Rectangle 338"/>
            <p:cNvSpPr>
              <a:spLocks noChangeArrowheads="1"/>
            </p:cNvSpPr>
            <p:nvPr/>
          </p:nvSpPr>
          <p:spPr bwMode="auto">
            <a:xfrm>
              <a:off x="4326" y="2787"/>
              <a:ext cx="76" cy="7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7" name="Line 339"/>
            <p:cNvSpPr>
              <a:spLocks noChangeShapeType="1"/>
            </p:cNvSpPr>
            <p:nvPr/>
          </p:nvSpPr>
          <p:spPr bwMode="auto">
            <a:xfrm flipH="1" flipV="1">
              <a:off x="4327" y="2787"/>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8" name="Line 340"/>
            <p:cNvSpPr>
              <a:spLocks noChangeShapeType="1"/>
            </p:cNvSpPr>
            <p:nvPr/>
          </p:nvSpPr>
          <p:spPr bwMode="auto">
            <a:xfrm>
              <a:off x="4363" y="2824"/>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79" name="Line 341"/>
            <p:cNvSpPr>
              <a:spLocks noChangeShapeType="1"/>
            </p:cNvSpPr>
            <p:nvPr/>
          </p:nvSpPr>
          <p:spPr bwMode="auto">
            <a:xfrm flipH="1">
              <a:off x="4327" y="2824"/>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0" name="Line 342"/>
            <p:cNvSpPr>
              <a:spLocks noChangeShapeType="1"/>
            </p:cNvSpPr>
            <p:nvPr/>
          </p:nvSpPr>
          <p:spPr bwMode="auto">
            <a:xfrm flipV="1">
              <a:off x="4363" y="2787"/>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1" name="Rectangle 343"/>
            <p:cNvSpPr>
              <a:spLocks noChangeArrowheads="1"/>
            </p:cNvSpPr>
            <p:nvPr/>
          </p:nvSpPr>
          <p:spPr bwMode="auto">
            <a:xfrm>
              <a:off x="4505" y="2799"/>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2" name="Line 344"/>
            <p:cNvSpPr>
              <a:spLocks noChangeShapeType="1"/>
            </p:cNvSpPr>
            <p:nvPr/>
          </p:nvSpPr>
          <p:spPr bwMode="auto">
            <a:xfrm flipH="1" flipV="1">
              <a:off x="4506" y="2800"/>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3" name="Line 345"/>
            <p:cNvSpPr>
              <a:spLocks noChangeShapeType="1"/>
            </p:cNvSpPr>
            <p:nvPr/>
          </p:nvSpPr>
          <p:spPr bwMode="auto">
            <a:xfrm>
              <a:off x="4543" y="2837"/>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4" name="Line 346"/>
            <p:cNvSpPr>
              <a:spLocks noChangeShapeType="1"/>
            </p:cNvSpPr>
            <p:nvPr/>
          </p:nvSpPr>
          <p:spPr bwMode="auto">
            <a:xfrm flipH="1">
              <a:off x="4506" y="2837"/>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5" name="Line 347"/>
            <p:cNvSpPr>
              <a:spLocks noChangeShapeType="1"/>
            </p:cNvSpPr>
            <p:nvPr/>
          </p:nvSpPr>
          <p:spPr bwMode="auto">
            <a:xfrm flipV="1">
              <a:off x="4543" y="2800"/>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6" name="Rectangle 348"/>
            <p:cNvSpPr>
              <a:spLocks noChangeArrowheads="1"/>
            </p:cNvSpPr>
            <p:nvPr/>
          </p:nvSpPr>
          <p:spPr bwMode="auto">
            <a:xfrm>
              <a:off x="4685" y="2818"/>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7" name="Line 349"/>
            <p:cNvSpPr>
              <a:spLocks noChangeShapeType="1"/>
            </p:cNvSpPr>
            <p:nvPr/>
          </p:nvSpPr>
          <p:spPr bwMode="auto">
            <a:xfrm flipH="1" flipV="1">
              <a:off x="4686" y="2819"/>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8" name="Line 350"/>
            <p:cNvSpPr>
              <a:spLocks noChangeShapeType="1"/>
            </p:cNvSpPr>
            <p:nvPr/>
          </p:nvSpPr>
          <p:spPr bwMode="auto">
            <a:xfrm>
              <a:off x="4722" y="2856"/>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89" name="Line 351"/>
            <p:cNvSpPr>
              <a:spLocks noChangeShapeType="1"/>
            </p:cNvSpPr>
            <p:nvPr/>
          </p:nvSpPr>
          <p:spPr bwMode="auto">
            <a:xfrm flipH="1">
              <a:off x="4686" y="2856"/>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0" name="Line 352"/>
            <p:cNvSpPr>
              <a:spLocks noChangeShapeType="1"/>
            </p:cNvSpPr>
            <p:nvPr/>
          </p:nvSpPr>
          <p:spPr bwMode="auto">
            <a:xfrm flipV="1">
              <a:off x="4722" y="2819"/>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1" name="Rectangle 353"/>
            <p:cNvSpPr>
              <a:spLocks noChangeArrowheads="1"/>
            </p:cNvSpPr>
            <p:nvPr/>
          </p:nvSpPr>
          <p:spPr bwMode="auto">
            <a:xfrm>
              <a:off x="4864" y="2837"/>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2" name="Line 354"/>
            <p:cNvSpPr>
              <a:spLocks noChangeShapeType="1"/>
            </p:cNvSpPr>
            <p:nvPr/>
          </p:nvSpPr>
          <p:spPr bwMode="auto">
            <a:xfrm flipH="1" flipV="1">
              <a:off x="4865" y="2838"/>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3" name="Line 355"/>
            <p:cNvSpPr>
              <a:spLocks noChangeShapeType="1"/>
            </p:cNvSpPr>
            <p:nvPr/>
          </p:nvSpPr>
          <p:spPr bwMode="auto">
            <a:xfrm>
              <a:off x="4902" y="2875"/>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4" name="Line 356"/>
            <p:cNvSpPr>
              <a:spLocks noChangeShapeType="1"/>
            </p:cNvSpPr>
            <p:nvPr/>
          </p:nvSpPr>
          <p:spPr bwMode="auto">
            <a:xfrm flipH="1">
              <a:off x="4865" y="2875"/>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5" name="Line 357"/>
            <p:cNvSpPr>
              <a:spLocks noChangeShapeType="1"/>
            </p:cNvSpPr>
            <p:nvPr/>
          </p:nvSpPr>
          <p:spPr bwMode="auto">
            <a:xfrm flipV="1">
              <a:off x="4902" y="2838"/>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6" name="Rectangle 358"/>
            <p:cNvSpPr>
              <a:spLocks noChangeArrowheads="1"/>
            </p:cNvSpPr>
            <p:nvPr/>
          </p:nvSpPr>
          <p:spPr bwMode="auto">
            <a:xfrm>
              <a:off x="5044" y="2838"/>
              <a:ext cx="76" cy="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7" name="Line 359"/>
            <p:cNvSpPr>
              <a:spLocks noChangeShapeType="1"/>
            </p:cNvSpPr>
            <p:nvPr/>
          </p:nvSpPr>
          <p:spPr bwMode="auto">
            <a:xfrm flipH="1" flipV="1">
              <a:off x="5045" y="2839"/>
              <a:ext cx="36"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8" name="Line 360"/>
            <p:cNvSpPr>
              <a:spLocks noChangeShapeType="1"/>
            </p:cNvSpPr>
            <p:nvPr/>
          </p:nvSpPr>
          <p:spPr bwMode="auto">
            <a:xfrm>
              <a:off x="5081" y="2876"/>
              <a:ext cx="37"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499" name="Line 361"/>
            <p:cNvSpPr>
              <a:spLocks noChangeShapeType="1"/>
            </p:cNvSpPr>
            <p:nvPr/>
          </p:nvSpPr>
          <p:spPr bwMode="auto">
            <a:xfrm flipH="1">
              <a:off x="5045" y="2876"/>
              <a:ext cx="36" cy="36"/>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0" name="Line 362"/>
            <p:cNvSpPr>
              <a:spLocks noChangeShapeType="1"/>
            </p:cNvSpPr>
            <p:nvPr/>
          </p:nvSpPr>
          <p:spPr bwMode="auto">
            <a:xfrm flipV="1">
              <a:off x="5081" y="2839"/>
              <a:ext cx="37" cy="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1" name="Oval 363"/>
            <p:cNvSpPr>
              <a:spLocks noChangeArrowheads="1"/>
            </p:cNvSpPr>
            <p:nvPr/>
          </p:nvSpPr>
          <p:spPr bwMode="auto">
            <a:xfrm>
              <a:off x="1088" y="2038"/>
              <a:ext cx="87"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2" name="Oval 364"/>
            <p:cNvSpPr>
              <a:spLocks noChangeArrowheads="1"/>
            </p:cNvSpPr>
            <p:nvPr/>
          </p:nvSpPr>
          <p:spPr bwMode="auto">
            <a:xfrm>
              <a:off x="1267" y="1856"/>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3" name="Oval 365"/>
            <p:cNvSpPr>
              <a:spLocks noChangeArrowheads="1"/>
            </p:cNvSpPr>
            <p:nvPr/>
          </p:nvSpPr>
          <p:spPr bwMode="auto">
            <a:xfrm>
              <a:off x="1447" y="2025"/>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4" name="Oval 366"/>
            <p:cNvSpPr>
              <a:spLocks noChangeArrowheads="1"/>
            </p:cNvSpPr>
            <p:nvPr/>
          </p:nvSpPr>
          <p:spPr bwMode="auto">
            <a:xfrm>
              <a:off x="1626" y="2296"/>
              <a:ext cx="88"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5" name="Oval 367"/>
            <p:cNvSpPr>
              <a:spLocks noChangeArrowheads="1"/>
            </p:cNvSpPr>
            <p:nvPr/>
          </p:nvSpPr>
          <p:spPr bwMode="auto">
            <a:xfrm>
              <a:off x="1806" y="2069"/>
              <a:ext cx="87"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6" name="Oval 368"/>
            <p:cNvSpPr>
              <a:spLocks noChangeArrowheads="1"/>
            </p:cNvSpPr>
            <p:nvPr/>
          </p:nvSpPr>
          <p:spPr bwMode="auto">
            <a:xfrm>
              <a:off x="1985" y="2069"/>
              <a:ext cx="88"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7" name="Oval 369"/>
            <p:cNvSpPr>
              <a:spLocks noChangeArrowheads="1"/>
            </p:cNvSpPr>
            <p:nvPr/>
          </p:nvSpPr>
          <p:spPr bwMode="auto">
            <a:xfrm>
              <a:off x="2165" y="2158"/>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8" name="Oval 370"/>
            <p:cNvSpPr>
              <a:spLocks noChangeArrowheads="1"/>
            </p:cNvSpPr>
            <p:nvPr/>
          </p:nvSpPr>
          <p:spPr bwMode="auto">
            <a:xfrm>
              <a:off x="2344" y="1962"/>
              <a:ext cx="88"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09" name="Oval 371"/>
            <p:cNvSpPr>
              <a:spLocks noChangeArrowheads="1"/>
            </p:cNvSpPr>
            <p:nvPr/>
          </p:nvSpPr>
          <p:spPr bwMode="auto">
            <a:xfrm>
              <a:off x="2524" y="2138"/>
              <a:ext cx="87"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0" name="Oval 372"/>
            <p:cNvSpPr>
              <a:spLocks noChangeArrowheads="1"/>
            </p:cNvSpPr>
            <p:nvPr/>
          </p:nvSpPr>
          <p:spPr bwMode="auto">
            <a:xfrm>
              <a:off x="2703" y="2032"/>
              <a:ext cx="88"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1" name="Oval 373"/>
            <p:cNvSpPr>
              <a:spLocks noChangeArrowheads="1"/>
            </p:cNvSpPr>
            <p:nvPr/>
          </p:nvSpPr>
          <p:spPr bwMode="auto">
            <a:xfrm>
              <a:off x="2883" y="2101"/>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2" name="Oval 374"/>
            <p:cNvSpPr>
              <a:spLocks noChangeArrowheads="1"/>
            </p:cNvSpPr>
            <p:nvPr/>
          </p:nvSpPr>
          <p:spPr bwMode="auto">
            <a:xfrm>
              <a:off x="3062" y="2076"/>
              <a:ext cx="88"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3" name="Oval 375"/>
            <p:cNvSpPr>
              <a:spLocks noChangeArrowheads="1"/>
            </p:cNvSpPr>
            <p:nvPr/>
          </p:nvSpPr>
          <p:spPr bwMode="auto">
            <a:xfrm>
              <a:off x="3242" y="2133"/>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4" name="Oval 376"/>
            <p:cNvSpPr>
              <a:spLocks noChangeArrowheads="1"/>
            </p:cNvSpPr>
            <p:nvPr/>
          </p:nvSpPr>
          <p:spPr bwMode="auto">
            <a:xfrm>
              <a:off x="3421" y="2126"/>
              <a:ext cx="88"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5" name="Oval 377"/>
            <p:cNvSpPr>
              <a:spLocks noChangeArrowheads="1"/>
            </p:cNvSpPr>
            <p:nvPr/>
          </p:nvSpPr>
          <p:spPr bwMode="auto">
            <a:xfrm>
              <a:off x="3601" y="2032"/>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6" name="Oval 378"/>
            <p:cNvSpPr>
              <a:spLocks noChangeArrowheads="1"/>
            </p:cNvSpPr>
            <p:nvPr/>
          </p:nvSpPr>
          <p:spPr bwMode="auto">
            <a:xfrm>
              <a:off x="3780" y="1994"/>
              <a:ext cx="88"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7" name="Oval 379"/>
            <p:cNvSpPr>
              <a:spLocks noChangeArrowheads="1"/>
            </p:cNvSpPr>
            <p:nvPr/>
          </p:nvSpPr>
          <p:spPr bwMode="auto">
            <a:xfrm>
              <a:off x="3960" y="2302"/>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8" name="Oval 380"/>
            <p:cNvSpPr>
              <a:spLocks noChangeArrowheads="1"/>
            </p:cNvSpPr>
            <p:nvPr/>
          </p:nvSpPr>
          <p:spPr bwMode="auto">
            <a:xfrm>
              <a:off x="4139" y="2339"/>
              <a:ext cx="88"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19" name="Oval 381"/>
            <p:cNvSpPr>
              <a:spLocks noChangeArrowheads="1"/>
            </p:cNvSpPr>
            <p:nvPr/>
          </p:nvSpPr>
          <p:spPr bwMode="auto">
            <a:xfrm>
              <a:off x="4319" y="2271"/>
              <a:ext cx="87"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0" name="Oval 382"/>
            <p:cNvSpPr>
              <a:spLocks noChangeArrowheads="1"/>
            </p:cNvSpPr>
            <p:nvPr/>
          </p:nvSpPr>
          <p:spPr bwMode="auto">
            <a:xfrm>
              <a:off x="4499" y="2038"/>
              <a:ext cx="87"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1" name="Oval 383"/>
            <p:cNvSpPr>
              <a:spLocks noChangeArrowheads="1"/>
            </p:cNvSpPr>
            <p:nvPr/>
          </p:nvSpPr>
          <p:spPr bwMode="auto">
            <a:xfrm>
              <a:off x="4678" y="2082"/>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2" name="Oval 384"/>
            <p:cNvSpPr>
              <a:spLocks noChangeArrowheads="1"/>
            </p:cNvSpPr>
            <p:nvPr/>
          </p:nvSpPr>
          <p:spPr bwMode="auto">
            <a:xfrm>
              <a:off x="4858" y="2057"/>
              <a:ext cx="87" cy="8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3" name="Oval 385"/>
            <p:cNvSpPr>
              <a:spLocks noChangeArrowheads="1"/>
            </p:cNvSpPr>
            <p:nvPr/>
          </p:nvSpPr>
          <p:spPr bwMode="auto">
            <a:xfrm>
              <a:off x="5037" y="2365"/>
              <a:ext cx="87" cy="8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4" name="Oval 386"/>
            <p:cNvSpPr>
              <a:spLocks noChangeArrowheads="1"/>
            </p:cNvSpPr>
            <p:nvPr/>
          </p:nvSpPr>
          <p:spPr bwMode="auto">
            <a:xfrm>
              <a:off x="1100" y="2403"/>
              <a:ext cx="62" cy="62"/>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5" name="Oval 387"/>
            <p:cNvSpPr>
              <a:spLocks noChangeArrowheads="1"/>
            </p:cNvSpPr>
            <p:nvPr/>
          </p:nvSpPr>
          <p:spPr bwMode="auto">
            <a:xfrm>
              <a:off x="1280" y="2547"/>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6" name="Oval 388"/>
            <p:cNvSpPr>
              <a:spLocks noChangeArrowheads="1"/>
            </p:cNvSpPr>
            <p:nvPr/>
          </p:nvSpPr>
          <p:spPr bwMode="auto">
            <a:xfrm>
              <a:off x="1459" y="2579"/>
              <a:ext cx="63" cy="62"/>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7" name="Oval 389"/>
            <p:cNvSpPr>
              <a:spLocks noChangeArrowheads="1"/>
            </p:cNvSpPr>
            <p:nvPr/>
          </p:nvSpPr>
          <p:spPr bwMode="auto">
            <a:xfrm>
              <a:off x="1639" y="2547"/>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8" name="Oval 390"/>
            <p:cNvSpPr>
              <a:spLocks noChangeArrowheads="1"/>
            </p:cNvSpPr>
            <p:nvPr/>
          </p:nvSpPr>
          <p:spPr bwMode="auto">
            <a:xfrm>
              <a:off x="1818" y="2591"/>
              <a:ext cx="63"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29" name="Oval 391"/>
            <p:cNvSpPr>
              <a:spLocks noChangeArrowheads="1"/>
            </p:cNvSpPr>
            <p:nvPr/>
          </p:nvSpPr>
          <p:spPr bwMode="auto">
            <a:xfrm>
              <a:off x="1998" y="2636"/>
              <a:ext cx="62" cy="62"/>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0" name="Oval 392"/>
            <p:cNvSpPr>
              <a:spLocks noChangeArrowheads="1"/>
            </p:cNvSpPr>
            <p:nvPr/>
          </p:nvSpPr>
          <p:spPr bwMode="auto">
            <a:xfrm>
              <a:off x="2177" y="2616"/>
              <a:ext cx="63"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1" name="Oval 393"/>
            <p:cNvSpPr>
              <a:spLocks noChangeArrowheads="1"/>
            </p:cNvSpPr>
            <p:nvPr/>
          </p:nvSpPr>
          <p:spPr bwMode="auto">
            <a:xfrm>
              <a:off x="2357" y="2673"/>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2" name="Oval 394"/>
            <p:cNvSpPr>
              <a:spLocks noChangeArrowheads="1"/>
            </p:cNvSpPr>
            <p:nvPr/>
          </p:nvSpPr>
          <p:spPr bwMode="auto">
            <a:xfrm>
              <a:off x="2536" y="2673"/>
              <a:ext cx="63"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3" name="Oval 395"/>
            <p:cNvSpPr>
              <a:spLocks noChangeArrowheads="1"/>
            </p:cNvSpPr>
            <p:nvPr/>
          </p:nvSpPr>
          <p:spPr bwMode="auto">
            <a:xfrm>
              <a:off x="2716" y="2648"/>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4" name="Oval 396"/>
            <p:cNvSpPr>
              <a:spLocks noChangeArrowheads="1"/>
            </p:cNvSpPr>
            <p:nvPr/>
          </p:nvSpPr>
          <p:spPr bwMode="auto">
            <a:xfrm>
              <a:off x="2895" y="2692"/>
              <a:ext cx="63"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5" name="Oval 397"/>
            <p:cNvSpPr>
              <a:spLocks noChangeArrowheads="1"/>
            </p:cNvSpPr>
            <p:nvPr/>
          </p:nvSpPr>
          <p:spPr bwMode="auto">
            <a:xfrm>
              <a:off x="3075" y="2705"/>
              <a:ext cx="62" cy="62"/>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6" name="Oval 398"/>
            <p:cNvSpPr>
              <a:spLocks noChangeArrowheads="1"/>
            </p:cNvSpPr>
            <p:nvPr/>
          </p:nvSpPr>
          <p:spPr bwMode="auto">
            <a:xfrm>
              <a:off x="3254" y="2736"/>
              <a:ext cx="63" cy="62"/>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7" name="Oval 399"/>
            <p:cNvSpPr>
              <a:spLocks noChangeArrowheads="1"/>
            </p:cNvSpPr>
            <p:nvPr/>
          </p:nvSpPr>
          <p:spPr bwMode="auto">
            <a:xfrm>
              <a:off x="3434" y="2767"/>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8" name="Oval 400"/>
            <p:cNvSpPr>
              <a:spLocks noChangeArrowheads="1"/>
            </p:cNvSpPr>
            <p:nvPr/>
          </p:nvSpPr>
          <p:spPr bwMode="auto">
            <a:xfrm>
              <a:off x="3613" y="2717"/>
              <a:ext cx="63"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39" name="Oval 401"/>
            <p:cNvSpPr>
              <a:spLocks noChangeArrowheads="1"/>
            </p:cNvSpPr>
            <p:nvPr/>
          </p:nvSpPr>
          <p:spPr bwMode="auto">
            <a:xfrm>
              <a:off x="3793" y="2767"/>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0" name="Oval 402"/>
            <p:cNvSpPr>
              <a:spLocks noChangeArrowheads="1"/>
            </p:cNvSpPr>
            <p:nvPr/>
          </p:nvSpPr>
          <p:spPr bwMode="auto">
            <a:xfrm>
              <a:off x="3972" y="2736"/>
              <a:ext cx="63" cy="62"/>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541" name="Oval 403"/>
            <p:cNvSpPr>
              <a:spLocks noChangeArrowheads="1"/>
            </p:cNvSpPr>
            <p:nvPr/>
          </p:nvSpPr>
          <p:spPr bwMode="auto">
            <a:xfrm>
              <a:off x="4152" y="2817"/>
              <a:ext cx="62" cy="63"/>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2292" name="Oval 404"/>
          <p:cNvSpPr>
            <a:spLocks noChangeArrowheads="1"/>
          </p:cNvSpPr>
          <p:nvPr/>
        </p:nvSpPr>
        <p:spPr bwMode="auto">
          <a:xfrm>
            <a:off x="8424334" y="4145844"/>
            <a:ext cx="105834" cy="95956"/>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3" name="Oval 405"/>
          <p:cNvSpPr>
            <a:spLocks noChangeArrowheads="1"/>
          </p:cNvSpPr>
          <p:nvPr/>
        </p:nvSpPr>
        <p:spPr bwMode="auto">
          <a:xfrm>
            <a:off x="8729134" y="4195234"/>
            <a:ext cx="104422" cy="95956"/>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4" name="Oval 406"/>
          <p:cNvSpPr>
            <a:spLocks noChangeArrowheads="1"/>
          </p:cNvSpPr>
          <p:nvPr/>
        </p:nvSpPr>
        <p:spPr bwMode="auto">
          <a:xfrm>
            <a:off x="9033934" y="4223456"/>
            <a:ext cx="104422" cy="95956"/>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5" name="Oval 407"/>
          <p:cNvSpPr>
            <a:spLocks noChangeArrowheads="1"/>
          </p:cNvSpPr>
          <p:nvPr/>
        </p:nvSpPr>
        <p:spPr bwMode="auto">
          <a:xfrm>
            <a:off x="9337324" y="4251679"/>
            <a:ext cx="105833" cy="97366"/>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6" name="Oval 408"/>
          <p:cNvSpPr>
            <a:spLocks noChangeArrowheads="1"/>
          </p:cNvSpPr>
          <p:nvPr/>
        </p:nvSpPr>
        <p:spPr bwMode="auto">
          <a:xfrm>
            <a:off x="9642124" y="4291189"/>
            <a:ext cx="105833" cy="95956"/>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7" name="Rectangle 409"/>
          <p:cNvSpPr>
            <a:spLocks noChangeArrowheads="1"/>
          </p:cNvSpPr>
          <p:nvPr/>
        </p:nvSpPr>
        <p:spPr bwMode="auto">
          <a:xfrm>
            <a:off x="2617613" y="787400"/>
            <a:ext cx="6983963" cy="3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489"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Infant Mortality (Deaths per 1,000 Live Births) for </a:t>
            </a:r>
          </a:p>
        </p:txBody>
      </p:sp>
      <p:sp>
        <p:nvSpPr>
          <p:cNvPr id="12298" name="Rectangle 410"/>
          <p:cNvSpPr>
            <a:spLocks noChangeArrowheads="1"/>
          </p:cNvSpPr>
          <p:nvPr/>
        </p:nvSpPr>
        <p:spPr bwMode="auto">
          <a:xfrm>
            <a:off x="2540001" y="1193800"/>
            <a:ext cx="7112845" cy="38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489"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U.S. and Wisconsin Whites and Blacks, 1975 to 1997</a:t>
            </a:r>
          </a:p>
        </p:txBody>
      </p:sp>
      <p:sp>
        <p:nvSpPr>
          <p:cNvPr id="12299" name="Rectangle 411"/>
          <p:cNvSpPr>
            <a:spLocks noChangeArrowheads="1"/>
          </p:cNvSpPr>
          <p:nvPr/>
        </p:nvSpPr>
        <p:spPr bwMode="auto">
          <a:xfrm>
            <a:off x="2465212" y="4773791"/>
            <a:ext cx="2564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0.0</a:t>
            </a:r>
          </a:p>
        </p:txBody>
      </p:sp>
      <p:sp>
        <p:nvSpPr>
          <p:cNvPr id="12300" name="Rectangle 412"/>
          <p:cNvSpPr>
            <a:spLocks noChangeArrowheads="1"/>
          </p:cNvSpPr>
          <p:nvPr/>
        </p:nvSpPr>
        <p:spPr bwMode="auto">
          <a:xfrm>
            <a:off x="2465212" y="4286957"/>
            <a:ext cx="2564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5.0</a:t>
            </a:r>
          </a:p>
        </p:txBody>
      </p:sp>
      <p:sp>
        <p:nvSpPr>
          <p:cNvPr id="12301" name="Rectangle 413"/>
          <p:cNvSpPr>
            <a:spLocks noChangeArrowheads="1"/>
          </p:cNvSpPr>
          <p:nvPr/>
        </p:nvSpPr>
        <p:spPr bwMode="auto">
          <a:xfrm>
            <a:off x="2369257" y="3802946"/>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10.0</a:t>
            </a:r>
          </a:p>
        </p:txBody>
      </p:sp>
      <p:sp>
        <p:nvSpPr>
          <p:cNvPr id="12302" name="Rectangle 414"/>
          <p:cNvSpPr>
            <a:spLocks noChangeArrowheads="1"/>
          </p:cNvSpPr>
          <p:nvPr/>
        </p:nvSpPr>
        <p:spPr bwMode="auto">
          <a:xfrm>
            <a:off x="2369257" y="3316113"/>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15.0</a:t>
            </a:r>
          </a:p>
        </p:txBody>
      </p:sp>
      <p:sp>
        <p:nvSpPr>
          <p:cNvPr id="12303" name="Rectangle 415"/>
          <p:cNvSpPr>
            <a:spLocks noChangeArrowheads="1"/>
          </p:cNvSpPr>
          <p:nvPr/>
        </p:nvSpPr>
        <p:spPr bwMode="auto">
          <a:xfrm>
            <a:off x="2369257" y="2832102"/>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20.0</a:t>
            </a:r>
          </a:p>
        </p:txBody>
      </p:sp>
      <p:sp>
        <p:nvSpPr>
          <p:cNvPr id="12304" name="Rectangle 416"/>
          <p:cNvSpPr>
            <a:spLocks noChangeArrowheads="1"/>
          </p:cNvSpPr>
          <p:nvPr/>
        </p:nvSpPr>
        <p:spPr bwMode="auto">
          <a:xfrm>
            <a:off x="2369257" y="2345268"/>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25.0</a:t>
            </a:r>
          </a:p>
        </p:txBody>
      </p:sp>
      <p:sp>
        <p:nvSpPr>
          <p:cNvPr id="12305" name="Rectangle 417"/>
          <p:cNvSpPr>
            <a:spLocks noChangeArrowheads="1"/>
          </p:cNvSpPr>
          <p:nvPr/>
        </p:nvSpPr>
        <p:spPr bwMode="auto">
          <a:xfrm>
            <a:off x="2369257" y="1859846"/>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30.0</a:t>
            </a:r>
          </a:p>
        </p:txBody>
      </p:sp>
      <p:sp>
        <p:nvSpPr>
          <p:cNvPr id="12306" name="Rectangle 418"/>
          <p:cNvSpPr>
            <a:spLocks noChangeArrowheads="1"/>
          </p:cNvSpPr>
          <p:nvPr/>
        </p:nvSpPr>
        <p:spPr bwMode="auto">
          <a:xfrm rot="2700000">
            <a:off x="3071282"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1975</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07" name="Rectangle 419"/>
          <p:cNvSpPr>
            <a:spLocks noChangeArrowheads="1"/>
          </p:cNvSpPr>
          <p:nvPr/>
        </p:nvSpPr>
        <p:spPr bwMode="auto">
          <a:xfrm rot="2700000">
            <a:off x="3680882" y="5142734"/>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1977</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08" name="Rectangle 420"/>
          <p:cNvSpPr>
            <a:spLocks noChangeArrowheads="1"/>
          </p:cNvSpPr>
          <p:nvPr/>
        </p:nvSpPr>
        <p:spPr bwMode="auto">
          <a:xfrm rot="2700000">
            <a:off x="4289071"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1979</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09" name="Rectangle 421"/>
          <p:cNvSpPr>
            <a:spLocks noChangeArrowheads="1"/>
          </p:cNvSpPr>
          <p:nvPr/>
        </p:nvSpPr>
        <p:spPr bwMode="auto">
          <a:xfrm rot="2700000">
            <a:off x="4898671" y="5139911"/>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1981</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0" name="Rectangle 422"/>
          <p:cNvSpPr>
            <a:spLocks noChangeArrowheads="1"/>
          </p:cNvSpPr>
          <p:nvPr/>
        </p:nvSpPr>
        <p:spPr bwMode="auto">
          <a:xfrm rot="2700000">
            <a:off x="5504038"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1983</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1" name="Rectangle 423"/>
          <p:cNvSpPr>
            <a:spLocks noChangeArrowheads="1"/>
          </p:cNvSpPr>
          <p:nvPr/>
        </p:nvSpPr>
        <p:spPr bwMode="auto">
          <a:xfrm rot="2700000">
            <a:off x="6112226"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1985</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2" name="Rectangle 424"/>
          <p:cNvSpPr>
            <a:spLocks noChangeArrowheads="1"/>
          </p:cNvSpPr>
          <p:nvPr/>
        </p:nvSpPr>
        <p:spPr bwMode="auto">
          <a:xfrm rot="2700000">
            <a:off x="6720415" y="5141323"/>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1987</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3" name="Rectangle 425"/>
          <p:cNvSpPr>
            <a:spLocks noChangeArrowheads="1"/>
          </p:cNvSpPr>
          <p:nvPr/>
        </p:nvSpPr>
        <p:spPr bwMode="auto">
          <a:xfrm rot="2700000">
            <a:off x="7325782" y="5142734"/>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1989</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4" name="Rectangle 426"/>
          <p:cNvSpPr>
            <a:spLocks noChangeArrowheads="1"/>
          </p:cNvSpPr>
          <p:nvPr/>
        </p:nvSpPr>
        <p:spPr bwMode="auto">
          <a:xfrm rot="2700000">
            <a:off x="7939615" y="5142734"/>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1991</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5" name="Rectangle 427"/>
          <p:cNvSpPr>
            <a:spLocks noChangeArrowheads="1"/>
          </p:cNvSpPr>
          <p:nvPr/>
        </p:nvSpPr>
        <p:spPr bwMode="auto">
          <a:xfrm rot="2700000">
            <a:off x="8546393"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1993</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6" name="Rectangle 428"/>
          <p:cNvSpPr>
            <a:spLocks noChangeArrowheads="1"/>
          </p:cNvSpPr>
          <p:nvPr/>
        </p:nvSpPr>
        <p:spPr bwMode="auto">
          <a:xfrm rot="2700000">
            <a:off x="9154582"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1995</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7" name="Rectangle 429"/>
          <p:cNvSpPr>
            <a:spLocks noChangeArrowheads="1"/>
          </p:cNvSpPr>
          <p:nvPr/>
        </p:nvSpPr>
        <p:spPr bwMode="auto">
          <a:xfrm rot="2700000">
            <a:off x="9762771" y="5144145"/>
            <a:ext cx="365485" cy="21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422"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1997</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2318" name="Rectangle 430"/>
          <p:cNvSpPr>
            <a:spLocks noChangeArrowheads="1"/>
          </p:cNvSpPr>
          <p:nvPr/>
        </p:nvSpPr>
        <p:spPr bwMode="auto">
          <a:xfrm rot="16200000">
            <a:off x="1037647" y="3122446"/>
            <a:ext cx="23062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Rate per 1,000 Live Births</a:t>
            </a:r>
          </a:p>
        </p:txBody>
      </p:sp>
      <p:sp>
        <p:nvSpPr>
          <p:cNvPr id="12319" name="Rectangle 431"/>
          <p:cNvSpPr>
            <a:spLocks noChangeArrowheads="1"/>
          </p:cNvSpPr>
          <p:nvPr/>
        </p:nvSpPr>
        <p:spPr bwMode="auto">
          <a:xfrm>
            <a:off x="3101622" y="5706534"/>
            <a:ext cx="6328834" cy="249767"/>
          </a:xfrm>
          <a:prstGeom prst="rect">
            <a:avLst/>
          </a:prstGeom>
          <a:solidFill>
            <a:srgbClr val="FFFFFF"/>
          </a:solidFill>
          <a:ln w="0">
            <a:solidFill>
              <a:srgbClr val="000000"/>
            </a:solidFill>
            <a:miter lim="800000"/>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0" name="Line 432"/>
          <p:cNvSpPr>
            <a:spLocks noChangeShapeType="1"/>
          </p:cNvSpPr>
          <p:nvPr/>
        </p:nvSpPr>
        <p:spPr bwMode="auto">
          <a:xfrm>
            <a:off x="3162301" y="5839178"/>
            <a:ext cx="324556" cy="14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1" name="Rectangle 433"/>
          <p:cNvSpPr>
            <a:spLocks noChangeArrowheads="1"/>
          </p:cNvSpPr>
          <p:nvPr/>
        </p:nvSpPr>
        <p:spPr bwMode="auto">
          <a:xfrm>
            <a:off x="3266724" y="5788378"/>
            <a:ext cx="112889" cy="10301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2" name="Line 434"/>
          <p:cNvSpPr>
            <a:spLocks noChangeShapeType="1"/>
          </p:cNvSpPr>
          <p:nvPr/>
        </p:nvSpPr>
        <p:spPr bwMode="auto">
          <a:xfrm flipH="1" flipV="1">
            <a:off x="3268134" y="5789790"/>
            <a:ext cx="55034" cy="49388"/>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3" name="Line 435"/>
          <p:cNvSpPr>
            <a:spLocks noChangeShapeType="1"/>
          </p:cNvSpPr>
          <p:nvPr/>
        </p:nvSpPr>
        <p:spPr bwMode="auto">
          <a:xfrm>
            <a:off x="3323168" y="5839179"/>
            <a:ext cx="53622" cy="4938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4" name="Line 436"/>
          <p:cNvSpPr>
            <a:spLocks noChangeShapeType="1"/>
          </p:cNvSpPr>
          <p:nvPr/>
        </p:nvSpPr>
        <p:spPr bwMode="auto">
          <a:xfrm flipH="1">
            <a:off x="3268134" y="5839179"/>
            <a:ext cx="55034" cy="4938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5" name="Line 437"/>
          <p:cNvSpPr>
            <a:spLocks noChangeShapeType="1"/>
          </p:cNvSpPr>
          <p:nvPr/>
        </p:nvSpPr>
        <p:spPr bwMode="auto">
          <a:xfrm flipV="1">
            <a:off x="3323168" y="5789790"/>
            <a:ext cx="53622" cy="49388"/>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6" name="Rectangle 438"/>
          <p:cNvSpPr>
            <a:spLocks noChangeArrowheads="1"/>
          </p:cNvSpPr>
          <p:nvPr/>
        </p:nvSpPr>
        <p:spPr bwMode="auto">
          <a:xfrm>
            <a:off x="3532013" y="5740402"/>
            <a:ext cx="713337"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U.S. Black</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7" name="Line 439"/>
          <p:cNvSpPr>
            <a:spLocks noChangeShapeType="1"/>
          </p:cNvSpPr>
          <p:nvPr/>
        </p:nvSpPr>
        <p:spPr bwMode="auto">
          <a:xfrm>
            <a:off x="4468990" y="5839178"/>
            <a:ext cx="323144" cy="14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8" name="Rectangle 440"/>
          <p:cNvSpPr>
            <a:spLocks noChangeArrowheads="1"/>
          </p:cNvSpPr>
          <p:nvPr/>
        </p:nvSpPr>
        <p:spPr bwMode="auto">
          <a:xfrm>
            <a:off x="4566356" y="5781324"/>
            <a:ext cx="127000" cy="11571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29" name="Line 441"/>
          <p:cNvSpPr>
            <a:spLocks noChangeShapeType="1"/>
          </p:cNvSpPr>
          <p:nvPr/>
        </p:nvSpPr>
        <p:spPr bwMode="auto">
          <a:xfrm flipH="1" flipV="1">
            <a:off x="4569178" y="5782734"/>
            <a:ext cx="60678" cy="56444"/>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0" name="Line 442"/>
          <p:cNvSpPr>
            <a:spLocks noChangeShapeType="1"/>
          </p:cNvSpPr>
          <p:nvPr/>
        </p:nvSpPr>
        <p:spPr bwMode="auto">
          <a:xfrm>
            <a:off x="4629857" y="5839178"/>
            <a:ext cx="59267" cy="55034"/>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1" name="Line 443"/>
          <p:cNvSpPr>
            <a:spLocks noChangeShapeType="1"/>
          </p:cNvSpPr>
          <p:nvPr/>
        </p:nvSpPr>
        <p:spPr bwMode="auto">
          <a:xfrm flipH="1">
            <a:off x="4569178" y="5839178"/>
            <a:ext cx="60678" cy="55034"/>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2" name="Line 444"/>
          <p:cNvSpPr>
            <a:spLocks noChangeShapeType="1"/>
          </p:cNvSpPr>
          <p:nvPr/>
        </p:nvSpPr>
        <p:spPr bwMode="auto">
          <a:xfrm flipV="1">
            <a:off x="4629857" y="5782734"/>
            <a:ext cx="59267" cy="56444"/>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3" name="Rectangle 445"/>
          <p:cNvSpPr>
            <a:spLocks noChangeArrowheads="1"/>
          </p:cNvSpPr>
          <p:nvPr/>
        </p:nvSpPr>
        <p:spPr bwMode="auto">
          <a:xfrm>
            <a:off x="4838701" y="5740402"/>
            <a:ext cx="737702"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U.S. White</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4" name="Line 446"/>
          <p:cNvSpPr>
            <a:spLocks noChangeShapeType="1"/>
          </p:cNvSpPr>
          <p:nvPr/>
        </p:nvSpPr>
        <p:spPr bwMode="auto">
          <a:xfrm>
            <a:off x="5810957" y="5839178"/>
            <a:ext cx="321733" cy="141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5" name="Oval 447"/>
          <p:cNvSpPr>
            <a:spLocks noChangeArrowheads="1"/>
          </p:cNvSpPr>
          <p:nvPr/>
        </p:nvSpPr>
        <p:spPr bwMode="auto">
          <a:xfrm>
            <a:off x="5909735" y="5782735"/>
            <a:ext cx="118533" cy="1100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6" name="Rectangle 448"/>
          <p:cNvSpPr>
            <a:spLocks noChangeArrowheads="1"/>
          </p:cNvSpPr>
          <p:nvPr/>
        </p:nvSpPr>
        <p:spPr bwMode="auto">
          <a:xfrm>
            <a:off x="6179257" y="5740402"/>
            <a:ext cx="112883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Wisconsin Black</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7" name="Line 449"/>
          <p:cNvSpPr>
            <a:spLocks noChangeShapeType="1"/>
          </p:cNvSpPr>
          <p:nvPr/>
        </p:nvSpPr>
        <p:spPr bwMode="auto">
          <a:xfrm>
            <a:off x="7617179" y="5839178"/>
            <a:ext cx="323145" cy="141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8" name="Oval 450"/>
          <p:cNvSpPr>
            <a:spLocks noChangeArrowheads="1"/>
          </p:cNvSpPr>
          <p:nvPr/>
        </p:nvSpPr>
        <p:spPr bwMode="auto">
          <a:xfrm>
            <a:off x="7725834" y="5789790"/>
            <a:ext cx="104422" cy="97366"/>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39" name="Rectangle 451"/>
          <p:cNvSpPr>
            <a:spLocks noChangeArrowheads="1"/>
          </p:cNvSpPr>
          <p:nvPr/>
        </p:nvSpPr>
        <p:spPr bwMode="auto">
          <a:xfrm>
            <a:off x="7986890" y="5740402"/>
            <a:ext cx="1153201"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Wisconsin White</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0" name="Rectangle 452"/>
          <p:cNvSpPr>
            <a:spLocks noChangeArrowheads="1"/>
          </p:cNvSpPr>
          <p:nvPr/>
        </p:nvSpPr>
        <p:spPr bwMode="auto">
          <a:xfrm>
            <a:off x="6565902" y="2887134"/>
            <a:ext cx="103011" cy="26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341" name="Rectangle 453"/>
          <p:cNvSpPr>
            <a:spLocks noChangeArrowheads="1"/>
          </p:cNvSpPr>
          <p:nvPr/>
        </p:nvSpPr>
        <p:spPr bwMode="auto">
          <a:xfrm>
            <a:off x="6618111" y="2918179"/>
            <a:ext cx="40076"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890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974622" y="1955801"/>
            <a:ext cx="5442656" cy="3081867"/>
            <a:chOff x="1028" y="1116"/>
            <a:chExt cx="3857" cy="2184"/>
          </a:xfrm>
        </p:grpSpPr>
        <p:sp>
          <p:nvSpPr>
            <p:cNvPr id="14516" name="Rectangle 3"/>
            <p:cNvSpPr>
              <a:spLocks noChangeArrowheads="1"/>
            </p:cNvSpPr>
            <p:nvPr/>
          </p:nvSpPr>
          <p:spPr bwMode="auto">
            <a:xfrm>
              <a:off x="1066" y="1116"/>
              <a:ext cx="3818" cy="214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7" name="Line 4"/>
            <p:cNvSpPr>
              <a:spLocks noChangeShapeType="1"/>
            </p:cNvSpPr>
            <p:nvPr/>
          </p:nvSpPr>
          <p:spPr bwMode="auto">
            <a:xfrm>
              <a:off x="1066" y="2899"/>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8" name="Line 5"/>
            <p:cNvSpPr>
              <a:spLocks noChangeShapeType="1"/>
            </p:cNvSpPr>
            <p:nvPr/>
          </p:nvSpPr>
          <p:spPr bwMode="auto">
            <a:xfrm>
              <a:off x="1066" y="2542"/>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9" name="Line 6"/>
            <p:cNvSpPr>
              <a:spLocks noChangeShapeType="1"/>
            </p:cNvSpPr>
            <p:nvPr/>
          </p:nvSpPr>
          <p:spPr bwMode="auto">
            <a:xfrm>
              <a:off x="1066" y="2186"/>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0" name="Line 7"/>
            <p:cNvSpPr>
              <a:spLocks noChangeShapeType="1"/>
            </p:cNvSpPr>
            <p:nvPr/>
          </p:nvSpPr>
          <p:spPr bwMode="auto">
            <a:xfrm>
              <a:off x="1066" y="1830"/>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1" name="Line 8"/>
            <p:cNvSpPr>
              <a:spLocks noChangeShapeType="1"/>
            </p:cNvSpPr>
            <p:nvPr/>
          </p:nvSpPr>
          <p:spPr bwMode="auto">
            <a:xfrm>
              <a:off x="1066" y="1473"/>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2" name="Line 9"/>
            <p:cNvSpPr>
              <a:spLocks noChangeShapeType="1"/>
            </p:cNvSpPr>
            <p:nvPr/>
          </p:nvSpPr>
          <p:spPr bwMode="auto">
            <a:xfrm>
              <a:off x="1066" y="1116"/>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3" name="Rectangle 10"/>
            <p:cNvSpPr>
              <a:spLocks noChangeArrowheads="1"/>
            </p:cNvSpPr>
            <p:nvPr/>
          </p:nvSpPr>
          <p:spPr bwMode="auto">
            <a:xfrm>
              <a:off x="1066" y="1116"/>
              <a:ext cx="3818" cy="214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4" name="Line 11"/>
            <p:cNvSpPr>
              <a:spLocks noChangeShapeType="1"/>
            </p:cNvSpPr>
            <p:nvPr/>
          </p:nvSpPr>
          <p:spPr bwMode="auto">
            <a:xfrm>
              <a:off x="1066" y="1116"/>
              <a:ext cx="1" cy="21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5" name="Line 12"/>
            <p:cNvSpPr>
              <a:spLocks noChangeShapeType="1"/>
            </p:cNvSpPr>
            <p:nvPr/>
          </p:nvSpPr>
          <p:spPr bwMode="auto">
            <a:xfrm>
              <a:off x="1028" y="3256"/>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6" name="Line 13"/>
            <p:cNvSpPr>
              <a:spLocks noChangeShapeType="1"/>
            </p:cNvSpPr>
            <p:nvPr/>
          </p:nvSpPr>
          <p:spPr bwMode="auto">
            <a:xfrm>
              <a:off x="1028" y="2899"/>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7" name="Line 14"/>
            <p:cNvSpPr>
              <a:spLocks noChangeShapeType="1"/>
            </p:cNvSpPr>
            <p:nvPr/>
          </p:nvSpPr>
          <p:spPr bwMode="auto">
            <a:xfrm>
              <a:off x="1028" y="2542"/>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8" name="Line 15"/>
            <p:cNvSpPr>
              <a:spLocks noChangeShapeType="1"/>
            </p:cNvSpPr>
            <p:nvPr/>
          </p:nvSpPr>
          <p:spPr bwMode="auto">
            <a:xfrm>
              <a:off x="1028" y="2186"/>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29" name="Line 16"/>
            <p:cNvSpPr>
              <a:spLocks noChangeShapeType="1"/>
            </p:cNvSpPr>
            <p:nvPr/>
          </p:nvSpPr>
          <p:spPr bwMode="auto">
            <a:xfrm>
              <a:off x="1028" y="1830"/>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0" name="Line 17"/>
            <p:cNvSpPr>
              <a:spLocks noChangeShapeType="1"/>
            </p:cNvSpPr>
            <p:nvPr/>
          </p:nvSpPr>
          <p:spPr bwMode="auto">
            <a:xfrm>
              <a:off x="1028" y="1473"/>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1" name="Line 18"/>
            <p:cNvSpPr>
              <a:spLocks noChangeShapeType="1"/>
            </p:cNvSpPr>
            <p:nvPr/>
          </p:nvSpPr>
          <p:spPr bwMode="auto">
            <a:xfrm>
              <a:off x="1028" y="1116"/>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2" name="Line 19"/>
            <p:cNvSpPr>
              <a:spLocks noChangeShapeType="1"/>
            </p:cNvSpPr>
            <p:nvPr/>
          </p:nvSpPr>
          <p:spPr bwMode="auto">
            <a:xfrm>
              <a:off x="1066" y="3256"/>
              <a:ext cx="38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3" name="Line 20"/>
            <p:cNvSpPr>
              <a:spLocks noChangeShapeType="1"/>
            </p:cNvSpPr>
            <p:nvPr/>
          </p:nvSpPr>
          <p:spPr bwMode="auto">
            <a:xfrm flipV="1">
              <a:off x="1066"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4" name="Line 21"/>
            <p:cNvSpPr>
              <a:spLocks noChangeShapeType="1"/>
            </p:cNvSpPr>
            <p:nvPr/>
          </p:nvSpPr>
          <p:spPr bwMode="auto">
            <a:xfrm flipV="1">
              <a:off x="1267"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5" name="Line 22"/>
            <p:cNvSpPr>
              <a:spLocks noChangeShapeType="1"/>
            </p:cNvSpPr>
            <p:nvPr/>
          </p:nvSpPr>
          <p:spPr bwMode="auto">
            <a:xfrm flipV="1">
              <a:off x="1469"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6" name="Line 23"/>
            <p:cNvSpPr>
              <a:spLocks noChangeShapeType="1"/>
            </p:cNvSpPr>
            <p:nvPr/>
          </p:nvSpPr>
          <p:spPr bwMode="auto">
            <a:xfrm flipV="1">
              <a:off x="1669"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7" name="Line 24"/>
            <p:cNvSpPr>
              <a:spLocks noChangeShapeType="1"/>
            </p:cNvSpPr>
            <p:nvPr/>
          </p:nvSpPr>
          <p:spPr bwMode="auto">
            <a:xfrm flipV="1">
              <a:off x="1870"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8" name="Line 25"/>
            <p:cNvSpPr>
              <a:spLocks noChangeShapeType="1"/>
            </p:cNvSpPr>
            <p:nvPr/>
          </p:nvSpPr>
          <p:spPr bwMode="auto">
            <a:xfrm flipV="1">
              <a:off x="2072"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39" name="Line 26"/>
            <p:cNvSpPr>
              <a:spLocks noChangeShapeType="1"/>
            </p:cNvSpPr>
            <p:nvPr/>
          </p:nvSpPr>
          <p:spPr bwMode="auto">
            <a:xfrm flipV="1">
              <a:off x="2272"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0" name="Line 27"/>
            <p:cNvSpPr>
              <a:spLocks noChangeShapeType="1"/>
            </p:cNvSpPr>
            <p:nvPr/>
          </p:nvSpPr>
          <p:spPr bwMode="auto">
            <a:xfrm flipV="1">
              <a:off x="2473"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1" name="Line 28"/>
            <p:cNvSpPr>
              <a:spLocks noChangeShapeType="1"/>
            </p:cNvSpPr>
            <p:nvPr/>
          </p:nvSpPr>
          <p:spPr bwMode="auto">
            <a:xfrm flipV="1">
              <a:off x="2675"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2" name="Line 29"/>
            <p:cNvSpPr>
              <a:spLocks noChangeShapeType="1"/>
            </p:cNvSpPr>
            <p:nvPr/>
          </p:nvSpPr>
          <p:spPr bwMode="auto">
            <a:xfrm flipV="1">
              <a:off x="2875"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3" name="Line 30"/>
            <p:cNvSpPr>
              <a:spLocks noChangeShapeType="1"/>
            </p:cNvSpPr>
            <p:nvPr/>
          </p:nvSpPr>
          <p:spPr bwMode="auto">
            <a:xfrm flipV="1">
              <a:off x="3076"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4" name="Line 31"/>
            <p:cNvSpPr>
              <a:spLocks noChangeShapeType="1"/>
            </p:cNvSpPr>
            <p:nvPr/>
          </p:nvSpPr>
          <p:spPr bwMode="auto">
            <a:xfrm flipV="1">
              <a:off x="3276"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5" name="Line 32"/>
            <p:cNvSpPr>
              <a:spLocks noChangeShapeType="1"/>
            </p:cNvSpPr>
            <p:nvPr/>
          </p:nvSpPr>
          <p:spPr bwMode="auto">
            <a:xfrm flipV="1">
              <a:off x="3478"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6" name="Line 33"/>
            <p:cNvSpPr>
              <a:spLocks noChangeShapeType="1"/>
            </p:cNvSpPr>
            <p:nvPr/>
          </p:nvSpPr>
          <p:spPr bwMode="auto">
            <a:xfrm flipV="1">
              <a:off x="3679"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7" name="Line 34"/>
            <p:cNvSpPr>
              <a:spLocks noChangeShapeType="1"/>
            </p:cNvSpPr>
            <p:nvPr/>
          </p:nvSpPr>
          <p:spPr bwMode="auto">
            <a:xfrm flipV="1">
              <a:off x="3879"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8" name="Line 35"/>
            <p:cNvSpPr>
              <a:spLocks noChangeShapeType="1"/>
            </p:cNvSpPr>
            <p:nvPr/>
          </p:nvSpPr>
          <p:spPr bwMode="auto">
            <a:xfrm flipV="1">
              <a:off x="4081"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49" name="Line 36"/>
            <p:cNvSpPr>
              <a:spLocks noChangeShapeType="1"/>
            </p:cNvSpPr>
            <p:nvPr/>
          </p:nvSpPr>
          <p:spPr bwMode="auto">
            <a:xfrm flipV="1">
              <a:off x="4282"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0" name="Line 37"/>
            <p:cNvSpPr>
              <a:spLocks noChangeShapeType="1"/>
            </p:cNvSpPr>
            <p:nvPr/>
          </p:nvSpPr>
          <p:spPr bwMode="auto">
            <a:xfrm flipV="1">
              <a:off x="4482"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1" name="Line 38"/>
            <p:cNvSpPr>
              <a:spLocks noChangeShapeType="1"/>
            </p:cNvSpPr>
            <p:nvPr/>
          </p:nvSpPr>
          <p:spPr bwMode="auto">
            <a:xfrm flipV="1">
              <a:off x="4684"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2" name="Line 39"/>
            <p:cNvSpPr>
              <a:spLocks noChangeShapeType="1"/>
            </p:cNvSpPr>
            <p:nvPr/>
          </p:nvSpPr>
          <p:spPr bwMode="auto">
            <a:xfrm flipV="1">
              <a:off x="4884" y="3256"/>
              <a:ext cx="1" cy="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3" name="Line 40"/>
            <p:cNvSpPr>
              <a:spLocks noChangeShapeType="1"/>
            </p:cNvSpPr>
            <p:nvPr/>
          </p:nvSpPr>
          <p:spPr bwMode="auto">
            <a:xfrm>
              <a:off x="1167" y="1541"/>
              <a:ext cx="201" cy="5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4" name="Line 41"/>
            <p:cNvSpPr>
              <a:spLocks noChangeShapeType="1"/>
            </p:cNvSpPr>
            <p:nvPr/>
          </p:nvSpPr>
          <p:spPr bwMode="auto">
            <a:xfrm>
              <a:off x="1368" y="1598"/>
              <a:ext cx="201" cy="6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5" name="Line 42"/>
            <p:cNvSpPr>
              <a:spLocks noChangeShapeType="1"/>
            </p:cNvSpPr>
            <p:nvPr/>
          </p:nvSpPr>
          <p:spPr bwMode="auto">
            <a:xfrm>
              <a:off x="1569" y="1665"/>
              <a:ext cx="201" cy="44"/>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6" name="Line 43"/>
            <p:cNvSpPr>
              <a:spLocks noChangeShapeType="1"/>
            </p:cNvSpPr>
            <p:nvPr/>
          </p:nvSpPr>
          <p:spPr bwMode="auto">
            <a:xfrm>
              <a:off x="1770" y="1709"/>
              <a:ext cx="201" cy="4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7" name="Line 44"/>
            <p:cNvSpPr>
              <a:spLocks noChangeShapeType="1"/>
            </p:cNvSpPr>
            <p:nvPr/>
          </p:nvSpPr>
          <p:spPr bwMode="auto">
            <a:xfrm>
              <a:off x="1971" y="1754"/>
              <a:ext cx="200" cy="3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8" name="Line 45"/>
            <p:cNvSpPr>
              <a:spLocks noChangeShapeType="1"/>
            </p:cNvSpPr>
            <p:nvPr/>
          </p:nvSpPr>
          <p:spPr bwMode="auto">
            <a:xfrm>
              <a:off x="2171" y="1791"/>
              <a:ext cx="202" cy="4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59" name="Line 46"/>
            <p:cNvSpPr>
              <a:spLocks noChangeShapeType="1"/>
            </p:cNvSpPr>
            <p:nvPr/>
          </p:nvSpPr>
          <p:spPr bwMode="auto">
            <a:xfrm>
              <a:off x="2373" y="1836"/>
              <a:ext cx="201" cy="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0" name="Line 47"/>
            <p:cNvSpPr>
              <a:spLocks noChangeShapeType="1"/>
            </p:cNvSpPr>
            <p:nvPr/>
          </p:nvSpPr>
          <p:spPr bwMode="auto">
            <a:xfrm>
              <a:off x="2574" y="1863"/>
              <a:ext cx="200" cy="24"/>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1" name="Line 48"/>
            <p:cNvSpPr>
              <a:spLocks noChangeShapeType="1"/>
            </p:cNvSpPr>
            <p:nvPr/>
          </p:nvSpPr>
          <p:spPr bwMode="auto">
            <a:xfrm>
              <a:off x="2774" y="1887"/>
              <a:ext cx="202" cy="2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2" name="Line 49"/>
            <p:cNvSpPr>
              <a:spLocks noChangeShapeType="1"/>
            </p:cNvSpPr>
            <p:nvPr/>
          </p:nvSpPr>
          <p:spPr bwMode="auto">
            <a:xfrm>
              <a:off x="2976" y="1909"/>
              <a:ext cx="201" cy="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3" name="Line 50"/>
            <p:cNvSpPr>
              <a:spLocks noChangeShapeType="1"/>
            </p:cNvSpPr>
            <p:nvPr/>
          </p:nvSpPr>
          <p:spPr bwMode="auto">
            <a:xfrm>
              <a:off x="3177" y="1918"/>
              <a:ext cx="200" cy="14"/>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4" name="Line 51"/>
            <p:cNvSpPr>
              <a:spLocks noChangeShapeType="1"/>
            </p:cNvSpPr>
            <p:nvPr/>
          </p:nvSpPr>
          <p:spPr bwMode="auto">
            <a:xfrm>
              <a:off x="3377" y="1932"/>
              <a:ext cx="201" cy="1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5" name="Line 52"/>
            <p:cNvSpPr>
              <a:spLocks noChangeShapeType="1"/>
            </p:cNvSpPr>
            <p:nvPr/>
          </p:nvSpPr>
          <p:spPr bwMode="auto">
            <a:xfrm>
              <a:off x="3578" y="1951"/>
              <a:ext cx="201" cy="28"/>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6" name="Line 53"/>
            <p:cNvSpPr>
              <a:spLocks noChangeShapeType="1"/>
            </p:cNvSpPr>
            <p:nvPr/>
          </p:nvSpPr>
          <p:spPr bwMode="auto">
            <a:xfrm>
              <a:off x="3779" y="1979"/>
              <a:ext cx="201" cy="29"/>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7" name="Line 54"/>
            <p:cNvSpPr>
              <a:spLocks noChangeShapeType="1"/>
            </p:cNvSpPr>
            <p:nvPr/>
          </p:nvSpPr>
          <p:spPr bwMode="auto">
            <a:xfrm>
              <a:off x="3980" y="2008"/>
              <a:ext cx="201" cy="40"/>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8" name="Line 55"/>
            <p:cNvSpPr>
              <a:spLocks noChangeShapeType="1"/>
            </p:cNvSpPr>
            <p:nvPr/>
          </p:nvSpPr>
          <p:spPr bwMode="auto">
            <a:xfrm>
              <a:off x="4181" y="2048"/>
              <a:ext cx="201" cy="4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69" name="Line 56"/>
            <p:cNvSpPr>
              <a:spLocks noChangeShapeType="1"/>
            </p:cNvSpPr>
            <p:nvPr/>
          </p:nvSpPr>
          <p:spPr bwMode="auto">
            <a:xfrm>
              <a:off x="4382" y="2089"/>
              <a:ext cx="201" cy="48"/>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0" name="Line 57"/>
            <p:cNvSpPr>
              <a:spLocks noChangeShapeType="1"/>
            </p:cNvSpPr>
            <p:nvPr/>
          </p:nvSpPr>
          <p:spPr bwMode="auto">
            <a:xfrm>
              <a:off x="4583" y="2137"/>
              <a:ext cx="201" cy="4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1" name="Line 58"/>
            <p:cNvSpPr>
              <a:spLocks noChangeShapeType="1"/>
            </p:cNvSpPr>
            <p:nvPr/>
          </p:nvSpPr>
          <p:spPr bwMode="auto">
            <a:xfrm>
              <a:off x="1167" y="2355"/>
              <a:ext cx="201" cy="4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2" name="Line 59"/>
            <p:cNvSpPr>
              <a:spLocks noChangeShapeType="1"/>
            </p:cNvSpPr>
            <p:nvPr/>
          </p:nvSpPr>
          <p:spPr bwMode="auto">
            <a:xfrm>
              <a:off x="1368" y="2401"/>
              <a:ext cx="201" cy="4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3" name="Line 60"/>
            <p:cNvSpPr>
              <a:spLocks noChangeShapeType="1"/>
            </p:cNvSpPr>
            <p:nvPr/>
          </p:nvSpPr>
          <p:spPr bwMode="auto">
            <a:xfrm>
              <a:off x="1569" y="2444"/>
              <a:ext cx="201" cy="3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4" name="Line 61"/>
            <p:cNvSpPr>
              <a:spLocks noChangeShapeType="1"/>
            </p:cNvSpPr>
            <p:nvPr/>
          </p:nvSpPr>
          <p:spPr bwMode="auto">
            <a:xfrm>
              <a:off x="1770" y="2479"/>
              <a:ext cx="201" cy="3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5" name="Line 62"/>
            <p:cNvSpPr>
              <a:spLocks noChangeShapeType="1"/>
            </p:cNvSpPr>
            <p:nvPr/>
          </p:nvSpPr>
          <p:spPr bwMode="auto">
            <a:xfrm>
              <a:off x="1971" y="2512"/>
              <a:ext cx="200" cy="30"/>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6" name="Line 63"/>
            <p:cNvSpPr>
              <a:spLocks noChangeShapeType="1"/>
            </p:cNvSpPr>
            <p:nvPr/>
          </p:nvSpPr>
          <p:spPr bwMode="auto">
            <a:xfrm>
              <a:off x="2171" y="2542"/>
              <a:ext cx="202" cy="25"/>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7" name="Line 64"/>
            <p:cNvSpPr>
              <a:spLocks noChangeShapeType="1"/>
            </p:cNvSpPr>
            <p:nvPr/>
          </p:nvSpPr>
          <p:spPr bwMode="auto">
            <a:xfrm>
              <a:off x="2373" y="2567"/>
              <a:ext cx="201"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8" name="Line 65"/>
            <p:cNvSpPr>
              <a:spLocks noChangeShapeType="1"/>
            </p:cNvSpPr>
            <p:nvPr/>
          </p:nvSpPr>
          <p:spPr bwMode="auto">
            <a:xfrm>
              <a:off x="2574" y="2588"/>
              <a:ext cx="200"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79" name="Line 66"/>
            <p:cNvSpPr>
              <a:spLocks noChangeShapeType="1"/>
            </p:cNvSpPr>
            <p:nvPr/>
          </p:nvSpPr>
          <p:spPr bwMode="auto">
            <a:xfrm>
              <a:off x="2774" y="2609"/>
              <a:ext cx="202" cy="16"/>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0" name="Line 67"/>
            <p:cNvSpPr>
              <a:spLocks noChangeShapeType="1"/>
            </p:cNvSpPr>
            <p:nvPr/>
          </p:nvSpPr>
          <p:spPr bwMode="auto">
            <a:xfrm>
              <a:off x="2976" y="2625"/>
              <a:ext cx="201" cy="17"/>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1" name="Line 68"/>
            <p:cNvSpPr>
              <a:spLocks noChangeShapeType="1"/>
            </p:cNvSpPr>
            <p:nvPr/>
          </p:nvSpPr>
          <p:spPr bwMode="auto">
            <a:xfrm>
              <a:off x="3177" y="2642"/>
              <a:ext cx="200" cy="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2" name="Line 69"/>
            <p:cNvSpPr>
              <a:spLocks noChangeShapeType="1"/>
            </p:cNvSpPr>
            <p:nvPr/>
          </p:nvSpPr>
          <p:spPr bwMode="auto">
            <a:xfrm>
              <a:off x="3377" y="2665"/>
              <a:ext cx="201" cy="2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3" name="Line 70"/>
            <p:cNvSpPr>
              <a:spLocks noChangeShapeType="1"/>
            </p:cNvSpPr>
            <p:nvPr/>
          </p:nvSpPr>
          <p:spPr bwMode="auto">
            <a:xfrm>
              <a:off x="3578" y="2687"/>
              <a:ext cx="201" cy="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4" name="Line 71"/>
            <p:cNvSpPr>
              <a:spLocks noChangeShapeType="1"/>
            </p:cNvSpPr>
            <p:nvPr/>
          </p:nvSpPr>
          <p:spPr bwMode="auto">
            <a:xfrm>
              <a:off x="3779" y="2710"/>
              <a:ext cx="201" cy="23"/>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5" name="Line 72"/>
            <p:cNvSpPr>
              <a:spLocks noChangeShapeType="1"/>
            </p:cNvSpPr>
            <p:nvPr/>
          </p:nvSpPr>
          <p:spPr bwMode="auto">
            <a:xfrm>
              <a:off x="3980" y="2733"/>
              <a:ext cx="201" cy="21"/>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6" name="Line 73"/>
            <p:cNvSpPr>
              <a:spLocks noChangeShapeType="1"/>
            </p:cNvSpPr>
            <p:nvPr/>
          </p:nvSpPr>
          <p:spPr bwMode="auto">
            <a:xfrm>
              <a:off x="4181" y="2754"/>
              <a:ext cx="201" cy="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7" name="Line 74"/>
            <p:cNvSpPr>
              <a:spLocks noChangeShapeType="1"/>
            </p:cNvSpPr>
            <p:nvPr/>
          </p:nvSpPr>
          <p:spPr bwMode="auto">
            <a:xfrm>
              <a:off x="4382" y="2772"/>
              <a:ext cx="201" cy="18"/>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8" name="Line 75"/>
            <p:cNvSpPr>
              <a:spLocks noChangeShapeType="1"/>
            </p:cNvSpPr>
            <p:nvPr/>
          </p:nvSpPr>
          <p:spPr bwMode="auto">
            <a:xfrm>
              <a:off x="4583" y="2790"/>
              <a:ext cx="201" cy="14"/>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89" name="Line 76"/>
            <p:cNvSpPr>
              <a:spLocks noChangeShapeType="1"/>
            </p:cNvSpPr>
            <p:nvPr/>
          </p:nvSpPr>
          <p:spPr bwMode="auto">
            <a:xfrm>
              <a:off x="1167" y="1951"/>
              <a:ext cx="201" cy="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0" name="Line 77"/>
            <p:cNvSpPr>
              <a:spLocks noChangeShapeType="1"/>
            </p:cNvSpPr>
            <p:nvPr/>
          </p:nvSpPr>
          <p:spPr bwMode="auto">
            <a:xfrm>
              <a:off x="1368" y="1958"/>
              <a:ext cx="201" cy="6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1" name="Line 78"/>
            <p:cNvSpPr>
              <a:spLocks noChangeShapeType="1"/>
            </p:cNvSpPr>
            <p:nvPr/>
          </p:nvSpPr>
          <p:spPr bwMode="auto">
            <a:xfrm flipV="1">
              <a:off x="1569" y="2012"/>
              <a:ext cx="201" cy="1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2" name="Line 79"/>
            <p:cNvSpPr>
              <a:spLocks noChangeShapeType="1"/>
            </p:cNvSpPr>
            <p:nvPr/>
          </p:nvSpPr>
          <p:spPr bwMode="auto">
            <a:xfrm flipV="1">
              <a:off x="1770" y="1976"/>
              <a:ext cx="201" cy="3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3" name="Line 80"/>
            <p:cNvSpPr>
              <a:spLocks noChangeShapeType="1"/>
            </p:cNvSpPr>
            <p:nvPr/>
          </p:nvSpPr>
          <p:spPr bwMode="auto">
            <a:xfrm flipV="1">
              <a:off x="1971" y="1968"/>
              <a:ext cx="200" cy="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4" name="Line 81"/>
            <p:cNvSpPr>
              <a:spLocks noChangeShapeType="1"/>
            </p:cNvSpPr>
            <p:nvPr/>
          </p:nvSpPr>
          <p:spPr bwMode="auto">
            <a:xfrm>
              <a:off x="2171" y="1968"/>
              <a:ext cx="202" cy="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5" name="Line 82"/>
            <p:cNvSpPr>
              <a:spLocks noChangeShapeType="1"/>
            </p:cNvSpPr>
            <p:nvPr/>
          </p:nvSpPr>
          <p:spPr bwMode="auto">
            <a:xfrm flipV="1">
              <a:off x="2373" y="1957"/>
              <a:ext cx="201" cy="1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6" name="Line 83"/>
            <p:cNvSpPr>
              <a:spLocks noChangeShapeType="1"/>
            </p:cNvSpPr>
            <p:nvPr/>
          </p:nvSpPr>
          <p:spPr bwMode="auto">
            <a:xfrm>
              <a:off x="2574" y="1957"/>
              <a:ext cx="200" cy="3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7" name="Line 84"/>
            <p:cNvSpPr>
              <a:spLocks noChangeShapeType="1"/>
            </p:cNvSpPr>
            <p:nvPr/>
          </p:nvSpPr>
          <p:spPr bwMode="auto">
            <a:xfrm flipV="1">
              <a:off x="2774" y="1992"/>
              <a:ext cx="202" cy="3"/>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8" name="Line 85"/>
            <p:cNvSpPr>
              <a:spLocks noChangeShapeType="1"/>
            </p:cNvSpPr>
            <p:nvPr/>
          </p:nvSpPr>
          <p:spPr bwMode="auto">
            <a:xfrm>
              <a:off x="2976" y="1992"/>
              <a:ext cx="201" cy="1"/>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99" name="Line 86"/>
            <p:cNvSpPr>
              <a:spLocks noChangeShapeType="1"/>
            </p:cNvSpPr>
            <p:nvPr/>
          </p:nvSpPr>
          <p:spPr bwMode="auto">
            <a:xfrm flipV="1">
              <a:off x="3177" y="1968"/>
              <a:ext cx="200" cy="24"/>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0" name="Line 87"/>
            <p:cNvSpPr>
              <a:spLocks noChangeShapeType="1"/>
            </p:cNvSpPr>
            <p:nvPr/>
          </p:nvSpPr>
          <p:spPr bwMode="auto">
            <a:xfrm>
              <a:off x="3377" y="1968"/>
              <a:ext cx="201" cy="51"/>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1" name="Line 88"/>
            <p:cNvSpPr>
              <a:spLocks noChangeShapeType="1"/>
            </p:cNvSpPr>
            <p:nvPr/>
          </p:nvSpPr>
          <p:spPr bwMode="auto">
            <a:xfrm>
              <a:off x="3578" y="2019"/>
              <a:ext cx="201" cy="4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2" name="Line 89"/>
            <p:cNvSpPr>
              <a:spLocks noChangeShapeType="1"/>
            </p:cNvSpPr>
            <p:nvPr/>
          </p:nvSpPr>
          <p:spPr bwMode="auto">
            <a:xfrm>
              <a:off x="3779" y="2066"/>
              <a:ext cx="201" cy="33"/>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3" name="Line 90"/>
            <p:cNvSpPr>
              <a:spLocks noChangeShapeType="1"/>
            </p:cNvSpPr>
            <p:nvPr/>
          </p:nvSpPr>
          <p:spPr bwMode="auto">
            <a:xfrm>
              <a:off x="3980" y="2099"/>
              <a:ext cx="201" cy="2"/>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4" name="Line 91"/>
            <p:cNvSpPr>
              <a:spLocks noChangeShapeType="1"/>
            </p:cNvSpPr>
            <p:nvPr/>
          </p:nvSpPr>
          <p:spPr bwMode="auto">
            <a:xfrm>
              <a:off x="4181" y="2101"/>
              <a:ext cx="201" cy="19"/>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5" name="Line 92"/>
            <p:cNvSpPr>
              <a:spLocks noChangeShapeType="1"/>
            </p:cNvSpPr>
            <p:nvPr/>
          </p:nvSpPr>
          <p:spPr bwMode="auto">
            <a:xfrm flipV="1">
              <a:off x="4382" y="2064"/>
              <a:ext cx="201" cy="5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6" name="Line 93"/>
            <p:cNvSpPr>
              <a:spLocks noChangeShapeType="1"/>
            </p:cNvSpPr>
            <p:nvPr/>
          </p:nvSpPr>
          <p:spPr bwMode="auto">
            <a:xfrm>
              <a:off x="4583" y="2064"/>
              <a:ext cx="201" cy="6"/>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7" name="Line 94"/>
            <p:cNvSpPr>
              <a:spLocks noChangeShapeType="1"/>
            </p:cNvSpPr>
            <p:nvPr/>
          </p:nvSpPr>
          <p:spPr bwMode="auto">
            <a:xfrm>
              <a:off x="1167" y="2477"/>
              <a:ext cx="201" cy="53"/>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8" name="Line 95"/>
            <p:cNvSpPr>
              <a:spLocks noChangeShapeType="1"/>
            </p:cNvSpPr>
            <p:nvPr/>
          </p:nvSpPr>
          <p:spPr bwMode="auto">
            <a:xfrm>
              <a:off x="1368" y="2530"/>
              <a:ext cx="201" cy="1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09" name="Line 96"/>
            <p:cNvSpPr>
              <a:spLocks noChangeShapeType="1"/>
            </p:cNvSpPr>
            <p:nvPr/>
          </p:nvSpPr>
          <p:spPr bwMode="auto">
            <a:xfrm>
              <a:off x="1569" y="2545"/>
              <a:ext cx="201" cy="2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0" name="Line 97"/>
            <p:cNvSpPr>
              <a:spLocks noChangeShapeType="1"/>
            </p:cNvSpPr>
            <p:nvPr/>
          </p:nvSpPr>
          <p:spPr bwMode="auto">
            <a:xfrm>
              <a:off x="1770" y="2567"/>
              <a:ext cx="201" cy="2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1" name="Line 98"/>
            <p:cNvSpPr>
              <a:spLocks noChangeShapeType="1"/>
            </p:cNvSpPr>
            <p:nvPr/>
          </p:nvSpPr>
          <p:spPr bwMode="auto">
            <a:xfrm>
              <a:off x="1971" y="2595"/>
              <a:ext cx="200" cy="14"/>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2" name="Line 99"/>
            <p:cNvSpPr>
              <a:spLocks noChangeShapeType="1"/>
            </p:cNvSpPr>
            <p:nvPr/>
          </p:nvSpPr>
          <p:spPr bwMode="auto">
            <a:xfrm>
              <a:off x="2171" y="2609"/>
              <a:ext cx="202" cy="1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3" name="Line 100"/>
            <p:cNvSpPr>
              <a:spLocks noChangeShapeType="1"/>
            </p:cNvSpPr>
            <p:nvPr/>
          </p:nvSpPr>
          <p:spPr bwMode="auto">
            <a:xfrm>
              <a:off x="2373" y="2621"/>
              <a:ext cx="201" cy="2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4" name="Line 101"/>
            <p:cNvSpPr>
              <a:spLocks noChangeShapeType="1"/>
            </p:cNvSpPr>
            <p:nvPr/>
          </p:nvSpPr>
          <p:spPr bwMode="auto">
            <a:xfrm>
              <a:off x="2574" y="2641"/>
              <a:ext cx="200" cy="1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5" name="Line 102"/>
            <p:cNvSpPr>
              <a:spLocks noChangeShapeType="1"/>
            </p:cNvSpPr>
            <p:nvPr/>
          </p:nvSpPr>
          <p:spPr bwMode="auto">
            <a:xfrm>
              <a:off x="2774" y="2656"/>
              <a:ext cx="202" cy="21"/>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6" name="Line 103"/>
            <p:cNvSpPr>
              <a:spLocks noChangeShapeType="1"/>
            </p:cNvSpPr>
            <p:nvPr/>
          </p:nvSpPr>
          <p:spPr bwMode="auto">
            <a:xfrm>
              <a:off x="2976" y="2677"/>
              <a:ext cx="201" cy="1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7" name="Line 104"/>
            <p:cNvSpPr>
              <a:spLocks noChangeShapeType="1"/>
            </p:cNvSpPr>
            <p:nvPr/>
          </p:nvSpPr>
          <p:spPr bwMode="auto">
            <a:xfrm>
              <a:off x="3177" y="2692"/>
              <a:ext cx="200" cy="18"/>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8" name="Line 105"/>
            <p:cNvSpPr>
              <a:spLocks noChangeShapeType="1"/>
            </p:cNvSpPr>
            <p:nvPr/>
          </p:nvSpPr>
          <p:spPr bwMode="auto">
            <a:xfrm>
              <a:off x="3377" y="2710"/>
              <a:ext cx="201" cy="6"/>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19" name="Line 106"/>
            <p:cNvSpPr>
              <a:spLocks noChangeShapeType="1"/>
            </p:cNvSpPr>
            <p:nvPr/>
          </p:nvSpPr>
          <p:spPr bwMode="auto">
            <a:xfrm>
              <a:off x="3578" y="2716"/>
              <a:ext cx="201" cy="20"/>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0" name="Line 107"/>
            <p:cNvSpPr>
              <a:spLocks noChangeShapeType="1"/>
            </p:cNvSpPr>
            <p:nvPr/>
          </p:nvSpPr>
          <p:spPr bwMode="auto">
            <a:xfrm>
              <a:off x="3779" y="2736"/>
              <a:ext cx="201" cy="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1" name="Line 108"/>
            <p:cNvSpPr>
              <a:spLocks noChangeShapeType="1"/>
            </p:cNvSpPr>
            <p:nvPr/>
          </p:nvSpPr>
          <p:spPr bwMode="auto">
            <a:xfrm>
              <a:off x="3980" y="2738"/>
              <a:ext cx="201" cy="22"/>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2" name="Line 109"/>
            <p:cNvSpPr>
              <a:spLocks noChangeShapeType="1"/>
            </p:cNvSpPr>
            <p:nvPr/>
          </p:nvSpPr>
          <p:spPr bwMode="auto">
            <a:xfrm>
              <a:off x="4181" y="2760"/>
              <a:ext cx="201" cy="14"/>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3" name="Line 110"/>
            <p:cNvSpPr>
              <a:spLocks noChangeShapeType="1"/>
            </p:cNvSpPr>
            <p:nvPr/>
          </p:nvSpPr>
          <p:spPr bwMode="auto">
            <a:xfrm>
              <a:off x="4382" y="2774"/>
              <a:ext cx="201" cy="25"/>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4" name="Line 111"/>
            <p:cNvSpPr>
              <a:spLocks noChangeShapeType="1"/>
            </p:cNvSpPr>
            <p:nvPr/>
          </p:nvSpPr>
          <p:spPr bwMode="auto">
            <a:xfrm>
              <a:off x="4583" y="2799"/>
              <a:ext cx="201" cy="13"/>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5" name="Rectangle 112"/>
            <p:cNvSpPr>
              <a:spLocks noChangeArrowheads="1"/>
            </p:cNvSpPr>
            <p:nvPr/>
          </p:nvSpPr>
          <p:spPr bwMode="auto">
            <a:xfrm>
              <a:off x="1135" y="1508"/>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6" name="Line 113"/>
            <p:cNvSpPr>
              <a:spLocks noChangeShapeType="1"/>
            </p:cNvSpPr>
            <p:nvPr/>
          </p:nvSpPr>
          <p:spPr bwMode="auto">
            <a:xfrm flipH="1" flipV="1">
              <a:off x="1136" y="1509"/>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7" name="Line 114"/>
            <p:cNvSpPr>
              <a:spLocks noChangeShapeType="1"/>
            </p:cNvSpPr>
            <p:nvPr/>
          </p:nvSpPr>
          <p:spPr bwMode="auto">
            <a:xfrm>
              <a:off x="1167" y="1541"/>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8" name="Line 115"/>
            <p:cNvSpPr>
              <a:spLocks noChangeShapeType="1"/>
            </p:cNvSpPr>
            <p:nvPr/>
          </p:nvSpPr>
          <p:spPr bwMode="auto">
            <a:xfrm flipH="1">
              <a:off x="1136" y="1541"/>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29" name="Line 116"/>
            <p:cNvSpPr>
              <a:spLocks noChangeShapeType="1"/>
            </p:cNvSpPr>
            <p:nvPr/>
          </p:nvSpPr>
          <p:spPr bwMode="auto">
            <a:xfrm flipV="1">
              <a:off x="1167" y="150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0" name="Rectangle 117"/>
            <p:cNvSpPr>
              <a:spLocks noChangeArrowheads="1"/>
            </p:cNvSpPr>
            <p:nvPr/>
          </p:nvSpPr>
          <p:spPr bwMode="auto">
            <a:xfrm>
              <a:off x="1335" y="1565"/>
              <a:ext cx="67"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1" name="Line 118"/>
            <p:cNvSpPr>
              <a:spLocks noChangeShapeType="1"/>
            </p:cNvSpPr>
            <p:nvPr/>
          </p:nvSpPr>
          <p:spPr bwMode="auto">
            <a:xfrm flipH="1" flipV="1">
              <a:off x="1336" y="156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2" name="Line 119"/>
            <p:cNvSpPr>
              <a:spLocks noChangeShapeType="1"/>
            </p:cNvSpPr>
            <p:nvPr/>
          </p:nvSpPr>
          <p:spPr bwMode="auto">
            <a:xfrm>
              <a:off x="1368" y="159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3" name="Line 120"/>
            <p:cNvSpPr>
              <a:spLocks noChangeShapeType="1"/>
            </p:cNvSpPr>
            <p:nvPr/>
          </p:nvSpPr>
          <p:spPr bwMode="auto">
            <a:xfrm flipH="1">
              <a:off x="1336" y="159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4" name="Line 121"/>
            <p:cNvSpPr>
              <a:spLocks noChangeShapeType="1"/>
            </p:cNvSpPr>
            <p:nvPr/>
          </p:nvSpPr>
          <p:spPr bwMode="auto">
            <a:xfrm flipV="1">
              <a:off x="1368" y="156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5" name="Rectangle 122"/>
            <p:cNvSpPr>
              <a:spLocks noChangeArrowheads="1"/>
            </p:cNvSpPr>
            <p:nvPr/>
          </p:nvSpPr>
          <p:spPr bwMode="auto">
            <a:xfrm>
              <a:off x="1536" y="1633"/>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6" name="Line 123"/>
            <p:cNvSpPr>
              <a:spLocks noChangeShapeType="1"/>
            </p:cNvSpPr>
            <p:nvPr/>
          </p:nvSpPr>
          <p:spPr bwMode="auto">
            <a:xfrm flipH="1" flipV="1">
              <a:off x="1537" y="163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7" name="Line 124"/>
            <p:cNvSpPr>
              <a:spLocks noChangeShapeType="1"/>
            </p:cNvSpPr>
            <p:nvPr/>
          </p:nvSpPr>
          <p:spPr bwMode="auto">
            <a:xfrm>
              <a:off x="1569" y="1665"/>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8" name="Line 125"/>
            <p:cNvSpPr>
              <a:spLocks noChangeShapeType="1"/>
            </p:cNvSpPr>
            <p:nvPr/>
          </p:nvSpPr>
          <p:spPr bwMode="auto">
            <a:xfrm flipH="1">
              <a:off x="1537" y="1665"/>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39" name="Line 126"/>
            <p:cNvSpPr>
              <a:spLocks noChangeShapeType="1"/>
            </p:cNvSpPr>
            <p:nvPr/>
          </p:nvSpPr>
          <p:spPr bwMode="auto">
            <a:xfrm flipV="1">
              <a:off x="1569" y="1633"/>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0" name="Rectangle 127"/>
            <p:cNvSpPr>
              <a:spLocks noChangeArrowheads="1"/>
            </p:cNvSpPr>
            <p:nvPr/>
          </p:nvSpPr>
          <p:spPr bwMode="auto">
            <a:xfrm>
              <a:off x="1738" y="1677"/>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1" name="Line 128"/>
            <p:cNvSpPr>
              <a:spLocks noChangeShapeType="1"/>
            </p:cNvSpPr>
            <p:nvPr/>
          </p:nvSpPr>
          <p:spPr bwMode="auto">
            <a:xfrm flipH="1" flipV="1">
              <a:off x="1738" y="167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2" name="Line 129"/>
            <p:cNvSpPr>
              <a:spLocks noChangeShapeType="1"/>
            </p:cNvSpPr>
            <p:nvPr/>
          </p:nvSpPr>
          <p:spPr bwMode="auto">
            <a:xfrm>
              <a:off x="1770" y="170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3" name="Line 130"/>
            <p:cNvSpPr>
              <a:spLocks noChangeShapeType="1"/>
            </p:cNvSpPr>
            <p:nvPr/>
          </p:nvSpPr>
          <p:spPr bwMode="auto">
            <a:xfrm flipH="1">
              <a:off x="1738" y="170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4" name="Line 131"/>
            <p:cNvSpPr>
              <a:spLocks noChangeShapeType="1"/>
            </p:cNvSpPr>
            <p:nvPr/>
          </p:nvSpPr>
          <p:spPr bwMode="auto">
            <a:xfrm flipV="1">
              <a:off x="1770" y="167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5" name="Rectangle 132"/>
            <p:cNvSpPr>
              <a:spLocks noChangeArrowheads="1"/>
            </p:cNvSpPr>
            <p:nvPr/>
          </p:nvSpPr>
          <p:spPr bwMode="auto">
            <a:xfrm>
              <a:off x="1938" y="1721"/>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6" name="Line 133"/>
            <p:cNvSpPr>
              <a:spLocks noChangeShapeType="1"/>
            </p:cNvSpPr>
            <p:nvPr/>
          </p:nvSpPr>
          <p:spPr bwMode="auto">
            <a:xfrm flipH="1" flipV="1">
              <a:off x="1939" y="172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7" name="Line 134"/>
            <p:cNvSpPr>
              <a:spLocks noChangeShapeType="1"/>
            </p:cNvSpPr>
            <p:nvPr/>
          </p:nvSpPr>
          <p:spPr bwMode="auto">
            <a:xfrm>
              <a:off x="1971" y="1754"/>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8" name="Line 135"/>
            <p:cNvSpPr>
              <a:spLocks noChangeShapeType="1"/>
            </p:cNvSpPr>
            <p:nvPr/>
          </p:nvSpPr>
          <p:spPr bwMode="auto">
            <a:xfrm flipH="1">
              <a:off x="1939" y="1754"/>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49" name="Line 136"/>
            <p:cNvSpPr>
              <a:spLocks noChangeShapeType="1"/>
            </p:cNvSpPr>
            <p:nvPr/>
          </p:nvSpPr>
          <p:spPr bwMode="auto">
            <a:xfrm flipV="1">
              <a:off x="1971" y="1722"/>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0" name="Rectangle 137"/>
            <p:cNvSpPr>
              <a:spLocks noChangeArrowheads="1"/>
            </p:cNvSpPr>
            <p:nvPr/>
          </p:nvSpPr>
          <p:spPr bwMode="auto">
            <a:xfrm>
              <a:off x="2139" y="1759"/>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1" name="Line 138"/>
            <p:cNvSpPr>
              <a:spLocks noChangeShapeType="1"/>
            </p:cNvSpPr>
            <p:nvPr/>
          </p:nvSpPr>
          <p:spPr bwMode="auto">
            <a:xfrm flipH="1" flipV="1">
              <a:off x="2140" y="1759"/>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2" name="Line 139"/>
            <p:cNvSpPr>
              <a:spLocks noChangeShapeType="1"/>
            </p:cNvSpPr>
            <p:nvPr/>
          </p:nvSpPr>
          <p:spPr bwMode="auto">
            <a:xfrm>
              <a:off x="2171" y="1791"/>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3" name="Line 140"/>
            <p:cNvSpPr>
              <a:spLocks noChangeShapeType="1"/>
            </p:cNvSpPr>
            <p:nvPr/>
          </p:nvSpPr>
          <p:spPr bwMode="auto">
            <a:xfrm flipH="1">
              <a:off x="2140" y="1791"/>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4" name="Line 141"/>
            <p:cNvSpPr>
              <a:spLocks noChangeShapeType="1"/>
            </p:cNvSpPr>
            <p:nvPr/>
          </p:nvSpPr>
          <p:spPr bwMode="auto">
            <a:xfrm flipV="1">
              <a:off x="2171" y="175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5" name="Rectangle 142"/>
            <p:cNvSpPr>
              <a:spLocks noChangeArrowheads="1"/>
            </p:cNvSpPr>
            <p:nvPr/>
          </p:nvSpPr>
          <p:spPr bwMode="auto">
            <a:xfrm>
              <a:off x="2340" y="1804"/>
              <a:ext cx="67"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6" name="Line 143"/>
            <p:cNvSpPr>
              <a:spLocks noChangeShapeType="1"/>
            </p:cNvSpPr>
            <p:nvPr/>
          </p:nvSpPr>
          <p:spPr bwMode="auto">
            <a:xfrm flipH="1" flipV="1">
              <a:off x="2341" y="1805"/>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7" name="Line 144"/>
            <p:cNvSpPr>
              <a:spLocks noChangeShapeType="1"/>
            </p:cNvSpPr>
            <p:nvPr/>
          </p:nvSpPr>
          <p:spPr bwMode="auto">
            <a:xfrm>
              <a:off x="2373" y="183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8" name="Line 145"/>
            <p:cNvSpPr>
              <a:spLocks noChangeShapeType="1"/>
            </p:cNvSpPr>
            <p:nvPr/>
          </p:nvSpPr>
          <p:spPr bwMode="auto">
            <a:xfrm flipH="1">
              <a:off x="2341" y="183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59" name="Line 146"/>
            <p:cNvSpPr>
              <a:spLocks noChangeShapeType="1"/>
            </p:cNvSpPr>
            <p:nvPr/>
          </p:nvSpPr>
          <p:spPr bwMode="auto">
            <a:xfrm flipV="1">
              <a:off x="2373" y="1805"/>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0" name="Rectangle 147"/>
            <p:cNvSpPr>
              <a:spLocks noChangeArrowheads="1"/>
            </p:cNvSpPr>
            <p:nvPr/>
          </p:nvSpPr>
          <p:spPr bwMode="auto">
            <a:xfrm>
              <a:off x="2541" y="1831"/>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1" name="Line 148"/>
            <p:cNvSpPr>
              <a:spLocks noChangeShapeType="1"/>
            </p:cNvSpPr>
            <p:nvPr/>
          </p:nvSpPr>
          <p:spPr bwMode="auto">
            <a:xfrm flipH="1" flipV="1">
              <a:off x="2542" y="1832"/>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2" name="Line 149"/>
            <p:cNvSpPr>
              <a:spLocks noChangeShapeType="1"/>
            </p:cNvSpPr>
            <p:nvPr/>
          </p:nvSpPr>
          <p:spPr bwMode="auto">
            <a:xfrm>
              <a:off x="2574" y="1863"/>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3" name="Line 150"/>
            <p:cNvSpPr>
              <a:spLocks noChangeShapeType="1"/>
            </p:cNvSpPr>
            <p:nvPr/>
          </p:nvSpPr>
          <p:spPr bwMode="auto">
            <a:xfrm flipH="1">
              <a:off x="2542" y="1863"/>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4" name="Line 151"/>
            <p:cNvSpPr>
              <a:spLocks noChangeShapeType="1"/>
            </p:cNvSpPr>
            <p:nvPr/>
          </p:nvSpPr>
          <p:spPr bwMode="auto">
            <a:xfrm flipV="1">
              <a:off x="2574" y="1832"/>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5" name="Rectangle 152"/>
            <p:cNvSpPr>
              <a:spLocks noChangeArrowheads="1"/>
            </p:cNvSpPr>
            <p:nvPr/>
          </p:nvSpPr>
          <p:spPr bwMode="auto">
            <a:xfrm>
              <a:off x="2742" y="1855"/>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6" name="Line 153"/>
            <p:cNvSpPr>
              <a:spLocks noChangeShapeType="1"/>
            </p:cNvSpPr>
            <p:nvPr/>
          </p:nvSpPr>
          <p:spPr bwMode="auto">
            <a:xfrm flipH="1" flipV="1">
              <a:off x="2743" y="1856"/>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7" name="Line 154"/>
            <p:cNvSpPr>
              <a:spLocks noChangeShapeType="1"/>
            </p:cNvSpPr>
            <p:nvPr/>
          </p:nvSpPr>
          <p:spPr bwMode="auto">
            <a:xfrm>
              <a:off x="2774" y="188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8" name="Line 155"/>
            <p:cNvSpPr>
              <a:spLocks noChangeShapeType="1"/>
            </p:cNvSpPr>
            <p:nvPr/>
          </p:nvSpPr>
          <p:spPr bwMode="auto">
            <a:xfrm flipH="1">
              <a:off x="2743" y="1887"/>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69" name="Line 156"/>
            <p:cNvSpPr>
              <a:spLocks noChangeShapeType="1"/>
            </p:cNvSpPr>
            <p:nvPr/>
          </p:nvSpPr>
          <p:spPr bwMode="auto">
            <a:xfrm flipV="1">
              <a:off x="2774" y="1856"/>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0" name="Rectangle 157"/>
            <p:cNvSpPr>
              <a:spLocks noChangeArrowheads="1"/>
            </p:cNvSpPr>
            <p:nvPr/>
          </p:nvSpPr>
          <p:spPr bwMode="auto">
            <a:xfrm>
              <a:off x="2943" y="1877"/>
              <a:ext cx="67"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1" name="Line 158"/>
            <p:cNvSpPr>
              <a:spLocks noChangeShapeType="1"/>
            </p:cNvSpPr>
            <p:nvPr/>
          </p:nvSpPr>
          <p:spPr bwMode="auto">
            <a:xfrm flipH="1" flipV="1">
              <a:off x="2944" y="187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2" name="Line 159"/>
            <p:cNvSpPr>
              <a:spLocks noChangeShapeType="1"/>
            </p:cNvSpPr>
            <p:nvPr/>
          </p:nvSpPr>
          <p:spPr bwMode="auto">
            <a:xfrm>
              <a:off x="2976" y="190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3" name="Line 160"/>
            <p:cNvSpPr>
              <a:spLocks noChangeShapeType="1"/>
            </p:cNvSpPr>
            <p:nvPr/>
          </p:nvSpPr>
          <p:spPr bwMode="auto">
            <a:xfrm flipH="1">
              <a:off x="2944" y="190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4" name="Line 161"/>
            <p:cNvSpPr>
              <a:spLocks noChangeShapeType="1"/>
            </p:cNvSpPr>
            <p:nvPr/>
          </p:nvSpPr>
          <p:spPr bwMode="auto">
            <a:xfrm flipV="1">
              <a:off x="2976" y="187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5" name="Rectangle 162"/>
            <p:cNvSpPr>
              <a:spLocks noChangeArrowheads="1"/>
            </p:cNvSpPr>
            <p:nvPr/>
          </p:nvSpPr>
          <p:spPr bwMode="auto">
            <a:xfrm>
              <a:off x="3144" y="1885"/>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6" name="Line 163"/>
            <p:cNvSpPr>
              <a:spLocks noChangeShapeType="1"/>
            </p:cNvSpPr>
            <p:nvPr/>
          </p:nvSpPr>
          <p:spPr bwMode="auto">
            <a:xfrm flipH="1" flipV="1">
              <a:off x="3145" y="188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7" name="Line 164"/>
            <p:cNvSpPr>
              <a:spLocks noChangeShapeType="1"/>
            </p:cNvSpPr>
            <p:nvPr/>
          </p:nvSpPr>
          <p:spPr bwMode="auto">
            <a:xfrm>
              <a:off x="3177" y="1918"/>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8" name="Line 165"/>
            <p:cNvSpPr>
              <a:spLocks noChangeShapeType="1"/>
            </p:cNvSpPr>
            <p:nvPr/>
          </p:nvSpPr>
          <p:spPr bwMode="auto">
            <a:xfrm flipH="1">
              <a:off x="3145" y="191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79" name="Line 166"/>
            <p:cNvSpPr>
              <a:spLocks noChangeShapeType="1"/>
            </p:cNvSpPr>
            <p:nvPr/>
          </p:nvSpPr>
          <p:spPr bwMode="auto">
            <a:xfrm flipV="1">
              <a:off x="3177" y="1886"/>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0" name="Rectangle 167"/>
            <p:cNvSpPr>
              <a:spLocks noChangeArrowheads="1"/>
            </p:cNvSpPr>
            <p:nvPr/>
          </p:nvSpPr>
          <p:spPr bwMode="auto">
            <a:xfrm>
              <a:off x="3345" y="1899"/>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1" name="Line 168"/>
            <p:cNvSpPr>
              <a:spLocks noChangeShapeType="1"/>
            </p:cNvSpPr>
            <p:nvPr/>
          </p:nvSpPr>
          <p:spPr bwMode="auto">
            <a:xfrm flipH="1" flipV="1">
              <a:off x="3346" y="1900"/>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2" name="Line 169"/>
            <p:cNvSpPr>
              <a:spLocks noChangeShapeType="1"/>
            </p:cNvSpPr>
            <p:nvPr/>
          </p:nvSpPr>
          <p:spPr bwMode="auto">
            <a:xfrm>
              <a:off x="3377" y="1932"/>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3" name="Line 170"/>
            <p:cNvSpPr>
              <a:spLocks noChangeShapeType="1"/>
            </p:cNvSpPr>
            <p:nvPr/>
          </p:nvSpPr>
          <p:spPr bwMode="auto">
            <a:xfrm flipH="1">
              <a:off x="3346" y="1932"/>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4" name="Line 171"/>
            <p:cNvSpPr>
              <a:spLocks noChangeShapeType="1"/>
            </p:cNvSpPr>
            <p:nvPr/>
          </p:nvSpPr>
          <p:spPr bwMode="auto">
            <a:xfrm flipV="1">
              <a:off x="3377" y="1900"/>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5" name="Rectangle 172"/>
            <p:cNvSpPr>
              <a:spLocks noChangeArrowheads="1"/>
            </p:cNvSpPr>
            <p:nvPr/>
          </p:nvSpPr>
          <p:spPr bwMode="auto">
            <a:xfrm>
              <a:off x="3545" y="1918"/>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6" name="Line 173"/>
            <p:cNvSpPr>
              <a:spLocks noChangeShapeType="1"/>
            </p:cNvSpPr>
            <p:nvPr/>
          </p:nvSpPr>
          <p:spPr bwMode="auto">
            <a:xfrm flipH="1" flipV="1">
              <a:off x="3546" y="191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7" name="Line 174"/>
            <p:cNvSpPr>
              <a:spLocks noChangeShapeType="1"/>
            </p:cNvSpPr>
            <p:nvPr/>
          </p:nvSpPr>
          <p:spPr bwMode="auto">
            <a:xfrm>
              <a:off x="3578" y="1951"/>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8" name="Line 175"/>
            <p:cNvSpPr>
              <a:spLocks noChangeShapeType="1"/>
            </p:cNvSpPr>
            <p:nvPr/>
          </p:nvSpPr>
          <p:spPr bwMode="auto">
            <a:xfrm flipH="1">
              <a:off x="3546" y="1951"/>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89" name="Line 176"/>
            <p:cNvSpPr>
              <a:spLocks noChangeShapeType="1"/>
            </p:cNvSpPr>
            <p:nvPr/>
          </p:nvSpPr>
          <p:spPr bwMode="auto">
            <a:xfrm flipV="1">
              <a:off x="3578" y="191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0" name="Rectangle 177"/>
            <p:cNvSpPr>
              <a:spLocks noChangeArrowheads="1"/>
            </p:cNvSpPr>
            <p:nvPr/>
          </p:nvSpPr>
          <p:spPr bwMode="auto">
            <a:xfrm>
              <a:off x="3747" y="1946"/>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1" name="Line 178"/>
            <p:cNvSpPr>
              <a:spLocks noChangeShapeType="1"/>
            </p:cNvSpPr>
            <p:nvPr/>
          </p:nvSpPr>
          <p:spPr bwMode="auto">
            <a:xfrm flipH="1" flipV="1">
              <a:off x="3748" y="1947"/>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2" name="Line 179"/>
            <p:cNvSpPr>
              <a:spLocks noChangeShapeType="1"/>
            </p:cNvSpPr>
            <p:nvPr/>
          </p:nvSpPr>
          <p:spPr bwMode="auto">
            <a:xfrm>
              <a:off x="3779" y="1979"/>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3" name="Line 180"/>
            <p:cNvSpPr>
              <a:spLocks noChangeShapeType="1"/>
            </p:cNvSpPr>
            <p:nvPr/>
          </p:nvSpPr>
          <p:spPr bwMode="auto">
            <a:xfrm flipH="1">
              <a:off x="3748" y="1979"/>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4" name="Line 181"/>
            <p:cNvSpPr>
              <a:spLocks noChangeShapeType="1"/>
            </p:cNvSpPr>
            <p:nvPr/>
          </p:nvSpPr>
          <p:spPr bwMode="auto">
            <a:xfrm flipV="1">
              <a:off x="3779" y="194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5" name="Rectangle 182"/>
            <p:cNvSpPr>
              <a:spLocks noChangeArrowheads="1"/>
            </p:cNvSpPr>
            <p:nvPr/>
          </p:nvSpPr>
          <p:spPr bwMode="auto">
            <a:xfrm>
              <a:off x="3947" y="1975"/>
              <a:ext cx="67"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6" name="Line 183"/>
            <p:cNvSpPr>
              <a:spLocks noChangeShapeType="1"/>
            </p:cNvSpPr>
            <p:nvPr/>
          </p:nvSpPr>
          <p:spPr bwMode="auto">
            <a:xfrm flipH="1" flipV="1">
              <a:off x="3948" y="197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7" name="Line 184"/>
            <p:cNvSpPr>
              <a:spLocks noChangeShapeType="1"/>
            </p:cNvSpPr>
            <p:nvPr/>
          </p:nvSpPr>
          <p:spPr bwMode="auto">
            <a:xfrm>
              <a:off x="3980" y="200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8" name="Line 185"/>
            <p:cNvSpPr>
              <a:spLocks noChangeShapeType="1"/>
            </p:cNvSpPr>
            <p:nvPr/>
          </p:nvSpPr>
          <p:spPr bwMode="auto">
            <a:xfrm flipH="1">
              <a:off x="3948" y="200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699" name="Line 186"/>
            <p:cNvSpPr>
              <a:spLocks noChangeShapeType="1"/>
            </p:cNvSpPr>
            <p:nvPr/>
          </p:nvSpPr>
          <p:spPr bwMode="auto">
            <a:xfrm flipV="1">
              <a:off x="3980" y="197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0" name="Rectangle 187"/>
            <p:cNvSpPr>
              <a:spLocks noChangeArrowheads="1"/>
            </p:cNvSpPr>
            <p:nvPr/>
          </p:nvSpPr>
          <p:spPr bwMode="auto">
            <a:xfrm>
              <a:off x="4148" y="2015"/>
              <a:ext cx="66" cy="6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1" name="Line 188"/>
            <p:cNvSpPr>
              <a:spLocks noChangeShapeType="1"/>
            </p:cNvSpPr>
            <p:nvPr/>
          </p:nvSpPr>
          <p:spPr bwMode="auto">
            <a:xfrm flipH="1" flipV="1">
              <a:off x="4149" y="2016"/>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2" name="Line 189"/>
            <p:cNvSpPr>
              <a:spLocks noChangeShapeType="1"/>
            </p:cNvSpPr>
            <p:nvPr/>
          </p:nvSpPr>
          <p:spPr bwMode="auto">
            <a:xfrm>
              <a:off x="4181" y="2048"/>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3" name="Line 190"/>
            <p:cNvSpPr>
              <a:spLocks noChangeShapeType="1"/>
            </p:cNvSpPr>
            <p:nvPr/>
          </p:nvSpPr>
          <p:spPr bwMode="auto">
            <a:xfrm flipH="1">
              <a:off x="4149" y="2048"/>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4" name="Line 191"/>
            <p:cNvSpPr>
              <a:spLocks noChangeShapeType="1"/>
            </p:cNvSpPr>
            <p:nvPr/>
          </p:nvSpPr>
          <p:spPr bwMode="auto">
            <a:xfrm flipV="1">
              <a:off x="4181" y="2016"/>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5" name="Rectangle 192"/>
            <p:cNvSpPr>
              <a:spLocks noChangeArrowheads="1"/>
            </p:cNvSpPr>
            <p:nvPr/>
          </p:nvSpPr>
          <p:spPr bwMode="auto">
            <a:xfrm>
              <a:off x="4350" y="2057"/>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6" name="Line 193"/>
            <p:cNvSpPr>
              <a:spLocks noChangeShapeType="1"/>
            </p:cNvSpPr>
            <p:nvPr/>
          </p:nvSpPr>
          <p:spPr bwMode="auto">
            <a:xfrm flipH="1" flipV="1">
              <a:off x="4351" y="2058"/>
              <a:ext cx="31"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7" name="Line 194"/>
            <p:cNvSpPr>
              <a:spLocks noChangeShapeType="1"/>
            </p:cNvSpPr>
            <p:nvPr/>
          </p:nvSpPr>
          <p:spPr bwMode="auto">
            <a:xfrm>
              <a:off x="4382" y="2089"/>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8" name="Line 195"/>
            <p:cNvSpPr>
              <a:spLocks noChangeShapeType="1"/>
            </p:cNvSpPr>
            <p:nvPr/>
          </p:nvSpPr>
          <p:spPr bwMode="auto">
            <a:xfrm flipH="1">
              <a:off x="4351" y="2089"/>
              <a:ext cx="31"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09" name="Line 196"/>
            <p:cNvSpPr>
              <a:spLocks noChangeShapeType="1"/>
            </p:cNvSpPr>
            <p:nvPr/>
          </p:nvSpPr>
          <p:spPr bwMode="auto">
            <a:xfrm flipV="1">
              <a:off x="4382" y="2058"/>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10" name="Rectangle 197"/>
            <p:cNvSpPr>
              <a:spLocks noChangeArrowheads="1"/>
            </p:cNvSpPr>
            <p:nvPr/>
          </p:nvSpPr>
          <p:spPr bwMode="auto">
            <a:xfrm>
              <a:off x="4550" y="2105"/>
              <a:ext cx="67"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11" name="Line 198"/>
            <p:cNvSpPr>
              <a:spLocks noChangeShapeType="1"/>
            </p:cNvSpPr>
            <p:nvPr/>
          </p:nvSpPr>
          <p:spPr bwMode="auto">
            <a:xfrm flipH="1" flipV="1">
              <a:off x="4551" y="2106"/>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12" name="Line 199"/>
            <p:cNvSpPr>
              <a:spLocks noChangeShapeType="1"/>
            </p:cNvSpPr>
            <p:nvPr/>
          </p:nvSpPr>
          <p:spPr bwMode="auto">
            <a:xfrm>
              <a:off x="4583" y="213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13" name="Line 200"/>
            <p:cNvSpPr>
              <a:spLocks noChangeShapeType="1"/>
            </p:cNvSpPr>
            <p:nvPr/>
          </p:nvSpPr>
          <p:spPr bwMode="auto">
            <a:xfrm flipH="1">
              <a:off x="4551" y="2137"/>
              <a:ext cx="32" cy="3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14" name="Line 201"/>
            <p:cNvSpPr>
              <a:spLocks noChangeShapeType="1"/>
            </p:cNvSpPr>
            <p:nvPr/>
          </p:nvSpPr>
          <p:spPr bwMode="auto">
            <a:xfrm flipV="1">
              <a:off x="4583" y="2106"/>
              <a:ext cx="32" cy="3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715" name="Rectangle 202"/>
            <p:cNvSpPr>
              <a:spLocks noChangeArrowheads="1"/>
            </p:cNvSpPr>
            <p:nvPr/>
          </p:nvSpPr>
          <p:spPr bwMode="auto">
            <a:xfrm>
              <a:off x="4751" y="2149"/>
              <a:ext cx="66" cy="6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4339" name="Line 203"/>
          <p:cNvSpPr>
            <a:spLocks noChangeShapeType="1"/>
          </p:cNvSpPr>
          <p:nvPr/>
        </p:nvSpPr>
        <p:spPr bwMode="auto">
          <a:xfrm flipH="1" flipV="1">
            <a:off x="8229600" y="3414889"/>
            <a:ext cx="45156" cy="4515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0" name="Line 204"/>
          <p:cNvSpPr>
            <a:spLocks noChangeShapeType="1"/>
          </p:cNvSpPr>
          <p:nvPr/>
        </p:nvSpPr>
        <p:spPr bwMode="auto">
          <a:xfrm>
            <a:off x="8274757" y="3460046"/>
            <a:ext cx="43745" cy="4374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1" name="Line 205"/>
          <p:cNvSpPr>
            <a:spLocks noChangeShapeType="1"/>
          </p:cNvSpPr>
          <p:nvPr/>
        </p:nvSpPr>
        <p:spPr bwMode="auto">
          <a:xfrm flipH="1">
            <a:off x="8229600" y="3460046"/>
            <a:ext cx="45156" cy="4374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2" name="Line 206"/>
          <p:cNvSpPr>
            <a:spLocks noChangeShapeType="1"/>
          </p:cNvSpPr>
          <p:nvPr/>
        </p:nvSpPr>
        <p:spPr bwMode="auto">
          <a:xfrm flipV="1">
            <a:off x="8274757" y="3414889"/>
            <a:ext cx="43745" cy="4515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3" name="Rectangle 207"/>
          <p:cNvSpPr>
            <a:spLocks noChangeArrowheads="1"/>
          </p:cNvSpPr>
          <p:nvPr/>
        </p:nvSpPr>
        <p:spPr bwMode="auto">
          <a:xfrm>
            <a:off x="3118556" y="3650545"/>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4" name="Line 208"/>
          <p:cNvSpPr>
            <a:spLocks noChangeShapeType="1"/>
          </p:cNvSpPr>
          <p:nvPr/>
        </p:nvSpPr>
        <p:spPr bwMode="auto">
          <a:xfrm flipH="1" flipV="1">
            <a:off x="3119967" y="3651955"/>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5" name="Line 209"/>
          <p:cNvSpPr>
            <a:spLocks noChangeShapeType="1"/>
          </p:cNvSpPr>
          <p:nvPr/>
        </p:nvSpPr>
        <p:spPr bwMode="auto">
          <a:xfrm>
            <a:off x="3170768" y="3704167"/>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6" name="Line 210"/>
          <p:cNvSpPr>
            <a:spLocks noChangeShapeType="1"/>
          </p:cNvSpPr>
          <p:nvPr/>
        </p:nvSpPr>
        <p:spPr bwMode="auto">
          <a:xfrm flipH="1">
            <a:off x="3119967" y="3704167"/>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7" name="Line 211"/>
          <p:cNvSpPr>
            <a:spLocks noChangeShapeType="1"/>
          </p:cNvSpPr>
          <p:nvPr/>
        </p:nvSpPr>
        <p:spPr bwMode="auto">
          <a:xfrm flipV="1">
            <a:off x="3170768" y="3651955"/>
            <a:ext cx="52211"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8" name="Rectangle 212"/>
          <p:cNvSpPr>
            <a:spLocks noChangeArrowheads="1"/>
          </p:cNvSpPr>
          <p:nvPr/>
        </p:nvSpPr>
        <p:spPr bwMode="auto">
          <a:xfrm>
            <a:off x="3400778" y="3715456"/>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49" name="Line 213"/>
          <p:cNvSpPr>
            <a:spLocks noChangeShapeType="1"/>
          </p:cNvSpPr>
          <p:nvPr/>
        </p:nvSpPr>
        <p:spPr bwMode="auto">
          <a:xfrm flipH="1" flipV="1">
            <a:off x="3402191" y="3716866"/>
            <a:ext cx="52211"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0" name="Line 214"/>
          <p:cNvSpPr>
            <a:spLocks noChangeShapeType="1"/>
          </p:cNvSpPr>
          <p:nvPr/>
        </p:nvSpPr>
        <p:spPr bwMode="auto">
          <a:xfrm>
            <a:off x="3454400" y="3769078"/>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1" name="Line 215"/>
          <p:cNvSpPr>
            <a:spLocks noChangeShapeType="1"/>
          </p:cNvSpPr>
          <p:nvPr/>
        </p:nvSpPr>
        <p:spPr bwMode="auto">
          <a:xfrm flipH="1">
            <a:off x="3402191" y="3769078"/>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2" name="Line 216"/>
          <p:cNvSpPr>
            <a:spLocks noChangeShapeType="1"/>
          </p:cNvSpPr>
          <p:nvPr/>
        </p:nvSpPr>
        <p:spPr bwMode="auto">
          <a:xfrm flipV="1">
            <a:off x="3454400" y="3716866"/>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3" name="Rectangle 217"/>
          <p:cNvSpPr>
            <a:spLocks noChangeArrowheads="1"/>
          </p:cNvSpPr>
          <p:nvPr/>
        </p:nvSpPr>
        <p:spPr bwMode="auto">
          <a:xfrm>
            <a:off x="3684412" y="3777545"/>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4" name="Line 218"/>
          <p:cNvSpPr>
            <a:spLocks noChangeShapeType="1"/>
          </p:cNvSpPr>
          <p:nvPr/>
        </p:nvSpPr>
        <p:spPr bwMode="auto">
          <a:xfrm flipH="1" flipV="1">
            <a:off x="3685822" y="3778956"/>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5" name="Line 219"/>
          <p:cNvSpPr>
            <a:spLocks noChangeShapeType="1"/>
          </p:cNvSpPr>
          <p:nvPr/>
        </p:nvSpPr>
        <p:spPr bwMode="auto">
          <a:xfrm>
            <a:off x="3738034" y="3829755"/>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6" name="Line 220"/>
          <p:cNvSpPr>
            <a:spLocks noChangeShapeType="1"/>
          </p:cNvSpPr>
          <p:nvPr/>
        </p:nvSpPr>
        <p:spPr bwMode="auto">
          <a:xfrm flipH="1">
            <a:off x="3685822" y="3829755"/>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7" name="Line 221"/>
          <p:cNvSpPr>
            <a:spLocks noChangeShapeType="1"/>
          </p:cNvSpPr>
          <p:nvPr/>
        </p:nvSpPr>
        <p:spPr bwMode="auto">
          <a:xfrm flipV="1">
            <a:off x="3738034" y="37789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8" name="Rectangle 222"/>
          <p:cNvSpPr>
            <a:spLocks noChangeArrowheads="1"/>
          </p:cNvSpPr>
          <p:nvPr/>
        </p:nvSpPr>
        <p:spPr bwMode="auto">
          <a:xfrm>
            <a:off x="3969456" y="3825523"/>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59" name="Line 223"/>
          <p:cNvSpPr>
            <a:spLocks noChangeShapeType="1"/>
          </p:cNvSpPr>
          <p:nvPr/>
        </p:nvSpPr>
        <p:spPr bwMode="auto">
          <a:xfrm flipH="1" flipV="1">
            <a:off x="3970867" y="3826933"/>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0" name="Line 224"/>
          <p:cNvSpPr>
            <a:spLocks noChangeShapeType="1"/>
          </p:cNvSpPr>
          <p:nvPr/>
        </p:nvSpPr>
        <p:spPr bwMode="auto">
          <a:xfrm>
            <a:off x="4021666" y="3879145"/>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1" name="Line 225"/>
          <p:cNvSpPr>
            <a:spLocks noChangeShapeType="1"/>
          </p:cNvSpPr>
          <p:nvPr/>
        </p:nvSpPr>
        <p:spPr bwMode="auto">
          <a:xfrm flipH="1">
            <a:off x="3970867" y="3879145"/>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2" name="Line 226"/>
          <p:cNvSpPr>
            <a:spLocks noChangeShapeType="1"/>
          </p:cNvSpPr>
          <p:nvPr/>
        </p:nvSpPr>
        <p:spPr bwMode="auto">
          <a:xfrm flipV="1">
            <a:off x="4021666" y="3826933"/>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3" name="Rectangle 227"/>
          <p:cNvSpPr>
            <a:spLocks noChangeArrowheads="1"/>
          </p:cNvSpPr>
          <p:nvPr/>
        </p:nvSpPr>
        <p:spPr bwMode="auto">
          <a:xfrm>
            <a:off x="4251678" y="3873501"/>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4" name="Line 228"/>
          <p:cNvSpPr>
            <a:spLocks noChangeShapeType="1"/>
          </p:cNvSpPr>
          <p:nvPr/>
        </p:nvSpPr>
        <p:spPr bwMode="auto">
          <a:xfrm flipH="1" flipV="1">
            <a:off x="4253089" y="3874911"/>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5" name="Line 229"/>
          <p:cNvSpPr>
            <a:spLocks noChangeShapeType="1"/>
          </p:cNvSpPr>
          <p:nvPr/>
        </p:nvSpPr>
        <p:spPr bwMode="auto">
          <a:xfrm>
            <a:off x="4305300" y="3925711"/>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6" name="Line 230"/>
          <p:cNvSpPr>
            <a:spLocks noChangeShapeType="1"/>
          </p:cNvSpPr>
          <p:nvPr/>
        </p:nvSpPr>
        <p:spPr bwMode="auto">
          <a:xfrm flipH="1">
            <a:off x="4253089" y="3925711"/>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7" name="Line 231"/>
          <p:cNvSpPr>
            <a:spLocks noChangeShapeType="1"/>
          </p:cNvSpPr>
          <p:nvPr/>
        </p:nvSpPr>
        <p:spPr bwMode="auto">
          <a:xfrm flipV="1">
            <a:off x="4305300" y="3874911"/>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8" name="Rectangle 232"/>
          <p:cNvSpPr>
            <a:spLocks noChangeArrowheads="1"/>
          </p:cNvSpPr>
          <p:nvPr/>
        </p:nvSpPr>
        <p:spPr bwMode="auto">
          <a:xfrm>
            <a:off x="4535311" y="3915834"/>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69" name="Line 233"/>
          <p:cNvSpPr>
            <a:spLocks noChangeShapeType="1"/>
          </p:cNvSpPr>
          <p:nvPr/>
        </p:nvSpPr>
        <p:spPr bwMode="auto">
          <a:xfrm flipH="1" flipV="1">
            <a:off x="4536723" y="3917244"/>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0" name="Line 234"/>
          <p:cNvSpPr>
            <a:spLocks noChangeShapeType="1"/>
          </p:cNvSpPr>
          <p:nvPr/>
        </p:nvSpPr>
        <p:spPr bwMode="auto">
          <a:xfrm>
            <a:off x="4587524" y="3968044"/>
            <a:ext cx="52211"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1" name="Line 235"/>
          <p:cNvSpPr>
            <a:spLocks noChangeShapeType="1"/>
          </p:cNvSpPr>
          <p:nvPr/>
        </p:nvSpPr>
        <p:spPr bwMode="auto">
          <a:xfrm flipH="1">
            <a:off x="4536723" y="3968044"/>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2" name="Line 236"/>
          <p:cNvSpPr>
            <a:spLocks noChangeShapeType="1"/>
          </p:cNvSpPr>
          <p:nvPr/>
        </p:nvSpPr>
        <p:spPr bwMode="auto">
          <a:xfrm flipV="1">
            <a:off x="4587524" y="3917244"/>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3" name="Rectangle 237"/>
          <p:cNvSpPr>
            <a:spLocks noChangeArrowheads="1"/>
          </p:cNvSpPr>
          <p:nvPr/>
        </p:nvSpPr>
        <p:spPr bwMode="auto">
          <a:xfrm>
            <a:off x="4820356" y="3951111"/>
            <a:ext cx="10583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4" name="Line 238"/>
          <p:cNvSpPr>
            <a:spLocks noChangeShapeType="1"/>
          </p:cNvSpPr>
          <p:nvPr/>
        </p:nvSpPr>
        <p:spPr bwMode="auto">
          <a:xfrm flipH="1" flipV="1">
            <a:off x="4821767" y="3952523"/>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5" name="Line 239"/>
          <p:cNvSpPr>
            <a:spLocks noChangeShapeType="1"/>
          </p:cNvSpPr>
          <p:nvPr/>
        </p:nvSpPr>
        <p:spPr bwMode="auto">
          <a:xfrm>
            <a:off x="4872568" y="4003324"/>
            <a:ext cx="52211"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6" name="Line 240"/>
          <p:cNvSpPr>
            <a:spLocks noChangeShapeType="1"/>
          </p:cNvSpPr>
          <p:nvPr/>
        </p:nvSpPr>
        <p:spPr bwMode="auto">
          <a:xfrm flipH="1">
            <a:off x="4821767" y="4003324"/>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7" name="Line 241"/>
          <p:cNvSpPr>
            <a:spLocks noChangeShapeType="1"/>
          </p:cNvSpPr>
          <p:nvPr/>
        </p:nvSpPr>
        <p:spPr bwMode="auto">
          <a:xfrm flipV="1">
            <a:off x="4872568" y="3952523"/>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8" name="Rectangle 242"/>
          <p:cNvSpPr>
            <a:spLocks noChangeArrowheads="1"/>
          </p:cNvSpPr>
          <p:nvPr/>
        </p:nvSpPr>
        <p:spPr bwMode="auto">
          <a:xfrm>
            <a:off x="5102578" y="3980745"/>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79" name="Line 243"/>
          <p:cNvSpPr>
            <a:spLocks noChangeShapeType="1"/>
          </p:cNvSpPr>
          <p:nvPr/>
        </p:nvSpPr>
        <p:spPr bwMode="auto">
          <a:xfrm flipH="1" flipV="1">
            <a:off x="5103991" y="3982156"/>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0" name="Line 244"/>
          <p:cNvSpPr>
            <a:spLocks noChangeShapeType="1"/>
          </p:cNvSpPr>
          <p:nvPr/>
        </p:nvSpPr>
        <p:spPr bwMode="auto">
          <a:xfrm>
            <a:off x="5156200" y="4032955"/>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1" name="Line 245"/>
          <p:cNvSpPr>
            <a:spLocks noChangeShapeType="1"/>
          </p:cNvSpPr>
          <p:nvPr/>
        </p:nvSpPr>
        <p:spPr bwMode="auto">
          <a:xfrm flipH="1">
            <a:off x="5103991" y="4032955"/>
            <a:ext cx="52211"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2" name="Line 246"/>
          <p:cNvSpPr>
            <a:spLocks noChangeShapeType="1"/>
          </p:cNvSpPr>
          <p:nvPr/>
        </p:nvSpPr>
        <p:spPr bwMode="auto">
          <a:xfrm flipV="1">
            <a:off x="5156200" y="39821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3" name="Rectangle 247"/>
          <p:cNvSpPr>
            <a:spLocks noChangeArrowheads="1"/>
          </p:cNvSpPr>
          <p:nvPr/>
        </p:nvSpPr>
        <p:spPr bwMode="auto">
          <a:xfrm>
            <a:off x="5386212" y="4008967"/>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4" name="Line 248"/>
          <p:cNvSpPr>
            <a:spLocks noChangeShapeType="1"/>
          </p:cNvSpPr>
          <p:nvPr/>
        </p:nvSpPr>
        <p:spPr bwMode="auto">
          <a:xfrm flipH="1" flipV="1">
            <a:off x="5387622" y="4010378"/>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5" name="Line 249"/>
          <p:cNvSpPr>
            <a:spLocks noChangeShapeType="1"/>
          </p:cNvSpPr>
          <p:nvPr/>
        </p:nvSpPr>
        <p:spPr bwMode="auto">
          <a:xfrm>
            <a:off x="5438422" y="4062589"/>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6" name="Line 250"/>
          <p:cNvSpPr>
            <a:spLocks noChangeShapeType="1"/>
          </p:cNvSpPr>
          <p:nvPr/>
        </p:nvSpPr>
        <p:spPr bwMode="auto">
          <a:xfrm flipH="1">
            <a:off x="5387622" y="4062589"/>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7" name="Line 251"/>
          <p:cNvSpPr>
            <a:spLocks noChangeShapeType="1"/>
          </p:cNvSpPr>
          <p:nvPr/>
        </p:nvSpPr>
        <p:spPr bwMode="auto">
          <a:xfrm flipV="1">
            <a:off x="5438422" y="4010378"/>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8" name="Rectangle 252"/>
          <p:cNvSpPr>
            <a:spLocks noChangeArrowheads="1"/>
          </p:cNvSpPr>
          <p:nvPr/>
        </p:nvSpPr>
        <p:spPr bwMode="auto">
          <a:xfrm>
            <a:off x="5671257" y="4031545"/>
            <a:ext cx="105833"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89" name="Line 253"/>
          <p:cNvSpPr>
            <a:spLocks noChangeShapeType="1"/>
          </p:cNvSpPr>
          <p:nvPr/>
        </p:nvSpPr>
        <p:spPr bwMode="auto">
          <a:xfrm flipH="1" flipV="1">
            <a:off x="5671257" y="4032955"/>
            <a:ext cx="52211"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0" name="Line 254"/>
          <p:cNvSpPr>
            <a:spLocks noChangeShapeType="1"/>
          </p:cNvSpPr>
          <p:nvPr/>
        </p:nvSpPr>
        <p:spPr bwMode="auto">
          <a:xfrm>
            <a:off x="5723467" y="4085167"/>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1" name="Line 255"/>
          <p:cNvSpPr>
            <a:spLocks noChangeShapeType="1"/>
          </p:cNvSpPr>
          <p:nvPr/>
        </p:nvSpPr>
        <p:spPr bwMode="auto">
          <a:xfrm flipH="1">
            <a:off x="5671257" y="4085167"/>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2" name="Line 256"/>
          <p:cNvSpPr>
            <a:spLocks noChangeShapeType="1"/>
          </p:cNvSpPr>
          <p:nvPr/>
        </p:nvSpPr>
        <p:spPr bwMode="auto">
          <a:xfrm flipV="1">
            <a:off x="5723467" y="4032955"/>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3" name="Rectangle 257"/>
          <p:cNvSpPr>
            <a:spLocks noChangeArrowheads="1"/>
          </p:cNvSpPr>
          <p:nvPr/>
        </p:nvSpPr>
        <p:spPr bwMode="auto">
          <a:xfrm>
            <a:off x="5953478" y="4056945"/>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4" name="Line 258"/>
          <p:cNvSpPr>
            <a:spLocks noChangeShapeType="1"/>
          </p:cNvSpPr>
          <p:nvPr/>
        </p:nvSpPr>
        <p:spPr bwMode="auto">
          <a:xfrm flipH="1" flipV="1">
            <a:off x="5954889" y="4058356"/>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5" name="Line 259"/>
          <p:cNvSpPr>
            <a:spLocks noChangeShapeType="1"/>
          </p:cNvSpPr>
          <p:nvPr/>
        </p:nvSpPr>
        <p:spPr bwMode="auto">
          <a:xfrm>
            <a:off x="6007100" y="4109155"/>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6" name="Line 260"/>
          <p:cNvSpPr>
            <a:spLocks noChangeShapeType="1"/>
          </p:cNvSpPr>
          <p:nvPr/>
        </p:nvSpPr>
        <p:spPr bwMode="auto">
          <a:xfrm flipH="1">
            <a:off x="5954889" y="4109155"/>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7" name="Line 261"/>
          <p:cNvSpPr>
            <a:spLocks noChangeShapeType="1"/>
          </p:cNvSpPr>
          <p:nvPr/>
        </p:nvSpPr>
        <p:spPr bwMode="auto">
          <a:xfrm flipV="1">
            <a:off x="6007100" y="40583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8" name="Rectangle 262"/>
          <p:cNvSpPr>
            <a:spLocks noChangeArrowheads="1"/>
          </p:cNvSpPr>
          <p:nvPr/>
        </p:nvSpPr>
        <p:spPr bwMode="auto">
          <a:xfrm>
            <a:off x="6237111" y="4089400"/>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399" name="Line 263"/>
          <p:cNvSpPr>
            <a:spLocks noChangeShapeType="1"/>
          </p:cNvSpPr>
          <p:nvPr/>
        </p:nvSpPr>
        <p:spPr bwMode="auto">
          <a:xfrm flipH="1" flipV="1">
            <a:off x="6238523" y="4090812"/>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0" name="Line 264"/>
          <p:cNvSpPr>
            <a:spLocks noChangeShapeType="1"/>
          </p:cNvSpPr>
          <p:nvPr/>
        </p:nvSpPr>
        <p:spPr bwMode="auto">
          <a:xfrm>
            <a:off x="6289324" y="4141613"/>
            <a:ext cx="52211"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1" name="Line 265"/>
          <p:cNvSpPr>
            <a:spLocks noChangeShapeType="1"/>
          </p:cNvSpPr>
          <p:nvPr/>
        </p:nvSpPr>
        <p:spPr bwMode="auto">
          <a:xfrm flipH="1">
            <a:off x="6238523" y="4141613"/>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2" name="Line 266"/>
          <p:cNvSpPr>
            <a:spLocks noChangeShapeType="1"/>
          </p:cNvSpPr>
          <p:nvPr/>
        </p:nvSpPr>
        <p:spPr bwMode="auto">
          <a:xfrm flipV="1">
            <a:off x="6289324" y="4090812"/>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3" name="Rectangle 267"/>
          <p:cNvSpPr>
            <a:spLocks noChangeArrowheads="1"/>
          </p:cNvSpPr>
          <p:nvPr/>
        </p:nvSpPr>
        <p:spPr bwMode="auto">
          <a:xfrm>
            <a:off x="6519334" y="4119034"/>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4" name="Line 268"/>
          <p:cNvSpPr>
            <a:spLocks noChangeShapeType="1"/>
          </p:cNvSpPr>
          <p:nvPr/>
        </p:nvSpPr>
        <p:spPr bwMode="auto">
          <a:xfrm flipH="1" flipV="1">
            <a:off x="6522156" y="4120444"/>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5" name="Line 269"/>
          <p:cNvSpPr>
            <a:spLocks noChangeShapeType="1"/>
          </p:cNvSpPr>
          <p:nvPr/>
        </p:nvSpPr>
        <p:spPr bwMode="auto">
          <a:xfrm>
            <a:off x="6572956" y="41726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6" name="Line 270"/>
          <p:cNvSpPr>
            <a:spLocks noChangeShapeType="1"/>
          </p:cNvSpPr>
          <p:nvPr/>
        </p:nvSpPr>
        <p:spPr bwMode="auto">
          <a:xfrm flipH="1">
            <a:off x="6522156" y="41726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7" name="Line 271"/>
          <p:cNvSpPr>
            <a:spLocks noChangeShapeType="1"/>
          </p:cNvSpPr>
          <p:nvPr/>
        </p:nvSpPr>
        <p:spPr bwMode="auto">
          <a:xfrm flipV="1">
            <a:off x="6572956" y="4120444"/>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8" name="Rectangle 272"/>
          <p:cNvSpPr>
            <a:spLocks noChangeArrowheads="1"/>
          </p:cNvSpPr>
          <p:nvPr/>
        </p:nvSpPr>
        <p:spPr bwMode="auto">
          <a:xfrm>
            <a:off x="6804378" y="4151489"/>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09" name="Line 273"/>
          <p:cNvSpPr>
            <a:spLocks noChangeShapeType="1"/>
          </p:cNvSpPr>
          <p:nvPr/>
        </p:nvSpPr>
        <p:spPr bwMode="auto">
          <a:xfrm flipH="1" flipV="1">
            <a:off x="6805789" y="4152902"/>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0" name="Line 274"/>
          <p:cNvSpPr>
            <a:spLocks noChangeShapeType="1"/>
          </p:cNvSpPr>
          <p:nvPr/>
        </p:nvSpPr>
        <p:spPr bwMode="auto">
          <a:xfrm>
            <a:off x="6856591" y="4205111"/>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1" name="Line 275"/>
          <p:cNvSpPr>
            <a:spLocks noChangeShapeType="1"/>
          </p:cNvSpPr>
          <p:nvPr/>
        </p:nvSpPr>
        <p:spPr bwMode="auto">
          <a:xfrm flipH="1">
            <a:off x="6805789" y="4205111"/>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2" name="Line 276"/>
          <p:cNvSpPr>
            <a:spLocks noChangeShapeType="1"/>
          </p:cNvSpPr>
          <p:nvPr/>
        </p:nvSpPr>
        <p:spPr bwMode="auto">
          <a:xfrm flipV="1">
            <a:off x="6856591" y="4152902"/>
            <a:ext cx="52211"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3" name="Rectangle 277"/>
          <p:cNvSpPr>
            <a:spLocks noChangeArrowheads="1"/>
          </p:cNvSpPr>
          <p:nvPr/>
        </p:nvSpPr>
        <p:spPr bwMode="auto">
          <a:xfrm>
            <a:off x="7088012" y="4183945"/>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4" name="Line 278"/>
          <p:cNvSpPr>
            <a:spLocks noChangeShapeType="1"/>
          </p:cNvSpPr>
          <p:nvPr/>
        </p:nvSpPr>
        <p:spPr bwMode="auto">
          <a:xfrm flipH="1" flipV="1">
            <a:off x="7089422" y="4185355"/>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5" name="Line 279"/>
          <p:cNvSpPr>
            <a:spLocks noChangeShapeType="1"/>
          </p:cNvSpPr>
          <p:nvPr/>
        </p:nvSpPr>
        <p:spPr bwMode="auto">
          <a:xfrm>
            <a:off x="7140222" y="4237567"/>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6" name="Line 280"/>
          <p:cNvSpPr>
            <a:spLocks noChangeShapeType="1"/>
          </p:cNvSpPr>
          <p:nvPr/>
        </p:nvSpPr>
        <p:spPr bwMode="auto">
          <a:xfrm flipH="1">
            <a:off x="7089422" y="4237567"/>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7" name="Line 281"/>
          <p:cNvSpPr>
            <a:spLocks noChangeShapeType="1"/>
          </p:cNvSpPr>
          <p:nvPr/>
        </p:nvSpPr>
        <p:spPr bwMode="auto">
          <a:xfrm flipV="1">
            <a:off x="7140222" y="4185355"/>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8" name="Rectangle 282"/>
          <p:cNvSpPr>
            <a:spLocks noChangeArrowheads="1"/>
          </p:cNvSpPr>
          <p:nvPr/>
        </p:nvSpPr>
        <p:spPr bwMode="auto">
          <a:xfrm>
            <a:off x="7370234" y="4213578"/>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19" name="Line 283"/>
          <p:cNvSpPr>
            <a:spLocks noChangeShapeType="1"/>
          </p:cNvSpPr>
          <p:nvPr/>
        </p:nvSpPr>
        <p:spPr bwMode="auto">
          <a:xfrm flipH="1" flipV="1">
            <a:off x="7373056" y="4214991"/>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0" name="Line 284"/>
          <p:cNvSpPr>
            <a:spLocks noChangeShapeType="1"/>
          </p:cNvSpPr>
          <p:nvPr/>
        </p:nvSpPr>
        <p:spPr bwMode="auto">
          <a:xfrm>
            <a:off x="7423856" y="4267200"/>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1" name="Line 285"/>
          <p:cNvSpPr>
            <a:spLocks noChangeShapeType="1"/>
          </p:cNvSpPr>
          <p:nvPr/>
        </p:nvSpPr>
        <p:spPr bwMode="auto">
          <a:xfrm flipH="1">
            <a:off x="7373056" y="4267200"/>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2" name="Line 286"/>
          <p:cNvSpPr>
            <a:spLocks noChangeShapeType="1"/>
          </p:cNvSpPr>
          <p:nvPr/>
        </p:nvSpPr>
        <p:spPr bwMode="auto">
          <a:xfrm flipV="1">
            <a:off x="7423856" y="4214991"/>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3" name="Rectangle 287"/>
          <p:cNvSpPr>
            <a:spLocks noChangeArrowheads="1"/>
          </p:cNvSpPr>
          <p:nvPr/>
        </p:nvSpPr>
        <p:spPr bwMode="auto">
          <a:xfrm>
            <a:off x="7655278" y="4240390"/>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4" name="Line 288"/>
          <p:cNvSpPr>
            <a:spLocks noChangeShapeType="1"/>
          </p:cNvSpPr>
          <p:nvPr/>
        </p:nvSpPr>
        <p:spPr bwMode="auto">
          <a:xfrm flipH="1" flipV="1">
            <a:off x="7656689" y="4241800"/>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5" name="Line 289"/>
          <p:cNvSpPr>
            <a:spLocks noChangeShapeType="1"/>
          </p:cNvSpPr>
          <p:nvPr/>
        </p:nvSpPr>
        <p:spPr bwMode="auto">
          <a:xfrm>
            <a:off x="7707489" y="4292600"/>
            <a:ext cx="52212"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6" name="Line 290"/>
          <p:cNvSpPr>
            <a:spLocks noChangeShapeType="1"/>
          </p:cNvSpPr>
          <p:nvPr/>
        </p:nvSpPr>
        <p:spPr bwMode="auto">
          <a:xfrm flipH="1">
            <a:off x="7656689" y="4292600"/>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7" name="Line 291"/>
          <p:cNvSpPr>
            <a:spLocks noChangeShapeType="1"/>
          </p:cNvSpPr>
          <p:nvPr/>
        </p:nvSpPr>
        <p:spPr bwMode="auto">
          <a:xfrm flipV="1">
            <a:off x="7707489" y="4241800"/>
            <a:ext cx="52212"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8" name="Rectangle 292"/>
          <p:cNvSpPr>
            <a:spLocks noChangeArrowheads="1"/>
          </p:cNvSpPr>
          <p:nvPr/>
        </p:nvSpPr>
        <p:spPr bwMode="auto">
          <a:xfrm>
            <a:off x="7938911" y="4265790"/>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29" name="Line 293"/>
          <p:cNvSpPr>
            <a:spLocks noChangeShapeType="1"/>
          </p:cNvSpPr>
          <p:nvPr/>
        </p:nvSpPr>
        <p:spPr bwMode="auto">
          <a:xfrm flipH="1" flipV="1">
            <a:off x="7940323" y="4267200"/>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0" name="Line 294"/>
          <p:cNvSpPr>
            <a:spLocks noChangeShapeType="1"/>
          </p:cNvSpPr>
          <p:nvPr/>
        </p:nvSpPr>
        <p:spPr bwMode="auto">
          <a:xfrm>
            <a:off x="7991124" y="4318000"/>
            <a:ext cx="52211"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1" name="Line 295"/>
          <p:cNvSpPr>
            <a:spLocks noChangeShapeType="1"/>
          </p:cNvSpPr>
          <p:nvPr/>
        </p:nvSpPr>
        <p:spPr bwMode="auto">
          <a:xfrm flipH="1">
            <a:off x="7940323" y="4318000"/>
            <a:ext cx="50800" cy="522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2" name="Line 296"/>
          <p:cNvSpPr>
            <a:spLocks noChangeShapeType="1"/>
          </p:cNvSpPr>
          <p:nvPr/>
        </p:nvSpPr>
        <p:spPr bwMode="auto">
          <a:xfrm flipV="1">
            <a:off x="7991124" y="4267200"/>
            <a:ext cx="52211"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3" name="Rectangle 297"/>
          <p:cNvSpPr>
            <a:spLocks noChangeArrowheads="1"/>
          </p:cNvSpPr>
          <p:nvPr/>
        </p:nvSpPr>
        <p:spPr bwMode="auto">
          <a:xfrm>
            <a:off x="8221134" y="4284134"/>
            <a:ext cx="107244" cy="10724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4" name="Line 298"/>
          <p:cNvSpPr>
            <a:spLocks noChangeShapeType="1"/>
          </p:cNvSpPr>
          <p:nvPr/>
        </p:nvSpPr>
        <p:spPr bwMode="auto">
          <a:xfrm flipH="1" flipV="1">
            <a:off x="8223956" y="4285546"/>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5" name="Line 299"/>
          <p:cNvSpPr>
            <a:spLocks noChangeShapeType="1"/>
          </p:cNvSpPr>
          <p:nvPr/>
        </p:nvSpPr>
        <p:spPr bwMode="auto">
          <a:xfrm>
            <a:off x="8274756" y="43377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6" name="Line 300"/>
          <p:cNvSpPr>
            <a:spLocks noChangeShapeType="1"/>
          </p:cNvSpPr>
          <p:nvPr/>
        </p:nvSpPr>
        <p:spPr bwMode="auto">
          <a:xfrm flipH="1">
            <a:off x="8223956" y="4337756"/>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7" name="Line 301"/>
          <p:cNvSpPr>
            <a:spLocks noChangeShapeType="1"/>
          </p:cNvSpPr>
          <p:nvPr/>
        </p:nvSpPr>
        <p:spPr bwMode="auto">
          <a:xfrm flipV="1">
            <a:off x="8274756" y="4285546"/>
            <a:ext cx="50800" cy="52211"/>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8" name="Oval 302"/>
          <p:cNvSpPr>
            <a:spLocks noChangeArrowheads="1"/>
          </p:cNvSpPr>
          <p:nvPr/>
        </p:nvSpPr>
        <p:spPr bwMode="auto">
          <a:xfrm>
            <a:off x="3108678" y="3071989"/>
            <a:ext cx="124178" cy="122766"/>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39" name="Oval 303"/>
          <p:cNvSpPr>
            <a:spLocks noChangeArrowheads="1"/>
          </p:cNvSpPr>
          <p:nvPr/>
        </p:nvSpPr>
        <p:spPr bwMode="auto">
          <a:xfrm>
            <a:off x="3392313" y="3080456"/>
            <a:ext cx="122767" cy="12417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0" name="Oval 304"/>
          <p:cNvSpPr>
            <a:spLocks noChangeArrowheads="1"/>
          </p:cNvSpPr>
          <p:nvPr/>
        </p:nvSpPr>
        <p:spPr bwMode="auto">
          <a:xfrm>
            <a:off x="3674533" y="3177824"/>
            <a:ext cx="124178"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1" name="Oval 305"/>
          <p:cNvSpPr>
            <a:spLocks noChangeArrowheads="1"/>
          </p:cNvSpPr>
          <p:nvPr/>
        </p:nvSpPr>
        <p:spPr bwMode="auto">
          <a:xfrm>
            <a:off x="3959578" y="3158067"/>
            <a:ext cx="124178" cy="12417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2" name="Oval 306"/>
          <p:cNvSpPr>
            <a:spLocks noChangeArrowheads="1"/>
          </p:cNvSpPr>
          <p:nvPr/>
        </p:nvSpPr>
        <p:spPr bwMode="auto">
          <a:xfrm>
            <a:off x="4243212" y="3107268"/>
            <a:ext cx="122766"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3" name="Oval 307"/>
          <p:cNvSpPr>
            <a:spLocks noChangeArrowheads="1"/>
          </p:cNvSpPr>
          <p:nvPr/>
        </p:nvSpPr>
        <p:spPr bwMode="auto">
          <a:xfrm>
            <a:off x="4525434" y="3095979"/>
            <a:ext cx="124178"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4" name="Oval 308"/>
          <p:cNvSpPr>
            <a:spLocks noChangeArrowheads="1"/>
          </p:cNvSpPr>
          <p:nvPr/>
        </p:nvSpPr>
        <p:spPr bwMode="auto">
          <a:xfrm>
            <a:off x="4810478" y="3105856"/>
            <a:ext cx="124178" cy="122766"/>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5" name="Oval 309"/>
          <p:cNvSpPr>
            <a:spLocks noChangeArrowheads="1"/>
          </p:cNvSpPr>
          <p:nvPr/>
        </p:nvSpPr>
        <p:spPr bwMode="auto">
          <a:xfrm>
            <a:off x="5094113" y="3079044"/>
            <a:ext cx="122767" cy="12417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6" name="Oval 310"/>
          <p:cNvSpPr>
            <a:spLocks noChangeArrowheads="1"/>
          </p:cNvSpPr>
          <p:nvPr/>
        </p:nvSpPr>
        <p:spPr bwMode="auto">
          <a:xfrm>
            <a:off x="5376333" y="3134078"/>
            <a:ext cx="124178" cy="122766"/>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7" name="Oval 311"/>
          <p:cNvSpPr>
            <a:spLocks noChangeArrowheads="1"/>
          </p:cNvSpPr>
          <p:nvPr/>
        </p:nvSpPr>
        <p:spPr bwMode="auto">
          <a:xfrm>
            <a:off x="5661378" y="3129846"/>
            <a:ext cx="124178"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8" name="Oval 312"/>
          <p:cNvSpPr>
            <a:spLocks noChangeArrowheads="1"/>
          </p:cNvSpPr>
          <p:nvPr/>
        </p:nvSpPr>
        <p:spPr bwMode="auto">
          <a:xfrm>
            <a:off x="5943600" y="3129846"/>
            <a:ext cx="124178"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49" name="Oval 313"/>
          <p:cNvSpPr>
            <a:spLocks noChangeArrowheads="1"/>
          </p:cNvSpPr>
          <p:nvPr/>
        </p:nvSpPr>
        <p:spPr bwMode="auto">
          <a:xfrm>
            <a:off x="6227234" y="3095979"/>
            <a:ext cx="122766"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0" name="Oval 314"/>
          <p:cNvSpPr>
            <a:spLocks noChangeArrowheads="1"/>
          </p:cNvSpPr>
          <p:nvPr/>
        </p:nvSpPr>
        <p:spPr bwMode="auto">
          <a:xfrm>
            <a:off x="6510868" y="3167945"/>
            <a:ext cx="122767" cy="122766"/>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1" name="Oval 315"/>
          <p:cNvSpPr>
            <a:spLocks noChangeArrowheads="1"/>
          </p:cNvSpPr>
          <p:nvPr/>
        </p:nvSpPr>
        <p:spPr bwMode="auto">
          <a:xfrm>
            <a:off x="6794500" y="3234267"/>
            <a:ext cx="124178" cy="12417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2" name="Oval 316"/>
          <p:cNvSpPr>
            <a:spLocks noChangeArrowheads="1"/>
          </p:cNvSpPr>
          <p:nvPr/>
        </p:nvSpPr>
        <p:spPr bwMode="auto">
          <a:xfrm>
            <a:off x="7078135" y="3280834"/>
            <a:ext cx="122767" cy="122766"/>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3" name="Oval 317"/>
          <p:cNvSpPr>
            <a:spLocks noChangeArrowheads="1"/>
          </p:cNvSpPr>
          <p:nvPr/>
        </p:nvSpPr>
        <p:spPr bwMode="auto">
          <a:xfrm>
            <a:off x="7361767" y="3283656"/>
            <a:ext cx="122766" cy="122766"/>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4" name="Oval 318"/>
          <p:cNvSpPr>
            <a:spLocks noChangeArrowheads="1"/>
          </p:cNvSpPr>
          <p:nvPr/>
        </p:nvSpPr>
        <p:spPr bwMode="auto">
          <a:xfrm>
            <a:off x="7645400" y="3310468"/>
            <a:ext cx="124178"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5" name="Oval 319"/>
          <p:cNvSpPr>
            <a:spLocks noChangeArrowheads="1"/>
          </p:cNvSpPr>
          <p:nvPr/>
        </p:nvSpPr>
        <p:spPr bwMode="auto">
          <a:xfrm>
            <a:off x="7929034" y="3231444"/>
            <a:ext cx="122766" cy="12417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6" name="Oval 320"/>
          <p:cNvSpPr>
            <a:spLocks noChangeArrowheads="1"/>
          </p:cNvSpPr>
          <p:nvPr/>
        </p:nvSpPr>
        <p:spPr bwMode="auto">
          <a:xfrm>
            <a:off x="8212668" y="3239913"/>
            <a:ext cx="122767" cy="122767"/>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7" name="Oval 321"/>
          <p:cNvSpPr>
            <a:spLocks noChangeArrowheads="1"/>
          </p:cNvSpPr>
          <p:nvPr/>
        </p:nvSpPr>
        <p:spPr bwMode="auto">
          <a:xfrm>
            <a:off x="3127024" y="3831167"/>
            <a:ext cx="87489"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8" name="Oval 322"/>
          <p:cNvSpPr>
            <a:spLocks noChangeArrowheads="1"/>
          </p:cNvSpPr>
          <p:nvPr/>
        </p:nvSpPr>
        <p:spPr bwMode="auto">
          <a:xfrm>
            <a:off x="3410656" y="3905956"/>
            <a:ext cx="88900"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59" name="Oval 323"/>
          <p:cNvSpPr>
            <a:spLocks noChangeArrowheads="1"/>
          </p:cNvSpPr>
          <p:nvPr/>
        </p:nvSpPr>
        <p:spPr bwMode="auto">
          <a:xfrm>
            <a:off x="3692880" y="3927122"/>
            <a:ext cx="87489"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0" name="Oval 324"/>
          <p:cNvSpPr>
            <a:spLocks noChangeArrowheads="1"/>
          </p:cNvSpPr>
          <p:nvPr/>
        </p:nvSpPr>
        <p:spPr bwMode="auto">
          <a:xfrm>
            <a:off x="3976512" y="3959579"/>
            <a:ext cx="88900"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1" name="Oval 325"/>
          <p:cNvSpPr>
            <a:spLocks noChangeArrowheads="1"/>
          </p:cNvSpPr>
          <p:nvPr/>
        </p:nvSpPr>
        <p:spPr bwMode="auto">
          <a:xfrm>
            <a:off x="4261556" y="3997678"/>
            <a:ext cx="88900"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2" name="Oval 326"/>
          <p:cNvSpPr>
            <a:spLocks noChangeArrowheads="1"/>
          </p:cNvSpPr>
          <p:nvPr/>
        </p:nvSpPr>
        <p:spPr bwMode="auto">
          <a:xfrm>
            <a:off x="4543779" y="4017435"/>
            <a:ext cx="87489"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3" name="Oval 327"/>
          <p:cNvSpPr>
            <a:spLocks noChangeArrowheads="1"/>
          </p:cNvSpPr>
          <p:nvPr/>
        </p:nvSpPr>
        <p:spPr bwMode="auto">
          <a:xfrm>
            <a:off x="4827411" y="4034367"/>
            <a:ext cx="88900"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4" name="Oval 328"/>
          <p:cNvSpPr>
            <a:spLocks noChangeArrowheads="1"/>
          </p:cNvSpPr>
          <p:nvPr/>
        </p:nvSpPr>
        <p:spPr bwMode="auto">
          <a:xfrm>
            <a:off x="5112458" y="4064001"/>
            <a:ext cx="86077"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5" name="Oval 329"/>
          <p:cNvSpPr>
            <a:spLocks noChangeArrowheads="1"/>
          </p:cNvSpPr>
          <p:nvPr/>
        </p:nvSpPr>
        <p:spPr bwMode="auto">
          <a:xfrm>
            <a:off x="5394680" y="4083756"/>
            <a:ext cx="87489"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6" name="Oval 330"/>
          <p:cNvSpPr>
            <a:spLocks noChangeArrowheads="1"/>
          </p:cNvSpPr>
          <p:nvPr/>
        </p:nvSpPr>
        <p:spPr bwMode="auto">
          <a:xfrm>
            <a:off x="5678312" y="4113389"/>
            <a:ext cx="88900"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7" name="Oval 331"/>
          <p:cNvSpPr>
            <a:spLocks noChangeArrowheads="1"/>
          </p:cNvSpPr>
          <p:nvPr/>
        </p:nvSpPr>
        <p:spPr bwMode="auto">
          <a:xfrm>
            <a:off x="5963356" y="4135969"/>
            <a:ext cx="86078"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8" name="Oval 332"/>
          <p:cNvSpPr>
            <a:spLocks noChangeArrowheads="1"/>
          </p:cNvSpPr>
          <p:nvPr/>
        </p:nvSpPr>
        <p:spPr bwMode="auto">
          <a:xfrm>
            <a:off x="6245579" y="4159957"/>
            <a:ext cx="87489"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69" name="Oval 333"/>
          <p:cNvSpPr>
            <a:spLocks noChangeArrowheads="1"/>
          </p:cNvSpPr>
          <p:nvPr/>
        </p:nvSpPr>
        <p:spPr bwMode="auto">
          <a:xfrm>
            <a:off x="6527801" y="4169835"/>
            <a:ext cx="88900"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0" name="Oval 334"/>
          <p:cNvSpPr>
            <a:spLocks noChangeArrowheads="1"/>
          </p:cNvSpPr>
          <p:nvPr/>
        </p:nvSpPr>
        <p:spPr bwMode="auto">
          <a:xfrm>
            <a:off x="6814258" y="4196646"/>
            <a:ext cx="86077"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1" name="Oval 335"/>
          <p:cNvSpPr>
            <a:spLocks noChangeArrowheads="1"/>
          </p:cNvSpPr>
          <p:nvPr/>
        </p:nvSpPr>
        <p:spPr bwMode="auto">
          <a:xfrm>
            <a:off x="7095067" y="4200880"/>
            <a:ext cx="88900"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2" name="Oval 336"/>
          <p:cNvSpPr>
            <a:spLocks noChangeArrowheads="1"/>
          </p:cNvSpPr>
          <p:nvPr/>
        </p:nvSpPr>
        <p:spPr bwMode="auto">
          <a:xfrm>
            <a:off x="7378702" y="4230513"/>
            <a:ext cx="87489"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3" name="Oval 337"/>
          <p:cNvSpPr>
            <a:spLocks noChangeArrowheads="1"/>
          </p:cNvSpPr>
          <p:nvPr/>
        </p:nvSpPr>
        <p:spPr bwMode="auto">
          <a:xfrm>
            <a:off x="7665156" y="4250267"/>
            <a:ext cx="86078"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4" name="Oval 338"/>
          <p:cNvSpPr>
            <a:spLocks noChangeArrowheads="1"/>
          </p:cNvSpPr>
          <p:nvPr/>
        </p:nvSpPr>
        <p:spPr bwMode="auto">
          <a:xfrm>
            <a:off x="7945967" y="4285545"/>
            <a:ext cx="88900"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5" name="Oval 339"/>
          <p:cNvSpPr>
            <a:spLocks noChangeArrowheads="1"/>
          </p:cNvSpPr>
          <p:nvPr/>
        </p:nvSpPr>
        <p:spPr bwMode="auto">
          <a:xfrm>
            <a:off x="8229601" y="4305302"/>
            <a:ext cx="87489" cy="87489"/>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76" name="Rectangle 340"/>
          <p:cNvSpPr>
            <a:spLocks noChangeArrowheads="1"/>
          </p:cNvSpPr>
          <p:nvPr/>
        </p:nvSpPr>
        <p:spPr bwMode="auto">
          <a:xfrm>
            <a:off x="2104956" y="855135"/>
            <a:ext cx="7112845" cy="76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489"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Infant Mortality (Five-Year Running Average)</a:t>
            </a:r>
          </a:p>
          <a:p>
            <a:pPr marL="0" marR="0" lvl="0" indent="0" algn="ctr"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2489"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U.S. and Wisconsin Whites and Blacks, 1975 to 1997</a:t>
            </a:r>
          </a:p>
        </p:txBody>
      </p:sp>
      <p:sp>
        <p:nvSpPr>
          <p:cNvPr id="14477" name="Rectangle 341"/>
          <p:cNvSpPr>
            <a:spLocks noChangeArrowheads="1"/>
          </p:cNvSpPr>
          <p:nvPr/>
        </p:nvSpPr>
        <p:spPr bwMode="auto">
          <a:xfrm>
            <a:off x="2682523" y="4876802"/>
            <a:ext cx="2564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0.0</a:t>
            </a:r>
          </a:p>
        </p:txBody>
      </p:sp>
      <p:sp>
        <p:nvSpPr>
          <p:cNvPr id="14478" name="Rectangle 342"/>
          <p:cNvSpPr>
            <a:spLocks noChangeArrowheads="1"/>
          </p:cNvSpPr>
          <p:nvPr/>
        </p:nvSpPr>
        <p:spPr bwMode="auto">
          <a:xfrm>
            <a:off x="2682523" y="4373035"/>
            <a:ext cx="2564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5.0</a:t>
            </a:r>
          </a:p>
        </p:txBody>
      </p:sp>
      <p:sp>
        <p:nvSpPr>
          <p:cNvPr id="14479" name="Rectangle 343"/>
          <p:cNvSpPr>
            <a:spLocks noChangeArrowheads="1"/>
          </p:cNvSpPr>
          <p:nvPr/>
        </p:nvSpPr>
        <p:spPr bwMode="auto">
          <a:xfrm>
            <a:off x="2595035" y="3869268"/>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10.0</a:t>
            </a:r>
          </a:p>
        </p:txBody>
      </p:sp>
      <p:sp>
        <p:nvSpPr>
          <p:cNvPr id="14480" name="Rectangle 344"/>
          <p:cNvSpPr>
            <a:spLocks noChangeArrowheads="1"/>
          </p:cNvSpPr>
          <p:nvPr/>
        </p:nvSpPr>
        <p:spPr bwMode="auto">
          <a:xfrm>
            <a:off x="2595035" y="3366913"/>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15.0</a:t>
            </a:r>
          </a:p>
        </p:txBody>
      </p:sp>
      <p:sp>
        <p:nvSpPr>
          <p:cNvPr id="14481" name="Rectangle 345"/>
          <p:cNvSpPr>
            <a:spLocks noChangeArrowheads="1"/>
          </p:cNvSpPr>
          <p:nvPr/>
        </p:nvSpPr>
        <p:spPr bwMode="auto">
          <a:xfrm>
            <a:off x="2595035" y="2863146"/>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20.0</a:t>
            </a:r>
          </a:p>
        </p:txBody>
      </p:sp>
      <p:sp>
        <p:nvSpPr>
          <p:cNvPr id="14482" name="Rectangle 346"/>
          <p:cNvSpPr>
            <a:spLocks noChangeArrowheads="1"/>
          </p:cNvSpPr>
          <p:nvPr/>
        </p:nvSpPr>
        <p:spPr bwMode="auto">
          <a:xfrm>
            <a:off x="2595035" y="2360791"/>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25.0</a:t>
            </a:r>
          </a:p>
        </p:txBody>
      </p:sp>
      <p:sp>
        <p:nvSpPr>
          <p:cNvPr id="14483" name="Rectangle 347"/>
          <p:cNvSpPr>
            <a:spLocks noChangeArrowheads="1"/>
          </p:cNvSpPr>
          <p:nvPr/>
        </p:nvSpPr>
        <p:spPr bwMode="auto">
          <a:xfrm>
            <a:off x="2595035" y="1857024"/>
            <a:ext cx="3590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30.0</a:t>
            </a:r>
          </a:p>
        </p:txBody>
      </p:sp>
      <p:sp>
        <p:nvSpPr>
          <p:cNvPr id="14484" name="Rectangle 348"/>
          <p:cNvSpPr>
            <a:spLocks noChangeArrowheads="1"/>
          </p:cNvSpPr>
          <p:nvPr/>
        </p:nvSpPr>
        <p:spPr bwMode="auto">
          <a:xfrm rot="2700000">
            <a:off x="3164371"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1975-79</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85" name="Rectangle 349"/>
          <p:cNvSpPr>
            <a:spLocks noChangeArrowheads="1"/>
          </p:cNvSpPr>
          <p:nvPr/>
        </p:nvSpPr>
        <p:spPr bwMode="auto">
          <a:xfrm rot="2700000">
            <a:off x="3729521"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1977-81</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86" name="Rectangle 350"/>
          <p:cNvSpPr>
            <a:spLocks noChangeArrowheads="1"/>
          </p:cNvSpPr>
          <p:nvPr/>
        </p:nvSpPr>
        <p:spPr bwMode="auto">
          <a:xfrm rot="2700000">
            <a:off x="4296788"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1979-83</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87" name="Rectangle 351"/>
          <p:cNvSpPr>
            <a:spLocks noChangeArrowheads="1"/>
          </p:cNvSpPr>
          <p:nvPr/>
        </p:nvSpPr>
        <p:spPr bwMode="auto">
          <a:xfrm rot="2700000">
            <a:off x="4866171"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1981-85</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88" name="Rectangle 352"/>
          <p:cNvSpPr>
            <a:spLocks noChangeArrowheads="1"/>
          </p:cNvSpPr>
          <p:nvPr/>
        </p:nvSpPr>
        <p:spPr bwMode="auto">
          <a:xfrm rot="2700000">
            <a:off x="5431321"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1983-87</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89" name="Rectangle 353"/>
          <p:cNvSpPr>
            <a:spLocks noChangeArrowheads="1"/>
          </p:cNvSpPr>
          <p:nvPr/>
        </p:nvSpPr>
        <p:spPr bwMode="auto">
          <a:xfrm rot="2700000">
            <a:off x="5998588"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1985-89</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90" name="Rectangle 354"/>
          <p:cNvSpPr>
            <a:spLocks noChangeArrowheads="1"/>
          </p:cNvSpPr>
          <p:nvPr/>
        </p:nvSpPr>
        <p:spPr bwMode="auto">
          <a:xfrm rot="2700000">
            <a:off x="6565149"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1987-91</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91" name="Rectangle 355"/>
          <p:cNvSpPr>
            <a:spLocks noChangeArrowheads="1"/>
          </p:cNvSpPr>
          <p:nvPr/>
        </p:nvSpPr>
        <p:spPr bwMode="auto">
          <a:xfrm rot="2700000">
            <a:off x="7133121"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1989-93</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92" name="Rectangle 356"/>
          <p:cNvSpPr>
            <a:spLocks noChangeArrowheads="1"/>
          </p:cNvSpPr>
          <p:nvPr/>
        </p:nvSpPr>
        <p:spPr bwMode="auto">
          <a:xfrm rot="2700000">
            <a:off x="7700388" y="536046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1991-95</a:t>
            </a:r>
            <a:endParaRPr kumimoji="0" lang="en-US" altLang="en-US" sz="2133"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14493" name="Rectangle 357"/>
          <p:cNvSpPr>
            <a:spLocks noChangeArrowheads="1"/>
          </p:cNvSpPr>
          <p:nvPr/>
        </p:nvSpPr>
        <p:spPr bwMode="auto">
          <a:xfrm rot="2700000">
            <a:off x="8267655" y="5359058"/>
            <a:ext cx="6844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1993-97</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94" name="Rectangle 358"/>
          <p:cNvSpPr>
            <a:spLocks noChangeArrowheads="1"/>
          </p:cNvSpPr>
          <p:nvPr/>
        </p:nvSpPr>
        <p:spPr bwMode="auto">
          <a:xfrm rot="16200000">
            <a:off x="1294469" y="3167602"/>
            <a:ext cx="23062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Rate per 1,000 Live Births</a:t>
            </a:r>
          </a:p>
        </p:txBody>
      </p:sp>
      <p:sp>
        <p:nvSpPr>
          <p:cNvPr id="14495" name="Rectangle 359"/>
          <p:cNvSpPr>
            <a:spLocks noChangeArrowheads="1"/>
          </p:cNvSpPr>
          <p:nvPr/>
        </p:nvSpPr>
        <p:spPr bwMode="auto">
          <a:xfrm>
            <a:off x="8621891" y="2246489"/>
            <a:ext cx="1522589" cy="2136422"/>
          </a:xfrm>
          <a:prstGeom prst="rect">
            <a:avLst/>
          </a:prstGeom>
          <a:solidFill>
            <a:srgbClr val="FFFFFF"/>
          </a:solidFill>
          <a:ln w="0">
            <a:solidFill>
              <a:srgbClr val="000000"/>
            </a:solidFill>
            <a:miter lim="800000"/>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96" name="Line 360"/>
          <p:cNvSpPr>
            <a:spLocks noChangeShapeType="1"/>
          </p:cNvSpPr>
          <p:nvPr/>
        </p:nvSpPr>
        <p:spPr bwMode="auto">
          <a:xfrm>
            <a:off x="8668458" y="2520244"/>
            <a:ext cx="268111" cy="14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97" name="Rectangle 361"/>
          <p:cNvSpPr>
            <a:spLocks noChangeArrowheads="1"/>
          </p:cNvSpPr>
          <p:nvPr/>
        </p:nvSpPr>
        <p:spPr bwMode="auto">
          <a:xfrm>
            <a:off x="8754535" y="2473678"/>
            <a:ext cx="93133" cy="9454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98" name="Line 362"/>
          <p:cNvSpPr>
            <a:spLocks noChangeShapeType="1"/>
          </p:cNvSpPr>
          <p:nvPr/>
        </p:nvSpPr>
        <p:spPr bwMode="auto">
          <a:xfrm flipH="1" flipV="1">
            <a:off x="8757357" y="2475089"/>
            <a:ext cx="43745" cy="4515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499" name="Line 363"/>
          <p:cNvSpPr>
            <a:spLocks noChangeShapeType="1"/>
          </p:cNvSpPr>
          <p:nvPr/>
        </p:nvSpPr>
        <p:spPr bwMode="auto">
          <a:xfrm>
            <a:off x="8801100" y="2520244"/>
            <a:ext cx="45156" cy="4515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0" name="Line 364"/>
          <p:cNvSpPr>
            <a:spLocks noChangeShapeType="1"/>
          </p:cNvSpPr>
          <p:nvPr/>
        </p:nvSpPr>
        <p:spPr bwMode="auto">
          <a:xfrm flipH="1">
            <a:off x="8757357" y="2520244"/>
            <a:ext cx="43745" cy="4515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1" name="Line 365"/>
          <p:cNvSpPr>
            <a:spLocks noChangeShapeType="1"/>
          </p:cNvSpPr>
          <p:nvPr/>
        </p:nvSpPr>
        <p:spPr bwMode="auto">
          <a:xfrm flipV="1">
            <a:off x="8801100" y="2475089"/>
            <a:ext cx="45156" cy="4515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2" name="Rectangle 366"/>
          <p:cNvSpPr>
            <a:spLocks noChangeArrowheads="1"/>
          </p:cNvSpPr>
          <p:nvPr/>
        </p:nvSpPr>
        <p:spPr bwMode="auto">
          <a:xfrm>
            <a:off x="8974668" y="2429935"/>
            <a:ext cx="713337"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U.S. Black</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3" name="Line 367"/>
          <p:cNvSpPr>
            <a:spLocks noChangeShapeType="1"/>
          </p:cNvSpPr>
          <p:nvPr/>
        </p:nvSpPr>
        <p:spPr bwMode="auto">
          <a:xfrm>
            <a:off x="8668458" y="3053644"/>
            <a:ext cx="268111" cy="1412"/>
          </a:xfrm>
          <a:prstGeom prst="line">
            <a:avLst/>
          </a:prstGeom>
          <a:noFill/>
          <a:ln w="12700">
            <a:solidFill>
              <a:srgbClr val="FF00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4" name="Rectangle 368"/>
          <p:cNvSpPr>
            <a:spLocks noChangeArrowheads="1"/>
          </p:cNvSpPr>
          <p:nvPr/>
        </p:nvSpPr>
        <p:spPr bwMode="auto">
          <a:xfrm>
            <a:off x="8748889" y="3001434"/>
            <a:ext cx="104422" cy="10442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5" name="Line 369"/>
          <p:cNvSpPr>
            <a:spLocks noChangeShapeType="1"/>
          </p:cNvSpPr>
          <p:nvPr/>
        </p:nvSpPr>
        <p:spPr bwMode="auto">
          <a:xfrm flipH="1" flipV="1">
            <a:off x="8750300" y="3002844"/>
            <a:ext cx="50800"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6" name="Line 370"/>
          <p:cNvSpPr>
            <a:spLocks noChangeShapeType="1"/>
          </p:cNvSpPr>
          <p:nvPr/>
        </p:nvSpPr>
        <p:spPr bwMode="auto">
          <a:xfrm>
            <a:off x="8801101" y="3053646"/>
            <a:ext cx="49388" cy="49389"/>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7" name="Line 371"/>
          <p:cNvSpPr>
            <a:spLocks noChangeShapeType="1"/>
          </p:cNvSpPr>
          <p:nvPr/>
        </p:nvSpPr>
        <p:spPr bwMode="auto">
          <a:xfrm flipH="1">
            <a:off x="8750300" y="3053646"/>
            <a:ext cx="50800" cy="49389"/>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8" name="Line 372"/>
          <p:cNvSpPr>
            <a:spLocks noChangeShapeType="1"/>
          </p:cNvSpPr>
          <p:nvPr/>
        </p:nvSpPr>
        <p:spPr bwMode="auto">
          <a:xfrm flipV="1">
            <a:off x="8801101" y="3002844"/>
            <a:ext cx="49388" cy="508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09" name="Rectangle 373"/>
          <p:cNvSpPr>
            <a:spLocks noChangeArrowheads="1"/>
          </p:cNvSpPr>
          <p:nvPr/>
        </p:nvSpPr>
        <p:spPr bwMode="auto">
          <a:xfrm>
            <a:off x="8974667" y="2961924"/>
            <a:ext cx="737702"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U.S. White</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0" name="Line 374"/>
          <p:cNvSpPr>
            <a:spLocks noChangeShapeType="1"/>
          </p:cNvSpPr>
          <p:nvPr/>
        </p:nvSpPr>
        <p:spPr bwMode="auto">
          <a:xfrm>
            <a:off x="8668458" y="3588457"/>
            <a:ext cx="268111" cy="1411"/>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1" name="Oval 375"/>
          <p:cNvSpPr>
            <a:spLocks noChangeArrowheads="1"/>
          </p:cNvSpPr>
          <p:nvPr/>
        </p:nvSpPr>
        <p:spPr bwMode="auto">
          <a:xfrm>
            <a:off x="8750301" y="3537656"/>
            <a:ext cx="98778" cy="98778"/>
          </a:xfrm>
          <a:prstGeom prst="ellipse">
            <a:avLst/>
          </a:prstGeom>
          <a:solidFill>
            <a:srgbClr val="FF8080"/>
          </a:solidFill>
          <a:ln w="12700">
            <a:solidFill>
              <a:srgbClr val="FF0000"/>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2" name="Rectangle 376"/>
          <p:cNvSpPr>
            <a:spLocks noChangeArrowheads="1"/>
          </p:cNvSpPr>
          <p:nvPr/>
        </p:nvSpPr>
        <p:spPr bwMode="auto">
          <a:xfrm>
            <a:off x="8974668" y="3496735"/>
            <a:ext cx="1128835"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Wisconsin Black</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3" name="Line 377"/>
          <p:cNvSpPr>
            <a:spLocks noChangeShapeType="1"/>
          </p:cNvSpPr>
          <p:nvPr/>
        </p:nvSpPr>
        <p:spPr bwMode="auto">
          <a:xfrm>
            <a:off x="8668458" y="4121857"/>
            <a:ext cx="268111" cy="1411"/>
          </a:xfrm>
          <a:prstGeom prst="line">
            <a:avLst/>
          </a:prstGeom>
          <a:noFill/>
          <a:ln w="12700">
            <a:solidFill>
              <a:srgbClr val="00FFFF"/>
            </a:solidFill>
            <a:round/>
            <a:headEnd/>
            <a:tailEnd/>
          </a:ln>
          <a:extLst>
            <a:ext uri="{909E8E84-426E-40DD-AFC4-6F175D3DCCD1}">
              <a14:hiddenFill xmlns:a14="http://schemas.microsoft.com/office/drawing/2010/main">
                <a:noFill/>
              </a14:hiddenFill>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4" name="Oval 378"/>
          <p:cNvSpPr>
            <a:spLocks noChangeArrowheads="1"/>
          </p:cNvSpPr>
          <p:nvPr/>
        </p:nvSpPr>
        <p:spPr bwMode="auto">
          <a:xfrm>
            <a:off x="8757356" y="4076700"/>
            <a:ext cx="88900" cy="88900"/>
          </a:xfrm>
          <a:prstGeom prst="ellipse">
            <a:avLst/>
          </a:prstGeom>
          <a:solidFill>
            <a:srgbClr val="008080"/>
          </a:solidFill>
          <a:ln w="12700">
            <a:solidFill>
              <a:srgbClr val="00FFFF"/>
            </a:solidFill>
            <a:round/>
            <a:headEnd/>
            <a:tailEnd/>
          </a:ln>
        </p:spPr>
        <p:txBody>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515" name="Rectangle 379"/>
          <p:cNvSpPr>
            <a:spLocks noChangeArrowheads="1"/>
          </p:cNvSpPr>
          <p:nvPr/>
        </p:nvSpPr>
        <p:spPr bwMode="auto">
          <a:xfrm>
            <a:off x="8974668" y="4030135"/>
            <a:ext cx="1153201" cy="1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75000"/>
              <a:buFont typeface="Monotype Sorts" panose="05010101010101010101" pitchFamily="2" charset="2"/>
              <a:buChar char="u"/>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anose="05010101010101010101" pitchFamily="2" charset="2"/>
              <a:buChar char="v"/>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Arial" panose="020B0604020202020204" pitchFamily="34" charset="0"/>
              </a:defRPr>
            </a:lvl9pPr>
          </a:lstStyle>
          <a:p>
            <a:pPr marL="0" marR="0" lvl="0" indent="0" algn="l" defTabSz="812810" rtl="0" eaLnBrk="0" fontAlgn="base" latinLnBrk="0" hangingPunct="0">
              <a:lnSpc>
                <a:spcPct val="100000"/>
              </a:lnSpc>
              <a:spcBef>
                <a:spcPct val="0"/>
              </a:spcBef>
              <a:spcAft>
                <a:spcPct val="0"/>
              </a:spcAft>
              <a:buClrTx/>
              <a:buSzTx/>
              <a:buFont typeface="Monotype Sorts" panose="05010101010101010101" pitchFamily="2" charset="2"/>
              <a:buNone/>
              <a:tabLst/>
              <a:defRPr/>
            </a:pPr>
            <a:r>
              <a:rPr kumimoji="0" lang="en-US" altLang="en-US" sz="1244"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Wisconsin White</a:t>
            </a:r>
            <a:endParaRPr kumimoji="0" lang="en-US" altLang="en-US" sz="2133"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3607798"/>
      </p:ext>
    </p:extLst>
  </p:cSld>
  <p:clrMapOvr>
    <a:masterClrMapping/>
  </p:clrMapOvr>
</p:sld>
</file>

<file path=ppt/theme/theme1.xml><?xml version="1.0" encoding="utf-8"?>
<a:theme xmlns:a="http://schemas.openxmlformats.org/drawingml/2006/main" name="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nsblus">
  <a:themeElements>
    <a:clrScheme name="">
      <a:dk1>
        <a:srgbClr val="00279F"/>
      </a:dk1>
      <a:lt1>
        <a:srgbClr val="FFFFFF"/>
      </a:lt1>
      <a:dk2>
        <a:srgbClr val="000000"/>
      </a:dk2>
      <a:lt2>
        <a:srgbClr val="FFFF00"/>
      </a:lt2>
      <a:accent1>
        <a:srgbClr val="EF9100"/>
      </a:accent1>
      <a:accent2>
        <a:srgbClr val="114FFB"/>
      </a:accent2>
      <a:accent3>
        <a:srgbClr val="AAAAAA"/>
      </a:accent3>
      <a:accent4>
        <a:srgbClr val="DADADA"/>
      </a:accent4>
      <a:accent5>
        <a:srgbClr val="F6C7AA"/>
      </a:accent5>
      <a:accent6>
        <a:srgbClr val="0E47E3"/>
      </a:accent6>
      <a:hlink>
        <a:srgbClr val="F95AB7"/>
      </a:hlink>
      <a:folHlink>
        <a:srgbClr val="E9F230"/>
      </a:folHlink>
    </a:clrScheme>
    <a:fontScheme name="linsblu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nsbl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nsbl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nsbl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nsbl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nsbl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nsbl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nsbl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insblus">
  <a:themeElements>
    <a:clrScheme name="">
      <a:dk1>
        <a:srgbClr val="00279F"/>
      </a:dk1>
      <a:lt1>
        <a:srgbClr val="FFFFFF"/>
      </a:lt1>
      <a:dk2>
        <a:srgbClr val="000000"/>
      </a:dk2>
      <a:lt2>
        <a:srgbClr val="FFFF00"/>
      </a:lt2>
      <a:accent1>
        <a:srgbClr val="EF9100"/>
      </a:accent1>
      <a:accent2>
        <a:srgbClr val="114FFB"/>
      </a:accent2>
      <a:accent3>
        <a:srgbClr val="AAAAAA"/>
      </a:accent3>
      <a:accent4>
        <a:srgbClr val="DADADA"/>
      </a:accent4>
      <a:accent5>
        <a:srgbClr val="F6C7AA"/>
      </a:accent5>
      <a:accent6>
        <a:srgbClr val="0E47E3"/>
      </a:accent6>
      <a:hlink>
        <a:srgbClr val="F95AB7"/>
      </a:hlink>
      <a:folHlink>
        <a:srgbClr val="E9F230"/>
      </a:folHlink>
    </a:clrScheme>
    <a:fontScheme name="1_linsblu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linsbl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insbl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insbl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insbl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insbl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insbl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insbl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rbles">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marbl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bl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bl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bl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bl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bl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bl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bl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bl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bl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bl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bl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4004</Words>
  <Application>Microsoft Office PowerPoint</Application>
  <PresentationFormat>Widescreen</PresentationFormat>
  <Paragraphs>534</Paragraphs>
  <Slides>70</Slides>
  <Notes>33</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70</vt:i4>
      </vt:variant>
    </vt:vector>
  </HeadingPairs>
  <TitlesOfParts>
    <vt:vector size="94" baseType="lpstr">
      <vt:lpstr>Arial Unicode MS</vt:lpstr>
      <vt:lpstr>Trajan Pro</vt:lpstr>
      <vt:lpstr>Tahoma</vt:lpstr>
      <vt:lpstr>Courier New</vt:lpstr>
      <vt:lpstr>Lato</vt:lpstr>
      <vt:lpstr>Lato Medium</vt:lpstr>
      <vt:lpstr>Monotype Sorts</vt:lpstr>
      <vt:lpstr>ＭＳ Ｐゴシック</vt:lpstr>
      <vt:lpstr>Open Sans</vt:lpstr>
      <vt:lpstr>Segoe UI Semibold</vt:lpstr>
      <vt:lpstr>Arial</vt:lpstr>
      <vt:lpstr>Cambria Math</vt:lpstr>
      <vt:lpstr>Wingdings</vt:lpstr>
      <vt:lpstr>Times New Roman</vt:lpstr>
      <vt:lpstr>Calibri Light</vt:lpstr>
      <vt:lpstr>Calibri</vt:lpstr>
      <vt:lpstr>Office Theme</vt:lpstr>
      <vt:lpstr>1_Custom Design</vt:lpstr>
      <vt:lpstr>linsblus</vt:lpstr>
      <vt:lpstr>1_linsblus</vt:lpstr>
      <vt:lpstr>marbles</vt:lpstr>
      <vt:lpstr>Custom Design</vt:lpstr>
      <vt:lpstr>1_Office Theme</vt:lpstr>
      <vt:lpstr>2_Office Theme</vt:lpstr>
      <vt:lpstr>Infant Mortality Inequities in Illinois and Opportunities for Prevention</vt:lpstr>
      <vt:lpstr>Do Race/Ethnic Disparities in Maternal and Infant Outcomes Constitute an Ethical Dilemma?</vt:lpstr>
      <vt:lpstr>Disclosure</vt:lpstr>
      <vt:lpstr>Summary for the Sleep Impaired*</vt:lpstr>
      <vt:lpstr>TOP TEN LIST  TEN BEST WAYS TO MISUSE INFANT MORTALITY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Political Purpose of Infant Mortality Statistics</vt:lpstr>
      <vt:lpstr>PowerPoint Presentation</vt:lpstr>
      <vt:lpstr>PowerPoint Presentation</vt:lpstr>
      <vt:lpstr>PowerPoint Presentation</vt:lpstr>
      <vt:lpstr>PowerPoint Presentation</vt:lpstr>
      <vt:lpstr>PowerPoint Presentation</vt:lpstr>
      <vt:lpstr>PowerPoint Presentation</vt:lpstr>
      <vt:lpstr>Disparity or Difference?</vt:lpstr>
      <vt:lpstr>Maternal and Child Health Outcomes</vt:lpstr>
      <vt:lpstr>Preterm Birth and Infant Mortality</vt:lpstr>
      <vt:lpstr>U.S. Black and White Infant Mortality, 1915–2017</vt:lpstr>
      <vt:lpstr>PowerPoint Presentation</vt:lpstr>
      <vt:lpstr>PowerPoint Presentation</vt:lpstr>
      <vt:lpstr>PowerPoint Presentation</vt:lpstr>
      <vt:lpstr>Birth Defects</vt:lpstr>
      <vt:lpstr>PowerPoint Presentation</vt:lpstr>
      <vt:lpstr>PowerPoint Presentation</vt:lpstr>
      <vt:lpstr>PowerPoint Presentation</vt:lpstr>
      <vt:lpstr>Maternal Mortality</vt:lpstr>
      <vt:lpstr>PowerPoint Presentation</vt:lpstr>
      <vt:lpstr>PowerPoint Presentation</vt:lpstr>
      <vt:lpstr>Severe Maternal Morbidity</vt:lpstr>
      <vt:lpstr>PowerPoint Presentation</vt:lpstr>
      <vt:lpstr>PowerPoint Presentation</vt:lpstr>
      <vt:lpstr>PowerPoint Presentation</vt:lpstr>
      <vt:lpstr>PowerPoint Presentation</vt:lpstr>
      <vt:lpstr>PowerPoint Presentation</vt:lpstr>
      <vt:lpstr>The Life Course Paradigm</vt:lpstr>
      <vt:lpstr>PowerPoint Presentation</vt:lpstr>
      <vt:lpstr>PowerPoint Presentation</vt:lpstr>
      <vt:lpstr>The Life Course Paradigm</vt:lpstr>
      <vt:lpstr>PowerPoint Presentation</vt:lpstr>
      <vt:lpstr>Is This An Ethical Dilemma?</vt:lpstr>
      <vt:lpstr>E-mail Address and Phone Number</vt:lpstr>
      <vt:lpstr>Infant Mortality In Illinois:  Key Findings &amp; Prevention Opportunities</vt:lpstr>
      <vt:lpstr>Infant Mortality…</vt:lpstr>
      <vt:lpstr>Definitions</vt:lpstr>
      <vt:lpstr>Data Sources: Vital Records Overview</vt:lpstr>
      <vt:lpstr>Illinois’ Infant Mortality in Context</vt:lpstr>
      <vt:lpstr>Illinois Infant Mortality Rate Trend</vt:lpstr>
      <vt:lpstr>Illinois Infant Mortality Rate Trends  by Timing of Death</vt:lpstr>
      <vt:lpstr>Illinois Infant Mortality Rate Trends by Race/Ethnicity</vt:lpstr>
      <vt:lpstr>Racial Disparities in Illinois Infant Mortality</vt:lpstr>
      <vt:lpstr>Leading Causes of Infant Death* in Illinois</vt:lpstr>
      <vt:lpstr>In 2018, compared to White infants,  Black infants were:</vt:lpstr>
      <vt:lpstr>Illinois Sudden Unexpected Infant Death (SUID) Rate Trends, by Race/Ethnicity</vt:lpstr>
      <vt:lpstr>What is Contributing to Racial Disparities in Infant Mortality?</vt:lpstr>
      <vt:lpstr>PowerPoint Presentation</vt:lpstr>
      <vt:lpstr>Illinois Perinatal Periods of Risk Analysis</vt:lpstr>
      <vt:lpstr>Illinois Perinatal Periods of Risk Analysis</vt:lpstr>
      <vt:lpstr>Illinois Perinatal Periods of Risk Analysis</vt:lpstr>
      <vt:lpstr>PowerPoint Presentation</vt:lpstr>
      <vt:lpstr>PowerPoint Presentation</vt:lpstr>
      <vt:lpstr>Potential Steps for Infant Mortality Prevention</vt:lpstr>
      <vt:lpstr>Striving for Infant Health Equity in Illinois</vt:lpstr>
      <vt:lpstr> DISCUSSION &amp; Questions</vt:lpstr>
      <vt:lpstr>10-Minute Break</vt:lpstr>
      <vt:lpstr>Thanks to our Funders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Justin Josephsen</dc:creator>
  <cp:lastModifiedBy>Eileen Fleming Suse</cp:lastModifiedBy>
  <cp:revision>16</cp:revision>
  <dcterms:created xsi:type="dcterms:W3CDTF">2021-05-26T14:10:47Z</dcterms:created>
  <dcterms:modified xsi:type="dcterms:W3CDTF">2021-06-21T14:36:26Z</dcterms:modified>
</cp:coreProperties>
</file>