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76" r:id="rId2"/>
    <p:sldMasterId id="2147483722" r:id="rId3"/>
  </p:sldMasterIdLst>
  <p:notesMasterIdLst>
    <p:notesMasterId r:id="rId43"/>
  </p:notesMasterIdLst>
  <p:handoutMasterIdLst>
    <p:handoutMasterId r:id="rId44"/>
  </p:handoutMasterIdLst>
  <p:sldIdLst>
    <p:sldId id="286" r:id="rId4"/>
    <p:sldId id="297" r:id="rId5"/>
    <p:sldId id="328" r:id="rId6"/>
    <p:sldId id="304" r:id="rId7"/>
    <p:sldId id="291" r:id="rId8"/>
    <p:sldId id="292" r:id="rId9"/>
    <p:sldId id="310" r:id="rId10"/>
    <p:sldId id="293" r:id="rId11"/>
    <p:sldId id="294" r:id="rId12"/>
    <p:sldId id="330" r:id="rId13"/>
    <p:sldId id="326" r:id="rId14"/>
    <p:sldId id="315" r:id="rId15"/>
    <p:sldId id="322" r:id="rId16"/>
    <p:sldId id="327" r:id="rId17"/>
    <p:sldId id="329" r:id="rId18"/>
    <p:sldId id="305" r:id="rId19"/>
    <p:sldId id="317" r:id="rId20"/>
    <p:sldId id="298" r:id="rId21"/>
    <p:sldId id="309" r:id="rId22"/>
    <p:sldId id="307" r:id="rId23"/>
    <p:sldId id="266" r:id="rId24"/>
    <p:sldId id="271" r:id="rId25"/>
    <p:sldId id="318" r:id="rId26"/>
    <p:sldId id="301" r:id="rId27"/>
    <p:sldId id="273" r:id="rId28"/>
    <p:sldId id="275" r:id="rId29"/>
    <p:sldId id="284" r:id="rId30"/>
    <p:sldId id="285" r:id="rId31"/>
    <p:sldId id="312" r:id="rId32"/>
    <p:sldId id="323" r:id="rId33"/>
    <p:sldId id="278" r:id="rId34"/>
    <p:sldId id="268" r:id="rId35"/>
    <p:sldId id="269" r:id="rId36"/>
    <p:sldId id="311" r:id="rId37"/>
    <p:sldId id="314" r:id="rId38"/>
    <p:sldId id="282" r:id="rId39"/>
    <p:sldId id="320" r:id="rId40"/>
    <p:sldId id="321" r:id="rId41"/>
    <p:sldId id="300" r:id="rId42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ＭＳ Ｐゴシック" panose="020B0600070205080204" pitchFamily="34" charset="-128"/>
      <p:regular r:id="rId4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dd Hilgert" initials="TH" lastIdx="4" clrIdx="0">
    <p:extLst>
      <p:ext uri="{19B8F6BF-5375-455C-9EA6-DF929625EA0E}">
        <p15:presenceInfo xmlns:p15="http://schemas.microsoft.com/office/powerpoint/2012/main" userId="S::thilgert@burness.com::e63f7431-5354-4fa3-8815-b97c1ede6b0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735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ACA238-47A9-4DB3-83A1-69DFAF1A5C58}" v="34" dt="2021-05-25T23:44:11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63" autoAdjust="0"/>
    <p:restoredTop sz="89130" autoAdjust="0"/>
  </p:normalViewPr>
  <p:slideViewPr>
    <p:cSldViewPr snapToGrid="0" snapToObjects="1">
      <p:cViewPr varScale="1">
        <p:scale>
          <a:sx n="74" d="100"/>
          <a:sy n="74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29" d="100"/>
          <a:sy n="129" d="100"/>
        </p:scale>
        <p:origin x="2416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font" Target="fonts/font3.fntdata"/><Relationship Id="rId50" Type="http://schemas.openxmlformats.org/officeDocument/2006/relationships/commentAuthors" Target="commentAuthor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136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handoutMaster" Target="handoutMasters/handoutMaster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font" Target="fonts/font2.fntdata"/><Relationship Id="rId137" Type="http://schemas.microsoft.com/office/2015/10/relationships/revisionInfo" Target="revisionInfo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ia Ann Lee King" clId="Web-{9BACA238-47A9-4DB3-83A1-69DFAF1A5C58}"/>
    <pc:docChg chg="modSld">
      <pc:chgData name="Patricia Ann Lee King" userId="" providerId="" clId="Web-{9BACA238-47A9-4DB3-83A1-69DFAF1A5C58}" dt="2021-05-25T23:44:11.144" v="16" actId="20577"/>
      <pc:docMkLst>
        <pc:docMk/>
      </pc:docMkLst>
      <pc:sldChg chg="modSp">
        <pc:chgData name="Patricia Ann Lee King" userId="" providerId="" clId="Web-{9BACA238-47A9-4DB3-83A1-69DFAF1A5C58}" dt="2021-05-25T23:44:11.144" v="16" actId="20577"/>
        <pc:sldMkLst>
          <pc:docMk/>
          <pc:sldMk cId="4118212668" sldId="297"/>
        </pc:sldMkLst>
        <pc:spChg chg="mod">
          <ac:chgData name="Patricia Ann Lee King" userId="" providerId="" clId="Web-{9BACA238-47A9-4DB3-83A1-69DFAF1A5C58}" dt="2021-05-25T23:44:11.144" v="16" actId="20577"/>
          <ac:spMkLst>
            <pc:docMk/>
            <pc:sldMk cId="4118212668" sldId="297"/>
            <ac:spMk id="3789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C53A37-C790-4576-A225-7D576D4E100F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148C32-A003-4034-B8C0-4DB40F509112}">
      <dgm:prSet/>
      <dgm:spPr/>
      <dgm:t>
        <a:bodyPr/>
        <a:lstStyle/>
        <a:p>
          <a:r>
            <a:rPr lang="en-US" b="0" i="0" dirty="0"/>
            <a:t>75% ESC utilized in 2021</a:t>
          </a:r>
          <a:endParaRPr lang="en-US" dirty="0"/>
        </a:p>
      </dgm:t>
    </dgm:pt>
    <dgm:pt modelId="{41C58DB8-D864-485D-B89D-AE7F23144652}" type="parTrans" cxnId="{9AB433E0-C979-42B9-AAF6-7A9E0B5FFE67}">
      <dgm:prSet/>
      <dgm:spPr/>
      <dgm:t>
        <a:bodyPr/>
        <a:lstStyle/>
        <a:p>
          <a:endParaRPr lang="en-US"/>
        </a:p>
      </dgm:t>
    </dgm:pt>
    <dgm:pt modelId="{852170BF-CFBA-478E-A359-B3EB4E8F6966}" type="sibTrans" cxnId="{9AB433E0-C979-42B9-AAF6-7A9E0B5FFE67}">
      <dgm:prSet/>
      <dgm:spPr/>
      <dgm:t>
        <a:bodyPr/>
        <a:lstStyle/>
        <a:p>
          <a:endParaRPr lang="en-US"/>
        </a:p>
      </dgm:t>
    </dgm:pt>
    <dgm:pt modelId="{7C1B7148-5F09-DF4B-98F7-10062526DCB1}">
      <dgm:prSet/>
      <dgm:spPr/>
      <dgm:t>
        <a:bodyPr/>
        <a:lstStyle/>
        <a:p>
          <a:r>
            <a:rPr lang="en-US" dirty="0"/>
            <a:t>16% utilized ESC in 2017</a:t>
          </a:r>
        </a:p>
      </dgm:t>
    </dgm:pt>
    <dgm:pt modelId="{5DC460E9-7783-9E44-BB3A-22362DB99252}" type="parTrans" cxnId="{9F93798F-9341-8D49-9BC1-B3C5CE739F47}">
      <dgm:prSet/>
      <dgm:spPr/>
    </dgm:pt>
    <dgm:pt modelId="{FEC4A439-03EC-C944-8234-47E46A6004C7}" type="sibTrans" cxnId="{9F93798F-9341-8D49-9BC1-B3C5CE739F47}">
      <dgm:prSet/>
      <dgm:spPr/>
    </dgm:pt>
    <dgm:pt modelId="{102C54DB-0EE6-5745-9D91-93A64ADAC113}">
      <dgm:prSet/>
      <dgm:spPr/>
      <dgm:t>
        <a:bodyPr/>
        <a:lstStyle/>
        <a:p>
          <a:r>
            <a:rPr lang="en-US" dirty="0"/>
            <a:t>11% used PRN dosing in 2017</a:t>
          </a:r>
        </a:p>
      </dgm:t>
    </dgm:pt>
    <dgm:pt modelId="{27EDFED1-5C56-AB4F-8628-B1C5EFB8C32C}" type="parTrans" cxnId="{52409E6D-08F5-5C46-98B0-0BE98775A35F}">
      <dgm:prSet/>
      <dgm:spPr/>
    </dgm:pt>
    <dgm:pt modelId="{72D7CA63-DA24-5C40-BC0F-4A3DF11420B1}" type="sibTrans" cxnId="{52409E6D-08F5-5C46-98B0-0BE98775A35F}">
      <dgm:prSet/>
      <dgm:spPr/>
    </dgm:pt>
    <dgm:pt modelId="{9DE0D23C-53F1-3744-B27D-33257CF96CBD}">
      <dgm:prSet/>
      <dgm:spPr/>
      <dgm:t>
        <a:bodyPr/>
        <a:lstStyle/>
        <a:p>
          <a:r>
            <a:rPr lang="en-US" dirty="0"/>
            <a:t>55% used PRN dosing in 2021</a:t>
          </a:r>
        </a:p>
      </dgm:t>
    </dgm:pt>
    <dgm:pt modelId="{BBEB1408-41BE-F44E-A4F9-6CB748F95F99}" type="parTrans" cxnId="{34E3BFE4-5DD1-0E4A-925B-3C75A0DE9FD2}">
      <dgm:prSet/>
      <dgm:spPr/>
    </dgm:pt>
    <dgm:pt modelId="{AA97F8E9-8709-A74E-93EC-B48BA3BC55FF}" type="sibTrans" cxnId="{34E3BFE4-5DD1-0E4A-925B-3C75A0DE9FD2}">
      <dgm:prSet/>
      <dgm:spPr/>
    </dgm:pt>
    <dgm:pt modelId="{F6581DDB-D479-4445-BB24-60915AF4F6F3}" type="pres">
      <dgm:prSet presAssocID="{07C53A37-C790-4576-A225-7D576D4E100F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607F5E9-E707-794B-9FD9-49803BA27F77}" type="pres">
      <dgm:prSet presAssocID="{7C1B7148-5F09-DF4B-98F7-10062526DCB1}" presName="hierRoot1" presStyleCnt="0"/>
      <dgm:spPr/>
    </dgm:pt>
    <dgm:pt modelId="{6D4B701F-FDE5-DE43-AEAC-D2CC73C450DD}" type="pres">
      <dgm:prSet presAssocID="{7C1B7148-5F09-DF4B-98F7-10062526DCB1}" presName="composite" presStyleCnt="0"/>
      <dgm:spPr/>
    </dgm:pt>
    <dgm:pt modelId="{4AC82C38-F515-4940-90B4-6E2CFF289096}" type="pres">
      <dgm:prSet presAssocID="{7C1B7148-5F09-DF4B-98F7-10062526DCB1}" presName="background" presStyleLbl="node0" presStyleIdx="0" presStyleCnt="4"/>
      <dgm:spPr/>
    </dgm:pt>
    <dgm:pt modelId="{05BA18C9-2B94-504C-9843-DBE8F9DE5F39}" type="pres">
      <dgm:prSet presAssocID="{7C1B7148-5F09-DF4B-98F7-10062526DCB1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014179-828C-2240-B171-44C6CBE69195}" type="pres">
      <dgm:prSet presAssocID="{7C1B7148-5F09-DF4B-98F7-10062526DCB1}" presName="hierChild2" presStyleCnt="0"/>
      <dgm:spPr/>
    </dgm:pt>
    <dgm:pt modelId="{A9A9FEA7-6435-4541-9E18-957BBBD5A942}" type="pres">
      <dgm:prSet presAssocID="{03148C32-A003-4034-B8C0-4DB40F509112}" presName="hierRoot1" presStyleCnt="0"/>
      <dgm:spPr/>
    </dgm:pt>
    <dgm:pt modelId="{3528A486-5D1F-1848-A5E9-8B3FB2DACF80}" type="pres">
      <dgm:prSet presAssocID="{03148C32-A003-4034-B8C0-4DB40F509112}" presName="composite" presStyleCnt="0"/>
      <dgm:spPr/>
    </dgm:pt>
    <dgm:pt modelId="{6850308D-8D35-E04D-B89D-DA1060B43F61}" type="pres">
      <dgm:prSet presAssocID="{03148C32-A003-4034-B8C0-4DB40F509112}" presName="background" presStyleLbl="node0" presStyleIdx="1" presStyleCnt="4"/>
      <dgm:spPr/>
    </dgm:pt>
    <dgm:pt modelId="{BC2CCD2C-DA37-6E4A-8360-8FB03FD6FBD4}" type="pres">
      <dgm:prSet presAssocID="{03148C32-A003-4034-B8C0-4DB40F509112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4812E00-28DB-EB4C-806F-ECAD3D5DA6DC}" type="pres">
      <dgm:prSet presAssocID="{03148C32-A003-4034-B8C0-4DB40F509112}" presName="hierChild2" presStyleCnt="0"/>
      <dgm:spPr/>
    </dgm:pt>
    <dgm:pt modelId="{3D662074-6C59-8343-B91F-03BDB9A9A0A3}" type="pres">
      <dgm:prSet presAssocID="{102C54DB-0EE6-5745-9D91-93A64ADAC113}" presName="hierRoot1" presStyleCnt="0"/>
      <dgm:spPr/>
    </dgm:pt>
    <dgm:pt modelId="{B78FA9DE-2900-F74A-B6D2-0D49A48FEDBF}" type="pres">
      <dgm:prSet presAssocID="{102C54DB-0EE6-5745-9D91-93A64ADAC113}" presName="composite" presStyleCnt="0"/>
      <dgm:spPr/>
    </dgm:pt>
    <dgm:pt modelId="{7AF5DB84-D50B-E74B-8418-D8BACA3E984E}" type="pres">
      <dgm:prSet presAssocID="{102C54DB-0EE6-5745-9D91-93A64ADAC113}" presName="background" presStyleLbl="node0" presStyleIdx="2" presStyleCnt="4"/>
      <dgm:spPr/>
    </dgm:pt>
    <dgm:pt modelId="{B36300E8-FB5C-714B-8CB9-07D74B7E34C1}" type="pres">
      <dgm:prSet presAssocID="{102C54DB-0EE6-5745-9D91-93A64ADAC113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5D953C-6987-CE44-B73A-946775C5CA2B}" type="pres">
      <dgm:prSet presAssocID="{102C54DB-0EE6-5745-9D91-93A64ADAC113}" presName="hierChild2" presStyleCnt="0"/>
      <dgm:spPr/>
    </dgm:pt>
    <dgm:pt modelId="{228B29EA-E816-3844-9A79-5F283961A844}" type="pres">
      <dgm:prSet presAssocID="{9DE0D23C-53F1-3744-B27D-33257CF96CBD}" presName="hierRoot1" presStyleCnt="0"/>
      <dgm:spPr/>
    </dgm:pt>
    <dgm:pt modelId="{B81F5FC1-B0CE-4341-B717-3C76DC9F1642}" type="pres">
      <dgm:prSet presAssocID="{9DE0D23C-53F1-3744-B27D-33257CF96CBD}" presName="composite" presStyleCnt="0"/>
      <dgm:spPr/>
    </dgm:pt>
    <dgm:pt modelId="{AA269F91-D667-B241-9395-F9144CF2344D}" type="pres">
      <dgm:prSet presAssocID="{9DE0D23C-53F1-3744-B27D-33257CF96CBD}" presName="background" presStyleLbl="node0" presStyleIdx="3" presStyleCnt="4"/>
      <dgm:spPr/>
    </dgm:pt>
    <dgm:pt modelId="{8DA2F2DC-FF3D-664F-871F-B54CAF083670}" type="pres">
      <dgm:prSet presAssocID="{9DE0D23C-53F1-3744-B27D-33257CF96CBD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7B1A964-D675-264D-8625-93224C5EFE5D}" type="pres">
      <dgm:prSet presAssocID="{9DE0D23C-53F1-3744-B27D-33257CF96CBD}" presName="hierChild2" presStyleCnt="0"/>
      <dgm:spPr/>
    </dgm:pt>
  </dgm:ptLst>
  <dgm:cxnLst>
    <dgm:cxn modelId="{2A2FFDB7-FD06-D14B-A51A-52D7BEF58927}" type="presOf" srcId="{07C53A37-C790-4576-A225-7D576D4E100F}" destId="{F6581DDB-D479-4445-BB24-60915AF4F6F3}" srcOrd="0" destOrd="0" presId="urn:microsoft.com/office/officeart/2005/8/layout/hierarchy1"/>
    <dgm:cxn modelId="{CD5CA543-39B7-5C4C-80F9-DD67D30D3DCC}" type="presOf" srcId="{03148C32-A003-4034-B8C0-4DB40F509112}" destId="{BC2CCD2C-DA37-6E4A-8360-8FB03FD6FBD4}" srcOrd="0" destOrd="0" presId="urn:microsoft.com/office/officeart/2005/8/layout/hierarchy1"/>
    <dgm:cxn modelId="{BA9DAF17-BC93-C045-9116-59E5D1BF61A0}" type="presOf" srcId="{102C54DB-0EE6-5745-9D91-93A64ADAC113}" destId="{B36300E8-FB5C-714B-8CB9-07D74B7E34C1}" srcOrd="0" destOrd="0" presId="urn:microsoft.com/office/officeart/2005/8/layout/hierarchy1"/>
    <dgm:cxn modelId="{C10DCA44-CF0C-F14A-B1C1-09D3B621F725}" type="presOf" srcId="{7C1B7148-5F09-DF4B-98F7-10062526DCB1}" destId="{05BA18C9-2B94-504C-9843-DBE8F9DE5F39}" srcOrd="0" destOrd="0" presId="urn:microsoft.com/office/officeart/2005/8/layout/hierarchy1"/>
    <dgm:cxn modelId="{EA3A3D16-F265-DF40-A4C4-43D634B59ADF}" type="presOf" srcId="{9DE0D23C-53F1-3744-B27D-33257CF96CBD}" destId="{8DA2F2DC-FF3D-664F-871F-B54CAF083670}" srcOrd="0" destOrd="0" presId="urn:microsoft.com/office/officeart/2005/8/layout/hierarchy1"/>
    <dgm:cxn modelId="{9F93798F-9341-8D49-9BC1-B3C5CE739F47}" srcId="{07C53A37-C790-4576-A225-7D576D4E100F}" destId="{7C1B7148-5F09-DF4B-98F7-10062526DCB1}" srcOrd="0" destOrd="0" parTransId="{5DC460E9-7783-9E44-BB3A-22362DB99252}" sibTransId="{FEC4A439-03EC-C944-8234-47E46A6004C7}"/>
    <dgm:cxn modelId="{34E3BFE4-5DD1-0E4A-925B-3C75A0DE9FD2}" srcId="{07C53A37-C790-4576-A225-7D576D4E100F}" destId="{9DE0D23C-53F1-3744-B27D-33257CF96CBD}" srcOrd="3" destOrd="0" parTransId="{BBEB1408-41BE-F44E-A4F9-6CB748F95F99}" sibTransId="{AA97F8E9-8709-A74E-93EC-B48BA3BC55FF}"/>
    <dgm:cxn modelId="{52409E6D-08F5-5C46-98B0-0BE98775A35F}" srcId="{07C53A37-C790-4576-A225-7D576D4E100F}" destId="{102C54DB-0EE6-5745-9D91-93A64ADAC113}" srcOrd="2" destOrd="0" parTransId="{27EDFED1-5C56-AB4F-8628-B1C5EFB8C32C}" sibTransId="{72D7CA63-DA24-5C40-BC0F-4A3DF11420B1}"/>
    <dgm:cxn modelId="{9AB433E0-C979-42B9-AAF6-7A9E0B5FFE67}" srcId="{07C53A37-C790-4576-A225-7D576D4E100F}" destId="{03148C32-A003-4034-B8C0-4DB40F509112}" srcOrd="1" destOrd="0" parTransId="{41C58DB8-D864-485D-B89D-AE7F23144652}" sibTransId="{852170BF-CFBA-478E-A359-B3EB4E8F6966}"/>
    <dgm:cxn modelId="{9F8FEC69-6621-DF4C-88DC-7136CF97F220}" type="presParOf" srcId="{F6581DDB-D479-4445-BB24-60915AF4F6F3}" destId="{4607F5E9-E707-794B-9FD9-49803BA27F77}" srcOrd="0" destOrd="0" presId="urn:microsoft.com/office/officeart/2005/8/layout/hierarchy1"/>
    <dgm:cxn modelId="{465157DE-8A27-1E4A-88B4-6115874FE359}" type="presParOf" srcId="{4607F5E9-E707-794B-9FD9-49803BA27F77}" destId="{6D4B701F-FDE5-DE43-AEAC-D2CC73C450DD}" srcOrd="0" destOrd="0" presId="urn:microsoft.com/office/officeart/2005/8/layout/hierarchy1"/>
    <dgm:cxn modelId="{E5D58E64-EF15-214B-A5E8-B56E9D8E5BDE}" type="presParOf" srcId="{6D4B701F-FDE5-DE43-AEAC-D2CC73C450DD}" destId="{4AC82C38-F515-4940-90B4-6E2CFF289096}" srcOrd="0" destOrd="0" presId="urn:microsoft.com/office/officeart/2005/8/layout/hierarchy1"/>
    <dgm:cxn modelId="{A2402C07-BBE6-FA42-80C5-A0F3062F6BC2}" type="presParOf" srcId="{6D4B701F-FDE5-DE43-AEAC-D2CC73C450DD}" destId="{05BA18C9-2B94-504C-9843-DBE8F9DE5F39}" srcOrd="1" destOrd="0" presId="urn:microsoft.com/office/officeart/2005/8/layout/hierarchy1"/>
    <dgm:cxn modelId="{C08ACA5A-CC69-B743-A8B1-E00B968DB33E}" type="presParOf" srcId="{4607F5E9-E707-794B-9FD9-49803BA27F77}" destId="{E3014179-828C-2240-B171-44C6CBE69195}" srcOrd="1" destOrd="0" presId="urn:microsoft.com/office/officeart/2005/8/layout/hierarchy1"/>
    <dgm:cxn modelId="{D25A7B41-3B85-B44F-AE79-7BB712C099EA}" type="presParOf" srcId="{F6581DDB-D479-4445-BB24-60915AF4F6F3}" destId="{A9A9FEA7-6435-4541-9E18-957BBBD5A942}" srcOrd="1" destOrd="0" presId="urn:microsoft.com/office/officeart/2005/8/layout/hierarchy1"/>
    <dgm:cxn modelId="{38BF8F34-DC63-9F47-9868-50B64B4E2BF7}" type="presParOf" srcId="{A9A9FEA7-6435-4541-9E18-957BBBD5A942}" destId="{3528A486-5D1F-1848-A5E9-8B3FB2DACF80}" srcOrd="0" destOrd="0" presId="urn:microsoft.com/office/officeart/2005/8/layout/hierarchy1"/>
    <dgm:cxn modelId="{69966E53-BB48-2644-86F4-9900E418729E}" type="presParOf" srcId="{3528A486-5D1F-1848-A5E9-8B3FB2DACF80}" destId="{6850308D-8D35-E04D-B89D-DA1060B43F61}" srcOrd="0" destOrd="0" presId="urn:microsoft.com/office/officeart/2005/8/layout/hierarchy1"/>
    <dgm:cxn modelId="{B58FC30E-74CE-8048-8D4E-21E26556DBD6}" type="presParOf" srcId="{3528A486-5D1F-1848-A5E9-8B3FB2DACF80}" destId="{BC2CCD2C-DA37-6E4A-8360-8FB03FD6FBD4}" srcOrd="1" destOrd="0" presId="urn:microsoft.com/office/officeart/2005/8/layout/hierarchy1"/>
    <dgm:cxn modelId="{B1A93156-C3AE-7E40-B630-03BF15D86B90}" type="presParOf" srcId="{A9A9FEA7-6435-4541-9E18-957BBBD5A942}" destId="{14812E00-28DB-EB4C-806F-ECAD3D5DA6DC}" srcOrd="1" destOrd="0" presId="urn:microsoft.com/office/officeart/2005/8/layout/hierarchy1"/>
    <dgm:cxn modelId="{079BC499-74EA-2F49-AEF1-E8B2C4650062}" type="presParOf" srcId="{F6581DDB-D479-4445-BB24-60915AF4F6F3}" destId="{3D662074-6C59-8343-B91F-03BDB9A9A0A3}" srcOrd="2" destOrd="0" presId="urn:microsoft.com/office/officeart/2005/8/layout/hierarchy1"/>
    <dgm:cxn modelId="{E637C6D3-0BC7-DE4E-A7D5-7CF98BB8928D}" type="presParOf" srcId="{3D662074-6C59-8343-B91F-03BDB9A9A0A3}" destId="{B78FA9DE-2900-F74A-B6D2-0D49A48FEDBF}" srcOrd="0" destOrd="0" presId="urn:microsoft.com/office/officeart/2005/8/layout/hierarchy1"/>
    <dgm:cxn modelId="{3D1C4A1E-35AB-F145-8C1D-D2CAC2F789A5}" type="presParOf" srcId="{B78FA9DE-2900-F74A-B6D2-0D49A48FEDBF}" destId="{7AF5DB84-D50B-E74B-8418-D8BACA3E984E}" srcOrd="0" destOrd="0" presId="urn:microsoft.com/office/officeart/2005/8/layout/hierarchy1"/>
    <dgm:cxn modelId="{27457B46-5EAD-B344-90AB-EAC1F2263C83}" type="presParOf" srcId="{B78FA9DE-2900-F74A-B6D2-0D49A48FEDBF}" destId="{B36300E8-FB5C-714B-8CB9-07D74B7E34C1}" srcOrd="1" destOrd="0" presId="urn:microsoft.com/office/officeart/2005/8/layout/hierarchy1"/>
    <dgm:cxn modelId="{DA4F3977-6C16-574F-8E2D-E8F28B92DDF5}" type="presParOf" srcId="{3D662074-6C59-8343-B91F-03BDB9A9A0A3}" destId="{DB5D953C-6987-CE44-B73A-946775C5CA2B}" srcOrd="1" destOrd="0" presId="urn:microsoft.com/office/officeart/2005/8/layout/hierarchy1"/>
    <dgm:cxn modelId="{E5C58E06-D426-BF4A-A890-5263A1B916BE}" type="presParOf" srcId="{F6581DDB-D479-4445-BB24-60915AF4F6F3}" destId="{228B29EA-E816-3844-9A79-5F283961A844}" srcOrd="3" destOrd="0" presId="urn:microsoft.com/office/officeart/2005/8/layout/hierarchy1"/>
    <dgm:cxn modelId="{B0D1C09E-AA72-3941-8C96-12083622F242}" type="presParOf" srcId="{228B29EA-E816-3844-9A79-5F283961A844}" destId="{B81F5FC1-B0CE-4341-B717-3C76DC9F1642}" srcOrd="0" destOrd="0" presId="urn:microsoft.com/office/officeart/2005/8/layout/hierarchy1"/>
    <dgm:cxn modelId="{72DA5591-B641-CA49-B5D6-5CECDEEB3C38}" type="presParOf" srcId="{B81F5FC1-B0CE-4341-B717-3C76DC9F1642}" destId="{AA269F91-D667-B241-9395-F9144CF2344D}" srcOrd="0" destOrd="0" presId="urn:microsoft.com/office/officeart/2005/8/layout/hierarchy1"/>
    <dgm:cxn modelId="{52715A02-2EF3-A147-9FBF-359A4E80FC45}" type="presParOf" srcId="{B81F5FC1-B0CE-4341-B717-3C76DC9F1642}" destId="{8DA2F2DC-FF3D-664F-871F-B54CAF083670}" srcOrd="1" destOrd="0" presId="urn:microsoft.com/office/officeart/2005/8/layout/hierarchy1"/>
    <dgm:cxn modelId="{879E0846-FF45-C845-B4AB-0A25823FE088}" type="presParOf" srcId="{228B29EA-E816-3844-9A79-5F283961A844}" destId="{D7B1A964-D675-264D-8625-93224C5EFE5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C82C38-F515-4940-90B4-6E2CFF289096}">
      <dsp:nvSpPr>
        <dsp:cNvPr id="0" name=""/>
        <dsp:cNvSpPr/>
      </dsp:nvSpPr>
      <dsp:spPr>
        <a:xfrm>
          <a:off x="441295" y="619"/>
          <a:ext cx="2144131" cy="1361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BA18C9-2B94-504C-9843-DBE8F9DE5F39}">
      <dsp:nvSpPr>
        <dsp:cNvPr id="0" name=""/>
        <dsp:cNvSpPr/>
      </dsp:nvSpPr>
      <dsp:spPr>
        <a:xfrm>
          <a:off x="679531" y="226944"/>
          <a:ext cx="2144131" cy="136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16% utilized ESC in 2017</a:t>
          </a:r>
        </a:p>
      </dsp:txBody>
      <dsp:txXfrm>
        <a:off x="719409" y="266822"/>
        <a:ext cx="2064375" cy="1281767"/>
      </dsp:txXfrm>
    </dsp:sp>
    <dsp:sp modelId="{6850308D-8D35-E04D-B89D-DA1060B43F61}">
      <dsp:nvSpPr>
        <dsp:cNvPr id="0" name=""/>
        <dsp:cNvSpPr/>
      </dsp:nvSpPr>
      <dsp:spPr>
        <a:xfrm>
          <a:off x="3061900" y="619"/>
          <a:ext cx="2144131" cy="1361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CD2C-DA37-6E4A-8360-8FB03FD6FBD4}">
      <dsp:nvSpPr>
        <dsp:cNvPr id="0" name=""/>
        <dsp:cNvSpPr/>
      </dsp:nvSpPr>
      <dsp:spPr>
        <a:xfrm>
          <a:off x="3300137" y="226944"/>
          <a:ext cx="2144131" cy="136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i="0" kern="1200" dirty="0"/>
            <a:t>75% ESC utilized in 2021</a:t>
          </a:r>
          <a:endParaRPr lang="en-US" sz="2700" kern="1200" dirty="0"/>
        </a:p>
      </dsp:txBody>
      <dsp:txXfrm>
        <a:off x="3340015" y="266822"/>
        <a:ext cx="2064375" cy="1281767"/>
      </dsp:txXfrm>
    </dsp:sp>
    <dsp:sp modelId="{7AF5DB84-D50B-E74B-8418-D8BACA3E984E}">
      <dsp:nvSpPr>
        <dsp:cNvPr id="0" name=""/>
        <dsp:cNvSpPr/>
      </dsp:nvSpPr>
      <dsp:spPr>
        <a:xfrm>
          <a:off x="5682505" y="619"/>
          <a:ext cx="2144131" cy="1361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6300E8-FB5C-714B-8CB9-07D74B7E34C1}">
      <dsp:nvSpPr>
        <dsp:cNvPr id="0" name=""/>
        <dsp:cNvSpPr/>
      </dsp:nvSpPr>
      <dsp:spPr>
        <a:xfrm>
          <a:off x="5920742" y="226944"/>
          <a:ext cx="2144131" cy="136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11% used PRN dosing in 2017</a:t>
          </a:r>
        </a:p>
      </dsp:txBody>
      <dsp:txXfrm>
        <a:off x="5960620" y="266822"/>
        <a:ext cx="2064375" cy="1281767"/>
      </dsp:txXfrm>
    </dsp:sp>
    <dsp:sp modelId="{AA269F91-D667-B241-9395-F9144CF2344D}">
      <dsp:nvSpPr>
        <dsp:cNvPr id="0" name=""/>
        <dsp:cNvSpPr/>
      </dsp:nvSpPr>
      <dsp:spPr>
        <a:xfrm>
          <a:off x="8303110" y="619"/>
          <a:ext cx="2144131" cy="13615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A2F2DC-FF3D-664F-871F-B54CAF083670}">
      <dsp:nvSpPr>
        <dsp:cNvPr id="0" name=""/>
        <dsp:cNvSpPr/>
      </dsp:nvSpPr>
      <dsp:spPr>
        <a:xfrm>
          <a:off x="8541347" y="226944"/>
          <a:ext cx="2144131" cy="13615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/>
            <a:t>55% used PRN dosing in 2021</a:t>
          </a:r>
        </a:p>
      </dsp:txBody>
      <dsp:txXfrm>
        <a:off x="8581225" y="266822"/>
        <a:ext cx="2064375" cy="1281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935EB0-394B-4040-909D-CBCE92883F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10F956-3A8E-CC47-B739-F4862676558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9E0006-C7CB-994B-9840-DB8B0FB0FDA0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4F2C0C-9B68-ED49-B130-53B686FC937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AEBF-66C8-A04C-8C36-861C9BF3C1E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486DCA-5699-494D-8304-C9EEDBACB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9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C80AC6-58D7-9F45-ACAD-80282F20E93A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D2D14-F0AA-2844-871F-19DB90E803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040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052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191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cs typeface="Arial" panose="020B060402020202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3885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lnSpc>
                <a:spcPct val="90000"/>
              </a:lnSpc>
              <a:spcBef>
                <a:spcPts val="500"/>
              </a:spcBef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164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JJ: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793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417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Likely we'll have Dir. Ezike on board so may need to update at the last min.</a:t>
            </a:r>
          </a:p>
          <a:p>
            <a:r>
              <a:rPr lang="en-US" dirty="0"/>
              <a:t>Laruen's video</a:t>
            </a:r>
            <a:r>
              <a:rPr lang="en-US" baseline="0" dirty="0"/>
              <a:t> here</a:t>
            </a:r>
            <a:r>
              <a:rPr lang="en-US" dirty="0"/>
              <a:t> </a:t>
            </a:r>
            <a:endParaRPr lang="en-US" baseline="0" dirty="0">
              <a:cs typeface="Calibri"/>
            </a:endParaRPr>
          </a:p>
          <a:p>
            <a:r>
              <a:rPr lang="en-US" baseline="0" dirty="0"/>
              <a:t>Add bio to internal agenda: https://underwood.house.gov/about/biography </a:t>
            </a:r>
          </a:p>
          <a:p>
            <a:endParaRPr lang="en-US" baseline="0" dirty="0"/>
          </a:p>
          <a:p>
            <a:r>
              <a:rPr lang="en-US" baseline="0" dirty="0"/>
              <a:t>JJ: is </a:t>
            </a:r>
            <a:r>
              <a:rPr lang="en-US" baseline="0" dirty="0" err="1"/>
              <a:t>ilpqc</a:t>
            </a:r>
            <a:r>
              <a:rPr lang="en-US" baseline="0" dirty="0"/>
              <a:t> logo the vector one?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770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2016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Face to Face equivalent meeting under the ILPQC umbrella - The Golden Hour in person meeting is scheduled for Friday, May 13, 2016 from 12 – 4 pm in Peoria, IL. Best estimate to my memory was about 40 people from about 15-20 hospitals.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2017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 meeting called a Face to Face on Neo - 77 participants from 30 hospitals participated in the Neo face to face on May 22, 2017 in Urbana IL.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Compare this to our numbers for this meeting  (you could use the estimate of number of teams attending this year’s  participant numbers and last year’s hospitals attending):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264 attendees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28 providers registered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92% participating hospitals in attendance (N=88)</a:t>
            </a:r>
          </a:p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25 (~28%) hospitals with virtual storyboard submitted.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 have seen that standardizing best practices and working together as a collaborative leads to better care, improves outcomes, and decreases disparities.</a:t>
            </a:r>
            <a:endParaRPr lang="en-US" dirty="0"/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9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proportion OENs receiving PRN pharmacologic treatment increased from 11% at Baseline to 55% in 2021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i="0" dirty="0"/>
              <a:t>More babies </a:t>
            </a:r>
            <a:r>
              <a:rPr lang="en-US" b="0" i="0" dirty="0"/>
              <a:t>received </a:t>
            </a:r>
            <a:r>
              <a:rPr lang="en-US" b="1" i="0" dirty="0"/>
              <a:t>more compassionate care</a:t>
            </a:r>
            <a:r>
              <a:rPr lang="en-US" b="0" i="0" dirty="0"/>
              <a:t> and </a:t>
            </a:r>
            <a:r>
              <a:rPr lang="en-US" b="1" i="0" dirty="0"/>
              <a:t>fewer babies </a:t>
            </a:r>
            <a:r>
              <a:rPr lang="en-US" b="0" i="0" dirty="0"/>
              <a:t>received</a:t>
            </a:r>
            <a:r>
              <a:rPr lang="en-US" b="1" i="0" dirty="0"/>
              <a:t> pharmacologic treatment!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481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 (NAS Symptoms)- remove NICU Admits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cs typeface="Calibri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15.5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13.14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2019: 10.66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12.17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2021: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11.7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LOPharm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Tx (NAS Symptoms)- Remove NICU Admits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Baseline: 17.8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2018: 14.14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2019: 13.5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2020: 13.4</a:t>
            </a:r>
          </a:p>
          <a:p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2021: 13.3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347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400F9-CF10-4F94-84BB-F76AD0810D3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1178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3270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51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098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Inequities in providing maternal breastmilk at infant discharge existed at baseline. By the end of the initiative the initiative aim was achieved by both groups </a:t>
            </a:r>
          </a:p>
          <a:p>
            <a:endParaRPr lang="en-US" dirty="0"/>
          </a:p>
          <a:p>
            <a:r>
              <a:rPr lang="en-US" dirty="0"/>
              <a:t>We have seen that </a:t>
            </a:r>
            <a:r>
              <a:rPr lang="en-US" dirty="0" err="1"/>
              <a:t>standardzing</a:t>
            </a:r>
            <a:r>
              <a:rPr lang="en-US" dirty="0"/>
              <a:t> best practices and working together and working together as a collaborative leads to better care, improves outcomes, and decreases disparities.</a:t>
            </a:r>
          </a:p>
          <a:p>
            <a:endParaRPr lang="en-US" dirty="0">
              <a:cs typeface="Calibri"/>
            </a:endParaRPr>
          </a:p>
          <a:p>
            <a:r>
              <a:rPr lang="en-US" dirty="0"/>
              <a:t>At baseline, Non-Hispanic Black patients were less likely to have a coordinated discharge, however across the initiative improvements in discharge rates were seen for all patients with the greatest improvement for Non-Hispanic Black patients. 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0694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NAS/NAS symptom reporting has also increased.</a:t>
            </a:r>
          </a:p>
          <a:p>
            <a:pPr rtl="0"/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23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486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48850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9213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8041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Analysis of NEGATIVE blood cultures that ABX continued past 48 hours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Need to change this, I think. Need to know how long they were on </a:t>
            </a:r>
            <a:r>
              <a:rPr lang="en-US" dirty="0" err="1">
                <a:cs typeface="Calibri"/>
              </a:rPr>
              <a:t>antibotics</a:t>
            </a:r>
            <a:r>
              <a:rPr lang="en-US" dirty="0">
                <a:cs typeface="Calibri"/>
              </a:rPr>
              <a:t>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Need to add slide about number of positive cultures in ILPQC datasets.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884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Updated 5.25.2021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BD2D14-F0AA-2844-871F-19DB90E803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9040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659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63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191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713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3247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kern="1200" dirty="0">
              <a:solidFill>
                <a:srgbClr val="E67356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626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873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Have your neo Face to Face open in the background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322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BD2D14-F0AA-2844-871F-19DB90E803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777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294413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D34E941-7BF0-CC44-B1FC-290810DB0B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13310" y="1561331"/>
            <a:ext cx="5194433" cy="1826339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44FE5CAA-8276-BB47-A6BE-E7BCEDF466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766862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A3686E6-74E2-FE49-AAC4-953D01F3F562}"/>
              </a:ext>
            </a:extLst>
          </p:cNvPr>
          <p:cNvCxnSpPr/>
          <p:nvPr userDrawn="1"/>
        </p:nvCxnSpPr>
        <p:spPr>
          <a:xfrm>
            <a:off x="1520055" y="350798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E6149CFD-A991-6645-B261-9B7968C49A5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0D5A1B1-5A06-7449-9F8B-2AC619713D56}"/>
              </a:ext>
            </a:extLst>
          </p:cNvPr>
          <p:cNvGrpSpPr/>
          <p:nvPr userDrawn="1"/>
        </p:nvGrpSpPr>
        <p:grpSpPr>
          <a:xfrm>
            <a:off x="0" y="5020348"/>
            <a:ext cx="12192000" cy="1837653"/>
            <a:chOff x="0" y="5020348"/>
            <a:chExt cx="12192000" cy="1837653"/>
          </a:xfrm>
        </p:grpSpPr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DC5DA7FC-1FE3-5B43-8327-D282FDD09C73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1F3840B-5D7E-874C-801B-092B1FEEA293}"/>
                </a:ext>
              </a:extLst>
            </p:cNvPr>
            <p:cNvSpPr/>
            <p:nvPr userDrawn="1"/>
          </p:nvSpPr>
          <p:spPr>
            <a:xfrm>
              <a:off x="0" y="5020348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149A0B9A-A772-E642-AE7A-98E1DE49C3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559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A6B72-D286-A84D-A944-E84B7A48BB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1F6AC7-BD0D-6047-8D58-3BB5AA015113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C88CDF9-34F5-7C4F-9576-0121E06E1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917F51-C2BD-2041-BD9C-723045EB0732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7215F3D-71E9-DC42-9643-CC837E165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49BD97B-5D82-6041-A6B7-1455CCEEEEF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9" name="Freeform 8">
                <a:extLst>
                  <a:ext uri="{FF2B5EF4-FFF2-40B4-BE49-F238E27FC236}">
                    <a16:creationId xmlns:a16="http://schemas.microsoft.com/office/drawing/2014/main" id="{57FF3D03-9C74-6644-91E6-C9195014614E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" name="Freeform 9">
                <a:extLst>
                  <a:ext uri="{FF2B5EF4-FFF2-40B4-BE49-F238E27FC236}">
                    <a16:creationId xmlns:a16="http://schemas.microsoft.com/office/drawing/2014/main" id="{A11D9CF5-1D92-B64F-8C97-3B5F602E2EB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114322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31D4E-0EAC-D04C-AD34-22F65D243F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48" y="2633534"/>
            <a:ext cx="5194433" cy="238760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519E7E-7FC1-9A40-A17D-7E7F8C7269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3348" y="5400325"/>
            <a:ext cx="5194433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A3468E-DF1F-A142-9123-E9C41E669E14}"/>
              </a:ext>
            </a:extLst>
          </p:cNvPr>
          <p:cNvCxnSpPr/>
          <p:nvPr userDrawn="1"/>
        </p:nvCxnSpPr>
        <p:spPr>
          <a:xfrm>
            <a:off x="620093" y="5141451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A88010-3869-0040-9A12-E3C1DFDF98B0}"/>
              </a:ext>
            </a:extLst>
          </p:cNvPr>
          <p:cNvGrpSpPr/>
          <p:nvPr userDrawn="1"/>
        </p:nvGrpSpPr>
        <p:grpSpPr>
          <a:xfrm flipH="1">
            <a:off x="-1" y="1"/>
            <a:ext cx="6418725" cy="1509822"/>
            <a:chOff x="7522541" y="1"/>
            <a:chExt cx="4669459" cy="1098357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F722652D-3022-0749-A7E0-A0EA58DDD572}"/>
                </a:ext>
              </a:extLst>
            </p:cNvPr>
            <p:cNvSpPr/>
            <p:nvPr userDrawn="1"/>
          </p:nvSpPr>
          <p:spPr>
            <a:xfrm>
              <a:off x="7522541" y="1"/>
              <a:ext cx="4669459" cy="1098357"/>
            </a:xfrm>
            <a:custGeom>
              <a:avLst/>
              <a:gdLst>
                <a:gd name="connsiteX0" fmla="*/ 0 w 4669459"/>
                <a:gd name="connsiteY0" fmla="*/ 0 h 1098357"/>
                <a:gd name="connsiteX1" fmla="*/ 393099 w 4669459"/>
                <a:gd name="connsiteY1" fmla="*/ 0 h 1098357"/>
                <a:gd name="connsiteX2" fmla="*/ 485580 w 4669459"/>
                <a:gd name="connsiteY2" fmla="*/ 28411 h 1098357"/>
                <a:gd name="connsiteX3" fmla="*/ 2241464 w 4669459"/>
                <a:gd name="connsiteY3" fmla="*/ 572540 h 1098357"/>
                <a:gd name="connsiteX4" fmla="*/ 4645823 w 4669459"/>
                <a:gd name="connsiteY4" fmla="*/ 731027 h 1098357"/>
                <a:gd name="connsiteX5" fmla="*/ 4669459 w 4669459"/>
                <a:gd name="connsiteY5" fmla="*/ 726784 h 1098357"/>
                <a:gd name="connsiteX6" fmla="*/ 4669459 w 4669459"/>
                <a:gd name="connsiteY6" fmla="*/ 1079503 h 1098357"/>
                <a:gd name="connsiteX7" fmla="*/ 4627787 w 4669459"/>
                <a:gd name="connsiteY7" fmla="*/ 1083679 h 1098357"/>
                <a:gd name="connsiteX8" fmla="*/ 568062 w 4669459"/>
                <a:gd name="connsiteY8" fmla="*/ 207626 h 1098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69459" h="1098357">
                  <a:moveTo>
                    <a:pt x="0" y="0"/>
                  </a:moveTo>
                  <a:lnTo>
                    <a:pt x="393099" y="0"/>
                  </a:lnTo>
                  <a:lnTo>
                    <a:pt x="485580" y="28411"/>
                  </a:lnTo>
                  <a:cubicBezTo>
                    <a:pt x="1068094" y="214503"/>
                    <a:pt x="1643165" y="412971"/>
                    <a:pt x="2241464" y="572540"/>
                  </a:cubicBezTo>
                  <a:cubicBezTo>
                    <a:pt x="3009808" y="777487"/>
                    <a:pt x="3848273" y="856360"/>
                    <a:pt x="4645823" y="731027"/>
                  </a:cubicBezTo>
                  <a:lnTo>
                    <a:pt x="4669459" y="726784"/>
                  </a:lnTo>
                  <a:lnTo>
                    <a:pt x="4669459" y="1079503"/>
                  </a:lnTo>
                  <a:lnTo>
                    <a:pt x="4627787" y="1083679"/>
                  </a:lnTo>
                  <a:cubicBezTo>
                    <a:pt x="3105555" y="1189027"/>
                    <a:pt x="1909512" y="709765"/>
                    <a:pt x="568062" y="207626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40000">
                  <a:schemeClr val="accent3"/>
                </a:gs>
              </a:gsLst>
              <a:lin ang="0" scaled="0"/>
              <a:tileRect/>
            </a:gra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67B75392-8779-2B46-8DA6-CC055372E224}"/>
                </a:ext>
              </a:extLst>
            </p:cNvPr>
            <p:cNvSpPr/>
            <p:nvPr userDrawn="1"/>
          </p:nvSpPr>
          <p:spPr>
            <a:xfrm>
              <a:off x="7649481" y="1"/>
              <a:ext cx="4542519" cy="983565"/>
            </a:xfrm>
            <a:custGeom>
              <a:avLst/>
              <a:gdLst>
                <a:gd name="connsiteX0" fmla="*/ 0 w 4542519"/>
                <a:gd name="connsiteY0" fmla="*/ 0 h 983565"/>
                <a:gd name="connsiteX1" fmla="*/ 4542519 w 4542519"/>
                <a:gd name="connsiteY1" fmla="*/ 0 h 983565"/>
                <a:gd name="connsiteX2" fmla="*/ 4542519 w 4542519"/>
                <a:gd name="connsiteY2" fmla="*/ 957397 h 983565"/>
                <a:gd name="connsiteX3" fmla="*/ 4542518 w 4542519"/>
                <a:gd name="connsiteY3" fmla="*/ 957403 h 983565"/>
                <a:gd name="connsiteX4" fmla="*/ 4510552 w 4542519"/>
                <a:gd name="connsiteY4" fmla="*/ 961138 h 983565"/>
                <a:gd name="connsiteX5" fmla="*/ 439600 w 4542519"/>
                <a:gd name="connsiteY5" fmla="*/ 152515 h 983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42519" h="983565">
                  <a:moveTo>
                    <a:pt x="0" y="0"/>
                  </a:moveTo>
                  <a:lnTo>
                    <a:pt x="4542519" y="0"/>
                  </a:lnTo>
                  <a:lnTo>
                    <a:pt x="4542519" y="957397"/>
                  </a:lnTo>
                  <a:lnTo>
                    <a:pt x="4542518" y="957403"/>
                  </a:lnTo>
                  <a:lnTo>
                    <a:pt x="4510552" y="961138"/>
                  </a:lnTo>
                  <a:cubicBezTo>
                    <a:pt x="2991282" y="1091409"/>
                    <a:pt x="1788278" y="632191"/>
                    <a:pt x="439600" y="152515"/>
                  </a:cubicBezTo>
                  <a:close/>
                </a:path>
              </a:pathLst>
            </a:custGeom>
            <a:solidFill>
              <a:schemeClr val="accent1"/>
            </a:solidFill>
            <a:ln w="328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0F7B7F6A-87A0-4D46-948E-5CBC780A2B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348" y="136525"/>
            <a:ext cx="1945206" cy="87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367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77" y="1281251"/>
            <a:ext cx="7726923" cy="26171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3514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34"/>
            <a:ext cx="10363200" cy="14992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08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4"/>
            <a:ext cx="10363200" cy="14706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119" y="1281248"/>
            <a:ext cx="7726923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119" y="2607133"/>
            <a:ext cx="7726923" cy="3094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52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332" y="4800601"/>
            <a:ext cx="9070053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332" y="951669"/>
            <a:ext cx="9070053" cy="37765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332" y="5368295"/>
            <a:ext cx="9070053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554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675744"/>
            <a:ext cx="109954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5217"/>
            <a:ext cx="5386917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604166"/>
            <a:ext cx="5386917" cy="35871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855217"/>
            <a:ext cx="5389033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604166"/>
            <a:ext cx="5389033" cy="35871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3151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0" y="4800601"/>
            <a:ext cx="7416800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5600" y="613411"/>
            <a:ext cx="7416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5600" y="5368295"/>
            <a:ext cx="7416800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0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4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DC3CD93-97E1-7841-BA56-F8F6C83C60A6}"/>
              </a:ext>
            </a:extLst>
          </p:cNvPr>
          <p:cNvGrpSpPr/>
          <p:nvPr userDrawn="1"/>
        </p:nvGrpSpPr>
        <p:grpSpPr>
          <a:xfrm>
            <a:off x="0" y="5020347"/>
            <a:ext cx="12192000" cy="1837653"/>
            <a:chOff x="0" y="5020347"/>
            <a:chExt cx="12192000" cy="1837653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9182F98D-6C3C-644C-B1B6-12DCD5B674F4}"/>
                </a:ext>
              </a:extLst>
            </p:cNvPr>
            <p:cNvSpPr/>
            <p:nvPr userDrawn="1"/>
          </p:nvSpPr>
          <p:spPr>
            <a:xfrm>
              <a:off x="1" y="5100270"/>
              <a:ext cx="7111369" cy="1757730"/>
            </a:xfrm>
            <a:custGeom>
              <a:avLst/>
              <a:gdLst>
                <a:gd name="connsiteX0" fmla="*/ 772954 w 7111369"/>
                <a:gd name="connsiteY0" fmla="*/ 2778 h 1757730"/>
                <a:gd name="connsiteX1" fmla="*/ 3590934 w 7111369"/>
                <a:gd name="connsiteY1" fmla="*/ 566046 h 1757730"/>
                <a:gd name="connsiteX2" fmla="*/ 6700767 w 7111369"/>
                <a:gd name="connsiteY2" fmla="*/ 1636882 h 1757730"/>
                <a:gd name="connsiteX3" fmla="*/ 7111369 w 7111369"/>
                <a:gd name="connsiteY3" fmla="*/ 1757730 h 1757730"/>
                <a:gd name="connsiteX4" fmla="*/ 0 w 7111369"/>
                <a:gd name="connsiteY4" fmla="*/ 1757730 h 1757730"/>
                <a:gd name="connsiteX5" fmla="*/ 0 w 7111369"/>
                <a:gd name="connsiteY5" fmla="*/ 25690 h 1757730"/>
                <a:gd name="connsiteX6" fmla="*/ 2197 w 7111369"/>
                <a:gd name="connsiteY6" fmla="*/ 25414 h 1757730"/>
                <a:gd name="connsiteX7" fmla="*/ 341773 w 7111369"/>
                <a:gd name="connsiteY7" fmla="*/ 3976 h 1757730"/>
                <a:gd name="connsiteX8" fmla="*/ 772954 w 7111369"/>
                <a:gd name="connsiteY8" fmla="*/ 2778 h 1757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11369" h="1757730">
                  <a:moveTo>
                    <a:pt x="772954" y="2778"/>
                  </a:moveTo>
                  <a:cubicBezTo>
                    <a:pt x="1769038" y="30799"/>
                    <a:pt x="2696750" y="267531"/>
                    <a:pt x="3590934" y="566046"/>
                  </a:cubicBezTo>
                  <a:cubicBezTo>
                    <a:pt x="4684008" y="930921"/>
                    <a:pt x="5690778" y="1324625"/>
                    <a:pt x="6700767" y="1636882"/>
                  </a:cubicBezTo>
                  <a:lnTo>
                    <a:pt x="7111369" y="1757730"/>
                  </a:lnTo>
                  <a:lnTo>
                    <a:pt x="0" y="1757730"/>
                  </a:lnTo>
                  <a:lnTo>
                    <a:pt x="0" y="25690"/>
                  </a:lnTo>
                  <a:lnTo>
                    <a:pt x="2197" y="25414"/>
                  </a:lnTo>
                  <a:cubicBezTo>
                    <a:pt x="114653" y="14905"/>
                    <a:pt x="227801" y="7857"/>
                    <a:pt x="341773" y="3976"/>
                  </a:cubicBezTo>
                  <a:cubicBezTo>
                    <a:pt x="486963" y="-968"/>
                    <a:pt x="630656" y="-1224"/>
                    <a:pt x="772954" y="277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B3381D5F-A585-D64D-9E0F-E7BEB12BA5B8}"/>
                </a:ext>
              </a:extLst>
            </p:cNvPr>
            <p:cNvSpPr/>
            <p:nvPr userDrawn="1"/>
          </p:nvSpPr>
          <p:spPr>
            <a:xfrm>
              <a:off x="0" y="5038944"/>
              <a:ext cx="12192000" cy="1819056"/>
            </a:xfrm>
            <a:custGeom>
              <a:avLst/>
              <a:gdLst>
                <a:gd name="connsiteX0" fmla="*/ 12192000 w 12192000"/>
                <a:gd name="connsiteY0" fmla="*/ 1590347 h 1819056"/>
                <a:gd name="connsiteX1" fmla="*/ 12188220 w 12192000"/>
                <a:gd name="connsiteY1" fmla="*/ 1819056 h 1819056"/>
                <a:gd name="connsiteX2" fmla="*/ 11380834 w 12192000"/>
                <a:gd name="connsiteY2" fmla="*/ 1819056 h 1819056"/>
                <a:gd name="connsiteX3" fmla="*/ 11595183 w 12192000"/>
                <a:gd name="connsiteY3" fmla="*/ 1770580 h 1819056"/>
                <a:gd name="connsiteX4" fmla="*/ 12192000 w 12192000"/>
                <a:gd name="connsiteY4" fmla="*/ 1590347 h 1819056"/>
                <a:gd name="connsiteX5" fmla="*/ 758403 w 12192000"/>
                <a:gd name="connsiteY5" fmla="*/ 2043 h 1819056"/>
                <a:gd name="connsiteX6" fmla="*/ 3624304 w 12192000"/>
                <a:gd name="connsiteY6" fmla="*/ 526182 h 1819056"/>
                <a:gd name="connsiteX7" fmla="*/ 7255331 w 12192000"/>
                <a:gd name="connsiteY7" fmla="*/ 1648964 h 1819056"/>
                <a:gd name="connsiteX8" fmla="*/ 7859208 w 12192000"/>
                <a:gd name="connsiteY8" fmla="*/ 1790989 h 1819056"/>
                <a:gd name="connsiteX9" fmla="*/ 8008547 w 12192000"/>
                <a:gd name="connsiteY9" fmla="*/ 1819056 h 1819056"/>
                <a:gd name="connsiteX10" fmla="*/ 6697152 w 12192000"/>
                <a:gd name="connsiteY10" fmla="*/ 1819056 h 1819056"/>
                <a:gd name="connsiteX11" fmla="*/ 6692612 w 12192000"/>
                <a:gd name="connsiteY11" fmla="*/ 1817638 h 1819056"/>
                <a:gd name="connsiteX12" fmla="*/ 3598861 w 12192000"/>
                <a:gd name="connsiteY12" fmla="*/ 695028 h 1819056"/>
                <a:gd name="connsiteX13" fmla="*/ 357248 w 12192000"/>
                <a:gd name="connsiteY13" fmla="*/ 79163 h 1819056"/>
                <a:gd name="connsiteX14" fmla="*/ 17144 w 12192000"/>
                <a:gd name="connsiteY14" fmla="*/ 95022 h 1819056"/>
                <a:gd name="connsiteX15" fmla="*/ 0 w 12192000"/>
                <a:gd name="connsiteY15" fmla="*/ 96893 h 1819056"/>
                <a:gd name="connsiteX16" fmla="*/ 0 w 12192000"/>
                <a:gd name="connsiteY16" fmla="*/ 29948 h 1819056"/>
                <a:gd name="connsiteX17" fmla="*/ 15757 w 12192000"/>
                <a:gd name="connsiteY17" fmla="*/ 27869 h 1819056"/>
                <a:gd name="connsiteX18" fmla="*/ 362684 w 12192000"/>
                <a:gd name="connsiteY18" fmla="*/ 4345 h 1819056"/>
                <a:gd name="connsiteX19" fmla="*/ 758403 w 12192000"/>
                <a:gd name="connsiteY19" fmla="*/ 2043 h 1819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192000" h="1819056">
                  <a:moveTo>
                    <a:pt x="12192000" y="1590347"/>
                  </a:moveTo>
                  <a:lnTo>
                    <a:pt x="12188220" y="1819056"/>
                  </a:lnTo>
                  <a:lnTo>
                    <a:pt x="11380834" y="1819056"/>
                  </a:lnTo>
                  <a:lnTo>
                    <a:pt x="11595183" y="1770580"/>
                  </a:lnTo>
                  <a:cubicBezTo>
                    <a:pt x="11796947" y="1720044"/>
                    <a:pt x="11996151" y="1660154"/>
                    <a:pt x="12192000" y="1590347"/>
                  </a:cubicBezTo>
                  <a:close/>
                  <a:moveTo>
                    <a:pt x="758403" y="2043"/>
                  </a:moveTo>
                  <a:cubicBezTo>
                    <a:pt x="1686489" y="25125"/>
                    <a:pt x="2647016" y="241445"/>
                    <a:pt x="3624304" y="526182"/>
                  </a:cubicBezTo>
                  <a:cubicBezTo>
                    <a:pt x="4845769" y="882033"/>
                    <a:pt x="6018540" y="1319108"/>
                    <a:pt x="7255331" y="1648964"/>
                  </a:cubicBezTo>
                  <a:cubicBezTo>
                    <a:pt x="7453869" y="1701922"/>
                    <a:pt x="7655427" y="1749451"/>
                    <a:pt x="7859208" y="1790989"/>
                  </a:cubicBezTo>
                  <a:lnTo>
                    <a:pt x="8008547" y="1819056"/>
                  </a:lnTo>
                  <a:lnTo>
                    <a:pt x="6697152" y="1819056"/>
                  </a:lnTo>
                  <a:lnTo>
                    <a:pt x="6692612" y="1817638"/>
                  </a:lnTo>
                  <a:cubicBezTo>
                    <a:pt x="5687256" y="1488590"/>
                    <a:pt x="4686470" y="1078099"/>
                    <a:pt x="3598861" y="695028"/>
                  </a:cubicBezTo>
                  <a:cubicBezTo>
                    <a:pt x="2581993" y="336916"/>
                    <a:pt x="1520053" y="58744"/>
                    <a:pt x="357248" y="79163"/>
                  </a:cubicBezTo>
                  <a:cubicBezTo>
                    <a:pt x="243154" y="81169"/>
                    <a:pt x="129832" y="86358"/>
                    <a:pt x="17144" y="95022"/>
                  </a:cubicBezTo>
                  <a:lnTo>
                    <a:pt x="0" y="96893"/>
                  </a:lnTo>
                  <a:lnTo>
                    <a:pt x="0" y="29948"/>
                  </a:lnTo>
                  <a:lnTo>
                    <a:pt x="15757" y="27869"/>
                  </a:lnTo>
                  <a:cubicBezTo>
                    <a:pt x="130823" y="16482"/>
                    <a:pt x="246476" y="8725"/>
                    <a:pt x="362684" y="4345"/>
                  </a:cubicBezTo>
                  <a:cubicBezTo>
                    <a:pt x="493898" y="-608"/>
                    <a:pt x="625820" y="-1255"/>
                    <a:pt x="758403" y="2043"/>
                  </a:cubicBez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15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9AD945E-4C3E-8449-8EEE-312F405896BC}"/>
                </a:ext>
              </a:extLst>
            </p:cNvPr>
            <p:cNvSpPr/>
            <p:nvPr userDrawn="1"/>
          </p:nvSpPr>
          <p:spPr>
            <a:xfrm>
              <a:off x="0" y="5020347"/>
              <a:ext cx="12192000" cy="1837653"/>
            </a:xfrm>
            <a:custGeom>
              <a:avLst/>
              <a:gdLst>
                <a:gd name="connsiteX0" fmla="*/ 631978 w 12192000"/>
                <a:gd name="connsiteY0" fmla="*/ 192 h 1837653"/>
                <a:gd name="connsiteX1" fmla="*/ 1503520 w 12192000"/>
                <a:gd name="connsiteY1" fmla="*/ 46905 h 1837653"/>
                <a:gd name="connsiteX2" fmla="*/ 7786904 w 12192000"/>
                <a:gd name="connsiteY2" fmla="*/ 1473930 h 1837653"/>
                <a:gd name="connsiteX3" fmla="*/ 12192000 w 12192000"/>
                <a:gd name="connsiteY3" fmla="*/ 1008678 h 1837653"/>
                <a:gd name="connsiteX4" fmla="*/ 12192000 w 12192000"/>
                <a:gd name="connsiteY4" fmla="*/ 1399189 h 1837653"/>
                <a:gd name="connsiteX5" fmla="*/ 12192000 w 12192000"/>
                <a:gd name="connsiteY5" fmla="*/ 1684971 h 1837653"/>
                <a:gd name="connsiteX6" fmla="*/ 12192000 w 12192000"/>
                <a:gd name="connsiteY6" fmla="*/ 1837653 h 1837653"/>
                <a:gd name="connsiteX7" fmla="*/ 7111369 w 12192000"/>
                <a:gd name="connsiteY7" fmla="*/ 1837653 h 1837653"/>
                <a:gd name="connsiteX8" fmla="*/ 6700767 w 12192000"/>
                <a:gd name="connsiteY8" fmla="*/ 1716805 h 1837653"/>
                <a:gd name="connsiteX9" fmla="*/ 3590934 w 12192000"/>
                <a:gd name="connsiteY9" fmla="*/ 645969 h 1837653"/>
                <a:gd name="connsiteX10" fmla="*/ 341773 w 12192000"/>
                <a:gd name="connsiteY10" fmla="*/ 83899 h 1837653"/>
                <a:gd name="connsiteX11" fmla="*/ 2197 w 12192000"/>
                <a:gd name="connsiteY11" fmla="*/ 105337 h 1837653"/>
                <a:gd name="connsiteX12" fmla="*/ 0 w 12192000"/>
                <a:gd name="connsiteY12" fmla="*/ 105613 h 1837653"/>
                <a:gd name="connsiteX13" fmla="*/ 0 w 12192000"/>
                <a:gd name="connsiteY13" fmla="*/ 38154 h 1837653"/>
                <a:gd name="connsiteX14" fmla="*/ 346000 w 12192000"/>
                <a:gd name="connsiteY14" fmla="*/ 8933 h 1837653"/>
                <a:gd name="connsiteX15" fmla="*/ 631978 w 12192000"/>
                <a:gd name="connsiteY15" fmla="*/ 192 h 183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1837653">
                  <a:moveTo>
                    <a:pt x="631978" y="192"/>
                  </a:moveTo>
                  <a:cubicBezTo>
                    <a:pt x="919158" y="-2016"/>
                    <a:pt x="1209873" y="14922"/>
                    <a:pt x="1503520" y="46905"/>
                  </a:cubicBezTo>
                  <a:cubicBezTo>
                    <a:pt x="3549714" y="172355"/>
                    <a:pt x="5706358" y="1115591"/>
                    <a:pt x="7786904" y="1473930"/>
                  </a:cubicBezTo>
                  <a:cubicBezTo>
                    <a:pt x="9204661" y="1718045"/>
                    <a:pt x="10875183" y="1584536"/>
                    <a:pt x="12192000" y="1008678"/>
                  </a:cubicBezTo>
                  <a:lnTo>
                    <a:pt x="12192000" y="1399189"/>
                  </a:lnTo>
                  <a:lnTo>
                    <a:pt x="12192000" y="1684971"/>
                  </a:lnTo>
                  <a:lnTo>
                    <a:pt x="12192000" y="1837653"/>
                  </a:lnTo>
                  <a:lnTo>
                    <a:pt x="7111369" y="1837653"/>
                  </a:lnTo>
                  <a:lnTo>
                    <a:pt x="6700767" y="1716805"/>
                  </a:lnTo>
                  <a:cubicBezTo>
                    <a:pt x="5690778" y="1404548"/>
                    <a:pt x="4684008" y="1010844"/>
                    <a:pt x="3590934" y="645969"/>
                  </a:cubicBezTo>
                  <a:cubicBezTo>
                    <a:pt x="2569009" y="304809"/>
                    <a:pt x="1503293" y="44345"/>
                    <a:pt x="341773" y="83899"/>
                  </a:cubicBezTo>
                  <a:cubicBezTo>
                    <a:pt x="227801" y="87780"/>
                    <a:pt x="114653" y="94828"/>
                    <a:pt x="2197" y="105337"/>
                  </a:cubicBezTo>
                  <a:lnTo>
                    <a:pt x="0" y="105613"/>
                  </a:lnTo>
                  <a:lnTo>
                    <a:pt x="0" y="38154"/>
                  </a:lnTo>
                  <a:lnTo>
                    <a:pt x="346000" y="8933"/>
                  </a:lnTo>
                  <a:cubicBezTo>
                    <a:pt x="440918" y="3791"/>
                    <a:pt x="536252" y="928"/>
                    <a:pt x="631978" y="19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7BF3E23-4775-F24A-AA8A-E0D6154230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3288" y="5563587"/>
              <a:ext cx="2025315" cy="911940"/>
            </a:xfrm>
            <a:prstGeom prst="rect">
              <a:avLst/>
            </a:prstGeom>
          </p:spPr>
        </p:pic>
      </p:grpSp>
      <p:sp>
        <p:nvSpPr>
          <p:cNvPr id="11" name="Title 10">
            <a:extLst>
              <a:ext uri="{FF2B5EF4-FFF2-40B4-BE49-F238E27FC236}">
                <a16:creationId xmlns:a16="http://schemas.microsoft.com/office/drawing/2014/main" id="{5F021924-D537-5244-8E81-B66085BAD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3310" y="701748"/>
            <a:ext cx="9365380" cy="2014679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1DC5B24F-A901-D143-B12C-A9266B7916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9365380" cy="986569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9CB564A-C69C-944C-96FC-5B26C4A43C4A}"/>
              </a:ext>
            </a:extLst>
          </p:cNvPr>
          <p:cNvCxnSpPr/>
          <p:nvPr userDrawn="1"/>
        </p:nvCxnSpPr>
        <p:spPr>
          <a:xfrm>
            <a:off x="1520055" y="2811818"/>
            <a:ext cx="228600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1231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3DA6-11EB-4261-B5AC-3E397FAB7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4A4F75-C875-4EB3-901D-4731879CDF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C75B96-7491-45D5-90D3-B84F0CFC6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1B2744-D701-4170-A157-435BDB89C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90C25A-5CDF-48FA-A3AB-AA657194D43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CA29E3-E7B8-4641-82D9-C6073F01F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74BDCB-2241-4DD8-ABA5-58CE497E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1C03F-265E-44AC-88A3-D00B839FFD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618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477" y="1281251"/>
            <a:ext cx="7726923" cy="261719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8621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26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7034"/>
            <a:ext cx="10363200" cy="14992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923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29794"/>
            <a:ext cx="10363200" cy="14706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145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5119" y="1281248"/>
            <a:ext cx="7726923" cy="1143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5119" y="2607133"/>
            <a:ext cx="7726923" cy="3094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322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1332" y="4800601"/>
            <a:ext cx="9070053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41332" y="951669"/>
            <a:ext cx="9070053" cy="37765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41332" y="5368295"/>
            <a:ext cx="9070053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9648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2" y="675744"/>
            <a:ext cx="1099548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855217"/>
            <a:ext cx="5386917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604166"/>
            <a:ext cx="5386917" cy="35871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855217"/>
            <a:ext cx="5389033" cy="64008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604166"/>
            <a:ext cx="5389033" cy="35871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10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5600" y="4800601"/>
            <a:ext cx="7416800" cy="56769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5600" y="613411"/>
            <a:ext cx="74168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5600" y="5368295"/>
            <a:ext cx="7416800" cy="8039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690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42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AABCDA-8311-924D-A6DF-7015A596B5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199" y="1146258"/>
            <a:ext cx="2350169" cy="2971798"/>
          </a:xfrm>
          <a:noFill/>
        </p:spPr>
        <p:txBody>
          <a:bodyPr lIns="91440" rIns="91440" anchor="t" anchorCtr="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3AD8FE4-9135-474D-AB67-74EE5B819A7C}"/>
              </a:ext>
            </a:extLst>
          </p:cNvPr>
          <p:cNvCxnSpPr>
            <a:cxnSpLocks/>
          </p:cNvCxnSpPr>
          <p:nvPr userDrawn="1"/>
        </p:nvCxnSpPr>
        <p:spPr>
          <a:xfrm>
            <a:off x="457200" y="947987"/>
            <a:ext cx="2350168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536B901-8811-1F4C-B081-7D5733E9A4BE}"/>
              </a:ext>
            </a:extLst>
          </p:cNvPr>
          <p:cNvGrpSpPr/>
          <p:nvPr userDrawn="1"/>
        </p:nvGrpSpPr>
        <p:grpSpPr>
          <a:xfrm>
            <a:off x="0" y="5379426"/>
            <a:ext cx="2807368" cy="753891"/>
            <a:chOff x="0" y="5379426"/>
            <a:chExt cx="2807368" cy="753891"/>
          </a:xfrm>
        </p:grpSpPr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03F6CCB-6D8C-8445-96B6-E5F693F2AA62}"/>
                </a:ext>
              </a:extLst>
            </p:cNvPr>
            <p:cNvSpPr/>
            <p:nvPr userDrawn="1"/>
          </p:nvSpPr>
          <p:spPr>
            <a:xfrm>
              <a:off x="0" y="5532510"/>
              <a:ext cx="2807368" cy="600807"/>
            </a:xfrm>
            <a:custGeom>
              <a:avLst/>
              <a:gdLst>
                <a:gd name="connsiteX0" fmla="*/ 0 w 2807368"/>
                <a:gd name="connsiteY0" fmla="*/ 0 h 600807"/>
                <a:gd name="connsiteX1" fmla="*/ 429971 w 2807368"/>
                <a:gd name="connsiteY1" fmla="*/ 123998 h 600807"/>
                <a:gd name="connsiteX2" fmla="*/ 2790212 w 2807368"/>
                <a:gd name="connsiteY2" fmla="*/ 235402 h 600807"/>
                <a:gd name="connsiteX3" fmla="*/ 2807368 w 2807368"/>
                <a:gd name="connsiteY3" fmla="*/ 231522 h 600807"/>
                <a:gd name="connsiteX4" fmla="*/ 2807368 w 2807368"/>
                <a:gd name="connsiteY4" fmla="*/ 566106 h 600807"/>
                <a:gd name="connsiteX5" fmla="*/ 2593885 w 2807368"/>
                <a:gd name="connsiteY5" fmla="*/ 587498 h 600807"/>
                <a:gd name="connsiteX6" fmla="*/ 100844 w 2807368"/>
                <a:gd name="connsiteY6" fmla="*/ 222653 h 600807"/>
                <a:gd name="connsiteX7" fmla="*/ 0 w 2807368"/>
                <a:gd name="connsiteY7" fmla="*/ 188389 h 600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807368" h="600807">
                  <a:moveTo>
                    <a:pt x="0" y="0"/>
                  </a:moveTo>
                  <a:lnTo>
                    <a:pt x="429971" y="123998"/>
                  </a:lnTo>
                  <a:cubicBezTo>
                    <a:pt x="1184765" y="325331"/>
                    <a:pt x="2014184" y="392492"/>
                    <a:pt x="2790212" y="235402"/>
                  </a:cubicBezTo>
                  <a:lnTo>
                    <a:pt x="2807368" y="231522"/>
                  </a:lnTo>
                  <a:lnTo>
                    <a:pt x="2807368" y="566106"/>
                  </a:lnTo>
                  <a:lnTo>
                    <a:pt x="2593885" y="587498"/>
                  </a:lnTo>
                  <a:cubicBezTo>
                    <a:pt x="1673646" y="651184"/>
                    <a:pt x="884869" y="479260"/>
                    <a:pt x="100844" y="222653"/>
                  </a:cubicBezTo>
                  <a:lnTo>
                    <a:pt x="0" y="188389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lumMod val="75000"/>
                  </a:schemeClr>
                </a:gs>
                <a:gs pos="60000">
                  <a:schemeClr val="accent3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E3E0C40-3584-6C4D-8DA3-C9A4FA58FAC5}"/>
                </a:ext>
              </a:extLst>
            </p:cNvPr>
            <p:cNvSpPr/>
            <p:nvPr userDrawn="1"/>
          </p:nvSpPr>
          <p:spPr>
            <a:xfrm>
              <a:off x="0" y="5379426"/>
              <a:ext cx="2807368" cy="649803"/>
            </a:xfrm>
            <a:custGeom>
              <a:avLst/>
              <a:gdLst>
                <a:gd name="connsiteX0" fmla="*/ 0 w 2807368"/>
                <a:gd name="connsiteY0" fmla="*/ 0 h 649803"/>
                <a:gd name="connsiteX1" fmla="*/ 282676 w 2807368"/>
                <a:gd name="connsiteY1" fmla="*/ 70799 h 649803"/>
                <a:gd name="connsiteX2" fmla="*/ 740881 w 2807368"/>
                <a:gd name="connsiteY2" fmla="*/ 163828 h 649803"/>
                <a:gd name="connsiteX3" fmla="*/ 2706471 w 2807368"/>
                <a:gd name="connsiteY3" fmla="*/ 96397 h 649803"/>
                <a:gd name="connsiteX4" fmla="*/ 2807368 w 2807368"/>
                <a:gd name="connsiteY4" fmla="*/ 67250 h 649803"/>
                <a:gd name="connsiteX5" fmla="*/ 2807368 w 2807368"/>
                <a:gd name="connsiteY5" fmla="*/ 605551 h 649803"/>
                <a:gd name="connsiteX6" fmla="*/ 2602685 w 2807368"/>
                <a:gd name="connsiteY6" fmla="*/ 629466 h 649803"/>
                <a:gd name="connsiteX7" fmla="*/ 105614 w 2807368"/>
                <a:gd name="connsiteY7" fmla="*/ 305882 h 649803"/>
                <a:gd name="connsiteX8" fmla="*/ 0 w 2807368"/>
                <a:gd name="connsiteY8" fmla="*/ 271926 h 649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07368" h="649803">
                  <a:moveTo>
                    <a:pt x="0" y="0"/>
                  </a:moveTo>
                  <a:lnTo>
                    <a:pt x="282676" y="70799"/>
                  </a:lnTo>
                  <a:cubicBezTo>
                    <a:pt x="435964" y="106085"/>
                    <a:pt x="588770" y="137629"/>
                    <a:pt x="740881" y="163828"/>
                  </a:cubicBezTo>
                  <a:cubicBezTo>
                    <a:pt x="1362800" y="270912"/>
                    <a:pt x="2067879" y="253759"/>
                    <a:pt x="2706471" y="96397"/>
                  </a:cubicBezTo>
                  <a:lnTo>
                    <a:pt x="2807368" y="67250"/>
                  </a:lnTo>
                  <a:lnTo>
                    <a:pt x="2807368" y="605551"/>
                  </a:lnTo>
                  <a:lnTo>
                    <a:pt x="2602685" y="629466"/>
                  </a:lnTo>
                  <a:cubicBezTo>
                    <a:pt x="1684237" y="708219"/>
                    <a:pt x="893252" y="549395"/>
                    <a:pt x="105614" y="305882"/>
                  </a:cubicBezTo>
                  <a:lnTo>
                    <a:pt x="0" y="27192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102ABDF-B40E-EE47-91BE-33AA545AB96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807368" y="457202"/>
            <a:ext cx="8915400" cy="5943598"/>
          </a:xfrm>
        </p:spPr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B8477A3-E3D5-C34E-BBB2-E175BBA015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348" y="4385538"/>
            <a:ext cx="2025315" cy="911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56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FE89406-36E4-A648-8101-E8AD8858AAD2}"/>
              </a:ext>
            </a:extLst>
          </p:cNvPr>
          <p:cNvSpPr/>
          <p:nvPr userDrawn="1"/>
        </p:nvSpPr>
        <p:spPr>
          <a:xfrm>
            <a:off x="1427356" y="1387869"/>
            <a:ext cx="10155043" cy="350693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7356" y="1377235"/>
            <a:ext cx="10155043" cy="3506936"/>
          </a:xfrm>
        </p:spPr>
        <p:txBody>
          <a:bodyPr lIns="274320" tIns="274320" rIns="274320" bIns="27432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7356" y="5007456"/>
            <a:ext cx="10155044" cy="82519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5A1BE69-25EB-BA40-8C7D-6762A3F21FDC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D39D1E9-DD27-FE4B-BBDC-DB18B098F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34C7931B-CE9E-174F-8E19-20CBF92C9CA4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907C613D-61B3-FF4C-9146-8B557EE08AE8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8243E712-956B-624B-A198-C226E8C404E9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pic>
        <p:nvPicPr>
          <p:cNvPr id="9" name="Graphic 8" descr="Open quotation mark with solid fill">
            <a:extLst>
              <a:ext uri="{FF2B5EF4-FFF2-40B4-BE49-F238E27FC236}">
                <a16:creationId xmlns:a16="http://schemas.microsoft.com/office/drawing/2014/main" id="{FA16D546-1C30-C844-9DAE-C6F23476B3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1512" y="136525"/>
            <a:ext cx="2036762" cy="2036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279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roup 63">
            <a:extLst>
              <a:ext uri="{FF2B5EF4-FFF2-40B4-BE49-F238E27FC236}">
                <a16:creationId xmlns:a16="http://schemas.microsoft.com/office/drawing/2014/main" id="{A21757B8-A167-9543-93A9-28F5B7DD3AE1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65" name="Picture 64">
              <a:extLst>
                <a:ext uri="{FF2B5EF4-FFF2-40B4-BE49-F238E27FC236}">
                  <a16:creationId xmlns:a16="http://schemas.microsoft.com/office/drawing/2014/main" id="{6EBC46AE-6314-AD40-82FD-F829616826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30FC3B73-056B-044C-8E87-4D1E3E439726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2ACC1B52-515D-F34B-AC92-E99524E4E1A9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B72204B9-A3A2-384F-8D98-694F41E5700F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7CC80D5-AE56-AA43-851E-51FC20EB0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6A5A7-45FB-5843-873D-829CB39FBA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59463F-FFB8-A84A-9524-539F18945B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97033E4B-E3EB-3D46-B2D8-3159663620F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97C1C4E-56C8-5B41-A8ED-C8AB720553F4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77E4BD-558F-4F49-BCCC-8097ACDB395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51CA70-2A74-4144-AFE2-25543D5CF91B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39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9613-3E06-3F48-82B4-2A1443C75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4D1D0-13C0-1C48-8509-A31993AA0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5410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31C0657-04E2-D545-B5F6-0497061C9D05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338F5E7-D129-6645-8C24-2FD0BA1F9E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28F36C39-8E69-F445-8464-88EC96A24670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C69BDA35-9203-0445-8810-A728F1BA10E1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91F10EC0-4FE0-DA44-B3E9-8BAB32988703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AC49C6-C095-154D-9A46-1A58CDDD4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10199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D558E08-9048-CC4B-A710-8B9165DDD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198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883F68-545E-8C40-8E0F-73BEF76D2AFE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54FD4E-2BB6-AE40-B89B-76CA55068800}"/>
              </a:ext>
            </a:extLst>
          </p:cNvPr>
          <p:cNvCxnSpPr/>
          <p:nvPr userDrawn="1"/>
        </p:nvCxnSpPr>
        <p:spPr>
          <a:xfrm>
            <a:off x="704314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7E3AC-CC1F-C94D-A556-F1ED79EA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90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0A9E872B-2A7D-634E-BC84-C151E86E609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A9C46F1-AD3D-CE4E-A117-F5342D4B62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28E4D70-C44F-CA48-A579-9B58C0FEB582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86168EB-479C-C240-960B-6A139D47D16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43802725-C646-4B47-ACA4-0A77C90C6198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3E6D063-0BA2-C843-9F1B-0429DB7C5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B694B1-145A-BD4F-95A3-18C4FB7F3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1163"/>
            <a:ext cx="5387975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3DAFCD-AF7D-4A43-9492-D4C9EC405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505075"/>
            <a:ext cx="5387975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5936CB-B19E-AB4F-954A-9107A1AB57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410200" cy="823912"/>
          </a:xfrm>
          <a:solidFill>
            <a:schemeClr val="bg2"/>
          </a:solidFill>
        </p:spPr>
        <p:txBody>
          <a:bodyPr lIns="182880" tIns="0" rIns="182880" bIns="0" anchor="ctr" anchorCtr="0">
            <a:normAutofit/>
          </a:bodyPr>
          <a:lstStyle>
            <a:lvl1pPr marL="0" indent="0">
              <a:buNone/>
              <a:defRPr sz="2400" b="0" u="sng" baseline="0">
                <a:solidFill>
                  <a:schemeClr val="tx1"/>
                </a:solidFill>
                <a:uFill>
                  <a:solidFill>
                    <a:schemeClr val="accent3"/>
                  </a:solidFill>
                </a:u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1F0BC5-358A-624D-831F-0C9192B39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410200" cy="3684588"/>
          </a:xfrm>
          <a:solidFill>
            <a:schemeClr val="bg2"/>
          </a:solidFill>
        </p:spPr>
        <p:txBody>
          <a:bodyPr lIns="182880" tIns="0" rIns="182880" bIns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6BD8A42-7B0F-BB4D-8ADE-0BD0E43A2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4B2CE60-548B-F44E-A1CF-1783C033B22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DF50CF-ADF4-344E-8BC2-A3F7B9B9E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99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5D652-75FA-E34B-8638-471C3EAA3A7A}"/>
              </a:ext>
            </a:extLst>
          </p:cNvPr>
          <p:cNvGrpSpPr/>
          <p:nvPr userDrawn="1"/>
        </p:nvGrpSpPr>
        <p:grpSpPr>
          <a:xfrm>
            <a:off x="7191542" y="1"/>
            <a:ext cx="5000459" cy="1425992"/>
            <a:chOff x="7191542" y="1"/>
            <a:chExt cx="5000459" cy="1425992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BFC1EB7-14FE-F440-B28D-33144EBA369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264317" y="228371"/>
              <a:ext cx="2025315" cy="911940"/>
            </a:xfrm>
            <a:prstGeom prst="rect">
              <a:avLst/>
            </a:prstGeom>
          </p:spPr>
        </p:pic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ED010AE-CEE8-BB43-819D-3EBFCBB9EFD3}"/>
                </a:ext>
              </a:extLst>
            </p:cNvPr>
            <p:cNvGrpSpPr/>
            <p:nvPr userDrawn="1"/>
          </p:nvGrpSpPr>
          <p:grpSpPr>
            <a:xfrm>
              <a:off x="7191542" y="1"/>
              <a:ext cx="5000459" cy="1425992"/>
              <a:chOff x="7186272" y="0"/>
              <a:chExt cx="5005729" cy="1427495"/>
            </a:xfrm>
          </p:grpSpPr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9A713DF7-12D7-3D45-B2CD-079A5CCC5483}"/>
                  </a:ext>
                </a:extLst>
              </p:cNvPr>
              <p:cNvSpPr/>
              <p:nvPr userDrawn="1"/>
            </p:nvSpPr>
            <p:spPr>
              <a:xfrm>
                <a:off x="7186272" y="0"/>
                <a:ext cx="5005729" cy="1427495"/>
              </a:xfrm>
              <a:custGeom>
                <a:avLst/>
                <a:gdLst>
                  <a:gd name="connsiteX0" fmla="*/ 0 w 5005729"/>
                  <a:gd name="connsiteY0" fmla="*/ 0 h 1427495"/>
                  <a:gd name="connsiteX1" fmla="*/ 165533 w 5005729"/>
                  <a:gd name="connsiteY1" fmla="*/ 0 h 1427495"/>
                  <a:gd name="connsiteX2" fmla="*/ 215699 w 5005729"/>
                  <a:gd name="connsiteY2" fmla="*/ 35841 h 1427495"/>
                  <a:gd name="connsiteX3" fmla="*/ 876476 w 5005729"/>
                  <a:gd name="connsiteY3" fmla="*/ 498295 h 1427495"/>
                  <a:gd name="connsiteX4" fmla="*/ 1566628 w 5005729"/>
                  <a:gd name="connsiteY4" fmla="*/ 910605 h 1427495"/>
                  <a:gd name="connsiteX5" fmla="*/ 2307294 w 5005729"/>
                  <a:gd name="connsiteY5" fmla="*/ 1218776 h 1427495"/>
                  <a:gd name="connsiteX6" fmla="*/ 2696502 w 5005729"/>
                  <a:gd name="connsiteY6" fmla="*/ 1318134 h 1427495"/>
                  <a:gd name="connsiteX7" fmla="*/ 3094217 w 5005729"/>
                  <a:gd name="connsiteY7" fmla="*/ 1375517 h 1427495"/>
                  <a:gd name="connsiteX8" fmla="*/ 3496186 w 5005729"/>
                  <a:gd name="connsiteY8" fmla="*/ 1391457 h 1427495"/>
                  <a:gd name="connsiteX9" fmla="*/ 3596679 w 5005729"/>
                  <a:gd name="connsiteY9" fmla="*/ 1388800 h 1427495"/>
                  <a:gd name="connsiteX10" fmla="*/ 3647191 w 5005729"/>
                  <a:gd name="connsiteY10" fmla="*/ 1387207 h 1427495"/>
                  <a:gd name="connsiteX11" fmla="*/ 3697703 w 5005729"/>
                  <a:gd name="connsiteY11" fmla="*/ 1384018 h 1427495"/>
                  <a:gd name="connsiteX12" fmla="*/ 3798195 w 5005729"/>
                  <a:gd name="connsiteY12" fmla="*/ 1377643 h 1427495"/>
                  <a:gd name="connsiteX13" fmla="*/ 3898687 w 5005729"/>
                  <a:gd name="connsiteY13" fmla="*/ 1367547 h 1427495"/>
                  <a:gd name="connsiteX14" fmla="*/ 3948667 w 5005729"/>
                  <a:gd name="connsiteY14" fmla="*/ 1362234 h 1427495"/>
                  <a:gd name="connsiteX15" fmla="*/ 3998648 w 5005729"/>
                  <a:gd name="connsiteY15" fmla="*/ 1355327 h 1427495"/>
                  <a:gd name="connsiteX16" fmla="*/ 4098609 w 5005729"/>
                  <a:gd name="connsiteY16" fmla="*/ 1341512 h 1427495"/>
                  <a:gd name="connsiteX17" fmla="*/ 4198037 w 5005729"/>
                  <a:gd name="connsiteY17" fmla="*/ 1324510 h 1427495"/>
                  <a:gd name="connsiteX18" fmla="*/ 4223027 w 5005729"/>
                  <a:gd name="connsiteY18" fmla="*/ 1320259 h 1427495"/>
                  <a:gd name="connsiteX19" fmla="*/ 4248017 w 5005729"/>
                  <a:gd name="connsiteY19" fmla="*/ 1315477 h 1427495"/>
                  <a:gd name="connsiteX20" fmla="*/ 4297466 w 5005729"/>
                  <a:gd name="connsiteY20" fmla="*/ 1305382 h 1427495"/>
                  <a:gd name="connsiteX21" fmla="*/ 4346915 w 5005729"/>
                  <a:gd name="connsiteY21" fmla="*/ 1295287 h 1427495"/>
                  <a:gd name="connsiteX22" fmla="*/ 4371374 w 5005729"/>
                  <a:gd name="connsiteY22" fmla="*/ 1289974 h 1427495"/>
                  <a:gd name="connsiteX23" fmla="*/ 4395831 w 5005729"/>
                  <a:gd name="connsiteY23" fmla="*/ 1284129 h 1427495"/>
                  <a:gd name="connsiteX24" fmla="*/ 4494197 w 5005729"/>
                  <a:gd name="connsiteY24" fmla="*/ 1260751 h 1427495"/>
                  <a:gd name="connsiteX25" fmla="*/ 4506426 w 5005729"/>
                  <a:gd name="connsiteY25" fmla="*/ 1258094 h 1427495"/>
                  <a:gd name="connsiteX26" fmla="*/ 4518656 w 5005729"/>
                  <a:gd name="connsiteY26" fmla="*/ 1254906 h 1427495"/>
                  <a:gd name="connsiteX27" fmla="*/ 4543113 w 5005729"/>
                  <a:gd name="connsiteY27" fmla="*/ 1248530 h 1427495"/>
                  <a:gd name="connsiteX28" fmla="*/ 4592031 w 5005729"/>
                  <a:gd name="connsiteY28" fmla="*/ 1235247 h 1427495"/>
                  <a:gd name="connsiteX29" fmla="*/ 4640948 w 5005729"/>
                  <a:gd name="connsiteY29" fmla="*/ 1221963 h 1427495"/>
                  <a:gd name="connsiteX30" fmla="*/ 4689332 w 5005729"/>
                  <a:gd name="connsiteY30" fmla="*/ 1207618 h 1427495"/>
                  <a:gd name="connsiteX31" fmla="*/ 4881644 w 5005729"/>
                  <a:gd name="connsiteY31" fmla="*/ 1145934 h 1427495"/>
                  <a:gd name="connsiteX32" fmla="*/ 5005729 w 5005729"/>
                  <a:gd name="connsiteY32" fmla="*/ 1100085 h 1427495"/>
                  <a:gd name="connsiteX33" fmla="*/ 5005729 w 5005729"/>
                  <a:gd name="connsiteY33" fmla="*/ 1108460 h 1427495"/>
                  <a:gd name="connsiteX34" fmla="*/ 4884859 w 5005729"/>
                  <a:gd name="connsiteY34" fmla="*/ 1155423 h 1427495"/>
                  <a:gd name="connsiteX35" fmla="*/ 4693055 w 5005729"/>
                  <a:gd name="connsiteY35" fmla="*/ 1220370 h 1427495"/>
                  <a:gd name="connsiteX36" fmla="*/ 4644670 w 5005729"/>
                  <a:gd name="connsiteY36" fmla="*/ 1235778 h 1427495"/>
                  <a:gd name="connsiteX37" fmla="*/ 4596284 w 5005729"/>
                  <a:gd name="connsiteY37" fmla="*/ 1250124 h 1427495"/>
                  <a:gd name="connsiteX38" fmla="*/ 4547367 w 5005729"/>
                  <a:gd name="connsiteY38" fmla="*/ 1263938 h 1427495"/>
                  <a:gd name="connsiteX39" fmla="*/ 4522910 w 5005729"/>
                  <a:gd name="connsiteY39" fmla="*/ 1270846 h 1427495"/>
                  <a:gd name="connsiteX40" fmla="*/ 4510680 w 5005729"/>
                  <a:gd name="connsiteY40" fmla="*/ 1274565 h 1427495"/>
                  <a:gd name="connsiteX41" fmla="*/ 4498451 w 5005729"/>
                  <a:gd name="connsiteY41" fmla="*/ 1277753 h 1427495"/>
                  <a:gd name="connsiteX42" fmla="*/ 4400085 w 5005729"/>
                  <a:gd name="connsiteY42" fmla="*/ 1302725 h 1427495"/>
                  <a:gd name="connsiteX43" fmla="*/ 4375626 w 5005729"/>
                  <a:gd name="connsiteY43" fmla="*/ 1309101 h 1427495"/>
                  <a:gd name="connsiteX44" fmla="*/ 4351169 w 5005729"/>
                  <a:gd name="connsiteY44" fmla="*/ 1314415 h 1427495"/>
                  <a:gd name="connsiteX45" fmla="*/ 4301720 w 5005729"/>
                  <a:gd name="connsiteY45" fmla="*/ 1325572 h 1427495"/>
                  <a:gd name="connsiteX46" fmla="*/ 4252271 w 5005729"/>
                  <a:gd name="connsiteY46" fmla="*/ 1336730 h 1427495"/>
                  <a:gd name="connsiteX47" fmla="*/ 4227281 w 5005729"/>
                  <a:gd name="connsiteY47" fmla="*/ 1342044 h 1427495"/>
                  <a:gd name="connsiteX48" fmla="*/ 4202291 w 5005729"/>
                  <a:gd name="connsiteY48" fmla="*/ 1346825 h 1427495"/>
                  <a:gd name="connsiteX49" fmla="*/ 4102862 w 5005729"/>
                  <a:gd name="connsiteY49" fmla="*/ 1365422 h 1427495"/>
                  <a:gd name="connsiteX50" fmla="*/ 4002902 w 5005729"/>
                  <a:gd name="connsiteY50" fmla="*/ 1380831 h 1427495"/>
                  <a:gd name="connsiteX51" fmla="*/ 3952921 w 5005729"/>
                  <a:gd name="connsiteY51" fmla="*/ 1388800 h 1427495"/>
                  <a:gd name="connsiteX52" fmla="*/ 3902409 w 5005729"/>
                  <a:gd name="connsiteY52" fmla="*/ 1394645 h 1427495"/>
                  <a:gd name="connsiteX53" fmla="*/ 3801917 w 5005729"/>
                  <a:gd name="connsiteY53" fmla="*/ 1406334 h 1427495"/>
                  <a:gd name="connsiteX54" fmla="*/ 3700893 w 5005729"/>
                  <a:gd name="connsiteY54" fmla="*/ 1414836 h 1427495"/>
                  <a:gd name="connsiteX55" fmla="*/ 3650381 w 5005729"/>
                  <a:gd name="connsiteY55" fmla="*/ 1419086 h 1427495"/>
                  <a:gd name="connsiteX56" fmla="*/ 3599869 w 5005729"/>
                  <a:gd name="connsiteY56" fmla="*/ 1421743 h 1427495"/>
                  <a:gd name="connsiteX57" fmla="*/ 3498313 w 5005729"/>
                  <a:gd name="connsiteY57" fmla="*/ 1425993 h 1427495"/>
                  <a:gd name="connsiteX58" fmla="*/ 3092622 w 5005729"/>
                  <a:gd name="connsiteY58" fmla="*/ 1416430 h 1427495"/>
                  <a:gd name="connsiteX59" fmla="*/ 2689590 w 5005729"/>
                  <a:gd name="connsiteY59" fmla="*/ 1364891 h 1427495"/>
                  <a:gd name="connsiteX60" fmla="*/ 2294001 w 5005729"/>
                  <a:gd name="connsiteY60" fmla="*/ 1270846 h 1427495"/>
                  <a:gd name="connsiteX61" fmla="*/ 1538448 w 5005729"/>
                  <a:gd name="connsiteY61" fmla="*/ 971177 h 1427495"/>
                  <a:gd name="connsiteX62" fmla="*/ 834471 w 5005729"/>
                  <a:gd name="connsiteY62" fmla="*/ 566305 h 1427495"/>
                  <a:gd name="connsiteX63" fmla="*/ 163459 w 5005729"/>
                  <a:gd name="connsiteY63" fmla="*/ 112750 h 14274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5005729" h="1427495">
                    <a:moveTo>
                      <a:pt x="0" y="0"/>
                    </a:moveTo>
                    <a:lnTo>
                      <a:pt x="165533" y="0"/>
                    </a:lnTo>
                    <a:lnTo>
                      <a:pt x="215699" y="35841"/>
                    </a:lnTo>
                    <a:cubicBezTo>
                      <a:pt x="434496" y="193047"/>
                      <a:pt x="652894" y="349789"/>
                      <a:pt x="876476" y="498295"/>
                    </a:cubicBezTo>
                    <a:cubicBezTo>
                      <a:pt x="1099792" y="647067"/>
                      <a:pt x="1328957" y="787337"/>
                      <a:pt x="1566628" y="910605"/>
                    </a:cubicBezTo>
                    <a:cubicBezTo>
                      <a:pt x="1804301" y="1033874"/>
                      <a:pt x="2051544" y="1139076"/>
                      <a:pt x="2307294" y="1218776"/>
                    </a:cubicBezTo>
                    <a:cubicBezTo>
                      <a:pt x="2434903" y="1258625"/>
                      <a:pt x="2565171" y="1291568"/>
                      <a:pt x="2696502" y="1318134"/>
                    </a:cubicBezTo>
                    <a:cubicBezTo>
                      <a:pt x="2827833" y="1344700"/>
                      <a:pt x="2960760" y="1363297"/>
                      <a:pt x="3094217" y="1375517"/>
                    </a:cubicBezTo>
                    <a:cubicBezTo>
                      <a:pt x="3227675" y="1387738"/>
                      <a:pt x="3361665" y="1393051"/>
                      <a:pt x="3496186" y="1391457"/>
                    </a:cubicBezTo>
                    <a:lnTo>
                      <a:pt x="3596679" y="1388800"/>
                    </a:lnTo>
                    <a:cubicBezTo>
                      <a:pt x="3613693" y="1388269"/>
                      <a:pt x="3630176" y="1388269"/>
                      <a:pt x="3647191" y="1387207"/>
                    </a:cubicBezTo>
                    <a:lnTo>
                      <a:pt x="3697703" y="1384018"/>
                    </a:lnTo>
                    <a:lnTo>
                      <a:pt x="3798195" y="1377643"/>
                    </a:lnTo>
                    <a:lnTo>
                      <a:pt x="3898687" y="1367547"/>
                    </a:lnTo>
                    <a:lnTo>
                      <a:pt x="3948667" y="1362234"/>
                    </a:lnTo>
                    <a:lnTo>
                      <a:pt x="3998648" y="1355327"/>
                    </a:lnTo>
                    <a:cubicBezTo>
                      <a:pt x="4032146" y="1350545"/>
                      <a:pt x="4065111" y="1346294"/>
                      <a:pt x="4098609" y="1341512"/>
                    </a:cubicBezTo>
                    <a:lnTo>
                      <a:pt x="4198037" y="1324510"/>
                    </a:lnTo>
                    <a:lnTo>
                      <a:pt x="4223027" y="1320259"/>
                    </a:lnTo>
                    <a:cubicBezTo>
                      <a:pt x="4231535" y="1318665"/>
                      <a:pt x="4239511" y="1317602"/>
                      <a:pt x="4248017" y="1315477"/>
                    </a:cubicBezTo>
                    <a:lnTo>
                      <a:pt x="4297466" y="1305382"/>
                    </a:lnTo>
                    <a:lnTo>
                      <a:pt x="4346915" y="1295287"/>
                    </a:lnTo>
                    <a:lnTo>
                      <a:pt x="4371374" y="1289974"/>
                    </a:lnTo>
                    <a:cubicBezTo>
                      <a:pt x="4379349" y="1288379"/>
                      <a:pt x="4387856" y="1286254"/>
                      <a:pt x="4395831" y="1284129"/>
                    </a:cubicBezTo>
                    <a:lnTo>
                      <a:pt x="4494197" y="1260751"/>
                    </a:lnTo>
                    <a:lnTo>
                      <a:pt x="4506426" y="1258094"/>
                    </a:lnTo>
                    <a:lnTo>
                      <a:pt x="4518656" y="1254906"/>
                    </a:lnTo>
                    <a:lnTo>
                      <a:pt x="4543113" y="1248530"/>
                    </a:lnTo>
                    <a:lnTo>
                      <a:pt x="4592031" y="1235247"/>
                    </a:lnTo>
                    <a:cubicBezTo>
                      <a:pt x="4607983" y="1230996"/>
                      <a:pt x="4624465" y="1226746"/>
                      <a:pt x="4640948" y="1221963"/>
                    </a:cubicBezTo>
                    <a:lnTo>
                      <a:pt x="4689332" y="1207618"/>
                    </a:lnTo>
                    <a:cubicBezTo>
                      <a:pt x="4753935" y="1188490"/>
                      <a:pt x="4818038" y="1167901"/>
                      <a:pt x="4881644" y="1145934"/>
                    </a:cubicBezTo>
                    <a:lnTo>
                      <a:pt x="5005729" y="1100085"/>
                    </a:lnTo>
                    <a:lnTo>
                      <a:pt x="5005729" y="1108460"/>
                    </a:lnTo>
                    <a:lnTo>
                      <a:pt x="4884859" y="1155423"/>
                    </a:lnTo>
                    <a:cubicBezTo>
                      <a:pt x="4821462" y="1178495"/>
                      <a:pt x="4757524" y="1200180"/>
                      <a:pt x="4693055" y="1220370"/>
                    </a:cubicBezTo>
                    <a:lnTo>
                      <a:pt x="4644670" y="1235778"/>
                    </a:lnTo>
                    <a:cubicBezTo>
                      <a:pt x="4628719" y="1240560"/>
                      <a:pt x="4612235" y="1245342"/>
                      <a:pt x="4596284" y="1250124"/>
                    </a:cubicBezTo>
                    <a:lnTo>
                      <a:pt x="4547367" y="1263938"/>
                    </a:lnTo>
                    <a:lnTo>
                      <a:pt x="4522910" y="1270846"/>
                    </a:lnTo>
                    <a:lnTo>
                      <a:pt x="4510680" y="1274565"/>
                    </a:lnTo>
                    <a:lnTo>
                      <a:pt x="4498451" y="1277753"/>
                    </a:lnTo>
                    <a:lnTo>
                      <a:pt x="4400085" y="1302725"/>
                    </a:lnTo>
                    <a:cubicBezTo>
                      <a:pt x="4392110" y="1304851"/>
                      <a:pt x="4383602" y="1306976"/>
                      <a:pt x="4375626" y="1309101"/>
                    </a:cubicBezTo>
                    <a:lnTo>
                      <a:pt x="4351169" y="1314415"/>
                    </a:lnTo>
                    <a:lnTo>
                      <a:pt x="4301720" y="1325572"/>
                    </a:lnTo>
                    <a:lnTo>
                      <a:pt x="4252271" y="1336730"/>
                    </a:lnTo>
                    <a:cubicBezTo>
                      <a:pt x="4244295" y="1338856"/>
                      <a:pt x="4235789" y="1340450"/>
                      <a:pt x="4227281" y="1342044"/>
                    </a:cubicBezTo>
                    <a:lnTo>
                      <a:pt x="4202291" y="1346825"/>
                    </a:lnTo>
                    <a:lnTo>
                      <a:pt x="4102862" y="1365422"/>
                    </a:lnTo>
                    <a:cubicBezTo>
                      <a:pt x="4069365" y="1370735"/>
                      <a:pt x="4035867" y="1375517"/>
                      <a:pt x="4002902" y="1380831"/>
                    </a:cubicBezTo>
                    <a:lnTo>
                      <a:pt x="3952921" y="1388800"/>
                    </a:lnTo>
                    <a:lnTo>
                      <a:pt x="3902409" y="1394645"/>
                    </a:lnTo>
                    <a:lnTo>
                      <a:pt x="3801917" y="1406334"/>
                    </a:lnTo>
                    <a:lnTo>
                      <a:pt x="3700893" y="1414836"/>
                    </a:lnTo>
                    <a:lnTo>
                      <a:pt x="3650381" y="1419086"/>
                    </a:lnTo>
                    <a:cubicBezTo>
                      <a:pt x="3633367" y="1420680"/>
                      <a:pt x="3616352" y="1420680"/>
                      <a:pt x="3599869" y="1421743"/>
                    </a:cubicBezTo>
                    <a:lnTo>
                      <a:pt x="3498313" y="1425993"/>
                    </a:lnTo>
                    <a:cubicBezTo>
                      <a:pt x="3363260" y="1429713"/>
                      <a:pt x="3227675" y="1426525"/>
                      <a:pt x="3092622" y="1416430"/>
                    </a:cubicBezTo>
                    <a:cubicBezTo>
                      <a:pt x="2957569" y="1406334"/>
                      <a:pt x="2823048" y="1389863"/>
                      <a:pt x="2689590" y="1364891"/>
                    </a:cubicBezTo>
                    <a:cubicBezTo>
                      <a:pt x="2556131" y="1340450"/>
                      <a:pt x="2424269" y="1308570"/>
                      <a:pt x="2294001" y="1270846"/>
                    </a:cubicBezTo>
                    <a:cubicBezTo>
                      <a:pt x="2033466" y="1194866"/>
                      <a:pt x="1781438" y="1091788"/>
                      <a:pt x="1538448" y="971177"/>
                    </a:cubicBezTo>
                    <a:cubicBezTo>
                      <a:pt x="1295459" y="850565"/>
                      <a:pt x="1062040" y="712420"/>
                      <a:pt x="834471" y="566305"/>
                    </a:cubicBezTo>
                    <a:cubicBezTo>
                      <a:pt x="606901" y="420190"/>
                      <a:pt x="384914" y="266371"/>
                      <a:pt x="163459" y="11275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>
                      <a:lumMod val="75000"/>
                    </a:schemeClr>
                  </a:gs>
                  <a:gs pos="20000">
                    <a:schemeClr val="accent3"/>
                  </a:gs>
                </a:gsLst>
                <a:lin ang="0" scaled="1"/>
              </a:gra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695853EB-958A-914B-9546-97D42C496E2D}"/>
                  </a:ext>
                </a:extLst>
              </p:cNvPr>
              <p:cNvSpPr/>
              <p:nvPr/>
            </p:nvSpPr>
            <p:spPr>
              <a:xfrm>
                <a:off x="7330180" y="0"/>
                <a:ext cx="4861820" cy="1389331"/>
              </a:xfrm>
              <a:custGeom>
                <a:avLst/>
                <a:gdLst>
                  <a:gd name="connsiteX0" fmla="*/ 0 w 4861820"/>
                  <a:gd name="connsiteY0" fmla="*/ 0 h 1389331"/>
                  <a:gd name="connsiteX1" fmla="*/ 229890 w 4861820"/>
                  <a:gd name="connsiteY1" fmla="*/ 0 h 1389331"/>
                  <a:gd name="connsiteX2" fmla="*/ 373317 w 4861820"/>
                  <a:gd name="connsiteY2" fmla="*/ 108292 h 1389331"/>
                  <a:gd name="connsiteX3" fmla="*/ 702260 w 4861820"/>
                  <a:gd name="connsiteY3" fmla="*/ 348992 h 1389331"/>
                  <a:gd name="connsiteX4" fmla="*/ 1384969 w 4861820"/>
                  <a:gd name="connsiteY4" fmla="*/ 788400 h 1389331"/>
                  <a:gd name="connsiteX5" fmla="*/ 2120849 w 4861820"/>
                  <a:gd name="connsiteY5" fmla="*/ 1125262 h 1389331"/>
                  <a:gd name="connsiteX6" fmla="*/ 3720750 w 4861820"/>
                  <a:gd name="connsiteY6" fmla="*/ 1329823 h 1389331"/>
                  <a:gd name="connsiteX7" fmla="*/ 3771794 w 4861820"/>
                  <a:gd name="connsiteY7" fmla="*/ 1326104 h 1389331"/>
                  <a:gd name="connsiteX8" fmla="*/ 3822306 w 4861820"/>
                  <a:gd name="connsiteY8" fmla="*/ 1320790 h 1389331"/>
                  <a:gd name="connsiteX9" fmla="*/ 3872818 w 4861820"/>
                  <a:gd name="connsiteY9" fmla="*/ 1315477 h 1389331"/>
                  <a:gd name="connsiteX10" fmla="*/ 3898339 w 4861820"/>
                  <a:gd name="connsiteY10" fmla="*/ 1312820 h 1389331"/>
                  <a:gd name="connsiteX11" fmla="*/ 3923861 w 4861820"/>
                  <a:gd name="connsiteY11" fmla="*/ 1309632 h 1389331"/>
                  <a:gd name="connsiteX12" fmla="*/ 4024885 w 4861820"/>
                  <a:gd name="connsiteY12" fmla="*/ 1295818 h 1389331"/>
                  <a:gd name="connsiteX13" fmla="*/ 4050407 w 4861820"/>
                  <a:gd name="connsiteY13" fmla="*/ 1292630 h 1389331"/>
                  <a:gd name="connsiteX14" fmla="*/ 4075397 w 4861820"/>
                  <a:gd name="connsiteY14" fmla="*/ 1288379 h 1389331"/>
                  <a:gd name="connsiteX15" fmla="*/ 4125909 w 4861820"/>
                  <a:gd name="connsiteY15" fmla="*/ 1279878 h 1389331"/>
                  <a:gd name="connsiteX16" fmla="*/ 4226401 w 4861820"/>
                  <a:gd name="connsiteY16" fmla="*/ 1261813 h 1389331"/>
                  <a:gd name="connsiteX17" fmla="*/ 4326362 w 4861820"/>
                  <a:gd name="connsiteY17" fmla="*/ 1241622 h 1389331"/>
                  <a:gd name="connsiteX18" fmla="*/ 4425790 w 4861820"/>
                  <a:gd name="connsiteY18" fmla="*/ 1218775 h 1389331"/>
                  <a:gd name="connsiteX19" fmla="*/ 4450781 w 4861820"/>
                  <a:gd name="connsiteY19" fmla="*/ 1212931 h 1389331"/>
                  <a:gd name="connsiteX20" fmla="*/ 4475239 w 4861820"/>
                  <a:gd name="connsiteY20" fmla="*/ 1206555 h 1389331"/>
                  <a:gd name="connsiteX21" fmla="*/ 4524688 w 4861820"/>
                  <a:gd name="connsiteY21" fmla="*/ 1193803 h 1389331"/>
                  <a:gd name="connsiteX22" fmla="*/ 4721220 w 4861820"/>
                  <a:gd name="connsiteY22" fmla="*/ 1137947 h 1389331"/>
                  <a:gd name="connsiteX23" fmla="*/ 4861820 w 4861820"/>
                  <a:gd name="connsiteY23" fmla="*/ 1091339 h 1389331"/>
                  <a:gd name="connsiteX24" fmla="*/ 4861820 w 4861820"/>
                  <a:gd name="connsiteY24" fmla="*/ 1102902 h 1389331"/>
                  <a:gd name="connsiteX25" fmla="*/ 4725208 w 4861820"/>
                  <a:gd name="connsiteY25" fmla="*/ 1151761 h 1389331"/>
                  <a:gd name="connsiteX26" fmla="*/ 4529473 w 4861820"/>
                  <a:gd name="connsiteY26" fmla="*/ 1212399 h 1389331"/>
                  <a:gd name="connsiteX27" fmla="*/ 4480025 w 4861820"/>
                  <a:gd name="connsiteY27" fmla="*/ 1226214 h 1389331"/>
                  <a:gd name="connsiteX28" fmla="*/ 4455566 w 4861820"/>
                  <a:gd name="connsiteY28" fmla="*/ 1233121 h 1389331"/>
                  <a:gd name="connsiteX29" fmla="*/ 4430576 w 4861820"/>
                  <a:gd name="connsiteY29" fmla="*/ 1239497 h 1389331"/>
                  <a:gd name="connsiteX30" fmla="*/ 4331148 w 4861820"/>
                  <a:gd name="connsiteY30" fmla="*/ 1265001 h 1389331"/>
                  <a:gd name="connsiteX31" fmla="*/ 4231187 w 4861820"/>
                  <a:gd name="connsiteY31" fmla="*/ 1287848 h 1389331"/>
                  <a:gd name="connsiteX32" fmla="*/ 4130694 w 4861820"/>
                  <a:gd name="connsiteY32" fmla="*/ 1308570 h 1389331"/>
                  <a:gd name="connsiteX33" fmla="*/ 4080182 w 4861820"/>
                  <a:gd name="connsiteY33" fmla="*/ 1318134 h 1389331"/>
                  <a:gd name="connsiteX34" fmla="*/ 4055192 w 4861820"/>
                  <a:gd name="connsiteY34" fmla="*/ 1322915 h 1389331"/>
                  <a:gd name="connsiteX35" fmla="*/ 4029670 w 4861820"/>
                  <a:gd name="connsiteY35" fmla="*/ 1327166 h 1389331"/>
                  <a:gd name="connsiteX36" fmla="*/ 3928115 w 4861820"/>
                  <a:gd name="connsiteY36" fmla="*/ 1343637 h 1389331"/>
                  <a:gd name="connsiteX37" fmla="*/ 3902593 w 4861820"/>
                  <a:gd name="connsiteY37" fmla="*/ 1347357 h 1389331"/>
                  <a:gd name="connsiteX38" fmla="*/ 3877071 w 4861820"/>
                  <a:gd name="connsiteY38" fmla="*/ 1350545 h 1389331"/>
                  <a:gd name="connsiteX39" fmla="*/ 3826027 w 4861820"/>
                  <a:gd name="connsiteY39" fmla="*/ 1356921 h 1389331"/>
                  <a:gd name="connsiteX40" fmla="*/ 3774984 w 4861820"/>
                  <a:gd name="connsiteY40" fmla="*/ 1363297 h 1389331"/>
                  <a:gd name="connsiteX41" fmla="*/ 3723940 w 4861820"/>
                  <a:gd name="connsiteY41" fmla="*/ 1368078 h 1389331"/>
                  <a:gd name="connsiteX42" fmla="*/ 3621321 w 4861820"/>
                  <a:gd name="connsiteY42" fmla="*/ 1377642 h 1389331"/>
                  <a:gd name="connsiteX43" fmla="*/ 3518702 w 4861820"/>
                  <a:gd name="connsiteY43" fmla="*/ 1383487 h 1389331"/>
                  <a:gd name="connsiteX44" fmla="*/ 3467126 w 4861820"/>
                  <a:gd name="connsiteY44" fmla="*/ 1386144 h 1389331"/>
                  <a:gd name="connsiteX45" fmla="*/ 3415551 w 4861820"/>
                  <a:gd name="connsiteY45" fmla="*/ 1387206 h 1389331"/>
                  <a:gd name="connsiteX46" fmla="*/ 3312400 w 4861820"/>
                  <a:gd name="connsiteY46" fmla="*/ 1389331 h 1389331"/>
                  <a:gd name="connsiteX47" fmla="*/ 2900860 w 4861820"/>
                  <a:gd name="connsiteY47" fmla="*/ 1368610 h 1389331"/>
                  <a:gd name="connsiteX48" fmla="*/ 2094264 w 4861820"/>
                  <a:gd name="connsiteY48" fmla="*/ 1199648 h 1389331"/>
                  <a:gd name="connsiteX49" fmla="*/ 1335520 w 4861820"/>
                  <a:gd name="connsiteY49" fmla="*/ 875006 h 1389331"/>
                  <a:gd name="connsiteX50" fmla="*/ 632075 w 4861820"/>
                  <a:gd name="connsiteY50" fmla="*/ 446225 h 1389331"/>
                  <a:gd name="connsiteX51" fmla="*/ 294907 w 4861820"/>
                  <a:gd name="connsiteY51" fmla="*/ 211710 h 13893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4861820" h="1389331">
                    <a:moveTo>
                      <a:pt x="0" y="0"/>
                    </a:moveTo>
                    <a:lnTo>
                      <a:pt x="229890" y="0"/>
                    </a:lnTo>
                    <a:lnTo>
                      <a:pt x="373317" y="108292"/>
                    </a:lnTo>
                    <a:cubicBezTo>
                      <a:pt x="482267" y="189793"/>
                      <a:pt x="591665" y="270356"/>
                      <a:pt x="702260" y="348992"/>
                    </a:cubicBezTo>
                    <a:cubicBezTo>
                      <a:pt x="923449" y="506265"/>
                      <a:pt x="1149423" y="656099"/>
                      <a:pt x="1384969" y="788400"/>
                    </a:cubicBezTo>
                    <a:cubicBezTo>
                      <a:pt x="1620515" y="921232"/>
                      <a:pt x="1866162" y="1035999"/>
                      <a:pt x="2120849" y="1125262"/>
                    </a:cubicBezTo>
                    <a:cubicBezTo>
                      <a:pt x="2630754" y="1304850"/>
                      <a:pt x="3179474" y="1371798"/>
                      <a:pt x="3720750" y="1329823"/>
                    </a:cubicBezTo>
                    <a:cubicBezTo>
                      <a:pt x="3737764" y="1328760"/>
                      <a:pt x="3754779" y="1327698"/>
                      <a:pt x="3771794" y="1326104"/>
                    </a:cubicBezTo>
                    <a:lnTo>
                      <a:pt x="3822306" y="1320790"/>
                    </a:lnTo>
                    <a:lnTo>
                      <a:pt x="3872818" y="1315477"/>
                    </a:lnTo>
                    <a:lnTo>
                      <a:pt x="3898339" y="1312820"/>
                    </a:lnTo>
                    <a:cubicBezTo>
                      <a:pt x="3906847" y="1311758"/>
                      <a:pt x="3915354" y="1311226"/>
                      <a:pt x="3923861" y="1309632"/>
                    </a:cubicBezTo>
                    <a:lnTo>
                      <a:pt x="4024885" y="1295818"/>
                    </a:lnTo>
                    <a:lnTo>
                      <a:pt x="4050407" y="1292630"/>
                    </a:lnTo>
                    <a:cubicBezTo>
                      <a:pt x="4058914" y="1291567"/>
                      <a:pt x="4067422" y="1289973"/>
                      <a:pt x="4075397" y="1288379"/>
                    </a:cubicBezTo>
                    <a:lnTo>
                      <a:pt x="4125909" y="1279878"/>
                    </a:lnTo>
                    <a:cubicBezTo>
                      <a:pt x="4159407" y="1274034"/>
                      <a:pt x="4192904" y="1269251"/>
                      <a:pt x="4226401" y="1261813"/>
                    </a:cubicBezTo>
                    <a:lnTo>
                      <a:pt x="4326362" y="1241622"/>
                    </a:lnTo>
                    <a:lnTo>
                      <a:pt x="4425790" y="1218775"/>
                    </a:lnTo>
                    <a:lnTo>
                      <a:pt x="4450781" y="1212931"/>
                    </a:lnTo>
                    <a:lnTo>
                      <a:pt x="4475239" y="1206555"/>
                    </a:lnTo>
                    <a:lnTo>
                      <a:pt x="4524688" y="1193803"/>
                    </a:lnTo>
                    <a:cubicBezTo>
                      <a:pt x="4590620" y="1176535"/>
                      <a:pt x="4656152" y="1157939"/>
                      <a:pt x="4721220" y="1137947"/>
                    </a:cubicBezTo>
                    <a:lnTo>
                      <a:pt x="4861820" y="1091339"/>
                    </a:lnTo>
                    <a:lnTo>
                      <a:pt x="4861820" y="1102902"/>
                    </a:lnTo>
                    <a:lnTo>
                      <a:pt x="4725208" y="1151761"/>
                    </a:lnTo>
                    <a:cubicBezTo>
                      <a:pt x="4660406" y="1173347"/>
                      <a:pt x="4595139" y="1193537"/>
                      <a:pt x="4529473" y="1212399"/>
                    </a:cubicBezTo>
                    <a:lnTo>
                      <a:pt x="4480025" y="1226214"/>
                    </a:lnTo>
                    <a:lnTo>
                      <a:pt x="4455566" y="1233121"/>
                    </a:lnTo>
                    <a:lnTo>
                      <a:pt x="4430576" y="1239497"/>
                    </a:lnTo>
                    <a:lnTo>
                      <a:pt x="4331148" y="1265001"/>
                    </a:lnTo>
                    <a:lnTo>
                      <a:pt x="4231187" y="1287848"/>
                    </a:lnTo>
                    <a:cubicBezTo>
                      <a:pt x="4197689" y="1295818"/>
                      <a:pt x="4164192" y="1301662"/>
                      <a:pt x="4130694" y="1308570"/>
                    </a:cubicBezTo>
                    <a:lnTo>
                      <a:pt x="4080182" y="1318134"/>
                    </a:lnTo>
                    <a:cubicBezTo>
                      <a:pt x="4071675" y="1319728"/>
                      <a:pt x="4063168" y="1321322"/>
                      <a:pt x="4055192" y="1322915"/>
                    </a:cubicBezTo>
                    <a:lnTo>
                      <a:pt x="4029670" y="1327166"/>
                    </a:lnTo>
                    <a:lnTo>
                      <a:pt x="3928115" y="1343637"/>
                    </a:lnTo>
                    <a:cubicBezTo>
                      <a:pt x="3919607" y="1345231"/>
                      <a:pt x="3911100" y="1346294"/>
                      <a:pt x="3902593" y="1347357"/>
                    </a:cubicBezTo>
                    <a:lnTo>
                      <a:pt x="3877071" y="1350545"/>
                    </a:lnTo>
                    <a:lnTo>
                      <a:pt x="3826027" y="1356921"/>
                    </a:lnTo>
                    <a:lnTo>
                      <a:pt x="3774984" y="1363297"/>
                    </a:lnTo>
                    <a:cubicBezTo>
                      <a:pt x="3757969" y="1364890"/>
                      <a:pt x="3740954" y="1366484"/>
                      <a:pt x="3723940" y="1368078"/>
                    </a:cubicBezTo>
                    <a:lnTo>
                      <a:pt x="3621321" y="1377642"/>
                    </a:lnTo>
                    <a:lnTo>
                      <a:pt x="3518702" y="1383487"/>
                    </a:lnTo>
                    <a:lnTo>
                      <a:pt x="3467126" y="1386144"/>
                    </a:lnTo>
                    <a:lnTo>
                      <a:pt x="3415551" y="1387206"/>
                    </a:lnTo>
                    <a:lnTo>
                      <a:pt x="3312400" y="1389331"/>
                    </a:lnTo>
                    <a:cubicBezTo>
                      <a:pt x="3175220" y="1389331"/>
                      <a:pt x="3038040" y="1382424"/>
                      <a:pt x="2900860" y="1368610"/>
                    </a:cubicBezTo>
                    <a:cubicBezTo>
                      <a:pt x="2627564" y="1340981"/>
                      <a:pt x="2356394" y="1284129"/>
                      <a:pt x="2094264" y="1199648"/>
                    </a:cubicBezTo>
                    <a:cubicBezTo>
                      <a:pt x="1832133" y="1115166"/>
                      <a:pt x="1578510" y="1003588"/>
                      <a:pt x="1335520" y="875006"/>
                    </a:cubicBezTo>
                    <a:cubicBezTo>
                      <a:pt x="1092531" y="745894"/>
                      <a:pt x="859113" y="599778"/>
                      <a:pt x="632075" y="446225"/>
                    </a:cubicBezTo>
                    <a:cubicBezTo>
                      <a:pt x="518556" y="369448"/>
                      <a:pt x="406366" y="290944"/>
                      <a:pt x="294907" y="21171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531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BE3FC36-DEB7-3740-8AEF-68A11031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4D4A52-97EB-E843-9C46-8B20FA301A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033E4B-E3EB-3D46-B2D8-3159663620F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997EC28-0E19-EA46-AB10-B1454BC5BB86}"/>
              </a:ext>
            </a:extLst>
          </p:cNvPr>
          <p:cNvCxnSpPr>
            <a:cxnSpLocks/>
          </p:cNvCxnSpPr>
          <p:nvPr userDrawn="1"/>
        </p:nvCxnSpPr>
        <p:spPr>
          <a:xfrm>
            <a:off x="609600" y="6335713"/>
            <a:ext cx="10972800" cy="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BD2A368-37B4-AE41-8927-00C94D6431A1}"/>
              </a:ext>
            </a:extLst>
          </p:cNvPr>
          <p:cNvCxnSpPr/>
          <p:nvPr userDrawn="1"/>
        </p:nvCxnSpPr>
        <p:spPr>
          <a:xfrm>
            <a:off x="707293" y="1425993"/>
            <a:ext cx="1097280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48F442-B148-9C40-99E4-49DEFBC2A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4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1B233-6B08-D748-B970-CE3044B1869E}"/>
              </a:ext>
            </a:extLst>
          </p:cNvPr>
          <p:cNvGrpSpPr/>
          <p:nvPr userDrawn="1"/>
        </p:nvGrpSpPr>
        <p:grpSpPr>
          <a:xfrm>
            <a:off x="0" y="0"/>
            <a:ext cx="12192000" cy="2148830"/>
            <a:chOff x="0" y="0"/>
            <a:chExt cx="12192000" cy="2148830"/>
          </a:xfrm>
        </p:grpSpPr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FA74F784-A2AC-8240-BED1-2683425B68BF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2148830"/>
            </a:xfrm>
            <a:custGeom>
              <a:avLst/>
              <a:gdLst>
                <a:gd name="connsiteX0" fmla="*/ 2318293 w 12192000"/>
                <a:gd name="connsiteY0" fmla="*/ 0 h 2148830"/>
                <a:gd name="connsiteX1" fmla="*/ 2110341 w 12192000"/>
                <a:gd name="connsiteY1" fmla="*/ 0 h 2148830"/>
                <a:gd name="connsiteX2" fmla="*/ 1952334 w 12192000"/>
                <a:gd name="connsiteY2" fmla="*/ 920 h 2148830"/>
                <a:gd name="connsiteX3" fmla="*/ 184205 w 12192000"/>
                <a:gd name="connsiteY3" fmla="*/ 435928 h 2148830"/>
                <a:gd name="connsiteX4" fmla="*/ 0 w 12192000"/>
                <a:gd name="connsiteY4" fmla="*/ 536864 h 2148830"/>
                <a:gd name="connsiteX5" fmla="*/ 0 w 12192000"/>
                <a:gd name="connsiteY5" fmla="*/ 554713 h 2148830"/>
                <a:gd name="connsiteX6" fmla="*/ 201115 w 12192000"/>
                <a:gd name="connsiteY6" fmla="*/ 452796 h 2148830"/>
                <a:gd name="connsiteX7" fmla="*/ 1947588 w 12192000"/>
                <a:gd name="connsiteY7" fmla="*/ 66249 h 2148830"/>
                <a:gd name="connsiteX8" fmla="*/ 4778140 w 12192000"/>
                <a:gd name="connsiteY8" fmla="*/ 604018 h 2148830"/>
                <a:gd name="connsiteX9" fmla="*/ 11996242 w 12192000"/>
                <a:gd name="connsiteY9" fmla="*/ 2036894 h 2148830"/>
                <a:gd name="connsiteX10" fmla="*/ 12192000 w 12192000"/>
                <a:gd name="connsiteY10" fmla="*/ 2002266 h 2148830"/>
                <a:gd name="connsiteX11" fmla="*/ 12192000 w 12192000"/>
                <a:gd name="connsiteY11" fmla="*/ 1415250 h 2148830"/>
                <a:gd name="connsiteX12" fmla="*/ 12022971 w 12192000"/>
                <a:gd name="connsiteY12" fmla="*/ 1470801 h 2148830"/>
                <a:gd name="connsiteX13" fmla="*/ 7970940 w 12192000"/>
                <a:gd name="connsiteY13" fmla="*/ 1436986 h 2148830"/>
                <a:gd name="connsiteX14" fmla="*/ 4800356 w 12192000"/>
                <a:gd name="connsiteY14" fmla="*/ 456582 h 2148830"/>
                <a:gd name="connsiteX15" fmla="*/ 2646880 w 12192000"/>
                <a:gd name="connsiteY15" fmla="*/ 17560 h 2148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2192000" h="2148830">
                  <a:moveTo>
                    <a:pt x="2318293" y="0"/>
                  </a:moveTo>
                  <a:lnTo>
                    <a:pt x="2110341" y="0"/>
                  </a:lnTo>
                  <a:lnTo>
                    <a:pt x="1952334" y="920"/>
                  </a:lnTo>
                  <a:cubicBezTo>
                    <a:pt x="1343499" y="23864"/>
                    <a:pt x="752130" y="152982"/>
                    <a:pt x="184205" y="435928"/>
                  </a:cubicBezTo>
                  <a:lnTo>
                    <a:pt x="0" y="536864"/>
                  </a:lnTo>
                  <a:lnTo>
                    <a:pt x="0" y="554713"/>
                  </a:lnTo>
                  <a:lnTo>
                    <a:pt x="201115" y="452796"/>
                  </a:lnTo>
                  <a:cubicBezTo>
                    <a:pt x="776357" y="187336"/>
                    <a:pt x="1349828" y="76760"/>
                    <a:pt x="1947588" y="66249"/>
                  </a:cubicBezTo>
                  <a:cubicBezTo>
                    <a:pt x="2962940" y="48421"/>
                    <a:pt x="3890218" y="291317"/>
                    <a:pt x="4778140" y="604018"/>
                  </a:cubicBezTo>
                  <a:cubicBezTo>
                    <a:pt x="7231510" y="1468126"/>
                    <a:pt x="9178927" y="2492024"/>
                    <a:pt x="11996242" y="2036894"/>
                  </a:cubicBezTo>
                  <a:lnTo>
                    <a:pt x="12192000" y="2002266"/>
                  </a:lnTo>
                  <a:lnTo>
                    <a:pt x="12192000" y="1415250"/>
                  </a:lnTo>
                  <a:lnTo>
                    <a:pt x="12022971" y="1470801"/>
                  </a:lnTo>
                  <a:cubicBezTo>
                    <a:pt x="10719696" y="1863939"/>
                    <a:pt x="9271154" y="1783804"/>
                    <a:pt x="7970940" y="1436986"/>
                  </a:cubicBezTo>
                  <a:cubicBezTo>
                    <a:pt x="6890984" y="1148958"/>
                    <a:pt x="5866930" y="767309"/>
                    <a:pt x="4800356" y="456582"/>
                  </a:cubicBezTo>
                  <a:cubicBezTo>
                    <a:pt x="4068903" y="243471"/>
                    <a:pt x="3348204" y="74251"/>
                    <a:pt x="2646880" y="1756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75000">
                  <a:schemeClr val="accent3"/>
                </a:gs>
              </a:gsLst>
              <a:lin ang="0" scaled="1"/>
              <a:tileRect/>
            </a:gra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A28C7AD-68DD-D14D-853A-7EE56000E131}"/>
                </a:ext>
              </a:extLst>
            </p:cNvPr>
            <p:cNvSpPr/>
            <p:nvPr userDrawn="1"/>
          </p:nvSpPr>
          <p:spPr>
            <a:xfrm flipH="1">
              <a:off x="0" y="0"/>
              <a:ext cx="12192000" cy="1992138"/>
            </a:xfrm>
            <a:custGeom>
              <a:avLst/>
              <a:gdLst>
                <a:gd name="connsiteX0" fmla="*/ 2724271 w 12192000"/>
                <a:gd name="connsiteY0" fmla="*/ 0 h 1992138"/>
                <a:gd name="connsiteX1" fmla="*/ 1788442 w 12192000"/>
                <a:gd name="connsiteY1" fmla="*/ 0 h 1992138"/>
                <a:gd name="connsiteX2" fmla="*/ 1635403 w 12192000"/>
                <a:gd name="connsiteY2" fmla="*/ 12925 h 1992138"/>
                <a:gd name="connsiteX3" fmla="*/ 178220 w 12192000"/>
                <a:gd name="connsiteY3" fmla="*/ 451207 h 1992138"/>
                <a:gd name="connsiteX4" fmla="*/ 0 w 12192000"/>
                <a:gd name="connsiteY4" fmla="*/ 552718 h 1992138"/>
                <a:gd name="connsiteX5" fmla="*/ 0 w 12192000"/>
                <a:gd name="connsiteY5" fmla="*/ 570885 h 1992138"/>
                <a:gd name="connsiteX6" fmla="*/ 195368 w 12192000"/>
                <a:gd name="connsiteY6" fmla="*/ 467800 h 1992138"/>
                <a:gd name="connsiteX7" fmla="*/ 1934073 w 12192000"/>
                <a:gd name="connsiteY7" fmla="*/ 52850 h 1992138"/>
                <a:gd name="connsiteX8" fmla="*/ 4771217 w 12192000"/>
                <a:gd name="connsiteY8" fmla="*/ 543645 h 1992138"/>
                <a:gd name="connsiteX9" fmla="*/ 12007222 w 12192000"/>
                <a:gd name="connsiteY9" fmla="*/ 1856729 h 1992138"/>
                <a:gd name="connsiteX10" fmla="*/ 12192000 w 12192000"/>
                <a:gd name="connsiteY10" fmla="*/ 1820900 h 1992138"/>
                <a:gd name="connsiteX11" fmla="*/ 12192000 w 12192000"/>
                <a:gd name="connsiteY11" fmla="*/ 897073 h 1992138"/>
                <a:gd name="connsiteX12" fmla="*/ 12062517 w 12192000"/>
                <a:gd name="connsiteY12" fmla="*/ 950128 h 1992138"/>
                <a:gd name="connsiteX13" fmla="*/ 8435105 w 12192000"/>
                <a:gd name="connsiteY13" fmla="*/ 1266613 h 1992138"/>
                <a:gd name="connsiteX14" fmla="*/ 2948502 w 12192000"/>
                <a:gd name="connsiteY14" fmla="*/ 20548 h 1992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2192000" h="1992138">
                  <a:moveTo>
                    <a:pt x="2724271" y="0"/>
                  </a:moveTo>
                  <a:lnTo>
                    <a:pt x="1788442" y="0"/>
                  </a:lnTo>
                  <a:lnTo>
                    <a:pt x="1635403" y="12925"/>
                  </a:lnTo>
                  <a:cubicBezTo>
                    <a:pt x="1134241" y="70905"/>
                    <a:pt x="647221" y="207817"/>
                    <a:pt x="178220" y="451207"/>
                  </a:cubicBezTo>
                  <a:lnTo>
                    <a:pt x="0" y="552718"/>
                  </a:lnTo>
                  <a:lnTo>
                    <a:pt x="0" y="570885"/>
                  </a:lnTo>
                  <a:lnTo>
                    <a:pt x="195368" y="467800"/>
                  </a:lnTo>
                  <a:cubicBezTo>
                    <a:pt x="765758" y="193094"/>
                    <a:pt x="1336955" y="73179"/>
                    <a:pt x="1934073" y="52850"/>
                  </a:cubicBezTo>
                  <a:cubicBezTo>
                    <a:pt x="2948304" y="18310"/>
                    <a:pt x="3878878" y="245747"/>
                    <a:pt x="4771217" y="543645"/>
                  </a:cubicBezTo>
                  <a:cubicBezTo>
                    <a:pt x="7236913" y="1366709"/>
                    <a:pt x="9199689" y="2357774"/>
                    <a:pt x="12007222" y="1856729"/>
                  </a:cubicBezTo>
                  <a:lnTo>
                    <a:pt x="12192000" y="1820900"/>
                  </a:lnTo>
                  <a:lnTo>
                    <a:pt x="12192000" y="897073"/>
                  </a:lnTo>
                  <a:lnTo>
                    <a:pt x="12062517" y="950128"/>
                  </a:lnTo>
                  <a:cubicBezTo>
                    <a:pt x="10950292" y="1376478"/>
                    <a:pt x="9595706" y="1466451"/>
                    <a:pt x="8435105" y="1266613"/>
                  </a:cubicBezTo>
                  <a:cubicBezTo>
                    <a:pt x="6618389" y="953715"/>
                    <a:pt x="4735222" y="130088"/>
                    <a:pt x="2948502" y="20548"/>
                  </a:cubicBezTo>
                  <a:close/>
                </a:path>
              </a:pathLst>
            </a:custGeom>
            <a:solidFill>
              <a:srgbClr val="00498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2D9A6F3B-C34E-6A49-A4DF-7F791974B589}"/>
              </a:ext>
            </a:extLst>
          </p:cNvPr>
          <p:cNvSpPr/>
          <p:nvPr userDrawn="1"/>
        </p:nvSpPr>
        <p:spPr>
          <a:xfrm>
            <a:off x="902368" y="1517697"/>
            <a:ext cx="11289632" cy="382260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3A1B7DC-DAD7-F944-AC53-2FDB50DEA0A1}"/>
              </a:ext>
            </a:extLst>
          </p:cNvPr>
          <p:cNvCxnSpPr>
            <a:cxnSpLocks/>
          </p:cNvCxnSpPr>
          <p:nvPr userDrawn="1"/>
        </p:nvCxnSpPr>
        <p:spPr>
          <a:xfrm>
            <a:off x="1325946" y="3080084"/>
            <a:ext cx="685399" cy="0"/>
          </a:xfrm>
          <a:prstGeom prst="line">
            <a:avLst/>
          </a:prstGeom>
          <a:ln w="317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8C1CADB4-372A-5B4F-9CF0-0AB73DECC3E3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1219201" y="3429000"/>
            <a:ext cx="5582652" cy="1413563"/>
          </a:xfrm>
        </p:spPr>
        <p:txBody>
          <a:bodyPr numCol="2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itle 11">
            <a:extLst>
              <a:ext uri="{FF2B5EF4-FFF2-40B4-BE49-F238E27FC236}">
                <a16:creationId xmlns:a16="http://schemas.microsoft.com/office/drawing/2014/main" id="{1FDEA4A9-7D37-224B-988B-55B2879E8CB6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1219200" y="1887490"/>
            <a:ext cx="5582652" cy="1078262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5B035CE6-43FF-944E-A9C4-8AB87E8081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368" y="228371"/>
            <a:ext cx="2025315" cy="911940"/>
          </a:xfrm>
          <a:prstGeom prst="rect">
            <a:avLst/>
          </a:prstGeom>
        </p:spPr>
      </p:pic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E66F78A-F643-F64B-A208-E625F680759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18684" y="233915"/>
            <a:ext cx="5073316" cy="5943600"/>
          </a:xfrm>
          <a:custGeom>
            <a:avLst/>
            <a:gdLst>
              <a:gd name="connsiteX0" fmla="*/ 2971800 w 5073316"/>
              <a:gd name="connsiteY0" fmla="*/ 0 h 5943600"/>
              <a:gd name="connsiteX1" fmla="*/ 5073180 w 5073316"/>
              <a:gd name="connsiteY1" fmla="*/ 870420 h 5943600"/>
              <a:gd name="connsiteX2" fmla="*/ 5073316 w 5073316"/>
              <a:gd name="connsiteY2" fmla="*/ 870570 h 5943600"/>
              <a:gd name="connsiteX3" fmla="*/ 5073316 w 5073316"/>
              <a:gd name="connsiteY3" fmla="*/ 5073031 h 5943600"/>
              <a:gd name="connsiteX4" fmla="*/ 5073180 w 5073316"/>
              <a:gd name="connsiteY4" fmla="*/ 5073180 h 5943600"/>
              <a:gd name="connsiteX5" fmla="*/ 2971800 w 5073316"/>
              <a:gd name="connsiteY5" fmla="*/ 5943600 h 5943600"/>
              <a:gd name="connsiteX6" fmla="*/ 0 w 5073316"/>
              <a:gd name="connsiteY6" fmla="*/ 2971800 h 5943600"/>
              <a:gd name="connsiteX7" fmla="*/ 2971800 w 5073316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73316" h="5943600">
                <a:moveTo>
                  <a:pt x="2971800" y="0"/>
                </a:moveTo>
                <a:cubicBezTo>
                  <a:pt x="3792440" y="0"/>
                  <a:pt x="4535390" y="332630"/>
                  <a:pt x="5073180" y="870420"/>
                </a:cubicBezTo>
                <a:lnTo>
                  <a:pt x="5073316" y="870570"/>
                </a:lnTo>
                <a:lnTo>
                  <a:pt x="5073316" y="5073031"/>
                </a:lnTo>
                <a:lnTo>
                  <a:pt x="5073180" y="5073180"/>
                </a:lnTo>
                <a:cubicBezTo>
                  <a:pt x="4535390" y="5610970"/>
                  <a:pt x="3792440" y="5943600"/>
                  <a:pt x="2971800" y="5943600"/>
                </a:cubicBezTo>
                <a:cubicBezTo>
                  <a:pt x="1330520" y="5943600"/>
                  <a:pt x="0" y="4613080"/>
                  <a:pt x="0" y="2971800"/>
                </a:cubicBezTo>
                <a:cubicBezTo>
                  <a:pt x="0" y="1330520"/>
                  <a:pt x="1330520" y="0"/>
                  <a:pt x="29718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4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3C8E6B-4EF4-AB45-BB5A-B61F60A678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65125"/>
            <a:ext cx="10972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33A315-3653-1248-BF74-8D225E1A0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10972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9277CC0-3406-FE41-A537-FC7F5005F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264081-CCE9-434F-BC99-2EAB68E1AC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F6F45CB4-03EB-854B-871B-8D89D60BB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60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1" r:id="rId2"/>
    <p:sldLayoutId id="2147483663" r:id="rId3"/>
    <p:sldLayoutId id="2147483670" r:id="rId4"/>
    <p:sldLayoutId id="2147483650" r:id="rId5"/>
    <p:sldLayoutId id="2147483652" r:id="rId6"/>
    <p:sldLayoutId id="2147483653" r:id="rId7"/>
    <p:sldLayoutId id="2147483654" r:id="rId8"/>
    <p:sldLayoutId id="2147483674" r:id="rId9"/>
    <p:sldLayoutId id="2147483655" r:id="rId10"/>
    <p:sldLayoutId id="2147483664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tx1"/>
          </a:solidFill>
          <a:latin typeface="+mj-lt"/>
          <a:ea typeface="Lato Medium" panose="020F0502020204030203" pitchFamily="34" charset="0"/>
          <a:cs typeface="Lato Medium" panose="020F050202020403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5477" y="1281248"/>
            <a:ext cx="7726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COVER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477" y="2607133"/>
            <a:ext cx="7726923" cy="309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Cover Title </a:t>
            </a:r>
            <a:r>
              <a:rPr lang="en-US" dirty="0" err="1"/>
              <a:t>Subheadline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90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90"/>
            <a:ext cx="3860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90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2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55477" y="1281248"/>
            <a:ext cx="772692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COVER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477" y="2607133"/>
            <a:ext cx="7726923" cy="30942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Cover Title </a:t>
            </a:r>
            <a:r>
              <a:rPr lang="en-US" dirty="0" err="1"/>
              <a:t>Subheadline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990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EC6F5-3B5B-7441-85E6-9C3B881DE3EF}" type="datetimeFigureOut">
              <a:rPr lang="en-US" smtClean="0"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990"/>
            <a:ext cx="3860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990"/>
            <a:ext cx="2844800" cy="3638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BA88E-85C4-4147-8634-58EDDAC10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78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lpqc.or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flickr.com/photos/50457550@n00/7100742" TargetMode="Externa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5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me.northwestern.ed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742501-F937-8041-84E5-748F96AE991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Illinois Perinatal Quality Collaborative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9922563-64D6-2A4E-B048-13AC25DB45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Lato"/>
                <a:cs typeface="Lato"/>
              </a:rPr>
              <a:t>Neonatal Face to Face Meeting</a:t>
            </a:r>
          </a:p>
          <a:p>
            <a:r>
              <a:rPr lang="en-US" dirty="0">
                <a:ea typeface="Lato"/>
                <a:cs typeface="Lato"/>
              </a:rPr>
              <a:t>May 27, 2021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AFDEE866-04F7-BF46-8FB4-0968BA571C5D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63106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77C3B-D44E-A842-9C99-287A72DD1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 Tip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962C2B-F3CB-DE45-BD42-5954FB77A5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t>10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867110-78A0-8243-9BED-2883A52DD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88173"/>
            <a:ext cx="5874313" cy="3719483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022" y="1690688"/>
            <a:ext cx="5562599" cy="45144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43064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2D3C7E-68F2-497E-965A-9697A29B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6BEF-D856-4DCE-8956-469F59AE95D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0476" cy="7248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494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4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359DE18C-71C1-2F42-BCE2-4B2D7D1C6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465994"/>
            <a:ext cx="10905066" cy="1135737"/>
          </a:xfrm>
        </p:spPr>
        <p:txBody>
          <a:bodyPr>
            <a:normAutofit/>
          </a:bodyPr>
          <a:lstStyle/>
          <a:p>
            <a:r>
              <a:rPr lang="en-US" dirty="0"/>
              <a:t>Engage with each other: Neonatal Storyboards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0"/>
              </a:spcBef>
            </a:pPr>
            <a:r>
              <a:rPr lang="en-US" sz="2000" dirty="0"/>
              <a:t>Who: All participants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What: Neonatal Storyboards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Where: There are two ways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 lvl="1">
              <a:spcBef>
                <a:spcPts val="0"/>
              </a:spcBef>
            </a:pPr>
            <a:r>
              <a:rPr lang="en-US" dirty="0"/>
              <a:t>Neonatal Face to Face link in your conference registration email</a:t>
            </a:r>
          </a:p>
          <a:p>
            <a:pPr lvl="1">
              <a:spcBef>
                <a:spcPts val="0"/>
              </a:spcBef>
            </a:pPr>
            <a:r>
              <a:rPr lang="en-US" dirty="0"/>
              <a:t>Face to Face button on ilpcq.org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>
                <a:ea typeface="Lato"/>
                <a:cs typeface="Lato"/>
              </a:rPr>
              <a:t>When: Storyboard Lunch session from 11:15 - 12:30 pm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r>
              <a:rPr lang="en-US" sz="2000" dirty="0"/>
              <a:t>Why: Collaboration and exchange of ideas – Share your excellent work across the state!</a:t>
            </a:r>
          </a:p>
          <a:p>
            <a:pPr>
              <a:spcBef>
                <a:spcPts val="0"/>
              </a:spcBef>
            </a:pPr>
            <a:endParaRPr lang="en-US" sz="2000" dirty="0"/>
          </a:p>
          <a:p>
            <a:pPr>
              <a:spcBef>
                <a:spcPts val="0"/>
              </a:spcBef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6" name="Rectangle 16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18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20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Rectangle 22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Illinois Perinatal Quality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1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5F67B-4C07-0745-B4D7-59F09E5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Storyboard Raffle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D9C4-F027-7646-AE60-56DFCDAC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450" y="2008414"/>
            <a:ext cx="5693919" cy="4307182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a typeface="+mn-ea"/>
                <a:cs typeface="+mn-cs"/>
              </a:rPr>
              <a:t>How to win: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ea typeface="+mn-ea"/>
                <a:cs typeface="+mn-cs"/>
              </a:rPr>
              <a:t>Review the storyboards on the ILPQC Neo Face to Face website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ea typeface="+mn-ea"/>
                <a:cs typeface="+mn-cs"/>
              </a:rPr>
              <a:t>Complete the Stealing Shamelessly / Sharing Seamlessly online form (available in your email or on the event website)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ea typeface="+mn-ea"/>
                <a:cs typeface="+mn-cs"/>
              </a:rPr>
              <a:t>Attend the Wrap-up session from 2:45 - 3:00 pm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US" sz="2000" dirty="0">
              <a:ea typeface="+mn-ea"/>
              <a:cs typeface="+mn-cs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ea typeface="+mn-ea"/>
                <a:cs typeface="+mn-cs"/>
              </a:rPr>
              <a:t>Winners </a:t>
            </a:r>
            <a:r>
              <a:rPr lang="en-US" sz="2000" b="1" dirty="0">
                <a:ea typeface="+mn-ea"/>
                <a:cs typeface="+mn-cs"/>
              </a:rPr>
              <a:t>must be present </a:t>
            </a:r>
            <a:r>
              <a:rPr lang="en-US" sz="2000" dirty="0">
                <a:ea typeface="+mn-ea"/>
                <a:cs typeface="+mn-cs"/>
              </a:rPr>
              <a:t>to win one of 3 prizes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+mn-ea"/>
              <a:cs typeface="+mn-cs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ea typeface="+mn-ea"/>
              <a:cs typeface="+mn-cs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000" dirty="0">
                <a:ea typeface="+mn-ea"/>
                <a:cs typeface="+mn-cs"/>
              </a:rPr>
              <a:t>If a specific storyboard sparks your interest and you want to connect to a hospital to learn more about their work, email </a:t>
            </a:r>
            <a:r>
              <a:rPr lang="en-US" sz="2000" dirty="0">
                <a:ea typeface="+mn-ea"/>
                <a:cs typeface="+mn-cs"/>
                <a:hlinkClick r:id="rId3"/>
              </a:rPr>
              <a:t>info@ilpqc.org</a:t>
            </a:r>
            <a:r>
              <a:rPr lang="en-US" sz="2000" dirty="0">
                <a:ea typeface="+mn-ea"/>
                <a:cs typeface="+mn-cs"/>
              </a:rPr>
              <a:t> and we’ll facilitate a connection</a:t>
            </a:r>
          </a:p>
          <a:p>
            <a:endParaRPr lang="en-US" sz="2000" dirty="0">
              <a:ea typeface="+mn-ea"/>
              <a:cs typeface="+mn-cs"/>
            </a:endParaRP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B9D383-731A-DD48-8318-E96321AFD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6920" y="717012"/>
            <a:ext cx="4425029" cy="544619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2710A7-ADDE-BE4D-96F3-173D6BFC9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D2FDB-49E7-804E-AF7F-5D1F4938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0526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54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Content Placeholder 9" descr="Graphical user interface, application, PowerPoint&#10;&#10;Description automatically generated">
            <a:extLst>
              <a:ext uri="{FF2B5EF4-FFF2-40B4-BE49-F238E27FC236}">
                <a16:creationId xmlns:a16="http://schemas.microsoft.com/office/drawing/2014/main" id="{B592655B-1A89-4A5F-B313-F40908B36E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66800"/>
            <a:ext cx="12168862" cy="4715435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48787-B7FB-4BC2-8E61-1D63AAD7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D0B17C-43B3-4880-8944-C73DF8044D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7033E4B-E3EB-3D46-B2D8-3159663620FA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82572F4-A9F0-41BD-AEA4-BDEDE21AD5CA}"/>
              </a:ext>
            </a:extLst>
          </p:cNvPr>
          <p:cNvSpPr/>
          <p:nvPr/>
        </p:nvSpPr>
        <p:spPr>
          <a:xfrm>
            <a:off x="4236123" y="2205561"/>
            <a:ext cx="3473524" cy="48768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301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5F67B-4C07-0745-B4D7-59F09E535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756" y="4498848"/>
            <a:ext cx="10762488" cy="120700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Submit Steal Shamelessly Share Seamlessly online worksheet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9FD9C4-F027-7646-AE60-56DFCDAC3A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2268" y="5606155"/>
            <a:ext cx="9427464" cy="722376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buNone/>
            </a:pPr>
            <a:r>
              <a:rPr lang="en-US" sz="6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Submit by 2pm!</a:t>
            </a:r>
          </a:p>
        </p:txBody>
      </p:sp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B9D383-731A-DD48-8318-E96321AFD1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609600" y="320749"/>
            <a:ext cx="5212080" cy="3856948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375111-306C-49EA-9DD1-79A2ED78FA3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251845"/>
            <a:ext cx="0" cy="21209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D049518-18BB-4DEB-9467-89AE942353E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xmlns="" r:id="rId5"/>
              </a:ext>
            </a:extLst>
          </a:blip>
          <a:srcRect r="-2"/>
          <a:stretch/>
        </p:blipFill>
        <p:spPr>
          <a:xfrm>
            <a:off x="6370320" y="320109"/>
            <a:ext cx="5212080" cy="385756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7D2FDB-49E7-804E-AF7F-5D1F49384A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613648" y="6356350"/>
            <a:ext cx="2743200" cy="365125"/>
          </a:xfrm>
          <a:prstGeom prst="ellipse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b="0" i="0" u="none" strike="noStrike" cap="none" spc="0" normalizeH="0" baseline="0" noProof="0">
                <a:ln>
                  <a:noFill/>
                </a:ln>
                <a:solidFill>
                  <a:schemeClr val="tx1">
                    <a:alpha val="60000"/>
                  </a:schemeClr>
                </a:solidFill>
                <a:effectLst/>
                <a:uLnTx/>
                <a:uFillTx/>
              </a:rPr>
              <a:pPr marR="0" lvl="0" indent="0" fontAlgn="auto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b="0" i="0" u="none" strike="noStrike" cap="none" spc="0" normalizeH="0" baseline="0" noProof="0">
              <a:ln>
                <a:noFill/>
              </a:ln>
              <a:solidFill>
                <a:schemeClr val="tx1">
                  <a:alpha val="6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3D189B-4EA0-4287-B43C-72C462C580E1}"/>
              </a:ext>
            </a:extLst>
          </p:cNvPr>
          <p:cNvSpPr txBox="1"/>
          <p:nvPr/>
        </p:nvSpPr>
        <p:spPr>
          <a:xfrm>
            <a:off x="9017275" y="3977622"/>
            <a:ext cx="2565125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flickr.com/photos/50457550@n00/710074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98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014" y="1595181"/>
            <a:ext cx="3411012" cy="439367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200" dirty="0"/>
              <a:t>Select the breakout sessions you selected during registration:</a:t>
            </a:r>
          </a:p>
          <a:p>
            <a:pPr marL="171450" indent="-171450">
              <a:buFont typeface="Arial"/>
              <a:buChar char="•"/>
            </a:pPr>
            <a:r>
              <a:rPr lang="en-US" dirty="0"/>
              <a:t>Each attendee can attend a total of 2 sessions</a:t>
            </a:r>
            <a:endParaRPr lang="en-US" dirty="0">
              <a:cs typeface="Calibri" panose="020F0502020204030204"/>
            </a:endParaRP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Session #1</a:t>
            </a:r>
            <a:r>
              <a:rPr lang="en-US" dirty="0"/>
              <a:t>: 1:25pm - 2:00pm</a:t>
            </a:r>
          </a:p>
          <a:p>
            <a:pPr marL="628650" lvl="1" indent="-171450">
              <a:buFont typeface="Arial"/>
              <a:buChar char="•"/>
            </a:pPr>
            <a:r>
              <a:rPr lang="en-US" b="1" dirty="0"/>
              <a:t>Session #2</a:t>
            </a:r>
            <a:r>
              <a:rPr lang="en-US" dirty="0"/>
              <a:t>: 2:05pm - 2:40pm</a:t>
            </a:r>
            <a:endParaRPr lang="en-US" sz="2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A383FE-36E0-544F-B757-917A02769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9618"/>
            <a:ext cx="10972800" cy="1325563"/>
          </a:xfrm>
          <a:noFill/>
        </p:spPr>
        <p:txBody>
          <a:bodyPr/>
          <a:lstStyle/>
          <a:p>
            <a:r>
              <a:rPr lang="en-US" dirty="0"/>
              <a:t>Engage with each other: </a:t>
            </a:r>
            <a:br>
              <a:rPr lang="en-US" dirty="0"/>
            </a:br>
            <a:r>
              <a:rPr lang="en-US" dirty="0"/>
              <a:t>Breakout Sessions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3785385" y="1804843"/>
            <a:ext cx="8229601" cy="4393671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200" dirty="0"/>
              <a:t>MNO-Neonatal: Help! I feel like we just got going with MNO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Addressing disparities in infant mortality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Navigating your BASIC data: How to optimize and streamline data collection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Leveraging your EMR to achieve BASIC success</a:t>
            </a:r>
          </a:p>
          <a:p>
            <a:pPr>
              <a:lnSpc>
                <a:spcPct val="110000"/>
              </a:lnSpc>
            </a:pPr>
            <a:r>
              <a:rPr lang="en-US" sz="2200" dirty="0" err="1"/>
              <a:t>BASICally</a:t>
            </a:r>
            <a:r>
              <a:rPr lang="en-US" sz="2200" dirty="0"/>
              <a:t>, how do I get my Neonatologists &amp; Pediatricians to buy into this? </a:t>
            </a:r>
          </a:p>
          <a:p>
            <a:pPr>
              <a:lnSpc>
                <a:spcPct val="110000"/>
              </a:lnSpc>
            </a:pPr>
            <a:r>
              <a:rPr lang="en-US" sz="2200" dirty="0"/>
              <a:t>Key Components of Neonatal Early Onset Sepsis Calculator (NEOSC): Optimizing team communication &amp; clinical monitoring </a:t>
            </a:r>
          </a:p>
        </p:txBody>
      </p:sp>
    </p:spTree>
    <p:extLst>
      <p:ext uri="{BB962C8B-B14F-4D97-AF65-F5344CB8AC3E}">
        <p14:creationId xmlns:p14="http://schemas.microsoft.com/office/powerpoint/2010/main" val="30307237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FBDF9B7-92F1-4C4B-8988-2BD32197C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319" y="365125"/>
            <a:ext cx="10972800" cy="1325563"/>
          </a:xfrm>
        </p:spPr>
        <p:txBody>
          <a:bodyPr/>
          <a:lstStyle/>
          <a:p>
            <a:r>
              <a:rPr lang="en-US" dirty="0"/>
              <a:t>Breakout Session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4B7B5-AEF8-514B-B329-44C7D6A02D9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200" dirty="0"/>
              <a:t>How to get to your Zoom Breakout Session:</a:t>
            </a:r>
            <a:endParaRPr lang="en-US" dirty="0"/>
          </a:p>
          <a:p>
            <a:pPr lvl="1"/>
            <a:r>
              <a:rPr lang="en-US" sz="2200" dirty="0"/>
              <a:t>Click the link in the ILPQC online agenda </a:t>
            </a:r>
          </a:p>
          <a:p>
            <a:pPr lvl="1"/>
            <a:r>
              <a:rPr lang="en-US" sz="2200" dirty="0"/>
              <a:t>Select the appropriate link </a:t>
            </a:r>
            <a:r>
              <a:rPr lang="en-US" sz="2200" b="1" dirty="0"/>
              <a:t>based on the first letter of your last name 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A39A4-A9B0-264B-A9D0-6605330569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FF4E0-9BFE-6240-A535-C4E5E75A9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7719" y="0"/>
            <a:ext cx="6208389" cy="67297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ight Arrow 8"/>
          <p:cNvSpPr/>
          <p:nvPr/>
        </p:nvSpPr>
        <p:spPr>
          <a:xfrm>
            <a:off x="2095168" y="4426928"/>
            <a:ext cx="3528392" cy="16399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Simply click the link to join the session!</a:t>
            </a:r>
          </a:p>
        </p:txBody>
      </p:sp>
    </p:spTree>
    <p:extLst>
      <p:ext uri="{BB962C8B-B14F-4D97-AF65-F5344CB8AC3E}">
        <p14:creationId xmlns:p14="http://schemas.microsoft.com/office/powerpoint/2010/main" val="2492795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Participant e-Folder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46750" y="1930370"/>
            <a:ext cx="378029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000" b="1" u="sn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7A3B7-BF9F-C246-B854-7B12DEED8D00}"/>
              </a:ext>
            </a:extLst>
          </p:cNvPr>
          <p:cNvSpPr txBox="1"/>
          <p:nvPr/>
        </p:nvSpPr>
        <p:spPr>
          <a:xfrm>
            <a:off x="4338892" y="2129569"/>
            <a:ext cx="3581766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2800" b="1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781" y="2049043"/>
            <a:ext cx="4459279" cy="21188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B83DDB-7E4F-4956-AD69-4633543D34A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78781" y="4313070"/>
            <a:ext cx="5448851" cy="2225842"/>
          </a:xfrm>
          <a:prstGeom prst="rect">
            <a:avLst/>
          </a:prstGeom>
          <a:ln w="38100">
            <a:solidFill>
              <a:srgbClr val="000000"/>
            </a:solidFill>
          </a:ln>
        </p:spPr>
      </p:pic>
      <p:pic>
        <p:nvPicPr>
          <p:cNvPr id="14" name="Picture 13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B485288F-1CAF-40B5-B393-DB8465438F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426" y="2267500"/>
            <a:ext cx="5290773" cy="3105453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39D620-72F2-4E91-89F2-4CC0E8AD030A}"/>
              </a:ext>
            </a:extLst>
          </p:cNvPr>
          <p:cNvCxnSpPr>
            <a:cxnSpLocks/>
          </p:cNvCxnSpPr>
          <p:nvPr/>
        </p:nvCxnSpPr>
        <p:spPr>
          <a:xfrm flipH="1">
            <a:off x="1676401" y="3347332"/>
            <a:ext cx="401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40A29E-AE84-49FC-9F14-2CC49E687888}"/>
              </a:ext>
            </a:extLst>
          </p:cNvPr>
          <p:cNvCxnSpPr>
            <a:cxnSpLocks/>
          </p:cNvCxnSpPr>
          <p:nvPr/>
        </p:nvCxnSpPr>
        <p:spPr>
          <a:xfrm flipH="1">
            <a:off x="7160079" y="3287313"/>
            <a:ext cx="401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6155485-F18E-4F0D-AC57-F494DF07FAF6}"/>
              </a:ext>
            </a:extLst>
          </p:cNvPr>
          <p:cNvCxnSpPr>
            <a:cxnSpLocks/>
          </p:cNvCxnSpPr>
          <p:nvPr/>
        </p:nvCxnSpPr>
        <p:spPr>
          <a:xfrm flipH="1">
            <a:off x="8758278" y="6076778"/>
            <a:ext cx="4017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582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Address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310" y="3081639"/>
            <a:ext cx="10082004" cy="986569"/>
          </a:xfrm>
        </p:spPr>
        <p:txBody>
          <a:bodyPr>
            <a:normAutofit fontScale="92500"/>
          </a:bodyPr>
          <a:lstStyle/>
          <a:p>
            <a:r>
              <a:rPr lang="en-US" b="1" dirty="0"/>
              <a:t>Congresswoman Lauren Underwood </a:t>
            </a:r>
          </a:p>
          <a:p>
            <a:r>
              <a:rPr lang="en-US" dirty="0"/>
              <a:t>Serves Illinois’ 14th Congressional District in the U.S. House of Representatives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166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TextBox 10"/>
          <p:cNvSpPr txBox="1">
            <a:spLocks noChangeArrowheads="1"/>
          </p:cNvSpPr>
          <p:nvPr/>
        </p:nvSpPr>
        <p:spPr bwMode="auto">
          <a:xfrm>
            <a:off x="501864" y="1438215"/>
            <a:ext cx="8023323" cy="5170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spcBef>
                <a:spcPts val="7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"/>
              <a:defRPr sz="29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SzPct val="70000"/>
              <a:buFont typeface="Wingdings 2" panose="05020102010507070707" pitchFamily="18" charset="2"/>
              <a:buChar char=""/>
              <a:defRPr sz="26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ts val="500"/>
              </a:spcBef>
              <a:buClr>
                <a:schemeClr val="accent2"/>
              </a:buClr>
              <a:buSzPct val="75000"/>
              <a:buFont typeface="Wingdings" panose="05000000000000000000" pitchFamily="2" charset="2"/>
              <a:buChar char=""/>
              <a:defRPr sz="23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ts val="400"/>
              </a:spcBef>
              <a:buClr>
                <a:srgbClr val="C1C8E2"/>
              </a:buClr>
              <a:buSzPct val="7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ts val="400"/>
              </a:spcBef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ts val="400"/>
              </a:spcBef>
              <a:spcAft>
                <a:spcPct val="0"/>
              </a:spcAft>
              <a:buClr>
                <a:srgbClr val="788BBC"/>
              </a:buClr>
              <a:buSzPct val="65000"/>
              <a:buFont typeface="Wingdings" panose="05000000000000000000" pitchFamily="2" charset="2"/>
              <a:buChar char="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Ann Borders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: ILPQC Executive Director, OB Lead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+mj-lt"/>
                <a:cs typeface="Arial" panose="020B0604020202020204" pitchFamily="34" charset="0"/>
              </a:rPr>
            </a:br>
            <a:endParaRPr lang="en-US" altLang="en-US" sz="2200" b="1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Leslie Caldarelli &amp; Justin Josephsen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: Neonatal Leads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+mj-lt"/>
                <a:cs typeface="Arial" panose="020B0604020202020204" pitchFamily="34" charset="0"/>
              </a:rPr>
            </a:br>
            <a:endParaRPr lang="en-US" altLang="en-US" sz="22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Patricia Lee King</a:t>
            </a:r>
            <a:r>
              <a:rPr lang="en-US" altLang="en-US" sz="2200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: 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State Project Director, Quality Lead</a:t>
            </a:r>
            <a:r>
              <a:rPr lang="en-US" altLang="en-US" sz="2200" dirty="0">
                <a:latin typeface="+mj-lt"/>
                <a:cs typeface="Arial" panose="020B0604020202020204" pitchFamily="34" charset="0"/>
              </a:rPr>
              <a:t/>
            </a:r>
            <a:br>
              <a:rPr lang="en-US" altLang="en-US" sz="2200" dirty="0">
                <a:latin typeface="+mj-lt"/>
                <a:cs typeface="Arial" panose="020B0604020202020204" pitchFamily="34" charset="0"/>
              </a:rPr>
            </a:br>
            <a:endParaRPr lang="en-US" altLang="en-US" sz="22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Daniel Weiss &amp; Autumn Perrault: 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Project Manager, Nurse Quality Manager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j-lt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Kalyan </a:t>
            </a:r>
            <a:r>
              <a:rPr lang="en-US" altLang="en-US" sz="2200" b="1" err="1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Juvvadi</a:t>
            </a:r>
            <a:r>
              <a:rPr lang="en-US" altLang="en-US" sz="2200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: 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Data System Developer </a:t>
            </a:r>
            <a:endParaRPr lang="en-US" altLang="en-US" sz="2200" dirty="0"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solidFill>
                <a:srgbClr val="004990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Ieshia Johnson &amp; Ellie Suse</a:t>
            </a:r>
            <a:r>
              <a:rPr lang="en-US" altLang="en-US" sz="2200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: 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Project Coordinators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200" dirty="0">
              <a:latin typeface="+mj-lt"/>
              <a:ea typeface="MS PGothic"/>
              <a:cs typeface="Arial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2200" b="1" dirty="0">
                <a:solidFill>
                  <a:srgbClr val="004990"/>
                </a:solidFill>
                <a:latin typeface="+mj-lt"/>
                <a:ea typeface="MS PGothic"/>
                <a:cs typeface="Arial"/>
              </a:rPr>
              <a:t>Special thanks to our ILPQC Interns: </a:t>
            </a:r>
            <a:r>
              <a:rPr lang="en-US" altLang="en-US" sz="2200" dirty="0">
                <a:latin typeface="+mj-lt"/>
                <a:ea typeface="MS PGothic"/>
                <a:cs typeface="Arial"/>
              </a:rPr>
              <a:t>Preeya Waite, Ariel Dotts, Rayne Peerenboom, Megan Wyatt, Jessica Lamberson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01149" y="945376"/>
            <a:ext cx="1029148" cy="1180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741" y="3474134"/>
            <a:ext cx="1037050" cy="126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4515" y="1526398"/>
            <a:ext cx="1009572" cy="12857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741" y="1535807"/>
            <a:ext cx="1010063" cy="13048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4515" y="3459241"/>
            <a:ext cx="1080395" cy="12607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82741" y="5156400"/>
            <a:ext cx="1103482" cy="1486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13648" y="5156399"/>
            <a:ext cx="1059334" cy="14864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83371" y="4324543"/>
            <a:ext cx="1171945" cy="14105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1539" y="2647831"/>
            <a:ext cx="1083212" cy="12801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ILPQC Central Team</a:t>
            </a:r>
          </a:p>
        </p:txBody>
      </p:sp>
    </p:spTree>
    <p:extLst>
      <p:ext uri="{BB962C8B-B14F-4D97-AF65-F5344CB8AC3E}">
        <p14:creationId xmlns:p14="http://schemas.microsoft.com/office/powerpoint/2010/main" val="4118212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2" name="Rectangle 51">
            <a:extLst>
              <a:ext uri="{FF2B5EF4-FFF2-40B4-BE49-F238E27FC236}">
                <a16:creationId xmlns:a16="http://schemas.microsoft.com/office/drawing/2014/main" id="{333EDA0D-F54B-48BB-9910-7DB6A5FBA6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3A73256-0EB9-4289-A040-E77C05B42F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0"/>
            <a:ext cx="12192000" cy="2395820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84FE2E0-0356-4DC9-A129-5C677E5BBF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080500" y="6"/>
            <a:ext cx="31114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AF9516E-11D6-4EBA-B6FD-722514EE95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"/>
            <a:ext cx="12192000" cy="2395815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1E68CD86-EBCA-4577-B9FD-960CCEE8C9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26042" y="9496"/>
            <a:ext cx="11765956" cy="2376835"/>
          </a:xfrm>
          <a:prstGeom prst="rect">
            <a:avLst/>
          </a:prstGeom>
          <a:gradFill>
            <a:gsLst>
              <a:gs pos="0">
                <a:srgbClr val="000000">
                  <a:alpha val="8000"/>
                </a:srgbClr>
              </a:gs>
              <a:gs pos="76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9" y="365125"/>
            <a:ext cx="9748522" cy="1325563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We have come a long way…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-1828800" y="2002536"/>
            <a:ext cx="4114800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FFFFFF"/>
                </a:solidFill>
              </a:rPr>
              <a:t>Illinois Perinatal Quality Collaborative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8E71CB28-951B-422C-803F-B5CAB101D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5013" y="182489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9" name="Picture 9" descr="A picture containing text, indoor, office&#10;&#10;Description automatically generated">
            <a:extLst>
              <a:ext uri="{FF2B5EF4-FFF2-40B4-BE49-F238E27FC236}">
                <a16:creationId xmlns:a16="http://schemas.microsoft.com/office/drawing/2014/main" id="{425C7E3A-E7F0-4CF5-BB7F-F5A92C2F02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0350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8" name="Picture 8" descr="A picture containing text, indoor, several&#10;&#10;Description automatically generated">
            <a:extLst>
              <a:ext uri="{FF2B5EF4-FFF2-40B4-BE49-F238E27FC236}">
                <a16:creationId xmlns:a16="http://schemas.microsoft.com/office/drawing/2014/main" id="{567974B4-3289-4E9A-B28F-E14CB40271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92739" y="1816875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358AD53D-E3E0-484B-B2A1-C1ED5BAF887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"/>
          <a:stretch/>
        </p:blipFill>
        <p:spPr>
          <a:xfrm>
            <a:off x="8894647" y="1831520"/>
            <a:ext cx="2282932" cy="2282932"/>
          </a:xfrm>
          <a:custGeom>
            <a:avLst/>
            <a:gdLst/>
            <a:ahLst/>
            <a:cxnLst/>
            <a:rect l="l" t="t" r="r" b="b"/>
            <a:pathLst>
              <a:path w="2282932" h="2282932">
                <a:moveTo>
                  <a:pt x="1141466" y="0"/>
                </a:moveTo>
                <a:cubicBezTo>
                  <a:pt x="1771880" y="0"/>
                  <a:pt x="2282932" y="511052"/>
                  <a:pt x="2282932" y="1141466"/>
                </a:cubicBezTo>
                <a:cubicBezTo>
                  <a:pt x="2282932" y="1771880"/>
                  <a:pt x="1771880" y="2282932"/>
                  <a:pt x="1141466" y="2282932"/>
                </a:cubicBezTo>
                <a:cubicBezTo>
                  <a:pt x="511052" y="2282932"/>
                  <a:pt x="0" y="1771880"/>
                  <a:pt x="0" y="1141466"/>
                </a:cubicBezTo>
                <a:cubicBezTo>
                  <a:pt x="0" y="511052"/>
                  <a:pt x="511052" y="0"/>
                  <a:pt x="1141466" y="0"/>
                </a:cubicBezTo>
                <a:close/>
              </a:path>
            </a:pathLst>
          </a:cu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598" y="4503762"/>
            <a:ext cx="9748523" cy="1727792"/>
          </a:xfr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>
            <a:normAutofit fontScale="85000" lnSpcReduction="10000"/>
          </a:bodyPr>
          <a:lstStyle/>
          <a:p>
            <a:r>
              <a:rPr lang="en-US" sz="2000" dirty="0"/>
              <a:t>Our first in-person Neonatal meeting was held on May 13, 2016 in Peoria with about 40 attendees representing nearly 20 hospitals</a:t>
            </a:r>
          </a:p>
          <a:p>
            <a:r>
              <a:rPr lang="en-US" sz="2000" dirty="0"/>
              <a:t>The first Face-to-Face Neonatal meeting was held on May 22, 2017 in Urbana with about 77 participants representing nearly 30 hospitals</a:t>
            </a:r>
            <a:endParaRPr lang="en-US" dirty="0"/>
          </a:p>
          <a:p>
            <a:r>
              <a:rPr lang="en-US" sz="2000" dirty="0"/>
              <a:t>. . .as we continue to grow with nearly 90 hospitals here today, our goal remains the same</a:t>
            </a:r>
          </a:p>
          <a:p>
            <a:pPr lvl="1"/>
            <a:r>
              <a:rPr lang="en-US" dirty="0"/>
              <a:t>To provide opportunities for teams to share and learn from one another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1704320" y="6455664"/>
            <a:ext cx="448056" cy="365125"/>
          </a:xfrm>
          <a:prstGeom prst="ellipse">
            <a:avLst/>
          </a:prstGeo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97033E4B-E3EB-3D46-B2D8-3159663620FA}" type="slidenum">
              <a:rPr lang="en-US" sz="1100"/>
              <a:pPr>
                <a:lnSpc>
                  <a:spcPct val="90000"/>
                </a:lnSpc>
                <a:spcAft>
                  <a:spcPts val="600"/>
                </a:spcAft>
              </a:pPr>
              <a:t>20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0699366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4" descr="The planet earth taken from the outer space">
            <a:extLst>
              <a:ext uri="{FF2B5EF4-FFF2-40B4-BE49-F238E27FC236}">
                <a16:creationId xmlns:a16="http://schemas.microsoft.com/office/drawing/2014/main" id="{20D47671-1C5E-451F-98FF-2F365FD0D5C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>
                <a:solidFill>
                  <a:srgbClr val="FFFFFF"/>
                </a:solidFill>
                <a:ea typeface="+mj-ea"/>
                <a:cs typeface="+mj-cs"/>
              </a:rPr>
              <a:t>Celebrating our Accomplishments in a Virtual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EC5C-75A9-6841-A232-CD6FE289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A look to 2021 and beyond</a:t>
            </a:r>
          </a:p>
        </p:txBody>
      </p:sp>
      <p:sp>
        <p:nvSpPr>
          <p:cNvPr id="24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xmlns="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9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MNO-Neonatal Successes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Strategies to sustain optimal OEN care through 2021</a:t>
            </a:r>
          </a:p>
        </p:txBody>
      </p:sp>
    </p:spTree>
    <p:extLst>
      <p:ext uri="{BB962C8B-B14F-4D97-AF65-F5344CB8AC3E}">
        <p14:creationId xmlns:p14="http://schemas.microsoft.com/office/powerpoint/2010/main" val="9745493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EE0B6E2-7CE8-4D86-87FC-4B58A7D8E7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F9FBBC12-D291-184E-8DAA-033BD78EF9C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7868" y="289137"/>
            <a:ext cx="12351822" cy="6568863"/>
          </a:xfrm>
          <a:custGeom>
            <a:avLst/>
            <a:gdLst/>
            <a:ahLst/>
            <a:cxnLst/>
            <a:rect l="l" t="t" r="r" b="b"/>
            <a:pathLst>
              <a:path w="10630858" h="5869478">
                <a:moveTo>
                  <a:pt x="5791061" y="218"/>
                </a:moveTo>
                <a:cubicBezTo>
                  <a:pt x="5877327" y="-560"/>
                  <a:pt x="5971399" y="626"/>
                  <a:pt x="6073275" y="5793"/>
                </a:cubicBezTo>
                <a:cubicBezTo>
                  <a:pt x="6098744" y="7086"/>
                  <a:pt x="6121786" y="8165"/>
                  <a:pt x="6142651" y="9057"/>
                </a:cubicBezTo>
                <a:lnTo>
                  <a:pt x="6164185" y="9874"/>
                </a:lnTo>
                <a:lnTo>
                  <a:pt x="6258731" y="5793"/>
                </a:lnTo>
                <a:lnTo>
                  <a:pt x="6319194" y="2002"/>
                </a:lnTo>
                <a:lnTo>
                  <a:pt x="6413049" y="11772"/>
                </a:lnTo>
                <a:cubicBezTo>
                  <a:pt x="6592720" y="42783"/>
                  <a:pt x="6774188" y="66100"/>
                  <a:pt x="6956654" y="46745"/>
                </a:cubicBezTo>
                <a:cubicBezTo>
                  <a:pt x="7082424" y="33223"/>
                  <a:pt x="7207994" y="25294"/>
                  <a:pt x="7334364" y="25763"/>
                </a:cubicBezTo>
                <a:cubicBezTo>
                  <a:pt x="7624835" y="25763"/>
                  <a:pt x="7915502" y="28559"/>
                  <a:pt x="8205974" y="22730"/>
                </a:cubicBezTo>
                <a:cubicBezTo>
                  <a:pt x="8464499" y="17601"/>
                  <a:pt x="8722029" y="6412"/>
                  <a:pt x="8980756" y="34620"/>
                </a:cubicBezTo>
                <a:cubicBezTo>
                  <a:pt x="9362658" y="76124"/>
                  <a:pt x="9746556" y="62832"/>
                  <a:pt x="10129655" y="57937"/>
                </a:cubicBezTo>
                <a:lnTo>
                  <a:pt x="10163726" y="56766"/>
                </a:lnTo>
                <a:lnTo>
                  <a:pt x="10254950" y="73131"/>
                </a:lnTo>
                <a:lnTo>
                  <a:pt x="10311819" y="101928"/>
                </a:lnTo>
                <a:cubicBezTo>
                  <a:pt x="10479504" y="200737"/>
                  <a:pt x="10591476" y="367254"/>
                  <a:pt x="10625532" y="561669"/>
                </a:cubicBezTo>
                <a:lnTo>
                  <a:pt x="10626834" y="578090"/>
                </a:lnTo>
                <a:lnTo>
                  <a:pt x="10611964" y="734537"/>
                </a:lnTo>
                <a:cubicBezTo>
                  <a:pt x="10602387" y="823467"/>
                  <a:pt x="10587763" y="913306"/>
                  <a:pt x="10611964" y="1001326"/>
                </a:cubicBezTo>
                <a:cubicBezTo>
                  <a:pt x="10628543" y="1062669"/>
                  <a:pt x="10632231" y="1127783"/>
                  <a:pt x="10622705" y="1191154"/>
                </a:cubicBezTo>
                <a:cubicBezTo>
                  <a:pt x="10606645" y="1303627"/>
                  <a:pt x="10603293" y="1418084"/>
                  <a:pt x="10612740" y="1531572"/>
                </a:cubicBezTo>
                <a:cubicBezTo>
                  <a:pt x="10618978" y="1606398"/>
                  <a:pt x="10618020" y="1681815"/>
                  <a:pt x="10609893" y="1756397"/>
                </a:cubicBezTo>
                <a:cubicBezTo>
                  <a:pt x="10599152" y="1856690"/>
                  <a:pt x="10582457" y="1958800"/>
                  <a:pt x="10602776" y="2059394"/>
                </a:cubicBezTo>
                <a:cubicBezTo>
                  <a:pt x="10635130" y="2219226"/>
                  <a:pt x="10628659" y="2378906"/>
                  <a:pt x="10615717" y="2539949"/>
                </a:cubicBezTo>
                <a:cubicBezTo>
                  <a:pt x="10606011" y="2659785"/>
                  <a:pt x="10595269" y="2780984"/>
                  <a:pt x="10614682" y="2902183"/>
                </a:cubicBezTo>
                <a:cubicBezTo>
                  <a:pt x="10623029" y="2958418"/>
                  <a:pt x="10623029" y="3015928"/>
                  <a:pt x="10614682" y="3072165"/>
                </a:cubicBezTo>
                <a:cubicBezTo>
                  <a:pt x="10604587" y="3147914"/>
                  <a:pt x="10595010" y="3222907"/>
                  <a:pt x="10607952" y="3299413"/>
                </a:cubicBezTo>
                <a:cubicBezTo>
                  <a:pt x="10613646" y="3332743"/>
                  <a:pt x="10617917" y="3366376"/>
                  <a:pt x="10620894" y="3400009"/>
                </a:cubicBezTo>
                <a:cubicBezTo>
                  <a:pt x="10626822" y="3485877"/>
                  <a:pt x="10624699" y="3572233"/>
                  <a:pt x="10614553" y="3657556"/>
                </a:cubicBezTo>
                <a:cubicBezTo>
                  <a:pt x="10604846" y="3756637"/>
                  <a:pt x="10620635" y="3856323"/>
                  <a:pt x="10607694" y="3955100"/>
                </a:cubicBezTo>
                <a:cubicBezTo>
                  <a:pt x="10598504" y="4034653"/>
                  <a:pt x="10598155" y="4115265"/>
                  <a:pt x="10606658" y="4194923"/>
                </a:cubicBezTo>
                <a:cubicBezTo>
                  <a:pt x="10621954" y="4345512"/>
                  <a:pt x="10620998" y="4497755"/>
                  <a:pt x="10603811" y="4648057"/>
                </a:cubicBezTo>
                <a:cubicBezTo>
                  <a:pt x="10593198" y="4735775"/>
                  <a:pt x="10587116" y="4826067"/>
                  <a:pt x="10606140" y="4912119"/>
                </a:cubicBezTo>
                <a:cubicBezTo>
                  <a:pt x="10628530" y="5013245"/>
                  <a:pt x="10633189" y="5114446"/>
                  <a:pt x="10629921" y="5215515"/>
                </a:cubicBezTo>
                <a:lnTo>
                  <a:pt x="10625356" y="5273604"/>
                </a:lnTo>
                <a:lnTo>
                  <a:pt x="10624284" y="5284086"/>
                </a:lnTo>
                <a:cubicBezTo>
                  <a:pt x="10601148" y="5404993"/>
                  <a:pt x="10545219" y="5529874"/>
                  <a:pt x="10458692" y="5632218"/>
                </a:cubicBezTo>
                <a:lnTo>
                  <a:pt x="10418904" y="5670857"/>
                </a:lnTo>
                <a:lnTo>
                  <a:pt x="10417064" y="5673484"/>
                </a:lnTo>
                <a:cubicBezTo>
                  <a:pt x="10307992" y="5802550"/>
                  <a:pt x="10158402" y="5877799"/>
                  <a:pt x="9954609" y="5858572"/>
                </a:cubicBezTo>
                <a:cubicBezTo>
                  <a:pt x="9860355" y="5870096"/>
                  <a:pt x="9750551" y="5855439"/>
                  <a:pt x="9657171" y="5854061"/>
                </a:cubicBezTo>
                <a:lnTo>
                  <a:pt x="9612467" y="5856387"/>
                </a:lnTo>
                <a:lnTo>
                  <a:pt x="9279984" y="5838331"/>
                </a:lnTo>
                <a:cubicBezTo>
                  <a:pt x="9153141" y="5834280"/>
                  <a:pt x="9026273" y="5834164"/>
                  <a:pt x="8899305" y="5841275"/>
                </a:cubicBezTo>
                <a:cubicBezTo>
                  <a:pt x="8761407" y="5850940"/>
                  <a:pt x="8623304" y="5854733"/>
                  <a:pt x="8485266" y="5852671"/>
                </a:cubicBezTo>
                <a:lnTo>
                  <a:pt x="8314842" y="5842884"/>
                </a:lnTo>
                <a:lnTo>
                  <a:pt x="8193631" y="5825368"/>
                </a:lnTo>
                <a:lnTo>
                  <a:pt x="8029897" y="5818284"/>
                </a:lnTo>
                <a:lnTo>
                  <a:pt x="8028296" y="5817260"/>
                </a:lnTo>
                <a:lnTo>
                  <a:pt x="8008332" y="5817260"/>
                </a:lnTo>
                <a:lnTo>
                  <a:pt x="8006732" y="5818114"/>
                </a:lnTo>
                <a:lnTo>
                  <a:pt x="7839115" y="5825368"/>
                </a:lnTo>
                <a:lnTo>
                  <a:pt x="7801585" y="5830791"/>
                </a:lnTo>
                <a:lnTo>
                  <a:pt x="7734233" y="5834980"/>
                </a:lnTo>
                <a:lnTo>
                  <a:pt x="7482820" y="5855530"/>
                </a:lnTo>
                <a:lnTo>
                  <a:pt x="7445741" y="5854102"/>
                </a:lnTo>
                <a:lnTo>
                  <a:pt x="7403701" y="5858035"/>
                </a:lnTo>
                <a:lnTo>
                  <a:pt x="7155292" y="5854564"/>
                </a:lnTo>
                <a:cubicBezTo>
                  <a:pt x="6874805" y="5835913"/>
                  <a:pt x="6593917" y="5824488"/>
                  <a:pt x="6312830" y="5849900"/>
                </a:cubicBezTo>
                <a:lnTo>
                  <a:pt x="6232577" y="5855788"/>
                </a:lnTo>
                <a:lnTo>
                  <a:pt x="6231985" y="5855764"/>
                </a:lnTo>
                <a:lnTo>
                  <a:pt x="6166003" y="5858572"/>
                </a:lnTo>
                <a:cubicBezTo>
                  <a:pt x="6100624" y="5861901"/>
                  <a:pt x="6043822" y="5864887"/>
                  <a:pt x="5993271" y="5866513"/>
                </a:cubicBezTo>
                <a:lnTo>
                  <a:pt x="5925657" y="5866398"/>
                </a:lnTo>
                <a:lnTo>
                  <a:pt x="5833706" y="5859695"/>
                </a:lnTo>
                <a:cubicBezTo>
                  <a:pt x="5697214" y="5841788"/>
                  <a:pt x="5559607" y="5838897"/>
                  <a:pt x="5422657" y="5851067"/>
                </a:cubicBezTo>
                <a:lnTo>
                  <a:pt x="5250035" y="5858044"/>
                </a:lnTo>
                <a:lnTo>
                  <a:pt x="5151093" y="5858278"/>
                </a:lnTo>
                <a:lnTo>
                  <a:pt x="4972680" y="5851067"/>
                </a:lnTo>
                <a:cubicBezTo>
                  <a:pt x="4829141" y="5841741"/>
                  <a:pt x="4685204" y="5826120"/>
                  <a:pt x="4542066" y="5842905"/>
                </a:cubicBezTo>
                <a:cubicBezTo>
                  <a:pt x="4491758" y="5848734"/>
                  <a:pt x="4441488" y="5852626"/>
                  <a:pt x="4391242" y="5854962"/>
                </a:cubicBezTo>
                <a:lnTo>
                  <a:pt x="4246482" y="5857576"/>
                </a:lnTo>
                <a:lnTo>
                  <a:pt x="4221030" y="5856572"/>
                </a:lnTo>
                <a:lnTo>
                  <a:pt x="4218005" y="5856681"/>
                </a:lnTo>
                <a:lnTo>
                  <a:pt x="3939367" y="5844305"/>
                </a:lnTo>
                <a:cubicBezTo>
                  <a:pt x="3773470" y="5832648"/>
                  <a:pt x="3606974" y="5815626"/>
                  <a:pt x="3441875" y="5843140"/>
                </a:cubicBezTo>
                <a:cubicBezTo>
                  <a:pt x="3386806" y="5851400"/>
                  <a:pt x="3331601" y="5858126"/>
                  <a:pt x="3276306" y="5863318"/>
                </a:cubicBezTo>
                <a:lnTo>
                  <a:pt x="3225006" y="5866706"/>
                </a:lnTo>
                <a:lnTo>
                  <a:pt x="3194056" y="5866407"/>
                </a:lnTo>
                <a:lnTo>
                  <a:pt x="3082891" y="5863061"/>
                </a:lnTo>
                <a:lnTo>
                  <a:pt x="3013959" y="5869302"/>
                </a:lnTo>
                <a:cubicBezTo>
                  <a:pt x="2910698" y="5871464"/>
                  <a:pt x="2845426" y="5852913"/>
                  <a:pt x="2748311" y="5858572"/>
                </a:cubicBezTo>
                <a:cubicBezTo>
                  <a:pt x="2736171" y="5859279"/>
                  <a:pt x="2721419" y="5860082"/>
                  <a:pt x="2704411" y="5860936"/>
                </a:cubicBezTo>
                <a:lnTo>
                  <a:pt x="2650475" y="5863440"/>
                </a:lnTo>
                <a:lnTo>
                  <a:pt x="2436349" y="5854816"/>
                </a:lnTo>
                <a:cubicBezTo>
                  <a:pt x="2095150" y="5845165"/>
                  <a:pt x="1753811" y="5845122"/>
                  <a:pt x="1412584" y="5830782"/>
                </a:cubicBezTo>
                <a:cubicBezTo>
                  <a:pt x="1262458" y="5824256"/>
                  <a:pt x="1113131" y="5859227"/>
                  <a:pt x="963404" y="5861093"/>
                </a:cubicBezTo>
                <a:cubicBezTo>
                  <a:pt x="896140" y="5861967"/>
                  <a:pt x="828812" y="5861342"/>
                  <a:pt x="761431" y="5859896"/>
                </a:cubicBezTo>
                <a:lnTo>
                  <a:pt x="637698" y="5856158"/>
                </a:lnTo>
                <a:lnTo>
                  <a:pt x="592997" y="5853711"/>
                </a:lnTo>
                <a:cubicBezTo>
                  <a:pt x="391136" y="5830428"/>
                  <a:pt x="227663" y="5724844"/>
                  <a:pt x="123577" y="5564333"/>
                </a:cubicBezTo>
                <a:lnTo>
                  <a:pt x="99502" y="5518240"/>
                </a:lnTo>
                <a:lnTo>
                  <a:pt x="95609" y="5512764"/>
                </a:lnTo>
                <a:lnTo>
                  <a:pt x="86221" y="5492812"/>
                </a:lnTo>
                <a:lnTo>
                  <a:pt x="61763" y="5445986"/>
                </a:lnTo>
                <a:lnTo>
                  <a:pt x="56991" y="5430695"/>
                </a:lnTo>
                <a:lnTo>
                  <a:pt x="41922" y="5398673"/>
                </a:lnTo>
                <a:lnTo>
                  <a:pt x="25760" y="5339273"/>
                </a:lnTo>
                <a:lnTo>
                  <a:pt x="16811" y="5271956"/>
                </a:lnTo>
                <a:cubicBezTo>
                  <a:pt x="9305" y="5238090"/>
                  <a:pt x="4710" y="5203585"/>
                  <a:pt x="3092" y="5168860"/>
                </a:cubicBezTo>
                <a:cubicBezTo>
                  <a:pt x="-7132" y="5042101"/>
                  <a:pt x="10081" y="4917108"/>
                  <a:pt x="24446" y="4791844"/>
                </a:cubicBezTo>
                <a:cubicBezTo>
                  <a:pt x="34023" y="4712006"/>
                  <a:pt x="48647" y="4631352"/>
                  <a:pt x="24446" y="4552331"/>
                </a:cubicBezTo>
                <a:cubicBezTo>
                  <a:pt x="7867" y="4497261"/>
                  <a:pt x="4180" y="4438805"/>
                  <a:pt x="13705" y="4381912"/>
                </a:cubicBezTo>
                <a:cubicBezTo>
                  <a:pt x="29766" y="4280940"/>
                  <a:pt x="33117" y="4178184"/>
                  <a:pt x="23670" y="4076300"/>
                </a:cubicBezTo>
                <a:cubicBezTo>
                  <a:pt x="17432" y="4009125"/>
                  <a:pt x="18390" y="3941419"/>
                  <a:pt x="26517" y="3874462"/>
                </a:cubicBezTo>
                <a:cubicBezTo>
                  <a:pt x="37258" y="3784423"/>
                  <a:pt x="53954" y="3692752"/>
                  <a:pt x="33635" y="3602444"/>
                </a:cubicBezTo>
                <a:cubicBezTo>
                  <a:pt x="1280" y="3458954"/>
                  <a:pt x="7751" y="3315599"/>
                  <a:pt x="20694" y="3171022"/>
                </a:cubicBezTo>
                <a:cubicBezTo>
                  <a:pt x="30400" y="3063439"/>
                  <a:pt x="41141" y="2954632"/>
                  <a:pt x="21728" y="2845824"/>
                </a:cubicBezTo>
                <a:cubicBezTo>
                  <a:pt x="13381" y="2795337"/>
                  <a:pt x="13381" y="2743709"/>
                  <a:pt x="21728" y="2693221"/>
                </a:cubicBezTo>
                <a:cubicBezTo>
                  <a:pt x="31823" y="2625218"/>
                  <a:pt x="41400" y="2557892"/>
                  <a:pt x="28458" y="2489208"/>
                </a:cubicBezTo>
                <a:cubicBezTo>
                  <a:pt x="22764" y="2459285"/>
                  <a:pt x="18493" y="2429092"/>
                  <a:pt x="15516" y="2398898"/>
                </a:cubicBezTo>
                <a:cubicBezTo>
                  <a:pt x="9589" y="2321809"/>
                  <a:pt x="11711" y="2244283"/>
                  <a:pt x="21857" y="2167683"/>
                </a:cubicBezTo>
                <a:cubicBezTo>
                  <a:pt x="31564" y="2078733"/>
                  <a:pt x="15776" y="1989238"/>
                  <a:pt x="28717" y="1900560"/>
                </a:cubicBezTo>
                <a:cubicBezTo>
                  <a:pt x="37907" y="1829142"/>
                  <a:pt x="38255" y="1756772"/>
                  <a:pt x="29752" y="1685258"/>
                </a:cubicBezTo>
                <a:cubicBezTo>
                  <a:pt x="14456" y="1550065"/>
                  <a:pt x="15412" y="1413389"/>
                  <a:pt x="32599" y="1278454"/>
                </a:cubicBezTo>
                <a:cubicBezTo>
                  <a:pt x="43212" y="1199704"/>
                  <a:pt x="49294" y="1118644"/>
                  <a:pt x="30270" y="1041390"/>
                </a:cubicBezTo>
                <a:cubicBezTo>
                  <a:pt x="-14509" y="859818"/>
                  <a:pt x="11634" y="677973"/>
                  <a:pt x="30270" y="497354"/>
                </a:cubicBezTo>
                <a:lnTo>
                  <a:pt x="31725" y="472895"/>
                </a:lnTo>
                <a:lnTo>
                  <a:pt x="43781" y="427827"/>
                </a:lnTo>
                <a:lnTo>
                  <a:pt x="50994" y="413476"/>
                </a:lnTo>
                <a:lnTo>
                  <a:pt x="58372" y="387895"/>
                </a:lnTo>
                <a:cubicBezTo>
                  <a:pt x="111660" y="254431"/>
                  <a:pt x="198390" y="154469"/>
                  <a:pt x="306361" y="90092"/>
                </a:cubicBezTo>
                <a:lnTo>
                  <a:pt x="343340" y="71955"/>
                </a:lnTo>
                <a:lnTo>
                  <a:pt x="451947" y="55771"/>
                </a:lnTo>
                <a:lnTo>
                  <a:pt x="480681" y="50638"/>
                </a:lnTo>
                <a:lnTo>
                  <a:pt x="500476" y="51097"/>
                </a:lnTo>
                <a:cubicBezTo>
                  <a:pt x="614729" y="49684"/>
                  <a:pt x="728933" y="43772"/>
                  <a:pt x="843024" y="32056"/>
                </a:cubicBezTo>
                <a:cubicBezTo>
                  <a:pt x="1123212" y="7156"/>
                  <a:pt x="1404499" y="3566"/>
                  <a:pt x="1685086" y="21332"/>
                </a:cubicBezTo>
                <a:cubicBezTo>
                  <a:pt x="1938623" y="33688"/>
                  <a:pt x="2191759" y="64000"/>
                  <a:pt x="2445896" y="38121"/>
                </a:cubicBezTo>
                <a:cubicBezTo>
                  <a:pt x="2489616" y="33690"/>
                  <a:pt x="2532937" y="26111"/>
                  <a:pt x="2576333" y="19030"/>
                </a:cubicBezTo>
                <a:lnTo>
                  <a:pt x="2696353" y="4251"/>
                </a:lnTo>
                <a:lnTo>
                  <a:pt x="2745536" y="5232"/>
                </a:lnTo>
                <a:cubicBezTo>
                  <a:pt x="2818993" y="6452"/>
                  <a:pt x="2887864" y="7004"/>
                  <a:pt x="2947014" y="5793"/>
                </a:cubicBezTo>
                <a:cubicBezTo>
                  <a:pt x="3006163" y="4584"/>
                  <a:pt x="3060036" y="3178"/>
                  <a:pt x="3110399" y="1949"/>
                </a:cubicBezTo>
                <a:lnTo>
                  <a:pt x="3199002" y="221"/>
                </a:lnTo>
                <a:lnTo>
                  <a:pt x="3325015" y="3583"/>
                </a:lnTo>
                <a:cubicBezTo>
                  <a:pt x="3530714" y="12997"/>
                  <a:pt x="3736239" y="28910"/>
                  <a:pt x="3941762" y="43248"/>
                </a:cubicBezTo>
                <a:cubicBezTo>
                  <a:pt x="4091489" y="53739"/>
                  <a:pt x="4241215" y="66563"/>
                  <a:pt x="4390942" y="37886"/>
                </a:cubicBezTo>
                <a:cubicBezTo>
                  <a:pt x="4517292" y="15154"/>
                  <a:pt x="4645537" y="10467"/>
                  <a:pt x="4772844" y="23896"/>
                </a:cubicBezTo>
                <a:cubicBezTo>
                  <a:pt x="4885597" y="37327"/>
                  <a:pt x="4999052" y="40520"/>
                  <a:pt x="5112224" y="33456"/>
                </a:cubicBezTo>
                <a:lnTo>
                  <a:pt x="5477482" y="6922"/>
                </a:lnTo>
                <a:lnTo>
                  <a:pt x="5517883" y="7607"/>
                </a:lnTo>
                <a:lnTo>
                  <a:pt x="5555683" y="6426"/>
                </a:lnTo>
                <a:cubicBezTo>
                  <a:pt x="5626335" y="3737"/>
                  <a:pt x="5704795" y="995"/>
                  <a:pt x="5791061" y="21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78832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25369"/>
            <a:ext cx="10972800" cy="1325563"/>
          </a:xfrm>
          <a:noFill/>
        </p:spPr>
        <p:txBody>
          <a:bodyPr/>
          <a:lstStyle/>
          <a:p>
            <a:r>
              <a:rPr lang="en-US"/>
              <a:t>Changing the Landscape of NAS:</a:t>
            </a:r>
            <a:br>
              <a:rPr lang="en-US"/>
            </a:br>
            <a:r>
              <a:rPr lang="en-US"/>
              <a:t>Assessment &amp; Pharmacologic Care </a:t>
            </a:r>
            <a:endParaRPr lang="en-US" dirty="0"/>
          </a:p>
        </p:txBody>
      </p:sp>
      <p:graphicFrame>
        <p:nvGraphicFramePr>
          <p:cNvPr id="10" name="Content Placeholder 2">
            <a:extLst>
              <a:ext uri="{FF2B5EF4-FFF2-40B4-BE49-F238E27FC236}">
                <a16:creationId xmlns:a16="http://schemas.microsoft.com/office/drawing/2014/main" id="{57EA9F66-4BAD-4AB4-82EF-6C9A7084FF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8777950"/>
              </p:ext>
            </p:extLst>
          </p:nvPr>
        </p:nvGraphicFramePr>
        <p:xfrm>
          <a:off x="609600" y="1825625"/>
          <a:ext cx="11126774" cy="1589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292" y="3421614"/>
            <a:ext cx="6233409" cy="32624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395" y="3415683"/>
            <a:ext cx="5629152" cy="3268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41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560" y="2308559"/>
            <a:ext cx="3479844" cy="334989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035"/>
            <a:ext cx="10972800" cy="1325563"/>
          </a:xfrm>
        </p:spPr>
        <p:txBody>
          <a:bodyPr/>
          <a:lstStyle/>
          <a:p>
            <a:r>
              <a:rPr lang="en-US" dirty="0"/>
              <a:t>MNO’s Impact:</a:t>
            </a:r>
            <a:br>
              <a:rPr lang="en-US" dirty="0"/>
            </a:br>
            <a:r>
              <a:rPr lang="en-US" dirty="0"/>
              <a:t>Length of Stay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" y="1825625"/>
            <a:ext cx="3537041" cy="4351338"/>
          </a:xfrm>
        </p:spPr>
        <p:txBody>
          <a:bodyPr>
            <a:normAutofit/>
          </a:bodyPr>
          <a:lstStyle/>
          <a:p>
            <a:r>
              <a:rPr lang="en-US" sz="2800" dirty="0"/>
              <a:t>Teams have cared for over </a:t>
            </a:r>
            <a:r>
              <a:rPr lang="en-US" sz="2800" b="1" dirty="0"/>
              <a:t>2,034 Opioid-Exposed Newborns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dirty="0"/>
              <a:t>Average Length of Stay for OENs with NAS symptoms is </a:t>
            </a:r>
            <a:r>
              <a:rPr lang="en-US" sz="2800" b="1" dirty="0"/>
              <a:t>3.8 days shorter</a:t>
            </a:r>
            <a:endParaRPr lang="en-US" sz="2800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038961" y="3498134"/>
            <a:ext cx="1464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15.5 Days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75" y="2308558"/>
            <a:ext cx="3479844" cy="33498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986107" y="3546810"/>
            <a:ext cx="146426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11.7 Days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76380" y="5536534"/>
            <a:ext cx="132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2018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32295" y="5553729"/>
            <a:ext cx="1326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2021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13353" y="1377591"/>
            <a:ext cx="54842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Length of Stay for OENs with NAS Symptoms</a:t>
            </a:r>
          </a:p>
        </p:txBody>
      </p:sp>
    </p:spTree>
    <p:extLst>
      <p:ext uri="{BB962C8B-B14F-4D97-AF65-F5344CB8AC3E}">
        <p14:creationId xmlns:p14="http://schemas.microsoft.com/office/powerpoint/2010/main" val="3816850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68035"/>
            <a:ext cx="10972800" cy="1325563"/>
          </a:xfrm>
        </p:spPr>
        <p:txBody>
          <a:bodyPr/>
          <a:lstStyle/>
          <a:p>
            <a:r>
              <a:rPr lang="en-US" dirty="0"/>
              <a:t>MNO’s Impact:</a:t>
            </a:r>
            <a:br>
              <a:rPr lang="en-US" dirty="0"/>
            </a:br>
            <a:r>
              <a:rPr lang="en-US" dirty="0"/>
              <a:t>Coordinated Discharge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825625"/>
            <a:ext cx="44555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Great improvements in coordinating discharge for OENs</a:t>
            </a:r>
          </a:p>
          <a:p>
            <a:r>
              <a:rPr lang="en-US" dirty="0"/>
              <a:t>YOU mapped community resources to facilitate connections for your families</a:t>
            </a:r>
          </a:p>
          <a:p>
            <a:r>
              <a:rPr lang="en-US" dirty="0"/>
              <a:t>YOU improved partnership with mothers and caregivers</a:t>
            </a:r>
          </a:p>
          <a:p>
            <a:r>
              <a:rPr lang="en-US" dirty="0"/>
              <a:t>YOU ensured clinical readiness, family preparedness, and optimized transfer of care for </a:t>
            </a:r>
            <a:r>
              <a:rPr lang="en-US" b="1" dirty="0"/>
              <a:t>1,059 mothers and babies!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821" y="1996101"/>
            <a:ext cx="6583830" cy="395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03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6973"/>
            <a:ext cx="10972800" cy="1325563"/>
          </a:xfrm>
          <a:noFill/>
        </p:spPr>
        <p:txBody>
          <a:bodyPr/>
          <a:lstStyle/>
          <a:p>
            <a:r>
              <a:rPr lang="en-US" dirty="0"/>
              <a:t>Key Strategies to Provide</a:t>
            </a:r>
            <a:br>
              <a:rPr lang="en-US" dirty="0"/>
            </a:br>
            <a:r>
              <a:rPr lang="en-US" dirty="0"/>
              <a:t>Optimal OEN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993" y="4522481"/>
            <a:ext cx="2103733" cy="161669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126" y="4004053"/>
            <a:ext cx="2023505" cy="21290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186" y="1756852"/>
            <a:ext cx="1970049" cy="1977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040" y="1622460"/>
            <a:ext cx="1169617" cy="25154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2295" y="1877976"/>
            <a:ext cx="2453791" cy="1890634"/>
          </a:xfrm>
          <a:prstGeom prst="rect">
            <a:avLst/>
          </a:prstGeom>
        </p:spPr>
      </p:pic>
      <p:pic>
        <p:nvPicPr>
          <p:cNvPr id="11" name="Picture 11" descr="Icon&#10;&#10;Description automatically generated">
            <a:extLst>
              <a:ext uri="{FF2B5EF4-FFF2-40B4-BE49-F238E27FC236}">
                <a16:creationId xmlns:a16="http://schemas.microsoft.com/office/drawing/2014/main" id="{26A3C9BD-0F0C-461F-9259-9E6AE2691A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057" y="1756094"/>
            <a:ext cx="2112169" cy="2238531"/>
          </a:xfrm>
          <a:prstGeom prst="rect">
            <a:avLst/>
          </a:prstGeom>
        </p:spPr>
      </p:pic>
      <p:pic>
        <p:nvPicPr>
          <p:cNvPr id="12" name="Picture 12" descr="Shape, icon, arrow&#10;&#10;Description automatically generated">
            <a:extLst>
              <a:ext uri="{FF2B5EF4-FFF2-40B4-BE49-F238E27FC236}">
                <a16:creationId xmlns:a16="http://schemas.microsoft.com/office/drawing/2014/main" id="{511980C2-069C-4C22-8317-AD2F0161A6B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0712" y="3958713"/>
            <a:ext cx="2028826" cy="216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91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4645"/>
            <a:ext cx="10972800" cy="1325563"/>
          </a:xfrm>
          <a:noFill/>
        </p:spPr>
        <p:txBody>
          <a:bodyPr/>
          <a:lstStyle/>
          <a:p>
            <a:r>
              <a:rPr lang="en-US" dirty="0"/>
              <a:t>Shared Strategies to </a:t>
            </a:r>
            <a:br>
              <a:rPr lang="en-US" dirty="0"/>
            </a:br>
            <a:r>
              <a:rPr lang="en-US" dirty="0"/>
              <a:t>Sustain Optimal OEN Care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328884" y="1326612"/>
            <a:ext cx="39163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Memorial Hospital East (Shiloh) Non-Pharmacologic, Pharmacologic, and Breastfeeding protocols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444892" y="5492862"/>
            <a:ext cx="219760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NM Central DuPage MNO-Neo Folders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107631" y="1460540"/>
            <a:ext cx="30650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/>
              <a:t>Alexian</a:t>
            </a:r>
            <a:r>
              <a:rPr lang="en-US" b="1" dirty="0"/>
              <a:t> Brothers Medical Center MNO-Neo Folders &amp; Patient Education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938647" y="5173874"/>
            <a:ext cx="3733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Advocate Sherman NAS Assessment Tools and Coordinated Discharge Checklist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8839" y="2066532"/>
            <a:ext cx="2726335" cy="206237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608" y="2813150"/>
            <a:ext cx="1684506" cy="233317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1003" y="2382274"/>
            <a:ext cx="2532992" cy="225498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2338" y="2462698"/>
            <a:ext cx="2942662" cy="290690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8989" y="3767687"/>
            <a:ext cx="2056000" cy="281237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2" y="2813150"/>
            <a:ext cx="2069080" cy="2679252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-172822" y="1875597"/>
            <a:ext cx="25573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Loyola University Medical Center NAS Algorithm</a:t>
            </a:r>
          </a:p>
        </p:txBody>
      </p:sp>
    </p:spTree>
    <p:extLst>
      <p:ext uri="{BB962C8B-B14F-4D97-AF65-F5344CB8AC3E}">
        <p14:creationId xmlns:p14="http://schemas.microsoft.com/office/powerpoint/2010/main" val="19858088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F1D51-A475-468F-9C6D-0E6AA890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3279"/>
            <a:ext cx="10972800" cy="1325563"/>
          </a:xfrm>
          <a:noFill/>
        </p:spPr>
        <p:txBody>
          <a:bodyPr/>
          <a:lstStyle/>
          <a:p>
            <a:r>
              <a:rPr lang="en-US" dirty="0"/>
              <a:t>Working Towards Equity by </a:t>
            </a:r>
            <a:br>
              <a:rPr lang="en-US" dirty="0"/>
            </a:br>
            <a:r>
              <a:rPr lang="en-US" dirty="0"/>
              <a:t>Standardizing Care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65C584-2C78-41DD-AF44-B8E4B8E89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3D7664-6ACB-40CE-997F-6CAB652E9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5999" y="1945397"/>
            <a:ext cx="5929525" cy="356277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359" y="1955291"/>
            <a:ext cx="5915341" cy="355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45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42E12D1-955F-DF4F-AB3C-A0F8A41B4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Neonatal Disclosures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1EC4D-80CD-8A4C-AD10-7915639710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79818A">
                    <a:lumMod val="60000"/>
                    <a:lumOff val="40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79818A">
                  <a:lumMod val="60000"/>
                  <a:lumOff val="40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EB9706F-A3D6-E446-86DE-DCE541D2C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609601" y="1581936"/>
            <a:ext cx="4114800" cy="577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F5668F"/>
              </a:buClr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Course Director </a:t>
            </a:r>
            <a:r>
              <a:rPr lang="en-US" sz="1600" dirty="0">
                <a:solidFill>
                  <a:srgbClr val="444C55"/>
                </a:solidFill>
              </a:rPr>
              <a:t>–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nothing to disclose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Patricia Lee King, PhD</a:t>
            </a:r>
          </a:p>
        </p:txBody>
      </p: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7323605" y="4083457"/>
            <a:ext cx="4881502" cy="577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F5668F"/>
              </a:buClr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Panelists </a:t>
            </a:r>
            <a:r>
              <a:rPr lang="en-US" sz="1600" dirty="0">
                <a:solidFill>
                  <a:srgbClr val="444C55"/>
                </a:solidFill>
              </a:rPr>
              <a:t>–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provide implementation examples, not clinical guidance, and are therefore not required to disclose financial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7323605" y="4869500"/>
            <a:ext cx="4128825" cy="325660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buClr>
                <a:srgbClr val="F5668F"/>
              </a:buClr>
              <a:defRPr/>
            </a:pP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Susan McCarty, MSN, RNC-LRN</a:t>
            </a:r>
          </a:p>
          <a:p>
            <a:pPr lvl="0">
              <a:buClr>
                <a:srgbClr val="F5668F"/>
              </a:buClr>
              <a:defRPr/>
            </a:pPr>
            <a:r>
              <a:rPr lang="en-US" sz="1200" dirty="0" err="1">
                <a:solidFill>
                  <a:srgbClr val="444C55"/>
                </a:solidFill>
                <a:latin typeface="Arial" panose="020B0604020202020204"/>
              </a:rPr>
              <a:t>Preetha</a:t>
            </a: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 </a:t>
            </a:r>
            <a:r>
              <a:rPr lang="en-US" sz="1200" dirty="0" err="1">
                <a:solidFill>
                  <a:srgbClr val="444C55"/>
                </a:solidFill>
                <a:latin typeface="Arial" panose="020B0604020202020204"/>
              </a:rPr>
              <a:t>Prazad</a:t>
            </a: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, MD</a:t>
            </a:r>
          </a:p>
          <a:p>
            <a:pPr lvl="0">
              <a:buClr>
                <a:srgbClr val="F5668F"/>
              </a:buClr>
              <a:defRPr/>
            </a:pP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Rajeev Kumar, MD</a:t>
            </a: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2737479"/>
            <a:ext cx="41148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200" dirty="0"/>
              <a:t>Amanda Bennett, PhD, MPH </a:t>
            </a:r>
          </a:p>
          <a:p>
            <a:pPr lvl="0"/>
            <a:r>
              <a:rPr lang="en-US" sz="1200" dirty="0"/>
              <a:t>Ann E B Borders, MD</a:t>
            </a:r>
          </a:p>
          <a:p>
            <a:pPr lvl="0"/>
            <a:r>
              <a:rPr lang="en-US" sz="1200" dirty="0"/>
              <a:t>Leslie A Caldarelli, MD</a:t>
            </a:r>
          </a:p>
          <a:p>
            <a:pPr lvl="0"/>
            <a:r>
              <a:rPr lang="en-US" sz="1200" dirty="0"/>
              <a:t>Joseph Cantey, MD, MPH</a:t>
            </a:r>
          </a:p>
          <a:p>
            <a:r>
              <a:rPr lang="en-US" sz="1200" dirty="0"/>
              <a:t>Peggy Cowling, APN, </a:t>
            </a:r>
          </a:p>
          <a:p>
            <a:pPr lvl="0"/>
            <a:r>
              <a:rPr lang="en-US" sz="1200" dirty="0"/>
              <a:t>Mary Jarvis, BSN</a:t>
            </a:r>
          </a:p>
          <a:p>
            <a:pPr lvl="0"/>
            <a:r>
              <a:rPr lang="en-US" sz="1200" dirty="0"/>
              <a:t>Ieshia Johnson, MPH</a:t>
            </a:r>
          </a:p>
          <a:p>
            <a:pPr lvl="0"/>
            <a:r>
              <a:rPr lang="en-US" sz="1200" dirty="0"/>
              <a:t>Sherry Jones, MD</a:t>
            </a:r>
          </a:p>
          <a:p>
            <a:pPr lvl="0"/>
            <a:r>
              <a:rPr lang="en-US" sz="1200" dirty="0"/>
              <a:t>Justin Josephsen, MD</a:t>
            </a:r>
          </a:p>
        </p:txBody>
      </p:sp>
      <p:sp>
        <p:nvSpPr>
          <p:cNvPr id="17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3751859" y="2737479"/>
            <a:ext cx="4128825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Cecilia Lopez, MSN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Deborah Miller, MPH, BSN, RN, CPHQ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Xiaver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Pombar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, MD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Shawn O'Connor, MD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LaToshia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 Rouse, CD (DONA)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Karie Stewart, CNM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Ellie Suse, MSN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C. Susie Swain, BSN, RNC, C-EFM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Dan Weiss, MPH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609600" y="2337688"/>
            <a:ext cx="8381999" cy="5774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Planning Committee Members &amp; Speakers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– </a:t>
            </a:r>
            <a:r>
              <a:rPr lang="en-US" sz="1400" dirty="0">
                <a:solidFill>
                  <a:srgbClr val="444C55"/>
                </a:solidFill>
                <a:latin typeface="Arial" panose="020B0604020202020204"/>
              </a:rPr>
              <a:t>nothing to disclose</a:t>
            </a:r>
          </a:p>
        </p:txBody>
      </p:sp>
      <p:sp>
        <p:nvSpPr>
          <p:cNvPr id="19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7303302" y="2645076"/>
            <a:ext cx="4077877" cy="132215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Joseph R Hageman, MD discloses contracted role with Owlet</a:t>
            </a:r>
          </a:p>
          <a:p>
            <a:pPr>
              <a:buClr>
                <a:srgbClr val="F5668F"/>
              </a:buClr>
              <a:defRPr/>
            </a:pP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Russell Kirby, PhD discloses he receives funding through the CDC, NIH and Florida Dept of Health</a:t>
            </a:r>
          </a:p>
          <a:p>
            <a:pPr>
              <a:buClr>
                <a:srgbClr val="F5668F"/>
              </a:buClr>
              <a:defRPr/>
            </a:pPr>
            <a:r>
              <a:rPr lang="en-US" sz="1200" dirty="0">
                <a:solidFill>
                  <a:srgbClr val="444C55"/>
                </a:solidFill>
                <a:latin typeface="Arial" panose="020B0604020202020204"/>
              </a:rPr>
              <a:t>Audra Meadows, MD, MPH discloses a consultant role with the PNQIN Birth Equity Journey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668F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98FA5BDC-4831-F144-9FEB-2AF0D2106713}"/>
              </a:ext>
            </a:extLst>
          </p:cNvPr>
          <p:cNvSpPr txBox="1">
            <a:spLocks/>
          </p:cNvSpPr>
          <p:nvPr/>
        </p:nvSpPr>
        <p:spPr>
          <a:xfrm>
            <a:off x="7252355" y="2341290"/>
            <a:ext cx="5808352" cy="3684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Clr>
                <a:srgbClr val="F5668F"/>
              </a:buClr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Planning Committee Member </a:t>
            </a:r>
            <a:r>
              <a:rPr lang="en-US" sz="1600" dirty="0">
                <a:solidFill>
                  <a:srgbClr val="444C55"/>
                </a:solidFill>
              </a:rPr>
              <a:t>–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4C55"/>
                </a:solidFill>
                <a:effectLst/>
                <a:uLnTx/>
                <a:uFillTx/>
                <a:latin typeface="Arial" panose="020B0604020202020204"/>
                <a:cs typeface="Lato" panose="020F0502020204030203" pitchFamily="34" charset="0"/>
              </a:rPr>
              <a:t>disclosures reported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44C55"/>
              </a:solidFill>
              <a:effectLst/>
              <a:uLnTx/>
              <a:uFillTx/>
              <a:latin typeface="Arial" panose="020B0604020202020204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009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NAS Data from APORS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6386" y="2292547"/>
            <a:ext cx="6814107" cy="40638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1500167"/>
            <a:ext cx="10972800" cy="6231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+mn-lt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Adverse Pregnancy Outcomes Reporting System Data from April 2016 – February 2021, 6 month rolling averages</a:t>
            </a:r>
          </a:p>
        </p:txBody>
      </p:sp>
    </p:spTree>
    <p:extLst>
      <p:ext uri="{BB962C8B-B14F-4D97-AF65-F5344CB8AC3E}">
        <p14:creationId xmlns:p14="http://schemas.microsoft.com/office/powerpoint/2010/main" val="15032087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41002"/>
            <a:ext cx="10972800" cy="783436"/>
          </a:xfrm>
        </p:spPr>
        <p:txBody>
          <a:bodyPr>
            <a:normAutofit fontScale="90000"/>
          </a:bodyPr>
          <a:lstStyle/>
          <a:p>
            <a:r>
              <a:rPr lang="en-US" sz="3200" dirty="0"/>
              <a:t>MNO Work: A QI Triathlon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825625"/>
            <a:ext cx="5195299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Work with your team to complete and implement your sustainability plan:</a:t>
            </a:r>
          </a:p>
          <a:p>
            <a:pPr lvl="1"/>
            <a:r>
              <a:rPr lang="en-US" sz="2400" dirty="0"/>
              <a:t>Compliance Monitoring</a:t>
            </a:r>
          </a:p>
          <a:p>
            <a:pPr lvl="1"/>
            <a:r>
              <a:rPr lang="en-US" sz="2400" dirty="0"/>
              <a:t>New Hire &amp; Continuing Education</a:t>
            </a:r>
          </a:p>
          <a:p>
            <a:pPr lvl="1"/>
            <a:r>
              <a:rPr lang="en-US" sz="2400" dirty="0"/>
              <a:t>Systems Changes</a:t>
            </a:r>
          </a:p>
          <a:p>
            <a:endParaRPr lang="en-US" dirty="0"/>
          </a:p>
          <a:p>
            <a:r>
              <a:rPr lang="en-US" dirty="0"/>
              <a:t>Attend MNO Sustainability Webinars in 2021 to learn and share strategies with other ILPQC hospitals</a:t>
            </a:r>
          </a:p>
          <a:p>
            <a:endParaRPr lang="en-US" dirty="0"/>
          </a:p>
          <a:p>
            <a:r>
              <a:rPr lang="en-US" dirty="0"/>
              <a:t>ILPQC will provide QI support to help you cross finish line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3265" y="2332324"/>
            <a:ext cx="6286956" cy="194367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990619" y="4276002"/>
            <a:ext cx="1887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Systems Changes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864281" y="4276002"/>
            <a:ext cx="208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Clinical Culture Changes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50379" y="4276002"/>
            <a:ext cx="2081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Sustain Changes</a:t>
            </a:r>
          </a:p>
        </p:txBody>
      </p:sp>
    </p:spTree>
    <p:extLst>
      <p:ext uri="{BB962C8B-B14F-4D97-AF65-F5344CB8AC3E}">
        <p14:creationId xmlns:p14="http://schemas.microsoft.com/office/powerpoint/2010/main" val="14905784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3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Rocket launch">
            <a:extLst>
              <a:ext uri="{FF2B5EF4-FFF2-40B4-BE49-F238E27FC236}">
                <a16:creationId xmlns:a16="http://schemas.microsoft.com/office/drawing/2014/main" id="{75694C47-38FB-4035-B64D-44FBC54B9A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3" name="Rectangle 15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dirty="0">
                <a:solidFill>
                  <a:srgbClr val="FFFFFF"/>
                </a:solidFill>
                <a:ea typeface="+mj-ea"/>
                <a:cs typeface="+mj-cs"/>
              </a:rPr>
              <a:t>Successful Launch of BASIC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072043"/>
            <a:ext cx="10058400" cy="128270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+mn-ea"/>
                <a:cs typeface="+mn-cs"/>
              </a:rPr>
              <a:t>Babies Antibiotic Stewardship Improvement Collaborative</a:t>
            </a:r>
          </a:p>
        </p:txBody>
      </p:sp>
    </p:spTree>
    <p:extLst>
      <p:ext uri="{BB962C8B-B14F-4D97-AF65-F5344CB8AC3E}">
        <p14:creationId xmlns:p14="http://schemas.microsoft.com/office/powerpoint/2010/main" val="394700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Lato"/>
                <a:cs typeface="Lato"/>
              </a:rPr>
              <a:t>ILPQC hospitals, regardless of perinatal level or experience with newborn antibiotics initiatives, will implement best practices to provide: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2636" y="2899398"/>
            <a:ext cx="9594369" cy="223991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301196" y="5427303"/>
            <a:ext cx="3036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the right antibiotics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93092" y="5427304"/>
            <a:ext cx="2969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for the right babies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017663" y="5427304"/>
            <a:ext cx="32239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for the right duration</a:t>
            </a:r>
          </a:p>
        </p:txBody>
      </p:sp>
    </p:spTree>
    <p:extLst>
      <p:ext uri="{BB962C8B-B14F-4D97-AF65-F5344CB8AC3E}">
        <p14:creationId xmlns:p14="http://schemas.microsoft.com/office/powerpoint/2010/main" val="418464922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2496-D91F-416A-9CAB-A13C3176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911"/>
            <a:ext cx="10972800" cy="1325563"/>
          </a:xfrm>
          <a:noFill/>
        </p:spPr>
        <p:txBody>
          <a:bodyPr/>
          <a:lstStyle/>
          <a:p>
            <a:r>
              <a:rPr lang="en-US" dirty="0"/>
              <a:t>BASIC Variation in Care:</a:t>
            </a:r>
            <a:br>
              <a:rPr lang="en-US" dirty="0"/>
            </a:br>
            <a:r>
              <a:rPr lang="en-US" dirty="0"/>
              <a:t>Antibiotic initiation ≥35 weeks</a:t>
            </a:r>
          </a:p>
        </p:txBody>
      </p:sp>
      <p:pic>
        <p:nvPicPr>
          <p:cNvPr id="9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9ED9CDA-0B80-41A8-BE18-F8FB7BE4F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3513" y="1563518"/>
            <a:ext cx="8554808" cy="46672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7178E-EFE0-4BB2-9154-6E930242E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7937-C703-4ABE-8215-0552D7A3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61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6E74A-2D33-42AB-83D3-8B73A6DAD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13618"/>
            <a:ext cx="10972800" cy="1325563"/>
          </a:xfrm>
        </p:spPr>
        <p:txBody>
          <a:bodyPr>
            <a:normAutofit/>
          </a:bodyPr>
          <a:lstStyle/>
          <a:p>
            <a:r>
              <a:rPr lang="en-US" dirty="0">
                <a:ea typeface="+mj-lt"/>
                <a:cs typeface="+mj-lt"/>
              </a:rPr>
              <a:t>BASIC Variation in Care</a:t>
            </a:r>
            <a:br>
              <a:rPr lang="en-US" dirty="0">
                <a:ea typeface="+mj-lt"/>
                <a:cs typeface="+mj-lt"/>
              </a:rPr>
            </a:br>
            <a:endParaRPr lang="en-US" dirty="0">
              <a:ea typeface="+mj-lt"/>
              <a:cs typeface="+mj-lt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242C902A-0AC9-43D1-A9C4-5828A5855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759" y="2164660"/>
            <a:ext cx="9660192" cy="41753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B17D-372A-405E-AD75-8B5CFAE183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5108E-BB60-4BBB-B7AD-213786448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3078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Aims: What we want to achieve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804" y="1825625"/>
            <a:ext cx="5574258" cy="4351338"/>
          </a:xfrm>
        </p:spPr>
        <p:txBody>
          <a:bodyPr/>
          <a:lstStyle/>
          <a:p>
            <a:r>
              <a:rPr lang="en-US" dirty="0"/>
              <a:t>Decrease by 20% (or absolute rate of 4%) the number of newborns born at ≥35 weeks who receive antibiotics</a:t>
            </a:r>
          </a:p>
          <a:p>
            <a:endParaRPr lang="en-US" dirty="0"/>
          </a:p>
          <a:p>
            <a:r>
              <a:rPr lang="en-US" dirty="0"/>
              <a:t>Decrease by 20% the number of newborns who receive antibiotics for longer than 36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Illinois Perinatal Quality Collaborative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2169" y="1439732"/>
            <a:ext cx="1686044" cy="186407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335588" y="3137254"/>
            <a:ext cx="1301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36hrs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697" y="3325404"/>
            <a:ext cx="1222096" cy="285155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550793" y="5116437"/>
            <a:ext cx="17906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 Growth to Date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93674" y="4558943"/>
            <a:ext cx="1230225" cy="1230225"/>
          </a:xfrm>
          <a:prstGeom prst="rect">
            <a:avLst/>
          </a:prstGeom>
        </p:spPr>
      </p:pic>
      <p:sp>
        <p:nvSpPr>
          <p:cNvPr id="12" name="&quot;No&quot; Symbol 11"/>
          <p:cNvSpPr/>
          <p:nvPr/>
        </p:nvSpPr>
        <p:spPr>
          <a:xfrm>
            <a:off x="10341426" y="4340844"/>
            <a:ext cx="1704696" cy="1836119"/>
          </a:xfrm>
          <a:prstGeom prst="noSmoking">
            <a:avLst>
              <a:gd name="adj" fmla="val 826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71884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F2496-D91F-416A-9CAB-A13C3176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37911"/>
            <a:ext cx="10972800" cy="1325563"/>
          </a:xfrm>
          <a:noFill/>
        </p:spPr>
        <p:txBody>
          <a:bodyPr/>
          <a:lstStyle/>
          <a:p>
            <a:r>
              <a:rPr lang="en-US" dirty="0"/>
              <a:t>BASIC Variation in Care:</a:t>
            </a:r>
            <a:br>
              <a:rPr lang="en-US" dirty="0"/>
            </a:br>
            <a:r>
              <a:rPr lang="en-US" dirty="0"/>
              <a:t>Antibiotic initiation ≥35 weeks</a:t>
            </a:r>
          </a:p>
        </p:txBody>
      </p:sp>
      <p:pic>
        <p:nvPicPr>
          <p:cNvPr id="9" name="Picture 9" descr="A picture containing timeline&#10;&#10;Description automatically generated">
            <a:extLst>
              <a:ext uri="{FF2B5EF4-FFF2-40B4-BE49-F238E27FC236}">
                <a16:creationId xmlns:a16="http://schemas.microsoft.com/office/drawing/2014/main" id="{99ED9CDA-0B80-41A8-BE18-F8FB7BE4FD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3513" y="1563518"/>
            <a:ext cx="8554808" cy="466724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7178E-EFE0-4BB2-9154-6E930242ED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7937-C703-4ABE-8215-0552D7A39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975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55796"/>
            <a:ext cx="10972800" cy="1325563"/>
          </a:xfrm>
        </p:spPr>
        <p:txBody>
          <a:bodyPr/>
          <a:lstStyle/>
          <a:p>
            <a:r>
              <a:rPr lang="en-US" dirty="0"/>
              <a:t>Newborn Sepsis Data from APORS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00167"/>
            <a:ext cx="10972800" cy="623107"/>
          </a:xfrm>
        </p:spPr>
        <p:txBody>
          <a:bodyPr>
            <a:noAutofit/>
          </a:bodyPr>
          <a:lstStyle/>
          <a:p>
            <a:r>
              <a:rPr lang="en-US" sz="1800" dirty="0"/>
              <a:t>Adverse Pregnancy Outcomes Reporting System Data from 2014 – 2020</a:t>
            </a:r>
          </a:p>
          <a:p>
            <a:r>
              <a:rPr lang="en-US" sz="1800" dirty="0"/>
              <a:t>Newborn confirmed sepsis rate gestational ages 33+ weeks: 0.7 per 1,000 live births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961" y="2641617"/>
            <a:ext cx="5487408" cy="3320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1321" y="2641617"/>
            <a:ext cx="6159054" cy="33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698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535"/>
            <a:ext cx="10972800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What are your Summer 2021 </a:t>
            </a:r>
            <a:br>
              <a:rPr lang="en-US" dirty="0"/>
            </a:br>
            <a:r>
              <a:rPr lang="en-US" dirty="0"/>
              <a:t>Pit Stops on the BASIC Road Trip!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652"/>
          <a:stretch/>
        </p:blipFill>
        <p:spPr>
          <a:xfrm>
            <a:off x="157316" y="4501117"/>
            <a:ext cx="6403046" cy="830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7316" y="2875433"/>
            <a:ext cx="3003704" cy="16256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1704" y="4501116"/>
            <a:ext cx="5473981" cy="830025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09600" y="1495388"/>
            <a:ext cx="83629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What BASIC teams have been working on since December 2020…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8516" y="3040157"/>
            <a:ext cx="21403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Formed QI Team, Attended Data Training &amp; QI Team webinars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 cstate="email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1020" y="2858130"/>
            <a:ext cx="3003704" cy="162568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428054" y="3076621"/>
            <a:ext cx="17547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Submitted and Tracked Data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4724" y="2813878"/>
            <a:ext cx="3003704" cy="162568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253557" y="2935492"/>
            <a:ext cx="258564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Completed Readiness Survey to Identify Opportunities</a:t>
            </a:r>
          </a:p>
        </p:txBody>
      </p:sp>
      <p:sp>
        <p:nvSpPr>
          <p:cNvPr id="13" name="Cloud Callout 12"/>
          <p:cNvSpPr/>
          <p:nvPr/>
        </p:nvSpPr>
        <p:spPr>
          <a:xfrm>
            <a:off x="4555015" y="2092355"/>
            <a:ext cx="2003576" cy="8915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Change the radio station!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8296" y="2786999"/>
            <a:ext cx="3003704" cy="1625684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277129" y="2908613"/>
            <a:ext cx="221002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000000"/>
                </a:solidFill>
              </a:rPr>
              <a:t>Applied QI Tools like Prioritization Matrices and PDSAs</a:t>
            </a:r>
          </a:p>
        </p:txBody>
      </p:sp>
      <p:sp>
        <p:nvSpPr>
          <p:cNvPr id="23" name="Cloud Callout 22"/>
          <p:cNvSpPr/>
          <p:nvPr/>
        </p:nvSpPr>
        <p:spPr>
          <a:xfrm>
            <a:off x="9911081" y="1922338"/>
            <a:ext cx="1943100" cy="8915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We’re hungry!</a:t>
            </a:r>
          </a:p>
        </p:txBody>
      </p:sp>
      <p:sp>
        <p:nvSpPr>
          <p:cNvPr id="22" name="Cloud Callout 21">
            <a:extLst>
              <a:ext uri="{FF2B5EF4-FFF2-40B4-BE49-F238E27FC236}">
                <a16:creationId xmlns:a16="http://schemas.microsoft.com/office/drawing/2014/main" id="{D27B8B82-F9A4-0D4B-AE1A-6650FBB039B9}"/>
              </a:ext>
            </a:extLst>
          </p:cNvPr>
          <p:cNvSpPr/>
          <p:nvPr/>
        </p:nvSpPr>
        <p:spPr>
          <a:xfrm>
            <a:off x="1552062" y="2241763"/>
            <a:ext cx="2003576" cy="891540"/>
          </a:xfrm>
          <a:prstGeom prst="cloud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Are we there yet?</a:t>
            </a:r>
          </a:p>
        </p:txBody>
      </p:sp>
    </p:spTree>
    <p:extLst>
      <p:ext uri="{BB962C8B-B14F-4D97-AF65-F5344CB8AC3E}">
        <p14:creationId xmlns:p14="http://schemas.microsoft.com/office/powerpoint/2010/main" val="12401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028761" y="0"/>
            <a:ext cx="5163239" cy="1766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33E4B-E3EB-3D46-B2D8-3159663620F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444C55">
                  <a:tint val="7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44C55">
                    <a:tint val="7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Illinois Perinatal Quality Collaborative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575936" y="291829"/>
            <a:ext cx="11282505" cy="940275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100" b="0" i="0" u="none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Obtain </a:t>
            </a:r>
            <a:r>
              <a:rPr kumimoji="0" lang="en-US" sz="3100" b="0" i="1" u="none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AMA PRA Category 1 Credits</a:t>
            </a:r>
            <a:r>
              <a:rPr kumimoji="0" lang="en-US" sz="3200" b="0" i="1" u="none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™ </a:t>
            </a:r>
            <a:r>
              <a:rPr kumimoji="0" lang="en-US" sz="3100" b="0" i="0" u="none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certificate </a:t>
            </a:r>
            <a:r>
              <a:rPr kumimoji="0" lang="en-US" sz="3200" b="0" i="0" u="sng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  <a:hlinkClick r:id="rId3"/>
              </a:rPr>
              <a:t>www.cme.northwestern.edu</a:t>
            </a:r>
            <a:endParaRPr kumimoji="0" lang="en-US" sz="3200" b="0" i="0" u="sng" strike="noStrike" kern="1200" cap="none" spc="-50" normalizeH="0" baseline="0" noProof="0" dirty="0">
              <a:ln>
                <a:noFill/>
              </a:ln>
              <a:solidFill>
                <a:srgbClr val="79818A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42379" y="2742541"/>
            <a:ext cx="11949621" cy="323165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9412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18824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237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37649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47061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56473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565886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075298" algn="l" defTabSz="1018824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In order to obtain your </a:t>
            </a:r>
            <a:r>
              <a:rPr kumimoji="0" lang="en-US" sz="1700" b="0" i="1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AMA PRA Category 1 Credit(s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)™, at the completion of this activity please follow these steps: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1. Sign in to Northwestern University Feinberg School of Medicine’s Office of CME website: www.cme.northwestern.edu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58366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using the email and password used to register for this activity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.</a:t>
            </a:r>
            <a:b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</a:b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2. After logging into Cloud CME, go to My CME and click on Evaluations &amp; Certificates. You will see the activity </a:t>
            </a:r>
            <a:r>
              <a:rPr kumimoji="0" lang="en-US" sz="1700" b="1" i="0" u="none" strike="noStrike" kern="1200" cap="none" spc="0" normalizeH="0" baseline="0" noProof="0" dirty="0">
                <a:ln>
                  <a:noFill/>
                </a:ln>
                <a:solidFill>
                  <a:srgbClr val="F5668F">
                    <a:lumMod val="75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ILPQC OB &amp; Neonatal Face-to-Face Meeting </a:t>
            </a: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listed. Click on "Complete Evaluation. </a:t>
            </a:r>
          </a:p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3. Once you complete the evaluation form, your certificate will auto-generate. Please print a copy for your records. A copy of your credits will be saved on your transcript that can be found under “My CME” then click “Transcript.”</a:t>
            </a:r>
          </a:p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00" b="0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l" defTabSz="10188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700" b="0" i="0" u="none" strike="noStrike" kern="120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4. For additional questions or assistance, please email cme@northwestern.edu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233" y="6276932"/>
            <a:ext cx="2470484" cy="347044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/>
        </p:nvSpPr>
        <p:spPr>
          <a:xfrm>
            <a:off x="116732" y="1982864"/>
            <a:ext cx="11960204" cy="528409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-5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Email to follow at the conclusion of the neonatal meeting</a:t>
            </a:r>
          </a:p>
        </p:txBody>
      </p:sp>
      <p:sp>
        <p:nvSpPr>
          <p:cNvPr id="8" name="Title 1"/>
          <p:cNvSpPr>
            <a:spLocks noGrp="1"/>
          </p:cNvSpPr>
          <p:nvPr/>
        </p:nvSpPr>
        <p:spPr>
          <a:xfrm>
            <a:off x="457631" y="1043464"/>
            <a:ext cx="11282505" cy="723024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sng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/>
            </a:r>
            <a:br>
              <a:rPr kumimoji="0" lang="en-US" sz="3200" b="0" i="0" u="sng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</a:br>
            <a:r>
              <a:rPr kumimoji="0" lang="en-US" sz="2800" b="0" i="0" u="none" strike="noStrike" kern="1200" cap="none" spc="-50" normalizeH="0" baseline="0" noProof="0" dirty="0">
                <a:ln>
                  <a:noFill/>
                </a:ln>
                <a:solidFill>
                  <a:srgbClr val="79818A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*NOTE* Credits must be claimed by </a:t>
            </a:r>
            <a:r>
              <a:rPr kumimoji="0" lang="en-US" sz="2800" b="1" i="0" u="sng" strike="noStrike" kern="1200" cap="none" spc="-50" normalizeH="0" baseline="0" noProof="0" dirty="0">
                <a:ln>
                  <a:noFill/>
                </a:ln>
                <a:solidFill>
                  <a:srgbClr val="1C498B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June 30, 2021</a:t>
            </a:r>
          </a:p>
        </p:txBody>
      </p:sp>
    </p:spTree>
    <p:extLst>
      <p:ext uri="{BB962C8B-B14F-4D97-AF65-F5344CB8AC3E}">
        <p14:creationId xmlns:p14="http://schemas.microsoft.com/office/powerpoint/2010/main" val="3685977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Learning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strategies to engage Obstetric/Neonatal providers and staff to optimize care and improve outcomes for mothers and newborns through the implementation of quality improvement initiatives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List key strategies for one or more of the following quality improvement initiatives: Promoting Vaginal Birth, Birth Equity and/or Babies Antibiotic Stewardship Improvement Collaborative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0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2361346"/>
              </p:ext>
            </p:extLst>
          </p:nvPr>
        </p:nvGraphicFramePr>
        <p:xfrm>
          <a:off x="881934" y="1690372"/>
          <a:ext cx="10050865" cy="4465407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696078">
                  <a:extLst>
                    <a:ext uri="{9D8B030D-6E8A-4147-A177-3AD203B41FA5}">
                      <a16:colId xmlns:a16="http://schemas.microsoft.com/office/drawing/2014/main" val="4263553801"/>
                    </a:ext>
                  </a:extLst>
                </a:gridCol>
                <a:gridCol w="7354787">
                  <a:extLst>
                    <a:ext uri="{9D8B030D-6E8A-4147-A177-3AD203B41FA5}">
                      <a16:colId xmlns:a16="http://schemas.microsoft.com/office/drawing/2014/main" val="829729719"/>
                    </a:ext>
                  </a:extLst>
                </a:gridCol>
              </a:tblGrid>
              <a:tr h="888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8:15 – 8:40 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Welcome &amp; Overview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+mn-lt"/>
                          <a:cs typeface="Lato" panose="020F0502020204030203" pitchFamily="34" charset="0"/>
                        </a:rPr>
                        <a:t>–</a:t>
                      </a:r>
                      <a:r>
                        <a:rPr lang="en-US" sz="1600" dirty="0">
                          <a:effectLst/>
                        </a:rPr>
                        <a:t> Celebrating our Accomplishments in a Virtual World with a Look to 2021 and beyond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Leslie Caldarelli, MD &amp; Justin Josephsen, MD</a:t>
                      </a:r>
                      <a:endParaRPr lang="en-US" sz="1600" b="1" dirty="0">
                        <a:solidFill>
                          <a:srgbClr val="E67356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91328767"/>
                  </a:ext>
                </a:extLst>
              </a:tr>
              <a:tr h="88843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8:40 – 9:35 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Infant Mortality Inequities in Illinois and Opportunities for Prevention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Amanda Bennett, PhD, MPH &amp; Russell Kirby, PhD, MS</a:t>
                      </a:r>
                      <a:endParaRPr lang="en-US" sz="1600" b="1" dirty="0">
                        <a:solidFill>
                          <a:srgbClr val="E67356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1023970"/>
                  </a:ext>
                </a:extLst>
              </a:tr>
              <a:tr h="2999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9:35 – 9:45 am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Brief Discussion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66876077"/>
                  </a:ext>
                </a:extLst>
              </a:tr>
              <a:tr h="360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9:45 – 9:55 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69713626"/>
                  </a:ext>
                </a:extLst>
              </a:tr>
              <a:tr h="69228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9:55 – 10:40 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Antibiotic Stewardship in the Nursery Setting: It can be done!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Joseph B. Cantey, MD</a:t>
                      </a:r>
                      <a:endParaRPr lang="en-US" sz="1600" b="1">
                        <a:solidFill>
                          <a:srgbClr val="E67356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4653810"/>
                  </a:ext>
                </a:extLst>
              </a:tr>
              <a:tr h="6435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10:40 – 10:55 am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Unpacking the BASIC Toolkit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Leslie </a:t>
                      </a:r>
                      <a:r>
                        <a:rPr lang="en-US" sz="1600" b="1" kern="1200" dirty="0" err="1">
                          <a:solidFill>
                            <a:srgbClr val="E67356"/>
                          </a:solidFill>
                          <a:effectLst/>
                        </a:rPr>
                        <a:t>Caldarelli</a:t>
                      </a: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, MD &amp; Justin Josephsen, MD</a:t>
                      </a:r>
                      <a:endParaRPr lang="en-US" sz="1600" b="1" dirty="0">
                        <a:solidFill>
                          <a:srgbClr val="E67356"/>
                        </a:solidFill>
                        <a:effectLst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1830787"/>
                  </a:ext>
                </a:extLst>
              </a:tr>
              <a:tr h="3230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10:55 – 11:15 am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QI Awards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31779970"/>
                  </a:ext>
                </a:extLst>
              </a:tr>
              <a:tr h="36921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11:15 – 12:30 pm</a:t>
                      </a:r>
                      <a:endParaRPr lang="en-US" sz="160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Virtual Storyboard Review &amp; Lunch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648357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394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Schedule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smtClean="0"/>
              <a:pPr/>
              <a:t>7</a:t>
            </a:fld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842102"/>
              </p:ext>
            </p:extLst>
          </p:nvPr>
        </p:nvGraphicFramePr>
        <p:xfrm>
          <a:off x="911007" y="1689362"/>
          <a:ext cx="10330012" cy="473465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2492211">
                  <a:extLst>
                    <a:ext uri="{9D8B030D-6E8A-4147-A177-3AD203B41FA5}">
                      <a16:colId xmlns:a16="http://schemas.microsoft.com/office/drawing/2014/main" val="562130718"/>
                    </a:ext>
                  </a:extLst>
                </a:gridCol>
                <a:gridCol w="7837801">
                  <a:extLst>
                    <a:ext uri="{9D8B030D-6E8A-4147-A177-3AD203B41FA5}">
                      <a16:colId xmlns:a16="http://schemas.microsoft.com/office/drawing/2014/main" val="3346313642"/>
                    </a:ext>
                  </a:extLst>
                </a:gridCol>
              </a:tblGrid>
              <a:tr h="90362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12:30 – 1:15 pm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BASIC Hospital Team Panel: Sharing Strategies for a Successful Launch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Susan McCarty, MSN, RNC-LRN;</a:t>
                      </a:r>
                      <a:r>
                        <a:rPr lang="en-US" sz="1600" b="1" kern="1200" baseline="0" dirty="0">
                          <a:solidFill>
                            <a:srgbClr val="E67356"/>
                          </a:solidFill>
                          <a:effectLst/>
                        </a:rPr>
                        <a:t> Memorial Medical Center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 err="1">
                          <a:solidFill>
                            <a:srgbClr val="E67356"/>
                          </a:solidFill>
                          <a:effectLst/>
                        </a:rPr>
                        <a:t>Preetha</a:t>
                      </a:r>
                      <a:r>
                        <a:rPr lang="en-US" sz="1600" b="1" kern="1200" baseline="0" dirty="0">
                          <a:solidFill>
                            <a:srgbClr val="E67356"/>
                          </a:solidFill>
                          <a:effectLst/>
                        </a:rPr>
                        <a:t> </a:t>
                      </a:r>
                      <a:r>
                        <a:rPr lang="en-US" sz="1600" b="1" kern="1200" baseline="0" dirty="0" err="1">
                          <a:solidFill>
                            <a:srgbClr val="E67356"/>
                          </a:solidFill>
                          <a:effectLst/>
                        </a:rPr>
                        <a:t>Prazad</a:t>
                      </a:r>
                      <a:r>
                        <a:rPr lang="en-US" sz="1600" b="1" kern="1200" baseline="0" dirty="0">
                          <a:solidFill>
                            <a:srgbClr val="E67356"/>
                          </a:solidFill>
                          <a:effectLst/>
                        </a:rPr>
                        <a:t>, MD; Advocate Children’s Hospital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444C55"/>
                          </a:solidFill>
                          <a:effectLst/>
                          <a:uLnTx/>
                          <a:uFillTx/>
                          <a:latin typeface="+mn-lt"/>
                          <a:cs typeface="Lato" panose="020F0502020204030203" pitchFamily="34" charset="0"/>
                        </a:rPr>
                        <a:t>–</a:t>
                      </a:r>
                      <a:r>
                        <a:rPr lang="en-US" sz="1600" b="1" kern="1200" baseline="0" dirty="0">
                          <a:solidFill>
                            <a:srgbClr val="E67356"/>
                          </a:solidFill>
                          <a:effectLst/>
                        </a:rPr>
                        <a:t> Park Ridge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baseline="0" dirty="0">
                          <a:solidFill>
                            <a:srgbClr val="E67356"/>
                          </a:solidFill>
                          <a:effectLst/>
                        </a:rPr>
                        <a:t>Rajeev Kumar, MD; John H Stroger Hospital of Cook County</a:t>
                      </a:r>
                      <a:endParaRPr lang="en-US" sz="1600" b="1" kern="1200" dirty="0">
                        <a:solidFill>
                          <a:srgbClr val="E67356"/>
                        </a:solidFill>
                        <a:effectLst/>
                      </a:endParaRP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1974380334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1:15 – 1:25 pm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457200" marR="0" indent="-4572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501193295"/>
                  </a:ext>
                </a:extLst>
              </a:tr>
              <a:tr h="10704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1:25 – 2:00 pm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Breakout Session 1: Small Group Key Topic Discussions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E67356"/>
                          </a:solidFill>
                          <a:effectLst/>
                        </a:rPr>
                        <a:t>Facilitated by IL perinatal networks and neonatal providers</a:t>
                      </a:r>
                    </a:p>
                    <a:p>
                      <a:pPr marL="45720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3832435006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2:00 – 2:05 pm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3808370696"/>
                  </a:ext>
                </a:extLst>
              </a:tr>
              <a:tr h="111215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2:05 – 2:40 pm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Breakout Session 2: Small Group Key Topic Discussions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E67356"/>
                          </a:solidFill>
                          <a:effectLst/>
                        </a:rPr>
                        <a:t>Facilitated by IL perinatal network and neonatal providers</a:t>
                      </a: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153452005"/>
                  </a:ext>
                </a:extLst>
              </a:tr>
              <a:tr h="25023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2:40 – 2:45 pm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Break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2024497497"/>
                  </a:ext>
                </a:extLst>
              </a:tr>
              <a:tr h="66729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2:45 – 3:00 pm</a:t>
                      </a:r>
                      <a:endParaRPr lang="en-US" sz="1600" dirty="0">
                        <a:solidFill>
                          <a:srgbClr val="365F91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Where do we go from here? Wrap-up, evaluation, and raffle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Leslie </a:t>
                      </a:r>
                      <a:r>
                        <a:rPr lang="en-US" sz="1600" b="1" kern="1200" dirty="0" err="1">
                          <a:solidFill>
                            <a:srgbClr val="E67356"/>
                          </a:solidFill>
                          <a:effectLst/>
                        </a:rPr>
                        <a:t>Caldarelli</a:t>
                      </a:r>
                      <a:r>
                        <a:rPr lang="en-US" sz="1600" b="1" kern="1200" dirty="0">
                          <a:solidFill>
                            <a:srgbClr val="E67356"/>
                          </a:solidFill>
                          <a:effectLst/>
                        </a:rPr>
                        <a:t>, MD &amp; Justin Josephsen, MD</a:t>
                      </a:r>
                      <a:endParaRPr lang="en-US" sz="1600" b="1" dirty="0">
                        <a:solidFill>
                          <a:srgbClr val="E67356"/>
                        </a:solidFill>
                        <a:effectLst/>
                        <a:latin typeface="Calibri"/>
                        <a:ea typeface="MS Mincho"/>
                        <a:cs typeface="Times New Roman"/>
                      </a:endParaRPr>
                    </a:p>
                  </a:txBody>
                  <a:tcPr marL="66369" marR="66369" marT="0" marB="0" anchor="ctr"/>
                </a:tc>
                <a:extLst>
                  <a:ext uri="{0D108BD9-81ED-4DB2-BD59-A6C34878D82A}">
                    <a16:rowId xmlns:a16="http://schemas.microsoft.com/office/drawing/2014/main" val="287619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161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FCEC9-0EC9-374D-959D-7AB59467C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the Virtual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A6EC5C-75A9-6841-A232-CD6FE289C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045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125"/>
            <a:ext cx="9761951" cy="1325563"/>
          </a:xfrm>
          <a:noFill/>
        </p:spPr>
        <p:txBody>
          <a:bodyPr>
            <a:normAutofit/>
          </a:bodyPr>
          <a:lstStyle/>
          <a:p>
            <a:r>
              <a:rPr lang="en-US" dirty="0"/>
              <a:t>ILPQC Neo Face to Face Webpage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1602"/>
            <a:ext cx="4687957" cy="235447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Your </a:t>
            </a:r>
            <a:r>
              <a:rPr lang="en-US" b="1" dirty="0"/>
              <a:t>Home Base</a:t>
            </a:r>
            <a:r>
              <a:rPr lang="en-US" dirty="0"/>
              <a:t> for all the meeting information you should need including: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033E4B-E3EB-3D46-B2D8-3159663620FA}" type="slidenum">
              <a:rPr lang="en-US" dirty="0" smtClean="0"/>
              <a:pPr/>
              <a:t>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/>
              <a:t>Illinois Perinatal Quality Collaborative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F3F5649-8D07-7D4D-AD14-1AA53FB2BC87}"/>
              </a:ext>
            </a:extLst>
          </p:cNvPr>
          <p:cNvSpPr txBox="1"/>
          <p:nvPr/>
        </p:nvSpPr>
        <p:spPr>
          <a:xfrm>
            <a:off x="6100473" y="2055099"/>
            <a:ext cx="473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3F5649-8D07-7D4D-AD14-1AA53FB2BC87}"/>
              </a:ext>
            </a:extLst>
          </p:cNvPr>
          <p:cNvSpPr txBox="1"/>
          <p:nvPr/>
        </p:nvSpPr>
        <p:spPr>
          <a:xfrm>
            <a:off x="609600" y="2892107"/>
            <a:ext cx="4474943" cy="372409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Main session Zoom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Breakout session Zoom links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Help-desk Zoom link</a:t>
            </a:r>
          </a:p>
          <a:p>
            <a:endParaRPr lang="en-US" sz="2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C55"/>
                </a:solidFill>
              </a:rPr>
              <a:t>Participant e-folder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C55"/>
                </a:solidFill>
              </a:rPr>
              <a:t>Storyboards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444C55"/>
                </a:solidFill>
              </a:rPr>
              <a:t>CME information </a:t>
            </a:r>
          </a:p>
          <a:p>
            <a:pPr lvl="0"/>
            <a:endParaRPr lang="en-US" sz="2400" dirty="0">
              <a:solidFill>
                <a:srgbClr val="444C55"/>
              </a:solidFill>
            </a:endParaRPr>
          </a:p>
          <a:p>
            <a:pPr lvl="0"/>
            <a:r>
              <a:rPr lang="en-US" sz="2000" dirty="0">
                <a:solidFill>
                  <a:srgbClr val="444C55"/>
                </a:solidFill>
              </a:rPr>
              <a:t>Face to Face website and password in the chat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932" y="1690688"/>
            <a:ext cx="5115458" cy="4151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13119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LPQC">
      <a:dk1>
        <a:srgbClr val="444C55"/>
      </a:dk1>
      <a:lt1>
        <a:srgbClr val="FFFFFF"/>
      </a:lt1>
      <a:dk2>
        <a:srgbClr val="79818A"/>
      </a:dk2>
      <a:lt2>
        <a:srgbClr val="F3F6FB"/>
      </a:lt2>
      <a:accent1>
        <a:srgbClr val="1C498B"/>
      </a:accent1>
      <a:accent2>
        <a:srgbClr val="F5668F"/>
      </a:accent2>
      <a:accent3>
        <a:srgbClr val="F58366"/>
      </a:accent3>
      <a:accent4>
        <a:srgbClr val="FDD702"/>
      </a:accent4>
      <a:accent5>
        <a:srgbClr val="6B95FD"/>
      </a:accent5>
      <a:accent6>
        <a:srgbClr val="A3B745"/>
      </a:accent6>
      <a:hlink>
        <a:srgbClr val="6B95FD"/>
      </a:hlink>
      <a:folHlink>
        <a:srgbClr val="6B95F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2400</Words>
  <Application>Microsoft Office PowerPoint</Application>
  <PresentationFormat>Widescreen</PresentationFormat>
  <Paragraphs>386</Paragraphs>
  <Slides>39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50" baseType="lpstr">
      <vt:lpstr>Lato Medium</vt:lpstr>
      <vt:lpstr>Times New Roman</vt:lpstr>
      <vt:lpstr>Lato</vt:lpstr>
      <vt:lpstr>Calibri</vt:lpstr>
      <vt:lpstr>MS Mincho</vt:lpstr>
      <vt:lpstr>Arial</vt:lpstr>
      <vt:lpstr>Wingdings</vt:lpstr>
      <vt:lpstr>ＭＳ Ｐゴシック</vt:lpstr>
      <vt:lpstr>Office Theme</vt:lpstr>
      <vt:lpstr>1_Custom Design</vt:lpstr>
      <vt:lpstr>Custom Design</vt:lpstr>
      <vt:lpstr>Illinois Perinatal Quality Collaborative</vt:lpstr>
      <vt:lpstr>ILPQC Central Team</vt:lpstr>
      <vt:lpstr>Neonatal Disclosures</vt:lpstr>
      <vt:lpstr>PowerPoint Presentation</vt:lpstr>
      <vt:lpstr>Overall Learning Objectives</vt:lpstr>
      <vt:lpstr>Schedule </vt:lpstr>
      <vt:lpstr>Schedule </vt:lpstr>
      <vt:lpstr>Navigating the Virtual Meeting</vt:lpstr>
      <vt:lpstr>ILPQC Neo Face to Face Webpage</vt:lpstr>
      <vt:lpstr>Pro Tip</vt:lpstr>
      <vt:lpstr>PowerPoint Presentation</vt:lpstr>
      <vt:lpstr>Engage with each other: Neonatal Storyboards</vt:lpstr>
      <vt:lpstr>Storyboard Raffle</vt:lpstr>
      <vt:lpstr>PowerPoint Presentation</vt:lpstr>
      <vt:lpstr>Submit Steal Shamelessly Share Seamlessly online worksheet</vt:lpstr>
      <vt:lpstr>Engage with each other:  Breakout Sessions</vt:lpstr>
      <vt:lpstr>Breakout Session Details</vt:lpstr>
      <vt:lpstr>Participant e-Folder</vt:lpstr>
      <vt:lpstr>Welcome Address</vt:lpstr>
      <vt:lpstr>We have come a long way…</vt:lpstr>
      <vt:lpstr>Celebrating our Accomplishments in a Virtual World</vt:lpstr>
      <vt:lpstr>MNO-Neonatal Successes</vt:lpstr>
      <vt:lpstr>PowerPoint Presentation</vt:lpstr>
      <vt:lpstr>Changing the Landscape of NAS: Assessment &amp; Pharmacologic Care </vt:lpstr>
      <vt:lpstr>MNO’s Impact: Length of Stay</vt:lpstr>
      <vt:lpstr>MNO’s Impact: Coordinated Discharge</vt:lpstr>
      <vt:lpstr>Key Strategies to Provide Optimal OEN Care</vt:lpstr>
      <vt:lpstr>Shared Strategies to  Sustain Optimal OEN Care</vt:lpstr>
      <vt:lpstr>Working Towards Equity by  Standardizing Care</vt:lpstr>
      <vt:lpstr>NAS Data from APORS</vt:lpstr>
      <vt:lpstr>MNO Work: A QI Triathlon </vt:lpstr>
      <vt:lpstr>Successful Launch of BASIC</vt:lpstr>
      <vt:lpstr>BASIC Vision</vt:lpstr>
      <vt:lpstr>BASIC Variation in Care: Antibiotic initiation ≥35 weeks</vt:lpstr>
      <vt:lpstr>BASIC Variation in Care </vt:lpstr>
      <vt:lpstr>BASIC Aims: What we want to achieve</vt:lpstr>
      <vt:lpstr>BASIC Variation in Care: Antibiotic initiation ≥35 weeks</vt:lpstr>
      <vt:lpstr>Newborn Sepsis Data from APORS</vt:lpstr>
      <vt:lpstr>What are your Summer 2021  Pit Stops on the BASIC Road Trip!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Perinatal Quality Collaborative</dc:title>
  <dc:creator>Justin Josephsen</dc:creator>
  <cp:lastModifiedBy>Eileen Fleming Suse</cp:lastModifiedBy>
  <cp:revision>15</cp:revision>
  <dcterms:created xsi:type="dcterms:W3CDTF">2021-05-26T14:10:47Z</dcterms:created>
  <dcterms:modified xsi:type="dcterms:W3CDTF">2021-06-21T14:35:36Z</dcterms:modified>
</cp:coreProperties>
</file>