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4"/>
  </p:notesMasterIdLst>
  <p:handoutMasterIdLst>
    <p:handoutMasterId r:id="rId5"/>
  </p:handoutMasterIdLst>
  <p:sldIdLst>
    <p:sldId id="256" r:id="rId2"/>
    <p:sldId id="257" r:id="rId3"/>
  </p:sldIdLst>
  <p:sldSz cx="51206400" cy="329184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736600" indent="-279400"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1474788" indent="-560388"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2212975" indent="-841375"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2951163" indent="-1122363"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078">
          <p15:clr>
            <a:srgbClr val="A4A3A4"/>
          </p15:clr>
        </p15:guide>
        <p15:guide id="2" pos="1344">
          <p15:clr>
            <a:srgbClr val="A4A3A4"/>
          </p15:clr>
        </p15:guide>
        <p15:guide id="3" pos="30912">
          <p15:clr>
            <a:srgbClr val="A4A3A4"/>
          </p15:clr>
        </p15:guide>
        <p15:guide id="4" orient="horz" pos="10056">
          <p15:clr>
            <a:srgbClr val="A4A3A4"/>
          </p15:clr>
        </p15:guide>
        <p15:guide id="5" orient="horz" pos="14071">
          <p15:clr>
            <a:srgbClr val="A4A3A4"/>
          </p15:clr>
        </p15:guide>
        <p15:guide id="6" orient="horz" pos="1349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icia Ann Lee King" initials="PALK" lastIdx="3" clrIdx="0">
    <p:extLst>
      <p:ext uri="{19B8F6BF-5375-455C-9EA6-DF929625EA0E}">
        <p15:presenceInfo xmlns:p15="http://schemas.microsoft.com/office/powerpoint/2012/main" userId="S-1-5-21-2086500257-1188392490-3880406080-31514" providerId="AD"/>
      </p:ext>
    </p:extLst>
  </p:cmAuthor>
  <p:cmAuthor id="2" name="Weiss, Daniel" initials="WD" lastIdx="3" clrIdx="1">
    <p:extLst>
      <p:ext uri="{19B8F6BF-5375-455C-9EA6-DF929625EA0E}">
        <p15:presenceInfo xmlns:p15="http://schemas.microsoft.com/office/powerpoint/2012/main" userId="S-1-5-21-2123635653-1174594397-1724042279-156046" providerId="AD"/>
      </p:ext>
    </p:extLst>
  </p:cmAuthor>
  <p:cmAuthor id="3" name="Weiss, Daniel" initials="WD [2]" lastIdx="2" clrIdx="2">
    <p:extLst>
      <p:ext uri="{19B8F6BF-5375-455C-9EA6-DF929625EA0E}">
        <p15:presenceInfo xmlns:p15="http://schemas.microsoft.com/office/powerpoint/2012/main" userId="Weiss, Dani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9B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F6AE87-FCB4-4B59-8D6A-4FDED451B501}" v="1" dt="2021-03-30T16:10:41.3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28446" autoAdjust="0"/>
    <p:restoredTop sz="95833" autoAdjust="0"/>
  </p:normalViewPr>
  <p:slideViewPr>
    <p:cSldViewPr snapToGrid="0">
      <p:cViewPr varScale="1">
        <p:scale>
          <a:sx n="23" d="100"/>
          <a:sy n="23" d="100"/>
        </p:scale>
        <p:origin x="1566" y="84"/>
      </p:cViewPr>
      <p:guideLst>
        <p:guide orient="horz" pos="20078"/>
        <p:guide pos="1344"/>
        <p:guide pos="30912"/>
        <p:guide orient="horz" pos="10056"/>
        <p:guide orient="horz" pos="14071"/>
        <p:guide orient="horz" pos="134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die Brooks" userId="46097eb5263442e5" providerId="LiveId" clId="{2CF6AE87-FCB4-4B59-8D6A-4FDED451B501}"/>
    <pc:docChg chg="undo custSel modSld">
      <pc:chgData name="Jodie Brooks" userId="46097eb5263442e5" providerId="LiveId" clId="{2CF6AE87-FCB4-4B59-8D6A-4FDED451B501}" dt="2021-03-30T16:11:25.490" v="14" actId="1076"/>
      <pc:docMkLst>
        <pc:docMk/>
      </pc:docMkLst>
      <pc:sldChg chg="addSp delSp modSp mod">
        <pc:chgData name="Jodie Brooks" userId="46097eb5263442e5" providerId="LiveId" clId="{2CF6AE87-FCB4-4B59-8D6A-4FDED451B501}" dt="2021-03-30T16:11:25.490" v="14" actId="1076"/>
        <pc:sldMkLst>
          <pc:docMk/>
          <pc:sldMk cId="0" sldId="256"/>
        </pc:sldMkLst>
        <pc:spChg chg="mod">
          <ac:chgData name="Jodie Brooks" userId="46097eb5263442e5" providerId="LiveId" clId="{2CF6AE87-FCB4-4B59-8D6A-4FDED451B501}" dt="2021-03-30T16:11:15" v="12" actId="1076"/>
          <ac:spMkLst>
            <pc:docMk/>
            <pc:sldMk cId="0" sldId="256"/>
            <ac:spMk id="4113" creationId="{00000000-0000-0000-0000-000000000000}"/>
          </ac:spMkLst>
        </pc:spChg>
        <pc:picChg chg="add mod ord">
          <ac:chgData name="Jodie Brooks" userId="46097eb5263442e5" providerId="LiveId" clId="{2CF6AE87-FCB4-4B59-8D6A-4FDED451B501}" dt="2021-03-30T16:11:25.490" v="14" actId="1076"/>
          <ac:picMkLst>
            <pc:docMk/>
            <pc:sldMk cId="0" sldId="256"/>
            <ac:picMk id="5" creationId="{44447762-C04C-4C3D-B553-81A8698D1796}"/>
          </ac:picMkLst>
        </pc:picChg>
        <pc:picChg chg="add del">
          <ac:chgData name="Jodie Brooks" userId="46097eb5263442e5" providerId="LiveId" clId="{2CF6AE87-FCB4-4B59-8D6A-4FDED451B501}" dt="2021-03-30T16:11:09.749" v="9" actId="478"/>
          <ac:picMkLst>
            <pc:docMk/>
            <pc:sldMk cId="0" sldId="256"/>
            <ac:picMk id="8" creationId="{9E19611D-0FA2-4F45-93DE-A87BC3ABEEF6}"/>
          </ac:picMkLst>
        </pc:picChg>
      </pc:sldChg>
      <pc:sldChg chg="modSp mod">
        <pc:chgData name="Jodie Brooks" userId="46097eb5263442e5" providerId="LiveId" clId="{2CF6AE87-FCB4-4B59-8D6A-4FDED451B501}" dt="2021-03-17T17:17:34.932" v="0" actId="167"/>
        <pc:sldMkLst>
          <pc:docMk/>
          <pc:sldMk cId="702036258" sldId="257"/>
        </pc:sldMkLst>
        <pc:picChg chg="ord">
          <ac:chgData name="Jodie Brooks" userId="46097eb5263442e5" providerId="LiveId" clId="{2CF6AE87-FCB4-4B59-8D6A-4FDED451B501}" dt="2021-03-17T17:17:34.932" v="0" actId="167"/>
          <ac:picMkLst>
            <pc:docMk/>
            <pc:sldMk cId="702036258" sldId="257"/>
            <ac:picMk id="3" creationId="{71C3F63D-08F8-41DB-AD34-C948418A054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xmlns="" id="{ADC6270F-F403-714A-B538-E6C31C12928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3" rIns="93168" bIns="46583" numCol="1" anchor="t" anchorCtr="0" compatLnSpc="1">
            <a:prstTxWarp prst="textNoShape">
              <a:avLst/>
            </a:prstTxWarp>
          </a:bodyPr>
          <a:lstStyle>
            <a:lvl1pPr defTabSz="932073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xmlns="" id="{9445EC77-C17F-2348-9DEC-50E843B993E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513" y="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3" rIns="93168" bIns="46583" numCol="1" anchor="t" anchorCtr="0" compatLnSpc="1">
            <a:prstTxWarp prst="textNoShape">
              <a:avLst/>
            </a:prstTxWarp>
          </a:bodyPr>
          <a:lstStyle>
            <a:lvl1pPr algn="r" defTabSz="932073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xmlns="" id="{3B6B2331-3465-314E-8B52-CB68CB7FCCB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85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3" rIns="93168" bIns="46583" numCol="1" anchor="b" anchorCtr="0" compatLnSpc="1">
            <a:prstTxWarp prst="textNoShape">
              <a:avLst/>
            </a:prstTxWarp>
          </a:bodyPr>
          <a:lstStyle>
            <a:lvl1pPr defTabSz="932073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xmlns="" id="{2D43070F-0489-EA48-B23C-C98547940A5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513" y="883285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3" rIns="93168" bIns="46583" numCol="1" anchor="b" anchorCtr="0" compatLnSpc="1">
            <a:prstTxWarp prst="textNoShape">
              <a:avLst/>
            </a:prstTxWarp>
          </a:bodyPr>
          <a:lstStyle>
            <a:lvl1pPr algn="r" defTabSz="932073" eaLnBrk="1" hangingPunct="1">
              <a:defRPr sz="1200"/>
            </a:lvl1pPr>
          </a:lstStyle>
          <a:p>
            <a:pPr>
              <a:defRPr/>
            </a:pPr>
            <a:fld id="{3EAB5515-8815-4FEC-9706-47885B6A36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AD7DCF5-29AE-3047-B765-BC2B38BA08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A5F9BF-C48D-584D-91A5-0570013F92C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E07F7F9-BE1B-4FD1-84AE-ABE1963D3E6D}" type="datetimeFigureOut">
              <a:rPr lang="en-US"/>
              <a:pPr>
                <a:defRPr/>
              </a:pPr>
              <a:t>5/8/2021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D2E2D796-337F-B743-9BB3-38CC41FE25B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065213" y="1162050"/>
            <a:ext cx="48799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0DAE55CE-F979-7C4B-8E28-397209B2CD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67EB4C5-F3B9-A749-8226-4932E32B5C2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406574C-8AF3-374F-9C43-5077164D11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54FBEFB-CBBB-41CD-9F08-23A2D45DFB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380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474788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36600" algn="l" defTabSz="1474788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74788" algn="l" defTabSz="1474788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212975" algn="l" defTabSz="1474788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51163" algn="l" defTabSz="1474788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89604" algn="l" defTabSz="1475842" rtl="0" eaLnBrk="1" latinLnBrk="0" hangingPunct="1">
      <a:defRPr sz="1937" kern="1200">
        <a:solidFill>
          <a:schemeClr val="tx1"/>
        </a:solidFill>
        <a:latin typeface="+mn-lt"/>
        <a:ea typeface="+mn-ea"/>
        <a:cs typeface="+mn-cs"/>
      </a:defRPr>
    </a:lvl6pPr>
    <a:lvl7pPr marL="4427525" algn="l" defTabSz="1475842" rtl="0" eaLnBrk="1" latinLnBrk="0" hangingPunct="1">
      <a:defRPr sz="1937" kern="1200">
        <a:solidFill>
          <a:schemeClr val="tx1"/>
        </a:solidFill>
        <a:latin typeface="+mn-lt"/>
        <a:ea typeface="+mn-ea"/>
        <a:cs typeface="+mn-cs"/>
      </a:defRPr>
    </a:lvl7pPr>
    <a:lvl8pPr marL="5165446" algn="l" defTabSz="1475842" rtl="0" eaLnBrk="1" latinLnBrk="0" hangingPunct="1">
      <a:defRPr sz="1937" kern="1200">
        <a:solidFill>
          <a:schemeClr val="tx1"/>
        </a:solidFill>
        <a:latin typeface="+mn-lt"/>
        <a:ea typeface="+mn-ea"/>
        <a:cs typeface="+mn-cs"/>
      </a:defRPr>
    </a:lvl8pPr>
    <a:lvl9pPr marL="5903366" algn="l" defTabSz="1475842" rtl="0" eaLnBrk="1" latinLnBrk="0" hangingPunct="1">
      <a:defRPr sz="19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Folders, coordinated discharge worksheet,</a:t>
            </a:r>
            <a:r>
              <a:rPr lang="en-US" altLang="en-US" baseline="0" dirty="0" smtClean="0"/>
              <a:t> </a:t>
            </a:r>
            <a:endParaRPr lang="en-US" altLang="en-US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D554F2-0089-42BC-B985-B8B12AAAB063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8335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D554F2-0089-42BC-B985-B8B12AAAB063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5620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39988" y="10227129"/>
            <a:ext cx="43526428" cy="705394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79972" y="18652672"/>
            <a:ext cx="35846456" cy="8414657"/>
          </a:xfrm>
        </p:spPr>
        <p:txBody>
          <a:bodyPr/>
          <a:lstStyle>
            <a:lvl1pPr marL="0" indent="0" algn="ctr">
              <a:buNone/>
              <a:defRPr/>
            </a:lvl1pPr>
            <a:lvl2pPr marL="711220" indent="0" algn="ctr">
              <a:buNone/>
              <a:defRPr/>
            </a:lvl2pPr>
            <a:lvl3pPr marL="1422441" indent="0" algn="ctr">
              <a:buNone/>
              <a:defRPr/>
            </a:lvl3pPr>
            <a:lvl4pPr marL="2133661" indent="0" algn="ctr">
              <a:buNone/>
              <a:defRPr/>
            </a:lvl4pPr>
            <a:lvl5pPr marL="2844881" indent="0" algn="ctr">
              <a:buNone/>
              <a:defRPr/>
            </a:lvl5pPr>
            <a:lvl6pPr marL="3556102" indent="0" algn="ctr">
              <a:buNone/>
              <a:defRPr/>
            </a:lvl6pPr>
            <a:lvl7pPr marL="4267322" indent="0" algn="ctr">
              <a:buNone/>
              <a:defRPr/>
            </a:lvl7pPr>
            <a:lvl8pPr marL="4978542" indent="0" algn="ctr">
              <a:buNone/>
              <a:defRPr/>
            </a:lvl8pPr>
            <a:lvl9pPr marL="568976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3547D-4BC9-413E-9471-63CF1C7FC8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5939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99B3C-C0AF-4DFC-870A-6CD25A13E9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3684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486043" y="2925538"/>
            <a:ext cx="10880372" cy="263352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42456" y="2925538"/>
            <a:ext cx="32406520" cy="263352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51028-4E33-4EF2-8EFD-D9BA1B7D5D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2039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01BBA-A3A8-4B51-BD7C-320539562C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6416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51" y="21153666"/>
            <a:ext cx="43526428" cy="6536871"/>
          </a:xfrm>
        </p:spPr>
        <p:txBody>
          <a:bodyPr anchor="t"/>
          <a:lstStyle>
            <a:lvl1pPr algn="l">
              <a:defRPr sz="6222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4951" y="13952766"/>
            <a:ext cx="43526428" cy="7200900"/>
          </a:xfrm>
        </p:spPr>
        <p:txBody>
          <a:bodyPr anchor="b"/>
          <a:lstStyle>
            <a:lvl1pPr marL="0" indent="0">
              <a:buNone/>
              <a:defRPr sz="3111"/>
            </a:lvl1pPr>
            <a:lvl2pPr marL="711220" indent="0">
              <a:buNone/>
              <a:defRPr sz="2800"/>
            </a:lvl2pPr>
            <a:lvl3pPr marL="1422441" indent="0">
              <a:buNone/>
              <a:defRPr sz="2489"/>
            </a:lvl3pPr>
            <a:lvl4pPr marL="2133661" indent="0">
              <a:buNone/>
              <a:defRPr sz="2178"/>
            </a:lvl4pPr>
            <a:lvl5pPr marL="2844881" indent="0">
              <a:buNone/>
              <a:defRPr sz="2178"/>
            </a:lvl5pPr>
            <a:lvl6pPr marL="3556102" indent="0">
              <a:buNone/>
              <a:defRPr sz="2178"/>
            </a:lvl6pPr>
            <a:lvl7pPr marL="4267322" indent="0">
              <a:buNone/>
              <a:defRPr sz="2178"/>
            </a:lvl7pPr>
            <a:lvl8pPr marL="4978542" indent="0">
              <a:buNone/>
              <a:defRPr sz="2178"/>
            </a:lvl8pPr>
            <a:lvl9pPr marL="5689763" indent="0">
              <a:buNone/>
              <a:defRPr sz="217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D7658-567F-4AA5-BA9B-0C6FB54F04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5885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2456" y="9511395"/>
            <a:ext cx="21642211" cy="19749406"/>
          </a:xfrm>
        </p:spPr>
        <p:txBody>
          <a:bodyPr/>
          <a:lstStyle>
            <a:lvl1pPr>
              <a:defRPr sz="4356"/>
            </a:lvl1pPr>
            <a:lvl2pPr>
              <a:defRPr sz="3733"/>
            </a:lvl2pPr>
            <a:lvl3pPr>
              <a:defRPr sz="3111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721734" y="9511395"/>
            <a:ext cx="21644681" cy="19749406"/>
          </a:xfrm>
        </p:spPr>
        <p:txBody>
          <a:bodyPr/>
          <a:lstStyle>
            <a:lvl1pPr>
              <a:defRPr sz="4356"/>
            </a:lvl1pPr>
            <a:lvl2pPr>
              <a:defRPr sz="3733"/>
            </a:lvl2pPr>
            <a:lvl3pPr>
              <a:defRPr sz="3111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79E20-B203-4BD4-984E-5ED4DD4BC4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3220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816" y="1317171"/>
            <a:ext cx="46084772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815" y="7369629"/>
            <a:ext cx="22625050" cy="3069771"/>
          </a:xfrm>
        </p:spPr>
        <p:txBody>
          <a:bodyPr anchor="b"/>
          <a:lstStyle>
            <a:lvl1pPr marL="0" indent="0">
              <a:buNone/>
              <a:defRPr sz="3733" b="1"/>
            </a:lvl1pPr>
            <a:lvl2pPr marL="711220" indent="0">
              <a:buNone/>
              <a:defRPr sz="3111" b="1"/>
            </a:lvl2pPr>
            <a:lvl3pPr marL="1422441" indent="0">
              <a:buNone/>
              <a:defRPr sz="2800" b="1"/>
            </a:lvl3pPr>
            <a:lvl4pPr marL="2133661" indent="0">
              <a:buNone/>
              <a:defRPr sz="2489" b="1"/>
            </a:lvl4pPr>
            <a:lvl5pPr marL="2844881" indent="0">
              <a:buNone/>
              <a:defRPr sz="2489" b="1"/>
            </a:lvl5pPr>
            <a:lvl6pPr marL="3556102" indent="0">
              <a:buNone/>
              <a:defRPr sz="2489" b="1"/>
            </a:lvl6pPr>
            <a:lvl7pPr marL="4267322" indent="0">
              <a:buNone/>
              <a:defRPr sz="2489" b="1"/>
            </a:lvl7pPr>
            <a:lvl8pPr marL="4978542" indent="0">
              <a:buNone/>
              <a:defRPr sz="2489" b="1"/>
            </a:lvl8pPr>
            <a:lvl9pPr marL="5689763" indent="0">
              <a:buNone/>
              <a:defRPr sz="248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0815" y="10439400"/>
            <a:ext cx="22625050" cy="18965637"/>
          </a:xfrm>
        </p:spPr>
        <p:txBody>
          <a:bodyPr/>
          <a:lstStyle>
            <a:lvl1pPr>
              <a:defRPr sz="3733"/>
            </a:lvl1pPr>
            <a:lvl2pPr>
              <a:defRPr sz="3111"/>
            </a:lvl2pPr>
            <a:lvl3pPr>
              <a:defRPr sz="2800"/>
            </a:lvl3pPr>
            <a:lvl4pPr>
              <a:defRPr sz="2489"/>
            </a:lvl4pPr>
            <a:lvl5pPr>
              <a:defRPr sz="2489"/>
            </a:lvl5pPr>
            <a:lvl6pPr>
              <a:defRPr sz="2489"/>
            </a:lvl6pPr>
            <a:lvl7pPr>
              <a:defRPr sz="2489"/>
            </a:lvl7pPr>
            <a:lvl8pPr>
              <a:defRPr sz="2489"/>
            </a:lvl8pPr>
            <a:lvl9pPr>
              <a:defRPr sz="248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13128" y="7369629"/>
            <a:ext cx="22632459" cy="3069771"/>
          </a:xfrm>
        </p:spPr>
        <p:txBody>
          <a:bodyPr anchor="b"/>
          <a:lstStyle>
            <a:lvl1pPr marL="0" indent="0">
              <a:buNone/>
              <a:defRPr sz="3733" b="1"/>
            </a:lvl1pPr>
            <a:lvl2pPr marL="711220" indent="0">
              <a:buNone/>
              <a:defRPr sz="3111" b="1"/>
            </a:lvl2pPr>
            <a:lvl3pPr marL="1422441" indent="0">
              <a:buNone/>
              <a:defRPr sz="2800" b="1"/>
            </a:lvl3pPr>
            <a:lvl4pPr marL="2133661" indent="0">
              <a:buNone/>
              <a:defRPr sz="2489" b="1"/>
            </a:lvl4pPr>
            <a:lvl5pPr marL="2844881" indent="0">
              <a:buNone/>
              <a:defRPr sz="2489" b="1"/>
            </a:lvl5pPr>
            <a:lvl6pPr marL="3556102" indent="0">
              <a:buNone/>
              <a:defRPr sz="2489" b="1"/>
            </a:lvl6pPr>
            <a:lvl7pPr marL="4267322" indent="0">
              <a:buNone/>
              <a:defRPr sz="2489" b="1"/>
            </a:lvl7pPr>
            <a:lvl8pPr marL="4978542" indent="0">
              <a:buNone/>
              <a:defRPr sz="2489" b="1"/>
            </a:lvl8pPr>
            <a:lvl9pPr marL="5689763" indent="0">
              <a:buNone/>
              <a:defRPr sz="248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13128" y="10439400"/>
            <a:ext cx="22632459" cy="18965637"/>
          </a:xfrm>
        </p:spPr>
        <p:txBody>
          <a:bodyPr/>
          <a:lstStyle>
            <a:lvl1pPr>
              <a:defRPr sz="3733"/>
            </a:lvl1pPr>
            <a:lvl2pPr>
              <a:defRPr sz="3111"/>
            </a:lvl2pPr>
            <a:lvl3pPr>
              <a:defRPr sz="2800"/>
            </a:lvl3pPr>
            <a:lvl4pPr>
              <a:defRPr sz="2489"/>
            </a:lvl4pPr>
            <a:lvl5pPr>
              <a:defRPr sz="2489"/>
            </a:lvl5pPr>
            <a:lvl6pPr>
              <a:defRPr sz="2489"/>
            </a:lvl6pPr>
            <a:lvl7pPr>
              <a:defRPr sz="2489"/>
            </a:lvl7pPr>
            <a:lvl8pPr>
              <a:defRPr sz="2489"/>
            </a:lvl8pPr>
            <a:lvl9pPr>
              <a:defRPr sz="248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192FF-6FEB-4B0A-A16F-45E566AEA8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8731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81D79-DF39-4214-987D-90FCD8FC61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6851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490C7-5AEE-4CED-B4CE-7FF6F1301C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3216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815" y="1311729"/>
            <a:ext cx="16846550" cy="5576208"/>
          </a:xfrm>
        </p:spPr>
        <p:txBody>
          <a:bodyPr anchor="b"/>
          <a:lstStyle>
            <a:lvl1pPr algn="l">
              <a:defRPr sz="311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19787" y="1311729"/>
            <a:ext cx="28625800" cy="28093308"/>
          </a:xfrm>
        </p:spPr>
        <p:txBody>
          <a:bodyPr/>
          <a:lstStyle>
            <a:lvl1pPr>
              <a:defRPr sz="4978"/>
            </a:lvl1pPr>
            <a:lvl2pPr>
              <a:defRPr sz="4356"/>
            </a:lvl2pPr>
            <a:lvl3pPr>
              <a:defRPr sz="3733"/>
            </a:lvl3pPr>
            <a:lvl4pPr>
              <a:defRPr sz="3111"/>
            </a:lvl4pPr>
            <a:lvl5pPr>
              <a:defRPr sz="3111"/>
            </a:lvl5pPr>
            <a:lvl6pPr>
              <a:defRPr sz="3111"/>
            </a:lvl6pPr>
            <a:lvl7pPr>
              <a:defRPr sz="3111"/>
            </a:lvl7pPr>
            <a:lvl8pPr>
              <a:defRPr sz="3111"/>
            </a:lvl8pPr>
            <a:lvl9pPr>
              <a:defRPr sz="311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815" y="6887937"/>
            <a:ext cx="16846550" cy="22517100"/>
          </a:xfrm>
        </p:spPr>
        <p:txBody>
          <a:bodyPr/>
          <a:lstStyle>
            <a:lvl1pPr marL="0" indent="0">
              <a:buNone/>
              <a:defRPr sz="2178"/>
            </a:lvl1pPr>
            <a:lvl2pPr marL="711220" indent="0">
              <a:buNone/>
              <a:defRPr sz="1867"/>
            </a:lvl2pPr>
            <a:lvl3pPr marL="1422441" indent="0">
              <a:buNone/>
              <a:defRPr sz="1556"/>
            </a:lvl3pPr>
            <a:lvl4pPr marL="2133661" indent="0">
              <a:buNone/>
              <a:defRPr sz="1400"/>
            </a:lvl4pPr>
            <a:lvl5pPr marL="2844881" indent="0">
              <a:buNone/>
              <a:defRPr sz="1400"/>
            </a:lvl5pPr>
            <a:lvl6pPr marL="3556102" indent="0">
              <a:buNone/>
              <a:defRPr sz="1400"/>
            </a:lvl6pPr>
            <a:lvl7pPr marL="4267322" indent="0">
              <a:buNone/>
              <a:defRPr sz="1400"/>
            </a:lvl7pPr>
            <a:lvl8pPr marL="4978542" indent="0">
              <a:buNone/>
              <a:defRPr sz="1400"/>
            </a:lvl8pPr>
            <a:lvl9pPr marL="568976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2C4E8-DF9F-42B7-B4FC-345577A4DD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8197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5823" y="23042336"/>
            <a:ext cx="30724828" cy="2721429"/>
          </a:xfrm>
        </p:spPr>
        <p:txBody>
          <a:bodyPr anchor="b"/>
          <a:lstStyle>
            <a:lvl1pPr algn="l">
              <a:defRPr sz="311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35823" y="2941866"/>
            <a:ext cx="30724828" cy="19749406"/>
          </a:xfrm>
        </p:spPr>
        <p:txBody>
          <a:bodyPr/>
          <a:lstStyle>
            <a:lvl1pPr marL="0" indent="0">
              <a:buNone/>
              <a:defRPr sz="4978"/>
            </a:lvl1pPr>
            <a:lvl2pPr marL="711220" indent="0">
              <a:buNone/>
              <a:defRPr sz="4356"/>
            </a:lvl2pPr>
            <a:lvl3pPr marL="1422441" indent="0">
              <a:buNone/>
              <a:defRPr sz="3733"/>
            </a:lvl3pPr>
            <a:lvl4pPr marL="2133661" indent="0">
              <a:buNone/>
              <a:defRPr sz="3111"/>
            </a:lvl4pPr>
            <a:lvl5pPr marL="2844881" indent="0">
              <a:buNone/>
              <a:defRPr sz="3111"/>
            </a:lvl5pPr>
            <a:lvl6pPr marL="3556102" indent="0">
              <a:buNone/>
              <a:defRPr sz="3111"/>
            </a:lvl6pPr>
            <a:lvl7pPr marL="4267322" indent="0">
              <a:buNone/>
              <a:defRPr sz="3111"/>
            </a:lvl7pPr>
            <a:lvl8pPr marL="4978542" indent="0">
              <a:buNone/>
              <a:defRPr sz="3111"/>
            </a:lvl8pPr>
            <a:lvl9pPr marL="5689763" indent="0">
              <a:buNone/>
              <a:defRPr sz="3111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35823" y="25763765"/>
            <a:ext cx="30724828" cy="3861706"/>
          </a:xfrm>
        </p:spPr>
        <p:txBody>
          <a:bodyPr/>
          <a:lstStyle>
            <a:lvl1pPr marL="0" indent="0">
              <a:buNone/>
              <a:defRPr sz="2178"/>
            </a:lvl1pPr>
            <a:lvl2pPr marL="711220" indent="0">
              <a:buNone/>
              <a:defRPr sz="1867"/>
            </a:lvl2pPr>
            <a:lvl3pPr marL="1422441" indent="0">
              <a:buNone/>
              <a:defRPr sz="1556"/>
            </a:lvl3pPr>
            <a:lvl4pPr marL="2133661" indent="0">
              <a:buNone/>
              <a:defRPr sz="1400"/>
            </a:lvl4pPr>
            <a:lvl5pPr marL="2844881" indent="0">
              <a:buNone/>
              <a:defRPr sz="1400"/>
            </a:lvl5pPr>
            <a:lvl6pPr marL="3556102" indent="0">
              <a:buNone/>
              <a:defRPr sz="1400"/>
            </a:lvl6pPr>
            <a:lvl7pPr marL="4267322" indent="0">
              <a:buNone/>
              <a:defRPr sz="1400"/>
            </a:lvl7pPr>
            <a:lvl8pPr marL="4978542" indent="0">
              <a:buNone/>
              <a:defRPr sz="1400"/>
            </a:lvl8pPr>
            <a:lvl9pPr marL="568976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3D7CC-320A-4DD5-A573-40B2FE798B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6798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41750" y="2925763"/>
            <a:ext cx="43524488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50802" tIns="125401" rIns="250802" bIns="1254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1750" y="9510713"/>
            <a:ext cx="43524488" cy="1975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50802" tIns="125401" rIns="250802" bIns="1254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xmlns="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41750" y="29992638"/>
            <a:ext cx="1066800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50802" tIns="125401" rIns="250802" bIns="125401" numCol="1" anchor="t" anchorCtr="0" compatLnSpc="1">
            <a:prstTxWarp prst="textNoShape">
              <a:avLst/>
            </a:prstTxWarp>
          </a:bodyPr>
          <a:lstStyle>
            <a:lvl1pPr defTabSz="3901834" eaLnBrk="1" hangingPunct="1">
              <a:defRPr sz="591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xmlns="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495838" y="29992638"/>
            <a:ext cx="16216312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50802" tIns="125401" rIns="250802" bIns="125401" numCol="1" anchor="t" anchorCtr="0" compatLnSpc="1">
            <a:prstTxWarp prst="textNoShape">
              <a:avLst/>
            </a:prstTxWarp>
          </a:bodyPr>
          <a:lstStyle>
            <a:lvl1pPr algn="ctr" defTabSz="3901834" eaLnBrk="1" hangingPunct="1">
              <a:defRPr sz="591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xmlns="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698238" y="29992638"/>
            <a:ext cx="1066800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50802" tIns="125401" rIns="250802" bIns="125401" numCol="1" anchor="t" anchorCtr="0" compatLnSpc="1">
            <a:prstTxWarp prst="textNoShape">
              <a:avLst/>
            </a:prstTxWarp>
          </a:bodyPr>
          <a:lstStyle>
            <a:lvl1pPr algn="r" defTabSz="3901834" eaLnBrk="1" hangingPunct="1">
              <a:defRPr sz="5911"/>
            </a:lvl1pPr>
          </a:lstStyle>
          <a:p>
            <a:pPr>
              <a:defRPr/>
            </a:pPr>
            <a:fld id="{6A4EF965-0E43-4C32-AFEB-07C3E2CF26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3900488" rtl="0" eaLnBrk="0" fontAlgn="base" hangingPunct="0">
        <a:spcBef>
          <a:spcPct val="0"/>
        </a:spcBef>
        <a:spcAft>
          <a:spcPct val="0"/>
        </a:spcAft>
        <a:defRPr sz="18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900488" rtl="0" eaLnBrk="0" fontAlgn="base" hangingPunct="0">
        <a:spcBef>
          <a:spcPct val="0"/>
        </a:spcBef>
        <a:spcAft>
          <a:spcPct val="0"/>
        </a:spcAft>
        <a:defRPr sz="18800">
          <a:solidFill>
            <a:schemeClr val="tx2"/>
          </a:solidFill>
          <a:latin typeface="Times New Roman" pitchFamily="18" charset="0"/>
        </a:defRPr>
      </a:lvl2pPr>
      <a:lvl3pPr algn="ctr" defTabSz="3900488" rtl="0" eaLnBrk="0" fontAlgn="base" hangingPunct="0">
        <a:spcBef>
          <a:spcPct val="0"/>
        </a:spcBef>
        <a:spcAft>
          <a:spcPct val="0"/>
        </a:spcAft>
        <a:defRPr sz="18800">
          <a:solidFill>
            <a:schemeClr val="tx2"/>
          </a:solidFill>
          <a:latin typeface="Times New Roman" pitchFamily="18" charset="0"/>
        </a:defRPr>
      </a:lvl3pPr>
      <a:lvl4pPr algn="ctr" defTabSz="3900488" rtl="0" eaLnBrk="0" fontAlgn="base" hangingPunct="0">
        <a:spcBef>
          <a:spcPct val="0"/>
        </a:spcBef>
        <a:spcAft>
          <a:spcPct val="0"/>
        </a:spcAft>
        <a:defRPr sz="18800">
          <a:solidFill>
            <a:schemeClr val="tx2"/>
          </a:solidFill>
          <a:latin typeface="Times New Roman" pitchFamily="18" charset="0"/>
        </a:defRPr>
      </a:lvl4pPr>
      <a:lvl5pPr algn="ctr" defTabSz="3900488" rtl="0" eaLnBrk="0" fontAlgn="base" hangingPunct="0">
        <a:spcBef>
          <a:spcPct val="0"/>
        </a:spcBef>
        <a:spcAft>
          <a:spcPct val="0"/>
        </a:spcAft>
        <a:defRPr sz="18800">
          <a:solidFill>
            <a:schemeClr val="tx2"/>
          </a:solidFill>
          <a:latin typeface="Times New Roman" pitchFamily="18" charset="0"/>
        </a:defRPr>
      </a:lvl5pPr>
      <a:lvl6pPr marL="711220" algn="ctr" defTabSz="3901834" rtl="0" fontAlgn="base">
        <a:spcBef>
          <a:spcPct val="0"/>
        </a:spcBef>
        <a:spcAft>
          <a:spcPct val="0"/>
        </a:spcAft>
        <a:defRPr sz="18823">
          <a:solidFill>
            <a:schemeClr val="tx2"/>
          </a:solidFill>
          <a:latin typeface="Times New Roman" pitchFamily="18" charset="0"/>
        </a:defRPr>
      </a:lvl6pPr>
      <a:lvl7pPr marL="1422441" algn="ctr" defTabSz="3901834" rtl="0" fontAlgn="base">
        <a:spcBef>
          <a:spcPct val="0"/>
        </a:spcBef>
        <a:spcAft>
          <a:spcPct val="0"/>
        </a:spcAft>
        <a:defRPr sz="18823">
          <a:solidFill>
            <a:schemeClr val="tx2"/>
          </a:solidFill>
          <a:latin typeface="Times New Roman" pitchFamily="18" charset="0"/>
        </a:defRPr>
      </a:lvl7pPr>
      <a:lvl8pPr marL="2133661" algn="ctr" defTabSz="3901834" rtl="0" fontAlgn="base">
        <a:spcBef>
          <a:spcPct val="0"/>
        </a:spcBef>
        <a:spcAft>
          <a:spcPct val="0"/>
        </a:spcAft>
        <a:defRPr sz="18823">
          <a:solidFill>
            <a:schemeClr val="tx2"/>
          </a:solidFill>
          <a:latin typeface="Times New Roman" pitchFamily="18" charset="0"/>
        </a:defRPr>
      </a:lvl8pPr>
      <a:lvl9pPr marL="2844881" algn="ctr" defTabSz="3901834" rtl="0" fontAlgn="base">
        <a:spcBef>
          <a:spcPct val="0"/>
        </a:spcBef>
        <a:spcAft>
          <a:spcPct val="0"/>
        </a:spcAft>
        <a:defRPr sz="18823">
          <a:solidFill>
            <a:schemeClr val="tx2"/>
          </a:solidFill>
          <a:latin typeface="Times New Roman" pitchFamily="18" charset="0"/>
        </a:defRPr>
      </a:lvl9pPr>
    </p:titleStyle>
    <p:bodyStyle>
      <a:lvl1pPr marL="1460500" indent="-1460500" algn="l" defTabSz="3900488" rtl="0" eaLnBrk="0" fontAlgn="base" hangingPunct="0">
        <a:spcBef>
          <a:spcPct val="20000"/>
        </a:spcBef>
        <a:spcAft>
          <a:spcPct val="0"/>
        </a:spcAft>
        <a:buChar char="•"/>
        <a:defRPr sz="13600">
          <a:solidFill>
            <a:schemeClr val="tx1"/>
          </a:solidFill>
          <a:latin typeface="+mn-lt"/>
          <a:ea typeface="+mn-ea"/>
          <a:cs typeface="+mn-cs"/>
        </a:defRPr>
      </a:lvl1pPr>
      <a:lvl2pPr marL="3170238" indent="-1219200" algn="l" defTabSz="3900488" rtl="0" eaLnBrk="0" fontAlgn="base" hangingPunct="0">
        <a:spcBef>
          <a:spcPct val="20000"/>
        </a:spcBef>
        <a:spcAft>
          <a:spcPct val="0"/>
        </a:spcAft>
        <a:buChar char="–"/>
        <a:defRPr sz="11900">
          <a:solidFill>
            <a:schemeClr val="tx1"/>
          </a:solidFill>
          <a:latin typeface="+mn-lt"/>
        </a:defRPr>
      </a:lvl2pPr>
      <a:lvl3pPr marL="4876800" indent="-974725" algn="l" defTabSz="3900488" rtl="0" eaLnBrk="0" fontAlgn="base" hangingPunct="0">
        <a:spcBef>
          <a:spcPct val="20000"/>
        </a:spcBef>
        <a:spcAft>
          <a:spcPct val="0"/>
        </a:spcAft>
        <a:buChar char="•"/>
        <a:defRPr sz="10200">
          <a:solidFill>
            <a:schemeClr val="tx1"/>
          </a:solidFill>
          <a:latin typeface="+mn-lt"/>
        </a:defRPr>
      </a:lvl3pPr>
      <a:lvl4pPr marL="6827838" indent="-974725" algn="l" defTabSz="3900488" rtl="0" eaLnBrk="0" fontAlgn="base" hangingPunct="0">
        <a:spcBef>
          <a:spcPct val="20000"/>
        </a:spcBef>
        <a:spcAft>
          <a:spcPct val="0"/>
        </a:spcAft>
        <a:buChar char="–"/>
        <a:defRPr sz="8500">
          <a:solidFill>
            <a:schemeClr val="tx1"/>
          </a:solidFill>
          <a:latin typeface="+mn-lt"/>
        </a:defRPr>
      </a:lvl4pPr>
      <a:lvl5pPr marL="8778875" indent="-974725" algn="l" defTabSz="3900488" rtl="0" eaLnBrk="0" fontAlgn="base" hangingPunct="0">
        <a:spcBef>
          <a:spcPct val="20000"/>
        </a:spcBef>
        <a:spcAft>
          <a:spcPct val="0"/>
        </a:spcAft>
        <a:buChar char="»"/>
        <a:defRPr sz="8500">
          <a:solidFill>
            <a:schemeClr val="tx1"/>
          </a:solidFill>
          <a:latin typeface="+mn-lt"/>
        </a:defRPr>
      </a:lvl5pPr>
      <a:lvl6pPr marL="9490347" indent="-975459" algn="l" defTabSz="3901834" rtl="0" fontAlgn="base">
        <a:spcBef>
          <a:spcPct val="20000"/>
        </a:spcBef>
        <a:spcAft>
          <a:spcPct val="0"/>
        </a:spcAft>
        <a:buChar char="»"/>
        <a:defRPr sz="8556">
          <a:solidFill>
            <a:schemeClr val="tx1"/>
          </a:solidFill>
          <a:latin typeface="+mn-lt"/>
        </a:defRPr>
      </a:lvl6pPr>
      <a:lvl7pPr marL="10201567" indent="-975459" algn="l" defTabSz="3901834" rtl="0" fontAlgn="base">
        <a:spcBef>
          <a:spcPct val="20000"/>
        </a:spcBef>
        <a:spcAft>
          <a:spcPct val="0"/>
        </a:spcAft>
        <a:buChar char="»"/>
        <a:defRPr sz="8556">
          <a:solidFill>
            <a:schemeClr val="tx1"/>
          </a:solidFill>
          <a:latin typeface="+mn-lt"/>
        </a:defRPr>
      </a:lvl7pPr>
      <a:lvl8pPr marL="10912788" indent="-975459" algn="l" defTabSz="3901834" rtl="0" fontAlgn="base">
        <a:spcBef>
          <a:spcPct val="20000"/>
        </a:spcBef>
        <a:spcAft>
          <a:spcPct val="0"/>
        </a:spcAft>
        <a:buChar char="»"/>
        <a:defRPr sz="8556">
          <a:solidFill>
            <a:schemeClr val="tx1"/>
          </a:solidFill>
          <a:latin typeface="+mn-lt"/>
        </a:defRPr>
      </a:lvl8pPr>
      <a:lvl9pPr marL="11624008" indent="-975459" algn="l" defTabSz="3901834" rtl="0" fontAlgn="base">
        <a:spcBef>
          <a:spcPct val="20000"/>
        </a:spcBef>
        <a:spcAft>
          <a:spcPct val="0"/>
        </a:spcAft>
        <a:buChar char="»"/>
        <a:defRPr sz="855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4224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1220" algn="l" defTabSz="14224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22441" algn="l" defTabSz="14224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61" algn="l" defTabSz="14224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44881" algn="l" defTabSz="14224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56102" algn="l" defTabSz="14224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67322" algn="l" defTabSz="14224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978542" algn="l" defTabSz="14224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689763" algn="l" defTabSz="14224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xmlns="" id="{44447762-C04C-4C3D-B553-81A8698D17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5810"/>
            <a:ext cx="51206400" cy="32918400"/>
          </a:xfrm>
          <a:prstGeom prst="rect">
            <a:avLst/>
          </a:prstGeom>
        </p:spPr>
      </p:pic>
      <p:sp>
        <p:nvSpPr>
          <p:cNvPr id="4106" name="Text Box 3"/>
          <p:cNvSpPr txBox="1">
            <a:spLocks noChangeArrowheads="1"/>
          </p:cNvSpPr>
          <p:nvPr/>
        </p:nvSpPr>
        <p:spPr bwMode="auto">
          <a:xfrm>
            <a:off x="11136762" y="1412116"/>
            <a:ext cx="28932876" cy="128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spcBef>
                <a:spcPct val="20000"/>
              </a:spcBef>
              <a:buChar char="•"/>
              <a:defRPr sz="1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-1219200">
              <a:spcBef>
                <a:spcPct val="20000"/>
              </a:spcBef>
              <a:buChar char="–"/>
              <a:defRPr sz="1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4400" indent="-974725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1600" indent="-974725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8800" indent="-974725">
              <a:spcBef>
                <a:spcPct val="20000"/>
              </a:spcBef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ts val="9338"/>
              </a:lnSpc>
              <a:spcBef>
                <a:spcPct val="0"/>
              </a:spcBef>
              <a:buFontTx/>
              <a:buNone/>
            </a:pPr>
            <a:r>
              <a:rPr lang="en-US" altLang="en-US" sz="15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 John’s Children’s Hospital  </a:t>
            </a:r>
            <a:endParaRPr lang="en-US" altLang="en-US" sz="15000" b="1" dirty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13" name="TextBox 85"/>
          <p:cNvSpPr txBox="1">
            <a:spLocks noChangeArrowheads="1"/>
          </p:cNvSpPr>
          <p:nvPr/>
        </p:nvSpPr>
        <p:spPr bwMode="auto">
          <a:xfrm>
            <a:off x="587375" y="5005199"/>
            <a:ext cx="15965160" cy="2142124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1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-1219200">
              <a:spcBef>
                <a:spcPct val="20000"/>
              </a:spcBef>
              <a:buChar char="–"/>
              <a:defRPr sz="1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4400" indent="-974725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1600" indent="-974725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8800" indent="-974725">
              <a:spcBef>
                <a:spcPct val="20000"/>
              </a:spcBef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BASIC QI team members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Kimberly Lawrence – Neonatal </a:t>
            </a:r>
            <a:r>
              <a:rPr lang="en-US" altLang="en-US" sz="6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altLang="en-US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ntensive </a:t>
            </a:r>
            <a:r>
              <a:rPr lang="en-US" altLang="en-US" sz="6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altLang="en-US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lang="en-US" altLang="en-US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altLang="en-US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nit </a:t>
            </a:r>
            <a:r>
              <a:rPr lang="en-US" altLang="en-US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(NICU) data collector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Sara Catalano – newborn nursery data collector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Vicky Cave – NICU assistant nurse manager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Diedra Stewart – NICU nurse manager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6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altLang="en-US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atalie </a:t>
            </a:r>
            <a:r>
              <a:rPr lang="en-US" altLang="en-US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Tucker – Pharm D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Jessica Zitzke – Pharm D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Julie Livingston – Neonatal Nurse Practitioner (NNP)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Sheref Unal – newborn nursery physician champion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Marcella Rodriguez – pediatric infectious disease physician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Magali </a:t>
            </a:r>
            <a:r>
              <a:rPr lang="en-US" altLang="en-US" sz="66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Jean-louis</a:t>
            </a:r>
            <a:r>
              <a:rPr lang="en-US" altLang="en-US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neonatologist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Venkata Majjiga – neonatologist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Pele Dina – NICU physician champion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Beau Batton – </a:t>
            </a:r>
            <a:r>
              <a:rPr lang="en-US" altLang="en-US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director of NICU</a:t>
            </a: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16" name="Picture 91"/>
          <p:cNvSpPr>
            <a:spLocks noChangeAspect="1"/>
          </p:cNvSpPr>
          <p:nvPr/>
        </p:nvSpPr>
        <p:spPr bwMode="auto">
          <a:xfrm>
            <a:off x="587375" y="33199388"/>
            <a:ext cx="72993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1579884" y="1134646"/>
            <a:ext cx="8615675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1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-1219200">
              <a:spcBef>
                <a:spcPct val="20000"/>
              </a:spcBef>
              <a:buChar char="–"/>
              <a:defRPr sz="1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4400" indent="-974725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1600" indent="-974725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8800" indent="-974725">
              <a:spcBef>
                <a:spcPct val="20000"/>
              </a:spcBef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7000" b="1" dirty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F1CBF83-D4A3-43E7-8ECD-976B2C3302F6}"/>
              </a:ext>
            </a:extLst>
          </p:cNvPr>
          <p:cNvSpPr txBox="1"/>
          <p:nvPr/>
        </p:nvSpPr>
        <p:spPr>
          <a:xfrm>
            <a:off x="34418615" y="4817636"/>
            <a:ext cx="15685291" cy="50321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Readiness Survey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800" dirty="0" smtClean="0">
                <a:latin typeface="Calibri" panose="020F0502020204030204" pitchFamily="34" charset="0"/>
                <a:cs typeface="Calibri" panose="020F0502020204030204" pitchFamily="34" charset="0"/>
              </a:rPr>
              <a:t>Multiple meetings were held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800" dirty="0" smtClean="0">
                <a:latin typeface="Calibri" panose="020F0502020204030204" pitchFamily="34" charset="0"/>
                <a:cs typeface="Calibri" panose="020F0502020204030204" pitchFamily="34" charset="0"/>
              </a:rPr>
              <a:t>Antibiotics orders are part of the NICU admission order set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800" dirty="0" smtClean="0">
                <a:latin typeface="Calibri" panose="020F0502020204030204" pitchFamily="34" charset="0"/>
                <a:cs typeface="Calibri" panose="020F0502020204030204" pitchFamily="34" charset="0"/>
              </a:rPr>
              <a:t>Antibiotics orders have stop date and time between 36 and 48 hours from blood culture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Blood culture processed within our </a:t>
            </a:r>
            <a:r>
              <a:rPr lang="en-US" sz="4800" dirty="0" smtClean="0">
                <a:latin typeface="Calibri" panose="020F0502020204030204" pitchFamily="34" charset="0"/>
                <a:cs typeface="Calibri" panose="020F0502020204030204" pitchFamily="34" charset="0"/>
              </a:rPr>
              <a:t>hospital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A protocol was made to guide the initial evaluation and management of neonatal early-onset sepsis (EOS) based on the American Academy of Pediatrics (AAP), Center of Disease Control and Prevention (CDC) and American College of Obstetricians and Gynecologists (ACOG) recommendations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Parents are verbally guided about the </a:t>
            </a:r>
            <a:r>
              <a:rPr lang="en-US" sz="4800" dirty="0" smtClean="0">
                <a:latin typeface="Calibri" panose="020F0502020204030204" pitchFamily="34" charset="0"/>
                <a:cs typeface="Calibri" panose="020F0502020204030204" pitchFamily="34" charset="0"/>
              </a:rPr>
              <a:t>antibiotics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800" dirty="0" smtClean="0">
                <a:latin typeface="Calibri" panose="020F0502020204030204" pitchFamily="34" charset="0"/>
                <a:cs typeface="Calibri" panose="020F0502020204030204" pitchFamily="34" charset="0"/>
              </a:rPr>
              <a:t>Verbal communication betwee</a:t>
            </a:r>
            <a:r>
              <a:rPr lang="en-US" sz="4800" dirty="0" smtClean="0">
                <a:latin typeface="Calibri" panose="020F0502020204030204" pitchFamily="34" charset="0"/>
                <a:cs typeface="Calibri" panose="020F0502020204030204" pitchFamily="34" charset="0"/>
              </a:rPr>
              <a:t>n Labor &amp; Delivery (L&amp;D) and NICU team is very efficient</a:t>
            </a:r>
          </a:p>
          <a:p>
            <a:r>
              <a:rPr lang="en-US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EMR Implementation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800" dirty="0" smtClean="0">
                <a:latin typeface="Calibri" panose="020F0502020204030204" pitchFamily="34" charset="0"/>
                <a:cs typeface="Calibri" panose="020F0502020204030204" pitchFamily="34" charset="0"/>
              </a:rPr>
              <a:t>For an easy data collection, we worked with IT to create a report by extracting maternal and neonatal required information from EPIC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800" dirty="0" smtClean="0">
                <a:latin typeface="Calibri" panose="020F0502020204030204" pitchFamily="34" charset="0"/>
                <a:cs typeface="Calibri" panose="020F0502020204030204" pitchFamily="34" charset="0"/>
              </a:rPr>
              <a:t>Working on creating an newborn nursery antibiotics order set</a:t>
            </a:r>
          </a:p>
          <a:p>
            <a:r>
              <a:rPr lang="en-US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Anticipated Barriers/Opportunities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>
                <a:latin typeface="Calibri" panose="020F0502020204030204" pitchFamily="34" charset="0"/>
                <a:cs typeface="Calibri" panose="020F0502020204030204" pitchFamily="34" charset="0"/>
              </a:rPr>
              <a:t>Compliance between providers to use the antibiotic order set that has stop date and time for less than 36 hours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>
                <a:latin typeface="Calibri" panose="020F0502020204030204" pitchFamily="34" charset="0"/>
                <a:cs typeface="Calibri" panose="020F0502020204030204" pitchFamily="34" charset="0"/>
              </a:rPr>
              <a:t>Compliance in documenting EOS risk assessment in the chart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>
                <a:latin typeface="Calibri" panose="020F0502020204030204" pitchFamily="34" charset="0"/>
                <a:cs typeface="Calibri" panose="020F0502020204030204" pitchFamily="34" charset="0"/>
              </a:rPr>
              <a:t>Change the </a:t>
            </a: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4800" dirty="0" smtClean="0">
                <a:latin typeface="Calibri" panose="020F0502020204030204" pitchFamily="34" charset="0"/>
                <a:cs typeface="Calibri" panose="020F0502020204030204" pitchFamily="34" charset="0"/>
              </a:rPr>
              <a:t>mpicillin stop date and time to less than 36 hours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>
                <a:latin typeface="Calibri" panose="020F0502020204030204" pitchFamily="34" charset="0"/>
                <a:cs typeface="Calibri" panose="020F0502020204030204" pitchFamily="34" charset="0"/>
              </a:rPr>
              <a:t> Reviewing EOS and Late Onset Sepsis (LOS) time of positivity to make the changes on gentamicin and on antibiotics for infants less than 35 weeks</a:t>
            </a:r>
          </a:p>
          <a:p>
            <a:r>
              <a:rPr lang="en-US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QI tools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 smtClean="0">
                <a:latin typeface="Calibri" panose="020F0502020204030204" pitchFamily="34" charset="0"/>
                <a:cs typeface="Calibri" panose="020F0502020204030204" pitchFamily="34" charset="0"/>
              </a:rPr>
              <a:t>EPIC report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 smtClean="0">
                <a:latin typeface="Calibri" panose="020F0502020204030204" pitchFamily="34" charset="0"/>
                <a:cs typeface="Calibri" panose="020F0502020204030204" pitchFamily="34" charset="0"/>
              </a:rPr>
              <a:t>Adjusted data form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 smtClean="0">
                <a:latin typeface="Calibri" panose="020F0502020204030204" pitchFamily="34" charset="0"/>
                <a:cs typeface="Calibri" panose="020F0502020204030204" pitchFamily="34" charset="0"/>
              </a:rPr>
              <a:t>Form for collecting monthly hospital data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Contact list from referring hospital</a:t>
            </a:r>
          </a:p>
          <a:p>
            <a:endParaRPr lang="en-US" sz="4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4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4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4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4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Dairy Queen's Miracle Treat Day Helps Fund St. John's Children Hospital –  WL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81"/>
            <a:ext cx="12326715" cy="309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237578" y="3617307"/>
            <a:ext cx="16731244" cy="1200329"/>
          </a:xfrm>
          <a:prstGeom prst="rect">
            <a:avLst/>
          </a:prstGeom>
          <a:solidFill>
            <a:srgbClr val="749BC2"/>
          </a:solidFill>
        </p:spPr>
        <p:txBody>
          <a:bodyPr wrap="square" rtlCol="0">
            <a:spAutoFit/>
          </a:bodyPr>
          <a:lstStyle/>
          <a:p>
            <a:pPr algn="ctr"/>
            <a:endParaRPr lang="en-US" sz="7200" b="1" u="sng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205" y="25056923"/>
            <a:ext cx="10477500" cy="58959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0731" y="5459822"/>
            <a:ext cx="15491739" cy="83133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0731" y="19404804"/>
            <a:ext cx="15468089" cy="859556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800731" y="14042234"/>
            <a:ext cx="1546808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Calibri" panose="020F0502020204030204" pitchFamily="34" charset="0"/>
                <a:cs typeface="Calibri" panose="020F0502020204030204" pitchFamily="34" charset="0"/>
              </a:rPr>
              <a:t>Baseline Data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Collected data between October and December 2020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5400" dirty="0" smtClean="0">
                <a:latin typeface="Calibri" panose="020F0502020204030204" pitchFamily="34" charset="0"/>
                <a:cs typeface="Calibri" panose="020F0502020204030204" pitchFamily="34" charset="0"/>
              </a:rPr>
              <a:t>19.76 % of infant ≥ 35 weeks received antibiotics within 72 hours </a:t>
            </a:r>
            <a:endParaRPr lang="en-U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869155" y="28757164"/>
            <a:ext cx="154680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 smtClean="0">
                <a:latin typeface="Calibri" panose="020F0502020204030204" pitchFamily="34" charset="0"/>
                <a:cs typeface="Calibri" panose="020F0502020204030204" pitchFamily="34" charset="0"/>
              </a:rPr>
              <a:t>Majority of the infants </a:t>
            </a:r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≥ 35 weeks received antibiotics </a:t>
            </a:r>
            <a:r>
              <a:rPr lang="en-US" sz="5400" dirty="0" smtClean="0">
                <a:latin typeface="Calibri" panose="020F0502020204030204" pitchFamily="34" charset="0"/>
                <a:cs typeface="Calibri" panose="020F0502020204030204" pitchFamily="34" charset="0"/>
              </a:rPr>
              <a:t>between 36 and 48 hours</a:t>
            </a:r>
            <a:endParaRPr lang="en-U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xmlns="" id="{71C3F63D-08F8-41DB-AD34-C948418A05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206400" cy="32918400"/>
          </a:xfrm>
          <a:prstGeom prst="rect">
            <a:avLst/>
          </a:prstGeom>
        </p:spPr>
      </p:pic>
      <p:sp>
        <p:nvSpPr>
          <p:cNvPr id="4106" name="Text Box 3"/>
          <p:cNvSpPr txBox="1">
            <a:spLocks noChangeArrowheads="1"/>
          </p:cNvSpPr>
          <p:nvPr/>
        </p:nvSpPr>
        <p:spPr bwMode="auto">
          <a:xfrm>
            <a:off x="11136762" y="1412116"/>
            <a:ext cx="28932876" cy="1406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spcBef>
                <a:spcPct val="20000"/>
              </a:spcBef>
              <a:buChar char="•"/>
              <a:defRPr sz="1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-1219200">
              <a:spcBef>
                <a:spcPct val="20000"/>
              </a:spcBef>
              <a:buChar char="–"/>
              <a:defRPr sz="1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4400" indent="-974725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1600" indent="-974725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8800" indent="-974725">
              <a:spcBef>
                <a:spcPct val="20000"/>
              </a:spcBef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ts val="9338"/>
              </a:lnSpc>
              <a:spcBef>
                <a:spcPct val="0"/>
              </a:spcBef>
              <a:buFontTx/>
              <a:buNone/>
            </a:pPr>
            <a:r>
              <a:rPr lang="en-US" altLang="en-US" sz="150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&lt;Hospital Name&gt; </a:t>
            </a:r>
          </a:p>
        </p:txBody>
      </p:sp>
      <p:sp>
        <p:nvSpPr>
          <p:cNvPr id="4116" name="Picture 91"/>
          <p:cNvSpPr>
            <a:spLocks noChangeAspect="1"/>
          </p:cNvSpPr>
          <p:nvPr/>
        </p:nvSpPr>
        <p:spPr bwMode="auto">
          <a:xfrm>
            <a:off x="587375" y="33199388"/>
            <a:ext cx="72993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1579884" y="1134646"/>
            <a:ext cx="8615675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1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-1219200">
              <a:spcBef>
                <a:spcPct val="20000"/>
              </a:spcBef>
              <a:buChar char="–"/>
              <a:defRPr sz="1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4400" indent="-974725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1600" indent="-974725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8800" indent="-974725">
              <a:spcBef>
                <a:spcPct val="20000"/>
              </a:spcBef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0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&lt;Hospital Logo&gt;</a:t>
            </a:r>
          </a:p>
        </p:txBody>
      </p:sp>
    </p:spTree>
    <p:extLst>
      <p:ext uri="{BB962C8B-B14F-4D97-AF65-F5344CB8AC3E}">
        <p14:creationId xmlns:p14="http://schemas.microsoft.com/office/powerpoint/2010/main" val="702036258"/>
      </p:ext>
    </p:extLst>
  </p:cSld>
  <p:clrMapOvr>
    <a:masterClrMapping/>
  </p:clrMapOvr>
</p:sld>
</file>

<file path=ppt/theme/theme1.xml><?xml version="1.0" encoding="utf-8"?>
<a:theme xmlns:a="http://schemas.openxmlformats.org/drawingml/2006/main" name="GG Bridge">
  <a:themeElements>
    <a:clrScheme name="GG Bridg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GG Bridg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G Bridg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G Bridg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G Bridg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G Bridg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G Brid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G Brid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G Brid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C:\WINDOWS\Application Data\Microsoft\Templates\GG Bridge.pot</Template>
  <TotalTime>16699</TotalTime>
  <Words>375</Words>
  <Application>Microsoft Office PowerPoint</Application>
  <PresentationFormat>Custom</PresentationFormat>
  <Paragraphs>76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Century Gothic</vt:lpstr>
      <vt:lpstr>Times New Roman</vt:lpstr>
      <vt:lpstr>GG Bridge</vt:lpstr>
      <vt:lpstr>PowerPoint Presentation</vt:lpstr>
      <vt:lpstr>PowerPoint Presentation</vt:lpstr>
    </vt:vector>
  </TitlesOfParts>
  <Company>SFVAMC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D. Varosy, M.D</dc:creator>
  <cp:lastModifiedBy>Pele Dina</cp:lastModifiedBy>
  <cp:revision>300</cp:revision>
  <cp:lastPrinted>2002-09-26T20:21:33Z</cp:lastPrinted>
  <dcterms:created xsi:type="dcterms:W3CDTF">2002-04-02T23:37:14Z</dcterms:created>
  <dcterms:modified xsi:type="dcterms:W3CDTF">2021-05-08T21:38:53Z</dcterms:modified>
</cp:coreProperties>
</file>