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51206400" cy="32918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736600" indent="-279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474788" indent="-560388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2212975" indent="-841375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951163" indent="-1122363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78">
          <p15:clr>
            <a:srgbClr val="A4A3A4"/>
          </p15:clr>
        </p15:guide>
        <p15:guide id="2" pos="1344">
          <p15:clr>
            <a:srgbClr val="A4A3A4"/>
          </p15:clr>
        </p15:guide>
        <p15:guide id="3" pos="30912">
          <p15:clr>
            <a:srgbClr val="A4A3A4"/>
          </p15:clr>
        </p15:guide>
        <p15:guide id="4" orient="horz" pos="10056">
          <p15:clr>
            <a:srgbClr val="A4A3A4"/>
          </p15:clr>
        </p15:guide>
        <p15:guide id="5" orient="horz" pos="14071">
          <p15:clr>
            <a:srgbClr val="A4A3A4"/>
          </p15:clr>
        </p15:guide>
        <p15:guide id="6" orient="horz" pos="1349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3" clrIdx="0">
    <p:extLst>
      <p:ext uri="{19B8F6BF-5375-455C-9EA6-DF929625EA0E}">
        <p15:presenceInfo xmlns:p15="http://schemas.microsoft.com/office/powerpoint/2012/main" userId="S-1-5-21-2086500257-1188392490-3880406080-31514" providerId="AD"/>
      </p:ext>
    </p:extLst>
  </p:cmAuthor>
  <p:cmAuthor id="2" name="Weiss, Daniel" initials="WD" lastIdx="3" clrIdx="1">
    <p:extLst>
      <p:ext uri="{19B8F6BF-5375-455C-9EA6-DF929625EA0E}">
        <p15:presenceInfo xmlns:p15="http://schemas.microsoft.com/office/powerpoint/2012/main" userId="S-1-5-21-2123635653-1174594397-1724042279-156046" providerId="AD"/>
      </p:ext>
    </p:extLst>
  </p:cmAuthor>
  <p:cmAuthor id="3" name="Weiss, Daniel" initials="WD [2]" lastIdx="2" clrIdx="2">
    <p:extLst>
      <p:ext uri="{19B8F6BF-5375-455C-9EA6-DF929625EA0E}">
        <p15:presenceInfo xmlns:p15="http://schemas.microsoft.com/office/powerpoint/2012/main" userId="Weiss, Dan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F6AE87-FCB4-4B59-8D6A-4FDED451B501}" v="1" dt="2021-03-30T16:10:41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8446" autoAdjust="0"/>
    <p:restoredTop sz="95833" autoAdjust="0"/>
  </p:normalViewPr>
  <p:slideViewPr>
    <p:cSldViewPr snapToGrid="0">
      <p:cViewPr varScale="1">
        <p:scale>
          <a:sx n="21" d="100"/>
          <a:sy n="21" d="100"/>
        </p:scale>
        <p:origin x="66" y="48"/>
      </p:cViewPr>
      <p:guideLst>
        <p:guide orient="horz" pos="20078"/>
        <p:guide pos="1344"/>
        <p:guide pos="30912"/>
        <p:guide orient="horz" pos="10056"/>
        <p:guide orient="horz" pos="14071"/>
        <p:guide orient="horz" pos="134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die Brooks" userId="46097eb5263442e5" providerId="LiveId" clId="{2CF6AE87-FCB4-4B59-8D6A-4FDED451B501}"/>
    <pc:docChg chg="undo custSel modSld">
      <pc:chgData name="Jodie Brooks" userId="46097eb5263442e5" providerId="LiveId" clId="{2CF6AE87-FCB4-4B59-8D6A-4FDED451B501}" dt="2021-03-30T16:11:25.490" v="14" actId="1076"/>
      <pc:docMkLst>
        <pc:docMk/>
      </pc:docMkLst>
      <pc:sldChg chg="addSp delSp modSp mod">
        <pc:chgData name="Jodie Brooks" userId="46097eb5263442e5" providerId="LiveId" clId="{2CF6AE87-FCB4-4B59-8D6A-4FDED451B501}" dt="2021-03-30T16:11:25.490" v="14" actId="1076"/>
        <pc:sldMkLst>
          <pc:docMk/>
          <pc:sldMk cId="0" sldId="256"/>
        </pc:sldMkLst>
        <pc:spChg chg="mod">
          <ac:chgData name="Jodie Brooks" userId="46097eb5263442e5" providerId="LiveId" clId="{2CF6AE87-FCB4-4B59-8D6A-4FDED451B501}" dt="2021-03-30T16:11:15" v="12" actId="1076"/>
          <ac:spMkLst>
            <pc:docMk/>
            <pc:sldMk cId="0" sldId="256"/>
            <ac:spMk id="4113" creationId="{00000000-0000-0000-0000-000000000000}"/>
          </ac:spMkLst>
        </pc:spChg>
        <pc:picChg chg="add mod ord">
          <ac:chgData name="Jodie Brooks" userId="46097eb5263442e5" providerId="LiveId" clId="{2CF6AE87-FCB4-4B59-8D6A-4FDED451B501}" dt="2021-03-30T16:11:25.490" v="14" actId="1076"/>
          <ac:picMkLst>
            <pc:docMk/>
            <pc:sldMk cId="0" sldId="256"/>
            <ac:picMk id="5" creationId="{44447762-C04C-4C3D-B553-81A8698D1796}"/>
          </ac:picMkLst>
        </pc:picChg>
        <pc:picChg chg="add del">
          <ac:chgData name="Jodie Brooks" userId="46097eb5263442e5" providerId="LiveId" clId="{2CF6AE87-FCB4-4B59-8D6A-4FDED451B501}" dt="2021-03-30T16:11:09.749" v="9" actId="478"/>
          <ac:picMkLst>
            <pc:docMk/>
            <pc:sldMk cId="0" sldId="256"/>
            <ac:picMk id="8" creationId="{9E19611D-0FA2-4F45-93DE-A87BC3ABEEF6}"/>
          </ac:picMkLst>
        </pc:picChg>
      </pc:sldChg>
      <pc:sldChg chg="modSp mod">
        <pc:chgData name="Jodie Brooks" userId="46097eb5263442e5" providerId="LiveId" clId="{2CF6AE87-FCB4-4B59-8D6A-4FDED451B501}" dt="2021-03-17T17:17:34.932" v="0" actId="167"/>
        <pc:sldMkLst>
          <pc:docMk/>
          <pc:sldMk cId="702036258" sldId="257"/>
        </pc:sldMkLst>
        <pc:picChg chg="ord">
          <ac:chgData name="Jodie Brooks" userId="46097eb5263442e5" providerId="LiveId" clId="{2CF6AE87-FCB4-4B59-8D6A-4FDED451B501}" dt="2021-03-17T17:17:34.932" v="0" actId="167"/>
          <ac:picMkLst>
            <pc:docMk/>
            <pc:sldMk cId="702036258" sldId="257"/>
            <ac:picMk id="3" creationId="{71C3F63D-08F8-41DB-AD34-C948418A054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ADC6270F-F403-714A-B538-E6C31C1292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445EC77-C17F-2348-9DEC-50E843B993E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t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B6B2331-3465-314E-8B52-CB68CB7FCCB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defTabSz="93207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D43070F-0489-EA48-B23C-C98547940A5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3" rIns="93168" bIns="46583" numCol="1" anchor="b" anchorCtr="0" compatLnSpc="1">
            <a:prstTxWarp prst="textNoShape">
              <a:avLst/>
            </a:prstTxWarp>
          </a:bodyPr>
          <a:lstStyle>
            <a:lvl1pPr algn="r" defTabSz="932073" eaLnBrk="1" hangingPunct="1">
              <a:defRPr sz="1200"/>
            </a:lvl1pPr>
          </a:lstStyle>
          <a:p>
            <a:pPr>
              <a:defRPr/>
            </a:pPr>
            <a:fld id="{3EAB5515-8815-4FEC-9706-47885B6A3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D7DCF5-29AE-3047-B765-BC2B38BA08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5F9BF-C48D-584D-91A5-0570013F92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E07F7F9-BE1B-4FD1-84AE-ABE1963D3E6D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2E2D796-337F-B743-9BB3-38CC41FE25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1162050"/>
            <a:ext cx="48799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DAE55CE-F979-7C4B-8E28-397209B2C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EB4C5-F3B9-A749-8226-4932E32B5C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6574C-8AF3-374F-9C43-5077164D11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4FBEFB-CBBB-41CD-9F08-23A2D45DF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36600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74788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212975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51163" algn="l" defTabSz="1474788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89604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6pPr>
    <a:lvl7pPr marL="4427525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7pPr>
    <a:lvl8pPr marL="516544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8pPr>
    <a:lvl9pPr marL="5903366" algn="l" defTabSz="1475842" rtl="0" eaLnBrk="1" latinLnBrk="0" hangingPunct="1">
      <a:defRPr sz="19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Folders, coordinated discharge worksheet,</a:t>
            </a:r>
            <a:r>
              <a:rPr lang="en-US" altLang="en-US" baseline="0" dirty="0" smtClean="0"/>
              <a:t> </a:t>
            </a: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62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9988" y="10227129"/>
            <a:ext cx="43526428" cy="70539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79972" y="18652672"/>
            <a:ext cx="35846456" cy="8414657"/>
          </a:xfrm>
        </p:spPr>
        <p:txBody>
          <a:bodyPr/>
          <a:lstStyle>
            <a:lvl1pPr marL="0" indent="0" algn="ctr">
              <a:buNone/>
              <a:defRPr/>
            </a:lvl1pPr>
            <a:lvl2pPr marL="711220" indent="0" algn="ctr">
              <a:buNone/>
              <a:defRPr/>
            </a:lvl2pPr>
            <a:lvl3pPr marL="1422441" indent="0" algn="ctr">
              <a:buNone/>
              <a:defRPr/>
            </a:lvl3pPr>
            <a:lvl4pPr marL="2133661" indent="0" algn="ctr">
              <a:buNone/>
              <a:defRPr/>
            </a:lvl4pPr>
            <a:lvl5pPr marL="2844881" indent="0" algn="ctr">
              <a:buNone/>
              <a:defRPr/>
            </a:lvl5pPr>
            <a:lvl6pPr marL="3556102" indent="0" algn="ctr">
              <a:buNone/>
              <a:defRPr/>
            </a:lvl6pPr>
            <a:lvl7pPr marL="4267322" indent="0" algn="ctr">
              <a:buNone/>
              <a:defRPr/>
            </a:lvl7pPr>
            <a:lvl8pPr marL="4978542" indent="0" algn="ctr">
              <a:buNone/>
              <a:defRPr/>
            </a:lvl8pPr>
            <a:lvl9pPr marL="56897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547D-4BC9-413E-9471-63CF1C7FC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93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99B3C-C0AF-4DFC-870A-6CD25A13E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68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6043" y="2925538"/>
            <a:ext cx="10880372" cy="26335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2456" y="2925538"/>
            <a:ext cx="32406520" cy="26335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51028-4E33-4EF2-8EFD-D9BA1B7D5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039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01BBA-A3A8-4B51-BD7C-320539562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41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1" y="21153666"/>
            <a:ext cx="43526428" cy="6536871"/>
          </a:xfrm>
        </p:spPr>
        <p:txBody>
          <a:bodyPr anchor="t"/>
          <a:lstStyle>
            <a:lvl1pPr algn="l">
              <a:defRPr sz="622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1" y="13952766"/>
            <a:ext cx="43526428" cy="7200900"/>
          </a:xfrm>
        </p:spPr>
        <p:txBody>
          <a:bodyPr anchor="b"/>
          <a:lstStyle>
            <a:lvl1pPr marL="0" indent="0">
              <a:buNone/>
              <a:defRPr sz="3111"/>
            </a:lvl1pPr>
            <a:lvl2pPr marL="711220" indent="0">
              <a:buNone/>
              <a:defRPr sz="2800"/>
            </a:lvl2pPr>
            <a:lvl3pPr marL="1422441" indent="0">
              <a:buNone/>
              <a:defRPr sz="2489"/>
            </a:lvl3pPr>
            <a:lvl4pPr marL="2133661" indent="0">
              <a:buNone/>
              <a:defRPr sz="2178"/>
            </a:lvl4pPr>
            <a:lvl5pPr marL="2844881" indent="0">
              <a:buNone/>
              <a:defRPr sz="2178"/>
            </a:lvl5pPr>
            <a:lvl6pPr marL="3556102" indent="0">
              <a:buNone/>
              <a:defRPr sz="2178"/>
            </a:lvl6pPr>
            <a:lvl7pPr marL="4267322" indent="0">
              <a:buNone/>
              <a:defRPr sz="2178"/>
            </a:lvl7pPr>
            <a:lvl8pPr marL="4978542" indent="0">
              <a:buNone/>
              <a:defRPr sz="2178"/>
            </a:lvl8pPr>
            <a:lvl9pPr marL="5689763" indent="0">
              <a:buNone/>
              <a:defRPr sz="21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7658-567F-4AA5-BA9B-0C6FB54F0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88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2456" y="9511395"/>
            <a:ext cx="2164221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21734" y="9511395"/>
            <a:ext cx="21644681" cy="19749406"/>
          </a:xfrm>
        </p:spPr>
        <p:txBody>
          <a:bodyPr/>
          <a:lstStyle>
            <a:lvl1pPr>
              <a:defRPr sz="4356"/>
            </a:lvl1pPr>
            <a:lvl2pPr>
              <a:defRPr sz="3733"/>
            </a:lvl2pPr>
            <a:lvl3pPr>
              <a:defRPr sz="3111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79E20-B203-4BD4-984E-5ED4DD4BC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22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6" y="1317171"/>
            <a:ext cx="46084772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815" y="7369629"/>
            <a:ext cx="22625050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815" y="10439400"/>
            <a:ext cx="22625050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3128" y="7369629"/>
            <a:ext cx="22632459" cy="3069771"/>
          </a:xfrm>
        </p:spPr>
        <p:txBody>
          <a:bodyPr anchor="b"/>
          <a:lstStyle>
            <a:lvl1pPr marL="0" indent="0">
              <a:buNone/>
              <a:defRPr sz="3733" b="1"/>
            </a:lvl1pPr>
            <a:lvl2pPr marL="711220" indent="0">
              <a:buNone/>
              <a:defRPr sz="3111" b="1"/>
            </a:lvl2pPr>
            <a:lvl3pPr marL="1422441" indent="0">
              <a:buNone/>
              <a:defRPr sz="2800" b="1"/>
            </a:lvl3pPr>
            <a:lvl4pPr marL="2133661" indent="0">
              <a:buNone/>
              <a:defRPr sz="2489" b="1"/>
            </a:lvl4pPr>
            <a:lvl5pPr marL="2844881" indent="0">
              <a:buNone/>
              <a:defRPr sz="2489" b="1"/>
            </a:lvl5pPr>
            <a:lvl6pPr marL="3556102" indent="0">
              <a:buNone/>
              <a:defRPr sz="2489" b="1"/>
            </a:lvl6pPr>
            <a:lvl7pPr marL="4267322" indent="0">
              <a:buNone/>
              <a:defRPr sz="2489" b="1"/>
            </a:lvl7pPr>
            <a:lvl8pPr marL="4978542" indent="0">
              <a:buNone/>
              <a:defRPr sz="2489" b="1"/>
            </a:lvl8pPr>
            <a:lvl9pPr marL="5689763" indent="0">
              <a:buNone/>
              <a:defRPr sz="24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3128" y="10439400"/>
            <a:ext cx="22632459" cy="18965637"/>
          </a:xfrm>
        </p:spPr>
        <p:txBody>
          <a:bodyPr/>
          <a:lstStyle>
            <a:lvl1pPr>
              <a:defRPr sz="3733"/>
            </a:lvl1pPr>
            <a:lvl2pPr>
              <a:defRPr sz="3111"/>
            </a:lvl2pPr>
            <a:lvl3pPr>
              <a:defRPr sz="2800"/>
            </a:lvl3pPr>
            <a:lvl4pPr>
              <a:defRPr sz="2489"/>
            </a:lvl4pPr>
            <a:lvl5pPr>
              <a:defRPr sz="2489"/>
            </a:lvl5pPr>
            <a:lvl6pPr>
              <a:defRPr sz="2489"/>
            </a:lvl6pPr>
            <a:lvl7pPr>
              <a:defRPr sz="2489"/>
            </a:lvl7pPr>
            <a:lvl8pPr>
              <a:defRPr sz="2489"/>
            </a:lvl8pPr>
            <a:lvl9pPr>
              <a:defRPr sz="24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92FF-6FEB-4B0A-A16F-45E566AEA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73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1D79-DF39-4214-987D-90FCD8FC61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8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490C7-5AEE-4CED-B4CE-7FF6F1301C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2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815" y="1311729"/>
            <a:ext cx="16846550" cy="5576208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787" y="1311729"/>
            <a:ext cx="28625800" cy="28093308"/>
          </a:xfrm>
        </p:spPr>
        <p:txBody>
          <a:bodyPr/>
          <a:lstStyle>
            <a:lvl1pPr>
              <a:defRPr sz="4978"/>
            </a:lvl1pPr>
            <a:lvl2pPr>
              <a:defRPr sz="4356"/>
            </a:lvl2pPr>
            <a:lvl3pPr>
              <a:defRPr sz="3733"/>
            </a:lvl3pPr>
            <a:lvl4pPr>
              <a:defRPr sz="3111"/>
            </a:lvl4pPr>
            <a:lvl5pPr>
              <a:defRPr sz="3111"/>
            </a:lvl5pPr>
            <a:lvl6pPr>
              <a:defRPr sz="3111"/>
            </a:lvl6pPr>
            <a:lvl7pPr>
              <a:defRPr sz="3111"/>
            </a:lvl7pPr>
            <a:lvl8pPr>
              <a:defRPr sz="3111"/>
            </a:lvl8pPr>
            <a:lvl9pPr>
              <a:defRPr sz="31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815" y="6887937"/>
            <a:ext cx="16846550" cy="22517100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2C4E8-DF9F-42B7-B4FC-345577A4D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19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5823" y="23042336"/>
            <a:ext cx="30724828" cy="2721429"/>
          </a:xfrm>
        </p:spPr>
        <p:txBody>
          <a:bodyPr anchor="b"/>
          <a:lstStyle>
            <a:lvl1pPr algn="l">
              <a:defRPr sz="311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5823" y="2941866"/>
            <a:ext cx="30724828" cy="19749406"/>
          </a:xfrm>
        </p:spPr>
        <p:txBody>
          <a:bodyPr/>
          <a:lstStyle>
            <a:lvl1pPr marL="0" indent="0">
              <a:buNone/>
              <a:defRPr sz="4978"/>
            </a:lvl1pPr>
            <a:lvl2pPr marL="711220" indent="0">
              <a:buNone/>
              <a:defRPr sz="4356"/>
            </a:lvl2pPr>
            <a:lvl3pPr marL="1422441" indent="0">
              <a:buNone/>
              <a:defRPr sz="3733"/>
            </a:lvl3pPr>
            <a:lvl4pPr marL="2133661" indent="0">
              <a:buNone/>
              <a:defRPr sz="3111"/>
            </a:lvl4pPr>
            <a:lvl5pPr marL="2844881" indent="0">
              <a:buNone/>
              <a:defRPr sz="3111"/>
            </a:lvl5pPr>
            <a:lvl6pPr marL="3556102" indent="0">
              <a:buNone/>
              <a:defRPr sz="3111"/>
            </a:lvl6pPr>
            <a:lvl7pPr marL="4267322" indent="0">
              <a:buNone/>
              <a:defRPr sz="3111"/>
            </a:lvl7pPr>
            <a:lvl8pPr marL="4978542" indent="0">
              <a:buNone/>
              <a:defRPr sz="3111"/>
            </a:lvl8pPr>
            <a:lvl9pPr marL="5689763" indent="0">
              <a:buNone/>
              <a:defRPr sz="3111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5823" y="25763765"/>
            <a:ext cx="30724828" cy="3861706"/>
          </a:xfrm>
        </p:spPr>
        <p:txBody>
          <a:bodyPr/>
          <a:lstStyle>
            <a:lvl1pPr marL="0" indent="0">
              <a:buNone/>
              <a:defRPr sz="2178"/>
            </a:lvl1pPr>
            <a:lvl2pPr marL="711220" indent="0">
              <a:buNone/>
              <a:defRPr sz="1867"/>
            </a:lvl2pPr>
            <a:lvl3pPr marL="1422441" indent="0">
              <a:buNone/>
              <a:defRPr sz="1556"/>
            </a:lvl3pPr>
            <a:lvl4pPr marL="2133661" indent="0">
              <a:buNone/>
              <a:defRPr sz="1400"/>
            </a:lvl4pPr>
            <a:lvl5pPr marL="2844881" indent="0">
              <a:buNone/>
              <a:defRPr sz="1400"/>
            </a:lvl5pPr>
            <a:lvl6pPr marL="3556102" indent="0">
              <a:buNone/>
              <a:defRPr sz="1400"/>
            </a:lvl6pPr>
            <a:lvl7pPr marL="4267322" indent="0">
              <a:buNone/>
              <a:defRPr sz="1400"/>
            </a:lvl7pPr>
            <a:lvl8pPr marL="4978542" indent="0">
              <a:buNone/>
              <a:defRPr sz="1400"/>
            </a:lvl8pPr>
            <a:lvl9pPr marL="56897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3D7CC-320A-4DD5-A573-40B2FE798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79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0" y="2925763"/>
            <a:ext cx="435244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0" y="9510713"/>
            <a:ext cx="43524488" cy="1975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1750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defTabSz="3901834" eaLnBrk="1" hangingPunct="1">
              <a:defRPr sz="591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8" y="29992638"/>
            <a:ext cx="1621631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ctr" defTabSz="3901834" eaLnBrk="1" hangingPunct="1">
              <a:defRPr sz="591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8" y="29992638"/>
            <a:ext cx="10668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r" defTabSz="3901834" eaLnBrk="1" hangingPunct="1">
              <a:defRPr sz="5911"/>
            </a:lvl1pPr>
          </a:lstStyle>
          <a:p>
            <a:pPr>
              <a:defRPr/>
            </a:pPr>
            <a:fld id="{6A4EF965-0E43-4C32-AFEB-07C3E2CF2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2pPr>
      <a:lvl3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3pPr>
      <a:lvl4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4pPr>
      <a:lvl5pPr algn="ctr" defTabSz="3900488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2"/>
          </a:solidFill>
          <a:latin typeface="Times New Roman" pitchFamily="18" charset="0"/>
        </a:defRPr>
      </a:lvl5pPr>
      <a:lvl6pPr marL="711220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6pPr>
      <a:lvl7pPr marL="142244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7pPr>
      <a:lvl8pPr marL="213366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8pPr>
      <a:lvl9pPr marL="2844881" algn="ctr" defTabSz="3901834" rtl="0" fontAlgn="base">
        <a:spcBef>
          <a:spcPct val="0"/>
        </a:spcBef>
        <a:spcAft>
          <a:spcPct val="0"/>
        </a:spcAft>
        <a:defRPr sz="18823">
          <a:solidFill>
            <a:schemeClr val="tx2"/>
          </a:solidFill>
          <a:latin typeface="Times New Roman" pitchFamily="18" charset="0"/>
        </a:defRPr>
      </a:lvl9pPr>
    </p:titleStyle>
    <p:bodyStyle>
      <a:lvl1pPr marL="1460500" indent="-1460500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3600">
          <a:solidFill>
            <a:schemeClr val="tx1"/>
          </a:solidFill>
          <a:latin typeface="+mn-lt"/>
          <a:ea typeface="+mn-ea"/>
          <a:cs typeface="+mn-cs"/>
        </a:defRPr>
      </a:lvl1pPr>
      <a:lvl2pPr marL="3170238" indent="-1219200" algn="l" defTabSz="3900488" rtl="0" eaLnBrk="0" fontAlgn="base" hangingPunct="0">
        <a:spcBef>
          <a:spcPct val="20000"/>
        </a:spcBef>
        <a:spcAft>
          <a:spcPct val="0"/>
        </a:spcAft>
        <a:buChar char="–"/>
        <a:defRPr sz="11900">
          <a:solidFill>
            <a:schemeClr val="tx1"/>
          </a:solidFill>
          <a:latin typeface="+mn-lt"/>
        </a:defRPr>
      </a:lvl2pPr>
      <a:lvl3pPr marL="4876800" indent="-974725" algn="l" defTabSz="3900488" rtl="0" eaLnBrk="0" fontAlgn="base" hangingPunct="0">
        <a:spcBef>
          <a:spcPct val="20000"/>
        </a:spcBef>
        <a:spcAft>
          <a:spcPct val="0"/>
        </a:spcAft>
        <a:buChar char="•"/>
        <a:defRPr sz="10200">
          <a:solidFill>
            <a:schemeClr val="tx1"/>
          </a:solidFill>
          <a:latin typeface="+mn-lt"/>
        </a:defRPr>
      </a:lvl3pPr>
      <a:lvl4pPr marL="6827838" indent="-974725" algn="l" defTabSz="3900488" rtl="0" eaLnBrk="0" fontAlgn="base" hangingPunct="0">
        <a:spcBef>
          <a:spcPct val="20000"/>
        </a:spcBef>
        <a:spcAft>
          <a:spcPct val="0"/>
        </a:spcAft>
        <a:buChar char="–"/>
        <a:defRPr sz="8500">
          <a:solidFill>
            <a:schemeClr val="tx1"/>
          </a:solidFill>
          <a:latin typeface="+mn-lt"/>
        </a:defRPr>
      </a:lvl4pPr>
      <a:lvl5pPr marL="8778875" indent="-974725" algn="l" defTabSz="3900488" rtl="0" eaLnBrk="0" fontAlgn="base" hangingPunct="0">
        <a:spcBef>
          <a:spcPct val="20000"/>
        </a:spcBef>
        <a:spcAft>
          <a:spcPct val="0"/>
        </a:spcAft>
        <a:buChar char="»"/>
        <a:defRPr sz="8500">
          <a:solidFill>
            <a:schemeClr val="tx1"/>
          </a:solidFill>
          <a:latin typeface="+mn-lt"/>
        </a:defRPr>
      </a:lvl5pPr>
      <a:lvl6pPr marL="949034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6pPr>
      <a:lvl7pPr marL="10201567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7pPr>
      <a:lvl8pPr marL="1091278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8pPr>
      <a:lvl9pPr marL="11624008" indent="-975459" algn="l" defTabSz="3901834" rtl="0" fontAlgn="base">
        <a:spcBef>
          <a:spcPct val="20000"/>
        </a:spcBef>
        <a:spcAft>
          <a:spcPct val="0"/>
        </a:spcAft>
        <a:buChar char="»"/>
        <a:defRPr sz="855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1220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244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6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44881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5610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6732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78542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89763" algn="l" defTabSz="1422441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4447762-C04C-4C3D-B553-81A8698D1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221"/>
            <a:ext cx="51206400" cy="32918400"/>
          </a:xfrm>
          <a:prstGeom prst="rect">
            <a:avLst/>
          </a:prstGeom>
        </p:spPr>
      </p:pic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11136762" y="1412116"/>
            <a:ext cx="28932876" cy="259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15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Memorial Medical Center </a:t>
            </a:r>
            <a:r>
              <a:rPr lang="en-US" altLang="en-US" sz="8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Springfield</a:t>
            </a:r>
            <a:r>
              <a:rPr lang="en-US" altLang="en-US" sz="15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150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13" name="TextBox 85"/>
          <p:cNvSpPr txBox="1">
            <a:spLocks noChangeArrowheads="1"/>
          </p:cNvSpPr>
          <p:nvPr/>
        </p:nvSpPr>
        <p:spPr bwMode="auto">
          <a:xfrm>
            <a:off x="587375" y="5460137"/>
            <a:ext cx="15965160" cy="32316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7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QI </a:t>
            </a:r>
            <a:r>
              <a:rPr lang="en-US" altLang="en-US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 &amp; </a:t>
            </a:r>
            <a:r>
              <a:rPr lang="en-US" altLang="en-US" sz="7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Roles</a:t>
            </a:r>
            <a:endParaRPr lang="en-US" altLang="en-US" sz="7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587375" y="33199388"/>
            <a:ext cx="7299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579884" y="1134646"/>
            <a:ext cx="86156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7000" b="1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85"/>
          <p:cNvSpPr txBox="1">
            <a:spLocks noChangeArrowheads="1"/>
          </p:cNvSpPr>
          <p:nvPr/>
        </p:nvSpPr>
        <p:spPr bwMode="auto">
          <a:xfrm>
            <a:off x="361674" y="8244000"/>
            <a:ext cx="15965159" cy="61863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MNO-Neonatal: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Magali Jean-Louis MD/Neo Leadership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Susan McCarty MSN.RNC/ Project Team Lead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Robin Cross MSN,RNC/ Neo Nurse Champion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Rachel Johnston LSW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Malehia Naqvi IBCLC</a:t>
            </a: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85"/>
          <p:cNvSpPr txBox="1">
            <a:spLocks noChangeArrowheads="1"/>
          </p:cNvSpPr>
          <p:nvPr/>
        </p:nvSpPr>
        <p:spPr bwMode="auto">
          <a:xfrm>
            <a:off x="18166247" y="6014135"/>
            <a:ext cx="15311973" cy="143116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MNO-Neo </a:t>
            </a: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Data: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43% 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newborns identified with evidence of NAS</a:t>
            </a: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Utilizing the Eat, Sleep, Console (ESC) Method </a:t>
            </a: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56% 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treated successfully with non-pharmacologic interventions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84% 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eligible newborns roomed in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81% 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eligible newborns breastfed/ breast milk during stay</a:t>
            </a: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85">
            <a:extLst>
              <a:ext uri="{FF2B5EF4-FFF2-40B4-BE49-F238E27FC236}">
                <a16:creationId xmlns:a16="http://schemas.microsoft.com/office/drawing/2014/main" id="{5DA5EB73-FEF2-496D-A274-2AC25F2D0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6246" y="15244037"/>
            <a:ext cx="15311973" cy="82176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MNO-Sustainability </a:t>
            </a: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CBL created to refresh education for staff annually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“Power of You” folders on unit to provide mothers with education, comforting measures &amp; resources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Warm hand-off form completed upon discharge &amp; provided to PCP</a:t>
            </a: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85">
            <a:extLst>
              <a:ext uri="{FF2B5EF4-FFF2-40B4-BE49-F238E27FC236}">
                <a16:creationId xmlns:a16="http://schemas.microsoft.com/office/drawing/2014/main" id="{2B7ED9E6-CBDE-4408-A1D2-0DCA3F6C7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2441" y="25236933"/>
            <a:ext cx="15311973" cy="51706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QI /System Changes tools being </a:t>
            </a: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6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 change from use of Modified Finnegan scoring to Eat, Sleep, Console (ESC) method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 documentation added to EMR</a:t>
            </a: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1CBF83-D4A3-43E7-8ECD-976B2C3302F6}"/>
              </a:ext>
            </a:extLst>
          </p:cNvPr>
          <p:cNvSpPr txBox="1"/>
          <p:nvPr/>
        </p:nvSpPr>
        <p:spPr>
          <a:xfrm>
            <a:off x="34564320" y="5737860"/>
            <a:ext cx="15685291" cy="4173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Baseline </a:t>
            </a:r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Data: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100% of newborn treated with antibiotics &gt; 48 hours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100% of baseline blood cultures negative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3% of newborns &lt; 35 weeks </a:t>
            </a:r>
            <a:r>
              <a:rPr lang="en-US" sz="6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gestatio</a:t>
            </a:r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Readiness Survey: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100% blood cultures drawn prior to onset of antibiotics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Automatic stop time already in place at 48hours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AAP Early Onset Sepsis (EOS) already in place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EMR implementation: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Order sets updated to reflect 36 hour doses &amp; stop time</a:t>
            </a:r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QI </a:t>
            </a:r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Tools being </a:t>
            </a:r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used: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2 sources ,</a:t>
            </a:r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Newborn </a:t>
            </a:r>
            <a:r>
              <a:rPr lang="en-US" sz="6600" smtClean="0">
                <a:latin typeface="Calibri" panose="020F0502020204030204" pitchFamily="34" charset="0"/>
                <a:cs typeface="Calibri" panose="020F0502020204030204" pitchFamily="34" charset="0"/>
              </a:rPr>
              <a:t>Patient Profile &amp; Report</a:t>
            </a:r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, utilized in data collection </a:t>
            </a:r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0285D6-C4E7-4662-B7D0-CFAFE3391E9D}"/>
              </a:ext>
            </a:extLst>
          </p:cNvPr>
          <p:cNvSpPr txBox="1"/>
          <p:nvPr/>
        </p:nvSpPr>
        <p:spPr>
          <a:xfrm>
            <a:off x="34929864" y="21081949"/>
            <a:ext cx="156852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829452-6019-4C37-895F-65935D6280E4}"/>
              </a:ext>
            </a:extLst>
          </p:cNvPr>
          <p:cNvSpPr/>
          <p:nvPr/>
        </p:nvSpPr>
        <p:spPr>
          <a:xfrm>
            <a:off x="34564320" y="22177485"/>
            <a:ext cx="159109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Anticipated </a:t>
            </a:r>
            <a:r>
              <a:rPr lang="en-US" sz="6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Barriers/Opportunities: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Lack of Neonatology buy-in for use of Kaiser calculator</a:t>
            </a:r>
          </a:p>
          <a:p>
            <a:r>
              <a:rPr lang="en-US" sz="6600" dirty="0">
                <a:latin typeface="Calibri" panose="020F0502020204030204" pitchFamily="34" charset="0"/>
                <a:cs typeface="Calibri" panose="020F0502020204030204" pitchFamily="34" charset="0"/>
              </a:rPr>
              <a:t>Buy-in could dramatically decrease use in our patient population</a:t>
            </a:r>
          </a:p>
          <a:p>
            <a:endParaRPr lang="en-US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85"/>
          <p:cNvSpPr txBox="1">
            <a:spLocks noChangeArrowheads="1"/>
          </p:cNvSpPr>
          <p:nvPr/>
        </p:nvSpPr>
        <p:spPr bwMode="auto">
          <a:xfrm>
            <a:off x="518795" y="15766724"/>
            <a:ext cx="15833949" cy="122802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BASIC: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Magali Jean-Louis MD/Neo Leadership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Ashish John MD, FAAP/</a:t>
            </a:r>
            <a:r>
              <a:rPr lang="en-US" altLang="en-US" sz="6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Champion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Marcella Rodriquez/</a:t>
            </a:r>
            <a:r>
              <a:rPr lang="en-US" altLang="en-US" sz="66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Infectious Disease </a:t>
            </a: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Susan McCarty MSN, 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RNC/Project </a:t>
            </a: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 Lead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obin Cross MSN, RNC/Neo Nurse Champion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Julie Downen BCPS, BCIPP, CLSSBB/Clinical Pharmacist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Brianne Holmes MSN, RN/ IS Specialist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6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 Champions:  Liz Cooper, Susan Kingdon, Jean Oesterreich &amp; Mindy Rees</a:t>
            </a:r>
            <a:endParaRPr lang="en-US" altLang="en-US" sz="6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6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80" y="0"/>
            <a:ext cx="5189220" cy="4010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1C3F63D-08F8-41DB-AD34-C948418A05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206400" cy="32918400"/>
          </a:xfrm>
          <a:prstGeom prst="rect">
            <a:avLst/>
          </a:prstGeom>
        </p:spPr>
      </p:pic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11136762" y="1412116"/>
            <a:ext cx="28932876" cy="140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9338"/>
              </a:lnSpc>
              <a:spcBef>
                <a:spcPct val="0"/>
              </a:spcBef>
              <a:buFontTx/>
              <a:buNone/>
            </a:pPr>
            <a:r>
              <a:rPr lang="en-US" altLang="en-US" sz="15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Name&gt; </a:t>
            </a: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587375" y="33199388"/>
            <a:ext cx="7299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1579884" y="1134646"/>
            <a:ext cx="86156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000" b="1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Logo&gt;</a:t>
            </a:r>
          </a:p>
        </p:txBody>
      </p:sp>
    </p:spTree>
    <p:extLst>
      <p:ext uri="{BB962C8B-B14F-4D97-AF65-F5344CB8AC3E}">
        <p14:creationId xmlns:p14="http://schemas.microsoft.com/office/powerpoint/2010/main" val="702036258"/>
      </p:ext>
    </p:extLst>
  </p:cSld>
  <p:clrMapOvr>
    <a:masterClrMapping/>
  </p:clrMapOvr>
</p:sld>
</file>

<file path=ppt/theme/theme1.xml><?xml version="1.0" encoding="utf-8"?>
<a:theme xmlns:a="http://schemas.openxmlformats.org/drawingml/2006/main" name="GG Bridge">
  <a:themeElements>
    <a:clrScheme name="GG Brid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G Bri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G Brid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 Brid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Data\Microsoft\Templates\GG Bridge.pot</Template>
  <TotalTime>15371</TotalTime>
  <Words>355</Words>
  <Application>Microsoft Office PowerPoint</Application>
  <PresentationFormat>Custom</PresentationFormat>
  <Paragraphs>73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Century Gothic</vt:lpstr>
      <vt:lpstr>Times New Roman</vt:lpstr>
      <vt:lpstr>Wingdings</vt:lpstr>
      <vt:lpstr>GG Bridge</vt:lpstr>
      <vt:lpstr>PowerPoint Presentation</vt:lpstr>
      <vt:lpstr>PowerPoint Presentation</vt:lpstr>
    </vt:vector>
  </TitlesOfParts>
  <Company>SFVAMC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D. Varosy, M.D</dc:creator>
  <cp:lastModifiedBy>McCarty, Susan</cp:lastModifiedBy>
  <cp:revision>289</cp:revision>
  <cp:lastPrinted>2002-09-26T20:21:33Z</cp:lastPrinted>
  <dcterms:created xsi:type="dcterms:W3CDTF">2002-04-02T23:37:14Z</dcterms:created>
  <dcterms:modified xsi:type="dcterms:W3CDTF">2021-05-11T15:15:47Z</dcterms:modified>
</cp:coreProperties>
</file>