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736600" indent="-279400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474788" indent="-560388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2212975" indent="-841375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951163" indent="-1122363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78">
          <p15:clr>
            <a:srgbClr val="A4A3A4"/>
          </p15:clr>
        </p15:guide>
        <p15:guide id="2" pos="1344">
          <p15:clr>
            <a:srgbClr val="A4A3A4"/>
          </p15:clr>
        </p15:guide>
        <p15:guide id="3" pos="30912">
          <p15:clr>
            <a:srgbClr val="A4A3A4"/>
          </p15:clr>
        </p15:guide>
        <p15:guide id="4" orient="horz" pos="10056">
          <p15:clr>
            <a:srgbClr val="A4A3A4"/>
          </p15:clr>
        </p15:guide>
        <p15:guide id="5" orient="horz" pos="14071">
          <p15:clr>
            <a:srgbClr val="A4A3A4"/>
          </p15:clr>
        </p15:guide>
        <p15:guide id="6" orient="horz" pos="134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3" clrIdx="0">
    <p:extLst>
      <p:ext uri="{19B8F6BF-5375-455C-9EA6-DF929625EA0E}">
        <p15:presenceInfo xmlns:p15="http://schemas.microsoft.com/office/powerpoint/2012/main" userId="S-1-5-21-2086500257-1188392490-3880406080-31514" providerId="AD"/>
      </p:ext>
    </p:extLst>
  </p:cmAuthor>
  <p:cmAuthor id="2" name="Weiss, Daniel" initials="WD" lastIdx="3" clrIdx="1">
    <p:extLst>
      <p:ext uri="{19B8F6BF-5375-455C-9EA6-DF929625EA0E}">
        <p15:presenceInfo xmlns:p15="http://schemas.microsoft.com/office/powerpoint/2012/main" userId="S-1-5-21-2123635653-1174594397-1724042279-156046" providerId="AD"/>
      </p:ext>
    </p:extLst>
  </p:cmAuthor>
  <p:cmAuthor id="3" name="Weiss, Daniel" initials="WD [2]" lastIdx="2" clrIdx="2">
    <p:extLst>
      <p:ext uri="{19B8F6BF-5375-455C-9EA6-DF929625EA0E}">
        <p15:presenceInfo xmlns:p15="http://schemas.microsoft.com/office/powerpoint/2012/main" userId="Weiss, Dani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8749"/>
    <a:srgbClr val="D60093"/>
    <a:srgbClr val="C57179"/>
    <a:srgbClr val="D76F19"/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F6AE87-FCB4-4B59-8D6A-4FDED451B501}" v="1" dt="2021-03-30T16:10:41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8446" autoAdjust="0"/>
    <p:restoredTop sz="95833" autoAdjust="0"/>
  </p:normalViewPr>
  <p:slideViewPr>
    <p:cSldViewPr snapToGrid="0">
      <p:cViewPr varScale="1">
        <p:scale>
          <a:sx n="26" d="100"/>
          <a:sy n="26" d="100"/>
        </p:scale>
        <p:origin x="1290" y="48"/>
      </p:cViewPr>
      <p:guideLst>
        <p:guide orient="horz" pos="20078"/>
        <p:guide pos="1344"/>
        <p:guide pos="30912"/>
        <p:guide orient="horz" pos="10056"/>
        <p:guide orient="horz" pos="14071"/>
        <p:guide orient="horz" pos="134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5000" b="1" i="0" u="none" strike="noStrike" baseline="0" dirty="0">
                <a:effectLst/>
                <a:latin typeface="Calibri" panose="020F0502020204030204" pitchFamily="34" charset="0"/>
                <a:cs typeface="Andalus" panose="02020603050405020304" pitchFamily="18" charset="-78"/>
              </a:rPr>
              <a:t>Duration of Antibiotics</a:t>
            </a:r>
          </a:p>
          <a:p>
            <a:pPr>
              <a:defRPr/>
            </a:pPr>
            <a:r>
              <a:rPr lang="en-US" sz="5000" b="1" i="0" u="none" strike="noStrike" baseline="0" dirty="0">
                <a:effectLst/>
                <a:latin typeface="Calibri" panose="020F0502020204030204" pitchFamily="34" charset="0"/>
                <a:cs typeface="Andalus" panose="02020603050405020304" pitchFamily="18" charset="-78"/>
              </a:rPr>
              <a:t>NBN / NICU</a:t>
            </a:r>
            <a:endParaRPr lang="en-US" sz="5000" b="1" dirty="0">
              <a:latin typeface="Calibri" panose="020F0502020204030204" pitchFamily="34" charset="0"/>
              <a:cs typeface="Andalus" panose="02020603050405020304" pitchFamily="18" charset="-78"/>
            </a:endParaRPr>
          </a:p>
        </c:rich>
      </c:tx>
      <c:layout>
        <c:manualLayout>
          <c:xMode val="edge"/>
          <c:yMode val="edge"/>
          <c:x val="3.292863915570763E-2"/>
          <c:y val="8.9944795337282113E-2"/>
        </c:manualLayout>
      </c:layout>
      <c:overlay val="0"/>
      <c:spPr>
        <a:solidFill>
          <a:schemeClr val="accent6">
            <a:lumMod val="20000"/>
            <a:lumOff val="80000"/>
          </a:schemeClr>
        </a:solidFill>
        <a:ln>
          <a:solidFill>
            <a:srgbClr val="C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804323408495102"/>
          <c:y val="0.13502045217671868"/>
          <c:w val="0.43741389081283522"/>
          <c:h val="0.85175568192672868"/>
        </c:manualLayout>
      </c:layout>
      <c:pieChart>
        <c:varyColors val="1"/>
        <c:ser>
          <c:idx val="0"/>
          <c:order val="0"/>
          <c:spPr>
            <a:solidFill>
              <a:srgbClr val="7030A0"/>
            </a:solidFill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20-409B-B1AC-A2B4FED4D8EB}"/>
              </c:ext>
            </c:extLst>
          </c:dPt>
          <c:dPt>
            <c:idx val="1"/>
            <c:bubble3D val="0"/>
            <c:spPr>
              <a:solidFill>
                <a:srgbClr val="C01A8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20-409B-B1AC-A2B4FED4D8EB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F20-409B-B1AC-A2B4FED4D8EB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F20-409B-B1AC-A2B4FED4D8EB}"/>
              </c:ext>
            </c:extLst>
          </c:dPt>
          <c:dLbls>
            <c:dLbl>
              <c:idx val="0"/>
              <c:layout>
                <c:manualLayout>
                  <c:x val="-2.4779371458237124E-3"/>
                  <c:y val="0.1036467480056120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20-409B-B1AC-A2B4FED4D8EB}"/>
                </c:ext>
              </c:extLst>
            </c:dLbl>
            <c:dLbl>
              <c:idx val="1"/>
              <c:layout>
                <c:manualLayout>
                  <c:x val="8.8282636869561424E-3"/>
                  <c:y val="-0.303983664446210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20-409B-B1AC-A2B4FED4D8EB}"/>
                </c:ext>
              </c:extLst>
            </c:dLbl>
            <c:dLbl>
              <c:idx val="2"/>
              <c:layout>
                <c:manualLayout>
                  <c:x val="3.9281863625967917E-2"/>
                  <c:y val="0.15263990483511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20-409B-B1AC-A2B4FED4D8EB}"/>
                </c:ext>
              </c:extLst>
            </c:dLbl>
            <c:dLbl>
              <c:idx val="3"/>
              <c:layout>
                <c:manualLayout>
                  <c:x val="8.6365137967712551E-3"/>
                  <c:y val="0.128625641719670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20-409B-B1AC-A2B4FED4D8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PowerPoint]Sheet1'!$A$8:$A$11</c:f>
              <c:strCache>
                <c:ptCount val="4"/>
                <c:pt idx="0">
                  <c:v>&lt;/= 36H</c:v>
                </c:pt>
                <c:pt idx="1">
                  <c:v>&gt; 36 &amp; &lt;/= 48H</c:v>
                </c:pt>
                <c:pt idx="2">
                  <c:v>&gt; 48H, Cx negative</c:v>
                </c:pt>
                <c:pt idx="3">
                  <c:v>&gt; 48H, Cx positive</c:v>
                </c:pt>
              </c:strCache>
            </c:strRef>
          </c:cat>
          <c:val>
            <c:numRef>
              <c:f>'[Chart in Microsoft PowerPoint]Sheet1'!$B$8:$B$11</c:f>
              <c:numCache>
                <c:formatCode>General</c:formatCode>
                <c:ptCount val="4"/>
                <c:pt idx="0">
                  <c:v>1</c:v>
                </c:pt>
                <c:pt idx="1">
                  <c:v>54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F20-409B-B1AC-A2B4FED4D8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6.9694151684232278E-2"/>
          <c:y val="0.42845472346094354"/>
          <c:w val="0.31482431784082204"/>
          <c:h val="0.380349990129463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DC6270F-F403-714A-B538-E6C31C1292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445EC77-C17F-2348-9DEC-50E843B993E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algn="r"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3B6B2331-3465-314E-8B52-CB68CB7FCC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2D43070F-0489-EA48-B23C-C98547940A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algn="r" defTabSz="932073" eaLnBrk="1" hangingPunct="1">
              <a:defRPr sz="1200"/>
            </a:lvl1pPr>
          </a:lstStyle>
          <a:p>
            <a:pPr>
              <a:defRPr/>
            </a:pPr>
            <a:fld id="{3EAB5515-8815-4FEC-9706-47885B6A3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AD7DCF5-29AE-3047-B765-BC2B38BA08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A5F9BF-C48D-584D-91A5-0570013F92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07F7F9-BE1B-4FD1-84AE-ABE1963D3E6D}" type="datetimeFigureOut">
              <a:rPr lang="en-US"/>
              <a:pPr>
                <a:defRPr/>
              </a:pPr>
              <a:t>5/11/2021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2E2D796-337F-B743-9BB3-38CC41FE25B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65213" y="1162050"/>
            <a:ext cx="48799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AE55CE-F979-7C4B-8E28-397209B2C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EB4C5-F3B9-A749-8226-4932E32B5C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6574C-8AF3-374F-9C43-5077164D11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54FBEFB-CBBB-41CD-9F08-23A2D45DF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600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4788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12975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51163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9604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6pPr>
    <a:lvl7pPr marL="4427525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7pPr>
    <a:lvl8pPr marL="5165446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8pPr>
    <a:lvl9pPr marL="5903366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Folders, coordinated discharge worksheet,</a:t>
            </a:r>
            <a:r>
              <a:rPr lang="en-US" altLang="en-US" baseline="0" dirty="0"/>
              <a:t> </a:t>
            </a: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D554F2-0089-42BC-B985-B8B12AAAB06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9988" y="10227129"/>
            <a:ext cx="43526428" cy="7053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9972" y="18652672"/>
            <a:ext cx="35846456" cy="8414657"/>
          </a:xfrm>
        </p:spPr>
        <p:txBody>
          <a:bodyPr/>
          <a:lstStyle>
            <a:lvl1pPr marL="0" indent="0" algn="ctr">
              <a:buNone/>
              <a:defRPr/>
            </a:lvl1pPr>
            <a:lvl2pPr marL="711220" indent="0" algn="ctr">
              <a:buNone/>
              <a:defRPr/>
            </a:lvl2pPr>
            <a:lvl3pPr marL="1422441" indent="0" algn="ctr">
              <a:buNone/>
              <a:defRPr/>
            </a:lvl3pPr>
            <a:lvl4pPr marL="2133661" indent="0" algn="ctr">
              <a:buNone/>
              <a:defRPr/>
            </a:lvl4pPr>
            <a:lvl5pPr marL="2844881" indent="0" algn="ctr">
              <a:buNone/>
              <a:defRPr/>
            </a:lvl5pPr>
            <a:lvl6pPr marL="3556102" indent="0" algn="ctr">
              <a:buNone/>
              <a:defRPr/>
            </a:lvl6pPr>
            <a:lvl7pPr marL="4267322" indent="0" algn="ctr">
              <a:buNone/>
              <a:defRPr/>
            </a:lvl7pPr>
            <a:lvl8pPr marL="4978542" indent="0" algn="ctr">
              <a:buNone/>
              <a:defRPr/>
            </a:lvl8pPr>
            <a:lvl9pPr marL="56897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3547D-4BC9-413E-9471-63CF1C7FC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93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9B3C-C0AF-4DFC-870A-6CD25A13E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68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6043" y="2925538"/>
            <a:ext cx="10880372" cy="26335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2456" y="2925538"/>
            <a:ext cx="32406520" cy="26335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51028-4E33-4EF2-8EFD-D9BA1B7D5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03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01BBA-A3A8-4B51-BD7C-320539562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41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1153666"/>
            <a:ext cx="43526428" cy="6536871"/>
          </a:xfrm>
        </p:spPr>
        <p:txBody>
          <a:bodyPr anchor="t"/>
          <a:lstStyle>
            <a:lvl1pPr algn="l">
              <a:defRPr sz="622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3952766"/>
            <a:ext cx="43526428" cy="7200900"/>
          </a:xfrm>
        </p:spPr>
        <p:txBody>
          <a:bodyPr anchor="b"/>
          <a:lstStyle>
            <a:lvl1pPr marL="0" indent="0">
              <a:buNone/>
              <a:defRPr sz="3111"/>
            </a:lvl1pPr>
            <a:lvl2pPr marL="711220" indent="0">
              <a:buNone/>
              <a:defRPr sz="2800"/>
            </a:lvl2pPr>
            <a:lvl3pPr marL="1422441" indent="0">
              <a:buNone/>
              <a:defRPr sz="2489"/>
            </a:lvl3pPr>
            <a:lvl4pPr marL="2133661" indent="0">
              <a:buNone/>
              <a:defRPr sz="2178"/>
            </a:lvl4pPr>
            <a:lvl5pPr marL="2844881" indent="0">
              <a:buNone/>
              <a:defRPr sz="2178"/>
            </a:lvl5pPr>
            <a:lvl6pPr marL="3556102" indent="0">
              <a:buNone/>
              <a:defRPr sz="2178"/>
            </a:lvl6pPr>
            <a:lvl7pPr marL="4267322" indent="0">
              <a:buNone/>
              <a:defRPr sz="2178"/>
            </a:lvl7pPr>
            <a:lvl8pPr marL="4978542" indent="0">
              <a:buNone/>
              <a:defRPr sz="2178"/>
            </a:lvl8pPr>
            <a:lvl9pPr marL="5689763" indent="0">
              <a:buNone/>
              <a:defRPr sz="21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D7658-567F-4AA5-BA9B-0C6FB54F0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88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2456" y="9511395"/>
            <a:ext cx="21642211" cy="19749406"/>
          </a:xfrm>
        </p:spPr>
        <p:txBody>
          <a:bodyPr/>
          <a:lstStyle>
            <a:lvl1pPr>
              <a:defRPr sz="4356"/>
            </a:lvl1pPr>
            <a:lvl2pPr>
              <a:defRPr sz="3733"/>
            </a:lvl2pPr>
            <a:lvl3pPr>
              <a:defRPr sz="3111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21734" y="9511395"/>
            <a:ext cx="21644681" cy="19749406"/>
          </a:xfrm>
        </p:spPr>
        <p:txBody>
          <a:bodyPr/>
          <a:lstStyle>
            <a:lvl1pPr>
              <a:defRPr sz="4356"/>
            </a:lvl1pPr>
            <a:lvl2pPr>
              <a:defRPr sz="3733"/>
            </a:lvl2pPr>
            <a:lvl3pPr>
              <a:defRPr sz="3111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79E20-B203-4BD4-984E-5ED4DD4BC4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22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816" y="1317171"/>
            <a:ext cx="46084772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815" y="7369629"/>
            <a:ext cx="22625050" cy="3069771"/>
          </a:xfrm>
        </p:spPr>
        <p:txBody>
          <a:bodyPr anchor="b"/>
          <a:lstStyle>
            <a:lvl1pPr marL="0" indent="0">
              <a:buNone/>
              <a:defRPr sz="3733" b="1"/>
            </a:lvl1pPr>
            <a:lvl2pPr marL="711220" indent="0">
              <a:buNone/>
              <a:defRPr sz="3111" b="1"/>
            </a:lvl2pPr>
            <a:lvl3pPr marL="1422441" indent="0">
              <a:buNone/>
              <a:defRPr sz="2800" b="1"/>
            </a:lvl3pPr>
            <a:lvl4pPr marL="2133661" indent="0">
              <a:buNone/>
              <a:defRPr sz="2489" b="1"/>
            </a:lvl4pPr>
            <a:lvl5pPr marL="2844881" indent="0">
              <a:buNone/>
              <a:defRPr sz="2489" b="1"/>
            </a:lvl5pPr>
            <a:lvl6pPr marL="3556102" indent="0">
              <a:buNone/>
              <a:defRPr sz="2489" b="1"/>
            </a:lvl6pPr>
            <a:lvl7pPr marL="4267322" indent="0">
              <a:buNone/>
              <a:defRPr sz="2489" b="1"/>
            </a:lvl7pPr>
            <a:lvl8pPr marL="4978542" indent="0">
              <a:buNone/>
              <a:defRPr sz="2489" b="1"/>
            </a:lvl8pPr>
            <a:lvl9pPr marL="5689763" indent="0">
              <a:buNone/>
              <a:defRPr sz="24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815" y="10439400"/>
            <a:ext cx="22625050" cy="18965637"/>
          </a:xfrm>
        </p:spPr>
        <p:txBody>
          <a:bodyPr/>
          <a:lstStyle>
            <a:lvl1pPr>
              <a:defRPr sz="3733"/>
            </a:lvl1pPr>
            <a:lvl2pPr>
              <a:defRPr sz="3111"/>
            </a:lvl2pPr>
            <a:lvl3pPr>
              <a:defRPr sz="2800"/>
            </a:lvl3pPr>
            <a:lvl4pPr>
              <a:defRPr sz="2489"/>
            </a:lvl4pPr>
            <a:lvl5pPr>
              <a:defRPr sz="2489"/>
            </a:lvl5pPr>
            <a:lvl6pPr>
              <a:defRPr sz="2489"/>
            </a:lvl6pPr>
            <a:lvl7pPr>
              <a:defRPr sz="2489"/>
            </a:lvl7pPr>
            <a:lvl8pPr>
              <a:defRPr sz="2489"/>
            </a:lvl8pPr>
            <a:lvl9pPr>
              <a:defRPr sz="24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3128" y="7369629"/>
            <a:ext cx="22632459" cy="3069771"/>
          </a:xfrm>
        </p:spPr>
        <p:txBody>
          <a:bodyPr anchor="b"/>
          <a:lstStyle>
            <a:lvl1pPr marL="0" indent="0">
              <a:buNone/>
              <a:defRPr sz="3733" b="1"/>
            </a:lvl1pPr>
            <a:lvl2pPr marL="711220" indent="0">
              <a:buNone/>
              <a:defRPr sz="3111" b="1"/>
            </a:lvl2pPr>
            <a:lvl3pPr marL="1422441" indent="0">
              <a:buNone/>
              <a:defRPr sz="2800" b="1"/>
            </a:lvl3pPr>
            <a:lvl4pPr marL="2133661" indent="0">
              <a:buNone/>
              <a:defRPr sz="2489" b="1"/>
            </a:lvl4pPr>
            <a:lvl5pPr marL="2844881" indent="0">
              <a:buNone/>
              <a:defRPr sz="2489" b="1"/>
            </a:lvl5pPr>
            <a:lvl6pPr marL="3556102" indent="0">
              <a:buNone/>
              <a:defRPr sz="2489" b="1"/>
            </a:lvl6pPr>
            <a:lvl7pPr marL="4267322" indent="0">
              <a:buNone/>
              <a:defRPr sz="2489" b="1"/>
            </a:lvl7pPr>
            <a:lvl8pPr marL="4978542" indent="0">
              <a:buNone/>
              <a:defRPr sz="2489" b="1"/>
            </a:lvl8pPr>
            <a:lvl9pPr marL="5689763" indent="0">
              <a:buNone/>
              <a:defRPr sz="24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3128" y="10439400"/>
            <a:ext cx="22632459" cy="18965637"/>
          </a:xfrm>
        </p:spPr>
        <p:txBody>
          <a:bodyPr/>
          <a:lstStyle>
            <a:lvl1pPr>
              <a:defRPr sz="3733"/>
            </a:lvl1pPr>
            <a:lvl2pPr>
              <a:defRPr sz="3111"/>
            </a:lvl2pPr>
            <a:lvl3pPr>
              <a:defRPr sz="2800"/>
            </a:lvl3pPr>
            <a:lvl4pPr>
              <a:defRPr sz="2489"/>
            </a:lvl4pPr>
            <a:lvl5pPr>
              <a:defRPr sz="2489"/>
            </a:lvl5pPr>
            <a:lvl6pPr>
              <a:defRPr sz="2489"/>
            </a:lvl6pPr>
            <a:lvl7pPr>
              <a:defRPr sz="2489"/>
            </a:lvl7pPr>
            <a:lvl8pPr>
              <a:defRPr sz="2489"/>
            </a:lvl8pPr>
            <a:lvl9pPr>
              <a:defRPr sz="24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192FF-6FEB-4B0A-A16F-45E566AEA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873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81D79-DF39-4214-987D-90FCD8FC61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85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490C7-5AEE-4CED-B4CE-7FF6F1301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21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815" y="1311729"/>
            <a:ext cx="16846550" cy="5576208"/>
          </a:xfrm>
        </p:spPr>
        <p:txBody>
          <a:bodyPr anchor="b"/>
          <a:lstStyle>
            <a:lvl1pPr algn="l">
              <a:defRPr sz="311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787" y="1311729"/>
            <a:ext cx="28625800" cy="28093308"/>
          </a:xfrm>
        </p:spPr>
        <p:txBody>
          <a:bodyPr/>
          <a:lstStyle>
            <a:lvl1pPr>
              <a:defRPr sz="4978"/>
            </a:lvl1pPr>
            <a:lvl2pPr>
              <a:defRPr sz="4356"/>
            </a:lvl2pPr>
            <a:lvl3pPr>
              <a:defRPr sz="3733"/>
            </a:lvl3pPr>
            <a:lvl4pPr>
              <a:defRPr sz="3111"/>
            </a:lvl4pPr>
            <a:lvl5pPr>
              <a:defRPr sz="3111"/>
            </a:lvl5pPr>
            <a:lvl6pPr>
              <a:defRPr sz="3111"/>
            </a:lvl6pPr>
            <a:lvl7pPr>
              <a:defRPr sz="3111"/>
            </a:lvl7pPr>
            <a:lvl8pPr>
              <a:defRPr sz="3111"/>
            </a:lvl8pPr>
            <a:lvl9pPr>
              <a:defRPr sz="31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815" y="6887937"/>
            <a:ext cx="16846550" cy="22517100"/>
          </a:xfrm>
        </p:spPr>
        <p:txBody>
          <a:bodyPr/>
          <a:lstStyle>
            <a:lvl1pPr marL="0" indent="0">
              <a:buNone/>
              <a:defRPr sz="2178"/>
            </a:lvl1pPr>
            <a:lvl2pPr marL="711220" indent="0">
              <a:buNone/>
              <a:defRPr sz="1867"/>
            </a:lvl2pPr>
            <a:lvl3pPr marL="1422441" indent="0">
              <a:buNone/>
              <a:defRPr sz="1556"/>
            </a:lvl3pPr>
            <a:lvl4pPr marL="2133661" indent="0">
              <a:buNone/>
              <a:defRPr sz="1400"/>
            </a:lvl4pPr>
            <a:lvl5pPr marL="2844881" indent="0">
              <a:buNone/>
              <a:defRPr sz="1400"/>
            </a:lvl5pPr>
            <a:lvl6pPr marL="3556102" indent="0">
              <a:buNone/>
              <a:defRPr sz="1400"/>
            </a:lvl6pPr>
            <a:lvl7pPr marL="4267322" indent="0">
              <a:buNone/>
              <a:defRPr sz="1400"/>
            </a:lvl7pPr>
            <a:lvl8pPr marL="4978542" indent="0">
              <a:buNone/>
              <a:defRPr sz="1400"/>
            </a:lvl8pPr>
            <a:lvl9pPr marL="56897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2C4E8-DF9F-42B7-B4FC-345577A4DD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19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5823" y="23042336"/>
            <a:ext cx="30724828" cy="2721429"/>
          </a:xfrm>
        </p:spPr>
        <p:txBody>
          <a:bodyPr anchor="b"/>
          <a:lstStyle>
            <a:lvl1pPr algn="l">
              <a:defRPr sz="311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5823" y="2941866"/>
            <a:ext cx="30724828" cy="19749406"/>
          </a:xfrm>
        </p:spPr>
        <p:txBody>
          <a:bodyPr/>
          <a:lstStyle>
            <a:lvl1pPr marL="0" indent="0">
              <a:buNone/>
              <a:defRPr sz="4978"/>
            </a:lvl1pPr>
            <a:lvl2pPr marL="711220" indent="0">
              <a:buNone/>
              <a:defRPr sz="4356"/>
            </a:lvl2pPr>
            <a:lvl3pPr marL="1422441" indent="0">
              <a:buNone/>
              <a:defRPr sz="3733"/>
            </a:lvl3pPr>
            <a:lvl4pPr marL="2133661" indent="0">
              <a:buNone/>
              <a:defRPr sz="3111"/>
            </a:lvl4pPr>
            <a:lvl5pPr marL="2844881" indent="0">
              <a:buNone/>
              <a:defRPr sz="3111"/>
            </a:lvl5pPr>
            <a:lvl6pPr marL="3556102" indent="0">
              <a:buNone/>
              <a:defRPr sz="3111"/>
            </a:lvl6pPr>
            <a:lvl7pPr marL="4267322" indent="0">
              <a:buNone/>
              <a:defRPr sz="3111"/>
            </a:lvl7pPr>
            <a:lvl8pPr marL="4978542" indent="0">
              <a:buNone/>
              <a:defRPr sz="3111"/>
            </a:lvl8pPr>
            <a:lvl9pPr marL="5689763" indent="0">
              <a:buNone/>
              <a:defRPr sz="311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5823" y="25763765"/>
            <a:ext cx="30724828" cy="3861706"/>
          </a:xfrm>
        </p:spPr>
        <p:txBody>
          <a:bodyPr/>
          <a:lstStyle>
            <a:lvl1pPr marL="0" indent="0">
              <a:buNone/>
              <a:defRPr sz="2178"/>
            </a:lvl1pPr>
            <a:lvl2pPr marL="711220" indent="0">
              <a:buNone/>
              <a:defRPr sz="1867"/>
            </a:lvl2pPr>
            <a:lvl3pPr marL="1422441" indent="0">
              <a:buNone/>
              <a:defRPr sz="1556"/>
            </a:lvl3pPr>
            <a:lvl4pPr marL="2133661" indent="0">
              <a:buNone/>
              <a:defRPr sz="1400"/>
            </a:lvl4pPr>
            <a:lvl5pPr marL="2844881" indent="0">
              <a:buNone/>
              <a:defRPr sz="1400"/>
            </a:lvl5pPr>
            <a:lvl6pPr marL="3556102" indent="0">
              <a:buNone/>
              <a:defRPr sz="1400"/>
            </a:lvl6pPr>
            <a:lvl7pPr marL="4267322" indent="0">
              <a:buNone/>
              <a:defRPr sz="1400"/>
            </a:lvl7pPr>
            <a:lvl8pPr marL="4978542" indent="0">
              <a:buNone/>
              <a:defRPr sz="1400"/>
            </a:lvl8pPr>
            <a:lvl9pPr marL="56897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3D7CC-320A-4DD5-A573-40B2FE798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79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0" y="2925763"/>
            <a:ext cx="43524488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0802" tIns="125401" rIns="250802" bIns="1254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0" y="9510713"/>
            <a:ext cx="43524488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1750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defTabSz="3901834" eaLnBrk="1" hangingPunct="1">
              <a:defRPr sz="591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992638"/>
            <a:ext cx="16216312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ctr" defTabSz="3901834" eaLnBrk="1" hangingPunct="1">
              <a:defRPr sz="591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r" defTabSz="3901834" eaLnBrk="1" hangingPunct="1">
              <a:defRPr sz="5911"/>
            </a:lvl1pPr>
          </a:lstStyle>
          <a:p>
            <a:pPr>
              <a:defRPr/>
            </a:pPr>
            <a:fld id="{6A4EF965-0E43-4C32-AFEB-07C3E2CF2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2pPr>
      <a:lvl3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3pPr>
      <a:lvl4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4pPr>
      <a:lvl5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5pPr>
      <a:lvl6pPr marL="711220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6pPr>
      <a:lvl7pPr marL="142244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7pPr>
      <a:lvl8pPr marL="213366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8pPr>
      <a:lvl9pPr marL="284488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9pPr>
    </p:titleStyle>
    <p:bodyStyle>
      <a:lvl1pPr marL="1460500" indent="-1460500" algn="l" defTabSz="3900488" rtl="0" eaLnBrk="0" fontAlgn="base" hangingPunct="0">
        <a:spcBef>
          <a:spcPct val="20000"/>
        </a:spcBef>
        <a:spcAft>
          <a:spcPct val="0"/>
        </a:spcAft>
        <a:buChar char="•"/>
        <a:defRPr sz="13600">
          <a:solidFill>
            <a:schemeClr val="tx1"/>
          </a:solidFill>
          <a:latin typeface="+mn-lt"/>
          <a:ea typeface="+mn-ea"/>
          <a:cs typeface="+mn-cs"/>
        </a:defRPr>
      </a:lvl1pPr>
      <a:lvl2pPr marL="3170238" indent="-1219200" algn="l" defTabSz="3900488" rtl="0" eaLnBrk="0" fontAlgn="base" hangingPunct="0">
        <a:spcBef>
          <a:spcPct val="20000"/>
        </a:spcBef>
        <a:spcAft>
          <a:spcPct val="0"/>
        </a:spcAft>
        <a:buChar char="–"/>
        <a:defRPr sz="11900">
          <a:solidFill>
            <a:schemeClr val="tx1"/>
          </a:solidFill>
          <a:latin typeface="+mn-lt"/>
        </a:defRPr>
      </a:lvl2pPr>
      <a:lvl3pPr marL="4876800" indent="-974725" algn="l" defTabSz="3900488" rtl="0" eaLnBrk="0" fontAlgn="base" hangingPunct="0">
        <a:spcBef>
          <a:spcPct val="20000"/>
        </a:spcBef>
        <a:spcAft>
          <a:spcPct val="0"/>
        </a:spcAft>
        <a:buChar char="•"/>
        <a:defRPr sz="10200">
          <a:solidFill>
            <a:schemeClr val="tx1"/>
          </a:solidFill>
          <a:latin typeface="+mn-lt"/>
        </a:defRPr>
      </a:lvl3pPr>
      <a:lvl4pPr marL="6827838" indent="-974725" algn="l" defTabSz="3900488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4pPr>
      <a:lvl5pPr marL="8778875" indent="-974725" algn="l" defTabSz="3900488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5pPr>
      <a:lvl6pPr marL="9490347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6pPr>
      <a:lvl7pPr marL="10201567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7pPr>
      <a:lvl8pPr marL="10912788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8pPr>
      <a:lvl9pPr marL="11624008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1220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2244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6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4488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5610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6732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7854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89763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4447762-C04C-4C3D-B553-81A8698D179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7" y="-104178"/>
            <a:ext cx="51206400" cy="32918400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4106" name="Text Box 3"/>
          <p:cNvSpPr txBox="1">
            <a:spLocks noChangeArrowheads="1"/>
          </p:cNvSpPr>
          <p:nvPr/>
        </p:nvSpPr>
        <p:spPr bwMode="auto">
          <a:xfrm>
            <a:off x="9288378" y="1447717"/>
            <a:ext cx="30983321" cy="1311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9338"/>
              </a:lnSpc>
              <a:spcBef>
                <a:spcPct val="0"/>
              </a:spcBef>
              <a:buFontTx/>
              <a:buNone/>
            </a:pPr>
            <a:r>
              <a:rPr lang="en-US" altLang="en-US" sz="16000" b="1" dirty="0">
                <a:solidFill>
                  <a:srgbClr val="74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Loyola University Medical Center</a:t>
            </a:r>
          </a:p>
        </p:txBody>
      </p:sp>
      <p:sp>
        <p:nvSpPr>
          <p:cNvPr id="4113" name="TextBox 85"/>
          <p:cNvSpPr txBox="1">
            <a:spLocks noChangeArrowheads="1"/>
          </p:cNvSpPr>
          <p:nvPr/>
        </p:nvSpPr>
        <p:spPr bwMode="auto">
          <a:xfrm>
            <a:off x="713700" y="5396466"/>
            <a:ext cx="16448405" cy="450892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6600" b="1" u="sng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Neonatal QI Team &amp; Roles</a:t>
            </a:r>
            <a:endParaRPr lang="en-US" altLang="en-US" sz="66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44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Multidisciplinary Collaborative Team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Nursing:  staff, management, educators, APRNs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Medicine:  neonatologists, obstetricians, pediatricians, subspecialists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Pharmacy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Social Work and Case Management</a:t>
            </a:r>
          </a:p>
          <a:p>
            <a:pPr marL="396875" lvl="3" indent="0" eaLnBrk="1" hangingPunct="1">
              <a:spcBef>
                <a:spcPct val="0"/>
              </a:spcBef>
              <a:buNone/>
            </a:pPr>
            <a:r>
              <a:rPr lang="en-US" altLang="en-US" sz="1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medicine</a:t>
            </a:r>
            <a:endParaRPr lang="en-US" altLang="en-US" sz="27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6" name="Picture 91"/>
          <p:cNvSpPr>
            <a:spLocks noChangeAspect="1"/>
          </p:cNvSpPr>
          <p:nvPr/>
        </p:nvSpPr>
        <p:spPr bwMode="auto">
          <a:xfrm>
            <a:off x="587375" y="33199388"/>
            <a:ext cx="72993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8" name="TextBox 85"/>
          <p:cNvSpPr txBox="1">
            <a:spLocks noChangeArrowheads="1"/>
          </p:cNvSpPr>
          <p:nvPr/>
        </p:nvSpPr>
        <p:spPr bwMode="auto">
          <a:xfrm>
            <a:off x="713700" y="10715170"/>
            <a:ext cx="11734616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MNO-Neonatal</a:t>
            </a:r>
          </a:p>
        </p:txBody>
      </p:sp>
      <p:sp>
        <p:nvSpPr>
          <p:cNvPr id="18" name="TextBox 85"/>
          <p:cNvSpPr txBox="1">
            <a:spLocks noChangeArrowheads="1"/>
          </p:cNvSpPr>
          <p:nvPr/>
        </p:nvSpPr>
        <p:spPr bwMode="auto">
          <a:xfrm>
            <a:off x="713701" y="21893591"/>
            <a:ext cx="11734616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BASIC</a:t>
            </a:r>
          </a:p>
        </p:txBody>
      </p:sp>
      <p:pic>
        <p:nvPicPr>
          <p:cNvPr id="15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06" y="281909"/>
            <a:ext cx="7270750" cy="329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4397" y="11840045"/>
            <a:ext cx="14574516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Team Co-Leads:</a:t>
            </a:r>
            <a:r>
              <a:rPr lang="en-US" sz="4400" dirty="0"/>
              <a:t>	Lauren </a:t>
            </a:r>
            <a:r>
              <a:rPr lang="en-US" sz="4400" dirty="0" err="1"/>
              <a:t>Astrug</a:t>
            </a:r>
            <a:r>
              <a:rPr lang="en-US" sz="4400" dirty="0"/>
              <a:t>, MD</a:t>
            </a:r>
          </a:p>
          <a:p>
            <a:r>
              <a:rPr lang="en-US" sz="4400" dirty="0"/>
              <a:t>					Margaret Naber, DNP, APRN, NNP-BC</a:t>
            </a:r>
          </a:p>
          <a:p>
            <a:r>
              <a:rPr lang="en-US" sz="4400" dirty="0" err="1"/>
              <a:t>Sachin</a:t>
            </a:r>
            <a:r>
              <a:rPr lang="en-US" sz="4400" dirty="0"/>
              <a:t> Amin, MD, MBA</a:t>
            </a:r>
          </a:p>
          <a:p>
            <a:r>
              <a:rPr lang="en-US" sz="4400" dirty="0" err="1"/>
              <a:t>Yara</a:t>
            </a:r>
            <a:r>
              <a:rPr lang="en-US" sz="4400" dirty="0"/>
              <a:t> Anderson, MSN, RNC, C-EFM</a:t>
            </a:r>
          </a:p>
          <a:p>
            <a:r>
              <a:rPr lang="en-US" sz="4400" dirty="0"/>
              <a:t>Bridget Boyd, MD</a:t>
            </a:r>
          </a:p>
          <a:p>
            <a:r>
              <a:rPr lang="en-US" sz="4400" dirty="0"/>
              <a:t>Anne Cunningham, MSN, RN</a:t>
            </a:r>
          </a:p>
          <a:p>
            <a:r>
              <a:rPr lang="en-US" sz="4400" dirty="0"/>
              <a:t>Laura De La Pena, PhD, RN, C-EFM</a:t>
            </a:r>
          </a:p>
          <a:p>
            <a:r>
              <a:rPr lang="en-US" sz="4400" dirty="0"/>
              <a:t>Julie </a:t>
            </a:r>
            <a:r>
              <a:rPr lang="en-US" sz="4400" dirty="0" err="1"/>
              <a:t>Dervishoski</a:t>
            </a:r>
            <a:r>
              <a:rPr lang="en-US" sz="4400" dirty="0"/>
              <a:t>, MSN, RN, C-EFM</a:t>
            </a:r>
          </a:p>
          <a:p>
            <a:r>
              <a:rPr lang="en-US" sz="4400" dirty="0"/>
              <a:t>Lisa </a:t>
            </a:r>
            <a:r>
              <a:rPr lang="en-US" sz="4400" dirty="0" err="1"/>
              <a:t>Festle</a:t>
            </a:r>
            <a:r>
              <a:rPr lang="en-US" sz="4400" dirty="0"/>
              <a:t>, MSN, APRN, RNC-NIC</a:t>
            </a:r>
          </a:p>
          <a:p>
            <a:r>
              <a:rPr lang="en-US" sz="4400" dirty="0"/>
              <a:t>Jean Goodman, MD</a:t>
            </a:r>
          </a:p>
          <a:p>
            <a:r>
              <a:rPr lang="en-US" sz="4400" dirty="0" err="1"/>
              <a:t>Sumini</a:t>
            </a:r>
            <a:r>
              <a:rPr lang="en-US" sz="4400" dirty="0"/>
              <a:t> Jacob, RN</a:t>
            </a:r>
          </a:p>
          <a:p>
            <a:r>
              <a:rPr lang="en-US" sz="4400" dirty="0"/>
              <a:t>Pamela </a:t>
            </a:r>
            <a:r>
              <a:rPr lang="en-US" sz="4400" dirty="0" err="1"/>
              <a:t>Nicoski</a:t>
            </a:r>
            <a:r>
              <a:rPr lang="en-US" sz="4400" dirty="0"/>
              <a:t>, </a:t>
            </a:r>
            <a:r>
              <a:rPr lang="en-US" sz="4400" dirty="0" err="1"/>
              <a:t>PharmD</a:t>
            </a:r>
            <a:endParaRPr lang="en-US" sz="4400" dirty="0"/>
          </a:p>
          <a:p>
            <a:r>
              <a:rPr lang="en-US" sz="4400" dirty="0"/>
              <a:t>Rasa Ragas, MSW, LCSW</a:t>
            </a:r>
          </a:p>
          <a:p>
            <a:r>
              <a:rPr lang="en-US" sz="4400" dirty="0"/>
              <a:t>Lindsey Young, MSN, RN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21091" y="23001587"/>
            <a:ext cx="1456782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Team Co-Leads:</a:t>
            </a:r>
            <a:r>
              <a:rPr lang="en-US" sz="4400" dirty="0"/>
              <a:t>	Lauren </a:t>
            </a:r>
            <a:r>
              <a:rPr lang="en-US" sz="4400" dirty="0" err="1"/>
              <a:t>Astrug</a:t>
            </a:r>
            <a:r>
              <a:rPr lang="en-US" sz="4400" dirty="0"/>
              <a:t>, MD</a:t>
            </a:r>
            <a:br>
              <a:rPr lang="en-US" sz="4400" dirty="0"/>
            </a:br>
            <a:r>
              <a:rPr lang="en-US" sz="4400" dirty="0"/>
              <a:t>					Julie </a:t>
            </a:r>
            <a:r>
              <a:rPr lang="en-US" sz="4400" dirty="0" err="1"/>
              <a:t>Dervishoski</a:t>
            </a:r>
            <a:r>
              <a:rPr lang="en-US" sz="4400" dirty="0"/>
              <a:t>, MSN, RN, C-EFM</a:t>
            </a:r>
          </a:p>
          <a:p>
            <a:r>
              <a:rPr lang="en-US" sz="4400" dirty="0"/>
              <a:t>					Margaret Naber, DNP, APRN, NNP-BC</a:t>
            </a:r>
          </a:p>
          <a:p>
            <a:r>
              <a:rPr lang="en-US" sz="4400" dirty="0" err="1"/>
              <a:t>Sachin</a:t>
            </a:r>
            <a:r>
              <a:rPr lang="en-US" sz="4400" dirty="0"/>
              <a:t> Amin, MD, MBA</a:t>
            </a:r>
          </a:p>
          <a:p>
            <a:r>
              <a:rPr lang="en-US" sz="4400" dirty="0" err="1"/>
              <a:t>Yara</a:t>
            </a:r>
            <a:r>
              <a:rPr lang="en-US" sz="4400" dirty="0"/>
              <a:t> Anderson, MSN, RNC, C-EFM</a:t>
            </a:r>
          </a:p>
          <a:p>
            <a:r>
              <a:rPr lang="en-US" sz="4400" dirty="0"/>
              <a:t>Andrew </a:t>
            </a:r>
            <a:r>
              <a:rPr lang="en-US" sz="4400" dirty="0" err="1"/>
              <a:t>Bonwit</a:t>
            </a:r>
            <a:r>
              <a:rPr lang="en-US" sz="4400" dirty="0"/>
              <a:t>, MD</a:t>
            </a:r>
          </a:p>
          <a:p>
            <a:r>
              <a:rPr lang="en-US" sz="4400" dirty="0"/>
              <a:t>Bridget Boyd, MD</a:t>
            </a:r>
          </a:p>
          <a:p>
            <a:r>
              <a:rPr lang="en-US" sz="4400" dirty="0"/>
              <a:t>Anne Cunningham, MSN, RN</a:t>
            </a:r>
          </a:p>
          <a:p>
            <a:r>
              <a:rPr lang="en-US" sz="4400" dirty="0"/>
              <a:t>Lisa </a:t>
            </a:r>
            <a:r>
              <a:rPr lang="en-US" sz="4400" dirty="0" err="1"/>
              <a:t>Festle</a:t>
            </a:r>
            <a:r>
              <a:rPr lang="en-US" sz="4400" dirty="0"/>
              <a:t>, MSN, APRN, RNC-NIC</a:t>
            </a:r>
          </a:p>
          <a:p>
            <a:r>
              <a:rPr lang="en-US" sz="4400" dirty="0"/>
              <a:t>Pamela </a:t>
            </a:r>
            <a:r>
              <a:rPr lang="en-US" sz="4400" dirty="0" err="1"/>
              <a:t>Nicoski</a:t>
            </a:r>
            <a:r>
              <a:rPr lang="en-US" sz="4400" dirty="0"/>
              <a:t>, </a:t>
            </a:r>
            <a:r>
              <a:rPr lang="en-US" sz="4400" dirty="0" err="1"/>
              <a:t>PharmD</a:t>
            </a:r>
            <a:endParaRPr lang="en-US" sz="4400" dirty="0"/>
          </a:p>
          <a:p>
            <a:r>
              <a:rPr lang="en-US" sz="4400" dirty="0"/>
              <a:t>Nadia Qureshi, MD</a:t>
            </a:r>
          </a:p>
          <a:p>
            <a:r>
              <a:rPr lang="en-US" sz="4400" dirty="0"/>
              <a:t>Lindsey Young, MSN, RN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33845" y="3878409"/>
            <a:ext cx="16689993" cy="120032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9525">
                  <a:solidFill>
                    <a:srgbClr val="891520"/>
                  </a:solidFill>
                  <a:prstDash val="solid"/>
                </a:ln>
                <a:solidFill>
                  <a:srgbClr val="74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Hospital &amp; QI Team Overview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317663" y="3890491"/>
            <a:ext cx="16611390" cy="120032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9525">
                  <a:solidFill>
                    <a:srgbClr val="891520"/>
                  </a:solidFill>
                  <a:prstDash val="solid"/>
                </a:ln>
                <a:solidFill>
                  <a:srgbClr val="74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MNO – Neonatal Sustainability </a:t>
            </a:r>
            <a:endParaRPr lang="en-US" sz="7200" b="1" cap="none" spc="0" dirty="0">
              <a:ln w="9525">
                <a:solidFill>
                  <a:srgbClr val="891520"/>
                </a:solidFill>
                <a:prstDash val="solid"/>
              </a:ln>
              <a:solidFill>
                <a:srgbClr val="74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148000" y="349310"/>
            <a:ext cx="9690924" cy="31700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0" b="1" dirty="0">
                <a:ln w="9525">
                  <a:solidFill>
                    <a:srgbClr val="891520"/>
                  </a:solidFill>
                  <a:prstDash val="solid"/>
                </a:ln>
                <a:solidFill>
                  <a:srgbClr val="ED874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ILPQC</a:t>
            </a:r>
            <a:r>
              <a:rPr lang="en-US" sz="10000" b="1" dirty="0">
                <a:ln w="9525">
                  <a:solidFill>
                    <a:srgbClr val="89152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2021</a:t>
            </a:r>
          </a:p>
          <a:p>
            <a:pPr algn="ctr"/>
            <a:r>
              <a:rPr lang="en-US" sz="10000" b="1" dirty="0">
                <a:ln w="9525">
                  <a:solidFill>
                    <a:srgbClr val="89152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Neo Storyboard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122878" y="3874744"/>
            <a:ext cx="16716046" cy="120032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9525">
                  <a:solidFill>
                    <a:srgbClr val="891520"/>
                  </a:solidFill>
                  <a:prstDash val="solid"/>
                </a:ln>
                <a:solidFill>
                  <a:srgbClr val="74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BASIC Launch</a:t>
            </a:r>
            <a:endParaRPr lang="en-US" sz="7200" b="1" cap="none" spc="0" dirty="0">
              <a:ln w="9525">
                <a:solidFill>
                  <a:srgbClr val="891520"/>
                </a:solidFill>
                <a:prstDash val="solid"/>
              </a:ln>
              <a:solidFill>
                <a:srgbClr val="74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TextBox 85"/>
          <p:cNvSpPr txBox="1">
            <a:spLocks noChangeArrowheads="1"/>
          </p:cNvSpPr>
          <p:nvPr/>
        </p:nvSpPr>
        <p:spPr bwMode="auto">
          <a:xfrm>
            <a:off x="17685092" y="5460239"/>
            <a:ext cx="15758105" cy="78790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6600" b="1" u="sng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MNO – Neo Data</a:t>
            </a:r>
            <a:endParaRPr lang="en-US" altLang="en-US" sz="44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Since January 2019:  Eat Sleep Console (ESC) protocol utilized for opioid-exposed infants, born  </a:t>
            </a:r>
            <a:r>
              <a:rPr lang="en-US" altLang="en-US" sz="4400" u="sng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35 weeks gestation, as well as a modified version, utilized for infants requiring NICU admission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For NICU admissions with Neonatal Abstinence Syndrome (NAS),  ~ 75% of cases with primary / secondary diagnoses other than NAS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No infants required scheduled morphine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Only single PRN morphine doses were administered, after multidisciplinary team huddle discussions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There were no complications or harm to any infants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Safe discharge plan for all infants</a:t>
            </a:r>
            <a:endParaRPr lang="en-US" alt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85">
            <a:extLst>
              <a:ext uri="{FF2B5EF4-FFF2-40B4-BE49-F238E27FC236}">
                <a16:creationId xmlns:a16="http://schemas.microsoft.com/office/drawing/2014/main" id="{5DA5EB73-FEF2-496D-A274-2AC25F2D0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5863" y="15091658"/>
            <a:ext cx="16081547" cy="65248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6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6600" b="1" u="sng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MNO – Sustainability Plan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Sustainability plan submitted to ILPQC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Anticipate continuation of monthly data collection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Review of ESC protocols (including modified ESC protocol for NICU admissions) with all health care providers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Continued education of all nursing and medical team members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Orientation with on boarding of new clinical staff members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Re-education of medical team members (interns and residents) on NBN and NICU rotations</a:t>
            </a: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85">
            <a:extLst>
              <a:ext uri="{FF2B5EF4-FFF2-40B4-BE49-F238E27FC236}">
                <a16:creationId xmlns:a16="http://schemas.microsoft.com/office/drawing/2014/main" id="{2B7ED9E6-CBDE-4408-A1D2-0DCA3F6C7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5863" y="23912817"/>
            <a:ext cx="15481682" cy="517064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6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6600" b="1" u="sng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QI / System Changes (Tools Being Used</a:t>
            </a:r>
            <a:r>
              <a:rPr lang="en-US" altLang="en-US" sz="6000" b="1" u="sng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Chart review of mother / infant dyads for monthly data collection entry into </a:t>
            </a:r>
            <a:r>
              <a:rPr lang="en-US" altLang="en-US" sz="44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REDCap</a:t>
            </a: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database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Communication with obstetric QI team members to coordinate data collection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Ongoing education of service associates regarding proper preparation of MNO – Neo Folders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5465100" y="16120646"/>
            <a:ext cx="2618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1CBF83-D4A3-43E7-8ECD-976B2C3302F6}"/>
              </a:ext>
            </a:extLst>
          </p:cNvPr>
          <p:cNvSpPr txBox="1"/>
          <p:nvPr/>
        </p:nvSpPr>
        <p:spPr>
          <a:xfrm>
            <a:off x="34611647" y="5460239"/>
            <a:ext cx="15881051" cy="2705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6600" b="1" u="sng" dirty="0">
                <a:ea typeface="Calibri" panose="020F0502020204030204" pitchFamily="34" charset="0"/>
                <a:cs typeface="Calibri" panose="020F0502020204030204" pitchFamily="34" charset="0"/>
              </a:rPr>
              <a:t>Baseline Data</a:t>
            </a:r>
            <a:endParaRPr lang="en-US" sz="6600" b="1" u="sng" dirty="0">
              <a:latin typeface="+mj-lt"/>
              <a:cs typeface="Calibri" panose="020F050202020403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dirty="0">
                <a:cs typeface="Calibri" panose="020F0502020204030204" pitchFamily="34" charset="0"/>
              </a:rPr>
              <a:t>Data collection from 10/01/2020 – 12/31/2020, from all infants  in NBN and NICU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dirty="0">
                <a:cs typeface="Calibri" panose="020F0502020204030204" pitchFamily="34" charset="0"/>
              </a:rPr>
              <a:t>Total of 61 infants received sepsis evaluation and antibiotic administration within first 72 hours of life</a:t>
            </a:r>
            <a:endParaRPr lang="en-US" sz="4400" b="1" dirty="0">
              <a:latin typeface="+mj-lt"/>
              <a:cs typeface="Calibri" panose="020F0502020204030204" pitchFamily="34" charset="0"/>
            </a:endParaRPr>
          </a:p>
          <a:p>
            <a:pPr algn="ctr"/>
            <a:endParaRPr lang="en-US" altLang="en-US" sz="66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altLang="en-US" sz="66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altLang="en-US" sz="66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altLang="en-US" sz="66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altLang="en-US" sz="66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altLang="en-US" sz="48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0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5400" b="1" u="sng" dirty="0">
                <a:ea typeface="Calibri" panose="020F0502020204030204" pitchFamily="34" charset="0"/>
                <a:cs typeface="Calibri" panose="020F0502020204030204" pitchFamily="34" charset="0"/>
              </a:rPr>
              <a:t>Readiness Survey</a:t>
            </a:r>
            <a:r>
              <a:rPr lang="en-US" altLang="en-US" sz="5400" b="1" dirty="0"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Submitted to ILPQC</a:t>
            </a:r>
            <a:endParaRPr lang="en-US" altLang="en-US" sz="2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altLang="en-US" sz="6600" b="1" u="sng" dirty="0">
                <a:ea typeface="Calibri" panose="020F0502020204030204" pitchFamily="34" charset="0"/>
                <a:cs typeface="Calibri" panose="020F0502020204030204" pitchFamily="34" charset="0"/>
              </a:rPr>
              <a:t>EMR Implementation</a:t>
            </a:r>
            <a:endParaRPr lang="en-US" sz="6600" u="sng" dirty="0">
              <a:latin typeface="+mj-lt"/>
              <a:cs typeface="Calibri" panose="020F050202020403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dirty="0">
                <a:latin typeface="+mj-lt"/>
                <a:cs typeface="Calibri" panose="020F0502020204030204" pitchFamily="34" charset="0"/>
              </a:rPr>
              <a:t>Utilization of EPIC dot phrase with link to Kaiser Neonatal   Early Onset Sepsis Calculator for every infant born </a:t>
            </a:r>
            <a:r>
              <a:rPr lang="en-US" sz="4400" u="sng" dirty="0">
                <a:latin typeface="+mj-lt"/>
                <a:cs typeface="Calibri" panose="020F0502020204030204" pitchFamily="34" charset="0"/>
              </a:rPr>
              <a:t>&gt;</a:t>
            </a:r>
            <a:r>
              <a:rPr lang="en-US" sz="4400" dirty="0">
                <a:latin typeface="+mj-lt"/>
                <a:cs typeface="Calibri" panose="020F0502020204030204" pitchFamily="34" charset="0"/>
              </a:rPr>
              <a:t> 35 weeks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dirty="0">
                <a:latin typeface="+mj-lt"/>
                <a:cs typeface="Calibri" panose="020F0502020204030204" pitchFamily="34" charset="0"/>
              </a:rPr>
              <a:t>Utilization of NICU Stat Admission Medications order panel (dextrose / ampicillin / gentamicin), limited to 36 hour course</a:t>
            </a:r>
            <a:endParaRPr lang="en-US" sz="2000" dirty="0">
              <a:latin typeface="+mj-lt"/>
              <a:cs typeface="Calibri" panose="020F0502020204030204" pitchFamily="34" charset="0"/>
            </a:endParaRPr>
          </a:p>
          <a:p>
            <a:endParaRPr lang="en-US" sz="2000" dirty="0">
              <a:latin typeface="+mj-lt"/>
              <a:cs typeface="Calibri" panose="020F0502020204030204" pitchFamily="34" charset="0"/>
            </a:endParaRPr>
          </a:p>
          <a:p>
            <a:pPr algn="ctr"/>
            <a:r>
              <a:rPr lang="en-US" altLang="en-US" sz="6600" b="1" u="sng" dirty="0">
                <a:ea typeface="Calibri" panose="020F0502020204030204" pitchFamily="34" charset="0"/>
                <a:cs typeface="Calibri" panose="020F0502020204030204" pitchFamily="34" charset="0"/>
              </a:rPr>
              <a:t>Anticipated Opportunities / Barriers</a:t>
            </a:r>
            <a:endParaRPr lang="en-US" sz="4400" u="sng" dirty="0">
              <a:cs typeface="Calibri" panose="020F0502020204030204" pitchFamily="34" charset="0"/>
            </a:endParaRPr>
          </a:p>
          <a:p>
            <a:endParaRPr lang="en-US" altLang="en-US" sz="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4400" b="1" dirty="0">
                <a:ea typeface="Calibri" panose="020F0502020204030204" pitchFamily="34" charset="0"/>
                <a:cs typeface="Calibri" panose="020F0502020204030204" pitchFamily="34" charset="0"/>
              </a:rPr>
              <a:t>Opportunities</a:t>
            </a:r>
          </a:p>
          <a:p>
            <a:endParaRPr lang="en-US" altLang="en-US" sz="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Existing Early Onset Sepsis algorithm</a:t>
            </a:r>
          </a:p>
          <a:p>
            <a:pPr marL="1308100" lvl="1" indent="-571500">
              <a:buFont typeface="Arial" panose="020B0604020202020204" pitchFamily="34" charset="0"/>
              <a:buChar char="•"/>
            </a:pP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Modifications made to include use of sepsis calculator for infants of gestational age </a:t>
            </a:r>
            <a:r>
              <a:rPr lang="en-US" altLang="en-US" sz="4400" u="sng" dirty="0">
                <a:ea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35 weeks</a:t>
            </a:r>
          </a:p>
          <a:p>
            <a:pPr marL="1308100" lvl="1" indent="-571500">
              <a:buFont typeface="Arial" panose="020B0604020202020204" pitchFamily="34" charset="0"/>
              <a:buChar char="•"/>
            </a:pP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Modifications made to follow AAP recommendations for infants of gestational age </a:t>
            </a:r>
            <a:r>
              <a:rPr lang="en-US" altLang="en-US" sz="4400" u="sng" dirty="0">
                <a:ea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34 weeks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Existing NICU Stat Admission Medications order panel</a:t>
            </a:r>
            <a:endParaRPr lang="en-US" alt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4400" b="1" dirty="0">
                <a:ea typeface="Calibri" panose="020F0502020204030204" pitchFamily="34" charset="0"/>
                <a:cs typeface="Calibri" panose="020F0502020204030204" pitchFamily="34" charset="0"/>
              </a:rPr>
              <a:t>Barriers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Challenges to embedding Sepsis Calculator into admission order sets for NBN and NICU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Unable to pull data from OB </a:t>
            </a:r>
            <a:r>
              <a:rPr lang="en-US" altLang="en-US" sz="4400" dirty="0" err="1">
                <a:ea typeface="Calibri" panose="020F0502020204030204" pitchFamily="34" charset="0"/>
                <a:cs typeface="Calibri" panose="020F0502020204030204" pitchFamily="34" charset="0"/>
              </a:rPr>
              <a:t>TraceVue</a:t>
            </a:r>
            <a:r>
              <a:rPr lang="en-US" altLang="en-US" sz="4400" dirty="0">
                <a:ea typeface="Calibri" panose="020F0502020204030204" pitchFamily="34" charset="0"/>
                <a:cs typeface="Calibri" panose="020F0502020204030204" pitchFamily="34" charset="0"/>
              </a:rPr>
              <a:t> into EPIC infant chart</a:t>
            </a:r>
            <a:endParaRPr lang="en-US" altLang="en-US" sz="2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0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altLang="en-US" sz="6600" b="1" u="sng" dirty="0">
                <a:ea typeface="Calibri" panose="020F0502020204030204" pitchFamily="34" charset="0"/>
                <a:cs typeface="Calibri" panose="020F0502020204030204" pitchFamily="34" charset="0"/>
              </a:rPr>
              <a:t>QI Tools In Use</a:t>
            </a:r>
            <a:endParaRPr lang="en-US" sz="6600" b="1" u="sng" dirty="0">
              <a:latin typeface="+mj-lt"/>
              <a:cs typeface="Calibri" panose="020F050202020403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dirty="0">
                <a:latin typeface="+mj-lt"/>
                <a:cs typeface="Calibri" panose="020F0502020204030204" pitchFamily="34" charset="0"/>
              </a:rPr>
              <a:t>Chart review of all infants in NBN and NICU for monthly data collection entry into </a:t>
            </a:r>
            <a:r>
              <a:rPr lang="en-US" sz="4400" dirty="0" err="1">
                <a:latin typeface="+mj-lt"/>
                <a:cs typeface="Calibri" panose="020F0502020204030204" pitchFamily="34" charset="0"/>
              </a:rPr>
              <a:t>REDCap</a:t>
            </a:r>
            <a:r>
              <a:rPr lang="en-US" sz="4400" dirty="0">
                <a:latin typeface="+mj-lt"/>
                <a:cs typeface="Calibri" panose="020F0502020204030204" pitchFamily="34" charset="0"/>
              </a:rPr>
              <a:t> database</a:t>
            </a:r>
          </a:p>
        </p:txBody>
      </p:sp>
      <p:graphicFrame>
        <p:nvGraphicFramePr>
          <p:cNvPr id="43" name="Chart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9102809"/>
              </p:ext>
            </p:extLst>
          </p:nvPr>
        </p:nvGraphicFramePr>
        <p:xfrm>
          <a:off x="35177903" y="9174620"/>
          <a:ext cx="14166088" cy="5741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GG Bridge">
  <a:themeElements>
    <a:clrScheme name="GG Brid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G Bri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G Brid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 Brid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Data\Microsoft\Templates\GG Bridge.pot</Template>
  <TotalTime>16915</TotalTime>
  <Words>636</Words>
  <Application>Microsoft Office PowerPoint</Application>
  <PresentationFormat>Custom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GG Bridge</vt:lpstr>
      <vt:lpstr>PowerPoint Presentation</vt:lpstr>
    </vt:vector>
  </TitlesOfParts>
  <Company>SFVAMC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D. Varosy, M.D</dc:creator>
  <cp:lastModifiedBy>Ed Naber</cp:lastModifiedBy>
  <cp:revision>343</cp:revision>
  <cp:lastPrinted>2002-09-26T20:21:33Z</cp:lastPrinted>
  <dcterms:created xsi:type="dcterms:W3CDTF">2002-04-02T23:37:14Z</dcterms:created>
  <dcterms:modified xsi:type="dcterms:W3CDTF">2021-05-11T22:46:44Z</dcterms:modified>
</cp:coreProperties>
</file>