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1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800" b="0" strike="noStrike" spc="-1">
                <a:solidFill>
                  <a:srgbClr val="000000"/>
                </a:solidFill>
                <a:latin typeface="Times New Roman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F043C12-0E43-4898-8BF1-508FE16608E7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064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</p:spPr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01640" y="4473720"/>
            <a:ext cx="5606640" cy="366048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Folders, coordinated discharge worksheet, </a:t>
            </a:r>
          </a:p>
        </p:txBody>
      </p:sp>
      <p:sp>
        <p:nvSpPr>
          <p:cNvPr id="68" name="TextShape 3"/>
          <p:cNvSpPr txBox="1"/>
          <p:nvPr/>
        </p:nvSpPr>
        <p:spPr>
          <a:xfrm>
            <a:off x="3970440" y="8829720"/>
            <a:ext cx="3038040" cy="466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149C1C8-AE28-40E3-82D0-BFD0A52CC58B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20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</p:spPr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01640" y="4473720"/>
            <a:ext cx="5606640" cy="366048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1" name="TextShape 3"/>
          <p:cNvSpPr txBox="1"/>
          <p:nvPr/>
        </p:nvSpPr>
        <p:spPr>
          <a:xfrm>
            <a:off x="3970440" y="8829720"/>
            <a:ext cx="3038040" cy="466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8711B33-ABB9-4A6B-BBD6-4327732FF184}" type="slidenum">
              <a:rPr lang="en-US" sz="1200" b="0" strike="noStrike" spc="-1">
                <a:latin typeface="Times New Roman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247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60320" y="1313280"/>
            <a:ext cx="4608540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560320" y="7702560"/>
            <a:ext cx="4608540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560320" y="17674920"/>
            <a:ext cx="4608540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560320" y="1313280"/>
            <a:ext cx="4608540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560320" y="7702560"/>
            <a:ext cx="2248956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6174880" y="7702560"/>
            <a:ext cx="2248956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60320" y="17674920"/>
            <a:ext cx="2248956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26174880" y="17674920"/>
            <a:ext cx="2248956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560320" y="1313280"/>
            <a:ext cx="4608540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560320" y="7702560"/>
            <a:ext cx="1483920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8141840" y="7702560"/>
            <a:ext cx="1483920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33723360" y="7702560"/>
            <a:ext cx="1483920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560320" y="17674920"/>
            <a:ext cx="1483920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8141840" y="17674920"/>
            <a:ext cx="1483920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3723360" y="17674920"/>
            <a:ext cx="1483920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560320" y="1313280"/>
            <a:ext cx="4608540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560320" y="7702560"/>
            <a:ext cx="46085400" cy="1909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560320" y="1313280"/>
            <a:ext cx="4608540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560320" y="7702560"/>
            <a:ext cx="46085400" cy="1909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60320" y="1313280"/>
            <a:ext cx="4608540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560320" y="7702560"/>
            <a:ext cx="22489560" cy="1909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6174880" y="7702560"/>
            <a:ext cx="22489560" cy="1909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560320" y="1313280"/>
            <a:ext cx="4608540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560320" y="1313280"/>
            <a:ext cx="46085400" cy="25481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560320" y="1313280"/>
            <a:ext cx="4608540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560320" y="7702560"/>
            <a:ext cx="2248956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6174880" y="7702560"/>
            <a:ext cx="22489560" cy="1909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60320" y="17674920"/>
            <a:ext cx="2248956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560320" y="1313280"/>
            <a:ext cx="4608540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560320" y="7702560"/>
            <a:ext cx="22489560" cy="1909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6174880" y="7702560"/>
            <a:ext cx="2248956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6174880" y="17674920"/>
            <a:ext cx="2248956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560320" y="1313280"/>
            <a:ext cx="4608540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560320" y="7702560"/>
            <a:ext cx="2248956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6174880" y="7702560"/>
            <a:ext cx="2248956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560320" y="17674920"/>
            <a:ext cx="46085400" cy="910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3841920" y="29992680"/>
            <a:ext cx="10667520" cy="2193480"/>
          </a:xfrm>
          <a:prstGeom prst="rect">
            <a:avLst/>
          </a:prstGeom>
        </p:spPr>
        <p:txBody>
          <a:bodyPr lIns="250920" tIns="125280" rIns="250920" bIns="12528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17496000" y="29992680"/>
            <a:ext cx="16215840" cy="2193480"/>
          </a:xfrm>
          <a:prstGeom prst="rect">
            <a:avLst/>
          </a:prstGeom>
        </p:spPr>
        <p:txBody>
          <a:bodyPr lIns="250920" tIns="125280" rIns="250920" bIns="12528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36698400" y="29992680"/>
            <a:ext cx="10667520" cy="2193480"/>
          </a:xfrm>
          <a:prstGeom prst="rect">
            <a:avLst/>
          </a:prstGeom>
        </p:spPr>
        <p:txBody>
          <a:bodyPr lIns="250920" tIns="125280" rIns="250920" bIns="125280"/>
          <a:lstStyle/>
          <a:p>
            <a:pPr algn="r">
              <a:lnSpc>
                <a:spcPct val="100000"/>
              </a:lnSpc>
            </a:pPr>
            <a:fld id="{1FF09E4C-4E49-4CCA-A184-C8E9EC973A12}" type="slidenum">
              <a:rPr lang="en-US" sz="5909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5909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2560320" y="1313280"/>
            <a:ext cx="4608540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800" b="0" strike="noStrike" spc="-1">
                <a:solidFill>
                  <a:srgbClr val="000000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2560320" y="7702560"/>
            <a:ext cx="46085400" cy="1909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600" b="0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02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85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85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/>
          <p:cNvPicPr/>
          <p:nvPr/>
        </p:nvPicPr>
        <p:blipFill>
          <a:blip r:embed="rId3"/>
          <a:stretch/>
        </p:blipFill>
        <p:spPr>
          <a:xfrm>
            <a:off x="0" y="0"/>
            <a:ext cx="51206040" cy="3291804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10191960" y="1636920"/>
            <a:ext cx="28932480" cy="12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/>
          <a:lstStyle/>
          <a:p>
            <a:pPr algn="ctr">
              <a:lnSpc>
                <a:spcPts val="9337"/>
              </a:lnSpc>
            </a:pPr>
            <a:r>
              <a:rPr lang="en-US" sz="15000" b="1" strike="noStrike" spc="-1">
                <a:solidFill>
                  <a:srgbClr val="FFFFFF"/>
                </a:solidFill>
                <a:latin typeface="Century Gothic"/>
                <a:ea typeface="Calibri"/>
              </a:rPr>
              <a:t>FHN Memorial Hospital</a:t>
            </a:r>
            <a:endParaRPr lang="en-US" sz="15000" b="0" strike="noStrike" spc="-1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587520" y="33199560"/>
            <a:ext cx="7299000" cy="102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34564320" y="5738040"/>
            <a:ext cx="15684840" cy="257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600" b="1" strike="noStrike" spc="-1">
                <a:solidFill>
                  <a:srgbClr val="000000"/>
                </a:solidFill>
                <a:latin typeface="Calibri"/>
              </a:rPr>
              <a:t>Baseline Data (Oct-Dec 2020)</a:t>
            </a:r>
            <a:endParaRPr lang="en-US" sz="6600" b="0" strike="noStrike" spc="-1">
              <a:latin typeface="Arial"/>
            </a:endParaRPr>
          </a:p>
          <a:p>
            <a:pPr marL="1593720" lvl="1" indent="-8568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77 newborns</a:t>
            </a:r>
            <a:endParaRPr lang="en-US" sz="5400" b="0" strike="noStrike" spc="-1">
              <a:latin typeface="Arial"/>
            </a:endParaRPr>
          </a:p>
          <a:p>
            <a:pPr marL="1593720" lvl="1" indent="-8568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2 blood cultures</a:t>
            </a:r>
            <a:endParaRPr lang="en-US" sz="5400" b="0" strike="noStrike" spc="-1">
              <a:latin typeface="Arial"/>
            </a:endParaRPr>
          </a:p>
          <a:p>
            <a:pPr marL="1593720" lvl="1" indent="-8568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0 antibiotics administered</a:t>
            </a:r>
            <a:endParaRPr lang="en-US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6600" b="1" strike="noStrike" spc="-1">
                <a:solidFill>
                  <a:srgbClr val="000000"/>
                </a:solidFill>
                <a:latin typeface="Calibri"/>
              </a:rPr>
              <a:t>EMR Implementation</a:t>
            </a:r>
            <a:endParaRPr lang="en-US" sz="6600" b="0" strike="noStrike" spc="-1">
              <a:latin typeface="Arial"/>
            </a:endParaRPr>
          </a:p>
          <a:p>
            <a:pPr marL="1593720" lvl="1" indent="-8568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Enhanced Observation checklist already in place </a:t>
            </a:r>
            <a:endParaRPr lang="en-US" sz="5400" b="0" strike="noStrike" spc="-1">
              <a:latin typeface="Arial"/>
            </a:endParaRPr>
          </a:p>
          <a:p>
            <a:pPr marL="1593720" lvl="1" indent="-8568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Neonatal Sepsis order set (medications, lab tests) already in place</a:t>
            </a:r>
            <a:endParaRPr lang="en-US" sz="5400" b="0" strike="noStrike" spc="-1">
              <a:latin typeface="Arial"/>
            </a:endParaRPr>
          </a:p>
          <a:p>
            <a:pPr marL="1593720" lvl="1" indent="-8568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Incorporation NEOSC score into Meditech EMR in process</a:t>
            </a:r>
            <a:endParaRPr lang="en-US" sz="5400" b="0" strike="noStrike" spc="-1">
              <a:latin typeface="Arial"/>
            </a:endParaRPr>
          </a:p>
          <a:p>
            <a:pPr marL="1593720" lvl="1" indent="-8568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Addition of Antibiotic Timeout to newborn EMR in process</a:t>
            </a:r>
            <a:endParaRPr lang="en-US" sz="5400" b="0" strike="noStrike" spc="-1">
              <a:latin typeface="Arial"/>
            </a:endParaRPr>
          </a:p>
          <a:p>
            <a:pPr marL="736560">
              <a:lnSpc>
                <a:spcPct val="100000"/>
              </a:lnSpc>
            </a:pPr>
            <a:endParaRPr lang="en-US" sz="5400" b="0" strike="noStrike" spc="-1">
              <a:latin typeface="Arial"/>
            </a:endParaRPr>
          </a:p>
          <a:p>
            <a:pPr marL="736560">
              <a:lnSpc>
                <a:spcPct val="100000"/>
              </a:lnSpc>
            </a:pPr>
            <a:r>
              <a:rPr lang="en-US" sz="6600" b="1" strike="noStrike" spc="-1">
                <a:solidFill>
                  <a:srgbClr val="000000"/>
                </a:solidFill>
                <a:latin typeface="Calibri"/>
              </a:rPr>
              <a:t>Anticipated Barriers/Opportunities</a:t>
            </a:r>
            <a:endParaRPr lang="en-US" sz="6600" b="0" strike="noStrike" spc="-1">
              <a:latin typeface="Arial"/>
            </a:endParaRPr>
          </a:p>
          <a:p>
            <a:pPr marL="1593720" lvl="1" indent="-8568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Technological – ability to format EMR programs to do what we want/need</a:t>
            </a:r>
            <a:endParaRPr lang="en-US" sz="5400" b="0" strike="noStrike" spc="-1">
              <a:latin typeface="Arial"/>
            </a:endParaRPr>
          </a:p>
          <a:p>
            <a:pPr marL="1593720" lvl="1" indent="-8568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Smaller number of staff = less difficulty in getting staff on board with changes</a:t>
            </a:r>
            <a:endParaRPr lang="en-US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6600" b="1" strike="noStrike" spc="-1">
                <a:solidFill>
                  <a:srgbClr val="000000"/>
                </a:solidFill>
                <a:latin typeface="Calibri"/>
              </a:rPr>
              <a:t>QI Tools being used </a:t>
            </a:r>
            <a:endParaRPr lang="en-US" sz="6600" b="0" strike="noStrike" spc="-1">
              <a:latin typeface="Arial"/>
            </a:endParaRPr>
          </a:p>
          <a:p>
            <a:pPr marL="1593720" lvl="1" indent="-8568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ILPQC templates</a:t>
            </a:r>
            <a:endParaRPr lang="en-US" sz="5400" b="0" strike="noStrike" spc="-1">
              <a:latin typeface="Arial"/>
            </a:endParaRPr>
          </a:p>
          <a:p>
            <a:pPr marL="1593720" lvl="1" indent="-8568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Data reported out monthly at unit staff meetings and unit council meetings</a:t>
            </a:r>
            <a:endParaRPr lang="en-US" sz="5400" b="0" strike="noStrike" spc="-1">
              <a:latin typeface="Arial"/>
            </a:endParaRPr>
          </a:p>
          <a:p>
            <a:pPr marL="1593720" lvl="1" indent="-8568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Data reported out quarterly at pediatric provider meetings</a:t>
            </a:r>
            <a:endParaRPr lang="en-US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400" b="0" strike="noStrike" spc="-1">
              <a:latin typeface="Arial"/>
            </a:endParaRPr>
          </a:p>
        </p:txBody>
      </p:sp>
      <p:pic>
        <p:nvPicPr>
          <p:cNvPr id="51" name="Picture 2"/>
          <p:cNvPicPr/>
          <p:nvPr/>
        </p:nvPicPr>
        <p:blipFill>
          <a:blip r:embed="rId4"/>
          <a:stretch/>
        </p:blipFill>
        <p:spPr>
          <a:xfrm>
            <a:off x="2760840" y="477720"/>
            <a:ext cx="5125320" cy="3237480"/>
          </a:xfrm>
          <a:prstGeom prst="rect">
            <a:avLst/>
          </a:prstGeom>
          <a:ln>
            <a:noFill/>
          </a:ln>
        </p:spPr>
      </p:pic>
      <p:sp>
        <p:nvSpPr>
          <p:cNvPr id="52" name="CustomShape 4"/>
          <p:cNvSpPr/>
          <p:nvPr/>
        </p:nvSpPr>
        <p:spPr>
          <a:xfrm>
            <a:off x="17139960" y="3715560"/>
            <a:ext cx="16900200" cy="28983240"/>
          </a:xfrm>
          <a:prstGeom prst="rect">
            <a:avLst/>
          </a:prstGeom>
          <a:solidFill>
            <a:srgbClr val="749BC2"/>
          </a:solidFill>
          <a:ln w="9360">
            <a:solidFill>
              <a:srgbClr val="749BC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16616160" y="5303520"/>
            <a:ext cx="17091720" cy="27129960"/>
          </a:xfrm>
          <a:prstGeom prst="rect">
            <a:avLst/>
          </a:prstGeom>
          <a:solidFill>
            <a:srgbClr val="F2F4F3"/>
          </a:solidFill>
          <a:ln w="44280">
            <a:solidFill>
              <a:srgbClr val="F2F4F3"/>
            </a:solidFill>
            <a:round/>
          </a:ln>
          <a:effectLst>
            <a:outerShdw blurRad="50800" dist="2032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20490840" y="5733000"/>
            <a:ext cx="12631320" cy="13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600" b="1" strike="noStrike" spc="-1">
                <a:solidFill>
                  <a:srgbClr val="000000"/>
                </a:solidFill>
                <a:latin typeface="Calibri"/>
                <a:ea typeface="Calibri"/>
              </a:rPr>
              <a:t>Team Pictures</a:t>
            </a:r>
            <a:endParaRPr lang="en-US" sz="6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6600" b="0" strike="noStrike" spc="-1">
              <a:latin typeface="Arial"/>
            </a:endParaRPr>
          </a:p>
        </p:txBody>
      </p:sp>
      <p:pic>
        <p:nvPicPr>
          <p:cNvPr id="55" name="Picture 2"/>
          <p:cNvPicPr/>
          <p:nvPr/>
        </p:nvPicPr>
        <p:blipFill>
          <a:blip r:embed="rId5"/>
          <a:stretch/>
        </p:blipFill>
        <p:spPr>
          <a:xfrm>
            <a:off x="5993820" y="22880880"/>
            <a:ext cx="11493720" cy="8471880"/>
          </a:xfrm>
          <a:prstGeom prst="rect">
            <a:avLst/>
          </a:prstGeom>
          <a:ln>
            <a:noFill/>
          </a:ln>
        </p:spPr>
      </p:pic>
      <p:sp>
        <p:nvSpPr>
          <p:cNvPr id="56" name="CustomShape 7"/>
          <p:cNvSpPr/>
          <p:nvPr/>
        </p:nvSpPr>
        <p:spPr>
          <a:xfrm>
            <a:off x="587520" y="5746680"/>
            <a:ext cx="18739440" cy="168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BASIC Team Members</a:t>
            </a:r>
            <a:endParaRPr lang="en-US" sz="6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6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5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Team Leader: Carmen Kemp, BSN, RN, RNC-MNN, CPST</a:t>
            </a: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5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Pediatric Provider Champion: Dr. Adam </a:t>
            </a:r>
            <a:r>
              <a:rPr lang="en-US" sz="5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Angelilli</a:t>
            </a:r>
            <a:r>
              <a:rPr lang="en-US" sz="5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MD</a:t>
            </a: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5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Peds</a:t>
            </a:r>
            <a:r>
              <a:rPr lang="en-US" sz="5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/Neonatal Nurse Champion:  Abbigail </a:t>
            </a:r>
            <a:r>
              <a:rPr lang="en-US" sz="5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Schneiderman</a:t>
            </a:r>
            <a:r>
              <a:rPr lang="en-US" sz="5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BSN, RN</a:t>
            </a: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5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Team Member/Educator: Keri Schubert, BSN, RN, RNC-MNN</a:t>
            </a: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5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Team Member/IT: Laurie Williams</a:t>
            </a: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6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Hospital Information</a:t>
            </a:r>
            <a:endParaRPr lang="en-US" sz="6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6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5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Rural, community hospital serving northwestern Illinois</a:t>
            </a: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5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7 LDRP beds and 2 Triage beds</a:t>
            </a: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5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Average 300 deliveries per year</a:t>
            </a: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5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Level 2 Nursery</a:t>
            </a:r>
            <a:endParaRPr lang="en-US" sz="5400" b="0" strike="noStrike" spc="-1" dirty="0">
              <a:latin typeface="Arial"/>
            </a:endParaRPr>
          </a:p>
        </p:txBody>
      </p:sp>
      <p:sp>
        <p:nvSpPr>
          <p:cNvPr id="57" name="CustomShape 8"/>
          <p:cNvSpPr/>
          <p:nvPr/>
        </p:nvSpPr>
        <p:spPr>
          <a:xfrm>
            <a:off x="33944400" y="3715560"/>
            <a:ext cx="1384200" cy="1554840"/>
          </a:xfrm>
          <a:prstGeom prst="rect">
            <a:avLst/>
          </a:prstGeom>
          <a:solidFill>
            <a:srgbClr val="749BC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9600" b="0" u="sng" strike="noStrike" spc="-1">
                <a:solidFill>
                  <a:srgbClr val="FFFEFB"/>
                </a:solidFill>
                <a:uFillTx/>
                <a:latin typeface="Calibri"/>
              </a:rPr>
              <a:t>3.</a:t>
            </a:r>
            <a:endParaRPr lang="en-US" sz="9600" b="0" strike="noStrike" spc="-1">
              <a:latin typeface="Arial"/>
            </a:endParaRPr>
          </a:p>
        </p:txBody>
      </p:sp>
      <p:pic>
        <p:nvPicPr>
          <p:cNvPr id="58" name="Picture 57"/>
          <p:cNvPicPr/>
          <p:nvPr/>
        </p:nvPicPr>
        <p:blipFill>
          <a:blip r:embed="rId6"/>
          <a:stretch/>
        </p:blipFill>
        <p:spPr>
          <a:xfrm>
            <a:off x="26057520" y="23663520"/>
            <a:ext cx="6403680" cy="6328800"/>
          </a:xfrm>
          <a:prstGeom prst="rect">
            <a:avLst/>
          </a:prstGeom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7"/>
          <a:stretch/>
        </p:blipFill>
        <p:spPr>
          <a:xfrm>
            <a:off x="20657160" y="7031160"/>
            <a:ext cx="5494680" cy="6776280"/>
          </a:xfrm>
          <a:prstGeom prst="rect">
            <a:avLst/>
          </a:prstGeom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8"/>
          <a:stretch/>
        </p:blipFill>
        <p:spPr>
          <a:xfrm>
            <a:off x="26732880" y="11037600"/>
            <a:ext cx="6002640" cy="7293960"/>
          </a:xfrm>
          <a:prstGeom prst="rect">
            <a:avLst/>
          </a:prstGeom>
          <a:ln>
            <a:noFill/>
          </a:ln>
        </p:spPr>
      </p:pic>
      <p:pic>
        <p:nvPicPr>
          <p:cNvPr id="61" name="Picture 60"/>
          <p:cNvPicPr/>
          <p:nvPr/>
        </p:nvPicPr>
        <p:blipFill>
          <a:blip r:embed="rId9"/>
          <a:stretch/>
        </p:blipFill>
        <p:spPr>
          <a:xfrm>
            <a:off x="20599200" y="16733520"/>
            <a:ext cx="5579640" cy="649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/>
          <p:cNvPicPr/>
          <p:nvPr/>
        </p:nvPicPr>
        <p:blipFill>
          <a:blip r:embed="rId3"/>
          <a:stretch/>
        </p:blipFill>
        <p:spPr>
          <a:xfrm>
            <a:off x="0" y="0"/>
            <a:ext cx="51206040" cy="3291804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11136600" y="1412280"/>
            <a:ext cx="28932480" cy="12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/>
          <a:lstStyle/>
          <a:p>
            <a:pPr algn="ctr">
              <a:lnSpc>
                <a:spcPts val="9337"/>
              </a:lnSpc>
            </a:pPr>
            <a:r>
              <a:rPr lang="en-US" sz="15000" b="1" strike="noStrike" spc="-1">
                <a:solidFill>
                  <a:srgbClr val="FFFFFF"/>
                </a:solidFill>
                <a:latin typeface="Century Gothic"/>
                <a:ea typeface="Calibri"/>
              </a:rPr>
              <a:t>&lt;Hospital Name&gt; </a:t>
            </a:r>
            <a:endParaRPr lang="en-US" sz="15000" b="0" strike="noStrike" spc="-1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587520" y="33199560"/>
            <a:ext cx="7299000" cy="102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3"/>
          <p:cNvSpPr/>
          <p:nvPr/>
        </p:nvSpPr>
        <p:spPr>
          <a:xfrm>
            <a:off x="1580040" y="1134720"/>
            <a:ext cx="8615160" cy="115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7000" b="1" strike="noStrike" spc="-1">
                <a:solidFill>
                  <a:srgbClr val="FFFFFF"/>
                </a:solidFill>
                <a:latin typeface="Century Gothic"/>
                <a:ea typeface="Calibri"/>
              </a:rPr>
              <a:t>&lt;Hospital Logo&gt;</a:t>
            </a:r>
            <a:endParaRPr lang="en-US" sz="7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15389</TotalTime>
  <Words>205</Words>
  <Application>Microsoft Office PowerPoint</Application>
  <PresentationFormat>Custom</PresentationFormat>
  <Paragraphs>49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Century Gothic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Paul D. Varosy, M.D</dc:creator>
  <dc:description/>
  <cp:lastModifiedBy>Kemp, Carmen H.</cp:lastModifiedBy>
  <cp:revision>294</cp:revision>
  <cp:lastPrinted>2002-09-26T20:21:33Z</cp:lastPrinted>
  <dcterms:created xsi:type="dcterms:W3CDTF">2002-04-02T23:37:14Z</dcterms:created>
  <dcterms:modified xsi:type="dcterms:W3CDTF">2021-05-10T20:28:59Z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SFVAMC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Custom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