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51206400" cy="329184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736600" indent="-2794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474788" indent="-560388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2212975" indent="-841375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951163" indent="-1122363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78">
          <p15:clr>
            <a:srgbClr val="A4A3A4"/>
          </p15:clr>
        </p15:guide>
        <p15:guide id="2" pos="1344">
          <p15:clr>
            <a:srgbClr val="A4A3A4"/>
          </p15:clr>
        </p15:guide>
        <p15:guide id="3" pos="30912">
          <p15:clr>
            <a:srgbClr val="A4A3A4"/>
          </p15:clr>
        </p15:guide>
        <p15:guide id="4" orient="horz" pos="10056">
          <p15:clr>
            <a:srgbClr val="A4A3A4"/>
          </p15:clr>
        </p15:guide>
        <p15:guide id="5" orient="horz" pos="14071">
          <p15:clr>
            <a:srgbClr val="A4A3A4"/>
          </p15:clr>
        </p15:guide>
        <p15:guide id="6" orient="horz" pos="1349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Ann Lee King" initials="PALK" lastIdx="3" clrIdx="0">
    <p:extLst>
      <p:ext uri="{19B8F6BF-5375-455C-9EA6-DF929625EA0E}">
        <p15:presenceInfo xmlns:p15="http://schemas.microsoft.com/office/powerpoint/2012/main" userId="S-1-5-21-2086500257-1188392490-3880406080-31514" providerId="AD"/>
      </p:ext>
    </p:extLst>
  </p:cmAuthor>
  <p:cmAuthor id="2" name="Weiss, Daniel" initials="WD" lastIdx="3" clrIdx="1">
    <p:extLst>
      <p:ext uri="{19B8F6BF-5375-455C-9EA6-DF929625EA0E}">
        <p15:presenceInfo xmlns:p15="http://schemas.microsoft.com/office/powerpoint/2012/main" userId="S-1-5-21-2123635653-1174594397-1724042279-156046" providerId="AD"/>
      </p:ext>
    </p:extLst>
  </p:cmAuthor>
  <p:cmAuthor id="3" name="Weiss, Daniel" initials="WD [2]" lastIdx="2" clrIdx="2">
    <p:extLst>
      <p:ext uri="{19B8F6BF-5375-455C-9EA6-DF929625EA0E}">
        <p15:presenceInfo xmlns:p15="http://schemas.microsoft.com/office/powerpoint/2012/main" userId="Weiss, Dani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0" autoAdjust="0"/>
    <p:restoredTop sz="95833" autoAdjust="0"/>
  </p:normalViewPr>
  <p:slideViewPr>
    <p:cSldViewPr snapToGrid="0">
      <p:cViewPr varScale="1">
        <p:scale>
          <a:sx n="23" d="100"/>
          <a:sy n="23" d="100"/>
        </p:scale>
        <p:origin x="954" y="24"/>
      </p:cViewPr>
      <p:guideLst>
        <p:guide orient="horz" pos="20078"/>
        <p:guide pos="1344"/>
        <p:guide pos="30912"/>
        <p:guide orient="horz" pos="10056"/>
        <p:guide orient="horz" pos="14071"/>
        <p:guide orient="horz" pos="134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DC6270F-F403-714A-B538-E6C31C1292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defTabSz="93207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445EC77-C17F-2348-9DEC-50E843B993E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algn="r" defTabSz="93207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3B6B2331-3465-314E-8B52-CB68CB7FCCB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defTabSz="93207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2D43070F-0489-EA48-B23C-C98547940A5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algn="r" defTabSz="932073" eaLnBrk="1" hangingPunct="1">
              <a:defRPr sz="1200"/>
            </a:lvl1pPr>
          </a:lstStyle>
          <a:p>
            <a:pPr>
              <a:defRPr/>
            </a:pPr>
            <a:fld id="{3EAB5515-8815-4FEC-9706-47885B6A3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D7DCF5-29AE-3047-B765-BC2B38BA08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A5F9BF-C48D-584D-91A5-0570013F92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E07F7F9-BE1B-4FD1-84AE-ABE1963D3E6D}" type="datetimeFigureOut">
              <a:rPr lang="en-US"/>
              <a:pPr>
                <a:defRPr/>
              </a:pPr>
              <a:t>5/10/2021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2E2D796-337F-B743-9BB3-38CC41FE25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65213" y="1162050"/>
            <a:ext cx="48799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DAE55CE-F979-7C4B-8E28-397209B2C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EB4C5-F3B9-A749-8226-4932E32B5C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6574C-8AF3-374F-9C43-5077164D11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54FBEFB-CBBB-41CD-9F08-23A2D45DF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36600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74788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212975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51163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89604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6pPr>
    <a:lvl7pPr marL="4427525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7pPr>
    <a:lvl8pPr marL="5165446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8pPr>
    <a:lvl9pPr marL="5903366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Folders, coordinated discharge worksheet,</a:t>
            </a:r>
            <a:r>
              <a:rPr lang="en-US" altLang="en-US" baseline="0" dirty="0"/>
              <a:t> </a:t>
            </a:r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D554F2-0089-42BC-B985-B8B12AAAB06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D554F2-0089-42BC-B985-B8B12AAAB06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620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9988" y="10227129"/>
            <a:ext cx="43526428" cy="70539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9972" y="18652672"/>
            <a:ext cx="35846456" cy="8414657"/>
          </a:xfrm>
        </p:spPr>
        <p:txBody>
          <a:bodyPr/>
          <a:lstStyle>
            <a:lvl1pPr marL="0" indent="0" algn="ctr">
              <a:buNone/>
              <a:defRPr/>
            </a:lvl1pPr>
            <a:lvl2pPr marL="711220" indent="0" algn="ctr">
              <a:buNone/>
              <a:defRPr/>
            </a:lvl2pPr>
            <a:lvl3pPr marL="1422441" indent="0" algn="ctr">
              <a:buNone/>
              <a:defRPr/>
            </a:lvl3pPr>
            <a:lvl4pPr marL="2133661" indent="0" algn="ctr">
              <a:buNone/>
              <a:defRPr/>
            </a:lvl4pPr>
            <a:lvl5pPr marL="2844881" indent="0" algn="ctr">
              <a:buNone/>
              <a:defRPr/>
            </a:lvl5pPr>
            <a:lvl6pPr marL="3556102" indent="0" algn="ctr">
              <a:buNone/>
              <a:defRPr/>
            </a:lvl6pPr>
            <a:lvl7pPr marL="4267322" indent="0" algn="ctr">
              <a:buNone/>
              <a:defRPr/>
            </a:lvl7pPr>
            <a:lvl8pPr marL="4978542" indent="0" algn="ctr">
              <a:buNone/>
              <a:defRPr/>
            </a:lvl8pPr>
            <a:lvl9pPr marL="56897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3547D-4BC9-413E-9471-63CF1C7FC8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93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99B3C-C0AF-4DFC-870A-6CD25A13E9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68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86043" y="2925538"/>
            <a:ext cx="10880372" cy="263352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2456" y="2925538"/>
            <a:ext cx="32406520" cy="263352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51028-4E33-4EF2-8EFD-D9BA1B7D5D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03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01BBA-A3A8-4B51-BD7C-320539562C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41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1" y="21153666"/>
            <a:ext cx="43526428" cy="6536871"/>
          </a:xfrm>
        </p:spPr>
        <p:txBody>
          <a:bodyPr anchor="t"/>
          <a:lstStyle>
            <a:lvl1pPr algn="l">
              <a:defRPr sz="622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1" y="13952766"/>
            <a:ext cx="43526428" cy="7200900"/>
          </a:xfrm>
        </p:spPr>
        <p:txBody>
          <a:bodyPr anchor="b"/>
          <a:lstStyle>
            <a:lvl1pPr marL="0" indent="0">
              <a:buNone/>
              <a:defRPr sz="3111"/>
            </a:lvl1pPr>
            <a:lvl2pPr marL="711220" indent="0">
              <a:buNone/>
              <a:defRPr sz="2800"/>
            </a:lvl2pPr>
            <a:lvl3pPr marL="1422441" indent="0">
              <a:buNone/>
              <a:defRPr sz="2489"/>
            </a:lvl3pPr>
            <a:lvl4pPr marL="2133661" indent="0">
              <a:buNone/>
              <a:defRPr sz="2178"/>
            </a:lvl4pPr>
            <a:lvl5pPr marL="2844881" indent="0">
              <a:buNone/>
              <a:defRPr sz="2178"/>
            </a:lvl5pPr>
            <a:lvl6pPr marL="3556102" indent="0">
              <a:buNone/>
              <a:defRPr sz="2178"/>
            </a:lvl6pPr>
            <a:lvl7pPr marL="4267322" indent="0">
              <a:buNone/>
              <a:defRPr sz="2178"/>
            </a:lvl7pPr>
            <a:lvl8pPr marL="4978542" indent="0">
              <a:buNone/>
              <a:defRPr sz="2178"/>
            </a:lvl8pPr>
            <a:lvl9pPr marL="5689763" indent="0">
              <a:buNone/>
              <a:defRPr sz="21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D7658-567F-4AA5-BA9B-0C6FB54F0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88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2456" y="9511395"/>
            <a:ext cx="21642211" cy="19749406"/>
          </a:xfrm>
        </p:spPr>
        <p:txBody>
          <a:bodyPr/>
          <a:lstStyle>
            <a:lvl1pPr>
              <a:defRPr sz="4356"/>
            </a:lvl1pPr>
            <a:lvl2pPr>
              <a:defRPr sz="3733"/>
            </a:lvl2pPr>
            <a:lvl3pPr>
              <a:defRPr sz="3111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21734" y="9511395"/>
            <a:ext cx="21644681" cy="19749406"/>
          </a:xfrm>
        </p:spPr>
        <p:txBody>
          <a:bodyPr/>
          <a:lstStyle>
            <a:lvl1pPr>
              <a:defRPr sz="4356"/>
            </a:lvl1pPr>
            <a:lvl2pPr>
              <a:defRPr sz="3733"/>
            </a:lvl2pPr>
            <a:lvl3pPr>
              <a:defRPr sz="3111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79E20-B203-4BD4-984E-5ED4DD4BC4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22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816" y="1317171"/>
            <a:ext cx="46084772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815" y="7369629"/>
            <a:ext cx="22625050" cy="3069771"/>
          </a:xfrm>
        </p:spPr>
        <p:txBody>
          <a:bodyPr anchor="b"/>
          <a:lstStyle>
            <a:lvl1pPr marL="0" indent="0">
              <a:buNone/>
              <a:defRPr sz="3733" b="1"/>
            </a:lvl1pPr>
            <a:lvl2pPr marL="711220" indent="0">
              <a:buNone/>
              <a:defRPr sz="3111" b="1"/>
            </a:lvl2pPr>
            <a:lvl3pPr marL="1422441" indent="0">
              <a:buNone/>
              <a:defRPr sz="2800" b="1"/>
            </a:lvl3pPr>
            <a:lvl4pPr marL="2133661" indent="0">
              <a:buNone/>
              <a:defRPr sz="2489" b="1"/>
            </a:lvl4pPr>
            <a:lvl5pPr marL="2844881" indent="0">
              <a:buNone/>
              <a:defRPr sz="2489" b="1"/>
            </a:lvl5pPr>
            <a:lvl6pPr marL="3556102" indent="0">
              <a:buNone/>
              <a:defRPr sz="2489" b="1"/>
            </a:lvl6pPr>
            <a:lvl7pPr marL="4267322" indent="0">
              <a:buNone/>
              <a:defRPr sz="2489" b="1"/>
            </a:lvl7pPr>
            <a:lvl8pPr marL="4978542" indent="0">
              <a:buNone/>
              <a:defRPr sz="2489" b="1"/>
            </a:lvl8pPr>
            <a:lvl9pPr marL="5689763" indent="0">
              <a:buNone/>
              <a:defRPr sz="24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815" y="10439400"/>
            <a:ext cx="22625050" cy="18965637"/>
          </a:xfrm>
        </p:spPr>
        <p:txBody>
          <a:bodyPr/>
          <a:lstStyle>
            <a:lvl1pPr>
              <a:defRPr sz="3733"/>
            </a:lvl1pPr>
            <a:lvl2pPr>
              <a:defRPr sz="3111"/>
            </a:lvl2pPr>
            <a:lvl3pPr>
              <a:defRPr sz="2800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3128" y="7369629"/>
            <a:ext cx="22632459" cy="3069771"/>
          </a:xfrm>
        </p:spPr>
        <p:txBody>
          <a:bodyPr anchor="b"/>
          <a:lstStyle>
            <a:lvl1pPr marL="0" indent="0">
              <a:buNone/>
              <a:defRPr sz="3733" b="1"/>
            </a:lvl1pPr>
            <a:lvl2pPr marL="711220" indent="0">
              <a:buNone/>
              <a:defRPr sz="3111" b="1"/>
            </a:lvl2pPr>
            <a:lvl3pPr marL="1422441" indent="0">
              <a:buNone/>
              <a:defRPr sz="2800" b="1"/>
            </a:lvl3pPr>
            <a:lvl4pPr marL="2133661" indent="0">
              <a:buNone/>
              <a:defRPr sz="2489" b="1"/>
            </a:lvl4pPr>
            <a:lvl5pPr marL="2844881" indent="0">
              <a:buNone/>
              <a:defRPr sz="2489" b="1"/>
            </a:lvl5pPr>
            <a:lvl6pPr marL="3556102" indent="0">
              <a:buNone/>
              <a:defRPr sz="2489" b="1"/>
            </a:lvl6pPr>
            <a:lvl7pPr marL="4267322" indent="0">
              <a:buNone/>
              <a:defRPr sz="2489" b="1"/>
            </a:lvl7pPr>
            <a:lvl8pPr marL="4978542" indent="0">
              <a:buNone/>
              <a:defRPr sz="2489" b="1"/>
            </a:lvl8pPr>
            <a:lvl9pPr marL="5689763" indent="0">
              <a:buNone/>
              <a:defRPr sz="24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3128" y="10439400"/>
            <a:ext cx="22632459" cy="18965637"/>
          </a:xfrm>
        </p:spPr>
        <p:txBody>
          <a:bodyPr/>
          <a:lstStyle>
            <a:lvl1pPr>
              <a:defRPr sz="3733"/>
            </a:lvl1pPr>
            <a:lvl2pPr>
              <a:defRPr sz="3111"/>
            </a:lvl2pPr>
            <a:lvl3pPr>
              <a:defRPr sz="2800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192FF-6FEB-4B0A-A16F-45E566AEA8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73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81D79-DF39-4214-987D-90FCD8FC61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85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490C7-5AEE-4CED-B4CE-7FF6F1301C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21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815" y="1311729"/>
            <a:ext cx="16846550" cy="5576208"/>
          </a:xfrm>
        </p:spPr>
        <p:txBody>
          <a:bodyPr anchor="b"/>
          <a:lstStyle>
            <a:lvl1pPr algn="l">
              <a:defRPr sz="311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787" y="1311729"/>
            <a:ext cx="28625800" cy="28093308"/>
          </a:xfrm>
        </p:spPr>
        <p:txBody>
          <a:bodyPr/>
          <a:lstStyle>
            <a:lvl1pPr>
              <a:defRPr sz="4978"/>
            </a:lvl1pPr>
            <a:lvl2pPr>
              <a:defRPr sz="4356"/>
            </a:lvl2pPr>
            <a:lvl3pPr>
              <a:defRPr sz="3733"/>
            </a:lvl3pPr>
            <a:lvl4pPr>
              <a:defRPr sz="3111"/>
            </a:lvl4pPr>
            <a:lvl5pPr>
              <a:defRPr sz="3111"/>
            </a:lvl5pPr>
            <a:lvl6pPr>
              <a:defRPr sz="3111"/>
            </a:lvl6pPr>
            <a:lvl7pPr>
              <a:defRPr sz="3111"/>
            </a:lvl7pPr>
            <a:lvl8pPr>
              <a:defRPr sz="3111"/>
            </a:lvl8pPr>
            <a:lvl9pPr>
              <a:defRPr sz="311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815" y="6887937"/>
            <a:ext cx="16846550" cy="22517100"/>
          </a:xfrm>
        </p:spPr>
        <p:txBody>
          <a:bodyPr/>
          <a:lstStyle>
            <a:lvl1pPr marL="0" indent="0">
              <a:buNone/>
              <a:defRPr sz="2178"/>
            </a:lvl1pPr>
            <a:lvl2pPr marL="711220" indent="0">
              <a:buNone/>
              <a:defRPr sz="1867"/>
            </a:lvl2pPr>
            <a:lvl3pPr marL="1422441" indent="0">
              <a:buNone/>
              <a:defRPr sz="1556"/>
            </a:lvl3pPr>
            <a:lvl4pPr marL="2133661" indent="0">
              <a:buNone/>
              <a:defRPr sz="1400"/>
            </a:lvl4pPr>
            <a:lvl5pPr marL="2844881" indent="0">
              <a:buNone/>
              <a:defRPr sz="1400"/>
            </a:lvl5pPr>
            <a:lvl6pPr marL="3556102" indent="0">
              <a:buNone/>
              <a:defRPr sz="1400"/>
            </a:lvl6pPr>
            <a:lvl7pPr marL="4267322" indent="0">
              <a:buNone/>
              <a:defRPr sz="1400"/>
            </a:lvl7pPr>
            <a:lvl8pPr marL="4978542" indent="0">
              <a:buNone/>
              <a:defRPr sz="1400"/>
            </a:lvl8pPr>
            <a:lvl9pPr marL="56897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2C4E8-DF9F-42B7-B4FC-345577A4DD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19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5823" y="23042336"/>
            <a:ext cx="30724828" cy="2721429"/>
          </a:xfrm>
        </p:spPr>
        <p:txBody>
          <a:bodyPr anchor="b"/>
          <a:lstStyle>
            <a:lvl1pPr algn="l">
              <a:defRPr sz="311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5823" y="2941866"/>
            <a:ext cx="30724828" cy="19749406"/>
          </a:xfrm>
        </p:spPr>
        <p:txBody>
          <a:bodyPr/>
          <a:lstStyle>
            <a:lvl1pPr marL="0" indent="0">
              <a:buNone/>
              <a:defRPr sz="4978"/>
            </a:lvl1pPr>
            <a:lvl2pPr marL="711220" indent="0">
              <a:buNone/>
              <a:defRPr sz="4356"/>
            </a:lvl2pPr>
            <a:lvl3pPr marL="1422441" indent="0">
              <a:buNone/>
              <a:defRPr sz="3733"/>
            </a:lvl3pPr>
            <a:lvl4pPr marL="2133661" indent="0">
              <a:buNone/>
              <a:defRPr sz="3111"/>
            </a:lvl4pPr>
            <a:lvl5pPr marL="2844881" indent="0">
              <a:buNone/>
              <a:defRPr sz="3111"/>
            </a:lvl5pPr>
            <a:lvl6pPr marL="3556102" indent="0">
              <a:buNone/>
              <a:defRPr sz="3111"/>
            </a:lvl6pPr>
            <a:lvl7pPr marL="4267322" indent="0">
              <a:buNone/>
              <a:defRPr sz="3111"/>
            </a:lvl7pPr>
            <a:lvl8pPr marL="4978542" indent="0">
              <a:buNone/>
              <a:defRPr sz="3111"/>
            </a:lvl8pPr>
            <a:lvl9pPr marL="5689763" indent="0">
              <a:buNone/>
              <a:defRPr sz="311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5823" y="25763765"/>
            <a:ext cx="30724828" cy="3861706"/>
          </a:xfrm>
        </p:spPr>
        <p:txBody>
          <a:bodyPr/>
          <a:lstStyle>
            <a:lvl1pPr marL="0" indent="0">
              <a:buNone/>
              <a:defRPr sz="2178"/>
            </a:lvl1pPr>
            <a:lvl2pPr marL="711220" indent="0">
              <a:buNone/>
              <a:defRPr sz="1867"/>
            </a:lvl2pPr>
            <a:lvl3pPr marL="1422441" indent="0">
              <a:buNone/>
              <a:defRPr sz="1556"/>
            </a:lvl3pPr>
            <a:lvl4pPr marL="2133661" indent="0">
              <a:buNone/>
              <a:defRPr sz="1400"/>
            </a:lvl4pPr>
            <a:lvl5pPr marL="2844881" indent="0">
              <a:buNone/>
              <a:defRPr sz="1400"/>
            </a:lvl5pPr>
            <a:lvl6pPr marL="3556102" indent="0">
              <a:buNone/>
              <a:defRPr sz="1400"/>
            </a:lvl6pPr>
            <a:lvl7pPr marL="4267322" indent="0">
              <a:buNone/>
              <a:defRPr sz="1400"/>
            </a:lvl7pPr>
            <a:lvl8pPr marL="4978542" indent="0">
              <a:buNone/>
              <a:defRPr sz="1400"/>
            </a:lvl8pPr>
            <a:lvl9pPr marL="56897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3D7CC-320A-4DD5-A573-40B2FE798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79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50" y="2925763"/>
            <a:ext cx="435244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0802" tIns="125401" rIns="250802" bIns="1254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0" y="9510713"/>
            <a:ext cx="43524488" cy="1975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41750" y="29992638"/>
            <a:ext cx="10668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defTabSz="3901834" eaLnBrk="1" hangingPunct="1">
              <a:defRPr sz="591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838" y="29992638"/>
            <a:ext cx="16216312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algn="ctr" defTabSz="3901834" eaLnBrk="1" hangingPunct="1">
              <a:defRPr sz="591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8238" y="29992638"/>
            <a:ext cx="10668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algn="r" defTabSz="3901834" eaLnBrk="1" hangingPunct="1">
              <a:defRPr sz="5911"/>
            </a:lvl1pPr>
          </a:lstStyle>
          <a:p>
            <a:pPr>
              <a:defRPr/>
            </a:pPr>
            <a:fld id="{6A4EF965-0E43-4C32-AFEB-07C3E2CF26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2pPr>
      <a:lvl3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3pPr>
      <a:lvl4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4pPr>
      <a:lvl5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5pPr>
      <a:lvl6pPr marL="711220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6pPr>
      <a:lvl7pPr marL="1422441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7pPr>
      <a:lvl8pPr marL="2133661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8pPr>
      <a:lvl9pPr marL="2844881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9pPr>
    </p:titleStyle>
    <p:bodyStyle>
      <a:lvl1pPr marL="1460500" indent="-1460500" algn="l" defTabSz="3900488" rtl="0" eaLnBrk="0" fontAlgn="base" hangingPunct="0">
        <a:spcBef>
          <a:spcPct val="20000"/>
        </a:spcBef>
        <a:spcAft>
          <a:spcPct val="0"/>
        </a:spcAft>
        <a:buChar char="•"/>
        <a:defRPr sz="13600">
          <a:solidFill>
            <a:schemeClr val="tx1"/>
          </a:solidFill>
          <a:latin typeface="+mn-lt"/>
          <a:ea typeface="+mn-ea"/>
          <a:cs typeface="+mn-cs"/>
        </a:defRPr>
      </a:lvl1pPr>
      <a:lvl2pPr marL="3170238" indent="-1219200" algn="l" defTabSz="3900488" rtl="0" eaLnBrk="0" fontAlgn="base" hangingPunct="0">
        <a:spcBef>
          <a:spcPct val="20000"/>
        </a:spcBef>
        <a:spcAft>
          <a:spcPct val="0"/>
        </a:spcAft>
        <a:buChar char="–"/>
        <a:defRPr sz="11900">
          <a:solidFill>
            <a:schemeClr val="tx1"/>
          </a:solidFill>
          <a:latin typeface="+mn-lt"/>
        </a:defRPr>
      </a:lvl2pPr>
      <a:lvl3pPr marL="4876800" indent="-974725" algn="l" defTabSz="3900488" rtl="0" eaLnBrk="0" fontAlgn="base" hangingPunct="0">
        <a:spcBef>
          <a:spcPct val="20000"/>
        </a:spcBef>
        <a:spcAft>
          <a:spcPct val="0"/>
        </a:spcAft>
        <a:buChar char="•"/>
        <a:defRPr sz="10200">
          <a:solidFill>
            <a:schemeClr val="tx1"/>
          </a:solidFill>
          <a:latin typeface="+mn-lt"/>
        </a:defRPr>
      </a:lvl3pPr>
      <a:lvl4pPr marL="6827838" indent="-974725" algn="l" defTabSz="3900488" rtl="0" eaLnBrk="0" fontAlgn="base" hangingPunct="0">
        <a:spcBef>
          <a:spcPct val="20000"/>
        </a:spcBef>
        <a:spcAft>
          <a:spcPct val="0"/>
        </a:spcAft>
        <a:buChar char="–"/>
        <a:defRPr sz="8500">
          <a:solidFill>
            <a:schemeClr val="tx1"/>
          </a:solidFill>
          <a:latin typeface="+mn-lt"/>
        </a:defRPr>
      </a:lvl4pPr>
      <a:lvl5pPr marL="8778875" indent="-974725" algn="l" defTabSz="3900488" rtl="0" eaLnBrk="0" fontAlgn="base" hangingPunct="0">
        <a:spcBef>
          <a:spcPct val="20000"/>
        </a:spcBef>
        <a:spcAft>
          <a:spcPct val="0"/>
        </a:spcAft>
        <a:buChar char="»"/>
        <a:defRPr sz="8500">
          <a:solidFill>
            <a:schemeClr val="tx1"/>
          </a:solidFill>
          <a:latin typeface="+mn-lt"/>
        </a:defRPr>
      </a:lvl5pPr>
      <a:lvl6pPr marL="9490347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6pPr>
      <a:lvl7pPr marL="10201567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7pPr>
      <a:lvl8pPr marL="10912788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8pPr>
      <a:lvl9pPr marL="11624008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1220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22441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61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44881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56102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67322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78542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89763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4447762-C04C-4C3D-B553-81A8698D1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72" y="-58780"/>
            <a:ext cx="51206400" cy="32918400"/>
          </a:xfrm>
          <a:prstGeom prst="rect">
            <a:avLst/>
          </a:prstGeom>
        </p:spPr>
      </p:pic>
      <p:sp>
        <p:nvSpPr>
          <p:cNvPr id="4106" name="Text Box 3"/>
          <p:cNvSpPr txBox="1">
            <a:spLocks noChangeArrowheads="1"/>
          </p:cNvSpPr>
          <p:nvPr/>
        </p:nvSpPr>
        <p:spPr bwMode="auto">
          <a:xfrm>
            <a:off x="10132686" y="1157730"/>
            <a:ext cx="28932876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9338"/>
              </a:lnSpc>
              <a:spcBef>
                <a:spcPct val="0"/>
              </a:spcBef>
              <a:buFontTx/>
              <a:buNone/>
            </a:pPr>
            <a:r>
              <a:rPr lang="en-US" altLang="en-US" sz="9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Advocate Lutheran General </a:t>
            </a:r>
          </a:p>
          <a:p>
            <a:pPr algn="ctr" eaLnBrk="1" hangingPunct="1">
              <a:lnSpc>
                <a:spcPts val="9338"/>
              </a:lnSpc>
              <a:spcBef>
                <a:spcPct val="0"/>
              </a:spcBef>
              <a:buFontTx/>
              <a:buNone/>
            </a:pPr>
            <a:r>
              <a:rPr lang="en-US" altLang="en-US" sz="9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Advocate Children’s Hospital Park Ridge</a:t>
            </a:r>
          </a:p>
        </p:txBody>
      </p:sp>
      <p:sp>
        <p:nvSpPr>
          <p:cNvPr id="4113" name="TextBox 85"/>
          <p:cNvSpPr txBox="1">
            <a:spLocks noChangeArrowheads="1"/>
          </p:cNvSpPr>
          <p:nvPr/>
        </p:nvSpPr>
        <p:spPr bwMode="auto">
          <a:xfrm>
            <a:off x="587375" y="5460137"/>
            <a:ext cx="15965160" cy="31393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16" name="Picture 91"/>
          <p:cNvSpPr>
            <a:spLocks noChangeAspect="1"/>
          </p:cNvSpPr>
          <p:nvPr/>
        </p:nvSpPr>
        <p:spPr bwMode="auto">
          <a:xfrm>
            <a:off x="587375" y="33199388"/>
            <a:ext cx="72993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8" name="TextBox 85"/>
          <p:cNvSpPr txBox="1">
            <a:spLocks noChangeArrowheads="1"/>
          </p:cNvSpPr>
          <p:nvPr/>
        </p:nvSpPr>
        <p:spPr bwMode="auto">
          <a:xfrm>
            <a:off x="653424" y="5437596"/>
            <a:ext cx="16126601" cy="186204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1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MNO-OB and Neonatal</a:t>
            </a:r>
          </a:p>
        </p:txBody>
      </p:sp>
      <p:sp>
        <p:nvSpPr>
          <p:cNvPr id="43" name="TextBox 85"/>
          <p:cNvSpPr txBox="1">
            <a:spLocks noChangeArrowheads="1"/>
          </p:cNvSpPr>
          <p:nvPr/>
        </p:nvSpPr>
        <p:spPr bwMode="auto">
          <a:xfrm>
            <a:off x="17685012" y="5337026"/>
            <a:ext cx="15311973" cy="65248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8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MNO-OB Neo Data 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85">
            <a:extLst>
              <a:ext uri="{FF2B5EF4-FFF2-40B4-BE49-F238E27FC236}">
                <a16:creationId xmlns:a16="http://schemas.microsoft.com/office/drawing/2014/main" id="{5DA5EB73-FEF2-496D-A274-2AC25F2D0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4048" y="16187993"/>
            <a:ext cx="15311973" cy="107106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9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MNO-Sustainability Plan</a:t>
            </a:r>
            <a:r>
              <a:rPr lang="en-US" altLang="en-US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Monthly Meetings to review sustainability data and review opportunities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Continuing education via Case Studies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85">
            <a:extLst>
              <a:ext uri="{FF2B5EF4-FFF2-40B4-BE49-F238E27FC236}">
                <a16:creationId xmlns:a16="http://schemas.microsoft.com/office/drawing/2014/main" id="{2B7ED9E6-CBDE-4408-A1D2-0DCA3F6C7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6782" y="23829441"/>
            <a:ext cx="15685291" cy="95718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8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QI /System Changes tools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 incorporated into EMR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 folders available in L&amp;D, NICU and Mother baby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6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Future Opportunities: </a:t>
            </a: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Keep infants needing pharmacologic treatment on Mother Baby or the Pediatric unit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1CBF83-D4A3-43E7-8ECD-976B2C3302F6}"/>
              </a:ext>
            </a:extLst>
          </p:cNvPr>
          <p:cNvSpPr txBox="1"/>
          <p:nvPr/>
        </p:nvSpPr>
        <p:spPr>
          <a:xfrm>
            <a:off x="35345268" y="11646446"/>
            <a:ext cx="15685291" cy="346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0285D6-C4E7-4662-B7D0-CFAFE3391E9D}"/>
              </a:ext>
            </a:extLst>
          </p:cNvPr>
          <p:cNvSpPr txBox="1"/>
          <p:nvPr/>
        </p:nvSpPr>
        <p:spPr>
          <a:xfrm>
            <a:off x="34974830" y="27473194"/>
            <a:ext cx="1568529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Resources for data collection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Ongoing education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Need for EMR reports </a:t>
            </a: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829452-6019-4C37-895F-65935D6280E4}"/>
              </a:ext>
            </a:extLst>
          </p:cNvPr>
          <p:cNvSpPr/>
          <p:nvPr/>
        </p:nvSpPr>
        <p:spPr>
          <a:xfrm>
            <a:off x="34269128" y="26749919"/>
            <a:ext cx="1655094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atin typeface="Calibri" panose="020F0502020204030204" pitchFamily="34" charset="0"/>
                <a:cs typeface="Calibri" panose="020F0502020204030204" pitchFamily="34" charset="0"/>
              </a:rPr>
              <a:t>Anticipated Barriers/Opportunities</a:t>
            </a:r>
          </a:p>
        </p:txBody>
      </p:sp>
      <p:sp>
        <p:nvSpPr>
          <p:cNvPr id="18" name="TextBox 85"/>
          <p:cNvSpPr txBox="1">
            <a:spLocks noChangeArrowheads="1"/>
          </p:cNvSpPr>
          <p:nvPr/>
        </p:nvSpPr>
        <p:spPr bwMode="auto">
          <a:xfrm>
            <a:off x="587375" y="18417492"/>
            <a:ext cx="11697960" cy="22159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13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09968F-D4E9-40E5-8B4D-D11F4E3BB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0890" y="5675031"/>
            <a:ext cx="16371107" cy="98669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2EF30E-D141-47BE-A4F1-D2578C3D02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76808" y="15816548"/>
            <a:ext cx="16192149" cy="10658811"/>
          </a:xfrm>
          <a:prstGeom prst="rect">
            <a:avLst/>
          </a:prstGeom>
        </p:spPr>
      </p:pic>
      <p:pic>
        <p:nvPicPr>
          <p:cNvPr id="20" name="Picture 19" descr="Image result for baby thank you gif">
            <a:extLst>
              <a:ext uri="{FF2B5EF4-FFF2-40B4-BE49-F238E27FC236}">
                <a16:creationId xmlns:a16="http://schemas.microsoft.com/office/drawing/2014/main" id="{B7D09E88-2129-41F1-8BF3-1CDD8404AF7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686" y="17292054"/>
            <a:ext cx="6090401" cy="4393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AA383A-51A2-4446-A8A6-1C4805D323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7330" y="58780"/>
            <a:ext cx="9954054" cy="23998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3433E2-E958-41A0-B790-9FD786A7CA98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30" y="2785090"/>
            <a:ext cx="9954054" cy="12460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76464A-9A0C-40C1-9660-A4DE87460D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17216" y="6858837"/>
            <a:ext cx="16190314" cy="86831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3D31BA-61F7-41AF-A327-4A9D4A263DF0}"/>
              </a:ext>
            </a:extLst>
          </p:cNvPr>
          <p:cNvSpPr txBox="1"/>
          <p:nvPr/>
        </p:nvSpPr>
        <p:spPr>
          <a:xfrm>
            <a:off x="546279" y="21685994"/>
            <a:ext cx="16546167" cy="1138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3B5C"/>
                </a:solidFill>
              </a:rPr>
              <a:t>ALGH ACH-PR Basic Team</a:t>
            </a:r>
          </a:p>
          <a:p>
            <a:endParaRPr lang="en-US" sz="4800" dirty="0"/>
          </a:p>
          <a:p>
            <a:r>
              <a:rPr lang="en-US" sz="4800" dirty="0"/>
              <a:t>Dr Prazad, MD Neonatologist</a:t>
            </a:r>
          </a:p>
          <a:p>
            <a:r>
              <a:rPr lang="en-US" sz="4800" dirty="0"/>
              <a:t>Dr Madalina Mindrut, MD, FAAP, Pediatric Hospitalist</a:t>
            </a:r>
          </a:p>
          <a:p>
            <a:r>
              <a:rPr lang="en-US" sz="4800" dirty="0"/>
              <a:t>Dr Jeff George, DO, FAAP, Director of Neonatology</a:t>
            </a:r>
          </a:p>
          <a:p>
            <a:r>
              <a:rPr lang="en-US" sz="5400" dirty="0"/>
              <a:t>Catherine Bennett, APRN, Perinatal Clinical Nurse Specialist </a:t>
            </a:r>
          </a:p>
          <a:p>
            <a:r>
              <a:rPr lang="en-US" sz="4800" dirty="0"/>
              <a:t>Laurie Lang RNC, Labor &amp; Deliver Nurse</a:t>
            </a:r>
          </a:p>
          <a:p>
            <a:r>
              <a:rPr lang="en-US" sz="4800" dirty="0"/>
              <a:t>Kat Bulthuis, APRN, Clinical Nurse Specialist NICU</a:t>
            </a:r>
          </a:p>
          <a:p>
            <a:r>
              <a:rPr lang="en-US" sz="5400" dirty="0"/>
              <a:t>Katie Kurnick, MSN, RNC-NIC Clinical Practice Specialist NICU</a:t>
            </a:r>
          </a:p>
          <a:p>
            <a:r>
              <a:rPr lang="en-US" sz="4800" dirty="0"/>
              <a:t>Kim Vuckovich, RN, MSN, CNL RNC-NIC Clinical Practice Specialist NICU</a:t>
            </a:r>
            <a:endParaRPr lang="en-US" sz="5400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AA4A96-4668-48BC-AF24-A4634858946D}"/>
              </a:ext>
            </a:extLst>
          </p:cNvPr>
          <p:cNvSpPr txBox="1"/>
          <p:nvPr/>
        </p:nvSpPr>
        <p:spPr>
          <a:xfrm>
            <a:off x="637372" y="7299644"/>
            <a:ext cx="16142653" cy="11018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3B5C"/>
                </a:solidFill>
              </a:rPr>
              <a:t>ALGH ACH-PR Basic Team</a:t>
            </a:r>
          </a:p>
          <a:p>
            <a:endParaRPr lang="en-US" sz="4800" dirty="0"/>
          </a:p>
          <a:p>
            <a:r>
              <a:rPr lang="en-US" sz="4800" dirty="0"/>
              <a:t>Dr Jeff George, DO, FAAP, Director of Neonatology</a:t>
            </a:r>
          </a:p>
          <a:p>
            <a:r>
              <a:rPr lang="en-US" sz="4800" dirty="0"/>
              <a:t>Dr Iannucci, MD, CPE, FACOG Chair Maternal Fetal Medicine</a:t>
            </a:r>
          </a:p>
          <a:p>
            <a:r>
              <a:rPr lang="en-US" sz="4800" dirty="0"/>
              <a:t>Cindy Hartwig, Executive Director Women’s Services</a:t>
            </a:r>
          </a:p>
          <a:p>
            <a:r>
              <a:rPr lang="en-US" sz="4800" dirty="0"/>
              <a:t>Meg Behm, APRN Developmental Care RN Specialist</a:t>
            </a:r>
          </a:p>
          <a:p>
            <a:r>
              <a:rPr lang="en-US" sz="4800" dirty="0"/>
              <a:t>Debbie Schy, RNC, MSN, APN, IBCLC, Perinatal Outreach Ed</a:t>
            </a:r>
          </a:p>
          <a:p>
            <a:r>
              <a:rPr lang="en-US" sz="4800" dirty="0"/>
              <a:t>Catherine Bennett, APRN, Perinatal Clinical Nurse Specialist </a:t>
            </a:r>
          </a:p>
          <a:p>
            <a:r>
              <a:rPr lang="en-US" sz="4800" dirty="0"/>
              <a:t>Kat Bulthuis, APRN, Clinical Nurse Specialist NICU</a:t>
            </a:r>
          </a:p>
          <a:p>
            <a:r>
              <a:rPr lang="en-US" sz="4800" dirty="0"/>
              <a:t>Katie Kurnick, MSN, RNC-NIC Clinical Practice Specialist NICU</a:t>
            </a:r>
          </a:p>
          <a:p>
            <a:r>
              <a:rPr lang="en-US" sz="4800" dirty="0"/>
              <a:t>Kim Vuckovich, RN, MSN, CNL RNC-NIC Clinical Practice Specialist NICU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1C3F63D-08F8-41DB-AD34-C948418A05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0" cy="32918400"/>
          </a:xfrm>
          <a:prstGeom prst="rect">
            <a:avLst/>
          </a:prstGeom>
        </p:spPr>
      </p:pic>
      <p:sp>
        <p:nvSpPr>
          <p:cNvPr id="4106" name="Text Box 3"/>
          <p:cNvSpPr txBox="1">
            <a:spLocks noChangeArrowheads="1"/>
          </p:cNvSpPr>
          <p:nvPr/>
        </p:nvSpPr>
        <p:spPr bwMode="auto">
          <a:xfrm>
            <a:off x="11136762" y="1412116"/>
            <a:ext cx="28932876" cy="140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9338"/>
              </a:lnSpc>
              <a:spcBef>
                <a:spcPct val="0"/>
              </a:spcBef>
              <a:buFontTx/>
              <a:buNone/>
            </a:pPr>
            <a:r>
              <a:rPr lang="en-US" altLang="en-US" sz="150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&lt;Hospital Name&gt; </a:t>
            </a:r>
          </a:p>
        </p:txBody>
      </p:sp>
      <p:sp>
        <p:nvSpPr>
          <p:cNvPr id="4116" name="Picture 91"/>
          <p:cNvSpPr>
            <a:spLocks noChangeAspect="1"/>
          </p:cNvSpPr>
          <p:nvPr/>
        </p:nvSpPr>
        <p:spPr bwMode="auto">
          <a:xfrm>
            <a:off x="587375" y="33199388"/>
            <a:ext cx="72993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1579884" y="1134646"/>
            <a:ext cx="86156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&lt;Hospital Logo&gt;</a:t>
            </a:r>
          </a:p>
        </p:txBody>
      </p:sp>
    </p:spTree>
    <p:extLst>
      <p:ext uri="{BB962C8B-B14F-4D97-AF65-F5344CB8AC3E}">
        <p14:creationId xmlns:p14="http://schemas.microsoft.com/office/powerpoint/2010/main" val="702036258"/>
      </p:ext>
    </p:extLst>
  </p:cSld>
  <p:clrMapOvr>
    <a:masterClrMapping/>
  </p:clrMapOvr>
</p:sld>
</file>

<file path=ppt/theme/theme1.xml><?xml version="1.0" encoding="utf-8"?>
<a:theme xmlns:a="http://schemas.openxmlformats.org/drawingml/2006/main" name="GG Bridge">
  <a:themeElements>
    <a:clrScheme name="GG Brid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G Brid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G Brid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G Brid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Data\Microsoft\Templates\GG Bridge.pot</Template>
  <TotalTime>15536</TotalTime>
  <Words>274</Words>
  <Application>Microsoft Office PowerPoint</Application>
  <PresentationFormat>Custom</PresentationFormat>
  <Paragraphs>82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Times New Roman</vt:lpstr>
      <vt:lpstr>GG Bridge</vt:lpstr>
      <vt:lpstr>PowerPoint Presentation</vt:lpstr>
      <vt:lpstr>PowerPoint Presentation</vt:lpstr>
    </vt:vector>
  </TitlesOfParts>
  <Company>SFVAMC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D. Varosy, M.D</dc:creator>
  <cp:lastModifiedBy>Bennett, Catherine</cp:lastModifiedBy>
  <cp:revision>303</cp:revision>
  <cp:lastPrinted>2002-09-26T20:21:33Z</cp:lastPrinted>
  <dcterms:created xsi:type="dcterms:W3CDTF">2002-04-02T23:37:14Z</dcterms:created>
  <dcterms:modified xsi:type="dcterms:W3CDTF">2021-05-10T19:24:57Z</dcterms:modified>
</cp:coreProperties>
</file>