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51206400" cy="329184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736600" indent="-2794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474788" indent="-560388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2212975" indent="-841375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951163" indent="-1122363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78">
          <p15:clr>
            <a:srgbClr val="A4A3A4"/>
          </p15:clr>
        </p15:guide>
        <p15:guide id="2" pos="1344">
          <p15:clr>
            <a:srgbClr val="A4A3A4"/>
          </p15:clr>
        </p15:guide>
        <p15:guide id="3" pos="30912">
          <p15:clr>
            <a:srgbClr val="A4A3A4"/>
          </p15:clr>
        </p15:guide>
        <p15:guide id="4" orient="horz" pos="10056">
          <p15:clr>
            <a:srgbClr val="A4A3A4"/>
          </p15:clr>
        </p15:guide>
        <p15:guide id="5" orient="horz" pos="14071">
          <p15:clr>
            <a:srgbClr val="A4A3A4"/>
          </p15:clr>
        </p15:guide>
        <p15:guide id="6" orient="horz" pos="1349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ia Ann Lee King" initials="PALK" lastIdx="3" clrIdx="0">
    <p:extLst>
      <p:ext uri="{19B8F6BF-5375-455C-9EA6-DF929625EA0E}">
        <p15:presenceInfo xmlns:p15="http://schemas.microsoft.com/office/powerpoint/2012/main" userId="S-1-5-21-2086500257-1188392490-3880406080-31514" providerId="AD"/>
      </p:ext>
    </p:extLst>
  </p:cmAuthor>
  <p:cmAuthor id="2" name="Weiss, Daniel" initials="WD" lastIdx="3" clrIdx="1">
    <p:extLst>
      <p:ext uri="{19B8F6BF-5375-455C-9EA6-DF929625EA0E}">
        <p15:presenceInfo xmlns:p15="http://schemas.microsoft.com/office/powerpoint/2012/main" userId="S-1-5-21-2123635653-1174594397-1724042279-156046" providerId="AD"/>
      </p:ext>
    </p:extLst>
  </p:cmAuthor>
  <p:cmAuthor id="3" name="Weiss, Daniel" initials="WD [2]" lastIdx="2" clrIdx="2">
    <p:extLst>
      <p:ext uri="{19B8F6BF-5375-455C-9EA6-DF929625EA0E}">
        <p15:presenceInfo xmlns:p15="http://schemas.microsoft.com/office/powerpoint/2012/main" userId="Weiss, Dani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99" autoAdjust="0"/>
    <p:restoredTop sz="95255" autoAdjust="0"/>
  </p:normalViewPr>
  <p:slideViewPr>
    <p:cSldViewPr snapToGrid="0">
      <p:cViewPr varScale="1">
        <p:scale>
          <a:sx n="18" d="100"/>
          <a:sy n="18" d="100"/>
        </p:scale>
        <p:origin x="984" y="344"/>
      </p:cViewPr>
      <p:guideLst>
        <p:guide orient="horz" pos="20078"/>
        <p:guide pos="1344"/>
        <p:guide pos="30912"/>
        <p:guide orient="horz" pos="10056"/>
        <p:guide orient="horz" pos="14071"/>
        <p:guide orient="horz" pos="134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DC6270F-F403-714A-B538-E6C31C12928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3" rIns="93168" bIns="46583" numCol="1" anchor="t" anchorCtr="0" compatLnSpc="1">
            <a:prstTxWarp prst="textNoShape">
              <a:avLst/>
            </a:prstTxWarp>
          </a:bodyPr>
          <a:lstStyle>
            <a:lvl1pPr defTabSz="932073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445EC77-C17F-2348-9DEC-50E843B993E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3" rIns="93168" bIns="46583" numCol="1" anchor="t" anchorCtr="0" compatLnSpc="1">
            <a:prstTxWarp prst="textNoShape">
              <a:avLst/>
            </a:prstTxWarp>
          </a:bodyPr>
          <a:lstStyle>
            <a:lvl1pPr algn="r" defTabSz="932073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3B6B2331-3465-314E-8B52-CB68CB7FCCB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3" rIns="93168" bIns="46583" numCol="1" anchor="b" anchorCtr="0" compatLnSpc="1">
            <a:prstTxWarp prst="textNoShape">
              <a:avLst/>
            </a:prstTxWarp>
          </a:bodyPr>
          <a:lstStyle>
            <a:lvl1pPr defTabSz="932073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2D43070F-0489-EA48-B23C-C98547940A5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3" rIns="93168" bIns="46583" numCol="1" anchor="b" anchorCtr="0" compatLnSpc="1">
            <a:prstTxWarp prst="textNoShape">
              <a:avLst/>
            </a:prstTxWarp>
          </a:bodyPr>
          <a:lstStyle>
            <a:lvl1pPr algn="r" defTabSz="932073" eaLnBrk="1" hangingPunct="1">
              <a:defRPr sz="1200"/>
            </a:lvl1pPr>
          </a:lstStyle>
          <a:p>
            <a:pPr>
              <a:defRPr/>
            </a:pPr>
            <a:fld id="{3EAB5515-8815-4FEC-9706-47885B6A3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D7DCF5-29AE-3047-B765-BC2B38BA08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5F9BF-C48D-584D-91A5-0570013F92C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E07F7F9-BE1B-4FD1-84AE-ABE1963D3E6D}" type="datetimeFigureOut">
              <a:rPr lang="en-US"/>
              <a:pPr>
                <a:defRPr/>
              </a:pPr>
              <a:t>5/10/21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2E2D796-337F-B743-9BB3-38CC41FE25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65213" y="1162050"/>
            <a:ext cx="48799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DAE55CE-F979-7C4B-8E28-397209B2C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EB4C5-F3B9-A749-8226-4932E32B5C2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6574C-8AF3-374F-9C43-5077164D11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4FBEFB-CBBB-41CD-9F08-23A2D45DF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74788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6600" algn="l" defTabSz="1474788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74788" algn="l" defTabSz="1474788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12975" algn="l" defTabSz="1474788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51163" algn="l" defTabSz="1474788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89604" algn="l" defTabSz="1475842" rtl="0" eaLnBrk="1" latinLnBrk="0" hangingPunct="1">
      <a:defRPr sz="1937" kern="1200">
        <a:solidFill>
          <a:schemeClr val="tx1"/>
        </a:solidFill>
        <a:latin typeface="+mn-lt"/>
        <a:ea typeface="+mn-ea"/>
        <a:cs typeface="+mn-cs"/>
      </a:defRPr>
    </a:lvl6pPr>
    <a:lvl7pPr marL="4427525" algn="l" defTabSz="1475842" rtl="0" eaLnBrk="1" latinLnBrk="0" hangingPunct="1">
      <a:defRPr sz="1937" kern="1200">
        <a:solidFill>
          <a:schemeClr val="tx1"/>
        </a:solidFill>
        <a:latin typeface="+mn-lt"/>
        <a:ea typeface="+mn-ea"/>
        <a:cs typeface="+mn-cs"/>
      </a:defRPr>
    </a:lvl7pPr>
    <a:lvl8pPr marL="5165446" algn="l" defTabSz="1475842" rtl="0" eaLnBrk="1" latinLnBrk="0" hangingPunct="1">
      <a:defRPr sz="1937" kern="1200">
        <a:solidFill>
          <a:schemeClr val="tx1"/>
        </a:solidFill>
        <a:latin typeface="+mn-lt"/>
        <a:ea typeface="+mn-ea"/>
        <a:cs typeface="+mn-cs"/>
      </a:defRPr>
    </a:lvl8pPr>
    <a:lvl9pPr marL="5903366" algn="l" defTabSz="1475842" rtl="0" eaLnBrk="1" latinLnBrk="0" hangingPunct="1">
      <a:defRPr sz="19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62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9988" y="10227129"/>
            <a:ext cx="43526428" cy="70539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79972" y="18652672"/>
            <a:ext cx="35846456" cy="8414657"/>
          </a:xfrm>
        </p:spPr>
        <p:txBody>
          <a:bodyPr/>
          <a:lstStyle>
            <a:lvl1pPr marL="0" indent="0" algn="ctr">
              <a:buNone/>
              <a:defRPr/>
            </a:lvl1pPr>
            <a:lvl2pPr marL="711220" indent="0" algn="ctr">
              <a:buNone/>
              <a:defRPr/>
            </a:lvl2pPr>
            <a:lvl3pPr marL="1422441" indent="0" algn="ctr">
              <a:buNone/>
              <a:defRPr/>
            </a:lvl3pPr>
            <a:lvl4pPr marL="2133661" indent="0" algn="ctr">
              <a:buNone/>
              <a:defRPr/>
            </a:lvl4pPr>
            <a:lvl5pPr marL="2844881" indent="0" algn="ctr">
              <a:buNone/>
              <a:defRPr/>
            </a:lvl5pPr>
            <a:lvl6pPr marL="3556102" indent="0" algn="ctr">
              <a:buNone/>
              <a:defRPr/>
            </a:lvl6pPr>
            <a:lvl7pPr marL="4267322" indent="0" algn="ctr">
              <a:buNone/>
              <a:defRPr/>
            </a:lvl7pPr>
            <a:lvl8pPr marL="4978542" indent="0" algn="ctr">
              <a:buNone/>
              <a:defRPr/>
            </a:lvl8pPr>
            <a:lvl9pPr marL="56897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3547D-4BC9-413E-9471-63CF1C7FC8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939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99B3C-C0AF-4DFC-870A-6CD25A13E9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68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486043" y="2925538"/>
            <a:ext cx="10880372" cy="26335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42456" y="2925538"/>
            <a:ext cx="32406520" cy="26335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51028-4E33-4EF2-8EFD-D9BA1B7D5D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039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01BBA-A3A8-4B51-BD7C-320539562C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416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51" y="21153666"/>
            <a:ext cx="43526428" cy="6536871"/>
          </a:xfrm>
        </p:spPr>
        <p:txBody>
          <a:bodyPr anchor="t"/>
          <a:lstStyle>
            <a:lvl1pPr algn="l">
              <a:defRPr sz="622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951" y="13952766"/>
            <a:ext cx="43526428" cy="7200900"/>
          </a:xfrm>
        </p:spPr>
        <p:txBody>
          <a:bodyPr anchor="b"/>
          <a:lstStyle>
            <a:lvl1pPr marL="0" indent="0">
              <a:buNone/>
              <a:defRPr sz="3111"/>
            </a:lvl1pPr>
            <a:lvl2pPr marL="711220" indent="0">
              <a:buNone/>
              <a:defRPr sz="2800"/>
            </a:lvl2pPr>
            <a:lvl3pPr marL="1422441" indent="0">
              <a:buNone/>
              <a:defRPr sz="2489"/>
            </a:lvl3pPr>
            <a:lvl4pPr marL="2133661" indent="0">
              <a:buNone/>
              <a:defRPr sz="2178"/>
            </a:lvl4pPr>
            <a:lvl5pPr marL="2844881" indent="0">
              <a:buNone/>
              <a:defRPr sz="2178"/>
            </a:lvl5pPr>
            <a:lvl6pPr marL="3556102" indent="0">
              <a:buNone/>
              <a:defRPr sz="2178"/>
            </a:lvl6pPr>
            <a:lvl7pPr marL="4267322" indent="0">
              <a:buNone/>
              <a:defRPr sz="2178"/>
            </a:lvl7pPr>
            <a:lvl8pPr marL="4978542" indent="0">
              <a:buNone/>
              <a:defRPr sz="2178"/>
            </a:lvl8pPr>
            <a:lvl9pPr marL="5689763" indent="0">
              <a:buNone/>
              <a:defRPr sz="21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D7658-567F-4AA5-BA9B-0C6FB54F0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88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2456" y="9511395"/>
            <a:ext cx="21642211" cy="19749406"/>
          </a:xfrm>
        </p:spPr>
        <p:txBody>
          <a:bodyPr/>
          <a:lstStyle>
            <a:lvl1pPr>
              <a:defRPr sz="4356"/>
            </a:lvl1pPr>
            <a:lvl2pPr>
              <a:defRPr sz="3733"/>
            </a:lvl2pPr>
            <a:lvl3pPr>
              <a:defRPr sz="3111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21734" y="9511395"/>
            <a:ext cx="21644681" cy="19749406"/>
          </a:xfrm>
        </p:spPr>
        <p:txBody>
          <a:bodyPr/>
          <a:lstStyle>
            <a:lvl1pPr>
              <a:defRPr sz="4356"/>
            </a:lvl1pPr>
            <a:lvl2pPr>
              <a:defRPr sz="3733"/>
            </a:lvl2pPr>
            <a:lvl3pPr>
              <a:defRPr sz="3111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79E20-B203-4BD4-984E-5ED4DD4BC4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22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816" y="1317171"/>
            <a:ext cx="46084772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815" y="7369629"/>
            <a:ext cx="22625050" cy="3069771"/>
          </a:xfrm>
        </p:spPr>
        <p:txBody>
          <a:bodyPr anchor="b"/>
          <a:lstStyle>
            <a:lvl1pPr marL="0" indent="0">
              <a:buNone/>
              <a:defRPr sz="3733" b="1"/>
            </a:lvl1pPr>
            <a:lvl2pPr marL="711220" indent="0">
              <a:buNone/>
              <a:defRPr sz="3111" b="1"/>
            </a:lvl2pPr>
            <a:lvl3pPr marL="1422441" indent="0">
              <a:buNone/>
              <a:defRPr sz="2800" b="1"/>
            </a:lvl3pPr>
            <a:lvl4pPr marL="2133661" indent="0">
              <a:buNone/>
              <a:defRPr sz="2489" b="1"/>
            </a:lvl4pPr>
            <a:lvl5pPr marL="2844881" indent="0">
              <a:buNone/>
              <a:defRPr sz="2489" b="1"/>
            </a:lvl5pPr>
            <a:lvl6pPr marL="3556102" indent="0">
              <a:buNone/>
              <a:defRPr sz="2489" b="1"/>
            </a:lvl6pPr>
            <a:lvl7pPr marL="4267322" indent="0">
              <a:buNone/>
              <a:defRPr sz="2489" b="1"/>
            </a:lvl7pPr>
            <a:lvl8pPr marL="4978542" indent="0">
              <a:buNone/>
              <a:defRPr sz="2489" b="1"/>
            </a:lvl8pPr>
            <a:lvl9pPr marL="5689763" indent="0">
              <a:buNone/>
              <a:defRPr sz="2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0815" y="10439400"/>
            <a:ext cx="22625050" cy="18965637"/>
          </a:xfrm>
        </p:spPr>
        <p:txBody>
          <a:bodyPr/>
          <a:lstStyle>
            <a:lvl1pPr>
              <a:defRPr sz="3733"/>
            </a:lvl1pPr>
            <a:lvl2pPr>
              <a:defRPr sz="3111"/>
            </a:lvl2pPr>
            <a:lvl3pPr>
              <a:defRPr sz="2800"/>
            </a:lvl3pPr>
            <a:lvl4pPr>
              <a:defRPr sz="2489"/>
            </a:lvl4pPr>
            <a:lvl5pPr>
              <a:defRPr sz="2489"/>
            </a:lvl5pPr>
            <a:lvl6pPr>
              <a:defRPr sz="2489"/>
            </a:lvl6pPr>
            <a:lvl7pPr>
              <a:defRPr sz="2489"/>
            </a:lvl7pPr>
            <a:lvl8pPr>
              <a:defRPr sz="2489"/>
            </a:lvl8pPr>
            <a:lvl9pPr>
              <a:defRPr sz="2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13128" y="7369629"/>
            <a:ext cx="22632459" cy="3069771"/>
          </a:xfrm>
        </p:spPr>
        <p:txBody>
          <a:bodyPr anchor="b"/>
          <a:lstStyle>
            <a:lvl1pPr marL="0" indent="0">
              <a:buNone/>
              <a:defRPr sz="3733" b="1"/>
            </a:lvl1pPr>
            <a:lvl2pPr marL="711220" indent="0">
              <a:buNone/>
              <a:defRPr sz="3111" b="1"/>
            </a:lvl2pPr>
            <a:lvl3pPr marL="1422441" indent="0">
              <a:buNone/>
              <a:defRPr sz="2800" b="1"/>
            </a:lvl3pPr>
            <a:lvl4pPr marL="2133661" indent="0">
              <a:buNone/>
              <a:defRPr sz="2489" b="1"/>
            </a:lvl4pPr>
            <a:lvl5pPr marL="2844881" indent="0">
              <a:buNone/>
              <a:defRPr sz="2489" b="1"/>
            </a:lvl5pPr>
            <a:lvl6pPr marL="3556102" indent="0">
              <a:buNone/>
              <a:defRPr sz="2489" b="1"/>
            </a:lvl6pPr>
            <a:lvl7pPr marL="4267322" indent="0">
              <a:buNone/>
              <a:defRPr sz="2489" b="1"/>
            </a:lvl7pPr>
            <a:lvl8pPr marL="4978542" indent="0">
              <a:buNone/>
              <a:defRPr sz="2489" b="1"/>
            </a:lvl8pPr>
            <a:lvl9pPr marL="5689763" indent="0">
              <a:buNone/>
              <a:defRPr sz="2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13128" y="10439400"/>
            <a:ext cx="22632459" cy="18965637"/>
          </a:xfrm>
        </p:spPr>
        <p:txBody>
          <a:bodyPr/>
          <a:lstStyle>
            <a:lvl1pPr>
              <a:defRPr sz="3733"/>
            </a:lvl1pPr>
            <a:lvl2pPr>
              <a:defRPr sz="3111"/>
            </a:lvl2pPr>
            <a:lvl3pPr>
              <a:defRPr sz="2800"/>
            </a:lvl3pPr>
            <a:lvl4pPr>
              <a:defRPr sz="2489"/>
            </a:lvl4pPr>
            <a:lvl5pPr>
              <a:defRPr sz="2489"/>
            </a:lvl5pPr>
            <a:lvl6pPr>
              <a:defRPr sz="2489"/>
            </a:lvl6pPr>
            <a:lvl7pPr>
              <a:defRPr sz="2489"/>
            </a:lvl7pPr>
            <a:lvl8pPr>
              <a:defRPr sz="2489"/>
            </a:lvl8pPr>
            <a:lvl9pPr>
              <a:defRPr sz="2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192FF-6FEB-4B0A-A16F-45E566AEA8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73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81D79-DF39-4214-987D-90FCD8FC61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851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490C7-5AEE-4CED-B4CE-7FF6F1301C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21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815" y="1311729"/>
            <a:ext cx="16846550" cy="5576208"/>
          </a:xfrm>
        </p:spPr>
        <p:txBody>
          <a:bodyPr anchor="b"/>
          <a:lstStyle>
            <a:lvl1pPr algn="l">
              <a:defRPr sz="311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19787" y="1311729"/>
            <a:ext cx="28625800" cy="28093308"/>
          </a:xfrm>
        </p:spPr>
        <p:txBody>
          <a:bodyPr/>
          <a:lstStyle>
            <a:lvl1pPr>
              <a:defRPr sz="4978"/>
            </a:lvl1pPr>
            <a:lvl2pPr>
              <a:defRPr sz="4356"/>
            </a:lvl2pPr>
            <a:lvl3pPr>
              <a:defRPr sz="3733"/>
            </a:lvl3pPr>
            <a:lvl4pPr>
              <a:defRPr sz="3111"/>
            </a:lvl4pPr>
            <a:lvl5pPr>
              <a:defRPr sz="3111"/>
            </a:lvl5pPr>
            <a:lvl6pPr>
              <a:defRPr sz="3111"/>
            </a:lvl6pPr>
            <a:lvl7pPr>
              <a:defRPr sz="3111"/>
            </a:lvl7pPr>
            <a:lvl8pPr>
              <a:defRPr sz="3111"/>
            </a:lvl8pPr>
            <a:lvl9pPr>
              <a:defRPr sz="31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815" y="6887937"/>
            <a:ext cx="16846550" cy="22517100"/>
          </a:xfrm>
        </p:spPr>
        <p:txBody>
          <a:bodyPr/>
          <a:lstStyle>
            <a:lvl1pPr marL="0" indent="0">
              <a:buNone/>
              <a:defRPr sz="2178"/>
            </a:lvl1pPr>
            <a:lvl2pPr marL="711220" indent="0">
              <a:buNone/>
              <a:defRPr sz="1867"/>
            </a:lvl2pPr>
            <a:lvl3pPr marL="1422441" indent="0">
              <a:buNone/>
              <a:defRPr sz="1556"/>
            </a:lvl3pPr>
            <a:lvl4pPr marL="2133661" indent="0">
              <a:buNone/>
              <a:defRPr sz="1400"/>
            </a:lvl4pPr>
            <a:lvl5pPr marL="2844881" indent="0">
              <a:buNone/>
              <a:defRPr sz="1400"/>
            </a:lvl5pPr>
            <a:lvl6pPr marL="3556102" indent="0">
              <a:buNone/>
              <a:defRPr sz="1400"/>
            </a:lvl6pPr>
            <a:lvl7pPr marL="4267322" indent="0">
              <a:buNone/>
              <a:defRPr sz="1400"/>
            </a:lvl7pPr>
            <a:lvl8pPr marL="4978542" indent="0">
              <a:buNone/>
              <a:defRPr sz="1400"/>
            </a:lvl8pPr>
            <a:lvl9pPr marL="56897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2C4E8-DF9F-42B7-B4FC-345577A4DD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19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5823" y="23042336"/>
            <a:ext cx="30724828" cy="2721429"/>
          </a:xfrm>
        </p:spPr>
        <p:txBody>
          <a:bodyPr anchor="b"/>
          <a:lstStyle>
            <a:lvl1pPr algn="l">
              <a:defRPr sz="311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5823" y="2941866"/>
            <a:ext cx="30724828" cy="19749406"/>
          </a:xfrm>
        </p:spPr>
        <p:txBody>
          <a:bodyPr/>
          <a:lstStyle>
            <a:lvl1pPr marL="0" indent="0">
              <a:buNone/>
              <a:defRPr sz="4978"/>
            </a:lvl1pPr>
            <a:lvl2pPr marL="711220" indent="0">
              <a:buNone/>
              <a:defRPr sz="4356"/>
            </a:lvl2pPr>
            <a:lvl3pPr marL="1422441" indent="0">
              <a:buNone/>
              <a:defRPr sz="3733"/>
            </a:lvl3pPr>
            <a:lvl4pPr marL="2133661" indent="0">
              <a:buNone/>
              <a:defRPr sz="3111"/>
            </a:lvl4pPr>
            <a:lvl5pPr marL="2844881" indent="0">
              <a:buNone/>
              <a:defRPr sz="3111"/>
            </a:lvl5pPr>
            <a:lvl6pPr marL="3556102" indent="0">
              <a:buNone/>
              <a:defRPr sz="3111"/>
            </a:lvl6pPr>
            <a:lvl7pPr marL="4267322" indent="0">
              <a:buNone/>
              <a:defRPr sz="3111"/>
            </a:lvl7pPr>
            <a:lvl8pPr marL="4978542" indent="0">
              <a:buNone/>
              <a:defRPr sz="3111"/>
            </a:lvl8pPr>
            <a:lvl9pPr marL="5689763" indent="0">
              <a:buNone/>
              <a:defRPr sz="3111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5823" y="25763765"/>
            <a:ext cx="30724828" cy="3861706"/>
          </a:xfrm>
        </p:spPr>
        <p:txBody>
          <a:bodyPr/>
          <a:lstStyle>
            <a:lvl1pPr marL="0" indent="0">
              <a:buNone/>
              <a:defRPr sz="2178"/>
            </a:lvl1pPr>
            <a:lvl2pPr marL="711220" indent="0">
              <a:buNone/>
              <a:defRPr sz="1867"/>
            </a:lvl2pPr>
            <a:lvl3pPr marL="1422441" indent="0">
              <a:buNone/>
              <a:defRPr sz="1556"/>
            </a:lvl3pPr>
            <a:lvl4pPr marL="2133661" indent="0">
              <a:buNone/>
              <a:defRPr sz="1400"/>
            </a:lvl4pPr>
            <a:lvl5pPr marL="2844881" indent="0">
              <a:buNone/>
              <a:defRPr sz="1400"/>
            </a:lvl5pPr>
            <a:lvl6pPr marL="3556102" indent="0">
              <a:buNone/>
              <a:defRPr sz="1400"/>
            </a:lvl6pPr>
            <a:lvl7pPr marL="4267322" indent="0">
              <a:buNone/>
              <a:defRPr sz="1400"/>
            </a:lvl7pPr>
            <a:lvl8pPr marL="4978542" indent="0">
              <a:buNone/>
              <a:defRPr sz="1400"/>
            </a:lvl8pPr>
            <a:lvl9pPr marL="56897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3D7CC-320A-4DD5-A573-40B2FE798B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79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41750" y="2925763"/>
            <a:ext cx="435244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0802" tIns="125401" rIns="250802" bIns="1254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41750" y="9510713"/>
            <a:ext cx="43524488" cy="1975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0802" tIns="125401" rIns="250802" bIns="1254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41750" y="29992638"/>
            <a:ext cx="106680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0802" tIns="125401" rIns="250802" bIns="125401" numCol="1" anchor="t" anchorCtr="0" compatLnSpc="1">
            <a:prstTxWarp prst="textNoShape">
              <a:avLst/>
            </a:prstTxWarp>
          </a:bodyPr>
          <a:lstStyle>
            <a:lvl1pPr defTabSz="3901834" eaLnBrk="1" hangingPunct="1">
              <a:defRPr sz="591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495838" y="29992638"/>
            <a:ext cx="16216312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0802" tIns="125401" rIns="250802" bIns="125401" numCol="1" anchor="t" anchorCtr="0" compatLnSpc="1">
            <a:prstTxWarp prst="textNoShape">
              <a:avLst/>
            </a:prstTxWarp>
          </a:bodyPr>
          <a:lstStyle>
            <a:lvl1pPr algn="ctr" defTabSz="3901834" eaLnBrk="1" hangingPunct="1">
              <a:defRPr sz="591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698238" y="29992638"/>
            <a:ext cx="106680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0802" tIns="125401" rIns="250802" bIns="125401" numCol="1" anchor="t" anchorCtr="0" compatLnSpc="1">
            <a:prstTxWarp prst="textNoShape">
              <a:avLst/>
            </a:prstTxWarp>
          </a:bodyPr>
          <a:lstStyle>
            <a:lvl1pPr algn="r" defTabSz="3901834" eaLnBrk="1" hangingPunct="1">
              <a:defRPr sz="5911"/>
            </a:lvl1pPr>
          </a:lstStyle>
          <a:p>
            <a:pPr>
              <a:defRPr/>
            </a:pPr>
            <a:fld id="{6A4EF965-0E43-4C32-AFEB-07C3E2CF26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3900488" rtl="0" eaLnBrk="0" fontAlgn="base" hangingPunct="0">
        <a:spcBef>
          <a:spcPct val="0"/>
        </a:spcBef>
        <a:spcAft>
          <a:spcPct val="0"/>
        </a:spcAft>
        <a:defRPr sz="18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900488" rtl="0" eaLnBrk="0" fontAlgn="base" hangingPunct="0">
        <a:spcBef>
          <a:spcPct val="0"/>
        </a:spcBef>
        <a:spcAft>
          <a:spcPct val="0"/>
        </a:spcAft>
        <a:defRPr sz="18800">
          <a:solidFill>
            <a:schemeClr val="tx2"/>
          </a:solidFill>
          <a:latin typeface="Times New Roman" pitchFamily="18" charset="0"/>
        </a:defRPr>
      </a:lvl2pPr>
      <a:lvl3pPr algn="ctr" defTabSz="3900488" rtl="0" eaLnBrk="0" fontAlgn="base" hangingPunct="0">
        <a:spcBef>
          <a:spcPct val="0"/>
        </a:spcBef>
        <a:spcAft>
          <a:spcPct val="0"/>
        </a:spcAft>
        <a:defRPr sz="18800">
          <a:solidFill>
            <a:schemeClr val="tx2"/>
          </a:solidFill>
          <a:latin typeface="Times New Roman" pitchFamily="18" charset="0"/>
        </a:defRPr>
      </a:lvl3pPr>
      <a:lvl4pPr algn="ctr" defTabSz="3900488" rtl="0" eaLnBrk="0" fontAlgn="base" hangingPunct="0">
        <a:spcBef>
          <a:spcPct val="0"/>
        </a:spcBef>
        <a:spcAft>
          <a:spcPct val="0"/>
        </a:spcAft>
        <a:defRPr sz="18800">
          <a:solidFill>
            <a:schemeClr val="tx2"/>
          </a:solidFill>
          <a:latin typeface="Times New Roman" pitchFamily="18" charset="0"/>
        </a:defRPr>
      </a:lvl4pPr>
      <a:lvl5pPr algn="ctr" defTabSz="3900488" rtl="0" eaLnBrk="0" fontAlgn="base" hangingPunct="0">
        <a:spcBef>
          <a:spcPct val="0"/>
        </a:spcBef>
        <a:spcAft>
          <a:spcPct val="0"/>
        </a:spcAft>
        <a:defRPr sz="18800">
          <a:solidFill>
            <a:schemeClr val="tx2"/>
          </a:solidFill>
          <a:latin typeface="Times New Roman" pitchFamily="18" charset="0"/>
        </a:defRPr>
      </a:lvl5pPr>
      <a:lvl6pPr marL="711220" algn="ctr" defTabSz="3901834" rtl="0" fontAlgn="base">
        <a:spcBef>
          <a:spcPct val="0"/>
        </a:spcBef>
        <a:spcAft>
          <a:spcPct val="0"/>
        </a:spcAft>
        <a:defRPr sz="18823">
          <a:solidFill>
            <a:schemeClr val="tx2"/>
          </a:solidFill>
          <a:latin typeface="Times New Roman" pitchFamily="18" charset="0"/>
        </a:defRPr>
      </a:lvl6pPr>
      <a:lvl7pPr marL="1422441" algn="ctr" defTabSz="3901834" rtl="0" fontAlgn="base">
        <a:spcBef>
          <a:spcPct val="0"/>
        </a:spcBef>
        <a:spcAft>
          <a:spcPct val="0"/>
        </a:spcAft>
        <a:defRPr sz="18823">
          <a:solidFill>
            <a:schemeClr val="tx2"/>
          </a:solidFill>
          <a:latin typeface="Times New Roman" pitchFamily="18" charset="0"/>
        </a:defRPr>
      </a:lvl7pPr>
      <a:lvl8pPr marL="2133661" algn="ctr" defTabSz="3901834" rtl="0" fontAlgn="base">
        <a:spcBef>
          <a:spcPct val="0"/>
        </a:spcBef>
        <a:spcAft>
          <a:spcPct val="0"/>
        </a:spcAft>
        <a:defRPr sz="18823">
          <a:solidFill>
            <a:schemeClr val="tx2"/>
          </a:solidFill>
          <a:latin typeface="Times New Roman" pitchFamily="18" charset="0"/>
        </a:defRPr>
      </a:lvl8pPr>
      <a:lvl9pPr marL="2844881" algn="ctr" defTabSz="3901834" rtl="0" fontAlgn="base">
        <a:spcBef>
          <a:spcPct val="0"/>
        </a:spcBef>
        <a:spcAft>
          <a:spcPct val="0"/>
        </a:spcAft>
        <a:defRPr sz="18823">
          <a:solidFill>
            <a:schemeClr val="tx2"/>
          </a:solidFill>
          <a:latin typeface="Times New Roman" pitchFamily="18" charset="0"/>
        </a:defRPr>
      </a:lvl9pPr>
    </p:titleStyle>
    <p:bodyStyle>
      <a:lvl1pPr marL="1460500" indent="-1460500" algn="l" defTabSz="3900488" rtl="0" eaLnBrk="0" fontAlgn="base" hangingPunct="0">
        <a:spcBef>
          <a:spcPct val="20000"/>
        </a:spcBef>
        <a:spcAft>
          <a:spcPct val="0"/>
        </a:spcAft>
        <a:buChar char="•"/>
        <a:defRPr sz="13600">
          <a:solidFill>
            <a:schemeClr val="tx1"/>
          </a:solidFill>
          <a:latin typeface="+mn-lt"/>
          <a:ea typeface="+mn-ea"/>
          <a:cs typeface="+mn-cs"/>
        </a:defRPr>
      </a:lvl1pPr>
      <a:lvl2pPr marL="3170238" indent="-1219200" algn="l" defTabSz="3900488" rtl="0" eaLnBrk="0" fontAlgn="base" hangingPunct="0">
        <a:spcBef>
          <a:spcPct val="20000"/>
        </a:spcBef>
        <a:spcAft>
          <a:spcPct val="0"/>
        </a:spcAft>
        <a:buChar char="–"/>
        <a:defRPr sz="11900">
          <a:solidFill>
            <a:schemeClr val="tx1"/>
          </a:solidFill>
          <a:latin typeface="+mn-lt"/>
        </a:defRPr>
      </a:lvl2pPr>
      <a:lvl3pPr marL="4876800" indent="-974725" algn="l" defTabSz="3900488" rtl="0" eaLnBrk="0" fontAlgn="base" hangingPunct="0">
        <a:spcBef>
          <a:spcPct val="20000"/>
        </a:spcBef>
        <a:spcAft>
          <a:spcPct val="0"/>
        </a:spcAft>
        <a:buChar char="•"/>
        <a:defRPr sz="10200">
          <a:solidFill>
            <a:schemeClr val="tx1"/>
          </a:solidFill>
          <a:latin typeface="+mn-lt"/>
        </a:defRPr>
      </a:lvl3pPr>
      <a:lvl4pPr marL="6827838" indent="-974725" algn="l" defTabSz="3900488" rtl="0" eaLnBrk="0" fontAlgn="base" hangingPunct="0">
        <a:spcBef>
          <a:spcPct val="20000"/>
        </a:spcBef>
        <a:spcAft>
          <a:spcPct val="0"/>
        </a:spcAft>
        <a:buChar char="–"/>
        <a:defRPr sz="8500">
          <a:solidFill>
            <a:schemeClr val="tx1"/>
          </a:solidFill>
          <a:latin typeface="+mn-lt"/>
        </a:defRPr>
      </a:lvl4pPr>
      <a:lvl5pPr marL="8778875" indent="-974725" algn="l" defTabSz="3900488" rtl="0" eaLnBrk="0" fontAlgn="base" hangingPunct="0">
        <a:spcBef>
          <a:spcPct val="20000"/>
        </a:spcBef>
        <a:spcAft>
          <a:spcPct val="0"/>
        </a:spcAft>
        <a:buChar char="»"/>
        <a:defRPr sz="8500">
          <a:solidFill>
            <a:schemeClr val="tx1"/>
          </a:solidFill>
          <a:latin typeface="+mn-lt"/>
        </a:defRPr>
      </a:lvl5pPr>
      <a:lvl6pPr marL="9490347" indent="-975459" algn="l" defTabSz="3901834" rtl="0" fontAlgn="base">
        <a:spcBef>
          <a:spcPct val="20000"/>
        </a:spcBef>
        <a:spcAft>
          <a:spcPct val="0"/>
        </a:spcAft>
        <a:buChar char="»"/>
        <a:defRPr sz="8556">
          <a:solidFill>
            <a:schemeClr val="tx1"/>
          </a:solidFill>
          <a:latin typeface="+mn-lt"/>
        </a:defRPr>
      </a:lvl6pPr>
      <a:lvl7pPr marL="10201567" indent="-975459" algn="l" defTabSz="3901834" rtl="0" fontAlgn="base">
        <a:spcBef>
          <a:spcPct val="20000"/>
        </a:spcBef>
        <a:spcAft>
          <a:spcPct val="0"/>
        </a:spcAft>
        <a:buChar char="»"/>
        <a:defRPr sz="8556">
          <a:solidFill>
            <a:schemeClr val="tx1"/>
          </a:solidFill>
          <a:latin typeface="+mn-lt"/>
        </a:defRPr>
      </a:lvl7pPr>
      <a:lvl8pPr marL="10912788" indent="-975459" algn="l" defTabSz="3901834" rtl="0" fontAlgn="base">
        <a:spcBef>
          <a:spcPct val="20000"/>
        </a:spcBef>
        <a:spcAft>
          <a:spcPct val="0"/>
        </a:spcAft>
        <a:buChar char="»"/>
        <a:defRPr sz="8556">
          <a:solidFill>
            <a:schemeClr val="tx1"/>
          </a:solidFill>
          <a:latin typeface="+mn-lt"/>
        </a:defRPr>
      </a:lvl8pPr>
      <a:lvl9pPr marL="11624008" indent="-975459" algn="l" defTabSz="3901834" rtl="0" fontAlgn="base">
        <a:spcBef>
          <a:spcPct val="20000"/>
        </a:spcBef>
        <a:spcAft>
          <a:spcPct val="0"/>
        </a:spcAft>
        <a:buChar char="»"/>
        <a:defRPr sz="855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42244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1220" algn="l" defTabSz="142244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441" algn="l" defTabSz="142244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61" algn="l" defTabSz="142244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881" algn="l" defTabSz="142244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6102" algn="l" defTabSz="142244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67322" algn="l" defTabSz="142244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78542" algn="l" defTabSz="142244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763" algn="l" defTabSz="142244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tiff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11.jpe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4447762-C04C-4C3D-B553-81A8698D1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6" y="-146262"/>
            <a:ext cx="51206400" cy="32918400"/>
          </a:xfrm>
          <a:prstGeom prst="rect">
            <a:avLst/>
          </a:prstGeom>
        </p:spPr>
      </p:pic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11236371" y="498473"/>
            <a:ext cx="28932876" cy="367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9338"/>
              </a:lnSpc>
              <a:spcBef>
                <a:spcPct val="0"/>
              </a:spcBef>
              <a:buFontTx/>
              <a:buNone/>
            </a:pPr>
            <a:r>
              <a:rPr lang="en-US" altLang="en-US" sz="104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OSF St Francis Medical Center and OSF Children’s Hospital of Illinois</a:t>
            </a:r>
          </a:p>
          <a:p>
            <a:pPr algn="ctr" eaLnBrk="1" hangingPunct="1">
              <a:lnSpc>
                <a:spcPts val="9338"/>
              </a:lnSpc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Peoria, IL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587375" y="33199388"/>
            <a:ext cx="72993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8" name="TextBox 85"/>
          <p:cNvSpPr txBox="1">
            <a:spLocks noChangeArrowheads="1"/>
          </p:cNvSpPr>
          <p:nvPr/>
        </p:nvSpPr>
        <p:spPr bwMode="auto">
          <a:xfrm>
            <a:off x="792895" y="5571680"/>
            <a:ext cx="16416562" cy="130743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MNO-Neonatal</a:t>
            </a:r>
          </a:p>
          <a:p>
            <a:r>
              <a:rPr lang="en-US" sz="4800" dirty="0">
                <a:latin typeface="Century Gothic" panose="020B0502020202020204" pitchFamily="34" charset="0"/>
              </a:rPr>
              <a:t>Newborn Hospitalist - Shelly Shallat, MD </a:t>
            </a:r>
          </a:p>
          <a:p>
            <a:r>
              <a:rPr lang="en-US" sz="4800" dirty="0">
                <a:latin typeface="Century Gothic" panose="020B0502020202020204" pitchFamily="34" charset="0"/>
              </a:rPr>
              <a:t>Neonatologist - Juanita Corrales, MD</a:t>
            </a:r>
          </a:p>
          <a:p>
            <a:r>
              <a:rPr lang="en-US" sz="4800" dirty="0">
                <a:latin typeface="Century Gothic" panose="020B0502020202020204" pitchFamily="34" charset="0"/>
              </a:rPr>
              <a:t>OB Acute Nurse Manager – Kristi Haage, RN</a:t>
            </a:r>
          </a:p>
          <a:p>
            <a:r>
              <a:rPr lang="en-US" sz="4800" dirty="0">
                <a:latin typeface="Century Gothic" panose="020B0502020202020204" pitchFamily="34" charset="0"/>
              </a:rPr>
              <a:t>Perinatal Outreach Services Manager-Mildred </a:t>
            </a:r>
            <a:r>
              <a:rPr lang="en-US" sz="4800" dirty="0" err="1">
                <a:latin typeface="Century Gothic" panose="020B0502020202020204" pitchFamily="34" charset="0"/>
              </a:rPr>
              <a:t>Shafer,RN</a:t>
            </a:r>
            <a:r>
              <a:rPr lang="en-US" sz="4800" dirty="0">
                <a:latin typeface="Century Gothic" panose="020B0502020202020204" pitchFamily="34" charset="0"/>
              </a:rPr>
              <a:t> </a:t>
            </a:r>
          </a:p>
          <a:p>
            <a:r>
              <a:rPr lang="en-US" sz="4800" dirty="0">
                <a:latin typeface="Century Gothic" panose="020B0502020202020204" pitchFamily="34" charset="0"/>
              </a:rPr>
              <a:t>Nursery Clinical Educator – Kelli Crawford, RN </a:t>
            </a:r>
          </a:p>
          <a:p>
            <a:r>
              <a:rPr lang="en-US" sz="4800" dirty="0">
                <a:latin typeface="Century Gothic" panose="020B0502020202020204" pitchFamily="34" charset="0"/>
              </a:rPr>
              <a:t>Perinatal Outreach Coordinator - Deborah Wenell, RN</a:t>
            </a:r>
          </a:p>
          <a:p>
            <a:r>
              <a:rPr lang="en-US" sz="4800" dirty="0">
                <a:latin typeface="Century Gothic" panose="020B0502020202020204" pitchFamily="34" charset="0"/>
              </a:rPr>
              <a:t>Case Manager – Christine Crumrine</a:t>
            </a:r>
          </a:p>
          <a:p>
            <a:r>
              <a:rPr lang="en-US" sz="4800" dirty="0">
                <a:latin typeface="Century Gothic" panose="020B0502020202020204" pitchFamily="34" charset="0"/>
              </a:rPr>
              <a:t>Case Manager - Sherry Keyser, RN</a:t>
            </a:r>
          </a:p>
          <a:p>
            <a:r>
              <a:rPr lang="en-US" sz="4800" dirty="0">
                <a:latin typeface="Century Gothic" panose="020B0502020202020204" pitchFamily="34" charset="0"/>
              </a:rPr>
              <a:t>NIC Clinical Educator – Michele Jones, RN</a:t>
            </a:r>
          </a:p>
          <a:p>
            <a:r>
              <a:rPr lang="en-US" sz="4800" dirty="0">
                <a:latin typeface="Century Gothic" panose="020B0502020202020204" pitchFamily="34" charset="0"/>
              </a:rPr>
              <a:t>Lactation Consultant – Katie Madigan, CLC RN</a:t>
            </a:r>
          </a:p>
          <a:p>
            <a:r>
              <a:rPr lang="en-US" sz="4800" dirty="0">
                <a:latin typeface="Century Gothic" panose="020B0502020202020204" pitchFamily="34" charset="0"/>
              </a:rPr>
              <a:t>Pharmacist – Jen Mitchell </a:t>
            </a:r>
            <a:r>
              <a:rPr lang="en-US" sz="4800" dirty="0" err="1">
                <a:latin typeface="Century Gothic" panose="020B0502020202020204" pitchFamily="34" charset="0"/>
              </a:rPr>
              <a:t>PharmD</a:t>
            </a:r>
            <a:endParaRPr lang="en-US" sz="4800" dirty="0">
              <a:latin typeface="Century Gothic" panose="020B0502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85"/>
          <p:cNvSpPr txBox="1">
            <a:spLocks noChangeArrowheads="1"/>
          </p:cNvSpPr>
          <p:nvPr/>
        </p:nvSpPr>
        <p:spPr bwMode="auto">
          <a:xfrm>
            <a:off x="18024104" y="5290162"/>
            <a:ext cx="15311973" cy="60016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MNO-Neo Data  1/18-4/21 – #102 total NBs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85">
            <a:extLst>
              <a:ext uri="{FF2B5EF4-FFF2-40B4-BE49-F238E27FC236}">
                <a16:creationId xmlns:a16="http://schemas.microsoft.com/office/drawing/2014/main" id="{5DA5EB73-FEF2-496D-A274-2AC25F2D0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2903" y="18665808"/>
            <a:ext cx="16759813" cy="120956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MNO-Neo Sustainability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Compliance Monitoring</a:t>
            </a:r>
          </a:p>
          <a:p>
            <a:pPr marL="571500" lvl="1" indent="-5715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Continue Redcap entry of cases IDed via maternal ID, ESC EPIC report, toxicology testing, word of mouth</a:t>
            </a:r>
          </a:p>
          <a:p>
            <a:pPr marL="571500" lvl="1" indent="-5715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Quarterly workgroup team review of cases/data</a:t>
            </a:r>
          </a:p>
          <a:p>
            <a:pPr marL="571500" lvl="1" indent="-5715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 Debriefs and provider feedback</a:t>
            </a:r>
          </a:p>
          <a:p>
            <a:pPr marL="0" lvl="1" indent="0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</a:t>
            </a:r>
          </a:p>
          <a:p>
            <a:pPr marL="571500" lvl="1" indent="-5715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MNO </a:t>
            </a:r>
            <a:r>
              <a:rPr lang="en-US" altLang="en-US" sz="4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Healthstream</a:t>
            </a: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new hires</a:t>
            </a:r>
          </a:p>
          <a:p>
            <a:pPr marL="571500" lvl="1" indent="-5715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June 2021 MNO staff education/celebration week 	- Monthly Nursery Pediatric resident MNO education</a:t>
            </a:r>
            <a:endParaRPr lang="en-US" altLang="en-US" sz="4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85">
            <a:extLst>
              <a:ext uri="{FF2B5EF4-FFF2-40B4-BE49-F238E27FC236}">
                <a16:creationId xmlns:a16="http://schemas.microsoft.com/office/drawing/2014/main" id="{2B7ED9E6-CBDE-4408-A1D2-0DCA3F6C7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07125" y="26326248"/>
            <a:ext cx="16271984" cy="49859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QI /System Changes tools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Folders with OB/Neo provided to moms on admission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Prenatal consults by Pediatric team with NAS Booklet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MNO Collaborative Discharge Plan smart phrase in use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Continue to map resources – collaborate with </a:t>
            </a:r>
            <a:r>
              <a:rPr lang="en-US" alt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 Connects </a:t>
            </a: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 Nursing in Peoria County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MNO OB and Neo combined workgroups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CBF83-D4A3-43E7-8ECD-976B2C3302F6}"/>
              </a:ext>
            </a:extLst>
          </p:cNvPr>
          <p:cNvSpPr txBox="1"/>
          <p:nvPr/>
        </p:nvSpPr>
        <p:spPr>
          <a:xfrm>
            <a:off x="34476494" y="5192562"/>
            <a:ext cx="15685291" cy="26591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  <a:cs typeface="Calibri" panose="020F0502020204030204" pitchFamily="34" charset="0"/>
              </a:rPr>
              <a:t>Baseline Data</a:t>
            </a:r>
          </a:p>
          <a:p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18.9% neonates </a:t>
            </a:r>
            <a:r>
              <a:rPr lang="en-US" sz="4800" u="sng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35 weeks received antibiotics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14.3% neonates </a:t>
            </a:r>
            <a:r>
              <a:rPr lang="en-US" sz="4800" u="sng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35 weeks received antibiotics &gt; 36 hours with a negative blood culture</a:t>
            </a:r>
            <a:endParaRPr lang="en-US" sz="48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5400" b="1" dirty="0">
                <a:latin typeface="Century Gothic" panose="020B0502020202020204" pitchFamily="34" charset="0"/>
                <a:cs typeface="Calibri" panose="020F0502020204030204" pitchFamily="34" charset="0"/>
              </a:rPr>
              <a:t>Readiness Survey – opportunities for improvement</a:t>
            </a:r>
          </a:p>
          <a:p>
            <a:pPr marL="2921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entury Gothic" panose="020B0502020202020204" pitchFamily="34" charset="0"/>
              </a:rPr>
              <a:t>Protocol for identification and response to newborns with a worsening clinical status. One is in place but not automated in the EMR</a:t>
            </a:r>
          </a:p>
          <a:p>
            <a:pPr marL="2921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entury Gothic" panose="020B0502020202020204" pitchFamily="34" charset="0"/>
              </a:rPr>
              <a:t>Automated antibiotic stop orders </a:t>
            </a:r>
          </a:p>
          <a:p>
            <a:pPr marL="2921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entury Gothic" panose="020B0502020202020204" pitchFamily="34" charset="0"/>
              </a:rPr>
              <a:t>Patient standardized education and anticipatory guidance with a focus on equitable care to families on antibiotics, EOS, and treatment plan for newborn antibiotics and EOS</a:t>
            </a:r>
          </a:p>
          <a:p>
            <a:pPr marL="2921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entury Gothic" panose="020B0502020202020204" pitchFamily="34" charset="0"/>
              </a:rPr>
              <a:t>Standardize process to review antibiotic data by race/ethnicity and share with providers and staff</a:t>
            </a:r>
          </a:p>
          <a:p>
            <a:pPr marL="2921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entury Gothic" panose="020B0502020202020204" pitchFamily="34" charset="0"/>
              </a:rPr>
              <a:t>Standardized RN and newborn nursery resident education on Early Onset Sepsis</a:t>
            </a:r>
          </a:p>
          <a:p>
            <a:r>
              <a:rPr lang="en-US" sz="5400" b="1" dirty="0">
                <a:latin typeface="Century Gothic" panose="020B0502020202020204" pitchFamily="34" charset="0"/>
                <a:cs typeface="Calibri" panose="020F0502020204030204" pitchFamily="34" charset="0"/>
              </a:rPr>
              <a:t>EMR implementation</a:t>
            </a:r>
            <a:endParaRPr lang="en-US" sz="5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Report already in place for antibiotics given to neonates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Report made for blood cultures during first 72 hours of life and reports adapted to include race and ethnicity data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Automated stop orders for admission order sets in process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Dot phrases and smart lists created in Epic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US" sz="6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US" sz="6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US" sz="66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US" sz="54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n-US" sz="5400" b="1" dirty="0">
                <a:latin typeface="Century Gothic" panose="020B0502020202020204" pitchFamily="34" charset="0"/>
                <a:cs typeface="Calibri" panose="020F0502020204030204" pitchFamily="34" charset="0"/>
              </a:rPr>
              <a:t>QI/Systems Tools being used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Prioritization Matrix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30-60-90 Day plans in place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PDSA cycles from data – found nursing education is not standardized as initially thought – created education and will be uploaded in </a:t>
            </a:r>
            <a:r>
              <a:rPr lang="en-US" sz="3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Healthstream</a:t>
            </a:r>
            <a:r>
              <a:rPr lang="en-U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 for ongoing 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0285D6-C4E7-4662-B7D0-CFAFE3391E9D}"/>
              </a:ext>
            </a:extLst>
          </p:cNvPr>
          <p:cNvSpPr txBox="1"/>
          <p:nvPr/>
        </p:nvSpPr>
        <p:spPr>
          <a:xfrm>
            <a:off x="34510095" y="22880741"/>
            <a:ext cx="156852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829452-6019-4C37-895F-65935D6280E4}"/>
              </a:ext>
            </a:extLst>
          </p:cNvPr>
          <p:cNvSpPr/>
          <p:nvPr/>
        </p:nvSpPr>
        <p:spPr>
          <a:xfrm>
            <a:off x="34510095" y="23925402"/>
            <a:ext cx="1565169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  <a:cs typeface="Calibri" panose="020F0502020204030204" pitchFamily="34" charset="0"/>
              </a:rPr>
              <a:t>Anticipated Barriers/Opportunities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Takes longer for EMR builds as needs to be approved by all hospitals within the OSF system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Hospitals in the OSF system working with different perinatal networks – local algorithm has been in place since 2018 and working well in Peoria; other perinatal networks utilizing sepsis calculator more</a:t>
            </a:r>
          </a:p>
        </p:txBody>
      </p:sp>
      <p:sp>
        <p:nvSpPr>
          <p:cNvPr id="18" name="TextBox 85"/>
          <p:cNvSpPr txBox="1">
            <a:spLocks noChangeArrowheads="1"/>
          </p:cNvSpPr>
          <p:nvPr/>
        </p:nvSpPr>
        <p:spPr bwMode="auto">
          <a:xfrm>
            <a:off x="731088" y="19073278"/>
            <a:ext cx="15617063" cy="131851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BASIC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Neonatologist – Ashley Fischer, MD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Newborn Hospitalist – Shelly </a:t>
            </a:r>
            <a:r>
              <a:rPr lang="en-US" altLang="en-US" sz="48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Shallat</a:t>
            </a:r>
            <a:r>
              <a:rPr lang="en-US" alt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MD</a:t>
            </a:r>
          </a:p>
          <a:p>
            <a:r>
              <a:rPr lang="en-US" sz="4800" dirty="0">
                <a:latin typeface="Century Gothic" panose="020B0502020202020204" pitchFamily="34" charset="0"/>
              </a:rPr>
              <a:t>OB Acute Nurse Managers – Kristi </a:t>
            </a:r>
            <a:r>
              <a:rPr lang="en-US" sz="4800" dirty="0" err="1">
                <a:latin typeface="Century Gothic" panose="020B0502020202020204" pitchFamily="34" charset="0"/>
              </a:rPr>
              <a:t>Haage</a:t>
            </a:r>
            <a:r>
              <a:rPr lang="en-US" sz="4800" dirty="0">
                <a:latin typeface="Century Gothic" panose="020B0502020202020204" pitchFamily="34" charset="0"/>
              </a:rPr>
              <a:t>, RN and Cristy Shafer, RN</a:t>
            </a:r>
          </a:p>
          <a:p>
            <a:r>
              <a:rPr lang="en-US" sz="4800" dirty="0">
                <a:latin typeface="Century Gothic" panose="020B0502020202020204" pitchFamily="34" charset="0"/>
              </a:rPr>
              <a:t>Perinatal Outreach Services Manager-Mildred Shafer, RN </a:t>
            </a:r>
          </a:p>
          <a:p>
            <a:r>
              <a:rPr lang="en-US" sz="4800" dirty="0">
                <a:latin typeface="Century Gothic" panose="020B0502020202020204" pitchFamily="34" charset="0"/>
              </a:rPr>
              <a:t>Nursery Clinical Educator – Kelli Crawford, RN </a:t>
            </a:r>
          </a:p>
          <a:p>
            <a:pPr eaLnBrk="1" hangingPunct="1">
              <a:spcBef>
                <a:spcPct val="0"/>
              </a:spcBef>
            </a:pPr>
            <a:r>
              <a:rPr lang="en-US" sz="4800" dirty="0">
                <a:latin typeface="Century Gothic" panose="020B0502020202020204" pitchFamily="34" charset="0"/>
              </a:rPr>
              <a:t>NIC Clinical Educator – Michele Jones, RN</a:t>
            </a:r>
          </a:p>
          <a:p>
            <a:pPr eaLnBrk="1" hangingPunct="1">
              <a:spcBef>
                <a:spcPct val="0"/>
              </a:spcBef>
            </a:pPr>
            <a:r>
              <a:rPr lang="en-US" sz="4800" dirty="0">
                <a:latin typeface="Century Gothic" panose="020B0502020202020204" pitchFamily="34" charset="0"/>
              </a:rPr>
              <a:t>Director Women’s and Children’s Birthing Center – Robyn </a:t>
            </a:r>
            <a:r>
              <a:rPr lang="en-US" sz="4800" dirty="0" err="1">
                <a:latin typeface="Century Gothic" panose="020B0502020202020204" pitchFamily="34" charset="0"/>
              </a:rPr>
              <a:t>Lindenmeyer</a:t>
            </a:r>
            <a:r>
              <a:rPr lang="en-US" sz="4800" dirty="0">
                <a:latin typeface="Century Gothic" panose="020B0502020202020204" pitchFamily="34" charset="0"/>
              </a:rPr>
              <a:t>, RN</a:t>
            </a:r>
          </a:p>
          <a:p>
            <a:pPr eaLnBrk="1" hangingPunct="1">
              <a:spcBef>
                <a:spcPct val="0"/>
              </a:spcBef>
            </a:pPr>
            <a:r>
              <a:rPr lang="en-US" sz="4800" dirty="0">
                <a:latin typeface="Century Gothic" panose="020B0502020202020204" pitchFamily="34" charset="0"/>
              </a:rPr>
              <a:t>Pharmacists – Jen Mitchell PharmD and Amanda Penland PharmD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Clinical Coordinator Children’s Service Line – Ginger Barton MSN RN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Neonatal Nurse </a:t>
            </a:r>
            <a:r>
              <a:rPr lang="en-US" altLang="en-US" sz="48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Practioner</a:t>
            </a:r>
            <a:r>
              <a:rPr lang="en-US" alt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Janessa Jenkins APN</a:t>
            </a:r>
          </a:p>
          <a:p>
            <a:pPr eaLnBrk="1" hangingPunct="1">
              <a:spcBef>
                <a:spcPct val="0"/>
              </a:spcBef>
            </a:pPr>
            <a:endParaRPr lang="en-US" altLang="en-US" sz="5400" dirty="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28182"/>
          <a:stretch/>
        </p:blipFill>
        <p:spPr>
          <a:xfrm>
            <a:off x="17209457" y="11706413"/>
            <a:ext cx="9153085" cy="5627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25912"/>
          <a:stretch/>
        </p:blipFill>
        <p:spPr>
          <a:xfrm>
            <a:off x="25649801" y="11689342"/>
            <a:ext cx="8195661" cy="56447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251067" y="12927535"/>
            <a:ext cx="6882805" cy="923330"/>
          </a:xfrm>
          <a:prstGeom prst="rect">
            <a:avLst/>
          </a:prstGeom>
          <a:solidFill>
            <a:srgbClr val="BF53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Pharm </a:t>
            </a:r>
            <a:r>
              <a:rPr lang="en-US" sz="5400" b="1" dirty="0" err="1">
                <a:latin typeface="Century Gothic" panose="020B0502020202020204" pitchFamily="34" charset="0"/>
              </a:rPr>
              <a:t>Tx</a:t>
            </a:r>
            <a:r>
              <a:rPr lang="en-US" sz="5400" b="1" dirty="0">
                <a:latin typeface="Century Gothic" panose="020B0502020202020204" pitchFamily="34" charset="0"/>
              </a:rPr>
              <a:t> &lt;20%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9960" t="29519" r="34370" b="27547"/>
          <a:stretch/>
        </p:blipFill>
        <p:spPr>
          <a:xfrm>
            <a:off x="17322903" y="6439911"/>
            <a:ext cx="8104909" cy="5293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r="30713"/>
          <a:stretch/>
        </p:blipFill>
        <p:spPr>
          <a:xfrm>
            <a:off x="25482037" y="6359303"/>
            <a:ext cx="8309200" cy="53300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935391" y="14115142"/>
            <a:ext cx="5899361" cy="923330"/>
          </a:xfrm>
          <a:prstGeom prst="rect">
            <a:avLst/>
          </a:prstGeom>
          <a:solidFill>
            <a:srgbClr val="BF53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Safe DC &gt;95%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200895" y="9161517"/>
            <a:ext cx="7273330" cy="923330"/>
          </a:xfrm>
          <a:prstGeom prst="rect">
            <a:avLst/>
          </a:prstGeom>
          <a:solidFill>
            <a:srgbClr val="BF53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Breastfeeding &gt;70%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94144" y="17155850"/>
            <a:ext cx="15928566" cy="923330"/>
          </a:xfrm>
          <a:prstGeom prst="rect">
            <a:avLst/>
          </a:prstGeom>
          <a:solidFill>
            <a:srgbClr val="BF533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1/21-4/21 – 1/11 NBs started on Pharm </a:t>
            </a:r>
            <a:r>
              <a:rPr lang="en-US" sz="5400" b="1" dirty="0" err="1">
                <a:latin typeface="Century Gothic" panose="020B0502020202020204" pitchFamily="34" charset="0"/>
              </a:rPr>
              <a:t>Tx</a:t>
            </a:r>
            <a:r>
              <a:rPr lang="en-US" sz="5400" b="1" dirty="0">
                <a:latin typeface="Century Gothic" panose="020B0502020202020204" pitchFamily="34" charset="0"/>
              </a:rPr>
              <a:t> = 9%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1176" y="278751"/>
            <a:ext cx="3433850" cy="3433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76" y="278751"/>
            <a:ext cx="3433849" cy="3433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E27961-168B-2241-8FC7-B5ECCE2E34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10095" y="6164647"/>
            <a:ext cx="7460865" cy="3920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968B62-AFF8-0B4F-B40C-7357DD2282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64738" y="6226961"/>
            <a:ext cx="7460866" cy="3920199"/>
          </a:xfrm>
          <a:prstGeom prst="rect">
            <a:avLst/>
          </a:prstGeom>
        </p:spPr>
      </p:pic>
      <p:pic>
        <p:nvPicPr>
          <p:cNvPr id="1026" name="Picture 2" descr="New President Named at OSF Children's Hospital">
            <a:extLst>
              <a:ext uri="{FF2B5EF4-FFF2-40B4-BE49-F238E27FC236}">
                <a16:creationId xmlns:a16="http://schemas.microsoft.com/office/drawing/2014/main" id="{F970ECDD-4B49-524F-9BD7-567093D42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547" y="659974"/>
            <a:ext cx="4604190" cy="241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1C3F63D-08F8-41DB-AD34-C948418A0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0" cy="32918400"/>
          </a:xfrm>
          <a:prstGeom prst="rect">
            <a:avLst/>
          </a:prstGeom>
        </p:spPr>
      </p:pic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587375" y="33199388"/>
            <a:ext cx="72993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09AD6A-6739-B646-88CC-FA7A2682A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693" y="729955"/>
            <a:ext cx="3090889" cy="3090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ABB685-CBC5-7042-8B00-779E56D91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38" y="729955"/>
            <a:ext cx="3090889" cy="3090889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FDD146E3-36FE-4140-89AC-294EA4358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6762" y="729955"/>
            <a:ext cx="28932876" cy="367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9338"/>
              </a:lnSpc>
              <a:spcBef>
                <a:spcPct val="0"/>
              </a:spcBef>
              <a:buFontTx/>
              <a:buNone/>
            </a:pPr>
            <a:r>
              <a:rPr lang="en-US" altLang="en-US" sz="104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OSF St Francis Medical Center and OSF Children’s Hospital of Illinois</a:t>
            </a:r>
          </a:p>
          <a:p>
            <a:pPr algn="ctr" eaLnBrk="1" hangingPunct="1">
              <a:lnSpc>
                <a:spcPts val="9338"/>
              </a:lnSpc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Peoria, IL </a:t>
            </a:r>
          </a:p>
        </p:txBody>
      </p:sp>
      <p:pic>
        <p:nvPicPr>
          <p:cNvPr id="11" name="Picture 2" descr="New President Named at OSF Children's Hospital">
            <a:extLst>
              <a:ext uri="{FF2B5EF4-FFF2-40B4-BE49-F238E27FC236}">
                <a16:creationId xmlns:a16="http://schemas.microsoft.com/office/drawing/2014/main" id="{2903643E-51F7-F14B-BA9B-67BEC0CF3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65" y="1066799"/>
            <a:ext cx="4604190" cy="241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B0A85-6C02-C64C-AF6F-0ADF977528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60" y="10785531"/>
            <a:ext cx="18228768" cy="113473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B4F699-8580-5A49-8F18-84037FDFA327}"/>
              </a:ext>
            </a:extLst>
          </p:cNvPr>
          <p:cNvSpPr/>
          <p:nvPr/>
        </p:nvSpPr>
        <p:spPr>
          <a:xfrm>
            <a:off x="16488816" y="5695899"/>
            <a:ext cx="182287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  <a:cs typeface="Calibri" panose="020F0502020204030204" pitchFamily="34" charset="0"/>
              </a:rPr>
              <a:t>Reduction of antibiotics for Infants &lt; 35 weeks</a:t>
            </a:r>
          </a:p>
          <a:p>
            <a:pPr marL="2921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entury Gothic" panose="020B0502020202020204" pitchFamily="34" charset="0"/>
              </a:rPr>
              <a:t>Local algorithm put into place in fall 2016 for EOS</a:t>
            </a:r>
          </a:p>
          <a:p>
            <a:pPr marL="2921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entury Gothic" panose="020B0502020202020204" pitchFamily="34" charset="0"/>
              </a:rPr>
              <a:t>2018 – Late onset sepsis and surgical guidelines developed</a:t>
            </a:r>
          </a:p>
          <a:p>
            <a:pPr marL="2921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entury Gothic" panose="020B0502020202020204" pitchFamily="34" charset="0"/>
              </a:rPr>
              <a:t>Regular feedback and education provided during Vermont Oxford Initiative</a:t>
            </a:r>
          </a:p>
          <a:p>
            <a:pPr marL="2921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entury Gothic" panose="020B0502020202020204" pitchFamily="34" charset="0"/>
              </a:rPr>
              <a:t>Continued improvement with regular feedback and monitoring of all blood and urine cultures to ensure safety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0E6CF-FC48-1A40-8264-60B825B564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6060" y="22571186"/>
            <a:ext cx="18228768" cy="91563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C436E9-DC61-5140-ACFB-2B29065D68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03200" y="10785531"/>
            <a:ext cx="22178886" cy="1134733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81AC0E-C4AB-C246-965C-3F20C1383778}"/>
              </a:ext>
            </a:extLst>
          </p:cNvPr>
          <p:cNvSpPr/>
          <p:nvPr/>
        </p:nvSpPr>
        <p:spPr>
          <a:xfrm>
            <a:off x="25603200" y="22816652"/>
            <a:ext cx="182287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  <a:cs typeface="Calibri" panose="020F0502020204030204" pitchFamily="34" charset="0"/>
              </a:rPr>
              <a:t>Opportunities for improvement</a:t>
            </a:r>
          </a:p>
          <a:p>
            <a:pPr marL="2921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entury Gothic" panose="020B0502020202020204" pitchFamily="34" charset="0"/>
              </a:rPr>
              <a:t>Automated stop times – most cases of non-compliance due to 1 or 2 extra doses of antibiotics</a:t>
            </a:r>
          </a:p>
          <a:p>
            <a:pPr marL="2921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entury Gothic" panose="020B0502020202020204" pitchFamily="34" charset="0"/>
              </a:rPr>
              <a:t>Method of continued feedback and education of providers – new providers, residents. and nurses</a:t>
            </a:r>
          </a:p>
          <a:p>
            <a:pPr marL="2921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entury Gothic" panose="020B0502020202020204" pitchFamily="34" charset="0"/>
              </a:rPr>
              <a:t>Continued work on reducing preventable cases of late onset sepsis in the NICU (CLABSI, pneumonia, </a:t>
            </a:r>
            <a:r>
              <a:rPr lang="en-US" sz="4000" dirty="0" err="1">
                <a:latin typeface="Century Gothic" panose="020B0502020202020204" pitchFamily="34" charset="0"/>
              </a:rPr>
              <a:t>etc</a:t>
            </a:r>
            <a:r>
              <a:rPr lang="en-US" sz="4000" dirty="0">
                <a:latin typeface="Century Gothic" panose="020B0502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2036258"/>
      </p:ext>
    </p:extLst>
  </p:cSld>
  <p:clrMapOvr>
    <a:masterClrMapping/>
  </p:clrMapOvr>
</p:sld>
</file>

<file path=ppt/theme/theme1.xml><?xml version="1.0" encoding="utf-8"?>
<a:theme xmlns:a="http://schemas.openxmlformats.org/drawingml/2006/main" name="GG Bridge">
  <a:themeElements>
    <a:clrScheme name="GG Bridg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G Brid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G Brid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G Brid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 Brid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 Brid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 Brid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 Brid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 Brid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Data\Microsoft\Templates\GG Bridge.pot</Template>
  <TotalTime>15501</TotalTime>
  <Words>707</Words>
  <Application>Microsoft Macintosh PowerPoint</Application>
  <PresentationFormat>Custom</PresentationFormat>
  <Paragraphs>96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Century Gothic</vt:lpstr>
      <vt:lpstr>Times New Roman</vt:lpstr>
      <vt:lpstr>GG Bridge</vt:lpstr>
      <vt:lpstr>PowerPoint Presentation</vt:lpstr>
      <vt:lpstr>PowerPoint Presentation</vt:lpstr>
    </vt:vector>
  </TitlesOfParts>
  <Company>SFVAMC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D. Varosy, M.D</dc:creator>
  <cp:lastModifiedBy>Fischer, Ashley Michelle</cp:lastModifiedBy>
  <cp:revision>310</cp:revision>
  <cp:lastPrinted>2002-09-26T20:21:33Z</cp:lastPrinted>
  <dcterms:created xsi:type="dcterms:W3CDTF">2002-04-02T23:37:14Z</dcterms:created>
  <dcterms:modified xsi:type="dcterms:W3CDTF">2021-05-11T04:06:14Z</dcterms:modified>
</cp:coreProperties>
</file>