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/>
  </p:cmAuthor>
  <p:cmAuthor id="2" name="Weiss, Daniel" initials="WD" lastIdx="3" clrIdx="1">
    <p:extLst/>
  </p:cmAuthor>
  <p:cmAuthor id="3" name="Weiss, Daniel" initials="WD [2]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>
        <p:scale>
          <a:sx n="22" d="100"/>
          <a:sy n="22" d="100"/>
        </p:scale>
        <p:origin x="-246" y="-78"/>
      </p:cViewPr>
      <p:guideLst>
        <p:guide orient="horz" pos="20078"/>
        <p:guide orient="horz" pos="10056"/>
        <p:guide orient="horz" pos="14071"/>
        <p:guide orient="horz" pos="13495"/>
        <p:guide pos="1344"/>
        <p:guide pos="30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tmp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Alexius Medical Center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587374" y="11092448"/>
            <a:ext cx="16568512" cy="1446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Alexius Medical Center, Hoffman Estates, IL </a:t>
            </a:r>
            <a:endParaRPr lang="en-US" altLang="en-US"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</a:rPr>
              <a:t>Comprehensive care </a:t>
            </a:r>
            <a:r>
              <a:rPr lang="en-US" sz="4000" dirty="0">
                <a:latin typeface="Calibri" panose="020F0502020204030204" pitchFamily="34" charset="0"/>
              </a:rPr>
              <a:t>for women experiencing complicated or high-risk pregnancies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Family-centered level III Neonatal Intensive Care Unit and Special Care Nursery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Access to maternal fetal medicine specialists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All-private rooms with family sleep accommodations 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Expert lactation consultants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On- site treatment for mood and anxiety disorders, both during and after </a:t>
            </a:r>
            <a:r>
              <a:rPr lang="en-US" sz="4000" dirty="0" smtClean="0">
                <a:latin typeface="Calibri" panose="020F0502020204030204" pitchFamily="34" charset="0"/>
              </a:rPr>
              <a:t>pregnancy</a:t>
            </a:r>
          </a:p>
          <a:p>
            <a:pPr marL="18636" indent="0">
              <a:buNone/>
            </a:pPr>
            <a:endParaRPr lang="en-US" sz="40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Maliha Shareef, MD, MS, MBA,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FAAP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Ellyn </a:t>
            </a: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Hausl,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Allison </a:t>
            </a: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Henke-Schotke, RN, MSN,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FNP-BC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Kristy </a:t>
            </a: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Amore,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MSN, APN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Kellie Smith, </a:t>
            </a:r>
            <a:r>
              <a:rPr lang="en-US" sz="4000" dirty="0">
                <a:latin typeface="Calibri" panose="020F0502020204030204" pitchFamily="34" charset="0"/>
              </a:rPr>
              <a:t>BSN, RNC-OB, </a:t>
            </a:r>
            <a:r>
              <a:rPr lang="en-US" sz="4000" dirty="0" smtClean="0">
                <a:latin typeface="Calibri" panose="020F0502020204030204" pitchFamily="34" charset="0"/>
              </a:rPr>
              <a:t>C-EFM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Crystal </a:t>
            </a: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Antos, RN,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BSN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Tori Hanson, RN </a:t>
            </a:r>
            <a:endParaRPr lang="en-US" altLang="en-US" sz="4000" dirty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7554098" y="5311519"/>
            <a:ext cx="15749422" cy="69249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Pharm Treatment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			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Stay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Roomed-In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         </a:t>
            </a:r>
            <a:r>
              <a:rPr lang="en-US" alt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Discharge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xmlns="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45" y="13071301"/>
            <a:ext cx="15311973" cy="83715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  <a:endParaRPr lang="en-US" altLang="en-US" sz="40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</a:rPr>
              <a:t>Monthly multidisciplinary review of anticipated cases.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Utilization of 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MNO-Neonatal Clinical Debrief Form to review </a:t>
            </a: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NAS cases and 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feedback </a:t>
            </a: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clinical care team. </a:t>
            </a:r>
            <a:endParaRPr lang="en-US" altLang="en-US" sz="40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</a:rPr>
              <a:t>New </a:t>
            </a:r>
            <a:r>
              <a:rPr lang="en-US" altLang="en-US" sz="4000" dirty="0">
                <a:latin typeface="Calibri" pitchFamily="34" charset="0"/>
              </a:rPr>
              <a:t>hire staff education modules </a:t>
            </a:r>
            <a:r>
              <a:rPr lang="en-US" altLang="en-US" sz="4000" dirty="0" smtClean="0">
                <a:latin typeface="Calibri" pitchFamily="34" charset="0"/>
              </a:rPr>
              <a:t>on use of the ESC tool.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Calibri" pitchFamily="34" charset="0"/>
              </a:rPr>
              <a:t>A</a:t>
            </a:r>
            <a:r>
              <a:rPr lang="en-US" altLang="en-US" sz="4000" dirty="0" smtClean="0">
                <a:latin typeface="Calibri" pitchFamily="34" charset="0"/>
              </a:rPr>
              <a:t>nnual </a:t>
            </a:r>
            <a:r>
              <a:rPr lang="en-US" altLang="en-US" sz="4000" dirty="0">
                <a:latin typeface="Calibri" pitchFamily="34" charset="0"/>
              </a:rPr>
              <a:t>competencies/on-going education as needed</a:t>
            </a:r>
            <a:r>
              <a:rPr lang="en-US" altLang="en-US" sz="4800" dirty="0" smtClean="0">
                <a:latin typeface="Calibri" pitchFamily="34" charset="0"/>
              </a:rPr>
              <a:t>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xmlns="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4095" y="20523581"/>
            <a:ext cx="15311973" cy="35702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used</a:t>
            </a:r>
            <a:endParaRPr lang="en-US" altLang="en-US"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1CBF83-D4A3-43E7-8ECD-976B2C3302F6}"/>
              </a:ext>
            </a:extLst>
          </p:cNvPr>
          <p:cNvSpPr txBox="1"/>
          <p:nvPr/>
        </p:nvSpPr>
        <p:spPr>
          <a:xfrm>
            <a:off x="34393753" y="5737860"/>
            <a:ext cx="16420761" cy="342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Readiness Survey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Working on integration of the Kaiser Sepsis Calculator into our EMR to facilitate an increased percentage of newborns with a documented use of EOS risk assessment tool at delivery. </a:t>
            </a: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QI Tools being used 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identified opportunities: </a:t>
            </a:r>
          </a:p>
          <a:p>
            <a:pPr marL="1593850" lvl="1" indent="-8572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percentage of newborns with documented use of EOS risk assessment tools at delivery </a:t>
            </a:r>
          </a:p>
          <a:p>
            <a:pPr marL="1593850" lvl="1" indent="-8572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percentage of newborns with documentation of parent/family  education about antibiotics and EOS.</a:t>
            </a:r>
          </a:p>
          <a:p>
            <a:pPr marL="1593850" lvl="1" indent="-8572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an electronic reporting system from EMR in collaboration with IT department.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829452-6019-4C37-895F-65935D6280E4}"/>
              </a:ext>
            </a:extLst>
          </p:cNvPr>
          <p:cNvSpPr/>
          <p:nvPr/>
        </p:nvSpPr>
        <p:spPr>
          <a:xfrm>
            <a:off x="34564320" y="21104408"/>
            <a:ext cx="12461040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7" descr="C:\Users\kamore.AMITA\AppData\Local\Microsoft\Windows\Temporary Internet Files\Content.Outlook\ZHQ0CT3C\AH ABWCH HE logo 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92" y="389516"/>
            <a:ext cx="66389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08237" y="22339463"/>
            <a:ext cx="482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Figure </a:t>
            </a:r>
            <a:r>
              <a:rPr lang="en-US" alt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lang="en-US" alt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Newborn &amp; NICU </a:t>
            </a:r>
            <a:r>
              <a:rPr lang="en-US" alt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NAS Decision Flowcharts</a:t>
            </a:r>
            <a:endParaRPr lang="en-US" altLang="en-US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133" y="11327324"/>
            <a:ext cx="7842646" cy="53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66230-5CCD-4CAE-A8DF-248E93D61F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9" y="6014135"/>
            <a:ext cx="6972281" cy="4781078"/>
          </a:xfrm>
          <a:prstGeom prst="rect">
            <a:avLst/>
          </a:prstGeom>
        </p:spPr>
      </p:pic>
      <p:sp>
        <p:nvSpPr>
          <p:cNvPr id="27" name="TextBox 85"/>
          <p:cNvSpPr txBox="1">
            <a:spLocks noChangeArrowheads="1"/>
          </p:cNvSpPr>
          <p:nvPr/>
        </p:nvSpPr>
        <p:spPr bwMode="auto">
          <a:xfrm>
            <a:off x="587375" y="26249668"/>
            <a:ext cx="11697961" cy="615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Team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Candy Salvador-Tolentino, MD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Courtney Camp, NNP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Carly Zirkin, PharmD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Allison Henke-Schotke, </a:t>
            </a:r>
            <a:r>
              <a:rPr lang="en-US" altLang="en-US" sz="4000" dirty="0">
                <a:latin typeface="Calibri" pitchFamily="34" charset="0"/>
                <a:ea typeface="Calibri Light" pitchFamily="34" charset="0"/>
                <a:cs typeface="Calibri Light" pitchFamily="34" charset="0"/>
              </a:rPr>
              <a:t>RN, MSN, </a:t>
            </a: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FNP-BC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Kim Laarveld, </a:t>
            </a:r>
            <a:r>
              <a:rPr lang="en-US" sz="4000" dirty="0" smtClean="0">
                <a:latin typeface="Calibri" panose="020F0502020204030204" pitchFamily="34" charset="0"/>
              </a:rPr>
              <a:t>MSN</a:t>
            </a:r>
            <a:r>
              <a:rPr lang="en-US" sz="4000" dirty="0">
                <a:latin typeface="Calibri" panose="020F0502020204030204" pitchFamily="34" charset="0"/>
              </a:rPr>
              <a:t>, RNC-NIC</a:t>
            </a:r>
            <a:endParaRPr lang="en-US" altLang="en-US" sz="4000" dirty="0" smtClean="0">
              <a:latin typeface="Calibri" pitchFamily="34" charset="0"/>
              <a:ea typeface="Calibri Light" pitchFamily="34" charset="0"/>
              <a:cs typeface="Calibri Light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Debbie Romine, 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alibri" pitchFamily="34" charset="0"/>
                <a:ea typeface="Calibri Light" pitchFamily="34" charset="0"/>
                <a:cs typeface="Calibri Light" pitchFamily="34" charset="0"/>
              </a:rPr>
              <a:t>Jil Collins, RN-BSN </a:t>
            </a:r>
            <a:endParaRPr lang="en-US" altLang="en-US" sz="4000" dirty="0">
              <a:latin typeface="Calibri" pitchFamily="34" charset="0"/>
              <a:ea typeface="Calibri Light" pitchFamily="34" charset="0"/>
              <a:cs typeface="Calibri Light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4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6762" y="20417469"/>
            <a:ext cx="3779051" cy="48900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80856" y="22472190"/>
            <a:ext cx="3520322" cy="4847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19" y="25671974"/>
            <a:ext cx="3596523" cy="3305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78" y="21820368"/>
            <a:ext cx="4476402" cy="61685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237" y="25892944"/>
            <a:ext cx="4395283" cy="6168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8456712" y="29371153"/>
            <a:ext cx="482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Figure 1</a:t>
            </a:r>
            <a:r>
              <a:rPr lang="en-US" alt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Eat, Sleep, &amp; Console (ESC) Care Tool</a:t>
            </a:r>
            <a:endParaRPr lang="en-US" altLang="en-US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47" y="7295522"/>
            <a:ext cx="5256788" cy="34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210" y="12050849"/>
            <a:ext cx="5126983" cy="36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856" y="7295522"/>
            <a:ext cx="5126983" cy="34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096" y="12050849"/>
            <a:ext cx="5256789" cy="36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840" y="19822160"/>
            <a:ext cx="5239840" cy="53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61599" y="25049339"/>
            <a:ext cx="448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Figure 1. Kaiser EOS Calculator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86914" y="19052185"/>
            <a:ext cx="521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Figure 2. EOS Algorithm 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840" y="19832029"/>
            <a:ext cx="4867355" cy="606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7" y="19822160"/>
            <a:ext cx="4438671" cy="606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/>
          <p:nvPr/>
        </p:nvPicPr>
        <p:blipFill>
          <a:blip r:embed="rId19"/>
          <a:stretch>
            <a:fillRect/>
          </a:stretch>
        </p:blipFill>
        <p:spPr>
          <a:xfrm>
            <a:off x="34860114" y="6869222"/>
            <a:ext cx="3456907" cy="217614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20"/>
          <a:stretch>
            <a:fillRect/>
          </a:stretch>
        </p:blipFill>
        <p:spPr>
          <a:xfrm>
            <a:off x="34646113" y="10629197"/>
            <a:ext cx="3456908" cy="2276909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21"/>
          <a:stretch>
            <a:fillRect/>
          </a:stretch>
        </p:blipFill>
        <p:spPr>
          <a:xfrm>
            <a:off x="40875679" y="6768458"/>
            <a:ext cx="3456907" cy="2276909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22"/>
          <a:stretch>
            <a:fillRect/>
          </a:stretch>
        </p:blipFill>
        <p:spPr>
          <a:xfrm>
            <a:off x="46339747" y="6768458"/>
            <a:ext cx="3387358" cy="22390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93753" y="9045367"/>
            <a:ext cx="5754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Percent ≥35 wks who received antibiotics within 72 hours of life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63805" y="10629197"/>
            <a:ext cx="3310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Percent of parents/families of all newborns provided education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24546" y="9153960"/>
            <a:ext cx="5207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Percent of all newborns 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with antibiotic timeout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61324" y="9186220"/>
            <a:ext cx="554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Percent of all newborns  ≥35 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wks with antibiotic continued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w</a:t>
            </a:r>
            <a:r>
              <a:rPr lang="en-US" sz="3200" b="1" dirty="0" smtClean="0">
                <a:latin typeface="Calibri" panose="020F0502020204030204" pitchFamily="34" charset="0"/>
              </a:rPr>
              <a:t>ith negative blood culture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887171" y="5330735"/>
            <a:ext cx="5276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Hospital 015 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Other Hospitals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541222" y="5737860"/>
            <a:ext cx="968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46768341" y="6062899"/>
            <a:ext cx="968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18352</TotalTime>
  <Words>386</Words>
  <Application>Microsoft Office PowerPoint</Application>
  <PresentationFormat>Custom</PresentationFormat>
  <Paragraphs>97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Henke-schotke, Allison K</cp:lastModifiedBy>
  <cp:revision>319</cp:revision>
  <cp:lastPrinted>2021-04-27T21:02:37Z</cp:lastPrinted>
  <dcterms:created xsi:type="dcterms:W3CDTF">2002-04-02T23:37:14Z</dcterms:created>
  <dcterms:modified xsi:type="dcterms:W3CDTF">2021-05-11T15:14:12Z</dcterms:modified>
</cp:coreProperties>
</file>