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51206400" cy="329184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736600" indent="-279400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474788" indent="-560388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2212975" indent="-841375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951163" indent="-1122363" algn="l" rtl="0" eaLnBrk="0" fontAlgn="base" hangingPunct="0">
      <a:spcBef>
        <a:spcPct val="0"/>
      </a:spcBef>
      <a:spcAft>
        <a:spcPct val="0"/>
      </a:spcAft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78">
          <p15:clr>
            <a:srgbClr val="A4A3A4"/>
          </p15:clr>
        </p15:guide>
        <p15:guide id="2" pos="1344">
          <p15:clr>
            <a:srgbClr val="A4A3A4"/>
          </p15:clr>
        </p15:guide>
        <p15:guide id="3" pos="30912">
          <p15:clr>
            <a:srgbClr val="A4A3A4"/>
          </p15:clr>
        </p15:guide>
        <p15:guide id="4" orient="horz" pos="10056">
          <p15:clr>
            <a:srgbClr val="A4A3A4"/>
          </p15:clr>
        </p15:guide>
        <p15:guide id="5" orient="horz" pos="14071">
          <p15:clr>
            <a:srgbClr val="A4A3A4"/>
          </p15:clr>
        </p15:guide>
        <p15:guide id="6" orient="horz" pos="134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3" clrIdx="0">
    <p:extLst>
      <p:ext uri="{19B8F6BF-5375-455C-9EA6-DF929625EA0E}">
        <p15:presenceInfo xmlns:p15="http://schemas.microsoft.com/office/powerpoint/2012/main" userId="S-1-5-21-2086500257-1188392490-3880406080-31514" providerId="AD"/>
      </p:ext>
    </p:extLst>
  </p:cmAuthor>
  <p:cmAuthor id="2" name="Weiss, Daniel" initials="WD" lastIdx="3" clrIdx="1">
    <p:extLst>
      <p:ext uri="{19B8F6BF-5375-455C-9EA6-DF929625EA0E}">
        <p15:presenceInfo xmlns:p15="http://schemas.microsoft.com/office/powerpoint/2012/main" userId="S-1-5-21-2123635653-1174594397-1724042279-156046" providerId="AD"/>
      </p:ext>
    </p:extLst>
  </p:cmAuthor>
  <p:cmAuthor id="3" name="Weiss, Daniel" initials="WD [2]" lastIdx="2" clrIdx="2">
    <p:extLst>
      <p:ext uri="{19B8F6BF-5375-455C-9EA6-DF929625EA0E}">
        <p15:presenceInfo xmlns:p15="http://schemas.microsoft.com/office/powerpoint/2012/main" userId="Weiss, Dani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6AE87-FCB4-4B59-8D6A-4FDED451B501}" v="1" dt="2021-03-30T16:10:41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8446" autoAdjust="0"/>
    <p:restoredTop sz="95833" autoAdjust="0"/>
  </p:normalViewPr>
  <p:slideViewPr>
    <p:cSldViewPr snapToGrid="0">
      <p:cViewPr varScale="1">
        <p:scale>
          <a:sx n="16" d="100"/>
          <a:sy n="16" d="100"/>
        </p:scale>
        <p:origin x="1380" y="18"/>
      </p:cViewPr>
      <p:guideLst>
        <p:guide orient="horz" pos="20078"/>
        <p:guide pos="1344"/>
        <p:guide pos="30912"/>
        <p:guide orient="horz" pos="10056"/>
        <p:guide orient="horz" pos="14071"/>
        <p:guide orient="horz" pos="134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Brooks" userId="46097eb5263442e5" providerId="LiveId" clId="{2CF6AE87-FCB4-4B59-8D6A-4FDED451B501}"/>
    <pc:docChg chg="undo custSel modSld">
      <pc:chgData name="Jodie Brooks" userId="46097eb5263442e5" providerId="LiveId" clId="{2CF6AE87-FCB4-4B59-8D6A-4FDED451B501}" dt="2021-03-30T16:11:25.490" v="14" actId="1076"/>
      <pc:docMkLst>
        <pc:docMk/>
      </pc:docMkLst>
      <pc:sldChg chg="addSp delSp modSp mod">
        <pc:chgData name="Jodie Brooks" userId="46097eb5263442e5" providerId="LiveId" clId="{2CF6AE87-FCB4-4B59-8D6A-4FDED451B501}" dt="2021-03-30T16:11:25.490" v="14" actId="1076"/>
        <pc:sldMkLst>
          <pc:docMk/>
          <pc:sldMk cId="0" sldId="256"/>
        </pc:sldMkLst>
        <pc:spChg chg="mod">
          <ac:chgData name="Jodie Brooks" userId="46097eb5263442e5" providerId="LiveId" clId="{2CF6AE87-FCB4-4B59-8D6A-4FDED451B501}" dt="2021-03-30T16:11:15" v="12" actId="1076"/>
          <ac:spMkLst>
            <pc:docMk/>
            <pc:sldMk cId="0" sldId="256"/>
            <ac:spMk id="4113" creationId="{00000000-0000-0000-0000-000000000000}"/>
          </ac:spMkLst>
        </pc:spChg>
        <pc:picChg chg="add mod ord">
          <ac:chgData name="Jodie Brooks" userId="46097eb5263442e5" providerId="LiveId" clId="{2CF6AE87-FCB4-4B59-8D6A-4FDED451B501}" dt="2021-03-30T16:11:25.490" v="14" actId="1076"/>
          <ac:picMkLst>
            <pc:docMk/>
            <pc:sldMk cId="0" sldId="256"/>
            <ac:picMk id="5" creationId="{44447762-C04C-4C3D-B553-81A8698D1796}"/>
          </ac:picMkLst>
        </pc:picChg>
        <pc:picChg chg="add del">
          <ac:chgData name="Jodie Brooks" userId="46097eb5263442e5" providerId="LiveId" clId="{2CF6AE87-FCB4-4B59-8D6A-4FDED451B501}" dt="2021-03-30T16:11:09.749" v="9" actId="478"/>
          <ac:picMkLst>
            <pc:docMk/>
            <pc:sldMk cId="0" sldId="256"/>
            <ac:picMk id="8" creationId="{9E19611D-0FA2-4F45-93DE-A87BC3ABEEF6}"/>
          </ac:picMkLst>
        </pc:picChg>
      </pc:sldChg>
      <pc:sldChg chg="modSp mod">
        <pc:chgData name="Jodie Brooks" userId="46097eb5263442e5" providerId="LiveId" clId="{2CF6AE87-FCB4-4B59-8D6A-4FDED451B501}" dt="2021-03-17T17:17:34.932" v="0" actId="167"/>
        <pc:sldMkLst>
          <pc:docMk/>
          <pc:sldMk cId="702036258" sldId="257"/>
        </pc:sldMkLst>
        <pc:picChg chg="ord">
          <ac:chgData name="Jodie Brooks" userId="46097eb5263442e5" providerId="LiveId" clId="{2CF6AE87-FCB4-4B59-8D6A-4FDED451B501}" dt="2021-03-17T17:17:34.932" v="0" actId="167"/>
          <ac:picMkLst>
            <pc:docMk/>
            <pc:sldMk cId="702036258" sldId="257"/>
            <ac:picMk id="3" creationId="{71C3F63D-08F8-41DB-AD34-C948418A054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DC6270F-F403-714A-B538-E6C31C1292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184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445EC77-C17F-2348-9DEC-50E843B993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630" y="0"/>
            <a:ext cx="298118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t" anchorCtr="0" compatLnSpc="1">
            <a:prstTxWarp prst="textNoShape">
              <a:avLst/>
            </a:prstTxWarp>
          </a:bodyPr>
          <a:lstStyle>
            <a:lvl1pPr algn="r"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B6B2331-3465-314E-8B52-CB68CB7FCC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81184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defTabSz="93207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2D43070F-0489-EA48-B23C-C98547940A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630" y="8832850"/>
            <a:ext cx="298118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8" tIns="46583" rIns="93168" bIns="46583" numCol="1" anchor="b" anchorCtr="0" compatLnSpc="1">
            <a:prstTxWarp prst="textNoShape">
              <a:avLst/>
            </a:prstTxWarp>
          </a:bodyPr>
          <a:lstStyle>
            <a:lvl1pPr algn="r" defTabSz="932073" eaLnBrk="1" hangingPunct="1">
              <a:defRPr sz="1200"/>
            </a:lvl1pPr>
          </a:lstStyle>
          <a:p>
            <a:pPr>
              <a:defRPr/>
            </a:pPr>
            <a:fld id="{3EAB5515-8815-4FEC-9706-47885B6A3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D7DCF5-29AE-3047-B765-BC2B38BA0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5F9BF-C48D-584D-91A5-0570013F92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97513" y="1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07F7F9-BE1B-4FD1-84AE-ABE1963D3E6D}" type="datetimeFigureOut">
              <a:rPr lang="en-US"/>
              <a:pPr>
                <a:defRPr/>
              </a:pPr>
              <a:t>5/6/2021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2E2D796-337F-B743-9BB3-38CC41FE25B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162050"/>
            <a:ext cx="48783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AE55CE-F979-7C4B-8E28-397209B2CD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805" y="4473576"/>
            <a:ext cx="5504204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EB4C5-F3B9-A749-8226-4932E32B5C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06574C-8AF3-374F-9C43-5077164D11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97513" y="8829676"/>
            <a:ext cx="298274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54FBEFB-CBBB-41CD-9F08-23A2D45DF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600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788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975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51163" algn="l" defTabSz="1474788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9604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6pPr>
    <a:lvl7pPr marL="4427525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7pPr>
    <a:lvl8pPr marL="516544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8pPr>
    <a:lvl9pPr marL="5903366" algn="l" defTabSz="1475842" rtl="0" eaLnBrk="1" latinLnBrk="0" hangingPunct="1">
      <a:defRPr sz="19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Folders, coordinated discharge worksheet,</a:t>
            </a:r>
            <a:r>
              <a:rPr lang="en-US" altLang="en-US" baseline="0" dirty="0" smtClean="0"/>
              <a:t> </a:t>
            </a: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D554F2-0089-42BC-B985-B8B12AAAB06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D554F2-0089-42BC-B985-B8B12AAAB06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62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9988" y="10227129"/>
            <a:ext cx="43526428" cy="7053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79972" y="18652672"/>
            <a:ext cx="35846456" cy="8414657"/>
          </a:xfrm>
        </p:spPr>
        <p:txBody>
          <a:bodyPr/>
          <a:lstStyle>
            <a:lvl1pPr marL="0" indent="0" algn="ctr">
              <a:buNone/>
              <a:defRPr/>
            </a:lvl1pPr>
            <a:lvl2pPr marL="711220" indent="0" algn="ctr">
              <a:buNone/>
              <a:defRPr/>
            </a:lvl2pPr>
            <a:lvl3pPr marL="1422441" indent="0" algn="ctr">
              <a:buNone/>
              <a:defRPr/>
            </a:lvl3pPr>
            <a:lvl4pPr marL="2133661" indent="0" algn="ctr">
              <a:buNone/>
              <a:defRPr/>
            </a:lvl4pPr>
            <a:lvl5pPr marL="2844881" indent="0" algn="ctr">
              <a:buNone/>
              <a:defRPr/>
            </a:lvl5pPr>
            <a:lvl6pPr marL="3556102" indent="0" algn="ctr">
              <a:buNone/>
              <a:defRPr/>
            </a:lvl6pPr>
            <a:lvl7pPr marL="4267322" indent="0" algn="ctr">
              <a:buNone/>
              <a:defRPr/>
            </a:lvl7pPr>
            <a:lvl8pPr marL="4978542" indent="0" algn="ctr">
              <a:buNone/>
              <a:defRPr/>
            </a:lvl8pPr>
            <a:lvl9pPr marL="56897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3547D-4BC9-413E-9471-63CF1C7FC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93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9B3C-C0AF-4DFC-870A-6CD25A13E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68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3" y="2925538"/>
            <a:ext cx="10880372" cy="26335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2456" y="2925538"/>
            <a:ext cx="32406520" cy="26335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51028-4E33-4EF2-8EFD-D9BA1B7D5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3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01BBA-A3A8-4B51-BD7C-320539562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41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1153666"/>
            <a:ext cx="43526428" cy="6536871"/>
          </a:xfrm>
        </p:spPr>
        <p:txBody>
          <a:bodyPr anchor="t"/>
          <a:lstStyle>
            <a:lvl1pPr algn="l">
              <a:defRPr sz="622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3952766"/>
            <a:ext cx="43526428" cy="7200900"/>
          </a:xfrm>
        </p:spPr>
        <p:txBody>
          <a:bodyPr anchor="b"/>
          <a:lstStyle>
            <a:lvl1pPr marL="0" indent="0">
              <a:buNone/>
              <a:defRPr sz="3111"/>
            </a:lvl1pPr>
            <a:lvl2pPr marL="711220" indent="0">
              <a:buNone/>
              <a:defRPr sz="2800"/>
            </a:lvl2pPr>
            <a:lvl3pPr marL="1422441" indent="0">
              <a:buNone/>
              <a:defRPr sz="2489"/>
            </a:lvl3pPr>
            <a:lvl4pPr marL="2133661" indent="0">
              <a:buNone/>
              <a:defRPr sz="2178"/>
            </a:lvl4pPr>
            <a:lvl5pPr marL="2844881" indent="0">
              <a:buNone/>
              <a:defRPr sz="2178"/>
            </a:lvl5pPr>
            <a:lvl6pPr marL="3556102" indent="0">
              <a:buNone/>
              <a:defRPr sz="2178"/>
            </a:lvl6pPr>
            <a:lvl7pPr marL="4267322" indent="0">
              <a:buNone/>
              <a:defRPr sz="2178"/>
            </a:lvl7pPr>
            <a:lvl8pPr marL="4978542" indent="0">
              <a:buNone/>
              <a:defRPr sz="2178"/>
            </a:lvl8pPr>
            <a:lvl9pPr marL="5689763" indent="0">
              <a:buNone/>
              <a:defRPr sz="21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7658-567F-4AA5-BA9B-0C6FB54F0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8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2456" y="9511395"/>
            <a:ext cx="2164221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21734" y="9511395"/>
            <a:ext cx="21644681" cy="19749406"/>
          </a:xfrm>
        </p:spPr>
        <p:txBody>
          <a:bodyPr/>
          <a:lstStyle>
            <a:lvl1pPr>
              <a:defRPr sz="4356"/>
            </a:lvl1pPr>
            <a:lvl2pPr>
              <a:defRPr sz="3733"/>
            </a:lvl2pPr>
            <a:lvl3pPr>
              <a:defRPr sz="3111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79E20-B203-4BD4-984E-5ED4DD4BC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2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6" y="1317171"/>
            <a:ext cx="46084772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815" y="7369629"/>
            <a:ext cx="22625050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815" y="10439400"/>
            <a:ext cx="22625050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3128" y="7369629"/>
            <a:ext cx="22632459" cy="3069771"/>
          </a:xfrm>
        </p:spPr>
        <p:txBody>
          <a:bodyPr anchor="b"/>
          <a:lstStyle>
            <a:lvl1pPr marL="0" indent="0">
              <a:buNone/>
              <a:defRPr sz="3733" b="1"/>
            </a:lvl1pPr>
            <a:lvl2pPr marL="711220" indent="0">
              <a:buNone/>
              <a:defRPr sz="3111" b="1"/>
            </a:lvl2pPr>
            <a:lvl3pPr marL="1422441" indent="0">
              <a:buNone/>
              <a:defRPr sz="2800" b="1"/>
            </a:lvl3pPr>
            <a:lvl4pPr marL="2133661" indent="0">
              <a:buNone/>
              <a:defRPr sz="2489" b="1"/>
            </a:lvl4pPr>
            <a:lvl5pPr marL="2844881" indent="0">
              <a:buNone/>
              <a:defRPr sz="2489" b="1"/>
            </a:lvl5pPr>
            <a:lvl6pPr marL="3556102" indent="0">
              <a:buNone/>
              <a:defRPr sz="2489" b="1"/>
            </a:lvl6pPr>
            <a:lvl7pPr marL="4267322" indent="0">
              <a:buNone/>
              <a:defRPr sz="2489" b="1"/>
            </a:lvl7pPr>
            <a:lvl8pPr marL="4978542" indent="0">
              <a:buNone/>
              <a:defRPr sz="2489" b="1"/>
            </a:lvl8pPr>
            <a:lvl9pPr marL="5689763" indent="0">
              <a:buNone/>
              <a:defRPr sz="24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3128" y="10439400"/>
            <a:ext cx="22632459" cy="18965637"/>
          </a:xfrm>
        </p:spPr>
        <p:txBody>
          <a:bodyPr/>
          <a:lstStyle>
            <a:lvl1pPr>
              <a:defRPr sz="3733"/>
            </a:lvl1pPr>
            <a:lvl2pPr>
              <a:defRPr sz="3111"/>
            </a:lvl2pPr>
            <a:lvl3pPr>
              <a:defRPr sz="2800"/>
            </a:lvl3pPr>
            <a:lvl4pPr>
              <a:defRPr sz="2489"/>
            </a:lvl4pPr>
            <a:lvl5pPr>
              <a:defRPr sz="2489"/>
            </a:lvl5pPr>
            <a:lvl6pPr>
              <a:defRPr sz="2489"/>
            </a:lvl6pPr>
            <a:lvl7pPr>
              <a:defRPr sz="2489"/>
            </a:lvl7pPr>
            <a:lvl8pPr>
              <a:defRPr sz="2489"/>
            </a:lvl8pPr>
            <a:lvl9pPr>
              <a:defRPr sz="24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92FF-6FEB-4B0A-A16F-45E566AEA8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7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81D79-DF39-4214-987D-90FCD8FC61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8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490C7-5AEE-4CED-B4CE-7FF6F1301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1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815" y="1311729"/>
            <a:ext cx="16846550" cy="5576208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787" y="1311729"/>
            <a:ext cx="28625800" cy="28093308"/>
          </a:xfrm>
        </p:spPr>
        <p:txBody>
          <a:bodyPr/>
          <a:lstStyle>
            <a:lvl1pPr>
              <a:defRPr sz="4978"/>
            </a:lvl1pPr>
            <a:lvl2pPr>
              <a:defRPr sz="4356"/>
            </a:lvl2pPr>
            <a:lvl3pPr>
              <a:defRPr sz="3733"/>
            </a:lvl3pPr>
            <a:lvl4pPr>
              <a:defRPr sz="3111"/>
            </a:lvl4pPr>
            <a:lvl5pPr>
              <a:defRPr sz="3111"/>
            </a:lvl5pPr>
            <a:lvl6pPr>
              <a:defRPr sz="3111"/>
            </a:lvl6pPr>
            <a:lvl7pPr>
              <a:defRPr sz="3111"/>
            </a:lvl7pPr>
            <a:lvl8pPr>
              <a:defRPr sz="3111"/>
            </a:lvl8pPr>
            <a:lvl9pPr>
              <a:defRPr sz="3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815" y="6887937"/>
            <a:ext cx="16846550" cy="22517100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2C4E8-DF9F-42B7-B4FC-345577A4DD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1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5823" y="23042336"/>
            <a:ext cx="30724828" cy="2721429"/>
          </a:xfrm>
        </p:spPr>
        <p:txBody>
          <a:bodyPr anchor="b"/>
          <a:lstStyle>
            <a:lvl1pPr algn="l">
              <a:defRPr sz="311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5823" y="2941866"/>
            <a:ext cx="30724828" cy="19749406"/>
          </a:xfrm>
        </p:spPr>
        <p:txBody>
          <a:bodyPr/>
          <a:lstStyle>
            <a:lvl1pPr marL="0" indent="0">
              <a:buNone/>
              <a:defRPr sz="4978"/>
            </a:lvl1pPr>
            <a:lvl2pPr marL="711220" indent="0">
              <a:buNone/>
              <a:defRPr sz="4356"/>
            </a:lvl2pPr>
            <a:lvl3pPr marL="1422441" indent="0">
              <a:buNone/>
              <a:defRPr sz="3733"/>
            </a:lvl3pPr>
            <a:lvl4pPr marL="2133661" indent="0">
              <a:buNone/>
              <a:defRPr sz="3111"/>
            </a:lvl4pPr>
            <a:lvl5pPr marL="2844881" indent="0">
              <a:buNone/>
              <a:defRPr sz="3111"/>
            </a:lvl5pPr>
            <a:lvl6pPr marL="3556102" indent="0">
              <a:buNone/>
              <a:defRPr sz="3111"/>
            </a:lvl6pPr>
            <a:lvl7pPr marL="4267322" indent="0">
              <a:buNone/>
              <a:defRPr sz="3111"/>
            </a:lvl7pPr>
            <a:lvl8pPr marL="4978542" indent="0">
              <a:buNone/>
              <a:defRPr sz="3111"/>
            </a:lvl8pPr>
            <a:lvl9pPr marL="5689763" indent="0">
              <a:buNone/>
              <a:defRPr sz="311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5823" y="25763765"/>
            <a:ext cx="30724828" cy="3861706"/>
          </a:xfrm>
        </p:spPr>
        <p:txBody>
          <a:bodyPr/>
          <a:lstStyle>
            <a:lvl1pPr marL="0" indent="0">
              <a:buNone/>
              <a:defRPr sz="2178"/>
            </a:lvl1pPr>
            <a:lvl2pPr marL="711220" indent="0">
              <a:buNone/>
              <a:defRPr sz="1867"/>
            </a:lvl2pPr>
            <a:lvl3pPr marL="1422441" indent="0">
              <a:buNone/>
              <a:defRPr sz="1556"/>
            </a:lvl3pPr>
            <a:lvl4pPr marL="2133661" indent="0">
              <a:buNone/>
              <a:defRPr sz="1400"/>
            </a:lvl4pPr>
            <a:lvl5pPr marL="2844881" indent="0">
              <a:buNone/>
              <a:defRPr sz="1400"/>
            </a:lvl5pPr>
            <a:lvl6pPr marL="3556102" indent="0">
              <a:buNone/>
              <a:defRPr sz="1400"/>
            </a:lvl6pPr>
            <a:lvl7pPr marL="4267322" indent="0">
              <a:buNone/>
              <a:defRPr sz="1400"/>
            </a:lvl7pPr>
            <a:lvl8pPr marL="4978542" indent="0">
              <a:buNone/>
              <a:defRPr sz="1400"/>
            </a:lvl8pPr>
            <a:lvl9pPr marL="56897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D7CC-320A-4DD5-A573-40B2FE798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79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0" y="2925763"/>
            <a:ext cx="4352448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0" y="9510713"/>
            <a:ext cx="43524488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BA9C50E-4780-9F4B-8BB5-E04B5A14CE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1750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2B20AB7F-132B-2D47-9F39-2FFEE94B85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29992638"/>
            <a:ext cx="16216312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ctr" defTabSz="3901834" eaLnBrk="1" hangingPunct="1">
              <a:defRPr sz="591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15D6A7F7-D091-1C45-9B0A-8078D1845E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29992638"/>
            <a:ext cx="10668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50802" tIns="125401" rIns="250802" bIns="125401" numCol="1" anchor="t" anchorCtr="0" compatLnSpc="1">
            <a:prstTxWarp prst="textNoShape">
              <a:avLst/>
            </a:prstTxWarp>
          </a:bodyPr>
          <a:lstStyle>
            <a:lvl1pPr algn="r" defTabSz="3901834" eaLnBrk="1" hangingPunct="1">
              <a:defRPr sz="5911"/>
            </a:lvl1pPr>
          </a:lstStyle>
          <a:p>
            <a:pPr>
              <a:defRPr/>
            </a:pPr>
            <a:fld id="{6A4EF965-0E43-4C32-AFEB-07C3E2CF26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900488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711220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6pPr>
      <a:lvl7pPr marL="142244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7pPr>
      <a:lvl8pPr marL="213366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8pPr>
      <a:lvl9pPr marL="2844881" algn="ctr" defTabSz="3901834" rtl="0" fontAlgn="base">
        <a:spcBef>
          <a:spcPct val="0"/>
        </a:spcBef>
        <a:spcAft>
          <a:spcPct val="0"/>
        </a:spcAft>
        <a:defRPr sz="18823">
          <a:solidFill>
            <a:schemeClr val="tx2"/>
          </a:solidFill>
          <a:latin typeface="Times New Roman" pitchFamily="18" charset="0"/>
        </a:defRPr>
      </a:lvl9pPr>
    </p:titleStyle>
    <p:bodyStyle>
      <a:lvl1pPr marL="1460500" indent="-1460500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3600">
          <a:solidFill>
            <a:schemeClr val="tx1"/>
          </a:solidFill>
          <a:latin typeface="+mn-lt"/>
          <a:ea typeface="+mn-ea"/>
          <a:cs typeface="+mn-cs"/>
        </a:defRPr>
      </a:lvl1pPr>
      <a:lvl2pPr marL="3170238" indent="-1219200" algn="l" defTabSz="3900488" rtl="0" eaLnBrk="0" fontAlgn="base" hangingPunct="0">
        <a:spcBef>
          <a:spcPct val="20000"/>
        </a:spcBef>
        <a:spcAft>
          <a:spcPct val="0"/>
        </a:spcAft>
        <a:buChar char="–"/>
        <a:defRPr sz="11900">
          <a:solidFill>
            <a:schemeClr val="tx1"/>
          </a:solidFill>
          <a:latin typeface="+mn-lt"/>
        </a:defRPr>
      </a:lvl2pPr>
      <a:lvl3pPr marL="4876800" indent="-974725" algn="l" defTabSz="3900488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</a:defRPr>
      </a:lvl3pPr>
      <a:lvl4pPr marL="6827838" indent="-974725" algn="l" defTabSz="3900488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4pPr>
      <a:lvl5pPr marL="8778875" indent="-974725" algn="l" defTabSz="3900488" rtl="0" eaLnBrk="0" fontAlgn="base" hangingPunct="0">
        <a:spcBef>
          <a:spcPct val="20000"/>
        </a:spcBef>
        <a:spcAft>
          <a:spcPct val="0"/>
        </a:spcAft>
        <a:buChar char="»"/>
        <a:defRPr sz="8500">
          <a:solidFill>
            <a:schemeClr val="tx1"/>
          </a:solidFill>
          <a:latin typeface="+mn-lt"/>
        </a:defRPr>
      </a:lvl5pPr>
      <a:lvl6pPr marL="949034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6pPr>
      <a:lvl7pPr marL="10201567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7pPr>
      <a:lvl8pPr marL="1091278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8pPr>
      <a:lvl9pPr marL="11624008" indent="-975459" algn="l" defTabSz="3901834" rtl="0" fontAlgn="base">
        <a:spcBef>
          <a:spcPct val="20000"/>
        </a:spcBef>
        <a:spcAft>
          <a:spcPct val="0"/>
        </a:spcAft>
        <a:buChar char="»"/>
        <a:defRPr sz="855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1220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244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6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44881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5610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6732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78542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89763" algn="l" defTabSz="142244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3"/>
          <p:cNvSpPr txBox="1">
            <a:spLocks noChangeArrowheads="1"/>
          </p:cNvSpPr>
          <p:nvPr/>
        </p:nvSpPr>
        <p:spPr bwMode="auto">
          <a:xfrm>
            <a:off x="11136762" y="1412116"/>
            <a:ext cx="28932876" cy="140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9338"/>
              </a:lnSpc>
              <a:spcBef>
                <a:spcPct val="0"/>
              </a:spcBef>
              <a:buFontTx/>
              <a:buNone/>
            </a:pPr>
            <a:r>
              <a:rPr lang="en-US" altLang="en-US" sz="150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en-US" sz="15000" b="1" dirty="0">
              <a:solidFill>
                <a:schemeClr val="bg1"/>
              </a:solidFill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3" name="TextBox 85"/>
          <p:cNvSpPr txBox="1">
            <a:spLocks noChangeArrowheads="1"/>
          </p:cNvSpPr>
          <p:nvPr/>
        </p:nvSpPr>
        <p:spPr bwMode="auto">
          <a:xfrm>
            <a:off x="290559" y="4373238"/>
            <a:ext cx="16054705" cy="8217634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 TEAM: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Myra </a:t>
            </a: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Pacelli, Clinical Educator, 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Team </a:t>
            </a: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Karen </a:t>
            </a:r>
            <a:r>
              <a:rPr lang="en-US" altLang="en-US" sz="66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Jaekel</a:t>
            </a: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RHIT, CPHQ, 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Team Lead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Mohammad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Alattar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MD, Neonatology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Catherine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Adelakun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MSN, Unit Manager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Margaret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Garbaciak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Director, Social Services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Cecilia Brito, RN, Certified Lactation Consultant</a:t>
            </a:r>
            <a:endParaRPr lang="en-US" altLang="en-US" sz="6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6" name="Picture 91"/>
          <p:cNvSpPr>
            <a:spLocks noChangeAspect="1"/>
          </p:cNvSpPr>
          <p:nvPr/>
        </p:nvSpPr>
        <p:spPr bwMode="auto">
          <a:xfrm>
            <a:off x="587375" y="33199388"/>
            <a:ext cx="7299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579884" y="1134646"/>
            <a:ext cx="86156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&lt;Hospital Logo&gt;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0285D6-C4E7-4662-B7D0-CFAFE3391E9D}"/>
              </a:ext>
            </a:extLst>
          </p:cNvPr>
          <p:cNvSpPr txBox="1"/>
          <p:nvPr/>
        </p:nvSpPr>
        <p:spPr>
          <a:xfrm>
            <a:off x="34790021" y="22731483"/>
            <a:ext cx="15685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86" y="167288"/>
            <a:ext cx="10589670" cy="389568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59" y="240398"/>
            <a:ext cx="10591799" cy="38909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45264" y="-36870"/>
            <a:ext cx="16661812" cy="409984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014175"/>
              </p:ext>
            </p:extLst>
          </p:nvPr>
        </p:nvGraphicFramePr>
        <p:xfrm>
          <a:off x="17459532" y="18855128"/>
          <a:ext cx="31957237" cy="1125728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20472">
                  <a:extLst>
                    <a:ext uri="{9D8B030D-6E8A-4147-A177-3AD203B41FA5}">
                      <a16:colId xmlns:a16="http://schemas.microsoft.com/office/drawing/2014/main" val="1471737718"/>
                    </a:ext>
                  </a:extLst>
                </a:gridCol>
                <a:gridCol w="5782236">
                  <a:extLst>
                    <a:ext uri="{9D8B030D-6E8A-4147-A177-3AD203B41FA5}">
                      <a16:colId xmlns:a16="http://schemas.microsoft.com/office/drawing/2014/main" val="2646493689"/>
                    </a:ext>
                  </a:extLst>
                </a:gridCol>
                <a:gridCol w="4025349">
                  <a:extLst>
                    <a:ext uri="{9D8B030D-6E8A-4147-A177-3AD203B41FA5}">
                      <a16:colId xmlns:a16="http://schemas.microsoft.com/office/drawing/2014/main" val="3938116050"/>
                    </a:ext>
                  </a:extLst>
                </a:gridCol>
                <a:gridCol w="3654093">
                  <a:extLst>
                    <a:ext uri="{9D8B030D-6E8A-4147-A177-3AD203B41FA5}">
                      <a16:colId xmlns:a16="http://schemas.microsoft.com/office/drawing/2014/main" val="2402827908"/>
                    </a:ext>
                  </a:extLst>
                </a:gridCol>
                <a:gridCol w="3999039">
                  <a:extLst>
                    <a:ext uri="{9D8B030D-6E8A-4147-A177-3AD203B41FA5}">
                      <a16:colId xmlns:a16="http://schemas.microsoft.com/office/drawing/2014/main" val="1187994149"/>
                    </a:ext>
                  </a:extLst>
                </a:gridCol>
                <a:gridCol w="4475533">
                  <a:extLst>
                    <a:ext uri="{9D8B030D-6E8A-4147-A177-3AD203B41FA5}">
                      <a16:colId xmlns:a16="http://schemas.microsoft.com/office/drawing/2014/main" val="3790003705"/>
                    </a:ext>
                  </a:extLst>
                </a:gridCol>
                <a:gridCol w="3826567">
                  <a:extLst>
                    <a:ext uri="{9D8B030D-6E8A-4147-A177-3AD203B41FA5}">
                      <a16:colId xmlns:a16="http://schemas.microsoft.com/office/drawing/2014/main" val="3269432843"/>
                    </a:ext>
                  </a:extLst>
                </a:gridCol>
                <a:gridCol w="3773948">
                  <a:extLst>
                    <a:ext uri="{9D8B030D-6E8A-4147-A177-3AD203B41FA5}">
                      <a16:colId xmlns:a16="http://schemas.microsoft.com/office/drawing/2014/main" val="877929650"/>
                    </a:ext>
                  </a:extLst>
                </a:gridCol>
              </a:tblGrid>
              <a:tr h="45783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Toxicology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Results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NAS Symptoms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Pharm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Treatment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ESC or Finnegan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Assessment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Parental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Involvement/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Rooming In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Safe Discharge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Length of Stay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208795"/>
                  </a:ext>
                </a:extLst>
              </a:tr>
              <a:tr h="56730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2020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 case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Cord positive for: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-opiates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-benzodiazepine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-cocaine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Began @24 </a:t>
                      </a:r>
                      <a:r>
                        <a:rPr lang="en-US" sz="6600" dirty="0" err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hrs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Morphine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19 days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Finnegan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Minimal;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Mom left AMA at 24 hrs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Transfer to NICU at tertiary care center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25 days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935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2021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b="1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No cases to date in 2021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429081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365798" y="315263"/>
            <a:ext cx="13109514" cy="5448108"/>
          </a:xfrm>
          <a:prstGeom prst="rect">
            <a:avLst/>
          </a:prstGeom>
        </p:spPr>
      </p:pic>
      <p:sp>
        <p:nvSpPr>
          <p:cNvPr id="26" name="TextBox 85"/>
          <p:cNvSpPr txBox="1">
            <a:spLocks noChangeArrowheads="1"/>
          </p:cNvSpPr>
          <p:nvPr/>
        </p:nvSpPr>
        <p:spPr bwMode="auto">
          <a:xfrm>
            <a:off x="17459532" y="16877504"/>
            <a:ext cx="15311973" cy="182880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MNO-Neo Data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85"/>
          <p:cNvSpPr txBox="1">
            <a:spLocks noChangeArrowheads="1"/>
          </p:cNvSpPr>
          <p:nvPr/>
        </p:nvSpPr>
        <p:spPr bwMode="auto">
          <a:xfrm>
            <a:off x="17459532" y="6094250"/>
            <a:ext cx="29169360" cy="9233297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 QI/System Changes/Tools Being Used</a:t>
            </a:r>
            <a:endParaRPr lang="en-US" altLang="en-US" sz="6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-revised NAS policy includes Eat, Sleep,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Console &amp; PRN morphine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-Order sets for Non-pharm and Pharm care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-MNO folders with education/resources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-annual/new hire education on MNO/Stigma &amp; Bias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sz="6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-ILPQC QUALITY PROJECT BOARD FOR ALL INITIATIVES WITH RESOURCE MATERIAL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EE98C8-C99A-4B65-9D4D-649E93C92B13}"/>
              </a:ext>
            </a:extLst>
          </p:cNvPr>
          <p:cNvSpPr txBox="1"/>
          <p:nvPr/>
        </p:nvSpPr>
        <p:spPr>
          <a:xfrm>
            <a:off x="608859" y="14145968"/>
            <a:ext cx="14721840" cy="941832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MNO Sustainability Plan</a:t>
            </a:r>
          </a:p>
          <a:p>
            <a:r>
              <a:rPr lang="en-US" sz="6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Sustained Improvement Tracking</a:t>
            </a:r>
            <a:endParaRPr lang="en-US" sz="66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66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chart reviews, meeting as cases arise </a:t>
            </a:r>
          </a:p>
          <a:p>
            <a:r>
              <a:rPr lang="en-US" sz="6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Community Resources –</a:t>
            </a:r>
            <a:endParaRPr lang="en-US" sz="66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annual review of resource map (Soc. </a:t>
            </a:r>
            <a:r>
              <a:rPr lang="en-US" sz="6600" dirty="0" err="1">
                <a:latin typeface="Calibri" panose="020F0502020204030204" pitchFamily="34" charset="0"/>
                <a:cs typeface="Calibri" panose="020F0502020204030204" pitchFamily="34" charset="0"/>
              </a:rPr>
              <a:t>Svcs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660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-ongoing </a:t>
            </a:r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replenishment </a:t>
            </a: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of folders (</a:t>
            </a:r>
            <a:r>
              <a:rPr lang="en-US" sz="6600" dirty="0" err="1">
                <a:latin typeface="Calibri" panose="020F0502020204030204" pitchFamily="34" charset="0"/>
                <a:cs typeface="Calibri" panose="020F0502020204030204" pitchFamily="34" charset="0"/>
              </a:rPr>
              <a:t>Educ</a:t>
            </a:r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66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6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Ongoing Education -  </a:t>
            </a:r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							</a:t>
            </a:r>
            <a:endParaRPr lang="en-US" sz="66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-Use of missed opportunity review form                                       </a:t>
            </a:r>
          </a:p>
          <a:p>
            <a:r>
              <a:rPr 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-Annual &amp; New Hires MNO &amp; Stigma/Bias                                 </a:t>
            </a:r>
          </a:p>
          <a:p>
            <a:endParaRPr lang="en-US" sz="66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6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13078" y="2894665"/>
            <a:ext cx="6305444" cy="1631216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0" b="1" dirty="0" smtClean="0">
                <a:latin typeface="Calibri" panose="020F0502020204030204" pitchFamily="34" charset="0"/>
              </a:rPr>
              <a:t>MNO - NEO</a:t>
            </a:r>
            <a:endParaRPr lang="en-US" sz="100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3"/>
          <p:cNvSpPr txBox="1">
            <a:spLocks noChangeArrowheads="1"/>
          </p:cNvSpPr>
          <p:nvPr/>
        </p:nvSpPr>
        <p:spPr bwMode="auto">
          <a:xfrm>
            <a:off x="11136762" y="1412116"/>
            <a:ext cx="28932876" cy="140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ts val="9338"/>
              </a:lnSpc>
              <a:spcBef>
                <a:spcPct val="0"/>
              </a:spcBef>
              <a:buFontTx/>
              <a:buNone/>
            </a:pPr>
            <a:r>
              <a:rPr lang="en-US" altLang="en-US" sz="150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&lt;Hospital Name&gt; </a:t>
            </a:r>
          </a:p>
        </p:txBody>
      </p:sp>
      <p:sp>
        <p:nvSpPr>
          <p:cNvPr id="4116" name="Picture 91"/>
          <p:cNvSpPr>
            <a:spLocks noChangeAspect="1"/>
          </p:cNvSpPr>
          <p:nvPr/>
        </p:nvSpPr>
        <p:spPr bwMode="auto">
          <a:xfrm>
            <a:off x="587375" y="33199388"/>
            <a:ext cx="7299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579884" y="1134646"/>
            <a:ext cx="86156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000" b="1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&lt;Hospital Logo&gt;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21" y="872644"/>
            <a:ext cx="10591799" cy="38909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61362" y="401070"/>
            <a:ext cx="12527280" cy="3520286"/>
          </a:xfrm>
          <a:prstGeom prst="rect">
            <a:avLst/>
          </a:prstGeom>
        </p:spPr>
      </p:pic>
      <p:sp>
        <p:nvSpPr>
          <p:cNvPr id="12" name="TextBox 85"/>
          <p:cNvSpPr txBox="1">
            <a:spLocks noChangeArrowheads="1"/>
          </p:cNvSpPr>
          <p:nvPr/>
        </p:nvSpPr>
        <p:spPr bwMode="auto">
          <a:xfrm>
            <a:off x="17634589" y="3143388"/>
            <a:ext cx="6309360" cy="137160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BASIC Launch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85"/>
          <p:cNvSpPr txBox="1">
            <a:spLocks noChangeArrowheads="1"/>
          </p:cNvSpPr>
          <p:nvPr/>
        </p:nvSpPr>
        <p:spPr bwMode="auto">
          <a:xfrm>
            <a:off x="1579884" y="6286635"/>
            <a:ext cx="16054705" cy="1126462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MNO TEAM: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Mariela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Malgioglio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MSN, Team </a:t>
            </a: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Karen </a:t>
            </a:r>
            <a:r>
              <a:rPr lang="en-US" altLang="en-US" sz="66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Jaekel</a:t>
            </a:r>
            <a:r>
              <a:rPr lang="en-US" altLang="en-US" sz="6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RHIT, CPHQ, 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Brett Galley, MD, Neonatology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Mohammad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Alattar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MD, Neonatology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Amanda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Ries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Director Pharmacy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Myra Pacelli, Clinical Educator, MCH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Catherine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Adelakun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MSN, Unit Manager, MCH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ICN RNs: 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Jaquaya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Gray, Susan Diaz, Caitlin Zavala, Kim McArthur, Nancy 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Wesolowski</a:t>
            </a:r>
            <a:r>
              <a:rPr lang="en-US" altLang="en-US" sz="6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Daniela Schultz-</a:t>
            </a:r>
            <a:r>
              <a:rPr lang="en-US" altLang="en-US" sz="6600" dirty="0" err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Pearison</a:t>
            </a:r>
            <a:endParaRPr lang="en-US" altLang="en-US" sz="6600" dirty="0" smtClean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352415"/>
              </p:ext>
            </p:extLst>
          </p:nvPr>
        </p:nvGraphicFramePr>
        <p:xfrm>
          <a:off x="587375" y="25346858"/>
          <a:ext cx="35269716" cy="7040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290">
                  <a:extLst>
                    <a:ext uri="{9D8B030D-6E8A-4147-A177-3AD203B41FA5}">
                      <a16:colId xmlns:a16="http://schemas.microsoft.com/office/drawing/2014/main" val="386489714"/>
                    </a:ext>
                  </a:extLst>
                </a:gridCol>
                <a:gridCol w="4074060">
                  <a:extLst>
                    <a:ext uri="{9D8B030D-6E8A-4147-A177-3AD203B41FA5}">
                      <a16:colId xmlns:a16="http://schemas.microsoft.com/office/drawing/2014/main" val="4005169121"/>
                    </a:ext>
                  </a:extLst>
                </a:gridCol>
                <a:gridCol w="7566110">
                  <a:extLst>
                    <a:ext uri="{9D8B030D-6E8A-4147-A177-3AD203B41FA5}">
                      <a16:colId xmlns:a16="http://schemas.microsoft.com/office/drawing/2014/main" val="1858652120"/>
                    </a:ext>
                  </a:extLst>
                </a:gridCol>
                <a:gridCol w="6984102">
                  <a:extLst>
                    <a:ext uri="{9D8B030D-6E8A-4147-A177-3AD203B41FA5}">
                      <a16:colId xmlns:a16="http://schemas.microsoft.com/office/drawing/2014/main" val="3639808177"/>
                    </a:ext>
                  </a:extLst>
                </a:gridCol>
                <a:gridCol w="10476154">
                  <a:extLst>
                    <a:ext uri="{9D8B030D-6E8A-4147-A177-3AD203B41FA5}">
                      <a16:colId xmlns:a16="http://schemas.microsoft.com/office/drawing/2014/main" val="1701932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# Newborns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Newborns ≥35 </a:t>
                      </a:r>
                      <a:r>
                        <a:rPr lang="en-US" sz="6600" dirty="0" err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wks</a:t>
                      </a: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 with Blood Culture w/in 72 </a:t>
                      </a:r>
                      <a:r>
                        <a:rPr lang="en-US" sz="6600" dirty="0" err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hrs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Newborns receiving Abx w/in 72 hrs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Newborns receiving ABX after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negative B.C. results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93187"/>
                  </a:ext>
                </a:extLst>
              </a:tr>
              <a:tr h="1545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Baseline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Oct – Dec 2020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147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14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2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G.A. 36.4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849282"/>
                  </a:ext>
                </a:extLst>
              </a:tr>
              <a:tr h="15456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2021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Jan to April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191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 </a:t>
                      </a:r>
                      <a:r>
                        <a:rPr lang="en-US" sz="6600" dirty="0" smtClean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12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1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G.A. 34.6</a:t>
                      </a:r>
                      <a:endParaRPr lang="en-US" sz="6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6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</a:rPr>
                        <a:t>0</a:t>
                      </a:r>
                      <a:endParaRPr lang="en-US" sz="6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400276"/>
                  </a:ext>
                </a:extLst>
              </a:tr>
            </a:tbl>
          </a:graphicData>
        </a:graphic>
      </p:graphicFrame>
      <p:sp>
        <p:nvSpPr>
          <p:cNvPr id="19" name="TextBox 85"/>
          <p:cNvSpPr txBox="1">
            <a:spLocks noChangeArrowheads="1"/>
          </p:cNvSpPr>
          <p:nvPr/>
        </p:nvSpPr>
        <p:spPr bwMode="auto">
          <a:xfrm>
            <a:off x="587375" y="23586095"/>
            <a:ext cx="13533120" cy="155448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BASIC DATA – BASELINE &amp; 2021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85"/>
          <p:cNvSpPr txBox="1">
            <a:spLocks noChangeArrowheads="1"/>
          </p:cNvSpPr>
          <p:nvPr/>
        </p:nvSpPr>
        <p:spPr bwMode="auto">
          <a:xfrm>
            <a:off x="26024159" y="5169011"/>
            <a:ext cx="21762720" cy="1984248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1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7200" indent="-1219200">
              <a:spcBef>
                <a:spcPct val="20000"/>
              </a:spcBef>
              <a:buChar char="–"/>
              <a:defRPr sz="119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4400" indent="-974725">
              <a:spcBef>
                <a:spcPct val="20000"/>
              </a:spcBef>
              <a:buChar char="•"/>
              <a:defRPr sz="10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71600" indent="-974725">
              <a:spcBef>
                <a:spcPct val="20000"/>
              </a:spcBef>
              <a:buChar char="–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8800" indent="-974725">
              <a:spcBef>
                <a:spcPct val="20000"/>
              </a:spcBef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indent="-974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EMR Implementation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-working with IT: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*implement Sepsis Calculator in EMR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Blood culture results to show on MAR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 Tools Being Used</a:t>
            </a:r>
            <a:endParaRPr lang="en-US" altLang="en-US" sz="8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-revision of ICN </a:t>
            </a:r>
            <a:r>
              <a:rPr lang="en-US" altLang="en-US" sz="8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Kardex</a:t>
            </a: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highlight BC &amp; ABX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-signage in ICN to remind staff of new guidelines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Anticipated Barriers</a:t>
            </a:r>
            <a:endParaRPr lang="en-US" altLang="en-US" sz="8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-few infants receive ABX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-staff:  resistance to change, increasing awareness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Opportunities:  </a:t>
            </a:r>
            <a:r>
              <a:rPr lang="en-US" altLang="en-US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enthusiastic participation of </a:t>
            </a:r>
            <a:r>
              <a:rPr lang="en-US" altLang="en-US" sz="8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Neos</a:t>
            </a:r>
            <a:endParaRPr lang="en-US" altLang="en-US" sz="8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8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Readiness Survey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-education provided to all staff RNs on changes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-standardized communication between ICN and L&amp;D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6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-room for improvement in many areas, especially written  policies/protocols/order sets for determining what infants receive antibiotics and for how long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6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65798" y="315263"/>
            <a:ext cx="13109514" cy="544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G Bridge">
  <a:themeElements>
    <a:clrScheme name="GG Brid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G Bri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G Bri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 Bri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 Bri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Data\Microsoft\Templates\GG Bridge.pot</Template>
  <TotalTime>15429</TotalTime>
  <Words>464</Words>
  <Application>Microsoft Office PowerPoint</Application>
  <PresentationFormat>Custom</PresentationFormat>
  <Paragraphs>124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Mincho</vt:lpstr>
      <vt:lpstr>Calibri</vt:lpstr>
      <vt:lpstr>Century Gothic</vt:lpstr>
      <vt:lpstr>Times New Roman</vt:lpstr>
      <vt:lpstr>GG Bridge</vt:lpstr>
      <vt:lpstr>PowerPoint Presentation</vt:lpstr>
      <vt:lpstr>PowerPoint Presentation</vt:lpstr>
    </vt:vector>
  </TitlesOfParts>
  <Company>SFVAMC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D. Varosy, M.D</dc:creator>
  <cp:lastModifiedBy>Pacelli, Myra</cp:lastModifiedBy>
  <cp:revision>292</cp:revision>
  <cp:lastPrinted>2021-05-04T15:35:07Z</cp:lastPrinted>
  <dcterms:created xsi:type="dcterms:W3CDTF">2002-04-02T23:37:14Z</dcterms:created>
  <dcterms:modified xsi:type="dcterms:W3CDTF">2021-05-06T16:33:31Z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