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51206400" cy="32918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736600" indent="-279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474788" indent="-560388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2212975" indent="-841375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951163" indent="-1122363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78">
          <p15:clr>
            <a:srgbClr val="A4A3A4"/>
          </p15:clr>
        </p15:guide>
        <p15:guide id="2" pos="1344">
          <p15:clr>
            <a:srgbClr val="A4A3A4"/>
          </p15:clr>
        </p15:guide>
        <p15:guide id="3" pos="30912">
          <p15:clr>
            <a:srgbClr val="A4A3A4"/>
          </p15:clr>
        </p15:guide>
        <p15:guide id="4" orient="horz" pos="10056">
          <p15:clr>
            <a:srgbClr val="A4A3A4"/>
          </p15:clr>
        </p15:guide>
        <p15:guide id="5" orient="horz" pos="14071">
          <p15:clr>
            <a:srgbClr val="A4A3A4"/>
          </p15:clr>
        </p15:guide>
        <p15:guide id="6" orient="horz" pos="1349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3" clrIdx="0">
    <p:extLst>
      <p:ext uri="{19B8F6BF-5375-455C-9EA6-DF929625EA0E}">
        <p15:presenceInfo xmlns:p15="http://schemas.microsoft.com/office/powerpoint/2012/main" userId="S-1-5-21-2086500257-1188392490-3880406080-31514" providerId="AD"/>
      </p:ext>
    </p:extLst>
  </p:cmAuthor>
  <p:cmAuthor id="2" name="Weiss, Daniel" initials="WD" lastIdx="3" clrIdx="1">
    <p:extLst>
      <p:ext uri="{19B8F6BF-5375-455C-9EA6-DF929625EA0E}">
        <p15:presenceInfo xmlns:p15="http://schemas.microsoft.com/office/powerpoint/2012/main" userId="S-1-5-21-2123635653-1174594397-1724042279-156046" providerId="AD"/>
      </p:ext>
    </p:extLst>
  </p:cmAuthor>
  <p:cmAuthor id="3" name="Weiss, Daniel" initials="WD [2]" lastIdx="2" clrIdx="2">
    <p:extLst>
      <p:ext uri="{19B8F6BF-5375-455C-9EA6-DF929625EA0E}">
        <p15:presenceInfo xmlns:p15="http://schemas.microsoft.com/office/powerpoint/2012/main" userId="Weiss, Dan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F6AE87-FCB4-4B59-8D6A-4FDED451B501}" v="1" dt="2021-03-30T16:10:41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8446" autoAdjust="0"/>
    <p:restoredTop sz="95833" autoAdjust="0"/>
  </p:normalViewPr>
  <p:slideViewPr>
    <p:cSldViewPr snapToGrid="0">
      <p:cViewPr varScale="1">
        <p:scale>
          <a:sx n="22" d="100"/>
          <a:sy n="22" d="100"/>
        </p:scale>
        <p:origin x="1098" y="18"/>
      </p:cViewPr>
      <p:guideLst>
        <p:guide orient="horz" pos="20078"/>
        <p:guide pos="1344"/>
        <p:guide pos="30912"/>
        <p:guide orient="horz" pos="10056"/>
        <p:guide orient="horz" pos="14071"/>
        <p:guide orient="horz" pos="134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Brooks" userId="46097eb5263442e5" providerId="LiveId" clId="{2CF6AE87-FCB4-4B59-8D6A-4FDED451B501}"/>
    <pc:docChg chg="undo custSel modSld">
      <pc:chgData name="Jodie Brooks" userId="46097eb5263442e5" providerId="LiveId" clId="{2CF6AE87-FCB4-4B59-8D6A-4FDED451B501}" dt="2021-03-30T16:11:25.490" v="14" actId="1076"/>
      <pc:docMkLst>
        <pc:docMk/>
      </pc:docMkLst>
      <pc:sldChg chg="addSp delSp modSp mod">
        <pc:chgData name="Jodie Brooks" userId="46097eb5263442e5" providerId="LiveId" clId="{2CF6AE87-FCB4-4B59-8D6A-4FDED451B501}" dt="2021-03-30T16:11:25.490" v="14" actId="1076"/>
        <pc:sldMkLst>
          <pc:docMk/>
          <pc:sldMk cId="0" sldId="256"/>
        </pc:sldMkLst>
        <pc:spChg chg="mod">
          <ac:chgData name="Jodie Brooks" userId="46097eb5263442e5" providerId="LiveId" clId="{2CF6AE87-FCB4-4B59-8D6A-4FDED451B501}" dt="2021-03-30T16:11:15" v="12" actId="1076"/>
          <ac:spMkLst>
            <pc:docMk/>
            <pc:sldMk cId="0" sldId="256"/>
            <ac:spMk id="4113" creationId="{00000000-0000-0000-0000-000000000000}"/>
          </ac:spMkLst>
        </pc:spChg>
        <pc:picChg chg="add mod ord">
          <ac:chgData name="Jodie Brooks" userId="46097eb5263442e5" providerId="LiveId" clId="{2CF6AE87-FCB4-4B59-8D6A-4FDED451B501}" dt="2021-03-30T16:11:25.490" v="14" actId="1076"/>
          <ac:picMkLst>
            <pc:docMk/>
            <pc:sldMk cId="0" sldId="256"/>
            <ac:picMk id="5" creationId="{44447762-C04C-4C3D-B553-81A8698D1796}"/>
          </ac:picMkLst>
        </pc:picChg>
        <pc:picChg chg="add del">
          <ac:chgData name="Jodie Brooks" userId="46097eb5263442e5" providerId="LiveId" clId="{2CF6AE87-FCB4-4B59-8D6A-4FDED451B501}" dt="2021-03-30T16:11:09.749" v="9" actId="478"/>
          <ac:picMkLst>
            <pc:docMk/>
            <pc:sldMk cId="0" sldId="256"/>
            <ac:picMk id="8" creationId="{9E19611D-0FA2-4F45-93DE-A87BC3ABEEF6}"/>
          </ac:picMkLst>
        </pc:picChg>
      </pc:sldChg>
      <pc:sldChg chg="modSp mod">
        <pc:chgData name="Jodie Brooks" userId="46097eb5263442e5" providerId="LiveId" clId="{2CF6AE87-FCB4-4B59-8D6A-4FDED451B501}" dt="2021-03-17T17:17:34.932" v="0" actId="167"/>
        <pc:sldMkLst>
          <pc:docMk/>
          <pc:sldMk cId="702036258" sldId="257"/>
        </pc:sldMkLst>
        <pc:picChg chg="ord">
          <ac:chgData name="Jodie Brooks" userId="46097eb5263442e5" providerId="LiveId" clId="{2CF6AE87-FCB4-4B59-8D6A-4FDED451B501}" dt="2021-03-17T17:17:34.932" v="0" actId="167"/>
          <ac:picMkLst>
            <pc:docMk/>
            <pc:sldMk cId="702036258" sldId="257"/>
            <ac:picMk id="3" creationId="{71C3F63D-08F8-41DB-AD34-C948418A0545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DC6270F-F403-714A-B538-E6C31C1292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445EC77-C17F-2348-9DEC-50E843B993E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B6B2331-3465-314E-8B52-CB68CB7FCCB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D43070F-0489-EA48-B23C-C98547940A5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fld id="{3EAB5515-8815-4FEC-9706-47885B6A3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D7DCF5-29AE-3047-B765-BC2B38BA08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5F9BF-C48D-584D-91A5-0570013F92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07F7F9-BE1B-4FD1-84AE-ABE1963D3E6D}" type="datetimeFigureOut">
              <a:rPr lang="en-US"/>
              <a:pPr>
                <a:defRPr/>
              </a:pPr>
              <a:t>5/5/2021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E2D796-337F-B743-9BB3-38CC41FE25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1162050"/>
            <a:ext cx="48799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DAE55CE-F979-7C4B-8E28-397209B2C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EB4C5-F3B9-A749-8226-4932E32B5C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6574C-8AF3-374F-9C43-5077164D1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4FBEFB-CBBB-41CD-9F08-23A2D45DF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6600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74788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212975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51163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89604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6pPr>
    <a:lvl7pPr marL="4427525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7pPr>
    <a:lvl8pPr marL="516544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8pPr>
    <a:lvl9pPr marL="590336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Folders, coordinated discharge worksheet,</a:t>
            </a:r>
            <a:r>
              <a:rPr lang="en-US" altLang="en-US" baseline="0" dirty="0" smtClean="0"/>
              <a:t> </a:t>
            </a: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62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9988" y="10227129"/>
            <a:ext cx="43526428" cy="70539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9972" y="18652672"/>
            <a:ext cx="35846456" cy="8414657"/>
          </a:xfrm>
        </p:spPr>
        <p:txBody>
          <a:bodyPr/>
          <a:lstStyle>
            <a:lvl1pPr marL="0" indent="0" algn="ctr">
              <a:buNone/>
              <a:defRPr/>
            </a:lvl1pPr>
            <a:lvl2pPr marL="711220" indent="0" algn="ctr">
              <a:buNone/>
              <a:defRPr/>
            </a:lvl2pPr>
            <a:lvl3pPr marL="1422441" indent="0" algn="ctr">
              <a:buNone/>
              <a:defRPr/>
            </a:lvl3pPr>
            <a:lvl4pPr marL="2133661" indent="0" algn="ctr">
              <a:buNone/>
              <a:defRPr/>
            </a:lvl4pPr>
            <a:lvl5pPr marL="2844881" indent="0" algn="ctr">
              <a:buNone/>
              <a:defRPr/>
            </a:lvl5pPr>
            <a:lvl6pPr marL="3556102" indent="0" algn="ctr">
              <a:buNone/>
              <a:defRPr/>
            </a:lvl6pPr>
            <a:lvl7pPr marL="4267322" indent="0" algn="ctr">
              <a:buNone/>
              <a:defRPr/>
            </a:lvl7pPr>
            <a:lvl8pPr marL="4978542" indent="0" algn="ctr">
              <a:buNone/>
              <a:defRPr/>
            </a:lvl8pPr>
            <a:lvl9pPr marL="56897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547D-4BC9-413E-9471-63CF1C7FC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93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99B3C-C0AF-4DFC-870A-6CD25A13E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68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6043" y="2925538"/>
            <a:ext cx="10880372" cy="26335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2456" y="2925538"/>
            <a:ext cx="32406520" cy="26335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51028-4E33-4EF2-8EFD-D9BA1B7D5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03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01BBA-A3A8-4B51-BD7C-320539562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41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1" y="21153666"/>
            <a:ext cx="43526428" cy="6536871"/>
          </a:xfrm>
        </p:spPr>
        <p:txBody>
          <a:bodyPr anchor="t"/>
          <a:lstStyle>
            <a:lvl1pPr algn="l">
              <a:defRPr sz="622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1" y="13952766"/>
            <a:ext cx="43526428" cy="7200900"/>
          </a:xfrm>
        </p:spPr>
        <p:txBody>
          <a:bodyPr anchor="b"/>
          <a:lstStyle>
            <a:lvl1pPr marL="0" indent="0">
              <a:buNone/>
              <a:defRPr sz="3111"/>
            </a:lvl1pPr>
            <a:lvl2pPr marL="711220" indent="0">
              <a:buNone/>
              <a:defRPr sz="2800"/>
            </a:lvl2pPr>
            <a:lvl3pPr marL="1422441" indent="0">
              <a:buNone/>
              <a:defRPr sz="2489"/>
            </a:lvl3pPr>
            <a:lvl4pPr marL="2133661" indent="0">
              <a:buNone/>
              <a:defRPr sz="2178"/>
            </a:lvl4pPr>
            <a:lvl5pPr marL="2844881" indent="0">
              <a:buNone/>
              <a:defRPr sz="2178"/>
            </a:lvl5pPr>
            <a:lvl6pPr marL="3556102" indent="0">
              <a:buNone/>
              <a:defRPr sz="2178"/>
            </a:lvl6pPr>
            <a:lvl7pPr marL="4267322" indent="0">
              <a:buNone/>
              <a:defRPr sz="2178"/>
            </a:lvl7pPr>
            <a:lvl8pPr marL="4978542" indent="0">
              <a:buNone/>
              <a:defRPr sz="2178"/>
            </a:lvl8pPr>
            <a:lvl9pPr marL="5689763" indent="0">
              <a:buNone/>
              <a:defRPr sz="21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7658-567F-4AA5-BA9B-0C6FB54F0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88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2456" y="9511395"/>
            <a:ext cx="2164221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21734" y="9511395"/>
            <a:ext cx="2164468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79E20-B203-4BD4-984E-5ED4DD4BC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22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6" y="1317171"/>
            <a:ext cx="46084772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815" y="7369629"/>
            <a:ext cx="22625050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815" y="10439400"/>
            <a:ext cx="22625050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3128" y="7369629"/>
            <a:ext cx="22632459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3128" y="10439400"/>
            <a:ext cx="22632459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92FF-6FEB-4B0A-A16F-45E566AEA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73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1D79-DF39-4214-987D-90FCD8FC61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8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490C7-5AEE-4CED-B4CE-7FF6F1301C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2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5" y="1311729"/>
            <a:ext cx="16846550" cy="5576208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787" y="1311729"/>
            <a:ext cx="28625800" cy="28093308"/>
          </a:xfrm>
        </p:spPr>
        <p:txBody>
          <a:bodyPr/>
          <a:lstStyle>
            <a:lvl1pPr>
              <a:defRPr sz="4978"/>
            </a:lvl1pPr>
            <a:lvl2pPr>
              <a:defRPr sz="4356"/>
            </a:lvl2pPr>
            <a:lvl3pPr>
              <a:defRPr sz="3733"/>
            </a:lvl3pPr>
            <a:lvl4pPr>
              <a:defRPr sz="3111"/>
            </a:lvl4pPr>
            <a:lvl5pPr>
              <a:defRPr sz="3111"/>
            </a:lvl5pPr>
            <a:lvl6pPr>
              <a:defRPr sz="3111"/>
            </a:lvl6pPr>
            <a:lvl7pPr>
              <a:defRPr sz="3111"/>
            </a:lvl7pPr>
            <a:lvl8pPr>
              <a:defRPr sz="3111"/>
            </a:lvl8pPr>
            <a:lvl9pPr>
              <a:defRPr sz="31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815" y="6887937"/>
            <a:ext cx="16846550" cy="22517100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2C4E8-DF9F-42B7-B4FC-345577A4D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19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5823" y="23042336"/>
            <a:ext cx="30724828" cy="2721429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5823" y="2941866"/>
            <a:ext cx="30724828" cy="19749406"/>
          </a:xfrm>
        </p:spPr>
        <p:txBody>
          <a:bodyPr/>
          <a:lstStyle>
            <a:lvl1pPr marL="0" indent="0">
              <a:buNone/>
              <a:defRPr sz="4978"/>
            </a:lvl1pPr>
            <a:lvl2pPr marL="711220" indent="0">
              <a:buNone/>
              <a:defRPr sz="4356"/>
            </a:lvl2pPr>
            <a:lvl3pPr marL="1422441" indent="0">
              <a:buNone/>
              <a:defRPr sz="3733"/>
            </a:lvl3pPr>
            <a:lvl4pPr marL="2133661" indent="0">
              <a:buNone/>
              <a:defRPr sz="3111"/>
            </a:lvl4pPr>
            <a:lvl5pPr marL="2844881" indent="0">
              <a:buNone/>
              <a:defRPr sz="3111"/>
            </a:lvl5pPr>
            <a:lvl6pPr marL="3556102" indent="0">
              <a:buNone/>
              <a:defRPr sz="3111"/>
            </a:lvl6pPr>
            <a:lvl7pPr marL="4267322" indent="0">
              <a:buNone/>
              <a:defRPr sz="3111"/>
            </a:lvl7pPr>
            <a:lvl8pPr marL="4978542" indent="0">
              <a:buNone/>
              <a:defRPr sz="3111"/>
            </a:lvl8pPr>
            <a:lvl9pPr marL="5689763" indent="0">
              <a:buNone/>
              <a:defRPr sz="311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5823" y="25763765"/>
            <a:ext cx="30724828" cy="3861706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3D7CC-320A-4DD5-A573-40B2FE798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79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0" y="2925763"/>
            <a:ext cx="435244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0" y="9510713"/>
            <a:ext cx="43524488" cy="1975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1750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defTabSz="3901834" eaLnBrk="1" hangingPunct="1">
              <a:defRPr sz="591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29992638"/>
            <a:ext cx="1621631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ctr" defTabSz="3901834" eaLnBrk="1" hangingPunct="1">
              <a:defRPr sz="591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r" defTabSz="3901834" eaLnBrk="1" hangingPunct="1">
              <a:defRPr sz="5911"/>
            </a:lvl1pPr>
          </a:lstStyle>
          <a:p>
            <a:pPr>
              <a:defRPr/>
            </a:pPr>
            <a:fld id="{6A4EF965-0E43-4C32-AFEB-07C3E2CF2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2pPr>
      <a:lvl3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3pPr>
      <a:lvl4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4pPr>
      <a:lvl5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5pPr>
      <a:lvl6pPr marL="711220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6pPr>
      <a:lvl7pPr marL="142244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7pPr>
      <a:lvl8pPr marL="213366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8pPr>
      <a:lvl9pPr marL="284488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9pPr>
    </p:titleStyle>
    <p:bodyStyle>
      <a:lvl1pPr marL="1460500" indent="-1460500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3600">
          <a:solidFill>
            <a:schemeClr val="tx1"/>
          </a:solidFill>
          <a:latin typeface="+mn-lt"/>
          <a:ea typeface="+mn-ea"/>
          <a:cs typeface="+mn-cs"/>
        </a:defRPr>
      </a:lvl1pPr>
      <a:lvl2pPr marL="3170238" indent="-1219200" algn="l" defTabSz="3900488" rtl="0" eaLnBrk="0" fontAlgn="base" hangingPunct="0">
        <a:spcBef>
          <a:spcPct val="20000"/>
        </a:spcBef>
        <a:spcAft>
          <a:spcPct val="0"/>
        </a:spcAft>
        <a:buChar char="–"/>
        <a:defRPr sz="11900">
          <a:solidFill>
            <a:schemeClr val="tx1"/>
          </a:solidFill>
          <a:latin typeface="+mn-lt"/>
        </a:defRPr>
      </a:lvl2pPr>
      <a:lvl3pPr marL="4876800" indent="-974725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0200">
          <a:solidFill>
            <a:schemeClr val="tx1"/>
          </a:solidFill>
          <a:latin typeface="+mn-lt"/>
        </a:defRPr>
      </a:lvl3pPr>
      <a:lvl4pPr marL="6827838" indent="-974725" algn="l" defTabSz="3900488" rtl="0" eaLnBrk="0" fontAlgn="base" hangingPunct="0">
        <a:spcBef>
          <a:spcPct val="20000"/>
        </a:spcBef>
        <a:spcAft>
          <a:spcPct val="0"/>
        </a:spcAft>
        <a:buChar char="–"/>
        <a:defRPr sz="8500">
          <a:solidFill>
            <a:schemeClr val="tx1"/>
          </a:solidFill>
          <a:latin typeface="+mn-lt"/>
        </a:defRPr>
      </a:lvl4pPr>
      <a:lvl5pPr marL="8778875" indent="-974725" algn="l" defTabSz="3900488" rtl="0" eaLnBrk="0" fontAlgn="base" hangingPunct="0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5pPr>
      <a:lvl6pPr marL="949034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6pPr>
      <a:lvl7pPr marL="1020156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7pPr>
      <a:lvl8pPr marL="1091278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8pPr>
      <a:lvl9pPr marL="1162400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122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244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6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4488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5610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6732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7854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89763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4447762-C04C-4C3D-B553-81A8698D1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1155" y="0"/>
            <a:ext cx="53783377" cy="34378675"/>
          </a:xfrm>
          <a:prstGeom prst="rect">
            <a:avLst/>
          </a:prstGeom>
        </p:spPr>
      </p:pic>
      <p:sp>
        <p:nvSpPr>
          <p:cNvPr id="4113" name="TextBox 85"/>
          <p:cNvSpPr txBox="1">
            <a:spLocks noChangeArrowheads="1"/>
          </p:cNvSpPr>
          <p:nvPr/>
        </p:nvSpPr>
        <p:spPr bwMode="auto">
          <a:xfrm>
            <a:off x="-1263498" y="5538642"/>
            <a:ext cx="15392854" cy="103412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7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Advocate Aurora Health Hospital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Intermediate Care Nursery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Dana Jones-MNO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Marilee Ellis-BASIC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Erin Pinaire-BASIC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Mother/Baby: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Jessica Contreras-MNO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587375" y="33199388"/>
            <a:ext cx="7299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8" name="TextBox 85"/>
          <p:cNvSpPr txBox="1">
            <a:spLocks noChangeArrowheads="1"/>
          </p:cNvSpPr>
          <p:nvPr/>
        </p:nvSpPr>
        <p:spPr bwMode="auto">
          <a:xfrm>
            <a:off x="-1263498" y="20682856"/>
            <a:ext cx="14761785" cy="69249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MNO-Neonatal: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5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Improvement Tracking of Sustained </a:t>
            </a:r>
            <a:r>
              <a:rPr lang="en-US" alt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5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ey </a:t>
            </a:r>
            <a:r>
              <a:rPr lang="en-US" alt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5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easures: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5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altLang="en-US" sz="5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Opiod</a:t>
            </a:r>
            <a:r>
              <a:rPr lang="en-US" altLang="en-US" sz="5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-Exposed newborns receiving Pharmacologic Treatment.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5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5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Opiod</a:t>
            </a:r>
            <a:r>
              <a:rPr lang="en-US" altLang="en-US" sz="5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-Exposed newborns receiving breastmilk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5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altLang="en-US" sz="5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Opiod</a:t>
            </a:r>
            <a:r>
              <a:rPr lang="en-US" altLang="en-US" sz="5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-Exposed newborns discharged with a coordinated plan.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85"/>
          <p:cNvSpPr txBox="1">
            <a:spLocks noChangeArrowheads="1"/>
          </p:cNvSpPr>
          <p:nvPr/>
        </p:nvSpPr>
        <p:spPr bwMode="auto">
          <a:xfrm>
            <a:off x="16593671" y="6059296"/>
            <a:ext cx="15751792" cy="61863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MNO-Neo Data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85">
            <a:extLst>
              <a:ext uri="{FF2B5EF4-FFF2-40B4-BE49-F238E27FC236}">
                <a16:creationId xmlns:a16="http://schemas.microsoft.com/office/drawing/2014/main" id="{5DA5EB73-FEF2-496D-A274-2AC25F2D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5723" y="14152246"/>
            <a:ext cx="15795954" cy="152349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MNO-Sustainability Plan:</a:t>
            </a:r>
            <a:endParaRPr lang="en-US" altLang="en-US" sz="66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*Data collected monthly and entered into </a:t>
            </a:r>
            <a:r>
              <a:rPr lang="en-US" altLang="en-US" sz="6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REDCap</a:t>
            </a:r>
            <a:endParaRPr lang="en-US" altLang="en-US" sz="6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*QI team meeting monthly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*Ongoing education provided to staff via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-NAS Clinical debriefs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-MNO-Neonatal toolkit materials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-monthly emails on changes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-Use of Donna Wright competency model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*MNO folders to be replenished on the units weekly        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*Community resources updated bi-annually with Social worker.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85">
            <a:extLst>
              <a:ext uri="{FF2B5EF4-FFF2-40B4-BE49-F238E27FC236}">
                <a16:creationId xmlns:a16="http://schemas.microsoft.com/office/drawing/2014/main" id="{2B7ED9E6-CBDE-4408-A1D2-0DCA3F6C7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1282" y="25894972"/>
            <a:ext cx="15116570" cy="107106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QI /System Changes tools being used:</a:t>
            </a:r>
            <a:endParaRPr lang="en-US" altLang="en-US" sz="66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altLang="en-US" sz="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Neonatal Monthly Sustainability Collection form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altLang="en-US" sz="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Eat, Sleep, Console charting in EPIC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altLang="en-US" sz="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Quarterly meetings with whole QI team to review any changes that need to be addressed for better outcomes or staff education.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1CBF83-D4A3-43E7-8ECD-976B2C3302F6}"/>
              </a:ext>
            </a:extLst>
          </p:cNvPr>
          <p:cNvSpPr txBox="1"/>
          <p:nvPr/>
        </p:nvSpPr>
        <p:spPr>
          <a:xfrm>
            <a:off x="34564320" y="5737860"/>
            <a:ext cx="16642080" cy="4118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Baseline Data</a:t>
            </a: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Readiness </a:t>
            </a:r>
            <a:r>
              <a:rPr lang="en-US" sz="6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Survey:</a:t>
            </a: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EMR implementation:</a:t>
            </a:r>
          </a:p>
          <a:p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Sepsis Calculator implemented in EPIC on January 18</a:t>
            </a:r>
            <a:r>
              <a:rPr lang="en-US" sz="66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2021, and initiated on every newborn 35 weeks gestation and greater. </a:t>
            </a:r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QI </a:t>
            </a:r>
            <a:r>
              <a:rPr lang="en-US" sz="6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Tools being </a:t>
            </a:r>
            <a:r>
              <a:rPr lang="en-US" sz="6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used:</a:t>
            </a:r>
          </a:p>
          <a:p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*Monthly Newborn Data Form</a:t>
            </a:r>
          </a:p>
          <a:p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*Monthly Hospital Measures Data Collection Form</a:t>
            </a:r>
          </a:p>
          <a:p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*Newborn Sepsis Calculator </a:t>
            </a:r>
          </a:p>
          <a:p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*Monthly meetings with whole BASIC team to review current progress and give updates.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0285D6-C4E7-4662-B7D0-CFAFE3391E9D}"/>
              </a:ext>
            </a:extLst>
          </p:cNvPr>
          <p:cNvSpPr txBox="1"/>
          <p:nvPr/>
        </p:nvSpPr>
        <p:spPr>
          <a:xfrm>
            <a:off x="34790021" y="22731483"/>
            <a:ext cx="156852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829452-6019-4C37-895F-65935D6280E4}"/>
              </a:ext>
            </a:extLst>
          </p:cNvPr>
          <p:cNvSpPr/>
          <p:nvPr/>
        </p:nvSpPr>
        <p:spPr>
          <a:xfrm>
            <a:off x="34564320" y="22177485"/>
            <a:ext cx="16726438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Anticipated </a:t>
            </a:r>
            <a:r>
              <a:rPr lang="en-US" sz="6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Barriers/Opportunities:</a:t>
            </a:r>
          </a:p>
          <a:p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Staff possibly forgetting to initiate and/or </a:t>
            </a:r>
          </a:p>
          <a:p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omplete Monthly Newborn Data form when </a:t>
            </a:r>
          </a:p>
          <a:p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caring  for infant’s undergoing antibiotic therapy.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85"/>
          <p:cNvSpPr txBox="1">
            <a:spLocks noChangeArrowheads="1"/>
          </p:cNvSpPr>
          <p:nvPr/>
        </p:nvSpPr>
        <p:spPr bwMode="auto">
          <a:xfrm>
            <a:off x="-1125689" y="27566309"/>
            <a:ext cx="17144885" cy="7478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BASIC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Babies Antibiotic Stewardship Improvement Collaborative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*Intermediate Care Nursery RNs collecting data on neonates born between 24-44wks gestation receiving antibiotics within the first 72 hours of life.</a:t>
            </a:r>
            <a:endParaRPr lang="en-US" altLang="en-US" sz="6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8798" y="133019"/>
            <a:ext cx="25712358" cy="377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60675" y="12990387"/>
            <a:ext cx="15435489" cy="7179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92075" y="7158344"/>
            <a:ext cx="5116157" cy="5490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81683" y="6888517"/>
            <a:ext cx="5091738" cy="53570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78774" y="12057555"/>
            <a:ext cx="49666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Infants requiring pharm intervention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23868650" y="12057555"/>
            <a:ext cx="6626267" cy="1306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Infant eligible for breastfeeding at discharge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14777" y="12047837"/>
            <a:ext cx="11111415" cy="3191438"/>
          </a:xfrm>
          <a:prstGeom prst="rect">
            <a:avLst/>
          </a:prstGeom>
        </p:spPr>
      </p:pic>
      <p:pic>
        <p:nvPicPr>
          <p:cNvPr id="4159" name="Picture 41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25318" y="6975588"/>
            <a:ext cx="10490331" cy="3834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1C3F63D-08F8-41DB-AD34-C948418A0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2918400"/>
          </a:xfrm>
          <a:prstGeom prst="rect">
            <a:avLst/>
          </a:prstGeom>
        </p:spPr>
      </p:pic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11136762" y="1412116"/>
            <a:ext cx="28932876" cy="140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15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Name&gt; </a:t>
            </a: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587375" y="33199388"/>
            <a:ext cx="7299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579884" y="1134646"/>
            <a:ext cx="86156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Logo&gt;</a:t>
            </a:r>
          </a:p>
        </p:txBody>
      </p:sp>
    </p:spTree>
    <p:extLst>
      <p:ext uri="{BB962C8B-B14F-4D97-AF65-F5344CB8AC3E}">
        <p14:creationId xmlns:p14="http://schemas.microsoft.com/office/powerpoint/2010/main" val="702036258"/>
      </p:ext>
    </p:extLst>
  </p:cSld>
  <p:clrMapOvr>
    <a:masterClrMapping/>
  </p:clrMapOvr>
</p:sld>
</file>

<file path=ppt/theme/theme1.xml><?xml version="1.0" encoding="utf-8"?>
<a:theme xmlns:a="http://schemas.openxmlformats.org/drawingml/2006/main" name="GG Bridge">
  <a:themeElements>
    <a:clrScheme name="GG Brid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G Bri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G Brid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 Brid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Data\Microsoft\Templates\GG Bridge.pot</Template>
  <TotalTime>15782</TotalTime>
  <Words>309</Words>
  <Application>Microsoft Office PowerPoint</Application>
  <PresentationFormat>Custom</PresentationFormat>
  <Paragraphs>87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Times New Roman</vt:lpstr>
      <vt:lpstr>GG Bridge</vt:lpstr>
      <vt:lpstr>PowerPoint Presentation</vt:lpstr>
      <vt:lpstr>PowerPoint Presentation</vt:lpstr>
    </vt:vector>
  </TitlesOfParts>
  <Company>SFVAMC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D. Varosy, M.D</dc:creator>
  <cp:lastModifiedBy>auto.60OBL3500H84</cp:lastModifiedBy>
  <cp:revision>305</cp:revision>
  <cp:lastPrinted>2002-09-26T20:21:33Z</cp:lastPrinted>
  <dcterms:created xsi:type="dcterms:W3CDTF">2002-04-02T23:37:14Z</dcterms:created>
  <dcterms:modified xsi:type="dcterms:W3CDTF">2021-05-05T17:35:16Z</dcterms:modified>
</cp:coreProperties>
</file>