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8.xml" ContentType="application/vnd.openxmlformats-officedocument.presentationml.notesSlide+xml"/>
  <Override PartName="/ppt/charts/chart12.xml" ContentType="application/vnd.openxmlformats-officedocument.drawingml.chart+xml"/>
  <Override PartName="/ppt/notesSlides/notesSlide39.xml" ContentType="application/vnd.openxmlformats-officedocument.presentationml.notesSlide+xml"/>
  <Override PartName="/ppt/charts/chart13.xml" ContentType="application/vnd.openxmlformats-officedocument.drawingml.chart+xml"/>
  <Override PartName="/ppt/theme/themeOverride1.xml" ContentType="application/vnd.openxmlformats-officedocument.themeOverr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61" r:id="rId1"/>
  </p:sldMasterIdLst>
  <p:notesMasterIdLst>
    <p:notesMasterId r:id="rId84"/>
  </p:notesMasterIdLst>
  <p:handoutMasterIdLst>
    <p:handoutMasterId r:id="rId85"/>
  </p:handoutMasterIdLst>
  <p:sldIdLst>
    <p:sldId id="1336" r:id="rId2"/>
    <p:sldId id="1380" r:id="rId3"/>
    <p:sldId id="1381" r:id="rId4"/>
    <p:sldId id="1400" r:id="rId5"/>
    <p:sldId id="1357" r:id="rId6"/>
    <p:sldId id="1382" r:id="rId7"/>
    <p:sldId id="1342" r:id="rId8"/>
    <p:sldId id="1341" r:id="rId9"/>
    <p:sldId id="1386" r:id="rId10"/>
    <p:sldId id="1519" r:id="rId11"/>
    <p:sldId id="1383" r:id="rId12"/>
    <p:sldId id="1505" r:id="rId13"/>
    <p:sldId id="1385" r:id="rId14"/>
    <p:sldId id="1504" r:id="rId15"/>
    <p:sldId id="1384" r:id="rId16"/>
    <p:sldId id="1516" r:id="rId17"/>
    <p:sldId id="1401" r:id="rId18"/>
    <p:sldId id="1389" r:id="rId19"/>
    <p:sldId id="1392" r:id="rId20"/>
    <p:sldId id="1517" r:id="rId21"/>
    <p:sldId id="1518" r:id="rId22"/>
    <p:sldId id="1393" r:id="rId23"/>
    <p:sldId id="1397" r:id="rId24"/>
    <p:sldId id="1506" r:id="rId25"/>
    <p:sldId id="1403" r:id="rId26"/>
    <p:sldId id="1418" r:id="rId27"/>
    <p:sldId id="1419" r:id="rId28"/>
    <p:sldId id="1508" r:id="rId29"/>
    <p:sldId id="1444" r:id="rId30"/>
    <p:sldId id="1512" r:id="rId31"/>
    <p:sldId id="1513" r:id="rId32"/>
    <p:sldId id="1501" r:id="rId33"/>
    <p:sldId id="1514" r:id="rId34"/>
    <p:sldId id="1522" r:id="rId35"/>
    <p:sldId id="1523" r:id="rId36"/>
    <p:sldId id="1524" r:id="rId37"/>
    <p:sldId id="1367" r:id="rId38"/>
    <p:sldId id="1520" r:id="rId39"/>
    <p:sldId id="1369" r:id="rId40"/>
    <p:sldId id="1370" r:id="rId41"/>
    <p:sldId id="1371" r:id="rId42"/>
    <p:sldId id="1372" r:id="rId43"/>
    <p:sldId id="1248" r:id="rId44"/>
    <p:sldId id="1344" r:id="rId45"/>
    <p:sldId id="1532" r:id="rId46"/>
    <p:sldId id="1533" r:id="rId47"/>
    <p:sldId id="1345" r:id="rId48"/>
    <p:sldId id="1531" r:id="rId49"/>
    <p:sldId id="1422" r:id="rId50"/>
    <p:sldId id="1423" r:id="rId51"/>
    <p:sldId id="1424" r:id="rId52"/>
    <p:sldId id="1437" r:id="rId53"/>
    <p:sldId id="1426" r:id="rId54"/>
    <p:sldId id="1427" r:id="rId55"/>
    <p:sldId id="1521" r:id="rId56"/>
    <p:sldId id="1405" r:id="rId57"/>
    <p:sldId id="1525" r:id="rId58"/>
    <p:sldId id="1526" r:id="rId59"/>
    <p:sldId id="1527" r:id="rId60"/>
    <p:sldId id="1528" r:id="rId61"/>
    <p:sldId id="1529" r:id="rId62"/>
    <p:sldId id="1530" r:id="rId63"/>
    <p:sldId id="1445" r:id="rId64"/>
    <p:sldId id="1515" r:id="rId65"/>
    <p:sldId id="1439" r:id="rId66"/>
    <p:sldId id="1482" r:id="rId67"/>
    <p:sldId id="1495" r:id="rId68"/>
    <p:sldId id="1483" r:id="rId69"/>
    <p:sldId id="1484" r:id="rId70"/>
    <p:sldId id="1485" r:id="rId71"/>
    <p:sldId id="1487" r:id="rId72"/>
    <p:sldId id="1488" r:id="rId73"/>
    <p:sldId id="1489" r:id="rId74"/>
    <p:sldId id="1490" r:id="rId75"/>
    <p:sldId id="1491" r:id="rId76"/>
    <p:sldId id="1502" r:id="rId77"/>
    <p:sldId id="1446" r:id="rId78"/>
    <p:sldId id="1447" r:id="rId79"/>
    <p:sldId id="1503" r:id="rId80"/>
    <p:sldId id="1442" r:id="rId81"/>
    <p:sldId id="1332" r:id="rId82"/>
    <p:sldId id="801" r:id="rId8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Arial" pitchFamily="34" charset="0"/>
      </a:defRPr>
    </a:lvl5pPr>
    <a:lvl6pPr marL="2286000" algn="l" defTabSz="914400" rtl="0" eaLnBrk="1" latinLnBrk="0" hangingPunct="1">
      <a:defRPr kern="1200">
        <a:solidFill>
          <a:schemeClr val="tx1"/>
        </a:solidFill>
        <a:latin typeface="Arial" pitchFamily="34" charset="0"/>
        <a:ea typeface="MS PGothic" pitchFamily="34" charset="-128"/>
        <a:cs typeface="Arial" pitchFamily="34" charset="0"/>
      </a:defRPr>
    </a:lvl6pPr>
    <a:lvl7pPr marL="2743200" algn="l" defTabSz="914400" rtl="0" eaLnBrk="1" latinLnBrk="0" hangingPunct="1">
      <a:defRPr kern="1200">
        <a:solidFill>
          <a:schemeClr val="tx1"/>
        </a:solidFill>
        <a:latin typeface="Arial" pitchFamily="34" charset="0"/>
        <a:ea typeface="MS PGothic" pitchFamily="34" charset="-128"/>
        <a:cs typeface="Arial" pitchFamily="34" charset="0"/>
      </a:defRPr>
    </a:lvl7pPr>
    <a:lvl8pPr marL="3200400" algn="l" defTabSz="914400" rtl="0" eaLnBrk="1" latinLnBrk="0" hangingPunct="1">
      <a:defRPr kern="1200">
        <a:solidFill>
          <a:schemeClr val="tx1"/>
        </a:solidFill>
        <a:latin typeface="Arial" pitchFamily="34" charset="0"/>
        <a:ea typeface="MS PGothic" pitchFamily="34" charset="-128"/>
        <a:cs typeface="Arial" pitchFamily="34" charset="0"/>
      </a:defRPr>
    </a:lvl8pPr>
    <a:lvl9pPr marL="3657600" algn="l" defTabSz="914400" rtl="0" eaLnBrk="1" latinLnBrk="0" hangingPunct="1">
      <a:defRPr kern="1200">
        <a:solidFill>
          <a:schemeClr val="tx1"/>
        </a:solidFill>
        <a:latin typeface="Arial" pitchFamily="34" charset="0"/>
        <a:ea typeface="MS PGothic" pitchFamily="34" charset="-128"/>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Ann Lee King" initials="PALK" lastIdx="12" clrIdx="0">
    <p:extLst/>
  </p:cmAuthor>
  <p:cmAuthor id="2" name="Keenan-Devlin, Lauren" initials="KL" lastIdx="1" clrIdx="1"/>
  <p:cmAuthor id="3" name="Borders, Ann" initials="BA" lastIdx="1" clrIdx="2"/>
  <p:cmAuthor id="4" name="Danielle Renae Young" initials="DRY" lastIdx="13" clrIdx="3">
    <p:extLst/>
  </p:cmAuthor>
  <p:cmAuthor id="5" name="leslie granchalek" initials="lg [5] [2]"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466"/>
    <a:srgbClr val="89C4FF"/>
    <a:srgbClr val="FBD4C9"/>
    <a:srgbClr val="4F81BD"/>
    <a:srgbClr val="002850"/>
    <a:srgbClr val="004990"/>
    <a:srgbClr val="0060C0"/>
    <a:srgbClr val="0071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56" autoAdjust="0"/>
    <p:restoredTop sz="80435" autoAdjust="0"/>
  </p:normalViewPr>
  <p:slideViewPr>
    <p:cSldViewPr>
      <p:cViewPr varScale="1">
        <p:scale>
          <a:sx n="93" d="100"/>
          <a:sy n="93" d="100"/>
        </p:scale>
        <p:origin x="486" y="96"/>
      </p:cViewPr>
      <p:guideLst>
        <p:guide orient="horz" pos="2160"/>
        <p:guide pos="2880"/>
      </p:guideLst>
    </p:cSldViewPr>
  </p:slideViewPr>
  <p:outlineViewPr>
    <p:cViewPr>
      <p:scale>
        <a:sx n="33" d="100"/>
        <a:sy n="33" d="100"/>
      </p:scale>
      <p:origin x="0" y="-63149"/>
    </p:cViewPr>
  </p:outlineViewPr>
  <p:notesTextViewPr>
    <p:cViewPr>
      <p:scale>
        <a:sx n="100" d="100"/>
        <a:sy n="100" d="100"/>
      </p:scale>
      <p:origin x="0" y="0"/>
    </p:cViewPr>
  </p:notesTextViewPr>
  <p:sorterViewPr>
    <p:cViewPr>
      <p:scale>
        <a:sx n="100" d="100"/>
        <a:sy n="100" d="100"/>
      </p:scale>
      <p:origin x="0" y="-8011"/>
    </p:cViewPr>
  </p:sorterViewPr>
  <p:notesViewPr>
    <p:cSldViewPr>
      <p:cViewPr varScale="1">
        <p:scale>
          <a:sx n="56" d="100"/>
          <a:sy n="56" d="100"/>
        </p:scale>
        <p:origin x="28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fsmresfiles\fsmresfiles\IPHAM\CHS\ILPQC\IPLARC\Pritzker%20Presentation%20Data_4.19.19.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fsmresfiles\fsmresfiles\IPHAM\CHS\ILPQC\IPLARC\Pritzker%20Presentation%20Data_4.19.19.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1" Type="http://schemas.openxmlformats.org/officeDocument/2006/relationships/oleObject" Target="file:///\\fsmresfiles\fsmresfiles\IPHAM\CHS\ILPQC\IPLARC\Pritzker%20Presentation%20Data_4.19.19.xlsx" TargetMode="Externa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fsmresfiles\fsmresfiles\IPHAM\CHS\ILPQC\IPLARC\Pritzker%20Presentation%20Data_4.19.19.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fsmresfiles\fsmresfiles\IPHAM\CHS\ILPQC\IPLARC\Pritzker%20Presentation%20Data_4.19.19.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fsmresfiles\fsmresfiles\IPHAM\CHS\ILPQC\IPLARC\Pritzker%20Presentation%20Data_4.19.19.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fsmresfiles\fsmresfiles\IPHAM\CHS\ILPQC\IPLARC\Pritzker%20Presentation%20Data_4.19.19.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fsmresfiles\fsmresfiles\IPHAM\CHS\ILPQC\IPLARC\Pritzker%20Presentation%20Data_4.19.19.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fsmresfiles\fsmresfiles\IPHAM\CHS\ILPQC\IPLARC\Pritzker%20Presentation%20Data_4.19.1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layout>
        <c:manualLayout>
          <c:xMode val="edge"/>
          <c:yMode val="edge"/>
          <c:x val="0.13720969537898672"/>
          <c:y val="0.10071726689901468"/>
        </c:manualLayout>
      </c:layout>
      <c:overlay val="0"/>
      <c:txPr>
        <a:bodyPr/>
        <a:lstStyle/>
        <a:p>
          <a:pPr>
            <a:defRPr sz="2800"/>
          </a:pPr>
          <a:endParaRPr lang="en-US"/>
        </a:p>
      </c:txPr>
    </c:title>
    <c:autoTitleDeleted val="0"/>
    <c:plotArea>
      <c:layout/>
      <c:pieChart>
        <c:varyColors val="1"/>
        <c:ser>
          <c:idx val="0"/>
          <c:order val="0"/>
          <c:tx>
            <c:strRef>
              <c:f>Sheet1!$B$1</c:f>
              <c:strCache>
                <c:ptCount val="1"/>
                <c:pt idx="0">
                  <c:v>Of the 158,522 total births in IL in 2014:</c:v>
                </c:pt>
              </c:strCache>
            </c:strRef>
          </c:tx>
          <c:explosion val="8"/>
          <c:dPt>
            <c:idx val="0"/>
            <c:bubble3D val="0"/>
            <c:explosion val="0"/>
            <c:extLst>
              <c:ext xmlns:c16="http://schemas.microsoft.com/office/drawing/2014/chart" uri="{C3380CC4-5D6E-409C-BE32-E72D297353CC}">
                <c16:uniqueId val="{00000000-BB6D-4763-9E19-4B45AA2589F7}"/>
              </c:ext>
            </c:extLst>
          </c:dPt>
          <c:dPt>
            <c:idx val="1"/>
            <c:bubble3D val="0"/>
            <c:explosion val="0"/>
            <c:extLst>
              <c:ext xmlns:c16="http://schemas.microsoft.com/office/drawing/2014/chart" uri="{C3380CC4-5D6E-409C-BE32-E72D297353CC}">
                <c16:uniqueId val="{00000001-BB6D-4763-9E19-4B45AA2589F7}"/>
              </c:ext>
            </c:extLst>
          </c:dPt>
          <c:dLbls>
            <c:dLbl>
              <c:idx val="0"/>
              <c:layout>
                <c:manualLayout>
                  <c:x val="-0.22274636125029826"/>
                  <c:y val="-7.778731551998623E-2"/>
                </c:manualLayout>
              </c:layout>
              <c:spPr/>
              <c:txPr>
                <a:bodyPr/>
                <a:lstStyle/>
                <a:p>
                  <a:pPr>
                    <a:defRPr sz="18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6D-4763-9E19-4B45AA2589F7}"/>
                </c:ext>
              </c:extLst>
            </c:dLbl>
            <c:dLbl>
              <c:idx val="1"/>
              <c:layout>
                <c:manualLayout>
                  <c:x val="0.19054780084307643"/>
                  <c:y val="0.14423561808872251"/>
                </c:manualLayout>
              </c:layout>
              <c:spPr/>
              <c:txPr>
                <a:bodyPr/>
                <a:lstStyle/>
                <a:p>
                  <a:pPr>
                    <a:defRPr sz="18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6D-4763-9E19-4B45AA2589F7}"/>
                </c:ext>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Planned pregnancies </c:v>
                </c:pt>
                <c:pt idx="1">
                  <c:v>Unintended pregnancies </c:v>
                </c:pt>
              </c:strCache>
            </c:strRef>
          </c:cat>
          <c:val>
            <c:numRef>
              <c:f>Sheet1!$B$2:$B$3</c:f>
              <c:numCache>
                <c:formatCode>0%</c:formatCode>
                <c:ptCount val="2"/>
                <c:pt idx="0">
                  <c:v>0.58000000000000007</c:v>
                </c:pt>
                <c:pt idx="1">
                  <c:v>0.42000000000000004</c:v>
                </c:pt>
              </c:numCache>
            </c:numRef>
          </c:val>
          <c:extLst>
            <c:ext xmlns:c16="http://schemas.microsoft.com/office/drawing/2014/chart" uri="{C3380CC4-5D6E-409C-BE32-E72D297353CC}">
              <c16:uniqueId val="{00000002-BB6D-4763-9E19-4B45AA2589F7}"/>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Percent of Hospitals with IT/EMR Revisions for Tracking and Documentation of IUDs, April </a:t>
            </a:r>
            <a:r>
              <a:rPr lang="en-US" sz="1600" dirty="0" smtClean="0"/>
              <a:t>2018-May 2019</a:t>
            </a:r>
            <a:endParaRPr lang="en-US" sz="16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'IT_EMR Revisions'!$B$2</c:f>
              <c:strCache>
                <c:ptCount val="1"/>
                <c:pt idx="0">
                  <c:v>In place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'IT_EMR Revisions'!$A$3:$A$16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'IT_EMR Revisions'!$B$3:$B$16</c:f>
              <c:numCache>
                <c:formatCode>0%</c:formatCode>
                <c:ptCount val="14"/>
                <c:pt idx="0">
                  <c:v>7.1428571428571425E-2</c:v>
                </c:pt>
                <c:pt idx="1">
                  <c:v>7.1428571428571425E-2</c:v>
                </c:pt>
                <c:pt idx="2">
                  <c:v>7.1428571428571425E-2</c:v>
                </c:pt>
                <c:pt idx="3">
                  <c:v>7.1428571428571425E-2</c:v>
                </c:pt>
                <c:pt idx="4">
                  <c:v>0.1428571428571429</c:v>
                </c:pt>
                <c:pt idx="5">
                  <c:v>0.21428571428571427</c:v>
                </c:pt>
                <c:pt idx="6">
                  <c:v>0.26666666666666672</c:v>
                </c:pt>
                <c:pt idx="7">
                  <c:v>0.33333333333333331</c:v>
                </c:pt>
                <c:pt idx="8">
                  <c:v>0.53333333333333333</c:v>
                </c:pt>
                <c:pt idx="9">
                  <c:v>0.38461538461538469</c:v>
                </c:pt>
                <c:pt idx="10">
                  <c:v>0.57142857142857162</c:v>
                </c:pt>
                <c:pt idx="11">
                  <c:v>0.69000000000000006</c:v>
                </c:pt>
                <c:pt idx="12">
                  <c:v>0.77000000000000013</c:v>
                </c:pt>
                <c:pt idx="13">
                  <c:v>0.8600000000000001</c:v>
                </c:pt>
              </c:numCache>
            </c:numRef>
          </c:val>
          <c:extLst>
            <c:ext xmlns:c16="http://schemas.microsoft.com/office/drawing/2014/chart" uri="{C3380CC4-5D6E-409C-BE32-E72D297353CC}">
              <c16:uniqueId val="{00000000-18F9-4125-975F-C1E346893F19}"/>
            </c:ext>
          </c:extLst>
        </c:ser>
        <c:ser>
          <c:idx val="1"/>
          <c:order val="1"/>
          <c:tx>
            <c:strRef>
              <c:f>'IT_EMR Revisions'!$C$2</c:f>
              <c:strCache>
                <c:ptCount val="1"/>
                <c:pt idx="0">
                  <c:v>Working on it</c:v>
                </c:pt>
              </c:strCache>
            </c:strRef>
          </c:tx>
          <c:spPr>
            <a:solidFill>
              <a:srgbClr val="FFFF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'IT_EMR Revisions'!$A$3:$A$16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'IT_EMR Revisions'!$C$3:$C$16</c:f>
              <c:numCache>
                <c:formatCode>0%</c:formatCode>
                <c:ptCount val="14"/>
                <c:pt idx="0">
                  <c:v>0.28571428571428581</c:v>
                </c:pt>
                <c:pt idx="1">
                  <c:v>0.35714285714285726</c:v>
                </c:pt>
                <c:pt idx="2">
                  <c:v>0.28571428571428581</c:v>
                </c:pt>
                <c:pt idx="3">
                  <c:v>0.42857142857142855</c:v>
                </c:pt>
                <c:pt idx="4">
                  <c:v>0.6428571428571429</c:v>
                </c:pt>
                <c:pt idx="5">
                  <c:v>0.71428571428571441</c:v>
                </c:pt>
                <c:pt idx="6">
                  <c:v>0.66666666666666663</c:v>
                </c:pt>
                <c:pt idx="7">
                  <c:v>0.66666666666666663</c:v>
                </c:pt>
                <c:pt idx="8">
                  <c:v>0.46666666666666673</c:v>
                </c:pt>
                <c:pt idx="9">
                  <c:v>0.61538461538461553</c:v>
                </c:pt>
                <c:pt idx="10">
                  <c:v>0.42857142857142855</c:v>
                </c:pt>
                <c:pt idx="11">
                  <c:v>0.31000000000000005</c:v>
                </c:pt>
                <c:pt idx="12">
                  <c:v>0.11</c:v>
                </c:pt>
                <c:pt idx="13">
                  <c:v>0.14000000000000001</c:v>
                </c:pt>
              </c:numCache>
            </c:numRef>
          </c:val>
          <c:extLst>
            <c:ext xmlns:c16="http://schemas.microsoft.com/office/drawing/2014/chart" uri="{C3380CC4-5D6E-409C-BE32-E72D297353CC}">
              <c16:uniqueId val="{00000001-18F9-4125-975F-C1E346893F19}"/>
            </c:ext>
          </c:extLst>
        </c:ser>
        <c:ser>
          <c:idx val="2"/>
          <c:order val="2"/>
          <c:tx>
            <c:strRef>
              <c:f>'IT_EMR Revisions'!$D$2</c:f>
              <c:strCache>
                <c:ptCount val="1"/>
                <c:pt idx="0">
                  <c:v>Have not started</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'IT_EMR Revisions'!$A$3:$A$16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'IT_EMR Revisions'!$D$3:$D$16</c:f>
              <c:numCache>
                <c:formatCode>0%</c:formatCode>
                <c:ptCount val="14"/>
                <c:pt idx="0">
                  <c:v>0.6428571428571429</c:v>
                </c:pt>
                <c:pt idx="1">
                  <c:v>0.57142857142857162</c:v>
                </c:pt>
                <c:pt idx="2">
                  <c:v>0.6428571428571429</c:v>
                </c:pt>
                <c:pt idx="3">
                  <c:v>0.5</c:v>
                </c:pt>
                <c:pt idx="4">
                  <c:v>0.21428571428571427</c:v>
                </c:pt>
                <c:pt idx="5">
                  <c:v>7.1428571428571425E-2</c:v>
                </c:pt>
                <c:pt idx="6">
                  <c:v>6.666666666666668E-2</c:v>
                </c:pt>
                <c:pt idx="12">
                  <c:v>0.11</c:v>
                </c:pt>
              </c:numCache>
            </c:numRef>
          </c:val>
          <c:extLst>
            <c:ext xmlns:c16="http://schemas.microsoft.com/office/drawing/2014/chart" uri="{C3380CC4-5D6E-409C-BE32-E72D297353CC}">
              <c16:uniqueId val="{00000002-18F9-4125-975F-C1E346893F19}"/>
            </c:ext>
          </c:extLst>
        </c:ser>
        <c:dLbls>
          <c:showLegendKey val="0"/>
          <c:showVal val="0"/>
          <c:showCatName val="0"/>
          <c:showSerName val="0"/>
          <c:showPercent val="0"/>
          <c:showBubbleSize val="0"/>
        </c:dLbls>
        <c:gapWidth val="150"/>
        <c:overlap val="100"/>
        <c:axId val="466100336"/>
        <c:axId val="466100896"/>
      </c:barChart>
      <c:catAx>
        <c:axId val="46610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6100896"/>
        <c:crosses val="autoZero"/>
        <c:auto val="1"/>
        <c:lblAlgn val="ctr"/>
        <c:lblOffset val="100"/>
        <c:noMultiLvlLbl val="0"/>
      </c:catAx>
      <c:valAx>
        <c:axId val="4661008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610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Percent of Hospitals with IT/EMR Revisions for Tracking and Documentation of Implants, April </a:t>
            </a:r>
            <a:r>
              <a:rPr lang="en-US" dirty="0" smtClean="0"/>
              <a:t>2018-May </a:t>
            </a:r>
            <a:r>
              <a:rPr lang="en-US" dirty="0"/>
              <a:t>2019</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'IT_EMR Revisions'!$B$19</c:f>
              <c:strCache>
                <c:ptCount val="1"/>
                <c:pt idx="0">
                  <c:v>In place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'IT_EMR Revisions'!$A$20:$A$33</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'IT_EMR Revisions'!$B$20:$B$33</c:f>
              <c:numCache>
                <c:formatCode>0%</c:formatCode>
                <c:ptCount val="14"/>
                <c:pt idx="0">
                  <c:v>0.1428571428571429</c:v>
                </c:pt>
                <c:pt idx="1">
                  <c:v>0.1428571428571429</c:v>
                </c:pt>
                <c:pt idx="2">
                  <c:v>0.1428571428571429</c:v>
                </c:pt>
                <c:pt idx="3">
                  <c:v>0.1428571428571429</c:v>
                </c:pt>
                <c:pt idx="4">
                  <c:v>0.1428571428571429</c:v>
                </c:pt>
                <c:pt idx="5">
                  <c:v>0.1428571428571429</c:v>
                </c:pt>
                <c:pt idx="6">
                  <c:v>0.26666666666666672</c:v>
                </c:pt>
                <c:pt idx="7">
                  <c:v>0.2</c:v>
                </c:pt>
                <c:pt idx="8">
                  <c:v>0.46666666666666673</c:v>
                </c:pt>
                <c:pt idx="9">
                  <c:v>0.30769230769230776</c:v>
                </c:pt>
                <c:pt idx="10">
                  <c:v>0.57142857142857162</c:v>
                </c:pt>
                <c:pt idx="11">
                  <c:v>0.54</c:v>
                </c:pt>
                <c:pt idx="12">
                  <c:v>0.55000000000000004</c:v>
                </c:pt>
                <c:pt idx="13">
                  <c:v>0.56999999999999995</c:v>
                </c:pt>
              </c:numCache>
            </c:numRef>
          </c:val>
          <c:extLst>
            <c:ext xmlns:c16="http://schemas.microsoft.com/office/drawing/2014/chart" uri="{C3380CC4-5D6E-409C-BE32-E72D297353CC}">
              <c16:uniqueId val="{00000000-2A7E-4042-8D47-CB3E1CB348B6}"/>
            </c:ext>
          </c:extLst>
        </c:ser>
        <c:ser>
          <c:idx val="1"/>
          <c:order val="1"/>
          <c:tx>
            <c:strRef>
              <c:f>'IT_EMR Revisions'!$C$19</c:f>
              <c:strCache>
                <c:ptCount val="1"/>
                <c:pt idx="0">
                  <c:v>Working on it</c:v>
                </c:pt>
              </c:strCache>
            </c:strRef>
          </c:tx>
          <c:spPr>
            <a:solidFill>
              <a:srgbClr val="FFFF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'IT_EMR Revisions'!$A$20:$A$33</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'IT_EMR Revisions'!$C$20:$C$33</c:f>
              <c:numCache>
                <c:formatCode>0%</c:formatCode>
                <c:ptCount val="14"/>
                <c:pt idx="0">
                  <c:v>0.28571428571428581</c:v>
                </c:pt>
                <c:pt idx="1">
                  <c:v>0.35714285714285726</c:v>
                </c:pt>
                <c:pt idx="2">
                  <c:v>0.28571428571428581</c:v>
                </c:pt>
                <c:pt idx="3">
                  <c:v>0.35714285714285726</c:v>
                </c:pt>
                <c:pt idx="4">
                  <c:v>0.6428571428571429</c:v>
                </c:pt>
                <c:pt idx="5">
                  <c:v>0.78571428571428559</c:v>
                </c:pt>
                <c:pt idx="6">
                  <c:v>0.73333333333333339</c:v>
                </c:pt>
                <c:pt idx="7">
                  <c:v>0.8</c:v>
                </c:pt>
                <c:pt idx="8">
                  <c:v>0.53333333333333333</c:v>
                </c:pt>
                <c:pt idx="9">
                  <c:v>0.6923076923076924</c:v>
                </c:pt>
                <c:pt idx="10">
                  <c:v>0.42857142857142855</c:v>
                </c:pt>
                <c:pt idx="11">
                  <c:v>0.46</c:v>
                </c:pt>
                <c:pt idx="12">
                  <c:v>0.33000000000000007</c:v>
                </c:pt>
                <c:pt idx="13">
                  <c:v>0.29000000000000004</c:v>
                </c:pt>
              </c:numCache>
            </c:numRef>
          </c:val>
          <c:extLst>
            <c:ext xmlns:c16="http://schemas.microsoft.com/office/drawing/2014/chart" uri="{C3380CC4-5D6E-409C-BE32-E72D297353CC}">
              <c16:uniqueId val="{00000001-2A7E-4042-8D47-CB3E1CB348B6}"/>
            </c:ext>
          </c:extLst>
        </c:ser>
        <c:ser>
          <c:idx val="2"/>
          <c:order val="2"/>
          <c:tx>
            <c:strRef>
              <c:f>'IT_EMR Revisions'!$D$19</c:f>
              <c:strCache>
                <c:ptCount val="1"/>
                <c:pt idx="0">
                  <c:v>Have not started</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'IT_EMR Revisions'!$A$20:$A$33</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'IT_EMR Revisions'!$D$20:$D$33</c:f>
              <c:numCache>
                <c:formatCode>0%</c:formatCode>
                <c:ptCount val="14"/>
                <c:pt idx="0">
                  <c:v>0.57142857142857162</c:v>
                </c:pt>
                <c:pt idx="1">
                  <c:v>0.5</c:v>
                </c:pt>
                <c:pt idx="2">
                  <c:v>0.57142857142857162</c:v>
                </c:pt>
                <c:pt idx="3">
                  <c:v>0.5</c:v>
                </c:pt>
                <c:pt idx="4">
                  <c:v>0.21428571428571427</c:v>
                </c:pt>
                <c:pt idx="5">
                  <c:v>7.1428571428571425E-2</c:v>
                </c:pt>
                <c:pt idx="12">
                  <c:v>0.11</c:v>
                </c:pt>
                <c:pt idx="13">
                  <c:v>0.14000000000000001</c:v>
                </c:pt>
              </c:numCache>
            </c:numRef>
          </c:val>
          <c:extLst>
            <c:ext xmlns:c16="http://schemas.microsoft.com/office/drawing/2014/chart" uri="{C3380CC4-5D6E-409C-BE32-E72D297353CC}">
              <c16:uniqueId val="{00000002-2A7E-4042-8D47-CB3E1CB348B6}"/>
            </c:ext>
          </c:extLst>
        </c:ser>
        <c:dLbls>
          <c:showLegendKey val="0"/>
          <c:showVal val="0"/>
          <c:showCatName val="0"/>
          <c:showSerName val="0"/>
          <c:showPercent val="0"/>
          <c:showBubbleSize val="0"/>
        </c:dLbls>
        <c:gapWidth val="150"/>
        <c:overlap val="100"/>
        <c:axId val="367346160"/>
        <c:axId val="367346720"/>
      </c:barChart>
      <c:catAx>
        <c:axId val="36734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7346720"/>
        <c:crosses val="autoZero"/>
        <c:auto val="1"/>
        <c:lblAlgn val="ctr"/>
        <c:lblOffset val="100"/>
        <c:noMultiLvlLbl val="0"/>
      </c:catAx>
      <c:valAx>
        <c:axId val="3673467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734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Physician/Midwife Training on IPLARC Evidence, Protocols, Counseling &amp; Placement </a:t>
            </a:r>
            <a:r>
              <a:rPr lang="en-US" sz="1600" dirty="0" smtClean="0"/>
              <a:t>, April 2018-May 2019 </a:t>
            </a:r>
            <a:endParaRPr lang="en-US" sz="1600" dirty="0"/>
          </a:p>
        </c:rich>
      </c:tx>
      <c:overlay val="0"/>
      <c:spPr>
        <a:noFill/>
        <a:ln>
          <a:noFill/>
        </a:ln>
        <a:effectLst/>
      </c:spPr>
    </c:title>
    <c:autoTitleDeleted val="0"/>
    <c:plotArea>
      <c:layout/>
      <c:lineChart>
        <c:grouping val="standard"/>
        <c:varyColors val="0"/>
        <c:ser>
          <c:idx val="0"/>
          <c:order val="0"/>
          <c:tx>
            <c:strRef>
              <c:f>'Provider training'!$B$1</c:f>
              <c:strCache>
                <c:ptCount val="1"/>
                <c:pt idx="0">
                  <c:v>Physicians/midwives trained on IPLARC evidence, protocols, counseling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'Provider training'!$A$2:$A$15</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'Provider training'!$B$2:$B$15</c:f>
              <c:numCache>
                <c:formatCode>0%</c:formatCode>
                <c:ptCount val="14"/>
                <c:pt idx="0">
                  <c:v>0.33000000000000007</c:v>
                </c:pt>
                <c:pt idx="1">
                  <c:v>0.37000000000000005</c:v>
                </c:pt>
                <c:pt idx="2">
                  <c:v>0.38000000000000006</c:v>
                </c:pt>
                <c:pt idx="3">
                  <c:v>0.39000000000000007</c:v>
                </c:pt>
                <c:pt idx="4">
                  <c:v>0.42000000000000004</c:v>
                </c:pt>
                <c:pt idx="5">
                  <c:v>0.46</c:v>
                </c:pt>
                <c:pt idx="6">
                  <c:v>0.48000000000000004</c:v>
                </c:pt>
                <c:pt idx="7">
                  <c:v>0.55000000000000004</c:v>
                </c:pt>
                <c:pt idx="8">
                  <c:v>0.60000000000000009</c:v>
                </c:pt>
                <c:pt idx="9">
                  <c:v>0.66000000000000014</c:v>
                </c:pt>
                <c:pt idx="10">
                  <c:v>0.72000000000000008</c:v>
                </c:pt>
                <c:pt idx="11">
                  <c:v>0.77000000000000013</c:v>
                </c:pt>
                <c:pt idx="12">
                  <c:v>0.76000000000000012</c:v>
                </c:pt>
                <c:pt idx="13">
                  <c:v>0.8</c:v>
                </c:pt>
              </c:numCache>
            </c:numRef>
          </c:val>
          <c:smooth val="0"/>
          <c:extLst>
            <c:ext xmlns:c16="http://schemas.microsoft.com/office/drawing/2014/chart" uri="{C3380CC4-5D6E-409C-BE32-E72D297353CC}">
              <c16:uniqueId val="{00000000-8C5D-4BAF-AA88-3F322219DFE4}"/>
            </c:ext>
          </c:extLst>
        </c:ser>
        <c:ser>
          <c:idx val="1"/>
          <c:order val="1"/>
          <c:tx>
            <c:strRef>
              <c:f>'Provider training'!$C$1</c:f>
              <c:strCache>
                <c:ptCount val="1"/>
                <c:pt idx="0">
                  <c:v>Physicians/Midwives trained on immediate postpartum IUD placement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'Provider training'!$A$2:$A$15</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'Provider training'!$C$2:$C$15</c:f>
              <c:numCache>
                <c:formatCode>0%</c:formatCode>
                <c:ptCount val="14"/>
                <c:pt idx="0">
                  <c:v>0.25</c:v>
                </c:pt>
                <c:pt idx="1">
                  <c:v>0.27</c:v>
                </c:pt>
                <c:pt idx="2">
                  <c:v>0.27</c:v>
                </c:pt>
                <c:pt idx="3">
                  <c:v>0.27</c:v>
                </c:pt>
                <c:pt idx="4">
                  <c:v>0.39000000000000007</c:v>
                </c:pt>
                <c:pt idx="5">
                  <c:v>0.44</c:v>
                </c:pt>
                <c:pt idx="6">
                  <c:v>0.51</c:v>
                </c:pt>
                <c:pt idx="7">
                  <c:v>0.58000000000000007</c:v>
                </c:pt>
                <c:pt idx="8">
                  <c:v>0.62000000000000011</c:v>
                </c:pt>
                <c:pt idx="9">
                  <c:v>0.69000000000000006</c:v>
                </c:pt>
                <c:pt idx="10">
                  <c:v>0.79</c:v>
                </c:pt>
                <c:pt idx="11">
                  <c:v>0.79</c:v>
                </c:pt>
                <c:pt idx="12">
                  <c:v>0.88</c:v>
                </c:pt>
                <c:pt idx="13">
                  <c:v>0.83000000000000007</c:v>
                </c:pt>
              </c:numCache>
            </c:numRef>
          </c:val>
          <c:smooth val="0"/>
          <c:extLst>
            <c:ext xmlns:c16="http://schemas.microsoft.com/office/drawing/2014/chart" uri="{C3380CC4-5D6E-409C-BE32-E72D297353CC}">
              <c16:uniqueId val="{00000001-8C5D-4BAF-AA88-3F322219DFE4}"/>
            </c:ext>
          </c:extLst>
        </c:ser>
        <c:ser>
          <c:idx val="2"/>
          <c:order val="2"/>
          <c:tx>
            <c:strRef>
              <c:f>'Provider training'!$D$1</c:f>
              <c:strCache>
                <c:ptCount val="1"/>
                <c:pt idx="0">
                  <c:v>Physicians/Midwives trained on immediate postpartum implant placement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'Provider training'!$A$2:$A$15</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'Provider training'!$D$2:$D$15</c:f>
              <c:numCache>
                <c:formatCode>0%</c:formatCode>
                <c:ptCount val="14"/>
                <c:pt idx="0">
                  <c:v>0.53</c:v>
                </c:pt>
                <c:pt idx="1">
                  <c:v>0.55000000000000004</c:v>
                </c:pt>
                <c:pt idx="2">
                  <c:v>0.56000000000000005</c:v>
                </c:pt>
                <c:pt idx="3">
                  <c:v>0.56999999999999995</c:v>
                </c:pt>
                <c:pt idx="4">
                  <c:v>0.55000000000000004</c:v>
                </c:pt>
                <c:pt idx="5">
                  <c:v>0.59</c:v>
                </c:pt>
                <c:pt idx="6">
                  <c:v>0.56999999999999995</c:v>
                </c:pt>
                <c:pt idx="7">
                  <c:v>0.64000000000000012</c:v>
                </c:pt>
                <c:pt idx="8">
                  <c:v>0.66000000000000014</c:v>
                </c:pt>
                <c:pt idx="9">
                  <c:v>0.76000000000000012</c:v>
                </c:pt>
                <c:pt idx="10">
                  <c:v>0.81</c:v>
                </c:pt>
                <c:pt idx="11">
                  <c:v>0.85000000000000009</c:v>
                </c:pt>
                <c:pt idx="12">
                  <c:v>0.85000000000000009</c:v>
                </c:pt>
                <c:pt idx="13">
                  <c:v>0.87000000000000011</c:v>
                </c:pt>
              </c:numCache>
            </c:numRef>
          </c:val>
          <c:smooth val="0"/>
          <c:extLst>
            <c:ext xmlns:c16="http://schemas.microsoft.com/office/drawing/2014/chart" uri="{C3380CC4-5D6E-409C-BE32-E72D297353CC}">
              <c16:uniqueId val="{00000002-8C5D-4BAF-AA88-3F322219DFE4}"/>
            </c:ext>
          </c:extLst>
        </c:ser>
        <c:ser>
          <c:idx val="3"/>
          <c:order val="3"/>
          <c:tx>
            <c:strRef>
              <c:f>'Provider training'!$E$1</c:f>
              <c:strCache>
                <c:ptCount val="1"/>
                <c:pt idx="0">
                  <c:v>Goal</c:v>
                </c:pt>
              </c:strCache>
            </c:strRef>
          </c:tx>
          <c:spPr>
            <a:ln w="28575" cap="rnd">
              <a:solidFill>
                <a:srgbClr val="FF0000"/>
              </a:solidFill>
              <a:round/>
            </a:ln>
            <a:effectLst/>
          </c:spPr>
          <c:marker>
            <c:symbol val="none"/>
          </c:marker>
          <c:cat>
            <c:strRef>
              <c:f>'Provider training'!$A$2:$A$15</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'Provider training'!$E$2:$E$15</c:f>
              <c:numCache>
                <c:formatCode>0%</c:formatCode>
                <c:ptCount val="14"/>
                <c:pt idx="0">
                  <c:v>0.8</c:v>
                </c:pt>
                <c:pt idx="1">
                  <c:v>0.8</c:v>
                </c:pt>
                <c:pt idx="2">
                  <c:v>0.8</c:v>
                </c:pt>
                <c:pt idx="3">
                  <c:v>0.8</c:v>
                </c:pt>
                <c:pt idx="4">
                  <c:v>0.8</c:v>
                </c:pt>
                <c:pt idx="5">
                  <c:v>0.8</c:v>
                </c:pt>
                <c:pt idx="6">
                  <c:v>0.8</c:v>
                </c:pt>
                <c:pt idx="7">
                  <c:v>0.8</c:v>
                </c:pt>
                <c:pt idx="8">
                  <c:v>0.8</c:v>
                </c:pt>
                <c:pt idx="9">
                  <c:v>0.8</c:v>
                </c:pt>
                <c:pt idx="10">
                  <c:v>0.8</c:v>
                </c:pt>
                <c:pt idx="11">
                  <c:v>0.8</c:v>
                </c:pt>
                <c:pt idx="12">
                  <c:v>0.8</c:v>
                </c:pt>
                <c:pt idx="13">
                  <c:v>0.8</c:v>
                </c:pt>
              </c:numCache>
            </c:numRef>
          </c:val>
          <c:smooth val="0"/>
          <c:extLst>
            <c:ext xmlns:c16="http://schemas.microsoft.com/office/drawing/2014/chart" uri="{C3380CC4-5D6E-409C-BE32-E72D297353CC}">
              <c16:uniqueId val="{00000003-8C5D-4BAF-AA88-3F322219DFE4}"/>
            </c:ext>
          </c:extLst>
        </c:ser>
        <c:dLbls>
          <c:showLegendKey val="0"/>
          <c:showVal val="0"/>
          <c:showCatName val="0"/>
          <c:showSerName val="0"/>
          <c:showPercent val="0"/>
          <c:showBubbleSize val="0"/>
        </c:dLbls>
        <c:marker val="1"/>
        <c:smooth val="0"/>
        <c:axId val="465935088"/>
        <c:axId val="465935648"/>
      </c:lineChart>
      <c:catAx>
        <c:axId val="46593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5935648"/>
        <c:crosses val="autoZero"/>
        <c:auto val="1"/>
        <c:lblAlgn val="ctr"/>
        <c:lblOffset val="100"/>
        <c:noMultiLvlLbl val="0"/>
      </c:catAx>
      <c:valAx>
        <c:axId val="4659356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5935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Percent of Charts with Contraceptive Counseling,</a:t>
            </a:r>
            <a:r>
              <a:rPr lang="en-US" sz="1800" baseline="0" dirty="0"/>
              <a:t> including </a:t>
            </a:r>
            <a:r>
              <a:rPr lang="en-US" sz="1800" baseline="0" dirty="0" smtClean="0"/>
              <a:t>IPLARC, April 2018-May 2019</a:t>
            </a:r>
            <a:endParaRPr lang="en-US" sz="1800" dirty="0"/>
          </a:p>
        </c:rich>
      </c:tx>
      <c:overlay val="0"/>
      <c:spPr>
        <a:noFill/>
        <a:ln>
          <a:noFill/>
        </a:ln>
        <a:effectLst/>
      </c:spPr>
    </c:title>
    <c:autoTitleDeleted val="0"/>
    <c:plotArea>
      <c:layout/>
      <c:lineChart>
        <c:grouping val="standard"/>
        <c:varyColors val="0"/>
        <c:ser>
          <c:idx val="0"/>
          <c:order val="0"/>
          <c:tx>
            <c:strRef>
              <c:f>'Comprehensive Counseling'!$B$1</c:f>
              <c:strCache>
                <c:ptCount val="1"/>
                <c:pt idx="0">
                  <c:v>Contracpetive Counseling prenatal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'Comprehensive Counseling'!$A$2:$A$15</c:f>
              <c:numCache>
                <c:formatCode>mmm\-yy</c:formatCode>
                <c:ptCount val="14"/>
                <c:pt idx="0">
                  <c:v>43191</c:v>
                </c:pt>
                <c:pt idx="1">
                  <c:v>43221</c:v>
                </c:pt>
                <c:pt idx="2">
                  <c:v>43252</c:v>
                </c:pt>
                <c:pt idx="3">
                  <c:v>43282</c:v>
                </c:pt>
                <c:pt idx="4">
                  <c:v>43313</c:v>
                </c:pt>
                <c:pt idx="5">
                  <c:v>43344</c:v>
                </c:pt>
                <c:pt idx="6">
                  <c:v>43391</c:v>
                </c:pt>
                <c:pt idx="7">
                  <c:v>43422</c:v>
                </c:pt>
                <c:pt idx="8">
                  <c:v>43452</c:v>
                </c:pt>
                <c:pt idx="9">
                  <c:v>43484</c:v>
                </c:pt>
                <c:pt idx="10">
                  <c:v>43515</c:v>
                </c:pt>
                <c:pt idx="11">
                  <c:v>43543</c:v>
                </c:pt>
                <c:pt idx="12">
                  <c:v>43574</c:v>
                </c:pt>
                <c:pt idx="13">
                  <c:v>43604</c:v>
                </c:pt>
              </c:numCache>
            </c:numRef>
          </c:cat>
          <c:val>
            <c:numRef>
              <c:f>'Comprehensive Counseling'!$B$2:$B$15</c:f>
              <c:numCache>
                <c:formatCode>0%</c:formatCode>
                <c:ptCount val="14"/>
                <c:pt idx="0">
                  <c:v>0.2</c:v>
                </c:pt>
                <c:pt idx="1">
                  <c:v>0.34</c:v>
                </c:pt>
                <c:pt idx="2">
                  <c:v>0.36000000000000004</c:v>
                </c:pt>
                <c:pt idx="3">
                  <c:v>0.32000000000000006</c:v>
                </c:pt>
                <c:pt idx="4">
                  <c:v>0.32000000000000006</c:v>
                </c:pt>
                <c:pt idx="5">
                  <c:v>0.38000000000000006</c:v>
                </c:pt>
                <c:pt idx="6">
                  <c:v>0.28000000000000008</c:v>
                </c:pt>
                <c:pt idx="7">
                  <c:v>0.38000000000000006</c:v>
                </c:pt>
                <c:pt idx="8">
                  <c:v>0.24000000000000002</c:v>
                </c:pt>
                <c:pt idx="9">
                  <c:v>0.16</c:v>
                </c:pt>
                <c:pt idx="10">
                  <c:v>0.28000000000000008</c:v>
                </c:pt>
                <c:pt idx="11">
                  <c:v>0.49000000000000005</c:v>
                </c:pt>
                <c:pt idx="12">
                  <c:v>0.63000000000000012</c:v>
                </c:pt>
                <c:pt idx="13">
                  <c:v>0.46</c:v>
                </c:pt>
              </c:numCache>
            </c:numRef>
          </c:val>
          <c:smooth val="0"/>
          <c:extLst>
            <c:ext xmlns:c16="http://schemas.microsoft.com/office/drawing/2014/chart" uri="{C3380CC4-5D6E-409C-BE32-E72D297353CC}">
              <c16:uniqueId val="{00000000-A688-4A6E-BE79-EC4E828E320F}"/>
            </c:ext>
          </c:extLst>
        </c:ser>
        <c:ser>
          <c:idx val="1"/>
          <c:order val="1"/>
          <c:tx>
            <c:strRef>
              <c:f>'Comprehensive Counseling'!$C$1</c:f>
              <c:strCache>
                <c:ptCount val="1"/>
                <c:pt idx="0">
                  <c:v>Contraceptive Counseling L&amp;D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'Comprehensive Counseling'!$A$2:$A$15</c:f>
              <c:numCache>
                <c:formatCode>mmm\-yy</c:formatCode>
                <c:ptCount val="14"/>
                <c:pt idx="0">
                  <c:v>43191</c:v>
                </c:pt>
                <c:pt idx="1">
                  <c:v>43221</c:v>
                </c:pt>
                <c:pt idx="2">
                  <c:v>43252</c:v>
                </c:pt>
                <c:pt idx="3">
                  <c:v>43282</c:v>
                </c:pt>
                <c:pt idx="4">
                  <c:v>43313</c:v>
                </c:pt>
                <c:pt idx="5">
                  <c:v>43344</c:v>
                </c:pt>
                <c:pt idx="6">
                  <c:v>43391</c:v>
                </c:pt>
                <c:pt idx="7">
                  <c:v>43422</c:v>
                </c:pt>
                <c:pt idx="8">
                  <c:v>43452</c:v>
                </c:pt>
                <c:pt idx="9">
                  <c:v>43484</c:v>
                </c:pt>
                <c:pt idx="10">
                  <c:v>43515</c:v>
                </c:pt>
                <c:pt idx="11">
                  <c:v>43543</c:v>
                </c:pt>
                <c:pt idx="12">
                  <c:v>43574</c:v>
                </c:pt>
                <c:pt idx="13">
                  <c:v>43604</c:v>
                </c:pt>
              </c:numCache>
            </c:numRef>
          </c:cat>
          <c:val>
            <c:numRef>
              <c:f>'Comprehensive Counseling'!$C$2:$C$15</c:f>
              <c:numCache>
                <c:formatCode>0%</c:formatCode>
                <c:ptCount val="14"/>
                <c:pt idx="0">
                  <c:v>0.48000000000000004</c:v>
                </c:pt>
                <c:pt idx="1">
                  <c:v>0.5</c:v>
                </c:pt>
                <c:pt idx="2">
                  <c:v>0.62000000000000011</c:v>
                </c:pt>
                <c:pt idx="3">
                  <c:v>0.56000000000000005</c:v>
                </c:pt>
                <c:pt idx="4">
                  <c:v>0.54</c:v>
                </c:pt>
                <c:pt idx="5">
                  <c:v>0.54</c:v>
                </c:pt>
                <c:pt idx="6">
                  <c:v>0.60000000000000009</c:v>
                </c:pt>
                <c:pt idx="7">
                  <c:v>0.5</c:v>
                </c:pt>
                <c:pt idx="8">
                  <c:v>0.56000000000000005</c:v>
                </c:pt>
                <c:pt idx="9">
                  <c:v>0.39000000000000007</c:v>
                </c:pt>
                <c:pt idx="10">
                  <c:v>0.70000000000000007</c:v>
                </c:pt>
                <c:pt idx="11">
                  <c:v>0.81</c:v>
                </c:pt>
                <c:pt idx="12">
                  <c:v>0.76000000000000012</c:v>
                </c:pt>
                <c:pt idx="13">
                  <c:v>0.67000000000000015</c:v>
                </c:pt>
              </c:numCache>
            </c:numRef>
          </c:val>
          <c:smooth val="0"/>
          <c:extLst>
            <c:ext xmlns:c16="http://schemas.microsoft.com/office/drawing/2014/chart" uri="{C3380CC4-5D6E-409C-BE32-E72D297353CC}">
              <c16:uniqueId val="{00000001-A688-4A6E-BE79-EC4E828E320F}"/>
            </c:ext>
          </c:extLst>
        </c:ser>
        <c:ser>
          <c:idx val="2"/>
          <c:order val="2"/>
          <c:tx>
            <c:strRef>
              <c:f>'Comprehensive Counseling'!$D$1</c:f>
              <c:strCache>
                <c:ptCount val="1"/>
                <c:pt idx="0">
                  <c:v>Goal</c:v>
                </c:pt>
              </c:strCache>
            </c:strRef>
          </c:tx>
          <c:spPr>
            <a:ln w="28575" cap="rnd">
              <a:solidFill>
                <a:srgbClr val="FF0000"/>
              </a:solidFill>
              <a:round/>
            </a:ln>
            <a:effectLst/>
          </c:spPr>
          <c:marker>
            <c:symbol val="none"/>
          </c:marker>
          <c:cat>
            <c:numRef>
              <c:f>'Comprehensive Counseling'!$A$2:$A$15</c:f>
              <c:numCache>
                <c:formatCode>mmm\-yy</c:formatCode>
                <c:ptCount val="14"/>
                <c:pt idx="0">
                  <c:v>43191</c:v>
                </c:pt>
                <c:pt idx="1">
                  <c:v>43221</c:v>
                </c:pt>
                <c:pt idx="2">
                  <c:v>43252</c:v>
                </c:pt>
                <c:pt idx="3">
                  <c:v>43282</c:v>
                </c:pt>
                <c:pt idx="4">
                  <c:v>43313</c:v>
                </c:pt>
                <c:pt idx="5">
                  <c:v>43344</c:v>
                </c:pt>
                <c:pt idx="6">
                  <c:v>43391</c:v>
                </c:pt>
                <c:pt idx="7">
                  <c:v>43422</c:v>
                </c:pt>
                <c:pt idx="8">
                  <c:v>43452</c:v>
                </c:pt>
                <c:pt idx="9">
                  <c:v>43484</c:v>
                </c:pt>
                <c:pt idx="10">
                  <c:v>43515</c:v>
                </c:pt>
                <c:pt idx="11">
                  <c:v>43543</c:v>
                </c:pt>
                <c:pt idx="12">
                  <c:v>43574</c:v>
                </c:pt>
                <c:pt idx="13">
                  <c:v>43604</c:v>
                </c:pt>
              </c:numCache>
            </c:numRef>
          </c:cat>
          <c:val>
            <c:numRef>
              <c:f>'Comprehensive Counseling'!$D$2:$D$15</c:f>
              <c:numCache>
                <c:formatCode>0%</c:formatCode>
                <c:ptCount val="14"/>
                <c:pt idx="0">
                  <c:v>0.85000000000000009</c:v>
                </c:pt>
                <c:pt idx="1">
                  <c:v>0.85000000000000009</c:v>
                </c:pt>
                <c:pt idx="2">
                  <c:v>0.85000000000000009</c:v>
                </c:pt>
                <c:pt idx="3">
                  <c:v>0.85000000000000009</c:v>
                </c:pt>
                <c:pt idx="4">
                  <c:v>0.85000000000000009</c:v>
                </c:pt>
                <c:pt idx="5">
                  <c:v>0.85000000000000009</c:v>
                </c:pt>
                <c:pt idx="6">
                  <c:v>0.85000000000000009</c:v>
                </c:pt>
                <c:pt idx="7">
                  <c:v>0.85000000000000009</c:v>
                </c:pt>
                <c:pt idx="8">
                  <c:v>0.85000000000000009</c:v>
                </c:pt>
                <c:pt idx="9">
                  <c:v>0.85000000000000009</c:v>
                </c:pt>
                <c:pt idx="10">
                  <c:v>0.85000000000000009</c:v>
                </c:pt>
                <c:pt idx="11">
                  <c:v>0.85000000000000009</c:v>
                </c:pt>
                <c:pt idx="12">
                  <c:v>0.85000000000000009</c:v>
                </c:pt>
                <c:pt idx="13">
                  <c:v>0.85000000000000009</c:v>
                </c:pt>
              </c:numCache>
            </c:numRef>
          </c:val>
          <c:smooth val="0"/>
          <c:extLst>
            <c:ext xmlns:c16="http://schemas.microsoft.com/office/drawing/2014/chart" uri="{C3380CC4-5D6E-409C-BE32-E72D297353CC}">
              <c16:uniqueId val="{00000000-2C39-4F5F-B239-AD818D13DE80}"/>
            </c:ext>
          </c:extLst>
        </c:ser>
        <c:dLbls>
          <c:showLegendKey val="0"/>
          <c:showVal val="0"/>
          <c:showCatName val="0"/>
          <c:showSerName val="0"/>
          <c:showPercent val="0"/>
          <c:showBubbleSize val="0"/>
        </c:dLbls>
        <c:marker val="1"/>
        <c:smooth val="0"/>
        <c:axId val="467454672"/>
        <c:axId val="467455232"/>
      </c:lineChart>
      <c:dateAx>
        <c:axId val="46745467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7455232"/>
        <c:crosses val="autoZero"/>
        <c:auto val="1"/>
        <c:lblOffset val="100"/>
        <c:baseTimeUnit val="months"/>
      </c:dateAx>
      <c:valAx>
        <c:axId val="4674552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745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solidFill>
                  <a:schemeClr val="accent1"/>
                </a:solidFill>
              </a:rPr>
              <a:t>Method Chosen &amp; Continuation Rate</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9.7509138901268347E-2"/>
          <c:y val="0.27595874919400548"/>
          <c:w val="0.87974212607169833"/>
          <c:h val="0.64943154723599794"/>
        </c:manualLayout>
      </c:layout>
      <c:barChart>
        <c:barDir val="col"/>
        <c:grouping val="clustered"/>
        <c:varyColors val="0"/>
        <c:ser>
          <c:idx val="0"/>
          <c:order val="0"/>
          <c:tx>
            <c:strRef>
              <c:f>Sheet1!$B$1</c:f>
              <c:strCache>
                <c:ptCount val="1"/>
                <c:pt idx="0">
                  <c:v>Initial Use</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cat>
            <c:strRef>
              <c:f>Sheet1!$A$2:$A$7</c:f>
              <c:strCache>
                <c:ptCount val="6"/>
                <c:pt idx="0">
                  <c:v>OCP</c:v>
                </c:pt>
                <c:pt idx="1">
                  <c:v>PATCH</c:v>
                </c:pt>
                <c:pt idx="2">
                  <c:v>RING</c:v>
                </c:pt>
                <c:pt idx="3">
                  <c:v>IMPLANT</c:v>
                </c:pt>
                <c:pt idx="4">
                  <c:v>CuIUD</c:v>
                </c:pt>
                <c:pt idx="5">
                  <c:v>LngIUD</c:v>
                </c:pt>
              </c:strCache>
            </c:strRef>
          </c:cat>
          <c:val>
            <c:numRef>
              <c:f>Sheet1!$B$2:$B$7</c:f>
              <c:numCache>
                <c:formatCode>General</c:formatCode>
                <c:ptCount val="6"/>
                <c:pt idx="0">
                  <c:v>480</c:v>
                </c:pt>
                <c:pt idx="1">
                  <c:v>80</c:v>
                </c:pt>
                <c:pt idx="2">
                  <c:v>410</c:v>
                </c:pt>
                <c:pt idx="3">
                  <c:v>500</c:v>
                </c:pt>
                <c:pt idx="4">
                  <c:v>410</c:v>
                </c:pt>
                <c:pt idx="5">
                  <c:v>1880</c:v>
                </c:pt>
              </c:numCache>
            </c:numRef>
          </c:val>
          <c:extLst>
            <c:ext xmlns:c16="http://schemas.microsoft.com/office/drawing/2014/chart" uri="{C3380CC4-5D6E-409C-BE32-E72D297353CC}">
              <c16:uniqueId val="{00000000-827A-4C71-9062-DB0557C08A4D}"/>
            </c:ext>
          </c:extLst>
        </c:ser>
        <c:ser>
          <c:idx val="1"/>
          <c:order val="1"/>
          <c:tx>
            <c:strRef>
              <c:f>Sheet1!$C$1</c:f>
              <c:strCache>
                <c:ptCount val="1"/>
                <c:pt idx="0">
                  <c:v>1 Year Conitnuation</c:v>
                </c:pt>
              </c:strCache>
            </c:strRef>
          </c:tx>
          <c:spPr>
            <a:solidFill>
              <a:schemeClr val="accent4"/>
            </a:solidFill>
            <a:ln>
              <a:noFill/>
            </a:ln>
            <a:effectLst>
              <a:innerShdw blurRad="114300">
                <a:schemeClr val="accent3"/>
              </a:innerShdw>
            </a:effectLst>
          </c:spPr>
          <c:invertIfNegative val="0"/>
          <c:cat>
            <c:strRef>
              <c:f>Sheet1!$A$2:$A$7</c:f>
              <c:strCache>
                <c:ptCount val="6"/>
                <c:pt idx="0">
                  <c:v>OCP</c:v>
                </c:pt>
                <c:pt idx="1">
                  <c:v>PATCH</c:v>
                </c:pt>
                <c:pt idx="2">
                  <c:v>RING</c:v>
                </c:pt>
                <c:pt idx="3">
                  <c:v>IMPLANT</c:v>
                </c:pt>
                <c:pt idx="4">
                  <c:v>CuIUD</c:v>
                </c:pt>
                <c:pt idx="5">
                  <c:v>LngIUD</c:v>
                </c:pt>
              </c:strCache>
            </c:strRef>
          </c:cat>
          <c:val>
            <c:numRef>
              <c:f>Sheet1!$C$2:$C$7</c:f>
              <c:numCache>
                <c:formatCode>General</c:formatCode>
                <c:ptCount val="6"/>
                <c:pt idx="0">
                  <c:v>240</c:v>
                </c:pt>
                <c:pt idx="1">
                  <c:v>40</c:v>
                </c:pt>
                <c:pt idx="2">
                  <c:v>220</c:v>
                </c:pt>
                <c:pt idx="3">
                  <c:v>410</c:v>
                </c:pt>
                <c:pt idx="4">
                  <c:v>380</c:v>
                </c:pt>
                <c:pt idx="5">
                  <c:v>1620</c:v>
                </c:pt>
              </c:numCache>
            </c:numRef>
          </c:val>
          <c:extLst>
            <c:ext xmlns:c16="http://schemas.microsoft.com/office/drawing/2014/chart" uri="{C3380CC4-5D6E-409C-BE32-E72D297353CC}">
              <c16:uniqueId val="{00000001-827A-4C71-9062-DB0557C08A4D}"/>
            </c:ext>
          </c:extLst>
        </c:ser>
        <c:dLbls>
          <c:showLegendKey val="0"/>
          <c:showVal val="0"/>
          <c:showCatName val="0"/>
          <c:showSerName val="0"/>
          <c:showPercent val="0"/>
          <c:showBubbleSize val="0"/>
        </c:dLbls>
        <c:gapWidth val="164"/>
        <c:overlap val="-22"/>
        <c:axId val="272603856"/>
        <c:axId val="272604416"/>
      </c:barChart>
      <c:catAx>
        <c:axId val="272603856"/>
        <c:scaling>
          <c:orientation val="minMax"/>
        </c:scaling>
        <c:delete val="0"/>
        <c:axPos val="b"/>
        <c:numFmt formatCode="General" sourceLinked="1"/>
        <c:majorTickMark val="none"/>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197" b="0" i="0" u="none" strike="noStrike" kern="1200" baseline="0">
                <a:ln w="6350">
                  <a:solidFill>
                    <a:schemeClr val="accent1"/>
                  </a:solidFill>
                </a:ln>
                <a:solidFill>
                  <a:schemeClr val="tx1">
                    <a:lumMod val="65000"/>
                    <a:lumOff val="35000"/>
                  </a:schemeClr>
                </a:solidFill>
                <a:latin typeface="+mn-lt"/>
                <a:ea typeface="+mn-ea"/>
                <a:cs typeface="+mn-cs"/>
              </a:defRPr>
            </a:pPr>
            <a:endParaRPr lang="en-US"/>
          </a:p>
        </c:txPr>
        <c:crossAx val="272604416"/>
        <c:crosses val="autoZero"/>
        <c:auto val="1"/>
        <c:lblAlgn val="ctr"/>
        <c:lblOffset val="100"/>
        <c:noMultiLvlLbl val="0"/>
      </c:catAx>
      <c:valAx>
        <c:axId val="2726044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2603856"/>
        <c:crosses val="autoZero"/>
        <c:crossBetween val="between"/>
      </c:valAx>
      <c:spPr>
        <a:blipFill>
          <a:blip xmlns:r="http://schemas.openxmlformats.org/officeDocument/2006/relationships" r:embed="rId3">
            <a:alphaModFix amt="22000"/>
          </a:blip>
          <a:tile tx="0" ty="0" sx="100000" sy="100000" flip="none" algn="tl"/>
        </a:blip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accent1"/>
                </a:solidFill>
                <a:latin typeface="+mn-lt"/>
                <a:ea typeface="+mn-ea"/>
                <a:cs typeface="+mn-cs"/>
              </a:defRPr>
            </a:pPr>
            <a:r>
              <a:rPr lang="en-US" dirty="0">
                <a:solidFill>
                  <a:schemeClr val="accent1"/>
                </a:solidFill>
              </a:rPr>
              <a:t>% Unintended Pregnancy in First Year of Use</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accent1"/>
              </a:solidFill>
              <a:latin typeface="+mn-lt"/>
              <a:ea typeface="+mn-ea"/>
              <a:cs typeface="+mn-cs"/>
            </a:defRPr>
          </a:pPr>
          <a:endParaRPr lang="en-US"/>
        </a:p>
      </c:txPr>
    </c:title>
    <c:autoTitleDeleted val="0"/>
    <c:plotArea>
      <c:layout>
        <c:manualLayout>
          <c:layoutTarget val="inner"/>
          <c:xMode val="edge"/>
          <c:yMode val="edge"/>
          <c:x val="0.15406743474300197"/>
          <c:y val="0.28777770620069842"/>
          <c:w val="0.81876615844934209"/>
          <c:h val="0.64735564943882973"/>
        </c:manualLayout>
      </c:layout>
      <c:barChart>
        <c:barDir val="bar"/>
        <c:grouping val="clustered"/>
        <c:varyColors val="0"/>
        <c:ser>
          <c:idx val="0"/>
          <c:order val="0"/>
          <c:tx>
            <c:strRef>
              <c:f>Sheet1!$B$1</c:f>
              <c:strCache>
                <c:ptCount val="1"/>
                <c:pt idx="0">
                  <c:v>Perfect</c:v>
                </c:pt>
              </c:strCache>
            </c:strRef>
          </c:tx>
          <c:spPr>
            <a:pattFill prst="narVert">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6"/>
                <c:pt idx="0">
                  <c:v>Condoms</c:v>
                </c:pt>
                <c:pt idx="1">
                  <c:v>PPR</c:v>
                </c:pt>
                <c:pt idx="2">
                  <c:v>DMPA</c:v>
                </c:pt>
                <c:pt idx="3">
                  <c:v>Cu IUD</c:v>
                </c:pt>
                <c:pt idx="4">
                  <c:v>Lng IUD</c:v>
                </c:pt>
                <c:pt idx="5">
                  <c:v>Implant</c:v>
                </c:pt>
              </c:strCache>
            </c:strRef>
          </c:cat>
          <c:val>
            <c:numRef>
              <c:f>Sheet1!$B$2:$B$8</c:f>
              <c:numCache>
                <c:formatCode>General</c:formatCode>
                <c:ptCount val="7"/>
                <c:pt idx="0">
                  <c:v>2</c:v>
                </c:pt>
                <c:pt idx="1">
                  <c:v>0.3</c:v>
                </c:pt>
                <c:pt idx="2">
                  <c:v>0.2</c:v>
                </c:pt>
                <c:pt idx="3">
                  <c:v>0.6</c:v>
                </c:pt>
                <c:pt idx="4">
                  <c:v>0.2</c:v>
                </c:pt>
                <c:pt idx="5">
                  <c:v>0.05</c:v>
                </c:pt>
              </c:numCache>
            </c:numRef>
          </c:val>
          <c:extLst>
            <c:ext xmlns:c16="http://schemas.microsoft.com/office/drawing/2014/chart" uri="{C3380CC4-5D6E-409C-BE32-E72D297353CC}">
              <c16:uniqueId val="{00000000-0362-4AA9-A69A-8A85B4764C2E}"/>
            </c:ext>
          </c:extLst>
        </c:ser>
        <c:ser>
          <c:idx val="1"/>
          <c:order val="1"/>
          <c:tx>
            <c:strRef>
              <c:f>Sheet1!$C$1</c:f>
              <c:strCache>
                <c:ptCount val="1"/>
                <c:pt idx="0">
                  <c:v>Typical</c:v>
                </c:pt>
              </c:strCache>
            </c:strRef>
          </c:tx>
          <c:spPr>
            <a:solidFill>
              <a:schemeClr val="accent4"/>
            </a:solidFill>
            <a:ln w="12700">
              <a:solidFill>
                <a:schemeClr val="accent4"/>
              </a:solid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Sheet1!$A$2:$A$8</c:f>
              <c:strCache>
                <c:ptCount val="6"/>
                <c:pt idx="0">
                  <c:v>Condoms</c:v>
                </c:pt>
                <c:pt idx="1">
                  <c:v>PPR</c:v>
                </c:pt>
                <c:pt idx="2">
                  <c:v>DMPA</c:v>
                </c:pt>
                <c:pt idx="3">
                  <c:v>Cu IUD</c:v>
                </c:pt>
                <c:pt idx="4">
                  <c:v>Lng IUD</c:v>
                </c:pt>
                <c:pt idx="5">
                  <c:v>Implant</c:v>
                </c:pt>
              </c:strCache>
            </c:strRef>
          </c:cat>
          <c:val>
            <c:numRef>
              <c:f>Sheet1!$C$2:$C$8</c:f>
              <c:numCache>
                <c:formatCode>General</c:formatCode>
                <c:ptCount val="7"/>
                <c:pt idx="0">
                  <c:v>18</c:v>
                </c:pt>
                <c:pt idx="1">
                  <c:v>9</c:v>
                </c:pt>
                <c:pt idx="2">
                  <c:v>6</c:v>
                </c:pt>
                <c:pt idx="3">
                  <c:v>0.8</c:v>
                </c:pt>
                <c:pt idx="4">
                  <c:v>0.2</c:v>
                </c:pt>
                <c:pt idx="5">
                  <c:v>0.05</c:v>
                </c:pt>
              </c:numCache>
            </c:numRef>
          </c:val>
          <c:extLst>
            <c:ext xmlns:c16="http://schemas.microsoft.com/office/drawing/2014/chart" uri="{C3380CC4-5D6E-409C-BE32-E72D297353CC}">
              <c16:uniqueId val="{00000001-0362-4AA9-A69A-8A85B4764C2E}"/>
            </c:ext>
          </c:extLst>
        </c:ser>
        <c:dLbls>
          <c:dLblPos val="outEnd"/>
          <c:showLegendKey val="0"/>
          <c:showVal val="1"/>
          <c:showCatName val="0"/>
          <c:showSerName val="0"/>
          <c:showPercent val="0"/>
          <c:showBubbleSize val="0"/>
        </c:dLbls>
        <c:gapWidth val="227"/>
        <c:overlap val="-48"/>
        <c:axId val="272607216"/>
        <c:axId val="272607776"/>
      </c:barChart>
      <c:catAx>
        <c:axId val="272607216"/>
        <c:scaling>
          <c:orientation val="minMax"/>
        </c:scaling>
        <c:delete val="0"/>
        <c:axPos val="l"/>
        <c:numFmt formatCode="#,##0.00" sourceLinked="0"/>
        <c:majorTickMark val="out"/>
        <c:minorTickMark val="none"/>
        <c:tickLblPos val="nextTo"/>
        <c:spPr>
          <a:noFill/>
          <a:ln w="19050" cap="flat" cmpd="sng" algn="ctr">
            <a:solidFill>
              <a:schemeClr val="tx1">
                <a:lumMod val="25000"/>
                <a:lumOff val="75000"/>
              </a:schemeClr>
            </a:solidFill>
            <a:round/>
          </a:ln>
          <a:effectLst/>
        </c:spPr>
        <c:txPr>
          <a:bodyPr rot="0" spcFirstLastPara="1" vertOverflow="ellipsis" wrap="square" anchor="ctr" anchorCtr="1"/>
          <a:lstStyle/>
          <a:p>
            <a:pPr>
              <a:defRPr sz="1197" b="0" i="0" u="none" strike="noStrike" kern="1200" baseline="0">
                <a:ln w="6350">
                  <a:solidFill>
                    <a:schemeClr val="tx2"/>
                  </a:solidFill>
                </a:ln>
                <a:solidFill>
                  <a:schemeClr val="tx1"/>
                </a:solidFill>
                <a:latin typeface="+mn-lt"/>
                <a:ea typeface="+mn-ea"/>
                <a:cs typeface="+mn-cs"/>
              </a:defRPr>
            </a:pPr>
            <a:endParaRPr lang="en-US"/>
          </a:p>
        </c:txPr>
        <c:crossAx val="272607776"/>
        <c:crosses val="autoZero"/>
        <c:auto val="1"/>
        <c:lblAlgn val="ctr"/>
        <c:lblOffset val="100"/>
        <c:noMultiLvlLbl val="0"/>
      </c:catAx>
      <c:valAx>
        <c:axId val="27260777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2607216"/>
        <c:crosses val="autoZero"/>
        <c:crossBetween val="between"/>
      </c:valAx>
      <c:spPr>
        <a:noFill/>
        <a:ln w="38100" cmpd="sng">
          <a:solidFill>
            <a:schemeClr val="accent1">
              <a:alpha val="32000"/>
            </a:schemeClr>
          </a:solid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Percent</a:t>
            </a:r>
            <a:r>
              <a:rPr lang="en-US" sz="1600" baseline="0" dirty="0"/>
              <a:t> of Wave 1 Hospitals with IUDs on Inpatient Formulary, </a:t>
            </a:r>
            <a:r>
              <a:rPr lang="en-US" sz="1600" baseline="0" dirty="0" smtClean="0"/>
              <a:t>April 2018-May 2019</a:t>
            </a:r>
            <a:endParaRPr lang="en-US"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'[Pritzker Presentation Data_4.19.19.xlsx]Formulary'!$B$2</c:f>
              <c:strCache>
                <c:ptCount val="1"/>
                <c:pt idx="0">
                  <c:v>In place</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'[Pritzker Presentation Data_4.19.19.xlsx]Formulary'!$A$3:$A$16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'[Pritzker Presentation Data_4.19.19.xlsx]Formulary'!$B$3:$B$16</c:f>
              <c:numCache>
                <c:formatCode>0%</c:formatCode>
                <c:ptCount val="14"/>
                <c:pt idx="0">
                  <c:v>0.28571428571428581</c:v>
                </c:pt>
                <c:pt idx="1">
                  <c:v>0.28571428571428581</c:v>
                </c:pt>
                <c:pt idx="2">
                  <c:v>0.35714285714285726</c:v>
                </c:pt>
                <c:pt idx="3">
                  <c:v>0.35714285714285726</c:v>
                </c:pt>
                <c:pt idx="4">
                  <c:v>0.42857142857142855</c:v>
                </c:pt>
                <c:pt idx="5">
                  <c:v>0.57142857142857162</c:v>
                </c:pt>
                <c:pt idx="6">
                  <c:v>0.66666666666666663</c:v>
                </c:pt>
                <c:pt idx="7">
                  <c:v>0.73333333333333339</c:v>
                </c:pt>
                <c:pt idx="8">
                  <c:v>0.73333333333333339</c:v>
                </c:pt>
                <c:pt idx="9">
                  <c:v>0.78571428571428559</c:v>
                </c:pt>
                <c:pt idx="10">
                  <c:v>0.85714285714285721</c:v>
                </c:pt>
                <c:pt idx="11">
                  <c:v>0.92</c:v>
                </c:pt>
                <c:pt idx="12">
                  <c:v>1</c:v>
                </c:pt>
                <c:pt idx="13">
                  <c:v>1</c:v>
                </c:pt>
              </c:numCache>
            </c:numRef>
          </c:val>
          <c:extLst>
            <c:ext xmlns:c16="http://schemas.microsoft.com/office/drawing/2014/chart" uri="{C3380CC4-5D6E-409C-BE32-E72D297353CC}">
              <c16:uniqueId val="{00000000-066A-470D-A10E-F4E626157A91}"/>
            </c:ext>
          </c:extLst>
        </c:ser>
        <c:ser>
          <c:idx val="1"/>
          <c:order val="1"/>
          <c:tx>
            <c:strRef>
              <c:f>'[Pritzker Presentation Data_4.19.19.xlsx]Formulary'!$C$2</c:f>
              <c:strCache>
                <c:ptCount val="1"/>
                <c:pt idx="0">
                  <c:v>Working on it</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'[Pritzker Presentation Data_4.19.19.xlsx]Formulary'!$A$3:$A$16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'[Pritzker Presentation Data_4.19.19.xlsx]Formulary'!$C$3:$C$15</c:f>
              <c:numCache>
                <c:formatCode>0%</c:formatCode>
                <c:ptCount val="13"/>
                <c:pt idx="0">
                  <c:v>0.21428571428571427</c:v>
                </c:pt>
                <c:pt idx="1">
                  <c:v>0.21428571428571427</c:v>
                </c:pt>
                <c:pt idx="2">
                  <c:v>0.35714285714285726</c:v>
                </c:pt>
                <c:pt idx="3">
                  <c:v>0.35714285714285726</c:v>
                </c:pt>
                <c:pt idx="4">
                  <c:v>0.35714285714285726</c:v>
                </c:pt>
                <c:pt idx="5">
                  <c:v>0.35714285714285726</c:v>
                </c:pt>
                <c:pt idx="6">
                  <c:v>0.26666666666666672</c:v>
                </c:pt>
                <c:pt idx="7">
                  <c:v>0.26666666666666672</c:v>
                </c:pt>
                <c:pt idx="8">
                  <c:v>0.26666666666666672</c:v>
                </c:pt>
                <c:pt idx="9">
                  <c:v>0.21428571428571427</c:v>
                </c:pt>
                <c:pt idx="10">
                  <c:v>0.1428571428571429</c:v>
                </c:pt>
                <c:pt idx="11">
                  <c:v>8.0000000000000016E-2</c:v>
                </c:pt>
              </c:numCache>
            </c:numRef>
          </c:val>
          <c:extLst>
            <c:ext xmlns:c16="http://schemas.microsoft.com/office/drawing/2014/chart" uri="{C3380CC4-5D6E-409C-BE32-E72D297353CC}">
              <c16:uniqueId val="{00000001-066A-470D-A10E-F4E626157A91}"/>
            </c:ext>
          </c:extLst>
        </c:ser>
        <c:ser>
          <c:idx val="2"/>
          <c:order val="2"/>
          <c:tx>
            <c:strRef>
              <c:f>'[Pritzker Presentation Data_4.19.19.xlsx]Formulary'!$D$2</c:f>
              <c:strCache>
                <c:ptCount val="1"/>
                <c:pt idx="0">
                  <c:v>Have not started</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'[Pritzker Presentation Data_4.19.19.xlsx]Formulary'!$A$3:$A$16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'[Pritzker Presentation Data_4.19.19.xlsx]Formulary'!$D$3:$D$16</c:f>
              <c:numCache>
                <c:formatCode>0%</c:formatCode>
                <c:ptCount val="14"/>
                <c:pt idx="0">
                  <c:v>0.5</c:v>
                </c:pt>
                <c:pt idx="1">
                  <c:v>0.5</c:v>
                </c:pt>
                <c:pt idx="2">
                  <c:v>0.28571428571428581</c:v>
                </c:pt>
                <c:pt idx="3">
                  <c:v>0.28571428571428581</c:v>
                </c:pt>
                <c:pt idx="4">
                  <c:v>0.21428571428571427</c:v>
                </c:pt>
                <c:pt idx="5">
                  <c:v>7.1428571428571425E-2</c:v>
                </c:pt>
                <c:pt idx="6">
                  <c:v>6.666666666666668E-2</c:v>
                </c:pt>
              </c:numCache>
            </c:numRef>
          </c:val>
          <c:extLst>
            <c:ext xmlns:c16="http://schemas.microsoft.com/office/drawing/2014/chart" uri="{C3380CC4-5D6E-409C-BE32-E72D297353CC}">
              <c16:uniqueId val="{00000002-066A-470D-A10E-F4E626157A91}"/>
            </c:ext>
          </c:extLst>
        </c:ser>
        <c:dLbls>
          <c:showLegendKey val="0"/>
          <c:showVal val="0"/>
          <c:showCatName val="0"/>
          <c:showSerName val="0"/>
          <c:showPercent val="0"/>
          <c:showBubbleSize val="0"/>
        </c:dLbls>
        <c:gapWidth val="150"/>
        <c:overlap val="100"/>
        <c:axId val="466341536"/>
        <c:axId val="466342096"/>
      </c:barChart>
      <c:catAx>
        <c:axId val="46634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6342096"/>
        <c:crosses val="autoZero"/>
        <c:auto val="1"/>
        <c:lblAlgn val="ctr"/>
        <c:lblOffset val="100"/>
        <c:noMultiLvlLbl val="0"/>
      </c:catAx>
      <c:valAx>
        <c:axId val="4663420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6341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Percent of Wave 1 Hospitals with Implants on Inpatient Formulary, April 2018-May 2019</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Formulary!$B$28</c:f>
              <c:strCache>
                <c:ptCount val="1"/>
                <c:pt idx="0">
                  <c:v>In Place</c:v>
                </c:pt>
              </c:strCache>
            </c:strRef>
          </c:tx>
          <c:spPr>
            <a:solidFill>
              <a:srgbClr val="00B050"/>
            </a:solidFill>
            <a:ln>
              <a:solidFill>
                <a:srgbClr val="00B050"/>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Formulary!$A$29:$A$42</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Formulary!$B$29:$B$42</c:f>
              <c:numCache>
                <c:formatCode>0%</c:formatCode>
                <c:ptCount val="14"/>
                <c:pt idx="0">
                  <c:v>0.35714285714285726</c:v>
                </c:pt>
                <c:pt idx="1">
                  <c:v>0.35714285714285726</c:v>
                </c:pt>
                <c:pt idx="2">
                  <c:v>0.35714285714285726</c:v>
                </c:pt>
                <c:pt idx="3">
                  <c:v>0.35714285714285726</c:v>
                </c:pt>
                <c:pt idx="4">
                  <c:v>0.35714285714285726</c:v>
                </c:pt>
                <c:pt idx="5">
                  <c:v>0.42857142857142855</c:v>
                </c:pt>
                <c:pt idx="6">
                  <c:v>0.53333333333333333</c:v>
                </c:pt>
                <c:pt idx="7">
                  <c:v>0.66666666666666663</c:v>
                </c:pt>
                <c:pt idx="8">
                  <c:v>0.66666666666666663</c:v>
                </c:pt>
                <c:pt idx="9">
                  <c:v>0.6428571428571429</c:v>
                </c:pt>
                <c:pt idx="10">
                  <c:v>0.78571428571428559</c:v>
                </c:pt>
                <c:pt idx="11">
                  <c:v>0.85000000000000009</c:v>
                </c:pt>
                <c:pt idx="12">
                  <c:v>0.89</c:v>
                </c:pt>
                <c:pt idx="13">
                  <c:v>0.8600000000000001</c:v>
                </c:pt>
              </c:numCache>
            </c:numRef>
          </c:val>
          <c:extLst>
            <c:ext xmlns:c16="http://schemas.microsoft.com/office/drawing/2014/chart" uri="{C3380CC4-5D6E-409C-BE32-E72D297353CC}">
              <c16:uniqueId val="{00000000-FA61-46C5-814A-FA30CF72CB29}"/>
            </c:ext>
          </c:extLst>
        </c:ser>
        <c:ser>
          <c:idx val="1"/>
          <c:order val="1"/>
          <c:tx>
            <c:strRef>
              <c:f>Formulary!$C$28</c:f>
              <c:strCache>
                <c:ptCount val="1"/>
                <c:pt idx="0">
                  <c:v>Working on it</c:v>
                </c:pt>
              </c:strCache>
            </c:strRef>
          </c:tx>
          <c:spPr>
            <a:solidFill>
              <a:srgbClr val="FFFF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Formulary!$A$29:$A$42</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Formulary!$C$29:$C$42</c:f>
              <c:numCache>
                <c:formatCode>0%</c:formatCode>
                <c:ptCount val="14"/>
                <c:pt idx="0">
                  <c:v>0.21428571428571427</c:v>
                </c:pt>
                <c:pt idx="1">
                  <c:v>0.21428571428571427</c:v>
                </c:pt>
                <c:pt idx="2">
                  <c:v>0.28571428571428581</c:v>
                </c:pt>
                <c:pt idx="3">
                  <c:v>0.35714285714285726</c:v>
                </c:pt>
                <c:pt idx="4">
                  <c:v>0.5</c:v>
                </c:pt>
                <c:pt idx="5">
                  <c:v>0.42857142857142855</c:v>
                </c:pt>
                <c:pt idx="6">
                  <c:v>0.4</c:v>
                </c:pt>
                <c:pt idx="7">
                  <c:v>0.33333333333333331</c:v>
                </c:pt>
                <c:pt idx="8">
                  <c:v>0.33333333333333331</c:v>
                </c:pt>
                <c:pt idx="9">
                  <c:v>0.35714285714285726</c:v>
                </c:pt>
                <c:pt idx="10">
                  <c:v>0.21428571428571427</c:v>
                </c:pt>
                <c:pt idx="11">
                  <c:v>0.15000000000000002</c:v>
                </c:pt>
                <c:pt idx="12">
                  <c:v>0.11</c:v>
                </c:pt>
                <c:pt idx="13">
                  <c:v>0.14000000000000001</c:v>
                </c:pt>
              </c:numCache>
            </c:numRef>
          </c:val>
          <c:extLst>
            <c:ext xmlns:c16="http://schemas.microsoft.com/office/drawing/2014/chart" uri="{C3380CC4-5D6E-409C-BE32-E72D297353CC}">
              <c16:uniqueId val="{00000001-FA61-46C5-814A-FA30CF72CB29}"/>
            </c:ext>
          </c:extLst>
        </c:ser>
        <c:ser>
          <c:idx val="2"/>
          <c:order val="2"/>
          <c:tx>
            <c:strRef>
              <c:f>Formulary!$D$28</c:f>
              <c:strCache>
                <c:ptCount val="1"/>
                <c:pt idx="0">
                  <c:v>Have not started</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Formulary!$A$29:$A$42</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Formulary!$D$29:$D$41</c:f>
              <c:numCache>
                <c:formatCode>0%</c:formatCode>
                <c:ptCount val="13"/>
                <c:pt idx="0">
                  <c:v>0.42857142857142855</c:v>
                </c:pt>
                <c:pt idx="1">
                  <c:v>0.42857142857142855</c:v>
                </c:pt>
                <c:pt idx="2">
                  <c:v>0.35714285714285726</c:v>
                </c:pt>
                <c:pt idx="3">
                  <c:v>0.28571428571428581</c:v>
                </c:pt>
                <c:pt idx="4">
                  <c:v>0.1428571428571429</c:v>
                </c:pt>
                <c:pt idx="5">
                  <c:v>0.1428571428571429</c:v>
                </c:pt>
                <c:pt idx="6">
                  <c:v>6.666666666666668E-2</c:v>
                </c:pt>
              </c:numCache>
            </c:numRef>
          </c:val>
          <c:extLst>
            <c:ext xmlns:c16="http://schemas.microsoft.com/office/drawing/2014/chart" uri="{C3380CC4-5D6E-409C-BE32-E72D297353CC}">
              <c16:uniqueId val="{00000002-FA61-46C5-814A-FA30CF72CB29}"/>
            </c:ext>
          </c:extLst>
        </c:ser>
        <c:dLbls>
          <c:showLegendKey val="0"/>
          <c:showVal val="0"/>
          <c:showCatName val="0"/>
          <c:showSerName val="0"/>
          <c:showPercent val="0"/>
          <c:showBubbleSize val="0"/>
        </c:dLbls>
        <c:gapWidth val="150"/>
        <c:overlap val="100"/>
        <c:axId val="464185696"/>
        <c:axId val="464186256"/>
      </c:barChart>
      <c:catAx>
        <c:axId val="46418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4186256"/>
        <c:crosses val="autoZero"/>
        <c:auto val="1"/>
        <c:lblAlgn val="ctr"/>
        <c:lblOffset val="100"/>
        <c:noMultiLvlLbl val="0"/>
      </c:catAx>
      <c:valAx>
        <c:axId val="4641862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4185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Percent of Hospitals with Immediate Postpartum Protocols and Process Flows in Place for Implants, April </a:t>
            </a:r>
            <a:r>
              <a:rPr lang="en-US" sz="1600" dirty="0" smtClean="0"/>
              <a:t>2018-May </a:t>
            </a:r>
            <a:r>
              <a:rPr lang="en-US" sz="1600" dirty="0"/>
              <a:t>2019</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Protocols!$B$23</c:f>
              <c:strCache>
                <c:ptCount val="1"/>
                <c:pt idx="0">
                  <c:v>In Place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Protocols!$A$24:$A$37</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Protocols!$B$24:$B$37</c:f>
              <c:numCache>
                <c:formatCode>0%</c:formatCode>
                <c:ptCount val="14"/>
                <c:pt idx="0">
                  <c:v>0.1428571428571429</c:v>
                </c:pt>
                <c:pt idx="1">
                  <c:v>0.1428571428571429</c:v>
                </c:pt>
                <c:pt idx="2">
                  <c:v>0.1428571428571429</c:v>
                </c:pt>
                <c:pt idx="3">
                  <c:v>0.21428571428571427</c:v>
                </c:pt>
                <c:pt idx="4">
                  <c:v>0.21428571428571427</c:v>
                </c:pt>
                <c:pt idx="5">
                  <c:v>0.21428571428571427</c:v>
                </c:pt>
                <c:pt idx="6">
                  <c:v>0.2</c:v>
                </c:pt>
                <c:pt idx="7">
                  <c:v>0.26666666666666672</c:v>
                </c:pt>
                <c:pt idx="8">
                  <c:v>0.33333333333333331</c:v>
                </c:pt>
                <c:pt idx="9">
                  <c:v>0.42857142857142855</c:v>
                </c:pt>
                <c:pt idx="10">
                  <c:v>0.5</c:v>
                </c:pt>
                <c:pt idx="11">
                  <c:v>0.77000000000000013</c:v>
                </c:pt>
                <c:pt idx="12">
                  <c:v>0.72000000000000008</c:v>
                </c:pt>
                <c:pt idx="13">
                  <c:v>0.8600000000000001</c:v>
                </c:pt>
              </c:numCache>
            </c:numRef>
          </c:val>
          <c:extLst>
            <c:ext xmlns:c16="http://schemas.microsoft.com/office/drawing/2014/chart" uri="{C3380CC4-5D6E-409C-BE32-E72D297353CC}">
              <c16:uniqueId val="{00000000-3B7A-42B1-A91F-3083D5F78E51}"/>
            </c:ext>
          </c:extLst>
        </c:ser>
        <c:ser>
          <c:idx val="1"/>
          <c:order val="1"/>
          <c:tx>
            <c:strRef>
              <c:f>Protocols!$C$23</c:f>
              <c:strCache>
                <c:ptCount val="1"/>
                <c:pt idx="0">
                  <c:v>Working on it</c:v>
                </c:pt>
              </c:strCache>
            </c:strRef>
          </c:tx>
          <c:spPr>
            <a:solidFill>
              <a:srgbClr val="FFFF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Protocols!$A$24:$A$37</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Protocols!$C$24:$C$37</c:f>
              <c:numCache>
                <c:formatCode>0%</c:formatCode>
                <c:ptCount val="14"/>
                <c:pt idx="0">
                  <c:v>0.21428571428571427</c:v>
                </c:pt>
                <c:pt idx="1">
                  <c:v>0.28571428571428581</c:v>
                </c:pt>
                <c:pt idx="2">
                  <c:v>0.28571428571428581</c:v>
                </c:pt>
                <c:pt idx="3">
                  <c:v>0.42857142857142855</c:v>
                </c:pt>
                <c:pt idx="4">
                  <c:v>0.42857142857142855</c:v>
                </c:pt>
                <c:pt idx="5">
                  <c:v>0.71428571428571441</c:v>
                </c:pt>
                <c:pt idx="6">
                  <c:v>0.73333333333333339</c:v>
                </c:pt>
                <c:pt idx="7">
                  <c:v>0.73333333333333339</c:v>
                </c:pt>
                <c:pt idx="8">
                  <c:v>0.66666666666666663</c:v>
                </c:pt>
                <c:pt idx="9">
                  <c:v>0.57142857142857162</c:v>
                </c:pt>
                <c:pt idx="10">
                  <c:v>0.5</c:v>
                </c:pt>
                <c:pt idx="11">
                  <c:v>0.23</c:v>
                </c:pt>
                <c:pt idx="12">
                  <c:v>0.28000000000000008</c:v>
                </c:pt>
                <c:pt idx="13">
                  <c:v>0.14000000000000001</c:v>
                </c:pt>
              </c:numCache>
            </c:numRef>
          </c:val>
          <c:extLst>
            <c:ext xmlns:c16="http://schemas.microsoft.com/office/drawing/2014/chart" uri="{C3380CC4-5D6E-409C-BE32-E72D297353CC}">
              <c16:uniqueId val="{00000001-3B7A-42B1-A91F-3083D5F78E51}"/>
            </c:ext>
          </c:extLst>
        </c:ser>
        <c:ser>
          <c:idx val="2"/>
          <c:order val="2"/>
          <c:tx>
            <c:strRef>
              <c:f>Protocols!$D$23</c:f>
              <c:strCache>
                <c:ptCount val="1"/>
                <c:pt idx="0">
                  <c:v>Have not started</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Protocols!$A$24:$A$37</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Protocols!$D$24:$D$37</c:f>
              <c:numCache>
                <c:formatCode>0%</c:formatCode>
                <c:ptCount val="14"/>
                <c:pt idx="0">
                  <c:v>0.6428571428571429</c:v>
                </c:pt>
                <c:pt idx="1">
                  <c:v>0.57142857142857162</c:v>
                </c:pt>
                <c:pt idx="2">
                  <c:v>0.57142857142857162</c:v>
                </c:pt>
                <c:pt idx="3">
                  <c:v>0.35714285714285726</c:v>
                </c:pt>
                <c:pt idx="4">
                  <c:v>0.35714285714285726</c:v>
                </c:pt>
                <c:pt idx="5">
                  <c:v>7.1428571428571425E-2</c:v>
                </c:pt>
                <c:pt idx="6">
                  <c:v>6.666666666666668E-2</c:v>
                </c:pt>
              </c:numCache>
            </c:numRef>
          </c:val>
          <c:extLst>
            <c:ext xmlns:c16="http://schemas.microsoft.com/office/drawing/2014/chart" uri="{C3380CC4-5D6E-409C-BE32-E72D297353CC}">
              <c16:uniqueId val="{00000002-3B7A-42B1-A91F-3083D5F78E51}"/>
            </c:ext>
          </c:extLst>
        </c:ser>
        <c:dLbls>
          <c:showLegendKey val="0"/>
          <c:showVal val="0"/>
          <c:showCatName val="0"/>
          <c:showSerName val="0"/>
          <c:showPercent val="0"/>
          <c:showBubbleSize val="0"/>
        </c:dLbls>
        <c:gapWidth val="150"/>
        <c:overlap val="100"/>
        <c:axId val="466452496"/>
        <c:axId val="465821328"/>
      </c:barChart>
      <c:catAx>
        <c:axId val="46645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5821328"/>
        <c:crosses val="autoZero"/>
        <c:auto val="1"/>
        <c:lblAlgn val="ctr"/>
        <c:lblOffset val="100"/>
        <c:noMultiLvlLbl val="0"/>
      </c:catAx>
      <c:valAx>
        <c:axId val="4658213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645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Percent of Hospitals with Immediate Postpartum Protocols and Process Flows in Place for IUDs, April </a:t>
            </a:r>
            <a:r>
              <a:rPr lang="en-US" sz="1600" dirty="0" smtClean="0"/>
              <a:t>2018-May </a:t>
            </a:r>
            <a:r>
              <a:rPr lang="en-US" sz="1600" dirty="0"/>
              <a:t>2019</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67825896762905"/>
          <c:y val="0.17171296296296301"/>
          <c:w val="0.87232174103237092"/>
          <c:h val="0.64387314085739289"/>
        </c:manualLayout>
      </c:layout>
      <c:barChart>
        <c:barDir val="col"/>
        <c:grouping val="stacked"/>
        <c:varyColors val="0"/>
        <c:ser>
          <c:idx val="0"/>
          <c:order val="0"/>
          <c:tx>
            <c:strRef>
              <c:f>Protocols!$B$1:$B$2</c:f>
              <c:strCache>
                <c:ptCount val="2"/>
                <c:pt idx="1">
                  <c:v>In Place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Protocols!$A$3:$A$16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Protocols!$B$3:$B$16</c:f>
              <c:numCache>
                <c:formatCode>0%</c:formatCode>
                <c:ptCount val="14"/>
                <c:pt idx="0">
                  <c:v>0.1428571428571429</c:v>
                </c:pt>
                <c:pt idx="1">
                  <c:v>0.1428571428571429</c:v>
                </c:pt>
                <c:pt idx="2">
                  <c:v>0.1428571428571429</c:v>
                </c:pt>
                <c:pt idx="3">
                  <c:v>0.1428571428571429</c:v>
                </c:pt>
                <c:pt idx="4">
                  <c:v>0.1428571428571429</c:v>
                </c:pt>
                <c:pt idx="5">
                  <c:v>0.1428571428571429</c:v>
                </c:pt>
                <c:pt idx="6">
                  <c:v>0.2</c:v>
                </c:pt>
                <c:pt idx="7">
                  <c:v>0.33333333333333331</c:v>
                </c:pt>
                <c:pt idx="8">
                  <c:v>0.4</c:v>
                </c:pt>
                <c:pt idx="9">
                  <c:v>0.5</c:v>
                </c:pt>
                <c:pt idx="10">
                  <c:v>0.57142857142857162</c:v>
                </c:pt>
                <c:pt idx="11">
                  <c:v>0.85000000000000009</c:v>
                </c:pt>
                <c:pt idx="12">
                  <c:v>0.89</c:v>
                </c:pt>
                <c:pt idx="13">
                  <c:v>1</c:v>
                </c:pt>
              </c:numCache>
            </c:numRef>
          </c:val>
          <c:extLst>
            <c:ext xmlns:c16="http://schemas.microsoft.com/office/drawing/2014/chart" uri="{C3380CC4-5D6E-409C-BE32-E72D297353CC}">
              <c16:uniqueId val="{00000000-8929-45A4-A07C-1426FE6A4E20}"/>
            </c:ext>
          </c:extLst>
        </c:ser>
        <c:ser>
          <c:idx val="1"/>
          <c:order val="1"/>
          <c:tx>
            <c:strRef>
              <c:f>Protocols!$C$1:$C$2</c:f>
              <c:strCache>
                <c:ptCount val="2"/>
                <c:pt idx="1">
                  <c:v>Working on it</c:v>
                </c:pt>
              </c:strCache>
            </c:strRef>
          </c:tx>
          <c:spPr>
            <a:solidFill>
              <a:srgbClr val="FFFF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Protocols!$A$3:$A$16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Protocols!$C$3:$C$16</c:f>
              <c:numCache>
                <c:formatCode>0%</c:formatCode>
                <c:ptCount val="14"/>
                <c:pt idx="0">
                  <c:v>0.1428571428571429</c:v>
                </c:pt>
                <c:pt idx="1">
                  <c:v>0.21428571428571427</c:v>
                </c:pt>
                <c:pt idx="2">
                  <c:v>0.21428571428571427</c:v>
                </c:pt>
                <c:pt idx="3">
                  <c:v>0.5</c:v>
                </c:pt>
                <c:pt idx="4">
                  <c:v>0.5</c:v>
                </c:pt>
                <c:pt idx="5">
                  <c:v>0.78571428571428559</c:v>
                </c:pt>
                <c:pt idx="6">
                  <c:v>0.73333333333333339</c:v>
                </c:pt>
                <c:pt idx="7">
                  <c:v>0.66666666666666663</c:v>
                </c:pt>
                <c:pt idx="8">
                  <c:v>0.60000000000000009</c:v>
                </c:pt>
                <c:pt idx="9">
                  <c:v>0.5</c:v>
                </c:pt>
                <c:pt idx="10">
                  <c:v>0.42857142857142855</c:v>
                </c:pt>
                <c:pt idx="11">
                  <c:v>0.15000000000000002</c:v>
                </c:pt>
                <c:pt idx="12">
                  <c:v>0.11</c:v>
                </c:pt>
              </c:numCache>
            </c:numRef>
          </c:val>
          <c:extLst>
            <c:ext xmlns:c16="http://schemas.microsoft.com/office/drawing/2014/chart" uri="{C3380CC4-5D6E-409C-BE32-E72D297353CC}">
              <c16:uniqueId val="{00000001-8929-45A4-A07C-1426FE6A4E20}"/>
            </c:ext>
          </c:extLst>
        </c:ser>
        <c:ser>
          <c:idx val="2"/>
          <c:order val="2"/>
          <c:tx>
            <c:strRef>
              <c:f>Protocols!$D$1:$D$2</c:f>
              <c:strCache>
                <c:ptCount val="2"/>
                <c:pt idx="1">
                  <c:v>Have not started</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Protocols!$A$3:$A$16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Protocols!$D$3:$D$16</c:f>
              <c:numCache>
                <c:formatCode>0%</c:formatCode>
                <c:ptCount val="14"/>
                <c:pt idx="0">
                  <c:v>0.71428571428571441</c:v>
                </c:pt>
                <c:pt idx="1">
                  <c:v>0.6428571428571429</c:v>
                </c:pt>
                <c:pt idx="2">
                  <c:v>0.6428571428571429</c:v>
                </c:pt>
                <c:pt idx="3">
                  <c:v>0.35714285714285726</c:v>
                </c:pt>
                <c:pt idx="4">
                  <c:v>0.35714285714285726</c:v>
                </c:pt>
                <c:pt idx="5">
                  <c:v>7.1428571428571425E-2</c:v>
                </c:pt>
                <c:pt idx="6">
                  <c:v>6.666666666666668E-2</c:v>
                </c:pt>
              </c:numCache>
            </c:numRef>
          </c:val>
          <c:extLst>
            <c:ext xmlns:c16="http://schemas.microsoft.com/office/drawing/2014/chart" uri="{C3380CC4-5D6E-409C-BE32-E72D297353CC}">
              <c16:uniqueId val="{00000002-8929-45A4-A07C-1426FE6A4E20}"/>
            </c:ext>
          </c:extLst>
        </c:ser>
        <c:dLbls>
          <c:showLegendKey val="0"/>
          <c:showVal val="0"/>
          <c:showCatName val="0"/>
          <c:showSerName val="0"/>
          <c:showPercent val="0"/>
          <c:showBubbleSize val="0"/>
        </c:dLbls>
        <c:gapWidth val="150"/>
        <c:overlap val="100"/>
        <c:axId val="462934192"/>
        <c:axId val="462934752"/>
      </c:barChart>
      <c:catAx>
        <c:axId val="46293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2934752"/>
        <c:crosses val="autoZero"/>
        <c:auto val="1"/>
        <c:lblAlgn val="ctr"/>
        <c:lblOffset val="100"/>
        <c:noMultiLvlLbl val="0"/>
      </c:catAx>
      <c:valAx>
        <c:axId val="46293475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2934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Percent of Hospitals with Billing Codes for IUDs In Place, April 2018 - </a:t>
            </a:r>
            <a:r>
              <a:rPr lang="en-US" sz="1600" dirty="0" smtClean="0"/>
              <a:t>May </a:t>
            </a:r>
            <a:r>
              <a:rPr lang="en-US" sz="1600" dirty="0"/>
              <a:t>2019</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'Billing Codes'!$B$2</c:f>
              <c:strCache>
                <c:ptCount val="1"/>
                <c:pt idx="0">
                  <c:v>In place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'Billing Codes'!$A$3:$A$16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'Billing Codes'!$B$3:$B$16</c:f>
              <c:numCache>
                <c:formatCode>0%</c:formatCode>
                <c:ptCount val="14"/>
                <c:pt idx="0">
                  <c:v>0.28571428571428581</c:v>
                </c:pt>
                <c:pt idx="1">
                  <c:v>0.28571428571428581</c:v>
                </c:pt>
                <c:pt idx="2">
                  <c:v>0.21428571428571427</c:v>
                </c:pt>
                <c:pt idx="3">
                  <c:v>0.21428571428571427</c:v>
                </c:pt>
                <c:pt idx="4">
                  <c:v>0.21428571428571427</c:v>
                </c:pt>
                <c:pt idx="5">
                  <c:v>0.28571428571428581</c:v>
                </c:pt>
                <c:pt idx="6">
                  <c:v>0.33333333333333331</c:v>
                </c:pt>
                <c:pt idx="7">
                  <c:v>0.4</c:v>
                </c:pt>
                <c:pt idx="8">
                  <c:v>0.53333333333333333</c:v>
                </c:pt>
                <c:pt idx="9">
                  <c:v>0.57142857142857162</c:v>
                </c:pt>
                <c:pt idx="10">
                  <c:v>0.57142857142857162</c:v>
                </c:pt>
                <c:pt idx="11">
                  <c:v>0.77000000000000013</c:v>
                </c:pt>
                <c:pt idx="12">
                  <c:v>0.78</c:v>
                </c:pt>
                <c:pt idx="13">
                  <c:v>0.89</c:v>
                </c:pt>
              </c:numCache>
            </c:numRef>
          </c:val>
          <c:extLst>
            <c:ext xmlns:c16="http://schemas.microsoft.com/office/drawing/2014/chart" uri="{C3380CC4-5D6E-409C-BE32-E72D297353CC}">
              <c16:uniqueId val="{00000000-B281-4F62-9AD5-C06191FB5053}"/>
            </c:ext>
          </c:extLst>
        </c:ser>
        <c:ser>
          <c:idx val="1"/>
          <c:order val="1"/>
          <c:tx>
            <c:strRef>
              <c:f>'Billing Codes'!$C$2</c:f>
              <c:strCache>
                <c:ptCount val="1"/>
                <c:pt idx="0">
                  <c:v>Working on it</c:v>
                </c:pt>
              </c:strCache>
            </c:strRef>
          </c:tx>
          <c:spPr>
            <a:solidFill>
              <a:srgbClr val="FFFF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'Billing Codes'!$A$3:$A$16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'Billing Codes'!$C$3:$C$16</c:f>
              <c:numCache>
                <c:formatCode>0%</c:formatCode>
                <c:ptCount val="14"/>
                <c:pt idx="0">
                  <c:v>0.21428571428571427</c:v>
                </c:pt>
                <c:pt idx="1">
                  <c:v>0.21428571428571427</c:v>
                </c:pt>
                <c:pt idx="2">
                  <c:v>0.35714285714285726</c:v>
                </c:pt>
                <c:pt idx="3">
                  <c:v>0.5</c:v>
                </c:pt>
                <c:pt idx="4">
                  <c:v>0.35714285714285726</c:v>
                </c:pt>
                <c:pt idx="5">
                  <c:v>0.57142857142857162</c:v>
                </c:pt>
                <c:pt idx="6">
                  <c:v>0.53333333333333333</c:v>
                </c:pt>
                <c:pt idx="7">
                  <c:v>0.53333333333333333</c:v>
                </c:pt>
                <c:pt idx="8">
                  <c:v>0.4</c:v>
                </c:pt>
                <c:pt idx="9">
                  <c:v>0.35714285714285726</c:v>
                </c:pt>
                <c:pt idx="10">
                  <c:v>0.35714285714285726</c:v>
                </c:pt>
                <c:pt idx="11">
                  <c:v>0.15000000000000002</c:v>
                </c:pt>
                <c:pt idx="12">
                  <c:v>0.11</c:v>
                </c:pt>
              </c:numCache>
            </c:numRef>
          </c:val>
          <c:extLst>
            <c:ext xmlns:c16="http://schemas.microsoft.com/office/drawing/2014/chart" uri="{C3380CC4-5D6E-409C-BE32-E72D297353CC}">
              <c16:uniqueId val="{00000001-B281-4F62-9AD5-C06191FB5053}"/>
            </c:ext>
          </c:extLst>
        </c:ser>
        <c:ser>
          <c:idx val="2"/>
          <c:order val="2"/>
          <c:tx>
            <c:strRef>
              <c:f>'Billing Codes'!$D$2</c:f>
              <c:strCache>
                <c:ptCount val="1"/>
                <c:pt idx="0">
                  <c:v>Have not started</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'Billing Codes'!$A$3:$A$16</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'Billing Codes'!$D$3:$D$16</c:f>
              <c:numCache>
                <c:formatCode>0%</c:formatCode>
                <c:ptCount val="14"/>
                <c:pt idx="0">
                  <c:v>0.5</c:v>
                </c:pt>
                <c:pt idx="1">
                  <c:v>0.5</c:v>
                </c:pt>
                <c:pt idx="2">
                  <c:v>0.42857142857142855</c:v>
                </c:pt>
                <c:pt idx="3">
                  <c:v>0.28571428571428581</c:v>
                </c:pt>
                <c:pt idx="4">
                  <c:v>0.42857142857142855</c:v>
                </c:pt>
                <c:pt idx="5">
                  <c:v>0.1428571428571429</c:v>
                </c:pt>
                <c:pt idx="6">
                  <c:v>0.13333333333333336</c:v>
                </c:pt>
                <c:pt idx="7">
                  <c:v>6.666666666666668E-2</c:v>
                </c:pt>
                <c:pt idx="8">
                  <c:v>6.666666666666668E-2</c:v>
                </c:pt>
                <c:pt idx="9">
                  <c:v>7.1428571428571425E-2</c:v>
                </c:pt>
                <c:pt idx="10">
                  <c:v>7.1428571428571425E-2</c:v>
                </c:pt>
                <c:pt idx="11">
                  <c:v>7.0000000000000021E-2</c:v>
                </c:pt>
                <c:pt idx="12">
                  <c:v>0.11</c:v>
                </c:pt>
                <c:pt idx="13">
                  <c:v>0.11</c:v>
                </c:pt>
              </c:numCache>
            </c:numRef>
          </c:val>
          <c:extLst>
            <c:ext xmlns:c16="http://schemas.microsoft.com/office/drawing/2014/chart" uri="{C3380CC4-5D6E-409C-BE32-E72D297353CC}">
              <c16:uniqueId val="{00000002-B281-4F62-9AD5-C06191FB5053}"/>
            </c:ext>
          </c:extLst>
        </c:ser>
        <c:dLbls>
          <c:showLegendKey val="0"/>
          <c:showVal val="0"/>
          <c:showCatName val="0"/>
          <c:showSerName val="0"/>
          <c:showPercent val="0"/>
          <c:showBubbleSize val="0"/>
        </c:dLbls>
        <c:gapWidth val="150"/>
        <c:overlap val="100"/>
        <c:axId val="466067664"/>
        <c:axId val="466068224"/>
      </c:barChart>
      <c:catAx>
        <c:axId val="46606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6068224"/>
        <c:crosses val="autoZero"/>
        <c:auto val="1"/>
        <c:lblAlgn val="ctr"/>
        <c:lblOffset val="100"/>
        <c:noMultiLvlLbl val="0"/>
      </c:catAx>
      <c:valAx>
        <c:axId val="4660682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6067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Percent of Hospitals with Billing Codes for Implants In Place, April 2018 - </a:t>
            </a:r>
            <a:r>
              <a:rPr lang="en-US" sz="1600" dirty="0" smtClean="0"/>
              <a:t>May </a:t>
            </a:r>
            <a:r>
              <a:rPr lang="en-US" sz="1600" dirty="0"/>
              <a:t>2019</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'Billing Codes'!$B$18</c:f>
              <c:strCache>
                <c:ptCount val="1"/>
                <c:pt idx="0">
                  <c:v>In place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'Billing Codes'!$A$19:$A$32</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'Billing Codes'!$B$19:$B$32</c:f>
              <c:numCache>
                <c:formatCode>0%</c:formatCode>
                <c:ptCount val="14"/>
                <c:pt idx="0">
                  <c:v>0.28571428571428581</c:v>
                </c:pt>
                <c:pt idx="1">
                  <c:v>0.28571428571428581</c:v>
                </c:pt>
                <c:pt idx="2">
                  <c:v>0.21428571428571427</c:v>
                </c:pt>
                <c:pt idx="3">
                  <c:v>0.21428571428571427</c:v>
                </c:pt>
                <c:pt idx="4">
                  <c:v>0.28571428571428581</c:v>
                </c:pt>
                <c:pt idx="5">
                  <c:v>0.35714285714285726</c:v>
                </c:pt>
                <c:pt idx="6">
                  <c:v>0.33333333333333331</c:v>
                </c:pt>
                <c:pt idx="7">
                  <c:v>0.26666666666666672</c:v>
                </c:pt>
                <c:pt idx="8">
                  <c:v>0.4</c:v>
                </c:pt>
                <c:pt idx="9">
                  <c:v>0.5</c:v>
                </c:pt>
                <c:pt idx="10">
                  <c:v>0.57142857142857162</c:v>
                </c:pt>
                <c:pt idx="11">
                  <c:v>0.77000000000000013</c:v>
                </c:pt>
                <c:pt idx="12">
                  <c:v>0.63000000000000012</c:v>
                </c:pt>
                <c:pt idx="13">
                  <c:v>0.72000000000000008</c:v>
                </c:pt>
              </c:numCache>
            </c:numRef>
          </c:val>
          <c:extLst>
            <c:ext xmlns:c16="http://schemas.microsoft.com/office/drawing/2014/chart" uri="{C3380CC4-5D6E-409C-BE32-E72D297353CC}">
              <c16:uniqueId val="{00000000-72FC-496D-865D-82A9F5B6C851}"/>
            </c:ext>
          </c:extLst>
        </c:ser>
        <c:ser>
          <c:idx val="1"/>
          <c:order val="1"/>
          <c:tx>
            <c:strRef>
              <c:f>'Billing Codes'!$C$18</c:f>
              <c:strCache>
                <c:ptCount val="1"/>
                <c:pt idx="0">
                  <c:v>Working on it</c:v>
                </c:pt>
              </c:strCache>
            </c:strRef>
          </c:tx>
          <c:spPr>
            <a:solidFill>
              <a:srgbClr val="FFFF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'Billing Codes'!$A$19:$A$32</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'Billing Codes'!$C$19:$C$32</c:f>
              <c:numCache>
                <c:formatCode>0%</c:formatCode>
                <c:ptCount val="14"/>
                <c:pt idx="0">
                  <c:v>0.21428571428571427</c:v>
                </c:pt>
                <c:pt idx="1">
                  <c:v>0.21428571428571427</c:v>
                </c:pt>
                <c:pt idx="2">
                  <c:v>0.35714285714285726</c:v>
                </c:pt>
                <c:pt idx="3">
                  <c:v>0.5</c:v>
                </c:pt>
                <c:pt idx="4">
                  <c:v>0.35714285714285726</c:v>
                </c:pt>
                <c:pt idx="5">
                  <c:v>0.5</c:v>
                </c:pt>
                <c:pt idx="6">
                  <c:v>0.60000000000000009</c:v>
                </c:pt>
                <c:pt idx="7">
                  <c:v>0.66666666666666663</c:v>
                </c:pt>
                <c:pt idx="8">
                  <c:v>0.53333333333333333</c:v>
                </c:pt>
                <c:pt idx="9">
                  <c:v>0.42857142857142855</c:v>
                </c:pt>
                <c:pt idx="10">
                  <c:v>0.35714285714285726</c:v>
                </c:pt>
                <c:pt idx="11">
                  <c:v>0.15000000000000002</c:v>
                </c:pt>
                <c:pt idx="12">
                  <c:v>0.25</c:v>
                </c:pt>
                <c:pt idx="13">
                  <c:v>0.14000000000000001</c:v>
                </c:pt>
              </c:numCache>
            </c:numRef>
          </c:val>
          <c:extLst>
            <c:ext xmlns:c16="http://schemas.microsoft.com/office/drawing/2014/chart" uri="{C3380CC4-5D6E-409C-BE32-E72D297353CC}">
              <c16:uniqueId val="{00000001-72FC-496D-865D-82A9F5B6C851}"/>
            </c:ext>
          </c:extLst>
        </c:ser>
        <c:ser>
          <c:idx val="2"/>
          <c:order val="2"/>
          <c:tx>
            <c:strRef>
              <c:f>'Billing Codes'!$D$18</c:f>
              <c:strCache>
                <c:ptCount val="1"/>
                <c:pt idx="0">
                  <c:v>Have not started</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'Billing Codes'!$A$19:$A$32</c:f>
              <c:strCache>
                <c:ptCount val="14"/>
                <c:pt idx="0">
                  <c:v>Apr-18</c:v>
                </c:pt>
                <c:pt idx="1">
                  <c:v>May-18</c:v>
                </c:pt>
                <c:pt idx="2">
                  <c:v>Jun-18</c:v>
                </c:pt>
                <c:pt idx="3">
                  <c:v>Jul-18</c:v>
                </c:pt>
                <c:pt idx="4">
                  <c:v>Aug-18</c:v>
                </c:pt>
                <c:pt idx="5">
                  <c:v>Sep-18</c:v>
                </c:pt>
                <c:pt idx="6">
                  <c:v>Oct-18</c:v>
                </c:pt>
                <c:pt idx="7">
                  <c:v>Nov-18</c:v>
                </c:pt>
                <c:pt idx="8">
                  <c:v>Dec-18</c:v>
                </c:pt>
                <c:pt idx="9">
                  <c:v>Jan-19</c:v>
                </c:pt>
                <c:pt idx="10">
                  <c:v>Feb-19</c:v>
                </c:pt>
                <c:pt idx="11">
                  <c:v>Mar-19</c:v>
                </c:pt>
                <c:pt idx="12">
                  <c:v>Apr-19</c:v>
                </c:pt>
                <c:pt idx="13">
                  <c:v>May-19</c:v>
                </c:pt>
              </c:strCache>
            </c:strRef>
          </c:cat>
          <c:val>
            <c:numRef>
              <c:f>'Billing Codes'!$D$19:$D$32</c:f>
              <c:numCache>
                <c:formatCode>0%</c:formatCode>
                <c:ptCount val="14"/>
                <c:pt idx="0">
                  <c:v>0.5</c:v>
                </c:pt>
                <c:pt idx="1">
                  <c:v>0.5</c:v>
                </c:pt>
                <c:pt idx="2">
                  <c:v>0.42857142857142855</c:v>
                </c:pt>
                <c:pt idx="3">
                  <c:v>0.28571428571428581</c:v>
                </c:pt>
                <c:pt idx="4">
                  <c:v>0.35714285714285726</c:v>
                </c:pt>
                <c:pt idx="5">
                  <c:v>0.1428571428571429</c:v>
                </c:pt>
                <c:pt idx="6">
                  <c:v>6.666666666666668E-2</c:v>
                </c:pt>
                <c:pt idx="7">
                  <c:v>6.666666666666668E-2</c:v>
                </c:pt>
                <c:pt idx="8">
                  <c:v>6.666666666666668E-2</c:v>
                </c:pt>
                <c:pt idx="9">
                  <c:v>7.1428571428571425E-2</c:v>
                </c:pt>
                <c:pt idx="10">
                  <c:v>7.1428571428571425E-2</c:v>
                </c:pt>
                <c:pt idx="11">
                  <c:v>7.0000000000000021E-2</c:v>
                </c:pt>
                <c:pt idx="12">
                  <c:v>0.12000000000000001</c:v>
                </c:pt>
                <c:pt idx="13">
                  <c:v>0.14000000000000001</c:v>
                </c:pt>
              </c:numCache>
            </c:numRef>
          </c:val>
          <c:extLst>
            <c:ext xmlns:c16="http://schemas.microsoft.com/office/drawing/2014/chart" uri="{C3380CC4-5D6E-409C-BE32-E72D297353CC}">
              <c16:uniqueId val="{00000002-72FC-496D-865D-82A9F5B6C851}"/>
            </c:ext>
          </c:extLst>
        </c:ser>
        <c:dLbls>
          <c:showLegendKey val="0"/>
          <c:showVal val="0"/>
          <c:showCatName val="0"/>
          <c:showSerName val="0"/>
          <c:showPercent val="0"/>
          <c:showBubbleSize val="0"/>
        </c:dLbls>
        <c:gapWidth val="150"/>
        <c:overlap val="100"/>
        <c:axId val="466103504"/>
        <c:axId val="463969392"/>
      </c:barChart>
      <c:catAx>
        <c:axId val="46610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3969392"/>
        <c:crosses val="autoZero"/>
        <c:auto val="1"/>
        <c:lblAlgn val="ctr"/>
        <c:lblOffset val="100"/>
        <c:noMultiLvlLbl val="0"/>
      </c:catAx>
      <c:valAx>
        <c:axId val="4639693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6103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7.png"/><Relationship Id="rId1" Type="http://schemas.openxmlformats.org/officeDocument/2006/relationships/hyperlink" Target="http://www.nexplanon-usa.com/en/hcp/services-and-support/request-training/" TargetMode="External"/><Relationship Id="rId5" Type="http://schemas.openxmlformats.org/officeDocument/2006/relationships/image" Target="../media/image33.svg"/><Relationship Id="rId4"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svg"/><Relationship Id="rId1" Type="http://schemas.openxmlformats.org/officeDocument/2006/relationships/image" Target="../media/image27.png"/><Relationship Id="rId6" Type="http://schemas.openxmlformats.org/officeDocument/2006/relationships/hyperlink" Target="http://www.nexplanon-usa.com/en/hcp/services-and-support/request-training/" TargetMode="External"/><Relationship Id="rId5" Type="http://schemas.openxmlformats.org/officeDocument/2006/relationships/image" Target="../media/image33.sv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3CC89-3519-4242-8C50-3F49CA062BF7}" type="doc">
      <dgm:prSet loTypeId="urn:microsoft.com/office/officeart/2008/layout/LinedList" loCatId="list" qsTypeId="urn:microsoft.com/office/officeart/2005/8/quickstyle/simple3" qsCatId="simple" csTypeId="urn:microsoft.com/office/officeart/2005/8/colors/accent4_2" csCatId="accent4" phldr="1"/>
      <dgm:spPr/>
      <dgm:t>
        <a:bodyPr/>
        <a:lstStyle/>
        <a:p>
          <a:endParaRPr lang="en-US"/>
        </a:p>
      </dgm:t>
    </dgm:pt>
    <dgm:pt modelId="{044609D9-D338-4D4C-A67D-69AB28852F14}">
      <dgm:prSet/>
      <dgm:spPr/>
      <dgm:t>
        <a:bodyPr/>
        <a:lstStyle/>
        <a:p>
          <a:r>
            <a:rPr lang="en-US" b="1" dirty="0"/>
            <a:t>Immediate </a:t>
          </a:r>
          <a:r>
            <a:rPr lang="en-US" b="1" dirty="0" smtClean="0"/>
            <a:t>Post-Placental </a:t>
          </a:r>
          <a:r>
            <a:rPr lang="en-US" b="1" dirty="0"/>
            <a:t>Insertion: </a:t>
          </a:r>
          <a:r>
            <a:rPr lang="en-US" dirty="0"/>
            <a:t>IUD within 10 minutes of placental extraction</a:t>
          </a:r>
        </a:p>
      </dgm:t>
    </dgm:pt>
    <dgm:pt modelId="{60926346-C39F-4638-90A9-424E70FDD25F}" type="parTrans" cxnId="{7A50E23F-D232-4C3E-ABEA-95E5AEFE56E3}">
      <dgm:prSet/>
      <dgm:spPr/>
      <dgm:t>
        <a:bodyPr/>
        <a:lstStyle/>
        <a:p>
          <a:endParaRPr lang="en-US"/>
        </a:p>
      </dgm:t>
    </dgm:pt>
    <dgm:pt modelId="{D1843734-ED7E-41DD-975C-45D43BAC0A75}" type="sibTrans" cxnId="{7A50E23F-D232-4C3E-ABEA-95E5AEFE56E3}">
      <dgm:prSet/>
      <dgm:spPr/>
      <dgm:t>
        <a:bodyPr/>
        <a:lstStyle/>
        <a:p>
          <a:endParaRPr lang="en-US"/>
        </a:p>
      </dgm:t>
    </dgm:pt>
    <dgm:pt modelId="{B438BF72-130A-4E02-8A26-8F4A6AC8555C}">
      <dgm:prSet/>
      <dgm:spPr/>
      <dgm:t>
        <a:bodyPr/>
        <a:lstStyle/>
        <a:p>
          <a:r>
            <a:rPr lang="en-US" b="1" dirty="0"/>
            <a:t>Immediate Postpartum Implant: </a:t>
          </a:r>
          <a:r>
            <a:rPr lang="en-US" dirty="0"/>
            <a:t>Implant anytime after delivery before discharge from the hospital</a:t>
          </a:r>
        </a:p>
      </dgm:t>
    </dgm:pt>
    <dgm:pt modelId="{CAA12DD2-7EFC-4EF2-A5A3-C26020C0EFB9}" type="parTrans" cxnId="{CB8463FF-7381-441F-8B20-DDBAF6F7943B}">
      <dgm:prSet/>
      <dgm:spPr/>
      <dgm:t>
        <a:bodyPr/>
        <a:lstStyle/>
        <a:p>
          <a:endParaRPr lang="en-US"/>
        </a:p>
      </dgm:t>
    </dgm:pt>
    <dgm:pt modelId="{6DEC4CD4-B5C1-483B-B44A-DA4DE4A9E4BF}" type="sibTrans" cxnId="{CB8463FF-7381-441F-8B20-DDBAF6F7943B}">
      <dgm:prSet/>
      <dgm:spPr/>
      <dgm:t>
        <a:bodyPr/>
        <a:lstStyle/>
        <a:p>
          <a:endParaRPr lang="en-US"/>
        </a:p>
      </dgm:t>
    </dgm:pt>
    <dgm:pt modelId="{753B2393-C075-4CC7-82A6-45A7ACF6CBE0}">
      <dgm:prSet/>
      <dgm:spPr/>
      <dgm:t>
        <a:bodyPr/>
        <a:lstStyle/>
        <a:p>
          <a:r>
            <a:rPr lang="en-US" b="1" dirty="0" smtClean="0"/>
            <a:t>Immediate Postpartum LARC (IPLARC): </a:t>
          </a:r>
          <a:r>
            <a:rPr lang="en-US" dirty="0" smtClean="0"/>
            <a:t>Long-acting reversible contraception (IUDs, implants) placed prior to discharge following labor and delivery</a:t>
          </a:r>
          <a:endParaRPr lang="en-US" dirty="0"/>
        </a:p>
      </dgm:t>
    </dgm:pt>
    <dgm:pt modelId="{23E1CD45-CD92-425A-AC49-03A11CFA56C9}" type="parTrans" cxnId="{B89E09D9-CE9D-4AFB-A9CF-EB81F9846088}">
      <dgm:prSet/>
      <dgm:spPr/>
      <dgm:t>
        <a:bodyPr/>
        <a:lstStyle/>
        <a:p>
          <a:endParaRPr lang="en-US"/>
        </a:p>
      </dgm:t>
    </dgm:pt>
    <dgm:pt modelId="{137E5702-801B-4589-AA62-6EA1256EEFB4}" type="sibTrans" cxnId="{B89E09D9-CE9D-4AFB-A9CF-EB81F9846088}">
      <dgm:prSet/>
      <dgm:spPr/>
      <dgm:t>
        <a:bodyPr/>
        <a:lstStyle/>
        <a:p>
          <a:endParaRPr lang="en-US"/>
        </a:p>
      </dgm:t>
    </dgm:pt>
    <dgm:pt modelId="{2CD2EFAE-F615-4FDA-AD09-5B7750CE6C55}">
      <dgm:prSet/>
      <dgm:spPr/>
      <dgm:t>
        <a:bodyPr/>
        <a:lstStyle/>
        <a:p>
          <a:r>
            <a:rPr lang="en-US" b="1" dirty="0" smtClean="0"/>
            <a:t>Immediate Postpartum Insertion: </a:t>
          </a:r>
          <a:r>
            <a:rPr lang="en-US" dirty="0" smtClean="0"/>
            <a:t>IUD within 48 hours of delivery</a:t>
          </a:r>
          <a:endParaRPr lang="en-US" dirty="0"/>
        </a:p>
      </dgm:t>
    </dgm:pt>
    <dgm:pt modelId="{406AB7EA-3495-4CBC-ABE2-BEDDDE7D1EEB}" type="parTrans" cxnId="{70121315-FDDE-4F06-9703-E9ECB9C1A52A}">
      <dgm:prSet/>
      <dgm:spPr/>
      <dgm:t>
        <a:bodyPr/>
        <a:lstStyle/>
        <a:p>
          <a:endParaRPr lang="en-US"/>
        </a:p>
      </dgm:t>
    </dgm:pt>
    <dgm:pt modelId="{EDFD9CFA-5CC8-4874-BA89-71525E3C1662}" type="sibTrans" cxnId="{70121315-FDDE-4F06-9703-E9ECB9C1A52A}">
      <dgm:prSet/>
      <dgm:spPr/>
      <dgm:t>
        <a:bodyPr/>
        <a:lstStyle/>
        <a:p>
          <a:endParaRPr lang="en-US"/>
        </a:p>
      </dgm:t>
    </dgm:pt>
    <dgm:pt modelId="{60310300-7002-4D46-BB3F-263CE40DDEC6}">
      <dgm:prSet/>
      <dgm:spPr/>
      <dgm:t>
        <a:bodyPr/>
        <a:lstStyle/>
        <a:p>
          <a:r>
            <a:rPr lang="en-US" b="1" smtClean="0"/>
            <a:t>Transcesarean Insertion: </a:t>
          </a:r>
          <a:r>
            <a:rPr lang="en-US" smtClean="0"/>
            <a:t>IUD though uterine incision at time of C-section</a:t>
          </a:r>
          <a:endParaRPr lang="en-US" dirty="0"/>
        </a:p>
      </dgm:t>
    </dgm:pt>
    <dgm:pt modelId="{2530851D-9B62-45FE-A1F0-C5EFAE54236B}" type="parTrans" cxnId="{6BECF812-CD74-4848-B8D6-D997180E7AE8}">
      <dgm:prSet/>
      <dgm:spPr/>
      <dgm:t>
        <a:bodyPr/>
        <a:lstStyle/>
        <a:p>
          <a:endParaRPr lang="en-US"/>
        </a:p>
      </dgm:t>
    </dgm:pt>
    <dgm:pt modelId="{D0B111D8-A21F-4E8E-B335-46A9842E3280}" type="sibTrans" cxnId="{6BECF812-CD74-4848-B8D6-D997180E7AE8}">
      <dgm:prSet/>
      <dgm:spPr/>
      <dgm:t>
        <a:bodyPr/>
        <a:lstStyle/>
        <a:p>
          <a:endParaRPr lang="en-US"/>
        </a:p>
      </dgm:t>
    </dgm:pt>
    <dgm:pt modelId="{DD06F077-FA4B-4AAD-953C-320BADC9B247}" type="pres">
      <dgm:prSet presAssocID="{01E3CC89-3519-4242-8C50-3F49CA062BF7}" presName="vert0" presStyleCnt="0">
        <dgm:presLayoutVars>
          <dgm:dir/>
          <dgm:animOne val="branch"/>
          <dgm:animLvl val="lvl"/>
        </dgm:presLayoutVars>
      </dgm:prSet>
      <dgm:spPr/>
      <dgm:t>
        <a:bodyPr/>
        <a:lstStyle/>
        <a:p>
          <a:endParaRPr lang="en-US"/>
        </a:p>
      </dgm:t>
    </dgm:pt>
    <dgm:pt modelId="{3735980D-F3E9-4825-A3F0-B28F72F13D35}" type="pres">
      <dgm:prSet presAssocID="{753B2393-C075-4CC7-82A6-45A7ACF6CBE0}" presName="thickLine" presStyleLbl="alignNode1" presStyleIdx="0" presStyleCnt="5"/>
      <dgm:spPr/>
    </dgm:pt>
    <dgm:pt modelId="{091E8BAF-E29A-4262-8171-CDB99D8E8D44}" type="pres">
      <dgm:prSet presAssocID="{753B2393-C075-4CC7-82A6-45A7ACF6CBE0}" presName="horz1" presStyleCnt="0"/>
      <dgm:spPr/>
    </dgm:pt>
    <dgm:pt modelId="{51990FB5-5E5F-4016-A104-75D10B73D250}" type="pres">
      <dgm:prSet presAssocID="{753B2393-C075-4CC7-82A6-45A7ACF6CBE0}" presName="tx1" presStyleLbl="revTx" presStyleIdx="0" presStyleCnt="5"/>
      <dgm:spPr/>
      <dgm:t>
        <a:bodyPr/>
        <a:lstStyle/>
        <a:p>
          <a:endParaRPr lang="en-US"/>
        </a:p>
      </dgm:t>
    </dgm:pt>
    <dgm:pt modelId="{4EB1C6DD-2BB3-44E1-9552-AE7AE49FDCCA}" type="pres">
      <dgm:prSet presAssocID="{753B2393-C075-4CC7-82A6-45A7ACF6CBE0}" presName="vert1" presStyleCnt="0"/>
      <dgm:spPr/>
    </dgm:pt>
    <dgm:pt modelId="{4C97B307-3C9B-4475-B420-7E6171510705}" type="pres">
      <dgm:prSet presAssocID="{044609D9-D338-4D4C-A67D-69AB28852F14}" presName="thickLine" presStyleLbl="alignNode1" presStyleIdx="1" presStyleCnt="5"/>
      <dgm:spPr/>
    </dgm:pt>
    <dgm:pt modelId="{D910AE02-6095-484D-A858-C75CC5095FF6}" type="pres">
      <dgm:prSet presAssocID="{044609D9-D338-4D4C-A67D-69AB28852F14}" presName="horz1" presStyleCnt="0"/>
      <dgm:spPr/>
    </dgm:pt>
    <dgm:pt modelId="{C0600A76-8817-42F4-BF12-55B98A726537}" type="pres">
      <dgm:prSet presAssocID="{044609D9-D338-4D4C-A67D-69AB28852F14}" presName="tx1" presStyleLbl="revTx" presStyleIdx="1" presStyleCnt="5"/>
      <dgm:spPr/>
      <dgm:t>
        <a:bodyPr/>
        <a:lstStyle/>
        <a:p>
          <a:endParaRPr lang="en-US"/>
        </a:p>
      </dgm:t>
    </dgm:pt>
    <dgm:pt modelId="{A72917ED-0E41-4D32-80E5-9C67DFD5D893}" type="pres">
      <dgm:prSet presAssocID="{044609D9-D338-4D4C-A67D-69AB28852F14}" presName="vert1" presStyleCnt="0"/>
      <dgm:spPr/>
    </dgm:pt>
    <dgm:pt modelId="{9776EE0A-1BAE-47F3-B1AA-1B24A5648180}" type="pres">
      <dgm:prSet presAssocID="{60310300-7002-4D46-BB3F-263CE40DDEC6}" presName="thickLine" presStyleLbl="alignNode1" presStyleIdx="2" presStyleCnt="5"/>
      <dgm:spPr/>
    </dgm:pt>
    <dgm:pt modelId="{1B9640E3-CB0C-4745-807F-D9A4FD9A074F}" type="pres">
      <dgm:prSet presAssocID="{60310300-7002-4D46-BB3F-263CE40DDEC6}" presName="horz1" presStyleCnt="0"/>
      <dgm:spPr/>
    </dgm:pt>
    <dgm:pt modelId="{166C542F-E6B6-4F78-8DC4-6709FD555591}" type="pres">
      <dgm:prSet presAssocID="{60310300-7002-4D46-BB3F-263CE40DDEC6}" presName="tx1" presStyleLbl="revTx" presStyleIdx="2" presStyleCnt="5"/>
      <dgm:spPr/>
      <dgm:t>
        <a:bodyPr/>
        <a:lstStyle/>
        <a:p>
          <a:endParaRPr lang="en-US"/>
        </a:p>
      </dgm:t>
    </dgm:pt>
    <dgm:pt modelId="{26250D1E-4E28-4EF1-8807-12FF1A59A413}" type="pres">
      <dgm:prSet presAssocID="{60310300-7002-4D46-BB3F-263CE40DDEC6}" presName="vert1" presStyleCnt="0"/>
      <dgm:spPr/>
    </dgm:pt>
    <dgm:pt modelId="{B77A2597-2CED-4056-A9B6-D1477F21FF08}" type="pres">
      <dgm:prSet presAssocID="{2CD2EFAE-F615-4FDA-AD09-5B7750CE6C55}" presName="thickLine" presStyleLbl="alignNode1" presStyleIdx="3" presStyleCnt="5"/>
      <dgm:spPr/>
    </dgm:pt>
    <dgm:pt modelId="{0E483124-9CF6-4699-AD3D-3792DE919397}" type="pres">
      <dgm:prSet presAssocID="{2CD2EFAE-F615-4FDA-AD09-5B7750CE6C55}" presName="horz1" presStyleCnt="0"/>
      <dgm:spPr/>
    </dgm:pt>
    <dgm:pt modelId="{B3D716E4-F072-4838-AF40-37D20E2D2BDD}" type="pres">
      <dgm:prSet presAssocID="{2CD2EFAE-F615-4FDA-AD09-5B7750CE6C55}" presName="tx1" presStyleLbl="revTx" presStyleIdx="3" presStyleCnt="5"/>
      <dgm:spPr/>
      <dgm:t>
        <a:bodyPr/>
        <a:lstStyle/>
        <a:p>
          <a:endParaRPr lang="en-US"/>
        </a:p>
      </dgm:t>
    </dgm:pt>
    <dgm:pt modelId="{009458DA-5F3B-4B66-A8BD-5D25FE412380}" type="pres">
      <dgm:prSet presAssocID="{2CD2EFAE-F615-4FDA-AD09-5B7750CE6C55}" presName="vert1" presStyleCnt="0"/>
      <dgm:spPr/>
    </dgm:pt>
    <dgm:pt modelId="{C93846AF-44C7-46DF-9B22-B14BFECB4670}" type="pres">
      <dgm:prSet presAssocID="{B438BF72-130A-4E02-8A26-8F4A6AC8555C}" presName="thickLine" presStyleLbl="alignNode1" presStyleIdx="4" presStyleCnt="5"/>
      <dgm:spPr/>
    </dgm:pt>
    <dgm:pt modelId="{44778687-AF13-403F-B101-698BD3789772}" type="pres">
      <dgm:prSet presAssocID="{B438BF72-130A-4E02-8A26-8F4A6AC8555C}" presName="horz1" presStyleCnt="0"/>
      <dgm:spPr/>
    </dgm:pt>
    <dgm:pt modelId="{60A67225-8A5F-4644-901E-71BA403ADDED}" type="pres">
      <dgm:prSet presAssocID="{B438BF72-130A-4E02-8A26-8F4A6AC8555C}" presName="tx1" presStyleLbl="revTx" presStyleIdx="4" presStyleCnt="5" custLinFactNeighborY="13150"/>
      <dgm:spPr/>
      <dgm:t>
        <a:bodyPr/>
        <a:lstStyle/>
        <a:p>
          <a:endParaRPr lang="en-US"/>
        </a:p>
      </dgm:t>
    </dgm:pt>
    <dgm:pt modelId="{393C413B-DC81-4746-8A4A-307F2B0947D9}" type="pres">
      <dgm:prSet presAssocID="{B438BF72-130A-4E02-8A26-8F4A6AC8555C}" presName="vert1" presStyleCnt="0"/>
      <dgm:spPr/>
    </dgm:pt>
  </dgm:ptLst>
  <dgm:cxnLst>
    <dgm:cxn modelId="{D16AE779-1746-4B57-AC69-515BC6C58BBA}" type="presOf" srcId="{60310300-7002-4D46-BB3F-263CE40DDEC6}" destId="{166C542F-E6B6-4F78-8DC4-6709FD555591}" srcOrd="0" destOrd="0" presId="urn:microsoft.com/office/officeart/2008/layout/LinedList"/>
    <dgm:cxn modelId="{B89E09D9-CE9D-4AFB-A9CF-EB81F9846088}" srcId="{01E3CC89-3519-4242-8C50-3F49CA062BF7}" destId="{753B2393-C075-4CC7-82A6-45A7ACF6CBE0}" srcOrd="0" destOrd="0" parTransId="{23E1CD45-CD92-425A-AC49-03A11CFA56C9}" sibTransId="{137E5702-801B-4589-AA62-6EA1256EEFB4}"/>
    <dgm:cxn modelId="{3E626F48-6961-4682-87DB-CC3C26C0A3B8}" type="presOf" srcId="{B438BF72-130A-4E02-8A26-8F4A6AC8555C}" destId="{60A67225-8A5F-4644-901E-71BA403ADDED}" srcOrd="0" destOrd="0" presId="urn:microsoft.com/office/officeart/2008/layout/LinedList"/>
    <dgm:cxn modelId="{E63E4E28-89AD-4CD3-942B-874AF2AF85FC}" type="presOf" srcId="{753B2393-C075-4CC7-82A6-45A7ACF6CBE0}" destId="{51990FB5-5E5F-4016-A104-75D10B73D250}" srcOrd="0" destOrd="0" presId="urn:microsoft.com/office/officeart/2008/layout/LinedList"/>
    <dgm:cxn modelId="{6CC76CFE-3950-4351-8CA6-A02826B406C5}" type="presOf" srcId="{044609D9-D338-4D4C-A67D-69AB28852F14}" destId="{C0600A76-8817-42F4-BF12-55B98A726537}" srcOrd="0" destOrd="0" presId="urn:microsoft.com/office/officeart/2008/layout/LinedList"/>
    <dgm:cxn modelId="{70121315-FDDE-4F06-9703-E9ECB9C1A52A}" srcId="{01E3CC89-3519-4242-8C50-3F49CA062BF7}" destId="{2CD2EFAE-F615-4FDA-AD09-5B7750CE6C55}" srcOrd="3" destOrd="0" parTransId="{406AB7EA-3495-4CBC-ABE2-BEDDDE7D1EEB}" sibTransId="{EDFD9CFA-5CC8-4874-BA89-71525E3C1662}"/>
    <dgm:cxn modelId="{7A50E23F-D232-4C3E-ABEA-95E5AEFE56E3}" srcId="{01E3CC89-3519-4242-8C50-3F49CA062BF7}" destId="{044609D9-D338-4D4C-A67D-69AB28852F14}" srcOrd="1" destOrd="0" parTransId="{60926346-C39F-4638-90A9-424E70FDD25F}" sibTransId="{D1843734-ED7E-41DD-975C-45D43BAC0A75}"/>
    <dgm:cxn modelId="{92643256-9807-42D4-9345-EB3564672EFC}" type="presOf" srcId="{01E3CC89-3519-4242-8C50-3F49CA062BF7}" destId="{DD06F077-FA4B-4AAD-953C-320BADC9B247}" srcOrd="0" destOrd="0" presId="urn:microsoft.com/office/officeart/2008/layout/LinedList"/>
    <dgm:cxn modelId="{CB8463FF-7381-441F-8B20-DDBAF6F7943B}" srcId="{01E3CC89-3519-4242-8C50-3F49CA062BF7}" destId="{B438BF72-130A-4E02-8A26-8F4A6AC8555C}" srcOrd="4" destOrd="0" parTransId="{CAA12DD2-7EFC-4EF2-A5A3-C26020C0EFB9}" sibTransId="{6DEC4CD4-B5C1-483B-B44A-DA4DE4A9E4BF}"/>
    <dgm:cxn modelId="{717D09CB-1F8C-4E38-88B9-7FBC05B476EA}" type="presOf" srcId="{2CD2EFAE-F615-4FDA-AD09-5B7750CE6C55}" destId="{B3D716E4-F072-4838-AF40-37D20E2D2BDD}" srcOrd="0" destOrd="0" presId="urn:microsoft.com/office/officeart/2008/layout/LinedList"/>
    <dgm:cxn modelId="{6BECF812-CD74-4848-B8D6-D997180E7AE8}" srcId="{01E3CC89-3519-4242-8C50-3F49CA062BF7}" destId="{60310300-7002-4D46-BB3F-263CE40DDEC6}" srcOrd="2" destOrd="0" parTransId="{2530851D-9B62-45FE-A1F0-C5EFAE54236B}" sibTransId="{D0B111D8-A21F-4E8E-B335-46A9842E3280}"/>
    <dgm:cxn modelId="{70DB414C-1EAA-4FAE-B41E-0EBEE52A8F87}" type="presParOf" srcId="{DD06F077-FA4B-4AAD-953C-320BADC9B247}" destId="{3735980D-F3E9-4825-A3F0-B28F72F13D35}" srcOrd="0" destOrd="0" presId="urn:microsoft.com/office/officeart/2008/layout/LinedList"/>
    <dgm:cxn modelId="{F2022086-7258-4EB8-90CE-9FC1682069F4}" type="presParOf" srcId="{DD06F077-FA4B-4AAD-953C-320BADC9B247}" destId="{091E8BAF-E29A-4262-8171-CDB99D8E8D44}" srcOrd="1" destOrd="0" presId="urn:microsoft.com/office/officeart/2008/layout/LinedList"/>
    <dgm:cxn modelId="{DD46CB87-FE5E-422A-991D-BDD4C9345981}" type="presParOf" srcId="{091E8BAF-E29A-4262-8171-CDB99D8E8D44}" destId="{51990FB5-5E5F-4016-A104-75D10B73D250}" srcOrd="0" destOrd="0" presId="urn:microsoft.com/office/officeart/2008/layout/LinedList"/>
    <dgm:cxn modelId="{896DC03F-79F2-4970-B2BA-0EBB0E52CFCB}" type="presParOf" srcId="{091E8BAF-E29A-4262-8171-CDB99D8E8D44}" destId="{4EB1C6DD-2BB3-44E1-9552-AE7AE49FDCCA}" srcOrd="1" destOrd="0" presId="urn:microsoft.com/office/officeart/2008/layout/LinedList"/>
    <dgm:cxn modelId="{E70B4E6F-5558-4B4C-8EE6-FD6071358FEB}" type="presParOf" srcId="{DD06F077-FA4B-4AAD-953C-320BADC9B247}" destId="{4C97B307-3C9B-4475-B420-7E6171510705}" srcOrd="2" destOrd="0" presId="urn:microsoft.com/office/officeart/2008/layout/LinedList"/>
    <dgm:cxn modelId="{A90A22A5-D75B-4971-9837-975E11C8ECB1}" type="presParOf" srcId="{DD06F077-FA4B-4AAD-953C-320BADC9B247}" destId="{D910AE02-6095-484D-A858-C75CC5095FF6}" srcOrd="3" destOrd="0" presId="urn:microsoft.com/office/officeart/2008/layout/LinedList"/>
    <dgm:cxn modelId="{8C54E896-86D7-45EF-ABF1-AC3FCED52089}" type="presParOf" srcId="{D910AE02-6095-484D-A858-C75CC5095FF6}" destId="{C0600A76-8817-42F4-BF12-55B98A726537}" srcOrd="0" destOrd="0" presId="urn:microsoft.com/office/officeart/2008/layout/LinedList"/>
    <dgm:cxn modelId="{39A5C8F2-CF4F-40B8-AB8C-BA78CD3A951E}" type="presParOf" srcId="{D910AE02-6095-484D-A858-C75CC5095FF6}" destId="{A72917ED-0E41-4D32-80E5-9C67DFD5D893}" srcOrd="1" destOrd="0" presId="urn:microsoft.com/office/officeart/2008/layout/LinedList"/>
    <dgm:cxn modelId="{5A9B499A-2013-43CE-96C9-00CD7A1BA20F}" type="presParOf" srcId="{DD06F077-FA4B-4AAD-953C-320BADC9B247}" destId="{9776EE0A-1BAE-47F3-B1AA-1B24A5648180}" srcOrd="4" destOrd="0" presId="urn:microsoft.com/office/officeart/2008/layout/LinedList"/>
    <dgm:cxn modelId="{2ED37022-B6AA-4320-9419-14A9E54D4945}" type="presParOf" srcId="{DD06F077-FA4B-4AAD-953C-320BADC9B247}" destId="{1B9640E3-CB0C-4745-807F-D9A4FD9A074F}" srcOrd="5" destOrd="0" presId="urn:microsoft.com/office/officeart/2008/layout/LinedList"/>
    <dgm:cxn modelId="{62B71A78-F3E9-4F88-B593-8933713067D2}" type="presParOf" srcId="{1B9640E3-CB0C-4745-807F-D9A4FD9A074F}" destId="{166C542F-E6B6-4F78-8DC4-6709FD555591}" srcOrd="0" destOrd="0" presId="urn:microsoft.com/office/officeart/2008/layout/LinedList"/>
    <dgm:cxn modelId="{17B09872-9670-458E-9C66-27B0AA8558AB}" type="presParOf" srcId="{1B9640E3-CB0C-4745-807F-D9A4FD9A074F}" destId="{26250D1E-4E28-4EF1-8807-12FF1A59A413}" srcOrd="1" destOrd="0" presId="urn:microsoft.com/office/officeart/2008/layout/LinedList"/>
    <dgm:cxn modelId="{9D3A640E-0F52-4C31-9FBB-6FD42CCA5879}" type="presParOf" srcId="{DD06F077-FA4B-4AAD-953C-320BADC9B247}" destId="{B77A2597-2CED-4056-A9B6-D1477F21FF08}" srcOrd="6" destOrd="0" presId="urn:microsoft.com/office/officeart/2008/layout/LinedList"/>
    <dgm:cxn modelId="{4D537E71-1CDE-4BAA-8EED-119790C8A0E6}" type="presParOf" srcId="{DD06F077-FA4B-4AAD-953C-320BADC9B247}" destId="{0E483124-9CF6-4699-AD3D-3792DE919397}" srcOrd="7" destOrd="0" presId="urn:microsoft.com/office/officeart/2008/layout/LinedList"/>
    <dgm:cxn modelId="{7739D5A1-D734-4193-A6F7-8CE9279CF6B3}" type="presParOf" srcId="{0E483124-9CF6-4699-AD3D-3792DE919397}" destId="{B3D716E4-F072-4838-AF40-37D20E2D2BDD}" srcOrd="0" destOrd="0" presId="urn:microsoft.com/office/officeart/2008/layout/LinedList"/>
    <dgm:cxn modelId="{FCCF0607-EB94-4A2E-863B-4A399BC55D32}" type="presParOf" srcId="{0E483124-9CF6-4699-AD3D-3792DE919397}" destId="{009458DA-5F3B-4B66-A8BD-5D25FE412380}" srcOrd="1" destOrd="0" presId="urn:microsoft.com/office/officeart/2008/layout/LinedList"/>
    <dgm:cxn modelId="{5CDE4F30-5C4E-42A1-8A2C-10FF54698383}" type="presParOf" srcId="{DD06F077-FA4B-4AAD-953C-320BADC9B247}" destId="{C93846AF-44C7-46DF-9B22-B14BFECB4670}" srcOrd="8" destOrd="0" presId="urn:microsoft.com/office/officeart/2008/layout/LinedList"/>
    <dgm:cxn modelId="{5F46CB5C-1F49-458A-A57E-0CDCCD162CA6}" type="presParOf" srcId="{DD06F077-FA4B-4AAD-953C-320BADC9B247}" destId="{44778687-AF13-403F-B101-698BD3789772}" srcOrd="9" destOrd="0" presId="urn:microsoft.com/office/officeart/2008/layout/LinedList"/>
    <dgm:cxn modelId="{359AC0B1-AA7A-4582-A1C5-4E1A83FEB28D}" type="presParOf" srcId="{44778687-AF13-403F-B101-698BD3789772}" destId="{60A67225-8A5F-4644-901E-71BA403ADDED}" srcOrd="0" destOrd="0" presId="urn:microsoft.com/office/officeart/2008/layout/LinedList"/>
    <dgm:cxn modelId="{793D519A-3918-48ED-AAB9-4EE5955EA0F5}" type="presParOf" srcId="{44778687-AF13-403F-B101-698BD3789772}" destId="{393C413B-DC81-4746-8A4A-307F2B0947D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6A3899-907B-4A8C-853A-09C66B8690A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698B54AB-37B6-4B47-8E8F-E4FEA72C94C0}">
      <dgm:prSet phldrT="[Text]" custT="1"/>
      <dgm:spPr/>
      <dgm:t>
        <a:bodyPr/>
        <a:lstStyle/>
        <a:p>
          <a:r>
            <a:rPr lang="en-US" sz="1400" dirty="0" smtClean="0"/>
            <a:t>Shared</a:t>
          </a:r>
          <a:r>
            <a:rPr lang="en-US" sz="1400" baseline="0" dirty="0" smtClean="0"/>
            <a:t> Decision Making</a:t>
          </a:r>
          <a:endParaRPr lang="en-US" sz="1400" dirty="0"/>
        </a:p>
      </dgm:t>
    </dgm:pt>
    <dgm:pt modelId="{2384B39E-DD8D-465A-B1E2-4F6A5A9D3A33}" type="parTrans" cxnId="{5DCDB4CB-496B-48EE-8B0B-C25F41827879}">
      <dgm:prSet/>
      <dgm:spPr/>
      <dgm:t>
        <a:bodyPr/>
        <a:lstStyle/>
        <a:p>
          <a:endParaRPr lang="en-US" sz="1400"/>
        </a:p>
      </dgm:t>
    </dgm:pt>
    <dgm:pt modelId="{86507F27-857C-496F-B33A-DD8C5069129A}" type="sibTrans" cxnId="{5DCDB4CB-496B-48EE-8B0B-C25F41827879}">
      <dgm:prSet/>
      <dgm:spPr/>
      <dgm:t>
        <a:bodyPr/>
        <a:lstStyle/>
        <a:p>
          <a:endParaRPr lang="en-US" sz="1400"/>
        </a:p>
      </dgm:t>
    </dgm:pt>
    <dgm:pt modelId="{B6846EE8-C7CB-4DFA-9FFC-20D00975C007}">
      <dgm:prSet phldrT="[Text]" custT="1"/>
      <dgm:spPr/>
      <dgm:t>
        <a:bodyPr/>
        <a:lstStyle/>
        <a:p>
          <a:r>
            <a:rPr lang="en-US" sz="1400" dirty="0" smtClean="0"/>
            <a:t>Do you want to have more children? </a:t>
          </a:r>
          <a:endParaRPr lang="en-US" sz="1400" dirty="0"/>
        </a:p>
      </dgm:t>
    </dgm:pt>
    <dgm:pt modelId="{BACE9D88-1DC3-4216-8036-0E359F2451AE}" type="parTrans" cxnId="{6D4064DA-96FA-480D-AB53-0E1063147BF5}">
      <dgm:prSet/>
      <dgm:spPr/>
      <dgm:t>
        <a:bodyPr/>
        <a:lstStyle/>
        <a:p>
          <a:endParaRPr lang="en-US" sz="1400"/>
        </a:p>
      </dgm:t>
    </dgm:pt>
    <dgm:pt modelId="{F1F70B56-B4E9-4DEF-AEB3-44FD48E5FB98}" type="sibTrans" cxnId="{6D4064DA-96FA-480D-AB53-0E1063147BF5}">
      <dgm:prSet/>
      <dgm:spPr/>
      <dgm:t>
        <a:bodyPr/>
        <a:lstStyle/>
        <a:p>
          <a:endParaRPr lang="en-US" sz="1400"/>
        </a:p>
      </dgm:t>
    </dgm:pt>
    <dgm:pt modelId="{5448C4C5-132E-4DE6-B259-1DE668A8691A}">
      <dgm:prSet phldrT="[Text]" custT="1"/>
      <dgm:spPr/>
      <dgm:t>
        <a:bodyPr/>
        <a:lstStyle/>
        <a:p>
          <a:r>
            <a:rPr lang="en-US" sz="1400" dirty="0" smtClean="0"/>
            <a:t>How many more children would you like to have and when? </a:t>
          </a:r>
          <a:endParaRPr lang="en-US" sz="1400" dirty="0"/>
        </a:p>
      </dgm:t>
    </dgm:pt>
    <dgm:pt modelId="{B75EE926-129B-4DA2-953E-0F45DE6E6E19}" type="parTrans" cxnId="{8CE6AD0F-630D-47DE-860A-939A971511F5}">
      <dgm:prSet/>
      <dgm:spPr/>
      <dgm:t>
        <a:bodyPr/>
        <a:lstStyle/>
        <a:p>
          <a:endParaRPr lang="en-US" sz="1400"/>
        </a:p>
      </dgm:t>
    </dgm:pt>
    <dgm:pt modelId="{C1C02B54-7E1B-4B16-9252-7B63B4053C34}" type="sibTrans" cxnId="{8CE6AD0F-630D-47DE-860A-939A971511F5}">
      <dgm:prSet/>
      <dgm:spPr/>
      <dgm:t>
        <a:bodyPr/>
        <a:lstStyle/>
        <a:p>
          <a:endParaRPr lang="en-US" sz="1400"/>
        </a:p>
      </dgm:t>
    </dgm:pt>
    <dgm:pt modelId="{5E16E016-E9D2-44E7-A446-75A477B2AE0C}">
      <dgm:prSet phldrT="[Text]" custT="1"/>
      <dgm:spPr/>
      <dgm:t>
        <a:bodyPr/>
        <a:lstStyle/>
        <a:p>
          <a:r>
            <a:rPr lang="en-US" sz="1400" dirty="0" smtClean="0"/>
            <a:t>Reproductive Life Planning and Comprehensive Contraceptive Options counseling</a:t>
          </a:r>
          <a:endParaRPr lang="en-US" sz="1400" dirty="0"/>
        </a:p>
      </dgm:t>
    </dgm:pt>
    <dgm:pt modelId="{C38629BD-E3E1-42CD-BD16-86140ED30083}" type="parTrans" cxnId="{01272095-ADBF-4BBF-81F5-A2E986CA89CF}">
      <dgm:prSet/>
      <dgm:spPr/>
      <dgm:t>
        <a:bodyPr/>
        <a:lstStyle/>
        <a:p>
          <a:endParaRPr lang="en-US" sz="1400"/>
        </a:p>
      </dgm:t>
    </dgm:pt>
    <dgm:pt modelId="{03B06DAE-AEFB-4D33-B2A2-5840D05BB6A9}" type="sibTrans" cxnId="{01272095-ADBF-4BBF-81F5-A2E986CA89CF}">
      <dgm:prSet/>
      <dgm:spPr/>
      <dgm:t>
        <a:bodyPr/>
        <a:lstStyle/>
        <a:p>
          <a:endParaRPr lang="en-US" sz="1400"/>
        </a:p>
      </dgm:t>
    </dgm:pt>
    <dgm:pt modelId="{DFC912F9-52CB-4A39-B896-1D6384A98368}">
      <dgm:prSet phldrT="[Text]" custT="1"/>
      <dgm:spPr>
        <a:ln w="38100">
          <a:solidFill>
            <a:schemeClr val="accent1"/>
          </a:solidFill>
        </a:ln>
      </dgm:spPr>
      <dgm:t>
        <a:bodyPr/>
        <a:lstStyle/>
        <a:p>
          <a:r>
            <a:rPr lang="en-US" sz="1400" dirty="0" smtClean="0"/>
            <a:t>What have you heard about  the benefits of pregnancy spacing?</a:t>
          </a:r>
          <a:endParaRPr lang="en-US" sz="1200" dirty="0"/>
        </a:p>
      </dgm:t>
    </dgm:pt>
    <dgm:pt modelId="{4E4BE92E-AF3A-4176-B87F-EE8C6659FBF3}" type="parTrans" cxnId="{FE98A8DB-D06F-4744-AC01-27B4EC72CD0D}">
      <dgm:prSet/>
      <dgm:spPr/>
      <dgm:t>
        <a:bodyPr/>
        <a:lstStyle/>
        <a:p>
          <a:endParaRPr lang="en-US" sz="1400"/>
        </a:p>
      </dgm:t>
    </dgm:pt>
    <dgm:pt modelId="{3B675D7E-C7D7-409E-8EB8-1212E2E833A4}" type="sibTrans" cxnId="{FE98A8DB-D06F-4744-AC01-27B4EC72CD0D}">
      <dgm:prSet/>
      <dgm:spPr/>
      <dgm:t>
        <a:bodyPr/>
        <a:lstStyle/>
        <a:p>
          <a:endParaRPr lang="en-US" sz="1400"/>
        </a:p>
      </dgm:t>
    </dgm:pt>
    <dgm:pt modelId="{B2325C66-55A5-4541-A685-FC2FC6676821}" type="pres">
      <dgm:prSet presAssocID="{756A3899-907B-4A8C-853A-09C66B8690A4}" presName="Name0" presStyleCnt="0">
        <dgm:presLayoutVars>
          <dgm:chMax val="11"/>
          <dgm:chPref val="11"/>
          <dgm:dir/>
          <dgm:resizeHandles/>
        </dgm:presLayoutVars>
      </dgm:prSet>
      <dgm:spPr/>
      <dgm:t>
        <a:bodyPr/>
        <a:lstStyle/>
        <a:p>
          <a:endParaRPr lang="en-US"/>
        </a:p>
      </dgm:t>
    </dgm:pt>
    <dgm:pt modelId="{1E950842-C8CA-4CAF-8C8B-2781D208637E}" type="pres">
      <dgm:prSet presAssocID="{5E16E016-E9D2-44E7-A446-75A477B2AE0C}" presName="Accent4" presStyleCnt="0"/>
      <dgm:spPr/>
    </dgm:pt>
    <dgm:pt modelId="{205F7CD8-AD85-400C-B285-F6AA4CFBFA0E}" type="pres">
      <dgm:prSet presAssocID="{5E16E016-E9D2-44E7-A446-75A477B2AE0C}" presName="Accent" presStyleLbl="node1" presStyleIdx="0" presStyleCnt="4"/>
      <dgm:spPr/>
    </dgm:pt>
    <dgm:pt modelId="{1E462E99-5BDD-420D-9FCC-881468B90DF3}" type="pres">
      <dgm:prSet presAssocID="{5E16E016-E9D2-44E7-A446-75A477B2AE0C}" presName="ParentBackground4" presStyleCnt="0"/>
      <dgm:spPr/>
    </dgm:pt>
    <dgm:pt modelId="{71F731A9-D0E7-4B0A-8E34-9A7A70BDCD94}" type="pres">
      <dgm:prSet presAssocID="{5E16E016-E9D2-44E7-A446-75A477B2AE0C}" presName="ParentBackground" presStyleLbl="fgAcc1" presStyleIdx="0" presStyleCnt="4"/>
      <dgm:spPr/>
      <dgm:t>
        <a:bodyPr/>
        <a:lstStyle/>
        <a:p>
          <a:endParaRPr lang="en-US"/>
        </a:p>
      </dgm:t>
    </dgm:pt>
    <dgm:pt modelId="{77B9B760-95E0-416A-9401-0EE40DA11C72}" type="pres">
      <dgm:prSet presAssocID="{5E16E016-E9D2-44E7-A446-75A477B2AE0C}" presName="Parent4" presStyleLbl="revTx" presStyleIdx="0" presStyleCnt="1">
        <dgm:presLayoutVars>
          <dgm:chMax val="1"/>
          <dgm:chPref val="1"/>
          <dgm:bulletEnabled val="1"/>
        </dgm:presLayoutVars>
      </dgm:prSet>
      <dgm:spPr/>
      <dgm:t>
        <a:bodyPr/>
        <a:lstStyle/>
        <a:p>
          <a:endParaRPr lang="en-US"/>
        </a:p>
      </dgm:t>
    </dgm:pt>
    <dgm:pt modelId="{5F4E22E1-2298-456D-A734-B10071686550}" type="pres">
      <dgm:prSet presAssocID="{5448C4C5-132E-4DE6-B259-1DE668A8691A}" presName="Accent3" presStyleCnt="0"/>
      <dgm:spPr/>
    </dgm:pt>
    <dgm:pt modelId="{B29F0CF0-25B7-4B00-B4C0-3240484F09AE}" type="pres">
      <dgm:prSet presAssocID="{5448C4C5-132E-4DE6-B259-1DE668A8691A}" presName="Accent" presStyleLbl="node1" presStyleIdx="1" presStyleCnt="4"/>
      <dgm:spPr/>
    </dgm:pt>
    <dgm:pt modelId="{72796720-823A-461F-BEE3-CE6236FD9342}" type="pres">
      <dgm:prSet presAssocID="{5448C4C5-132E-4DE6-B259-1DE668A8691A}" presName="ParentBackground3" presStyleCnt="0"/>
      <dgm:spPr/>
    </dgm:pt>
    <dgm:pt modelId="{3D8B7275-0F71-44B1-8AF2-C56BDFA20C3E}" type="pres">
      <dgm:prSet presAssocID="{5448C4C5-132E-4DE6-B259-1DE668A8691A}" presName="ParentBackground" presStyleLbl="fgAcc1" presStyleIdx="1" presStyleCnt="4"/>
      <dgm:spPr/>
      <dgm:t>
        <a:bodyPr/>
        <a:lstStyle/>
        <a:p>
          <a:endParaRPr lang="en-US"/>
        </a:p>
      </dgm:t>
    </dgm:pt>
    <dgm:pt modelId="{FDCC44F6-057A-4878-9529-2FA8BA987EC5}" type="pres">
      <dgm:prSet presAssocID="{5448C4C5-132E-4DE6-B259-1DE668A8691A}" presName="Parent3" presStyleLbl="revTx" presStyleIdx="0" presStyleCnt="1">
        <dgm:presLayoutVars>
          <dgm:chMax val="1"/>
          <dgm:chPref val="1"/>
          <dgm:bulletEnabled val="1"/>
        </dgm:presLayoutVars>
      </dgm:prSet>
      <dgm:spPr/>
      <dgm:t>
        <a:bodyPr/>
        <a:lstStyle/>
        <a:p>
          <a:endParaRPr lang="en-US"/>
        </a:p>
      </dgm:t>
    </dgm:pt>
    <dgm:pt modelId="{0EF4BE86-D396-4ADA-B1B9-890B0CDDB08E}" type="pres">
      <dgm:prSet presAssocID="{B6846EE8-C7CB-4DFA-9FFC-20D00975C007}" presName="Accent2" presStyleCnt="0"/>
      <dgm:spPr/>
    </dgm:pt>
    <dgm:pt modelId="{3AF9B6FA-3C02-4A43-9734-A74463D59568}" type="pres">
      <dgm:prSet presAssocID="{B6846EE8-C7CB-4DFA-9FFC-20D00975C007}" presName="Accent" presStyleLbl="node1" presStyleIdx="2" presStyleCnt="4"/>
      <dgm:spPr/>
    </dgm:pt>
    <dgm:pt modelId="{820A490F-C510-47C2-AA75-596EFC77525A}" type="pres">
      <dgm:prSet presAssocID="{B6846EE8-C7CB-4DFA-9FFC-20D00975C007}" presName="ParentBackground2" presStyleCnt="0"/>
      <dgm:spPr/>
    </dgm:pt>
    <dgm:pt modelId="{9324683F-5926-4240-BCFE-F48F3F3912B4}" type="pres">
      <dgm:prSet presAssocID="{B6846EE8-C7CB-4DFA-9FFC-20D00975C007}" presName="ParentBackground" presStyleLbl="fgAcc1" presStyleIdx="2" presStyleCnt="4"/>
      <dgm:spPr/>
      <dgm:t>
        <a:bodyPr/>
        <a:lstStyle/>
        <a:p>
          <a:endParaRPr lang="en-US"/>
        </a:p>
      </dgm:t>
    </dgm:pt>
    <dgm:pt modelId="{6C8C0210-356C-462B-99A8-E975C97EDE28}" type="pres">
      <dgm:prSet presAssocID="{B6846EE8-C7CB-4DFA-9FFC-20D00975C007}" presName="Child2" presStyleLbl="revTx" presStyleIdx="0" presStyleCnt="1" custLinFactNeighborX="3292">
        <dgm:presLayoutVars>
          <dgm:chMax val="0"/>
          <dgm:chPref val="0"/>
          <dgm:bulletEnabled val="1"/>
        </dgm:presLayoutVars>
      </dgm:prSet>
      <dgm:spPr/>
      <dgm:t>
        <a:bodyPr/>
        <a:lstStyle/>
        <a:p>
          <a:endParaRPr lang="en-US"/>
        </a:p>
      </dgm:t>
    </dgm:pt>
    <dgm:pt modelId="{58252DAB-5E1B-406C-9E66-FB236AF157B5}" type="pres">
      <dgm:prSet presAssocID="{B6846EE8-C7CB-4DFA-9FFC-20D00975C007}" presName="Parent2" presStyleLbl="revTx" presStyleIdx="0" presStyleCnt="1">
        <dgm:presLayoutVars>
          <dgm:chMax val="1"/>
          <dgm:chPref val="1"/>
          <dgm:bulletEnabled val="1"/>
        </dgm:presLayoutVars>
      </dgm:prSet>
      <dgm:spPr/>
      <dgm:t>
        <a:bodyPr/>
        <a:lstStyle/>
        <a:p>
          <a:endParaRPr lang="en-US"/>
        </a:p>
      </dgm:t>
    </dgm:pt>
    <dgm:pt modelId="{106EDB24-5440-4926-8971-3A313EEFC748}" type="pres">
      <dgm:prSet presAssocID="{698B54AB-37B6-4B47-8E8F-E4FEA72C94C0}" presName="Accent1" presStyleCnt="0"/>
      <dgm:spPr/>
    </dgm:pt>
    <dgm:pt modelId="{B8B39811-9915-4384-9775-1D8A325D1F6C}" type="pres">
      <dgm:prSet presAssocID="{698B54AB-37B6-4B47-8E8F-E4FEA72C94C0}" presName="Accent" presStyleLbl="node1" presStyleIdx="3" presStyleCnt="4"/>
      <dgm:spPr/>
    </dgm:pt>
    <dgm:pt modelId="{49A2904B-E3F7-4F10-AFE9-8F3D41AA8BC3}" type="pres">
      <dgm:prSet presAssocID="{698B54AB-37B6-4B47-8E8F-E4FEA72C94C0}" presName="ParentBackground1" presStyleCnt="0"/>
      <dgm:spPr/>
    </dgm:pt>
    <dgm:pt modelId="{41918C1B-62EE-4114-8C49-B07664AC3ABE}" type="pres">
      <dgm:prSet presAssocID="{698B54AB-37B6-4B47-8E8F-E4FEA72C94C0}" presName="ParentBackground" presStyleLbl="fgAcc1" presStyleIdx="3" presStyleCnt="4"/>
      <dgm:spPr/>
      <dgm:t>
        <a:bodyPr/>
        <a:lstStyle/>
        <a:p>
          <a:endParaRPr lang="en-US"/>
        </a:p>
      </dgm:t>
    </dgm:pt>
    <dgm:pt modelId="{DCFE91D9-6126-4756-AB37-872E63BBF716}" type="pres">
      <dgm:prSet presAssocID="{698B54AB-37B6-4B47-8E8F-E4FEA72C94C0}" presName="Parent1" presStyleLbl="revTx" presStyleIdx="0" presStyleCnt="1">
        <dgm:presLayoutVars>
          <dgm:chMax val="1"/>
          <dgm:chPref val="1"/>
          <dgm:bulletEnabled val="1"/>
        </dgm:presLayoutVars>
      </dgm:prSet>
      <dgm:spPr/>
      <dgm:t>
        <a:bodyPr/>
        <a:lstStyle/>
        <a:p>
          <a:endParaRPr lang="en-US"/>
        </a:p>
      </dgm:t>
    </dgm:pt>
  </dgm:ptLst>
  <dgm:cxnLst>
    <dgm:cxn modelId="{6D4064DA-96FA-480D-AB53-0E1063147BF5}" srcId="{756A3899-907B-4A8C-853A-09C66B8690A4}" destId="{B6846EE8-C7CB-4DFA-9FFC-20D00975C007}" srcOrd="1" destOrd="0" parTransId="{BACE9D88-1DC3-4216-8036-0E359F2451AE}" sibTransId="{F1F70B56-B4E9-4DEF-AEB3-44FD48E5FB98}"/>
    <dgm:cxn modelId="{D9AEE04A-A89F-41DD-973C-085A0AA5353C}" type="presOf" srcId="{B6846EE8-C7CB-4DFA-9FFC-20D00975C007}" destId="{58252DAB-5E1B-406C-9E66-FB236AF157B5}" srcOrd="1" destOrd="0" presId="urn:microsoft.com/office/officeart/2011/layout/CircleProcess"/>
    <dgm:cxn modelId="{5DCDB4CB-496B-48EE-8B0B-C25F41827879}" srcId="{756A3899-907B-4A8C-853A-09C66B8690A4}" destId="{698B54AB-37B6-4B47-8E8F-E4FEA72C94C0}" srcOrd="0" destOrd="0" parTransId="{2384B39E-DD8D-465A-B1E2-4F6A5A9D3A33}" sibTransId="{86507F27-857C-496F-B33A-DD8C5069129A}"/>
    <dgm:cxn modelId="{49DD7876-214C-4F59-B515-8A18A9DB8A4C}" type="presOf" srcId="{5448C4C5-132E-4DE6-B259-1DE668A8691A}" destId="{3D8B7275-0F71-44B1-8AF2-C56BDFA20C3E}" srcOrd="0" destOrd="0" presId="urn:microsoft.com/office/officeart/2011/layout/CircleProcess"/>
    <dgm:cxn modelId="{9C35F6F5-E30A-49AB-85F6-B3B7721E4AF5}" type="presOf" srcId="{DFC912F9-52CB-4A39-B896-1D6384A98368}" destId="{6C8C0210-356C-462B-99A8-E975C97EDE28}" srcOrd="0" destOrd="0" presId="urn:microsoft.com/office/officeart/2011/layout/CircleProcess"/>
    <dgm:cxn modelId="{FE98A8DB-D06F-4744-AC01-27B4EC72CD0D}" srcId="{B6846EE8-C7CB-4DFA-9FFC-20D00975C007}" destId="{DFC912F9-52CB-4A39-B896-1D6384A98368}" srcOrd="0" destOrd="0" parTransId="{4E4BE92E-AF3A-4176-B87F-EE8C6659FBF3}" sibTransId="{3B675D7E-C7D7-409E-8EB8-1212E2E833A4}"/>
    <dgm:cxn modelId="{7B92D087-F233-4525-929A-5D2493AA5A13}" type="presOf" srcId="{5448C4C5-132E-4DE6-B259-1DE668A8691A}" destId="{FDCC44F6-057A-4878-9529-2FA8BA987EC5}" srcOrd="1" destOrd="0" presId="urn:microsoft.com/office/officeart/2011/layout/CircleProcess"/>
    <dgm:cxn modelId="{C911B0B7-1854-4457-BE39-ED360BA3621F}" type="presOf" srcId="{B6846EE8-C7CB-4DFA-9FFC-20D00975C007}" destId="{9324683F-5926-4240-BCFE-F48F3F3912B4}" srcOrd="0" destOrd="0" presId="urn:microsoft.com/office/officeart/2011/layout/CircleProcess"/>
    <dgm:cxn modelId="{403656DE-0F90-44F4-AEFA-4EE4EBF2430E}" type="presOf" srcId="{5E16E016-E9D2-44E7-A446-75A477B2AE0C}" destId="{71F731A9-D0E7-4B0A-8E34-9A7A70BDCD94}" srcOrd="0" destOrd="0" presId="urn:microsoft.com/office/officeart/2011/layout/CircleProcess"/>
    <dgm:cxn modelId="{01272095-ADBF-4BBF-81F5-A2E986CA89CF}" srcId="{756A3899-907B-4A8C-853A-09C66B8690A4}" destId="{5E16E016-E9D2-44E7-A446-75A477B2AE0C}" srcOrd="3" destOrd="0" parTransId="{C38629BD-E3E1-42CD-BD16-86140ED30083}" sibTransId="{03B06DAE-AEFB-4D33-B2A2-5840D05BB6A9}"/>
    <dgm:cxn modelId="{61A0605E-4C22-46EF-9CDA-ACA269BAC34C}" type="presOf" srcId="{698B54AB-37B6-4B47-8E8F-E4FEA72C94C0}" destId="{DCFE91D9-6126-4756-AB37-872E63BBF716}" srcOrd="1" destOrd="0" presId="urn:microsoft.com/office/officeart/2011/layout/CircleProcess"/>
    <dgm:cxn modelId="{E2456451-EF38-4992-AB7C-2F352D7C9784}" type="presOf" srcId="{698B54AB-37B6-4B47-8E8F-E4FEA72C94C0}" destId="{41918C1B-62EE-4114-8C49-B07664AC3ABE}" srcOrd="0" destOrd="0" presId="urn:microsoft.com/office/officeart/2011/layout/CircleProcess"/>
    <dgm:cxn modelId="{8CE6AD0F-630D-47DE-860A-939A971511F5}" srcId="{756A3899-907B-4A8C-853A-09C66B8690A4}" destId="{5448C4C5-132E-4DE6-B259-1DE668A8691A}" srcOrd="2" destOrd="0" parTransId="{B75EE926-129B-4DA2-953E-0F45DE6E6E19}" sibTransId="{C1C02B54-7E1B-4B16-9252-7B63B4053C34}"/>
    <dgm:cxn modelId="{C4FA2297-BDE8-4010-ACA6-181ECD4ED029}" type="presOf" srcId="{5E16E016-E9D2-44E7-A446-75A477B2AE0C}" destId="{77B9B760-95E0-416A-9401-0EE40DA11C72}" srcOrd="1" destOrd="0" presId="urn:microsoft.com/office/officeart/2011/layout/CircleProcess"/>
    <dgm:cxn modelId="{6F27760B-688F-4FEC-BCA2-BDA0157CB4AA}" type="presOf" srcId="{756A3899-907B-4A8C-853A-09C66B8690A4}" destId="{B2325C66-55A5-4541-A685-FC2FC6676821}" srcOrd="0" destOrd="0" presId="urn:microsoft.com/office/officeart/2011/layout/CircleProcess"/>
    <dgm:cxn modelId="{220598F3-EF7B-44FB-B7D1-39033C655E7F}" type="presParOf" srcId="{B2325C66-55A5-4541-A685-FC2FC6676821}" destId="{1E950842-C8CA-4CAF-8C8B-2781D208637E}" srcOrd="0" destOrd="0" presId="urn:microsoft.com/office/officeart/2011/layout/CircleProcess"/>
    <dgm:cxn modelId="{C4A39B3F-98D1-4C6E-A423-EB577C8CD5EA}" type="presParOf" srcId="{1E950842-C8CA-4CAF-8C8B-2781D208637E}" destId="{205F7CD8-AD85-400C-B285-F6AA4CFBFA0E}" srcOrd="0" destOrd="0" presId="urn:microsoft.com/office/officeart/2011/layout/CircleProcess"/>
    <dgm:cxn modelId="{FE8C0072-0B07-463E-9D8C-4BCD629D9A8D}" type="presParOf" srcId="{B2325C66-55A5-4541-A685-FC2FC6676821}" destId="{1E462E99-5BDD-420D-9FCC-881468B90DF3}" srcOrd="1" destOrd="0" presId="urn:microsoft.com/office/officeart/2011/layout/CircleProcess"/>
    <dgm:cxn modelId="{554DF3A5-FEDC-4DCD-9445-9FC01E67F6F2}" type="presParOf" srcId="{1E462E99-5BDD-420D-9FCC-881468B90DF3}" destId="{71F731A9-D0E7-4B0A-8E34-9A7A70BDCD94}" srcOrd="0" destOrd="0" presId="urn:microsoft.com/office/officeart/2011/layout/CircleProcess"/>
    <dgm:cxn modelId="{35D19038-B773-4D4B-A110-C4E31A022A86}" type="presParOf" srcId="{B2325C66-55A5-4541-A685-FC2FC6676821}" destId="{77B9B760-95E0-416A-9401-0EE40DA11C72}" srcOrd="2" destOrd="0" presId="urn:microsoft.com/office/officeart/2011/layout/CircleProcess"/>
    <dgm:cxn modelId="{404A8C82-D569-4622-9F2C-2118B78EB5D2}" type="presParOf" srcId="{B2325C66-55A5-4541-A685-FC2FC6676821}" destId="{5F4E22E1-2298-456D-A734-B10071686550}" srcOrd="3" destOrd="0" presId="urn:microsoft.com/office/officeart/2011/layout/CircleProcess"/>
    <dgm:cxn modelId="{B16B8A35-E913-4A5E-81F8-12C755FB3F94}" type="presParOf" srcId="{5F4E22E1-2298-456D-A734-B10071686550}" destId="{B29F0CF0-25B7-4B00-B4C0-3240484F09AE}" srcOrd="0" destOrd="0" presId="urn:microsoft.com/office/officeart/2011/layout/CircleProcess"/>
    <dgm:cxn modelId="{A5579267-A4EE-4D6C-BE67-A7CDCA4E888F}" type="presParOf" srcId="{B2325C66-55A5-4541-A685-FC2FC6676821}" destId="{72796720-823A-461F-BEE3-CE6236FD9342}" srcOrd="4" destOrd="0" presId="urn:microsoft.com/office/officeart/2011/layout/CircleProcess"/>
    <dgm:cxn modelId="{8691CFE5-049D-4738-9AD2-00DB96DB0016}" type="presParOf" srcId="{72796720-823A-461F-BEE3-CE6236FD9342}" destId="{3D8B7275-0F71-44B1-8AF2-C56BDFA20C3E}" srcOrd="0" destOrd="0" presId="urn:microsoft.com/office/officeart/2011/layout/CircleProcess"/>
    <dgm:cxn modelId="{0BFA5EFE-20AA-4650-B6D5-7C4E21FDB24F}" type="presParOf" srcId="{B2325C66-55A5-4541-A685-FC2FC6676821}" destId="{FDCC44F6-057A-4878-9529-2FA8BA987EC5}" srcOrd="5" destOrd="0" presId="urn:microsoft.com/office/officeart/2011/layout/CircleProcess"/>
    <dgm:cxn modelId="{BB78A865-1859-4CB9-A1DD-C10E2D8055EE}" type="presParOf" srcId="{B2325C66-55A5-4541-A685-FC2FC6676821}" destId="{0EF4BE86-D396-4ADA-B1B9-890B0CDDB08E}" srcOrd="6" destOrd="0" presId="urn:microsoft.com/office/officeart/2011/layout/CircleProcess"/>
    <dgm:cxn modelId="{3C4924CA-1C7A-47B8-9FA6-7CC739DB6979}" type="presParOf" srcId="{0EF4BE86-D396-4ADA-B1B9-890B0CDDB08E}" destId="{3AF9B6FA-3C02-4A43-9734-A74463D59568}" srcOrd="0" destOrd="0" presId="urn:microsoft.com/office/officeart/2011/layout/CircleProcess"/>
    <dgm:cxn modelId="{37F487EC-0228-4D22-8677-90B2CB0DDD99}" type="presParOf" srcId="{B2325C66-55A5-4541-A685-FC2FC6676821}" destId="{820A490F-C510-47C2-AA75-596EFC77525A}" srcOrd="7" destOrd="0" presId="urn:microsoft.com/office/officeart/2011/layout/CircleProcess"/>
    <dgm:cxn modelId="{30932713-6F76-461D-8DC5-5A6C0279FC3F}" type="presParOf" srcId="{820A490F-C510-47C2-AA75-596EFC77525A}" destId="{9324683F-5926-4240-BCFE-F48F3F3912B4}" srcOrd="0" destOrd="0" presId="urn:microsoft.com/office/officeart/2011/layout/CircleProcess"/>
    <dgm:cxn modelId="{BE7EDF8D-F709-40BE-BC20-177C7F34FA06}" type="presParOf" srcId="{B2325C66-55A5-4541-A685-FC2FC6676821}" destId="{6C8C0210-356C-462B-99A8-E975C97EDE28}" srcOrd="8" destOrd="0" presId="urn:microsoft.com/office/officeart/2011/layout/CircleProcess"/>
    <dgm:cxn modelId="{D98232F3-9C5F-4DE8-9699-2D6BF9CA38DD}" type="presParOf" srcId="{B2325C66-55A5-4541-A685-FC2FC6676821}" destId="{58252DAB-5E1B-406C-9E66-FB236AF157B5}" srcOrd="9" destOrd="0" presId="urn:microsoft.com/office/officeart/2011/layout/CircleProcess"/>
    <dgm:cxn modelId="{A97BAF50-3C6B-41E9-B5C5-4AF0F8E63516}" type="presParOf" srcId="{B2325C66-55A5-4541-A685-FC2FC6676821}" destId="{106EDB24-5440-4926-8971-3A313EEFC748}" srcOrd="10" destOrd="0" presId="urn:microsoft.com/office/officeart/2011/layout/CircleProcess"/>
    <dgm:cxn modelId="{8694F932-3FCA-448D-9EF9-CE5FA15189C5}" type="presParOf" srcId="{106EDB24-5440-4926-8971-3A313EEFC748}" destId="{B8B39811-9915-4384-9775-1D8A325D1F6C}" srcOrd="0" destOrd="0" presId="urn:microsoft.com/office/officeart/2011/layout/CircleProcess"/>
    <dgm:cxn modelId="{F105ACE3-0D1C-4A0C-8C40-1F918E6A79B6}" type="presParOf" srcId="{B2325C66-55A5-4541-A685-FC2FC6676821}" destId="{49A2904B-E3F7-4F10-AFE9-8F3D41AA8BC3}" srcOrd="11" destOrd="0" presId="urn:microsoft.com/office/officeart/2011/layout/CircleProcess"/>
    <dgm:cxn modelId="{E737D3E7-D6E7-4CB4-8BD2-1E50056477C2}" type="presParOf" srcId="{49A2904B-E3F7-4F10-AFE9-8F3D41AA8BC3}" destId="{41918C1B-62EE-4114-8C49-B07664AC3ABE}" srcOrd="0" destOrd="0" presId="urn:microsoft.com/office/officeart/2011/layout/CircleProcess"/>
    <dgm:cxn modelId="{1E4F34EE-44D1-40F6-927E-659132898190}" type="presParOf" srcId="{B2325C66-55A5-4541-A685-FC2FC6676821}" destId="{DCFE91D9-6126-4756-AB37-872E63BBF716}" srcOrd="12"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A191C4-1322-402C-9BDD-C7ADF98CF2BA}"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F32C6801-2DBD-4B0D-BBB1-1E23A59CD4B3}">
      <dgm:prSet/>
      <dgm:spPr/>
      <dgm:t>
        <a:bodyPr/>
        <a:lstStyle/>
        <a:p>
          <a:r>
            <a:rPr lang="en-US" dirty="0"/>
            <a:t>The FDA requires health care providers who perform implant insertions and removals receive training from the manufacturer of </a:t>
          </a:r>
          <a:r>
            <a:rPr lang="en-US" dirty="0" err="1"/>
            <a:t>Nexplanon</a:t>
          </a:r>
          <a:r>
            <a:rPr lang="en-US" dirty="0"/>
            <a:t>.® </a:t>
          </a:r>
        </a:p>
      </dgm:t>
    </dgm:pt>
    <dgm:pt modelId="{79E4A5E0-3550-44C2-AC0E-D4BFC59C8FE3}" type="parTrans" cxnId="{75FE6535-4146-4161-97EC-5F9ACF3C6028}">
      <dgm:prSet/>
      <dgm:spPr/>
      <dgm:t>
        <a:bodyPr/>
        <a:lstStyle/>
        <a:p>
          <a:endParaRPr lang="en-US"/>
        </a:p>
      </dgm:t>
    </dgm:pt>
    <dgm:pt modelId="{71A90A84-B4E9-4D64-9AE7-B99B4FF1AD3B}" type="sibTrans" cxnId="{75FE6535-4146-4161-97EC-5F9ACF3C6028}">
      <dgm:prSet/>
      <dgm:spPr/>
      <dgm:t>
        <a:bodyPr/>
        <a:lstStyle/>
        <a:p>
          <a:endParaRPr lang="en-US"/>
        </a:p>
      </dgm:t>
    </dgm:pt>
    <dgm:pt modelId="{6612F11B-3023-4556-94BF-5DB76FA520DC}">
      <dgm:prSet/>
      <dgm:spPr/>
      <dgm:t>
        <a:bodyPr/>
        <a:lstStyle/>
        <a:p>
          <a:r>
            <a:rPr lang="en-US" b="1"/>
            <a:t>Request a Nexplanon® training: </a:t>
          </a:r>
          <a:endParaRPr lang="en-US"/>
        </a:p>
      </dgm:t>
    </dgm:pt>
    <dgm:pt modelId="{F11A8ED0-8F78-4C4C-BACE-6CBF09B9D18E}" type="parTrans" cxnId="{5C329DC6-B059-47D1-A3F5-DCA9BA6C9C21}">
      <dgm:prSet/>
      <dgm:spPr/>
      <dgm:t>
        <a:bodyPr/>
        <a:lstStyle/>
        <a:p>
          <a:endParaRPr lang="en-US"/>
        </a:p>
      </dgm:t>
    </dgm:pt>
    <dgm:pt modelId="{B8792299-9F63-4997-8D58-06F56D63BF51}" type="sibTrans" cxnId="{5C329DC6-B059-47D1-A3F5-DCA9BA6C9C21}">
      <dgm:prSet/>
      <dgm:spPr/>
      <dgm:t>
        <a:bodyPr/>
        <a:lstStyle/>
        <a:p>
          <a:endParaRPr lang="en-US"/>
        </a:p>
      </dgm:t>
    </dgm:pt>
    <dgm:pt modelId="{329CEE0D-6AD5-4A26-A360-C8081E3AACE3}">
      <dgm:prSet/>
      <dgm:spPr/>
      <dgm:t>
        <a:bodyPr/>
        <a:lstStyle/>
        <a:p>
          <a:r>
            <a:rPr lang="en-US"/>
            <a:t>Website: </a:t>
          </a:r>
          <a:r>
            <a:rPr lang="en-US">
              <a:hlinkClick xmlns:r="http://schemas.openxmlformats.org/officeDocument/2006/relationships" r:id="rId1"/>
            </a:rPr>
            <a:t>http://www.nexplanon-usa.com/en/hcp/services-and-support/request-training/</a:t>
          </a:r>
          <a:endParaRPr lang="en-US"/>
        </a:p>
      </dgm:t>
    </dgm:pt>
    <dgm:pt modelId="{EB14FBC9-E1DC-485B-B432-DA33511D6AC4}" type="parTrans" cxnId="{AB523E35-79AC-465C-8250-7DA0E775C65E}">
      <dgm:prSet/>
      <dgm:spPr/>
      <dgm:t>
        <a:bodyPr/>
        <a:lstStyle/>
        <a:p>
          <a:endParaRPr lang="en-US"/>
        </a:p>
      </dgm:t>
    </dgm:pt>
    <dgm:pt modelId="{A562DC4E-28C6-4801-8730-274435957E0F}" type="sibTrans" cxnId="{AB523E35-79AC-465C-8250-7DA0E775C65E}">
      <dgm:prSet/>
      <dgm:spPr/>
      <dgm:t>
        <a:bodyPr/>
        <a:lstStyle/>
        <a:p>
          <a:endParaRPr lang="en-US"/>
        </a:p>
      </dgm:t>
    </dgm:pt>
    <dgm:pt modelId="{7BDC41D4-8968-4C6B-BC33-9B42E0711C00}">
      <dgm:prSet/>
      <dgm:spPr/>
      <dgm:t>
        <a:bodyPr/>
        <a:lstStyle/>
        <a:p>
          <a:r>
            <a:rPr lang="en-US"/>
            <a:t>Phone number: 1-877-467-5266</a:t>
          </a:r>
        </a:p>
      </dgm:t>
    </dgm:pt>
    <dgm:pt modelId="{127573C4-A533-4DD2-BF50-9F871FCF7C84}" type="parTrans" cxnId="{81E4A81C-FF45-4F4C-8E3A-238097299AAB}">
      <dgm:prSet/>
      <dgm:spPr/>
      <dgm:t>
        <a:bodyPr/>
        <a:lstStyle/>
        <a:p>
          <a:endParaRPr lang="en-US"/>
        </a:p>
      </dgm:t>
    </dgm:pt>
    <dgm:pt modelId="{0525BC43-1F1C-4B4A-AA5A-D4D9B2A5FBC3}" type="sibTrans" cxnId="{81E4A81C-FF45-4F4C-8E3A-238097299AAB}">
      <dgm:prSet/>
      <dgm:spPr/>
      <dgm:t>
        <a:bodyPr/>
        <a:lstStyle/>
        <a:p>
          <a:endParaRPr lang="en-US"/>
        </a:p>
      </dgm:t>
    </dgm:pt>
    <dgm:pt modelId="{58AFA58C-0E2E-4E42-9207-2EECC5B4884E}" type="pres">
      <dgm:prSet presAssocID="{CCA191C4-1322-402C-9BDD-C7ADF98CF2BA}" presName="root" presStyleCnt="0">
        <dgm:presLayoutVars>
          <dgm:dir/>
          <dgm:resizeHandles val="exact"/>
        </dgm:presLayoutVars>
      </dgm:prSet>
      <dgm:spPr/>
      <dgm:t>
        <a:bodyPr/>
        <a:lstStyle/>
        <a:p>
          <a:endParaRPr lang="en-US"/>
        </a:p>
      </dgm:t>
    </dgm:pt>
    <dgm:pt modelId="{B320B5D1-7B0E-482B-8247-42A50C38B493}" type="pres">
      <dgm:prSet presAssocID="{F32C6801-2DBD-4B0D-BBB1-1E23A59CD4B3}" presName="compNode" presStyleCnt="0"/>
      <dgm:spPr/>
    </dgm:pt>
    <dgm:pt modelId="{DF78E099-987E-4141-BDED-9EED05CB6BD4}" type="pres">
      <dgm:prSet presAssocID="{F32C6801-2DBD-4B0D-BBB1-1E23A59CD4B3}" presName="bgRect" presStyleLbl="bgShp" presStyleIdx="0" presStyleCnt="2"/>
      <dgm:spPr>
        <a:solidFill>
          <a:srgbClr val="F58466"/>
        </a:solidFill>
      </dgm:spPr>
      <dgm:t>
        <a:bodyPr/>
        <a:lstStyle/>
        <a:p>
          <a:endParaRPr lang="en-US"/>
        </a:p>
      </dgm:t>
    </dgm:pt>
    <dgm:pt modelId="{011C0A24-0431-49FA-8DF6-8B2EBFB8D16D}" type="pres">
      <dgm:prSet presAssocID="{F32C6801-2DBD-4B0D-BBB1-1E23A59CD4B3}" presName="iconRect" presStyleLbl="node1" presStyleIdx="0" presStyleCnt="2"/>
      <dgm:spPr>
        <a:blipFill>
          <a:blip xmlns:r="http://schemas.openxmlformats.org/officeDocument/2006/relationships"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dgm:spPr>
      <dgm:t>
        <a:bodyPr/>
        <a:lstStyle/>
        <a:p>
          <a:endParaRPr lang="en-US"/>
        </a:p>
      </dgm:t>
      <dgm:extLst>
        <a:ext uri="{E40237B7-FDA0-4F09-8148-C483321AD2D9}">
          <dgm14:cNvPr xmlns:dgm14="http://schemas.microsoft.com/office/drawing/2010/diagram" id="0" name="" descr="Needle"/>
        </a:ext>
      </dgm:extLst>
    </dgm:pt>
    <dgm:pt modelId="{2E6170A2-151E-467B-AF57-140AA55DC463}" type="pres">
      <dgm:prSet presAssocID="{F32C6801-2DBD-4B0D-BBB1-1E23A59CD4B3}" presName="spaceRect" presStyleCnt="0"/>
      <dgm:spPr/>
    </dgm:pt>
    <dgm:pt modelId="{7F0C83A3-0E87-4911-BE91-0CA7677658C2}" type="pres">
      <dgm:prSet presAssocID="{F32C6801-2DBD-4B0D-BBB1-1E23A59CD4B3}" presName="parTx" presStyleLbl="revTx" presStyleIdx="0" presStyleCnt="3">
        <dgm:presLayoutVars>
          <dgm:chMax val="0"/>
          <dgm:chPref val="0"/>
        </dgm:presLayoutVars>
      </dgm:prSet>
      <dgm:spPr/>
      <dgm:t>
        <a:bodyPr/>
        <a:lstStyle/>
        <a:p>
          <a:endParaRPr lang="en-US"/>
        </a:p>
      </dgm:t>
    </dgm:pt>
    <dgm:pt modelId="{2312BF52-623B-4BCD-B6EC-58162D464950}" type="pres">
      <dgm:prSet presAssocID="{71A90A84-B4E9-4D64-9AE7-B99B4FF1AD3B}" presName="sibTrans" presStyleCnt="0"/>
      <dgm:spPr/>
    </dgm:pt>
    <dgm:pt modelId="{20F29BC9-0112-480C-BBB7-B74593A51748}" type="pres">
      <dgm:prSet presAssocID="{6612F11B-3023-4556-94BF-5DB76FA520DC}" presName="compNode" presStyleCnt="0"/>
      <dgm:spPr/>
    </dgm:pt>
    <dgm:pt modelId="{74502230-A44A-4FD8-88B9-84D49EA7A159}" type="pres">
      <dgm:prSet presAssocID="{6612F11B-3023-4556-94BF-5DB76FA520DC}" presName="bgRect" presStyleLbl="bgShp" presStyleIdx="1" presStyleCnt="2"/>
      <dgm:spPr>
        <a:solidFill>
          <a:srgbClr val="89C4FF"/>
        </a:solidFill>
      </dgm:spPr>
      <dgm:t>
        <a:bodyPr/>
        <a:lstStyle/>
        <a:p>
          <a:endParaRPr lang="en-US"/>
        </a:p>
      </dgm:t>
    </dgm:pt>
    <dgm:pt modelId="{92AD52ED-A9C4-4A61-B3FD-A0C28D0EA6BB}" type="pres">
      <dgm:prSet presAssocID="{6612F11B-3023-4556-94BF-5DB76FA520DC}" presName="iconRect" presStyleLbl="node1" presStyleIdx="1" presStyleCnt="2"/>
      <dgm:spPr>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dgm:spPr>
      <dgm:t>
        <a:bodyPr/>
        <a:lstStyle/>
        <a:p>
          <a:endParaRPr lang="en-US"/>
        </a:p>
      </dgm:t>
      <dgm:extLst>
        <a:ext uri="{E40237B7-FDA0-4F09-8148-C483321AD2D9}">
          <dgm14:cNvPr xmlns:dgm14="http://schemas.microsoft.com/office/drawing/2010/diagram" id="0" name="" descr="Receiver"/>
        </a:ext>
      </dgm:extLst>
    </dgm:pt>
    <dgm:pt modelId="{B3A479D5-3C59-4CA3-A90F-718553959D0F}" type="pres">
      <dgm:prSet presAssocID="{6612F11B-3023-4556-94BF-5DB76FA520DC}" presName="spaceRect" presStyleCnt="0"/>
      <dgm:spPr/>
    </dgm:pt>
    <dgm:pt modelId="{4D3E7645-C93F-48F2-90A0-CB38955CF4E7}" type="pres">
      <dgm:prSet presAssocID="{6612F11B-3023-4556-94BF-5DB76FA520DC}" presName="parTx" presStyleLbl="revTx" presStyleIdx="1" presStyleCnt="3">
        <dgm:presLayoutVars>
          <dgm:chMax val="0"/>
          <dgm:chPref val="0"/>
        </dgm:presLayoutVars>
      </dgm:prSet>
      <dgm:spPr/>
      <dgm:t>
        <a:bodyPr/>
        <a:lstStyle/>
        <a:p>
          <a:endParaRPr lang="en-US"/>
        </a:p>
      </dgm:t>
    </dgm:pt>
    <dgm:pt modelId="{B3BCBC5B-E672-48F8-BF46-1057D528F474}" type="pres">
      <dgm:prSet presAssocID="{6612F11B-3023-4556-94BF-5DB76FA520DC}" presName="desTx" presStyleLbl="revTx" presStyleIdx="2" presStyleCnt="3">
        <dgm:presLayoutVars/>
      </dgm:prSet>
      <dgm:spPr/>
      <dgm:t>
        <a:bodyPr/>
        <a:lstStyle/>
        <a:p>
          <a:endParaRPr lang="en-US"/>
        </a:p>
      </dgm:t>
    </dgm:pt>
  </dgm:ptLst>
  <dgm:cxnLst>
    <dgm:cxn modelId="{81E4A81C-FF45-4F4C-8E3A-238097299AAB}" srcId="{6612F11B-3023-4556-94BF-5DB76FA520DC}" destId="{7BDC41D4-8968-4C6B-BC33-9B42E0711C00}" srcOrd="1" destOrd="0" parTransId="{127573C4-A533-4DD2-BF50-9F871FCF7C84}" sibTransId="{0525BC43-1F1C-4B4A-AA5A-D4D9B2A5FBC3}"/>
    <dgm:cxn modelId="{AB523E35-79AC-465C-8250-7DA0E775C65E}" srcId="{6612F11B-3023-4556-94BF-5DB76FA520DC}" destId="{329CEE0D-6AD5-4A26-A360-C8081E3AACE3}" srcOrd="0" destOrd="0" parTransId="{EB14FBC9-E1DC-485B-B432-DA33511D6AC4}" sibTransId="{A562DC4E-28C6-4801-8730-274435957E0F}"/>
    <dgm:cxn modelId="{BC1E22D4-009F-4624-A774-A826B768B31E}" type="presOf" srcId="{7BDC41D4-8968-4C6B-BC33-9B42E0711C00}" destId="{B3BCBC5B-E672-48F8-BF46-1057D528F474}" srcOrd="0" destOrd="1" presId="urn:microsoft.com/office/officeart/2018/2/layout/IconVerticalSolidList"/>
    <dgm:cxn modelId="{305B1115-F7C9-42E7-B7D7-A51F038CA94D}" type="presOf" srcId="{329CEE0D-6AD5-4A26-A360-C8081E3AACE3}" destId="{B3BCBC5B-E672-48F8-BF46-1057D528F474}" srcOrd="0" destOrd="0" presId="urn:microsoft.com/office/officeart/2018/2/layout/IconVerticalSolidList"/>
    <dgm:cxn modelId="{75FE6535-4146-4161-97EC-5F9ACF3C6028}" srcId="{CCA191C4-1322-402C-9BDD-C7ADF98CF2BA}" destId="{F32C6801-2DBD-4B0D-BBB1-1E23A59CD4B3}" srcOrd="0" destOrd="0" parTransId="{79E4A5E0-3550-44C2-AC0E-D4BFC59C8FE3}" sibTransId="{71A90A84-B4E9-4D64-9AE7-B99B4FF1AD3B}"/>
    <dgm:cxn modelId="{B6E7F338-938B-4BA4-B5E1-E2173B36F549}" type="presOf" srcId="{6612F11B-3023-4556-94BF-5DB76FA520DC}" destId="{4D3E7645-C93F-48F2-90A0-CB38955CF4E7}" srcOrd="0" destOrd="0" presId="urn:microsoft.com/office/officeart/2018/2/layout/IconVerticalSolidList"/>
    <dgm:cxn modelId="{5C329DC6-B059-47D1-A3F5-DCA9BA6C9C21}" srcId="{CCA191C4-1322-402C-9BDD-C7ADF98CF2BA}" destId="{6612F11B-3023-4556-94BF-5DB76FA520DC}" srcOrd="1" destOrd="0" parTransId="{F11A8ED0-8F78-4C4C-BACE-6CBF09B9D18E}" sibTransId="{B8792299-9F63-4997-8D58-06F56D63BF51}"/>
    <dgm:cxn modelId="{F032134B-25E9-4E9C-BD92-831505FDDD79}" type="presOf" srcId="{CCA191C4-1322-402C-9BDD-C7ADF98CF2BA}" destId="{58AFA58C-0E2E-4E42-9207-2EECC5B4884E}" srcOrd="0" destOrd="0" presId="urn:microsoft.com/office/officeart/2018/2/layout/IconVerticalSolidList"/>
    <dgm:cxn modelId="{B1AABC4E-5E03-4814-A0EB-9C2B838AC8C9}" type="presOf" srcId="{F32C6801-2DBD-4B0D-BBB1-1E23A59CD4B3}" destId="{7F0C83A3-0E87-4911-BE91-0CA7677658C2}" srcOrd="0" destOrd="0" presId="urn:microsoft.com/office/officeart/2018/2/layout/IconVerticalSolidList"/>
    <dgm:cxn modelId="{3AF7AF1F-3C4D-4CAA-A4A7-290C0EB2C7B9}" type="presParOf" srcId="{58AFA58C-0E2E-4E42-9207-2EECC5B4884E}" destId="{B320B5D1-7B0E-482B-8247-42A50C38B493}" srcOrd="0" destOrd="0" presId="urn:microsoft.com/office/officeart/2018/2/layout/IconVerticalSolidList"/>
    <dgm:cxn modelId="{805C1C2C-31FE-476C-B0E7-89F7F7065684}" type="presParOf" srcId="{B320B5D1-7B0E-482B-8247-42A50C38B493}" destId="{DF78E099-987E-4141-BDED-9EED05CB6BD4}" srcOrd="0" destOrd="0" presId="urn:microsoft.com/office/officeart/2018/2/layout/IconVerticalSolidList"/>
    <dgm:cxn modelId="{4445DF98-1FEE-4B4B-9C5D-D99F7409DC67}" type="presParOf" srcId="{B320B5D1-7B0E-482B-8247-42A50C38B493}" destId="{011C0A24-0431-49FA-8DF6-8B2EBFB8D16D}" srcOrd="1" destOrd="0" presId="urn:microsoft.com/office/officeart/2018/2/layout/IconVerticalSolidList"/>
    <dgm:cxn modelId="{F474DDD7-9C91-4EAF-820F-026A6BECB678}" type="presParOf" srcId="{B320B5D1-7B0E-482B-8247-42A50C38B493}" destId="{2E6170A2-151E-467B-AF57-140AA55DC463}" srcOrd="2" destOrd="0" presId="urn:microsoft.com/office/officeart/2018/2/layout/IconVerticalSolidList"/>
    <dgm:cxn modelId="{F6CEC8B9-841D-4743-9C8A-231138E2BB7A}" type="presParOf" srcId="{B320B5D1-7B0E-482B-8247-42A50C38B493}" destId="{7F0C83A3-0E87-4911-BE91-0CA7677658C2}" srcOrd="3" destOrd="0" presId="urn:microsoft.com/office/officeart/2018/2/layout/IconVerticalSolidList"/>
    <dgm:cxn modelId="{A44C771C-B7B5-4121-A9E5-ABCFDC79DDD5}" type="presParOf" srcId="{58AFA58C-0E2E-4E42-9207-2EECC5B4884E}" destId="{2312BF52-623B-4BCD-B6EC-58162D464950}" srcOrd="1" destOrd="0" presId="urn:microsoft.com/office/officeart/2018/2/layout/IconVerticalSolidList"/>
    <dgm:cxn modelId="{1079DE51-CD7A-44DE-9B7D-FA6E4C3D4EF4}" type="presParOf" srcId="{58AFA58C-0E2E-4E42-9207-2EECC5B4884E}" destId="{20F29BC9-0112-480C-BBB7-B74593A51748}" srcOrd="2" destOrd="0" presId="urn:microsoft.com/office/officeart/2018/2/layout/IconVerticalSolidList"/>
    <dgm:cxn modelId="{242C9FD7-61DD-4B83-9714-EBD929B72CF3}" type="presParOf" srcId="{20F29BC9-0112-480C-BBB7-B74593A51748}" destId="{74502230-A44A-4FD8-88B9-84D49EA7A159}" srcOrd="0" destOrd="0" presId="urn:microsoft.com/office/officeart/2018/2/layout/IconVerticalSolidList"/>
    <dgm:cxn modelId="{996BE46F-6208-4E76-9973-5001B2D7146B}" type="presParOf" srcId="{20F29BC9-0112-480C-BBB7-B74593A51748}" destId="{92AD52ED-A9C4-4A61-B3FD-A0C28D0EA6BB}" srcOrd="1" destOrd="0" presId="urn:microsoft.com/office/officeart/2018/2/layout/IconVerticalSolidList"/>
    <dgm:cxn modelId="{47480474-E1CA-4269-B3CF-AC53CF997067}" type="presParOf" srcId="{20F29BC9-0112-480C-BBB7-B74593A51748}" destId="{B3A479D5-3C59-4CA3-A90F-718553959D0F}" srcOrd="2" destOrd="0" presId="urn:microsoft.com/office/officeart/2018/2/layout/IconVerticalSolidList"/>
    <dgm:cxn modelId="{B2896249-C00D-447E-9FF8-B178AF873C20}" type="presParOf" srcId="{20F29BC9-0112-480C-BBB7-B74593A51748}" destId="{4D3E7645-C93F-48F2-90A0-CB38955CF4E7}" srcOrd="3" destOrd="0" presId="urn:microsoft.com/office/officeart/2018/2/layout/IconVerticalSolidList"/>
    <dgm:cxn modelId="{B8B387FC-B92E-4F8B-A831-63BF9AD02D34}" type="presParOf" srcId="{20F29BC9-0112-480C-BBB7-B74593A51748}" destId="{B3BCBC5B-E672-48F8-BF46-1057D528F474}"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5E0C53-7C37-48C3-B62B-CAFE77D16A79}"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50A1E9C4-05C1-4050-B066-03620D0CFF57}">
      <dgm:prSet phldrT="[Text]" custT="1"/>
      <dgm:spPr/>
      <dgm:t>
        <a:bodyPr/>
        <a:lstStyle/>
        <a:p>
          <a:r>
            <a:rPr lang="en-US" sz="2800" dirty="0" smtClean="0"/>
            <a:t>Increase access to IPLARC</a:t>
          </a:r>
          <a:endParaRPr lang="en-US" sz="2800" dirty="0"/>
        </a:p>
      </dgm:t>
    </dgm:pt>
    <dgm:pt modelId="{67189EEB-7E15-4A24-BE3C-5DF490BC80B6}" type="parTrans" cxnId="{E524B285-48C4-4D3B-A051-9411B9515931}">
      <dgm:prSet/>
      <dgm:spPr/>
      <dgm:t>
        <a:bodyPr/>
        <a:lstStyle/>
        <a:p>
          <a:endParaRPr lang="en-US"/>
        </a:p>
      </dgm:t>
    </dgm:pt>
    <dgm:pt modelId="{95602B16-8653-4D31-B275-356DA230EDDD}" type="sibTrans" cxnId="{E524B285-48C4-4D3B-A051-9411B9515931}">
      <dgm:prSet/>
      <dgm:spPr/>
      <dgm:t>
        <a:bodyPr/>
        <a:lstStyle/>
        <a:p>
          <a:endParaRPr lang="en-US"/>
        </a:p>
      </dgm:t>
    </dgm:pt>
    <dgm:pt modelId="{A5C7C905-B53D-499C-8C32-E750F03E85A9}">
      <dgm:prSet phldrT="[Text]" custT="1"/>
      <dgm:spPr/>
      <dgm:t>
        <a:bodyPr/>
        <a:lstStyle/>
        <a:p>
          <a:r>
            <a:rPr lang="en-US" sz="1800" dirty="0" smtClean="0"/>
            <a:t>Educate Patients on contraceptive options</a:t>
          </a:r>
          <a:endParaRPr lang="en-US" sz="1800" dirty="0"/>
        </a:p>
      </dgm:t>
    </dgm:pt>
    <dgm:pt modelId="{A281D645-C9F8-4049-86DD-770FDF2E5247}" type="parTrans" cxnId="{F74F54AE-8446-4FAE-A046-D3078396ED25}">
      <dgm:prSet/>
      <dgm:spPr/>
      <dgm:t>
        <a:bodyPr/>
        <a:lstStyle/>
        <a:p>
          <a:endParaRPr lang="en-US"/>
        </a:p>
      </dgm:t>
    </dgm:pt>
    <dgm:pt modelId="{EEAEA13E-3518-4A06-B718-D2FA7D290BEA}" type="sibTrans" cxnId="{F74F54AE-8446-4FAE-A046-D3078396ED25}">
      <dgm:prSet/>
      <dgm:spPr/>
      <dgm:t>
        <a:bodyPr/>
        <a:lstStyle/>
        <a:p>
          <a:endParaRPr lang="en-US"/>
        </a:p>
      </dgm:t>
    </dgm:pt>
    <dgm:pt modelId="{9ECDEC2E-B25F-4107-A61A-D4EFA89AE883}">
      <dgm:prSet phldrT="[Text]" custT="1"/>
      <dgm:spPr/>
      <dgm:t>
        <a:bodyPr/>
        <a:lstStyle/>
        <a:p>
          <a:r>
            <a:rPr lang="en-US" sz="1800" dirty="0" smtClean="0"/>
            <a:t>Educate</a:t>
          </a:r>
          <a:r>
            <a:rPr lang="en-US" sz="1800" baseline="0" dirty="0" smtClean="0"/>
            <a:t> Providers  counseling and placement</a:t>
          </a:r>
          <a:endParaRPr lang="en-US" sz="1800" dirty="0"/>
        </a:p>
      </dgm:t>
    </dgm:pt>
    <dgm:pt modelId="{D7468B54-71C0-4B67-ADBA-27B46CDD32B1}" type="parTrans" cxnId="{DABEE490-7E63-474E-B203-FA7C5271AE43}">
      <dgm:prSet/>
      <dgm:spPr/>
      <dgm:t>
        <a:bodyPr/>
        <a:lstStyle/>
        <a:p>
          <a:endParaRPr lang="en-US"/>
        </a:p>
      </dgm:t>
    </dgm:pt>
    <dgm:pt modelId="{BC69E16C-9942-4BF3-B85E-7E9834E62E2F}" type="sibTrans" cxnId="{DABEE490-7E63-474E-B203-FA7C5271AE43}">
      <dgm:prSet/>
      <dgm:spPr/>
      <dgm:t>
        <a:bodyPr/>
        <a:lstStyle/>
        <a:p>
          <a:endParaRPr lang="en-US"/>
        </a:p>
      </dgm:t>
    </dgm:pt>
    <dgm:pt modelId="{408B7C93-9508-4979-AB1D-759AF629259A}">
      <dgm:prSet phldrT="[Text]" custT="1"/>
      <dgm:spPr/>
      <dgm:t>
        <a:bodyPr/>
        <a:lstStyle/>
        <a:p>
          <a:r>
            <a:rPr lang="en-US" sz="1800" dirty="0" smtClean="0"/>
            <a:t>Simplify IPLARC Billing</a:t>
          </a:r>
          <a:endParaRPr lang="en-US" sz="1800" dirty="0"/>
        </a:p>
      </dgm:t>
    </dgm:pt>
    <dgm:pt modelId="{596C1F49-657A-4106-871A-140AB90EBC0D}" type="parTrans" cxnId="{12C4A98C-55B8-4CF2-BD24-5CB4FA4999F2}">
      <dgm:prSet/>
      <dgm:spPr/>
      <dgm:t>
        <a:bodyPr/>
        <a:lstStyle/>
        <a:p>
          <a:endParaRPr lang="en-US"/>
        </a:p>
      </dgm:t>
    </dgm:pt>
    <dgm:pt modelId="{BA4A2A01-EA83-4922-9D66-274B880C744B}" type="sibTrans" cxnId="{12C4A98C-55B8-4CF2-BD24-5CB4FA4999F2}">
      <dgm:prSet/>
      <dgm:spPr/>
      <dgm:t>
        <a:bodyPr/>
        <a:lstStyle/>
        <a:p>
          <a:endParaRPr lang="en-US"/>
        </a:p>
      </dgm:t>
    </dgm:pt>
    <dgm:pt modelId="{7F37C46A-6E03-43CF-AE4B-69F93193D790}">
      <dgm:prSet phldrT="[Text]" custT="1"/>
      <dgm:spPr/>
      <dgm:t>
        <a:bodyPr/>
        <a:lstStyle/>
        <a:p>
          <a:r>
            <a:rPr lang="en-US" sz="1800" dirty="0" smtClean="0"/>
            <a:t>Stock LARC in Pharmacy</a:t>
          </a:r>
          <a:endParaRPr lang="en-US" sz="1800" dirty="0"/>
        </a:p>
      </dgm:t>
    </dgm:pt>
    <dgm:pt modelId="{84EBABD4-924C-43F7-BCB4-035532735026}" type="parTrans" cxnId="{1877D311-F5C7-4840-8E50-D3248DA60AA8}">
      <dgm:prSet/>
      <dgm:spPr/>
      <dgm:t>
        <a:bodyPr/>
        <a:lstStyle/>
        <a:p>
          <a:endParaRPr lang="en-US"/>
        </a:p>
      </dgm:t>
    </dgm:pt>
    <dgm:pt modelId="{C74358E0-F32D-41EF-A463-6F6D6567D02B}" type="sibTrans" cxnId="{1877D311-F5C7-4840-8E50-D3248DA60AA8}">
      <dgm:prSet/>
      <dgm:spPr/>
      <dgm:t>
        <a:bodyPr/>
        <a:lstStyle/>
        <a:p>
          <a:endParaRPr lang="en-US"/>
        </a:p>
      </dgm:t>
    </dgm:pt>
    <dgm:pt modelId="{86192225-3443-402D-9A9E-3282F74D5B7C}">
      <dgm:prSet phldrT="[Text]" custT="1"/>
      <dgm:spPr/>
      <dgm:t>
        <a:bodyPr/>
        <a:lstStyle/>
        <a:p>
          <a:r>
            <a:rPr lang="en-US" sz="1800" dirty="0" smtClean="0"/>
            <a:t>Implement IPLARC Protocol</a:t>
          </a:r>
          <a:endParaRPr lang="en-US" sz="1800" dirty="0"/>
        </a:p>
      </dgm:t>
    </dgm:pt>
    <dgm:pt modelId="{B5CCE8BB-E618-445A-8B79-C7C53AE056C9}" type="parTrans" cxnId="{731E5468-1DF5-467A-9BA7-3B7949C9D7DB}">
      <dgm:prSet/>
      <dgm:spPr/>
      <dgm:t>
        <a:bodyPr/>
        <a:lstStyle/>
        <a:p>
          <a:endParaRPr lang="en-US"/>
        </a:p>
      </dgm:t>
    </dgm:pt>
    <dgm:pt modelId="{54C83CB7-FB6B-47A0-B3F2-1345F3656EAC}" type="sibTrans" cxnId="{731E5468-1DF5-467A-9BA7-3B7949C9D7DB}">
      <dgm:prSet/>
      <dgm:spPr/>
      <dgm:t>
        <a:bodyPr/>
        <a:lstStyle/>
        <a:p>
          <a:endParaRPr lang="en-US"/>
        </a:p>
      </dgm:t>
    </dgm:pt>
    <dgm:pt modelId="{7BC64B5B-EA54-4658-B1B8-93F2D80325A9}">
      <dgm:prSet phldrT="[Text]" custT="1"/>
      <dgm:spPr/>
      <dgm:t>
        <a:bodyPr/>
        <a:lstStyle/>
        <a:p>
          <a:r>
            <a:rPr lang="en-US" sz="1800" dirty="0" smtClean="0"/>
            <a:t>Systems Changes to OB Care Process Flow</a:t>
          </a:r>
          <a:endParaRPr lang="en-US" sz="1800" dirty="0"/>
        </a:p>
      </dgm:t>
    </dgm:pt>
    <dgm:pt modelId="{8BF717BD-2031-4D96-A011-5A92CDD5DF93}" type="parTrans" cxnId="{3AAE44A0-F5FD-4A86-92C1-9F61C7D550FB}">
      <dgm:prSet/>
      <dgm:spPr/>
      <dgm:t>
        <a:bodyPr/>
        <a:lstStyle/>
        <a:p>
          <a:endParaRPr lang="en-US"/>
        </a:p>
      </dgm:t>
    </dgm:pt>
    <dgm:pt modelId="{F2DB227C-2E5D-4AE1-8630-1967CB4F60FC}" type="sibTrans" cxnId="{3AAE44A0-F5FD-4A86-92C1-9F61C7D550FB}">
      <dgm:prSet/>
      <dgm:spPr/>
      <dgm:t>
        <a:bodyPr/>
        <a:lstStyle/>
        <a:p>
          <a:endParaRPr lang="en-US"/>
        </a:p>
      </dgm:t>
    </dgm:pt>
    <dgm:pt modelId="{EE210B85-7249-4235-B210-CFA768A0F858}" type="pres">
      <dgm:prSet presAssocID="{4F5E0C53-7C37-48C3-B62B-CAFE77D16A79}" presName="Name0" presStyleCnt="0">
        <dgm:presLayoutVars>
          <dgm:chMax val="1"/>
          <dgm:chPref val="1"/>
          <dgm:dir/>
          <dgm:animOne val="branch"/>
          <dgm:animLvl val="lvl"/>
        </dgm:presLayoutVars>
      </dgm:prSet>
      <dgm:spPr/>
      <dgm:t>
        <a:bodyPr/>
        <a:lstStyle/>
        <a:p>
          <a:endParaRPr lang="en-US"/>
        </a:p>
      </dgm:t>
    </dgm:pt>
    <dgm:pt modelId="{77DB5E66-6091-4DC9-BC0E-61FCF9BD7104}" type="pres">
      <dgm:prSet presAssocID="{50A1E9C4-05C1-4050-B066-03620D0CFF57}" presName="Parent" presStyleLbl="node0" presStyleIdx="0" presStyleCnt="1" custLinFactNeighborX="3112" custLinFactNeighborY="3026">
        <dgm:presLayoutVars>
          <dgm:chMax val="6"/>
          <dgm:chPref val="6"/>
        </dgm:presLayoutVars>
      </dgm:prSet>
      <dgm:spPr/>
      <dgm:t>
        <a:bodyPr/>
        <a:lstStyle/>
        <a:p>
          <a:endParaRPr lang="en-US"/>
        </a:p>
      </dgm:t>
    </dgm:pt>
    <dgm:pt modelId="{98C4575E-24B6-4183-9444-21B0CB403515}" type="pres">
      <dgm:prSet presAssocID="{A5C7C905-B53D-499C-8C32-E750F03E85A9}" presName="Accent1" presStyleCnt="0"/>
      <dgm:spPr/>
    </dgm:pt>
    <dgm:pt modelId="{1A748055-DA8E-4B9F-BEB9-8C7DC1B82915}" type="pres">
      <dgm:prSet presAssocID="{A5C7C905-B53D-499C-8C32-E750F03E85A9}" presName="Accent" presStyleLbl="bgShp" presStyleIdx="0" presStyleCnt="6"/>
      <dgm:spPr/>
    </dgm:pt>
    <dgm:pt modelId="{EE6B0013-39AC-4161-B001-0C3E704E5099}" type="pres">
      <dgm:prSet presAssocID="{A5C7C905-B53D-499C-8C32-E750F03E85A9}" presName="Child1" presStyleLbl="node1" presStyleIdx="0" presStyleCnt="6">
        <dgm:presLayoutVars>
          <dgm:chMax val="0"/>
          <dgm:chPref val="0"/>
          <dgm:bulletEnabled val="1"/>
        </dgm:presLayoutVars>
      </dgm:prSet>
      <dgm:spPr/>
      <dgm:t>
        <a:bodyPr/>
        <a:lstStyle/>
        <a:p>
          <a:endParaRPr lang="en-US"/>
        </a:p>
      </dgm:t>
    </dgm:pt>
    <dgm:pt modelId="{C60FB25B-29C9-4B9D-B2B5-BBF9368B9087}" type="pres">
      <dgm:prSet presAssocID="{9ECDEC2E-B25F-4107-A61A-D4EFA89AE883}" presName="Accent2" presStyleCnt="0"/>
      <dgm:spPr/>
    </dgm:pt>
    <dgm:pt modelId="{C85AB16D-B590-4EF4-BD92-371CD088FB7D}" type="pres">
      <dgm:prSet presAssocID="{9ECDEC2E-B25F-4107-A61A-D4EFA89AE883}" presName="Accent" presStyleLbl="bgShp" presStyleIdx="1" presStyleCnt="6"/>
      <dgm:spPr/>
    </dgm:pt>
    <dgm:pt modelId="{1CED35CC-C775-4A5C-91D3-3633378F4E23}" type="pres">
      <dgm:prSet presAssocID="{9ECDEC2E-B25F-4107-A61A-D4EFA89AE883}" presName="Child2" presStyleLbl="node1" presStyleIdx="1" presStyleCnt="6">
        <dgm:presLayoutVars>
          <dgm:chMax val="0"/>
          <dgm:chPref val="0"/>
          <dgm:bulletEnabled val="1"/>
        </dgm:presLayoutVars>
      </dgm:prSet>
      <dgm:spPr/>
      <dgm:t>
        <a:bodyPr/>
        <a:lstStyle/>
        <a:p>
          <a:endParaRPr lang="en-US"/>
        </a:p>
      </dgm:t>
    </dgm:pt>
    <dgm:pt modelId="{56940C81-4100-400F-B194-9400E4F4497A}" type="pres">
      <dgm:prSet presAssocID="{408B7C93-9508-4979-AB1D-759AF629259A}" presName="Accent3" presStyleCnt="0"/>
      <dgm:spPr/>
    </dgm:pt>
    <dgm:pt modelId="{660B6084-EE99-44C0-BEF3-51F6ACF06342}" type="pres">
      <dgm:prSet presAssocID="{408B7C93-9508-4979-AB1D-759AF629259A}" presName="Accent" presStyleLbl="bgShp" presStyleIdx="2" presStyleCnt="6"/>
      <dgm:spPr/>
    </dgm:pt>
    <dgm:pt modelId="{0DBA788B-54B2-4F97-B15D-935BE9B44E61}" type="pres">
      <dgm:prSet presAssocID="{408B7C93-9508-4979-AB1D-759AF629259A}" presName="Child3" presStyleLbl="node1" presStyleIdx="2" presStyleCnt="6">
        <dgm:presLayoutVars>
          <dgm:chMax val="0"/>
          <dgm:chPref val="0"/>
          <dgm:bulletEnabled val="1"/>
        </dgm:presLayoutVars>
      </dgm:prSet>
      <dgm:spPr/>
      <dgm:t>
        <a:bodyPr/>
        <a:lstStyle/>
        <a:p>
          <a:endParaRPr lang="en-US"/>
        </a:p>
      </dgm:t>
    </dgm:pt>
    <dgm:pt modelId="{1A738067-7A58-4588-A5E0-A30CA2D63ED1}" type="pres">
      <dgm:prSet presAssocID="{7F37C46A-6E03-43CF-AE4B-69F93193D790}" presName="Accent4" presStyleCnt="0"/>
      <dgm:spPr/>
    </dgm:pt>
    <dgm:pt modelId="{6DD6DB2C-4192-4535-828E-16DD9C0B6506}" type="pres">
      <dgm:prSet presAssocID="{7F37C46A-6E03-43CF-AE4B-69F93193D790}" presName="Accent" presStyleLbl="bgShp" presStyleIdx="3" presStyleCnt="6"/>
      <dgm:spPr/>
    </dgm:pt>
    <dgm:pt modelId="{2B096CD7-4F27-4D67-8E89-1957B55085FA}" type="pres">
      <dgm:prSet presAssocID="{7F37C46A-6E03-43CF-AE4B-69F93193D790}" presName="Child4" presStyleLbl="node1" presStyleIdx="3" presStyleCnt="6">
        <dgm:presLayoutVars>
          <dgm:chMax val="0"/>
          <dgm:chPref val="0"/>
          <dgm:bulletEnabled val="1"/>
        </dgm:presLayoutVars>
      </dgm:prSet>
      <dgm:spPr/>
      <dgm:t>
        <a:bodyPr/>
        <a:lstStyle/>
        <a:p>
          <a:endParaRPr lang="en-US"/>
        </a:p>
      </dgm:t>
    </dgm:pt>
    <dgm:pt modelId="{69659407-A784-4A66-A28D-168712E6C301}" type="pres">
      <dgm:prSet presAssocID="{86192225-3443-402D-9A9E-3282F74D5B7C}" presName="Accent5" presStyleCnt="0"/>
      <dgm:spPr/>
    </dgm:pt>
    <dgm:pt modelId="{E864BDB7-DFB6-4CD0-8FEE-92E8E60B11E9}" type="pres">
      <dgm:prSet presAssocID="{86192225-3443-402D-9A9E-3282F74D5B7C}" presName="Accent" presStyleLbl="bgShp" presStyleIdx="4" presStyleCnt="6"/>
      <dgm:spPr/>
    </dgm:pt>
    <dgm:pt modelId="{85C6CC37-0488-40A9-9A31-19B64C42E85D}" type="pres">
      <dgm:prSet presAssocID="{86192225-3443-402D-9A9E-3282F74D5B7C}" presName="Child5" presStyleLbl="node1" presStyleIdx="4" presStyleCnt="6">
        <dgm:presLayoutVars>
          <dgm:chMax val="0"/>
          <dgm:chPref val="0"/>
          <dgm:bulletEnabled val="1"/>
        </dgm:presLayoutVars>
      </dgm:prSet>
      <dgm:spPr/>
      <dgm:t>
        <a:bodyPr/>
        <a:lstStyle/>
        <a:p>
          <a:endParaRPr lang="en-US"/>
        </a:p>
      </dgm:t>
    </dgm:pt>
    <dgm:pt modelId="{23D5839B-BC0B-4811-B952-EF06B92C3B8D}" type="pres">
      <dgm:prSet presAssocID="{7BC64B5B-EA54-4658-B1B8-93F2D80325A9}" presName="Accent6" presStyleCnt="0"/>
      <dgm:spPr/>
    </dgm:pt>
    <dgm:pt modelId="{FF804694-32BE-4A85-A1B2-A386D04BA861}" type="pres">
      <dgm:prSet presAssocID="{7BC64B5B-EA54-4658-B1B8-93F2D80325A9}" presName="Accent" presStyleLbl="bgShp" presStyleIdx="5" presStyleCnt="6"/>
      <dgm:spPr/>
    </dgm:pt>
    <dgm:pt modelId="{9B23D166-4FE4-4D51-8610-6B4A8C2C4791}" type="pres">
      <dgm:prSet presAssocID="{7BC64B5B-EA54-4658-B1B8-93F2D80325A9}" presName="Child6" presStyleLbl="node1" presStyleIdx="5" presStyleCnt="6">
        <dgm:presLayoutVars>
          <dgm:chMax val="0"/>
          <dgm:chPref val="0"/>
          <dgm:bulletEnabled val="1"/>
        </dgm:presLayoutVars>
      </dgm:prSet>
      <dgm:spPr/>
      <dgm:t>
        <a:bodyPr/>
        <a:lstStyle/>
        <a:p>
          <a:endParaRPr lang="en-US"/>
        </a:p>
      </dgm:t>
    </dgm:pt>
  </dgm:ptLst>
  <dgm:cxnLst>
    <dgm:cxn modelId="{FC128339-C96D-407C-8047-9FBE929312EE}" type="presOf" srcId="{408B7C93-9508-4979-AB1D-759AF629259A}" destId="{0DBA788B-54B2-4F97-B15D-935BE9B44E61}" srcOrd="0" destOrd="0" presId="urn:microsoft.com/office/officeart/2011/layout/HexagonRadial"/>
    <dgm:cxn modelId="{83FA9229-DB92-4619-9505-F75CFFABDDE7}" type="presOf" srcId="{7F37C46A-6E03-43CF-AE4B-69F93193D790}" destId="{2B096CD7-4F27-4D67-8E89-1957B55085FA}" srcOrd="0" destOrd="0" presId="urn:microsoft.com/office/officeart/2011/layout/HexagonRadial"/>
    <dgm:cxn modelId="{30D7A720-7F54-4674-9CB5-4D2FBDF91437}" type="presOf" srcId="{7BC64B5B-EA54-4658-B1B8-93F2D80325A9}" destId="{9B23D166-4FE4-4D51-8610-6B4A8C2C4791}" srcOrd="0" destOrd="0" presId="urn:microsoft.com/office/officeart/2011/layout/HexagonRadial"/>
    <dgm:cxn modelId="{4A784173-273D-4645-9889-E3A806E6B491}" type="presOf" srcId="{4F5E0C53-7C37-48C3-B62B-CAFE77D16A79}" destId="{EE210B85-7249-4235-B210-CFA768A0F858}" srcOrd="0" destOrd="0" presId="urn:microsoft.com/office/officeart/2011/layout/HexagonRadial"/>
    <dgm:cxn modelId="{1877D311-F5C7-4840-8E50-D3248DA60AA8}" srcId="{50A1E9C4-05C1-4050-B066-03620D0CFF57}" destId="{7F37C46A-6E03-43CF-AE4B-69F93193D790}" srcOrd="3" destOrd="0" parTransId="{84EBABD4-924C-43F7-BCB4-035532735026}" sibTransId="{C74358E0-F32D-41EF-A463-6F6D6567D02B}"/>
    <dgm:cxn modelId="{12C4A98C-55B8-4CF2-BD24-5CB4FA4999F2}" srcId="{50A1E9C4-05C1-4050-B066-03620D0CFF57}" destId="{408B7C93-9508-4979-AB1D-759AF629259A}" srcOrd="2" destOrd="0" parTransId="{596C1F49-657A-4106-871A-140AB90EBC0D}" sibTransId="{BA4A2A01-EA83-4922-9D66-274B880C744B}"/>
    <dgm:cxn modelId="{8FBA78B4-8BFF-4823-8085-283AFDB82389}" type="presOf" srcId="{50A1E9C4-05C1-4050-B066-03620D0CFF57}" destId="{77DB5E66-6091-4DC9-BC0E-61FCF9BD7104}" srcOrd="0" destOrd="0" presId="urn:microsoft.com/office/officeart/2011/layout/HexagonRadial"/>
    <dgm:cxn modelId="{F74F54AE-8446-4FAE-A046-D3078396ED25}" srcId="{50A1E9C4-05C1-4050-B066-03620D0CFF57}" destId="{A5C7C905-B53D-499C-8C32-E750F03E85A9}" srcOrd="0" destOrd="0" parTransId="{A281D645-C9F8-4049-86DD-770FDF2E5247}" sibTransId="{EEAEA13E-3518-4A06-B718-D2FA7D290BEA}"/>
    <dgm:cxn modelId="{E524B285-48C4-4D3B-A051-9411B9515931}" srcId="{4F5E0C53-7C37-48C3-B62B-CAFE77D16A79}" destId="{50A1E9C4-05C1-4050-B066-03620D0CFF57}" srcOrd="0" destOrd="0" parTransId="{67189EEB-7E15-4A24-BE3C-5DF490BC80B6}" sibTransId="{95602B16-8653-4D31-B275-356DA230EDDD}"/>
    <dgm:cxn modelId="{3B2EB3F3-B813-415F-907C-1F26994D5867}" type="presOf" srcId="{9ECDEC2E-B25F-4107-A61A-D4EFA89AE883}" destId="{1CED35CC-C775-4A5C-91D3-3633378F4E23}" srcOrd="0" destOrd="0" presId="urn:microsoft.com/office/officeart/2011/layout/HexagonRadial"/>
    <dgm:cxn modelId="{D26F42EE-BF11-45A8-9B4B-468B695E0F48}" type="presOf" srcId="{A5C7C905-B53D-499C-8C32-E750F03E85A9}" destId="{EE6B0013-39AC-4161-B001-0C3E704E5099}" srcOrd="0" destOrd="0" presId="urn:microsoft.com/office/officeart/2011/layout/HexagonRadial"/>
    <dgm:cxn modelId="{B3934C55-9E3D-45C0-8925-02BEE2CB6A71}" type="presOf" srcId="{86192225-3443-402D-9A9E-3282F74D5B7C}" destId="{85C6CC37-0488-40A9-9A31-19B64C42E85D}" srcOrd="0" destOrd="0" presId="urn:microsoft.com/office/officeart/2011/layout/HexagonRadial"/>
    <dgm:cxn modelId="{DABEE490-7E63-474E-B203-FA7C5271AE43}" srcId="{50A1E9C4-05C1-4050-B066-03620D0CFF57}" destId="{9ECDEC2E-B25F-4107-A61A-D4EFA89AE883}" srcOrd="1" destOrd="0" parTransId="{D7468B54-71C0-4B67-ADBA-27B46CDD32B1}" sibTransId="{BC69E16C-9942-4BF3-B85E-7E9834E62E2F}"/>
    <dgm:cxn modelId="{731E5468-1DF5-467A-9BA7-3B7949C9D7DB}" srcId="{50A1E9C4-05C1-4050-B066-03620D0CFF57}" destId="{86192225-3443-402D-9A9E-3282F74D5B7C}" srcOrd="4" destOrd="0" parTransId="{B5CCE8BB-E618-445A-8B79-C7C53AE056C9}" sibTransId="{54C83CB7-FB6B-47A0-B3F2-1345F3656EAC}"/>
    <dgm:cxn modelId="{3AAE44A0-F5FD-4A86-92C1-9F61C7D550FB}" srcId="{50A1E9C4-05C1-4050-B066-03620D0CFF57}" destId="{7BC64B5B-EA54-4658-B1B8-93F2D80325A9}" srcOrd="5" destOrd="0" parTransId="{8BF717BD-2031-4D96-A011-5A92CDD5DF93}" sibTransId="{F2DB227C-2E5D-4AE1-8630-1967CB4F60FC}"/>
    <dgm:cxn modelId="{72AE8C76-88BE-43D2-B644-20E96034BEB9}" type="presParOf" srcId="{EE210B85-7249-4235-B210-CFA768A0F858}" destId="{77DB5E66-6091-4DC9-BC0E-61FCF9BD7104}" srcOrd="0" destOrd="0" presId="urn:microsoft.com/office/officeart/2011/layout/HexagonRadial"/>
    <dgm:cxn modelId="{49A99594-F9B0-4C1E-8D29-49C98E28E6F1}" type="presParOf" srcId="{EE210B85-7249-4235-B210-CFA768A0F858}" destId="{98C4575E-24B6-4183-9444-21B0CB403515}" srcOrd="1" destOrd="0" presId="urn:microsoft.com/office/officeart/2011/layout/HexagonRadial"/>
    <dgm:cxn modelId="{A37215BD-4EB4-432B-98A2-019C09E980B2}" type="presParOf" srcId="{98C4575E-24B6-4183-9444-21B0CB403515}" destId="{1A748055-DA8E-4B9F-BEB9-8C7DC1B82915}" srcOrd="0" destOrd="0" presId="urn:microsoft.com/office/officeart/2011/layout/HexagonRadial"/>
    <dgm:cxn modelId="{BFEB7337-CD6C-4326-ADFF-3F44A438AD33}" type="presParOf" srcId="{EE210B85-7249-4235-B210-CFA768A0F858}" destId="{EE6B0013-39AC-4161-B001-0C3E704E5099}" srcOrd="2" destOrd="0" presId="urn:microsoft.com/office/officeart/2011/layout/HexagonRadial"/>
    <dgm:cxn modelId="{CC4E03FE-E46D-46EA-8E1C-854A4963A713}" type="presParOf" srcId="{EE210B85-7249-4235-B210-CFA768A0F858}" destId="{C60FB25B-29C9-4B9D-B2B5-BBF9368B9087}" srcOrd="3" destOrd="0" presId="urn:microsoft.com/office/officeart/2011/layout/HexagonRadial"/>
    <dgm:cxn modelId="{0939B9E7-9032-4BEB-9362-924DD3F98D8F}" type="presParOf" srcId="{C60FB25B-29C9-4B9D-B2B5-BBF9368B9087}" destId="{C85AB16D-B590-4EF4-BD92-371CD088FB7D}" srcOrd="0" destOrd="0" presId="urn:microsoft.com/office/officeart/2011/layout/HexagonRadial"/>
    <dgm:cxn modelId="{6C97D6B7-F829-4629-9240-80E5E21DDB57}" type="presParOf" srcId="{EE210B85-7249-4235-B210-CFA768A0F858}" destId="{1CED35CC-C775-4A5C-91D3-3633378F4E23}" srcOrd="4" destOrd="0" presId="urn:microsoft.com/office/officeart/2011/layout/HexagonRadial"/>
    <dgm:cxn modelId="{87AE5EF9-10A0-445C-91F3-EBAD63DD4804}" type="presParOf" srcId="{EE210B85-7249-4235-B210-CFA768A0F858}" destId="{56940C81-4100-400F-B194-9400E4F4497A}" srcOrd="5" destOrd="0" presId="urn:microsoft.com/office/officeart/2011/layout/HexagonRadial"/>
    <dgm:cxn modelId="{0E43BFBF-41D2-4A5B-BA0E-2195C13B9038}" type="presParOf" srcId="{56940C81-4100-400F-B194-9400E4F4497A}" destId="{660B6084-EE99-44C0-BEF3-51F6ACF06342}" srcOrd="0" destOrd="0" presId="urn:microsoft.com/office/officeart/2011/layout/HexagonRadial"/>
    <dgm:cxn modelId="{CD0BDFE3-DF89-4ACD-96DF-6A9FCF39BB91}" type="presParOf" srcId="{EE210B85-7249-4235-B210-CFA768A0F858}" destId="{0DBA788B-54B2-4F97-B15D-935BE9B44E61}" srcOrd="6" destOrd="0" presId="urn:microsoft.com/office/officeart/2011/layout/HexagonRadial"/>
    <dgm:cxn modelId="{434AD899-07ED-4499-82DA-0659C752838A}" type="presParOf" srcId="{EE210B85-7249-4235-B210-CFA768A0F858}" destId="{1A738067-7A58-4588-A5E0-A30CA2D63ED1}" srcOrd="7" destOrd="0" presId="urn:microsoft.com/office/officeart/2011/layout/HexagonRadial"/>
    <dgm:cxn modelId="{9E80D071-7E95-4E5E-B47D-6F7CDAF17404}" type="presParOf" srcId="{1A738067-7A58-4588-A5E0-A30CA2D63ED1}" destId="{6DD6DB2C-4192-4535-828E-16DD9C0B6506}" srcOrd="0" destOrd="0" presId="urn:microsoft.com/office/officeart/2011/layout/HexagonRadial"/>
    <dgm:cxn modelId="{4D700CFC-90DC-45B5-8D83-8A0DAF18BAA9}" type="presParOf" srcId="{EE210B85-7249-4235-B210-CFA768A0F858}" destId="{2B096CD7-4F27-4D67-8E89-1957B55085FA}" srcOrd="8" destOrd="0" presId="urn:microsoft.com/office/officeart/2011/layout/HexagonRadial"/>
    <dgm:cxn modelId="{49FF73BC-7614-4FE9-8E3B-ED335049E275}" type="presParOf" srcId="{EE210B85-7249-4235-B210-CFA768A0F858}" destId="{69659407-A784-4A66-A28D-168712E6C301}" srcOrd="9" destOrd="0" presId="urn:microsoft.com/office/officeart/2011/layout/HexagonRadial"/>
    <dgm:cxn modelId="{2447AA85-C8DA-4626-9B72-148FBC147F3D}" type="presParOf" srcId="{69659407-A784-4A66-A28D-168712E6C301}" destId="{E864BDB7-DFB6-4CD0-8FEE-92E8E60B11E9}" srcOrd="0" destOrd="0" presId="urn:microsoft.com/office/officeart/2011/layout/HexagonRadial"/>
    <dgm:cxn modelId="{080C3DBE-89AF-4860-B264-21BE73FD67EA}" type="presParOf" srcId="{EE210B85-7249-4235-B210-CFA768A0F858}" destId="{85C6CC37-0488-40A9-9A31-19B64C42E85D}" srcOrd="10" destOrd="0" presId="urn:microsoft.com/office/officeart/2011/layout/HexagonRadial"/>
    <dgm:cxn modelId="{CDDDB8C5-D96D-4132-A491-6A072EEE13FA}" type="presParOf" srcId="{EE210B85-7249-4235-B210-CFA768A0F858}" destId="{23D5839B-BC0B-4811-B952-EF06B92C3B8D}" srcOrd="11" destOrd="0" presId="urn:microsoft.com/office/officeart/2011/layout/HexagonRadial"/>
    <dgm:cxn modelId="{B9FA5A03-FEFD-4918-A9B4-CEE489676BE8}" type="presParOf" srcId="{23D5839B-BC0B-4811-B952-EF06B92C3B8D}" destId="{FF804694-32BE-4A85-A1B2-A386D04BA861}" srcOrd="0" destOrd="0" presId="urn:microsoft.com/office/officeart/2011/layout/HexagonRadial"/>
    <dgm:cxn modelId="{1E9995BF-F25D-45AC-B640-6CE6F3B9947F}" type="presParOf" srcId="{EE210B85-7249-4235-B210-CFA768A0F858}" destId="{9B23D166-4FE4-4D51-8610-6B4A8C2C4791}"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6FAF05-90A6-4513-A9B3-2092A68F09C5}" type="doc">
      <dgm:prSet loTypeId="urn:microsoft.com/office/officeart/2016/7/layout/BasicLinearProcessNumbered" loCatId="process" qsTypeId="urn:microsoft.com/office/officeart/2005/8/quickstyle/simple2" qsCatId="simple" csTypeId="urn:microsoft.com/office/officeart/2005/8/colors/colorful5" csCatId="colorful" phldr="1"/>
      <dgm:spPr/>
      <dgm:t>
        <a:bodyPr/>
        <a:lstStyle/>
        <a:p>
          <a:endParaRPr lang="en-US"/>
        </a:p>
      </dgm:t>
    </dgm:pt>
    <dgm:pt modelId="{8091E768-CEE8-4AB5-B023-0D9336CAD868}">
      <dgm:prSet custT="1"/>
      <dgm:spPr>
        <a:solidFill>
          <a:schemeClr val="accent6">
            <a:lumMod val="20000"/>
            <a:lumOff val="80000"/>
            <a:alpha val="90000"/>
          </a:schemeClr>
        </a:solidFill>
        <a:ln>
          <a:solidFill>
            <a:schemeClr val="accent3">
              <a:alpha val="90000"/>
            </a:schemeClr>
          </a:solidFill>
        </a:ln>
      </dgm:spPr>
      <dgm:t>
        <a:bodyPr/>
        <a:lstStyle/>
        <a:p>
          <a:r>
            <a:rPr lang="en-US" sz="1600" b="1" u="sng" dirty="0"/>
            <a:t>CLINICAL:</a:t>
          </a:r>
        </a:p>
        <a:p>
          <a:r>
            <a:rPr lang="en-US" sz="1600" dirty="0"/>
            <a:t>Training for nurses and providers for insertion/troubleshooting</a:t>
          </a:r>
        </a:p>
        <a:p>
          <a:r>
            <a:rPr lang="en-US" sz="1600" dirty="0"/>
            <a:t>Various techniques- experience matters</a:t>
          </a:r>
        </a:p>
        <a:p>
          <a:r>
            <a:rPr lang="en-US" sz="1600" dirty="0"/>
            <a:t>Training for </a:t>
          </a:r>
          <a:r>
            <a:rPr lang="en-US" sz="1600" dirty="0" smtClean="0"/>
            <a:t>LC, SW, Neo, </a:t>
          </a:r>
          <a:r>
            <a:rPr lang="en-US" sz="1600" dirty="0" err="1" smtClean="0"/>
            <a:t>Peds</a:t>
          </a:r>
          <a:r>
            <a:rPr lang="en-US" sz="1600" dirty="0" smtClean="0"/>
            <a:t>, Pharm</a:t>
          </a:r>
          <a:endParaRPr lang="en-US" sz="1600" dirty="0"/>
        </a:p>
      </dgm:t>
    </dgm:pt>
    <dgm:pt modelId="{E70DD74A-0943-49B2-B6D9-BFFD9B964B37}" type="parTrans" cxnId="{CD77183B-B472-4B60-B1BB-5F5B589C6F70}">
      <dgm:prSet/>
      <dgm:spPr/>
      <dgm:t>
        <a:bodyPr/>
        <a:lstStyle/>
        <a:p>
          <a:endParaRPr lang="en-US"/>
        </a:p>
      </dgm:t>
    </dgm:pt>
    <dgm:pt modelId="{2E0BDE5D-1FE5-465E-B4D6-7A45386A1BAE}" type="sibTrans" cxnId="{CD77183B-B472-4B60-B1BB-5F5B589C6F70}">
      <dgm:prSet phldr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a:t>T</a:t>
          </a:r>
        </a:p>
      </dgm:t>
    </dgm:pt>
    <dgm:pt modelId="{28ED7783-3FA9-46DB-B8FC-02ED10F388F2}">
      <dgm:prSet custT="1"/>
      <dgm:spPr/>
      <dgm:t>
        <a:bodyPr/>
        <a:lstStyle/>
        <a:p>
          <a:r>
            <a:rPr lang="en-US" sz="1600" b="1" u="sng" dirty="0"/>
            <a:t>REVENUE CYCLE: </a:t>
          </a:r>
        </a:p>
        <a:p>
          <a:r>
            <a:rPr lang="en-US" sz="1600" dirty="0"/>
            <a:t>Ordering &amp; stocking supply</a:t>
          </a:r>
        </a:p>
        <a:p>
          <a:r>
            <a:rPr lang="en-US" sz="1600" dirty="0"/>
            <a:t>Proper billing &amp; coding outside of DRG</a:t>
          </a:r>
        </a:p>
        <a:p>
          <a:r>
            <a:rPr lang="en-US" sz="1600" dirty="0"/>
            <a:t>Timely and full reimbursement</a:t>
          </a:r>
        </a:p>
      </dgm:t>
    </dgm:pt>
    <dgm:pt modelId="{3725F50A-F59E-4FFA-AB92-B921428E1476}" type="parTrans" cxnId="{CAC4013E-33E4-4A37-A530-FF10E38F04F1}">
      <dgm:prSet/>
      <dgm:spPr/>
      <dgm:t>
        <a:bodyPr/>
        <a:lstStyle/>
        <a:p>
          <a:endParaRPr lang="en-US"/>
        </a:p>
      </dgm:t>
    </dgm:pt>
    <dgm:pt modelId="{DC934E38-FB65-4C07-8257-57857FB733FF}" type="sibTrans" cxnId="{CAC4013E-33E4-4A37-A530-FF10E38F04F1}">
      <dgm:prSet phldrT="2">
        <dgm:style>
          <a:lnRef idx="1">
            <a:schemeClr val="accent3"/>
          </a:lnRef>
          <a:fillRef idx="2">
            <a:schemeClr val="accent3"/>
          </a:fillRef>
          <a:effectRef idx="1">
            <a:schemeClr val="accent3"/>
          </a:effectRef>
          <a:fontRef idx="minor">
            <a:schemeClr val="dk1"/>
          </a:fontRef>
        </dgm:style>
      </dgm:prSet>
      <dgm:spPr/>
      <dgm:t>
        <a:bodyPr/>
        <a:lstStyle/>
        <a:p>
          <a:r>
            <a:rPr lang="en-US" dirty="0"/>
            <a:t>E</a:t>
          </a:r>
        </a:p>
      </dgm:t>
    </dgm:pt>
    <dgm:pt modelId="{E99C40AF-A8CA-4FC5-8C0D-EA17D8590B43}">
      <dgm:prSet custT="1"/>
      <dgm:spPr/>
      <dgm:t>
        <a:bodyPr/>
        <a:lstStyle/>
        <a:p>
          <a:r>
            <a:rPr lang="en-US" sz="1600" b="1" u="sng" dirty="0"/>
            <a:t>COUNSELING &amp;  ED</a:t>
          </a:r>
        </a:p>
        <a:p>
          <a:r>
            <a:rPr lang="en-US" sz="1600" dirty="0"/>
            <a:t>Shared Decision Making </a:t>
          </a:r>
          <a:r>
            <a:rPr lang="en-US" sz="1600" dirty="0" smtClean="0"/>
            <a:t>Counseling and standardized </a:t>
          </a:r>
          <a:r>
            <a:rPr lang="en-US" sz="1600" dirty="0"/>
            <a:t>consent with risks </a:t>
          </a:r>
        </a:p>
        <a:p>
          <a:r>
            <a:rPr lang="en-US" sz="1600" dirty="0"/>
            <a:t>Aligned with outpatient </a:t>
          </a:r>
        </a:p>
        <a:p>
          <a:r>
            <a:rPr lang="en-US" sz="1600" dirty="0"/>
            <a:t>Routine discussion embedded in admission workflow </a:t>
          </a:r>
          <a:r>
            <a:rPr lang="en-US" sz="1600" dirty="0" smtClean="0"/>
            <a:t> and E </a:t>
          </a:r>
          <a:r>
            <a:rPr lang="en-US" sz="1600" dirty="0"/>
            <a:t>M R</a:t>
          </a:r>
        </a:p>
      </dgm:t>
    </dgm:pt>
    <dgm:pt modelId="{C2E06F09-8B00-4908-AFE5-1BF42FC39CBE}" type="sibTrans" cxnId="{6190BCAA-D0F8-4CE0-8A4A-57F9F1363F59}">
      <dgm:prSet phldrT="3">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dirty="0"/>
            <a:t>A</a:t>
          </a:r>
        </a:p>
      </dgm:t>
    </dgm:pt>
    <dgm:pt modelId="{8FCC3570-18AF-4E1A-85CE-EED3B64A41B1}" type="parTrans" cxnId="{6190BCAA-D0F8-4CE0-8A4A-57F9F1363F59}">
      <dgm:prSet/>
      <dgm:spPr/>
      <dgm:t>
        <a:bodyPr/>
        <a:lstStyle/>
        <a:p>
          <a:endParaRPr lang="en-US"/>
        </a:p>
      </dgm:t>
    </dgm:pt>
    <dgm:pt modelId="{E6C80182-2424-4A9B-A407-40F21F495AC2}">
      <dgm:prSet custT="1"/>
      <dgm:spPr/>
      <dgm:t>
        <a:bodyPr/>
        <a:lstStyle/>
        <a:p>
          <a:r>
            <a:rPr lang="en-US" sz="1600" b="1" u="sng" dirty="0"/>
            <a:t>POLICY:</a:t>
          </a:r>
        </a:p>
        <a:p>
          <a:r>
            <a:rPr lang="en-US" sz="1600" dirty="0"/>
            <a:t>Hospital </a:t>
          </a:r>
          <a:r>
            <a:rPr lang="en-US" sz="1600" dirty="0" smtClean="0"/>
            <a:t>policy, Provider </a:t>
          </a:r>
          <a:r>
            <a:rPr lang="en-US" sz="1600" dirty="0"/>
            <a:t>Credentialing</a:t>
          </a:r>
        </a:p>
        <a:p>
          <a:r>
            <a:rPr lang="en-US" sz="1600" dirty="0" smtClean="0"/>
            <a:t>Departmental protocols</a:t>
          </a:r>
        </a:p>
        <a:p>
          <a:r>
            <a:rPr lang="en-US" sz="1600" dirty="0" smtClean="0"/>
            <a:t>Checklist</a:t>
          </a:r>
          <a:endParaRPr lang="en-US" sz="1600" dirty="0"/>
        </a:p>
        <a:p>
          <a:r>
            <a:rPr lang="en-US" sz="1600" dirty="0"/>
            <a:t>HFS &amp; Commercial Coverage</a:t>
          </a:r>
        </a:p>
      </dgm:t>
    </dgm:pt>
    <dgm:pt modelId="{2C7A5647-0A71-466A-990F-E7CB9F66D738}" type="sibTrans" cxnId="{71144844-9C7D-41BD-82F8-BA9F9896ED99}">
      <dgm:prSet phldrT="4">
        <dgm:style>
          <a:lnRef idx="1">
            <a:schemeClr val="accent3"/>
          </a:lnRef>
          <a:fillRef idx="2">
            <a:schemeClr val="accent3"/>
          </a:fillRef>
          <a:effectRef idx="1">
            <a:schemeClr val="accent3"/>
          </a:effectRef>
          <a:fontRef idx="minor">
            <a:schemeClr val="dk1"/>
          </a:fontRef>
        </dgm:style>
      </dgm:prSet>
      <dgm:spPr/>
      <dgm:t>
        <a:bodyPr/>
        <a:lstStyle/>
        <a:p>
          <a:r>
            <a:rPr lang="en-US" dirty="0"/>
            <a:t>M</a:t>
          </a:r>
        </a:p>
      </dgm:t>
    </dgm:pt>
    <dgm:pt modelId="{FAC2CAF7-171C-47B2-9DCA-6AF468CA8302}" type="parTrans" cxnId="{71144844-9C7D-41BD-82F8-BA9F9896ED99}">
      <dgm:prSet/>
      <dgm:spPr/>
      <dgm:t>
        <a:bodyPr/>
        <a:lstStyle/>
        <a:p>
          <a:endParaRPr lang="en-US"/>
        </a:p>
      </dgm:t>
    </dgm:pt>
    <dgm:pt modelId="{B92C9C13-577D-4A55-B82C-E35921EA1A30}" type="pres">
      <dgm:prSet presAssocID="{EF6FAF05-90A6-4513-A9B3-2092A68F09C5}" presName="Name0" presStyleCnt="0">
        <dgm:presLayoutVars>
          <dgm:animLvl val="lvl"/>
          <dgm:resizeHandles val="exact"/>
        </dgm:presLayoutVars>
      </dgm:prSet>
      <dgm:spPr/>
      <dgm:t>
        <a:bodyPr/>
        <a:lstStyle/>
        <a:p>
          <a:endParaRPr lang="en-US"/>
        </a:p>
      </dgm:t>
    </dgm:pt>
    <dgm:pt modelId="{ADFF7D81-D13D-45FC-B3C1-1F68FFE21CCF}" type="pres">
      <dgm:prSet presAssocID="{8091E768-CEE8-4AB5-B023-0D9336CAD868}" presName="compositeNode" presStyleCnt="0">
        <dgm:presLayoutVars>
          <dgm:bulletEnabled val="1"/>
        </dgm:presLayoutVars>
      </dgm:prSet>
      <dgm:spPr/>
    </dgm:pt>
    <dgm:pt modelId="{D58296F0-C805-410E-B891-84B6FD973DC5}" type="pres">
      <dgm:prSet presAssocID="{8091E768-CEE8-4AB5-B023-0D9336CAD868}" presName="bgRect" presStyleLbl="bgAccFollowNode1" presStyleIdx="0" presStyleCnt="4" custScaleY="191954" custLinFactNeighborX="-318" custLinFactNeighborY="-25228"/>
      <dgm:spPr/>
      <dgm:t>
        <a:bodyPr/>
        <a:lstStyle/>
        <a:p>
          <a:endParaRPr lang="en-US"/>
        </a:p>
      </dgm:t>
    </dgm:pt>
    <dgm:pt modelId="{EFB26F03-A8C5-4A49-AB69-6AF99D7E3EDC}" type="pres">
      <dgm:prSet presAssocID="{2E0BDE5D-1FE5-465E-B4D6-7A45386A1BAE}" presName="sibTransNodeCircle" presStyleLbl="alignNode1" presStyleIdx="0" presStyleCnt="8" custLinFactY="-31746" custLinFactNeighborX="4104" custLinFactNeighborY="-100000">
        <dgm:presLayoutVars>
          <dgm:chMax val="0"/>
          <dgm:bulletEnabled/>
        </dgm:presLayoutVars>
      </dgm:prSet>
      <dgm:spPr/>
      <dgm:t>
        <a:bodyPr/>
        <a:lstStyle/>
        <a:p>
          <a:endParaRPr lang="en-US"/>
        </a:p>
      </dgm:t>
    </dgm:pt>
    <dgm:pt modelId="{2C2B5406-5A6B-4439-A7C1-215C33E7FF9D}" type="pres">
      <dgm:prSet presAssocID="{8091E768-CEE8-4AB5-B023-0D9336CAD868}" presName="bottomLine" presStyleLbl="alignNode1" presStyleIdx="1" presStyleCnt="8" custLinFactY="728455555" custLinFactNeighborX="11" custLinFactNeighborY="728500000">
        <dgm:presLayoutVars/>
      </dgm:prSet>
      <dgm:spPr/>
    </dgm:pt>
    <dgm:pt modelId="{C9C13E25-5331-47CE-9115-63511AED4DFE}" type="pres">
      <dgm:prSet presAssocID="{8091E768-CEE8-4AB5-B023-0D9336CAD868}" presName="nodeText" presStyleLbl="bgAccFollowNode1" presStyleIdx="0" presStyleCnt="4">
        <dgm:presLayoutVars>
          <dgm:bulletEnabled val="1"/>
        </dgm:presLayoutVars>
      </dgm:prSet>
      <dgm:spPr/>
      <dgm:t>
        <a:bodyPr/>
        <a:lstStyle/>
        <a:p>
          <a:endParaRPr lang="en-US"/>
        </a:p>
      </dgm:t>
    </dgm:pt>
    <dgm:pt modelId="{2D903E48-030B-4B95-895B-43048580C8CB}" type="pres">
      <dgm:prSet presAssocID="{2E0BDE5D-1FE5-465E-B4D6-7A45386A1BAE}" presName="sibTrans" presStyleCnt="0"/>
      <dgm:spPr/>
    </dgm:pt>
    <dgm:pt modelId="{47EDAAA3-DC4D-4EAD-BCFA-67B9F7974E82}" type="pres">
      <dgm:prSet presAssocID="{28ED7783-3FA9-46DB-B8FC-02ED10F388F2}" presName="compositeNode" presStyleCnt="0">
        <dgm:presLayoutVars>
          <dgm:bulletEnabled val="1"/>
        </dgm:presLayoutVars>
      </dgm:prSet>
      <dgm:spPr/>
    </dgm:pt>
    <dgm:pt modelId="{3AE5CA14-0972-44B1-9010-55C53F5D58F3}" type="pres">
      <dgm:prSet presAssocID="{28ED7783-3FA9-46DB-B8FC-02ED10F388F2}" presName="bgRect" presStyleLbl="bgAccFollowNode1" presStyleIdx="1" presStyleCnt="4" custScaleY="191954" custLinFactNeighborX="1161"/>
      <dgm:spPr/>
      <dgm:t>
        <a:bodyPr/>
        <a:lstStyle/>
        <a:p>
          <a:endParaRPr lang="en-US"/>
        </a:p>
      </dgm:t>
    </dgm:pt>
    <dgm:pt modelId="{F08BD96F-202E-4193-A7C4-DD35AF654399}" type="pres">
      <dgm:prSet presAssocID="{DC934E38-FB65-4C07-8257-57857FB733FF}" presName="sibTransNodeCircle" presStyleLbl="alignNode1" presStyleIdx="2" presStyleCnt="8" custLinFactY="-31514" custLinFactNeighborX="-1861" custLinFactNeighborY="-100000">
        <dgm:presLayoutVars>
          <dgm:chMax val="0"/>
          <dgm:bulletEnabled/>
        </dgm:presLayoutVars>
      </dgm:prSet>
      <dgm:spPr/>
      <dgm:t>
        <a:bodyPr/>
        <a:lstStyle/>
        <a:p>
          <a:endParaRPr lang="en-US"/>
        </a:p>
      </dgm:t>
    </dgm:pt>
    <dgm:pt modelId="{7C72FB04-BE9C-4210-BDF3-5B6DDC97803A}" type="pres">
      <dgm:prSet presAssocID="{28ED7783-3FA9-46DB-B8FC-02ED10F388F2}" presName="bottomLine" presStyleLbl="alignNode1" presStyleIdx="3" presStyleCnt="8" custLinFactY="728455555" custLinFactNeighborX="1345" custLinFactNeighborY="728500000">
        <dgm:presLayoutVars/>
      </dgm:prSet>
      <dgm:spPr/>
    </dgm:pt>
    <dgm:pt modelId="{3C8A048F-FEB1-43E6-AE8D-46A562085B92}" type="pres">
      <dgm:prSet presAssocID="{28ED7783-3FA9-46DB-B8FC-02ED10F388F2}" presName="nodeText" presStyleLbl="bgAccFollowNode1" presStyleIdx="1" presStyleCnt="4">
        <dgm:presLayoutVars>
          <dgm:bulletEnabled val="1"/>
        </dgm:presLayoutVars>
      </dgm:prSet>
      <dgm:spPr/>
      <dgm:t>
        <a:bodyPr/>
        <a:lstStyle/>
        <a:p>
          <a:endParaRPr lang="en-US"/>
        </a:p>
      </dgm:t>
    </dgm:pt>
    <dgm:pt modelId="{685E30CF-9F34-4D28-A050-D2FB95D34BEF}" type="pres">
      <dgm:prSet presAssocID="{DC934E38-FB65-4C07-8257-57857FB733FF}" presName="sibTrans" presStyleCnt="0"/>
      <dgm:spPr/>
    </dgm:pt>
    <dgm:pt modelId="{270BA222-D419-4579-89E2-E94E3CAD72BC}" type="pres">
      <dgm:prSet presAssocID="{E99C40AF-A8CA-4FC5-8C0D-EA17D8590B43}" presName="compositeNode" presStyleCnt="0">
        <dgm:presLayoutVars>
          <dgm:bulletEnabled val="1"/>
        </dgm:presLayoutVars>
      </dgm:prSet>
      <dgm:spPr/>
    </dgm:pt>
    <dgm:pt modelId="{88C8CEED-73FD-403D-8F49-39BCF0EEDEAC}" type="pres">
      <dgm:prSet presAssocID="{E99C40AF-A8CA-4FC5-8C0D-EA17D8590B43}" presName="bgRect" presStyleLbl="bgAccFollowNode1" presStyleIdx="2" presStyleCnt="4" custScaleY="191954"/>
      <dgm:spPr/>
      <dgm:t>
        <a:bodyPr/>
        <a:lstStyle/>
        <a:p>
          <a:endParaRPr lang="en-US"/>
        </a:p>
      </dgm:t>
    </dgm:pt>
    <dgm:pt modelId="{B3BFAC29-4526-4D84-A2B8-2EB28AEFC852}" type="pres">
      <dgm:prSet presAssocID="{C2E06F09-8B00-4908-AFE5-1BF42FC39CBE}" presName="sibTransNodeCircle" presStyleLbl="alignNode1" presStyleIdx="4" presStyleCnt="8" custLinFactY="-27902" custLinFactNeighborX="1314" custLinFactNeighborY="-100000">
        <dgm:presLayoutVars>
          <dgm:chMax val="0"/>
          <dgm:bulletEnabled/>
        </dgm:presLayoutVars>
      </dgm:prSet>
      <dgm:spPr/>
      <dgm:t>
        <a:bodyPr/>
        <a:lstStyle/>
        <a:p>
          <a:endParaRPr lang="en-US"/>
        </a:p>
      </dgm:t>
    </dgm:pt>
    <dgm:pt modelId="{6B13D1C9-A743-4D86-A04D-4D0AC55E8BFE}" type="pres">
      <dgm:prSet presAssocID="{E99C40AF-A8CA-4FC5-8C0D-EA17D8590B43}" presName="bottomLine" presStyleLbl="alignNode1" presStyleIdx="5" presStyleCnt="8" custLinFactY="728500000" custLinFactNeighborX="2678" custLinFactNeighborY="728555556">
        <dgm:presLayoutVars/>
      </dgm:prSet>
      <dgm:spPr/>
    </dgm:pt>
    <dgm:pt modelId="{A6EAB9D5-1A7C-45EB-81AB-455BD360A8AC}" type="pres">
      <dgm:prSet presAssocID="{E99C40AF-A8CA-4FC5-8C0D-EA17D8590B43}" presName="nodeText" presStyleLbl="bgAccFollowNode1" presStyleIdx="2" presStyleCnt="4">
        <dgm:presLayoutVars>
          <dgm:bulletEnabled val="1"/>
        </dgm:presLayoutVars>
      </dgm:prSet>
      <dgm:spPr/>
      <dgm:t>
        <a:bodyPr/>
        <a:lstStyle/>
        <a:p>
          <a:endParaRPr lang="en-US"/>
        </a:p>
      </dgm:t>
    </dgm:pt>
    <dgm:pt modelId="{803B6BF5-21E5-4EAA-9313-68EC4E2D8B83}" type="pres">
      <dgm:prSet presAssocID="{C2E06F09-8B00-4908-AFE5-1BF42FC39CBE}" presName="sibTrans" presStyleCnt="0"/>
      <dgm:spPr/>
    </dgm:pt>
    <dgm:pt modelId="{32C9F9C9-D4FF-4F50-B77F-BE995010EC89}" type="pres">
      <dgm:prSet presAssocID="{E6C80182-2424-4A9B-A407-40F21F495AC2}" presName="compositeNode" presStyleCnt="0">
        <dgm:presLayoutVars>
          <dgm:bulletEnabled val="1"/>
        </dgm:presLayoutVars>
      </dgm:prSet>
      <dgm:spPr/>
    </dgm:pt>
    <dgm:pt modelId="{9FB29A67-4279-4768-9F62-E5B0EE51EC8B}" type="pres">
      <dgm:prSet presAssocID="{E6C80182-2424-4A9B-A407-40F21F495AC2}" presName="bgRect" presStyleLbl="bgAccFollowNode1" presStyleIdx="3" presStyleCnt="4" custScaleY="191954" custLinFactNeighborX="173" custLinFactNeighborY="-21938"/>
      <dgm:spPr/>
      <dgm:t>
        <a:bodyPr/>
        <a:lstStyle/>
        <a:p>
          <a:endParaRPr lang="en-US"/>
        </a:p>
      </dgm:t>
    </dgm:pt>
    <dgm:pt modelId="{9D6DCDD3-70E4-4D52-B343-72D639F50B20}" type="pres">
      <dgm:prSet presAssocID="{2C7A5647-0A71-466A-990F-E7CB9F66D738}" presName="sibTransNodeCircle" presStyleLbl="alignNode1" presStyleIdx="6" presStyleCnt="8" custLinFactY="-27902" custLinFactNeighborX="4489" custLinFactNeighborY="-100000">
        <dgm:presLayoutVars>
          <dgm:chMax val="0"/>
          <dgm:bulletEnabled/>
        </dgm:presLayoutVars>
      </dgm:prSet>
      <dgm:spPr/>
      <dgm:t>
        <a:bodyPr/>
        <a:lstStyle/>
        <a:p>
          <a:endParaRPr lang="en-US"/>
        </a:p>
      </dgm:t>
    </dgm:pt>
    <dgm:pt modelId="{FBBB30BE-5497-4303-851E-26E510A4E776}" type="pres">
      <dgm:prSet presAssocID="{E6C80182-2424-4A9B-A407-40F21F495AC2}" presName="bottomLine" presStyleLbl="alignNode1" presStyleIdx="7" presStyleCnt="8" custLinFactY="728455556" custLinFactNeighborX="126" custLinFactNeighborY="728500000">
        <dgm:presLayoutVars/>
      </dgm:prSet>
      <dgm:spPr/>
    </dgm:pt>
    <dgm:pt modelId="{CD1A112F-3C50-4218-940E-54EA0C825613}" type="pres">
      <dgm:prSet presAssocID="{E6C80182-2424-4A9B-A407-40F21F495AC2}" presName="nodeText" presStyleLbl="bgAccFollowNode1" presStyleIdx="3" presStyleCnt="4">
        <dgm:presLayoutVars>
          <dgm:bulletEnabled val="1"/>
        </dgm:presLayoutVars>
      </dgm:prSet>
      <dgm:spPr/>
      <dgm:t>
        <a:bodyPr/>
        <a:lstStyle/>
        <a:p>
          <a:endParaRPr lang="en-US"/>
        </a:p>
      </dgm:t>
    </dgm:pt>
  </dgm:ptLst>
  <dgm:cxnLst>
    <dgm:cxn modelId="{CAC4013E-33E4-4A37-A530-FF10E38F04F1}" srcId="{EF6FAF05-90A6-4513-A9B3-2092A68F09C5}" destId="{28ED7783-3FA9-46DB-B8FC-02ED10F388F2}" srcOrd="1" destOrd="0" parTransId="{3725F50A-F59E-4FFA-AB92-B921428E1476}" sibTransId="{DC934E38-FB65-4C07-8257-57857FB733FF}"/>
    <dgm:cxn modelId="{71144844-9C7D-41BD-82F8-BA9F9896ED99}" srcId="{EF6FAF05-90A6-4513-A9B3-2092A68F09C5}" destId="{E6C80182-2424-4A9B-A407-40F21F495AC2}" srcOrd="3" destOrd="0" parTransId="{FAC2CAF7-171C-47B2-9DCA-6AF468CA8302}" sibTransId="{2C7A5647-0A71-466A-990F-E7CB9F66D738}"/>
    <dgm:cxn modelId="{DB422CFB-FE8B-4BB0-9BA4-FFC9D610CF6D}" type="presOf" srcId="{E6C80182-2424-4A9B-A407-40F21F495AC2}" destId="{9FB29A67-4279-4768-9F62-E5B0EE51EC8B}" srcOrd="0" destOrd="0" presId="urn:microsoft.com/office/officeart/2016/7/layout/BasicLinearProcessNumbered"/>
    <dgm:cxn modelId="{CD77183B-B472-4B60-B1BB-5F5B589C6F70}" srcId="{EF6FAF05-90A6-4513-A9B3-2092A68F09C5}" destId="{8091E768-CEE8-4AB5-B023-0D9336CAD868}" srcOrd="0" destOrd="0" parTransId="{E70DD74A-0943-49B2-B6D9-BFFD9B964B37}" sibTransId="{2E0BDE5D-1FE5-465E-B4D6-7A45386A1BAE}"/>
    <dgm:cxn modelId="{A9B1E5CF-1F32-47A5-B04F-ABB03F166F3F}" type="presOf" srcId="{E6C80182-2424-4A9B-A407-40F21F495AC2}" destId="{CD1A112F-3C50-4218-940E-54EA0C825613}" srcOrd="1" destOrd="0" presId="urn:microsoft.com/office/officeart/2016/7/layout/BasicLinearProcessNumbered"/>
    <dgm:cxn modelId="{F1E191FC-A732-4511-A5CD-D5338B68F1CE}" type="presOf" srcId="{8091E768-CEE8-4AB5-B023-0D9336CAD868}" destId="{D58296F0-C805-410E-B891-84B6FD973DC5}" srcOrd="0" destOrd="0" presId="urn:microsoft.com/office/officeart/2016/7/layout/BasicLinearProcessNumbered"/>
    <dgm:cxn modelId="{5ED690C8-0F0A-47AA-BAEA-EDE84418A528}" type="presOf" srcId="{DC934E38-FB65-4C07-8257-57857FB733FF}" destId="{F08BD96F-202E-4193-A7C4-DD35AF654399}" srcOrd="0" destOrd="0" presId="urn:microsoft.com/office/officeart/2016/7/layout/BasicLinearProcessNumbered"/>
    <dgm:cxn modelId="{4C244F4F-014C-4BD2-8365-6B44280F6E0C}" type="presOf" srcId="{28ED7783-3FA9-46DB-B8FC-02ED10F388F2}" destId="{3AE5CA14-0972-44B1-9010-55C53F5D58F3}" srcOrd="0" destOrd="0" presId="urn:microsoft.com/office/officeart/2016/7/layout/BasicLinearProcessNumbered"/>
    <dgm:cxn modelId="{89883BD7-7AEC-44F5-81C0-CD23B61A10BB}" type="presOf" srcId="{C2E06F09-8B00-4908-AFE5-1BF42FC39CBE}" destId="{B3BFAC29-4526-4D84-A2B8-2EB28AEFC852}" srcOrd="0" destOrd="0" presId="urn:microsoft.com/office/officeart/2016/7/layout/BasicLinearProcessNumbered"/>
    <dgm:cxn modelId="{3CF6AAC7-654C-4078-9FA5-01D6CF5C49CC}" type="presOf" srcId="{E99C40AF-A8CA-4FC5-8C0D-EA17D8590B43}" destId="{88C8CEED-73FD-403D-8F49-39BCF0EEDEAC}" srcOrd="0" destOrd="0" presId="urn:microsoft.com/office/officeart/2016/7/layout/BasicLinearProcessNumbered"/>
    <dgm:cxn modelId="{C0178AEC-B48E-4FD0-B3B6-239B691EC8BD}" type="presOf" srcId="{EF6FAF05-90A6-4513-A9B3-2092A68F09C5}" destId="{B92C9C13-577D-4A55-B82C-E35921EA1A30}" srcOrd="0" destOrd="0" presId="urn:microsoft.com/office/officeart/2016/7/layout/BasicLinearProcessNumbered"/>
    <dgm:cxn modelId="{6190BCAA-D0F8-4CE0-8A4A-57F9F1363F59}" srcId="{EF6FAF05-90A6-4513-A9B3-2092A68F09C5}" destId="{E99C40AF-A8CA-4FC5-8C0D-EA17D8590B43}" srcOrd="2" destOrd="0" parTransId="{8FCC3570-18AF-4E1A-85CE-EED3B64A41B1}" sibTransId="{C2E06F09-8B00-4908-AFE5-1BF42FC39CBE}"/>
    <dgm:cxn modelId="{D5AB6604-FCCE-4D5F-B54A-5CEB27C8440A}" type="presOf" srcId="{28ED7783-3FA9-46DB-B8FC-02ED10F388F2}" destId="{3C8A048F-FEB1-43E6-AE8D-46A562085B92}" srcOrd="1" destOrd="0" presId="urn:microsoft.com/office/officeart/2016/7/layout/BasicLinearProcessNumbered"/>
    <dgm:cxn modelId="{FD41CF66-B4BF-48CE-B05F-43813A249678}" type="presOf" srcId="{2C7A5647-0A71-466A-990F-E7CB9F66D738}" destId="{9D6DCDD3-70E4-4D52-B343-72D639F50B20}" srcOrd="0" destOrd="0" presId="urn:microsoft.com/office/officeart/2016/7/layout/BasicLinearProcessNumbered"/>
    <dgm:cxn modelId="{3F86AFB4-4E69-4C2C-A1E5-4B07B1E3C92D}" type="presOf" srcId="{E99C40AF-A8CA-4FC5-8C0D-EA17D8590B43}" destId="{A6EAB9D5-1A7C-45EB-81AB-455BD360A8AC}" srcOrd="1" destOrd="0" presId="urn:microsoft.com/office/officeart/2016/7/layout/BasicLinearProcessNumbered"/>
    <dgm:cxn modelId="{65033373-E2BE-4333-9062-D01D9E0B0665}" type="presOf" srcId="{8091E768-CEE8-4AB5-B023-0D9336CAD868}" destId="{C9C13E25-5331-47CE-9115-63511AED4DFE}" srcOrd="1" destOrd="0" presId="urn:microsoft.com/office/officeart/2016/7/layout/BasicLinearProcessNumbered"/>
    <dgm:cxn modelId="{012A64D1-41AF-4C36-8E0C-691EC6F9A469}" type="presOf" srcId="{2E0BDE5D-1FE5-465E-B4D6-7A45386A1BAE}" destId="{EFB26F03-A8C5-4A49-AB69-6AF99D7E3EDC}" srcOrd="0" destOrd="0" presId="urn:microsoft.com/office/officeart/2016/7/layout/BasicLinearProcessNumbered"/>
    <dgm:cxn modelId="{7889AE12-CD9B-40A3-94D9-9334AF49E3EE}" type="presParOf" srcId="{B92C9C13-577D-4A55-B82C-E35921EA1A30}" destId="{ADFF7D81-D13D-45FC-B3C1-1F68FFE21CCF}" srcOrd="0" destOrd="0" presId="urn:microsoft.com/office/officeart/2016/7/layout/BasicLinearProcessNumbered"/>
    <dgm:cxn modelId="{5E1190CF-7564-409D-A8B9-40FB3F355234}" type="presParOf" srcId="{ADFF7D81-D13D-45FC-B3C1-1F68FFE21CCF}" destId="{D58296F0-C805-410E-B891-84B6FD973DC5}" srcOrd="0" destOrd="0" presId="urn:microsoft.com/office/officeart/2016/7/layout/BasicLinearProcessNumbered"/>
    <dgm:cxn modelId="{1D52F127-8975-437D-985D-ECDE3D7147B4}" type="presParOf" srcId="{ADFF7D81-D13D-45FC-B3C1-1F68FFE21CCF}" destId="{EFB26F03-A8C5-4A49-AB69-6AF99D7E3EDC}" srcOrd="1" destOrd="0" presId="urn:microsoft.com/office/officeart/2016/7/layout/BasicLinearProcessNumbered"/>
    <dgm:cxn modelId="{DCCFC5B9-BA92-4E90-8945-52413EBF04B8}" type="presParOf" srcId="{ADFF7D81-D13D-45FC-B3C1-1F68FFE21CCF}" destId="{2C2B5406-5A6B-4439-A7C1-215C33E7FF9D}" srcOrd="2" destOrd="0" presId="urn:microsoft.com/office/officeart/2016/7/layout/BasicLinearProcessNumbered"/>
    <dgm:cxn modelId="{EBBE9BA6-4C70-45A8-8526-706C301D2E55}" type="presParOf" srcId="{ADFF7D81-D13D-45FC-B3C1-1F68FFE21CCF}" destId="{C9C13E25-5331-47CE-9115-63511AED4DFE}" srcOrd="3" destOrd="0" presId="urn:microsoft.com/office/officeart/2016/7/layout/BasicLinearProcessNumbered"/>
    <dgm:cxn modelId="{6F916F7C-0856-467F-BA7E-97339275ACB7}" type="presParOf" srcId="{B92C9C13-577D-4A55-B82C-E35921EA1A30}" destId="{2D903E48-030B-4B95-895B-43048580C8CB}" srcOrd="1" destOrd="0" presId="urn:microsoft.com/office/officeart/2016/7/layout/BasicLinearProcessNumbered"/>
    <dgm:cxn modelId="{049DC169-16EF-4F73-8634-5A5DE90AD7EC}" type="presParOf" srcId="{B92C9C13-577D-4A55-B82C-E35921EA1A30}" destId="{47EDAAA3-DC4D-4EAD-BCFA-67B9F7974E82}" srcOrd="2" destOrd="0" presId="urn:microsoft.com/office/officeart/2016/7/layout/BasicLinearProcessNumbered"/>
    <dgm:cxn modelId="{2F7E75F4-DB89-47C6-85F3-F365B941C3E7}" type="presParOf" srcId="{47EDAAA3-DC4D-4EAD-BCFA-67B9F7974E82}" destId="{3AE5CA14-0972-44B1-9010-55C53F5D58F3}" srcOrd="0" destOrd="0" presId="urn:microsoft.com/office/officeart/2016/7/layout/BasicLinearProcessNumbered"/>
    <dgm:cxn modelId="{1CA3884C-30C0-4028-AF6D-DD21BB4E8130}" type="presParOf" srcId="{47EDAAA3-DC4D-4EAD-BCFA-67B9F7974E82}" destId="{F08BD96F-202E-4193-A7C4-DD35AF654399}" srcOrd="1" destOrd="0" presId="urn:microsoft.com/office/officeart/2016/7/layout/BasicLinearProcessNumbered"/>
    <dgm:cxn modelId="{15894E83-873F-45EE-811B-A5205469CA5D}" type="presParOf" srcId="{47EDAAA3-DC4D-4EAD-BCFA-67B9F7974E82}" destId="{7C72FB04-BE9C-4210-BDF3-5B6DDC97803A}" srcOrd="2" destOrd="0" presId="urn:microsoft.com/office/officeart/2016/7/layout/BasicLinearProcessNumbered"/>
    <dgm:cxn modelId="{3B270D01-F4E5-4A49-B0DB-D1A541CC2E72}" type="presParOf" srcId="{47EDAAA3-DC4D-4EAD-BCFA-67B9F7974E82}" destId="{3C8A048F-FEB1-43E6-AE8D-46A562085B92}" srcOrd="3" destOrd="0" presId="urn:microsoft.com/office/officeart/2016/7/layout/BasicLinearProcessNumbered"/>
    <dgm:cxn modelId="{686B4C3F-B606-48B9-9F9A-718F6C3D400D}" type="presParOf" srcId="{B92C9C13-577D-4A55-B82C-E35921EA1A30}" destId="{685E30CF-9F34-4D28-A050-D2FB95D34BEF}" srcOrd="3" destOrd="0" presId="urn:microsoft.com/office/officeart/2016/7/layout/BasicLinearProcessNumbered"/>
    <dgm:cxn modelId="{B560842B-75FE-4A85-A521-5CFDB270688C}" type="presParOf" srcId="{B92C9C13-577D-4A55-B82C-E35921EA1A30}" destId="{270BA222-D419-4579-89E2-E94E3CAD72BC}" srcOrd="4" destOrd="0" presId="urn:microsoft.com/office/officeart/2016/7/layout/BasicLinearProcessNumbered"/>
    <dgm:cxn modelId="{6EA8119A-BBF8-4B93-A1F2-12B1834295DC}" type="presParOf" srcId="{270BA222-D419-4579-89E2-E94E3CAD72BC}" destId="{88C8CEED-73FD-403D-8F49-39BCF0EEDEAC}" srcOrd="0" destOrd="0" presId="urn:microsoft.com/office/officeart/2016/7/layout/BasicLinearProcessNumbered"/>
    <dgm:cxn modelId="{C22B0777-FE2F-41D8-8AC9-3D557A2F9306}" type="presParOf" srcId="{270BA222-D419-4579-89E2-E94E3CAD72BC}" destId="{B3BFAC29-4526-4D84-A2B8-2EB28AEFC852}" srcOrd="1" destOrd="0" presId="urn:microsoft.com/office/officeart/2016/7/layout/BasicLinearProcessNumbered"/>
    <dgm:cxn modelId="{63CE6A1F-31AC-4069-ADB0-60696CBA325C}" type="presParOf" srcId="{270BA222-D419-4579-89E2-E94E3CAD72BC}" destId="{6B13D1C9-A743-4D86-A04D-4D0AC55E8BFE}" srcOrd="2" destOrd="0" presId="urn:microsoft.com/office/officeart/2016/7/layout/BasicLinearProcessNumbered"/>
    <dgm:cxn modelId="{87C2CA44-4F9F-4064-A1FB-6E7AB8089A0C}" type="presParOf" srcId="{270BA222-D419-4579-89E2-E94E3CAD72BC}" destId="{A6EAB9D5-1A7C-45EB-81AB-455BD360A8AC}" srcOrd="3" destOrd="0" presId="urn:microsoft.com/office/officeart/2016/7/layout/BasicLinearProcessNumbered"/>
    <dgm:cxn modelId="{A4FB1E8D-0B54-4E2A-A6B4-81E97E486E53}" type="presParOf" srcId="{B92C9C13-577D-4A55-B82C-E35921EA1A30}" destId="{803B6BF5-21E5-4EAA-9313-68EC4E2D8B83}" srcOrd="5" destOrd="0" presId="urn:microsoft.com/office/officeart/2016/7/layout/BasicLinearProcessNumbered"/>
    <dgm:cxn modelId="{D721B8E4-02B3-431A-800C-AF01AF6C7AE1}" type="presParOf" srcId="{B92C9C13-577D-4A55-B82C-E35921EA1A30}" destId="{32C9F9C9-D4FF-4F50-B77F-BE995010EC89}" srcOrd="6" destOrd="0" presId="urn:microsoft.com/office/officeart/2016/7/layout/BasicLinearProcessNumbered"/>
    <dgm:cxn modelId="{353B673E-890A-4DA2-A0E8-7ED84CE47913}" type="presParOf" srcId="{32C9F9C9-D4FF-4F50-B77F-BE995010EC89}" destId="{9FB29A67-4279-4768-9F62-E5B0EE51EC8B}" srcOrd="0" destOrd="0" presId="urn:microsoft.com/office/officeart/2016/7/layout/BasicLinearProcessNumbered"/>
    <dgm:cxn modelId="{1A683247-178F-4242-BA83-C2B2D8524081}" type="presParOf" srcId="{32C9F9C9-D4FF-4F50-B77F-BE995010EC89}" destId="{9D6DCDD3-70E4-4D52-B343-72D639F50B20}" srcOrd="1" destOrd="0" presId="urn:microsoft.com/office/officeart/2016/7/layout/BasicLinearProcessNumbered"/>
    <dgm:cxn modelId="{5A6D7B48-DFCD-4DC8-9751-49CA157D8A02}" type="presParOf" srcId="{32C9F9C9-D4FF-4F50-B77F-BE995010EC89}" destId="{FBBB30BE-5497-4303-851E-26E510A4E776}" srcOrd="2" destOrd="0" presId="urn:microsoft.com/office/officeart/2016/7/layout/BasicLinearProcessNumbered"/>
    <dgm:cxn modelId="{1F6FA921-9018-49E9-9BA0-F043B1B9CCB5}" type="presParOf" srcId="{32C9F9C9-D4FF-4F50-B77F-BE995010EC89}" destId="{CD1A112F-3C50-4218-940E-54EA0C825613}" srcOrd="3" destOrd="0" presId="urn:microsoft.com/office/officeart/2016/7/layout/BasicLinearProcessNumbered"/>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0B0FF6-82E9-4563-BDFC-73D2747708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6B042B5-BD3B-4E17-BD52-105E3DEFD057}">
      <dgm:prSet phldrT="[Text]" custT="1"/>
      <dgm:spPr/>
      <dgm:t>
        <a:bodyPr/>
        <a:lstStyle/>
        <a:p>
          <a:r>
            <a:rPr lang="en-US" sz="1600" b="0" i="0" dirty="0" smtClean="0"/>
            <a:t>Providers know how to bill/code and document for IPLARC placement</a:t>
          </a:r>
          <a:endParaRPr lang="en-US" sz="1600" b="0" i="0" dirty="0"/>
        </a:p>
      </dgm:t>
    </dgm:pt>
    <dgm:pt modelId="{51244FA4-3095-4607-A699-52AF1550029D}" type="parTrans" cxnId="{B97F2D2F-40C1-4A7F-92B7-E9C0DA51B616}">
      <dgm:prSet/>
      <dgm:spPr/>
      <dgm:t>
        <a:bodyPr/>
        <a:lstStyle/>
        <a:p>
          <a:endParaRPr lang="en-US" sz="1600" b="0" i="0"/>
        </a:p>
      </dgm:t>
    </dgm:pt>
    <dgm:pt modelId="{2511D43C-9499-4AFA-9F04-095B7FA32C51}" type="sibTrans" cxnId="{B97F2D2F-40C1-4A7F-92B7-E9C0DA51B616}">
      <dgm:prSet/>
      <dgm:spPr/>
      <dgm:t>
        <a:bodyPr/>
        <a:lstStyle/>
        <a:p>
          <a:endParaRPr lang="en-US" sz="1600" b="0" i="0"/>
        </a:p>
      </dgm:t>
    </dgm:pt>
    <dgm:pt modelId="{4AF70FF9-4912-484C-B0E2-4221C1B7D5E6}">
      <dgm:prSet phldrT="[Text]" custT="1"/>
      <dgm:spPr/>
      <dgm:t>
        <a:bodyPr/>
        <a:lstStyle/>
        <a:p>
          <a:r>
            <a:rPr lang="en-US" sz="1600" b="0" i="0" dirty="0" smtClean="0"/>
            <a:t>Providers are trained for immediate postpartum IUD and </a:t>
          </a:r>
          <a:r>
            <a:rPr lang="en-US" sz="1600" b="0" i="0" dirty="0" err="1" smtClean="0"/>
            <a:t>Nexplanon</a:t>
          </a:r>
          <a:r>
            <a:rPr lang="en-US" sz="1600" b="0" i="0" dirty="0" smtClean="0"/>
            <a:t> placement</a:t>
          </a:r>
          <a:endParaRPr lang="en-US" sz="1600" b="0" i="0" dirty="0"/>
        </a:p>
      </dgm:t>
    </dgm:pt>
    <dgm:pt modelId="{8F7079B5-DF96-41B7-9B9A-F11D0437FEE4}" type="parTrans" cxnId="{06770147-16B3-41C3-AB9F-12E9F4BEF853}">
      <dgm:prSet/>
      <dgm:spPr/>
      <dgm:t>
        <a:bodyPr/>
        <a:lstStyle/>
        <a:p>
          <a:endParaRPr lang="en-US" sz="1600" b="0" i="0"/>
        </a:p>
      </dgm:t>
    </dgm:pt>
    <dgm:pt modelId="{BB04B963-3F0D-494D-A427-3EEC7DC608F5}" type="sibTrans" cxnId="{06770147-16B3-41C3-AB9F-12E9F4BEF853}">
      <dgm:prSet/>
      <dgm:spPr/>
      <dgm:t>
        <a:bodyPr/>
        <a:lstStyle/>
        <a:p>
          <a:endParaRPr lang="en-US" sz="1600" b="0" i="0"/>
        </a:p>
      </dgm:t>
    </dgm:pt>
    <dgm:pt modelId="{32CA715A-5DDD-4EDE-ABD7-CE6D42E9D90C}">
      <dgm:prSet phldrT="[Text]" custT="1"/>
      <dgm:spPr/>
      <dgm:t>
        <a:bodyPr/>
        <a:lstStyle/>
        <a:p>
          <a:r>
            <a:rPr lang="en-US" sz="1600" b="0" i="0" dirty="0" smtClean="0"/>
            <a:t>Standardized contraceptive counseling and materials including IPLARC are available</a:t>
          </a:r>
        </a:p>
      </dgm:t>
    </dgm:pt>
    <dgm:pt modelId="{6EB9651F-E28E-4A80-ABC5-91904A4A72AA}" type="parTrans" cxnId="{489DA941-438F-4787-977B-44CD153AF488}">
      <dgm:prSet/>
      <dgm:spPr/>
      <dgm:t>
        <a:bodyPr/>
        <a:lstStyle/>
        <a:p>
          <a:endParaRPr lang="en-US" sz="1600" b="0" i="0"/>
        </a:p>
      </dgm:t>
    </dgm:pt>
    <dgm:pt modelId="{BC740B24-9848-4C7B-A092-2532D06679EE}" type="sibTrans" cxnId="{489DA941-438F-4787-977B-44CD153AF488}">
      <dgm:prSet/>
      <dgm:spPr/>
      <dgm:t>
        <a:bodyPr/>
        <a:lstStyle/>
        <a:p>
          <a:endParaRPr lang="en-US" sz="1600" b="0" i="0"/>
        </a:p>
      </dgm:t>
    </dgm:pt>
    <dgm:pt modelId="{D7A1EE59-D48B-4BDA-A766-5688C42A5481}">
      <dgm:prSet phldrT="[Text]" custT="1"/>
      <dgm:spPr/>
      <dgm:t>
        <a:bodyPr/>
        <a:lstStyle/>
        <a:p>
          <a:r>
            <a:rPr lang="en-US" sz="1600" b="0" i="0" dirty="0" smtClean="0"/>
            <a:t>Dot phrases are developed to document counseling and patient plan</a:t>
          </a:r>
        </a:p>
      </dgm:t>
    </dgm:pt>
    <dgm:pt modelId="{61BCD4DE-6324-4BA6-8F31-FBF31CD3BAEB}" type="parTrans" cxnId="{0A91A3AE-470F-4DA4-BF3D-7F16A024D6F6}">
      <dgm:prSet/>
      <dgm:spPr/>
      <dgm:t>
        <a:bodyPr/>
        <a:lstStyle/>
        <a:p>
          <a:endParaRPr lang="en-US" sz="1600" b="0" i="0"/>
        </a:p>
      </dgm:t>
    </dgm:pt>
    <dgm:pt modelId="{18F1D8D3-CE8B-454C-B067-4B32F45DE285}" type="sibTrans" cxnId="{0A91A3AE-470F-4DA4-BF3D-7F16A024D6F6}">
      <dgm:prSet/>
      <dgm:spPr/>
      <dgm:t>
        <a:bodyPr/>
        <a:lstStyle/>
        <a:p>
          <a:endParaRPr lang="en-US" sz="1600" b="0" i="0"/>
        </a:p>
      </dgm:t>
    </dgm:pt>
    <dgm:pt modelId="{119C55EB-1A74-4598-828A-F7EA7733A4BB}">
      <dgm:prSet phldrT="[Text]" custT="1"/>
      <dgm:spPr/>
      <dgm:t>
        <a:bodyPr/>
        <a:lstStyle/>
        <a:p>
          <a:r>
            <a:rPr lang="en-US" sz="1600" b="0" i="0" dirty="0" smtClean="0"/>
            <a:t>Providers are trained to offer Comprehensive Contraceptive Counseling free from coercion</a:t>
          </a:r>
        </a:p>
      </dgm:t>
    </dgm:pt>
    <dgm:pt modelId="{BB6D8D3A-C14B-409C-8C71-2AC671CAF533}" type="parTrans" cxnId="{B9425A37-AFC5-47A7-9735-124716380441}">
      <dgm:prSet/>
      <dgm:spPr/>
      <dgm:t>
        <a:bodyPr/>
        <a:lstStyle/>
        <a:p>
          <a:endParaRPr lang="en-US" sz="1600" b="0" i="0"/>
        </a:p>
      </dgm:t>
    </dgm:pt>
    <dgm:pt modelId="{0F65FC68-B69A-4757-8442-32C0F4503012}" type="sibTrans" cxnId="{B9425A37-AFC5-47A7-9735-124716380441}">
      <dgm:prSet/>
      <dgm:spPr/>
      <dgm:t>
        <a:bodyPr/>
        <a:lstStyle/>
        <a:p>
          <a:endParaRPr lang="en-US" sz="1600" b="0" i="0"/>
        </a:p>
      </dgm:t>
    </dgm:pt>
    <dgm:pt modelId="{A52D46C0-B63E-4CFD-ABE8-B26DE8F86379}">
      <dgm:prSet phldrT="[Text]" custT="1"/>
      <dgm:spPr/>
      <dgm:t>
        <a:bodyPr/>
        <a:lstStyle/>
        <a:p>
          <a:r>
            <a:rPr lang="en-US" sz="1600" b="0" i="0" dirty="0" smtClean="0"/>
            <a:t>Patient education materials are available in inpatient and outpatient settings</a:t>
          </a:r>
        </a:p>
      </dgm:t>
    </dgm:pt>
    <dgm:pt modelId="{FE8EE191-8E79-4843-831A-78348A51094A}" type="parTrans" cxnId="{17CE26BC-1BB0-4E6C-B87D-CF8A4C0334CC}">
      <dgm:prSet/>
      <dgm:spPr/>
      <dgm:t>
        <a:bodyPr/>
        <a:lstStyle/>
        <a:p>
          <a:endParaRPr lang="en-US" sz="1600" b="0" i="0"/>
        </a:p>
      </dgm:t>
    </dgm:pt>
    <dgm:pt modelId="{33B0D980-FB85-4455-85D7-A016815214E3}" type="sibTrans" cxnId="{17CE26BC-1BB0-4E6C-B87D-CF8A4C0334CC}">
      <dgm:prSet/>
      <dgm:spPr/>
      <dgm:t>
        <a:bodyPr/>
        <a:lstStyle/>
        <a:p>
          <a:endParaRPr lang="en-US" sz="1600" b="0" i="0"/>
        </a:p>
      </dgm:t>
    </dgm:pt>
    <dgm:pt modelId="{BA8C0839-F991-4547-9282-69EB12F746DC}">
      <dgm:prSet phldrT="[Text]" custT="1"/>
      <dgm:spPr/>
      <dgm:t>
        <a:bodyPr/>
        <a:lstStyle/>
        <a:p>
          <a:r>
            <a:rPr lang="en-US" sz="1600" b="0" i="0" dirty="0" smtClean="0"/>
            <a:t>Providers are aware of IPLARC protocols and how to access all needed materials</a:t>
          </a:r>
        </a:p>
      </dgm:t>
    </dgm:pt>
    <dgm:pt modelId="{D54571AD-1C82-4D43-A9C2-C821E31F6D1C}" type="parTrans" cxnId="{7E50ED7B-F1F4-458D-940E-3714CAD9C257}">
      <dgm:prSet/>
      <dgm:spPr/>
      <dgm:t>
        <a:bodyPr/>
        <a:lstStyle/>
        <a:p>
          <a:endParaRPr lang="en-US" sz="1600" b="0" i="0"/>
        </a:p>
      </dgm:t>
    </dgm:pt>
    <dgm:pt modelId="{42DBE019-EAD1-49A5-B5A3-F62031D01128}" type="sibTrans" cxnId="{7E50ED7B-F1F4-458D-940E-3714CAD9C257}">
      <dgm:prSet/>
      <dgm:spPr/>
      <dgm:t>
        <a:bodyPr/>
        <a:lstStyle/>
        <a:p>
          <a:endParaRPr lang="en-US" sz="1600" b="0" i="0"/>
        </a:p>
      </dgm:t>
    </dgm:pt>
    <dgm:pt modelId="{80428350-04BF-43B3-83FC-7A51B61744B6}">
      <dgm:prSet phldrT="[Text]" custT="1"/>
      <dgm:spPr/>
      <dgm:t>
        <a:bodyPr/>
        <a:lstStyle/>
        <a:p>
          <a:r>
            <a:rPr lang="en-US" sz="1600" b="0" i="0" dirty="0" smtClean="0"/>
            <a:t>Standard plan is established to provide patients with post-procedure instructions and follow-up, make sure nurses are aware of this process flow</a:t>
          </a:r>
        </a:p>
      </dgm:t>
    </dgm:pt>
    <dgm:pt modelId="{8E56E13C-0435-47A1-866B-C6B8CC69CE61}" type="parTrans" cxnId="{F4583791-0594-4442-8535-FD9F5FA8B0C1}">
      <dgm:prSet/>
      <dgm:spPr/>
      <dgm:t>
        <a:bodyPr/>
        <a:lstStyle/>
        <a:p>
          <a:endParaRPr lang="en-US" sz="1600" b="0" i="0"/>
        </a:p>
      </dgm:t>
    </dgm:pt>
    <dgm:pt modelId="{D084F047-C7F1-4A95-9819-643E82D79D93}" type="sibTrans" cxnId="{F4583791-0594-4442-8535-FD9F5FA8B0C1}">
      <dgm:prSet/>
      <dgm:spPr/>
      <dgm:t>
        <a:bodyPr/>
        <a:lstStyle/>
        <a:p>
          <a:endParaRPr lang="en-US" sz="1600" b="0" i="0"/>
        </a:p>
      </dgm:t>
    </dgm:pt>
    <dgm:pt modelId="{0D98E435-8AED-4F61-B7BF-DCD30C771871}">
      <dgm:prSet phldrT="[Text]" custT="1"/>
      <dgm:spPr/>
      <dgm:t>
        <a:bodyPr/>
        <a:lstStyle/>
        <a:p>
          <a:r>
            <a:rPr lang="en-US" sz="1600" b="0" i="0" dirty="0" smtClean="0"/>
            <a:t>Communication between hospital team and prenatal care sites prior to GO LIVE date so that prenatal sites know when to start counseling patients that IPLARC is an option</a:t>
          </a:r>
        </a:p>
      </dgm:t>
    </dgm:pt>
    <dgm:pt modelId="{B4461CEE-C4DD-4982-8F24-CED47C417651}" type="parTrans" cxnId="{62D8A549-6E4D-4C4B-B7AF-4F2DFB9DBB07}">
      <dgm:prSet/>
      <dgm:spPr/>
      <dgm:t>
        <a:bodyPr/>
        <a:lstStyle/>
        <a:p>
          <a:endParaRPr lang="en-US" sz="1600" b="0" i="0"/>
        </a:p>
      </dgm:t>
    </dgm:pt>
    <dgm:pt modelId="{522C4AAE-A3CA-4426-A631-3BA0F281FE52}" type="sibTrans" cxnId="{62D8A549-6E4D-4C4B-B7AF-4F2DFB9DBB07}">
      <dgm:prSet/>
      <dgm:spPr/>
      <dgm:t>
        <a:bodyPr/>
        <a:lstStyle/>
        <a:p>
          <a:endParaRPr lang="en-US" sz="1600" b="0" i="0"/>
        </a:p>
      </dgm:t>
    </dgm:pt>
    <dgm:pt modelId="{0802F3C8-3974-4FD2-B9D2-121352A648C1}" type="pres">
      <dgm:prSet presAssocID="{130B0FF6-82E9-4563-BDFC-73D2747708DF}" presName="vert0" presStyleCnt="0">
        <dgm:presLayoutVars>
          <dgm:dir/>
          <dgm:animOne val="branch"/>
          <dgm:animLvl val="lvl"/>
        </dgm:presLayoutVars>
      </dgm:prSet>
      <dgm:spPr/>
      <dgm:t>
        <a:bodyPr/>
        <a:lstStyle/>
        <a:p>
          <a:endParaRPr lang="en-US"/>
        </a:p>
      </dgm:t>
    </dgm:pt>
    <dgm:pt modelId="{FD2F5723-2E9D-4853-B71A-7C0A5D2B885D}" type="pres">
      <dgm:prSet presAssocID="{96B042B5-BD3B-4E17-BD52-105E3DEFD057}" presName="thickLine" presStyleLbl="alignNode1" presStyleIdx="0" presStyleCnt="9"/>
      <dgm:spPr/>
    </dgm:pt>
    <dgm:pt modelId="{1B39BCE8-9B01-4D8D-AA33-1B0E6E6E9E6A}" type="pres">
      <dgm:prSet presAssocID="{96B042B5-BD3B-4E17-BD52-105E3DEFD057}" presName="horz1" presStyleCnt="0"/>
      <dgm:spPr/>
    </dgm:pt>
    <dgm:pt modelId="{8ABABDEB-F345-4CDD-96E7-9E3936257C48}" type="pres">
      <dgm:prSet presAssocID="{96B042B5-BD3B-4E17-BD52-105E3DEFD057}" presName="tx1" presStyleLbl="revTx" presStyleIdx="0" presStyleCnt="9"/>
      <dgm:spPr/>
      <dgm:t>
        <a:bodyPr/>
        <a:lstStyle/>
        <a:p>
          <a:endParaRPr lang="en-US"/>
        </a:p>
      </dgm:t>
    </dgm:pt>
    <dgm:pt modelId="{791A32C0-3469-47C1-A79E-80BC7FC783A5}" type="pres">
      <dgm:prSet presAssocID="{96B042B5-BD3B-4E17-BD52-105E3DEFD057}" presName="vert1" presStyleCnt="0"/>
      <dgm:spPr/>
    </dgm:pt>
    <dgm:pt modelId="{45ED6BD6-A43B-4BA4-80D5-D95885096C78}" type="pres">
      <dgm:prSet presAssocID="{4AF70FF9-4912-484C-B0E2-4221C1B7D5E6}" presName="thickLine" presStyleLbl="alignNode1" presStyleIdx="1" presStyleCnt="9"/>
      <dgm:spPr/>
    </dgm:pt>
    <dgm:pt modelId="{027A76B4-0F7D-492F-A8A5-E708D5E91995}" type="pres">
      <dgm:prSet presAssocID="{4AF70FF9-4912-484C-B0E2-4221C1B7D5E6}" presName="horz1" presStyleCnt="0"/>
      <dgm:spPr/>
    </dgm:pt>
    <dgm:pt modelId="{B0AD976A-BED8-4249-95C8-530F2614D18C}" type="pres">
      <dgm:prSet presAssocID="{4AF70FF9-4912-484C-B0E2-4221C1B7D5E6}" presName="tx1" presStyleLbl="revTx" presStyleIdx="1" presStyleCnt="9"/>
      <dgm:spPr/>
      <dgm:t>
        <a:bodyPr/>
        <a:lstStyle/>
        <a:p>
          <a:endParaRPr lang="en-US"/>
        </a:p>
      </dgm:t>
    </dgm:pt>
    <dgm:pt modelId="{1E6DB312-8485-4C83-9F9B-38AD7F8652EB}" type="pres">
      <dgm:prSet presAssocID="{4AF70FF9-4912-484C-B0E2-4221C1B7D5E6}" presName="vert1" presStyleCnt="0"/>
      <dgm:spPr/>
    </dgm:pt>
    <dgm:pt modelId="{F504964B-DDD0-479C-83DD-D09DAD3B5048}" type="pres">
      <dgm:prSet presAssocID="{32CA715A-5DDD-4EDE-ABD7-CE6D42E9D90C}" presName="thickLine" presStyleLbl="alignNode1" presStyleIdx="2" presStyleCnt="9"/>
      <dgm:spPr/>
    </dgm:pt>
    <dgm:pt modelId="{9F58FE18-2372-4E22-AD8F-1F6A9F35BF7A}" type="pres">
      <dgm:prSet presAssocID="{32CA715A-5DDD-4EDE-ABD7-CE6D42E9D90C}" presName="horz1" presStyleCnt="0"/>
      <dgm:spPr/>
    </dgm:pt>
    <dgm:pt modelId="{5FB97807-44E6-4171-8E06-7B2A4C6CA3B5}" type="pres">
      <dgm:prSet presAssocID="{32CA715A-5DDD-4EDE-ABD7-CE6D42E9D90C}" presName="tx1" presStyleLbl="revTx" presStyleIdx="2" presStyleCnt="9"/>
      <dgm:spPr/>
      <dgm:t>
        <a:bodyPr/>
        <a:lstStyle/>
        <a:p>
          <a:endParaRPr lang="en-US"/>
        </a:p>
      </dgm:t>
    </dgm:pt>
    <dgm:pt modelId="{886A870B-9A35-4C2D-B10C-86BC8425F39D}" type="pres">
      <dgm:prSet presAssocID="{32CA715A-5DDD-4EDE-ABD7-CE6D42E9D90C}" presName="vert1" presStyleCnt="0"/>
      <dgm:spPr/>
    </dgm:pt>
    <dgm:pt modelId="{B82102FF-76E2-44B2-9D25-185B02F7F797}" type="pres">
      <dgm:prSet presAssocID="{D7A1EE59-D48B-4BDA-A766-5688C42A5481}" presName="thickLine" presStyleLbl="alignNode1" presStyleIdx="3" presStyleCnt="9"/>
      <dgm:spPr/>
    </dgm:pt>
    <dgm:pt modelId="{C01E6D63-CFAC-4B8F-839C-F21621E41D06}" type="pres">
      <dgm:prSet presAssocID="{D7A1EE59-D48B-4BDA-A766-5688C42A5481}" presName="horz1" presStyleCnt="0"/>
      <dgm:spPr/>
    </dgm:pt>
    <dgm:pt modelId="{D27A4EC3-75AB-478B-B093-93574E09713D}" type="pres">
      <dgm:prSet presAssocID="{D7A1EE59-D48B-4BDA-A766-5688C42A5481}" presName="tx1" presStyleLbl="revTx" presStyleIdx="3" presStyleCnt="9"/>
      <dgm:spPr/>
      <dgm:t>
        <a:bodyPr/>
        <a:lstStyle/>
        <a:p>
          <a:endParaRPr lang="en-US"/>
        </a:p>
      </dgm:t>
    </dgm:pt>
    <dgm:pt modelId="{EBAF7DC7-C133-4AF0-8EEC-70106471FB68}" type="pres">
      <dgm:prSet presAssocID="{D7A1EE59-D48B-4BDA-A766-5688C42A5481}" presName="vert1" presStyleCnt="0"/>
      <dgm:spPr/>
    </dgm:pt>
    <dgm:pt modelId="{9438BA38-0CB7-48D8-B8C2-E01B196C9EC0}" type="pres">
      <dgm:prSet presAssocID="{119C55EB-1A74-4598-828A-F7EA7733A4BB}" presName="thickLine" presStyleLbl="alignNode1" presStyleIdx="4" presStyleCnt="9"/>
      <dgm:spPr/>
    </dgm:pt>
    <dgm:pt modelId="{17E73B80-BF65-48FE-990D-8AEBC8D4F549}" type="pres">
      <dgm:prSet presAssocID="{119C55EB-1A74-4598-828A-F7EA7733A4BB}" presName="horz1" presStyleCnt="0"/>
      <dgm:spPr/>
    </dgm:pt>
    <dgm:pt modelId="{8DF9CC5C-7B12-4AF6-9468-5677049E8686}" type="pres">
      <dgm:prSet presAssocID="{119C55EB-1A74-4598-828A-F7EA7733A4BB}" presName="tx1" presStyleLbl="revTx" presStyleIdx="4" presStyleCnt="9"/>
      <dgm:spPr/>
      <dgm:t>
        <a:bodyPr/>
        <a:lstStyle/>
        <a:p>
          <a:endParaRPr lang="en-US"/>
        </a:p>
      </dgm:t>
    </dgm:pt>
    <dgm:pt modelId="{DB29C1B8-22B1-48B6-81F4-B5A142324D14}" type="pres">
      <dgm:prSet presAssocID="{119C55EB-1A74-4598-828A-F7EA7733A4BB}" presName="vert1" presStyleCnt="0"/>
      <dgm:spPr/>
    </dgm:pt>
    <dgm:pt modelId="{CA38FEF1-04D4-4DFD-BA8C-F8B1E805DA4D}" type="pres">
      <dgm:prSet presAssocID="{A52D46C0-B63E-4CFD-ABE8-B26DE8F86379}" presName="thickLine" presStyleLbl="alignNode1" presStyleIdx="5" presStyleCnt="9"/>
      <dgm:spPr/>
    </dgm:pt>
    <dgm:pt modelId="{250C9061-57A9-4BF5-83E1-891D7A6545A8}" type="pres">
      <dgm:prSet presAssocID="{A52D46C0-B63E-4CFD-ABE8-B26DE8F86379}" presName="horz1" presStyleCnt="0"/>
      <dgm:spPr/>
    </dgm:pt>
    <dgm:pt modelId="{56A0EBD4-7082-4C0B-B0D0-80099227A977}" type="pres">
      <dgm:prSet presAssocID="{A52D46C0-B63E-4CFD-ABE8-B26DE8F86379}" presName="tx1" presStyleLbl="revTx" presStyleIdx="5" presStyleCnt="9"/>
      <dgm:spPr/>
      <dgm:t>
        <a:bodyPr/>
        <a:lstStyle/>
        <a:p>
          <a:endParaRPr lang="en-US"/>
        </a:p>
      </dgm:t>
    </dgm:pt>
    <dgm:pt modelId="{076A4983-8874-4B75-BC7A-E44C0792AE72}" type="pres">
      <dgm:prSet presAssocID="{A52D46C0-B63E-4CFD-ABE8-B26DE8F86379}" presName="vert1" presStyleCnt="0"/>
      <dgm:spPr/>
    </dgm:pt>
    <dgm:pt modelId="{0F5E6DC5-72CD-41DB-A640-82394F57650D}" type="pres">
      <dgm:prSet presAssocID="{BA8C0839-F991-4547-9282-69EB12F746DC}" presName="thickLine" presStyleLbl="alignNode1" presStyleIdx="6" presStyleCnt="9"/>
      <dgm:spPr/>
    </dgm:pt>
    <dgm:pt modelId="{1E97D7E9-4600-4BCF-9269-EF0FDE35F62C}" type="pres">
      <dgm:prSet presAssocID="{BA8C0839-F991-4547-9282-69EB12F746DC}" presName="horz1" presStyleCnt="0"/>
      <dgm:spPr/>
    </dgm:pt>
    <dgm:pt modelId="{CD32E119-319A-4153-9E57-4E197D74D442}" type="pres">
      <dgm:prSet presAssocID="{BA8C0839-F991-4547-9282-69EB12F746DC}" presName="tx1" presStyleLbl="revTx" presStyleIdx="6" presStyleCnt="9"/>
      <dgm:spPr/>
      <dgm:t>
        <a:bodyPr/>
        <a:lstStyle/>
        <a:p>
          <a:endParaRPr lang="en-US"/>
        </a:p>
      </dgm:t>
    </dgm:pt>
    <dgm:pt modelId="{FD26F5EE-832C-47D1-BFC6-96DEBC91D511}" type="pres">
      <dgm:prSet presAssocID="{BA8C0839-F991-4547-9282-69EB12F746DC}" presName="vert1" presStyleCnt="0"/>
      <dgm:spPr/>
    </dgm:pt>
    <dgm:pt modelId="{21F918BA-0695-4E65-945C-A22B231BF451}" type="pres">
      <dgm:prSet presAssocID="{80428350-04BF-43B3-83FC-7A51B61744B6}" presName="thickLine" presStyleLbl="alignNode1" presStyleIdx="7" presStyleCnt="9"/>
      <dgm:spPr/>
    </dgm:pt>
    <dgm:pt modelId="{4A112649-1425-49B6-94C7-EABFC531C25C}" type="pres">
      <dgm:prSet presAssocID="{80428350-04BF-43B3-83FC-7A51B61744B6}" presName="horz1" presStyleCnt="0"/>
      <dgm:spPr/>
    </dgm:pt>
    <dgm:pt modelId="{4855D78B-52A3-4AC5-B02C-F9E444692537}" type="pres">
      <dgm:prSet presAssocID="{80428350-04BF-43B3-83FC-7A51B61744B6}" presName="tx1" presStyleLbl="revTx" presStyleIdx="7" presStyleCnt="9"/>
      <dgm:spPr/>
      <dgm:t>
        <a:bodyPr/>
        <a:lstStyle/>
        <a:p>
          <a:endParaRPr lang="en-US"/>
        </a:p>
      </dgm:t>
    </dgm:pt>
    <dgm:pt modelId="{6E0A489C-589D-4CFB-AE97-0CC084869784}" type="pres">
      <dgm:prSet presAssocID="{80428350-04BF-43B3-83FC-7A51B61744B6}" presName="vert1" presStyleCnt="0"/>
      <dgm:spPr/>
    </dgm:pt>
    <dgm:pt modelId="{A63139CB-BA9B-44F8-9F1D-1364D56AD87A}" type="pres">
      <dgm:prSet presAssocID="{0D98E435-8AED-4F61-B7BF-DCD30C771871}" presName="thickLine" presStyleLbl="alignNode1" presStyleIdx="8" presStyleCnt="9"/>
      <dgm:spPr/>
    </dgm:pt>
    <dgm:pt modelId="{6E0E8B6A-B128-4E81-BDD9-33783E3495AC}" type="pres">
      <dgm:prSet presAssocID="{0D98E435-8AED-4F61-B7BF-DCD30C771871}" presName="horz1" presStyleCnt="0"/>
      <dgm:spPr/>
    </dgm:pt>
    <dgm:pt modelId="{311F577E-F01B-40E3-AE9A-B427AA563C59}" type="pres">
      <dgm:prSet presAssocID="{0D98E435-8AED-4F61-B7BF-DCD30C771871}" presName="tx1" presStyleLbl="revTx" presStyleIdx="8" presStyleCnt="9"/>
      <dgm:spPr/>
      <dgm:t>
        <a:bodyPr/>
        <a:lstStyle/>
        <a:p>
          <a:endParaRPr lang="en-US"/>
        </a:p>
      </dgm:t>
    </dgm:pt>
    <dgm:pt modelId="{9EF6802F-6009-40C8-AE0C-3E4AD68D716B}" type="pres">
      <dgm:prSet presAssocID="{0D98E435-8AED-4F61-B7BF-DCD30C771871}" presName="vert1" presStyleCnt="0"/>
      <dgm:spPr/>
    </dgm:pt>
  </dgm:ptLst>
  <dgm:cxnLst>
    <dgm:cxn modelId="{489DA941-438F-4787-977B-44CD153AF488}" srcId="{130B0FF6-82E9-4563-BDFC-73D2747708DF}" destId="{32CA715A-5DDD-4EDE-ABD7-CE6D42E9D90C}" srcOrd="2" destOrd="0" parTransId="{6EB9651F-E28E-4A80-ABC5-91904A4A72AA}" sibTransId="{BC740B24-9848-4C7B-A092-2532D06679EE}"/>
    <dgm:cxn modelId="{B9425A37-AFC5-47A7-9735-124716380441}" srcId="{130B0FF6-82E9-4563-BDFC-73D2747708DF}" destId="{119C55EB-1A74-4598-828A-F7EA7733A4BB}" srcOrd="4" destOrd="0" parTransId="{BB6D8D3A-C14B-409C-8C71-2AC671CAF533}" sibTransId="{0F65FC68-B69A-4757-8442-32C0F4503012}"/>
    <dgm:cxn modelId="{0A91A3AE-470F-4DA4-BF3D-7F16A024D6F6}" srcId="{130B0FF6-82E9-4563-BDFC-73D2747708DF}" destId="{D7A1EE59-D48B-4BDA-A766-5688C42A5481}" srcOrd="3" destOrd="0" parTransId="{61BCD4DE-6324-4BA6-8F31-FBF31CD3BAEB}" sibTransId="{18F1D8D3-CE8B-454C-B067-4B32F45DE285}"/>
    <dgm:cxn modelId="{62D8A549-6E4D-4C4B-B7AF-4F2DFB9DBB07}" srcId="{130B0FF6-82E9-4563-BDFC-73D2747708DF}" destId="{0D98E435-8AED-4F61-B7BF-DCD30C771871}" srcOrd="8" destOrd="0" parTransId="{B4461CEE-C4DD-4982-8F24-CED47C417651}" sibTransId="{522C4AAE-A3CA-4426-A631-3BA0F281FE52}"/>
    <dgm:cxn modelId="{8D90B3B8-D689-481B-85DC-500F48913ABC}" type="presOf" srcId="{119C55EB-1A74-4598-828A-F7EA7733A4BB}" destId="{8DF9CC5C-7B12-4AF6-9468-5677049E8686}" srcOrd="0" destOrd="0" presId="urn:microsoft.com/office/officeart/2008/layout/LinedList"/>
    <dgm:cxn modelId="{1576F9F9-E24A-4BE7-B580-4FD8E0E83948}" type="presOf" srcId="{96B042B5-BD3B-4E17-BD52-105E3DEFD057}" destId="{8ABABDEB-F345-4CDD-96E7-9E3936257C48}" srcOrd="0" destOrd="0" presId="urn:microsoft.com/office/officeart/2008/layout/LinedList"/>
    <dgm:cxn modelId="{8418FCD2-6DD6-4AF5-BD85-6131DA65C90A}" type="presOf" srcId="{80428350-04BF-43B3-83FC-7A51B61744B6}" destId="{4855D78B-52A3-4AC5-B02C-F9E444692537}" srcOrd="0" destOrd="0" presId="urn:microsoft.com/office/officeart/2008/layout/LinedList"/>
    <dgm:cxn modelId="{4312E7D4-2E0B-48F3-BF10-EAC294A416B4}" type="presOf" srcId="{D7A1EE59-D48B-4BDA-A766-5688C42A5481}" destId="{D27A4EC3-75AB-478B-B093-93574E09713D}" srcOrd="0" destOrd="0" presId="urn:microsoft.com/office/officeart/2008/layout/LinedList"/>
    <dgm:cxn modelId="{534F9F5E-9824-46C8-B909-22F4548F2A56}" type="presOf" srcId="{130B0FF6-82E9-4563-BDFC-73D2747708DF}" destId="{0802F3C8-3974-4FD2-B9D2-121352A648C1}" srcOrd="0" destOrd="0" presId="urn:microsoft.com/office/officeart/2008/layout/LinedList"/>
    <dgm:cxn modelId="{C24FAA62-6249-4000-8898-77C26D50BA82}" type="presOf" srcId="{A52D46C0-B63E-4CFD-ABE8-B26DE8F86379}" destId="{56A0EBD4-7082-4C0B-B0D0-80099227A977}" srcOrd="0" destOrd="0" presId="urn:microsoft.com/office/officeart/2008/layout/LinedList"/>
    <dgm:cxn modelId="{17CE26BC-1BB0-4E6C-B87D-CF8A4C0334CC}" srcId="{130B0FF6-82E9-4563-BDFC-73D2747708DF}" destId="{A52D46C0-B63E-4CFD-ABE8-B26DE8F86379}" srcOrd="5" destOrd="0" parTransId="{FE8EE191-8E79-4843-831A-78348A51094A}" sibTransId="{33B0D980-FB85-4455-85D7-A016815214E3}"/>
    <dgm:cxn modelId="{7E50ED7B-F1F4-458D-940E-3714CAD9C257}" srcId="{130B0FF6-82E9-4563-BDFC-73D2747708DF}" destId="{BA8C0839-F991-4547-9282-69EB12F746DC}" srcOrd="6" destOrd="0" parTransId="{D54571AD-1C82-4D43-A9C2-C821E31F6D1C}" sibTransId="{42DBE019-EAD1-49A5-B5A3-F62031D01128}"/>
    <dgm:cxn modelId="{F3808C69-D203-4E10-B3D9-FFB2FC735FCA}" type="presOf" srcId="{32CA715A-5DDD-4EDE-ABD7-CE6D42E9D90C}" destId="{5FB97807-44E6-4171-8E06-7B2A4C6CA3B5}" srcOrd="0" destOrd="0" presId="urn:microsoft.com/office/officeart/2008/layout/LinedList"/>
    <dgm:cxn modelId="{06770147-16B3-41C3-AB9F-12E9F4BEF853}" srcId="{130B0FF6-82E9-4563-BDFC-73D2747708DF}" destId="{4AF70FF9-4912-484C-B0E2-4221C1B7D5E6}" srcOrd="1" destOrd="0" parTransId="{8F7079B5-DF96-41B7-9B9A-F11D0437FEE4}" sibTransId="{BB04B963-3F0D-494D-A427-3EEC7DC608F5}"/>
    <dgm:cxn modelId="{E441B313-83A0-48EF-9249-CB9DD6FF333C}" type="presOf" srcId="{0D98E435-8AED-4F61-B7BF-DCD30C771871}" destId="{311F577E-F01B-40E3-AE9A-B427AA563C59}" srcOrd="0" destOrd="0" presId="urn:microsoft.com/office/officeart/2008/layout/LinedList"/>
    <dgm:cxn modelId="{F4583791-0594-4442-8535-FD9F5FA8B0C1}" srcId="{130B0FF6-82E9-4563-BDFC-73D2747708DF}" destId="{80428350-04BF-43B3-83FC-7A51B61744B6}" srcOrd="7" destOrd="0" parTransId="{8E56E13C-0435-47A1-866B-C6B8CC69CE61}" sibTransId="{D084F047-C7F1-4A95-9819-643E82D79D93}"/>
    <dgm:cxn modelId="{B97F2D2F-40C1-4A7F-92B7-E9C0DA51B616}" srcId="{130B0FF6-82E9-4563-BDFC-73D2747708DF}" destId="{96B042B5-BD3B-4E17-BD52-105E3DEFD057}" srcOrd="0" destOrd="0" parTransId="{51244FA4-3095-4607-A699-52AF1550029D}" sibTransId="{2511D43C-9499-4AFA-9F04-095B7FA32C51}"/>
    <dgm:cxn modelId="{695BD7F0-DF00-4F92-99DD-A9188A9E2E90}" type="presOf" srcId="{4AF70FF9-4912-484C-B0E2-4221C1B7D5E6}" destId="{B0AD976A-BED8-4249-95C8-530F2614D18C}" srcOrd="0" destOrd="0" presId="urn:microsoft.com/office/officeart/2008/layout/LinedList"/>
    <dgm:cxn modelId="{00ADB597-F2C1-4421-8806-22FD38E41E1F}" type="presOf" srcId="{BA8C0839-F991-4547-9282-69EB12F746DC}" destId="{CD32E119-319A-4153-9E57-4E197D74D442}" srcOrd="0" destOrd="0" presId="urn:microsoft.com/office/officeart/2008/layout/LinedList"/>
    <dgm:cxn modelId="{FCA89A12-A21D-4AB1-987B-22020A5F82DA}" type="presParOf" srcId="{0802F3C8-3974-4FD2-B9D2-121352A648C1}" destId="{FD2F5723-2E9D-4853-B71A-7C0A5D2B885D}" srcOrd="0" destOrd="0" presId="urn:microsoft.com/office/officeart/2008/layout/LinedList"/>
    <dgm:cxn modelId="{7CF3E69B-A060-4B7F-A9E2-A3CE2BD9FA92}" type="presParOf" srcId="{0802F3C8-3974-4FD2-B9D2-121352A648C1}" destId="{1B39BCE8-9B01-4D8D-AA33-1B0E6E6E9E6A}" srcOrd="1" destOrd="0" presId="urn:microsoft.com/office/officeart/2008/layout/LinedList"/>
    <dgm:cxn modelId="{765D1865-4C25-46FF-BB03-E724896D1B10}" type="presParOf" srcId="{1B39BCE8-9B01-4D8D-AA33-1B0E6E6E9E6A}" destId="{8ABABDEB-F345-4CDD-96E7-9E3936257C48}" srcOrd="0" destOrd="0" presId="urn:microsoft.com/office/officeart/2008/layout/LinedList"/>
    <dgm:cxn modelId="{5674910E-9590-4073-8593-944871EC3928}" type="presParOf" srcId="{1B39BCE8-9B01-4D8D-AA33-1B0E6E6E9E6A}" destId="{791A32C0-3469-47C1-A79E-80BC7FC783A5}" srcOrd="1" destOrd="0" presId="urn:microsoft.com/office/officeart/2008/layout/LinedList"/>
    <dgm:cxn modelId="{9455ED38-E777-457F-A897-23D5CFF29A62}" type="presParOf" srcId="{0802F3C8-3974-4FD2-B9D2-121352A648C1}" destId="{45ED6BD6-A43B-4BA4-80D5-D95885096C78}" srcOrd="2" destOrd="0" presId="urn:microsoft.com/office/officeart/2008/layout/LinedList"/>
    <dgm:cxn modelId="{C4001924-D0EB-43CA-B7AA-DA7D69B985D2}" type="presParOf" srcId="{0802F3C8-3974-4FD2-B9D2-121352A648C1}" destId="{027A76B4-0F7D-492F-A8A5-E708D5E91995}" srcOrd="3" destOrd="0" presId="urn:microsoft.com/office/officeart/2008/layout/LinedList"/>
    <dgm:cxn modelId="{B9D91C14-338B-4563-83E0-7F8684C66A39}" type="presParOf" srcId="{027A76B4-0F7D-492F-A8A5-E708D5E91995}" destId="{B0AD976A-BED8-4249-95C8-530F2614D18C}" srcOrd="0" destOrd="0" presId="urn:microsoft.com/office/officeart/2008/layout/LinedList"/>
    <dgm:cxn modelId="{2C537CC9-44B2-4D3B-8C9F-1626E4C3BE33}" type="presParOf" srcId="{027A76B4-0F7D-492F-A8A5-E708D5E91995}" destId="{1E6DB312-8485-4C83-9F9B-38AD7F8652EB}" srcOrd="1" destOrd="0" presId="urn:microsoft.com/office/officeart/2008/layout/LinedList"/>
    <dgm:cxn modelId="{46B958EF-6485-47A1-8585-1B391EFBCBC9}" type="presParOf" srcId="{0802F3C8-3974-4FD2-B9D2-121352A648C1}" destId="{F504964B-DDD0-479C-83DD-D09DAD3B5048}" srcOrd="4" destOrd="0" presId="urn:microsoft.com/office/officeart/2008/layout/LinedList"/>
    <dgm:cxn modelId="{219996AC-49A1-4C67-9D0D-122BF1791266}" type="presParOf" srcId="{0802F3C8-3974-4FD2-B9D2-121352A648C1}" destId="{9F58FE18-2372-4E22-AD8F-1F6A9F35BF7A}" srcOrd="5" destOrd="0" presId="urn:microsoft.com/office/officeart/2008/layout/LinedList"/>
    <dgm:cxn modelId="{E9386FB8-A8DD-4045-9588-B47ADA5E0FD5}" type="presParOf" srcId="{9F58FE18-2372-4E22-AD8F-1F6A9F35BF7A}" destId="{5FB97807-44E6-4171-8E06-7B2A4C6CA3B5}" srcOrd="0" destOrd="0" presId="urn:microsoft.com/office/officeart/2008/layout/LinedList"/>
    <dgm:cxn modelId="{657E7C22-1E00-40F3-85AA-9B058DA9F076}" type="presParOf" srcId="{9F58FE18-2372-4E22-AD8F-1F6A9F35BF7A}" destId="{886A870B-9A35-4C2D-B10C-86BC8425F39D}" srcOrd="1" destOrd="0" presId="urn:microsoft.com/office/officeart/2008/layout/LinedList"/>
    <dgm:cxn modelId="{ADB98945-ECC7-4F05-9956-6A9F94232D23}" type="presParOf" srcId="{0802F3C8-3974-4FD2-B9D2-121352A648C1}" destId="{B82102FF-76E2-44B2-9D25-185B02F7F797}" srcOrd="6" destOrd="0" presId="urn:microsoft.com/office/officeart/2008/layout/LinedList"/>
    <dgm:cxn modelId="{90829483-0424-4EAB-9727-6B3FC1DB26EC}" type="presParOf" srcId="{0802F3C8-3974-4FD2-B9D2-121352A648C1}" destId="{C01E6D63-CFAC-4B8F-839C-F21621E41D06}" srcOrd="7" destOrd="0" presId="urn:microsoft.com/office/officeart/2008/layout/LinedList"/>
    <dgm:cxn modelId="{0C572AE2-9FAA-44EC-B074-D1CA8EF4D60C}" type="presParOf" srcId="{C01E6D63-CFAC-4B8F-839C-F21621E41D06}" destId="{D27A4EC3-75AB-478B-B093-93574E09713D}" srcOrd="0" destOrd="0" presId="urn:microsoft.com/office/officeart/2008/layout/LinedList"/>
    <dgm:cxn modelId="{DB49A832-5A9B-48C7-A267-A1FDDD212FCA}" type="presParOf" srcId="{C01E6D63-CFAC-4B8F-839C-F21621E41D06}" destId="{EBAF7DC7-C133-4AF0-8EEC-70106471FB68}" srcOrd="1" destOrd="0" presId="urn:microsoft.com/office/officeart/2008/layout/LinedList"/>
    <dgm:cxn modelId="{5EFCC278-A817-49B2-B939-F6C1E6E67DF1}" type="presParOf" srcId="{0802F3C8-3974-4FD2-B9D2-121352A648C1}" destId="{9438BA38-0CB7-48D8-B8C2-E01B196C9EC0}" srcOrd="8" destOrd="0" presId="urn:microsoft.com/office/officeart/2008/layout/LinedList"/>
    <dgm:cxn modelId="{D623B114-9614-4EBD-8605-918606A9203E}" type="presParOf" srcId="{0802F3C8-3974-4FD2-B9D2-121352A648C1}" destId="{17E73B80-BF65-48FE-990D-8AEBC8D4F549}" srcOrd="9" destOrd="0" presId="urn:microsoft.com/office/officeart/2008/layout/LinedList"/>
    <dgm:cxn modelId="{639FCEEC-CEA5-429C-B3DC-16DA933904AA}" type="presParOf" srcId="{17E73B80-BF65-48FE-990D-8AEBC8D4F549}" destId="{8DF9CC5C-7B12-4AF6-9468-5677049E8686}" srcOrd="0" destOrd="0" presId="urn:microsoft.com/office/officeart/2008/layout/LinedList"/>
    <dgm:cxn modelId="{E4326480-97F5-44FD-943E-1A17A2676E6A}" type="presParOf" srcId="{17E73B80-BF65-48FE-990D-8AEBC8D4F549}" destId="{DB29C1B8-22B1-48B6-81F4-B5A142324D14}" srcOrd="1" destOrd="0" presId="urn:microsoft.com/office/officeart/2008/layout/LinedList"/>
    <dgm:cxn modelId="{F057CAAC-E699-4A98-A899-BF57CBA511A0}" type="presParOf" srcId="{0802F3C8-3974-4FD2-B9D2-121352A648C1}" destId="{CA38FEF1-04D4-4DFD-BA8C-F8B1E805DA4D}" srcOrd="10" destOrd="0" presId="urn:microsoft.com/office/officeart/2008/layout/LinedList"/>
    <dgm:cxn modelId="{E6462097-3517-442A-BC68-620203FA8443}" type="presParOf" srcId="{0802F3C8-3974-4FD2-B9D2-121352A648C1}" destId="{250C9061-57A9-4BF5-83E1-891D7A6545A8}" srcOrd="11" destOrd="0" presId="urn:microsoft.com/office/officeart/2008/layout/LinedList"/>
    <dgm:cxn modelId="{9899C2B7-5DB0-4371-89A7-C116E548CB77}" type="presParOf" srcId="{250C9061-57A9-4BF5-83E1-891D7A6545A8}" destId="{56A0EBD4-7082-4C0B-B0D0-80099227A977}" srcOrd="0" destOrd="0" presId="urn:microsoft.com/office/officeart/2008/layout/LinedList"/>
    <dgm:cxn modelId="{19281A35-CD50-4B0C-AA35-1F55A9ABF6E0}" type="presParOf" srcId="{250C9061-57A9-4BF5-83E1-891D7A6545A8}" destId="{076A4983-8874-4B75-BC7A-E44C0792AE72}" srcOrd="1" destOrd="0" presId="urn:microsoft.com/office/officeart/2008/layout/LinedList"/>
    <dgm:cxn modelId="{CEA195C5-3E64-4BE1-AC43-9EC666846CDC}" type="presParOf" srcId="{0802F3C8-3974-4FD2-B9D2-121352A648C1}" destId="{0F5E6DC5-72CD-41DB-A640-82394F57650D}" srcOrd="12" destOrd="0" presId="urn:microsoft.com/office/officeart/2008/layout/LinedList"/>
    <dgm:cxn modelId="{3F6C84D1-9B23-4A62-AF7B-4271581A3018}" type="presParOf" srcId="{0802F3C8-3974-4FD2-B9D2-121352A648C1}" destId="{1E97D7E9-4600-4BCF-9269-EF0FDE35F62C}" srcOrd="13" destOrd="0" presId="urn:microsoft.com/office/officeart/2008/layout/LinedList"/>
    <dgm:cxn modelId="{99BB1473-FB25-41DA-B54E-0280AAF49DA9}" type="presParOf" srcId="{1E97D7E9-4600-4BCF-9269-EF0FDE35F62C}" destId="{CD32E119-319A-4153-9E57-4E197D74D442}" srcOrd="0" destOrd="0" presId="urn:microsoft.com/office/officeart/2008/layout/LinedList"/>
    <dgm:cxn modelId="{81EB5B39-852E-4FB4-A85A-82FA388367F7}" type="presParOf" srcId="{1E97D7E9-4600-4BCF-9269-EF0FDE35F62C}" destId="{FD26F5EE-832C-47D1-BFC6-96DEBC91D511}" srcOrd="1" destOrd="0" presId="urn:microsoft.com/office/officeart/2008/layout/LinedList"/>
    <dgm:cxn modelId="{6CA855BD-670A-42A7-BFBC-AF8690E6D61F}" type="presParOf" srcId="{0802F3C8-3974-4FD2-B9D2-121352A648C1}" destId="{21F918BA-0695-4E65-945C-A22B231BF451}" srcOrd="14" destOrd="0" presId="urn:microsoft.com/office/officeart/2008/layout/LinedList"/>
    <dgm:cxn modelId="{B668B204-01B8-4D77-8A5B-B2CF0D75A11C}" type="presParOf" srcId="{0802F3C8-3974-4FD2-B9D2-121352A648C1}" destId="{4A112649-1425-49B6-94C7-EABFC531C25C}" srcOrd="15" destOrd="0" presId="urn:microsoft.com/office/officeart/2008/layout/LinedList"/>
    <dgm:cxn modelId="{A1445428-143D-402D-9CA1-27788AD81316}" type="presParOf" srcId="{4A112649-1425-49B6-94C7-EABFC531C25C}" destId="{4855D78B-52A3-4AC5-B02C-F9E444692537}" srcOrd="0" destOrd="0" presId="urn:microsoft.com/office/officeart/2008/layout/LinedList"/>
    <dgm:cxn modelId="{3F6776DF-A8CA-40C4-BE39-975F508BB9F8}" type="presParOf" srcId="{4A112649-1425-49B6-94C7-EABFC531C25C}" destId="{6E0A489C-589D-4CFB-AE97-0CC084869784}" srcOrd="1" destOrd="0" presId="urn:microsoft.com/office/officeart/2008/layout/LinedList"/>
    <dgm:cxn modelId="{D36C1159-CFFC-4E24-8D2C-844FA4970A35}" type="presParOf" srcId="{0802F3C8-3974-4FD2-B9D2-121352A648C1}" destId="{A63139CB-BA9B-44F8-9F1D-1364D56AD87A}" srcOrd="16" destOrd="0" presId="urn:microsoft.com/office/officeart/2008/layout/LinedList"/>
    <dgm:cxn modelId="{8B960E61-EBBB-494F-8762-E53228A9CE33}" type="presParOf" srcId="{0802F3C8-3974-4FD2-B9D2-121352A648C1}" destId="{6E0E8B6A-B128-4E81-BDD9-33783E3495AC}" srcOrd="17" destOrd="0" presId="urn:microsoft.com/office/officeart/2008/layout/LinedList"/>
    <dgm:cxn modelId="{92187B4E-E936-41A3-8D6F-29CF272A8F9D}" type="presParOf" srcId="{6E0E8B6A-B128-4E81-BDD9-33783E3495AC}" destId="{311F577E-F01B-40E3-AE9A-B427AA563C59}" srcOrd="0" destOrd="0" presId="urn:microsoft.com/office/officeart/2008/layout/LinedList"/>
    <dgm:cxn modelId="{45275E27-71DD-4F29-A198-DC4A336CCDBC}" type="presParOf" srcId="{6E0E8B6A-B128-4E81-BDD9-33783E3495AC}" destId="{9EF6802F-6009-40C8-AE0C-3E4AD68D716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0B0FF6-82E9-4563-BDFC-73D2747708D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E059A9F-7168-45AB-9C2B-A0640A45FAE5}">
      <dgm:prSet phldrT="[Text]"/>
      <dgm:spPr/>
      <dgm:t>
        <a:bodyPr/>
        <a:lstStyle/>
        <a:p>
          <a:r>
            <a:rPr lang="en-US" dirty="0" smtClean="0"/>
            <a:t>Monitor data reports on counseling/documentation to confirm that patients are offered postpartum contraception including IPLARC with standard documentation of counseling</a:t>
          </a:r>
          <a:endParaRPr lang="en-US" dirty="0"/>
        </a:p>
      </dgm:t>
    </dgm:pt>
    <dgm:pt modelId="{971F9366-DB47-45E7-9304-00D766577FFD}" type="parTrans" cxnId="{FF16F282-C5B0-4E33-AB7D-08AB4FD88D40}">
      <dgm:prSet/>
      <dgm:spPr/>
      <dgm:t>
        <a:bodyPr/>
        <a:lstStyle/>
        <a:p>
          <a:endParaRPr lang="en-US"/>
        </a:p>
      </dgm:t>
    </dgm:pt>
    <dgm:pt modelId="{40663365-F541-48DC-B63B-F8415758EB2F}" type="sibTrans" cxnId="{FF16F282-C5B0-4E33-AB7D-08AB4FD88D40}">
      <dgm:prSet/>
      <dgm:spPr/>
      <dgm:t>
        <a:bodyPr/>
        <a:lstStyle/>
        <a:p>
          <a:endParaRPr lang="en-US"/>
        </a:p>
      </dgm:t>
    </dgm:pt>
    <dgm:pt modelId="{C669DC7A-AF5F-40EF-AC45-E1E29694B46D}">
      <dgm:prSet phldrT="[Text]"/>
      <dgm:spPr/>
      <dgm:t>
        <a:bodyPr/>
        <a:lstStyle/>
        <a:p>
          <a:r>
            <a:rPr lang="en-US" smtClean="0"/>
            <a:t>Ensure that LARC devices are available for same day placement during postpartum visits for patients interested in LARC but who do not want immediate postpartum insertion</a:t>
          </a:r>
          <a:endParaRPr lang="en-US" dirty="0"/>
        </a:p>
      </dgm:t>
    </dgm:pt>
    <dgm:pt modelId="{3DA75AEE-8808-4CC9-A929-68572DEBF7D2}" type="parTrans" cxnId="{593CC6DE-57B1-45C9-B5D0-A1D43AF77F30}">
      <dgm:prSet/>
      <dgm:spPr/>
      <dgm:t>
        <a:bodyPr/>
        <a:lstStyle/>
        <a:p>
          <a:endParaRPr lang="en-US"/>
        </a:p>
      </dgm:t>
    </dgm:pt>
    <dgm:pt modelId="{EE09297A-B0B2-4000-B887-BC75F3CB9700}" type="sibTrans" cxnId="{593CC6DE-57B1-45C9-B5D0-A1D43AF77F30}">
      <dgm:prSet/>
      <dgm:spPr/>
      <dgm:t>
        <a:bodyPr/>
        <a:lstStyle/>
        <a:p>
          <a:endParaRPr lang="en-US"/>
        </a:p>
      </dgm:t>
    </dgm:pt>
    <dgm:pt modelId="{AFCC8423-72A4-4A69-BDB6-90ED95EECDF1}">
      <dgm:prSet phldrT="[Text]"/>
      <dgm:spPr/>
      <dgm:t>
        <a:bodyPr/>
        <a:lstStyle/>
        <a:p>
          <a:r>
            <a:rPr lang="en-US" dirty="0" smtClean="0"/>
            <a:t>Consider early Universal Postpartum Visit – schedule this visit prior to patient discharge from hospital with a goal of increased uptake of patient follow-up</a:t>
          </a:r>
        </a:p>
      </dgm:t>
    </dgm:pt>
    <dgm:pt modelId="{428322E1-DB5A-44B6-84D9-4B91ED428161}" type="parTrans" cxnId="{1C4246B6-C65B-4BE5-BE46-7E1F9B07149C}">
      <dgm:prSet/>
      <dgm:spPr/>
      <dgm:t>
        <a:bodyPr/>
        <a:lstStyle/>
        <a:p>
          <a:endParaRPr lang="en-US"/>
        </a:p>
      </dgm:t>
    </dgm:pt>
    <dgm:pt modelId="{7F53F54F-0B19-4ADC-8495-C34F5FCF80B4}" type="sibTrans" cxnId="{1C4246B6-C65B-4BE5-BE46-7E1F9B07149C}">
      <dgm:prSet/>
      <dgm:spPr/>
      <dgm:t>
        <a:bodyPr/>
        <a:lstStyle/>
        <a:p>
          <a:endParaRPr lang="en-US"/>
        </a:p>
      </dgm:t>
    </dgm:pt>
    <dgm:pt modelId="{0802F3C8-3974-4FD2-B9D2-121352A648C1}" type="pres">
      <dgm:prSet presAssocID="{130B0FF6-82E9-4563-BDFC-73D2747708DF}" presName="vert0" presStyleCnt="0">
        <dgm:presLayoutVars>
          <dgm:dir/>
          <dgm:animOne val="branch"/>
          <dgm:animLvl val="lvl"/>
        </dgm:presLayoutVars>
      </dgm:prSet>
      <dgm:spPr/>
      <dgm:t>
        <a:bodyPr/>
        <a:lstStyle/>
        <a:p>
          <a:endParaRPr lang="en-US"/>
        </a:p>
      </dgm:t>
    </dgm:pt>
    <dgm:pt modelId="{F866C3F1-332E-440E-BB09-ED8DE602984E}" type="pres">
      <dgm:prSet presAssocID="{9E059A9F-7168-45AB-9C2B-A0640A45FAE5}" presName="thickLine" presStyleLbl="alignNode1" presStyleIdx="0" presStyleCnt="3"/>
      <dgm:spPr/>
    </dgm:pt>
    <dgm:pt modelId="{9385103D-BDA4-477A-A5AC-E5C73AB1A0BB}" type="pres">
      <dgm:prSet presAssocID="{9E059A9F-7168-45AB-9C2B-A0640A45FAE5}" presName="horz1" presStyleCnt="0"/>
      <dgm:spPr/>
    </dgm:pt>
    <dgm:pt modelId="{2F2279DA-AF72-4024-95F1-2E2913928463}" type="pres">
      <dgm:prSet presAssocID="{9E059A9F-7168-45AB-9C2B-A0640A45FAE5}" presName="tx1" presStyleLbl="revTx" presStyleIdx="0" presStyleCnt="3"/>
      <dgm:spPr/>
      <dgm:t>
        <a:bodyPr/>
        <a:lstStyle/>
        <a:p>
          <a:endParaRPr lang="en-US"/>
        </a:p>
      </dgm:t>
    </dgm:pt>
    <dgm:pt modelId="{CFA3A603-5307-45F7-9EFE-486840CE0A1B}" type="pres">
      <dgm:prSet presAssocID="{9E059A9F-7168-45AB-9C2B-A0640A45FAE5}" presName="vert1" presStyleCnt="0"/>
      <dgm:spPr/>
    </dgm:pt>
    <dgm:pt modelId="{FF6CEC1F-73C3-46D4-95C6-7A42D877E94D}" type="pres">
      <dgm:prSet presAssocID="{C669DC7A-AF5F-40EF-AC45-E1E29694B46D}" presName="thickLine" presStyleLbl="alignNode1" presStyleIdx="1" presStyleCnt="3"/>
      <dgm:spPr/>
    </dgm:pt>
    <dgm:pt modelId="{52E94590-667D-4209-B55D-EF0D12944051}" type="pres">
      <dgm:prSet presAssocID="{C669DC7A-AF5F-40EF-AC45-E1E29694B46D}" presName="horz1" presStyleCnt="0"/>
      <dgm:spPr/>
    </dgm:pt>
    <dgm:pt modelId="{51E3151B-282C-49D5-9D94-EAA4D5E8913A}" type="pres">
      <dgm:prSet presAssocID="{C669DC7A-AF5F-40EF-AC45-E1E29694B46D}" presName="tx1" presStyleLbl="revTx" presStyleIdx="1" presStyleCnt="3"/>
      <dgm:spPr/>
      <dgm:t>
        <a:bodyPr/>
        <a:lstStyle/>
        <a:p>
          <a:endParaRPr lang="en-US"/>
        </a:p>
      </dgm:t>
    </dgm:pt>
    <dgm:pt modelId="{F8A5EC8B-6E96-490C-988C-B0A780D31D0A}" type="pres">
      <dgm:prSet presAssocID="{C669DC7A-AF5F-40EF-AC45-E1E29694B46D}" presName="vert1" presStyleCnt="0"/>
      <dgm:spPr/>
    </dgm:pt>
    <dgm:pt modelId="{6C13FE4A-0F42-4E4C-85A8-AB0F0B11667C}" type="pres">
      <dgm:prSet presAssocID="{AFCC8423-72A4-4A69-BDB6-90ED95EECDF1}" presName="thickLine" presStyleLbl="alignNode1" presStyleIdx="2" presStyleCnt="3"/>
      <dgm:spPr/>
    </dgm:pt>
    <dgm:pt modelId="{DEDBFFA4-D212-4249-AE9A-BF9526E802BC}" type="pres">
      <dgm:prSet presAssocID="{AFCC8423-72A4-4A69-BDB6-90ED95EECDF1}" presName="horz1" presStyleCnt="0"/>
      <dgm:spPr/>
    </dgm:pt>
    <dgm:pt modelId="{1E2510BC-451B-40FB-A9FE-BE03EA2A4575}" type="pres">
      <dgm:prSet presAssocID="{AFCC8423-72A4-4A69-BDB6-90ED95EECDF1}" presName="tx1" presStyleLbl="revTx" presStyleIdx="2" presStyleCnt="3"/>
      <dgm:spPr/>
      <dgm:t>
        <a:bodyPr/>
        <a:lstStyle/>
        <a:p>
          <a:endParaRPr lang="en-US"/>
        </a:p>
      </dgm:t>
    </dgm:pt>
    <dgm:pt modelId="{E21DAE5C-BAC1-468F-B66B-9AF89D1E0A90}" type="pres">
      <dgm:prSet presAssocID="{AFCC8423-72A4-4A69-BDB6-90ED95EECDF1}" presName="vert1" presStyleCnt="0"/>
      <dgm:spPr/>
    </dgm:pt>
  </dgm:ptLst>
  <dgm:cxnLst>
    <dgm:cxn modelId="{DAB1F772-582E-49F8-8AFC-FD1E5EBB765D}" type="presOf" srcId="{C669DC7A-AF5F-40EF-AC45-E1E29694B46D}" destId="{51E3151B-282C-49D5-9D94-EAA4D5E8913A}" srcOrd="0" destOrd="0" presId="urn:microsoft.com/office/officeart/2008/layout/LinedList"/>
    <dgm:cxn modelId="{46898D5B-C2E3-477A-B280-6DA3F5E48089}" type="presOf" srcId="{AFCC8423-72A4-4A69-BDB6-90ED95EECDF1}" destId="{1E2510BC-451B-40FB-A9FE-BE03EA2A4575}" srcOrd="0" destOrd="0" presId="urn:microsoft.com/office/officeart/2008/layout/LinedList"/>
    <dgm:cxn modelId="{8F416039-7064-4209-A0D4-DB47AC06A1F3}" type="presOf" srcId="{130B0FF6-82E9-4563-BDFC-73D2747708DF}" destId="{0802F3C8-3974-4FD2-B9D2-121352A648C1}" srcOrd="0" destOrd="0" presId="urn:microsoft.com/office/officeart/2008/layout/LinedList"/>
    <dgm:cxn modelId="{D653DFD0-7C0E-4983-BAC8-9037B7D934F6}" type="presOf" srcId="{9E059A9F-7168-45AB-9C2B-A0640A45FAE5}" destId="{2F2279DA-AF72-4024-95F1-2E2913928463}" srcOrd="0" destOrd="0" presId="urn:microsoft.com/office/officeart/2008/layout/LinedList"/>
    <dgm:cxn modelId="{FF16F282-C5B0-4E33-AB7D-08AB4FD88D40}" srcId="{130B0FF6-82E9-4563-BDFC-73D2747708DF}" destId="{9E059A9F-7168-45AB-9C2B-A0640A45FAE5}" srcOrd="0" destOrd="0" parTransId="{971F9366-DB47-45E7-9304-00D766577FFD}" sibTransId="{40663365-F541-48DC-B63B-F8415758EB2F}"/>
    <dgm:cxn modelId="{1C4246B6-C65B-4BE5-BE46-7E1F9B07149C}" srcId="{130B0FF6-82E9-4563-BDFC-73D2747708DF}" destId="{AFCC8423-72A4-4A69-BDB6-90ED95EECDF1}" srcOrd="2" destOrd="0" parTransId="{428322E1-DB5A-44B6-84D9-4B91ED428161}" sibTransId="{7F53F54F-0B19-4ADC-8495-C34F5FCF80B4}"/>
    <dgm:cxn modelId="{593CC6DE-57B1-45C9-B5D0-A1D43AF77F30}" srcId="{130B0FF6-82E9-4563-BDFC-73D2747708DF}" destId="{C669DC7A-AF5F-40EF-AC45-E1E29694B46D}" srcOrd="1" destOrd="0" parTransId="{3DA75AEE-8808-4CC9-A929-68572DEBF7D2}" sibTransId="{EE09297A-B0B2-4000-B887-BC75F3CB9700}"/>
    <dgm:cxn modelId="{6D870947-F2C8-4308-8CAE-C0A984CFDB67}" type="presParOf" srcId="{0802F3C8-3974-4FD2-B9D2-121352A648C1}" destId="{F866C3F1-332E-440E-BB09-ED8DE602984E}" srcOrd="0" destOrd="0" presId="urn:microsoft.com/office/officeart/2008/layout/LinedList"/>
    <dgm:cxn modelId="{91EABF14-73D0-4DDB-8781-BDD2E7B65CB9}" type="presParOf" srcId="{0802F3C8-3974-4FD2-B9D2-121352A648C1}" destId="{9385103D-BDA4-477A-A5AC-E5C73AB1A0BB}" srcOrd="1" destOrd="0" presId="urn:microsoft.com/office/officeart/2008/layout/LinedList"/>
    <dgm:cxn modelId="{D257E8EB-6263-42AB-8C95-21F3868C341D}" type="presParOf" srcId="{9385103D-BDA4-477A-A5AC-E5C73AB1A0BB}" destId="{2F2279DA-AF72-4024-95F1-2E2913928463}" srcOrd="0" destOrd="0" presId="urn:microsoft.com/office/officeart/2008/layout/LinedList"/>
    <dgm:cxn modelId="{39BC81DB-8793-4CE0-870F-DA9A9F81D8B0}" type="presParOf" srcId="{9385103D-BDA4-477A-A5AC-E5C73AB1A0BB}" destId="{CFA3A603-5307-45F7-9EFE-486840CE0A1B}" srcOrd="1" destOrd="0" presId="urn:microsoft.com/office/officeart/2008/layout/LinedList"/>
    <dgm:cxn modelId="{4F08CE9E-039F-4E4B-9B1D-37017333E99B}" type="presParOf" srcId="{0802F3C8-3974-4FD2-B9D2-121352A648C1}" destId="{FF6CEC1F-73C3-46D4-95C6-7A42D877E94D}" srcOrd="2" destOrd="0" presId="urn:microsoft.com/office/officeart/2008/layout/LinedList"/>
    <dgm:cxn modelId="{79521180-C0DE-48E7-9230-FD52502A189B}" type="presParOf" srcId="{0802F3C8-3974-4FD2-B9D2-121352A648C1}" destId="{52E94590-667D-4209-B55D-EF0D12944051}" srcOrd="3" destOrd="0" presId="urn:microsoft.com/office/officeart/2008/layout/LinedList"/>
    <dgm:cxn modelId="{33105481-5435-44C9-9BAE-FCAC12CE50EE}" type="presParOf" srcId="{52E94590-667D-4209-B55D-EF0D12944051}" destId="{51E3151B-282C-49D5-9D94-EAA4D5E8913A}" srcOrd="0" destOrd="0" presId="urn:microsoft.com/office/officeart/2008/layout/LinedList"/>
    <dgm:cxn modelId="{A0146305-A9B6-4172-A11E-9A9342618A75}" type="presParOf" srcId="{52E94590-667D-4209-B55D-EF0D12944051}" destId="{F8A5EC8B-6E96-490C-988C-B0A780D31D0A}" srcOrd="1" destOrd="0" presId="urn:microsoft.com/office/officeart/2008/layout/LinedList"/>
    <dgm:cxn modelId="{9313C3D3-5B3C-45F5-8BDD-AC74191312EA}" type="presParOf" srcId="{0802F3C8-3974-4FD2-B9D2-121352A648C1}" destId="{6C13FE4A-0F42-4E4C-85A8-AB0F0B11667C}" srcOrd="4" destOrd="0" presId="urn:microsoft.com/office/officeart/2008/layout/LinedList"/>
    <dgm:cxn modelId="{2EF47799-4786-45FF-A943-F7590615A838}" type="presParOf" srcId="{0802F3C8-3974-4FD2-B9D2-121352A648C1}" destId="{DEDBFFA4-D212-4249-AE9A-BF9526E802BC}" srcOrd="5" destOrd="0" presId="urn:microsoft.com/office/officeart/2008/layout/LinedList"/>
    <dgm:cxn modelId="{1D309E37-3D5E-4B73-95BA-85431C5D5121}" type="presParOf" srcId="{DEDBFFA4-D212-4249-AE9A-BF9526E802BC}" destId="{1E2510BC-451B-40FB-A9FE-BE03EA2A4575}" srcOrd="0" destOrd="0" presId="urn:microsoft.com/office/officeart/2008/layout/LinedList"/>
    <dgm:cxn modelId="{0B0344EF-F396-4E67-81E2-D6DBB9622DBF}" type="presParOf" srcId="{DEDBFFA4-D212-4249-AE9A-BF9526E802BC}" destId="{E21DAE5C-BAC1-468F-B66B-9AF89D1E0A9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5980D-F3E9-4825-A3F0-B28F72F13D35}">
      <dsp:nvSpPr>
        <dsp:cNvPr id="0" name=""/>
        <dsp:cNvSpPr/>
      </dsp:nvSpPr>
      <dsp:spPr>
        <a:xfrm>
          <a:off x="0" y="510"/>
          <a:ext cx="7848600" cy="0"/>
        </a:xfrm>
        <a:prstGeom prst="lin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1990FB5-5E5F-4016-A104-75D10B73D250}">
      <dsp:nvSpPr>
        <dsp:cNvPr id="0" name=""/>
        <dsp:cNvSpPr/>
      </dsp:nvSpPr>
      <dsp:spPr>
        <a:xfrm>
          <a:off x="0" y="510"/>
          <a:ext cx="7848600" cy="83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b="1" kern="1200" dirty="0" smtClean="0"/>
            <a:t>Immediate Postpartum LARC (IPLARC): </a:t>
          </a:r>
          <a:r>
            <a:rPr lang="en-US" sz="1900" kern="1200" dirty="0" smtClean="0"/>
            <a:t>Long-acting reversible contraception (IUDs, implants) placed prior to discharge following labor and delivery</a:t>
          </a:r>
          <a:endParaRPr lang="en-US" sz="1900" kern="1200" dirty="0"/>
        </a:p>
      </dsp:txBody>
      <dsp:txXfrm>
        <a:off x="0" y="510"/>
        <a:ext cx="7848600" cy="835614"/>
      </dsp:txXfrm>
    </dsp:sp>
    <dsp:sp modelId="{4C97B307-3C9B-4475-B420-7E6171510705}">
      <dsp:nvSpPr>
        <dsp:cNvPr id="0" name=""/>
        <dsp:cNvSpPr/>
      </dsp:nvSpPr>
      <dsp:spPr>
        <a:xfrm>
          <a:off x="0" y="836124"/>
          <a:ext cx="7848600" cy="0"/>
        </a:xfrm>
        <a:prstGeom prst="lin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0600A76-8817-42F4-BF12-55B98A726537}">
      <dsp:nvSpPr>
        <dsp:cNvPr id="0" name=""/>
        <dsp:cNvSpPr/>
      </dsp:nvSpPr>
      <dsp:spPr>
        <a:xfrm>
          <a:off x="0" y="836124"/>
          <a:ext cx="7848600" cy="83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b="1" kern="1200" dirty="0"/>
            <a:t>Immediate </a:t>
          </a:r>
          <a:r>
            <a:rPr lang="en-US" sz="1900" b="1" kern="1200" dirty="0" smtClean="0"/>
            <a:t>Post-Placental </a:t>
          </a:r>
          <a:r>
            <a:rPr lang="en-US" sz="1900" b="1" kern="1200" dirty="0"/>
            <a:t>Insertion: </a:t>
          </a:r>
          <a:r>
            <a:rPr lang="en-US" sz="1900" kern="1200" dirty="0"/>
            <a:t>IUD within 10 minutes of placental extraction</a:t>
          </a:r>
        </a:p>
      </dsp:txBody>
      <dsp:txXfrm>
        <a:off x="0" y="836124"/>
        <a:ext cx="7848600" cy="835614"/>
      </dsp:txXfrm>
    </dsp:sp>
    <dsp:sp modelId="{9776EE0A-1BAE-47F3-B1AA-1B24A5648180}">
      <dsp:nvSpPr>
        <dsp:cNvPr id="0" name=""/>
        <dsp:cNvSpPr/>
      </dsp:nvSpPr>
      <dsp:spPr>
        <a:xfrm>
          <a:off x="0" y="1671739"/>
          <a:ext cx="7848600" cy="0"/>
        </a:xfrm>
        <a:prstGeom prst="lin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66C542F-E6B6-4F78-8DC4-6709FD555591}">
      <dsp:nvSpPr>
        <dsp:cNvPr id="0" name=""/>
        <dsp:cNvSpPr/>
      </dsp:nvSpPr>
      <dsp:spPr>
        <a:xfrm>
          <a:off x="0" y="1671739"/>
          <a:ext cx="7848600" cy="83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b="1" kern="1200" smtClean="0"/>
            <a:t>Transcesarean Insertion: </a:t>
          </a:r>
          <a:r>
            <a:rPr lang="en-US" sz="1900" kern="1200" smtClean="0"/>
            <a:t>IUD though uterine incision at time of C-section</a:t>
          </a:r>
          <a:endParaRPr lang="en-US" sz="1900" kern="1200" dirty="0"/>
        </a:p>
      </dsp:txBody>
      <dsp:txXfrm>
        <a:off x="0" y="1671739"/>
        <a:ext cx="7848600" cy="835614"/>
      </dsp:txXfrm>
    </dsp:sp>
    <dsp:sp modelId="{B77A2597-2CED-4056-A9B6-D1477F21FF08}">
      <dsp:nvSpPr>
        <dsp:cNvPr id="0" name=""/>
        <dsp:cNvSpPr/>
      </dsp:nvSpPr>
      <dsp:spPr>
        <a:xfrm>
          <a:off x="0" y="2507354"/>
          <a:ext cx="7848600" cy="0"/>
        </a:xfrm>
        <a:prstGeom prst="lin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3D716E4-F072-4838-AF40-37D20E2D2BDD}">
      <dsp:nvSpPr>
        <dsp:cNvPr id="0" name=""/>
        <dsp:cNvSpPr/>
      </dsp:nvSpPr>
      <dsp:spPr>
        <a:xfrm>
          <a:off x="0" y="2507354"/>
          <a:ext cx="7848600" cy="83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b="1" kern="1200" dirty="0" smtClean="0"/>
            <a:t>Immediate Postpartum Insertion: </a:t>
          </a:r>
          <a:r>
            <a:rPr lang="en-US" sz="1900" kern="1200" dirty="0" smtClean="0"/>
            <a:t>IUD within 48 hours of delivery</a:t>
          </a:r>
          <a:endParaRPr lang="en-US" sz="1900" kern="1200" dirty="0"/>
        </a:p>
      </dsp:txBody>
      <dsp:txXfrm>
        <a:off x="0" y="2507354"/>
        <a:ext cx="7848600" cy="835614"/>
      </dsp:txXfrm>
    </dsp:sp>
    <dsp:sp modelId="{C93846AF-44C7-46DF-9B22-B14BFECB4670}">
      <dsp:nvSpPr>
        <dsp:cNvPr id="0" name=""/>
        <dsp:cNvSpPr/>
      </dsp:nvSpPr>
      <dsp:spPr>
        <a:xfrm>
          <a:off x="0" y="3342969"/>
          <a:ext cx="7848600" cy="0"/>
        </a:xfrm>
        <a:prstGeom prst="lin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60A67225-8A5F-4644-901E-71BA403ADDED}">
      <dsp:nvSpPr>
        <dsp:cNvPr id="0" name=""/>
        <dsp:cNvSpPr/>
      </dsp:nvSpPr>
      <dsp:spPr>
        <a:xfrm>
          <a:off x="0" y="3343479"/>
          <a:ext cx="7848600" cy="83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en-US" sz="1900" b="1" kern="1200" dirty="0"/>
            <a:t>Immediate Postpartum Implant: </a:t>
          </a:r>
          <a:r>
            <a:rPr lang="en-US" sz="1900" kern="1200" dirty="0"/>
            <a:t>Implant anytime after delivery before discharge from the hospital</a:t>
          </a:r>
        </a:p>
      </dsp:txBody>
      <dsp:txXfrm>
        <a:off x="0" y="3343479"/>
        <a:ext cx="7848600" cy="835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F7CD8-AD85-400C-B285-F6AA4CFBFA0E}">
      <dsp:nvSpPr>
        <dsp:cNvPr id="0" name=""/>
        <dsp:cNvSpPr/>
      </dsp:nvSpPr>
      <dsp:spPr>
        <a:xfrm>
          <a:off x="6042107" y="971849"/>
          <a:ext cx="1802593" cy="1802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F731A9-D0E7-4B0A-8E34-9A7A70BDCD94}">
      <dsp:nvSpPr>
        <dsp:cNvPr id="0" name=""/>
        <dsp:cNvSpPr/>
      </dsp:nvSpPr>
      <dsp:spPr>
        <a:xfrm>
          <a:off x="6102400" y="1031949"/>
          <a:ext cx="1682781" cy="168248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Reproductive Life Planning and Comprehensive Contraceptive Options counseling</a:t>
          </a:r>
          <a:endParaRPr lang="en-US" sz="1400" kern="1200" dirty="0"/>
        </a:p>
      </dsp:txBody>
      <dsp:txXfrm>
        <a:off x="6342797" y="1272349"/>
        <a:ext cx="1201986" cy="1201685"/>
      </dsp:txXfrm>
    </dsp:sp>
    <dsp:sp modelId="{B29F0CF0-25B7-4B00-B4C0-3240484F09AE}">
      <dsp:nvSpPr>
        <dsp:cNvPr id="0" name=""/>
        <dsp:cNvSpPr/>
      </dsp:nvSpPr>
      <dsp:spPr>
        <a:xfrm rot="2700000">
          <a:off x="4171476" y="971722"/>
          <a:ext cx="1802622" cy="18026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8B7275-0F71-44B1-8AF2-C56BDFA20C3E}">
      <dsp:nvSpPr>
        <dsp:cNvPr id="0" name=""/>
        <dsp:cNvSpPr/>
      </dsp:nvSpPr>
      <dsp:spPr>
        <a:xfrm>
          <a:off x="4239513" y="1031949"/>
          <a:ext cx="1682781" cy="168248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How many more children would you like to have and when? </a:t>
          </a:r>
          <a:endParaRPr lang="en-US" sz="1400" kern="1200" dirty="0"/>
        </a:p>
      </dsp:txBody>
      <dsp:txXfrm>
        <a:off x="4479911" y="1272349"/>
        <a:ext cx="1201986" cy="1201685"/>
      </dsp:txXfrm>
    </dsp:sp>
    <dsp:sp modelId="{3AF9B6FA-3C02-4A43-9734-A74463D59568}">
      <dsp:nvSpPr>
        <dsp:cNvPr id="0" name=""/>
        <dsp:cNvSpPr/>
      </dsp:nvSpPr>
      <dsp:spPr>
        <a:xfrm rot="2700000">
          <a:off x="2316320" y="971722"/>
          <a:ext cx="1802622" cy="18026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24683F-5926-4240-BCFE-F48F3F3912B4}">
      <dsp:nvSpPr>
        <dsp:cNvPr id="0" name=""/>
        <dsp:cNvSpPr/>
      </dsp:nvSpPr>
      <dsp:spPr>
        <a:xfrm>
          <a:off x="2376627" y="1031949"/>
          <a:ext cx="1682781" cy="168248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Do you want to have more children? </a:t>
          </a:r>
          <a:endParaRPr lang="en-US" sz="1400" kern="1200" dirty="0"/>
        </a:p>
      </dsp:txBody>
      <dsp:txXfrm>
        <a:off x="2617025" y="1272349"/>
        <a:ext cx="1201986" cy="1201685"/>
      </dsp:txXfrm>
    </dsp:sp>
    <dsp:sp modelId="{6C8C0210-356C-462B-99A8-E975C97EDE28}">
      <dsp:nvSpPr>
        <dsp:cNvPr id="0" name=""/>
        <dsp:cNvSpPr/>
      </dsp:nvSpPr>
      <dsp:spPr>
        <a:xfrm>
          <a:off x="2432025" y="2807748"/>
          <a:ext cx="1682781" cy="988171"/>
        </a:xfrm>
        <a:prstGeom prst="rect">
          <a:avLst/>
        </a:prstGeom>
        <a:noFill/>
        <a:ln w="38100">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What have you heard about  the benefits of pregnancy spacing?</a:t>
          </a:r>
          <a:endParaRPr lang="en-US" sz="1200" kern="1200" dirty="0"/>
        </a:p>
      </dsp:txBody>
      <dsp:txXfrm>
        <a:off x="2432025" y="2807748"/>
        <a:ext cx="1682781" cy="988171"/>
      </dsp:txXfrm>
    </dsp:sp>
    <dsp:sp modelId="{B8B39811-9915-4384-9775-1D8A325D1F6C}">
      <dsp:nvSpPr>
        <dsp:cNvPr id="0" name=""/>
        <dsp:cNvSpPr/>
      </dsp:nvSpPr>
      <dsp:spPr>
        <a:xfrm rot="2700000">
          <a:off x="453434" y="971722"/>
          <a:ext cx="1802622" cy="180262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918C1B-62EE-4114-8C49-B07664AC3ABE}">
      <dsp:nvSpPr>
        <dsp:cNvPr id="0" name=""/>
        <dsp:cNvSpPr/>
      </dsp:nvSpPr>
      <dsp:spPr>
        <a:xfrm>
          <a:off x="513741" y="1031949"/>
          <a:ext cx="1682781" cy="168248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Shared</a:t>
          </a:r>
          <a:r>
            <a:rPr lang="en-US" sz="1400" kern="1200" baseline="0" dirty="0" smtClean="0"/>
            <a:t> Decision Making</a:t>
          </a:r>
          <a:endParaRPr lang="en-US" sz="1400" kern="1200" dirty="0"/>
        </a:p>
      </dsp:txBody>
      <dsp:txXfrm>
        <a:off x="754139" y="1272349"/>
        <a:ext cx="1201986" cy="1201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E099-987E-4141-BDED-9EED05CB6BD4}">
      <dsp:nvSpPr>
        <dsp:cNvPr id="0" name=""/>
        <dsp:cNvSpPr/>
      </dsp:nvSpPr>
      <dsp:spPr>
        <a:xfrm>
          <a:off x="0" y="530319"/>
          <a:ext cx="7886700" cy="979051"/>
        </a:xfrm>
        <a:prstGeom prst="roundRect">
          <a:avLst>
            <a:gd name="adj" fmla="val 10000"/>
          </a:avLst>
        </a:prstGeom>
        <a:solidFill>
          <a:srgbClr val="F58466"/>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11C0A24-0431-49FA-8DF6-8B2EBFB8D16D}">
      <dsp:nvSpPr>
        <dsp:cNvPr id="0" name=""/>
        <dsp:cNvSpPr/>
      </dsp:nvSpPr>
      <dsp:spPr>
        <a:xfrm>
          <a:off x="296162" y="750605"/>
          <a:ext cx="538478" cy="53847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0C83A3-0E87-4911-BE91-0CA7677658C2}">
      <dsp:nvSpPr>
        <dsp:cNvPr id="0" name=""/>
        <dsp:cNvSpPr/>
      </dsp:nvSpPr>
      <dsp:spPr>
        <a:xfrm>
          <a:off x="1130804" y="530319"/>
          <a:ext cx="6755895" cy="97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16" tIns="103616" rIns="103616" bIns="103616" numCol="1" spcCol="1270" anchor="ctr" anchorCtr="0">
          <a:noAutofit/>
        </a:bodyPr>
        <a:lstStyle/>
        <a:p>
          <a:pPr lvl="0" algn="l" defTabSz="800100">
            <a:lnSpc>
              <a:spcPct val="90000"/>
            </a:lnSpc>
            <a:spcBef>
              <a:spcPct val="0"/>
            </a:spcBef>
            <a:spcAft>
              <a:spcPct val="35000"/>
            </a:spcAft>
          </a:pPr>
          <a:r>
            <a:rPr lang="en-US" sz="1800" kern="1200" dirty="0"/>
            <a:t>The FDA requires health care providers who perform implant insertions and removals receive training from the manufacturer of </a:t>
          </a:r>
          <a:r>
            <a:rPr lang="en-US" sz="1800" kern="1200" dirty="0" err="1"/>
            <a:t>Nexplanon</a:t>
          </a:r>
          <a:r>
            <a:rPr lang="en-US" sz="1800" kern="1200" dirty="0"/>
            <a:t>.® </a:t>
          </a:r>
        </a:p>
      </dsp:txBody>
      <dsp:txXfrm>
        <a:off x="1130804" y="530319"/>
        <a:ext cx="6755895" cy="979051"/>
      </dsp:txXfrm>
    </dsp:sp>
    <dsp:sp modelId="{74502230-A44A-4FD8-88B9-84D49EA7A159}">
      <dsp:nvSpPr>
        <dsp:cNvPr id="0" name=""/>
        <dsp:cNvSpPr/>
      </dsp:nvSpPr>
      <dsp:spPr>
        <a:xfrm>
          <a:off x="0" y="1754133"/>
          <a:ext cx="7886700" cy="979051"/>
        </a:xfrm>
        <a:prstGeom prst="roundRect">
          <a:avLst>
            <a:gd name="adj" fmla="val 10000"/>
          </a:avLst>
        </a:prstGeom>
        <a:solidFill>
          <a:srgbClr val="89C4FF"/>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2AD52ED-A9C4-4A61-B3FD-A0C28D0EA6BB}">
      <dsp:nvSpPr>
        <dsp:cNvPr id="0" name=""/>
        <dsp:cNvSpPr/>
      </dsp:nvSpPr>
      <dsp:spPr>
        <a:xfrm>
          <a:off x="296162" y="1974419"/>
          <a:ext cx="538478" cy="53847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3E7645-C93F-48F2-90A0-CB38955CF4E7}">
      <dsp:nvSpPr>
        <dsp:cNvPr id="0" name=""/>
        <dsp:cNvSpPr/>
      </dsp:nvSpPr>
      <dsp:spPr>
        <a:xfrm>
          <a:off x="1130804" y="1754133"/>
          <a:ext cx="3549015" cy="97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16" tIns="103616" rIns="103616" bIns="103616" numCol="1" spcCol="1270" anchor="ctr" anchorCtr="0">
          <a:noAutofit/>
        </a:bodyPr>
        <a:lstStyle/>
        <a:p>
          <a:pPr lvl="0" algn="l" defTabSz="800100">
            <a:lnSpc>
              <a:spcPct val="90000"/>
            </a:lnSpc>
            <a:spcBef>
              <a:spcPct val="0"/>
            </a:spcBef>
            <a:spcAft>
              <a:spcPct val="35000"/>
            </a:spcAft>
          </a:pPr>
          <a:r>
            <a:rPr lang="en-US" sz="1800" b="1" kern="1200"/>
            <a:t>Request a Nexplanon® training: </a:t>
          </a:r>
          <a:endParaRPr lang="en-US" sz="1800" kern="1200"/>
        </a:p>
      </dsp:txBody>
      <dsp:txXfrm>
        <a:off x="1130804" y="1754133"/>
        <a:ext cx="3549015" cy="979051"/>
      </dsp:txXfrm>
    </dsp:sp>
    <dsp:sp modelId="{B3BCBC5B-E672-48F8-BF46-1057D528F474}">
      <dsp:nvSpPr>
        <dsp:cNvPr id="0" name=""/>
        <dsp:cNvSpPr/>
      </dsp:nvSpPr>
      <dsp:spPr>
        <a:xfrm>
          <a:off x="4679819" y="1754133"/>
          <a:ext cx="3206880" cy="979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16" tIns="103616" rIns="103616" bIns="103616" numCol="1" spcCol="1270" anchor="ctr" anchorCtr="0">
          <a:noAutofit/>
        </a:bodyPr>
        <a:lstStyle/>
        <a:p>
          <a:pPr lvl="0" algn="l" defTabSz="533400">
            <a:lnSpc>
              <a:spcPct val="90000"/>
            </a:lnSpc>
            <a:spcBef>
              <a:spcPct val="0"/>
            </a:spcBef>
            <a:spcAft>
              <a:spcPct val="35000"/>
            </a:spcAft>
          </a:pPr>
          <a:r>
            <a:rPr lang="en-US" sz="1200" kern="1200"/>
            <a:t>Website: </a:t>
          </a:r>
          <a:r>
            <a:rPr lang="en-US" sz="1200" kern="1200">
              <a:hlinkClick xmlns:r="http://schemas.openxmlformats.org/officeDocument/2006/relationships" r:id="rId6"/>
            </a:rPr>
            <a:t>http://www.nexplanon-usa.com/en/hcp/services-and-support/request-training/</a:t>
          </a:r>
          <a:endParaRPr lang="en-US" sz="1200" kern="1200"/>
        </a:p>
        <a:p>
          <a:pPr lvl="0" algn="l" defTabSz="533400">
            <a:lnSpc>
              <a:spcPct val="90000"/>
            </a:lnSpc>
            <a:spcBef>
              <a:spcPct val="0"/>
            </a:spcBef>
            <a:spcAft>
              <a:spcPct val="35000"/>
            </a:spcAft>
          </a:pPr>
          <a:r>
            <a:rPr lang="en-US" sz="1200" kern="1200"/>
            <a:t>Phone number: 1-877-467-5266</a:t>
          </a:r>
        </a:p>
      </dsp:txBody>
      <dsp:txXfrm>
        <a:off x="4679819" y="1754133"/>
        <a:ext cx="3206880" cy="979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B5E66-6091-4DC9-BC0E-61FCF9BD7104}">
      <dsp:nvSpPr>
        <dsp:cNvPr id="0" name=""/>
        <dsp:cNvSpPr/>
      </dsp:nvSpPr>
      <dsp:spPr>
        <a:xfrm>
          <a:off x="2271352" y="2006599"/>
          <a:ext cx="2468350" cy="213522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Increase access to IPLARC</a:t>
          </a:r>
          <a:endParaRPr lang="en-US" sz="2800" kern="1200" dirty="0"/>
        </a:p>
      </dsp:txBody>
      <dsp:txXfrm>
        <a:off x="2680392" y="2360435"/>
        <a:ext cx="1650270" cy="1427551"/>
      </dsp:txXfrm>
    </dsp:sp>
    <dsp:sp modelId="{C85AB16D-B590-4EF4-BD92-371CD088FB7D}">
      <dsp:nvSpPr>
        <dsp:cNvPr id="0" name=""/>
        <dsp:cNvSpPr/>
      </dsp:nvSpPr>
      <dsp:spPr>
        <a:xfrm>
          <a:off x="3740199" y="920427"/>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6B0013-39AC-4161-B001-0C3E704E5099}">
      <dsp:nvSpPr>
        <dsp:cNvPr id="0" name=""/>
        <dsp:cNvSpPr/>
      </dsp:nvSpPr>
      <dsp:spPr>
        <a:xfrm>
          <a:off x="2421908" y="0"/>
          <a:ext cx="2022795" cy="174995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Educate Patients on contraceptive options</a:t>
          </a:r>
          <a:endParaRPr lang="en-US" sz="1800" kern="1200" dirty="0"/>
        </a:p>
      </dsp:txBody>
      <dsp:txXfrm>
        <a:off x="2757128" y="290005"/>
        <a:ext cx="1352355" cy="1169945"/>
      </dsp:txXfrm>
    </dsp:sp>
    <dsp:sp modelId="{660B6084-EE99-44C0-BEF3-51F6ACF06342}">
      <dsp:nvSpPr>
        <dsp:cNvPr id="0" name=""/>
        <dsp:cNvSpPr/>
      </dsp:nvSpPr>
      <dsp:spPr>
        <a:xfrm>
          <a:off x="4827100" y="2420561"/>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ED35CC-C775-4A5C-91D3-3633378F4E23}">
      <dsp:nvSpPr>
        <dsp:cNvPr id="0" name=""/>
        <dsp:cNvSpPr/>
      </dsp:nvSpPr>
      <dsp:spPr>
        <a:xfrm>
          <a:off x="4277046" y="1076340"/>
          <a:ext cx="2022795" cy="174995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Educate</a:t>
          </a:r>
          <a:r>
            <a:rPr lang="en-US" sz="1800" kern="1200" baseline="0" dirty="0" smtClean="0"/>
            <a:t> Providers  counseling and placement</a:t>
          </a:r>
          <a:endParaRPr lang="en-US" sz="1800" kern="1200" dirty="0"/>
        </a:p>
      </dsp:txBody>
      <dsp:txXfrm>
        <a:off x="4612266" y="1366345"/>
        <a:ext cx="1352355" cy="1169945"/>
      </dsp:txXfrm>
    </dsp:sp>
    <dsp:sp modelId="{6DD6DB2C-4192-4535-828E-16DD9C0B6506}">
      <dsp:nvSpPr>
        <dsp:cNvPr id="0" name=""/>
        <dsp:cNvSpPr/>
      </dsp:nvSpPr>
      <dsp:spPr>
        <a:xfrm>
          <a:off x="4072068" y="4113931"/>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BA788B-54B2-4F97-B15D-935BE9B44E61}">
      <dsp:nvSpPr>
        <dsp:cNvPr id="0" name=""/>
        <dsp:cNvSpPr/>
      </dsp:nvSpPr>
      <dsp:spPr>
        <a:xfrm>
          <a:off x="4277046" y="3192299"/>
          <a:ext cx="2022795" cy="174995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Simplify IPLARC Billing</a:t>
          </a:r>
          <a:endParaRPr lang="en-US" sz="1800" kern="1200" dirty="0"/>
        </a:p>
      </dsp:txBody>
      <dsp:txXfrm>
        <a:off x="4612266" y="3482304"/>
        <a:ext cx="1352355" cy="1169945"/>
      </dsp:txXfrm>
    </dsp:sp>
    <dsp:sp modelId="{E864BDB7-DFB6-4CD0-8FEE-92E8E60B11E9}">
      <dsp:nvSpPr>
        <dsp:cNvPr id="0" name=""/>
        <dsp:cNvSpPr/>
      </dsp:nvSpPr>
      <dsp:spPr>
        <a:xfrm>
          <a:off x="2199131" y="4289709"/>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096CD7-4F27-4D67-8E89-1957B55085FA}">
      <dsp:nvSpPr>
        <dsp:cNvPr id="0" name=""/>
        <dsp:cNvSpPr/>
      </dsp:nvSpPr>
      <dsp:spPr>
        <a:xfrm>
          <a:off x="2421908" y="4269844"/>
          <a:ext cx="2022795" cy="174995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Stock LARC in Pharmacy</a:t>
          </a:r>
          <a:endParaRPr lang="en-US" sz="1800" kern="1200" dirty="0"/>
        </a:p>
      </dsp:txBody>
      <dsp:txXfrm>
        <a:off x="2757128" y="4559849"/>
        <a:ext cx="1352355" cy="1169945"/>
      </dsp:txXfrm>
    </dsp:sp>
    <dsp:sp modelId="{FF804694-32BE-4A85-A1B2-A386D04BA861}">
      <dsp:nvSpPr>
        <dsp:cNvPr id="0" name=""/>
        <dsp:cNvSpPr/>
      </dsp:nvSpPr>
      <dsp:spPr>
        <a:xfrm>
          <a:off x="1094430" y="2790177"/>
          <a:ext cx="931301" cy="80243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C6CC37-0488-40A9-9A31-19B64C42E85D}">
      <dsp:nvSpPr>
        <dsp:cNvPr id="0" name=""/>
        <dsp:cNvSpPr/>
      </dsp:nvSpPr>
      <dsp:spPr>
        <a:xfrm>
          <a:off x="558157" y="3193503"/>
          <a:ext cx="2022795" cy="174995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Implement IPLARC Protocol</a:t>
          </a:r>
          <a:endParaRPr lang="en-US" sz="1800" kern="1200" dirty="0"/>
        </a:p>
      </dsp:txBody>
      <dsp:txXfrm>
        <a:off x="893377" y="3483508"/>
        <a:ext cx="1352355" cy="1169945"/>
      </dsp:txXfrm>
    </dsp:sp>
    <dsp:sp modelId="{9B23D166-4FE4-4D51-8610-6B4A8C2C4791}">
      <dsp:nvSpPr>
        <dsp:cNvPr id="0" name=""/>
        <dsp:cNvSpPr/>
      </dsp:nvSpPr>
      <dsp:spPr>
        <a:xfrm>
          <a:off x="558157" y="1073932"/>
          <a:ext cx="2022795" cy="174995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Systems Changes to OB Care Process Flow</a:t>
          </a:r>
          <a:endParaRPr lang="en-US" sz="1800" kern="1200" dirty="0"/>
        </a:p>
      </dsp:txBody>
      <dsp:txXfrm>
        <a:off x="893377" y="1363937"/>
        <a:ext cx="1352355" cy="1169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296F0-C805-410E-B891-84B6FD973DC5}">
      <dsp:nvSpPr>
        <dsp:cNvPr id="0" name=""/>
        <dsp:cNvSpPr/>
      </dsp:nvSpPr>
      <dsp:spPr>
        <a:xfrm>
          <a:off x="0" y="0"/>
          <a:ext cx="1984846" cy="5333989"/>
        </a:xfrm>
        <a:prstGeom prst="rect">
          <a:avLst/>
        </a:prstGeom>
        <a:solidFill>
          <a:schemeClr val="accent6">
            <a:lumMod val="20000"/>
            <a:lumOff val="80000"/>
            <a:alpha val="90000"/>
          </a:schemeClr>
        </a:solidFill>
        <a:ln w="25400" cap="flat" cmpd="sng" algn="ctr">
          <a:solidFill>
            <a:schemeClr val="accent3">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746" tIns="330200" rIns="154746" bIns="330200" numCol="1" spcCol="1270" anchor="t" anchorCtr="0">
          <a:noAutofit/>
        </a:bodyPr>
        <a:lstStyle/>
        <a:p>
          <a:pPr lvl="0" algn="l" defTabSz="711200">
            <a:lnSpc>
              <a:spcPct val="90000"/>
            </a:lnSpc>
            <a:spcBef>
              <a:spcPct val="0"/>
            </a:spcBef>
            <a:spcAft>
              <a:spcPct val="35000"/>
            </a:spcAft>
          </a:pPr>
          <a:r>
            <a:rPr lang="en-US" sz="1600" b="1" u="sng" kern="1200" dirty="0"/>
            <a:t>CLINICAL:</a:t>
          </a:r>
        </a:p>
        <a:p>
          <a:pPr lvl="0" algn="l" defTabSz="711200">
            <a:lnSpc>
              <a:spcPct val="90000"/>
            </a:lnSpc>
            <a:spcBef>
              <a:spcPct val="0"/>
            </a:spcBef>
            <a:spcAft>
              <a:spcPct val="35000"/>
            </a:spcAft>
          </a:pPr>
          <a:r>
            <a:rPr lang="en-US" sz="1600" kern="1200" dirty="0"/>
            <a:t>Training for nurses and providers for insertion/troubleshooting</a:t>
          </a:r>
        </a:p>
        <a:p>
          <a:pPr lvl="0" algn="l" defTabSz="711200">
            <a:lnSpc>
              <a:spcPct val="90000"/>
            </a:lnSpc>
            <a:spcBef>
              <a:spcPct val="0"/>
            </a:spcBef>
            <a:spcAft>
              <a:spcPct val="35000"/>
            </a:spcAft>
          </a:pPr>
          <a:r>
            <a:rPr lang="en-US" sz="1600" kern="1200" dirty="0"/>
            <a:t>Various techniques- experience matters</a:t>
          </a:r>
        </a:p>
        <a:p>
          <a:pPr lvl="0" algn="l" defTabSz="711200">
            <a:lnSpc>
              <a:spcPct val="90000"/>
            </a:lnSpc>
            <a:spcBef>
              <a:spcPct val="0"/>
            </a:spcBef>
            <a:spcAft>
              <a:spcPct val="35000"/>
            </a:spcAft>
          </a:pPr>
          <a:r>
            <a:rPr lang="en-US" sz="1600" kern="1200" dirty="0"/>
            <a:t>Training for </a:t>
          </a:r>
          <a:r>
            <a:rPr lang="en-US" sz="1600" kern="1200" dirty="0" smtClean="0"/>
            <a:t>LC, SW, Neo, </a:t>
          </a:r>
          <a:r>
            <a:rPr lang="en-US" sz="1600" kern="1200" dirty="0" err="1" smtClean="0"/>
            <a:t>Peds</a:t>
          </a:r>
          <a:r>
            <a:rPr lang="en-US" sz="1600" kern="1200" dirty="0" smtClean="0"/>
            <a:t>, Pharm</a:t>
          </a:r>
          <a:endParaRPr lang="en-US" sz="1600" kern="1200" dirty="0"/>
        </a:p>
      </dsp:txBody>
      <dsp:txXfrm>
        <a:off x="0" y="2026915"/>
        <a:ext cx="1984846" cy="3200393"/>
      </dsp:txXfrm>
    </dsp:sp>
    <dsp:sp modelId="{EFB26F03-A8C5-4A49-AB69-6AF99D7E3EDC}">
      <dsp:nvSpPr>
        <dsp:cNvPr id="0" name=""/>
        <dsp:cNvSpPr/>
      </dsp:nvSpPr>
      <dsp:spPr>
        <a:xfrm>
          <a:off x="612319" y="457204"/>
          <a:ext cx="833635" cy="833635"/>
        </a:xfrm>
        <a:prstGeom prst="ellipse">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4993" tIns="12700" rIns="64993" bIns="12700" numCol="1" spcCol="1270" anchor="ctr" anchorCtr="0">
          <a:noAutofit/>
        </a:bodyPr>
        <a:lstStyle/>
        <a:p>
          <a:pPr lvl="0" algn="ctr" defTabSz="1778000">
            <a:lnSpc>
              <a:spcPct val="90000"/>
            </a:lnSpc>
            <a:spcBef>
              <a:spcPct val="0"/>
            </a:spcBef>
            <a:spcAft>
              <a:spcPct val="35000"/>
            </a:spcAft>
          </a:pPr>
          <a:r>
            <a:rPr lang="en-US" sz="4000" kern="1200" dirty="0"/>
            <a:t>T</a:t>
          </a:r>
        </a:p>
      </dsp:txBody>
      <dsp:txXfrm>
        <a:off x="734402" y="579287"/>
        <a:ext cx="589469" cy="589469"/>
      </dsp:txXfrm>
    </dsp:sp>
    <dsp:sp modelId="{2C2B5406-5A6B-4439-A7C1-215C33E7FF9D}">
      <dsp:nvSpPr>
        <dsp:cNvPr id="0" name=""/>
        <dsp:cNvSpPr/>
      </dsp:nvSpPr>
      <dsp:spPr>
        <a:xfrm>
          <a:off x="2720" y="5105328"/>
          <a:ext cx="1984846" cy="72"/>
        </a:xfrm>
        <a:prstGeom prst="rect">
          <a:avLst/>
        </a:prstGeom>
        <a:solidFill>
          <a:schemeClr val="accent5">
            <a:hueOff val="-1419125"/>
            <a:satOff val="5687"/>
            <a:lumOff val="1233"/>
            <a:alphaOff val="0"/>
          </a:schemeClr>
        </a:solidFill>
        <a:ln w="25400" cap="flat" cmpd="sng" algn="ctr">
          <a:solidFill>
            <a:schemeClr val="accent5">
              <a:hueOff val="-1419125"/>
              <a:satOff val="5687"/>
              <a:lumOff val="123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AE5CA14-0972-44B1-9010-55C53F5D58F3}">
      <dsp:nvSpPr>
        <dsp:cNvPr id="0" name=""/>
        <dsp:cNvSpPr/>
      </dsp:nvSpPr>
      <dsp:spPr>
        <a:xfrm>
          <a:off x="2208877" y="5"/>
          <a:ext cx="1984846" cy="5333989"/>
        </a:xfrm>
        <a:prstGeom prst="rect">
          <a:avLst/>
        </a:prstGeom>
        <a:solidFill>
          <a:schemeClr val="accent5">
            <a:tint val="40000"/>
            <a:alpha val="90000"/>
            <a:hueOff val="-3580161"/>
            <a:satOff val="16084"/>
            <a:lumOff val="1106"/>
            <a:alphaOff val="0"/>
          </a:schemeClr>
        </a:solidFill>
        <a:ln w="25400" cap="flat" cmpd="sng" algn="ctr">
          <a:solidFill>
            <a:schemeClr val="accent5">
              <a:tint val="40000"/>
              <a:alpha val="90000"/>
              <a:hueOff val="-3580161"/>
              <a:satOff val="16084"/>
              <a:lumOff val="1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746" tIns="330200" rIns="154746" bIns="330200" numCol="1" spcCol="1270" anchor="t" anchorCtr="0">
          <a:noAutofit/>
        </a:bodyPr>
        <a:lstStyle/>
        <a:p>
          <a:pPr lvl="0" algn="l" defTabSz="711200">
            <a:lnSpc>
              <a:spcPct val="90000"/>
            </a:lnSpc>
            <a:spcBef>
              <a:spcPct val="0"/>
            </a:spcBef>
            <a:spcAft>
              <a:spcPct val="35000"/>
            </a:spcAft>
          </a:pPr>
          <a:r>
            <a:rPr lang="en-US" sz="1600" b="1" u="sng" kern="1200" dirty="0"/>
            <a:t>REVENUE CYCLE: </a:t>
          </a:r>
        </a:p>
        <a:p>
          <a:pPr lvl="0" algn="l" defTabSz="711200">
            <a:lnSpc>
              <a:spcPct val="90000"/>
            </a:lnSpc>
            <a:spcBef>
              <a:spcPct val="0"/>
            </a:spcBef>
            <a:spcAft>
              <a:spcPct val="35000"/>
            </a:spcAft>
          </a:pPr>
          <a:r>
            <a:rPr lang="en-US" sz="1600" kern="1200" dirty="0"/>
            <a:t>Ordering &amp; stocking supply</a:t>
          </a:r>
        </a:p>
        <a:p>
          <a:pPr lvl="0" algn="l" defTabSz="711200">
            <a:lnSpc>
              <a:spcPct val="90000"/>
            </a:lnSpc>
            <a:spcBef>
              <a:spcPct val="0"/>
            </a:spcBef>
            <a:spcAft>
              <a:spcPct val="35000"/>
            </a:spcAft>
          </a:pPr>
          <a:r>
            <a:rPr lang="en-US" sz="1600" kern="1200" dirty="0"/>
            <a:t>Proper billing &amp; coding outside of DRG</a:t>
          </a:r>
        </a:p>
        <a:p>
          <a:pPr lvl="0" algn="l" defTabSz="711200">
            <a:lnSpc>
              <a:spcPct val="90000"/>
            </a:lnSpc>
            <a:spcBef>
              <a:spcPct val="0"/>
            </a:spcBef>
            <a:spcAft>
              <a:spcPct val="35000"/>
            </a:spcAft>
          </a:pPr>
          <a:r>
            <a:rPr lang="en-US" sz="1600" kern="1200" dirty="0"/>
            <a:t>Timely and full reimbursement</a:t>
          </a:r>
        </a:p>
      </dsp:txBody>
      <dsp:txXfrm>
        <a:off x="2208877" y="2026921"/>
        <a:ext cx="1984846" cy="3200393"/>
      </dsp:txXfrm>
    </dsp:sp>
    <dsp:sp modelId="{F08BD96F-202E-4193-A7C4-DD35AF654399}">
      <dsp:nvSpPr>
        <dsp:cNvPr id="0" name=""/>
        <dsp:cNvSpPr/>
      </dsp:nvSpPr>
      <dsp:spPr>
        <a:xfrm>
          <a:off x="2745924" y="459138"/>
          <a:ext cx="833635" cy="833635"/>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4993" tIns="12700" rIns="64993" bIns="12700" numCol="1" spcCol="1270" anchor="ctr" anchorCtr="0">
          <a:noAutofit/>
        </a:bodyPr>
        <a:lstStyle/>
        <a:p>
          <a:pPr lvl="0" algn="ctr" defTabSz="1778000">
            <a:lnSpc>
              <a:spcPct val="90000"/>
            </a:lnSpc>
            <a:spcBef>
              <a:spcPct val="0"/>
            </a:spcBef>
            <a:spcAft>
              <a:spcPct val="35000"/>
            </a:spcAft>
          </a:pPr>
          <a:r>
            <a:rPr lang="en-US" sz="4000" kern="1200" dirty="0"/>
            <a:t>E</a:t>
          </a:r>
        </a:p>
      </dsp:txBody>
      <dsp:txXfrm>
        <a:off x="2868007" y="581221"/>
        <a:ext cx="589469" cy="589469"/>
      </dsp:txXfrm>
    </dsp:sp>
    <dsp:sp modelId="{7C72FB04-BE9C-4210-BDF3-5B6DDC97803A}">
      <dsp:nvSpPr>
        <dsp:cNvPr id="0" name=""/>
        <dsp:cNvSpPr/>
      </dsp:nvSpPr>
      <dsp:spPr>
        <a:xfrm>
          <a:off x="2212529" y="5105328"/>
          <a:ext cx="1984846" cy="72"/>
        </a:xfrm>
        <a:prstGeom prst="rect">
          <a:avLst/>
        </a:prstGeom>
        <a:solidFill>
          <a:schemeClr val="accent5">
            <a:hueOff val="-4257376"/>
            <a:satOff val="17062"/>
            <a:lumOff val="3698"/>
            <a:alphaOff val="0"/>
          </a:schemeClr>
        </a:solidFill>
        <a:ln w="25400" cap="flat" cmpd="sng" algn="ctr">
          <a:solidFill>
            <a:schemeClr val="accent5">
              <a:hueOff val="-4257376"/>
              <a:satOff val="17062"/>
              <a:lumOff val="369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8C8CEED-73FD-403D-8F49-39BCF0EEDEAC}">
      <dsp:nvSpPr>
        <dsp:cNvPr id="0" name=""/>
        <dsp:cNvSpPr/>
      </dsp:nvSpPr>
      <dsp:spPr>
        <a:xfrm>
          <a:off x="4369164" y="5"/>
          <a:ext cx="1984846" cy="5333989"/>
        </a:xfrm>
        <a:prstGeom prst="rect">
          <a:avLst/>
        </a:prstGeom>
        <a:solidFill>
          <a:schemeClr val="accent5">
            <a:tint val="40000"/>
            <a:alpha val="90000"/>
            <a:hueOff val="-7160321"/>
            <a:satOff val="32169"/>
            <a:lumOff val="2211"/>
            <a:alphaOff val="0"/>
          </a:schemeClr>
        </a:solidFill>
        <a:ln w="25400" cap="flat" cmpd="sng" algn="ctr">
          <a:solidFill>
            <a:schemeClr val="accent5">
              <a:tint val="40000"/>
              <a:alpha val="90000"/>
              <a:hueOff val="-7160321"/>
              <a:satOff val="32169"/>
              <a:lumOff val="22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746" tIns="330200" rIns="154746" bIns="330200" numCol="1" spcCol="1270" anchor="t" anchorCtr="0">
          <a:noAutofit/>
        </a:bodyPr>
        <a:lstStyle/>
        <a:p>
          <a:pPr lvl="0" algn="l" defTabSz="711200">
            <a:lnSpc>
              <a:spcPct val="90000"/>
            </a:lnSpc>
            <a:spcBef>
              <a:spcPct val="0"/>
            </a:spcBef>
            <a:spcAft>
              <a:spcPct val="35000"/>
            </a:spcAft>
          </a:pPr>
          <a:r>
            <a:rPr lang="en-US" sz="1600" b="1" u="sng" kern="1200" dirty="0"/>
            <a:t>COUNSELING &amp;  ED</a:t>
          </a:r>
        </a:p>
        <a:p>
          <a:pPr lvl="0" algn="l" defTabSz="711200">
            <a:lnSpc>
              <a:spcPct val="90000"/>
            </a:lnSpc>
            <a:spcBef>
              <a:spcPct val="0"/>
            </a:spcBef>
            <a:spcAft>
              <a:spcPct val="35000"/>
            </a:spcAft>
          </a:pPr>
          <a:r>
            <a:rPr lang="en-US" sz="1600" kern="1200" dirty="0"/>
            <a:t>Shared Decision Making </a:t>
          </a:r>
          <a:r>
            <a:rPr lang="en-US" sz="1600" kern="1200" dirty="0" smtClean="0"/>
            <a:t>Counseling and standardized </a:t>
          </a:r>
          <a:r>
            <a:rPr lang="en-US" sz="1600" kern="1200" dirty="0"/>
            <a:t>consent with risks </a:t>
          </a:r>
        </a:p>
        <a:p>
          <a:pPr lvl="0" algn="l" defTabSz="711200">
            <a:lnSpc>
              <a:spcPct val="90000"/>
            </a:lnSpc>
            <a:spcBef>
              <a:spcPct val="0"/>
            </a:spcBef>
            <a:spcAft>
              <a:spcPct val="35000"/>
            </a:spcAft>
          </a:pPr>
          <a:r>
            <a:rPr lang="en-US" sz="1600" kern="1200" dirty="0"/>
            <a:t>Aligned with outpatient </a:t>
          </a:r>
        </a:p>
        <a:p>
          <a:pPr lvl="0" algn="l" defTabSz="711200">
            <a:lnSpc>
              <a:spcPct val="90000"/>
            </a:lnSpc>
            <a:spcBef>
              <a:spcPct val="0"/>
            </a:spcBef>
            <a:spcAft>
              <a:spcPct val="35000"/>
            </a:spcAft>
          </a:pPr>
          <a:r>
            <a:rPr lang="en-US" sz="1600" kern="1200" dirty="0"/>
            <a:t>Routine discussion embedded in admission workflow </a:t>
          </a:r>
          <a:r>
            <a:rPr lang="en-US" sz="1600" kern="1200" dirty="0" smtClean="0"/>
            <a:t> and E </a:t>
          </a:r>
          <a:r>
            <a:rPr lang="en-US" sz="1600" kern="1200" dirty="0"/>
            <a:t>M R</a:t>
          </a:r>
        </a:p>
      </dsp:txBody>
      <dsp:txXfrm>
        <a:off x="4369164" y="2026921"/>
        <a:ext cx="1984846" cy="3200393"/>
      </dsp:txXfrm>
    </dsp:sp>
    <dsp:sp modelId="{B3BFAC29-4526-4D84-A2B8-2EB28AEFC852}">
      <dsp:nvSpPr>
        <dsp:cNvPr id="0" name=""/>
        <dsp:cNvSpPr/>
      </dsp:nvSpPr>
      <dsp:spPr>
        <a:xfrm>
          <a:off x="4955723" y="489249"/>
          <a:ext cx="833635" cy="833635"/>
        </a:xfrm>
        <a:prstGeom prst="ellipse">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64993" tIns="12700" rIns="64993" bIns="12700" numCol="1" spcCol="1270" anchor="ctr" anchorCtr="0">
          <a:noAutofit/>
        </a:bodyPr>
        <a:lstStyle/>
        <a:p>
          <a:pPr lvl="0" algn="ctr" defTabSz="1778000">
            <a:lnSpc>
              <a:spcPct val="90000"/>
            </a:lnSpc>
            <a:spcBef>
              <a:spcPct val="0"/>
            </a:spcBef>
            <a:spcAft>
              <a:spcPct val="35000"/>
            </a:spcAft>
          </a:pPr>
          <a:r>
            <a:rPr lang="en-US" sz="4000" kern="1200" dirty="0"/>
            <a:t>A</a:t>
          </a:r>
        </a:p>
      </dsp:txBody>
      <dsp:txXfrm>
        <a:off x="5077806" y="611332"/>
        <a:ext cx="589469" cy="589469"/>
      </dsp:txXfrm>
    </dsp:sp>
    <dsp:sp modelId="{6B13D1C9-A743-4D86-A04D-4D0AC55E8BFE}">
      <dsp:nvSpPr>
        <dsp:cNvPr id="0" name=""/>
        <dsp:cNvSpPr/>
      </dsp:nvSpPr>
      <dsp:spPr>
        <a:xfrm>
          <a:off x="4422318" y="5105400"/>
          <a:ext cx="1984846" cy="72"/>
        </a:xfrm>
        <a:prstGeom prst="rect">
          <a:avLst/>
        </a:prstGeom>
        <a:solidFill>
          <a:schemeClr val="accent5">
            <a:hueOff val="-7095626"/>
            <a:satOff val="28436"/>
            <a:lumOff val="6163"/>
            <a:alphaOff val="0"/>
          </a:schemeClr>
        </a:solidFill>
        <a:ln w="25400" cap="flat" cmpd="sng" algn="ctr">
          <a:solidFill>
            <a:schemeClr val="accent5">
              <a:hueOff val="-7095626"/>
              <a:satOff val="28436"/>
              <a:lumOff val="616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FB29A67-4279-4768-9F62-E5B0EE51EC8B}">
      <dsp:nvSpPr>
        <dsp:cNvPr id="0" name=""/>
        <dsp:cNvSpPr/>
      </dsp:nvSpPr>
      <dsp:spPr>
        <a:xfrm>
          <a:off x="6554997" y="0"/>
          <a:ext cx="1984846" cy="5333989"/>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746" tIns="330200" rIns="154746" bIns="330200" numCol="1" spcCol="1270" anchor="t" anchorCtr="0">
          <a:noAutofit/>
        </a:bodyPr>
        <a:lstStyle/>
        <a:p>
          <a:pPr lvl="0" algn="l" defTabSz="711200">
            <a:lnSpc>
              <a:spcPct val="90000"/>
            </a:lnSpc>
            <a:spcBef>
              <a:spcPct val="0"/>
            </a:spcBef>
            <a:spcAft>
              <a:spcPct val="35000"/>
            </a:spcAft>
          </a:pPr>
          <a:r>
            <a:rPr lang="en-US" sz="1600" b="1" u="sng" kern="1200" dirty="0"/>
            <a:t>POLICY:</a:t>
          </a:r>
        </a:p>
        <a:p>
          <a:pPr lvl="0" algn="l" defTabSz="711200">
            <a:lnSpc>
              <a:spcPct val="90000"/>
            </a:lnSpc>
            <a:spcBef>
              <a:spcPct val="0"/>
            </a:spcBef>
            <a:spcAft>
              <a:spcPct val="35000"/>
            </a:spcAft>
          </a:pPr>
          <a:r>
            <a:rPr lang="en-US" sz="1600" kern="1200" dirty="0"/>
            <a:t>Hospital </a:t>
          </a:r>
          <a:r>
            <a:rPr lang="en-US" sz="1600" kern="1200" dirty="0" smtClean="0"/>
            <a:t>policy, Provider </a:t>
          </a:r>
          <a:r>
            <a:rPr lang="en-US" sz="1600" kern="1200" dirty="0"/>
            <a:t>Credentialing</a:t>
          </a:r>
        </a:p>
        <a:p>
          <a:pPr lvl="0" algn="l" defTabSz="711200">
            <a:lnSpc>
              <a:spcPct val="90000"/>
            </a:lnSpc>
            <a:spcBef>
              <a:spcPct val="0"/>
            </a:spcBef>
            <a:spcAft>
              <a:spcPct val="35000"/>
            </a:spcAft>
          </a:pPr>
          <a:r>
            <a:rPr lang="en-US" sz="1600" kern="1200" dirty="0" smtClean="0"/>
            <a:t>Departmental protocols</a:t>
          </a:r>
        </a:p>
        <a:p>
          <a:pPr lvl="0" algn="l" defTabSz="711200">
            <a:lnSpc>
              <a:spcPct val="90000"/>
            </a:lnSpc>
            <a:spcBef>
              <a:spcPct val="0"/>
            </a:spcBef>
            <a:spcAft>
              <a:spcPct val="35000"/>
            </a:spcAft>
          </a:pPr>
          <a:r>
            <a:rPr lang="en-US" sz="1600" kern="1200" dirty="0" smtClean="0"/>
            <a:t>Checklist</a:t>
          </a:r>
          <a:endParaRPr lang="en-US" sz="1600" kern="1200" dirty="0"/>
        </a:p>
        <a:p>
          <a:pPr lvl="0" algn="l" defTabSz="711200">
            <a:lnSpc>
              <a:spcPct val="90000"/>
            </a:lnSpc>
            <a:spcBef>
              <a:spcPct val="0"/>
            </a:spcBef>
            <a:spcAft>
              <a:spcPct val="35000"/>
            </a:spcAft>
          </a:pPr>
          <a:r>
            <a:rPr lang="en-US" sz="1600" kern="1200" dirty="0"/>
            <a:t>HFS &amp; Commercial Coverage</a:t>
          </a:r>
        </a:p>
      </dsp:txBody>
      <dsp:txXfrm>
        <a:off x="6554997" y="2026915"/>
        <a:ext cx="1984846" cy="3200393"/>
      </dsp:txXfrm>
    </dsp:sp>
    <dsp:sp modelId="{9D6DCDD3-70E4-4D52-B343-72D639F50B20}">
      <dsp:nvSpPr>
        <dsp:cNvPr id="0" name=""/>
        <dsp:cNvSpPr/>
      </dsp:nvSpPr>
      <dsp:spPr>
        <a:xfrm>
          <a:off x="7165522" y="489249"/>
          <a:ext cx="833635" cy="833635"/>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64993" tIns="12700" rIns="64993" bIns="12700" numCol="1" spcCol="1270" anchor="ctr" anchorCtr="0">
          <a:noAutofit/>
        </a:bodyPr>
        <a:lstStyle/>
        <a:p>
          <a:pPr lvl="0" algn="ctr" defTabSz="1778000">
            <a:lnSpc>
              <a:spcPct val="90000"/>
            </a:lnSpc>
            <a:spcBef>
              <a:spcPct val="0"/>
            </a:spcBef>
            <a:spcAft>
              <a:spcPct val="35000"/>
            </a:spcAft>
          </a:pPr>
          <a:r>
            <a:rPr lang="en-US" sz="4000" kern="1200" dirty="0"/>
            <a:t>M</a:t>
          </a:r>
        </a:p>
      </dsp:txBody>
      <dsp:txXfrm>
        <a:off x="7287605" y="611332"/>
        <a:ext cx="589469" cy="589469"/>
      </dsp:txXfrm>
    </dsp:sp>
    <dsp:sp modelId="{FBBB30BE-5497-4303-851E-26E510A4E776}">
      <dsp:nvSpPr>
        <dsp:cNvPr id="0" name=""/>
        <dsp:cNvSpPr/>
      </dsp:nvSpPr>
      <dsp:spPr>
        <a:xfrm>
          <a:off x="6554996" y="5105328"/>
          <a:ext cx="1984846" cy="72"/>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F5723-2E9D-4853-B71A-7C0A5D2B885D}">
      <dsp:nvSpPr>
        <dsp:cNvPr id="0" name=""/>
        <dsp:cNvSpPr/>
      </dsp:nvSpPr>
      <dsp:spPr>
        <a:xfrm>
          <a:off x="0" y="548"/>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BABDEB-F345-4CDD-96E7-9E3936257C48}">
      <dsp:nvSpPr>
        <dsp:cNvPr id="0" name=""/>
        <dsp:cNvSpPr/>
      </dsp:nvSpPr>
      <dsp:spPr>
        <a:xfrm>
          <a:off x="0" y="548"/>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Providers know how to bill/code and document for IPLARC placement</a:t>
          </a:r>
          <a:endParaRPr lang="en-US" sz="1600" b="0" i="0" kern="1200" dirty="0"/>
        </a:p>
      </dsp:txBody>
      <dsp:txXfrm>
        <a:off x="0" y="548"/>
        <a:ext cx="8686800" cy="499411"/>
      </dsp:txXfrm>
    </dsp:sp>
    <dsp:sp modelId="{45ED6BD6-A43B-4BA4-80D5-D95885096C78}">
      <dsp:nvSpPr>
        <dsp:cNvPr id="0" name=""/>
        <dsp:cNvSpPr/>
      </dsp:nvSpPr>
      <dsp:spPr>
        <a:xfrm>
          <a:off x="0" y="499960"/>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AD976A-BED8-4249-95C8-530F2614D18C}">
      <dsp:nvSpPr>
        <dsp:cNvPr id="0" name=""/>
        <dsp:cNvSpPr/>
      </dsp:nvSpPr>
      <dsp:spPr>
        <a:xfrm>
          <a:off x="0" y="499960"/>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Providers are trained for immediate postpartum IUD and </a:t>
          </a:r>
          <a:r>
            <a:rPr lang="en-US" sz="1600" b="0" i="0" kern="1200" dirty="0" err="1" smtClean="0"/>
            <a:t>Nexplanon</a:t>
          </a:r>
          <a:r>
            <a:rPr lang="en-US" sz="1600" b="0" i="0" kern="1200" dirty="0" smtClean="0"/>
            <a:t> placement</a:t>
          </a:r>
          <a:endParaRPr lang="en-US" sz="1600" b="0" i="0" kern="1200" dirty="0"/>
        </a:p>
      </dsp:txBody>
      <dsp:txXfrm>
        <a:off x="0" y="499960"/>
        <a:ext cx="8686800" cy="499411"/>
      </dsp:txXfrm>
    </dsp:sp>
    <dsp:sp modelId="{F504964B-DDD0-479C-83DD-D09DAD3B5048}">
      <dsp:nvSpPr>
        <dsp:cNvPr id="0" name=""/>
        <dsp:cNvSpPr/>
      </dsp:nvSpPr>
      <dsp:spPr>
        <a:xfrm>
          <a:off x="0" y="999371"/>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B97807-44E6-4171-8E06-7B2A4C6CA3B5}">
      <dsp:nvSpPr>
        <dsp:cNvPr id="0" name=""/>
        <dsp:cNvSpPr/>
      </dsp:nvSpPr>
      <dsp:spPr>
        <a:xfrm>
          <a:off x="0" y="999371"/>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Standardized contraceptive counseling and materials including IPLARC are available</a:t>
          </a:r>
        </a:p>
      </dsp:txBody>
      <dsp:txXfrm>
        <a:off x="0" y="999371"/>
        <a:ext cx="8686800" cy="499411"/>
      </dsp:txXfrm>
    </dsp:sp>
    <dsp:sp modelId="{B82102FF-76E2-44B2-9D25-185B02F7F797}">
      <dsp:nvSpPr>
        <dsp:cNvPr id="0" name=""/>
        <dsp:cNvSpPr/>
      </dsp:nvSpPr>
      <dsp:spPr>
        <a:xfrm>
          <a:off x="0" y="1498782"/>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7A4EC3-75AB-478B-B093-93574E09713D}">
      <dsp:nvSpPr>
        <dsp:cNvPr id="0" name=""/>
        <dsp:cNvSpPr/>
      </dsp:nvSpPr>
      <dsp:spPr>
        <a:xfrm>
          <a:off x="0" y="1498782"/>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Dot phrases are developed to document counseling and patient plan</a:t>
          </a:r>
        </a:p>
      </dsp:txBody>
      <dsp:txXfrm>
        <a:off x="0" y="1498782"/>
        <a:ext cx="8686800" cy="499411"/>
      </dsp:txXfrm>
    </dsp:sp>
    <dsp:sp modelId="{9438BA38-0CB7-48D8-B8C2-E01B196C9EC0}">
      <dsp:nvSpPr>
        <dsp:cNvPr id="0" name=""/>
        <dsp:cNvSpPr/>
      </dsp:nvSpPr>
      <dsp:spPr>
        <a:xfrm>
          <a:off x="0" y="1998194"/>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F9CC5C-7B12-4AF6-9468-5677049E8686}">
      <dsp:nvSpPr>
        <dsp:cNvPr id="0" name=""/>
        <dsp:cNvSpPr/>
      </dsp:nvSpPr>
      <dsp:spPr>
        <a:xfrm>
          <a:off x="0" y="1998194"/>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Providers are trained to offer Comprehensive Contraceptive Counseling free from coercion</a:t>
          </a:r>
        </a:p>
      </dsp:txBody>
      <dsp:txXfrm>
        <a:off x="0" y="1998194"/>
        <a:ext cx="8686800" cy="499411"/>
      </dsp:txXfrm>
    </dsp:sp>
    <dsp:sp modelId="{CA38FEF1-04D4-4DFD-BA8C-F8B1E805DA4D}">
      <dsp:nvSpPr>
        <dsp:cNvPr id="0" name=""/>
        <dsp:cNvSpPr/>
      </dsp:nvSpPr>
      <dsp:spPr>
        <a:xfrm>
          <a:off x="0" y="2497605"/>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0EBD4-7082-4C0B-B0D0-80099227A977}">
      <dsp:nvSpPr>
        <dsp:cNvPr id="0" name=""/>
        <dsp:cNvSpPr/>
      </dsp:nvSpPr>
      <dsp:spPr>
        <a:xfrm>
          <a:off x="0" y="2497605"/>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Patient education materials are available in inpatient and outpatient settings</a:t>
          </a:r>
        </a:p>
      </dsp:txBody>
      <dsp:txXfrm>
        <a:off x="0" y="2497605"/>
        <a:ext cx="8686800" cy="499411"/>
      </dsp:txXfrm>
    </dsp:sp>
    <dsp:sp modelId="{0F5E6DC5-72CD-41DB-A640-82394F57650D}">
      <dsp:nvSpPr>
        <dsp:cNvPr id="0" name=""/>
        <dsp:cNvSpPr/>
      </dsp:nvSpPr>
      <dsp:spPr>
        <a:xfrm>
          <a:off x="0" y="2997017"/>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32E119-319A-4153-9E57-4E197D74D442}">
      <dsp:nvSpPr>
        <dsp:cNvPr id="0" name=""/>
        <dsp:cNvSpPr/>
      </dsp:nvSpPr>
      <dsp:spPr>
        <a:xfrm>
          <a:off x="0" y="2997017"/>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Providers are aware of IPLARC protocols and how to access all needed materials</a:t>
          </a:r>
        </a:p>
      </dsp:txBody>
      <dsp:txXfrm>
        <a:off x="0" y="2997017"/>
        <a:ext cx="8686800" cy="499411"/>
      </dsp:txXfrm>
    </dsp:sp>
    <dsp:sp modelId="{21F918BA-0695-4E65-945C-A22B231BF451}">
      <dsp:nvSpPr>
        <dsp:cNvPr id="0" name=""/>
        <dsp:cNvSpPr/>
      </dsp:nvSpPr>
      <dsp:spPr>
        <a:xfrm>
          <a:off x="0" y="3496428"/>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5D78B-52A3-4AC5-B02C-F9E444692537}">
      <dsp:nvSpPr>
        <dsp:cNvPr id="0" name=""/>
        <dsp:cNvSpPr/>
      </dsp:nvSpPr>
      <dsp:spPr>
        <a:xfrm>
          <a:off x="0" y="3496428"/>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Standard plan is established to provide patients with post-procedure instructions and follow-up, make sure nurses are aware of this process flow</a:t>
          </a:r>
        </a:p>
      </dsp:txBody>
      <dsp:txXfrm>
        <a:off x="0" y="3496428"/>
        <a:ext cx="8686800" cy="499411"/>
      </dsp:txXfrm>
    </dsp:sp>
    <dsp:sp modelId="{A63139CB-BA9B-44F8-9F1D-1364D56AD87A}">
      <dsp:nvSpPr>
        <dsp:cNvPr id="0" name=""/>
        <dsp:cNvSpPr/>
      </dsp:nvSpPr>
      <dsp:spPr>
        <a:xfrm>
          <a:off x="0" y="3995839"/>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1F577E-F01B-40E3-AE9A-B427AA563C59}">
      <dsp:nvSpPr>
        <dsp:cNvPr id="0" name=""/>
        <dsp:cNvSpPr/>
      </dsp:nvSpPr>
      <dsp:spPr>
        <a:xfrm>
          <a:off x="0" y="3995839"/>
          <a:ext cx="8686800" cy="499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smtClean="0"/>
            <a:t>Communication between hospital team and prenatal care sites prior to GO LIVE date so that prenatal sites know when to start counseling patients that IPLARC is an option</a:t>
          </a:r>
        </a:p>
      </dsp:txBody>
      <dsp:txXfrm>
        <a:off x="0" y="3995839"/>
        <a:ext cx="8686800" cy="4994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6C3F1-332E-440E-BB09-ED8DE602984E}">
      <dsp:nvSpPr>
        <dsp:cNvPr id="0" name=""/>
        <dsp:cNvSpPr/>
      </dsp:nvSpPr>
      <dsp:spPr>
        <a:xfrm>
          <a:off x="0" y="2195"/>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2279DA-AF72-4024-95F1-2E2913928463}">
      <dsp:nvSpPr>
        <dsp:cNvPr id="0" name=""/>
        <dsp:cNvSpPr/>
      </dsp:nvSpPr>
      <dsp:spPr>
        <a:xfrm>
          <a:off x="0" y="2195"/>
          <a:ext cx="86868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Monitor data reports on counseling/documentation to confirm that patients are offered postpartum contraception including IPLARC with standard documentation of counseling</a:t>
          </a:r>
          <a:endParaRPr lang="en-US" sz="2700" kern="1200" dirty="0"/>
        </a:p>
      </dsp:txBody>
      <dsp:txXfrm>
        <a:off x="0" y="2195"/>
        <a:ext cx="8686800" cy="1497136"/>
      </dsp:txXfrm>
    </dsp:sp>
    <dsp:sp modelId="{FF6CEC1F-73C3-46D4-95C6-7A42D877E94D}">
      <dsp:nvSpPr>
        <dsp:cNvPr id="0" name=""/>
        <dsp:cNvSpPr/>
      </dsp:nvSpPr>
      <dsp:spPr>
        <a:xfrm>
          <a:off x="0" y="1499331"/>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E3151B-282C-49D5-9D94-EAA4D5E8913A}">
      <dsp:nvSpPr>
        <dsp:cNvPr id="0" name=""/>
        <dsp:cNvSpPr/>
      </dsp:nvSpPr>
      <dsp:spPr>
        <a:xfrm>
          <a:off x="0" y="1499331"/>
          <a:ext cx="86868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smtClean="0"/>
            <a:t>Ensure that LARC devices are available for same day placement during postpartum visits for patients interested in LARC but who do not want immediate postpartum insertion</a:t>
          </a:r>
          <a:endParaRPr lang="en-US" sz="2700" kern="1200" dirty="0"/>
        </a:p>
      </dsp:txBody>
      <dsp:txXfrm>
        <a:off x="0" y="1499331"/>
        <a:ext cx="8686800" cy="1497136"/>
      </dsp:txXfrm>
    </dsp:sp>
    <dsp:sp modelId="{6C13FE4A-0F42-4E4C-85A8-AB0F0B11667C}">
      <dsp:nvSpPr>
        <dsp:cNvPr id="0" name=""/>
        <dsp:cNvSpPr/>
      </dsp:nvSpPr>
      <dsp:spPr>
        <a:xfrm>
          <a:off x="0" y="2996468"/>
          <a:ext cx="8686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510BC-451B-40FB-A9FE-BE03EA2A4575}">
      <dsp:nvSpPr>
        <dsp:cNvPr id="0" name=""/>
        <dsp:cNvSpPr/>
      </dsp:nvSpPr>
      <dsp:spPr>
        <a:xfrm>
          <a:off x="0" y="2996468"/>
          <a:ext cx="8686800" cy="149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Consider early Universal Postpartum Visit – schedule this visit prior to patient discharge from hospital with a goal of increased uptake of patient follow-up</a:t>
          </a:r>
        </a:p>
      </dsp:txBody>
      <dsp:txXfrm>
        <a:off x="0" y="2996468"/>
        <a:ext cx="8686800" cy="149713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11AB92E-F1E9-4D5D-B95C-1730A7BEA6BB}" type="datetimeFigureOut">
              <a:rPr lang="en-US" smtClean="0"/>
              <a:pPr/>
              <a:t>11/15/2019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2B4AC7-4BBD-4FBD-A37A-1E6D61B6F77C}" type="slidenum">
              <a:rPr lang="en-US" smtClean="0"/>
              <a:pPr/>
              <a:t>‹#›</a:t>
            </a:fld>
            <a:endParaRPr lang="en-US"/>
          </a:p>
        </p:txBody>
      </p:sp>
    </p:spTree>
    <p:extLst>
      <p:ext uri="{BB962C8B-B14F-4D97-AF65-F5344CB8AC3E}">
        <p14:creationId xmlns:p14="http://schemas.microsoft.com/office/powerpoint/2010/main" val="2534963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anose="020F0502020204030204" pitchFamily="34" charset="0"/>
                <a:cs typeface="+mn-cs"/>
              </a:defRPr>
            </a:lvl1pPr>
          </a:lstStyle>
          <a:p>
            <a:pPr>
              <a:defRPr/>
            </a:pPr>
            <a:fld id="{9667BEBA-C8FA-4CB1-9626-6770B0271CA7}" type="datetimeFigureOut">
              <a:rPr lang="en-US" altLang="ja-JP"/>
              <a:pPr>
                <a:defRPr/>
              </a:pPr>
              <a:t>11/15/2019</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itchFamily="34" charset="0"/>
                <a:cs typeface="+mn-cs"/>
              </a:defRPr>
            </a:lvl1pPr>
          </a:lstStyle>
          <a:p>
            <a:pPr>
              <a:defRPr/>
            </a:pPr>
            <a:fld id="{8BC8628B-D017-4ABD-84D4-3F37B064EA7E}" type="slidenum">
              <a:rPr lang="en-US" altLang="en-US"/>
              <a:pPr>
                <a:defRPr/>
              </a:pPr>
              <a:t>‹#›</a:t>
            </a:fld>
            <a:endParaRPr lang="en-US" altLang="en-US"/>
          </a:p>
        </p:txBody>
      </p:sp>
    </p:spTree>
    <p:extLst>
      <p:ext uri="{BB962C8B-B14F-4D97-AF65-F5344CB8AC3E}">
        <p14:creationId xmlns:p14="http://schemas.microsoft.com/office/powerpoint/2010/main" val="3187564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explanon-usa.com/en/hcp/services-and-support/request-traini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E2648EF-B779-48A0-A0F0-8798BC285EAE}" type="slidenum">
              <a:rPr lang="en-US" altLang="en-US" smtClean="0">
                <a:latin typeface="Calibri" pitchFamily="34" charset="0"/>
                <a:cs typeface="Arial" pitchFamily="34" charset="0"/>
              </a:rPr>
              <a:pPr eaLnBrk="1" hangingPunct="1"/>
              <a:t>1</a:t>
            </a:fld>
            <a:endParaRPr lang="en-US" altLang="en-US" dirty="0" smtClean="0">
              <a:latin typeface="Calibri" pitchFamily="34" charset="0"/>
              <a:cs typeface="Arial" pitchFamily="34" charset="0"/>
            </a:endParaRPr>
          </a:p>
        </p:txBody>
      </p:sp>
    </p:spTree>
    <p:extLst>
      <p:ext uri="{BB962C8B-B14F-4D97-AF65-F5344CB8AC3E}">
        <p14:creationId xmlns:p14="http://schemas.microsoft.com/office/powerpoint/2010/main" val="69975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28713" y="690563"/>
            <a:ext cx="460057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solidFill>
                  <a:prstClr val="black"/>
                </a:solidFill>
                <a:latin typeface="Calibri" pitchFamily="34" charset="0"/>
              </a:rPr>
              <a:pPr/>
              <a:t>15</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2981781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17</a:t>
            </a:fld>
            <a:endParaRPr lang="en-US" altLang="en-US"/>
          </a:p>
        </p:txBody>
      </p:sp>
    </p:spTree>
    <p:extLst>
      <p:ext uri="{BB962C8B-B14F-4D97-AF65-F5344CB8AC3E}">
        <p14:creationId xmlns:p14="http://schemas.microsoft.com/office/powerpoint/2010/main" val="153417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18</a:t>
            </a:fld>
            <a:endParaRPr lang="en-US" altLang="en-US"/>
          </a:p>
        </p:txBody>
      </p:sp>
    </p:spTree>
    <p:extLst>
      <p:ext uri="{BB962C8B-B14F-4D97-AF65-F5344CB8AC3E}">
        <p14:creationId xmlns:p14="http://schemas.microsoft.com/office/powerpoint/2010/main" val="1399256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19</a:t>
            </a:fld>
            <a:endParaRPr lang="en-US" altLang="en-US"/>
          </a:p>
        </p:txBody>
      </p:sp>
    </p:spTree>
    <p:extLst>
      <p:ext uri="{BB962C8B-B14F-4D97-AF65-F5344CB8AC3E}">
        <p14:creationId xmlns:p14="http://schemas.microsoft.com/office/powerpoint/2010/main" val="91536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smtClean="0"/>
              <a:t>Eve </a:t>
            </a:r>
            <a:r>
              <a:rPr lang="en-US" dirty="0" err="1" smtClean="0"/>
              <a:t>Espey</a:t>
            </a:r>
            <a:endParaRPr lang="en-US" dirty="0"/>
          </a:p>
        </p:txBody>
      </p:sp>
      <p:sp>
        <p:nvSpPr>
          <p:cNvPr id="30724" name="Slide Number Placeholder 3"/>
          <p:cNvSpPr txBox="1">
            <a:spLocks noGrp="1"/>
          </p:cNvSpPr>
          <p:nvPr/>
        </p:nvSpPr>
        <p:spPr bwMode="auto">
          <a:xfrm>
            <a:off x="3884613" y="8741940"/>
            <a:ext cx="2971800" cy="460186"/>
          </a:xfrm>
          <a:prstGeom prst="rect">
            <a:avLst/>
          </a:prstGeom>
          <a:noFill/>
          <a:ln>
            <a:miter lim="800000"/>
            <a:headEnd/>
            <a:tailEnd/>
          </a:ln>
        </p:spPr>
        <p:txBody>
          <a:bodyPr anchor="b"/>
          <a:lstStyle/>
          <a:p>
            <a:pPr algn="r">
              <a:defRPr/>
            </a:pPr>
            <a:fld id="{66197C0C-2EBF-A247-B81B-5E2F3F487485}" type="slidenum">
              <a:rPr lang="en-US" sz="1200">
                <a:ea typeface="+mn-ea"/>
                <a:cs typeface="+mn-cs"/>
              </a:rPr>
              <a:pPr algn="r">
                <a:defRPr/>
              </a:pPr>
              <a:t>21</a:t>
            </a:fld>
            <a:endParaRPr lang="en-US" sz="1200">
              <a:ea typeface="+mn-ea"/>
              <a:cs typeface="+mn-cs"/>
            </a:endParaRPr>
          </a:p>
        </p:txBody>
      </p:sp>
    </p:spTree>
    <p:extLst>
      <p:ext uri="{BB962C8B-B14F-4D97-AF65-F5344CB8AC3E}">
        <p14:creationId xmlns:p14="http://schemas.microsoft.com/office/powerpoint/2010/main" val="299191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Shelly </a:t>
            </a:r>
          </a:p>
          <a:p>
            <a:r>
              <a:rPr lang="en-US" dirty="0" smtClean="0"/>
              <a:t>Add slides 10 &amp; 11 from Eve </a:t>
            </a:r>
            <a:r>
              <a:rPr lang="en-US" dirty="0" err="1" smtClean="0"/>
              <a:t>Espey</a:t>
            </a:r>
            <a:endParaRPr lang="en-US" dirty="0" smtClean="0"/>
          </a:p>
          <a:p>
            <a:r>
              <a:rPr lang="en-US" dirty="0" smtClean="0"/>
              <a:t>ON slide 10 from </a:t>
            </a:r>
            <a:r>
              <a:rPr lang="en-US" dirty="0" err="1" smtClean="0"/>
              <a:t>Espey</a:t>
            </a:r>
            <a:r>
              <a:rPr lang="en-US" dirty="0" smtClean="0"/>
              <a:t>, remove sentence</a:t>
            </a:r>
            <a:r>
              <a:rPr lang="en-US" baseline="0" dirty="0" smtClean="0"/>
              <a:t> in red</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22</a:t>
            </a:fld>
            <a:endParaRPr lang="en-US" altLang="en-US"/>
          </a:p>
        </p:txBody>
      </p:sp>
    </p:spTree>
    <p:extLst>
      <p:ext uri="{BB962C8B-B14F-4D97-AF65-F5344CB8AC3E}">
        <p14:creationId xmlns:p14="http://schemas.microsoft.com/office/powerpoint/2010/main" val="1542486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Shelly</a:t>
            </a:r>
          </a:p>
          <a:p>
            <a:endParaRPr lang="en-US" dirty="0" smtClean="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23</a:t>
            </a:fld>
            <a:endParaRPr lang="en-US" altLang="en-US"/>
          </a:p>
        </p:txBody>
      </p:sp>
    </p:spTree>
    <p:extLst>
      <p:ext uri="{BB962C8B-B14F-4D97-AF65-F5344CB8AC3E}">
        <p14:creationId xmlns:p14="http://schemas.microsoft.com/office/powerpoint/2010/main" val="1243223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25</a:t>
            </a:fld>
            <a:endParaRPr lang="en-US" altLang="en-US"/>
          </a:p>
        </p:txBody>
      </p:sp>
    </p:spTree>
    <p:extLst>
      <p:ext uri="{BB962C8B-B14F-4D97-AF65-F5344CB8AC3E}">
        <p14:creationId xmlns:p14="http://schemas.microsoft.com/office/powerpoint/2010/main" val="43474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Shelly</a:t>
            </a:r>
            <a:r>
              <a:rPr lang="en-US" baseline="0" dirty="0" smtClean="0"/>
              <a:t> Tien</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26</a:t>
            </a:fld>
            <a:endParaRPr lang="en-US" altLang="en-US"/>
          </a:p>
        </p:txBody>
      </p:sp>
    </p:spTree>
    <p:extLst>
      <p:ext uri="{BB962C8B-B14F-4D97-AF65-F5344CB8AC3E}">
        <p14:creationId xmlns:p14="http://schemas.microsoft.com/office/powerpoint/2010/main" val="1690067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Shelly Tien</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27</a:t>
            </a:fld>
            <a:endParaRPr lang="en-US" altLang="en-US"/>
          </a:p>
        </p:txBody>
      </p:sp>
    </p:spTree>
    <p:extLst>
      <p:ext uri="{BB962C8B-B14F-4D97-AF65-F5344CB8AC3E}">
        <p14:creationId xmlns:p14="http://schemas.microsoft.com/office/powerpoint/2010/main" val="125537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ln>
            <a:miter lim="800000"/>
            <a:headEnd/>
            <a:tailEnd/>
          </a:ln>
        </p:spPr>
        <p:txBody>
          <a:bodyPr/>
          <a:lstStyle/>
          <a:p>
            <a:fld id="{998CC5B9-47F4-437B-801E-5F4CA3FE6CAD}" type="slidenum">
              <a:rPr lang="en-US" altLang="en-US">
                <a:solidFill>
                  <a:prstClr val="black"/>
                </a:solidFill>
              </a:rPr>
              <a:pPr/>
              <a:t>2</a:t>
            </a:fld>
            <a:endParaRPr lang="en-US" altLang="en-US">
              <a:solidFill>
                <a:prstClr val="black"/>
              </a:solidFill>
            </a:endParaRPr>
          </a:p>
        </p:txBody>
      </p:sp>
    </p:spTree>
    <p:extLst>
      <p:ext uri="{BB962C8B-B14F-4D97-AF65-F5344CB8AC3E}">
        <p14:creationId xmlns:p14="http://schemas.microsoft.com/office/powerpoint/2010/main" val="227003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should know this document exists,</a:t>
            </a:r>
            <a:r>
              <a:rPr lang="en-US" baseline="0" dirty="0"/>
              <a:t> and they should read it.  These are just the first 2 principles</a:t>
            </a:r>
            <a:r>
              <a:rPr lang="en-US" baseline="0" dirty="0" smtClean="0"/>
              <a:t>.</a:t>
            </a:r>
          </a:p>
          <a:p>
            <a:r>
              <a:rPr lang="en-US" baseline="0" dirty="0" smtClean="0"/>
              <a:t>Eve </a:t>
            </a:r>
            <a:r>
              <a:rPr lang="en-US" baseline="0" dirty="0" err="1" smtClean="0"/>
              <a:t>Espey</a:t>
            </a:r>
            <a:endParaRPr lang="en-US" dirty="0"/>
          </a:p>
        </p:txBody>
      </p:sp>
      <p:sp>
        <p:nvSpPr>
          <p:cNvPr id="4" name="Slide Number Placeholder 3"/>
          <p:cNvSpPr>
            <a:spLocks noGrp="1"/>
          </p:cNvSpPr>
          <p:nvPr>
            <p:ph type="sldNum" sz="quarter" idx="10"/>
          </p:nvPr>
        </p:nvSpPr>
        <p:spPr/>
        <p:txBody>
          <a:bodyPr/>
          <a:lstStyle/>
          <a:p>
            <a:fld id="{CF2E386D-530F-4F4B-9534-4B5DD1E5D7B0}" type="slidenum">
              <a:rPr lang="en-US" smtClean="0"/>
              <a:t>30</a:t>
            </a:fld>
            <a:endParaRPr lang="en-US"/>
          </a:p>
        </p:txBody>
      </p:sp>
    </p:spTree>
    <p:extLst>
      <p:ext uri="{BB962C8B-B14F-4D97-AF65-F5344CB8AC3E}">
        <p14:creationId xmlns:p14="http://schemas.microsoft.com/office/powerpoint/2010/main" val="3725785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FPQC advisory board use One Key Question as a model for how to broach immediate postpartum contraception with women. We suggest that providers say…and then ask…You can read through the steps, but they all funnel to the same four points:</a:t>
            </a:r>
          </a:p>
          <a:p>
            <a:endParaRPr lang="en-US" baseline="0" dirty="0"/>
          </a:p>
          <a:p>
            <a:r>
              <a:rPr lang="en-US" baseline="0" dirty="0"/>
              <a:t>The comprehensive contraceptive counseling session which include women, their families and partners should be conversations</a:t>
            </a:r>
          </a:p>
          <a:p>
            <a:r>
              <a:rPr lang="en-US" baseline="0" dirty="0"/>
              <a:t>That put women at ease</a:t>
            </a:r>
          </a:p>
          <a:p>
            <a:r>
              <a:rPr lang="en-US" baseline="0" dirty="0"/>
              <a:t>Assess their intentions and provide tailored and specific information based on women’s needs and preferences </a:t>
            </a:r>
          </a:p>
          <a:p>
            <a:r>
              <a:rPr lang="en-US" baseline="0" dirty="0"/>
              <a:t>Documentation is stressed and so is ensuring informed consent and ongoing support</a:t>
            </a:r>
          </a:p>
          <a:p>
            <a:endParaRPr lang="en-US" baseline="0" dirty="0"/>
          </a:p>
          <a:p>
            <a:r>
              <a:rPr lang="en-US" baseline="0" dirty="0"/>
              <a:t>I am sharing the same information in different configurations to help hospitals think through how they would like to structure the initiative in their facility.  </a:t>
            </a:r>
          </a:p>
        </p:txBody>
      </p:sp>
      <p:sp>
        <p:nvSpPr>
          <p:cNvPr id="4" name="Slide Number Placeholder 3"/>
          <p:cNvSpPr>
            <a:spLocks noGrp="1"/>
          </p:cNvSpPr>
          <p:nvPr>
            <p:ph type="sldNum" sz="quarter" idx="10"/>
          </p:nvPr>
        </p:nvSpPr>
        <p:spPr/>
        <p:txBody>
          <a:bodyPr/>
          <a:lstStyle/>
          <a:p>
            <a:fld id="{37B95FEE-6075-4A9E-9EF2-68CBDFE65B0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29174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https://www.cdc.gov/preconception/documents/rlphealthproviders.pdf</a:t>
            </a:r>
          </a:p>
          <a:p>
            <a:pPr lvl="1"/>
            <a:r>
              <a:rPr lang="en-US" dirty="0"/>
              <a:t>Resources, research and commentary at </a:t>
            </a:r>
            <a:r>
              <a:rPr lang="en-US" dirty="0" err="1"/>
              <a:t>Bedsider</a:t>
            </a:r>
            <a:r>
              <a:rPr lang="en-US" dirty="0"/>
              <a:t>: https://providers.bedsider.org/</a:t>
            </a:r>
          </a:p>
          <a:p>
            <a:endParaRPr lang="en-US" dirty="0" smtClean="0"/>
          </a:p>
          <a:p>
            <a:r>
              <a:rPr lang="en-US" dirty="0" smtClean="0"/>
              <a:t>Change</a:t>
            </a:r>
            <a:r>
              <a:rPr lang="en-US" baseline="0" dirty="0" smtClean="0"/>
              <a:t> “do you have any children now” to “how many children do you have?”</a:t>
            </a:r>
            <a:endParaRPr lang="en-US" dirty="0"/>
          </a:p>
        </p:txBody>
      </p:sp>
      <p:sp>
        <p:nvSpPr>
          <p:cNvPr id="4" name="Slide Number Placeholder 3"/>
          <p:cNvSpPr>
            <a:spLocks noGrp="1"/>
          </p:cNvSpPr>
          <p:nvPr>
            <p:ph type="sldNum" sz="quarter" idx="10"/>
          </p:nvPr>
        </p:nvSpPr>
        <p:spPr/>
        <p:txBody>
          <a:bodyPr/>
          <a:lstStyle/>
          <a:p>
            <a:fld id="{CF2E386D-530F-4F4B-9534-4B5DD1E5D7B0}" type="slidenum">
              <a:rPr lang="en-US" smtClean="0"/>
              <a:t>33</a:t>
            </a:fld>
            <a:endParaRPr lang="en-US"/>
          </a:p>
        </p:txBody>
      </p:sp>
    </p:spTree>
    <p:extLst>
      <p:ext uri="{BB962C8B-B14F-4D97-AF65-F5344CB8AC3E}">
        <p14:creationId xmlns:p14="http://schemas.microsoft.com/office/powerpoint/2010/main" val="1623060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Merck &amp; Co., Inc. Nexplanon (etonogestrel implant) 68 mg radiopaque: request training. Whitehouse Station (NJ): Merck; 2015. Available at: </a:t>
            </a:r>
            <a:r>
              <a:rPr lang="en-US" sz="1200" u="sng" kern="1200" dirty="0">
                <a:solidFill>
                  <a:schemeClr val="tx1"/>
                </a:solidFill>
                <a:effectLst/>
                <a:latin typeface="+mn-lt"/>
                <a:ea typeface="+mn-ea"/>
                <a:cs typeface="+mn-cs"/>
                <a:hlinkClick r:id="rId3"/>
              </a:rPr>
              <a:t>http://www.nexplanon-usa.com/en/hcp/services-and-support/request-training/</a:t>
            </a:r>
            <a:r>
              <a:rPr lang="en-US" sz="1200" kern="1200" dirty="0">
                <a:solidFill>
                  <a:schemeClr val="tx1"/>
                </a:solidFill>
                <a:effectLst/>
                <a:latin typeface="+mn-lt"/>
                <a:ea typeface="+mn-ea"/>
                <a:cs typeface="+mn-cs"/>
              </a:rPr>
              <a:t>. Retrieved September 21, 2017.</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Staff Comment: Phone </a:t>
            </a:r>
            <a:r>
              <a:rPr lang="en-US" sz="1200" b="1" kern="1200" dirty="0" smtClean="0">
                <a:solidFill>
                  <a:schemeClr val="tx1"/>
                </a:solidFill>
                <a:effectLst/>
                <a:latin typeface="+mn-lt"/>
                <a:ea typeface="+mn-ea"/>
                <a:cs typeface="+mn-cs"/>
              </a:rPr>
              <a:t>number </a:t>
            </a:r>
            <a:r>
              <a:rPr lang="en-US" sz="1200" b="1" kern="1200" dirty="0">
                <a:solidFill>
                  <a:schemeClr val="tx1"/>
                </a:solidFill>
                <a:effectLst/>
                <a:latin typeface="+mn-lt"/>
                <a:ea typeface="+mn-ea"/>
                <a:cs typeface="+mn-cs"/>
              </a:rPr>
              <a:t>1-877-467-5266 is correct</a:t>
            </a:r>
            <a:r>
              <a:rPr lang="en-US" sz="1200" b="1" kern="1200" dirty="0" smtClean="0">
                <a:solidFill>
                  <a:schemeClr val="tx1"/>
                </a:solidFill>
                <a:effectLst/>
                <a:latin typeface="+mn-lt"/>
                <a:ea typeface="+mn-ea"/>
                <a:cs typeface="+mn-cs"/>
              </a:rPr>
              <a: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Eve </a:t>
            </a:r>
            <a:r>
              <a:rPr lang="en-US" sz="1200" b="1" kern="1200" dirty="0" err="1" smtClean="0">
                <a:solidFill>
                  <a:schemeClr val="tx1"/>
                </a:solidFill>
                <a:effectLst/>
                <a:latin typeface="+mn-lt"/>
                <a:ea typeface="+mn-ea"/>
                <a:cs typeface="+mn-cs"/>
              </a:rPr>
              <a:t>espey</a:t>
            </a:r>
            <a:endParaRPr lang="en-US" dirty="0"/>
          </a:p>
        </p:txBody>
      </p:sp>
      <p:sp>
        <p:nvSpPr>
          <p:cNvPr id="4" name="Slide Number Placeholder 3"/>
          <p:cNvSpPr>
            <a:spLocks noGrp="1"/>
          </p:cNvSpPr>
          <p:nvPr>
            <p:ph type="sldNum" sz="quarter" idx="10"/>
          </p:nvPr>
        </p:nvSpPr>
        <p:spPr/>
        <p:txBody>
          <a:bodyPr/>
          <a:lstStyle/>
          <a:p>
            <a:fld id="{1531F9D3-7548-4822-8BB6-F4E891895F45}" type="slidenum">
              <a:rPr lang="en-US" smtClean="0"/>
              <a:t>36</a:t>
            </a:fld>
            <a:endParaRPr lang="en-US"/>
          </a:p>
        </p:txBody>
      </p:sp>
    </p:spTree>
    <p:extLst>
      <p:ext uri="{BB962C8B-B14F-4D97-AF65-F5344CB8AC3E}">
        <p14:creationId xmlns:p14="http://schemas.microsoft.com/office/powerpoint/2010/main" val="1439930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128713" y="690563"/>
            <a:ext cx="4600575" cy="3451225"/>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trike="sngStrike" baseline="0" dirty="0" smtClean="0"/>
              <a:t>UPDATED_DW_10.22.2018</a:t>
            </a:r>
            <a:endParaRPr lang="en-US" strike="sngStrike" dirty="0" smtClean="0"/>
          </a:p>
        </p:txBody>
      </p:sp>
      <p:sp>
        <p:nvSpPr>
          <p:cNvPr id="49156" name="Footer Placeholder 4"/>
          <p:cNvSpPr>
            <a:spLocks noGrp="1"/>
          </p:cNvSpPr>
          <p:nvPr>
            <p:ph type="ftr" sz="quarter" idx="4"/>
          </p:nvPr>
        </p:nvSpPr>
        <p:spPr bwMode="auto">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fontAlgn="base">
              <a:spcBef>
                <a:spcPct val="0"/>
              </a:spcBef>
              <a:spcAft>
                <a:spcPct val="0"/>
              </a:spcAft>
              <a:defRPr>
                <a:solidFill>
                  <a:schemeClr val="tx1"/>
                </a:solidFill>
                <a:latin typeface="Arial" panose="020B0604020202020204" pitchFamily="34" charset="0"/>
              </a:defRPr>
            </a:lvl6pPr>
            <a:lvl7pPr marL="3028264" indent="-232943" fontAlgn="base">
              <a:spcBef>
                <a:spcPct val="0"/>
              </a:spcBef>
              <a:spcAft>
                <a:spcPct val="0"/>
              </a:spcAft>
              <a:defRPr>
                <a:solidFill>
                  <a:schemeClr val="tx1"/>
                </a:solidFill>
                <a:latin typeface="Arial" panose="020B0604020202020204" pitchFamily="34" charset="0"/>
              </a:defRPr>
            </a:lvl7pPr>
            <a:lvl8pPr marL="3494151" indent="-232943" fontAlgn="base">
              <a:spcBef>
                <a:spcPct val="0"/>
              </a:spcBef>
              <a:spcAft>
                <a:spcPct val="0"/>
              </a:spcAft>
              <a:defRPr>
                <a:solidFill>
                  <a:schemeClr val="tx1"/>
                </a:solidFill>
                <a:latin typeface="Arial" panose="020B0604020202020204" pitchFamily="34" charset="0"/>
              </a:defRPr>
            </a:lvl8pPr>
            <a:lvl9pPr marL="3960038" indent="-232943"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en-US" altLang="en-US" smtClean="0">
              <a:latin typeface="Calibri" panose="020F0502020204030204" pitchFamily="34" charset="0"/>
            </a:endParaRPr>
          </a:p>
        </p:txBody>
      </p:sp>
    </p:spTree>
    <p:extLst>
      <p:ext uri="{BB962C8B-B14F-4D97-AF65-F5344CB8AC3E}">
        <p14:creationId xmlns:p14="http://schemas.microsoft.com/office/powerpoint/2010/main" val="2288991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66813" y="701675"/>
            <a:ext cx="4676775" cy="3508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57066" indent="-291179">
              <a:defRPr>
                <a:solidFill>
                  <a:schemeClr val="tx1"/>
                </a:solidFill>
                <a:latin typeface="Arial" pitchFamily="34" charset="0"/>
                <a:ea typeface="MS PGothic" pitchFamily="34" charset="-128"/>
              </a:defRPr>
            </a:lvl2pPr>
            <a:lvl3pPr marL="1164717" indent="-232943">
              <a:defRPr>
                <a:solidFill>
                  <a:schemeClr val="tx1"/>
                </a:solidFill>
                <a:latin typeface="Arial" pitchFamily="34" charset="0"/>
                <a:ea typeface="MS PGothic" pitchFamily="34" charset="-128"/>
              </a:defRPr>
            </a:lvl3pPr>
            <a:lvl4pPr marL="1630604" indent="-232943">
              <a:defRPr>
                <a:solidFill>
                  <a:schemeClr val="tx1"/>
                </a:solidFill>
                <a:latin typeface="Arial" pitchFamily="34" charset="0"/>
                <a:ea typeface="MS PGothic" pitchFamily="34" charset="-128"/>
              </a:defRPr>
            </a:lvl4pPr>
            <a:lvl5pPr marL="2096491" indent="-232943">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39</a:t>
            </a:fld>
            <a:endParaRPr lang="en-US" altLang="en-US">
              <a:latin typeface="Calibri" pitchFamily="34" charset="0"/>
            </a:endParaRPr>
          </a:p>
        </p:txBody>
      </p:sp>
    </p:spTree>
    <p:extLst>
      <p:ext uri="{BB962C8B-B14F-4D97-AF65-F5344CB8AC3E}">
        <p14:creationId xmlns:p14="http://schemas.microsoft.com/office/powerpoint/2010/main" val="1293691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77B1CA87-152D-48F1-885B-E08475F7C188}" type="slidenum">
              <a:rPr lang="en-US" altLang="en-US" smtClean="0">
                <a:solidFill>
                  <a:prstClr val="black"/>
                </a:solidFill>
                <a:latin typeface="Calibri" pitchFamily="34" charset="0"/>
              </a:rPr>
              <a:pPr eaLnBrk="1" hangingPunct="1"/>
              <a:t>40</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906573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ILPQC facilitated</a:t>
            </a:r>
            <a:r>
              <a:rPr lang="en-US" baseline="0" dirty="0" smtClean="0"/>
              <a:t> </a:t>
            </a:r>
            <a:r>
              <a:rPr lang="en-US" dirty="0" smtClean="0"/>
              <a:t>the following QI</a:t>
            </a:r>
            <a:r>
              <a:rPr lang="en-US" baseline="0" dirty="0" smtClean="0"/>
              <a:t> strategies: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supported the creation of multidisciplinary </a:t>
            </a:r>
            <a:r>
              <a:rPr lang="en-US" sz="1200" dirty="0" smtClean="0">
                <a:latin typeface="Calibri" pitchFamily="34" charset="0"/>
              </a:rPr>
              <a:t>hospital-based QI teams,</a:t>
            </a:r>
            <a:r>
              <a:rPr lang="en-US" sz="1200" baseline="0" dirty="0" smtClean="0">
                <a:latin typeface="Calibri" pitchFamily="34" charset="0"/>
              </a:rPr>
              <a:t> </a:t>
            </a:r>
            <a:endParaRPr lang="en-US" sz="1200" dirty="0" smtClean="0">
              <a:latin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rPr>
              <a:t>Provided opportunities for collaborative learning across hospitals through in person events, and monthly web-based meetings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rPr>
              <a:t>created a rapid response data system that allowed teams to track and compare their data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rPr>
              <a:t>And maintained regular communication via newsletters and updated website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Calibri" pitchFamily="34" charset="0"/>
              </a:rPr>
              <a:t>Importantly, we provided QI support to hospital teams through a toolkit, regional network meetings and QI coaching calls.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smtClean="0">
              <a:latin typeface="Calibri" pitchFamily="34" charset="0"/>
            </a:endParaRPr>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41</a:t>
            </a:fld>
            <a:endParaRPr lang="en-US" altLang="en-US"/>
          </a:p>
        </p:txBody>
      </p:sp>
    </p:spTree>
    <p:extLst>
      <p:ext uri="{BB962C8B-B14F-4D97-AF65-F5344CB8AC3E}">
        <p14:creationId xmlns:p14="http://schemas.microsoft.com/office/powerpoint/2010/main" val="2946471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Illinois</a:t>
            </a:r>
            <a:r>
              <a:rPr lang="en-US" baseline="0" dirty="0" smtClean="0"/>
              <a:t> Perinatal Quality Collaborative is a multi-disciplinary, multi-stakeholder perinatal quality collaborative started in 2013 with over 100 Illinois hospitals representing greater than 95% of Illinois births. </a:t>
            </a:r>
          </a:p>
          <a:p>
            <a:endParaRPr lang="en-US" baseline="0" dirty="0" smtClean="0"/>
          </a:p>
          <a:p>
            <a:pPr defTabSz="957468">
              <a:defRPr/>
            </a:pPr>
            <a:r>
              <a:rPr lang="en-US" baseline="0" dirty="0" smtClean="0"/>
              <a:t>ILPQC supports </a:t>
            </a:r>
            <a:r>
              <a:rPr lang="en-US" sz="1300" dirty="0"/>
              <a:t>participating hospitals’ implementation of evidenced-based practices using quality improvement science, collaborative learning and rapid response data</a:t>
            </a:r>
          </a:p>
          <a:p>
            <a:endParaRPr lang="en-US" baseline="0" dirty="0" smtClean="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42</a:t>
            </a:fld>
            <a:endParaRPr lang="en-US" altLang="en-US"/>
          </a:p>
        </p:txBody>
      </p:sp>
    </p:spTree>
    <p:extLst>
      <p:ext uri="{BB962C8B-B14F-4D97-AF65-F5344CB8AC3E}">
        <p14:creationId xmlns:p14="http://schemas.microsoft.com/office/powerpoint/2010/main" val="1496628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0FEEEAC-801D-4024-9712-F4779814F5A9}" type="slidenum">
              <a:rPr lang="en-US" altLang="en-US" smtClean="0">
                <a:solidFill>
                  <a:prstClr val="black"/>
                </a:solidFill>
                <a:latin typeface="Calibri" pitchFamily="34" charset="0"/>
              </a:rPr>
              <a:pPr eaLnBrk="1" hangingPunct="1"/>
              <a:t>44</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320074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1425" y="722313"/>
            <a:ext cx="4832350" cy="3625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F8B84B-AC4E-4D94-B11C-B7A566349C02}" type="slidenum">
              <a:rPr lang="en-US" smtClean="0"/>
              <a:pPr>
                <a:defRPr/>
              </a:pPr>
              <a:t>3</a:t>
            </a:fld>
            <a:endParaRPr lang="en-US"/>
          </a:p>
        </p:txBody>
      </p:sp>
    </p:spTree>
    <p:extLst>
      <p:ext uri="{BB962C8B-B14F-4D97-AF65-F5344CB8AC3E}">
        <p14:creationId xmlns:p14="http://schemas.microsoft.com/office/powerpoint/2010/main" val="1660429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trike="sngStrike"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54" indent="-285713" eaLnBrk="0" hangingPunct="0">
              <a:defRPr>
                <a:solidFill>
                  <a:schemeClr val="tx1"/>
                </a:solidFill>
                <a:latin typeface="Arial" pitchFamily="34" charset="0"/>
                <a:ea typeface="MS PGothic" pitchFamily="34" charset="-128"/>
              </a:defRPr>
            </a:lvl2pPr>
            <a:lvl3pPr marL="1142852" indent="-228571" eaLnBrk="0" hangingPunct="0">
              <a:defRPr>
                <a:solidFill>
                  <a:schemeClr val="tx1"/>
                </a:solidFill>
                <a:latin typeface="Arial" pitchFamily="34" charset="0"/>
                <a:ea typeface="MS PGothic" pitchFamily="34" charset="-128"/>
              </a:defRPr>
            </a:lvl3pPr>
            <a:lvl4pPr marL="1599993" indent="-228571" eaLnBrk="0" hangingPunct="0">
              <a:defRPr>
                <a:solidFill>
                  <a:schemeClr val="tx1"/>
                </a:solidFill>
                <a:latin typeface="Arial" pitchFamily="34" charset="0"/>
                <a:ea typeface="MS PGothic" pitchFamily="34" charset="-128"/>
              </a:defRPr>
            </a:lvl4pPr>
            <a:lvl5pPr marL="2057133" indent="-228571" eaLnBrk="0" hangingPunct="0">
              <a:defRPr>
                <a:solidFill>
                  <a:schemeClr val="tx1"/>
                </a:solidFill>
                <a:latin typeface="Arial" pitchFamily="34" charset="0"/>
                <a:ea typeface="MS PGothic" pitchFamily="34" charset="-128"/>
              </a:defRPr>
            </a:lvl5pPr>
            <a:lvl6pPr marL="2514274" indent="-228571" eaLnBrk="0" fontAlgn="base" hangingPunct="0">
              <a:spcBef>
                <a:spcPct val="0"/>
              </a:spcBef>
              <a:spcAft>
                <a:spcPct val="0"/>
              </a:spcAft>
              <a:defRPr>
                <a:solidFill>
                  <a:schemeClr val="tx1"/>
                </a:solidFill>
                <a:latin typeface="Arial" pitchFamily="34" charset="0"/>
                <a:ea typeface="MS PGothic" pitchFamily="34" charset="-128"/>
              </a:defRPr>
            </a:lvl6pPr>
            <a:lvl7pPr marL="2971415" indent="-228571" eaLnBrk="0" fontAlgn="base" hangingPunct="0">
              <a:spcBef>
                <a:spcPct val="0"/>
              </a:spcBef>
              <a:spcAft>
                <a:spcPct val="0"/>
              </a:spcAft>
              <a:defRPr>
                <a:solidFill>
                  <a:schemeClr val="tx1"/>
                </a:solidFill>
                <a:latin typeface="Arial" pitchFamily="34" charset="0"/>
                <a:ea typeface="MS PGothic" pitchFamily="34" charset="-128"/>
              </a:defRPr>
            </a:lvl7pPr>
            <a:lvl8pPr marL="3428556" indent="-228571" eaLnBrk="0" fontAlgn="base" hangingPunct="0">
              <a:spcBef>
                <a:spcPct val="0"/>
              </a:spcBef>
              <a:spcAft>
                <a:spcPct val="0"/>
              </a:spcAft>
              <a:defRPr>
                <a:solidFill>
                  <a:schemeClr val="tx1"/>
                </a:solidFill>
                <a:latin typeface="Arial" pitchFamily="34" charset="0"/>
                <a:ea typeface="MS PGothic" pitchFamily="34" charset="-128"/>
              </a:defRPr>
            </a:lvl8pPr>
            <a:lvl9pPr marL="3885696" indent="-228571"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B1CA87-152D-48F1-885B-E08475F7C18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99296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46</a:t>
            </a:fld>
            <a:endParaRPr lang="en-US" altLang="en-US"/>
          </a:p>
        </p:txBody>
      </p:sp>
    </p:spTree>
    <p:extLst>
      <p:ext uri="{BB962C8B-B14F-4D97-AF65-F5344CB8AC3E}">
        <p14:creationId xmlns:p14="http://schemas.microsoft.com/office/powerpoint/2010/main" val="2641659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49</a:t>
            </a:fld>
            <a:endParaRPr lang="en-US" altLang="en-US"/>
          </a:p>
        </p:txBody>
      </p:sp>
    </p:spTree>
    <p:extLst>
      <p:ext uri="{BB962C8B-B14F-4D97-AF65-F5344CB8AC3E}">
        <p14:creationId xmlns:p14="http://schemas.microsoft.com/office/powerpoint/2010/main" val="2501943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52</a:t>
            </a:fld>
            <a:endParaRPr lang="en-US" altLang="en-US"/>
          </a:p>
        </p:txBody>
      </p:sp>
    </p:spTree>
    <p:extLst>
      <p:ext uri="{BB962C8B-B14F-4D97-AF65-F5344CB8AC3E}">
        <p14:creationId xmlns:p14="http://schemas.microsoft.com/office/powerpoint/2010/main" val="754071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7/2/19</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57</a:t>
            </a:fld>
            <a:endParaRPr lang="en-US" altLang="en-US"/>
          </a:p>
        </p:txBody>
      </p:sp>
    </p:spTree>
    <p:extLst>
      <p:ext uri="{BB962C8B-B14F-4D97-AF65-F5344CB8AC3E}">
        <p14:creationId xmlns:p14="http://schemas.microsoft.com/office/powerpoint/2010/main" val="3837569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7/2/19</a:t>
            </a:r>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58</a:t>
            </a:fld>
            <a:endParaRPr lang="en-US" altLang="en-US"/>
          </a:p>
        </p:txBody>
      </p:sp>
    </p:spTree>
    <p:extLst>
      <p:ext uri="{BB962C8B-B14F-4D97-AF65-F5344CB8AC3E}">
        <p14:creationId xmlns:p14="http://schemas.microsoft.com/office/powerpoint/2010/main" val="1388356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7/2/19</a:t>
            </a:r>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59</a:t>
            </a:fld>
            <a:endParaRPr lang="en-US" altLang="en-US"/>
          </a:p>
        </p:txBody>
      </p:sp>
    </p:spTree>
    <p:extLst>
      <p:ext uri="{BB962C8B-B14F-4D97-AF65-F5344CB8AC3E}">
        <p14:creationId xmlns:p14="http://schemas.microsoft.com/office/powerpoint/2010/main" val="2944930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7/2/19</a:t>
            </a:r>
          </a:p>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60</a:t>
            </a:fld>
            <a:endParaRPr lang="en-US" altLang="en-US"/>
          </a:p>
        </p:txBody>
      </p:sp>
    </p:spTree>
    <p:extLst>
      <p:ext uri="{BB962C8B-B14F-4D97-AF65-F5344CB8AC3E}">
        <p14:creationId xmlns:p14="http://schemas.microsoft.com/office/powerpoint/2010/main" val="2899128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7/2/19</a:t>
            </a:r>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61</a:t>
            </a:fld>
            <a:endParaRPr lang="en-US" altLang="en-US"/>
          </a:p>
        </p:txBody>
      </p:sp>
    </p:spTree>
    <p:extLst>
      <p:ext uri="{BB962C8B-B14F-4D97-AF65-F5344CB8AC3E}">
        <p14:creationId xmlns:p14="http://schemas.microsoft.com/office/powerpoint/2010/main" val="2983265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Updated 7/2/19	</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62</a:t>
            </a:fld>
            <a:endParaRPr lang="en-US" altLang="en-US"/>
          </a:p>
        </p:txBody>
      </p:sp>
    </p:spTree>
    <p:extLst>
      <p:ext uri="{BB962C8B-B14F-4D97-AF65-F5344CB8AC3E}">
        <p14:creationId xmlns:p14="http://schemas.microsoft.com/office/powerpoint/2010/main" val="50793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Kai</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a:t>
            </a:fld>
            <a:endParaRPr lang="en-US" altLang="en-US"/>
          </a:p>
        </p:txBody>
      </p:sp>
    </p:spTree>
    <p:extLst>
      <p:ext uri="{BB962C8B-B14F-4D97-AF65-F5344CB8AC3E}">
        <p14:creationId xmlns:p14="http://schemas.microsoft.com/office/powerpoint/2010/main" val="1233652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65</a:t>
            </a:fld>
            <a:endParaRPr lang="en-US" altLang="en-US"/>
          </a:p>
        </p:txBody>
      </p:sp>
    </p:spTree>
    <p:extLst>
      <p:ext uri="{BB962C8B-B14F-4D97-AF65-F5344CB8AC3E}">
        <p14:creationId xmlns:p14="http://schemas.microsoft.com/office/powerpoint/2010/main" val="3121476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66</a:t>
            </a:fld>
            <a:endParaRPr lang="en-US" altLang="en-US"/>
          </a:p>
        </p:txBody>
      </p:sp>
    </p:spTree>
    <p:extLst>
      <p:ext uri="{BB962C8B-B14F-4D97-AF65-F5344CB8AC3E}">
        <p14:creationId xmlns:p14="http://schemas.microsoft.com/office/powerpoint/2010/main" val="3368358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right after Shelly’s talk and reflects the process she taking currently.  </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67</a:t>
            </a:fld>
            <a:endParaRPr lang="en-US" altLang="en-US"/>
          </a:p>
        </p:txBody>
      </p:sp>
    </p:spTree>
    <p:extLst>
      <p:ext uri="{BB962C8B-B14F-4D97-AF65-F5344CB8AC3E}">
        <p14:creationId xmlns:p14="http://schemas.microsoft.com/office/powerpoint/2010/main" val="1860141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aware that there are many steps to offering and inserting PP LARC but do not want to forget about the steps that should be apart of a hospital’s process once LARC is inserted. When women are preparing to leave the hospital they should be given information about what to expect and where they can go. This may look different depending on the what hospital a woman is delivering at but it should include information about the risk of IUD expulsion and checking for strings once they have healed. For IUD expulsions, we are suggesting that women use back up methods but see their OB provider if they want another device inserted. For women who would like removal they can go to their OB provider, an federally qualified health center or the local health department to have the device removed at little to no cost. I think satisfaction and contraceptive continuation is important for seeing the impact in short interval and unintended pregnancy so it may require that providers work with community partners to assess how women are managing their contraception – we work closely with the FL Healthy Start Coalitions across the state, many of which have home visitation programs for moms and babies. These community-based services can fill gaps when women are not returning to care but still are in need of information and services. </a:t>
            </a:r>
          </a:p>
        </p:txBody>
      </p:sp>
      <p:sp>
        <p:nvSpPr>
          <p:cNvPr id="4" name="Slide Number Placeholder 3"/>
          <p:cNvSpPr>
            <a:spLocks noGrp="1"/>
          </p:cNvSpPr>
          <p:nvPr>
            <p:ph type="sldNum" sz="quarter" idx="10"/>
          </p:nvPr>
        </p:nvSpPr>
        <p:spPr/>
        <p:txBody>
          <a:bodyPr/>
          <a:lstStyle/>
          <a:p>
            <a:fld id="{37B95FEE-6075-4A9E-9EF2-68CBDFE65B02}"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505116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 mentioned workflow and this diagram Illustrates the anticipated way in which Access LARC could function at a hospital. We expect each institution to modify their workflow to accommodate the initiative in a way that works best for them so this is not prescriptive in any way. </a:t>
            </a:r>
          </a:p>
          <a:p>
            <a:endParaRPr lang="en-US" dirty="0"/>
          </a:p>
          <a:p>
            <a:r>
              <a:rPr lang="en-US" dirty="0"/>
              <a:t>There is one small modification that I would like to make here, we are asking that providers check women’s insurance prior to having an in-depth conversation about IPP LARC. We don’t want to counsel women on a method that they cannot receive. After that is done, then the patient receives counseling on IPP LARC during the prenatal period, if possible (we recommend having the conversation earlier, probably a brief introduction in trimester one and a comprehensive conversation in trimester two). For a patient that chooses IPP LARC, they would be asked to sign the consent document and receive approval from their insurance. This should be documented in the patient chart and during triage the patient should re-sign consent and sign device-specific consent. A nurse would ensure that the supplies are available for the insertion in L&amp;D or on the postpartum floor if Nexplanon was selected. LARC is placed, then the patient is directed through routine postpartum care. We hope women will return for their postpartum appointment but if not they should have some anticipatory guidance about what to expect and where to go. </a:t>
            </a:r>
          </a:p>
          <a:p>
            <a:endParaRPr lang="en-US" dirty="0"/>
          </a:p>
        </p:txBody>
      </p:sp>
      <p:sp>
        <p:nvSpPr>
          <p:cNvPr id="4" name="Slide Number Placeholder 3"/>
          <p:cNvSpPr>
            <a:spLocks noGrp="1"/>
          </p:cNvSpPr>
          <p:nvPr>
            <p:ph type="sldNum" sz="quarter" idx="10"/>
          </p:nvPr>
        </p:nvSpPr>
        <p:spPr/>
        <p:txBody>
          <a:bodyPr/>
          <a:lstStyle/>
          <a:p>
            <a:fld id="{37B95FEE-6075-4A9E-9EF2-68CBDFE65B02}"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883246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9399BA-D265-4DD5-B172-CF7BBEF04538}" type="slidenum">
              <a:rPr lang="en-US" altLang="en-US" smtClean="0"/>
              <a:pPr>
                <a:defRPr/>
              </a:pPr>
              <a:t>79</a:t>
            </a:fld>
            <a:endParaRPr lang="en-US" altLang="en-US"/>
          </a:p>
        </p:txBody>
      </p:sp>
    </p:spTree>
    <p:extLst>
      <p:ext uri="{BB962C8B-B14F-4D97-AF65-F5344CB8AC3E}">
        <p14:creationId xmlns:p14="http://schemas.microsoft.com/office/powerpoint/2010/main" val="347803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28713" y="690563"/>
            <a:ext cx="460057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buFontTx/>
              <a:buChar char="-"/>
            </a:pPr>
            <a:r>
              <a:rPr lang="en-US" sz="1200" kern="1200" dirty="0" smtClean="0">
                <a:solidFill>
                  <a:schemeClr val="tx1"/>
                </a:solidFill>
                <a:latin typeface="+mn-lt"/>
                <a:ea typeface="MS PGothic" pitchFamily="34" charset="-128"/>
                <a:cs typeface="MS PGothic" charset="0"/>
              </a:rPr>
              <a:t>Chicago Metropolitan Agency for Planning definition of Cook and the counties immediately surrounding it: DuPage, Kane, Kendall, Lake, McHenry, and Will counties</a:t>
            </a:r>
          </a:p>
          <a:p>
            <a:pPr>
              <a:buFontTx/>
              <a:buNone/>
            </a:pPr>
            <a:endParaRPr lang="en-US" altLang="en-US" sz="1200" kern="1200" baseline="0" dirty="0" smtClean="0">
              <a:solidFill>
                <a:schemeClr val="tx1"/>
              </a:solidFill>
              <a:latin typeface="+mn-lt"/>
              <a:ea typeface="MS PGothic" pitchFamily="34" charset="-128"/>
            </a:endParaRPr>
          </a:p>
          <a:p>
            <a:r>
              <a:rPr lang="en-US" sz="1200" kern="1200" dirty="0" smtClean="0">
                <a:solidFill>
                  <a:schemeClr val="tx1"/>
                </a:solidFill>
                <a:effectLst/>
                <a:latin typeface="+mn-lt"/>
                <a:ea typeface="MS PGothic" pitchFamily="34" charset="-128"/>
                <a:cs typeface="MS PGothic" charset="0"/>
              </a:rPr>
              <a:t>In 2014 there were 158,522 births in Illinois with 69,526 (44%) in Cook county and 106,204 (67%) in the Chicago Metro area (Chicago Metropolitan Agency for Planning definition of Cook and the counties immediately surrounding it: DuPage, Kane, Kendall, Lake, McHenry, and Will counties).</a:t>
            </a:r>
            <a:r>
              <a:rPr lang="en-US" sz="1200" kern="1200" baseline="30000" dirty="0" smtClean="0">
                <a:solidFill>
                  <a:schemeClr val="tx1"/>
                </a:solidFill>
                <a:effectLst/>
                <a:latin typeface="+mn-lt"/>
                <a:ea typeface="MS PGothic" pitchFamily="34" charset="-128"/>
                <a:cs typeface="MS PGothic" charset="0"/>
              </a:rPr>
              <a:t>4a</a:t>
            </a:r>
            <a:r>
              <a:rPr lang="en-US" sz="1200" kern="1200" dirty="0" smtClean="0">
                <a:solidFill>
                  <a:schemeClr val="tx1"/>
                </a:solidFill>
                <a:effectLst/>
                <a:latin typeface="+mn-lt"/>
                <a:ea typeface="MS PGothic" pitchFamily="34" charset="-128"/>
                <a:cs typeface="MS PGothic" charset="0"/>
              </a:rPr>
              <a:t> Approximately 66,579 (42%) of Illinois births resulted from unintended pregnancies.</a:t>
            </a:r>
            <a:r>
              <a:rPr lang="en-US" sz="1200" kern="1200" baseline="30000" dirty="0" smtClean="0">
                <a:solidFill>
                  <a:schemeClr val="tx1"/>
                </a:solidFill>
                <a:effectLst/>
                <a:latin typeface="+mn-lt"/>
                <a:ea typeface="MS PGothic" pitchFamily="34" charset="-128"/>
                <a:cs typeface="MS PGothic" charset="0"/>
              </a:rPr>
              <a:t>4b </a:t>
            </a:r>
            <a:r>
              <a:rPr lang="en-US" sz="1200" kern="1200" dirty="0" smtClean="0">
                <a:solidFill>
                  <a:schemeClr val="tx1"/>
                </a:solidFill>
                <a:effectLst/>
                <a:latin typeface="+mn-lt"/>
                <a:ea typeface="MS PGothic" pitchFamily="34" charset="-128"/>
                <a:cs typeface="MS PGothic" charset="0"/>
              </a:rPr>
              <a:t>Approximately 9,684 births in Illinois are to teens 19 and under.</a:t>
            </a:r>
            <a:r>
              <a:rPr lang="en-US" sz="1200" kern="1200" baseline="30000" dirty="0" smtClean="0">
                <a:solidFill>
                  <a:schemeClr val="tx1"/>
                </a:solidFill>
                <a:effectLst/>
                <a:latin typeface="+mn-lt"/>
                <a:ea typeface="MS PGothic" pitchFamily="34" charset="-128"/>
                <a:cs typeface="MS PGothic" charset="0"/>
              </a:rPr>
              <a:t>4a </a:t>
            </a:r>
            <a:r>
              <a:rPr lang="en-US" sz="1200" kern="1200" dirty="0" smtClean="0">
                <a:solidFill>
                  <a:schemeClr val="tx1"/>
                </a:solidFill>
                <a:effectLst/>
                <a:latin typeface="+mn-lt"/>
                <a:ea typeface="MS PGothic" pitchFamily="34" charset="-128"/>
                <a:cs typeface="MS PGothic" charset="0"/>
              </a:rPr>
              <a:t>For babies with moms 21 years old or younger, it was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birth for 29% and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pregnancy for 39% (Personal Conversation with A. Bennett, 8/2017).</a:t>
            </a:r>
          </a:p>
          <a:p>
            <a:r>
              <a:rPr lang="en-US" sz="1200" kern="1200" dirty="0" smtClean="0">
                <a:solidFill>
                  <a:schemeClr val="tx1"/>
                </a:solidFill>
                <a:effectLst/>
                <a:latin typeface="+mn-lt"/>
                <a:ea typeface="MS PGothic" pitchFamily="34" charset="-128"/>
                <a:cs typeface="MS PGothic" charset="0"/>
              </a:rPr>
              <a:t>Intrauterine Devices (IUDs) and contraceptive implants, known as long acting reversible contraception (LARC) are safe and effective for most women and adolescents.</a:t>
            </a:r>
            <a:r>
              <a:rPr lang="en-US" sz="1200" kern="1200" baseline="30000" dirty="0" smtClean="0">
                <a:solidFill>
                  <a:schemeClr val="tx1"/>
                </a:solidFill>
                <a:effectLst/>
                <a:latin typeface="+mn-lt"/>
                <a:ea typeface="MS PGothic" pitchFamily="34" charset="-128"/>
                <a:cs typeface="MS PGothic" charset="0"/>
              </a:rPr>
              <a:t>5</a:t>
            </a:r>
            <a:r>
              <a:rPr lang="en-US" sz="1200" kern="1200" dirty="0" smtClean="0">
                <a:solidFill>
                  <a:schemeClr val="tx1"/>
                </a:solidFill>
                <a:effectLst/>
                <a:latin typeface="+mn-lt"/>
                <a:ea typeface="MS PGothic" pitchFamily="34" charset="-128"/>
                <a:cs typeface="MS PGothic" charset="0"/>
              </a:rPr>
              <a:t> They are demonstrated effective in reducing unintended pregnancies.</a:t>
            </a:r>
            <a:r>
              <a:rPr lang="en-US" sz="1200" kern="1200" baseline="30000" dirty="0" smtClean="0">
                <a:solidFill>
                  <a:schemeClr val="tx1"/>
                </a:solidFill>
                <a:effectLst/>
                <a:latin typeface="+mn-lt"/>
                <a:ea typeface="MS PGothic" pitchFamily="34" charset="-128"/>
                <a:cs typeface="MS PGothic" charset="0"/>
              </a:rPr>
              <a:t>6 </a:t>
            </a:r>
            <a:r>
              <a:rPr lang="en-US" sz="1200" kern="1200" dirty="0" smtClean="0">
                <a:solidFill>
                  <a:schemeClr val="tx1"/>
                </a:solidFill>
                <a:effectLst/>
                <a:latin typeface="+mn-lt"/>
                <a:ea typeface="MS PGothic" pitchFamily="34" charset="-128"/>
                <a:cs typeface="MS PGothic" charset="0"/>
              </a:rPr>
              <a:t>LARC effectiveness could be increased when placed in the immediate postpartum (IPLARC) before hospital discharge after delivery given that approximately 40 to 60% of women have unprotected intercourse prior to the 6 week postpartum visit and fewer than half of women return to the doctor for their 6 week postpartum visit</a:t>
            </a:r>
            <a:r>
              <a:rPr lang="en-US" sz="1200" kern="1200" baseline="30000" dirty="0" smtClean="0">
                <a:solidFill>
                  <a:schemeClr val="tx1"/>
                </a:solidFill>
                <a:effectLst/>
                <a:latin typeface="+mn-lt"/>
                <a:ea typeface="MS PGothic" pitchFamily="34" charset="-128"/>
                <a:cs typeface="MS PGothic" charset="0"/>
              </a:rPr>
              <a:t>7,8,9</a:t>
            </a:r>
            <a:r>
              <a:rPr lang="en-US" sz="1200" kern="1200" dirty="0" smtClean="0">
                <a:solidFill>
                  <a:schemeClr val="tx1"/>
                </a:solidFill>
                <a:effectLst/>
                <a:latin typeface="+mn-lt"/>
                <a:ea typeface="MS PGothic" pitchFamily="34" charset="-128"/>
                <a:cs typeface="MS PGothic" charset="0"/>
              </a:rPr>
              <a:t>. Women counselled on all contraceptive methods and provided their choice of contraception for free chose LARC at a rate of 75%. Additionally, 86% of women were using LARC 12 months later – higher than the continuation rate for other short-acting reversible contraception – and reported high satisfaction with LARC.</a:t>
            </a:r>
            <a:r>
              <a:rPr lang="en-US" sz="1200" kern="1200" baseline="30000" dirty="0" smtClean="0">
                <a:solidFill>
                  <a:schemeClr val="tx1"/>
                </a:solidFill>
                <a:effectLst/>
                <a:latin typeface="+mn-lt"/>
                <a:ea typeface="MS PGothic" pitchFamily="34" charset="-128"/>
                <a:cs typeface="MS PGothic" charset="0"/>
              </a:rPr>
              <a:t>10</a:t>
            </a:r>
            <a:r>
              <a:rPr lang="en-US" sz="1200" kern="1200" dirty="0" smtClean="0">
                <a:solidFill>
                  <a:schemeClr val="tx1"/>
                </a:solidFill>
                <a:effectLst/>
                <a:latin typeface="+mn-lt"/>
                <a:ea typeface="MS PGothic" pitchFamily="34" charset="-128"/>
                <a:cs typeface="MS PGothic" charset="0"/>
              </a:rPr>
              <a:t> </a:t>
            </a:r>
          </a:p>
          <a:p>
            <a:r>
              <a:rPr lang="en-US" sz="1200" kern="1200" dirty="0" smtClean="0">
                <a:solidFill>
                  <a:schemeClr val="tx1"/>
                </a:solidFill>
                <a:effectLst/>
                <a:latin typeface="+mn-lt"/>
                <a:ea typeface="MS PGothic" pitchFamily="34" charset="-128"/>
                <a:cs typeface="MS PGothic" charset="0"/>
              </a:rPr>
              <a:t>IPLARC is a strategy to empower women of childbearing age with information and services to optimize the timing and spacing of their pregnancies in order to reduce unintended pregnancies linked with adverse maternal and child health outcomes.</a:t>
            </a:r>
            <a:r>
              <a:rPr lang="en-US" sz="1200" kern="1200" baseline="30000" dirty="0" smtClean="0">
                <a:solidFill>
                  <a:schemeClr val="tx1"/>
                </a:solidFill>
                <a:effectLst/>
                <a:latin typeface="+mn-lt"/>
                <a:ea typeface="MS PGothic" pitchFamily="34" charset="-128"/>
                <a:cs typeface="MS PGothic" charset="0"/>
              </a:rPr>
              <a:t>11</a:t>
            </a:r>
            <a:r>
              <a:rPr lang="en-US" sz="1200" kern="1200" dirty="0" smtClean="0">
                <a:solidFill>
                  <a:schemeClr val="tx1"/>
                </a:solidFill>
                <a:effectLst/>
                <a:latin typeface="+mn-lt"/>
                <a:ea typeface="MS PGothic" pitchFamily="34" charset="-128"/>
                <a:cs typeface="MS PGothic" charset="0"/>
              </a:rPr>
              <a:t> In 2014, 79,261 (50%) of Illinois births were covered by Medicaid.</a:t>
            </a:r>
            <a:r>
              <a:rPr lang="en-US" sz="1200" kern="1200" baseline="30000" dirty="0" smtClean="0">
                <a:solidFill>
                  <a:schemeClr val="tx1"/>
                </a:solidFill>
                <a:effectLst/>
                <a:latin typeface="+mn-lt"/>
                <a:ea typeface="MS PGothic" pitchFamily="34" charset="-128"/>
                <a:cs typeface="MS PGothic" charset="0"/>
              </a:rPr>
              <a:t>12</a:t>
            </a:r>
            <a:r>
              <a:rPr lang="en-US" sz="1200" kern="1200" dirty="0" smtClean="0">
                <a:solidFill>
                  <a:schemeClr val="tx1"/>
                </a:solidFill>
                <a:effectLst/>
                <a:latin typeface="+mn-lt"/>
                <a:ea typeface="MS PGothic" pitchFamily="34" charset="-128"/>
                <a:cs typeface="MS PGothic" charset="0"/>
              </a:rPr>
              <a:t> In July 2015, the IL Department of HealthCare and Family Services (HFS) allowed hospitals to reimburse for LARC devices provided immediately postpartum before discharge from the hospital, in addition to the Diagnostic Related Group (DRG) reimbursement for labor and delivery.</a:t>
            </a:r>
            <a:r>
              <a:rPr lang="en-US" sz="1200" kern="1200" baseline="30000" dirty="0" smtClean="0">
                <a:solidFill>
                  <a:schemeClr val="tx1"/>
                </a:solidFill>
                <a:effectLst/>
                <a:latin typeface="+mn-lt"/>
                <a:ea typeface="MS PGothic" pitchFamily="34" charset="-128"/>
                <a:cs typeface="MS PGothic" charset="0"/>
              </a:rPr>
              <a:t>14</a:t>
            </a:r>
            <a:r>
              <a:rPr lang="en-US" sz="1200" kern="1200" dirty="0" smtClean="0">
                <a:solidFill>
                  <a:schemeClr val="tx1"/>
                </a:solidFill>
                <a:effectLst/>
                <a:latin typeface="+mn-lt"/>
                <a:ea typeface="MS PGothic" pitchFamily="34" charset="-128"/>
                <a:cs typeface="MS PGothic" charset="0"/>
              </a:rPr>
              <a:t> In addition, the American College of Obstetricians and Gynecologists (ACOG) released national guidelines in their Committee Opinion #670, authored by Ann Borders and Alison </a:t>
            </a:r>
            <a:r>
              <a:rPr lang="en-US" sz="1200" kern="1200" dirty="0" err="1" smtClean="0">
                <a:solidFill>
                  <a:schemeClr val="tx1"/>
                </a:solidFill>
                <a:effectLst/>
                <a:latin typeface="+mn-lt"/>
                <a:ea typeface="MS PGothic" pitchFamily="34" charset="-128"/>
                <a:cs typeface="MS PGothic" charset="0"/>
              </a:rPr>
              <a:t>Stuebe</a:t>
            </a:r>
            <a:r>
              <a:rPr lang="en-US" sz="1200" kern="1200" dirty="0" smtClean="0">
                <a:solidFill>
                  <a:schemeClr val="tx1"/>
                </a:solidFill>
                <a:effectLst/>
                <a:latin typeface="+mn-lt"/>
                <a:ea typeface="MS PGothic" pitchFamily="34" charset="-128"/>
                <a:cs typeface="MS PGothic" charset="0"/>
              </a:rPr>
              <a:t>, in August 2016.</a:t>
            </a:r>
          </a:p>
          <a:p>
            <a:pPr>
              <a:buFontTx/>
              <a:buChar char="-"/>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solidFill>
                  <a:prstClr val="black"/>
                </a:solidFill>
                <a:latin typeface="Calibri" pitchFamily="34" charset="0"/>
              </a:rPr>
              <a:pPr/>
              <a:t>6</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187078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28713" y="690563"/>
            <a:ext cx="460057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sz="1200" kern="1200" dirty="0" smtClean="0">
                <a:solidFill>
                  <a:schemeClr val="tx1"/>
                </a:solidFill>
                <a:effectLst/>
                <a:latin typeface="+mn-lt"/>
                <a:ea typeface="MS PGothic" pitchFamily="34" charset="-128"/>
                <a:cs typeface="MS PGothic" charset="0"/>
              </a:rPr>
              <a:t>In 2014 there were 158,522 births in Illinois with 69,526 (44%) in Cook county and 106,204 (67%) in the Chicago Metro area (Chicago Metropolitan Agency for Planning definition of Cook and the counties immediately surrounding it: DuPage, Kane, Kendall, Lake, McHenry, and Will counties).</a:t>
            </a:r>
            <a:r>
              <a:rPr lang="en-US" sz="1200" kern="1200" baseline="30000" dirty="0" smtClean="0">
                <a:solidFill>
                  <a:schemeClr val="tx1"/>
                </a:solidFill>
                <a:effectLst/>
                <a:latin typeface="+mn-lt"/>
                <a:ea typeface="MS PGothic" pitchFamily="34" charset="-128"/>
                <a:cs typeface="MS PGothic" charset="0"/>
              </a:rPr>
              <a:t>4a</a:t>
            </a:r>
            <a:r>
              <a:rPr lang="en-US" sz="1200" kern="1200" dirty="0" smtClean="0">
                <a:solidFill>
                  <a:schemeClr val="tx1"/>
                </a:solidFill>
                <a:effectLst/>
                <a:latin typeface="+mn-lt"/>
                <a:ea typeface="MS PGothic" pitchFamily="34" charset="-128"/>
                <a:cs typeface="MS PGothic" charset="0"/>
              </a:rPr>
              <a:t> Approximately 66,579 (42%) of Illinois births resulted from unintended pregnancies.</a:t>
            </a:r>
            <a:r>
              <a:rPr lang="en-US" sz="1200" kern="1200" baseline="30000" dirty="0" smtClean="0">
                <a:solidFill>
                  <a:schemeClr val="tx1"/>
                </a:solidFill>
                <a:effectLst/>
                <a:latin typeface="+mn-lt"/>
                <a:ea typeface="MS PGothic" pitchFamily="34" charset="-128"/>
                <a:cs typeface="MS PGothic" charset="0"/>
              </a:rPr>
              <a:t>4b </a:t>
            </a:r>
            <a:r>
              <a:rPr lang="en-US" sz="1200" kern="1200" dirty="0" smtClean="0">
                <a:solidFill>
                  <a:schemeClr val="tx1"/>
                </a:solidFill>
                <a:effectLst/>
                <a:latin typeface="+mn-lt"/>
                <a:ea typeface="MS PGothic" pitchFamily="34" charset="-128"/>
                <a:cs typeface="MS PGothic" charset="0"/>
              </a:rPr>
              <a:t>Approximately 9,684 births in Illinois are to teens 19 and under.</a:t>
            </a:r>
            <a:r>
              <a:rPr lang="en-US" sz="1200" kern="1200" baseline="30000" dirty="0" smtClean="0">
                <a:solidFill>
                  <a:schemeClr val="tx1"/>
                </a:solidFill>
                <a:effectLst/>
                <a:latin typeface="+mn-lt"/>
                <a:ea typeface="MS PGothic" pitchFamily="34" charset="-128"/>
                <a:cs typeface="MS PGothic" charset="0"/>
              </a:rPr>
              <a:t>4a </a:t>
            </a:r>
            <a:r>
              <a:rPr lang="en-US" sz="1200" kern="1200" dirty="0" smtClean="0">
                <a:solidFill>
                  <a:schemeClr val="tx1"/>
                </a:solidFill>
                <a:effectLst/>
                <a:latin typeface="+mn-lt"/>
                <a:ea typeface="MS PGothic" pitchFamily="34" charset="-128"/>
                <a:cs typeface="MS PGothic" charset="0"/>
              </a:rPr>
              <a:t>For babies with moms 21 years old or younger, it was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birth for 29% and at least the 2</a:t>
            </a:r>
            <a:r>
              <a:rPr lang="en-US" sz="1200" kern="1200" baseline="30000" dirty="0" smtClean="0">
                <a:solidFill>
                  <a:schemeClr val="tx1"/>
                </a:solidFill>
                <a:effectLst/>
                <a:latin typeface="+mn-lt"/>
                <a:ea typeface="MS PGothic" pitchFamily="34" charset="-128"/>
                <a:cs typeface="MS PGothic" charset="0"/>
              </a:rPr>
              <a:t>nd</a:t>
            </a:r>
            <a:r>
              <a:rPr lang="en-US" sz="1200" kern="1200" dirty="0" smtClean="0">
                <a:solidFill>
                  <a:schemeClr val="tx1"/>
                </a:solidFill>
                <a:effectLst/>
                <a:latin typeface="+mn-lt"/>
                <a:ea typeface="MS PGothic" pitchFamily="34" charset="-128"/>
                <a:cs typeface="MS PGothic" charset="0"/>
              </a:rPr>
              <a:t> pregnancy for 39% (Personal Conversation with A. Bennett, 8/2017).</a:t>
            </a:r>
          </a:p>
          <a:p>
            <a:r>
              <a:rPr lang="en-US" sz="1200" kern="1200" dirty="0" smtClean="0">
                <a:solidFill>
                  <a:schemeClr val="tx1"/>
                </a:solidFill>
                <a:effectLst/>
                <a:latin typeface="+mn-lt"/>
                <a:ea typeface="MS PGothic" pitchFamily="34" charset="-128"/>
                <a:cs typeface="MS PGothic" charset="0"/>
              </a:rPr>
              <a:t>Intrauterine Devices (IUDs) and contraceptive implants, known as long acting reversible contraception (LARC) are safe and effective for most women and adolescents.</a:t>
            </a:r>
            <a:r>
              <a:rPr lang="en-US" sz="1200" kern="1200" baseline="30000" dirty="0" smtClean="0">
                <a:solidFill>
                  <a:schemeClr val="tx1"/>
                </a:solidFill>
                <a:effectLst/>
                <a:latin typeface="+mn-lt"/>
                <a:ea typeface="MS PGothic" pitchFamily="34" charset="-128"/>
                <a:cs typeface="MS PGothic" charset="0"/>
              </a:rPr>
              <a:t>5</a:t>
            </a:r>
            <a:r>
              <a:rPr lang="en-US" sz="1200" kern="1200" dirty="0" smtClean="0">
                <a:solidFill>
                  <a:schemeClr val="tx1"/>
                </a:solidFill>
                <a:effectLst/>
                <a:latin typeface="+mn-lt"/>
                <a:ea typeface="MS PGothic" pitchFamily="34" charset="-128"/>
                <a:cs typeface="MS PGothic" charset="0"/>
              </a:rPr>
              <a:t> They are demonstrated effective in reducing unintended pregnancies.</a:t>
            </a:r>
            <a:r>
              <a:rPr lang="en-US" sz="1200" kern="1200" baseline="30000" dirty="0" smtClean="0">
                <a:solidFill>
                  <a:schemeClr val="tx1"/>
                </a:solidFill>
                <a:effectLst/>
                <a:latin typeface="+mn-lt"/>
                <a:ea typeface="MS PGothic" pitchFamily="34" charset="-128"/>
                <a:cs typeface="MS PGothic" charset="0"/>
              </a:rPr>
              <a:t>6 </a:t>
            </a:r>
            <a:r>
              <a:rPr lang="en-US" sz="1200" kern="1200" dirty="0" smtClean="0">
                <a:solidFill>
                  <a:schemeClr val="tx1"/>
                </a:solidFill>
                <a:effectLst/>
                <a:latin typeface="+mn-lt"/>
                <a:ea typeface="MS PGothic" pitchFamily="34" charset="-128"/>
                <a:cs typeface="MS PGothic" charset="0"/>
              </a:rPr>
              <a:t>LARC effectiveness could be increased when placed in the immediate postpartum (IPLARC) before hospital discharge after delivery given that approximately 40 to 60% of women have unprotected intercourse prior to the 6 week postpartum visit and fewer than half of women return to the doctor for their 6 week postpartum visit</a:t>
            </a:r>
            <a:r>
              <a:rPr lang="en-US" sz="1200" kern="1200" baseline="30000" dirty="0" smtClean="0">
                <a:solidFill>
                  <a:schemeClr val="tx1"/>
                </a:solidFill>
                <a:effectLst/>
                <a:latin typeface="+mn-lt"/>
                <a:ea typeface="MS PGothic" pitchFamily="34" charset="-128"/>
                <a:cs typeface="MS PGothic" charset="0"/>
              </a:rPr>
              <a:t>7,8,9</a:t>
            </a:r>
            <a:r>
              <a:rPr lang="en-US" sz="1200" kern="1200" dirty="0" smtClean="0">
                <a:solidFill>
                  <a:schemeClr val="tx1"/>
                </a:solidFill>
                <a:effectLst/>
                <a:latin typeface="+mn-lt"/>
                <a:ea typeface="MS PGothic" pitchFamily="34" charset="-128"/>
                <a:cs typeface="MS PGothic" charset="0"/>
              </a:rPr>
              <a:t>. Women counselled on all contraceptive methods and provided their choice of contraception for free chose LARC at a rate of 75%. Additionally, 86% of women were using LARC 12 months later – higher than the continuation rate for other short-acting reversible contraception – and reported high satisfaction with LARC.</a:t>
            </a:r>
            <a:r>
              <a:rPr lang="en-US" sz="1200" kern="1200" baseline="30000" dirty="0" smtClean="0">
                <a:solidFill>
                  <a:schemeClr val="tx1"/>
                </a:solidFill>
                <a:effectLst/>
                <a:latin typeface="+mn-lt"/>
                <a:ea typeface="MS PGothic" pitchFamily="34" charset="-128"/>
                <a:cs typeface="MS PGothic" charset="0"/>
              </a:rPr>
              <a:t>10</a:t>
            </a:r>
            <a:r>
              <a:rPr lang="en-US" sz="1200" kern="1200" dirty="0" smtClean="0">
                <a:solidFill>
                  <a:schemeClr val="tx1"/>
                </a:solidFill>
                <a:effectLst/>
                <a:latin typeface="+mn-lt"/>
                <a:ea typeface="MS PGothic" pitchFamily="34" charset="-128"/>
                <a:cs typeface="MS PGothic" charset="0"/>
              </a:rPr>
              <a:t> </a:t>
            </a:r>
          </a:p>
          <a:p>
            <a:r>
              <a:rPr lang="en-US" sz="1200" kern="1200" dirty="0" smtClean="0">
                <a:solidFill>
                  <a:schemeClr val="tx1"/>
                </a:solidFill>
                <a:effectLst/>
                <a:latin typeface="+mn-lt"/>
                <a:ea typeface="MS PGothic" pitchFamily="34" charset="-128"/>
                <a:cs typeface="MS PGothic" charset="0"/>
              </a:rPr>
              <a:t>IPLARC is a strategy to empower women of childbearing age with information and services to optimize the timing and spacing of their pregnancies in order to reduce unintended pregnancies linked with adverse maternal and child health outcomes.</a:t>
            </a:r>
            <a:r>
              <a:rPr lang="en-US" sz="1200" kern="1200" baseline="30000" dirty="0" smtClean="0">
                <a:solidFill>
                  <a:schemeClr val="tx1"/>
                </a:solidFill>
                <a:effectLst/>
                <a:latin typeface="+mn-lt"/>
                <a:ea typeface="MS PGothic" pitchFamily="34" charset="-128"/>
                <a:cs typeface="MS PGothic" charset="0"/>
              </a:rPr>
              <a:t>11</a:t>
            </a:r>
            <a:r>
              <a:rPr lang="en-US" sz="1200" kern="1200" dirty="0" smtClean="0">
                <a:solidFill>
                  <a:schemeClr val="tx1"/>
                </a:solidFill>
                <a:effectLst/>
                <a:latin typeface="+mn-lt"/>
                <a:ea typeface="MS PGothic" pitchFamily="34" charset="-128"/>
                <a:cs typeface="MS PGothic" charset="0"/>
              </a:rPr>
              <a:t> In 2014, 79,261 (50%) of Illinois births were covered by Medicaid.</a:t>
            </a:r>
            <a:r>
              <a:rPr lang="en-US" sz="1200" kern="1200" baseline="30000" dirty="0" smtClean="0">
                <a:solidFill>
                  <a:schemeClr val="tx1"/>
                </a:solidFill>
                <a:effectLst/>
                <a:latin typeface="+mn-lt"/>
                <a:ea typeface="MS PGothic" pitchFamily="34" charset="-128"/>
                <a:cs typeface="MS PGothic" charset="0"/>
              </a:rPr>
              <a:t>12</a:t>
            </a:r>
            <a:r>
              <a:rPr lang="en-US" sz="1200" kern="1200" dirty="0" smtClean="0">
                <a:solidFill>
                  <a:schemeClr val="tx1"/>
                </a:solidFill>
                <a:effectLst/>
                <a:latin typeface="+mn-lt"/>
                <a:ea typeface="MS PGothic" pitchFamily="34" charset="-128"/>
                <a:cs typeface="MS PGothic" charset="0"/>
              </a:rPr>
              <a:t> In July 2015, the IL Department of HealthCare and Family Services (HFS) allowed hospitals to reimburse for LARC devices provided immediately postpartum before discharge from the hospital, in addition to the Diagnostic Related Group (DRG) reimbursement for labor and delivery.</a:t>
            </a:r>
            <a:r>
              <a:rPr lang="en-US" sz="1200" kern="1200" baseline="30000" dirty="0" smtClean="0">
                <a:solidFill>
                  <a:schemeClr val="tx1"/>
                </a:solidFill>
                <a:effectLst/>
                <a:latin typeface="+mn-lt"/>
                <a:ea typeface="MS PGothic" pitchFamily="34" charset="-128"/>
                <a:cs typeface="MS PGothic" charset="0"/>
              </a:rPr>
              <a:t>14</a:t>
            </a:r>
            <a:r>
              <a:rPr lang="en-US" sz="1200" kern="1200" dirty="0" smtClean="0">
                <a:solidFill>
                  <a:schemeClr val="tx1"/>
                </a:solidFill>
                <a:effectLst/>
                <a:latin typeface="+mn-lt"/>
                <a:ea typeface="MS PGothic" pitchFamily="34" charset="-128"/>
                <a:cs typeface="MS PGothic" charset="0"/>
              </a:rPr>
              <a:t> In addition, the American College of Obstetricians and Gynecologists (ACOG) released national guidelines in their Committee Opinion #670, authored by Ann Borders and Alison </a:t>
            </a:r>
            <a:r>
              <a:rPr lang="en-US" sz="1200" kern="1200" dirty="0" err="1" smtClean="0">
                <a:solidFill>
                  <a:schemeClr val="tx1"/>
                </a:solidFill>
                <a:effectLst/>
                <a:latin typeface="+mn-lt"/>
                <a:ea typeface="MS PGothic" pitchFamily="34" charset="-128"/>
                <a:cs typeface="MS PGothic" charset="0"/>
              </a:rPr>
              <a:t>Stuebe</a:t>
            </a:r>
            <a:r>
              <a:rPr lang="en-US" sz="1200" kern="1200" dirty="0" smtClean="0">
                <a:solidFill>
                  <a:schemeClr val="tx1"/>
                </a:solidFill>
                <a:effectLst/>
                <a:latin typeface="+mn-lt"/>
                <a:ea typeface="MS PGothic" pitchFamily="34" charset="-128"/>
                <a:cs typeface="MS PGothic" charset="0"/>
              </a:rPr>
              <a:t>, in August 2016.</a:t>
            </a:r>
          </a:p>
          <a:p>
            <a:pPr>
              <a:buFontTx/>
              <a:buChar char="-"/>
            </a:pPr>
            <a:endParaRPr lang="en-US" altLang="en-US" baseline="0" dirty="0" smtClean="0"/>
          </a:p>
          <a:p>
            <a:pPr>
              <a:buFontTx/>
              <a:buNone/>
            </a:pPr>
            <a:endParaRPr lang="en-US" altLang="en-US" baseline="0"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solidFill>
                  <a:prstClr val="black"/>
                </a:solidFill>
                <a:latin typeface="Calibri" pitchFamily="34" charset="0"/>
              </a:rPr>
              <a:pPr/>
              <a:t>7</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3515532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854" indent="-285713" eaLnBrk="0" hangingPunct="0">
              <a:defRPr>
                <a:solidFill>
                  <a:schemeClr val="tx1"/>
                </a:solidFill>
                <a:latin typeface="Arial" pitchFamily="34" charset="0"/>
                <a:ea typeface="MS PGothic" pitchFamily="34" charset="-128"/>
              </a:defRPr>
            </a:lvl2pPr>
            <a:lvl3pPr marL="1142852" indent="-228571" eaLnBrk="0" hangingPunct="0">
              <a:defRPr>
                <a:solidFill>
                  <a:schemeClr val="tx1"/>
                </a:solidFill>
                <a:latin typeface="Arial" pitchFamily="34" charset="0"/>
                <a:ea typeface="MS PGothic" pitchFamily="34" charset="-128"/>
              </a:defRPr>
            </a:lvl3pPr>
            <a:lvl4pPr marL="1599993" indent="-228571" eaLnBrk="0" hangingPunct="0">
              <a:defRPr>
                <a:solidFill>
                  <a:schemeClr val="tx1"/>
                </a:solidFill>
                <a:latin typeface="Arial" pitchFamily="34" charset="0"/>
                <a:ea typeface="MS PGothic" pitchFamily="34" charset="-128"/>
              </a:defRPr>
            </a:lvl4pPr>
            <a:lvl5pPr marL="2057133" indent="-228571" eaLnBrk="0" hangingPunct="0">
              <a:defRPr>
                <a:solidFill>
                  <a:schemeClr val="tx1"/>
                </a:solidFill>
                <a:latin typeface="Arial" pitchFamily="34" charset="0"/>
                <a:ea typeface="MS PGothic" pitchFamily="34" charset="-128"/>
              </a:defRPr>
            </a:lvl5pPr>
            <a:lvl6pPr marL="2514274" indent="-228571" eaLnBrk="0" fontAlgn="base" hangingPunct="0">
              <a:spcBef>
                <a:spcPct val="0"/>
              </a:spcBef>
              <a:spcAft>
                <a:spcPct val="0"/>
              </a:spcAft>
              <a:defRPr>
                <a:solidFill>
                  <a:schemeClr val="tx1"/>
                </a:solidFill>
                <a:latin typeface="Arial" pitchFamily="34" charset="0"/>
                <a:ea typeface="MS PGothic" pitchFamily="34" charset="-128"/>
              </a:defRPr>
            </a:lvl6pPr>
            <a:lvl7pPr marL="2971415" indent="-228571" eaLnBrk="0" fontAlgn="base" hangingPunct="0">
              <a:spcBef>
                <a:spcPct val="0"/>
              </a:spcBef>
              <a:spcAft>
                <a:spcPct val="0"/>
              </a:spcAft>
              <a:defRPr>
                <a:solidFill>
                  <a:schemeClr val="tx1"/>
                </a:solidFill>
                <a:latin typeface="Arial" pitchFamily="34" charset="0"/>
                <a:ea typeface="MS PGothic" pitchFamily="34" charset="-128"/>
              </a:defRPr>
            </a:lvl7pPr>
            <a:lvl8pPr marL="3428556" indent="-228571" eaLnBrk="0" fontAlgn="base" hangingPunct="0">
              <a:spcBef>
                <a:spcPct val="0"/>
              </a:spcBef>
              <a:spcAft>
                <a:spcPct val="0"/>
              </a:spcAft>
              <a:defRPr>
                <a:solidFill>
                  <a:schemeClr val="tx1"/>
                </a:solidFill>
                <a:latin typeface="Arial" pitchFamily="34" charset="0"/>
                <a:ea typeface="MS PGothic" pitchFamily="34" charset="-128"/>
              </a:defRPr>
            </a:lvl8pPr>
            <a:lvl9pPr marL="3885696" indent="-228571"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defRPr/>
            </a:pPr>
            <a:fld id="{77B1CA87-152D-48F1-885B-E08475F7C188}" type="slidenum">
              <a:rPr lang="en-US" altLang="en-US" smtClean="0">
                <a:solidFill>
                  <a:prstClr val="black"/>
                </a:solidFill>
                <a:latin typeface="Calibri" pitchFamily="34" charset="0"/>
              </a:rPr>
              <a:pPr eaLnBrk="1" hangingPunct="1">
                <a:defRPr/>
              </a:pPr>
              <a:t>8</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4175114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28713" y="690563"/>
            <a:ext cx="460057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solidFill>
                  <a:prstClr val="black"/>
                </a:solidFill>
                <a:latin typeface="Calibri" pitchFamily="34" charset="0"/>
              </a:rPr>
              <a:pPr/>
              <a:t>11</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269326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 </a:t>
            </a:r>
            <a:r>
              <a:rPr lang="en-US" dirty="0" err="1" smtClean="0"/>
              <a:t>Espey</a:t>
            </a: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12</a:t>
            </a:fld>
            <a:endParaRPr lang="en-US" altLang="en-US"/>
          </a:p>
        </p:txBody>
      </p:sp>
    </p:spTree>
    <p:extLst>
      <p:ext uri="{BB962C8B-B14F-4D97-AF65-F5344CB8AC3E}">
        <p14:creationId xmlns:p14="http://schemas.microsoft.com/office/powerpoint/2010/main" val="214878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DC9F591-6122-4EA1-949A-1187E0732492}" type="datetime1">
              <a:rPr lang="en-US" altLang="ja-JP"/>
              <a:pPr>
                <a:defRPr/>
              </a:pPr>
              <a:t>11/15/2019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2A8615-D2A0-4FC7-AB5B-78DB095C6790}" type="slidenum">
              <a:rPr lang="en-US" altLang="en-US"/>
              <a:pPr>
                <a:defRPr/>
              </a:pPr>
              <a:t>‹#›</a:t>
            </a:fld>
            <a:endParaRPr lang="en-US" altLang="en-US"/>
          </a:p>
        </p:txBody>
      </p:sp>
    </p:spTree>
    <p:extLst>
      <p:ext uri="{BB962C8B-B14F-4D97-AF65-F5344CB8AC3E}">
        <p14:creationId xmlns:p14="http://schemas.microsoft.com/office/powerpoint/2010/main" val="357637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AFC25C-D351-49AA-AB67-6DE4DD2C95FF}" type="datetime1">
              <a:rPr lang="en-US" altLang="ja-JP"/>
              <a:pPr>
                <a:defRPr/>
              </a:pPr>
              <a:t>11/15/2019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F38FE9-5EAC-494F-B62E-CE2625C67730}" type="slidenum">
              <a:rPr lang="en-US" altLang="en-US"/>
              <a:pPr>
                <a:defRPr/>
              </a:pPr>
              <a:t>‹#›</a:t>
            </a:fld>
            <a:endParaRPr lang="en-US" altLang="en-US"/>
          </a:p>
        </p:txBody>
      </p:sp>
    </p:spTree>
    <p:extLst>
      <p:ext uri="{BB962C8B-B14F-4D97-AF65-F5344CB8AC3E}">
        <p14:creationId xmlns:p14="http://schemas.microsoft.com/office/powerpoint/2010/main" val="207226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898480-0D42-4806-9EE4-E37328AF53C1}" type="datetime1">
              <a:rPr lang="en-US" altLang="ja-JP"/>
              <a:pPr>
                <a:defRPr/>
              </a:pPr>
              <a:t>11/15/2019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78027E-39EB-4A12-80BE-E76A310E969E}" type="slidenum">
              <a:rPr lang="en-US" altLang="en-US"/>
              <a:pPr>
                <a:defRPr/>
              </a:pPr>
              <a:t>‹#›</a:t>
            </a:fld>
            <a:endParaRPr lang="en-US" altLang="en-US"/>
          </a:p>
        </p:txBody>
      </p:sp>
    </p:spTree>
    <p:extLst>
      <p:ext uri="{BB962C8B-B14F-4D97-AF65-F5344CB8AC3E}">
        <p14:creationId xmlns:p14="http://schemas.microsoft.com/office/powerpoint/2010/main" val="96184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98CA4"/>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8" name="Text Placeholder 7"/>
          <p:cNvSpPr>
            <a:spLocks noGrp="1"/>
          </p:cNvSpPr>
          <p:nvPr>
            <p:ph type="body" sz="quarter" idx="13" hasCustomPrompt="1"/>
          </p:nvPr>
        </p:nvSpPr>
        <p:spPr>
          <a:xfrm>
            <a:off x="203497" y="6096000"/>
            <a:ext cx="7397987" cy="490538"/>
          </a:xfrm>
        </p:spPr>
        <p:txBody>
          <a:bodyPr anchor="b">
            <a:normAutofit/>
          </a:bodyPr>
          <a:lstStyle>
            <a:lvl1pPr marL="34290" indent="0" algn="r">
              <a:buNone/>
              <a:defRPr sz="750"/>
            </a:lvl1pPr>
            <a:lvl2pPr marL="205740" indent="0">
              <a:buNone/>
              <a:defRPr/>
            </a:lvl2pPr>
            <a:lvl3pPr marL="411480" indent="0">
              <a:buNone/>
              <a:defRPr/>
            </a:lvl3pPr>
            <a:lvl4pPr marL="617220" indent="0">
              <a:buNone/>
              <a:defRPr/>
            </a:lvl4pPr>
            <a:lvl5pPr marL="822960" indent="0">
              <a:buNone/>
              <a:defRPr/>
            </a:lvl5pPr>
          </a:lstStyle>
          <a:p>
            <a:pPr lvl="0"/>
            <a:r>
              <a:rPr lang="en-US" dirty="0"/>
              <a:t>Click to add footer references</a:t>
            </a:r>
          </a:p>
        </p:txBody>
      </p:sp>
    </p:spTree>
    <p:extLst>
      <p:ext uri="{BB962C8B-B14F-4D97-AF65-F5344CB8AC3E}">
        <p14:creationId xmlns:p14="http://schemas.microsoft.com/office/powerpoint/2010/main" val="221888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462398-9FCC-475C-9B12-00C75947BE6B}" type="datetime1">
              <a:rPr lang="en-US" altLang="ja-JP"/>
              <a:pPr>
                <a:defRPr/>
              </a:pPr>
              <a:t>11/15/2019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3A795C-50BE-462B-8B70-BD2F9F6A8888}" type="slidenum">
              <a:rPr lang="en-US" altLang="en-US"/>
              <a:pPr>
                <a:defRPr/>
              </a:pPr>
              <a:t>‹#›</a:t>
            </a:fld>
            <a:endParaRPr lang="en-US" altLang="en-US"/>
          </a:p>
        </p:txBody>
      </p:sp>
    </p:spTree>
    <p:extLst>
      <p:ext uri="{BB962C8B-B14F-4D97-AF65-F5344CB8AC3E}">
        <p14:creationId xmlns:p14="http://schemas.microsoft.com/office/powerpoint/2010/main" val="4167071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E7880EF-BFE5-4007-BAE1-BF8861D6F0EF}" type="datetime1">
              <a:rPr lang="en-US" altLang="ja-JP"/>
              <a:pPr>
                <a:defRPr/>
              </a:pPr>
              <a:t>11/15/2019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B60BB1-7648-402F-9AD9-9270A63B4845}" type="slidenum">
              <a:rPr lang="en-US" altLang="en-US"/>
              <a:pPr>
                <a:defRPr/>
              </a:pPr>
              <a:t>‹#›</a:t>
            </a:fld>
            <a:endParaRPr lang="en-US" altLang="en-US"/>
          </a:p>
        </p:txBody>
      </p:sp>
    </p:spTree>
    <p:extLst>
      <p:ext uri="{BB962C8B-B14F-4D97-AF65-F5344CB8AC3E}">
        <p14:creationId xmlns:p14="http://schemas.microsoft.com/office/powerpoint/2010/main" val="3001486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E62867E-83ED-4745-9902-0438176F9396}" type="datetime1">
              <a:rPr lang="en-US" altLang="ja-JP"/>
              <a:pPr>
                <a:defRPr/>
              </a:pPr>
              <a:t>11/15/2019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DDB540-B391-44C7-A734-6CE808E0C3EB}" type="slidenum">
              <a:rPr lang="en-US" altLang="en-US"/>
              <a:pPr>
                <a:defRPr/>
              </a:pPr>
              <a:t>‹#›</a:t>
            </a:fld>
            <a:endParaRPr lang="en-US" altLang="en-US"/>
          </a:p>
        </p:txBody>
      </p:sp>
    </p:spTree>
    <p:extLst>
      <p:ext uri="{BB962C8B-B14F-4D97-AF65-F5344CB8AC3E}">
        <p14:creationId xmlns:p14="http://schemas.microsoft.com/office/powerpoint/2010/main" val="366854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95ADBF-39E0-48E8-A1DC-2C364BBB8CD1}" type="datetime1">
              <a:rPr lang="en-US" altLang="ja-JP"/>
              <a:pPr>
                <a:defRPr/>
              </a:pPr>
              <a:t>11/15/2019</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5580254-038B-486E-AF30-9175E3A215BB}" type="slidenum">
              <a:rPr lang="en-US" altLang="en-US"/>
              <a:pPr>
                <a:defRPr/>
              </a:pPr>
              <a:t>‹#›</a:t>
            </a:fld>
            <a:endParaRPr lang="en-US" altLang="en-US"/>
          </a:p>
        </p:txBody>
      </p:sp>
    </p:spTree>
    <p:extLst>
      <p:ext uri="{BB962C8B-B14F-4D97-AF65-F5344CB8AC3E}">
        <p14:creationId xmlns:p14="http://schemas.microsoft.com/office/powerpoint/2010/main" val="191831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7072C4-646E-48BC-96B6-BE6752A0F620}" type="datetime1">
              <a:rPr lang="en-US" altLang="ja-JP"/>
              <a:pPr>
                <a:defRPr/>
              </a:pPr>
              <a:t>11/15/2019</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68C70F-59ED-472B-9BE4-AA89383D07E4}" type="slidenum">
              <a:rPr lang="en-US" altLang="en-US"/>
              <a:pPr>
                <a:defRPr/>
              </a:pPr>
              <a:t>‹#›</a:t>
            </a:fld>
            <a:endParaRPr lang="en-US" altLang="en-US"/>
          </a:p>
        </p:txBody>
      </p:sp>
    </p:spTree>
    <p:extLst>
      <p:ext uri="{BB962C8B-B14F-4D97-AF65-F5344CB8AC3E}">
        <p14:creationId xmlns:p14="http://schemas.microsoft.com/office/powerpoint/2010/main" val="316545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608A43-5BC5-4444-90AC-94FD7A8BE00E}" type="datetime1">
              <a:rPr lang="en-US" altLang="ja-JP"/>
              <a:pPr>
                <a:defRPr/>
              </a:pPr>
              <a:t>11/15/2019</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0569D82-D690-4055-BA0B-71459BE6AA19}" type="slidenum">
              <a:rPr lang="en-US" altLang="en-US"/>
              <a:pPr>
                <a:defRPr/>
              </a:pPr>
              <a:t>‹#›</a:t>
            </a:fld>
            <a:endParaRPr lang="en-US" altLang="en-US"/>
          </a:p>
        </p:txBody>
      </p:sp>
    </p:spTree>
    <p:extLst>
      <p:ext uri="{BB962C8B-B14F-4D97-AF65-F5344CB8AC3E}">
        <p14:creationId xmlns:p14="http://schemas.microsoft.com/office/powerpoint/2010/main" val="240312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B04104-03DD-463C-A5BC-F9BB3F942A0D}" type="datetime1">
              <a:rPr lang="en-US" altLang="ja-JP"/>
              <a:pPr>
                <a:defRPr/>
              </a:pPr>
              <a:t>11/15/2019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6C452B-F44C-423F-BF02-7F5547AD72EB}" type="slidenum">
              <a:rPr lang="en-US" altLang="en-US"/>
              <a:pPr>
                <a:defRPr/>
              </a:pPr>
              <a:t>‹#›</a:t>
            </a:fld>
            <a:endParaRPr lang="en-US" altLang="en-US"/>
          </a:p>
        </p:txBody>
      </p:sp>
    </p:spTree>
    <p:extLst>
      <p:ext uri="{BB962C8B-B14F-4D97-AF65-F5344CB8AC3E}">
        <p14:creationId xmlns:p14="http://schemas.microsoft.com/office/powerpoint/2010/main" val="260509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E57AAF-E488-4351-8EE3-49229EE79E25}" type="datetime1">
              <a:rPr lang="en-US" altLang="ja-JP"/>
              <a:pPr>
                <a:defRPr/>
              </a:pPr>
              <a:t>11/15/2019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8DC007-BCD9-479C-AB52-441C638E9827}" type="slidenum">
              <a:rPr lang="en-US" altLang="en-US"/>
              <a:pPr>
                <a:defRPr/>
              </a:pPr>
              <a:t>‹#›</a:t>
            </a:fld>
            <a:endParaRPr lang="en-US" altLang="en-US"/>
          </a:p>
        </p:txBody>
      </p:sp>
    </p:spTree>
    <p:extLst>
      <p:ext uri="{BB962C8B-B14F-4D97-AF65-F5344CB8AC3E}">
        <p14:creationId xmlns:p14="http://schemas.microsoft.com/office/powerpoint/2010/main" val="198629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a:defRPr/>
            </a:pPr>
            <a:fld id="{ABC6CC02-3564-465F-9E10-D4C20E045D31}" type="datetime1">
              <a:rPr lang="en-US" altLang="ja-JP"/>
              <a:pPr>
                <a:defRPr/>
              </a:pPr>
              <a:t>11/15/2019</a:t>
            </a:fld>
            <a:endParaRPr lang="en-US" alt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charset="0"/>
                <a:cs typeface="+mn-cs"/>
              </a:defRPr>
            </a:lvl1pPr>
          </a:lstStyle>
          <a:p>
            <a:pPr>
              <a:defRPr/>
            </a:pPr>
            <a:fld id="{1F8ED595-D36B-4668-AB73-A76764DC5E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www.cdc.gov/mmwr/preview/mmwrhtml/rr5904a1.htm?s_cid=rr5904a1_w" TargetMode="Externa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mailto:info@ilpqc.org"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5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6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emf"/></Relationships>
</file>

<file path=ppt/slides/_rels/slide6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ilpqc.org/" TargetMode="External"/><Relationship Id="rId2" Type="http://schemas.openxmlformats.org/officeDocument/2006/relationships/hyperlink" Target="mailto:info@ilpqc.or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8" descr="image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1" y="304800"/>
            <a:ext cx="32146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Subtitle 2"/>
          <p:cNvSpPr>
            <a:spLocks noGrp="1"/>
          </p:cNvSpPr>
          <p:nvPr>
            <p:ph type="subTitle" idx="1"/>
          </p:nvPr>
        </p:nvSpPr>
        <p:spPr>
          <a:xfrm>
            <a:off x="3352800" y="5105400"/>
            <a:ext cx="5410200" cy="1295400"/>
          </a:xfrm>
        </p:spPr>
        <p:txBody>
          <a:bodyPr/>
          <a:lstStyle/>
          <a:p>
            <a:pPr eaLnBrk="1" hangingPunct="1">
              <a:buFont typeface="Wingdings 2" pitchFamily="18" charset="2"/>
              <a:buNone/>
            </a:pPr>
            <a:r>
              <a:rPr lang="en-US" altLang="en-US" sz="2000" dirty="0" smtClean="0">
                <a:solidFill>
                  <a:srgbClr val="898989"/>
                </a:solidFill>
              </a:rPr>
              <a:t>Presented by:</a:t>
            </a:r>
          </a:p>
        </p:txBody>
      </p:sp>
      <p:sp>
        <p:nvSpPr>
          <p:cNvPr id="63492" name="Title 1"/>
          <p:cNvSpPr>
            <a:spLocks noGrp="1"/>
          </p:cNvSpPr>
          <p:nvPr>
            <p:ph type="ctrTitle"/>
          </p:nvPr>
        </p:nvSpPr>
        <p:spPr>
          <a:xfrm>
            <a:off x="3505200" y="2720975"/>
            <a:ext cx="5257800" cy="1622425"/>
          </a:xfrm>
        </p:spPr>
        <p:txBody>
          <a:bodyPr/>
          <a:lstStyle/>
          <a:p>
            <a:pPr eaLnBrk="1" hangingPunct="1"/>
            <a:r>
              <a:rPr lang="en-US" altLang="en-US" sz="4200" b="1" dirty="0" smtClean="0">
                <a:solidFill>
                  <a:srgbClr val="004990"/>
                </a:solidFill>
                <a:latin typeface="Goudy Old Style" pitchFamily="18" charset="0"/>
              </a:rPr>
              <a:t>Immediate Postpartum LARC (IPLARC)</a:t>
            </a:r>
            <a:r>
              <a:rPr lang="en-US" altLang="en-US" sz="2000" b="1" dirty="0" smtClean="0">
                <a:solidFill>
                  <a:srgbClr val="004990"/>
                </a:solidFill>
                <a:latin typeface="Goudy Old Style" pitchFamily="18" charset="0"/>
              </a:rPr>
              <a:t/>
            </a:r>
            <a:br>
              <a:rPr lang="en-US" altLang="en-US" sz="2000" b="1" dirty="0" smtClean="0">
                <a:solidFill>
                  <a:srgbClr val="004990"/>
                </a:solidFill>
                <a:latin typeface="Goudy Old Style" pitchFamily="18" charset="0"/>
              </a:rPr>
            </a:br>
            <a:r>
              <a:rPr lang="en-US" altLang="en-US" sz="2000" b="1" dirty="0" smtClean="0">
                <a:solidFill>
                  <a:srgbClr val="004990"/>
                </a:solidFill>
                <a:latin typeface="Goudy Old Style" pitchFamily="18" charset="0"/>
              </a:rPr>
              <a:t/>
            </a:r>
            <a:br>
              <a:rPr lang="en-US" altLang="en-US" sz="2000" b="1" dirty="0" smtClean="0">
                <a:solidFill>
                  <a:srgbClr val="004990"/>
                </a:solidFill>
                <a:latin typeface="Goudy Old Style" pitchFamily="18" charset="0"/>
              </a:rPr>
            </a:br>
            <a:r>
              <a:rPr lang="en-US" altLang="en-US" sz="4200" b="1" dirty="0" smtClean="0">
                <a:solidFill>
                  <a:srgbClr val="004990"/>
                </a:solidFill>
                <a:latin typeface="Goudy Old Style" pitchFamily="18" charset="0"/>
              </a:rPr>
              <a:t>Grand Rounds</a:t>
            </a:r>
          </a:p>
        </p:txBody>
      </p:sp>
    </p:spTree>
    <p:extLst>
      <p:ext uri="{BB962C8B-B14F-4D97-AF65-F5344CB8AC3E}">
        <p14:creationId xmlns:p14="http://schemas.microsoft.com/office/powerpoint/2010/main" val="1654676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pPr algn="l"/>
            <a:r>
              <a:rPr lang="en-US" sz="4000" b="1" dirty="0">
                <a:solidFill>
                  <a:srgbClr val="F58466"/>
                </a:solidFill>
                <a:latin typeface="Goudy Old Style" pitchFamily="18" charset="0"/>
              </a:rPr>
              <a:t>Importance of Highly Effective Contraception </a:t>
            </a:r>
          </a:p>
        </p:txBody>
      </p:sp>
      <p:sp>
        <p:nvSpPr>
          <p:cNvPr id="3" name="Content Placeholder 2"/>
          <p:cNvSpPr>
            <a:spLocks noGrp="1"/>
          </p:cNvSpPr>
          <p:nvPr>
            <p:ph sz="half" idx="1"/>
          </p:nvPr>
        </p:nvSpPr>
        <p:spPr/>
        <p:txBody>
          <a:bodyPr/>
          <a:lstStyle/>
          <a:p>
            <a:r>
              <a:rPr lang="en-US" dirty="0" smtClean="0"/>
              <a:t>Increasing access to highly reliable contraception helps women plan pregnancy</a:t>
            </a:r>
          </a:p>
          <a:p>
            <a:r>
              <a:rPr lang="en-US" dirty="0" smtClean="0"/>
              <a:t>41% of women were inconsistently using  contraception and 54% not using contraception the month of conception</a:t>
            </a:r>
          </a:p>
        </p:txBody>
      </p:sp>
      <p:sp>
        <p:nvSpPr>
          <p:cNvPr id="6" name="Content Placeholder 5"/>
          <p:cNvSpPr>
            <a:spLocks noGrp="1"/>
          </p:cNvSpPr>
          <p:nvPr>
            <p:ph sz="half" idx="2"/>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10</a:t>
            </a:fld>
            <a:endParaRPr lang="en-US" altLang="en-US"/>
          </a:p>
        </p:txBody>
      </p:sp>
      <p:pic>
        <p:nvPicPr>
          <p:cNvPr id="5" name="Picture 4">
            <a:extLst>
              <a:ext uri="{FF2B5EF4-FFF2-40B4-BE49-F238E27FC236}">
                <a16:creationId xmlns:a16="http://schemas.microsoft.com/office/drawing/2014/main" id="{CEEE8BF8-6599-44EA-99C8-52254CA23E5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100000"/>
                    </a14:imgEffect>
                    <a14:imgEffect>
                      <a14:saturation sat="400000"/>
                    </a14:imgEffect>
                    <a14:imgEffect>
                      <a14:brightnessContrast bright="-1000"/>
                    </a14:imgEffect>
                  </a14:imgLayer>
                </a14:imgProps>
              </a:ext>
              <a:ext uri="{28A0092B-C50C-407E-A947-70E740481C1C}">
                <a14:useLocalDpi xmlns:a14="http://schemas.microsoft.com/office/drawing/2010/main"/>
              </a:ext>
            </a:extLst>
          </a:blip>
          <a:srcRect t="11922" b="-10450"/>
          <a:stretch/>
        </p:blipFill>
        <p:spPr>
          <a:xfrm>
            <a:off x="4648200" y="1585686"/>
            <a:ext cx="4252418" cy="4166313"/>
          </a:xfrm>
          <a:prstGeom prst="rect">
            <a:avLst/>
          </a:prstGeom>
        </p:spPr>
      </p:pic>
      <p:sp>
        <p:nvSpPr>
          <p:cNvPr id="7" name="TextBox 6"/>
          <p:cNvSpPr txBox="1"/>
          <p:nvPr/>
        </p:nvSpPr>
        <p:spPr>
          <a:xfrm>
            <a:off x="5105400" y="5491948"/>
            <a:ext cx="1524000" cy="276999"/>
          </a:xfrm>
          <a:prstGeom prst="rect">
            <a:avLst/>
          </a:prstGeom>
          <a:noFill/>
        </p:spPr>
        <p:txBody>
          <a:bodyPr wrap="square" rtlCol="0">
            <a:spAutoFit/>
          </a:bodyPr>
          <a:lstStyle/>
          <a:p>
            <a:r>
              <a:rPr lang="en-US" sz="1200" dirty="0">
                <a:latin typeface="+mj-lt"/>
              </a:rPr>
              <a:t>g</a:t>
            </a:r>
            <a:r>
              <a:rPr lang="en-US" sz="1200" dirty="0" smtClean="0">
                <a:latin typeface="+mj-lt"/>
              </a:rPr>
              <a:t>uttmacher.org</a:t>
            </a:r>
            <a:endParaRPr lang="en-US" sz="1200" dirty="0">
              <a:latin typeface="+mj-lt"/>
            </a:endParaRPr>
          </a:p>
        </p:txBody>
      </p:sp>
    </p:spTree>
    <p:extLst>
      <p:ext uri="{BB962C8B-B14F-4D97-AF65-F5344CB8AC3E}">
        <p14:creationId xmlns:p14="http://schemas.microsoft.com/office/powerpoint/2010/main" val="323749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idx="1"/>
          </p:nvPr>
        </p:nvSpPr>
        <p:spPr>
          <a:xfrm>
            <a:off x="152400" y="1295400"/>
            <a:ext cx="7772400" cy="3498466"/>
          </a:xfrm>
        </p:spPr>
        <p:txBody>
          <a:bodyPr/>
          <a:lstStyle/>
          <a:p>
            <a:pPr marL="457200" indent="-457200" eaLnBrk="1" hangingPunct="1">
              <a:spcBef>
                <a:spcPct val="0"/>
              </a:spcBef>
              <a:buClr>
                <a:srgbClr val="F58466"/>
              </a:buClr>
            </a:pPr>
            <a:r>
              <a:rPr lang="en-US" sz="2400" dirty="0">
                <a:cs typeface="Arial" charset="0"/>
              </a:rPr>
              <a:t>High interest in LARC exists among postpartum women, particularly among women with a recent unintended pregnancy and women who do no not desire pregnancy for at least </a:t>
            </a:r>
            <a:r>
              <a:rPr lang="en-US" sz="2400" dirty="0" smtClean="0">
                <a:cs typeface="Arial" charset="0"/>
              </a:rPr>
              <a:t>two </a:t>
            </a:r>
            <a:r>
              <a:rPr lang="en-US" sz="2400" dirty="0">
                <a:cs typeface="Arial" charset="0"/>
              </a:rPr>
              <a:t>years. </a:t>
            </a:r>
            <a:r>
              <a:rPr lang="en-US" sz="1400" dirty="0">
                <a:cs typeface="Arial" charset="0"/>
              </a:rPr>
              <a:t>(Tang t al., 2013)</a:t>
            </a:r>
          </a:p>
          <a:p>
            <a:pPr marL="0" indent="0" eaLnBrk="1" hangingPunct="1">
              <a:spcBef>
                <a:spcPct val="0"/>
              </a:spcBef>
              <a:buClr>
                <a:srgbClr val="F58466"/>
              </a:buClr>
              <a:buNone/>
            </a:pPr>
            <a:endParaRPr lang="en-US" sz="2400" dirty="0">
              <a:cs typeface="Arial" charset="0"/>
            </a:endParaRPr>
          </a:p>
          <a:p>
            <a:pPr marL="457200" indent="-457200" eaLnBrk="1" hangingPunct="1">
              <a:spcBef>
                <a:spcPct val="0"/>
              </a:spcBef>
              <a:buClr>
                <a:srgbClr val="F58466"/>
              </a:buClr>
            </a:pPr>
            <a:r>
              <a:rPr lang="en-US" sz="2400" dirty="0">
                <a:cs typeface="Arial" charset="0"/>
              </a:rPr>
              <a:t>Over half of </a:t>
            </a:r>
            <a:r>
              <a:rPr lang="en-US" sz="2400" dirty="0" smtClean="0">
                <a:cs typeface="Arial" charset="0"/>
              </a:rPr>
              <a:t>unintended </a:t>
            </a:r>
            <a:r>
              <a:rPr lang="en-US" sz="2400" dirty="0">
                <a:cs typeface="Arial" charset="0"/>
              </a:rPr>
              <a:t>pregnancies among women in the US occur within </a:t>
            </a:r>
            <a:r>
              <a:rPr lang="en-US" sz="2400" dirty="0" smtClean="0">
                <a:cs typeface="Arial" charset="0"/>
              </a:rPr>
              <a:t>two years </a:t>
            </a:r>
            <a:r>
              <a:rPr lang="en-US" sz="2400" dirty="0">
                <a:cs typeface="Arial" charset="0"/>
              </a:rPr>
              <a:t>following delivery. </a:t>
            </a:r>
            <a:r>
              <a:rPr lang="en-US" sz="1400" dirty="0">
                <a:cs typeface="Arial" charset="0"/>
              </a:rPr>
              <a:t>(In Potter et al., 2013</a:t>
            </a:r>
            <a:r>
              <a:rPr lang="en-US" sz="1400" dirty="0" smtClean="0">
                <a:cs typeface="Arial" charset="0"/>
              </a:rPr>
              <a:t>)</a:t>
            </a:r>
            <a:endParaRPr lang="en-US" sz="2400" dirty="0" smtClean="0">
              <a:cs typeface="Arial" charset="0"/>
            </a:endParaRPr>
          </a:p>
          <a:p>
            <a:pPr marL="0" indent="0" eaLnBrk="1" hangingPunct="1">
              <a:spcBef>
                <a:spcPct val="0"/>
              </a:spcBef>
              <a:buClr>
                <a:srgbClr val="F58466"/>
              </a:buClr>
              <a:buNone/>
            </a:pPr>
            <a:endParaRPr lang="en-US" altLang="en-US" sz="2400" dirty="0" smtClean="0"/>
          </a:p>
          <a:p>
            <a:pPr eaLnBrk="1" hangingPunct="1">
              <a:buClr>
                <a:srgbClr val="F58466"/>
              </a:buClr>
            </a:pPr>
            <a:r>
              <a:rPr lang="en-US" altLang="en-US" sz="2400" dirty="0" smtClean="0"/>
              <a:t>About </a:t>
            </a:r>
            <a:r>
              <a:rPr lang="en-US" altLang="en-US" sz="2400" dirty="0"/>
              <a:t>40 to 60% of women have unprotected intercourse prior to the </a:t>
            </a:r>
            <a:r>
              <a:rPr lang="en-US" altLang="en-US" sz="2400" dirty="0" smtClean="0"/>
              <a:t>6-week </a:t>
            </a:r>
            <a:r>
              <a:rPr lang="en-US" altLang="en-US" sz="2400" dirty="0"/>
              <a:t>postpartum visit </a:t>
            </a:r>
          </a:p>
        </p:txBody>
      </p:sp>
      <p:pic>
        <p:nvPicPr>
          <p:cNvPr id="4" name="Picture 3" descr="first trimester &lt;strong&gt;pregnancy&lt;/strong&gt; log – rachel &amp; the city"/>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2286000"/>
            <a:ext cx="1295400" cy="942610"/>
          </a:xfrm>
          <a:prstGeom prst="rect">
            <a:avLst/>
          </a:prstGeom>
          <a:ln>
            <a:noFill/>
          </a:ln>
          <a:effectLst>
            <a:outerShdw blurRad="190500" algn="tl" rotWithShape="0">
              <a:srgbClr val="000000">
                <a:alpha val="70000"/>
              </a:srgbClr>
            </a:outerShdw>
          </a:effectLst>
        </p:spPr>
      </p:pic>
      <p:sp>
        <p:nvSpPr>
          <p:cNvPr id="6" name="Title 1"/>
          <p:cNvSpPr txBox="1">
            <a:spLocks/>
          </p:cNvSpPr>
          <p:nvPr/>
        </p:nvSpPr>
        <p:spPr>
          <a:xfrm>
            <a:off x="152400" y="152400"/>
            <a:ext cx="66294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600" b="1" dirty="0" smtClean="0">
                <a:solidFill>
                  <a:srgbClr val="F58466"/>
                </a:solidFill>
                <a:latin typeface="Goudy Old Style" pitchFamily="18" charset="0"/>
              </a:rPr>
              <a:t>Why immediately after delivery? Can’t it wait?</a:t>
            </a:r>
          </a:p>
        </p:txBody>
      </p:sp>
      <p:sp>
        <p:nvSpPr>
          <p:cNvPr id="7" name="TextBox 6"/>
          <p:cNvSpPr txBox="1"/>
          <p:nvPr/>
        </p:nvSpPr>
        <p:spPr>
          <a:xfrm>
            <a:off x="6858000" y="6444482"/>
            <a:ext cx="1524000" cy="276999"/>
          </a:xfrm>
          <a:prstGeom prst="rect">
            <a:avLst/>
          </a:prstGeom>
          <a:noFill/>
        </p:spPr>
        <p:txBody>
          <a:bodyPr wrap="square" rtlCol="0">
            <a:spAutoFit/>
          </a:bodyPr>
          <a:lstStyle/>
          <a:p>
            <a:r>
              <a:rPr lang="en-US" sz="1200" dirty="0" smtClean="0"/>
              <a:t>Dmgaz.org</a:t>
            </a:r>
            <a:endParaRPr lang="en-US" sz="1200" dirty="0"/>
          </a:p>
        </p:txBody>
      </p:sp>
      <p:sp>
        <p:nvSpPr>
          <p:cNvPr id="8" name="Rounded Rectangle 7"/>
          <p:cNvSpPr/>
          <p:nvPr/>
        </p:nvSpPr>
        <p:spPr>
          <a:xfrm>
            <a:off x="609600" y="5441566"/>
            <a:ext cx="5715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Fewer than half of women will return to their up at 6-week visit.</a:t>
            </a:r>
            <a:endParaRPr lang="en-US" sz="2800" dirty="0"/>
          </a:p>
        </p:txBody>
      </p:sp>
    </p:spTree>
    <p:extLst>
      <p:ext uri="{BB962C8B-B14F-4D97-AF65-F5344CB8AC3E}">
        <p14:creationId xmlns:p14="http://schemas.microsoft.com/office/powerpoint/2010/main" val="20246111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7015"/>
            <a:ext cx="8229600" cy="1143000"/>
          </a:xfrm>
        </p:spPr>
        <p:txBody>
          <a:bodyPr/>
          <a:lstStyle/>
          <a:p>
            <a:pPr algn="l"/>
            <a:r>
              <a:rPr lang="en-US" sz="4000" b="1" dirty="0">
                <a:solidFill>
                  <a:srgbClr val="F58466"/>
                </a:solidFill>
                <a:latin typeface="Goudy Old Style" pitchFamily="18" charset="0"/>
              </a:rPr>
              <a:t>IPLARC has many advantages</a:t>
            </a:r>
          </a:p>
        </p:txBody>
      </p:sp>
      <p:sp>
        <p:nvSpPr>
          <p:cNvPr id="3" name="Content Placeholder 2"/>
          <p:cNvSpPr>
            <a:spLocks noGrp="1"/>
          </p:cNvSpPr>
          <p:nvPr>
            <p:ph idx="1"/>
          </p:nvPr>
        </p:nvSpPr>
        <p:spPr>
          <a:xfrm>
            <a:off x="381000" y="1219200"/>
            <a:ext cx="8229600" cy="4525963"/>
          </a:xfrm>
        </p:spPr>
        <p:txBody>
          <a:bodyPr/>
          <a:lstStyle/>
          <a:p>
            <a:pPr>
              <a:buClr>
                <a:srgbClr val="F58466"/>
              </a:buClr>
            </a:pPr>
            <a:r>
              <a:rPr lang="en-US" sz="2800" dirty="0" smtClean="0"/>
              <a:t>Convenience</a:t>
            </a:r>
          </a:p>
          <a:p>
            <a:pPr>
              <a:buClr>
                <a:srgbClr val="F58466"/>
              </a:buClr>
            </a:pPr>
            <a:r>
              <a:rPr lang="en-US" sz="2800" dirty="0" smtClean="0"/>
              <a:t>Motivation </a:t>
            </a:r>
          </a:p>
          <a:p>
            <a:pPr>
              <a:buClr>
                <a:srgbClr val="F58466"/>
              </a:buClr>
            </a:pPr>
            <a:r>
              <a:rPr lang="en-US" sz="2800" dirty="0" smtClean="0"/>
              <a:t>Time limits on some postpartum insurance coverage</a:t>
            </a:r>
          </a:p>
          <a:p>
            <a:pPr>
              <a:buClr>
                <a:srgbClr val="F58466"/>
              </a:buClr>
            </a:pPr>
            <a:r>
              <a:rPr lang="en-US" sz="2800" dirty="0" smtClean="0"/>
              <a:t>Not pregnant</a:t>
            </a:r>
          </a:p>
          <a:p>
            <a:pPr>
              <a:buClr>
                <a:srgbClr val="F58466"/>
              </a:buClr>
            </a:pPr>
            <a:r>
              <a:rPr lang="en-US" sz="2800" dirty="0" smtClean="0"/>
              <a:t>High rate of satisfaction</a:t>
            </a:r>
          </a:p>
          <a:p>
            <a:pPr lvl="1">
              <a:buClr>
                <a:srgbClr val="F58466"/>
              </a:buClr>
            </a:pPr>
            <a:r>
              <a:rPr lang="en-US" sz="2400" dirty="0" smtClean="0"/>
              <a:t>74% IPP IUD continue at a year</a:t>
            </a:r>
          </a:p>
          <a:p>
            <a:pPr lvl="1">
              <a:buClr>
                <a:srgbClr val="F58466"/>
              </a:buClr>
            </a:pPr>
            <a:r>
              <a:rPr lang="en-US" sz="2400" dirty="0" smtClean="0"/>
              <a:t>84% IPP implant continue at a year </a:t>
            </a:r>
          </a:p>
          <a:p>
            <a:pPr>
              <a:buClr>
                <a:srgbClr val="F58466"/>
              </a:buClr>
            </a:pPr>
            <a:r>
              <a:rPr lang="en-US" sz="2800" dirty="0" smtClean="0"/>
              <a:t>Cost-effective</a:t>
            </a:r>
          </a:p>
          <a:p>
            <a:pPr>
              <a:buClr>
                <a:srgbClr val="F58466"/>
              </a:buClr>
            </a:pPr>
            <a:r>
              <a:rPr lang="en-US" sz="2800" dirty="0" smtClean="0"/>
              <a:t>Effectiveness</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12</a:t>
            </a:fld>
            <a:endParaRPr lang="en-US" altLang="en-US"/>
          </a:p>
        </p:txBody>
      </p:sp>
      <p:sp>
        <p:nvSpPr>
          <p:cNvPr id="5" name="TextBox 4"/>
          <p:cNvSpPr txBox="1"/>
          <p:nvPr/>
        </p:nvSpPr>
        <p:spPr>
          <a:xfrm>
            <a:off x="7585364" y="5181600"/>
            <a:ext cx="1447800" cy="738664"/>
          </a:xfrm>
          <a:prstGeom prst="rect">
            <a:avLst/>
          </a:prstGeom>
          <a:noFill/>
        </p:spPr>
        <p:txBody>
          <a:bodyPr wrap="square" rtlCol="0">
            <a:spAutoFit/>
          </a:bodyPr>
          <a:lstStyle/>
          <a:p>
            <a:r>
              <a:rPr lang="en-US" sz="1400" dirty="0" smtClean="0"/>
              <a:t>Cohen, 2016</a:t>
            </a:r>
          </a:p>
          <a:p>
            <a:r>
              <a:rPr lang="en-US" sz="1400" dirty="0" smtClean="0"/>
              <a:t>Crockett, 2017</a:t>
            </a:r>
          </a:p>
          <a:p>
            <a:r>
              <a:rPr lang="en-US" sz="1400" dirty="0" smtClean="0"/>
              <a:t>Woo, 2015</a:t>
            </a:r>
            <a:endParaRPr lang="en-US" sz="1400" dirty="0"/>
          </a:p>
        </p:txBody>
      </p:sp>
    </p:spTree>
    <p:extLst>
      <p:ext uri="{BB962C8B-B14F-4D97-AF65-F5344CB8AC3E}">
        <p14:creationId xmlns:p14="http://schemas.microsoft.com/office/powerpoint/2010/main" val="1498723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13</a:t>
            </a:fld>
            <a:endParaRPr lang="en-US" altLang="en-US"/>
          </a:p>
        </p:txBody>
      </p:sp>
      <p:pic>
        <p:nvPicPr>
          <p:cNvPr id="5" name="Picture 4"/>
          <p:cNvPicPr>
            <a:picLocks noChangeAspect="1"/>
          </p:cNvPicPr>
          <p:nvPr/>
        </p:nvPicPr>
        <p:blipFill>
          <a:blip r:embed="rId2"/>
          <a:stretch>
            <a:fillRect/>
          </a:stretch>
        </p:blipFill>
        <p:spPr>
          <a:xfrm>
            <a:off x="361950" y="0"/>
            <a:ext cx="8571540" cy="6738937"/>
          </a:xfrm>
          <a:prstGeom prst="rect">
            <a:avLst/>
          </a:prstGeom>
        </p:spPr>
      </p:pic>
    </p:spTree>
    <p:extLst>
      <p:ext uri="{BB962C8B-B14F-4D97-AF65-F5344CB8AC3E}">
        <p14:creationId xmlns:p14="http://schemas.microsoft.com/office/powerpoint/2010/main" val="4157153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14</a:t>
            </a:fld>
            <a:endParaRPr lang="en-US" altLang="en-US"/>
          </a:p>
        </p:txBody>
      </p:sp>
      <p:pic>
        <p:nvPicPr>
          <p:cNvPr id="5" name="Picture 4"/>
          <p:cNvPicPr>
            <a:picLocks noChangeAspect="1"/>
          </p:cNvPicPr>
          <p:nvPr/>
        </p:nvPicPr>
        <p:blipFill>
          <a:blip r:embed="rId2"/>
          <a:stretch>
            <a:fillRect/>
          </a:stretch>
        </p:blipFill>
        <p:spPr>
          <a:xfrm>
            <a:off x="361950" y="0"/>
            <a:ext cx="8571540" cy="6738937"/>
          </a:xfrm>
          <a:prstGeom prst="rect">
            <a:avLst/>
          </a:prstGeom>
        </p:spPr>
      </p:pic>
      <p:sp>
        <p:nvSpPr>
          <p:cNvPr id="6" name="TextBox 5"/>
          <p:cNvSpPr txBox="1"/>
          <p:nvPr/>
        </p:nvSpPr>
        <p:spPr>
          <a:xfrm>
            <a:off x="4191000" y="2743200"/>
            <a:ext cx="3886200" cy="3046988"/>
          </a:xfrm>
          <a:prstGeom prst="rect">
            <a:avLst/>
          </a:prstGeom>
          <a:solidFill>
            <a:srgbClr val="F58466"/>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dirty="0" smtClean="0"/>
              <a:t>“The American College of Obstetricians and Gynecologists </a:t>
            </a:r>
            <a:r>
              <a:rPr lang="en-US" sz="2400" b="1" dirty="0" smtClean="0"/>
              <a:t>supports immediate postpartum LARC insertion as a best practice, </a:t>
            </a:r>
            <a:r>
              <a:rPr lang="en-US" sz="2400" dirty="0" smtClean="0"/>
              <a:t>recognizing its role in preventing rapid repeat and unintended pregnancy.” </a:t>
            </a:r>
            <a:endParaRPr lang="en-US" sz="2400" dirty="0"/>
          </a:p>
        </p:txBody>
      </p:sp>
    </p:spTree>
    <p:extLst>
      <p:ext uri="{BB962C8B-B14F-4D97-AF65-F5344CB8AC3E}">
        <p14:creationId xmlns:p14="http://schemas.microsoft.com/office/powerpoint/2010/main" val="220858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algn="l" eaLnBrk="1" hangingPunct="1"/>
            <a:r>
              <a:rPr lang="en-US" altLang="en-US" sz="4000" b="1" dirty="0" smtClean="0">
                <a:solidFill>
                  <a:srgbClr val="F58466"/>
                </a:solidFill>
                <a:latin typeface="Goudy Old Style" pitchFamily="18" charset="0"/>
              </a:rPr>
              <a:t>IHFS Allows Hospitals to </a:t>
            </a:r>
            <a:br>
              <a:rPr lang="en-US" altLang="en-US" sz="4000" b="1" dirty="0" smtClean="0">
                <a:solidFill>
                  <a:srgbClr val="F58466"/>
                </a:solidFill>
                <a:latin typeface="Goudy Old Style" pitchFamily="18" charset="0"/>
              </a:rPr>
            </a:br>
            <a:r>
              <a:rPr lang="en-US" altLang="en-US" sz="4000" b="1" dirty="0" smtClean="0">
                <a:solidFill>
                  <a:srgbClr val="F58466"/>
                </a:solidFill>
                <a:latin typeface="Goudy Old Style" pitchFamily="18" charset="0"/>
              </a:rPr>
              <a:t>Reimburse</a:t>
            </a:r>
          </a:p>
        </p:txBody>
      </p:sp>
      <p:sp>
        <p:nvSpPr>
          <p:cNvPr id="16387" name="Content Placeholder 3"/>
          <p:cNvSpPr>
            <a:spLocks noGrp="1"/>
          </p:cNvSpPr>
          <p:nvPr>
            <p:ph idx="1"/>
          </p:nvPr>
        </p:nvSpPr>
        <p:spPr>
          <a:xfrm>
            <a:off x="4540019" y="1219200"/>
            <a:ext cx="4451581" cy="5486400"/>
          </a:xfrm>
        </p:spPr>
        <p:style>
          <a:lnRef idx="2">
            <a:schemeClr val="accent1"/>
          </a:lnRef>
          <a:fillRef idx="1">
            <a:schemeClr val="lt1"/>
          </a:fillRef>
          <a:effectRef idx="0">
            <a:schemeClr val="accent1"/>
          </a:effectRef>
          <a:fontRef idx="minor">
            <a:schemeClr val="dk1"/>
          </a:fontRef>
        </p:style>
        <p:txBody>
          <a:bodyPr/>
          <a:lstStyle/>
          <a:p>
            <a:pPr marL="0" indent="0" eaLnBrk="1" hangingPunct="1">
              <a:buClr>
                <a:srgbClr val="F58466"/>
              </a:buClr>
              <a:buNone/>
            </a:pPr>
            <a:r>
              <a:rPr lang="en-US" altLang="en-US" sz="2800" dirty="0" smtClean="0"/>
              <a:t>A July 2015 </a:t>
            </a:r>
            <a:r>
              <a:rPr lang="en-US" altLang="en-US" sz="2800" dirty="0"/>
              <a:t>IHFS </a:t>
            </a:r>
            <a:r>
              <a:rPr lang="en-US" altLang="en-US" sz="2800" dirty="0" smtClean="0"/>
              <a:t>provider notice allowed </a:t>
            </a:r>
            <a:r>
              <a:rPr lang="en-US" altLang="en-US" sz="2800" dirty="0"/>
              <a:t>hospitals to reimburse for </a:t>
            </a:r>
            <a:r>
              <a:rPr lang="en-US" altLang="en-US" sz="2800" dirty="0" smtClean="0"/>
              <a:t>inpatient LARC separate from OB Bundle</a:t>
            </a:r>
          </a:p>
          <a:p>
            <a:pPr marL="0" indent="0" eaLnBrk="1" hangingPunct="1">
              <a:buClr>
                <a:srgbClr val="F58466"/>
              </a:buClr>
              <a:buNone/>
            </a:pPr>
            <a:r>
              <a:rPr lang="en-US" sz="2800" dirty="0" smtClean="0"/>
              <a:t>About a year after this notice, LARC </a:t>
            </a:r>
            <a:r>
              <a:rPr lang="en-US" sz="2800" dirty="0"/>
              <a:t>utilization </a:t>
            </a:r>
            <a:r>
              <a:rPr lang="en-US" sz="2800" dirty="0" smtClean="0"/>
              <a:t>increased </a:t>
            </a:r>
            <a:r>
              <a:rPr lang="en-US" sz="2800" dirty="0"/>
              <a:t>from </a:t>
            </a:r>
            <a:r>
              <a:rPr lang="en-US" sz="2800" dirty="0" smtClean="0"/>
              <a:t>&lt;10/quarter </a:t>
            </a:r>
            <a:r>
              <a:rPr lang="en-US" sz="2800" dirty="0"/>
              <a:t>to </a:t>
            </a:r>
            <a:r>
              <a:rPr lang="en-US" sz="2800" dirty="0" smtClean="0"/>
              <a:t>35-57/quarter</a:t>
            </a:r>
          </a:p>
          <a:p>
            <a:pPr marL="0" indent="0" eaLnBrk="1" hangingPunct="1">
              <a:buClr>
                <a:srgbClr val="F58466"/>
              </a:buClr>
              <a:buNone/>
            </a:pPr>
            <a:r>
              <a:rPr lang="en-US" sz="2800" dirty="0" smtClean="0"/>
              <a:t>A statewide quality improvement collaborative can help hospitals facilitate increased access to IPLARC </a:t>
            </a:r>
            <a:endParaRPr lang="en-US" sz="2800" dirty="0"/>
          </a:p>
          <a:p>
            <a:pPr marL="0" indent="0" eaLnBrk="1" hangingPunct="1">
              <a:buClr>
                <a:srgbClr val="F58466"/>
              </a:buClr>
              <a:buNone/>
            </a:pPr>
            <a:endParaRPr lang="en-US" altLang="en-US" sz="28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752600"/>
            <a:ext cx="4235219" cy="2801760"/>
          </a:xfrm>
          <a:prstGeom prst="rect">
            <a:avLst/>
          </a:prstGeom>
        </p:spPr>
      </p:pic>
      <p:sp>
        <p:nvSpPr>
          <p:cNvPr id="5" name="TextBox 4"/>
          <p:cNvSpPr txBox="1"/>
          <p:nvPr/>
        </p:nvSpPr>
        <p:spPr>
          <a:xfrm>
            <a:off x="304800" y="4554360"/>
            <a:ext cx="3794760" cy="2009061"/>
          </a:xfrm>
          <a:prstGeom prst="round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eaLnBrk="0" fontAlgn="base" hangingPunct="0">
              <a:spcBef>
                <a:spcPct val="0"/>
              </a:spcBef>
              <a:spcAft>
                <a:spcPct val="0"/>
              </a:spcAft>
            </a:pPr>
            <a:r>
              <a:rPr lang="en-US" sz="2400" b="1" dirty="0" smtClean="0">
                <a:solidFill>
                  <a:prstClr val="black"/>
                </a:solidFill>
                <a:latin typeface="+mj-lt"/>
                <a:ea typeface="MS PGothic" pitchFamily="34" charset="-128"/>
              </a:rPr>
              <a:t>Key Resource:</a:t>
            </a:r>
          </a:p>
          <a:p>
            <a:pPr algn="ctr" eaLnBrk="0" fontAlgn="base" hangingPunct="0">
              <a:spcBef>
                <a:spcPct val="0"/>
              </a:spcBef>
              <a:spcAft>
                <a:spcPct val="0"/>
              </a:spcAft>
            </a:pPr>
            <a:r>
              <a:rPr lang="en-US" sz="2400" b="1" dirty="0" smtClean="0">
                <a:solidFill>
                  <a:prstClr val="black"/>
                </a:solidFill>
                <a:latin typeface="+mj-lt"/>
                <a:ea typeface="MS PGothic" pitchFamily="34" charset="-128"/>
              </a:rPr>
              <a:t>IL IPLARC Billing Guidance </a:t>
            </a:r>
          </a:p>
          <a:p>
            <a:pPr algn="ctr" eaLnBrk="0" fontAlgn="base" hangingPunct="0">
              <a:spcBef>
                <a:spcPct val="0"/>
              </a:spcBef>
              <a:spcAft>
                <a:spcPct val="0"/>
              </a:spcAft>
            </a:pPr>
            <a:r>
              <a:rPr lang="en-US" sz="1600" b="1" dirty="0" smtClean="0">
                <a:solidFill>
                  <a:srgbClr val="004990"/>
                </a:solidFill>
                <a:latin typeface="+mj-lt"/>
                <a:ea typeface="MS PGothic" pitchFamily="34" charset="-128"/>
              </a:rPr>
              <a:t>An informational tool that provides detailed responses about billing from HSF, Medicaid, MCOs and general guidance from private payers in IL.</a:t>
            </a:r>
            <a:endParaRPr lang="en-US" sz="1600" b="1" dirty="0">
              <a:solidFill>
                <a:srgbClr val="004990"/>
              </a:solidFill>
              <a:latin typeface="+mj-lt"/>
              <a:ea typeface="MS PGothic" pitchFamily="34" charset="-128"/>
            </a:endParaRPr>
          </a:p>
        </p:txBody>
      </p:sp>
    </p:spTree>
    <p:extLst>
      <p:ext uri="{BB962C8B-B14F-4D97-AF65-F5344CB8AC3E}">
        <p14:creationId xmlns:p14="http://schemas.microsoft.com/office/powerpoint/2010/main" val="1355633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3886200"/>
            <a:ext cx="7772400" cy="1362075"/>
          </a:xfrm>
        </p:spPr>
        <p:txBody>
          <a:bodyPr/>
          <a:lstStyle/>
          <a:p>
            <a:r>
              <a:rPr lang="en-US" dirty="0" smtClean="0">
                <a:solidFill>
                  <a:srgbClr val="F58466"/>
                </a:solidFill>
                <a:latin typeface="Goudy Old Style" pitchFamily="18" charset="0"/>
              </a:rPr>
              <a:t>Benefits of </a:t>
            </a:r>
            <a:r>
              <a:rPr lang="en-US" dirty="0">
                <a:solidFill>
                  <a:srgbClr val="F58466"/>
                </a:solidFill>
                <a:latin typeface="Goudy Old Style" pitchFamily="18" charset="0"/>
              </a:rPr>
              <a:t>increasing </a:t>
            </a:r>
            <a:r>
              <a:rPr lang="en-US" dirty="0" err="1">
                <a:solidFill>
                  <a:srgbClr val="F58466"/>
                </a:solidFill>
                <a:latin typeface="Goudy Old Style" pitchFamily="18" charset="0"/>
              </a:rPr>
              <a:t>larc</a:t>
            </a:r>
            <a:r>
              <a:rPr lang="en-US" dirty="0">
                <a:solidFill>
                  <a:srgbClr val="F58466"/>
                </a:solidFill>
                <a:latin typeface="Goudy Old Style" pitchFamily="18" charset="0"/>
              </a:rPr>
              <a:t> </a:t>
            </a:r>
            <a:r>
              <a:rPr lang="en-US" dirty="0" smtClean="0">
                <a:solidFill>
                  <a:srgbClr val="F58466"/>
                </a:solidFill>
                <a:latin typeface="Goudy Old Style" pitchFamily="18" charset="0"/>
              </a:rPr>
              <a:t>access from other states</a:t>
            </a:r>
            <a:endParaRPr lang="en-US"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16</a:t>
            </a:fld>
            <a:endParaRPr lang="en-US" altLang="en-US"/>
          </a:p>
        </p:txBody>
      </p:sp>
    </p:spTree>
    <p:extLst>
      <p:ext uri="{BB962C8B-B14F-4D97-AF65-F5344CB8AC3E}">
        <p14:creationId xmlns:p14="http://schemas.microsoft.com/office/powerpoint/2010/main" val="2473528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B941-70D6-4D5D-B70D-10504EE3E0CB}"/>
              </a:ext>
            </a:extLst>
          </p:cNvPr>
          <p:cNvSpPr>
            <a:spLocks noGrp="1"/>
          </p:cNvSpPr>
          <p:nvPr>
            <p:ph type="title"/>
          </p:nvPr>
        </p:nvSpPr>
        <p:spPr>
          <a:xfrm>
            <a:off x="189690" y="209359"/>
            <a:ext cx="6363510" cy="1143000"/>
          </a:xfrm>
        </p:spPr>
        <p:txBody>
          <a:bodyPr/>
          <a:lstStyle/>
          <a:p>
            <a:pPr algn="l"/>
            <a:r>
              <a:rPr lang="en-US" sz="4000" b="1" dirty="0">
                <a:solidFill>
                  <a:srgbClr val="F58466"/>
                </a:solidFill>
                <a:latin typeface="Goudy Old Style" pitchFamily="18" charset="0"/>
              </a:rPr>
              <a:t>Colorado Family Planning Initiative</a:t>
            </a:r>
          </a:p>
        </p:txBody>
      </p:sp>
      <p:pic>
        <p:nvPicPr>
          <p:cNvPr id="8" name="Content Placeholder 7">
            <a:extLst>
              <a:ext uri="{FF2B5EF4-FFF2-40B4-BE49-F238E27FC236}">
                <a16:creationId xmlns:a16="http://schemas.microsoft.com/office/drawing/2014/main" id="{CFD7CB97-A13D-4AF1-8599-4A5237BA5E04}"/>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30682" y="2125270"/>
            <a:ext cx="3886200" cy="1825175"/>
          </a:xfrm>
        </p:spPr>
      </p:pic>
      <p:pic>
        <p:nvPicPr>
          <p:cNvPr id="10" name="Content Placeholder 9">
            <a:extLst>
              <a:ext uri="{FF2B5EF4-FFF2-40B4-BE49-F238E27FC236}">
                <a16:creationId xmlns:a16="http://schemas.microsoft.com/office/drawing/2014/main" id="{D972CE72-DB83-46C3-B985-D6D2D65ABB23}"/>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857750" y="3124891"/>
            <a:ext cx="3886200" cy="2030540"/>
          </a:xfrm>
        </p:spPr>
      </p:pic>
      <p:sp>
        <p:nvSpPr>
          <p:cNvPr id="4" name="TextBox 3">
            <a:extLst>
              <a:ext uri="{FF2B5EF4-FFF2-40B4-BE49-F238E27FC236}">
                <a16:creationId xmlns:a16="http://schemas.microsoft.com/office/drawing/2014/main" id="{D156C56B-5CF1-46AA-BA36-0CCF04B6E222}"/>
              </a:ext>
            </a:extLst>
          </p:cNvPr>
          <p:cNvSpPr txBox="1"/>
          <p:nvPr/>
        </p:nvSpPr>
        <p:spPr>
          <a:xfrm>
            <a:off x="189690" y="5943600"/>
            <a:ext cx="6810704" cy="276999"/>
          </a:xfrm>
          <a:prstGeom prst="rect">
            <a:avLst/>
          </a:prstGeom>
          <a:noFill/>
        </p:spPr>
        <p:txBody>
          <a:bodyPr wrap="square" rtlCol="0">
            <a:spAutoFit/>
          </a:bodyPr>
          <a:lstStyle/>
          <a:p>
            <a:r>
              <a:rPr lang="en-US" sz="1200" dirty="0">
                <a:latin typeface="+mn-lt"/>
              </a:rPr>
              <a:t>https://www.colorado.gov/pacific/sites/default/files/PSD_TitleX3_CFPI-Report.pdf</a:t>
            </a:r>
          </a:p>
        </p:txBody>
      </p:sp>
      <p:sp>
        <p:nvSpPr>
          <p:cNvPr id="11" name="TextBox 10">
            <a:extLst>
              <a:ext uri="{FF2B5EF4-FFF2-40B4-BE49-F238E27FC236}">
                <a16:creationId xmlns:a16="http://schemas.microsoft.com/office/drawing/2014/main" id="{2EE02888-43CE-4B5F-8BCE-E6118CF7A3A9}"/>
              </a:ext>
            </a:extLst>
          </p:cNvPr>
          <p:cNvSpPr txBox="1"/>
          <p:nvPr/>
        </p:nvSpPr>
        <p:spPr>
          <a:xfrm>
            <a:off x="397292" y="4089265"/>
            <a:ext cx="3907198"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5 years, over 70 clinics,</a:t>
            </a:r>
          </a:p>
          <a:p>
            <a:pPr algn="ctr"/>
            <a:r>
              <a:rPr lang="en-US" dirty="0"/>
              <a:t>$2.5 M in GRF budget</a:t>
            </a:r>
          </a:p>
          <a:p>
            <a:endParaRPr lang="en-US" dirty="0"/>
          </a:p>
        </p:txBody>
      </p:sp>
      <p:sp>
        <p:nvSpPr>
          <p:cNvPr id="13" name="TextBox 12">
            <a:extLst>
              <a:ext uri="{FF2B5EF4-FFF2-40B4-BE49-F238E27FC236}">
                <a16:creationId xmlns:a16="http://schemas.microsoft.com/office/drawing/2014/main" id="{8EEFABD5-CFF6-46BA-8FA9-F6D553B75E5B}"/>
              </a:ext>
            </a:extLst>
          </p:cNvPr>
          <p:cNvSpPr txBox="1"/>
          <p:nvPr/>
        </p:nvSpPr>
        <p:spPr>
          <a:xfrm>
            <a:off x="4406630" y="2125270"/>
            <a:ext cx="4470819"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t>Training, education</a:t>
            </a:r>
          </a:p>
          <a:p>
            <a:pPr algn="ctr"/>
            <a:r>
              <a:rPr lang="en-US" dirty="0"/>
              <a:t>no cost/reduced cost LARCs</a:t>
            </a:r>
          </a:p>
        </p:txBody>
      </p:sp>
    </p:spTree>
    <p:extLst>
      <p:ext uri="{BB962C8B-B14F-4D97-AF65-F5344CB8AC3E}">
        <p14:creationId xmlns:p14="http://schemas.microsoft.com/office/powerpoint/2010/main" val="32610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5B58-FE90-4E85-8F41-6BD9640EFC64}"/>
              </a:ext>
            </a:extLst>
          </p:cNvPr>
          <p:cNvSpPr>
            <a:spLocks noGrp="1"/>
          </p:cNvSpPr>
          <p:nvPr>
            <p:ph type="title"/>
          </p:nvPr>
        </p:nvSpPr>
        <p:spPr>
          <a:xfrm>
            <a:off x="305826" y="187660"/>
            <a:ext cx="8229600" cy="1143000"/>
          </a:xfrm>
        </p:spPr>
        <p:txBody>
          <a:bodyPr/>
          <a:lstStyle/>
          <a:p>
            <a:pPr algn="l"/>
            <a:r>
              <a:rPr lang="en-US" sz="4000" b="1" dirty="0">
                <a:solidFill>
                  <a:srgbClr val="F58466"/>
                </a:solidFill>
                <a:latin typeface="Goudy Old Style" pitchFamily="18" charset="0"/>
              </a:rPr>
              <a:t>CHOICE </a:t>
            </a:r>
            <a:r>
              <a:rPr lang="en-US" sz="4000" b="1" dirty="0" smtClean="0">
                <a:solidFill>
                  <a:srgbClr val="F58466"/>
                </a:solidFill>
                <a:latin typeface="Goudy Old Style" pitchFamily="18" charset="0"/>
              </a:rPr>
              <a:t>Project</a:t>
            </a:r>
            <a:endParaRPr lang="en-US" sz="4000" b="1" dirty="0">
              <a:solidFill>
                <a:srgbClr val="F58466"/>
              </a:solidFill>
              <a:latin typeface="Goudy Old Style" pitchFamily="18" charset="0"/>
            </a:endParaRPr>
          </a:p>
        </p:txBody>
      </p:sp>
      <p:sp>
        <p:nvSpPr>
          <p:cNvPr id="3" name="Content Placeholder 2">
            <a:extLst>
              <a:ext uri="{FF2B5EF4-FFF2-40B4-BE49-F238E27FC236}">
                <a16:creationId xmlns:a16="http://schemas.microsoft.com/office/drawing/2014/main" id="{1FE9FDF2-C95A-4A26-A969-9DF44B9D2BD1}"/>
              </a:ext>
            </a:extLst>
          </p:cNvPr>
          <p:cNvSpPr>
            <a:spLocks noGrp="1"/>
          </p:cNvSpPr>
          <p:nvPr>
            <p:ph sz="half" idx="1"/>
          </p:nvPr>
        </p:nvSpPr>
        <p:spPr>
          <a:xfrm>
            <a:off x="305827" y="1247975"/>
            <a:ext cx="4038600" cy="4525963"/>
          </a:xfrm>
        </p:spPr>
        <p:txBody>
          <a:bodyPr>
            <a:noAutofit/>
          </a:bodyPr>
          <a:lstStyle/>
          <a:p>
            <a:pPr>
              <a:buClr>
                <a:srgbClr val="F58466"/>
              </a:buClr>
            </a:pPr>
            <a:r>
              <a:rPr lang="en-US" sz="2400" dirty="0"/>
              <a:t>&gt; 9K women aged 14-45 were provided </a:t>
            </a:r>
            <a:r>
              <a:rPr lang="en-US" sz="2400" dirty="0" smtClean="0"/>
              <a:t>standardized comprehensive contraceptive counseling</a:t>
            </a:r>
            <a:endParaRPr lang="en-US" sz="2400" dirty="0"/>
          </a:p>
          <a:p>
            <a:pPr>
              <a:buClr>
                <a:srgbClr val="F58466"/>
              </a:buClr>
            </a:pPr>
            <a:r>
              <a:rPr lang="en-US" sz="2400" dirty="0" smtClean="0"/>
              <a:t>No-cost </a:t>
            </a:r>
            <a:r>
              <a:rPr lang="en-US" sz="2400" dirty="0"/>
              <a:t>for all </a:t>
            </a:r>
            <a:r>
              <a:rPr lang="en-US" sz="2400" dirty="0" smtClean="0"/>
              <a:t>methods</a:t>
            </a:r>
          </a:p>
          <a:p>
            <a:pPr>
              <a:buClr>
                <a:srgbClr val="F58466"/>
              </a:buClr>
            </a:pPr>
            <a:r>
              <a:rPr lang="en-US" sz="2400" dirty="0" smtClean="0"/>
              <a:t>75</a:t>
            </a:r>
            <a:r>
              <a:rPr lang="en-US" sz="2400" dirty="0"/>
              <a:t>% of women chose a LARC </a:t>
            </a:r>
            <a:r>
              <a:rPr lang="en-US" sz="2400" dirty="0" smtClean="0"/>
              <a:t>method</a:t>
            </a:r>
          </a:p>
          <a:p>
            <a:pPr>
              <a:buClr>
                <a:srgbClr val="F58466"/>
              </a:buClr>
            </a:pPr>
            <a:r>
              <a:rPr lang="en-US" sz="2400" dirty="0" smtClean="0"/>
              <a:t>86</a:t>
            </a:r>
            <a:r>
              <a:rPr lang="en-US" sz="2400" dirty="0"/>
              <a:t>% of women who chose a LARC method were still using that method one year later, compared to 55% of women who chose a non-LARC method</a:t>
            </a:r>
          </a:p>
        </p:txBody>
      </p:sp>
      <p:graphicFrame>
        <p:nvGraphicFramePr>
          <p:cNvPr id="9" name="Content Placeholder 8">
            <a:extLst>
              <a:ext uri="{FF2B5EF4-FFF2-40B4-BE49-F238E27FC236}">
                <a16:creationId xmlns:a16="http://schemas.microsoft.com/office/drawing/2014/main" id="{FBFF2F8D-9FB8-4DBA-AC93-6A73E4D9BB4C}"/>
              </a:ext>
            </a:extLst>
          </p:cNvPr>
          <p:cNvGraphicFramePr>
            <a:graphicFrameLocks noGrp="1"/>
          </p:cNvGraphicFramePr>
          <p:nvPr>
            <p:ph sz="half" idx="2"/>
            <p:extLst>
              <p:ext uri="{D42A27DB-BD31-4B8C-83A1-F6EECF244321}">
                <p14:modId xmlns:p14="http://schemas.microsoft.com/office/powerpoint/2010/main" val="2366898758"/>
              </p:ext>
            </p:extLst>
          </p:nvPr>
        </p:nvGraphicFramePr>
        <p:xfrm>
          <a:off x="4344427" y="1752600"/>
          <a:ext cx="4728816" cy="39215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8D56629-E3AD-44B8-B097-B337366A3285}"/>
              </a:ext>
            </a:extLst>
          </p:cNvPr>
          <p:cNvSpPr txBox="1"/>
          <p:nvPr/>
        </p:nvSpPr>
        <p:spPr>
          <a:xfrm>
            <a:off x="6553200" y="5713865"/>
            <a:ext cx="3733800" cy="276999"/>
          </a:xfrm>
          <a:prstGeom prst="rect">
            <a:avLst/>
          </a:prstGeom>
          <a:noFill/>
        </p:spPr>
        <p:txBody>
          <a:bodyPr wrap="square" rtlCol="0">
            <a:spAutoFit/>
          </a:bodyPr>
          <a:lstStyle/>
          <a:p>
            <a:r>
              <a:rPr lang="en-US" sz="1200" dirty="0">
                <a:latin typeface="+mn-lt"/>
              </a:rPr>
              <a:t>https://contraceptivechoice.wustl.edu/</a:t>
            </a:r>
          </a:p>
        </p:txBody>
      </p:sp>
      <p:pic>
        <p:nvPicPr>
          <p:cNvPr id="5" name="Picture 4">
            <a:extLst>
              <a:ext uri="{FF2B5EF4-FFF2-40B4-BE49-F238E27FC236}">
                <a16:creationId xmlns:a16="http://schemas.microsoft.com/office/drawing/2014/main" id="{DE4FE41B-CC6E-4407-8626-CB0DA9E886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1000" y="278037"/>
            <a:ext cx="1066800" cy="1052623"/>
          </a:xfrm>
          <a:prstGeom prst="rect">
            <a:avLst/>
          </a:prstGeom>
        </p:spPr>
      </p:pic>
    </p:spTree>
    <p:extLst>
      <p:ext uri="{BB962C8B-B14F-4D97-AF65-F5344CB8AC3E}">
        <p14:creationId xmlns:p14="http://schemas.microsoft.com/office/powerpoint/2010/main" val="1267401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3760-4A6A-4470-A8B7-47F07C94A1D3}"/>
              </a:ext>
            </a:extLst>
          </p:cNvPr>
          <p:cNvSpPr>
            <a:spLocks noGrp="1"/>
          </p:cNvSpPr>
          <p:nvPr>
            <p:ph type="title"/>
          </p:nvPr>
        </p:nvSpPr>
        <p:spPr>
          <a:xfrm>
            <a:off x="152400" y="233490"/>
            <a:ext cx="8229600" cy="1143000"/>
          </a:xfrm>
        </p:spPr>
        <p:txBody>
          <a:bodyPr/>
          <a:lstStyle/>
          <a:p>
            <a:pPr algn="l"/>
            <a:r>
              <a:rPr lang="en-US" sz="4000" b="1" dirty="0" smtClean="0">
                <a:solidFill>
                  <a:srgbClr val="F58466"/>
                </a:solidFill>
                <a:latin typeface="Goudy Old Style" pitchFamily="18" charset="0"/>
              </a:rPr>
              <a:t>CHOICE Project</a:t>
            </a:r>
            <a:endParaRPr lang="en-US" sz="4000" b="1" dirty="0">
              <a:solidFill>
                <a:srgbClr val="F58466"/>
              </a:solidFill>
              <a:latin typeface="Goudy Old Style" pitchFamily="18" charset="0"/>
            </a:endParaRPr>
          </a:p>
        </p:txBody>
      </p:sp>
      <p:sp>
        <p:nvSpPr>
          <p:cNvPr id="3" name="Content Placeholder 2">
            <a:extLst>
              <a:ext uri="{FF2B5EF4-FFF2-40B4-BE49-F238E27FC236}">
                <a16:creationId xmlns:a16="http://schemas.microsoft.com/office/drawing/2014/main" id="{93D2EF10-4672-4BCE-85D4-DB2566DC6491}"/>
              </a:ext>
            </a:extLst>
          </p:cNvPr>
          <p:cNvSpPr>
            <a:spLocks noGrp="1"/>
          </p:cNvSpPr>
          <p:nvPr>
            <p:ph sz="half" idx="1"/>
          </p:nvPr>
        </p:nvSpPr>
        <p:spPr>
          <a:xfrm>
            <a:off x="255980" y="1359707"/>
            <a:ext cx="3886200" cy="3263504"/>
          </a:xfrm>
        </p:spPr>
        <p:txBody>
          <a:bodyPr/>
          <a:lstStyle/>
          <a:p>
            <a:pPr lvl="0">
              <a:buClr>
                <a:srgbClr val="F58466"/>
              </a:buClr>
            </a:pPr>
            <a:r>
              <a:rPr lang="en-US" sz="2400" dirty="0">
                <a:solidFill>
                  <a:prstClr val="black"/>
                </a:solidFill>
              </a:rPr>
              <a:t>Rates of unintended pregnancy were 20Xs higher among women using a non-LARC method.</a:t>
            </a:r>
          </a:p>
          <a:p>
            <a:pPr lvl="0">
              <a:buClr>
                <a:srgbClr val="F58466"/>
              </a:buClr>
            </a:pPr>
            <a:r>
              <a:rPr lang="en-US" sz="2400" dirty="0" smtClean="0">
                <a:solidFill>
                  <a:prstClr val="black"/>
                </a:solidFill>
              </a:rPr>
              <a:t>Abortion rate in the region receiving free access to LARC </a:t>
            </a:r>
            <a:r>
              <a:rPr lang="en-US" sz="2400" dirty="0">
                <a:solidFill>
                  <a:prstClr val="black"/>
                </a:solidFill>
              </a:rPr>
              <a:t>was less than half the national and regional rates.</a:t>
            </a:r>
          </a:p>
          <a:p>
            <a:pPr lvl="0">
              <a:buClr>
                <a:srgbClr val="F58466"/>
              </a:buClr>
            </a:pPr>
            <a:r>
              <a:rPr lang="en-US" sz="2400" dirty="0">
                <a:solidFill>
                  <a:prstClr val="black"/>
                </a:solidFill>
              </a:rPr>
              <a:t>LARC  users had highest rates of satisfaction with their method one year later.</a:t>
            </a:r>
          </a:p>
          <a:p>
            <a:endParaRPr lang="en-US" dirty="0"/>
          </a:p>
        </p:txBody>
      </p:sp>
      <p:graphicFrame>
        <p:nvGraphicFramePr>
          <p:cNvPr id="8" name="Content Placeholder 7">
            <a:extLst>
              <a:ext uri="{FF2B5EF4-FFF2-40B4-BE49-F238E27FC236}">
                <a16:creationId xmlns:a16="http://schemas.microsoft.com/office/drawing/2014/main" id="{A01A193F-B760-4536-9526-BA269169CE0F}"/>
              </a:ext>
            </a:extLst>
          </p:cNvPr>
          <p:cNvGraphicFramePr>
            <a:graphicFrameLocks noGrp="1"/>
          </p:cNvGraphicFramePr>
          <p:nvPr>
            <p:ph sz="half" idx="2"/>
            <p:extLst>
              <p:ext uri="{D42A27DB-BD31-4B8C-83A1-F6EECF244321}">
                <p14:modId xmlns:p14="http://schemas.microsoft.com/office/powerpoint/2010/main" val="2457650071"/>
              </p:ext>
            </p:extLst>
          </p:nvPr>
        </p:nvGraphicFramePr>
        <p:xfrm>
          <a:off x="4060371" y="1676400"/>
          <a:ext cx="4939495" cy="389980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7FC8E7E4-05B0-4C1D-9FA8-907881AA7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1398" y="233490"/>
            <a:ext cx="1141385" cy="1126217"/>
          </a:xfrm>
          <a:prstGeom prst="rect">
            <a:avLst/>
          </a:prstGeom>
        </p:spPr>
      </p:pic>
      <p:sp>
        <p:nvSpPr>
          <p:cNvPr id="10" name="TextBox 9">
            <a:extLst>
              <a:ext uri="{FF2B5EF4-FFF2-40B4-BE49-F238E27FC236}">
                <a16:creationId xmlns:a16="http://schemas.microsoft.com/office/drawing/2014/main" id="{E220596E-3CF0-439A-91E6-578B2070F729}"/>
              </a:ext>
            </a:extLst>
          </p:cNvPr>
          <p:cNvSpPr txBox="1"/>
          <p:nvPr/>
        </p:nvSpPr>
        <p:spPr>
          <a:xfrm>
            <a:off x="6530119" y="5715000"/>
            <a:ext cx="3590534" cy="276999"/>
          </a:xfrm>
          <a:prstGeom prst="rect">
            <a:avLst/>
          </a:prstGeom>
          <a:noFill/>
        </p:spPr>
        <p:txBody>
          <a:bodyPr wrap="square" rtlCol="0">
            <a:spAutoFit/>
          </a:bodyPr>
          <a:lstStyle/>
          <a:p>
            <a:r>
              <a:rPr lang="en-US" sz="1200" dirty="0">
                <a:latin typeface="+mn-lt"/>
              </a:rPr>
              <a:t>https://contraceptivechoice.wustl.edu/</a:t>
            </a:r>
          </a:p>
        </p:txBody>
      </p:sp>
    </p:spTree>
    <p:extLst>
      <p:ext uri="{BB962C8B-B14F-4D97-AF65-F5344CB8AC3E}">
        <p14:creationId xmlns:p14="http://schemas.microsoft.com/office/powerpoint/2010/main" val="366372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152400"/>
            <a:ext cx="8229600" cy="1143000"/>
          </a:xfrm>
        </p:spPr>
        <p:txBody>
          <a:bodyPr/>
          <a:lstStyle/>
          <a:p>
            <a:pPr algn="l" eaLnBrk="1" hangingPunct="1"/>
            <a:r>
              <a:rPr lang="en-US" altLang="en-US" sz="4000" b="1" dirty="0" smtClean="0">
                <a:solidFill>
                  <a:srgbClr val="F58466"/>
                </a:solidFill>
                <a:latin typeface="Goudy Old Style" pitchFamily="18" charset="0"/>
                <a:ea typeface="ＭＳ Ｐゴシック" pitchFamily="34" charset="-128"/>
              </a:rPr>
              <a:t>Acknowledgments </a:t>
            </a:r>
            <a:endParaRPr lang="en-US" altLang="en-US" sz="2800" b="1" dirty="0" smtClean="0">
              <a:solidFill>
                <a:srgbClr val="F58466"/>
              </a:solidFill>
              <a:latin typeface="Goudy Old Style" pitchFamily="18" charset="0"/>
              <a:ea typeface="ＭＳ Ｐゴシック" pitchFamily="34" charset="-128"/>
            </a:endParaRPr>
          </a:p>
        </p:txBody>
      </p:sp>
      <p:sp>
        <p:nvSpPr>
          <p:cNvPr id="20483" name="Content Placeholder 3"/>
          <p:cNvSpPr>
            <a:spLocks noGrp="1"/>
          </p:cNvSpPr>
          <p:nvPr>
            <p:ph idx="1"/>
          </p:nvPr>
        </p:nvSpPr>
        <p:spPr>
          <a:xfrm>
            <a:off x="457200" y="1219200"/>
            <a:ext cx="8534400" cy="4953000"/>
          </a:xfrm>
        </p:spPr>
        <p:txBody>
          <a:bodyPr/>
          <a:lstStyle/>
          <a:p>
            <a:pPr marL="0" indent="0" eaLnBrk="1" hangingPunct="1">
              <a:buClr>
                <a:srgbClr val="F58466"/>
              </a:buClr>
              <a:buSzPct val="104000"/>
              <a:buNone/>
            </a:pPr>
            <a:r>
              <a:rPr lang="en-US" altLang="en-US" sz="2400" dirty="0" smtClean="0">
                <a:ea typeface="ＭＳ Ｐゴシック" pitchFamily="34" charset="-128"/>
              </a:rPr>
              <a:t>This slide set was created with support from the following individuals/groups:</a:t>
            </a:r>
          </a:p>
          <a:p>
            <a:pPr>
              <a:buClr>
                <a:srgbClr val="F58466"/>
              </a:buClr>
            </a:pPr>
            <a:r>
              <a:rPr lang="en-US" altLang="en-US" sz="2400" dirty="0" smtClean="0">
                <a:ea typeface="ＭＳ Ｐゴシック" pitchFamily="34" charset="-128"/>
              </a:rPr>
              <a:t>Kai Tao, </a:t>
            </a:r>
            <a:r>
              <a:rPr lang="en-US" sz="2400" dirty="0"/>
              <a:t>ND, MPH, CNM</a:t>
            </a:r>
          </a:p>
          <a:p>
            <a:pPr lvl="1">
              <a:buClr>
                <a:srgbClr val="F58466"/>
              </a:buClr>
            </a:pPr>
            <a:r>
              <a:rPr lang="en-US" sz="2000" dirty="0"/>
              <a:t>Director/Founder, Alliance Chicago – Juno4Me and Certified Nurse Midwife, Erie Family Health Center/Prentice Women’s Hospital</a:t>
            </a:r>
            <a:endParaRPr lang="en-US" altLang="en-US" sz="2000" dirty="0" smtClean="0">
              <a:ea typeface="ＭＳ Ｐゴシック" pitchFamily="34" charset="-128"/>
            </a:endParaRPr>
          </a:p>
          <a:p>
            <a:pPr eaLnBrk="1" hangingPunct="1">
              <a:buClr>
                <a:srgbClr val="F58466"/>
              </a:buClr>
              <a:buSzPct val="104000"/>
            </a:pPr>
            <a:r>
              <a:rPr lang="en-US" altLang="en-US" sz="2400" dirty="0" smtClean="0">
                <a:ea typeface="ＭＳ Ｐゴシック" pitchFamily="34" charset="-128"/>
              </a:rPr>
              <a:t>Shelly Tien, MD, MPH</a:t>
            </a:r>
          </a:p>
          <a:p>
            <a:pPr lvl="1" eaLnBrk="1" hangingPunct="1">
              <a:buClr>
                <a:srgbClr val="F58466"/>
              </a:buClr>
              <a:buSzPct val="104000"/>
            </a:pPr>
            <a:r>
              <a:rPr lang="en-US" altLang="en-US" sz="2000" dirty="0" smtClean="0">
                <a:ea typeface="ＭＳ Ｐゴシック" pitchFamily="34" charset="-128"/>
              </a:rPr>
              <a:t>Maternal Fetal Medicine Specialist, </a:t>
            </a:r>
            <a:r>
              <a:rPr lang="en-US" altLang="en-US" sz="2000" dirty="0" err="1" smtClean="0">
                <a:ea typeface="ＭＳ Ｐゴシック" pitchFamily="34" charset="-128"/>
              </a:rPr>
              <a:t>NorthShore</a:t>
            </a:r>
            <a:r>
              <a:rPr lang="en-US" altLang="en-US" sz="2000" dirty="0" smtClean="0">
                <a:ea typeface="ＭＳ Ｐゴシック" pitchFamily="34" charset="-128"/>
              </a:rPr>
              <a:t> University </a:t>
            </a:r>
            <a:r>
              <a:rPr lang="en-US" altLang="en-US" sz="2000" dirty="0" err="1" smtClean="0">
                <a:ea typeface="ＭＳ Ｐゴシック" pitchFamily="34" charset="-128"/>
              </a:rPr>
              <a:t>HealthSystem</a:t>
            </a:r>
            <a:endParaRPr lang="en-US" altLang="en-US" sz="2000" dirty="0" smtClean="0">
              <a:ea typeface="ＭＳ Ｐゴシック" pitchFamily="34" charset="-128"/>
            </a:endParaRPr>
          </a:p>
          <a:p>
            <a:pPr eaLnBrk="1" hangingPunct="1">
              <a:buClr>
                <a:srgbClr val="F58466"/>
              </a:buClr>
              <a:buSzPct val="104000"/>
            </a:pPr>
            <a:r>
              <a:rPr lang="en-US" altLang="en-US" sz="2400" dirty="0" smtClean="0">
                <a:ea typeface="ＭＳ Ｐゴシック" pitchFamily="34" charset="-128"/>
              </a:rPr>
              <a:t>Eve </a:t>
            </a:r>
            <a:r>
              <a:rPr lang="en-US" altLang="en-US" sz="2400" dirty="0" err="1" smtClean="0">
                <a:ea typeface="ＭＳ Ｐゴシック" pitchFamily="34" charset="-128"/>
              </a:rPr>
              <a:t>Espey</a:t>
            </a:r>
            <a:r>
              <a:rPr lang="en-US" altLang="en-US" sz="2400" dirty="0" smtClean="0">
                <a:ea typeface="ＭＳ Ｐゴシック" pitchFamily="34" charset="-128"/>
              </a:rPr>
              <a:t>, MD, MPH</a:t>
            </a:r>
          </a:p>
          <a:p>
            <a:pPr lvl="1" eaLnBrk="1" hangingPunct="1">
              <a:buClr>
                <a:srgbClr val="F58466"/>
              </a:buClr>
              <a:buSzPct val="104000"/>
            </a:pPr>
            <a:r>
              <a:rPr lang="en-US" altLang="en-US" sz="2000" dirty="0" smtClean="0">
                <a:ea typeface="ＭＳ Ｐゴシック" pitchFamily="34" charset="-128"/>
              </a:rPr>
              <a:t>Chairperson, New Mexico Perinatal Collaborative</a:t>
            </a:r>
            <a:endParaRPr lang="en-US" altLang="en-US" sz="2000" dirty="0">
              <a:ea typeface="ＭＳ Ｐゴシック" pitchFamily="34" charset="-128"/>
            </a:endParaRPr>
          </a:p>
          <a:p>
            <a:pPr eaLnBrk="1" hangingPunct="1">
              <a:buClr>
                <a:srgbClr val="F58466"/>
              </a:buClr>
              <a:buSzPct val="104000"/>
            </a:pPr>
            <a:r>
              <a:rPr lang="en-US" altLang="en-US" sz="2400" dirty="0" smtClean="0">
                <a:ea typeface="ＭＳ Ｐゴシック" pitchFamily="34" charset="-128"/>
              </a:rPr>
              <a:t>American College of Obstetricians and Gynecologists LARC Program</a:t>
            </a:r>
          </a:p>
          <a:p>
            <a:pPr eaLnBrk="1" hangingPunct="1">
              <a:buClr>
                <a:srgbClr val="F58466"/>
              </a:buClr>
              <a:buSzPct val="104000"/>
            </a:pPr>
            <a:r>
              <a:rPr lang="en-US" altLang="en-US" sz="2400" dirty="0" smtClean="0">
                <a:ea typeface="ＭＳ Ｐゴシック" pitchFamily="34" charset="-128"/>
              </a:rPr>
              <a:t>Florida Perinatal Quality Collaborative</a:t>
            </a:r>
          </a:p>
          <a:p>
            <a:pPr lvl="1" eaLnBrk="1" hangingPunct="1">
              <a:buClr>
                <a:srgbClr val="F58466"/>
              </a:buClr>
              <a:buSzPct val="104000"/>
            </a:pPr>
            <a:endParaRPr lang="en-US" altLang="en-US" sz="1600" dirty="0" smtClean="0">
              <a:ea typeface="ＭＳ Ｐゴシック" pitchFamily="34" charset="-128"/>
            </a:endParaRPr>
          </a:p>
        </p:txBody>
      </p:sp>
    </p:spTree>
    <p:extLst>
      <p:ext uri="{BB962C8B-B14F-4D97-AF65-F5344CB8AC3E}">
        <p14:creationId xmlns:p14="http://schemas.microsoft.com/office/powerpoint/2010/main" val="996373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rgbClr val="F58466"/>
                </a:solidFill>
                <a:latin typeface="Goudy Old Style" pitchFamily="18" charset="0"/>
              </a:rPr>
              <a:t>Important facts for providers to know</a:t>
            </a:r>
          </a:p>
        </p:txBody>
      </p:sp>
      <p:sp>
        <p:nvSpPr>
          <p:cNvPr id="9" name="Text Placeholder 8"/>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51DDB540-B391-44C7-A734-6CE808E0C3EB}" type="slidenum">
              <a:rPr lang="en-US" altLang="en-US" smtClean="0"/>
              <a:pPr>
                <a:defRPr/>
              </a:pPr>
              <a:t>20</a:t>
            </a:fld>
            <a:endParaRPr lang="en-US" altLang="en-US"/>
          </a:p>
        </p:txBody>
      </p:sp>
    </p:spTree>
    <p:extLst>
      <p:ext uri="{BB962C8B-B14F-4D97-AF65-F5344CB8AC3E}">
        <p14:creationId xmlns:p14="http://schemas.microsoft.com/office/powerpoint/2010/main" val="3727412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7800"/>
            <a:ext cx="4114800" cy="2392000"/>
          </a:xfrm>
        </p:spPr>
        <p:txBody>
          <a:bodyPr>
            <a:noAutofit/>
          </a:bodyPr>
          <a:lstStyle/>
          <a:p>
            <a:pPr eaLnBrk="1" hangingPunct="1">
              <a:buClr>
                <a:srgbClr val="F58466"/>
              </a:buClr>
            </a:pPr>
            <a:r>
              <a:rPr lang="en-US" dirty="0"/>
              <a:t>Hemorrhage</a:t>
            </a:r>
          </a:p>
          <a:p>
            <a:pPr eaLnBrk="1" hangingPunct="1">
              <a:buClr>
                <a:srgbClr val="F58466"/>
              </a:buClr>
            </a:pPr>
            <a:r>
              <a:rPr lang="en-US" dirty="0"/>
              <a:t>Severe perineal laceration</a:t>
            </a:r>
          </a:p>
          <a:p>
            <a:pPr>
              <a:buClr>
                <a:srgbClr val="F58466"/>
              </a:buClr>
            </a:pPr>
            <a:r>
              <a:rPr lang="en-US" dirty="0"/>
              <a:t>Infection</a:t>
            </a:r>
          </a:p>
          <a:p>
            <a:pPr lvl="1">
              <a:buClr>
                <a:srgbClr val="F58466"/>
              </a:buClr>
            </a:pPr>
            <a:r>
              <a:rPr lang="en-US" sz="2100" dirty="0" err="1"/>
              <a:t>Chorioamnionitis</a:t>
            </a:r>
            <a:endParaRPr lang="en-US" sz="2100" dirty="0"/>
          </a:p>
          <a:p>
            <a:pPr lvl="1">
              <a:buClr>
                <a:srgbClr val="F58466"/>
              </a:buClr>
            </a:pPr>
            <a:r>
              <a:rPr lang="en-US" sz="2100" dirty="0" smtClean="0"/>
              <a:t>Sepsis</a:t>
            </a:r>
            <a:endParaRPr lang="en-US" sz="21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2133600"/>
            <a:ext cx="3387818" cy="2514608"/>
          </a:xfrm>
          <a:prstGeom prst="rect">
            <a:avLst/>
          </a:prstGeom>
        </p:spPr>
      </p:pic>
      <p:sp>
        <p:nvSpPr>
          <p:cNvPr id="6" name="Title 5"/>
          <p:cNvSpPr>
            <a:spLocks noGrp="1"/>
          </p:cNvSpPr>
          <p:nvPr>
            <p:ph type="title"/>
          </p:nvPr>
        </p:nvSpPr>
        <p:spPr>
          <a:xfrm>
            <a:off x="304800" y="228600"/>
            <a:ext cx="8229600" cy="1143000"/>
          </a:xfrm>
        </p:spPr>
        <p:txBody>
          <a:bodyPr/>
          <a:lstStyle/>
          <a:p>
            <a:pPr algn="l"/>
            <a:r>
              <a:rPr lang="en-US" sz="4000" b="1" dirty="0">
                <a:solidFill>
                  <a:srgbClr val="F58466"/>
                </a:solidFill>
                <a:latin typeface="Goudy Old Style" pitchFamily="18" charset="0"/>
              </a:rPr>
              <a:t>IPLARC Contraindications</a:t>
            </a:r>
          </a:p>
        </p:txBody>
      </p:sp>
    </p:spTree>
    <p:extLst>
      <p:ext uri="{BB962C8B-B14F-4D97-AF65-F5344CB8AC3E}">
        <p14:creationId xmlns:p14="http://schemas.microsoft.com/office/powerpoint/2010/main" val="775034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pPr algn="l"/>
            <a:r>
              <a:rPr lang="en-US" sz="4000" b="1" dirty="0">
                <a:solidFill>
                  <a:srgbClr val="F58466"/>
                </a:solidFill>
                <a:latin typeface="Goudy Old Style" pitchFamily="18" charset="0"/>
              </a:rPr>
              <a:t>Expulsion</a:t>
            </a:r>
          </a:p>
        </p:txBody>
      </p:sp>
      <p:sp>
        <p:nvSpPr>
          <p:cNvPr id="3" name="Content Placeholder 2"/>
          <p:cNvSpPr>
            <a:spLocks noGrp="1"/>
          </p:cNvSpPr>
          <p:nvPr>
            <p:ph idx="1"/>
          </p:nvPr>
        </p:nvSpPr>
        <p:spPr>
          <a:xfrm>
            <a:off x="304800" y="1295399"/>
            <a:ext cx="8229600" cy="4525963"/>
          </a:xfrm>
        </p:spPr>
        <p:txBody>
          <a:bodyPr/>
          <a:lstStyle/>
          <a:p>
            <a:pPr>
              <a:buClr>
                <a:srgbClr val="F58466"/>
              </a:buClr>
            </a:pPr>
            <a:r>
              <a:rPr lang="en-US" sz="2500" dirty="0"/>
              <a:t>Expulsion rates for immediate postpartum </a:t>
            </a:r>
            <a:r>
              <a:rPr lang="en-US" sz="2500" dirty="0" smtClean="0"/>
              <a:t>IUD insertion </a:t>
            </a:r>
            <a:r>
              <a:rPr lang="en-US" sz="2500" dirty="0"/>
              <a:t>are higher than for interval or </a:t>
            </a:r>
            <a:r>
              <a:rPr lang="en-US" sz="2500" dirty="0" smtClean="0"/>
              <a:t>post-abortion insertion</a:t>
            </a:r>
          </a:p>
          <a:p>
            <a:pPr lvl="1">
              <a:buClr>
                <a:srgbClr val="F58466"/>
              </a:buClr>
            </a:pPr>
            <a:r>
              <a:rPr lang="en-US" sz="2500" dirty="0" smtClean="0"/>
              <a:t>Reported at 10% within 10 minutes of placental delivery</a:t>
            </a:r>
          </a:p>
          <a:p>
            <a:pPr lvl="1">
              <a:buClr>
                <a:srgbClr val="F58466"/>
              </a:buClr>
            </a:pPr>
            <a:r>
              <a:rPr lang="en-US" sz="2500" dirty="0" smtClean="0"/>
              <a:t>Up to 29.7% from 10 minutes to 4 weeks after delivery </a:t>
            </a:r>
          </a:p>
          <a:p>
            <a:pPr>
              <a:buClr>
                <a:srgbClr val="F58466"/>
              </a:buClr>
            </a:pPr>
            <a:r>
              <a:rPr lang="en-US" sz="2500" dirty="0"/>
              <a:t>B</a:t>
            </a:r>
            <a:r>
              <a:rPr lang="en-US" sz="2500" dirty="0" smtClean="0"/>
              <a:t>enefits </a:t>
            </a:r>
            <a:r>
              <a:rPr lang="en-US" sz="2500" dirty="0"/>
              <a:t>of immediate insertion </a:t>
            </a:r>
            <a:r>
              <a:rPr lang="en-US" sz="2500" dirty="0" smtClean="0"/>
              <a:t>have been shown to outweigh the risk of expulsion </a:t>
            </a:r>
          </a:p>
          <a:p>
            <a:pPr>
              <a:buClr>
                <a:srgbClr val="F58466"/>
              </a:buClr>
            </a:pPr>
            <a:r>
              <a:rPr lang="en-US" sz="2500" dirty="0" smtClean="0"/>
              <a:t>Nearly half of women do not return for their postpartum visit and may not received desired contraception due to multiple barriers to care postpartum</a:t>
            </a:r>
          </a:p>
          <a:p>
            <a:endParaRPr lang="en-US" sz="2500" dirty="0"/>
          </a:p>
        </p:txBody>
      </p:sp>
      <p:sp>
        <p:nvSpPr>
          <p:cNvPr id="4" name="TextBox 3"/>
          <p:cNvSpPr txBox="1"/>
          <p:nvPr/>
        </p:nvSpPr>
        <p:spPr>
          <a:xfrm>
            <a:off x="6248400" y="5105400"/>
            <a:ext cx="1870961" cy="276999"/>
          </a:xfrm>
          <a:prstGeom prst="rect">
            <a:avLst/>
          </a:prstGeom>
          <a:noFill/>
        </p:spPr>
        <p:txBody>
          <a:bodyPr wrap="none" rtlCol="0">
            <a:spAutoFit/>
          </a:bodyPr>
          <a:lstStyle/>
          <a:p>
            <a:r>
              <a:rPr lang="en-US" sz="1200" dirty="0" smtClean="0">
                <a:latin typeface="+mn-lt"/>
              </a:rPr>
              <a:t>ACOG Practice Bulletin 186</a:t>
            </a:r>
            <a:endParaRPr lang="en-US" sz="1200" dirty="0">
              <a:latin typeface="+mn-lt"/>
            </a:endParaRPr>
          </a:p>
        </p:txBody>
      </p:sp>
      <p:sp>
        <p:nvSpPr>
          <p:cNvPr id="5" name="TextBox 4"/>
          <p:cNvSpPr txBox="1"/>
          <p:nvPr/>
        </p:nvSpPr>
        <p:spPr>
          <a:xfrm>
            <a:off x="6248400" y="5382399"/>
            <a:ext cx="2743200" cy="646331"/>
          </a:xfrm>
          <a:prstGeom prst="rect">
            <a:avLst/>
          </a:prstGeom>
          <a:noFill/>
        </p:spPr>
        <p:txBody>
          <a:bodyPr wrap="square" rtlCol="0">
            <a:spAutoFit/>
          </a:bodyPr>
          <a:lstStyle/>
          <a:p>
            <a:r>
              <a:rPr lang="en-US" sz="1200" dirty="0" err="1" smtClean="0">
                <a:latin typeface="+mj-lt"/>
              </a:rPr>
              <a:t>Jatlaoui</a:t>
            </a:r>
            <a:r>
              <a:rPr lang="en-US" sz="1200" dirty="0" smtClean="0">
                <a:latin typeface="+mj-lt"/>
              </a:rPr>
              <a:t> et. al. IUD expulsion after postpartum placement: systematic review. </a:t>
            </a:r>
            <a:r>
              <a:rPr lang="en-US" sz="1200" i="1" dirty="0" err="1" smtClean="0">
                <a:latin typeface="+mj-lt"/>
              </a:rPr>
              <a:t>Obstet</a:t>
            </a:r>
            <a:r>
              <a:rPr lang="en-US" sz="1200" i="1" dirty="0" smtClean="0">
                <a:latin typeface="+mj-lt"/>
              </a:rPr>
              <a:t>-Gynecol</a:t>
            </a:r>
            <a:r>
              <a:rPr lang="en-US" sz="1200" dirty="0" smtClean="0">
                <a:latin typeface="+mj-lt"/>
              </a:rPr>
              <a:t>. 2018</a:t>
            </a:r>
            <a:endParaRPr lang="en-US" sz="1200" dirty="0">
              <a:latin typeface="+mj-lt"/>
            </a:endParaRPr>
          </a:p>
        </p:txBody>
      </p:sp>
    </p:spTree>
    <p:extLst>
      <p:ext uri="{BB962C8B-B14F-4D97-AF65-F5344CB8AC3E}">
        <p14:creationId xmlns:p14="http://schemas.microsoft.com/office/powerpoint/2010/main" val="112609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019800" cy="1143000"/>
          </a:xfrm>
        </p:spPr>
        <p:txBody>
          <a:bodyPr/>
          <a:lstStyle/>
          <a:p>
            <a:pPr algn="l"/>
            <a:r>
              <a:rPr lang="en-US" sz="4000" b="1" dirty="0">
                <a:solidFill>
                  <a:srgbClr val="F58466"/>
                </a:solidFill>
                <a:latin typeface="Goudy Old Style" pitchFamily="18" charset="0"/>
              </a:rPr>
              <a:t>Benefits of IPLARC outweigh risk of expulsion </a:t>
            </a:r>
            <a:endParaRPr lang="en-US" dirty="0"/>
          </a:p>
        </p:txBody>
      </p:sp>
      <p:sp>
        <p:nvSpPr>
          <p:cNvPr id="3" name="Content Placeholder 2"/>
          <p:cNvSpPr>
            <a:spLocks noGrp="1"/>
          </p:cNvSpPr>
          <p:nvPr>
            <p:ph idx="1"/>
          </p:nvPr>
        </p:nvSpPr>
        <p:spPr>
          <a:xfrm>
            <a:off x="152400" y="1323121"/>
            <a:ext cx="8686800" cy="4525963"/>
          </a:xfrm>
        </p:spPr>
        <p:txBody>
          <a:bodyPr/>
          <a:lstStyle/>
          <a:p>
            <a:pPr>
              <a:buClr>
                <a:srgbClr val="F58466"/>
              </a:buClr>
            </a:pPr>
            <a:r>
              <a:rPr lang="en-US" sz="2200" dirty="0" smtClean="0"/>
              <a:t>Randomized trial comparing </a:t>
            </a:r>
            <a:r>
              <a:rPr lang="en-US" sz="2200" dirty="0"/>
              <a:t>IUD use at 6 months postpartum among women </a:t>
            </a:r>
            <a:r>
              <a:rPr lang="en-US" sz="2200" dirty="0" smtClean="0"/>
              <a:t>who received IPLARC in the setting of cesarean delivery vs. </a:t>
            </a:r>
            <a:r>
              <a:rPr lang="en-US" sz="2200" dirty="0"/>
              <a:t>women planned interval IUD placement 6 or more weeks </a:t>
            </a:r>
            <a:r>
              <a:rPr lang="en-US" sz="2200" dirty="0" smtClean="0"/>
              <a:t>postpartum</a:t>
            </a:r>
          </a:p>
          <a:p>
            <a:pPr>
              <a:buClr>
                <a:srgbClr val="F58466"/>
              </a:buClr>
            </a:pPr>
            <a:r>
              <a:rPr lang="en-US" sz="2200" dirty="0" smtClean="0"/>
              <a:t>2012-2014: 112 women randomized </a:t>
            </a:r>
            <a:endParaRPr lang="en-US" sz="2200" dirty="0"/>
          </a:p>
          <a:p>
            <a:pPr>
              <a:buClr>
                <a:srgbClr val="F58466"/>
              </a:buClr>
            </a:pPr>
            <a:r>
              <a:rPr lang="en-US" sz="2200" dirty="0" smtClean="0"/>
              <a:t>A </a:t>
            </a:r>
            <a:r>
              <a:rPr lang="en-US" sz="2200" dirty="0"/>
              <a:t>larger proportion of the women </a:t>
            </a:r>
            <a:r>
              <a:rPr lang="en-US" sz="2200" dirty="0" smtClean="0"/>
              <a:t>with IPLARC placed at cesarean were </a:t>
            </a:r>
            <a:r>
              <a:rPr lang="en-US" sz="2200" dirty="0"/>
              <a:t>using an IUD at 6 months postpartum </a:t>
            </a:r>
          </a:p>
          <a:p>
            <a:pPr lvl="1">
              <a:buClr>
                <a:srgbClr val="F58466"/>
              </a:buClr>
            </a:pPr>
            <a:r>
              <a:rPr lang="en-US" sz="2000" dirty="0" smtClean="0"/>
              <a:t>IPLARC group (40/48 </a:t>
            </a:r>
            <a:r>
              <a:rPr lang="en-US" sz="2000" dirty="0"/>
              <a:t>[83%]) v. </a:t>
            </a:r>
          </a:p>
          <a:p>
            <a:pPr lvl="1">
              <a:buClr>
                <a:srgbClr val="F58466"/>
              </a:buClr>
            </a:pPr>
            <a:r>
              <a:rPr lang="en-US" sz="2000" dirty="0"/>
              <a:t>Interval group (32/50 [64%]</a:t>
            </a:r>
          </a:p>
          <a:p>
            <a:pPr lvl="1">
              <a:buClr>
                <a:srgbClr val="F58466"/>
              </a:buClr>
            </a:pPr>
            <a:r>
              <a:rPr lang="en-US" sz="2000" dirty="0"/>
              <a:t>RR 1.3, 95% CI 1.02-1.66</a:t>
            </a:r>
            <a:r>
              <a:rPr lang="en-US" sz="2000" dirty="0" smtClean="0"/>
              <a:t>)</a:t>
            </a:r>
          </a:p>
          <a:p>
            <a:pPr>
              <a:buClr>
                <a:srgbClr val="F58466"/>
              </a:buClr>
            </a:pPr>
            <a:r>
              <a:rPr lang="en-US" sz="2200" dirty="0" smtClean="0"/>
              <a:t>Among </a:t>
            </a:r>
            <a:r>
              <a:rPr lang="en-US" sz="2200" dirty="0"/>
              <a:t>the 56 women randomized to interval IUD insertion</a:t>
            </a:r>
          </a:p>
          <a:p>
            <a:pPr lvl="1">
              <a:buClr>
                <a:srgbClr val="F58466"/>
              </a:buClr>
            </a:pPr>
            <a:r>
              <a:rPr lang="en-US" sz="2000" dirty="0"/>
              <a:t>22 (39%) of them never received an IUD</a:t>
            </a:r>
          </a:p>
          <a:p>
            <a:pPr lvl="1">
              <a:buClr>
                <a:srgbClr val="F58466"/>
              </a:buClr>
            </a:pPr>
            <a:r>
              <a:rPr lang="en-US" sz="2000" dirty="0"/>
              <a:t>14 (25%) never returned for IUD placement</a:t>
            </a:r>
          </a:p>
          <a:p>
            <a:pPr lvl="1">
              <a:buClr>
                <a:srgbClr val="F58466"/>
              </a:buClr>
            </a:pPr>
            <a:r>
              <a:rPr lang="en-US" sz="2000" dirty="0"/>
              <a:t>5 (9%) women declined an IUD</a:t>
            </a:r>
          </a:p>
          <a:p>
            <a:pPr lvl="1">
              <a:buClr>
                <a:srgbClr val="F58466"/>
              </a:buClr>
            </a:pPr>
            <a:r>
              <a:rPr lang="en-US" sz="2000" dirty="0"/>
              <a:t>3 (5%) had a failed IUD placement</a:t>
            </a:r>
          </a:p>
          <a:p>
            <a:endParaRPr lang="en-US" sz="2000" dirty="0"/>
          </a:p>
          <a:p>
            <a:endParaRPr lang="en-US" sz="2000" dirty="0"/>
          </a:p>
          <a:p>
            <a:endParaRPr lang="en-US" sz="2000" dirty="0"/>
          </a:p>
        </p:txBody>
      </p:sp>
      <p:pic>
        <p:nvPicPr>
          <p:cNvPr id="4" name="Picture 3"/>
          <p:cNvPicPr>
            <a:picLocks noChangeAspect="1"/>
          </p:cNvPicPr>
          <p:nvPr/>
        </p:nvPicPr>
        <p:blipFill>
          <a:blip r:embed="rId3"/>
          <a:stretch>
            <a:fillRect/>
          </a:stretch>
        </p:blipFill>
        <p:spPr>
          <a:xfrm>
            <a:off x="7985686" y="5849084"/>
            <a:ext cx="853514" cy="323116"/>
          </a:xfrm>
          <a:prstGeom prst="rect">
            <a:avLst/>
          </a:prstGeom>
        </p:spPr>
      </p:pic>
    </p:spTree>
    <p:extLst>
      <p:ext uri="{BB962C8B-B14F-4D97-AF65-F5344CB8AC3E}">
        <p14:creationId xmlns:p14="http://schemas.microsoft.com/office/powerpoint/2010/main" val="1643098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7015"/>
            <a:ext cx="8229600" cy="1143000"/>
          </a:xfrm>
        </p:spPr>
        <p:txBody>
          <a:bodyPr/>
          <a:lstStyle/>
          <a:p>
            <a:pPr algn="l"/>
            <a:r>
              <a:rPr lang="en-US" sz="4000" b="1" dirty="0">
                <a:solidFill>
                  <a:srgbClr val="F58466"/>
                </a:solidFill>
                <a:latin typeface="Goudy Old Style" pitchFamily="18" charset="0"/>
              </a:rPr>
              <a:t>Bottom line</a:t>
            </a:r>
          </a:p>
        </p:txBody>
      </p:sp>
      <p:sp>
        <p:nvSpPr>
          <p:cNvPr id="3" name="Content Placeholder 2"/>
          <p:cNvSpPr>
            <a:spLocks noGrp="1"/>
          </p:cNvSpPr>
          <p:nvPr>
            <p:ph idx="1"/>
          </p:nvPr>
        </p:nvSpPr>
        <p:spPr/>
        <p:txBody>
          <a:bodyPr/>
          <a:lstStyle/>
          <a:p>
            <a:pPr marL="0" indent="0" algn="ctr">
              <a:buNone/>
            </a:pPr>
            <a:r>
              <a:rPr lang="en-US" dirty="0" smtClean="0"/>
              <a:t>“</a:t>
            </a:r>
            <a:r>
              <a:rPr lang="en-US" dirty="0"/>
              <a:t>Despite the higher expulsion rate of immediate postpartum IUD placement, evidence strongly suggests the </a:t>
            </a:r>
            <a:r>
              <a:rPr lang="en-US" b="1" dirty="0">
                <a:solidFill>
                  <a:srgbClr val="F58466"/>
                </a:solidFill>
              </a:rPr>
              <a:t>superiority of immediate placement in reduction of unintended pregnancy </a:t>
            </a:r>
            <a:r>
              <a:rPr lang="en-US" dirty="0"/>
              <a:t>especially for those at greatest risk of not having recommended postpartum follow-up visit</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24</a:t>
            </a:fld>
            <a:endParaRPr lang="en-US" altLang="en-US"/>
          </a:p>
        </p:txBody>
      </p:sp>
      <p:sp>
        <p:nvSpPr>
          <p:cNvPr id="5" name="TextBox 4"/>
          <p:cNvSpPr txBox="1"/>
          <p:nvPr/>
        </p:nvSpPr>
        <p:spPr>
          <a:xfrm>
            <a:off x="5029200" y="4953000"/>
            <a:ext cx="3657600" cy="369332"/>
          </a:xfrm>
          <a:prstGeom prst="rect">
            <a:avLst/>
          </a:prstGeom>
          <a:noFill/>
        </p:spPr>
        <p:txBody>
          <a:bodyPr wrap="square" rtlCol="0">
            <a:spAutoFit/>
          </a:bodyPr>
          <a:lstStyle/>
          <a:p>
            <a:r>
              <a:rPr lang="en-US" dirty="0" smtClean="0"/>
              <a:t>ACOG Committee Opinion #670</a:t>
            </a:r>
            <a:endParaRPr lang="en-US" dirty="0"/>
          </a:p>
        </p:txBody>
      </p:sp>
    </p:spTree>
    <p:extLst>
      <p:ext uri="{BB962C8B-B14F-4D97-AF65-F5344CB8AC3E}">
        <p14:creationId xmlns:p14="http://schemas.microsoft.com/office/powerpoint/2010/main" val="3071519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88E08B-0E72-4E26-9D86-2D4543CA9B9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3000"/>
                    </a14:imgEffect>
                  </a14:imgLayer>
                </a14:imgProps>
              </a:ext>
            </a:extLst>
          </a:blip>
          <a:srcRect/>
          <a:stretch/>
        </p:blipFill>
        <p:spPr>
          <a:xfrm>
            <a:off x="124691" y="2034480"/>
            <a:ext cx="8000985" cy="4500555"/>
          </a:xfrm>
          <a:prstGeom prst="rect">
            <a:avLst/>
          </a:prstGeom>
        </p:spPr>
      </p:pic>
      <p:sp>
        <p:nvSpPr>
          <p:cNvPr id="3" name="Rectangle 2">
            <a:extLst>
              <a:ext uri="{FF2B5EF4-FFF2-40B4-BE49-F238E27FC236}">
                <a16:creationId xmlns:a16="http://schemas.microsoft.com/office/drawing/2014/main" id="{F943C196-033B-4D53-BB28-2A36B34FD839}"/>
              </a:ext>
            </a:extLst>
          </p:cNvPr>
          <p:cNvSpPr/>
          <p:nvPr/>
        </p:nvSpPr>
        <p:spPr>
          <a:xfrm>
            <a:off x="152400" y="6504832"/>
            <a:ext cx="8991600" cy="369332"/>
          </a:xfrm>
          <a:prstGeom prst="rect">
            <a:avLst/>
          </a:prstGeom>
          <a:solidFill>
            <a:schemeClr val="bg1"/>
          </a:solidFill>
        </p:spPr>
        <p:txBody>
          <a:bodyPr wrap="square">
            <a:spAutoFit/>
          </a:bodyPr>
          <a:lstStyle/>
          <a:p>
            <a:r>
              <a:rPr lang="en-US" sz="900" dirty="0">
                <a:solidFill>
                  <a:srgbClr val="4A006E"/>
                </a:solidFill>
                <a:latin typeface="Verdana" panose="020B0604030504040204" pitchFamily="34" charset="0"/>
                <a:hlinkClick r:id="rId5"/>
              </a:rPr>
              <a:t>CDC. U.S. medical eligibility criteria for contraceptive use, 2010: adapted from the World Health Organization medical eligibility criteria for contraceptive use, 4th edition. MMWR 2010;59(No. RR-4).</a:t>
            </a:r>
            <a:endParaRPr lang="en-US" sz="900" dirty="0">
              <a:solidFill>
                <a:srgbClr val="000000"/>
              </a:solidFill>
              <a:latin typeface="Verdana" panose="020B0604030504040204" pitchFamily="34" charset="0"/>
            </a:endParaRPr>
          </a:p>
        </p:txBody>
      </p:sp>
      <p:sp>
        <p:nvSpPr>
          <p:cNvPr id="4" name="TextBox 3"/>
          <p:cNvSpPr txBox="1"/>
          <p:nvPr/>
        </p:nvSpPr>
        <p:spPr>
          <a:xfrm>
            <a:off x="183580" y="125691"/>
            <a:ext cx="6658257" cy="1938992"/>
          </a:xfrm>
          <a:prstGeom prst="rect">
            <a:avLst/>
          </a:prstGeom>
          <a:noFill/>
        </p:spPr>
        <p:txBody>
          <a:bodyPr wrap="square" rtlCol="0">
            <a:spAutoFit/>
          </a:bodyPr>
          <a:lstStyle/>
          <a:p>
            <a:r>
              <a:rPr lang="en-US" sz="4000" b="1" dirty="0">
                <a:solidFill>
                  <a:srgbClr val="F58466"/>
                </a:solidFill>
                <a:latin typeface="Goudy Old Style" pitchFamily="18" charset="0"/>
                <a:cs typeface="MS PGothic" charset="0"/>
              </a:rPr>
              <a:t>CDC Supports IPLARC for Breastfeeding and Non-breastfeeding moms</a:t>
            </a:r>
          </a:p>
        </p:txBody>
      </p:sp>
      <p:sp>
        <p:nvSpPr>
          <p:cNvPr id="5" name="Content Placeholder 2">
            <a:extLst>
              <a:ext uri="{FF2B5EF4-FFF2-40B4-BE49-F238E27FC236}">
                <a16:creationId xmlns:a16="http://schemas.microsoft.com/office/drawing/2014/main" id="{4C44DB5B-0360-BF42-9BB6-81285DA09381}"/>
              </a:ext>
            </a:extLst>
          </p:cNvPr>
          <p:cNvSpPr txBox="1">
            <a:spLocks/>
          </p:cNvSpPr>
          <p:nvPr/>
        </p:nvSpPr>
        <p:spPr>
          <a:xfrm>
            <a:off x="6324600" y="3433418"/>
            <a:ext cx="2590800" cy="2891181"/>
          </a:xfrm>
          <a:prstGeom prst="rect">
            <a:avLst/>
          </a:prstGeom>
          <a:solidFill>
            <a:srgbClr val="FFFF00"/>
          </a:solidFill>
          <a:ln>
            <a:solidFill>
              <a:srgbClr val="002060"/>
            </a:solidFill>
          </a:ln>
        </p:spPr>
        <p:txBody>
          <a:bodyPr vert="horz" lIns="68580" tIns="34290" rIns="68580" bIns="3429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rgbClr val="002060"/>
                </a:solidFill>
                <a:latin typeface="Calibri" panose="020F0502020204030204" pitchFamily="34" charset="0"/>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rgbClr val="002060"/>
                </a:solidFill>
                <a:latin typeface="Calibri" panose="020F0502020204030204" pitchFamily="34" charset="0"/>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rgbClr val="002060"/>
                </a:solidFill>
                <a:latin typeface="Calibri" panose="020F0502020204030204" pitchFamily="34" charset="0"/>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002060"/>
                </a:solidFill>
                <a:latin typeface="Calibri" panose="020F0502020204030204" pitchFamily="34" charset="0"/>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rgbClr val="002060"/>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34290" indent="0" algn="ctr">
              <a:buNone/>
            </a:pPr>
            <a:r>
              <a:rPr lang="en-US" sz="1650" dirty="0" smtClean="0"/>
              <a:t>“</a:t>
            </a:r>
            <a:r>
              <a:rPr lang="en-US" sz="1650" dirty="0"/>
              <a:t>Given available evidence, women considering IPP hormonal LARC should be counseled about the theoretical risks of reduced duration of breastfeeding, but the preponderance of evidence has not shown a negative effect on actual breastfeeding outcomes”   </a:t>
            </a:r>
            <a:endParaRPr lang="en-US" sz="1650" dirty="0" smtClean="0"/>
          </a:p>
          <a:p>
            <a:pPr marL="34290" indent="0" algn="ctr">
              <a:buNone/>
            </a:pPr>
            <a:r>
              <a:rPr lang="en-US" sz="1650" dirty="0" smtClean="0"/>
              <a:t>--ACOG Practice Bulletin 186</a:t>
            </a:r>
            <a:endParaRPr lang="en-US" sz="1650" dirty="0"/>
          </a:p>
        </p:txBody>
      </p:sp>
    </p:spTree>
    <p:extLst>
      <p:ext uri="{BB962C8B-B14F-4D97-AF65-F5344CB8AC3E}">
        <p14:creationId xmlns:p14="http://schemas.microsoft.com/office/powerpoint/2010/main" val="298759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7162800" cy="6780638"/>
          </a:xfrm>
          <a:prstGeom prst="rect">
            <a:avLst/>
          </a:prstGeom>
        </p:spPr>
      </p:pic>
      <p:sp>
        <p:nvSpPr>
          <p:cNvPr id="2" name="TextBox 1"/>
          <p:cNvSpPr txBox="1"/>
          <p:nvPr/>
        </p:nvSpPr>
        <p:spPr>
          <a:xfrm>
            <a:off x="4572000" y="3505200"/>
            <a:ext cx="411480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smtClean="0"/>
              <a:t>No significant differences in breastfeeding outcomes were shown in RCT </a:t>
            </a:r>
            <a:endParaRPr lang="en-US" sz="2400" dirty="0"/>
          </a:p>
        </p:txBody>
      </p:sp>
    </p:spTree>
    <p:extLst>
      <p:ext uri="{BB962C8B-B14F-4D97-AF65-F5344CB8AC3E}">
        <p14:creationId xmlns:p14="http://schemas.microsoft.com/office/powerpoint/2010/main" val="1580099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7563438" cy="6629400"/>
          </a:xfrm>
          <a:prstGeom prst="rect">
            <a:avLst/>
          </a:prstGeom>
        </p:spPr>
      </p:pic>
      <p:sp>
        <p:nvSpPr>
          <p:cNvPr id="2" name="TextBox 1"/>
          <p:cNvSpPr txBox="1"/>
          <p:nvPr/>
        </p:nvSpPr>
        <p:spPr>
          <a:xfrm>
            <a:off x="4724400" y="1905000"/>
            <a:ext cx="388620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dirty="0" smtClean="0"/>
              <a:t>No significant difference found in time to </a:t>
            </a:r>
            <a:r>
              <a:rPr lang="en-US" sz="2400" dirty="0" err="1" smtClean="0"/>
              <a:t>lactogenesis</a:t>
            </a:r>
            <a:r>
              <a:rPr lang="en-US" sz="2400" dirty="0" smtClean="0"/>
              <a:t> (milk coming in) were shown in RCT</a:t>
            </a:r>
            <a:endParaRPr lang="en-US" sz="2400" dirty="0"/>
          </a:p>
        </p:txBody>
      </p:sp>
    </p:spTree>
    <p:extLst>
      <p:ext uri="{BB962C8B-B14F-4D97-AF65-F5344CB8AC3E}">
        <p14:creationId xmlns:p14="http://schemas.microsoft.com/office/powerpoint/2010/main" val="992686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267200"/>
            <a:ext cx="8040687" cy="1362075"/>
          </a:xfrm>
        </p:spPr>
        <p:txBody>
          <a:bodyPr/>
          <a:lstStyle/>
          <a:p>
            <a:r>
              <a:rPr lang="en-US" dirty="0">
                <a:solidFill>
                  <a:srgbClr val="F58466"/>
                </a:solidFill>
                <a:latin typeface="Goudy Old Style" pitchFamily="18" charset="0"/>
              </a:rPr>
              <a:t>Comprehensive contraceptive </a:t>
            </a:r>
            <a:r>
              <a:rPr lang="en-US" dirty="0" smtClean="0">
                <a:solidFill>
                  <a:srgbClr val="F58466"/>
                </a:solidFill>
                <a:latin typeface="Goudy Old Style" pitchFamily="18" charset="0"/>
              </a:rPr>
              <a:t>counseling including </a:t>
            </a:r>
            <a:r>
              <a:rPr lang="en-US" dirty="0" err="1" smtClean="0">
                <a:solidFill>
                  <a:srgbClr val="F58466"/>
                </a:solidFill>
                <a:latin typeface="Goudy Old Style" pitchFamily="18" charset="0"/>
              </a:rPr>
              <a:t>Iplarc</a:t>
            </a:r>
            <a:endParaRPr lang="en-US" dirty="0">
              <a:solidFill>
                <a:srgbClr val="F58466"/>
              </a:solidFill>
              <a:latin typeface="Goudy Old Style" pitchFamily="18" charset="0"/>
            </a:endParaRPr>
          </a:p>
        </p:txBody>
      </p:sp>
      <p:sp>
        <p:nvSpPr>
          <p:cNvPr id="6" name="Text Placeholder 5"/>
          <p:cNvSpPr>
            <a:spLocks noGrp="1"/>
          </p:cNvSpPr>
          <p:nvPr>
            <p:ph type="body" idx="1"/>
          </p:nvPr>
        </p:nvSpPr>
        <p:spPr>
          <a:xfrm>
            <a:off x="838200" y="2743200"/>
            <a:ext cx="7772400" cy="1500187"/>
          </a:xfrm>
        </p:spPr>
        <p:txBody>
          <a:bodyPr/>
          <a:lstStyle/>
          <a:p>
            <a:pPr algn="ctr"/>
            <a:r>
              <a:rPr lang="en-US" sz="2400" i="1" dirty="0">
                <a:solidFill>
                  <a:schemeClr val="bg1">
                    <a:lumMod val="50000"/>
                  </a:schemeClr>
                </a:solidFill>
              </a:rPr>
              <a:t>Empower </a:t>
            </a:r>
            <a:r>
              <a:rPr lang="en-US" sz="2400" i="1" dirty="0" smtClean="0">
                <a:solidFill>
                  <a:schemeClr val="bg1">
                    <a:lumMod val="50000"/>
                  </a:schemeClr>
                </a:solidFill>
              </a:rPr>
              <a:t>all pregnant women </a:t>
            </a:r>
            <a:r>
              <a:rPr lang="en-US" sz="2400" i="1" dirty="0">
                <a:solidFill>
                  <a:schemeClr val="bg1">
                    <a:lumMod val="50000"/>
                  </a:schemeClr>
                </a:solidFill>
              </a:rPr>
              <a:t>to make informed decisions </a:t>
            </a:r>
            <a:r>
              <a:rPr lang="en-US" sz="2400" i="1" dirty="0" smtClean="0">
                <a:solidFill>
                  <a:schemeClr val="bg1">
                    <a:lumMod val="50000"/>
                  </a:schemeClr>
                </a:solidFill>
              </a:rPr>
              <a:t>regarding what they want for future childbearing and what </a:t>
            </a:r>
            <a:r>
              <a:rPr lang="en-US" sz="2400" i="1" dirty="0">
                <a:solidFill>
                  <a:schemeClr val="bg1">
                    <a:lumMod val="50000"/>
                  </a:schemeClr>
                </a:solidFill>
              </a:rPr>
              <a:t>they want for birth control </a:t>
            </a:r>
            <a:r>
              <a:rPr lang="en-US" sz="2400" i="1" dirty="0" smtClean="0">
                <a:solidFill>
                  <a:schemeClr val="bg1">
                    <a:lumMod val="50000"/>
                  </a:schemeClr>
                </a:solidFill>
              </a:rPr>
              <a:t>after delivery</a:t>
            </a:r>
            <a:endParaRPr lang="en-US" sz="2400" i="1" dirty="0">
              <a:solidFill>
                <a:schemeClr val="bg1">
                  <a:lumMod val="50000"/>
                </a:schemeClr>
              </a:solidFill>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28</a:t>
            </a:fld>
            <a:endParaRPr lang="en-US" altLang="en-US"/>
          </a:p>
        </p:txBody>
      </p:sp>
    </p:spTree>
    <p:extLst>
      <p:ext uri="{BB962C8B-B14F-4D97-AF65-F5344CB8AC3E}">
        <p14:creationId xmlns:p14="http://schemas.microsoft.com/office/powerpoint/2010/main" val="1206367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96000" cy="1143000"/>
          </a:xfrm>
        </p:spPr>
        <p:txBody>
          <a:bodyPr/>
          <a:lstStyle/>
          <a:p>
            <a:pPr algn="l"/>
            <a:r>
              <a:rPr lang="en-US" sz="4000" b="1" dirty="0">
                <a:solidFill>
                  <a:srgbClr val="F58466"/>
                </a:solidFill>
                <a:latin typeface="Goudy Old Style" pitchFamily="18" charset="0"/>
              </a:rPr>
              <a:t>No wrong door for birth control! </a:t>
            </a:r>
          </a:p>
        </p:txBody>
      </p:sp>
      <p:sp>
        <p:nvSpPr>
          <p:cNvPr id="3" name="Content Placeholder 2"/>
          <p:cNvSpPr>
            <a:spLocks noGrp="1"/>
          </p:cNvSpPr>
          <p:nvPr>
            <p:ph idx="1"/>
          </p:nvPr>
        </p:nvSpPr>
        <p:spPr/>
        <p:txBody>
          <a:bodyPr/>
          <a:lstStyle/>
          <a:p>
            <a:pPr>
              <a:buClr>
                <a:srgbClr val="F58466"/>
              </a:buClr>
            </a:pPr>
            <a:r>
              <a:rPr lang="en-US" dirty="0" smtClean="0"/>
              <a:t>LARC </a:t>
            </a:r>
            <a:r>
              <a:rPr lang="en-US" dirty="0"/>
              <a:t>methods should be included as one of many family planning options available to postpartum women. All women should be counseled on a full range of contraception options following delivery, including immediate postpartum LARC, </a:t>
            </a:r>
            <a:r>
              <a:rPr lang="en-US" u="sng" dirty="0"/>
              <a:t>free from coercion.</a:t>
            </a:r>
            <a:r>
              <a:rPr lang="en-US" dirty="0"/>
              <a:t> </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29</a:t>
            </a:fld>
            <a:endParaRPr lang="en-US" altLang="en-US"/>
          </a:p>
        </p:txBody>
      </p:sp>
      <p:sp>
        <p:nvSpPr>
          <p:cNvPr id="5" name="TextBox 4"/>
          <p:cNvSpPr txBox="1"/>
          <p:nvPr/>
        </p:nvSpPr>
        <p:spPr>
          <a:xfrm>
            <a:off x="3489036" y="4879028"/>
            <a:ext cx="4251922" cy="147732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000" dirty="0" smtClean="0"/>
              <a:t>Contraceptive choice is grounded in  Reproductive Justice </a:t>
            </a:r>
            <a:endParaRPr lang="en-US" sz="3000" dirty="0"/>
          </a:p>
        </p:txBody>
      </p:sp>
    </p:spTree>
    <p:extLst>
      <p:ext uri="{BB962C8B-B14F-4D97-AF65-F5344CB8AC3E}">
        <p14:creationId xmlns:p14="http://schemas.microsoft.com/office/powerpoint/2010/main" val="17749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2819400"/>
          </a:xfrm>
        </p:spPr>
        <p:txBody>
          <a:bodyPr>
            <a:noAutofit/>
          </a:bodyPr>
          <a:lstStyle/>
          <a:p>
            <a:r>
              <a:rPr lang="en-US" sz="5400" b="1" dirty="0" smtClean="0">
                <a:solidFill>
                  <a:srgbClr val="F58466"/>
                </a:solidFill>
                <a:latin typeface="Goudy Old Style" pitchFamily="18" charset="0"/>
              </a:rPr>
              <a:t>ILPQC Immediate Postpartum Long-Acting Reversible Contraception (IPLARC) Initiative</a:t>
            </a:r>
            <a:endParaRPr lang="en-US" sz="5400" b="1" dirty="0">
              <a:solidFill>
                <a:srgbClr val="F58466"/>
              </a:solidFill>
              <a:latin typeface="Goudy Old Style" pitchFamily="18" charset="0"/>
            </a:endParaRPr>
          </a:p>
        </p:txBody>
      </p:sp>
    </p:spTree>
    <p:extLst>
      <p:ext uri="{BB962C8B-B14F-4D97-AF65-F5344CB8AC3E}">
        <p14:creationId xmlns:p14="http://schemas.microsoft.com/office/powerpoint/2010/main" val="1965802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6447501" cy="522515"/>
          </a:xfrm>
        </p:spPr>
        <p:txBody>
          <a:bodyPr/>
          <a:lstStyle/>
          <a:p>
            <a:pPr algn="l"/>
            <a:r>
              <a:rPr lang="en-US" sz="4000" b="1" dirty="0">
                <a:solidFill>
                  <a:srgbClr val="F58466"/>
                </a:solidFill>
                <a:latin typeface="Goudy Old Style" pitchFamily="18" charset="0"/>
              </a:rPr>
              <a:t>LARC Statement of Principles</a:t>
            </a:r>
          </a:p>
        </p:txBody>
      </p:sp>
      <p:sp>
        <p:nvSpPr>
          <p:cNvPr id="3" name="Content Placeholder 2"/>
          <p:cNvSpPr>
            <a:spLocks noGrp="1"/>
          </p:cNvSpPr>
          <p:nvPr>
            <p:ph idx="1"/>
          </p:nvPr>
        </p:nvSpPr>
        <p:spPr>
          <a:xfrm>
            <a:off x="357909" y="2438400"/>
            <a:ext cx="8458200" cy="2839538"/>
          </a:xfrm>
        </p:spPr>
        <p:txBody>
          <a:bodyPr>
            <a:noAutofit/>
          </a:bodyPr>
          <a:lstStyle/>
          <a:p>
            <a:pPr>
              <a:buClr>
                <a:srgbClr val="F58466"/>
              </a:buClr>
            </a:pPr>
            <a:r>
              <a:rPr lang="en-US" sz="2400" dirty="0" smtClean="0"/>
              <a:t>“We </a:t>
            </a:r>
            <a:r>
              <a:rPr lang="en-US" sz="2400" dirty="0"/>
              <a:t>acknowledge the complex history of the provision of LARCs and seek to ensure that counseling is provided in a consistent and respectful manner that neither denies access nor coerces anyone into using a specific method</a:t>
            </a:r>
            <a:r>
              <a:rPr lang="en-US" sz="2400" dirty="0" smtClean="0"/>
              <a:t>.”</a:t>
            </a:r>
            <a:endParaRPr lang="en-US" sz="2400" dirty="0"/>
          </a:p>
          <a:p>
            <a:pPr>
              <a:buClr>
                <a:srgbClr val="F58466"/>
              </a:buClr>
            </a:pPr>
            <a:r>
              <a:rPr lang="en-US" sz="2400" dirty="0" smtClean="0"/>
              <a:t>“We </a:t>
            </a:r>
            <a:r>
              <a:rPr lang="en-US" sz="2400" dirty="0"/>
              <a:t>commit to ensuring that people are provided comprehensive, scientifically accurate information about the full range of contraceptive options in a medically ethical and culturally competent manner in order to ensure that each person is supported in identifying the method that best meets their needs</a:t>
            </a:r>
            <a:r>
              <a:rPr lang="en-US" sz="2400" dirty="0" smtClean="0"/>
              <a:t>.”</a:t>
            </a:r>
            <a:endParaRPr lang="en-US" sz="2400" dirty="0"/>
          </a:p>
        </p:txBody>
      </p:sp>
      <p:pic>
        <p:nvPicPr>
          <p:cNvPr id="6" name="Picture 5"/>
          <p:cNvPicPr>
            <a:picLocks noChangeAspect="1"/>
          </p:cNvPicPr>
          <p:nvPr/>
        </p:nvPicPr>
        <p:blipFill>
          <a:blip r:embed="rId3"/>
          <a:stretch>
            <a:fillRect/>
          </a:stretch>
        </p:blipFill>
        <p:spPr>
          <a:xfrm>
            <a:off x="3048000" y="928688"/>
            <a:ext cx="1954965" cy="1265600"/>
          </a:xfrm>
          <a:prstGeom prst="rect">
            <a:avLst/>
          </a:prstGeom>
        </p:spPr>
      </p:pic>
      <p:pic>
        <p:nvPicPr>
          <p:cNvPr id="7" name="Picture 6"/>
          <p:cNvPicPr>
            <a:picLocks noChangeAspect="1"/>
          </p:cNvPicPr>
          <p:nvPr/>
        </p:nvPicPr>
        <p:blipFill>
          <a:blip r:embed="rId4"/>
          <a:stretch>
            <a:fillRect/>
          </a:stretch>
        </p:blipFill>
        <p:spPr>
          <a:xfrm>
            <a:off x="5334000" y="1004888"/>
            <a:ext cx="2056722" cy="1113200"/>
          </a:xfrm>
          <a:prstGeom prst="rect">
            <a:avLst/>
          </a:prstGeom>
        </p:spPr>
      </p:pic>
    </p:spTree>
    <p:extLst>
      <p:ext uri="{BB962C8B-B14F-4D97-AF65-F5344CB8AC3E}">
        <p14:creationId xmlns:p14="http://schemas.microsoft.com/office/powerpoint/2010/main" val="404525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31</a:t>
            </a:fld>
            <a:endParaRPr lang="en-US">
              <a:solidFill>
                <a:prstClr val="white"/>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84845" y="152400"/>
            <a:ext cx="7098109" cy="5996952"/>
          </a:xfrm>
        </p:spPr>
      </p:pic>
      <p:sp>
        <p:nvSpPr>
          <p:cNvPr id="2" name="Rectangle 1">
            <a:extLst>
              <a:ext uri="{FF2B5EF4-FFF2-40B4-BE49-F238E27FC236}">
                <a16:creationId xmlns:a16="http://schemas.microsoft.com/office/drawing/2014/main" id="{4B313A01-CF92-4645-97B5-ADBAE435CB1C}"/>
              </a:ext>
            </a:extLst>
          </p:cNvPr>
          <p:cNvSpPr/>
          <p:nvPr/>
        </p:nvSpPr>
        <p:spPr>
          <a:xfrm>
            <a:off x="984845" y="152400"/>
            <a:ext cx="7098109" cy="1647371"/>
          </a:xfrm>
          <a:prstGeom prst="rect">
            <a:avLst/>
          </a:prstGeom>
          <a:noFill/>
          <a:ln>
            <a:solidFill>
              <a:srgbClr val="F58466"/>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a:extLst>
              <a:ext uri="{FF2B5EF4-FFF2-40B4-BE49-F238E27FC236}">
                <a16:creationId xmlns:a16="http://schemas.microsoft.com/office/drawing/2014/main" id="{1492EC34-1F81-C34B-BBF4-87992CC9986C}"/>
              </a:ext>
            </a:extLst>
          </p:cNvPr>
          <p:cNvSpPr/>
          <p:nvPr/>
        </p:nvSpPr>
        <p:spPr>
          <a:xfrm>
            <a:off x="1741714" y="4753428"/>
            <a:ext cx="6457354" cy="1395924"/>
          </a:xfrm>
          <a:prstGeom prst="rect">
            <a:avLst/>
          </a:prstGeom>
          <a:noFill/>
          <a:ln>
            <a:solidFill>
              <a:srgbClr val="F58466"/>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a:solidFill>
                <a:prstClr val="white"/>
              </a:solidFill>
            </a:endParaRPr>
          </a:p>
        </p:txBody>
      </p:sp>
      <p:pic>
        <p:nvPicPr>
          <p:cNvPr id="6" name="Picture 5"/>
          <p:cNvPicPr>
            <a:picLocks noChangeAspect="1"/>
          </p:cNvPicPr>
          <p:nvPr/>
        </p:nvPicPr>
        <p:blipFill>
          <a:blip r:embed="rId4"/>
          <a:stretch>
            <a:fillRect/>
          </a:stretch>
        </p:blipFill>
        <p:spPr>
          <a:xfrm>
            <a:off x="212053" y="5585022"/>
            <a:ext cx="790575" cy="571500"/>
          </a:xfrm>
          <a:prstGeom prst="rect">
            <a:avLst/>
          </a:prstGeom>
        </p:spPr>
      </p:pic>
    </p:spTree>
    <p:extLst>
      <p:ext uri="{BB962C8B-B14F-4D97-AF65-F5344CB8AC3E}">
        <p14:creationId xmlns:p14="http://schemas.microsoft.com/office/powerpoint/2010/main" val="2909180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32</a:t>
            </a:fld>
            <a:endParaRPr lang="en-US" altLang="en-US"/>
          </a:p>
        </p:txBody>
      </p:sp>
      <p:pic>
        <p:nvPicPr>
          <p:cNvPr id="5" name="Content Placeholder 4"/>
          <p:cNvPicPr>
            <a:picLocks noChangeAspect="1"/>
          </p:cNvPicPr>
          <p:nvPr/>
        </p:nvPicPr>
        <p:blipFill>
          <a:blip r:embed="rId2"/>
          <a:stretch>
            <a:fillRect/>
          </a:stretch>
        </p:blipFill>
        <p:spPr bwMode="auto">
          <a:xfrm>
            <a:off x="152400" y="31361"/>
            <a:ext cx="8915400" cy="685207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635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6447501" cy="515203"/>
          </a:xfrm>
        </p:spPr>
        <p:txBody>
          <a:bodyPr>
            <a:noAutofit/>
          </a:bodyPr>
          <a:lstStyle/>
          <a:p>
            <a:pPr algn="l"/>
            <a:r>
              <a:rPr lang="en-US" sz="4000" b="1" dirty="0">
                <a:solidFill>
                  <a:srgbClr val="F58466"/>
                </a:solidFill>
                <a:latin typeface="Goudy Old Style" pitchFamily="18" charset="0"/>
              </a:rPr>
              <a:t>Counseling &amp; Consent</a:t>
            </a:r>
          </a:p>
        </p:txBody>
      </p:sp>
      <p:sp>
        <p:nvSpPr>
          <p:cNvPr id="3" name="Content Placeholder 2"/>
          <p:cNvSpPr>
            <a:spLocks noGrp="1"/>
          </p:cNvSpPr>
          <p:nvPr>
            <p:ph idx="1"/>
          </p:nvPr>
        </p:nvSpPr>
        <p:spPr>
          <a:xfrm>
            <a:off x="228600" y="1297483"/>
            <a:ext cx="7632700" cy="2055318"/>
          </a:xfrm>
        </p:spPr>
        <p:txBody>
          <a:bodyPr/>
          <a:lstStyle/>
          <a:p>
            <a:pPr>
              <a:buClr>
                <a:srgbClr val="F58466"/>
              </a:buClr>
            </a:pPr>
            <a:r>
              <a:rPr lang="en-US" dirty="0"/>
              <a:t>Patient-centered counseling approach:  Shared decision-making</a:t>
            </a:r>
          </a:p>
          <a:p>
            <a:pPr>
              <a:buClr>
                <a:srgbClr val="F58466"/>
              </a:buClr>
            </a:pPr>
            <a:r>
              <a:rPr lang="en-US" dirty="0"/>
              <a:t>Discussion </a:t>
            </a:r>
            <a:r>
              <a:rPr lang="en-US" dirty="0" smtClean="0"/>
              <a:t>timing</a:t>
            </a:r>
            <a:endParaRPr lang="en-US" dirty="0"/>
          </a:p>
        </p:txBody>
      </p:sp>
      <p:sp>
        <p:nvSpPr>
          <p:cNvPr id="4" name="TextBox 3"/>
          <p:cNvSpPr txBox="1"/>
          <p:nvPr/>
        </p:nvSpPr>
        <p:spPr>
          <a:xfrm>
            <a:off x="7070" y="5412225"/>
            <a:ext cx="2209800" cy="830997"/>
          </a:xfrm>
          <a:prstGeom prst="rect">
            <a:avLst/>
          </a:prstGeom>
          <a:noFill/>
        </p:spPr>
        <p:txBody>
          <a:bodyPr wrap="square" rtlCol="0">
            <a:spAutoFit/>
          </a:bodyPr>
          <a:lstStyle/>
          <a:p>
            <a:pPr marL="171450" indent="-171450">
              <a:buAutoNum type="alphaUcPeriod"/>
            </a:pPr>
            <a:r>
              <a:rPr lang="en-US" sz="1200" dirty="0" err="1" smtClean="0">
                <a:latin typeface="+mj-lt"/>
              </a:rPr>
              <a:t>Neri</a:t>
            </a:r>
            <a:r>
              <a:rPr lang="en-US" sz="1200" dirty="0" smtClean="0">
                <a:latin typeface="+mj-lt"/>
              </a:rPr>
              <a:t>, 2016</a:t>
            </a:r>
          </a:p>
          <a:p>
            <a:pPr marL="171450" indent="-171450">
              <a:buAutoNum type="alphaUcPeriod"/>
            </a:pPr>
            <a:r>
              <a:rPr lang="en-US" sz="1200" dirty="0" smtClean="0">
                <a:latin typeface="+mj-lt"/>
              </a:rPr>
              <a:t>ACOG Committee Opinion #490, Partnering With Patients to Improve Safety</a:t>
            </a:r>
            <a:endParaRPr lang="en-US" sz="1200" dirty="0">
              <a:latin typeface="+mj-lt"/>
            </a:endParaRPr>
          </a:p>
        </p:txBody>
      </p:sp>
      <p:graphicFrame>
        <p:nvGraphicFramePr>
          <p:cNvPr id="6" name="Diagram 5"/>
          <p:cNvGraphicFramePr/>
          <p:nvPr>
            <p:extLst>
              <p:ext uri="{D42A27DB-BD31-4B8C-83A1-F6EECF244321}">
                <p14:modId xmlns:p14="http://schemas.microsoft.com/office/powerpoint/2010/main" val="2424085103"/>
              </p:ext>
            </p:extLst>
          </p:nvPr>
        </p:nvGraphicFramePr>
        <p:xfrm>
          <a:off x="533400" y="2325142"/>
          <a:ext cx="7924800"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p:cNvCxnSpPr/>
          <p:nvPr/>
        </p:nvCxnSpPr>
        <p:spPr>
          <a:xfrm>
            <a:off x="4648200" y="5712976"/>
            <a:ext cx="2743200" cy="202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391400" y="5105400"/>
            <a:ext cx="0" cy="6075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Equal 17"/>
          <p:cNvSpPr/>
          <p:nvPr/>
        </p:nvSpPr>
        <p:spPr>
          <a:xfrm>
            <a:off x="6523701" y="3964453"/>
            <a:ext cx="334299" cy="418060"/>
          </a:xfrm>
          <a:prstGeom prst="mathEqual">
            <a:avLst/>
          </a:prstGeom>
          <a:ln>
            <a:solidFill>
              <a:srgbClr val="F584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970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19600"/>
            <a:ext cx="8116887" cy="1362075"/>
          </a:xfrm>
        </p:spPr>
        <p:txBody>
          <a:bodyPr/>
          <a:lstStyle/>
          <a:p>
            <a:r>
              <a:rPr lang="en-US" dirty="0">
                <a:solidFill>
                  <a:srgbClr val="F58466"/>
                </a:solidFill>
                <a:latin typeface="Goudy Old Style" pitchFamily="18" charset="0"/>
              </a:rPr>
              <a:t>IPLARC </a:t>
            </a:r>
            <a:r>
              <a:rPr lang="en-US" dirty="0" smtClean="0">
                <a:solidFill>
                  <a:srgbClr val="F58466"/>
                </a:solidFill>
                <a:latin typeface="Goudy Old Style" pitchFamily="18" charset="0"/>
              </a:rPr>
              <a:t>insertion </a:t>
            </a:r>
            <a:r>
              <a:rPr lang="en-US" dirty="0">
                <a:solidFill>
                  <a:srgbClr val="F58466"/>
                </a:solidFill>
                <a:latin typeface="Goudy Old Style" pitchFamily="18" charset="0"/>
              </a:rPr>
              <a:t>training </a:t>
            </a:r>
            <a:r>
              <a:rPr lang="en-US" dirty="0" smtClean="0">
                <a:solidFill>
                  <a:srgbClr val="F58466"/>
                </a:solidFill>
                <a:latin typeface="Goudy Old Style" pitchFamily="18" charset="0"/>
              </a:rPr>
              <a:t>for </a:t>
            </a:r>
            <a:r>
              <a:rPr lang="en-US" dirty="0">
                <a:solidFill>
                  <a:srgbClr val="F58466"/>
                </a:solidFill>
                <a:latin typeface="Goudy Old Style" pitchFamily="18" charset="0"/>
              </a:rPr>
              <a:t>all providers</a:t>
            </a:r>
          </a:p>
        </p:txBody>
      </p:sp>
      <p:sp>
        <p:nvSpPr>
          <p:cNvPr id="6" name="Text Placeholder 5"/>
          <p:cNvSpPr>
            <a:spLocks noGrp="1"/>
          </p:cNvSpPr>
          <p:nvPr>
            <p:ph type="body" idx="1"/>
          </p:nvPr>
        </p:nvSpPr>
        <p:spPr/>
        <p:txBody>
          <a:bodyPr/>
          <a:lstStyle/>
          <a:p>
            <a:r>
              <a:rPr lang="en-US" dirty="0" smtClean="0"/>
              <a:t>IUD and </a:t>
            </a:r>
            <a:r>
              <a:rPr lang="en-US" dirty="0" err="1" smtClean="0"/>
              <a:t>Nexplanon</a:t>
            </a:r>
            <a:r>
              <a:rPr lang="en-US" dirty="0" smtClean="0"/>
              <a:t> Training available</a:t>
            </a:r>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34</a:t>
            </a:fld>
            <a:endParaRPr lang="en-US" altLang="en-US"/>
          </a:p>
        </p:txBody>
      </p:sp>
    </p:spTree>
    <p:extLst>
      <p:ext uri="{BB962C8B-B14F-4D97-AF65-F5344CB8AC3E}">
        <p14:creationId xmlns:p14="http://schemas.microsoft.com/office/powerpoint/2010/main" val="630604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3179"/>
            <a:ext cx="6248400" cy="1143000"/>
          </a:xfrm>
        </p:spPr>
        <p:txBody>
          <a:bodyPr/>
          <a:lstStyle/>
          <a:p>
            <a:pPr algn="l"/>
            <a:r>
              <a:rPr lang="en-US" sz="4000" b="1" dirty="0" smtClean="0">
                <a:solidFill>
                  <a:srgbClr val="F58466"/>
                </a:solidFill>
                <a:latin typeface="Goudy Old Style" pitchFamily="18" charset="0"/>
              </a:rPr>
              <a:t>IPLARC Insertion </a:t>
            </a:r>
            <a:r>
              <a:rPr lang="en-US" sz="4000" b="1" dirty="0">
                <a:solidFill>
                  <a:srgbClr val="F58466"/>
                </a:solidFill>
                <a:latin typeface="Goudy Old Style" pitchFamily="18" charset="0"/>
              </a:rPr>
              <a:t>of </a:t>
            </a:r>
            <a:r>
              <a:rPr lang="en-US" sz="4000" b="1" dirty="0" smtClean="0">
                <a:solidFill>
                  <a:srgbClr val="F58466"/>
                </a:solidFill>
                <a:latin typeface="Goudy Old Style" pitchFamily="18" charset="0"/>
              </a:rPr>
              <a:t>IUDs Training</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457200" y="1600204"/>
            <a:ext cx="4572000" cy="4525963"/>
          </a:xfrm>
        </p:spPr>
        <p:txBody>
          <a:bodyPr/>
          <a:lstStyle/>
          <a:p>
            <a:pPr>
              <a:buClr>
                <a:srgbClr val="F58466"/>
              </a:buClr>
            </a:pPr>
            <a:r>
              <a:rPr lang="en-US" dirty="0" smtClean="0"/>
              <a:t>ACOG LARC Program online videos</a:t>
            </a:r>
          </a:p>
          <a:p>
            <a:pPr>
              <a:buClr>
                <a:srgbClr val="F58466"/>
              </a:buClr>
            </a:pPr>
            <a:r>
              <a:rPr lang="en-US" dirty="0" smtClean="0"/>
              <a:t>Planning for additional ACOG/ILPQC </a:t>
            </a:r>
            <a:r>
              <a:rPr lang="en-US" dirty="0"/>
              <a:t>IPLARC Hands-On training </a:t>
            </a:r>
            <a:r>
              <a:rPr lang="en-US" dirty="0" smtClean="0"/>
              <a:t>opportunities </a:t>
            </a:r>
            <a:r>
              <a:rPr lang="en-US" dirty="0"/>
              <a:t>in </a:t>
            </a:r>
            <a:r>
              <a:rPr lang="en-US" dirty="0" smtClean="0"/>
              <a:t>2019</a:t>
            </a:r>
          </a:p>
          <a:p>
            <a:pPr>
              <a:buClr>
                <a:srgbClr val="F58466"/>
              </a:buClr>
            </a:pPr>
            <a:r>
              <a:rPr lang="en-US" dirty="0" smtClean="0"/>
              <a:t>Grand Rounds with possible training opportunities </a:t>
            </a:r>
            <a:endParaRPr lang="en-US" dirty="0"/>
          </a:p>
          <a:p>
            <a:pPr>
              <a:buClr>
                <a:srgbClr val="F58466"/>
              </a:buClr>
            </a:pPr>
            <a:endParaRPr lang="en-US" dirty="0" smtClean="0"/>
          </a:p>
          <a:p>
            <a:pPr>
              <a:buClr>
                <a:srgbClr val="F58466"/>
              </a:buClr>
            </a:pPr>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35</a:t>
            </a:fld>
            <a:endParaRPr lang="en-US"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57800" y="1828800"/>
            <a:ext cx="3352800" cy="2235200"/>
          </a:xfrm>
          <a:prstGeom prst="rect">
            <a:avLst/>
          </a:prstGeom>
        </p:spPr>
      </p:pic>
    </p:spTree>
    <p:extLst>
      <p:ext uri="{BB962C8B-B14F-4D97-AF65-F5344CB8AC3E}">
        <p14:creationId xmlns:p14="http://schemas.microsoft.com/office/powerpoint/2010/main" val="2018554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6324600" cy="994172"/>
          </a:xfrm>
        </p:spPr>
        <p:txBody>
          <a:bodyPr vert="horz" wrap="square" lIns="68580" tIns="34290" rIns="68580" bIns="34290" numCol="1" rtlCol="0" anchor="ctr" anchorCtr="0" compatLnSpc="1">
            <a:prstTxWarp prst="textNoShape">
              <a:avLst/>
            </a:prstTxWarp>
            <a:noAutofit/>
          </a:bodyPr>
          <a:lstStyle/>
          <a:p>
            <a:pPr algn="l"/>
            <a:r>
              <a:rPr lang="en-US" sz="4000" b="1" dirty="0" err="1" smtClean="0">
                <a:solidFill>
                  <a:srgbClr val="F58466"/>
                </a:solidFill>
                <a:latin typeface="Goudy Old Style" pitchFamily="18" charset="0"/>
              </a:rPr>
              <a:t>Nexplanon</a:t>
            </a:r>
            <a:r>
              <a:rPr lang="en-US" sz="4000" b="1" dirty="0" smtClean="0">
                <a:solidFill>
                  <a:srgbClr val="F58466"/>
                </a:solidFill>
                <a:latin typeface="Goudy Old Style" pitchFamily="18" charset="0"/>
              </a:rPr>
              <a:t> placement training</a:t>
            </a:r>
            <a:endParaRPr lang="en-US" sz="4000" b="1" dirty="0">
              <a:solidFill>
                <a:srgbClr val="F58466"/>
              </a:solidFill>
              <a:latin typeface="Goudy Old Style" pitchFamily="18" charset="0"/>
            </a:endParaRPr>
          </a:p>
        </p:txBody>
      </p:sp>
      <p:graphicFrame>
        <p:nvGraphicFramePr>
          <p:cNvPr id="5" name="Content Placeholder 2">
            <a:extLst>
              <a:ext uri="{FF2B5EF4-FFF2-40B4-BE49-F238E27FC236}">
                <a16:creationId xmlns:a16="http://schemas.microsoft.com/office/drawing/2014/main" id="{4743A047-DABF-431B-BD6C-E813DBC6C942}"/>
              </a:ext>
            </a:extLst>
          </p:cNvPr>
          <p:cNvGraphicFramePr>
            <a:graphicFrameLocks noGrp="1"/>
          </p:cNvGraphicFramePr>
          <p:nvPr>
            <p:ph idx="1"/>
            <p:extLst>
              <p:ext uri="{D42A27DB-BD31-4B8C-83A1-F6EECF244321}">
                <p14:modId xmlns:p14="http://schemas.microsoft.com/office/powerpoint/2010/main" val="959442575"/>
              </p:ext>
            </p:extLst>
          </p:nvPr>
        </p:nvGraphicFramePr>
        <p:xfrm>
          <a:off x="609600" y="1447800"/>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809750" y="4572000"/>
            <a:ext cx="5486400" cy="132802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smtClean="0"/>
              <a:t>Email </a:t>
            </a:r>
            <a:r>
              <a:rPr lang="en-US" sz="2400" dirty="0" smtClean="0">
                <a:hlinkClick r:id="rId8"/>
              </a:rPr>
              <a:t>info@ilpqc.org</a:t>
            </a:r>
            <a:r>
              <a:rPr lang="en-US" sz="2400" dirty="0" smtClean="0"/>
              <a:t> for contact information for your hospital </a:t>
            </a:r>
            <a:r>
              <a:rPr lang="en-US" sz="2400" dirty="0" err="1" smtClean="0"/>
              <a:t>Nexplanon</a:t>
            </a:r>
            <a:r>
              <a:rPr lang="en-US" sz="2400" dirty="0" smtClean="0"/>
              <a:t> rep to schedule this training! </a:t>
            </a:r>
            <a:endParaRPr lang="en-US" sz="2400" dirty="0"/>
          </a:p>
        </p:txBody>
      </p:sp>
    </p:spTree>
    <p:extLst>
      <p:ext uri="{BB962C8B-B14F-4D97-AF65-F5344CB8AC3E}">
        <p14:creationId xmlns:p14="http://schemas.microsoft.com/office/powerpoint/2010/main" val="3155902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ILPQC Structure and supports for teams</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37</a:t>
            </a:fld>
            <a:endParaRPr lang="en-US" altLang="en-US"/>
          </a:p>
        </p:txBody>
      </p:sp>
    </p:spTree>
    <p:extLst>
      <p:ext uri="{BB962C8B-B14F-4D97-AF65-F5344CB8AC3E}">
        <p14:creationId xmlns:p14="http://schemas.microsoft.com/office/powerpoint/2010/main" val="804974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241300"/>
            <a:ext cx="6324600" cy="673100"/>
          </a:xfrm>
        </p:spPr>
        <p:txBody>
          <a:bodyPr/>
          <a:lstStyle/>
          <a:p>
            <a:pPr eaLnBrk="1" hangingPunct="1"/>
            <a:r>
              <a:rPr lang="en-US" altLang="en-US" sz="4000" dirty="0" smtClean="0">
                <a:solidFill>
                  <a:srgbClr val="F58466"/>
                </a:solidFill>
                <a:latin typeface="Goudy Old Style" panose="02020502050305020303" pitchFamily="18" charset="0"/>
              </a:rPr>
              <a:t>ILPQC Infrastructure</a:t>
            </a:r>
            <a:endParaRPr lang="en-US" altLang="en-US" dirty="0" smtClean="0">
              <a:solidFill>
                <a:srgbClr val="F58466"/>
              </a:solidFill>
              <a:latin typeface="Goudy Old Style" panose="02020502050305020303" pitchFamily="18" charset="0"/>
            </a:endParaRPr>
          </a:p>
        </p:txBody>
      </p:sp>
      <p:pic>
        <p:nvPicPr>
          <p:cNvPr id="2" name="Picture 1"/>
          <p:cNvPicPr>
            <a:picLocks noChangeAspect="1"/>
          </p:cNvPicPr>
          <p:nvPr/>
        </p:nvPicPr>
        <p:blipFill>
          <a:blip r:embed="rId3" cstate="print"/>
          <a:stretch>
            <a:fillRect/>
          </a:stretch>
        </p:blipFill>
        <p:spPr>
          <a:xfrm>
            <a:off x="990600" y="914400"/>
            <a:ext cx="7292501" cy="5907593"/>
          </a:xfrm>
          <a:prstGeom prst="rect">
            <a:avLst/>
          </a:prstGeom>
        </p:spPr>
      </p:pic>
    </p:spTree>
    <p:extLst>
      <p:ext uri="{BB962C8B-B14F-4D97-AF65-F5344CB8AC3E}">
        <p14:creationId xmlns:p14="http://schemas.microsoft.com/office/powerpoint/2010/main" val="30331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600" y="228600"/>
            <a:ext cx="6477000" cy="1143000"/>
          </a:xfrm>
        </p:spPr>
        <p:txBody>
          <a:bodyPr/>
          <a:lstStyle/>
          <a:p>
            <a:pPr algn="l" eaLnBrk="1" hangingPunct="1"/>
            <a:r>
              <a:rPr lang="en-US" altLang="en-US" sz="4000" b="1" dirty="0" smtClean="0">
                <a:solidFill>
                  <a:srgbClr val="F58466"/>
                </a:solidFill>
                <a:latin typeface="Goudy Old Style" pitchFamily="18" charset="0"/>
              </a:rPr>
              <a:t>ILPQC: Three Pillars Support Quality Improvement Success</a:t>
            </a:r>
            <a:endParaRPr lang="en-US" altLang="en-US" sz="4000" b="1" dirty="0">
              <a:solidFill>
                <a:srgbClr val="F58466"/>
              </a:solidFill>
              <a:latin typeface="Goudy Old Style" pitchFamily="18"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348869" y="1752600"/>
            <a:ext cx="6139187" cy="4080237"/>
          </a:xfrm>
        </p:spPr>
      </p:pic>
      <p:sp>
        <p:nvSpPr>
          <p:cNvPr id="4" name="TextBox 3"/>
          <p:cNvSpPr txBox="1"/>
          <p:nvPr/>
        </p:nvSpPr>
        <p:spPr>
          <a:xfrm>
            <a:off x="1599062" y="5376446"/>
            <a:ext cx="56388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itchFamily="34" charset="0"/>
                <a:ea typeface="MS PGothic" pitchFamily="34" charset="-128"/>
                <a:cs typeface="+mn-cs"/>
              </a:rPr>
              <a:t>Leadership, Advisors, Stakeholders, Patients/Families</a:t>
            </a:r>
          </a:p>
        </p:txBody>
      </p:sp>
    </p:spTree>
    <p:extLst>
      <p:ext uri="{BB962C8B-B14F-4D97-AF65-F5344CB8AC3E}">
        <p14:creationId xmlns:p14="http://schemas.microsoft.com/office/powerpoint/2010/main" val="3901655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2C0654-7DC9-4D53-B570-DC23978B0F08}"/>
              </a:ext>
            </a:extLst>
          </p:cNvPr>
          <p:cNvSpPr>
            <a:spLocks noGrp="1"/>
          </p:cNvSpPr>
          <p:nvPr>
            <p:ph type="title"/>
          </p:nvPr>
        </p:nvSpPr>
        <p:spPr>
          <a:xfrm>
            <a:off x="457200" y="1465621"/>
            <a:ext cx="2673146" cy="4052528"/>
          </a:xfrm>
        </p:spPr>
        <p:txBody>
          <a:bodyPr>
            <a:normAutofit/>
          </a:bodyPr>
          <a:lstStyle/>
          <a:p>
            <a:r>
              <a:rPr lang="en-US" dirty="0" smtClean="0">
                <a:solidFill>
                  <a:schemeClr val="bg1"/>
                </a:solidFill>
              </a:rPr>
              <a:t>IPLARC</a:t>
            </a:r>
            <a:br>
              <a:rPr lang="en-US" dirty="0" smtClean="0">
                <a:solidFill>
                  <a:schemeClr val="bg1"/>
                </a:solidFill>
              </a:rPr>
            </a:br>
            <a:r>
              <a:rPr lang="en-US" dirty="0" smtClean="0">
                <a:solidFill>
                  <a:schemeClr val="bg1"/>
                </a:solidFill>
              </a:rPr>
              <a:t>Definitions</a:t>
            </a:r>
            <a:r>
              <a:rPr lang="en-US" dirty="0">
                <a:solidFill>
                  <a:schemeClr val="bg1"/>
                </a:solidFill>
              </a:rPr>
              <a:t>	</a:t>
            </a:r>
          </a:p>
        </p:txBody>
      </p:sp>
      <p:graphicFrame>
        <p:nvGraphicFramePr>
          <p:cNvPr id="7" name="Content Placeholder 4">
            <a:extLst>
              <a:ext uri="{FF2B5EF4-FFF2-40B4-BE49-F238E27FC236}">
                <a16:creationId xmlns:a16="http://schemas.microsoft.com/office/drawing/2014/main" id="{A8C5E4CD-0E51-4DDB-949B-89CDE85C7005}"/>
              </a:ext>
            </a:extLst>
          </p:cNvPr>
          <p:cNvGraphicFramePr>
            <a:graphicFrameLocks noGrp="1"/>
          </p:cNvGraphicFramePr>
          <p:nvPr>
            <p:ph idx="1"/>
            <p:extLst>
              <p:ext uri="{D42A27DB-BD31-4B8C-83A1-F6EECF244321}">
                <p14:modId xmlns:p14="http://schemas.microsoft.com/office/powerpoint/2010/main" val="4224319461"/>
              </p:ext>
            </p:extLst>
          </p:nvPr>
        </p:nvGraphicFramePr>
        <p:xfrm>
          <a:off x="549564" y="1465621"/>
          <a:ext cx="7848600" cy="4179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0BCC3760-4A6A-4470-A8B7-47F07C94A1D3}"/>
              </a:ext>
            </a:extLst>
          </p:cNvPr>
          <p:cNvSpPr txBox="1">
            <a:spLocks/>
          </p:cNvSpPr>
          <p:nvPr/>
        </p:nvSpPr>
        <p:spPr bwMode="auto">
          <a:xfrm>
            <a:off x="304800" y="1960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srgbClr val="F58466"/>
                </a:solidFill>
                <a:latin typeface="Goudy Old Style" pitchFamily="18" charset="0"/>
              </a:rPr>
              <a:t>IPLARC Definitions</a:t>
            </a:r>
            <a:endParaRPr lang="en-US" sz="4000" b="1" dirty="0">
              <a:solidFill>
                <a:srgbClr val="F58466"/>
              </a:solidFill>
              <a:latin typeface="Goudy Old Style" pitchFamily="18" charset="0"/>
            </a:endParaRPr>
          </a:p>
        </p:txBody>
      </p:sp>
    </p:spTree>
    <p:extLst>
      <p:ext uri="{BB962C8B-B14F-4D97-AF65-F5344CB8AC3E}">
        <p14:creationId xmlns:p14="http://schemas.microsoft.com/office/powerpoint/2010/main" val="1424250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52400" y="12700"/>
            <a:ext cx="8229600" cy="1143000"/>
          </a:xfrm>
        </p:spPr>
        <p:txBody>
          <a:bodyPr/>
          <a:lstStyle/>
          <a:p>
            <a:pPr algn="l" eaLnBrk="1" hangingPunct="1"/>
            <a:r>
              <a:rPr lang="en-US" altLang="en-US" sz="4000" b="1" dirty="0" smtClean="0">
                <a:solidFill>
                  <a:srgbClr val="F58466"/>
                </a:solidFill>
                <a:latin typeface="Goudy Old Style" pitchFamily="18" charset="0"/>
              </a:rPr>
              <a:t>What is Quality Improvement?</a:t>
            </a:r>
          </a:p>
        </p:txBody>
      </p:sp>
      <p:pic>
        <p:nvPicPr>
          <p:cNvPr id="3" name="Picture 2"/>
          <p:cNvPicPr>
            <a:picLocks noChangeAspect="1"/>
          </p:cNvPicPr>
          <p:nvPr/>
        </p:nvPicPr>
        <p:blipFill>
          <a:blip r:embed="rId3"/>
          <a:stretch>
            <a:fillRect/>
          </a:stretch>
        </p:blipFill>
        <p:spPr>
          <a:xfrm>
            <a:off x="914400" y="990600"/>
            <a:ext cx="2451140" cy="5029200"/>
          </a:xfrm>
          <a:prstGeom prst="rect">
            <a:avLst/>
          </a:prstGeom>
        </p:spPr>
      </p:pic>
      <p:sp>
        <p:nvSpPr>
          <p:cNvPr id="5" name="Cloud Callout 4"/>
          <p:cNvSpPr/>
          <p:nvPr/>
        </p:nvSpPr>
        <p:spPr>
          <a:xfrm>
            <a:off x="3962400" y="1295400"/>
            <a:ext cx="4572000" cy="3581400"/>
          </a:xfrm>
          <a:prstGeom prst="cloudCallout">
            <a:avLst/>
          </a:prstGeom>
          <a:solidFill>
            <a:srgbClr val="C9C9C9"/>
          </a:solidFill>
          <a:ln>
            <a:solidFill>
              <a:srgbClr val="004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solidFill>
                  <a:schemeClr val="tx1"/>
                </a:solidFill>
              </a:rPr>
              <a:t>Hospital QI Work: </a:t>
            </a:r>
            <a:r>
              <a:rPr lang="en-US" sz="2400" dirty="0" smtClean="0">
                <a:solidFill>
                  <a:schemeClr val="tx1"/>
                </a:solidFill>
              </a:rPr>
              <a:t>What changes can you make to your </a:t>
            </a:r>
            <a:r>
              <a:rPr lang="en-US" sz="2400" u="sng" dirty="0" smtClean="0">
                <a:solidFill>
                  <a:schemeClr val="tx1"/>
                </a:solidFill>
              </a:rPr>
              <a:t>process/system</a:t>
            </a:r>
            <a:r>
              <a:rPr lang="en-US" sz="2400" dirty="0" smtClean="0">
                <a:solidFill>
                  <a:schemeClr val="tx1"/>
                </a:solidFill>
              </a:rPr>
              <a:t> and test with a PDSA cycle to reach initiative goals?</a:t>
            </a:r>
            <a:endParaRPr lang="en-US" sz="2400" b="1" u="sng" dirty="0">
              <a:solidFill>
                <a:schemeClr val="tx1"/>
              </a:solidFill>
            </a:endParaRPr>
          </a:p>
        </p:txBody>
      </p:sp>
    </p:spTree>
    <p:extLst>
      <p:ext uri="{BB962C8B-B14F-4D97-AF65-F5344CB8AC3E}">
        <p14:creationId xmlns:p14="http://schemas.microsoft.com/office/powerpoint/2010/main" val="1877137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086600" cy="1447800"/>
          </a:xfrm>
        </p:spPr>
        <p:txBody>
          <a:bodyPr/>
          <a:lstStyle/>
          <a:p>
            <a:pPr algn="l"/>
            <a:r>
              <a:rPr lang="en-US" sz="4000" b="1" dirty="0" smtClean="0">
                <a:solidFill>
                  <a:srgbClr val="F58466"/>
                </a:solidFill>
                <a:latin typeface="Goudy Old Style" pitchFamily="18" charset="0"/>
              </a:rPr>
              <a:t>ILPQC Quality Improvement Strategy</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533400" y="1417637"/>
            <a:ext cx="7848600" cy="4525963"/>
          </a:xfrm>
        </p:spPr>
        <p:txBody>
          <a:bodyPr/>
          <a:lstStyle/>
          <a:p>
            <a:pPr marL="0" indent="0">
              <a:buClr>
                <a:srgbClr val="F58466"/>
              </a:buClr>
              <a:buNone/>
            </a:pPr>
            <a:endParaRPr lang="en-US" sz="1800" dirty="0">
              <a:latin typeface="Calibri" pitchFamily="34" charset="0"/>
            </a:endParaRPr>
          </a:p>
          <a:p>
            <a:pPr>
              <a:buClr>
                <a:srgbClr val="F58466"/>
              </a:buClr>
            </a:pPr>
            <a:r>
              <a:rPr lang="en-US" dirty="0">
                <a:latin typeface="Calibri" pitchFamily="34" charset="0"/>
              </a:rPr>
              <a:t>M</a:t>
            </a:r>
            <a:r>
              <a:rPr lang="en-US" dirty="0" smtClean="0">
                <a:latin typeface="Calibri" pitchFamily="34" charset="0"/>
              </a:rPr>
              <a:t>ultidisciplinary hospital-based QI teams</a:t>
            </a:r>
          </a:p>
          <a:p>
            <a:pPr>
              <a:buClr>
                <a:srgbClr val="F58466"/>
              </a:buClr>
            </a:pPr>
            <a:r>
              <a:rPr lang="en-US" dirty="0" smtClean="0">
                <a:latin typeface="Calibri" pitchFamily="34" charset="0"/>
              </a:rPr>
              <a:t>Collaborative learning</a:t>
            </a:r>
            <a:endParaRPr lang="en-US" dirty="0">
              <a:latin typeface="Calibri" pitchFamily="34" charset="0"/>
            </a:endParaRPr>
          </a:p>
          <a:p>
            <a:pPr>
              <a:buClr>
                <a:srgbClr val="F58466"/>
              </a:buClr>
            </a:pPr>
            <a:r>
              <a:rPr lang="en-US" dirty="0" smtClean="0">
                <a:latin typeface="Calibri" pitchFamily="34" charset="0"/>
              </a:rPr>
              <a:t>Rapid-response </a:t>
            </a:r>
            <a:r>
              <a:rPr lang="en-US" dirty="0">
                <a:latin typeface="Calibri" pitchFamily="34" charset="0"/>
              </a:rPr>
              <a:t>data </a:t>
            </a:r>
            <a:r>
              <a:rPr lang="en-US" dirty="0" smtClean="0">
                <a:latin typeface="Calibri" pitchFamily="34" charset="0"/>
              </a:rPr>
              <a:t>system</a:t>
            </a:r>
          </a:p>
          <a:p>
            <a:pPr>
              <a:buClr>
                <a:srgbClr val="F58466"/>
              </a:buClr>
            </a:pPr>
            <a:r>
              <a:rPr lang="en-US" dirty="0">
                <a:latin typeface="Calibri" pitchFamily="34" charset="0"/>
              </a:rPr>
              <a:t>Regular communication</a:t>
            </a:r>
          </a:p>
          <a:p>
            <a:pPr>
              <a:buClr>
                <a:srgbClr val="F58466"/>
              </a:buClr>
            </a:pPr>
            <a:r>
              <a:rPr lang="en-US" dirty="0" smtClean="0">
                <a:latin typeface="Calibri" pitchFamily="34" charset="0"/>
              </a:rPr>
              <a:t>QI support</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41</a:t>
            </a:fld>
            <a:endParaRPr lang="en-US" altLang="en-US"/>
          </a:p>
        </p:txBody>
      </p:sp>
    </p:spTree>
    <p:extLst>
      <p:ext uri="{BB962C8B-B14F-4D97-AF65-F5344CB8AC3E}">
        <p14:creationId xmlns:p14="http://schemas.microsoft.com/office/powerpoint/2010/main" val="39072005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62600" y="1520371"/>
            <a:ext cx="3581400" cy="4270829"/>
            <a:chOff x="4591050" y="1676400"/>
            <a:chExt cx="3627215" cy="4270829"/>
          </a:xfrm>
        </p:grpSpPr>
        <p:pic>
          <p:nvPicPr>
            <p:cNvPr id="8" name="Picture 5"/>
            <p:cNvPicPr>
              <a:picLocks noChangeAspect="1"/>
            </p:cNvPicPr>
            <p:nvPr/>
          </p:nvPicPr>
          <p:blipFill rotWithShape="1">
            <a:blip r:embed="rId3" cstate="screen">
              <a:extLst>
                <a:ext uri="{28A0092B-C50C-407E-A947-70E740481C1C}">
                  <a14:useLocalDpi xmlns:a14="http://schemas.microsoft.com/office/drawing/2010/main"/>
                </a:ext>
              </a:extLst>
            </a:blip>
            <a:srcRect r="17544" b="9921"/>
            <a:stretch/>
          </p:blipFill>
          <p:spPr bwMode="auto">
            <a:xfrm>
              <a:off x="4591050" y="1676400"/>
              <a:ext cx="3627215" cy="4118429"/>
            </a:xfrm>
            <a:prstGeom prst="rect">
              <a:avLst/>
            </a:prstGeom>
            <a:noFill/>
            <a:ln w="9525">
              <a:noFill/>
              <a:miter lim="800000"/>
              <a:headEnd/>
              <a:tailEnd/>
            </a:ln>
          </p:spPr>
        </p:pic>
        <p:sp>
          <p:nvSpPr>
            <p:cNvPr id="9" name="Rectangle 8"/>
            <p:cNvSpPr/>
            <p:nvPr/>
          </p:nvSpPr>
          <p:spPr>
            <a:xfrm>
              <a:off x="4591050" y="5334000"/>
              <a:ext cx="2038350" cy="613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591050" y="1676400"/>
              <a:ext cx="120015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title"/>
          </p:nvPr>
        </p:nvSpPr>
        <p:spPr>
          <a:xfrm>
            <a:off x="152400" y="201670"/>
            <a:ext cx="7086600" cy="1143000"/>
          </a:xfrm>
        </p:spPr>
        <p:txBody>
          <a:bodyPr/>
          <a:lstStyle/>
          <a:p>
            <a:pPr algn="l"/>
            <a:r>
              <a:rPr lang="en-US" sz="4000" b="1" dirty="0">
                <a:solidFill>
                  <a:srgbClr val="F58466"/>
                </a:solidFill>
                <a:latin typeface="Goudy Old Style" pitchFamily="18" charset="0"/>
              </a:rPr>
              <a:t>Illinois Perinatal Quality Collaborative (ILPQC)</a:t>
            </a:r>
          </a:p>
        </p:txBody>
      </p:sp>
      <p:sp>
        <p:nvSpPr>
          <p:cNvPr id="3" name="Content Placeholder 2"/>
          <p:cNvSpPr>
            <a:spLocks noGrp="1"/>
          </p:cNvSpPr>
          <p:nvPr>
            <p:ph idx="1"/>
          </p:nvPr>
        </p:nvSpPr>
        <p:spPr>
          <a:xfrm>
            <a:off x="228600" y="1520371"/>
            <a:ext cx="6169340" cy="4194629"/>
          </a:xfrm>
        </p:spPr>
        <p:txBody>
          <a:bodyPr/>
          <a:lstStyle/>
          <a:p>
            <a:pPr>
              <a:buClr>
                <a:srgbClr val="F58466"/>
              </a:buClr>
            </a:pPr>
            <a:r>
              <a:rPr lang="en-US" sz="2800" dirty="0" smtClean="0"/>
              <a:t>Multi-disciplinary</a:t>
            </a:r>
            <a:r>
              <a:rPr lang="en-US" sz="2800" dirty="0"/>
              <a:t>, multi-stakeholder Perinatal Quality Collaborative </a:t>
            </a:r>
            <a:r>
              <a:rPr lang="en-US" sz="2800" dirty="0" smtClean="0"/>
              <a:t>with 119 </a:t>
            </a:r>
            <a:r>
              <a:rPr lang="en-US" sz="2800" dirty="0"/>
              <a:t>Illinois </a:t>
            </a:r>
            <a:r>
              <a:rPr lang="en-US" sz="2800" dirty="0" smtClean="0"/>
              <a:t>hospitals</a:t>
            </a:r>
          </a:p>
          <a:p>
            <a:pPr>
              <a:buClr>
                <a:srgbClr val="F58466"/>
              </a:buClr>
            </a:pPr>
            <a:endParaRPr lang="en-US" sz="1200" dirty="0" smtClean="0"/>
          </a:p>
          <a:p>
            <a:pPr>
              <a:buClr>
                <a:srgbClr val="F58466"/>
              </a:buClr>
            </a:pPr>
            <a:r>
              <a:rPr lang="en-US" sz="2800" dirty="0" smtClean="0"/>
              <a:t>Support participating hospitals’ implementation of evidenced-based </a:t>
            </a:r>
            <a:r>
              <a:rPr lang="en-US" sz="2800" dirty="0"/>
              <a:t>practices using quality improvement </a:t>
            </a:r>
            <a:r>
              <a:rPr lang="en-US" sz="2800" dirty="0" smtClean="0"/>
              <a:t>science, collaborative learning and rapid response data</a:t>
            </a:r>
            <a:endParaRPr lang="en-US" sz="2800"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42</a:t>
            </a:fld>
            <a:endParaRPr lang="en-US" altLang="en-US"/>
          </a:p>
        </p:txBody>
      </p:sp>
      <p:sp>
        <p:nvSpPr>
          <p:cNvPr id="11" name="TextBox 10"/>
          <p:cNvSpPr txBox="1"/>
          <p:nvPr/>
        </p:nvSpPr>
        <p:spPr>
          <a:xfrm>
            <a:off x="6195521" y="4785360"/>
            <a:ext cx="1562101" cy="995422"/>
          </a:xfrm>
          <a:prstGeom prst="ellipse">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smtClean="0"/>
              <a:t>&gt;99% of IL births</a:t>
            </a:r>
            <a:endParaRPr lang="en-US" sz="2000" b="1" dirty="0"/>
          </a:p>
        </p:txBody>
      </p:sp>
    </p:spTree>
    <p:extLst>
      <p:ext uri="{BB962C8B-B14F-4D97-AF65-F5344CB8AC3E}">
        <p14:creationId xmlns:p14="http://schemas.microsoft.com/office/powerpoint/2010/main" val="10462583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Initiative </a:t>
            </a:r>
            <a:r>
              <a:rPr lang="en-US" altLang="en-US" dirty="0" err="1" smtClean="0">
                <a:solidFill>
                  <a:srgbClr val="F58466"/>
                </a:solidFill>
                <a:latin typeface="Goudy Old Style" pitchFamily="18" charset="0"/>
              </a:rPr>
              <a:t>OVERview</a:t>
            </a:r>
            <a:r>
              <a:rPr lang="en-US" altLang="en-US" dirty="0" smtClean="0">
                <a:solidFill>
                  <a:srgbClr val="F58466"/>
                </a:solidFill>
                <a:latin typeface="Goudy Old Style" pitchFamily="18" charset="0"/>
              </a:rPr>
              <a:t/>
            </a:r>
            <a:br>
              <a:rPr lang="en-US" altLang="en-US" dirty="0" smtClean="0">
                <a:solidFill>
                  <a:srgbClr val="F58466"/>
                </a:solidFill>
                <a:latin typeface="Goudy Old Style" pitchFamily="18" charset="0"/>
              </a:rPr>
            </a:br>
            <a:endParaRPr lang="en-US" dirty="0"/>
          </a:p>
        </p:txBody>
      </p:sp>
      <p:sp>
        <p:nvSpPr>
          <p:cNvPr id="3" name="Text Placeholder 2"/>
          <p:cNvSpPr>
            <a:spLocks noGrp="1"/>
          </p:cNvSpPr>
          <p:nvPr>
            <p:ph type="body" idx="1"/>
          </p:nvPr>
        </p:nvSpPr>
        <p:spPr/>
        <p:txBody>
          <a:bodyPr/>
          <a:lstStyle/>
          <a:p>
            <a:r>
              <a:rPr lang="en-US" b="1" dirty="0" smtClean="0">
                <a:solidFill>
                  <a:schemeClr val="bg1">
                    <a:lumMod val="50000"/>
                  </a:schemeClr>
                </a:solidFill>
                <a:latin typeface="Goudy Old Style" pitchFamily="18" charset="0"/>
              </a:rPr>
              <a:t>Immediate Postpartum Long-Acting Reversible Contraception (IPLARC)</a:t>
            </a:r>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43</a:t>
            </a:fld>
            <a:endParaRPr lang="en-US" altLang="en-US"/>
          </a:p>
        </p:txBody>
      </p:sp>
    </p:spTree>
    <p:extLst>
      <p:ext uri="{BB962C8B-B14F-4D97-AF65-F5344CB8AC3E}">
        <p14:creationId xmlns:p14="http://schemas.microsoft.com/office/powerpoint/2010/main" val="2473798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228600" y="152400"/>
            <a:ext cx="6384471" cy="1143000"/>
          </a:xfrm>
        </p:spPr>
        <p:txBody>
          <a:bodyPr/>
          <a:lstStyle/>
          <a:p>
            <a:pPr algn="l" eaLnBrk="1" hangingPunct="1"/>
            <a:r>
              <a:rPr lang="en-US" altLang="en-US" sz="4000" b="1" dirty="0" smtClean="0">
                <a:solidFill>
                  <a:srgbClr val="F58466"/>
                </a:solidFill>
                <a:latin typeface="Goudy Old Style" pitchFamily="18" charset="0"/>
              </a:rPr>
              <a:t>Immediate Postpartum LARC (IPLARC)</a:t>
            </a:r>
          </a:p>
        </p:txBody>
      </p:sp>
      <p:sp>
        <p:nvSpPr>
          <p:cNvPr id="93187" name="Content Placeholder 3"/>
          <p:cNvSpPr>
            <a:spLocks noGrp="1"/>
          </p:cNvSpPr>
          <p:nvPr>
            <p:ph idx="1"/>
          </p:nvPr>
        </p:nvSpPr>
        <p:spPr>
          <a:xfrm>
            <a:off x="228600" y="1295400"/>
            <a:ext cx="5715000" cy="4505512"/>
          </a:xfrm>
        </p:spPr>
        <p:txBody>
          <a:bodyPr/>
          <a:lstStyle/>
          <a:p>
            <a:pPr eaLnBrk="1" hangingPunct="1">
              <a:buClr>
                <a:srgbClr val="F58466"/>
              </a:buClr>
            </a:pPr>
            <a:r>
              <a:rPr lang="en-US" sz="2300" dirty="0" smtClean="0"/>
              <a:t>Grant from Pritzker Family Foundation </a:t>
            </a:r>
          </a:p>
          <a:p>
            <a:pPr eaLnBrk="1" hangingPunct="1">
              <a:buClr>
                <a:srgbClr val="F58466"/>
              </a:buClr>
            </a:pPr>
            <a:r>
              <a:rPr lang="en-US" sz="2300" dirty="0"/>
              <a:t>E</a:t>
            </a:r>
            <a:r>
              <a:rPr lang="en-US" sz="2300" dirty="0" smtClean="0"/>
              <a:t>mpower </a:t>
            </a:r>
            <a:r>
              <a:rPr lang="en-US" sz="2300" dirty="0"/>
              <a:t>women with information and services to optimize the timing and spacing of their </a:t>
            </a:r>
            <a:r>
              <a:rPr lang="en-US" sz="2300" dirty="0" smtClean="0"/>
              <a:t>pregnancies to reduce unintended pregnancies linked with adverse MCH outcomes</a:t>
            </a:r>
          </a:p>
          <a:p>
            <a:pPr eaLnBrk="1" hangingPunct="1">
              <a:buClr>
                <a:srgbClr val="F58466"/>
              </a:buClr>
            </a:pPr>
            <a:r>
              <a:rPr lang="en-US" sz="2300" dirty="0" smtClean="0"/>
              <a:t>Support birthing hospitals that provide contraception at the hospital level to implement </a:t>
            </a:r>
            <a:r>
              <a:rPr lang="en-US" sz="2300" dirty="0"/>
              <a:t>best practice protocols </a:t>
            </a:r>
            <a:endParaRPr lang="en-US" sz="2300" dirty="0" smtClean="0"/>
          </a:p>
          <a:p>
            <a:pPr eaLnBrk="1" hangingPunct="1">
              <a:buClr>
                <a:srgbClr val="F58466"/>
              </a:buClr>
            </a:pPr>
            <a:r>
              <a:rPr lang="en-US" sz="2300" dirty="0" smtClean="0"/>
              <a:t>Hospitals that do not provide contraception can participate with post-delivery outpatient alternative strategies</a:t>
            </a:r>
          </a:p>
          <a:p>
            <a:pPr eaLnBrk="1" hangingPunct="1">
              <a:buClr>
                <a:srgbClr val="F58466"/>
              </a:buClr>
            </a:pPr>
            <a:r>
              <a:rPr lang="en-US" sz="2300" dirty="0" smtClean="0"/>
              <a:t>Opportunities for ACOG LARC Initiative training </a:t>
            </a:r>
          </a:p>
          <a:p>
            <a:pPr eaLnBrk="1" hangingPunct="1">
              <a:buClr>
                <a:srgbClr val="F58466"/>
              </a:buClr>
            </a:pPr>
            <a:endParaRPr lang="en-US" altLang="en-US" sz="23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0" y="2438400"/>
            <a:ext cx="3429000" cy="1927860"/>
          </a:xfrm>
          <a:prstGeom prst="rect">
            <a:avLst/>
          </a:prstGeom>
        </p:spPr>
      </p:pic>
    </p:spTree>
    <p:extLst>
      <p:ext uri="{BB962C8B-B14F-4D97-AF65-F5344CB8AC3E}">
        <p14:creationId xmlns:p14="http://schemas.microsoft.com/office/powerpoint/2010/main" val="21739500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943600"/>
            <a:ext cx="9144000" cy="914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5538" name="Title 1"/>
          <p:cNvSpPr>
            <a:spLocks noGrp="1"/>
          </p:cNvSpPr>
          <p:nvPr>
            <p:ph type="title"/>
          </p:nvPr>
        </p:nvSpPr>
        <p:spPr>
          <a:xfrm>
            <a:off x="152400" y="45720"/>
            <a:ext cx="5791200" cy="944562"/>
          </a:xfrm>
        </p:spPr>
        <p:txBody>
          <a:bodyPr/>
          <a:lstStyle/>
          <a:p>
            <a:pPr algn="l" eaLnBrk="1" hangingPunct="1"/>
            <a:r>
              <a:rPr lang="en-US" altLang="en-US" sz="4000" b="1" dirty="0" smtClean="0">
                <a:solidFill>
                  <a:srgbClr val="F58466"/>
                </a:solidFill>
                <a:latin typeface="Goudy Old Style" pitchFamily="18" charset="0"/>
              </a:rPr>
              <a:t>IPLARC Initiative Goals</a:t>
            </a:r>
            <a:endParaRPr lang="en-US" altLang="en-US" sz="4000" b="1" dirty="0">
              <a:solidFill>
                <a:srgbClr val="F58466"/>
              </a:solidFill>
              <a:latin typeface="Goudy Old Style" pitchFamily="18" charset="0"/>
            </a:endParaRPr>
          </a:p>
        </p:txBody>
      </p:sp>
      <p:graphicFrame>
        <p:nvGraphicFramePr>
          <p:cNvPr id="4" name="Diagram 3"/>
          <p:cNvGraphicFramePr/>
          <p:nvPr>
            <p:extLst/>
          </p:nvPr>
        </p:nvGraphicFramePr>
        <p:xfrm>
          <a:off x="1143000" y="855306"/>
          <a:ext cx="6858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7458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29200"/>
            <a:ext cx="91440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28600"/>
            <a:ext cx="6248400" cy="1143000"/>
          </a:xfrm>
        </p:spPr>
        <p:txBody>
          <a:bodyPr/>
          <a:lstStyle/>
          <a:p>
            <a:pPr algn="l"/>
            <a:r>
              <a:rPr lang="en-US" sz="4000" b="1" dirty="0" smtClean="0">
                <a:solidFill>
                  <a:srgbClr val="F58466"/>
                </a:solidFill>
                <a:latin typeface="Goudy Old Style" pitchFamily="18" charset="0"/>
              </a:rPr>
              <a:t>Aims and Measures</a:t>
            </a:r>
            <a:endParaRPr lang="en-US" sz="4000" dirty="0"/>
          </a:p>
        </p:txBody>
      </p:sp>
      <p:sp>
        <p:nvSpPr>
          <p:cNvPr id="7" name="Slide Number Placeholder 6"/>
          <p:cNvSpPr>
            <a:spLocks noGrp="1"/>
          </p:cNvSpPr>
          <p:nvPr>
            <p:ph type="sldNum" sz="quarter" idx="12"/>
          </p:nvPr>
        </p:nvSpPr>
        <p:spPr/>
        <p:txBody>
          <a:bodyPr/>
          <a:lstStyle/>
          <a:p>
            <a:pPr>
              <a:defRPr/>
            </a:pPr>
            <a:fld id="{65580254-038B-486E-AF30-9175E3A215BB}" type="slidenum">
              <a:rPr lang="en-US" altLang="en-US" smtClean="0"/>
              <a:pPr>
                <a:defRPr/>
              </a:pPr>
              <a:t>46</a:t>
            </a:fld>
            <a:endParaRPr lang="en-US" altLang="en-US"/>
          </a:p>
        </p:txBody>
      </p:sp>
      <p:graphicFrame>
        <p:nvGraphicFramePr>
          <p:cNvPr id="8" name="Table 7"/>
          <p:cNvGraphicFramePr>
            <a:graphicFrameLocks noGrp="1"/>
          </p:cNvGraphicFramePr>
          <p:nvPr>
            <p:extLst/>
          </p:nvPr>
        </p:nvGraphicFramePr>
        <p:xfrm>
          <a:off x="152400" y="609600"/>
          <a:ext cx="8915400" cy="6131560"/>
        </p:xfrm>
        <a:graphic>
          <a:graphicData uri="http://schemas.openxmlformats.org/drawingml/2006/table">
            <a:tbl>
              <a:tblPr firstRow="1" bandRow="1">
                <a:tableStyleId>{2D5ABB26-0587-4C30-8999-92F81FD0307C}</a:tableStyleId>
              </a:tblPr>
              <a:tblGrid>
                <a:gridCol w="8915400">
                  <a:extLst>
                    <a:ext uri="{9D8B030D-6E8A-4147-A177-3AD203B41FA5}">
                      <a16:colId xmlns:a16="http://schemas.microsoft.com/office/drawing/2014/main" val="20000"/>
                    </a:ext>
                  </a:extLst>
                </a:gridCol>
              </a:tblGrid>
              <a:tr h="370840">
                <a:tc>
                  <a:txBody>
                    <a:bodyPr/>
                    <a:lstStyle/>
                    <a:p>
                      <a:r>
                        <a:rPr lang="en-US" sz="1500" b="1" dirty="0" smtClean="0"/>
                        <a:t>Overall Initiative</a:t>
                      </a:r>
                      <a:r>
                        <a:rPr lang="en-US" sz="1500" b="1" baseline="0" dirty="0" smtClean="0"/>
                        <a:t> Aim </a:t>
                      </a:r>
                      <a:endParaRPr lang="en-US" sz="1500" b="1"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D4C9"/>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smtClean="0">
                          <a:effectLst/>
                        </a:rPr>
                        <a:t>Within 11</a:t>
                      </a:r>
                      <a:r>
                        <a:rPr lang="en-US" sz="1500" kern="1200" dirty="0" smtClean="0">
                          <a:solidFill>
                            <a:srgbClr val="FF0000"/>
                          </a:solidFill>
                          <a:effectLst/>
                        </a:rPr>
                        <a:t> </a:t>
                      </a:r>
                      <a:r>
                        <a:rPr lang="en-US" sz="1500" kern="1200" dirty="0" smtClean="0">
                          <a:solidFill>
                            <a:schemeClr val="tx1"/>
                          </a:solidFill>
                          <a:effectLst/>
                        </a:rPr>
                        <a:t>months</a:t>
                      </a:r>
                      <a:r>
                        <a:rPr lang="en-US" sz="1500" kern="1200" baseline="0" dirty="0" smtClean="0">
                          <a:solidFill>
                            <a:schemeClr val="tx1"/>
                          </a:solidFill>
                          <a:effectLst/>
                        </a:rPr>
                        <a:t> of initiative start</a:t>
                      </a:r>
                      <a:r>
                        <a:rPr lang="en-US" sz="1500" kern="1200" dirty="0" smtClean="0">
                          <a:effectLst/>
                        </a:rPr>
                        <a:t>, ≥75% of participating hospitals will be providing immediate postpartum LARCs. </a:t>
                      </a:r>
                      <a:endParaRPr lang="en-US" sz="1500" kern="1200" dirty="0" smtClean="0">
                        <a:solidFill>
                          <a:schemeClr val="dk1"/>
                        </a:solidFill>
                        <a:effectLst/>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t>Structure </a:t>
                      </a:r>
                      <a:r>
                        <a:rPr lang="en-US" sz="1500" b="1" i="0" kern="1200" dirty="0" smtClean="0"/>
                        <a:t>Measures</a:t>
                      </a:r>
                      <a:endParaRPr lang="en-US" sz="1500" b="1" i="0" kern="1200" dirty="0" smtClean="0">
                        <a:solidFill>
                          <a:schemeClr val="tx1"/>
                        </a:solidFill>
                        <a:effectLst/>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D4C9"/>
                    </a:solidFill>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IT/EMR systems that allow for documentation of IPLARC placement for tracking, and documentation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70840">
                <a:tc>
                  <a:txBody>
                    <a:bodyPr/>
                    <a:lstStyle/>
                    <a:p>
                      <a:pPr lvl="0"/>
                      <a:r>
                        <a:rPr lang="en-US" sz="1500" i="0" kern="1200" dirty="0" smtClean="0">
                          <a:solidFill>
                            <a:schemeClr val="tx1"/>
                          </a:solidFill>
                          <a:effectLst/>
                          <a:latin typeface="+mn-lt"/>
                          <a:ea typeface="+mn-ea"/>
                          <a:cs typeface="+mn-cs"/>
                        </a:rPr>
                        <a:t>Coding / billing strategies  in place for reimbursement for IPLARC</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lvl="0"/>
                      <a:r>
                        <a:rPr lang="en-US" sz="1500" i="0" kern="1200" dirty="0" smtClean="0">
                          <a:solidFill>
                            <a:schemeClr val="tx1"/>
                          </a:solidFill>
                          <a:effectLst/>
                          <a:latin typeface="+mn-lt"/>
                          <a:ea typeface="+mn-ea"/>
                          <a:cs typeface="+mn-cs"/>
                        </a:rPr>
                        <a:t>IPLARC devices stocked in the inpatient pharmacy </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IPLARC protocols</a:t>
                      </a:r>
                      <a:r>
                        <a:rPr lang="en-US" sz="1500" i="0" kern="1200" baseline="0" dirty="0" smtClean="0">
                          <a:solidFill>
                            <a:schemeClr val="tx1"/>
                          </a:solidFill>
                          <a:effectLst/>
                          <a:latin typeface="+mn-lt"/>
                          <a:ea typeface="+mn-ea"/>
                          <a:cs typeface="+mn-cs"/>
                        </a:rPr>
                        <a:t> </a:t>
                      </a:r>
                      <a:r>
                        <a:rPr lang="en-US" sz="1500" i="0" kern="1200" dirty="0" smtClean="0">
                          <a:solidFill>
                            <a:schemeClr val="tx1"/>
                          </a:solidFill>
                          <a:effectLst/>
                          <a:latin typeface="+mn-lt"/>
                          <a:ea typeface="+mn-ea"/>
                          <a:cs typeface="+mn-cs"/>
                        </a:rPr>
                        <a:t>in place for labor and delivery and postpartum units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500" i="0" kern="1200" dirty="0" smtClean="0">
                          <a:solidFill>
                            <a:schemeClr val="tx1"/>
                          </a:solidFill>
                          <a:effectLst/>
                          <a:latin typeface="+mn-lt"/>
                          <a:ea typeface="+mn-ea"/>
                          <a:cs typeface="+mn-cs"/>
                        </a:rPr>
                        <a:t>Communicated</a:t>
                      </a:r>
                      <a:r>
                        <a:rPr lang="en-US" sz="1500" i="0" kern="1200" baseline="0" dirty="0" smtClean="0">
                          <a:solidFill>
                            <a:schemeClr val="tx1"/>
                          </a:solidFill>
                          <a:effectLst/>
                          <a:latin typeface="+mn-lt"/>
                          <a:ea typeface="+mn-ea"/>
                          <a:cs typeface="+mn-cs"/>
                        </a:rPr>
                        <a:t> launch of IPLARC availability during delivery admission with affiliated prenatal care site and </a:t>
                      </a:r>
                      <a:r>
                        <a:rPr lang="en-US" sz="1500" i="0" kern="1200" dirty="0" smtClean="0">
                          <a:solidFill>
                            <a:schemeClr val="tx1"/>
                          </a:solidFill>
                          <a:effectLst/>
                          <a:latin typeface="+mn-lt"/>
                          <a:ea typeface="+mn-ea"/>
                          <a:cs typeface="+mn-cs"/>
                        </a:rPr>
                        <a:t>provided sites</a:t>
                      </a:r>
                      <a:r>
                        <a:rPr lang="en-US" sz="1500" i="0" kern="1200" baseline="0" dirty="0" smtClean="0">
                          <a:solidFill>
                            <a:schemeClr val="tx1"/>
                          </a:solidFill>
                          <a:effectLst/>
                          <a:latin typeface="+mn-lt"/>
                          <a:ea typeface="+mn-ea"/>
                          <a:cs typeface="+mn-cs"/>
                        </a:rPr>
                        <a:t> with provider/staff and </a:t>
                      </a:r>
                      <a:r>
                        <a:rPr lang="en-US" sz="1500" i="0" kern="1200" dirty="0" smtClean="0">
                          <a:solidFill>
                            <a:schemeClr val="tx1"/>
                          </a:solidFill>
                          <a:effectLst/>
                          <a:latin typeface="+mn-lt"/>
                          <a:ea typeface="+mn-ea"/>
                          <a:cs typeface="+mn-cs"/>
                        </a:rPr>
                        <a:t>patient education materials for contraceptive options counseling, including IPLARC </a:t>
                      </a:r>
                      <a:endParaRPr lang="en-US" sz="1500" i="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70840">
                <a:tc>
                  <a:txBody>
                    <a:bodyPr/>
                    <a:lstStyle/>
                    <a:p>
                      <a:r>
                        <a:rPr lang="en-US" sz="1500" i="0" kern="1200" dirty="0" smtClean="0">
                          <a:solidFill>
                            <a:schemeClr val="tx1"/>
                          </a:solidFill>
                          <a:effectLst/>
                          <a:latin typeface="+mn-lt"/>
                          <a:ea typeface="+mn-ea"/>
                          <a:cs typeface="+mn-cs"/>
                        </a:rPr>
                        <a:t>Implemented standardized education materials and counseling protocols* for patients during delivery admission regarding contraceptive options including IPLARC </a:t>
                      </a:r>
                      <a:endParaRPr lang="en-US" sz="1500" i="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solidFill>
                            <a:schemeClr val="tx1"/>
                          </a:solidFill>
                          <a:latin typeface="+mn-lt"/>
                          <a:ea typeface="+mn-ea"/>
                          <a:cs typeface="+mn-cs"/>
                        </a:rPr>
                        <a:t>Process Measure</a:t>
                      </a:r>
                      <a:endParaRPr lang="en-US" sz="1500" b="1" kern="1200" dirty="0">
                        <a:solidFill>
                          <a:schemeClr val="tx1"/>
                        </a:solidFill>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D4C9"/>
                    </a:solidFill>
                  </a:tcPr>
                </a:tc>
                <a:extLst>
                  <a:ext uri="{0D108BD9-81ED-4DB2-BD59-A6C34878D82A}">
                    <a16:rowId xmlns:a16="http://schemas.microsoft.com/office/drawing/2014/main" val="10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Educated all participating providers/nurses on benefits of IPLARC, protocols, counseling &amp; IPLARC placement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kern="1200" dirty="0" smtClean="0">
                          <a:solidFill>
                            <a:schemeClr val="tx1"/>
                          </a:solidFill>
                          <a:latin typeface="+mn-lt"/>
                          <a:ea typeface="+mn-ea"/>
                          <a:cs typeface="+mn-cs"/>
                        </a:rPr>
                        <a:t>Outcome Measure, among participating hospitals</a:t>
                      </a:r>
                      <a:endParaRPr lang="en-US" sz="1500" b="1" kern="1200" dirty="0">
                        <a:solidFill>
                          <a:schemeClr val="tx1"/>
                        </a:solidFill>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BD4C9"/>
                    </a:solidFill>
                  </a:tcPr>
                </a:tc>
                <a:extLst>
                  <a:ext uri="{0D108BD9-81ED-4DB2-BD59-A6C34878D82A}">
                    <a16:rowId xmlns:a16="http://schemas.microsoft.com/office/drawing/2014/main" val="2057027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Provide and document comprehensive contraceptive counseling,</a:t>
                      </a:r>
                      <a:r>
                        <a:rPr lang="en-US" sz="1500" i="0" kern="1200" baseline="0" dirty="0" smtClean="0">
                          <a:solidFill>
                            <a:schemeClr val="tx1"/>
                          </a:solidFill>
                          <a:effectLst/>
                          <a:latin typeface="+mn-lt"/>
                          <a:ea typeface="+mn-ea"/>
                          <a:cs typeface="+mn-cs"/>
                        </a:rPr>
                        <a:t> including IPLARC, during prenatal care and delivery admission </a:t>
                      </a:r>
                      <a:endParaRPr lang="en-US" sz="1500" i="0" kern="1200" dirty="0" smtClean="0">
                        <a:solidFill>
                          <a:schemeClr val="tx1"/>
                        </a:solidFill>
                        <a:effectLst/>
                        <a:latin typeface="+mn-lt"/>
                        <a:ea typeface="+mn-ea"/>
                        <a:cs typeface="+mn-cs"/>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kern="1200" dirty="0" smtClean="0">
                          <a:solidFill>
                            <a:schemeClr val="tx1"/>
                          </a:solidFill>
                          <a:effectLst/>
                          <a:latin typeface="+mn-lt"/>
                          <a:ea typeface="+mn-ea"/>
                          <a:cs typeface="+mn-cs"/>
                        </a:rPr>
                        <a:t>By increasing access to IPLARC, increase in utilization</a:t>
                      </a:r>
                      <a:r>
                        <a:rPr lang="en-US" sz="1500" i="0" kern="1200" baseline="0" dirty="0" smtClean="0">
                          <a:solidFill>
                            <a:schemeClr val="tx1"/>
                          </a:solidFill>
                          <a:effectLst/>
                          <a:latin typeface="+mn-lt"/>
                          <a:ea typeface="+mn-ea"/>
                          <a:cs typeface="+mn-cs"/>
                        </a:rPr>
                        <a:t> of IPLARC</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3"/>
                  </a:ext>
                </a:extLst>
              </a:tr>
            </a:tbl>
          </a:graphicData>
        </a:graphic>
      </p:graphicFrame>
      <p:sp>
        <p:nvSpPr>
          <p:cNvPr id="4" name="Oval 3"/>
          <p:cNvSpPr/>
          <p:nvPr/>
        </p:nvSpPr>
        <p:spPr>
          <a:xfrm>
            <a:off x="762000" y="935665"/>
            <a:ext cx="2286000" cy="4572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02248" y="152400"/>
            <a:ext cx="436555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“Go Live” date by May 2020 for Wave 2 teams!</a:t>
            </a:r>
            <a:endParaRPr lang="en-US" dirty="0"/>
          </a:p>
        </p:txBody>
      </p:sp>
      <p:cxnSp>
        <p:nvCxnSpPr>
          <p:cNvPr id="10" name="Straight Arrow Connector 9"/>
          <p:cNvCxnSpPr/>
          <p:nvPr/>
        </p:nvCxnSpPr>
        <p:spPr>
          <a:xfrm flipH="1">
            <a:off x="2895600" y="762000"/>
            <a:ext cx="1752600" cy="228600"/>
          </a:xfrm>
          <a:prstGeom prst="straightConnector1">
            <a:avLst/>
          </a:prstGeom>
          <a:ln w="19050">
            <a:solidFill>
              <a:srgbClr val="00499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864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0869"/>
            <a:ext cx="8229600" cy="1143000"/>
          </a:xfrm>
        </p:spPr>
        <p:txBody>
          <a:bodyPr/>
          <a:lstStyle/>
          <a:p>
            <a:pPr algn="l"/>
            <a:r>
              <a:rPr lang="en-US" sz="4000" b="1" dirty="0">
                <a:solidFill>
                  <a:srgbClr val="F58466"/>
                </a:solidFill>
                <a:latin typeface="Goudy Old Style" pitchFamily="18" charset="0"/>
              </a:rPr>
              <a:t>Expert Advisors</a:t>
            </a:r>
          </a:p>
        </p:txBody>
      </p:sp>
      <p:sp>
        <p:nvSpPr>
          <p:cNvPr id="3" name="Content Placeholder 2"/>
          <p:cNvSpPr>
            <a:spLocks noGrp="1"/>
          </p:cNvSpPr>
          <p:nvPr>
            <p:ph idx="1"/>
          </p:nvPr>
        </p:nvSpPr>
        <p:spPr>
          <a:xfrm>
            <a:off x="457200" y="1295400"/>
            <a:ext cx="8229600" cy="4525963"/>
          </a:xfrm>
        </p:spPr>
        <p:txBody>
          <a:bodyPr/>
          <a:lstStyle/>
          <a:p>
            <a:pPr eaLnBrk="1" hangingPunct="1">
              <a:buClr>
                <a:srgbClr val="F58466"/>
              </a:buClr>
            </a:pPr>
            <a:r>
              <a:rPr lang="en-US" altLang="en-US" sz="2400" dirty="0"/>
              <a:t>Expert Panel </a:t>
            </a:r>
            <a:r>
              <a:rPr lang="en-US" altLang="en-US" sz="2400" dirty="0" smtClean="0"/>
              <a:t>	</a:t>
            </a:r>
          </a:p>
          <a:p>
            <a:pPr lvl="1" eaLnBrk="1" hangingPunct="1">
              <a:buClr>
                <a:srgbClr val="F58466"/>
              </a:buClr>
            </a:pPr>
            <a:r>
              <a:rPr lang="en-US" altLang="en-US" sz="2000" dirty="0" smtClean="0"/>
              <a:t>Melissa Gilliam</a:t>
            </a:r>
          </a:p>
          <a:p>
            <a:pPr lvl="1" eaLnBrk="1" hangingPunct="1">
              <a:buClr>
                <a:srgbClr val="F58466"/>
              </a:buClr>
            </a:pPr>
            <a:r>
              <a:rPr lang="en-US" altLang="en-US" sz="2000" dirty="0" smtClean="0"/>
              <a:t>Lee </a:t>
            </a:r>
            <a:r>
              <a:rPr lang="en-US" altLang="en-US" sz="2000" dirty="0" err="1" smtClean="0"/>
              <a:t>Hasselbacher</a:t>
            </a:r>
            <a:endParaRPr lang="en-US" altLang="en-US" sz="2000" dirty="0" smtClean="0"/>
          </a:p>
          <a:p>
            <a:pPr lvl="1" eaLnBrk="1" hangingPunct="1">
              <a:buClr>
                <a:srgbClr val="F58466"/>
              </a:buClr>
            </a:pPr>
            <a:r>
              <a:rPr lang="en-US" altLang="en-US" sz="2000" dirty="0" smtClean="0"/>
              <a:t>Sadia </a:t>
            </a:r>
            <a:r>
              <a:rPr lang="en-US" altLang="en-US" sz="2000" dirty="0" err="1" smtClean="0"/>
              <a:t>Haider</a:t>
            </a:r>
            <a:endParaRPr lang="en-US" altLang="en-US" sz="2000" dirty="0" smtClean="0"/>
          </a:p>
          <a:p>
            <a:pPr lvl="1" eaLnBrk="1" hangingPunct="1">
              <a:buClr>
                <a:srgbClr val="F58466"/>
              </a:buClr>
            </a:pPr>
            <a:r>
              <a:rPr lang="en-US" altLang="en-US" sz="2000" dirty="0"/>
              <a:t>Shannon </a:t>
            </a:r>
            <a:r>
              <a:rPr lang="en-US" altLang="en-US" sz="2000" dirty="0" err="1"/>
              <a:t>Lightner</a:t>
            </a:r>
            <a:endParaRPr lang="en-US" altLang="en-US" sz="2000" dirty="0"/>
          </a:p>
          <a:p>
            <a:pPr lvl="1" eaLnBrk="1" hangingPunct="1">
              <a:buClr>
                <a:srgbClr val="F58466"/>
              </a:buClr>
            </a:pPr>
            <a:r>
              <a:rPr lang="en-US" altLang="en-US" sz="2000" dirty="0" smtClean="0"/>
              <a:t>Kai Tao</a:t>
            </a:r>
          </a:p>
          <a:p>
            <a:pPr lvl="1" eaLnBrk="1" hangingPunct="1">
              <a:buClr>
                <a:srgbClr val="F58466"/>
              </a:buClr>
            </a:pPr>
            <a:r>
              <a:rPr lang="en-US" altLang="en-US" sz="2000" dirty="0" smtClean="0"/>
              <a:t>Amber Truehart</a:t>
            </a:r>
          </a:p>
          <a:p>
            <a:pPr marL="457200" lvl="1" indent="0" eaLnBrk="1" hangingPunct="1">
              <a:buClr>
                <a:srgbClr val="F58466"/>
              </a:buClr>
              <a:buNone/>
            </a:pPr>
            <a:endParaRPr lang="en-US" altLang="en-US" sz="2000" dirty="0"/>
          </a:p>
          <a:p>
            <a:pPr eaLnBrk="1" hangingPunct="1">
              <a:buClr>
                <a:srgbClr val="F58466"/>
              </a:buClr>
            </a:pPr>
            <a:r>
              <a:rPr lang="en-US" altLang="en-US" sz="2400" dirty="0" smtClean="0"/>
              <a:t>Clinical </a:t>
            </a:r>
            <a:r>
              <a:rPr lang="en-US" altLang="en-US" sz="2400" dirty="0"/>
              <a:t>leads:</a:t>
            </a:r>
          </a:p>
          <a:p>
            <a:pPr lvl="1" eaLnBrk="1" hangingPunct="1">
              <a:buClr>
                <a:srgbClr val="F58466"/>
              </a:buClr>
            </a:pPr>
            <a:r>
              <a:rPr lang="en-US" altLang="en-US" sz="2000" dirty="0"/>
              <a:t>Stephen </a:t>
            </a:r>
            <a:r>
              <a:rPr lang="en-US" altLang="en-US" sz="2000" dirty="0" err="1"/>
              <a:t>Locher</a:t>
            </a:r>
            <a:r>
              <a:rPr lang="en-US" altLang="en-US" sz="2000" dirty="0"/>
              <a:t>, Advocate Illinois Masonic Medical Center</a:t>
            </a:r>
          </a:p>
          <a:p>
            <a:pPr lvl="1" eaLnBrk="1" hangingPunct="1">
              <a:buClr>
                <a:srgbClr val="F58466"/>
              </a:buClr>
            </a:pPr>
            <a:r>
              <a:rPr lang="en-US" altLang="en-US" sz="2000" dirty="0"/>
              <a:t>Shelly Tien, </a:t>
            </a:r>
            <a:r>
              <a:rPr lang="en-US" altLang="en-US" sz="2000" dirty="0" err="1"/>
              <a:t>NorthShore</a:t>
            </a:r>
            <a:r>
              <a:rPr lang="en-US" altLang="en-US" sz="2000" dirty="0"/>
              <a:t> University </a:t>
            </a:r>
            <a:r>
              <a:rPr lang="en-US" altLang="en-US" sz="2000" dirty="0" err="1"/>
              <a:t>HealthSystem</a:t>
            </a:r>
            <a:r>
              <a:rPr lang="en-US" altLang="en-US" sz="2000" dirty="0"/>
              <a:t> Evanston Hospital</a:t>
            </a:r>
          </a:p>
          <a:p>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47</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8600" y="1798862"/>
            <a:ext cx="4267200" cy="2137285"/>
          </a:xfrm>
          <a:prstGeom prst="rect">
            <a:avLst/>
          </a:prstGeom>
        </p:spPr>
      </p:pic>
    </p:spTree>
    <p:extLst>
      <p:ext uri="{BB962C8B-B14F-4D97-AF65-F5344CB8AC3E}">
        <p14:creationId xmlns:p14="http://schemas.microsoft.com/office/powerpoint/2010/main" val="2682117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48</a:t>
            </a:fld>
            <a:endParaRPr lang="en-US" altLang="en-US" dirty="0"/>
          </a:p>
        </p:txBody>
      </p:sp>
      <p:pic>
        <p:nvPicPr>
          <p:cNvPr id="10" name="Picture 9"/>
          <p:cNvPicPr>
            <a:picLocks noChangeAspect="1"/>
          </p:cNvPicPr>
          <p:nvPr/>
        </p:nvPicPr>
        <p:blipFill>
          <a:blip r:embed="rId2" cstate="print"/>
          <a:stretch>
            <a:fillRect/>
          </a:stretch>
        </p:blipFill>
        <p:spPr>
          <a:xfrm>
            <a:off x="1447800" y="140100"/>
            <a:ext cx="7486650" cy="6641700"/>
          </a:xfrm>
          <a:prstGeom prst="rect">
            <a:avLst/>
          </a:prstGeom>
        </p:spPr>
      </p:pic>
      <p:sp>
        <p:nvSpPr>
          <p:cNvPr id="5" name="Title 1"/>
          <p:cNvSpPr>
            <a:spLocks noGrp="1"/>
          </p:cNvSpPr>
          <p:nvPr>
            <p:ph type="title"/>
          </p:nvPr>
        </p:nvSpPr>
        <p:spPr>
          <a:xfrm>
            <a:off x="114300" y="304800"/>
            <a:ext cx="2667000" cy="1143000"/>
          </a:xfrm>
        </p:spPr>
        <p:txBody>
          <a:bodyPr/>
          <a:lstStyle/>
          <a:p>
            <a:pPr algn="l"/>
            <a:r>
              <a:rPr lang="en-US" sz="4000" b="1" dirty="0" smtClean="0">
                <a:solidFill>
                  <a:srgbClr val="F58466"/>
                </a:solidFill>
                <a:latin typeface="Goudy Old Style" pitchFamily="18" charset="0"/>
              </a:rPr>
              <a:t>IPLARC Teams</a:t>
            </a:r>
            <a:endParaRPr lang="en-US" sz="4000" b="1" dirty="0">
              <a:solidFill>
                <a:srgbClr val="F58466"/>
              </a:solidFill>
              <a:latin typeface="Goudy Old Style" pitchFamily="18" charset="0"/>
            </a:endParaRPr>
          </a:p>
        </p:txBody>
      </p:sp>
    </p:spTree>
    <p:extLst>
      <p:ext uri="{BB962C8B-B14F-4D97-AF65-F5344CB8AC3E}">
        <p14:creationId xmlns:p14="http://schemas.microsoft.com/office/powerpoint/2010/main" val="418616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6740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49</a:t>
            </a:fld>
            <a:endParaRPr lang="en-US" alt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70" y="152400"/>
            <a:ext cx="8875059" cy="6858000"/>
          </a:xfrm>
          <a:prstGeom prst="rect">
            <a:avLst/>
          </a:prstGeom>
        </p:spPr>
      </p:pic>
      <p:sp>
        <p:nvSpPr>
          <p:cNvPr id="3" name="TextBox 2"/>
          <p:cNvSpPr txBox="1"/>
          <p:nvPr/>
        </p:nvSpPr>
        <p:spPr>
          <a:xfrm>
            <a:off x="304800" y="304800"/>
            <a:ext cx="5943600" cy="584775"/>
          </a:xfrm>
          <a:prstGeom prst="rect">
            <a:avLst/>
          </a:prstGeom>
          <a:solidFill>
            <a:schemeClr val="bg1"/>
          </a:solidFill>
        </p:spPr>
        <p:txBody>
          <a:bodyPr wrap="square" rtlCol="0">
            <a:spAutoFit/>
          </a:bodyPr>
          <a:lstStyle/>
          <a:p>
            <a:r>
              <a:rPr lang="en-US" sz="3200" b="1" dirty="0">
                <a:solidFill>
                  <a:srgbClr val="F58466"/>
                </a:solidFill>
                <a:latin typeface="Goudy Old Style" pitchFamily="18" charset="0"/>
                <a:cs typeface="MS PGothic" charset="0"/>
              </a:rPr>
              <a:t>IPLARC Key Driver Diagram</a:t>
            </a:r>
          </a:p>
        </p:txBody>
      </p:sp>
    </p:spTree>
    <p:extLst>
      <p:ext uri="{BB962C8B-B14F-4D97-AF65-F5344CB8AC3E}">
        <p14:creationId xmlns:p14="http://schemas.microsoft.com/office/powerpoint/2010/main" val="1066881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rgbClr val="F58466"/>
                </a:solidFill>
                <a:latin typeface="Goudy Old Style" pitchFamily="18" charset="0"/>
              </a:rPr>
              <a:t>Background – why </a:t>
            </a:r>
            <a:r>
              <a:rPr lang="en-US" altLang="en-US" dirty="0" err="1" smtClean="0">
                <a:solidFill>
                  <a:srgbClr val="F58466"/>
                </a:solidFill>
                <a:latin typeface="Goudy Old Style" pitchFamily="18" charset="0"/>
              </a:rPr>
              <a:t>larc</a:t>
            </a:r>
            <a:r>
              <a:rPr lang="en-US" altLang="en-US" dirty="0" smtClean="0">
                <a:solidFill>
                  <a:srgbClr val="F58466"/>
                </a:solidFill>
                <a:latin typeface="Goudy Old Style" pitchFamily="18" charset="0"/>
              </a:rPr>
              <a:t> immediate postpartum? </a:t>
            </a:r>
            <a:br>
              <a:rPr lang="en-US" altLang="en-US" dirty="0" smtClean="0">
                <a:solidFill>
                  <a:srgbClr val="F58466"/>
                </a:solidFill>
                <a:latin typeface="Goudy Old Style" pitchFamily="18" charset="0"/>
              </a:rPr>
            </a:b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4AF8077-2CE4-4A8C-806A-F9B27078C005}" type="slidenum">
              <a:rPr lang="en-US" altLang="en-US" smtClean="0"/>
              <a:pPr>
                <a:defRPr/>
              </a:pPr>
              <a:t>5</a:t>
            </a:fld>
            <a:endParaRPr lang="en-US" altLang="en-US"/>
          </a:p>
        </p:txBody>
      </p:sp>
    </p:spTree>
    <p:extLst>
      <p:ext uri="{BB962C8B-B14F-4D97-AF65-F5344CB8AC3E}">
        <p14:creationId xmlns:p14="http://schemas.microsoft.com/office/powerpoint/2010/main" val="2697380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1066800"/>
            <a:ext cx="8610600" cy="4678363"/>
          </a:xfrm>
        </p:spPr>
        <p:txBody>
          <a:bodyPr/>
          <a:lstStyle/>
          <a:p>
            <a:pPr>
              <a:buClr>
                <a:srgbClr val="F58466"/>
              </a:buClr>
              <a:buFont typeface="+mj-lt"/>
              <a:buAutoNum type="arabicPeriod"/>
            </a:pPr>
            <a:r>
              <a:rPr lang="en-US" sz="1800" dirty="0"/>
              <a:t>Assure early </a:t>
            </a:r>
            <a:r>
              <a:rPr lang="en-US" sz="1800" b="1" dirty="0"/>
              <a:t>multidisciplinary</a:t>
            </a:r>
            <a:r>
              <a:rPr lang="en-US" sz="1800" dirty="0"/>
              <a:t> support by educating and identifying </a:t>
            </a:r>
            <a:r>
              <a:rPr lang="en-US" sz="1800" b="1" dirty="0"/>
              <a:t>key champions in all pertinent departments for your IPLARC QI team</a:t>
            </a:r>
            <a:r>
              <a:rPr lang="en-US" sz="1800" dirty="0"/>
              <a:t>.</a:t>
            </a:r>
          </a:p>
          <a:p>
            <a:pPr>
              <a:buClr>
                <a:srgbClr val="F58466"/>
              </a:buClr>
              <a:buFont typeface="+mj-lt"/>
              <a:buAutoNum type="arabicPeriod"/>
            </a:pPr>
            <a:r>
              <a:rPr lang="en-US" sz="1800" dirty="0"/>
              <a:t>Establish </a:t>
            </a:r>
            <a:r>
              <a:rPr lang="en-US" sz="1800" b="1" dirty="0"/>
              <a:t>scheduled meetings for your team</a:t>
            </a:r>
            <a:r>
              <a:rPr lang="en-US" sz="1800" dirty="0"/>
              <a:t> </a:t>
            </a:r>
            <a:r>
              <a:rPr lang="en-US" sz="1800" b="1" dirty="0"/>
              <a:t>at least monthly</a:t>
            </a:r>
            <a:r>
              <a:rPr lang="en-US" sz="1800" dirty="0"/>
              <a:t>, assuring that all necessary departments are represented, </a:t>
            </a:r>
            <a:r>
              <a:rPr lang="en-US" sz="1800" b="1" dirty="0"/>
              <a:t>develop 30/60/90 day plan</a:t>
            </a:r>
            <a:r>
              <a:rPr lang="en-US" sz="1800" dirty="0"/>
              <a:t>, establish </a:t>
            </a:r>
            <a:r>
              <a:rPr lang="en-US" sz="1800" b="1" dirty="0"/>
              <a:t>timeline to accomplish key steps</a:t>
            </a:r>
            <a:r>
              <a:rPr lang="en-US" sz="1800" dirty="0"/>
              <a:t>. </a:t>
            </a:r>
          </a:p>
          <a:p>
            <a:pPr>
              <a:buClr>
                <a:srgbClr val="F58466"/>
              </a:buClr>
              <a:buFont typeface="+mj-lt"/>
              <a:buAutoNum type="arabicPeriod"/>
            </a:pPr>
            <a:r>
              <a:rPr lang="en-US" sz="1800" b="1" dirty="0"/>
              <a:t>Establish and test billing codes </a:t>
            </a:r>
            <a:r>
              <a:rPr lang="en-US" sz="1800" dirty="0"/>
              <a:t>and processes to assure adequate and timely reimbursement (see toolkit). </a:t>
            </a:r>
          </a:p>
          <a:p>
            <a:pPr>
              <a:buClr>
                <a:srgbClr val="F58466"/>
              </a:buClr>
              <a:buFont typeface="+mj-lt"/>
              <a:buAutoNum type="arabicPeriod"/>
            </a:pPr>
            <a:r>
              <a:rPr lang="en-US" sz="1800" b="1" dirty="0"/>
              <a:t>Expand pharmacy/ inpatient inventory capacity </a:t>
            </a:r>
            <a:r>
              <a:rPr lang="en-US" sz="1800" dirty="0"/>
              <a:t>and device distribution to assure timely placement on labor and delivery and postpartum units.</a:t>
            </a:r>
          </a:p>
          <a:p>
            <a:pPr>
              <a:buClr>
                <a:srgbClr val="F58466"/>
              </a:buClr>
              <a:buFont typeface="+mj-lt"/>
              <a:buAutoNum type="arabicPeriod"/>
            </a:pPr>
            <a:r>
              <a:rPr lang="en-US" sz="1800" b="1" dirty="0"/>
              <a:t>Educate clinicians, nurses, pharmacy, and lactation consultants </a:t>
            </a:r>
            <a:r>
              <a:rPr lang="en-US" sz="1800" dirty="0"/>
              <a:t>about benefits and clinical recommendations related to IPLARCs (see toolkit for e-modules, slide decks, materials).</a:t>
            </a:r>
          </a:p>
          <a:p>
            <a:pPr>
              <a:buClr>
                <a:srgbClr val="F58466"/>
              </a:buClr>
              <a:buFont typeface="+mj-lt"/>
              <a:buAutoNum type="arabicPeriod"/>
            </a:pPr>
            <a:r>
              <a:rPr lang="en-US" sz="1800" b="1" dirty="0"/>
              <a:t>Assure that all appropriate IT/EMR systems are modified </a:t>
            </a:r>
            <a:r>
              <a:rPr lang="en-US" sz="1800" dirty="0"/>
              <a:t>to document acquisition, stocking, ordering, placement, counseling, consent, billing and reimbursement for IPLARCs (dot phrases to document counseling and placement, consent forms, order set, billing framework see toolkit examples).</a:t>
            </a:r>
          </a:p>
          <a:p>
            <a:pPr>
              <a:buClr>
                <a:srgbClr val="F58466"/>
              </a:buClr>
              <a:buFont typeface="+mj-lt"/>
              <a:buAutoNum type="arabicPeriod"/>
            </a:pPr>
            <a:r>
              <a:rPr lang="en-US" sz="1800" b="1" dirty="0"/>
              <a:t>Modify L&amp;D, OB OR, postpartum, and clinic work flows </a:t>
            </a:r>
            <a:r>
              <a:rPr lang="en-US" sz="1800" dirty="0"/>
              <a:t>(</a:t>
            </a:r>
            <a:r>
              <a:rPr lang="en-US" sz="1800" dirty="0" smtClean="0"/>
              <a:t>protocols/process flow/ checklists) </a:t>
            </a:r>
            <a:r>
              <a:rPr lang="en-US" sz="1800" dirty="0"/>
              <a:t>to include counseling, consent, and placement of IPLARC (see toolkit for example). </a:t>
            </a:r>
          </a:p>
          <a:p>
            <a:endParaRPr lang="en-US" sz="2000" dirty="0"/>
          </a:p>
          <a:p>
            <a:pPr marL="514350" indent="-514350" eaLnBrk="1" hangingPunct="1">
              <a:buClr>
                <a:srgbClr val="F58466"/>
              </a:buClr>
              <a:buFont typeface="+mj-lt"/>
              <a:buAutoNum type="arabicPeriod"/>
            </a:pPr>
            <a:endParaRPr lang="en-US" sz="1100" dirty="0"/>
          </a:p>
          <a:p>
            <a:pPr marL="514350" indent="-514350" eaLnBrk="1" hangingPunct="1">
              <a:buClr>
                <a:srgbClr val="F58466"/>
              </a:buClr>
              <a:buFont typeface="+mj-lt"/>
              <a:buAutoNum type="arabicPeriod"/>
            </a:pPr>
            <a:endParaRPr lang="en-US" sz="1100" dirty="0"/>
          </a:p>
        </p:txBody>
      </p:sp>
      <p:sp>
        <p:nvSpPr>
          <p:cNvPr id="5" name="Shape 232"/>
          <p:cNvSpPr>
            <a:spLocks noGrp="1"/>
          </p:cNvSpPr>
          <p:nvPr>
            <p:ph type="title"/>
          </p:nvPr>
        </p:nvSpPr>
        <p:spPr>
          <a:xfrm>
            <a:off x="301336" y="0"/>
            <a:ext cx="7086600" cy="1143000"/>
          </a:xfrm>
        </p:spPr>
        <p:txBody>
          <a:bodyPr lIns="91425" tIns="45700" rIns="91425" bIns="45700"/>
          <a:lstStyle/>
          <a:p>
            <a:pPr algn="l">
              <a:buSzPct val="25000"/>
            </a:pPr>
            <a:r>
              <a:rPr lang="en-US" sz="3200" b="1" dirty="0" smtClean="0">
                <a:solidFill>
                  <a:srgbClr val="F58466"/>
                </a:solidFill>
                <a:latin typeface="Goudy Old Style" pitchFamily="18" charset="0"/>
              </a:rPr>
              <a:t>Practice </a:t>
            </a:r>
            <a:r>
              <a:rPr lang="en-US" sz="3200" b="1" dirty="0">
                <a:solidFill>
                  <a:srgbClr val="F58466"/>
                </a:solidFill>
                <a:latin typeface="Goudy Old Style" pitchFamily="18" charset="0"/>
              </a:rPr>
              <a:t>Changes for </a:t>
            </a:r>
            <a:br>
              <a:rPr lang="en-US" sz="3200" b="1" dirty="0">
                <a:solidFill>
                  <a:srgbClr val="F58466"/>
                </a:solidFill>
                <a:latin typeface="Goudy Old Style" pitchFamily="18" charset="0"/>
              </a:rPr>
            </a:br>
            <a:r>
              <a:rPr lang="en-US" sz="3200" b="1" dirty="0">
                <a:solidFill>
                  <a:srgbClr val="F58466"/>
                </a:solidFill>
                <a:latin typeface="Goudy Old Style" pitchFamily="18" charset="0"/>
              </a:rPr>
              <a:t>IPLARC Success – </a:t>
            </a:r>
            <a:r>
              <a:rPr lang="en-US" sz="3200" b="1" u="sng" dirty="0">
                <a:solidFill>
                  <a:srgbClr val="F58466"/>
                </a:solidFill>
                <a:latin typeface="Goudy Old Style" pitchFamily="18" charset="0"/>
              </a:rPr>
              <a:t>Pre-implementation</a:t>
            </a:r>
            <a:endParaRPr lang="en-US" altLang="en-US" sz="3200" b="1" u="sng" dirty="0">
              <a:solidFill>
                <a:srgbClr val="F58466"/>
              </a:solidFill>
              <a:latin typeface="Goudy Old Style" pitchFamily="18" charset="0"/>
              <a:sym typeface="Arial" pitchFamily="34" charset="0"/>
            </a:endParaRPr>
          </a:p>
        </p:txBody>
      </p:sp>
    </p:spTree>
    <p:extLst>
      <p:ext uri="{BB962C8B-B14F-4D97-AF65-F5344CB8AC3E}">
        <p14:creationId xmlns:p14="http://schemas.microsoft.com/office/powerpoint/2010/main" val="3121417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8600" y="1112837"/>
            <a:ext cx="8839200" cy="4678363"/>
          </a:xfrm>
        </p:spPr>
        <p:txBody>
          <a:bodyPr/>
          <a:lstStyle/>
          <a:p>
            <a:pPr>
              <a:buClr>
                <a:srgbClr val="F58466"/>
              </a:buClr>
              <a:buFont typeface="+mj-lt"/>
              <a:buAutoNum type="arabicPeriod" startAt="8"/>
            </a:pPr>
            <a:r>
              <a:rPr lang="en-US" sz="1800" b="1" dirty="0" smtClean="0"/>
              <a:t>Establish consent processes for IPLARC </a:t>
            </a:r>
            <a:r>
              <a:rPr lang="en-US" sz="1800" dirty="0" smtClean="0"/>
              <a:t>that allows for transfer of consent from prenatal clinic as well as obtaining inpatient consent (see toolkit for examples).</a:t>
            </a:r>
            <a:endParaRPr lang="en-US" sz="1800" dirty="0"/>
          </a:p>
          <a:p>
            <a:pPr>
              <a:buClr>
                <a:srgbClr val="F58466"/>
              </a:buClr>
              <a:buFont typeface="+mj-lt"/>
              <a:buAutoNum type="arabicPeriod" startAt="8"/>
            </a:pPr>
            <a:r>
              <a:rPr lang="en-US" sz="1800" dirty="0" smtClean="0"/>
              <a:t>Develop </a:t>
            </a:r>
            <a:r>
              <a:rPr lang="en-US" sz="1800" b="1" dirty="0" smtClean="0"/>
              <a:t>educational </a:t>
            </a:r>
            <a:r>
              <a:rPr lang="en-US" sz="1800" b="1" dirty="0"/>
              <a:t>materials and shared decision making counseling practices to educate patients about the availability of IPLARC as a contraception option</a:t>
            </a:r>
            <a:r>
              <a:rPr lang="en-US" sz="1800" dirty="0"/>
              <a:t> (outpatient prenatal care locations, L&amp;D, postpartum) (see toolkit for examples</a:t>
            </a:r>
            <a:r>
              <a:rPr lang="en-US" sz="1800" dirty="0" smtClean="0"/>
              <a:t>).</a:t>
            </a:r>
          </a:p>
          <a:p>
            <a:pPr>
              <a:buClr>
                <a:srgbClr val="F58466"/>
              </a:buClr>
              <a:buFont typeface="+mj-lt"/>
              <a:buAutoNum type="arabicPeriod" startAt="8"/>
            </a:pPr>
            <a:r>
              <a:rPr lang="en-US" sz="1800" b="1" dirty="0" smtClean="0"/>
              <a:t>Educate </a:t>
            </a:r>
            <a:r>
              <a:rPr lang="en-US" sz="1800" b="1" dirty="0"/>
              <a:t>clinicians, </a:t>
            </a:r>
            <a:r>
              <a:rPr lang="en-US" sz="1800" b="1" dirty="0" smtClean="0"/>
              <a:t>and </a:t>
            </a:r>
            <a:r>
              <a:rPr lang="en-US" sz="1800" b="1" dirty="0"/>
              <a:t>nurses on informed consent and shared decision making related to IPLARC as well as IPLARC placement and documentation </a:t>
            </a:r>
            <a:r>
              <a:rPr lang="en-US" sz="1800" dirty="0"/>
              <a:t>(see toolkit for ILPQC/ACOG training, e-modules, slide decks, education materials).                                                                                                                                           </a:t>
            </a:r>
            <a:endParaRPr lang="en-US" sz="1800" dirty="0" smtClean="0"/>
          </a:p>
          <a:p>
            <a:pPr marL="457200" indent="-457200">
              <a:buClr>
                <a:srgbClr val="F58466"/>
              </a:buClr>
              <a:buFont typeface="+mj-lt"/>
              <a:buAutoNum type="arabicPeriod" startAt="11"/>
            </a:pPr>
            <a:r>
              <a:rPr lang="en-US" sz="1800" b="1" dirty="0" smtClean="0"/>
              <a:t>Standardize system / protocol / process flow</a:t>
            </a:r>
            <a:r>
              <a:rPr lang="en-US" sz="1800" dirty="0" smtClean="0"/>
              <a:t> to assure all patients receive comprehensive contraception choice counseling including IPLARC in affiliated prenatal care sites and during delivery admission.  </a:t>
            </a:r>
            <a:endParaRPr lang="en-US" sz="1800" dirty="0"/>
          </a:p>
          <a:p>
            <a:pPr>
              <a:buClr>
                <a:srgbClr val="F58466"/>
              </a:buClr>
              <a:buFont typeface="+mj-lt"/>
              <a:buAutoNum type="arabicPeriod" startAt="11"/>
            </a:pPr>
            <a:r>
              <a:rPr lang="en-US" sz="1800" b="1" dirty="0" smtClean="0"/>
              <a:t>Communicate </a:t>
            </a:r>
            <a:r>
              <a:rPr lang="en-US" sz="1800" b="1" dirty="0"/>
              <a:t>launch date of hospital’s IPLARC capability </a:t>
            </a:r>
            <a:r>
              <a:rPr lang="en-US" sz="1800" dirty="0"/>
              <a:t>to all providers, nurses and affiliated prenatal care sites: communicate protocols, documentation and billing strategies.</a:t>
            </a:r>
          </a:p>
          <a:p>
            <a:pPr>
              <a:buClr>
                <a:srgbClr val="F58466"/>
              </a:buClr>
              <a:buFont typeface="+mj-lt"/>
              <a:buAutoNum type="arabicPeriod" startAt="11"/>
            </a:pPr>
            <a:r>
              <a:rPr lang="en-US" sz="1800" b="1" dirty="0" smtClean="0"/>
              <a:t>Track </a:t>
            </a:r>
            <a:r>
              <a:rPr lang="en-US" sz="1800" b="1" dirty="0"/>
              <a:t>and review IPLARC data, collected monthly through ILPQC </a:t>
            </a:r>
            <a:r>
              <a:rPr lang="en-US" sz="1800" b="1" dirty="0" err="1"/>
              <a:t>REDcap</a:t>
            </a:r>
            <a:r>
              <a:rPr lang="en-US" sz="1800" b="1" dirty="0"/>
              <a:t> data system with real-time data reports</a:t>
            </a:r>
            <a:r>
              <a:rPr lang="en-US" sz="1800" dirty="0"/>
              <a:t>, share data with providers and nurses and review standardized counseling for prenatal sites and labor and delivery and IPLARC uptake, to evaluate program success and sustainability.</a:t>
            </a:r>
          </a:p>
        </p:txBody>
      </p:sp>
      <p:sp>
        <p:nvSpPr>
          <p:cNvPr id="5" name="Shape 232"/>
          <p:cNvSpPr>
            <a:spLocks noGrp="1"/>
          </p:cNvSpPr>
          <p:nvPr>
            <p:ph type="title"/>
          </p:nvPr>
        </p:nvSpPr>
        <p:spPr>
          <a:xfrm>
            <a:off x="228600" y="-76200"/>
            <a:ext cx="7086600" cy="1143000"/>
          </a:xfrm>
        </p:spPr>
        <p:txBody>
          <a:bodyPr lIns="91425" tIns="45700" rIns="91425" bIns="45700"/>
          <a:lstStyle/>
          <a:p>
            <a:pPr algn="l">
              <a:buSzPct val="25000"/>
            </a:pPr>
            <a:r>
              <a:rPr lang="en-US" sz="3200" b="1" dirty="0" smtClean="0">
                <a:solidFill>
                  <a:srgbClr val="F58466"/>
                </a:solidFill>
                <a:latin typeface="Goudy Old Style" pitchFamily="18" charset="0"/>
              </a:rPr>
              <a:t>Practice </a:t>
            </a:r>
            <a:r>
              <a:rPr lang="en-US" sz="3200" b="1" dirty="0">
                <a:solidFill>
                  <a:srgbClr val="F58466"/>
                </a:solidFill>
                <a:latin typeface="Goudy Old Style" pitchFamily="18" charset="0"/>
              </a:rPr>
              <a:t>Changes for </a:t>
            </a:r>
            <a:br>
              <a:rPr lang="en-US" sz="3200" b="1" dirty="0">
                <a:solidFill>
                  <a:srgbClr val="F58466"/>
                </a:solidFill>
                <a:latin typeface="Goudy Old Style" pitchFamily="18" charset="0"/>
              </a:rPr>
            </a:br>
            <a:r>
              <a:rPr lang="en-US" sz="3200" b="1" dirty="0">
                <a:solidFill>
                  <a:srgbClr val="F58466"/>
                </a:solidFill>
                <a:latin typeface="Goudy Old Style" pitchFamily="18" charset="0"/>
              </a:rPr>
              <a:t>IPLARC Success – </a:t>
            </a:r>
            <a:r>
              <a:rPr lang="en-US" sz="3200" b="1" u="sng" dirty="0" smtClean="0">
                <a:solidFill>
                  <a:srgbClr val="F58466"/>
                </a:solidFill>
                <a:latin typeface="Goudy Old Style" pitchFamily="18" charset="0"/>
              </a:rPr>
              <a:t>Implementation</a:t>
            </a:r>
            <a:endParaRPr lang="en-US" altLang="en-US" sz="3200" b="1" u="sng" dirty="0" smtClean="0">
              <a:solidFill>
                <a:srgbClr val="F58466"/>
              </a:solidFill>
              <a:latin typeface="Goudy Old Style" pitchFamily="18" charset="0"/>
              <a:sym typeface="Arial" pitchFamily="34" charset="0"/>
            </a:endParaRPr>
          </a:p>
        </p:txBody>
      </p:sp>
    </p:spTree>
    <p:extLst>
      <p:ext uri="{BB962C8B-B14F-4D97-AF65-F5344CB8AC3E}">
        <p14:creationId xmlns:p14="http://schemas.microsoft.com/office/powerpoint/2010/main" val="39438100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A2792-DA1B-4EF5-A800-5480E0830BE2}"/>
              </a:ext>
            </a:extLst>
          </p:cNvPr>
          <p:cNvSpPr>
            <a:spLocks noGrp="1"/>
          </p:cNvSpPr>
          <p:nvPr>
            <p:ph type="title" idx="4294967295"/>
          </p:nvPr>
        </p:nvSpPr>
        <p:spPr>
          <a:xfrm>
            <a:off x="628650" y="1131094"/>
            <a:ext cx="7886700" cy="994172"/>
          </a:xfrm>
        </p:spPr>
        <p:txBody>
          <a:bodyPr vert="horz" wrap="square" lIns="68580" tIns="34290" rIns="68580" bIns="34290" numCol="1" rtlCol="0" anchor="ctr" anchorCtr="0" compatLnSpc="1">
            <a:prstTxWarp prst="textNoShape">
              <a:avLst/>
            </a:prstTxWarp>
            <a:normAutofit/>
          </a:bodyPr>
          <a:lstStyle/>
          <a:p>
            <a:pPr algn="ctr"/>
            <a:r>
              <a:rPr lang="en-US" kern="1200" dirty="0">
                <a:solidFill>
                  <a:schemeClr val="bg1"/>
                </a:solidFill>
                <a:latin typeface="+mj-lt"/>
                <a:ea typeface="+mj-ea"/>
                <a:cs typeface="+mj-cs"/>
              </a:rPr>
              <a:t>Implementation of IPLARC</a:t>
            </a:r>
          </a:p>
        </p:txBody>
      </p:sp>
      <p:graphicFrame>
        <p:nvGraphicFramePr>
          <p:cNvPr id="23" name="Content Placeholder 8">
            <a:extLst>
              <a:ext uri="{FF2B5EF4-FFF2-40B4-BE49-F238E27FC236}">
                <a16:creationId xmlns:a16="http://schemas.microsoft.com/office/drawing/2014/main" id="{F95E51E0-7893-45E8-81D8-80171B2BC705}"/>
              </a:ext>
            </a:extLst>
          </p:cNvPr>
          <p:cNvGraphicFramePr>
            <a:graphicFrameLocks noGrp="1"/>
          </p:cNvGraphicFramePr>
          <p:nvPr>
            <p:ph idx="4294967295"/>
            <p:extLst>
              <p:ext uri="{D42A27DB-BD31-4B8C-83A1-F6EECF244321}">
                <p14:modId xmlns:p14="http://schemas.microsoft.com/office/powerpoint/2010/main" val="3717311033"/>
              </p:ext>
            </p:extLst>
          </p:nvPr>
        </p:nvGraphicFramePr>
        <p:xfrm>
          <a:off x="302078" y="1295400"/>
          <a:ext cx="8539844"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hape 232"/>
          <p:cNvSpPr txBox="1">
            <a:spLocks/>
          </p:cNvSpPr>
          <p:nvPr/>
        </p:nvSpPr>
        <p:spPr>
          <a:xfrm>
            <a:off x="228600" y="304800"/>
            <a:ext cx="7086600" cy="683180"/>
          </a:xfrm>
          <a:prstGeom prst="rect">
            <a:avLst/>
          </a:prstGeom>
        </p:spPr>
        <p:txBody>
          <a:bodyPr lIns="91425" tIns="45700" rIns="91425" bIns="45700"/>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buSzPct val="25000"/>
            </a:pPr>
            <a:r>
              <a:rPr lang="en-US" sz="3200" b="1" dirty="0" smtClean="0">
                <a:solidFill>
                  <a:srgbClr val="F58466"/>
                </a:solidFill>
                <a:latin typeface="Goudy Old Style" pitchFamily="18" charset="0"/>
              </a:rPr>
              <a:t>Implementation of IPLARC</a:t>
            </a:r>
            <a:endParaRPr lang="en-US" altLang="en-US" sz="3200" b="1" u="sng" dirty="0" smtClean="0">
              <a:solidFill>
                <a:srgbClr val="F58466"/>
              </a:solidFill>
              <a:latin typeface="Goudy Old Style" pitchFamily="18" charset="0"/>
              <a:sym typeface="Arial" pitchFamily="34" charset="0"/>
            </a:endParaRPr>
          </a:p>
        </p:txBody>
      </p:sp>
    </p:spTree>
    <p:extLst>
      <p:ext uri="{BB962C8B-B14F-4D97-AF65-F5344CB8AC3E}">
        <p14:creationId xmlns:p14="http://schemas.microsoft.com/office/powerpoint/2010/main" val="24413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Graphic spid="23" grpId="1">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85" y="533400"/>
            <a:ext cx="7028736" cy="1143000"/>
          </a:xfrm>
        </p:spPr>
        <p:txBody>
          <a:bodyPr/>
          <a:lstStyle/>
          <a:p>
            <a:pPr algn="l"/>
            <a:r>
              <a:rPr lang="en-US" sz="4000" b="1" dirty="0">
                <a:solidFill>
                  <a:srgbClr val="F58466"/>
                </a:solidFill>
                <a:latin typeface="Goudy Old Style" pitchFamily="18" charset="0"/>
              </a:rPr>
              <a:t>All teams collect data for monthly data reports to drive QI</a:t>
            </a:r>
            <a:br>
              <a:rPr lang="en-US" sz="4000" b="1" dirty="0">
                <a:solidFill>
                  <a:srgbClr val="F58466"/>
                </a:solidFill>
                <a:latin typeface="Goudy Old Style" pitchFamily="18" charset="0"/>
              </a:rPr>
            </a:b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349063" y="1524000"/>
            <a:ext cx="8346299" cy="4525963"/>
          </a:xfrm>
        </p:spPr>
        <p:txBody>
          <a:bodyPr/>
          <a:lstStyle/>
          <a:p>
            <a:pPr>
              <a:buClr>
                <a:srgbClr val="F58466"/>
              </a:buClr>
            </a:pPr>
            <a:r>
              <a:rPr lang="en-US" b="1" dirty="0" smtClean="0"/>
              <a:t>Structure Measures</a:t>
            </a:r>
            <a:r>
              <a:rPr lang="en-US" dirty="0" smtClean="0"/>
              <a:t>: </a:t>
            </a:r>
          </a:p>
          <a:p>
            <a:pPr lvl="1">
              <a:buClr>
                <a:srgbClr val="F58466"/>
              </a:buClr>
            </a:pPr>
            <a:r>
              <a:rPr lang="en-US" dirty="0" smtClean="0"/>
              <a:t>Track hospital progress on key QI steps</a:t>
            </a:r>
          </a:p>
          <a:p>
            <a:pPr lvl="1">
              <a:buClr>
                <a:srgbClr val="F58466"/>
              </a:buClr>
            </a:pPr>
            <a:r>
              <a:rPr lang="en-US" dirty="0" smtClean="0"/>
              <a:t>Red/yellow/green (not started, started, completed) </a:t>
            </a:r>
          </a:p>
          <a:p>
            <a:pPr lvl="2">
              <a:buClr>
                <a:srgbClr val="F58466"/>
              </a:buClr>
            </a:pPr>
            <a:r>
              <a:rPr lang="en-US" dirty="0" smtClean="0"/>
              <a:t>IPLARC devices stocked </a:t>
            </a:r>
            <a:endParaRPr lang="en-US" dirty="0"/>
          </a:p>
          <a:p>
            <a:pPr lvl="2">
              <a:buClr>
                <a:srgbClr val="F58466"/>
              </a:buClr>
            </a:pPr>
            <a:r>
              <a:rPr lang="en-US" dirty="0" smtClean="0"/>
              <a:t>Protocols in place</a:t>
            </a:r>
          </a:p>
          <a:p>
            <a:pPr lvl="2">
              <a:buClr>
                <a:srgbClr val="F58466"/>
              </a:buClr>
            </a:pPr>
            <a:r>
              <a:rPr lang="en-US" dirty="0" smtClean="0"/>
              <a:t>Coding/billing </a:t>
            </a:r>
          </a:p>
          <a:p>
            <a:pPr lvl="2">
              <a:buClr>
                <a:srgbClr val="F58466"/>
              </a:buClr>
            </a:pPr>
            <a:r>
              <a:rPr lang="en-US" dirty="0" smtClean="0"/>
              <a:t>Documentation </a:t>
            </a:r>
          </a:p>
          <a:p>
            <a:pPr lvl="2">
              <a:buClr>
                <a:srgbClr val="F58466"/>
              </a:buClr>
            </a:pPr>
            <a:r>
              <a:rPr lang="en-US" dirty="0" smtClean="0"/>
              <a:t>Standardized patient education</a:t>
            </a:r>
          </a:p>
          <a:p>
            <a:pPr lvl="2">
              <a:buClr>
                <a:srgbClr val="F58466"/>
              </a:buClr>
            </a:pPr>
            <a:r>
              <a:rPr lang="en-US" dirty="0" smtClean="0"/>
              <a:t>System-wide communication</a:t>
            </a:r>
            <a:endParaRPr lang="en-US" dirty="0"/>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53</a:t>
            </a:fld>
            <a:endParaRPr lang="en-US" altLang="en-US" dirty="0"/>
          </a:p>
        </p:txBody>
      </p:sp>
      <p:sp>
        <p:nvSpPr>
          <p:cNvPr id="7" name="Rectangle 6"/>
          <p:cNvSpPr/>
          <p:nvPr/>
        </p:nvSpPr>
        <p:spPr>
          <a:xfrm rot="16200000">
            <a:off x="-2035515" y="3053834"/>
            <a:ext cx="4800601" cy="369332"/>
          </a:xfrm>
          <a:prstGeom prst="rect">
            <a:avLst/>
          </a:prstGeom>
        </p:spPr>
        <p:txBody>
          <a:bodyPr wrap="square">
            <a:spAutoFit/>
          </a:bodyPr>
          <a:lstStyle/>
          <a:p>
            <a:r>
              <a:rPr lang="en-US" b="1" dirty="0" smtClean="0">
                <a:solidFill>
                  <a:schemeClr val="bg1"/>
                </a:solidFill>
                <a:latin typeface="Goudy Old Style" pitchFamily="18" charset="0"/>
              </a:rPr>
              <a:t>MNO-OB Quarterly Structure Measures</a:t>
            </a:r>
            <a:endParaRPr lang="en-US" b="1" dirty="0">
              <a:solidFill>
                <a:schemeClr val="bg1"/>
              </a:solidFill>
            </a:endParaRPr>
          </a:p>
        </p:txBody>
      </p:sp>
    </p:spTree>
    <p:extLst>
      <p:ext uri="{BB962C8B-B14F-4D97-AF65-F5344CB8AC3E}">
        <p14:creationId xmlns:p14="http://schemas.microsoft.com/office/powerpoint/2010/main" val="17918432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382000" cy="4525963"/>
          </a:xfrm>
        </p:spPr>
        <p:txBody>
          <a:bodyPr/>
          <a:lstStyle/>
          <a:p>
            <a:pPr>
              <a:buClr>
                <a:srgbClr val="F58466"/>
              </a:buClr>
            </a:pPr>
            <a:r>
              <a:rPr lang="en-US" sz="2800" b="1" dirty="0" smtClean="0"/>
              <a:t>Process Measures</a:t>
            </a:r>
            <a:r>
              <a:rPr lang="en-US" sz="2800" dirty="0" smtClean="0"/>
              <a:t>: </a:t>
            </a:r>
          </a:p>
          <a:p>
            <a:pPr lvl="1">
              <a:buClr>
                <a:srgbClr val="F58466"/>
              </a:buClr>
            </a:pPr>
            <a:r>
              <a:rPr lang="en-US" sz="2400" dirty="0" smtClean="0"/>
              <a:t>% of Physician and midwife educated on IPLARC</a:t>
            </a:r>
          </a:p>
          <a:p>
            <a:pPr lvl="1">
              <a:buClr>
                <a:srgbClr val="F58466"/>
              </a:buClr>
            </a:pPr>
            <a:r>
              <a:rPr lang="en-US" sz="2400" dirty="0" smtClean="0"/>
              <a:t>% of Nurse, lactation consultant, and social worker educated on IPLARC</a:t>
            </a:r>
          </a:p>
          <a:p>
            <a:pPr>
              <a:buClr>
                <a:srgbClr val="F58466"/>
              </a:buClr>
            </a:pPr>
            <a:r>
              <a:rPr lang="en-US" sz="2800" b="1" dirty="0" smtClean="0"/>
              <a:t>Outcome Measures</a:t>
            </a:r>
            <a:r>
              <a:rPr lang="en-US" sz="2800" dirty="0" smtClean="0"/>
              <a:t>: </a:t>
            </a:r>
          </a:p>
          <a:p>
            <a:pPr lvl="1">
              <a:buClr>
                <a:srgbClr val="F58466"/>
              </a:buClr>
            </a:pPr>
            <a:r>
              <a:rPr lang="en-US" sz="2400" dirty="0" smtClean="0"/>
              <a:t># of deliveries for the month</a:t>
            </a:r>
          </a:p>
          <a:p>
            <a:pPr lvl="1">
              <a:buClr>
                <a:srgbClr val="F58466"/>
              </a:buClr>
            </a:pPr>
            <a:r>
              <a:rPr lang="en-US" sz="2400" dirty="0" smtClean="0"/>
              <a:t># of IUDs and # of implants placed for the month</a:t>
            </a:r>
          </a:p>
          <a:p>
            <a:pPr lvl="1">
              <a:buClr>
                <a:srgbClr val="F58466"/>
              </a:buClr>
            </a:pPr>
            <a:r>
              <a:rPr lang="en-US" sz="2400" dirty="0" smtClean="0"/>
              <a:t>Random sample of 10 deliveries report </a:t>
            </a:r>
          </a:p>
          <a:p>
            <a:pPr lvl="2">
              <a:buClr>
                <a:srgbClr val="F58466"/>
              </a:buClr>
            </a:pPr>
            <a:r>
              <a:rPr lang="en-US" sz="2000" dirty="0" smtClean="0"/>
              <a:t># with comprehensive contraceptive counseling documented prenatal </a:t>
            </a:r>
          </a:p>
          <a:p>
            <a:pPr lvl="2">
              <a:buClr>
                <a:srgbClr val="F58466"/>
              </a:buClr>
            </a:pPr>
            <a:r>
              <a:rPr lang="en-US" sz="2000" dirty="0" smtClean="0"/>
              <a:t>#</a:t>
            </a:r>
            <a:r>
              <a:rPr lang="en-US" sz="2000" dirty="0"/>
              <a:t> </a:t>
            </a:r>
            <a:r>
              <a:rPr lang="en-US" sz="2000" dirty="0" smtClean="0"/>
              <a:t>with comprehensive contraceptive counseling documented delivery admission</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54</a:t>
            </a:fld>
            <a:endParaRPr lang="en-US" altLang="en-US" dirty="0"/>
          </a:p>
        </p:txBody>
      </p:sp>
      <p:sp>
        <p:nvSpPr>
          <p:cNvPr id="6" name="Title 1"/>
          <p:cNvSpPr txBox="1">
            <a:spLocks/>
          </p:cNvSpPr>
          <p:nvPr/>
        </p:nvSpPr>
        <p:spPr bwMode="auto">
          <a:xfrm>
            <a:off x="76200" y="22860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srgbClr val="F58466"/>
                </a:solidFill>
                <a:latin typeface="Goudy Old Style" pitchFamily="18" charset="0"/>
              </a:rPr>
              <a:t>All teams collect data for monthly data reports to drive QI</a:t>
            </a:r>
            <a:endParaRPr lang="en-US" sz="4000" b="1" dirty="0">
              <a:solidFill>
                <a:srgbClr val="F58466"/>
              </a:solidFill>
              <a:latin typeface="Goudy Old Style" pitchFamily="18" charset="0"/>
            </a:endParaRPr>
          </a:p>
        </p:txBody>
      </p:sp>
    </p:spTree>
    <p:extLst>
      <p:ext uri="{BB962C8B-B14F-4D97-AF65-F5344CB8AC3E}">
        <p14:creationId xmlns:p14="http://schemas.microsoft.com/office/powerpoint/2010/main" val="49363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2072"/>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55</a:t>
            </a:fld>
            <a:endParaRPr lang="en-US" altLang="en-US"/>
          </a:p>
        </p:txBody>
      </p:sp>
      <p:cxnSp>
        <p:nvCxnSpPr>
          <p:cNvPr id="10" name="Straight Arrow Connector 9"/>
          <p:cNvCxnSpPr/>
          <p:nvPr/>
        </p:nvCxnSpPr>
        <p:spPr>
          <a:xfrm flipH="1">
            <a:off x="4191000" y="452850"/>
            <a:ext cx="819150" cy="1567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381000"/>
            <a:ext cx="7924800" cy="6152461"/>
          </a:xfrm>
          <a:prstGeom prst="rect">
            <a:avLst/>
          </a:prstGeom>
        </p:spPr>
      </p:pic>
      <p:sp>
        <p:nvSpPr>
          <p:cNvPr id="11" name="TextBox 10"/>
          <p:cNvSpPr txBox="1"/>
          <p:nvPr/>
        </p:nvSpPr>
        <p:spPr>
          <a:xfrm>
            <a:off x="5632182" y="92072"/>
            <a:ext cx="3371850" cy="646331"/>
          </a:xfrm>
          <a:prstGeom prst="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solidFill>
                  <a:schemeClr val="tx1"/>
                </a:solidFill>
              </a:rPr>
              <a:t>Default displays the last month of data entered by your hospital</a:t>
            </a:r>
            <a:endParaRPr lang="en-US" dirty="0">
              <a:solidFill>
                <a:schemeClr val="tx1"/>
              </a:solidFill>
            </a:endParaRPr>
          </a:p>
        </p:txBody>
      </p:sp>
      <p:sp>
        <p:nvSpPr>
          <p:cNvPr id="13" name="Rounded Rectangle 12"/>
          <p:cNvSpPr/>
          <p:nvPr/>
        </p:nvSpPr>
        <p:spPr>
          <a:xfrm>
            <a:off x="152400" y="6019800"/>
            <a:ext cx="4267200" cy="701681"/>
          </a:xfrm>
          <a:prstGeom prst="round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tx1"/>
                </a:solidFill>
              </a:rPr>
              <a:t>Use this dashboard to drive your team’s QI work!</a:t>
            </a:r>
            <a:endParaRPr lang="en-US" dirty="0">
              <a:solidFill>
                <a:schemeClr val="tx1"/>
              </a:solidFill>
            </a:endParaRPr>
          </a:p>
        </p:txBody>
      </p:sp>
      <p:sp>
        <p:nvSpPr>
          <p:cNvPr id="3" name="Oval 2"/>
          <p:cNvSpPr/>
          <p:nvPr/>
        </p:nvSpPr>
        <p:spPr>
          <a:xfrm>
            <a:off x="3733800" y="104104"/>
            <a:ext cx="990600" cy="427121"/>
          </a:xfrm>
          <a:prstGeom prst="ellipse">
            <a:avLst/>
          </a:prstGeom>
          <a:solidFill>
            <a:srgbClr val="F5846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Tab 1</a:t>
            </a:r>
            <a:endParaRPr lang="en-US" dirty="0"/>
          </a:p>
        </p:txBody>
      </p:sp>
    </p:spTree>
    <p:extLst>
      <p:ext uri="{BB962C8B-B14F-4D97-AF65-F5344CB8AC3E}">
        <p14:creationId xmlns:p14="http://schemas.microsoft.com/office/powerpoint/2010/main" val="329801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56</a:t>
            </a:fld>
            <a:endParaRPr lang="en-US" altLang="en-US"/>
          </a:p>
        </p:txBody>
      </p:sp>
      <p:sp>
        <p:nvSpPr>
          <p:cNvPr id="9" name="Title 4"/>
          <p:cNvSpPr>
            <a:spLocks noGrp="1"/>
          </p:cNvSpPr>
          <p:nvPr>
            <p:ph type="title"/>
          </p:nvPr>
        </p:nvSpPr>
        <p:spPr>
          <a:xfrm>
            <a:off x="152400" y="152400"/>
            <a:ext cx="8229600" cy="1143000"/>
          </a:xfrm>
        </p:spPr>
        <p:txBody>
          <a:bodyPr/>
          <a:lstStyle/>
          <a:p>
            <a:pPr algn="l"/>
            <a:r>
              <a:rPr lang="en-US" sz="3600" b="1" dirty="0" smtClean="0">
                <a:solidFill>
                  <a:srgbClr val="F58466"/>
                </a:solidFill>
                <a:latin typeface="Goudy Old Style" pitchFamily="18" charset="0"/>
              </a:rPr>
              <a:t>Structure Measure Reports</a:t>
            </a:r>
            <a:endParaRPr lang="en-US" sz="3600" b="1" dirty="0">
              <a:solidFill>
                <a:srgbClr val="F58466"/>
              </a:solidFill>
              <a:latin typeface="Goudy Old Style" pitchFamily="18" charset="0"/>
            </a:endParaRPr>
          </a:p>
        </p:txBody>
      </p:sp>
      <p:sp>
        <p:nvSpPr>
          <p:cNvPr id="10" name="Rounded Rectangle 9"/>
          <p:cNvSpPr/>
          <p:nvPr/>
        </p:nvSpPr>
        <p:spPr>
          <a:xfrm>
            <a:off x="990599" y="5067300"/>
            <a:ext cx="7162800" cy="1447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Hexagons are colored to indicate team progress on the structure measure from month-to-month</a:t>
            </a:r>
          </a:p>
          <a:p>
            <a:pPr algn="ctr"/>
            <a:endParaRPr lang="en-US" dirty="0" smtClean="0"/>
          </a:p>
          <a:p>
            <a:pPr algn="ctr"/>
            <a:endParaRPr lang="en-US" dirty="0" smtClean="0"/>
          </a:p>
          <a:p>
            <a:pPr algn="ctr"/>
            <a:endParaRPr lang="en-US" dirty="0"/>
          </a:p>
        </p:txBody>
      </p:sp>
      <p:pic>
        <p:nvPicPr>
          <p:cNvPr id="11" name="Picture 10"/>
          <p:cNvPicPr>
            <a:picLocks noChangeAspect="1"/>
          </p:cNvPicPr>
          <p:nvPr/>
        </p:nvPicPr>
        <p:blipFill>
          <a:blip r:embed="rId2"/>
          <a:stretch>
            <a:fillRect/>
          </a:stretch>
        </p:blipFill>
        <p:spPr>
          <a:xfrm>
            <a:off x="1981200" y="2910299"/>
            <a:ext cx="5038725" cy="1914525"/>
          </a:xfrm>
          <a:prstGeom prst="rect">
            <a:avLst/>
          </a:prstGeom>
        </p:spPr>
      </p:pic>
      <p:sp>
        <p:nvSpPr>
          <p:cNvPr id="12" name="Rectangle 11"/>
          <p:cNvSpPr/>
          <p:nvPr/>
        </p:nvSpPr>
        <p:spPr>
          <a:xfrm>
            <a:off x="990599" y="1676400"/>
            <a:ext cx="30480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3200" y="2947576"/>
            <a:ext cx="304800" cy="252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t="-13380"/>
          <a:stretch/>
        </p:blipFill>
        <p:spPr>
          <a:xfrm>
            <a:off x="1104898" y="5803906"/>
            <a:ext cx="6934201" cy="381001"/>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r="24167"/>
          <a:stretch/>
        </p:blipFill>
        <p:spPr>
          <a:xfrm>
            <a:off x="381000" y="1552061"/>
            <a:ext cx="8458200" cy="1028045"/>
          </a:xfrm>
          <a:prstGeom prst="rect">
            <a:avLst/>
          </a:prstGeom>
        </p:spPr>
      </p:pic>
      <p:sp>
        <p:nvSpPr>
          <p:cNvPr id="15" name="Rectangle 14"/>
          <p:cNvSpPr/>
          <p:nvPr/>
        </p:nvSpPr>
        <p:spPr>
          <a:xfrm>
            <a:off x="1072571" y="1549988"/>
            <a:ext cx="299029" cy="252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826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32" y="0"/>
            <a:ext cx="6401937" cy="1219200"/>
          </a:xfrm>
        </p:spPr>
        <p:txBody>
          <a:bodyPr/>
          <a:lstStyle/>
          <a:p>
            <a:pPr algn="l"/>
            <a:r>
              <a:rPr lang="en-US" sz="3600" b="1" dirty="0" smtClean="0">
                <a:solidFill>
                  <a:srgbClr val="F58466"/>
                </a:solidFill>
                <a:latin typeface="Goudy Old Style" pitchFamily="18" charset="0"/>
              </a:rPr>
              <a:t>Wave 1: IPLARC </a:t>
            </a:r>
            <a:r>
              <a:rPr lang="en-US" sz="3600" b="1" dirty="0">
                <a:solidFill>
                  <a:srgbClr val="F58466"/>
                </a:solidFill>
                <a:latin typeface="Goudy Old Style" pitchFamily="18" charset="0"/>
              </a:rPr>
              <a:t>on Inpatient Formulary</a:t>
            </a:r>
          </a:p>
        </p:txBody>
      </p:sp>
      <p:sp>
        <p:nvSpPr>
          <p:cNvPr id="4" name="Slide Number Placeholder 3"/>
          <p:cNvSpPr>
            <a:spLocks noGrp="1"/>
          </p:cNvSpPr>
          <p:nvPr>
            <p:ph type="sldNum" sz="quarter" idx="12"/>
          </p:nvPr>
        </p:nvSpPr>
        <p:spPr/>
        <p:txBody>
          <a:bodyPr/>
          <a:lstStyle/>
          <a:p>
            <a:pPr>
              <a:defRPr/>
            </a:pPr>
            <a:fld id="{E9FB3707-9EBE-4F61-9602-1846D1F9C0E8}" type="slidenum">
              <a:rPr lang="en-US" altLang="en-US" smtClean="0"/>
              <a:pPr>
                <a:defRPr/>
              </a:pPr>
              <a:t>57</a:t>
            </a:fld>
            <a:endParaRPr lang="en-US" altLang="en-US"/>
          </a:p>
        </p:txBody>
      </p:sp>
      <p:graphicFrame>
        <p:nvGraphicFramePr>
          <p:cNvPr id="8" name="Chart 7"/>
          <p:cNvGraphicFramePr>
            <a:graphicFrameLocks/>
          </p:cNvGraphicFramePr>
          <p:nvPr>
            <p:extLst/>
          </p:nvPr>
        </p:nvGraphicFramePr>
        <p:xfrm>
          <a:off x="0" y="1219200"/>
          <a:ext cx="4648199" cy="563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nvPr>
        </p:nvGraphicFramePr>
        <p:xfrm>
          <a:off x="4648198" y="1219200"/>
          <a:ext cx="4495801" cy="5638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5643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0"/>
            <a:ext cx="6324600" cy="1143000"/>
          </a:xfrm>
        </p:spPr>
        <p:txBody>
          <a:bodyPr/>
          <a:lstStyle/>
          <a:p>
            <a:pPr algn="l"/>
            <a:r>
              <a:rPr lang="en-US" sz="3600" b="1" dirty="0" smtClean="0">
                <a:solidFill>
                  <a:srgbClr val="F58466"/>
                </a:solidFill>
                <a:latin typeface="Goudy Old Style" pitchFamily="18" charset="0"/>
              </a:rPr>
              <a:t>Wave 1: IPLARC </a:t>
            </a:r>
            <a:r>
              <a:rPr lang="en-US" sz="3600" b="1" dirty="0">
                <a:solidFill>
                  <a:srgbClr val="F58466"/>
                </a:solidFill>
                <a:latin typeface="Goudy Old Style" pitchFamily="18" charset="0"/>
              </a:rPr>
              <a:t>Protocols in Place</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58</a:t>
            </a:fld>
            <a:endParaRPr lang="en-US" altLang="en-US"/>
          </a:p>
        </p:txBody>
      </p:sp>
      <p:graphicFrame>
        <p:nvGraphicFramePr>
          <p:cNvPr id="10" name="Chart 9"/>
          <p:cNvGraphicFramePr>
            <a:graphicFrameLocks/>
          </p:cNvGraphicFramePr>
          <p:nvPr>
            <p:extLst/>
          </p:nvPr>
        </p:nvGraphicFramePr>
        <p:xfrm>
          <a:off x="4572000" y="1143000"/>
          <a:ext cx="4571999" cy="571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nvPr>
        </p:nvGraphicFramePr>
        <p:xfrm>
          <a:off x="0" y="1136073"/>
          <a:ext cx="4571999" cy="5715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80620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52400" y="0"/>
            <a:ext cx="8229600" cy="1143000"/>
          </a:xfrm>
        </p:spPr>
        <p:txBody>
          <a:bodyPr/>
          <a:lstStyle/>
          <a:p>
            <a:pPr algn="l"/>
            <a:r>
              <a:rPr lang="en-US" sz="3600" b="1" dirty="0" smtClean="0">
                <a:solidFill>
                  <a:srgbClr val="F58466"/>
                </a:solidFill>
                <a:latin typeface="Goudy Old Style" pitchFamily="18" charset="0"/>
              </a:rPr>
              <a:t>Wave 1: IPLARC Billing Codes</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7B60BB1-7648-402F-9AD9-9270A63B4845}" type="slidenum">
              <a:rPr lang="en-US" altLang="en-US" smtClean="0"/>
              <a:pPr>
                <a:defRPr/>
              </a:pPr>
              <a:t>59</a:t>
            </a:fld>
            <a:endParaRPr lang="en-US" altLang="en-US"/>
          </a:p>
        </p:txBody>
      </p:sp>
      <p:graphicFrame>
        <p:nvGraphicFramePr>
          <p:cNvPr id="10" name="Chart 9"/>
          <p:cNvGraphicFramePr>
            <a:graphicFrameLocks/>
          </p:cNvGraphicFramePr>
          <p:nvPr>
            <p:extLst/>
          </p:nvPr>
        </p:nvGraphicFramePr>
        <p:xfrm>
          <a:off x="0" y="838199"/>
          <a:ext cx="4724401" cy="6019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nvPr>
        </p:nvGraphicFramePr>
        <p:xfrm>
          <a:off x="4724401" y="838197"/>
          <a:ext cx="4419598" cy="60198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5420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190217"/>
            <a:ext cx="6629400" cy="1143000"/>
          </a:xfrm>
        </p:spPr>
        <p:txBody>
          <a:bodyPr/>
          <a:lstStyle/>
          <a:p>
            <a:pPr algn="l" eaLnBrk="1" hangingPunct="1"/>
            <a:r>
              <a:rPr lang="en-US" altLang="en-US" sz="3200" b="1" dirty="0" smtClean="0">
                <a:solidFill>
                  <a:srgbClr val="F58466"/>
                </a:solidFill>
                <a:latin typeface="Goudy Old Style" pitchFamily="18" charset="0"/>
              </a:rPr>
              <a:t>Consequences of Unplanned Pregnancies</a:t>
            </a:r>
            <a:r>
              <a:rPr lang="en-US" altLang="en-US" sz="3200" b="1" dirty="0">
                <a:solidFill>
                  <a:srgbClr val="F58466"/>
                </a:solidFill>
                <a:latin typeface="Goudy Old Style" pitchFamily="18" charset="0"/>
              </a:rPr>
              <a:t> </a:t>
            </a:r>
            <a:r>
              <a:rPr lang="en-US" altLang="en-US" sz="3200" b="1" dirty="0" smtClean="0">
                <a:solidFill>
                  <a:srgbClr val="F58466"/>
                </a:solidFill>
                <a:latin typeface="Goudy Old Style" pitchFamily="18" charset="0"/>
              </a:rPr>
              <a:t>&amp; Short </a:t>
            </a:r>
            <a:r>
              <a:rPr lang="en-US" altLang="en-US" sz="3200" b="1" dirty="0" err="1" smtClean="0">
                <a:solidFill>
                  <a:srgbClr val="F58466"/>
                </a:solidFill>
                <a:latin typeface="Goudy Old Style" pitchFamily="18" charset="0"/>
              </a:rPr>
              <a:t>Interpregnancy</a:t>
            </a:r>
            <a:r>
              <a:rPr lang="en-US" altLang="en-US" sz="3200" b="1" dirty="0" smtClean="0">
                <a:solidFill>
                  <a:srgbClr val="F58466"/>
                </a:solidFill>
                <a:latin typeface="Goudy Old Style" pitchFamily="18" charset="0"/>
              </a:rPr>
              <a:t> Intervals</a:t>
            </a:r>
          </a:p>
        </p:txBody>
      </p:sp>
      <p:graphicFrame>
        <p:nvGraphicFramePr>
          <p:cNvPr id="6" name="Chart 5"/>
          <p:cNvGraphicFramePr/>
          <p:nvPr>
            <p:extLst/>
          </p:nvPr>
        </p:nvGraphicFramePr>
        <p:xfrm>
          <a:off x="0" y="1028700"/>
          <a:ext cx="50292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044440" y="1449781"/>
            <a:ext cx="3794760" cy="2281476"/>
          </a:xfrm>
          <a:prstGeom prst="round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eaLnBrk="0" fontAlgn="base" hangingPunct="0">
              <a:spcBef>
                <a:spcPct val="0"/>
              </a:spcBef>
              <a:spcAft>
                <a:spcPct val="0"/>
              </a:spcAft>
            </a:pPr>
            <a:r>
              <a:rPr lang="en-US" sz="2400" b="1" dirty="0">
                <a:solidFill>
                  <a:prstClr val="black"/>
                </a:solidFill>
                <a:latin typeface="+mj-lt"/>
                <a:ea typeface="MS PGothic" pitchFamily="34" charset="-128"/>
              </a:rPr>
              <a:t>Consequences of Unplanned Pregnancies</a:t>
            </a:r>
          </a:p>
          <a:p>
            <a:pPr marL="342900" indent="-342900" eaLnBrk="0" fontAlgn="base" hangingPunct="0">
              <a:spcBef>
                <a:spcPct val="0"/>
              </a:spcBef>
              <a:spcAft>
                <a:spcPct val="0"/>
              </a:spcAft>
              <a:buFont typeface="Arial" panose="020B0604020202020204" pitchFamily="34" charset="0"/>
              <a:buChar char="•"/>
            </a:pPr>
            <a:r>
              <a:rPr lang="en-US" sz="2000" dirty="0">
                <a:solidFill>
                  <a:prstClr val="black"/>
                </a:solidFill>
                <a:latin typeface="+mj-lt"/>
                <a:ea typeface="MS PGothic" pitchFamily="34" charset="-128"/>
              </a:rPr>
              <a:t>Poor pregnancy outcomes</a:t>
            </a:r>
          </a:p>
          <a:p>
            <a:pPr marL="342900" indent="-342900" eaLnBrk="0" fontAlgn="base" hangingPunct="0">
              <a:spcBef>
                <a:spcPct val="0"/>
              </a:spcBef>
              <a:spcAft>
                <a:spcPct val="0"/>
              </a:spcAft>
              <a:buFont typeface="Arial" panose="020B0604020202020204" pitchFamily="34" charset="0"/>
              <a:buChar char="•"/>
            </a:pPr>
            <a:r>
              <a:rPr lang="en-US" sz="2000" dirty="0">
                <a:solidFill>
                  <a:prstClr val="black"/>
                </a:solidFill>
                <a:latin typeface="+mj-lt"/>
                <a:ea typeface="MS PGothic" pitchFamily="34" charset="-128"/>
              </a:rPr>
              <a:t>Delayed initiation of prenatal care</a:t>
            </a:r>
          </a:p>
          <a:p>
            <a:pPr marL="342900" indent="-342900" eaLnBrk="0" fontAlgn="base" hangingPunct="0">
              <a:spcBef>
                <a:spcPct val="0"/>
              </a:spcBef>
              <a:spcAft>
                <a:spcPct val="0"/>
              </a:spcAft>
              <a:buFont typeface="Arial" panose="020B0604020202020204" pitchFamily="34" charset="0"/>
              <a:buChar char="•"/>
            </a:pPr>
            <a:r>
              <a:rPr lang="en-US" sz="2000" dirty="0">
                <a:solidFill>
                  <a:prstClr val="black"/>
                </a:solidFill>
                <a:latin typeface="+mj-lt"/>
                <a:ea typeface="MS PGothic" pitchFamily="34" charset="-128"/>
              </a:rPr>
              <a:t>Lower breastfeeding </a:t>
            </a:r>
            <a:r>
              <a:rPr lang="en-US" sz="2000" dirty="0" smtClean="0">
                <a:solidFill>
                  <a:prstClr val="black"/>
                </a:solidFill>
                <a:latin typeface="+mj-lt"/>
                <a:ea typeface="MS PGothic" pitchFamily="34" charset="-128"/>
              </a:rPr>
              <a:t>rates</a:t>
            </a:r>
            <a:endParaRPr lang="en-US" sz="2000" dirty="0">
              <a:solidFill>
                <a:prstClr val="black"/>
              </a:solidFill>
              <a:latin typeface="+mj-lt"/>
              <a:ea typeface="MS PGothic" pitchFamily="34" charset="-128"/>
            </a:endParaRPr>
          </a:p>
        </p:txBody>
      </p:sp>
      <p:sp>
        <p:nvSpPr>
          <p:cNvPr id="9" name="TextBox 8"/>
          <p:cNvSpPr txBox="1"/>
          <p:nvPr/>
        </p:nvSpPr>
        <p:spPr>
          <a:xfrm>
            <a:off x="1143000" y="3508602"/>
            <a:ext cx="1905000" cy="400110"/>
          </a:xfrm>
          <a:prstGeom prst="rect">
            <a:avLst/>
          </a:prstGeom>
          <a:noFill/>
        </p:spPr>
        <p:txBody>
          <a:bodyPr wrap="square" rtlCol="0">
            <a:spAutoFit/>
          </a:bodyPr>
          <a:lstStyle/>
          <a:p>
            <a:pPr eaLnBrk="0" fontAlgn="base" hangingPunct="0">
              <a:spcBef>
                <a:spcPct val="0"/>
              </a:spcBef>
              <a:spcAft>
                <a:spcPct val="0"/>
              </a:spcAft>
            </a:pPr>
            <a:r>
              <a:rPr lang="en-US" sz="2000" b="1" dirty="0">
                <a:solidFill>
                  <a:schemeClr val="bg1"/>
                </a:solidFill>
                <a:latin typeface="+mn-lt"/>
                <a:ea typeface="MS PGothic" pitchFamily="34" charset="-128"/>
              </a:rPr>
              <a:t>Unintended</a:t>
            </a:r>
            <a:r>
              <a:rPr lang="en-US" b="1" dirty="0">
                <a:solidFill>
                  <a:schemeClr val="bg1"/>
                </a:solidFill>
                <a:ea typeface="MS PGothic" pitchFamily="34" charset="-128"/>
              </a:rPr>
              <a:t> </a:t>
            </a:r>
          </a:p>
        </p:txBody>
      </p:sp>
      <p:sp>
        <p:nvSpPr>
          <p:cNvPr id="10" name="TextBox 9"/>
          <p:cNvSpPr txBox="1"/>
          <p:nvPr/>
        </p:nvSpPr>
        <p:spPr>
          <a:xfrm>
            <a:off x="2539409" y="3293719"/>
            <a:ext cx="1600200" cy="461665"/>
          </a:xfrm>
          <a:prstGeom prst="rect">
            <a:avLst/>
          </a:prstGeom>
          <a:noFill/>
        </p:spPr>
        <p:txBody>
          <a:bodyPr wrap="square" rtlCol="0">
            <a:spAutoFit/>
          </a:bodyPr>
          <a:lstStyle/>
          <a:p>
            <a:pPr eaLnBrk="0" fontAlgn="base" hangingPunct="0">
              <a:spcBef>
                <a:spcPct val="0"/>
              </a:spcBef>
              <a:spcAft>
                <a:spcPct val="0"/>
              </a:spcAft>
            </a:pPr>
            <a:r>
              <a:rPr lang="en-US" sz="2000" b="1" dirty="0">
                <a:solidFill>
                  <a:schemeClr val="bg1"/>
                </a:solidFill>
                <a:latin typeface="+mn-lt"/>
                <a:ea typeface="MS PGothic" pitchFamily="34" charset="-128"/>
              </a:rPr>
              <a:t>Intended</a:t>
            </a:r>
            <a:r>
              <a:rPr lang="en-US" sz="2400" b="1" dirty="0">
                <a:solidFill>
                  <a:schemeClr val="bg1"/>
                </a:solidFill>
                <a:ea typeface="MS PGothic" pitchFamily="34" charset="-128"/>
              </a:rPr>
              <a:t> </a:t>
            </a:r>
          </a:p>
        </p:txBody>
      </p:sp>
      <p:sp>
        <p:nvSpPr>
          <p:cNvPr id="11" name="TextBox 10"/>
          <p:cNvSpPr txBox="1"/>
          <p:nvPr/>
        </p:nvSpPr>
        <p:spPr>
          <a:xfrm>
            <a:off x="515679" y="5280520"/>
            <a:ext cx="4114800" cy="442674"/>
          </a:xfrm>
          <a:prstGeom prst="roundRect">
            <a:avLst/>
          </a:prstGeom>
          <a:gradFill flip="none" rotWithShape="1">
            <a:gsLst>
              <a:gs pos="0">
                <a:srgbClr val="F58466">
                  <a:tint val="66000"/>
                  <a:satMod val="160000"/>
                </a:srgbClr>
              </a:gs>
              <a:gs pos="50000">
                <a:srgbClr val="F58466">
                  <a:tint val="44500"/>
                  <a:satMod val="160000"/>
                </a:srgbClr>
              </a:gs>
              <a:gs pos="100000">
                <a:srgbClr val="F58466">
                  <a:tint val="23500"/>
                  <a:satMod val="160000"/>
                </a:srgbClr>
              </a:gs>
            </a:gsLst>
            <a:lin ang="27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pPr eaLnBrk="0" fontAlgn="base" hangingPunct="0">
              <a:spcBef>
                <a:spcPct val="0"/>
              </a:spcBef>
              <a:spcAft>
                <a:spcPct val="0"/>
              </a:spcAft>
            </a:pPr>
            <a:r>
              <a:rPr lang="en-US" sz="2000" dirty="0">
                <a:solidFill>
                  <a:prstClr val="black"/>
                </a:solidFill>
                <a:latin typeface="+mn-lt"/>
                <a:ea typeface="MS PGothic" pitchFamily="34" charset="-128"/>
              </a:rPr>
              <a:t>50% of IL births covered by Medicaid</a:t>
            </a:r>
          </a:p>
        </p:txBody>
      </p:sp>
      <p:sp>
        <p:nvSpPr>
          <p:cNvPr id="12" name="TextBox 11"/>
          <p:cNvSpPr txBox="1"/>
          <p:nvPr/>
        </p:nvSpPr>
        <p:spPr>
          <a:xfrm>
            <a:off x="5029200" y="3812232"/>
            <a:ext cx="3810000" cy="1940957"/>
          </a:xfrm>
          <a:prstGeom prst="round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eaLnBrk="0" fontAlgn="base" hangingPunct="0">
              <a:spcBef>
                <a:spcPct val="0"/>
              </a:spcBef>
              <a:spcAft>
                <a:spcPct val="0"/>
              </a:spcAft>
            </a:pPr>
            <a:r>
              <a:rPr lang="en-US" sz="2400" b="1" dirty="0">
                <a:solidFill>
                  <a:prstClr val="white"/>
                </a:solidFill>
                <a:latin typeface="+mj-lt"/>
                <a:cs typeface="Arial" panose="020B0604020202020204" pitchFamily="34" charset="0"/>
              </a:rPr>
              <a:t>Consequences of Short </a:t>
            </a:r>
            <a:r>
              <a:rPr lang="en-US" sz="2400" b="1" dirty="0" err="1">
                <a:solidFill>
                  <a:prstClr val="white"/>
                </a:solidFill>
                <a:latin typeface="+mj-lt"/>
                <a:cs typeface="Arial" panose="020B0604020202020204" pitchFamily="34" charset="0"/>
              </a:rPr>
              <a:t>Interpregnancy</a:t>
            </a:r>
            <a:r>
              <a:rPr lang="en-US" sz="2400" b="1" dirty="0">
                <a:solidFill>
                  <a:prstClr val="white"/>
                </a:solidFill>
                <a:latin typeface="+mj-lt"/>
                <a:cs typeface="Arial" panose="020B0604020202020204" pitchFamily="34" charset="0"/>
              </a:rPr>
              <a:t> Interval</a:t>
            </a:r>
          </a:p>
          <a:p>
            <a:pPr algn="ctr" eaLnBrk="0" fontAlgn="base" hangingPunct="0">
              <a:spcBef>
                <a:spcPct val="0"/>
              </a:spcBef>
              <a:spcAft>
                <a:spcPct val="0"/>
              </a:spcAft>
            </a:pPr>
            <a:r>
              <a:rPr lang="en-US" sz="2000" dirty="0">
                <a:solidFill>
                  <a:prstClr val="white"/>
                </a:solidFill>
                <a:latin typeface="+mj-lt"/>
                <a:cs typeface="Arial" panose="020B0604020202020204" pitchFamily="34" charset="0"/>
              </a:rPr>
              <a:t>Higher risk of poor maternal and infant outcomes: </a:t>
            </a:r>
            <a:r>
              <a:rPr lang="en-US" sz="2000" dirty="0" smtClean="0">
                <a:solidFill>
                  <a:prstClr val="white"/>
                </a:solidFill>
                <a:latin typeface="+mj-lt"/>
                <a:cs typeface="Arial" panose="020B0604020202020204" pitchFamily="34" charset="0"/>
              </a:rPr>
              <a:t>preterm </a:t>
            </a:r>
            <a:r>
              <a:rPr lang="en-US" sz="2000" dirty="0">
                <a:solidFill>
                  <a:prstClr val="white"/>
                </a:solidFill>
                <a:latin typeface="+mj-lt"/>
                <a:cs typeface="Arial" panose="020B0604020202020204" pitchFamily="34" charset="0"/>
              </a:rPr>
              <a:t>birth, low birthweight, preeclampsia</a:t>
            </a:r>
          </a:p>
        </p:txBody>
      </p:sp>
    </p:spTree>
    <p:extLst>
      <p:ext uri="{BB962C8B-B14F-4D97-AF65-F5344CB8AC3E}">
        <p14:creationId xmlns:p14="http://schemas.microsoft.com/office/powerpoint/2010/main" val="13690235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8229600" cy="1143000"/>
          </a:xfrm>
        </p:spPr>
        <p:txBody>
          <a:bodyPr/>
          <a:lstStyle/>
          <a:p>
            <a:pPr algn="l"/>
            <a:r>
              <a:rPr lang="en-US" sz="3600" b="1" dirty="0" smtClean="0">
                <a:solidFill>
                  <a:srgbClr val="F58466"/>
                </a:solidFill>
                <a:latin typeface="Goudy Old Style" pitchFamily="18" charset="0"/>
              </a:rPr>
              <a:t>Wave 1: IT/EMR </a:t>
            </a:r>
            <a:r>
              <a:rPr lang="en-US" sz="3600" b="1" dirty="0">
                <a:solidFill>
                  <a:srgbClr val="F58466"/>
                </a:solidFill>
                <a:latin typeface="Goudy Old Style" pitchFamily="18" charset="0"/>
              </a:rPr>
              <a:t>Revisions In Place</a:t>
            </a:r>
          </a:p>
        </p:txBody>
      </p:sp>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60</a:t>
            </a:fld>
            <a:endParaRPr lang="en-US" altLang="en-US"/>
          </a:p>
        </p:txBody>
      </p:sp>
      <p:graphicFrame>
        <p:nvGraphicFramePr>
          <p:cNvPr id="9" name="Chart 8"/>
          <p:cNvGraphicFramePr>
            <a:graphicFrameLocks/>
          </p:cNvGraphicFramePr>
          <p:nvPr>
            <p:extLst/>
          </p:nvPr>
        </p:nvGraphicFramePr>
        <p:xfrm>
          <a:off x="1" y="990599"/>
          <a:ext cx="4648199" cy="5867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nvPr>
        </p:nvGraphicFramePr>
        <p:xfrm>
          <a:off x="4648200" y="990599"/>
          <a:ext cx="4495799" cy="58674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41928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1707"/>
            <a:ext cx="8229600" cy="1143000"/>
          </a:xfrm>
        </p:spPr>
        <p:txBody>
          <a:bodyPr/>
          <a:lstStyle/>
          <a:p>
            <a:pPr algn="l"/>
            <a:r>
              <a:rPr lang="en-US" sz="3600" b="1" dirty="0">
                <a:solidFill>
                  <a:srgbClr val="F58466"/>
                </a:solidFill>
                <a:latin typeface="Goudy Old Style" pitchFamily="18" charset="0"/>
              </a:rPr>
              <a:t>IPLARC Provider Education</a:t>
            </a:r>
          </a:p>
        </p:txBody>
      </p:sp>
      <p:sp>
        <p:nvSpPr>
          <p:cNvPr id="4" name="Slide Number Placeholder 3"/>
          <p:cNvSpPr>
            <a:spLocks noGrp="1"/>
          </p:cNvSpPr>
          <p:nvPr>
            <p:ph type="sldNum" sz="quarter" idx="12"/>
          </p:nvPr>
        </p:nvSpPr>
        <p:spPr/>
        <p:txBody>
          <a:bodyPr/>
          <a:lstStyle/>
          <a:p>
            <a:pPr>
              <a:defRPr/>
            </a:pPr>
            <a:fld id="{E9FB3707-9EBE-4F61-9602-1846D1F9C0E8}" type="slidenum">
              <a:rPr lang="en-US" altLang="en-US" smtClean="0"/>
              <a:pPr>
                <a:defRPr/>
              </a:pPr>
              <a:t>61</a:t>
            </a:fld>
            <a:endParaRPr lang="en-US" altLang="en-US"/>
          </a:p>
        </p:txBody>
      </p:sp>
      <p:graphicFrame>
        <p:nvGraphicFramePr>
          <p:cNvPr id="5" name="Chart 4"/>
          <p:cNvGraphicFramePr>
            <a:graphicFrameLocks/>
          </p:cNvGraphicFramePr>
          <p:nvPr>
            <p:extLst/>
          </p:nvPr>
        </p:nvGraphicFramePr>
        <p:xfrm>
          <a:off x="533400" y="1345859"/>
          <a:ext cx="8382000" cy="47434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7216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7015"/>
            <a:ext cx="6248400" cy="1143000"/>
          </a:xfrm>
        </p:spPr>
        <p:txBody>
          <a:bodyPr/>
          <a:lstStyle/>
          <a:p>
            <a:pPr algn="l"/>
            <a:r>
              <a:rPr lang="en-US" sz="4000" b="1" dirty="0">
                <a:solidFill>
                  <a:srgbClr val="F58466"/>
                </a:solidFill>
                <a:latin typeface="Goudy Old Style" pitchFamily="18" charset="0"/>
              </a:rPr>
              <a:t>Comprehensive Contraceptive Counseling</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62</a:t>
            </a:fld>
            <a:endParaRPr lang="en-US" altLang="en-US"/>
          </a:p>
        </p:txBody>
      </p:sp>
      <p:graphicFrame>
        <p:nvGraphicFramePr>
          <p:cNvPr id="6" name="Content Placeholder 5"/>
          <p:cNvGraphicFramePr>
            <a:graphicFrameLocks noGrp="1"/>
          </p:cNvGraphicFramePr>
          <p:nvPr>
            <p:ph idx="1"/>
            <p:extLst/>
          </p:nvPr>
        </p:nvGraphicFramePr>
        <p:xfrm>
          <a:off x="533400" y="1600200"/>
          <a:ext cx="7924800"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1384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58466"/>
                </a:solidFill>
                <a:latin typeface="Goudy Old Style" pitchFamily="18" charset="0"/>
              </a:rPr>
              <a:t>Completing key QI steps</a:t>
            </a:r>
            <a:br>
              <a:rPr lang="en-US" dirty="0" smtClean="0">
                <a:solidFill>
                  <a:srgbClr val="F58466"/>
                </a:solidFill>
                <a:latin typeface="Goudy Old Style" pitchFamily="18" charset="0"/>
              </a:rPr>
            </a:br>
            <a:r>
              <a:rPr lang="en-US" dirty="0" smtClean="0">
                <a:solidFill>
                  <a:srgbClr val="F58466"/>
                </a:solidFill>
                <a:latin typeface="Goudy Old Style" pitchFamily="18" charset="0"/>
              </a:rPr>
              <a:t>and Achieving go live by march 2019</a:t>
            </a:r>
            <a:endParaRPr lang="en-US" dirty="0">
              <a:solidFill>
                <a:srgbClr val="F58466"/>
              </a:solidFill>
              <a:latin typeface="Goudy Old Style" pitchFamily="18" charset="0"/>
            </a:endParaRP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63</a:t>
            </a:fld>
            <a:endParaRPr lang="en-US" altLang="en-US"/>
          </a:p>
        </p:txBody>
      </p:sp>
    </p:spTree>
    <p:extLst>
      <p:ext uri="{BB962C8B-B14F-4D97-AF65-F5344CB8AC3E}">
        <p14:creationId xmlns:p14="http://schemas.microsoft.com/office/powerpoint/2010/main" val="259274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4000" b="1" dirty="0">
                <a:solidFill>
                  <a:srgbClr val="F58466"/>
                </a:solidFill>
                <a:latin typeface="Goudy Old Style" pitchFamily="18" charset="0"/>
              </a:rPr>
              <a:t>ILPQC is here to </a:t>
            </a:r>
            <a:r>
              <a:rPr lang="en-US" sz="4000" b="1" dirty="0" smtClean="0">
                <a:solidFill>
                  <a:srgbClr val="F58466"/>
                </a:solidFill>
                <a:latin typeface="Goudy Old Style" pitchFamily="18" charset="0"/>
              </a:rPr>
              <a:t>help teams</a:t>
            </a:r>
            <a:br>
              <a:rPr lang="en-US" sz="4000" b="1" dirty="0" smtClean="0">
                <a:solidFill>
                  <a:srgbClr val="F58466"/>
                </a:solidFill>
                <a:latin typeface="Goudy Old Style" pitchFamily="18" charset="0"/>
              </a:rPr>
            </a:br>
            <a:r>
              <a:rPr lang="en-US" sz="4000" b="1" dirty="0" smtClean="0">
                <a:solidFill>
                  <a:srgbClr val="F58466"/>
                </a:solidFill>
                <a:latin typeface="Goudy Old Style" pitchFamily="18" charset="0"/>
              </a:rPr>
              <a:t>succeed!</a:t>
            </a:r>
            <a:endParaRPr lang="en-US" dirty="0"/>
          </a:p>
        </p:txBody>
      </p:sp>
      <p:sp>
        <p:nvSpPr>
          <p:cNvPr id="6" name="Content Placeholder 5"/>
          <p:cNvSpPr>
            <a:spLocks noGrp="1"/>
          </p:cNvSpPr>
          <p:nvPr>
            <p:ph idx="1"/>
          </p:nvPr>
        </p:nvSpPr>
        <p:spPr>
          <a:xfrm>
            <a:off x="447964" y="1429183"/>
            <a:ext cx="8229600" cy="4525963"/>
          </a:xfrm>
        </p:spPr>
        <p:txBody>
          <a:bodyPr/>
          <a:lstStyle/>
          <a:p>
            <a:pPr>
              <a:buClr>
                <a:srgbClr val="F58466"/>
              </a:buClr>
            </a:pPr>
            <a:r>
              <a:rPr lang="en-US" sz="2800" dirty="0"/>
              <a:t>ILPQC IPLARC toolkit: </a:t>
            </a:r>
            <a:r>
              <a:rPr lang="en-US" sz="2800" i="1" dirty="0" smtClean="0"/>
              <a:t>www.ilpqc.org/iplarc</a:t>
            </a:r>
            <a:r>
              <a:rPr lang="en-US" sz="2800" dirty="0" smtClean="0"/>
              <a:t>  providing materials to make each step easier to complete</a:t>
            </a:r>
          </a:p>
          <a:p>
            <a:pPr>
              <a:buClr>
                <a:srgbClr val="F58466"/>
              </a:buClr>
            </a:pPr>
            <a:r>
              <a:rPr lang="en-US" sz="2800" dirty="0" smtClean="0"/>
              <a:t>Key Players Meetings are a free consultation to help teams celebrate success, problem solve, overcome challenges, and move implementation forward to help achieve the GO LIVE Goal</a:t>
            </a:r>
          </a:p>
          <a:p>
            <a:pPr>
              <a:buClr>
                <a:srgbClr val="F58466"/>
              </a:buClr>
            </a:pPr>
            <a:r>
              <a:rPr lang="en-US" sz="2800" dirty="0" smtClean="0"/>
              <a:t>Monthly IPLARC teams calls (3</a:t>
            </a:r>
            <a:r>
              <a:rPr lang="en-US" sz="2800" baseline="30000" dirty="0" smtClean="0"/>
              <a:t>rd</a:t>
            </a:r>
            <a:r>
              <a:rPr lang="en-US" sz="2800" dirty="0" smtClean="0"/>
              <a:t> Monday of the month from 12-1pm) for help with key steps</a:t>
            </a:r>
          </a:p>
          <a:p>
            <a:pPr>
              <a:buClr>
                <a:srgbClr val="F58466"/>
              </a:buClr>
            </a:pPr>
            <a:r>
              <a:rPr lang="en-US" sz="2800" dirty="0" smtClean="0"/>
              <a:t>Assistance with provider trainings</a:t>
            </a:r>
          </a:p>
          <a:p>
            <a:pPr>
              <a:buClr>
                <a:srgbClr val="F58466"/>
              </a:buClr>
            </a:pPr>
            <a:r>
              <a:rPr lang="en-US" sz="2800" dirty="0" smtClean="0"/>
              <a:t>Detailed billing/coding advice and consultation</a:t>
            </a:r>
          </a:p>
          <a:p>
            <a:pPr marL="0" indent="0">
              <a:buClr>
                <a:srgbClr val="F58466"/>
              </a:buClr>
              <a:buNone/>
            </a:pPr>
            <a:endParaRPr lang="en-US" dirty="0"/>
          </a:p>
        </p:txBody>
      </p:sp>
      <p:sp>
        <p:nvSpPr>
          <p:cNvPr id="4" name="Slide Number Placeholder 3"/>
          <p:cNvSpPr>
            <a:spLocks noGrp="1"/>
          </p:cNvSpPr>
          <p:nvPr>
            <p:ph type="sldNum" sz="quarter" idx="12"/>
          </p:nvPr>
        </p:nvSpPr>
        <p:spPr/>
        <p:txBody>
          <a:bodyPr/>
          <a:lstStyle/>
          <a:p>
            <a:pPr>
              <a:defRPr/>
            </a:pPr>
            <a:fld id="{E7B60BB1-7648-402F-9AD9-9270A63B4845}" type="slidenum">
              <a:rPr lang="en-US" altLang="en-US" smtClean="0"/>
              <a:pPr>
                <a:defRPr/>
              </a:pPr>
              <a:t>64</a:t>
            </a:fld>
            <a:endParaRPr lang="en-US" altLang="en-US"/>
          </a:p>
        </p:txBody>
      </p:sp>
    </p:spTree>
    <p:extLst>
      <p:ext uri="{BB962C8B-B14F-4D97-AF65-F5344CB8AC3E}">
        <p14:creationId xmlns:p14="http://schemas.microsoft.com/office/powerpoint/2010/main" val="1878302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629400" cy="1143000"/>
          </a:xfrm>
        </p:spPr>
        <p:txBody>
          <a:bodyPr/>
          <a:lstStyle/>
          <a:p>
            <a:pPr algn="l"/>
            <a:r>
              <a:rPr lang="en-US" sz="4000" b="1" dirty="0" smtClean="0">
                <a:solidFill>
                  <a:srgbClr val="F58466"/>
                </a:solidFill>
                <a:latin typeface="Goudy Old Style" pitchFamily="18" charset="0"/>
              </a:rPr>
              <a:t>Goals for Teams: Prior to GO LIVE</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304800" y="1447800"/>
            <a:ext cx="8229600" cy="4952994"/>
          </a:xfrm>
        </p:spPr>
        <p:txBody>
          <a:bodyPr/>
          <a:lstStyle/>
          <a:p>
            <a:pPr>
              <a:buClr>
                <a:srgbClr val="F58466"/>
              </a:buClr>
            </a:pPr>
            <a:endParaRPr lang="en-US" dirty="0" smtClean="0"/>
          </a:p>
          <a:p>
            <a:pPr>
              <a:buClr>
                <a:srgbClr val="F58466"/>
              </a:buClr>
            </a:pPr>
            <a:endParaRPr lang="en-US" dirty="0" smtClean="0"/>
          </a:p>
          <a:p>
            <a:endParaRPr lang="en-US" dirty="0" smtClean="0"/>
          </a:p>
          <a:p>
            <a:endParaRPr lang="en-US" dirty="0"/>
          </a:p>
        </p:txBody>
      </p:sp>
      <p:graphicFrame>
        <p:nvGraphicFramePr>
          <p:cNvPr id="4" name="Diagram 3"/>
          <p:cNvGraphicFramePr/>
          <p:nvPr>
            <p:extLst>
              <p:ext uri="{D42A27DB-BD31-4B8C-83A1-F6EECF244321}">
                <p14:modId xmlns:p14="http://schemas.microsoft.com/office/powerpoint/2010/main" val="1871982553"/>
              </p:ext>
            </p:extLst>
          </p:nvPr>
        </p:nvGraphicFramePr>
        <p:xfrm>
          <a:off x="304800" y="1447800"/>
          <a:ext cx="8686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Arrow Callout 5"/>
          <p:cNvSpPr/>
          <p:nvPr/>
        </p:nvSpPr>
        <p:spPr>
          <a:xfrm>
            <a:off x="7239000" y="1676400"/>
            <a:ext cx="1752600"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ILPQC can help organize provider trainings! </a:t>
            </a:r>
            <a:endParaRPr lang="en-US" sz="1200" dirty="0"/>
          </a:p>
        </p:txBody>
      </p:sp>
    </p:spTree>
    <p:extLst>
      <p:ext uri="{BB962C8B-B14F-4D97-AF65-F5344CB8AC3E}">
        <p14:creationId xmlns:p14="http://schemas.microsoft.com/office/powerpoint/2010/main" val="10246835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6324600" cy="1143000"/>
          </a:xfrm>
        </p:spPr>
        <p:txBody>
          <a:bodyPr/>
          <a:lstStyle/>
          <a:p>
            <a:pPr algn="l"/>
            <a:r>
              <a:rPr lang="en-US" sz="4000" b="1" dirty="0">
                <a:solidFill>
                  <a:srgbClr val="F58466"/>
                </a:solidFill>
                <a:latin typeface="Goudy Old Style" pitchFamily="18" charset="0"/>
              </a:rPr>
              <a:t>Providers </a:t>
            </a:r>
            <a:r>
              <a:rPr lang="en-US" sz="4000" b="1" dirty="0" smtClean="0">
                <a:solidFill>
                  <a:srgbClr val="F58466"/>
                </a:solidFill>
                <a:latin typeface="Goudy Old Style" pitchFamily="18" charset="0"/>
              </a:rPr>
              <a:t>must know </a:t>
            </a:r>
            <a:r>
              <a:rPr lang="en-US" sz="4000" b="1" dirty="0">
                <a:solidFill>
                  <a:srgbClr val="F58466"/>
                </a:solidFill>
                <a:latin typeface="Goudy Old Style" pitchFamily="18" charset="0"/>
              </a:rPr>
              <a:t>how to bill/code and document for IPLARC placement</a:t>
            </a:r>
            <a:br>
              <a:rPr lang="en-US" sz="4000" b="1" dirty="0">
                <a:solidFill>
                  <a:srgbClr val="F58466"/>
                </a:solidFill>
                <a:latin typeface="Goudy Old Style" pitchFamily="18" charset="0"/>
              </a:rPr>
            </a:b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66</a:t>
            </a:fld>
            <a:endParaRPr lang="en-US" alt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1447800"/>
            <a:ext cx="3939069" cy="4576916"/>
          </a:xfrm>
          <a:prstGeom prst="rect">
            <a:avLst/>
          </a:prstGeom>
          <a:ln w="38100">
            <a:solidFill>
              <a:schemeClr val="tx1"/>
            </a:solidFill>
          </a:ln>
          <a:effectLst>
            <a:outerShdw blurRad="292100" dist="139700" dir="2700000" algn="tl" rotWithShape="0">
              <a:srgbClr val="333333">
                <a:alpha val="65000"/>
              </a:srgbClr>
            </a:outerShdw>
          </a:effectLst>
        </p:spPr>
      </p:pic>
      <p:sp>
        <p:nvSpPr>
          <p:cNvPr id="12" name="Rounded Rectangle 11"/>
          <p:cNvSpPr/>
          <p:nvPr/>
        </p:nvSpPr>
        <p:spPr>
          <a:xfrm>
            <a:off x="457200" y="5181600"/>
            <a:ext cx="3810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you have a specific billing question to troubleshoot? Send an email to info@ilpqc.org!</a:t>
            </a:r>
            <a:endParaRPr lang="en-US" dirty="0"/>
          </a:p>
        </p:txBody>
      </p:sp>
      <p:pic>
        <p:nvPicPr>
          <p:cNvPr id="14" name="Content Placeholder 13"/>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r="1747" b="7558"/>
          <a:stretch/>
        </p:blipFill>
        <p:spPr>
          <a:xfrm>
            <a:off x="387145" y="2107176"/>
            <a:ext cx="4267200" cy="2796048"/>
          </a:xfrm>
          <a:prstGeom prst="rect">
            <a:avLst/>
          </a:prstGeom>
          <a:ln w="38100">
            <a:solidFill>
              <a:schemeClr val="tx1"/>
            </a:solidFill>
          </a:ln>
        </p:spPr>
      </p:pic>
    </p:spTree>
    <p:extLst>
      <p:ext uri="{BB962C8B-B14F-4D97-AF65-F5344CB8AC3E}">
        <p14:creationId xmlns:p14="http://schemas.microsoft.com/office/powerpoint/2010/main" val="933376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67</a:t>
            </a:fld>
            <a:endParaRPr lang="en-US" altLang="en-US" dirty="0"/>
          </a:p>
        </p:txBody>
      </p:sp>
      <p:sp>
        <p:nvSpPr>
          <p:cNvPr id="3" name="Rounded Rectangle 2"/>
          <p:cNvSpPr/>
          <p:nvPr/>
        </p:nvSpPr>
        <p:spPr>
          <a:xfrm>
            <a:off x="457200" y="762000"/>
            <a:ext cx="2971800" cy="1042250"/>
          </a:xfrm>
          <a:prstGeom prst="roundRect">
            <a:avLst>
              <a:gd name="adj" fmla="val 2197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Gather IPLARC team including pharmacist to begin investigation.</a:t>
            </a:r>
            <a:endParaRPr lang="en-US" sz="1400" dirty="0" smtClean="0"/>
          </a:p>
        </p:txBody>
      </p:sp>
      <p:sp>
        <p:nvSpPr>
          <p:cNvPr id="4" name="Rectangle 3"/>
          <p:cNvSpPr/>
          <p:nvPr/>
        </p:nvSpPr>
        <p:spPr>
          <a:xfrm>
            <a:off x="646639" y="1981200"/>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Determine which devices are appropriate for your institution.</a:t>
            </a:r>
          </a:p>
        </p:txBody>
      </p:sp>
      <p:sp>
        <p:nvSpPr>
          <p:cNvPr id="5" name="Rectangle 4"/>
          <p:cNvSpPr/>
          <p:nvPr/>
        </p:nvSpPr>
        <p:spPr>
          <a:xfrm>
            <a:off x="636993" y="2895600"/>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Obtain and fill out “Physician Application” for adding medication to the formulary.</a:t>
            </a:r>
          </a:p>
        </p:txBody>
      </p:sp>
      <p:sp>
        <p:nvSpPr>
          <p:cNvPr id="6" name="Rectangle 5"/>
          <p:cNvSpPr/>
          <p:nvPr/>
        </p:nvSpPr>
        <p:spPr>
          <a:xfrm>
            <a:off x="646639" y="3705359"/>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Present at the hospital’s Pharmacy &amp; Therapeutics Committee Meeting.</a:t>
            </a:r>
          </a:p>
        </p:txBody>
      </p:sp>
      <p:sp>
        <p:nvSpPr>
          <p:cNvPr id="7" name="Diamond 6"/>
          <p:cNvSpPr/>
          <p:nvPr/>
        </p:nvSpPr>
        <p:spPr>
          <a:xfrm>
            <a:off x="646639" y="4546867"/>
            <a:ext cx="2578889" cy="1015733"/>
          </a:xfrm>
          <a:prstGeom prst="diamon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t>Administration </a:t>
            </a:r>
            <a:r>
              <a:rPr lang="en-US" sz="1400" dirty="0" smtClean="0"/>
              <a:t>approval granted? </a:t>
            </a:r>
            <a:endParaRPr lang="en-US" sz="1400" dirty="0"/>
          </a:p>
        </p:txBody>
      </p:sp>
      <p:sp>
        <p:nvSpPr>
          <p:cNvPr id="8" name="TextBox 7"/>
          <p:cNvSpPr txBox="1"/>
          <p:nvPr/>
        </p:nvSpPr>
        <p:spPr>
          <a:xfrm>
            <a:off x="2057400" y="5658701"/>
            <a:ext cx="762000" cy="307777"/>
          </a:xfrm>
          <a:prstGeom prst="rect">
            <a:avLst/>
          </a:prstGeom>
          <a:noFill/>
        </p:spPr>
        <p:txBody>
          <a:bodyPr wrap="square" rtlCol="0">
            <a:spAutoFit/>
          </a:bodyPr>
          <a:lstStyle/>
          <a:p>
            <a:r>
              <a:rPr lang="en-US" sz="1400" dirty="0" smtClean="0">
                <a:latin typeface="+mn-lt"/>
              </a:rPr>
              <a:t>Yes</a:t>
            </a:r>
            <a:endParaRPr lang="en-US" sz="1400" dirty="0">
              <a:latin typeface="+mn-lt"/>
            </a:endParaRPr>
          </a:p>
        </p:txBody>
      </p:sp>
      <p:sp>
        <p:nvSpPr>
          <p:cNvPr id="9" name="TextBox 8"/>
          <p:cNvSpPr txBox="1"/>
          <p:nvPr/>
        </p:nvSpPr>
        <p:spPr>
          <a:xfrm>
            <a:off x="3449256" y="4701763"/>
            <a:ext cx="762000" cy="307777"/>
          </a:xfrm>
          <a:prstGeom prst="rect">
            <a:avLst/>
          </a:prstGeom>
          <a:noFill/>
        </p:spPr>
        <p:txBody>
          <a:bodyPr wrap="square" rtlCol="0">
            <a:spAutoFit/>
          </a:bodyPr>
          <a:lstStyle/>
          <a:p>
            <a:r>
              <a:rPr lang="en-US" sz="1400" dirty="0" smtClean="0">
                <a:latin typeface="+mn-lt"/>
              </a:rPr>
              <a:t>No</a:t>
            </a:r>
            <a:endParaRPr lang="en-US" sz="1400" dirty="0">
              <a:latin typeface="+mn-lt"/>
            </a:endParaRPr>
          </a:p>
        </p:txBody>
      </p:sp>
      <p:sp>
        <p:nvSpPr>
          <p:cNvPr id="10" name="Rounded Rectangle 9"/>
          <p:cNvSpPr/>
          <p:nvPr/>
        </p:nvSpPr>
        <p:spPr>
          <a:xfrm>
            <a:off x="689708" y="5938506"/>
            <a:ext cx="2506783" cy="646772"/>
          </a:xfrm>
          <a:prstGeom prst="roundRect">
            <a:avLst>
              <a:gd name="adj" fmla="val 2997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Initiate IPLARC insertion </a:t>
            </a:r>
          </a:p>
          <a:p>
            <a:pPr algn="ctr"/>
            <a:r>
              <a:rPr lang="en-US" sz="1600" dirty="0" smtClean="0"/>
              <a:t>Protocol.</a:t>
            </a:r>
            <a:endParaRPr lang="en-US" sz="1400" dirty="0" smtClean="0"/>
          </a:p>
        </p:txBody>
      </p:sp>
      <p:sp>
        <p:nvSpPr>
          <p:cNvPr id="11" name="Rectangle 10"/>
          <p:cNvSpPr/>
          <p:nvPr/>
        </p:nvSpPr>
        <p:spPr>
          <a:xfrm>
            <a:off x="3810000" y="4724400"/>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Begin investigation on why approval was not granted.</a:t>
            </a:r>
          </a:p>
        </p:txBody>
      </p:sp>
      <p:sp>
        <p:nvSpPr>
          <p:cNvPr id="12" name="Rectangle 11"/>
          <p:cNvSpPr/>
          <p:nvPr/>
        </p:nvSpPr>
        <p:spPr>
          <a:xfrm>
            <a:off x="3830256" y="3710591"/>
            <a:ext cx="2592922" cy="63280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Address any barriers noted during investigation. </a:t>
            </a:r>
          </a:p>
        </p:txBody>
      </p:sp>
      <p:cxnSp>
        <p:nvCxnSpPr>
          <p:cNvPr id="14" name="Straight Arrow Connector 13"/>
          <p:cNvCxnSpPr>
            <a:stCxn id="3" idx="2"/>
            <a:endCxn id="4" idx="0"/>
          </p:cNvCxnSpPr>
          <p:nvPr/>
        </p:nvCxnSpPr>
        <p:spPr>
          <a:xfrm>
            <a:off x="1943100" y="1804250"/>
            <a:ext cx="0" cy="176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2"/>
            <a:endCxn id="5" idx="0"/>
          </p:cNvCxnSpPr>
          <p:nvPr/>
        </p:nvCxnSpPr>
        <p:spPr>
          <a:xfrm flipH="1">
            <a:off x="1933454" y="2614009"/>
            <a:ext cx="9646" cy="281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a:endCxn id="6" idx="0"/>
          </p:cNvCxnSpPr>
          <p:nvPr/>
        </p:nvCxnSpPr>
        <p:spPr>
          <a:xfrm>
            <a:off x="1933454" y="3528409"/>
            <a:ext cx="9646" cy="176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2"/>
            <a:endCxn id="7" idx="0"/>
          </p:cNvCxnSpPr>
          <p:nvPr/>
        </p:nvCxnSpPr>
        <p:spPr>
          <a:xfrm flipH="1">
            <a:off x="1936084" y="4338168"/>
            <a:ext cx="7016" cy="208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2"/>
            <a:endCxn id="10" idx="0"/>
          </p:cNvCxnSpPr>
          <p:nvPr/>
        </p:nvCxnSpPr>
        <p:spPr>
          <a:xfrm>
            <a:off x="1936084" y="5562600"/>
            <a:ext cx="7016" cy="375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 idx="3"/>
            <a:endCxn id="11" idx="1"/>
          </p:cNvCxnSpPr>
          <p:nvPr/>
        </p:nvCxnSpPr>
        <p:spPr>
          <a:xfrm flipV="1">
            <a:off x="3225528" y="5040805"/>
            <a:ext cx="584472" cy="13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1"/>
            <a:endCxn id="6" idx="3"/>
          </p:cNvCxnSpPr>
          <p:nvPr/>
        </p:nvCxnSpPr>
        <p:spPr>
          <a:xfrm flipH="1" flipV="1">
            <a:off x="3239561" y="4021764"/>
            <a:ext cx="590695" cy="5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itle 4"/>
          <p:cNvSpPr txBox="1">
            <a:spLocks/>
          </p:cNvSpPr>
          <p:nvPr/>
        </p:nvSpPr>
        <p:spPr>
          <a:xfrm>
            <a:off x="3700040" y="983222"/>
            <a:ext cx="5215359" cy="1668887"/>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smtClean="0">
                <a:solidFill>
                  <a:srgbClr val="F58466"/>
                </a:solidFill>
                <a:latin typeface="Goudy Old Style" pitchFamily="18" charset="0"/>
              </a:rPr>
              <a:t>Sample Process Flow Map</a:t>
            </a:r>
          </a:p>
          <a:p>
            <a:pPr algn="l"/>
            <a:r>
              <a:rPr lang="en-US" sz="3600" b="1" dirty="0" smtClean="0">
                <a:solidFill>
                  <a:srgbClr val="F58466"/>
                </a:solidFill>
                <a:latin typeface="Goudy Old Style" pitchFamily="18" charset="0"/>
              </a:rPr>
              <a:t>for Stocking LARC on inpatient units</a:t>
            </a:r>
          </a:p>
          <a:p>
            <a:pPr marL="571500" indent="-571500" algn="l">
              <a:buFont typeface="Arial" panose="020B0604020202020204" pitchFamily="34" charset="0"/>
              <a:buChar char="•"/>
            </a:pPr>
            <a:r>
              <a:rPr lang="en-US" sz="2800" b="1" dirty="0" smtClean="0">
                <a:latin typeface="Goudy Old Style" pitchFamily="18" charset="0"/>
              </a:rPr>
              <a:t>need to have access to LARC on L&amp;D/postpartum</a:t>
            </a:r>
            <a:endParaRPr lang="en-US" sz="2800" b="1" dirty="0">
              <a:latin typeface="Goudy Old Style" pitchFamily="18" charset="0"/>
            </a:endParaRPr>
          </a:p>
        </p:txBody>
      </p:sp>
      <p:cxnSp>
        <p:nvCxnSpPr>
          <p:cNvPr id="19" name="Straight Arrow Connector 18"/>
          <p:cNvCxnSpPr>
            <a:stCxn id="11" idx="0"/>
            <a:endCxn id="12" idx="2"/>
          </p:cNvCxnSpPr>
          <p:nvPr/>
        </p:nvCxnSpPr>
        <p:spPr>
          <a:xfrm flipV="1">
            <a:off x="5106461" y="4343400"/>
            <a:ext cx="20256"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4109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4"/>
            <a:ext cx="6324600" cy="1143000"/>
          </a:xfrm>
        </p:spPr>
        <p:txBody>
          <a:bodyPr/>
          <a:lstStyle/>
          <a:p>
            <a:pPr algn="l"/>
            <a:r>
              <a:rPr lang="en-US" sz="4000" b="1" dirty="0">
                <a:solidFill>
                  <a:srgbClr val="F58466"/>
                </a:solidFill>
                <a:latin typeface="Goudy Old Style" pitchFamily="18" charset="0"/>
              </a:rPr>
              <a:t>Providers are trained for immediate postpartum IUD and </a:t>
            </a:r>
            <a:r>
              <a:rPr lang="en-US" sz="4000" b="1" dirty="0" err="1">
                <a:solidFill>
                  <a:srgbClr val="F58466"/>
                </a:solidFill>
                <a:latin typeface="Goudy Old Style" pitchFamily="18" charset="0"/>
              </a:rPr>
              <a:t>Nexplanon</a:t>
            </a:r>
            <a:r>
              <a:rPr lang="en-US" sz="4000" b="1" dirty="0">
                <a:solidFill>
                  <a:srgbClr val="F58466"/>
                </a:solidFill>
                <a:latin typeface="Goudy Old Style" pitchFamily="18" charset="0"/>
              </a:rPr>
              <a:t> </a:t>
            </a:r>
            <a:r>
              <a:rPr lang="en-US" sz="4000" b="1" dirty="0" smtClean="0">
                <a:solidFill>
                  <a:srgbClr val="F58466"/>
                </a:solidFill>
                <a:latin typeface="Goudy Old Style" pitchFamily="18" charset="0"/>
              </a:rPr>
              <a:t>placement</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68</a:t>
            </a:fld>
            <a:endParaRPr lang="en-US" alt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l="22270" r="23646" b="26123"/>
          <a:stretch/>
        </p:blipFill>
        <p:spPr>
          <a:xfrm>
            <a:off x="6172278" y="1309355"/>
            <a:ext cx="2819401" cy="4146176"/>
          </a:xfrm>
          <a:prstGeom prst="rect">
            <a:avLst/>
          </a:prstGeom>
          <a:ln w="38100">
            <a:solidFill>
              <a:schemeClr val="tx1"/>
            </a:solidFill>
          </a:ln>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2072204"/>
            <a:ext cx="5326117" cy="3462453"/>
          </a:xfrm>
          <a:prstGeom prst="rect">
            <a:avLst/>
          </a:prstGeom>
          <a:ln w="38100">
            <a:solidFill>
              <a:schemeClr val="tx1"/>
            </a:solid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3371"/>
          <a:stretch/>
        </p:blipFill>
        <p:spPr>
          <a:xfrm>
            <a:off x="4808616" y="3512582"/>
            <a:ext cx="4038600" cy="3168198"/>
          </a:xfrm>
          <a:prstGeom prst="rect">
            <a:avLst/>
          </a:prstGeom>
          <a:ln w="38100">
            <a:solidFill>
              <a:schemeClr val="tx1"/>
            </a:solidFill>
          </a:ln>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1211" y="4431366"/>
            <a:ext cx="4054657" cy="3150581"/>
          </a:xfrm>
          <a:prstGeom prst="rect">
            <a:avLst/>
          </a:prstGeom>
          <a:ln w="38100">
            <a:solidFill>
              <a:schemeClr val="tx1"/>
            </a:solidFill>
          </a:ln>
        </p:spPr>
      </p:pic>
    </p:spTree>
    <p:extLst>
      <p:ext uri="{BB962C8B-B14F-4D97-AF65-F5344CB8AC3E}">
        <p14:creationId xmlns:p14="http://schemas.microsoft.com/office/powerpoint/2010/main" val="1856086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3810000" cy="1143000"/>
          </a:xfrm>
        </p:spPr>
        <p:txBody>
          <a:bodyPr/>
          <a:lstStyle/>
          <a:p>
            <a:pPr algn="l"/>
            <a:r>
              <a:rPr lang="en-US" sz="3600" b="1" dirty="0" smtClean="0">
                <a:solidFill>
                  <a:srgbClr val="F58466"/>
                </a:solidFill>
                <a:latin typeface="Goudy Old Style" pitchFamily="18" charset="0"/>
              </a:rPr>
              <a:t>Standardized </a:t>
            </a:r>
            <a:r>
              <a:rPr lang="en-US" sz="3600" b="1" dirty="0">
                <a:solidFill>
                  <a:srgbClr val="F58466"/>
                </a:solidFill>
                <a:latin typeface="Goudy Old Style" pitchFamily="18" charset="0"/>
              </a:rPr>
              <a:t>contraceptive counseling and materials including IPLARC are </a:t>
            </a:r>
            <a:r>
              <a:rPr lang="en-US" sz="3600" b="1" dirty="0" smtClean="0">
                <a:solidFill>
                  <a:srgbClr val="F58466"/>
                </a:solidFill>
                <a:latin typeface="Goudy Old Style" pitchFamily="18" charset="0"/>
              </a:rPr>
              <a:t>available to patients</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69</a:t>
            </a:fld>
            <a:endParaRPr lang="en-US" altLang="en-US"/>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159507" y="2943196"/>
            <a:ext cx="3205384" cy="3990976"/>
          </a:xfrm>
          <a:prstGeom prst="rect">
            <a:avLst/>
          </a:prstGeom>
          <a:ln w="38100">
            <a:solidFill>
              <a:schemeClr val="tx1"/>
            </a:solidFill>
          </a:ln>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432603" y="-165403"/>
            <a:ext cx="4193393" cy="4981400"/>
          </a:xfrm>
          <a:prstGeom prst="rect">
            <a:avLst/>
          </a:prstGeom>
          <a:ln w="38100">
            <a:solidFill>
              <a:schemeClr val="tx1"/>
            </a:solid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5833" r="13333" b="15148"/>
          <a:stretch/>
        </p:blipFill>
        <p:spPr>
          <a:xfrm>
            <a:off x="4343400" y="3441251"/>
            <a:ext cx="4953000" cy="3280230"/>
          </a:xfrm>
          <a:prstGeom prst="rect">
            <a:avLst/>
          </a:prstGeom>
          <a:ln w="38100">
            <a:solidFill>
              <a:schemeClr val="tx1"/>
            </a:solidFill>
          </a:ln>
        </p:spPr>
      </p:pic>
    </p:spTree>
    <p:extLst>
      <p:ext uri="{BB962C8B-B14F-4D97-AF65-F5344CB8AC3E}">
        <p14:creationId xmlns:p14="http://schemas.microsoft.com/office/powerpoint/2010/main" val="1518103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0"/>
            <a:ext cx="8229600" cy="1143000"/>
          </a:xfrm>
        </p:spPr>
        <p:txBody>
          <a:bodyPr/>
          <a:lstStyle/>
          <a:p>
            <a:pPr algn="l" eaLnBrk="1" hangingPunct="1"/>
            <a:r>
              <a:rPr lang="en-US" altLang="en-US" sz="4000" b="1" dirty="0" smtClean="0">
                <a:solidFill>
                  <a:srgbClr val="F58466"/>
                </a:solidFill>
                <a:latin typeface="Goudy Old Style" pitchFamily="18" charset="0"/>
              </a:rPr>
              <a:t>Why LARC?</a:t>
            </a:r>
          </a:p>
        </p:txBody>
      </p:sp>
      <p:sp>
        <p:nvSpPr>
          <p:cNvPr id="16387" name="Content Placeholder 3"/>
          <p:cNvSpPr>
            <a:spLocks noGrp="1"/>
          </p:cNvSpPr>
          <p:nvPr>
            <p:ph idx="1"/>
          </p:nvPr>
        </p:nvSpPr>
        <p:spPr>
          <a:xfrm>
            <a:off x="304800" y="1143000"/>
            <a:ext cx="8610600" cy="2400299"/>
          </a:xfrm>
        </p:spPr>
        <p:txBody>
          <a:bodyPr/>
          <a:lstStyle/>
          <a:p>
            <a:pPr eaLnBrk="1" hangingPunct="1">
              <a:buClr>
                <a:srgbClr val="F58466"/>
              </a:buClr>
            </a:pPr>
            <a:r>
              <a:rPr lang="en-US" altLang="en-US" sz="2800" dirty="0" smtClean="0"/>
              <a:t>LARC is safe and cost effective </a:t>
            </a:r>
          </a:p>
          <a:p>
            <a:pPr eaLnBrk="1" hangingPunct="1">
              <a:buClr>
                <a:srgbClr val="F58466"/>
              </a:buClr>
            </a:pPr>
            <a:r>
              <a:rPr lang="en-US" altLang="en-US" sz="2800" dirty="0" smtClean="0"/>
              <a:t>LARC can be removed any time with restored fertility</a:t>
            </a:r>
          </a:p>
          <a:p>
            <a:pPr eaLnBrk="1" hangingPunct="1">
              <a:buClr>
                <a:srgbClr val="F58466"/>
              </a:buClr>
            </a:pPr>
            <a:r>
              <a:rPr lang="en-US" altLang="en-US" sz="2800" dirty="0" smtClean="0"/>
              <a:t>Women choose LARC and report high satisfaction with LARC</a:t>
            </a:r>
          </a:p>
          <a:p>
            <a:pPr eaLnBrk="1" hangingPunct="1">
              <a:buClr>
                <a:srgbClr val="F58466"/>
              </a:buClr>
            </a:pPr>
            <a:r>
              <a:rPr lang="en-US" altLang="en-US" sz="2800" dirty="0" smtClean="0"/>
              <a:t>Reduces adverse maternal and infant outcomes associated with unplanned pregnancy</a:t>
            </a:r>
          </a:p>
          <a:p>
            <a:pPr eaLnBrk="1" hangingPunct="1">
              <a:buClr>
                <a:srgbClr val="F58466"/>
              </a:buClr>
            </a:pPr>
            <a:endParaRPr lang="en-US" altLang="en-US" sz="2800" dirty="0"/>
          </a:p>
          <a:p>
            <a:pPr eaLnBrk="1" hangingPunct="1">
              <a:buClr>
                <a:srgbClr val="F58466"/>
              </a:buClr>
            </a:pPr>
            <a:endParaRPr lang="en-US" altLang="en-US" sz="2800" dirty="0" smtClean="0"/>
          </a:p>
        </p:txBody>
      </p:sp>
      <p:sp>
        <p:nvSpPr>
          <p:cNvPr id="4" name="Rounded Rectangle 3"/>
          <p:cNvSpPr/>
          <p:nvPr/>
        </p:nvSpPr>
        <p:spPr>
          <a:xfrm>
            <a:off x="304800" y="4712608"/>
            <a:ext cx="8458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200" dirty="0">
                <a:solidFill>
                  <a:prstClr val="white"/>
                </a:solidFill>
              </a:rPr>
              <a:t>Support for LARC from ACOG, AAP, AAFP, AWHONN, CDC, CMS, ASTHO</a:t>
            </a:r>
          </a:p>
        </p:txBody>
      </p:sp>
    </p:spTree>
    <p:extLst>
      <p:ext uri="{BB962C8B-B14F-4D97-AF65-F5344CB8AC3E}">
        <p14:creationId xmlns:p14="http://schemas.microsoft.com/office/powerpoint/2010/main" val="40965765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4914"/>
            <a:ext cx="6553200" cy="1143000"/>
          </a:xfrm>
        </p:spPr>
        <p:txBody>
          <a:bodyPr/>
          <a:lstStyle/>
          <a:p>
            <a:pPr algn="l"/>
            <a:r>
              <a:rPr lang="en-US" sz="4000" b="1" dirty="0">
                <a:solidFill>
                  <a:srgbClr val="F58466"/>
                </a:solidFill>
                <a:latin typeface="Goudy Old Style" pitchFamily="18" charset="0"/>
              </a:rPr>
              <a:t>Dot phrases are developed to document counseling and patient plan</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70</a:t>
            </a:fld>
            <a:endParaRPr lang="en-US" altLang="en-US"/>
          </a:p>
        </p:txBody>
      </p:sp>
      <p:pic>
        <p:nvPicPr>
          <p:cNvPr id="5" name="Content Placeholder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313471" y="1401990"/>
            <a:ext cx="4343400" cy="443782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6800" y="2797978"/>
            <a:ext cx="3980365" cy="3923503"/>
          </a:xfrm>
          <a:prstGeom prst="rect">
            <a:avLst/>
          </a:prstGeom>
          <a:ln w="38100">
            <a:solidFill>
              <a:schemeClr val="tx1"/>
            </a:solidFill>
          </a:ln>
        </p:spPr>
      </p:pic>
    </p:spTree>
    <p:extLst>
      <p:ext uri="{BB962C8B-B14F-4D97-AF65-F5344CB8AC3E}">
        <p14:creationId xmlns:p14="http://schemas.microsoft.com/office/powerpoint/2010/main" val="1779498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2623"/>
            <a:ext cx="8229600" cy="1143000"/>
          </a:xfrm>
        </p:spPr>
        <p:txBody>
          <a:bodyPr/>
          <a:lstStyle/>
          <a:p>
            <a:pPr algn="l"/>
            <a:r>
              <a:rPr lang="en-US" sz="4000" b="1" dirty="0">
                <a:solidFill>
                  <a:srgbClr val="F58466"/>
                </a:solidFill>
                <a:latin typeface="Goudy Old Style" pitchFamily="18" charset="0"/>
              </a:rPr>
              <a:t>Providers are trained to offer Comprehensive Contraceptive Counseling free from coercion</a:t>
            </a:r>
          </a:p>
        </p:txBody>
      </p:sp>
      <p:sp>
        <p:nvSpPr>
          <p:cNvPr id="4" name="Slide Number Placeholder 3"/>
          <p:cNvSpPr>
            <a:spLocks noGrp="1"/>
          </p:cNvSpPr>
          <p:nvPr>
            <p:ph type="sldNum" sz="quarter" idx="12"/>
          </p:nvPr>
        </p:nvSpPr>
        <p:spPr>
          <a:xfrm>
            <a:off x="6486371" y="6425479"/>
            <a:ext cx="2133600" cy="365125"/>
          </a:xfrm>
        </p:spPr>
        <p:txBody>
          <a:bodyPr/>
          <a:lstStyle/>
          <a:p>
            <a:pPr>
              <a:defRPr/>
            </a:pPr>
            <a:fld id="{ED3A795C-50BE-462B-8B70-BD2F9F6A8888}" type="slidenum">
              <a:rPr lang="en-US" altLang="en-US" smtClean="0"/>
              <a:pPr>
                <a:defRPr/>
              </a:pPr>
              <a:t>71</a:t>
            </a:fld>
            <a:endParaRPr lang="en-US" altLang="en-US"/>
          </a:p>
        </p:txBody>
      </p:sp>
      <p:pic>
        <p:nvPicPr>
          <p:cNvPr id="5" name="Content Placeholder 4"/>
          <p:cNvPicPr>
            <a:picLocks noGrp="1" noChangeAspect="1"/>
          </p:cNvPicPr>
          <p:nvPr>
            <p:ph idx="1"/>
          </p:nvPr>
        </p:nvPicPr>
        <p:blipFill>
          <a:blip r:embed="rId2"/>
          <a:stretch>
            <a:fillRect/>
          </a:stretch>
        </p:blipFill>
        <p:spPr>
          <a:xfrm>
            <a:off x="457200" y="2117731"/>
            <a:ext cx="5514975" cy="4238625"/>
          </a:xfrm>
          <a:prstGeom prst="rect">
            <a:avLst/>
          </a:prstGeom>
          <a:ln w="28575">
            <a:solidFill>
              <a:schemeClr val="tx1"/>
            </a:solidFill>
          </a:ln>
        </p:spPr>
      </p:pic>
      <p:pic>
        <p:nvPicPr>
          <p:cNvPr id="6" name="Content Placeholder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298516" y="2057400"/>
            <a:ext cx="4815987" cy="406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2465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6705600" cy="1143000"/>
          </a:xfrm>
        </p:spPr>
        <p:txBody>
          <a:bodyPr/>
          <a:lstStyle/>
          <a:p>
            <a:pPr algn="l"/>
            <a:r>
              <a:rPr lang="en-US" sz="4000" b="1" dirty="0" smtClean="0">
                <a:solidFill>
                  <a:srgbClr val="F58466"/>
                </a:solidFill>
                <a:latin typeface="Goudy Old Style" pitchFamily="18" charset="0"/>
              </a:rPr>
              <a:t>Standardized approach to provide patient </a:t>
            </a:r>
            <a:r>
              <a:rPr lang="en-US" sz="4000" b="1" dirty="0">
                <a:solidFill>
                  <a:srgbClr val="F58466"/>
                </a:solidFill>
                <a:latin typeface="Goudy Old Style" pitchFamily="18" charset="0"/>
              </a:rPr>
              <a:t>education </a:t>
            </a:r>
            <a:r>
              <a:rPr lang="en-US" sz="4000" b="1" dirty="0" smtClean="0">
                <a:solidFill>
                  <a:srgbClr val="F58466"/>
                </a:solidFill>
                <a:latin typeface="Goudy Old Style" pitchFamily="18" charset="0"/>
              </a:rPr>
              <a:t>in </a:t>
            </a:r>
            <a:r>
              <a:rPr lang="en-US" sz="4000" b="1" dirty="0">
                <a:solidFill>
                  <a:srgbClr val="F58466"/>
                </a:solidFill>
                <a:latin typeface="Goudy Old Style" pitchFamily="18" charset="0"/>
              </a:rPr>
              <a:t>inpatient </a:t>
            </a:r>
            <a:r>
              <a:rPr lang="en-US" sz="4000" b="1" dirty="0" smtClean="0">
                <a:solidFill>
                  <a:srgbClr val="F58466"/>
                </a:solidFill>
                <a:latin typeface="Goudy Old Style" pitchFamily="18" charset="0"/>
              </a:rPr>
              <a:t>&amp; outpatient settings</a:t>
            </a: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72</a:t>
            </a:fld>
            <a:endParaRPr lang="en-US" alt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2000609"/>
            <a:ext cx="5730288" cy="435574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1550" y="2348800"/>
            <a:ext cx="4841798" cy="3659364"/>
          </a:xfrm>
          <a:prstGeom prst="rect">
            <a:avLst/>
          </a:prstGeom>
        </p:spPr>
      </p:pic>
    </p:spTree>
    <p:extLst>
      <p:ext uri="{BB962C8B-B14F-4D97-AF65-F5344CB8AC3E}">
        <p14:creationId xmlns:p14="http://schemas.microsoft.com/office/powerpoint/2010/main" val="372759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2791"/>
            <a:ext cx="6400800" cy="1143000"/>
          </a:xfrm>
        </p:spPr>
        <p:txBody>
          <a:bodyPr/>
          <a:lstStyle/>
          <a:p>
            <a:pPr algn="l"/>
            <a:r>
              <a:rPr lang="en-US" sz="4000" b="1" dirty="0">
                <a:solidFill>
                  <a:srgbClr val="F58466"/>
                </a:solidFill>
                <a:latin typeface="Goudy Old Style" pitchFamily="18" charset="0"/>
              </a:rPr>
              <a:t>Providers are aware of IPLARC protocols and how to access all needed materials</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73</a:t>
            </a:fld>
            <a:endParaRPr lang="en-US" altLang="en-US"/>
          </a:p>
        </p:txBody>
      </p:sp>
      <p:sp>
        <p:nvSpPr>
          <p:cNvPr id="5" name="TextBox 4"/>
          <p:cNvSpPr txBox="1"/>
          <p:nvPr/>
        </p:nvSpPr>
        <p:spPr>
          <a:xfrm>
            <a:off x="304800" y="1940217"/>
            <a:ext cx="3124200" cy="5278368"/>
          </a:xfrm>
          <a:prstGeom prst="rect">
            <a:avLst/>
          </a:prstGeom>
          <a:noFill/>
        </p:spPr>
        <p:txBody>
          <a:bodyPr wrap="square" rtlCol="0">
            <a:spAutoFit/>
          </a:bodyPr>
          <a:lstStyle/>
          <a:p>
            <a:pPr marL="285750" indent="-285750">
              <a:spcAft>
                <a:spcPts val="600"/>
              </a:spcAft>
              <a:buClr>
                <a:srgbClr val="F58466"/>
              </a:buClr>
              <a:buFont typeface="Arial" panose="020B0604020202020204" pitchFamily="34" charset="0"/>
              <a:buChar char="•"/>
            </a:pPr>
            <a:r>
              <a:rPr lang="en-US" sz="2800" b="1" dirty="0" smtClean="0">
                <a:solidFill>
                  <a:srgbClr val="004990"/>
                </a:solidFill>
                <a:latin typeface="Calibri"/>
              </a:rPr>
              <a:t>A number of example protocols are available in the IPLARC toolkit</a:t>
            </a:r>
          </a:p>
          <a:p>
            <a:pPr marL="800100" lvl="1" indent="-342900">
              <a:buClr>
                <a:srgbClr val="F58466"/>
              </a:buClr>
              <a:buFont typeface="Wingdings" panose="05000000000000000000" pitchFamily="2" charset="2"/>
              <a:buChar char="q"/>
            </a:pPr>
            <a:r>
              <a:rPr lang="en-US" sz="2400" dirty="0" smtClean="0">
                <a:latin typeface="Calibri"/>
              </a:rPr>
              <a:t>Example protocols, policies </a:t>
            </a:r>
          </a:p>
          <a:p>
            <a:pPr marL="800100" lvl="1" indent="-342900">
              <a:buClr>
                <a:srgbClr val="F58466"/>
              </a:buClr>
              <a:buFont typeface="Wingdings" panose="05000000000000000000" pitchFamily="2" charset="2"/>
              <a:buChar char="q"/>
            </a:pPr>
            <a:r>
              <a:rPr lang="en-US" sz="2400" dirty="0" smtClean="0">
                <a:latin typeface="Calibri"/>
              </a:rPr>
              <a:t>Example checklists</a:t>
            </a:r>
          </a:p>
          <a:p>
            <a:pPr marL="800100" lvl="1" indent="-342900">
              <a:buClr>
                <a:srgbClr val="F58466"/>
              </a:buClr>
              <a:buFont typeface="Wingdings" panose="05000000000000000000" pitchFamily="2" charset="2"/>
              <a:buChar char="q"/>
            </a:pPr>
            <a:r>
              <a:rPr lang="en-US" sz="2400" dirty="0" smtClean="0">
                <a:latin typeface="Calibri"/>
              </a:rPr>
              <a:t>Example consents</a:t>
            </a:r>
          </a:p>
          <a:p>
            <a:pPr marL="285750" indent="-285750">
              <a:buClr>
                <a:srgbClr val="F58466"/>
              </a:buClr>
              <a:buFont typeface="Arial" panose="020B0604020202020204" pitchFamily="34" charset="0"/>
              <a:buChar char="•"/>
            </a:pPr>
            <a:endParaRPr lang="en-US" sz="2400" dirty="0">
              <a:solidFill>
                <a:prstClr val="black"/>
              </a:solidFill>
              <a:latin typeface="Calibri"/>
            </a:endParaRPr>
          </a:p>
        </p:txBody>
      </p:sp>
      <p:pic>
        <p:nvPicPr>
          <p:cNvPr id="6" name="Picture 5"/>
          <p:cNvPicPr>
            <a:picLocks noChangeAspect="1"/>
          </p:cNvPicPr>
          <p:nvPr/>
        </p:nvPicPr>
        <p:blipFill>
          <a:blip r:embed="rId2"/>
          <a:stretch>
            <a:fillRect/>
          </a:stretch>
        </p:blipFill>
        <p:spPr>
          <a:xfrm>
            <a:off x="3048000" y="1981200"/>
            <a:ext cx="5066796" cy="4581525"/>
          </a:xfrm>
          <a:prstGeom prst="rect">
            <a:avLst/>
          </a:prstGeom>
          <a:ln w="38100">
            <a:solidFill>
              <a:schemeClr val="tx1"/>
            </a:solidFill>
          </a:ln>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5200" y="3124200"/>
            <a:ext cx="5533521" cy="4419600"/>
          </a:xfrm>
          <a:prstGeom prst="rect">
            <a:avLst/>
          </a:prstGeom>
          <a:ln w="38100">
            <a:solidFill>
              <a:schemeClr val="tx1"/>
            </a:solidFill>
          </a:ln>
        </p:spPr>
      </p:pic>
    </p:spTree>
    <p:extLst>
      <p:ext uri="{BB962C8B-B14F-4D97-AF65-F5344CB8AC3E}">
        <p14:creationId xmlns:p14="http://schemas.microsoft.com/office/powerpoint/2010/main" val="2660371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CEF23B2-1968-4158-BBF8-33ADF3172235}" type="slidenum">
              <a:rPr lang="en-US" altLang="en-US" smtClean="0"/>
              <a:pPr>
                <a:defRPr/>
              </a:pPr>
              <a:t>74</a:t>
            </a:fld>
            <a:endParaRPr lang="en-US" altLang="en-US"/>
          </a:p>
        </p:txBody>
      </p:sp>
      <p:sp>
        <p:nvSpPr>
          <p:cNvPr id="5" name="Rounded Rectangle 4"/>
          <p:cNvSpPr/>
          <p:nvPr/>
        </p:nvSpPr>
        <p:spPr>
          <a:xfrm>
            <a:off x="457200" y="228599"/>
            <a:ext cx="2130002" cy="108214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Admission history and physical (H&amp;P) obtained by provider and options for LARC risks and benefits discussed.</a:t>
            </a:r>
            <a:endParaRPr lang="en-US" sz="1400" dirty="0"/>
          </a:p>
        </p:txBody>
      </p:sp>
      <p:sp>
        <p:nvSpPr>
          <p:cNvPr id="6" name="Diamond 5"/>
          <p:cNvSpPr/>
          <p:nvPr/>
        </p:nvSpPr>
        <p:spPr>
          <a:xfrm>
            <a:off x="533400" y="1574399"/>
            <a:ext cx="1828800" cy="1092601"/>
          </a:xfrm>
          <a:prstGeom prst="diamon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LARC desired?</a:t>
            </a:r>
            <a:endParaRPr lang="en-US" sz="1400" dirty="0"/>
          </a:p>
        </p:txBody>
      </p:sp>
      <p:sp>
        <p:nvSpPr>
          <p:cNvPr id="8" name="Rounded Rectangle 7"/>
          <p:cNvSpPr/>
          <p:nvPr/>
        </p:nvSpPr>
        <p:spPr>
          <a:xfrm>
            <a:off x="3254829" y="1739699"/>
            <a:ext cx="19812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Follow routine delivery process for anticipated delivery method.</a:t>
            </a:r>
            <a:endParaRPr lang="en-US" sz="1400" dirty="0"/>
          </a:p>
        </p:txBody>
      </p:sp>
      <p:sp>
        <p:nvSpPr>
          <p:cNvPr id="10" name="Rounded Rectangle 9"/>
          <p:cNvSpPr/>
          <p:nvPr/>
        </p:nvSpPr>
        <p:spPr>
          <a:xfrm>
            <a:off x="299357" y="3893406"/>
            <a:ext cx="2955472"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Provider orders LARC device under admission order set and proper documentation completed in H&amp;P.</a:t>
            </a:r>
            <a:endParaRPr lang="en-US" sz="1400" dirty="0"/>
          </a:p>
        </p:txBody>
      </p:sp>
      <p:sp>
        <p:nvSpPr>
          <p:cNvPr id="11" name="Rounded Rectangle 10"/>
          <p:cNvSpPr/>
          <p:nvPr/>
        </p:nvSpPr>
        <p:spPr>
          <a:xfrm>
            <a:off x="468085" y="6025864"/>
            <a:ext cx="19812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Initiate Anticipated Vaginal Delivery LARC Process Flow.</a:t>
            </a:r>
            <a:endParaRPr lang="en-US" sz="1400" dirty="0"/>
          </a:p>
        </p:txBody>
      </p:sp>
      <p:cxnSp>
        <p:nvCxnSpPr>
          <p:cNvPr id="15" name="Straight Arrow Connector 14"/>
          <p:cNvCxnSpPr>
            <a:endCxn id="6" idx="0"/>
          </p:cNvCxnSpPr>
          <p:nvPr/>
        </p:nvCxnSpPr>
        <p:spPr>
          <a:xfrm>
            <a:off x="1447800" y="1310742"/>
            <a:ext cx="0" cy="263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3"/>
            <a:endCxn id="8" idx="1"/>
          </p:cNvCxnSpPr>
          <p:nvPr/>
        </p:nvCxnSpPr>
        <p:spPr>
          <a:xfrm flipV="1">
            <a:off x="2362200" y="2120699"/>
            <a:ext cx="89262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458685" y="4667074"/>
            <a:ext cx="990" cy="176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374075" y="5379576"/>
            <a:ext cx="1131125" cy="10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2"/>
            <a:endCxn id="11" idx="0"/>
          </p:cNvCxnSpPr>
          <p:nvPr/>
        </p:nvCxnSpPr>
        <p:spPr>
          <a:xfrm flipH="1">
            <a:off x="1458685" y="5911210"/>
            <a:ext cx="38595" cy="114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2587202" y="518236"/>
            <a:ext cx="6474279" cy="1143000"/>
          </a:xfrm>
        </p:spPr>
        <p:txBody>
          <a:bodyPr/>
          <a:lstStyle/>
          <a:p>
            <a:pPr algn="l"/>
            <a:r>
              <a:rPr lang="en-US" sz="3200" b="1" dirty="0" smtClean="0">
                <a:solidFill>
                  <a:srgbClr val="F58466"/>
                </a:solidFill>
                <a:latin typeface="Goudy Old Style" pitchFamily="18" charset="0"/>
              </a:rPr>
              <a:t>Sample Process Flow </a:t>
            </a:r>
            <a:br>
              <a:rPr lang="en-US" sz="3200" b="1" dirty="0" smtClean="0">
                <a:solidFill>
                  <a:srgbClr val="F58466"/>
                </a:solidFill>
                <a:latin typeface="Goudy Old Style" pitchFamily="18" charset="0"/>
              </a:rPr>
            </a:br>
            <a:r>
              <a:rPr lang="en-US" sz="3200" b="1" dirty="0" smtClean="0">
                <a:solidFill>
                  <a:srgbClr val="F58466"/>
                </a:solidFill>
                <a:latin typeface="Goudy Old Style" pitchFamily="18" charset="0"/>
              </a:rPr>
              <a:t>LARC Consent &amp; Documentation </a:t>
            </a:r>
            <a:endParaRPr lang="en-US" sz="3200" b="1" dirty="0">
              <a:solidFill>
                <a:srgbClr val="F58466"/>
              </a:solidFill>
              <a:latin typeface="Goudy Old Style" pitchFamily="18" charset="0"/>
            </a:endParaRPr>
          </a:p>
        </p:txBody>
      </p:sp>
      <p:sp>
        <p:nvSpPr>
          <p:cNvPr id="36" name="Diamond 35"/>
          <p:cNvSpPr/>
          <p:nvPr/>
        </p:nvSpPr>
        <p:spPr>
          <a:xfrm>
            <a:off x="545275" y="4847942"/>
            <a:ext cx="1904010" cy="1063268"/>
          </a:xfrm>
          <a:prstGeom prst="diamon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Planned Cesarean Section (c/s)?</a:t>
            </a:r>
            <a:endParaRPr lang="en-US" sz="1400" dirty="0"/>
          </a:p>
        </p:txBody>
      </p:sp>
      <p:sp>
        <p:nvSpPr>
          <p:cNvPr id="41" name="Rounded Rectangle 40"/>
          <p:cNvSpPr/>
          <p:nvPr/>
        </p:nvSpPr>
        <p:spPr>
          <a:xfrm>
            <a:off x="310241" y="2993945"/>
            <a:ext cx="2944587"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smtClean="0"/>
              <a:t>Provider obtains signed consent and has it scanned into medical record.</a:t>
            </a:r>
            <a:endParaRPr lang="en-US" sz="1100" dirty="0"/>
          </a:p>
        </p:txBody>
      </p:sp>
      <p:cxnSp>
        <p:nvCxnSpPr>
          <p:cNvPr id="54" name="Straight Arrow Connector 53"/>
          <p:cNvCxnSpPr>
            <a:stCxn id="6" idx="2"/>
          </p:cNvCxnSpPr>
          <p:nvPr/>
        </p:nvCxnSpPr>
        <p:spPr>
          <a:xfrm>
            <a:off x="1447800" y="2667000"/>
            <a:ext cx="0" cy="30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464787" y="3737614"/>
            <a:ext cx="0" cy="167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3505200" y="4878566"/>
            <a:ext cx="1828800" cy="76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smtClean="0"/>
              <a:t>Initiate c/s LARC Process Flow. </a:t>
            </a:r>
            <a:endParaRPr lang="en-US" sz="1400" dirty="0"/>
          </a:p>
        </p:txBody>
      </p:sp>
      <p:sp>
        <p:nvSpPr>
          <p:cNvPr id="3" name="TextBox 2"/>
          <p:cNvSpPr txBox="1"/>
          <p:nvPr/>
        </p:nvSpPr>
        <p:spPr>
          <a:xfrm>
            <a:off x="2462150" y="4872796"/>
            <a:ext cx="762000" cy="369332"/>
          </a:xfrm>
          <a:prstGeom prst="rect">
            <a:avLst/>
          </a:prstGeom>
          <a:noFill/>
        </p:spPr>
        <p:txBody>
          <a:bodyPr wrap="square" rtlCol="0">
            <a:spAutoFit/>
          </a:bodyPr>
          <a:lstStyle/>
          <a:p>
            <a:r>
              <a:rPr lang="en-US" dirty="0" smtClean="0"/>
              <a:t>No</a:t>
            </a:r>
            <a:endParaRPr lang="en-US" dirty="0"/>
          </a:p>
        </p:txBody>
      </p:sp>
      <p:sp>
        <p:nvSpPr>
          <p:cNvPr id="23" name="TextBox 22"/>
          <p:cNvSpPr txBox="1"/>
          <p:nvPr/>
        </p:nvSpPr>
        <p:spPr>
          <a:xfrm>
            <a:off x="1700150" y="2561324"/>
            <a:ext cx="762000" cy="369332"/>
          </a:xfrm>
          <a:prstGeom prst="rect">
            <a:avLst/>
          </a:prstGeom>
          <a:noFill/>
        </p:spPr>
        <p:txBody>
          <a:bodyPr wrap="square" rtlCol="0">
            <a:spAutoFit/>
          </a:bodyPr>
          <a:lstStyle/>
          <a:p>
            <a:r>
              <a:rPr lang="en-US" dirty="0" smtClean="0"/>
              <a:t>Yes</a:t>
            </a:r>
            <a:endParaRPr lang="en-US" dirty="0"/>
          </a:p>
        </p:txBody>
      </p:sp>
      <p:sp>
        <p:nvSpPr>
          <p:cNvPr id="33" name="TextBox 32"/>
          <p:cNvSpPr txBox="1"/>
          <p:nvPr/>
        </p:nvSpPr>
        <p:spPr>
          <a:xfrm>
            <a:off x="2392547" y="1737085"/>
            <a:ext cx="762000" cy="369332"/>
          </a:xfrm>
          <a:prstGeom prst="rect">
            <a:avLst/>
          </a:prstGeom>
          <a:noFill/>
        </p:spPr>
        <p:txBody>
          <a:bodyPr wrap="square" rtlCol="0">
            <a:spAutoFit/>
          </a:bodyPr>
          <a:lstStyle/>
          <a:p>
            <a:r>
              <a:rPr lang="en-US" dirty="0" smtClean="0"/>
              <a:t>No</a:t>
            </a:r>
            <a:endParaRPr lang="en-US" dirty="0"/>
          </a:p>
        </p:txBody>
      </p:sp>
      <p:sp>
        <p:nvSpPr>
          <p:cNvPr id="34" name="TextBox 33"/>
          <p:cNvSpPr txBox="1"/>
          <p:nvPr/>
        </p:nvSpPr>
        <p:spPr>
          <a:xfrm>
            <a:off x="1825202" y="5656532"/>
            <a:ext cx="762000" cy="369332"/>
          </a:xfrm>
          <a:prstGeom prst="rect">
            <a:avLst/>
          </a:prstGeom>
          <a:noFill/>
        </p:spPr>
        <p:txBody>
          <a:bodyPr wrap="square" rtlCol="0">
            <a:spAutoFit/>
          </a:bodyPr>
          <a:lstStyle/>
          <a:p>
            <a:r>
              <a:rPr lang="en-US" dirty="0" smtClean="0"/>
              <a:t>Yes</a:t>
            </a:r>
            <a:endParaRPr lang="en-US" dirty="0"/>
          </a:p>
        </p:txBody>
      </p:sp>
    </p:spTree>
    <p:extLst>
      <p:ext uri="{BB962C8B-B14F-4D97-AF65-F5344CB8AC3E}">
        <p14:creationId xmlns:p14="http://schemas.microsoft.com/office/powerpoint/2010/main" val="444200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159" y="1524000"/>
            <a:ext cx="5159883" cy="1143000"/>
          </a:xfrm>
        </p:spPr>
        <p:txBody>
          <a:bodyPr>
            <a:noAutofit/>
          </a:bodyPr>
          <a:lstStyle/>
          <a:p>
            <a:pPr lvl="0" algn="l"/>
            <a:r>
              <a:rPr lang="en-US" sz="3600" b="1" dirty="0">
                <a:solidFill>
                  <a:srgbClr val="F58466"/>
                </a:solidFill>
                <a:latin typeface="Goudy Old Style" pitchFamily="18" charset="0"/>
              </a:rPr>
              <a:t>Standard plan is established to provide patients with post-procedure instructions </a:t>
            </a:r>
            <a:r>
              <a:rPr lang="en-US" sz="3600" b="1" dirty="0" smtClean="0">
                <a:solidFill>
                  <a:srgbClr val="F58466"/>
                </a:solidFill>
                <a:latin typeface="Goudy Old Style" pitchFamily="18" charset="0"/>
              </a:rPr>
              <a:t>&amp; follow-up</a:t>
            </a:r>
            <a:r>
              <a:rPr lang="en-US" sz="3600" b="1" dirty="0">
                <a:solidFill>
                  <a:srgbClr val="F58466"/>
                </a:solidFill>
                <a:latin typeface="Goudy Old Style" pitchFamily="18" charset="0"/>
              </a:rPr>
              <a:t>, make sure nurses are aware of this process flow</a:t>
            </a:r>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75</a:t>
            </a:fld>
            <a:endParaRPr lang="en-US">
              <a:solidFill>
                <a:prstClr val="white"/>
              </a:solidFill>
            </a:endParaRPr>
          </a:p>
        </p:txBody>
      </p:sp>
      <p:pic>
        <p:nvPicPr>
          <p:cNvPr id="6" name="Picture 5">
            <a:extLst>
              <a:ext uri="{FF2B5EF4-FFF2-40B4-BE49-F238E27FC236}">
                <a16:creationId xmlns:a16="http://schemas.microsoft.com/office/drawing/2014/main" id="{A29770AB-EC55-F04A-83E7-8E6F041FDB49}"/>
              </a:ext>
            </a:extLst>
          </p:cNvPr>
          <p:cNvPicPr>
            <a:picLocks noChangeAspect="1"/>
          </p:cNvPicPr>
          <p:nvPr/>
        </p:nvPicPr>
        <p:blipFill>
          <a:blip r:embed="rId3"/>
          <a:stretch>
            <a:fillRect/>
          </a:stretch>
        </p:blipFill>
        <p:spPr>
          <a:xfrm>
            <a:off x="2147483647" y="2147483647"/>
            <a:ext cx="12192000"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4250005"/>
            <a:ext cx="5000625" cy="2570251"/>
          </a:xfrm>
          <a:prstGeom prst="rect">
            <a:avLst/>
          </a:prstGeom>
          <a:ln w="38100">
            <a:solidFill>
              <a:schemeClr val="tx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2074" y="1371600"/>
            <a:ext cx="3546729" cy="4419600"/>
          </a:xfrm>
          <a:prstGeom prst="rect">
            <a:avLst/>
          </a:prstGeom>
          <a:ln w="38100">
            <a:solidFill>
              <a:schemeClr val="tx1"/>
            </a:solidFill>
          </a:ln>
        </p:spPr>
      </p:pic>
      <p:pic>
        <p:nvPicPr>
          <p:cNvPr id="10" name="Picture 9"/>
          <p:cNvPicPr>
            <a:picLocks noChangeAspect="1"/>
          </p:cNvPicPr>
          <p:nvPr/>
        </p:nvPicPr>
        <p:blipFill>
          <a:blip r:embed="rId6"/>
          <a:stretch>
            <a:fillRect/>
          </a:stretch>
        </p:blipFill>
        <p:spPr>
          <a:xfrm>
            <a:off x="3679480" y="3606239"/>
            <a:ext cx="3405188" cy="3070251"/>
          </a:xfrm>
          <a:prstGeom prst="rect">
            <a:avLst/>
          </a:prstGeom>
          <a:ln w="38100">
            <a:solidFill>
              <a:schemeClr val="tx1"/>
            </a:solidFill>
          </a:ln>
        </p:spPr>
      </p:pic>
    </p:spTree>
    <p:extLst>
      <p:ext uri="{BB962C8B-B14F-4D97-AF65-F5344CB8AC3E}">
        <p14:creationId xmlns:p14="http://schemas.microsoft.com/office/powerpoint/2010/main" val="1324192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6553200" cy="1143000"/>
          </a:xfrm>
        </p:spPr>
        <p:txBody>
          <a:bodyPr/>
          <a:lstStyle/>
          <a:p>
            <a:pPr algn="l"/>
            <a:r>
              <a:rPr lang="en-US" sz="3600" b="1" dirty="0">
                <a:solidFill>
                  <a:srgbClr val="F58466"/>
                </a:solidFill>
                <a:latin typeface="Goudy Old Style" pitchFamily="18" charset="0"/>
              </a:rPr>
              <a:t>Communication between hospital team and prenatal care sites prior to GO LIVE date so that prenatal sites know when to start counseling patients that IPLARC is an option</a:t>
            </a:r>
            <a:r>
              <a:rPr lang="en-US" sz="4000" b="1" dirty="0">
                <a:solidFill>
                  <a:srgbClr val="F58466"/>
                </a:solidFill>
                <a:latin typeface="Goudy Old Style" pitchFamily="18" charset="0"/>
              </a:rPr>
              <a:t/>
            </a:r>
            <a:br>
              <a:rPr lang="en-US" sz="4000" b="1" dirty="0">
                <a:solidFill>
                  <a:srgbClr val="F58466"/>
                </a:solidFill>
                <a:latin typeface="Goudy Old Style" pitchFamily="18" charset="0"/>
              </a:rPr>
            </a:br>
            <a:endParaRPr lang="en-US" sz="40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76</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0" y="2845714"/>
            <a:ext cx="5410200" cy="3875767"/>
          </a:xfrm>
          <a:prstGeom prst="rect">
            <a:avLst/>
          </a:prstGeom>
        </p:spPr>
      </p:pic>
    </p:spTree>
    <p:extLst>
      <p:ext uri="{BB962C8B-B14F-4D97-AF65-F5344CB8AC3E}">
        <p14:creationId xmlns:p14="http://schemas.microsoft.com/office/powerpoint/2010/main" val="38922073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7015"/>
            <a:ext cx="6096000" cy="1143000"/>
          </a:xfrm>
        </p:spPr>
        <p:txBody>
          <a:bodyPr/>
          <a:lstStyle/>
          <a:p>
            <a:pPr algn="l"/>
            <a:r>
              <a:rPr lang="en-US" sz="4000" b="1" dirty="0">
                <a:solidFill>
                  <a:srgbClr val="F58466"/>
                </a:solidFill>
                <a:latin typeface="Goudy Old Style" pitchFamily="18" charset="0"/>
              </a:rPr>
              <a:t>Role of OB Providers and Care Teams: After GO LIVE</a:t>
            </a: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77</a:t>
            </a:fld>
            <a:endParaRPr lang="en-US" altLang="en-US"/>
          </a:p>
        </p:txBody>
      </p:sp>
      <p:graphicFrame>
        <p:nvGraphicFramePr>
          <p:cNvPr id="6" name="Diagram 5"/>
          <p:cNvGraphicFramePr/>
          <p:nvPr>
            <p:extLst>
              <p:ext uri="{D42A27DB-BD31-4B8C-83A1-F6EECF244321}">
                <p14:modId xmlns:p14="http://schemas.microsoft.com/office/powerpoint/2010/main" val="3492530787"/>
              </p:ext>
            </p:extLst>
          </p:nvPr>
        </p:nvGraphicFramePr>
        <p:xfrm>
          <a:off x="304800" y="1447800"/>
          <a:ext cx="8686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8581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 y="12700"/>
            <a:ext cx="8229600" cy="1143000"/>
          </a:xfrm>
        </p:spPr>
        <p:txBody>
          <a:bodyPr/>
          <a:lstStyle/>
          <a:p>
            <a:pPr algn="l"/>
            <a:r>
              <a:rPr lang="en-US" sz="4000" b="1" dirty="0" smtClean="0">
                <a:solidFill>
                  <a:srgbClr val="F58466"/>
                </a:solidFill>
                <a:latin typeface="Goudy Old Style" pitchFamily="18" charset="0"/>
              </a:rPr>
              <a:t>IPLARC Work </a:t>
            </a:r>
            <a:r>
              <a:rPr lang="en-US" sz="4000" b="1" dirty="0">
                <a:solidFill>
                  <a:srgbClr val="F58466"/>
                </a:solidFill>
                <a:latin typeface="Goudy Old Style" pitchFamily="18" charset="0"/>
              </a:rPr>
              <a:t>Flow Diagram</a:t>
            </a:r>
          </a:p>
        </p:txBody>
      </p:sp>
      <p:sp>
        <p:nvSpPr>
          <p:cNvPr id="4" name="Slide Number Placeholder 3"/>
          <p:cNvSpPr>
            <a:spLocks noGrp="1"/>
          </p:cNvSpPr>
          <p:nvPr>
            <p:ph type="sldNum" sz="quarter" idx="12"/>
          </p:nvPr>
        </p:nvSpPr>
        <p:spPr/>
        <p:txBody>
          <a:bodyPr/>
          <a:lstStyle/>
          <a:p>
            <a:fld id="{800332C6-A5C1-4D88-ADCE-6F3163D8595A}" type="slidenum">
              <a:rPr lang="en-US" smtClean="0">
                <a:solidFill>
                  <a:prstClr val="white"/>
                </a:solidFill>
              </a:rPr>
              <a:pPr/>
              <a:t>78</a:t>
            </a:fld>
            <a:endParaRPr lang="en-US">
              <a:solidFill>
                <a:prstClr val="white"/>
              </a:solidFill>
            </a:endParaRPr>
          </a:p>
        </p:txBody>
      </p:sp>
      <p:pic>
        <p:nvPicPr>
          <p:cNvPr id="6" name="Picture 5">
            <a:extLst>
              <a:ext uri="{FF2B5EF4-FFF2-40B4-BE49-F238E27FC236}">
                <a16:creationId xmlns:a16="http://schemas.microsoft.com/office/drawing/2014/main" id="{A29770AB-EC55-F04A-83E7-8E6F041FDB49}"/>
              </a:ext>
            </a:extLst>
          </p:cNvPr>
          <p:cNvPicPr>
            <a:picLocks noChangeAspect="1"/>
          </p:cNvPicPr>
          <p:nvPr/>
        </p:nvPicPr>
        <p:blipFill>
          <a:blip r:embed="rId3"/>
          <a:stretch>
            <a:fillRect/>
          </a:stretch>
        </p:blipFill>
        <p:spPr>
          <a:xfrm>
            <a:off x="2147483647" y="2147483647"/>
            <a:ext cx="12192000" cy="6858000"/>
          </a:xfrm>
          <a:prstGeom prst="rect">
            <a:avLst/>
          </a:prstGeom>
        </p:spPr>
      </p:pic>
      <p:pic>
        <p:nvPicPr>
          <p:cNvPr id="5" name="Picture 4">
            <a:extLst>
              <a:ext uri="{FF2B5EF4-FFF2-40B4-BE49-F238E27FC236}">
                <a16:creationId xmlns:a16="http://schemas.microsoft.com/office/drawing/2014/main" id="{1D06DBBF-CBCB-7341-8525-ED80DDF36F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00" y="1341904"/>
            <a:ext cx="9111774" cy="5516096"/>
          </a:xfrm>
          <a:prstGeom prst="rect">
            <a:avLst/>
          </a:prstGeom>
        </p:spPr>
      </p:pic>
      <p:pic>
        <p:nvPicPr>
          <p:cNvPr id="3" name="Picture 2"/>
          <p:cNvPicPr>
            <a:picLocks noChangeAspect="1"/>
          </p:cNvPicPr>
          <p:nvPr/>
        </p:nvPicPr>
        <p:blipFill>
          <a:blip r:embed="rId5"/>
          <a:stretch>
            <a:fillRect/>
          </a:stretch>
        </p:blipFill>
        <p:spPr>
          <a:xfrm>
            <a:off x="1676400" y="6286500"/>
            <a:ext cx="790575" cy="571500"/>
          </a:xfrm>
          <a:prstGeom prst="rect">
            <a:avLst/>
          </a:prstGeom>
        </p:spPr>
      </p:pic>
    </p:spTree>
    <p:extLst>
      <p:ext uri="{BB962C8B-B14F-4D97-AF65-F5344CB8AC3E}">
        <p14:creationId xmlns:p14="http://schemas.microsoft.com/office/powerpoint/2010/main" val="2700898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C9FB53-311B-43CA-B7CE-1F80A678A235}" type="slidenum">
              <a:rPr lang="en-US" altLang="en-US" smtClean="0"/>
              <a:pPr>
                <a:defRPr/>
              </a:pPr>
              <a:t>79</a:t>
            </a:fld>
            <a:endParaRPr lang="en-US" alt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2600" y="1524000"/>
            <a:ext cx="3000375"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txBox="1">
            <a:spLocks/>
          </p:cNvSpPr>
          <p:nvPr/>
        </p:nvSpPr>
        <p:spPr>
          <a:xfrm>
            <a:off x="228600" y="22860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4000" b="1" dirty="0" smtClean="0">
                <a:solidFill>
                  <a:srgbClr val="F58466"/>
                </a:solidFill>
                <a:latin typeface="Goudy Old Style" pitchFamily="18" charset="0"/>
              </a:rPr>
              <a:t>Redefining Postpartum Care</a:t>
            </a:r>
            <a:endParaRPr lang="en-US" sz="4000" b="1" dirty="0">
              <a:solidFill>
                <a:srgbClr val="F58466"/>
              </a:solidFill>
              <a:latin typeface="Goudy Old Style" pitchFamily="18" charset="0"/>
            </a:endParaRPr>
          </a:p>
        </p:txBody>
      </p:sp>
      <p:sp>
        <p:nvSpPr>
          <p:cNvPr id="5" name="Rectangle 4"/>
          <p:cNvSpPr/>
          <p:nvPr/>
        </p:nvSpPr>
        <p:spPr>
          <a:xfrm>
            <a:off x="0" y="1108780"/>
            <a:ext cx="5414010" cy="5693866"/>
          </a:xfrm>
          <a:prstGeom prst="rect">
            <a:avLst/>
          </a:prstGeom>
        </p:spPr>
        <p:txBody>
          <a:bodyPr wrap="square">
            <a:spAutoFit/>
          </a:bodyPr>
          <a:lstStyle/>
          <a:p>
            <a:pPr algn="ctr">
              <a:buClr>
                <a:srgbClr val="F7994B"/>
              </a:buClr>
            </a:pPr>
            <a:r>
              <a:rPr lang="en-US" sz="2400" b="1" u="sng" dirty="0" smtClean="0">
                <a:solidFill>
                  <a:srgbClr val="004990"/>
                </a:solidFill>
                <a:latin typeface="+mn-lt"/>
              </a:rPr>
              <a:t>ACOG Committee Opinion #736:</a:t>
            </a:r>
          </a:p>
          <a:p>
            <a:pPr marL="342900" indent="-342900">
              <a:buClr>
                <a:srgbClr val="F7994B"/>
              </a:buClr>
              <a:buFont typeface="Arial" panose="020B0604020202020204" pitchFamily="34" charset="0"/>
              <a:buChar char="•"/>
            </a:pPr>
            <a:endParaRPr lang="en-US" sz="1000" dirty="0" smtClean="0">
              <a:latin typeface="+mn-lt"/>
            </a:endParaRPr>
          </a:p>
          <a:p>
            <a:pPr marL="342900" indent="-342900">
              <a:buClr>
                <a:srgbClr val="F7994B"/>
              </a:buClr>
              <a:buFont typeface="Arial" panose="020B0604020202020204" pitchFamily="34" charset="0"/>
              <a:buChar char="•"/>
            </a:pPr>
            <a:r>
              <a:rPr lang="en-US" sz="2000" dirty="0" smtClean="0">
                <a:latin typeface="+mn-lt"/>
              </a:rPr>
              <a:t>To </a:t>
            </a:r>
            <a:r>
              <a:rPr lang="en-US" sz="2000" u="sng" dirty="0" smtClean="0">
                <a:solidFill>
                  <a:srgbClr val="004990"/>
                </a:solidFill>
                <a:latin typeface="+mn-lt"/>
              </a:rPr>
              <a:t>optimize</a:t>
            </a:r>
            <a:r>
              <a:rPr lang="en-US" sz="2000" dirty="0" smtClean="0">
                <a:latin typeface="+mn-lt"/>
              </a:rPr>
              <a:t> the health of women and infants, postpartum care should </a:t>
            </a:r>
            <a:r>
              <a:rPr lang="en-US" sz="2000" u="sng" dirty="0" smtClean="0">
                <a:solidFill>
                  <a:srgbClr val="004990"/>
                </a:solidFill>
                <a:latin typeface="+mn-lt"/>
              </a:rPr>
              <a:t>become an ongoing process,</a:t>
            </a:r>
            <a:r>
              <a:rPr lang="en-US" sz="2000" dirty="0" smtClean="0">
                <a:latin typeface="+mn-lt"/>
              </a:rPr>
              <a:t> rather than a single encounter</a:t>
            </a:r>
          </a:p>
          <a:p>
            <a:pPr marL="342900" indent="-342900">
              <a:buClr>
                <a:srgbClr val="F7994B"/>
              </a:buClr>
              <a:buFont typeface="Arial" panose="020B0604020202020204" pitchFamily="34" charset="0"/>
              <a:buChar char="•"/>
            </a:pPr>
            <a:endParaRPr lang="en-US" sz="900" dirty="0" smtClean="0">
              <a:latin typeface="+mn-lt"/>
            </a:endParaRPr>
          </a:p>
          <a:p>
            <a:pPr marL="342900" indent="-342900">
              <a:buClr>
                <a:srgbClr val="F7994B"/>
              </a:buClr>
              <a:buFont typeface="Arial" panose="020B0604020202020204" pitchFamily="34" charset="0"/>
              <a:buChar char="•"/>
            </a:pPr>
            <a:r>
              <a:rPr lang="en-US" sz="2000" u="sng" dirty="0" smtClean="0">
                <a:solidFill>
                  <a:srgbClr val="004990"/>
                </a:solidFill>
                <a:latin typeface="+mn-lt"/>
              </a:rPr>
              <a:t>All women </a:t>
            </a:r>
            <a:r>
              <a:rPr lang="en-US" sz="2000" dirty="0" smtClean="0">
                <a:latin typeface="+mn-lt"/>
              </a:rPr>
              <a:t>should ideally have contact with maternal care provider </a:t>
            </a:r>
            <a:r>
              <a:rPr lang="en-US" sz="2000" u="sng" dirty="0" smtClean="0">
                <a:solidFill>
                  <a:srgbClr val="004990"/>
                </a:solidFill>
                <a:latin typeface="+mn-lt"/>
              </a:rPr>
              <a:t>within the first 3 weeks postpartum (ideally within 2 weeks)</a:t>
            </a:r>
          </a:p>
          <a:p>
            <a:pPr marL="800100" lvl="1" indent="-342900">
              <a:buClr>
                <a:srgbClr val="F7994B"/>
              </a:buClr>
              <a:buFont typeface="Wingdings" panose="05000000000000000000" pitchFamily="2" charset="2"/>
              <a:buChar char="q"/>
            </a:pPr>
            <a:r>
              <a:rPr lang="en-US" dirty="0" smtClean="0">
                <a:latin typeface="+mn-lt"/>
              </a:rPr>
              <a:t>Blood pressure checks</a:t>
            </a:r>
          </a:p>
          <a:p>
            <a:pPr marL="800100" lvl="1" indent="-342900">
              <a:buClr>
                <a:srgbClr val="F7994B"/>
              </a:buClr>
              <a:buFont typeface="Wingdings" panose="05000000000000000000" pitchFamily="2" charset="2"/>
              <a:buChar char="q"/>
            </a:pPr>
            <a:r>
              <a:rPr lang="en-US" dirty="0" smtClean="0">
                <a:latin typeface="+mn-lt"/>
              </a:rPr>
              <a:t>Breastfeeding support</a:t>
            </a:r>
          </a:p>
          <a:p>
            <a:pPr marL="800100" lvl="1" indent="-342900">
              <a:buClr>
                <a:srgbClr val="F7994B"/>
              </a:buClr>
              <a:buFont typeface="Wingdings" panose="05000000000000000000" pitchFamily="2" charset="2"/>
              <a:buChar char="q"/>
            </a:pPr>
            <a:r>
              <a:rPr lang="en-US" dirty="0" smtClean="0">
                <a:latin typeface="+mn-lt"/>
              </a:rPr>
              <a:t>Mental health well-being</a:t>
            </a:r>
          </a:p>
          <a:p>
            <a:pPr marL="800100" lvl="1" indent="-342900">
              <a:buClr>
                <a:srgbClr val="F7994B"/>
              </a:buClr>
              <a:buFont typeface="Wingdings" panose="05000000000000000000" pitchFamily="2" charset="2"/>
              <a:buChar char="q"/>
            </a:pPr>
            <a:r>
              <a:rPr lang="en-US" dirty="0" smtClean="0">
                <a:latin typeface="+mn-lt"/>
              </a:rPr>
              <a:t>Contraception </a:t>
            </a:r>
          </a:p>
          <a:p>
            <a:pPr marL="342900" indent="-342900">
              <a:buClr>
                <a:srgbClr val="F7994B"/>
              </a:buClr>
              <a:buFont typeface="Arial" panose="020B0604020202020204" pitchFamily="34" charset="0"/>
              <a:buChar char="•"/>
            </a:pPr>
            <a:endParaRPr lang="en-US" sz="900" dirty="0" smtClean="0">
              <a:latin typeface="+mn-lt"/>
            </a:endParaRPr>
          </a:p>
          <a:p>
            <a:pPr marL="342900" indent="-342900">
              <a:buClr>
                <a:srgbClr val="F7994B"/>
              </a:buClr>
              <a:buFont typeface="Arial" panose="020B0604020202020204" pitchFamily="34" charset="0"/>
              <a:buChar char="•"/>
            </a:pPr>
            <a:r>
              <a:rPr lang="en-US" sz="2000" dirty="0" smtClean="0">
                <a:latin typeface="+mn-lt"/>
              </a:rPr>
              <a:t>Initial assessment should be followed up with </a:t>
            </a:r>
            <a:r>
              <a:rPr lang="en-US" sz="2000" u="sng" dirty="0" smtClean="0">
                <a:solidFill>
                  <a:srgbClr val="004990"/>
                </a:solidFill>
                <a:latin typeface="+mn-lt"/>
              </a:rPr>
              <a:t>ongoing care as needed</a:t>
            </a:r>
          </a:p>
          <a:p>
            <a:pPr marL="342900" indent="-342900">
              <a:buClr>
                <a:srgbClr val="F7994B"/>
              </a:buClr>
              <a:buFont typeface="Arial" panose="020B0604020202020204" pitchFamily="34" charset="0"/>
              <a:buChar char="•"/>
            </a:pPr>
            <a:endParaRPr lang="en-US" sz="900" dirty="0" smtClean="0">
              <a:latin typeface="+mn-lt"/>
            </a:endParaRPr>
          </a:p>
          <a:p>
            <a:pPr marL="342900" indent="-342900">
              <a:buClr>
                <a:srgbClr val="F7994B"/>
              </a:buClr>
              <a:buFont typeface="Arial" panose="020B0604020202020204" pitchFamily="34" charset="0"/>
              <a:buChar char="•"/>
            </a:pPr>
            <a:r>
              <a:rPr lang="en-US" sz="2000" dirty="0" smtClean="0">
                <a:latin typeface="+mn-lt"/>
              </a:rPr>
              <a:t>Conclude with a </a:t>
            </a:r>
            <a:r>
              <a:rPr lang="en-US" sz="2000" u="sng" dirty="0" smtClean="0">
                <a:solidFill>
                  <a:srgbClr val="004990"/>
                </a:solidFill>
                <a:latin typeface="+mn-lt"/>
              </a:rPr>
              <a:t>comprehensive</a:t>
            </a:r>
            <a:r>
              <a:rPr lang="en-US" sz="2000" dirty="0" smtClean="0">
                <a:latin typeface="+mn-lt"/>
              </a:rPr>
              <a:t> postpartum visit </a:t>
            </a:r>
            <a:r>
              <a:rPr lang="en-US" sz="2000" u="sng" dirty="0" smtClean="0">
                <a:solidFill>
                  <a:srgbClr val="004990"/>
                </a:solidFill>
                <a:latin typeface="+mn-lt"/>
              </a:rPr>
              <a:t>NO LATER than 12 weeks after birth </a:t>
            </a:r>
          </a:p>
          <a:p>
            <a:pPr marL="742950" lvl="1" indent="-285750">
              <a:buClr>
                <a:srgbClr val="F7994B"/>
              </a:buClr>
              <a:buFont typeface="Arial" panose="020B0604020202020204" pitchFamily="34" charset="0"/>
              <a:buChar char="•"/>
            </a:pPr>
            <a:endParaRPr lang="en-US" sz="2000" dirty="0">
              <a:latin typeface="+mn-lt"/>
            </a:endParaRPr>
          </a:p>
        </p:txBody>
      </p:sp>
    </p:spTree>
    <p:extLst>
      <p:ext uri="{BB962C8B-B14F-4D97-AF65-F5344CB8AC3E}">
        <p14:creationId xmlns:p14="http://schemas.microsoft.com/office/powerpoint/2010/main" val="4156790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01198" y="914401"/>
            <a:ext cx="7054445" cy="5615862"/>
          </a:xfrm>
        </p:spPr>
      </p:pic>
      <p:sp>
        <p:nvSpPr>
          <p:cNvPr id="65538" name="Title 1"/>
          <p:cNvSpPr>
            <a:spLocks noGrp="1"/>
          </p:cNvSpPr>
          <p:nvPr>
            <p:ph type="title"/>
          </p:nvPr>
        </p:nvSpPr>
        <p:spPr>
          <a:xfrm>
            <a:off x="152400" y="152400"/>
            <a:ext cx="6477000" cy="944562"/>
          </a:xfrm>
        </p:spPr>
        <p:txBody>
          <a:bodyPr/>
          <a:lstStyle/>
          <a:p>
            <a:pPr algn="l" eaLnBrk="1" hangingPunct="1"/>
            <a:r>
              <a:rPr lang="en-US" altLang="en-US" sz="4000" b="1" dirty="0" smtClean="0">
                <a:solidFill>
                  <a:srgbClr val="F58466"/>
                </a:solidFill>
                <a:latin typeface="Goudy Old Style" pitchFamily="18" charset="0"/>
              </a:rPr>
              <a:t>LARC is the Most Effective of</a:t>
            </a:r>
            <a:endParaRPr lang="en-US" altLang="en-US" sz="4000" b="1" dirty="0">
              <a:solidFill>
                <a:srgbClr val="F58466"/>
              </a:solidFill>
              <a:latin typeface="Goudy Old Style" pitchFamily="18" charset="0"/>
            </a:endParaRPr>
          </a:p>
        </p:txBody>
      </p:sp>
    </p:spTree>
    <p:extLst>
      <p:ext uri="{BB962C8B-B14F-4D97-AF65-F5344CB8AC3E}">
        <p14:creationId xmlns:p14="http://schemas.microsoft.com/office/powerpoint/2010/main" val="34908833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pPr algn="l"/>
            <a:r>
              <a:rPr lang="en-US" sz="4000" b="1" dirty="0" smtClean="0">
                <a:solidFill>
                  <a:srgbClr val="F58466"/>
                </a:solidFill>
                <a:latin typeface="Goudy Old Style" pitchFamily="18" charset="0"/>
              </a:rPr>
              <a:t>Conclusion</a:t>
            </a:r>
            <a:endParaRPr lang="en-US" sz="4000" b="1" dirty="0">
              <a:solidFill>
                <a:srgbClr val="F58466"/>
              </a:solidFill>
              <a:latin typeface="Goudy Old Style" pitchFamily="18" charset="0"/>
            </a:endParaRPr>
          </a:p>
        </p:txBody>
      </p:sp>
      <p:sp>
        <p:nvSpPr>
          <p:cNvPr id="3" name="Content Placeholder 2"/>
          <p:cNvSpPr>
            <a:spLocks noGrp="1"/>
          </p:cNvSpPr>
          <p:nvPr>
            <p:ph idx="1"/>
          </p:nvPr>
        </p:nvSpPr>
        <p:spPr>
          <a:xfrm>
            <a:off x="381000" y="1143000"/>
            <a:ext cx="8229600" cy="4525963"/>
          </a:xfrm>
        </p:spPr>
        <p:txBody>
          <a:bodyPr/>
          <a:lstStyle/>
          <a:p>
            <a:pPr>
              <a:buClr>
                <a:srgbClr val="F58466"/>
              </a:buClr>
            </a:pPr>
            <a:r>
              <a:rPr lang="en-US" sz="2600" dirty="0" smtClean="0"/>
              <a:t>Immediate postpartum LARC is one option for patients to consider when choosing postpartum contraception</a:t>
            </a:r>
          </a:p>
          <a:p>
            <a:pPr>
              <a:buClr>
                <a:srgbClr val="F58466"/>
              </a:buClr>
            </a:pPr>
            <a:r>
              <a:rPr lang="en-US" sz="2600" dirty="0" smtClean="0"/>
              <a:t>IPLARC is safe, effective, and endorsed by national partners</a:t>
            </a:r>
          </a:p>
          <a:p>
            <a:pPr>
              <a:buClr>
                <a:srgbClr val="F58466"/>
              </a:buClr>
            </a:pPr>
            <a:r>
              <a:rPr lang="en-US" sz="2600" dirty="0" smtClean="0"/>
              <a:t>Goal to </a:t>
            </a:r>
            <a:r>
              <a:rPr lang="en-US" sz="2600" dirty="0"/>
              <a:t>reduce barriers to effective </a:t>
            </a:r>
            <a:r>
              <a:rPr lang="en-US" sz="2600" dirty="0" smtClean="0"/>
              <a:t>post-delivery contraception at all Illinois hospitals</a:t>
            </a:r>
          </a:p>
          <a:p>
            <a:pPr>
              <a:buClr>
                <a:srgbClr val="F58466"/>
              </a:buClr>
            </a:pPr>
            <a:r>
              <a:rPr lang="en-US" sz="2600" dirty="0" smtClean="0"/>
              <a:t>ILPQC is here to help you:</a:t>
            </a:r>
          </a:p>
          <a:p>
            <a:pPr lvl="1">
              <a:buClr>
                <a:srgbClr val="F58466"/>
              </a:buClr>
            </a:pPr>
            <a:r>
              <a:rPr lang="en-US" sz="2200" dirty="0"/>
              <a:t>With resources/ materials through the IPLARC Toolkit</a:t>
            </a:r>
          </a:p>
          <a:p>
            <a:pPr lvl="1">
              <a:buClr>
                <a:srgbClr val="F58466"/>
              </a:buClr>
            </a:pPr>
            <a:r>
              <a:rPr lang="en-US" sz="2200" dirty="0" smtClean="0"/>
              <a:t>Work through detailed billing and coding challenges</a:t>
            </a:r>
          </a:p>
          <a:p>
            <a:pPr lvl="1">
              <a:buClr>
                <a:srgbClr val="F58466"/>
              </a:buClr>
            </a:pPr>
            <a:r>
              <a:rPr lang="en-US" sz="2200" dirty="0" smtClean="0"/>
              <a:t>Conduct Key Players Meeting at your hospital to brainstorm challenges and move implementation forward</a:t>
            </a:r>
          </a:p>
          <a:p>
            <a:pPr lvl="1">
              <a:buClr>
                <a:srgbClr val="F58466"/>
              </a:buClr>
            </a:pPr>
            <a:r>
              <a:rPr lang="en-US" sz="2200" dirty="0"/>
              <a:t>Achieve the March </a:t>
            </a:r>
            <a:r>
              <a:rPr lang="en-US" sz="2200" dirty="0" smtClean="0"/>
              <a:t>2019 </a:t>
            </a:r>
            <a:r>
              <a:rPr lang="en-US" sz="2200" dirty="0"/>
              <a:t>GO LIVE Goal</a:t>
            </a:r>
          </a:p>
          <a:p>
            <a:pPr lvl="1">
              <a:buClr>
                <a:srgbClr val="F58466"/>
              </a:buClr>
            </a:pPr>
            <a:endParaRPr lang="en-US" sz="2400" dirty="0" smtClean="0"/>
          </a:p>
          <a:p>
            <a:pPr>
              <a:buClr>
                <a:srgbClr val="F58466"/>
              </a:buClr>
            </a:pPr>
            <a:endParaRPr lang="en-US" sz="2800" dirty="0" smtClean="0"/>
          </a:p>
          <a:p>
            <a:endParaRPr lang="en-US" sz="2800" dirty="0"/>
          </a:p>
        </p:txBody>
      </p:sp>
    </p:spTree>
    <p:extLst>
      <p:ext uri="{BB962C8B-B14F-4D97-AF65-F5344CB8AC3E}">
        <p14:creationId xmlns:p14="http://schemas.microsoft.com/office/powerpoint/2010/main" val="12935056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21" y="227015"/>
            <a:ext cx="6324600" cy="1143000"/>
          </a:xfrm>
        </p:spPr>
        <p:txBody>
          <a:bodyPr/>
          <a:lstStyle/>
          <a:p>
            <a:pPr algn="l"/>
            <a:r>
              <a:rPr lang="en-US" b="1" dirty="0" smtClean="0">
                <a:solidFill>
                  <a:srgbClr val="F58466"/>
                </a:solidFill>
                <a:latin typeface="Goudy Old Style" pitchFamily="18" charset="0"/>
              </a:rPr>
              <a:t>Contact</a:t>
            </a:r>
            <a:endParaRPr lang="en-US" dirty="0"/>
          </a:p>
        </p:txBody>
      </p:sp>
      <p:sp>
        <p:nvSpPr>
          <p:cNvPr id="3" name="Content Placeholder 2"/>
          <p:cNvSpPr>
            <a:spLocks noGrp="1"/>
          </p:cNvSpPr>
          <p:nvPr>
            <p:ph idx="1"/>
          </p:nvPr>
        </p:nvSpPr>
        <p:spPr>
          <a:xfrm>
            <a:off x="249621" y="1447800"/>
            <a:ext cx="8229600" cy="4525963"/>
          </a:xfrm>
        </p:spPr>
        <p:txBody>
          <a:bodyPr/>
          <a:lstStyle/>
          <a:p>
            <a:pPr eaLnBrk="1" hangingPunct="1">
              <a:buClr>
                <a:srgbClr val="F58466"/>
              </a:buClr>
            </a:pPr>
            <a:r>
              <a:rPr lang="en-US" altLang="en-US" dirty="0" smtClean="0"/>
              <a:t>Email </a:t>
            </a:r>
            <a:r>
              <a:rPr lang="en-US" altLang="en-US" dirty="0" smtClean="0">
                <a:hlinkClick r:id="rId2"/>
              </a:rPr>
              <a:t>info@ilpqc.org</a:t>
            </a:r>
            <a:endParaRPr lang="en-US" altLang="en-US" dirty="0" smtClean="0"/>
          </a:p>
          <a:p>
            <a:pPr eaLnBrk="1" hangingPunct="1">
              <a:buClr>
                <a:srgbClr val="F58466"/>
              </a:buClr>
            </a:pPr>
            <a:r>
              <a:rPr lang="en-US" dirty="0" smtClean="0"/>
              <a:t>Visit us at </a:t>
            </a:r>
            <a:r>
              <a:rPr lang="en-US" dirty="0" smtClean="0">
                <a:hlinkClick r:id="rId3"/>
              </a:rPr>
              <a:t>www.ilpqc.org</a:t>
            </a:r>
            <a:endParaRPr lang="en-US" dirty="0" smtClean="0"/>
          </a:p>
          <a:p>
            <a:pPr eaLnBrk="1" hangingPunct="1">
              <a:buClr>
                <a:srgbClr val="F58466"/>
              </a:buClr>
            </a:pPr>
            <a:endParaRPr lang="en-US" dirty="0"/>
          </a:p>
          <a:p>
            <a:pPr eaLnBrk="1" hangingPunct="1">
              <a:buClr>
                <a:srgbClr val="F58466"/>
              </a:buClr>
            </a:pPr>
            <a:endParaRPr lang="en-US" altLang="en-US" dirty="0" smtClean="0"/>
          </a:p>
          <a:p>
            <a:pPr eaLnBrk="1" hangingPunct="1">
              <a:buClr>
                <a:srgbClr val="F58466"/>
              </a:buClr>
            </a:pPr>
            <a:endParaRPr lang="en-US" altLang="en-US" dirty="0" smtClean="0"/>
          </a:p>
          <a:p>
            <a:pPr eaLnBrk="1" hangingPunct="1">
              <a:buClr>
                <a:srgbClr val="F58466"/>
              </a:buClr>
            </a:pPr>
            <a:endParaRPr lang="en-US" altLang="en-US" dirty="0">
              <a:solidFill>
                <a:srgbClr val="FF0000"/>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81</a:t>
            </a:fld>
            <a:endParaRPr lang="en-US" altLang="en-US"/>
          </a:p>
        </p:txBody>
      </p:sp>
    </p:spTree>
    <p:extLst>
      <p:ext uri="{BB962C8B-B14F-4D97-AF65-F5344CB8AC3E}">
        <p14:creationId xmlns:p14="http://schemas.microsoft.com/office/powerpoint/2010/main" val="4497548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sponsor_sli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826250"/>
          </a:xfrm>
          <a:prstGeom prst="rect">
            <a:avLst/>
          </a:prstGeom>
          <a:noFill/>
          <a:ln w="9525">
            <a:noFill/>
            <a:miter lim="800000"/>
            <a:headEnd/>
            <a:tailEnd/>
          </a:ln>
        </p:spPr>
      </p:pic>
      <p:sp>
        <p:nvSpPr>
          <p:cNvPr id="2" name="TextBox 1"/>
          <p:cNvSpPr txBox="1"/>
          <p:nvPr/>
        </p:nvSpPr>
        <p:spPr>
          <a:xfrm>
            <a:off x="7467600" y="5911340"/>
            <a:ext cx="1295400" cy="461665"/>
          </a:xfrm>
          <a:prstGeom prst="rect">
            <a:avLst/>
          </a:prstGeom>
          <a:noFill/>
        </p:spPr>
        <p:txBody>
          <a:bodyPr wrap="square" rtlCol="0">
            <a:spAutoFit/>
          </a:bodyPr>
          <a:lstStyle/>
          <a:p>
            <a:pPr algn="ctr"/>
            <a:r>
              <a:rPr lang="en-US" sz="2400" dirty="0" smtClean="0"/>
              <a:t>IDPH</a:t>
            </a:r>
            <a:endParaRPr lang="en-US" sz="2400" dirty="0"/>
          </a:p>
        </p:txBody>
      </p:sp>
    </p:spTree>
    <p:extLst>
      <p:ext uri="{BB962C8B-B14F-4D97-AF65-F5344CB8AC3E}">
        <p14:creationId xmlns:p14="http://schemas.microsoft.com/office/powerpoint/2010/main" val="3400818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b="1" dirty="0" smtClean="0">
                <a:solidFill>
                  <a:srgbClr val="F58466"/>
                </a:solidFill>
                <a:latin typeface="Goudy Old Style" pitchFamily="18" charset="0"/>
              </a:rPr>
              <a:t>LARC Options</a:t>
            </a:r>
            <a:endParaRPr lang="en-US" sz="3600" b="1" dirty="0">
              <a:solidFill>
                <a:srgbClr val="F58466"/>
              </a:solidFill>
              <a:latin typeface="Goudy Old Style" pitchFamily="18" charset="0"/>
            </a:endParaRPr>
          </a:p>
        </p:txBody>
      </p:sp>
      <p:sp>
        <p:nvSpPr>
          <p:cNvPr id="4" name="Slide Number Placeholder 3"/>
          <p:cNvSpPr>
            <a:spLocks noGrp="1"/>
          </p:cNvSpPr>
          <p:nvPr>
            <p:ph type="sldNum" sz="quarter" idx="12"/>
          </p:nvPr>
        </p:nvSpPr>
        <p:spPr/>
        <p:txBody>
          <a:bodyPr/>
          <a:lstStyle/>
          <a:p>
            <a:pPr>
              <a:defRPr/>
            </a:pPr>
            <a:fld id="{ED3A795C-50BE-462B-8B70-BD2F9F6A8888}" type="slidenum">
              <a:rPr lang="en-US" altLang="en-US" smtClean="0"/>
              <a:pPr>
                <a:defRPr/>
              </a:pPr>
              <a:t>9</a:t>
            </a:fld>
            <a:endParaRPr lang="en-US" altLang="en-US"/>
          </a:p>
        </p:txBody>
      </p:sp>
      <p:pic>
        <p:nvPicPr>
          <p:cNvPr id="5" name="Content Placeholder 3"/>
          <p:cNvPicPr>
            <a:picLocks noChangeAspect="1"/>
          </p:cNvPicPr>
          <p:nvPr/>
        </p:nvPicPr>
        <p:blipFill>
          <a:blip r:embed="rId2"/>
          <a:stretch>
            <a:fillRect/>
          </a:stretch>
        </p:blipFill>
        <p:spPr bwMode="auto">
          <a:xfrm>
            <a:off x="150996" y="1647827"/>
            <a:ext cx="8993004"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çık Bilim | Bilim yeterince heyecanlıdı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4595078"/>
            <a:ext cx="2102318" cy="1608730"/>
          </a:xfrm>
          <a:prstGeom prst="rect">
            <a:avLst/>
          </a:prstGeom>
        </p:spPr>
      </p:pic>
      <p:pic>
        <p:nvPicPr>
          <p:cNvPr id="9" name="Picture 8" descr="Cara Memilih Alat Kontrasepsi yang Tepat: 99% Efek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7200" y="4716262"/>
            <a:ext cx="1918878" cy="1261307"/>
          </a:xfrm>
          <a:prstGeom prst="rect">
            <a:avLst/>
          </a:prstGeom>
        </p:spPr>
      </p:pic>
    </p:spTree>
    <p:extLst>
      <p:ext uri="{BB962C8B-B14F-4D97-AF65-F5344CB8AC3E}">
        <p14:creationId xmlns:p14="http://schemas.microsoft.com/office/powerpoint/2010/main" val="2127621568"/>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990"/>
      </a:hlink>
      <a:folHlink>
        <a:srgbClr val="F584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74285</TotalTime>
  <Words>5342</Words>
  <Application>Microsoft Office PowerPoint</Application>
  <PresentationFormat>On-screen Show (4:3)</PresentationFormat>
  <Paragraphs>560</Paragraphs>
  <Slides>82</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MS PGothic</vt:lpstr>
      <vt:lpstr>MS PGothic</vt:lpstr>
      <vt:lpstr>Arial</vt:lpstr>
      <vt:lpstr>Calibri</vt:lpstr>
      <vt:lpstr>Corbel</vt:lpstr>
      <vt:lpstr>Goudy Old Style</vt:lpstr>
      <vt:lpstr>Verdana</vt:lpstr>
      <vt:lpstr>Wingdings</vt:lpstr>
      <vt:lpstr>Wingdings 2</vt:lpstr>
      <vt:lpstr>Office Theme</vt:lpstr>
      <vt:lpstr>Immediate Postpartum LARC (IPLARC)  Grand Rounds</vt:lpstr>
      <vt:lpstr>Acknowledgments </vt:lpstr>
      <vt:lpstr>ILPQC Immediate Postpartum Long-Acting Reversible Contraception (IPLARC) Initiative</vt:lpstr>
      <vt:lpstr>IPLARC Definitions </vt:lpstr>
      <vt:lpstr>Background – why larc immediate postpartum?  </vt:lpstr>
      <vt:lpstr>Consequences of Unplanned Pregnancies &amp; Short Interpregnancy Intervals</vt:lpstr>
      <vt:lpstr>Why LARC?</vt:lpstr>
      <vt:lpstr>LARC is the Most Effective of</vt:lpstr>
      <vt:lpstr>LARC Options</vt:lpstr>
      <vt:lpstr>Importance of Highly Effective Contraception </vt:lpstr>
      <vt:lpstr>PowerPoint Presentation</vt:lpstr>
      <vt:lpstr>IPLARC has many advantages</vt:lpstr>
      <vt:lpstr>PowerPoint Presentation</vt:lpstr>
      <vt:lpstr>PowerPoint Presentation</vt:lpstr>
      <vt:lpstr>IHFS Allows Hospitals to  Reimburse</vt:lpstr>
      <vt:lpstr>Benefits of increasing larc access from other states</vt:lpstr>
      <vt:lpstr>Colorado Family Planning Initiative</vt:lpstr>
      <vt:lpstr>CHOICE Project</vt:lpstr>
      <vt:lpstr>CHOICE Project</vt:lpstr>
      <vt:lpstr>Important facts for providers to know</vt:lpstr>
      <vt:lpstr>IPLARC Contraindications</vt:lpstr>
      <vt:lpstr>Expulsion</vt:lpstr>
      <vt:lpstr>Benefits of IPLARC outweigh risk of expulsion </vt:lpstr>
      <vt:lpstr>Bottom line</vt:lpstr>
      <vt:lpstr>PowerPoint Presentation</vt:lpstr>
      <vt:lpstr>PowerPoint Presentation</vt:lpstr>
      <vt:lpstr>PowerPoint Presentation</vt:lpstr>
      <vt:lpstr>Comprehensive contraceptive counseling including Iplarc</vt:lpstr>
      <vt:lpstr>No wrong door for birth control! </vt:lpstr>
      <vt:lpstr>LARC Statement of Principles</vt:lpstr>
      <vt:lpstr>PowerPoint Presentation</vt:lpstr>
      <vt:lpstr>PowerPoint Presentation</vt:lpstr>
      <vt:lpstr>Counseling &amp; Consent</vt:lpstr>
      <vt:lpstr>IPLARC insertion training for all providers</vt:lpstr>
      <vt:lpstr>IPLARC Insertion of IUDs Training</vt:lpstr>
      <vt:lpstr>Nexplanon placement training</vt:lpstr>
      <vt:lpstr>ILPQC Structure and supports for teams</vt:lpstr>
      <vt:lpstr>ILPQC Infrastructure</vt:lpstr>
      <vt:lpstr>ILPQC: Three Pillars Support Quality Improvement Success</vt:lpstr>
      <vt:lpstr>What is Quality Improvement?</vt:lpstr>
      <vt:lpstr>ILPQC Quality Improvement Strategy</vt:lpstr>
      <vt:lpstr>Illinois Perinatal Quality Collaborative (ILPQC)</vt:lpstr>
      <vt:lpstr>Initiative OVERview </vt:lpstr>
      <vt:lpstr>Immediate Postpartum LARC (IPLARC)</vt:lpstr>
      <vt:lpstr>IPLARC Initiative Goals</vt:lpstr>
      <vt:lpstr>Aims and Measures</vt:lpstr>
      <vt:lpstr>Expert Advisors</vt:lpstr>
      <vt:lpstr>IPLARC Teams</vt:lpstr>
      <vt:lpstr>PowerPoint Presentation</vt:lpstr>
      <vt:lpstr>Practice Changes for  IPLARC Success – Pre-implementation</vt:lpstr>
      <vt:lpstr>Practice Changes for  IPLARC Success – Implementation</vt:lpstr>
      <vt:lpstr>Implementation of IPLARC</vt:lpstr>
      <vt:lpstr>All teams collect data for monthly data reports to drive QI </vt:lpstr>
      <vt:lpstr>PowerPoint Presentation</vt:lpstr>
      <vt:lpstr>PowerPoint Presentation</vt:lpstr>
      <vt:lpstr>Structure Measure Reports</vt:lpstr>
      <vt:lpstr>Wave 1: IPLARC on Inpatient Formulary</vt:lpstr>
      <vt:lpstr>Wave 1: IPLARC Protocols in Place</vt:lpstr>
      <vt:lpstr>Wave 1: IPLARC Billing Codes</vt:lpstr>
      <vt:lpstr>Wave 1: IT/EMR Revisions In Place</vt:lpstr>
      <vt:lpstr>IPLARC Provider Education</vt:lpstr>
      <vt:lpstr>Comprehensive Contraceptive Counseling</vt:lpstr>
      <vt:lpstr>Completing key QI steps and Achieving go live by march 2019</vt:lpstr>
      <vt:lpstr>ILPQC is here to help teams succeed!</vt:lpstr>
      <vt:lpstr>Goals for Teams: Prior to GO LIVE</vt:lpstr>
      <vt:lpstr>Providers must know how to bill/code and document for IPLARC placement </vt:lpstr>
      <vt:lpstr>PowerPoint Presentation</vt:lpstr>
      <vt:lpstr>Providers are trained for immediate postpartum IUD and Nexplanon placement</vt:lpstr>
      <vt:lpstr>Standardized contraceptive counseling and materials including IPLARC are available to patients</vt:lpstr>
      <vt:lpstr>Dot phrases are developed to document counseling and patient plan</vt:lpstr>
      <vt:lpstr>Providers are trained to offer Comprehensive Contraceptive Counseling free from coercion</vt:lpstr>
      <vt:lpstr>Standardized approach to provide patient education in inpatient &amp; outpatient settings</vt:lpstr>
      <vt:lpstr>Providers are aware of IPLARC protocols and how to access all needed materials</vt:lpstr>
      <vt:lpstr>Sample Process Flow  LARC Consent &amp; Documentation </vt:lpstr>
      <vt:lpstr>Standard plan is established to provide patients with post-procedure instructions &amp; follow-up, make sure nurses are aware of this process flow</vt:lpstr>
      <vt:lpstr>Communication between hospital team and prenatal care sites prior to GO LIVE date so that prenatal sites know when to start counseling patients that IPLARC is an option </vt:lpstr>
      <vt:lpstr>Role of OB Providers and Care Teams: After GO LIVE</vt:lpstr>
      <vt:lpstr>IPLARC Work Flow Diagram</vt:lpstr>
      <vt:lpstr>PowerPoint Presentation</vt:lpstr>
      <vt:lpstr>Conclusion</vt:lpstr>
      <vt:lpstr>Contact</vt:lpstr>
      <vt:lpstr>PowerPoint Presentation</vt:lpstr>
    </vt:vector>
  </TitlesOfParts>
  <Company>State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Perinatal Quality Collaborative</dc:title>
  <dc:creator>alicia.hawkins</dc:creator>
  <cp:lastModifiedBy>Danielle Renae Young</cp:lastModifiedBy>
  <cp:revision>1923</cp:revision>
  <cp:lastPrinted>2019-08-16T19:11:35Z</cp:lastPrinted>
  <dcterms:created xsi:type="dcterms:W3CDTF">2013-06-07T18:46:59Z</dcterms:created>
  <dcterms:modified xsi:type="dcterms:W3CDTF">2019-11-15T18:15:13Z</dcterms:modified>
</cp:coreProperties>
</file>