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1" r:id="rId1"/>
  </p:sldMasterIdLst>
  <p:notesMasterIdLst>
    <p:notesMasterId r:id="rId33"/>
  </p:notesMasterIdLst>
  <p:handoutMasterIdLst>
    <p:handoutMasterId r:id="rId34"/>
  </p:handoutMasterIdLst>
  <p:sldIdLst>
    <p:sldId id="1336" r:id="rId2"/>
    <p:sldId id="1357" r:id="rId3"/>
    <p:sldId id="1498" r:id="rId4"/>
    <p:sldId id="1504" r:id="rId5"/>
    <p:sldId id="1507" r:id="rId6"/>
    <p:sldId id="1503" r:id="rId7"/>
    <p:sldId id="1508" r:id="rId8"/>
    <p:sldId id="1509" r:id="rId9"/>
    <p:sldId id="1502" r:id="rId10"/>
    <p:sldId id="1531" r:id="rId11"/>
    <p:sldId id="1367" r:id="rId12"/>
    <p:sldId id="1441" r:id="rId13"/>
    <p:sldId id="1442" r:id="rId14"/>
    <p:sldId id="1248" r:id="rId15"/>
    <p:sldId id="1532" r:id="rId16"/>
    <p:sldId id="1537" r:id="rId17"/>
    <p:sldId id="1540" r:id="rId18"/>
    <p:sldId id="1539" r:id="rId19"/>
    <p:sldId id="1534" r:id="rId20"/>
    <p:sldId id="1494" r:id="rId21"/>
    <p:sldId id="1501" r:id="rId22"/>
    <p:sldId id="1535" r:id="rId23"/>
    <p:sldId id="1536" r:id="rId24"/>
    <p:sldId id="1541" r:id="rId25"/>
    <p:sldId id="1542" r:id="rId26"/>
    <p:sldId id="1527" r:id="rId27"/>
    <p:sldId id="1525" r:id="rId28"/>
    <p:sldId id="1522" r:id="rId29"/>
    <p:sldId id="1523" r:id="rId30"/>
    <p:sldId id="1332" r:id="rId31"/>
    <p:sldId id="801" r:id="rId3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12" clrIdx="0">
    <p:extLst/>
  </p:cmAuthor>
  <p:cmAuthor id="2" name="Keenan-Devlin, Lauren" initials="KL" lastIdx="1" clrIdx="1"/>
  <p:cmAuthor id="3" name="Borders, Ann" initials="BA" lastIdx="3" clrIdx="2"/>
  <p:cmAuthor id="4" name="Danielle Renae Young" initials="DRY" lastIdx="13" clrIdx="3">
    <p:extLst/>
  </p:cmAuthor>
  <p:cmAuthor id="5" name="leslie granchalek" initials="lg [5] [2]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0"/>
    <a:srgbClr val="002850"/>
    <a:srgbClr val="0060C0"/>
    <a:srgbClr val="F58466"/>
    <a:srgbClr val="FBD4C9"/>
    <a:srgbClr val="4F81BD"/>
    <a:srgbClr val="89C4FF"/>
    <a:srgbClr val="007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2" autoAdjust="0"/>
    <p:restoredTop sz="87980" autoAdjust="0"/>
  </p:normalViewPr>
  <p:slideViewPr>
    <p:cSldViewPr>
      <p:cViewPr varScale="1">
        <p:scale>
          <a:sx n="71" d="100"/>
          <a:sy n="71" d="100"/>
        </p:scale>
        <p:origin x="14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14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notesViewPr>
    <p:cSldViewPr>
      <p:cViewPr varScale="1">
        <p:scale>
          <a:sx n="56" d="100"/>
          <a:sy n="56" d="100"/>
        </p:scale>
        <p:origin x="283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DB224-A891-4970-8AA7-49880E168BD0}" type="doc">
      <dgm:prSet loTypeId="urn:microsoft.com/office/officeart/2005/8/layout/hList7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0B765CA-7EDB-4D71-935C-E07C17984A77}">
      <dgm:prSet phldrT="[Text]" custT="1"/>
      <dgm:spPr/>
      <dgm:t>
        <a:bodyPr/>
        <a:lstStyle/>
        <a:p>
          <a:r>
            <a:rPr lang="en-US" sz="2100" b="1" dirty="0" smtClean="0"/>
            <a:t>Webinars/ Calls</a:t>
          </a:r>
          <a:endParaRPr lang="en-US" sz="2100" b="1" dirty="0"/>
        </a:p>
      </dgm:t>
    </dgm:pt>
    <dgm:pt modelId="{7AE83DA2-789D-4428-B20A-83C6F4C06B5A}" type="parTrans" cxnId="{936AD4F5-60AF-4F5F-9A4C-FFD4701DDDA2}">
      <dgm:prSet/>
      <dgm:spPr/>
      <dgm:t>
        <a:bodyPr/>
        <a:lstStyle/>
        <a:p>
          <a:endParaRPr lang="en-US"/>
        </a:p>
      </dgm:t>
    </dgm:pt>
    <dgm:pt modelId="{ACB322AB-D0D9-479A-8109-22D8713E71E1}" type="sibTrans" cxnId="{936AD4F5-60AF-4F5F-9A4C-FFD4701DDDA2}">
      <dgm:prSet/>
      <dgm:spPr/>
      <dgm:t>
        <a:bodyPr/>
        <a:lstStyle/>
        <a:p>
          <a:endParaRPr lang="en-US"/>
        </a:p>
      </dgm:t>
    </dgm:pt>
    <dgm:pt modelId="{3171801C-7C82-4E64-8E50-B7DAE900DD7F}">
      <dgm:prSet phldrT="[Text]" custT="1"/>
      <dgm:spPr/>
      <dgm:t>
        <a:bodyPr/>
        <a:lstStyle/>
        <a:p>
          <a:r>
            <a:rPr lang="en-US" altLang="en-US" sz="1600" dirty="0" smtClean="0"/>
            <a:t>Monthly collaborative learning calls</a:t>
          </a:r>
          <a:endParaRPr lang="en-US" sz="1600" dirty="0"/>
        </a:p>
      </dgm:t>
    </dgm:pt>
    <dgm:pt modelId="{AB7CB622-4846-4774-9770-89F13BD26AEF}" type="parTrans" cxnId="{D0F78F72-71C0-4B0A-96DF-D2D9BEE577D5}">
      <dgm:prSet/>
      <dgm:spPr/>
      <dgm:t>
        <a:bodyPr/>
        <a:lstStyle/>
        <a:p>
          <a:endParaRPr lang="en-US"/>
        </a:p>
      </dgm:t>
    </dgm:pt>
    <dgm:pt modelId="{1711DE9E-C4C3-444C-AD37-665C9FAA24F8}" type="sibTrans" cxnId="{D0F78F72-71C0-4B0A-96DF-D2D9BEE577D5}">
      <dgm:prSet/>
      <dgm:spPr/>
      <dgm:t>
        <a:bodyPr/>
        <a:lstStyle/>
        <a:p>
          <a:endParaRPr lang="en-US"/>
        </a:p>
      </dgm:t>
    </dgm:pt>
    <dgm:pt modelId="{7A82F389-3924-4F63-BD32-2AA54DAD5AAF}">
      <dgm:prSet phldrT="[Text]" custT="1"/>
      <dgm:spPr/>
      <dgm:t>
        <a:bodyPr/>
        <a:lstStyle/>
        <a:p>
          <a:r>
            <a:rPr lang="en-US" altLang="en-US" sz="1600" dirty="0" smtClean="0"/>
            <a:t>Quarterly QI support calls to individual teams</a:t>
          </a:r>
          <a:endParaRPr lang="en-US" sz="1600" dirty="0"/>
        </a:p>
      </dgm:t>
    </dgm:pt>
    <dgm:pt modelId="{577EDF9A-9356-4266-84BC-613DEC1FD711}" type="parTrans" cxnId="{93A14C27-B368-4347-B734-20DDC744DE49}">
      <dgm:prSet/>
      <dgm:spPr/>
      <dgm:t>
        <a:bodyPr/>
        <a:lstStyle/>
        <a:p>
          <a:endParaRPr lang="en-US"/>
        </a:p>
      </dgm:t>
    </dgm:pt>
    <dgm:pt modelId="{212D66F9-4B81-4BBC-9BBA-E8E9931FA92F}" type="sibTrans" cxnId="{93A14C27-B368-4347-B734-20DDC744DE49}">
      <dgm:prSet/>
      <dgm:spPr/>
      <dgm:t>
        <a:bodyPr/>
        <a:lstStyle/>
        <a:p>
          <a:endParaRPr lang="en-US"/>
        </a:p>
      </dgm:t>
    </dgm:pt>
    <dgm:pt modelId="{1031C193-4C8F-498A-A839-0A18B8C9D899}">
      <dgm:prSet phldrT="[Text]" custT="1"/>
      <dgm:spPr/>
      <dgm:t>
        <a:bodyPr/>
        <a:lstStyle/>
        <a:p>
          <a:r>
            <a:rPr lang="en-US" sz="2200" b="1" dirty="0" smtClean="0"/>
            <a:t>Face to Face</a:t>
          </a:r>
          <a:endParaRPr lang="en-US" sz="2200" b="1" dirty="0"/>
        </a:p>
      </dgm:t>
    </dgm:pt>
    <dgm:pt modelId="{A428DF20-EB97-4919-9F1C-B6DE7CCED28B}" type="parTrans" cxnId="{1C7B8E33-D3AC-4DB6-8CE8-F3CA89A80839}">
      <dgm:prSet/>
      <dgm:spPr/>
      <dgm:t>
        <a:bodyPr/>
        <a:lstStyle/>
        <a:p>
          <a:endParaRPr lang="en-US"/>
        </a:p>
      </dgm:t>
    </dgm:pt>
    <dgm:pt modelId="{7A22AD13-E07A-480F-8494-F49927BB26DB}" type="sibTrans" cxnId="{1C7B8E33-D3AC-4DB6-8CE8-F3CA89A80839}">
      <dgm:prSet/>
      <dgm:spPr/>
      <dgm:t>
        <a:bodyPr/>
        <a:lstStyle/>
        <a:p>
          <a:endParaRPr lang="en-US"/>
        </a:p>
      </dgm:t>
    </dgm:pt>
    <dgm:pt modelId="{527721B0-ED56-4C70-A92E-DC664616747A}">
      <dgm:prSet phldrT="[Text]" custT="1"/>
      <dgm:spPr/>
      <dgm:t>
        <a:bodyPr/>
        <a:lstStyle/>
        <a:p>
          <a:r>
            <a:rPr lang="en-US" sz="1600" dirty="0" smtClean="0"/>
            <a:t>Spring Face-to-Face Meeting breakouts</a:t>
          </a:r>
          <a:endParaRPr lang="en-US" sz="1600" dirty="0"/>
        </a:p>
      </dgm:t>
    </dgm:pt>
    <dgm:pt modelId="{72EF9C47-5CDD-4C08-A8EE-64E33B88DBB5}" type="parTrans" cxnId="{34A1395F-B6F5-4A5C-892A-D1820F092CA5}">
      <dgm:prSet/>
      <dgm:spPr/>
      <dgm:t>
        <a:bodyPr/>
        <a:lstStyle/>
        <a:p>
          <a:endParaRPr lang="en-US"/>
        </a:p>
      </dgm:t>
    </dgm:pt>
    <dgm:pt modelId="{BA681C88-4EB0-4A39-864E-C0B6A3049F1A}" type="sibTrans" cxnId="{34A1395F-B6F5-4A5C-892A-D1820F092CA5}">
      <dgm:prSet/>
      <dgm:spPr/>
      <dgm:t>
        <a:bodyPr/>
        <a:lstStyle/>
        <a:p>
          <a:endParaRPr lang="en-US"/>
        </a:p>
      </dgm:t>
    </dgm:pt>
    <dgm:pt modelId="{5A43D349-CFD0-4C53-AEA8-89150140CB82}">
      <dgm:prSet phldrT="[Text]" custT="1"/>
      <dgm:spPr/>
      <dgm:t>
        <a:bodyPr/>
        <a:lstStyle/>
        <a:p>
          <a:r>
            <a:rPr lang="en-US" sz="1600" dirty="0" smtClean="0"/>
            <a:t>Annual Conference breakouts</a:t>
          </a:r>
          <a:endParaRPr lang="en-US" sz="1600" dirty="0"/>
        </a:p>
      </dgm:t>
    </dgm:pt>
    <dgm:pt modelId="{D9AD6BFA-9236-44A0-9BAE-A63358052A96}" type="parTrans" cxnId="{4CAEECAF-2D87-40DE-8A88-4AD56EFF0710}">
      <dgm:prSet/>
      <dgm:spPr/>
      <dgm:t>
        <a:bodyPr/>
        <a:lstStyle/>
        <a:p>
          <a:endParaRPr lang="en-US"/>
        </a:p>
      </dgm:t>
    </dgm:pt>
    <dgm:pt modelId="{0A64E695-3A53-4767-ABBD-A7292CCC1C08}" type="sibTrans" cxnId="{4CAEECAF-2D87-40DE-8A88-4AD56EFF0710}">
      <dgm:prSet/>
      <dgm:spPr/>
      <dgm:t>
        <a:bodyPr/>
        <a:lstStyle/>
        <a:p>
          <a:endParaRPr lang="en-US"/>
        </a:p>
      </dgm:t>
    </dgm:pt>
    <dgm:pt modelId="{4DC069D7-9C92-4D36-B7F7-FCFAAEF8079A}">
      <dgm:prSet phldrT="[Text]" custT="1"/>
      <dgm:spPr/>
      <dgm:t>
        <a:bodyPr/>
        <a:lstStyle/>
        <a:p>
          <a:r>
            <a:rPr lang="en-US" sz="2000" b="1" dirty="0" smtClean="0"/>
            <a:t>ILPQC Resources</a:t>
          </a:r>
          <a:endParaRPr lang="en-US" sz="2000" b="1" dirty="0"/>
        </a:p>
      </dgm:t>
    </dgm:pt>
    <dgm:pt modelId="{861CE12A-86ED-4FD7-A37A-AF65C338DF81}" type="parTrans" cxnId="{0A4AE4A8-A768-4133-89AE-3AC7547367FB}">
      <dgm:prSet/>
      <dgm:spPr/>
      <dgm:t>
        <a:bodyPr/>
        <a:lstStyle/>
        <a:p>
          <a:endParaRPr lang="en-US"/>
        </a:p>
      </dgm:t>
    </dgm:pt>
    <dgm:pt modelId="{A8EB9EF1-CE7F-4FDB-A776-059EBC76B0BA}" type="sibTrans" cxnId="{0A4AE4A8-A768-4133-89AE-3AC7547367FB}">
      <dgm:prSet/>
      <dgm:spPr/>
      <dgm:t>
        <a:bodyPr/>
        <a:lstStyle/>
        <a:p>
          <a:endParaRPr lang="en-US"/>
        </a:p>
      </dgm:t>
    </dgm:pt>
    <dgm:pt modelId="{6DC3237B-6B59-4EB6-BAD5-75816D654C3E}">
      <dgm:prSet phldrT="[Text]" custT="1"/>
      <dgm:spPr/>
      <dgm:t>
        <a:bodyPr/>
        <a:lstStyle/>
        <a:p>
          <a:r>
            <a:rPr lang="en-US" sz="1600" dirty="0" smtClean="0"/>
            <a:t>Paper/online QI toolkits</a:t>
          </a:r>
          <a:endParaRPr lang="en-US" sz="1600" dirty="0"/>
        </a:p>
      </dgm:t>
    </dgm:pt>
    <dgm:pt modelId="{59481FAA-00C8-4998-AD0D-9D6EE0822C29}" type="parTrans" cxnId="{274D1429-6C21-4A17-8C61-D8C8EF1BE8C6}">
      <dgm:prSet/>
      <dgm:spPr/>
      <dgm:t>
        <a:bodyPr/>
        <a:lstStyle/>
        <a:p>
          <a:endParaRPr lang="en-US"/>
        </a:p>
      </dgm:t>
    </dgm:pt>
    <dgm:pt modelId="{0E3B6216-654A-4B14-92BE-B4018C6588F1}" type="sibTrans" cxnId="{274D1429-6C21-4A17-8C61-D8C8EF1BE8C6}">
      <dgm:prSet/>
      <dgm:spPr/>
      <dgm:t>
        <a:bodyPr/>
        <a:lstStyle/>
        <a:p>
          <a:endParaRPr lang="en-US"/>
        </a:p>
      </dgm:t>
    </dgm:pt>
    <dgm:pt modelId="{AF7B1D55-8ABE-4218-8CBF-0E2CF9D93C3F}">
      <dgm:prSet phldrT="[Text]" custT="1"/>
      <dgm:spPr/>
      <dgm:t>
        <a:bodyPr/>
        <a:lstStyle/>
        <a:p>
          <a:r>
            <a:rPr lang="en-US" sz="1600" dirty="0" smtClean="0"/>
            <a:t>Patient-education materials</a:t>
          </a:r>
          <a:endParaRPr lang="en-US" sz="1600" dirty="0"/>
        </a:p>
      </dgm:t>
    </dgm:pt>
    <dgm:pt modelId="{B08569C0-02C4-4EFE-9890-6E053A199F7B}" type="parTrans" cxnId="{20E8CE3D-1DA6-4AE6-9CD4-F14F9AF85C60}">
      <dgm:prSet/>
      <dgm:spPr/>
      <dgm:t>
        <a:bodyPr/>
        <a:lstStyle/>
        <a:p>
          <a:endParaRPr lang="en-US"/>
        </a:p>
      </dgm:t>
    </dgm:pt>
    <dgm:pt modelId="{5A0A06A5-E00B-45E3-BFA8-2AA78222886B}" type="sibTrans" cxnId="{20E8CE3D-1DA6-4AE6-9CD4-F14F9AF85C60}">
      <dgm:prSet/>
      <dgm:spPr/>
      <dgm:t>
        <a:bodyPr/>
        <a:lstStyle/>
        <a:p>
          <a:endParaRPr lang="en-US"/>
        </a:p>
      </dgm:t>
    </dgm:pt>
    <dgm:pt modelId="{9F9C6E77-9EF7-4C21-8DE3-27FF9D2C358E}">
      <dgm:prSet phldrT="[Text]"/>
      <dgm:spPr/>
      <dgm:t>
        <a:bodyPr/>
        <a:lstStyle/>
        <a:p>
          <a:endParaRPr lang="en-US" sz="1000" dirty="0"/>
        </a:p>
      </dgm:t>
    </dgm:pt>
    <dgm:pt modelId="{84919A4E-1D24-4834-AC83-2BF13228F167}" type="parTrans" cxnId="{5D5A8524-462A-4A40-8223-F287D851F6E3}">
      <dgm:prSet/>
      <dgm:spPr/>
      <dgm:t>
        <a:bodyPr/>
        <a:lstStyle/>
        <a:p>
          <a:endParaRPr lang="en-US"/>
        </a:p>
      </dgm:t>
    </dgm:pt>
    <dgm:pt modelId="{B8AC0CD4-68A4-4238-82A9-6304865FD8FA}" type="sibTrans" cxnId="{5D5A8524-462A-4A40-8223-F287D851F6E3}">
      <dgm:prSet/>
      <dgm:spPr/>
      <dgm:t>
        <a:bodyPr/>
        <a:lstStyle/>
        <a:p>
          <a:endParaRPr lang="en-US"/>
        </a:p>
      </dgm:t>
    </dgm:pt>
    <dgm:pt modelId="{97640E5D-4EBE-4B24-841D-F48A37499743}">
      <dgm:prSet phldrT="[Text]" custT="1"/>
      <dgm:spPr/>
      <dgm:t>
        <a:bodyPr/>
        <a:lstStyle/>
        <a:p>
          <a:r>
            <a:rPr lang="en-US" sz="1600" dirty="0" smtClean="0"/>
            <a:t>Monthly e-newsletters</a:t>
          </a:r>
          <a:endParaRPr lang="en-US" sz="1600" dirty="0"/>
        </a:p>
      </dgm:t>
    </dgm:pt>
    <dgm:pt modelId="{61FFE9B1-B50F-476E-AF69-0E78D04185CA}" type="parTrans" cxnId="{BB641CBC-79C3-4067-876E-1D2952D7141D}">
      <dgm:prSet/>
      <dgm:spPr/>
      <dgm:t>
        <a:bodyPr/>
        <a:lstStyle/>
        <a:p>
          <a:endParaRPr lang="en-US"/>
        </a:p>
      </dgm:t>
    </dgm:pt>
    <dgm:pt modelId="{715D1A27-AE3D-43C1-B0B6-A98D57E9B322}" type="sibTrans" cxnId="{BB641CBC-79C3-4067-876E-1D2952D7141D}">
      <dgm:prSet/>
      <dgm:spPr/>
      <dgm:t>
        <a:bodyPr/>
        <a:lstStyle/>
        <a:p>
          <a:endParaRPr lang="en-US"/>
        </a:p>
      </dgm:t>
    </dgm:pt>
    <dgm:pt modelId="{D83ECA6A-BB24-4DB1-AB81-FF713C2CA10C}">
      <dgm:prSet phldrT="[Text]" custT="1"/>
      <dgm:spPr/>
      <dgm:t>
        <a:bodyPr/>
        <a:lstStyle/>
        <a:p>
          <a:r>
            <a:rPr lang="en-US" sz="1600" dirty="0" smtClean="0"/>
            <a:t>Webinar recordings</a:t>
          </a:r>
          <a:endParaRPr lang="en-US" sz="1600" dirty="0"/>
        </a:p>
      </dgm:t>
    </dgm:pt>
    <dgm:pt modelId="{6B7A5171-3344-4535-900F-4EDA72917CD5}" type="parTrans" cxnId="{738658D6-8B31-400C-8849-0A2243C54DF2}">
      <dgm:prSet/>
      <dgm:spPr/>
      <dgm:t>
        <a:bodyPr/>
        <a:lstStyle/>
        <a:p>
          <a:endParaRPr lang="en-US"/>
        </a:p>
      </dgm:t>
    </dgm:pt>
    <dgm:pt modelId="{9C743255-CB16-4AB8-A792-3AD579782DBC}" type="sibTrans" cxnId="{738658D6-8B31-400C-8849-0A2243C54DF2}">
      <dgm:prSet/>
      <dgm:spPr/>
      <dgm:t>
        <a:bodyPr/>
        <a:lstStyle/>
        <a:p>
          <a:endParaRPr lang="en-US"/>
        </a:p>
      </dgm:t>
    </dgm:pt>
    <dgm:pt modelId="{70199413-3F98-45AA-B97F-3C77B8830CBB}">
      <dgm:prSet phldrT="[Text]" custT="1"/>
      <dgm:spPr/>
      <dgm:t>
        <a:bodyPr/>
        <a:lstStyle/>
        <a:p>
          <a:r>
            <a:rPr lang="en-US" sz="2000" b="1" dirty="0" smtClean="0"/>
            <a:t>ILPQC Data</a:t>
          </a:r>
          <a:endParaRPr lang="en-US" sz="2000" b="1" dirty="0"/>
        </a:p>
      </dgm:t>
    </dgm:pt>
    <dgm:pt modelId="{C9E91EDD-3D23-4E43-B166-0083E049CBC5}" type="parTrans" cxnId="{546724F1-86CA-4388-80FD-E9CE1B476856}">
      <dgm:prSet/>
      <dgm:spPr/>
      <dgm:t>
        <a:bodyPr/>
        <a:lstStyle/>
        <a:p>
          <a:endParaRPr lang="en-US"/>
        </a:p>
      </dgm:t>
    </dgm:pt>
    <dgm:pt modelId="{AFB38AC3-5B39-49EA-BB4E-0D1047693ACD}" type="sibTrans" cxnId="{546724F1-86CA-4388-80FD-E9CE1B476856}">
      <dgm:prSet/>
      <dgm:spPr/>
      <dgm:t>
        <a:bodyPr/>
        <a:lstStyle/>
        <a:p>
          <a:endParaRPr lang="en-US"/>
        </a:p>
      </dgm:t>
    </dgm:pt>
    <dgm:pt modelId="{0C34BD5C-791C-4CA4-A254-87EE75B8070A}">
      <dgm:prSet phldrT="[Text]" custT="1"/>
      <dgm:spPr/>
      <dgm:t>
        <a:bodyPr/>
        <a:lstStyle/>
        <a:p>
          <a:r>
            <a:rPr lang="en-US" sz="1700" dirty="0" smtClean="0"/>
            <a:t>Rapid response data system</a:t>
          </a:r>
          <a:endParaRPr lang="en-US" sz="1700" dirty="0"/>
        </a:p>
      </dgm:t>
    </dgm:pt>
    <dgm:pt modelId="{319E9F93-C588-42C1-828E-C07D25F0964C}" type="parTrans" cxnId="{6DE3AE5E-8857-48CF-A6A9-F44A47329B9F}">
      <dgm:prSet/>
      <dgm:spPr/>
      <dgm:t>
        <a:bodyPr/>
        <a:lstStyle/>
        <a:p>
          <a:endParaRPr lang="en-US"/>
        </a:p>
      </dgm:t>
    </dgm:pt>
    <dgm:pt modelId="{AAAA7366-C858-4AC8-95A7-836699E67280}" type="sibTrans" cxnId="{6DE3AE5E-8857-48CF-A6A9-F44A47329B9F}">
      <dgm:prSet/>
      <dgm:spPr/>
      <dgm:t>
        <a:bodyPr/>
        <a:lstStyle/>
        <a:p>
          <a:endParaRPr lang="en-US"/>
        </a:p>
      </dgm:t>
    </dgm:pt>
    <dgm:pt modelId="{C7DEB8A1-2AFF-4A7A-9C9B-2ACB9B38CA2E}">
      <dgm:prSet phldrT="[Text]" custT="1"/>
      <dgm:spPr/>
      <dgm:t>
        <a:bodyPr/>
        <a:lstStyle/>
        <a:p>
          <a:r>
            <a:rPr lang="en-US" sz="1700" dirty="0" smtClean="0"/>
            <a:t>Real-time reports for teams to compare data across time &amp; hospitals</a:t>
          </a:r>
          <a:endParaRPr lang="en-US" sz="1700" dirty="0"/>
        </a:p>
      </dgm:t>
    </dgm:pt>
    <dgm:pt modelId="{EB9EB39A-C3BD-4EA8-AD69-0ADE9E0B3531}" type="parTrans" cxnId="{405D7581-5EE2-41CD-805A-A4BFAED09D46}">
      <dgm:prSet/>
      <dgm:spPr/>
      <dgm:t>
        <a:bodyPr/>
        <a:lstStyle/>
        <a:p>
          <a:endParaRPr lang="en-US"/>
        </a:p>
      </dgm:t>
    </dgm:pt>
    <dgm:pt modelId="{A169E94F-CF01-4D90-B48D-494F5E0054E9}" type="sibTrans" cxnId="{405D7581-5EE2-41CD-805A-A4BFAED09D46}">
      <dgm:prSet/>
      <dgm:spPr/>
      <dgm:t>
        <a:bodyPr/>
        <a:lstStyle/>
        <a:p>
          <a:endParaRPr lang="en-US"/>
        </a:p>
      </dgm:t>
    </dgm:pt>
    <dgm:pt modelId="{E6B78D7F-F356-44FF-B3CE-D1E307020EC2}">
      <dgm:prSet phldrT="[Text]" custT="1"/>
      <dgm:spPr/>
      <dgm:t>
        <a:bodyPr/>
        <a:lstStyle/>
        <a:p>
          <a:r>
            <a:rPr lang="en-US" sz="1600" dirty="0" smtClean="0"/>
            <a:t>Key Player site visits</a:t>
          </a:r>
          <a:endParaRPr lang="en-US" sz="1600" dirty="0"/>
        </a:p>
      </dgm:t>
    </dgm:pt>
    <dgm:pt modelId="{82181E44-15E3-478E-BC44-82A41ED4A209}" type="parTrans" cxnId="{6E481417-EB17-46E3-A5EA-C3FAC9EB158F}">
      <dgm:prSet/>
      <dgm:spPr/>
      <dgm:t>
        <a:bodyPr/>
        <a:lstStyle/>
        <a:p>
          <a:endParaRPr lang="en-US"/>
        </a:p>
      </dgm:t>
    </dgm:pt>
    <dgm:pt modelId="{0ED75903-605E-45CE-A7E6-99E393A264D5}" type="sibTrans" cxnId="{6E481417-EB17-46E3-A5EA-C3FAC9EB158F}">
      <dgm:prSet/>
      <dgm:spPr/>
      <dgm:t>
        <a:bodyPr/>
        <a:lstStyle/>
        <a:p>
          <a:endParaRPr lang="en-US"/>
        </a:p>
      </dgm:t>
    </dgm:pt>
    <dgm:pt modelId="{B4642B77-BF0B-4921-8931-04A5CF5EEE4E}">
      <dgm:prSet phldrT="[Text]" custT="1"/>
      <dgm:spPr/>
      <dgm:t>
        <a:bodyPr/>
        <a:lstStyle/>
        <a:p>
          <a:r>
            <a:rPr lang="en-US" sz="1600" dirty="0" smtClean="0"/>
            <a:t>Grand Rounds presentations </a:t>
          </a:r>
          <a:endParaRPr lang="en-US" sz="1600" dirty="0"/>
        </a:p>
      </dgm:t>
    </dgm:pt>
    <dgm:pt modelId="{579FB12F-DE79-49A0-92EE-8081D75AC675}" type="parTrans" cxnId="{32998774-6E0C-42C5-A104-4589AA6DE0F9}">
      <dgm:prSet/>
      <dgm:spPr/>
      <dgm:t>
        <a:bodyPr/>
        <a:lstStyle/>
        <a:p>
          <a:endParaRPr lang="en-US"/>
        </a:p>
      </dgm:t>
    </dgm:pt>
    <dgm:pt modelId="{156F3ED8-5B8A-4FE1-A65F-DBCA5C66132A}" type="sibTrans" cxnId="{32998774-6E0C-42C5-A104-4589AA6DE0F9}">
      <dgm:prSet/>
      <dgm:spPr/>
      <dgm:t>
        <a:bodyPr/>
        <a:lstStyle/>
        <a:p>
          <a:endParaRPr lang="en-US"/>
        </a:p>
      </dgm:t>
    </dgm:pt>
    <dgm:pt modelId="{EBFECF63-AEE0-48E1-8CF7-D347B9A27D64}">
      <dgm:prSet phldrT="[Text]" custT="1"/>
      <dgm:spPr/>
      <dgm:t>
        <a:bodyPr/>
        <a:lstStyle/>
        <a:p>
          <a:r>
            <a:rPr lang="en-US" altLang="en-US" sz="1600" dirty="0" smtClean="0"/>
            <a:t>Small group QI topic calls as needed</a:t>
          </a:r>
          <a:endParaRPr lang="en-US" sz="1600" dirty="0"/>
        </a:p>
      </dgm:t>
    </dgm:pt>
    <dgm:pt modelId="{EBFE30D2-2376-465E-B074-E7156B545B36}" type="parTrans" cxnId="{7E4F0466-D21E-4C93-9E28-E3B6F4FE8A41}">
      <dgm:prSet/>
      <dgm:spPr/>
      <dgm:t>
        <a:bodyPr/>
        <a:lstStyle/>
        <a:p>
          <a:endParaRPr lang="en-US"/>
        </a:p>
      </dgm:t>
    </dgm:pt>
    <dgm:pt modelId="{34E8AA61-8860-4CE3-9759-B313BCC79735}" type="sibTrans" cxnId="{7E4F0466-D21E-4C93-9E28-E3B6F4FE8A41}">
      <dgm:prSet/>
      <dgm:spPr/>
      <dgm:t>
        <a:bodyPr/>
        <a:lstStyle/>
        <a:p>
          <a:endParaRPr lang="en-US"/>
        </a:p>
      </dgm:t>
    </dgm:pt>
    <dgm:pt modelId="{96B8EABB-0F63-4D75-B18C-AB85D5FDA03A}">
      <dgm:prSet phldrT="[Text]" custT="1"/>
      <dgm:spPr/>
      <dgm:t>
        <a:bodyPr/>
        <a:lstStyle/>
        <a:p>
          <a:r>
            <a:rPr lang="en-US" sz="1700" dirty="0" smtClean="0"/>
            <a:t>Data system training calls</a:t>
          </a:r>
          <a:endParaRPr lang="en-US" sz="1700" dirty="0"/>
        </a:p>
      </dgm:t>
    </dgm:pt>
    <dgm:pt modelId="{29C94FFB-65B2-4AFF-97D1-411EA062AF09}" type="parTrans" cxnId="{40040161-D8E5-4E9E-AE27-FAE0F627057C}">
      <dgm:prSet/>
      <dgm:spPr/>
    </dgm:pt>
    <dgm:pt modelId="{3EFE4C37-6E80-4AB0-9FF1-26402BC20553}" type="sibTrans" cxnId="{40040161-D8E5-4E9E-AE27-FAE0F627057C}">
      <dgm:prSet/>
      <dgm:spPr/>
    </dgm:pt>
    <dgm:pt modelId="{121A1739-6913-4584-A35F-66B118EEE032}" type="pres">
      <dgm:prSet presAssocID="{3C2DB224-A891-4970-8AA7-49880E168B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AAB63-AC79-4EFF-83C5-68C9B414F097}" type="pres">
      <dgm:prSet presAssocID="{3C2DB224-A891-4970-8AA7-49880E168BD0}" presName="fgShape" presStyleLbl="fgShp" presStyleIdx="0" presStyleCnt="1" custScaleY="54589" custLinFactNeighborX="517" custLinFactNeighborY="62269"/>
      <dgm:spPr/>
      <dgm:t>
        <a:bodyPr/>
        <a:lstStyle/>
        <a:p>
          <a:endParaRPr lang="en-US"/>
        </a:p>
      </dgm:t>
    </dgm:pt>
    <dgm:pt modelId="{FB9AAE8B-3E7E-47F0-8ED1-EAD332E42B1C}" type="pres">
      <dgm:prSet presAssocID="{3C2DB224-A891-4970-8AA7-49880E168BD0}" presName="linComp" presStyleCnt="0"/>
      <dgm:spPr/>
    </dgm:pt>
    <dgm:pt modelId="{4A08D873-DE65-4579-90EC-8688FC0FD211}" type="pres">
      <dgm:prSet presAssocID="{F0B765CA-7EDB-4D71-935C-E07C17984A77}" presName="compNode" presStyleCnt="0"/>
      <dgm:spPr/>
    </dgm:pt>
    <dgm:pt modelId="{B8ADC3D9-2B44-4D2D-82D8-A972E0EC649F}" type="pres">
      <dgm:prSet presAssocID="{F0B765CA-7EDB-4D71-935C-E07C17984A77}" presName="bkgdShape" presStyleLbl="node1" presStyleIdx="0" presStyleCnt="4" custLinFactX="-11067" custLinFactNeighborX="-100000" custLinFactNeighborY="-2171"/>
      <dgm:spPr/>
      <dgm:t>
        <a:bodyPr/>
        <a:lstStyle/>
        <a:p>
          <a:endParaRPr lang="en-US"/>
        </a:p>
      </dgm:t>
    </dgm:pt>
    <dgm:pt modelId="{2B9EA824-2C91-479D-933F-EB155237B314}" type="pres">
      <dgm:prSet presAssocID="{F0B765CA-7EDB-4D71-935C-E07C17984A7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8F86D-94A2-453A-ABBC-9D1B01912C50}" type="pres">
      <dgm:prSet presAssocID="{F0B765CA-7EDB-4D71-935C-E07C17984A77}" presName="invisiNode" presStyleLbl="node1" presStyleIdx="0" presStyleCnt="4"/>
      <dgm:spPr/>
    </dgm:pt>
    <dgm:pt modelId="{2BADA6DF-8A1C-410C-9780-8CD9CB9FB244}" type="pres">
      <dgm:prSet presAssocID="{F0B765CA-7EDB-4D71-935C-E07C17984A77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FAF089F-A731-475D-BD47-B9CC3BC5D631}" type="pres">
      <dgm:prSet presAssocID="{ACB322AB-D0D9-479A-8109-22D8713E71E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EB58738-F255-4F38-B1D4-BF9B17864DD6}" type="pres">
      <dgm:prSet presAssocID="{1031C193-4C8F-498A-A839-0A18B8C9D899}" presName="compNode" presStyleCnt="0"/>
      <dgm:spPr/>
    </dgm:pt>
    <dgm:pt modelId="{7299369B-DACF-4A46-8D4F-835ACC6CFE70}" type="pres">
      <dgm:prSet presAssocID="{1031C193-4C8F-498A-A839-0A18B8C9D899}" presName="bkgdShape" presStyleLbl="node1" presStyleIdx="1" presStyleCnt="4"/>
      <dgm:spPr/>
      <dgm:t>
        <a:bodyPr/>
        <a:lstStyle/>
        <a:p>
          <a:endParaRPr lang="en-US"/>
        </a:p>
      </dgm:t>
    </dgm:pt>
    <dgm:pt modelId="{8BCC5561-0F36-4E15-957B-8DEE50D79A19}" type="pres">
      <dgm:prSet presAssocID="{1031C193-4C8F-498A-A839-0A18B8C9D89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0ECB6-F41A-4192-90F1-89DF642DD7F4}" type="pres">
      <dgm:prSet presAssocID="{1031C193-4C8F-498A-A839-0A18B8C9D899}" presName="invisiNode" presStyleLbl="node1" presStyleIdx="1" presStyleCnt="4"/>
      <dgm:spPr/>
    </dgm:pt>
    <dgm:pt modelId="{C7A180DE-9A5D-4AAF-9520-4CCFF9ADA6E2}" type="pres">
      <dgm:prSet presAssocID="{1031C193-4C8F-498A-A839-0A18B8C9D899}" presName="imagNode" presStyleLbl="fgImgPlace1" presStyleIdx="1" presStyleCnt="4" custLinFactNeighborX="-5204" custLinFactNeighborY="15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80D4460-8B92-45EB-B327-0C241B212CB9}" type="pres">
      <dgm:prSet presAssocID="{7A22AD13-E07A-480F-8494-F49927BB26D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5EC2E84-9162-42BF-9186-FD9C0E3517F1}" type="pres">
      <dgm:prSet presAssocID="{4DC069D7-9C92-4D36-B7F7-FCFAAEF8079A}" presName="compNode" presStyleCnt="0"/>
      <dgm:spPr/>
    </dgm:pt>
    <dgm:pt modelId="{D0A199E3-933B-4F82-82A5-038A5F5EB00C}" type="pres">
      <dgm:prSet presAssocID="{4DC069D7-9C92-4D36-B7F7-FCFAAEF8079A}" presName="bkgdShape" presStyleLbl="node1" presStyleIdx="2" presStyleCnt="4"/>
      <dgm:spPr/>
      <dgm:t>
        <a:bodyPr/>
        <a:lstStyle/>
        <a:p>
          <a:endParaRPr lang="en-US"/>
        </a:p>
      </dgm:t>
    </dgm:pt>
    <dgm:pt modelId="{4DB84C57-AEBE-4C4F-BB8F-97DE92FF3FDF}" type="pres">
      <dgm:prSet presAssocID="{4DC069D7-9C92-4D36-B7F7-FCFAAEF8079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38134-9151-4361-B665-F3C9DC8347EE}" type="pres">
      <dgm:prSet presAssocID="{4DC069D7-9C92-4D36-B7F7-FCFAAEF8079A}" presName="invisiNode" presStyleLbl="node1" presStyleIdx="2" presStyleCnt="4"/>
      <dgm:spPr/>
    </dgm:pt>
    <dgm:pt modelId="{F34AD086-9715-4889-BEDA-80480726655D}" type="pres">
      <dgm:prSet presAssocID="{4DC069D7-9C92-4D36-B7F7-FCFAAEF8079A}" presName="imagNode" presStyleLbl="fgImgPlace1" presStyleIdx="2" presStyleCnt="4" custLinFactX="117533" custLinFactNeighborX="200000" custLinFactNeighborY="-1632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58ACA1C-FBF7-44B8-92C7-C286A1D3E505}" type="pres">
      <dgm:prSet presAssocID="{A8EB9EF1-CE7F-4FDB-A776-059EBC76B0B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8C66AC3-1F68-4683-A586-57F156C62991}" type="pres">
      <dgm:prSet presAssocID="{70199413-3F98-45AA-B97F-3C77B8830CBB}" presName="compNode" presStyleCnt="0"/>
      <dgm:spPr/>
    </dgm:pt>
    <dgm:pt modelId="{ECB25E3B-22CF-4ED5-A66E-967E15FF1730}" type="pres">
      <dgm:prSet presAssocID="{70199413-3F98-45AA-B97F-3C77B8830CBB}" presName="bkgdShape" presStyleLbl="node1" presStyleIdx="3" presStyleCnt="4"/>
      <dgm:spPr/>
      <dgm:t>
        <a:bodyPr/>
        <a:lstStyle/>
        <a:p>
          <a:endParaRPr lang="en-US"/>
        </a:p>
      </dgm:t>
    </dgm:pt>
    <dgm:pt modelId="{7F6F009F-A6F9-4E2D-BD8E-6B15A2B2E480}" type="pres">
      <dgm:prSet presAssocID="{70199413-3F98-45AA-B97F-3C77B8830CB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28457-1E59-4922-A2C8-C5A476082FCA}" type="pres">
      <dgm:prSet presAssocID="{70199413-3F98-45AA-B97F-3C77B8830CBB}" presName="invisiNode" presStyleLbl="node1" presStyleIdx="3" presStyleCnt="4"/>
      <dgm:spPr/>
    </dgm:pt>
    <dgm:pt modelId="{EA1E2BF4-8351-4DB5-A90C-C67D579FD7DC}" type="pres">
      <dgm:prSet presAssocID="{70199413-3F98-45AA-B97F-3C77B8830CBB}" presName="imagNode" presStyleLbl="fgImgPlace1" presStyleIdx="3" presStyleCnt="4"/>
      <dgm:spPr>
        <a:noFill/>
      </dgm:spPr>
    </dgm:pt>
  </dgm:ptLst>
  <dgm:cxnLst>
    <dgm:cxn modelId="{D15EA9DA-5CB0-44B3-AA40-B825F348927F}" type="presOf" srcId="{3171801C-7C82-4E64-8E50-B7DAE900DD7F}" destId="{2B9EA824-2C91-479D-933F-EB155237B314}" srcOrd="1" destOrd="1" presId="urn:microsoft.com/office/officeart/2005/8/layout/hList7#1"/>
    <dgm:cxn modelId="{FFDCCA6D-EA3B-42BB-9A4E-53979A7BA5F2}" type="presOf" srcId="{97640E5D-4EBE-4B24-841D-F48A37499743}" destId="{D0A199E3-933B-4F82-82A5-038A5F5EB00C}" srcOrd="0" destOrd="3" presId="urn:microsoft.com/office/officeart/2005/8/layout/hList7#1"/>
    <dgm:cxn modelId="{99EA3545-1BCC-44CA-8191-C554F37AEEE7}" type="presOf" srcId="{7A82F389-3924-4F63-BD32-2AA54DAD5AAF}" destId="{2B9EA824-2C91-479D-933F-EB155237B314}" srcOrd="1" destOrd="2" presId="urn:microsoft.com/office/officeart/2005/8/layout/hList7#1"/>
    <dgm:cxn modelId="{4CAEECAF-2D87-40DE-8A88-4AD56EFF0710}" srcId="{1031C193-4C8F-498A-A839-0A18B8C9D899}" destId="{5A43D349-CFD0-4C53-AEA8-89150140CB82}" srcOrd="1" destOrd="0" parTransId="{D9AD6BFA-9236-44A0-9BAE-A63358052A96}" sibTransId="{0A64E695-3A53-4767-ABBD-A7292CCC1C08}"/>
    <dgm:cxn modelId="{13CEC26D-3F8E-4895-A106-7216A01BD6D6}" type="presOf" srcId="{ACB322AB-D0D9-479A-8109-22D8713E71E1}" destId="{5FAF089F-A731-475D-BD47-B9CC3BC5D631}" srcOrd="0" destOrd="0" presId="urn:microsoft.com/office/officeart/2005/8/layout/hList7#1"/>
    <dgm:cxn modelId="{4A49BD6B-96AE-488C-A653-626C09591D48}" type="presOf" srcId="{B4642B77-BF0B-4921-8931-04A5CF5EEE4E}" destId="{7299369B-DACF-4A46-8D4F-835ACC6CFE70}" srcOrd="0" destOrd="4" presId="urn:microsoft.com/office/officeart/2005/8/layout/hList7#1"/>
    <dgm:cxn modelId="{E05D1324-5AF7-4C69-9E37-A707AE723635}" type="presOf" srcId="{4DC069D7-9C92-4D36-B7F7-FCFAAEF8079A}" destId="{4DB84C57-AEBE-4C4F-BB8F-97DE92FF3FDF}" srcOrd="1" destOrd="0" presId="urn:microsoft.com/office/officeart/2005/8/layout/hList7#1"/>
    <dgm:cxn modelId="{26768425-9293-4C40-9075-3D5561CC8B8E}" type="presOf" srcId="{EBFECF63-AEE0-48E1-8CF7-D347B9A27D64}" destId="{B8ADC3D9-2B44-4D2D-82D8-A972E0EC649F}" srcOrd="0" destOrd="3" presId="urn:microsoft.com/office/officeart/2005/8/layout/hList7#1"/>
    <dgm:cxn modelId="{0A4AE4A8-A768-4133-89AE-3AC7547367FB}" srcId="{3C2DB224-A891-4970-8AA7-49880E168BD0}" destId="{4DC069D7-9C92-4D36-B7F7-FCFAAEF8079A}" srcOrd="2" destOrd="0" parTransId="{861CE12A-86ED-4FD7-A37A-AF65C338DF81}" sibTransId="{A8EB9EF1-CE7F-4FDB-A776-059EBC76B0BA}"/>
    <dgm:cxn modelId="{5A422752-D720-45C9-A158-0FE22E8559EF}" type="presOf" srcId="{EBFECF63-AEE0-48E1-8CF7-D347B9A27D64}" destId="{2B9EA824-2C91-479D-933F-EB155237B314}" srcOrd="1" destOrd="3" presId="urn:microsoft.com/office/officeart/2005/8/layout/hList7#1"/>
    <dgm:cxn modelId="{0BBF2DE6-10D5-4CD7-A038-D42913C37869}" type="presOf" srcId="{6DC3237B-6B59-4EB6-BAD5-75816D654C3E}" destId="{4DB84C57-AEBE-4C4F-BB8F-97DE92FF3FDF}" srcOrd="1" destOrd="1" presId="urn:microsoft.com/office/officeart/2005/8/layout/hList7#1"/>
    <dgm:cxn modelId="{BD819DE3-FD4F-43F6-92E3-946D936096B2}" type="presOf" srcId="{AF7B1D55-8ABE-4218-8CBF-0E2CF9D93C3F}" destId="{4DB84C57-AEBE-4C4F-BB8F-97DE92FF3FDF}" srcOrd="1" destOrd="2" presId="urn:microsoft.com/office/officeart/2005/8/layout/hList7#1"/>
    <dgm:cxn modelId="{1E427418-7734-4FE9-B47D-849F53845626}" type="presOf" srcId="{527721B0-ED56-4C70-A92E-DC664616747A}" destId="{8BCC5561-0F36-4E15-957B-8DEE50D79A19}" srcOrd="1" destOrd="1" presId="urn:microsoft.com/office/officeart/2005/8/layout/hList7#1"/>
    <dgm:cxn modelId="{069FED2E-6353-484E-BA46-A304544244C8}" type="presOf" srcId="{96B8EABB-0F63-4D75-B18C-AB85D5FDA03A}" destId="{7F6F009F-A6F9-4E2D-BD8E-6B15A2B2E480}" srcOrd="1" destOrd="3" presId="urn:microsoft.com/office/officeart/2005/8/layout/hList7#1"/>
    <dgm:cxn modelId="{BB641CBC-79C3-4067-876E-1D2952D7141D}" srcId="{4DC069D7-9C92-4D36-B7F7-FCFAAEF8079A}" destId="{97640E5D-4EBE-4B24-841D-F48A37499743}" srcOrd="2" destOrd="0" parTransId="{61FFE9B1-B50F-476E-AF69-0E78D04185CA}" sibTransId="{715D1A27-AE3D-43C1-B0B6-A98D57E9B322}"/>
    <dgm:cxn modelId="{6E481417-EB17-46E3-A5EA-C3FAC9EB158F}" srcId="{1031C193-4C8F-498A-A839-0A18B8C9D899}" destId="{E6B78D7F-F356-44FF-B3CE-D1E307020EC2}" srcOrd="2" destOrd="0" parTransId="{82181E44-15E3-478E-BC44-82A41ED4A209}" sibTransId="{0ED75903-605E-45CE-A7E6-99E393A264D5}"/>
    <dgm:cxn modelId="{B883DA2C-36AC-4BFE-9B03-741D2C5A50CA}" type="presOf" srcId="{F0B765CA-7EDB-4D71-935C-E07C17984A77}" destId="{2B9EA824-2C91-479D-933F-EB155237B314}" srcOrd="1" destOrd="0" presId="urn:microsoft.com/office/officeart/2005/8/layout/hList7#1"/>
    <dgm:cxn modelId="{6DE3AE5E-8857-48CF-A6A9-F44A47329B9F}" srcId="{70199413-3F98-45AA-B97F-3C77B8830CBB}" destId="{0C34BD5C-791C-4CA4-A254-87EE75B8070A}" srcOrd="0" destOrd="0" parTransId="{319E9F93-C588-42C1-828E-C07D25F0964C}" sibTransId="{AAAA7366-C858-4AC8-95A7-836699E67280}"/>
    <dgm:cxn modelId="{20E8CE3D-1DA6-4AE6-9CD4-F14F9AF85C60}" srcId="{4DC069D7-9C92-4D36-B7F7-FCFAAEF8079A}" destId="{AF7B1D55-8ABE-4218-8CBF-0E2CF9D93C3F}" srcOrd="1" destOrd="0" parTransId="{B08569C0-02C4-4EFE-9890-6E053A199F7B}" sibTransId="{5A0A06A5-E00B-45E3-BFA8-2AA78222886B}"/>
    <dgm:cxn modelId="{BE876C17-2652-4F31-A28E-6AF050C62468}" type="presOf" srcId="{D83ECA6A-BB24-4DB1-AB81-FF713C2CA10C}" destId="{D0A199E3-933B-4F82-82A5-038A5F5EB00C}" srcOrd="0" destOrd="4" presId="urn:microsoft.com/office/officeart/2005/8/layout/hList7#1"/>
    <dgm:cxn modelId="{1B6F8866-6D28-4BFA-BA93-9076C6B7713D}" type="presOf" srcId="{7A82F389-3924-4F63-BD32-2AA54DAD5AAF}" destId="{B8ADC3D9-2B44-4D2D-82D8-A972E0EC649F}" srcOrd="0" destOrd="2" presId="urn:microsoft.com/office/officeart/2005/8/layout/hList7#1"/>
    <dgm:cxn modelId="{7A72B265-F60A-4D16-9D9F-4CDAE4691E92}" type="presOf" srcId="{E6B78D7F-F356-44FF-B3CE-D1E307020EC2}" destId="{8BCC5561-0F36-4E15-957B-8DEE50D79A19}" srcOrd="1" destOrd="3" presId="urn:microsoft.com/office/officeart/2005/8/layout/hList7#1"/>
    <dgm:cxn modelId="{FD675C17-4695-4DFF-8637-EB7B59E024EA}" type="presOf" srcId="{70199413-3F98-45AA-B97F-3C77B8830CBB}" destId="{ECB25E3B-22CF-4ED5-A66E-967E15FF1730}" srcOrd="0" destOrd="0" presId="urn:microsoft.com/office/officeart/2005/8/layout/hList7#1"/>
    <dgm:cxn modelId="{E8649710-002B-4D42-B611-F1A40A697D05}" type="presOf" srcId="{5A43D349-CFD0-4C53-AEA8-89150140CB82}" destId="{7299369B-DACF-4A46-8D4F-835ACC6CFE70}" srcOrd="0" destOrd="2" presId="urn:microsoft.com/office/officeart/2005/8/layout/hList7#1"/>
    <dgm:cxn modelId="{C4E72145-6A67-4019-9FEC-6BAD5689C4ED}" type="presOf" srcId="{F0B765CA-7EDB-4D71-935C-E07C17984A77}" destId="{B8ADC3D9-2B44-4D2D-82D8-A972E0EC649F}" srcOrd="0" destOrd="0" presId="urn:microsoft.com/office/officeart/2005/8/layout/hList7#1"/>
    <dgm:cxn modelId="{936AD4F5-60AF-4F5F-9A4C-FFD4701DDDA2}" srcId="{3C2DB224-A891-4970-8AA7-49880E168BD0}" destId="{F0B765CA-7EDB-4D71-935C-E07C17984A77}" srcOrd="0" destOrd="0" parTransId="{7AE83DA2-789D-4428-B20A-83C6F4C06B5A}" sibTransId="{ACB322AB-D0D9-479A-8109-22D8713E71E1}"/>
    <dgm:cxn modelId="{145A75AD-FC43-4892-A4B5-F9A5C6226BD7}" type="presOf" srcId="{0C34BD5C-791C-4CA4-A254-87EE75B8070A}" destId="{ECB25E3B-22CF-4ED5-A66E-967E15FF1730}" srcOrd="0" destOrd="1" presId="urn:microsoft.com/office/officeart/2005/8/layout/hList7#1"/>
    <dgm:cxn modelId="{1C7B8E33-D3AC-4DB6-8CE8-F3CA89A80839}" srcId="{3C2DB224-A891-4970-8AA7-49880E168BD0}" destId="{1031C193-4C8F-498A-A839-0A18B8C9D899}" srcOrd="1" destOrd="0" parTransId="{A428DF20-EB97-4919-9F1C-B6DE7CCED28B}" sibTransId="{7A22AD13-E07A-480F-8494-F49927BB26DB}"/>
    <dgm:cxn modelId="{ADFD905F-EDCC-4E4C-97E6-6D4D3FAF9DA6}" type="presOf" srcId="{D83ECA6A-BB24-4DB1-AB81-FF713C2CA10C}" destId="{4DB84C57-AEBE-4C4F-BB8F-97DE92FF3FDF}" srcOrd="1" destOrd="4" presId="urn:microsoft.com/office/officeart/2005/8/layout/hList7#1"/>
    <dgm:cxn modelId="{8B7401A9-AFD1-4669-BBFA-BA3C90E5761E}" type="presOf" srcId="{3171801C-7C82-4E64-8E50-B7DAE900DD7F}" destId="{B8ADC3D9-2B44-4D2D-82D8-A972E0EC649F}" srcOrd="0" destOrd="1" presId="urn:microsoft.com/office/officeart/2005/8/layout/hList7#1"/>
    <dgm:cxn modelId="{E3B513BC-192D-4E43-95D5-CA723FC28A5C}" type="presOf" srcId="{97640E5D-4EBE-4B24-841D-F48A37499743}" destId="{4DB84C57-AEBE-4C4F-BB8F-97DE92FF3FDF}" srcOrd="1" destOrd="3" presId="urn:microsoft.com/office/officeart/2005/8/layout/hList7#1"/>
    <dgm:cxn modelId="{5D5A8524-462A-4A40-8223-F287D851F6E3}" srcId="{F0B765CA-7EDB-4D71-935C-E07C17984A77}" destId="{9F9C6E77-9EF7-4C21-8DE3-27FF9D2C358E}" srcOrd="3" destOrd="0" parTransId="{84919A4E-1D24-4834-AC83-2BF13228F167}" sibTransId="{B8AC0CD4-68A4-4238-82A9-6304865FD8FA}"/>
    <dgm:cxn modelId="{31A986B3-FDC4-48A2-BE28-0B1B67EE3575}" type="presOf" srcId="{E6B78D7F-F356-44FF-B3CE-D1E307020EC2}" destId="{7299369B-DACF-4A46-8D4F-835ACC6CFE70}" srcOrd="0" destOrd="3" presId="urn:microsoft.com/office/officeart/2005/8/layout/hList7#1"/>
    <dgm:cxn modelId="{40040161-D8E5-4E9E-AE27-FAE0F627057C}" srcId="{70199413-3F98-45AA-B97F-3C77B8830CBB}" destId="{96B8EABB-0F63-4D75-B18C-AB85D5FDA03A}" srcOrd="2" destOrd="0" parTransId="{29C94FFB-65B2-4AFF-97D1-411EA062AF09}" sibTransId="{3EFE4C37-6E80-4AB0-9FF1-26402BC20553}"/>
    <dgm:cxn modelId="{49F99F0E-B63F-4F24-82B2-18D311DFF657}" type="presOf" srcId="{0C34BD5C-791C-4CA4-A254-87EE75B8070A}" destId="{7F6F009F-A6F9-4E2D-BD8E-6B15A2B2E480}" srcOrd="1" destOrd="1" presId="urn:microsoft.com/office/officeart/2005/8/layout/hList7#1"/>
    <dgm:cxn modelId="{41E69EDD-9753-474B-BE14-6ACE3F016E7B}" type="presOf" srcId="{C7DEB8A1-2AFF-4A7A-9C9B-2ACB9B38CA2E}" destId="{7F6F009F-A6F9-4E2D-BD8E-6B15A2B2E480}" srcOrd="1" destOrd="2" presId="urn:microsoft.com/office/officeart/2005/8/layout/hList7#1"/>
    <dgm:cxn modelId="{88438C10-9953-4454-9DBC-416715E7746B}" type="presOf" srcId="{527721B0-ED56-4C70-A92E-DC664616747A}" destId="{7299369B-DACF-4A46-8D4F-835ACC6CFE70}" srcOrd="0" destOrd="1" presId="urn:microsoft.com/office/officeart/2005/8/layout/hList7#1"/>
    <dgm:cxn modelId="{405D7581-5EE2-41CD-805A-A4BFAED09D46}" srcId="{70199413-3F98-45AA-B97F-3C77B8830CBB}" destId="{C7DEB8A1-2AFF-4A7A-9C9B-2ACB9B38CA2E}" srcOrd="1" destOrd="0" parTransId="{EB9EB39A-C3BD-4EA8-AD69-0ADE9E0B3531}" sibTransId="{A169E94F-CF01-4D90-B48D-494F5E0054E9}"/>
    <dgm:cxn modelId="{66CC0BF2-32DB-44AF-B696-B75E19973987}" type="presOf" srcId="{C7DEB8A1-2AFF-4A7A-9C9B-2ACB9B38CA2E}" destId="{ECB25E3B-22CF-4ED5-A66E-967E15FF1730}" srcOrd="0" destOrd="2" presId="urn:microsoft.com/office/officeart/2005/8/layout/hList7#1"/>
    <dgm:cxn modelId="{450C84B2-A835-4995-91FE-50B7AC04D6A8}" type="presOf" srcId="{9F9C6E77-9EF7-4C21-8DE3-27FF9D2C358E}" destId="{B8ADC3D9-2B44-4D2D-82D8-A972E0EC649F}" srcOrd="0" destOrd="4" presId="urn:microsoft.com/office/officeart/2005/8/layout/hList7#1"/>
    <dgm:cxn modelId="{C84832C3-DB8C-4E53-A0D7-B1E5E4AB375E}" type="presOf" srcId="{AF7B1D55-8ABE-4218-8CBF-0E2CF9D93C3F}" destId="{D0A199E3-933B-4F82-82A5-038A5F5EB00C}" srcOrd="0" destOrd="2" presId="urn:microsoft.com/office/officeart/2005/8/layout/hList7#1"/>
    <dgm:cxn modelId="{274D1429-6C21-4A17-8C61-D8C8EF1BE8C6}" srcId="{4DC069D7-9C92-4D36-B7F7-FCFAAEF8079A}" destId="{6DC3237B-6B59-4EB6-BAD5-75816D654C3E}" srcOrd="0" destOrd="0" parTransId="{59481FAA-00C8-4998-AD0D-9D6EE0822C29}" sibTransId="{0E3B6216-654A-4B14-92BE-B4018C6588F1}"/>
    <dgm:cxn modelId="{C8E33666-E632-442D-AD0D-08DB40D4E407}" type="presOf" srcId="{4DC069D7-9C92-4D36-B7F7-FCFAAEF8079A}" destId="{D0A199E3-933B-4F82-82A5-038A5F5EB00C}" srcOrd="0" destOrd="0" presId="urn:microsoft.com/office/officeart/2005/8/layout/hList7#1"/>
    <dgm:cxn modelId="{6AE30484-FDB5-4E70-93BE-D95192E25B8E}" type="presOf" srcId="{1031C193-4C8F-498A-A839-0A18B8C9D899}" destId="{8BCC5561-0F36-4E15-957B-8DEE50D79A19}" srcOrd="1" destOrd="0" presId="urn:microsoft.com/office/officeart/2005/8/layout/hList7#1"/>
    <dgm:cxn modelId="{7E4F0466-D21E-4C93-9E28-E3B6F4FE8A41}" srcId="{F0B765CA-7EDB-4D71-935C-E07C17984A77}" destId="{EBFECF63-AEE0-48E1-8CF7-D347B9A27D64}" srcOrd="2" destOrd="0" parTransId="{EBFE30D2-2376-465E-B074-E7156B545B36}" sibTransId="{34E8AA61-8860-4CE3-9759-B313BCC79735}"/>
    <dgm:cxn modelId="{2928088B-30AA-4AEB-B1A6-8B8D43D38162}" type="presOf" srcId="{6DC3237B-6B59-4EB6-BAD5-75816D654C3E}" destId="{D0A199E3-933B-4F82-82A5-038A5F5EB00C}" srcOrd="0" destOrd="1" presId="urn:microsoft.com/office/officeart/2005/8/layout/hList7#1"/>
    <dgm:cxn modelId="{2796A431-3BEE-448C-8468-2B53296D722D}" type="presOf" srcId="{96B8EABB-0F63-4D75-B18C-AB85D5FDA03A}" destId="{ECB25E3B-22CF-4ED5-A66E-967E15FF1730}" srcOrd="0" destOrd="3" presId="urn:microsoft.com/office/officeart/2005/8/layout/hList7#1"/>
    <dgm:cxn modelId="{D0F78F72-71C0-4B0A-96DF-D2D9BEE577D5}" srcId="{F0B765CA-7EDB-4D71-935C-E07C17984A77}" destId="{3171801C-7C82-4E64-8E50-B7DAE900DD7F}" srcOrd="0" destOrd="0" parTransId="{AB7CB622-4846-4774-9770-89F13BD26AEF}" sibTransId="{1711DE9E-C4C3-444C-AD37-665C9FAA24F8}"/>
    <dgm:cxn modelId="{B7EE2D80-FDE1-44B0-8AF5-4BB975BDD018}" type="presOf" srcId="{A8EB9EF1-CE7F-4FDB-A776-059EBC76B0BA}" destId="{658ACA1C-FBF7-44B8-92C7-C286A1D3E505}" srcOrd="0" destOrd="0" presId="urn:microsoft.com/office/officeart/2005/8/layout/hList7#1"/>
    <dgm:cxn modelId="{DE589A89-F642-4FBA-AE4C-DFA70A3E7C2A}" type="presOf" srcId="{5A43D349-CFD0-4C53-AEA8-89150140CB82}" destId="{8BCC5561-0F36-4E15-957B-8DEE50D79A19}" srcOrd="1" destOrd="2" presId="urn:microsoft.com/office/officeart/2005/8/layout/hList7#1"/>
    <dgm:cxn modelId="{B56AB5C0-2B65-4B1F-91A4-CE8D453715E1}" type="presOf" srcId="{B4642B77-BF0B-4921-8931-04A5CF5EEE4E}" destId="{8BCC5561-0F36-4E15-957B-8DEE50D79A19}" srcOrd="1" destOrd="4" presId="urn:microsoft.com/office/officeart/2005/8/layout/hList7#1"/>
    <dgm:cxn modelId="{953AAC5E-705C-4A43-AF7A-08AE7F0A5D40}" type="presOf" srcId="{70199413-3F98-45AA-B97F-3C77B8830CBB}" destId="{7F6F009F-A6F9-4E2D-BD8E-6B15A2B2E480}" srcOrd="1" destOrd="0" presId="urn:microsoft.com/office/officeart/2005/8/layout/hList7#1"/>
    <dgm:cxn modelId="{34A1395F-B6F5-4A5C-892A-D1820F092CA5}" srcId="{1031C193-4C8F-498A-A839-0A18B8C9D899}" destId="{527721B0-ED56-4C70-A92E-DC664616747A}" srcOrd="0" destOrd="0" parTransId="{72EF9C47-5CDD-4C08-A8EE-64E33B88DBB5}" sibTransId="{BA681C88-4EB0-4A39-864E-C0B6A3049F1A}"/>
    <dgm:cxn modelId="{74489763-DDDA-4773-91B1-58466C27C1EC}" type="presOf" srcId="{3C2DB224-A891-4970-8AA7-49880E168BD0}" destId="{121A1739-6913-4584-A35F-66B118EEE032}" srcOrd="0" destOrd="0" presId="urn:microsoft.com/office/officeart/2005/8/layout/hList7#1"/>
    <dgm:cxn modelId="{93A14C27-B368-4347-B734-20DDC744DE49}" srcId="{F0B765CA-7EDB-4D71-935C-E07C17984A77}" destId="{7A82F389-3924-4F63-BD32-2AA54DAD5AAF}" srcOrd="1" destOrd="0" parTransId="{577EDF9A-9356-4266-84BC-613DEC1FD711}" sibTransId="{212D66F9-4B81-4BBC-9BBA-E8E9931FA92F}"/>
    <dgm:cxn modelId="{F49D5560-F26E-40A6-BB8D-2B49531D6932}" type="presOf" srcId="{9F9C6E77-9EF7-4C21-8DE3-27FF9D2C358E}" destId="{2B9EA824-2C91-479D-933F-EB155237B314}" srcOrd="1" destOrd="4" presId="urn:microsoft.com/office/officeart/2005/8/layout/hList7#1"/>
    <dgm:cxn modelId="{1CABE52E-D538-4CE2-82C6-6742A038569D}" type="presOf" srcId="{1031C193-4C8F-498A-A839-0A18B8C9D899}" destId="{7299369B-DACF-4A46-8D4F-835ACC6CFE70}" srcOrd="0" destOrd="0" presId="urn:microsoft.com/office/officeart/2005/8/layout/hList7#1"/>
    <dgm:cxn modelId="{C7E68B52-212D-43AC-92B8-B866A9882DD4}" type="presOf" srcId="{7A22AD13-E07A-480F-8494-F49927BB26DB}" destId="{780D4460-8B92-45EB-B327-0C241B212CB9}" srcOrd="0" destOrd="0" presId="urn:microsoft.com/office/officeart/2005/8/layout/hList7#1"/>
    <dgm:cxn modelId="{738658D6-8B31-400C-8849-0A2243C54DF2}" srcId="{4DC069D7-9C92-4D36-B7F7-FCFAAEF8079A}" destId="{D83ECA6A-BB24-4DB1-AB81-FF713C2CA10C}" srcOrd="3" destOrd="0" parTransId="{6B7A5171-3344-4535-900F-4EDA72917CD5}" sibTransId="{9C743255-CB16-4AB8-A792-3AD579782DBC}"/>
    <dgm:cxn modelId="{546724F1-86CA-4388-80FD-E9CE1B476856}" srcId="{3C2DB224-A891-4970-8AA7-49880E168BD0}" destId="{70199413-3F98-45AA-B97F-3C77B8830CBB}" srcOrd="3" destOrd="0" parTransId="{C9E91EDD-3D23-4E43-B166-0083E049CBC5}" sibTransId="{AFB38AC3-5B39-49EA-BB4E-0D1047693ACD}"/>
    <dgm:cxn modelId="{32998774-6E0C-42C5-A104-4589AA6DE0F9}" srcId="{1031C193-4C8F-498A-A839-0A18B8C9D899}" destId="{B4642B77-BF0B-4921-8931-04A5CF5EEE4E}" srcOrd="3" destOrd="0" parTransId="{579FB12F-DE79-49A0-92EE-8081D75AC675}" sibTransId="{156F3ED8-5B8A-4FE1-A65F-DBCA5C66132A}"/>
    <dgm:cxn modelId="{1A08AA1A-9EFF-4B2F-969E-246C90569C8B}" type="presParOf" srcId="{121A1739-6913-4584-A35F-66B118EEE032}" destId="{5E1AAB63-AC79-4EFF-83C5-68C9B414F097}" srcOrd="0" destOrd="0" presId="urn:microsoft.com/office/officeart/2005/8/layout/hList7#1"/>
    <dgm:cxn modelId="{5342A129-44C8-42D1-85F3-335E8CDE8651}" type="presParOf" srcId="{121A1739-6913-4584-A35F-66B118EEE032}" destId="{FB9AAE8B-3E7E-47F0-8ED1-EAD332E42B1C}" srcOrd="1" destOrd="0" presId="urn:microsoft.com/office/officeart/2005/8/layout/hList7#1"/>
    <dgm:cxn modelId="{09C06F4D-9D2F-49E0-BA25-645BA90C279B}" type="presParOf" srcId="{FB9AAE8B-3E7E-47F0-8ED1-EAD332E42B1C}" destId="{4A08D873-DE65-4579-90EC-8688FC0FD211}" srcOrd="0" destOrd="0" presId="urn:microsoft.com/office/officeart/2005/8/layout/hList7#1"/>
    <dgm:cxn modelId="{5B432A72-BD8E-4445-9ED0-C4C24C277831}" type="presParOf" srcId="{4A08D873-DE65-4579-90EC-8688FC0FD211}" destId="{B8ADC3D9-2B44-4D2D-82D8-A972E0EC649F}" srcOrd="0" destOrd="0" presId="urn:microsoft.com/office/officeart/2005/8/layout/hList7#1"/>
    <dgm:cxn modelId="{CB1043C5-5273-4C4C-AEF9-6E639093FBC8}" type="presParOf" srcId="{4A08D873-DE65-4579-90EC-8688FC0FD211}" destId="{2B9EA824-2C91-479D-933F-EB155237B314}" srcOrd="1" destOrd="0" presId="urn:microsoft.com/office/officeart/2005/8/layout/hList7#1"/>
    <dgm:cxn modelId="{837650D1-5CA5-4C14-A9BC-F82025397DD2}" type="presParOf" srcId="{4A08D873-DE65-4579-90EC-8688FC0FD211}" destId="{2978F86D-94A2-453A-ABBC-9D1B01912C50}" srcOrd="2" destOrd="0" presId="urn:microsoft.com/office/officeart/2005/8/layout/hList7#1"/>
    <dgm:cxn modelId="{0B9DB3B3-698C-4C64-B06B-2521EAEDEF10}" type="presParOf" srcId="{4A08D873-DE65-4579-90EC-8688FC0FD211}" destId="{2BADA6DF-8A1C-410C-9780-8CD9CB9FB244}" srcOrd="3" destOrd="0" presId="urn:microsoft.com/office/officeart/2005/8/layout/hList7#1"/>
    <dgm:cxn modelId="{8677C075-DEAA-4518-BF68-9B847AD6A388}" type="presParOf" srcId="{FB9AAE8B-3E7E-47F0-8ED1-EAD332E42B1C}" destId="{5FAF089F-A731-475D-BD47-B9CC3BC5D631}" srcOrd="1" destOrd="0" presId="urn:microsoft.com/office/officeart/2005/8/layout/hList7#1"/>
    <dgm:cxn modelId="{C224E1D5-729E-4AC0-B099-3777336D0F4C}" type="presParOf" srcId="{FB9AAE8B-3E7E-47F0-8ED1-EAD332E42B1C}" destId="{3EB58738-F255-4F38-B1D4-BF9B17864DD6}" srcOrd="2" destOrd="0" presId="urn:microsoft.com/office/officeart/2005/8/layout/hList7#1"/>
    <dgm:cxn modelId="{8BE778BD-1A14-47B3-B564-D5DE2C6363EA}" type="presParOf" srcId="{3EB58738-F255-4F38-B1D4-BF9B17864DD6}" destId="{7299369B-DACF-4A46-8D4F-835ACC6CFE70}" srcOrd="0" destOrd="0" presId="urn:microsoft.com/office/officeart/2005/8/layout/hList7#1"/>
    <dgm:cxn modelId="{4533DAD6-AA9F-4E50-A13D-9283EB451378}" type="presParOf" srcId="{3EB58738-F255-4F38-B1D4-BF9B17864DD6}" destId="{8BCC5561-0F36-4E15-957B-8DEE50D79A19}" srcOrd="1" destOrd="0" presId="urn:microsoft.com/office/officeart/2005/8/layout/hList7#1"/>
    <dgm:cxn modelId="{9BED9CEE-C4A1-4305-A78A-30FF1B34EDD8}" type="presParOf" srcId="{3EB58738-F255-4F38-B1D4-BF9B17864DD6}" destId="{FF10ECB6-F41A-4192-90F1-89DF642DD7F4}" srcOrd="2" destOrd="0" presId="urn:microsoft.com/office/officeart/2005/8/layout/hList7#1"/>
    <dgm:cxn modelId="{7B6ABE82-BACD-4F53-BEFA-34844680CB4B}" type="presParOf" srcId="{3EB58738-F255-4F38-B1D4-BF9B17864DD6}" destId="{C7A180DE-9A5D-4AAF-9520-4CCFF9ADA6E2}" srcOrd="3" destOrd="0" presId="urn:microsoft.com/office/officeart/2005/8/layout/hList7#1"/>
    <dgm:cxn modelId="{1F94049D-0D7B-4436-A727-623671F3DBA5}" type="presParOf" srcId="{FB9AAE8B-3E7E-47F0-8ED1-EAD332E42B1C}" destId="{780D4460-8B92-45EB-B327-0C241B212CB9}" srcOrd="3" destOrd="0" presId="urn:microsoft.com/office/officeart/2005/8/layout/hList7#1"/>
    <dgm:cxn modelId="{D0757BB5-9550-4E58-8356-574163F9F2DE}" type="presParOf" srcId="{FB9AAE8B-3E7E-47F0-8ED1-EAD332E42B1C}" destId="{65EC2E84-9162-42BF-9186-FD9C0E3517F1}" srcOrd="4" destOrd="0" presId="urn:microsoft.com/office/officeart/2005/8/layout/hList7#1"/>
    <dgm:cxn modelId="{CF784B06-F003-44DF-B98B-7FA9632A8054}" type="presParOf" srcId="{65EC2E84-9162-42BF-9186-FD9C0E3517F1}" destId="{D0A199E3-933B-4F82-82A5-038A5F5EB00C}" srcOrd="0" destOrd="0" presId="urn:microsoft.com/office/officeart/2005/8/layout/hList7#1"/>
    <dgm:cxn modelId="{C401488D-B098-467B-BE77-721D5942E06E}" type="presParOf" srcId="{65EC2E84-9162-42BF-9186-FD9C0E3517F1}" destId="{4DB84C57-AEBE-4C4F-BB8F-97DE92FF3FDF}" srcOrd="1" destOrd="0" presId="urn:microsoft.com/office/officeart/2005/8/layout/hList7#1"/>
    <dgm:cxn modelId="{AD76630C-5ED0-40B7-8CF0-10F3E8A68869}" type="presParOf" srcId="{65EC2E84-9162-42BF-9186-FD9C0E3517F1}" destId="{F9F38134-9151-4361-B665-F3C9DC8347EE}" srcOrd="2" destOrd="0" presId="urn:microsoft.com/office/officeart/2005/8/layout/hList7#1"/>
    <dgm:cxn modelId="{A3DC9051-92BB-4827-947D-215F2880852B}" type="presParOf" srcId="{65EC2E84-9162-42BF-9186-FD9C0E3517F1}" destId="{F34AD086-9715-4889-BEDA-80480726655D}" srcOrd="3" destOrd="0" presId="urn:microsoft.com/office/officeart/2005/8/layout/hList7#1"/>
    <dgm:cxn modelId="{9769485F-0371-4429-BDF1-E52FEC544F50}" type="presParOf" srcId="{FB9AAE8B-3E7E-47F0-8ED1-EAD332E42B1C}" destId="{658ACA1C-FBF7-44B8-92C7-C286A1D3E505}" srcOrd="5" destOrd="0" presId="urn:microsoft.com/office/officeart/2005/8/layout/hList7#1"/>
    <dgm:cxn modelId="{67EBF5F2-D10B-46FD-B45E-8ABF4001A23F}" type="presParOf" srcId="{FB9AAE8B-3E7E-47F0-8ED1-EAD332E42B1C}" destId="{98C66AC3-1F68-4683-A586-57F156C62991}" srcOrd="6" destOrd="0" presId="urn:microsoft.com/office/officeart/2005/8/layout/hList7#1"/>
    <dgm:cxn modelId="{58CE0504-C17F-4113-B282-D60D9B1BBC06}" type="presParOf" srcId="{98C66AC3-1F68-4683-A586-57F156C62991}" destId="{ECB25E3B-22CF-4ED5-A66E-967E15FF1730}" srcOrd="0" destOrd="0" presId="urn:microsoft.com/office/officeart/2005/8/layout/hList7#1"/>
    <dgm:cxn modelId="{F2061990-9A0E-4645-B4E2-F18532197588}" type="presParOf" srcId="{98C66AC3-1F68-4683-A586-57F156C62991}" destId="{7F6F009F-A6F9-4E2D-BD8E-6B15A2B2E480}" srcOrd="1" destOrd="0" presId="urn:microsoft.com/office/officeart/2005/8/layout/hList7#1"/>
    <dgm:cxn modelId="{D1159935-54D4-43C9-9487-2BAC531DF6DD}" type="presParOf" srcId="{98C66AC3-1F68-4683-A586-57F156C62991}" destId="{25328457-1E59-4922-A2C8-C5A476082FCA}" srcOrd="2" destOrd="0" presId="urn:microsoft.com/office/officeart/2005/8/layout/hList7#1"/>
    <dgm:cxn modelId="{875FFE97-0767-45B5-81CF-D44722C55C9E}" type="presParOf" srcId="{98C66AC3-1F68-4683-A586-57F156C62991}" destId="{EA1E2BF4-8351-4DB5-A90C-C67D579FD7D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F42CF3-3B8E-4698-AD74-D118A050F3F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B71DBB5-69CE-46EA-BAC8-CDDC83E48FBC}">
      <dgm:prSet phldrT="[Text]"/>
      <dgm:spPr/>
      <dgm:t>
        <a:bodyPr/>
        <a:lstStyle/>
        <a:p>
          <a:r>
            <a:rPr lang="en-US" dirty="0" smtClean="0"/>
            <a:t>Initiative Development and Pilot with St. Anthony Hospital</a:t>
          </a:r>
          <a:endParaRPr lang="en-US" dirty="0"/>
        </a:p>
      </dgm:t>
    </dgm:pt>
    <dgm:pt modelId="{ABE256D9-591E-4C60-8306-463D89D13538}" type="parTrans" cxnId="{31D01E52-82EE-4259-AA96-E9EB87BDB189}">
      <dgm:prSet/>
      <dgm:spPr/>
      <dgm:t>
        <a:bodyPr/>
        <a:lstStyle/>
        <a:p>
          <a:endParaRPr lang="en-US"/>
        </a:p>
      </dgm:t>
    </dgm:pt>
    <dgm:pt modelId="{76945F0B-0414-400A-9A0F-2E98F9A46D57}" type="sibTrans" cxnId="{31D01E52-82EE-4259-AA96-E9EB87BDB189}">
      <dgm:prSet/>
      <dgm:spPr/>
      <dgm:t>
        <a:bodyPr/>
        <a:lstStyle/>
        <a:p>
          <a:endParaRPr lang="en-US"/>
        </a:p>
      </dgm:t>
    </dgm:pt>
    <dgm:pt modelId="{BF0E8853-88BD-4A74-90CA-B1B8C2A589D1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Recruitment for IPAC Teams</a:t>
          </a:r>
          <a:endParaRPr lang="en-US" dirty="0"/>
        </a:p>
      </dgm:t>
    </dgm:pt>
    <dgm:pt modelId="{2558B8E0-A76A-4431-A3B1-C59D481B420D}" type="parTrans" cxnId="{1BD14A97-B1BF-4115-97A9-74CF725535D6}">
      <dgm:prSet/>
      <dgm:spPr/>
      <dgm:t>
        <a:bodyPr/>
        <a:lstStyle/>
        <a:p>
          <a:endParaRPr lang="en-US"/>
        </a:p>
      </dgm:t>
    </dgm:pt>
    <dgm:pt modelId="{ABCEBE07-716B-4640-AF06-FFE33A674925}" type="sibTrans" cxnId="{1BD14A97-B1BF-4115-97A9-74CF725535D6}">
      <dgm:prSet/>
      <dgm:spPr/>
      <dgm:t>
        <a:bodyPr/>
        <a:lstStyle/>
        <a:p>
          <a:endParaRPr lang="en-US"/>
        </a:p>
      </dgm:t>
    </dgm:pt>
    <dgm:pt modelId="{37D1339D-71D9-48ED-BB06-C9428A5DF444}">
      <dgm:prSet phldrT="[Text]"/>
      <dgm:spPr/>
      <dgm:t>
        <a:bodyPr/>
        <a:lstStyle/>
        <a:p>
          <a:r>
            <a:rPr lang="en-US" dirty="0" smtClean="0"/>
            <a:t>IPAC Kick-Off Call</a:t>
          </a:r>
          <a:endParaRPr lang="en-US" dirty="0"/>
        </a:p>
      </dgm:t>
    </dgm:pt>
    <dgm:pt modelId="{9658E04C-162B-45DC-BCE4-01B07131F8A0}" type="parTrans" cxnId="{B65E8121-0432-4B84-9F10-66A6D266DC5D}">
      <dgm:prSet/>
      <dgm:spPr/>
      <dgm:t>
        <a:bodyPr/>
        <a:lstStyle/>
        <a:p>
          <a:endParaRPr lang="en-US"/>
        </a:p>
      </dgm:t>
    </dgm:pt>
    <dgm:pt modelId="{6E914214-D2C7-4D15-870C-2D7707AF14FE}" type="sibTrans" cxnId="{B65E8121-0432-4B84-9F10-66A6D266DC5D}">
      <dgm:prSet/>
      <dgm:spPr/>
      <dgm:t>
        <a:bodyPr/>
        <a:lstStyle/>
        <a:p>
          <a:endParaRPr lang="en-US"/>
        </a:p>
      </dgm:t>
    </dgm:pt>
    <dgm:pt modelId="{861D1C20-2092-427D-B455-717579FE7C4A}">
      <dgm:prSet phldrT="[Text]"/>
      <dgm:spPr/>
      <dgm:t>
        <a:bodyPr/>
        <a:lstStyle/>
        <a:p>
          <a:r>
            <a:rPr lang="en-US" dirty="0" smtClean="0"/>
            <a:t>Wave 2 Launch Face-to-Face Meeting</a:t>
          </a:r>
          <a:endParaRPr lang="en-US" dirty="0"/>
        </a:p>
      </dgm:t>
    </dgm:pt>
    <dgm:pt modelId="{27DDEBCF-A82C-4FF7-BF16-757744B649D6}" type="parTrans" cxnId="{42646A91-6E25-4F54-B790-F381449CC73F}">
      <dgm:prSet/>
      <dgm:spPr/>
      <dgm:t>
        <a:bodyPr/>
        <a:lstStyle/>
        <a:p>
          <a:endParaRPr lang="en-US"/>
        </a:p>
      </dgm:t>
    </dgm:pt>
    <dgm:pt modelId="{EF863043-EEA2-407E-8273-7E069AC618A8}" type="sibTrans" cxnId="{42646A91-6E25-4F54-B790-F381449CC73F}">
      <dgm:prSet/>
      <dgm:spPr/>
      <dgm:t>
        <a:bodyPr/>
        <a:lstStyle/>
        <a:p>
          <a:endParaRPr lang="en-US"/>
        </a:p>
      </dgm:t>
    </dgm:pt>
    <dgm:pt modelId="{84A6ABE4-611D-4403-BB3B-4D2CCE296AB2}">
      <dgm:prSet phldrT="[Text]"/>
      <dgm:spPr/>
      <dgm:t>
        <a:bodyPr/>
        <a:lstStyle/>
        <a:p>
          <a:r>
            <a:rPr lang="en-US" dirty="0" smtClean="0"/>
            <a:t>Monthly Team Webinars / Active QI Period</a:t>
          </a:r>
          <a:endParaRPr lang="en-US" dirty="0"/>
        </a:p>
      </dgm:t>
    </dgm:pt>
    <dgm:pt modelId="{E66125F5-B665-47A0-8BB3-75246CF7FBE7}" type="parTrans" cxnId="{A134DC77-B0C1-488F-93E2-A177A163B155}">
      <dgm:prSet/>
      <dgm:spPr/>
      <dgm:t>
        <a:bodyPr/>
        <a:lstStyle/>
        <a:p>
          <a:endParaRPr lang="en-US"/>
        </a:p>
      </dgm:t>
    </dgm:pt>
    <dgm:pt modelId="{2088075D-603E-4A9B-8FF7-61E9EB423EB7}" type="sibTrans" cxnId="{A134DC77-B0C1-488F-93E2-A177A163B155}">
      <dgm:prSet/>
      <dgm:spPr/>
      <dgm:t>
        <a:bodyPr/>
        <a:lstStyle/>
        <a:p>
          <a:endParaRPr lang="en-US"/>
        </a:p>
      </dgm:t>
    </dgm:pt>
    <dgm:pt modelId="{211EA06F-8F08-48AB-A400-A395D77C7934}" type="pres">
      <dgm:prSet presAssocID="{F7F42CF3-3B8E-4698-AD74-D118A050F3F1}" presName="CompostProcess" presStyleCnt="0">
        <dgm:presLayoutVars>
          <dgm:dir/>
          <dgm:resizeHandles val="exact"/>
        </dgm:presLayoutVars>
      </dgm:prSet>
      <dgm:spPr/>
    </dgm:pt>
    <dgm:pt modelId="{5B1FF9EB-6875-424F-B09E-32744F5A002E}" type="pres">
      <dgm:prSet presAssocID="{F7F42CF3-3B8E-4698-AD74-D118A050F3F1}" presName="arrow" presStyleLbl="bgShp" presStyleIdx="0" presStyleCnt="1"/>
      <dgm:spPr/>
    </dgm:pt>
    <dgm:pt modelId="{3DE055B1-A784-4DCA-9891-9270AECB6122}" type="pres">
      <dgm:prSet presAssocID="{F7F42CF3-3B8E-4698-AD74-D118A050F3F1}" presName="linearProcess" presStyleCnt="0"/>
      <dgm:spPr/>
    </dgm:pt>
    <dgm:pt modelId="{DAB75133-554C-43D1-87C8-E9C5D6FBEA12}" type="pres">
      <dgm:prSet presAssocID="{EB71DBB5-69CE-46EA-BAC8-CDDC83E48FBC}" presName="textNode" presStyleLbl="node1" presStyleIdx="0" presStyleCnt="5" custScaleY="8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118A5-5BBA-4188-ABA3-98E6A94A9AD5}" type="pres">
      <dgm:prSet presAssocID="{76945F0B-0414-400A-9A0F-2E98F9A46D57}" presName="sibTrans" presStyleCnt="0"/>
      <dgm:spPr/>
    </dgm:pt>
    <dgm:pt modelId="{2FB80133-A412-432C-A0DD-97A001D0D8C4}" type="pres">
      <dgm:prSet presAssocID="{BF0E8853-88BD-4A74-90CA-B1B8C2A589D1}" presName="textNode" presStyleLbl="node1" presStyleIdx="1" presStyleCnt="5" custScaleY="8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8356A-D625-4D8C-A17B-4D23723992DA}" type="pres">
      <dgm:prSet presAssocID="{ABCEBE07-716B-4640-AF06-FFE33A674925}" presName="sibTrans" presStyleCnt="0"/>
      <dgm:spPr/>
    </dgm:pt>
    <dgm:pt modelId="{3F4ED0E0-1CB0-4FAA-8A85-10CC9D5636A3}" type="pres">
      <dgm:prSet presAssocID="{37D1339D-71D9-48ED-BB06-C9428A5DF444}" presName="textNode" presStyleLbl="node1" presStyleIdx="2" presStyleCnt="5" custScaleY="8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0B40D-9407-4205-9C70-5E884116AB4C}" type="pres">
      <dgm:prSet presAssocID="{6E914214-D2C7-4D15-870C-2D7707AF14FE}" presName="sibTrans" presStyleCnt="0"/>
      <dgm:spPr/>
    </dgm:pt>
    <dgm:pt modelId="{B2779D8E-3592-4A27-8BDC-E5B106E520F4}" type="pres">
      <dgm:prSet presAssocID="{861D1C20-2092-427D-B455-717579FE7C4A}" presName="textNode" presStyleLbl="node1" presStyleIdx="3" presStyleCnt="5" custScaleY="8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C52CF-81F3-4B3C-B30F-969DBDA1F4FC}" type="pres">
      <dgm:prSet presAssocID="{EF863043-EEA2-407E-8273-7E069AC618A8}" presName="sibTrans" presStyleCnt="0"/>
      <dgm:spPr/>
    </dgm:pt>
    <dgm:pt modelId="{914FABA6-678E-459C-95AA-5B0EB5B45D23}" type="pres">
      <dgm:prSet presAssocID="{84A6ABE4-611D-4403-BB3B-4D2CCE296AB2}" presName="textNode" presStyleLbl="node1" presStyleIdx="4" presStyleCnt="5" custScaleY="8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7B47FD-3D59-4129-83EB-BBE4F6834133}" type="presOf" srcId="{F7F42CF3-3B8E-4698-AD74-D118A050F3F1}" destId="{211EA06F-8F08-48AB-A400-A395D77C7934}" srcOrd="0" destOrd="0" presId="urn:microsoft.com/office/officeart/2005/8/layout/hProcess9"/>
    <dgm:cxn modelId="{0978CA0B-FEDB-40D8-8FB3-9784CCB7CA15}" type="presOf" srcId="{BF0E8853-88BD-4A74-90CA-B1B8C2A589D1}" destId="{2FB80133-A412-432C-A0DD-97A001D0D8C4}" srcOrd="0" destOrd="0" presId="urn:microsoft.com/office/officeart/2005/8/layout/hProcess9"/>
    <dgm:cxn modelId="{A134DC77-B0C1-488F-93E2-A177A163B155}" srcId="{F7F42CF3-3B8E-4698-AD74-D118A050F3F1}" destId="{84A6ABE4-611D-4403-BB3B-4D2CCE296AB2}" srcOrd="4" destOrd="0" parTransId="{E66125F5-B665-47A0-8BB3-75246CF7FBE7}" sibTransId="{2088075D-603E-4A9B-8FF7-61E9EB423EB7}"/>
    <dgm:cxn modelId="{42646A91-6E25-4F54-B790-F381449CC73F}" srcId="{F7F42CF3-3B8E-4698-AD74-D118A050F3F1}" destId="{861D1C20-2092-427D-B455-717579FE7C4A}" srcOrd="3" destOrd="0" parTransId="{27DDEBCF-A82C-4FF7-BF16-757744B649D6}" sibTransId="{EF863043-EEA2-407E-8273-7E069AC618A8}"/>
    <dgm:cxn modelId="{1BD14A97-B1BF-4115-97A9-74CF725535D6}" srcId="{F7F42CF3-3B8E-4698-AD74-D118A050F3F1}" destId="{BF0E8853-88BD-4A74-90CA-B1B8C2A589D1}" srcOrd="1" destOrd="0" parTransId="{2558B8E0-A76A-4431-A3B1-C59D481B420D}" sibTransId="{ABCEBE07-716B-4640-AF06-FFE33A674925}"/>
    <dgm:cxn modelId="{C7B82B17-914F-490F-90FB-E3AEBF35CBF7}" type="presOf" srcId="{84A6ABE4-611D-4403-BB3B-4D2CCE296AB2}" destId="{914FABA6-678E-459C-95AA-5B0EB5B45D23}" srcOrd="0" destOrd="0" presId="urn:microsoft.com/office/officeart/2005/8/layout/hProcess9"/>
    <dgm:cxn modelId="{422813DB-4229-4451-BA8B-94D2362BAF85}" type="presOf" srcId="{EB71DBB5-69CE-46EA-BAC8-CDDC83E48FBC}" destId="{DAB75133-554C-43D1-87C8-E9C5D6FBEA12}" srcOrd="0" destOrd="0" presId="urn:microsoft.com/office/officeart/2005/8/layout/hProcess9"/>
    <dgm:cxn modelId="{B65E8121-0432-4B84-9F10-66A6D266DC5D}" srcId="{F7F42CF3-3B8E-4698-AD74-D118A050F3F1}" destId="{37D1339D-71D9-48ED-BB06-C9428A5DF444}" srcOrd="2" destOrd="0" parTransId="{9658E04C-162B-45DC-BCE4-01B07131F8A0}" sibTransId="{6E914214-D2C7-4D15-870C-2D7707AF14FE}"/>
    <dgm:cxn modelId="{31D01E52-82EE-4259-AA96-E9EB87BDB189}" srcId="{F7F42CF3-3B8E-4698-AD74-D118A050F3F1}" destId="{EB71DBB5-69CE-46EA-BAC8-CDDC83E48FBC}" srcOrd="0" destOrd="0" parTransId="{ABE256D9-591E-4C60-8306-463D89D13538}" sibTransId="{76945F0B-0414-400A-9A0F-2E98F9A46D57}"/>
    <dgm:cxn modelId="{C4D8C02D-408A-412B-BCBF-5B3E840ED742}" type="presOf" srcId="{861D1C20-2092-427D-B455-717579FE7C4A}" destId="{B2779D8E-3592-4A27-8BDC-E5B106E520F4}" srcOrd="0" destOrd="0" presId="urn:microsoft.com/office/officeart/2005/8/layout/hProcess9"/>
    <dgm:cxn modelId="{D73BD2DE-0BB4-487B-B89B-35179610458D}" type="presOf" srcId="{37D1339D-71D9-48ED-BB06-C9428A5DF444}" destId="{3F4ED0E0-1CB0-4FAA-8A85-10CC9D5636A3}" srcOrd="0" destOrd="0" presId="urn:microsoft.com/office/officeart/2005/8/layout/hProcess9"/>
    <dgm:cxn modelId="{498D3F09-9601-4190-97D7-EC4C5DE29415}" type="presParOf" srcId="{211EA06F-8F08-48AB-A400-A395D77C7934}" destId="{5B1FF9EB-6875-424F-B09E-32744F5A002E}" srcOrd="0" destOrd="0" presId="urn:microsoft.com/office/officeart/2005/8/layout/hProcess9"/>
    <dgm:cxn modelId="{8089CF60-5403-4608-9A06-EA0C3DB09A8D}" type="presParOf" srcId="{211EA06F-8F08-48AB-A400-A395D77C7934}" destId="{3DE055B1-A784-4DCA-9891-9270AECB6122}" srcOrd="1" destOrd="0" presId="urn:microsoft.com/office/officeart/2005/8/layout/hProcess9"/>
    <dgm:cxn modelId="{3EFA3C9E-020F-452C-B340-DF5E9DF8AA08}" type="presParOf" srcId="{3DE055B1-A784-4DCA-9891-9270AECB6122}" destId="{DAB75133-554C-43D1-87C8-E9C5D6FBEA12}" srcOrd="0" destOrd="0" presId="urn:microsoft.com/office/officeart/2005/8/layout/hProcess9"/>
    <dgm:cxn modelId="{FF612E6E-F2BB-4C79-8416-63FF2ECD8FC9}" type="presParOf" srcId="{3DE055B1-A784-4DCA-9891-9270AECB6122}" destId="{EF7118A5-5BBA-4188-ABA3-98E6A94A9AD5}" srcOrd="1" destOrd="0" presId="urn:microsoft.com/office/officeart/2005/8/layout/hProcess9"/>
    <dgm:cxn modelId="{7CD5622A-2D37-4784-ABE5-C1DB6A61AA40}" type="presParOf" srcId="{3DE055B1-A784-4DCA-9891-9270AECB6122}" destId="{2FB80133-A412-432C-A0DD-97A001D0D8C4}" srcOrd="2" destOrd="0" presId="urn:microsoft.com/office/officeart/2005/8/layout/hProcess9"/>
    <dgm:cxn modelId="{76999D58-F050-433D-B640-2536A0B1B534}" type="presParOf" srcId="{3DE055B1-A784-4DCA-9891-9270AECB6122}" destId="{0598356A-D625-4D8C-A17B-4D23723992DA}" srcOrd="3" destOrd="0" presId="urn:microsoft.com/office/officeart/2005/8/layout/hProcess9"/>
    <dgm:cxn modelId="{39BD026C-BF8C-46EC-8227-8C4CE1055456}" type="presParOf" srcId="{3DE055B1-A784-4DCA-9891-9270AECB6122}" destId="{3F4ED0E0-1CB0-4FAA-8A85-10CC9D5636A3}" srcOrd="4" destOrd="0" presId="urn:microsoft.com/office/officeart/2005/8/layout/hProcess9"/>
    <dgm:cxn modelId="{2DF99FE2-B6A2-4AAC-A2C7-D64ACED8F4E2}" type="presParOf" srcId="{3DE055B1-A784-4DCA-9891-9270AECB6122}" destId="{8B60B40D-9407-4205-9C70-5E884116AB4C}" srcOrd="5" destOrd="0" presId="urn:microsoft.com/office/officeart/2005/8/layout/hProcess9"/>
    <dgm:cxn modelId="{16D40E60-0419-4651-BD6C-BD507035E701}" type="presParOf" srcId="{3DE055B1-A784-4DCA-9891-9270AECB6122}" destId="{B2779D8E-3592-4A27-8BDC-E5B106E520F4}" srcOrd="6" destOrd="0" presId="urn:microsoft.com/office/officeart/2005/8/layout/hProcess9"/>
    <dgm:cxn modelId="{842DC874-AFB0-400C-AE3D-C9966134A8E4}" type="presParOf" srcId="{3DE055B1-A784-4DCA-9891-9270AECB6122}" destId="{877C52CF-81F3-4B3C-B30F-969DBDA1F4FC}" srcOrd="7" destOrd="0" presId="urn:microsoft.com/office/officeart/2005/8/layout/hProcess9"/>
    <dgm:cxn modelId="{FD8A27A2-3207-4F77-8D6A-C7B500F44D55}" type="presParOf" srcId="{3DE055B1-A784-4DCA-9891-9270AECB6122}" destId="{914FABA6-678E-459C-95AA-5B0EB5B45D2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DC3D9-2B44-4D2D-82D8-A972E0EC649F}">
      <dsp:nvSpPr>
        <dsp:cNvPr id="0" name=""/>
        <dsp:cNvSpPr/>
      </dsp:nvSpPr>
      <dsp:spPr>
        <a:xfrm>
          <a:off x="0" y="0"/>
          <a:ext cx="2117893" cy="52578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1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Webinars/ Calls</a:t>
          </a:r>
          <a:endParaRPr lang="en-US" sz="21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/>
            <a:t>Monthly collaborative learning calls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/>
            <a:t>Quarterly QI support calls to individual teams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/>
            <a:t>Small group QI topic calls as needed</a:t>
          </a:r>
          <a:endParaRPr lang="en-US" sz="16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0" y="2103120"/>
        <a:ext cx="2117893" cy="2103120"/>
      </dsp:txXfrm>
    </dsp:sp>
    <dsp:sp modelId="{2BADA6DF-8A1C-410C-9780-8CD9CB9FB244}">
      <dsp:nvSpPr>
        <dsp:cNvPr id="0" name=""/>
        <dsp:cNvSpPr/>
      </dsp:nvSpPr>
      <dsp:spPr>
        <a:xfrm>
          <a:off x="185543" y="315468"/>
          <a:ext cx="1750847" cy="17508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9369B-DACF-4A46-8D4F-835ACC6CFE70}">
      <dsp:nvSpPr>
        <dsp:cNvPr id="0" name=""/>
        <dsp:cNvSpPr/>
      </dsp:nvSpPr>
      <dsp:spPr>
        <a:xfrm>
          <a:off x="2183450" y="0"/>
          <a:ext cx="2117893" cy="5257800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Face to Face</a:t>
          </a:r>
          <a:endParaRPr lang="en-US" sz="22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Spring Face-to-Face Meeting breakouts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Annual Conference breakouts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Key Player site visits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Grand Rounds presentations </a:t>
          </a:r>
          <a:endParaRPr lang="en-US" sz="1600" kern="1200" dirty="0"/>
        </a:p>
      </dsp:txBody>
      <dsp:txXfrm>
        <a:off x="2183450" y="2103120"/>
        <a:ext cx="2117893" cy="2103120"/>
      </dsp:txXfrm>
    </dsp:sp>
    <dsp:sp modelId="{C7A180DE-9A5D-4AAF-9520-4CCFF9ADA6E2}">
      <dsp:nvSpPr>
        <dsp:cNvPr id="0" name=""/>
        <dsp:cNvSpPr/>
      </dsp:nvSpPr>
      <dsp:spPr>
        <a:xfrm>
          <a:off x="2275859" y="318199"/>
          <a:ext cx="1750847" cy="175084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199E3-933B-4F82-82A5-038A5F5EB00C}">
      <dsp:nvSpPr>
        <dsp:cNvPr id="0" name=""/>
        <dsp:cNvSpPr/>
      </dsp:nvSpPr>
      <dsp:spPr>
        <a:xfrm>
          <a:off x="4364881" y="0"/>
          <a:ext cx="2117893" cy="5257800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ILPQC Resources</a:t>
          </a:r>
          <a:endParaRPr lang="en-US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Paper/online QI toolkits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Patient-education materials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Monthly e-newsletters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Webinar recordings</a:t>
          </a:r>
          <a:endParaRPr lang="en-US" sz="1600" kern="1200" dirty="0"/>
        </a:p>
      </dsp:txBody>
      <dsp:txXfrm>
        <a:off x="4364881" y="2103120"/>
        <a:ext cx="2117893" cy="2103120"/>
      </dsp:txXfrm>
    </dsp:sp>
    <dsp:sp modelId="{F34AD086-9715-4889-BEDA-80480726655D}">
      <dsp:nvSpPr>
        <dsp:cNvPr id="0" name=""/>
        <dsp:cNvSpPr/>
      </dsp:nvSpPr>
      <dsp:spPr>
        <a:xfrm>
          <a:off x="6915378" y="29572"/>
          <a:ext cx="1750847" cy="175084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25E3B-22CF-4ED5-A66E-967E15FF1730}">
      <dsp:nvSpPr>
        <dsp:cNvPr id="0" name=""/>
        <dsp:cNvSpPr/>
      </dsp:nvSpPr>
      <dsp:spPr>
        <a:xfrm>
          <a:off x="6546311" y="0"/>
          <a:ext cx="2117893" cy="525780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ILPQC Data</a:t>
          </a:r>
          <a:endParaRPr lang="en-US" sz="20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Rapid response data system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Real-time reports for teams to compare data across time &amp; hospitals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Data system training calls</a:t>
          </a:r>
          <a:endParaRPr lang="en-US" sz="1700" kern="1200" dirty="0"/>
        </a:p>
      </dsp:txBody>
      <dsp:txXfrm>
        <a:off x="6546311" y="2103120"/>
        <a:ext cx="2117893" cy="2103120"/>
      </dsp:txXfrm>
    </dsp:sp>
    <dsp:sp modelId="{EA1E2BF4-8351-4DB5-A90C-C67D579FD7DC}">
      <dsp:nvSpPr>
        <dsp:cNvPr id="0" name=""/>
        <dsp:cNvSpPr/>
      </dsp:nvSpPr>
      <dsp:spPr>
        <a:xfrm>
          <a:off x="6729834" y="315468"/>
          <a:ext cx="1750847" cy="1750847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AAB63-AC79-4EFF-83C5-68C9B414F097}">
      <dsp:nvSpPr>
        <dsp:cNvPr id="0" name=""/>
        <dsp:cNvSpPr/>
      </dsp:nvSpPr>
      <dsp:spPr>
        <a:xfrm>
          <a:off x="387869" y="4827272"/>
          <a:ext cx="7972927" cy="430527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FF9EB-6875-424F-B09E-32744F5A002E}">
      <dsp:nvSpPr>
        <dsp:cNvPr id="0" name=""/>
        <dsp:cNvSpPr/>
      </dsp:nvSpPr>
      <dsp:spPr>
        <a:xfrm>
          <a:off x="617219" y="0"/>
          <a:ext cx="699516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75133-554C-43D1-87C8-E9C5D6FBEA12}">
      <dsp:nvSpPr>
        <dsp:cNvPr id="0" name=""/>
        <dsp:cNvSpPr/>
      </dsp:nvSpPr>
      <dsp:spPr>
        <a:xfrm>
          <a:off x="3616" y="1366836"/>
          <a:ext cx="1581224" cy="1330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Initiative Development and Pilot with St. Anthony Hospital</a:t>
          </a:r>
          <a:endParaRPr lang="en-US" sz="1500" kern="1200" dirty="0"/>
        </a:p>
      </dsp:txBody>
      <dsp:txXfrm>
        <a:off x="68557" y="1431777"/>
        <a:ext cx="1451342" cy="1200444"/>
      </dsp:txXfrm>
    </dsp:sp>
    <dsp:sp modelId="{2FB80133-A412-432C-A0DD-97A001D0D8C4}">
      <dsp:nvSpPr>
        <dsp:cNvPr id="0" name=""/>
        <dsp:cNvSpPr/>
      </dsp:nvSpPr>
      <dsp:spPr>
        <a:xfrm>
          <a:off x="1663902" y="1366836"/>
          <a:ext cx="1581224" cy="1330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kern="1200" dirty="0" smtClean="0"/>
            <a:t>Recruitment for IPAC Teams</a:t>
          </a:r>
          <a:endParaRPr lang="en-US" sz="1500" kern="1200" dirty="0"/>
        </a:p>
      </dsp:txBody>
      <dsp:txXfrm>
        <a:off x="1728843" y="1431777"/>
        <a:ext cx="1451342" cy="1200444"/>
      </dsp:txXfrm>
    </dsp:sp>
    <dsp:sp modelId="{3F4ED0E0-1CB0-4FAA-8A85-10CC9D5636A3}">
      <dsp:nvSpPr>
        <dsp:cNvPr id="0" name=""/>
        <dsp:cNvSpPr/>
      </dsp:nvSpPr>
      <dsp:spPr>
        <a:xfrm>
          <a:off x="3324187" y="1366836"/>
          <a:ext cx="1581224" cy="1330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IPAC Kick-Off Call</a:t>
          </a:r>
          <a:endParaRPr lang="en-US" sz="1500" kern="1200" dirty="0"/>
        </a:p>
      </dsp:txBody>
      <dsp:txXfrm>
        <a:off x="3389128" y="1431777"/>
        <a:ext cx="1451342" cy="1200444"/>
      </dsp:txXfrm>
    </dsp:sp>
    <dsp:sp modelId="{B2779D8E-3592-4A27-8BDC-E5B106E520F4}">
      <dsp:nvSpPr>
        <dsp:cNvPr id="0" name=""/>
        <dsp:cNvSpPr/>
      </dsp:nvSpPr>
      <dsp:spPr>
        <a:xfrm>
          <a:off x="4984473" y="1366836"/>
          <a:ext cx="1581224" cy="1330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Wave 2 Launch Face-to-Face Meeting</a:t>
          </a:r>
          <a:endParaRPr lang="en-US" sz="1500" kern="1200" dirty="0"/>
        </a:p>
      </dsp:txBody>
      <dsp:txXfrm>
        <a:off x="5049414" y="1431777"/>
        <a:ext cx="1451342" cy="1200444"/>
      </dsp:txXfrm>
    </dsp:sp>
    <dsp:sp modelId="{914FABA6-678E-459C-95AA-5B0EB5B45D23}">
      <dsp:nvSpPr>
        <dsp:cNvPr id="0" name=""/>
        <dsp:cNvSpPr/>
      </dsp:nvSpPr>
      <dsp:spPr>
        <a:xfrm>
          <a:off x="6644759" y="1366836"/>
          <a:ext cx="1581224" cy="1330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Monthly Team Webinars / Active QI Period</a:t>
          </a:r>
          <a:endParaRPr lang="en-US" sz="1500" kern="1200" dirty="0"/>
        </a:p>
      </dsp:txBody>
      <dsp:txXfrm>
        <a:off x="6709700" y="1431777"/>
        <a:ext cx="1451342" cy="1200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1AB92E-F1E9-4D5D-B95C-1730A7BEA6BB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2B4AC7-4BBD-4FBD-A37A-1E6D61B6F7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63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9667BEBA-C8FA-4CB1-9626-6770B0271CA7}" type="datetimeFigureOut">
              <a:rPr lang="en-US" altLang="ja-JP"/>
              <a:pPr>
                <a:defRPr/>
              </a:pPr>
              <a:t>3/6/2020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BC8628B-D017-4ABD-84D4-3F37B064E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564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5388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E2648EF-B779-48A0-A0F0-8798BC285EAE}" type="slidenum">
              <a:rPr lang="en-US" altLang="en-US" smtClean="0">
                <a:latin typeface="Calibri" pitchFamily="34" charset="0"/>
                <a:cs typeface="Arial" pitchFamily="34" charset="0"/>
              </a:rPr>
              <a:pPr eaLnBrk="1" hangingPunct="1"/>
              <a:t>1</a:t>
            </a:fld>
            <a:endParaRPr lang="en-US" altLang="en-US" dirty="0" smtClean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58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post IPAC clinical leads call on 5/15/19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193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 pics of</a:t>
            </a:r>
            <a:r>
              <a:rPr lang="en-US" baseline="0" dirty="0" smtClean="0"/>
              <a:t> IPAC </a:t>
            </a:r>
            <a:r>
              <a:rPr lang="en-US" dirty="0" smtClean="0"/>
              <a:t>data forms if available- edited to remove</a:t>
            </a:r>
            <a:r>
              <a:rPr lang="en-US" baseline="0" dirty="0" smtClean="0"/>
              <a:t> IPLARC on the data </a:t>
            </a:r>
            <a:r>
              <a:rPr lang="en-US" baseline="0" dirty="0" err="1" smtClean="0"/>
              <a:t>grapg</a:t>
            </a:r>
            <a:r>
              <a:rPr lang="en-US" baseline="0" dirty="0" smtClean="0"/>
              <a:t>- 5.14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C8628B-D017-4ABD-84D4-3F37B064EA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790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Danielle, please</a:t>
            </a:r>
            <a:r>
              <a:rPr lang="en-US" baseline="0" dirty="0" smtClean="0"/>
              <a:t> add in the new data form here once finalized- 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7501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247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353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C8628B-D017-4ABD-84D4-3F37B064EA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686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968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35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352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https://www.riverbender.com/articles/details/illinois-releases-first-maternal-morbidity-and-mortality-report-31421.cfm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CAN</a:t>
            </a:r>
            <a:r>
              <a:rPr lang="en-US" baseline="0" dirty="0" smtClean="0">
                <a:solidFill>
                  <a:srgbClr val="FF0000"/>
                </a:solidFill>
              </a:rPr>
              <a:t> WE ADD THE % OF PREVENTABLE DEATHS FOR OB CAUSES</a:t>
            </a:r>
          </a:p>
          <a:p>
            <a:r>
              <a:rPr lang="en-US" baseline="0" dirty="0" smtClean="0">
                <a:solidFill>
                  <a:srgbClr val="FF0000"/>
                </a:solidFill>
              </a:rPr>
              <a:t>Also can we add a slide on top causes of death? If there is a slide.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51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333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Suzanne to add citations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878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77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r>
              <a:rPr lang="en-US" strike="sngStrike" dirty="0" smtClean="0"/>
              <a:t>Make less “list-like”  and coordinate with the graphics</a:t>
            </a:r>
            <a:r>
              <a:rPr lang="en-US" strike="sngStrike" baseline="0" dirty="0" smtClean="0"/>
              <a:t> more… connect better.  Make shorted words in boxes with what the main points are. </a:t>
            </a:r>
            <a:r>
              <a:rPr lang="en-US" strike="noStrike" baseline="0" dirty="0" smtClean="0"/>
              <a:t> Done AP</a:t>
            </a:r>
            <a:endParaRPr lang="en-US" strike="sngStrike" baseline="0" dirty="0" smtClean="0"/>
          </a:p>
          <a:p>
            <a:endParaRPr lang="en-US" strike="noStrike" dirty="0" smtClean="0"/>
          </a:p>
          <a:p>
            <a:r>
              <a:rPr lang="en-US" strike="noStrike" dirty="0" smtClean="0"/>
              <a:t>DAN</a:t>
            </a:r>
            <a:r>
              <a:rPr lang="en-US" strike="noStrike" baseline="0" dirty="0" smtClean="0"/>
              <a:t> UPDATE</a:t>
            </a:r>
          </a:p>
          <a:p>
            <a:r>
              <a:rPr lang="en-US" strike="noStrike" baseline="0" dirty="0" smtClean="0"/>
              <a:t>Toolkits, patient-education materials, face-to-face meetings (breakouts), data training calls, key players meeting, support for team development</a:t>
            </a:r>
          </a:p>
          <a:p>
            <a:r>
              <a:rPr lang="en-US" strike="noStrike" baseline="0" dirty="0" smtClean="0"/>
              <a:t>Buprenorphine and IPLARC trainings </a:t>
            </a:r>
          </a:p>
          <a:p>
            <a:endParaRPr lang="en-US" strike="noStrike" baseline="0" dirty="0" smtClean="0"/>
          </a:p>
          <a:p>
            <a:pPr marL="342900" lvl="1" indent="-342900"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C00000"/>
                </a:solidFill>
              </a:rPr>
              <a:t>36</a:t>
            </a:r>
            <a:r>
              <a:rPr lang="en-US" altLang="en-US" sz="2400" dirty="0" smtClean="0"/>
              <a:t> monthly OB &amp; Neonatal team calls with Team Talks for collaborative learning over course of initiatives </a:t>
            </a:r>
          </a:p>
          <a:p>
            <a:pPr marL="342900" lvl="1" indent="-342900"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C00000"/>
                </a:solidFill>
              </a:rPr>
              <a:t>15</a:t>
            </a:r>
            <a:r>
              <a:rPr lang="en-US" altLang="en-US" sz="2400" dirty="0" smtClean="0"/>
              <a:t> QI topic calls with about 80 hospitals and topic champions sharing strategies</a:t>
            </a:r>
          </a:p>
          <a:p>
            <a:pPr marL="342900" lvl="1" indent="-342900"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C00000"/>
                </a:solidFill>
              </a:rPr>
              <a:t>20</a:t>
            </a:r>
            <a:r>
              <a:rPr lang="en-US" altLang="en-US" sz="2400" dirty="0" smtClean="0"/>
              <a:t> QI support calls per quarter with hospital teams working towards goals and perinatal network administrators providing additional support</a:t>
            </a:r>
          </a:p>
          <a:p>
            <a:pPr marL="342900" lvl="1" indent="-342900"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2400" dirty="0" smtClean="0"/>
              <a:t>Facilitated monthly e-newsletters per initiative to teams</a:t>
            </a:r>
          </a:p>
          <a:p>
            <a:pPr marL="342900" lvl="1" indent="-342900"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2400" dirty="0" smtClean="0"/>
              <a:t>Monthly updates of key resources on </a:t>
            </a:r>
            <a:r>
              <a:rPr lang="en-US" altLang="en-US" sz="2400" i="1" dirty="0" smtClean="0">
                <a:solidFill>
                  <a:srgbClr val="004990"/>
                </a:solidFill>
              </a:rPr>
              <a:t>ilpqc.org</a:t>
            </a:r>
          </a:p>
          <a:p>
            <a:pPr marL="342900" lvl="1" indent="-342900"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2400" dirty="0" smtClean="0"/>
              <a:t>ILPQC rapid-response data system has real-time reports for teams to compare data across time and other hospitals</a:t>
            </a:r>
          </a:p>
          <a:p>
            <a:endParaRPr lang="en-US" strike="noStrike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E33F94C-C7C4-40F1-8D43-2A90996B2406}" type="slidenum">
              <a:rPr lang="en-US" altLang="en-US">
                <a:latin typeface="Calibri" pitchFamily="34" charset="0"/>
              </a:rPr>
              <a:pPr/>
              <a:t>13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6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6503">
              <a:defRPr/>
            </a:pPr>
            <a:fld id="{799399BA-D265-4DD5-B172-CF7BBEF04538}" type="slidenum">
              <a:rPr lang="en-US" altLang="en-US">
                <a:solidFill>
                  <a:prstClr val="black"/>
                </a:solidFill>
              </a:rPr>
              <a:pPr defTabSz="916503">
                <a:defRPr/>
              </a:pPr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49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C8628B-D017-4ABD-84D4-3F37B064EA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72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F591-6122-4EA1-949A-1187E0732492}" type="datetime1">
              <a:rPr lang="en-US" altLang="ja-JP"/>
              <a:pPr>
                <a:defRPr/>
              </a:pPr>
              <a:t>3/6/2020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A8615-D2A0-4FC7-AB5B-78DB095C6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37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C25C-D351-49AA-AB67-6DE4DD2C95FF}" type="datetime1">
              <a:rPr lang="en-US" altLang="ja-JP"/>
              <a:pPr>
                <a:defRPr/>
              </a:pPr>
              <a:t>3/6/2020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8FE9-5EAC-494F-B62E-CE2625C67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26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8480-0D42-4806-9EE4-E37328AF53C1}" type="datetime1">
              <a:rPr lang="en-US" altLang="ja-JP"/>
              <a:pPr>
                <a:defRPr/>
              </a:pPr>
              <a:t>3/6/2020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8027E-39EB-4A12-80BE-E76A310E9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8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2398-9FCC-475C-9B12-00C75947BE6B}" type="datetime1">
              <a:rPr lang="en-US" altLang="ja-JP"/>
              <a:pPr>
                <a:defRPr/>
              </a:pPr>
              <a:t>3/6/2020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A795C-50BE-462B-8B70-BD2F9F6A8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07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80EF-BFE5-4007-BAE1-BF8861D6F0EF}" type="datetime1">
              <a:rPr lang="en-US" altLang="ja-JP"/>
              <a:pPr>
                <a:defRPr/>
              </a:pPr>
              <a:t>3/6/2020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0BB1-7648-402F-9AD9-9270A63B4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48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2867E-83ED-4745-9902-0438176F9396}" type="datetime1">
              <a:rPr lang="en-US" altLang="ja-JP"/>
              <a:pPr>
                <a:defRPr/>
              </a:pPr>
              <a:t>3/6/2020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DB540-B391-44C7-A734-6CE808E0C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54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5ADBF-39E0-48E8-A1DC-2C364BBB8CD1}" type="datetime1">
              <a:rPr lang="en-US" altLang="ja-JP"/>
              <a:pPr>
                <a:defRPr/>
              </a:pPr>
              <a:t>3/6/2020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80254-038B-486E-AF30-9175E3A21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31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72C4-646E-48BC-96B6-BE6752A0F620}" type="datetime1">
              <a:rPr lang="en-US" altLang="ja-JP"/>
              <a:pPr>
                <a:defRPr/>
              </a:pPr>
              <a:t>3/6/2020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C70F-59ED-472B-9BE4-AA89383D0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45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08A43-5BC5-4444-90AC-94FD7A8BE00E}" type="datetime1">
              <a:rPr lang="en-US" altLang="ja-JP"/>
              <a:pPr>
                <a:defRPr/>
              </a:pPr>
              <a:t>3/6/2020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9D82-D690-4055-BA0B-71459BE6AA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12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4104-03DD-463C-A5BC-F9BB3F942A0D}" type="datetime1">
              <a:rPr lang="en-US" altLang="ja-JP"/>
              <a:pPr>
                <a:defRPr/>
              </a:pPr>
              <a:t>3/6/2020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452B-F44C-423F-BF02-7F5547AD7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09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7AAF-E488-4351-8EE3-49229EE79E25}" type="datetime1">
              <a:rPr lang="en-US" altLang="ja-JP"/>
              <a:pPr>
                <a:defRPr/>
              </a:pPr>
              <a:t>3/6/2020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DC007-BCD9-479C-AB52-441C638E9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29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BC6CC02-3564-465F-9E10-D4C20E045D31}" type="datetime1">
              <a:rPr lang="en-US" altLang="ja-JP"/>
              <a:pPr>
                <a:defRPr/>
              </a:pPr>
              <a:t>3/6/2020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F8ED595-D36B-4668-AB73-A76764DC5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4.png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pqc.org/" TargetMode="External"/><Relationship Id="rId2" Type="http://schemas.openxmlformats.org/officeDocument/2006/relationships/hyperlink" Target="mailto:info@ilpqc.or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ph.illinois.gov/sites/default/files/publications/publicationsowhmaternalmorbiditymortalityreport112018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ph.illinois.gov/sites/default/files/publications/maternalmorbiditymortalityreport2018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ph.illinois.gov/sites/default/files/publications/publicationsowhmaternalmorbiditymortalityreport112018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ph.illinois.gov/sites/default/files/publications/publicationsowhmaternalmorbiditymortalityreport112018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 descr="image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itle 1"/>
          <p:cNvSpPr>
            <a:spLocks noGrp="1"/>
          </p:cNvSpPr>
          <p:nvPr>
            <p:ph type="ctrTitle"/>
          </p:nvPr>
        </p:nvSpPr>
        <p:spPr>
          <a:xfrm>
            <a:off x="3505200" y="2720975"/>
            <a:ext cx="5257800" cy="1622425"/>
          </a:xfrm>
        </p:spPr>
        <p:txBody>
          <a:bodyPr/>
          <a:lstStyle/>
          <a:p>
            <a:pPr eaLnBrk="1" hangingPunct="1"/>
            <a:r>
              <a:rPr lang="en-US" altLang="en-US" sz="4200" b="1" dirty="0" smtClean="0">
                <a:solidFill>
                  <a:srgbClr val="004990"/>
                </a:solidFill>
                <a:latin typeface="Goudy Old Style" pitchFamily="18" charset="0"/>
              </a:rPr>
              <a:t>Improving  Postpartum Access to Care (IPAC)</a:t>
            </a:r>
            <a:br>
              <a:rPr lang="en-US" altLang="en-US" sz="4200" b="1" dirty="0" smtClean="0">
                <a:solidFill>
                  <a:srgbClr val="004990"/>
                </a:solidFill>
                <a:latin typeface="Goudy Old Style" pitchFamily="18" charset="0"/>
              </a:rPr>
            </a:br>
            <a:endParaRPr lang="en-US" altLang="en-US" sz="4200" b="1" dirty="0" smtClean="0">
              <a:solidFill>
                <a:srgbClr val="004990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69D82-D690-4055-BA0B-71459BE6AA1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-609600" y="238776"/>
            <a:ext cx="9601200" cy="6975765"/>
            <a:chOff x="7206603" y="1783296"/>
            <a:chExt cx="5638800" cy="5638801"/>
          </a:xfrm>
        </p:grpSpPr>
        <p:pic>
          <p:nvPicPr>
            <p:cNvPr id="4" name="Picture 2" descr="Image result for checklist vect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6603" y="1783296"/>
              <a:ext cx="5638800" cy="563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8414916" y="4000473"/>
              <a:ext cx="3083719" cy="2502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95400" y="2800740"/>
            <a:ext cx="594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Clr>
                <a:srgbClr val="F7994B"/>
              </a:buClr>
              <a:buFont typeface="Wingdings" panose="05000000000000000000" pitchFamily="2" charset="2"/>
              <a:buChar char="q"/>
            </a:pPr>
            <a:r>
              <a:rPr lang="en-US" dirty="0"/>
              <a:t>Blood pressure / preeclampsia symptoms </a:t>
            </a:r>
            <a:r>
              <a:rPr lang="en-US" dirty="0" smtClean="0"/>
              <a:t>check</a:t>
            </a:r>
            <a:endParaRPr lang="en-US" dirty="0"/>
          </a:p>
          <a:p>
            <a:pPr indent="-285750">
              <a:buClr>
                <a:srgbClr val="F7994B"/>
              </a:buClr>
              <a:buFont typeface="Wingdings" panose="05000000000000000000" pitchFamily="2" charset="2"/>
              <a:buChar char="q"/>
            </a:pPr>
            <a:r>
              <a:rPr lang="en-US" dirty="0"/>
              <a:t>Wound/ perineum </a:t>
            </a:r>
            <a:r>
              <a:rPr lang="en-US" dirty="0" smtClean="0"/>
              <a:t>check</a:t>
            </a:r>
            <a:endParaRPr lang="en-US" dirty="0"/>
          </a:p>
          <a:p>
            <a:pPr indent="-285750">
              <a:buClr>
                <a:srgbClr val="F7994B"/>
              </a:buClr>
              <a:buFont typeface="Wingdings" panose="05000000000000000000" pitchFamily="2" charset="2"/>
              <a:buChar char="q"/>
            </a:pPr>
            <a:r>
              <a:rPr lang="en-US" dirty="0"/>
              <a:t>Assess </a:t>
            </a:r>
            <a:r>
              <a:rPr lang="en-US" dirty="0" smtClean="0"/>
              <a:t>appropriate postpartum </a:t>
            </a:r>
            <a:r>
              <a:rPr lang="en-US" dirty="0"/>
              <a:t>bleeding </a:t>
            </a:r>
          </a:p>
          <a:p>
            <a:pPr marL="171450" indent="-285750">
              <a:buClr>
                <a:srgbClr val="F7994B"/>
              </a:buClr>
              <a:buFont typeface="Wingdings" panose="05000000000000000000" pitchFamily="2" charset="2"/>
              <a:buChar char="q"/>
            </a:pPr>
            <a:r>
              <a:rPr lang="en-US" dirty="0"/>
              <a:t>Mood check/depression screening</a:t>
            </a:r>
          </a:p>
          <a:p>
            <a:pPr marL="171450" indent="-285750">
              <a:buClr>
                <a:srgbClr val="F7994B"/>
              </a:buClr>
              <a:buFont typeface="Wingdings" panose="05000000000000000000" pitchFamily="2" charset="2"/>
              <a:buChar char="q"/>
            </a:pPr>
            <a:r>
              <a:rPr lang="en-US" dirty="0"/>
              <a:t>Breastfeeding support </a:t>
            </a:r>
          </a:p>
          <a:p>
            <a:pPr marL="171450" indent="-285750">
              <a:buClr>
                <a:srgbClr val="F7994B"/>
              </a:buClr>
              <a:buFont typeface="Wingdings" panose="05000000000000000000" pitchFamily="2" charset="2"/>
              <a:buChar char="q"/>
            </a:pPr>
            <a:r>
              <a:rPr lang="en-US" dirty="0"/>
              <a:t>Family planning/contraception options</a:t>
            </a:r>
          </a:p>
          <a:p>
            <a:pPr marL="171450" indent="-285750">
              <a:buClr>
                <a:srgbClr val="F7994B"/>
              </a:buClr>
              <a:buFont typeface="Wingdings" panose="05000000000000000000" pitchFamily="2" charset="2"/>
              <a:buChar char="q"/>
            </a:pPr>
            <a:r>
              <a:rPr lang="en-US" dirty="0"/>
              <a:t>Linkage to health / community services </a:t>
            </a:r>
            <a:endParaRPr lang="en-US" dirty="0" smtClean="0"/>
          </a:p>
          <a:p>
            <a:pPr>
              <a:buClr>
                <a:srgbClr val="F7994B"/>
              </a:buClr>
            </a:pPr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 err="1"/>
              <a:t>ie</a:t>
            </a:r>
            <a:r>
              <a:rPr lang="en-US" dirty="0"/>
              <a:t>. WIC, breastfeeding support, home visits)</a:t>
            </a:r>
          </a:p>
          <a:p>
            <a:pPr marL="171450" indent="-285750">
              <a:buClr>
                <a:srgbClr val="F7994B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Assess medical </a:t>
            </a:r>
            <a:r>
              <a:rPr lang="en-US" dirty="0"/>
              <a:t>/ pregnancy </a:t>
            </a:r>
            <a:r>
              <a:rPr lang="en-US" dirty="0" smtClean="0"/>
              <a:t>complications, including</a:t>
            </a:r>
          </a:p>
          <a:p>
            <a:pPr>
              <a:buClr>
                <a:srgbClr val="F7994B"/>
              </a:buClr>
            </a:pPr>
            <a:r>
              <a:rPr lang="en-US" dirty="0"/>
              <a:t> </a:t>
            </a:r>
            <a:r>
              <a:rPr lang="en-US" dirty="0" smtClean="0"/>
              <a:t>   SUD/OUD </a:t>
            </a:r>
            <a:r>
              <a:rPr lang="en-US" dirty="0"/>
              <a:t>risks and link to needed follow up care </a:t>
            </a:r>
          </a:p>
          <a:p>
            <a:pPr marL="171450" indent="-285750">
              <a:buClr>
                <a:srgbClr val="F7994B"/>
              </a:buClr>
              <a:buFont typeface="Wingdings" panose="05000000000000000000" pitchFamily="2" charset="2"/>
              <a:buChar char="q"/>
            </a:pPr>
            <a:r>
              <a:rPr lang="en-US" dirty="0"/>
              <a:t>Review risk reduction strategies for </a:t>
            </a:r>
            <a:r>
              <a:rPr lang="en-US" dirty="0" smtClean="0"/>
              <a:t>future</a:t>
            </a:r>
          </a:p>
          <a:p>
            <a:pPr>
              <a:buClr>
                <a:srgbClr val="F7994B"/>
              </a:buClr>
            </a:pPr>
            <a:r>
              <a:rPr lang="en-US" dirty="0"/>
              <a:t> </a:t>
            </a:r>
            <a:r>
              <a:rPr lang="en-US" dirty="0" smtClean="0"/>
              <a:t>   pregnancies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1477133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4990"/>
                </a:solidFill>
                <a:latin typeface="Goudy Old Style" pitchFamily="18" charset="0"/>
              </a:rPr>
              <a:t>Maternal </a:t>
            </a:r>
            <a:r>
              <a:rPr lang="en-US" sz="3000" b="1" dirty="0">
                <a:solidFill>
                  <a:srgbClr val="004990"/>
                </a:solidFill>
                <a:latin typeface="Goudy Old Style" pitchFamily="18" charset="0"/>
              </a:rPr>
              <a:t>Health </a:t>
            </a:r>
            <a:endParaRPr lang="en-US" sz="3000" b="1" dirty="0" smtClean="0">
              <a:solidFill>
                <a:srgbClr val="004990"/>
              </a:solidFill>
              <a:latin typeface="Goudy Old Style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004990"/>
                </a:solidFill>
                <a:latin typeface="Goudy Old Style" pitchFamily="18" charset="0"/>
              </a:rPr>
              <a:t>Safety </a:t>
            </a:r>
            <a:r>
              <a:rPr lang="en-US" sz="3000" b="1" dirty="0">
                <a:solidFill>
                  <a:srgbClr val="004990"/>
                </a:solidFill>
                <a:latin typeface="Goudy Old Style" pitchFamily="18" charset="0"/>
              </a:rPr>
              <a:t>Check </a:t>
            </a:r>
          </a:p>
          <a:p>
            <a:pPr algn="ctr"/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877" y="48692"/>
            <a:ext cx="810449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Components of the 2 week Early </a:t>
            </a:r>
          </a:p>
          <a:p>
            <a:pPr algn="l"/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Postpartum Visit</a:t>
            </a:r>
            <a:endParaRPr lang="en-US" sz="32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6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58466"/>
                </a:solidFill>
                <a:latin typeface="Goudy Old Style" pitchFamily="18" charset="0"/>
              </a:rPr>
              <a:t>Ilpqc</a:t>
            </a:r>
            <a:r>
              <a:rPr lang="en-US" dirty="0" smtClean="0">
                <a:solidFill>
                  <a:srgbClr val="F58466"/>
                </a:solidFill>
                <a:latin typeface="Goudy Old Style" pitchFamily="18" charset="0"/>
              </a:rPr>
              <a:t> structure and supports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077-2CE4-4A8C-806A-F9B27078C00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9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62600" y="1520371"/>
            <a:ext cx="3581400" cy="4270829"/>
            <a:chOff x="4591050" y="1676400"/>
            <a:chExt cx="3627215" cy="4270829"/>
          </a:xfrm>
        </p:grpSpPr>
        <p:pic>
          <p:nvPicPr>
            <p:cNvPr id="8" name="Picture 5"/>
            <p:cNvPicPr>
              <a:picLocks noChangeAspect="1"/>
            </p:cNvPicPr>
            <p:nvPr/>
          </p:nvPicPr>
          <p:blipFill rotWithShape="1">
            <a:blip r:embed="rId3" cstate="print"/>
            <a:srcRect r="17544" b="9921"/>
            <a:stretch/>
          </p:blipFill>
          <p:spPr bwMode="auto">
            <a:xfrm>
              <a:off x="4591050" y="1676400"/>
              <a:ext cx="3627215" cy="4118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4591050" y="5334000"/>
              <a:ext cx="2038350" cy="61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91050" y="1676400"/>
              <a:ext cx="120015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09108"/>
            <a:ext cx="7086600" cy="11430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Illinois Perinatal Quality Collaborative (ILPQC)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60" y="1725495"/>
            <a:ext cx="616934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800" dirty="0" smtClean="0"/>
              <a:t>Multi-disciplinary</a:t>
            </a:r>
            <a:r>
              <a:rPr lang="en-US" sz="2800" dirty="0"/>
              <a:t>, multi-stakeholder Perinatal Quality Collaborative </a:t>
            </a:r>
            <a:r>
              <a:rPr lang="en-US" sz="2800" dirty="0" smtClean="0"/>
              <a:t>with 119 Illinois hospitals participating in 1 or more initiative </a:t>
            </a:r>
          </a:p>
          <a:p>
            <a:pPr>
              <a:buClr>
                <a:srgbClr val="F58466"/>
              </a:buClr>
            </a:pPr>
            <a:endParaRPr lang="en-US" sz="1200" dirty="0" smtClean="0"/>
          </a:p>
          <a:p>
            <a:pPr>
              <a:buClr>
                <a:srgbClr val="F58466"/>
              </a:buClr>
            </a:pPr>
            <a:r>
              <a:rPr lang="en-US" sz="2800" dirty="0" smtClean="0"/>
              <a:t>Support participating hospitals’ implementation of evidenced-based </a:t>
            </a:r>
            <a:r>
              <a:rPr lang="en-US" sz="2800" dirty="0"/>
              <a:t>practices using quality improvement </a:t>
            </a:r>
            <a:r>
              <a:rPr lang="en-US" sz="2800" dirty="0" smtClean="0"/>
              <a:t>science, collaborative learning and rapid response data</a:t>
            </a:r>
            <a:endParaRPr lang="en-US" sz="2800" dirty="0"/>
          </a:p>
          <a:p>
            <a:pPr lvl="0">
              <a:buClr>
                <a:srgbClr val="F58466"/>
              </a:buClr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10299" y="4800600"/>
            <a:ext cx="1562101" cy="995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&gt;99% of IL births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481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66492" y="114476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ILPQC Provides Responsive 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QI Services </a:t>
            </a:r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to </a:t>
            </a: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Hospital Teams</a:t>
            </a:r>
            <a:endParaRPr lang="en-US" alt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47442" y="1371600"/>
          <a:ext cx="866622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20" b="94898" l="3797" r="96835">
                        <a14:foregroundMark x1="4852" y1="34286" x2="4852" y2="34286"/>
                        <a14:foregroundMark x1="9072" y1="54490" x2="9072" y2="54490"/>
                        <a14:foregroundMark x1="28692" y1="95306" x2="28692" y2="95306"/>
                        <a14:foregroundMark x1="47679" y1="83265" x2="47679" y2="83265"/>
                        <a14:foregroundMark x1="55485" y1="78980" x2="55485" y2="78980"/>
                        <a14:foregroundMark x1="75738" y1="83265" x2="75738" y2="83265"/>
                        <a14:foregroundMark x1="94304" y1="54286" x2="94304" y2="54286"/>
                        <a14:foregroundMark x1="91139" y1="33265" x2="91139" y2="33265"/>
                        <a14:foregroundMark x1="97257" y1="33061" x2="97257" y2="33061"/>
                        <a14:foregroundMark x1="50000" y1="34082" x2="50000" y2="34082"/>
                        <a14:foregroundMark x1="38819" y1="22653" x2="38819" y2="22653"/>
                        <a14:foregroundMark x1="42616" y1="21837" x2="42616" y2="21837"/>
                        <a14:foregroundMark x1="70675" y1="21020" x2="70675" y2="21020"/>
                        <a14:foregroundMark x1="76582" y1="4694" x2="76582" y2="4694"/>
                        <a14:foregroundMark x1="43671" y1="1020" x2="43671" y2="10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3868" y="1983290"/>
            <a:ext cx="1066800" cy="110281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724400" y="1709313"/>
            <a:ext cx="1755648" cy="1755648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58000" y="1676400"/>
            <a:ext cx="1755648" cy="1755648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0000" l="2000" r="98000">
                        <a14:foregroundMark x1="8667" y1="71333" x2="8667" y2="71333"/>
                        <a14:foregroundMark x1="34667" y1="58667" x2="34667" y2="58667"/>
                        <a14:foregroundMark x1="58000" y1="66667" x2="58000" y2="66667"/>
                        <a14:foregroundMark x1="84000" y1="61333" x2="84000" y2="61333"/>
                      </a14:backgroundRemoval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307" y="1972699"/>
            <a:ext cx="1132451" cy="11324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955" y="6192684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Quality Improvement Support Services</a:t>
            </a:r>
            <a:endParaRPr lang="en-US" sz="2000" b="1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09" y="2042115"/>
            <a:ext cx="1176630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58466"/>
                </a:solidFill>
                <a:latin typeface="Goudy Old Style" pitchFamily="18" charset="0"/>
              </a:rPr>
              <a:t>Initiative Overview</a:t>
            </a:r>
            <a:br>
              <a:rPr lang="en-US" altLang="en-US" dirty="0" smtClean="0">
                <a:solidFill>
                  <a:srgbClr val="F58466"/>
                </a:solidFill>
                <a:latin typeface="Goudy Old Style" pitchFamily="18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Goudy Old Style" pitchFamily="18" charset="0"/>
              </a:rPr>
              <a:t>Improving Postpartum Access to Care (IPAC)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077-2CE4-4A8C-806A-F9B27078C00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7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8" r="27375"/>
          <a:stretch/>
        </p:blipFill>
        <p:spPr>
          <a:xfrm>
            <a:off x="6054336" y="1633331"/>
            <a:ext cx="3089664" cy="38530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124" y="1295400"/>
            <a:ext cx="5782700" cy="2514600"/>
          </a:xfrm>
          <a:prstGeom prst="rect">
            <a:avLst/>
          </a:prstGeom>
          <a:solidFill>
            <a:srgbClr val="F9B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3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357258" y="1426266"/>
            <a:ext cx="5867400" cy="236220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2900" dirty="0" smtClean="0">
                <a:solidFill>
                  <a:schemeClr val="tx2"/>
                </a:solidFill>
              </a:rPr>
              <a:t>Aim: </a:t>
            </a:r>
            <a:r>
              <a:rPr lang="en-US" sz="3300" b="0" dirty="0" smtClean="0"/>
              <a:t>Within 11 months of initiative start, ≥80% of participating hospitals will implement universal early postpartum visits (within 2 weeks) and be able to facilitate scheduling prior to hospital discharge</a:t>
            </a:r>
            <a:endParaRPr lang="en-US" sz="2500" b="0" dirty="0" smtClean="0"/>
          </a:p>
          <a:p>
            <a:pPr>
              <a:spcBef>
                <a:spcPts val="0"/>
              </a:spcBef>
              <a:defRPr/>
            </a:pPr>
            <a:r>
              <a:rPr lang="en-US" sz="2500" b="0" dirty="0"/>
              <a:t> </a:t>
            </a:r>
            <a:endParaRPr lang="en-US" sz="2900" b="0" dirty="0" smtClean="0"/>
          </a:p>
          <a:p>
            <a:pPr lvl="0"/>
            <a:r>
              <a:rPr lang="en-US" sz="2900" b="0" dirty="0"/>
              <a:t>To </a:t>
            </a:r>
            <a:r>
              <a:rPr lang="en-US" sz="2900" b="0" u="sng" dirty="0"/>
              <a:t>optimize</a:t>
            </a:r>
            <a:r>
              <a:rPr lang="en-US" sz="2900" b="0" dirty="0"/>
              <a:t> the health of women by increasing access to early postpartum care within the first two weeks postpartum to facilitate follow-up as </a:t>
            </a:r>
            <a:r>
              <a:rPr lang="en-US" sz="2900" b="0" u="sng" dirty="0"/>
              <a:t>an ongoing process,</a:t>
            </a:r>
            <a:r>
              <a:rPr lang="en-US" sz="2900" b="0" dirty="0"/>
              <a:t> rather than a single 6-week encounter and provide an opportunity for a maternal </a:t>
            </a:r>
            <a:r>
              <a:rPr lang="en-US" sz="2900" b="0" dirty="0" smtClean="0"/>
              <a:t>health safety </a:t>
            </a:r>
            <a:r>
              <a:rPr lang="en-US" sz="2900" b="0" dirty="0"/>
              <a:t>check and link women to appropriate services. </a:t>
            </a:r>
          </a:p>
          <a:p>
            <a:pPr>
              <a:spcBef>
                <a:spcPts val="0"/>
              </a:spcBef>
              <a:defRPr/>
            </a:pPr>
            <a:endParaRPr lang="en-US" sz="2000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329124" y="3581400"/>
            <a:ext cx="5782699" cy="2286000"/>
          </a:xfrm>
          <a:solidFill>
            <a:srgbClr val="B7DBFF"/>
          </a:solidFill>
        </p:spPr>
        <p:txBody>
          <a:bodyPr>
            <a:normAutofit lnSpcReduction="10000"/>
          </a:bodyPr>
          <a:lstStyle/>
          <a:p>
            <a:r>
              <a:rPr lang="en-US" altLang="en-US" sz="1600" dirty="0" smtClean="0">
                <a:solidFill>
                  <a:schemeClr val="tx2"/>
                </a:solidFill>
              </a:rPr>
              <a:t>Key Goals: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</a:rPr>
              <a:t>Increase </a:t>
            </a:r>
            <a:r>
              <a:rPr lang="en-US" sz="1600" b="0" dirty="0">
                <a:solidFill>
                  <a:srgbClr val="002060"/>
                </a:solidFill>
              </a:rPr>
              <a:t>% of women with </a:t>
            </a:r>
            <a:r>
              <a:rPr lang="en-US" sz="1600" b="0" dirty="0" smtClean="0">
                <a:solidFill>
                  <a:srgbClr val="002060"/>
                </a:solidFill>
              </a:rPr>
              <a:t>an early </a:t>
            </a:r>
            <a:r>
              <a:rPr lang="en-US" sz="1600" b="0" dirty="0">
                <a:solidFill>
                  <a:srgbClr val="002060"/>
                </a:solidFill>
              </a:rPr>
              <a:t>postpartum </a:t>
            </a:r>
            <a:r>
              <a:rPr lang="en-US" sz="1600" b="0" dirty="0" smtClean="0">
                <a:solidFill>
                  <a:srgbClr val="002060"/>
                </a:solidFill>
              </a:rPr>
              <a:t>visit </a:t>
            </a:r>
            <a:r>
              <a:rPr lang="en-US" sz="1600" b="0" dirty="0">
                <a:solidFill>
                  <a:srgbClr val="002060"/>
                </a:solidFill>
              </a:rPr>
              <a:t>scheduled with an OB provider within the first </a:t>
            </a:r>
            <a:r>
              <a:rPr lang="en-US" sz="1600" b="0" dirty="0" smtClean="0">
                <a:solidFill>
                  <a:srgbClr val="002060"/>
                </a:solidFill>
              </a:rPr>
              <a:t>two </a:t>
            </a:r>
            <a:r>
              <a:rPr lang="en-US" sz="1600" b="0" dirty="0">
                <a:solidFill>
                  <a:srgbClr val="002060"/>
                </a:solidFill>
              </a:rPr>
              <a:t>weeks after delivery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2060"/>
                </a:solidFill>
              </a:rPr>
              <a:t>Increase % of women receiving </a:t>
            </a:r>
            <a:r>
              <a:rPr lang="en-US" sz="1600" b="0" dirty="0" smtClean="0">
                <a:solidFill>
                  <a:srgbClr val="002060"/>
                </a:solidFill>
              </a:rPr>
              <a:t>focused postpartum </a:t>
            </a:r>
            <a:r>
              <a:rPr lang="en-US" sz="1600" b="0" dirty="0">
                <a:solidFill>
                  <a:srgbClr val="002060"/>
                </a:solidFill>
              </a:rPr>
              <a:t>education prior to discharge after delivery </a:t>
            </a:r>
            <a:endParaRPr lang="en-US" sz="1600" b="0" dirty="0" smtClean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</a:rPr>
              <a:t>Increase </a:t>
            </a:r>
            <a:r>
              <a:rPr lang="en-US" sz="1600" b="0" dirty="0">
                <a:solidFill>
                  <a:srgbClr val="002060"/>
                </a:solidFill>
              </a:rPr>
              <a:t>% of providers / staff receiving education on optimizing early postpartum </a:t>
            </a:r>
            <a:r>
              <a:rPr lang="en-US" sz="1600" b="0" dirty="0" smtClean="0">
                <a:solidFill>
                  <a:srgbClr val="002060"/>
                </a:solidFill>
              </a:rPr>
              <a:t>care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002060"/>
                </a:solidFill>
              </a:rPr>
              <a:t>Achieve </a:t>
            </a:r>
            <a:r>
              <a:rPr lang="en-US" sz="1600" b="0" dirty="0">
                <a:solidFill>
                  <a:srgbClr val="002060"/>
                </a:solidFill>
              </a:rPr>
              <a:t>GO LIVE goal to provide IPAC for ≥80% participating hospitals by May 2020</a:t>
            </a: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ILPQC Improving Postpartum </a:t>
            </a:r>
            <a:b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Access to Care (IPAC) Initiative</a:t>
            </a:r>
            <a:endParaRPr lang="en-US" alt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38515"/>
            <a:ext cx="7772400" cy="1362075"/>
          </a:xfrm>
        </p:spPr>
        <p:txBody>
          <a:bodyPr/>
          <a:lstStyle/>
          <a:p>
            <a:r>
              <a:rPr lang="en-US" dirty="0" smtClean="0">
                <a:solidFill>
                  <a:srgbClr val="F58466"/>
                </a:solidFill>
                <a:latin typeface="Goudy Old Style" pitchFamily="18" charset="0"/>
              </a:rPr>
              <a:t>How do we track progress to make sure we are making change happen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2754"/>
            <a:ext cx="7772400" cy="1500187"/>
          </a:xfrm>
        </p:spPr>
        <p:txBody>
          <a:bodyPr/>
          <a:lstStyle/>
          <a:p>
            <a:r>
              <a:rPr lang="en-US" dirty="0" smtClean="0"/>
              <a:t>Track progress with system changes, process and outcomes across time and compare to other participating hospitals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F8077-2CE4-4A8C-806A-F9B27078C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9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53200" y="152400"/>
            <a:ext cx="2514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2296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Aims &amp; Measures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6200" y="594360"/>
          <a:ext cx="89916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5654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</a:t>
                      </a:r>
                      <a:r>
                        <a:rPr lang="en-US" baseline="0" dirty="0" smtClean="0"/>
                        <a:t> Initiative Aim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119"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sz="1600" dirty="0" smtClean="0"/>
                        <a:t>Within 11 months of initiative start, ≥80% of participating hospitals will implement universal early postpartum visits (within 2 weeks) and be able to facilitate scheduling prior to hospital discharge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 Measures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IPAC protocol/process flow in place for facilitating scheduling of early postpartum visits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affiliated outpatient care sites and OB providers prior to discharge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Communicate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recommendation/strategy for early postpartum visit and obtain buy-in with OB providers/ outpatient care sites (</a:t>
                      </a:r>
                      <a:r>
                        <a:rPr lang="en-US" sz="16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share ILPQC OB provider/outpatient care site packet)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standard postpartum education prior to discharge after delivery regarding: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early postpartum care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postpartum early warning signs and how to seek care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benefits of pregnancy spacing and options for (outpatient) family planning</a:t>
                      </a:r>
                      <a:endParaRPr lang="en-US" sz="1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Measures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Educate all providers and staff on optimizing early postpartum care including: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maternal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safety risks in the postpartum period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benefits of early postpartum care/maternal health safety check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protocol for facilitating scheduling early postpartum visit prior to discharge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documentation and billing for early postpartum visit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components of early postpartum visits/maternal health safety check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Outcome Measure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3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% of women with documentation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an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early postpartum visit/maternal health safety check encounter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scheduled within the first 2 weeks of delivery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% of patients who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receive standardized pp patient education prior to discharge</a:t>
                      </a:r>
                      <a:endParaRPr lang="en-US" sz="16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024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5208"/>
            <a:ext cx="7315200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ILPQC Data System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029200" y="3705009"/>
            <a:ext cx="1599872" cy="572838"/>
          </a:xfrm>
          <a:prstGeom prst="straightConnector1">
            <a:avLst/>
          </a:prstGeom>
          <a:ln>
            <a:solidFill>
              <a:srgbClr val="F5846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70368" y="2473819"/>
            <a:ext cx="535336" cy="0"/>
          </a:xfrm>
          <a:prstGeom prst="straightConnector1">
            <a:avLst/>
          </a:prstGeom>
          <a:ln>
            <a:solidFill>
              <a:srgbClr val="F5846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4414366"/>
            <a:ext cx="4343399" cy="2443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b="42091"/>
          <a:stretch/>
        </p:blipFill>
        <p:spPr>
          <a:xfrm>
            <a:off x="307778" y="1312924"/>
            <a:ext cx="3726691" cy="27256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38400" y="4333548"/>
            <a:ext cx="4343399" cy="25244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081" y="1303909"/>
            <a:ext cx="3749390" cy="27749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/>
          <a:srcRect r="4363" b="9216"/>
          <a:stretch/>
        </p:blipFill>
        <p:spPr>
          <a:xfrm>
            <a:off x="4653793" y="1347667"/>
            <a:ext cx="4337807" cy="23099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41602" y="1330594"/>
            <a:ext cx="4349998" cy="23818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2600" y="4648200"/>
            <a:ext cx="347472" cy="73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4423968"/>
            <a:ext cx="228600" cy="71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7000" y="4426970"/>
            <a:ext cx="266372" cy="68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62528" y="4680279"/>
            <a:ext cx="80467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778" y="926522"/>
            <a:ext cx="372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Collect data at your hospital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02391" y="902580"/>
            <a:ext cx="372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Enter data into data system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6670" y="3991428"/>
            <a:ext cx="19812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Review your progress in web-based reports to compare across time and across participating hospitals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3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0" y="2438400"/>
            <a:ext cx="38100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The QI team at your hospital will be collecting and sharing data for this initiative </a:t>
            </a:r>
            <a:endParaRPr 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03222"/>
            <a:ext cx="4473051" cy="5518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10216" y="6144471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0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58466"/>
                </a:solidFill>
                <a:latin typeface="Goudy Old Style" pitchFamily="18" charset="0"/>
              </a:rPr>
              <a:t>Why IPAC Matters?</a:t>
            </a:r>
            <a:br>
              <a:rPr lang="en-US" altLang="en-US" dirty="0" smtClean="0">
                <a:solidFill>
                  <a:srgbClr val="F58466"/>
                </a:solidFill>
                <a:latin typeface="Goudy Old Style" pitchFamily="18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077-2CE4-4A8C-806A-F9B27078C00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3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Timeline for 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IPAC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469726" y="1417638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33400" y="42672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April – December 2018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09800" y="4267200"/>
            <a:ext cx="144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Winter/ Spring 2019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848100" y="42672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 20, 2019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486400" y="4343400"/>
            <a:ext cx="1524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 29, 2019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239000" y="4267200"/>
            <a:ext cx="144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Monday of </a:t>
            </a:r>
            <a:r>
              <a:rPr lang="en-US" dirty="0">
                <a:solidFill>
                  <a:schemeClr val="bg1"/>
                </a:solidFill>
              </a:rPr>
              <a:t>month, </a:t>
            </a:r>
            <a:r>
              <a:rPr lang="en-US" dirty="0" smtClean="0">
                <a:solidFill>
                  <a:schemeClr val="bg1"/>
                </a:solidFill>
              </a:rPr>
              <a:t>11-12pm</a:t>
            </a:r>
          </a:p>
          <a:p>
            <a:pPr algn="ctr"/>
            <a:r>
              <a:rPr lang="en-US" dirty="0" smtClean="0"/>
              <a:t>2019-2020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264052" y="1264686"/>
            <a:ext cx="1447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Go LIVE goal by May </a:t>
            </a:r>
            <a:r>
              <a:rPr lang="en-US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30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73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58466"/>
                </a:solidFill>
                <a:latin typeface="Goudy Old Style" pitchFamily="18" charset="0"/>
              </a:rPr>
              <a:t>IPAC Clinical Leads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3730"/>
            <a:ext cx="82296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800" dirty="0" smtClean="0"/>
              <a:t>Clinical Leads: </a:t>
            </a:r>
          </a:p>
          <a:p>
            <a:pPr lvl="1">
              <a:buClr>
                <a:srgbClr val="F58466"/>
              </a:buClr>
            </a:pPr>
            <a:r>
              <a:rPr lang="en-US" sz="2400" dirty="0" smtClean="0"/>
              <a:t>Michelle </a:t>
            </a:r>
            <a:r>
              <a:rPr lang="en-US" sz="2400" dirty="0" err="1" smtClean="0"/>
              <a:t>Bucciero</a:t>
            </a:r>
            <a:r>
              <a:rPr lang="en-US" sz="2400" dirty="0" smtClean="0"/>
              <a:t>, St. Anthony Hospital</a:t>
            </a:r>
          </a:p>
          <a:p>
            <a:pPr lvl="1">
              <a:buClr>
                <a:srgbClr val="F58466"/>
              </a:buClr>
            </a:pPr>
            <a:r>
              <a:rPr lang="en-US" sz="2400" dirty="0" smtClean="0"/>
              <a:t>Jeanne Goodman, Loyola University Medical Center</a:t>
            </a:r>
          </a:p>
          <a:p>
            <a:pPr lvl="1">
              <a:buClr>
                <a:srgbClr val="F58466"/>
              </a:buClr>
            </a:pPr>
            <a:r>
              <a:rPr lang="en-US" sz="2400" dirty="0" smtClean="0"/>
              <a:t>Kelli Lewis, Franciscan Health Olympia Fields</a:t>
            </a:r>
          </a:p>
          <a:p>
            <a:pPr lvl="1">
              <a:buClr>
                <a:srgbClr val="F58466"/>
              </a:buClr>
            </a:pPr>
            <a:r>
              <a:rPr lang="en-US" sz="2400" dirty="0" smtClean="0"/>
              <a:t>Lisa </a:t>
            </a:r>
            <a:r>
              <a:rPr lang="en-US" sz="2400" dirty="0" err="1" smtClean="0"/>
              <a:t>Masinter</a:t>
            </a:r>
            <a:r>
              <a:rPr lang="en-US" sz="2400" dirty="0" smtClean="0"/>
              <a:t>, Erie Health Center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Clinical leads work with ILPQC                                        to develop and refine data                                            project aims/measures, data                                                          collection, scope, etc.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82" y="3310768"/>
            <a:ext cx="3771818" cy="25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50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6096000" y="0"/>
            <a:ext cx="3048000" cy="1199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1939639" cy="365125"/>
          </a:xfrm>
        </p:spPr>
        <p:txBody>
          <a:bodyPr/>
          <a:lstStyle/>
          <a:p>
            <a:pPr>
              <a:defRPr/>
            </a:pPr>
            <a:fld id="{60569D82-D690-4055-BA0B-71459BE6AA1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5391" y="2039659"/>
            <a:ext cx="1764722" cy="22879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200" b="1" dirty="0"/>
              <a:t>Within 11 months of initiative start, ≥80% of participating hospitals will implement universal early postpartum visits (within 2 weeks) and be able to facilitate scheduling prior to hospital </a:t>
            </a:r>
            <a:r>
              <a:rPr lang="en-US" sz="1200" b="1" dirty="0" smtClean="0"/>
              <a:t>discharge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166557" y="766971"/>
            <a:ext cx="2329243" cy="1061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050" dirty="0"/>
              <a:t>Utilize provider outpatient packet to </a:t>
            </a:r>
            <a:r>
              <a:rPr lang="en-US" sz="1050" dirty="0" smtClean="0"/>
              <a:t>engage OB providers and </a:t>
            </a:r>
            <a:r>
              <a:rPr lang="en-US" sz="1050" dirty="0"/>
              <a:t>outpatient care sites to help plan for early pp </a:t>
            </a:r>
            <a:r>
              <a:rPr lang="en-US" sz="1050" dirty="0" smtClean="0"/>
              <a:t>visit scheduling, obtain buy-in from providers, and share options for billing and coding. </a:t>
            </a: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2143217" y="4572000"/>
            <a:ext cx="232924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200" dirty="0" smtClean="0"/>
              <a:t>Standardize system to provide patient education prior to hospital discharge on the </a:t>
            </a:r>
            <a:r>
              <a:rPr lang="en-US" sz="1200" dirty="0"/>
              <a:t>benefits of early pp visit, </a:t>
            </a:r>
            <a:r>
              <a:rPr lang="en-US" sz="1200" dirty="0" smtClean="0"/>
              <a:t>early pp warning </a:t>
            </a:r>
            <a:r>
              <a:rPr lang="en-US" sz="1200" dirty="0"/>
              <a:t>signs, </a:t>
            </a:r>
            <a:r>
              <a:rPr lang="en-US" sz="1200" dirty="0" smtClean="0"/>
              <a:t>and benefits of pregnancy spacing and </a:t>
            </a:r>
            <a:r>
              <a:rPr lang="en-US" sz="1200" dirty="0"/>
              <a:t>options </a:t>
            </a:r>
            <a:r>
              <a:rPr lang="en-US" sz="1200" dirty="0" smtClean="0"/>
              <a:t>for (outpatient) </a:t>
            </a:r>
            <a:r>
              <a:rPr lang="en-US" sz="1200" dirty="0"/>
              <a:t>family </a:t>
            </a:r>
            <a:r>
              <a:rPr lang="en-US" sz="1200" dirty="0" smtClean="0"/>
              <a:t>planning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143219" y="3215649"/>
            <a:ext cx="2329243" cy="900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Implement provider and nurse education on risks of the postpartum period, benefits of early pp visit, and key components of maternal health safety check 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2143219" y="2227319"/>
            <a:ext cx="2329243" cy="577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050" dirty="0" smtClean="0"/>
              <a:t>Implement process </a:t>
            </a:r>
            <a:r>
              <a:rPr lang="en-US" sz="1050" dirty="0"/>
              <a:t>flow </a:t>
            </a:r>
            <a:r>
              <a:rPr lang="en-US" sz="1050" dirty="0" smtClean="0"/>
              <a:t>to facilitate universal </a:t>
            </a:r>
            <a:r>
              <a:rPr lang="en-US" sz="1050" dirty="0"/>
              <a:t>scheduling of early pp visits prior to delivery discharge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8675" y="1988084"/>
            <a:ext cx="398353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050" dirty="0" smtClean="0"/>
              <a:t>Create a hospital specific process flow to help facilitate scheduling of an early pp visit within 2 weeks prior to discharge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5014956" y="1317586"/>
            <a:ext cx="398353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050" dirty="0" smtClean="0"/>
              <a:t>Provide billing and coding information to OB providers and outpatient care sites for the early pp visit within 2 weeks.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5012731" y="3885812"/>
            <a:ext cx="3952133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050" dirty="0" smtClean="0"/>
              <a:t>Plan in place for ongoing and new hire education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5013383" y="3163698"/>
            <a:ext cx="3952133" cy="5770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050" dirty="0" smtClean="0"/>
              <a:t>Develop strategy to educate inpatient and outpatient providers and staff using IPAC slide set, OB Provider Packet, and/or didactic education 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5018671" y="2529673"/>
            <a:ext cx="3983538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050" dirty="0" smtClean="0"/>
              <a:t>Revise policies and procedures to ensure scheduling for an early pp visit within 2 weeks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5014954" y="586362"/>
            <a:ext cx="3983538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050" dirty="0" smtClean="0"/>
              <a:t>Obtain buy-in from OB providers and outpatient care sites on national recommendations and benefits for an early pp visit within 2 weeks.</a:t>
            </a:r>
            <a:endParaRPr lang="en-US" sz="1050" dirty="0"/>
          </a:p>
        </p:txBody>
      </p:sp>
      <p:cxnSp>
        <p:nvCxnSpPr>
          <p:cNvPr id="16" name="Straight Arrow Connector 15"/>
          <p:cNvCxnSpPr>
            <a:stCxn id="8" idx="1"/>
            <a:endCxn id="7" idx="3"/>
          </p:cNvCxnSpPr>
          <p:nvPr/>
        </p:nvCxnSpPr>
        <p:spPr>
          <a:xfrm flipH="1">
            <a:off x="4472462" y="2203528"/>
            <a:ext cx="546213" cy="312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  <a:endCxn id="7" idx="3"/>
          </p:cNvCxnSpPr>
          <p:nvPr/>
        </p:nvCxnSpPr>
        <p:spPr>
          <a:xfrm flipH="1" flipV="1">
            <a:off x="4472462" y="2515860"/>
            <a:ext cx="546209" cy="229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  <a:endCxn id="6" idx="3"/>
          </p:cNvCxnSpPr>
          <p:nvPr/>
        </p:nvCxnSpPr>
        <p:spPr>
          <a:xfrm flipH="1">
            <a:off x="4472462" y="3452239"/>
            <a:ext cx="540921" cy="213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1"/>
            <a:endCxn id="4" idx="3"/>
          </p:cNvCxnSpPr>
          <p:nvPr/>
        </p:nvCxnSpPr>
        <p:spPr>
          <a:xfrm flipH="1" flipV="1">
            <a:off x="4495800" y="1297886"/>
            <a:ext cx="519156" cy="235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1"/>
            <a:endCxn id="4" idx="3"/>
          </p:cNvCxnSpPr>
          <p:nvPr/>
        </p:nvCxnSpPr>
        <p:spPr>
          <a:xfrm flipH="1">
            <a:off x="4495800" y="794111"/>
            <a:ext cx="519154" cy="503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92066" y="1533029"/>
            <a:ext cx="1148526" cy="387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AIM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481468" y="85247"/>
            <a:ext cx="1652743" cy="387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Key Drivers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6172200" y="118483"/>
            <a:ext cx="2073985" cy="387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Strategies</a:t>
            </a:r>
            <a:endParaRPr lang="en-US" sz="1400" dirty="0"/>
          </a:p>
        </p:txBody>
      </p:sp>
      <p:cxnSp>
        <p:nvCxnSpPr>
          <p:cNvPr id="28" name="Straight Arrow Connector 27"/>
          <p:cNvCxnSpPr>
            <a:stCxn id="11" idx="1"/>
            <a:endCxn id="6" idx="3"/>
          </p:cNvCxnSpPr>
          <p:nvPr/>
        </p:nvCxnSpPr>
        <p:spPr>
          <a:xfrm flipH="1" flipV="1">
            <a:off x="4472462" y="3665772"/>
            <a:ext cx="540269" cy="350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60157" y="5416402"/>
            <a:ext cx="3983538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050" dirty="0" smtClean="0"/>
              <a:t>Implement system to provide and review IPAC patient education prior to hospital discharge</a:t>
            </a:r>
            <a:endParaRPr lang="en-US" sz="1050" dirty="0"/>
          </a:p>
        </p:txBody>
      </p:sp>
      <p:cxnSp>
        <p:nvCxnSpPr>
          <p:cNvPr id="30" name="Straight Arrow Connector 29"/>
          <p:cNvCxnSpPr>
            <a:stCxn id="29" idx="1"/>
            <a:endCxn id="5" idx="3"/>
          </p:cNvCxnSpPr>
          <p:nvPr/>
        </p:nvCxnSpPr>
        <p:spPr>
          <a:xfrm flipH="1" flipV="1">
            <a:off x="4472460" y="5264498"/>
            <a:ext cx="487697" cy="359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60157" y="4518835"/>
            <a:ext cx="3983538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050" dirty="0" smtClean="0"/>
              <a:t>Patient education materials selected:  benefits of early pp visit/ components of maternal health safety check, early pp warning signs and how to seek care (AWHONN), benefits of healthy pregnancy spacing/(outpatient) family planning options</a:t>
            </a:r>
            <a:endParaRPr lang="en-US" sz="1050" dirty="0"/>
          </a:p>
        </p:txBody>
      </p:sp>
      <p:cxnSp>
        <p:nvCxnSpPr>
          <p:cNvPr id="32" name="Straight Arrow Connector 31"/>
          <p:cNvCxnSpPr>
            <a:stCxn id="31" idx="1"/>
            <a:endCxn id="5" idx="3"/>
          </p:cNvCxnSpPr>
          <p:nvPr/>
        </p:nvCxnSpPr>
        <p:spPr>
          <a:xfrm flipH="1">
            <a:off x="4472460" y="4888167"/>
            <a:ext cx="487697" cy="376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IllinoisPQC_logo_PMS280+IL-tint.jpg"/>
          <p:cNvPicPr/>
          <p:nvPr/>
        </p:nvPicPr>
        <p:blipFill>
          <a:blip r:embed="rId3" cstate="print"/>
          <a:srcRect t="4965" b="5675"/>
          <a:stretch>
            <a:fillRect/>
          </a:stretch>
        </p:blipFill>
        <p:spPr bwMode="auto">
          <a:xfrm>
            <a:off x="217456" y="5033840"/>
            <a:ext cx="1659890" cy="83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1"/>
          <p:cNvSpPr txBox="1">
            <a:spLocks/>
          </p:cNvSpPr>
          <p:nvPr/>
        </p:nvSpPr>
        <p:spPr>
          <a:xfrm>
            <a:off x="152400" y="71437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2400" b="1" dirty="0" smtClean="0">
                <a:solidFill>
                  <a:srgbClr val="F58466"/>
                </a:solidFill>
                <a:latin typeface="Goudy Old Style" pitchFamily="18" charset="0"/>
              </a:rPr>
              <a:t>IPAC</a:t>
            </a:r>
          </a:p>
          <a:p>
            <a:pPr algn="l" eaLnBrk="1" hangingPunct="1"/>
            <a:r>
              <a:rPr lang="en-US" altLang="en-US" sz="2400" b="1" dirty="0" smtClean="0">
                <a:solidFill>
                  <a:srgbClr val="F58466"/>
                </a:solidFill>
                <a:latin typeface="Goudy Old Style" pitchFamily="18" charset="0"/>
              </a:rPr>
              <a:t>Key Driver</a:t>
            </a:r>
          </a:p>
          <a:p>
            <a:pPr algn="l" eaLnBrk="1" hangingPunct="1"/>
            <a:r>
              <a:rPr lang="en-US" altLang="en-US" sz="2400" b="1" dirty="0" smtClean="0">
                <a:solidFill>
                  <a:srgbClr val="F58466"/>
                </a:solidFill>
                <a:latin typeface="Goudy Old Style" pitchFamily="18" charset="0"/>
              </a:rPr>
              <a:t>Diagram</a:t>
            </a:r>
            <a:endParaRPr lang="en-US" altLang="en-US" sz="24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2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00250" y="0"/>
            <a:ext cx="4248150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06032" y="6440739"/>
            <a:ext cx="120015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F78548-3F39-47E1-AAB1-0B8768C059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0"/>
            <a:ext cx="6958332" cy="5935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ＭＳ Ｐゴシック" charset="0"/>
                <a:cs typeface="+mj-cs"/>
              </a:rPr>
              <a:t>Process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ＭＳ Ｐゴシック" charset="0"/>
                <a:cs typeface="+mj-cs"/>
              </a:rPr>
              <a:t>Flow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ＭＳ Ｐゴシック" charset="0"/>
                <a:cs typeface="+mj-cs"/>
              </a:rPr>
              <a:t> for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ＭＳ Ｐゴシック" charset="0"/>
                <a:cs typeface="+mj-cs"/>
              </a:rPr>
              <a:t>Scheduling 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ＭＳ Ｐゴシック" charset="0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ＭＳ Ｐゴシック" charset="0"/>
                <a:cs typeface="+mj-cs"/>
              </a:rPr>
              <a:t>Early Postpartum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ＭＳ Ｐゴシック" charset="0"/>
                <a:cs typeface="+mj-cs"/>
              </a:rPr>
              <a:t>Visit</a:t>
            </a:r>
          </a:p>
        </p:txBody>
      </p:sp>
      <p:pic>
        <p:nvPicPr>
          <p:cNvPr id="5" name="Picture 18" descr="iStock_000016539594Lar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1931" y="1252523"/>
            <a:ext cx="1659980" cy="228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953994" y="914400"/>
            <a:ext cx="4224654" cy="618625"/>
          </a:xfrm>
          <a:prstGeom prst="roundRect">
            <a:avLst>
              <a:gd name="adj" fmla="val 219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 meets all discharge criteria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1451" y="1650521"/>
            <a:ext cx="4419600" cy="4830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Patient counseled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need for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early postpartum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visit at 2 weeks and will help make appointment before discharge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1664804" y="3500998"/>
            <a:ext cx="2792894" cy="1299602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Able to schedule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early postpartum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appointment before discharge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5597" y="5105400"/>
            <a:ext cx="4021448" cy="602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Appointment scheduled and appointment date and time added to patient’s discharge paperwork</a:t>
            </a:r>
          </a:p>
        </p:txBody>
      </p:sp>
      <p:cxnSp>
        <p:nvCxnSpPr>
          <p:cNvPr id="17" name="Straight Arrow Connector 16"/>
          <p:cNvCxnSpPr>
            <a:stCxn id="11" idx="2"/>
            <a:endCxn id="28" idx="0"/>
          </p:cNvCxnSpPr>
          <p:nvPr/>
        </p:nvCxnSpPr>
        <p:spPr>
          <a:xfrm>
            <a:off x="3061251" y="21336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8" idx="2"/>
            <a:endCxn id="12" idx="0"/>
          </p:cNvCxnSpPr>
          <p:nvPr/>
        </p:nvCxnSpPr>
        <p:spPr>
          <a:xfrm>
            <a:off x="3061251" y="3328986"/>
            <a:ext cx="0" cy="172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  <a:endCxn id="14" idx="0"/>
          </p:cNvCxnSpPr>
          <p:nvPr/>
        </p:nvCxnSpPr>
        <p:spPr>
          <a:xfrm>
            <a:off x="3061251" y="4800600"/>
            <a:ext cx="507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44" idx="1"/>
          </p:cNvCxnSpPr>
          <p:nvPr/>
        </p:nvCxnSpPr>
        <p:spPr>
          <a:xfrm flipV="1">
            <a:off x="4457698" y="4143887"/>
            <a:ext cx="1038783" cy="6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73222" y="4800600"/>
            <a:ext cx="4000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Yes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8598" y="3907092"/>
            <a:ext cx="4000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39" name="Straight Arrow Connector 38"/>
          <p:cNvCxnSpPr>
            <a:stCxn id="10" idx="2"/>
            <a:endCxn id="11" idx="0"/>
          </p:cNvCxnSpPr>
          <p:nvPr/>
        </p:nvCxnSpPr>
        <p:spPr>
          <a:xfrm flipH="1">
            <a:off x="3061251" y="1533025"/>
            <a:ext cx="5070" cy="117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055597" y="5891708"/>
            <a:ext cx="4021448" cy="8786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D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ocument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counseling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education and postpartum care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in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discharge summary / instructions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ensure patient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has follow up plan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96481" y="3732407"/>
            <a:ext cx="2842893" cy="8229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Arrange follow up with patient to schedule 2 week postpartum visit after discharge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Diamond 46"/>
          <p:cNvSpPr/>
          <p:nvPr/>
        </p:nvSpPr>
        <p:spPr>
          <a:xfrm>
            <a:off x="5532927" y="4800600"/>
            <a:ext cx="2769999" cy="1373108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Confirm patient has early pp visit scheduled  and document in record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2" name="Straight Arrow Connector 51"/>
          <p:cNvCxnSpPr>
            <a:stCxn id="44" idx="2"/>
            <a:endCxn id="47" idx="0"/>
          </p:cNvCxnSpPr>
          <p:nvPr/>
        </p:nvCxnSpPr>
        <p:spPr>
          <a:xfrm flipH="1">
            <a:off x="6917927" y="4555366"/>
            <a:ext cx="1" cy="245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4" idx="2"/>
            <a:endCxn id="43" idx="0"/>
          </p:cNvCxnSpPr>
          <p:nvPr/>
        </p:nvCxnSpPr>
        <p:spPr>
          <a:xfrm>
            <a:off x="3066321" y="5708088"/>
            <a:ext cx="0" cy="183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46744" y="2438400"/>
            <a:ext cx="5629014" cy="8905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patient education materials on the benefit of early postpartum visit, warning signs/symptoms to seek care 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AWHONN hand out), and information on benefits of pregnancy spacing/family planning options.) </a:t>
            </a:r>
          </a:p>
        </p:txBody>
      </p:sp>
    </p:spTree>
    <p:extLst>
      <p:ext uri="{BB962C8B-B14F-4D97-AF65-F5344CB8AC3E}">
        <p14:creationId xmlns:p14="http://schemas.microsoft.com/office/powerpoint/2010/main" val="2094273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69D82-D690-4055-BA0B-71459BE6AA1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4366" y="1381040"/>
            <a:ext cx="1973157" cy="2574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228600" y="1166019"/>
            <a:ext cx="8229600" cy="4525963"/>
          </a:xfrm>
        </p:spPr>
        <p:txBody>
          <a:bodyPr/>
          <a:lstStyle/>
          <a:p>
            <a:pPr>
              <a:buClr>
                <a:srgbClr val="F58466"/>
              </a:buClr>
              <a:buNone/>
            </a:pPr>
            <a:r>
              <a:rPr lang="en-US" sz="2000" b="1" u="sng" dirty="0" smtClean="0">
                <a:solidFill>
                  <a:srgbClr val="004990"/>
                </a:solidFill>
              </a:rPr>
              <a:t>What’s included in your packet</a:t>
            </a:r>
            <a:endParaRPr lang="en-US" sz="2000" dirty="0" smtClean="0"/>
          </a:p>
          <a:p>
            <a:pPr>
              <a:buClr>
                <a:srgbClr val="F58466"/>
              </a:buClr>
            </a:pPr>
            <a:r>
              <a:rPr lang="en-US" sz="2000" dirty="0" smtClean="0"/>
              <a:t>Initiative introductory letter signed by your OB Chair</a:t>
            </a:r>
            <a:endParaRPr lang="en-US" sz="2000" dirty="0"/>
          </a:p>
          <a:p>
            <a:pPr>
              <a:buClr>
                <a:srgbClr val="F58466"/>
              </a:buClr>
            </a:pPr>
            <a:r>
              <a:rPr lang="en-US" sz="2000" dirty="0" smtClean="0"/>
              <a:t>Your hospitals discharge process flow</a:t>
            </a:r>
          </a:p>
          <a:p>
            <a:pPr>
              <a:buClr>
                <a:srgbClr val="F58466"/>
              </a:buClr>
            </a:pPr>
            <a:r>
              <a:rPr lang="en-US" sz="2000" dirty="0" smtClean="0"/>
              <a:t>IPAC Fact Sheet</a:t>
            </a:r>
          </a:p>
          <a:p>
            <a:pPr>
              <a:buClr>
                <a:srgbClr val="F58466"/>
              </a:buClr>
            </a:pPr>
            <a:r>
              <a:rPr lang="en-US" sz="2000" dirty="0" smtClean="0"/>
              <a:t>National and State Guidance documents</a:t>
            </a:r>
          </a:p>
          <a:p>
            <a:pPr lvl="1">
              <a:buClr>
                <a:srgbClr val="F58466"/>
              </a:buClr>
            </a:pPr>
            <a:r>
              <a:rPr lang="en-US" sz="1800" dirty="0" smtClean="0"/>
              <a:t>ACOG CO #736</a:t>
            </a:r>
          </a:p>
          <a:p>
            <a:pPr lvl="1">
              <a:buClr>
                <a:srgbClr val="F58466"/>
              </a:buClr>
            </a:pPr>
            <a:r>
              <a:rPr lang="en-US" sz="1800" dirty="0" smtClean="0"/>
              <a:t>AIM Postpartum Care Safety Bundle</a:t>
            </a:r>
          </a:p>
          <a:p>
            <a:pPr lvl="1">
              <a:buClr>
                <a:srgbClr val="F58466"/>
              </a:buClr>
            </a:pPr>
            <a:r>
              <a:rPr lang="en-US" sz="1800" dirty="0" smtClean="0"/>
              <a:t>IDPH Maternal Morbidity and                                                                                        Mortality Report </a:t>
            </a:r>
          </a:p>
          <a:p>
            <a:pPr>
              <a:buClr>
                <a:srgbClr val="F58466"/>
              </a:buClr>
            </a:pPr>
            <a:r>
              <a:rPr lang="en-US" sz="2000" dirty="0" smtClean="0"/>
              <a:t>Billing and coding resources</a:t>
            </a:r>
          </a:p>
          <a:p>
            <a:pPr>
              <a:buClr>
                <a:srgbClr val="F58466"/>
              </a:buClr>
            </a:pPr>
            <a:r>
              <a:rPr lang="en-US" sz="2000" dirty="0" smtClean="0"/>
              <a:t>Provider education resources</a:t>
            </a:r>
          </a:p>
          <a:p>
            <a:pPr>
              <a:buClr>
                <a:srgbClr val="F58466"/>
              </a:buClr>
            </a:pPr>
            <a:r>
              <a:rPr lang="en-US" sz="2000" dirty="0" smtClean="0"/>
              <a:t>Office Flyer</a:t>
            </a:r>
          </a:p>
          <a:p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514600"/>
            <a:ext cx="1957196" cy="2550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4343400"/>
            <a:ext cx="1676400" cy="2162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4343400"/>
            <a:ext cx="1714225" cy="2187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le 2"/>
          <p:cNvSpPr txBox="1">
            <a:spLocks/>
          </p:cNvSpPr>
          <p:nvPr/>
        </p:nvSpPr>
        <p:spPr bwMode="auto">
          <a:xfrm>
            <a:off x="160889" y="4753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  <a:cs typeface="MS PGothic" charset="0"/>
              </a:rPr>
              <a:t>Your OB Provider Packet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43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69D82-D690-4055-BA0B-71459BE6AA1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460" y="1524000"/>
            <a:ext cx="3429479" cy="4572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533400" y="349348"/>
            <a:ext cx="3733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Early Postpartum </a:t>
            </a:r>
          </a:p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Visit/Maternal Health Safety Office Flyer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70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69D82-D690-4055-BA0B-71459BE6AA1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5105400" y="1676400"/>
            <a:ext cx="3733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Early Postpartum </a:t>
            </a:r>
          </a:p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Visit/Maternal Health Safety Checklist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603519" cy="5822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7219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Example Postpartum Patient </a:t>
            </a:r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/>
            </a:r>
            <a:b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Education Material </a:t>
            </a:r>
            <a:endParaRPr 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69D82-D690-4055-BA0B-71459BE6AA1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392924"/>
            <a:ext cx="3190328" cy="3772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3300" y="1904999"/>
            <a:ext cx="3156701" cy="4027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image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2" y="1698766"/>
            <a:ext cx="2343197" cy="316103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5974" y="3918895"/>
            <a:ext cx="2086126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689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What is the role of the </a:t>
            </a:r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/>
            </a:r>
            <a:b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OB provider for IPAC success?</a:t>
            </a:r>
            <a:endParaRPr 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400" dirty="0" smtClean="0"/>
              <a:t>Council all patients on the plan for early postpartum visit and why a maternal health safety check within 2 weeks is important (discuss key components of visit), document plan/discussion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Make sure patient receives pp education material before discharge:</a:t>
            </a:r>
          </a:p>
          <a:p>
            <a:pPr lvl="1">
              <a:buClr>
                <a:srgbClr val="F58466"/>
              </a:buClr>
            </a:pPr>
            <a:r>
              <a:rPr lang="en-US" sz="2000" dirty="0" smtClean="0"/>
              <a:t>Benefit of early postpartum visit</a:t>
            </a:r>
          </a:p>
          <a:p>
            <a:pPr lvl="1">
              <a:buClr>
                <a:srgbClr val="F58466"/>
              </a:buClr>
            </a:pPr>
            <a:r>
              <a:rPr lang="en-US" sz="2000" dirty="0" smtClean="0"/>
              <a:t>Postpartum early warning signs and how to seek care</a:t>
            </a:r>
          </a:p>
          <a:p>
            <a:pPr lvl="1">
              <a:buClr>
                <a:srgbClr val="F58466"/>
              </a:buClr>
            </a:pPr>
            <a:r>
              <a:rPr lang="en-US" sz="2000" dirty="0" smtClean="0"/>
              <a:t>Benefits of pregnancy spacing, family planning options</a:t>
            </a:r>
          </a:p>
          <a:p>
            <a:pPr>
              <a:buClr>
                <a:srgbClr val="F58466"/>
              </a:buClr>
            </a:pPr>
            <a:r>
              <a:rPr lang="en-US" sz="2400" dirty="0"/>
              <a:t>F</a:t>
            </a:r>
            <a:r>
              <a:rPr lang="en-US" sz="2400" dirty="0" smtClean="0"/>
              <a:t>acilitate scheduling early postpartum visit (within 2 weeks) for all patients, document in chart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Confirm patients receive early pp visit within 2 weeks/ maternal health safety check and use check list for key components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Document and bill for early postpartum visit</a:t>
            </a:r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600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What is the role of the OB </a:t>
            </a:r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Nurse </a:t>
            </a:r>
            <a:b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for IPAC success?</a:t>
            </a:r>
            <a:endParaRPr 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43" y="1219200"/>
            <a:ext cx="84582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400" dirty="0" smtClean="0"/>
              <a:t>Understand maternal risks in the postpartum period and benefits of early postpartum visit / maternal health safety check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Make </a:t>
            </a:r>
            <a:r>
              <a:rPr lang="en-US" sz="2400" dirty="0"/>
              <a:t>sure patient receives pp education material before discharge:</a:t>
            </a:r>
          </a:p>
          <a:p>
            <a:pPr lvl="1">
              <a:buClr>
                <a:srgbClr val="F58466"/>
              </a:buClr>
            </a:pPr>
            <a:r>
              <a:rPr lang="en-US" sz="2000" dirty="0"/>
              <a:t>Benefit of early postpartum visit</a:t>
            </a:r>
          </a:p>
          <a:p>
            <a:pPr lvl="1">
              <a:buClr>
                <a:srgbClr val="F58466"/>
              </a:buClr>
            </a:pPr>
            <a:r>
              <a:rPr lang="en-US" sz="2000" dirty="0"/>
              <a:t>Postpartum early warning signs and how to seek care</a:t>
            </a:r>
          </a:p>
          <a:p>
            <a:pPr lvl="1">
              <a:buClr>
                <a:srgbClr val="F58466"/>
              </a:buClr>
            </a:pPr>
            <a:r>
              <a:rPr lang="en-US" sz="2000" dirty="0"/>
              <a:t>Benefits of pregnancy spacing, (outpatient) family planning options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Facilitate and help ensure </a:t>
            </a:r>
            <a:r>
              <a:rPr lang="en-US" sz="2400" dirty="0"/>
              <a:t>scheduling early postpartum visit (within 2 weeks) for all </a:t>
            </a:r>
            <a:r>
              <a:rPr lang="en-US" sz="2400" dirty="0" smtClean="0"/>
              <a:t>patients before hospital discharge, confirm documented in chart and discharge instructions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Discharge conversation ensure patient understands key pp education materials, understands plan for early postpartum visit, and has appointment scheduled.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71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10001" r="35833" b="18888"/>
          <a:stretch/>
        </p:blipFill>
        <p:spPr>
          <a:xfrm>
            <a:off x="5562600" y="1524000"/>
            <a:ext cx="3000375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Redefining Postpartum Care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990600"/>
            <a:ext cx="518541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7994B"/>
              </a:buClr>
            </a:pPr>
            <a:r>
              <a:rPr lang="en-US" sz="2400" b="1" u="sng" dirty="0" smtClean="0">
                <a:solidFill>
                  <a:srgbClr val="004990"/>
                </a:solidFill>
                <a:latin typeface="+mn-lt"/>
              </a:rPr>
              <a:t>ACOG Committee Opinion #736:</a:t>
            </a:r>
          </a:p>
          <a:p>
            <a:pPr marL="342900" indent="-342900">
              <a:buClr>
                <a:srgbClr val="F7994B"/>
              </a:buClr>
              <a:buFont typeface="Arial" panose="020B0604020202020204" pitchFamily="34" charset="0"/>
              <a:buChar char="•"/>
            </a:pPr>
            <a:endParaRPr lang="en-US" sz="1000" dirty="0" smtClean="0">
              <a:latin typeface="+mn-lt"/>
            </a:endParaRPr>
          </a:p>
          <a:p>
            <a:pPr marL="342900" indent="-34290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To </a:t>
            </a:r>
            <a:r>
              <a:rPr lang="en-US" sz="2000" u="sng" dirty="0" smtClean="0">
                <a:solidFill>
                  <a:srgbClr val="004990"/>
                </a:solidFill>
                <a:latin typeface="+mn-lt"/>
              </a:rPr>
              <a:t>optimize</a:t>
            </a:r>
            <a:r>
              <a:rPr lang="en-US" sz="2000" dirty="0" smtClean="0">
                <a:latin typeface="+mn-lt"/>
              </a:rPr>
              <a:t> the health of women and infants, postpartum care should </a:t>
            </a:r>
            <a:r>
              <a:rPr lang="en-US" sz="2000" u="sng" dirty="0" smtClean="0">
                <a:solidFill>
                  <a:srgbClr val="004990"/>
                </a:solidFill>
                <a:latin typeface="+mn-lt"/>
              </a:rPr>
              <a:t>become an ongoing process,</a:t>
            </a:r>
            <a:r>
              <a:rPr lang="en-US" sz="2000" dirty="0" smtClean="0">
                <a:latin typeface="+mn-lt"/>
              </a:rPr>
              <a:t> rather than a single encounter</a:t>
            </a:r>
          </a:p>
          <a:p>
            <a:pPr marL="342900" indent="-342900">
              <a:buClr>
                <a:srgbClr val="F7994B"/>
              </a:buClr>
              <a:buFont typeface="Arial" panose="020B0604020202020204" pitchFamily="34" charset="0"/>
              <a:buChar char="•"/>
            </a:pPr>
            <a:endParaRPr lang="en-US" sz="900" dirty="0" smtClean="0">
              <a:latin typeface="+mn-lt"/>
            </a:endParaRPr>
          </a:p>
          <a:p>
            <a:pPr marL="342900" indent="-34290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rgbClr val="004990"/>
                </a:solidFill>
                <a:latin typeface="+mn-lt"/>
              </a:rPr>
              <a:t>All women </a:t>
            </a:r>
            <a:r>
              <a:rPr lang="en-US" sz="2000" dirty="0" smtClean="0">
                <a:latin typeface="+mn-lt"/>
              </a:rPr>
              <a:t>should have an early postpartum visit</a:t>
            </a:r>
            <a:endParaRPr lang="en-US" sz="2000" u="sng" dirty="0" smtClean="0">
              <a:solidFill>
                <a:srgbClr val="004990"/>
              </a:solidFill>
              <a:latin typeface="+mn-lt"/>
            </a:endParaRPr>
          </a:p>
          <a:p>
            <a:pPr marL="800100" lvl="1" indent="-342900">
              <a:buClr>
                <a:srgbClr val="F7994B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+mn-lt"/>
              </a:rPr>
              <a:t>Blood pressure checks</a:t>
            </a:r>
          </a:p>
          <a:p>
            <a:pPr marL="800100" lvl="1" indent="-342900">
              <a:buClr>
                <a:srgbClr val="F7994B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+mn-lt"/>
              </a:rPr>
              <a:t>Breastfeeding support</a:t>
            </a:r>
          </a:p>
          <a:p>
            <a:pPr marL="800100" lvl="1" indent="-342900">
              <a:buClr>
                <a:srgbClr val="F7994B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+mn-lt"/>
              </a:rPr>
              <a:t>Mental health well-being</a:t>
            </a:r>
          </a:p>
          <a:p>
            <a:pPr marL="800100" lvl="1" indent="-342900">
              <a:buClr>
                <a:srgbClr val="F7994B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+mn-lt"/>
              </a:rPr>
              <a:t>Contraception </a:t>
            </a:r>
          </a:p>
          <a:p>
            <a:pPr marL="342900" indent="-342900">
              <a:buClr>
                <a:srgbClr val="F7994B"/>
              </a:buClr>
              <a:buFont typeface="Arial" panose="020B0604020202020204" pitchFamily="34" charset="0"/>
              <a:buChar char="•"/>
            </a:pPr>
            <a:endParaRPr lang="en-US" sz="900" dirty="0" smtClean="0">
              <a:latin typeface="+mn-lt"/>
            </a:endParaRPr>
          </a:p>
          <a:p>
            <a:pPr marL="342900" indent="-34290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Initial assessment should be followed up with </a:t>
            </a:r>
            <a:r>
              <a:rPr lang="en-US" sz="2000" u="sng" dirty="0" smtClean="0">
                <a:solidFill>
                  <a:srgbClr val="004990"/>
                </a:solidFill>
                <a:latin typeface="+mn-lt"/>
              </a:rPr>
              <a:t>ongoing care as needed</a:t>
            </a:r>
          </a:p>
          <a:p>
            <a:pPr marL="342900" indent="-342900">
              <a:buClr>
                <a:srgbClr val="F7994B"/>
              </a:buClr>
              <a:buFont typeface="Arial" panose="020B0604020202020204" pitchFamily="34" charset="0"/>
              <a:buChar char="•"/>
            </a:pPr>
            <a:endParaRPr lang="en-US" sz="900" dirty="0" smtClean="0">
              <a:latin typeface="+mn-lt"/>
            </a:endParaRPr>
          </a:p>
          <a:p>
            <a:pPr marL="342900" indent="-34290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 Followed a </a:t>
            </a:r>
            <a:r>
              <a:rPr lang="en-US" sz="2000" u="sng" dirty="0" smtClean="0">
                <a:solidFill>
                  <a:srgbClr val="004990"/>
                </a:solidFill>
                <a:latin typeface="+mn-lt"/>
              </a:rPr>
              <a:t>comprehensive</a:t>
            </a:r>
            <a:r>
              <a:rPr lang="en-US" sz="2000" dirty="0" smtClean="0">
                <a:latin typeface="+mn-lt"/>
              </a:rPr>
              <a:t> postpartum visit between 6-12 weeks</a:t>
            </a:r>
            <a:r>
              <a:rPr lang="en-US" sz="2000" u="sng" dirty="0" smtClean="0">
                <a:solidFill>
                  <a:srgbClr val="004990"/>
                </a:solidFill>
                <a:latin typeface="+mn-lt"/>
              </a:rPr>
              <a:t> </a:t>
            </a:r>
          </a:p>
          <a:p>
            <a:pPr marL="742950" lvl="1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05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21" y="227015"/>
            <a:ext cx="6324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621" y="1447800"/>
            <a:ext cx="8229600" cy="4525963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dirty="0" smtClean="0"/>
              <a:t>Email </a:t>
            </a:r>
            <a:r>
              <a:rPr lang="en-US" altLang="en-US" dirty="0" smtClean="0">
                <a:hlinkClick r:id="rId2"/>
              </a:rPr>
              <a:t>info@ilpqc.org</a:t>
            </a:r>
            <a:endParaRPr lang="en-US" altLang="en-US" dirty="0" smtClean="0"/>
          </a:p>
          <a:p>
            <a:pPr eaLnBrk="1" hangingPunct="1">
              <a:buClr>
                <a:srgbClr val="F58466"/>
              </a:buClr>
            </a:pPr>
            <a:r>
              <a:rPr lang="en-US" dirty="0" smtClean="0"/>
              <a:t>Visit us at </a:t>
            </a:r>
            <a:r>
              <a:rPr lang="en-US" dirty="0" smtClean="0">
                <a:hlinkClick r:id="rId3"/>
              </a:rPr>
              <a:t>www.ilpqc.org</a:t>
            </a:r>
            <a:endParaRPr lang="en-US" dirty="0" smtClean="0"/>
          </a:p>
          <a:p>
            <a:pPr eaLnBrk="1" hangingPunct="1">
              <a:buClr>
                <a:srgbClr val="F58466"/>
              </a:buClr>
            </a:pPr>
            <a:endParaRPr lang="en-US" dirty="0"/>
          </a:p>
          <a:p>
            <a:pPr eaLnBrk="1" hangingPunct="1">
              <a:buClr>
                <a:srgbClr val="F58466"/>
              </a:buClr>
            </a:pPr>
            <a:endParaRPr lang="en-US" altLang="en-US" dirty="0" smtClean="0"/>
          </a:p>
          <a:p>
            <a:pPr eaLnBrk="1" hangingPunct="1">
              <a:buClr>
                <a:srgbClr val="F58466"/>
              </a:buClr>
            </a:pPr>
            <a:endParaRPr lang="en-US" altLang="en-US" dirty="0" smtClean="0"/>
          </a:p>
          <a:p>
            <a:pPr eaLnBrk="1" hangingPunct="1">
              <a:buClr>
                <a:srgbClr val="F58466"/>
              </a:buClr>
            </a:pPr>
            <a:endParaRPr lang="en-US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7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sponsor_sl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467600" y="591134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IDPH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08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95800"/>
            <a:ext cx="7772400" cy="1362075"/>
          </a:xfrm>
        </p:spPr>
        <p:txBody>
          <a:bodyPr/>
          <a:lstStyle/>
          <a:p>
            <a:r>
              <a:rPr lang="en-US" dirty="0" smtClean="0">
                <a:solidFill>
                  <a:srgbClr val="F58466"/>
                </a:solidFill>
                <a:latin typeface="Goudy Old Style" pitchFamily="18" charset="0"/>
              </a:rPr>
              <a:t>Review of </a:t>
            </a:r>
            <a:r>
              <a:rPr lang="en-US" dirty="0" err="1" smtClean="0">
                <a:solidFill>
                  <a:srgbClr val="F58466"/>
                </a:solidFill>
                <a:latin typeface="Goudy Old Style" pitchFamily="18" charset="0"/>
              </a:rPr>
              <a:t>mmrc</a:t>
            </a:r>
            <a:r>
              <a:rPr lang="en-US" dirty="0" smtClean="0">
                <a:solidFill>
                  <a:srgbClr val="F58466"/>
                </a:solidFill>
                <a:latin typeface="Goudy Old Style" pitchFamily="18" charset="0"/>
              </a:rPr>
              <a:t> report</a:t>
            </a:r>
            <a:endParaRPr lang="en-US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B60BB1-7648-402F-9AD9-9270A63B484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533400"/>
            <a:ext cx="2895600" cy="3735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7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7390" y="-4119"/>
            <a:ext cx="6358523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Key Recommendations from the MMRC report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14" y="1288181"/>
            <a:ext cx="899159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2000" i="1" u="sng" dirty="0" smtClean="0">
                <a:latin typeface="+mn-lt"/>
              </a:rPr>
              <a:t>For Providers</a:t>
            </a:r>
            <a:r>
              <a:rPr lang="en-US" sz="2000" u="sng" dirty="0" smtClean="0">
                <a:latin typeface="+mn-lt"/>
              </a:rPr>
              <a:t>: </a:t>
            </a:r>
          </a:p>
          <a:p>
            <a:pPr marL="742950" lvl="1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4990"/>
                </a:solidFill>
                <a:latin typeface="+mn-lt"/>
              </a:rPr>
              <a:t>Providers </a:t>
            </a:r>
            <a:r>
              <a:rPr lang="en-US" sz="2200" b="1" dirty="0">
                <a:solidFill>
                  <a:srgbClr val="004990"/>
                </a:solidFill>
                <a:latin typeface="+mn-lt"/>
              </a:rPr>
              <a:t>should adopt the recent recommendation from the American College of Obstetricians and Gynecologists (ACOG</a:t>
            </a:r>
            <a:r>
              <a:rPr lang="en-US" sz="2200" b="1" dirty="0" smtClean="0">
                <a:solidFill>
                  <a:srgbClr val="004990"/>
                </a:solidFill>
                <a:latin typeface="+mn-lt"/>
              </a:rPr>
              <a:t>) for early postpartum visit in addition to traditional 6 week visit</a:t>
            </a:r>
          </a:p>
          <a:p>
            <a:pPr marL="285750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2000" i="1" u="sng" dirty="0">
                <a:latin typeface="+mj-lt"/>
              </a:rPr>
              <a:t>For Hospitals</a:t>
            </a:r>
            <a:r>
              <a:rPr lang="en-US" sz="2000" dirty="0">
                <a:latin typeface="+mj-lt"/>
              </a:rPr>
              <a:t>:</a:t>
            </a:r>
          </a:p>
          <a:p>
            <a:pPr marL="742950" lvl="1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4990"/>
                </a:solidFill>
                <a:latin typeface="+mj-lt"/>
              </a:rPr>
              <a:t>Birthing hospitals should ensure that women are connected with a primary care or obstetrical provider and scheduled for a postpartum visit prior to hospital </a:t>
            </a:r>
            <a:r>
              <a:rPr lang="en-US" sz="2000" b="1" dirty="0" smtClean="0">
                <a:solidFill>
                  <a:srgbClr val="004990"/>
                </a:solidFill>
                <a:latin typeface="+mj-lt"/>
              </a:rPr>
              <a:t>discharge</a:t>
            </a:r>
            <a:endParaRPr lang="en-US" sz="2000" b="1" dirty="0">
              <a:solidFill>
                <a:srgbClr val="004990"/>
              </a:solidFill>
              <a:latin typeface="+mj-lt"/>
            </a:endParaRPr>
          </a:p>
          <a:p>
            <a:pPr marL="285750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2000" i="1" u="sng" dirty="0" smtClean="0">
                <a:latin typeface="+mj-lt"/>
              </a:rPr>
              <a:t>For Health Plans</a:t>
            </a:r>
            <a:r>
              <a:rPr lang="en-US" sz="2000" u="sng" dirty="0" smtClean="0">
                <a:latin typeface="+mj-lt"/>
              </a:rPr>
              <a:t>:</a:t>
            </a:r>
          </a:p>
          <a:p>
            <a:pPr marL="742950" lvl="1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Illinois </a:t>
            </a:r>
            <a:r>
              <a:rPr lang="en-US" sz="2000" dirty="0">
                <a:latin typeface="+mj-lt"/>
              </a:rPr>
              <a:t>should expand Medicaid eligibility for the postpartum period from 60 days to one year after delivery and health insurance plans should cover case management and outreach for postpartum high-risk women for up to one year after </a:t>
            </a:r>
            <a:r>
              <a:rPr lang="en-US" sz="2000" dirty="0" smtClean="0">
                <a:latin typeface="+mj-lt"/>
              </a:rPr>
              <a:t>delivery</a:t>
            </a:r>
            <a:endParaRPr lang="en-US" sz="2000" dirty="0">
              <a:latin typeface="+mj-lt"/>
            </a:endParaRPr>
          </a:p>
          <a:p>
            <a:pPr marL="742950" lvl="1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Health insurance plans should separate payment for visits in the postpartum period from labor and delivery (unbundle postpartum visit services from labor and delivery</a:t>
            </a:r>
            <a:r>
              <a:rPr lang="en-US" sz="2000" dirty="0" smtClean="0">
                <a:latin typeface="+mj-lt"/>
              </a:rPr>
              <a:t>)</a:t>
            </a:r>
          </a:p>
          <a:p>
            <a:pPr marL="285750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499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399" y="6386173"/>
            <a:ext cx="339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http://dph.illinois.gov/sites/default/files/publications/publicationsowhmaternalmorbiditymortalityreport112018.pdf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35961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70877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MMRC Report Overview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79" y="929966"/>
            <a:ext cx="858737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IL is first state to release a </a:t>
            </a:r>
            <a:r>
              <a:rPr lang="en-US" sz="2800" dirty="0" smtClean="0">
                <a:latin typeface="+mn-lt"/>
                <a:hlinkClick r:id="rId3"/>
              </a:rPr>
              <a:t>statewide maternal morbidity and mortality report</a:t>
            </a:r>
            <a:endParaRPr lang="en-US" sz="2800" dirty="0" smtClean="0">
              <a:latin typeface="+mn-lt"/>
            </a:endParaRPr>
          </a:p>
          <a:p>
            <a:pPr marL="285750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Identified statewide trends in maternal mortality and provided recommendations to prevent maternal mortality</a:t>
            </a:r>
          </a:p>
          <a:p>
            <a:pPr marL="285750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Key Findings:</a:t>
            </a:r>
          </a:p>
          <a:p>
            <a:pPr marL="742950" lvl="1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+mn-lt"/>
              </a:rPr>
              <a:t>Avg</a:t>
            </a:r>
            <a:r>
              <a:rPr lang="en-US" sz="2800" dirty="0" smtClean="0">
                <a:latin typeface="+mn-lt"/>
              </a:rPr>
              <a:t> of 73 women per year </a:t>
            </a:r>
            <a:r>
              <a:rPr lang="en-US" sz="2800" dirty="0">
                <a:latin typeface="+mn-lt"/>
              </a:rPr>
              <a:t>died within one year of pregnancy </a:t>
            </a:r>
            <a:r>
              <a:rPr lang="en-US" sz="2800" dirty="0" smtClean="0">
                <a:latin typeface="+mn-lt"/>
              </a:rPr>
              <a:t> 2008-2016 (Total of 655 women)</a:t>
            </a:r>
            <a:endParaRPr lang="en-US" sz="2800" dirty="0">
              <a:latin typeface="+mn-lt"/>
            </a:endParaRPr>
          </a:p>
          <a:p>
            <a:pPr marL="742950" lvl="1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Non-Hispanic </a:t>
            </a:r>
            <a:r>
              <a:rPr lang="en-US" sz="2800" dirty="0">
                <a:latin typeface="+mn-lt"/>
              </a:rPr>
              <a:t>Black women </a:t>
            </a:r>
            <a:r>
              <a:rPr lang="en-US" sz="2800" dirty="0" smtClean="0">
                <a:latin typeface="+mn-lt"/>
              </a:rPr>
              <a:t>are 6x </a:t>
            </a:r>
            <a:r>
              <a:rPr lang="en-US" sz="2800" dirty="0">
                <a:latin typeface="+mn-lt"/>
              </a:rPr>
              <a:t>as likely to die of a </a:t>
            </a:r>
            <a:r>
              <a:rPr lang="en-US" sz="2800" dirty="0" smtClean="0">
                <a:latin typeface="+mn-lt"/>
              </a:rPr>
              <a:t>as </a:t>
            </a:r>
            <a:r>
              <a:rPr lang="en-US" sz="2800" dirty="0">
                <a:latin typeface="+mn-lt"/>
              </a:rPr>
              <a:t>non-Hispanic White </a:t>
            </a:r>
            <a:r>
              <a:rPr lang="en-US" sz="2800" dirty="0" smtClean="0">
                <a:latin typeface="+mn-lt"/>
              </a:rPr>
              <a:t>women</a:t>
            </a:r>
          </a:p>
          <a:p>
            <a:pPr marL="742950" lvl="1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72% of pregnancy-related deaths and 93</a:t>
            </a:r>
            <a:r>
              <a:rPr lang="en-US" sz="2800" dirty="0">
                <a:latin typeface="+mn-lt"/>
              </a:rPr>
              <a:t>% of violent pregnant-associated </a:t>
            </a:r>
            <a:r>
              <a:rPr lang="en-US" sz="2800" dirty="0" smtClean="0">
                <a:latin typeface="+mn-lt"/>
              </a:rPr>
              <a:t>deaths (includes overdoses) </a:t>
            </a:r>
            <a:r>
              <a:rPr lang="en-US" sz="2800" dirty="0">
                <a:latin typeface="+mn-lt"/>
              </a:rPr>
              <a:t>were deemed </a:t>
            </a:r>
            <a:r>
              <a:rPr lang="en-US" sz="2800" dirty="0" smtClean="0">
                <a:latin typeface="+mn-lt"/>
              </a:rPr>
              <a:t>preventable</a:t>
            </a:r>
          </a:p>
          <a:p>
            <a:pPr marL="742950" lvl="1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399" y="6386173"/>
            <a:ext cx="339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http://dph.illinois.gov/sites/default/files/publications/publicationsowhmaternalmorbiditymortalityreport112018.pdf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52066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69D82-D690-4055-BA0B-71459BE6AA1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438400"/>
            <a:ext cx="4667327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600200"/>
            <a:ext cx="3429000" cy="427382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0877" y="152400"/>
            <a:ext cx="6358523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Key Findings Regarding Maternal Mortality in the Early Postpartum Period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599236" y="5050972"/>
            <a:ext cx="448764" cy="5414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257800" y="4572000"/>
            <a:ext cx="1241522" cy="1600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5399" y="6386173"/>
            <a:ext cx="339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http://dph.illinois.gov/sites/default/files/publications/publicationsowhmaternalmorbiditymortalityreport112018.pdf</a:t>
            </a:r>
            <a:endParaRPr lang="en-US" sz="7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592417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24% of pregnancy associated deaths 0-42 days</a:t>
            </a:r>
          </a:p>
          <a:p>
            <a:r>
              <a:rPr lang="en-US" dirty="0" smtClean="0"/>
              <a:t>53% of pregnancy related deaths 0-42 days</a:t>
            </a:r>
          </a:p>
          <a:p>
            <a:r>
              <a:rPr lang="en-US" dirty="0" smtClean="0"/>
              <a:t>Before the 6 week visit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6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69D82-D690-4055-BA0B-71459BE6AA1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56973" y="1676400"/>
            <a:ext cx="858910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 50% of postpartum strokes occur within 10 days of discharge</a:t>
            </a:r>
          </a:p>
          <a:p>
            <a:pPr marL="171450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20% of women discontinue breastfeeding before the first 6-weeks</a:t>
            </a:r>
          </a:p>
          <a:p>
            <a:pPr marL="171450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Up to 40% of women do not attend the 6-week postpartum visit</a:t>
            </a:r>
          </a:p>
          <a:p>
            <a:pPr marL="171450" indent="-285750">
              <a:buClr>
                <a:srgbClr val="F7994B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As many as 1 in 5 women experience a postpartum mental health disorder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0877" y="152400"/>
            <a:ext cx="6358523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6973" y="152400"/>
            <a:ext cx="6358523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Maternal Morbidity in the Early Postpartum Period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8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69D82-D690-4055-BA0B-71459BE6AA1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77" y="3336981"/>
            <a:ext cx="8639175" cy="27336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0877" y="152400"/>
            <a:ext cx="6358523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New Postpartum </a:t>
            </a:r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C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are </a:t>
            </a:r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C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ontinuum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397989"/>
            <a:ext cx="84528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211D1E"/>
                </a:solidFill>
                <a:latin typeface="+mn-lt"/>
                <a:cs typeface="Khmer UI" panose="020B0502040204020203" pitchFamily="34" charset="0"/>
              </a:rPr>
              <a:t>An </a:t>
            </a:r>
            <a:r>
              <a:rPr lang="en-US" sz="2400" i="1" dirty="0">
                <a:solidFill>
                  <a:srgbClr val="211D1E"/>
                </a:solidFill>
                <a:latin typeface="+mn-lt"/>
                <a:cs typeface="Khmer UI" panose="020B0502040204020203" pitchFamily="34" charset="0"/>
              </a:rPr>
              <a:t>early postpartum visit (within 2 weeks of delivery) provides women with essential maternal safety checks such as blood pressure evaluation, </a:t>
            </a:r>
            <a:r>
              <a:rPr lang="en-US" sz="2400" i="1" dirty="0" smtClean="0">
                <a:solidFill>
                  <a:srgbClr val="211D1E"/>
                </a:solidFill>
                <a:latin typeface="+mn-lt"/>
                <a:cs typeface="Khmer UI" panose="020B0502040204020203" pitchFamily="34" charset="0"/>
              </a:rPr>
              <a:t>wound/perineum evaluation, breastfeeding </a:t>
            </a:r>
            <a:r>
              <a:rPr lang="en-US" sz="2400" i="1" dirty="0">
                <a:solidFill>
                  <a:srgbClr val="211D1E"/>
                </a:solidFill>
                <a:latin typeface="+mn-lt"/>
                <a:cs typeface="Khmer UI" panose="020B0502040204020203" pitchFamily="34" charset="0"/>
              </a:rPr>
              <a:t>support, mental health well-being, and family planning, among other essential health services. </a:t>
            </a:r>
            <a:endParaRPr lang="en-US" sz="2400" i="1" dirty="0">
              <a:latin typeface="+mn-lt"/>
              <a:cs typeface="Khmer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5217924"/>
            <a:ext cx="457200" cy="146304"/>
          </a:xfrm>
          <a:prstGeom prst="rect">
            <a:avLst/>
          </a:prstGeom>
          <a:solidFill>
            <a:srgbClr val="004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6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990"/>
      </a:hlink>
      <a:folHlink>
        <a:srgbClr val="F584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75162</TotalTime>
  <Words>2232</Words>
  <Application>Microsoft Office PowerPoint</Application>
  <PresentationFormat>On-screen Show (4:3)</PresentationFormat>
  <Paragraphs>283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Goudy Old Style</vt:lpstr>
      <vt:lpstr>Khmer UI</vt:lpstr>
      <vt:lpstr>Wingdings</vt:lpstr>
      <vt:lpstr>Office Theme</vt:lpstr>
      <vt:lpstr>Improving  Postpartum Access to Care (IPAC) </vt:lpstr>
      <vt:lpstr>Why IPAC Matters? </vt:lpstr>
      <vt:lpstr>PowerPoint Presentation</vt:lpstr>
      <vt:lpstr>Review of mmrc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Ilpqc structure and supports</vt:lpstr>
      <vt:lpstr>Illinois Perinatal Quality Collaborative (ILPQC)</vt:lpstr>
      <vt:lpstr>ILPQC Provides Responsive  QI Services to Hospital Teams</vt:lpstr>
      <vt:lpstr>Initiative Overview </vt:lpstr>
      <vt:lpstr>ILPQC Improving Postpartum  Access to Care (IPAC) Initiative</vt:lpstr>
      <vt:lpstr>How do we track progress to make sure we are making change happen</vt:lpstr>
      <vt:lpstr>Aims &amp; Measures</vt:lpstr>
      <vt:lpstr>ILPQC Data System</vt:lpstr>
      <vt:lpstr>The QI team at your hospital will be collecting and sharing data for this initiative </vt:lpstr>
      <vt:lpstr>Timeline for IPAC</vt:lpstr>
      <vt:lpstr>IPAC Clinical Leads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Postpartum Patient  Education Material </vt:lpstr>
      <vt:lpstr>What is the role of the  OB provider for IPAC success?</vt:lpstr>
      <vt:lpstr>What is the role of the OB Nurse  for IPAC success?</vt:lpstr>
      <vt:lpstr>Contact</vt:lpstr>
      <vt:lpstr>PowerPoint Presentation</vt:lpstr>
    </vt:vector>
  </TitlesOfParts>
  <Company>State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alicia.hawkins</dc:creator>
  <cp:lastModifiedBy>Danielle Renae Young</cp:lastModifiedBy>
  <cp:revision>1985</cp:revision>
  <cp:lastPrinted>2016-06-08T14:56:32Z</cp:lastPrinted>
  <dcterms:created xsi:type="dcterms:W3CDTF">2013-06-07T18:46:59Z</dcterms:created>
  <dcterms:modified xsi:type="dcterms:W3CDTF">2020-03-06T16:08:19Z</dcterms:modified>
</cp:coreProperties>
</file>