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0" r:id="rId2"/>
    <p:sldId id="259" r:id="rId3"/>
  </p:sldIdLst>
  <p:sldSz cx="6858000" cy="9144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9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8" autoAdjust="0"/>
    <p:restoredTop sz="94660"/>
  </p:normalViewPr>
  <p:slideViewPr>
    <p:cSldViewPr snapToGrid="0">
      <p:cViewPr varScale="1">
        <p:scale>
          <a:sx n="66" d="100"/>
          <a:sy n="66" d="100"/>
        </p:scale>
        <p:origin x="355" y="5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11BE42-62A3-4D6A-84D7-5AAAAAF00A58}"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3975473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11BE42-62A3-4D6A-84D7-5AAAAAF00A58}"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542003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11BE42-62A3-4D6A-84D7-5AAAAAF00A58}"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1446619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11BE42-62A3-4D6A-84D7-5AAAAAF00A58}"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274489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11BE42-62A3-4D6A-84D7-5AAAAAF00A58}"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527123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811BE42-62A3-4D6A-84D7-5AAAAAF00A58}" type="datetimeFigureOut">
              <a:rPr lang="en-US" smtClean="0"/>
              <a:pPr/>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1129027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11BE42-62A3-4D6A-84D7-5AAAAAF00A58}" type="datetimeFigureOut">
              <a:rPr lang="en-US" smtClean="0"/>
              <a:pPr/>
              <a:t>4/22/2019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350371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811BE42-62A3-4D6A-84D7-5AAAAAF00A58}" type="datetimeFigureOut">
              <a:rPr lang="en-US" smtClean="0"/>
              <a:pPr/>
              <a:t>4/22/2019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2466628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11BE42-62A3-4D6A-84D7-5AAAAAF00A58}" type="datetimeFigureOut">
              <a:rPr lang="en-US" smtClean="0"/>
              <a:pPr/>
              <a:t>4/22/2019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822577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D811BE42-62A3-4D6A-84D7-5AAAAAF00A58}" type="datetimeFigureOut">
              <a:rPr lang="en-US" smtClean="0"/>
              <a:pPr/>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2392710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D811BE42-62A3-4D6A-84D7-5AAAAAF00A58}" type="datetimeFigureOut">
              <a:rPr lang="en-US" smtClean="0"/>
              <a:pPr/>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D18D3E-5064-4612-A4B8-33EF7152D80E}" type="slidenum">
              <a:rPr lang="en-US" smtClean="0"/>
              <a:pPr/>
              <a:t>‹#›</a:t>
            </a:fld>
            <a:endParaRPr lang="en-US"/>
          </a:p>
        </p:txBody>
      </p:sp>
    </p:spTree>
    <p:extLst>
      <p:ext uri="{BB962C8B-B14F-4D97-AF65-F5344CB8AC3E}">
        <p14:creationId xmlns:p14="http://schemas.microsoft.com/office/powerpoint/2010/main" val="2186743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D811BE42-62A3-4D6A-84D7-5AAAAAF00A58}" type="datetimeFigureOut">
              <a:rPr lang="en-US" smtClean="0"/>
              <a:pPr/>
              <a:t>4/22/2019</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6D18D3E-5064-4612-A4B8-33EF7152D80E}" type="slidenum">
              <a:rPr lang="en-US" smtClean="0"/>
              <a:pPr/>
              <a:t>‹#›</a:t>
            </a:fld>
            <a:endParaRPr lang="en-US"/>
          </a:p>
        </p:txBody>
      </p:sp>
    </p:spTree>
    <p:extLst>
      <p:ext uri="{BB962C8B-B14F-4D97-AF65-F5344CB8AC3E}">
        <p14:creationId xmlns:p14="http://schemas.microsoft.com/office/powerpoint/2010/main" val="22209823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srcRect l="5426" r="5426"/>
          <a:stretch/>
        </p:blipFill>
        <p:spPr>
          <a:xfrm>
            <a:off x="248115" y="6400800"/>
            <a:ext cx="6295571" cy="1596789"/>
          </a:xfrm>
          <a:prstGeom prst="rect">
            <a:avLst/>
          </a:prstGeom>
        </p:spPr>
      </p:pic>
      <p:sp>
        <p:nvSpPr>
          <p:cNvPr id="9" name="TextBox 8"/>
          <p:cNvSpPr txBox="1"/>
          <p:nvPr/>
        </p:nvSpPr>
        <p:spPr>
          <a:xfrm>
            <a:off x="1875722" y="8035018"/>
            <a:ext cx="3224542" cy="1015663"/>
          </a:xfrm>
          <a:prstGeom prst="rect">
            <a:avLst/>
          </a:prstGeom>
          <a:noFill/>
        </p:spPr>
        <p:txBody>
          <a:bodyPr wrap="square" rtlCol="0">
            <a:spAutoFit/>
          </a:bodyPr>
          <a:lstStyle/>
          <a:p>
            <a:pPr algn="ctr">
              <a:buClr>
                <a:srgbClr val="F58466"/>
              </a:buClr>
            </a:pPr>
            <a:r>
              <a:rPr lang="en-US" sz="1600" b="1" dirty="0" smtClean="0">
                <a:latin typeface="Calibri" panose="020F0502020204030204" pitchFamily="34" charset="0"/>
              </a:rPr>
              <a:t>Illinois Referral Helpline </a:t>
            </a:r>
          </a:p>
          <a:p>
            <a:pPr algn="ctr">
              <a:buClr>
                <a:srgbClr val="F58466"/>
              </a:buClr>
            </a:pPr>
            <a:r>
              <a:rPr lang="en-US" sz="1600" b="1" dirty="0" smtClean="0">
                <a:latin typeface="Calibri" panose="020F0502020204030204" pitchFamily="34" charset="0"/>
              </a:rPr>
              <a:t>Opioids &amp; other substances</a:t>
            </a:r>
            <a:r>
              <a:rPr lang="en-US" sz="1600" b="1" dirty="0">
                <a:latin typeface="Calibri" panose="020F0502020204030204" pitchFamily="34" charset="0"/>
              </a:rPr>
              <a:t>:</a:t>
            </a:r>
            <a:endParaRPr lang="en-US" sz="1600" b="1" dirty="0" smtClean="0">
              <a:latin typeface="Calibri" panose="020F0502020204030204" pitchFamily="34" charset="0"/>
            </a:endParaRPr>
          </a:p>
          <a:p>
            <a:pPr algn="ctr">
              <a:buFont typeface="Arial" panose="020B0604020202020204" pitchFamily="34" charset="0"/>
              <a:buNone/>
            </a:pPr>
            <a:r>
              <a:rPr lang="en-US" sz="1400" dirty="0" smtClean="0"/>
              <a:t>1-833-2FINDHELP</a:t>
            </a:r>
          </a:p>
          <a:p>
            <a:pPr algn="ctr">
              <a:buFont typeface="Arial" panose="020B0604020202020204" pitchFamily="34" charset="0"/>
              <a:buNone/>
            </a:pPr>
            <a:r>
              <a:rPr lang="en-US" sz="1400" dirty="0" smtClean="0"/>
              <a:t>Helpline.IL.org</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649172090"/>
              </p:ext>
            </p:extLst>
          </p:nvPr>
        </p:nvGraphicFramePr>
        <p:xfrm>
          <a:off x="248115" y="739551"/>
          <a:ext cx="6439124" cy="5623821"/>
        </p:xfrm>
        <a:graphic>
          <a:graphicData uri="http://schemas.openxmlformats.org/drawingml/2006/table">
            <a:tbl>
              <a:tblPr firstRow="1" bandRow="1">
                <a:tableStyleId>{C083E6E3-FA7D-4D7B-A595-EF9225AFEA82}</a:tableStyleId>
              </a:tblPr>
              <a:tblGrid>
                <a:gridCol w="1446990">
                  <a:extLst>
                    <a:ext uri="{9D8B030D-6E8A-4147-A177-3AD203B41FA5}">
                      <a16:colId xmlns:a16="http://schemas.microsoft.com/office/drawing/2014/main" val="785578477"/>
                    </a:ext>
                  </a:extLst>
                </a:gridCol>
                <a:gridCol w="4992134">
                  <a:extLst>
                    <a:ext uri="{9D8B030D-6E8A-4147-A177-3AD203B41FA5}">
                      <a16:colId xmlns:a16="http://schemas.microsoft.com/office/drawing/2014/main" val="2784020466"/>
                    </a:ext>
                  </a:extLst>
                </a:gridCol>
              </a:tblGrid>
              <a:tr h="1000155">
                <a:tc>
                  <a:txBody>
                    <a:bodyPr/>
                    <a:lstStyle/>
                    <a:p>
                      <a:r>
                        <a:rPr lang="en-US" dirty="0" smtClean="0"/>
                        <a:t>Raise</a:t>
                      </a:r>
                      <a:r>
                        <a:rPr lang="en-US" baseline="0" dirty="0" smtClean="0"/>
                        <a:t> </a:t>
                      </a:r>
                    </a:p>
                    <a:p>
                      <a:r>
                        <a:rPr lang="en-US" baseline="0" dirty="0" smtClean="0"/>
                        <a:t>subject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100" b="0" i="0" kern="0" dirty="0" smtClean="0">
                          <a:ea typeface="ヒラギノ角ゴ Pro W3" pitchFamily="124" charset="-128"/>
                        </a:rPr>
                        <a:t>Thank you for answering</a:t>
                      </a:r>
                      <a:r>
                        <a:rPr lang="en-US" sz="1100" b="0" i="0" kern="0" baseline="0" dirty="0" smtClean="0">
                          <a:ea typeface="ヒラギノ角ゴ Pro W3" pitchFamily="124" charset="-128"/>
                        </a:rPr>
                        <a:t> my questions. </a:t>
                      </a:r>
                      <a:r>
                        <a:rPr lang="en-US" sz="1100" b="0" i="0" kern="0" dirty="0" smtClean="0">
                          <a:ea typeface="ヒラギノ角ゴ Pro W3" pitchFamily="124" charset="-128"/>
                        </a:rPr>
                        <a:t>From what I understand from your screening,</a:t>
                      </a:r>
                      <a:r>
                        <a:rPr lang="en-US" sz="1100" b="0" i="0" kern="0" baseline="0" dirty="0" smtClean="0">
                          <a:ea typeface="ヒラギノ角ゴ Pro W3" pitchFamily="124" charset="-128"/>
                        </a:rPr>
                        <a:t> </a:t>
                      </a:r>
                      <a:r>
                        <a:rPr lang="en-US" sz="1100" b="0" i="0" kern="0" dirty="0" smtClean="0">
                          <a:ea typeface="ヒラギノ角ゴ Pro W3" pitchFamily="124" charset="-128"/>
                        </a:rPr>
                        <a:t>you are using </a:t>
                      </a:r>
                      <a:r>
                        <a:rPr lang="en-US" sz="1100" b="0" i="0" kern="0" dirty="0" smtClean="0">
                          <a:solidFill>
                            <a:srgbClr val="C00000"/>
                          </a:solidFill>
                          <a:ea typeface="ヒラギノ角ゴ Pro W3" pitchFamily="124" charset="-128"/>
                        </a:rPr>
                        <a:t>XX</a:t>
                      </a:r>
                      <a:r>
                        <a:rPr lang="en-US" sz="1100" b="0" i="0" kern="0" dirty="0" smtClean="0">
                          <a:ea typeface="ヒラギノ角ゴ Pro W3" pitchFamily="124" charset="-128"/>
                        </a:rPr>
                        <a:t> </a:t>
                      </a:r>
                      <a:r>
                        <a:rPr lang="en-US" sz="1100" b="0" i="0" kern="0" baseline="0" dirty="0" smtClean="0">
                          <a:ea typeface="ヒラギノ角ゴ Pro W3" pitchFamily="124" charset="-128"/>
                        </a:rPr>
                        <a:t>- is it OK if we talk more about </a:t>
                      </a:r>
                      <a:r>
                        <a:rPr lang="en-US" sz="1100" b="0" i="0" kern="0" dirty="0" smtClean="0">
                          <a:solidFill>
                            <a:srgbClr val="C00000"/>
                          </a:solidFill>
                          <a:ea typeface="ヒラギノ角ゴ Pro W3" pitchFamily="124" charset="-128"/>
                        </a:rPr>
                        <a:t>XX </a:t>
                      </a:r>
                      <a:r>
                        <a:rPr lang="en-US" sz="1100" b="0" i="0" kern="0" dirty="0" smtClean="0">
                          <a:solidFill>
                            <a:schemeClr val="tx1"/>
                          </a:solidFill>
                          <a:ea typeface="ヒラギノ角ゴ Pro W3" pitchFamily="124" charset="-128"/>
                        </a:rPr>
                        <a:t>and</a:t>
                      </a:r>
                      <a:r>
                        <a:rPr lang="en-US" sz="1100" b="0" i="0" kern="0" dirty="0" smtClean="0">
                          <a:solidFill>
                            <a:srgbClr val="C00000"/>
                          </a:solidFill>
                          <a:ea typeface="ヒラギノ角ゴ Pro W3" pitchFamily="124" charset="-128"/>
                        </a:rPr>
                        <a:t> </a:t>
                      </a:r>
                      <a:r>
                        <a:rPr lang="en-US" sz="1100" b="0" i="0" kern="0" dirty="0" smtClean="0">
                          <a:solidFill>
                            <a:schemeClr val="tx1"/>
                          </a:solidFill>
                          <a:ea typeface="ヒラギノ角ゴ Pro W3" pitchFamily="124" charset="-128"/>
                        </a:rPr>
                        <a:t>pregnancy</a:t>
                      </a:r>
                      <a:r>
                        <a:rPr lang="en-US" sz="1100" b="0" i="0" kern="0" baseline="0" dirty="0" smtClean="0">
                          <a:ea typeface="ヒラギノ角ゴ Pro W3" pitchFamily="124" charset="-128"/>
                        </a:rPr>
                        <a:t>?</a:t>
                      </a:r>
                    </a:p>
                    <a:p>
                      <a:pPr marL="285750" indent="-285750">
                        <a:buFont typeface="Arial" panose="020B0604020202020204" pitchFamily="34" charset="0"/>
                        <a:buChar char="•"/>
                      </a:pPr>
                      <a:r>
                        <a:rPr lang="en-US" sz="1100" b="0" i="0" kern="0" dirty="0" smtClean="0">
                          <a:ea typeface="ヒラギノ角ゴ Pro W3" pitchFamily="124" charset="-128"/>
                        </a:rPr>
                        <a:t>Help me understand,</a:t>
                      </a:r>
                      <a:r>
                        <a:rPr lang="en-US" sz="1100" b="0" i="0" kern="0" baseline="0" dirty="0" smtClean="0">
                          <a:ea typeface="ヒラギノ角ゴ Pro W3" pitchFamily="124" charset="-128"/>
                        </a:rPr>
                        <a:t> through your eyes, w</a:t>
                      </a:r>
                      <a:r>
                        <a:rPr lang="en-US" sz="1100" b="0" i="0" kern="0" dirty="0" smtClean="0">
                          <a:ea typeface="ヒラギノ角ゴ Pro W3" pitchFamily="124" charset="-128"/>
                        </a:rPr>
                        <a:t>hat connection (if any) do you see between your use of </a:t>
                      </a:r>
                      <a:r>
                        <a:rPr lang="en-US" sz="1100" b="0" i="0" kern="0" dirty="0" smtClean="0">
                          <a:solidFill>
                            <a:srgbClr val="C00000"/>
                          </a:solidFill>
                          <a:ea typeface="ヒラギノ角ゴ Pro W3" pitchFamily="124" charset="-128"/>
                        </a:rPr>
                        <a:t>XX</a:t>
                      </a:r>
                      <a:r>
                        <a:rPr lang="en-US" sz="1100" b="0" i="0" kern="0" dirty="0" smtClean="0">
                          <a:ea typeface="ヒラギノ角ゴ Pro W3" pitchFamily="124" charset="-128"/>
                        </a:rPr>
                        <a:t> and this pregnancy?</a:t>
                      </a:r>
                    </a:p>
                    <a:p>
                      <a:pPr marL="285750" indent="-285750">
                        <a:buFont typeface="Arial" panose="020B0604020202020204" pitchFamily="34" charset="0"/>
                        <a:buChar char="•"/>
                      </a:pPr>
                      <a:r>
                        <a:rPr lang="en-US" sz="1100" b="0" i="0" kern="0" dirty="0" smtClean="0">
                          <a:ea typeface="ヒラギノ角ゴ Pro W3" pitchFamily="124" charset="-128"/>
                        </a:rPr>
                        <a:t>People</a:t>
                      </a:r>
                      <a:r>
                        <a:rPr lang="en-US" sz="1100" b="0" i="0" kern="0" baseline="0" dirty="0" smtClean="0">
                          <a:ea typeface="ヒラギノ角ゴ Pro W3" pitchFamily="124" charset="-128"/>
                        </a:rPr>
                        <a:t> use drugs for many reasons: what do you like most/least about using </a:t>
                      </a:r>
                      <a:r>
                        <a:rPr lang="en-US" sz="1100" b="0" i="0" kern="0" baseline="0" dirty="0" smtClean="0">
                          <a:solidFill>
                            <a:srgbClr val="FF0000"/>
                          </a:solidFill>
                          <a:ea typeface="ヒラギノ角ゴ Pro W3" pitchFamily="124" charset="-128"/>
                        </a:rPr>
                        <a:t>X</a:t>
                      </a:r>
                      <a:r>
                        <a:rPr lang="en-US" sz="1100" b="0" i="0" kern="0" baseline="0" dirty="0" smtClean="0">
                          <a:ea typeface="ヒラギノ角ゴ Pro W3" pitchFamily="124" charset="-128"/>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7966572"/>
                  </a:ext>
                </a:extLst>
              </a:tr>
              <a:tr h="1541222">
                <a:tc>
                  <a:txBody>
                    <a:bodyPr/>
                    <a:lstStyle/>
                    <a:p>
                      <a:r>
                        <a:rPr lang="en-US" b="1" dirty="0" smtClean="0"/>
                        <a:t>Provide Feedback</a:t>
                      </a:r>
                    </a:p>
                    <a:p>
                      <a:endParaRPr lang="en-US" b="1" dirty="0" smtClean="0"/>
                    </a:p>
                    <a:p>
                      <a:r>
                        <a:rPr lang="en-US" sz="1050" b="0" dirty="0" smtClean="0"/>
                        <a:t>(including patient</a:t>
                      </a:r>
                      <a:r>
                        <a:rPr lang="en-US" sz="1050" b="0" baseline="0" dirty="0" smtClean="0"/>
                        <a:t> education handouts)</a:t>
                      </a:r>
                      <a:endParaRPr lang="en-US" sz="105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100" b="0" dirty="0" smtClean="0"/>
                        <a:t>Sometimes patient’s who give similar answers</a:t>
                      </a:r>
                      <a:r>
                        <a:rPr lang="en-US" sz="1100" b="0" baseline="0" dirty="0" smtClean="0"/>
                        <a:t> are continuing to use drugs and alcohol during their pregnancies.</a:t>
                      </a:r>
                      <a:endParaRPr lang="en-US" sz="1100" b="0" dirty="0" smtClean="0"/>
                    </a:p>
                    <a:p>
                      <a:pPr marL="285750" indent="-285750">
                        <a:buFont typeface="Arial" panose="020B0604020202020204" pitchFamily="34" charset="0"/>
                        <a:buChar char="•"/>
                      </a:pPr>
                      <a:r>
                        <a:rPr lang="en-US" sz="1100" b="0" dirty="0" smtClean="0"/>
                        <a:t>I have some information on risks substance</a:t>
                      </a:r>
                      <a:r>
                        <a:rPr lang="en-US" sz="1100" b="0" baseline="0" dirty="0" smtClean="0"/>
                        <a:t> use in pregnancy.  Would you mind if I shared them with you? </a:t>
                      </a:r>
                      <a:r>
                        <a:rPr lang="en-US" sz="1100" b="1" baseline="0" dirty="0" smtClean="0"/>
                        <a:t>Share education handouts.</a:t>
                      </a:r>
                      <a:endParaRPr lang="en-US" sz="1100" b="0" baseline="0" dirty="0" smtClean="0"/>
                    </a:p>
                    <a:p>
                      <a:pPr marL="285750" indent="-285750">
                        <a:buFont typeface="Arial" panose="020B0604020202020204" pitchFamily="34" charset="0"/>
                        <a:buChar char="•"/>
                      </a:pPr>
                      <a:r>
                        <a:rPr lang="en-US" sz="1100" b="0" baseline="0" dirty="0" smtClean="0"/>
                        <a:t>Because of those risks, I recommend avoiding drugs and alcohol use during pregnancy. For women using opioids regularly, medication assisted therapy, such as Methadone </a:t>
                      </a:r>
                      <a:r>
                        <a:rPr lang="en-US" sz="1100" b="0" baseline="0" smtClean="0"/>
                        <a:t>or Buprenorphine, </a:t>
                      </a:r>
                      <a:r>
                        <a:rPr lang="en-US" sz="1100" b="0" baseline="0" dirty="0" smtClean="0"/>
                        <a:t>is recommended during pregnancy and after to improve outcomes for both mom and baby. </a:t>
                      </a:r>
                      <a:endParaRPr lang="en-US" sz="11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7273720"/>
                  </a:ext>
                </a:extLst>
              </a:tr>
              <a:tr h="1000155">
                <a:tc>
                  <a:txBody>
                    <a:bodyPr/>
                    <a:lstStyle/>
                    <a:p>
                      <a:r>
                        <a:rPr lang="en-US" b="1" dirty="0" smtClean="0">
                          <a:solidFill>
                            <a:schemeClr val="tx1"/>
                          </a:solidFill>
                        </a:rPr>
                        <a:t>Investigate Readiness</a:t>
                      </a:r>
                    </a:p>
                    <a:p>
                      <a:endParaRPr lang="en-US" b="1" dirty="0" smtClean="0">
                        <a:solidFill>
                          <a:schemeClr val="tx1"/>
                        </a:solidFill>
                      </a:endParaRPr>
                    </a:p>
                    <a:p>
                      <a:pPr marL="0" marR="0" indent="0" algn="l" defTabSz="685800" rtl="0" eaLnBrk="1" fontAlgn="auto" latinLnBrk="0" hangingPunct="1">
                        <a:lnSpc>
                          <a:spcPct val="100000"/>
                        </a:lnSpc>
                        <a:spcBef>
                          <a:spcPts val="0"/>
                        </a:spcBef>
                        <a:spcAft>
                          <a:spcPts val="0"/>
                        </a:spcAft>
                        <a:buClrTx/>
                        <a:buSzTx/>
                        <a:buFontTx/>
                        <a:buNone/>
                        <a:tabLst/>
                        <a:defRPr/>
                      </a:pPr>
                      <a:r>
                        <a:rPr lang="en-US" sz="1050" b="0" dirty="0" smtClean="0"/>
                        <a:t>(Use</a:t>
                      </a:r>
                      <a:r>
                        <a:rPr lang="en-US" sz="1050" b="0" baseline="0" dirty="0" smtClean="0"/>
                        <a:t> readiness ruler)</a:t>
                      </a:r>
                      <a:endParaRPr lang="en-US" sz="1050"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100" dirty="0" smtClean="0"/>
                        <a:t>What are your thoughts about</a:t>
                      </a:r>
                      <a:r>
                        <a:rPr lang="en-US" sz="1100" baseline="0" dirty="0" smtClean="0"/>
                        <a:t> the information I just shared? </a:t>
                      </a:r>
                    </a:p>
                    <a:p>
                      <a:pPr marL="171450" indent="-171450">
                        <a:buFont typeface="Arial" panose="020B0604020202020204" pitchFamily="34" charset="0"/>
                        <a:buChar char="•"/>
                      </a:pPr>
                      <a:r>
                        <a:rPr lang="en-US" sz="1100" baseline="0" dirty="0" smtClean="0"/>
                        <a:t>Do you have any concerns?</a:t>
                      </a:r>
                    </a:p>
                    <a:p>
                      <a:pPr marL="171450" indent="-171450">
                        <a:buFont typeface="Arial" panose="020B0604020202020204" pitchFamily="34" charset="0"/>
                        <a:buChar char="•"/>
                      </a:pPr>
                      <a:r>
                        <a:rPr lang="en-US" sz="1100" baseline="0" dirty="0" smtClean="0"/>
                        <a:t>On a scale of 1-10, how ready are you to make any kind of changes in your use of </a:t>
                      </a:r>
                      <a:r>
                        <a:rPr lang="en-US" sz="1100" b="0" i="0" kern="0" dirty="0" smtClean="0">
                          <a:solidFill>
                            <a:srgbClr val="C00000"/>
                          </a:solidFill>
                          <a:ea typeface="ヒラギノ角ゴ Pro W3" pitchFamily="124" charset="-128"/>
                        </a:rPr>
                        <a:t>XX?</a:t>
                      </a:r>
                      <a:r>
                        <a:rPr lang="en-US" sz="1100" b="0" i="0" kern="0" baseline="0" dirty="0" smtClean="0">
                          <a:solidFill>
                            <a:srgbClr val="C00000"/>
                          </a:solidFill>
                          <a:ea typeface="ヒラギノ角ゴ Pro W3" pitchFamily="124" charset="-128"/>
                        </a:rPr>
                        <a:t> </a:t>
                      </a:r>
                      <a:r>
                        <a:rPr lang="en-US" sz="1100" b="1" i="0" kern="0" baseline="0" dirty="0" smtClean="0">
                          <a:solidFill>
                            <a:schemeClr val="tx1"/>
                          </a:solidFill>
                          <a:ea typeface="ヒラギノ角ゴ Pro W3" pitchFamily="124" charset="-128"/>
                        </a:rPr>
                        <a:t>You marked ___.  That’s great.</a:t>
                      </a:r>
                    </a:p>
                    <a:p>
                      <a:pPr marL="171450" indent="-171450">
                        <a:buFont typeface="Arial" panose="020B0604020202020204" pitchFamily="34" charset="0"/>
                        <a:buChar char="•"/>
                      </a:pPr>
                      <a:r>
                        <a:rPr lang="en-US" sz="1100" b="0" i="0" kern="0" baseline="0" dirty="0" smtClean="0">
                          <a:solidFill>
                            <a:schemeClr val="tx1"/>
                          </a:solidFill>
                          <a:ea typeface="ヒラギノ角ゴ Pro W3" pitchFamily="124" charset="-128"/>
                        </a:rPr>
                        <a:t>Why did you choose ___ and not a lower number like a 1 or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1089527"/>
                  </a:ext>
                </a:extLst>
              </a:tr>
              <a:tr h="2082289">
                <a:tc>
                  <a:txBody>
                    <a:bodyPr/>
                    <a:lstStyle/>
                    <a:p>
                      <a:r>
                        <a:rPr lang="en-US" b="1" dirty="0" smtClean="0"/>
                        <a:t>Create</a:t>
                      </a:r>
                    </a:p>
                    <a:p>
                      <a:r>
                        <a:rPr lang="en-US" b="1" dirty="0" smtClean="0"/>
                        <a:t>Action</a:t>
                      </a:r>
                      <a:r>
                        <a:rPr lang="en-US" b="1" baseline="0" dirty="0" smtClean="0"/>
                        <a:t> Plan</a:t>
                      </a:r>
                    </a:p>
                    <a:p>
                      <a:endParaRPr lang="en-US" b="1" baseline="0" dirty="0" smtClean="0"/>
                    </a:p>
                    <a:p>
                      <a:endParaRPr lang="en-US" b="1" baseline="0" dirty="0" smtClean="0"/>
                    </a:p>
                    <a:p>
                      <a:endParaRPr lang="en-US" b="1" baseline="0" dirty="0" smtClean="0"/>
                    </a:p>
                    <a:p>
                      <a:endParaRPr lang="en-US" b="1" baseline="0" dirty="0" smtClean="0"/>
                    </a:p>
                    <a:p>
                      <a:r>
                        <a:rPr lang="en-US" sz="1050" b="0" baseline="0" dirty="0" smtClean="0"/>
                        <a:t>(Provide a warm handoff)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100" dirty="0" smtClean="0"/>
                        <a:t>What are some steps you could take to reduce the things you</a:t>
                      </a:r>
                      <a:r>
                        <a:rPr lang="en-US" sz="1100" baseline="0" dirty="0" smtClean="0"/>
                        <a:t> don’t like about using that you shared with me earlier like___ ? </a:t>
                      </a:r>
                      <a:r>
                        <a:rPr lang="en-US" sz="1100" b="1" baseline="0" dirty="0" smtClean="0"/>
                        <a:t>Restate answers the patient shared earlier.</a:t>
                      </a:r>
                    </a:p>
                    <a:p>
                      <a:pPr marL="171450" indent="-171450">
                        <a:buFont typeface="Arial" panose="020B0604020202020204" pitchFamily="34" charset="0"/>
                        <a:buChar char="•"/>
                      </a:pPr>
                      <a:r>
                        <a:rPr lang="en-US" sz="1100" baseline="0" dirty="0" smtClean="0"/>
                        <a:t>What steps can you take  to reach your goal of having a healthy pregnancy and healthy baby?</a:t>
                      </a:r>
                    </a:p>
                    <a:p>
                      <a:pPr marL="171450" indent="-171450">
                        <a:buFont typeface="Arial" panose="020B0604020202020204" pitchFamily="34" charset="0"/>
                        <a:buChar char="•"/>
                      </a:pPr>
                      <a:r>
                        <a:rPr lang="en-US" sz="1100" baseline="0" dirty="0" smtClean="0"/>
                        <a:t>Those are good ideas! Is it OK for me to write down the steps/plan you just shared with me? </a:t>
                      </a:r>
                    </a:p>
                    <a:p>
                      <a:pPr marL="171450" indent="-171450">
                        <a:buFont typeface="Arial" panose="020B0604020202020204" pitchFamily="34" charset="0"/>
                        <a:buChar char="•"/>
                      </a:pPr>
                      <a:r>
                        <a:rPr lang="en-US" sz="1100" dirty="0" smtClean="0"/>
                        <a:t>I have additional resources and people that patients often find helpful</a:t>
                      </a:r>
                      <a:r>
                        <a:rPr lang="en-US" sz="1100" baseline="0" dirty="0" smtClean="0"/>
                        <a:t> for achieving these goals? </a:t>
                      </a:r>
                      <a:r>
                        <a:rPr lang="en-US" sz="1100" b="1" baseline="0" dirty="0" smtClean="0"/>
                        <a:t> Discuss options</a:t>
                      </a:r>
                      <a:r>
                        <a:rPr lang="en-US" sz="1100" baseline="0" dirty="0" smtClean="0"/>
                        <a:t>, </a:t>
                      </a:r>
                      <a:r>
                        <a:rPr lang="en-US" sz="1100" b="1" baseline="0" dirty="0" smtClean="0"/>
                        <a:t>schedule consults, identify navigator and make referrals to MAT/  BH </a:t>
                      </a:r>
                      <a:r>
                        <a:rPr lang="en-US" sz="1100" b="1" baseline="0" smtClean="0"/>
                        <a:t>counseling/recovery services.</a:t>
                      </a:r>
                      <a:endParaRPr lang="en-US" sz="1100" b="1" baseline="0" dirty="0" smtClean="0"/>
                    </a:p>
                    <a:p>
                      <a:pPr marL="171450" indent="-171450">
                        <a:buFont typeface="Arial" panose="020B0604020202020204" pitchFamily="34" charset="0"/>
                        <a:buChar char="•"/>
                      </a:pPr>
                      <a:r>
                        <a:rPr lang="en-US" sz="1100" dirty="0" smtClean="0"/>
                        <a:t>Thank you for talking with</a:t>
                      </a:r>
                      <a:r>
                        <a:rPr lang="en-US" sz="1100" baseline="0" dirty="0" smtClean="0"/>
                        <a:t> me. C</a:t>
                      </a:r>
                      <a:r>
                        <a:rPr lang="en-US" sz="1100" dirty="0" smtClean="0"/>
                        <a:t>an we schedule</a:t>
                      </a:r>
                      <a:r>
                        <a:rPr lang="en-US" sz="1100" baseline="0" dirty="0" smtClean="0"/>
                        <a:t> a date to check in again?</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8764783"/>
                  </a:ext>
                </a:extLst>
              </a:tr>
            </a:tbl>
          </a:graphicData>
        </a:graphic>
      </p:graphicFrame>
      <p:pic>
        <p:nvPicPr>
          <p:cNvPr id="11" name="Picture 2" descr="S:\Nurse_OBS\FR1USER\Borders\ILPQC\Documents\Branding\ILPQC.JPG"/>
          <p:cNvPicPr>
            <a:picLocks noChangeAspect="1" noChangeArrowheads="1"/>
          </p:cNvPicPr>
          <p:nvPr/>
        </p:nvPicPr>
        <p:blipFill>
          <a:blip r:embed="rId3" cstate="print"/>
          <a:srcRect/>
          <a:stretch>
            <a:fillRect/>
          </a:stretch>
        </p:blipFill>
        <p:spPr bwMode="auto">
          <a:xfrm>
            <a:off x="248115" y="8135948"/>
            <a:ext cx="1627607" cy="813804"/>
          </a:xfrm>
          <a:prstGeom prst="rect">
            <a:avLst/>
          </a:prstGeom>
          <a:noFill/>
        </p:spPr>
      </p:pic>
      <p:sp>
        <p:nvSpPr>
          <p:cNvPr id="12" name="Rectangle 11"/>
          <p:cNvSpPr/>
          <p:nvPr/>
        </p:nvSpPr>
        <p:spPr>
          <a:xfrm>
            <a:off x="32184" y="176956"/>
            <a:ext cx="6740013" cy="400110"/>
          </a:xfrm>
          <a:prstGeom prst="rect">
            <a:avLst/>
          </a:prstGeom>
        </p:spPr>
        <p:txBody>
          <a:bodyPr wrap="square">
            <a:spAutoFit/>
          </a:bodyPr>
          <a:lstStyle/>
          <a:p>
            <a:pPr algn="ctr"/>
            <a:r>
              <a:rPr lang="en-US" sz="2000" b="1" u="sng" dirty="0" smtClean="0">
                <a:solidFill>
                  <a:srgbClr val="004990"/>
                </a:solidFill>
                <a:latin typeface="Calibri" panose="020F0502020204030204" pitchFamily="34" charset="0"/>
              </a:rPr>
              <a:t>Brief Interview &amp; Referral for Opioid Use Disorder Script</a:t>
            </a:r>
          </a:p>
        </p:txBody>
      </p:sp>
      <p:sp>
        <p:nvSpPr>
          <p:cNvPr id="13" name="TextBox 12"/>
          <p:cNvSpPr txBox="1"/>
          <p:nvPr/>
        </p:nvSpPr>
        <p:spPr>
          <a:xfrm>
            <a:off x="248115" y="6136637"/>
            <a:ext cx="6355885" cy="215444"/>
          </a:xfrm>
          <a:prstGeom prst="rect">
            <a:avLst/>
          </a:prstGeom>
          <a:noFill/>
        </p:spPr>
        <p:txBody>
          <a:bodyPr wrap="square" rtlCol="0">
            <a:spAutoFit/>
          </a:bodyPr>
          <a:lstStyle/>
          <a:p>
            <a:pPr algn="ctr">
              <a:buClr>
                <a:srgbClr val="F58466"/>
              </a:buClr>
            </a:pPr>
            <a:r>
              <a:rPr lang="en-US" sz="700" b="1" dirty="0" smtClean="0">
                <a:latin typeface="Calibri" panose="020F0502020204030204" pitchFamily="34" charset="0"/>
              </a:rPr>
              <a:t>Adapted from: </a:t>
            </a:r>
            <a:r>
              <a:rPr lang="en-US" sz="800" dirty="0" smtClean="0"/>
              <a:t>Wright</a:t>
            </a:r>
            <a:r>
              <a:rPr lang="en-US" sz="800" dirty="0"/>
              <a:t>,</a:t>
            </a:r>
            <a:r>
              <a:rPr lang="en-US" sz="800" dirty="0" smtClean="0"/>
              <a:t> SBIRT in pregnancy, AM J </a:t>
            </a:r>
            <a:r>
              <a:rPr lang="en-US" sz="800" dirty="0" err="1" smtClean="0"/>
              <a:t>Obstet</a:t>
            </a:r>
            <a:r>
              <a:rPr lang="en-US" sz="800" dirty="0" smtClean="0"/>
              <a:t> Gynecol., 2016 and Northern New England Perinatal Quality Improvement Network  </a:t>
            </a:r>
            <a:endParaRPr lang="en-US" sz="800" dirty="0"/>
          </a:p>
        </p:txBody>
      </p:sp>
    </p:spTree>
    <p:extLst>
      <p:ext uri="{BB962C8B-B14F-4D97-AF65-F5344CB8AC3E}">
        <p14:creationId xmlns:p14="http://schemas.microsoft.com/office/powerpoint/2010/main" val="41349392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stretch>
            <a:fillRect/>
          </a:stretch>
        </p:blipFill>
        <p:spPr>
          <a:xfrm>
            <a:off x="3507684" y="7951325"/>
            <a:ext cx="2811488" cy="1036211"/>
          </a:xfrm>
          <a:prstGeom prst="rect">
            <a:avLst/>
          </a:prstGeom>
        </p:spPr>
      </p:pic>
      <p:sp>
        <p:nvSpPr>
          <p:cNvPr id="3" name="TextBox 2"/>
          <p:cNvSpPr txBox="1"/>
          <p:nvPr/>
        </p:nvSpPr>
        <p:spPr>
          <a:xfrm>
            <a:off x="431368" y="3263288"/>
            <a:ext cx="6063232" cy="2246769"/>
          </a:xfrm>
          <a:prstGeom prst="rect">
            <a:avLst/>
          </a:prstGeom>
          <a:noFill/>
          <a:ln w="38100">
            <a:solidFill>
              <a:schemeClr val="tx1"/>
            </a:solidFill>
          </a:ln>
        </p:spPr>
        <p:txBody>
          <a:bodyPr wrap="square" rtlCol="0">
            <a:spAutoFit/>
          </a:bodyPr>
          <a:lstStyle/>
          <a:p>
            <a:pPr marL="0" indent="0" algn="ctr">
              <a:buNone/>
            </a:pPr>
            <a:r>
              <a:rPr lang="en-US" sz="2000" b="1" u="sng" dirty="0" smtClean="0">
                <a:solidFill>
                  <a:srgbClr val="004990"/>
                </a:solidFill>
                <a:latin typeface="Calibri" panose="020F0502020204030204" pitchFamily="34" charset="0"/>
              </a:rPr>
              <a:t>Example language</a:t>
            </a:r>
            <a:endParaRPr lang="en-US" sz="2000" u="sng" dirty="0" smtClean="0">
              <a:solidFill>
                <a:srgbClr val="004990"/>
              </a:solidFill>
              <a:latin typeface="Calibri" panose="020F0502020204030204" pitchFamily="34" charset="0"/>
            </a:endParaRPr>
          </a:p>
          <a:p>
            <a:pPr marL="0" indent="0" algn="ctr">
              <a:buNone/>
            </a:pPr>
            <a:r>
              <a:rPr lang="en-US" sz="1200" dirty="0" smtClean="0">
                <a:latin typeface="Calibri" panose="020F0502020204030204" pitchFamily="34" charset="0"/>
              </a:rPr>
              <a:t>“</a:t>
            </a:r>
            <a:r>
              <a:rPr lang="en-US" sz="1200" i="1" dirty="0" smtClean="0">
                <a:latin typeface="Calibri" panose="020F0502020204030204" pitchFamily="34" charset="0"/>
              </a:rPr>
              <a:t>I met with </a:t>
            </a:r>
            <a:r>
              <a:rPr lang="en-US" sz="1200" i="1" u="sng" dirty="0" smtClean="0">
                <a:latin typeface="Calibri" panose="020F0502020204030204" pitchFamily="34" charset="0"/>
              </a:rPr>
              <a:t>________</a:t>
            </a:r>
            <a:r>
              <a:rPr lang="en-US" sz="1200" i="1" dirty="0" smtClean="0">
                <a:latin typeface="Calibri" panose="020F0502020204030204" pitchFamily="34" charset="0"/>
              </a:rPr>
              <a:t> to discuss her positive </a:t>
            </a:r>
            <a:r>
              <a:rPr lang="en-US" sz="1200" i="1" u="sng" dirty="0" smtClean="0">
                <a:latin typeface="Calibri" panose="020F0502020204030204" pitchFamily="34" charset="0"/>
              </a:rPr>
              <a:t>(</a:t>
            </a:r>
            <a:r>
              <a:rPr lang="en-US" sz="1200" i="1" u="sng" dirty="0" err="1" smtClean="0">
                <a:latin typeface="Calibri" panose="020F0502020204030204" pitchFamily="34" charset="0"/>
              </a:rPr>
              <a:t>ie</a:t>
            </a:r>
            <a:r>
              <a:rPr lang="en-US" sz="1200" i="1" u="sng" dirty="0" smtClean="0">
                <a:latin typeface="Calibri" panose="020F0502020204030204" pitchFamily="34" charset="0"/>
              </a:rPr>
              <a:t>. 5P’s/NIDA)</a:t>
            </a:r>
            <a:r>
              <a:rPr lang="en-US" sz="1200" i="1" dirty="0" smtClean="0">
                <a:latin typeface="Calibri" panose="020F0502020204030204" pitchFamily="34" charset="0"/>
              </a:rPr>
              <a:t> screening. We discussed the risks of alcohol and drug use during pregnancy, and explored options for supporting abstinence from alcohol and illicit drugs.  We reviewed patient information describing hospital policies on prenatal substance use and reporting requirements.   We discussed that OUD is a chronic disease with treatment available.  We discussed benefits of MAT including improved pregnancy outcomes and maternal risk reduction. Referral to MAT, behavioral health counseling/recovery services, behavioral health and social work follow up was offered.  She accepted/declined ________. Education materials on OUD/NAS were provided with referral for prenatal pediatric consult on NAS. OUD clinical care check list was included in patient chart. Time spent in counseling was  (</a:t>
            </a:r>
            <a:r>
              <a:rPr lang="en-US" sz="1200" i="1" u="sng" dirty="0" smtClean="0">
                <a:latin typeface="Calibri" panose="020F0502020204030204" pitchFamily="34" charset="0"/>
              </a:rPr>
              <a:t>&lt;</a:t>
            </a:r>
            <a:r>
              <a:rPr lang="en-US" sz="1200" i="1" dirty="0" smtClean="0">
                <a:latin typeface="Calibri" panose="020F0502020204030204" pitchFamily="34" charset="0"/>
              </a:rPr>
              <a:t>30 / &gt;30 min) </a:t>
            </a:r>
            <a:r>
              <a:rPr lang="en-US" sz="1200" i="1" smtClean="0">
                <a:latin typeface="Calibri" panose="020F0502020204030204" pitchFamily="34" charset="0"/>
              </a:rPr>
              <a:t>minutes).”</a:t>
            </a:r>
            <a:endParaRPr lang="en-US" sz="1200" dirty="0"/>
          </a:p>
        </p:txBody>
      </p:sp>
      <p:sp>
        <p:nvSpPr>
          <p:cNvPr id="4" name="Content Placeholder 2"/>
          <p:cNvSpPr txBox="1">
            <a:spLocks/>
          </p:cNvSpPr>
          <p:nvPr/>
        </p:nvSpPr>
        <p:spPr>
          <a:xfrm>
            <a:off x="431368" y="1259553"/>
            <a:ext cx="6063232" cy="2496241"/>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US" sz="1600" b="1" u="sng" dirty="0" smtClean="0">
                <a:latin typeface="Calibri" panose="020F0502020204030204" pitchFamily="34" charset="0"/>
              </a:rPr>
              <a:t>Documentation</a:t>
            </a:r>
            <a:r>
              <a:rPr lang="en-US" sz="1600" dirty="0" smtClean="0">
                <a:latin typeface="Calibri" panose="020F0502020204030204" pitchFamily="34" charset="0"/>
              </a:rPr>
              <a:t> should include time spent counseling along with details of the interaction including:</a:t>
            </a:r>
          </a:p>
          <a:p>
            <a:pPr marL="800100" lvl="1" indent="-342900">
              <a:buClr>
                <a:srgbClr val="002060"/>
              </a:buClr>
              <a:buFont typeface="+mj-lt"/>
              <a:buAutoNum type="arabicPeriod"/>
            </a:pPr>
            <a:r>
              <a:rPr lang="en-US" sz="1400" dirty="0" smtClean="0">
                <a:latin typeface="Calibri" panose="020F0502020204030204" pitchFamily="34" charset="0"/>
              </a:rPr>
              <a:t>Face-to-face interaction with the patient</a:t>
            </a:r>
          </a:p>
          <a:p>
            <a:pPr marL="800100" lvl="1" indent="-342900">
              <a:buClr>
                <a:srgbClr val="002060"/>
              </a:buClr>
              <a:buFont typeface="+mj-lt"/>
              <a:buAutoNum type="arabicPeriod"/>
            </a:pPr>
            <a:r>
              <a:rPr lang="en-US" sz="1400" dirty="0" smtClean="0">
                <a:latin typeface="Calibri" panose="020F0502020204030204" pitchFamily="34" charset="0"/>
              </a:rPr>
              <a:t>Assessed readiness for change</a:t>
            </a:r>
          </a:p>
          <a:p>
            <a:pPr marL="800100" lvl="1" indent="-342900">
              <a:buClr>
                <a:srgbClr val="002060"/>
              </a:buClr>
              <a:buFont typeface="+mj-lt"/>
              <a:buAutoNum type="arabicPeriod"/>
            </a:pPr>
            <a:r>
              <a:rPr lang="en-US" sz="1400" dirty="0" smtClean="0">
                <a:latin typeface="Calibri" panose="020F0502020204030204" pitchFamily="34" charset="0"/>
              </a:rPr>
              <a:t>Advised the patient about risks</a:t>
            </a:r>
          </a:p>
          <a:p>
            <a:pPr marL="800100" lvl="1" indent="-342900">
              <a:buClr>
                <a:srgbClr val="002060"/>
              </a:buClr>
              <a:buFont typeface="+mj-lt"/>
              <a:buAutoNum type="arabicPeriod"/>
            </a:pPr>
            <a:r>
              <a:rPr lang="en-US" sz="1400" dirty="0" smtClean="0">
                <a:latin typeface="Calibri" panose="020F0502020204030204" pitchFamily="34" charset="0"/>
              </a:rPr>
              <a:t>Recommended  MAT treatment / Behavioral health                                                              counseling/ recovery services for the patient</a:t>
            </a:r>
          </a:p>
          <a:p>
            <a:pPr marL="800100" lvl="1" indent="-342900">
              <a:buClr>
                <a:srgbClr val="002060"/>
              </a:buClr>
              <a:buFont typeface="+mj-lt"/>
              <a:buAutoNum type="arabicPeriod"/>
            </a:pPr>
            <a:r>
              <a:rPr lang="en-US" sz="1400" dirty="0" smtClean="0">
                <a:latin typeface="Calibri" panose="020F0502020204030204" pitchFamily="34" charset="0"/>
              </a:rPr>
              <a:t>Referrals made to link patient to  care</a:t>
            </a:r>
          </a:p>
        </p:txBody>
      </p:sp>
      <p:sp>
        <p:nvSpPr>
          <p:cNvPr id="5" name="TextBox 4"/>
          <p:cNvSpPr txBox="1"/>
          <p:nvPr/>
        </p:nvSpPr>
        <p:spPr>
          <a:xfrm>
            <a:off x="494310" y="6112192"/>
            <a:ext cx="5842000" cy="1723549"/>
          </a:xfrm>
          <a:prstGeom prst="rect">
            <a:avLst/>
          </a:prstGeom>
          <a:noFill/>
          <a:ln>
            <a:solidFill>
              <a:schemeClr val="bg2">
                <a:lumMod val="10000"/>
              </a:schemeClr>
            </a:solidFill>
          </a:ln>
        </p:spPr>
        <p:txBody>
          <a:bodyPr wrap="square" rtlCol="0">
            <a:spAutoFit/>
          </a:bodyPr>
          <a:lstStyle/>
          <a:p>
            <a:pPr algn="ctr">
              <a:buClr>
                <a:srgbClr val="F58466"/>
              </a:buClr>
            </a:pPr>
            <a:r>
              <a:rPr lang="en-US" b="1" u="sng" dirty="0" smtClean="0">
                <a:solidFill>
                  <a:srgbClr val="004990"/>
                </a:solidFill>
                <a:latin typeface="Calibri" panose="020F0502020204030204" pitchFamily="34" charset="0"/>
              </a:rPr>
              <a:t>Billing Codes:</a:t>
            </a:r>
          </a:p>
          <a:p>
            <a:pPr>
              <a:buFont typeface="Arial" panose="020B0604020202020204" pitchFamily="34" charset="0"/>
              <a:buNone/>
            </a:pPr>
            <a:r>
              <a:rPr lang="en-US" sz="1400" b="1" dirty="0" smtClean="0">
                <a:solidFill>
                  <a:srgbClr val="002060"/>
                </a:solidFill>
              </a:rPr>
              <a:t>G0396: </a:t>
            </a:r>
            <a:r>
              <a:rPr lang="en-US" sz="1400" dirty="0"/>
              <a:t>Alcohol and/or </a:t>
            </a:r>
            <a:r>
              <a:rPr lang="en-US" sz="1400" dirty="0" smtClean="0"/>
              <a:t>substance (other than tobacco) </a:t>
            </a:r>
            <a:r>
              <a:rPr lang="en-US" sz="1400" dirty="0"/>
              <a:t>abuse structured </a:t>
            </a:r>
            <a:r>
              <a:rPr lang="en-US" sz="1400" dirty="0" smtClean="0"/>
              <a:t>assessment (e.g. audit, DAST), and brief intervention;    </a:t>
            </a:r>
            <a:r>
              <a:rPr lang="en-US" sz="1400" u="sng" dirty="0">
                <a:solidFill>
                  <a:srgbClr val="002060"/>
                </a:solidFill>
              </a:rPr>
              <a:t>15 to </a:t>
            </a:r>
            <a:r>
              <a:rPr lang="en-US" sz="1400" u="sng" dirty="0" smtClean="0">
                <a:solidFill>
                  <a:srgbClr val="002060"/>
                </a:solidFill>
              </a:rPr>
              <a:t>30min</a:t>
            </a:r>
          </a:p>
          <a:p>
            <a:pPr>
              <a:buFont typeface="Arial" panose="020B0604020202020204" pitchFamily="34" charset="0"/>
              <a:buNone/>
            </a:pPr>
            <a:endParaRPr lang="en-US" sz="1400" u="sng" dirty="0">
              <a:solidFill>
                <a:srgbClr val="002060"/>
              </a:solidFill>
            </a:endParaRPr>
          </a:p>
          <a:p>
            <a:pPr>
              <a:buFont typeface="Arial" panose="020B0604020202020204" pitchFamily="34" charset="0"/>
              <a:buNone/>
            </a:pPr>
            <a:r>
              <a:rPr lang="en-US" sz="1400" b="1" dirty="0" smtClean="0">
                <a:solidFill>
                  <a:srgbClr val="002060"/>
                </a:solidFill>
              </a:rPr>
              <a:t>G0397:</a:t>
            </a:r>
            <a:r>
              <a:rPr lang="en-US" sz="1400" dirty="0" smtClean="0">
                <a:solidFill>
                  <a:srgbClr val="002060"/>
                </a:solidFill>
              </a:rPr>
              <a:t> </a:t>
            </a:r>
            <a:r>
              <a:rPr lang="en-US" sz="1400" dirty="0"/>
              <a:t>Alcohol and/or substance </a:t>
            </a:r>
            <a:r>
              <a:rPr lang="en-US" sz="1400" dirty="0" smtClean="0"/>
              <a:t>(other than tobacco) abuse structured assessment (e.g. audit, DAST), and brief intervention; </a:t>
            </a:r>
            <a:r>
              <a:rPr lang="en-US" sz="1400" u="sng" dirty="0" smtClean="0">
                <a:solidFill>
                  <a:srgbClr val="002060"/>
                </a:solidFill>
              </a:rPr>
              <a:t>greater </a:t>
            </a:r>
            <a:r>
              <a:rPr lang="en-US" sz="1400" u="sng" dirty="0">
                <a:solidFill>
                  <a:srgbClr val="002060"/>
                </a:solidFill>
              </a:rPr>
              <a:t>than 30min</a:t>
            </a:r>
            <a:endParaRPr lang="en-US" sz="1400" u="sng" dirty="0" smtClean="0">
              <a:solidFill>
                <a:srgbClr val="002060"/>
              </a:solidFill>
            </a:endParaRPr>
          </a:p>
          <a:p>
            <a:endParaRPr lang="en-US" dirty="0"/>
          </a:p>
        </p:txBody>
      </p:sp>
      <p:sp>
        <p:nvSpPr>
          <p:cNvPr id="6" name="TextBox 5"/>
          <p:cNvSpPr txBox="1"/>
          <p:nvPr/>
        </p:nvSpPr>
        <p:spPr>
          <a:xfrm>
            <a:off x="0" y="7951325"/>
            <a:ext cx="3507684" cy="1077218"/>
          </a:xfrm>
          <a:prstGeom prst="rect">
            <a:avLst/>
          </a:prstGeom>
          <a:noFill/>
        </p:spPr>
        <p:txBody>
          <a:bodyPr wrap="square" rtlCol="0">
            <a:spAutoFit/>
          </a:bodyPr>
          <a:lstStyle/>
          <a:p>
            <a:pPr algn="r">
              <a:buClr>
                <a:srgbClr val="F58466"/>
              </a:buClr>
            </a:pPr>
            <a:r>
              <a:rPr lang="en-US" sz="1600" b="1" dirty="0" smtClean="0">
                <a:latin typeface="Calibri" panose="020F0502020204030204" pitchFamily="34" charset="0"/>
              </a:rPr>
              <a:t>Illinois Referral Helpline </a:t>
            </a:r>
          </a:p>
          <a:p>
            <a:pPr algn="r">
              <a:buClr>
                <a:srgbClr val="F58466"/>
              </a:buClr>
            </a:pPr>
            <a:r>
              <a:rPr lang="en-US" sz="1600" b="1" dirty="0" smtClean="0">
                <a:latin typeface="Calibri" panose="020F0502020204030204" pitchFamily="34" charset="0"/>
              </a:rPr>
              <a:t>Opioids </a:t>
            </a:r>
            <a:r>
              <a:rPr lang="en-US" sz="1600" b="1" dirty="0" smtClean="0">
                <a:latin typeface="Calibri" panose="020F0502020204030204" pitchFamily="34" charset="0"/>
              </a:rPr>
              <a:t>and other substances:</a:t>
            </a:r>
          </a:p>
          <a:p>
            <a:pPr algn="r">
              <a:buFont typeface="Arial" panose="020B0604020202020204" pitchFamily="34" charset="0"/>
              <a:buNone/>
            </a:pPr>
            <a:r>
              <a:rPr lang="en-US" sz="1600" dirty="0" smtClean="0"/>
              <a:t>1-833-2FINDHELP</a:t>
            </a:r>
          </a:p>
          <a:p>
            <a:pPr algn="r">
              <a:buFont typeface="Arial" panose="020B0604020202020204" pitchFamily="34" charset="0"/>
              <a:buNone/>
            </a:pPr>
            <a:r>
              <a:rPr lang="en-US" sz="1600" dirty="0" smtClean="0"/>
              <a:t>Helpline.IL.org</a:t>
            </a:r>
            <a:endParaRPr lang="en-US" sz="2000" dirty="0"/>
          </a:p>
        </p:txBody>
      </p:sp>
      <p:sp>
        <p:nvSpPr>
          <p:cNvPr id="8" name="TextBox 7"/>
          <p:cNvSpPr txBox="1"/>
          <p:nvPr/>
        </p:nvSpPr>
        <p:spPr>
          <a:xfrm>
            <a:off x="431368" y="5491013"/>
            <a:ext cx="5904942" cy="861774"/>
          </a:xfrm>
          <a:prstGeom prst="rect">
            <a:avLst/>
          </a:prstGeom>
          <a:noFill/>
        </p:spPr>
        <p:txBody>
          <a:bodyPr wrap="square" rtlCol="0">
            <a:spAutoFit/>
          </a:bodyPr>
          <a:lstStyle/>
          <a:p>
            <a:pPr lvl="0"/>
            <a:r>
              <a:rPr lang="en-US" sz="1600" b="1" dirty="0" smtClean="0"/>
              <a:t>Insert Clinical Care Checklist &amp; obtain </a:t>
            </a:r>
            <a:r>
              <a:rPr lang="en-US" sz="1600" b="1" dirty="0"/>
              <a:t>recommended lab </a:t>
            </a:r>
            <a:r>
              <a:rPr lang="en-US" sz="1600" b="1" dirty="0" smtClean="0"/>
              <a:t>testing:</a:t>
            </a:r>
          </a:p>
          <a:p>
            <a:pPr marL="285750" lvl="0" indent="-285750">
              <a:buFont typeface="Wingdings" panose="05000000000000000000" pitchFamily="2" charset="2"/>
              <a:buChar char="q"/>
            </a:pPr>
            <a:r>
              <a:rPr lang="en-US" sz="1600" dirty="0" smtClean="0"/>
              <a:t>HIV</a:t>
            </a:r>
            <a:endParaRPr lang="en-US" sz="1600" dirty="0"/>
          </a:p>
          <a:p>
            <a:endParaRPr lang="en-US" dirty="0"/>
          </a:p>
        </p:txBody>
      </p:sp>
      <p:sp>
        <p:nvSpPr>
          <p:cNvPr id="9" name="TextBox 8"/>
          <p:cNvSpPr txBox="1"/>
          <p:nvPr/>
        </p:nvSpPr>
        <p:spPr>
          <a:xfrm>
            <a:off x="1189384" y="5479282"/>
            <a:ext cx="1806995" cy="584775"/>
          </a:xfrm>
          <a:prstGeom prst="rect">
            <a:avLst/>
          </a:prstGeom>
          <a:noFill/>
        </p:spPr>
        <p:txBody>
          <a:bodyPr wrap="square" rtlCol="0">
            <a:spAutoFit/>
          </a:bodyPr>
          <a:lstStyle/>
          <a:p>
            <a:pPr marL="285750" lvl="0" indent="-285750">
              <a:buFont typeface="Wingdings" panose="05000000000000000000" pitchFamily="2" charset="2"/>
              <a:buChar char="q"/>
            </a:pPr>
            <a:endParaRPr lang="en-US" sz="1600" dirty="0" smtClean="0"/>
          </a:p>
          <a:p>
            <a:pPr marL="285750" lvl="0" indent="-285750">
              <a:buFont typeface="Wingdings" panose="05000000000000000000" pitchFamily="2" charset="2"/>
              <a:buChar char="q"/>
            </a:pPr>
            <a:r>
              <a:rPr lang="en-US" sz="1600" dirty="0" smtClean="0"/>
              <a:t>HCV antibody</a:t>
            </a:r>
            <a:endParaRPr lang="en-US" sz="1600" dirty="0"/>
          </a:p>
        </p:txBody>
      </p:sp>
      <p:sp>
        <p:nvSpPr>
          <p:cNvPr id="10" name="TextBox 9"/>
          <p:cNvSpPr txBox="1"/>
          <p:nvPr/>
        </p:nvSpPr>
        <p:spPr>
          <a:xfrm>
            <a:off x="2836401" y="5490838"/>
            <a:ext cx="1806995" cy="584775"/>
          </a:xfrm>
          <a:prstGeom prst="rect">
            <a:avLst/>
          </a:prstGeom>
          <a:noFill/>
        </p:spPr>
        <p:txBody>
          <a:bodyPr wrap="square" rtlCol="0">
            <a:spAutoFit/>
          </a:bodyPr>
          <a:lstStyle/>
          <a:p>
            <a:pPr marL="285750" lvl="0" indent="-285750">
              <a:buFont typeface="Wingdings" panose="05000000000000000000" pitchFamily="2" charset="2"/>
              <a:buChar char="q"/>
            </a:pPr>
            <a:endParaRPr lang="en-US" sz="1600" dirty="0" smtClean="0"/>
          </a:p>
          <a:p>
            <a:pPr marL="285750" lvl="0" indent="-285750">
              <a:buFont typeface="Wingdings" panose="05000000000000000000" pitchFamily="2" charset="2"/>
              <a:buChar char="q"/>
            </a:pPr>
            <a:r>
              <a:rPr lang="en-US" sz="1600" dirty="0" smtClean="0"/>
              <a:t>Hepatitis B</a:t>
            </a:r>
            <a:endParaRPr lang="en-US" sz="1600" dirty="0"/>
          </a:p>
        </p:txBody>
      </p:sp>
      <p:pic>
        <p:nvPicPr>
          <p:cNvPr id="11" name="Picture 2" descr="S:\Nurse_OBS\FR1USER\Borders\ILPQC\Documents\Branding\ILPQC.JPG"/>
          <p:cNvPicPr>
            <a:picLocks noChangeAspect="1" noChangeArrowheads="1"/>
          </p:cNvPicPr>
          <p:nvPr/>
        </p:nvPicPr>
        <p:blipFill>
          <a:blip r:embed="rId3" cstate="print"/>
          <a:srcRect/>
          <a:stretch>
            <a:fillRect/>
          </a:stretch>
        </p:blipFill>
        <p:spPr bwMode="auto">
          <a:xfrm>
            <a:off x="162468" y="22698"/>
            <a:ext cx="1223891" cy="611946"/>
          </a:xfrm>
          <a:prstGeom prst="rect">
            <a:avLst/>
          </a:prstGeom>
          <a:noFill/>
        </p:spPr>
      </p:pic>
      <p:sp>
        <p:nvSpPr>
          <p:cNvPr id="7" name="Rectangle 6"/>
          <p:cNvSpPr/>
          <p:nvPr/>
        </p:nvSpPr>
        <p:spPr>
          <a:xfrm>
            <a:off x="0" y="139550"/>
            <a:ext cx="6858000" cy="1200329"/>
          </a:xfrm>
          <a:prstGeom prst="rect">
            <a:avLst/>
          </a:prstGeom>
        </p:spPr>
        <p:txBody>
          <a:bodyPr wrap="square">
            <a:spAutoFit/>
          </a:bodyPr>
          <a:lstStyle/>
          <a:p>
            <a:pPr algn="ctr"/>
            <a:r>
              <a:rPr lang="en-US" sz="2400" b="1" u="sng" dirty="0" smtClean="0">
                <a:solidFill>
                  <a:srgbClr val="004990"/>
                </a:solidFill>
                <a:latin typeface="Calibri" panose="020F0502020204030204" pitchFamily="34" charset="0"/>
              </a:rPr>
              <a:t>Documenting and Billing </a:t>
            </a:r>
          </a:p>
          <a:p>
            <a:pPr algn="ctr"/>
            <a:r>
              <a:rPr lang="en-US" sz="2400" b="1" u="sng" dirty="0" smtClean="0">
                <a:solidFill>
                  <a:srgbClr val="004990"/>
                </a:solidFill>
                <a:latin typeface="Calibri" panose="020F0502020204030204" pitchFamily="34" charset="0"/>
              </a:rPr>
              <a:t>Screening, Brief Intervention, and Referral to Treatment (SBIRT) for screen positive</a:t>
            </a:r>
            <a:endParaRPr lang="en-US" sz="2400" u="sng" dirty="0">
              <a:solidFill>
                <a:srgbClr val="004990"/>
              </a:solidFill>
              <a:latin typeface="Calibri" panose="020F0502020204030204" pitchFamily="34" charset="0"/>
            </a:endParaRPr>
          </a:p>
        </p:txBody>
      </p:sp>
    </p:spTree>
    <p:extLst>
      <p:ext uri="{BB962C8B-B14F-4D97-AF65-F5344CB8AC3E}">
        <p14:creationId xmlns:p14="http://schemas.microsoft.com/office/powerpoint/2010/main" val="15033095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676</TotalTime>
  <Words>567</Words>
  <Application>Microsoft Office PowerPoint</Application>
  <PresentationFormat>On-screen Show (4:3)</PresentationFormat>
  <Paragraphs>60</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Wingdings</vt:lpstr>
      <vt:lpstr>ヒラギノ角ゴ Pro W3</vt:lpstr>
      <vt:lpstr>Office Theme</vt:lpstr>
      <vt:lpstr>PowerPoint Presentation</vt:lpstr>
      <vt:lpstr>PowerPoint Presentation</vt:lpstr>
    </vt:vector>
  </TitlesOfParts>
  <Company>NorthShore University Healthsystem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Perrault, Autumn</dc:creator>
  <cp:lastModifiedBy>Daniel Weiss</cp:lastModifiedBy>
  <cp:revision>38</cp:revision>
  <cp:lastPrinted>2019-01-23T14:35:51Z</cp:lastPrinted>
  <dcterms:created xsi:type="dcterms:W3CDTF">2019-01-23T13:39:45Z</dcterms:created>
  <dcterms:modified xsi:type="dcterms:W3CDTF">2019-04-22T18:03:26Z</dcterms:modified>
</cp:coreProperties>
</file>