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64"/>
  </p:notesMasterIdLst>
  <p:handoutMasterIdLst>
    <p:handoutMasterId r:id="rId65"/>
  </p:handoutMasterIdLst>
  <p:sldIdLst>
    <p:sldId id="1342" r:id="rId2"/>
    <p:sldId id="1344" r:id="rId3"/>
    <p:sldId id="1345" r:id="rId4"/>
    <p:sldId id="1346" r:id="rId5"/>
    <p:sldId id="1347" r:id="rId6"/>
    <p:sldId id="1398" r:id="rId7"/>
    <p:sldId id="1399" r:id="rId8"/>
    <p:sldId id="1400" r:id="rId9"/>
    <p:sldId id="1401" r:id="rId10"/>
    <p:sldId id="1402" r:id="rId11"/>
    <p:sldId id="1403" r:id="rId12"/>
    <p:sldId id="1404" r:id="rId13"/>
    <p:sldId id="1350" r:id="rId14"/>
    <p:sldId id="1351" r:id="rId15"/>
    <p:sldId id="1352" r:id="rId16"/>
    <p:sldId id="1353" r:id="rId17"/>
    <p:sldId id="1406" r:id="rId18"/>
    <p:sldId id="1354" r:id="rId19"/>
    <p:sldId id="1388" r:id="rId20"/>
    <p:sldId id="1383" r:id="rId21"/>
    <p:sldId id="1357" r:id="rId22"/>
    <p:sldId id="1358" r:id="rId23"/>
    <p:sldId id="1356" r:id="rId24"/>
    <p:sldId id="1360" r:id="rId25"/>
    <p:sldId id="1361" r:id="rId26"/>
    <p:sldId id="1362" r:id="rId27"/>
    <p:sldId id="1363" r:id="rId28"/>
    <p:sldId id="1367" r:id="rId29"/>
    <p:sldId id="1386" r:id="rId30"/>
    <p:sldId id="1391" r:id="rId31"/>
    <p:sldId id="1393" r:id="rId32"/>
    <p:sldId id="1366" r:id="rId33"/>
    <p:sldId id="1368" r:id="rId34"/>
    <p:sldId id="1371" r:id="rId35"/>
    <p:sldId id="1416" r:id="rId36"/>
    <p:sldId id="1409" r:id="rId37"/>
    <p:sldId id="1370" r:id="rId38"/>
    <p:sldId id="1410" r:id="rId39"/>
    <p:sldId id="1411" r:id="rId40"/>
    <p:sldId id="1412" r:id="rId41"/>
    <p:sldId id="1413" r:id="rId42"/>
    <p:sldId id="1414" r:id="rId43"/>
    <p:sldId id="1415" r:id="rId44"/>
    <p:sldId id="1417" r:id="rId45"/>
    <p:sldId id="1405" r:id="rId46"/>
    <p:sldId id="1374" r:id="rId47"/>
    <p:sldId id="1375" r:id="rId48"/>
    <p:sldId id="1376" r:id="rId49"/>
    <p:sldId id="1377" r:id="rId50"/>
    <p:sldId id="1423" r:id="rId51"/>
    <p:sldId id="1421" r:id="rId52"/>
    <p:sldId id="1422" r:id="rId53"/>
    <p:sldId id="1424" r:id="rId54"/>
    <p:sldId id="1425" r:id="rId55"/>
    <p:sldId id="1394" r:id="rId56"/>
    <p:sldId id="1395" r:id="rId57"/>
    <p:sldId id="1396" r:id="rId58"/>
    <p:sldId id="1382" r:id="rId59"/>
    <p:sldId id="1418" r:id="rId60"/>
    <p:sldId id="1419" r:id="rId61"/>
    <p:sldId id="1380" r:id="rId62"/>
    <p:sldId id="1387" r:id="rId63"/>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3" clrIdx="0">
    <p:extLst/>
  </p:cmAuthor>
  <p:cmAuthor id="2" name="Weiss, Daniel" initials="WD" lastIdx="9" clrIdx="1"/>
  <p:cmAuthor id="3" name="ANNBORDERS"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F7994B"/>
    <a:srgbClr val="F58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75834" autoAdjust="0"/>
  </p:normalViewPr>
  <p:slideViewPr>
    <p:cSldViewPr>
      <p:cViewPr varScale="1">
        <p:scale>
          <a:sx n="45" d="100"/>
          <a:sy n="45" d="100"/>
        </p:scale>
        <p:origin x="1867"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3402"/>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illinois.gov\DPH\ChiUsers1\Amanda.C.Bennett\Mental%20Health\NAS%20and%20Opioid%20Use\Opioid-Related%20Deat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llinois.gov\DPH\ChiUsers1\Amanda.C.Bennett\Mental%20Health\NAS%20and%20Opioid%20Use\Opioid-Related%20Deat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illinois.gov\DPH\ChiUsers1\Amanda.C.Bennett\Mental%20Health\NAS%20and%20Opioid%20Use\Opioid%20Use%20among%20Women\Opioid-Related%20Deat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illinois.gov\DPH\ChiUsers1\Amanda.C.Bennett\Mental%20Health\NAS%20and%20Opioid%20Use\Opioid-Related%20Deat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illinois.gov\DPH\ChiUsers1\Amanda.C.Bennett\Mental%20Health\NAS%20and%20Opioid%20Use\Opioid-Related%20Deat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8547681539809"/>
          <c:y val="7.0567698272739579E-2"/>
          <c:w val="0.80020341207349077"/>
          <c:h val="0.57087980005104033"/>
        </c:manualLayout>
      </c:layout>
      <c:scatterChart>
        <c:scatterStyle val="lineMarker"/>
        <c:varyColors val="0"/>
        <c:ser>
          <c:idx val="0"/>
          <c:order val="0"/>
          <c:tx>
            <c:v>All Drug Poisoning</c:v>
          </c:tx>
          <c:spPr>
            <a:ln>
              <a:solidFill>
                <a:schemeClr val="tx2"/>
              </a:solidFill>
            </a:ln>
          </c:spPr>
          <c:marker>
            <c:symbol val="circle"/>
            <c:size val="9"/>
            <c:spPr>
              <a:solidFill>
                <a:schemeClr val="tx2"/>
              </a:solidFill>
              <a:ln w="9525">
                <a:solidFill>
                  <a:schemeClr val="tx2"/>
                </a:solidFill>
                <a:prstDash val="solid"/>
              </a:ln>
              <a:effectLst/>
            </c:spPr>
          </c:marker>
          <c:dLbls>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Age'!$H$6:$H$15</c:f>
              <c:numCache>
                <c:formatCode>0.0</c:formatCode>
                <c:ptCount val="10"/>
                <c:pt idx="0">
                  <c:v>7.8157182022035796</c:v>
                </c:pt>
                <c:pt idx="1">
                  <c:v>8.0267426834536657</c:v>
                </c:pt>
                <c:pt idx="2">
                  <c:v>8.1346489670896425</c:v>
                </c:pt>
                <c:pt idx="3">
                  <c:v>8.8512422833000333</c:v>
                </c:pt>
                <c:pt idx="4">
                  <c:v>9.1098246779791801</c:v>
                </c:pt>
                <c:pt idx="5">
                  <c:v>9.3299735190010864</c:v>
                </c:pt>
                <c:pt idx="6">
                  <c:v>10.921572305053793</c:v>
                </c:pt>
                <c:pt idx="7">
                  <c:v>11.862825289365425</c:v>
                </c:pt>
                <c:pt idx="8">
                  <c:v>13.80597351527933</c:v>
                </c:pt>
                <c:pt idx="9">
                  <c:v>15.688606267362875</c:v>
                </c:pt>
              </c:numCache>
            </c:numRef>
          </c:yVal>
          <c:smooth val="0"/>
          <c:extLst>
            <c:ext xmlns:c16="http://schemas.microsoft.com/office/drawing/2014/chart" uri="{C3380CC4-5D6E-409C-BE32-E72D297353CC}">
              <c16:uniqueId val="{00000000-17B8-4940-8687-D19155D67971}"/>
            </c:ext>
          </c:extLst>
        </c:ser>
        <c:ser>
          <c:idx val="1"/>
          <c:order val="1"/>
          <c:tx>
            <c:v>Opioid-Related Poisoning</c:v>
          </c:tx>
          <c:spPr>
            <a:ln>
              <a:solidFill>
                <a:schemeClr val="accent1">
                  <a:lumMod val="60000"/>
                  <a:lumOff val="40000"/>
                </a:schemeClr>
              </a:solidFill>
            </a:ln>
          </c:spPr>
          <c:marker>
            <c:spPr>
              <a:solidFill>
                <a:schemeClr val="accent1">
                  <a:lumMod val="60000"/>
                  <a:lumOff val="40000"/>
                </a:schemeClr>
              </a:solidFill>
              <a:ln>
                <a:solidFill>
                  <a:schemeClr val="accent1">
                    <a:lumMod val="60000"/>
                    <a:lumOff val="40000"/>
                  </a:schemeClr>
                </a:solidFill>
              </a:ln>
            </c:spPr>
          </c:marker>
          <c:dLbls>
            <c:spPr>
              <a:noFill/>
              <a:ln>
                <a:noFill/>
              </a:ln>
              <a:effectLst/>
            </c:spPr>
            <c:txPr>
              <a:bodyPr wrap="square" lIns="38100" tIns="19050" rIns="38100" bIns="19050" anchor="ctr">
                <a:spAutoFit/>
              </a:bodyPr>
              <a:lstStyle/>
              <a:p>
                <a:pPr>
                  <a:defRPr sz="1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Age'!$L$6:$L$15</c:f>
              <c:numCache>
                <c:formatCode>0.0</c:formatCode>
                <c:ptCount val="10"/>
                <c:pt idx="0">
                  <c:v>4.6063653172407566</c:v>
                </c:pt>
                <c:pt idx="1">
                  <c:v>4.8084732113142241</c:v>
                </c:pt>
                <c:pt idx="2">
                  <c:v>5.5878196175802692</c:v>
                </c:pt>
                <c:pt idx="3">
                  <c:v>5.6846340526366586</c:v>
                </c:pt>
                <c:pt idx="4">
                  <c:v>6.4304644785735396</c:v>
                </c:pt>
                <c:pt idx="5">
                  <c:v>6.3735621570130885</c:v>
                </c:pt>
                <c:pt idx="6">
                  <c:v>7.9113862987138779</c:v>
                </c:pt>
                <c:pt idx="7">
                  <c:v>8.9457371034558939</c:v>
                </c:pt>
                <c:pt idx="8">
                  <c:v>11.060467418490827</c:v>
                </c:pt>
                <c:pt idx="9">
                  <c:v>12.668549560895521</c:v>
                </c:pt>
              </c:numCache>
            </c:numRef>
          </c:yVal>
          <c:smooth val="0"/>
          <c:extLst>
            <c:ext xmlns:c16="http://schemas.microsoft.com/office/drawing/2014/chart" uri="{C3380CC4-5D6E-409C-BE32-E72D297353CC}">
              <c16:uniqueId val="{00000001-17B8-4940-8687-D19155D67971}"/>
            </c:ext>
          </c:extLst>
        </c:ser>
        <c:dLbls>
          <c:showLegendKey val="0"/>
          <c:showVal val="0"/>
          <c:showCatName val="0"/>
          <c:showSerName val="0"/>
          <c:showPercent val="0"/>
          <c:showBubbleSize val="0"/>
        </c:dLbls>
        <c:axId val="89232896"/>
        <c:axId val="89234816"/>
      </c:scatterChart>
      <c:valAx>
        <c:axId val="89232896"/>
        <c:scaling>
          <c:orientation val="minMax"/>
          <c:max val="2018"/>
          <c:min val="2007"/>
        </c:scaling>
        <c:delete val="0"/>
        <c:axPos val="b"/>
        <c:title>
          <c:tx>
            <c:rich>
              <a:bodyPr rot="0" vert="horz"/>
              <a:lstStyle/>
              <a:p>
                <a:pPr>
                  <a:defRPr/>
                </a:pPr>
                <a:r>
                  <a:rPr lang="en-US"/>
                  <a:t>Year</a:t>
                </a:r>
              </a:p>
            </c:rich>
          </c:tx>
          <c:overlay val="0"/>
          <c:spPr>
            <a:noFill/>
            <a:ln w="25400">
              <a:noFill/>
            </a:ln>
          </c:sp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89234816"/>
        <c:crosses val="autoZero"/>
        <c:crossBetween val="midCat"/>
        <c:majorUnit val="2"/>
        <c:minorUnit val="1"/>
      </c:valAx>
      <c:valAx>
        <c:axId val="8923481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Rate </a:t>
                </a:r>
                <a:r>
                  <a:rPr lang="en-US" dirty="0"/>
                  <a:t>per 100,000 WRA</a:t>
                </a:r>
              </a:p>
            </c:rich>
          </c:tx>
          <c:layout>
            <c:manualLayout>
              <c:xMode val="edge"/>
              <c:yMode val="edge"/>
              <c:x val="8.5332627862589518E-3"/>
              <c:y val="7.1426084320134045E-2"/>
            </c:manualLayout>
          </c:layout>
          <c:overlay val="0"/>
          <c:spPr>
            <a:noFill/>
            <a:ln w="25400">
              <a:noFill/>
            </a:ln>
          </c:sp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vert="horz"/>
          <a:lstStyle/>
          <a:p>
            <a:pPr>
              <a:defRPr sz="1800"/>
            </a:pPr>
            <a:endParaRPr lang="en-US"/>
          </a:p>
        </c:txPr>
        <c:crossAx val="89232896"/>
        <c:crosses val="autoZero"/>
        <c:crossBetween val="midCat"/>
        <c:majorUnit val="4"/>
        <c:minorUnit val="2"/>
      </c:valAx>
      <c:spPr>
        <a:noFill/>
        <a:ln>
          <a:solidFill>
            <a:schemeClr val="bg1">
              <a:lumMod val="85000"/>
            </a:schemeClr>
          </a:solidFill>
        </a:ln>
        <a:effectLst/>
      </c:spPr>
    </c:plotArea>
    <c:legend>
      <c:legendPos val="b"/>
      <c:layout>
        <c:manualLayout>
          <c:xMode val="edge"/>
          <c:yMode val="edge"/>
          <c:x val="7.4859086248577789E-2"/>
          <c:y val="0.84816842965247141"/>
          <c:w val="0.92309014740946127"/>
          <c:h val="0.1465370927655657"/>
        </c:manualLayout>
      </c:layout>
      <c:overlay val="0"/>
    </c:legend>
    <c:plotVisOnly val="1"/>
    <c:dispBlanksAs val="gap"/>
    <c:showDLblsOverMax val="0"/>
  </c:chart>
  <c:spPr>
    <a:solidFill>
      <a:schemeClr val="bg1"/>
    </a:solidFill>
    <a:ln w="9525" cap="flat" cmpd="sng" algn="ctr">
      <a:noFill/>
      <a:round/>
    </a:ln>
    <a:effectLst/>
  </c:spPr>
  <c:txPr>
    <a:bodyPr/>
    <a:lstStyle/>
    <a:p>
      <a:pPr>
        <a:defRPr sz="2000">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19925634295713"/>
          <c:y val="6.5154171747966394E-2"/>
          <c:w val="0.81568963254593174"/>
          <c:h val="0.58727834367218124"/>
        </c:manualLayout>
      </c:layout>
      <c:scatterChart>
        <c:scatterStyle val="lineMarker"/>
        <c:varyColors val="0"/>
        <c:ser>
          <c:idx val="0"/>
          <c:order val="0"/>
          <c:tx>
            <c:v>Heroin</c:v>
          </c:tx>
          <c:spPr>
            <a:ln>
              <a:solidFill>
                <a:schemeClr val="tx2"/>
              </a:solidFill>
            </a:ln>
          </c:spPr>
          <c:marker>
            <c:symbol val="circle"/>
            <c:size val="9"/>
            <c:spPr>
              <a:solidFill>
                <a:schemeClr val="tx2"/>
              </a:solidFill>
              <a:ln w="9525">
                <a:solidFill>
                  <a:schemeClr val="tx2"/>
                </a:solidFill>
                <a:prstDash val="solid"/>
              </a:ln>
              <a:effectLst/>
            </c:spPr>
          </c:marker>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Age'!$P$6:$P$15</c:f>
              <c:numCache>
                <c:formatCode>0.00</c:formatCode>
                <c:ptCount val="10"/>
                <c:pt idx="0">
                  <c:v>0.52859929869975897</c:v>
                </c:pt>
                <c:pt idx="1">
                  <c:v>0.56792990684813671</c:v>
                </c:pt>
                <c:pt idx="2">
                  <c:v>0.98832183712304067</c:v>
                </c:pt>
                <c:pt idx="3">
                  <c:v>1.0682533790189694</c:v>
                </c:pt>
                <c:pt idx="4">
                  <c:v>1.5310629710889381</c:v>
                </c:pt>
                <c:pt idx="5">
                  <c:v>2.6108567872101807</c:v>
                </c:pt>
                <c:pt idx="6">
                  <c:v>4.0907655983593711</c:v>
                </c:pt>
                <c:pt idx="7">
                  <c:v>5.5230202986553776</c:v>
                </c:pt>
                <c:pt idx="8">
                  <c:v>5.6871197719190425</c:v>
                </c:pt>
                <c:pt idx="9">
                  <c:v>6.3146640226135569</c:v>
                </c:pt>
              </c:numCache>
            </c:numRef>
          </c:yVal>
          <c:smooth val="0"/>
          <c:extLst>
            <c:ext xmlns:c16="http://schemas.microsoft.com/office/drawing/2014/chart" uri="{C3380CC4-5D6E-409C-BE32-E72D297353CC}">
              <c16:uniqueId val="{00000000-15A4-4875-BB46-6CC8632F546A}"/>
            </c:ext>
          </c:extLst>
        </c:ser>
        <c:ser>
          <c:idx val="1"/>
          <c:order val="1"/>
          <c:tx>
            <c:v>Prescription</c:v>
          </c:tx>
          <c:spPr>
            <a:ln>
              <a:solidFill>
                <a:schemeClr val="accent1">
                  <a:lumMod val="60000"/>
                  <a:lumOff val="40000"/>
                </a:schemeClr>
              </a:solidFill>
            </a:ln>
          </c:spPr>
          <c:marker>
            <c:symbol val="square"/>
            <c:size val="8"/>
            <c:spPr>
              <a:solidFill>
                <a:schemeClr val="accent1">
                  <a:lumMod val="60000"/>
                  <a:lumOff val="40000"/>
                </a:schemeClr>
              </a:solidFill>
              <a:ln>
                <a:solidFill>
                  <a:schemeClr val="accent1">
                    <a:lumMod val="60000"/>
                    <a:lumOff val="40000"/>
                  </a:schemeClr>
                </a:solidFill>
              </a:ln>
            </c:spPr>
          </c:marker>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Age'!$S$6:$S$15</c:f>
              <c:numCache>
                <c:formatCode>0.00</c:formatCode>
                <c:ptCount val="10"/>
                <c:pt idx="0">
                  <c:v>1.1704698756923235</c:v>
                </c:pt>
                <c:pt idx="1">
                  <c:v>1.0601358261165217</c:v>
                </c:pt>
                <c:pt idx="2">
                  <c:v>1.1023589721756994</c:v>
                </c:pt>
                <c:pt idx="3">
                  <c:v>1.1445571918060387</c:v>
                </c:pt>
                <c:pt idx="4">
                  <c:v>1.1100206540394799</c:v>
                </c:pt>
                <c:pt idx="5">
                  <c:v>1.0750586770865449</c:v>
                </c:pt>
                <c:pt idx="6">
                  <c:v>1.8910142860340491</c:v>
                </c:pt>
                <c:pt idx="7">
                  <c:v>2.0225144755639413</c:v>
                </c:pt>
                <c:pt idx="8">
                  <c:v>2.5101770027780601</c:v>
                </c:pt>
                <c:pt idx="9">
                  <c:v>3.255385800477796</c:v>
                </c:pt>
              </c:numCache>
            </c:numRef>
          </c:yVal>
          <c:smooth val="0"/>
          <c:extLst>
            <c:ext xmlns:c16="http://schemas.microsoft.com/office/drawing/2014/chart" uri="{C3380CC4-5D6E-409C-BE32-E72D297353CC}">
              <c16:uniqueId val="{00000001-15A4-4875-BB46-6CC8632F546A}"/>
            </c:ext>
          </c:extLst>
        </c:ser>
        <c:ser>
          <c:idx val="4"/>
          <c:order val="2"/>
          <c:tx>
            <c:v>Methadone</c:v>
          </c:tx>
          <c:spPr>
            <a:ln>
              <a:solidFill>
                <a:schemeClr val="accent6"/>
              </a:solidFill>
            </a:ln>
          </c:spPr>
          <c:marker>
            <c:symbol val="triangle"/>
            <c:size val="9"/>
            <c:spPr>
              <a:solidFill>
                <a:schemeClr val="accent6"/>
              </a:solidFill>
              <a:ln>
                <a:solidFill>
                  <a:schemeClr val="accent6"/>
                </a:solidFill>
              </a:ln>
            </c:spPr>
          </c:marker>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Age'!$V$6:$V$15</c:f>
              <c:numCache>
                <c:formatCode>0.00</c:formatCode>
                <c:ptCount val="10"/>
                <c:pt idx="0">
                  <c:v>0.60411348422829603</c:v>
                </c:pt>
                <c:pt idx="1">
                  <c:v>0.56792990684813671</c:v>
                </c:pt>
                <c:pt idx="2">
                  <c:v>0.68422281031595122</c:v>
                </c:pt>
                <c:pt idx="3">
                  <c:v>0.76303812787069247</c:v>
                </c:pt>
                <c:pt idx="4">
                  <c:v>0.84208463409891587</c:v>
                </c:pt>
                <c:pt idx="5">
                  <c:v>1.0750586770865449</c:v>
                </c:pt>
                <c:pt idx="6">
                  <c:v>0.8876189505874108</c:v>
                </c:pt>
                <c:pt idx="7">
                  <c:v>0.46673410974552487</c:v>
                </c:pt>
                <c:pt idx="8">
                  <c:v>0.70598728203132943</c:v>
                </c:pt>
                <c:pt idx="9">
                  <c:v>0.90209486037336528</c:v>
                </c:pt>
              </c:numCache>
            </c:numRef>
          </c:yVal>
          <c:smooth val="0"/>
          <c:extLst>
            <c:ext xmlns:c16="http://schemas.microsoft.com/office/drawing/2014/chart" uri="{C3380CC4-5D6E-409C-BE32-E72D297353CC}">
              <c16:uniqueId val="{00000004-15A4-4875-BB46-6CC8632F546A}"/>
            </c:ext>
          </c:extLst>
        </c:ser>
        <c:ser>
          <c:idx val="2"/>
          <c:order val="3"/>
          <c:tx>
            <c:v>Synthetic</c:v>
          </c:tx>
          <c:spPr>
            <a:ln>
              <a:solidFill>
                <a:srgbClr val="00B050"/>
              </a:solidFill>
            </a:ln>
          </c:spPr>
          <c:marker>
            <c:symbol val="diamond"/>
            <c:size val="9"/>
            <c:spPr>
              <a:solidFill>
                <a:srgbClr val="00B050"/>
              </a:solidFill>
              <a:ln>
                <a:solidFill>
                  <a:srgbClr val="00B050"/>
                </a:solidFill>
              </a:ln>
            </c:spPr>
          </c:marker>
          <c:xVal>
            <c:numRef>
              <c:f>'Women Repro Age'!$A$6:$A$15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'Women Repro Age'!$Y$6:$Y$15</c:f>
              <c:numCache>
                <c:formatCode>0.00</c:formatCode>
                <c:ptCount val="10"/>
                <c:pt idx="0">
                  <c:v>0.75514185528536992</c:v>
                </c:pt>
                <c:pt idx="1">
                  <c:v>0.90868785095701876</c:v>
                </c:pt>
                <c:pt idx="2">
                  <c:v>0.836272323719496</c:v>
                </c:pt>
                <c:pt idx="3">
                  <c:v>0.80119003426422708</c:v>
                </c:pt>
                <c:pt idx="4">
                  <c:v>0.38276574277223452</c:v>
                </c:pt>
                <c:pt idx="5">
                  <c:v>0.69110914955563596</c:v>
                </c:pt>
                <c:pt idx="6">
                  <c:v>1.0419874637330475</c:v>
                </c:pt>
                <c:pt idx="7">
                  <c:v>2.0225144755639413</c:v>
                </c:pt>
                <c:pt idx="8">
                  <c:v>4.8242464272140841</c:v>
                </c:pt>
                <c:pt idx="9">
                  <c:v>6.9814297889764791</c:v>
                </c:pt>
              </c:numCache>
            </c:numRef>
          </c:yVal>
          <c:smooth val="0"/>
          <c:extLst>
            <c:ext xmlns:c16="http://schemas.microsoft.com/office/drawing/2014/chart" uri="{C3380CC4-5D6E-409C-BE32-E72D297353CC}">
              <c16:uniqueId val="{00000002-15A4-4875-BB46-6CC8632F546A}"/>
            </c:ext>
          </c:extLst>
        </c:ser>
        <c:dLbls>
          <c:showLegendKey val="0"/>
          <c:showVal val="0"/>
          <c:showCatName val="0"/>
          <c:showSerName val="0"/>
          <c:showPercent val="0"/>
          <c:showBubbleSize val="0"/>
        </c:dLbls>
        <c:axId val="87067264"/>
        <c:axId val="87086208"/>
      </c:scatterChart>
      <c:valAx>
        <c:axId val="87067264"/>
        <c:scaling>
          <c:orientation val="minMax"/>
          <c:max val="2018"/>
          <c:min val="2007"/>
        </c:scaling>
        <c:delete val="0"/>
        <c:axPos val="b"/>
        <c:title>
          <c:tx>
            <c:rich>
              <a:bodyPr rot="0" vert="horz"/>
              <a:lstStyle/>
              <a:p>
                <a:pPr>
                  <a:defRPr/>
                </a:pPr>
                <a:r>
                  <a:rPr lang="en-US"/>
                  <a:t>Year</a:t>
                </a:r>
              </a:p>
            </c:rich>
          </c:tx>
          <c:overlay val="0"/>
          <c:spPr>
            <a:noFill/>
            <a:ln w="25400">
              <a:noFill/>
            </a:ln>
          </c:sp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87086208"/>
        <c:crosses val="autoZero"/>
        <c:crossBetween val="midCat"/>
        <c:minorUnit val="1"/>
      </c:valAx>
      <c:valAx>
        <c:axId val="87086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Rate </a:t>
                </a:r>
                <a:r>
                  <a:rPr lang="en-US" dirty="0"/>
                  <a:t>per 100,000 WRA</a:t>
                </a:r>
              </a:p>
            </c:rich>
          </c:tx>
          <c:layout>
            <c:manualLayout>
              <c:xMode val="edge"/>
              <c:yMode val="edge"/>
              <c:x val="1.4288593949388849E-2"/>
              <c:y val="8.448501792531779E-2"/>
            </c:manualLayout>
          </c:layout>
          <c:overlay val="0"/>
          <c:spPr>
            <a:noFill/>
            <a:ln w="25400">
              <a:noFill/>
            </a:ln>
          </c:sp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vert="horz"/>
          <a:lstStyle/>
          <a:p>
            <a:pPr>
              <a:defRPr sz="1800"/>
            </a:pPr>
            <a:endParaRPr lang="en-US"/>
          </a:p>
        </c:txPr>
        <c:crossAx val="87067264"/>
        <c:crosses val="autoZero"/>
        <c:crossBetween val="midCat"/>
        <c:majorUnit val="2"/>
        <c:minorUnit val="1"/>
      </c:valAx>
      <c:spPr>
        <a:noFill/>
        <a:ln>
          <a:solidFill>
            <a:schemeClr val="bg1">
              <a:lumMod val="85000"/>
            </a:schemeClr>
          </a:solidFill>
        </a:ln>
        <a:effectLst/>
      </c:spPr>
    </c:plotArea>
    <c:legend>
      <c:legendPos val="b"/>
      <c:layout>
        <c:manualLayout>
          <c:xMode val="edge"/>
          <c:yMode val="edge"/>
          <c:x val="4.0571830519462802E-2"/>
          <c:y val="0.81980378662384612"/>
          <c:w val="0.95735224122376306"/>
          <c:h val="0.16952468763145642"/>
        </c:manualLayout>
      </c:layout>
      <c:overlay val="0"/>
      <c:txPr>
        <a:bodyPr/>
        <a:lstStyle/>
        <a:p>
          <a:pPr>
            <a:defRPr sz="2000"/>
          </a:pPr>
          <a:endParaRPr lang="en-US"/>
        </a:p>
      </c:txPr>
    </c:legend>
    <c:plotVisOnly val="1"/>
    <c:dispBlanksAs val="gap"/>
    <c:showDLblsOverMax val="0"/>
  </c:chart>
  <c:spPr>
    <a:noFill/>
    <a:ln w="9525" cap="flat" cmpd="sng" algn="ctr">
      <a:noFill/>
      <a:round/>
    </a:ln>
    <a:effectLst/>
  </c:spPr>
  <c:txPr>
    <a:bodyPr/>
    <a:lstStyle/>
    <a:p>
      <a:pPr>
        <a:defRPr sz="2000">
          <a:latin typeface="Calibri" panose="020F0502020204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8547681539809"/>
          <c:y val="7.6105465135115499E-2"/>
          <c:w val="0.80020341207349077"/>
          <c:h val="0.58421653859259426"/>
        </c:manualLayout>
      </c:layout>
      <c:scatterChart>
        <c:scatterStyle val="lineMarker"/>
        <c:varyColors val="0"/>
        <c:ser>
          <c:idx val="0"/>
          <c:order val="0"/>
          <c:tx>
            <c:v>White, Non-Hispanic</c:v>
          </c:tx>
          <c:spPr>
            <a:ln>
              <a:solidFill>
                <a:schemeClr val="tx2"/>
              </a:solidFill>
            </a:ln>
          </c:spPr>
          <c:marker>
            <c:symbol val="circle"/>
            <c:size val="10"/>
            <c:spPr>
              <a:solidFill>
                <a:schemeClr val="tx2"/>
              </a:solidFill>
              <a:ln w="9525">
                <a:solidFill>
                  <a:schemeClr val="tx2"/>
                </a:solidFill>
                <a:prstDash val="solid"/>
              </a:ln>
              <a:effectLst/>
            </c:spPr>
          </c:marker>
          <c:xVal>
            <c:numRef>
              <c:f>'WRA By RaceEth'!$A$7:$A$16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'WRA By RaceEth'!$X$7:$X$16</c:f>
              <c:numCache>
                <c:formatCode>0.0</c:formatCode>
                <c:ptCount val="10"/>
                <c:pt idx="0">
                  <c:v>6.3696375613780143</c:v>
                </c:pt>
                <c:pt idx="1">
                  <c:v>6.575690305219517</c:v>
                </c:pt>
                <c:pt idx="2">
                  <c:v>7.7510044276812069</c:v>
                </c:pt>
                <c:pt idx="3">
                  <c:v>8.0924481274075042</c:v>
                </c:pt>
                <c:pt idx="4">
                  <c:v>8.307587443899255</c:v>
                </c:pt>
                <c:pt idx="5">
                  <c:v>8.3227152660395571</c:v>
                </c:pt>
                <c:pt idx="6">
                  <c:v>11.4995169534303</c:v>
                </c:pt>
                <c:pt idx="7">
                  <c:v>12.553232491294164</c:v>
                </c:pt>
                <c:pt idx="8">
                  <c:v>13.978935190764261</c:v>
                </c:pt>
                <c:pt idx="9">
                  <c:v>16.871128678508594</c:v>
                </c:pt>
              </c:numCache>
            </c:numRef>
          </c:yVal>
          <c:smooth val="0"/>
          <c:extLst>
            <c:ext xmlns:c16="http://schemas.microsoft.com/office/drawing/2014/chart" uri="{C3380CC4-5D6E-409C-BE32-E72D297353CC}">
              <c16:uniqueId val="{00000000-17B8-4940-8687-D19155D67971}"/>
            </c:ext>
          </c:extLst>
        </c:ser>
        <c:ser>
          <c:idx val="1"/>
          <c:order val="1"/>
          <c:tx>
            <c:v>Black, Non-Hispanic</c:v>
          </c:tx>
          <c:spPr>
            <a:ln>
              <a:solidFill>
                <a:schemeClr val="accent1">
                  <a:lumMod val="60000"/>
                  <a:lumOff val="40000"/>
                </a:schemeClr>
              </a:solidFill>
            </a:ln>
          </c:spPr>
          <c:marker>
            <c:symbol val="square"/>
            <c:size val="8"/>
            <c:spPr>
              <a:solidFill>
                <a:schemeClr val="accent1">
                  <a:lumMod val="60000"/>
                  <a:lumOff val="40000"/>
                </a:schemeClr>
              </a:solidFill>
              <a:ln>
                <a:solidFill>
                  <a:schemeClr val="accent1">
                    <a:lumMod val="60000"/>
                    <a:lumOff val="40000"/>
                  </a:schemeClr>
                </a:solidFill>
              </a:ln>
            </c:spPr>
          </c:marker>
          <c:xVal>
            <c:numRef>
              <c:f>'WRA By RaceEth'!$A$7:$A$16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'WRA By RaceEth'!$AA$7:$AA$16</c:f>
              <c:numCache>
                <c:formatCode>0.0</c:formatCode>
                <c:ptCount val="10"/>
                <c:pt idx="0">
                  <c:v>3.0225458671335339</c:v>
                </c:pt>
                <c:pt idx="1">
                  <c:v>3.4951917811730326</c:v>
                </c:pt>
                <c:pt idx="2">
                  <c:v>4.212408350865533</c:v>
                </c:pt>
                <c:pt idx="3">
                  <c:v>2.8205296954768104</c:v>
                </c:pt>
                <c:pt idx="4">
                  <c:v>5.1883488551436585</c:v>
                </c:pt>
                <c:pt idx="5">
                  <c:v>3.7840893234284794</c:v>
                </c:pt>
                <c:pt idx="6">
                  <c:v>4.9918466504708974</c:v>
                </c:pt>
                <c:pt idx="7">
                  <c:v>5.7530365245906356</c:v>
                </c:pt>
                <c:pt idx="8">
                  <c:v>9.2206153547510432</c:v>
                </c:pt>
                <c:pt idx="9">
                  <c:v>10.191206444724838</c:v>
                </c:pt>
              </c:numCache>
            </c:numRef>
          </c:yVal>
          <c:smooth val="0"/>
          <c:extLst>
            <c:ext xmlns:c16="http://schemas.microsoft.com/office/drawing/2014/chart" uri="{C3380CC4-5D6E-409C-BE32-E72D297353CC}">
              <c16:uniqueId val="{00000001-17B8-4940-8687-D19155D67971}"/>
            </c:ext>
          </c:extLst>
        </c:ser>
        <c:ser>
          <c:idx val="2"/>
          <c:order val="2"/>
          <c:tx>
            <c:v>Hispanic</c:v>
          </c:tx>
          <c:spPr>
            <a:ln>
              <a:solidFill>
                <a:schemeClr val="accent6"/>
              </a:solidFill>
            </a:ln>
          </c:spPr>
          <c:marker>
            <c:symbol val="triangle"/>
            <c:size val="8"/>
            <c:spPr>
              <a:solidFill>
                <a:schemeClr val="accent6"/>
              </a:solidFill>
              <a:ln>
                <a:solidFill>
                  <a:schemeClr val="accent6"/>
                </a:solidFill>
              </a:ln>
            </c:spPr>
          </c:marker>
          <c:dPt>
            <c:idx val="8"/>
            <c:marker>
              <c:symbol val="triangle"/>
              <c:size val="9"/>
            </c:marker>
            <c:bubble3D val="0"/>
            <c:extLst>
              <c:ext xmlns:c16="http://schemas.microsoft.com/office/drawing/2014/chart" uri="{C3380CC4-5D6E-409C-BE32-E72D297353CC}">
                <c16:uniqueId val="{00000000-7697-48D1-B7FD-2253C275D1D9}"/>
              </c:ext>
            </c:extLst>
          </c:dPt>
          <c:xVal>
            <c:numRef>
              <c:f>'WRA By RaceEth'!$A$7:$A$16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'WRA By RaceEth'!$AD$7:$AD$16</c:f>
              <c:numCache>
                <c:formatCode>0.0</c:formatCode>
                <c:ptCount val="10"/>
                <c:pt idx="0">
                  <c:v>0.43339480316291529</c:v>
                </c:pt>
                <c:pt idx="1">
                  <c:v>1.4829503084536642</c:v>
                </c:pt>
                <c:pt idx="2">
                  <c:v>1.662006124492569</c:v>
                </c:pt>
                <c:pt idx="3">
                  <c:v>1.645095353839447</c:v>
                </c:pt>
                <c:pt idx="4">
                  <c:v>3.0561350893206414</c:v>
                </c:pt>
                <c:pt idx="5">
                  <c:v>4.0410326454822263</c:v>
                </c:pt>
                <c:pt idx="6">
                  <c:v>2.0050286117582896</c:v>
                </c:pt>
                <c:pt idx="7">
                  <c:v>2.3927547386513637</c:v>
                </c:pt>
                <c:pt idx="8">
                  <c:v>4.9564722606073461</c:v>
                </c:pt>
                <c:pt idx="9">
                  <c:v>5.5512489318802283</c:v>
                </c:pt>
              </c:numCache>
            </c:numRef>
          </c:yVal>
          <c:smooth val="0"/>
          <c:extLst>
            <c:ext xmlns:c16="http://schemas.microsoft.com/office/drawing/2014/chart" uri="{C3380CC4-5D6E-409C-BE32-E72D297353CC}">
              <c16:uniqueId val="{00000001-7697-48D1-B7FD-2253C275D1D9}"/>
            </c:ext>
          </c:extLst>
        </c:ser>
        <c:dLbls>
          <c:showLegendKey val="0"/>
          <c:showVal val="0"/>
          <c:showCatName val="0"/>
          <c:showSerName val="0"/>
          <c:showPercent val="0"/>
          <c:showBubbleSize val="0"/>
        </c:dLbls>
        <c:axId val="87158784"/>
        <c:axId val="87161088"/>
      </c:scatterChart>
      <c:valAx>
        <c:axId val="87158784"/>
        <c:scaling>
          <c:orientation val="minMax"/>
          <c:max val="2018"/>
          <c:min val="2007"/>
        </c:scaling>
        <c:delete val="0"/>
        <c:axPos val="b"/>
        <c:title>
          <c:tx>
            <c:rich>
              <a:bodyPr rot="0" vert="horz"/>
              <a:lstStyle/>
              <a:p>
                <a:pPr>
                  <a:defRPr/>
                </a:pPr>
                <a:r>
                  <a:rPr lang="en-US"/>
                  <a:t>Year</a:t>
                </a:r>
              </a:p>
            </c:rich>
          </c:tx>
          <c:overlay val="0"/>
          <c:spPr>
            <a:noFill/>
            <a:ln w="25400">
              <a:noFill/>
            </a:ln>
          </c:sp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87161088"/>
        <c:crosses val="autoZero"/>
        <c:crossBetween val="midCat"/>
        <c:majorUnit val="2"/>
        <c:minorUnit val="1"/>
      </c:valAx>
      <c:valAx>
        <c:axId val="87161088"/>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Rate </a:t>
                </a:r>
                <a:r>
                  <a:rPr lang="en-US" dirty="0"/>
                  <a:t>per 100,000 WRA</a:t>
                </a:r>
              </a:p>
            </c:rich>
          </c:tx>
          <c:layout>
            <c:manualLayout>
              <c:xMode val="edge"/>
              <c:yMode val="edge"/>
              <c:x val="1.3888955268862791E-2"/>
              <c:y val="9.2623203409681248E-2"/>
            </c:manualLayout>
          </c:layout>
          <c:overlay val="0"/>
          <c:spPr>
            <a:noFill/>
            <a:ln w="25400">
              <a:noFill/>
            </a:ln>
          </c:sp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87158784"/>
        <c:crosses val="autoZero"/>
        <c:crossBetween val="midCat"/>
        <c:majorUnit val="4"/>
        <c:minorUnit val="2"/>
      </c:valAx>
      <c:spPr>
        <a:noFill/>
        <a:ln>
          <a:solidFill>
            <a:schemeClr val="bg1">
              <a:lumMod val="85000"/>
            </a:schemeClr>
          </a:solidFill>
        </a:ln>
        <a:effectLst/>
      </c:spPr>
    </c:plotArea>
    <c:legend>
      <c:legendPos val="b"/>
      <c:layout>
        <c:manualLayout>
          <c:xMode val="edge"/>
          <c:yMode val="edge"/>
          <c:x val="3.8763402115474896E-2"/>
          <c:y val="0.82564242658739573"/>
          <c:w val="0.93765833380892627"/>
          <c:h val="0.17435757341260424"/>
        </c:manualLayout>
      </c:layout>
      <c:overlay val="0"/>
    </c:legend>
    <c:plotVisOnly val="1"/>
    <c:dispBlanksAs val="gap"/>
    <c:showDLblsOverMax val="0"/>
  </c:chart>
  <c:spPr>
    <a:solidFill>
      <a:schemeClr val="bg1"/>
    </a:solidFill>
    <a:ln w="9525" cap="flat" cmpd="sng" algn="ctr">
      <a:noFill/>
      <a:round/>
    </a:ln>
    <a:effectLst/>
  </c:spPr>
  <c:txPr>
    <a:bodyPr/>
    <a:lstStyle/>
    <a:p>
      <a:pPr>
        <a:defRPr sz="2000">
          <a:latin typeface="Calibri" panose="020F050202020403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All Drug Poisoning</c:v>
          </c:tx>
          <c:spPr>
            <a:ln>
              <a:solidFill>
                <a:schemeClr val="tx2"/>
              </a:solidFill>
            </a:ln>
          </c:spPr>
          <c:marker>
            <c:symbol val="circle"/>
            <c:size val="9"/>
            <c:spPr>
              <a:solidFill>
                <a:schemeClr val="tx2"/>
              </a:solidFill>
              <a:ln w="9525">
                <a:solidFill>
                  <a:schemeClr val="tx2"/>
                </a:solidFill>
                <a:prstDash val="soli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C4EB-449D-A867-6E560B764AA3}"/>
                </c:ext>
              </c:extLst>
            </c:dLbl>
            <c:dLbl>
              <c:idx val="2"/>
              <c:delete val="1"/>
              <c:extLst>
                <c:ext xmlns:c15="http://schemas.microsoft.com/office/drawing/2012/chart" uri="{CE6537A1-D6FC-4f65-9D91-7224C49458BB}"/>
                <c:ext xmlns:c16="http://schemas.microsoft.com/office/drawing/2014/chart" uri="{C3380CC4-5D6E-409C-BE32-E72D297353CC}">
                  <c16:uniqueId val="{00000001-C4EB-449D-A867-6E560B764AA3}"/>
                </c:ext>
              </c:extLst>
            </c:dLbl>
            <c:dLbl>
              <c:idx val="3"/>
              <c:delete val="1"/>
              <c:extLst>
                <c:ext xmlns:c15="http://schemas.microsoft.com/office/drawing/2012/chart" uri="{CE6537A1-D6FC-4f65-9D91-7224C49458BB}"/>
                <c:ext xmlns:c16="http://schemas.microsoft.com/office/drawing/2014/chart" uri="{C3380CC4-5D6E-409C-BE32-E72D297353CC}">
                  <c16:uniqueId val="{00000002-C4EB-449D-A867-6E560B764AA3}"/>
                </c:ext>
              </c:extLst>
            </c:dLbl>
            <c:dLbl>
              <c:idx val="4"/>
              <c:delete val="1"/>
              <c:extLst>
                <c:ext xmlns:c15="http://schemas.microsoft.com/office/drawing/2012/chart" uri="{CE6537A1-D6FC-4f65-9D91-7224C49458BB}"/>
                <c:ext xmlns:c16="http://schemas.microsoft.com/office/drawing/2014/chart" uri="{C3380CC4-5D6E-409C-BE32-E72D297353CC}">
                  <c16:uniqueId val="{00000003-C4EB-449D-A867-6E560B764AA3}"/>
                </c:ext>
              </c:extLst>
            </c:dLbl>
            <c:dLbl>
              <c:idx val="5"/>
              <c:delete val="1"/>
              <c:extLst>
                <c:ext xmlns:c15="http://schemas.microsoft.com/office/drawing/2012/chart" uri="{CE6537A1-D6FC-4f65-9D91-7224C49458BB}"/>
                <c:ext xmlns:c16="http://schemas.microsoft.com/office/drawing/2014/chart" uri="{C3380CC4-5D6E-409C-BE32-E72D297353CC}">
                  <c16:uniqueId val="{00000004-C4EB-449D-A867-6E560B764AA3}"/>
                </c:ext>
              </c:extLst>
            </c:dLbl>
            <c:dLbl>
              <c:idx val="6"/>
              <c:delete val="1"/>
              <c:extLst>
                <c:ext xmlns:c15="http://schemas.microsoft.com/office/drawing/2012/chart" uri="{CE6537A1-D6FC-4f65-9D91-7224C49458BB}"/>
                <c:ext xmlns:c16="http://schemas.microsoft.com/office/drawing/2014/chart" uri="{C3380CC4-5D6E-409C-BE32-E72D297353CC}">
                  <c16:uniqueId val="{00000005-C4EB-449D-A867-6E560B764AA3}"/>
                </c:ext>
              </c:extLst>
            </c:dLbl>
            <c:dLbl>
              <c:idx val="7"/>
              <c:delete val="1"/>
              <c:extLst>
                <c:ext xmlns:c15="http://schemas.microsoft.com/office/drawing/2012/chart" uri="{CE6537A1-D6FC-4f65-9D91-7224C49458BB}"/>
                <c:ext xmlns:c16="http://schemas.microsoft.com/office/drawing/2014/chart" uri="{C3380CC4-5D6E-409C-BE32-E72D297353CC}">
                  <c16:uniqueId val="{00000006-C4EB-449D-A867-6E560B764AA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'Pregnancy-Associated'!$A$4:$A$12</c:f>
              <c:numCache>
                <c:formatCode>General</c:formatCode>
                <c:ptCount val="9"/>
                <c:pt idx="0">
                  <c:v>2008</c:v>
                </c:pt>
                <c:pt idx="1">
                  <c:v>2009</c:v>
                </c:pt>
                <c:pt idx="2">
                  <c:v>2010</c:v>
                </c:pt>
                <c:pt idx="3">
                  <c:v>2011</c:v>
                </c:pt>
                <c:pt idx="4">
                  <c:v>2012</c:v>
                </c:pt>
                <c:pt idx="5">
                  <c:v>2013</c:v>
                </c:pt>
                <c:pt idx="6">
                  <c:v>2014</c:v>
                </c:pt>
                <c:pt idx="7">
                  <c:v>2015</c:v>
                </c:pt>
                <c:pt idx="8">
                  <c:v>2016</c:v>
                </c:pt>
              </c:numCache>
            </c:numRef>
          </c:xVal>
          <c:yVal>
            <c:numRef>
              <c:f>'Pregnancy-Associated'!$H$4:$H$12</c:f>
              <c:numCache>
                <c:formatCode>0.0</c:formatCode>
                <c:ptCount val="9"/>
                <c:pt idx="0">
                  <c:v>2.8307601723366793</c:v>
                </c:pt>
                <c:pt idx="1">
                  <c:v>3.507295173961841</c:v>
                </c:pt>
                <c:pt idx="2">
                  <c:v>1.8182038570164487</c:v>
                </c:pt>
                <c:pt idx="3">
                  <c:v>3.1010828981480332</c:v>
                </c:pt>
                <c:pt idx="4">
                  <c:v>6.9116316477329853</c:v>
                </c:pt>
                <c:pt idx="5">
                  <c:v>5.0982041575854904</c:v>
                </c:pt>
                <c:pt idx="6">
                  <c:v>5.6774454019000515</c:v>
                </c:pt>
                <c:pt idx="7">
                  <c:v>8.8550989557308295</c:v>
                </c:pt>
                <c:pt idx="8">
                  <c:v>7.7686496144807622</c:v>
                </c:pt>
              </c:numCache>
            </c:numRef>
          </c:yVal>
          <c:smooth val="0"/>
          <c:extLst>
            <c:ext xmlns:c16="http://schemas.microsoft.com/office/drawing/2014/chart" uri="{C3380CC4-5D6E-409C-BE32-E72D297353CC}">
              <c16:uniqueId val="{00000000-164E-475A-ABF1-B099BFFE4D6F}"/>
            </c:ext>
          </c:extLst>
        </c:ser>
        <c:ser>
          <c:idx val="1"/>
          <c:order val="1"/>
          <c:tx>
            <c:v>Opioid-Related Poisoning</c:v>
          </c:tx>
          <c:spPr>
            <a:ln>
              <a:solidFill>
                <a:schemeClr val="accent1">
                  <a:lumMod val="60000"/>
                  <a:lumOff val="40000"/>
                </a:schemeClr>
              </a:solidFill>
            </a:ln>
          </c:spPr>
          <c:marker>
            <c:symbol val="square"/>
            <c:size val="8"/>
            <c:spPr>
              <a:solidFill>
                <a:schemeClr val="accent1">
                  <a:lumMod val="60000"/>
                  <a:lumOff val="40000"/>
                </a:schemeClr>
              </a:solidFill>
              <a:ln>
                <a:solidFill>
                  <a:schemeClr val="accent1">
                    <a:lumMod val="60000"/>
                    <a:lumOff val="40000"/>
                  </a:schemeClr>
                </a:solidFill>
              </a:ln>
            </c:spPr>
          </c:marker>
          <c:dLbls>
            <c:dLbl>
              <c:idx val="1"/>
              <c:delete val="1"/>
              <c:extLst>
                <c:ext xmlns:c15="http://schemas.microsoft.com/office/drawing/2012/chart" uri="{CE6537A1-D6FC-4f65-9D91-7224C49458BB}"/>
                <c:ext xmlns:c16="http://schemas.microsoft.com/office/drawing/2014/chart" uri="{C3380CC4-5D6E-409C-BE32-E72D297353CC}">
                  <c16:uniqueId val="{00000007-C4EB-449D-A867-6E560B764AA3}"/>
                </c:ext>
              </c:extLst>
            </c:dLbl>
            <c:dLbl>
              <c:idx val="2"/>
              <c:delete val="1"/>
              <c:extLst>
                <c:ext xmlns:c15="http://schemas.microsoft.com/office/drawing/2012/chart" uri="{CE6537A1-D6FC-4f65-9D91-7224C49458BB}"/>
                <c:ext xmlns:c16="http://schemas.microsoft.com/office/drawing/2014/chart" uri="{C3380CC4-5D6E-409C-BE32-E72D297353CC}">
                  <c16:uniqueId val="{00000008-C4EB-449D-A867-6E560B764AA3}"/>
                </c:ext>
              </c:extLst>
            </c:dLbl>
            <c:dLbl>
              <c:idx val="3"/>
              <c:delete val="1"/>
              <c:extLst>
                <c:ext xmlns:c15="http://schemas.microsoft.com/office/drawing/2012/chart" uri="{CE6537A1-D6FC-4f65-9D91-7224C49458BB}"/>
                <c:ext xmlns:c16="http://schemas.microsoft.com/office/drawing/2014/chart" uri="{C3380CC4-5D6E-409C-BE32-E72D297353CC}">
                  <c16:uniqueId val="{00000009-C4EB-449D-A867-6E560B764AA3}"/>
                </c:ext>
              </c:extLst>
            </c:dLbl>
            <c:dLbl>
              <c:idx val="4"/>
              <c:delete val="1"/>
              <c:extLst>
                <c:ext xmlns:c15="http://schemas.microsoft.com/office/drawing/2012/chart" uri="{CE6537A1-D6FC-4f65-9D91-7224C49458BB}"/>
                <c:ext xmlns:c16="http://schemas.microsoft.com/office/drawing/2014/chart" uri="{C3380CC4-5D6E-409C-BE32-E72D297353CC}">
                  <c16:uniqueId val="{0000000A-C4EB-449D-A867-6E560B764AA3}"/>
                </c:ext>
              </c:extLst>
            </c:dLbl>
            <c:dLbl>
              <c:idx val="5"/>
              <c:delete val="1"/>
              <c:extLst>
                <c:ext xmlns:c15="http://schemas.microsoft.com/office/drawing/2012/chart" uri="{CE6537A1-D6FC-4f65-9D91-7224C49458BB}"/>
                <c:ext xmlns:c16="http://schemas.microsoft.com/office/drawing/2014/chart" uri="{C3380CC4-5D6E-409C-BE32-E72D297353CC}">
                  <c16:uniqueId val="{0000000B-C4EB-449D-A867-6E560B764AA3}"/>
                </c:ext>
              </c:extLst>
            </c:dLbl>
            <c:dLbl>
              <c:idx val="6"/>
              <c:delete val="1"/>
              <c:extLst>
                <c:ext xmlns:c15="http://schemas.microsoft.com/office/drawing/2012/chart" uri="{CE6537A1-D6FC-4f65-9D91-7224C49458BB}"/>
                <c:ext xmlns:c16="http://schemas.microsoft.com/office/drawing/2014/chart" uri="{C3380CC4-5D6E-409C-BE32-E72D297353CC}">
                  <c16:uniqueId val="{0000000C-C4EB-449D-A867-6E560B764AA3}"/>
                </c:ext>
              </c:extLst>
            </c:dLbl>
            <c:dLbl>
              <c:idx val="7"/>
              <c:delete val="1"/>
              <c:extLst>
                <c:ext xmlns:c15="http://schemas.microsoft.com/office/drawing/2012/chart" uri="{CE6537A1-D6FC-4f65-9D91-7224C49458BB}"/>
                <c:ext xmlns:c16="http://schemas.microsoft.com/office/drawing/2014/chart" uri="{C3380CC4-5D6E-409C-BE32-E72D297353CC}">
                  <c16:uniqueId val="{0000000D-C4EB-449D-A867-6E560B764AA3}"/>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'Pregnancy-Associated'!$A$4:$A$12</c:f>
              <c:numCache>
                <c:formatCode>General</c:formatCode>
                <c:ptCount val="9"/>
                <c:pt idx="0">
                  <c:v>2008</c:v>
                </c:pt>
                <c:pt idx="1">
                  <c:v>2009</c:v>
                </c:pt>
                <c:pt idx="2">
                  <c:v>2010</c:v>
                </c:pt>
                <c:pt idx="3">
                  <c:v>2011</c:v>
                </c:pt>
                <c:pt idx="4">
                  <c:v>2012</c:v>
                </c:pt>
                <c:pt idx="5">
                  <c:v>2013</c:v>
                </c:pt>
                <c:pt idx="6">
                  <c:v>2014</c:v>
                </c:pt>
                <c:pt idx="7">
                  <c:v>2015</c:v>
                </c:pt>
                <c:pt idx="8">
                  <c:v>2016</c:v>
                </c:pt>
              </c:numCache>
            </c:numRef>
          </c:xVal>
          <c:yVal>
            <c:numRef>
              <c:f>'Pregnancy-Associated'!$L$4:$L$12</c:f>
              <c:numCache>
                <c:formatCode>0.0</c:formatCode>
                <c:ptCount val="9"/>
                <c:pt idx="0">
                  <c:v>1.1323040689346717</c:v>
                </c:pt>
                <c:pt idx="1">
                  <c:v>2.9227459783015339</c:v>
                </c:pt>
                <c:pt idx="2">
                  <c:v>1.8182038570164487</c:v>
                </c:pt>
                <c:pt idx="3">
                  <c:v>2.4808663185184265</c:v>
                </c:pt>
                <c:pt idx="4">
                  <c:v>5.0266411983512613</c:v>
                </c:pt>
                <c:pt idx="5">
                  <c:v>3.8236531181891182</c:v>
                </c:pt>
                <c:pt idx="6">
                  <c:v>5.6774454019000515</c:v>
                </c:pt>
                <c:pt idx="7">
                  <c:v>6.3250706826648786</c:v>
                </c:pt>
                <c:pt idx="8">
                  <c:v>6.4738746787339689</c:v>
                </c:pt>
              </c:numCache>
            </c:numRef>
          </c:yVal>
          <c:smooth val="0"/>
          <c:extLst>
            <c:ext xmlns:c16="http://schemas.microsoft.com/office/drawing/2014/chart" uri="{C3380CC4-5D6E-409C-BE32-E72D297353CC}">
              <c16:uniqueId val="{00000001-164E-475A-ABF1-B099BFFE4D6F}"/>
            </c:ext>
          </c:extLst>
        </c:ser>
        <c:dLbls>
          <c:showLegendKey val="0"/>
          <c:showVal val="0"/>
          <c:showCatName val="0"/>
          <c:showSerName val="0"/>
          <c:showPercent val="0"/>
          <c:showBubbleSize val="0"/>
        </c:dLbls>
        <c:axId val="87238528"/>
        <c:axId val="87265280"/>
      </c:scatterChart>
      <c:valAx>
        <c:axId val="87238528"/>
        <c:scaling>
          <c:orientation val="minMax"/>
          <c:min val="2007"/>
        </c:scaling>
        <c:delete val="0"/>
        <c:axPos val="b"/>
        <c:title>
          <c:tx>
            <c:rich>
              <a:bodyPr rot="0" vert="horz"/>
              <a:lstStyle/>
              <a:p>
                <a:pPr>
                  <a:defRPr/>
                </a:pPr>
                <a:r>
                  <a:rPr lang="en-US"/>
                  <a:t>Year</a:t>
                </a:r>
              </a:p>
            </c:rich>
          </c:tx>
          <c:overlay val="0"/>
          <c:spPr>
            <a:noFill/>
            <a:ln w="25400">
              <a:noFill/>
            </a:ln>
          </c:sp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87265280"/>
        <c:crosses val="autoZero"/>
        <c:crossBetween val="midCat"/>
        <c:minorUnit val="1"/>
      </c:valAx>
      <c:valAx>
        <c:axId val="87265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Rate </a:t>
                </a:r>
                <a:r>
                  <a:rPr lang="en-US" dirty="0"/>
                  <a:t>per 100,000 live births</a:t>
                </a:r>
              </a:p>
            </c:rich>
          </c:tx>
          <c:layout>
            <c:manualLayout>
              <c:xMode val="edge"/>
              <c:yMode val="edge"/>
              <c:x val="1.3888955268862791E-2"/>
              <c:y val="5.6025575143440809E-2"/>
            </c:manualLayout>
          </c:layout>
          <c:overlay val="0"/>
          <c:spPr>
            <a:noFill/>
            <a:ln w="25400">
              <a:noFill/>
            </a:ln>
          </c:sp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vert="horz"/>
          <a:lstStyle/>
          <a:p>
            <a:pPr>
              <a:defRPr sz="1800"/>
            </a:pPr>
            <a:endParaRPr lang="en-US"/>
          </a:p>
        </c:txPr>
        <c:crossAx val="87238528"/>
        <c:crosses val="autoZero"/>
        <c:crossBetween val="midCat"/>
        <c:majorUnit val="2"/>
        <c:minorUnit val="1"/>
      </c:valAx>
      <c:spPr>
        <a:noFill/>
        <a:ln w="25400">
          <a:noFill/>
        </a:ln>
        <a:effectLst/>
      </c:spPr>
    </c:plotArea>
    <c:legend>
      <c:legendPos val="b"/>
      <c:layout>
        <c:manualLayout>
          <c:xMode val="edge"/>
          <c:yMode val="edge"/>
          <c:x val="6.9964180116576985E-2"/>
          <c:y val="0.88087958617702145"/>
          <c:w val="0.90827273154092414"/>
          <c:h val="8.1365012762090017E-2"/>
        </c:manualLayout>
      </c:layout>
      <c:overlay val="0"/>
      <c:txPr>
        <a:bodyPr/>
        <a:lstStyle/>
        <a:p>
          <a:pPr>
            <a:defRPr sz="1800"/>
          </a:pPr>
          <a:endParaRPr lang="en-US"/>
        </a:p>
      </c:txPr>
    </c:legend>
    <c:plotVisOnly val="1"/>
    <c:dispBlanksAs val="gap"/>
    <c:showDLblsOverMax val="0"/>
  </c:chart>
  <c:spPr>
    <a:noFill/>
    <a:ln w="9525" cap="flat" cmpd="sng" algn="ctr">
      <a:noFill/>
      <a:round/>
    </a:ln>
    <a:effectLst/>
  </c:spPr>
  <c:txPr>
    <a:bodyPr/>
    <a:lstStyle/>
    <a:p>
      <a:pPr>
        <a:defRPr sz="2000">
          <a:latin typeface="Calibri" panose="020F0502020204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All Drug Poisoning</c:v>
          </c:tx>
          <c:spPr>
            <a:solidFill>
              <a:schemeClr val="tx2"/>
            </a:solidFill>
          </c:spPr>
          <c:invertIfNegative val="0"/>
          <c:dLbls>
            <c:spPr>
              <a:noFill/>
              <a:ln>
                <a:noFill/>
              </a:ln>
              <a:effectLst/>
            </c:spPr>
            <c:txPr>
              <a:bodyPr/>
              <a:lstStyle/>
              <a:p>
                <a:pP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'[2]By COD-DC'!$A$16:$A$18</c:f>
              <c:strCache>
                <c:ptCount val="3"/>
                <c:pt idx="0">
                  <c:v>2008-2010</c:v>
                </c:pt>
                <c:pt idx="1">
                  <c:v>2011-2013</c:v>
                </c:pt>
                <c:pt idx="2">
                  <c:v>2014-2016</c:v>
                </c:pt>
              </c:strCache>
            </c:strRef>
          </c:cat>
          <c:val>
            <c:numRef>
              <c:f>'Pregnancy-Associated'!$F$14:$F$16</c:f>
              <c:numCache>
                <c:formatCode>General</c:formatCode>
                <c:ptCount val="3"/>
                <c:pt idx="0">
                  <c:v>14</c:v>
                </c:pt>
                <c:pt idx="1">
                  <c:v>24</c:v>
                </c:pt>
                <c:pt idx="2">
                  <c:v>35</c:v>
                </c:pt>
              </c:numCache>
            </c:numRef>
          </c:val>
          <c:extLst>
            <c:ext xmlns:c16="http://schemas.microsoft.com/office/drawing/2014/chart" uri="{C3380CC4-5D6E-409C-BE32-E72D297353CC}">
              <c16:uniqueId val="{00000000-3270-4B5F-BD06-9AF111DC2CF9}"/>
            </c:ext>
          </c:extLst>
        </c:ser>
        <c:ser>
          <c:idx val="0"/>
          <c:order val="1"/>
          <c:tx>
            <c:v>Opioid-Related</c:v>
          </c:tx>
          <c:spPr>
            <a:solidFill>
              <a:schemeClr val="accent1">
                <a:lumMod val="60000"/>
                <a:lumOff val="40000"/>
              </a:schemeClr>
            </a:solidFill>
          </c:spPr>
          <c:invertIfNegative val="0"/>
          <c:dLbls>
            <c:spPr>
              <a:noFill/>
              <a:ln>
                <a:noFill/>
              </a:ln>
              <a:effectLst/>
            </c:spPr>
            <c:txPr>
              <a:bodyPr/>
              <a:lstStyle/>
              <a:p>
                <a:pP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'Pregnancy-Associated'!$J$14:$J$16</c:f>
              <c:numCache>
                <c:formatCode>General</c:formatCode>
                <c:ptCount val="3"/>
                <c:pt idx="0">
                  <c:v>10</c:v>
                </c:pt>
                <c:pt idx="1">
                  <c:v>18</c:v>
                </c:pt>
                <c:pt idx="2">
                  <c:v>29</c:v>
                </c:pt>
              </c:numCache>
            </c:numRef>
          </c:val>
          <c:extLst>
            <c:ext xmlns:c16="http://schemas.microsoft.com/office/drawing/2014/chart" uri="{C3380CC4-5D6E-409C-BE32-E72D297353CC}">
              <c16:uniqueId val="{00000001-3270-4B5F-BD06-9AF111DC2CF9}"/>
            </c:ext>
          </c:extLst>
        </c:ser>
        <c:dLbls>
          <c:showLegendKey val="0"/>
          <c:showVal val="0"/>
          <c:showCatName val="0"/>
          <c:showSerName val="0"/>
          <c:showPercent val="0"/>
          <c:showBubbleSize val="0"/>
        </c:dLbls>
        <c:gapWidth val="150"/>
        <c:axId val="90818048"/>
        <c:axId val="90819968"/>
      </c:barChart>
      <c:catAx>
        <c:axId val="90818048"/>
        <c:scaling>
          <c:orientation val="minMax"/>
        </c:scaling>
        <c:delete val="0"/>
        <c:axPos val="b"/>
        <c:title>
          <c:tx>
            <c:rich>
              <a:bodyPr rot="0" vert="horz"/>
              <a:lstStyle/>
              <a:p>
                <a:pPr>
                  <a:defRPr/>
                </a:pPr>
                <a:r>
                  <a:rPr lang="en-US"/>
                  <a:t>3-Year Period</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2000"/>
            </a:pPr>
            <a:endParaRPr lang="en-US"/>
          </a:p>
        </c:txPr>
        <c:crossAx val="90819968"/>
        <c:crosses val="autoZero"/>
        <c:auto val="1"/>
        <c:lblAlgn val="ctr"/>
        <c:lblOffset val="100"/>
        <c:tickMarkSkip val="1"/>
        <c:noMultiLvlLbl val="0"/>
      </c:catAx>
      <c:valAx>
        <c:axId val="9081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 of Deaths</a:t>
                </a:r>
              </a:p>
            </c:rich>
          </c:tx>
          <c:layout>
            <c:manualLayout>
              <c:xMode val="edge"/>
              <c:yMode val="edge"/>
              <c:x val="1.2954761980454773E-2"/>
              <c:y val="0.21089882700669149"/>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800"/>
            </a:pPr>
            <a:endParaRPr lang="en-US"/>
          </a:p>
        </c:txPr>
        <c:crossAx val="90818048"/>
        <c:crosses val="autoZero"/>
        <c:crossBetween val="between"/>
      </c:valAx>
      <c:spPr>
        <a:noFill/>
        <a:ln>
          <a:solidFill>
            <a:schemeClr val="bg1">
              <a:lumMod val="85000"/>
            </a:schemeClr>
          </a:solidFill>
        </a:ln>
        <a:effectLst/>
      </c:spPr>
    </c:plotArea>
    <c:legend>
      <c:legendPos val="b"/>
      <c:layout>
        <c:manualLayout>
          <c:xMode val="edge"/>
          <c:yMode val="edge"/>
          <c:x val="0.18275306211723535"/>
          <c:y val="0.90499836928667943"/>
          <c:w val="0.71767845532296826"/>
          <c:h val="7.1332991660066167E-2"/>
        </c:manualLayout>
      </c:layout>
      <c:overlay val="0"/>
      <c:txPr>
        <a:bodyPr/>
        <a:lstStyle/>
        <a:p>
          <a:pPr>
            <a:defRPr sz="1800"/>
          </a:pPr>
          <a:endParaRPr lang="en-US"/>
        </a:p>
      </c:txPr>
    </c:legend>
    <c:plotVisOnly val="1"/>
    <c:dispBlanksAs val="gap"/>
    <c:showDLblsOverMax val="0"/>
  </c:chart>
  <c:spPr>
    <a:noFill/>
    <a:ln w="9525" cap="flat" cmpd="sng" algn="ctr">
      <a:noFill/>
      <a:round/>
    </a:ln>
    <a:effectLst/>
  </c:spPr>
  <c:txPr>
    <a:bodyPr/>
    <a:lstStyle/>
    <a:p>
      <a:pPr>
        <a:defRPr sz="2000">
          <a:latin typeface="Calibri" panose="020F050202020403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Screening and Linkage to Care</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Optimizing Care for Moms/Babies</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Prevention</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A61E62DE-AC3E-43B5-B862-308E040C0646}" type="presOf" srcId="{0F63673E-B97A-40F0-9A4B-B34055F900AC}" destId="{A79C321E-E673-4487-8AE2-8F67517FF725}" srcOrd="0" destOrd="0" presId="urn:microsoft.com/office/officeart/2005/8/layout/chevron1"/>
    <dgm:cxn modelId="{89EAADA6-C3D0-46FB-A125-A951B7643021}" type="presOf" srcId="{5EC63639-39E4-4582-B971-9071D71B8134}" destId="{74B22517-B5C4-4B70-801E-EDEB1650AC48}"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4589E4AE-1098-4886-BAC8-FCCC17629BCB}" type="presOf" srcId="{5D1A261D-82F7-495D-B6A0-7D520002D787}" destId="{FE7F8A83-A58C-4E92-BD00-D4726D568A1B}" srcOrd="0" destOrd="0" presId="urn:microsoft.com/office/officeart/2005/8/layout/chevron1"/>
    <dgm:cxn modelId="{89F9CC31-963F-49EC-B7D6-2699165FF58A}" srcId="{5D1A261D-82F7-495D-B6A0-7D520002D787}" destId="{5EC63639-39E4-4582-B971-9071D71B8134}" srcOrd="0" destOrd="0" parTransId="{8722E00C-EFF8-4BB3-A174-9BF025048D2A}" sibTransId="{864C00FB-01DA-445C-9581-8C5F99D7B98D}"/>
    <dgm:cxn modelId="{D0C5EC42-21EA-46F3-BFF7-2A920C57EEEC}" type="presOf" srcId="{DE90A7E4-18D9-4177-B3CA-F0148F7F07E0}" destId="{C18E0E07-C7A3-4B8D-834E-6D1F060B6F83}" srcOrd="0" destOrd="0" presId="urn:microsoft.com/office/officeart/2005/8/layout/chevron1"/>
    <dgm:cxn modelId="{DCAD7812-63DC-4D50-8199-98DB71B76B0D}" type="presParOf" srcId="{FE7F8A83-A58C-4E92-BD00-D4726D568A1B}" destId="{74B22517-B5C4-4B70-801E-EDEB1650AC48}" srcOrd="0" destOrd="0" presId="urn:microsoft.com/office/officeart/2005/8/layout/chevron1"/>
    <dgm:cxn modelId="{3D532B35-9214-48E2-9B60-040DB493422A}" type="presParOf" srcId="{FE7F8A83-A58C-4E92-BD00-D4726D568A1B}" destId="{D6CD1AAF-F2A6-4C9A-BF5F-E8BF4C889B41}" srcOrd="1" destOrd="0" presId="urn:microsoft.com/office/officeart/2005/8/layout/chevron1"/>
    <dgm:cxn modelId="{1BF58FD7-B068-4C11-8383-D80015C6F4CE}" type="presParOf" srcId="{FE7F8A83-A58C-4E92-BD00-D4726D568A1B}" destId="{A79C321E-E673-4487-8AE2-8F67517FF725}" srcOrd="2" destOrd="0" presId="urn:microsoft.com/office/officeart/2005/8/layout/chevron1"/>
    <dgm:cxn modelId="{BED75551-F50C-4B06-BC60-C5E13B5580FE}" type="presParOf" srcId="{FE7F8A83-A58C-4E92-BD00-D4726D568A1B}" destId="{5EB1E992-DE65-4356-BF59-AA2D25D61161}" srcOrd="3" destOrd="0" presId="urn:microsoft.com/office/officeart/2005/8/layout/chevron1"/>
    <dgm:cxn modelId="{6706B2E9-3892-4272-9AB3-73AD9BD54930}"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4_3" csCatId="accent4" phldr="1"/>
      <dgm:spPr/>
    </dgm:pt>
    <dgm:pt modelId="{5EC63639-39E4-4582-B971-9071D71B8134}">
      <dgm:prSet phldrT="[Text]" custT="1"/>
      <dgm:spPr/>
      <dgm:t>
        <a:bodyPr/>
        <a:lstStyle/>
        <a:p>
          <a:r>
            <a:rPr lang="en-US" sz="1200" dirty="0" smtClean="0"/>
            <a:t>Map</a:t>
          </a:r>
          <a:r>
            <a:rPr lang="en-US" sz="1200" baseline="0" dirty="0" smtClean="0"/>
            <a:t> local resources for MAT providers and addiction services.</a:t>
          </a:r>
          <a:endParaRPr lang="en-US" sz="1200"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custT="1"/>
      <dgm:spPr/>
      <dgm:t>
        <a:bodyPr/>
        <a:lstStyle/>
        <a:p>
          <a:r>
            <a:rPr lang="en-US" sz="1200" dirty="0" smtClean="0"/>
            <a:t>Establishing process flow to link patients with OUD to care.</a:t>
          </a:r>
          <a:endParaRPr lang="en-US" sz="1200"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custT="1"/>
      <dgm:spPr/>
      <dgm:t>
        <a:bodyPr/>
        <a:lstStyle/>
        <a:p>
          <a:r>
            <a:rPr lang="en-US" sz="1200" dirty="0" smtClean="0"/>
            <a:t>Expand the number of Buprenorphine providers </a:t>
          </a:r>
          <a:endParaRPr lang="en-US" sz="1200"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custScaleY="111660">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custScaleY="138249">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custScaleY="111660">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71F6A5BD-2AD8-4DC3-9978-B90B765D713A}" type="presOf" srcId="{5D1A261D-82F7-495D-B6A0-7D520002D787}" destId="{FE7F8A83-A58C-4E92-BD00-D4726D568A1B}" srcOrd="0" destOrd="0" presId="urn:microsoft.com/office/officeart/2005/8/layout/chevron1"/>
    <dgm:cxn modelId="{52D07132-E2FB-4D7C-9C31-9C479BD8E02D}" type="presOf" srcId="{0F63673E-B97A-40F0-9A4B-B34055F900AC}" destId="{A79C321E-E673-4487-8AE2-8F67517FF725}" srcOrd="0" destOrd="0" presId="urn:microsoft.com/office/officeart/2005/8/layout/chevron1"/>
    <dgm:cxn modelId="{F4D57237-FFEC-47A1-902B-F14457C33D7F}" type="presOf" srcId="{5EC63639-39E4-4582-B971-9071D71B8134}" destId="{74B22517-B5C4-4B70-801E-EDEB1650AC48}"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89F9CC31-963F-49EC-B7D6-2699165FF58A}" srcId="{5D1A261D-82F7-495D-B6A0-7D520002D787}" destId="{5EC63639-39E4-4582-B971-9071D71B8134}" srcOrd="0" destOrd="0" parTransId="{8722E00C-EFF8-4BB3-A174-9BF025048D2A}" sibTransId="{864C00FB-01DA-445C-9581-8C5F99D7B98D}"/>
    <dgm:cxn modelId="{C3CB75DB-5446-457F-8A27-8C1E5FCA8076}" type="presOf" srcId="{DE90A7E4-18D9-4177-B3CA-F0148F7F07E0}" destId="{C18E0E07-C7A3-4B8D-834E-6D1F060B6F83}" srcOrd="0" destOrd="0" presId="urn:microsoft.com/office/officeart/2005/8/layout/chevron1"/>
    <dgm:cxn modelId="{F67238F2-5766-4AD4-ADC9-61CA381A5FB8}" type="presParOf" srcId="{FE7F8A83-A58C-4E92-BD00-D4726D568A1B}" destId="{74B22517-B5C4-4B70-801E-EDEB1650AC48}" srcOrd="0" destOrd="0" presId="urn:microsoft.com/office/officeart/2005/8/layout/chevron1"/>
    <dgm:cxn modelId="{1D950DB1-5711-4265-92A1-74033B10781C}" type="presParOf" srcId="{FE7F8A83-A58C-4E92-BD00-D4726D568A1B}" destId="{D6CD1AAF-F2A6-4C9A-BF5F-E8BF4C889B41}" srcOrd="1" destOrd="0" presId="urn:microsoft.com/office/officeart/2005/8/layout/chevron1"/>
    <dgm:cxn modelId="{BA29F71F-969F-48EA-8FAA-01BF6F6B0A68}" type="presParOf" srcId="{FE7F8A83-A58C-4E92-BD00-D4726D568A1B}" destId="{A79C321E-E673-4487-8AE2-8F67517FF725}" srcOrd="2" destOrd="0" presId="urn:microsoft.com/office/officeart/2005/8/layout/chevron1"/>
    <dgm:cxn modelId="{8CA27814-6562-4832-A1A2-EEBC143C88D8}" type="presParOf" srcId="{FE7F8A83-A58C-4E92-BD00-D4726D568A1B}" destId="{5EB1E992-DE65-4356-BF59-AA2D25D61161}" srcOrd="3" destOrd="0" presId="urn:microsoft.com/office/officeart/2005/8/layout/chevron1"/>
    <dgm:cxn modelId="{B95F316A-B88C-406C-BF37-62451BA628C2}"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1A261D-82F7-495D-B6A0-7D520002D787}" type="doc">
      <dgm:prSet loTypeId="urn:microsoft.com/office/officeart/2011/layout/HexagonRadial" loCatId="officeonline" qsTypeId="urn:microsoft.com/office/officeart/2005/8/quickstyle/simple1" qsCatId="simple" csTypeId="urn:microsoft.com/office/officeart/2005/8/colors/accent1_2" csCatId="accent1" phldr="1"/>
      <dgm:spPr/>
    </dgm:pt>
    <dgm:pt modelId="{DA3E66FA-69A8-464A-B112-0B5D1FFFE298}" type="pres">
      <dgm:prSet presAssocID="{5D1A261D-82F7-495D-B6A0-7D520002D787}" presName="Name0" presStyleCnt="0">
        <dgm:presLayoutVars>
          <dgm:chMax val="1"/>
          <dgm:chPref val="1"/>
          <dgm:dir/>
          <dgm:animOne val="branch"/>
          <dgm:animLvl val="lvl"/>
        </dgm:presLayoutVars>
      </dgm:prSet>
      <dgm:spPr/>
    </dgm:pt>
  </dgm:ptLst>
  <dgm:cxnLst>
    <dgm:cxn modelId="{8B4BB133-E0AC-4DE7-89EF-147D0E1FDE2F}" type="presOf" srcId="{5D1A261D-82F7-495D-B6A0-7D520002D787}" destId="{DA3E66FA-69A8-464A-B112-0B5D1FFFE298}" srcOrd="0"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Screening and Linkage to Care</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Optimizing Care for Moms/Babies</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Prevention</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A28B7674-1321-4FD4-9EB4-6D9A1DA762A4}" type="presOf" srcId="{5D1A261D-82F7-495D-B6A0-7D520002D787}" destId="{FE7F8A83-A58C-4E92-BD00-D4726D568A1B}"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AC57B20B-241E-4098-9F3D-3D88A027B1BB}" type="presOf" srcId="{0F63673E-B97A-40F0-9A4B-B34055F900AC}" destId="{A79C321E-E673-4487-8AE2-8F67517FF725}" srcOrd="0" destOrd="0" presId="urn:microsoft.com/office/officeart/2005/8/layout/chevron1"/>
    <dgm:cxn modelId="{24EECEC7-3E21-46EF-802C-7D0F14C24E4A}" type="presOf" srcId="{DE90A7E4-18D9-4177-B3CA-F0148F7F07E0}" destId="{C18E0E07-C7A3-4B8D-834E-6D1F060B6F83}" srcOrd="0" destOrd="0" presId="urn:microsoft.com/office/officeart/2005/8/layout/chevron1"/>
    <dgm:cxn modelId="{3700FB54-7997-42CA-8422-DE9B65AFF43A}" type="presOf" srcId="{5EC63639-39E4-4582-B971-9071D71B8134}" destId="{74B22517-B5C4-4B70-801E-EDEB1650AC48}" srcOrd="0" destOrd="0" presId="urn:microsoft.com/office/officeart/2005/8/layout/chevron1"/>
    <dgm:cxn modelId="{89F9CC31-963F-49EC-B7D6-2699165FF58A}" srcId="{5D1A261D-82F7-495D-B6A0-7D520002D787}" destId="{5EC63639-39E4-4582-B971-9071D71B8134}" srcOrd="0" destOrd="0" parTransId="{8722E00C-EFF8-4BB3-A174-9BF025048D2A}" sibTransId="{864C00FB-01DA-445C-9581-8C5F99D7B98D}"/>
    <dgm:cxn modelId="{A6FE192A-C810-4D21-9393-74727C8C819B}" type="presParOf" srcId="{FE7F8A83-A58C-4E92-BD00-D4726D568A1B}" destId="{74B22517-B5C4-4B70-801E-EDEB1650AC48}" srcOrd="0" destOrd="0" presId="urn:microsoft.com/office/officeart/2005/8/layout/chevron1"/>
    <dgm:cxn modelId="{2A51BFE9-7496-4E3C-9303-C1A57D8D6482}" type="presParOf" srcId="{FE7F8A83-A58C-4E92-BD00-D4726D568A1B}" destId="{D6CD1AAF-F2A6-4C9A-BF5F-E8BF4C889B41}" srcOrd="1" destOrd="0" presId="urn:microsoft.com/office/officeart/2005/8/layout/chevron1"/>
    <dgm:cxn modelId="{4ACFE73E-5C53-4C0B-A027-314D4817DCB5}" type="presParOf" srcId="{FE7F8A83-A58C-4E92-BD00-D4726D568A1B}" destId="{A79C321E-E673-4487-8AE2-8F67517FF725}" srcOrd="2" destOrd="0" presId="urn:microsoft.com/office/officeart/2005/8/layout/chevron1"/>
    <dgm:cxn modelId="{72382F3C-0D53-4B7B-875F-16FDFE3672B0}" type="presParOf" srcId="{FE7F8A83-A58C-4E92-BD00-D4726D568A1B}" destId="{5EB1E992-DE65-4356-BF59-AA2D25D61161}" srcOrd="3" destOrd="0" presId="urn:microsoft.com/office/officeart/2005/8/layout/chevron1"/>
    <dgm:cxn modelId="{0F0C7C0D-1869-4C77-86F3-FCD06EFBC747}"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Screening and Linkage to Care</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Optimizing Care for Moms/Babies</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Prevention</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FD57044-A6E8-47EC-88CD-86E056C67B06}" type="presOf" srcId="{5EC63639-39E4-4582-B971-9071D71B8134}" destId="{74B22517-B5C4-4B70-801E-EDEB1650AC48}" srcOrd="0" destOrd="0" presId="urn:microsoft.com/office/officeart/2005/8/layout/chevron1"/>
    <dgm:cxn modelId="{477997B7-7A9B-4E27-98A0-BDC7F9B70B0A}" type="presOf" srcId="{0F63673E-B97A-40F0-9A4B-B34055F900AC}" destId="{A79C321E-E673-4487-8AE2-8F67517FF725}" srcOrd="0" destOrd="0" presId="urn:microsoft.com/office/officeart/2005/8/layout/chevron1"/>
    <dgm:cxn modelId="{14DFD466-F6C0-49FD-AD3A-DE32121AF0FE}" srcId="{5D1A261D-82F7-495D-B6A0-7D520002D787}" destId="{DE90A7E4-18D9-4177-B3CA-F0148F7F07E0}" srcOrd="2" destOrd="0" parTransId="{A96B81E9-CF31-4683-B816-BEDB27A7835E}" sibTransId="{FCC1C729-9CE3-4BBC-A2C9-5229132538EE}"/>
    <dgm:cxn modelId="{89F9CC31-963F-49EC-B7D6-2699165FF58A}" srcId="{5D1A261D-82F7-495D-B6A0-7D520002D787}" destId="{5EC63639-39E4-4582-B971-9071D71B8134}" srcOrd="0" destOrd="0" parTransId="{8722E00C-EFF8-4BB3-A174-9BF025048D2A}" sibTransId="{864C00FB-01DA-445C-9581-8C5F99D7B98D}"/>
    <dgm:cxn modelId="{1B2F4B2C-386A-4F4E-9D3D-1163449ACF13}" type="presOf" srcId="{DE90A7E4-18D9-4177-B3CA-F0148F7F07E0}" destId="{C18E0E07-C7A3-4B8D-834E-6D1F060B6F83}" srcOrd="0" destOrd="0" presId="urn:microsoft.com/office/officeart/2005/8/layout/chevron1"/>
    <dgm:cxn modelId="{819E7586-42FF-4BF1-B1A0-E911F4D9D884}" type="presOf" srcId="{5D1A261D-82F7-495D-B6A0-7D520002D787}" destId="{FE7F8A83-A58C-4E92-BD00-D4726D568A1B}"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E82E8266-83A2-4948-B7F4-825DFD315000}" type="presParOf" srcId="{FE7F8A83-A58C-4E92-BD00-D4726D568A1B}" destId="{74B22517-B5C4-4B70-801E-EDEB1650AC48}" srcOrd="0" destOrd="0" presId="urn:microsoft.com/office/officeart/2005/8/layout/chevron1"/>
    <dgm:cxn modelId="{67F5303D-2B6E-489A-A270-3857368D4E3D}" type="presParOf" srcId="{FE7F8A83-A58C-4E92-BD00-D4726D568A1B}" destId="{D6CD1AAF-F2A6-4C9A-BF5F-E8BF4C889B41}" srcOrd="1" destOrd="0" presId="urn:microsoft.com/office/officeart/2005/8/layout/chevron1"/>
    <dgm:cxn modelId="{D3EB8FEA-4D19-4DB2-B72A-56A19557F3CF}" type="presParOf" srcId="{FE7F8A83-A58C-4E92-BD00-D4726D568A1B}" destId="{A79C321E-E673-4487-8AE2-8F67517FF725}" srcOrd="2" destOrd="0" presId="urn:microsoft.com/office/officeart/2005/8/layout/chevron1"/>
    <dgm:cxn modelId="{C0EF580A-EEA6-4C41-8998-E4631AC680A3}" type="presParOf" srcId="{FE7F8A83-A58C-4E92-BD00-D4726D568A1B}" destId="{5EB1E992-DE65-4356-BF59-AA2D25D61161}" srcOrd="3" destOrd="0" presId="urn:microsoft.com/office/officeart/2005/8/layout/chevron1"/>
    <dgm:cxn modelId="{F8A4962F-F28A-425B-B7D7-2ADBDCC7D64D}"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Screening and Linkage to Care</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Optimizing Care for Moms/Babies</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Prevention</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BB47DE5C-E7AE-4BD9-A99E-AFEC752E82FF}" type="presOf" srcId="{5EC63639-39E4-4582-B971-9071D71B8134}" destId="{74B22517-B5C4-4B70-801E-EDEB1650AC48}"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08D4F8CD-220F-45BE-8ACB-EE2CFD7C99A2}" type="presOf" srcId="{0F63673E-B97A-40F0-9A4B-B34055F900AC}" destId="{A79C321E-E673-4487-8AE2-8F67517FF725}" srcOrd="0" destOrd="0" presId="urn:microsoft.com/office/officeart/2005/8/layout/chevron1"/>
    <dgm:cxn modelId="{89F9CC31-963F-49EC-B7D6-2699165FF58A}" srcId="{5D1A261D-82F7-495D-B6A0-7D520002D787}" destId="{5EC63639-39E4-4582-B971-9071D71B8134}" srcOrd="0" destOrd="0" parTransId="{8722E00C-EFF8-4BB3-A174-9BF025048D2A}" sibTransId="{864C00FB-01DA-445C-9581-8C5F99D7B98D}"/>
    <dgm:cxn modelId="{486849E9-F8DE-47F3-9B25-7B292BED639A}" type="presOf" srcId="{5D1A261D-82F7-495D-B6A0-7D520002D787}" destId="{FE7F8A83-A58C-4E92-BD00-D4726D568A1B}" srcOrd="0" destOrd="0" presId="urn:microsoft.com/office/officeart/2005/8/layout/chevron1"/>
    <dgm:cxn modelId="{ECC98B8A-2F8F-4B24-82CA-1779C498022F}" type="presOf" srcId="{DE90A7E4-18D9-4177-B3CA-F0148F7F07E0}" destId="{C18E0E07-C7A3-4B8D-834E-6D1F060B6F83}" srcOrd="0" destOrd="0" presId="urn:microsoft.com/office/officeart/2005/8/layout/chevron1"/>
    <dgm:cxn modelId="{E3E44988-5FA8-4A32-8A06-4AC649D82854}" type="presParOf" srcId="{FE7F8A83-A58C-4E92-BD00-D4726D568A1B}" destId="{74B22517-B5C4-4B70-801E-EDEB1650AC48}" srcOrd="0" destOrd="0" presId="urn:microsoft.com/office/officeart/2005/8/layout/chevron1"/>
    <dgm:cxn modelId="{F61031E0-4A3B-4A09-8F1B-1F06DCA2C585}" type="presParOf" srcId="{FE7F8A83-A58C-4E92-BD00-D4726D568A1B}" destId="{D6CD1AAF-F2A6-4C9A-BF5F-E8BF4C889B41}" srcOrd="1" destOrd="0" presId="urn:microsoft.com/office/officeart/2005/8/layout/chevron1"/>
    <dgm:cxn modelId="{DDA1C14D-FB67-40AD-A4D6-70335B74CB07}" type="presParOf" srcId="{FE7F8A83-A58C-4E92-BD00-D4726D568A1B}" destId="{A79C321E-E673-4487-8AE2-8F67517FF725}" srcOrd="2" destOrd="0" presId="urn:microsoft.com/office/officeart/2005/8/layout/chevron1"/>
    <dgm:cxn modelId="{B4DC4B9E-2320-4842-8F24-5F01BECCEC28}" type="presParOf" srcId="{FE7F8A83-A58C-4E92-BD00-D4726D568A1B}" destId="{5EB1E992-DE65-4356-BF59-AA2D25D61161}" srcOrd="3" destOrd="0" presId="urn:microsoft.com/office/officeart/2005/8/layout/chevron1"/>
    <dgm:cxn modelId="{F5A7498A-BB1E-4F95-952B-198E41F56EC7}"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Screening and Linkage to Care</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Optimizing Care for Moms/Babies</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Prevention</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1FAA67C8-AF60-408E-97FA-225DF8EB2CF2}" type="presOf" srcId="{5D1A261D-82F7-495D-B6A0-7D520002D787}" destId="{FE7F8A83-A58C-4E92-BD00-D4726D568A1B}" srcOrd="0" destOrd="0" presId="urn:microsoft.com/office/officeart/2005/8/layout/chevron1"/>
    <dgm:cxn modelId="{6591D835-E543-4EFE-B0B0-B492AEC3F78C}" type="presOf" srcId="{DE90A7E4-18D9-4177-B3CA-F0148F7F07E0}" destId="{C18E0E07-C7A3-4B8D-834E-6D1F060B6F83}"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89F9CC31-963F-49EC-B7D6-2699165FF58A}" srcId="{5D1A261D-82F7-495D-B6A0-7D520002D787}" destId="{5EC63639-39E4-4582-B971-9071D71B8134}" srcOrd="0" destOrd="0" parTransId="{8722E00C-EFF8-4BB3-A174-9BF025048D2A}" sibTransId="{864C00FB-01DA-445C-9581-8C5F99D7B98D}"/>
    <dgm:cxn modelId="{36FC9B01-63C6-4DBD-9445-ED19182DF052}" type="presOf" srcId="{5EC63639-39E4-4582-B971-9071D71B8134}" destId="{74B22517-B5C4-4B70-801E-EDEB1650AC48}" srcOrd="0" destOrd="0" presId="urn:microsoft.com/office/officeart/2005/8/layout/chevron1"/>
    <dgm:cxn modelId="{A3299F0F-B6F4-4DBC-BF3D-5D8E599F4ECD}" type="presOf" srcId="{0F63673E-B97A-40F0-9A4B-B34055F900AC}" destId="{A79C321E-E673-4487-8AE2-8F67517FF725}" srcOrd="0" destOrd="0" presId="urn:microsoft.com/office/officeart/2005/8/layout/chevron1"/>
    <dgm:cxn modelId="{2D26D932-D73D-404C-B8DA-2FA1ACD660A4}" type="presParOf" srcId="{FE7F8A83-A58C-4E92-BD00-D4726D568A1B}" destId="{74B22517-B5C4-4B70-801E-EDEB1650AC48}" srcOrd="0" destOrd="0" presId="urn:microsoft.com/office/officeart/2005/8/layout/chevron1"/>
    <dgm:cxn modelId="{6B471DDB-841C-4504-8455-68483B823AF0}" type="presParOf" srcId="{FE7F8A83-A58C-4E92-BD00-D4726D568A1B}" destId="{D6CD1AAF-F2A6-4C9A-BF5F-E8BF4C889B41}" srcOrd="1" destOrd="0" presId="urn:microsoft.com/office/officeart/2005/8/layout/chevron1"/>
    <dgm:cxn modelId="{F32EA2D9-A26B-439B-B114-119ADAF2714A}" type="presParOf" srcId="{FE7F8A83-A58C-4E92-BD00-D4726D568A1B}" destId="{A79C321E-E673-4487-8AE2-8F67517FF725}" srcOrd="2" destOrd="0" presId="urn:microsoft.com/office/officeart/2005/8/layout/chevron1"/>
    <dgm:cxn modelId="{C92565A6-306C-4176-8ADB-786A19D30E3F}" type="presParOf" srcId="{FE7F8A83-A58C-4E92-BD00-D4726D568A1B}" destId="{5EB1E992-DE65-4356-BF59-AA2D25D61161}" srcOrd="3" destOrd="0" presId="urn:microsoft.com/office/officeart/2005/8/layout/chevron1"/>
    <dgm:cxn modelId="{1CB5AF98-9866-4BF6-8880-9AF40F4A0240}"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1540" y="43762"/>
          <a:ext cx="1876685" cy="7506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t>Screening and Linkage to Care</a:t>
          </a:r>
          <a:endParaRPr lang="en-US" sz="1400" kern="1200" dirty="0"/>
        </a:p>
      </dsp:txBody>
      <dsp:txXfrm>
        <a:off x="376877" y="43762"/>
        <a:ext cx="1126011" cy="750674"/>
      </dsp:txXfrm>
    </dsp:sp>
    <dsp:sp modelId="{A79C321E-E673-4487-8AE2-8F67517FF725}">
      <dsp:nvSpPr>
        <dsp:cNvPr id="0" name=""/>
        <dsp:cNvSpPr/>
      </dsp:nvSpPr>
      <dsp:spPr>
        <a:xfrm>
          <a:off x="1690557" y="43762"/>
          <a:ext cx="1876685" cy="7506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t>Optimizing Care for Moms/Babies</a:t>
          </a:r>
          <a:endParaRPr lang="en-US" sz="1400" kern="1200" dirty="0"/>
        </a:p>
      </dsp:txBody>
      <dsp:txXfrm>
        <a:off x="2065894" y="43762"/>
        <a:ext cx="1126011" cy="750674"/>
      </dsp:txXfrm>
    </dsp:sp>
    <dsp:sp modelId="{C18E0E07-C7A3-4B8D-834E-6D1F060B6F83}">
      <dsp:nvSpPr>
        <dsp:cNvPr id="0" name=""/>
        <dsp:cNvSpPr/>
      </dsp:nvSpPr>
      <dsp:spPr>
        <a:xfrm>
          <a:off x="3379574" y="43762"/>
          <a:ext cx="1876685" cy="7506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t>Prevention</a:t>
          </a:r>
          <a:endParaRPr lang="en-US" sz="1400" kern="1200" dirty="0"/>
        </a:p>
      </dsp:txBody>
      <dsp:txXfrm>
        <a:off x="3754911" y="43762"/>
        <a:ext cx="1126011" cy="750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1565" y="93007"/>
          <a:ext cx="1907100" cy="851787"/>
        </a:xfrm>
        <a:prstGeom prst="chevron">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Map</a:t>
          </a:r>
          <a:r>
            <a:rPr lang="en-US" sz="1200" kern="1200" baseline="0" dirty="0" smtClean="0"/>
            <a:t> local resources for MAT providers and addiction services.</a:t>
          </a:r>
          <a:endParaRPr lang="en-US" sz="1200" kern="1200" dirty="0"/>
        </a:p>
      </dsp:txBody>
      <dsp:txXfrm>
        <a:off x="427459" y="93007"/>
        <a:ext cx="1055313" cy="851787"/>
      </dsp:txXfrm>
    </dsp:sp>
    <dsp:sp modelId="{A79C321E-E673-4487-8AE2-8F67517FF725}">
      <dsp:nvSpPr>
        <dsp:cNvPr id="0" name=""/>
        <dsp:cNvSpPr/>
      </dsp:nvSpPr>
      <dsp:spPr>
        <a:xfrm>
          <a:off x="1717955" y="-8407"/>
          <a:ext cx="1907100" cy="1054618"/>
        </a:xfrm>
        <a:prstGeom prst="chevron">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Establishing process flow to link patients with OUD to care.</a:t>
          </a:r>
          <a:endParaRPr lang="en-US" sz="1200" kern="1200" dirty="0"/>
        </a:p>
      </dsp:txBody>
      <dsp:txXfrm>
        <a:off x="2245264" y="-8407"/>
        <a:ext cx="852482" cy="1054618"/>
      </dsp:txXfrm>
    </dsp:sp>
    <dsp:sp modelId="{C18E0E07-C7A3-4B8D-834E-6D1F060B6F83}">
      <dsp:nvSpPr>
        <dsp:cNvPr id="0" name=""/>
        <dsp:cNvSpPr/>
      </dsp:nvSpPr>
      <dsp:spPr>
        <a:xfrm>
          <a:off x="3434346" y="93007"/>
          <a:ext cx="1907100" cy="851787"/>
        </a:xfrm>
        <a:prstGeom prst="chevron">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Expand the number of Buprenorphine providers </a:t>
          </a:r>
          <a:endParaRPr lang="en-US" sz="1200" kern="1200" dirty="0"/>
        </a:p>
      </dsp:txBody>
      <dsp:txXfrm>
        <a:off x="3860240" y="93007"/>
        <a:ext cx="1055313" cy="851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678"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Screening and Linkage to Care</a:t>
          </a:r>
          <a:endParaRPr lang="en-US" sz="2500" kern="1200" dirty="0"/>
        </a:p>
      </dsp:txBody>
      <dsp:txXfrm>
        <a:off x="655438" y="147339"/>
        <a:ext cx="1958280" cy="1305520"/>
      </dsp:txXfrm>
    </dsp:sp>
    <dsp:sp modelId="{A79C321E-E673-4487-8AE2-8F67517FF725}">
      <dsp:nvSpPr>
        <dsp:cNvPr id="0" name=""/>
        <dsp:cNvSpPr/>
      </dsp:nvSpPr>
      <dsp:spPr>
        <a:xfrm>
          <a:off x="294009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Optimizing Care for Moms/Babies</a:t>
          </a:r>
          <a:endParaRPr lang="en-US" sz="2500" kern="1200" dirty="0"/>
        </a:p>
      </dsp:txBody>
      <dsp:txXfrm>
        <a:off x="3592859" y="147339"/>
        <a:ext cx="1958280" cy="1305520"/>
      </dsp:txXfrm>
    </dsp:sp>
    <dsp:sp modelId="{C18E0E07-C7A3-4B8D-834E-6D1F060B6F83}">
      <dsp:nvSpPr>
        <dsp:cNvPr id="0" name=""/>
        <dsp:cNvSpPr/>
      </dsp:nvSpPr>
      <dsp:spPr>
        <a:xfrm>
          <a:off x="587751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Prevention</a:t>
          </a:r>
          <a:endParaRPr lang="en-US" sz="2500" kern="1200" dirty="0"/>
        </a:p>
      </dsp:txBody>
      <dsp:txXfrm>
        <a:off x="6530279" y="147339"/>
        <a:ext cx="1958280" cy="1305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678"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Screening and Linkage to Care</a:t>
          </a:r>
          <a:endParaRPr lang="en-US" sz="2500" kern="1200" dirty="0"/>
        </a:p>
      </dsp:txBody>
      <dsp:txXfrm>
        <a:off x="655438" y="147339"/>
        <a:ext cx="1958280" cy="1305520"/>
      </dsp:txXfrm>
    </dsp:sp>
    <dsp:sp modelId="{A79C321E-E673-4487-8AE2-8F67517FF725}">
      <dsp:nvSpPr>
        <dsp:cNvPr id="0" name=""/>
        <dsp:cNvSpPr/>
      </dsp:nvSpPr>
      <dsp:spPr>
        <a:xfrm>
          <a:off x="294009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Optimizing Care for Moms/Babies</a:t>
          </a:r>
          <a:endParaRPr lang="en-US" sz="2500" kern="1200" dirty="0"/>
        </a:p>
      </dsp:txBody>
      <dsp:txXfrm>
        <a:off x="3592859" y="147339"/>
        <a:ext cx="1958280" cy="1305520"/>
      </dsp:txXfrm>
    </dsp:sp>
    <dsp:sp modelId="{C18E0E07-C7A3-4B8D-834E-6D1F060B6F83}">
      <dsp:nvSpPr>
        <dsp:cNvPr id="0" name=""/>
        <dsp:cNvSpPr/>
      </dsp:nvSpPr>
      <dsp:spPr>
        <a:xfrm>
          <a:off x="587751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Prevention</a:t>
          </a:r>
          <a:endParaRPr lang="en-US" sz="2500" kern="1200" dirty="0"/>
        </a:p>
      </dsp:txBody>
      <dsp:txXfrm>
        <a:off x="6530279" y="147339"/>
        <a:ext cx="1958280" cy="1305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678"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Screening and Linkage to Care</a:t>
          </a:r>
          <a:endParaRPr lang="en-US" sz="2500" kern="1200" dirty="0"/>
        </a:p>
      </dsp:txBody>
      <dsp:txXfrm>
        <a:off x="655438" y="147339"/>
        <a:ext cx="1958280" cy="1305520"/>
      </dsp:txXfrm>
    </dsp:sp>
    <dsp:sp modelId="{A79C321E-E673-4487-8AE2-8F67517FF725}">
      <dsp:nvSpPr>
        <dsp:cNvPr id="0" name=""/>
        <dsp:cNvSpPr/>
      </dsp:nvSpPr>
      <dsp:spPr>
        <a:xfrm>
          <a:off x="294009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Optimizing Care for Moms/Babies</a:t>
          </a:r>
          <a:endParaRPr lang="en-US" sz="2500" kern="1200" dirty="0"/>
        </a:p>
      </dsp:txBody>
      <dsp:txXfrm>
        <a:off x="3592859" y="147339"/>
        <a:ext cx="1958280" cy="1305520"/>
      </dsp:txXfrm>
    </dsp:sp>
    <dsp:sp modelId="{C18E0E07-C7A3-4B8D-834E-6D1F060B6F83}">
      <dsp:nvSpPr>
        <dsp:cNvPr id="0" name=""/>
        <dsp:cNvSpPr/>
      </dsp:nvSpPr>
      <dsp:spPr>
        <a:xfrm>
          <a:off x="587751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Prevention</a:t>
          </a:r>
          <a:endParaRPr lang="en-US" sz="2500" kern="1200" dirty="0"/>
        </a:p>
      </dsp:txBody>
      <dsp:txXfrm>
        <a:off x="6530279" y="147339"/>
        <a:ext cx="1958280" cy="1305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678"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Screening and Linkage to Care</a:t>
          </a:r>
          <a:endParaRPr lang="en-US" sz="2500" kern="1200" dirty="0"/>
        </a:p>
      </dsp:txBody>
      <dsp:txXfrm>
        <a:off x="655438" y="147339"/>
        <a:ext cx="1958280" cy="1305520"/>
      </dsp:txXfrm>
    </dsp:sp>
    <dsp:sp modelId="{A79C321E-E673-4487-8AE2-8F67517FF725}">
      <dsp:nvSpPr>
        <dsp:cNvPr id="0" name=""/>
        <dsp:cNvSpPr/>
      </dsp:nvSpPr>
      <dsp:spPr>
        <a:xfrm>
          <a:off x="294009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Optimizing Care for Moms/Babies</a:t>
          </a:r>
          <a:endParaRPr lang="en-US" sz="2500" kern="1200" dirty="0"/>
        </a:p>
      </dsp:txBody>
      <dsp:txXfrm>
        <a:off x="3592859" y="147339"/>
        <a:ext cx="1958280" cy="1305520"/>
      </dsp:txXfrm>
    </dsp:sp>
    <dsp:sp modelId="{C18E0E07-C7A3-4B8D-834E-6D1F060B6F83}">
      <dsp:nvSpPr>
        <dsp:cNvPr id="0" name=""/>
        <dsp:cNvSpPr/>
      </dsp:nvSpPr>
      <dsp:spPr>
        <a:xfrm>
          <a:off x="5877519" y="147339"/>
          <a:ext cx="3263800" cy="13055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Prevention</a:t>
          </a:r>
          <a:endParaRPr lang="en-US" sz="2500" kern="1200" dirty="0"/>
        </a:p>
      </dsp:txBody>
      <dsp:txXfrm>
        <a:off x="6530279" y="147339"/>
        <a:ext cx="1958280" cy="13055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6FE02B9-139B-4A71-A3B0-49BF3BB6CAAD}" type="datetimeFigureOut">
              <a:rPr lang="en-US" smtClean="0"/>
              <a:pPr/>
              <a:t>9/27/2018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CADC3D6-F64F-432F-8CAF-12A8E390EF55}" type="slidenum">
              <a:rPr lang="en-US" smtClean="0"/>
              <a:pPr/>
              <a:t>‹#›</a:t>
            </a:fld>
            <a:endParaRPr lang="en-US"/>
          </a:p>
        </p:txBody>
      </p:sp>
    </p:spTree>
    <p:extLst>
      <p:ext uri="{BB962C8B-B14F-4D97-AF65-F5344CB8AC3E}">
        <p14:creationId xmlns:p14="http://schemas.microsoft.com/office/powerpoint/2010/main" val="4029221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9/27/2018</a:t>
            </a:fld>
            <a:endParaRPr lang="en-US" alt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any number of epidemiologic</a:t>
            </a:r>
            <a:r>
              <a:rPr lang="en-US" baseline="0" dirty="0" smtClean="0"/>
              <a:t> slides that demonstrate the magnitude of the opioid epidemic in the US. This data from the Huffington post demonstrates, alarmingly, that death from drug overdose has exceeded peak deaths from firearm homicides (1993), HIV (1995), and is on pace to exceed peak car crashes deaths (1972).</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a:t>
            </a:fld>
            <a:endParaRPr lang="en-US" altLang="en-US"/>
          </a:p>
        </p:txBody>
      </p:sp>
    </p:spTree>
    <p:extLst>
      <p:ext uri="{BB962C8B-B14F-4D97-AF65-F5344CB8AC3E}">
        <p14:creationId xmlns:p14="http://schemas.microsoft.com/office/powerpoint/2010/main" val="312443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sz="1200" b="1" kern="1200" dirty="0" smtClean="0">
                <a:solidFill>
                  <a:srgbClr val="004990"/>
                </a:solidFill>
                <a:latin typeface="+mn-lt"/>
                <a:ea typeface="MS PGothic" pitchFamily="34" charset="-128"/>
                <a:cs typeface="MS PGothic" charset="0"/>
              </a:rPr>
              <a:t>53% increase in rate of NAS from 2011 – 2016</a:t>
            </a:r>
          </a:p>
          <a:p>
            <a:r>
              <a:rPr lang="en-US" sz="1200" b="1" kern="1200" dirty="0" smtClean="0">
                <a:solidFill>
                  <a:srgbClr val="004990"/>
                </a:solidFill>
                <a:latin typeface="+mn-lt"/>
                <a:ea typeface="MS PGothic" pitchFamily="34" charset="-128"/>
                <a:cs typeface="MS PGothic" charset="0"/>
              </a:rPr>
              <a:t>NAS rate increased 2.1% per quarter from 2011-2016</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12</a:t>
            </a:fld>
            <a:endParaRPr lang="en-US" altLang="en-US"/>
          </a:p>
        </p:txBody>
      </p:sp>
    </p:spTree>
    <p:extLst>
      <p:ext uri="{BB962C8B-B14F-4D97-AF65-F5344CB8AC3E}">
        <p14:creationId xmlns:p14="http://schemas.microsoft.com/office/powerpoint/2010/main" val="20416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map displays resources</a:t>
            </a:r>
            <a:r>
              <a:rPr lang="en-US" baseline="0" dirty="0" smtClean="0"/>
              <a:t> in IL by county. The county’s in green are those that have at least 1 treatment resource available for our underserved/Medicaid population. We have the fewest resources available for our women in greatest need.</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13</a:t>
            </a:fld>
            <a:endParaRPr lang="en-US" altLang="en-US"/>
          </a:p>
        </p:txBody>
      </p:sp>
    </p:spTree>
    <p:extLst>
      <p:ext uri="{BB962C8B-B14F-4D97-AF65-F5344CB8AC3E}">
        <p14:creationId xmlns:p14="http://schemas.microsoft.com/office/powerpoint/2010/main" val="2485591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bring this issue up because treatment</a:t>
            </a:r>
            <a:r>
              <a:rPr lang="en-US" baseline="0" dirty="0" smtClean="0"/>
              <a:t> resources are important to survival. This figure here demonstrates the inverse relationship between a rise in MAT treatment and a decline in heroin overdose deaths in Baltimore, MD.</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14</a:t>
            </a:fld>
            <a:endParaRPr lang="en-US" altLang="en-US"/>
          </a:p>
        </p:txBody>
      </p:sp>
    </p:spTree>
    <p:extLst>
      <p:ext uri="{BB962C8B-B14F-4D97-AF65-F5344CB8AC3E}">
        <p14:creationId xmlns:p14="http://schemas.microsoft.com/office/powerpoint/2010/main" val="353920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summarize….</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15</a:t>
            </a:fld>
            <a:endParaRPr lang="en-US" altLang="en-US"/>
          </a:p>
        </p:txBody>
      </p:sp>
    </p:spTree>
    <p:extLst>
      <p:ext uri="{BB962C8B-B14F-4D97-AF65-F5344CB8AC3E}">
        <p14:creationId xmlns:p14="http://schemas.microsoft.com/office/powerpoint/2010/main" val="280429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17</a:t>
            </a:fld>
            <a:endParaRPr lang="en-US" altLang="en-US"/>
          </a:p>
        </p:txBody>
      </p:sp>
    </p:spTree>
    <p:extLst>
      <p:ext uri="{BB962C8B-B14F-4D97-AF65-F5344CB8AC3E}">
        <p14:creationId xmlns:p14="http://schemas.microsoft.com/office/powerpoint/2010/main" val="245187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19</a:t>
            </a:fld>
            <a:endParaRPr lang="en-US" altLang="en-US"/>
          </a:p>
        </p:txBody>
      </p:sp>
    </p:spTree>
    <p:extLst>
      <p:ext uri="{BB962C8B-B14F-4D97-AF65-F5344CB8AC3E}">
        <p14:creationId xmlns:p14="http://schemas.microsoft.com/office/powerpoint/2010/main" val="191396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055688" y="690563"/>
            <a:ext cx="45989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31597" indent="-281383">
              <a:defRPr>
                <a:solidFill>
                  <a:schemeClr val="tx1"/>
                </a:solidFill>
                <a:latin typeface="Arial" pitchFamily="34" charset="0"/>
                <a:ea typeface="MS PGothic" pitchFamily="34" charset="-128"/>
              </a:defRPr>
            </a:lvl2pPr>
            <a:lvl3pPr marL="1125533" indent="-225107">
              <a:defRPr>
                <a:solidFill>
                  <a:schemeClr val="tx1"/>
                </a:solidFill>
                <a:latin typeface="Arial" pitchFamily="34" charset="0"/>
                <a:ea typeface="MS PGothic" pitchFamily="34" charset="-128"/>
              </a:defRPr>
            </a:lvl3pPr>
            <a:lvl4pPr marL="1575745" indent="-225107">
              <a:defRPr>
                <a:solidFill>
                  <a:schemeClr val="tx1"/>
                </a:solidFill>
                <a:latin typeface="Arial" pitchFamily="34" charset="0"/>
                <a:ea typeface="MS PGothic" pitchFamily="34" charset="-128"/>
              </a:defRPr>
            </a:lvl4pPr>
            <a:lvl5pPr marL="2025959" indent="-225107">
              <a:defRPr>
                <a:solidFill>
                  <a:schemeClr val="tx1"/>
                </a:solidFill>
                <a:latin typeface="Arial" pitchFamily="34" charset="0"/>
                <a:ea typeface="MS PGothic" pitchFamily="34" charset="-128"/>
              </a:defRPr>
            </a:lvl5pPr>
            <a:lvl6pPr marL="2476173" indent="-225107" eaLnBrk="0" fontAlgn="base" hangingPunct="0">
              <a:spcBef>
                <a:spcPct val="0"/>
              </a:spcBef>
              <a:spcAft>
                <a:spcPct val="0"/>
              </a:spcAft>
              <a:defRPr>
                <a:solidFill>
                  <a:schemeClr val="tx1"/>
                </a:solidFill>
                <a:latin typeface="Arial" pitchFamily="34" charset="0"/>
                <a:ea typeface="MS PGothic" pitchFamily="34" charset="-128"/>
              </a:defRPr>
            </a:lvl6pPr>
            <a:lvl7pPr marL="2926386" indent="-225107" eaLnBrk="0" fontAlgn="base" hangingPunct="0">
              <a:spcBef>
                <a:spcPct val="0"/>
              </a:spcBef>
              <a:spcAft>
                <a:spcPct val="0"/>
              </a:spcAft>
              <a:defRPr>
                <a:solidFill>
                  <a:schemeClr val="tx1"/>
                </a:solidFill>
                <a:latin typeface="Arial" pitchFamily="34" charset="0"/>
                <a:ea typeface="MS PGothic" pitchFamily="34" charset="-128"/>
              </a:defRPr>
            </a:lvl7pPr>
            <a:lvl8pPr marL="3376598" indent="-225107" eaLnBrk="0" fontAlgn="base" hangingPunct="0">
              <a:spcBef>
                <a:spcPct val="0"/>
              </a:spcBef>
              <a:spcAft>
                <a:spcPct val="0"/>
              </a:spcAft>
              <a:defRPr>
                <a:solidFill>
                  <a:schemeClr val="tx1"/>
                </a:solidFill>
                <a:latin typeface="Arial" pitchFamily="34" charset="0"/>
                <a:ea typeface="MS PGothic" pitchFamily="34" charset="-128"/>
              </a:defRPr>
            </a:lvl8pPr>
            <a:lvl9pPr marL="3826810" indent="-225107"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20</a:t>
            </a:fld>
            <a:endParaRPr lang="en-US" altLang="en-US">
              <a:latin typeface="Calibri" pitchFamily="34" charset="0"/>
            </a:endParaRPr>
          </a:p>
        </p:txBody>
      </p:sp>
    </p:spTree>
    <p:extLst>
      <p:ext uri="{BB962C8B-B14F-4D97-AF65-F5344CB8AC3E}">
        <p14:creationId xmlns:p14="http://schemas.microsoft.com/office/powerpoint/2010/main" val="4045207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Autumn</a:t>
            </a:r>
            <a:r>
              <a:rPr lang="en-US" baseline="0" dirty="0" smtClean="0"/>
              <a:t> – list key steps here based on our measures for this bucket…should be check list, NARCAN, contraception plan, consults,  patient and provider education,  reduction of stigma / implicit bias training</a:t>
            </a:r>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22</a:t>
            </a:fld>
            <a:endParaRPr lang="en-US" altLang="en-US"/>
          </a:p>
        </p:txBody>
      </p:sp>
    </p:spTree>
    <p:extLst>
      <p:ext uri="{BB962C8B-B14F-4D97-AF65-F5344CB8AC3E}">
        <p14:creationId xmlns:p14="http://schemas.microsoft.com/office/powerpoint/2010/main" val="261753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should switch to make the order consistent with our buckets…prevention is always</a:t>
            </a:r>
            <a:r>
              <a:rPr lang="en-US" baseline="0" dirty="0" smtClean="0"/>
              <a:t> listed last.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23</a:t>
            </a:fld>
            <a:endParaRPr lang="en-US" altLang="en-US"/>
          </a:p>
        </p:txBody>
      </p:sp>
    </p:spTree>
    <p:extLst>
      <p:ext uri="{BB962C8B-B14F-4D97-AF65-F5344CB8AC3E}">
        <p14:creationId xmlns:p14="http://schemas.microsoft.com/office/powerpoint/2010/main" val="350612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Gives</a:t>
            </a:r>
            <a:r>
              <a:rPr lang="en-US" baseline="0" dirty="0" smtClean="0"/>
              <a:t> a background on addiction.  It’s a disease.  Often we as providers have stigma and bias, we need to remind ourselves that this is pathological.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25</a:t>
            </a:fld>
            <a:endParaRPr lang="en-US" altLang="en-US"/>
          </a:p>
        </p:txBody>
      </p:sp>
    </p:spTree>
    <p:extLst>
      <p:ext uri="{BB962C8B-B14F-4D97-AF65-F5344CB8AC3E}">
        <p14:creationId xmlns:p14="http://schemas.microsoft.com/office/powerpoint/2010/main" val="197687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as prescribing</a:t>
            </a:r>
            <a:r>
              <a:rPr lang="en-US" baseline="0" dirty="0" smtClean="0"/>
              <a:t> providers have unfortunately contributed to the magnitude of this problem…</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a:t>
            </a:fld>
            <a:endParaRPr lang="en-US" altLang="en-US"/>
          </a:p>
        </p:txBody>
      </p:sp>
    </p:spTree>
    <p:extLst>
      <p:ext uri="{BB962C8B-B14F-4D97-AF65-F5344CB8AC3E}">
        <p14:creationId xmlns:p14="http://schemas.microsoft.com/office/powerpoint/2010/main" val="291984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a:t>
            </a:r>
            <a:r>
              <a:rPr lang="en-US" baseline="0" dirty="0" smtClean="0"/>
              <a:t> in who your team members are, add as needed!</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26</a:t>
            </a:fld>
            <a:endParaRPr lang="en-US" altLang="en-US"/>
          </a:p>
        </p:txBody>
      </p:sp>
    </p:spTree>
    <p:extLst>
      <p:ext uri="{BB962C8B-B14F-4D97-AF65-F5344CB8AC3E}">
        <p14:creationId xmlns:p14="http://schemas.microsoft.com/office/powerpoint/2010/main" val="227346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Screening all</a:t>
            </a:r>
            <a:r>
              <a:rPr lang="en-US" baseline="0" dirty="0" smtClean="0"/>
              <a:t> pregnant woman on all units caring for pregnant women as a part of comprehensive obstetric care.  </a:t>
            </a:r>
          </a:p>
          <a:p>
            <a:pPr marL="171450" indent="-171450">
              <a:buFont typeface="Arial" panose="020B0604020202020204" pitchFamily="34" charset="0"/>
              <a:buChar char="•"/>
            </a:pPr>
            <a:r>
              <a:rPr lang="en-US" baseline="0" dirty="0" smtClean="0"/>
              <a:t>Early universal screening with a validated tool chosen from the ILPQC toolkit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27</a:t>
            </a:fld>
            <a:endParaRPr lang="en-US" altLang="en-US"/>
          </a:p>
        </p:txBody>
      </p:sp>
    </p:spTree>
    <p:extLst>
      <p:ext uri="{BB962C8B-B14F-4D97-AF65-F5344CB8AC3E}">
        <p14:creationId xmlns:p14="http://schemas.microsoft.com/office/powerpoint/2010/main" val="1624320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tools that</a:t>
            </a:r>
            <a:r>
              <a:rPr lang="en-US" baseline="0" dirty="0" smtClean="0"/>
              <a:t> are provided in the ILPQC toolkit…need to add info from Daisy’s talks about screening and the tool they used.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28</a:t>
            </a:fld>
            <a:endParaRPr lang="en-US" altLang="en-US"/>
          </a:p>
        </p:txBody>
      </p:sp>
    </p:spTree>
    <p:extLst>
      <p:ext uri="{BB962C8B-B14F-4D97-AF65-F5344CB8AC3E}">
        <p14:creationId xmlns:p14="http://schemas.microsoft.com/office/powerpoint/2010/main" val="329080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we going to do with patient’s who screen positive.  Patient’s should be receiving a brief intervention and referral to treatment.  Hospitals can be reimbursed for this.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29</a:t>
            </a:fld>
            <a:endParaRPr lang="en-US" altLang="en-US"/>
          </a:p>
        </p:txBody>
      </p:sp>
    </p:spTree>
    <p:extLst>
      <p:ext uri="{BB962C8B-B14F-4D97-AF65-F5344CB8AC3E}">
        <p14:creationId xmlns:p14="http://schemas.microsoft.com/office/powerpoint/2010/main" val="34306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Pocket care provided by ILPQC (see the toolkit) gives</a:t>
            </a:r>
            <a:r>
              <a:rPr lang="en-US" baseline="0" dirty="0" smtClean="0"/>
              <a:t> providers a brief script for screen positive patients, also the BILLING CODES to get reimbursed for screening and SBIRT counseling.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30</a:t>
            </a:fld>
            <a:endParaRPr lang="en-US" altLang="en-US"/>
          </a:p>
        </p:txBody>
      </p:sp>
    </p:spTree>
    <p:extLst>
      <p:ext uri="{BB962C8B-B14F-4D97-AF65-F5344CB8AC3E}">
        <p14:creationId xmlns:p14="http://schemas.microsoft.com/office/powerpoint/2010/main" val="2614709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of the process flow</a:t>
            </a:r>
            <a:r>
              <a:rPr lang="en-US" baseline="0" dirty="0" smtClean="0"/>
              <a:t> for screening and managing screen positive patients</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31</a:t>
            </a:fld>
            <a:endParaRPr lang="en-US" altLang="en-US"/>
          </a:p>
        </p:txBody>
      </p:sp>
    </p:spTree>
    <p:extLst>
      <p:ext uri="{BB962C8B-B14F-4D97-AF65-F5344CB8AC3E}">
        <p14:creationId xmlns:p14="http://schemas.microsoft.com/office/powerpoint/2010/main" val="383258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Example</a:t>
            </a:r>
            <a:r>
              <a:rPr lang="en-US" baseline="0" dirty="0" smtClean="0"/>
              <a:t> of how it might look incorporating screening and brief intervention and referral to treatment.  </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32</a:t>
            </a:fld>
            <a:endParaRPr lang="en-US" altLang="en-US"/>
          </a:p>
        </p:txBody>
      </p:sp>
    </p:spTree>
    <p:extLst>
      <p:ext uri="{BB962C8B-B14F-4D97-AF65-F5344CB8AC3E}">
        <p14:creationId xmlns:p14="http://schemas.microsoft.com/office/powerpoint/2010/main" val="3716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key steps</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33</a:t>
            </a:fld>
            <a:endParaRPr lang="en-US" altLang="en-US"/>
          </a:p>
        </p:txBody>
      </p:sp>
    </p:spTree>
    <p:extLst>
      <p:ext uri="{BB962C8B-B14F-4D97-AF65-F5344CB8AC3E}">
        <p14:creationId xmlns:p14="http://schemas.microsoft.com/office/powerpoint/2010/main" val="1767226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Implementing</a:t>
            </a:r>
            <a:r>
              <a:rPr lang="en-US" baseline="0" dirty="0" smtClean="0"/>
              <a:t> screening on L&amp;D will take the following key steps – we are making progress on..</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34</a:t>
            </a:fld>
            <a:endParaRPr lang="en-US" altLang="en-US"/>
          </a:p>
        </p:txBody>
      </p:sp>
    </p:spTree>
    <p:extLst>
      <p:ext uri="{BB962C8B-B14F-4D97-AF65-F5344CB8AC3E}">
        <p14:creationId xmlns:p14="http://schemas.microsoft.com/office/powerpoint/2010/main" val="8986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working</a:t>
            </a:r>
            <a:r>
              <a:rPr lang="en-US" baseline="0" dirty="0" smtClean="0"/>
              <a:t> on a Mapping Tool to help link screen positive women to needed local resources.  We will share the completed Mapping Tool and a process for using it with all outpatient affiliated prenatal clinics / OB offices, the ER and our Labor and Delivery / mom-baby unit.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35</a:t>
            </a:fld>
            <a:endParaRPr lang="en-US" altLang="en-US"/>
          </a:p>
        </p:txBody>
      </p:sp>
    </p:spTree>
    <p:extLst>
      <p:ext uri="{BB962C8B-B14F-4D97-AF65-F5344CB8AC3E}">
        <p14:creationId xmlns:p14="http://schemas.microsoft.com/office/powerpoint/2010/main" val="46763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relevant to</a:t>
            </a:r>
            <a:r>
              <a:rPr lang="en-US" baseline="0" dirty="0" smtClean="0"/>
              <a:t> all of us here in this room is the impact of opioid use in pregnancy. This chart to the left demonstrates maternal mortality in IL between 2002 and 2011. The blue bars represent obstetric causes and the red non-obstetric causes. Here, we see, that substance abuse overdose exceeds all obstetric-related causes of death below. We see to the right here the rise in maternal mortality related to overdose in Maryland. The risk to our mothers reflects the risk we see nationally.</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a:t>
            </a:fld>
            <a:endParaRPr lang="en-US" altLang="en-US"/>
          </a:p>
        </p:txBody>
      </p:sp>
    </p:spTree>
    <p:extLst>
      <p:ext uri="{BB962C8B-B14F-4D97-AF65-F5344CB8AC3E}">
        <p14:creationId xmlns:p14="http://schemas.microsoft.com/office/powerpoint/2010/main" val="952710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Steps to help link screen positive women with OUD to 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1) Map</a:t>
            </a:r>
            <a:r>
              <a:rPr lang="en-US" sz="1200" baseline="0" dirty="0" smtClean="0"/>
              <a:t> local resources for MAT providers and addiction services.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2) Establishing process flow to link patients with OUD to care.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3) Expand the number of Buprenorphine providers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36</a:t>
            </a:fld>
            <a:endParaRPr lang="en-US" altLang="en-US"/>
          </a:p>
        </p:txBody>
      </p:sp>
    </p:spTree>
    <p:extLst>
      <p:ext uri="{BB962C8B-B14F-4D97-AF65-F5344CB8AC3E}">
        <p14:creationId xmlns:p14="http://schemas.microsoft.com/office/powerpoint/2010/main" val="2223702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37</a:t>
            </a:fld>
            <a:endParaRPr lang="en-US" altLang="en-US"/>
          </a:p>
        </p:txBody>
      </p:sp>
    </p:spTree>
    <p:extLst>
      <p:ext uri="{BB962C8B-B14F-4D97-AF65-F5344CB8AC3E}">
        <p14:creationId xmlns:p14="http://schemas.microsoft.com/office/powerpoint/2010/main" val="3279272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standardize care with</a:t>
            </a:r>
            <a:r>
              <a:rPr lang="en-US" baseline="0" dirty="0" smtClean="0"/>
              <a:t> best practice recommendations / </a:t>
            </a:r>
            <a:r>
              <a:rPr lang="en-US" dirty="0" smtClean="0"/>
              <a:t> protocol </a:t>
            </a:r>
            <a:r>
              <a:rPr lang="en-US" baseline="0" dirty="0" smtClean="0"/>
              <a:t> and </a:t>
            </a:r>
            <a:r>
              <a:rPr lang="en-US" dirty="0" smtClean="0"/>
              <a:t>checklist to make sure we provide the optimal care for women with OUD prenatal, labor</a:t>
            </a:r>
            <a:r>
              <a:rPr lang="en-US" baseline="0" dirty="0" smtClean="0"/>
              <a:t> and delivery and postpartum care settings.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38</a:t>
            </a:fld>
            <a:endParaRPr lang="en-US" altLang="en-US"/>
          </a:p>
        </p:txBody>
      </p:sp>
    </p:spTree>
    <p:extLst>
      <p:ext uri="{BB962C8B-B14F-4D97-AF65-F5344CB8AC3E}">
        <p14:creationId xmlns:p14="http://schemas.microsoft.com/office/powerpoint/2010/main" val="1786126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working on helping providers counsel women with OUD on access</a:t>
            </a:r>
            <a:r>
              <a:rPr lang="en-US" baseline="0" dirty="0" smtClean="0"/>
              <a:t> to NARCAN as an overdose prevention strategy</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39</a:t>
            </a:fld>
            <a:endParaRPr lang="en-US" altLang="en-US"/>
          </a:p>
        </p:txBody>
      </p:sp>
    </p:spTree>
    <p:extLst>
      <p:ext uri="{BB962C8B-B14F-4D97-AF65-F5344CB8AC3E}">
        <p14:creationId xmlns:p14="http://schemas.microsoft.com/office/powerpoint/2010/main" val="4267028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ILPQC toolkit has</a:t>
            </a:r>
            <a:r>
              <a:rPr lang="en-US" baseline="0" dirty="0" smtClean="0"/>
              <a:t> many </a:t>
            </a:r>
            <a:r>
              <a:rPr lang="en-US" dirty="0" smtClean="0"/>
              <a:t>patient / provider resources to help take better care of pregnant and postpartum women with OUD</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40</a:t>
            </a:fld>
            <a:endParaRPr lang="en-US" altLang="en-US"/>
          </a:p>
        </p:txBody>
      </p:sp>
    </p:spTree>
    <p:extLst>
      <p:ext uri="{BB962C8B-B14F-4D97-AF65-F5344CB8AC3E}">
        <p14:creationId xmlns:p14="http://schemas.microsoft.com/office/powerpoint/2010/main" val="4023911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amazing patient materials that were produced with input from national experts and patients right here in Illinois.  Please review these materials and we will be working on a standard plan to make sure all of our pregnant and postpartum patients with OUD have access to these resources. We also have a hand out for all pregnant women to learn about pain medication use in pregnancy / postpartum and risk of NAS and opioid addiction.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41</a:t>
            </a:fld>
            <a:endParaRPr lang="en-US" altLang="en-US"/>
          </a:p>
        </p:txBody>
      </p:sp>
    </p:spTree>
    <p:extLst>
      <p:ext uri="{BB962C8B-B14F-4D97-AF65-F5344CB8AC3E}">
        <p14:creationId xmlns:p14="http://schemas.microsoft.com/office/powerpoint/2010/main" val="2512978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materials to educate providers on risks of prescribing opioids and how they can reduce these</a:t>
            </a:r>
            <a:r>
              <a:rPr lang="en-US" baseline="0" dirty="0" smtClean="0"/>
              <a:t> risks.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42</a:t>
            </a:fld>
            <a:endParaRPr lang="en-US" altLang="en-US"/>
          </a:p>
        </p:txBody>
      </p:sp>
    </p:spTree>
    <p:extLst>
      <p:ext uri="{BB962C8B-B14F-4D97-AF65-F5344CB8AC3E}">
        <p14:creationId xmlns:p14="http://schemas.microsoft.com/office/powerpoint/2010/main" val="1660998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2019 the initiative will also be focusing on reducing opioid prescribing and prevention of OUD. Resources in the MNO ILPQC toolkit will assist with this process.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43</a:t>
            </a:fld>
            <a:endParaRPr lang="en-US" altLang="en-US"/>
          </a:p>
        </p:txBody>
      </p:sp>
    </p:spTree>
    <p:extLst>
      <p:ext uri="{BB962C8B-B14F-4D97-AF65-F5344CB8AC3E}">
        <p14:creationId xmlns:p14="http://schemas.microsoft.com/office/powerpoint/2010/main" val="587241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Neonatology</a:t>
            </a:r>
            <a:r>
              <a:rPr lang="en-US" baseline="0" dirty="0" smtClean="0"/>
              <a:t> teams are partnering with MNO –OB teams to standardize and improve care of babies with NAS.  An important goal will be increasing maternal / family involvement with non-pharmacologic care of the newborn with NAS (rooming in, Eat-sleep-console, breastfeeding </a:t>
            </a:r>
            <a:r>
              <a:rPr lang="en-US" baseline="0" dirty="0" err="1" smtClean="0"/>
              <a:t>etc</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44</a:t>
            </a:fld>
            <a:endParaRPr lang="en-US" altLang="en-US"/>
          </a:p>
        </p:txBody>
      </p:sp>
    </p:spTree>
    <p:extLst>
      <p:ext uri="{BB962C8B-B14F-4D97-AF65-F5344CB8AC3E}">
        <p14:creationId xmlns:p14="http://schemas.microsoft.com/office/powerpoint/2010/main" val="1094635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examples of work the Neo team will be doing around standardizing the Neonatology / pediatric consult for all women with OUD during prenatal care optimally, or on L&amp;D prior to delivery.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45</a:t>
            </a:fld>
            <a:endParaRPr lang="en-US" altLang="en-US"/>
          </a:p>
        </p:txBody>
      </p:sp>
    </p:spTree>
    <p:extLst>
      <p:ext uri="{BB962C8B-B14F-4D97-AF65-F5344CB8AC3E}">
        <p14:creationId xmlns:p14="http://schemas.microsoft.com/office/powerpoint/2010/main" val="169370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fontScale="92500" lnSpcReduction="20000"/>
          </a:bodyPr>
          <a:lstStyle/>
          <a:p>
            <a:r>
              <a:rPr lang="en-US" dirty="0" smtClean="0"/>
              <a:t>Also: </a:t>
            </a:r>
          </a:p>
          <a:p>
            <a:pPr>
              <a:buFont typeface="Arial" panose="020B0604020202020204" pitchFamily="34" charset="0"/>
              <a:buChar char="•"/>
            </a:pPr>
            <a:r>
              <a:rPr lang="en-US" sz="2400" dirty="0"/>
              <a:t>Women have higher rates of hospitalizations for opioid overdoses</a:t>
            </a:r>
            <a:r>
              <a:rPr lang="en-US" sz="2400" baseline="30000" dirty="0"/>
              <a:t>7</a:t>
            </a:r>
            <a:endParaRPr lang="en-US" sz="2400" dirty="0"/>
          </a:p>
          <a:p>
            <a:pPr>
              <a:buFont typeface="Arial" panose="020B0604020202020204" pitchFamily="34" charset="0"/>
              <a:buChar char="•"/>
            </a:pPr>
            <a:r>
              <a:rPr lang="en-US" sz="2400" dirty="0"/>
              <a:t>Women are more likely than men to:</a:t>
            </a:r>
          </a:p>
          <a:p>
            <a:pPr lvl="1">
              <a:buFont typeface="Arial" panose="020B0604020202020204" pitchFamily="34" charset="0"/>
              <a:buChar char="•"/>
            </a:pPr>
            <a:r>
              <a:rPr lang="en-US" sz="2400" dirty="0"/>
              <a:t>be prescribed opioids</a:t>
            </a:r>
            <a:r>
              <a:rPr lang="en-US" sz="2400" baseline="30000" dirty="0"/>
              <a:t>8</a:t>
            </a:r>
            <a:endParaRPr lang="en-US" sz="2400" dirty="0"/>
          </a:p>
          <a:p>
            <a:pPr lvl="1">
              <a:buFont typeface="Arial" panose="020B0604020202020204" pitchFamily="34" charset="0"/>
              <a:buChar char="•"/>
            </a:pPr>
            <a:r>
              <a:rPr lang="en-US" sz="2400" dirty="0"/>
              <a:t>use opioids chronically</a:t>
            </a:r>
            <a:r>
              <a:rPr lang="en-US" sz="2400" baseline="30000" dirty="0"/>
              <a:t>8</a:t>
            </a:r>
            <a:endParaRPr lang="en-US" sz="2400" dirty="0"/>
          </a:p>
          <a:p>
            <a:pPr lvl="1">
              <a:buFont typeface="Arial" panose="020B0604020202020204" pitchFamily="34" charset="0"/>
              <a:buChar char="•"/>
            </a:pPr>
            <a:r>
              <a:rPr lang="en-US" sz="2400" dirty="0"/>
              <a:t>receive prescriptions for higher doses</a:t>
            </a:r>
            <a:r>
              <a:rPr lang="en-US" sz="2400" baseline="30000" dirty="0"/>
              <a:t>8</a:t>
            </a:r>
            <a:endParaRPr lang="en-US" sz="2400" dirty="0"/>
          </a:p>
          <a:p>
            <a:pPr lvl="1">
              <a:buFont typeface="Arial" panose="020B0604020202020204" pitchFamily="34" charset="0"/>
              <a:buChar char="•"/>
            </a:pPr>
            <a:r>
              <a:rPr lang="en-US" sz="2400" dirty="0"/>
              <a:t>engage in “doctor-shopping”</a:t>
            </a:r>
            <a:r>
              <a:rPr lang="en-US" sz="2400" baseline="30000" dirty="0"/>
              <a:t> 9</a:t>
            </a:r>
            <a:endParaRPr lang="en-US" sz="2400" dirty="0"/>
          </a:p>
          <a:p>
            <a:pPr lvl="1">
              <a:buFont typeface="Arial" panose="020B0604020202020204" pitchFamily="34" charset="0"/>
              <a:buChar char="•"/>
            </a:pPr>
            <a:r>
              <a:rPr lang="en-US" sz="2400" dirty="0"/>
              <a:t>be prescribed opiates in combination with sedatives</a:t>
            </a:r>
            <a:r>
              <a:rPr lang="en-US" sz="2400" baseline="30000" dirty="0"/>
              <a:t>10</a:t>
            </a:r>
            <a:endParaRPr lang="en-US" sz="2400" dirty="0"/>
          </a:p>
          <a:p>
            <a:pPr lvl="1">
              <a:buFont typeface="Arial" panose="020B0604020202020204" pitchFamily="34" charset="0"/>
              <a:buChar char="•"/>
            </a:pPr>
            <a:r>
              <a:rPr lang="en-US" sz="2400" dirty="0"/>
              <a:t>face barriers in access to substance abuse treatment</a:t>
            </a:r>
            <a:r>
              <a:rPr lang="en-US" sz="2400" baseline="30000" dirty="0"/>
              <a:t>11</a:t>
            </a:r>
            <a:endParaRPr lang="en-US" sz="2400" dirty="0"/>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a:t>
            </a:fld>
            <a:endParaRPr lang="en-US" altLang="en-US"/>
          </a:p>
        </p:txBody>
      </p:sp>
    </p:spTree>
    <p:extLst>
      <p:ext uri="{BB962C8B-B14F-4D97-AF65-F5344CB8AC3E}">
        <p14:creationId xmlns:p14="http://schemas.microsoft.com/office/powerpoint/2010/main" val="2370267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Collecting data will allow us to track progress and</a:t>
            </a:r>
            <a:r>
              <a:rPr lang="en-US" baseline="0" dirty="0" smtClean="0"/>
              <a:t> compare our progress across time and other hospitals across the state. </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50</a:t>
            </a:fld>
            <a:endParaRPr lang="en-US" altLang="en-US"/>
          </a:p>
        </p:txBody>
      </p:sp>
    </p:spTree>
    <p:extLst>
      <p:ext uri="{BB962C8B-B14F-4D97-AF65-F5344CB8AC3E}">
        <p14:creationId xmlns:p14="http://schemas.microsoft.com/office/powerpoint/2010/main" val="3949773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51</a:t>
            </a:fld>
            <a:endParaRPr lang="en-US" altLang="en-US">
              <a:latin typeface="Calibri" pitchFamily="34" charset="0"/>
            </a:endParaRPr>
          </a:p>
        </p:txBody>
      </p:sp>
    </p:spTree>
    <p:extLst>
      <p:ext uri="{BB962C8B-B14F-4D97-AF65-F5344CB8AC3E}">
        <p14:creationId xmlns:p14="http://schemas.microsoft.com/office/powerpoint/2010/main" val="3700422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52</a:t>
            </a:fld>
            <a:endParaRPr lang="en-US" altLang="en-US">
              <a:latin typeface="Calibri" pitchFamily="34" charset="0"/>
            </a:endParaRPr>
          </a:p>
        </p:txBody>
      </p:sp>
    </p:spTree>
    <p:extLst>
      <p:ext uri="{BB962C8B-B14F-4D97-AF65-F5344CB8AC3E}">
        <p14:creationId xmlns:p14="http://schemas.microsoft.com/office/powerpoint/2010/main" val="3700422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53</a:t>
            </a:fld>
            <a:endParaRPr lang="en-US" altLang="en-US">
              <a:latin typeface="Calibri" pitchFamily="34" charset="0"/>
            </a:endParaRPr>
          </a:p>
        </p:txBody>
      </p:sp>
    </p:spTree>
    <p:extLst>
      <p:ext uri="{BB962C8B-B14F-4D97-AF65-F5344CB8AC3E}">
        <p14:creationId xmlns:p14="http://schemas.microsoft.com/office/powerpoint/2010/main" val="753461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54</a:t>
            </a:fld>
            <a:endParaRPr lang="en-US" altLang="en-US">
              <a:latin typeface="Calibri" pitchFamily="34" charset="0"/>
            </a:endParaRPr>
          </a:p>
        </p:txBody>
      </p:sp>
    </p:spTree>
    <p:extLst>
      <p:ext uri="{BB962C8B-B14F-4D97-AF65-F5344CB8AC3E}">
        <p14:creationId xmlns:p14="http://schemas.microsoft.com/office/powerpoint/2010/main" val="3752250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066800" y="708025"/>
            <a:ext cx="4724400" cy="3544888"/>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4" name="Footer Placeholder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553793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58</a:t>
            </a:fld>
            <a:endParaRPr lang="en-US" altLang="en-US"/>
          </a:p>
        </p:txBody>
      </p:sp>
    </p:spTree>
    <p:extLst>
      <p:ext uri="{BB962C8B-B14F-4D97-AF65-F5344CB8AC3E}">
        <p14:creationId xmlns:p14="http://schemas.microsoft.com/office/powerpoint/2010/main" val="3573486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59</a:t>
            </a:fld>
            <a:endParaRPr lang="en-US" altLang="en-US"/>
          </a:p>
        </p:txBody>
      </p:sp>
    </p:spTree>
    <p:extLst>
      <p:ext uri="{BB962C8B-B14F-4D97-AF65-F5344CB8AC3E}">
        <p14:creationId xmlns:p14="http://schemas.microsoft.com/office/powerpoint/2010/main" val="1797187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60</a:t>
            </a:fld>
            <a:endParaRPr lang="en-US" altLang="en-US"/>
          </a:p>
        </p:txBody>
      </p:sp>
    </p:spTree>
    <p:extLst>
      <p:ext uri="{BB962C8B-B14F-4D97-AF65-F5344CB8AC3E}">
        <p14:creationId xmlns:p14="http://schemas.microsoft.com/office/powerpoint/2010/main" val="3556916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61</a:t>
            </a:fld>
            <a:endParaRPr lang="en-US" altLang="en-US"/>
          </a:p>
        </p:txBody>
      </p:sp>
    </p:spTree>
    <p:extLst>
      <p:ext uri="{BB962C8B-B14F-4D97-AF65-F5344CB8AC3E}">
        <p14:creationId xmlns:p14="http://schemas.microsoft.com/office/powerpoint/2010/main" val="309924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pPr defTabSz="907451" eaLnBrk="1" fontAlgn="auto" hangingPunct="1">
              <a:spcBef>
                <a:spcPts val="0"/>
              </a:spcBef>
              <a:spcAft>
                <a:spcPts val="0"/>
              </a:spcAft>
              <a:defRPr/>
            </a:pPr>
            <a:r>
              <a:rPr lang="en-US" dirty="0" smtClean="0">
                <a:ea typeface="+mn-ea"/>
                <a:cs typeface="+mn-cs"/>
              </a:rPr>
              <a:t>There </a:t>
            </a:r>
            <a:r>
              <a:rPr lang="en-US" dirty="0">
                <a:ea typeface="+mn-ea"/>
                <a:cs typeface="+mn-cs"/>
              </a:rPr>
              <a:t>were 207 drug poisoning </a:t>
            </a:r>
            <a:r>
              <a:rPr lang="en-US" dirty="0" smtClean="0">
                <a:ea typeface="+mn-ea"/>
                <a:cs typeface="+mn-cs"/>
              </a:rPr>
              <a:t>deaths among women of reproductive age </a:t>
            </a:r>
            <a:r>
              <a:rPr lang="en-US" dirty="0">
                <a:ea typeface="+mn-ea"/>
                <a:cs typeface="+mn-cs"/>
              </a:rPr>
              <a:t>in 2008 and 400 in </a:t>
            </a:r>
            <a:r>
              <a:rPr lang="en-US" dirty="0" smtClean="0">
                <a:ea typeface="+mn-ea"/>
                <a:cs typeface="+mn-cs"/>
              </a:rPr>
              <a:t>2017, a 101%</a:t>
            </a:r>
            <a:r>
              <a:rPr lang="en-US" baseline="0" dirty="0" smtClean="0">
                <a:ea typeface="+mn-ea"/>
                <a:cs typeface="+mn-cs"/>
              </a:rPr>
              <a:t> increase</a:t>
            </a:r>
            <a:r>
              <a:rPr lang="en-US" dirty="0" smtClean="0">
                <a:ea typeface="+mn-ea"/>
                <a:cs typeface="+mn-cs"/>
              </a:rPr>
              <a:t>.</a:t>
            </a:r>
            <a:endParaRPr lang="en-US" dirty="0">
              <a:ea typeface="+mn-ea"/>
              <a:cs typeface="+mn-cs"/>
            </a:endParaRPr>
          </a:p>
          <a:p>
            <a:pPr defTabSz="907451" eaLnBrk="1" fontAlgn="auto" hangingPunct="1">
              <a:spcBef>
                <a:spcPts val="0"/>
              </a:spcBef>
              <a:spcAft>
                <a:spcPts val="0"/>
              </a:spcAft>
              <a:defRPr/>
            </a:pPr>
            <a:endParaRPr lang="en-US" dirty="0">
              <a:ea typeface="+mn-ea"/>
              <a:cs typeface="+mn-cs"/>
            </a:endParaRPr>
          </a:p>
          <a:p>
            <a:pPr defTabSz="907451" eaLnBrk="1" fontAlgn="auto" hangingPunct="1">
              <a:spcBef>
                <a:spcPts val="0"/>
              </a:spcBef>
              <a:spcAft>
                <a:spcPts val="0"/>
              </a:spcAft>
              <a:defRPr/>
            </a:pPr>
            <a:r>
              <a:rPr lang="en-US" dirty="0">
                <a:ea typeface="+mn-ea"/>
                <a:cs typeface="+mn-cs"/>
              </a:rPr>
              <a:t>There were 122 opioid-related poisoning deaths </a:t>
            </a:r>
            <a:r>
              <a:rPr lang="en-US" dirty="0" smtClean="0">
                <a:ea typeface="+mn-ea"/>
                <a:cs typeface="+mn-cs"/>
              </a:rPr>
              <a:t>among women of reproductive age in </a:t>
            </a:r>
            <a:r>
              <a:rPr lang="en-US" dirty="0">
                <a:ea typeface="+mn-ea"/>
                <a:cs typeface="+mn-cs"/>
              </a:rPr>
              <a:t>2008 and 323 in </a:t>
            </a:r>
            <a:r>
              <a:rPr lang="en-US" dirty="0" smtClean="0">
                <a:ea typeface="+mn-ea"/>
                <a:cs typeface="+mn-cs"/>
              </a:rPr>
              <a:t>2017, a 175% increase.</a:t>
            </a:r>
            <a:endParaRPr lang="en-US" dirty="0">
              <a:ea typeface="+mn-ea"/>
              <a:cs typeface="+mn-cs"/>
            </a:endParaRPr>
          </a:p>
          <a:p>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12933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62</a:t>
            </a:fld>
            <a:endParaRPr lang="en-US" altLang="en-US"/>
          </a:p>
        </p:txBody>
      </p:sp>
    </p:spTree>
    <p:extLst>
      <p:ext uri="{BB962C8B-B14F-4D97-AF65-F5344CB8AC3E}">
        <p14:creationId xmlns:p14="http://schemas.microsoft.com/office/powerpoint/2010/main" val="21274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defTabSz="907451" eaLnBrk="1" fontAlgn="auto" hangingPunct="1">
              <a:spcBef>
                <a:spcPts val="0"/>
              </a:spcBef>
              <a:spcAft>
                <a:spcPts val="0"/>
              </a:spcAft>
              <a:defRPr/>
            </a:pPr>
            <a:r>
              <a:rPr lang="en-US" dirty="0" smtClean="0"/>
              <a:t>Heroin was involved in approximately 50% of opioid-related poisoning deaths in 2017</a:t>
            </a:r>
          </a:p>
          <a:p>
            <a:pPr defTabSz="907451" eaLnBrk="1" fontAlgn="auto" hangingPunct="1">
              <a:spcBef>
                <a:spcPts val="0"/>
              </a:spcBef>
              <a:spcAft>
                <a:spcPts val="0"/>
              </a:spcAft>
              <a:defRPr/>
            </a:pPr>
            <a:endParaRPr lang="en-US" dirty="0" smtClean="0"/>
          </a:p>
          <a:p>
            <a:pPr defTabSz="907451" eaLnBrk="1" fontAlgn="auto" hangingPunct="1">
              <a:spcBef>
                <a:spcPts val="0"/>
              </a:spcBef>
              <a:spcAft>
                <a:spcPts val="0"/>
              </a:spcAft>
              <a:defRPr/>
            </a:pPr>
            <a:r>
              <a:rPr lang="en-US" dirty="0" smtClean="0"/>
              <a:t>Synthetic opioids were involved in approximately 55% of opioid-related poisoning deaths in 2017.</a:t>
            </a:r>
          </a:p>
          <a:p>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9803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Rates </a:t>
            </a:r>
            <a:r>
              <a:rPr lang="en-US" baseline="0" dirty="0" smtClean="0"/>
              <a:t>of overdose are highest among non-Hispanic white women, however, all race/ethnicity groups have experienced significant increases in overdose rates for women. </a:t>
            </a:r>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0171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lvl="0"/>
            <a:r>
              <a:rPr lang="en-US" dirty="0" smtClean="0"/>
              <a:t>There were 10 pregnancy-associated deaths related to opioid poisoning in 2016. </a:t>
            </a:r>
            <a:r>
              <a:rPr lang="en-US" sz="1200" dirty="0" smtClean="0"/>
              <a:t>Pregnancy-associated deaths related to any drug overdose</a:t>
            </a:r>
            <a:r>
              <a:rPr lang="en-US" sz="1200" baseline="0" dirty="0" smtClean="0"/>
              <a:t> </a:t>
            </a:r>
            <a:r>
              <a:rPr lang="en-US" sz="1200" b="1" dirty="0" smtClean="0"/>
              <a:t>nearly tripled.</a:t>
            </a:r>
            <a:r>
              <a:rPr lang="en-US" sz="1200" b="0" baseline="0" dirty="0" smtClean="0"/>
              <a:t>  </a:t>
            </a:r>
            <a:r>
              <a:rPr lang="en-US" sz="1200" u="sng" dirty="0" smtClean="0"/>
              <a:t>Pregnancy-associated deaths specifically related to opioid overdose</a:t>
            </a:r>
            <a:r>
              <a:rPr lang="en-US" sz="1200" u="sng" baseline="0" dirty="0" smtClean="0"/>
              <a:t> </a:t>
            </a:r>
            <a:r>
              <a:rPr lang="en-US" sz="1200" b="1" u="sng" dirty="0" smtClean="0"/>
              <a:t>increased almost 6-fold across the last 10 years.</a:t>
            </a:r>
            <a:endParaRPr lang="en-US" sz="1200" u="sng" dirty="0" smtClean="0"/>
          </a:p>
          <a:p>
            <a:pPr defTabSz="907451"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9692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u="sng" dirty="0" smtClean="0"/>
              <a:t>Opioids were involved in 83% of pregnancy-associated drug overdose deaths during 2014-2016</a:t>
            </a:r>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6802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9/27/2018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9/27/2018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9/27/2018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9/27/2018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9/27/2018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9/27/2018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9/27/2018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9/27/2018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9/27/2018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9/27/2018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9/27/2018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9/27/2018</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package" Target="../embeddings/Microsoft_PowerPoint_Slide.sldx"/></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hyperlink" Target="https://www.acog.org/-/media/Districts/District-II/Public/PDFs/ACOG_OpioidUse_Readiness_Recognition_Prevention_FINAL_Updated_POSC_June.pdf?dmc=1&amp;ts=20180619T1807414894" TargetMode="External"/><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hyperlink" Target="http://ilpqc.org/?q=MNO-OB" TargetMode="External"/><Relationship Id="rId4" Type="http://schemas.openxmlformats.org/officeDocument/2006/relationships/hyperlink" Target="https://safehealthcareforeverywoman.org/wp-content/uploads/2017/09/Obstetric-Care-for-OUD_Presentation-9.6.17.pdf" TargetMode="External"/><Relationship Id="rId9"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info@ilpqc.or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www.ilpqc.org/"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50.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oleObject" Target="../embeddings/oleObject1.bin"/><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DDD8331-DEC2-4D1E-95D5-94283CB87E4D}" type="slidenum">
              <a:rPr lang="en-US" altLang="en-US" smtClean="0"/>
              <a:pPr>
                <a:defRPr/>
              </a:pPr>
              <a:t>1</a:t>
            </a:fld>
            <a:endParaRPr lang="en-US" altLang="en-US"/>
          </a:p>
        </p:txBody>
      </p:sp>
      <p:pic>
        <p:nvPicPr>
          <p:cNvPr id="5" name="Picture 8" descr="image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352800" y="2209800"/>
            <a:ext cx="56388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4000" b="1" dirty="0" smtClean="0">
                <a:solidFill>
                  <a:srgbClr val="004990"/>
                </a:solidFill>
                <a:latin typeface="Goudy Old Style" panose="02020502050305020303" pitchFamily="18" charset="0"/>
              </a:rPr>
              <a:t>Mother and Neonates Affected by Opioids </a:t>
            </a:r>
          </a:p>
          <a:p>
            <a:pPr eaLnBrk="1" hangingPunct="1"/>
            <a:r>
              <a:rPr lang="en-US" altLang="en-US" sz="4000" b="1" dirty="0" smtClean="0">
                <a:solidFill>
                  <a:srgbClr val="004990"/>
                </a:solidFill>
                <a:latin typeface="Goudy Old Style" panose="02020502050305020303" pitchFamily="18" charset="0"/>
              </a:rPr>
              <a:t>Initiative</a:t>
            </a:r>
            <a:endParaRPr lang="en-US" altLang="en-US" sz="4000" b="1" dirty="0">
              <a:solidFill>
                <a:srgbClr val="004990"/>
              </a:solidFill>
              <a:latin typeface="Goudy Old Style" panose="02020502050305020303" pitchFamily="18" charset="0"/>
            </a:endParaRPr>
          </a:p>
        </p:txBody>
      </p:sp>
      <p:sp>
        <p:nvSpPr>
          <p:cNvPr id="7" name="Title 1"/>
          <p:cNvSpPr txBox="1">
            <a:spLocks/>
          </p:cNvSpPr>
          <p:nvPr/>
        </p:nvSpPr>
        <p:spPr bwMode="auto">
          <a:xfrm>
            <a:off x="3444936" y="3927328"/>
            <a:ext cx="5638800" cy="1622425"/>
          </a:xfrm>
          <a:prstGeom prst="rect">
            <a:avLst/>
          </a:prstGeom>
          <a:solidFill>
            <a:srgbClr val="FFFF00"/>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b="1" dirty="0" smtClean="0">
                <a:solidFill>
                  <a:srgbClr val="004990"/>
                </a:solidFill>
                <a:latin typeface="Goudy Old Style" panose="02020502050305020303" pitchFamily="18" charset="0"/>
              </a:rPr>
              <a:t>Inset Name and date </a:t>
            </a:r>
            <a:endParaRPr lang="en-US" altLang="en-US" sz="3200" b="1" dirty="0">
              <a:solidFill>
                <a:srgbClr val="004990"/>
              </a:solidFill>
              <a:latin typeface="Goudy Old Style" panose="02020502050305020303" pitchFamily="18" charset="0"/>
            </a:endParaRPr>
          </a:p>
        </p:txBody>
      </p:sp>
    </p:spTree>
    <p:extLst>
      <p:ext uri="{BB962C8B-B14F-4D97-AF65-F5344CB8AC3E}">
        <p14:creationId xmlns:p14="http://schemas.microsoft.com/office/powerpoint/2010/main" val="278697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Rate of </a:t>
            </a:r>
            <a:r>
              <a:rPr lang="en-US" sz="2800" u="sng" dirty="0"/>
              <a:t>Pregnancy-Associated Deaths</a:t>
            </a:r>
            <a:r>
              <a:rPr lang="en-US" sz="2800" dirty="0"/>
              <a:t> </a:t>
            </a:r>
            <a:r>
              <a:rPr lang="en-US" sz="2800" dirty="0" smtClean="0"/>
              <a:t/>
            </a:r>
            <a:br>
              <a:rPr lang="en-US" sz="2800" dirty="0" smtClean="0"/>
            </a:br>
            <a:r>
              <a:rPr lang="en-US" sz="2800" dirty="0" smtClean="0"/>
              <a:t>Due </a:t>
            </a:r>
            <a:r>
              <a:rPr lang="en-US" sz="2800" dirty="0"/>
              <a:t>to Drug </a:t>
            </a:r>
            <a:r>
              <a:rPr lang="en-US" sz="2800" dirty="0" smtClean="0"/>
              <a:t>Poisoning, IL Residents, 2008-2016</a:t>
            </a:r>
            <a:endParaRPr lang="en-US" sz="2800" dirty="0"/>
          </a:p>
        </p:txBody>
      </p:sp>
      <p:sp>
        <p:nvSpPr>
          <p:cNvPr id="3" name="Content Placeholder 2"/>
          <p:cNvSpPr>
            <a:spLocks noGrp="1"/>
          </p:cNvSpPr>
          <p:nvPr>
            <p:ph idx="1"/>
          </p:nvPr>
        </p:nvSpPr>
        <p:spPr>
          <a:xfrm>
            <a:off x="5715002" y="1447800"/>
            <a:ext cx="3147809" cy="4526698"/>
          </a:xfrm>
        </p:spPr>
        <p:txBody>
          <a:bodyPr>
            <a:normAutofit lnSpcReduction="10000"/>
          </a:bodyPr>
          <a:lstStyle/>
          <a:p>
            <a:pPr marL="0" lvl="0" indent="0">
              <a:buNone/>
            </a:pPr>
            <a:r>
              <a:rPr lang="en-US" sz="2400" i="1" dirty="0" smtClean="0"/>
              <a:t>Between 2008 and 2016:</a:t>
            </a:r>
          </a:p>
          <a:p>
            <a:pPr lvl="0"/>
            <a:r>
              <a:rPr lang="en-US" sz="2400" dirty="0" smtClean="0"/>
              <a:t>Pregnancy-associated deaths related to any drug poisoning </a:t>
            </a:r>
            <a:r>
              <a:rPr lang="en-US" sz="2400" b="1" dirty="0" smtClean="0"/>
              <a:t>nearly tripled.</a:t>
            </a:r>
            <a:endParaRPr lang="en-US" sz="2400" dirty="0" smtClean="0"/>
          </a:p>
          <a:p>
            <a:pPr lvl="0"/>
            <a:r>
              <a:rPr lang="en-US" sz="2400" u="sng" dirty="0" smtClean="0"/>
              <a:t>Pregnancy-associated deaths specifically related to opioid poisoning </a:t>
            </a:r>
            <a:r>
              <a:rPr lang="en-US" sz="2400" b="1" u="sng" dirty="0" smtClean="0"/>
              <a:t>increased almost 6-fold.</a:t>
            </a:r>
            <a:endParaRPr lang="en-US" sz="2400" u="sng" dirty="0"/>
          </a:p>
        </p:txBody>
      </p:sp>
      <p:sp>
        <p:nvSpPr>
          <p:cNvPr id="4" name="Slide Number Placeholder 3"/>
          <p:cNvSpPr>
            <a:spLocks noGrp="1"/>
          </p:cNvSpPr>
          <p:nvPr>
            <p:ph type="sldNum" sz="quarter" idx="12"/>
          </p:nvPr>
        </p:nvSpPr>
        <p:spPr/>
        <p:txBody>
          <a:bodyPr/>
          <a:lstStyle/>
          <a:p>
            <a:fld id="{D57F1E4F-1CFF-5643-939E-217C01CDF565}" type="slidenum">
              <a:rPr lang="en-US" sz="1600" smtClean="0">
                <a:solidFill>
                  <a:prstClr val="black">
                    <a:tint val="75000"/>
                  </a:prstClr>
                </a:solidFill>
              </a:rPr>
              <a:pPr/>
              <a:t>10</a:t>
            </a:fld>
            <a:endParaRPr lang="en-US" sz="1600" dirty="0">
              <a:solidFill>
                <a:prstClr val="black">
                  <a:tint val="75000"/>
                </a:prstClr>
              </a:solidFill>
            </a:endParaRPr>
          </a:p>
        </p:txBody>
      </p:sp>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891287499"/>
              </p:ext>
            </p:extLst>
          </p:nvPr>
        </p:nvGraphicFramePr>
        <p:xfrm>
          <a:off x="232542" y="1607770"/>
          <a:ext cx="5335445" cy="45266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628651" y="6324600"/>
            <a:ext cx="5827997" cy="404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1400" i="1" dirty="0">
                <a:solidFill>
                  <a:prstClr val="black"/>
                </a:solidFill>
              </a:rPr>
              <a:t>Data Source: Illinois death certificates, </a:t>
            </a:r>
            <a:r>
              <a:rPr lang="en-US" sz="1400" i="1" dirty="0" smtClean="0">
                <a:solidFill>
                  <a:prstClr val="black"/>
                </a:solidFill>
              </a:rPr>
              <a:t>2008-2016.</a:t>
            </a:r>
            <a:endParaRPr lang="en-US" sz="1400" i="1" dirty="0">
              <a:solidFill>
                <a:prstClr val="black"/>
              </a:solidFill>
            </a:endParaRPr>
          </a:p>
        </p:txBody>
      </p:sp>
    </p:spTree>
    <p:extLst>
      <p:ext uri="{BB962C8B-B14F-4D97-AF65-F5344CB8AC3E}">
        <p14:creationId xmlns:p14="http://schemas.microsoft.com/office/powerpoint/2010/main" val="2879484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rmAutofit/>
          </a:bodyPr>
          <a:lstStyle/>
          <a:p>
            <a:pPr algn="l"/>
            <a:r>
              <a:rPr lang="en-US" sz="2800" dirty="0" smtClean="0"/>
              <a:t>Number of </a:t>
            </a:r>
            <a:r>
              <a:rPr lang="en-US" sz="2800" u="sng" dirty="0"/>
              <a:t>Pregnancy-Associated Deaths</a:t>
            </a:r>
            <a:r>
              <a:rPr lang="en-US" sz="2800" dirty="0"/>
              <a:t> </a:t>
            </a:r>
            <a:r>
              <a:rPr lang="en-US" sz="2800" dirty="0" smtClean="0"/>
              <a:t/>
            </a:r>
            <a:br>
              <a:rPr lang="en-US" sz="2800" dirty="0" smtClean="0"/>
            </a:br>
            <a:r>
              <a:rPr lang="en-US" sz="2800" dirty="0" smtClean="0"/>
              <a:t>Due </a:t>
            </a:r>
            <a:r>
              <a:rPr lang="en-US" sz="2800" dirty="0"/>
              <a:t>to Drug Poisoning, </a:t>
            </a:r>
            <a:r>
              <a:rPr lang="en-US" sz="2800" dirty="0" smtClean="0"/>
              <a:t>IL </a:t>
            </a:r>
            <a:r>
              <a:rPr lang="en-US" sz="2800" dirty="0"/>
              <a:t>Residents, 2008-2016</a:t>
            </a:r>
          </a:p>
        </p:txBody>
      </p:sp>
      <p:sp>
        <p:nvSpPr>
          <p:cNvPr id="3" name="Content Placeholder 2"/>
          <p:cNvSpPr>
            <a:spLocks noGrp="1"/>
          </p:cNvSpPr>
          <p:nvPr>
            <p:ph idx="1"/>
          </p:nvPr>
        </p:nvSpPr>
        <p:spPr>
          <a:xfrm>
            <a:off x="5701316" y="1675232"/>
            <a:ext cx="2985485" cy="4709260"/>
          </a:xfrm>
        </p:spPr>
        <p:txBody>
          <a:bodyPr>
            <a:normAutofit/>
          </a:bodyPr>
          <a:lstStyle/>
          <a:p>
            <a:pPr lvl="0"/>
            <a:r>
              <a:rPr lang="en-US" sz="2000" dirty="0" smtClean="0"/>
              <a:t>The number of drug poisoning and opioid-related deaths has increased over time.</a:t>
            </a:r>
          </a:p>
          <a:p>
            <a:pPr lvl="0"/>
            <a:r>
              <a:rPr lang="en-US" sz="2000" u="sng" dirty="0" smtClean="0"/>
              <a:t>Opioids were involved in 83% of pregnancy-associated drug poisoning deaths during 2014-2016.</a:t>
            </a:r>
            <a:endParaRPr lang="en-US" sz="2000" u="sng" dirty="0"/>
          </a:p>
        </p:txBody>
      </p:sp>
      <p:sp>
        <p:nvSpPr>
          <p:cNvPr id="4" name="Slide Number Placeholder 3"/>
          <p:cNvSpPr>
            <a:spLocks noGrp="1"/>
          </p:cNvSpPr>
          <p:nvPr>
            <p:ph type="sldNum" sz="quarter" idx="12"/>
          </p:nvPr>
        </p:nvSpPr>
        <p:spPr/>
        <p:txBody>
          <a:bodyPr/>
          <a:lstStyle/>
          <a:p>
            <a:fld id="{D57F1E4F-1CFF-5643-939E-217C01CDF565}" type="slidenum">
              <a:rPr lang="en-US" sz="1400" smtClean="0">
                <a:solidFill>
                  <a:prstClr val="black">
                    <a:tint val="75000"/>
                  </a:prstClr>
                </a:solidFill>
              </a:rPr>
              <a:pPr/>
              <a:t>11</a:t>
            </a:fld>
            <a:endParaRPr lang="en-US" sz="1400" dirty="0">
              <a:solidFill>
                <a:prstClr val="black">
                  <a:tint val="75000"/>
                </a:prstClr>
              </a:solidFill>
            </a:endParaRPr>
          </a:p>
        </p:txBody>
      </p:sp>
      <p:graphicFrame>
        <p:nvGraphicFramePr>
          <p:cNvPr id="8" name="Chart 7">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526182637"/>
              </p:ext>
            </p:extLst>
          </p:nvPr>
        </p:nvGraphicFramePr>
        <p:xfrm>
          <a:off x="229904" y="1954108"/>
          <a:ext cx="5166556" cy="44172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628651" y="6324600"/>
            <a:ext cx="5827997" cy="404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1200" i="1" dirty="0">
                <a:solidFill>
                  <a:prstClr val="black"/>
                </a:solidFill>
              </a:rPr>
              <a:t>Data Source: Illinois death certificates, </a:t>
            </a:r>
            <a:r>
              <a:rPr lang="en-US" sz="1200" i="1" dirty="0" smtClean="0">
                <a:solidFill>
                  <a:prstClr val="black"/>
                </a:solidFill>
              </a:rPr>
              <a:t>2008-2016.</a:t>
            </a:r>
            <a:endParaRPr lang="en-US" sz="1200" i="1" dirty="0">
              <a:solidFill>
                <a:prstClr val="black"/>
              </a:solidFill>
            </a:endParaRPr>
          </a:p>
        </p:txBody>
      </p:sp>
    </p:spTree>
    <p:extLst>
      <p:ext uri="{BB962C8B-B14F-4D97-AF65-F5344CB8AC3E}">
        <p14:creationId xmlns:p14="http://schemas.microsoft.com/office/powerpoint/2010/main" val="389636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0"/>
            <a:ext cx="8229600" cy="1143000"/>
          </a:xfrm>
          <a:prstGeom prst="rect">
            <a:avLst/>
          </a:prstGeom>
        </p:spPr>
        <p:txBody>
          <a:bodyPr/>
          <a:lstStyle/>
          <a:p>
            <a:pPr lvl="0" eaLnBrk="1" hangingPunct="1">
              <a:defRPr/>
            </a:pPr>
            <a:r>
              <a:rPr lang="en-US" altLang="en-US" sz="4000" b="1" dirty="0" smtClean="0">
                <a:solidFill>
                  <a:srgbClr val="F58466"/>
                </a:solidFill>
                <a:latin typeface="Goudy Old Style" pitchFamily="18" charset="0"/>
                <a:cs typeface="MS PGothic" charset="0"/>
              </a:rPr>
              <a:t>Neonatal Abstinence Syndrome</a:t>
            </a:r>
            <a:endParaRPr lang="en-US" altLang="en-US" sz="4000" b="1" dirty="0">
              <a:solidFill>
                <a:srgbClr val="F58466"/>
              </a:solidFill>
              <a:latin typeface="Goudy Old Style" pitchFamily="18" charset="0"/>
              <a:cs typeface="MS PGothic" charset="0"/>
            </a:endParaRPr>
          </a:p>
          <a:p>
            <a:pPr lvl="0" eaLnBrk="1" hangingPunct="1">
              <a:defRPr/>
            </a:pPr>
            <a:r>
              <a:rPr lang="en-US" altLang="en-US" sz="4000" b="1" dirty="0">
                <a:solidFill>
                  <a:srgbClr val="F58466"/>
                </a:solidFill>
                <a:latin typeface="Goudy Old Style" pitchFamily="18" charset="0"/>
                <a:cs typeface="MS PGothic" charset="0"/>
              </a:rPr>
              <a:t>in IL: scope of the problem</a:t>
            </a:r>
          </a:p>
        </p:txBody>
      </p:sp>
      <p:pic>
        <p:nvPicPr>
          <p:cNvPr id="2050" name="Char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0050"/>
            <a:ext cx="6781800" cy="410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19200" y="5342640"/>
            <a:ext cx="7162800" cy="830997"/>
          </a:xfrm>
          <a:prstGeom prst="rect">
            <a:avLst/>
          </a:prstGeom>
          <a:noFill/>
        </p:spPr>
        <p:txBody>
          <a:bodyPr wrap="square" rtlCol="0">
            <a:spAutoFit/>
          </a:bodyPr>
          <a:lstStyle/>
          <a:p>
            <a:r>
              <a:rPr lang="en-US" sz="2400" b="1" dirty="0" smtClean="0">
                <a:solidFill>
                  <a:srgbClr val="004990"/>
                </a:solidFill>
                <a:latin typeface="+mj-lt"/>
              </a:rPr>
              <a:t>53% increase in rate of NAS from 2011 – 2016</a:t>
            </a:r>
          </a:p>
          <a:p>
            <a:r>
              <a:rPr lang="en-US" sz="2400" b="1" dirty="0" smtClean="0">
                <a:solidFill>
                  <a:srgbClr val="004990"/>
                </a:solidFill>
                <a:latin typeface="+mj-lt"/>
              </a:rPr>
              <a:t>NAS rate increased 2.1% per quarter from 2011-2016</a:t>
            </a:r>
            <a:endParaRPr lang="en-US" sz="2400" b="1" dirty="0">
              <a:solidFill>
                <a:srgbClr val="004990"/>
              </a:solidFill>
              <a:latin typeface="+mj-lt"/>
            </a:endParaRPr>
          </a:p>
        </p:txBody>
      </p:sp>
    </p:spTree>
    <p:extLst>
      <p:ext uri="{BB962C8B-B14F-4D97-AF65-F5344CB8AC3E}">
        <p14:creationId xmlns:p14="http://schemas.microsoft.com/office/powerpoint/2010/main" val="1825501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13</a:t>
            </a:fld>
            <a:endParaRPr lang="en-US" altLang="en-US"/>
          </a:p>
        </p:txBody>
      </p:sp>
      <p:pic>
        <p:nvPicPr>
          <p:cNvPr id="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90" t="8365" r="9238" b="4753"/>
          <a:stretch/>
        </p:blipFill>
        <p:spPr bwMode="auto">
          <a:xfrm>
            <a:off x="3274694" y="1142999"/>
            <a:ext cx="4419600" cy="5715001"/>
          </a:xfrm>
          <a:prstGeom prst="snip2DiagRect">
            <a:avLst>
              <a:gd name="adj1" fmla="val 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p:cNvSpPr txBox="1">
            <a:spLocks/>
          </p:cNvSpPr>
          <p:nvPr/>
        </p:nvSpPr>
        <p:spPr>
          <a:xfrm>
            <a:off x="102870" y="76200"/>
            <a:ext cx="690753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2800" b="1" dirty="0" smtClean="0">
                <a:solidFill>
                  <a:srgbClr val="F58466"/>
                </a:solidFill>
                <a:latin typeface="Goudy Old Style" pitchFamily="18" charset="0"/>
              </a:rPr>
              <a:t>Opioid Use Treatment Resources for Pregnant Women Insured by Medicaid in IL, excluding Chicago</a:t>
            </a:r>
            <a:endParaRPr lang="en-US" altLang="en-US" sz="2800" b="1" dirty="0">
              <a:solidFill>
                <a:srgbClr val="F58466"/>
              </a:solidFill>
              <a:latin typeface="Goudy Old Style" pitchFamily="18" charset="0"/>
            </a:endParaRPr>
          </a:p>
        </p:txBody>
      </p:sp>
      <p:sp>
        <p:nvSpPr>
          <p:cNvPr id="7" name="Rectangle 6"/>
          <p:cNvSpPr/>
          <p:nvPr/>
        </p:nvSpPr>
        <p:spPr>
          <a:xfrm>
            <a:off x="3124200" y="1524000"/>
            <a:ext cx="240792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20" t="81064" r="46431" b="4328"/>
          <a:stretch/>
        </p:blipFill>
        <p:spPr bwMode="auto">
          <a:xfrm>
            <a:off x="609600" y="1924048"/>
            <a:ext cx="3524253" cy="14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244214" y="5832456"/>
            <a:ext cx="2407920" cy="1006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14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14</a:t>
            </a:fld>
            <a:endParaRPr lang="en-US" alt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2" y="57023"/>
            <a:ext cx="8328025" cy="6491287"/>
          </a:xfrm>
          <a:prstGeom prst="snip2DiagRect">
            <a:avLst>
              <a:gd name="adj1" fmla="val 0"/>
              <a:gd name="adj2" fmla="val 329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39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15</a:t>
            </a:fld>
            <a:endParaRPr lang="en-US" altLang="en-US"/>
          </a:p>
        </p:txBody>
      </p:sp>
      <p:sp>
        <p:nvSpPr>
          <p:cNvPr id="3" name="Content Placeholder 2"/>
          <p:cNvSpPr txBox="1">
            <a:spLocks/>
          </p:cNvSpPr>
          <p:nvPr/>
        </p:nvSpPr>
        <p:spPr>
          <a:xfrm>
            <a:off x="685800" y="1508125"/>
            <a:ext cx="7772400" cy="41148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dirty="0" smtClean="0"/>
              <a:t>Rise in opioid use</a:t>
            </a:r>
          </a:p>
          <a:p>
            <a:pPr>
              <a:buClr>
                <a:srgbClr val="F7994B"/>
              </a:buClr>
              <a:defRPr/>
            </a:pPr>
            <a:r>
              <a:rPr lang="en-US" dirty="0" smtClean="0"/>
              <a:t>Rise in opioid death</a:t>
            </a:r>
          </a:p>
          <a:p>
            <a:pPr>
              <a:buClr>
                <a:srgbClr val="F7994B"/>
              </a:buClr>
              <a:defRPr/>
            </a:pPr>
            <a:r>
              <a:rPr lang="en-US" dirty="0" smtClean="0"/>
              <a:t>Over-prescription of opioids</a:t>
            </a:r>
          </a:p>
          <a:p>
            <a:pPr>
              <a:buClr>
                <a:srgbClr val="F7994B"/>
              </a:buClr>
              <a:defRPr/>
            </a:pPr>
            <a:r>
              <a:rPr lang="en-US" dirty="0" smtClean="0"/>
              <a:t>Rise in maternal opioid-related death</a:t>
            </a:r>
          </a:p>
          <a:p>
            <a:pPr>
              <a:buClr>
                <a:srgbClr val="F7994B"/>
              </a:buClr>
              <a:defRPr/>
            </a:pPr>
            <a:r>
              <a:rPr lang="en-US" dirty="0" smtClean="0"/>
              <a:t>Rise in neonatal abstinence syndrome</a:t>
            </a:r>
          </a:p>
          <a:p>
            <a:pPr>
              <a:buClr>
                <a:srgbClr val="F7994B"/>
              </a:buClr>
              <a:defRPr/>
            </a:pPr>
            <a:r>
              <a:rPr lang="en-US" dirty="0" smtClean="0"/>
              <a:t>Improved outcome with treatment</a:t>
            </a:r>
          </a:p>
          <a:p>
            <a:pPr>
              <a:buClr>
                <a:srgbClr val="F7994B"/>
              </a:buClr>
              <a:defRPr/>
            </a:pPr>
            <a:r>
              <a:rPr lang="en-US" dirty="0" smtClean="0"/>
              <a:t>Limited treatment providers</a:t>
            </a:r>
          </a:p>
          <a:p>
            <a:pPr>
              <a:buFontTx/>
              <a:buNone/>
              <a:defRPr/>
            </a:pPr>
            <a:endParaRPr lang="en-US" dirty="0"/>
          </a:p>
        </p:txBody>
      </p:sp>
      <p:sp>
        <p:nvSpPr>
          <p:cNvPr id="4" name="Title 4"/>
          <p:cNvSpPr txBox="1">
            <a:spLocks/>
          </p:cNvSpPr>
          <p:nvPr/>
        </p:nvSpPr>
        <p:spPr>
          <a:xfrm>
            <a:off x="304800" y="217898"/>
            <a:ext cx="4953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The Backdrop</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225951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16</a:t>
            </a:fld>
            <a:endParaRPr lang="en-US" altLang="en-US"/>
          </a:p>
        </p:txBody>
      </p:sp>
      <p:sp>
        <p:nvSpPr>
          <p:cNvPr id="3" name="Content Placeholder 2"/>
          <p:cNvSpPr txBox="1">
            <a:spLocks/>
          </p:cNvSpPr>
          <p:nvPr/>
        </p:nvSpPr>
        <p:spPr>
          <a:xfrm>
            <a:off x="685800" y="1355725"/>
            <a:ext cx="7772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dirty="0" smtClean="0"/>
              <a:t>ILPQC implementation of statewide initiative for obstetric and neonatal teams </a:t>
            </a:r>
          </a:p>
          <a:p>
            <a:pPr>
              <a:buClr>
                <a:srgbClr val="F7994B"/>
              </a:buClr>
              <a:defRPr/>
            </a:pPr>
            <a:r>
              <a:rPr lang="en-US" dirty="0" smtClean="0"/>
              <a:t>Support of IDPH, the NAS Advisory Committee, the Regionalized Perinatal Health Program and other stakeholders</a:t>
            </a:r>
          </a:p>
          <a:p>
            <a:pPr>
              <a:buClr>
                <a:srgbClr val="F7994B"/>
              </a:buClr>
              <a:defRPr/>
            </a:pPr>
            <a:r>
              <a:rPr lang="en-US" dirty="0" smtClean="0"/>
              <a:t>All Illinois birthing/newborn hospitals </a:t>
            </a:r>
          </a:p>
          <a:p>
            <a:pPr>
              <a:buClr>
                <a:srgbClr val="F7994B"/>
              </a:buClr>
              <a:defRPr/>
            </a:pPr>
            <a:r>
              <a:rPr lang="en-US" dirty="0" smtClean="0"/>
              <a:t>To improve the quality of care provided to Mothers and Newborns affected by Opioids (MNO). </a:t>
            </a:r>
            <a:endParaRPr lang="en-US" dirty="0"/>
          </a:p>
        </p:txBody>
      </p:sp>
      <p:sp>
        <p:nvSpPr>
          <p:cNvPr id="4" name="Title 4"/>
          <p:cNvSpPr txBox="1">
            <a:spLocks/>
          </p:cNvSpPr>
          <p:nvPr/>
        </p:nvSpPr>
        <p:spPr>
          <a:xfrm>
            <a:off x="304800" y="217898"/>
            <a:ext cx="4953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The MNO Initiative</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1261527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17</a:t>
            </a:fld>
            <a:endParaRPr lang="en-US" altLang="en-US"/>
          </a:p>
        </p:txBody>
      </p:sp>
      <p:sp>
        <p:nvSpPr>
          <p:cNvPr id="3" name="Content Placeholder 3"/>
          <p:cNvSpPr txBox="1">
            <a:spLocks/>
          </p:cNvSpPr>
          <p:nvPr/>
        </p:nvSpPr>
        <p:spPr>
          <a:xfrm>
            <a:off x="228600" y="1209260"/>
            <a:ext cx="5867400" cy="5572540"/>
          </a:xfrm>
          <a:prstGeom prst="roundRect">
            <a:avLst/>
          </a:prstGeom>
        </p:spPr>
        <p:style>
          <a:lnRef idx="2">
            <a:schemeClr val="accent1"/>
          </a:lnRef>
          <a:fillRef idx="1">
            <a:schemeClr val="lt1"/>
          </a:fillRef>
          <a:effectRef idx="0">
            <a:schemeClr val="accent1"/>
          </a:effectRef>
          <a:fontRef idx="minor">
            <a:schemeClr val="dk1"/>
          </a:fontRef>
        </p:style>
        <p:txBody>
          <a:bodyPr/>
          <a:lstStyle/>
          <a:p>
            <a:pPr eaLnBrk="1" hangingPunct="1">
              <a:spcBef>
                <a:spcPct val="20000"/>
              </a:spcBef>
              <a:buClr>
                <a:srgbClr val="F58466"/>
              </a:buClr>
              <a:defRPr/>
            </a:pPr>
            <a:r>
              <a:rPr lang="en-US" altLang="en-US" sz="2000" b="1" dirty="0">
                <a:solidFill>
                  <a:srgbClr val="004990"/>
                </a:solidFill>
                <a:cs typeface="MS PGothic" charset="0"/>
              </a:rPr>
              <a:t>Increase moms on Medication Assisted Therapy by delivery </a:t>
            </a:r>
          </a:p>
          <a:p>
            <a:pPr marL="285750" indent="-285750">
              <a:buClr>
                <a:srgbClr val="F58466"/>
              </a:buClr>
              <a:buFont typeface="Arial" pitchFamily="34" charset="0"/>
              <a:buChar char="•"/>
            </a:pPr>
            <a:r>
              <a:rPr lang="en-US" sz="1600" dirty="0"/>
              <a:t>Hospitals implement and share with affiliated prenatal care sites a validated screening tool, implement SBIRT protocol, </a:t>
            </a:r>
            <a:r>
              <a:rPr lang="en-US" sz="1600" dirty="0" smtClean="0"/>
              <a:t>map local resources and create </a:t>
            </a:r>
            <a:r>
              <a:rPr lang="en-US" sz="1600" dirty="0"/>
              <a:t>a process flow </a:t>
            </a:r>
            <a:r>
              <a:rPr lang="en-US" sz="1600" dirty="0" smtClean="0"/>
              <a:t>to link moms with OUD to MAT and needed services.</a:t>
            </a:r>
          </a:p>
          <a:p>
            <a:pPr marL="285750" indent="-285750">
              <a:buClr>
                <a:srgbClr val="F58466"/>
              </a:buClr>
              <a:buFont typeface="Arial" pitchFamily="34" charset="0"/>
              <a:buChar char="•"/>
            </a:pPr>
            <a:r>
              <a:rPr lang="en-US" sz="1600" dirty="0" smtClean="0"/>
              <a:t>Provide </a:t>
            </a:r>
            <a:r>
              <a:rPr lang="en-US" sz="1600" dirty="0"/>
              <a:t>education to </a:t>
            </a:r>
            <a:r>
              <a:rPr lang="en-US" sz="1600" dirty="0" smtClean="0"/>
              <a:t>providers/care team </a:t>
            </a:r>
            <a:r>
              <a:rPr lang="en-US" sz="1600" dirty="0"/>
              <a:t>on stigma reduction and key protocols (screening, SBIRT, linkage to care, optimal care protocols</a:t>
            </a:r>
            <a:r>
              <a:rPr lang="en-US" sz="1600" dirty="0" smtClean="0"/>
              <a:t>)</a:t>
            </a:r>
          </a:p>
          <a:p>
            <a:pPr>
              <a:buClr>
                <a:srgbClr val="F58466"/>
              </a:buClr>
            </a:pPr>
            <a:endParaRPr lang="en-US" sz="1600" dirty="0"/>
          </a:p>
          <a:p>
            <a:pPr eaLnBrk="1" hangingPunct="1">
              <a:spcBef>
                <a:spcPct val="20000"/>
              </a:spcBef>
              <a:buClr>
                <a:srgbClr val="F58466"/>
              </a:buClr>
              <a:defRPr/>
            </a:pPr>
            <a:r>
              <a:rPr lang="en-US" altLang="en-US" sz="2000" b="1" dirty="0" smtClean="0">
                <a:solidFill>
                  <a:srgbClr val="004990"/>
                </a:solidFill>
                <a:cs typeface="MS PGothic" charset="0"/>
              </a:rPr>
              <a:t>Engaging </a:t>
            </a:r>
            <a:r>
              <a:rPr lang="en-US" altLang="en-US" sz="2000" b="1" dirty="0">
                <a:solidFill>
                  <a:srgbClr val="004990"/>
                </a:solidFill>
                <a:cs typeface="MS PGothic" charset="0"/>
              </a:rPr>
              <a:t>moms in the non pharmacologic care of babies with NAS </a:t>
            </a:r>
            <a:r>
              <a:rPr lang="en-US" altLang="en-US" sz="2000" dirty="0">
                <a:solidFill>
                  <a:srgbClr val="004990"/>
                </a:solidFill>
                <a:cs typeface="MS PGothic" charset="0"/>
              </a:rPr>
              <a:t>(breastfeeding, </a:t>
            </a:r>
            <a:r>
              <a:rPr lang="en-US" altLang="en-US" sz="2000" dirty="0" smtClean="0">
                <a:solidFill>
                  <a:srgbClr val="004990"/>
                </a:solidFill>
                <a:cs typeface="MS PGothic" charset="0"/>
              </a:rPr>
              <a:t>eat sleep console, </a:t>
            </a:r>
            <a:r>
              <a:rPr lang="en-US" altLang="en-US" sz="2000" dirty="0">
                <a:solidFill>
                  <a:srgbClr val="004990"/>
                </a:solidFill>
                <a:cs typeface="MS PGothic" charset="0"/>
              </a:rPr>
              <a:t>rooming in)</a:t>
            </a:r>
          </a:p>
          <a:p>
            <a:pPr marL="285750" indent="-285750">
              <a:buClr>
                <a:srgbClr val="F58466"/>
              </a:buClr>
              <a:buFont typeface="Arial" pitchFamily="34" charset="0"/>
              <a:buChar char="•"/>
            </a:pPr>
            <a:r>
              <a:rPr lang="en-US" sz="1600" dirty="0"/>
              <a:t>Care checklist prenatally and at L&amp;D</a:t>
            </a:r>
          </a:p>
          <a:p>
            <a:pPr marL="285750" indent="-285750">
              <a:buClr>
                <a:srgbClr val="F58466"/>
              </a:buClr>
              <a:buFont typeface="Arial" pitchFamily="34" charset="0"/>
              <a:buChar char="•"/>
            </a:pPr>
            <a:r>
              <a:rPr lang="en-US" sz="1600" dirty="0"/>
              <a:t>Patient education (consult and standardized education materials</a:t>
            </a:r>
            <a:r>
              <a:rPr lang="en-US" sz="1600" dirty="0" smtClean="0"/>
              <a:t>) empowering moms their participation matters!</a:t>
            </a:r>
            <a:endParaRPr lang="en-US" sz="1600" dirty="0"/>
          </a:p>
          <a:p>
            <a:pPr marL="285750" indent="-285750">
              <a:buClr>
                <a:srgbClr val="F58466"/>
              </a:buClr>
              <a:buFont typeface="Arial" pitchFamily="34" charset="0"/>
              <a:buChar char="•"/>
            </a:pPr>
            <a:r>
              <a:rPr lang="en-US" sz="1600" dirty="0"/>
              <a:t>Hospital level process flow / protocol changes to increase maternal participation (rooming in, breast feeding, eat-sleep-console)</a:t>
            </a:r>
          </a:p>
        </p:txBody>
      </p:sp>
      <p:pic>
        <p:nvPicPr>
          <p:cNvPr id="2050" name="Picture 2"/>
          <p:cNvPicPr>
            <a:picLocks noChangeAspect="1" noChangeArrowheads="1"/>
          </p:cNvPicPr>
          <p:nvPr/>
        </p:nvPicPr>
        <p:blipFill>
          <a:blip r:embed="rId3" cstate="print"/>
          <a:srcRect l="38750" t="22963" r="40417" b="17778"/>
          <a:stretch>
            <a:fillRect/>
          </a:stretch>
        </p:blipFill>
        <p:spPr bwMode="auto">
          <a:xfrm>
            <a:off x="6135151" y="1447800"/>
            <a:ext cx="2965173" cy="4744277"/>
          </a:xfrm>
          <a:prstGeom prst="rect">
            <a:avLst/>
          </a:prstGeom>
          <a:noFill/>
          <a:ln w="9525">
            <a:noFill/>
            <a:miter lim="800000"/>
            <a:headEnd/>
            <a:tailEnd/>
          </a:ln>
        </p:spPr>
      </p:pic>
      <p:sp>
        <p:nvSpPr>
          <p:cNvPr id="4" name="Title 1"/>
          <p:cNvSpPr txBox="1">
            <a:spLocks/>
          </p:cNvSpPr>
          <p:nvPr/>
        </p:nvSpPr>
        <p:spPr>
          <a:xfrm>
            <a:off x="228600" y="-7620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58466"/>
                </a:solidFill>
                <a:effectLst/>
                <a:uLnTx/>
                <a:uFillTx/>
                <a:latin typeface="Goudy Old Style" pitchFamily="18" charset="0"/>
                <a:ea typeface="MS PGothic" pitchFamily="34" charset="-128"/>
                <a:cs typeface="MS PGothic" charset="0"/>
              </a:rPr>
              <a:t>Mothers Affected</a:t>
            </a:r>
            <a:r>
              <a:rPr kumimoji="0" lang="en-US" altLang="en-US" sz="4000" b="1" i="0" u="none" strike="noStrike" kern="1200" cap="none" spc="0" normalizeH="0" noProof="0" dirty="0">
                <a:ln>
                  <a:noFill/>
                </a:ln>
                <a:solidFill>
                  <a:srgbClr val="F58466"/>
                </a:solidFill>
                <a:effectLst/>
                <a:uLnTx/>
                <a:uFillTx/>
                <a:latin typeface="Goudy Old Style" pitchFamily="18" charset="0"/>
                <a:ea typeface="MS PGothic" pitchFamily="34" charset="-128"/>
                <a:cs typeface="MS PGothic" charset="0"/>
              </a:rPr>
              <a:t> by Opioids: </a:t>
            </a:r>
            <a:endParaRPr lang="en-US" altLang="en-US" sz="4000" b="1" dirty="0">
              <a:solidFill>
                <a:srgbClr val="F58466"/>
              </a:solidFill>
              <a:latin typeface="Goudy Old Style" pitchFamily="18" charset="0"/>
              <a:cs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How</a:t>
            </a: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 do We Improve Care?</a:t>
            </a:r>
            <a:endParaRPr kumimoji="0" lang="en-US" altLang="en-US" sz="4000" b="1" i="0" u="none" strike="noStrike" kern="1200" cap="none" spc="0" normalizeH="0" baseline="0" noProof="0" dirty="0">
              <a:ln>
                <a:noFill/>
              </a:ln>
              <a:solidFill>
                <a:srgbClr val="F58466"/>
              </a:solidFill>
              <a:effectLst/>
              <a:uLnTx/>
              <a:uFillTx/>
              <a:latin typeface="Goudy Old Style" pitchFamily="18" charset="0"/>
              <a:ea typeface="MS PGothic" pitchFamily="34" charset="-128"/>
              <a:cs typeface="MS PGothic" charset="0"/>
            </a:endParaRPr>
          </a:p>
        </p:txBody>
      </p:sp>
      <p:cxnSp>
        <p:nvCxnSpPr>
          <p:cNvPr id="7" name="Straight Connector 6"/>
          <p:cNvCxnSpPr/>
          <p:nvPr/>
        </p:nvCxnSpPr>
        <p:spPr>
          <a:xfrm>
            <a:off x="914400" y="2362200"/>
            <a:ext cx="4419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914400" y="2590800"/>
            <a:ext cx="4419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925975" y="2819400"/>
            <a:ext cx="4408025" cy="3472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949066" y="3082723"/>
            <a:ext cx="4408025" cy="34724"/>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184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18</a:t>
            </a:fld>
            <a:endParaRPr lang="en-US" altLang="en-US"/>
          </a:p>
        </p:txBody>
      </p:sp>
      <p:sp>
        <p:nvSpPr>
          <p:cNvPr id="3" name="Title 4"/>
          <p:cNvSpPr txBox="1">
            <a:spLocks/>
          </p:cNvSpPr>
          <p:nvPr/>
        </p:nvSpPr>
        <p:spPr>
          <a:xfrm>
            <a:off x="304800" y="217898"/>
            <a:ext cx="5715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The MNO Initiative Aims</a:t>
            </a:r>
            <a:endParaRPr lang="en-US" altLang="en-US" sz="4000" b="1" dirty="0">
              <a:solidFill>
                <a:srgbClr val="F58466"/>
              </a:solidFill>
              <a:latin typeface="Goudy Old Style" pitchFamily="18" charset="0"/>
            </a:endParaRPr>
          </a:p>
        </p:txBody>
      </p:sp>
      <p:sp>
        <p:nvSpPr>
          <p:cNvPr id="4" name="TextBox 3"/>
          <p:cNvSpPr txBox="1"/>
          <p:nvPr/>
        </p:nvSpPr>
        <p:spPr>
          <a:xfrm>
            <a:off x="304800" y="1295400"/>
            <a:ext cx="8686800" cy="4708981"/>
          </a:xfrm>
          <a:prstGeom prst="rect">
            <a:avLst/>
          </a:prstGeom>
          <a:noFill/>
        </p:spPr>
        <p:txBody>
          <a:bodyPr wrap="square" rtlCol="0">
            <a:spAutoFit/>
          </a:bodyPr>
          <a:lstStyle/>
          <a:p>
            <a:pPr marL="342900" indent="-342900">
              <a:buClr>
                <a:srgbClr val="F7994B"/>
              </a:buClr>
              <a:buAutoNum type="arabicPeriod"/>
            </a:pPr>
            <a:r>
              <a:rPr lang="en-US" sz="2000" b="1" dirty="0" smtClean="0">
                <a:solidFill>
                  <a:srgbClr val="004990"/>
                </a:solidFill>
                <a:latin typeface="+mn-lt"/>
              </a:rPr>
              <a:t>Improve </a:t>
            </a:r>
            <a:r>
              <a:rPr lang="en-US" sz="2000" b="1" dirty="0">
                <a:solidFill>
                  <a:srgbClr val="004990"/>
                </a:solidFill>
                <a:latin typeface="+mn-lt"/>
              </a:rPr>
              <a:t>identification of pregnant women with opioid use disorder </a:t>
            </a:r>
            <a:r>
              <a:rPr lang="en-US" sz="2000" dirty="0">
                <a:latin typeface="+mn-lt"/>
              </a:rPr>
              <a:t>(OUD) through </a:t>
            </a:r>
            <a:r>
              <a:rPr lang="en-US" sz="2000" u="sng" dirty="0">
                <a:latin typeface="+mn-lt"/>
              </a:rPr>
              <a:t>standardized screening and assessment for OUD</a:t>
            </a:r>
            <a:r>
              <a:rPr lang="en-US" sz="2000" dirty="0">
                <a:latin typeface="+mn-lt"/>
              </a:rPr>
              <a:t> on: admission to labor and delivery, emergency rooms, affiliated outpatient prenatal sites; and </a:t>
            </a:r>
            <a:r>
              <a:rPr lang="en-US" sz="2000" u="sng" dirty="0">
                <a:latin typeface="+mn-lt"/>
              </a:rPr>
              <a:t>implementation of Screening, Brief Intervention, Referral to Treatment (SBIRT) </a:t>
            </a:r>
            <a:r>
              <a:rPr lang="en-US" sz="2000" u="sng" dirty="0" smtClean="0">
                <a:latin typeface="+mn-lt"/>
              </a:rPr>
              <a:t>protocol</a:t>
            </a:r>
            <a:r>
              <a:rPr lang="en-US" sz="2000" dirty="0" smtClean="0">
                <a:latin typeface="+mn-lt"/>
              </a:rPr>
              <a:t>.</a:t>
            </a:r>
          </a:p>
          <a:p>
            <a:pPr marL="342900" indent="-342900">
              <a:buClr>
                <a:srgbClr val="F7994B"/>
              </a:buClr>
              <a:buAutoNum type="arabicPeriod"/>
            </a:pPr>
            <a:endParaRPr lang="en-US" sz="2000" dirty="0" smtClean="0">
              <a:latin typeface="+mn-lt"/>
            </a:endParaRPr>
          </a:p>
          <a:p>
            <a:pPr marL="342900" indent="-342900">
              <a:buClr>
                <a:srgbClr val="F7994B"/>
              </a:buClr>
              <a:buAutoNum type="arabicPeriod"/>
            </a:pPr>
            <a:r>
              <a:rPr lang="en-US" sz="2000" b="1" dirty="0" smtClean="0">
                <a:solidFill>
                  <a:srgbClr val="004990"/>
                </a:solidFill>
                <a:latin typeface="+mn-lt"/>
              </a:rPr>
              <a:t>Improve </a:t>
            </a:r>
            <a:r>
              <a:rPr lang="en-US" sz="2000" b="1" dirty="0">
                <a:solidFill>
                  <a:srgbClr val="004990"/>
                </a:solidFill>
                <a:latin typeface="+mn-lt"/>
              </a:rPr>
              <a:t>linkage to addiction care for moms with OUD</a:t>
            </a:r>
            <a:r>
              <a:rPr lang="en-US" sz="2000" b="1" dirty="0">
                <a:latin typeface="+mn-lt"/>
              </a:rPr>
              <a:t> </a:t>
            </a:r>
            <a:r>
              <a:rPr lang="en-US" sz="2000" dirty="0">
                <a:latin typeface="+mn-lt"/>
              </a:rPr>
              <a:t>through </a:t>
            </a:r>
            <a:r>
              <a:rPr lang="en-US" sz="2000" u="sng" dirty="0">
                <a:latin typeface="+mn-lt"/>
              </a:rPr>
              <a:t>standardized mapping of local resources to link moms to addiction services/MAT/behavioral health services in your area</a:t>
            </a:r>
            <a:r>
              <a:rPr lang="en-US" sz="2000" dirty="0">
                <a:latin typeface="+mn-lt"/>
              </a:rPr>
              <a:t>. Share completed local linkage to care resources document  and </a:t>
            </a:r>
            <a:r>
              <a:rPr lang="en-US" sz="2000" u="sng" dirty="0">
                <a:latin typeface="+mn-lt"/>
              </a:rPr>
              <a:t>process flow  for linking moms with OUD to MAT and needed services</a:t>
            </a:r>
            <a:r>
              <a:rPr lang="en-US" sz="2000" dirty="0">
                <a:latin typeface="+mn-lt"/>
              </a:rPr>
              <a:t>, with inpatient OB units, ER and affiliated prenatal care </a:t>
            </a:r>
            <a:r>
              <a:rPr lang="en-US" sz="2000" dirty="0" smtClean="0">
                <a:latin typeface="+mn-lt"/>
              </a:rPr>
              <a:t>sites.</a:t>
            </a:r>
          </a:p>
          <a:p>
            <a:pPr marL="342900" indent="-342900">
              <a:buClr>
                <a:srgbClr val="F7994B"/>
              </a:buClr>
              <a:buAutoNum type="arabicPeriod"/>
            </a:pPr>
            <a:endParaRPr lang="en-US" sz="2000" dirty="0" smtClean="0">
              <a:latin typeface="+mn-lt"/>
            </a:endParaRPr>
          </a:p>
          <a:p>
            <a:pPr marL="342900" indent="-342900">
              <a:buClr>
                <a:srgbClr val="F7994B"/>
              </a:buClr>
              <a:buAutoNum type="arabicPeriod"/>
            </a:pPr>
            <a:r>
              <a:rPr lang="en-US" sz="2000" b="1" dirty="0" smtClean="0">
                <a:solidFill>
                  <a:srgbClr val="004990"/>
                </a:solidFill>
                <a:latin typeface="+mn-lt"/>
              </a:rPr>
              <a:t>Optimize </a:t>
            </a:r>
            <a:r>
              <a:rPr lang="en-US" sz="2000" b="1" dirty="0">
                <a:solidFill>
                  <a:srgbClr val="004990"/>
                </a:solidFill>
                <a:latin typeface="+mn-lt"/>
              </a:rPr>
              <a:t>clinical care of pregnant women with OUD</a:t>
            </a:r>
            <a:r>
              <a:rPr lang="en-US" sz="2000" b="1" dirty="0">
                <a:latin typeface="+mn-lt"/>
              </a:rPr>
              <a:t> </a:t>
            </a:r>
            <a:r>
              <a:rPr lang="en-US" sz="2000" dirty="0">
                <a:latin typeface="+mn-lt"/>
              </a:rPr>
              <a:t>through </a:t>
            </a:r>
            <a:r>
              <a:rPr lang="en-US" sz="2000" u="sng" dirty="0">
                <a:latin typeface="+mn-lt"/>
              </a:rPr>
              <a:t>patient and provider education</a:t>
            </a:r>
            <a:r>
              <a:rPr lang="en-US" sz="2000" dirty="0">
                <a:latin typeface="+mn-lt"/>
              </a:rPr>
              <a:t>, implementation of care </a:t>
            </a:r>
            <a:r>
              <a:rPr lang="en-US" sz="2000" u="sng" dirty="0">
                <a:latin typeface="+mn-lt"/>
              </a:rPr>
              <a:t>protocols/checklists and consultations </a:t>
            </a:r>
            <a:r>
              <a:rPr lang="en-US" sz="2000" dirty="0">
                <a:latin typeface="+mn-lt"/>
              </a:rPr>
              <a:t>to be completed prior to or during delivery </a:t>
            </a:r>
            <a:r>
              <a:rPr lang="en-US" sz="2000" dirty="0" smtClean="0">
                <a:latin typeface="+mn-lt"/>
              </a:rPr>
              <a:t>admission.</a:t>
            </a:r>
          </a:p>
        </p:txBody>
      </p:sp>
    </p:spTree>
    <p:extLst>
      <p:ext uri="{BB962C8B-B14F-4D97-AF65-F5344CB8AC3E}">
        <p14:creationId xmlns:p14="http://schemas.microsoft.com/office/powerpoint/2010/main" val="379068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19</a:t>
            </a:fld>
            <a:endParaRPr lang="en-US" altLang="en-US"/>
          </a:p>
        </p:txBody>
      </p:sp>
      <p:sp>
        <p:nvSpPr>
          <p:cNvPr id="3" name="TextBox 2"/>
          <p:cNvSpPr txBox="1"/>
          <p:nvPr/>
        </p:nvSpPr>
        <p:spPr>
          <a:xfrm>
            <a:off x="304800" y="1524000"/>
            <a:ext cx="8839200" cy="3477875"/>
          </a:xfrm>
          <a:prstGeom prst="rect">
            <a:avLst/>
          </a:prstGeom>
          <a:noFill/>
        </p:spPr>
        <p:txBody>
          <a:bodyPr wrap="square" rtlCol="0">
            <a:spAutoFit/>
          </a:bodyPr>
          <a:lstStyle/>
          <a:p>
            <a:pPr>
              <a:buClr>
                <a:srgbClr val="F7994B"/>
              </a:buClr>
            </a:pPr>
            <a:r>
              <a:rPr lang="en-US" sz="2000" b="1" dirty="0">
                <a:solidFill>
                  <a:srgbClr val="F58466"/>
                </a:solidFill>
                <a:latin typeface="+mn-lt"/>
              </a:rPr>
              <a:t>4</a:t>
            </a:r>
            <a:r>
              <a:rPr lang="en-US" sz="2000" b="1" dirty="0" smtClean="0">
                <a:solidFill>
                  <a:srgbClr val="F58466"/>
                </a:solidFill>
                <a:latin typeface="+mn-lt"/>
              </a:rPr>
              <a:t>. </a:t>
            </a:r>
            <a:r>
              <a:rPr lang="en-US" sz="2000" b="1" dirty="0" smtClean="0">
                <a:solidFill>
                  <a:srgbClr val="004990"/>
                </a:solidFill>
                <a:latin typeface="+mn-lt"/>
              </a:rPr>
              <a:t>Improve outcomes for opioid exposed newborns  (OENs) through key interventions: </a:t>
            </a:r>
            <a:r>
              <a:rPr lang="en-US" sz="2000" u="sng" dirty="0" smtClean="0">
                <a:latin typeface="+mn-lt"/>
              </a:rPr>
              <a:t>standardized identification and assessment of OENs</a:t>
            </a:r>
            <a:r>
              <a:rPr lang="en-US" sz="2000" dirty="0" smtClean="0">
                <a:latin typeface="+mn-lt"/>
              </a:rPr>
              <a:t>, increased </a:t>
            </a:r>
            <a:r>
              <a:rPr lang="en-US" sz="2000" u="sng" dirty="0" smtClean="0">
                <a:latin typeface="+mn-lt"/>
              </a:rPr>
              <a:t>maternal participation </a:t>
            </a:r>
            <a:r>
              <a:rPr lang="en-US" sz="2000" dirty="0" smtClean="0">
                <a:latin typeface="+mn-lt"/>
              </a:rPr>
              <a:t>in OENs newborn care, optimize </a:t>
            </a:r>
            <a:r>
              <a:rPr lang="en-US" sz="2000" u="sng" dirty="0" smtClean="0">
                <a:latin typeface="+mn-lt"/>
              </a:rPr>
              <a:t>non-pharmacologic newborn care</a:t>
            </a:r>
            <a:r>
              <a:rPr lang="en-US" sz="2000" dirty="0" smtClean="0">
                <a:latin typeface="+mn-lt"/>
              </a:rPr>
              <a:t>, standardize </a:t>
            </a:r>
            <a:r>
              <a:rPr lang="en-US" sz="2000" u="sng" dirty="0" smtClean="0">
                <a:latin typeface="+mn-lt"/>
              </a:rPr>
              <a:t>pharmacologic treatment</a:t>
            </a:r>
            <a:r>
              <a:rPr lang="en-US" sz="2000" dirty="0" smtClean="0">
                <a:latin typeface="+mn-lt"/>
              </a:rPr>
              <a:t>, and develop </a:t>
            </a:r>
            <a:r>
              <a:rPr lang="en-US" sz="2000" u="sng" dirty="0" smtClean="0">
                <a:latin typeface="+mn-lt"/>
              </a:rPr>
              <a:t>standard safe discharge plans</a:t>
            </a:r>
            <a:r>
              <a:rPr lang="en-US" sz="2000" dirty="0" smtClean="0">
                <a:latin typeface="+mn-lt"/>
              </a:rPr>
              <a:t>.</a:t>
            </a:r>
          </a:p>
          <a:p>
            <a:pPr>
              <a:buClr>
                <a:srgbClr val="F7994B"/>
              </a:buClr>
            </a:pPr>
            <a:endParaRPr lang="en-US" sz="2000" b="1" dirty="0">
              <a:latin typeface="+mn-lt"/>
            </a:endParaRPr>
          </a:p>
          <a:p>
            <a:pPr>
              <a:buClr>
                <a:srgbClr val="F7994B"/>
              </a:buClr>
            </a:pPr>
            <a:r>
              <a:rPr lang="en-US" sz="2000" b="1" dirty="0">
                <a:solidFill>
                  <a:srgbClr val="F7994B"/>
                </a:solidFill>
                <a:latin typeface="+mn-lt"/>
              </a:rPr>
              <a:t>5</a:t>
            </a:r>
            <a:r>
              <a:rPr lang="en-US" sz="2000" b="1" dirty="0" smtClean="0">
                <a:solidFill>
                  <a:srgbClr val="F7994B"/>
                </a:solidFill>
                <a:latin typeface="+mn-lt"/>
              </a:rPr>
              <a:t>. </a:t>
            </a:r>
            <a:r>
              <a:rPr lang="en-US" sz="2000" b="1" dirty="0" smtClean="0">
                <a:solidFill>
                  <a:srgbClr val="004990"/>
                </a:solidFill>
                <a:latin typeface="+mn-lt"/>
              </a:rPr>
              <a:t>Optimize</a:t>
            </a:r>
            <a:r>
              <a:rPr lang="en-US" sz="2000" b="1" dirty="0" smtClean="0">
                <a:latin typeface="+mn-lt"/>
              </a:rPr>
              <a:t> </a:t>
            </a:r>
            <a:r>
              <a:rPr lang="en-US" sz="2000" b="1" dirty="0">
                <a:solidFill>
                  <a:srgbClr val="004990"/>
                </a:solidFill>
                <a:latin typeface="+mn-lt"/>
              </a:rPr>
              <a:t>prevention of OUD </a:t>
            </a:r>
            <a:r>
              <a:rPr lang="en-US" sz="2000" u="sng" dirty="0">
                <a:latin typeface="+mn-lt"/>
              </a:rPr>
              <a:t>through provider and patient education</a:t>
            </a:r>
            <a:r>
              <a:rPr lang="en-US" sz="2000" dirty="0">
                <a:latin typeface="+mn-lt"/>
              </a:rPr>
              <a:t>, provider compliance with </a:t>
            </a:r>
            <a:r>
              <a:rPr lang="en-US" sz="2000" u="sng" dirty="0">
                <a:latin typeface="+mn-lt"/>
              </a:rPr>
              <a:t>PMP lookup  </a:t>
            </a:r>
            <a:r>
              <a:rPr lang="en-US" sz="2000" dirty="0">
                <a:latin typeface="+mn-lt"/>
              </a:rPr>
              <a:t>state law when prescribing any narcotic, and </a:t>
            </a:r>
            <a:r>
              <a:rPr lang="en-US" sz="2000" u="sng" dirty="0">
                <a:latin typeface="+mn-lt"/>
              </a:rPr>
              <a:t>implementation of clinical guidelines</a:t>
            </a:r>
            <a:r>
              <a:rPr lang="en-US" sz="2000" dirty="0">
                <a:latin typeface="+mn-lt"/>
              </a:rPr>
              <a:t> for strategies to reduce opioid over-prescribing after delivery.</a:t>
            </a:r>
          </a:p>
          <a:p>
            <a:pPr>
              <a:buClr>
                <a:srgbClr val="F7994B"/>
              </a:buClr>
            </a:pPr>
            <a:r>
              <a:rPr lang="en-US" sz="2000" b="1" dirty="0" smtClean="0">
                <a:solidFill>
                  <a:srgbClr val="004990"/>
                </a:solidFill>
                <a:latin typeface="+mn-lt"/>
              </a:rPr>
              <a:t> </a:t>
            </a:r>
            <a:endParaRPr lang="en-US" dirty="0"/>
          </a:p>
        </p:txBody>
      </p:sp>
      <p:sp>
        <p:nvSpPr>
          <p:cNvPr id="5" name="Title 4"/>
          <p:cNvSpPr txBox="1">
            <a:spLocks/>
          </p:cNvSpPr>
          <p:nvPr/>
        </p:nvSpPr>
        <p:spPr>
          <a:xfrm>
            <a:off x="152400" y="152400"/>
            <a:ext cx="5715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MNO Initiative Aims  </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4184873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a:t>
            </a:fld>
            <a:endParaRPr lang="en-US" altLang="en-US"/>
          </a:p>
        </p:txBody>
      </p:sp>
      <p:sp>
        <p:nvSpPr>
          <p:cNvPr id="3" name="Content Placeholder 2"/>
          <p:cNvSpPr txBox="1">
            <a:spLocks/>
          </p:cNvSpPr>
          <p:nvPr/>
        </p:nvSpPr>
        <p:spPr>
          <a:xfrm>
            <a:off x="685800" y="1508125"/>
            <a:ext cx="7772400" cy="41148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dirty="0" smtClean="0"/>
              <a:t>Discuss the opioid epidemic as the backdrop for the Mothers and Neonates Affected by Opioids (MNO) initiative</a:t>
            </a:r>
          </a:p>
          <a:p>
            <a:pPr>
              <a:buClr>
                <a:srgbClr val="F7994B"/>
              </a:buClr>
              <a:defRPr/>
            </a:pPr>
            <a:r>
              <a:rPr lang="en-US" dirty="0" smtClean="0"/>
              <a:t>Review the goals/components of the initiative</a:t>
            </a:r>
          </a:p>
          <a:p>
            <a:pPr>
              <a:buClr>
                <a:srgbClr val="F7994B"/>
              </a:buClr>
              <a:defRPr/>
            </a:pPr>
            <a:r>
              <a:rPr lang="en-US" dirty="0" smtClean="0"/>
              <a:t>Collaborative learning &amp; ILPQC Resources</a:t>
            </a:r>
          </a:p>
          <a:p>
            <a:pPr>
              <a:buClr>
                <a:srgbClr val="F7994B"/>
              </a:buClr>
              <a:defRPr/>
            </a:pPr>
            <a:r>
              <a:rPr lang="en-US" dirty="0" smtClean="0"/>
              <a:t>Start the dialogue about what the implementation process at our hospital will entail</a:t>
            </a:r>
            <a:endParaRPr lang="en-US" dirty="0"/>
          </a:p>
        </p:txBody>
      </p:sp>
      <p:sp>
        <p:nvSpPr>
          <p:cNvPr id="4" name="Title 4"/>
          <p:cNvSpPr txBox="1">
            <a:spLocks/>
          </p:cNvSpPr>
          <p:nvPr/>
        </p:nvSpPr>
        <p:spPr>
          <a:xfrm>
            <a:off x="683454" y="365125"/>
            <a:ext cx="3355145"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Objectives </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21006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nzodiazepine. Dal Rischio di Demenza all’Efficaci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438400"/>
            <a:ext cx="3274396" cy="2435998"/>
          </a:xfrm>
          <a:prstGeom prst="rect">
            <a:avLst/>
          </a:prstGeom>
          <a:ln>
            <a:noFill/>
          </a:ln>
          <a:effectLst>
            <a:softEdge rad="112500"/>
          </a:effectLst>
        </p:spPr>
      </p:pic>
      <p:sp>
        <p:nvSpPr>
          <p:cNvPr id="16386" name="Title 1"/>
          <p:cNvSpPr>
            <a:spLocks noGrp="1"/>
          </p:cNvSpPr>
          <p:nvPr>
            <p:ph type="title"/>
          </p:nvPr>
        </p:nvSpPr>
        <p:spPr>
          <a:xfrm>
            <a:off x="152400" y="111967"/>
            <a:ext cx="8229600" cy="1143000"/>
          </a:xfrm>
        </p:spPr>
        <p:txBody>
          <a:bodyPr/>
          <a:lstStyle/>
          <a:p>
            <a:pPr algn="l" eaLnBrk="1" hangingPunct="1"/>
            <a:r>
              <a:rPr lang="en-US" altLang="en-US" sz="4000" b="1" dirty="0" smtClean="0">
                <a:solidFill>
                  <a:srgbClr val="F58466"/>
                </a:solidFill>
                <a:latin typeface="Goudy Old Style" pitchFamily="18" charset="0"/>
              </a:rPr>
              <a:t>MNO Key Elements Link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to our Improvement Goals </a:t>
            </a:r>
            <a:endParaRPr lang="en-US" altLang="en-US" sz="4000" b="1" dirty="0">
              <a:solidFill>
                <a:srgbClr val="F58466"/>
              </a:solidFill>
              <a:latin typeface="Goudy Old Style"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219200"/>
            <a:ext cx="3124200" cy="4730238"/>
          </a:xfrm>
          <a:prstGeom prst="rect">
            <a:avLst/>
          </a:prstGeom>
          <a:ln>
            <a:noFill/>
          </a:ln>
          <a:effectLst>
            <a:softEdge rad="112500"/>
          </a:effectLst>
        </p:spPr>
      </p:pic>
      <p:graphicFrame>
        <p:nvGraphicFramePr>
          <p:cNvPr id="2" name="Content Placeholder 1"/>
          <p:cNvGraphicFramePr>
            <a:graphicFrameLocks noGrp="1"/>
          </p:cNvGraphicFramePr>
          <p:nvPr>
            <p:ph idx="1"/>
            <p:extLst/>
          </p:nvPr>
        </p:nvGraphicFramePr>
        <p:xfrm>
          <a:off x="2209800" y="3165219"/>
          <a:ext cx="5257800" cy="838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990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21</a:t>
            </a:fld>
            <a:endParaRPr lang="en-US" altLang="en-US"/>
          </a:p>
        </p:txBody>
      </p:sp>
      <p:sp>
        <p:nvSpPr>
          <p:cNvPr id="3" name="Content Placeholder 2"/>
          <p:cNvSpPr txBox="1">
            <a:spLocks/>
          </p:cNvSpPr>
          <p:nvPr/>
        </p:nvSpPr>
        <p:spPr>
          <a:xfrm>
            <a:off x="685800" y="1295400"/>
            <a:ext cx="7772400" cy="41148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defRPr/>
            </a:pPr>
            <a:r>
              <a:rPr lang="en-US" dirty="0">
                <a:solidFill>
                  <a:srgbClr val="004990"/>
                </a:solidFill>
              </a:rPr>
              <a:t>1</a:t>
            </a:r>
            <a:r>
              <a:rPr lang="en-US" dirty="0" smtClean="0">
                <a:solidFill>
                  <a:srgbClr val="004990"/>
                </a:solidFill>
              </a:rPr>
              <a:t>. </a:t>
            </a:r>
            <a:r>
              <a:rPr lang="en-US" u="sng" dirty="0">
                <a:solidFill>
                  <a:srgbClr val="004990"/>
                </a:solidFill>
              </a:rPr>
              <a:t>I</a:t>
            </a:r>
            <a:r>
              <a:rPr lang="en-US" u="sng" dirty="0" smtClean="0">
                <a:solidFill>
                  <a:srgbClr val="004990"/>
                </a:solidFill>
              </a:rPr>
              <a:t>ncrease validated screening and linkage to MAT for mothers with opioid use disorder</a:t>
            </a:r>
            <a:endParaRPr lang="en-US" dirty="0" smtClean="0">
              <a:solidFill>
                <a:srgbClr val="004990"/>
              </a:solidFill>
            </a:endParaRPr>
          </a:p>
          <a:p>
            <a:pPr>
              <a:buClr>
                <a:srgbClr val="F7994B"/>
              </a:buClr>
              <a:defRPr/>
            </a:pPr>
            <a:r>
              <a:rPr lang="en-US" sz="2800" dirty="0"/>
              <a:t>I</a:t>
            </a:r>
            <a:r>
              <a:rPr lang="en-US" sz="2800" dirty="0" smtClean="0"/>
              <a:t>mplementation of validated screening tools with SRIRT protocol on </a:t>
            </a:r>
            <a:r>
              <a:rPr lang="en-US" sz="2800" i="1" dirty="0" smtClean="0"/>
              <a:t>Labor/Delivery, ER, and outpatient prenatal care sites</a:t>
            </a:r>
          </a:p>
          <a:p>
            <a:pPr>
              <a:buClr>
                <a:srgbClr val="F7994B"/>
              </a:buClr>
              <a:defRPr/>
            </a:pPr>
            <a:r>
              <a:rPr lang="en-US" sz="2800" dirty="0"/>
              <a:t>M</a:t>
            </a:r>
            <a:r>
              <a:rPr lang="en-US" sz="2800" dirty="0" smtClean="0"/>
              <a:t>apping of available local resources to link pregnant and postpartum women to MAT/ support services</a:t>
            </a:r>
          </a:p>
          <a:p>
            <a:pPr>
              <a:buClr>
                <a:srgbClr val="F7994B"/>
              </a:buClr>
              <a:defRPr/>
            </a:pPr>
            <a:r>
              <a:rPr lang="en-US" sz="2800" dirty="0" smtClean="0"/>
              <a:t>Protocols / process flow for management of women who screen positive and linking them to care</a:t>
            </a:r>
            <a:endParaRPr lang="en-US" sz="2800" dirty="0"/>
          </a:p>
        </p:txBody>
      </p:sp>
      <p:sp>
        <p:nvSpPr>
          <p:cNvPr id="4" name="Title 4"/>
          <p:cNvSpPr txBox="1">
            <a:spLocks/>
          </p:cNvSpPr>
          <p:nvPr/>
        </p:nvSpPr>
        <p:spPr>
          <a:xfrm>
            <a:off x="304800" y="217898"/>
            <a:ext cx="5715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Our Goals for MNO</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83926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22</a:t>
            </a:fld>
            <a:endParaRPr lang="en-US" altLang="en-US"/>
          </a:p>
        </p:txBody>
      </p:sp>
      <p:sp>
        <p:nvSpPr>
          <p:cNvPr id="3" name="Title 4"/>
          <p:cNvSpPr txBox="1">
            <a:spLocks/>
          </p:cNvSpPr>
          <p:nvPr/>
        </p:nvSpPr>
        <p:spPr>
          <a:xfrm>
            <a:off x="304800" y="217898"/>
            <a:ext cx="5715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Our Goals for MNO</a:t>
            </a:r>
            <a:endParaRPr lang="en-US" altLang="en-US" sz="4000" b="1" dirty="0">
              <a:solidFill>
                <a:srgbClr val="F58466"/>
              </a:solidFill>
              <a:latin typeface="Goudy Old Style" pitchFamily="18" charset="0"/>
            </a:endParaRPr>
          </a:p>
        </p:txBody>
      </p:sp>
      <p:sp>
        <p:nvSpPr>
          <p:cNvPr id="4" name="Content Placeholder 2"/>
          <p:cNvSpPr txBox="1">
            <a:spLocks/>
          </p:cNvSpPr>
          <p:nvPr/>
        </p:nvSpPr>
        <p:spPr>
          <a:xfrm>
            <a:off x="685800" y="1508125"/>
            <a:ext cx="7772400" cy="41148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defRPr/>
            </a:pPr>
            <a:r>
              <a:rPr lang="en-US" dirty="0">
                <a:solidFill>
                  <a:srgbClr val="004990"/>
                </a:solidFill>
              </a:rPr>
              <a:t>2</a:t>
            </a:r>
            <a:r>
              <a:rPr lang="en-US" dirty="0" smtClean="0">
                <a:solidFill>
                  <a:srgbClr val="004990"/>
                </a:solidFill>
              </a:rPr>
              <a:t>. </a:t>
            </a:r>
            <a:r>
              <a:rPr lang="en-US" u="sng" dirty="0" smtClean="0">
                <a:solidFill>
                  <a:srgbClr val="004990"/>
                </a:solidFill>
              </a:rPr>
              <a:t>Optimizing care for mothers and newborns affected by opioids</a:t>
            </a:r>
            <a:r>
              <a:rPr lang="en-US" dirty="0" smtClean="0">
                <a:solidFill>
                  <a:srgbClr val="004990"/>
                </a:solidFill>
              </a:rPr>
              <a:t>.</a:t>
            </a:r>
          </a:p>
          <a:p>
            <a:pPr>
              <a:buClr>
                <a:srgbClr val="F7994B"/>
              </a:buClr>
              <a:defRPr/>
            </a:pPr>
            <a:r>
              <a:rPr lang="en-US" sz="2800" dirty="0" smtClean="0"/>
              <a:t>Standardized patient education materials</a:t>
            </a:r>
          </a:p>
          <a:p>
            <a:pPr>
              <a:buClr>
                <a:srgbClr val="F7994B"/>
              </a:buClr>
              <a:defRPr/>
            </a:pPr>
            <a:r>
              <a:rPr lang="en-US" sz="2800" dirty="0" smtClean="0"/>
              <a:t>Provider &amp; nurse education on stigma reduction and screening/linkage to care/ care protocols</a:t>
            </a:r>
          </a:p>
          <a:p>
            <a:pPr>
              <a:buClr>
                <a:srgbClr val="F7994B"/>
              </a:buClr>
              <a:defRPr/>
            </a:pPr>
            <a:r>
              <a:rPr lang="en-US" sz="2800" dirty="0" smtClean="0"/>
              <a:t>Implementation of care protocols/checklists for prenatal care, L&amp;D and postpartum </a:t>
            </a:r>
          </a:p>
          <a:p>
            <a:pPr>
              <a:buClr>
                <a:srgbClr val="F7994B"/>
              </a:buClr>
              <a:defRPr/>
            </a:pPr>
            <a:r>
              <a:rPr lang="en-US" sz="2800" dirty="0" smtClean="0"/>
              <a:t>Consultations for behavioral health, neonatology, etc. prior to or during delivery.</a:t>
            </a:r>
          </a:p>
          <a:p>
            <a:pPr>
              <a:buClr>
                <a:srgbClr val="F7994B"/>
              </a:buClr>
              <a:defRPr/>
            </a:pPr>
            <a:endParaRPr lang="en-US" dirty="0" smtClean="0">
              <a:solidFill>
                <a:srgbClr val="004990"/>
              </a:solidFill>
            </a:endParaRPr>
          </a:p>
          <a:p>
            <a:pPr>
              <a:buClr>
                <a:srgbClr val="F7994B"/>
              </a:buClr>
              <a:defRPr/>
            </a:pPr>
            <a:endParaRPr lang="en-US" dirty="0" smtClean="0"/>
          </a:p>
          <a:p>
            <a:pPr>
              <a:buFontTx/>
              <a:buNone/>
              <a:defRPr/>
            </a:pPr>
            <a:endParaRPr lang="en-US" dirty="0">
              <a:solidFill>
                <a:srgbClr val="004990"/>
              </a:solidFill>
            </a:endParaRPr>
          </a:p>
        </p:txBody>
      </p:sp>
    </p:spTree>
    <p:extLst>
      <p:ext uri="{BB962C8B-B14F-4D97-AF65-F5344CB8AC3E}">
        <p14:creationId xmlns:p14="http://schemas.microsoft.com/office/powerpoint/2010/main" val="2756409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23</a:t>
            </a:fld>
            <a:endParaRPr lang="en-US" altLang="en-US"/>
          </a:p>
        </p:txBody>
      </p:sp>
      <p:sp>
        <p:nvSpPr>
          <p:cNvPr id="3" name="Title 4"/>
          <p:cNvSpPr txBox="1">
            <a:spLocks/>
          </p:cNvSpPr>
          <p:nvPr/>
        </p:nvSpPr>
        <p:spPr>
          <a:xfrm>
            <a:off x="304800" y="217898"/>
            <a:ext cx="5715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Our Goals for MNO</a:t>
            </a:r>
            <a:endParaRPr lang="en-US" altLang="en-US" sz="4000" b="1" dirty="0">
              <a:solidFill>
                <a:srgbClr val="F58466"/>
              </a:solidFill>
              <a:latin typeface="Goudy Old Style" pitchFamily="18" charset="0"/>
            </a:endParaRPr>
          </a:p>
        </p:txBody>
      </p:sp>
      <p:sp>
        <p:nvSpPr>
          <p:cNvPr id="4" name="Content Placeholder 2"/>
          <p:cNvSpPr txBox="1">
            <a:spLocks/>
          </p:cNvSpPr>
          <p:nvPr/>
        </p:nvSpPr>
        <p:spPr>
          <a:xfrm>
            <a:off x="685800" y="1447800"/>
            <a:ext cx="7772400" cy="41148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solidFill>
                  <a:srgbClr val="004990"/>
                </a:solidFill>
              </a:rPr>
              <a:t> </a:t>
            </a:r>
            <a:r>
              <a:rPr lang="en-US" dirty="0" smtClean="0">
                <a:solidFill>
                  <a:srgbClr val="004990"/>
                </a:solidFill>
              </a:rPr>
              <a:t>3. </a:t>
            </a:r>
            <a:r>
              <a:rPr lang="en-US" u="sng" dirty="0" smtClean="0">
                <a:solidFill>
                  <a:srgbClr val="004990"/>
                </a:solidFill>
              </a:rPr>
              <a:t>Prevent opioid use disorder</a:t>
            </a:r>
            <a:r>
              <a:rPr lang="en-US" dirty="0" smtClean="0">
                <a:solidFill>
                  <a:srgbClr val="004990"/>
                </a:solidFill>
              </a:rPr>
              <a:t> (OUD) - 2019</a:t>
            </a:r>
          </a:p>
          <a:p>
            <a:pPr marL="914400" lvl="1" indent="-514350">
              <a:buClr>
                <a:srgbClr val="F7994B"/>
              </a:buClr>
              <a:buFont typeface="Arial" panose="020B0604020202020204" pitchFamily="34" charset="0"/>
              <a:buChar char="•"/>
              <a:defRPr/>
            </a:pPr>
            <a:r>
              <a:rPr lang="en-US" dirty="0" smtClean="0"/>
              <a:t>Provide a systems-based approach</a:t>
            </a:r>
          </a:p>
          <a:p>
            <a:pPr marL="914400" lvl="1" indent="-514350">
              <a:buClr>
                <a:srgbClr val="F7994B"/>
              </a:buClr>
              <a:buFont typeface="Arial" panose="020B0604020202020204" pitchFamily="34" charset="0"/>
              <a:buChar char="•"/>
              <a:defRPr/>
            </a:pPr>
            <a:r>
              <a:rPr lang="en-US" dirty="0"/>
              <a:t>R</a:t>
            </a:r>
            <a:r>
              <a:rPr lang="en-US" dirty="0" smtClean="0"/>
              <a:t>educe the number of opioids prescribed for routine deliveries</a:t>
            </a:r>
          </a:p>
          <a:p>
            <a:pPr marL="914400" lvl="1" indent="-514350">
              <a:buClr>
                <a:srgbClr val="F7994B"/>
              </a:buClr>
              <a:buFont typeface="Arial" panose="020B0604020202020204" pitchFamily="34" charset="0"/>
              <a:buChar char="•"/>
              <a:defRPr/>
            </a:pPr>
            <a:r>
              <a:rPr lang="en-US" dirty="0"/>
              <a:t>I</a:t>
            </a:r>
            <a:r>
              <a:rPr lang="en-US" dirty="0" smtClean="0"/>
              <a:t>ncrease documentation of PMP look up by providers prior to prescribing opioids</a:t>
            </a:r>
          </a:p>
          <a:p>
            <a:pPr marL="914400" lvl="1" indent="-514350">
              <a:buClr>
                <a:srgbClr val="F7994B"/>
              </a:buClr>
              <a:buFont typeface="Arial" panose="020B0604020202020204" pitchFamily="34" charset="0"/>
              <a:buChar char="•"/>
              <a:defRPr/>
            </a:pPr>
            <a:r>
              <a:rPr lang="en-US" dirty="0"/>
              <a:t>P</a:t>
            </a:r>
            <a:r>
              <a:rPr lang="en-US" dirty="0" smtClean="0"/>
              <a:t>rovide education on OUD prevention and stigma reduction for providers, staff and pregnant women</a:t>
            </a:r>
            <a:endParaRPr lang="en-US" dirty="0"/>
          </a:p>
        </p:txBody>
      </p:sp>
    </p:spTree>
    <p:extLst>
      <p:ext uri="{BB962C8B-B14F-4D97-AF65-F5344CB8AC3E}">
        <p14:creationId xmlns:p14="http://schemas.microsoft.com/office/powerpoint/2010/main" val="11847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24</a:t>
            </a:fld>
            <a:endParaRPr lang="en-US" altLang="en-US"/>
          </a:p>
        </p:txBody>
      </p:sp>
      <p:sp>
        <p:nvSpPr>
          <p:cNvPr id="4" name="Right Arrow 3"/>
          <p:cNvSpPr/>
          <p:nvPr/>
        </p:nvSpPr>
        <p:spPr>
          <a:xfrm>
            <a:off x="1905000" y="2718941"/>
            <a:ext cx="5343525" cy="1371600"/>
          </a:xfrm>
          <a:prstGeom prst="rightArrow">
            <a:avLst>
              <a:gd name="adj1" fmla="val 63889"/>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TextBox 4"/>
          <p:cNvSpPr txBox="1"/>
          <p:nvPr/>
        </p:nvSpPr>
        <p:spPr>
          <a:xfrm>
            <a:off x="2819400" y="3050798"/>
            <a:ext cx="3124200" cy="707886"/>
          </a:xfrm>
          <a:prstGeom prst="rect">
            <a:avLst/>
          </a:prstGeom>
          <a:noFill/>
        </p:spPr>
        <p:txBody>
          <a:bodyPr wrap="square" rtlCol="0">
            <a:spAutoFit/>
          </a:bodyPr>
          <a:lstStyle/>
          <a:p>
            <a:pPr algn="ctr"/>
            <a:r>
              <a:rPr lang="en-US" sz="4000" dirty="0" smtClean="0">
                <a:solidFill>
                  <a:schemeClr val="bg1"/>
                </a:solidFill>
                <a:latin typeface="+mn-lt"/>
              </a:rPr>
              <a:t>FIRST STEPS</a:t>
            </a:r>
            <a:endParaRPr lang="en-US" sz="4000" dirty="0">
              <a:solidFill>
                <a:schemeClr val="bg1"/>
              </a:solidFill>
              <a:latin typeface="+mn-lt"/>
            </a:endParaRPr>
          </a:p>
        </p:txBody>
      </p:sp>
      <p:sp>
        <p:nvSpPr>
          <p:cNvPr id="6" name="Title 1"/>
          <p:cNvSpPr txBox="1">
            <a:spLocks/>
          </p:cNvSpPr>
          <p:nvPr/>
        </p:nvSpPr>
        <p:spPr bwMode="auto">
          <a:xfrm>
            <a:off x="228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Opioid Use Disorder </a:t>
            </a:r>
          </a:p>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in Pregnancy</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
        <p:nvSpPr>
          <p:cNvPr id="7" name="TextBox 6"/>
          <p:cNvSpPr txBox="1"/>
          <p:nvPr/>
        </p:nvSpPr>
        <p:spPr>
          <a:xfrm>
            <a:off x="2133600" y="4037677"/>
            <a:ext cx="4572000" cy="769441"/>
          </a:xfrm>
          <a:prstGeom prst="rect">
            <a:avLst/>
          </a:prstGeom>
          <a:noFill/>
        </p:spPr>
        <p:txBody>
          <a:bodyPr wrap="square" rtlCol="0">
            <a:spAutoFit/>
          </a:bodyPr>
          <a:lstStyle/>
          <a:p>
            <a:pPr algn="ctr"/>
            <a:r>
              <a:rPr lang="en-US" sz="4400" b="1" dirty="0" smtClean="0">
                <a:solidFill>
                  <a:srgbClr val="004990"/>
                </a:solidFill>
                <a:latin typeface="+mj-lt"/>
              </a:rPr>
              <a:t>Know the Basics</a:t>
            </a:r>
            <a:endParaRPr lang="en-US" sz="4400" b="1" dirty="0">
              <a:solidFill>
                <a:srgbClr val="004990"/>
              </a:solidFill>
              <a:latin typeface="+mj-lt"/>
            </a:endParaRPr>
          </a:p>
        </p:txBody>
      </p:sp>
    </p:spTree>
    <p:extLst>
      <p:ext uri="{BB962C8B-B14F-4D97-AF65-F5344CB8AC3E}">
        <p14:creationId xmlns:p14="http://schemas.microsoft.com/office/powerpoint/2010/main" val="763491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25</a:t>
            </a:fld>
            <a:endParaRPr lang="en-US" altLang="en-US"/>
          </a:p>
        </p:txBody>
      </p:sp>
      <p:sp>
        <p:nvSpPr>
          <p:cNvPr id="3" name="Content Placeholder 2"/>
          <p:cNvSpPr txBox="1">
            <a:spLocks/>
          </p:cNvSpPr>
          <p:nvPr/>
        </p:nvSpPr>
        <p:spPr>
          <a:xfrm>
            <a:off x="609600" y="1295400"/>
            <a:ext cx="7772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dirty="0" smtClean="0"/>
              <a:t>Primary chronic disease of brain reward, motivation, memory and related circuitry.</a:t>
            </a:r>
          </a:p>
          <a:p>
            <a:pPr>
              <a:buClr>
                <a:srgbClr val="F7994B"/>
              </a:buClr>
              <a:defRPr/>
            </a:pPr>
            <a:r>
              <a:rPr lang="en-US" dirty="0" smtClean="0"/>
              <a:t>Reflected in pathologically pursing reward and/or relief by substance use and other behaviors.</a:t>
            </a:r>
          </a:p>
          <a:p>
            <a:pPr>
              <a:buClr>
                <a:srgbClr val="F7994B"/>
              </a:buClr>
              <a:defRPr/>
            </a:pPr>
            <a:r>
              <a:rPr lang="en-US" dirty="0" smtClean="0"/>
              <a:t>Like other chronic diseases, addiction often involves cycles of relapse and remissions</a:t>
            </a:r>
          </a:p>
          <a:p>
            <a:pPr>
              <a:buClr>
                <a:srgbClr val="F7994B"/>
              </a:buClr>
              <a:defRPr/>
            </a:pPr>
            <a:r>
              <a:rPr lang="en-US" dirty="0" smtClean="0"/>
              <a:t>Without treatment, addiction is progressive and can result in disability of death.</a:t>
            </a:r>
          </a:p>
          <a:p>
            <a:pPr>
              <a:buClr>
                <a:srgbClr val="F7994B"/>
              </a:buClr>
              <a:defRPr/>
            </a:pPr>
            <a:endParaRPr lang="en-US" dirty="0" smtClean="0"/>
          </a:p>
        </p:txBody>
      </p:sp>
      <p:sp>
        <p:nvSpPr>
          <p:cNvPr id="5" name="Title 1"/>
          <p:cNvSpPr txBox="1">
            <a:spLocks/>
          </p:cNvSpPr>
          <p:nvPr/>
        </p:nvSpPr>
        <p:spPr bwMode="auto">
          <a:xfrm>
            <a:off x="2286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Knowing the basics; Addiction</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Tree>
    <p:extLst>
      <p:ext uri="{BB962C8B-B14F-4D97-AF65-F5344CB8AC3E}">
        <p14:creationId xmlns:p14="http://schemas.microsoft.com/office/powerpoint/2010/main" val="3797774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26</a:t>
            </a:fld>
            <a:endParaRPr lang="en-US" altLang="en-US"/>
          </a:p>
        </p:txBody>
      </p:sp>
      <p:sp>
        <p:nvSpPr>
          <p:cNvPr id="3" name="Title 1"/>
          <p:cNvSpPr txBox="1">
            <a:spLocks/>
          </p:cNvSpPr>
          <p:nvPr/>
        </p:nvSpPr>
        <p:spPr bwMode="auto">
          <a:xfrm>
            <a:off x="2286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Our MNO Team Members</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
        <p:nvSpPr>
          <p:cNvPr id="4" name="Content Placeholder 2"/>
          <p:cNvSpPr txBox="1">
            <a:spLocks/>
          </p:cNvSpPr>
          <p:nvPr/>
        </p:nvSpPr>
        <p:spPr>
          <a:xfrm>
            <a:off x="533400" y="1219200"/>
            <a:ext cx="7772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b="1" u="sng" dirty="0" smtClean="0">
                <a:solidFill>
                  <a:srgbClr val="004990"/>
                </a:solidFill>
              </a:rPr>
              <a:t>OB Team:</a:t>
            </a:r>
          </a:p>
          <a:p>
            <a:pPr lvl="1">
              <a:buClr>
                <a:srgbClr val="F7994B"/>
              </a:buClr>
              <a:defRPr/>
            </a:pPr>
            <a:r>
              <a:rPr lang="en-US" dirty="0" smtClean="0"/>
              <a:t>Team Lead: </a:t>
            </a:r>
          </a:p>
          <a:p>
            <a:pPr lvl="1">
              <a:buClr>
                <a:srgbClr val="F7994B"/>
              </a:buClr>
              <a:defRPr/>
            </a:pPr>
            <a:r>
              <a:rPr lang="en-US" dirty="0" smtClean="0"/>
              <a:t>Physician Lead:</a:t>
            </a:r>
          </a:p>
          <a:p>
            <a:pPr lvl="1">
              <a:buClr>
                <a:srgbClr val="F7994B"/>
              </a:buClr>
              <a:defRPr/>
            </a:pPr>
            <a:r>
              <a:rPr lang="en-US" dirty="0" smtClean="0"/>
              <a:t>Nurse Lead:</a:t>
            </a:r>
          </a:p>
          <a:p>
            <a:pPr lvl="1">
              <a:buClr>
                <a:srgbClr val="F7994B"/>
              </a:buClr>
              <a:defRPr/>
            </a:pPr>
            <a:r>
              <a:rPr lang="en-US" dirty="0" smtClean="0"/>
              <a:t>Outpatient Rep:</a:t>
            </a:r>
          </a:p>
          <a:p>
            <a:pPr marL="457200" lvl="1" indent="0">
              <a:buClr>
                <a:srgbClr val="F7994B"/>
              </a:buClr>
              <a:buNone/>
              <a:defRPr/>
            </a:pPr>
            <a:endParaRPr lang="en-US" dirty="0" smtClean="0"/>
          </a:p>
          <a:p>
            <a:pPr>
              <a:buClr>
                <a:srgbClr val="F7994B"/>
              </a:buClr>
              <a:defRPr/>
            </a:pPr>
            <a:endParaRPr lang="en-US" dirty="0" smtClean="0"/>
          </a:p>
          <a:p>
            <a:pPr>
              <a:buClr>
                <a:srgbClr val="F7994B"/>
              </a:buClr>
              <a:defRPr/>
            </a:pPr>
            <a:endParaRPr lang="en-US" dirty="0" smtClean="0"/>
          </a:p>
        </p:txBody>
      </p:sp>
    </p:spTree>
    <p:extLst>
      <p:ext uri="{BB962C8B-B14F-4D97-AF65-F5344CB8AC3E}">
        <p14:creationId xmlns:p14="http://schemas.microsoft.com/office/powerpoint/2010/main" val="3675506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27</a:t>
            </a:fld>
            <a:endParaRPr lang="en-US" altLang="en-US"/>
          </a:p>
        </p:txBody>
      </p:sp>
      <p:sp>
        <p:nvSpPr>
          <p:cNvPr id="3" name="Content Placeholder 2"/>
          <p:cNvSpPr txBox="1">
            <a:spLocks/>
          </p:cNvSpPr>
          <p:nvPr/>
        </p:nvSpPr>
        <p:spPr>
          <a:xfrm>
            <a:off x="533400" y="1219200"/>
            <a:ext cx="7772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Clr>
                <a:srgbClr val="F7994B"/>
              </a:buClr>
              <a:buNone/>
              <a:defRPr/>
            </a:pPr>
            <a:endParaRPr lang="en-US" dirty="0" smtClean="0"/>
          </a:p>
          <a:p>
            <a:pPr>
              <a:buClr>
                <a:srgbClr val="F7994B"/>
              </a:buClr>
              <a:defRPr/>
            </a:pPr>
            <a:endParaRPr lang="en-US" dirty="0" smtClean="0"/>
          </a:p>
          <a:p>
            <a:pPr>
              <a:buClr>
                <a:srgbClr val="F7994B"/>
              </a:buClr>
              <a:defRPr/>
            </a:pPr>
            <a:endParaRPr lang="en-US" dirty="0" smtClean="0"/>
          </a:p>
        </p:txBody>
      </p:sp>
      <p:sp>
        <p:nvSpPr>
          <p:cNvPr id="4" name="Title 1"/>
          <p:cNvSpPr txBox="1">
            <a:spLocks/>
          </p:cNvSpPr>
          <p:nvPr/>
        </p:nvSpPr>
        <p:spPr bwMode="auto">
          <a:xfrm>
            <a:off x="249702"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Screening</a:t>
            </a:r>
            <a:endParaRPr lang="en-US" altLang="en-US" sz="4000" dirty="0">
              <a:solidFill>
                <a:srgbClr val="F58466"/>
              </a:solidFill>
              <a:latin typeface="Goudy Old Style" panose="02020502050305020303" pitchFamily="18" charset="0"/>
              <a:ea typeface="MS PGothic" panose="020B0600070205080204" pitchFamily="34" charset="-128"/>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36"/>
          <a:stretch/>
        </p:blipFill>
        <p:spPr bwMode="auto">
          <a:xfrm>
            <a:off x="249702" y="1091625"/>
            <a:ext cx="8402638" cy="52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039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28</a:t>
            </a:fld>
            <a:endParaRPr lang="en-US" altLang="en-US"/>
          </a:p>
        </p:txBody>
      </p:sp>
      <p:sp>
        <p:nvSpPr>
          <p:cNvPr id="3" name="Title 1"/>
          <p:cNvSpPr txBox="1">
            <a:spLocks/>
          </p:cNvSpPr>
          <p:nvPr/>
        </p:nvSpPr>
        <p:spPr bwMode="auto">
          <a:xfrm>
            <a:off x="2286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Example Screening Tools</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
        <p:nvSpPr>
          <p:cNvPr id="5" name="Content Placeholder 2"/>
          <p:cNvSpPr txBox="1">
            <a:spLocks/>
          </p:cNvSpPr>
          <p:nvPr/>
        </p:nvSpPr>
        <p:spPr>
          <a:xfrm>
            <a:off x="381000" y="1145789"/>
            <a:ext cx="3657600" cy="53340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50000"/>
              </a:lnSpc>
              <a:buClr>
                <a:schemeClr val="accent6"/>
              </a:buClr>
              <a:buFont typeface="+mj-lt"/>
              <a:buAutoNum type="arabicPeriod"/>
            </a:pPr>
            <a:r>
              <a:rPr lang="en-US" sz="2800" b="1" u="sng" dirty="0" smtClean="0">
                <a:solidFill>
                  <a:srgbClr val="004990"/>
                </a:solidFill>
              </a:rPr>
              <a:t>NIDA</a:t>
            </a:r>
            <a:r>
              <a:rPr lang="en-US" sz="2800" dirty="0" smtClean="0"/>
              <a:t> Quick Screen</a:t>
            </a:r>
          </a:p>
          <a:p>
            <a:pPr marL="514350" indent="-514350">
              <a:lnSpc>
                <a:spcPct val="150000"/>
              </a:lnSpc>
              <a:buClr>
                <a:schemeClr val="accent6"/>
              </a:buClr>
              <a:buFont typeface="+mj-lt"/>
              <a:buAutoNum type="arabicPeriod"/>
            </a:pPr>
            <a:r>
              <a:rPr lang="en-US" sz="2800" b="1" u="sng" dirty="0" smtClean="0">
                <a:solidFill>
                  <a:srgbClr val="004990"/>
                </a:solidFill>
              </a:rPr>
              <a:t>5 P’s </a:t>
            </a:r>
            <a:r>
              <a:rPr lang="en-US" sz="2800" dirty="0" smtClean="0"/>
              <a:t>Screening Tool &amp; Follow-Up Questions*</a:t>
            </a:r>
          </a:p>
          <a:p>
            <a:pPr marL="514350" indent="-514350">
              <a:lnSpc>
                <a:spcPct val="150000"/>
              </a:lnSpc>
              <a:buClr>
                <a:schemeClr val="accent6"/>
              </a:buClr>
              <a:buFont typeface="+mj-lt"/>
              <a:buAutoNum type="arabicPeriod"/>
            </a:pPr>
            <a:r>
              <a:rPr lang="en-US" sz="2800" b="1" u="sng" dirty="0" smtClean="0">
                <a:solidFill>
                  <a:srgbClr val="004990"/>
                </a:solidFill>
              </a:rPr>
              <a:t>Institute for Health and Recovery Integrated</a:t>
            </a:r>
            <a:r>
              <a:rPr lang="en-US" sz="2800" dirty="0" smtClean="0"/>
              <a:t> Screening Tool*</a:t>
            </a:r>
            <a:endParaRPr lang="en-US" sz="2800" dirty="0"/>
          </a:p>
        </p:txBody>
      </p:sp>
      <p:pic>
        <p:nvPicPr>
          <p:cNvPr id="6" name="Picture 5"/>
          <p:cNvPicPr>
            <a:picLocks noChangeAspect="1"/>
          </p:cNvPicPr>
          <p:nvPr/>
        </p:nvPicPr>
        <p:blipFill>
          <a:blip r:embed="rId3" cstate="print"/>
          <a:stretch>
            <a:fillRect/>
          </a:stretch>
        </p:blipFill>
        <p:spPr>
          <a:xfrm>
            <a:off x="4225686" y="1177441"/>
            <a:ext cx="2420618" cy="2626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stretch>
            <a:fillRect/>
          </a:stretch>
        </p:blipFill>
        <p:spPr>
          <a:xfrm>
            <a:off x="4551165" y="3362763"/>
            <a:ext cx="2376206" cy="2628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stretch>
            <a:fillRect/>
          </a:stretch>
        </p:blipFill>
        <p:spPr>
          <a:xfrm>
            <a:off x="6466755" y="2997634"/>
            <a:ext cx="2306490" cy="2628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print"/>
          <a:stretch>
            <a:fillRect/>
          </a:stretch>
        </p:blipFill>
        <p:spPr>
          <a:xfrm>
            <a:off x="6927371" y="1296679"/>
            <a:ext cx="1759429" cy="1941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956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29</a:t>
            </a:fld>
            <a:endParaRPr lang="en-US" altLang="en-US"/>
          </a:p>
        </p:txBody>
      </p:sp>
      <p:sp>
        <p:nvSpPr>
          <p:cNvPr id="5" name="Rectangle 3"/>
          <p:cNvSpPr txBox="1">
            <a:spLocks noChangeArrowheads="1"/>
          </p:cNvSpPr>
          <p:nvPr/>
        </p:nvSpPr>
        <p:spPr bwMode="auto">
          <a:xfrm>
            <a:off x="114300" y="1193800"/>
            <a:ext cx="9029700" cy="46562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Clr>
                <a:srgbClr val="F7994B"/>
              </a:buClr>
              <a:defRPr/>
            </a:pPr>
            <a:r>
              <a:rPr lang="en-US" sz="2800" u="sng" kern="0" dirty="0" smtClean="0">
                <a:ea typeface="ヒラギノ角ゴ Pro W3" pitchFamily="124" charset="-128"/>
              </a:rPr>
              <a:t>ALL</a:t>
            </a:r>
            <a:r>
              <a:rPr lang="en-US" sz="2800" kern="0" dirty="0" smtClean="0">
                <a:ea typeface="ヒラギノ角ゴ Pro W3" pitchFamily="124" charset="-128"/>
              </a:rPr>
              <a:t> patients who screen positive for OUD should receive a brief intervention and referral to treatment</a:t>
            </a:r>
          </a:p>
          <a:p>
            <a:pPr>
              <a:lnSpc>
                <a:spcPct val="90000"/>
              </a:lnSpc>
              <a:buClr>
                <a:srgbClr val="F7994B"/>
              </a:buClr>
              <a:defRPr/>
            </a:pPr>
            <a:r>
              <a:rPr lang="en-US" sz="2800" kern="0" dirty="0" smtClean="0">
                <a:ea typeface="ヒラギノ角ゴ Pro W3" pitchFamily="124" charset="-128"/>
              </a:rPr>
              <a:t>Should be administered privately with open-ended discussion and without judgment </a:t>
            </a:r>
          </a:p>
          <a:p>
            <a:pPr>
              <a:lnSpc>
                <a:spcPct val="90000"/>
              </a:lnSpc>
              <a:buClr>
                <a:srgbClr val="F7994B"/>
              </a:buClr>
              <a:defRPr/>
            </a:pPr>
            <a:r>
              <a:rPr lang="en-US" sz="2800" kern="0" dirty="0" smtClean="0">
                <a:ea typeface="ヒラギノ角ゴ Pro W3" pitchFamily="124" charset="-128"/>
              </a:rPr>
              <a:t>Providers can be reimbursed for SBIRT </a:t>
            </a:r>
            <a:r>
              <a:rPr lang="en-US" sz="1800" kern="0" dirty="0" smtClean="0">
                <a:ea typeface="ヒラギノ角ゴ Pro W3" pitchFamily="124" charset="-128"/>
              </a:rPr>
              <a:t>(see ILPQC toolkit for codes)</a:t>
            </a:r>
            <a:endParaRPr lang="en-US" sz="1600" kern="0" dirty="0" smtClean="0">
              <a:ea typeface="ヒラギノ角ゴ Pro W3" pitchFamily="124" charset="-128"/>
            </a:endParaRPr>
          </a:p>
          <a:p>
            <a:pPr>
              <a:lnSpc>
                <a:spcPct val="90000"/>
              </a:lnSpc>
              <a:buClr>
                <a:srgbClr val="F7994B"/>
              </a:buClr>
              <a:defRPr/>
            </a:pPr>
            <a:endParaRPr lang="en-US" sz="2400" kern="0" dirty="0" smtClean="0">
              <a:ea typeface="ヒラギノ角ゴ Pro W3" pitchFamily="124" charset="-128"/>
            </a:endParaRPr>
          </a:p>
        </p:txBody>
      </p:sp>
      <p:sp>
        <p:nvSpPr>
          <p:cNvPr id="6" name="Title 1"/>
          <p:cNvSpPr txBox="1">
            <a:spLocks/>
          </p:cNvSpPr>
          <p:nvPr/>
        </p:nvSpPr>
        <p:spPr>
          <a:xfrm>
            <a:off x="152400" y="2286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4000" b="1" dirty="0" smtClean="0">
                <a:solidFill>
                  <a:srgbClr val="F58466"/>
                </a:solidFill>
                <a:latin typeface="Goudy Old Style" pitchFamily="18" charset="0"/>
              </a:rPr>
              <a:t>Patients who Screen Positive</a:t>
            </a:r>
            <a:endParaRPr lang="en-US" altLang="en-US" sz="4000" b="1" dirty="0">
              <a:solidFill>
                <a:srgbClr val="F58466"/>
              </a:solidFill>
              <a:latin typeface="Goudy Old Style" pitchFamily="18" charset="0"/>
            </a:endParaRPr>
          </a:p>
        </p:txBody>
      </p:sp>
      <p:sp>
        <p:nvSpPr>
          <p:cNvPr id="10" name="Rounded Rectangle 9"/>
          <p:cNvSpPr/>
          <p:nvPr/>
        </p:nvSpPr>
        <p:spPr>
          <a:xfrm>
            <a:off x="4252912" y="3564554"/>
            <a:ext cx="4600575" cy="211785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ln w="0"/>
                <a:solidFill>
                  <a:srgbClr val="004990"/>
                </a:solidFill>
                <a:effectLst>
                  <a:outerShdw blurRad="38100" dist="19050" dir="2700000" algn="tl" rotWithShape="0">
                    <a:schemeClr val="dk1">
                      <a:alpha val="40000"/>
                    </a:schemeClr>
                  </a:outerShdw>
                </a:effectLst>
                <a:latin typeface="Bell MT" panose="02020503060305020303" pitchFamily="18" charset="0"/>
                <a:cs typeface="Aparajita" panose="020B0604020202020204" pitchFamily="34" charset="0"/>
              </a:rPr>
              <a:t>“Providing written handouts to ALL women can reach those who are afraid to disclose use, but may be at risk/need treatment.”</a:t>
            </a:r>
            <a:r>
              <a:rPr lang="en-US" sz="1000" b="1" dirty="0" smtClean="0">
                <a:ln w="0"/>
                <a:solidFill>
                  <a:srgbClr val="004990"/>
                </a:solidFill>
                <a:effectLst>
                  <a:outerShdw blurRad="38100" dist="19050" dir="2700000" algn="tl" rotWithShape="0">
                    <a:schemeClr val="dk1">
                      <a:alpha val="40000"/>
                    </a:schemeClr>
                  </a:outerShdw>
                </a:effectLst>
                <a:latin typeface="Bell MT" panose="02020503060305020303" pitchFamily="18" charset="0"/>
                <a:cs typeface="Aparajita" panose="020B0604020202020204" pitchFamily="34" charset="0"/>
              </a:rPr>
              <a:t>*</a:t>
            </a:r>
            <a:endParaRPr lang="en-US" sz="2000" b="1" dirty="0" smtClean="0">
              <a:ln w="0"/>
              <a:solidFill>
                <a:srgbClr val="004990"/>
              </a:solidFill>
              <a:effectLst>
                <a:outerShdw blurRad="38100" dist="19050" dir="2700000" algn="tl" rotWithShape="0">
                  <a:schemeClr val="dk1">
                    <a:alpha val="40000"/>
                  </a:schemeClr>
                </a:outerShdw>
              </a:effectLst>
              <a:latin typeface="Bell MT" panose="02020503060305020303" pitchFamily="18" charset="0"/>
              <a:cs typeface="Aparajita" panose="020B0604020202020204" pitchFamily="34" charset="0"/>
            </a:endParaRPr>
          </a:p>
        </p:txBody>
      </p:sp>
      <p:sp>
        <p:nvSpPr>
          <p:cNvPr id="11" name="TextBox 10"/>
          <p:cNvSpPr txBox="1"/>
          <p:nvPr/>
        </p:nvSpPr>
        <p:spPr>
          <a:xfrm>
            <a:off x="6324600" y="6404828"/>
            <a:ext cx="3200400" cy="276999"/>
          </a:xfrm>
          <a:prstGeom prst="rect">
            <a:avLst/>
          </a:prstGeom>
          <a:noFill/>
        </p:spPr>
        <p:txBody>
          <a:bodyPr wrap="square" rtlCol="0">
            <a:spAutoFit/>
          </a:bodyPr>
          <a:lstStyle/>
          <a:p>
            <a:r>
              <a:rPr lang="en-US" sz="1200" dirty="0" smtClean="0"/>
              <a:t>*ACOG district II slide set</a:t>
            </a:r>
            <a:endParaRPr lang="en-US" sz="1200" dirty="0"/>
          </a:p>
        </p:txBody>
      </p:sp>
      <p:pic>
        <p:nvPicPr>
          <p:cNvPr id="3" name="Picture 2" descr="The Millennial S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804412"/>
            <a:ext cx="2219325" cy="1905000"/>
          </a:xfrm>
          <a:prstGeom prst="rect">
            <a:avLst/>
          </a:prstGeom>
        </p:spPr>
      </p:pic>
    </p:spTree>
    <p:extLst>
      <p:ext uri="{BB962C8B-B14F-4D97-AF65-F5344CB8AC3E}">
        <p14:creationId xmlns:p14="http://schemas.microsoft.com/office/powerpoint/2010/main" val="134321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a:t>
            </a:fld>
            <a:endParaRPr lang="en-US" altLang="en-US"/>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5370"/>
            <a:ext cx="7742237" cy="6296125"/>
          </a:xfrm>
          <a:prstGeom prst="snip2DiagRect">
            <a:avLst>
              <a:gd name="adj1" fmla="val 0"/>
              <a:gd name="adj2" fmla="val 256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814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a:bodyPr>
          <a:lstStyle/>
          <a:p>
            <a:r>
              <a:rPr lang="en-US" sz="3600" dirty="0" smtClean="0"/>
              <a:t>BNI Pocket Card for providers</a:t>
            </a:r>
            <a:endParaRPr lang="en-US" sz="3600" dirty="0"/>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a:bodyPr>
          <a:lstStyle/>
          <a:p>
            <a:pPr marL="0" indent="0">
              <a:buNone/>
            </a:pPr>
            <a:endParaRPr lang="en-US" dirty="0"/>
          </a:p>
          <a:p>
            <a:pPr marL="0" indent="0">
              <a:buNone/>
            </a:pPr>
            <a:endParaRPr lang="en-US" dirty="0" smtClean="0"/>
          </a:p>
        </p:txBody>
      </p:sp>
      <p:pic>
        <p:nvPicPr>
          <p:cNvPr id="6" name="Content Placeholder 5"/>
          <p:cNvPicPr>
            <a:picLocks noGrp="1" noChangeAspect="1"/>
          </p:cNvPicPr>
          <p:nvPr>
            <p:ph sz="half" idx="2"/>
          </p:nvPr>
        </p:nvPicPr>
        <p:blipFill>
          <a:blip r:embed="rId3"/>
          <a:stretch>
            <a:fillRect/>
          </a:stretch>
        </p:blipFill>
        <p:spPr>
          <a:xfrm>
            <a:off x="4876800" y="1295399"/>
            <a:ext cx="3962400" cy="4978231"/>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00134" y="1295400"/>
            <a:ext cx="4200466" cy="4978231"/>
          </a:xfrm>
          <a:prstGeom prst="rect">
            <a:avLst/>
          </a:prstGeom>
          <a:ln>
            <a:solidFill>
              <a:schemeClr val="tx1"/>
            </a:solidFill>
          </a:ln>
        </p:spPr>
      </p:pic>
      <p:sp>
        <p:nvSpPr>
          <p:cNvPr id="4" name="TextBox 3"/>
          <p:cNvSpPr txBox="1"/>
          <p:nvPr/>
        </p:nvSpPr>
        <p:spPr>
          <a:xfrm>
            <a:off x="5791200" y="6273631"/>
            <a:ext cx="3276600" cy="338554"/>
          </a:xfrm>
          <a:prstGeom prst="rect">
            <a:avLst/>
          </a:prstGeom>
          <a:noFill/>
        </p:spPr>
        <p:txBody>
          <a:bodyPr wrap="square" rtlCol="0">
            <a:spAutoFit/>
          </a:bodyPr>
          <a:lstStyle/>
          <a:p>
            <a:pPr algn="r"/>
            <a:r>
              <a:rPr lang="en-US" sz="1600" dirty="0" smtClean="0"/>
              <a:t>Courtesy of Caitlin </a:t>
            </a:r>
            <a:r>
              <a:rPr lang="en-US" sz="1600" dirty="0" err="1" smtClean="0"/>
              <a:t>Barthelmes</a:t>
            </a:r>
            <a:r>
              <a:rPr lang="en-US" sz="1600" dirty="0" smtClean="0"/>
              <a:t>, MPH</a:t>
            </a:r>
            <a:endParaRPr lang="en-US" sz="1600" dirty="0"/>
          </a:p>
        </p:txBody>
      </p:sp>
      <p:sp>
        <p:nvSpPr>
          <p:cNvPr id="7" name="Oval 6"/>
          <p:cNvSpPr/>
          <p:nvPr/>
        </p:nvSpPr>
        <p:spPr>
          <a:xfrm>
            <a:off x="4038600" y="4495800"/>
            <a:ext cx="3962400" cy="17778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39200" cy="1143000"/>
          </a:xfrm>
        </p:spPr>
        <p:txBody>
          <a:bodyPr>
            <a:normAutofit/>
          </a:bodyPr>
          <a:lstStyle/>
          <a:p>
            <a:pPr algn="l"/>
            <a:r>
              <a:rPr lang="en-US" sz="3600" dirty="0" smtClean="0"/>
              <a:t>Example SBIRT Process</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38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5269468"/>
            <a:ext cx="1981200" cy="369332"/>
          </a:xfrm>
          <a:prstGeom prst="rect">
            <a:avLst/>
          </a:prstGeom>
          <a:solidFill>
            <a:schemeClr val="bg1"/>
          </a:solidFill>
        </p:spPr>
        <p:txBody>
          <a:bodyPr wrap="square" rtlCol="0">
            <a:spAutoFit/>
          </a:bodyPr>
          <a:lstStyle/>
          <a:p>
            <a:endParaRPr lang="en-US" dirty="0"/>
          </a:p>
        </p:txBody>
      </p:sp>
      <p:cxnSp>
        <p:nvCxnSpPr>
          <p:cNvPr id="6" name="Straight Arrow Connector 5"/>
          <p:cNvCxnSpPr/>
          <p:nvPr/>
        </p:nvCxnSpPr>
        <p:spPr>
          <a:xfrm>
            <a:off x="5304221" y="5269468"/>
            <a:ext cx="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352800" y="5673466"/>
            <a:ext cx="3733800" cy="103213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Comprehensive assessment;  referral; and linkage to services</a:t>
            </a:r>
            <a:endParaRPr lang="en-US" b="1" dirty="0"/>
          </a:p>
        </p:txBody>
      </p:sp>
    </p:spTree>
    <p:extLst>
      <p:ext uri="{BB962C8B-B14F-4D97-AF65-F5344CB8AC3E}">
        <p14:creationId xmlns:p14="http://schemas.microsoft.com/office/powerpoint/2010/main" val="1106315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32</a:t>
            </a:fld>
            <a:endParaRPr lang="en-US" altLang="en-US"/>
          </a:p>
        </p:txBody>
      </p:sp>
      <p:pic>
        <p:nvPicPr>
          <p:cNvPr id="4" name="Picture 3"/>
          <p:cNvPicPr>
            <a:picLocks noChangeAspect="1"/>
          </p:cNvPicPr>
          <p:nvPr/>
        </p:nvPicPr>
        <p:blipFill>
          <a:blip r:embed="rId3" cstate="print"/>
          <a:stretch>
            <a:fillRect/>
          </a:stretch>
        </p:blipFill>
        <p:spPr>
          <a:xfrm>
            <a:off x="73228" y="0"/>
            <a:ext cx="8997543" cy="6858000"/>
          </a:xfrm>
          <a:prstGeom prst="rect">
            <a:avLst/>
          </a:prstGeom>
        </p:spPr>
      </p:pic>
    </p:spTree>
    <p:extLst>
      <p:ext uri="{BB962C8B-B14F-4D97-AF65-F5344CB8AC3E}">
        <p14:creationId xmlns:p14="http://schemas.microsoft.com/office/powerpoint/2010/main" val="637599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33</a:t>
            </a:fld>
            <a:endParaRPr lang="en-US" altLang="en-US"/>
          </a:p>
        </p:txBody>
      </p:sp>
      <p:sp>
        <p:nvSpPr>
          <p:cNvPr id="3" name="Title 1"/>
          <p:cNvSpPr txBox="1">
            <a:spLocks/>
          </p:cNvSpPr>
          <p:nvPr/>
        </p:nvSpPr>
        <p:spPr bwMode="auto">
          <a:xfrm>
            <a:off x="152400" y="2349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Outpatient Prenatal Screening</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
        <p:nvSpPr>
          <p:cNvPr id="4" name="Content Placeholder 2"/>
          <p:cNvSpPr txBox="1">
            <a:spLocks/>
          </p:cNvSpPr>
          <p:nvPr/>
        </p:nvSpPr>
        <p:spPr>
          <a:xfrm>
            <a:off x="152400" y="838200"/>
            <a:ext cx="8915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sz="2400" dirty="0" smtClean="0"/>
              <a:t>Universal prenatal screening with a brief intervention                        by a provider requires…</a:t>
            </a:r>
          </a:p>
          <a:p>
            <a:pPr lvl="1">
              <a:buClr>
                <a:srgbClr val="F7994B"/>
              </a:buClr>
              <a:defRPr/>
            </a:pPr>
            <a:r>
              <a:rPr lang="en-US" sz="2000" dirty="0" smtClean="0"/>
              <a:t>Selection of screening tool/trauma</a:t>
            </a:r>
          </a:p>
          <a:p>
            <a:pPr lvl="1">
              <a:buClr>
                <a:srgbClr val="F7994B"/>
              </a:buClr>
              <a:defRPr/>
            </a:pPr>
            <a:r>
              <a:rPr lang="en-US" sz="2000" dirty="0" smtClean="0"/>
              <a:t>EPIC build to have in EMR</a:t>
            </a:r>
          </a:p>
          <a:p>
            <a:pPr lvl="1">
              <a:buClr>
                <a:srgbClr val="F7994B"/>
              </a:buClr>
              <a:defRPr/>
            </a:pPr>
            <a:r>
              <a:rPr lang="en-US" sz="2000" dirty="0" smtClean="0"/>
              <a:t>Training of providers/staff on selected screening tools</a:t>
            </a:r>
          </a:p>
          <a:p>
            <a:pPr>
              <a:buClr>
                <a:srgbClr val="F7994B"/>
              </a:buClr>
              <a:defRPr/>
            </a:pPr>
            <a:r>
              <a:rPr lang="en-US" sz="2400" dirty="0" smtClean="0"/>
              <a:t>Indicate O99.32 Opioid Use Disorder code on problem list </a:t>
            </a:r>
          </a:p>
          <a:p>
            <a:pPr>
              <a:buClr>
                <a:srgbClr val="F7994B"/>
              </a:buClr>
              <a:defRPr/>
            </a:pPr>
            <a:r>
              <a:rPr lang="en-US" sz="2400" dirty="0" smtClean="0"/>
              <a:t>Provision of patient educational materials</a:t>
            </a:r>
          </a:p>
          <a:p>
            <a:pPr>
              <a:buClr>
                <a:srgbClr val="F7994B"/>
              </a:buClr>
              <a:defRPr/>
            </a:pPr>
            <a:r>
              <a:rPr lang="en-US" sz="2400" dirty="0" smtClean="0"/>
              <a:t>Linkage to social work and linkage to MAT / addiction care</a:t>
            </a:r>
          </a:p>
          <a:p>
            <a:pPr lvl="1">
              <a:buClr>
                <a:srgbClr val="F7994B"/>
              </a:buClr>
              <a:defRPr/>
            </a:pPr>
            <a:r>
              <a:rPr lang="en-US" sz="2000" dirty="0" smtClean="0"/>
              <a:t>Requires mapping of providers /resources in the area</a:t>
            </a:r>
          </a:p>
          <a:p>
            <a:pPr lvl="1">
              <a:buClr>
                <a:srgbClr val="F7994B"/>
              </a:buClr>
              <a:defRPr/>
            </a:pPr>
            <a:r>
              <a:rPr lang="en-US" sz="2000" dirty="0" smtClean="0"/>
              <a:t>Process flow for successfully linking screen positive patients to care</a:t>
            </a:r>
          </a:p>
          <a:p>
            <a:pPr>
              <a:buClr>
                <a:srgbClr val="F7994B"/>
              </a:buClr>
              <a:defRPr/>
            </a:pPr>
            <a:r>
              <a:rPr lang="en-US" sz="2400" dirty="0" smtClean="0"/>
              <a:t>Referral to neonatology for consult/checklist</a:t>
            </a:r>
            <a:endParaRPr lang="en-US" sz="2400" dirty="0"/>
          </a:p>
          <a:p>
            <a:pPr>
              <a:buClr>
                <a:srgbClr val="F7994B"/>
              </a:buClr>
              <a:defRPr/>
            </a:pPr>
            <a:r>
              <a:rPr lang="en-US" sz="2400" dirty="0" smtClean="0"/>
              <a:t>Delivery plan/checklist with education on pp infant care /engaging mom in care of newborn</a:t>
            </a:r>
          </a:p>
          <a:p>
            <a:pPr>
              <a:buClr>
                <a:srgbClr val="F7994B"/>
              </a:buClr>
              <a:defRPr/>
            </a:pPr>
            <a:r>
              <a:rPr lang="en-US" sz="2400" dirty="0" smtClean="0"/>
              <a:t>Post-partum care plan with a safe discharge</a:t>
            </a:r>
          </a:p>
        </p:txBody>
      </p:sp>
    </p:spTree>
    <p:extLst>
      <p:ext uri="{BB962C8B-B14F-4D97-AF65-F5344CB8AC3E}">
        <p14:creationId xmlns:p14="http://schemas.microsoft.com/office/powerpoint/2010/main" val="4115786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34</a:t>
            </a:fld>
            <a:endParaRPr lang="en-US" altLang="en-US"/>
          </a:p>
        </p:txBody>
      </p:sp>
      <p:sp>
        <p:nvSpPr>
          <p:cNvPr id="3" name="Title 1"/>
          <p:cNvSpPr txBox="1">
            <a:spLocks/>
          </p:cNvSpPr>
          <p:nvPr/>
        </p:nvSpPr>
        <p:spPr bwMode="auto">
          <a:xfrm>
            <a:off x="228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Screening on L&amp;D</a:t>
            </a:r>
            <a:endParaRPr lang="en-US" altLang="en-US" sz="4000" dirty="0">
              <a:solidFill>
                <a:srgbClr val="F58466"/>
              </a:solidFill>
              <a:latin typeface="Goudy Old Style" panose="02020502050305020303" pitchFamily="18" charset="0"/>
              <a:ea typeface="MS PGothic" panose="020B0600070205080204" pitchFamily="34" charset="-128"/>
            </a:endParaRPr>
          </a:p>
        </p:txBody>
      </p:sp>
      <p:sp>
        <p:nvSpPr>
          <p:cNvPr id="4" name="Content Placeholder 2"/>
          <p:cNvSpPr txBox="1">
            <a:spLocks/>
          </p:cNvSpPr>
          <p:nvPr/>
        </p:nvSpPr>
        <p:spPr>
          <a:xfrm>
            <a:off x="152400" y="974725"/>
            <a:ext cx="8915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94B"/>
              </a:buClr>
              <a:defRPr/>
            </a:pPr>
            <a:r>
              <a:rPr lang="en-US" sz="2400" dirty="0" smtClean="0"/>
              <a:t>Universal L&amp;D screening</a:t>
            </a:r>
          </a:p>
          <a:p>
            <a:pPr lvl="1">
              <a:buClr>
                <a:srgbClr val="F7994B"/>
              </a:buClr>
              <a:defRPr/>
            </a:pPr>
            <a:r>
              <a:rPr lang="en-US" sz="2000" dirty="0" smtClean="0"/>
              <a:t>Use of a validated screening tool</a:t>
            </a:r>
          </a:p>
          <a:p>
            <a:pPr lvl="1">
              <a:buClr>
                <a:srgbClr val="F7994B"/>
              </a:buClr>
              <a:defRPr/>
            </a:pPr>
            <a:r>
              <a:rPr lang="en-US" sz="2000" dirty="0" smtClean="0"/>
              <a:t>Brief intervention process flow for screen positive </a:t>
            </a:r>
          </a:p>
          <a:p>
            <a:pPr lvl="1">
              <a:buClr>
                <a:srgbClr val="F7994B"/>
              </a:buClr>
              <a:defRPr/>
            </a:pPr>
            <a:r>
              <a:rPr lang="en-US" sz="2000" dirty="0" smtClean="0"/>
              <a:t>EPIC build in EMR/Documentation in H&amp;P</a:t>
            </a:r>
          </a:p>
          <a:p>
            <a:pPr lvl="1">
              <a:buClr>
                <a:srgbClr val="F7994B"/>
              </a:buClr>
              <a:defRPr/>
            </a:pPr>
            <a:r>
              <a:rPr lang="en-US" sz="2000" dirty="0" smtClean="0"/>
              <a:t>Requires training of providers/staff on screening tool</a:t>
            </a:r>
          </a:p>
          <a:p>
            <a:pPr lvl="1">
              <a:buClr>
                <a:srgbClr val="F7994B"/>
              </a:buClr>
              <a:defRPr/>
            </a:pPr>
            <a:r>
              <a:rPr lang="en-US" sz="2000" dirty="0" smtClean="0"/>
              <a:t>Requires training on non-judgmental approach / stigma reduction</a:t>
            </a:r>
          </a:p>
          <a:p>
            <a:pPr lvl="1">
              <a:buClr>
                <a:srgbClr val="F7994B"/>
              </a:buClr>
              <a:defRPr/>
            </a:pPr>
            <a:r>
              <a:rPr lang="en-US" sz="2000" dirty="0" smtClean="0"/>
              <a:t>MFM consult for screen positive?</a:t>
            </a:r>
          </a:p>
          <a:p>
            <a:pPr lvl="1">
              <a:buClr>
                <a:srgbClr val="F7994B"/>
              </a:buClr>
              <a:defRPr/>
            </a:pPr>
            <a:r>
              <a:rPr lang="en-US" sz="2000" dirty="0" smtClean="0"/>
              <a:t>Neonatology consult/checklist</a:t>
            </a:r>
          </a:p>
          <a:p>
            <a:pPr lvl="1">
              <a:buClr>
                <a:srgbClr val="F7994B"/>
              </a:buClr>
              <a:defRPr/>
            </a:pPr>
            <a:r>
              <a:rPr lang="en-US" sz="2000" dirty="0" smtClean="0"/>
              <a:t>Engage social work</a:t>
            </a:r>
          </a:p>
          <a:p>
            <a:pPr lvl="1">
              <a:buClr>
                <a:srgbClr val="F7994B"/>
              </a:buClr>
              <a:defRPr/>
            </a:pPr>
            <a:r>
              <a:rPr lang="en-US" sz="2000" dirty="0" smtClean="0"/>
              <a:t>Protocol / checklist for L&amp;D and postpartum care</a:t>
            </a:r>
          </a:p>
          <a:p>
            <a:pPr lvl="1">
              <a:buClr>
                <a:srgbClr val="F7994B"/>
              </a:buClr>
              <a:defRPr/>
            </a:pPr>
            <a:r>
              <a:rPr lang="en-US" sz="2000" dirty="0" smtClean="0"/>
              <a:t>Engaging mom in care of newborn: rooming in, breastfeeding, eat-sleep-console</a:t>
            </a:r>
          </a:p>
          <a:p>
            <a:pPr lvl="1">
              <a:buClr>
                <a:srgbClr val="F7994B"/>
              </a:buClr>
              <a:defRPr/>
            </a:pPr>
            <a:r>
              <a:rPr lang="en-US" sz="2000" dirty="0" smtClean="0"/>
              <a:t>Safe discharge for babies</a:t>
            </a:r>
          </a:p>
          <a:p>
            <a:pPr lvl="1">
              <a:buClr>
                <a:srgbClr val="F7994B"/>
              </a:buClr>
              <a:defRPr/>
            </a:pPr>
            <a:r>
              <a:rPr lang="en-US" sz="2000" dirty="0" smtClean="0"/>
              <a:t>Linkage to care for post-partum</a:t>
            </a:r>
          </a:p>
          <a:p>
            <a:pPr lvl="1">
              <a:buClr>
                <a:srgbClr val="F7994B"/>
              </a:buClr>
              <a:defRPr/>
            </a:pPr>
            <a:r>
              <a:rPr lang="en-US" sz="2000" dirty="0" smtClean="0"/>
              <a:t>Provision of patient education information </a:t>
            </a:r>
          </a:p>
        </p:txBody>
      </p:sp>
    </p:spTree>
    <p:extLst>
      <p:ext uri="{BB962C8B-B14F-4D97-AF65-F5344CB8AC3E}">
        <p14:creationId xmlns:p14="http://schemas.microsoft.com/office/powerpoint/2010/main" val="2900876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Mapping Local Resources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35</a:t>
            </a:fld>
            <a:endParaRPr lang="en-US" altLang="en-US" dirty="0"/>
          </a:p>
        </p:txBody>
      </p:sp>
      <p:sp>
        <p:nvSpPr>
          <p:cNvPr id="3" name="Content Placeholder 2"/>
          <p:cNvSpPr>
            <a:spLocks noGrp="1"/>
          </p:cNvSpPr>
          <p:nvPr>
            <p:ph idx="1"/>
          </p:nvPr>
        </p:nvSpPr>
        <p:spPr>
          <a:xfrm>
            <a:off x="30480" y="1234282"/>
            <a:ext cx="8884920" cy="2194718"/>
          </a:xfrm>
        </p:spPr>
        <p:txBody>
          <a:bodyPr/>
          <a:lstStyle/>
          <a:p>
            <a:r>
              <a:rPr lang="en-US" sz="2800" dirty="0" smtClean="0"/>
              <a:t>ILPQC Mapping Tool for local MAT / addiction resources*</a:t>
            </a:r>
          </a:p>
          <a:p>
            <a:r>
              <a:rPr lang="en-US" sz="2800" dirty="0" smtClean="0"/>
              <a:t>IDPH Opioid Use Treatment Resources for Pregnant Women with Medicaid in Illinois</a:t>
            </a:r>
          </a:p>
        </p:txBody>
      </p:sp>
      <p:pic>
        <p:nvPicPr>
          <p:cNvPr id="5" name="Picture 4"/>
          <p:cNvPicPr>
            <a:picLocks noChangeAspect="1"/>
          </p:cNvPicPr>
          <p:nvPr/>
        </p:nvPicPr>
        <p:blipFill>
          <a:blip r:embed="rId3"/>
          <a:stretch>
            <a:fillRect/>
          </a:stretch>
        </p:blipFill>
        <p:spPr>
          <a:xfrm>
            <a:off x="914400" y="2778028"/>
            <a:ext cx="3131266" cy="4044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4602480" y="2778028"/>
            <a:ext cx="3133143" cy="405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0249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36</a:t>
            </a:fld>
            <a:endParaRPr lang="en-US" altLang="en-US"/>
          </a:p>
        </p:txBody>
      </p:sp>
      <p:sp>
        <p:nvSpPr>
          <p:cNvPr id="4" name="Arc 3"/>
          <p:cNvSpPr/>
          <p:nvPr/>
        </p:nvSpPr>
        <p:spPr>
          <a:xfrm>
            <a:off x="-2438400" y="4495800"/>
            <a:ext cx="4876800" cy="1828800"/>
          </a:xfrm>
          <a:prstGeom prst="arc">
            <a:avLst/>
          </a:prstGeom>
          <a:solidFill>
            <a:schemeClr val="accent3">
              <a:lumMod val="40000"/>
              <a:lumOff val="60000"/>
            </a:schemeClr>
          </a:solidFill>
          <a:ln>
            <a:solidFill>
              <a:schemeClr val="accent3">
                <a:lumMod val="60000"/>
                <a:lumOff val="40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flipH="1">
            <a:off x="6705600" y="4495800"/>
            <a:ext cx="4876800" cy="1828800"/>
          </a:xfrm>
          <a:prstGeom prst="arc">
            <a:avLst/>
          </a:prstGeom>
          <a:solidFill>
            <a:schemeClr val="accent3">
              <a:lumMod val="40000"/>
              <a:lumOff val="60000"/>
            </a:schemeClr>
          </a:solidFill>
          <a:ln>
            <a:solidFill>
              <a:schemeClr val="accent3">
                <a:lumMod val="60000"/>
                <a:lumOff val="40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 name="Content Placeholder 1"/>
          <p:cNvGraphicFramePr>
            <a:graphicFrameLocks/>
          </p:cNvGraphicFramePr>
          <p:nvPr>
            <p:extLst>
              <p:ext uri="{D42A27DB-BD31-4B8C-83A1-F6EECF244321}">
                <p14:modId xmlns:p14="http://schemas.microsoft.com/office/powerpoint/2010/main" val="1339296728"/>
              </p:ext>
            </p:extLst>
          </p:nvPr>
        </p:nvGraphicFramePr>
        <p:xfrm>
          <a:off x="1972188" y="4448597"/>
          <a:ext cx="5343012" cy="1037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1"/>
          <p:cNvGraphicFramePr>
            <a:graphicFrameLocks/>
          </p:cNvGraphicFramePr>
          <p:nvPr>
            <p:extLst/>
          </p:nvPr>
        </p:nvGraphicFramePr>
        <p:xfrm>
          <a:off x="8458200" y="1143000"/>
          <a:ext cx="5257800" cy="838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2" descr="500x500 Free Pregnant Lady Clip Art (33+)"/>
          <p:cNvPicPr>
            <a:picLocks noChangeAspect="1" noChangeArrowheads="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backgroundRemoval t="1600" b="98600" l="8800" r="88800">
                        <a14:foregroundMark x1="38600" y1="15600" x2="38600" y2="15600"/>
                        <a14:foregroundMark x1="46400" y1="13200" x2="46400" y2="13200"/>
                        <a14:foregroundMark x1="52800" y1="44800" x2="52800" y2="448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2895600"/>
            <a:ext cx="2130425" cy="2130425"/>
          </a:xfrm>
          <a:prstGeom prst="rect">
            <a:avLst/>
          </a:prstGeom>
          <a:noFill/>
          <a:extLst>
            <a:ext uri="{909E8E84-426E-40DD-AFC4-6F175D3DCCD1}">
              <a14:hiddenFill xmlns:a14="http://schemas.microsoft.com/office/drawing/2010/main">
                <a:solidFill>
                  <a:srgbClr val="FFFFFF"/>
                </a:solidFill>
              </a14:hiddenFill>
            </a:ext>
          </a:extLst>
        </p:spPr>
      </p:pic>
      <p:sp>
        <p:nvSpPr>
          <p:cNvPr id="11" name="5-Point Star 10"/>
          <p:cNvSpPr/>
          <p:nvPr/>
        </p:nvSpPr>
        <p:spPr>
          <a:xfrm>
            <a:off x="6854825" y="2238797"/>
            <a:ext cx="2133600" cy="2209800"/>
          </a:xfrm>
          <a:prstGeom prst="star5">
            <a:avLst>
              <a:gd name="adj" fmla="val 29521"/>
              <a:gd name="hf" fmla="val 105146"/>
              <a:gd name="vf" fmla="val 11055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  </a:t>
            </a:r>
            <a:endParaRPr lang="en-US" dirty="0"/>
          </a:p>
        </p:txBody>
      </p:sp>
      <p:sp>
        <p:nvSpPr>
          <p:cNvPr id="12" name="TextBox 11"/>
          <p:cNvSpPr txBox="1"/>
          <p:nvPr/>
        </p:nvSpPr>
        <p:spPr>
          <a:xfrm>
            <a:off x="7045325" y="3133472"/>
            <a:ext cx="1752600" cy="923330"/>
          </a:xfrm>
          <a:prstGeom prst="rect">
            <a:avLst/>
          </a:prstGeom>
          <a:noFill/>
        </p:spPr>
        <p:txBody>
          <a:bodyPr wrap="square" rtlCol="0">
            <a:spAutoFit/>
          </a:bodyPr>
          <a:lstStyle/>
          <a:p>
            <a:pPr algn="ctr"/>
            <a:r>
              <a:rPr lang="en-US" dirty="0" smtClean="0">
                <a:latin typeface="+mn-lt"/>
              </a:rPr>
              <a:t>Maintenance</a:t>
            </a:r>
          </a:p>
          <a:p>
            <a:pPr algn="ctr"/>
            <a:r>
              <a:rPr lang="en-US" dirty="0" smtClean="0">
                <a:latin typeface="+mn-lt"/>
              </a:rPr>
              <a:t>MAT </a:t>
            </a:r>
          </a:p>
          <a:p>
            <a:endParaRPr lang="en-US" dirty="0"/>
          </a:p>
        </p:txBody>
      </p:sp>
      <p:sp>
        <p:nvSpPr>
          <p:cNvPr id="14" name="Title 4"/>
          <p:cNvSpPr txBox="1">
            <a:spLocks/>
          </p:cNvSpPr>
          <p:nvPr/>
        </p:nvSpPr>
        <p:spPr>
          <a:xfrm>
            <a:off x="377825" y="635422"/>
            <a:ext cx="75438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cap="all" dirty="0" smtClean="0">
                <a:solidFill>
                  <a:srgbClr val="F58466"/>
                </a:solidFill>
                <a:latin typeface="Goudy Old Style" pitchFamily="18" charset="0"/>
              </a:rPr>
              <a:t>Helping our Patients</a:t>
            </a:r>
            <a:endParaRPr lang="en-US" sz="3600" b="1" cap="all" dirty="0">
              <a:solidFill>
                <a:srgbClr val="F58466"/>
              </a:solidFill>
              <a:latin typeface="Goudy Old Style" pitchFamily="18" charset="0"/>
            </a:endParaRPr>
          </a:p>
        </p:txBody>
      </p:sp>
    </p:spTree>
    <p:extLst>
      <p:ext uri="{BB962C8B-B14F-4D97-AF65-F5344CB8AC3E}">
        <p14:creationId xmlns:p14="http://schemas.microsoft.com/office/powerpoint/2010/main" val="27670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37</a:t>
            </a:fld>
            <a:endParaRPr lang="en-US" altLang="en-US"/>
          </a:p>
        </p:txBody>
      </p:sp>
      <p:graphicFrame>
        <p:nvGraphicFramePr>
          <p:cNvPr id="3" name="Object 3"/>
          <p:cNvGraphicFramePr>
            <a:graphicFrameLocks noChangeAspect="1"/>
          </p:cNvGraphicFramePr>
          <p:nvPr>
            <p:extLst>
              <p:ext uri="{D42A27DB-BD31-4B8C-83A1-F6EECF244321}">
                <p14:modId xmlns:p14="http://schemas.microsoft.com/office/powerpoint/2010/main" val="3238100809"/>
              </p:ext>
            </p:extLst>
          </p:nvPr>
        </p:nvGraphicFramePr>
        <p:xfrm>
          <a:off x="-74470" y="0"/>
          <a:ext cx="9218470" cy="6858000"/>
        </p:xfrm>
        <a:graphic>
          <a:graphicData uri="http://schemas.openxmlformats.org/presentationml/2006/ole">
            <mc:AlternateContent xmlns:mc="http://schemas.openxmlformats.org/markup-compatibility/2006">
              <mc:Choice xmlns:v="urn:schemas-microsoft-com:vml" Requires="v">
                <p:oleObj spid="_x0000_s2073" name="Slide" r:id="rId4" imgW="4570378" imgH="3427437" progId="PowerPoint.Slide.12">
                  <p:embed/>
                </p:oleObj>
              </mc:Choice>
              <mc:Fallback>
                <p:oleObj name="Slide" r:id="rId4" imgW="4570378" imgH="3427437" progId="PowerPoint.Slide.12">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0" y="0"/>
                        <a:ext cx="921847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66063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Prenatal-Intrapartum-Postpartum Care for OUD</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38</a:t>
            </a:fld>
            <a:endParaRPr lang="en-US" altLang="en-US" dirty="0"/>
          </a:p>
        </p:txBody>
      </p:sp>
      <p:sp>
        <p:nvSpPr>
          <p:cNvPr id="3" name="Content Placeholder 2"/>
          <p:cNvSpPr>
            <a:spLocks noGrp="1"/>
          </p:cNvSpPr>
          <p:nvPr>
            <p:ph idx="1"/>
          </p:nvPr>
        </p:nvSpPr>
        <p:spPr>
          <a:xfrm>
            <a:off x="30480" y="1386682"/>
            <a:ext cx="5074920" cy="2194718"/>
          </a:xfrm>
        </p:spPr>
        <p:txBody>
          <a:bodyPr/>
          <a:lstStyle/>
          <a:p>
            <a:r>
              <a:rPr lang="en-US" sz="2400" dirty="0" smtClean="0"/>
              <a:t>Example Best Practice Recommendations for Prenatal/Intrapartum/Postpartum Care Complicated by Substance Use Disorders*</a:t>
            </a:r>
          </a:p>
          <a:p>
            <a:r>
              <a:rPr lang="en-US" sz="2400" dirty="0" smtClean="0"/>
              <a:t>Example Checklist for Providers for Prenatal/Intrapartum/Postpartum Care for Pregnant women with substance use disorders*</a:t>
            </a:r>
          </a:p>
          <a:p>
            <a:r>
              <a:rPr lang="en-US" sz="2400" dirty="0" smtClean="0"/>
              <a:t>Example Checklist to optimize prenatal care for women with OUD, Chart template</a:t>
            </a:r>
          </a:p>
        </p:txBody>
      </p:sp>
      <p:pic>
        <p:nvPicPr>
          <p:cNvPr id="5122" name="Picture 2" descr="Image result for prenatal vis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503" y="1296352"/>
            <a:ext cx="2719387" cy="2719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Image result for doctor con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66696"/>
            <a:ext cx="3287207" cy="2376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42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Counseling &amp; Prescribing Naloxone/</a:t>
            </a:r>
            <a:r>
              <a:rPr lang="en-US" sz="4000" b="1" dirty="0" err="1" smtClean="0">
                <a:solidFill>
                  <a:srgbClr val="F58466"/>
                </a:solidFill>
                <a:latin typeface="Goudy Old Style" pitchFamily="18" charset="0"/>
              </a:rPr>
              <a:t>Narcan</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39</a:t>
            </a:fld>
            <a:endParaRPr lang="en-US" altLang="en-US" dirty="0"/>
          </a:p>
        </p:txBody>
      </p:sp>
      <p:sp>
        <p:nvSpPr>
          <p:cNvPr id="3" name="Content Placeholder 2"/>
          <p:cNvSpPr>
            <a:spLocks noGrp="1"/>
          </p:cNvSpPr>
          <p:nvPr>
            <p:ph idx="1"/>
          </p:nvPr>
        </p:nvSpPr>
        <p:spPr>
          <a:xfrm>
            <a:off x="30480" y="1603116"/>
            <a:ext cx="5074920" cy="2194718"/>
          </a:xfrm>
        </p:spPr>
        <p:txBody>
          <a:bodyPr/>
          <a:lstStyle/>
          <a:p>
            <a:r>
              <a:rPr lang="en-US" sz="2400" dirty="0" smtClean="0"/>
              <a:t>AMA Opioid Task Force Prescribing Naloxone One-Pager*</a:t>
            </a:r>
          </a:p>
          <a:p>
            <a:r>
              <a:rPr lang="en-US" sz="2400" dirty="0" smtClean="0"/>
              <a:t>Naloxone Rescue Kit Consultation Checklist*</a:t>
            </a:r>
          </a:p>
          <a:p>
            <a:r>
              <a:rPr lang="en-US" sz="2400" dirty="0" err="1" smtClean="0"/>
              <a:t>Narcan</a:t>
            </a:r>
            <a:r>
              <a:rPr lang="en-US" sz="2400" dirty="0" smtClean="0"/>
              <a:t> Nasal Spray- Quick Start Guide</a:t>
            </a:r>
          </a:p>
        </p:txBody>
      </p:sp>
      <p:pic>
        <p:nvPicPr>
          <p:cNvPr id="5" name="Picture 4"/>
          <p:cNvPicPr>
            <a:picLocks noChangeAspect="1"/>
          </p:cNvPicPr>
          <p:nvPr/>
        </p:nvPicPr>
        <p:blipFill>
          <a:blip r:embed="rId3"/>
          <a:stretch>
            <a:fillRect/>
          </a:stretch>
        </p:blipFill>
        <p:spPr>
          <a:xfrm>
            <a:off x="5105400" y="1769943"/>
            <a:ext cx="3647617"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6222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71397" y="6324600"/>
            <a:ext cx="2133600" cy="365125"/>
          </a:xfrm>
        </p:spPr>
        <p:txBody>
          <a:bodyPr/>
          <a:lstStyle/>
          <a:p>
            <a:pPr>
              <a:defRPr/>
            </a:pPr>
            <a:fld id="{F6C9FB53-311B-43CA-B7CE-1F80A678A235}" type="slidenum">
              <a:rPr lang="en-US" altLang="en-US" smtClean="0"/>
              <a:pPr>
                <a:defRPr/>
              </a:pPr>
              <a:t>4</a:t>
            </a:fld>
            <a:endParaRPr lang="en-US" altLang="en-US"/>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58" r="1600" b="17890"/>
          <a:stretch/>
        </p:blipFill>
        <p:spPr bwMode="auto">
          <a:xfrm>
            <a:off x="609600" y="1371600"/>
            <a:ext cx="4114800" cy="443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a:xfrm>
            <a:off x="609600" y="228600"/>
            <a:ext cx="60198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Prescribing Practices</a:t>
            </a:r>
            <a:endParaRPr lang="en-US" altLang="en-US" sz="4000" b="1" dirty="0">
              <a:solidFill>
                <a:srgbClr val="F58466"/>
              </a:solidFill>
              <a:latin typeface="Goudy Old Style" pitchFamily="18" charset="0"/>
            </a:endParaRPr>
          </a:p>
        </p:txBody>
      </p:sp>
      <p:sp>
        <p:nvSpPr>
          <p:cNvPr id="6"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752600"/>
            <a:ext cx="3416947" cy="2275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5" cstate="print">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83355" r="1600"/>
          <a:stretch/>
        </p:blipFill>
        <p:spPr bwMode="auto">
          <a:xfrm>
            <a:off x="4705679" y="4409327"/>
            <a:ext cx="4216388" cy="114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059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Other Resources to Optimize Care for Women with OUD</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40</a:t>
            </a:fld>
            <a:endParaRPr lang="en-US" altLang="en-US" dirty="0"/>
          </a:p>
        </p:txBody>
      </p:sp>
      <p:sp>
        <p:nvSpPr>
          <p:cNvPr id="3" name="Content Placeholder 2"/>
          <p:cNvSpPr>
            <a:spLocks noGrp="1"/>
          </p:cNvSpPr>
          <p:nvPr>
            <p:ph idx="1"/>
          </p:nvPr>
        </p:nvSpPr>
        <p:spPr>
          <a:xfrm>
            <a:off x="30480" y="1603116"/>
            <a:ext cx="4465320" cy="2194718"/>
          </a:xfrm>
        </p:spPr>
        <p:txBody>
          <a:bodyPr/>
          <a:lstStyle/>
          <a:p>
            <a:r>
              <a:rPr lang="en-US" sz="2400" dirty="0" smtClean="0"/>
              <a:t>Breastfeeding Guidelines for Women with a Substance Use Disorder*</a:t>
            </a:r>
          </a:p>
        </p:txBody>
      </p:sp>
      <p:pic>
        <p:nvPicPr>
          <p:cNvPr id="6" name="Picture 5"/>
          <p:cNvPicPr>
            <a:picLocks noChangeAspect="1"/>
          </p:cNvPicPr>
          <p:nvPr/>
        </p:nvPicPr>
        <p:blipFill>
          <a:blip r:embed="rId3"/>
          <a:stretch>
            <a:fillRect/>
          </a:stretch>
        </p:blipFill>
        <p:spPr>
          <a:xfrm>
            <a:off x="4343400" y="1532325"/>
            <a:ext cx="4015818" cy="379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Image result for breastfeeding consul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3559911"/>
            <a:ext cx="3600450" cy="2979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0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Education Materials for Pregnant Women with OUD</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41</a:t>
            </a:fld>
            <a:endParaRPr lang="en-US" altLang="en-US" dirty="0"/>
          </a:p>
        </p:txBody>
      </p:sp>
      <p:sp>
        <p:nvSpPr>
          <p:cNvPr id="3" name="Content Placeholder 2"/>
          <p:cNvSpPr>
            <a:spLocks noGrp="1"/>
          </p:cNvSpPr>
          <p:nvPr>
            <p:ph idx="1"/>
          </p:nvPr>
        </p:nvSpPr>
        <p:spPr>
          <a:xfrm>
            <a:off x="304800" y="1447800"/>
            <a:ext cx="8351520" cy="2194718"/>
          </a:xfrm>
        </p:spPr>
        <p:txBody>
          <a:bodyPr/>
          <a:lstStyle/>
          <a:p>
            <a:r>
              <a:rPr lang="en-US" sz="2400" dirty="0" smtClean="0"/>
              <a:t>Pregnancy and MAT one-pager</a:t>
            </a:r>
          </a:p>
          <a:p>
            <a:r>
              <a:rPr lang="en-US" sz="2400" dirty="0" smtClean="0"/>
              <a:t>Are you in treatment or recovery</a:t>
            </a:r>
          </a:p>
          <a:p>
            <a:r>
              <a:rPr lang="en-US" sz="2400" dirty="0" smtClean="0"/>
              <a:t>NAS What you need to know one-pager</a:t>
            </a:r>
          </a:p>
          <a:p>
            <a:r>
              <a:rPr lang="en-US" sz="2400" dirty="0" smtClean="0"/>
              <a:t>NAS Booklet</a:t>
            </a:r>
          </a:p>
        </p:txBody>
      </p:sp>
      <p:pic>
        <p:nvPicPr>
          <p:cNvPr id="5" name="Picture 4"/>
          <p:cNvPicPr>
            <a:picLocks noChangeAspect="1"/>
          </p:cNvPicPr>
          <p:nvPr/>
        </p:nvPicPr>
        <p:blipFill>
          <a:blip r:embed="rId3"/>
          <a:stretch>
            <a:fillRect/>
          </a:stretch>
        </p:blipFill>
        <p:spPr>
          <a:xfrm>
            <a:off x="232107" y="3538557"/>
            <a:ext cx="3106818"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3690814" y="3006447"/>
            <a:ext cx="2290625" cy="3532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stretch>
            <a:fillRect/>
          </a:stretch>
        </p:blipFill>
        <p:spPr>
          <a:xfrm>
            <a:off x="6490080" y="2979543"/>
            <a:ext cx="2319187" cy="3586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5482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3600" b="1" dirty="0" smtClean="0">
                <a:solidFill>
                  <a:srgbClr val="F58466"/>
                </a:solidFill>
                <a:latin typeface="Goudy Old Style" pitchFamily="18" charset="0"/>
              </a:rPr>
              <a:t>Patient and Provider Education for OUD Prevention</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42</a:t>
            </a:fld>
            <a:endParaRPr lang="en-US" altLang="en-US" dirty="0"/>
          </a:p>
        </p:txBody>
      </p:sp>
      <p:sp>
        <p:nvSpPr>
          <p:cNvPr id="3" name="Content Placeholder 2"/>
          <p:cNvSpPr>
            <a:spLocks noGrp="1"/>
          </p:cNvSpPr>
          <p:nvPr>
            <p:ph idx="1"/>
          </p:nvPr>
        </p:nvSpPr>
        <p:spPr>
          <a:xfrm>
            <a:off x="304800" y="1447800"/>
            <a:ext cx="8351520" cy="2194718"/>
          </a:xfrm>
        </p:spPr>
        <p:txBody>
          <a:bodyPr/>
          <a:lstStyle/>
          <a:p>
            <a:r>
              <a:rPr lang="en-US" sz="2400" dirty="0" smtClean="0"/>
              <a:t>Pain Medication, Opioids and Pregnancy ILPQC Handout*</a:t>
            </a:r>
          </a:p>
          <a:p>
            <a:r>
              <a:rPr lang="en-US" sz="2400" dirty="0" smtClean="0"/>
              <a:t>Pause Before You Prescribe- ILPQC Handout*</a:t>
            </a:r>
          </a:p>
        </p:txBody>
      </p:sp>
      <p:pic>
        <p:nvPicPr>
          <p:cNvPr id="6" name="Picture 5"/>
          <p:cNvPicPr>
            <a:picLocks noChangeAspect="1"/>
          </p:cNvPicPr>
          <p:nvPr/>
        </p:nvPicPr>
        <p:blipFill>
          <a:blip r:embed="rId3"/>
          <a:stretch>
            <a:fillRect/>
          </a:stretch>
        </p:blipFill>
        <p:spPr>
          <a:xfrm>
            <a:off x="2876713" y="2576373"/>
            <a:ext cx="3207693" cy="4145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7249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3600" b="1" dirty="0" smtClean="0">
                <a:solidFill>
                  <a:srgbClr val="F58466"/>
                </a:solidFill>
                <a:latin typeface="Goudy Old Style" pitchFamily="18" charset="0"/>
              </a:rPr>
              <a:t>Reduce Opioid Over Prescribing Postpartum</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43</a:t>
            </a:fld>
            <a:endParaRPr lang="en-US" altLang="en-US" dirty="0"/>
          </a:p>
        </p:txBody>
      </p:sp>
      <p:sp>
        <p:nvSpPr>
          <p:cNvPr id="3" name="Content Placeholder 2"/>
          <p:cNvSpPr>
            <a:spLocks noGrp="1"/>
          </p:cNvSpPr>
          <p:nvPr>
            <p:ph idx="1"/>
          </p:nvPr>
        </p:nvSpPr>
        <p:spPr>
          <a:xfrm>
            <a:off x="304800" y="1447800"/>
            <a:ext cx="8351520" cy="2194718"/>
          </a:xfrm>
        </p:spPr>
        <p:txBody>
          <a:bodyPr/>
          <a:lstStyle/>
          <a:p>
            <a:r>
              <a:rPr lang="en-US" sz="2400" dirty="0"/>
              <a:t>A Shared Decision-Making Intervention to </a:t>
            </a:r>
            <a:r>
              <a:rPr lang="en-US" sz="2400" dirty="0" smtClean="0"/>
              <a:t>Guide Opioid </a:t>
            </a:r>
            <a:r>
              <a:rPr lang="en-US" sz="2400" dirty="0"/>
              <a:t>Prescribing After Cesarean Delivery </a:t>
            </a:r>
            <a:r>
              <a:rPr lang="en-US" sz="2400" dirty="0" smtClean="0"/>
              <a:t>–article </a:t>
            </a:r>
            <a:r>
              <a:rPr lang="en-US" sz="2400" dirty="0"/>
              <a:t>and PowerPoint </a:t>
            </a:r>
            <a:r>
              <a:rPr lang="en-US" sz="2400" dirty="0" smtClean="0"/>
              <a:t>tool*</a:t>
            </a:r>
          </a:p>
          <a:p>
            <a:r>
              <a:rPr lang="en-US" sz="2400" dirty="0" smtClean="0"/>
              <a:t>Example Enhanced Recovery after Surgery (ERAS) Pathway for Cesarean*</a:t>
            </a:r>
          </a:p>
        </p:txBody>
      </p:sp>
      <p:pic>
        <p:nvPicPr>
          <p:cNvPr id="5" name="Picture 4"/>
          <p:cNvPicPr>
            <a:picLocks noChangeAspect="1"/>
          </p:cNvPicPr>
          <p:nvPr/>
        </p:nvPicPr>
        <p:blipFill>
          <a:blip r:embed="rId3"/>
          <a:stretch>
            <a:fillRect/>
          </a:stretch>
        </p:blipFill>
        <p:spPr>
          <a:xfrm>
            <a:off x="1143000" y="3597103"/>
            <a:ext cx="2772194" cy="3083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rot="5400000">
            <a:off x="4634795" y="3416568"/>
            <a:ext cx="2688093"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1986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pPr algn="l"/>
            <a:r>
              <a:rPr lang="en-US" sz="4000" b="1" dirty="0">
                <a:solidFill>
                  <a:srgbClr val="F58466"/>
                </a:solidFill>
                <a:latin typeface="Goudy Old Style" pitchFamily="18" charset="0"/>
              </a:rPr>
              <a:t>Neo </a:t>
            </a:r>
            <a:r>
              <a:rPr lang="en-US" sz="4000" b="1" dirty="0" smtClean="0">
                <a:solidFill>
                  <a:srgbClr val="F58466"/>
                </a:solidFill>
                <a:latin typeface="Goudy Old Style" pitchFamily="18" charset="0"/>
              </a:rPr>
              <a:t>Teams: key interventions</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for Opioid Exposed Newborns</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219200"/>
            <a:ext cx="8229600" cy="4525963"/>
          </a:xfrm>
        </p:spPr>
        <p:txBody>
          <a:bodyPr/>
          <a:lstStyle/>
          <a:p>
            <a:r>
              <a:rPr lang="en-US" dirty="0" smtClean="0"/>
              <a:t>Standardize </a:t>
            </a:r>
            <a:r>
              <a:rPr lang="en-US" dirty="0"/>
              <a:t>identification and </a:t>
            </a:r>
            <a:r>
              <a:rPr lang="en-US" dirty="0" smtClean="0"/>
              <a:t>assessment </a:t>
            </a:r>
          </a:p>
          <a:p>
            <a:r>
              <a:rPr lang="en-US" dirty="0" smtClean="0"/>
              <a:t>Standardize pre-delivery planning with neo/</a:t>
            </a:r>
            <a:r>
              <a:rPr lang="en-US" dirty="0" err="1" smtClean="0"/>
              <a:t>peds</a:t>
            </a:r>
            <a:r>
              <a:rPr lang="en-US" dirty="0" smtClean="0"/>
              <a:t> consult with mom/family</a:t>
            </a:r>
          </a:p>
          <a:p>
            <a:r>
              <a:rPr lang="en-US" dirty="0" smtClean="0"/>
              <a:t>Increase </a:t>
            </a:r>
            <a:r>
              <a:rPr lang="en-US" dirty="0"/>
              <a:t>maternal participation </a:t>
            </a:r>
            <a:r>
              <a:rPr lang="en-US" dirty="0" smtClean="0"/>
              <a:t>in newborn care</a:t>
            </a:r>
          </a:p>
          <a:p>
            <a:r>
              <a:rPr lang="en-US" dirty="0" smtClean="0"/>
              <a:t>Optimize </a:t>
            </a:r>
            <a:r>
              <a:rPr lang="en-US" dirty="0"/>
              <a:t>non-pharmacologic newborn </a:t>
            </a:r>
            <a:r>
              <a:rPr lang="en-US" dirty="0" smtClean="0"/>
              <a:t>care</a:t>
            </a:r>
          </a:p>
          <a:p>
            <a:r>
              <a:rPr lang="en-US" dirty="0"/>
              <a:t>S</a:t>
            </a:r>
            <a:r>
              <a:rPr lang="en-US" dirty="0" smtClean="0"/>
              <a:t>tandardize </a:t>
            </a:r>
            <a:r>
              <a:rPr lang="en-US" dirty="0"/>
              <a:t>pharmacologic </a:t>
            </a:r>
            <a:r>
              <a:rPr lang="en-US" dirty="0" smtClean="0"/>
              <a:t>treatment</a:t>
            </a:r>
            <a:endParaRPr lang="en-US" dirty="0"/>
          </a:p>
          <a:p>
            <a:r>
              <a:rPr lang="en-US" dirty="0"/>
              <a:t>D</a:t>
            </a:r>
            <a:r>
              <a:rPr lang="en-US" dirty="0" smtClean="0"/>
              <a:t>evelop </a:t>
            </a:r>
            <a:r>
              <a:rPr lang="en-US" dirty="0"/>
              <a:t>standard safe discharge plans.</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44</a:t>
            </a:fld>
            <a:endParaRPr lang="en-US" altLang="en-US"/>
          </a:p>
        </p:txBody>
      </p:sp>
    </p:spTree>
    <p:extLst>
      <p:ext uri="{BB962C8B-B14F-4D97-AF65-F5344CB8AC3E}">
        <p14:creationId xmlns:p14="http://schemas.microsoft.com/office/powerpoint/2010/main" val="130692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45</a:t>
            </a:fld>
            <a:endParaRPr lang="en-US" altLang="en-US"/>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044"/>
          <a:stretch/>
        </p:blipFill>
        <p:spPr bwMode="auto">
          <a:xfrm>
            <a:off x="228600" y="1143000"/>
            <a:ext cx="8359775" cy="4895850"/>
          </a:xfrm>
          <a:prstGeom prst="snip1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524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3600" dirty="0" smtClean="0">
                <a:solidFill>
                  <a:srgbClr val="F58466"/>
                </a:solidFill>
                <a:latin typeface="Goudy Old Style" panose="02020502050305020303" pitchFamily="18" charset="0"/>
                <a:ea typeface="MS PGothic" panose="020B0600070205080204" pitchFamily="34" charset="-128"/>
              </a:rPr>
              <a:t>Pre-Delivery Planning </a:t>
            </a:r>
          </a:p>
          <a:p>
            <a:pPr eaLnBrk="1" hangingPunct="1"/>
            <a:r>
              <a:rPr lang="en-US" altLang="en-US" sz="3600" dirty="0" smtClean="0">
                <a:solidFill>
                  <a:srgbClr val="F58466"/>
                </a:solidFill>
                <a:latin typeface="Goudy Old Style" panose="02020502050305020303" pitchFamily="18" charset="0"/>
                <a:ea typeface="MS PGothic" panose="020B0600070205080204" pitchFamily="34" charset="-128"/>
              </a:rPr>
              <a:t>Neo or Pediatric consult Process Flow </a:t>
            </a:r>
          </a:p>
        </p:txBody>
      </p:sp>
    </p:spTree>
    <p:extLst>
      <p:ext uri="{BB962C8B-B14F-4D97-AF65-F5344CB8AC3E}">
        <p14:creationId xmlns:p14="http://schemas.microsoft.com/office/powerpoint/2010/main" val="1854035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46</a:t>
            </a:fld>
            <a:endParaRPr lang="en-US" altLang="en-US"/>
          </a:p>
        </p:txBody>
      </p:sp>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963"/>
          <a:stretch/>
        </p:blipFill>
        <p:spPr bwMode="auto">
          <a:xfrm>
            <a:off x="98425" y="2057400"/>
            <a:ext cx="8945563"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04800" y="35320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ILPQC MNO Recommended </a:t>
            </a:r>
          </a:p>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Prenatal Consultation Guidelines</a:t>
            </a:r>
          </a:p>
        </p:txBody>
      </p:sp>
    </p:spTree>
    <p:extLst>
      <p:ext uri="{BB962C8B-B14F-4D97-AF65-F5344CB8AC3E}">
        <p14:creationId xmlns:p14="http://schemas.microsoft.com/office/powerpoint/2010/main" val="3015317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47</a:t>
            </a:fld>
            <a:endParaRPr lang="en-US" altLang="en-US"/>
          </a:p>
        </p:txBody>
      </p:sp>
      <p:sp>
        <p:nvSpPr>
          <p:cNvPr id="3" name="Title 1"/>
          <p:cNvSpPr txBox="1">
            <a:spLocks/>
          </p:cNvSpPr>
          <p:nvPr/>
        </p:nvSpPr>
        <p:spPr bwMode="auto">
          <a:xfrm>
            <a:off x="2286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ILPQC MNO Recommended </a:t>
            </a:r>
          </a:p>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Prenatal Consultation Guidelines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178"/>
          <a:stretch/>
        </p:blipFill>
        <p:spPr bwMode="auto">
          <a:xfrm>
            <a:off x="252412" y="1427182"/>
            <a:ext cx="8434388"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75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48</a:t>
            </a:fld>
            <a:endParaRPr lang="en-US" altLang="en-US"/>
          </a:p>
        </p:txBody>
      </p:sp>
      <p:sp>
        <p:nvSpPr>
          <p:cNvPr id="3" name="Title 1"/>
          <p:cNvSpPr txBox="1">
            <a:spLocks/>
          </p:cNvSpPr>
          <p:nvPr/>
        </p:nvSpPr>
        <p:spPr bwMode="auto">
          <a:xfrm>
            <a:off x="2286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ILPQC MNO Recommended </a:t>
            </a:r>
          </a:p>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Prenatal Consultation Guidelines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17"/>
          <a:stretch/>
        </p:blipFill>
        <p:spPr bwMode="auto">
          <a:xfrm>
            <a:off x="152400" y="1447800"/>
            <a:ext cx="89455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11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49</a:t>
            </a:fld>
            <a:endParaRPr lang="en-US" altLang="en-US"/>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645"/>
          <a:stretch/>
        </p:blipFill>
        <p:spPr bwMode="auto">
          <a:xfrm>
            <a:off x="98425" y="1219200"/>
            <a:ext cx="8945563"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286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ILPQC MNO Recommended </a:t>
            </a:r>
          </a:p>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Prenatal Consultation Guidelines</a:t>
            </a:r>
          </a:p>
        </p:txBody>
      </p:sp>
    </p:spTree>
    <p:extLst>
      <p:ext uri="{BB962C8B-B14F-4D97-AF65-F5344CB8AC3E}">
        <p14:creationId xmlns:p14="http://schemas.microsoft.com/office/powerpoint/2010/main" val="116038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83"/>
          <a:stretch/>
        </p:blipFill>
        <p:spPr bwMode="auto">
          <a:xfrm>
            <a:off x="228600" y="1219200"/>
            <a:ext cx="8343011"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5</a:t>
            </a:fld>
            <a:endParaRPr lang="en-US" altLang="en-US"/>
          </a:p>
        </p:txBody>
      </p:sp>
      <p:sp>
        <p:nvSpPr>
          <p:cNvPr id="4" name="Title 4"/>
          <p:cNvSpPr txBox="1">
            <a:spLocks/>
          </p:cNvSpPr>
          <p:nvPr/>
        </p:nvSpPr>
        <p:spPr>
          <a:xfrm>
            <a:off x="228600" y="76200"/>
            <a:ext cx="6860345"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The Opioid Crisis and </a:t>
            </a:r>
          </a:p>
          <a:p>
            <a:pPr algn="l"/>
            <a:r>
              <a:rPr lang="en-US" altLang="en-US" sz="4000" b="1" dirty="0" smtClean="0">
                <a:solidFill>
                  <a:srgbClr val="F58466"/>
                </a:solidFill>
                <a:latin typeface="Goudy Old Style" pitchFamily="18" charset="0"/>
              </a:rPr>
              <a:t>Maternal Mortality</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3461615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50</a:t>
            </a:fld>
            <a:endParaRPr lang="en-US" altLang="en-US"/>
          </a:p>
        </p:txBody>
      </p:sp>
      <p:sp>
        <p:nvSpPr>
          <p:cNvPr id="3" name="Title 1"/>
          <p:cNvSpPr txBox="1">
            <a:spLocks/>
          </p:cNvSpPr>
          <p:nvPr/>
        </p:nvSpPr>
        <p:spPr bwMode="auto">
          <a:xfrm>
            <a:off x="2286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What data will we be collecting</a:t>
            </a:r>
          </a:p>
          <a:p>
            <a:pPr eaLnBrk="1" hangingPunct="1"/>
            <a:r>
              <a:rPr lang="en-US" altLang="en-US" sz="4000" dirty="0">
                <a:solidFill>
                  <a:srgbClr val="F58466"/>
                </a:solidFill>
                <a:latin typeface="Goudy Old Style" panose="02020502050305020303" pitchFamily="18" charset="0"/>
                <a:ea typeface="MS PGothic" panose="020B0600070205080204" pitchFamily="34" charset="-128"/>
              </a:rPr>
              <a:t>t</a:t>
            </a:r>
            <a:r>
              <a:rPr lang="en-US" altLang="en-US" sz="4000" dirty="0" smtClean="0">
                <a:solidFill>
                  <a:srgbClr val="F58466"/>
                </a:solidFill>
                <a:latin typeface="Goudy Old Style" panose="02020502050305020303" pitchFamily="18" charset="0"/>
                <a:ea typeface="MS PGothic" panose="020B0600070205080204" pitchFamily="34" charset="-128"/>
              </a:rPr>
              <a:t>o track our progress?</a:t>
            </a:r>
          </a:p>
        </p:txBody>
      </p:sp>
      <p:sp>
        <p:nvSpPr>
          <p:cNvPr id="4" name="Content Placeholder 2"/>
          <p:cNvSpPr txBox="1">
            <a:spLocks/>
          </p:cNvSpPr>
          <p:nvPr/>
        </p:nvSpPr>
        <p:spPr>
          <a:xfrm>
            <a:off x="235634" y="1447800"/>
            <a:ext cx="8915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58466"/>
              </a:buClr>
              <a:defRPr/>
            </a:pPr>
            <a:r>
              <a:rPr lang="en-US" sz="2800" dirty="0" smtClean="0"/>
              <a:t>Monthly Data tracks improvement across time, can compare to other hospitals</a:t>
            </a:r>
          </a:p>
          <a:p>
            <a:pPr lvl="1">
              <a:buClr>
                <a:srgbClr val="F58466"/>
              </a:buClr>
              <a:defRPr/>
            </a:pPr>
            <a:r>
              <a:rPr lang="en-US" sz="2400" dirty="0" smtClean="0"/>
              <a:t>OB Teams</a:t>
            </a:r>
          </a:p>
          <a:p>
            <a:pPr lvl="2">
              <a:buClr>
                <a:srgbClr val="F58466"/>
              </a:buClr>
              <a:defRPr/>
            </a:pPr>
            <a:r>
              <a:rPr lang="en-US" sz="2000" dirty="0" smtClean="0"/>
              <a:t>All women with OUD collect process outcomes and measures</a:t>
            </a:r>
          </a:p>
          <a:p>
            <a:pPr lvl="2">
              <a:buClr>
                <a:srgbClr val="F58466"/>
              </a:buClr>
              <a:defRPr/>
            </a:pPr>
            <a:r>
              <a:rPr lang="en-US" sz="2000" dirty="0" smtClean="0"/>
              <a:t>Random sample of 10 charts from all deliveries to collect % of patients screened for OUD (prenatal and on L&amp;D) </a:t>
            </a:r>
          </a:p>
          <a:p>
            <a:pPr lvl="1">
              <a:buClr>
                <a:srgbClr val="F58466"/>
              </a:buClr>
              <a:defRPr/>
            </a:pPr>
            <a:r>
              <a:rPr lang="en-US" sz="2400" dirty="0" smtClean="0"/>
              <a:t>Neo Teams</a:t>
            </a:r>
          </a:p>
          <a:p>
            <a:pPr lvl="2">
              <a:buClr>
                <a:srgbClr val="F58466"/>
              </a:buClr>
              <a:defRPr/>
            </a:pPr>
            <a:r>
              <a:rPr lang="en-US" dirty="0" smtClean="0"/>
              <a:t>Collect data on babies with opioid exposure &gt; 36 weeks</a:t>
            </a:r>
          </a:p>
          <a:p>
            <a:pPr lvl="1">
              <a:buClr>
                <a:srgbClr val="F58466"/>
              </a:buClr>
              <a:defRPr/>
            </a:pPr>
            <a:r>
              <a:rPr lang="en-US" sz="2400" dirty="0" smtClean="0"/>
              <a:t>Structure measures to track our QI work:  dashboard tracks </a:t>
            </a:r>
          </a:p>
          <a:p>
            <a:pPr lvl="2">
              <a:buClr>
                <a:srgbClr val="F58466"/>
              </a:buClr>
              <a:defRPr/>
            </a:pPr>
            <a:r>
              <a:rPr lang="en-US" sz="2000" dirty="0" smtClean="0"/>
              <a:t>not started  OR  working on it  OR  completed implementation</a:t>
            </a:r>
          </a:p>
          <a:p>
            <a:pPr lvl="2">
              <a:buClr>
                <a:srgbClr val="F58466"/>
              </a:buClr>
              <a:defRPr/>
            </a:pPr>
            <a:r>
              <a:rPr lang="en-US" sz="2000" dirty="0" smtClean="0"/>
              <a:t>screening tool and SBIRT implementation, patient and provider education, protocol implementation, mapping resources, process flow, etc.</a:t>
            </a:r>
          </a:p>
        </p:txBody>
      </p:sp>
    </p:spTree>
    <p:extLst>
      <p:ext uri="{BB962C8B-B14F-4D97-AF65-F5344CB8AC3E}">
        <p14:creationId xmlns:p14="http://schemas.microsoft.com/office/powerpoint/2010/main" val="3844935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0"/>
            <a:ext cx="2743199" cy="170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612045460"/>
              </p:ext>
            </p:extLst>
          </p:nvPr>
        </p:nvGraphicFramePr>
        <p:xfrm>
          <a:off x="0" y="0"/>
          <a:ext cx="9143999"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81000" y="0"/>
            <a:ext cx="2514600" cy="1676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bwMode="auto">
          <a:xfrm>
            <a:off x="0" y="1752600"/>
            <a:ext cx="9143999" cy="51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Clr>
                <a:srgbClr val="004990"/>
              </a:buClr>
              <a:buNone/>
            </a:pPr>
            <a:r>
              <a:rPr lang="en-US" sz="2600" b="1" u="sng" dirty="0" smtClean="0">
                <a:solidFill>
                  <a:srgbClr val="F58466"/>
                </a:solidFill>
              </a:rPr>
              <a:t>PROCESS &amp; OUTCOME MEASURES:</a:t>
            </a:r>
          </a:p>
          <a:p>
            <a:pPr lvl="0">
              <a:buClr>
                <a:srgbClr val="004990"/>
              </a:buClr>
            </a:pPr>
            <a:r>
              <a:rPr lang="en-US" sz="2400" b="1" dirty="0" smtClean="0"/>
              <a:t>Improve </a:t>
            </a:r>
            <a:r>
              <a:rPr lang="en-US" sz="2400" b="1" dirty="0"/>
              <a:t>identification of women with OUD and linkage to addiction care</a:t>
            </a:r>
          </a:p>
          <a:p>
            <a:pPr lvl="1">
              <a:buClr>
                <a:srgbClr val="F58466"/>
              </a:buClr>
              <a:buFont typeface="Arial" panose="020B0604020202020204" pitchFamily="34" charset="0"/>
              <a:buChar char="•"/>
            </a:pPr>
            <a:r>
              <a:rPr lang="en-US" sz="2400" dirty="0"/>
              <a:t>Percent of mothers with OUD at delivery on medication assisted treatment (MAT) *</a:t>
            </a:r>
          </a:p>
          <a:p>
            <a:pPr lvl="1">
              <a:buClr>
                <a:srgbClr val="F58466"/>
              </a:buClr>
              <a:buFont typeface="Arial" panose="020B0604020202020204" pitchFamily="34" charset="0"/>
              <a:buChar char="•"/>
            </a:pPr>
            <a:r>
              <a:rPr lang="en-US" sz="2400" dirty="0" smtClean="0"/>
              <a:t>Percent </a:t>
            </a:r>
            <a:r>
              <a:rPr lang="en-US" sz="2400" dirty="0"/>
              <a:t>of random sample of women at delivery with documented screening for OUD </a:t>
            </a:r>
            <a:r>
              <a:rPr lang="en-US" sz="2400" dirty="0" smtClean="0"/>
              <a:t>(% screened prenatal, % screened delivery admission)  #</a:t>
            </a:r>
            <a:endParaRPr lang="en-US" sz="1600" dirty="0"/>
          </a:p>
          <a:p>
            <a:pPr>
              <a:buClr>
                <a:srgbClr val="F58466"/>
              </a:buClr>
            </a:pPr>
            <a:endParaRPr lang="en-US" sz="1600" dirty="0" smtClean="0"/>
          </a:p>
          <a:p>
            <a:pPr marL="0" indent="0">
              <a:buClr>
                <a:srgbClr val="F58466"/>
              </a:buClr>
              <a:buFont typeface="Arial" pitchFamily="34" charset="0"/>
              <a:buNone/>
            </a:pPr>
            <a:r>
              <a:rPr lang="en-US" sz="2400" i="1" dirty="0"/>
              <a:t>         </a:t>
            </a:r>
            <a:r>
              <a:rPr lang="en-US" sz="2400" i="1" dirty="0" smtClean="0"/>
              <a:t> </a:t>
            </a:r>
            <a:r>
              <a:rPr lang="en-US" sz="2000" i="1" dirty="0"/>
              <a:t># </a:t>
            </a:r>
            <a:r>
              <a:rPr lang="en-US" sz="2000" i="1" dirty="0" smtClean="0"/>
              <a:t> random sample of 10 charts per month, will submit % with monthly data </a:t>
            </a:r>
          </a:p>
          <a:p>
            <a:pPr marL="0" indent="0">
              <a:buClr>
                <a:srgbClr val="F58466"/>
              </a:buClr>
              <a:buFont typeface="Arial" pitchFamily="34" charset="0"/>
              <a:buNone/>
            </a:pPr>
            <a:endParaRPr lang="en-US" sz="800" i="1" dirty="0"/>
          </a:p>
          <a:p>
            <a:pPr marL="0" indent="0">
              <a:buClr>
                <a:srgbClr val="F58466"/>
              </a:buClr>
              <a:buNone/>
            </a:pPr>
            <a:r>
              <a:rPr lang="en-US" sz="2000" i="1" dirty="0" smtClean="0"/>
              <a:t>           *  Outcome Measure</a:t>
            </a:r>
          </a:p>
          <a:p>
            <a:pPr>
              <a:buClr>
                <a:srgbClr val="F58466"/>
              </a:buClr>
              <a:buFont typeface="Arial" charset="0"/>
              <a:buChar char="•"/>
            </a:pPr>
            <a:endParaRPr lang="en-US" sz="2400" i="1" dirty="0" smtClean="0"/>
          </a:p>
          <a:p>
            <a:pPr>
              <a:buClr>
                <a:srgbClr val="F58466"/>
              </a:buClr>
            </a:pPr>
            <a:endParaRPr lang="en-US" sz="1600" dirty="0"/>
          </a:p>
        </p:txBody>
      </p:sp>
      <p:sp>
        <p:nvSpPr>
          <p:cNvPr id="9" name="5-Point Star 8"/>
          <p:cNvSpPr/>
          <p:nvPr/>
        </p:nvSpPr>
        <p:spPr>
          <a:xfrm rot="20589773">
            <a:off x="2133600" y="264251"/>
            <a:ext cx="1524000" cy="12954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rot="20589773">
            <a:off x="2628900" y="721451"/>
            <a:ext cx="533400" cy="430887"/>
          </a:xfrm>
          <a:prstGeom prst="rect">
            <a:avLst/>
          </a:prstGeom>
          <a:noFill/>
        </p:spPr>
        <p:txBody>
          <a:bodyPr wrap="square" rtlCol="0">
            <a:spAutoFit/>
          </a:bodyPr>
          <a:lstStyle/>
          <a:p>
            <a:r>
              <a:rPr lang="en-US" sz="2200" dirty="0" smtClean="0">
                <a:latin typeface="+mj-lt"/>
              </a:rPr>
              <a:t>OB</a:t>
            </a:r>
            <a:endParaRPr lang="en-US" sz="2200" dirty="0">
              <a:latin typeface="+mj-lt"/>
            </a:endParaRPr>
          </a:p>
        </p:txBody>
      </p:sp>
    </p:spTree>
    <p:extLst>
      <p:ext uri="{BB962C8B-B14F-4D97-AF65-F5344CB8AC3E}">
        <p14:creationId xmlns:p14="http://schemas.microsoft.com/office/powerpoint/2010/main" val="6834741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0"/>
            <a:ext cx="2743199" cy="170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60541630"/>
              </p:ext>
            </p:extLst>
          </p:nvPr>
        </p:nvGraphicFramePr>
        <p:xfrm>
          <a:off x="0" y="0"/>
          <a:ext cx="9143999"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81000" y="0"/>
            <a:ext cx="2514600" cy="1676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bwMode="auto">
          <a:xfrm>
            <a:off x="0" y="1752600"/>
            <a:ext cx="9143999" cy="51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58466"/>
              </a:buClr>
              <a:buNone/>
            </a:pPr>
            <a:r>
              <a:rPr lang="en-US" sz="2600" b="1" u="sng" dirty="0">
                <a:solidFill>
                  <a:srgbClr val="F58466"/>
                </a:solidFill>
              </a:rPr>
              <a:t>STRUCTURE </a:t>
            </a:r>
            <a:r>
              <a:rPr lang="en-US" sz="2600" b="1" u="sng" dirty="0" smtClean="0">
                <a:solidFill>
                  <a:srgbClr val="F58466"/>
                </a:solidFill>
              </a:rPr>
              <a:t>MEASURES (NOW MONTHLY):</a:t>
            </a:r>
          </a:p>
          <a:p>
            <a:pPr marL="0" lvl="0" indent="0">
              <a:buClr>
                <a:srgbClr val="F58466"/>
              </a:buClr>
              <a:buNone/>
            </a:pPr>
            <a:r>
              <a:rPr lang="en-US" sz="2800" b="1" dirty="0"/>
              <a:t>Improve identification of women with OUD and linkage to addiction </a:t>
            </a:r>
            <a:r>
              <a:rPr lang="en-US" sz="2800" b="1" dirty="0" smtClean="0"/>
              <a:t>care</a:t>
            </a:r>
            <a:endParaRPr lang="en-US" sz="2600" b="1" u="sng" dirty="0">
              <a:solidFill>
                <a:srgbClr val="F58466"/>
              </a:solidFill>
            </a:endParaRPr>
          </a:p>
          <a:p>
            <a:pPr lvl="1">
              <a:buClr>
                <a:srgbClr val="F58466"/>
              </a:buClr>
              <a:buFont typeface="Arial" panose="020B0604020202020204" pitchFamily="34" charset="0"/>
              <a:buChar char="•"/>
            </a:pPr>
            <a:r>
              <a:rPr lang="en-US" sz="2400" dirty="0" smtClean="0"/>
              <a:t>Percent of </a:t>
            </a:r>
            <a:r>
              <a:rPr lang="en-US" sz="2400" dirty="0"/>
              <a:t>hospitals / prenatal care sites using validated screening tool and </a:t>
            </a:r>
            <a:r>
              <a:rPr lang="en-US" sz="2400" dirty="0" smtClean="0"/>
              <a:t>SBIRT protocol </a:t>
            </a:r>
            <a:r>
              <a:rPr lang="en-US" sz="2400" dirty="0"/>
              <a:t>for opioid use in pregnancy</a:t>
            </a:r>
          </a:p>
          <a:p>
            <a:pPr lvl="1">
              <a:buClr>
                <a:srgbClr val="F58466"/>
              </a:buClr>
              <a:buFont typeface="Arial" panose="020B0604020202020204" pitchFamily="34" charset="0"/>
              <a:buChar char="•"/>
            </a:pPr>
            <a:r>
              <a:rPr lang="en-US" sz="2400" dirty="0" smtClean="0"/>
              <a:t>Percent of </a:t>
            </a:r>
            <a:r>
              <a:rPr lang="en-US" sz="2400" dirty="0"/>
              <a:t>hospitals and affiliated prenatal care sites with </a:t>
            </a:r>
            <a:r>
              <a:rPr lang="en-US" sz="2400" dirty="0" smtClean="0"/>
              <a:t>addiction care community </a:t>
            </a:r>
            <a:r>
              <a:rPr lang="en-US" sz="2400" dirty="0"/>
              <a:t>resources </a:t>
            </a:r>
            <a:r>
              <a:rPr lang="en-US" sz="2400" dirty="0" smtClean="0"/>
              <a:t>mapped and linkage to care process flow implemented</a:t>
            </a:r>
            <a:endParaRPr lang="en-US" sz="1600" dirty="0" smtClean="0"/>
          </a:p>
          <a:p>
            <a:pPr>
              <a:buClr>
                <a:srgbClr val="F58466"/>
              </a:buClr>
            </a:pPr>
            <a:endParaRPr lang="en-US" sz="1600" dirty="0" smtClean="0"/>
          </a:p>
          <a:p>
            <a:pPr marL="0" indent="0">
              <a:buClr>
                <a:srgbClr val="F58466"/>
              </a:buClr>
              <a:buFont typeface="Arial" pitchFamily="34" charset="0"/>
              <a:buNone/>
            </a:pPr>
            <a:endParaRPr lang="en-US" sz="1800" dirty="0" smtClean="0"/>
          </a:p>
          <a:p>
            <a:pPr marL="0" indent="0">
              <a:buClr>
                <a:srgbClr val="F58466"/>
              </a:buClr>
              <a:buFont typeface="Arial" pitchFamily="34" charset="0"/>
              <a:buNone/>
            </a:pPr>
            <a:endParaRPr lang="en-US" sz="1600" dirty="0" smtClean="0"/>
          </a:p>
          <a:p>
            <a:pPr>
              <a:buClr>
                <a:srgbClr val="F58466"/>
              </a:buClr>
            </a:pPr>
            <a:endParaRPr lang="en-US" sz="1600" dirty="0"/>
          </a:p>
        </p:txBody>
      </p:sp>
      <p:sp>
        <p:nvSpPr>
          <p:cNvPr id="9" name="5-Point Star 8"/>
          <p:cNvSpPr/>
          <p:nvPr/>
        </p:nvSpPr>
        <p:spPr>
          <a:xfrm rot="20589773">
            <a:off x="2133600" y="264251"/>
            <a:ext cx="1524000" cy="12954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rot="20589773">
            <a:off x="2628900" y="721451"/>
            <a:ext cx="533400" cy="430887"/>
          </a:xfrm>
          <a:prstGeom prst="rect">
            <a:avLst/>
          </a:prstGeom>
          <a:noFill/>
        </p:spPr>
        <p:txBody>
          <a:bodyPr wrap="square" rtlCol="0">
            <a:spAutoFit/>
          </a:bodyPr>
          <a:lstStyle/>
          <a:p>
            <a:r>
              <a:rPr lang="en-US" sz="2200" dirty="0" smtClean="0">
                <a:latin typeface="+mj-lt"/>
              </a:rPr>
              <a:t>OB</a:t>
            </a:r>
            <a:endParaRPr lang="en-US" sz="2200" dirty="0">
              <a:latin typeface="+mj-lt"/>
            </a:endParaRPr>
          </a:p>
        </p:txBody>
      </p:sp>
    </p:spTree>
    <p:extLst>
      <p:ext uri="{BB962C8B-B14F-4D97-AF65-F5344CB8AC3E}">
        <p14:creationId xmlns:p14="http://schemas.microsoft.com/office/powerpoint/2010/main" val="40539761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0"/>
            <a:ext cx="2743199" cy="170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p:cNvGraphicFramePr>
            <a:graphicFrameLocks noGrp="1"/>
          </p:cNvGraphicFramePr>
          <p:nvPr>
            <p:ph idx="1"/>
            <p:extLst/>
          </p:nvPr>
        </p:nvGraphicFramePr>
        <p:xfrm>
          <a:off x="0" y="0"/>
          <a:ext cx="9143999"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314699" y="40550"/>
            <a:ext cx="2514600" cy="1676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bwMode="auto">
          <a:xfrm>
            <a:off x="0" y="1752600"/>
            <a:ext cx="9143999" cy="51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Clr>
                <a:srgbClr val="004990"/>
              </a:buClr>
              <a:buNone/>
            </a:pPr>
            <a:r>
              <a:rPr lang="en-US" sz="1800" b="1" u="sng" dirty="0" smtClean="0">
                <a:solidFill>
                  <a:srgbClr val="F58466"/>
                </a:solidFill>
              </a:rPr>
              <a:t>PROCESS &amp; OUTCOME MEASURES:</a:t>
            </a:r>
          </a:p>
          <a:p>
            <a:pPr>
              <a:buClr>
                <a:srgbClr val="F58466"/>
              </a:buClr>
            </a:pPr>
            <a:r>
              <a:rPr lang="en-US" sz="1800" b="1" dirty="0">
                <a:latin typeface="Calibri" panose="020F0502020204030204" pitchFamily="34" charset="0"/>
              </a:rPr>
              <a:t>Percent of women with OUD received </a:t>
            </a:r>
            <a:r>
              <a:rPr lang="en-US" sz="1800" b="1" dirty="0" err="1">
                <a:latin typeface="Calibri" panose="020F0502020204030204" pitchFamily="34" charset="0"/>
              </a:rPr>
              <a:t>Narcan</a:t>
            </a:r>
            <a:r>
              <a:rPr lang="en-US" sz="1800" b="1" dirty="0">
                <a:latin typeface="Calibri" panose="020F0502020204030204" pitchFamily="34" charset="0"/>
              </a:rPr>
              <a:t> counseling / offer documented prenatally or during delivery admission, prior to maternal discharge</a:t>
            </a:r>
          </a:p>
          <a:p>
            <a:pPr>
              <a:buClr>
                <a:srgbClr val="F58466"/>
              </a:buClr>
            </a:pPr>
            <a:r>
              <a:rPr lang="en-US" sz="1800" b="1" dirty="0">
                <a:latin typeface="Calibri" panose="020F0502020204030204" pitchFamily="34" charset="0"/>
              </a:rPr>
              <a:t>Percent of women with OUD received contraception counseling and plan documented prenatally or during delivery admission, prior to maternal discharge?</a:t>
            </a:r>
          </a:p>
          <a:p>
            <a:pPr>
              <a:buClr>
                <a:srgbClr val="F58466"/>
              </a:buClr>
            </a:pPr>
            <a:r>
              <a:rPr lang="en-US" sz="1800" b="1" dirty="0">
                <a:latin typeface="Calibri" panose="020F0502020204030204" pitchFamily="34" charset="0"/>
              </a:rPr>
              <a:t>Percent of women with OUD receiving behavioral health or social work consult documented prenatally or during delivery admission, prior to maternal discharge?</a:t>
            </a:r>
          </a:p>
          <a:p>
            <a:pPr>
              <a:buClr>
                <a:srgbClr val="F58466"/>
              </a:buClr>
            </a:pPr>
            <a:r>
              <a:rPr lang="en-US" sz="1800" b="1" dirty="0">
                <a:latin typeface="Calibri" panose="020F0502020204030204" pitchFamily="34" charset="0"/>
              </a:rPr>
              <a:t>Percent of women with OUD with HIV, Hepatitis B, and Hepatitis C screening completed and documented prenatally or prior to delivery</a:t>
            </a:r>
          </a:p>
          <a:p>
            <a:pPr>
              <a:buClr>
                <a:srgbClr val="F58466"/>
              </a:buClr>
            </a:pPr>
            <a:r>
              <a:rPr lang="en-US" sz="1800" dirty="0">
                <a:latin typeface="Calibri" panose="020F0502020204030204" pitchFamily="34" charset="0"/>
              </a:rPr>
              <a:t>Percent of women with OUD receiving education on OUD and NAS infant care prenatally or during delivery admission, prior to maternal discharge?</a:t>
            </a:r>
          </a:p>
          <a:p>
            <a:pPr>
              <a:buClr>
                <a:srgbClr val="F58466"/>
              </a:buClr>
            </a:pPr>
            <a:r>
              <a:rPr lang="en-US" sz="1800" dirty="0">
                <a:latin typeface="Calibri" panose="020F0502020204030204" pitchFamily="34" charset="0"/>
              </a:rPr>
              <a:t>Percent of women with OUD receiving prenatal pediatric consult on OUD/NAS</a:t>
            </a:r>
          </a:p>
          <a:p>
            <a:pPr>
              <a:buClr>
                <a:srgbClr val="F58466"/>
              </a:buClr>
            </a:pPr>
            <a:r>
              <a:rPr lang="en-US" sz="1800" dirty="0">
                <a:latin typeface="Calibri" panose="020F0502020204030204" pitchFamily="34" charset="0"/>
              </a:rPr>
              <a:t>Percent of mothers with OUD/OEN who roomed together during hospitalization.</a:t>
            </a:r>
          </a:p>
          <a:p>
            <a:pPr>
              <a:buClr>
                <a:srgbClr val="F58466"/>
              </a:buClr>
            </a:pPr>
            <a:r>
              <a:rPr lang="en-US" sz="1800" dirty="0">
                <a:latin typeface="Calibri" panose="020F0502020204030204" pitchFamily="34" charset="0"/>
              </a:rPr>
              <a:t>Percent of OEN receiving maternal breastmilk at maternal discharge</a:t>
            </a:r>
          </a:p>
          <a:p>
            <a:pPr>
              <a:buClr>
                <a:srgbClr val="F58466"/>
              </a:buClr>
              <a:buFont typeface="Arial" charset="0"/>
              <a:buChar char="•"/>
            </a:pPr>
            <a:endParaRPr lang="en-US" sz="1800" i="1" dirty="0" smtClean="0"/>
          </a:p>
          <a:p>
            <a:pPr>
              <a:buClr>
                <a:srgbClr val="F58466"/>
              </a:buClr>
            </a:pPr>
            <a:endParaRPr lang="en-US" sz="1800" dirty="0"/>
          </a:p>
        </p:txBody>
      </p:sp>
      <p:sp>
        <p:nvSpPr>
          <p:cNvPr id="9" name="5-Point Star 8"/>
          <p:cNvSpPr/>
          <p:nvPr/>
        </p:nvSpPr>
        <p:spPr>
          <a:xfrm rot="20589773">
            <a:off x="5168727" y="142330"/>
            <a:ext cx="1524000" cy="12954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rot="20589773">
            <a:off x="5664026" y="663306"/>
            <a:ext cx="533400" cy="430887"/>
          </a:xfrm>
          <a:prstGeom prst="rect">
            <a:avLst/>
          </a:prstGeom>
          <a:noFill/>
        </p:spPr>
        <p:txBody>
          <a:bodyPr wrap="square" rtlCol="0">
            <a:spAutoFit/>
          </a:bodyPr>
          <a:lstStyle/>
          <a:p>
            <a:r>
              <a:rPr lang="en-US" sz="2200" dirty="0" smtClean="0">
                <a:latin typeface="+mj-lt"/>
              </a:rPr>
              <a:t>OB</a:t>
            </a:r>
            <a:endParaRPr lang="en-US" sz="2200" dirty="0">
              <a:latin typeface="+mj-lt"/>
            </a:endParaRPr>
          </a:p>
        </p:txBody>
      </p:sp>
    </p:spTree>
    <p:extLst>
      <p:ext uri="{BB962C8B-B14F-4D97-AF65-F5344CB8AC3E}">
        <p14:creationId xmlns:p14="http://schemas.microsoft.com/office/powerpoint/2010/main" val="4181777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0"/>
            <a:ext cx="2743199" cy="170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p:cNvGraphicFramePr>
            <a:graphicFrameLocks noGrp="1"/>
          </p:cNvGraphicFramePr>
          <p:nvPr>
            <p:ph idx="1"/>
            <p:extLst/>
          </p:nvPr>
        </p:nvGraphicFramePr>
        <p:xfrm>
          <a:off x="0" y="0"/>
          <a:ext cx="9143999"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429000" y="-38100"/>
            <a:ext cx="2514600" cy="1676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bwMode="auto">
          <a:xfrm>
            <a:off x="0" y="1752600"/>
            <a:ext cx="9143999" cy="51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58466"/>
              </a:buClr>
              <a:buNone/>
            </a:pPr>
            <a:r>
              <a:rPr lang="en-US" sz="1400" b="1" u="sng" dirty="0">
                <a:solidFill>
                  <a:srgbClr val="F58466"/>
                </a:solidFill>
                <a:latin typeface="+mj-lt"/>
              </a:rPr>
              <a:t>STRUCTURE </a:t>
            </a:r>
            <a:r>
              <a:rPr lang="en-US" sz="1400" b="1" u="sng" dirty="0" smtClean="0">
                <a:solidFill>
                  <a:srgbClr val="F58466"/>
                </a:solidFill>
                <a:latin typeface="+mj-lt"/>
              </a:rPr>
              <a:t>MEASURES (NOW MONTHLY):</a:t>
            </a:r>
          </a:p>
          <a:p>
            <a:pPr>
              <a:buClr>
                <a:srgbClr val="F58466"/>
              </a:buClr>
            </a:pPr>
            <a:r>
              <a:rPr lang="en-US" sz="1600" b="1" dirty="0">
                <a:latin typeface="+mj-lt"/>
              </a:rPr>
              <a:t>Percent of hospitals that have implemented standardized protocol and/or checklist for optimal management of patients with OUD during labor and postpartum.</a:t>
            </a:r>
          </a:p>
          <a:p>
            <a:pPr>
              <a:buClr>
                <a:srgbClr val="F58466"/>
              </a:buClr>
            </a:pPr>
            <a:r>
              <a:rPr lang="en-US" sz="1600" b="1" dirty="0">
                <a:latin typeface="+mj-lt"/>
              </a:rPr>
              <a:t> Percent of hospitals that have provided to affiliated prenatal care sites checklist and sample standardized protocols / best practices for optimal prenatal management of women with OUD.</a:t>
            </a:r>
            <a:endParaRPr lang="en-US" sz="1600" b="1" dirty="0" smtClean="0">
              <a:latin typeface="+mj-lt"/>
            </a:endParaRPr>
          </a:p>
          <a:p>
            <a:pPr>
              <a:buClr>
                <a:srgbClr val="F58466"/>
              </a:buClr>
            </a:pPr>
            <a:r>
              <a:rPr lang="en-US" sz="1600" dirty="0">
                <a:latin typeface="+mj-lt"/>
              </a:rPr>
              <a:t>Percent of hospitals that have standardized use of materials for educating pregnant women with OUD regarding: benefits of MAT for OUD, benefits of breastfeeding, and importance of mothers role in NAS newborn care (i.e. pediatric/neonatology consult, patient education materials) </a:t>
            </a:r>
            <a:endParaRPr lang="en-US" sz="1600" dirty="0" smtClean="0">
              <a:latin typeface="+mj-lt"/>
            </a:endParaRPr>
          </a:p>
          <a:p>
            <a:pPr>
              <a:buClr>
                <a:srgbClr val="F58466"/>
              </a:buClr>
            </a:pPr>
            <a:r>
              <a:rPr lang="en-US" sz="1600" dirty="0">
                <a:latin typeface="+mj-lt"/>
              </a:rPr>
              <a:t>Percent of hospitals that have provided to affiliated prenatal care sites standardized education materials for pregnant women with OUD regarding: benefits of MAT for OUD, benefits of breastfeeding, and importance of mother's role in NAS newborn care (i.e. pediatric/neonatology consult, patient education materials</a:t>
            </a:r>
            <a:r>
              <a:rPr lang="en-US" sz="1600" dirty="0" smtClean="0">
                <a:latin typeface="+mj-lt"/>
              </a:rPr>
              <a:t>)</a:t>
            </a:r>
          </a:p>
          <a:p>
            <a:pPr>
              <a:buClr>
                <a:srgbClr val="F58466"/>
              </a:buClr>
            </a:pPr>
            <a:r>
              <a:rPr lang="en-US" sz="1600" dirty="0">
                <a:latin typeface="+mj-lt"/>
              </a:rPr>
              <a:t>Cumulative proportion of </a:t>
            </a:r>
            <a:r>
              <a:rPr lang="en-US" sz="1600" dirty="0" smtClean="0">
                <a:latin typeface="+mj-lt"/>
              </a:rPr>
              <a:t>providers &amp; nurses </a:t>
            </a:r>
            <a:r>
              <a:rPr lang="en-US" sz="1600" dirty="0">
                <a:latin typeface="+mj-lt"/>
              </a:rPr>
              <a:t>educated on OUD care protocols:  stigma reduction, screening / SBIRT and process flow for linkage to MAT/ addiction services, importance of mother's role in NAS newborn care, and optimal care for pregnant and postpartum women with OUD</a:t>
            </a:r>
            <a:r>
              <a:rPr lang="en-US" sz="1600" dirty="0" smtClean="0">
                <a:latin typeface="+mj-lt"/>
              </a:rPr>
              <a:t>.</a:t>
            </a:r>
          </a:p>
          <a:p>
            <a:pPr>
              <a:buClr>
                <a:srgbClr val="F58466"/>
              </a:buClr>
            </a:pPr>
            <a:r>
              <a:rPr lang="en-US" sz="1600" dirty="0">
                <a:latin typeface="+mj-lt"/>
              </a:rPr>
              <a:t>Percent of hospitals that have established a standardized approach for providing education materials to all pregnant / postpartum patients:  pain management expectations and options post- delivery, prescription pain medicine risk of OUD and diversion.</a:t>
            </a:r>
            <a:endParaRPr lang="en-US" sz="1600" dirty="0" smtClean="0">
              <a:latin typeface="+mj-lt"/>
            </a:endParaRPr>
          </a:p>
          <a:p>
            <a:pPr marL="0" indent="0">
              <a:buClr>
                <a:srgbClr val="F58466"/>
              </a:buClr>
              <a:buFont typeface="Arial" pitchFamily="34" charset="0"/>
              <a:buNone/>
            </a:pPr>
            <a:endParaRPr lang="en-US" sz="1100" dirty="0" smtClean="0">
              <a:latin typeface="+mj-lt"/>
            </a:endParaRPr>
          </a:p>
          <a:p>
            <a:pPr>
              <a:buClr>
                <a:srgbClr val="F58466"/>
              </a:buClr>
            </a:pPr>
            <a:endParaRPr lang="en-US" sz="1100" dirty="0">
              <a:latin typeface="+mj-lt"/>
            </a:endParaRPr>
          </a:p>
        </p:txBody>
      </p:sp>
      <p:sp>
        <p:nvSpPr>
          <p:cNvPr id="9" name="5-Point Star 8"/>
          <p:cNvSpPr/>
          <p:nvPr/>
        </p:nvSpPr>
        <p:spPr>
          <a:xfrm rot="20589773">
            <a:off x="5181600" y="111851"/>
            <a:ext cx="1524000" cy="12954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rot="20589773">
            <a:off x="5676900" y="637183"/>
            <a:ext cx="533400" cy="430887"/>
          </a:xfrm>
          <a:prstGeom prst="rect">
            <a:avLst/>
          </a:prstGeom>
          <a:noFill/>
        </p:spPr>
        <p:txBody>
          <a:bodyPr wrap="square" rtlCol="0">
            <a:spAutoFit/>
          </a:bodyPr>
          <a:lstStyle/>
          <a:p>
            <a:r>
              <a:rPr lang="en-US" sz="2200" dirty="0" smtClean="0">
                <a:latin typeface="+mj-lt"/>
              </a:rPr>
              <a:t>OB</a:t>
            </a:r>
            <a:endParaRPr lang="en-US" sz="2200" dirty="0">
              <a:latin typeface="+mj-lt"/>
            </a:endParaRPr>
          </a:p>
        </p:txBody>
      </p:sp>
    </p:spTree>
    <p:extLst>
      <p:ext uri="{BB962C8B-B14F-4D97-AF65-F5344CB8AC3E}">
        <p14:creationId xmlns:p14="http://schemas.microsoft.com/office/powerpoint/2010/main" val="526280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55</a:t>
            </a:fld>
            <a:endParaRPr lang="en-US" altLang="en-US"/>
          </a:p>
        </p:txBody>
      </p:sp>
      <p:sp>
        <p:nvSpPr>
          <p:cNvPr id="3" name="Title 4"/>
          <p:cNvSpPr txBox="1">
            <a:spLocks/>
          </p:cNvSpPr>
          <p:nvPr/>
        </p:nvSpPr>
        <p:spPr>
          <a:xfrm>
            <a:off x="381000" y="4876800"/>
            <a:ext cx="6324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4000" b="1" dirty="0" smtClean="0">
                <a:solidFill>
                  <a:srgbClr val="F58466"/>
                </a:solidFill>
                <a:latin typeface="Goudy Old Style" pitchFamily="18" charset="0"/>
              </a:rPr>
              <a:t>Collaborative Learning &amp; ILPQC Resources </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3061318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ILPQC helps teams succeed</a:t>
            </a:r>
            <a:br>
              <a:rPr lang="en-US" sz="4000" b="1" dirty="0" smtClean="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6" name="Content Placeholder 5"/>
          <p:cNvSpPr>
            <a:spLocks noGrp="1"/>
          </p:cNvSpPr>
          <p:nvPr>
            <p:ph idx="1"/>
          </p:nvPr>
        </p:nvSpPr>
        <p:spPr>
          <a:xfrm>
            <a:off x="457200" y="838200"/>
            <a:ext cx="8382000" cy="4525963"/>
          </a:xfrm>
        </p:spPr>
        <p:txBody>
          <a:bodyPr/>
          <a:lstStyle/>
          <a:p>
            <a:r>
              <a:rPr lang="en-US" sz="2800" dirty="0" smtClean="0"/>
              <a:t>Opportunities for collaborative learning</a:t>
            </a:r>
          </a:p>
          <a:p>
            <a:pPr lvl="1"/>
            <a:r>
              <a:rPr lang="en-US" sz="2400" dirty="0" smtClean="0"/>
              <a:t>Monthly ILPQC MNO Webinars:  learn from other states, learn from other IL hospital teams, share resources</a:t>
            </a:r>
          </a:p>
          <a:p>
            <a:pPr lvl="2"/>
            <a:r>
              <a:rPr lang="en-US" sz="2000" dirty="0" smtClean="0"/>
              <a:t>OB – 4</a:t>
            </a:r>
            <a:r>
              <a:rPr lang="en-US" sz="2000" baseline="30000" dirty="0" smtClean="0"/>
              <a:t>th</a:t>
            </a:r>
            <a:r>
              <a:rPr lang="en-US" sz="2000" dirty="0" smtClean="0"/>
              <a:t> Monday of each month from 12:30-1:30</a:t>
            </a:r>
          </a:p>
          <a:p>
            <a:pPr lvl="2"/>
            <a:r>
              <a:rPr lang="en-US" sz="2000" dirty="0" smtClean="0"/>
              <a:t>Neonatal – 2</a:t>
            </a:r>
            <a:r>
              <a:rPr lang="en-US" sz="2000" baseline="30000" dirty="0" smtClean="0"/>
              <a:t>nd</a:t>
            </a:r>
            <a:r>
              <a:rPr lang="en-US" sz="2000" dirty="0" smtClean="0"/>
              <a:t> Monday o f each month from </a:t>
            </a:r>
          </a:p>
          <a:p>
            <a:pPr lvl="1"/>
            <a:r>
              <a:rPr lang="en-US" sz="2400" dirty="0" smtClean="0"/>
              <a:t>Face to Face meetings to share and learn (May / November)</a:t>
            </a:r>
          </a:p>
          <a:p>
            <a:r>
              <a:rPr lang="en-US" sz="2800" dirty="0" smtClean="0"/>
              <a:t>ILPQC </a:t>
            </a:r>
            <a:r>
              <a:rPr lang="en-US" sz="2800" dirty="0" err="1" smtClean="0"/>
              <a:t>REDCap</a:t>
            </a:r>
            <a:r>
              <a:rPr lang="en-US" sz="2800" dirty="0" smtClean="0"/>
              <a:t> Data System provides real time reports, tracking progress and comparison to other hospitals</a:t>
            </a:r>
          </a:p>
          <a:p>
            <a:r>
              <a:rPr lang="en-US" sz="2800" dirty="0" smtClean="0"/>
              <a:t>Monthly newsletter / website with resources</a:t>
            </a:r>
          </a:p>
          <a:p>
            <a:r>
              <a:rPr lang="en-US" sz="2800" dirty="0" smtClean="0"/>
              <a:t>QI coaching calls to assist in QI strategies</a:t>
            </a:r>
          </a:p>
          <a:p>
            <a:r>
              <a:rPr lang="en-US" sz="2800" dirty="0" smtClean="0"/>
              <a:t>MNO Toolkits for OB teams and for Neo teams</a:t>
            </a:r>
          </a:p>
          <a:p>
            <a:r>
              <a:rPr lang="en-US" sz="2800" dirty="0" smtClean="0"/>
              <a:t>Regional Buprenorphine Trainings for OB providers</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56</a:t>
            </a:fld>
            <a:endParaRPr lang="en-US" altLang="en-US"/>
          </a:p>
        </p:txBody>
      </p:sp>
    </p:spTree>
    <p:extLst>
      <p:ext uri="{BB962C8B-B14F-4D97-AF65-F5344CB8AC3E}">
        <p14:creationId xmlns:p14="http://schemas.microsoft.com/office/powerpoint/2010/main" val="204834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3352800" y="3886200"/>
            <a:ext cx="5334000" cy="2643187"/>
          </a:xfrm>
          <a:prstGeom prst="rect">
            <a:avLst/>
          </a:prstGeom>
          <a:noFill/>
          <a:ln w="9525">
            <a:noFill/>
            <a:miter lim="800000"/>
            <a:headEnd/>
            <a:tailEnd/>
          </a:ln>
        </p:spPr>
      </p:pic>
      <p:sp>
        <p:nvSpPr>
          <p:cNvPr id="17410" name="Title 1"/>
          <p:cNvSpPr>
            <a:spLocks noGrp="1"/>
          </p:cNvSpPr>
          <p:nvPr>
            <p:ph type="title"/>
          </p:nvPr>
        </p:nvSpPr>
        <p:spPr>
          <a:xfrm>
            <a:off x="533401" y="273051"/>
            <a:ext cx="8153400" cy="869951"/>
          </a:xfrm>
        </p:spPr>
        <p:txBody>
          <a:bodyPr/>
          <a:lstStyle/>
          <a:p>
            <a:pPr eaLnBrk="1" hangingPunct="1"/>
            <a:r>
              <a:rPr lang="en-US" altLang="en-US" sz="4000" dirty="0" smtClean="0">
                <a:solidFill>
                  <a:srgbClr val="F58466"/>
                </a:solidFill>
                <a:latin typeface="Goudy Old Style" panose="02020502050305020303" pitchFamily="18" charset="0"/>
              </a:rPr>
              <a:t>ILPQC Data System</a:t>
            </a:r>
            <a:endParaRPr lang="en-US" altLang="en-US" sz="4000" dirty="0" smtClean="0">
              <a:latin typeface="Goudy Old Style" panose="020205020503050203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62" y="1106608"/>
            <a:ext cx="5318102" cy="2715710"/>
          </a:xfrm>
          <a:prstGeom prst="rect">
            <a:avLst/>
          </a:prstGeom>
        </p:spPr>
      </p:pic>
      <p:cxnSp>
        <p:nvCxnSpPr>
          <p:cNvPr id="12" name="Straight Arrow Connector 11"/>
          <p:cNvCxnSpPr/>
          <p:nvPr/>
        </p:nvCxnSpPr>
        <p:spPr>
          <a:xfrm>
            <a:off x="762000" y="3275268"/>
            <a:ext cx="2590800" cy="1525332"/>
          </a:xfrm>
          <a:prstGeom prst="straightConnector1">
            <a:avLst/>
          </a:prstGeom>
          <a:ln>
            <a:solidFill>
              <a:srgbClr val="F58466"/>
            </a:solidFill>
            <a:tailEnd type="triangle"/>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304801" y="4953000"/>
            <a:ext cx="3657600" cy="1477328"/>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Teams can review their Rapid Response reports on outcome, process and structure  measures  to compare data across time and across hospitals</a:t>
            </a:r>
            <a:endParaRPr lang="en-US" dirty="0">
              <a:solidFill>
                <a:srgbClr val="004990"/>
              </a:solidFill>
              <a:latin typeface="+mj-lt"/>
            </a:endParaRPr>
          </a:p>
        </p:txBody>
      </p:sp>
      <p:sp>
        <p:nvSpPr>
          <p:cNvPr id="7" name="TextBox 6"/>
          <p:cNvSpPr txBox="1"/>
          <p:nvPr/>
        </p:nvSpPr>
        <p:spPr>
          <a:xfrm>
            <a:off x="4617290" y="1752600"/>
            <a:ext cx="4175513" cy="1754326"/>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Every team has a secure web portal to access ILPQC </a:t>
            </a:r>
            <a:r>
              <a:rPr lang="en-US" dirty="0" err="1" smtClean="0">
                <a:solidFill>
                  <a:srgbClr val="004990"/>
                </a:solidFill>
                <a:latin typeface="+mj-lt"/>
              </a:rPr>
              <a:t>REDCap</a:t>
            </a:r>
            <a:r>
              <a:rPr lang="en-US" dirty="0" smtClean="0">
                <a:solidFill>
                  <a:srgbClr val="004990"/>
                </a:solidFill>
                <a:latin typeface="+mj-lt"/>
              </a:rPr>
              <a:t> data system</a:t>
            </a:r>
          </a:p>
          <a:p>
            <a:r>
              <a:rPr lang="en-US" dirty="0" smtClean="0">
                <a:solidFill>
                  <a:srgbClr val="004990"/>
                </a:solidFill>
                <a:latin typeface="+mj-lt"/>
              </a:rPr>
              <a:t>  - Teams enter monthly data to receive real time free reports </a:t>
            </a:r>
            <a:endParaRPr lang="en-US" dirty="0">
              <a:solidFill>
                <a:srgbClr val="004990"/>
              </a:solidFill>
              <a:latin typeface="+mj-lt"/>
            </a:endParaRPr>
          </a:p>
          <a:p>
            <a:r>
              <a:rPr lang="en-US" dirty="0" smtClean="0">
                <a:solidFill>
                  <a:srgbClr val="004990"/>
                </a:solidFill>
                <a:latin typeface="+mj-lt"/>
              </a:rPr>
              <a:t>  - Can track progress across time and compare to all participating hospitals</a:t>
            </a:r>
            <a:endParaRPr lang="en-US" dirty="0">
              <a:solidFill>
                <a:srgbClr val="004990"/>
              </a:solidFill>
              <a:latin typeface="+mj-lt"/>
            </a:endParaRPr>
          </a:p>
        </p:txBody>
      </p:sp>
    </p:spTree>
    <p:extLst>
      <p:ext uri="{BB962C8B-B14F-4D97-AF65-F5344CB8AC3E}">
        <p14:creationId xmlns:p14="http://schemas.microsoft.com/office/powerpoint/2010/main" val="1443997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58</a:t>
            </a:fld>
            <a:endParaRPr lang="en-US" altLang="en-US"/>
          </a:p>
        </p:txBody>
      </p:sp>
      <p:sp>
        <p:nvSpPr>
          <p:cNvPr id="3" name="Title 1"/>
          <p:cNvSpPr txBox="1">
            <a:spLocks/>
          </p:cNvSpPr>
          <p:nvPr/>
        </p:nvSpPr>
        <p:spPr bwMode="auto">
          <a:xfrm>
            <a:off x="248301"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000" dirty="0" smtClean="0">
                <a:solidFill>
                  <a:srgbClr val="F58466"/>
                </a:solidFill>
                <a:latin typeface="Goudy Old Style" panose="02020502050305020303" pitchFamily="18" charset="0"/>
                <a:ea typeface="MS PGothic" panose="020B0600070205080204" pitchFamily="34" charset="-128"/>
              </a:rPr>
              <a:t>Other Resources:</a:t>
            </a:r>
          </a:p>
        </p:txBody>
      </p:sp>
      <p:sp>
        <p:nvSpPr>
          <p:cNvPr id="5" name="Content Placeholder 2"/>
          <p:cNvSpPr txBox="1">
            <a:spLocks/>
          </p:cNvSpPr>
          <p:nvPr/>
        </p:nvSpPr>
        <p:spPr>
          <a:xfrm>
            <a:off x="291520" y="3276600"/>
            <a:ext cx="3962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58466"/>
              </a:buClr>
              <a:defRPr/>
            </a:pPr>
            <a:r>
              <a:rPr lang="en-US" sz="2400" dirty="0" smtClean="0"/>
              <a:t>Obstetric Care for Women with Opioid Use Disorder AIM Patient Safety Bundle</a:t>
            </a:r>
          </a:p>
          <a:p>
            <a:pPr marL="0" indent="0">
              <a:buClr>
                <a:srgbClr val="F58466"/>
              </a:buClr>
              <a:buNone/>
              <a:defRPr/>
            </a:pPr>
            <a:endParaRPr lang="en-US" sz="3400" dirty="0" smtClean="0"/>
          </a:p>
          <a:p>
            <a:pPr>
              <a:buClr>
                <a:srgbClr val="F58466"/>
              </a:buClr>
              <a:defRPr/>
            </a:pPr>
            <a:r>
              <a:rPr lang="en-US" sz="2400" dirty="0" smtClean="0"/>
              <a:t>ACOG District </a:t>
            </a:r>
            <a:r>
              <a:rPr lang="en-US" sz="2400" dirty="0" smtClean="0">
                <a:latin typeface="Goudy Old Style" pitchFamily="18" charset="0"/>
              </a:rPr>
              <a:t>II </a:t>
            </a:r>
            <a:r>
              <a:rPr lang="en-US" sz="2400" dirty="0"/>
              <a:t>Opioid Use Disorder in Pregnancy Bundle</a:t>
            </a:r>
            <a:endParaRPr lang="en-US" sz="2400" dirty="0" smtClean="0"/>
          </a:p>
        </p:txBody>
      </p:sp>
      <p:pic>
        <p:nvPicPr>
          <p:cNvPr id="6" name="Picture 5"/>
          <p:cNvPicPr>
            <a:picLocks noChangeAspect="1"/>
          </p:cNvPicPr>
          <p:nvPr/>
        </p:nvPicPr>
        <p:blipFill>
          <a:blip r:embed="rId3" cstate="print"/>
          <a:stretch>
            <a:fillRect/>
          </a:stretch>
        </p:blipFill>
        <p:spPr>
          <a:xfrm>
            <a:off x="5991398" y="3723875"/>
            <a:ext cx="611426" cy="759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p:cNvSpPr txBox="1">
            <a:spLocks/>
          </p:cNvSpPr>
          <p:nvPr/>
        </p:nvSpPr>
        <p:spPr>
          <a:xfrm>
            <a:off x="7328286" y="3669059"/>
            <a:ext cx="1728300" cy="11430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00" dirty="0" smtClean="0">
                <a:hlinkClick r:id="rId4"/>
              </a:rPr>
              <a:t>https://safehealthcareforeverywoman.org/wp-content/uploads/2017/09/Obstetric-Care-for-OUD_Presentation-9.6.17.pdf</a:t>
            </a:r>
            <a:r>
              <a:rPr lang="en-US" sz="1100" dirty="0" smtClean="0"/>
              <a:t> </a:t>
            </a:r>
            <a:endParaRPr lang="en-US" sz="1100" dirty="0"/>
          </a:p>
        </p:txBody>
      </p:sp>
      <p:pic>
        <p:nvPicPr>
          <p:cNvPr id="8" name="Picture 7"/>
          <p:cNvPicPr>
            <a:picLocks noChangeAspect="1"/>
          </p:cNvPicPr>
          <p:nvPr/>
        </p:nvPicPr>
        <p:blipFill>
          <a:blip r:embed="rId5" cstate="print"/>
          <a:stretch>
            <a:fillRect/>
          </a:stretch>
        </p:blipFill>
        <p:spPr>
          <a:xfrm>
            <a:off x="4114800" y="3429000"/>
            <a:ext cx="1540515" cy="1162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stretch>
            <a:fillRect/>
          </a:stretch>
        </p:blipFill>
        <p:spPr>
          <a:xfrm>
            <a:off x="6348829" y="3983022"/>
            <a:ext cx="590464" cy="76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cstate="print"/>
          <a:stretch>
            <a:fillRect/>
          </a:stretch>
        </p:blipFill>
        <p:spPr>
          <a:xfrm>
            <a:off x="6710378" y="4240559"/>
            <a:ext cx="591609" cy="76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2"/>
          <p:cNvSpPr txBox="1">
            <a:spLocks/>
          </p:cNvSpPr>
          <p:nvPr/>
        </p:nvSpPr>
        <p:spPr>
          <a:xfrm>
            <a:off x="6180160" y="5241261"/>
            <a:ext cx="2944032" cy="1813718"/>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200" dirty="0" smtClean="0">
                <a:hlinkClick r:id="rId8"/>
              </a:rPr>
              <a:t>https://www.acog.org/-/media/Districts/District-II/Public/PDFs/ACOG_OpioidUse_Readiness_Recognition_Prevention_FINAL_Updated_POSC_June.pdf?dmc=1&amp;ts=20180619T1807414894</a:t>
            </a:r>
            <a:r>
              <a:rPr lang="en-US" sz="1200" dirty="0" smtClean="0"/>
              <a:t> </a:t>
            </a:r>
            <a:endParaRPr lang="en-US" sz="1200" dirty="0"/>
          </a:p>
        </p:txBody>
      </p:sp>
      <p:pic>
        <p:nvPicPr>
          <p:cNvPr id="12" name="Picture 11"/>
          <p:cNvPicPr>
            <a:picLocks noChangeAspect="1"/>
          </p:cNvPicPr>
          <p:nvPr/>
        </p:nvPicPr>
        <p:blipFill>
          <a:blip r:embed="rId9" cstate="print"/>
          <a:stretch>
            <a:fillRect/>
          </a:stretch>
        </p:blipFill>
        <p:spPr>
          <a:xfrm>
            <a:off x="4284732" y="5181600"/>
            <a:ext cx="1737373" cy="1302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ontent Placeholder 2"/>
          <p:cNvSpPr txBox="1">
            <a:spLocks/>
          </p:cNvSpPr>
          <p:nvPr/>
        </p:nvSpPr>
        <p:spPr>
          <a:xfrm>
            <a:off x="293795" y="1416101"/>
            <a:ext cx="8915400" cy="2585756"/>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58466"/>
              </a:buClr>
              <a:defRPr/>
            </a:pPr>
            <a:r>
              <a:rPr lang="en-US" sz="2800" dirty="0" smtClean="0"/>
              <a:t>ILPQC Website: www.ilpqc.org</a:t>
            </a:r>
          </a:p>
          <a:p>
            <a:pPr lvl="1">
              <a:buClr>
                <a:srgbClr val="F58466"/>
              </a:buClr>
              <a:defRPr/>
            </a:pPr>
            <a:r>
              <a:rPr lang="en-US" sz="2000" dirty="0" smtClean="0">
                <a:hlinkClick r:id="rId10"/>
              </a:rPr>
              <a:t>MNO Toolkit available online </a:t>
            </a:r>
            <a:endParaRPr lang="en-US" sz="2000" dirty="0" smtClean="0"/>
          </a:p>
          <a:p>
            <a:pPr lvl="1">
              <a:buClr>
                <a:srgbClr val="F58466"/>
              </a:buClr>
              <a:defRPr/>
            </a:pPr>
            <a:r>
              <a:rPr lang="en-US" sz="2000" dirty="0" smtClean="0"/>
              <a:t>Request a Grand Rounds Speaker Presentation</a:t>
            </a:r>
          </a:p>
          <a:p>
            <a:pPr lvl="1">
              <a:buClr>
                <a:srgbClr val="F58466"/>
              </a:buClr>
              <a:defRPr/>
            </a:pPr>
            <a:r>
              <a:rPr lang="en-US" sz="2000" dirty="0" smtClean="0">
                <a:hlinkClick r:id="rId10"/>
              </a:rPr>
              <a:t>Monthly MNO Team Calls</a:t>
            </a:r>
            <a:endParaRPr lang="en-US" sz="2000" dirty="0" smtClean="0"/>
          </a:p>
        </p:txBody>
      </p:sp>
      <p:pic>
        <p:nvPicPr>
          <p:cNvPr id="14" name="Picture 2"/>
          <p:cNvPicPr>
            <a:picLocks noChangeAspect="1" noChangeArrowheads="1"/>
          </p:cNvPicPr>
          <p:nvPr/>
        </p:nvPicPr>
        <p:blipFill>
          <a:blip r:embed="rId11" cstate="print"/>
          <a:srcRect b="34146"/>
          <a:stretch>
            <a:fillRect/>
          </a:stretch>
        </p:blipFill>
        <p:spPr bwMode="auto">
          <a:xfrm>
            <a:off x="6026332" y="1264840"/>
            <a:ext cx="2707110" cy="2133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626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National Guidance:</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AIM Bundle</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59</a:t>
            </a:fld>
            <a:endParaRPr lang="en-US" altLang="en-US" dirty="0"/>
          </a:p>
        </p:txBody>
      </p:sp>
      <p:sp>
        <p:nvSpPr>
          <p:cNvPr id="3" name="Content Placeholder 2"/>
          <p:cNvSpPr>
            <a:spLocks noGrp="1"/>
          </p:cNvSpPr>
          <p:nvPr>
            <p:ph idx="1"/>
          </p:nvPr>
        </p:nvSpPr>
        <p:spPr>
          <a:xfrm>
            <a:off x="9856" y="1539082"/>
            <a:ext cx="3657600" cy="5334000"/>
          </a:xfrm>
        </p:spPr>
        <p:txBody>
          <a:bodyPr/>
          <a:lstStyle/>
          <a:p>
            <a:r>
              <a:rPr lang="en-US" sz="2800" dirty="0" smtClean="0"/>
              <a:t>Obstetric Care for Women with Opioid Use Disorder Bundle and Resources Listing*</a:t>
            </a:r>
          </a:p>
        </p:txBody>
      </p:sp>
      <p:pic>
        <p:nvPicPr>
          <p:cNvPr id="5" name="Picture 4"/>
          <p:cNvPicPr>
            <a:picLocks noChangeAspect="1"/>
          </p:cNvPicPr>
          <p:nvPr/>
        </p:nvPicPr>
        <p:blipFill>
          <a:blip r:embed="rId3"/>
          <a:stretch>
            <a:fillRect/>
          </a:stretch>
        </p:blipFill>
        <p:spPr>
          <a:xfrm>
            <a:off x="3655738" y="1062981"/>
            <a:ext cx="2727653" cy="3387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4577859" y="1791182"/>
            <a:ext cx="2715935" cy="3504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5665832" y="2396436"/>
            <a:ext cx="2547604" cy="3281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6359316" y="3195378"/>
            <a:ext cx="2760967" cy="3357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2238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2891" r="6397"/>
          <a:stretch/>
        </p:blipFill>
        <p:spPr bwMode="auto">
          <a:xfrm>
            <a:off x="304800" y="1441552"/>
            <a:ext cx="5343197" cy="3916387"/>
          </a:xfrm>
          <a:prstGeom prst="rect">
            <a:avLst/>
          </a:prstGeom>
          <a:noFill/>
          <a:ln w="9525">
            <a:noFill/>
            <a:miter lim="800000"/>
            <a:headEnd/>
            <a:tailEnd/>
          </a:ln>
        </p:spPr>
      </p:pic>
      <p:sp>
        <p:nvSpPr>
          <p:cNvPr id="3" name="Title 1"/>
          <p:cNvSpPr txBox="1">
            <a:spLocks/>
          </p:cNvSpPr>
          <p:nvPr/>
        </p:nvSpPr>
        <p:spPr>
          <a:xfrm>
            <a:off x="152400" y="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Mothers Affected</a:t>
            </a: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 by Opioids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in IL: Scope of the Problem</a:t>
            </a:r>
            <a:endPar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endParaRPr>
          </a:p>
        </p:txBody>
      </p:sp>
      <p:sp>
        <p:nvSpPr>
          <p:cNvPr id="8" name="Content Placeholder 7"/>
          <p:cNvSpPr>
            <a:spLocks noGrp="1"/>
          </p:cNvSpPr>
          <p:nvPr>
            <p:ph sz="half" idx="2"/>
          </p:nvPr>
        </p:nvSpPr>
        <p:spPr>
          <a:xfrm>
            <a:off x="304800" y="5357939"/>
            <a:ext cx="5530621" cy="1271461"/>
          </a:xfrm>
          <a:prstGeom prst="roundRect">
            <a:avLst/>
          </a:prstGeom>
          <a:ln>
            <a:solidFill>
              <a:srgbClr val="004990"/>
            </a:solidFill>
          </a:ln>
        </p:spPr>
        <p:txBody>
          <a:bodyPr/>
          <a:lstStyle/>
          <a:p>
            <a:pPr>
              <a:buNone/>
            </a:pPr>
            <a:r>
              <a:rPr lang="en-US" sz="1800" dirty="0" smtClean="0"/>
              <a:t>       Pregnancy is a window of opportunity to identify women with OUD and link to treatment as well as begin to develop a plan for optimizing her baby’s care</a:t>
            </a:r>
            <a:endParaRPr lang="en-US" sz="1800" dirty="0"/>
          </a:p>
        </p:txBody>
      </p:sp>
      <p:sp>
        <p:nvSpPr>
          <p:cNvPr id="5" name="TextBox 4"/>
          <p:cNvSpPr txBox="1"/>
          <p:nvPr/>
        </p:nvSpPr>
        <p:spPr>
          <a:xfrm>
            <a:off x="5835421" y="2430249"/>
            <a:ext cx="3308579" cy="1815882"/>
          </a:xfrm>
          <a:prstGeom prst="rect">
            <a:avLst/>
          </a:prstGeom>
          <a:noFill/>
        </p:spPr>
        <p:txBody>
          <a:bodyPr wrap="square" rtlCol="0">
            <a:spAutoFit/>
          </a:bodyPr>
          <a:lstStyle/>
          <a:p>
            <a:r>
              <a:rPr lang="en-US" sz="2800" b="1" dirty="0" smtClean="0">
                <a:solidFill>
                  <a:srgbClr val="004990"/>
                </a:solidFill>
                <a:latin typeface="+mj-lt"/>
              </a:rPr>
              <a:t>116% increase in recorded maternal opioid use between 2011 and 2015</a:t>
            </a:r>
            <a:endParaRPr lang="en-US" sz="2800" b="1" dirty="0">
              <a:solidFill>
                <a:srgbClr val="004990"/>
              </a:solidFill>
              <a:latin typeface="+mj-lt"/>
            </a:endParaRPr>
          </a:p>
        </p:txBody>
      </p:sp>
    </p:spTree>
    <p:extLst>
      <p:ext uri="{BB962C8B-B14F-4D97-AF65-F5344CB8AC3E}">
        <p14:creationId xmlns:p14="http://schemas.microsoft.com/office/powerpoint/2010/main" val="3754523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2600"/>
            <a:ext cx="9144000" cy="131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6248400" cy="1143000"/>
          </a:xfrm>
        </p:spPr>
        <p:txBody>
          <a:bodyPr/>
          <a:lstStyle/>
          <a:p>
            <a:pPr algn="l"/>
            <a:r>
              <a:rPr lang="en-US" sz="4000" b="1" dirty="0" smtClean="0">
                <a:solidFill>
                  <a:srgbClr val="F58466"/>
                </a:solidFill>
                <a:latin typeface="Goudy Old Style" pitchFamily="18" charset="0"/>
              </a:rPr>
              <a:t>ACOG Committee Opinion</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60</a:t>
            </a:fld>
            <a:endParaRPr lang="en-US" altLang="en-US" dirty="0"/>
          </a:p>
        </p:txBody>
      </p:sp>
      <p:sp>
        <p:nvSpPr>
          <p:cNvPr id="3" name="Content Placeholder 2"/>
          <p:cNvSpPr>
            <a:spLocks noGrp="1"/>
          </p:cNvSpPr>
          <p:nvPr>
            <p:ph idx="1"/>
          </p:nvPr>
        </p:nvSpPr>
        <p:spPr>
          <a:xfrm>
            <a:off x="9856" y="1539082"/>
            <a:ext cx="3657600" cy="5334000"/>
          </a:xfrm>
        </p:spPr>
        <p:txBody>
          <a:bodyPr/>
          <a:lstStyle/>
          <a:p>
            <a:r>
              <a:rPr lang="en-US" sz="2800" dirty="0" smtClean="0"/>
              <a:t>ACOG Committee Opinion #711: Opioid Use and Opioid Use Disorder in Pregnancy*</a:t>
            </a:r>
          </a:p>
        </p:txBody>
      </p:sp>
      <p:pic>
        <p:nvPicPr>
          <p:cNvPr id="10" name="Picture 9"/>
          <p:cNvPicPr>
            <a:picLocks noChangeAspect="1"/>
          </p:cNvPicPr>
          <p:nvPr/>
        </p:nvPicPr>
        <p:blipFill>
          <a:blip r:embed="rId3"/>
          <a:stretch>
            <a:fillRect/>
          </a:stretch>
        </p:blipFill>
        <p:spPr>
          <a:xfrm>
            <a:off x="3833076" y="1085870"/>
            <a:ext cx="4525847" cy="5453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745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61</a:t>
            </a:fld>
            <a:endParaRPr lang="en-US" altLang="en-US"/>
          </a:p>
        </p:txBody>
      </p:sp>
      <p:sp>
        <p:nvSpPr>
          <p:cNvPr id="3" name="Content Placeholder 2"/>
          <p:cNvSpPr txBox="1">
            <a:spLocks/>
          </p:cNvSpPr>
          <p:nvPr/>
        </p:nvSpPr>
        <p:spPr>
          <a:xfrm>
            <a:off x="224051" y="1782218"/>
            <a:ext cx="8915400" cy="504507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58466"/>
              </a:buClr>
              <a:buNone/>
              <a:defRPr/>
            </a:pPr>
            <a:r>
              <a:rPr lang="en-US" sz="3600" dirty="0" smtClean="0">
                <a:solidFill>
                  <a:srgbClr val="004990"/>
                </a:solidFill>
              </a:rPr>
              <a:t>We have a lot of work ahead,</a:t>
            </a:r>
          </a:p>
          <a:p>
            <a:pPr marL="0" indent="0" algn="ctr">
              <a:buClr>
                <a:srgbClr val="F58466"/>
              </a:buClr>
              <a:buNone/>
              <a:defRPr/>
            </a:pPr>
            <a:r>
              <a:rPr lang="en-US" sz="3600" dirty="0" smtClean="0">
                <a:solidFill>
                  <a:srgbClr val="004990"/>
                </a:solidFill>
              </a:rPr>
              <a:t> but we are up for the challenge!</a:t>
            </a:r>
          </a:p>
          <a:p>
            <a:pPr marL="0" indent="0" algn="ctr">
              <a:buClr>
                <a:srgbClr val="F58466"/>
              </a:buClr>
              <a:buNone/>
              <a:defRPr/>
            </a:pPr>
            <a:endParaRPr lang="en-US" dirty="0"/>
          </a:p>
          <a:p>
            <a:pPr marL="0" indent="0" algn="ctr">
              <a:buClr>
                <a:srgbClr val="F58466"/>
              </a:buClr>
              <a:buNone/>
              <a:defRPr/>
            </a:pPr>
            <a:r>
              <a:rPr lang="en-US" dirty="0" smtClean="0"/>
              <a:t>Thank you</a:t>
            </a:r>
            <a:endParaRPr lang="en-US" dirty="0"/>
          </a:p>
          <a:p>
            <a:pPr marL="0" indent="0" algn="ctr">
              <a:buClr>
                <a:srgbClr val="F58466"/>
              </a:buClr>
              <a:buNone/>
              <a:defRPr/>
            </a:pPr>
            <a:r>
              <a:rPr lang="en-US" dirty="0" smtClean="0"/>
              <a:t>Questions/Comments</a:t>
            </a:r>
          </a:p>
        </p:txBody>
      </p:sp>
      <p:sp>
        <p:nvSpPr>
          <p:cNvPr id="4" name="Title 1"/>
          <p:cNvSpPr txBox="1">
            <a:spLocks/>
          </p:cNvSpPr>
          <p:nvPr/>
        </p:nvSpPr>
        <p:spPr bwMode="auto">
          <a:xfrm>
            <a:off x="3048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eaLnBrk="1" hangingPunct="1"/>
            <a:r>
              <a:rPr lang="en-US" altLang="en-US" sz="4400" dirty="0" smtClean="0">
                <a:solidFill>
                  <a:srgbClr val="F58466"/>
                </a:solidFill>
                <a:latin typeface="Goudy Old Style" panose="02020502050305020303" pitchFamily="18" charset="0"/>
                <a:ea typeface="MS PGothic" panose="020B0600070205080204" pitchFamily="34" charset="-128"/>
              </a:rPr>
              <a:t>Conclusion</a:t>
            </a:r>
          </a:p>
        </p:txBody>
      </p:sp>
      <p:sp>
        <p:nvSpPr>
          <p:cNvPr id="5" name="Content Placeholder 5"/>
          <p:cNvSpPr txBox="1">
            <a:spLocks/>
          </p:cNvSpPr>
          <p:nvPr/>
        </p:nvSpPr>
        <p:spPr>
          <a:xfrm>
            <a:off x="609600" y="5395931"/>
            <a:ext cx="5029200" cy="132556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58466"/>
              </a:buClr>
              <a:defRPr/>
            </a:pPr>
            <a:r>
              <a:rPr lang="en-US" sz="1800" dirty="0" smtClean="0"/>
              <a:t>Email  </a:t>
            </a:r>
            <a:r>
              <a:rPr lang="en-US" sz="1800" dirty="0" smtClean="0">
                <a:hlinkClick r:id="rId3"/>
              </a:rPr>
              <a:t>info@ilpqc.org</a:t>
            </a:r>
            <a:endParaRPr lang="en-US" sz="1800" dirty="0" smtClean="0"/>
          </a:p>
          <a:p>
            <a:pPr>
              <a:buClr>
                <a:srgbClr val="F58466"/>
              </a:buClr>
              <a:defRPr/>
            </a:pPr>
            <a:r>
              <a:rPr lang="en-US" sz="1800" dirty="0" smtClean="0"/>
              <a:t>Visit us at </a:t>
            </a:r>
            <a:r>
              <a:rPr lang="en-US" sz="1800" dirty="0" smtClean="0">
                <a:hlinkClick r:id="rId4"/>
              </a:rPr>
              <a:t>www.ilpqc.org</a:t>
            </a:r>
            <a:endParaRPr lang="en-US" sz="1800" dirty="0" smtClean="0"/>
          </a:p>
          <a:p>
            <a:pPr marL="0" indent="0">
              <a:buClr>
                <a:srgbClr val="F58466"/>
              </a:buClr>
              <a:buFont typeface="Arial" pitchFamily="34" charset="0"/>
              <a:buNone/>
              <a:defRPr/>
            </a:pPr>
            <a:endParaRPr lang="en-US" sz="3600" dirty="0"/>
          </a:p>
        </p:txBody>
      </p:sp>
    </p:spTree>
    <p:extLst>
      <p:ext uri="{BB962C8B-B14F-4D97-AF65-F5344CB8AC3E}">
        <p14:creationId xmlns:p14="http://schemas.microsoft.com/office/powerpoint/2010/main" val="3558051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7938" y="0"/>
          <a:ext cx="9159876" cy="6870700"/>
        </p:xfrm>
        <a:graphic>
          <a:graphicData uri="http://schemas.openxmlformats.org/presentationml/2006/ole">
            <mc:AlternateContent xmlns:mc="http://schemas.openxmlformats.org/markup-compatibility/2006">
              <mc:Choice xmlns:v="urn:schemas-microsoft-com:vml" Requires="v">
                <p:oleObj spid="_x0000_s3087" name="Acrobat Document" r:id="rId4" imgW="4762800" imgH="3585600" progId="AcroExch.Document.7">
                  <p:embed/>
                </p:oleObj>
              </mc:Choice>
              <mc:Fallback>
                <p:oleObj name="Acrobat Document" r:id="rId4" imgW="4762800" imgH="3585600" progId="AcroExch.Document.7">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9159876" cy="687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304800" y="5791200"/>
            <a:ext cx="838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5029200"/>
            <a:ext cx="7315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02327" y="4953000"/>
            <a:ext cx="7315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76400" y="4868487"/>
            <a:ext cx="5029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467106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10200" y="4835236"/>
            <a:ext cx="2209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4200" y="4835236"/>
            <a:ext cx="838200" cy="719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14" y="5257800"/>
            <a:ext cx="2454426"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7151" y="5228877"/>
            <a:ext cx="1905000" cy="88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7192" y="5097260"/>
            <a:ext cx="1522903" cy="117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1300" y="5287216"/>
            <a:ext cx="2362200" cy="7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88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295400"/>
          </a:xfrm>
        </p:spPr>
        <p:txBody>
          <a:bodyPr>
            <a:noAutofit/>
          </a:bodyPr>
          <a:lstStyle/>
          <a:p>
            <a:pPr algn="l"/>
            <a:r>
              <a:rPr lang="en-US" sz="2800" dirty="0"/>
              <a:t>Rate of </a:t>
            </a:r>
            <a:r>
              <a:rPr lang="en-US" sz="2800" dirty="0" smtClean="0"/>
              <a:t>Drug </a:t>
            </a:r>
            <a:r>
              <a:rPr lang="en-US" sz="2800" dirty="0"/>
              <a:t>Poisoning </a:t>
            </a:r>
            <a:r>
              <a:rPr lang="en-US" sz="2800" dirty="0" smtClean="0"/>
              <a:t>Deaths among IL</a:t>
            </a:r>
            <a:br>
              <a:rPr lang="en-US" sz="2800" dirty="0" smtClean="0"/>
            </a:br>
            <a:r>
              <a:rPr lang="en-US" sz="2800" dirty="0" smtClean="0"/>
              <a:t> Women of Reproductive Age (WRA; 15-44 years), 2008-2017</a:t>
            </a:r>
            <a:endParaRPr lang="en-US" sz="2800" dirty="0"/>
          </a:p>
        </p:txBody>
      </p:sp>
      <p:sp>
        <p:nvSpPr>
          <p:cNvPr id="3" name="Content Placeholder 2"/>
          <p:cNvSpPr>
            <a:spLocks noGrp="1"/>
          </p:cNvSpPr>
          <p:nvPr>
            <p:ph idx="1"/>
          </p:nvPr>
        </p:nvSpPr>
        <p:spPr>
          <a:xfrm>
            <a:off x="5772152" y="1631169"/>
            <a:ext cx="2985485" cy="4479900"/>
          </a:xfrm>
        </p:spPr>
        <p:txBody>
          <a:bodyPr>
            <a:normAutofit/>
          </a:bodyPr>
          <a:lstStyle/>
          <a:p>
            <a:pPr lvl="0"/>
            <a:r>
              <a:rPr lang="en-US" sz="2400" dirty="0"/>
              <a:t>The rate of drug poisoning deaths </a:t>
            </a:r>
            <a:r>
              <a:rPr lang="en-US" sz="2400" dirty="0" smtClean="0"/>
              <a:t>for WRA </a:t>
            </a:r>
            <a:r>
              <a:rPr lang="en-US" sz="2400" b="1" dirty="0" smtClean="0"/>
              <a:t>increased </a:t>
            </a:r>
            <a:r>
              <a:rPr lang="en-US" sz="2400" b="1" dirty="0"/>
              <a:t>101% </a:t>
            </a:r>
            <a:r>
              <a:rPr lang="en-US" sz="2400" dirty="0"/>
              <a:t>between 2008 and 2017.  </a:t>
            </a:r>
            <a:endParaRPr lang="en-US" sz="2400" dirty="0" smtClean="0"/>
          </a:p>
          <a:p>
            <a:pPr lvl="0"/>
            <a:endParaRPr lang="en-US" sz="900" dirty="0"/>
          </a:p>
          <a:p>
            <a:pPr lvl="0"/>
            <a:r>
              <a:rPr lang="en-US" sz="2400" dirty="0" smtClean="0"/>
              <a:t>The </a:t>
            </a:r>
            <a:r>
              <a:rPr lang="en-US" sz="2400" dirty="0"/>
              <a:t>rate of </a:t>
            </a:r>
            <a:r>
              <a:rPr lang="en-US" sz="2400" u="sng" dirty="0"/>
              <a:t>opioid-related</a:t>
            </a:r>
            <a:r>
              <a:rPr lang="en-US" sz="2400" dirty="0"/>
              <a:t> </a:t>
            </a:r>
            <a:r>
              <a:rPr lang="en-US" sz="2400" u="sng" dirty="0"/>
              <a:t>poisoning </a:t>
            </a:r>
            <a:r>
              <a:rPr lang="en-US" sz="2400" u="sng" dirty="0" smtClean="0"/>
              <a:t>deaths for WRA </a:t>
            </a:r>
            <a:r>
              <a:rPr lang="en-US" sz="2400" b="1" u="sng" dirty="0"/>
              <a:t>increased 175% </a:t>
            </a:r>
            <a:r>
              <a:rPr lang="en-US" sz="2400" dirty="0"/>
              <a:t>from 2008 to 2017</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z="1600" smtClean="0">
                <a:solidFill>
                  <a:prstClr val="black">
                    <a:tint val="75000"/>
                  </a:prstClr>
                </a:solidFill>
              </a:rPr>
              <a:pPr/>
              <a:t>7</a:t>
            </a:fld>
            <a:endParaRPr lang="en-US" sz="1600" dirty="0">
              <a:solidFill>
                <a:prstClr val="black">
                  <a:tint val="75000"/>
                </a:prstClr>
              </a:solidFill>
            </a:endParaRPr>
          </a:p>
        </p:txBody>
      </p:sp>
      <p:graphicFrame>
        <p:nvGraphicFramePr>
          <p:cNvPr id="5" name="Content Placeholder 4">
            <a:extLst>
              <a:ext uri="{FF2B5EF4-FFF2-40B4-BE49-F238E27FC236}">
                <a16:creationId xmlns:a16="http://schemas.microsoft.com/office/drawing/2014/main" id="{7400B9AD-B7F6-496D-8400-867F3C399D16}"/>
              </a:ext>
            </a:extLst>
          </p:cNvPr>
          <p:cNvGraphicFramePr>
            <a:graphicFrameLocks/>
          </p:cNvGraphicFramePr>
          <p:nvPr>
            <p:extLst>
              <p:ext uri="{D42A27DB-BD31-4B8C-83A1-F6EECF244321}">
                <p14:modId xmlns:p14="http://schemas.microsoft.com/office/powerpoint/2010/main" val="2591384446"/>
              </p:ext>
            </p:extLst>
          </p:nvPr>
        </p:nvGraphicFramePr>
        <p:xfrm>
          <a:off x="232542" y="1636466"/>
          <a:ext cx="5335445" cy="471000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628651" y="6324600"/>
            <a:ext cx="5827997" cy="404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1400" i="1" dirty="0">
                <a:solidFill>
                  <a:prstClr val="black"/>
                </a:solidFill>
              </a:rPr>
              <a:t>Data Source: Illinois death certificates, 2008-2017.  2017 data are </a:t>
            </a:r>
            <a:r>
              <a:rPr lang="en-US" sz="1400" i="1" dirty="0" smtClean="0">
                <a:solidFill>
                  <a:prstClr val="black"/>
                </a:solidFill>
              </a:rPr>
              <a:t>provisional</a:t>
            </a:r>
            <a:endParaRPr lang="en-US" sz="1400" i="1" dirty="0">
              <a:solidFill>
                <a:prstClr val="black"/>
              </a:solidFill>
            </a:endParaRPr>
          </a:p>
        </p:txBody>
      </p:sp>
    </p:spTree>
    <p:extLst>
      <p:ext uri="{BB962C8B-B14F-4D97-AF65-F5344CB8AC3E}">
        <p14:creationId xmlns:p14="http://schemas.microsoft.com/office/powerpoint/2010/main" val="377087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229600" cy="1143000"/>
          </a:xfrm>
        </p:spPr>
        <p:txBody>
          <a:bodyPr>
            <a:normAutofit fontScale="90000"/>
          </a:bodyPr>
          <a:lstStyle/>
          <a:p>
            <a:pPr algn="l"/>
            <a:r>
              <a:rPr lang="en-US" sz="3600" dirty="0"/>
              <a:t>Rate of </a:t>
            </a:r>
            <a:r>
              <a:rPr lang="en-US" sz="3600" dirty="0" smtClean="0"/>
              <a:t>Opioid-Related Poisoning Deaths </a:t>
            </a:r>
            <a:br>
              <a:rPr lang="en-US" sz="3600" dirty="0" smtClean="0"/>
            </a:br>
            <a:r>
              <a:rPr lang="en-US" sz="3600" dirty="0" smtClean="0"/>
              <a:t>Among IL </a:t>
            </a:r>
            <a:r>
              <a:rPr lang="en-US" sz="3600" dirty="0"/>
              <a:t>Women of Reproductive </a:t>
            </a:r>
            <a:r>
              <a:rPr lang="en-US" sz="3600" dirty="0" smtClean="0"/>
              <a:t>Age </a:t>
            </a:r>
            <a:br>
              <a:rPr lang="en-US" sz="3600" dirty="0" smtClean="0"/>
            </a:br>
            <a:r>
              <a:rPr lang="en-US" sz="3600" dirty="0" smtClean="0"/>
              <a:t>(WRA), By Opioid Type</a:t>
            </a:r>
            <a:endParaRPr lang="en-US" sz="3600" dirty="0"/>
          </a:p>
        </p:txBody>
      </p:sp>
      <p:sp>
        <p:nvSpPr>
          <p:cNvPr id="3" name="Content Placeholder 2"/>
          <p:cNvSpPr>
            <a:spLocks noGrp="1"/>
          </p:cNvSpPr>
          <p:nvPr>
            <p:ph idx="1"/>
          </p:nvPr>
        </p:nvSpPr>
        <p:spPr>
          <a:xfrm>
            <a:off x="5715002" y="1672603"/>
            <a:ext cx="3102839" cy="4479900"/>
          </a:xfrm>
        </p:spPr>
        <p:txBody>
          <a:bodyPr>
            <a:normAutofit fontScale="92500" lnSpcReduction="10000"/>
          </a:bodyPr>
          <a:lstStyle/>
          <a:p>
            <a:pPr lvl="0"/>
            <a:r>
              <a:rPr lang="en-US" sz="2800" dirty="0"/>
              <a:t>The rate of </a:t>
            </a:r>
            <a:r>
              <a:rPr lang="en-US" sz="2800" u="sng" dirty="0" smtClean="0"/>
              <a:t>heroin-related </a:t>
            </a:r>
            <a:r>
              <a:rPr lang="en-US" sz="2800" u="sng" dirty="0"/>
              <a:t>deaths </a:t>
            </a:r>
            <a:r>
              <a:rPr lang="en-US" sz="2800" dirty="0" smtClean="0"/>
              <a:t>for WRA </a:t>
            </a:r>
            <a:r>
              <a:rPr lang="en-US" sz="2800" b="1" dirty="0" smtClean="0"/>
              <a:t>increased more than 10-fold </a:t>
            </a:r>
            <a:r>
              <a:rPr lang="en-US" sz="2800" dirty="0" smtClean="0"/>
              <a:t>in ten years</a:t>
            </a:r>
          </a:p>
          <a:p>
            <a:pPr lvl="0"/>
            <a:endParaRPr lang="en-US" sz="1000" dirty="0" smtClean="0"/>
          </a:p>
          <a:p>
            <a:pPr lvl="0"/>
            <a:r>
              <a:rPr lang="en-US" sz="2800" dirty="0" smtClean="0"/>
              <a:t>The rate of </a:t>
            </a:r>
            <a:r>
              <a:rPr lang="en-US" sz="2800" u="sng" dirty="0" smtClean="0"/>
              <a:t>synthetic-opioid-related deaths </a:t>
            </a:r>
            <a:r>
              <a:rPr lang="en-US" sz="2800" dirty="0" smtClean="0"/>
              <a:t>for WRA </a:t>
            </a:r>
            <a:r>
              <a:rPr lang="en-US" sz="2800" b="1" dirty="0" smtClean="0"/>
              <a:t>increased by 9-fold</a:t>
            </a:r>
            <a:r>
              <a:rPr lang="en-US" sz="2800" dirty="0" smtClean="0"/>
              <a:t> </a:t>
            </a:r>
            <a:r>
              <a:rPr lang="en-US" sz="2800" i="1" dirty="0" smtClean="0"/>
              <a:t>in only four years</a:t>
            </a:r>
            <a:endParaRPr lang="en-US" sz="28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8</a:t>
            </a:fld>
            <a:endParaRPr lang="en-US" dirty="0">
              <a:solidFill>
                <a:prstClr val="black">
                  <a:tint val="75000"/>
                </a:prstClr>
              </a:solidFill>
            </a:endParaRPr>
          </a:p>
        </p:txBody>
      </p:sp>
      <p:graphicFrame>
        <p:nvGraphicFramePr>
          <p:cNvPr id="7" name="Chart 6">
            <a:extLst>
              <a:ext uri="{FF2B5EF4-FFF2-40B4-BE49-F238E27FC236}">
                <a16:creationId xmlns:a16="http://schemas.microsoft.com/office/drawing/2014/main" id="{6F8E06D8-03A1-4895-9B59-11D5BB8B2D0C}"/>
              </a:ext>
            </a:extLst>
          </p:cNvPr>
          <p:cNvGraphicFramePr>
            <a:graphicFrameLocks/>
          </p:cNvGraphicFramePr>
          <p:nvPr>
            <p:extLst>
              <p:ext uri="{D42A27DB-BD31-4B8C-83A1-F6EECF244321}">
                <p14:modId xmlns:p14="http://schemas.microsoft.com/office/powerpoint/2010/main" val="2899445304"/>
              </p:ext>
            </p:extLst>
          </p:nvPr>
        </p:nvGraphicFramePr>
        <p:xfrm>
          <a:off x="229904" y="1662096"/>
          <a:ext cx="5335445" cy="470926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628651" y="6324600"/>
            <a:ext cx="5827997" cy="404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1600" i="1" dirty="0">
                <a:solidFill>
                  <a:prstClr val="black"/>
                </a:solidFill>
              </a:rPr>
              <a:t>Data Source: Illinois death certificates, 2008-2017.  2017 data are </a:t>
            </a:r>
            <a:r>
              <a:rPr lang="en-US" sz="1600" i="1" dirty="0" smtClean="0">
                <a:solidFill>
                  <a:prstClr val="black"/>
                </a:solidFill>
              </a:rPr>
              <a:t>provisional</a:t>
            </a:r>
            <a:endParaRPr lang="en-US" sz="1600" i="1" dirty="0">
              <a:solidFill>
                <a:prstClr val="black"/>
              </a:solidFill>
            </a:endParaRPr>
          </a:p>
        </p:txBody>
      </p:sp>
    </p:spTree>
    <p:extLst>
      <p:ext uri="{BB962C8B-B14F-4D97-AF65-F5344CB8AC3E}">
        <p14:creationId xmlns:p14="http://schemas.microsoft.com/office/powerpoint/2010/main" val="2356752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Autofit/>
          </a:bodyPr>
          <a:lstStyle/>
          <a:p>
            <a:pPr algn="l"/>
            <a:r>
              <a:rPr lang="en-US" sz="3200" dirty="0"/>
              <a:t>Rate of </a:t>
            </a:r>
            <a:r>
              <a:rPr lang="en-US" sz="3200" dirty="0" smtClean="0"/>
              <a:t>Opioid-Related Poisoning </a:t>
            </a:r>
            <a:r>
              <a:rPr lang="en-US" sz="3200" dirty="0"/>
              <a:t>Deaths </a:t>
            </a:r>
            <a:r>
              <a:rPr lang="en-US" sz="3200" dirty="0" smtClean="0"/>
              <a:t/>
            </a:r>
            <a:br>
              <a:rPr lang="en-US" sz="3200" dirty="0" smtClean="0"/>
            </a:br>
            <a:r>
              <a:rPr lang="en-US" sz="3200" dirty="0" smtClean="0"/>
              <a:t>Among IL Women </a:t>
            </a:r>
            <a:r>
              <a:rPr lang="en-US" sz="3200" dirty="0"/>
              <a:t>of Reproductive </a:t>
            </a:r>
            <a:r>
              <a:rPr lang="en-US" sz="3200" dirty="0" smtClean="0"/>
              <a:t>Age </a:t>
            </a:r>
            <a:br>
              <a:rPr lang="en-US" sz="3200" dirty="0" smtClean="0"/>
            </a:br>
            <a:r>
              <a:rPr lang="en-US" sz="3200" dirty="0" smtClean="0"/>
              <a:t>(WRA), By Race/Ethnicity</a:t>
            </a:r>
            <a:endParaRPr lang="en-US" sz="3200" dirty="0"/>
          </a:p>
        </p:txBody>
      </p:sp>
      <p:sp>
        <p:nvSpPr>
          <p:cNvPr id="3" name="Content Placeholder 2"/>
          <p:cNvSpPr>
            <a:spLocks noGrp="1"/>
          </p:cNvSpPr>
          <p:nvPr>
            <p:ph idx="1"/>
          </p:nvPr>
        </p:nvSpPr>
        <p:spPr>
          <a:xfrm>
            <a:off x="5715002" y="1644243"/>
            <a:ext cx="3102839" cy="4709260"/>
          </a:xfrm>
        </p:spPr>
        <p:txBody>
          <a:bodyPr>
            <a:normAutofit/>
          </a:bodyPr>
          <a:lstStyle/>
          <a:p>
            <a:pPr lvl="0"/>
            <a:r>
              <a:rPr lang="en-US" sz="2400" dirty="0"/>
              <a:t>The rate of </a:t>
            </a:r>
            <a:r>
              <a:rPr lang="en-US" sz="2400" dirty="0" smtClean="0"/>
              <a:t>opioid-related deaths is </a:t>
            </a:r>
            <a:r>
              <a:rPr lang="en-US" sz="2400" b="1" dirty="0" smtClean="0"/>
              <a:t>highest among non-Hispanic white </a:t>
            </a:r>
            <a:r>
              <a:rPr lang="en-US" sz="2400" dirty="0" smtClean="0"/>
              <a:t>WRA</a:t>
            </a:r>
          </a:p>
          <a:p>
            <a:pPr lvl="0"/>
            <a:r>
              <a:rPr lang="en-US" sz="2400" u="sng" dirty="0" smtClean="0"/>
              <a:t>White, Black and Hispanic WRA have all experienced increases in opioid-related deaths </a:t>
            </a:r>
            <a:r>
              <a:rPr lang="en-US" sz="2400" dirty="0" smtClean="0"/>
              <a:t>over the last 10 years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z="1600" smtClean="0">
                <a:solidFill>
                  <a:prstClr val="black">
                    <a:tint val="75000"/>
                  </a:prstClr>
                </a:solidFill>
              </a:rPr>
              <a:pPr/>
              <a:t>9</a:t>
            </a:fld>
            <a:endParaRPr lang="en-US" sz="1600" dirty="0">
              <a:solidFill>
                <a:prstClr val="black">
                  <a:tint val="75000"/>
                </a:prstClr>
              </a:solidFill>
            </a:endParaRPr>
          </a:p>
        </p:txBody>
      </p:sp>
      <p:graphicFrame>
        <p:nvGraphicFramePr>
          <p:cNvPr id="9" name="Chart 8">
            <a:extLst>
              <a:ext uri="{FF2B5EF4-FFF2-40B4-BE49-F238E27FC236}">
                <a16:creationId xmlns:a16="http://schemas.microsoft.com/office/drawing/2014/main" id="{7400B9AD-B7F6-496D-8400-867F3C399D16}"/>
              </a:ext>
            </a:extLst>
          </p:cNvPr>
          <p:cNvGraphicFramePr>
            <a:graphicFrameLocks/>
          </p:cNvGraphicFramePr>
          <p:nvPr>
            <p:extLst>
              <p:ext uri="{D42A27DB-BD31-4B8C-83A1-F6EECF244321}">
                <p14:modId xmlns:p14="http://schemas.microsoft.com/office/powerpoint/2010/main" val="2212596767"/>
              </p:ext>
            </p:extLst>
          </p:nvPr>
        </p:nvGraphicFramePr>
        <p:xfrm>
          <a:off x="232542" y="1562157"/>
          <a:ext cx="5335445" cy="457200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628651" y="6324600"/>
            <a:ext cx="5827997" cy="4041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1400" i="1" dirty="0">
                <a:solidFill>
                  <a:prstClr val="black"/>
                </a:solidFill>
              </a:rPr>
              <a:t>Data Source: Illinois death certificates, 2008-2017.  2017 data are </a:t>
            </a:r>
            <a:r>
              <a:rPr lang="en-US" sz="1400" i="1" dirty="0" smtClean="0">
                <a:solidFill>
                  <a:prstClr val="black"/>
                </a:solidFill>
              </a:rPr>
              <a:t>provisional</a:t>
            </a:r>
            <a:endParaRPr lang="en-US" sz="1400" i="1" dirty="0">
              <a:solidFill>
                <a:prstClr val="black"/>
              </a:solidFill>
            </a:endParaRPr>
          </a:p>
        </p:txBody>
      </p:sp>
    </p:spTree>
    <p:extLst>
      <p:ext uri="{BB962C8B-B14F-4D97-AF65-F5344CB8AC3E}">
        <p14:creationId xmlns:p14="http://schemas.microsoft.com/office/powerpoint/2010/main" val="2731721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66537</TotalTime>
  <Words>3818</Words>
  <Application>Microsoft Office PowerPoint</Application>
  <PresentationFormat>On-screen Show (4:3)</PresentationFormat>
  <Paragraphs>466</Paragraphs>
  <Slides>62</Slides>
  <Notes>50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2" baseType="lpstr">
      <vt:lpstr>MS PGothic</vt:lpstr>
      <vt:lpstr>Aparajita</vt:lpstr>
      <vt:lpstr>Arial</vt:lpstr>
      <vt:lpstr>Bell MT</vt:lpstr>
      <vt:lpstr>Calibri</vt:lpstr>
      <vt:lpstr>Goudy Old Style</vt:lpstr>
      <vt:lpstr>ヒラギノ角ゴ Pro W3</vt:lpstr>
      <vt:lpstr>Office Theme</vt:lpstr>
      <vt:lpstr>Slide</vt:lpstr>
      <vt:lpstr>Acrobat Document</vt:lpstr>
      <vt:lpstr>PowerPoint Presentation</vt:lpstr>
      <vt:lpstr>PowerPoint Presentation</vt:lpstr>
      <vt:lpstr>PowerPoint Presentation</vt:lpstr>
      <vt:lpstr>PowerPoint Presentation</vt:lpstr>
      <vt:lpstr>PowerPoint Presentation</vt:lpstr>
      <vt:lpstr>PowerPoint Presentation</vt:lpstr>
      <vt:lpstr>Rate of Drug Poisoning Deaths among IL  Women of Reproductive Age (WRA; 15-44 years), 2008-2017</vt:lpstr>
      <vt:lpstr>Rate of Opioid-Related Poisoning Deaths  Among IL Women of Reproductive Age  (WRA), By Opioid Type</vt:lpstr>
      <vt:lpstr>Rate of Opioid-Related Poisoning Deaths  Among IL Women of Reproductive Age  (WRA), By Race/Ethnicity</vt:lpstr>
      <vt:lpstr>Rate of Pregnancy-Associated Deaths  Due to Drug Poisoning, IL Residents, 2008-2016</vt:lpstr>
      <vt:lpstr>Number of Pregnancy-Associated Deaths  Due to Drug Poisoning, IL Residents, 2008-2016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MNO Key Elements Link  to our Improvement 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BNI Pocket Card for providers</vt:lpstr>
      <vt:lpstr>Example SBIRT Process</vt:lpstr>
      <vt:lpstr>PowerPoint Presentation</vt:lpstr>
      <vt:lpstr>PowerPoint Presentation</vt:lpstr>
      <vt:lpstr>PowerPoint Presentation</vt:lpstr>
      <vt:lpstr>Mapping Local Resources</vt:lpstr>
      <vt:lpstr>PowerPoint Presentation</vt:lpstr>
      <vt:lpstr>PowerPoint Presentation</vt:lpstr>
      <vt:lpstr>Prenatal-Intrapartum-Postpartum Care for OUD</vt:lpstr>
      <vt:lpstr>Counseling &amp; Prescribing Naloxone/Narcan</vt:lpstr>
      <vt:lpstr>Other Resources to Optimize Care for Women with OUD</vt:lpstr>
      <vt:lpstr>Education Materials for Pregnant Women with OUD</vt:lpstr>
      <vt:lpstr>Patient and Provider Education for OUD Prevention</vt:lpstr>
      <vt:lpstr>Reduce Opioid Over Prescribing Postpartum</vt:lpstr>
      <vt:lpstr>Neo Teams: key interventions for Opioid Exposed Newborns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ILPQC helps teams succeed </vt:lpstr>
      <vt:lpstr>ILPQC Data System</vt:lpstr>
      <vt:lpstr>PowerPoint Presentation</vt:lpstr>
      <vt:lpstr>National Guidance: AIM Bundle</vt:lpstr>
      <vt:lpstr>ACOG Committee Opinion</vt:lpstr>
      <vt:lpstr>PowerPoint Presentation</vt:lpstr>
      <vt:lpstr>PowerPoint Presentation</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Perrault, Autumn</cp:lastModifiedBy>
  <cp:revision>1646</cp:revision>
  <cp:lastPrinted>2018-07-12T17:33:39Z</cp:lastPrinted>
  <dcterms:created xsi:type="dcterms:W3CDTF">2013-06-07T18:46:59Z</dcterms:created>
  <dcterms:modified xsi:type="dcterms:W3CDTF">2018-09-27T14:19:15Z</dcterms:modified>
</cp:coreProperties>
</file>