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3"/>
  </p:notesMasterIdLst>
  <p:sldIdLst>
    <p:sldId id="1232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3" clrIdx="0">
    <p:extLst/>
  </p:cmAuthor>
  <p:cmAuthor id="2" name="Weiss, Daniel" initials="WD" lastIdx="9" clrIdx="1"/>
  <p:cmAuthor id="3" name="ANNBORDERS" initials="A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990"/>
    <a:srgbClr val="B8310C"/>
    <a:srgbClr val="F584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30" autoAdjust="0"/>
    <p:restoredTop sz="90741" autoAdjust="0"/>
  </p:normalViewPr>
  <p:slideViewPr>
    <p:cSldViewPr>
      <p:cViewPr varScale="1">
        <p:scale>
          <a:sx n="57" d="100"/>
          <a:sy n="57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Discussed earlier, can we delete here? 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339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4365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5433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819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2153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0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057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79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762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5634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927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2003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2/25/2019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72864" y="1749999"/>
            <a:ext cx="161516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Screen and document positive result </a:t>
            </a:r>
          </a:p>
        </p:txBody>
      </p:sp>
      <p:pic>
        <p:nvPicPr>
          <p:cNvPr id="23" name="Picture 22" descr="ENFERMERÍA - NURSING: agosto 20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711" y="927319"/>
            <a:ext cx="1181470" cy="7876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Rectangle 23"/>
          <p:cNvSpPr/>
          <p:nvPr/>
        </p:nvSpPr>
        <p:spPr>
          <a:xfrm>
            <a:off x="1684761" y="2541603"/>
            <a:ext cx="22925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Provide SBIRT risk assessment and brief counseling re</a:t>
            </a:r>
            <a:r>
              <a:rPr lang="en-US" sz="1200" dirty="0" smtClean="0"/>
              <a:t>: </a:t>
            </a:r>
            <a:r>
              <a:rPr lang="en-US" sz="1200" dirty="0"/>
              <a:t>benefits of treatment, next steps for linking </a:t>
            </a:r>
            <a:r>
              <a:rPr lang="en-US" sz="1200" dirty="0" smtClean="0"/>
              <a:t>patient </a:t>
            </a:r>
            <a:r>
              <a:rPr lang="en-US" sz="1200" dirty="0"/>
              <a:t>to care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36642" y="1644897"/>
            <a:ext cx="1187311" cy="826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77293" y="2329542"/>
            <a:ext cx="2053280" cy="8394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657600" y="3196792"/>
            <a:ext cx="245667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Activate  care coordination and navigation to link woman to MAT, </a:t>
            </a:r>
            <a:r>
              <a:rPr lang="en-US" sz="1200" dirty="0" smtClean="0"/>
              <a:t>and </a:t>
            </a:r>
            <a:r>
              <a:rPr lang="en-US" sz="1200" dirty="0"/>
              <a:t>behavioral health </a:t>
            </a:r>
            <a:r>
              <a:rPr lang="en-US" sz="1200" dirty="0" smtClean="0"/>
              <a:t>counseling/ recovery programs</a:t>
            </a:r>
            <a:endParaRPr lang="en-US" sz="1200" dirty="0"/>
          </a:p>
        </p:txBody>
      </p:sp>
      <p:pic>
        <p:nvPicPr>
          <p:cNvPr id="1026" name="Picture 2" descr="https://upload.wikimedia.org/wikipedia/commons/thumb/0/03/Checklist_Noun_project_5166.svg/576px-Checklist_Noun_project_5166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48961" y="3108298"/>
            <a:ext cx="994365" cy="10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67987" y="4158540"/>
            <a:ext cx="215602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Insert and complete OUD clinical care checklist in electronic medical record (or paper chart) (prenatal / L&amp;D)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74027" y="4203906"/>
            <a:ext cx="1004169" cy="960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7008223" y="5178931"/>
            <a:ext cx="2135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 Provide patient education re: OUD and </a:t>
            </a:r>
            <a:r>
              <a:rPr lang="en-US" sz="1200" dirty="0" smtClean="0"/>
              <a:t>NAS, and engaging </a:t>
            </a:r>
            <a:r>
              <a:rPr lang="en-US" sz="1200" dirty="0"/>
              <a:t>in newborn care </a:t>
            </a:r>
            <a:r>
              <a:rPr lang="en-US" sz="1200" dirty="0" smtClean="0"/>
              <a:t>via  neonatology </a:t>
            </a:r>
            <a:r>
              <a:rPr lang="en-US" sz="1200" dirty="0"/>
              <a:t>consult, counseling, hand-outs. </a:t>
            </a:r>
          </a:p>
        </p:txBody>
      </p:sp>
      <p:sp>
        <p:nvSpPr>
          <p:cNvPr id="18" name="Bent Arrow 17"/>
          <p:cNvSpPr/>
          <p:nvPr/>
        </p:nvSpPr>
        <p:spPr>
          <a:xfrm flipV="1">
            <a:off x="1301485" y="2314488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flipV="1">
            <a:off x="2815057" y="3514450"/>
            <a:ext cx="745313" cy="38995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flipV="1">
            <a:off x="4852435" y="3953922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flipV="1">
            <a:off x="6546143" y="4933684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15164"/>
            <a:ext cx="6553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58466"/>
                </a:solidFill>
                <a:latin typeface="Goudy Old Style" pitchFamily="18" charset="0"/>
              </a:rPr>
              <a:t>MNO-OB OUD Protocol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04800" y="4876800"/>
            <a:ext cx="49392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4990"/>
                </a:solidFill>
                <a:latin typeface="Goudy Old Style" pitchFamily="18" charset="0"/>
              </a:rPr>
              <a:t>Activating the OUD protocol for every screen positive woman, every time:</a:t>
            </a:r>
          </a:p>
        </p:txBody>
      </p:sp>
    </p:spTree>
    <p:extLst>
      <p:ext uri="{BB962C8B-B14F-4D97-AF65-F5344CB8AC3E}">
        <p14:creationId xmlns:p14="http://schemas.microsoft.com/office/powerpoint/2010/main" xmlns="" val="41869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63798</TotalTime>
  <Words>113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State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perraula</cp:lastModifiedBy>
  <cp:revision>1806</cp:revision>
  <dcterms:created xsi:type="dcterms:W3CDTF">2013-06-07T18:46:59Z</dcterms:created>
  <dcterms:modified xsi:type="dcterms:W3CDTF">2019-02-25T16:25:14Z</dcterms:modified>
</cp:coreProperties>
</file>