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media/image2.jpg" ContentType="image/jp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sldIdLst>
    <p:sldId id="257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87" r:id="rId16"/>
    <p:sldId id="288" r:id="rId17"/>
    <p:sldId id="289" r:id="rId18"/>
    <p:sldId id="290" r:id="rId19"/>
    <p:sldId id="291" r:id="rId20"/>
    <p:sldId id="292" r:id="rId21"/>
    <p:sldId id="293" r:id="rId22"/>
    <p:sldId id="294" r:id="rId23"/>
    <p:sldId id="295" r:id="rId24"/>
    <p:sldId id="296" r:id="rId25"/>
    <p:sldId id="297" r:id="rId26"/>
    <p:sldId id="298" r:id="rId27"/>
    <p:sldId id="299" r:id="rId28"/>
    <p:sldId id="300" r:id="rId29"/>
    <p:sldId id="301" r:id="rId30"/>
    <p:sldId id="302" r:id="rId31"/>
    <p:sldId id="303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7529" autoAdjust="0"/>
    <p:restoredTop sz="94660"/>
  </p:normalViewPr>
  <p:slideViewPr>
    <p:cSldViewPr snapToGrid="0">
      <p:cViewPr varScale="1">
        <p:scale>
          <a:sx n="88" d="100"/>
          <a:sy n="88" d="100"/>
        </p:scale>
        <p:origin x="1219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933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5A7BF9-D70A-CE40-9CD9-F55C27AD83F7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9DC6E9-915E-334D-A3D0-EEB739EEC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124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006021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Shape 13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417741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Shape 14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899131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Shape 1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7313890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Shape 1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8921524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Shape 1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177686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Shape 1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8069257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Shape 1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401016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" name="Shape 1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6718534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7845671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Shape 19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469881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6676519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Shape 19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8899196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Shape 20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2095912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Shape 20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8" name="Shape 20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8699420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4" name="Shape 2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8491896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Shape 21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Shape 22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2942166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Shape 22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Shape 22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9679586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Shape 23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2" name="Shape 2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9745025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8" name="Shape 2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5689436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4" name="Shape 24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6520930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Shape 24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0" name="Shape 2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928008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6058050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Shape 25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6" name="Shape 2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67923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982462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839594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781514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763359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Shape 1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965246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Shape 1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57169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4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B6B74-3E99-4C89-AAB3-BFE3BEF36772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B3EF6-ABE6-40DE-98F1-7149420354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375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B6B74-3E99-4C89-AAB3-BFE3BEF36772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B3EF6-ABE6-40DE-98F1-7149420354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989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6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6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B6B74-3E99-4C89-AAB3-BFE3BEF36772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B3EF6-ABE6-40DE-98F1-7149420354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583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B6B74-3E99-4C89-AAB3-BFE3BEF36772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B3EF6-ABE6-40DE-98F1-7149420354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856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9" y="1709740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9" y="4589465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B6B74-3E99-4C89-AAB3-BFE3BEF36772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B3EF6-ABE6-40DE-98F1-7149420354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186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1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B6B74-3E99-4C89-AAB3-BFE3BEF36772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B3EF6-ABE6-40DE-98F1-7149420354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29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65127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4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4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B6B74-3E99-4C89-AAB3-BFE3BEF36772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B3EF6-ABE6-40DE-98F1-7149420354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848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B6B74-3E99-4C89-AAB3-BFE3BEF36772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B3EF6-ABE6-40DE-98F1-7149420354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398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B6B74-3E99-4C89-AAB3-BFE3BEF36772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B3EF6-ABE6-40DE-98F1-7149420354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460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7"/>
            <a:ext cx="462915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B6B74-3E99-4C89-AAB3-BFE3BEF36772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B3EF6-ABE6-40DE-98F1-7149420354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349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7"/>
            <a:ext cx="4629151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B6B74-3E99-4C89-AAB3-BFE3BEF36772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B3EF6-ABE6-40DE-98F1-7149420354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94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1" y="365127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1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1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FB6B74-3E99-4C89-AAB3-BFE3BEF36772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1" y="6356352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FB3EF6-ABE6-40DE-98F1-7149420354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954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04802" y="304800"/>
            <a:ext cx="3214751" cy="3276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736085" y="1952840"/>
            <a:ext cx="4725035" cy="1846659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2065" marR="5080" indent="-1905" algn="ctr">
              <a:lnSpc>
                <a:spcPct val="100000"/>
              </a:lnSpc>
            </a:pPr>
            <a:r>
              <a:rPr sz="4000" b="1" spc="15" dirty="0">
                <a:solidFill>
                  <a:srgbClr val="004890"/>
                </a:solidFill>
                <a:cs typeface="Batang"/>
              </a:rPr>
              <a:t>ILPQC </a:t>
            </a:r>
            <a:r>
              <a:rPr sz="4000" b="1" spc="5" dirty="0">
                <a:solidFill>
                  <a:srgbClr val="1F487C"/>
                </a:solidFill>
                <a:cs typeface="Batang"/>
              </a:rPr>
              <a:t>Neonatal  </a:t>
            </a:r>
            <a:r>
              <a:rPr sz="4000" b="1" dirty="0">
                <a:solidFill>
                  <a:srgbClr val="1F487C"/>
                </a:solidFill>
                <a:cs typeface="Batang"/>
              </a:rPr>
              <a:t>Abstinence</a:t>
            </a:r>
            <a:r>
              <a:rPr sz="4000" b="1" spc="-131" dirty="0">
                <a:solidFill>
                  <a:srgbClr val="1F487C"/>
                </a:solidFill>
                <a:cs typeface="Batang"/>
              </a:rPr>
              <a:t> </a:t>
            </a:r>
            <a:r>
              <a:rPr sz="4000" b="1" spc="5" dirty="0">
                <a:solidFill>
                  <a:srgbClr val="1F487C"/>
                </a:solidFill>
                <a:cs typeface="Batang"/>
              </a:rPr>
              <a:t>Syndrome </a:t>
            </a:r>
            <a:r>
              <a:rPr sz="4000" b="1" dirty="0" smtClean="0">
                <a:solidFill>
                  <a:srgbClr val="1F487C"/>
                </a:solidFill>
                <a:cs typeface="Batang"/>
              </a:rPr>
              <a:t>Initiative</a:t>
            </a:r>
            <a:r>
              <a:rPr sz="4000" b="1" spc="-131" dirty="0" smtClean="0">
                <a:solidFill>
                  <a:srgbClr val="1F487C"/>
                </a:solidFill>
                <a:cs typeface="Batang"/>
              </a:rPr>
              <a:t> </a:t>
            </a:r>
            <a:r>
              <a:rPr sz="4000" b="1" spc="5" dirty="0" smtClean="0">
                <a:solidFill>
                  <a:srgbClr val="004890"/>
                </a:solidFill>
                <a:cs typeface="Batang"/>
              </a:rPr>
              <a:t>Workgroup</a:t>
            </a:r>
            <a:endParaRPr sz="4000" b="1" spc="5" dirty="0">
              <a:solidFill>
                <a:srgbClr val="004890"/>
              </a:solidFill>
              <a:cs typeface="Batang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854805" y="4221733"/>
            <a:ext cx="1834668" cy="67967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35" algn="ctr"/>
            <a:r>
              <a:rPr lang="en-US" sz="2000" smtClean="0">
                <a:solidFill>
                  <a:srgbClr val="888888"/>
                </a:solidFill>
                <a:latin typeface="Calibri"/>
                <a:cs typeface="Calibri"/>
              </a:rPr>
              <a:t>August 29</a:t>
            </a:r>
            <a:r>
              <a:rPr sz="2000" smtClean="0">
                <a:solidFill>
                  <a:srgbClr val="888888"/>
                </a:solidFill>
                <a:latin typeface="Calibri"/>
                <a:cs typeface="Calibri"/>
              </a:rPr>
              <a:t>,</a:t>
            </a:r>
            <a:r>
              <a:rPr sz="2000" spc="-111" smtClean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888888"/>
                </a:solidFill>
                <a:latin typeface="Calibri"/>
                <a:cs typeface="Calibri"/>
              </a:rPr>
              <a:t>2017</a:t>
            </a:r>
            <a:endParaRPr sz="2000" dirty="0">
              <a:latin typeface="Calibri"/>
              <a:cs typeface="Calibri"/>
            </a:endParaRPr>
          </a:p>
          <a:p>
            <a:pPr algn="ctr">
              <a:spcBef>
                <a:spcPts val="480"/>
              </a:spcBef>
            </a:pPr>
            <a:r>
              <a:rPr sz="2000" dirty="0">
                <a:solidFill>
                  <a:srgbClr val="888888"/>
                </a:solidFill>
                <a:latin typeface="Calibri"/>
                <a:cs typeface="Calibri"/>
              </a:rPr>
              <a:t>1:00 – 2:00</a:t>
            </a:r>
            <a:r>
              <a:rPr sz="2000" spc="-131" dirty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888888"/>
                </a:solidFill>
                <a:latin typeface="Calibri"/>
                <a:cs typeface="Calibri"/>
              </a:rPr>
              <a:t>pm</a:t>
            </a:r>
            <a:endParaRPr sz="20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95050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title"/>
          </p:nvPr>
        </p:nvSpPr>
        <p:spPr>
          <a:xfrm>
            <a:off x="457200" y="431435"/>
            <a:ext cx="8229600" cy="11432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/>
              <a:t>“Thwarted Mothers”</a:t>
            </a:r>
          </a:p>
        </p:txBody>
      </p:sp>
      <p:sp>
        <p:nvSpPr>
          <p:cNvPr id="133" name="Shape 133"/>
          <p:cNvSpPr txBox="1">
            <a:spLocks noGrp="1"/>
          </p:cNvSpPr>
          <p:nvPr>
            <p:ph type="body" idx="1"/>
          </p:nvPr>
        </p:nvSpPr>
        <p:spPr>
          <a:xfrm>
            <a:off x="457200" y="1399291"/>
            <a:ext cx="8229600" cy="4915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/>
              <a:t>Paternalism</a:t>
            </a:r>
          </a:p>
          <a:p>
            <a:pPr lvl="0">
              <a:spcBef>
                <a:spcPts val="0"/>
              </a:spcBef>
              <a:buNone/>
            </a:pPr>
            <a:r>
              <a:rPr lang="en" dirty="0"/>
              <a:t>Control</a:t>
            </a:r>
          </a:p>
          <a:p>
            <a:pPr lvl="0">
              <a:spcBef>
                <a:spcPts val="0"/>
              </a:spcBef>
              <a:buNone/>
            </a:pPr>
            <a:r>
              <a:rPr lang="en" dirty="0"/>
              <a:t>Insensitivity</a:t>
            </a:r>
          </a:p>
          <a:p>
            <a:pPr lvl="0">
              <a:spcBef>
                <a:spcPts val="0"/>
              </a:spcBef>
              <a:buNone/>
            </a:pPr>
            <a:r>
              <a:rPr lang="en" dirty="0"/>
              <a:t>All contribute to mother’s relapse</a:t>
            </a:r>
          </a:p>
          <a:p>
            <a:pPr lvl="0">
              <a:spcBef>
                <a:spcPts val="0"/>
              </a:spcBef>
              <a:buNone/>
            </a:pPr>
            <a:r>
              <a:rPr lang="en" dirty="0"/>
              <a:t>Does little to interrupt cycle of intergenerational abuse and poverty</a:t>
            </a:r>
          </a:p>
        </p:txBody>
      </p:sp>
    </p:spTree>
    <p:extLst>
      <p:ext uri="{BB962C8B-B14F-4D97-AF65-F5344CB8AC3E}">
        <p14:creationId xmlns:p14="http://schemas.microsoft.com/office/powerpoint/2010/main" val="16376144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>
            <a:spLocks noGrp="1"/>
          </p:cNvSpPr>
          <p:nvPr>
            <p:ph type="title"/>
          </p:nvPr>
        </p:nvSpPr>
        <p:spPr>
          <a:xfrm>
            <a:off x="457200" y="418042"/>
            <a:ext cx="8229600" cy="11432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" dirty="0"/>
              <a:t>“Thwarted Mothers”</a:t>
            </a:r>
          </a:p>
        </p:txBody>
      </p:sp>
      <p:sp>
        <p:nvSpPr>
          <p:cNvPr id="139" name="Shape 139"/>
          <p:cNvSpPr txBox="1">
            <a:spLocks noGrp="1"/>
          </p:cNvSpPr>
          <p:nvPr>
            <p:ph type="body" idx="1"/>
          </p:nvPr>
        </p:nvSpPr>
        <p:spPr>
          <a:xfrm>
            <a:off x="457200" y="1600204"/>
            <a:ext cx="8229600" cy="4526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Failure to adequately recognize addiction as a health issue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Prevents women from getting the help they need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Want to see “more” when mom is struggling to make positive changes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			Positive steps aren’t measured or honored</a:t>
            </a:r>
          </a:p>
        </p:txBody>
      </p:sp>
    </p:spTree>
    <p:extLst>
      <p:ext uri="{BB962C8B-B14F-4D97-AF65-F5344CB8AC3E}">
        <p14:creationId xmlns:p14="http://schemas.microsoft.com/office/powerpoint/2010/main" val="13314247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>
            <a:spLocks noGrp="1"/>
          </p:cNvSpPr>
          <p:nvPr>
            <p:ph type="title"/>
          </p:nvPr>
        </p:nvSpPr>
        <p:spPr>
          <a:xfrm>
            <a:off x="457200" y="274636"/>
            <a:ext cx="8229600" cy="11432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Addicted Mothers</a:t>
            </a:r>
          </a:p>
        </p:txBody>
      </p:sp>
      <p:sp>
        <p:nvSpPr>
          <p:cNvPr id="145" name="Shape 145"/>
          <p:cNvSpPr txBox="1">
            <a:spLocks noGrp="1"/>
          </p:cNvSpPr>
          <p:nvPr>
            <p:ph type="body" idx="1"/>
          </p:nvPr>
        </p:nvSpPr>
        <p:spPr>
          <a:xfrm>
            <a:off x="457200" y="1228533"/>
            <a:ext cx="8229600" cy="5913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Emotional, physical and sexual abuse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Stress of parenting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	Young, alone ---&gt; drugs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Good, bad, thwarted or addicted? Disclosures of substance-abusing mothers. </a:t>
            </a:r>
            <a:r>
              <a:rPr lang="en" i="1"/>
              <a:t>Critical Social Policy, </a:t>
            </a:r>
            <a:r>
              <a:rPr lang="en"/>
              <a:t>2008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570952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>
            <a:spLocks noGrp="1"/>
          </p:cNvSpPr>
          <p:nvPr>
            <p:ph type="title"/>
          </p:nvPr>
        </p:nvSpPr>
        <p:spPr>
          <a:xfrm>
            <a:off x="457200" y="274636"/>
            <a:ext cx="8229600" cy="11432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Suggestions</a:t>
            </a:r>
          </a:p>
        </p:txBody>
      </p:sp>
      <p:sp>
        <p:nvSpPr>
          <p:cNvPr id="151" name="Shape 151"/>
          <p:cNvSpPr txBox="1">
            <a:spLocks noGrp="1"/>
          </p:cNvSpPr>
          <p:nvPr>
            <p:ph type="body" idx="1"/>
          </p:nvPr>
        </p:nvSpPr>
        <p:spPr>
          <a:xfrm>
            <a:off x="457200" y="1417832"/>
            <a:ext cx="8229600" cy="4708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/>
              <a:t>Examine professional judgments</a:t>
            </a:r>
          </a:p>
          <a:p>
            <a:pPr marL="1257300" lvl="0" indent="-139700">
              <a:spcBef>
                <a:spcPts val="0"/>
              </a:spcBef>
              <a:buNone/>
            </a:pPr>
            <a:r>
              <a:rPr lang="en" dirty="0"/>
              <a:t>		Re: risks to children of drug using parents &amp; </a:t>
            </a:r>
            <a:r>
              <a:rPr lang="en" dirty="0" smtClean="0"/>
              <a:t>safeguarding </a:t>
            </a:r>
            <a:r>
              <a:rPr lang="en" dirty="0"/>
              <a:t>them are far from straightforward</a:t>
            </a:r>
          </a:p>
          <a:p>
            <a:pPr lvl="0">
              <a:spcBef>
                <a:spcPts val="0"/>
              </a:spcBef>
              <a:buNone/>
            </a:pPr>
            <a:r>
              <a:rPr lang="en" dirty="0"/>
              <a:t>Paternalistic and judgmental views</a:t>
            </a:r>
          </a:p>
          <a:p>
            <a:pPr lvl="0">
              <a:spcBef>
                <a:spcPts val="0"/>
              </a:spcBef>
              <a:buNone/>
            </a:pPr>
            <a:r>
              <a:rPr lang="en" dirty="0"/>
              <a:t>Blame moms</a:t>
            </a:r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96780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>
            <a:spLocks noGrp="1"/>
          </p:cNvSpPr>
          <p:nvPr>
            <p:ph type="title"/>
          </p:nvPr>
        </p:nvSpPr>
        <p:spPr>
          <a:xfrm>
            <a:off x="457200" y="274636"/>
            <a:ext cx="8229600" cy="11432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Suggestions</a:t>
            </a:r>
          </a:p>
        </p:txBody>
      </p:sp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457200" y="1600204"/>
            <a:ext cx="8229600" cy="4526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Assume poor attendance is equivalent to poor motivation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			May lack resources</a:t>
            </a:r>
          </a:p>
          <a:p>
            <a:pPr lvl="0">
              <a:spcBef>
                <a:spcPts val="0"/>
              </a:spcBef>
              <a:buNone/>
            </a:pPr>
            <a:endParaRPr/>
          </a:p>
          <a:p>
            <a:pPr lvl="0">
              <a:spcBef>
                <a:spcPts val="0"/>
              </a:spcBef>
              <a:buNone/>
            </a:pPr>
            <a:r>
              <a:rPr lang="en"/>
              <a:t>Substance-miusing women: stigma in the maternity setting. </a:t>
            </a:r>
            <a:r>
              <a:rPr lang="en" i="1"/>
              <a:t>British Journal of Midwifery, </a:t>
            </a:r>
            <a:r>
              <a:rPr lang="en"/>
              <a:t>2011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34375"/>
              <a:buFont typeface="Arial"/>
              <a:buNone/>
            </a:pPr>
            <a:r>
              <a:rPr lang="en"/>
              <a:t>			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637060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>
            <a:spLocks noGrp="1"/>
          </p:cNvSpPr>
          <p:nvPr>
            <p:ph type="title"/>
          </p:nvPr>
        </p:nvSpPr>
        <p:spPr>
          <a:xfrm>
            <a:off x="457200" y="274636"/>
            <a:ext cx="8229600" cy="11432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Mother’s experiences</a:t>
            </a:r>
          </a:p>
        </p:txBody>
      </p:sp>
      <p:sp>
        <p:nvSpPr>
          <p:cNvPr id="163" name="Shape 163"/>
          <p:cNvSpPr txBox="1">
            <a:spLocks noGrp="1"/>
          </p:cNvSpPr>
          <p:nvPr>
            <p:ph type="body" idx="1"/>
          </p:nvPr>
        </p:nvSpPr>
        <p:spPr>
          <a:xfrm>
            <a:off x="457200" y="1600204"/>
            <a:ext cx="8229600" cy="4526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All moms feel judged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Want nurses to recognize their strengths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Made moms want to avoid NICU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	Watched and criticized</a:t>
            </a:r>
          </a:p>
        </p:txBody>
      </p:sp>
    </p:spTree>
    <p:extLst>
      <p:ext uri="{BB962C8B-B14F-4D97-AF65-F5344CB8AC3E}">
        <p14:creationId xmlns:p14="http://schemas.microsoft.com/office/powerpoint/2010/main" val="5653311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 txBox="1">
            <a:spLocks noGrp="1"/>
          </p:cNvSpPr>
          <p:nvPr>
            <p:ph type="title"/>
          </p:nvPr>
        </p:nvSpPr>
        <p:spPr>
          <a:xfrm>
            <a:off x="457200" y="457004"/>
            <a:ext cx="8229600" cy="11432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/>
              <a:t>Mother’s experiences</a:t>
            </a:r>
          </a:p>
        </p:txBody>
      </p:sp>
      <p:sp>
        <p:nvSpPr>
          <p:cNvPr id="169" name="Shape 169"/>
          <p:cNvSpPr txBox="1">
            <a:spLocks noGrp="1"/>
          </p:cNvSpPr>
          <p:nvPr>
            <p:ph type="body" idx="1"/>
          </p:nvPr>
        </p:nvSpPr>
        <p:spPr>
          <a:xfrm>
            <a:off x="457200" y="1600204"/>
            <a:ext cx="8229600" cy="4526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/>
              <a:t>NAS scoring</a:t>
            </a:r>
          </a:p>
          <a:p>
            <a:pPr lvl="0">
              <a:spcBef>
                <a:spcPts val="0"/>
              </a:spcBef>
              <a:buNone/>
            </a:pPr>
            <a:r>
              <a:rPr lang="en" dirty="0"/>
              <a:t>Moms felt the scores were subjective</a:t>
            </a:r>
          </a:p>
          <a:p>
            <a:pPr lvl="0">
              <a:spcBef>
                <a:spcPts val="0"/>
              </a:spcBef>
              <a:buNone/>
            </a:pPr>
            <a:r>
              <a:rPr lang="en" dirty="0"/>
              <a:t>Scores would be lower if nurses “liked” them</a:t>
            </a:r>
          </a:p>
          <a:p>
            <a:pPr lvl="0">
              <a:spcBef>
                <a:spcPts val="0"/>
              </a:spcBef>
              <a:buNone/>
            </a:pPr>
            <a:r>
              <a:rPr lang="en" dirty="0"/>
              <a:t>Scores vital because they are linked to discharge</a:t>
            </a:r>
          </a:p>
        </p:txBody>
      </p:sp>
    </p:spTree>
    <p:extLst>
      <p:ext uri="{BB962C8B-B14F-4D97-AF65-F5344CB8AC3E}">
        <p14:creationId xmlns:p14="http://schemas.microsoft.com/office/powerpoint/2010/main" val="32631873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 txBox="1">
            <a:spLocks noGrp="1"/>
          </p:cNvSpPr>
          <p:nvPr>
            <p:ph type="title"/>
          </p:nvPr>
        </p:nvSpPr>
        <p:spPr>
          <a:xfrm>
            <a:off x="457200" y="527801"/>
            <a:ext cx="8229600" cy="11432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"/>
              <a:t>Mother’s experiences</a:t>
            </a:r>
          </a:p>
        </p:txBody>
      </p:sp>
      <p:sp>
        <p:nvSpPr>
          <p:cNvPr id="175" name="Shape 175"/>
          <p:cNvSpPr txBox="1">
            <a:spLocks noGrp="1"/>
          </p:cNvSpPr>
          <p:nvPr>
            <p:ph type="body" idx="1"/>
          </p:nvPr>
        </p:nvSpPr>
        <p:spPr>
          <a:xfrm>
            <a:off x="457200" y="1600204"/>
            <a:ext cx="8229600" cy="4526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Moms viewed nurses as caring when they connected on a personal level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Wanted the nurses to care about them in addition to the baby</a:t>
            </a:r>
          </a:p>
        </p:txBody>
      </p:sp>
    </p:spTree>
    <p:extLst>
      <p:ext uri="{BB962C8B-B14F-4D97-AF65-F5344CB8AC3E}">
        <p14:creationId xmlns:p14="http://schemas.microsoft.com/office/powerpoint/2010/main" val="3217621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 txBox="1">
            <a:spLocks noGrp="1"/>
          </p:cNvSpPr>
          <p:nvPr>
            <p:ph type="title"/>
          </p:nvPr>
        </p:nvSpPr>
        <p:spPr>
          <a:xfrm>
            <a:off x="457200" y="274636"/>
            <a:ext cx="8229600" cy="11432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"/>
              <a:t>Mother’s experiences</a:t>
            </a:r>
          </a:p>
        </p:txBody>
      </p:sp>
      <p:sp>
        <p:nvSpPr>
          <p:cNvPr id="181" name="Shape 181"/>
          <p:cNvSpPr txBox="1">
            <a:spLocks noGrp="1"/>
          </p:cNvSpPr>
          <p:nvPr>
            <p:ph type="body" idx="1"/>
          </p:nvPr>
        </p:nvSpPr>
        <p:spPr>
          <a:xfrm>
            <a:off x="457200" y="1600204"/>
            <a:ext cx="8229600" cy="4526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Mother’s rightful role in their baby’s care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Nurses often took over the baby’s care </a:t>
            </a:r>
          </a:p>
          <a:p>
            <a:pPr lvl="0">
              <a:spcBef>
                <a:spcPts val="0"/>
              </a:spcBef>
              <a:buNone/>
            </a:pPr>
            <a:endParaRPr/>
          </a:p>
          <a:p>
            <a:pPr lvl="0">
              <a:spcBef>
                <a:spcPts val="0"/>
              </a:spcBef>
              <a:buNone/>
            </a:pPr>
            <a:endParaRPr/>
          </a:p>
          <a:p>
            <a:pPr lvl="0">
              <a:spcBef>
                <a:spcPts val="0"/>
              </a:spcBef>
              <a:buNone/>
            </a:pPr>
            <a:r>
              <a:rPr lang="en"/>
              <a:t>Try not to judge mothers of substance exposed infants </a:t>
            </a:r>
            <a:r>
              <a:rPr lang="en" i="1"/>
              <a:t>Journal of Maternal Child Nsg, </a:t>
            </a:r>
            <a:r>
              <a:rPr lang="en"/>
              <a:t>2013</a:t>
            </a:r>
          </a:p>
        </p:txBody>
      </p:sp>
    </p:spTree>
    <p:extLst>
      <p:ext uri="{BB962C8B-B14F-4D97-AF65-F5344CB8AC3E}">
        <p14:creationId xmlns:p14="http://schemas.microsoft.com/office/powerpoint/2010/main" val="21687666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 txBox="1">
            <a:spLocks noGrp="1"/>
          </p:cNvSpPr>
          <p:nvPr>
            <p:ph type="title"/>
          </p:nvPr>
        </p:nvSpPr>
        <p:spPr>
          <a:xfrm>
            <a:off x="0" y="720797"/>
            <a:ext cx="8229600" cy="11432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/>
              <a:t>Collaboration between parents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" dirty="0" smtClean="0"/>
              <a:t>and </a:t>
            </a:r>
            <a:r>
              <a:rPr lang="en" dirty="0"/>
              <a:t>providers</a:t>
            </a:r>
          </a:p>
        </p:txBody>
      </p:sp>
      <p:sp>
        <p:nvSpPr>
          <p:cNvPr id="187" name="Shape 187"/>
          <p:cNvSpPr txBox="1">
            <a:spLocks noGrp="1"/>
          </p:cNvSpPr>
          <p:nvPr>
            <p:ph type="body" idx="1"/>
          </p:nvPr>
        </p:nvSpPr>
        <p:spPr>
          <a:xfrm>
            <a:off x="457200" y="2175201"/>
            <a:ext cx="8229600" cy="4526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/>
              <a:t>Described + qualities as feeling heard, understood and respected</a:t>
            </a:r>
          </a:p>
          <a:p>
            <a:pPr lvl="0">
              <a:spcBef>
                <a:spcPts val="0"/>
              </a:spcBef>
              <a:buNone/>
            </a:pPr>
            <a:r>
              <a:rPr lang="en" dirty="0"/>
              <a:t>Described - qualities as feeling dismissed, misunderstood, and demeaned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 dirty="0"/>
              <a:t>Encounters built trust</a:t>
            </a:r>
          </a:p>
          <a:p>
            <a:pPr marL="457200" lvl="0" indent="-228600">
              <a:spcBef>
                <a:spcPts val="0"/>
              </a:spcBef>
            </a:pPr>
            <a:r>
              <a:rPr lang="en" dirty="0"/>
              <a:t>Encounters = feeling of judgment and blame</a:t>
            </a:r>
          </a:p>
        </p:txBody>
      </p:sp>
    </p:spTree>
    <p:extLst>
      <p:ext uri="{BB962C8B-B14F-4D97-AF65-F5344CB8AC3E}">
        <p14:creationId xmlns:p14="http://schemas.microsoft.com/office/powerpoint/2010/main" val="1316839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ctrTitle"/>
          </p:nvPr>
        </p:nvSpPr>
        <p:spPr>
          <a:xfrm>
            <a:off x="685800" y="2130432"/>
            <a:ext cx="7772400" cy="1470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6000" dirty="0">
                <a:solidFill>
                  <a:srgbClr val="ED7D31"/>
                </a:solidFill>
                <a:latin typeface="+mn-lt"/>
              </a:rPr>
              <a:t>Families at Risk</a:t>
            </a:r>
          </a:p>
        </p:txBody>
      </p:sp>
      <p:sp>
        <p:nvSpPr>
          <p:cNvPr id="85" name="Shape 85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/>
              <a:t>Literature Review </a:t>
            </a:r>
          </a:p>
        </p:txBody>
      </p:sp>
    </p:spTree>
    <p:extLst>
      <p:ext uri="{BB962C8B-B14F-4D97-AF65-F5344CB8AC3E}">
        <p14:creationId xmlns:p14="http://schemas.microsoft.com/office/powerpoint/2010/main" val="25888451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 txBox="1">
            <a:spLocks noGrp="1"/>
          </p:cNvSpPr>
          <p:nvPr>
            <p:ph type="title"/>
          </p:nvPr>
        </p:nvSpPr>
        <p:spPr>
          <a:xfrm>
            <a:off x="0" y="807679"/>
            <a:ext cx="8229600" cy="1696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" dirty="0"/>
              <a:t>Collaboration between parents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" dirty="0" smtClean="0"/>
              <a:t>and </a:t>
            </a:r>
            <a:r>
              <a:rPr lang="en" dirty="0"/>
              <a:t>providers</a:t>
            </a:r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93" name="Shape 193"/>
          <p:cNvSpPr txBox="1">
            <a:spLocks noGrp="1"/>
          </p:cNvSpPr>
          <p:nvPr>
            <p:ph type="body" idx="1"/>
          </p:nvPr>
        </p:nvSpPr>
        <p:spPr>
          <a:xfrm>
            <a:off x="331778" y="2332000"/>
            <a:ext cx="8229600" cy="4526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/>
              <a:t>Providers must enter relationship with parents expressing caring and compassion in addition to competence</a:t>
            </a:r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95738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 txBox="1">
            <a:spLocks noGrp="1"/>
          </p:cNvSpPr>
          <p:nvPr>
            <p:ph type="title"/>
          </p:nvPr>
        </p:nvSpPr>
        <p:spPr>
          <a:xfrm>
            <a:off x="0" y="928903"/>
            <a:ext cx="8229600" cy="1240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" dirty="0"/>
              <a:t>Collaboration between parents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" dirty="0" smtClean="0"/>
              <a:t>and </a:t>
            </a:r>
            <a:r>
              <a:rPr lang="en" dirty="0"/>
              <a:t>providers</a:t>
            </a:r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99" name="Shape 199"/>
          <p:cNvSpPr txBox="1">
            <a:spLocks noGrp="1"/>
          </p:cNvSpPr>
          <p:nvPr>
            <p:ph type="body" idx="1"/>
          </p:nvPr>
        </p:nvSpPr>
        <p:spPr>
          <a:xfrm>
            <a:off x="457200" y="2117641"/>
            <a:ext cx="8229600" cy="4526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34375"/>
              <a:buFont typeface="Arial"/>
              <a:buNone/>
            </a:pPr>
            <a:r>
              <a:rPr lang="en" dirty="0"/>
              <a:t>Women should be treated like any other woman coming for care</a:t>
            </a:r>
          </a:p>
          <a:p>
            <a:pPr lvl="0">
              <a:spcBef>
                <a:spcPts val="0"/>
              </a:spcBef>
              <a:buNone/>
            </a:pPr>
            <a:endParaRPr dirty="0"/>
          </a:p>
          <a:p>
            <a:pPr lvl="0">
              <a:spcBef>
                <a:spcPts val="0"/>
              </a:spcBef>
              <a:buNone/>
            </a:pPr>
            <a:r>
              <a:rPr lang="en" dirty="0"/>
              <a:t>Introducing a caring/relational framework for building relationships with addicted mothers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34375"/>
              <a:buFont typeface="Arial"/>
              <a:buNone/>
            </a:pPr>
            <a:r>
              <a:rPr lang="en" i="1" dirty="0"/>
              <a:t>Journal of Obstetric, Gynecologic, and Neonatal Nursing, </a:t>
            </a:r>
            <a:r>
              <a:rPr lang="en" dirty="0"/>
              <a:t>2009</a:t>
            </a:r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833715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 txBox="1">
            <a:spLocks noGrp="1"/>
          </p:cNvSpPr>
          <p:nvPr>
            <p:ph type="title"/>
          </p:nvPr>
        </p:nvSpPr>
        <p:spPr>
          <a:xfrm>
            <a:off x="457200" y="512121"/>
            <a:ext cx="8229600" cy="11432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/>
              <a:t>Parent Recommendations</a:t>
            </a:r>
          </a:p>
        </p:txBody>
      </p:sp>
      <p:sp>
        <p:nvSpPr>
          <p:cNvPr id="205" name="Shape 205"/>
          <p:cNvSpPr txBox="1">
            <a:spLocks noGrp="1"/>
          </p:cNvSpPr>
          <p:nvPr>
            <p:ph type="body" idx="1"/>
          </p:nvPr>
        </p:nvSpPr>
        <p:spPr>
          <a:xfrm>
            <a:off x="457200" y="1600204"/>
            <a:ext cx="8229600" cy="4526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AutoNum type="arabicPeriod"/>
            </a:pPr>
            <a:r>
              <a:rPr lang="en" dirty="0"/>
              <a:t>Desire pre and post natal education &amp; preparation</a:t>
            </a:r>
          </a:p>
          <a:p>
            <a:pPr marL="914400" lvl="1" indent="-228600" rtl="0">
              <a:spcBef>
                <a:spcPts val="0"/>
              </a:spcBef>
              <a:buAutoNum type="alphaLcPeriod"/>
            </a:pPr>
            <a:r>
              <a:rPr lang="en-US" dirty="0" smtClean="0"/>
              <a:t> </a:t>
            </a:r>
            <a:r>
              <a:rPr lang="en" dirty="0" smtClean="0"/>
              <a:t>NAS </a:t>
            </a:r>
            <a:r>
              <a:rPr lang="en" dirty="0"/>
              <a:t>course</a:t>
            </a:r>
          </a:p>
          <a:p>
            <a:pPr marL="914400" lvl="1" indent="-228600">
              <a:spcBef>
                <a:spcPts val="0"/>
              </a:spcBef>
              <a:buAutoNum type="alphaLcPeriod"/>
            </a:pPr>
            <a:r>
              <a:rPr lang="en-US" dirty="0" smtClean="0"/>
              <a:t> </a:t>
            </a:r>
            <a:r>
              <a:rPr lang="en" dirty="0" smtClean="0"/>
              <a:t>Pharmacologic </a:t>
            </a:r>
            <a:r>
              <a:rPr lang="en" dirty="0"/>
              <a:t>and non-pharmacologic options</a:t>
            </a:r>
          </a:p>
        </p:txBody>
      </p:sp>
    </p:spTree>
    <p:extLst>
      <p:ext uri="{BB962C8B-B14F-4D97-AF65-F5344CB8AC3E}">
        <p14:creationId xmlns:p14="http://schemas.microsoft.com/office/powerpoint/2010/main" val="15842677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>
            <a:spLocks noGrp="1"/>
          </p:cNvSpPr>
          <p:nvPr>
            <p:ph type="title"/>
          </p:nvPr>
        </p:nvSpPr>
        <p:spPr>
          <a:xfrm>
            <a:off x="457200" y="329753"/>
            <a:ext cx="8229600" cy="11432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" dirty="0"/>
              <a:t>Parent Recommendations</a:t>
            </a:r>
          </a:p>
        </p:txBody>
      </p:sp>
      <p:sp>
        <p:nvSpPr>
          <p:cNvPr id="211" name="Shape 211"/>
          <p:cNvSpPr txBox="1">
            <a:spLocks noGrp="1"/>
          </p:cNvSpPr>
          <p:nvPr>
            <p:ph type="body" idx="1"/>
          </p:nvPr>
        </p:nvSpPr>
        <p:spPr>
          <a:xfrm>
            <a:off x="457200" y="1417832"/>
            <a:ext cx="8229600" cy="4708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/>
              <a:t>Partners in Care</a:t>
            </a:r>
          </a:p>
          <a:p>
            <a:pPr lvl="0" rtl="0">
              <a:spcBef>
                <a:spcPts val="0"/>
              </a:spcBef>
              <a:buNone/>
            </a:pPr>
            <a:r>
              <a:rPr lang="en" dirty="0"/>
              <a:t>	Want involvement in care and scoring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en" dirty="0"/>
              <a:t>    Rooming in </a:t>
            </a:r>
          </a:p>
          <a:p>
            <a:pPr lvl="0">
              <a:spcBef>
                <a:spcPts val="0"/>
              </a:spcBef>
              <a:buNone/>
            </a:pPr>
            <a:r>
              <a:rPr lang="en" dirty="0"/>
              <a:t>  Breast feeding support/policies</a:t>
            </a:r>
          </a:p>
          <a:p>
            <a:pPr lvl="0">
              <a:spcBef>
                <a:spcPts val="0"/>
              </a:spcBef>
              <a:buNone/>
            </a:pPr>
            <a:r>
              <a:rPr lang="en" dirty="0"/>
              <a:t>  Providers to understand parent’s emotions</a:t>
            </a:r>
          </a:p>
          <a:p>
            <a:pPr lvl="0">
              <a:spcBef>
                <a:spcPts val="0"/>
              </a:spcBef>
              <a:buNone/>
            </a:pPr>
            <a:r>
              <a:rPr lang="en" dirty="0"/>
              <a:t>			Guilt, fear</a:t>
            </a:r>
          </a:p>
        </p:txBody>
      </p:sp>
    </p:spTree>
    <p:extLst>
      <p:ext uri="{BB962C8B-B14F-4D97-AF65-F5344CB8AC3E}">
        <p14:creationId xmlns:p14="http://schemas.microsoft.com/office/powerpoint/2010/main" val="30732387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/>
          <p:cNvSpPr txBox="1">
            <a:spLocks noGrp="1"/>
          </p:cNvSpPr>
          <p:nvPr>
            <p:ph type="title"/>
          </p:nvPr>
        </p:nvSpPr>
        <p:spPr>
          <a:xfrm>
            <a:off x="457200" y="457004"/>
            <a:ext cx="8229600" cy="11432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" dirty="0"/>
              <a:t>Parent Recommendations</a:t>
            </a:r>
          </a:p>
        </p:txBody>
      </p:sp>
      <p:sp>
        <p:nvSpPr>
          <p:cNvPr id="217" name="Shape 217"/>
          <p:cNvSpPr txBox="1">
            <a:spLocks noGrp="1"/>
          </p:cNvSpPr>
          <p:nvPr>
            <p:ph type="body" idx="1"/>
          </p:nvPr>
        </p:nvSpPr>
        <p:spPr>
          <a:xfrm>
            <a:off x="457200" y="1600204"/>
            <a:ext cx="8229600" cy="4526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/>
              <a:t>Interpersonal interactions and communication</a:t>
            </a:r>
          </a:p>
          <a:p>
            <a:pPr marL="203200" lvl="0" indent="0">
              <a:spcBef>
                <a:spcPts val="0"/>
              </a:spcBef>
              <a:buNone/>
            </a:pPr>
            <a:r>
              <a:rPr lang="en" dirty="0"/>
              <a:t>Success in hospital experience related to good support by providers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en" dirty="0"/>
              <a:t>  Negative experience when parents felt          judged or if staff breached confidentiality </a:t>
            </a:r>
          </a:p>
          <a:p>
            <a:pPr lvl="0">
              <a:spcBef>
                <a:spcPts val="0"/>
              </a:spcBef>
              <a:buNone/>
            </a:pPr>
            <a:r>
              <a:rPr lang="en" dirty="0"/>
              <a:t>	Sharing private info with other family</a:t>
            </a:r>
          </a:p>
        </p:txBody>
      </p:sp>
    </p:spTree>
    <p:extLst>
      <p:ext uri="{BB962C8B-B14F-4D97-AF65-F5344CB8AC3E}">
        <p14:creationId xmlns:p14="http://schemas.microsoft.com/office/powerpoint/2010/main" val="383425057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Shape 222"/>
          <p:cNvSpPr txBox="1">
            <a:spLocks noGrp="1"/>
          </p:cNvSpPr>
          <p:nvPr>
            <p:ph type="title"/>
          </p:nvPr>
        </p:nvSpPr>
        <p:spPr>
          <a:xfrm>
            <a:off x="457200" y="457004"/>
            <a:ext cx="8229600" cy="11432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" dirty="0"/>
              <a:t>Parent Recommendations</a:t>
            </a:r>
          </a:p>
        </p:txBody>
      </p:sp>
      <p:sp>
        <p:nvSpPr>
          <p:cNvPr id="223" name="Shape 223"/>
          <p:cNvSpPr txBox="1">
            <a:spLocks noGrp="1"/>
          </p:cNvSpPr>
          <p:nvPr>
            <p:ph type="body" idx="1"/>
          </p:nvPr>
        </p:nvSpPr>
        <p:spPr>
          <a:xfrm>
            <a:off x="457200" y="1600204"/>
            <a:ext cx="8229600" cy="4526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Want clear, consistent information in understandable terms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Want timely updates</a:t>
            </a:r>
          </a:p>
        </p:txBody>
      </p:sp>
    </p:spTree>
    <p:extLst>
      <p:ext uri="{BB962C8B-B14F-4D97-AF65-F5344CB8AC3E}">
        <p14:creationId xmlns:p14="http://schemas.microsoft.com/office/powerpoint/2010/main" val="91350456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Shape 228"/>
          <p:cNvSpPr txBox="1">
            <a:spLocks noGrp="1"/>
          </p:cNvSpPr>
          <p:nvPr>
            <p:ph type="title"/>
          </p:nvPr>
        </p:nvSpPr>
        <p:spPr>
          <a:xfrm>
            <a:off x="457200" y="465082"/>
            <a:ext cx="8229600" cy="11432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" dirty="0"/>
              <a:t>Parent Recommendations</a:t>
            </a:r>
          </a:p>
        </p:txBody>
      </p:sp>
      <p:sp>
        <p:nvSpPr>
          <p:cNvPr id="229" name="Shape 229"/>
          <p:cNvSpPr txBox="1">
            <a:spLocks noGrp="1"/>
          </p:cNvSpPr>
          <p:nvPr>
            <p:ph type="body" idx="1"/>
          </p:nvPr>
        </p:nvSpPr>
        <p:spPr>
          <a:xfrm>
            <a:off x="457200" y="1600204"/>
            <a:ext cx="8229600" cy="4526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Hospital Environment &amp; Transitions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Routines differ between units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Result in discrepancies in caregiving approaches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				how/when to score</a:t>
            </a:r>
          </a:p>
        </p:txBody>
      </p:sp>
    </p:spTree>
    <p:extLst>
      <p:ext uri="{BB962C8B-B14F-4D97-AF65-F5344CB8AC3E}">
        <p14:creationId xmlns:p14="http://schemas.microsoft.com/office/powerpoint/2010/main" val="16396481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/>
          <p:cNvSpPr txBox="1">
            <a:spLocks noGrp="1"/>
          </p:cNvSpPr>
          <p:nvPr>
            <p:ph type="title"/>
          </p:nvPr>
        </p:nvSpPr>
        <p:spPr>
          <a:xfrm>
            <a:off x="457200" y="418042"/>
            <a:ext cx="8229600" cy="11432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"/>
              <a:t>Parent Recommendations</a:t>
            </a:r>
          </a:p>
        </p:txBody>
      </p:sp>
      <p:sp>
        <p:nvSpPr>
          <p:cNvPr id="235" name="Shape 235"/>
          <p:cNvSpPr txBox="1">
            <a:spLocks noGrp="1"/>
          </p:cNvSpPr>
          <p:nvPr>
            <p:ph type="body" idx="1"/>
          </p:nvPr>
        </p:nvSpPr>
        <p:spPr>
          <a:xfrm>
            <a:off x="457200" y="1600204"/>
            <a:ext cx="8229600" cy="4526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External Factors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Varying levels of recovery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Want staff to understand the diagnosis of addiction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Hospital experience was affected by the presence or lack of supportive social network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	Family and friends</a:t>
            </a:r>
          </a:p>
        </p:txBody>
      </p:sp>
    </p:spTree>
    <p:extLst>
      <p:ext uri="{BB962C8B-B14F-4D97-AF65-F5344CB8AC3E}">
        <p14:creationId xmlns:p14="http://schemas.microsoft.com/office/powerpoint/2010/main" val="319515362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Shape 240"/>
          <p:cNvSpPr txBox="1">
            <a:spLocks noGrp="1"/>
          </p:cNvSpPr>
          <p:nvPr>
            <p:ph type="title"/>
          </p:nvPr>
        </p:nvSpPr>
        <p:spPr>
          <a:xfrm>
            <a:off x="457200" y="457004"/>
            <a:ext cx="8229600" cy="11432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" dirty="0"/>
              <a:t>Parent Recommendations</a:t>
            </a:r>
          </a:p>
        </p:txBody>
      </p:sp>
      <p:sp>
        <p:nvSpPr>
          <p:cNvPr id="241" name="Shape 241"/>
          <p:cNvSpPr txBox="1">
            <a:spLocks noGrp="1"/>
          </p:cNvSpPr>
          <p:nvPr>
            <p:ph type="body" idx="1"/>
          </p:nvPr>
        </p:nvSpPr>
        <p:spPr>
          <a:xfrm>
            <a:off x="457200" y="1600204"/>
            <a:ext cx="8229600" cy="4526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A Quality Study of Family Experience with Hospitalization for Neonatal Abstinence Syndrome</a:t>
            </a:r>
          </a:p>
          <a:p>
            <a:pPr lvl="0">
              <a:spcBef>
                <a:spcPts val="0"/>
              </a:spcBef>
              <a:buNone/>
            </a:pPr>
            <a:r>
              <a:rPr lang="en" i="1"/>
              <a:t>Hospital Pediatrics, </a:t>
            </a:r>
            <a:r>
              <a:rPr lang="en"/>
              <a:t>2016</a:t>
            </a:r>
          </a:p>
        </p:txBody>
      </p:sp>
    </p:spTree>
    <p:extLst>
      <p:ext uri="{BB962C8B-B14F-4D97-AF65-F5344CB8AC3E}">
        <p14:creationId xmlns:p14="http://schemas.microsoft.com/office/powerpoint/2010/main" val="186031571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Shape 246"/>
          <p:cNvSpPr txBox="1">
            <a:spLocks noGrp="1"/>
          </p:cNvSpPr>
          <p:nvPr>
            <p:ph type="title"/>
          </p:nvPr>
        </p:nvSpPr>
        <p:spPr>
          <a:xfrm>
            <a:off x="457200" y="457004"/>
            <a:ext cx="8229600" cy="11432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/>
              <a:t>AAP Policy Statement 2017</a:t>
            </a:r>
          </a:p>
        </p:txBody>
      </p:sp>
      <p:sp>
        <p:nvSpPr>
          <p:cNvPr id="247" name="Shape 247"/>
          <p:cNvSpPr txBox="1">
            <a:spLocks noGrp="1"/>
          </p:cNvSpPr>
          <p:nvPr>
            <p:ph type="body" idx="1"/>
          </p:nvPr>
        </p:nvSpPr>
        <p:spPr>
          <a:xfrm>
            <a:off x="457200" y="1600204"/>
            <a:ext cx="8229600" cy="4526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/>
              <a:t>Punitive approach during pregnancy is ineffective and  potentially harmful</a:t>
            </a:r>
          </a:p>
          <a:p>
            <a:pPr lvl="0">
              <a:spcBef>
                <a:spcPts val="0"/>
              </a:spcBef>
              <a:buNone/>
            </a:pPr>
            <a:r>
              <a:rPr lang="en" dirty="0"/>
              <a:t>May avoid PNC out of fear</a:t>
            </a:r>
          </a:p>
          <a:p>
            <a:pPr lvl="0">
              <a:spcBef>
                <a:spcPts val="0"/>
              </a:spcBef>
              <a:buNone/>
            </a:pPr>
            <a:r>
              <a:rPr lang="en" dirty="0"/>
              <a:t>Supports: focusing on public health</a:t>
            </a:r>
          </a:p>
          <a:p>
            <a:pPr lvl="0">
              <a:spcBef>
                <a:spcPts val="0"/>
              </a:spcBef>
              <a:buNone/>
            </a:pPr>
            <a:r>
              <a:rPr lang="en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69729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title"/>
          </p:nvPr>
        </p:nvSpPr>
        <p:spPr>
          <a:xfrm>
            <a:off x="457200" y="682313"/>
            <a:ext cx="8229600" cy="11432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/>
              <a:t>Maternal Concerns and Challenges</a:t>
            </a:r>
          </a:p>
        </p:txBody>
      </p:sp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457200" y="1825513"/>
            <a:ext cx="8229600" cy="4526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/>
              <a:t>Illicit drug use can be complicated by chaotic lifestyle</a:t>
            </a:r>
          </a:p>
          <a:p>
            <a:pPr marL="800100" lvl="0" indent="-139700">
              <a:spcBef>
                <a:spcPts val="0"/>
              </a:spcBef>
              <a:buNone/>
            </a:pPr>
            <a:r>
              <a:rPr lang="en" dirty="0"/>
              <a:t>May hinder access or commitment to medical and social services</a:t>
            </a:r>
          </a:p>
          <a:p>
            <a:pPr lvl="0">
              <a:spcBef>
                <a:spcPts val="0"/>
              </a:spcBef>
              <a:buNone/>
            </a:pPr>
            <a:r>
              <a:rPr lang="en" dirty="0"/>
              <a:t>Reluctance to share their history</a:t>
            </a:r>
          </a:p>
          <a:p>
            <a:pPr marL="800100" lvl="0" indent="-139700">
              <a:spcBef>
                <a:spcPts val="0"/>
              </a:spcBef>
              <a:buNone/>
            </a:pPr>
            <a:r>
              <a:rPr lang="en" dirty="0"/>
              <a:t>Worry about losing children</a:t>
            </a:r>
          </a:p>
          <a:p>
            <a:pPr lvl="0">
              <a:spcBef>
                <a:spcPts val="0"/>
              </a:spcBef>
              <a:buNone/>
            </a:pPr>
            <a:r>
              <a:rPr lang="en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3074276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Shape 252"/>
          <p:cNvSpPr txBox="1">
            <a:spLocks noGrp="1"/>
          </p:cNvSpPr>
          <p:nvPr>
            <p:ph type="title"/>
          </p:nvPr>
        </p:nvSpPr>
        <p:spPr>
          <a:xfrm>
            <a:off x="457200" y="457004"/>
            <a:ext cx="8229600" cy="11432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" dirty="0"/>
              <a:t>AAP Policy Statement 2017</a:t>
            </a:r>
          </a:p>
        </p:txBody>
      </p:sp>
      <p:sp>
        <p:nvSpPr>
          <p:cNvPr id="253" name="Shape 253"/>
          <p:cNvSpPr txBox="1">
            <a:spLocks noGrp="1"/>
          </p:cNvSpPr>
          <p:nvPr>
            <p:ph type="body" idx="1"/>
          </p:nvPr>
        </p:nvSpPr>
        <p:spPr>
          <a:xfrm>
            <a:off x="457200" y="1600204"/>
            <a:ext cx="8229600" cy="4526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34375"/>
              <a:buFont typeface="Arial"/>
              <a:buNone/>
            </a:pPr>
            <a:r>
              <a:rPr lang="en"/>
              <a:t>Primary prevention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34375"/>
              <a:buFont typeface="Arial"/>
              <a:buNone/>
            </a:pPr>
            <a:r>
              <a:rPr lang="en"/>
              <a:t>Improve access to treatment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Promote provider-patient relationship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34375"/>
              <a:buFont typeface="Arial"/>
              <a:buNone/>
            </a:pPr>
            <a:r>
              <a:rPr lang="en"/>
              <a:t>NOT a criminal approach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5690469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Shape 258"/>
          <p:cNvSpPr txBox="1">
            <a:spLocks noGrp="1"/>
          </p:cNvSpPr>
          <p:nvPr>
            <p:ph type="title"/>
          </p:nvPr>
        </p:nvSpPr>
        <p:spPr>
          <a:xfrm>
            <a:off x="457200" y="274636"/>
            <a:ext cx="8229600" cy="11432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Suggestions/Thoughts</a:t>
            </a:r>
          </a:p>
        </p:txBody>
      </p:sp>
      <p:sp>
        <p:nvSpPr>
          <p:cNvPr id="259" name="Shape 259"/>
          <p:cNvSpPr txBox="1">
            <a:spLocks noGrp="1"/>
          </p:cNvSpPr>
          <p:nvPr>
            <p:ph type="body" idx="1"/>
          </p:nvPr>
        </p:nvSpPr>
        <p:spPr>
          <a:xfrm>
            <a:off x="457200" y="1600204"/>
            <a:ext cx="8229600" cy="4526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Drug use and resources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Any newborn wants this future?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Safe Haven program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Use language of partnership NOT the language of power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" name="Rectangle 1"/>
          <p:cNvSpPr/>
          <p:nvPr/>
        </p:nvSpPr>
        <p:spPr>
          <a:xfrm>
            <a:off x="1873876" y="3966539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marL="756285" lvl="1" indent="-286385">
              <a:spcBef>
                <a:spcPts val="600"/>
              </a:spcBef>
              <a:buClr>
                <a:srgbClr val="004890"/>
              </a:buClr>
              <a:buFont typeface="Arial"/>
              <a:buChar char="•"/>
              <a:tabLst>
                <a:tab pos="756285" algn="l"/>
                <a:tab pos="756920" algn="l"/>
              </a:tabLst>
            </a:pPr>
            <a:r>
              <a:rPr lang="en-US" sz="2400" spc="-10" dirty="0">
                <a:cs typeface="Calibri"/>
              </a:rPr>
              <a:t>Develop </a:t>
            </a:r>
            <a:r>
              <a:rPr lang="en-US" sz="2400" spc="-5" dirty="0">
                <a:cs typeface="Calibri"/>
              </a:rPr>
              <a:t>improvement roadmaps </a:t>
            </a:r>
          </a:p>
        </p:txBody>
      </p:sp>
    </p:spTree>
    <p:extLst>
      <p:ext uri="{BB962C8B-B14F-4D97-AF65-F5344CB8AC3E}">
        <p14:creationId xmlns:p14="http://schemas.microsoft.com/office/powerpoint/2010/main" val="14210192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457200" y="465082"/>
            <a:ext cx="8229600" cy="11432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/>
              <a:t>Partnerships with Moms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457200" y="1600204"/>
            <a:ext cx="8229600" cy="4526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/>
              <a:t>Engagement with perinatal services enhanced by clinicians establishing respectful, empathetic, non-judgmental, and collaborative relationships</a:t>
            </a:r>
          </a:p>
          <a:p>
            <a:pPr lvl="0">
              <a:spcBef>
                <a:spcPts val="0"/>
              </a:spcBef>
              <a:buNone/>
            </a:pPr>
            <a:r>
              <a:rPr lang="en" dirty="0"/>
              <a:t>Moms can feel stigmatized, guilty </a:t>
            </a:r>
          </a:p>
          <a:p>
            <a:pPr lvl="0">
              <a:spcBef>
                <a:spcPts val="0"/>
              </a:spcBef>
              <a:buNone/>
            </a:pPr>
            <a:r>
              <a:rPr lang="en" dirty="0"/>
              <a:t>Discourage punitive legislation</a:t>
            </a:r>
          </a:p>
          <a:p>
            <a:pPr lvl="0">
              <a:spcBef>
                <a:spcPts val="0"/>
              </a:spcBef>
              <a:buNone/>
            </a:pPr>
            <a:endParaRPr lang="en-US" sz="2900" i="1" dirty="0" smtClean="0"/>
          </a:p>
          <a:p>
            <a:pPr lvl="0">
              <a:spcBef>
                <a:spcPts val="0"/>
              </a:spcBef>
              <a:buNone/>
            </a:pPr>
            <a:r>
              <a:rPr lang="en" sz="2900" i="1" dirty="0" smtClean="0"/>
              <a:t>NEJM</a:t>
            </a:r>
            <a:r>
              <a:rPr lang="en" sz="2900" i="1" dirty="0"/>
              <a:t>.</a:t>
            </a:r>
            <a:r>
              <a:rPr lang="en" sz="2900" dirty="0"/>
              <a:t> Neonatal Abstinence Syndrome</a:t>
            </a:r>
            <a:r>
              <a:rPr lang="en" sz="3100" dirty="0"/>
              <a:t> 2016</a:t>
            </a:r>
          </a:p>
        </p:txBody>
      </p:sp>
    </p:spTree>
    <p:extLst>
      <p:ext uri="{BB962C8B-B14F-4D97-AF65-F5344CB8AC3E}">
        <p14:creationId xmlns:p14="http://schemas.microsoft.com/office/powerpoint/2010/main" val="2600476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title"/>
          </p:nvPr>
        </p:nvSpPr>
        <p:spPr>
          <a:xfrm>
            <a:off x="457200" y="274636"/>
            <a:ext cx="8229600" cy="11432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“Bad Mothers”</a:t>
            </a:r>
          </a:p>
        </p:txBody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457200" y="1600204"/>
            <a:ext cx="8229600" cy="4526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Moms required government help at times or interventions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Stereotype had harmful impact on them personally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Didn’t want to be seen as unfit over the long term</a:t>
            </a:r>
          </a:p>
        </p:txBody>
      </p:sp>
    </p:spTree>
    <p:extLst>
      <p:ext uri="{BB962C8B-B14F-4D97-AF65-F5344CB8AC3E}">
        <p14:creationId xmlns:p14="http://schemas.microsoft.com/office/powerpoint/2010/main" val="41039086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>
            <a:spLocks noGrp="1"/>
          </p:cNvSpPr>
          <p:nvPr>
            <p:ph type="title"/>
          </p:nvPr>
        </p:nvSpPr>
        <p:spPr>
          <a:xfrm>
            <a:off x="457200" y="274636"/>
            <a:ext cx="8229600" cy="11432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"/>
              <a:t>“Bad Mothers”</a:t>
            </a:r>
          </a:p>
        </p:txBody>
      </p:sp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457200" y="1600204"/>
            <a:ext cx="8229600" cy="4526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“DCFS” workers were not nice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			Made moms want to retreat and run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Punitive and paternalistic governmental actions are legitimized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			Children are removed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(is this in the best interest of the child?)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30000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>
            <a:spLocks noGrp="1"/>
          </p:cNvSpPr>
          <p:nvPr>
            <p:ph type="title"/>
          </p:nvPr>
        </p:nvSpPr>
        <p:spPr>
          <a:xfrm>
            <a:off x="457200" y="274636"/>
            <a:ext cx="8229600" cy="11432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“Good Mothers”</a:t>
            </a:r>
          </a:p>
        </p:txBody>
      </p:sp>
      <p:sp>
        <p:nvSpPr>
          <p:cNvPr id="115" name="Shape 115"/>
          <p:cNvSpPr txBox="1">
            <a:spLocks noGrp="1"/>
          </p:cNvSpPr>
          <p:nvPr>
            <p:ph type="body" idx="1"/>
          </p:nvPr>
        </p:nvSpPr>
        <p:spPr>
          <a:xfrm>
            <a:off x="457200" y="1600204"/>
            <a:ext cx="8229600" cy="4526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Described a “mother bear” mentality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		Protective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		Go to any length to help their kids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		Acknowledged the importance of bonding with their babies</a:t>
            </a:r>
          </a:p>
          <a:p>
            <a:pPr marL="800100" lvl="0" indent="-139700">
              <a:spcBef>
                <a:spcPts val="0"/>
              </a:spcBef>
              <a:buNone/>
            </a:pPr>
            <a:r>
              <a:rPr lang="en"/>
              <a:t>	The threat &amp; act of apprehending their children affected the bond </a:t>
            </a:r>
          </a:p>
        </p:txBody>
      </p:sp>
    </p:spTree>
    <p:extLst>
      <p:ext uri="{BB962C8B-B14F-4D97-AF65-F5344CB8AC3E}">
        <p14:creationId xmlns:p14="http://schemas.microsoft.com/office/powerpoint/2010/main" val="15319978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title"/>
          </p:nvPr>
        </p:nvSpPr>
        <p:spPr>
          <a:xfrm>
            <a:off x="457200" y="274636"/>
            <a:ext cx="8229600" cy="11432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"/>
              <a:t>“Good Mothers”</a:t>
            </a:r>
          </a:p>
        </p:txBody>
      </p:sp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457200" y="1600204"/>
            <a:ext cx="8229600" cy="4526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/>
              <a:t>Children’s health and needs were paramount</a:t>
            </a:r>
          </a:p>
          <a:p>
            <a:pPr lvl="0">
              <a:spcBef>
                <a:spcPts val="0"/>
              </a:spcBef>
              <a:buNone/>
            </a:pPr>
            <a:r>
              <a:rPr lang="en" dirty="0"/>
              <a:t>Could use drugs and competently care for their children</a:t>
            </a:r>
          </a:p>
          <a:p>
            <a:pPr lvl="0">
              <a:spcBef>
                <a:spcPts val="0"/>
              </a:spcBef>
              <a:buNone/>
            </a:pPr>
            <a:r>
              <a:rPr lang="en" dirty="0"/>
              <a:t>			Good </a:t>
            </a:r>
            <a:r>
              <a:rPr lang="en" dirty="0" smtClean="0"/>
              <a:t>mother</a:t>
            </a:r>
            <a:r>
              <a:rPr lang="en-US" dirty="0" smtClean="0"/>
              <a:t>s</a:t>
            </a:r>
            <a:r>
              <a:rPr lang="en" dirty="0" smtClean="0"/>
              <a:t> admit </a:t>
            </a:r>
            <a:r>
              <a:rPr lang="en" dirty="0"/>
              <a:t>they need help</a:t>
            </a:r>
          </a:p>
        </p:txBody>
      </p:sp>
    </p:spTree>
    <p:extLst>
      <p:ext uri="{BB962C8B-B14F-4D97-AF65-F5344CB8AC3E}">
        <p14:creationId xmlns:p14="http://schemas.microsoft.com/office/powerpoint/2010/main" val="7011281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title"/>
          </p:nvPr>
        </p:nvSpPr>
        <p:spPr>
          <a:xfrm>
            <a:off x="457200" y="274636"/>
            <a:ext cx="8229600" cy="11432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"/>
              <a:t>“Good Mothers”</a:t>
            </a:r>
          </a:p>
        </p:txBody>
      </p:sp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>
            <a:off x="457200" y="1332067"/>
            <a:ext cx="8229600" cy="5257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Women are also important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		Want their needs considered/helped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		Often feel invisible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		Give her a chance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		Know she is trying to do her best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		Moms suggested that foster parents were offered more resources </a:t>
            </a:r>
          </a:p>
        </p:txBody>
      </p:sp>
    </p:spTree>
    <p:extLst>
      <p:ext uri="{BB962C8B-B14F-4D97-AF65-F5344CB8AC3E}">
        <p14:creationId xmlns:p14="http://schemas.microsoft.com/office/powerpoint/2010/main" val="1243111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</TotalTime>
  <Words>631</Words>
  <Application>Microsoft Office PowerPoint</Application>
  <PresentationFormat>On-screen Show (4:3)</PresentationFormat>
  <Paragraphs>151</Paragraphs>
  <Slides>31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Arial</vt:lpstr>
      <vt:lpstr>Batang</vt:lpstr>
      <vt:lpstr>Calibri</vt:lpstr>
      <vt:lpstr>Calibri Light</vt:lpstr>
      <vt:lpstr>Office Theme</vt:lpstr>
      <vt:lpstr>ILPQC Neonatal  Abstinence Syndrome Initiative Workgroup</vt:lpstr>
      <vt:lpstr>Families at Risk</vt:lpstr>
      <vt:lpstr>Maternal Concerns and Challenges</vt:lpstr>
      <vt:lpstr>Partnerships with Moms</vt:lpstr>
      <vt:lpstr>“Bad Mothers”</vt:lpstr>
      <vt:lpstr>“Bad Mothers”</vt:lpstr>
      <vt:lpstr>“Good Mothers”</vt:lpstr>
      <vt:lpstr>“Good Mothers”</vt:lpstr>
      <vt:lpstr>“Good Mothers”</vt:lpstr>
      <vt:lpstr>“Thwarted Mothers”</vt:lpstr>
      <vt:lpstr>“Thwarted Mothers”</vt:lpstr>
      <vt:lpstr>Addicted Mothers</vt:lpstr>
      <vt:lpstr>Suggestions</vt:lpstr>
      <vt:lpstr>Suggestions</vt:lpstr>
      <vt:lpstr>Mother’s experiences</vt:lpstr>
      <vt:lpstr>Mother’s experiences</vt:lpstr>
      <vt:lpstr>Mother’s experiences</vt:lpstr>
      <vt:lpstr>Mother’s experiences</vt:lpstr>
      <vt:lpstr>Collaboration between parents  and providers</vt:lpstr>
      <vt:lpstr>Collaboration between parents  and providers </vt:lpstr>
      <vt:lpstr>Collaboration between parents  and providers </vt:lpstr>
      <vt:lpstr>Parent Recommendations</vt:lpstr>
      <vt:lpstr>Parent Recommendations</vt:lpstr>
      <vt:lpstr>Parent Recommendations</vt:lpstr>
      <vt:lpstr>Parent Recommendations</vt:lpstr>
      <vt:lpstr>Parent Recommendations</vt:lpstr>
      <vt:lpstr>Parent Recommendations</vt:lpstr>
      <vt:lpstr>Parent Recommendations</vt:lpstr>
      <vt:lpstr>AAP Policy Statement 2017</vt:lpstr>
      <vt:lpstr>AAP Policy Statement 2017</vt:lpstr>
      <vt:lpstr>Suggestions/Thoughts</vt:lpstr>
    </vt:vector>
  </TitlesOfParts>
  <Company>Northwestern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ILPQC Neonatal  Abstinence Syndrome  Initiative Workgroup</dc:title>
  <dc:creator>Camille M Gordon</dc:creator>
  <cp:lastModifiedBy>Patricia Ann Lee King</cp:lastModifiedBy>
  <cp:revision>17</cp:revision>
  <dcterms:created xsi:type="dcterms:W3CDTF">2017-08-15T20:01:56Z</dcterms:created>
  <dcterms:modified xsi:type="dcterms:W3CDTF">2018-02-07T18:50:10Z</dcterms:modified>
</cp:coreProperties>
</file>