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59" r:id="rId5"/>
    <p:sldId id="264" r:id="rId6"/>
    <p:sldId id="265" r:id="rId7"/>
    <p:sldId id="266" r:id="rId8"/>
    <p:sldId id="267" r:id="rId9"/>
    <p:sldId id="268" r:id="rId10"/>
    <p:sldId id="271" r:id="rId11"/>
    <p:sldId id="269" r:id="rId12"/>
    <p:sldId id="270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4" d="100"/>
          <a:sy n="114" d="100"/>
        </p:scale>
        <p:origin x="-35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910f1b7caa309561/GH_IV_Antibiotics_graphs_9%20June%202016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910f1b7caa309561/GH_IV_Antibiotics_graphs_9%20June%202016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ILPQC: Golden Hour Initiative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Percent of Admitted Infants who Receive Antibiotics within 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1 Hour of NICU/Specialty Care NurseryAdmission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All Hospitals, 2015 - 2016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'[GH_IV_Antibiotics_graphs_9 June 2016 copy.xlsx]Antibiotics'!$R$3</c:f>
              <c:strCache>
                <c:ptCount val="1"/>
                <c:pt idx="0">
                  <c:v>All Hosp</c:v>
                </c:pt>
              </c:strCache>
            </c:strRef>
          </c:tx>
          <c:cat>
            <c:strRef>
              <c:f>'[GH_IV_Antibiotics_graphs_9 June 2016 copy.xlsx]Antibiotics'!$Q$4:$Q$16</c:f>
              <c:strCache>
                <c:ptCount val="13"/>
                <c:pt idx="0">
                  <c:v>May-15</c:v>
                </c:pt>
                <c:pt idx="1">
                  <c:v>Jun-15</c:v>
                </c:pt>
                <c:pt idx="2">
                  <c:v>Jul-15</c:v>
                </c:pt>
                <c:pt idx="3">
                  <c:v>Aug-15</c:v>
                </c:pt>
                <c:pt idx="4">
                  <c:v>Sep-15</c:v>
                </c:pt>
                <c:pt idx="5">
                  <c:v>Oct-15</c:v>
                </c:pt>
                <c:pt idx="6">
                  <c:v>Nov-15</c:v>
                </c:pt>
                <c:pt idx="7">
                  <c:v>Dec-15</c:v>
                </c:pt>
                <c:pt idx="8">
                  <c:v>Jan-16</c:v>
                </c:pt>
                <c:pt idx="9">
                  <c:v>Feb-16</c:v>
                </c:pt>
                <c:pt idx="10">
                  <c:v>Mar-16</c:v>
                </c:pt>
                <c:pt idx="11">
                  <c:v>Apr-16</c:v>
                </c:pt>
                <c:pt idx="12">
                  <c:v>May-16</c:v>
                </c:pt>
              </c:strCache>
            </c:strRef>
          </c:cat>
          <c:val>
            <c:numRef>
              <c:f>'[GH_IV_Antibiotics_graphs_9 June 2016 copy.xlsx]Antibiotics'!$R$4:$R$16</c:f>
              <c:numCache>
                <c:formatCode>0.0%</c:formatCode>
                <c:ptCount val="13"/>
                <c:pt idx="0">
                  <c:v>0.42857142857142899</c:v>
                </c:pt>
                <c:pt idx="1">
                  <c:v>0.29166666666666702</c:v>
                </c:pt>
                <c:pt idx="2">
                  <c:v>0.40833333333333299</c:v>
                </c:pt>
                <c:pt idx="3">
                  <c:v>0.30666666666666698</c:v>
                </c:pt>
                <c:pt idx="4">
                  <c:v>0.25</c:v>
                </c:pt>
                <c:pt idx="5">
                  <c:v>0.22093023255814001</c:v>
                </c:pt>
                <c:pt idx="6">
                  <c:v>0.24025974025974001</c:v>
                </c:pt>
                <c:pt idx="7">
                  <c:v>0.18633540372670801</c:v>
                </c:pt>
                <c:pt idx="8">
                  <c:v>0.21935483870967701</c:v>
                </c:pt>
                <c:pt idx="9">
                  <c:v>0.13669064748201401</c:v>
                </c:pt>
                <c:pt idx="10">
                  <c:v>0.25</c:v>
                </c:pt>
                <c:pt idx="11">
                  <c:v>0.20879120879120899</c:v>
                </c:pt>
                <c:pt idx="12">
                  <c:v>0.16470588235294101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'[GH_IV_Antibiotics_graphs_9 June 2016 copy.xlsx]Antibiotics'!$S$3</c:f>
              <c:strCache>
                <c:ptCount val="1"/>
                <c:pt idx="0">
                  <c:v>Goal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'[GH_IV_Antibiotics_graphs_9 June 2016 copy.xlsx]Antibiotics'!$Q$4:$Q$16</c:f>
              <c:strCache>
                <c:ptCount val="13"/>
                <c:pt idx="0">
                  <c:v>May-15</c:v>
                </c:pt>
                <c:pt idx="1">
                  <c:v>Jun-15</c:v>
                </c:pt>
                <c:pt idx="2">
                  <c:v>Jul-15</c:v>
                </c:pt>
                <c:pt idx="3">
                  <c:v>Aug-15</c:v>
                </c:pt>
                <c:pt idx="4">
                  <c:v>Sep-15</c:v>
                </c:pt>
                <c:pt idx="5">
                  <c:v>Oct-15</c:v>
                </c:pt>
                <c:pt idx="6">
                  <c:v>Nov-15</c:v>
                </c:pt>
                <c:pt idx="7">
                  <c:v>Dec-15</c:v>
                </c:pt>
                <c:pt idx="8">
                  <c:v>Jan-16</c:v>
                </c:pt>
                <c:pt idx="9">
                  <c:v>Feb-16</c:v>
                </c:pt>
                <c:pt idx="10">
                  <c:v>Mar-16</c:v>
                </c:pt>
                <c:pt idx="11">
                  <c:v>Apr-16</c:v>
                </c:pt>
                <c:pt idx="12">
                  <c:v>May-16</c:v>
                </c:pt>
              </c:strCache>
            </c:strRef>
          </c:cat>
          <c:val>
            <c:numRef>
              <c:f>'[GH_IV_Antibiotics_graphs_9 June 2016 copy.xlsx]Antibiotics'!$S$4:$S$16</c:f>
              <c:numCache>
                <c:formatCode>0.0%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105088"/>
        <c:axId val="102106624"/>
      </c:lineChart>
      <c:catAx>
        <c:axId val="10210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106624"/>
        <c:crosses val="autoZero"/>
        <c:auto val="1"/>
        <c:lblAlgn val="ctr"/>
        <c:lblOffset val="100"/>
        <c:noMultiLvlLbl val="0"/>
      </c:catAx>
      <c:valAx>
        <c:axId val="10210662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of Eligible Infants</a:t>
                </a:r>
                <a:endParaRPr lang="en-US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021050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ILPQC: Golden Hour Initiative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Percent of Admitted Infants who Receive IV Glucose within 1 Hour of Admission to NICU/Specialty Care Nursery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All Hospitals, 2015 - 2016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'[GH_IV_Antibiotics_graphs_9 June 2016 copy.xlsx]IV Glucose'!$R$2</c:f>
              <c:strCache>
                <c:ptCount val="1"/>
                <c:pt idx="0">
                  <c:v>All Hosp</c:v>
                </c:pt>
              </c:strCache>
            </c:strRef>
          </c:tx>
          <c:cat>
            <c:strRef>
              <c:f>'[GH_IV_Antibiotics_graphs_9 June 2016 copy.xlsx]IV Glucose'!$Q$3:$Q$15</c:f>
              <c:strCache>
                <c:ptCount val="13"/>
                <c:pt idx="0">
                  <c:v>May-15</c:v>
                </c:pt>
                <c:pt idx="1">
                  <c:v>Jun-15</c:v>
                </c:pt>
                <c:pt idx="2">
                  <c:v>Jul-15</c:v>
                </c:pt>
                <c:pt idx="3">
                  <c:v>Aug-15</c:v>
                </c:pt>
                <c:pt idx="4">
                  <c:v>Sep-15</c:v>
                </c:pt>
                <c:pt idx="5">
                  <c:v>Oct-15</c:v>
                </c:pt>
                <c:pt idx="6">
                  <c:v>Nov-15</c:v>
                </c:pt>
                <c:pt idx="7">
                  <c:v>Dec-15</c:v>
                </c:pt>
                <c:pt idx="8">
                  <c:v>Jan-16</c:v>
                </c:pt>
                <c:pt idx="9">
                  <c:v>Feb-16</c:v>
                </c:pt>
                <c:pt idx="10">
                  <c:v>Mar-16</c:v>
                </c:pt>
                <c:pt idx="11">
                  <c:v>Apr-16</c:v>
                </c:pt>
                <c:pt idx="12">
                  <c:v>May-16</c:v>
                </c:pt>
              </c:strCache>
            </c:strRef>
          </c:cat>
          <c:val>
            <c:numRef>
              <c:f>'[GH_IV_Antibiotics_graphs_9 June 2016 copy.xlsx]IV Glucose'!$R$3:$R$15</c:f>
              <c:numCache>
                <c:formatCode>0.0%</c:formatCode>
                <c:ptCount val="13"/>
                <c:pt idx="0">
                  <c:v>0.71428571428571397</c:v>
                </c:pt>
                <c:pt idx="1">
                  <c:v>0.42424242424242398</c:v>
                </c:pt>
                <c:pt idx="2">
                  <c:v>0.488188976377953</c:v>
                </c:pt>
                <c:pt idx="3">
                  <c:v>0.44378698224852098</c:v>
                </c:pt>
                <c:pt idx="4">
                  <c:v>0.51123595505618002</c:v>
                </c:pt>
                <c:pt idx="5">
                  <c:v>0.46927374301676</c:v>
                </c:pt>
                <c:pt idx="6">
                  <c:v>0.50253807106599002</c:v>
                </c:pt>
                <c:pt idx="7">
                  <c:v>0.48571428571428599</c:v>
                </c:pt>
                <c:pt idx="8">
                  <c:v>0.486033519553073</c:v>
                </c:pt>
                <c:pt idx="9">
                  <c:v>0.415584415584416</c:v>
                </c:pt>
                <c:pt idx="10">
                  <c:v>0.57575757575757602</c:v>
                </c:pt>
                <c:pt idx="11">
                  <c:v>0.5</c:v>
                </c:pt>
                <c:pt idx="12">
                  <c:v>0.62135922330097104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'[GH_IV_Antibiotics_graphs_9 June 2016 copy.xlsx]IV Glucose'!$S$2</c:f>
              <c:strCache>
                <c:ptCount val="1"/>
                <c:pt idx="0">
                  <c:v>Goal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'[GH_IV_Antibiotics_graphs_9 June 2016 copy.xlsx]IV Glucose'!$Q$3:$Q$15</c:f>
              <c:strCache>
                <c:ptCount val="13"/>
                <c:pt idx="0">
                  <c:v>May-15</c:v>
                </c:pt>
                <c:pt idx="1">
                  <c:v>Jun-15</c:v>
                </c:pt>
                <c:pt idx="2">
                  <c:v>Jul-15</c:v>
                </c:pt>
                <c:pt idx="3">
                  <c:v>Aug-15</c:v>
                </c:pt>
                <c:pt idx="4">
                  <c:v>Sep-15</c:v>
                </c:pt>
                <c:pt idx="5">
                  <c:v>Oct-15</c:v>
                </c:pt>
                <c:pt idx="6">
                  <c:v>Nov-15</c:v>
                </c:pt>
                <c:pt idx="7">
                  <c:v>Dec-15</c:v>
                </c:pt>
                <c:pt idx="8">
                  <c:v>Jan-16</c:v>
                </c:pt>
                <c:pt idx="9">
                  <c:v>Feb-16</c:v>
                </c:pt>
                <c:pt idx="10">
                  <c:v>Mar-16</c:v>
                </c:pt>
                <c:pt idx="11">
                  <c:v>Apr-16</c:v>
                </c:pt>
                <c:pt idx="12">
                  <c:v>May-16</c:v>
                </c:pt>
              </c:strCache>
            </c:strRef>
          </c:cat>
          <c:val>
            <c:numRef>
              <c:f>'[GH_IV_Antibiotics_graphs_9 June 2016 copy.xlsx]IV Glucose'!$S$3:$S$15</c:f>
              <c:numCache>
                <c:formatCode>0.0%</c:formatCode>
                <c:ptCount val="1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139392"/>
        <c:axId val="102140928"/>
      </c:lineChart>
      <c:catAx>
        <c:axId val="102139392"/>
        <c:scaling>
          <c:orientation val="minMax"/>
        </c:scaling>
        <c:delete val="0"/>
        <c:axPos val="b"/>
        <c:numFmt formatCode="0.0%" sourceLinked="0"/>
        <c:majorTickMark val="out"/>
        <c:minorTickMark val="none"/>
        <c:tickLblPos val="nextTo"/>
        <c:crossAx val="102140928"/>
        <c:crosses val="autoZero"/>
        <c:auto val="1"/>
        <c:lblAlgn val="ctr"/>
        <c:lblOffset val="100"/>
        <c:noMultiLvlLbl val="0"/>
      </c:catAx>
      <c:valAx>
        <c:axId val="102140928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of Eligible Infants</a:t>
                </a:r>
                <a:endParaRPr lang="en-US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0213939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ILPQC GOLDEN HOUR</a:t>
            </a:r>
          </a:p>
          <a:p>
            <a:r>
              <a:rPr lang="en-US" dirty="0" smtClean="0"/>
              <a:t>September 29,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5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</a:t>
            </a:r>
            <a:r>
              <a:rPr lang="en-US" smtClean="0"/>
              <a:t>and </a:t>
            </a:r>
            <a:r>
              <a:rPr lang="en-US" dirty="0"/>
              <a:t>S</a:t>
            </a:r>
            <a:r>
              <a:rPr lang="en-US" smtClean="0"/>
              <a:t>uccesses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What's the problem </a:t>
            </a:r>
          </a:p>
          <a:p>
            <a:r>
              <a:rPr lang="en-US" dirty="0" smtClean="0"/>
              <a:t>How did you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42" y="603325"/>
            <a:ext cx="8088084" cy="583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43" y="876296"/>
            <a:ext cx="9132225" cy="482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2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31595"/>
            <a:ext cx="8596668" cy="388077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Review your data and share</a:t>
            </a:r>
          </a:p>
          <a:p>
            <a:r>
              <a:rPr lang="en-US" sz="2200" dirty="0" smtClean="0"/>
              <a:t>Check definitions to sure correctly entering </a:t>
            </a:r>
          </a:p>
          <a:p>
            <a:r>
              <a:rPr lang="en-US" sz="2200" dirty="0" smtClean="0"/>
              <a:t>Some centers behind in data entry and some with no data entered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35458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November 3rd</a:t>
            </a:r>
          </a:p>
          <a:p>
            <a:r>
              <a:rPr lang="en-US" sz="2200" dirty="0" smtClean="0"/>
              <a:t>Westin Lombard</a:t>
            </a:r>
          </a:p>
          <a:p>
            <a:r>
              <a:rPr lang="en-US" sz="2200" dirty="0" smtClean="0"/>
              <a:t>All centers expected to bring posters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9487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50869"/>
            <a:ext cx="8596668" cy="1826581"/>
          </a:xfrm>
        </p:spPr>
        <p:txBody>
          <a:bodyPr/>
          <a:lstStyle/>
          <a:p>
            <a:r>
              <a:rPr lang="en-US"/>
              <a:t>Call number 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725146"/>
            <a:ext cx="8596668" cy="4407096"/>
          </a:xfrm>
        </p:spPr>
        <p:txBody>
          <a:bodyPr/>
          <a:lstStyle/>
          <a:p>
            <a:r>
              <a:rPr lang="en-US" sz="4800" dirty="0"/>
              <a:t>815-348-9071 </a:t>
            </a:r>
          </a:p>
          <a:p>
            <a:r>
              <a:rPr lang="en-US" sz="4800" dirty="0"/>
              <a:t>No pin </a:t>
            </a:r>
            <a:r>
              <a:rPr lang="en-US" sz="4800" dirty="0" smtClean="0"/>
              <a:t>needed</a:t>
            </a:r>
          </a:p>
          <a:p>
            <a:endParaRPr lang="en-US" sz="4800" dirty="0"/>
          </a:p>
          <a:p>
            <a:r>
              <a:rPr lang="en-US" sz="3600" b="1" dirty="0" smtClean="0">
                <a:solidFill>
                  <a:srgbClr val="00B0F0"/>
                </a:solidFill>
              </a:rPr>
              <a:t>If you are not speaking please mute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debrief, admit, family, dr surf</a:t>
            </a:r>
          </a:p>
          <a:p>
            <a:r>
              <a:rPr lang="en-US" dirty="0" smtClean="0"/>
              <a:t>Volunteers – email me</a:t>
            </a:r>
          </a:p>
          <a:p>
            <a:r>
              <a:rPr lang="en-US" dirty="0" smtClean="0"/>
              <a:t>Blog on ILPQC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54" y="580606"/>
            <a:ext cx="8596668" cy="13208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322" y="172567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Golden Hour Monthly topic</a:t>
            </a:r>
            <a:r>
              <a:rPr lang="en-US" sz="2400" dirty="0"/>
              <a:t> </a:t>
            </a:r>
            <a:r>
              <a:rPr lang="en-US" sz="2400" dirty="0" smtClean="0"/>
              <a:t>– admission practices </a:t>
            </a:r>
          </a:p>
          <a:p>
            <a:r>
              <a:rPr lang="en-US" sz="2400" dirty="0" smtClean="0"/>
              <a:t>Data quality and timeliness </a:t>
            </a:r>
          </a:p>
          <a:p>
            <a:r>
              <a:rPr lang="en-US" sz="2400" dirty="0" smtClean="0"/>
              <a:t>November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948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Admission PBP's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Timely glucose</a:t>
            </a:r>
          </a:p>
          <a:p>
            <a:r>
              <a:rPr lang="en-US" dirty="0" smtClean="0"/>
              <a:t>Timely antibiotics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197876"/>
              </p:ext>
            </p:extLst>
          </p:nvPr>
        </p:nvGraphicFramePr>
        <p:xfrm>
          <a:off x="347928" y="1058283"/>
          <a:ext cx="9046145" cy="443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52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67" y="806428"/>
            <a:ext cx="8683663" cy="486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0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-67531" y="964923"/>
          <a:ext cx="10164888" cy="470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827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4" y="1073988"/>
            <a:ext cx="8465572" cy="474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65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Facet_16x9</Template>
  <TotalTime>142</TotalTime>
  <Words>165</Words>
  <Application>Microsoft Office PowerPoint</Application>
  <PresentationFormat>Custom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ILPQC GOLDEN HOUR September 29, 2016</vt:lpstr>
      <vt:lpstr>Call number  </vt:lpstr>
      <vt:lpstr>Monthly Topics</vt:lpstr>
      <vt:lpstr>Agenda</vt:lpstr>
      <vt:lpstr>Admission PBP's</vt:lpstr>
      <vt:lpstr>PowerPoint Presentation</vt:lpstr>
      <vt:lpstr>PowerPoint Presentation</vt:lpstr>
      <vt:lpstr>PowerPoint Presentation</vt:lpstr>
      <vt:lpstr>PowerPoint Presentation</vt:lpstr>
      <vt:lpstr>Barriers and Successes </vt:lpstr>
      <vt:lpstr>PowerPoint Presentation</vt:lpstr>
      <vt:lpstr>PowerPoint Presentation</vt:lpstr>
      <vt:lpstr>Data</vt:lpstr>
      <vt:lpstr>November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Ittmann</dc:creator>
  <cp:lastModifiedBy>Katelynne Finnegan</cp:lastModifiedBy>
  <cp:revision>51</cp:revision>
  <dcterms:created xsi:type="dcterms:W3CDTF">2016-09-29T04:40:45Z</dcterms:created>
  <dcterms:modified xsi:type="dcterms:W3CDTF">2016-09-29T18:50:05Z</dcterms:modified>
</cp:coreProperties>
</file>