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242" r:id="rId2"/>
    <p:sldMasterId id="2147484266" r:id="rId3"/>
  </p:sldMasterIdLst>
  <p:notesMasterIdLst>
    <p:notesMasterId r:id="rId26"/>
  </p:notesMasterIdLst>
  <p:sldIdLst>
    <p:sldId id="724" r:id="rId4"/>
    <p:sldId id="1172" r:id="rId5"/>
    <p:sldId id="1226" r:id="rId6"/>
    <p:sldId id="1258" r:id="rId7"/>
    <p:sldId id="1254" r:id="rId8"/>
    <p:sldId id="1184" r:id="rId9"/>
    <p:sldId id="1252" r:id="rId10"/>
    <p:sldId id="1185" r:id="rId11"/>
    <p:sldId id="1187" r:id="rId12"/>
    <p:sldId id="1222" r:id="rId13"/>
    <p:sldId id="1251" r:id="rId14"/>
    <p:sldId id="1228" r:id="rId15"/>
    <p:sldId id="1235" r:id="rId16"/>
    <p:sldId id="1236" r:id="rId17"/>
    <p:sldId id="1238" r:id="rId18"/>
    <p:sldId id="1239" r:id="rId19"/>
    <p:sldId id="1240" r:id="rId20"/>
    <p:sldId id="1237" r:id="rId21"/>
    <p:sldId id="1256" r:id="rId22"/>
    <p:sldId id="1257" r:id="rId23"/>
    <p:sldId id="1255" r:id="rId24"/>
    <p:sldId id="83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990"/>
    <a:srgbClr val="F58466"/>
    <a:srgbClr val="4F81BD"/>
    <a:srgbClr val="C9C9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 autoAdjust="0"/>
    <p:restoredTop sz="81215" autoAdjust="0"/>
  </p:normalViewPr>
  <p:slideViewPr>
    <p:cSldViewPr>
      <p:cViewPr>
        <p:scale>
          <a:sx n="75" d="100"/>
          <a:sy n="75" d="100"/>
        </p:scale>
        <p:origin x="-266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Neonatal%20Advisory%20Workgroup%20Call\February%202018%20Neo%20Advisory%20Workgroup%20Call\Data\GHgraphs_1.28.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Neonatal%20Advisory%20Workgroup%20Call\February%202018%20Neo%20Advisory%20Workgroup%20Call\Data\GHgraphs_2.1.2018_updatedDC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Neonatal%20Advisory%20Workgroup%20Call\February%202018%20Neo%20Advisory%20Workgroup%20Call\Data\GHgraphs_1.28.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Neonatal%20Advisory%20Workgroup%20Call\February%202018%20Neo%20Advisory%20Workgroup%20Call\Data\GHgraphs_1.28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ILPQC:</a:t>
            </a:r>
            <a:r>
              <a:rPr lang="en-US" baseline="0"/>
              <a:t> Golden Hour Initiative</a:t>
            </a:r>
          </a:p>
          <a:p>
            <a:pPr>
              <a:defRPr/>
            </a:pPr>
            <a:r>
              <a:rPr lang="en-US" baseline="0"/>
              <a:t>Communication Practices: Percent of Deliveries Utilizing Delivery Room Checklist, Prebrief, &amp; Debrief</a:t>
            </a:r>
          </a:p>
          <a:p>
            <a:pPr>
              <a:defRPr/>
            </a:pPr>
            <a:r>
              <a:rPr lang="en-US" baseline="0"/>
              <a:t>All Hospitals, 2015-2017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'1'!$B$1</c:f>
              <c:strCache>
                <c:ptCount val="1"/>
                <c:pt idx="0">
                  <c:v>Checklist</c:v>
                </c:pt>
              </c:strCache>
            </c:strRef>
          </c:tx>
          <c:cat>
            <c:strRef>
              <c:f>'1'!$A$2:$A$31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'1'!$B$2:$B$31</c:f>
              <c:numCache>
                <c:formatCode>0%</c:formatCode>
                <c:ptCount val="30"/>
                <c:pt idx="0">
                  <c:v>0.46</c:v>
                </c:pt>
                <c:pt idx="1">
                  <c:v>0.41000000000000014</c:v>
                </c:pt>
                <c:pt idx="2">
                  <c:v>0.6800000000000006</c:v>
                </c:pt>
                <c:pt idx="3">
                  <c:v>0.64000000000000035</c:v>
                </c:pt>
                <c:pt idx="4">
                  <c:v>0.65000000000000036</c:v>
                </c:pt>
                <c:pt idx="5">
                  <c:v>0.70000000000000029</c:v>
                </c:pt>
                <c:pt idx="6">
                  <c:v>0.69000000000000061</c:v>
                </c:pt>
                <c:pt idx="7">
                  <c:v>0.73000000000000032</c:v>
                </c:pt>
                <c:pt idx="8">
                  <c:v>0.70000000000000029</c:v>
                </c:pt>
                <c:pt idx="9">
                  <c:v>0.77</c:v>
                </c:pt>
                <c:pt idx="10">
                  <c:v>0.66000000000000036</c:v>
                </c:pt>
                <c:pt idx="11">
                  <c:v>0.63000000000000034</c:v>
                </c:pt>
                <c:pt idx="12">
                  <c:v>0.65000000000000036</c:v>
                </c:pt>
                <c:pt idx="13">
                  <c:v>0.60000000000000031</c:v>
                </c:pt>
                <c:pt idx="14">
                  <c:v>0.63000000000000034</c:v>
                </c:pt>
                <c:pt idx="15">
                  <c:v>0.65000000000000036</c:v>
                </c:pt>
                <c:pt idx="16">
                  <c:v>0.72000000000000031</c:v>
                </c:pt>
                <c:pt idx="17">
                  <c:v>0.66000000000000036</c:v>
                </c:pt>
                <c:pt idx="18">
                  <c:v>0.65000000000000036</c:v>
                </c:pt>
                <c:pt idx="19">
                  <c:v>0.62000000000000033</c:v>
                </c:pt>
                <c:pt idx="20">
                  <c:v>0.66000000000000036</c:v>
                </c:pt>
                <c:pt idx="21">
                  <c:v>0.69000000000000061</c:v>
                </c:pt>
                <c:pt idx="22">
                  <c:v>0.73000000000000032</c:v>
                </c:pt>
                <c:pt idx="23">
                  <c:v>0.74000000000000032</c:v>
                </c:pt>
                <c:pt idx="24">
                  <c:v>0.72000000000000031</c:v>
                </c:pt>
                <c:pt idx="25">
                  <c:v>0.73000000000000032</c:v>
                </c:pt>
                <c:pt idx="26">
                  <c:v>0.8400000000000003</c:v>
                </c:pt>
                <c:pt idx="27">
                  <c:v>0.78</c:v>
                </c:pt>
                <c:pt idx="28">
                  <c:v>0.8400000000000003</c:v>
                </c:pt>
                <c:pt idx="29">
                  <c:v>0.88000000000000034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12-453D-8694-F07CDFA37081}"/>
            </c:ext>
          </c:extLst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Prebrief</c:v>
                </c:pt>
              </c:strCache>
            </c:strRef>
          </c:tx>
          <c:cat>
            <c:strRef>
              <c:f>'1'!$A$2:$A$31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'1'!$C$2:$C$31</c:f>
              <c:numCache>
                <c:formatCode>0%</c:formatCode>
                <c:ptCount val="30"/>
                <c:pt idx="0">
                  <c:v>0.6800000000000006</c:v>
                </c:pt>
                <c:pt idx="1">
                  <c:v>0.63000000000000034</c:v>
                </c:pt>
                <c:pt idx="2">
                  <c:v>0.69000000000000061</c:v>
                </c:pt>
                <c:pt idx="3">
                  <c:v>0.72000000000000031</c:v>
                </c:pt>
                <c:pt idx="4">
                  <c:v>0.72000000000000031</c:v>
                </c:pt>
                <c:pt idx="5">
                  <c:v>0.75000000000000033</c:v>
                </c:pt>
                <c:pt idx="6">
                  <c:v>0.77</c:v>
                </c:pt>
                <c:pt idx="7">
                  <c:v>0.78</c:v>
                </c:pt>
                <c:pt idx="8">
                  <c:v>0.72000000000000031</c:v>
                </c:pt>
                <c:pt idx="9">
                  <c:v>0.75000000000000033</c:v>
                </c:pt>
                <c:pt idx="10">
                  <c:v>0.73000000000000032</c:v>
                </c:pt>
                <c:pt idx="11">
                  <c:v>0.66000000000000036</c:v>
                </c:pt>
                <c:pt idx="12">
                  <c:v>0.6800000000000006</c:v>
                </c:pt>
                <c:pt idx="13">
                  <c:v>0.62000000000000033</c:v>
                </c:pt>
                <c:pt idx="14">
                  <c:v>0.66000000000000036</c:v>
                </c:pt>
                <c:pt idx="15">
                  <c:v>0.7100000000000003</c:v>
                </c:pt>
                <c:pt idx="16">
                  <c:v>0.74000000000000032</c:v>
                </c:pt>
                <c:pt idx="17">
                  <c:v>0.69000000000000061</c:v>
                </c:pt>
                <c:pt idx="18">
                  <c:v>0.6800000000000006</c:v>
                </c:pt>
                <c:pt idx="19">
                  <c:v>0.63000000000000034</c:v>
                </c:pt>
                <c:pt idx="20">
                  <c:v>0.65000000000000036</c:v>
                </c:pt>
                <c:pt idx="21">
                  <c:v>0.70000000000000029</c:v>
                </c:pt>
                <c:pt idx="22">
                  <c:v>0.72000000000000031</c:v>
                </c:pt>
                <c:pt idx="23">
                  <c:v>0.75000000000000033</c:v>
                </c:pt>
                <c:pt idx="24">
                  <c:v>0.78</c:v>
                </c:pt>
                <c:pt idx="25">
                  <c:v>0.74000000000000032</c:v>
                </c:pt>
                <c:pt idx="26">
                  <c:v>0.82000000000000028</c:v>
                </c:pt>
                <c:pt idx="27">
                  <c:v>0.81</c:v>
                </c:pt>
                <c:pt idx="28">
                  <c:v>0.86000000000000032</c:v>
                </c:pt>
                <c:pt idx="29">
                  <c:v>0.87000000000000033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12-453D-8694-F07CDFA37081}"/>
            </c:ext>
          </c:extLst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Debrief</c:v>
                </c:pt>
              </c:strCache>
            </c:strRef>
          </c:tx>
          <c:cat>
            <c:strRef>
              <c:f>'1'!$A$2:$A$31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'1'!$D$2:$D$31</c:f>
              <c:numCache>
                <c:formatCode>0%</c:formatCode>
                <c:ptCount val="30"/>
                <c:pt idx="0">
                  <c:v>0.37000000000000016</c:v>
                </c:pt>
                <c:pt idx="1">
                  <c:v>0.38000000000000017</c:v>
                </c:pt>
                <c:pt idx="2">
                  <c:v>0.38000000000000017</c:v>
                </c:pt>
                <c:pt idx="3">
                  <c:v>0.45</c:v>
                </c:pt>
                <c:pt idx="4">
                  <c:v>0.47000000000000008</c:v>
                </c:pt>
                <c:pt idx="5">
                  <c:v>0.47000000000000008</c:v>
                </c:pt>
                <c:pt idx="6">
                  <c:v>0.47000000000000008</c:v>
                </c:pt>
                <c:pt idx="7">
                  <c:v>0.45</c:v>
                </c:pt>
                <c:pt idx="8">
                  <c:v>0.46</c:v>
                </c:pt>
                <c:pt idx="9">
                  <c:v>0.45</c:v>
                </c:pt>
                <c:pt idx="10">
                  <c:v>0.56999999999999995</c:v>
                </c:pt>
                <c:pt idx="11">
                  <c:v>0.46</c:v>
                </c:pt>
                <c:pt idx="12">
                  <c:v>0.44000000000000017</c:v>
                </c:pt>
                <c:pt idx="13">
                  <c:v>0.44000000000000017</c:v>
                </c:pt>
                <c:pt idx="14">
                  <c:v>0.51</c:v>
                </c:pt>
                <c:pt idx="15">
                  <c:v>0.55000000000000004</c:v>
                </c:pt>
                <c:pt idx="16">
                  <c:v>0.62000000000000033</c:v>
                </c:pt>
                <c:pt idx="17">
                  <c:v>0.61000000000000032</c:v>
                </c:pt>
                <c:pt idx="18">
                  <c:v>0.49000000000000016</c:v>
                </c:pt>
                <c:pt idx="19">
                  <c:v>0.48000000000000015</c:v>
                </c:pt>
                <c:pt idx="20">
                  <c:v>0.48000000000000015</c:v>
                </c:pt>
                <c:pt idx="21">
                  <c:v>0.55000000000000004</c:v>
                </c:pt>
                <c:pt idx="22">
                  <c:v>0.56000000000000005</c:v>
                </c:pt>
                <c:pt idx="23">
                  <c:v>0.53</c:v>
                </c:pt>
                <c:pt idx="24">
                  <c:v>0.65000000000000036</c:v>
                </c:pt>
                <c:pt idx="25">
                  <c:v>0.5900000000000003</c:v>
                </c:pt>
                <c:pt idx="26">
                  <c:v>0.55000000000000004</c:v>
                </c:pt>
                <c:pt idx="27">
                  <c:v>0.54</c:v>
                </c:pt>
                <c:pt idx="28">
                  <c:v>0.69000000000000061</c:v>
                </c:pt>
                <c:pt idx="29">
                  <c:v>0.61000000000000032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12-453D-8694-F07CDFA37081}"/>
            </c:ext>
          </c:extLst>
        </c:ser>
        <c:marker val="1"/>
        <c:axId val="73283840"/>
        <c:axId val="73289728"/>
      </c:lineChart>
      <c:scatterChart>
        <c:scatterStyle val="lineMarker"/>
        <c:ser>
          <c:idx val="3"/>
          <c:order val="3"/>
          <c:tx>
            <c:v>Goal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'1'!$G$2:$G$3</c:f>
              <c:numCache>
                <c:formatCode>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'1'!$H$2:$H$3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A112-453D-8694-F07CDFA37081}"/>
            </c:ext>
          </c:extLst>
        </c:ser>
        <c:axId val="73293184"/>
        <c:axId val="73291648"/>
      </c:scatterChart>
      <c:catAx>
        <c:axId val="73283840"/>
        <c:scaling>
          <c:orientation val="minMax"/>
        </c:scaling>
        <c:axPos val="b"/>
        <c:numFmt formatCode="General" sourceLinked="0"/>
        <c:tickLblPos val="nextTo"/>
        <c:crossAx val="73289728"/>
        <c:crosses val="autoZero"/>
        <c:auto val="1"/>
        <c:lblAlgn val="ctr"/>
        <c:lblOffset val="100"/>
      </c:catAx>
      <c:valAx>
        <c:axId val="73289728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Deliveries</a:t>
                </a:r>
              </a:p>
            </c:rich>
          </c:tx>
          <c:layout/>
        </c:title>
        <c:numFmt formatCode="0%" sourceLinked="1"/>
        <c:tickLblPos val="nextTo"/>
        <c:crossAx val="73283840"/>
        <c:crosses val="autoZero"/>
        <c:crossBetween val="between"/>
      </c:valAx>
      <c:valAx>
        <c:axId val="73291648"/>
        <c:scaling>
          <c:orientation val="minMax"/>
        </c:scaling>
        <c:delete val="1"/>
        <c:axPos val="r"/>
        <c:numFmt formatCode="General" sourceLinked="1"/>
        <c:tickLblPos val="none"/>
        <c:crossAx val="73293184"/>
        <c:crosses val="max"/>
        <c:crossBetween val="midCat"/>
      </c:valAx>
      <c:valAx>
        <c:axId val="73293184"/>
        <c:scaling>
          <c:orientation val="minMax"/>
          <c:max val="1"/>
          <c:min val="0"/>
        </c:scaling>
        <c:delete val="1"/>
        <c:axPos val="t"/>
        <c:numFmt formatCode="0" sourceLinked="1"/>
        <c:tickLblPos val="none"/>
        <c:crossAx val="73291648"/>
        <c:crosses val="max"/>
        <c:crossBetween val="midCat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ILPQC: Golden Hour Initiative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Delivery Room Practices: Percent of Eligible Infants with Temp Probe Initiated within 10 minutes, Initially Stabilized with CPAP Trial, &amp; Delayed Cord Clamping 30+ Seconds </a:t>
            </a: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2015-2017</a:t>
            </a:r>
            <a:endParaRPr lang="en-US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'2'!$B$1</c:f>
              <c:strCache>
                <c:ptCount val="1"/>
                <c:pt idx="0">
                  <c:v>Temp Probe</c:v>
                </c:pt>
              </c:strCache>
            </c:strRef>
          </c:tx>
          <c:cat>
            <c:strRef>
              <c:f>'2'!$A$2:$A$31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'2'!$B$2:$B$31</c:f>
              <c:numCache>
                <c:formatCode>0%</c:formatCode>
                <c:ptCount val="30"/>
                <c:pt idx="0">
                  <c:v>0.72000000000000031</c:v>
                </c:pt>
                <c:pt idx="1">
                  <c:v>0.70000000000000029</c:v>
                </c:pt>
                <c:pt idx="2">
                  <c:v>0.64000000000000035</c:v>
                </c:pt>
                <c:pt idx="3">
                  <c:v>0.63000000000000034</c:v>
                </c:pt>
                <c:pt idx="4">
                  <c:v>0.68</c:v>
                </c:pt>
                <c:pt idx="5">
                  <c:v>0.68</c:v>
                </c:pt>
                <c:pt idx="6">
                  <c:v>0.76000000000000034</c:v>
                </c:pt>
                <c:pt idx="7">
                  <c:v>0.78</c:v>
                </c:pt>
                <c:pt idx="8">
                  <c:v>0.86000000000000032</c:v>
                </c:pt>
                <c:pt idx="9">
                  <c:v>0.74000000000000032</c:v>
                </c:pt>
                <c:pt idx="10">
                  <c:v>0.8400000000000003</c:v>
                </c:pt>
                <c:pt idx="11">
                  <c:v>0.77000000000000035</c:v>
                </c:pt>
                <c:pt idx="12">
                  <c:v>0.8400000000000003</c:v>
                </c:pt>
                <c:pt idx="13">
                  <c:v>0.83000000000000029</c:v>
                </c:pt>
                <c:pt idx="14">
                  <c:v>0.91</c:v>
                </c:pt>
                <c:pt idx="15">
                  <c:v>0.85000000000000031</c:v>
                </c:pt>
                <c:pt idx="16">
                  <c:v>0.85000000000000031</c:v>
                </c:pt>
                <c:pt idx="17">
                  <c:v>0.78</c:v>
                </c:pt>
                <c:pt idx="18">
                  <c:v>0.81</c:v>
                </c:pt>
                <c:pt idx="19">
                  <c:v>0.89</c:v>
                </c:pt>
                <c:pt idx="20">
                  <c:v>0.77000000000000035</c:v>
                </c:pt>
                <c:pt idx="21">
                  <c:v>0.82000000000000028</c:v>
                </c:pt>
                <c:pt idx="22">
                  <c:v>0.83000000000000029</c:v>
                </c:pt>
                <c:pt idx="23">
                  <c:v>0.8</c:v>
                </c:pt>
                <c:pt idx="24">
                  <c:v>0.76000000000000034</c:v>
                </c:pt>
                <c:pt idx="25">
                  <c:v>0.77000000000000035</c:v>
                </c:pt>
                <c:pt idx="26">
                  <c:v>0.81</c:v>
                </c:pt>
                <c:pt idx="27">
                  <c:v>0.7100000000000003</c:v>
                </c:pt>
                <c:pt idx="28">
                  <c:v>0.86000000000000032</c:v>
                </c:pt>
                <c:pt idx="29">
                  <c:v>0.74000000000000032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D-4307-9DDE-0C6492A24750}"/>
            </c:ext>
          </c:extLst>
        </c:ser>
        <c:ser>
          <c:idx val="1"/>
          <c:order val="1"/>
          <c:tx>
            <c:strRef>
              <c:f>'2'!$C$1</c:f>
              <c:strCache>
                <c:ptCount val="1"/>
                <c:pt idx="0">
                  <c:v>CPAP All</c:v>
                </c:pt>
              </c:strCache>
            </c:strRef>
          </c:tx>
          <c:cat>
            <c:strRef>
              <c:f>'2'!$A$2:$A$31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'2'!$C$2:$C$31</c:f>
              <c:numCache>
                <c:formatCode>0%</c:formatCode>
                <c:ptCount val="30"/>
                <c:pt idx="0">
                  <c:v>0.83000000000000029</c:v>
                </c:pt>
                <c:pt idx="1">
                  <c:v>0.8</c:v>
                </c:pt>
                <c:pt idx="2">
                  <c:v>0.82000000000000028</c:v>
                </c:pt>
                <c:pt idx="3">
                  <c:v>0.76000000000000034</c:v>
                </c:pt>
                <c:pt idx="4">
                  <c:v>0.74000000000000032</c:v>
                </c:pt>
                <c:pt idx="5">
                  <c:v>0.76000000000000034</c:v>
                </c:pt>
                <c:pt idx="6">
                  <c:v>0.78</c:v>
                </c:pt>
                <c:pt idx="7">
                  <c:v>0.82000000000000028</c:v>
                </c:pt>
                <c:pt idx="8">
                  <c:v>0.78</c:v>
                </c:pt>
                <c:pt idx="9">
                  <c:v>0.8400000000000003</c:v>
                </c:pt>
                <c:pt idx="10">
                  <c:v>0.8</c:v>
                </c:pt>
                <c:pt idx="11">
                  <c:v>0.8400000000000003</c:v>
                </c:pt>
                <c:pt idx="12">
                  <c:v>0.83000000000000029</c:v>
                </c:pt>
                <c:pt idx="13">
                  <c:v>0.85000000000000031</c:v>
                </c:pt>
                <c:pt idx="14">
                  <c:v>0.8</c:v>
                </c:pt>
                <c:pt idx="15">
                  <c:v>0.81</c:v>
                </c:pt>
                <c:pt idx="16">
                  <c:v>0.82000000000000028</c:v>
                </c:pt>
                <c:pt idx="17">
                  <c:v>0.85000000000000031</c:v>
                </c:pt>
                <c:pt idx="18">
                  <c:v>0.8</c:v>
                </c:pt>
                <c:pt idx="19">
                  <c:v>0.88</c:v>
                </c:pt>
                <c:pt idx="20">
                  <c:v>0.9600000000000003</c:v>
                </c:pt>
                <c:pt idx="21">
                  <c:v>0.92</c:v>
                </c:pt>
                <c:pt idx="22">
                  <c:v>0.87000000000000033</c:v>
                </c:pt>
                <c:pt idx="23">
                  <c:v>0.92</c:v>
                </c:pt>
                <c:pt idx="24">
                  <c:v>0.89</c:v>
                </c:pt>
                <c:pt idx="25">
                  <c:v>0.88</c:v>
                </c:pt>
                <c:pt idx="26">
                  <c:v>0.81</c:v>
                </c:pt>
                <c:pt idx="27">
                  <c:v>0.82000000000000028</c:v>
                </c:pt>
                <c:pt idx="28">
                  <c:v>0.94000000000000028</c:v>
                </c:pt>
                <c:pt idx="29">
                  <c:v>0.85000000000000031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AD-4307-9DDE-0C6492A24750}"/>
            </c:ext>
          </c:extLst>
        </c:ser>
        <c:ser>
          <c:idx val="2"/>
          <c:order val="2"/>
          <c:tx>
            <c:strRef>
              <c:f>'2'!$D$1</c:f>
              <c:strCache>
                <c:ptCount val="1"/>
                <c:pt idx="0">
                  <c:v>Delayed Cord Clamping</c:v>
                </c:pt>
              </c:strCache>
            </c:strRef>
          </c:tx>
          <c:cat>
            <c:strRef>
              <c:f>'2'!$A$2:$A$31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'2'!$D$2:$D$31</c:f>
              <c:numCache>
                <c:formatCode>0%</c:formatCode>
                <c:ptCount val="30"/>
                <c:pt idx="0">
                  <c:v>0.56000000000000005</c:v>
                </c:pt>
                <c:pt idx="1">
                  <c:v>0.56999999999999995</c:v>
                </c:pt>
                <c:pt idx="2">
                  <c:v>0.67000000000000048</c:v>
                </c:pt>
                <c:pt idx="3">
                  <c:v>0.52</c:v>
                </c:pt>
                <c:pt idx="4">
                  <c:v>0.63000000000000034</c:v>
                </c:pt>
                <c:pt idx="5">
                  <c:v>0.68</c:v>
                </c:pt>
                <c:pt idx="6">
                  <c:v>0.66000000000000036</c:v>
                </c:pt>
                <c:pt idx="7">
                  <c:v>0.8</c:v>
                </c:pt>
                <c:pt idx="8">
                  <c:v>0.64000000000000035</c:v>
                </c:pt>
                <c:pt idx="9">
                  <c:v>0.73000000000000032</c:v>
                </c:pt>
                <c:pt idx="10">
                  <c:v>0.81</c:v>
                </c:pt>
                <c:pt idx="11">
                  <c:v>0.75000000000000033</c:v>
                </c:pt>
                <c:pt idx="12">
                  <c:v>0.8</c:v>
                </c:pt>
                <c:pt idx="13">
                  <c:v>0.73000000000000032</c:v>
                </c:pt>
                <c:pt idx="14">
                  <c:v>0.70000000000000029</c:v>
                </c:pt>
                <c:pt idx="15">
                  <c:v>0.64000000000000035</c:v>
                </c:pt>
                <c:pt idx="16">
                  <c:v>0.59</c:v>
                </c:pt>
                <c:pt idx="17">
                  <c:v>0.70000000000000029</c:v>
                </c:pt>
                <c:pt idx="18">
                  <c:v>0.56999999999999995</c:v>
                </c:pt>
                <c:pt idx="19">
                  <c:v>0.55000000000000004</c:v>
                </c:pt>
                <c:pt idx="20">
                  <c:v>0.8</c:v>
                </c:pt>
                <c:pt idx="21">
                  <c:v>0.78</c:v>
                </c:pt>
                <c:pt idx="22">
                  <c:v>0.77000000000000035</c:v>
                </c:pt>
                <c:pt idx="23">
                  <c:v>0.8400000000000003</c:v>
                </c:pt>
                <c:pt idx="24">
                  <c:v>0.85000000000000031</c:v>
                </c:pt>
                <c:pt idx="25">
                  <c:v>0.8</c:v>
                </c:pt>
                <c:pt idx="26">
                  <c:v>0.8400000000000003</c:v>
                </c:pt>
                <c:pt idx="27">
                  <c:v>0.68</c:v>
                </c:pt>
                <c:pt idx="28">
                  <c:v>0.87000000000000033</c:v>
                </c:pt>
                <c:pt idx="29">
                  <c:v>0.77000000000000035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AD-4307-9DDE-0C6492A24750}"/>
            </c:ext>
          </c:extLst>
        </c:ser>
        <c:ser>
          <c:idx val="3"/>
          <c:order val="3"/>
          <c:tx>
            <c:strRef>
              <c:f>'2'!$E$1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'2'!$A$2:$A$31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'2'!$E$2:$E$31</c:f>
              <c:numCache>
                <c:formatCode>0%</c:formatCode>
                <c:ptCount val="3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AD-4307-9DDE-0C6492A24750}"/>
            </c:ext>
          </c:extLst>
        </c:ser>
        <c:marker val="1"/>
        <c:axId val="73086080"/>
        <c:axId val="73087616"/>
      </c:lineChart>
      <c:catAx>
        <c:axId val="73086080"/>
        <c:scaling>
          <c:orientation val="minMax"/>
        </c:scaling>
        <c:axPos val="b"/>
        <c:numFmt formatCode="General" sourceLinked="0"/>
        <c:tickLblPos val="nextTo"/>
        <c:crossAx val="73087616"/>
        <c:crosses val="autoZero"/>
        <c:auto val="1"/>
        <c:lblAlgn val="ctr"/>
        <c:lblOffset val="100"/>
      </c:catAx>
      <c:valAx>
        <c:axId val="73087616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Eligible Infants</a:t>
                </a:r>
              </a:p>
            </c:rich>
          </c:tx>
          <c:layout/>
        </c:title>
        <c:numFmt formatCode="0%" sourceLinked="1"/>
        <c:tickLblPos val="nextTo"/>
        <c:crossAx val="7308608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ILPQC: Golden Hour Initiative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Family Practices: Percent of Families Receiving Pre-Contact, Present During Admission, and Present During Resuscitation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2015-2017</a:t>
            </a:r>
            <a:endParaRPr lang="en-US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'3'!$B$1</c:f>
              <c:strCache>
                <c:ptCount val="1"/>
                <c:pt idx="0">
                  <c:v>Family Pre-Contact</c:v>
                </c:pt>
              </c:strCache>
            </c:strRef>
          </c:tx>
          <c:cat>
            <c:strRef>
              <c:f>'3'!$A$2:$A$31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'3'!$B$2:$B$31</c:f>
              <c:numCache>
                <c:formatCode>0%</c:formatCode>
                <c:ptCount val="30"/>
                <c:pt idx="0">
                  <c:v>0.59</c:v>
                </c:pt>
                <c:pt idx="1">
                  <c:v>0.56999999999999995</c:v>
                </c:pt>
                <c:pt idx="2">
                  <c:v>0.69000000000000028</c:v>
                </c:pt>
                <c:pt idx="3">
                  <c:v>0.74000000000000032</c:v>
                </c:pt>
                <c:pt idx="4">
                  <c:v>0.68</c:v>
                </c:pt>
                <c:pt idx="5">
                  <c:v>0.58000000000000007</c:v>
                </c:pt>
                <c:pt idx="6">
                  <c:v>0.67000000000000048</c:v>
                </c:pt>
                <c:pt idx="7">
                  <c:v>0.61000000000000032</c:v>
                </c:pt>
                <c:pt idx="8">
                  <c:v>0.62000000000000033</c:v>
                </c:pt>
                <c:pt idx="9">
                  <c:v>0.64000000000000035</c:v>
                </c:pt>
                <c:pt idx="10">
                  <c:v>0.64000000000000035</c:v>
                </c:pt>
                <c:pt idx="11">
                  <c:v>0.74000000000000032</c:v>
                </c:pt>
                <c:pt idx="12">
                  <c:v>0.7100000000000003</c:v>
                </c:pt>
                <c:pt idx="13">
                  <c:v>0.66000000000000036</c:v>
                </c:pt>
                <c:pt idx="14">
                  <c:v>0.68</c:v>
                </c:pt>
                <c:pt idx="15">
                  <c:v>0.69000000000000028</c:v>
                </c:pt>
                <c:pt idx="16">
                  <c:v>0.74000000000000032</c:v>
                </c:pt>
                <c:pt idx="17">
                  <c:v>0.77000000000000035</c:v>
                </c:pt>
                <c:pt idx="18">
                  <c:v>0.8</c:v>
                </c:pt>
                <c:pt idx="19">
                  <c:v>0.70000000000000029</c:v>
                </c:pt>
                <c:pt idx="20">
                  <c:v>0.76000000000000034</c:v>
                </c:pt>
                <c:pt idx="21">
                  <c:v>0.83000000000000029</c:v>
                </c:pt>
                <c:pt idx="22">
                  <c:v>0.78</c:v>
                </c:pt>
                <c:pt idx="23">
                  <c:v>0.75000000000000033</c:v>
                </c:pt>
                <c:pt idx="24">
                  <c:v>0.8</c:v>
                </c:pt>
                <c:pt idx="25">
                  <c:v>0.78</c:v>
                </c:pt>
                <c:pt idx="26">
                  <c:v>0.77000000000000035</c:v>
                </c:pt>
                <c:pt idx="27">
                  <c:v>0.73000000000000032</c:v>
                </c:pt>
                <c:pt idx="28">
                  <c:v>0.83000000000000029</c:v>
                </c:pt>
                <c:pt idx="29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E-49F2-B7AF-501F86685532}"/>
            </c:ext>
          </c:extLst>
        </c:ser>
        <c:ser>
          <c:idx val="1"/>
          <c:order val="1"/>
          <c:tx>
            <c:strRef>
              <c:f>'3'!$C$1</c:f>
              <c:strCache>
                <c:ptCount val="1"/>
                <c:pt idx="0">
                  <c:v>Family Resuscitation</c:v>
                </c:pt>
              </c:strCache>
            </c:strRef>
          </c:tx>
          <c:cat>
            <c:strRef>
              <c:f>'3'!$A$2:$A$31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'3'!$C$2:$C$31</c:f>
              <c:numCache>
                <c:formatCode>0%</c:formatCode>
                <c:ptCount val="30"/>
                <c:pt idx="0">
                  <c:v>0.62000000000000033</c:v>
                </c:pt>
                <c:pt idx="1">
                  <c:v>0.63000000000000034</c:v>
                </c:pt>
                <c:pt idx="2">
                  <c:v>0.56999999999999995</c:v>
                </c:pt>
                <c:pt idx="3">
                  <c:v>0.7100000000000003</c:v>
                </c:pt>
                <c:pt idx="4">
                  <c:v>0.68</c:v>
                </c:pt>
                <c:pt idx="5">
                  <c:v>0.63000000000000034</c:v>
                </c:pt>
                <c:pt idx="6">
                  <c:v>0.67000000000000048</c:v>
                </c:pt>
                <c:pt idx="7">
                  <c:v>0.72000000000000031</c:v>
                </c:pt>
                <c:pt idx="8">
                  <c:v>0.70000000000000029</c:v>
                </c:pt>
                <c:pt idx="9">
                  <c:v>0.72000000000000031</c:v>
                </c:pt>
                <c:pt idx="10">
                  <c:v>0.68</c:v>
                </c:pt>
                <c:pt idx="11">
                  <c:v>0.67000000000000048</c:v>
                </c:pt>
                <c:pt idx="12">
                  <c:v>0.69000000000000028</c:v>
                </c:pt>
                <c:pt idx="13">
                  <c:v>0.7100000000000003</c:v>
                </c:pt>
                <c:pt idx="14">
                  <c:v>0.69000000000000028</c:v>
                </c:pt>
                <c:pt idx="15">
                  <c:v>0.81</c:v>
                </c:pt>
                <c:pt idx="16">
                  <c:v>0.65000000000000036</c:v>
                </c:pt>
                <c:pt idx="17">
                  <c:v>0.63000000000000034</c:v>
                </c:pt>
                <c:pt idx="18">
                  <c:v>0.77000000000000035</c:v>
                </c:pt>
                <c:pt idx="19">
                  <c:v>0.7100000000000003</c:v>
                </c:pt>
                <c:pt idx="20">
                  <c:v>0.76000000000000034</c:v>
                </c:pt>
                <c:pt idx="21">
                  <c:v>0.74000000000000032</c:v>
                </c:pt>
                <c:pt idx="22">
                  <c:v>0.72000000000000031</c:v>
                </c:pt>
                <c:pt idx="23">
                  <c:v>0.81</c:v>
                </c:pt>
                <c:pt idx="24">
                  <c:v>0.72000000000000031</c:v>
                </c:pt>
                <c:pt idx="25">
                  <c:v>0.8400000000000003</c:v>
                </c:pt>
                <c:pt idx="26">
                  <c:v>0.69000000000000028</c:v>
                </c:pt>
                <c:pt idx="27">
                  <c:v>0.8400000000000003</c:v>
                </c:pt>
                <c:pt idx="28">
                  <c:v>0.82000000000000028</c:v>
                </c:pt>
                <c:pt idx="29">
                  <c:v>0.83000000000000029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E-49F2-B7AF-501F86685532}"/>
            </c:ext>
          </c:extLst>
        </c:ser>
        <c:ser>
          <c:idx val="2"/>
          <c:order val="2"/>
          <c:tx>
            <c:strRef>
              <c:f>'3'!$D$1</c:f>
              <c:strCache>
                <c:ptCount val="1"/>
                <c:pt idx="0">
                  <c:v>Family Admission</c:v>
                </c:pt>
              </c:strCache>
            </c:strRef>
          </c:tx>
          <c:cat>
            <c:strRef>
              <c:f>'3'!$A$2:$A$31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'3'!$D$2:$D$31</c:f>
              <c:numCache>
                <c:formatCode>0%</c:formatCode>
                <c:ptCount val="30"/>
                <c:pt idx="0">
                  <c:v>0.4</c:v>
                </c:pt>
                <c:pt idx="1">
                  <c:v>0.32000000000000017</c:v>
                </c:pt>
                <c:pt idx="2">
                  <c:v>0.31000000000000016</c:v>
                </c:pt>
                <c:pt idx="3">
                  <c:v>0.47000000000000008</c:v>
                </c:pt>
                <c:pt idx="4">
                  <c:v>0.5</c:v>
                </c:pt>
                <c:pt idx="5">
                  <c:v>0.45</c:v>
                </c:pt>
                <c:pt idx="6">
                  <c:v>0.51</c:v>
                </c:pt>
                <c:pt idx="7">
                  <c:v>0.49000000000000016</c:v>
                </c:pt>
                <c:pt idx="8">
                  <c:v>0.49000000000000016</c:v>
                </c:pt>
                <c:pt idx="9">
                  <c:v>0.56000000000000005</c:v>
                </c:pt>
                <c:pt idx="10">
                  <c:v>0.52</c:v>
                </c:pt>
                <c:pt idx="11">
                  <c:v>0.41000000000000014</c:v>
                </c:pt>
                <c:pt idx="12">
                  <c:v>0.56999999999999995</c:v>
                </c:pt>
                <c:pt idx="13">
                  <c:v>0.51</c:v>
                </c:pt>
                <c:pt idx="14">
                  <c:v>0.56000000000000005</c:v>
                </c:pt>
                <c:pt idx="15">
                  <c:v>0.60000000000000031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0.54</c:v>
                </c:pt>
                <c:pt idx="19">
                  <c:v>0.58000000000000007</c:v>
                </c:pt>
                <c:pt idx="20">
                  <c:v>0.59</c:v>
                </c:pt>
                <c:pt idx="21">
                  <c:v>0.53</c:v>
                </c:pt>
                <c:pt idx="22">
                  <c:v>0.62000000000000033</c:v>
                </c:pt>
                <c:pt idx="23">
                  <c:v>0.70000000000000029</c:v>
                </c:pt>
                <c:pt idx="24">
                  <c:v>0.64000000000000035</c:v>
                </c:pt>
                <c:pt idx="25">
                  <c:v>0.81</c:v>
                </c:pt>
                <c:pt idx="26">
                  <c:v>0.56000000000000005</c:v>
                </c:pt>
                <c:pt idx="27">
                  <c:v>0.62000000000000033</c:v>
                </c:pt>
                <c:pt idx="28">
                  <c:v>0.76000000000000034</c:v>
                </c:pt>
                <c:pt idx="29">
                  <c:v>0.76000000000000034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E-49F2-B7AF-501F86685532}"/>
            </c:ext>
          </c:extLst>
        </c:ser>
        <c:marker val="1"/>
        <c:axId val="74797056"/>
        <c:axId val="74798592"/>
      </c:lineChart>
      <c:scatterChart>
        <c:scatterStyle val="lineMarker"/>
        <c:ser>
          <c:idx val="3"/>
          <c:order val="3"/>
          <c:tx>
            <c:v>Goal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'3'!$G$2:$G$3</c:f>
              <c:numCache>
                <c:formatCode>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'3'!$H$2:$H$3</c:f>
              <c:numCache>
                <c:formatCode>General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F83E-49F2-B7AF-501F86685532}"/>
            </c:ext>
          </c:extLst>
        </c:ser>
        <c:axId val="74802304"/>
        <c:axId val="74800512"/>
      </c:scatterChart>
      <c:catAx>
        <c:axId val="74797056"/>
        <c:scaling>
          <c:orientation val="minMax"/>
        </c:scaling>
        <c:axPos val="b"/>
        <c:numFmt formatCode="General" sourceLinked="0"/>
        <c:tickLblPos val="nextTo"/>
        <c:crossAx val="74798592"/>
        <c:crosses val="autoZero"/>
        <c:auto val="1"/>
        <c:lblAlgn val="ctr"/>
        <c:lblOffset val="100"/>
      </c:catAx>
      <c:valAx>
        <c:axId val="74798592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Families</a:t>
                </a:r>
              </a:p>
            </c:rich>
          </c:tx>
          <c:layout/>
        </c:title>
        <c:numFmt formatCode="0%" sourceLinked="1"/>
        <c:tickLblPos val="nextTo"/>
        <c:crossAx val="74797056"/>
        <c:crosses val="autoZero"/>
        <c:crossBetween val="between"/>
      </c:valAx>
      <c:valAx>
        <c:axId val="74800512"/>
        <c:scaling>
          <c:orientation val="minMax"/>
        </c:scaling>
        <c:delete val="1"/>
        <c:axPos val="r"/>
        <c:numFmt formatCode="General" sourceLinked="1"/>
        <c:tickLblPos val="none"/>
        <c:crossAx val="74802304"/>
        <c:crosses val="max"/>
        <c:crossBetween val="midCat"/>
      </c:valAx>
      <c:valAx>
        <c:axId val="74802304"/>
        <c:scaling>
          <c:orientation val="minMax"/>
          <c:max val="1"/>
          <c:min val="0"/>
        </c:scaling>
        <c:delete val="1"/>
        <c:axPos val="t"/>
        <c:numFmt formatCode="0" sourceLinked="1"/>
        <c:tickLblPos val="none"/>
        <c:crossAx val="74800512"/>
        <c:crosses val="max"/>
        <c:crossBetween val="midCat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ILPQC: Golden Hour Initiative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Admission Practices: Percent of Admitted Infants who are Between 36.5-37.5</a:t>
            </a:r>
            <a:r>
              <a:rPr lang="en-US" sz="1800" b="1" i="0" baseline="0">
                <a:effectLst/>
                <a:latin typeface="Calibri"/>
              </a:rPr>
              <a:t>°C on Admission (&lt;32 weeks) &amp; who </a:t>
            </a:r>
            <a:r>
              <a:rPr lang="en-US" sz="1800" b="1" i="0" baseline="0">
                <a:effectLst/>
              </a:rPr>
              <a:t>Received IV Glucose within 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1 Hour of NICU/Specialty Care Nursery Admission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2015 - 2017</a:t>
            </a:r>
            <a:endParaRPr lang="en-US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'4'!$B$1</c:f>
              <c:strCache>
                <c:ptCount val="1"/>
                <c:pt idx="0">
                  <c:v>IV Glucose</c:v>
                </c:pt>
              </c:strCache>
            </c:strRef>
          </c:tx>
          <c:cat>
            <c:strRef>
              <c:f>'4'!$A$2:$A$31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'4'!$B$2:$B$31</c:f>
              <c:numCache>
                <c:formatCode>0%</c:formatCode>
                <c:ptCount val="30"/>
                <c:pt idx="0">
                  <c:v>0.37951807228915746</c:v>
                </c:pt>
                <c:pt idx="1">
                  <c:v>0.39393939393939426</c:v>
                </c:pt>
                <c:pt idx="2">
                  <c:v>0.49462365591397917</c:v>
                </c:pt>
                <c:pt idx="3">
                  <c:v>0.44270833333333293</c:v>
                </c:pt>
                <c:pt idx="4">
                  <c:v>0.47826086956521824</c:v>
                </c:pt>
                <c:pt idx="5">
                  <c:v>0.48913043478260898</c:v>
                </c:pt>
                <c:pt idx="6">
                  <c:v>0.48241206030150824</c:v>
                </c:pt>
                <c:pt idx="7">
                  <c:v>0.42857142857142899</c:v>
                </c:pt>
                <c:pt idx="8">
                  <c:v>0.55882352941176372</c:v>
                </c:pt>
                <c:pt idx="9">
                  <c:v>0.47593582887700497</c:v>
                </c:pt>
                <c:pt idx="10">
                  <c:v>0.55555555555555602</c:v>
                </c:pt>
                <c:pt idx="11">
                  <c:v>0.452554744525547</c:v>
                </c:pt>
                <c:pt idx="12">
                  <c:v>0.46938775510204139</c:v>
                </c:pt>
                <c:pt idx="13">
                  <c:v>0.49717514124293816</c:v>
                </c:pt>
                <c:pt idx="14">
                  <c:v>0.53846153846153799</c:v>
                </c:pt>
                <c:pt idx="15">
                  <c:v>0.5851851851851847</c:v>
                </c:pt>
                <c:pt idx="16">
                  <c:v>0.50340136054421769</c:v>
                </c:pt>
                <c:pt idx="17">
                  <c:v>0.44025157232704398</c:v>
                </c:pt>
                <c:pt idx="18">
                  <c:v>0.45112781954887216</c:v>
                </c:pt>
                <c:pt idx="19">
                  <c:v>0.42857142857142899</c:v>
                </c:pt>
                <c:pt idx="20">
                  <c:v>0.50877192982456099</c:v>
                </c:pt>
                <c:pt idx="21">
                  <c:v>0.50526315789473553</c:v>
                </c:pt>
                <c:pt idx="22">
                  <c:v>0.5131578947368417</c:v>
                </c:pt>
                <c:pt idx="23">
                  <c:v>0.56818181818181934</c:v>
                </c:pt>
                <c:pt idx="24">
                  <c:v>0.43165467625899318</c:v>
                </c:pt>
                <c:pt idx="25">
                  <c:v>0.49000000000000016</c:v>
                </c:pt>
                <c:pt idx="26">
                  <c:v>0.44</c:v>
                </c:pt>
                <c:pt idx="27">
                  <c:v>0.39000000000000018</c:v>
                </c:pt>
                <c:pt idx="28">
                  <c:v>0.44</c:v>
                </c:pt>
                <c:pt idx="29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A8-4CD2-90DE-28AB89E150B4}"/>
            </c:ext>
          </c:extLst>
        </c:ser>
        <c:ser>
          <c:idx val="2"/>
          <c:order val="1"/>
          <c:tx>
            <c:strRef>
              <c:f>'4'!$C$1</c:f>
              <c:strCache>
                <c:ptCount val="1"/>
                <c:pt idx="0">
                  <c:v>Temperature</c:v>
                </c:pt>
              </c:strCache>
            </c:strRef>
          </c:tx>
          <c:cat>
            <c:strRef>
              <c:f>'4'!$A$2:$A$31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'4'!$C$2:$C$31</c:f>
              <c:numCache>
                <c:formatCode>0%</c:formatCode>
                <c:ptCount val="30"/>
                <c:pt idx="0">
                  <c:v>0.60000000000000031</c:v>
                </c:pt>
                <c:pt idx="1">
                  <c:v>0.64000000000000035</c:v>
                </c:pt>
                <c:pt idx="2">
                  <c:v>0.68</c:v>
                </c:pt>
                <c:pt idx="3">
                  <c:v>0.7100000000000003</c:v>
                </c:pt>
                <c:pt idx="4">
                  <c:v>0.49000000000000016</c:v>
                </c:pt>
                <c:pt idx="5">
                  <c:v>0.63000000000000034</c:v>
                </c:pt>
                <c:pt idx="6">
                  <c:v>0.67000000000000048</c:v>
                </c:pt>
                <c:pt idx="7">
                  <c:v>0.63000000000000034</c:v>
                </c:pt>
                <c:pt idx="8">
                  <c:v>0.72000000000000031</c:v>
                </c:pt>
                <c:pt idx="9">
                  <c:v>0.54</c:v>
                </c:pt>
                <c:pt idx="10">
                  <c:v>0.66000000000000036</c:v>
                </c:pt>
                <c:pt idx="11">
                  <c:v>0.7100000000000003</c:v>
                </c:pt>
                <c:pt idx="12">
                  <c:v>0.68</c:v>
                </c:pt>
                <c:pt idx="13">
                  <c:v>0.62000000000000033</c:v>
                </c:pt>
                <c:pt idx="14">
                  <c:v>0.61000000000000032</c:v>
                </c:pt>
                <c:pt idx="15">
                  <c:v>0.74000000000000032</c:v>
                </c:pt>
                <c:pt idx="16">
                  <c:v>0.75000000000000033</c:v>
                </c:pt>
                <c:pt idx="17">
                  <c:v>0.72000000000000031</c:v>
                </c:pt>
                <c:pt idx="18">
                  <c:v>0.62000000000000033</c:v>
                </c:pt>
                <c:pt idx="19">
                  <c:v>0.60000000000000031</c:v>
                </c:pt>
                <c:pt idx="20">
                  <c:v>0.61000000000000032</c:v>
                </c:pt>
                <c:pt idx="21">
                  <c:v>0.68</c:v>
                </c:pt>
                <c:pt idx="22">
                  <c:v>0.78</c:v>
                </c:pt>
                <c:pt idx="23">
                  <c:v>0.68</c:v>
                </c:pt>
                <c:pt idx="24">
                  <c:v>0.68</c:v>
                </c:pt>
                <c:pt idx="25">
                  <c:v>0.72000000000000031</c:v>
                </c:pt>
                <c:pt idx="26">
                  <c:v>0.65000000000000036</c:v>
                </c:pt>
                <c:pt idx="27">
                  <c:v>0.8</c:v>
                </c:pt>
                <c:pt idx="28">
                  <c:v>0.83000000000000029</c:v>
                </c:pt>
                <c:pt idx="29">
                  <c:v>0.76000000000000034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A8-4CD2-90DE-28AB89E150B4}"/>
            </c:ext>
          </c:extLst>
        </c:ser>
        <c:ser>
          <c:idx val="1"/>
          <c:order val="2"/>
          <c:tx>
            <c:strRef>
              <c:f>'4'!$D$1</c:f>
              <c:strCache>
                <c:ptCount val="1"/>
                <c:pt idx="0">
                  <c:v>Goal</c:v>
                </c:pt>
              </c:strCache>
            </c:strRef>
          </c:tx>
          <c:spPr>
            <a:ln w="44450">
              <a:prstDash val="sysDash"/>
            </a:ln>
          </c:spPr>
          <c:marker>
            <c:symbol val="none"/>
          </c:marker>
          <c:cat>
            <c:strRef>
              <c:f>'4'!$A$2:$A$31</c:f>
              <c:strCache>
                <c:ptCount val="30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  <c:pt idx="29">
                  <c:v>Dec-17</c:v>
                </c:pt>
              </c:strCache>
            </c:strRef>
          </c:cat>
          <c:val>
            <c:numRef>
              <c:f>'4'!$D$2:$D$31</c:f>
              <c:numCache>
                <c:formatCode>0%</c:formatCode>
                <c:ptCount val="3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A8-4CD2-90DE-28AB89E150B4}"/>
            </c:ext>
          </c:extLst>
        </c:ser>
        <c:marker val="1"/>
        <c:axId val="74875648"/>
        <c:axId val="74877184"/>
      </c:lineChart>
      <c:catAx>
        <c:axId val="74875648"/>
        <c:scaling>
          <c:orientation val="minMax"/>
        </c:scaling>
        <c:axPos val="b"/>
        <c:numFmt formatCode="General" sourceLinked="0"/>
        <c:tickLblPos val="nextTo"/>
        <c:crossAx val="74877184"/>
        <c:crosses val="autoZero"/>
        <c:auto val="1"/>
        <c:lblAlgn val="ctr"/>
        <c:lblOffset val="100"/>
      </c:catAx>
      <c:valAx>
        <c:axId val="74877184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Admitted</a:t>
                </a:r>
                <a:r>
                  <a:rPr lang="en-US" baseline="0"/>
                  <a:t> Infants</a:t>
                </a:r>
                <a:endParaRPr lang="en-US"/>
              </a:p>
            </c:rich>
          </c:tx>
          <c:layout/>
        </c:title>
        <c:numFmt formatCode="0%" sourceLinked="1"/>
        <c:tickLblPos val="nextTo"/>
        <c:crossAx val="7487564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3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Also</a:t>
            </a:r>
            <a:r>
              <a:rPr lang="en-US" altLang="en-US" baseline="0" dirty="0" smtClean="0"/>
              <a:t> available for download</a:t>
            </a: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1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Sustainability plan template available</a:t>
            </a:r>
            <a:r>
              <a:rPr lang="en-US" altLang="en-US" baseline="0" dirty="0" smtClean="0"/>
              <a:t> for download</a:t>
            </a: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2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After the ILPQC 5th Annual Conference in December, we re-reviewed your hospital’s quality improvement data based on updated Golden Hour Quality Improvement award criteria to include infants &lt;32 weeks who had delayed cord clamping for at least 30-60 seconds (≥30 seconds) based on the most recent delayed cord clamping guidelines from the American Academy of Pediatrics and American College of Obstetricians and Gynecologist.</a:t>
            </a:r>
          </a:p>
          <a:p>
            <a:pPr eaLnBrk="1" hangingPunct="1">
              <a:buClr>
                <a:srgbClr val="F58466"/>
              </a:buClr>
            </a:pPr>
            <a:endParaRPr lang="en-US" altLang="en-US" dirty="0" smtClean="0"/>
          </a:p>
          <a:p>
            <a:pPr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17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18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8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19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85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20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8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8431" indent="-2955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2202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5084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27965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084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3725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4660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19487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96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21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450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8431" indent="-2955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2202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5084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27965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084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3725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4660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19487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9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8431" indent="-2955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2202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5084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27965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084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3725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4660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19487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69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2689-CB82-6A49-9E6B-9AACEB287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2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Justin</a:t>
            </a:r>
            <a:r>
              <a:rPr lang="en-US" baseline="0" dirty="0"/>
              <a:t> and Leslie, the DCC line reflects now all infants &lt;32 weeks </a:t>
            </a:r>
            <a:r>
              <a:rPr lang="en-US" baseline="0" dirty="0" smtClean="0"/>
              <a:t>with </a:t>
            </a:r>
            <a:r>
              <a:rPr lang="en-US" baseline="0" dirty="0"/>
              <a:t>the 30+ seconds versus previous which was 30-60. We compared the two lines and they are overall similar with the exception of a more pronounced slope to the dip in the 30+ line in late 2016 early 2017.</a:t>
            </a:r>
          </a:p>
          <a:p>
            <a:pPr defTabSz="4641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  <a:p>
            <a:pPr defTabSz="4641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srgbClr val="00B050"/>
                </a:solidFill>
              </a:rPr>
              <a:t>OK - Leslie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2689-CB82-6A49-9E6B-9AACEB287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31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2689-CB82-6A49-9E6B-9AACEB287D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4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2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10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987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8068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44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304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345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549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203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07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392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526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224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B65C0-AF40-4AE6-BA78-EEFF2A9FA062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3666-776E-49E2-A029-DBA00327E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066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2D757-83B2-4D2A-AAE1-03763AA3B47A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85E1-54BE-420C-9F1E-1FB40B546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5199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E2E17-451E-4D7B-BBAB-FEB50E56134E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B45E-FE3F-43DE-A45B-CD6E6D52F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9766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B2930-C56A-4F36-ABA3-370C02DB2FB9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D96FD-ECFA-4A89-9FD1-CC6781397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96945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9419B-B415-4176-B301-EF1058C77CC2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8D1B-8F5A-402D-A1E4-55711A911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55612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BF440-147D-4118-B284-DBA89C361838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A45A-AC34-4537-A376-6FCAB054E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538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87409-9E5F-4BE4-B95F-5F2BA212CC6A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580B-C37F-46EA-96F6-9E238D18D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91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CBC40-5161-4F59-A34C-298716AE2DB2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63E5-D81E-4000-B215-7A055CA54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292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933FC-383A-4358-98B7-251DE6513981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B984-C0C3-40F4-82FF-539C5F935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424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9B990-8096-457F-88AB-F345E35F6DC0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E860-0795-40FB-85CA-739BAF868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8918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B6B95-78BD-440F-85E4-4B030AEFE1E2}" type="datetime1">
              <a:rPr lang="en-US" altLang="en-US"/>
              <a:pPr/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4FB3C-5D19-4532-9832-38E3573B8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975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2/20/2018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259C56B8-1699-4F0F-8F35-D686F2EA2998}" type="datetime1">
              <a:rPr lang="en-US" altLang="ja-JP">
                <a:ea typeface="ＭＳ Ｐゴシック"/>
              </a:rPr>
              <a:pPr eaLnBrk="1" hangingPunct="1">
                <a:defRPr/>
              </a:pPr>
              <a:t>2/20/2018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979DE521-3343-49A6-8A33-A21B433AA9C9}" type="slidenum">
              <a:rPr lang="en-US" altLang="en-US"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eaLnBrk="1" hangingPunct="1"/>
            <a:fld id="{472A0E5F-7F96-4C80-B924-E8F28033F3AC}" type="datetime1">
              <a:rPr lang="en-US" altLang="en-US" smtClean="0">
                <a:ea typeface="ヒラギノ角ゴ Pro W3" charset="-128"/>
              </a:rPr>
              <a:pPr defTabSz="457200" eaLnBrk="1" hangingPunct="1"/>
              <a:t>2/20/2018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eaLnBrk="1" hangingPunct="1"/>
            <a:fld id="{BBD714F1-57BD-48DE-AA2F-26F0E4360C09}" type="slidenum">
              <a:rPr lang="en-US" altLang="en-US" smtClean="0">
                <a:ea typeface="ヒラギノ角ゴ Pro W3" charset="-128"/>
              </a:rPr>
              <a:pPr defTabSz="457200" eaLnBrk="1" hangingPunct="1"/>
              <a:t>‹#›</a:t>
            </a:fld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1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Young@northwester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weiss@northshor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February 20, </a:t>
            </a:r>
            <a:r>
              <a:rPr lang="en-US" altLang="en-US" sz="2000" dirty="0">
                <a:solidFill>
                  <a:srgbClr val="898989"/>
                </a:solidFill>
              </a:rPr>
              <a:t>2018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2</a:t>
            </a:r>
            <a:r>
              <a:rPr lang="en-US" altLang="en-US" sz="2000" dirty="0" smtClean="0">
                <a:solidFill>
                  <a:srgbClr val="898989"/>
                </a:solidFill>
              </a:rPr>
              <a:t>:00 </a:t>
            </a:r>
            <a:r>
              <a:rPr lang="en-US" altLang="en-US" sz="2000" dirty="0">
                <a:solidFill>
                  <a:srgbClr val="898989"/>
                </a:solidFill>
              </a:rPr>
              <a:t>– </a:t>
            </a:r>
            <a:r>
              <a:rPr lang="en-US" altLang="en-US" sz="2000" dirty="0" smtClean="0">
                <a:solidFill>
                  <a:srgbClr val="898989"/>
                </a:solidFill>
              </a:rPr>
              <a:t>3:00 </a:t>
            </a:r>
            <a:r>
              <a:rPr lang="en-US" altLang="en-US" sz="2000" dirty="0">
                <a:solidFill>
                  <a:srgbClr val="898989"/>
                </a:solidFill>
              </a:rPr>
              <a:t>pm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ILPQC </a:t>
            </a:r>
            <a: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Golden Hour </a:t>
            </a:r>
            <a:b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Teams Call</a:t>
            </a:r>
            <a:endParaRPr lang="en-US" altLang="en-US" sz="3600" b="1" i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88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Finishing Strong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31800" y="1341437"/>
            <a:ext cx="8229600" cy="486092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All 2017 Golden Hour data submitted to </a:t>
            </a:r>
            <a:r>
              <a:rPr lang="en-US" altLang="en-US" sz="2800" dirty="0" err="1"/>
              <a:t>REDCap</a:t>
            </a:r>
            <a:r>
              <a:rPr lang="en-US" altLang="en-US" sz="2800" dirty="0"/>
              <a:t> by </a:t>
            </a:r>
            <a:r>
              <a:rPr lang="en-US" altLang="en-US" sz="2800" b="1" dirty="0"/>
              <a:t>March 15, 2018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Follow-up with teams with missing data through </a:t>
            </a:r>
            <a:r>
              <a:rPr lang="en-US" altLang="en-US" sz="2800" b="1" dirty="0"/>
              <a:t>March 31, 2018</a:t>
            </a:r>
            <a:r>
              <a:rPr lang="en-US" altLang="en-US" sz="2800" dirty="0"/>
              <a:t>, when current data system will be closed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Transition to sustainability data system on </a:t>
            </a:r>
            <a:r>
              <a:rPr lang="en-US" altLang="en-US" sz="2800" b="1" dirty="0"/>
              <a:t>April 1, 2018</a:t>
            </a:r>
            <a:r>
              <a:rPr lang="en-US" altLang="en-US" sz="2800" dirty="0"/>
              <a:t>, pending availability of sustainability </a:t>
            </a:r>
            <a:r>
              <a:rPr lang="en-US" altLang="en-US" sz="2800" dirty="0" smtClean="0"/>
              <a:t>reports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– </a:t>
            </a:r>
            <a:r>
              <a:rPr lang="en-US" altLang="en-US" sz="2800" dirty="0" smtClean="0"/>
              <a:t>2018 data can be entered at this time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736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Checklist to Complete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Golden Hour Initiative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6363" y="1235075"/>
            <a:ext cx="8229600" cy="4860925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+mj-lt"/>
              </a:rPr>
              <a:t>Submit ILPQC Golden Hour Data Form </a:t>
            </a:r>
            <a:r>
              <a:rPr lang="en-US" sz="2400" dirty="0" smtClean="0">
                <a:latin typeface="+mj-lt"/>
              </a:rPr>
              <a:t>data </a:t>
            </a:r>
            <a:r>
              <a:rPr lang="en-US" sz="2400" dirty="0">
                <a:latin typeface="+mj-lt"/>
              </a:rPr>
              <a:t>through December 2017 by </a:t>
            </a:r>
            <a:r>
              <a:rPr lang="en-US" sz="2400" b="1" dirty="0">
                <a:latin typeface="+mj-lt"/>
              </a:rPr>
              <a:t>March 15, 2018</a:t>
            </a:r>
            <a:r>
              <a:rPr lang="en-US" sz="2400" dirty="0">
                <a:latin typeface="+mj-lt"/>
              </a:rPr>
              <a:t> in </a:t>
            </a:r>
            <a:r>
              <a:rPr lang="en-US" sz="2400" dirty="0" err="1" smtClean="0">
                <a:latin typeface="+mj-lt"/>
              </a:rPr>
              <a:t>REDCap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Facilitate </a:t>
            </a:r>
            <a:r>
              <a:rPr lang="en-US" sz="2400" dirty="0">
                <a:latin typeface="+mj-lt"/>
              </a:rPr>
              <a:t>completion of education with all providers and nurses</a:t>
            </a: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+mj-lt"/>
              </a:rPr>
              <a:t>Review data for 3 key process measures with your team</a:t>
            </a:r>
            <a:endParaRPr lang="en-US" sz="16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Connect with your Perinatal Network Administrator if you are not yet at the 80% debrief, delayed cord clamping, or temperature goal</a:t>
            </a:r>
            <a:endParaRPr lang="en-US" sz="1400" dirty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+mj-lt"/>
              </a:rPr>
              <a:t>Develop sustainability plan with your QI team (draft plan provided by ILPQC), submit to your Perinatal Network Administrator </a:t>
            </a:r>
            <a:endParaRPr lang="en-US" sz="1600" dirty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400" dirty="0">
                <a:latin typeface="+mj-lt"/>
              </a:rPr>
              <a:t>Continue to collect / submit data on sustainability measures for compliance monitoring. Compliance data form and reports active on April </a:t>
            </a:r>
            <a:r>
              <a:rPr lang="en-US" sz="2400" dirty="0" smtClean="0">
                <a:latin typeface="+mj-lt"/>
              </a:rPr>
              <a:t>1</a:t>
            </a:r>
          </a:p>
          <a:p>
            <a:pPr lvl="0">
              <a:buFont typeface="Wingdings" pitchFamily="2" charset="2"/>
              <a:buChar char="q"/>
            </a:pPr>
            <a:endParaRPr lang="en-US" sz="1600" dirty="0" smtClean="0">
              <a:latin typeface="+mj-lt"/>
            </a:endParaRPr>
          </a:p>
          <a:p>
            <a:pPr lvl="0">
              <a:buFont typeface="Wingdings" pitchFamily="2" charset="2"/>
              <a:buChar char="q"/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93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Supporting Teams to Sustain Improvement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QI </a:t>
            </a:r>
            <a:r>
              <a:rPr lang="en-US" altLang="en-US" sz="2400" dirty="0"/>
              <a:t>Support for teams 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ILPQC will review measures on a quarterly basis to identify teams not at goals for outreach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Perinatal Network Administrators will connect with teams still working towards GH </a:t>
            </a:r>
            <a:r>
              <a:rPr lang="en-US" altLang="en-US" sz="2400" dirty="0" smtClean="0"/>
              <a:t>Goals</a:t>
            </a:r>
            <a:endParaRPr lang="en-US" altLang="en-US" sz="2400" dirty="0"/>
          </a:p>
          <a:p>
            <a:pPr eaLnBrk="1" hangingPunct="1">
              <a:buClr>
                <a:srgbClr val="F58466"/>
              </a:buClr>
            </a:pPr>
            <a:r>
              <a:rPr lang="en-US" sz="2400" dirty="0"/>
              <a:t>All teams that (1) submit </a:t>
            </a:r>
            <a:r>
              <a:rPr lang="en-US" sz="2400" u="sng" dirty="0"/>
              <a:t>all data</a:t>
            </a:r>
            <a:r>
              <a:rPr lang="en-US" sz="2400" dirty="0"/>
              <a:t> through December 2017 by </a:t>
            </a:r>
            <a:r>
              <a:rPr lang="en-US" sz="2400" b="1" dirty="0"/>
              <a:t>March 15, 2018</a:t>
            </a:r>
            <a:r>
              <a:rPr lang="en-US" sz="2400" dirty="0"/>
              <a:t>, and (2) meet or exceed the 80% delivery room debrief, 80% delayed cord clamping, and 80% temperature goals </a:t>
            </a:r>
            <a:r>
              <a:rPr lang="en-US" sz="2400" b="1" dirty="0"/>
              <a:t>by December 2018 </a:t>
            </a:r>
            <a:r>
              <a:rPr lang="en-US" sz="2400" dirty="0"/>
              <a:t>will receive (when both criteria are met) an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ILPQC QI Excellence Award Certificate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Letter of Commendation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to their hospital administration congratulating them for achievements for the Golden Hour Initiative!</a:t>
            </a:r>
          </a:p>
          <a:p>
            <a:pPr lvl="1" eaLnBrk="1" hangingPunct="1">
              <a:buClr>
                <a:srgbClr val="F58466"/>
              </a:buClr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294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Sustained Improvement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Metrics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43345" y="1463675"/>
            <a:ext cx="8229600" cy="4860925"/>
          </a:xfrm>
        </p:spPr>
        <p:txBody>
          <a:bodyPr/>
          <a:lstStyle/>
          <a:p>
            <a:pPr marL="0" indent="0" eaLnBrk="1" hangingPunct="1">
              <a:buClr>
                <a:srgbClr val="F58466"/>
              </a:buClr>
              <a:buNone/>
            </a:pPr>
            <a:r>
              <a:rPr lang="en-US" altLang="en-US" sz="2400" dirty="0"/>
              <a:t>Data form will collect data on these process measures: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Delivery Room Debrief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Delayed Cord Clamping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Temperature at NICU/Specialty Care Nursery Admission</a:t>
            </a:r>
          </a:p>
          <a:p>
            <a:pPr marL="0" indent="0" eaLnBrk="1" hangingPunct="1">
              <a:buClr>
                <a:srgbClr val="F58466"/>
              </a:buClr>
              <a:buNone/>
            </a:pPr>
            <a:r>
              <a:rPr lang="en-US" altLang="en-US" sz="2400" dirty="0"/>
              <a:t>Monitor sustainability reports for these goals: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≥80% of all high risk deliveries completing delivery room debrief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≥80% of infants &lt; 32 weeks gestational age receiving delayed cord clamping for 30+ seconds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≥80</a:t>
            </a:r>
            <a:r>
              <a:rPr lang="en-US" altLang="en-US" sz="2400" dirty="0"/>
              <a:t>% of infants &lt; 32 weeks gestational age admitted to the NICU/SCN with temperature between 36.5 - 37.5 degrees Celsius</a:t>
            </a:r>
          </a:p>
        </p:txBody>
      </p:sp>
    </p:spTree>
    <p:extLst>
      <p:ext uri="{BB962C8B-B14F-4D97-AF65-F5344CB8AC3E}">
        <p14:creationId xmlns:p14="http://schemas.microsoft.com/office/powerpoint/2010/main" xmlns="" val="72970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Delayed Cord Clamping Item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Wording for Sustainability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8229600" cy="3352800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Delayed cord clamping </a:t>
            </a:r>
            <a:r>
              <a:rPr lang="en-US" altLang="en-US" sz="2800"/>
              <a:t>done</a:t>
            </a:r>
            <a:r>
              <a:rPr lang="en-US" altLang="en-US" sz="2800" smtClean="0"/>
              <a:t>?</a:t>
            </a:r>
            <a:endParaRPr lang="en-US" altLang="en-US" sz="2800" dirty="0"/>
          </a:p>
          <a:p>
            <a:pPr lvl="1" eaLnBrk="1" hangingPunct="1">
              <a:buClr>
                <a:srgbClr val="F58466"/>
              </a:buClr>
            </a:pPr>
            <a:r>
              <a:rPr lang="en-US" altLang="en-US" dirty="0"/>
              <a:t>Yes (30 + seconds)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dirty="0"/>
              <a:t>No (&lt;30 seconds or not attempted)</a:t>
            </a:r>
          </a:p>
          <a:p>
            <a:pPr eaLnBrk="1" hangingPunct="1">
              <a:buClr>
                <a:srgbClr val="F58466"/>
              </a:buClr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324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b="81152"/>
          <a:stretch/>
        </p:blipFill>
        <p:spPr bwMode="auto">
          <a:xfrm>
            <a:off x="3923493" y="1"/>
            <a:ext cx="52205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846" y="5058879"/>
            <a:ext cx="5257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493" y="1447800"/>
            <a:ext cx="3810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DRAFT: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Golden Hour Sustainability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Data Form in </a:t>
            </a:r>
            <a:r>
              <a:rPr lang="en-US" altLang="en-US" sz="4000" b="1" dirty="0" err="1">
                <a:solidFill>
                  <a:srgbClr val="F58466"/>
                </a:solidFill>
                <a:latin typeface="Goudy Old Style" pitchFamily="18" charset="0"/>
              </a:rPr>
              <a:t>REDCap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0" y="1295400"/>
            <a:ext cx="990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4419600"/>
            <a:ext cx="990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4644" y="5362112"/>
            <a:ext cx="2018001" cy="225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95794" y="3314700"/>
            <a:ext cx="9906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31498" b="13523"/>
          <a:stretch/>
        </p:blipFill>
        <p:spPr bwMode="auto">
          <a:xfrm>
            <a:off x="3923493" y="1280160"/>
            <a:ext cx="5220507" cy="37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934200" y="4494234"/>
            <a:ext cx="2018001" cy="225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199" y="3544898"/>
            <a:ext cx="2018001" cy="225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198" y="2438400"/>
            <a:ext cx="2018001" cy="225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98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Congratulations!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Updated GH QI Awards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4952999"/>
          </a:xfrm>
        </p:spPr>
        <p:txBody>
          <a:bodyPr/>
          <a:lstStyle/>
          <a:p>
            <a:pPr algn="ctr" eaLnBrk="1" hangingPunct="1">
              <a:buClr>
                <a:srgbClr val="F58466"/>
              </a:buClr>
              <a:buNone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BRONZE: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Advocate Condell Medical Center – Special Care Nursery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St. John’s Children’s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Advocate Illinois Masonic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Northwestern Medicine </a:t>
            </a:r>
            <a:r>
              <a:rPr lang="en-US" altLang="en-US" sz="2400" dirty="0" err="1"/>
              <a:t>Delnor</a:t>
            </a:r>
            <a:r>
              <a:rPr lang="en-US" altLang="en-US" sz="2400" dirty="0"/>
              <a:t> Hospital</a:t>
            </a:r>
          </a:p>
          <a:p>
            <a:pPr algn="ctr" eaLnBrk="1" hangingPunct="1">
              <a:buClr>
                <a:srgbClr val="F58466"/>
              </a:buClr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SILVER: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AMITA </a:t>
            </a:r>
            <a:r>
              <a:rPr lang="en-US" altLang="en-US" sz="2400" dirty="0" err="1"/>
              <a:t>Alexian</a:t>
            </a:r>
            <a:r>
              <a:rPr lang="en-US" altLang="en-US" sz="2400" dirty="0"/>
              <a:t> Brother Women’s and Children’s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Edward Hospital</a:t>
            </a:r>
          </a:p>
          <a:p>
            <a:pPr algn="ctr" eaLnBrk="1" hangingPunct="1">
              <a:buClr>
                <a:srgbClr val="F58466"/>
              </a:buClr>
              <a:buNone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Northwestern Memorial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AMITA Health Adventist Medical Center Hinsdale</a:t>
            </a:r>
            <a:endParaRPr lang="en-US" altLang="en-US" sz="2000" dirty="0"/>
          </a:p>
          <a:p>
            <a:pPr eaLnBrk="1" hangingPunct="1">
              <a:buClr>
                <a:srgbClr val="F58466"/>
              </a:buClr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324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Congratulations!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Updated GH QI Awards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8229600" cy="3352800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All Quality Improvement Award winners and their award levels (e.g. Gold) will be acknowledged via: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ILPQC website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Neonatal GH monthly email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Annual Conference slides on website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Special </a:t>
            </a:r>
            <a:r>
              <a:rPr lang="en-US" altLang="en-US" sz="2400" dirty="0" smtClean="0"/>
              <a:t>recognition at </a:t>
            </a:r>
            <a:r>
              <a:rPr lang="en-US" altLang="en-US" sz="2400" dirty="0"/>
              <a:t>the Face to Face!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For the three teams not receiving a banner at the Annual Conference a banner will be printed and shipped to their hospital </a:t>
            </a:r>
            <a:endParaRPr lang="en-US" altLang="en-US" sz="2400" dirty="0"/>
          </a:p>
          <a:p>
            <a:pPr eaLnBrk="1" hangingPunct="1">
              <a:buClr>
                <a:srgbClr val="F58466"/>
              </a:buClr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324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Golden Hour Sustainability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Calls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356492"/>
            <a:ext cx="8229600" cy="486092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Transitioning from monthly to quarterly Team Meetings by Q2 2018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2018 Golden Hour sustainability call schedule for data review, team talks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Tuesday, February 20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2-3pm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Tuesday, March 20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2-3pm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Tuesday, June 19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2-3pm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Tuesday, September 18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2-3pm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Tuesday, December 18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2-3pm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What are helpful topics to cover during sustainability and months where there is no call?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708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Golden Hour Sustainability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Team Talks - TENTATIVE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409973"/>
              </p:ext>
            </p:extLst>
          </p:nvPr>
        </p:nvGraphicFramePr>
        <p:xfrm>
          <a:off x="152400" y="1447801"/>
          <a:ext cx="6095999" cy="527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2571"/>
                <a:gridCol w="2612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75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 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Suggested Teams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Suggested Topics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53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St. John’s Children’s Hospital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AMITA </a:t>
                      </a:r>
                      <a:r>
                        <a:rPr lang="en-US" sz="1600" baseline="0" dirty="0" err="1" smtClean="0"/>
                        <a:t>Alexian</a:t>
                      </a:r>
                      <a:r>
                        <a:rPr lang="en-US" sz="1600" baseline="0" dirty="0" smtClean="0"/>
                        <a:t> Brother Women’s and Children’s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/>
                        <a:t>Share sustainability plan?</a:t>
                      </a:r>
                      <a:endParaRPr lang="en-US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Team Debrief:</a:t>
                      </a:r>
                      <a:r>
                        <a:rPr lang="en-US" sz="1600" baseline="0" dirty="0" smtClean="0"/>
                        <a:t> how are teams achieving success?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0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Northwestern Memorial Hospital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Carle Foundation Hospital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Maintaining provider /nurse</a:t>
                      </a:r>
                      <a:r>
                        <a:rPr lang="en-US" sz="1600" baseline="0" dirty="0" smtClean="0"/>
                        <a:t> engagement</a:t>
                      </a:r>
                      <a:r>
                        <a:rPr lang="en-US" sz="1600" dirty="0" smtClean="0"/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New Hire Education plans?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8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September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Advocate Condell Medical Center- SCN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Advocate Illinois Masonic Medical Center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Maintaining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gains in Delayed Cord Clamping?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18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of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Edward Hospital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NM </a:t>
                      </a:r>
                      <a:r>
                        <a:rPr lang="en-US" sz="1600" dirty="0" err="1" smtClean="0"/>
                        <a:t>Delnor</a:t>
                      </a:r>
                      <a:r>
                        <a:rPr lang="en-US" sz="1600" dirty="0" smtClean="0"/>
                        <a:t> Hospital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AMITA Health Adventist Hinsdale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Continuing</a:t>
                      </a:r>
                      <a:r>
                        <a:rPr lang="en-US" sz="1600" baseline="0" dirty="0" smtClean="0"/>
                        <a:t> provider/nursing education strategies?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0" y="16002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Additional </a:t>
            </a:r>
            <a:r>
              <a:rPr lang="en-US" b="1" dirty="0"/>
              <a:t>topics?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Topics </a:t>
            </a:r>
            <a:r>
              <a:rPr lang="en-US" b="1" dirty="0"/>
              <a:t>to omit?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Suggestions for  changes </a:t>
            </a:r>
            <a:r>
              <a:rPr lang="en-US" b="1" dirty="0"/>
              <a:t>in team </a:t>
            </a:r>
            <a:r>
              <a:rPr lang="en-US" b="1" dirty="0" smtClean="0"/>
              <a:t>talk structure?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Other </a:t>
            </a:r>
            <a:r>
              <a:rPr lang="en-US" b="1" dirty="0"/>
              <a:t>feedback? </a:t>
            </a:r>
          </a:p>
        </p:txBody>
      </p:sp>
    </p:spTree>
    <p:extLst>
      <p:ext uri="{BB962C8B-B14F-4D97-AF65-F5344CB8AC3E}">
        <p14:creationId xmlns:p14="http://schemas.microsoft.com/office/powerpoint/2010/main" xmlns="" val="7530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Introductions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6783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  <a:cs typeface="Arial" charset="0"/>
              </a:rPr>
              <a:t>Please enter into the chat box your</a:t>
            </a:r>
          </a:p>
          <a:p>
            <a:pPr marL="857250" lvl="1" indent="-457200" eaLnBrk="1" hangingPunct="1">
              <a:spcBef>
                <a:spcPct val="0"/>
              </a:spcBef>
              <a:buClr>
                <a:srgbClr val="004990"/>
              </a:buClr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Name</a:t>
            </a:r>
          </a:p>
          <a:p>
            <a:pPr marL="857250" lvl="1" indent="-457200" eaLnBrk="1" hangingPunct="1">
              <a:spcBef>
                <a:spcPct val="0"/>
              </a:spcBef>
              <a:buClr>
                <a:srgbClr val="004990"/>
              </a:buClr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Role</a:t>
            </a:r>
          </a:p>
          <a:p>
            <a:pPr marL="857250" lvl="1" indent="-457200" eaLnBrk="1" hangingPunct="1">
              <a:spcBef>
                <a:spcPct val="0"/>
              </a:spcBef>
              <a:buClr>
                <a:srgbClr val="004990"/>
              </a:buClr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Institution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</a:pPr>
            <a:r>
              <a:rPr lang="en-US" dirty="0">
                <a:latin typeface="+mj-lt"/>
                <a:cs typeface="Arial" charset="0"/>
              </a:rPr>
              <a:t>If you are only on the phone line, please be sure to let us know so we can note your attendance</a:t>
            </a:r>
          </a:p>
        </p:txBody>
      </p:sp>
    </p:spTree>
    <p:extLst>
      <p:ext uri="{BB962C8B-B14F-4D97-AF65-F5344CB8AC3E}">
        <p14:creationId xmlns:p14="http://schemas.microsoft.com/office/powerpoint/2010/main" xmlns="" val="397828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Next Steps: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356492"/>
            <a:ext cx="8229600" cy="486092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Submit all </a:t>
            </a:r>
            <a:r>
              <a:rPr lang="en-US" altLang="en-US" sz="2800" dirty="0"/>
              <a:t>2017 Golden Hour data </a:t>
            </a:r>
            <a:r>
              <a:rPr lang="en-US" altLang="en-US" sz="2800" dirty="0" smtClean="0"/>
              <a:t>to </a:t>
            </a:r>
            <a:r>
              <a:rPr lang="en-US" altLang="en-US" sz="2800" dirty="0" err="1"/>
              <a:t>REDCap</a:t>
            </a:r>
            <a:r>
              <a:rPr lang="en-US" altLang="en-US" sz="2800" dirty="0"/>
              <a:t> by </a:t>
            </a:r>
            <a:r>
              <a:rPr lang="en-US" altLang="en-US" sz="2800" b="1" dirty="0"/>
              <a:t>March 15, 2018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Will follow-up </a:t>
            </a:r>
            <a:r>
              <a:rPr lang="en-US" altLang="en-US" sz="2800" dirty="0"/>
              <a:t>with teams with missing data through </a:t>
            </a:r>
            <a:r>
              <a:rPr lang="en-US" altLang="en-US" sz="2800" b="1" dirty="0"/>
              <a:t>March 31, 2018</a:t>
            </a:r>
            <a:r>
              <a:rPr lang="en-US" altLang="en-US" sz="2800" dirty="0"/>
              <a:t>, when current data system will be closed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Teams will transition </a:t>
            </a:r>
            <a:r>
              <a:rPr lang="en-US" altLang="en-US" sz="2800" dirty="0"/>
              <a:t>to sustainability data system on </a:t>
            </a:r>
            <a:r>
              <a:rPr lang="en-US" altLang="en-US" sz="2800" b="1" dirty="0"/>
              <a:t>April 1, 2018</a:t>
            </a:r>
            <a:r>
              <a:rPr lang="en-US" altLang="en-US" sz="2800" dirty="0"/>
              <a:t>, pending availability of sustainability </a:t>
            </a:r>
            <a:r>
              <a:rPr lang="en-US" altLang="en-US" sz="2800" dirty="0" smtClean="0"/>
              <a:t>reports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3600" b="1" dirty="0" smtClean="0"/>
              <a:t>Bring a draft of your sustainability plan to March 2018 Golden Hour Teams Call!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27155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352800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6000" dirty="0" smtClean="0">
                <a:solidFill>
                  <a:srgbClr val="F58466"/>
                </a:solidFill>
              </a:rPr>
              <a:t>SAVE THE DATE!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4000" dirty="0" smtClean="0">
                <a:solidFill>
                  <a:srgbClr val="F58466"/>
                </a:solidFill>
              </a:rPr>
              <a:t>2018 OB &amp; Neonatal Face-to-Face Meetings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sz="4000" dirty="0">
              <a:solidFill>
                <a:srgbClr val="004990"/>
              </a:solidFill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4000" dirty="0" smtClean="0">
                <a:solidFill>
                  <a:srgbClr val="004990"/>
                </a:solidFill>
              </a:rPr>
              <a:t>OB: May 30</a:t>
            </a:r>
            <a:r>
              <a:rPr lang="en-US" altLang="en-US" sz="4000" baseline="30000" dirty="0" smtClean="0">
                <a:solidFill>
                  <a:srgbClr val="004990"/>
                </a:solidFill>
              </a:rPr>
              <a:t>th</a:t>
            </a:r>
            <a:r>
              <a:rPr lang="en-US" altLang="en-US" sz="4000" dirty="0" smtClean="0">
                <a:solidFill>
                  <a:srgbClr val="004990"/>
                </a:solidFill>
              </a:rPr>
              <a:t>, 2018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4000" b="1" dirty="0" smtClean="0">
                <a:solidFill>
                  <a:srgbClr val="004990"/>
                </a:solidFill>
              </a:rPr>
              <a:t>Neonatal: May 31</a:t>
            </a:r>
            <a:r>
              <a:rPr lang="en-US" altLang="en-US" sz="4000" b="1" baseline="30000" dirty="0" smtClean="0">
                <a:solidFill>
                  <a:srgbClr val="004990"/>
                </a:solidFill>
              </a:rPr>
              <a:t>st</a:t>
            </a:r>
            <a:r>
              <a:rPr lang="en-US" altLang="en-US" sz="4000" b="1" dirty="0" smtClean="0">
                <a:solidFill>
                  <a:srgbClr val="004990"/>
                </a:solidFill>
              </a:rPr>
              <a:t>, 2018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4000" b="1" dirty="0" smtClean="0">
                <a:solidFill>
                  <a:srgbClr val="004990"/>
                </a:solidFill>
              </a:rPr>
              <a:t>Springfield, IL</a:t>
            </a:r>
            <a:endParaRPr lang="en-US" altLang="en-US" sz="3600" b="1" dirty="0" smtClean="0">
              <a:solidFill>
                <a:srgbClr val="004990"/>
              </a:solidFill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sz="2400" dirty="0">
              <a:solidFill>
                <a:srgbClr val="F58466"/>
              </a:solidFill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sz="2400" dirty="0">
              <a:solidFill>
                <a:srgbClr val="F58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8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6613489"/>
              </p:ext>
            </p:extLst>
          </p:nvPr>
        </p:nvGraphicFramePr>
        <p:xfrm>
          <a:off x="-7938" y="0"/>
          <a:ext cx="9159876" cy="6870700"/>
        </p:xfrm>
        <a:graphic>
          <a:graphicData uri="http://schemas.openxmlformats.org/presentationml/2006/ole">
            <p:oleObj spid="_x0000_s1139" name="Acrobat Document" r:id="rId4" imgW="4762800" imgH="3585600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5791200"/>
            <a:ext cx="838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029200"/>
            <a:ext cx="7315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2327" y="4953000"/>
            <a:ext cx="731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868487"/>
            <a:ext cx="502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467106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4835236"/>
            <a:ext cx="2209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835236"/>
            <a:ext cx="838200" cy="71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4" y="5257800"/>
            <a:ext cx="2454426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151" y="5228877"/>
            <a:ext cx="1905000" cy="8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192" y="5097260"/>
            <a:ext cx="1522903" cy="11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287216"/>
            <a:ext cx="2362200" cy="7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479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Welcome to Our New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ILPQC Project Coordinator!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534400" cy="46783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</a:pPr>
            <a:r>
              <a:rPr lang="en-US" dirty="0">
                <a:latin typeface="+mj-lt"/>
                <a:cs typeface="Arial" charset="0"/>
              </a:rPr>
              <a:t>Welcome Danielle Young, MPH, ILPQC Project Coordinator! 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</a:pPr>
            <a:r>
              <a:rPr lang="en-US" dirty="0">
                <a:latin typeface="+mj-lt"/>
                <a:cs typeface="Arial" charset="0"/>
              </a:rPr>
              <a:t>Danielle will be the lead coordinator on Hypertension and IPLARC but will help with other initiatives as needed </a:t>
            </a:r>
            <a:r>
              <a:rPr lang="en-US" dirty="0">
                <a:cs typeface="Arial" charset="0"/>
                <a:hlinkClick r:id="rId3"/>
              </a:rPr>
              <a:t>Danielle.Young@northwestern.edu</a:t>
            </a:r>
            <a:endParaRPr lang="en-US" dirty="0"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</a:pPr>
            <a:r>
              <a:rPr lang="en-US" dirty="0">
                <a:latin typeface="+mj-lt"/>
                <a:cs typeface="Arial" charset="0"/>
              </a:rPr>
              <a:t>Dan Weiss will continue to be the lead coordinator on Golden Hour and MNO initiatives </a:t>
            </a:r>
            <a:r>
              <a:rPr lang="en-US" dirty="0">
                <a:latin typeface="+mj-lt"/>
                <a:cs typeface="Arial" charset="0"/>
                <a:hlinkClick r:id="rId4"/>
              </a:rPr>
              <a:t>dweiss@northshore.org</a:t>
            </a:r>
            <a:r>
              <a:rPr lang="en-US" dirty="0">
                <a:latin typeface="+mj-lt"/>
                <a:cs typeface="Arial" charset="0"/>
              </a:rPr>
              <a:t> </a:t>
            </a:r>
            <a:endParaRPr lang="en-US" sz="36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Introductions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6783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Golden Hour data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Finishing strong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Sustainability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Announcements 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F58466"/>
              </a:buClr>
              <a:buFont typeface="Arial" pitchFamily="34" charset="0"/>
              <a:buChar char="•"/>
            </a:pP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Golden Hour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174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</a:t>
            </a:r>
            <a:b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Communication Practices</a:t>
            </a:r>
            <a:endParaRPr kumimoji="1" lang="ja-JP" altLang="en-US" sz="35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466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875"/>
            <a:ext cx="8229600" cy="1446918"/>
          </a:xfrm>
        </p:spPr>
        <p:txBody>
          <a:bodyPr/>
          <a:lstStyle/>
          <a:p>
            <a:pPr algn="l"/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 </a:t>
            </a:r>
            <a:b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Delivery Room Practices</a:t>
            </a:r>
            <a:endParaRPr kumimoji="1" lang="ja-JP" altLang="en-US" sz="35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048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993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</a:t>
            </a:r>
            <a:b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Family Engagement</a:t>
            </a:r>
            <a:endParaRPr lang="en-US" sz="35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1430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7162800" y="3962400"/>
            <a:ext cx="1676400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Wow!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3538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 Admission Practices – Temperature and IV Glucose</a:t>
            </a:r>
            <a:endParaRPr kumimoji="1" lang="ja-JP" altLang="en-US" sz="35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2192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56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71460</TotalTime>
  <Words>1204</Words>
  <Application>Microsoft Office PowerPoint</Application>
  <PresentationFormat>On-screen Show (4:3)</PresentationFormat>
  <Paragraphs>165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5_Office Theme</vt:lpstr>
      <vt:lpstr>1_Office Theme</vt:lpstr>
      <vt:lpstr>Acrobat Document</vt:lpstr>
      <vt:lpstr>ILPQC Golden Hour  Teams Call</vt:lpstr>
      <vt:lpstr>Introductions</vt:lpstr>
      <vt:lpstr>Welcome to Our New  ILPQC Project Coordinator!</vt:lpstr>
      <vt:lpstr>Introductions</vt:lpstr>
      <vt:lpstr>Golden Hour Data</vt:lpstr>
      <vt:lpstr>Neonatal Golden Hour: Communication Practices</vt:lpstr>
      <vt:lpstr>Neonatal Golden Hour:  Delivery Room Practices</vt:lpstr>
      <vt:lpstr>Neonatal Golden Hour: Family Engagement</vt:lpstr>
      <vt:lpstr>Neonatal Golden Hour: Admission Practices – Temperature and IV Glucose</vt:lpstr>
      <vt:lpstr>Finishing Strong</vt:lpstr>
      <vt:lpstr>Checklist to Complete  Golden Hour Initiative</vt:lpstr>
      <vt:lpstr>Supporting Teams to Sustain Improvement </vt:lpstr>
      <vt:lpstr>Sustained Improvement  Metrics</vt:lpstr>
      <vt:lpstr>Delayed Cord Clamping Item  Wording for Sustainability</vt:lpstr>
      <vt:lpstr>DRAFT:  Golden Hour Sustainability  Data Form in REDCap</vt:lpstr>
      <vt:lpstr>Congratulations! Updated GH QI Awards</vt:lpstr>
      <vt:lpstr>Congratulations! Updated GH QI Awards</vt:lpstr>
      <vt:lpstr>Golden Hour Sustainability  Calls</vt:lpstr>
      <vt:lpstr>Golden Hour Sustainability Team Talks - TENTATIVE</vt:lpstr>
      <vt:lpstr>Next Steps:</vt:lpstr>
      <vt:lpstr>Slide 21</vt:lpstr>
      <vt:lpstr>Slide 22</vt:lpstr>
    </vt:vector>
  </TitlesOfParts>
  <Company>State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weissd</cp:lastModifiedBy>
  <cp:revision>1579</cp:revision>
  <dcterms:created xsi:type="dcterms:W3CDTF">2013-06-07T18:46:59Z</dcterms:created>
  <dcterms:modified xsi:type="dcterms:W3CDTF">2018-02-20T15:34:43Z</dcterms:modified>
</cp:coreProperties>
</file>