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1.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9.xml" ContentType="application/vnd.openxmlformats-officedocument.presentationml.notesSlide+xml"/>
  <Override PartName="/ppt/charts/chart3.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460" r:id="rId2"/>
    <p:sldId id="257" r:id="rId3"/>
    <p:sldId id="549" r:id="rId4"/>
    <p:sldId id="552" r:id="rId5"/>
    <p:sldId id="551" r:id="rId6"/>
    <p:sldId id="534" r:id="rId7"/>
    <p:sldId id="535" r:id="rId8"/>
    <p:sldId id="536" r:id="rId9"/>
    <p:sldId id="537" r:id="rId10"/>
    <p:sldId id="541" r:id="rId11"/>
    <p:sldId id="543" r:id="rId12"/>
    <p:sldId id="569" r:id="rId13"/>
    <p:sldId id="627" r:id="rId14"/>
    <p:sldId id="626" r:id="rId15"/>
    <p:sldId id="544" r:id="rId16"/>
    <p:sldId id="562" r:id="rId17"/>
    <p:sldId id="625" r:id="rId18"/>
    <p:sldId id="628" r:id="rId19"/>
    <p:sldId id="630" r:id="rId20"/>
    <p:sldId id="545" r:id="rId21"/>
    <p:sldId id="561" r:id="rId22"/>
    <p:sldId id="631" r:id="rId23"/>
    <p:sldId id="560" r:id="rId24"/>
    <p:sldId id="556" r:id="rId25"/>
    <p:sldId id="557" r:id="rId26"/>
    <p:sldId id="558" r:id="rId27"/>
    <p:sldId id="570" r:id="rId28"/>
    <p:sldId id="571" r:id="rId29"/>
    <p:sldId id="572" r:id="rId30"/>
    <p:sldId id="573" r:id="rId31"/>
    <p:sldId id="574" r:id="rId32"/>
    <p:sldId id="575" r:id="rId33"/>
    <p:sldId id="583" r:id="rId34"/>
    <p:sldId id="576" r:id="rId35"/>
    <p:sldId id="577" r:id="rId36"/>
    <p:sldId id="578" r:id="rId37"/>
    <p:sldId id="579" r:id="rId38"/>
    <p:sldId id="580" r:id="rId39"/>
    <p:sldId id="581" r:id="rId40"/>
    <p:sldId id="582" r:id="rId41"/>
    <p:sldId id="584" r:id="rId42"/>
    <p:sldId id="585" r:id="rId43"/>
    <p:sldId id="586" r:id="rId44"/>
    <p:sldId id="587" r:id="rId45"/>
    <p:sldId id="588" r:id="rId46"/>
    <p:sldId id="589" r:id="rId47"/>
    <p:sldId id="590" r:id="rId48"/>
    <p:sldId id="591" r:id="rId49"/>
    <p:sldId id="592" r:id="rId50"/>
    <p:sldId id="593" r:id="rId51"/>
    <p:sldId id="594" r:id="rId52"/>
    <p:sldId id="468" r:id="rId53"/>
    <p:sldId id="469" r:id="rId54"/>
    <p:sldId id="565" r:id="rId55"/>
    <p:sldId id="470" r:id="rId56"/>
    <p:sldId id="566" r:id="rId57"/>
    <p:sldId id="471" r:id="rId58"/>
    <p:sldId id="567" r:id="rId59"/>
    <p:sldId id="634" r:id="rId60"/>
    <p:sldId id="595" r:id="rId61"/>
    <p:sldId id="596" r:id="rId62"/>
    <p:sldId id="597" r:id="rId63"/>
    <p:sldId id="598" r:id="rId64"/>
    <p:sldId id="599" r:id="rId65"/>
    <p:sldId id="600" r:id="rId66"/>
    <p:sldId id="601" r:id="rId67"/>
    <p:sldId id="602" r:id="rId68"/>
    <p:sldId id="603" r:id="rId69"/>
    <p:sldId id="604" r:id="rId70"/>
    <p:sldId id="605" r:id="rId71"/>
    <p:sldId id="606" r:id="rId72"/>
    <p:sldId id="607" r:id="rId73"/>
    <p:sldId id="608" r:id="rId74"/>
    <p:sldId id="609" r:id="rId75"/>
    <p:sldId id="610" r:id="rId76"/>
    <p:sldId id="611" r:id="rId77"/>
    <p:sldId id="612" r:id="rId78"/>
    <p:sldId id="613" r:id="rId79"/>
    <p:sldId id="614" r:id="rId80"/>
    <p:sldId id="615" r:id="rId81"/>
    <p:sldId id="616" r:id="rId82"/>
    <p:sldId id="617" r:id="rId83"/>
    <p:sldId id="618" r:id="rId84"/>
    <p:sldId id="619" r:id="rId85"/>
    <p:sldId id="620" r:id="rId86"/>
    <p:sldId id="621" r:id="rId87"/>
    <p:sldId id="622" r:id="rId88"/>
    <p:sldId id="623" r:id="rId89"/>
    <p:sldId id="476" r:id="rId90"/>
    <p:sldId id="533" r:id="rId91"/>
    <p:sldId id="632" r:id="rId92"/>
    <p:sldId id="624" r:id="rId93"/>
    <p:sldId id="349" r:id="rId94"/>
    <p:sldId id="633" r:id="rId95"/>
    <p:sldId id="454" r:id="rId96"/>
    <p:sldId id="554" r:id="rId9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03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l094\AppData\Local\Microsoft\Windows\Temporary%20Internet%20Files\Content.Outlook\FAAQ539C\MockT2Tgraph_baselin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Maternal Hypertension Initiative</a:t>
            </a:r>
            <a:endParaRPr lang="en-US">
              <a:effectLst/>
            </a:endParaRPr>
          </a:p>
          <a:p>
            <a:pPr>
              <a:defRPr/>
            </a:pPr>
            <a:r>
              <a:rPr lang="en-US" sz="1800" b="1" i="0" baseline="0">
                <a:effectLst/>
              </a:rPr>
              <a:t>Percent of Cases with New Onset Severe Hypertension Treated within 60 Minutes</a:t>
            </a:r>
            <a:endParaRPr lang="en-US">
              <a:effectLst/>
            </a:endParaRPr>
          </a:p>
          <a:p>
            <a:pPr>
              <a:defRPr/>
            </a:pPr>
            <a:r>
              <a:rPr lang="en-US" sz="1800" b="1" i="0" baseline="0">
                <a:effectLst/>
              </a:rPr>
              <a:t>Hospital XXX &amp; Select Comparisons, 2016</a:t>
            </a:r>
            <a:endParaRPr lang="en-US">
              <a:effectLst/>
            </a:endParaRPr>
          </a:p>
        </c:rich>
      </c:tx>
      <c:overlay val="0"/>
    </c:title>
    <c:autoTitleDeleted val="0"/>
    <c:plotArea>
      <c:layout/>
      <c:lineChart>
        <c:grouping val="standard"/>
        <c:varyColors val="0"/>
        <c:ser>
          <c:idx val="0"/>
          <c:order val="0"/>
          <c:tx>
            <c:strRef>
              <c:f>Sheet1!$H$1</c:f>
              <c:strCache>
                <c:ptCount val="1"/>
                <c:pt idx="0">
                  <c:v>All Hosp</c:v>
                </c:pt>
              </c:strCache>
            </c:strRef>
          </c:tx>
          <c:spPr>
            <a:ln>
              <a:solidFill>
                <a:srgbClr val="000099"/>
              </a:solidFill>
            </a:ln>
          </c:spPr>
          <c:marker>
            <c:symbol val="diamond"/>
            <c:size val="7"/>
            <c:spPr>
              <a:solidFill>
                <a:srgbClr val="000099"/>
              </a:solidFill>
              <a:ln>
                <a:noFill/>
              </a:ln>
            </c:spPr>
          </c:marker>
          <c:cat>
            <c:strRef>
              <c:f>Sheet1!$G$2:$G$14</c:f>
              <c:strCache>
                <c:ptCount val="13"/>
                <c:pt idx="0">
                  <c:v>Baseline (Oct-Dec 2015)</c:v>
                </c:pt>
                <c:pt idx="1">
                  <c:v>Jan-16</c:v>
                </c:pt>
                <c:pt idx="2">
                  <c:v>Feb-16</c:v>
                </c:pt>
                <c:pt idx="3">
                  <c:v>Mar-16</c:v>
                </c:pt>
                <c:pt idx="4">
                  <c:v>Apr-16</c:v>
                </c:pt>
                <c:pt idx="5">
                  <c:v>May-16</c:v>
                </c:pt>
                <c:pt idx="6">
                  <c:v>Jun-16</c:v>
                </c:pt>
                <c:pt idx="7">
                  <c:v>Jul-16</c:v>
                </c:pt>
                <c:pt idx="8">
                  <c:v>Aug-16</c:v>
                </c:pt>
                <c:pt idx="9">
                  <c:v>Sep-16</c:v>
                </c:pt>
                <c:pt idx="10">
                  <c:v>Oct-16</c:v>
                </c:pt>
                <c:pt idx="11">
                  <c:v>Nov-16</c:v>
                </c:pt>
                <c:pt idx="12">
                  <c:v>Dec-16</c:v>
                </c:pt>
              </c:strCache>
            </c:strRef>
          </c:cat>
          <c:val>
            <c:numRef>
              <c:f>Sheet1!$H$2:$H$14</c:f>
              <c:numCache>
                <c:formatCode>0%</c:formatCode>
                <c:ptCount val="13"/>
                <c:pt idx="0" formatCode="0.0%">
                  <c:v>0.46</c:v>
                </c:pt>
                <c:pt idx="1">
                  <c:v>0.49</c:v>
                </c:pt>
                <c:pt idx="2">
                  <c:v>0.63</c:v>
                </c:pt>
                <c:pt idx="3">
                  <c:v>0.64</c:v>
                </c:pt>
                <c:pt idx="4">
                  <c:v>0.67</c:v>
                </c:pt>
                <c:pt idx="5">
                  <c:v>0.63</c:v>
                </c:pt>
                <c:pt idx="6">
                  <c:v>0.68</c:v>
                </c:pt>
                <c:pt idx="7">
                  <c:v>0.72</c:v>
                </c:pt>
                <c:pt idx="8">
                  <c:v>0.7</c:v>
                </c:pt>
                <c:pt idx="9">
                  <c:v>0.74</c:v>
                </c:pt>
                <c:pt idx="10">
                  <c:v>0.76</c:v>
                </c:pt>
                <c:pt idx="11">
                  <c:v>0.75</c:v>
                </c:pt>
                <c:pt idx="12">
                  <c:v>0.79</c:v>
                </c:pt>
              </c:numCache>
            </c:numRef>
          </c:val>
          <c:smooth val="0"/>
        </c:ser>
        <c:ser>
          <c:idx val="1"/>
          <c:order val="1"/>
          <c:tx>
            <c:strRef>
              <c:f>Sheet1!$I$1</c:f>
              <c:strCache>
                <c:ptCount val="1"/>
                <c:pt idx="0">
                  <c:v>Hosp XXX</c:v>
                </c:pt>
              </c:strCache>
            </c:strRef>
          </c:tx>
          <c:spPr>
            <a:ln>
              <a:solidFill>
                <a:srgbClr val="008000"/>
              </a:solidFill>
            </a:ln>
          </c:spPr>
          <c:marker>
            <c:spPr>
              <a:solidFill>
                <a:srgbClr val="008000"/>
              </a:solidFill>
              <a:ln>
                <a:noFill/>
              </a:ln>
            </c:spPr>
          </c:marker>
          <c:cat>
            <c:strRef>
              <c:f>Sheet1!$G$2:$G$14</c:f>
              <c:strCache>
                <c:ptCount val="13"/>
                <c:pt idx="0">
                  <c:v>Baseline (Oct-Dec 2015)</c:v>
                </c:pt>
                <c:pt idx="1">
                  <c:v>Jan-16</c:v>
                </c:pt>
                <c:pt idx="2">
                  <c:v>Feb-16</c:v>
                </c:pt>
                <c:pt idx="3">
                  <c:v>Mar-16</c:v>
                </c:pt>
                <c:pt idx="4">
                  <c:v>Apr-16</c:v>
                </c:pt>
                <c:pt idx="5">
                  <c:v>May-16</c:v>
                </c:pt>
                <c:pt idx="6">
                  <c:v>Jun-16</c:v>
                </c:pt>
                <c:pt idx="7">
                  <c:v>Jul-16</c:v>
                </c:pt>
                <c:pt idx="8">
                  <c:v>Aug-16</c:v>
                </c:pt>
                <c:pt idx="9">
                  <c:v>Sep-16</c:v>
                </c:pt>
                <c:pt idx="10">
                  <c:v>Oct-16</c:v>
                </c:pt>
                <c:pt idx="11">
                  <c:v>Nov-16</c:v>
                </c:pt>
                <c:pt idx="12">
                  <c:v>Dec-16</c:v>
                </c:pt>
              </c:strCache>
            </c:strRef>
          </c:cat>
          <c:val>
            <c:numRef>
              <c:f>Sheet1!$I$2:$I$14</c:f>
              <c:numCache>
                <c:formatCode>0%</c:formatCode>
                <c:ptCount val="13"/>
                <c:pt idx="0">
                  <c:v>0.57999999999999996</c:v>
                </c:pt>
                <c:pt idx="1">
                  <c:v>0.62</c:v>
                </c:pt>
                <c:pt idx="2">
                  <c:v>0.92</c:v>
                </c:pt>
                <c:pt idx="3">
                  <c:v>0.85</c:v>
                </c:pt>
                <c:pt idx="4">
                  <c:v>0.72</c:v>
                </c:pt>
                <c:pt idx="5">
                  <c:v>0.71</c:v>
                </c:pt>
                <c:pt idx="6">
                  <c:v>0.73</c:v>
                </c:pt>
                <c:pt idx="7">
                  <c:v>0.72</c:v>
                </c:pt>
                <c:pt idx="8">
                  <c:v>0.75</c:v>
                </c:pt>
                <c:pt idx="9">
                  <c:v>0.77</c:v>
                </c:pt>
                <c:pt idx="10">
                  <c:v>0.76</c:v>
                </c:pt>
                <c:pt idx="11">
                  <c:v>0.79</c:v>
                </c:pt>
                <c:pt idx="12">
                  <c:v>0.82</c:v>
                </c:pt>
              </c:numCache>
            </c:numRef>
          </c:val>
          <c:smooth val="0"/>
        </c:ser>
        <c:ser>
          <c:idx val="2"/>
          <c:order val="2"/>
          <c:tx>
            <c:strRef>
              <c:f>Sheet1!$J$1</c:f>
              <c:strCache>
                <c:ptCount val="1"/>
                <c:pt idx="0">
                  <c:v>Similar Level</c:v>
                </c:pt>
              </c:strCache>
            </c:strRef>
          </c:tx>
          <c:spPr>
            <a:ln>
              <a:solidFill>
                <a:srgbClr val="663300"/>
              </a:solidFill>
            </a:ln>
          </c:spPr>
          <c:marker>
            <c:symbol val="circle"/>
            <c:size val="7"/>
            <c:spPr>
              <a:solidFill>
                <a:srgbClr val="663300"/>
              </a:solidFill>
              <a:ln>
                <a:noFill/>
              </a:ln>
            </c:spPr>
          </c:marker>
          <c:cat>
            <c:strRef>
              <c:f>Sheet1!$G$2:$G$14</c:f>
              <c:strCache>
                <c:ptCount val="13"/>
                <c:pt idx="0">
                  <c:v>Baseline (Oct-Dec 2015)</c:v>
                </c:pt>
                <c:pt idx="1">
                  <c:v>Jan-16</c:v>
                </c:pt>
                <c:pt idx="2">
                  <c:v>Feb-16</c:v>
                </c:pt>
                <c:pt idx="3">
                  <c:v>Mar-16</c:v>
                </c:pt>
                <c:pt idx="4">
                  <c:v>Apr-16</c:v>
                </c:pt>
                <c:pt idx="5">
                  <c:v>May-16</c:v>
                </c:pt>
                <c:pt idx="6">
                  <c:v>Jun-16</c:v>
                </c:pt>
                <c:pt idx="7">
                  <c:v>Jul-16</c:v>
                </c:pt>
                <c:pt idx="8">
                  <c:v>Aug-16</c:v>
                </c:pt>
                <c:pt idx="9">
                  <c:v>Sep-16</c:v>
                </c:pt>
                <c:pt idx="10">
                  <c:v>Oct-16</c:v>
                </c:pt>
                <c:pt idx="11">
                  <c:v>Nov-16</c:v>
                </c:pt>
                <c:pt idx="12">
                  <c:v>Dec-16</c:v>
                </c:pt>
              </c:strCache>
            </c:strRef>
          </c:cat>
          <c:val>
            <c:numRef>
              <c:f>Sheet1!$J$2:$J$14</c:f>
              <c:numCache>
                <c:formatCode>0%</c:formatCode>
                <c:ptCount val="13"/>
                <c:pt idx="0">
                  <c:v>0.45</c:v>
                </c:pt>
                <c:pt idx="1">
                  <c:v>0.48</c:v>
                </c:pt>
                <c:pt idx="2">
                  <c:v>0.68</c:v>
                </c:pt>
                <c:pt idx="3">
                  <c:v>0.66</c:v>
                </c:pt>
                <c:pt idx="4">
                  <c:v>0.67</c:v>
                </c:pt>
                <c:pt idx="5">
                  <c:v>0.6</c:v>
                </c:pt>
                <c:pt idx="6">
                  <c:v>0.63</c:v>
                </c:pt>
                <c:pt idx="7">
                  <c:v>0.66</c:v>
                </c:pt>
                <c:pt idx="8">
                  <c:v>0.65</c:v>
                </c:pt>
                <c:pt idx="9">
                  <c:v>0.69</c:v>
                </c:pt>
                <c:pt idx="10">
                  <c:v>0.72</c:v>
                </c:pt>
                <c:pt idx="11">
                  <c:v>0.74</c:v>
                </c:pt>
                <c:pt idx="12">
                  <c:v>0.76</c:v>
                </c:pt>
              </c:numCache>
            </c:numRef>
          </c:val>
          <c:smooth val="0"/>
        </c:ser>
        <c:ser>
          <c:idx val="3"/>
          <c:order val="3"/>
          <c:tx>
            <c:strRef>
              <c:f>Sheet1!$K$1</c:f>
              <c:strCache>
                <c:ptCount val="1"/>
                <c:pt idx="0">
                  <c:v>Baseline</c:v>
                </c:pt>
              </c:strCache>
            </c:strRef>
          </c:tx>
          <c:spPr>
            <a:ln>
              <a:solidFill>
                <a:srgbClr val="FF0000"/>
              </a:solidFill>
              <a:prstDash val="dash"/>
            </a:ln>
          </c:spPr>
          <c:marker>
            <c:symbol val="none"/>
          </c:marker>
          <c:cat>
            <c:strRef>
              <c:f>Sheet1!$G$2:$G$14</c:f>
              <c:strCache>
                <c:ptCount val="13"/>
                <c:pt idx="0">
                  <c:v>Baseline (Oct-Dec 2015)</c:v>
                </c:pt>
                <c:pt idx="1">
                  <c:v>Jan-16</c:v>
                </c:pt>
                <c:pt idx="2">
                  <c:v>Feb-16</c:v>
                </c:pt>
                <c:pt idx="3">
                  <c:v>Mar-16</c:v>
                </c:pt>
                <c:pt idx="4">
                  <c:v>Apr-16</c:v>
                </c:pt>
                <c:pt idx="5">
                  <c:v>May-16</c:v>
                </c:pt>
                <c:pt idx="6">
                  <c:v>Jun-16</c:v>
                </c:pt>
                <c:pt idx="7">
                  <c:v>Jul-16</c:v>
                </c:pt>
                <c:pt idx="8">
                  <c:v>Aug-16</c:v>
                </c:pt>
                <c:pt idx="9">
                  <c:v>Sep-16</c:v>
                </c:pt>
                <c:pt idx="10">
                  <c:v>Oct-16</c:v>
                </c:pt>
                <c:pt idx="11">
                  <c:v>Nov-16</c:v>
                </c:pt>
                <c:pt idx="12">
                  <c:v>Dec-16</c:v>
                </c:pt>
              </c:strCache>
            </c:strRef>
          </c:cat>
          <c:val>
            <c:numRef>
              <c:f>Sheet1!$K$2:$K$14</c:f>
              <c:numCache>
                <c:formatCode>0%</c:formatCode>
                <c:ptCount val="13"/>
                <c:pt idx="0">
                  <c:v>0.46</c:v>
                </c:pt>
                <c:pt idx="1">
                  <c:v>0.46</c:v>
                </c:pt>
                <c:pt idx="2">
                  <c:v>0.46</c:v>
                </c:pt>
                <c:pt idx="3">
                  <c:v>0.46</c:v>
                </c:pt>
                <c:pt idx="4">
                  <c:v>0.46</c:v>
                </c:pt>
                <c:pt idx="5">
                  <c:v>0.46</c:v>
                </c:pt>
                <c:pt idx="6">
                  <c:v>0.46</c:v>
                </c:pt>
                <c:pt idx="7">
                  <c:v>0.46</c:v>
                </c:pt>
                <c:pt idx="8">
                  <c:v>0.46</c:v>
                </c:pt>
                <c:pt idx="9">
                  <c:v>0.46</c:v>
                </c:pt>
                <c:pt idx="10">
                  <c:v>0.46</c:v>
                </c:pt>
                <c:pt idx="11">
                  <c:v>0.46</c:v>
                </c:pt>
                <c:pt idx="12">
                  <c:v>0.46</c:v>
                </c:pt>
              </c:numCache>
            </c:numRef>
          </c:val>
          <c:smooth val="0"/>
        </c:ser>
        <c:dLbls>
          <c:showLegendKey val="0"/>
          <c:showVal val="0"/>
          <c:showCatName val="0"/>
          <c:showSerName val="0"/>
          <c:showPercent val="0"/>
          <c:showBubbleSize val="0"/>
        </c:dLbls>
        <c:marker val="1"/>
        <c:smooth val="0"/>
        <c:axId val="307429328"/>
        <c:axId val="307429888"/>
      </c:lineChart>
      <c:catAx>
        <c:axId val="307429328"/>
        <c:scaling>
          <c:orientation val="minMax"/>
        </c:scaling>
        <c:delete val="0"/>
        <c:axPos val="b"/>
        <c:numFmt formatCode="General" sourceLinked="0"/>
        <c:majorTickMark val="out"/>
        <c:minorTickMark val="none"/>
        <c:tickLblPos val="nextTo"/>
        <c:crossAx val="307429888"/>
        <c:crosses val="autoZero"/>
        <c:auto val="1"/>
        <c:lblAlgn val="ctr"/>
        <c:lblOffset val="100"/>
        <c:noMultiLvlLbl val="0"/>
      </c:catAx>
      <c:valAx>
        <c:axId val="307429888"/>
        <c:scaling>
          <c:orientation val="minMax"/>
          <c:max val="1"/>
          <c:min val="0"/>
        </c:scaling>
        <c:delete val="0"/>
        <c:axPos val="l"/>
        <c:title>
          <c:tx>
            <c:rich>
              <a:bodyPr rot="-5400000" vert="horz"/>
              <a:lstStyle/>
              <a:p>
                <a:pPr>
                  <a:defRPr/>
                </a:pPr>
                <a:r>
                  <a:rPr lang="en-US"/>
                  <a:t>Percent of Cases</a:t>
                </a:r>
              </a:p>
            </c:rich>
          </c:tx>
          <c:overlay val="0"/>
        </c:title>
        <c:numFmt formatCode="0.0%" sourceLinked="1"/>
        <c:majorTickMark val="out"/>
        <c:minorTickMark val="none"/>
        <c:tickLblPos val="nextTo"/>
        <c:crossAx val="3074293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Recognition Bundle</a:t>
            </a:r>
            <a:r>
              <a:rPr lang="en-US" sz="2400" baseline="0" dirty="0" smtClean="0"/>
              <a:t> Components</a:t>
            </a:r>
            <a:endParaRPr lang="en-US" sz="24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Yes</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Standard protocols for measure of BP</c:v>
                </c:pt>
                <c:pt idx="1">
                  <c:v>Standard response to maternal early warning signs</c:v>
                </c:pt>
                <c:pt idx="2">
                  <c:v>Facility-wide standards for patient education</c:v>
                </c:pt>
              </c:strCache>
            </c:strRef>
          </c:cat>
          <c:val>
            <c:numRef>
              <c:f>Sheet1!$B$2:$B$4</c:f>
              <c:numCache>
                <c:formatCode>General</c:formatCode>
                <c:ptCount val="3"/>
                <c:pt idx="0">
                  <c:v>55</c:v>
                </c:pt>
                <c:pt idx="1">
                  <c:v>66</c:v>
                </c:pt>
                <c:pt idx="2">
                  <c:v>22</c:v>
                </c:pt>
              </c:numCache>
            </c:numRef>
          </c:val>
        </c:ser>
        <c:ser>
          <c:idx val="1"/>
          <c:order val="1"/>
          <c:tx>
            <c:strRef>
              <c:f>Sheet1!$C$1</c:f>
              <c:strCache>
                <c:ptCount val="1"/>
                <c:pt idx="0">
                  <c:v>No</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Standard protocols for measure of BP</c:v>
                </c:pt>
                <c:pt idx="1">
                  <c:v>Standard response to maternal early warning signs</c:v>
                </c:pt>
                <c:pt idx="2">
                  <c:v>Facility-wide standards for patient education</c:v>
                </c:pt>
              </c:strCache>
            </c:strRef>
          </c:cat>
          <c:val>
            <c:numRef>
              <c:f>Sheet1!$C$2:$C$4</c:f>
              <c:numCache>
                <c:formatCode>General</c:formatCode>
                <c:ptCount val="3"/>
                <c:pt idx="0">
                  <c:v>45</c:v>
                </c:pt>
                <c:pt idx="1">
                  <c:v>34</c:v>
                </c:pt>
                <c:pt idx="2">
                  <c:v>78</c:v>
                </c:pt>
              </c:numCache>
            </c:numRef>
          </c:val>
        </c:ser>
        <c:dLbls>
          <c:showLegendKey val="0"/>
          <c:showVal val="0"/>
          <c:showCatName val="0"/>
          <c:showSerName val="0"/>
          <c:showPercent val="0"/>
          <c:showBubbleSize val="0"/>
        </c:dLbls>
        <c:gapWidth val="219"/>
        <c:overlap val="-27"/>
        <c:axId val="307432688"/>
        <c:axId val="83317264"/>
      </c:barChart>
      <c:catAx>
        <c:axId val="30743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3317264"/>
        <c:crosses val="autoZero"/>
        <c:auto val="1"/>
        <c:lblAlgn val="ctr"/>
        <c:lblOffset val="100"/>
        <c:noMultiLvlLbl val="0"/>
      </c:catAx>
      <c:valAx>
        <c:axId val="83317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743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Response</a:t>
            </a:r>
            <a:r>
              <a:rPr lang="en-US" sz="2400" baseline="0" dirty="0" smtClean="0"/>
              <a:t> Bundle Components</a:t>
            </a:r>
            <a:endParaRPr lang="en-US" sz="24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Yes</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Facility-wide standard protocols and checklists and escalation policies for management and tx</c:v>
                </c:pt>
                <c:pt idx="1">
                  <c:v>Support plan for patients, families, and staff </c:v>
                </c:pt>
              </c:strCache>
            </c:strRef>
          </c:cat>
          <c:val>
            <c:numRef>
              <c:f>Sheet1!$B$2:$B$3</c:f>
              <c:numCache>
                <c:formatCode>General</c:formatCode>
                <c:ptCount val="2"/>
                <c:pt idx="0">
                  <c:v>14</c:v>
                </c:pt>
                <c:pt idx="1">
                  <c:v>14</c:v>
                </c:pt>
              </c:numCache>
            </c:numRef>
          </c:val>
        </c:ser>
        <c:ser>
          <c:idx val="1"/>
          <c:order val="1"/>
          <c:tx>
            <c:strRef>
              <c:f>Sheet1!$C$1</c:f>
              <c:strCache>
                <c:ptCount val="1"/>
                <c:pt idx="0">
                  <c:v>No </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Facility-wide standard protocols and checklists and escalation policies for management and tx</c:v>
                </c:pt>
                <c:pt idx="1">
                  <c:v>Support plan for patients, families, and staff </c:v>
                </c:pt>
              </c:strCache>
            </c:strRef>
          </c:cat>
          <c:val>
            <c:numRef>
              <c:f>Sheet1!$C$2:$C$3</c:f>
              <c:numCache>
                <c:formatCode>General</c:formatCode>
                <c:ptCount val="2"/>
                <c:pt idx="0">
                  <c:v>86</c:v>
                </c:pt>
                <c:pt idx="1">
                  <c:v>86</c:v>
                </c:pt>
              </c:numCache>
            </c:numRef>
          </c:val>
        </c:ser>
        <c:dLbls>
          <c:showLegendKey val="0"/>
          <c:showVal val="0"/>
          <c:showCatName val="0"/>
          <c:showSerName val="0"/>
          <c:showPercent val="0"/>
          <c:showBubbleSize val="0"/>
        </c:dLbls>
        <c:gapWidth val="219"/>
        <c:overlap val="-27"/>
        <c:axId val="83320064"/>
        <c:axId val="83320624"/>
      </c:barChart>
      <c:catAx>
        <c:axId val="8332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3320624"/>
        <c:crosses val="autoZero"/>
        <c:auto val="1"/>
        <c:lblAlgn val="ctr"/>
        <c:lblOffset val="100"/>
        <c:noMultiLvlLbl val="0"/>
      </c:catAx>
      <c:valAx>
        <c:axId val="83320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320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0D73E-1814-4873-A051-8DF5E53F890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E024276-4EC3-4567-8E21-CF7B8CADB026}">
      <dgm:prSet phldrT="[Text]"/>
      <dgm:spPr/>
      <dgm:t>
        <a:bodyPr/>
        <a:lstStyle/>
        <a:p>
          <a:r>
            <a:rPr lang="en-US" dirty="0" smtClean="0"/>
            <a:t>Outcome</a:t>
          </a:r>
          <a:endParaRPr lang="en-US" dirty="0"/>
        </a:p>
      </dgm:t>
    </dgm:pt>
    <dgm:pt modelId="{D87ADB24-85D1-4DB4-BC6D-92FA6448EC2B}" type="parTrans" cxnId="{0DB3975F-B5DE-45B7-9D9B-D8DF68F7A438}">
      <dgm:prSet/>
      <dgm:spPr/>
      <dgm:t>
        <a:bodyPr/>
        <a:lstStyle/>
        <a:p>
          <a:endParaRPr lang="en-US"/>
        </a:p>
      </dgm:t>
    </dgm:pt>
    <dgm:pt modelId="{04A84AD8-A3CF-41C7-8097-5F93374AD641}" type="sibTrans" cxnId="{0DB3975F-B5DE-45B7-9D9B-D8DF68F7A438}">
      <dgm:prSet/>
      <dgm:spPr/>
      <dgm:t>
        <a:bodyPr/>
        <a:lstStyle/>
        <a:p>
          <a:endParaRPr lang="en-US"/>
        </a:p>
      </dgm:t>
    </dgm:pt>
    <dgm:pt modelId="{8854BAFF-B0CA-4637-976A-FF701D524652}">
      <dgm:prSet phldrT="[Text]"/>
      <dgm:spPr/>
      <dgm:t>
        <a:bodyPr/>
        <a:lstStyle/>
        <a:p>
          <a:r>
            <a:rPr lang="en-US" dirty="0" smtClean="0"/>
            <a:t>What are your results towards your aim?</a:t>
          </a:r>
          <a:endParaRPr lang="en-US" dirty="0"/>
        </a:p>
      </dgm:t>
    </dgm:pt>
    <dgm:pt modelId="{ECD87A1C-6FC0-4639-84DF-86446DA06B80}" type="parTrans" cxnId="{44AB5A71-C3A3-46F6-B19F-12E340989127}">
      <dgm:prSet/>
      <dgm:spPr/>
      <dgm:t>
        <a:bodyPr/>
        <a:lstStyle/>
        <a:p>
          <a:endParaRPr lang="en-US"/>
        </a:p>
      </dgm:t>
    </dgm:pt>
    <dgm:pt modelId="{B044469A-EB23-4C14-BB26-E387DDF71EBD}" type="sibTrans" cxnId="{44AB5A71-C3A3-46F6-B19F-12E340989127}">
      <dgm:prSet/>
      <dgm:spPr/>
      <dgm:t>
        <a:bodyPr/>
        <a:lstStyle/>
        <a:p>
          <a:endParaRPr lang="en-US"/>
        </a:p>
      </dgm:t>
    </dgm:pt>
    <dgm:pt modelId="{781455F5-640C-4EF5-999A-4ADCAAA427C6}">
      <dgm:prSet phldrT="[Text]"/>
      <dgm:spPr/>
      <dgm:t>
        <a:bodyPr/>
        <a:lstStyle/>
        <a:p>
          <a:r>
            <a:rPr lang="en-US" dirty="0" smtClean="0"/>
            <a:t>Process</a:t>
          </a:r>
          <a:endParaRPr lang="en-US" dirty="0"/>
        </a:p>
      </dgm:t>
    </dgm:pt>
    <dgm:pt modelId="{24C76109-8661-40B7-A1B1-AA8BDAB12E61}" type="parTrans" cxnId="{4648695A-8D9B-4627-A805-60E5849F0F5A}">
      <dgm:prSet/>
      <dgm:spPr/>
      <dgm:t>
        <a:bodyPr/>
        <a:lstStyle/>
        <a:p>
          <a:endParaRPr lang="en-US"/>
        </a:p>
      </dgm:t>
    </dgm:pt>
    <dgm:pt modelId="{8067A547-4EC4-49E3-89DF-725C8207C0D8}" type="sibTrans" cxnId="{4648695A-8D9B-4627-A805-60E5849F0F5A}">
      <dgm:prSet/>
      <dgm:spPr/>
      <dgm:t>
        <a:bodyPr/>
        <a:lstStyle/>
        <a:p>
          <a:endParaRPr lang="en-US"/>
        </a:p>
      </dgm:t>
    </dgm:pt>
    <dgm:pt modelId="{240E307E-3D8C-4691-A747-9FE89F223A8D}">
      <dgm:prSet phldrT="[Text]"/>
      <dgm:spPr/>
      <dgm:t>
        <a:bodyPr/>
        <a:lstStyle/>
        <a:p>
          <a:r>
            <a:rPr lang="en-US" dirty="0" smtClean="0"/>
            <a:t>How do you achieve your aim? </a:t>
          </a:r>
          <a:endParaRPr lang="en-US" dirty="0"/>
        </a:p>
      </dgm:t>
    </dgm:pt>
    <dgm:pt modelId="{AD8AB251-02CA-4451-A179-B68B45621191}" type="parTrans" cxnId="{230F4B43-8F17-4452-A3B2-737C5AE29F78}">
      <dgm:prSet/>
      <dgm:spPr/>
      <dgm:t>
        <a:bodyPr/>
        <a:lstStyle/>
        <a:p>
          <a:endParaRPr lang="en-US"/>
        </a:p>
      </dgm:t>
    </dgm:pt>
    <dgm:pt modelId="{CD3B14A2-596C-470F-9AC2-BA08C949EF7C}" type="sibTrans" cxnId="{230F4B43-8F17-4452-A3B2-737C5AE29F78}">
      <dgm:prSet/>
      <dgm:spPr/>
      <dgm:t>
        <a:bodyPr/>
        <a:lstStyle/>
        <a:p>
          <a:endParaRPr lang="en-US"/>
        </a:p>
      </dgm:t>
    </dgm:pt>
    <dgm:pt modelId="{4C3ED32F-3862-4798-ADE5-8C4FEC2D605F}">
      <dgm:prSet phldrT="[Text]"/>
      <dgm:spPr/>
      <dgm:t>
        <a:bodyPr/>
        <a:lstStyle/>
        <a:p>
          <a:r>
            <a:rPr lang="en-US" dirty="0" smtClean="0"/>
            <a:t>Balancing</a:t>
          </a:r>
          <a:endParaRPr lang="en-US" dirty="0"/>
        </a:p>
      </dgm:t>
    </dgm:pt>
    <dgm:pt modelId="{623D0D51-1BAD-4AB2-9E0A-CF5CCE13FB12}" type="parTrans" cxnId="{33975920-AC24-4B7F-91C6-737B07DF9B76}">
      <dgm:prSet/>
      <dgm:spPr/>
      <dgm:t>
        <a:bodyPr/>
        <a:lstStyle/>
        <a:p>
          <a:endParaRPr lang="en-US"/>
        </a:p>
      </dgm:t>
    </dgm:pt>
    <dgm:pt modelId="{41442DF7-0982-47AC-9BDD-E53398500F0A}" type="sibTrans" cxnId="{33975920-AC24-4B7F-91C6-737B07DF9B76}">
      <dgm:prSet/>
      <dgm:spPr/>
      <dgm:t>
        <a:bodyPr/>
        <a:lstStyle/>
        <a:p>
          <a:endParaRPr lang="en-US"/>
        </a:p>
      </dgm:t>
    </dgm:pt>
    <dgm:pt modelId="{39945AFF-F753-4527-8A67-9F985483C4A9}">
      <dgm:prSet phldrT="[Text]"/>
      <dgm:spPr/>
      <dgm:t>
        <a:bodyPr/>
        <a:lstStyle/>
        <a:p>
          <a:r>
            <a:rPr lang="en-US" dirty="0" smtClean="0"/>
            <a:t>Are there unintended consequences?</a:t>
          </a:r>
          <a:endParaRPr lang="en-US" dirty="0"/>
        </a:p>
      </dgm:t>
    </dgm:pt>
    <dgm:pt modelId="{72C72958-EBFE-415E-9395-F0658B8AF9B8}" type="parTrans" cxnId="{C24D74AC-7C92-4BA3-96CD-8653254C7009}">
      <dgm:prSet/>
      <dgm:spPr/>
      <dgm:t>
        <a:bodyPr/>
        <a:lstStyle/>
        <a:p>
          <a:endParaRPr lang="en-US"/>
        </a:p>
      </dgm:t>
    </dgm:pt>
    <dgm:pt modelId="{06077EA6-C9FA-464F-8573-9A36C5068C81}" type="sibTrans" cxnId="{C24D74AC-7C92-4BA3-96CD-8653254C7009}">
      <dgm:prSet/>
      <dgm:spPr/>
      <dgm:t>
        <a:bodyPr/>
        <a:lstStyle/>
        <a:p>
          <a:endParaRPr lang="en-US"/>
        </a:p>
      </dgm:t>
    </dgm:pt>
    <dgm:pt modelId="{5E12D50C-3C7D-4188-A3E3-C132956A8AD2}">
      <dgm:prSet phldrT="[Text]"/>
      <dgm:spPr/>
      <dgm:t>
        <a:bodyPr/>
        <a:lstStyle/>
        <a:p>
          <a:r>
            <a:rPr lang="en-US" dirty="0" smtClean="0"/>
            <a:t>Severe maternal morbidity</a:t>
          </a:r>
          <a:endParaRPr lang="en-US" dirty="0"/>
        </a:p>
      </dgm:t>
    </dgm:pt>
    <dgm:pt modelId="{71735EC2-341C-4CD6-ABD0-B2983DF75B92}" type="parTrans" cxnId="{6460D5D1-A213-4BFA-9475-782A8BC9FFCC}">
      <dgm:prSet/>
      <dgm:spPr/>
      <dgm:t>
        <a:bodyPr/>
        <a:lstStyle/>
        <a:p>
          <a:endParaRPr lang="en-US"/>
        </a:p>
      </dgm:t>
    </dgm:pt>
    <dgm:pt modelId="{2139AEC3-0354-49CA-82F4-B37962721C73}" type="sibTrans" cxnId="{6460D5D1-A213-4BFA-9475-782A8BC9FFCC}">
      <dgm:prSet/>
      <dgm:spPr/>
      <dgm:t>
        <a:bodyPr/>
        <a:lstStyle/>
        <a:p>
          <a:endParaRPr lang="en-US"/>
        </a:p>
      </dgm:t>
    </dgm:pt>
    <dgm:pt modelId="{483EB6FA-CFD3-432E-9759-F5FE04721E53}">
      <dgm:prSet phldrT="[Text]"/>
      <dgm:spPr/>
      <dgm:t>
        <a:bodyPr/>
        <a:lstStyle/>
        <a:p>
          <a:r>
            <a:rPr lang="en-US" dirty="0" smtClean="0"/>
            <a:t>Time to treatment</a:t>
          </a:r>
          <a:endParaRPr lang="en-US" dirty="0"/>
        </a:p>
      </dgm:t>
    </dgm:pt>
    <dgm:pt modelId="{167CA1E0-AF02-4981-A0E1-D8DB3EB5F4BE}" type="parTrans" cxnId="{B10EFD6C-1C14-4063-8479-6DFC190D3EAA}">
      <dgm:prSet/>
      <dgm:spPr/>
      <dgm:t>
        <a:bodyPr/>
        <a:lstStyle/>
        <a:p>
          <a:endParaRPr lang="en-US"/>
        </a:p>
      </dgm:t>
    </dgm:pt>
    <dgm:pt modelId="{78414EA6-2F86-4423-B369-4AC9CE3B8D33}" type="sibTrans" cxnId="{B10EFD6C-1C14-4063-8479-6DFC190D3EAA}">
      <dgm:prSet/>
      <dgm:spPr/>
      <dgm:t>
        <a:bodyPr/>
        <a:lstStyle/>
        <a:p>
          <a:endParaRPr lang="en-US"/>
        </a:p>
      </dgm:t>
    </dgm:pt>
    <dgm:pt modelId="{E31321C2-EE63-48B1-97F6-537F69CF8C20}">
      <dgm:prSet phldrT="[Text]"/>
      <dgm:spPr/>
      <dgm:t>
        <a:bodyPr/>
        <a:lstStyle/>
        <a:p>
          <a:r>
            <a:rPr lang="en-US" dirty="0" smtClean="0"/>
            <a:t>Patient discharge education and follow up</a:t>
          </a:r>
          <a:endParaRPr lang="en-US" dirty="0"/>
        </a:p>
      </dgm:t>
    </dgm:pt>
    <dgm:pt modelId="{D0ECA6B5-D1D1-44DB-B853-D282736C4C0A}" type="parTrans" cxnId="{1D1A4206-F59D-4BBD-AED8-DF8E07175BCB}">
      <dgm:prSet/>
      <dgm:spPr/>
      <dgm:t>
        <a:bodyPr/>
        <a:lstStyle/>
        <a:p>
          <a:endParaRPr lang="en-US"/>
        </a:p>
      </dgm:t>
    </dgm:pt>
    <dgm:pt modelId="{8CC883CD-4944-4542-814C-7E532AE0ADB1}" type="sibTrans" cxnId="{1D1A4206-F59D-4BBD-AED8-DF8E07175BCB}">
      <dgm:prSet/>
      <dgm:spPr/>
      <dgm:t>
        <a:bodyPr/>
        <a:lstStyle/>
        <a:p>
          <a:endParaRPr lang="en-US"/>
        </a:p>
      </dgm:t>
    </dgm:pt>
    <dgm:pt modelId="{F3ADD173-ADE3-4F7B-94D0-1EE3B687FA75}">
      <dgm:prSet phldrT="[Text]"/>
      <dgm:spPr/>
      <dgm:t>
        <a:bodyPr/>
        <a:lstStyle/>
        <a:p>
          <a:r>
            <a:rPr lang="en-US" dirty="0" smtClean="0"/>
            <a:t>Debrief</a:t>
          </a:r>
          <a:endParaRPr lang="en-US" dirty="0"/>
        </a:p>
      </dgm:t>
    </dgm:pt>
    <dgm:pt modelId="{4DD8AA9D-927A-4F64-B169-98959077D6C3}" type="parTrans" cxnId="{40B30703-6F92-4E23-B6A5-231E2A4EE66A}">
      <dgm:prSet/>
      <dgm:spPr/>
      <dgm:t>
        <a:bodyPr/>
        <a:lstStyle/>
        <a:p>
          <a:endParaRPr lang="en-US"/>
        </a:p>
      </dgm:t>
    </dgm:pt>
    <dgm:pt modelId="{3F948E73-1B10-4BFC-8784-7E03186A8495}" type="sibTrans" cxnId="{40B30703-6F92-4E23-B6A5-231E2A4EE66A}">
      <dgm:prSet/>
      <dgm:spPr/>
      <dgm:t>
        <a:bodyPr/>
        <a:lstStyle/>
        <a:p>
          <a:endParaRPr lang="en-US"/>
        </a:p>
      </dgm:t>
    </dgm:pt>
    <dgm:pt modelId="{5FFD6EB1-7E7D-4E56-87F1-1FBF79748791}">
      <dgm:prSet phldrT="[Text]"/>
      <dgm:spPr/>
      <dgm:t>
        <a:bodyPr/>
        <a:lstStyle/>
        <a:p>
          <a:endParaRPr lang="en-US" dirty="0"/>
        </a:p>
      </dgm:t>
    </dgm:pt>
    <dgm:pt modelId="{53B7C6F8-A715-4A6B-B642-C7AE14356EF9}" type="parTrans" cxnId="{C5EDB061-88D5-4AD2-867A-2F6933D81988}">
      <dgm:prSet/>
      <dgm:spPr/>
      <dgm:t>
        <a:bodyPr/>
        <a:lstStyle/>
        <a:p>
          <a:endParaRPr lang="en-US"/>
        </a:p>
      </dgm:t>
    </dgm:pt>
    <dgm:pt modelId="{071CADE9-5A8A-4054-86DB-21578785BA03}" type="sibTrans" cxnId="{C5EDB061-88D5-4AD2-867A-2F6933D81988}">
      <dgm:prSet/>
      <dgm:spPr/>
      <dgm:t>
        <a:bodyPr/>
        <a:lstStyle/>
        <a:p>
          <a:endParaRPr lang="en-US"/>
        </a:p>
      </dgm:t>
    </dgm:pt>
    <dgm:pt modelId="{C766BD7F-6B28-4817-8829-EB7D1239BC72}">
      <dgm:prSet phldrT="[Text]"/>
      <dgm:spPr/>
      <dgm:t>
        <a:bodyPr/>
        <a:lstStyle/>
        <a:p>
          <a:r>
            <a:rPr lang="en-US" dirty="0" smtClean="0"/>
            <a:t>Hypotension </a:t>
          </a:r>
          <a:endParaRPr lang="en-US" dirty="0"/>
        </a:p>
      </dgm:t>
    </dgm:pt>
    <dgm:pt modelId="{0106FE8F-34DC-4BBA-98A4-98ECA8DD7648}" type="parTrans" cxnId="{BA9A84D3-F8FA-48D1-91B7-62900C3BBF92}">
      <dgm:prSet/>
      <dgm:spPr/>
      <dgm:t>
        <a:bodyPr/>
        <a:lstStyle/>
        <a:p>
          <a:endParaRPr lang="en-US"/>
        </a:p>
      </dgm:t>
    </dgm:pt>
    <dgm:pt modelId="{D7EA34B5-3CAB-4872-BC4C-DFEAF371ED97}" type="sibTrans" cxnId="{BA9A84D3-F8FA-48D1-91B7-62900C3BBF92}">
      <dgm:prSet/>
      <dgm:spPr/>
      <dgm:t>
        <a:bodyPr/>
        <a:lstStyle/>
        <a:p>
          <a:endParaRPr lang="en-US"/>
        </a:p>
      </dgm:t>
    </dgm:pt>
    <dgm:pt modelId="{7430DEF8-EAB0-42EE-89DD-6F23C90420BF}">
      <dgm:prSet phldrT="[Text]"/>
      <dgm:spPr/>
      <dgm:t>
        <a:bodyPr/>
        <a:lstStyle/>
        <a:p>
          <a:r>
            <a:rPr lang="en-US" dirty="0" smtClean="0"/>
            <a:t>Fetal heart rate deterioration </a:t>
          </a:r>
          <a:endParaRPr lang="en-US" dirty="0"/>
        </a:p>
      </dgm:t>
    </dgm:pt>
    <dgm:pt modelId="{0B581D71-5939-450E-A10A-0D8B2BA54D57}" type="parTrans" cxnId="{95FDE4E0-3D06-46E2-8AA5-54967F966C38}">
      <dgm:prSet/>
      <dgm:spPr/>
      <dgm:t>
        <a:bodyPr/>
        <a:lstStyle/>
        <a:p>
          <a:endParaRPr lang="en-US"/>
        </a:p>
      </dgm:t>
    </dgm:pt>
    <dgm:pt modelId="{042566B5-251E-4A64-9F8B-6C1DC1C9431D}" type="sibTrans" cxnId="{95FDE4E0-3D06-46E2-8AA5-54967F966C38}">
      <dgm:prSet/>
      <dgm:spPr/>
      <dgm:t>
        <a:bodyPr/>
        <a:lstStyle/>
        <a:p>
          <a:endParaRPr lang="en-US"/>
        </a:p>
      </dgm:t>
    </dgm:pt>
    <dgm:pt modelId="{266A77DE-E7B9-481E-8BC0-77E3BB90592B}" type="pres">
      <dgm:prSet presAssocID="{A690D73E-1814-4873-A051-8DF5E53F8904}" presName="Name0" presStyleCnt="0">
        <dgm:presLayoutVars>
          <dgm:chMax/>
          <dgm:chPref val="3"/>
          <dgm:dir/>
          <dgm:animOne val="branch"/>
          <dgm:animLvl val="lvl"/>
        </dgm:presLayoutVars>
      </dgm:prSet>
      <dgm:spPr/>
      <dgm:t>
        <a:bodyPr/>
        <a:lstStyle/>
        <a:p>
          <a:endParaRPr lang="en-US"/>
        </a:p>
      </dgm:t>
    </dgm:pt>
    <dgm:pt modelId="{B2AD0AC3-81E3-4E54-8A7C-EE96E0E2101C}" type="pres">
      <dgm:prSet presAssocID="{6E024276-4EC3-4567-8E21-CF7B8CADB026}" presName="composite" presStyleCnt="0"/>
      <dgm:spPr/>
    </dgm:pt>
    <dgm:pt modelId="{FB726B0B-0A8A-4C18-BF81-6B2010C8B1C9}" type="pres">
      <dgm:prSet presAssocID="{6E024276-4EC3-4567-8E21-CF7B8CADB026}" presName="FirstChild" presStyleLbl="revTx" presStyleIdx="0" presStyleCnt="6">
        <dgm:presLayoutVars>
          <dgm:chMax val="0"/>
          <dgm:chPref val="0"/>
          <dgm:bulletEnabled val="1"/>
        </dgm:presLayoutVars>
      </dgm:prSet>
      <dgm:spPr/>
      <dgm:t>
        <a:bodyPr/>
        <a:lstStyle/>
        <a:p>
          <a:endParaRPr lang="en-US"/>
        </a:p>
      </dgm:t>
    </dgm:pt>
    <dgm:pt modelId="{2783EF61-361A-4B22-9E8B-FA71A6817183}" type="pres">
      <dgm:prSet presAssocID="{6E024276-4EC3-4567-8E21-CF7B8CADB026}" presName="Parent" presStyleLbl="alignNode1" presStyleIdx="0" presStyleCnt="3" custLinFactNeighborX="-1425" custLinFactNeighborY="-14116">
        <dgm:presLayoutVars>
          <dgm:chMax val="3"/>
          <dgm:chPref val="3"/>
          <dgm:bulletEnabled val="1"/>
        </dgm:presLayoutVars>
      </dgm:prSet>
      <dgm:spPr/>
      <dgm:t>
        <a:bodyPr/>
        <a:lstStyle/>
        <a:p>
          <a:endParaRPr lang="en-US"/>
        </a:p>
      </dgm:t>
    </dgm:pt>
    <dgm:pt modelId="{D64C73F8-EE7F-4323-AAC1-AE74F49CC8FE}" type="pres">
      <dgm:prSet presAssocID="{6E024276-4EC3-4567-8E21-CF7B8CADB026}" presName="Accent" presStyleLbl="parChTrans1D1" presStyleIdx="0" presStyleCnt="3"/>
      <dgm:spPr/>
    </dgm:pt>
    <dgm:pt modelId="{EB8E19DA-1285-45DE-95AC-20350962DBBB}" type="pres">
      <dgm:prSet presAssocID="{6E024276-4EC3-4567-8E21-CF7B8CADB026}" presName="Child" presStyleLbl="revTx" presStyleIdx="1" presStyleCnt="6">
        <dgm:presLayoutVars>
          <dgm:chMax val="0"/>
          <dgm:chPref val="0"/>
          <dgm:bulletEnabled val="1"/>
        </dgm:presLayoutVars>
      </dgm:prSet>
      <dgm:spPr/>
      <dgm:t>
        <a:bodyPr/>
        <a:lstStyle/>
        <a:p>
          <a:endParaRPr lang="en-US"/>
        </a:p>
      </dgm:t>
    </dgm:pt>
    <dgm:pt modelId="{AFC4A241-635B-4017-AAFE-582B0862B783}" type="pres">
      <dgm:prSet presAssocID="{04A84AD8-A3CF-41C7-8097-5F93374AD641}" presName="sibTrans" presStyleCnt="0"/>
      <dgm:spPr/>
    </dgm:pt>
    <dgm:pt modelId="{E7D4B20C-4984-4941-A1F0-A05C97449CC6}" type="pres">
      <dgm:prSet presAssocID="{781455F5-640C-4EF5-999A-4ADCAAA427C6}" presName="composite" presStyleCnt="0"/>
      <dgm:spPr/>
    </dgm:pt>
    <dgm:pt modelId="{70E3D17E-772F-4E11-B593-57E8EEA738F3}" type="pres">
      <dgm:prSet presAssocID="{781455F5-640C-4EF5-999A-4ADCAAA427C6}" presName="FirstChild" presStyleLbl="revTx" presStyleIdx="2" presStyleCnt="6">
        <dgm:presLayoutVars>
          <dgm:chMax val="0"/>
          <dgm:chPref val="0"/>
          <dgm:bulletEnabled val="1"/>
        </dgm:presLayoutVars>
      </dgm:prSet>
      <dgm:spPr/>
      <dgm:t>
        <a:bodyPr/>
        <a:lstStyle/>
        <a:p>
          <a:endParaRPr lang="en-US"/>
        </a:p>
      </dgm:t>
    </dgm:pt>
    <dgm:pt modelId="{D7ABF9DB-A3E2-4BAC-9F08-BAC144656681}" type="pres">
      <dgm:prSet presAssocID="{781455F5-640C-4EF5-999A-4ADCAAA427C6}" presName="Parent" presStyleLbl="alignNode1" presStyleIdx="1" presStyleCnt="3">
        <dgm:presLayoutVars>
          <dgm:chMax val="3"/>
          <dgm:chPref val="3"/>
          <dgm:bulletEnabled val="1"/>
        </dgm:presLayoutVars>
      </dgm:prSet>
      <dgm:spPr/>
      <dgm:t>
        <a:bodyPr/>
        <a:lstStyle/>
        <a:p>
          <a:endParaRPr lang="en-US"/>
        </a:p>
      </dgm:t>
    </dgm:pt>
    <dgm:pt modelId="{EFB8F760-2616-4D42-B5F4-7811EA8637F3}" type="pres">
      <dgm:prSet presAssocID="{781455F5-640C-4EF5-999A-4ADCAAA427C6}" presName="Accent" presStyleLbl="parChTrans1D1" presStyleIdx="1" presStyleCnt="3"/>
      <dgm:spPr/>
    </dgm:pt>
    <dgm:pt modelId="{D40D36A3-3B9D-469A-8DD8-7317A1D1E4D2}" type="pres">
      <dgm:prSet presAssocID="{781455F5-640C-4EF5-999A-4ADCAAA427C6}" presName="Child" presStyleLbl="revTx" presStyleIdx="3" presStyleCnt="6">
        <dgm:presLayoutVars>
          <dgm:chMax val="0"/>
          <dgm:chPref val="0"/>
          <dgm:bulletEnabled val="1"/>
        </dgm:presLayoutVars>
      </dgm:prSet>
      <dgm:spPr/>
      <dgm:t>
        <a:bodyPr/>
        <a:lstStyle/>
        <a:p>
          <a:endParaRPr lang="en-US"/>
        </a:p>
      </dgm:t>
    </dgm:pt>
    <dgm:pt modelId="{D23FB21C-3C6D-4CF7-B154-73DD417FC71A}" type="pres">
      <dgm:prSet presAssocID="{8067A547-4EC4-49E3-89DF-725C8207C0D8}" presName="sibTrans" presStyleCnt="0"/>
      <dgm:spPr/>
    </dgm:pt>
    <dgm:pt modelId="{8BB38A8B-0BBA-428D-9365-7800BE038E5D}" type="pres">
      <dgm:prSet presAssocID="{4C3ED32F-3862-4798-ADE5-8C4FEC2D605F}" presName="composite" presStyleCnt="0"/>
      <dgm:spPr/>
    </dgm:pt>
    <dgm:pt modelId="{E5D26476-FB13-47A9-9AF3-3199A6CF41A7}" type="pres">
      <dgm:prSet presAssocID="{4C3ED32F-3862-4798-ADE5-8C4FEC2D605F}" presName="FirstChild" presStyleLbl="revTx" presStyleIdx="4" presStyleCnt="6">
        <dgm:presLayoutVars>
          <dgm:chMax val="0"/>
          <dgm:chPref val="0"/>
          <dgm:bulletEnabled val="1"/>
        </dgm:presLayoutVars>
      </dgm:prSet>
      <dgm:spPr/>
      <dgm:t>
        <a:bodyPr/>
        <a:lstStyle/>
        <a:p>
          <a:endParaRPr lang="en-US"/>
        </a:p>
      </dgm:t>
    </dgm:pt>
    <dgm:pt modelId="{8B30ED5B-06DA-4325-A535-4C9DFC7B6B68}" type="pres">
      <dgm:prSet presAssocID="{4C3ED32F-3862-4798-ADE5-8C4FEC2D605F}" presName="Parent" presStyleLbl="alignNode1" presStyleIdx="2" presStyleCnt="3">
        <dgm:presLayoutVars>
          <dgm:chMax val="3"/>
          <dgm:chPref val="3"/>
          <dgm:bulletEnabled val="1"/>
        </dgm:presLayoutVars>
      </dgm:prSet>
      <dgm:spPr/>
      <dgm:t>
        <a:bodyPr/>
        <a:lstStyle/>
        <a:p>
          <a:endParaRPr lang="en-US"/>
        </a:p>
      </dgm:t>
    </dgm:pt>
    <dgm:pt modelId="{EABD69C7-4712-46BE-8CFC-88ADB39DAB8D}" type="pres">
      <dgm:prSet presAssocID="{4C3ED32F-3862-4798-ADE5-8C4FEC2D605F}" presName="Accent" presStyleLbl="parChTrans1D1" presStyleIdx="2" presStyleCnt="3"/>
      <dgm:spPr/>
    </dgm:pt>
    <dgm:pt modelId="{B1FAD899-FF1A-4CC8-8C72-8DB359583936}" type="pres">
      <dgm:prSet presAssocID="{4C3ED32F-3862-4798-ADE5-8C4FEC2D605F}" presName="Child" presStyleLbl="revTx" presStyleIdx="5" presStyleCnt="6">
        <dgm:presLayoutVars>
          <dgm:chMax val="0"/>
          <dgm:chPref val="0"/>
          <dgm:bulletEnabled val="1"/>
        </dgm:presLayoutVars>
      </dgm:prSet>
      <dgm:spPr/>
      <dgm:t>
        <a:bodyPr/>
        <a:lstStyle/>
        <a:p>
          <a:endParaRPr lang="en-US"/>
        </a:p>
      </dgm:t>
    </dgm:pt>
  </dgm:ptLst>
  <dgm:cxnLst>
    <dgm:cxn modelId="{1888EF8C-A380-4BD3-8C91-F6768034B843}" type="presOf" srcId="{F3ADD173-ADE3-4F7B-94D0-1EE3B687FA75}" destId="{D40D36A3-3B9D-469A-8DD8-7317A1D1E4D2}" srcOrd="0" destOrd="2" presId="urn:microsoft.com/office/officeart/2011/layout/TabList"/>
    <dgm:cxn modelId="{4648695A-8D9B-4627-A805-60E5849F0F5A}" srcId="{A690D73E-1814-4873-A051-8DF5E53F8904}" destId="{781455F5-640C-4EF5-999A-4ADCAAA427C6}" srcOrd="1" destOrd="0" parTransId="{24C76109-8661-40B7-A1B1-AA8BDAB12E61}" sibTransId="{8067A547-4EC4-49E3-89DF-725C8207C0D8}"/>
    <dgm:cxn modelId="{40B30703-6F92-4E23-B6A5-231E2A4EE66A}" srcId="{781455F5-640C-4EF5-999A-4ADCAAA427C6}" destId="{F3ADD173-ADE3-4F7B-94D0-1EE3B687FA75}" srcOrd="3" destOrd="0" parTransId="{4DD8AA9D-927A-4F64-B169-98959077D6C3}" sibTransId="{3F948E73-1B10-4BFC-8784-7E03186A8495}"/>
    <dgm:cxn modelId="{D6388A1C-04AA-4716-BDE7-7DA3B6CA4003}" type="presOf" srcId="{C766BD7F-6B28-4817-8829-EB7D1239BC72}" destId="{B1FAD899-FF1A-4CC8-8C72-8DB359583936}" srcOrd="0" destOrd="0" presId="urn:microsoft.com/office/officeart/2011/layout/TabList"/>
    <dgm:cxn modelId="{6FDFE400-458B-4A9E-A59D-F6142BC72C34}" type="presOf" srcId="{5FFD6EB1-7E7D-4E56-87F1-1FBF79748791}" destId="{B1FAD899-FF1A-4CC8-8C72-8DB359583936}" srcOrd="0" destOrd="2" presId="urn:microsoft.com/office/officeart/2011/layout/TabList"/>
    <dgm:cxn modelId="{2164E2E5-5B87-49B6-832E-9D3ABDBDB29B}" type="presOf" srcId="{A690D73E-1814-4873-A051-8DF5E53F8904}" destId="{266A77DE-E7B9-481E-8BC0-77E3BB90592B}" srcOrd="0" destOrd="0" presId="urn:microsoft.com/office/officeart/2011/layout/TabList"/>
    <dgm:cxn modelId="{5724F4D1-2293-415F-85EA-CF0A483C0E57}" type="presOf" srcId="{781455F5-640C-4EF5-999A-4ADCAAA427C6}" destId="{D7ABF9DB-A3E2-4BAC-9F08-BAC144656681}" srcOrd="0" destOrd="0" presId="urn:microsoft.com/office/officeart/2011/layout/TabList"/>
    <dgm:cxn modelId="{BA9A84D3-F8FA-48D1-91B7-62900C3BBF92}" srcId="{4C3ED32F-3862-4798-ADE5-8C4FEC2D605F}" destId="{C766BD7F-6B28-4817-8829-EB7D1239BC72}" srcOrd="1" destOrd="0" parTransId="{0106FE8F-34DC-4BBA-98A4-98ECA8DD7648}" sibTransId="{D7EA34B5-3CAB-4872-BC4C-DFEAF371ED97}"/>
    <dgm:cxn modelId="{33975920-AC24-4B7F-91C6-737B07DF9B76}" srcId="{A690D73E-1814-4873-A051-8DF5E53F8904}" destId="{4C3ED32F-3862-4798-ADE5-8C4FEC2D605F}" srcOrd="2" destOrd="0" parTransId="{623D0D51-1BAD-4AB2-9E0A-CF5CCE13FB12}" sibTransId="{41442DF7-0982-47AC-9BDD-E53398500F0A}"/>
    <dgm:cxn modelId="{C24D74AC-7C92-4BA3-96CD-8653254C7009}" srcId="{4C3ED32F-3862-4798-ADE5-8C4FEC2D605F}" destId="{39945AFF-F753-4527-8A67-9F985483C4A9}" srcOrd="0" destOrd="0" parTransId="{72C72958-EBFE-415E-9395-F0658B8AF9B8}" sibTransId="{06077EA6-C9FA-464F-8573-9A36C5068C81}"/>
    <dgm:cxn modelId="{036F6788-4E55-4778-B0C9-60331BF7B198}" type="presOf" srcId="{E31321C2-EE63-48B1-97F6-537F69CF8C20}" destId="{D40D36A3-3B9D-469A-8DD8-7317A1D1E4D2}" srcOrd="0" destOrd="1" presId="urn:microsoft.com/office/officeart/2011/layout/TabList"/>
    <dgm:cxn modelId="{C932B7AB-0E11-45F9-8EBC-DEDDBA35451D}" type="presOf" srcId="{483EB6FA-CFD3-432E-9759-F5FE04721E53}" destId="{D40D36A3-3B9D-469A-8DD8-7317A1D1E4D2}" srcOrd="0" destOrd="0" presId="urn:microsoft.com/office/officeart/2011/layout/TabList"/>
    <dgm:cxn modelId="{6CFE8D10-E147-40B8-AD06-714CC006803F}" type="presOf" srcId="{39945AFF-F753-4527-8A67-9F985483C4A9}" destId="{E5D26476-FB13-47A9-9AF3-3199A6CF41A7}" srcOrd="0" destOrd="0" presId="urn:microsoft.com/office/officeart/2011/layout/TabList"/>
    <dgm:cxn modelId="{1959D1C9-6C63-4597-88C8-15D209BF66CF}" type="presOf" srcId="{240E307E-3D8C-4691-A747-9FE89F223A8D}" destId="{70E3D17E-772F-4E11-B593-57E8EEA738F3}" srcOrd="0" destOrd="0" presId="urn:microsoft.com/office/officeart/2011/layout/TabList"/>
    <dgm:cxn modelId="{230F4B43-8F17-4452-A3B2-737C5AE29F78}" srcId="{781455F5-640C-4EF5-999A-4ADCAAA427C6}" destId="{240E307E-3D8C-4691-A747-9FE89F223A8D}" srcOrd="0" destOrd="0" parTransId="{AD8AB251-02CA-4451-A179-B68B45621191}" sibTransId="{CD3B14A2-596C-470F-9AC2-BA08C949EF7C}"/>
    <dgm:cxn modelId="{E7B8A43B-1DF1-4D5B-A89D-823B7D83108C}" type="presOf" srcId="{8854BAFF-B0CA-4637-976A-FF701D524652}" destId="{FB726B0B-0A8A-4C18-BF81-6B2010C8B1C9}" srcOrd="0" destOrd="0" presId="urn:microsoft.com/office/officeart/2011/layout/TabList"/>
    <dgm:cxn modelId="{95FDE4E0-3D06-46E2-8AA5-54967F966C38}" srcId="{4C3ED32F-3862-4798-ADE5-8C4FEC2D605F}" destId="{7430DEF8-EAB0-42EE-89DD-6F23C90420BF}" srcOrd="2" destOrd="0" parTransId="{0B581D71-5939-450E-A10A-0D8B2BA54D57}" sibTransId="{042566B5-251E-4A64-9F8B-6C1DC1C9431D}"/>
    <dgm:cxn modelId="{6460D5D1-A213-4BFA-9475-782A8BC9FFCC}" srcId="{6E024276-4EC3-4567-8E21-CF7B8CADB026}" destId="{5E12D50C-3C7D-4188-A3E3-C132956A8AD2}" srcOrd="1" destOrd="0" parTransId="{71735EC2-341C-4CD6-ABD0-B2983DF75B92}" sibTransId="{2139AEC3-0354-49CA-82F4-B37962721C73}"/>
    <dgm:cxn modelId="{D9160455-ECED-445B-B251-83B75D5981D5}" type="presOf" srcId="{7430DEF8-EAB0-42EE-89DD-6F23C90420BF}" destId="{B1FAD899-FF1A-4CC8-8C72-8DB359583936}" srcOrd="0" destOrd="1" presId="urn:microsoft.com/office/officeart/2011/layout/TabList"/>
    <dgm:cxn modelId="{1D1A4206-F59D-4BBD-AED8-DF8E07175BCB}" srcId="{781455F5-640C-4EF5-999A-4ADCAAA427C6}" destId="{E31321C2-EE63-48B1-97F6-537F69CF8C20}" srcOrd="2" destOrd="0" parTransId="{D0ECA6B5-D1D1-44DB-B853-D282736C4C0A}" sibTransId="{8CC883CD-4944-4542-814C-7E532AE0ADB1}"/>
    <dgm:cxn modelId="{44AB5A71-C3A3-46F6-B19F-12E340989127}" srcId="{6E024276-4EC3-4567-8E21-CF7B8CADB026}" destId="{8854BAFF-B0CA-4637-976A-FF701D524652}" srcOrd="0" destOrd="0" parTransId="{ECD87A1C-6FC0-4639-84DF-86446DA06B80}" sibTransId="{B044469A-EB23-4C14-BB26-E387DDF71EBD}"/>
    <dgm:cxn modelId="{1B90D38B-F15B-4B64-8C4F-5CE5D59119A9}" type="presOf" srcId="{6E024276-4EC3-4567-8E21-CF7B8CADB026}" destId="{2783EF61-361A-4B22-9E8B-FA71A6817183}" srcOrd="0" destOrd="0" presId="urn:microsoft.com/office/officeart/2011/layout/TabList"/>
    <dgm:cxn modelId="{C5EDB061-88D5-4AD2-867A-2F6933D81988}" srcId="{4C3ED32F-3862-4798-ADE5-8C4FEC2D605F}" destId="{5FFD6EB1-7E7D-4E56-87F1-1FBF79748791}" srcOrd="3" destOrd="0" parTransId="{53B7C6F8-A715-4A6B-B642-C7AE14356EF9}" sibTransId="{071CADE9-5A8A-4054-86DB-21578785BA03}"/>
    <dgm:cxn modelId="{B10EFD6C-1C14-4063-8479-6DFC190D3EAA}" srcId="{781455F5-640C-4EF5-999A-4ADCAAA427C6}" destId="{483EB6FA-CFD3-432E-9759-F5FE04721E53}" srcOrd="1" destOrd="0" parTransId="{167CA1E0-AF02-4981-A0E1-D8DB3EB5F4BE}" sibTransId="{78414EA6-2F86-4423-B369-4AC9CE3B8D33}"/>
    <dgm:cxn modelId="{8102C8A7-D04B-47D4-BC7B-23932CBBA740}" type="presOf" srcId="{5E12D50C-3C7D-4188-A3E3-C132956A8AD2}" destId="{EB8E19DA-1285-45DE-95AC-20350962DBBB}" srcOrd="0" destOrd="0" presId="urn:microsoft.com/office/officeart/2011/layout/TabList"/>
    <dgm:cxn modelId="{0DB3975F-B5DE-45B7-9D9B-D8DF68F7A438}" srcId="{A690D73E-1814-4873-A051-8DF5E53F8904}" destId="{6E024276-4EC3-4567-8E21-CF7B8CADB026}" srcOrd="0" destOrd="0" parTransId="{D87ADB24-85D1-4DB4-BC6D-92FA6448EC2B}" sibTransId="{04A84AD8-A3CF-41C7-8097-5F93374AD641}"/>
    <dgm:cxn modelId="{CA1CE506-1E3A-47FF-9195-CB35E865AC4C}" type="presOf" srcId="{4C3ED32F-3862-4798-ADE5-8C4FEC2D605F}" destId="{8B30ED5B-06DA-4325-A535-4C9DFC7B6B68}" srcOrd="0" destOrd="0" presId="urn:microsoft.com/office/officeart/2011/layout/TabList"/>
    <dgm:cxn modelId="{13987578-4728-4941-A6B7-A03C47161E23}" type="presParOf" srcId="{266A77DE-E7B9-481E-8BC0-77E3BB90592B}" destId="{B2AD0AC3-81E3-4E54-8A7C-EE96E0E2101C}" srcOrd="0" destOrd="0" presId="urn:microsoft.com/office/officeart/2011/layout/TabList"/>
    <dgm:cxn modelId="{C7A1A268-5130-43FC-B8D7-3C7FAAAB0A36}" type="presParOf" srcId="{B2AD0AC3-81E3-4E54-8A7C-EE96E0E2101C}" destId="{FB726B0B-0A8A-4C18-BF81-6B2010C8B1C9}" srcOrd="0" destOrd="0" presId="urn:microsoft.com/office/officeart/2011/layout/TabList"/>
    <dgm:cxn modelId="{9019D3A9-AA78-4008-A448-C02E741D56EF}" type="presParOf" srcId="{B2AD0AC3-81E3-4E54-8A7C-EE96E0E2101C}" destId="{2783EF61-361A-4B22-9E8B-FA71A6817183}" srcOrd="1" destOrd="0" presId="urn:microsoft.com/office/officeart/2011/layout/TabList"/>
    <dgm:cxn modelId="{1C6AD15A-A67F-42BE-8839-711F3E77C2E1}" type="presParOf" srcId="{B2AD0AC3-81E3-4E54-8A7C-EE96E0E2101C}" destId="{D64C73F8-EE7F-4323-AAC1-AE74F49CC8FE}" srcOrd="2" destOrd="0" presId="urn:microsoft.com/office/officeart/2011/layout/TabList"/>
    <dgm:cxn modelId="{E10BC3D4-FB0F-4725-818E-6DCBA32E726A}" type="presParOf" srcId="{266A77DE-E7B9-481E-8BC0-77E3BB90592B}" destId="{EB8E19DA-1285-45DE-95AC-20350962DBBB}" srcOrd="1" destOrd="0" presId="urn:microsoft.com/office/officeart/2011/layout/TabList"/>
    <dgm:cxn modelId="{7EAD0E21-AEF0-449A-8E48-33BE5C40CDAD}" type="presParOf" srcId="{266A77DE-E7B9-481E-8BC0-77E3BB90592B}" destId="{AFC4A241-635B-4017-AAFE-582B0862B783}" srcOrd="2" destOrd="0" presId="urn:microsoft.com/office/officeart/2011/layout/TabList"/>
    <dgm:cxn modelId="{43DAE465-3270-4CA1-9FB0-1D3827EA2F1E}" type="presParOf" srcId="{266A77DE-E7B9-481E-8BC0-77E3BB90592B}" destId="{E7D4B20C-4984-4941-A1F0-A05C97449CC6}" srcOrd="3" destOrd="0" presId="urn:microsoft.com/office/officeart/2011/layout/TabList"/>
    <dgm:cxn modelId="{6EB25494-A5F1-46CE-92FC-FE012ACE5A3C}" type="presParOf" srcId="{E7D4B20C-4984-4941-A1F0-A05C97449CC6}" destId="{70E3D17E-772F-4E11-B593-57E8EEA738F3}" srcOrd="0" destOrd="0" presId="urn:microsoft.com/office/officeart/2011/layout/TabList"/>
    <dgm:cxn modelId="{4F175267-1A57-4543-A008-F7D9C699EE1A}" type="presParOf" srcId="{E7D4B20C-4984-4941-A1F0-A05C97449CC6}" destId="{D7ABF9DB-A3E2-4BAC-9F08-BAC144656681}" srcOrd="1" destOrd="0" presId="urn:microsoft.com/office/officeart/2011/layout/TabList"/>
    <dgm:cxn modelId="{627E5D71-F860-40D7-81F0-1154E4466C37}" type="presParOf" srcId="{E7D4B20C-4984-4941-A1F0-A05C97449CC6}" destId="{EFB8F760-2616-4D42-B5F4-7811EA8637F3}" srcOrd="2" destOrd="0" presId="urn:microsoft.com/office/officeart/2011/layout/TabList"/>
    <dgm:cxn modelId="{9F6A47F7-99D8-45A4-8923-20A4E717DFBC}" type="presParOf" srcId="{266A77DE-E7B9-481E-8BC0-77E3BB90592B}" destId="{D40D36A3-3B9D-469A-8DD8-7317A1D1E4D2}" srcOrd="4" destOrd="0" presId="urn:microsoft.com/office/officeart/2011/layout/TabList"/>
    <dgm:cxn modelId="{F604CDD9-41AF-4A7C-BE32-88E33478CEB4}" type="presParOf" srcId="{266A77DE-E7B9-481E-8BC0-77E3BB90592B}" destId="{D23FB21C-3C6D-4CF7-B154-73DD417FC71A}" srcOrd="5" destOrd="0" presId="urn:microsoft.com/office/officeart/2011/layout/TabList"/>
    <dgm:cxn modelId="{5157ECD6-66D3-4527-BC94-6F14A9448FB5}" type="presParOf" srcId="{266A77DE-E7B9-481E-8BC0-77E3BB90592B}" destId="{8BB38A8B-0BBA-428D-9365-7800BE038E5D}" srcOrd="6" destOrd="0" presId="urn:microsoft.com/office/officeart/2011/layout/TabList"/>
    <dgm:cxn modelId="{F2C39BAA-7DF0-4100-8D92-8C0DF425BF3F}" type="presParOf" srcId="{8BB38A8B-0BBA-428D-9365-7800BE038E5D}" destId="{E5D26476-FB13-47A9-9AF3-3199A6CF41A7}" srcOrd="0" destOrd="0" presId="urn:microsoft.com/office/officeart/2011/layout/TabList"/>
    <dgm:cxn modelId="{0E543773-3A28-4562-B04B-85C28DEC2DAC}" type="presParOf" srcId="{8BB38A8B-0BBA-428D-9365-7800BE038E5D}" destId="{8B30ED5B-06DA-4325-A535-4C9DFC7B6B68}" srcOrd="1" destOrd="0" presId="urn:microsoft.com/office/officeart/2011/layout/TabList"/>
    <dgm:cxn modelId="{7E1A3F64-555B-4088-9E7A-FE1F7AA075BE}" type="presParOf" srcId="{8BB38A8B-0BBA-428D-9365-7800BE038E5D}" destId="{EABD69C7-4712-46BE-8CFC-88ADB39DAB8D}" srcOrd="2" destOrd="0" presId="urn:microsoft.com/office/officeart/2011/layout/TabList"/>
    <dgm:cxn modelId="{C2CC2D87-107A-4FDD-8DE3-4F1D192CE293}" type="presParOf" srcId="{266A77DE-E7B9-481E-8BC0-77E3BB90592B}" destId="{B1FAD899-FF1A-4CC8-8C72-8DB359583936}"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AC701-7EA3-4F34-A124-55B69F482AE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E25E9F1-6BFD-4D0F-8840-0BEF71CB7B20}">
      <dgm:prSet phldrT="[Text]"/>
      <dgm:spPr/>
      <dgm:t>
        <a:bodyPr/>
        <a:lstStyle/>
        <a:p>
          <a:r>
            <a:rPr lang="en-US" dirty="0" smtClean="0"/>
            <a:t>Mobilize Team</a:t>
          </a:r>
          <a:endParaRPr lang="en-US" dirty="0"/>
        </a:p>
      </dgm:t>
    </dgm:pt>
    <dgm:pt modelId="{B2A629EA-992B-4948-866E-0252D410136B}" type="parTrans" cxnId="{4E8B2045-14CF-466D-88EF-713002DCBC14}">
      <dgm:prSet/>
      <dgm:spPr/>
      <dgm:t>
        <a:bodyPr/>
        <a:lstStyle/>
        <a:p>
          <a:endParaRPr lang="en-US"/>
        </a:p>
      </dgm:t>
    </dgm:pt>
    <dgm:pt modelId="{A573C094-4023-449A-98DC-8F6984F9EB7F}" type="sibTrans" cxnId="{4E8B2045-14CF-466D-88EF-713002DCBC14}">
      <dgm:prSet/>
      <dgm:spPr/>
      <dgm:t>
        <a:bodyPr/>
        <a:lstStyle/>
        <a:p>
          <a:endParaRPr lang="en-US"/>
        </a:p>
      </dgm:t>
    </dgm:pt>
    <dgm:pt modelId="{3EB5FBD7-1EE2-46A8-A3F3-E218702B0326}">
      <dgm:prSet phldrT="[Text]"/>
      <dgm:spPr/>
      <dgm:t>
        <a:bodyPr/>
        <a:lstStyle/>
        <a:p>
          <a:r>
            <a:rPr lang="en-US" dirty="0" smtClean="0"/>
            <a:t>Assess Situation</a:t>
          </a:r>
          <a:endParaRPr lang="en-US" dirty="0"/>
        </a:p>
      </dgm:t>
    </dgm:pt>
    <dgm:pt modelId="{1F6FCDF2-6122-4638-8767-812D4225D820}" type="parTrans" cxnId="{47651B51-3E90-4C2E-92F4-5750E035F0C0}">
      <dgm:prSet/>
      <dgm:spPr/>
      <dgm:t>
        <a:bodyPr/>
        <a:lstStyle/>
        <a:p>
          <a:endParaRPr lang="en-US"/>
        </a:p>
      </dgm:t>
    </dgm:pt>
    <dgm:pt modelId="{4A27CB51-8111-479E-BADA-DD78714B98FA}" type="sibTrans" cxnId="{47651B51-3E90-4C2E-92F4-5750E035F0C0}">
      <dgm:prSet/>
      <dgm:spPr/>
      <dgm:t>
        <a:bodyPr/>
        <a:lstStyle/>
        <a:p>
          <a:endParaRPr lang="en-US"/>
        </a:p>
      </dgm:t>
    </dgm:pt>
    <dgm:pt modelId="{BB64B4B8-AA69-472A-977B-9400460522B8}">
      <dgm:prSet phldrT="[Text]"/>
      <dgm:spPr/>
      <dgm:t>
        <a:bodyPr/>
        <a:lstStyle/>
        <a:p>
          <a:r>
            <a:rPr lang="en-US" dirty="0" smtClean="0"/>
            <a:t>Plan Change Tactics</a:t>
          </a:r>
          <a:endParaRPr lang="en-US" dirty="0"/>
        </a:p>
      </dgm:t>
    </dgm:pt>
    <dgm:pt modelId="{4DEEE84B-EEF3-4A6E-94F4-22669C3AF5E7}" type="parTrans" cxnId="{D736B44B-39D3-4E28-BC90-7B98D7196548}">
      <dgm:prSet/>
      <dgm:spPr/>
      <dgm:t>
        <a:bodyPr/>
        <a:lstStyle/>
        <a:p>
          <a:endParaRPr lang="en-US"/>
        </a:p>
      </dgm:t>
    </dgm:pt>
    <dgm:pt modelId="{921891E1-8BB4-4640-B437-4462133E3385}" type="sibTrans" cxnId="{D736B44B-39D3-4E28-BC90-7B98D7196548}">
      <dgm:prSet/>
      <dgm:spPr/>
      <dgm:t>
        <a:bodyPr/>
        <a:lstStyle/>
        <a:p>
          <a:endParaRPr lang="en-US"/>
        </a:p>
      </dgm:t>
    </dgm:pt>
    <dgm:pt modelId="{A56A75C5-F593-46B7-B7EB-7484E43C725F}">
      <dgm:prSet phldrT="[Text]"/>
      <dgm:spPr/>
      <dgm:t>
        <a:bodyPr/>
        <a:lstStyle/>
        <a:p>
          <a:r>
            <a:rPr lang="en-US" dirty="0" smtClean="0"/>
            <a:t>Implement</a:t>
          </a:r>
          <a:endParaRPr lang="en-US" dirty="0"/>
        </a:p>
      </dgm:t>
    </dgm:pt>
    <dgm:pt modelId="{BBAA153B-9498-43C8-97AA-73ABCF76A510}" type="parTrans" cxnId="{484D313E-F79B-4525-8097-149155710E4B}">
      <dgm:prSet/>
      <dgm:spPr/>
      <dgm:t>
        <a:bodyPr/>
        <a:lstStyle/>
        <a:p>
          <a:endParaRPr lang="en-US"/>
        </a:p>
      </dgm:t>
    </dgm:pt>
    <dgm:pt modelId="{12E204F0-6760-4452-BEC5-9C1E68AE6264}" type="sibTrans" cxnId="{484D313E-F79B-4525-8097-149155710E4B}">
      <dgm:prSet/>
      <dgm:spPr/>
      <dgm:t>
        <a:bodyPr/>
        <a:lstStyle/>
        <a:p>
          <a:endParaRPr lang="en-US"/>
        </a:p>
      </dgm:t>
    </dgm:pt>
    <dgm:pt modelId="{E1E5B0C5-50EB-4BB9-945E-71B7A46FFD73}">
      <dgm:prSet phldrT="[Text]"/>
      <dgm:spPr/>
      <dgm:t>
        <a:bodyPr/>
        <a:lstStyle/>
        <a:p>
          <a:r>
            <a:rPr lang="en-US" dirty="0" smtClean="0"/>
            <a:t>Track Progress</a:t>
          </a:r>
          <a:endParaRPr lang="en-US" dirty="0"/>
        </a:p>
      </dgm:t>
    </dgm:pt>
    <dgm:pt modelId="{5085AB80-9558-4C96-8FE6-018FD0C99D05}" type="parTrans" cxnId="{C9E82EAB-FDCE-4BE9-982B-9A9DB79334B9}">
      <dgm:prSet/>
      <dgm:spPr/>
      <dgm:t>
        <a:bodyPr/>
        <a:lstStyle/>
        <a:p>
          <a:endParaRPr lang="en-US"/>
        </a:p>
      </dgm:t>
    </dgm:pt>
    <dgm:pt modelId="{9604BCE0-F52D-4AF1-A943-D749CE7BA3D4}" type="sibTrans" cxnId="{C9E82EAB-FDCE-4BE9-982B-9A9DB79334B9}">
      <dgm:prSet/>
      <dgm:spPr/>
      <dgm:t>
        <a:bodyPr/>
        <a:lstStyle/>
        <a:p>
          <a:endParaRPr lang="en-US"/>
        </a:p>
      </dgm:t>
    </dgm:pt>
    <dgm:pt modelId="{5331C661-53F6-48E3-8007-B9510D12BCAD}" type="pres">
      <dgm:prSet presAssocID="{5FDAC701-7EA3-4F34-A124-55B69F482AE4}" presName="cycle" presStyleCnt="0">
        <dgm:presLayoutVars>
          <dgm:dir/>
          <dgm:resizeHandles val="exact"/>
        </dgm:presLayoutVars>
      </dgm:prSet>
      <dgm:spPr/>
      <dgm:t>
        <a:bodyPr/>
        <a:lstStyle/>
        <a:p>
          <a:endParaRPr lang="en-US"/>
        </a:p>
      </dgm:t>
    </dgm:pt>
    <dgm:pt modelId="{3619A214-29EF-462E-B4E0-8271AD28B971}" type="pres">
      <dgm:prSet presAssocID="{8E25E9F1-6BFD-4D0F-8840-0BEF71CB7B20}" presName="node" presStyleLbl="node1" presStyleIdx="0" presStyleCnt="5">
        <dgm:presLayoutVars>
          <dgm:bulletEnabled val="1"/>
        </dgm:presLayoutVars>
      </dgm:prSet>
      <dgm:spPr/>
      <dgm:t>
        <a:bodyPr/>
        <a:lstStyle/>
        <a:p>
          <a:endParaRPr lang="en-US"/>
        </a:p>
      </dgm:t>
    </dgm:pt>
    <dgm:pt modelId="{66AB9BA7-86F7-4C72-9D74-749C2F1A227D}" type="pres">
      <dgm:prSet presAssocID="{A573C094-4023-449A-98DC-8F6984F9EB7F}" presName="sibTrans" presStyleLbl="sibTrans2D1" presStyleIdx="0" presStyleCnt="5"/>
      <dgm:spPr/>
      <dgm:t>
        <a:bodyPr/>
        <a:lstStyle/>
        <a:p>
          <a:endParaRPr lang="en-US"/>
        </a:p>
      </dgm:t>
    </dgm:pt>
    <dgm:pt modelId="{E8EADB06-4202-443C-BAD9-A44C4758A2CC}" type="pres">
      <dgm:prSet presAssocID="{A573C094-4023-449A-98DC-8F6984F9EB7F}" presName="connectorText" presStyleLbl="sibTrans2D1" presStyleIdx="0" presStyleCnt="5"/>
      <dgm:spPr/>
      <dgm:t>
        <a:bodyPr/>
        <a:lstStyle/>
        <a:p>
          <a:endParaRPr lang="en-US"/>
        </a:p>
      </dgm:t>
    </dgm:pt>
    <dgm:pt modelId="{31B520DB-11CA-4C45-A58F-9183D061AD71}" type="pres">
      <dgm:prSet presAssocID="{3EB5FBD7-1EE2-46A8-A3F3-E218702B0326}" presName="node" presStyleLbl="node1" presStyleIdx="1" presStyleCnt="5">
        <dgm:presLayoutVars>
          <dgm:bulletEnabled val="1"/>
        </dgm:presLayoutVars>
      </dgm:prSet>
      <dgm:spPr/>
      <dgm:t>
        <a:bodyPr/>
        <a:lstStyle/>
        <a:p>
          <a:endParaRPr lang="en-US"/>
        </a:p>
      </dgm:t>
    </dgm:pt>
    <dgm:pt modelId="{A04D180D-A7AC-4EB5-AF99-F00576324165}" type="pres">
      <dgm:prSet presAssocID="{4A27CB51-8111-479E-BADA-DD78714B98FA}" presName="sibTrans" presStyleLbl="sibTrans2D1" presStyleIdx="1" presStyleCnt="5"/>
      <dgm:spPr/>
      <dgm:t>
        <a:bodyPr/>
        <a:lstStyle/>
        <a:p>
          <a:endParaRPr lang="en-US"/>
        </a:p>
      </dgm:t>
    </dgm:pt>
    <dgm:pt modelId="{DC0F5C02-2888-4E07-ABC6-BBF14484CAD3}" type="pres">
      <dgm:prSet presAssocID="{4A27CB51-8111-479E-BADA-DD78714B98FA}" presName="connectorText" presStyleLbl="sibTrans2D1" presStyleIdx="1" presStyleCnt="5"/>
      <dgm:spPr/>
      <dgm:t>
        <a:bodyPr/>
        <a:lstStyle/>
        <a:p>
          <a:endParaRPr lang="en-US"/>
        </a:p>
      </dgm:t>
    </dgm:pt>
    <dgm:pt modelId="{E616EC0E-2CEE-452F-8B1A-C0C212E14C6E}" type="pres">
      <dgm:prSet presAssocID="{BB64B4B8-AA69-472A-977B-9400460522B8}" presName="node" presStyleLbl="node1" presStyleIdx="2" presStyleCnt="5">
        <dgm:presLayoutVars>
          <dgm:bulletEnabled val="1"/>
        </dgm:presLayoutVars>
      </dgm:prSet>
      <dgm:spPr/>
      <dgm:t>
        <a:bodyPr/>
        <a:lstStyle/>
        <a:p>
          <a:endParaRPr lang="en-US"/>
        </a:p>
      </dgm:t>
    </dgm:pt>
    <dgm:pt modelId="{D465C129-E3D0-46EB-BD1E-68CA7481F252}" type="pres">
      <dgm:prSet presAssocID="{921891E1-8BB4-4640-B437-4462133E3385}" presName="sibTrans" presStyleLbl="sibTrans2D1" presStyleIdx="2" presStyleCnt="5"/>
      <dgm:spPr/>
      <dgm:t>
        <a:bodyPr/>
        <a:lstStyle/>
        <a:p>
          <a:endParaRPr lang="en-US"/>
        </a:p>
      </dgm:t>
    </dgm:pt>
    <dgm:pt modelId="{437D4001-8E39-43F3-957B-6EB1CD77EB91}" type="pres">
      <dgm:prSet presAssocID="{921891E1-8BB4-4640-B437-4462133E3385}" presName="connectorText" presStyleLbl="sibTrans2D1" presStyleIdx="2" presStyleCnt="5"/>
      <dgm:spPr/>
      <dgm:t>
        <a:bodyPr/>
        <a:lstStyle/>
        <a:p>
          <a:endParaRPr lang="en-US"/>
        </a:p>
      </dgm:t>
    </dgm:pt>
    <dgm:pt modelId="{3EDE9B03-12D4-44AC-8CFE-4B4A44AC37E8}" type="pres">
      <dgm:prSet presAssocID="{A56A75C5-F593-46B7-B7EB-7484E43C725F}" presName="node" presStyleLbl="node1" presStyleIdx="3" presStyleCnt="5">
        <dgm:presLayoutVars>
          <dgm:bulletEnabled val="1"/>
        </dgm:presLayoutVars>
      </dgm:prSet>
      <dgm:spPr/>
      <dgm:t>
        <a:bodyPr/>
        <a:lstStyle/>
        <a:p>
          <a:endParaRPr lang="en-US"/>
        </a:p>
      </dgm:t>
    </dgm:pt>
    <dgm:pt modelId="{428E31D2-CF80-4AD5-A37D-7F0115370E5D}" type="pres">
      <dgm:prSet presAssocID="{12E204F0-6760-4452-BEC5-9C1E68AE6264}" presName="sibTrans" presStyleLbl="sibTrans2D1" presStyleIdx="3" presStyleCnt="5"/>
      <dgm:spPr/>
      <dgm:t>
        <a:bodyPr/>
        <a:lstStyle/>
        <a:p>
          <a:endParaRPr lang="en-US"/>
        </a:p>
      </dgm:t>
    </dgm:pt>
    <dgm:pt modelId="{9800BFFC-6DFA-44DB-BB7F-FF3B33DEA30F}" type="pres">
      <dgm:prSet presAssocID="{12E204F0-6760-4452-BEC5-9C1E68AE6264}" presName="connectorText" presStyleLbl="sibTrans2D1" presStyleIdx="3" presStyleCnt="5"/>
      <dgm:spPr/>
      <dgm:t>
        <a:bodyPr/>
        <a:lstStyle/>
        <a:p>
          <a:endParaRPr lang="en-US"/>
        </a:p>
      </dgm:t>
    </dgm:pt>
    <dgm:pt modelId="{E36D9C2B-EED9-4526-BDED-3510BD3EBCC4}" type="pres">
      <dgm:prSet presAssocID="{E1E5B0C5-50EB-4BB9-945E-71B7A46FFD73}" presName="node" presStyleLbl="node1" presStyleIdx="4" presStyleCnt="5">
        <dgm:presLayoutVars>
          <dgm:bulletEnabled val="1"/>
        </dgm:presLayoutVars>
      </dgm:prSet>
      <dgm:spPr/>
      <dgm:t>
        <a:bodyPr/>
        <a:lstStyle/>
        <a:p>
          <a:endParaRPr lang="en-US"/>
        </a:p>
      </dgm:t>
    </dgm:pt>
    <dgm:pt modelId="{326008A3-1590-44CA-B38C-20FC61C156F4}" type="pres">
      <dgm:prSet presAssocID="{9604BCE0-F52D-4AF1-A943-D749CE7BA3D4}" presName="sibTrans" presStyleLbl="sibTrans2D1" presStyleIdx="4" presStyleCnt="5"/>
      <dgm:spPr/>
      <dgm:t>
        <a:bodyPr/>
        <a:lstStyle/>
        <a:p>
          <a:endParaRPr lang="en-US"/>
        </a:p>
      </dgm:t>
    </dgm:pt>
    <dgm:pt modelId="{2DB79234-1408-4249-8803-8B6D85703117}" type="pres">
      <dgm:prSet presAssocID="{9604BCE0-F52D-4AF1-A943-D749CE7BA3D4}" presName="connectorText" presStyleLbl="sibTrans2D1" presStyleIdx="4" presStyleCnt="5"/>
      <dgm:spPr/>
      <dgm:t>
        <a:bodyPr/>
        <a:lstStyle/>
        <a:p>
          <a:endParaRPr lang="en-US"/>
        </a:p>
      </dgm:t>
    </dgm:pt>
  </dgm:ptLst>
  <dgm:cxnLst>
    <dgm:cxn modelId="{C9E82EAB-FDCE-4BE9-982B-9A9DB79334B9}" srcId="{5FDAC701-7EA3-4F34-A124-55B69F482AE4}" destId="{E1E5B0C5-50EB-4BB9-945E-71B7A46FFD73}" srcOrd="4" destOrd="0" parTransId="{5085AB80-9558-4C96-8FE6-018FD0C99D05}" sibTransId="{9604BCE0-F52D-4AF1-A943-D749CE7BA3D4}"/>
    <dgm:cxn modelId="{868AE44C-9824-4AE2-87E2-D6FDD3943476}" type="presOf" srcId="{921891E1-8BB4-4640-B437-4462133E3385}" destId="{437D4001-8E39-43F3-957B-6EB1CD77EB91}" srcOrd="1" destOrd="0" presId="urn:microsoft.com/office/officeart/2005/8/layout/cycle2"/>
    <dgm:cxn modelId="{9916E8E5-D709-4408-9834-B4C82DA9D24B}" type="presOf" srcId="{5FDAC701-7EA3-4F34-A124-55B69F482AE4}" destId="{5331C661-53F6-48E3-8007-B9510D12BCAD}" srcOrd="0" destOrd="0" presId="urn:microsoft.com/office/officeart/2005/8/layout/cycle2"/>
    <dgm:cxn modelId="{66FBBA94-EEF2-4D55-B71E-BF67A55AA132}" type="presOf" srcId="{9604BCE0-F52D-4AF1-A943-D749CE7BA3D4}" destId="{326008A3-1590-44CA-B38C-20FC61C156F4}" srcOrd="0" destOrd="0" presId="urn:microsoft.com/office/officeart/2005/8/layout/cycle2"/>
    <dgm:cxn modelId="{97D8F59C-83DF-474F-8A74-5B20EA58D3C7}" type="presOf" srcId="{9604BCE0-F52D-4AF1-A943-D749CE7BA3D4}" destId="{2DB79234-1408-4249-8803-8B6D85703117}" srcOrd="1" destOrd="0" presId="urn:microsoft.com/office/officeart/2005/8/layout/cycle2"/>
    <dgm:cxn modelId="{6A3F2D09-71DD-45AE-BC3C-712DBF062BC6}" type="presOf" srcId="{A573C094-4023-449A-98DC-8F6984F9EB7F}" destId="{66AB9BA7-86F7-4C72-9D74-749C2F1A227D}" srcOrd="0" destOrd="0" presId="urn:microsoft.com/office/officeart/2005/8/layout/cycle2"/>
    <dgm:cxn modelId="{3059733A-84E5-4821-98F1-8C163C765B14}" type="presOf" srcId="{BB64B4B8-AA69-472A-977B-9400460522B8}" destId="{E616EC0E-2CEE-452F-8B1A-C0C212E14C6E}" srcOrd="0" destOrd="0" presId="urn:microsoft.com/office/officeart/2005/8/layout/cycle2"/>
    <dgm:cxn modelId="{D736B44B-39D3-4E28-BC90-7B98D7196548}" srcId="{5FDAC701-7EA3-4F34-A124-55B69F482AE4}" destId="{BB64B4B8-AA69-472A-977B-9400460522B8}" srcOrd="2" destOrd="0" parTransId="{4DEEE84B-EEF3-4A6E-94F4-22669C3AF5E7}" sibTransId="{921891E1-8BB4-4640-B437-4462133E3385}"/>
    <dgm:cxn modelId="{4CDA56E3-26C9-41C6-8961-555F0929F47F}" type="presOf" srcId="{12E204F0-6760-4452-BEC5-9C1E68AE6264}" destId="{9800BFFC-6DFA-44DB-BB7F-FF3B33DEA30F}" srcOrd="1" destOrd="0" presId="urn:microsoft.com/office/officeart/2005/8/layout/cycle2"/>
    <dgm:cxn modelId="{ECDC1B5F-07D3-4D00-B1DE-B975C412B7AB}" type="presOf" srcId="{E1E5B0C5-50EB-4BB9-945E-71B7A46FFD73}" destId="{E36D9C2B-EED9-4526-BDED-3510BD3EBCC4}" srcOrd="0" destOrd="0" presId="urn:microsoft.com/office/officeart/2005/8/layout/cycle2"/>
    <dgm:cxn modelId="{4E8B2045-14CF-466D-88EF-713002DCBC14}" srcId="{5FDAC701-7EA3-4F34-A124-55B69F482AE4}" destId="{8E25E9F1-6BFD-4D0F-8840-0BEF71CB7B20}" srcOrd="0" destOrd="0" parTransId="{B2A629EA-992B-4948-866E-0252D410136B}" sibTransId="{A573C094-4023-449A-98DC-8F6984F9EB7F}"/>
    <dgm:cxn modelId="{D1D7B2CA-2567-4AB6-81DF-1D563D3C3C62}" type="presOf" srcId="{4A27CB51-8111-479E-BADA-DD78714B98FA}" destId="{A04D180D-A7AC-4EB5-AF99-F00576324165}" srcOrd="0" destOrd="0" presId="urn:microsoft.com/office/officeart/2005/8/layout/cycle2"/>
    <dgm:cxn modelId="{AEFEDB97-6A57-4DEE-B1A0-B9877A0EF98A}" type="presOf" srcId="{8E25E9F1-6BFD-4D0F-8840-0BEF71CB7B20}" destId="{3619A214-29EF-462E-B4E0-8271AD28B971}" srcOrd="0" destOrd="0" presId="urn:microsoft.com/office/officeart/2005/8/layout/cycle2"/>
    <dgm:cxn modelId="{62985297-E5D7-404C-962B-065ABC45C79C}" type="presOf" srcId="{921891E1-8BB4-4640-B437-4462133E3385}" destId="{D465C129-E3D0-46EB-BD1E-68CA7481F252}" srcOrd="0" destOrd="0" presId="urn:microsoft.com/office/officeart/2005/8/layout/cycle2"/>
    <dgm:cxn modelId="{F367091F-227B-442F-AB9E-32387A706791}" type="presOf" srcId="{A573C094-4023-449A-98DC-8F6984F9EB7F}" destId="{E8EADB06-4202-443C-BAD9-A44C4758A2CC}" srcOrd="1" destOrd="0" presId="urn:microsoft.com/office/officeart/2005/8/layout/cycle2"/>
    <dgm:cxn modelId="{9E9A2B7A-0677-45B2-AC23-34986C05A909}" type="presOf" srcId="{4A27CB51-8111-479E-BADA-DD78714B98FA}" destId="{DC0F5C02-2888-4E07-ABC6-BBF14484CAD3}" srcOrd="1" destOrd="0" presId="urn:microsoft.com/office/officeart/2005/8/layout/cycle2"/>
    <dgm:cxn modelId="{DC74CFEF-A344-4E31-864A-C8FDC327AF23}" type="presOf" srcId="{12E204F0-6760-4452-BEC5-9C1E68AE6264}" destId="{428E31D2-CF80-4AD5-A37D-7F0115370E5D}" srcOrd="0" destOrd="0" presId="urn:microsoft.com/office/officeart/2005/8/layout/cycle2"/>
    <dgm:cxn modelId="{C9F0F1B0-86A4-44B2-8A58-588BD6BCF845}" type="presOf" srcId="{A56A75C5-F593-46B7-B7EB-7484E43C725F}" destId="{3EDE9B03-12D4-44AC-8CFE-4B4A44AC37E8}" srcOrd="0" destOrd="0" presId="urn:microsoft.com/office/officeart/2005/8/layout/cycle2"/>
    <dgm:cxn modelId="{47651B51-3E90-4C2E-92F4-5750E035F0C0}" srcId="{5FDAC701-7EA3-4F34-A124-55B69F482AE4}" destId="{3EB5FBD7-1EE2-46A8-A3F3-E218702B0326}" srcOrd="1" destOrd="0" parTransId="{1F6FCDF2-6122-4638-8767-812D4225D820}" sibTransId="{4A27CB51-8111-479E-BADA-DD78714B98FA}"/>
    <dgm:cxn modelId="{82FE851B-DE09-416F-ABCB-6A74985DD1D5}" type="presOf" srcId="{3EB5FBD7-1EE2-46A8-A3F3-E218702B0326}" destId="{31B520DB-11CA-4C45-A58F-9183D061AD71}" srcOrd="0" destOrd="0" presId="urn:microsoft.com/office/officeart/2005/8/layout/cycle2"/>
    <dgm:cxn modelId="{484D313E-F79B-4525-8097-149155710E4B}" srcId="{5FDAC701-7EA3-4F34-A124-55B69F482AE4}" destId="{A56A75C5-F593-46B7-B7EB-7484E43C725F}" srcOrd="3" destOrd="0" parTransId="{BBAA153B-9498-43C8-97AA-73ABCF76A510}" sibTransId="{12E204F0-6760-4452-BEC5-9C1E68AE6264}"/>
    <dgm:cxn modelId="{7A3B617F-C069-464D-AAFA-0BF928911218}" type="presParOf" srcId="{5331C661-53F6-48E3-8007-B9510D12BCAD}" destId="{3619A214-29EF-462E-B4E0-8271AD28B971}" srcOrd="0" destOrd="0" presId="urn:microsoft.com/office/officeart/2005/8/layout/cycle2"/>
    <dgm:cxn modelId="{0F334967-986E-477C-8636-898D5514EFC8}" type="presParOf" srcId="{5331C661-53F6-48E3-8007-B9510D12BCAD}" destId="{66AB9BA7-86F7-4C72-9D74-749C2F1A227D}" srcOrd="1" destOrd="0" presId="urn:microsoft.com/office/officeart/2005/8/layout/cycle2"/>
    <dgm:cxn modelId="{051BF6FA-EC80-4C7B-82B3-0B0DCDE6B476}" type="presParOf" srcId="{66AB9BA7-86F7-4C72-9D74-749C2F1A227D}" destId="{E8EADB06-4202-443C-BAD9-A44C4758A2CC}" srcOrd="0" destOrd="0" presId="urn:microsoft.com/office/officeart/2005/8/layout/cycle2"/>
    <dgm:cxn modelId="{07906472-C9C9-4589-9082-3C76D99BD453}" type="presParOf" srcId="{5331C661-53F6-48E3-8007-B9510D12BCAD}" destId="{31B520DB-11CA-4C45-A58F-9183D061AD71}" srcOrd="2" destOrd="0" presId="urn:microsoft.com/office/officeart/2005/8/layout/cycle2"/>
    <dgm:cxn modelId="{4E944E7E-6DA9-4E33-9611-A116F6CF866C}" type="presParOf" srcId="{5331C661-53F6-48E3-8007-B9510D12BCAD}" destId="{A04D180D-A7AC-4EB5-AF99-F00576324165}" srcOrd="3" destOrd="0" presId="urn:microsoft.com/office/officeart/2005/8/layout/cycle2"/>
    <dgm:cxn modelId="{BF25BA1B-CDE9-4B16-A9A4-15AAE14C087D}" type="presParOf" srcId="{A04D180D-A7AC-4EB5-AF99-F00576324165}" destId="{DC0F5C02-2888-4E07-ABC6-BBF14484CAD3}" srcOrd="0" destOrd="0" presId="urn:microsoft.com/office/officeart/2005/8/layout/cycle2"/>
    <dgm:cxn modelId="{0AFF8783-84F6-4C22-A5BB-4A8B8BB983D7}" type="presParOf" srcId="{5331C661-53F6-48E3-8007-B9510D12BCAD}" destId="{E616EC0E-2CEE-452F-8B1A-C0C212E14C6E}" srcOrd="4" destOrd="0" presId="urn:microsoft.com/office/officeart/2005/8/layout/cycle2"/>
    <dgm:cxn modelId="{472C0380-FB5C-4C55-9032-6380881D9F8A}" type="presParOf" srcId="{5331C661-53F6-48E3-8007-B9510D12BCAD}" destId="{D465C129-E3D0-46EB-BD1E-68CA7481F252}" srcOrd="5" destOrd="0" presId="urn:microsoft.com/office/officeart/2005/8/layout/cycle2"/>
    <dgm:cxn modelId="{FC517181-6E51-431F-BADC-C900D0EE5B4D}" type="presParOf" srcId="{D465C129-E3D0-46EB-BD1E-68CA7481F252}" destId="{437D4001-8E39-43F3-957B-6EB1CD77EB91}" srcOrd="0" destOrd="0" presId="urn:microsoft.com/office/officeart/2005/8/layout/cycle2"/>
    <dgm:cxn modelId="{B6F4E5D4-FFDD-4F0B-81F0-A774ED4E8607}" type="presParOf" srcId="{5331C661-53F6-48E3-8007-B9510D12BCAD}" destId="{3EDE9B03-12D4-44AC-8CFE-4B4A44AC37E8}" srcOrd="6" destOrd="0" presId="urn:microsoft.com/office/officeart/2005/8/layout/cycle2"/>
    <dgm:cxn modelId="{EFD31EC7-1B41-469B-A543-C96682223F33}" type="presParOf" srcId="{5331C661-53F6-48E3-8007-B9510D12BCAD}" destId="{428E31D2-CF80-4AD5-A37D-7F0115370E5D}" srcOrd="7" destOrd="0" presId="urn:microsoft.com/office/officeart/2005/8/layout/cycle2"/>
    <dgm:cxn modelId="{283F407D-510B-4D38-BA35-3C4E186A7403}" type="presParOf" srcId="{428E31D2-CF80-4AD5-A37D-7F0115370E5D}" destId="{9800BFFC-6DFA-44DB-BB7F-FF3B33DEA30F}" srcOrd="0" destOrd="0" presId="urn:microsoft.com/office/officeart/2005/8/layout/cycle2"/>
    <dgm:cxn modelId="{5A1D5ED0-ADDE-48CA-A942-7EE02E2CCDE3}" type="presParOf" srcId="{5331C661-53F6-48E3-8007-B9510D12BCAD}" destId="{E36D9C2B-EED9-4526-BDED-3510BD3EBCC4}" srcOrd="8" destOrd="0" presId="urn:microsoft.com/office/officeart/2005/8/layout/cycle2"/>
    <dgm:cxn modelId="{B82AA36C-5D63-4BF6-A217-E561499CCB39}" type="presParOf" srcId="{5331C661-53F6-48E3-8007-B9510D12BCAD}" destId="{326008A3-1590-44CA-B38C-20FC61C156F4}" srcOrd="9" destOrd="0" presId="urn:microsoft.com/office/officeart/2005/8/layout/cycle2"/>
    <dgm:cxn modelId="{EFC3A7E9-D966-449D-8748-D94DE5B94850}" type="presParOf" srcId="{326008A3-1590-44CA-B38C-20FC61C156F4}" destId="{2DB79234-1408-4249-8803-8B6D8570311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CF7D1-070D-4630-B7A8-15BADB4FA6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F0E68F-44E0-4368-8DEE-981C0C7BB291}">
      <dgm:prSet phldrT="[Text]" custT="1"/>
      <dgm:spPr/>
      <dgm:t>
        <a:bodyPr/>
        <a:lstStyle/>
        <a:p>
          <a:r>
            <a:rPr lang="en-US" sz="2000" dirty="0" smtClean="0"/>
            <a:t>Education</a:t>
          </a:r>
          <a:endParaRPr lang="en-US" sz="2000" dirty="0"/>
        </a:p>
      </dgm:t>
    </dgm:pt>
    <dgm:pt modelId="{60C70D99-1082-4218-A05B-869BB81E43AF}" type="parTrans" cxnId="{8E0382B8-7D87-44EA-AFCB-5C5BDE50FAFB}">
      <dgm:prSet/>
      <dgm:spPr/>
      <dgm:t>
        <a:bodyPr/>
        <a:lstStyle/>
        <a:p>
          <a:endParaRPr lang="en-US" sz="2000"/>
        </a:p>
      </dgm:t>
    </dgm:pt>
    <dgm:pt modelId="{C5E98E87-2AC2-4AB4-9CD9-BBA77D7BC980}" type="sibTrans" cxnId="{8E0382B8-7D87-44EA-AFCB-5C5BDE50FAFB}">
      <dgm:prSet/>
      <dgm:spPr/>
      <dgm:t>
        <a:bodyPr/>
        <a:lstStyle/>
        <a:p>
          <a:endParaRPr lang="en-US" sz="2000"/>
        </a:p>
      </dgm:t>
    </dgm:pt>
    <dgm:pt modelId="{6B6E8407-F4B7-4B62-A079-FAC52C18AF67}">
      <dgm:prSet phldrT="[Text]" custT="1"/>
      <dgm:spPr/>
      <dgm:t>
        <a:bodyPr/>
        <a:lstStyle/>
        <a:p>
          <a:r>
            <a:rPr lang="en-US" sz="2000" dirty="0" smtClean="0"/>
            <a:t>Audit with feedback</a:t>
          </a:r>
          <a:endParaRPr lang="en-US" sz="2000" dirty="0"/>
        </a:p>
      </dgm:t>
    </dgm:pt>
    <dgm:pt modelId="{6FC60925-561B-403C-B304-7EC8FE53D8BA}" type="parTrans" cxnId="{83463691-9208-47CC-A6A9-EC9011E44284}">
      <dgm:prSet/>
      <dgm:spPr/>
      <dgm:t>
        <a:bodyPr/>
        <a:lstStyle/>
        <a:p>
          <a:endParaRPr lang="en-US" sz="2000"/>
        </a:p>
      </dgm:t>
    </dgm:pt>
    <dgm:pt modelId="{F36C3F5D-1E7C-4586-9564-4E45D5A27DD5}" type="sibTrans" cxnId="{83463691-9208-47CC-A6A9-EC9011E44284}">
      <dgm:prSet/>
      <dgm:spPr/>
      <dgm:t>
        <a:bodyPr/>
        <a:lstStyle/>
        <a:p>
          <a:endParaRPr lang="en-US" sz="2000"/>
        </a:p>
      </dgm:t>
    </dgm:pt>
    <dgm:pt modelId="{B77C631B-DFE4-4EC6-972C-13147C2F5E78}">
      <dgm:prSet phldrT="[Text]" custT="1"/>
      <dgm:spPr/>
      <dgm:t>
        <a:bodyPr/>
        <a:lstStyle/>
        <a:p>
          <a:r>
            <a:rPr lang="en-US" sz="2000" dirty="0" smtClean="0"/>
            <a:t>Discourse	</a:t>
          </a:r>
          <a:endParaRPr lang="en-US" sz="2000" dirty="0"/>
        </a:p>
      </dgm:t>
    </dgm:pt>
    <dgm:pt modelId="{108F2E56-4B9E-40DE-BE21-B05D9D0BAA07}" type="parTrans" cxnId="{A60133C5-F447-4144-BBB9-AC5488FE30B8}">
      <dgm:prSet/>
      <dgm:spPr/>
      <dgm:t>
        <a:bodyPr/>
        <a:lstStyle/>
        <a:p>
          <a:endParaRPr lang="en-US" sz="2000"/>
        </a:p>
      </dgm:t>
    </dgm:pt>
    <dgm:pt modelId="{8A48DCE1-E840-431E-85EA-40129B2810CA}" type="sibTrans" cxnId="{A60133C5-F447-4144-BBB9-AC5488FE30B8}">
      <dgm:prSet/>
      <dgm:spPr/>
      <dgm:t>
        <a:bodyPr/>
        <a:lstStyle/>
        <a:p>
          <a:endParaRPr lang="en-US" sz="2000"/>
        </a:p>
      </dgm:t>
    </dgm:pt>
    <dgm:pt modelId="{62652AD1-29F9-40D2-8CCF-FFB0BFE5498E}">
      <dgm:prSet phldrT="[Text]" custT="1"/>
      <dgm:spPr/>
      <dgm:t>
        <a:bodyPr/>
        <a:lstStyle/>
        <a:p>
          <a:r>
            <a:rPr lang="en-US" sz="2000" dirty="0" smtClean="0"/>
            <a:t>Meetings</a:t>
          </a:r>
          <a:endParaRPr lang="en-US" sz="2000" dirty="0"/>
        </a:p>
      </dgm:t>
    </dgm:pt>
    <dgm:pt modelId="{6DEEEB81-C1EA-4C4C-A50B-92CCFAC02CA7}" type="parTrans" cxnId="{9F6AAB49-5CAF-4B95-9CFC-9426AC4A378D}">
      <dgm:prSet/>
      <dgm:spPr/>
      <dgm:t>
        <a:bodyPr/>
        <a:lstStyle/>
        <a:p>
          <a:endParaRPr lang="en-US" sz="2000"/>
        </a:p>
      </dgm:t>
    </dgm:pt>
    <dgm:pt modelId="{FDC75183-A2FF-455B-880F-421EB4E392DC}" type="sibTrans" cxnId="{9F6AAB49-5CAF-4B95-9CFC-9426AC4A378D}">
      <dgm:prSet/>
      <dgm:spPr/>
      <dgm:t>
        <a:bodyPr/>
        <a:lstStyle/>
        <a:p>
          <a:endParaRPr lang="en-US" sz="2000"/>
        </a:p>
      </dgm:t>
    </dgm:pt>
    <dgm:pt modelId="{80AC721D-AE91-4EC4-A5FB-315C8A03C4FC}">
      <dgm:prSet phldrT="[Text]" custT="1"/>
      <dgm:spPr/>
      <dgm:t>
        <a:bodyPr/>
        <a:lstStyle/>
        <a:p>
          <a:r>
            <a:rPr lang="en-US" sz="2000" dirty="0" smtClean="0"/>
            <a:t>Public release of data</a:t>
          </a:r>
          <a:endParaRPr lang="en-US" sz="2000" dirty="0"/>
        </a:p>
      </dgm:t>
    </dgm:pt>
    <dgm:pt modelId="{AF9323A1-DCA2-421F-BE24-471403C8E91E}" type="parTrans" cxnId="{DF113597-F5B7-4800-B047-408F641CB573}">
      <dgm:prSet/>
      <dgm:spPr/>
      <dgm:t>
        <a:bodyPr/>
        <a:lstStyle/>
        <a:p>
          <a:endParaRPr lang="en-US" sz="2000"/>
        </a:p>
      </dgm:t>
    </dgm:pt>
    <dgm:pt modelId="{F931CFE4-C0FA-4838-B902-46BF30F82A69}" type="sibTrans" cxnId="{DF113597-F5B7-4800-B047-408F641CB573}">
      <dgm:prSet/>
      <dgm:spPr/>
      <dgm:t>
        <a:bodyPr/>
        <a:lstStyle/>
        <a:p>
          <a:endParaRPr lang="en-US" sz="2000"/>
        </a:p>
      </dgm:t>
    </dgm:pt>
    <dgm:pt modelId="{C51D8478-0C1A-49D1-98B9-75C93A07B196}">
      <dgm:prSet phldrT="[Text]" custT="1"/>
      <dgm:spPr/>
      <dgm:t>
        <a:bodyPr/>
        <a:lstStyle/>
        <a:p>
          <a:r>
            <a:rPr lang="en-US" sz="2000" dirty="0" smtClean="0"/>
            <a:t>Reminders</a:t>
          </a:r>
          <a:endParaRPr lang="en-US" sz="2000" dirty="0"/>
        </a:p>
      </dgm:t>
    </dgm:pt>
    <dgm:pt modelId="{BA21A399-428E-41C3-9D38-2BA6649A4A80}" type="parTrans" cxnId="{BADB2775-4474-4A35-B039-440C61E10576}">
      <dgm:prSet/>
      <dgm:spPr/>
      <dgm:t>
        <a:bodyPr/>
        <a:lstStyle/>
        <a:p>
          <a:endParaRPr lang="en-US" sz="2000"/>
        </a:p>
      </dgm:t>
    </dgm:pt>
    <dgm:pt modelId="{129F3452-402C-4363-B393-5E7B6C144C26}" type="sibTrans" cxnId="{BADB2775-4474-4A35-B039-440C61E10576}">
      <dgm:prSet/>
      <dgm:spPr/>
      <dgm:t>
        <a:bodyPr/>
        <a:lstStyle/>
        <a:p>
          <a:endParaRPr lang="en-US" sz="2000"/>
        </a:p>
      </dgm:t>
    </dgm:pt>
    <dgm:pt modelId="{B7F2CCDC-8D9E-46E6-A355-3F2F4A2F3C00}">
      <dgm:prSet phldrT="[Text]" custT="1"/>
      <dgm:spPr/>
      <dgm:t>
        <a:bodyPr/>
        <a:lstStyle/>
        <a:p>
          <a:r>
            <a:rPr lang="en-US" sz="2000" dirty="0" smtClean="0"/>
            <a:t>Rewards</a:t>
          </a:r>
          <a:endParaRPr lang="en-US" sz="2000" dirty="0"/>
        </a:p>
      </dgm:t>
    </dgm:pt>
    <dgm:pt modelId="{186300CA-E594-447D-A391-3124A5D2F46D}" type="parTrans" cxnId="{67697E15-6B3F-41C1-8441-C1CF132F6F58}">
      <dgm:prSet/>
      <dgm:spPr/>
      <dgm:t>
        <a:bodyPr/>
        <a:lstStyle/>
        <a:p>
          <a:endParaRPr lang="en-US" sz="2000"/>
        </a:p>
      </dgm:t>
    </dgm:pt>
    <dgm:pt modelId="{E5B2690D-F204-4749-9378-1FEB0ECC3015}" type="sibTrans" cxnId="{67697E15-6B3F-41C1-8441-C1CF132F6F58}">
      <dgm:prSet/>
      <dgm:spPr/>
      <dgm:t>
        <a:bodyPr/>
        <a:lstStyle/>
        <a:p>
          <a:endParaRPr lang="en-US" sz="2000"/>
        </a:p>
      </dgm:t>
    </dgm:pt>
    <dgm:pt modelId="{36D2922A-FE9E-459D-A64A-8806C646EC12}">
      <dgm:prSet phldrT="[Text]" custT="1"/>
      <dgm:spPr/>
      <dgm:t>
        <a:bodyPr/>
        <a:lstStyle/>
        <a:p>
          <a:r>
            <a:rPr lang="en-US" sz="2000" dirty="0" smtClean="0"/>
            <a:t>Grand rounds</a:t>
          </a:r>
          <a:endParaRPr lang="en-US" sz="2000" dirty="0"/>
        </a:p>
      </dgm:t>
    </dgm:pt>
    <dgm:pt modelId="{10BDFA5D-5077-4529-8E97-E2DCA6015621}" type="parTrans" cxnId="{D6F55BDF-B6D6-4C0E-83E1-8A6BEED08F4E}">
      <dgm:prSet/>
      <dgm:spPr/>
      <dgm:t>
        <a:bodyPr/>
        <a:lstStyle/>
        <a:p>
          <a:endParaRPr lang="en-US" sz="2000"/>
        </a:p>
      </dgm:t>
    </dgm:pt>
    <dgm:pt modelId="{FDCEC746-5045-4B22-AF47-9BAD27C25323}" type="sibTrans" cxnId="{D6F55BDF-B6D6-4C0E-83E1-8A6BEED08F4E}">
      <dgm:prSet/>
      <dgm:spPr/>
      <dgm:t>
        <a:bodyPr/>
        <a:lstStyle/>
        <a:p>
          <a:endParaRPr lang="en-US" sz="2000"/>
        </a:p>
      </dgm:t>
    </dgm:pt>
    <dgm:pt modelId="{C5741681-26E9-426F-9686-2E4466FBCF17}">
      <dgm:prSet phldrT="[Text]" custT="1"/>
      <dgm:spPr/>
      <dgm:t>
        <a:bodyPr/>
        <a:lstStyle/>
        <a:p>
          <a:r>
            <a:rPr lang="en-US" sz="2000" smtClean="0"/>
            <a:t>Data</a:t>
          </a:r>
          <a:endParaRPr lang="en-US" sz="2000"/>
        </a:p>
      </dgm:t>
    </dgm:pt>
    <dgm:pt modelId="{5D40B77D-EC50-453C-90FE-9C1E83EF200C}" type="parTrans" cxnId="{F6827AA2-BBA1-48B4-A2C0-EFEB635DC933}">
      <dgm:prSet/>
      <dgm:spPr/>
      <dgm:t>
        <a:bodyPr/>
        <a:lstStyle/>
        <a:p>
          <a:endParaRPr lang="en-US" sz="2000"/>
        </a:p>
      </dgm:t>
    </dgm:pt>
    <dgm:pt modelId="{113BE421-F8AD-4C8D-8E21-A856576233DE}" type="sibTrans" cxnId="{F6827AA2-BBA1-48B4-A2C0-EFEB635DC933}">
      <dgm:prSet/>
      <dgm:spPr/>
      <dgm:t>
        <a:bodyPr/>
        <a:lstStyle/>
        <a:p>
          <a:endParaRPr lang="en-US" sz="2000"/>
        </a:p>
      </dgm:t>
    </dgm:pt>
    <dgm:pt modelId="{D546CF22-0DC0-4124-9C43-7FCB7D5196EF}">
      <dgm:prSet phldrT="[Text]" custT="1"/>
      <dgm:spPr/>
      <dgm:t>
        <a:bodyPr/>
        <a:lstStyle/>
        <a:p>
          <a:r>
            <a:rPr lang="en-US" sz="2000" dirty="0" smtClean="0"/>
            <a:t>Classes or conferences</a:t>
          </a:r>
          <a:endParaRPr lang="en-US" sz="2000" dirty="0"/>
        </a:p>
      </dgm:t>
    </dgm:pt>
    <dgm:pt modelId="{F069324B-71A7-4C64-AE81-1BEB0EABE149}" type="parTrans" cxnId="{F042BAE8-F51C-41D2-A5FE-F99C42F1BECA}">
      <dgm:prSet/>
      <dgm:spPr/>
      <dgm:t>
        <a:bodyPr/>
        <a:lstStyle/>
        <a:p>
          <a:endParaRPr lang="en-US" sz="2000"/>
        </a:p>
      </dgm:t>
    </dgm:pt>
    <dgm:pt modelId="{41156DA7-A857-4218-9D87-E063E303C273}" type="sibTrans" cxnId="{F042BAE8-F51C-41D2-A5FE-F99C42F1BECA}">
      <dgm:prSet/>
      <dgm:spPr/>
      <dgm:t>
        <a:bodyPr/>
        <a:lstStyle/>
        <a:p>
          <a:endParaRPr lang="en-US" sz="2000"/>
        </a:p>
      </dgm:t>
    </dgm:pt>
    <dgm:pt modelId="{B1ED74C4-864D-472F-806B-528F597498B6}">
      <dgm:prSet phldrT="[Text]" custT="1"/>
      <dgm:spPr/>
      <dgm:t>
        <a:bodyPr/>
        <a:lstStyle/>
        <a:p>
          <a:r>
            <a:rPr lang="en-US" sz="2000" dirty="0" smtClean="0"/>
            <a:t>Simulation training</a:t>
          </a:r>
          <a:endParaRPr lang="en-US" sz="2000" dirty="0"/>
        </a:p>
      </dgm:t>
    </dgm:pt>
    <dgm:pt modelId="{39E39F8F-214C-4781-BCF5-0BB11D9181A4}" type="parTrans" cxnId="{126DB4B6-952A-409E-B6AE-4CF3204113CE}">
      <dgm:prSet/>
      <dgm:spPr/>
      <dgm:t>
        <a:bodyPr/>
        <a:lstStyle/>
        <a:p>
          <a:endParaRPr lang="en-US" sz="2000"/>
        </a:p>
      </dgm:t>
    </dgm:pt>
    <dgm:pt modelId="{80D72EDA-60BE-40CF-A763-EAD3AD694319}" type="sibTrans" cxnId="{126DB4B6-952A-409E-B6AE-4CF3204113CE}">
      <dgm:prSet/>
      <dgm:spPr/>
      <dgm:t>
        <a:bodyPr/>
        <a:lstStyle/>
        <a:p>
          <a:endParaRPr lang="en-US" sz="2000"/>
        </a:p>
      </dgm:t>
    </dgm:pt>
    <dgm:pt modelId="{EC93AB9C-E544-45E2-A93B-85CB91B4CD97}">
      <dgm:prSet phldrT="[Text]" custT="1"/>
      <dgm:spPr/>
      <dgm:t>
        <a:bodyPr/>
        <a:lstStyle/>
        <a:p>
          <a:r>
            <a:rPr lang="en-US" sz="2000" dirty="0" smtClean="0"/>
            <a:t>Tests</a:t>
          </a:r>
          <a:endParaRPr lang="en-US" sz="2000" dirty="0"/>
        </a:p>
      </dgm:t>
    </dgm:pt>
    <dgm:pt modelId="{906D9747-B4A2-4A68-9289-0F9FA8801E39}" type="parTrans" cxnId="{AD85DF6B-8444-455F-B962-B3D7D634D3A6}">
      <dgm:prSet/>
      <dgm:spPr/>
      <dgm:t>
        <a:bodyPr/>
        <a:lstStyle/>
        <a:p>
          <a:endParaRPr lang="en-US" sz="2000"/>
        </a:p>
      </dgm:t>
    </dgm:pt>
    <dgm:pt modelId="{75AB56F1-08CE-4557-940E-2292E0168EA7}" type="sibTrans" cxnId="{AD85DF6B-8444-455F-B962-B3D7D634D3A6}">
      <dgm:prSet/>
      <dgm:spPr/>
      <dgm:t>
        <a:bodyPr/>
        <a:lstStyle/>
        <a:p>
          <a:endParaRPr lang="en-US" sz="2000"/>
        </a:p>
      </dgm:t>
    </dgm:pt>
    <dgm:pt modelId="{8B0445C0-711D-47DE-91CB-887672876527}">
      <dgm:prSet phldrT="[Text]" custT="1"/>
      <dgm:spPr/>
      <dgm:t>
        <a:bodyPr/>
        <a:lstStyle/>
        <a:p>
          <a:r>
            <a:rPr lang="en-US" sz="2000" smtClean="0"/>
            <a:t>Newsletters or posters</a:t>
          </a:r>
          <a:endParaRPr lang="en-US" sz="2000" dirty="0"/>
        </a:p>
      </dgm:t>
    </dgm:pt>
    <dgm:pt modelId="{15114172-C8F9-4558-AA38-A0B93DF42BCA}" type="parTrans" cxnId="{8AFFF305-EA62-4A5B-8AEE-6728989FC031}">
      <dgm:prSet/>
      <dgm:spPr/>
      <dgm:t>
        <a:bodyPr/>
        <a:lstStyle/>
        <a:p>
          <a:endParaRPr lang="en-US" sz="2000"/>
        </a:p>
      </dgm:t>
    </dgm:pt>
    <dgm:pt modelId="{DD7A1D78-D276-45AF-B73F-F391FD14D2AA}" type="sibTrans" cxnId="{8AFFF305-EA62-4A5B-8AEE-6728989FC031}">
      <dgm:prSet/>
      <dgm:spPr/>
      <dgm:t>
        <a:bodyPr/>
        <a:lstStyle/>
        <a:p>
          <a:endParaRPr lang="en-US" sz="2000"/>
        </a:p>
      </dgm:t>
    </dgm:pt>
    <dgm:pt modelId="{67ACBDB1-7B51-44CF-8868-8B0645935CFE}" type="pres">
      <dgm:prSet presAssocID="{547CF7D1-070D-4630-B7A8-15BADB4FA688}" presName="linear" presStyleCnt="0">
        <dgm:presLayoutVars>
          <dgm:animLvl val="lvl"/>
          <dgm:resizeHandles val="exact"/>
        </dgm:presLayoutVars>
      </dgm:prSet>
      <dgm:spPr/>
      <dgm:t>
        <a:bodyPr/>
        <a:lstStyle/>
        <a:p>
          <a:endParaRPr lang="en-US"/>
        </a:p>
      </dgm:t>
    </dgm:pt>
    <dgm:pt modelId="{7FC2145D-285F-4490-814E-A9FAD8559A32}" type="pres">
      <dgm:prSet presAssocID="{CAF0E68F-44E0-4368-8DEE-981C0C7BB291}" presName="parentText" presStyleLbl="node1" presStyleIdx="0" presStyleCnt="3">
        <dgm:presLayoutVars>
          <dgm:chMax val="0"/>
          <dgm:bulletEnabled val="1"/>
        </dgm:presLayoutVars>
      </dgm:prSet>
      <dgm:spPr/>
      <dgm:t>
        <a:bodyPr/>
        <a:lstStyle/>
        <a:p>
          <a:endParaRPr lang="en-US"/>
        </a:p>
      </dgm:t>
    </dgm:pt>
    <dgm:pt modelId="{D9287964-73EF-4AA8-B96F-5E6DCA370656}" type="pres">
      <dgm:prSet presAssocID="{CAF0E68F-44E0-4368-8DEE-981C0C7BB291}" presName="childText" presStyleLbl="revTx" presStyleIdx="0" presStyleCnt="3">
        <dgm:presLayoutVars>
          <dgm:bulletEnabled val="1"/>
        </dgm:presLayoutVars>
      </dgm:prSet>
      <dgm:spPr/>
      <dgm:t>
        <a:bodyPr/>
        <a:lstStyle/>
        <a:p>
          <a:endParaRPr lang="en-US"/>
        </a:p>
      </dgm:t>
    </dgm:pt>
    <dgm:pt modelId="{F488067E-C379-488F-B642-AE9437638F2A}" type="pres">
      <dgm:prSet presAssocID="{C5741681-26E9-426F-9686-2E4466FBCF17}" presName="parentText" presStyleLbl="node1" presStyleIdx="1" presStyleCnt="3" custLinFactNeighborX="2626" custLinFactNeighborY="-102">
        <dgm:presLayoutVars>
          <dgm:chMax val="0"/>
          <dgm:bulletEnabled val="1"/>
        </dgm:presLayoutVars>
      </dgm:prSet>
      <dgm:spPr/>
      <dgm:t>
        <a:bodyPr/>
        <a:lstStyle/>
        <a:p>
          <a:endParaRPr lang="en-US"/>
        </a:p>
      </dgm:t>
    </dgm:pt>
    <dgm:pt modelId="{4813F8C0-52AE-4365-838B-23BE2AB9F8B1}" type="pres">
      <dgm:prSet presAssocID="{C5741681-26E9-426F-9686-2E4466FBCF17}" presName="childText" presStyleLbl="revTx" presStyleIdx="1" presStyleCnt="3">
        <dgm:presLayoutVars>
          <dgm:bulletEnabled val="1"/>
        </dgm:presLayoutVars>
      </dgm:prSet>
      <dgm:spPr/>
      <dgm:t>
        <a:bodyPr/>
        <a:lstStyle/>
        <a:p>
          <a:endParaRPr lang="en-US"/>
        </a:p>
      </dgm:t>
    </dgm:pt>
    <dgm:pt modelId="{BF85D0A8-AC07-40C8-A9BE-C77CCAFCFB39}" type="pres">
      <dgm:prSet presAssocID="{B77C631B-DFE4-4EC6-972C-13147C2F5E78}" presName="parentText" presStyleLbl="node1" presStyleIdx="2" presStyleCnt="3">
        <dgm:presLayoutVars>
          <dgm:chMax val="0"/>
          <dgm:bulletEnabled val="1"/>
        </dgm:presLayoutVars>
      </dgm:prSet>
      <dgm:spPr/>
      <dgm:t>
        <a:bodyPr/>
        <a:lstStyle/>
        <a:p>
          <a:endParaRPr lang="en-US"/>
        </a:p>
      </dgm:t>
    </dgm:pt>
    <dgm:pt modelId="{8A4AC964-7830-4715-8959-61C0650A4383}" type="pres">
      <dgm:prSet presAssocID="{B77C631B-DFE4-4EC6-972C-13147C2F5E78}" presName="childText" presStyleLbl="revTx" presStyleIdx="2" presStyleCnt="3">
        <dgm:presLayoutVars>
          <dgm:bulletEnabled val="1"/>
        </dgm:presLayoutVars>
      </dgm:prSet>
      <dgm:spPr/>
      <dgm:t>
        <a:bodyPr/>
        <a:lstStyle/>
        <a:p>
          <a:endParaRPr lang="en-US"/>
        </a:p>
      </dgm:t>
    </dgm:pt>
  </dgm:ptLst>
  <dgm:cxnLst>
    <dgm:cxn modelId="{83463691-9208-47CC-A6A9-EC9011E44284}" srcId="{C5741681-26E9-426F-9686-2E4466FBCF17}" destId="{6B6E8407-F4B7-4B62-A079-FAC52C18AF67}" srcOrd="0" destOrd="0" parTransId="{6FC60925-561B-403C-B304-7EC8FE53D8BA}" sibTransId="{F36C3F5D-1E7C-4586-9564-4E45D5A27DD5}"/>
    <dgm:cxn modelId="{9F6AAB49-5CAF-4B95-9CFC-9426AC4A378D}" srcId="{B77C631B-DFE4-4EC6-972C-13147C2F5E78}" destId="{62652AD1-29F9-40D2-8CCF-FFB0BFE5498E}" srcOrd="0" destOrd="0" parTransId="{6DEEEB81-C1EA-4C4C-A50B-92CCFAC02CA7}" sibTransId="{FDC75183-A2FF-455B-880F-421EB4E392DC}"/>
    <dgm:cxn modelId="{CCEB73EB-A2DA-4DEA-999F-C78F9E0DCF9B}" type="presOf" srcId="{C51D8478-0C1A-49D1-98B9-75C93A07B196}" destId="{8A4AC964-7830-4715-8959-61C0650A4383}" srcOrd="0" destOrd="1" presId="urn:microsoft.com/office/officeart/2005/8/layout/vList2"/>
    <dgm:cxn modelId="{B7C168D6-CEB7-4C93-90C7-3AD04F903AD3}" type="presOf" srcId="{B77C631B-DFE4-4EC6-972C-13147C2F5E78}" destId="{BF85D0A8-AC07-40C8-A9BE-C77CCAFCFB39}" srcOrd="0" destOrd="0" presId="urn:microsoft.com/office/officeart/2005/8/layout/vList2"/>
    <dgm:cxn modelId="{8E0382B8-7D87-44EA-AFCB-5C5BDE50FAFB}" srcId="{547CF7D1-070D-4630-B7A8-15BADB4FA688}" destId="{CAF0E68F-44E0-4368-8DEE-981C0C7BB291}" srcOrd="0" destOrd="0" parTransId="{60C70D99-1082-4218-A05B-869BB81E43AF}" sibTransId="{C5E98E87-2AC2-4AB4-9CD9-BBA77D7BC980}"/>
    <dgm:cxn modelId="{4D7EE841-3B88-41D0-AEC3-3D2A441F25A5}" type="presOf" srcId="{CAF0E68F-44E0-4368-8DEE-981C0C7BB291}" destId="{7FC2145D-285F-4490-814E-A9FAD8559A32}" srcOrd="0" destOrd="0" presId="urn:microsoft.com/office/officeart/2005/8/layout/vList2"/>
    <dgm:cxn modelId="{DF113597-F5B7-4800-B047-408F641CB573}" srcId="{C5741681-26E9-426F-9686-2E4466FBCF17}" destId="{80AC721D-AE91-4EC4-A5FB-315C8A03C4FC}" srcOrd="1" destOrd="0" parTransId="{AF9323A1-DCA2-421F-BE24-471403C8E91E}" sibTransId="{F931CFE4-C0FA-4838-B902-46BF30F82A69}"/>
    <dgm:cxn modelId="{F042BAE8-F51C-41D2-A5FE-F99C42F1BECA}" srcId="{CAF0E68F-44E0-4368-8DEE-981C0C7BB291}" destId="{D546CF22-0DC0-4124-9C43-7FCB7D5196EF}" srcOrd="1" destOrd="0" parTransId="{F069324B-71A7-4C64-AE81-1BEB0EABE149}" sibTransId="{41156DA7-A857-4218-9D87-E063E303C273}"/>
    <dgm:cxn modelId="{4E4ACA8C-2207-4EFA-B677-5EAE835B6244}" type="presOf" srcId="{D546CF22-0DC0-4124-9C43-7FCB7D5196EF}" destId="{D9287964-73EF-4AA8-B96F-5E6DCA370656}" srcOrd="0" destOrd="1" presId="urn:microsoft.com/office/officeart/2005/8/layout/vList2"/>
    <dgm:cxn modelId="{67697E15-6B3F-41C1-8441-C1CF132F6F58}" srcId="{B77C631B-DFE4-4EC6-972C-13147C2F5E78}" destId="{B7F2CCDC-8D9E-46E6-A355-3F2F4A2F3C00}" srcOrd="3" destOrd="0" parTransId="{186300CA-E594-447D-A391-3124A5D2F46D}" sibTransId="{E5B2690D-F204-4749-9378-1FEB0ECC3015}"/>
    <dgm:cxn modelId="{AD85DF6B-8444-455F-B962-B3D7D634D3A6}" srcId="{CAF0E68F-44E0-4368-8DEE-981C0C7BB291}" destId="{EC93AB9C-E544-45E2-A93B-85CB91B4CD97}" srcOrd="3" destOrd="0" parTransId="{906D9747-B4A2-4A68-9289-0F9FA8801E39}" sibTransId="{75AB56F1-08CE-4557-940E-2292E0168EA7}"/>
    <dgm:cxn modelId="{849A6B6D-84ED-4141-ABD8-E9AF8DAAB8B2}" type="presOf" srcId="{B1ED74C4-864D-472F-806B-528F597498B6}" destId="{D9287964-73EF-4AA8-B96F-5E6DCA370656}" srcOrd="0" destOrd="2" presId="urn:microsoft.com/office/officeart/2005/8/layout/vList2"/>
    <dgm:cxn modelId="{BA76EA51-AF4F-4D90-A9F0-69781EDE313B}" type="presOf" srcId="{8B0445C0-711D-47DE-91CB-887672876527}" destId="{8A4AC964-7830-4715-8959-61C0650A4383}" srcOrd="0" destOrd="2" presId="urn:microsoft.com/office/officeart/2005/8/layout/vList2"/>
    <dgm:cxn modelId="{C6BF0E05-507F-404D-9927-F771A041B51C}" type="presOf" srcId="{EC93AB9C-E544-45E2-A93B-85CB91B4CD97}" destId="{D9287964-73EF-4AA8-B96F-5E6DCA370656}" srcOrd="0" destOrd="3" presId="urn:microsoft.com/office/officeart/2005/8/layout/vList2"/>
    <dgm:cxn modelId="{F6827AA2-BBA1-48B4-A2C0-EFEB635DC933}" srcId="{547CF7D1-070D-4630-B7A8-15BADB4FA688}" destId="{C5741681-26E9-426F-9686-2E4466FBCF17}" srcOrd="1" destOrd="0" parTransId="{5D40B77D-EC50-453C-90FE-9C1E83EF200C}" sibTransId="{113BE421-F8AD-4C8D-8E21-A856576233DE}"/>
    <dgm:cxn modelId="{A60133C5-F447-4144-BBB9-AC5488FE30B8}" srcId="{547CF7D1-070D-4630-B7A8-15BADB4FA688}" destId="{B77C631B-DFE4-4EC6-972C-13147C2F5E78}" srcOrd="2" destOrd="0" parTransId="{108F2E56-4B9E-40DE-BE21-B05D9D0BAA07}" sibTransId="{8A48DCE1-E840-431E-85EA-40129B2810CA}"/>
    <dgm:cxn modelId="{233D1FFC-C7E9-41F0-AEDC-BF9C80D211B3}" type="presOf" srcId="{B7F2CCDC-8D9E-46E6-A355-3F2F4A2F3C00}" destId="{8A4AC964-7830-4715-8959-61C0650A4383}" srcOrd="0" destOrd="3" presId="urn:microsoft.com/office/officeart/2005/8/layout/vList2"/>
    <dgm:cxn modelId="{126DB4B6-952A-409E-B6AE-4CF3204113CE}" srcId="{CAF0E68F-44E0-4368-8DEE-981C0C7BB291}" destId="{B1ED74C4-864D-472F-806B-528F597498B6}" srcOrd="2" destOrd="0" parTransId="{39E39F8F-214C-4781-BCF5-0BB11D9181A4}" sibTransId="{80D72EDA-60BE-40CF-A763-EAD3AD694319}"/>
    <dgm:cxn modelId="{58CF07DB-F845-492E-A49A-CAA566962BA7}" type="presOf" srcId="{6B6E8407-F4B7-4B62-A079-FAC52C18AF67}" destId="{4813F8C0-52AE-4365-838B-23BE2AB9F8B1}" srcOrd="0" destOrd="0" presId="urn:microsoft.com/office/officeart/2005/8/layout/vList2"/>
    <dgm:cxn modelId="{BADB2775-4474-4A35-B039-440C61E10576}" srcId="{B77C631B-DFE4-4EC6-972C-13147C2F5E78}" destId="{C51D8478-0C1A-49D1-98B9-75C93A07B196}" srcOrd="1" destOrd="0" parTransId="{BA21A399-428E-41C3-9D38-2BA6649A4A80}" sibTransId="{129F3452-402C-4363-B393-5E7B6C144C26}"/>
    <dgm:cxn modelId="{8186D7B5-D39B-4AF7-925E-65D6EF36BB89}" type="presOf" srcId="{80AC721D-AE91-4EC4-A5FB-315C8A03C4FC}" destId="{4813F8C0-52AE-4365-838B-23BE2AB9F8B1}" srcOrd="0" destOrd="1" presId="urn:microsoft.com/office/officeart/2005/8/layout/vList2"/>
    <dgm:cxn modelId="{1E23BD78-BAD5-4844-8D1D-934AD5893D69}" type="presOf" srcId="{36D2922A-FE9E-459D-A64A-8806C646EC12}" destId="{D9287964-73EF-4AA8-B96F-5E6DCA370656}" srcOrd="0" destOrd="0" presId="urn:microsoft.com/office/officeart/2005/8/layout/vList2"/>
    <dgm:cxn modelId="{7CFA6081-6602-4976-9BC2-4DFB262FF5F7}" type="presOf" srcId="{547CF7D1-070D-4630-B7A8-15BADB4FA688}" destId="{67ACBDB1-7B51-44CF-8868-8B0645935CFE}" srcOrd="0" destOrd="0" presId="urn:microsoft.com/office/officeart/2005/8/layout/vList2"/>
    <dgm:cxn modelId="{8AFFF305-EA62-4A5B-8AEE-6728989FC031}" srcId="{B77C631B-DFE4-4EC6-972C-13147C2F5E78}" destId="{8B0445C0-711D-47DE-91CB-887672876527}" srcOrd="2" destOrd="0" parTransId="{15114172-C8F9-4558-AA38-A0B93DF42BCA}" sibTransId="{DD7A1D78-D276-45AF-B73F-F391FD14D2AA}"/>
    <dgm:cxn modelId="{9CCF3025-E254-43CA-BC49-23E1816EAB29}" type="presOf" srcId="{62652AD1-29F9-40D2-8CCF-FFB0BFE5498E}" destId="{8A4AC964-7830-4715-8959-61C0650A4383}" srcOrd="0" destOrd="0" presId="urn:microsoft.com/office/officeart/2005/8/layout/vList2"/>
    <dgm:cxn modelId="{1CD3CE2E-FEB8-410F-8FD5-0B363E6D53D6}" type="presOf" srcId="{C5741681-26E9-426F-9686-2E4466FBCF17}" destId="{F488067E-C379-488F-B642-AE9437638F2A}" srcOrd="0" destOrd="0" presId="urn:microsoft.com/office/officeart/2005/8/layout/vList2"/>
    <dgm:cxn modelId="{D6F55BDF-B6D6-4C0E-83E1-8A6BEED08F4E}" srcId="{CAF0E68F-44E0-4368-8DEE-981C0C7BB291}" destId="{36D2922A-FE9E-459D-A64A-8806C646EC12}" srcOrd="0" destOrd="0" parTransId="{10BDFA5D-5077-4529-8E97-E2DCA6015621}" sibTransId="{FDCEC746-5045-4B22-AF47-9BAD27C25323}"/>
    <dgm:cxn modelId="{B29B5468-F7FD-40DC-AF53-B819CC80ED3E}" type="presParOf" srcId="{67ACBDB1-7B51-44CF-8868-8B0645935CFE}" destId="{7FC2145D-285F-4490-814E-A9FAD8559A32}" srcOrd="0" destOrd="0" presId="urn:microsoft.com/office/officeart/2005/8/layout/vList2"/>
    <dgm:cxn modelId="{BBDD9E1C-C3E0-4A71-B516-237DBE81242F}" type="presParOf" srcId="{67ACBDB1-7B51-44CF-8868-8B0645935CFE}" destId="{D9287964-73EF-4AA8-B96F-5E6DCA370656}" srcOrd="1" destOrd="0" presId="urn:microsoft.com/office/officeart/2005/8/layout/vList2"/>
    <dgm:cxn modelId="{CB4A94C9-517D-476F-8564-5E3000E64A4A}" type="presParOf" srcId="{67ACBDB1-7B51-44CF-8868-8B0645935CFE}" destId="{F488067E-C379-488F-B642-AE9437638F2A}" srcOrd="2" destOrd="0" presId="urn:microsoft.com/office/officeart/2005/8/layout/vList2"/>
    <dgm:cxn modelId="{B2C4F607-0A73-4345-9362-4FC689CEAB45}" type="presParOf" srcId="{67ACBDB1-7B51-44CF-8868-8B0645935CFE}" destId="{4813F8C0-52AE-4365-838B-23BE2AB9F8B1}" srcOrd="3" destOrd="0" presId="urn:microsoft.com/office/officeart/2005/8/layout/vList2"/>
    <dgm:cxn modelId="{23BD0AED-C228-40BF-9EC3-B0BA357BE8D0}" type="presParOf" srcId="{67ACBDB1-7B51-44CF-8868-8B0645935CFE}" destId="{BF85D0A8-AC07-40C8-A9BE-C77CCAFCFB39}" srcOrd="4" destOrd="0" presId="urn:microsoft.com/office/officeart/2005/8/layout/vList2"/>
    <dgm:cxn modelId="{E0B7D456-8DE8-4563-A3B2-91C2E6B3DCA7}" type="presParOf" srcId="{67ACBDB1-7B51-44CF-8868-8B0645935CFE}" destId="{8A4AC964-7830-4715-8959-61C0650A438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0.84014</cdr:x>
      <cdr:y>0.14631</cdr:y>
    </cdr:from>
    <cdr:to>
      <cdr:x>0.91586</cdr:x>
      <cdr:y>0.18644</cdr:y>
    </cdr:to>
    <cdr:sp macro="" textlink="">
      <cdr:nvSpPr>
        <cdr:cNvPr id="2" name="Oval 1"/>
        <cdr:cNvSpPr/>
      </cdr:nvSpPr>
      <cdr:spPr>
        <a:xfrm xmlns:a="http://schemas.openxmlformats.org/drawingml/2006/main">
          <a:off x="7608637" y="833366"/>
          <a:ext cx="685800" cy="228600"/>
        </a:xfrm>
        <a:prstGeom xmlns:a="http://schemas.openxmlformats.org/drawingml/2006/main" prst="ellipse">
          <a:avLst/>
        </a:prstGeom>
        <a:noFill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0.52041</cdr:x>
      <cdr:y>0.41137</cdr:y>
    </cdr:from>
    <cdr:to>
      <cdr:x>0.59613</cdr:x>
      <cdr:y>0.45151</cdr:y>
    </cdr:to>
    <cdr:sp macro="" textlink="">
      <cdr:nvSpPr>
        <cdr:cNvPr id="3" name="Oval 2"/>
        <cdr:cNvSpPr/>
      </cdr:nvSpPr>
      <cdr:spPr>
        <a:xfrm xmlns:a="http://schemas.openxmlformats.org/drawingml/2006/main">
          <a:off x="4713037" y="2343150"/>
          <a:ext cx="685800" cy="228600"/>
        </a:xfrm>
        <a:prstGeom xmlns:a="http://schemas.openxmlformats.org/drawingml/2006/main" prst="ellipse">
          <a:avLst/>
        </a:prstGeom>
        <a:noFill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76E249-13D8-4788-BEB2-ED562DE87A17}" type="datetimeFigureOut">
              <a:rPr lang="en-US" smtClean="0"/>
              <a:pPr/>
              <a:t>5/22/2016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1A400F9-CF10-4F94-84BB-F76AD0810D3E}" type="slidenum">
              <a:rPr lang="en-US" smtClean="0"/>
              <a:pPr/>
              <a:t>‹#›</a:t>
            </a:fld>
            <a:endParaRPr lang="en-US"/>
          </a:p>
        </p:txBody>
      </p:sp>
    </p:spTree>
    <p:extLst>
      <p:ext uri="{BB962C8B-B14F-4D97-AF65-F5344CB8AC3E}">
        <p14:creationId xmlns:p14="http://schemas.microsoft.com/office/powerpoint/2010/main" val="152570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a:t>
            </a:fld>
            <a:endParaRPr lang="en-US"/>
          </a:p>
        </p:txBody>
      </p:sp>
    </p:spTree>
    <p:extLst>
      <p:ext uri="{BB962C8B-B14F-4D97-AF65-F5344CB8AC3E}">
        <p14:creationId xmlns:p14="http://schemas.microsoft.com/office/powerpoint/2010/main" val="1300111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10</a:t>
            </a:fld>
            <a:endParaRPr lang="en-US" altLang="en-US"/>
          </a:p>
        </p:txBody>
      </p:sp>
    </p:spTree>
    <p:extLst>
      <p:ext uri="{BB962C8B-B14F-4D97-AF65-F5344CB8AC3E}">
        <p14:creationId xmlns:p14="http://schemas.microsoft.com/office/powerpoint/2010/main" val="39386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243"/>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91420" rIns="91420" bIns="91420" numCol="1" anchor="t" anchorCtr="0" compatLnSpc="1">
            <a:prstTxWarp prst="textNoShape">
              <a:avLst/>
            </a:prstTxWarp>
          </a:bodyPr>
          <a:lstStyle/>
          <a:p>
            <a:endParaRPr lang="en-US" altLang="en-US" smtClean="0"/>
          </a:p>
        </p:txBody>
      </p:sp>
      <p:sp>
        <p:nvSpPr>
          <p:cNvPr id="49155" name="Shape 244"/>
          <p:cNvSpPr>
            <a:spLocks noGrp="1" noRot="1" noChangeAspect="1" noTextEdit="1"/>
          </p:cNvSpPr>
          <p:nvPr>
            <p:ph type="sldImg" idx="2"/>
          </p:nvPr>
        </p:nvSpPr>
        <p:spPr bwMode="auto">
          <a:xfrm>
            <a:off x="1182688" y="696913"/>
            <a:ext cx="4646612"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66527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236"/>
          <p:cNvSpPr>
            <a:spLocks noGrp="1"/>
          </p:cNvSpPr>
          <p:nvPr>
            <p:ph type="body" idx="1"/>
          </p:nvPr>
        </p:nvSpPr>
        <p:spPr bwMode="auto">
          <a:xfrm>
            <a:off x="701675" y="4344025"/>
            <a:ext cx="560705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23555" name="Shape 237"/>
          <p:cNvSpPr>
            <a:spLocks noGrp="1" noRot="1" noChangeAspect="1" noTextEdit="1"/>
          </p:cNvSpPr>
          <p:nvPr>
            <p:ph type="sldImg" idx="2"/>
          </p:nvPr>
        </p:nvSpPr>
        <p:spPr bwMode="auto">
          <a:xfrm>
            <a:off x="12192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3735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30587"/>
          </a:xfrm>
        </p:spPr>
      </p:sp>
      <p:sp>
        <p:nvSpPr>
          <p:cNvPr id="3" name="Notes Placeholder 2"/>
          <p:cNvSpPr>
            <a:spLocks noGrp="1"/>
          </p:cNvSpPr>
          <p:nvPr>
            <p:ph type="body" idx="1"/>
          </p:nvPr>
        </p:nvSpPr>
        <p:spPr/>
        <p:txBody>
          <a:bodyPr/>
          <a:lstStyle/>
          <a:p>
            <a:r>
              <a:rPr lang="en-US" sz="2000" dirty="0"/>
              <a:t>First and foremost, early recognition of hypertension in pregnancy is vital to managing the potential impacts.  Blood pressure must be treated and guidelines have been established including treating within one hour of confirmed readings.  Magnesium sulfate is not a blood pressure medication, it is for seizure control and is recommended for use in preeclampsia with severe features local protocols need to be developed and followed.  Women with hypertension in pregnancy require close follow up and the full HIP toolkit provides recommendations for all women postpartum.  There is a two-sided one page document in the HIP toolkit that you may find helpful in assuring that you utilize elements of the Patient Safety Bundle developed by ACOG, SMFM, AWHONN, and others for readiness, recognition, response and reporting.</a:t>
            </a:r>
            <a:endParaRPr lang="en-US" sz="1100"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64045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pPr/>
              <a:t>16</a:t>
            </a:fld>
            <a:endParaRPr lang="en-US"/>
          </a:p>
        </p:txBody>
      </p:sp>
    </p:spTree>
    <p:extLst>
      <p:ext uri="{BB962C8B-B14F-4D97-AF65-F5344CB8AC3E}">
        <p14:creationId xmlns:p14="http://schemas.microsoft.com/office/powerpoint/2010/main" val="145513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7AD1C0-F823-413B-BE25-E79F1DC005E6}"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4391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xfrm>
            <a:off x="3970938" y="8828352"/>
            <a:ext cx="3037840" cy="4664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7066" indent="-291179">
              <a:defRPr>
                <a:solidFill>
                  <a:schemeClr val="tx1"/>
                </a:solidFill>
                <a:latin typeface="Arial" pitchFamily="34" charset="0"/>
                <a:ea typeface="MS PGothic" pitchFamily="34" charset="-128"/>
              </a:defRPr>
            </a:lvl2pPr>
            <a:lvl3pPr marL="1164717" indent="-232943">
              <a:defRPr>
                <a:solidFill>
                  <a:schemeClr val="tx1"/>
                </a:solidFill>
                <a:latin typeface="Arial" pitchFamily="34" charset="0"/>
                <a:ea typeface="MS PGothic" pitchFamily="34" charset="-128"/>
              </a:defRPr>
            </a:lvl3pPr>
            <a:lvl4pPr marL="1630604" indent="-232943">
              <a:defRPr>
                <a:solidFill>
                  <a:schemeClr val="tx1"/>
                </a:solidFill>
                <a:latin typeface="Arial" pitchFamily="34" charset="0"/>
                <a:ea typeface="MS PGothic" pitchFamily="34" charset="-128"/>
              </a:defRPr>
            </a:lvl4pPr>
            <a:lvl5pPr marL="2096491" indent="-232943">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fld id="{D73253C2-00F7-4044-8D15-B0C00914AFD6}" type="slidenum">
              <a:rPr lang="en-US" altLang="en-US" smtClean="0">
                <a:solidFill>
                  <a:srgbClr val="000000"/>
                </a:solidFill>
                <a:latin typeface="Calibri" pitchFamily="34" charset="0"/>
              </a:rPr>
              <a:pPr/>
              <a:t>19</a:t>
            </a:fld>
            <a:endParaRPr lang="en-US" altLang="en-US" smtClean="0">
              <a:solidFill>
                <a:srgbClr val="000000"/>
              </a:solidFill>
              <a:latin typeface="Calibri" pitchFamily="34" charset="0"/>
            </a:endParaRPr>
          </a:p>
        </p:txBody>
      </p:sp>
    </p:spTree>
    <p:extLst>
      <p:ext uri="{BB962C8B-B14F-4D97-AF65-F5344CB8AC3E}">
        <p14:creationId xmlns:p14="http://schemas.microsoft.com/office/powerpoint/2010/main" val="38317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latin typeface="Calibri" pitchFamily="34" charset="0"/>
              </a:rPr>
              <a:pPr eaLnBrk="1" hangingPunct="1"/>
              <a:t>22</a:t>
            </a:fld>
            <a:endParaRPr lang="en-US" altLang="en-US" smtClean="0">
              <a:latin typeface="Calibri" pitchFamily="34" charset="0"/>
            </a:endParaRPr>
          </a:p>
        </p:txBody>
      </p:sp>
    </p:spTree>
    <p:extLst>
      <p:ext uri="{BB962C8B-B14F-4D97-AF65-F5344CB8AC3E}">
        <p14:creationId xmlns:p14="http://schemas.microsoft.com/office/powerpoint/2010/main" val="368700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24</a:t>
            </a:fld>
            <a:endParaRPr lang="en-US"/>
          </a:p>
        </p:txBody>
      </p:sp>
    </p:spTree>
    <p:extLst>
      <p:ext uri="{BB962C8B-B14F-4D97-AF65-F5344CB8AC3E}">
        <p14:creationId xmlns:p14="http://schemas.microsoft.com/office/powerpoint/2010/main" val="149638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25</a:t>
            </a:fld>
            <a:endParaRPr lang="en-US"/>
          </a:p>
        </p:txBody>
      </p:sp>
    </p:spTree>
    <p:extLst>
      <p:ext uri="{BB962C8B-B14F-4D97-AF65-F5344CB8AC3E}">
        <p14:creationId xmlns:p14="http://schemas.microsoft.com/office/powerpoint/2010/main" val="410392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2</a:t>
            </a:fld>
            <a:endParaRPr lang="en-US"/>
          </a:p>
        </p:txBody>
      </p:sp>
    </p:spTree>
    <p:extLst>
      <p:ext uri="{BB962C8B-B14F-4D97-AF65-F5344CB8AC3E}">
        <p14:creationId xmlns:p14="http://schemas.microsoft.com/office/powerpoint/2010/main" val="4030768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26</a:t>
            </a:fld>
            <a:endParaRPr lang="en-US"/>
          </a:p>
        </p:txBody>
      </p:sp>
    </p:spTree>
    <p:extLst>
      <p:ext uri="{BB962C8B-B14F-4D97-AF65-F5344CB8AC3E}">
        <p14:creationId xmlns:p14="http://schemas.microsoft.com/office/powerpoint/2010/main" val="2112405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27</a:t>
            </a:fld>
            <a:endParaRPr lang="en-US" altLang="en-US"/>
          </a:p>
        </p:txBody>
      </p:sp>
    </p:spTree>
    <p:extLst>
      <p:ext uri="{BB962C8B-B14F-4D97-AF65-F5344CB8AC3E}">
        <p14:creationId xmlns:p14="http://schemas.microsoft.com/office/powerpoint/2010/main" val="781242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The model</a:t>
            </a:r>
            <a:r>
              <a:rPr lang="en-US" altLang="en-US" baseline="0" dirty="0" smtClean="0"/>
              <a:t> of improvement is three questions.</a:t>
            </a:r>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28</a:t>
            </a:fld>
            <a:endParaRPr lang="en-US" altLang="en-US"/>
          </a:p>
        </p:txBody>
      </p:sp>
    </p:spTree>
    <p:extLst>
      <p:ext uri="{BB962C8B-B14F-4D97-AF65-F5344CB8AC3E}">
        <p14:creationId xmlns:p14="http://schemas.microsoft.com/office/powerpoint/2010/main" val="633105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SMART AIMS</a:t>
            </a:r>
          </a:p>
          <a:p>
            <a:endParaRPr lang="en-US" altLang="en-US" dirty="0" smtClean="0"/>
          </a:p>
          <a:p>
            <a:r>
              <a:rPr lang="en-US" altLang="en-US" dirty="0" smtClean="0"/>
              <a:t>Specific,</a:t>
            </a:r>
            <a:r>
              <a:rPr lang="en-US" altLang="en-US" baseline="0" dirty="0" smtClean="0"/>
              <a:t> Measureable, Actionable, Relevant, Time bound</a:t>
            </a:r>
            <a:endParaRPr lang="en-US" altLang="en-US" dirty="0" smtClean="0"/>
          </a:p>
          <a:p>
            <a:pPr lvl="0"/>
            <a:endParaRPr lang="en-US" dirty="0" smtClean="0"/>
          </a:p>
          <a:p>
            <a:pPr lvl="0"/>
            <a:r>
              <a:rPr lang="en-US" dirty="0" smtClean="0"/>
              <a:t>Initiative </a:t>
            </a:r>
            <a:r>
              <a:rPr lang="en-US" dirty="0"/>
              <a:t>Aim, It’s smart because:</a:t>
            </a:r>
          </a:p>
          <a:p>
            <a:pPr lvl="1"/>
            <a:r>
              <a:rPr lang="en-US" dirty="0" smtClean="0"/>
              <a:t>Specific</a:t>
            </a:r>
            <a:r>
              <a:rPr lang="en-US" dirty="0"/>
              <a:t>: </a:t>
            </a:r>
            <a:r>
              <a:rPr lang="en-US" dirty="0" smtClean="0"/>
              <a:t>focusing on women with preeclampsia,</a:t>
            </a:r>
            <a:r>
              <a:rPr lang="en-US" baseline="0" dirty="0" smtClean="0"/>
              <a:t> eclampsia, or preeclampsia superimposed on pre-existing hypertension</a:t>
            </a:r>
            <a:endParaRPr lang="en-US" dirty="0"/>
          </a:p>
          <a:p>
            <a:pPr lvl="1"/>
            <a:r>
              <a:rPr lang="en-US" dirty="0" smtClean="0"/>
              <a:t>Measureable</a:t>
            </a:r>
            <a:r>
              <a:rPr lang="en-US" dirty="0"/>
              <a:t>: </a:t>
            </a:r>
            <a:r>
              <a:rPr lang="en-US" dirty="0" smtClean="0"/>
              <a:t>20% reduction, </a:t>
            </a:r>
            <a:r>
              <a:rPr lang="en-US" dirty="0"/>
              <a:t>we can measure </a:t>
            </a:r>
            <a:r>
              <a:rPr lang="en-US" dirty="0" smtClean="0"/>
              <a:t>over the course of the initiative through our</a:t>
            </a:r>
            <a:r>
              <a:rPr lang="en-US" baseline="0" dirty="0" smtClean="0"/>
              <a:t> outcome measure and retrospectively with state hospital discharge data</a:t>
            </a:r>
            <a:endParaRPr lang="en-US" dirty="0"/>
          </a:p>
          <a:p>
            <a:pPr lvl="1"/>
            <a:r>
              <a:rPr lang="en-US" dirty="0"/>
              <a:t>Achievable – </a:t>
            </a:r>
            <a:r>
              <a:rPr lang="en-US" dirty="0" smtClean="0"/>
              <a:t>CMQCC</a:t>
            </a:r>
            <a:r>
              <a:rPr lang="en-US" baseline="0" dirty="0" smtClean="0"/>
              <a:t> Preeclampsia Collaborative achieved at 40-50% reduction</a:t>
            </a:r>
            <a:endParaRPr lang="en-US" dirty="0"/>
          </a:p>
          <a:p>
            <a:pPr lvl="1"/>
            <a:r>
              <a:rPr lang="en-US" dirty="0"/>
              <a:t>Relevant – </a:t>
            </a:r>
            <a:r>
              <a:rPr lang="en-US" dirty="0" smtClean="0"/>
              <a:t>Per Ann and Larry’s talks at</a:t>
            </a:r>
            <a:r>
              <a:rPr lang="en-US" baseline="0" dirty="0" smtClean="0"/>
              <a:t> the start of the meeting we can see that reducing severe morbidities associated with severe hypertension is of local and national importance</a:t>
            </a:r>
            <a:endParaRPr lang="en-US" dirty="0"/>
          </a:p>
          <a:p>
            <a:pPr lvl="1"/>
            <a:r>
              <a:rPr lang="en-US" dirty="0" err="1" smtClean="0"/>
              <a:t>Timebound</a:t>
            </a:r>
            <a:r>
              <a:rPr lang="en-US" dirty="0"/>
              <a:t>: want to do this by December </a:t>
            </a:r>
            <a:r>
              <a:rPr lang="en-US" dirty="0" smtClean="0"/>
              <a:t>2017</a:t>
            </a:r>
            <a:endParaRPr lang="en-US" dirty="0"/>
          </a:p>
          <a:p>
            <a:pPr lvl="0"/>
            <a:endParaRPr lang="en-US" dirty="0" smtClean="0"/>
          </a:p>
          <a:p>
            <a:pPr lvl="0"/>
            <a:r>
              <a:rPr lang="en-US" dirty="0" smtClean="0"/>
              <a:t>The </a:t>
            </a:r>
            <a:r>
              <a:rPr lang="en-US" dirty="0"/>
              <a:t>question for your improvement work </a:t>
            </a:r>
            <a:r>
              <a:rPr lang="en-US" dirty="0" smtClean="0"/>
              <a:t>is </a:t>
            </a:r>
            <a:r>
              <a:rPr lang="en-US" dirty="0"/>
              <a:t>how can you get your hospital’s </a:t>
            </a:r>
            <a:r>
              <a:rPr lang="en-US" dirty="0" smtClean="0"/>
              <a:t>severe maternal</a:t>
            </a:r>
            <a:r>
              <a:rPr lang="en-US" baseline="0" dirty="0" smtClean="0"/>
              <a:t> </a:t>
            </a:r>
            <a:r>
              <a:rPr lang="en-US" baseline="0" dirty="0" err="1" smtClean="0"/>
              <a:t>morbidies</a:t>
            </a:r>
            <a:r>
              <a:rPr lang="en-US" baseline="0" dirty="0" smtClean="0"/>
              <a:t> associated with severe hypertension down 20%?</a:t>
            </a:r>
            <a:endParaRPr lang="en-US" dirty="0"/>
          </a:p>
          <a:p>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29</a:t>
            </a:fld>
            <a:endParaRPr lang="en-US" altLang="en-US"/>
          </a:p>
        </p:txBody>
      </p:sp>
    </p:spTree>
    <p:extLst>
      <p:ext uri="{BB962C8B-B14F-4D97-AF65-F5344CB8AC3E}">
        <p14:creationId xmlns:p14="http://schemas.microsoft.com/office/powerpoint/2010/main" val="1432558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F58466"/>
              </a:buClr>
            </a:pPr>
            <a:r>
              <a:rPr lang="en-US" altLang="en-US" sz="2800" dirty="0" smtClean="0"/>
              <a:t>3 types of measures, outcome,</a:t>
            </a:r>
            <a:r>
              <a:rPr lang="en-US" altLang="en-US" sz="2800" baseline="0" dirty="0" smtClean="0"/>
              <a:t> process, and balancing.</a:t>
            </a:r>
          </a:p>
          <a:p>
            <a:pPr eaLnBrk="1" hangingPunct="1">
              <a:buClr>
                <a:srgbClr val="F58466"/>
              </a:buClr>
            </a:pPr>
            <a:r>
              <a:rPr lang="en-US" altLang="en-US" sz="2800" dirty="0" smtClean="0"/>
              <a:t>Measures tell your team whether the changes you make lead to improvement</a:t>
            </a:r>
          </a:p>
          <a:p>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30</a:t>
            </a:fld>
            <a:endParaRPr lang="en-US" altLang="en-US"/>
          </a:p>
        </p:txBody>
      </p:sp>
    </p:spTree>
    <p:extLst>
      <p:ext uri="{BB962C8B-B14F-4D97-AF65-F5344CB8AC3E}">
        <p14:creationId xmlns:p14="http://schemas.microsoft.com/office/powerpoint/2010/main" val="944201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31</a:t>
            </a:fld>
            <a:endParaRPr lang="en-US" altLang="en-US"/>
          </a:p>
        </p:txBody>
      </p:sp>
    </p:spTree>
    <p:extLst>
      <p:ext uri="{BB962C8B-B14F-4D97-AF65-F5344CB8AC3E}">
        <p14:creationId xmlns:p14="http://schemas.microsoft.com/office/powerpoint/2010/main" val="2691119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33</a:t>
            </a:fld>
            <a:endParaRPr lang="en-US"/>
          </a:p>
        </p:txBody>
      </p:sp>
    </p:spTree>
    <p:extLst>
      <p:ext uri="{BB962C8B-B14F-4D97-AF65-F5344CB8AC3E}">
        <p14:creationId xmlns:p14="http://schemas.microsoft.com/office/powerpoint/2010/main" val="480011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35</a:t>
            </a:fld>
            <a:endParaRPr lang="en-US" altLang="en-US"/>
          </a:p>
        </p:txBody>
      </p:sp>
    </p:spTree>
    <p:extLst>
      <p:ext uri="{BB962C8B-B14F-4D97-AF65-F5344CB8AC3E}">
        <p14:creationId xmlns:p14="http://schemas.microsoft.com/office/powerpoint/2010/main" val="2618490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36</a:t>
            </a:fld>
            <a:endParaRPr lang="en-US" altLang="en-US"/>
          </a:p>
        </p:txBody>
      </p:sp>
    </p:spTree>
    <p:extLst>
      <p:ext uri="{BB962C8B-B14F-4D97-AF65-F5344CB8AC3E}">
        <p14:creationId xmlns:p14="http://schemas.microsoft.com/office/powerpoint/2010/main" val="2653875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The model</a:t>
            </a:r>
            <a:r>
              <a:rPr lang="en-US" altLang="en-US" baseline="0" dirty="0" smtClean="0"/>
              <a:t> of improvement is three questions.</a:t>
            </a:r>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38</a:t>
            </a:fld>
            <a:endParaRPr lang="en-US" altLang="en-US"/>
          </a:p>
        </p:txBody>
      </p:sp>
    </p:spTree>
    <p:extLst>
      <p:ext uri="{BB962C8B-B14F-4D97-AF65-F5344CB8AC3E}">
        <p14:creationId xmlns:p14="http://schemas.microsoft.com/office/powerpoint/2010/main" val="108252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3</a:t>
            </a:fld>
            <a:endParaRPr lang="en-US" altLang="en-US"/>
          </a:p>
        </p:txBody>
      </p:sp>
    </p:spTree>
    <p:extLst>
      <p:ext uri="{BB962C8B-B14F-4D97-AF65-F5344CB8AC3E}">
        <p14:creationId xmlns:p14="http://schemas.microsoft.com/office/powerpoint/2010/main" val="1476740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39</a:t>
            </a:fld>
            <a:endParaRPr lang="en-US"/>
          </a:p>
        </p:txBody>
      </p:sp>
    </p:spTree>
    <p:extLst>
      <p:ext uri="{BB962C8B-B14F-4D97-AF65-F5344CB8AC3E}">
        <p14:creationId xmlns:p14="http://schemas.microsoft.com/office/powerpoint/2010/main" val="2064708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40</a:t>
            </a:fld>
            <a:endParaRPr lang="en-US"/>
          </a:p>
        </p:txBody>
      </p:sp>
    </p:spTree>
    <p:extLst>
      <p:ext uri="{BB962C8B-B14F-4D97-AF65-F5344CB8AC3E}">
        <p14:creationId xmlns:p14="http://schemas.microsoft.com/office/powerpoint/2010/main" val="2539836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buFontTx/>
              <a:buNone/>
            </a:pPr>
            <a:r>
              <a:rPr lang="en-US" sz="3200" b="1" dirty="0" smtClean="0"/>
              <a:t>Conduct the test with</a:t>
            </a:r>
          </a:p>
          <a:p>
            <a:pPr>
              <a:lnSpc>
                <a:spcPct val="95000"/>
              </a:lnSpc>
            </a:pPr>
            <a:r>
              <a:rPr lang="en-US" sz="3200" b="1" dirty="0" smtClean="0"/>
              <a:t>one day</a:t>
            </a:r>
          </a:p>
          <a:p>
            <a:pPr>
              <a:lnSpc>
                <a:spcPct val="95000"/>
              </a:lnSpc>
            </a:pPr>
            <a:r>
              <a:rPr lang="en-US" sz="3200" b="1" dirty="0" smtClean="0"/>
              <a:t>one physician</a:t>
            </a:r>
          </a:p>
          <a:p>
            <a:pPr>
              <a:lnSpc>
                <a:spcPct val="95000"/>
              </a:lnSpc>
            </a:pPr>
            <a:r>
              <a:rPr lang="en-US" sz="3200" b="1" dirty="0" smtClean="0"/>
              <a:t>one patient</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Arial"/>
              <a:ea typeface="MS PGothic"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Narrative:   Did we mention to start small?  The “big” part of your thinking will go into the 3 questions for the Model for Improvement.  Think long and hard about your aim, measures and change idea.  Be as specific as you can be. Then, start a small PDSA.  </a:t>
            </a:r>
          </a:p>
          <a:p>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41</a:t>
            </a:fld>
            <a:endParaRPr lang="en-US"/>
          </a:p>
        </p:txBody>
      </p:sp>
    </p:spTree>
    <p:extLst>
      <p:ext uri="{BB962C8B-B14F-4D97-AF65-F5344CB8AC3E}">
        <p14:creationId xmlns:p14="http://schemas.microsoft.com/office/powerpoint/2010/main" val="1211561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Completed</a:t>
            </a:r>
            <a:r>
              <a:rPr lang="en-US" altLang="en-US" baseline="0" dirty="0" smtClean="0"/>
              <a:t> based on PDSA example, reference availability of worksheet as tool for teams developing their own PDSA Cycles</a:t>
            </a:r>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42</a:t>
            </a:fld>
            <a:endParaRPr lang="en-US" altLang="en-US"/>
          </a:p>
        </p:txBody>
      </p:sp>
    </p:spTree>
    <p:extLst>
      <p:ext uri="{BB962C8B-B14F-4D97-AF65-F5344CB8AC3E}">
        <p14:creationId xmlns:p14="http://schemas.microsoft.com/office/powerpoint/2010/main" val="3334088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 set up</a:t>
            </a:r>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43</a:t>
            </a:fld>
            <a:endParaRPr lang="en-US"/>
          </a:p>
        </p:txBody>
      </p:sp>
    </p:spTree>
    <p:extLst>
      <p:ext uri="{BB962C8B-B14F-4D97-AF65-F5344CB8AC3E}">
        <p14:creationId xmlns:p14="http://schemas.microsoft.com/office/powerpoint/2010/main" val="3181409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44</a:t>
            </a:fld>
            <a:endParaRPr lang="en-US"/>
          </a:p>
        </p:txBody>
      </p:sp>
    </p:spTree>
    <p:extLst>
      <p:ext uri="{BB962C8B-B14F-4D97-AF65-F5344CB8AC3E}">
        <p14:creationId xmlns:p14="http://schemas.microsoft.com/office/powerpoint/2010/main" val="1025050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45</a:t>
            </a:fld>
            <a:endParaRPr lang="en-US"/>
          </a:p>
        </p:txBody>
      </p:sp>
    </p:spTree>
    <p:extLst>
      <p:ext uri="{BB962C8B-B14F-4D97-AF65-F5344CB8AC3E}">
        <p14:creationId xmlns:p14="http://schemas.microsoft.com/office/powerpoint/2010/main" val="2885444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47</a:t>
            </a:fld>
            <a:endParaRPr lang="en-US" altLang="en-US"/>
          </a:p>
        </p:txBody>
      </p:sp>
    </p:spTree>
    <p:extLst>
      <p:ext uri="{BB962C8B-B14F-4D97-AF65-F5344CB8AC3E}">
        <p14:creationId xmlns:p14="http://schemas.microsoft.com/office/powerpoint/2010/main" val="2180909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Blue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Bullets Tactics</a:t>
            </a:r>
          </a:p>
          <a:p>
            <a:pPr lvl="2"/>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48</a:t>
            </a:fld>
            <a:endParaRPr lang="en-US" altLang="en-US"/>
          </a:p>
        </p:txBody>
      </p:sp>
    </p:spTree>
    <p:extLst>
      <p:ext uri="{BB962C8B-B14F-4D97-AF65-F5344CB8AC3E}">
        <p14:creationId xmlns:p14="http://schemas.microsoft.com/office/powerpoint/2010/main" val="34368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7AD1C0-F823-413B-BE25-E79F1DC005E6}" type="slidenum">
              <a:rPr lang="en-US">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44391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7066" indent="-291179">
              <a:spcBef>
                <a:spcPct val="30000"/>
              </a:spcBef>
              <a:defRPr sz="1200">
                <a:solidFill>
                  <a:schemeClr val="tx1"/>
                </a:solidFill>
                <a:latin typeface="Calibri" panose="020F0502020204030204" pitchFamily="34" charset="0"/>
                <a:ea typeface="MS PGothic" panose="020B0600070205080204" pitchFamily="34" charset="-128"/>
              </a:defRPr>
            </a:lvl2pPr>
            <a:lvl3pPr marL="1164717" indent="-232943">
              <a:spcBef>
                <a:spcPct val="30000"/>
              </a:spcBef>
              <a:defRPr sz="1200">
                <a:solidFill>
                  <a:schemeClr val="tx1"/>
                </a:solidFill>
                <a:latin typeface="Calibri" panose="020F0502020204030204" pitchFamily="34" charset="0"/>
                <a:ea typeface="MS PGothic" panose="020B0600070205080204" pitchFamily="34" charset="-128"/>
              </a:defRPr>
            </a:lvl3pPr>
            <a:lvl4pPr marL="1630604" indent="-232943">
              <a:spcBef>
                <a:spcPct val="30000"/>
              </a:spcBef>
              <a:defRPr sz="1200">
                <a:solidFill>
                  <a:schemeClr val="tx1"/>
                </a:solidFill>
                <a:latin typeface="Calibri" panose="020F0502020204030204" pitchFamily="34" charset="0"/>
                <a:ea typeface="MS PGothic" panose="020B0600070205080204" pitchFamily="34" charset="-128"/>
              </a:defRPr>
            </a:lvl4pPr>
            <a:lvl5pPr marL="2096491" indent="-232943">
              <a:spcBef>
                <a:spcPct val="30000"/>
              </a:spcBef>
              <a:defRPr sz="1200">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C00C7D6-F8F0-415F-8634-DD4528449580}" type="slidenum">
              <a:rPr lang="en-US" altLang="en-US"/>
              <a:pPr>
                <a:spcBef>
                  <a:spcPct val="0"/>
                </a:spcBef>
              </a:pPr>
              <a:t>4</a:t>
            </a:fld>
            <a:endParaRPr lang="en-US" altLang="en-US"/>
          </a:p>
        </p:txBody>
      </p:sp>
    </p:spTree>
    <p:extLst>
      <p:ext uri="{BB962C8B-B14F-4D97-AF65-F5344CB8AC3E}">
        <p14:creationId xmlns:p14="http://schemas.microsoft.com/office/powerpoint/2010/main" val="1240000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51</a:t>
            </a:fld>
            <a:endParaRPr lang="en-US" altLang="en-US"/>
          </a:p>
        </p:txBody>
      </p:sp>
    </p:spTree>
    <p:extLst>
      <p:ext uri="{BB962C8B-B14F-4D97-AF65-F5344CB8AC3E}">
        <p14:creationId xmlns:p14="http://schemas.microsoft.com/office/powerpoint/2010/main" val="1725138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52</a:t>
            </a:fld>
            <a:endParaRPr lang="en-US" altLang="en-US">
              <a:cs typeface="Arial" charset="0"/>
            </a:endParaRPr>
          </a:p>
        </p:txBody>
      </p:sp>
    </p:spTree>
    <p:extLst>
      <p:ext uri="{BB962C8B-B14F-4D97-AF65-F5344CB8AC3E}">
        <p14:creationId xmlns:p14="http://schemas.microsoft.com/office/powerpoint/2010/main" val="3749889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53</a:t>
            </a:fld>
            <a:endParaRPr lang="en-US" altLang="en-US">
              <a:cs typeface="Arial" charset="0"/>
            </a:endParaRPr>
          </a:p>
        </p:txBody>
      </p:sp>
    </p:spTree>
    <p:extLst>
      <p:ext uri="{BB962C8B-B14F-4D97-AF65-F5344CB8AC3E}">
        <p14:creationId xmlns:p14="http://schemas.microsoft.com/office/powerpoint/2010/main" val="20529109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54</a:t>
            </a:fld>
            <a:endParaRPr lang="en-US"/>
          </a:p>
        </p:txBody>
      </p:sp>
    </p:spTree>
    <p:extLst>
      <p:ext uri="{BB962C8B-B14F-4D97-AF65-F5344CB8AC3E}">
        <p14:creationId xmlns:p14="http://schemas.microsoft.com/office/powerpoint/2010/main" val="2921088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55</a:t>
            </a:fld>
            <a:endParaRPr lang="en-US" altLang="en-US">
              <a:cs typeface="Arial" charset="0"/>
            </a:endParaRPr>
          </a:p>
        </p:txBody>
      </p:sp>
    </p:spTree>
    <p:extLst>
      <p:ext uri="{BB962C8B-B14F-4D97-AF65-F5344CB8AC3E}">
        <p14:creationId xmlns:p14="http://schemas.microsoft.com/office/powerpoint/2010/main" val="4286563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56</a:t>
            </a:fld>
            <a:endParaRPr lang="en-US" altLang="en-US">
              <a:cs typeface="Arial" charset="0"/>
            </a:endParaRPr>
          </a:p>
        </p:txBody>
      </p:sp>
    </p:spTree>
    <p:extLst>
      <p:ext uri="{BB962C8B-B14F-4D97-AF65-F5344CB8AC3E}">
        <p14:creationId xmlns:p14="http://schemas.microsoft.com/office/powerpoint/2010/main" val="2511239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57</a:t>
            </a:fld>
            <a:endParaRPr lang="en-US" altLang="en-US">
              <a:cs typeface="Arial" charset="0"/>
            </a:endParaRPr>
          </a:p>
        </p:txBody>
      </p:sp>
    </p:spTree>
    <p:extLst>
      <p:ext uri="{BB962C8B-B14F-4D97-AF65-F5344CB8AC3E}">
        <p14:creationId xmlns:p14="http://schemas.microsoft.com/office/powerpoint/2010/main" val="3895927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7550"/>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F8B84B-AC4E-4D94-B11C-B7A566349C02}" type="slidenum">
              <a:rPr lang="en-US" smtClean="0"/>
              <a:pPr>
                <a:defRPr/>
              </a:pPr>
              <a:t>58</a:t>
            </a:fld>
            <a:endParaRPr lang="en-US"/>
          </a:p>
        </p:txBody>
      </p:sp>
    </p:spTree>
    <p:extLst>
      <p:ext uri="{BB962C8B-B14F-4D97-AF65-F5344CB8AC3E}">
        <p14:creationId xmlns:p14="http://schemas.microsoft.com/office/powerpoint/2010/main" val="957152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60</a:t>
            </a:fld>
            <a:endParaRPr lang="en-US" altLang="en-US"/>
          </a:p>
        </p:txBody>
      </p:sp>
    </p:spTree>
    <p:extLst>
      <p:ext uri="{BB962C8B-B14F-4D97-AF65-F5344CB8AC3E}">
        <p14:creationId xmlns:p14="http://schemas.microsoft.com/office/powerpoint/2010/main" val="3633330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61</a:t>
            </a:fld>
            <a:endParaRPr lang="en-US" altLang="en-US"/>
          </a:p>
        </p:txBody>
      </p:sp>
    </p:spTree>
    <p:extLst>
      <p:ext uri="{BB962C8B-B14F-4D97-AF65-F5344CB8AC3E}">
        <p14:creationId xmlns:p14="http://schemas.microsoft.com/office/powerpoint/2010/main" val="336607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5</a:t>
            </a:fld>
            <a:endParaRPr lang="en-US"/>
          </a:p>
        </p:txBody>
      </p:sp>
    </p:spTree>
    <p:extLst>
      <p:ext uri="{BB962C8B-B14F-4D97-AF65-F5344CB8AC3E}">
        <p14:creationId xmlns:p14="http://schemas.microsoft.com/office/powerpoint/2010/main" val="1967961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236"/>
          <p:cNvSpPr>
            <a:spLocks noGrp="1"/>
          </p:cNvSpPr>
          <p:nvPr>
            <p:ph type="body" idx="1"/>
          </p:nvPr>
        </p:nvSpPr>
        <p:spPr bwMode="auto">
          <a:xfrm>
            <a:off x="701675" y="4344025"/>
            <a:ext cx="560705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23555" name="Shape 237"/>
          <p:cNvSpPr>
            <a:spLocks noGrp="1" noRot="1" noChangeAspect="1" noTextEdit="1"/>
          </p:cNvSpPr>
          <p:nvPr>
            <p:ph type="sldImg" idx="2"/>
          </p:nvPr>
        </p:nvSpPr>
        <p:spPr bwMode="auto">
          <a:xfrm>
            <a:off x="12192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37353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236"/>
          <p:cNvSpPr>
            <a:spLocks noGrp="1"/>
          </p:cNvSpPr>
          <p:nvPr>
            <p:ph type="body" idx="1"/>
          </p:nvPr>
        </p:nvSpPr>
        <p:spPr bwMode="auto">
          <a:xfrm>
            <a:off x="701675" y="4344025"/>
            <a:ext cx="560705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23555" name="Shape 237"/>
          <p:cNvSpPr>
            <a:spLocks noGrp="1" noRot="1" noChangeAspect="1" noTextEdit="1"/>
          </p:cNvSpPr>
          <p:nvPr>
            <p:ph type="sldImg" idx="2"/>
          </p:nvPr>
        </p:nvSpPr>
        <p:spPr bwMode="auto">
          <a:xfrm>
            <a:off x="12192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50683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236"/>
          <p:cNvSpPr>
            <a:spLocks noGrp="1"/>
          </p:cNvSpPr>
          <p:nvPr>
            <p:ph type="body" idx="1"/>
          </p:nvPr>
        </p:nvSpPr>
        <p:spPr bwMode="auto">
          <a:xfrm>
            <a:off x="701675" y="4344025"/>
            <a:ext cx="560705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23555" name="Shape 237"/>
          <p:cNvSpPr>
            <a:spLocks noGrp="1" noRot="1" noChangeAspect="1" noTextEdit="1"/>
          </p:cNvSpPr>
          <p:nvPr>
            <p:ph type="sldImg" idx="2"/>
          </p:nvPr>
        </p:nvSpPr>
        <p:spPr bwMode="auto">
          <a:xfrm>
            <a:off x="12192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242804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pPr/>
              <a:t>67</a:t>
            </a:fld>
            <a:endParaRPr lang="en-US"/>
          </a:p>
        </p:txBody>
      </p:sp>
    </p:spTree>
    <p:extLst>
      <p:ext uri="{BB962C8B-B14F-4D97-AF65-F5344CB8AC3E}">
        <p14:creationId xmlns:p14="http://schemas.microsoft.com/office/powerpoint/2010/main" val="1232640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pPr/>
              <a:t>68</a:t>
            </a:fld>
            <a:endParaRPr lang="en-US"/>
          </a:p>
        </p:txBody>
      </p:sp>
    </p:spTree>
    <p:extLst>
      <p:ext uri="{BB962C8B-B14F-4D97-AF65-F5344CB8AC3E}">
        <p14:creationId xmlns:p14="http://schemas.microsoft.com/office/powerpoint/2010/main" val="1184693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pPr/>
              <a:t>69</a:t>
            </a:fld>
            <a:endParaRPr lang="en-US"/>
          </a:p>
        </p:txBody>
      </p:sp>
    </p:spTree>
    <p:extLst>
      <p:ext uri="{BB962C8B-B14F-4D97-AF65-F5344CB8AC3E}">
        <p14:creationId xmlns:p14="http://schemas.microsoft.com/office/powerpoint/2010/main" val="30221980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Kate Finnegan </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5920601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71</a:t>
            </a:fld>
            <a:endParaRPr lang="en-US"/>
          </a:p>
        </p:txBody>
      </p:sp>
    </p:spTree>
    <p:extLst>
      <p:ext uri="{BB962C8B-B14F-4D97-AF65-F5344CB8AC3E}">
        <p14:creationId xmlns:p14="http://schemas.microsoft.com/office/powerpoint/2010/main" val="36765083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Explain </a:t>
            </a:r>
            <a:r>
              <a:rPr lang="en-US" dirty="0" err="1"/>
              <a:t>REDCap</a:t>
            </a:r>
            <a:r>
              <a:rPr lang="en-US" dirty="0"/>
              <a:t> reports/graphs – aggregate and each variable	</a:t>
            </a:r>
          </a:p>
          <a:p>
            <a:pPr lvl="1"/>
            <a:r>
              <a:rPr lang="en-US" dirty="0"/>
              <a:t>Baseline</a:t>
            </a:r>
          </a:p>
          <a:p>
            <a:pPr lvl="1"/>
            <a:r>
              <a:rPr lang="en-US" dirty="0"/>
              <a:t>Monthly</a:t>
            </a:r>
          </a:p>
          <a:p>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72</a:t>
            </a:fld>
            <a:endParaRPr lang="en-US"/>
          </a:p>
        </p:txBody>
      </p:sp>
    </p:spTree>
    <p:extLst>
      <p:ext uri="{BB962C8B-B14F-4D97-AF65-F5344CB8AC3E}">
        <p14:creationId xmlns:p14="http://schemas.microsoft.com/office/powerpoint/2010/main" val="40940657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73</a:t>
            </a:fld>
            <a:endParaRPr lang="en-US"/>
          </a:p>
        </p:txBody>
      </p:sp>
    </p:spTree>
    <p:extLst>
      <p:ext uri="{BB962C8B-B14F-4D97-AF65-F5344CB8AC3E}">
        <p14:creationId xmlns:p14="http://schemas.microsoft.com/office/powerpoint/2010/main" val="283700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Footer Placeholder 4"/>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n-US" smtClean="0">
              <a:latin typeface="Calibri" panose="020F0502020204030204" pitchFamily="34" charset="0"/>
            </a:endParaRPr>
          </a:p>
        </p:txBody>
      </p:sp>
    </p:spTree>
    <p:extLst>
      <p:ext uri="{BB962C8B-B14F-4D97-AF65-F5344CB8AC3E}">
        <p14:creationId xmlns:p14="http://schemas.microsoft.com/office/powerpoint/2010/main" val="28089853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Bar graph of % of women falling into each time to treatment category (&lt;30, 30-60, 60-90, &gt;90) – excludes women</a:t>
            </a:r>
            <a:r>
              <a:rPr lang="en-US" baseline="0" dirty="0" smtClean="0"/>
              <a:t> whose BP came down with medication and women where no action was taken (missed opportunity)</a:t>
            </a:r>
            <a:endParaRPr lang="en-US" dirty="0" smtClean="0"/>
          </a:p>
          <a:p>
            <a:pPr lvl="0"/>
            <a:r>
              <a:rPr lang="en-US" dirty="0" smtClean="0"/>
              <a:t>For time</a:t>
            </a:r>
            <a:r>
              <a:rPr lang="en-US" baseline="0" dirty="0" smtClean="0"/>
              <a:t> to treatment</a:t>
            </a:r>
            <a:r>
              <a:rPr lang="en-US" dirty="0" smtClean="0"/>
              <a:t>,</a:t>
            </a:r>
            <a:r>
              <a:rPr lang="en-US" baseline="0" dirty="0" smtClean="0"/>
              <a:t> </a:t>
            </a:r>
            <a:r>
              <a:rPr lang="en-US" dirty="0" smtClean="0"/>
              <a:t>we want to see all women in &lt;30 or</a:t>
            </a:r>
            <a:r>
              <a:rPr lang="en-US" baseline="0" dirty="0" smtClean="0"/>
              <a:t> 30-60 treatment categories!  Overall process goal is for 100% of women with new onset severe range HTN (sustained for 15 minutes) to receive medication </a:t>
            </a:r>
            <a:r>
              <a:rPr lang="en-US" baseline="0" dirty="0" err="1" smtClean="0"/>
              <a:t>withing</a:t>
            </a:r>
            <a:r>
              <a:rPr lang="en-US" baseline="0" dirty="0" smtClean="0"/>
              <a:t> 60 minutes. </a:t>
            </a:r>
          </a:p>
          <a:p>
            <a:pPr lvl="0"/>
            <a:endParaRPr lang="en-US" baseline="0" dirty="0" smtClean="0"/>
          </a:p>
          <a:p>
            <a:pPr lvl="1"/>
            <a:r>
              <a:rPr lang="en-US" dirty="0" smtClean="0"/>
              <a:t>Light blue (bottom section): &lt;30 minutes</a:t>
            </a:r>
          </a:p>
          <a:p>
            <a:pPr lvl="1"/>
            <a:r>
              <a:rPr lang="en-US" dirty="0" smtClean="0"/>
              <a:t>Green (second from bottom): 30-60 minutes</a:t>
            </a:r>
          </a:p>
          <a:p>
            <a:pPr lvl="1"/>
            <a:r>
              <a:rPr lang="en-US" dirty="0" smtClean="0"/>
              <a:t>	Want 100%</a:t>
            </a:r>
            <a:r>
              <a:rPr lang="en-US" baseline="0" dirty="0" smtClean="0"/>
              <a:t> of women to fall into one of these two categories (improvement will be seen by increasing % of women falling into bottom two sections of bars)</a:t>
            </a:r>
            <a:endParaRPr lang="en-US" dirty="0" smtClean="0"/>
          </a:p>
          <a:p>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74</a:t>
            </a:fld>
            <a:endParaRPr lang="en-US"/>
          </a:p>
        </p:txBody>
      </p:sp>
    </p:spTree>
    <p:extLst>
      <p:ext uri="{BB962C8B-B14F-4D97-AF65-F5344CB8AC3E}">
        <p14:creationId xmlns:p14="http://schemas.microsoft.com/office/powerpoint/2010/main" val="35224920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Line graph is the way to see improvement in their data</a:t>
            </a:r>
          </a:p>
          <a:p>
            <a:pPr lvl="0"/>
            <a:r>
              <a:rPr lang="en-US" dirty="0" smtClean="0"/>
              <a:t>For SMM,</a:t>
            </a:r>
            <a:r>
              <a:rPr lang="en-US" baseline="0" dirty="0" smtClean="0"/>
              <a:t> </a:t>
            </a:r>
            <a:r>
              <a:rPr lang="en-US" dirty="0" smtClean="0"/>
              <a:t>we want to see the line trending</a:t>
            </a:r>
            <a:r>
              <a:rPr lang="en-US" baseline="0" dirty="0" smtClean="0"/>
              <a:t> down!  Overall outcome goal of initiative is to decrease SMM by 20%.  Once baseline is graphed, can track progress towards goal.</a:t>
            </a:r>
          </a:p>
          <a:p>
            <a:pPr lvl="0"/>
            <a:endParaRPr lang="en-US" baseline="0" dirty="0" smtClean="0"/>
          </a:p>
          <a:p>
            <a:pPr lvl="1"/>
            <a:r>
              <a:rPr lang="en-US" dirty="0" smtClean="0"/>
              <a:t>Green line with</a:t>
            </a:r>
            <a:r>
              <a:rPr lang="en-US" baseline="0" dirty="0" smtClean="0"/>
              <a:t> squares – your monthly % of SMM – line decreasing will show improvement</a:t>
            </a:r>
          </a:p>
          <a:p>
            <a:pPr lvl="1"/>
            <a:r>
              <a:rPr lang="en-US" baseline="0" dirty="0" smtClean="0"/>
              <a:t>Blue line with diamonds – all participating hospitals overall % SMM per month</a:t>
            </a:r>
            <a:r>
              <a:rPr lang="en-US" dirty="0" smtClean="0"/>
              <a:t> </a:t>
            </a:r>
          </a:p>
          <a:p>
            <a:pPr lvl="1"/>
            <a:endParaRPr lang="en-US" dirty="0" smtClean="0"/>
          </a:p>
          <a:p>
            <a:pPr lvl="1"/>
            <a:r>
              <a:rPr lang="en-US" dirty="0" smtClean="0"/>
              <a:t>Can</a:t>
            </a:r>
            <a:r>
              <a:rPr lang="en-US" baseline="0" dirty="0" smtClean="0"/>
              <a:t> also compare to hospitals of same level and you are able to view </a:t>
            </a:r>
            <a:endParaRPr lang="en-US" dirty="0" smtClean="0"/>
          </a:p>
          <a:p>
            <a:pPr lvl="0"/>
            <a:endParaRPr lang="en-US" dirty="0" smtClean="0"/>
          </a:p>
          <a:p>
            <a:pPr lvl="0"/>
            <a:endParaRPr lang="en-US" dirty="0" smtClean="0"/>
          </a:p>
          <a:p>
            <a:pPr lvl="0"/>
            <a:r>
              <a:rPr lang="en-US" dirty="0" smtClean="0"/>
              <a:t>Graph 5</a:t>
            </a:r>
            <a:r>
              <a:rPr lang="en-US" baseline="0" dirty="0" smtClean="0"/>
              <a:t> (this graph) and 6 in </a:t>
            </a:r>
            <a:r>
              <a:rPr lang="en-US" baseline="0" dirty="0" err="1" smtClean="0"/>
              <a:t>REDCap</a:t>
            </a:r>
            <a:r>
              <a:rPr lang="en-US" baseline="0" dirty="0" smtClean="0"/>
              <a:t> are similar – this graph shows all SMM, graph 6 shows SMM excluding hemorrhage</a:t>
            </a:r>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75</a:t>
            </a:fld>
            <a:endParaRPr lang="en-US"/>
          </a:p>
        </p:txBody>
      </p:sp>
    </p:spTree>
    <p:extLst>
      <p:ext uri="{BB962C8B-B14F-4D97-AF65-F5344CB8AC3E}">
        <p14:creationId xmlns:p14="http://schemas.microsoft.com/office/powerpoint/2010/main" val="28395883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Line graph is the way to see improvement in their data</a:t>
            </a:r>
          </a:p>
          <a:p>
            <a:pPr lvl="0"/>
            <a:r>
              <a:rPr lang="en-US" dirty="0" smtClean="0"/>
              <a:t>For patient education,</a:t>
            </a:r>
            <a:r>
              <a:rPr lang="en-US" baseline="0" dirty="0" smtClean="0"/>
              <a:t> line going up shows improvement!  Process measure is 100% of cases will receive education at discharge</a:t>
            </a:r>
          </a:p>
          <a:p>
            <a:pPr lvl="0"/>
            <a:endParaRPr lang="en-US" baseline="0" dirty="0" smtClean="0"/>
          </a:p>
          <a:p>
            <a:pPr lvl="1"/>
            <a:r>
              <a:rPr lang="en-US" dirty="0" smtClean="0"/>
              <a:t>Green line with</a:t>
            </a:r>
            <a:r>
              <a:rPr lang="en-US" baseline="0" dirty="0" smtClean="0"/>
              <a:t> squares – your monthly % of patients receiving patient education at discharge – line increasing will show improvement</a:t>
            </a:r>
          </a:p>
          <a:p>
            <a:pPr lvl="1"/>
            <a:r>
              <a:rPr lang="en-US" baseline="0" dirty="0" smtClean="0"/>
              <a:t>Blue line with diamonds – all participating hospitals overall % of patients receiving patient education at discharge</a:t>
            </a:r>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76</a:t>
            </a:fld>
            <a:endParaRPr lang="en-US"/>
          </a:p>
        </p:txBody>
      </p:sp>
    </p:spTree>
    <p:extLst>
      <p:ext uri="{BB962C8B-B14F-4D97-AF65-F5344CB8AC3E}">
        <p14:creationId xmlns:p14="http://schemas.microsoft.com/office/powerpoint/2010/main" val="18127019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Line graph is the way to see improvement in their data</a:t>
            </a:r>
          </a:p>
          <a:p>
            <a:pPr lvl="0"/>
            <a:r>
              <a:rPr lang="en-US" dirty="0" smtClean="0"/>
              <a:t>For patient follow-up</a:t>
            </a:r>
            <a:r>
              <a:rPr lang="en-US" baseline="0" dirty="0" smtClean="0"/>
              <a:t> appointments</a:t>
            </a:r>
            <a:r>
              <a:rPr lang="en-US" dirty="0" smtClean="0"/>
              <a:t>,</a:t>
            </a:r>
            <a:r>
              <a:rPr lang="en-US" baseline="0" dirty="0" smtClean="0"/>
              <a:t> line going up shows improvement!  Process measure is 100% of cases will have follow-up appointment scheduled within 3-10 days of discharge</a:t>
            </a:r>
          </a:p>
          <a:p>
            <a:pPr lvl="0"/>
            <a:endParaRPr lang="en-US" baseline="0" dirty="0" smtClean="0"/>
          </a:p>
          <a:p>
            <a:pPr lvl="1"/>
            <a:r>
              <a:rPr lang="en-US" dirty="0" smtClean="0"/>
              <a:t>Green line with</a:t>
            </a:r>
            <a:r>
              <a:rPr lang="en-US" baseline="0" dirty="0" smtClean="0"/>
              <a:t> squares – your monthly % of patients with follow-up appointment scheduled within 3-10 days of discharge – line increasing will show improvement</a:t>
            </a:r>
          </a:p>
          <a:p>
            <a:pPr lvl="1"/>
            <a:r>
              <a:rPr lang="en-US" baseline="0" dirty="0" smtClean="0"/>
              <a:t>Blue line with diamonds – all participating hospitals overall % of patients with follow-up appointment scheduled within 3-10 days of discharge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77</a:t>
            </a:fld>
            <a:endParaRPr lang="en-US"/>
          </a:p>
        </p:txBody>
      </p:sp>
    </p:spTree>
    <p:extLst>
      <p:ext uri="{BB962C8B-B14F-4D97-AF65-F5344CB8AC3E}">
        <p14:creationId xmlns:p14="http://schemas.microsoft.com/office/powerpoint/2010/main" val="42413803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Line graph is the way to see improvement in their data</a:t>
            </a:r>
          </a:p>
          <a:p>
            <a:pPr lvl="0"/>
            <a:r>
              <a:rPr lang="en-US" dirty="0" smtClean="0"/>
              <a:t>For debriefs,</a:t>
            </a:r>
            <a:r>
              <a:rPr lang="en-US" baseline="0" dirty="0" smtClean="0"/>
              <a:t> line going up shows improvement!  Process measure is 100% of cases will be debriefed by primary physician and nurse</a:t>
            </a:r>
          </a:p>
          <a:p>
            <a:pPr lvl="0"/>
            <a:endParaRPr lang="en-US" baseline="0" dirty="0" smtClean="0"/>
          </a:p>
          <a:p>
            <a:pPr lvl="1"/>
            <a:r>
              <a:rPr lang="en-US" dirty="0" smtClean="0"/>
              <a:t>Green line with</a:t>
            </a:r>
            <a:r>
              <a:rPr lang="en-US" baseline="0" dirty="0" smtClean="0"/>
              <a:t> squares – your monthly % of cases that were debriefed by primary physician and nurse – line increasing will show improvement</a:t>
            </a:r>
          </a:p>
          <a:p>
            <a:pPr lvl="1"/>
            <a:r>
              <a:rPr lang="en-US" baseline="0" dirty="0" smtClean="0"/>
              <a:t>Blue line with diamonds – all participating hospitals overall % of cases debriefed by primary physician and nurse</a:t>
            </a:r>
            <a:endParaRPr lang="en-US" dirty="0" smtClean="0"/>
          </a:p>
          <a:p>
            <a:pPr lvl="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78</a:t>
            </a:fld>
            <a:endParaRPr lang="en-US"/>
          </a:p>
        </p:txBody>
      </p:sp>
    </p:spTree>
    <p:extLst>
      <p:ext uri="{BB962C8B-B14F-4D97-AF65-F5344CB8AC3E}">
        <p14:creationId xmlns:p14="http://schemas.microsoft.com/office/powerpoint/2010/main" val="20654777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Patti Lee King</a:t>
            </a:r>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82</a:t>
            </a:fld>
            <a:endParaRPr lang="en-US" altLang="en-US"/>
          </a:p>
        </p:txBody>
      </p:sp>
    </p:spTree>
    <p:extLst>
      <p:ext uri="{BB962C8B-B14F-4D97-AF65-F5344CB8AC3E}">
        <p14:creationId xmlns:p14="http://schemas.microsoft.com/office/powerpoint/2010/main" val="13455650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indent="0" fontAlgn="base">
              <a:spcBef>
                <a:spcPct val="20000"/>
              </a:spcBef>
              <a:spcAft>
                <a:spcPct val="0"/>
              </a:spcAft>
              <a:buClr>
                <a:srgbClr val="F58466"/>
              </a:buClr>
              <a:buFont typeface="Arial" pitchFamily="34" charset="0"/>
              <a:buNone/>
            </a:pPr>
            <a:r>
              <a:rPr lang="en-US" altLang="en-US" dirty="0" smtClean="0"/>
              <a:t>Patti</a:t>
            </a:r>
            <a:r>
              <a:rPr lang="en-US" altLang="en-US" baseline="0" dirty="0" smtClean="0"/>
              <a:t> Lee King</a:t>
            </a:r>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83</a:t>
            </a:fld>
            <a:endParaRPr lang="en-US" altLang="en-US"/>
          </a:p>
        </p:txBody>
      </p:sp>
    </p:spTree>
    <p:extLst>
      <p:ext uri="{BB962C8B-B14F-4D97-AF65-F5344CB8AC3E}">
        <p14:creationId xmlns:p14="http://schemas.microsoft.com/office/powerpoint/2010/main" val="36344198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indent="0" fontAlgn="base">
              <a:spcBef>
                <a:spcPct val="20000"/>
              </a:spcBef>
              <a:spcAft>
                <a:spcPct val="0"/>
              </a:spcAft>
              <a:buClr>
                <a:srgbClr val="F58466"/>
              </a:buClr>
              <a:buFont typeface="Arial" pitchFamily="34" charset="0"/>
              <a:buNone/>
            </a:pPr>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84</a:t>
            </a:fld>
            <a:endParaRPr lang="en-US" altLang="en-US"/>
          </a:p>
        </p:txBody>
      </p:sp>
    </p:spTree>
    <p:extLst>
      <p:ext uri="{BB962C8B-B14F-4D97-AF65-F5344CB8AC3E}">
        <p14:creationId xmlns:p14="http://schemas.microsoft.com/office/powerpoint/2010/main" val="17776965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fontAlgn="base">
              <a:spcBef>
                <a:spcPct val="20000"/>
              </a:spcBef>
              <a:spcAft>
                <a:spcPct val="0"/>
              </a:spcAft>
              <a:buClr>
                <a:srgbClr val="F58466"/>
              </a:buClr>
              <a:buFont typeface="Arial" pitchFamily="34" charset="0"/>
              <a:buChar char="•"/>
            </a:pPr>
            <a:r>
              <a:rPr lang="en-US" sz="2400" dirty="0" smtClean="0">
                <a:ea typeface="ＭＳ Ｐゴシック" charset="0"/>
              </a:rPr>
              <a:t>Standard protocols for measure and assessment of BP needed in 45% of participating hospitals</a:t>
            </a:r>
          </a:p>
          <a:p>
            <a:pPr marL="342900" lvl="1" indent="-342900" fontAlgn="base">
              <a:spcBef>
                <a:spcPct val="20000"/>
              </a:spcBef>
              <a:spcAft>
                <a:spcPct val="0"/>
              </a:spcAft>
              <a:buClr>
                <a:srgbClr val="F58466"/>
              </a:buClr>
              <a:buFont typeface="Arial" pitchFamily="34" charset="0"/>
              <a:buChar char="•"/>
            </a:pPr>
            <a:r>
              <a:rPr lang="en-US" sz="2400" dirty="0" smtClean="0">
                <a:ea typeface="ＭＳ Ｐゴシック" charset="0"/>
              </a:rPr>
              <a:t>Standard response to maternal early warning signs needed in 34% of participating hospitals</a:t>
            </a:r>
          </a:p>
          <a:p>
            <a:pPr marL="342900" lvl="1" indent="-342900" fontAlgn="base">
              <a:spcBef>
                <a:spcPct val="20000"/>
              </a:spcBef>
              <a:spcAft>
                <a:spcPct val="0"/>
              </a:spcAft>
              <a:buClr>
                <a:srgbClr val="F58466"/>
              </a:buClr>
              <a:buFont typeface="Arial" pitchFamily="34" charset="0"/>
              <a:buChar char="•"/>
            </a:pPr>
            <a:r>
              <a:rPr lang="en-US" sz="2400" dirty="0" smtClean="0">
                <a:ea typeface="ＭＳ Ｐゴシック" charset="0"/>
              </a:rPr>
              <a:t>Facility-wide standards for education of women needed in 78% of participating hospitals</a:t>
            </a:r>
          </a:p>
          <a:p>
            <a:pPr marL="742950" lvl="1" indent="-285750" fontAlgn="base">
              <a:spcBef>
                <a:spcPct val="20000"/>
              </a:spcBef>
              <a:spcAft>
                <a:spcPct val="0"/>
              </a:spcAft>
              <a:buClr>
                <a:srgbClr val="004990"/>
              </a:buClr>
              <a:buFont typeface="Arial" pitchFamily="34" charset="0"/>
              <a:buChar char="•"/>
            </a:pPr>
            <a:endParaRPr lang="en-US" altLang="en-US" sz="1100" dirty="0" smtClean="0">
              <a:solidFill>
                <a:prstClr val="black"/>
              </a:solidFill>
            </a:endParaRPr>
          </a:p>
          <a:p>
            <a:endParaRPr lang="en-US" sz="1000" dirty="0" smtClean="0"/>
          </a:p>
          <a:p>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85</a:t>
            </a:fld>
            <a:endParaRPr lang="en-US" altLang="en-US"/>
          </a:p>
        </p:txBody>
      </p:sp>
    </p:spTree>
    <p:extLst>
      <p:ext uri="{BB962C8B-B14F-4D97-AF65-F5344CB8AC3E}">
        <p14:creationId xmlns:p14="http://schemas.microsoft.com/office/powerpoint/2010/main" val="38576452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Min </a:t>
            </a:r>
            <a:r>
              <a:rPr lang="en-US" sz="1200" kern="1200" dirty="0" err="1" smtClean="0">
                <a:solidFill>
                  <a:schemeClr val="tx1"/>
                </a:solidFill>
                <a:effectLst/>
                <a:latin typeface="+mn-lt"/>
                <a:ea typeface="+mn-ea"/>
                <a:cs typeface="+mn-cs"/>
              </a:rPr>
              <a:t>Reqs</a:t>
            </a:r>
            <a:r>
              <a:rPr lang="en-US" sz="1200" kern="1200" dirty="0" smtClean="0">
                <a:solidFill>
                  <a:schemeClr val="tx1"/>
                </a:solidFill>
                <a:effectLst/>
                <a:latin typeface="+mn-lt"/>
                <a:ea typeface="+mn-ea"/>
                <a:cs typeface="+mn-cs"/>
              </a:rPr>
              <a:t> of protocols</a:t>
            </a:r>
          </a:p>
          <a:p>
            <a:pPr lvl="0"/>
            <a:r>
              <a:rPr lang="en-US" sz="1200" kern="1200" dirty="0" smtClean="0">
                <a:solidFill>
                  <a:schemeClr val="tx1"/>
                </a:solidFill>
                <a:effectLst/>
                <a:latin typeface="+mn-lt"/>
                <a:ea typeface="+mn-ea"/>
                <a:cs typeface="+mn-cs"/>
              </a:rPr>
              <a:t>Notification of physician or primary care provider if systolic BP =/&gt;160 or diastolic BP =/&gt;110(105) for two measurements within 15 minutes; </a:t>
            </a:r>
          </a:p>
          <a:p>
            <a:pPr lvl="0"/>
            <a:r>
              <a:rPr lang="en-US" sz="1200" kern="1200" dirty="0" smtClean="0">
                <a:solidFill>
                  <a:schemeClr val="tx1"/>
                </a:solidFill>
                <a:effectLst/>
                <a:latin typeface="+mn-lt"/>
                <a:ea typeface="+mn-ea"/>
                <a:cs typeface="+mn-cs"/>
              </a:rPr>
              <a:t>After the second elevated reading, treatment should be initiated ASAP (preferably within 60 minutes of verification); </a:t>
            </a:r>
          </a:p>
          <a:p>
            <a:pPr lvl="0"/>
            <a:r>
              <a:rPr lang="en-US" sz="1200" kern="1200" dirty="0" smtClean="0">
                <a:solidFill>
                  <a:schemeClr val="tx1"/>
                </a:solidFill>
                <a:effectLst/>
                <a:latin typeface="+mn-lt"/>
                <a:ea typeface="+mn-ea"/>
                <a:cs typeface="+mn-cs"/>
              </a:rPr>
              <a:t>Includes onset and duration of magnesium sulfate therapy when indicated; </a:t>
            </a:r>
          </a:p>
          <a:p>
            <a:pPr lvl="0"/>
            <a:r>
              <a:rPr lang="en-US" sz="1200" kern="1200" dirty="0" smtClean="0">
                <a:solidFill>
                  <a:schemeClr val="tx1"/>
                </a:solidFill>
                <a:effectLst/>
                <a:latin typeface="+mn-lt"/>
                <a:ea typeface="+mn-ea"/>
                <a:cs typeface="+mn-cs"/>
              </a:rPr>
              <a:t>Includes escalation measures for those unresponsive to standard treatment; </a:t>
            </a:r>
          </a:p>
          <a:p>
            <a:pPr lvl="0"/>
            <a:r>
              <a:rPr lang="en-US" sz="1200" kern="1200" dirty="0" smtClean="0">
                <a:solidFill>
                  <a:schemeClr val="tx1"/>
                </a:solidFill>
                <a:effectLst/>
                <a:latin typeface="+mn-lt"/>
                <a:ea typeface="+mn-ea"/>
                <a:cs typeface="+mn-cs"/>
              </a:rPr>
              <a:t>Describes manner and verification of timely follow-up for blood pressure check and evaluation within 7 to 14 days postpartum; </a:t>
            </a:r>
          </a:p>
          <a:p>
            <a:r>
              <a:rPr lang="en-US" sz="1200" kern="1200" dirty="0" smtClean="0">
                <a:solidFill>
                  <a:schemeClr val="tx1"/>
                </a:solidFill>
                <a:effectLst/>
                <a:latin typeface="+mn-lt"/>
                <a:ea typeface="+mn-ea"/>
                <a:cs typeface="+mn-cs"/>
              </a:rPr>
              <a:t>Describes postpartum patient education for women with hypertension / preeclampsia describing postpartum preeclampsia</a:t>
            </a:r>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86</a:t>
            </a:fld>
            <a:endParaRPr lang="en-US" altLang="en-US"/>
          </a:p>
        </p:txBody>
      </p:sp>
    </p:spTree>
    <p:extLst>
      <p:ext uri="{BB962C8B-B14F-4D97-AF65-F5344CB8AC3E}">
        <p14:creationId xmlns:p14="http://schemas.microsoft.com/office/powerpoint/2010/main" val="130235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71AD7FCD-23AD-4EF4-961F-BB7658E626BD}" type="slidenum">
              <a:rPr lang="en-US" altLang="en-US"/>
              <a:pPr/>
              <a:t>7</a:t>
            </a:fld>
            <a:endParaRPr lang="en-US" altLang="en-US"/>
          </a:p>
        </p:txBody>
      </p:sp>
    </p:spTree>
    <p:extLst>
      <p:ext uri="{BB962C8B-B14F-4D97-AF65-F5344CB8AC3E}">
        <p14:creationId xmlns:p14="http://schemas.microsoft.com/office/powerpoint/2010/main" val="22566517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lvl="2"/>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87</a:t>
            </a:fld>
            <a:endParaRPr lang="en-US" altLang="en-US"/>
          </a:p>
        </p:txBody>
      </p:sp>
    </p:spTree>
    <p:extLst>
      <p:ext uri="{BB962C8B-B14F-4D97-AF65-F5344CB8AC3E}">
        <p14:creationId xmlns:p14="http://schemas.microsoft.com/office/powerpoint/2010/main" val="10030400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lvl="2"/>
            <a:endParaRPr lang="en-US"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88</a:t>
            </a:fld>
            <a:endParaRPr lang="en-US" altLang="en-US"/>
          </a:p>
        </p:txBody>
      </p:sp>
    </p:spTree>
    <p:extLst>
      <p:ext uri="{BB962C8B-B14F-4D97-AF65-F5344CB8AC3E}">
        <p14:creationId xmlns:p14="http://schemas.microsoft.com/office/powerpoint/2010/main" val="16440724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814597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682885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latin typeface="Calibri" pitchFamily="34" charset="0"/>
              </a:rPr>
              <a:pPr eaLnBrk="1" hangingPunct="1"/>
              <a:t>91</a:t>
            </a:fld>
            <a:endParaRPr lang="en-US" altLang="en-US" smtClean="0">
              <a:latin typeface="Calibri" pitchFamily="34" charset="0"/>
            </a:endParaRPr>
          </a:p>
        </p:txBody>
      </p:sp>
    </p:spTree>
    <p:extLst>
      <p:ext uri="{BB962C8B-B14F-4D97-AF65-F5344CB8AC3E}">
        <p14:creationId xmlns:p14="http://schemas.microsoft.com/office/powerpoint/2010/main" val="36870027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682885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93</a:t>
            </a:fld>
            <a:endParaRPr lang="en-US" altLang="en-US"/>
          </a:p>
        </p:txBody>
      </p:sp>
    </p:spTree>
    <p:extLst>
      <p:ext uri="{BB962C8B-B14F-4D97-AF65-F5344CB8AC3E}">
        <p14:creationId xmlns:p14="http://schemas.microsoft.com/office/powerpoint/2010/main" val="9153045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95</a:t>
            </a:fld>
            <a:endParaRPr lang="en-US"/>
          </a:p>
        </p:txBody>
      </p:sp>
    </p:spTree>
    <p:extLst>
      <p:ext uri="{BB962C8B-B14F-4D97-AF65-F5344CB8AC3E}">
        <p14:creationId xmlns:p14="http://schemas.microsoft.com/office/powerpoint/2010/main" val="1532023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Footer Placeholder 4"/>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n-US" smtClean="0">
              <a:latin typeface="Calibri" panose="020F0502020204030204" pitchFamily="34" charset="0"/>
            </a:endParaRPr>
          </a:p>
        </p:txBody>
      </p:sp>
    </p:spTree>
    <p:extLst>
      <p:ext uri="{BB962C8B-B14F-4D97-AF65-F5344CB8AC3E}">
        <p14:creationId xmlns:p14="http://schemas.microsoft.com/office/powerpoint/2010/main" val="11173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Footer Placeholder 4"/>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n-US" smtClean="0">
              <a:latin typeface="Calibri" panose="020F0502020204030204" pitchFamily="34" charset="0"/>
            </a:endParaRPr>
          </a:p>
        </p:txBody>
      </p:sp>
    </p:spTree>
    <p:extLst>
      <p:ext uri="{BB962C8B-B14F-4D97-AF65-F5344CB8AC3E}">
        <p14:creationId xmlns:p14="http://schemas.microsoft.com/office/powerpoint/2010/main" val="334767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8D524B-90AA-4853-A2A9-32D307F93715}" type="datetime1">
              <a:rPr lang="en-US" altLang="ja-JP"/>
              <a:pPr>
                <a:defRPr/>
              </a:pPr>
              <a:t>5/22/2016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58EECD-92A9-4F6E-9B05-5D3298B3ABA1}" type="slidenum">
              <a:rPr lang="en-US" altLang="en-US"/>
              <a:pPr>
                <a:defRPr/>
              </a:pPr>
              <a:t>‹#›</a:t>
            </a:fld>
            <a:endParaRPr lang="en-US" altLang="en-US"/>
          </a:p>
        </p:txBody>
      </p:sp>
    </p:spTree>
    <p:extLst>
      <p:ext uri="{BB962C8B-B14F-4D97-AF65-F5344CB8AC3E}">
        <p14:creationId xmlns:p14="http://schemas.microsoft.com/office/powerpoint/2010/main" val="12160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D3671-A3CD-47FE-BFFE-C2129B3CA844}" type="datetime1">
              <a:rPr lang="en-US" altLang="ja-JP"/>
              <a:pPr>
                <a:defRPr/>
              </a:pPr>
              <a:t>5/22/2016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714A2C-0BB4-4C83-90C6-356E631A038C}" type="slidenum">
              <a:rPr lang="en-US" altLang="en-US"/>
              <a:pPr>
                <a:defRPr/>
              </a:pPr>
              <a:t>‹#›</a:t>
            </a:fld>
            <a:endParaRPr lang="en-US" altLang="en-US"/>
          </a:p>
        </p:txBody>
      </p:sp>
    </p:spTree>
    <p:extLst>
      <p:ext uri="{BB962C8B-B14F-4D97-AF65-F5344CB8AC3E}">
        <p14:creationId xmlns:p14="http://schemas.microsoft.com/office/powerpoint/2010/main" val="213061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EE58F-D2EE-495C-98E7-9C9A5786E11E}" type="datetime1">
              <a:rPr lang="en-US" altLang="ja-JP"/>
              <a:pPr>
                <a:defRPr/>
              </a:pPr>
              <a:t>5/22/2016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01C12F-6FCB-4092-9F5E-1F701CFFA5F9}" type="slidenum">
              <a:rPr lang="en-US" altLang="en-US"/>
              <a:pPr>
                <a:defRPr/>
              </a:pPr>
              <a:t>‹#›</a:t>
            </a:fld>
            <a:endParaRPr lang="en-US" altLang="en-US"/>
          </a:p>
        </p:txBody>
      </p:sp>
    </p:spTree>
    <p:extLst>
      <p:ext uri="{BB962C8B-B14F-4D97-AF65-F5344CB8AC3E}">
        <p14:creationId xmlns:p14="http://schemas.microsoft.com/office/powerpoint/2010/main" val="125430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55115A-B978-4E78-80DD-BFAA41FB0B3E}" type="datetime1">
              <a:rPr lang="en-US" altLang="ja-JP"/>
              <a:pPr>
                <a:defRPr/>
              </a:pPr>
              <a:t>5/22/2016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FB3707-9EBE-4F61-9602-1846D1F9C0E8}" type="slidenum">
              <a:rPr lang="en-US" altLang="en-US"/>
              <a:pPr>
                <a:defRPr/>
              </a:pPr>
              <a:t>‹#›</a:t>
            </a:fld>
            <a:endParaRPr lang="en-US" altLang="en-US"/>
          </a:p>
        </p:txBody>
      </p:sp>
    </p:spTree>
    <p:extLst>
      <p:ext uri="{BB962C8B-B14F-4D97-AF65-F5344CB8AC3E}">
        <p14:creationId xmlns:p14="http://schemas.microsoft.com/office/powerpoint/2010/main" val="127663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4B6A3B-6EE5-45FC-B5E7-85EA02CF9438}" type="datetime1">
              <a:rPr lang="en-US" altLang="ja-JP"/>
              <a:pPr>
                <a:defRPr/>
              </a:pPr>
              <a:t>5/22/2016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FBC7D3-7B25-4FDD-856F-1603EF21A3CD}" type="slidenum">
              <a:rPr lang="en-US" altLang="en-US"/>
              <a:pPr>
                <a:defRPr/>
              </a:pPr>
              <a:t>‹#›</a:t>
            </a:fld>
            <a:endParaRPr lang="en-US" altLang="en-US"/>
          </a:p>
        </p:txBody>
      </p:sp>
    </p:spTree>
    <p:extLst>
      <p:ext uri="{BB962C8B-B14F-4D97-AF65-F5344CB8AC3E}">
        <p14:creationId xmlns:p14="http://schemas.microsoft.com/office/powerpoint/2010/main" val="239271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F5AFD5-87AB-4EAC-B8F3-626CFA20BD9F}" type="datetime1">
              <a:rPr lang="en-US" altLang="ja-JP"/>
              <a:pPr>
                <a:defRPr/>
              </a:pPr>
              <a:t>5/22/2016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8D5B7C-D638-410F-8F12-FDCC174C92BF}" type="slidenum">
              <a:rPr lang="en-US" altLang="en-US"/>
              <a:pPr>
                <a:defRPr/>
              </a:pPr>
              <a:t>‹#›</a:t>
            </a:fld>
            <a:endParaRPr lang="en-US" altLang="en-US"/>
          </a:p>
        </p:txBody>
      </p:sp>
    </p:spTree>
    <p:extLst>
      <p:ext uri="{BB962C8B-B14F-4D97-AF65-F5344CB8AC3E}">
        <p14:creationId xmlns:p14="http://schemas.microsoft.com/office/powerpoint/2010/main" val="100386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B38ABD-2F3C-40D2-9153-37AEC74DFA52}" type="datetime1">
              <a:rPr lang="en-US" altLang="ja-JP"/>
              <a:pPr>
                <a:defRPr/>
              </a:pPr>
              <a:t>5/22/2016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DFE017F-DA69-4B3C-A037-D10685B37F8F}" type="slidenum">
              <a:rPr lang="en-US" altLang="en-US"/>
              <a:pPr>
                <a:defRPr/>
              </a:pPr>
              <a:t>‹#›</a:t>
            </a:fld>
            <a:endParaRPr lang="en-US" altLang="en-US"/>
          </a:p>
        </p:txBody>
      </p:sp>
    </p:spTree>
    <p:extLst>
      <p:ext uri="{BB962C8B-B14F-4D97-AF65-F5344CB8AC3E}">
        <p14:creationId xmlns:p14="http://schemas.microsoft.com/office/powerpoint/2010/main" val="372732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1DB940-3E9D-4E0B-ADD5-B60F857202D2}" type="datetime1">
              <a:rPr lang="en-US" altLang="ja-JP"/>
              <a:pPr>
                <a:defRPr/>
              </a:pPr>
              <a:t>5/22/2016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8BC30F-3F90-4FDB-8DE1-B03ADC4523CD}" type="slidenum">
              <a:rPr lang="en-US" altLang="en-US"/>
              <a:pPr>
                <a:defRPr/>
              </a:pPr>
              <a:t>‹#›</a:t>
            </a:fld>
            <a:endParaRPr lang="en-US" altLang="en-US"/>
          </a:p>
        </p:txBody>
      </p:sp>
    </p:spTree>
    <p:extLst>
      <p:ext uri="{BB962C8B-B14F-4D97-AF65-F5344CB8AC3E}">
        <p14:creationId xmlns:p14="http://schemas.microsoft.com/office/powerpoint/2010/main" val="102362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1CA1AC-DC1C-42D0-8DB2-A7DCA50624B5}" type="datetime1">
              <a:rPr lang="en-US" altLang="ja-JP"/>
              <a:pPr>
                <a:defRPr/>
              </a:pPr>
              <a:t>5/22/2016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F78548-3F39-47E1-AAB1-0B8768C059F7}" type="slidenum">
              <a:rPr lang="en-US" altLang="en-US"/>
              <a:pPr>
                <a:defRPr/>
              </a:pPr>
              <a:t>‹#›</a:t>
            </a:fld>
            <a:endParaRPr lang="en-US" altLang="en-US"/>
          </a:p>
        </p:txBody>
      </p:sp>
    </p:spTree>
    <p:extLst>
      <p:ext uri="{BB962C8B-B14F-4D97-AF65-F5344CB8AC3E}">
        <p14:creationId xmlns:p14="http://schemas.microsoft.com/office/powerpoint/2010/main" val="272780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9F736A-4D75-44CF-860A-3E26DF2F0A11}" type="datetime1">
              <a:rPr lang="en-US" altLang="ja-JP"/>
              <a:pPr>
                <a:defRPr/>
              </a:pPr>
              <a:t>5/22/2016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C6B208-2224-4F8C-957F-ED93EC9998D4}" type="slidenum">
              <a:rPr lang="en-US" altLang="en-US"/>
              <a:pPr>
                <a:defRPr/>
              </a:pPr>
              <a:t>‹#›</a:t>
            </a:fld>
            <a:endParaRPr lang="en-US" altLang="en-US"/>
          </a:p>
        </p:txBody>
      </p:sp>
    </p:spTree>
    <p:extLst>
      <p:ext uri="{BB962C8B-B14F-4D97-AF65-F5344CB8AC3E}">
        <p14:creationId xmlns:p14="http://schemas.microsoft.com/office/powerpoint/2010/main" val="221315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4C989-64A1-4AD1-984F-B4BA61CC127B}" type="datetime1">
              <a:rPr lang="en-US" altLang="ja-JP"/>
              <a:pPr>
                <a:defRPr/>
              </a:pPr>
              <a:t>5/22/2016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950925-DA78-48C8-9D2A-B71289D7E8CE}" type="slidenum">
              <a:rPr lang="en-US" altLang="en-US"/>
              <a:pPr>
                <a:defRPr/>
              </a:pPr>
              <a:t>‹#›</a:t>
            </a:fld>
            <a:endParaRPr lang="en-US" altLang="en-US"/>
          </a:p>
        </p:txBody>
      </p:sp>
    </p:spTree>
    <p:extLst>
      <p:ext uri="{BB962C8B-B14F-4D97-AF65-F5344CB8AC3E}">
        <p14:creationId xmlns:p14="http://schemas.microsoft.com/office/powerpoint/2010/main" val="406220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pPr fontAlgn="base">
              <a:spcBef>
                <a:spcPct val="0"/>
              </a:spcBef>
              <a:spcAft>
                <a:spcPct val="0"/>
              </a:spcAft>
              <a:defRPr/>
            </a:pPr>
            <a:fld id="{259C56B8-1699-4F0F-8F35-D686F2EA2998}" type="datetime1">
              <a:rPr lang="en-US" altLang="ja-JP"/>
              <a:pPr fontAlgn="base">
                <a:spcBef>
                  <a:spcPct val="0"/>
                </a:spcBef>
                <a:spcAft>
                  <a:spcPct val="0"/>
                </a:spcAft>
                <a:defRPr/>
              </a:pPr>
              <a:t>5/22/2016</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fontAlgn="base">
              <a:spcBef>
                <a:spcPct val="0"/>
              </a:spcBef>
              <a:spcAft>
                <a:spcPct val="0"/>
              </a:spcAft>
              <a:defRPr/>
            </a:pPr>
            <a:fld id="{979DE521-3343-49A6-8A33-A21B433AA9C9}" type="slidenum">
              <a:rPr lang="en-US" altLang="en-US">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442545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bog.org/bulletins/MOC2016.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PowerPoint_Presentation1.pptx"/></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71.xml.rels><?xml version="1.0" encoding="UTF-8" standalone="yes"?>
<Relationships xmlns="http://schemas.openxmlformats.org/package/2006/relationships"><Relationship Id="rId3" Type="http://schemas.openxmlformats.org/officeDocument/2006/relationships/hyperlink" Target="https://redcap.healthlnk.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lpqc.org/" TargetMode="External"/><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7.xml"/><Relationship Id="rId1" Type="http://schemas.openxmlformats.org/officeDocument/2006/relationships/slideLayout" Target="../slideLayouts/slideLayout4.xml"/><Relationship Id="rId5" Type="http://schemas.openxmlformats.org/officeDocument/2006/relationships/hyperlink" Target="http://www.ilpqc.org/" TargetMode="External"/><Relationship Id="rId4" Type="http://schemas.openxmlformats.org/officeDocument/2006/relationships/hyperlink" Target="mailto:info@ilpqc.org"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ea typeface="ＭＳ Ｐゴシック" pitchFamily="34" charset="-128"/>
              </a:rPr>
              <a:t>Welcome!</a:t>
            </a:r>
          </a:p>
        </p:txBody>
      </p:sp>
      <p:sp>
        <p:nvSpPr>
          <p:cNvPr id="2" name="Content Placeholder 1"/>
          <p:cNvSpPr>
            <a:spLocks noGrp="1"/>
          </p:cNvSpPr>
          <p:nvPr>
            <p:ph idx="1"/>
          </p:nvPr>
        </p:nvSpPr>
        <p:spPr/>
        <p:txBody>
          <a:bodyPr/>
          <a:lstStyle/>
          <a:p>
            <a:pPr eaLnBrk="1" hangingPunct="1">
              <a:buClr>
                <a:srgbClr val="F58466"/>
              </a:buClr>
              <a:defRPr/>
            </a:pPr>
            <a:r>
              <a:rPr lang="en-US" altLang="en-US" dirty="0" smtClean="0">
                <a:ea typeface="ＭＳ Ｐゴシック" pitchFamily="34" charset="-128"/>
              </a:rPr>
              <a:t>Please use this time before we begin to:</a:t>
            </a:r>
          </a:p>
          <a:p>
            <a:pPr lvl="1" eaLnBrk="1" hangingPunct="1">
              <a:buClr>
                <a:srgbClr val="004990"/>
              </a:buClr>
              <a:buFont typeface="Arial" pitchFamily="34" charset="0"/>
              <a:buChar char="•"/>
              <a:defRPr/>
            </a:pPr>
            <a:r>
              <a:rPr lang="en-US" altLang="en-US" dirty="0" smtClean="0">
                <a:ea typeface="ＭＳ Ｐゴシック" pitchFamily="34" charset="-128"/>
              </a:rPr>
              <a:t>Set up your storyboard in your level area</a:t>
            </a:r>
          </a:p>
          <a:p>
            <a:pPr lvl="1" eaLnBrk="1" hangingPunct="1">
              <a:buClr>
                <a:srgbClr val="004990"/>
              </a:buClr>
              <a:buFont typeface="Arial" pitchFamily="34" charset="0"/>
              <a:buChar char="•"/>
              <a:defRPr/>
            </a:pPr>
            <a:r>
              <a:rPr lang="en-US" altLang="en-US" dirty="0" smtClean="0">
                <a:ea typeface="ＭＳ Ｐゴシック" pitchFamily="34" charset="-128"/>
              </a:rPr>
              <a:t>Help yourself to continental breakfast in the corridor </a:t>
            </a:r>
          </a:p>
          <a:p>
            <a:pPr lvl="1" eaLnBrk="1" hangingPunct="1">
              <a:buClr>
                <a:srgbClr val="004990"/>
              </a:buClr>
              <a:buFont typeface="Arial" pitchFamily="34" charset="0"/>
              <a:buChar char="•"/>
              <a:defRPr/>
            </a:pPr>
            <a:r>
              <a:rPr lang="en-US" altLang="en-US" dirty="0" smtClean="0">
                <a:ea typeface="ＭＳ Ｐゴシック" pitchFamily="34" charset="-128"/>
              </a:rPr>
              <a:t>Restrooms are past the lobby then down the hall to the left</a:t>
            </a:r>
          </a:p>
          <a:p>
            <a:pPr lvl="1" eaLnBrk="1" hangingPunct="1">
              <a:buClr>
                <a:srgbClr val="004990"/>
              </a:buClr>
              <a:buFont typeface="Arial" pitchFamily="34" charset="0"/>
              <a:buChar char="•"/>
              <a:defRPr/>
            </a:pPr>
            <a:r>
              <a:rPr lang="en-US" altLang="en-US" dirty="0" smtClean="0">
                <a:ea typeface="ＭＳ Ｐゴシック" pitchFamily="34" charset="-128"/>
              </a:rPr>
              <a:t>If you have team members here, please try to sit together</a:t>
            </a:r>
          </a:p>
          <a:p>
            <a:pPr eaLnBrk="1" hangingPunct="1">
              <a:buClr>
                <a:srgbClr val="F58466"/>
              </a:buClr>
              <a:defRPr/>
            </a:pPr>
            <a:endParaRPr lang="en-US" altLang="en-US" dirty="0">
              <a:ea typeface="ＭＳ Ｐゴシック" pitchFamily="34" charset="-128"/>
            </a:endParaRPr>
          </a:p>
        </p:txBody>
      </p:sp>
    </p:spTree>
    <p:extLst>
      <p:ext uri="{BB962C8B-B14F-4D97-AF65-F5344CB8AC3E}">
        <p14:creationId xmlns:p14="http://schemas.microsoft.com/office/powerpoint/2010/main" val="1332758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0081" y="3048000"/>
            <a:ext cx="5823857" cy="152400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3"/>
          </p:nvPr>
        </p:nvSpPr>
        <p:spPr>
          <a:xfrm>
            <a:off x="650335" y="3052500"/>
            <a:ext cx="5867400" cy="1524000"/>
          </a:xfrm>
        </p:spPr>
        <p:txBody>
          <a:bodyPr>
            <a:normAutofit/>
          </a:bodyPr>
          <a:lstStyle/>
          <a:p>
            <a:r>
              <a:rPr lang="en-US" altLang="en-US" sz="2200" dirty="0" smtClean="0">
                <a:solidFill>
                  <a:schemeClr val="tx2"/>
                </a:solidFill>
              </a:rPr>
              <a:t>Approach: </a:t>
            </a:r>
            <a:r>
              <a:rPr lang="en-US" altLang="en-US" sz="2200" dirty="0" smtClean="0"/>
              <a:t>Established workgroup (1/2015), </a:t>
            </a:r>
            <a:r>
              <a:rPr lang="en-US" altLang="en-US" sz="2200" dirty="0"/>
              <a:t>identify hospital </a:t>
            </a:r>
            <a:r>
              <a:rPr lang="en-US" altLang="en-US" sz="2200" dirty="0" smtClean="0"/>
              <a:t>teams (5/2016), </a:t>
            </a:r>
            <a:r>
              <a:rPr lang="en-US" altLang="en-US" sz="2200" dirty="0"/>
              <a:t>implement evidence-based practices / protocols / </a:t>
            </a:r>
            <a:r>
              <a:rPr lang="en-US" altLang="en-US" sz="2200" dirty="0" smtClean="0"/>
              <a:t>AIM HTN Bundle (6/2016-12/2017)</a:t>
            </a:r>
            <a:endParaRPr lang="en-US" altLang="en-US" sz="2200" dirty="0"/>
          </a:p>
        </p:txBody>
      </p:sp>
      <p:sp>
        <p:nvSpPr>
          <p:cNvPr id="7" name="Rectangle 6"/>
          <p:cNvSpPr/>
          <p:nvPr/>
        </p:nvSpPr>
        <p:spPr>
          <a:xfrm>
            <a:off x="634096" y="1676400"/>
            <a:ext cx="5823857" cy="13716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p:txBody>
          <a:bodyPr/>
          <a:lstStyle/>
          <a:p>
            <a:pPr algn="l" eaLnBrk="1" hangingPunct="1"/>
            <a:r>
              <a:rPr lang="en-US" altLang="en-US" sz="3600" b="1" dirty="0" smtClean="0">
                <a:solidFill>
                  <a:srgbClr val="F58466"/>
                </a:solidFill>
                <a:latin typeface="Goudy Old Style" pitchFamily="18" charset="0"/>
              </a:rPr>
              <a:t>ILPQC Maternal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Hypertension Initiative</a:t>
            </a:r>
            <a:endParaRPr lang="en-US" altLang="en-US" sz="3600" b="1" dirty="0">
              <a:solidFill>
                <a:srgbClr val="F58466"/>
              </a:solidFill>
              <a:latin typeface="Goudy Old Style" pitchFamily="18" charset="0"/>
            </a:endParaRPr>
          </a:p>
        </p:txBody>
      </p:sp>
      <p:sp>
        <p:nvSpPr>
          <p:cNvPr id="46083" name="Text Placeholder 7"/>
          <p:cNvSpPr>
            <a:spLocks noGrp="1"/>
          </p:cNvSpPr>
          <p:nvPr>
            <p:ph type="body" sz="quarter" idx="1"/>
          </p:nvPr>
        </p:nvSpPr>
        <p:spPr>
          <a:xfrm>
            <a:off x="609600" y="1676400"/>
            <a:ext cx="5867400" cy="1447800"/>
          </a:xfrm>
        </p:spPr>
        <p:txBody>
          <a:bodyPr>
            <a:normAutofit fontScale="92500"/>
          </a:bodyPr>
          <a:lstStyle/>
          <a:p>
            <a:pPr>
              <a:defRPr/>
            </a:pPr>
            <a:r>
              <a:rPr lang="en-US" dirty="0" smtClean="0">
                <a:solidFill>
                  <a:schemeClr val="tx2"/>
                </a:solidFill>
              </a:rPr>
              <a:t>Aim:</a:t>
            </a:r>
            <a:r>
              <a:rPr lang="en-US" dirty="0" smtClean="0"/>
              <a:t> </a:t>
            </a:r>
            <a:r>
              <a:rPr lang="en-US" dirty="0"/>
              <a:t>Reduce the rate of severe morbidities in women with severe preeclampsia, eclampsia, or preeclampsia superimposed on pre-existing hypertension by 20% </a:t>
            </a:r>
            <a:r>
              <a:rPr lang="en-US" dirty="0" smtClean="0"/>
              <a:t>by December 2017</a:t>
            </a:r>
            <a:endParaRPr lang="en-US" b="0" dirty="0" smtClean="0"/>
          </a:p>
        </p:txBody>
      </p:sp>
      <p:sp>
        <p:nvSpPr>
          <p:cNvPr id="25606" name="TextBox 10"/>
          <p:cNvSpPr txBox="1">
            <a:spLocks noChangeArrowheads="1"/>
          </p:cNvSpPr>
          <p:nvPr/>
        </p:nvSpPr>
        <p:spPr bwMode="auto">
          <a:xfrm>
            <a:off x="533400" y="4593492"/>
            <a:ext cx="8077200" cy="1754326"/>
          </a:xfrm>
          <a:prstGeom prst="rect">
            <a:avLst/>
          </a:prstGeom>
          <a:noFill/>
          <a:ln w="9525">
            <a:noFill/>
            <a:miter lim="800000"/>
            <a:headEnd/>
            <a:tailEnd/>
          </a:ln>
        </p:spPr>
        <p:txBody>
          <a:bodyPr>
            <a:spAutoFit/>
          </a:bodyPr>
          <a:lstStyle/>
          <a:p>
            <a:pPr eaLnBrk="1" hangingPunct="1">
              <a:lnSpc>
                <a:spcPct val="90000"/>
              </a:lnSpc>
              <a:buClr>
                <a:srgbClr val="F58466"/>
              </a:buClr>
            </a:pPr>
            <a:endParaRPr lang="en-US" altLang="en-US" sz="1000" dirty="0" smtClean="0">
              <a:cs typeface="Arial" charset="0"/>
            </a:endParaRPr>
          </a:p>
          <a:p>
            <a:pPr marL="342900" indent="-342900" eaLnBrk="1" hangingPunct="1">
              <a:lnSpc>
                <a:spcPct val="90000"/>
              </a:lnSpc>
              <a:buClr>
                <a:srgbClr val="F58466"/>
              </a:buClr>
              <a:buFont typeface="Arial" pitchFamily="34" charset="0"/>
              <a:buChar char="•"/>
            </a:pPr>
            <a:r>
              <a:rPr lang="en-US" altLang="en-US" dirty="0" smtClean="0">
                <a:cs typeface="Arial" charset="0"/>
              </a:rPr>
              <a:t>OB Advisory Workgroup and HTN Clinical Leadership Team developed process/outcome measures, toolkit/education, data form and reports </a:t>
            </a:r>
          </a:p>
          <a:p>
            <a:pPr marL="342900" indent="-342900" eaLnBrk="1" hangingPunct="1">
              <a:lnSpc>
                <a:spcPct val="90000"/>
              </a:lnSpc>
              <a:buClr>
                <a:srgbClr val="F58466"/>
              </a:buClr>
              <a:buFont typeface="Arial" pitchFamily="34" charset="0"/>
              <a:buChar char="•"/>
            </a:pPr>
            <a:endParaRPr lang="en-US" altLang="en-US" sz="800" dirty="0" smtClean="0">
              <a:cs typeface="Arial" charset="0"/>
            </a:endParaRPr>
          </a:p>
          <a:p>
            <a:pPr marL="342900" lvl="1" indent="-342900" eaLnBrk="1" hangingPunct="1">
              <a:lnSpc>
                <a:spcPct val="90000"/>
              </a:lnSpc>
              <a:buClr>
                <a:srgbClr val="F58466"/>
              </a:buClr>
              <a:buFont typeface="Arial" pitchFamily="34" charset="0"/>
              <a:buChar char="•"/>
            </a:pPr>
            <a:r>
              <a:rPr lang="en-US" dirty="0" smtClean="0"/>
              <a:t>Input </a:t>
            </a:r>
            <a:r>
              <a:rPr lang="en-US" dirty="0"/>
              <a:t>from </a:t>
            </a:r>
            <a:r>
              <a:rPr lang="en-US" dirty="0" smtClean="0"/>
              <a:t> </a:t>
            </a:r>
            <a:r>
              <a:rPr lang="en-US" dirty="0"/>
              <a:t>IDPH </a:t>
            </a:r>
            <a:r>
              <a:rPr lang="en-US" dirty="0" smtClean="0"/>
              <a:t>SQC / Perinatal Network Administrators / AIM Initiative / CA, NY, and NC </a:t>
            </a:r>
            <a:r>
              <a:rPr lang="en-US" dirty="0" err="1" smtClean="0"/>
              <a:t>collaboratives</a:t>
            </a:r>
            <a:r>
              <a:rPr lang="en-US" dirty="0" smtClean="0"/>
              <a:t> </a:t>
            </a:r>
          </a:p>
          <a:p>
            <a:pPr marL="342900" lvl="1" indent="-342900" eaLnBrk="1" hangingPunct="1">
              <a:lnSpc>
                <a:spcPct val="90000"/>
              </a:lnSpc>
              <a:buClr>
                <a:srgbClr val="F58466"/>
              </a:buClr>
              <a:buFont typeface="Arial" pitchFamily="34" charset="0"/>
              <a:buChar char="•"/>
            </a:pPr>
            <a:endParaRPr lang="en-US" sz="900" dirty="0" smtClean="0"/>
          </a:p>
          <a:p>
            <a:pPr marL="342900" lvl="1" indent="-342900" eaLnBrk="1" hangingPunct="1">
              <a:lnSpc>
                <a:spcPct val="90000"/>
              </a:lnSpc>
              <a:buClr>
                <a:srgbClr val="F58466"/>
              </a:buClr>
              <a:buFont typeface="Arial" pitchFamily="34" charset="0"/>
              <a:buChar char="•"/>
            </a:pPr>
            <a:r>
              <a:rPr lang="en-US" altLang="en-US" dirty="0" smtClean="0">
                <a:cs typeface="Arial" charset="0"/>
              </a:rPr>
              <a:t>Launched Wave 1 in January 2016, Wave 2 May 2016 – TODAY!</a:t>
            </a:r>
            <a:endParaRPr lang="en-US" altLang="en-US" dirty="0">
              <a:cs typeface="Arial" charset="0"/>
            </a:endParaRPr>
          </a:p>
        </p:txBody>
      </p:sp>
      <p:pic>
        <p:nvPicPr>
          <p:cNvPr id="8" name="Picture 7"/>
          <p:cNvPicPr>
            <a:picLocks noChangeAspect="1"/>
          </p:cNvPicPr>
          <p:nvPr/>
        </p:nvPicPr>
        <p:blipFill>
          <a:blip r:embed="rId3" cstate="print"/>
          <a:stretch>
            <a:fillRect/>
          </a:stretch>
        </p:blipFill>
        <p:spPr>
          <a:xfrm>
            <a:off x="6457955" y="1673445"/>
            <a:ext cx="2526933" cy="2898555"/>
          </a:xfrm>
          <a:prstGeom prst="rect">
            <a:avLst/>
          </a:prstGeom>
        </p:spPr>
      </p:pic>
    </p:spTree>
    <p:extLst>
      <p:ext uri="{BB962C8B-B14F-4D97-AF65-F5344CB8AC3E}">
        <p14:creationId xmlns:p14="http://schemas.microsoft.com/office/powerpoint/2010/main" val="834388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239"/>
          <p:cNvSpPr>
            <a:spLocks noGrp="1"/>
          </p:cNvSpPr>
          <p:nvPr>
            <p:ph type="title"/>
          </p:nvPr>
        </p:nvSpPr>
        <p:spPr>
          <a:xfrm>
            <a:off x="304800" y="228600"/>
            <a:ext cx="6172200" cy="990600"/>
          </a:xfrm>
        </p:spPr>
        <p:txBody>
          <a:bodyPr lIns="91425" tIns="45700" rIns="91425" bIns="45700"/>
          <a:lstStyle/>
          <a:p>
            <a:pPr algn="l">
              <a:buSzPct val="25000"/>
            </a:pPr>
            <a:r>
              <a:rPr lang="en-US" altLang="en-US" sz="3600" b="1" dirty="0" smtClean="0">
                <a:solidFill>
                  <a:srgbClr val="F58466"/>
                </a:solidFill>
                <a:latin typeface="Goudy Old Style" pitchFamily="18" charset="0"/>
                <a:sym typeface="Arial" pitchFamily="34" charset="0"/>
              </a:rPr>
              <a:t>ILPQC HTN:</a:t>
            </a:r>
            <a:br>
              <a:rPr lang="en-US" altLang="en-US" sz="3600" b="1" dirty="0" smtClean="0">
                <a:solidFill>
                  <a:srgbClr val="F58466"/>
                </a:solidFill>
                <a:latin typeface="Goudy Old Style" pitchFamily="18" charset="0"/>
                <a:sym typeface="Arial" pitchFamily="34" charset="0"/>
              </a:rPr>
            </a:br>
            <a:r>
              <a:rPr lang="en-US" altLang="en-US" sz="3600" b="1" dirty="0" smtClean="0">
                <a:solidFill>
                  <a:srgbClr val="F58466"/>
                </a:solidFill>
                <a:latin typeface="Goudy Old Style" pitchFamily="18" charset="0"/>
                <a:sym typeface="Arial" pitchFamily="34" charset="0"/>
              </a:rPr>
              <a:t>Proposed Timeline 2016</a:t>
            </a:r>
            <a:endParaRPr lang="en-US" altLang="en-US" sz="2000" b="1" dirty="0" smtClean="0">
              <a:solidFill>
                <a:srgbClr val="F58466"/>
              </a:solidFill>
              <a:latin typeface="Arial" pitchFamily="34" charset="0"/>
              <a:cs typeface="Arial" pitchFamily="34" charset="0"/>
              <a:sym typeface="Arial" pitchFamily="34" charset="0"/>
            </a:endParaRPr>
          </a:p>
        </p:txBody>
      </p:sp>
      <p:graphicFrame>
        <p:nvGraphicFramePr>
          <p:cNvPr id="4" name="Table 3"/>
          <p:cNvGraphicFramePr>
            <a:graphicFrameLocks noGrp="1"/>
          </p:cNvGraphicFramePr>
          <p:nvPr>
            <p:extLst/>
          </p:nvPr>
        </p:nvGraphicFramePr>
        <p:xfrm>
          <a:off x="380996" y="1219198"/>
          <a:ext cx="8686806" cy="4724401"/>
        </p:xfrm>
        <a:graphic>
          <a:graphicData uri="http://schemas.openxmlformats.org/drawingml/2006/table">
            <a:tbl>
              <a:tblPr firstRow="1" firstCol="1" bandRow="1"/>
              <a:tblGrid>
                <a:gridCol w="685804"/>
                <a:gridCol w="2478526"/>
                <a:gridCol w="428150"/>
                <a:gridCol w="428150"/>
                <a:gridCol w="369197"/>
                <a:gridCol w="369197"/>
                <a:gridCol w="369197"/>
                <a:gridCol w="369197"/>
                <a:gridCol w="369197"/>
                <a:gridCol w="369197"/>
                <a:gridCol w="369197"/>
                <a:gridCol w="369197"/>
                <a:gridCol w="428150"/>
                <a:gridCol w="428150"/>
                <a:gridCol w="428150"/>
                <a:gridCol w="428150"/>
              </a:tblGrid>
              <a:tr h="374622">
                <a:tc>
                  <a:txBody>
                    <a:bodyPr/>
                    <a:lstStyle/>
                    <a:p>
                      <a:pPr marL="0" marR="0">
                        <a:spcBef>
                          <a:spcPts val="0"/>
                        </a:spcBef>
                        <a:spcAft>
                          <a:spcPts val="0"/>
                        </a:spcAft>
                      </a:pPr>
                      <a:r>
                        <a:rPr lang="en-US" sz="1200" dirty="0">
                          <a:effectLst/>
                          <a:latin typeface="Times New Roman"/>
                          <a:ea typeface="MS Mincho"/>
                          <a:cs typeface="Times New Roman"/>
                        </a:rPr>
                        <a:t> </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Activity</a:t>
                      </a:r>
                      <a:endParaRPr lang="en-US" sz="16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11/15</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12/15</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2/16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3/16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4/16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5/16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6/16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7/16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8/16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9/16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10/16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a:ea typeface="MS Mincho"/>
                          <a:cs typeface="Times New Roman"/>
                        </a:rPr>
                        <a:t>11/16</a:t>
                      </a:r>
                      <a:endParaRPr lang="en-US" sz="140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12/16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457872">
                <a:tc rowSpan="3">
                  <a:txBody>
                    <a:bodyPr/>
                    <a:lstStyle/>
                    <a:p>
                      <a:pPr marL="71755" marR="71755" algn="ctr">
                        <a:spcBef>
                          <a:spcPts val="0"/>
                        </a:spcBef>
                        <a:spcAft>
                          <a:spcPts val="0"/>
                        </a:spcAft>
                      </a:pPr>
                      <a:r>
                        <a:rPr lang="en-US" sz="1400" dirty="0">
                          <a:effectLst/>
                          <a:latin typeface="Times New Roman"/>
                          <a:ea typeface="MS Mincho"/>
                          <a:cs typeface="Times New Roman"/>
                        </a:rPr>
                        <a:t>Wave 1</a:t>
                      </a:r>
                      <a:endParaRPr lang="en-US" sz="1600" dirty="0">
                        <a:effectLst/>
                        <a:latin typeface="Cambria"/>
                        <a:ea typeface="MS Mincho"/>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Launch </a:t>
                      </a:r>
                      <a:r>
                        <a:rPr lang="en-US" sz="1400" dirty="0" smtClean="0">
                          <a:effectLst/>
                          <a:latin typeface="Times New Roman"/>
                          <a:ea typeface="MS Mincho"/>
                          <a:cs typeface="Times New Roman"/>
                        </a:rPr>
                        <a:t>initiative</a:t>
                      </a:r>
                      <a:r>
                        <a:rPr lang="en-US" sz="1400" baseline="0" dirty="0" smtClean="0">
                          <a:effectLst/>
                          <a:latin typeface="Times New Roman"/>
                          <a:ea typeface="MS Mincho"/>
                          <a:cs typeface="Times New Roman"/>
                        </a:rPr>
                        <a:t> at ILPQC a</a:t>
                      </a:r>
                      <a:r>
                        <a:rPr lang="en-US" sz="1400" dirty="0" smtClean="0">
                          <a:effectLst/>
                          <a:latin typeface="Times New Roman"/>
                          <a:ea typeface="MS Mincho"/>
                          <a:cs typeface="Times New Roman"/>
                        </a:rPr>
                        <a:t>nnual </a:t>
                      </a:r>
                      <a:r>
                        <a:rPr lang="en-US" sz="1400" dirty="0">
                          <a:effectLst/>
                          <a:latin typeface="Times New Roman"/>
                          <a:ea typeface="MS Mincho"/>
                          <a:cs typeface="Times New Roman"/>
                        </a:rPr>
                        <a:t>meeting</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72">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Wave 1 Teams </a:t>
                      </a:r>
                      <a:r>
                        <a:rPr lang="en-US" sz="1400" dirty="0" smtClean="0">
                          <a:effectLst/>
                          <a:latin typeface="Times New Roman"/>
                          <a:ea typeface="MS Mincho"/>
                          <a:cs typeface="Times New Roman"/>
                        </a:rPr>
                        <a:t>calls</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smtClean="0">
                          <a:effectLst/>
                          <a:latin typeface="Times New Roman"/>
                          <a:ea typeface="MS Mincho"/>
                          <a:cs typeface="Times New Roman"/>
                        </a:rPr>
                        <a:t>Test</a:t>
                      </a:r>
                      <a:r>
                        <a:rPr lang="en-US" sz="1400" baseline="0" dirty="0" smtClean="0">
                          <a:effectLst/>
                          <a:latin typeface="Times New Roman"/>
                          <a:ea typeface="MS Mincho"/>
                          <a:cs typeface="Times New Roman"/>
                        </a:rPr>
                        <a:t> </a:t>
                      </a:r>
                      <a:r>
                        <a:rPr lang="en-US" sz="1400" dirty="0" smtClean="0">
                          <a:effectLst/>
                          <a:latin typeface="Times New Roman"/>
                          <a:ea typeface="MS Mincho"/>
                          <a:cs typeface="Times New Roman"/>
                        </a:rPr>
                        <a:t>data collection process and implementation, collect baseline </a:t>
                      </a:r>
                      <a:r>
                        <a:rPr lang="en-US" sz="1400" dirty="0">
                          <a:effectLst/>
                          <a:latin typeface="Times New Roman"/>
                          <a:ea typeface="MS Mincho"/>
                          <a:cs typeface="Times New Roman"/>
                        </a:rPr>
                        <a:t>data</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35">
                <a:tc>
                  <a:txBody>
                    <a:bodyPr/>
                    <a:lstStyle/>
                    <a:p>
                      <a:pPr marL="0" marR="0">
                        <a:spcBef>
                          <a:spcPts val="0"/>
                        </a:spcBef>
                        <a:spcAft>
                          <a:spcPts val="0"/>
                        </a:spcAft>
                      </a:pPr>
                      <a:r>
                        <a:rPr lang="en-US" sz="1400" dirty="0">
                          <a:effectLst/>
                          <a:latin typeface="Times New Roman"/>
                          <a:ea typeface="MS Mincho"/>
                          <a:cs typeface="Times New Roman"/>
                        </a:rPr>
                        <a:t> </a:t>
                      </a:r>
                      <a:endParaRPr lang="en-US" sz="1600" dirty="0">
                        <a:effectLst/>
                        <a:latin typeface="Cambria"/>
                        <a:ea typeface="MS Mincho"/>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Wave 1 feedback</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72">
                <a:tc rowSpan="4">
                  <a:txBody>
                    <a:bodyPr/>
                    <a:lstStyle/>
                    <a:p>
                      <a:pPr marL="71755" marR="71755" algn="ctr">
                        <a:spcBef>
                          <a:spcPts val="0"/>
                        </a:spcBef>
                        <a:spcAft>
                          <a:spcPts val="0"/>
                        </a:spcAft>
                      </a:pPr>
                      <a:r>
                        <a:rPr lang="en-US" sz="1400" dirty="0">
                          <a:effectLst/>
                          <a:latin typeface="Times New Roman"/>
                          <a:ea typeface="MS Mincho"/>
                          <a:cs typeface="Times New Roman"/>
                        </a:rPr>
                        <a:t>Wave 2</a:t>
                      </a:r>
                      <a:endParaRPr lang="en-US" sz="1600" dirty="0">
                        <a:effectLst/>
                        <a:latin typeface="Cambria"/>
                        <a:ea typeface="MS Mincho"/>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Enroll Wave 2 teams</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2-hour educational </a:t>
                      </a:r>
                      <a:r>
                        <a:rPr lang="en-US" sz="1400" dirty="0" smtClean="0">
                          <a:effectLst/>
                          <a:latin typeface="Times New Roman"/>
                          <a:ea typeface="MS Mincho"/>
                          <a:cs typeface="Times New Roman"/>
                        </a:rPr>
                        <a:t>webinar </a:t>
                      </a:r>
                      <a:r>
                        <a:rPr lang="en-US" sz="1400" dirty="0">
                          <a:effectLst/>
                          <a:latin typeface="Times New Roman"/>
                          <a:ea typeface="MS Mincho"/>
                          <a:cs typeface="Times New Roman"/>
                        </a:rPr>
                        <a:t>for all </a:t>
                      </a:r>
                      <a:r>
                        <a:rPr lang="en-US" sz="1400" dirty="0" smtClean="0">
                          <a:effectLst/>
                          <a:latin typeface="Times New Roman"/>
                          <a:ea typeface="MS Mincho"/>
                          <a:cs typeface="Times New Roman"/>
                        </a:rPr>
                        <a:t>teams – </a:t>
                      </a:r>
                      <a:r>
                        <a:rPr lang="en-US" sz="1400" b="0" i="1" dirty="0" smtClean="0">
                          <a:effectLst/>
                          <a:latin typeface="Times New Roman"/>
                          <a:ea typeface="MS Mincho"/>
                          <a:cs typeface="Times New Roman"/>
                        </a:rPr>
                        <a:t>May 2, 12:30-2:30</a:t>
                      </a:r>
                      <a:endParaRPr lang="en-US" sz="1600" b="0" i="1"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Face-to-face </a:t>
                      </a:r>
                      <a:r>
                        <a:rPr lang="en-US" sz="1400" dirty="0" smtClean="0">
                          <a:effectLst/>
                          <a:latin typeface="Times New Roman"/>
                          <a:ea typeface="MS Mincho"/>
                          <a:cs typeface="Times New Roman"/>
                        </a:rPr>
                        <a:t>meeting </a:t>
                      </a:r>
                      <a:r>
                        <a:rPr lang="en-US" sz="1400" dirty="0">
                          <a:effectLst/>
                          <a:latin typeface="Times New Roman"/>
                          <a:ea typeface="MS Mincho"/>
                          <a:cs typeface="Times New Roman"/>
                        </a:rPr>
                        <a:t>to launch QI </a:t>
                      </a:r>
                      <a:r>
                        <a:rPr lang="en-US" sz="1400" dirty="0" smtClean="0">
                          <a:effectLst/>
                          <a:latin typeface="Times New Roman"/>
                          <a:ea typeface="MS Mincho"/>
                          <a:cs typeface="Times New Roman"/>
                        </a:rPr>
                        <a:t>work – </a:t>
                      </a:r>
                      <a:r>
                        <a:rPr lang="en-US" sz="1400" i="1" dirty="0" smtClean="0">
                          <a:effectLst/>
                          <a:latin typeface="Times New Roman"/>
                          <a:ea typeface="MS Mincho"/>
                          <a:cs typeface="Times New Roman"/>
                        </a:rPr>
                        <a:t>May 23, 10am</a:t>
                      </a:r>
                      <a:r>
                        <a:rPr lang="en-US" sz="1400" i="1" baseline="0" dirty="0" smtClean="0">
                          <a:effectLst/>
                          <a:latin typeface="Times New Roman"/>
                          <a:ea typeface="MS Mincho"/>
                          <a:cs typeface="Times New Roman"/>
                        </a:rPr>
                        <a:t> – 3:30</a:t>
                      </a:r>
                      <a:endParaRPr lang="en-US" sz="1600" i="1"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Monthly data collection/team </a:t>
                      </a:r>
                      <a:r>
                        <a:rPr lang="en-US" sz="1400" dirty="0" smtClean="0">
                          <a:effectLst/>
                          <a:latin typeface="Times New Roman"/>
                          <a:ea typeface="MS Mincho"/>
                          <a:cs typeface="Times New Roman"/>
                        </a:rPr>
                        <a:t>calls </a:t>
                      </a:r>
                      <a:r>
                        <a:rPr lang="en-US" sz="1400" i="1" dirty="0" smtClean="0">
                          <a:effectLst/>
                          <a:latin typeface="Times New Roman"/>
                          <a:ea typeface="MS Mincho"/>
                          <a:cs typeface="Times New Roman"/>
                        </a:rPr>
                        <a:t>(June 2016-Dec 2017)</a:t>
                      </a:r>
                      <a:endParaRPr lang="en-US" sz="1600" i="1"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extLst>
      <p:ext uri="{BB962C8B-B14F-4D97-AF65-F5344CB8AC3E}">
        <p14:creationId xmlns:p14="http://schemas.microsoft.com/office/powerpoint/2010/main" val="68560247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8229600" cy="914400"/>
          </a:xfrm>
        </p:spPr>
        <p:txBody>
          <a:bodyPr/>
          <a:lstStyle/>
          <a:p>
            <a:pPr algn="l" eaLnBrk="1" hangingPunct="1"/>
            <a:r>
              <a:rPr lang="en-US" altLang="en-US" sz="3600" b="1" dirty="0" smtClean="0">
                <a:solidFill>
                  <a:srgbClr val="F58466"/>
                </a:solidFill>
                <a:latin typeface="Goudy Old Style" pitchFamily="18" charset="0"/>
              </a:rPr>
              <a:t>ILPQC HTN Initiative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Goal &amp; Measures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8649119"/>
              </p:ext>
            </p:extLst>
          </p:nvPr>
        </p:nvGraphicFramePr>
        <p:xfrm>
          <a:off x="457200" y="1447800"/>
          <a:ext cx="8229600" cy="3942162"/>
        </p:xfrm>
        <a:graphic>
          <a:graphicData uri="http://schemas.openxmlformats.org/drawingml/2006/table">
            <a:tbl>
              <a:tblPr firstRow="1" bandRow="1">
                <a:tableStyleId>{5C22544A-7EE6-4342-B048-85BDC9FD1C3A}</a:tableStyleId>
              </a:tblPr>
              <a:tblGrid>
                <a:gridCol w="6019800"/>
                <a:gridCol w="1066800"/>
                <a:gridCol w="1143000"/>
              </a:tblGrid>
              <a:tr h="370869">
                <a:tc>
                  <a:txBody>
                    <a:bodyPr/>
                    <a:lstStyle/>
                    <a:p>
                      <a:r>
                        <a:rPr lang="en-US" sz="1600" dirty="0" smtClean="0"/>
                        <a:t>IL</a:t>
                      </a:r>
                      <a:r>
                        <a:rPr lang="en-US" sz="1600" baseline="0" dirty="0" smtClean="0"/>
                        <a:t> </a:t>
                      </a:r>
                      <a:r>
                        <a:rPr lang="en-US" sz="1600" dirty="0" smtClean="0"/>
                        <a:t>Measure</a:t>
                      </a:r>
                      <a:endParaRPr lang="en-US" sz="1600" dirty="0"/>
                    </a:p>
                  </a:txBody>
                  <a:tcPr marT="45724" marB="45724"/>
                </a:tc>
                <a:tc>
                  <a:txBody>
                    <a:bodyPr/>
                    <a:lstStyle/>
                    <a:p>
                      <a:r>
                        <a:rPr lang="en-US" sz="1600" dirty="0" smtClean="0"/>
                        <a:t>Type</a:t>
                      </a:r>
                      <a:endParaRPr lang="en-US" sz="1600" dirty="0"/>
                    </a:p>
                  </a:txBody>
                  <a:tcPr marT="45724" marB="45724"/>
                </a:tc>
                <a:tc>
                  <a:txBody>
                    <a:bodyPr/>
                    <a:lstStyle/>
                    <a:p>
                      <a:r>
                        <a:rPr lang="en-US" sz="1600" dirty="0" smtClean="0"/>
                        <a:t>Goal</a:t>
                      </a:r>
                      <a:endParaRPr lang="en-US" sz="1600" dirty="0"/>
                    </a:p>
                  </a:txBody>
                  <a:tcPr marT="45724" marB="45724"/>
                </a:tc>
              </a:tr>
              <a:tr h="1305531">
                <a:tc>
                  <a:txBody>
                    <a:bodyPr/>
                    <a:lstStyle/>
                    <a:p>
                      <a:r>
                        <a:rPr lang="en-US" altLang="en-US" sz="1600" b="1" dirty="0" smtClean="0"/>
                        <a:t>Severe Maternal Morbidity</a:t>
                      </a:r>
                    </a:p>
                    <a:p>
                      <a:r>
                        <a:rPr lang="en-US" sz="1600" dirty="0" smtClean="0"/>
                        <a:t>No. of</a:t>
                      </a:r>
                      <a:r>
                        <a:rPr lang="en-US" sz="1600" baseline="0" dirty="0" smtClean="0"/>
                        <a:t> w</a:t>
                      </a:r>
                      <a:r>
                        <a:rPr lang="en-US" sz="1600" dirty="0" smtClean="0"/>
                        <a:t>omen</a:t>
                      </a:r>
                      <a:r>
                        <a:rPr lang="en-US" sz="1600" baseline="0" dirty="0" smtClean="0"/>
                        <a:t> with severe maternal morbidities (e.g. Acute renal failure, ARDS, Pulmonary Edema, Puerperal CNS Disorder such as Seizure, DIC, Ventilation, Abruption) / No. </a:t>
                      </a:r>
                      <a:r>
                        <a:rPr lang="en-US" altLang="en-US" sz="1600" dirty="0" smtClean="0"/>
                        <a:t>pregnant &amp; postpartum women with new onset severe range HTN </a:t>
                      </a:r>
                      <a:endParaRPr lang="en-US" sz="1600" dirty="0"/>
                    </a:p>
                  </a:txBody>
                  <a:tcPr marT="45724" marB="45724" anchor="ctr"/>
                </a:tc>
                <a:tc>
                  <a:txBody>
                    <a:bodyPr/>
                    <a:lstStyle/>
                    <a:p>
                      <a:pPr algn="ctr"/>
                      <a:r>
                        <a:rPr lang="en-US" sz="1600" dirty="0" smtClean="0"/>
                        <a:t>Outcome</a:t>
                      </a:r>
                      <a:endParaRPr lang="en-US" sz="1600" dirty="0"/>
                    </a:p>
                  </a:txBody>
                  <a:tcPr marT="45724" marB="45724" anchor="ctr"/>
                </a:tc>
                <a:tc>
                  <a:txBody>
                    <a:bodyPr/>
                    <a:lstStyle/>
                    <a:p>
                      <a:pPr algn="ctr"/>
                      <a:r>
                        <a:rPr lang="en-US" sz="1600" dirty="0" smtClean="0"/>
                        <a:t>20%</a:t>
                      </a:r>
                      <a:r>
                        <a:rPr lang="en-US" sz="1600" baseline="0" dirty="0" smtClean="0"/>
                        <a:t> reduction</a:t>
                      </a:r>
                      <a:endParaRPr lang="en-US" sz="1600" dirty="0"/>
                    </a:p>
                  </a:txBody>
                  <a:tcPr marT="45724" marB="45724" anchor="ctr"/>
                </a:tc>
              </a:tr>
              <a:tr h="1061576">
                <a:tc>
                  <a:txBody>
                    <a:bodyPr/>
                    <a:lstStyle/>
                    <a:p>
                      <a:r>
                        <a:rPr lang="en-US" sz="1600" b="1" dirty="0" smtClean="0"/>
                        <a:t>Appropriate Medical Management in</a:t>
                      </a:r>
                      <a:r>
                        <a:rPr lang="en-US" sz="1600" b="1" baseline="0" dirty="0" smtClean="0"/>
                        <a:t> under 60 minutes</a:t>
                      </a:r>
                      <a:endParaRPr lang="en-US" sz="16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No.</a:t>
                      </a:r>
                      <a:r>
                        <a:rPr lang="en-US" altLang="en-US" sz="1600" baseline="0" dirty="0" smtClean="0"/>
                        <a:t> </a:t>
                      </a:r>
                      <a:r>
                        <a:rPr lang="en-US" altLang="en-US" sz="1600" dirty="0" smtClean="0"/>
                        <a:t>of women treated at different time points (&lt; 30,60,90, &gt;90 min) after elevated BP is confirmed / No. of women with new onset severe range HTN</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370869">
                <a:tc>
                  <a:txBody>
                    <a:bodyPr/>
                    <a:lstStyle/>
                    <a:p>
                      <a:r>
                        <a:rPr lang="en-US" sz="1600" b="1" dirty="0" smtClean="0"/>
                        <a:t>Debriefs</a:t>
                      </a:r>
                      <a:r>
                        <a:rPr lang="en-US" sz="1600" dirty="0" smtClean="0"/>
                        <a:t> </a:t>
                      </a:r>
                      <a:r>
                        <a:rPr lang="en-US" sz="1600" b="1" dirty="0" smtClean="0"/>
                        <a:t>on all new onset severe range HTN* cases</a:t>
                      </a:r>
                      <a:endParaRPr lang="en-US" sz="1600" b="1"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r h="640130">
                <a:tc>
                  <a:txBody>
                    <a:bodyPr/>
                    <a:lstStyle/>
                    <a:p>
                      <a:r>
                        <a:rPr lang="en-US" sz="1600" b="1" dirty="0" smtClean="0"/>
                        <a:t>Discharge education</a:t>
                      </a:r>
                      <a:r>
                        <a:rPr lang="en-US" sz="1600" b="1" baseline="0" dirty="0" smtClean="0"/>
                        <a:t> and follow-up </a:t>
                      </a:r>
                      <a:r>
                        <a:rPr lang="en-US" sz="1600" baseline="0" dirty="0" smtClean="0"/>
                        <a:t>within 7-10 days for all women with severe range HTN,  72 hours with all women with severe range HTN on medications </a:t>
                      </a:r>
                      <a:endParaRPr lang="en-US" sz="1600" dirty="0"/>
                    </a:p>
                  </a:txBody>
                  <a:tcPr marT="45724" marB="45724" anchor="ctr"/>
                </a:tc>
                <a:tc>
                  <a:txBody>
                    <a:bodyPr/>
                    <a:lstStyle/>
                    <a:p>
                      <a:pPr algn="ctr"/>
                      <a:r>
                        <a:rPr lang="en-US" sz="1600" dirty="0" smtClean="0"/>
                        <a:t>Process</a:t>
                      </a:r>
                      <a:endParaRPr lang="en-US" sz="1600" dirty="0"/>
                    </a:p>
                  </a:txBody>
                  <a:tcPr marT="45724" marB="45724" anchor="ctr"/>
                </a:tc>
                <a:tc>
                  <a:txBody>
                    <a:bodyPr/>
                    <a:lstStyle/>
                    <a:p>
                      <a:pPr algn="ctr"/>
                      <a:r>
                        <a:rPr lang="en-US" sz="1600" dirty="0" smtClean="0"/>
                        <a:t>100%</a:t>
                      </a:r>
                      <a:endParaRPr lang="en-US" sz="1600" dirty="0"/>
                    </a:p>
                  </a:txBody>
                  <a:tcPr marT="45724" marB="45724" anchor="ctr"/>
                </a:tc>
              </a:tr>
            </a:tbl>
          </a:graphicData>
        </a:graphic>
      </p:graphicFrame>
      <p:sp>
        <p:nvSpPr>
          <p:cNvPr id="36894" name="Rectangle 5"/>
          <p:cNvSpPr>
            <a:spLocks noChangeArrowheads="1"/>
          </p:cNvSpPr>
          <p:nvPr/>
        </p:nvSpPr>
        <p:spPr bwMode="auto">
          <a:xfrm>
            <a:off x="381000" y="5351092"/>
            <a:ext cx="838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smtClean="0">
                <a:solidFill>
                  <a:prstClr val="black"/>
                </a:solidFill>
              </a:rPr>
              <a:t>Severe range HTN: ≥160 systolic / ≥110(105) diastolic per hospital standard </a:t>
            </a:r>
          </a:p>
          <a:p>
            <a:pPr>
              <a:spcBef>
                <a:spcPct val="0"/>
              </a:spcBef>
              <a:buFontTx/>
              <a:buNone/>
            </a:pPr>
            <a:endParaRPr lang="en-US" altLang="en-US" sz="300" dirty="0" smtClean="0">
              <a:solidFill>
                <a:prstClr val="black"/>
              </a:solidFill>
            </a:endParaRPr>
          </a:p>
          <a:p>
            <a:pPr>
              <a:spcBef>
                <a:spcPct val="0"/>
              </a:spcBef>
              <a:buFontTx/>
              <a:buNone/>
            </a:pPr>
            <a:r>
              <a:rPr lang="en-US" altLang="en-US" sz="1200" dirty="0" smtClean="0">
                <a:solidFill>
                  <a:prstClr val="black"/>
                </a:solidFill>
              </a:rPr>
              <a:t>*New onset severe range HTN: first episode of persistent severe range HTN (lasting &gt;15 minutes) in a hospitalization (ER, L&amp;D, or other inpatient setting), can be chronic HTN, gestational HTN, preeclampsia and/or postpartum diagnosis.</a:t>
            </a:r>
          </a:p>
        </p:txBody>
      </p:sp>
      <p:sp>
        <p:nvSpPr>
          <p:cNvPr id="36895" name="Rectangle 6"/>
          <p:cNvSpPr>
            <a:spLocks noChangeArrowheads="1"/>
          </p:cNvSpPr>
          <p:nvPr/>
        </p:nvSpPr>
        <p:spPr bwMode="auto">
          <a:xfrm>
            <a:off x="381000" y="1143000"/>
            <a:ext cx="693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Clr>
                <a:srgbClr val="F58466"/>
              </a:buClr>
              <a:buFontTx/>
              <a:buNone/>
            </a:pPr>
            <a:r>
              <a:rPr lang="en-US" altLang="en-US" sz="1600" dirty="0" smtClean="0">
                <a:solidFill>
                  <a:prstClr val="black"/>
                </a:solidFill>
                <a:ea typeface="MS PGothic" pitchFamily="34" charset="-128"/>
                <a:cs typeface="+mn-cs"/>
              </a:rPr>
              <a:t>Goal: Reduce preeclampsia maternal morbidity</a:t>
            </a:r>
          </a:p>
        </p:txBody>
      </p:sp>
    </p:spTree>
    <p:extLst>
      <p:ext uri="{BB962C8B-B14F-4D97-AF65-F5344CB8AC3E}">
        <p14:creationId xmlns:p14="http://schemas.microsoft.com/office/powerpoint/2010/main" val="108299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l"/>
            <a:r>
              <a:rPr lang="en-US" sz="3600" b="1" dirty="0" smtClean="0">
                <a:solidFill>
                  <a:srgbClr val="F58466"/>
                </a:solidFill>
                <a:latin typeface="Goudy Old Style" pitchFamily="18" charset="0"/>
              </a:rPr>
              <a:t>What data are we collecting?</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228600" y="990600"/>
            <a:ext cx="8229600" cy="4525963"/>
          </a:xfrm>
        </p:spPr>
        <p:txBody>
          <a:bodyPr/>
          <a:lstStyle/>
          <a:p>
            <a:pPr>
              <a:buClr>
                <a:srgbClr val="F59166"/>
              </a:buClr>
              <a:buFont typeface="Arial" panose="020B0604020202020204" pitchFamily="34" charset="0"/>
              <a:buChar char="•"/>
            </a:pPr>
            <a:r>
              <a:rPr lang="en-US" dirty="0" smtClean="0"/>
              <a:t>Collect data all patients with severe range BP</a:t>
            </a:r>
          </a:p>
          <a:p>
            <a:pPr lvl="1">
              <a:buClr>
                <a:srgbClr val="004990"/>
              </a:buClr>
              <a:buFont typeface="Arial" panose="020B0604020202020204" pitchFamily="34" charset="0"/>
              <a:buChar char="•"/>
            </a:pPr>
            <a:r>
              <a:rPr lang="en-US" dirty="0"/>
              <a:t>T</a:t>
            </a:r>
            <a:r>
              <a:rPr lang="en-US" dirty="0" smtClean="0"/>
              <a:t>ime to treatment, patient outcome, discharge patient education and timely follow up scheduled </a:t>
            </a:r>
          </a:p>
          <a:p>
            <a:pPr>
              <a:buClr>
                <a:srgbClr val="F59166"/>
              </a:buClr>
              <a:buFont typeface="Arial" panose="020B0604020202020204" pitchFamily="34" charset="0"/>
              <a:buChar char="•"/>
            </a:pPr>
            <a:r>
              <a:rPr lang="en-US" dirty="0" smtClean="0"/>
              <a:t>Identify all patients with severe range BP </a:t>
            </a:r>
          </a:p>
          <a:p>
            <a:pPr lvl="1">
              <a:buClr>
                <a:srgbClr val="004990"/>
              </a:buClr>
              <a:buFont typeface="Arial" panose="020B0604020202020204" pitchFamily="34" charset="0"/>
              <a:buChar char="•"/>
            </a:pPr>
            <a:r>
              <a:rPr lang="en-US" dirty="0" smtClean="0"/>
              <a:t>Bedside data collection to collect data on time to treatment and debrief</a:t>
            </a:r>
          </a:p>
          <a:p>
            <a:pPr lvl="1">
              <a:buClr>
                <a:srgbClr val="004990"/>
              </a:buClr>
              <a:buFont typeface="Arial" panose="020B0604020202020204" pitchFamily="34" charset="0"/>
              <a:buChar char="•"/>
            </a:pPr>
            <a:r>
              <a:rPr lang="en-US" dirty="0"/>
              <a:t>C</a:t>
            </a:r>
            <a:r>
              <a:rPr lang="en-US" dirty="0" smtClean="0"/>
              <a:t>hart abstraction to </a:t>
            </a:r>
            <a:r>
              <a:rPr lang="en-US" b="1" dirty="0" smtClean="0"/>
              <a:t>confirm all pts identified</a:t>
            </a:r>
            <a:r>
              <a:rPr lang="en-US" dirty="0" smtClean="0"/>
              <a:t>,  outcome and discharge data (education &amp; F/U)</a:t>
            </a:r>
          </a:p>
          <a:p>
            <a:pPr>
              <a:buClr>
                <a:srgbClr val="F59166"/>
              </a:buClr>
              <a:buFont typeface="Arial" panose="020B0604020202020204" pitchFamily="34" charset="0"/>
              <a:buChar char="•"/>
            </a:pPr>
            <a:r>
              <a:rPr lang="en-US" dirty="0" smtClean="0"/>
              <a:t>Baseline data due July 15: Oct, Nov, Dec 2015</a:t>
            </a:r>
          </a:p>
          <a:p>
            <a:pPr>
              <a:buClr>
                <a:srgbClr val="F59166"/>
              </a:buClr>
              <a:buFont typeface="Arial" panose="020B0604020202020204" pitchFamily="34" charset="0"/>
              <a:buChar char="•"/>
            </a:pPr>
            <a:r>
              <a:rPr lang="en-US" dirty="0" smtClean="0"/>
              <a:t>Monthly data: due by the 15</a:t>
            </a:r>
            <a:r>
              <a:rPr lang="en-US" baseline="30000" dirty="0" smtClean="0"/>
              <a:t>th</a:t>
            </a:r>
            <a:r>
              <a:rPr lang="en-US" dirty="0" smtClean="0"/>
              <a:t> of the following month</a:t>
            </a:r>
          </a:p>
          <a:p>
            <a:endParaRPr lang="en-US" dirty="0"/>
          </a:p>
        </p:txBody>
      </p:sp>
      <p:sp>
        <p:nvSpPr>
          <p:cNvPr id="4" name="Slide Number Placeholder 3"/>
          <p:cNvSpPr>
            <a:spLocks noGrp="1"/>
          </p:cNvSpPr>
          <p:nvPr>
            <p:ph type="sldNum" sz="quarter" idx="12"/>
          </p:nvPr>
        </p:nvSpPr>
        <p:spPr/>
        <p:txBody>
          <a:bodyPr/>
          <a:lstStyle/>
          <a:p>
            <a:pPr>
              <a:defRPr/>
            </a:pPr>
            <a:fld id="{E9FB3707-9EBE-4F61-9602-1846D1F9C0E8}" type="slidenum">
              <a:rPr lang="en-US" altLang="en-US" smtClean="0"/>
              <a:pPr>
                <a:defRPr/>
              </a:pPr>
              <a:t>13</a:t>
            </a:fld>
            <a:endParaRPr lang="en-US" altLang="en-US"/>
          </a:p>
        </p:txBody>
      </p:sp>
    </p:spTree>
    <p:extLst>
      <p:ext uri="{BB962C8B-B14F-4D97-AF65-F5344CB8AC3E}">
        <p14:creationId xmlns:p14="http://schemas.microsoft.com/office/powerpoint/2010/main" val="349547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4483"/>
            <a:ext cx="8818924" cy="682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25809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143000"/>
          </a:xfrm>
        </p:spPr>
        <p:txBody>
          <a:bodyPr/>
          <a:lstStyle/>
          <a:p>
            <a:pPr algn="l"/>
            <a:r>
              <a:rPr lang="en-US" sz="4000" b="1" dirty="0" smtClean="0">
                <a:solidFill>
                  <a:srgbClr val="F58466"/>
                </a:solidFill>
                <a:latin typeface="Goudy Old Style" pitchFamily="18" charset="0"/>
              </a:rPr>
              <a:t>What are we trying to accomplish?</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533400" y="1371600"/>
            <a:ext cx="8229599" cy="4449763"/>
          </a:xfrm>
        </p:spPr>
        <p:txBody>
          <a:bodyPr>
            <a:normAutofit lnSpcReduction="10000"/>
          </a:bodyPr>
          <a:lstStyle/>
          <a:p>
            <a:pPr>
              <a:spcBef>
                <a:spcPts val="1200"/>
              </a:spcBef>
              <a:buClr>
                <a:srgbClr val="F58466"/>
              </a:buClr>
            </a:pPr>
            <a:r>
              <a:rPr lang="en-US" dirty="0"/>
              <a:t>Early </a:t>
            </a:r>
            <a:r>
              <a:rPr lang="en-US" dirty="0" smtClean="0"/>
              <a:t>recognition of hypertension  and correct diagnosis during </a:t>
            </a:r>
            <a:r>
              <a:rPr lang="en-US" dirty="0"/>
              <a:t>and after pregnancy</a:t>
            </a:r>
          </a:p>
          <a:p>
            <a:pPr>
              <a:spcBef>
                <a:spcPts val="1200"/>
              </a:spcBef>
              <a:buClr>
                <a:srgbClr val="F58466"/>
              </a:buClr>
            </a:pPr>
            <a:r>
              <a:rPr lang="en-US" dirty="0" smtClean="0">
                <a:solidFill>
                  <a:srgbClr val="FF0000"/>
                </a:solidFill>
              </a:rPr>
              <a:t>Reduce time to </a:t>
            </a:r>
            <a:r>
              <a:rPr lang="en-US" dirty="0">
                <a:solidFill>
                  <a:srgbClr val="FF0000"/>
                </a:solidFill>
              </a:rPr>
              <a:t>treatment of severe range blood </a:t>
            </a:r>
            <a:r>
              <a:rPr lang="en-US" dirty="0" smtClean="0">
                <a:solidFill>
                  <a:srgbClr val="FF0000"/>
                </a:solidFill>
              </a:rPr>
              <a:t>pressure, 160/110(105) </a:t>
            </a:r>
          </a:p>
          <a:p>
            <a:pPr>
              <a:spcBef>
                <a:spcPts val="1200"/>
              </a:spcBef>
              <a:buClr>
                <a:srgbClr val="F58466"/>
              </a:buClr>
            </a:pPr>
            <a:r>
              <a:rPr lang="en-US" dirty="0" smtClean="0"/>
              <a:t>Deliver not too early and not too late</a:t>
            </a:r>
          </a:p>
          <a:p>
            <a:pPr>
              <a:spcBef>
                <a:spcPts val="1200"/>
              </a:spcBef>
              <a:buClr>
                <a:srgbClr val="F58466"/>
              </a:buClr>
            </a:pPr>
            <a:r>
              <a:rPr lang="en-US" dirty="0" smtClean="0"/>
              <a:t>Provide patient education and appropriately timed follow up</a:t>
            </a:r>
          </a:p>
          <a:p>
            <a:pPr>
              <a:spcBef>
                <a:spcPts val="1200"/>
              </a:spcBef>
              <a:buClr>
                <a:srgbClr val="F58466"/>
              </a:buClr>
            </a:pPr>
            <a:r>
              <a:rPr lang="en-US" dirty="0" smtClean="0"/>
              <a:t>Implementation </a:t>
            </a:r>
            <a:r>
              <a:rPr lang="en-US" dirty="0"/>
              <a:t>of evidence based protocols</a:t>
            </a:r>
            <a:endParaRPr lang="en-US" i="1" strike="sngStrike" dirty="0"/>
          </a:p>
          <a:p>
            <a:pPr>
              <a:spcBef>
                <a:spcPts val="1200"/>
              </a:spcBef>
            </a:pPr>
            <a:endParaRPr lang="en-US" dirty="0" smtClean="0"/>
          </a:p>
          <a:p>
            <a:pPr marL="0" indent="0">
              <a:spcBef>
                <a:spcPts val="1200"/>
              </a:spcBef>
              <a:buNone/>
            </a:pPr>
            <a:endParaRPr lang="en-US" dirty="0"/>
          </a:p>
        </p:txBody>
      </p:sp>
    </p:spTree>
    <p:extLst>
      <p:ext uri="{BB962C8B-B14F-4D97-AF65-F5344CB8AC3E}">
        <p14:creationId xmlns:p14="http://schemas.microsoft.com/office/powerpoint/2010/main" val="186577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243" y="1295400"/>
            <a:ext cx="7953375" cy="2336799"/>
          </a:xfrm>
          <a:ln w="28575" cmpd="sng">
            <a:solidFill>
              <a:schemeClr val="tx1"/>
            </a:solidFill>
          </a:ln>
        </p:spPr>
        <p:txBody>
          <a:bodyPr anchor="ctr"/>
          <a:lstStyle/>
          <a:p>
            <a:pPr marL="0" indent="0" algn="ctr">
              <a:lnSpc>
                <a:spcPct val="90000"/>
              </a:lnSpc>
              <a:buNone/>
            </a:pPr>
            <a:r>
              <a:rPr lang="en-US" dirty="0" smtClean="0"/>
              <a:t>Controlling blood pressure </a:t>
            </a:r>
          </a:p>
          <a:p>
            <a:pPr marL="0" indent="0" algn="ctr">
              <a:lnSpc>
                <a:spcPct val="90000"/>
              </a:lnSpc>
              <a:buNone/>
            </a:pPr>
            <a:r>
              <a:rPr lang="en-US" dirty="0" smtClean="0"/>
              <a:t>is the optimal intervention</a:t>
            </a:r>
          </a:p>
          <a:p>
            <a:pPr marL="0" indent="0" algn="ctr">
              <a:lnSpc>
                <a:spcPct val="90000"/>
              </a:lnSpc>
              <a:buNone/>
            </a:pPr>
            <a:r>
              <a:rPr lang="en-US" dirty="0" smtClean="0"/>
              <a:t>to prevent deaths due to stroke </a:t>
            </a:r>
          </a:p>
          <a:p>
            <a:pPr marL="0" indent="0" algn="ctr">
              <a:lnSpc>
                <a:spcPct val="90000"/>
              </a:lnSpc>
              <a:buNone/>
            </a:pPr>
            <a:r>
              <a:rPr lang="en-US" dirty="0" smtClean="0"/>
              <a:t>in women with preeclampsia.</a:t>
            </a:r>
          </a:p>
        </p:txBody>
      </p:sp>
      <p:sp>
        <p:nvSpPr>
          <p:cNvPr id="9" name="Title 1"/>
          <p:cNvSpPr>
            <a:spLocks noGrp="1"/>
          </p:cNvSpPr>
          <p:nvPr>
            <p:ph type="title"/>
          </p:nvPr>
        </p:nvSpPr>
        <p:spPr>
          <a:xfrm>
            <a:off x="457200" y="0"/>
            <a:ext cx="8229600" cy="1143000"/>
          </a:xfrm>
        </p:spPr>
        <p:txBody>
          <a:bodyPr/>
          <a:lstStyle/>
          <a:p>
            <a:pPr algn="l"/>
            <a:r>
              <a:rPr lang="en-US" sz="4000" b="1" dirty="0" smtClean="0">
                <a:solidFill>
                  <a:srgbClr val="F58466"/>
                </a:solidFill>
                <a:latin typeface="Goudy Old Style" pitchFamily="18" charset="0"/>
              </a:rPr>
              <a:t>Key Clinical Pearl:</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160/110 vs. 160/105</a:t>
            </a:r>
            <a:endParaRPr lang="en-US" sz="4000" b="1" dirty="0">
              <a:solidFill>
                <a:srgbClr val="F58466"/>
              </a:solidFill>
              <a:latin typeface="Goudy Old Style" pitchFamily="18" charset="0"/>
            </a:endParaRPr>
          </a:p>
        </p:txBody>
      </p:sp>
      <p:pic>
        <p:nvPicPr>
          <p:cNvPr id="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537" y="6219904"/>
            <a:ext cx="1003300" cy="638096"/>
          </a:xfrm>
          <a:prstGeom prst="rect">
            <a:avLst/>
          </a:prstGeom>
          <a:noFill/>
          <a:ln>
            <a:noFill/>
          </a:ln>
        </p:spPr>
      </p:pic>
      <p:sp>
        <p:nvSpPr>
          <p:cNvPr id="4" name="TextBox 3"/>
          <p:cNvSpPr txBox="1"/>
          <p:nvPr/>
        </p:nvSpPr>
        <p:spPr>
          <a:xfrm>
            <a:off x="685800" y="3725890"/>
            <a:ext cx="7968387" cy="2677656"/>
          </a:xfrm>
          <a:prstGeom prst="rect">
            <a:avLst/>
          </a:prstGeom>
          <a:noFill/>
        </p:spPr>
        <p:txBody>
          <a:bodyPr wrap="square" rtlCol="0">
            <a:spAutoFit/>
          </a:bodyPr>
          <a:lstStyle/>
          <a:p>
            <a:r>
              <a:rPr lang="en-US" sz="2800" i="1" dirty="0"/>
              <a:t>The</a:t>
            </a:r>
            <a:r>
              <a:rPr lang="en-US" sz="2800" dirty="0"/>
              <a:t> critical initial step in decreasing maternal morbidity and mortality is to administer </a:t>
            </a:r>
            <a:r>
              <a:rPr lang="en-US" sz="2800" b="1" dirty="0" smtClean="0"/>
              <a:t>anti-hypertensive</a:t>
            </a:r>
            <a:r>
              <a:rPr lang="en-US" sz="2800" dirty="0" smtClean="0">
                <a:ln w="19050" cap="flat" cmpd="sng" algn="ctr">
                  <a:solidFill>
                    <a:srgbClr val="FFFFFF"/>
                  </a:solidFill>
                  <a:prstDash val="solid"/>
                  <a:round/>
                  <a:headEnd type="none" w="med" len="med"/>
                  <a:tailEnd type="none" w="med" len="med"/>
                </a:ln>
                <a:solidFill>
                  <a:srgbClr val="855302"/>
                </a:solidFill>
              </a:rPr>
              <a:t> </a:t>
            </a:r>
            <a:r>
              <a:rPr lang="en-US" sz="2800" dirty="0"/>
              <a:t>medications </a:t>
            </a:r>
            <a:r>
              <a:rPr lang="en-US" sz="2800" dirty="0" smtClean="0"/>
              <a:t>as soon as possible (&lt; 60 minutes) </a:t>
            </a:r>
            <a:r>
              <a:rPr lang="en-US" sz="2800" dirty="0"/>
              <a:t>of documentation of persistent (retested within 15 minutes) BP ≥160 systolic, and/or </a:t>
            </a:r>
            <a:r>
              <a:rPr lang="en-US" sz="2800" u="sng" dirty="0"/>
              <a:t>&gt;</a:t>
            </a:r>
            <a:r>
              <a:rPr lang="en-US" sz="2800" dirty="0"/>
              <a:t>105-110 diastolic</a:t>
            </a:r>
          </a:p>
        </p:txBody>
      </p:sp>
    </p:spTree>
    <p:extLst>
      <p:ext uri="{BB962C8B-B14F-4D97-AF65-F5344CB8AC3E}">
        <p14:creationId xmlns:p14="http://schemas.microsoft.com/office/powerpoint/2010/main" val="2289213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17</a:t>
            </a:fld>
            <a:endParaRPr lang="en-US" dirty="0">
              <a:solidFill>
                <a:prstClr val="white"/>
              </a:solidFill>
            </a:endParaRPr>
          </a:p>
        </p:txBody>
      </p:sp>
      <p:sp>
        <p:nvSpPr>
          <p:cNvPr id="8" name="&quot;No&quot; Symbol 7"/>
          <p:cNvSpPr/>
          <p:nvPr/>
        </p:nvSpPr>
        <p:spPr>
          <a:xfrm>
            <a:off x="152400" y="914400"/>
            <a:ext cx="3810000" cy="35814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304800" y="1905000"/>
            <a:ext cx="3513398" cy="1581972"/>
          </a:xfrm>
          <a:prstGeom prst="rect">
            <a:avLst/>
          </a:prstGeom>
          <a:noFill/>
        </p:spPr>
        <p:txBody>
          <a:bodyPr wrap="none" rtlCol="0">
            <a:spAutoFit/>
          </a:bodyPr>
          <a:lstStyle/>
          <a:p>
            <a:pPr algn="ctr">
              <a:buNone/>
            </a:pPr>
            <a:r>
              <a:rPr lang="en-US" sz="4400" b="1" dirty="0" smtClean="0"/>
              <a:t>BP ≥ </a:t>
            </a:r>
          </a:p>
          <a:p>
            <a:pPr algn="ctr">
              <a:buNone/>
            </a:pPr>
            <a:r>
              <a:rPr lang="en-US" sz="4400" b="1" dirty="0" smtClean="0"/>
              <a:t>160/110(105)</a:t>
            </a:r>
            <a:endParaRPr lang="en-US" sz="4400" b="1" dirty="0"/>
          </a:p>
        </p:txBody>
      </p:sp>
      <p:sp>
        <p:nvSpPr>
          <p:cNvPr id="10" name="Right Arrow 9"/>
          <p:cNvSpPr/>
          <p:nvPr/>
        </p:nvSpPr>
        <p:spPr>
          <a:xfrm>
            <a:off x="4343400" y="23622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65110" y="1264146"/>
            <a:ext cx="3502690" cy="3231654"/>
          </a:xfrm>
          <a:prstGeom prst="rect">
            <a:avLst/>
          </a:prstGeom>
          <a:noFill/>
        </p:spPr>
        <p:txBody>
          <a:bodyPr wrap="square" rtlCol="0">
            <a:spAutoFit/>
          </a:bodyPr>
          <a:lstStyle/>
          <a:p>
            <a:pPr algn="ctr">
              <a:buNone/>
            </a:pPr>
            <a:r>
              <a:rPr lang="en-US" sz="6000" b="1" dirty="0" smtClean="0"/>
              <a:t>Need</a:t>
            </a:r>
          </a:p>
          <a:p>
            <a:pPr algn="ctr">
              <a:buNone/>
            </a:pPr>
            <a:r>
              <a:rPr lang="en-US" sz="6000" b="1" dirty="0" smtClean="0"/>
              <a:t>To</a:t>
            </a:r>
          </a:p>
          <a:p>
            <a:pPr algn="ctr">
              <a:buNone/>
            </a:pPr>
            <a:r>
              <a:rPr lang="en-US" sz="6000" b="1" dirty="0" smtClean="0"/>
              <a:t>Treat*</a:t>
            </a:r>
            <a:endParaRPr lang="en-US" sz="6000" b="1" dirty="0"/>
          </a:p>
        </p:txBody>
      </p:sp>
      <p:sp>
        <p:nvSpPr>
          <p:cNvPr id="2" name="TextBox 1"/>
          <p:cNvSpPr txBox="1"/>
          <p:nvPr/>
        </p:nvSpPr>
        <p:spPr>
          <a:xfrm>
            <a:off x="533400" y="4953000"/>
            <a:ext cx="8382000" cy="954107"/>
          </a:xfrm>
          <a:prstGeom prst="rect">
            <a:avLst/>
          </a:prstGeom>
          <a:noFill/>
        </p:spPr>
        <p:txBody>
          <a:bodyPr wrap="square" rtlCol="0">
            <a:spAutoFit/>
          </a:bodyPr>
          <a:lstStyle/>
          <a:p>
            <a:pPr>
              <a:buNone/>
            </a:pPr>
            <a:r>
              <a:rPr lang="en-US" sz="2800" dirty="0" smtClean="0"/>
              <a:t>*BP persistent 15 minutes, activate treatment algorithm with IV therapy ASAP, &lt; 30-60 minutes </a:t>
            </a:r>
            <a:endParaRPr lang="en-US" sz="2800" dirty="0"/>
          </a:p>
        </p:txBody>
      </p:sp>
    </p:spTree>
    <p:extLst>
      <p:ext uri="{BB962C8B-B14F-4D97-AF65-F5344CB8AC3E}">
        <p14:creationId xmlns:p14="http://schemas.microsoft.com/office/powerpoint/2010/main" val="3027469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1853" y="1335132"/>
            <a:ext cx="1755689" cy="94155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Readiness: Implementation of standard processes for optimal care of severe maternal hypertension in pregnancy</a:t>
            </a:r>
            <a:endParaRPr lang="en-US" sz="1000" dirty="0">
              <a:solidFill>
                <a:prstClr val="black"/>
              </a:solidFill>
              <a:latin typeface="Arial" pitchFamily="34" charset="0"/>
              <a:cs typeface="Arial" pitchFamily="34" charset="0"/>
            </a:endParaRPr>
          </a:p>
        </p:txBody>
      </p:sp>
      <p:sp>
        <p:nvSpPr>
          <p:cNvPr id="11" name="Rectangle 10"/>
          <p:cNvSpPr/>
          <p:nvPr/>
        </p:nvSpPr>
        <p:spPr>
          <a:xfrm>
            <a:off x="2001853" y="2495874"/>
            <a:ext cx="1771649" cy="115400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Recognition: </a:t>
            </a:r>
            <a:r>
              <a:rPr lang="en-US" sz="1000" dirty="0">
                <a:solidFill>
                  <a:prstClr val="black"/>
                </a:solidFill>
                <a:latin typeface="Arial" pitchFamily="34" charset="0"/>
                <a:cs typeface="Arial" pitchFamily="34" charset="0"/>
              </a:rPr>
              <a:t>Screening and early diagnosis </a:t>
            </a:r>
            <a:r>
              <a:rPr lang="en-US" sz="1000" dirty="0" smtClean="0">
                <a:solidFill>
                  <a:prstClr val="black"/>
                </a:solidFill>
                <a:latin typeface="Arial" pitchFamily="34" charset="0"/>
                <a:cs typeface="Arial" pitchFamily="34" charset="0"/>
              </a:rPr>
              <a:t>of severe maternal hypertension in pregnancy</a:t>
            </a:r>
            <a:endParaRPr lang="en-US" sz="1000" dirty="0">
              <a:solidFill>
                <a:prstClr val="black"/>
              </a:solidFill>
              <a:latin typeface="Arial" pitchFamily="34" charset="0"/>
              <a:cs typeface="Arial" pitchFamily="34" charset="0"/>
            </a:endParaRPr>
          </a:p>
        </p:txBody>
      </p:sp>
      <p:sp>
        <p:nvSpPr>
          <p:cNvPr id="15" name="Rectangle 14"/>
          <p:cNvSpPr/>
          <p:nvPr/>
        </p:nvSpPr>
        <p:spPr>
          <a:xfrm>
            <a:off x="4057138" y="932196"/>
            <a:ext cx="4911357" cy="1491781"/>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Implement </a:t>
            </a:r>
            <a:r>
              <a:rPr lang="en-US" sz="1000" dirty="0" smtClean="0">
                <a:solidFill>
                  <a:prstClr val="black"/>
                </a:solidFill>
              </a:rPr>
              <a:t>standard order sets and/or algorithms </a:t>
            </a:r>
            <a:r>
              <a:rPr lang="en-US" sz="1000" dirty="0">
                <a:solidFill>
                  <a:prstClr val="black"/>
                </a:solidFill>
              </a:rPr>
              <a:t>for early warning signs, diagnostic criteria, </a:t>
            </a:r>
            <a:r>
              <a:rPr lang="en-US" sz="1000" dirty="0" smtClean="0">
                <a:solidFill>
                  <a:prstClr val="black"/>
                </a:solidFill>
              </a:rPr>
              <a:t>timely triage, monitoring </a:t>
            </a:r>
            <a:r>
              <a:rPr lang="en-US" sz="1000" dirty="0">
                <a:solidFill>
                  <a:prstClr val="black"/>
                </a:solidFill>
              </a:rPr>
              <a:t>and treatment of severe </a:t>
            </a:r>
            <a:r>
              <a:rPr lang="en-US" sz="1000" dirty="0" smtClean="0">
                <a:solidFill>
                  <a:prstClr val="black"/>
                </a:solidFill>
              </a:rPr>
              <a:t>hypertension </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Ensure </a:t>
            </a:r>
            <a:r>
              <a:rPr lang="en-US" sz="1000" dirty="0">
                <a:solidFill>
                  <a:prstClr val="black"/>
                </a:solidFill>
              </a:rPr>
              <a:t>rapid access to medications used for </a:t>
            </a:r>
            <a:r>
              <a:rPr lang="en-US" sz="1000" dirty="0" smtClean="0">
                <a:solidFill>
                  <a:prstClr val="black"/>
                </a:solidFill>
              </a:rPr>
              <a:t>severe </a:t>
            </a:r>
            <a:r>
              <a:rPr lang="en-US" sz="1000" dirty="0">
                <a:solidFill>
                  <a:prstClr val="black"/>
                </a:solidFill>
              </a:rPr>
              <a:t>hypertension </a:t>
            </a:r>
            <a:r>
              <a:rPr lang="en-US" sz="1000" dirty="0" smtClean="0">
                <a:solidFill>
                  <a:prstClr val="black"/>
                </a:solidFill>
              </a:rPr>
              <a:t>with guide </a:t>
            </a:r>
            <a:r>
              <a:rPr lang="en-US" sz="1000" dirty="0">
                <a:solidFill>
                  <a:prstClr val="black"/>
                </a:solidFill>
              </a:rPr>
              <a:t>for administration and dosage</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Implement system plan for escalation, obtaining appropriate consultation, and maternal </a:t>
            </a:r>
            <a:r>
              <a:rPr lang="en-US" sz="1000" dirty="0" smtClean="0">
                <a:solidFill>
                  <a:prstClr val="black"/>
                </a:solidFill>
              </a:rPr>
              <a:t>transport</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Perform </a:t>
            </a:r>
            <a:r>
              <a:rPr lang="en-US" sz="1000" dirty="0">
                <a:solidFill>
                  <a:prstClr val="black"/>
                </a:solidFill>
              </a:rPr>
              <a:t>regular simulation drills of </a:t>
            </a:r>
            <a:r>
              <a:rPr lang="en-US" sz="1000" dirty="0" smtClean="0">
                <a:solidFill>
                  <a:prstClr val="black"/>
                </a:solidFill>
              </a:rPr>
              <a:t>severe hypertension </a:t>
            </a:r>
            <a:r>
              <a:rPr lang="en-US" sz="1000" dirty="0">
                <a:solidFill>
                  <a:prstClr val="black"/>
                </a:solidFill>
              </a:rPr>
              <a:t>protocols </a:t>
            </a:r>
            <a:r>
              <a:rPr lang="en-US" sz="1000" dirty="0" smtClean="0">
                <a:solidFill>
                  <a:prstClr val="black"/>
                </a:solidFill>
              </a:rPr>
              <a:t>with </a:t>
            </a:r>
            <a:r>
              <a:rPr lang="en-US" sz="1000" dirty="0">
                <a:solidFill>
                  <a:prstClr val="black"/>
                </a:solidFill>
              </a:rPr>
              <a:t>post-drill debriefs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Integrate severe </a:t>
            </a:r>
            <a:r>
              <a:rPr lang="en-US" sz="1000" dirty="0">
                <a:solidFill>
                  <a:prstClr val="black"/>
                </a:solidFill>
              </a:rPr>
              <a:t>hypertension processes (e.g. order sets, tracking tools) into your </a:t>
            </a:r>
            <a:r>
              <a:rPr lang="en-US" sz="1000" dirty="0" smtClean="0">
                <a:solidFill>
                  <a:prstClr val="black"/>
                </a:solidFill>
              </a:rPr>
              <a:t>EHR</a:t>
            </a:r>
            <a:endParaRPr lang="en-US" sz="900" dirty="0">
              <a:solidFill>
                <a:prstClr val="black"/>
              </a:solidFill>
            </a:endParaRPr>
          </a:p>
        </p:txBody>
      </p:sp>
      <p:sp>
        <p:nvSpPr>
          <p:cNvPr id="17" name="Rectangle 16"/>
          <p:cNvSpPr/>
          <p:nvPr/>
        </p:nvSpPr>
        <p:spPr>
          <a:xfrm>
            <a:off x="4057139" y="2443099"/>
            <a:ext cx="4909685" cy="1388165"/>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Standardize protocol for measurement and assessment of blood pressure and urine protein for all pregnant and postpartum women</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Standardize response to </a:t>
            </a:r>
            <a:r>
              <a:rPr lang="en-US" sz="1000" dirty="0" smtClean="0">
                <a:solidFill>
                  <a:prstClr val="black"/>
                </a:solidFill>
              </a:rPr>
              <a:t>early </a:t>
            </a:r>
            <a:r>
              <a:rPr lang="en-US" sz="1000" dirty="0">
                <a:solidFill>
                  <a:prstClr val="black"/>
                </a:solidFill>
              </a:rPr>
              <a:t>warning signs including listening to and investigating </a:t>
            </a:r>
            <a:r>
              <a:rPr lang="en-US" sz="1000" dirty="0" smtClean="0">
                <a:solidFill>
                  <a:prstClr val="black"/>
                </a:solidFill>
              </a:rPr>
              <a:t>symptoms </a:t>
            </a:r>
            <a:r>
              <a:rPr lang="en-US" sz="1000" dirty="0">
                <a:solidFill>
                  <a:prstClr val="black"/>
                </a:solidFill>
              </a:rPr>
              <a:t>and assessment of labs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Implement </a:t>
            </a:r>
            <a:r>
              <a:rPr lang="en-US" sz="1000" dirty="0">
                <a:solidFill>
                  <a:prstClr val="black"/>
                </a:solidFill>
              </a:rPr>
              <a:t>facility-wide standards for patient-centered education of </a:t>
            </a:r>
            <a:r>
              <a:rPr lang="en-US" sz="1000" dirty="0" smtClean="0">
                <a:solidFill>
                  <a:prstClr val="black"/>
                </a:solidFill>
              </a:rPr>
              <a:t>women </a:t>
            </a:r>
            <a:r>
              <a:rPr lang="en-US" sz="1000" dirty="0">
                <a:solidFill>
                  <a:prstClr val="black"/>
                </a:solidFill>
              </a:rPr>
              <a:t>and their families on signs and symptoms of </a:t>
            </a:r>
            <a:r>
              <a:rPr lang="en-US" sz="1000" dirty="0" smtClean="0">
                <a:solidFill>
                  <a:prstClr val="black"/>
                </a:solidFill>
              </a:rPr>
              <a:t>severe </a:t>
            </a:r>
            <a:r>
              <a:rPr lang="en-US" sz="1000" dirty="0">
                <a:solidFill>
                  <a:prstClr val="black"/>
                </a:solidFill>
              </a:rPr>
              <a:t>hypertension</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Educate </a:t>
            </a:r>
            <a:r>
              <a:rPr lang="en-US" sz="1000" dirty="0" smtClean="0">
                <a:solidFill>
                  <a:prstClr val="black"/>
                </a:solidFill>
              </a:rPr>
              <a:t>OB, ED, and anesthesiology physicians</a:t>
            </a:r>
            <a:r>
              <a:rPr lang="en-US" sz="1000" dirty="0">
                <a:solidFill>
                  <a:prstClr val="black"/>
                </a:solidFill>
              </a:rPr>
              <a:t>, midwives, and nurses on </a:t>
            </a:r>
            <a:r>
              <a:rPr lang="en-US" sz="1000" dirty="0" smtClean="0">
                <a:solidFill>
                  <a:prstClr val="black"/>
                </a:solidFill>
              </a:rPr>
              <a:t>recognition and diagnosis of severe hypertension </a:t>
            </a:r>
            <a:r>
              <a:rPr lang="en-US" sz="1000" dirty="0">
                <a:solidFill>
                  <a:prstClr val="black"/>
                </a:solidFill>
              </a:rPr>
              <a:t>that </a:t>
            </a:r>
            <a:r>
              <a:rPr lang="en-US" sz="1000" dirty="0" smtClean="0">
                <a:solidFill>
                  <a:prstClr val="black"/>
                </a:solidFill>
              </a:rPr>
              <a:t>includes utilizing resources such as </a:t>
            </a:r>
            <a:r>
              <a:rPr lang="en-US" sz="1000" dirty="0">
                <a:solidFill>
                  <a:prstClr val="black"/>
                </a:solidFill>
              </a:rPr>
              <a:t>the AIM hypertension bundle </a:t>
            </a:r>
            <a:r>
              <a:rPr lang="en-US" sz="1000" dirty="0" smtClean="0">
                <a:solidFill>
                  <a:prstClr val="black"/>
                </a:solidFill>
              </a:rPr>
              <a:t>and/or </a:t>
            </a:r>
            <a:r>
              <a:rPr lang="en-US" sz="1000" dirty="0">
                <a:solidFill>
                  <a:prstClr val="black"/>
                </a:solidFill>
              </a:rPr>
              <a:t>unit standard </a:t>
            </a:r>
            <a:r>
              <a:rPr lang="en-US" sz="1000" dirty="0" smtClean="0">
                <a:solidFill>
                  <a:prstClr val="black"/>
                </a:solidFill>
              </a:rPr>
              <a:t>protocol</a:t>
            </a:r>
            <a:endParaRPr lang="en-US" sz="1000" dirty="0">
              <a:solidFill>
                <a:prstClr val="black"/>
              </a:solidFill>
            </a:endParaRPr>
          </a:p>
        </p:txBody>
      </p:sp>
      <p:sp>
        <p:nvSpPr>
          <p:cNvPr id="20" name="Rectangle 19"/>
          <p:cNvSpPr/>
          <p:nvPr/>
        </p:nvSpPr>
        <p:spPr>
          <a:xfrm>
            <a:off x="1994709" y="3914554"/>
            <a:ext cx="1785936" cy="118076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Response: Care </a:t>
            </a:r>
            <a:r>
              <a:rPr lang="en-US" sz="1000" dirty="0">
                <a:solidFill>
                  <a:prstClr val="black"/>
                </a:solidFill>
                <a:latin typeface="Arial" pitchFamily="34" charset="0"/>
                <a:cs typeface="Arial" pitchFamily="34" charset="0"/>
              </a:rPr>
              <a:t>management </a:t>
            </a:r>
            <a:r>
              <a:rPr lang="en-US" sz="1000" dirty="0" smtClean="0">
                <a:solidFill>
                  <a:prstClr val="black"/>
                </a:solidFill>
                <a:latin typeface="Arial" pitchFamily="34" charset="0"/>
                <a:cs typeface="Arial" pitchFamily="34" charset="0"/>
              </a:rPr>
              <a:t>for every pregnant or postpartum woman with new onset severe hypertension</a:t>
            </a:r>
            <a:endParaRPr lang="en-US" sz="1000" dirty="0">
              <a:solidFill>
                <a:prstClr val="black"/>
              </a:solidFill>
              <a:latin typeface="Arial" pitchFamily="34" charset="0"/>
              <a:cs typeface="Arial" pitchFamily="34" charset="0"/>
            </a:endParaRPr>
          </a:p>
        </p:txBody>
      </p:sp>
      <p:sp>
        <p:nvSpPr>
          <p:cNvPr id="21" name="Rectangle 20"/>
          <p:cNvSpPr/>
          <p:nvPr/>
        </p:nvSpPr>
        <p:spPr>
          <a:xfrm>
            <a:off x="1999471" y="5359996"/>
            <a:ext cx="1781174" cy="99324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Reporting/Systems Learning: Foster a culture of safety and improvement for care of women with new onset severe hypertension</a:t>
            </a:r>
            <a:endParaRPr lang="en-US" sz="1000" dirty="0">
              <a:solidFill>
                <a:prstClr val="black"/>
              </a:solidFill>
              <a:latin typeface="Arial" pitchFamily="34" charset="0"/>
              <a:cs typeface="Arial" pitchFamily="34" charset="0"/>
            </a:endParaRPr>
          </a:p>
        </p:txBody>
      </p:sp>
      <p:sp>
        <p:nvSpPr>
          <p:cNvPr id="22" name="Rectangle 21"/>
          <p:cNvSpPr/>
          <p:nvPr/>
        </p:nvSpPr>
        <p:spPr>
          <a:xfrm>
            <a:off x="176584" y="344096"/>
            <a:ext cx="8839201" cy="3558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dirty="0" smtClean="0">
                <a:solidFill>
                  <a:prstClr val="black"/>
                </a:solidFill>
                <a:cs typeface="Arial" pitchFamily="34" charset="0"/>
              </a:rPr>
              <a:t>GOAL: </a:t>
            </a:r>
            <a:r>
              <a:rPr lang="en-US" sz="1600" dirty="0">
                <a:solidFill>
                  <a:prstClr val="black"/>
                </a:solidFill>
                <a:cs typeface="Arial" pitchFamily="34" charset="0"/>
              </a:rPr>
              <a:t>T</a:t>
            </a:r>
            <a:r>
              <a:rPr lang="en-US" sz="1600" dirty="0" smtClean="0">
                <a:solidFill>
                  <a:prstClr val="black"/>
                </a:solidFill>
                <a:cs typeface="Arial" pitchFamily="34" charset="0"/>
              </a:rPr>
              <a:t>o reduce </a:t>
            </a:r>
            <a:r>
              <a:rPr lang="en-US" sz="1600" dirty="0">
                <a:solidFill>
                  <a:prstClr val="black"/>
                </a:solidFill>
                <a:cs typeface="Arial" pitchFamily="34" charset="0"/>
              </a:rPr>
              <a:t>preeclampsia maternal </a:t>
            </a:r>
            <a:r>
              <a:rPr lang="en-US" sz="1600" dirty="0" smtClean="0">
                <a:solidFill>
                  <a:prstClr val="black"/>
                </a:solidFill>
                <a:cs typeface="Arial" pitchFamily="34" charset="0"/>
              </a:rPr>
              <a:t>morbidity in Illinois hospitals</a:t>
            </a:r>
            <a:endParaRPr lang="en-US" sz="1600" dirty="0">
              <a:solidFill>
                <a:prstClr val="black"/>
              </a:solidFill>
              <a:cs typeface="Arial" pitchFamily="34" charset="0"/>
            </a:endParaRPr>
          </a:p>
        </p:txBody>
      </p:sp>
      <p:sp>
        <p:nvSpPr>
          <p:cNvPr id="14347" name="TextBox 37"/>
          <p:cNvSpPr txBox="1">
            <a:spLocks noChangeArrowheads="1"/>
          </p:cNvSpPr>
          <p:nvPr/>
        </p:nvSpPr>
        <p:spPr bwMode="auto">
          <a:xfrm>
            <a:off x="723899" y="9087"/>
            <a:ext cx="7315200" cy="400110"/>
          </a:xfrm>
          <a:prstGeom prst="rect">
            <a:avLst/>
          </a:prstGeom>
          <a:noFill/>
          <a:ln w="9525">
            <a:noFill/>
            <a:miter lim="800000"/>
            <a:headEnd/>
            <a:tailEnd/>
          </a:ln>
        </p:spPr>
        <p:txBody>
          <a:bodyPr>
            <a:spAutoFit/>
          </a:bodyPr>
          <a:lstStyle/>
          <a:p>
            <a:pPr algn="ctr" eaLnBrk="1" hangingPunct="1"/>
            <a:r>
              <a:rPr lang="en-US" altLang="en-US" sz="2000" b="1" dirty="0">
                <a:solidFill>
                  <a:srgbClr val="F58466"/>
                </a:solidFill>
                <a:latin typeface="Goudy Old Style" pitchFamily="18" charset="0"/>
              </a:rPr>
              <a:t>Key Driver </a:t>
            </a:r>
            <a:r>
              <a:rPr lang="en-US" altLang="en-US" sz="2000" b="1" dirty="0" smtClean="0">
                <a:solidFill>
                  <a:srgbClr val="F58466"/>
                </a:solidFill>
                <a:latin typeface="Goudy Old Style" pitchFamily="18" charset="0"/>
              </a:rPr>
              <a:t>Diagram: Maternal Hypertension Initiative</a:t>
            </a:r>
            <a:endParaRPr lang="en-US" sz="2000" b="1" dirty="0">
              <a:solidFill>
                <a:prstClr val="black"/>
              </a:solidFill>
              <a:latin typeface="Calibri"/>
            </a:endParaRPr>
          </a:p>
        </p:txBody>
      </p:sp>
      <p:sp>
        <p:nvSpPr>
          <p:cNvPr id="14348" name="TextBox 39"/>
          <p:cNvSpPr txBox="1">
            <a:spLocks noChangeArrowheads="1"/>
          </p:cNvSpPr>
          <p:nvPr/>
        </p:nvSpPr>
        <p:spPr bwMode="auto">
          <a:xfrm>
            <a:off x="1776342" y="983667"/>
            <a:ext cx="1981200" cy="307975"/>
          </a:xfrm>
          <a:prstGeom prst="rect">
            <a:avLst/>
          </a:prstGeom>
          <a:noFill/>
          <a:ln w="9525">
            <a:noFill/>
            <a:miter lim="800000"/>
            <a:headEnd/>
            <a:tailEnd/>
          </a:ln>
        </p:spPr>
        <p:txBody>
          <a:bodyPr>
            <a:spAutoFit/>
          </a:bodyPr>
          <a:lstStyle/>
          <a:p>
            <a:pPr algn="ctr" eaLnBrk="1" hangingPunct="1"/>
            <a:r>
              <a:rPr lang="en-US" sz="1400" b="1" u="sng" dirty="0">
                <a:solidFill>
                  <a:prstClr val="black"/>
                </a:solidFill>
                <a:latin typeface="Calibri"/>
              </a:rPr>
              <a:t>Key Drivers</a:t>
            </a:r>
          </a:p>
        </p:txBody>
      </p:sp>
      <p:sp>
        <p:nvSpPr>
          <p:cNvPr id="14349" name="TextBox 40"/>
          <p:cNvSpPr txBox="1">
            <a:spLocks noChangeArrowheads="1"/>
          </p:cNvSpPr>
          <p:nvPr/>
        </p:nvSpPr>
        <p:spPr bwMode="auto">
          <a:xfrm>
            <a:off x="5867400" y="661597"/>
            <a:ext cx="1828800" cy="307975"/>
          </a:xfrm>
          <a:prstGeom prst="rect">
            <a:avLst/>
          </a:prstGeom>
          <a:noFill/>
          <a:ln w="9525">
            <a:noFill/>
            <a:miter lim="800000"/>
            <a:headEnd/>
            <a:tailEnd/>
          </a:ln>
        </p:spPr>
        <p:txBody>
          <a:bodyPr>
            <a:spAutoFit/>
          </a:bodyPr>
          <a:lstStyle/>
          <a:p>
            <a:pPr eaLnBrk="1" hangingPunct="1"/>
            <a:r>
              <a:rPr lang="en-US" sz="1400" b="1" u="sng" dirty="0" smtClean="0">
                <a:solidFill>
                  <a:prstClr val="black"/>
                </a:solidFill>
                <a:latin typeface="Calibri"/>
              </a:rPr>
              <a:t>Interventions</a:t>
            </a:r>
            <a:endParaRPr lang="en-US" sz="1400" b="1" u="sng" dirty="0">
              <a:solidFill>
                <a:prstClr val="black"/>
              </a:solidFill>
              <a:latin typeface="Calibri"/>
            </a:endParaRPr>
          </a:p>
        </p:txBody>
      </p:sp>
      <p:sp>
        <p:nvSpPr>
          <p:cNvPr id="34" name="Rectangle 33"/>
          <p:cNvSpPr/>
          <p:nvPr/>
        </p:nvSpPr>
        <p:spPr>
          <a:xfrm>
            <a:off x="4057138" y="5499350"/>
            <a:ext cx="4906386" cy="1271944"/>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Establish a system </a:t>
            </a:r>
            <a:r>
              <a:rPr lang="en-US" sz="1000" dirty="0" smtClean="0">
                <a:solidFill>
                  <a:prstClr val="black"/>
                </a:solidFill>
              </a:rPr>
              <a:t>to </a:t>
            </a:r>
            <a:r>
              <a:rPr lang="en-US" sz="1000" dirty="0">
                <a:solidFill>
                  <a:prstClr val="black"/>
                </a:solidFill>
              </a:rPr>
              <a:t>perform regular debriefs after all new onset severe </a:t>
            </a:r>
            <a:r>
              <a:rPr lang="en-US" sz="1000" dirty="0" smtClean="0">
                <a:solidFill>
                  <a:prstClr val="black"/>
                </a:solidFill>
              </a:rPr>
              <a:t>hypertension cases</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Establish a process in your hospital to perform multidisciplinary systems-level reviews on all severe </a:t>
            </a:r>
            <a:r>
              <a:rPr lang="en-US" sz="1000" dirty="0" smtClean="0">
                <a:solidFill>
                  <a:prstClr val="black"/>
                </a:solidFill>
              </a:rPr>
              <a:t>hypertension </a:t>
            </a:r>
            <a:r>
              <a:rPr lang="en-US" sz="1000" dirty="0">
                <a:solidFill>
                  <a:prstClr val="black"/>
                </a:solidFill>
              </a:rPr>
              <a:t>cases admitted to </a:t>
            </a:r>
            <a:r>
              <a:rPr lang="en-US" sz="1000" dirty="0" smtClean="0">
                <a:solidFill>
                  <a:prstClr val="black"/>
                </a:solidFill>
              </a:rPr>
              <a:t>ICU</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Continuously </a:t>
            </a:r>
            <a:r>
              <a:rPr lang="en-US" sz="1000" dirty="0" smtClean="0">
                <a:solidFill>
                  <a:prstClr val="black"/>
                </a:solidFill>
              </a:rPr>
              <a:t>monitor, disseminate, and discuss your monthly data in ILPQC </a:t>
            </a:r>
            <a:r>
              <a:rPr lang="en-US" sz="1000" dirty="0" err="1" smtClean="0">
                <a:solidFill>
                  <a:prstClr val="black"/>
                </a:solidFill>
              </a:rPr>
              <a:t>REDCap</a:t>
            </a:r>
            <a:r>
              <a:rPr lang="en-US" sz="1000" dirty="0" smtClean="0">
                <a:solidFill>
                  <a:prstClr val="black"/>
                </a:solidFill>
              </a:rPr>
              <a:t> system at </a:t>
            </a:r>
            <a:r>
              <a:rPr lang="en-US" sz="1000" dirty="0">
                <a:solidFill>
                  <a:prstClr val="black"/>
                </a:solidFill>
              </a:rPr>
              <a:t>staff/administrative meetings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Add </a:t>
            </a:r>
            <a:r>
              <a:rPr lang="en-US" sz="1000" dirty="0">
                <a:solidFill>
                  <a:prstClr val="black"/>
                </a:solidFill>
              </a:rPr>
              <a:t>maternal hypertension assessment and treatment </a:t>
            </a:r>
            <a:r>
              <a:rPr lang="en-US" sz="1000" dirty="0" smtClean="0">
                <a:solidFill>
                  <a:prstClr val="black"/>
                </a:solidFill>
              </a:rPr>
              <a:t>protocols and education to provider and staff orientations, </a:t>
            </a:r>
            <a:r>
              <a:rPr lang="en-US" sz="1000" dirty="0">
                <a:solidFill>
                  <a:prstClr val="black"/>
                </a:solidFill>
              </a:rPr>
              <a:t>and annual competency </a:t>
            </a:r>
            <a:r>
              <a:rPr lang="en-US" sz="1000" dirty="0" smtClean="0">
                <a:solidFill>
                  <a:prstClr val="black"/>
                </a:solidFill>
              </a:rPr>
              <a:t>assessments</a:t>
            </a:r>
            <a:endParaRPr lang="en-US" sz="1000" dirty="0">
              <a:solidFill>
                <a:prstClr val="black"/>
              </a:solidFill>
            </a:endParaRPr>
          </a:p>
        </p:txBody>
      </p:sp>
      <p:cxnSp>
        <p:nvCxnSpPr>
          <p:cNvPr id="76" name="Straight Arrow Connector 75"/>
          <p:cNvCxnSpPr>
            <a:stCxn id="15" idx="1"/>
            <a:endCxn id="10" idx="3"/>
          </p:cNvCxnSpPr>
          <p:nvPr/>
        </p:nvCxnSpPr>
        <p:spPr>
          <a:xfrm flipH="1">
            <a:off x="3757542" y="1678087"/>
            <a:ext cx="299596" cy="12782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34" idx="1"/>
            <a:endCxn id="21" idx="3"/>
          </p:cNvCxnSpPr>
          <p:nvPr/>
        </p:nvCxnSpPr>
        <p:spPr>
          <a:xfrm flipH="1" flipV="1">
            <a:off x="3780645" y="5856619"/>
            <a:ext cx="276493" cy="27870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057138" y="3849699"/>
            <a:ext cx="4909685" cy="163121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Execute facility-wide standard protocols for appropriate medical management in under 60 minutes </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Create and ensure understanding of communication and escalation </a:t>
            </a:r>
            <a:r>
              <a:rPr lang="en-US" sz="1000" dirty="0" smtClean="0">
                <a:solidFill>
                  <a:prstClr val="black"/>
                </a:solidFill>
              </a:rPr>
              <a:t>procedures (e.g. implementing a </a:t>
            </a:r>
            <a:r>
              <a:rPr lang="en-US" sz="1000" dirty="0">
                <a:solidFill>
                  <a:prstClr val="black"/>
                </a:solidFill>
              </a:rPr>
              <a:t>rapid response team through the use of </a:t>
            </a:r>
            <a:r>
              <a:rPr lang="en-US" sz="1000" dirty="0" err="1" smtClean="0">
                <a:solidFill>
                  <a:prstClr val="black"/>
                </a:solidFill>
              </a:rPr>
              <a:t>TeamSTEPPS</a:t>
            </a:r>
            <a:r>
              <a:rPr lang="en-US" sz="1000" dirty="0" smtClean="0">
                <a:solidFill>
                  <a:prstClr val="black"/>
                </a:solidFill>
              </a:rPr>
              <a:t>)</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Develop OB-specific </a:t>
            </a:r>
            <a:r>
              <a:rPr lang="en-US" sz="1000" dirty="0">
                <a:solidFill>
                  <a:prstClr val="black"/>
                </a:solidFill>
              </a:rPr>
              <a:t>resources and protocols to support patients, families, staff through </a:t>
            </a:r>
            <a:r>
              <a:rPr lang="en-US" sz="1000" dirty="0" smtClean="0">
                <a:solidFill>
                  <a:prstClr val="black"/>
                </a:solidFill>
              </a:rPr>
              <a:t>major complications </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Provide </a:t>
            </a:r>
            <a:r>
              <a:rPr lang="en-US" sz="1000" dirty="0">
                <a:solidFill>
                  <a:prstClr val="black"/>
                </a:solidFill>
              </a:rPr>
              <a:t>patient-centered discharge education materials </a:t>
            </a:r>
            <a:r>
              <a:rPr lang="en-US" sz="1000" dirty="0" smtClean="0">
                <a:solidFill>
                  <a:prstClr val="black"/>
                </a:solidFill>
              </a:rPr>
              <a:t>on </a:t>
            </a:r>
            <a:r>
              <a:rPr lang="en-US" sz="1000" dirty="0">
                <a:solidFill>
                  <a:prstClr val="black"/>
                </a:solidFill>
              </a:rPr>
              <a:t>preeclampsia </a:t>
            </a:r>
            <a:r>
              <a:rPr lang="en-US" sz="1000" dirty="0" smtClean="0">
                <a:solidFill>
                  <a:prstClr val="black"/>
                </a:solidFill>
              </a:rPr>
              <a:t>and postpartum preeclampsia </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a:t>
            </a:r>
            <a:r>
              <a:rPr lang="en-US" sz="1000" dirty="0" smtClean="0">
                <a:solidFill>
                  <a:prstClr val="black"/>
                </a:solidFill>
              </a:rPr>
              <a:t>mplement </a:t>
            </a:r>
            <a:r>
              <a:rPr lang="en-US" sz="1000" dirty="0">
                <a:solidFill>
                  <a:prstClr val="black"/>
                </a:solidFill>
              </a:rPr>
              <a:t>patient </a:t>
            </a:r>
            <a:r>
              <a:rPr lang="en-US" sz="1000" dirty="0" smtClean="0">
                <a:solidFill>
                  <a:prstClr val="black"/>
                </a:solidFill>
              </a:rPr>
              <a:t>protocols to ensure follow-up within 7-10 days for all women with severe hypertension and 72 </a:t>
            </a:r>
            <a:r>
              <a:rPr lang="en-US" sz="1000" dirty="0">
                <a:solidFill>
                  <a:prstClr val="black"/>
                </a:solidFill>
              </a:rPr>
              <a:t>hours </a:t>
            </a:r>
            <a:r>
              <a:rPr lang="en-US" sz="1000" dirty="0" smtClean="0">
                <a:solidFill>
                  <a:prstClr val="black"/>
                </a:solidFill>
              </a:rPr>
              <a:t>for all </a:t>
            </a:r>
            <a:r>
              <a:rPr lang="en-US" sz="1000" dirty="0">
                <a:solidFill>
                  <a:prstClr val="black"/>
                </a:solidFill>
              </a:rPr>
              <a:t>women on medications </a:t>
            </a:r>
          </a:p>
        </p:txBody>
      </p:sp>
      <p:sp>
        <p:nvSpPr>
          <p:cNvPr id="37" name="Flowchart: Process 36"/>
          <p:cNvSpPr/>
          <p:nvPr/>
        </p:nvSpPr>
        <p:spPr>
          <a:xfrm>
            <a:off x="183727" y="1319314"/>
            <a:ext cx="1524000" cy="5190481"/>
          </a:xfrm>
          <a:prstGeom prst="flowChartProcess">
            <a:avLst/>
          </a:prstGeom>
          <a:ln/>
        </p:spPr>
        <p:style>
          <a:lnRef idx="2">
            <a:schemeClr val="accent3"/>
          </a:lnRef>
          <a:fillRef idx="1">
            <a:schemeClr val="lt1"/>
          </a:fillRef>
          <a:effectRef idx="0">
            <a:schemeClr val="accent3"/>
          </a:effectRef>
          <a:fontRef idx="minor">
            <a:schemeClr val="dk1"/>
          </a:fontRef>
        </p:style>
        <p:txBody>
          <a:bodyPr anchor="ctr"/>
          <a:lstStyle/>
          <a:p>
            <a:pPr eaLnBrk="1" fontAlgn="auto" hangingPunct="1">
              <a:spcBef>
                <a:spcPts val="0"/>
              </a:spcBef>
              <a:spcAft>
                <a:spcPts val="0"/>
              </a:spcAft>
              <a:buClr>
                <a:srgbClr val="F58466"/>
              </a:buClr>
            </a:pPr>
            <a:r>
              <a:rPr lang="en-US" altLang="en-US" dirty="0" smtClean="0">
                <a:solidFill>
                  <a:prstClr val="black"/>
                </a:solidFill>
              </a:rPr>
              <a:t>AIM: By December 2017, to reduce </a:t>
            </a:r>
            <a:r>
              <a:rPr lang="en-US" altLang="en-US" dirty="0">
                <a:solidFill>
                  <a:prstClr val="black"/>
                </a:solidFill>
              </a:rPr>
              <a:t>the rate of severe morbidities in women with </a:t>
            </a:r>
            <a:r>
              <a:rPr lang="en-US" dirty="0" smtClean="0">
                <a:solidFill>
                  <a:prstClr val="black"/>
                </a:solidFill>
              </a:rPr>
              <a:t>preeclampsia</a:t>
            </a:r>
            <a:r>
              <a:rPr lang="en-US" altLang="en-US" dirty="0" smtClean="0">
                <a:solidFill>
                  <a:prstClr val="black"/>
                </a:solidFill>
              </a:rPr>
              <a:t>, </a:t>
            </a:r>
            <a:r>
              <a:rPr lang="en-US" altLang="en-US" dirty="0">
                <a:solidFill>
                  <a:prstClr val="black"/>
                </a:solidFill>
              </a:rPr>
              <a:t>eclampsia, or preeclampsia superimposed on pre-existing hypertension by 20</a:t>
            </a:r>
            <a:r>
              <a:rPr lang="en-US" altLang="en-US" dirty="0" smtClean="0">
                <a:solidFill>
                  <a:prstClr val="black"/>
                </a:solidFill>
              </a:rPr>
              <a:t>%</a:t>
            </a:r>
            <a:endParaRPr lang="en-US" altLang="en-US" dirty="0">
              <a:solidFill>
                <a:prstClr val="black"/>
              </a:solidFill>
            </a:endParaRPr>
          </a:p>
        </p:txBody>
      </p:sp>
      <p:cxnSp>
        <p:nvCxnSpPr>
          <p:cNvPr id="57" name="Straight Arrow Connector 56"/>
          <p:cNvCxnSpPr>
            <a:stCxn id="10" idx="1"/>
          </p:cNvCxnSpPr>
          <p:nvPr/>
        </p:nvCxnSpPr>
        <p:spPr>
          <a:xfrm flipH="1">
            <a:off x="1707727" y="1805910"/>
            <a:ext cx="294126" cy="161202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1"/>
          </p:cNvCxnSpPr>
          <p:nvPr/>
        </p:nvCxnSpPr>
        <p:spPr>
          <a:xfrm flipH="1">
            <a:off x="1707727" y="3072876"/>
            <a:ext cx="294126" cy="577001"/>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1" idx="1"/>
            <a:endCxn id="37" idx="3"/>
          </p:cNvCxnSpPr>
          <p:nvPr/>
        </p:nvCxnSpPr>
        <p:spPr>
          <a:xfrm flipH="1" flipV="1">
            <a:off x="1707727" y="3914555"/>
            <a:ext cx="291744" cy="1942064"/>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0" idx="1"/>
          </p:cNvCxnSpPr>
          <p:nvPr/>
        </p:nvCxnSpPr>
        <p:spPr>
          <a:xfrm flipH="1" flipV="1">
            <a:off x="1690689" y="3770150"/>
            <a:ext cx="304020" cy="734786"/>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757542" y="3237753"/>
            <a:ext cx="299597" cy="55582"/>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0" idx="3"/>
          </p:cNvCxnSpPr>
          <p:nvPr/>
        </p:nvCxnSpPr>
        <p:spPr>
          <a:xfrm flipH="1" flipV="1">
            <a:off x="3780645" y="4504936"/>
            <a:ext cx="276494" cy="178258"/>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72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457200"/>
            <a:ext cx="7772400" cy="914400"/>
          </a:xfrm>
        </p:spPr>
        <p:txBody>
          <a:bodyPr/>
          <a:lstStyle/>
          <a:p>
            <a:pPr algn="l" eaLnBrk="1" hangingPunct="1"/>
            <a:r>
              <a:rPr lang="en-US" altLang="en-US" sz="4000" b="1" smtClean="0">
                <a:solidFill>
                  <a:srgbClr val="F58466"/>
                </a:solidFill>
                <a:latin typeface="Goudy Old Style" pitchFamily="18" charset="0"/>
              </a:rPr>
              <a:t>Where to start?</a:t>
            </a:r>
          </a:p>
        </p:txBody>
      </p:sp>
      <p:sp>
        <p:nvSpPr>
          <p:cNvPr id="3" name="Content Placeholder 2"/>
          <p:cNvSpPr>
            <a:spLocks noGrp="1"/>
          </p:cNvSpPr>
          <p:nvPr>
            <p:ph idx="1"/>
          </p:nvPr>
        </p:nvSpPr>
        <p:spPr>
          <a:xfrm>
            <a:off x="457200" y="1447800"/>
            <a:ext cx="8229600" cy="4953000"/>
          </a:xfrm>
          <a:ln>
            <a:solidFill>
              <a:srgbClr val="004990"/>
            </a:solidFill>
          </a:ln>
        </p:spPr>
        <p:style>
          <a:lnRef idx="2">
            <a:schemeClr val="dk1"/>
          </a:lnRef>
          <a:fillRef idx="1">
            <a:schemeClr val="lt1"/>
          </a:fillRef>
          <a:effectRef idx="0">
            <a:schemeClr val="dk1"/>
          </a:effectRef>
          <a:fontRef idx="minor">
            <a:schemeClr val="dk1"/>
          </a:fontRef>
        </p:style>
        <p:txBody>
          <a:bodyPr/>
          <a:lstStyle/>
          <a:p>
            <a:pPr>
              <a:buClr>
                <a:srgbClr val="F58466"/>
              </a:buClr>
              <a:defRPr/>
            </a:pPr>
            <a:r>
              <a:rPr lang="en-US" dirty="0" smtClean="0"/>
              <a:t>Staff education and standardized BP measurement</a:t>
            </a:r>
          </a:p>
          <a:p>
            <a:pPr>
              <a:buClr>
                <a:srgbClr val="F58466"/>
              </a:buClr>
              <a:defRPr/>
            </a:pPr>
            <a:r>
              <a:rPr lang="en-US" dirty="0" smtClean="0"/>
              <a:t>Rapid access to medications</a:t>
            </a:r>
          </a:p>
          <a:p>
            <a:pPr>
              <a:buClr>
                <a:srgbClr val="F58466"/>
              </a:buClr>
              <a:defRPr/>
            </a:pPr>
            <a:r>
              <a:rPr lang="en-US" dirty="0" smtClean="0"/>
              <a:t>IV treatment of BP’s ≥ 160mmHg systolic or ≥ 110(105) mmHg diastolic within 1 hour</a:t>
            </a:r>
          </a:p>
          <a:p>
            <a:pPr>
              <a:buClr>
                <a:srgbClr val="F58466"/>
              </a:buClr>
              <a:defRPr/>
            </a:pPr>
            <a:r>
              <a:rPr lang="en-US" dirty="0" smtClean="0"/>
              <a:t>Uniform policy for magnesium sulfate</a:t>
            </a:r>
          </a:p>
          <a:p>
            <a:pPr>
              <a:buClr>
                <a:srgbClr val="F58466"/>
              </a:buClr>
              <a:defRPr/>
            </a:pPr>
            <a:r>
              <a:rPr lang="en-US" dirty="0" smtClean="0"/>
              <a:t>Early postpartum follow-up</a:t>
            </a:r>
          </a:p>
          <a:p>
            <a:pPr>
              <a:buClr>
                <a:srgbClr val="F58466"/>
              </a:buClr>
              <a:defRPr/>
            </a:pPr>
            <a:r>
              <a:rPr lang="en-US" dirty="0" smtClean="0"/>
              <a:t>Standardized postpartum patient educational materials.</a:t>
            </a:r>
            <a:endParaRPr lang="en-US" dirty="0"/>
          </a:p>
        </p:txBody>
      </p:sp>
      <p:sp>
        <p:nvSpPr>
          <p:cNvPr id="5" name="Rectangle 4"/>
          <p:cNvSpPr/>
          <p:nvPr/>
        </p:nvSpPr>
        <p:spPr bwMode="auto">
          <a:xfrm>
            <a:off x="862013" y="3200400"/>
            <a:ext cx="7772400" cy="976313"/>
          </a:xfrm>
          <a:prstGeom prst="rect">
            <a:avLst/>
          </a:prstGeom>
          <a:solidFill>
            <a:schemeClr val="accent1">
              <a:alpha val="20000"/>
            </a:schemeClr>
          </a:solidFill>
          <a:ln w="9525" cap="flat" cmpd="sng" algn="ctr">
            <a:solidFill>
              <a:srgbClr val="004990"/>
            </a:solidFill>
            <a:prstDash val="solid"/>
            <a:round/>
            <a:headEnd type="none" w="med" len="med"/>
            <a:tailEnd type="none" w="med" len="med"/>
          </a:ln>
          <a:effectLst/>
        </p:spPr>
        <p:txBody>
          <a:bodyPr lIns="64294" tIns="32147" rIns="64294" bIns="32147"/>
          <a:lstStyle/>
          <a:p>
            <a:pPr algn="ctr" defTabSz="642915">
              <a:defRPr/>
            </a:pPr>
            <a:endParaRPr lang="en-US" sz="1266">
              <a:solidFill>
                <a:schemeClr val="bg2">
                  <a:alpha val="31000"/>
                </a:schemeClr>
              </a:solidFill>
              <a:latin typeface="Arial" pitchFamily="-65" charset="0"/>
            </a:endParaRPr>
          </a:p>
        </p:txBody>
      </p:sp>
      <p:pic>
        <p:nvPicPr>
          <p:cNvPr id="3072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397625"/>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322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ubtitle 2"/>
          <p:cNvSpPr>
            <a:spLocks noGrp="1"/>
          </p:cNvSpPr>
          <p:nvPr>
            <p:ph type="subTitle" idx="1"/>
          </p:nvPr>
        </p:nvSpPr>
        <p:spPr>
          <a:xfrm>
            <a:off x="3265227" y="4686302"/>
            <a:ext cx="5410200" cy="1295400"/>
          </a:xfrm>
        </p:spPr>
        <p:txBody>
          <a:bodyPr/>
          <a:lstStyle/>
          <a:p>
            <a:pPr eaLnBrk="1" hangingPunct="1">
              <a:buFont typeface="Wingdings 2" pitchFamily="18" charset="2"/>
              <a:buNone/>
            </a:pPr>
            <a:r>
              <a:rPr lang="en-US" altLang="en-US" sz="2000" dirty="0" smtClean="0">
                <a:solidFill>
                  <a:srgbClr val="898989"/>
                </a:solidFill>
                <a:ea typeface="ＭＳ Ｐゴシック" pitchFamily="34" charset="-128"/>
              </a:rPr>
              <a:t>May 23, 2016</a:t>
            </a:r>
          </a:p>
          <a:p>
            <a:pPr eaLnBrk="1" hangingPunct="1">
              <a:buFont typeface="Wingdings 2" pitchFamily="18" charset="2"/>
              <a:buNone/>
            </a:pPr>
            <a:r>
              <a:rPr lang="en-US" altLang="en-US" sz="2000" dirty="0" smtClean="0">
                <a:solidFill>
                  <a:srgbClr val="898989"/>
                </a:solidFill>
                <a:ea typeface="ＭＳ Ｐゴシック" pitchFamily="34" charset="-128"/>
              </a:rPr>
              <a:t>9:30 am – 3:30 pm</a:t>
            </a:r>
          </a:p>
        </p:txBody>
      </p:sp>
      <p:sp>
        <p:nvSpPr>
          <p:cNvPr id="2053" name="Title 1"/>
          <p:cNvSpPr>
            <a:spLocks noGrp="1"/>
          </p:cNvSpPr>
          <p:nvPr>
            <p:ph type="ctrTitle"/>
          </p:nvPr>
        </p:nvSpPr>
        <p:spPr>
          <a:xfrm>
            <a:off x="3352800" y="2052400"/>
            <a:ext cx="5562599" cy="1622425"/>
          </a:xfrm>
        </p:spPr>
        <p:txBody>
          <a:bodyPr/>
          <a:lstStyle/>
          <a:p>
            <a:pPr eaLnBrk="1" hangingPunct="1"/>
            <a:r>
              <a:rPr lang="en-US" altLang="en-US" sz="3600" b="1" dirty="0" smtClean="0">
                <a:solidFill>
                  <a:srgbClr val="004990"/>
                </a:solidFill>
                <a:latin typeface="Goudy Old Style" pitchFamily="18" charset="0"/>
                <a:ea typeface="ＭＳ Ｐゴシック" pitchFamily="34" charset="-128"/>
              </a:rPr>
              <a:t>Maternal Hypertension Initiative</a:t>
            </a:r>
            <a:r>
              <a:rPr lang="en-US" altLang="en-US" b="1" dirty="0" smtClean="0">
                <a:solidFill>
                  <a:srgbClr val="004990"/>
                </a:solidFill>
                <a:latin typeface="Goudy Old Style" pitchFamily="18" charset="0"/>
                <a:ea typeface="ＭＳ Ｐゴシック" pitchFamily="34" charset="-128"/>
              </a:rPr>
              <a:t/>
            </a:r>
            <a:br>
              <a:rPr lang="en-US" altLang="en-US" b="1" dirty="0" smtClean="0">
                <a:solidFill>
                  <a:srgbClr val="004990"/>
                </a:solidFill>
                <a:latin typeface="Goudy Old Style" pitchFamily="18" charset="0"/>
                <a:ea typeface="ＭＳ Ｐゴシック" pitchFamily="34" charset="-128"/>
              </a:rPr>
            </a:br>
            <a:r>
              <a:rPr lang="en-US" altLang="en-US" sz="2800" b="1" dirty="0">
                <a:solidFill>
                  <a:srgbClr val="004990"/>
                </a:solidFill>
                <a:latin typeface="Goudy Old Style" pitchFamily="18" charset="0"/>
                <a:ea typeface="ＭＳ Ｐゴシック" pitchFamily="34" charset="-128"/>
              </a:rPr>
              <a:t>F</a:t>
            </a:r>
            <a:r>
              <a:rPr lang="en-US" altLang="en-US" sz="2800" b="1" dirty="0" smtClean="0">
                <a:solidFill>
                  <a:srgbClr val="004990"/>
                </a:solidFill>
                <a:latin typeface="Goudy Old Style" pitchFamily="18" charset="0"/>
                <a:ea typeface="ＭＳ Ｐゴシック" pitchFamily="34" charset="-128"/>
              </a:rPr>
              <a:t>ace-to-Face Collaborative Learning Session </a:t>
            </a:r>
            <a:endParaRPr lang="en-US" altLang="en-US" sz="3200" b="1" dirty="0" smtClean="0">
              <a:solidFill>
                <a:srgbClr val="004990"/>
              </a:solidFill>
              <a:latin typeface="Goudy Old Style" pitchFamily="18" charset="0"/>
              <a:ea typeface="ＭＳ Ｐゴシック" pitchFamily="34" charset="-128"/>
            </a:endParaRPr>
          </a:p>
        </p:txBody>
      </p:sp>
    </p:spTree>
    <p:extLst>
      <p:ext uri="{BB962C8B-B14F-4D97-AF65-F5344CB8AC3E}">
        <p14:creationId xmlns:p14="http://schemas.microsoft.com/office/powerpoint/2010/main" val="2268076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700"/>
            <a:ext cx="8229600" cy="1143000"/>
          </a:xfrm>
        </p:spPr>
        <p:txBody>
          <a:bodyPr/>
          <a:lstStyle/>
          <a:p>
            <a:pPr algn="l"/>
            <a:r>
              <a:rPr lang="en-US" sz="4000" b="1" dirty="0" smtClean="0">
                <a:solidFill>
                  <a:srgbClr val="F58466"/>
                </a:solidFill>
                <a:latin typeface="Goudy Old Style" pitchFamily="18" charset="0"/>
              </a:rPr>
              <a:t>What should your team do?</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304800" y="838200"/>
            <a:ext cx="8534400" cy="4525963"/>
          </a:xfrm>
        </p:spPr>
        <p:txBody>
          <a:bodyPr/>
          <a:lstStyle/>
          <a:p>
            <a:pPr>
              <a:buClr>
                <a:srgbClr val="F58466"/>
              </a:buClr>
            </a:pPr>
            <a:r>
              <a:rPr lang="en-US" dirty="0" smtClean="0"/>
              <a:t>Monthly Team Call (all teams members)</a:t>
            </a:r>
          </a:p>
          <a:p>
            <a:pPr lvl="1">
              <a:buClr>
                <a:srgbClr val="004990"/>
              </a:buClr>
              <a:buFont typeface="Arial" panose="020B0604020202020204" pitchFamily="34" charset="0"/>
              <a:buChar char="•"/>
            </a:pPr>
            <a:r>
              <a:rPr lang="en-US" dirty="0" smtClean="0"/>
              <a:t>We will discuss data &amp; QI strategies for HTN bundle implementation, review HTN education topic and share Team Talks (teams across IL share progress, barriers and successes)</a:t>
            </a:r>
          </a:p>
          <a:p>
            <a:pPr>
              <a:buClr>
                <a:srgbClr val="F58466"/>
              </a:buClr>
            </a:pPr>
            <a:r>
              <a:rPr lang="en-US" dirty="0" smtClean="0"/>
              <a:t>Submit baseline, then monthly data into </a:t>
            </a:r>
            <a:r>
              <a:rPr lang="en-US" dirty="0" err="1" smtClean="0"/>
              <a:t>RedCap</a:t>
            </a:r>
            <a:endParaRPr lang="en-US" dirty="0" smtClean="0"/>
          </a:p>
          <a:p>
            <a:pPr lvl="1">
              <a:buClr>
                <a:srgbClr val="004990"/>
              </a:buClr>
              <a:buFont typeface="Arial" panose="020B0604020202020204" pitchFamily="34" charset="0"/>
              <a:buChar char="•"/>
            </a:pPr>
            <a:r>
              <a:rPr lang="en-US" dirty="0" smtClean="0"/>
              <a:t>You will be able to track your progress across time and compare to over 100 hospitals in initiative on reducing time to treatment for severe range BP</a:t>
            </a:r>
          </a:p>
          <a:p>
            <a:pPr>
              <a:buClr>
                <a:srgbClr val="F58466"/>
              </a:buClr>
            </a:pPr>
            <a:r>
              <a:rPr lang="en-US" dirty="0" smtClean="0"/>
              <a:t>Schedule regular meetings with your HTN Team</a:t>
            </a:r>
          </a:p>
          <a:p>
            <a:pPr lvl="1">
              <a:buClr>
                <a:srgbClr val="004990"/>
              </a:buClr>
              <a:buFont typeface="Arial" panose="020B0604020202020204" pitchFamily="34" charset="0"/>
              <a:buChar char="•"/>
            </a:pPr>
            <a:r>
              <a:rPr lang="en-US" dirty="0"/>
              <a:t>Review your data, identify opportunities for improvement, use ILPQC resources and drive QI</a:t>
            </a:r>
          </a:p>
        </p:txBody>
      </p:sp>
    </p:spTree>
    <p:extLst>
      <p:ext uri="{BB962C8B-B14F-4D97-AF65-F5344CB8AC3E}">
        <p14:creationId xmlns:p14="http://schemas.microsoft.com/office/powerpoint/2010/main" val="1651237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700"/>
            <a:ext cx="8229600" cy="1143000"/>
          </a:xfrm>
        </p:spPr>
        <p:txBody>
          <a:bodyPr/>
          <a:lstStyle/>
          <a:p>
            <a:pPr algn="l"/>
            <a:r>
              <a:rPr lang="en-US" sz="3600" b="1" dirty="0" smtClean="0">
                <a:solidFill>
                  <a:srgbClr val="F58466"/>
                </a:solidFill>
                <a:latin typeface="Goudy Old Style" pitchFamily="18" charset="0"/>
              </a:rPr>
              <a:t>ILPQC Maternal Hypertension:</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Toolkit Binders</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381000" y="1524000"/>
            <a:ext cx="8229600" cy="4525963"/>
          </a:xfrm>
        </p:spPr>
        <p:txBody>
          <a:bodyPr/>
          <a:lstStyle/>
          <a:p>
            <a:pPr>
              <a:buClr>
                <a:srgbClr val="F58466"/>
              </a:buClr>
            </a:pPr>
            <a:r>
              <a:rPr lang="en-US" sz="2800" dirty="0" smtClean="0"/>
              <a:t>Each team participating in ILPQC Maternal Hypertension Initiative will receive a Toolkit Binder and CD</a:t>
            </a:r>
          </a:p>
          <a:p>
            <a:pPr>
              <a:buClr>
                <a:srgbClr val="F58466"/>
              </a:buClr>
            </a:pPr>
            <a:r>
              <a:rPr lang="en-US" sz="2800" dirty="0" smtClean="0"/>
              <a:t>Binders contain materials to assist in implementation of the AIM Bundles</a:t>
            </a:r>
          </a:p>
          <a:p>
            <a:pPr lvl="1">
              <a:buClr>
                <a:srgbClr val="004990"/>
              </a:buClr>
              <a:buFont typeface="Arial" panose="020B0604020202020204" pitchFamily="34" charset="0"/>
              <a:buChar char="•"/>
            </a:pPr>
            <a:r>
              <a:rPr lang="en-US" sz="2400" dirty="0" smtClean="0"/>
              <a:t>IDPH letter, ACOG HTN in Pregnancy Executive Summary, ILPQC HTN in Pregnancy Comprehensive Slide Set</a:t>
            </a:r>
          </a:p>
          <a:p>
            <a:pPr lvl="1">
              <a:buClr>
                <a:srgbClr val="004990"/>
              </a:buClr>
              <a:buFont typeface="Arial" panose="020B0604020202020204" pitchFamily="34" charset="0"/>
              <a:buChar char="•"/>
            </a:pPr>
            <a:r>
              <a:rPr lang="en-US" sz="2400" dirty="0"/>
              <a:t>S</a:t>
            </a:r>
            <a:r>
              <a:rPr lang="en-US" sz="2400" dirty="0" smtClean="0"/>
              <a:t>ample protocols, order sets, check lists, treatment algorithms, drills, simulations, debriefs, patient education</a:t>
            </a:r>
          </a:p>
        </p:txBody>
      </p:sp>
    </p:spTree>
    <p:extLst>
      <p:ext uri="{BB962C8B-B14F-4D97-AF65-F5344CB8AC3E}">
        <p14:creationId xmlns:p14="http://schemas.microsoft.com/office/powerpoint/2010/main" val="184939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l" eaLnBrk="1" hangingPunct="1"/>
            <a:r>
              <a:rPr lang="en-US" altLang="en-US" sz="4000" b="1" dirty="0" smtClean="0">
                <a:solidFill>
                  <a:srgbClr val="F58466"/>
                </a:solidFill>
                <a:latin typeface="Goudy Old Style" pitchFamily="18" charset="0"/>
              </a:rPr>
              <a:t>HTN Preeclampsia Tear Pad</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Distribution</a:t>
            </a:r>
          </a:p>
        </p:txBody>
      </p:sp>
      <p:sp>
        <p:nvSpPr>
          <p:cNvPr id="65539" name="Content Placeholder 2"/>
          <p:cNvSpPr>
            <a:spLocks noGrp="1"/>
          </p:cNvSpPr>
          <p:nvPr>
            <p:ph idx="1"/>
          </p:nvPr>
        </p:nvSpPr>
        <p:spPr>
          <a:xfrm>
            <a:off x="3962400" y="1143000"/>
            <a:ext cx="4952999" cy="4860925"/>
          </a:xfrm>
        </p:spPr>
        <p:txBody>
          <a:bodyPr/>
          <a:lstStyle/>
          <a:p>
            <a:pPr eaLnBrk="1" hangingPunct="1">
              <a:buClr>
                <a:srgbClr val="F58466"/>
              </a:buClr>
            </a:pPr>
            <a:r>
              <a:rPr lang="en-US" altLang="en-US" sz="2800" dirty="0" smtClean="0"/>
              <a:t>English / Spanish on back </a:t>
            </a:r>
          </a:p>
          <a:p>
            <a:pPr eaLnBrk="1" hangingPunct="1">
              <a:buClr>
                <a:srgbClr val="F58466"/>
              </a:buClr>
            </a:pPr>
            <a:r>
              <a:rPr lang="en-US" altLang="en-US" sz="2800" dirty="0" smtClean="0"/>
              <a:t>Preeclampsia Foundation </a:t>
            </a:r>
          </a:p>
          <a:p>
            <a:pPr eaLnBrk="1" hangingPunct="1">
              <a:buClr>
                <a:srgbClr val="F58466"/>
              </a:buClr>
            </a:pPr>
            <a:r>
              <a:rPr lang="en-US" altLang="en-US" sz="2800" dirty="0"/>
              <a:t>E</a:t>
            </a:r>
            <a:r>
              <a:rPr lang="en-US" altLang="en-US" sz="2800" dirty="0" smtClean="0"/>
              <a:t>nough tear pads for a years supply for each participating hospital</a:t>
            </a:r>
          </a:p>
          <a:p>
            <a:pPr eaLnBrk="1" hangingPunct="1">
              <a:buClr>
                <a:srgbClr val="F58466"/>
              </a:buClr>
            </a:pPr>
            <a:r>
              <a:rPr lang="en-US" altLang="en-US" sz="2800" dirty="0" smtClean="0"/>
              <a:t>See your Perinatal Network Administrator for plan to get your hospitals tear pads</a:t>
            </a:r>
            <a:endParaRPr lang="en-US" altLang="en-US" sz="2000" dirty="0" smtClean="0"/>
          </a:p>
        </p:txBody>
      </p:sp>
      <p:pic>
        <p:nvPicPr>
          <p:cNvPr id="4" name="Picture 3"/>
          <p:cNvPicPr>
            <a:picLocks noChangeAspect="1"/>
          </p:cNvPicPr>
          <p:nvPr/>
        </p:nvPicPr>
        <p:blipFill>
          <a:blip r:embed="rId3" cstate="print"/>
          <a:stretch>
            <a:fillRect/>
          </a:stretch>
        </p:blipFill>
        <p:spPr>
          <a:xfrm>
            <a:off x="914400" y="1447800"/>
            <a:ext cx="2643032" cy="5120640"/>
          </a:xfrm>
          <a:prstGeom prst="rect">
            <a:avLst/>
          </a:prstGeom>
        </p:spPr>
      </p:pic>
    </p:spTree>
    <p:extLst>
      <p:ext uri="{BB962C8B-B14F-4D97-AF65-F5344CB8AC3E}">
        <p14:creationId xmlns:p14="http://schemas.microsoft.com/office/powerpoint/2010/main" val="3117892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700"/>
            <a:ext cx="8229600" cy="1143000"/>
          </a:xfrm>
        </p:spPr>
        <p:txBody>
          <a:bodyPr/>
          <a:lstStyle/>
          <a:p>
            <a:pPr algn="l"/>
            <a:r>
              <a:rPr lang="en-US" sz="4000" b="1" dirty="0" smtClean="0">
                <a:solidFill>
                  <a:srgbClr val="F58466"/>
                </a:solidFill>
                <a:latin typeface="Goudy Old Style" pitchFamily="18" charset="0"/>
              </a:rPr>
              <a:t>MOC Credits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381000" y="1066800"/>
            <a:ext cx="8229600" cy="5105400"/>
          </a:xfrm>
        </p:spPr>
        <p:txBody>
          <a:bodyPr/>
          <a:lstStyle/>
          <a:p>
            <a:pPr>
              <a:buClr>
                <a:srgbClr val="F58466"/>
              </a:buClr>
            </a:pPr>
            <a:r>
              <a:rPr lang="en-US" sz="2400" dirty="0"/>
              <a:t>The ABOG MOC standards now allow participation in ABOG-approved Quality Improvement Projects to meet the annual Improvement in Medical Practice (Part IV) MOC requirements. </a:t>
            </a:r>
          </a:p>
          <a:p>
            <a:pPr>
              <a:buClr>
                <a:srgbClr val="F58466"/>
              </a:buClr>
            </a:pPr>
            <a:r>
              <a:rPr lang="en-US" sz="2400" dirty="0" smtClean="0"/>
              <a:t>The “Illinois </a:t>
            </a:r>
            <a:r>
              <a:rPr lang="en-US" sz="2400" dirty="0"/>
              <a:t>Perinatal Quality Collaborative (ILPQC) Maternal Hypertension Quality Improvement Initiative” has been approved to meet </a:t>
            </a:r>
            <a:r>
              <a:rPr lang="en-US" sz="2400" dirty="0" smtClean="0"/>
              <a:t>ABOG </a:t>
            </a:r>
            <a:r>
              <a:rPr lang="en-US" sz="2400" dirty="0"/>
              <a:t>Part IV Improvement in Medial Practice </a:t>
            </a:r>
            <a:r>
              <a:rPr lang="en-US" sz="2400" dirty="0" smtClean="0"/>
              <a:t>MOC Requirements </a:t>
            </a:r>
            <a:r>
              <a:rPr lang="en-US" sz="2400" dirty="0"/>
              <a:t>for 2016 and 2017.</a:t>
            </a:r>
          </a:p>
          <a:p>
            <a:pPr lvl="1">
              <a:buClr>
                <a:srgbClr val="004990"/>
              </a:buClr>
              <a:buFont typeface="Arial" panose="020B0604020202020204" pitchFamily="34" charset="0"/>
              <a:buChar char="•"/>
            </a:pPr>
            <a:r>
              <a:rPr lang="en-US" sz="2000" dirty="0"/>
              <a:t>The activity has been approved from February 19, 2016 through December 31, 2017, or the length of the activity, whichever is shorter. </a:t>
            </a:r>
          </a:p>
          <a:p>
            <a:pPr>
              <a:buClr>
                <a:srgbClr val="F58466"/>
              </a:buClr>
            </a:pPr>
            <a:r>
              <a:rPr lang="en-US" sz="2400" dirty="0" smtClean="0"/>
              <a:t>For </a:t>
            </a:r>
            <a:r>
              <a:rPr lang="en-US" sz="2400" dirty="0"/>
              <a:t>further information, review the 2015 MOC Bulletin at </a:t>
            </a:r>
            <a:r>
              <a:rPr lang="en-US" sz="2400" u="sng" dirty="0">
                <a:hlinkClick r:id="rId2"/>
              </a:rPr>
              <a:t>http://www.abog.org/bulletins/MOC2016.pdf</a:t>
            </a:r>
            <a:r>
              <a:rPr lang="en-US" sz="2400" dirty="0"/>
              <a:t>.</a:t>
            </a:r>
          </a:p>
          <a:p>
            <a:pPr>
              <a:buClr>
                <a:srgbClr val="F58466"/>
              </a:buClr>
            </a:pPr>
            <a:endParaRPr lang="en-US" sz="2400" dirty="0"/>
          </a:p>
        </p:txBody>
      </p:sp>
    </p:spTree>
    <p:extLst>
      <p:ext uri="{BB962C8B-B14F-4D97-AF65-F5344CB8AC3E}">
        <p14:creationId xmlns:p14="http://schemas.microsoft.com/office/powerpoint/2010/main" val="297676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4343400"/>
          </a:xfrm>
        </p:spPr>
        <p:txBody>
          <a:bodyPr>
            <a:noAutofit/>
          </a:bodyPr>
          <a:lstStyle/>
          <a:p>
            <a:r>
              <a:rPr lang="en-US" sz="4800" b="1" dirty="0">
                <a:solidFill>
                  <a:srgbClr val="F58466"/>
                </a:solidFill>
                <a:latin typeface="Goudy Old Style" pitchFamily="18" charset="0"/>
              </a:rPr>
              <a:t>Improving Healthcare Response to Maternal Hypertension: The CMQCC (California) Preeclampsia </a:t>
            </a:r>
            <a:r>
              <a:rPr lang="en-US" sz="4800" b="1" dirty="0" smtClean="0">
                <a:solidFill>
                  <a:srgbClr val="F58466"/>
                </a:solidFill>
                <a:latin typeface="Goudy Old Style" pitchFamily="18" charset="0"/>
              </a:rPr>
              <a:t>Collaborative</a:t>
            </a:r>
            <a:r>
              <a:rPr lang="en-US" sz="2400" b="1" dirty="0">
                <a:solidFill>
                  <a:srgbClr val="F58466"/>
                </a:solidFill>
                <a:latin typeface="Goudy Old Style" pitchFamily="18" charset="0"/>
              </a:rPr>
              <a:t/>
            </a:r>
            <a:br>
              <a:rPr lang="en-US" sz="2400" b="1" dirty="0">
                <a:solidFill>
                  <a:srgbClr val="F58466"/>
                </a:solidFill>
                <a:latin typeface="Goudy Old Style" pitchFamily="18" charset="0"/>
              </a:rPr>
            </a:br>
            <a:r>
              <a:rPr lang="en-US" sz="2400" b="1" dirty="0" smtClean="0">
                <a:solidFill>
                  <a:srgbClr val="F58466"/>
                </a:solidFill>
                <a:latin typeface="Goudy Old Style" panose="02020502050305020303" pitchFamily="18" charset="0"/>
              </a:rPr>
              <a:t/>
            </a:r>
            <a:br>
              <a:rPr lang="en-US" sz="2400" b="1" dirty="0" smtClean="0">
                <a:solidFill>
                  <a:srgbClr val="F58466"/>
                </a:solidFill>
                <a:latin typeface="Goudy Old Style" panose="02020502050305020303" pitchFamily="18" charset="0"/>
              </a:rPr>
            </a:br>
            <a:r>
              <a:rPr lang="en-US" sz="2000" b="1" dirty="0" smtClean="0">
                <a:solidFill>
                  <a:schemeClr val="bg1">
                    <a:lumMod val="50000"/>
                  </a:schemeClr>
                </a:solidFill>
                <a:latin typeface="Goudy Old Style" panose="02020502050305020303" pitchFamily="18" charset="0"/>
                <a:ea typeface="ＭＳ Ｐゴシック" pitchFamily="34" charset="-128"/>
                <a:cs typeface="+mn-cs"/>
              </a:rPr>
              <a:t>Larry </a:t>
            </a:r>
            <a:r>
              <a:rPr lang="en-US" sz="2000" b="1" dirty="0">
                <a:solidFill>
                  <a:schemeClr val="bg1">
                    <a:lumMod val="50000"/>
                  </a:schemeClr>
                </a:solidFill>
                <a:latin typeface="Goudy Old Style" panose="02020502050305020303" pitchFamily="18" charset="0"/>
                <a:ea typeface="ＭＳ Ｐゴシック" pitchFamily="34" charset="-128"/>
                <a:cs typeface="+mn-cs"/>
              </a:rPr>
              <a:t>Shields, MD</a:t>
            </a:r>
            <a:br>
              <a:rPr lang="en-US" sz="2000" b="1" dirty="0">
                <a:solidFill>
                  <a:schemeClr val="bg1">
                    <a:lumMod val="50000"/>
                  </a:schemeClr>
                </a:solidFill>
                <a:latin typeface="Goudy Old Style" panose="02020502050305020303" pitchFamily="18" charset="0"/>
                <a:ea typeface="ＭＳ Ｐゴシック" pitchFamily="34" charset="-128"/>
                <a:cs typeface="+mn-cs"/>
              </a:rPr>
            </a:br>
            <a:r>
              <a:rPr lang="en-US" sz="2000" b="1" dirty="0">
                <a:solidFill>
                  <a:schemeClr val="bg1">
                    <a:lumMod val="50000"/>
                  </a:schemeClr>
                </a:solidFill>
                <a:latin typeface="Goudy Old Style" panose="02020502050305020303" pitchFamily="18" charset="0"/>
                <a:ea typeface="ＭＳ Ｐゴシック" pitchFamily="34" charset="-128"/>
                <a:cs typeface="+mn-cs"/>
              </a:rPr>
              <a:t>Director of Maternal Fetal Medicine, Marian Regional Medical Center, </a:t>
            </a:r>
            <a:r>
              <a:rPr lang="en-US" sz="2000" b="1" dirty="0" smtClean="0">
                <a:solidFill>
                  <a:schemeClr val="bg1">
                    <a:lumMod val="50000"/>
                  </a:schemeClr>
                </a:solidFill>
                <a:latin typeface="Goudy Old Style" panose="02020502050305020303" pitchFamily="18" charset="0"/>
                <a:ea typeface="ＭＳ Ｐゴシック" pitchFamily="34" charset="-128"/>
                <a:cs typeface="+mn-cs"/>
              </a:rPr>
              <a:t/>
            </a:r>
            <a:br>
              <a:rPr lang="en-US" sz="2000" b="1" dirty="0" smtClean="0">
                <a:solidFill>
                  <a:schemeClr val="bg1">
                    <a:lumMod val="50000"/>
                  </a:schemeClr>
                </a:solidFill>
                <a:latin typeface="Goudy Old Style" panose="02020502050305020303" pitchFamily="18" charset="0"/>
                <a:ea typeface="ＭＳ Ｐゴシック" pitchFamily="34" charset="-128"/>
                <a:cs typeface="+mn-cs"/>
              </a:rPr>
            </a:br>
            <a:r>
              <a:rPr lang="en-US" sz="2000" b="1" dirty="0" smtClean="0">
                <a:solidFill>
                  <a:schemeClr val="bg1">
                    <a:lumMod val="50000"/>
                  </a:schemeClr>
                </a:solidFill>
                <a:latin typeface="Goudy Old Style" panose="02020502050305020303" pitchFamily="18" charset="0"/>
                <a:ea typeface="ＭＳ Ｐゴシック" pitchFamily="34" charset="-128"/>
                <a:cs typeface="+mn-cs"/>
              </a:rPr>
              <a:t>Santa </a:t>
            </a:r>
            <a:r>
              <a:rPr lang="en-US" sz="2000" b="1" dirty="0">
                <a:solidFill>
                  <a:schemeClr val="bg1">
                    <a:lumMod val="50000"/>
                  </a:schemeClr>
                </a:solidFill>
                <a:latin typeface="Goudy Old Style" panose="02020502050305020303" pitchFamily="18" charset="0"/>
                <a:ea typeface="ＭＳ Ｐゴシック" pitchFamily="34" charset="-128"/>
                <a:cs typeface="+mn-cs"/>
              </a:rPr>
              <a:t>Maria, </a:t>
            </a:r>
            <a:r>
              <a:rPr lang="en-US" sz="2000" b="1" dirty="0" smtClean="0">
                <a:solidFill>
                  <a:schemeClr val="bg1">
                    <a:lumMod val="50000"/>
                  </a:schemeClr>
                </a:solidFill>
                <a:latin typeface="Goudy Old Style" panose="02020502050305020303" pitchFamily="18" charset="0"/>
                <a:ea typeface="ＭＳ Ｐゴシック" pitchFamily="34" charset="-128"/>
                <a:cs typeface="+mn-cs"/>
              </a:rPr>
              <a:t>California</a:t>
            </a:r>
            <a:endParaRPr lang="en-US" sz="4800" b="1" dirty="0">
              <a:solidFill>
                <a:schemeClr val="bg1">
                  <a:lumMod val="50000"/>
                </a:schemeClr>
              </a:solidFill>
              <a:latin typeface="Goudy Old Style" pitchFamily="18" charset="0"/>
            </a:endParaRPr>
          </a:p>
        </p:txBody>
      </p:sp>
    </p:spTree>
    <p:extLst>
      <p:ext uri="{BB962C8B-B14F-4D97-AF65-F5344CB8AC3E}">
        <p14:creationId xmlns:p14="http://schemas.microsoft.com/office/powerpoint/2010/main" val="4237157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4343400"/>
          </a:xfrm>
        </p:spPr>
        <p:txBody>
          <a:bodyPr>
            <a:noAutofit/>
          </a:bodyPr>
          <a:lstStyle/>
          <a:p>
            <a:r>
              <a:rPr lang="en-US" sz="4800" b="1" dirty="0">
                <a:solidFill>
                  <a:srgbClr val="F58466"/>
                </a:solidFill>
                <a:latin typeface="Goudy Old Style" pitchFamily="18" charset="0"/>
              </a:rPr>
              <a:t>The AIM HTN Bundle 101: Key Steps for Implementation</a:t>
            </a:r>
            <a:r>
              <a:rPr lang="en-US" sz="2400" b="1" dirty="0">
                <a:solidFill>
                  <a:srgbClr val="F58466"/>
                </a:solidFill>
                <a:latin typeface="Goudy Old Style" pitchFamily="18" charset="0"/>
              </a:rPr>
              <a:t/>
            </a:r>
            <a:br>
              <a:rPr lang="en-US" sz="2400" b="1" dirty="0">
                <a:solidFill>
                  <a:srgbClr val="F58466"/>
                </a:solidFill>
                <a:latin typeface="Goudy Old Style" pitchFamily="18" charset="0"/>
              </a:rPr>
            </a:br>
            <a:r>
              <a:rPr lang="en-US" sz="2400" b="1" dirty="0" smtClean="0">
                <a:solidFill>
                  <a:srgbClr val="F58466"/>
                </a:solidFill>
                <a:latin typeface="Goudy Old Style" pitchFamily="18" charset="0"/>
              </a:rPr>
              <a:t/>
            </a:r>
            <a:br>
              <a:rPr lang="en-US" sz="2400" b="1" dirty="0" smtClean="0">
                <a:solidFill>
                  <a:srgbClr val="F58466"/>
                </a:solidFill>
                <a:latin typeface="Goudy Old Style" pitchFamily="18" charset="0"/>
              </a:rPr>
            </a:br>
            <a:r>
              <a:rPr lang="en-US" sz="2000" b="1" dirty="0" smtClean="0">
                <a:solidFill>
                  <a:schemeClr val="bg1">
                    <a:lumMod val="50000"/>
                  </a:schemeClr>
                </a:solidFill>
                <a:latin typeface="Goudy Old Style" pitchFamily="18" charset="0"/>
              </a:rPr>
              <a:t>Nancy </a:t>
            </a:r>
            <a:r>
              <a:rPr lang="en-US" sz="2000" b="1" dirty="0">
                <a:solidFill>
                  <a:schemeClr val="bg1">
                    <a:lumMod val="50000"/>
                  </a:schemeClr>
                </a:solidFill>
                <a:latin typeface="Goudy Old Style" panose="02020502050305020303" pitchFamily="18" charset="0"/>
              </a:rPr>
              <a:t>Peterson, MSN, RNC-OB, PNNP, IBCLC</a:t>
            </a:r>
            <a:br>
              <a:rPr lang="en-US" sz="2000" b="1" dirty="0">
                <a:solidFill>
                  <a:schemeClr val="bg1">
                    <a:lumMod val="50000"/>
                  </a:schemeClr>
                </a:solidFill>
                <a:latin typeface="Goudy Old Style" panose="02020502050305020303" pitchFamily="18" charset="0"/>
              </a:rPr>
            </a:br>
            <a:r>
              <a:rPr lang="en-US" sz="2000" b="1" dirty="0">
                <a:solidFill>
                  <a:schemeClr val="bg1">
                    <a:lumMod val="50000"/>
                  </a:schemeClr>
                </a:solidFill>
                <a:latin typeface="Goudy Old Style" panose="02020502050305020303" pitchFamily="18" charset="0"/>
              </a:rPr>
              <a:t>Director of Perinatal Outreach and Clinical Program Manager, California Maternal Quality Collaborative</a:t>
            </a:r>
          </a:p>
        </p:txBody>
      </p:sp>
    </p:spTree>
    <p:extLst>
      <p:ext uri="{BB962C8B-B14F-4D97-AF65-F5344CB8AC3E}">
        <p14:creationId xmlns:p14="http://schemas.microsoft.com/office/powerpoint/2010/main" val="1284731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4343400"/>
          </a:xfrm>
        </p:spPr>
        <p:txBody>
          <a:bodyPr>
            <a:noAutofit/>
          </a:bodyPr>
          <a:lstStyle/>
          <a:p>
            <a:r>
              <a:rPr lang="en-US" sz="4800" b="1" dirty="0">
                <a:solidFill>
                  <a:srgbClr val="F58466"/>
                </a:solidFill>
                <a:latin typeface="Goudy Old Style" pitchFamily="18" charset="0"/>
              </a:rPr>
              <a:t>Understanding QI Strategies for Bundle Implementation</a:t>
            </a:r>
            <a:r>
              <a:rPr lang="en-US" sz="2400" b="1" dirty="0">
                <a:solidFill>
                  <a:srgbClr val="F58466"/>
                </a:solidFill>
                <a:latin typeface="Goudy Old Style" pitchFamily="18" charset="0"/>
              </a:rPr>
              <a:t/>
            </a:r>
            <a:br>
              <a:rPr lang="en-US" sz="2400" b="1" dirty="0">
                <a:solidFill>
                  <a:srgbClr val="F58466"/>
                </a:solidFill>
                <a:latin typeface="Goudy Old Style" pitchFamily="18" charset="0"/>
              </a:rPr>
            </a:br>
            <a:r>
              <a:rPr lang="en-US" sz="2400" b="1" dirty="0" smtClean="0">
                <a:solidFill>
                  <a:srgbClr val="F58466"/>
                </a:solidFill>
                <a:latin typeface="Goudy Old Style" pitchFamily="18" charset="0"/>
              </a:rPr>
              <a:t/>
            </a:r>
            <a:br>
              <a:rPr lang="en-US" sz="2400" b="1" dirty="0" smtClean="0">
                <a:solidFill>
                  <a:srgbClr val="F58466"/>
                </a:solidFill>
                <a:latin typeface="Goudy Old Style" pitchFamily="18" charset="0"/>
              </a:rPr>
            </a:br>
            <a:r>
              <a:rPr lang="en-US" sz="2000" b="1" dirty="0">
                <a:solidFill>
                  <a:schemeClr val="bg1">
                    <a:lumMod val="50000"/>
                  </a:schemeClr>
                </a:solidFill>
                <a:latin typeface="Goudy Old Style" pitchFamily="18" charset="0"/>
              </a:rPr>
              <a:t>Patti Lee King, PhD, MSW</a:t>
            </a:r>
            <a:br>
              <a:rPr lang="en-US" sz="2000" b="1" dirty="0">
                <a:solidFill>
                  <a:schemeClr val="bg1">
                    <a:lumMod val="50000"/>
                  </a:schemeClr>
                </a:solidFill>
                <a:latin typeface="Goudy Old Style" pitchFamily="18" charset="0"/>
              </a:rPr>
            </a:br>
            <a:r>
              <a:rPr lang="en-US" sz="2000" b="1" dirty="0">
                <a:solidFill>
                  <a:schemeClr val="bg1">
                    <a:lumMod val="50000"/>
                  </a:schemeClr>
                </a:solidFill>
                <a:latin typeface="Goudy Old Style" pitchFamily="18" charset="0"/>
              </a:rPr>
              <a:t>State Project Director, Illinois Perinatal Quality Collaborative</a:t>
            </a:r>
          </a:p>
        </p:txBody>
      </p:sp>
    </p:spTree>
    <p:extLst>
      <p:ext uri="{BB962C8B-B14F-4D97-AF65-F5344CB8AC3E}">
        <p14:creationId xmlns:p14="http://schemas.microsoft.com/office/powerpoint/2010/main" val="2115257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11 Steps to getting started with the</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ILPQC Maternal HTN Initiative </a:t>
            </a:r>
          </a:p>
        </p:txBody>
      </p:sp>
      <p:sp>
        <p:nvSpPr>
          <p:cNvPr id="8" name="TextBox 7"/>
          <p:cNvSpPr txBox="1"/>
          <p:nvPr/>
        </p:nvSpPr>
        <p:spPr>
          <a:xfrm>
            <a:off x="228600" y="1143000"/>
            <a:ext cx="8382000" cy="6872651"/>
          </a:xfrm>
          <a:prstGeom prst="rect">
            <a:avLst/>
          </a:prstGeom>
          <a:noFill/>
        </p:spPr>
        <p:txBody>
          <a:bodyPr wrap="square" rtlCol="0">
            <a:spAutoFit/>
          </a:bodyPr>
          <a:lstStyle/>
          <a:p>
            <a:pPr marL="457200" indent="-457200" fontAlgn="base">
              <a:spcBef>
                <a:spcPts val="600"/>
              </a:spcBef>
              <a:buFont typeface="+mj-lt"/>
              <a:buAutoNum type="arabicPeriod"/>
            </a:pPr>
            <a:r>
              <a:rPr lang="en-US" altLang="en-US" sz="2400" dirty="0" smtClean="0">
                <a:ea typeface="ＭＳ Ｐゴシック" charset="0"/>
              </a:rPr>
              <a:t>Initiate </a:t>
            </a:r>
            <a:r>
              <a:rPr lang="en-US" altLang="en-US" sz="2400" dirty="0">
                <a:ea typeface="ＭＳ Ｐゴシック" charset="0"/>
              </a:rPr>
              <a:t>m</a:t>
            </a:r>
            <a:r>
              <a:rPr lang="en-US" altLang="en-US" sz="2400" dirty="0" smtClean="0">
                <a:ea typeface="ＭＳ Ｐゴシック" charset="0"/>
              </a:rPr>
              <a:t>onthly team meetings &amp; make plans to be on ILPQC monthly team calls</a:t>
            </a:r>
          </a:p>
          <a:p>
            <a:pPr marL="457200" indent="-457200" fontAlgn="base">
              <a:spcBef>
                <a:spcPts val="600"/>
              </a:spcBef>
              <a:buFont typeface="+mj-lt"/>
              <a:buAutoNum type="arabicPeriod"/>
            </a:pPr>
            <a:r>
              <a:rPr lang="en-US" altLang="en-US" sz="2400" dirty="0" smtClean="0">
                <a:ea typeface="ＭＳ Ｐゴシック" charset="0"/>
              </a:rPr>
              <a:t>Develop ILPQC data collection strategies (baseline/ongoing)</a:t>
            </a:r>
            <a:endParaRPr lang="en-US" altLang="en-US" sz="2400" dirty="0">
              <a:ea typeface="ＭＳ Ｐゴシック" charset="0"/>
            </a:endParaRPr>
          </a:p>
          <a:p>
            <a:pPr marL="457200" indent="-457200" fontAlgn="base">
              <a:spcBef>
                <a:spcPts val="600"/>
              </a:spcBef>
              <a:buFont typeface="+mj-lt"/>
              <a:buAutoNum type="arabicPeriod"/>
            </a:pPr>
            <a:r>
              <a:rPr lang="en-US" altLang="en-US" sz="2400" dirty="0" smtClean="0">
                <a:ea typeface="ＭＳ Ｐゴシック" charset="0"/>
              </a:rPr>
              <a:t>Complete </a:t>
            </a:r>
            <a:r>
              <a:rPr lang="en-US" altLang="en-US" sz="2400" dirty="0">
                <a:ea typeface="ＭＳ Ｐゴシック" charset="0"/>
              </a:rPr>
              <a:t>the </a:t>
            </a:r>
            <a:r>
              <a:rPr lang="en-US" altLang="en-US" sz="2400" dirty="0" smtClean="0">
                <a:ea typeface="ＭＳ Ｐゴシック" charset="0"/>
              </a:rPr>
              <a:t>Data </a:t>
            </a:r>
            <a:r>
              <a:rPr lang="en-US" altLang="en-US" sz="2400" dirty="0">
                <a:ea typeface="ＭＳ Ｐゴシック" charset="0"/>
              </a:rPr>
              <a:t>Use </a:t>
            </a:r>
            <a:r>
              <a:rPr lang="en-US" altLang="en-US" sz="2400" dirty="0" smtClean="0">
                <a:ea typeface="ＭＳ Ｐゴシック" charset="0"/>
              </a:rPr>
              <a:t>Agreement</a:t>
            </a:r>
            <a:endParaRPr lang="en-US" altLang="en-US" sz="2400" dirty="0">
              <a:ea typeface="ＭＳ Ｐゴシック" charset="0"/>
            </a:endParaRPr>
          </a:p>
          <a:p>
            <a:pPr marL="457200" indent="-457200" fontAlgn="base">
              <a:spcBef>
                <a:spcPts val="600"/>
              </a:spcBef>
              <a:buFont typeface="+mj-lt"/>
              <a:buAutoNum type="arabicPeriod"/>
            </a:pPr>
            <a:r>
              <a:rPr lang="en-US" altLang="en-US" sz="2400" dirty="0" smtClean="0">
                <a:ea typeface="ＭＳ Ｐゴシック" charset="0"/>
              </a:rPr>
              <a:t>Submit the </a:t>
            </a:r>
            <a:r>
              <a:rPr lang="en-US" altLang="en-US" sz="2400" dirty="0">
                <a:ea typeface="ＭＳ Ｐゴシック" charset="0"/>
              </a:rPr>
              <a:t>AIM Baseline Survey and Implementation </a:t>
            </a:r>
            <a:r>
              <a:rPr lang="en-US" altLang="en-US" sz="2400" dirty="0" smtClean="0">
                <a:ea typeface="ＭＳ Ｐゴシック" charset="0"/>
              </a:rPr>
              <a:t>Checklist</a:t>
            </a:r>
          </a:p>
          <a:p>
            <a:pPr marL="457200" lvl="0" indent="-457200">
              <a:spcBef>
                <a:spcPts val="600"/>
              </a:spcBef>
              <a:buFont typeface="+mj-lt"/>
              <a:buAutoNum type="arabicPeriod"/>
            </a:pPr>
            <a:r>
              <a:rPr lang="en-US" sz="2400" dirty="0" smtClean="0"/>
              <a:t>Diagram </a:t>
            </a:r>
            <a:r>
              <a:rPr lang="en-US" sz="2400" dirty="0"/>
              <a:t>your process </a:t>
            </a:r>
            <a:r>
              <a:rPr lang="en-US" sz="2400" dirty="0" smtClean="0"/>
              <a:t>flow for severe HTN management</a:t>
            </a:r>
          </a:p>
          <a:p>
            <a:pPr marL="457200" lvl="0" indent="-457200">
              <a:spcBef>
                <a:spcPts val="600"/>
              </a:spcBef>
              <a:buFont typeface="+mj-lt"/>
              <a:buAutoNum type="arabicPeriod"/>
            </a:pPr>
            <a:r>
              <a:rPr lang="en-US" sz="2400" dirty="0" smtClean="0"/>
              <a:t>Identify </a:t>
            </a:r>
            <a:r>
              <a:rPr lang="en-US" sz="2400" dirty="0"/>
              <a:t>opportunities for </a:t>
            </a:r>
            <a:r>
              <a:rPr lang="en-US" sz="2400" dirty="0" smtClean="0"/>
              <a:t>improvement </a:t>
            </a:r>
          </a:p>
          <a:p>
            <a:pPr marL="457200" lvl="0" indent="-457200">
              <a:spcBef>
                <a:spcPts val="600"/>
              </a:spcBef>
              <a:buFont typeface="+mj-lt"/>
              <a:buAutoNum type="arabicPeriod"/>
            </a:pPr>
            <a:r>
              <a:rPr lang="en-US" sz="2400" dirty="0" smtClean="0"/>
              <a:t>Review Toolkit </a:t>
            </a:r>
            <a:r>
              <a:rPr lang="en-US" sz="2400" dirty="0"/>
              <a:t>Binder </a:t>
            </a:r>
            <a:r>
              <a:rPr lang="en-US" sz="2400" dirty="0" smtClean="0"/>
              <a:t>for resources</a:t>
            </a:r>
          </a:p>
          <a:p>
            <a:pPr marL="457200" lvl="0" indent="-457200">
              <a:spcBef>
                <a:spcPts val="600"/>
              </a:spcBef>
              <a:buFont typeface="+mj-lt"/>
              <a:buAutoNum type="arabicPeriod"/>
            </a:pPr>
            <a:r>
              <a:rPr lang="en-US" sz="2400" dirty="0" smtClean="0"/>
              <a:t>Develop your first PDSA with your team</a:t>
            </a:r>
          </a:p>
          <a:p>
            <a:pPr marL="457200" lvl="0" indent="-457200">
              <a:spcBef>
                <a:spcPts val="600"/>
              </a:spcBef>
              <a:buFont typeface="+mj-lt"/>
              <a:buAutoNum type="arabicPeriod"/>
            </a:pPr>
            <a:r>
              <a:rPr lang="en-US" sz="2400" dirty="0" smtClean="0"/>
              <a:t>Outline 30, 60, 90 day implementation plan</a:t>
            </a:r>
          </a:p>
          <a:p>
            <a:pPr marL="457200" lvl="0" indent="-457200">
              <a:spcBef>
                <a:spcPts val="600"/>
              </a:spcBef>
              <a:buFont typeface="+mj-lt"/>
              <a:buAutoNum type="arabicPeriod"/>
            </a:pPr>
            <a:r>
              <a:rPr lang="en-US" sz="2400" dirty="0" smtClean="0"/>
              <a:t>Identify strategies for implementing debriefs</a:t>
            </a:r>
          </a:p>
          <a:p>
            <a:pPr marL="457200" lvl="0" indent="-457200">
              <a:spcBef>
                <a:spcPts val="600"/>
              </a:spcBef>
              <a:buFont typeface="+mj-lt"/>
              <a:buAutoNum type="arabicPeriod"/>
            </a:pPr>
            <a:r>
              <a:rPr lang="en-US" sz="2400" dirty="0" smtClean="0"/>
              <a:t>Ask for help and celebrate small successes</a:t>
            </a:r>
            <a:endParaRPr lang="en-US" sz="2400" dirty="0"/>
          </a:p>
          <a:p>
            <a:pPr lvl="0"/>
            <a:endParaRPr lang="en-US" sz="2400" dirty="0"/>
          </a:p>
          <a:p>
            <a:pPr fontAlgn="base">
              <a:spcBef>
                <a:spcPct val="20000"/>
              </a:spcBef>
              <a:spcAft>
                <a:spcPct val="0"/>
              </a:spcAft>
              <a:buClr>
                <a:srgbClr val="F58466"/>
              </a:buClr>
            </a:pPr>
            <a:endParaRPr lang="en-US" altLang="en-US" sz="2400" dirty="0" smtClean="0">
              <a:ea typeface="ＭＳ Ｐゴシック" charset="0"/>
            </a:endParaRPr>
          </a:p>
          <a:p>
            <a:pPr fontAlgn="base">
              <a:spcBef>
                <a:spcPct val="20000"/>
              </a:spcBef>
              <a:spcAft>
                <a:spcPct val="0"/>
              </a:spcAft>
              <a:buClr>
                <a:srgbClr val="F58466"/>
              </a:buClr>
            </a:pPr>
            <a:endParaRPr lang="en-US" altLang="en-US" sz="2400" dirty="0">
              <a:ea typeface="ＭＳ Ｐゴシック" charset="0"/>
            </a:endParaRPr>
          </a:p>
          <a:p>
            <a:pPr>
              <a:buClr>
                <a:srgbClr val="F58466"/>
              </a:buClr>
            </a:pPr>
            <a:endParaRPr lang="en-US" altLang="en-US" sz="1100" dirty="0">
              <a:solidFill>
                <a:prstClr val="black"/>
              </a:solidFill>
            </a:endParaRPr>
          </a:p>
          <a:p>
            <a:endParaRPr lang="en-US" sz="1000" dirty="0"/>
          </a:p>
        </p:txBody>
      </p:sp>
    </p:spTree>
    <p:extLst>
      <p:ext uri="{BB962C8B-B14F-4D97-AF65-F5344CB8AC3E}">
        <p14:creationId xmlns:p14="http://schemas.microsoft.com/office/powerpoint/2010/main" val="985927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219200" y="381000"/>
            <a:ext cx="2819401" cy="5810075"/>
          </a:xfrm>
          <a:prstGeom prst="rect">
            <a:avLst/>
          </a:prstGeom>
        </p:spPr>
      </p:pic>
      <p:sp>
        <p:nvSpPr>
          <p:cNvPr id="3" name="TextBox 2"/>
          <p:cNvSpPr txBox="1"/>
          <p:nvPr/>
        </p:nvSpPr>
        <p:spPr>
          <a:xfrm>
            <a:off x="4800600" y="1219200"/>
            <a:ext cx="3581400" cy="4524315"/>
          </a:xfrm>
          <a:prstGeom prst="rect">
            <a:avLst/>
          </a:prstGeom>
          <a:noFill/>
        </p:spPr>
        <p:txBody>
          <a:bodyPr wrap="square" rtlCol="0">
            <a:spAutoFit/>
          </a:bodyPr>
          <a:lstStyle/>
          <a:p>
            <a:r>
              <a:rPr lang="en-US" sz="4800" dirty="0" smtClean="0"/>
              <a:t>Institute for Healthcare Improvement (IHI) </a:t>
            </a:r>
          </a:p>
          <a:p>
            <a:r>
              <a:rPr lang="en-US" sz="4800" dirty="0" smtClean="0"/>
              <a:t>Model for Improvement</a:t>
            </a:r>
            <a:endParaRPr lang="en-US" sz="4800" dirty="0"/>
          </a:p>
        </p:txBody>
      </p:sp>
      <p:sp>
        <p:nvSpPr>
          <p:cNvPr id="4" name="Left Brace 3"/>
          <p:cNvSpPr/>
          <p:nvPr/>
        </p:nvSpPr>
        <p:spPr>
          <a:xfrm>
            <a:off x="685800" y="762000"/>
            <a:ext cx="533400" cy="28956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ight Brace 5"/>
          <p:cNvSpPr/>
          <p:nvPr/>
        </p:nvSpPr>
        <p:spPr>
          <a:xfrm>
            <a:off x="4038601" y="762000"/>
            <a:ext cx="609599" cy="289560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Subtitle 2"/>
          <p:cNvSpPr txBox="1">
            <a:spLocks/>
          </p:cNvSpPr>
          <p:nvPr/>
        </p:nvSpPr>
        <p:spPr bwMode="auto">
          <a:xfrm>
            <a:off x="4800600" y="6248400"/>
            <a:ext cx="4305300" cy="12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smtClean="0"/>
              <a:t>Langley GL, Moen R, Nolan KM, Nolan TW, Norman CL, Provost LP. The Improvement Guide: A Practical Approach to Enhancing Organizational Performance (2nd edition). San Francisco: </a:t>
            </a:r>
            <a:r>
              <a:rPr lang="en-US" sz="1100" dirty="0" err="1" smtClean="0"/>
              <a:t>Jossey</a:t>
            </a:r>
            <a:r>
              <a:rPr lang="en-US" sz="1100" dirty="0" smtClean="0"/>
              <a:t>-Bass Publishers; 2009.</a:t>
            </a:r>
            <a:endParaRPr lang="en-US" sz="1100" dirty="0"/>
          </a:p>
        </p:txBody>
      </p:sp>
    </p:spTree>
    <p:extLst>
      <p:ext uri="{BB962C8B-B14F-4D97-AF65-F5344CB8AC3E}">
        <p14:creationId xmlns:p14="http://schemas.microsoft.com/office/powerpoint/2010/main" val="876398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374" y="0"/>
            <a:ext cx="8229600" cy="1143000"/>
          </a:xfrm>
        </p:spPr>
        <p:txBody>
          <a:bodyPr/>
          <a:lstStyle/>
          <a:p>
            <a:pPr algn="l" eaLnBrk="1" hangingPunct="1"/>
            <a:r>
              <a:rPr lang="en-US" altLang="en-US" sz="3600" b="1" dirty="0" smtClean="0">
                <a:solidFill>
                  <a:srgbClr val="F58466"/>
                </a:solidFill>
                <a:latin typeface="Goudy Old Style" pitchFamily="18" charset="0"/>
              </a:rPr>
              <a:t>AIM: What are we trying to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accomplish?</a:t>
            </a:r>
          </a:p>
        </p:txBody>
      </p:sp>
      <p:sp>
        <p:nvSpPr>
          <p:cNvPr id="8" name="TextBox 7"/>
          <p:cNvSpPr txBox="1"/>
          <p:nvPr/>
        </p:nvSpPr>
        <p:spPr>
          <a:xfrm>
            <a:off x="142374" y="1752600"/>
            <a:ext cx="8976226" cy="3801041"/>
          </a:xfrm>
          <a:prstGeom prst="rect">
            <a:avLst/>
          </a:prstGeom>
          <a:noFill/>
        </p:spPr>
        <p:txBody>
          <a:bodyPr wrap="square" rtlCol="0">
            <a:spAutoFit/>
          </a:bodyPr>
          <a:lstStyle/>
          <a:p>
            <a:pPr fontAlgn="base">
              <a:spcBef>
                <a:spcPct val="20000"/>
              </a:spcBef>
              <a:spcAft>
                <a:spcPct val="0"/>
              </a:spcAft>
              <a:buClr>
                <a:srgbClr val="F58466"/>
              </a:buClr>
              <a:buSzPct val="150000"/>
            </a:pPr>
            <a:r>
              <a:rPr lang="en-US" altLang="en-US" sz="4400" dirty="0">
                <a:ea typeface="ＭＳ Ｐゴシック" charset="0"/>
              </a:rPr>
              <a:t>By December 2017, to reduce the rate of severe morbidities in women with </a:t>
            </a:r>
            <a:r>
              <a:rPr lang="en-US" sz="4400" dirty="0">
                <a:ea typeface="ＭＳ Ｐゴシック" charset="0"/>
              </a:rPr>
              <a:t>preeclampsia</a:t>
            </a:r>
            <a:r>
              <a:rPr lang="en-US" altLang="en-US" sz="4400" dirty="0">
                <a:ea typeface="ＭＳ Ｐゴシック" charset="0"/>
              </a:rPr>
              <a:t>, eclampsia, or preeclampsia superimposed on pre-existing hypertension by 20%</a:t>
            </a:r>
          </a:p>
          <a:p>
            <a:pPr>
              <a:buClr>
                <a:srgbClr val="F58466"/>
              </a:buClr>
            </a:pPr>
            <a:endParaRPr lang="en-US" altLang="en-US" sz="1100" dirty="0">
              <a:solidFill>
                <a:prstClr val="black"/>
              </a:solidFill>
            </a:endParaRPr>
          </a:p>
          <a:p>
            <a:endParaRPr lang="en-US" sz="1000" dirty="0"/>
          </a:p>
        </p:txBody>
      </p:sp>
    </p:spTree>
    <p:extLst>
      <p:ext uri="{BB962C8B-B14F-4D97-AF65-F5344CB8AC3E}">
        <p14:creationId xmlns:p14="http://schemas.microsoft.com/office/powerpoint/2010/main" val="280430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algn="l" eaLnBrk="1" hangingPunct="1"/>
            <a:r>
              <a:rPr lang="en-US" sz="3600" b="1" dirty="0" smtClean="0">
                <a:solidFill>
                  <a:srgbClr val="F58466"/>
                </a:solidFill>
                <a:latin typeface="Goudy Old Style" pitchFamily="18" charset="0"/>
              </a:rPr>
              <a:t>Today’s Participants</a:t>
            </a:r>
            <a:endParaRPr lang="en-US" altLang="en-US" sz="3600" b="1" dirty="0" smtClean="0">
              <a:solidFill>
                <a:srgbClr val="F58466"/>
              </a:solidFill>
              <a:latin typeface="Goudy Old Style" pitchFamily="18" charset="0"/>
            </a:endParaRPr>
          </a:p>
        </p:txBody>
      </p:sp>
      <p:sp>
        <p:nvSpPr>
          <p:cNvPr id="39939" name="Content Placeholder 2"/>
          <p:cNvSpPr>
            <a:spLocks noGrp="1"/>
          </p:cNvSpPr>
          <p:nvPr>
            <p:ph idx="1"/>
          </p:nvPr>
        </p:nvSpPr>
        <p:spPr>
          <a:xfrm>
            <a:off x="457200" y="1433015"/>
            <a:ext cx="8382000" cy="4678363"/>
          </a:xfrm>
        </p:spPr>
        <p:txBody>
          <a:bodyPr/>
          <a:lstStyle/>
          <a:p>
            <a:pPr eaLnBrk="1" hangingPunct="1">
              <a:buClr>
                <a:srgbClr val="F58466"/>
              </a:buClr>
            </a:pPr>
            <a:r>
              <a:rPr lang="en-US" altLang="en-US" dirty="0" smtClean="0"/>
              <a:t>293 </a:t>
            </a:r>
            <a:r>
              <a:rPr lang="en-US" altLang="en-US" dirty="0"/>
              <a:t>participants registered</a:t>
            </a:r>
          </a:p>
          <a:p>
            <a:pPr eaLnBrk="1" hangingPunct="1">
              <a:buClr>
                <a:srgbClr val="F58466"/>
              </a:buClr>
            </a:pPr>
            <a:r>
              <a:rPr lang="en-US" altLang="en-US" dirty="0" smtClean="0"/>
              <a:t>97 </a:t>
            </a:r>
            <a:r>
              <a:rPr lang="en-US" altLang="en-US" dirty="0"/>
              <a:t>hospitals </a:t>
            </a:r>
            <a:r>
              <a:rPr lang="en-US" altLang="en-US" dirty="0" smtClean="0"/>
              <a:t>registered</a:t>
            </a:r>
            <a:r>
              <a:rPr lang="en-US" altLang="en-US" dirty="0"/>
              <a:t> </a:t>
            </a:r>
          </a:p>
          <a:p>
            <a:pPr eaLnBrk="1" hangingPunct="1">
              <a:buClr>
                <a:srgbClr val="F58466"/>
              </a:buClr>
            </a:pPr>
            <a:r>
              <a:rPr lang="en-US" altLang="en-US" dirty="0" smtClean="0"/>
              <a:t>Roll call: physicians, midwives, nurses, quality, public health</a:t>
            </a:r>
          </a:p>
          <a:p>
            <a:pPr eaLnBrk="1" hangingPunct="1">
              <a:buClr>
                <a:srgbClr val="F58466"/>
              </a:buClr>
            </a:pPr>
            <a:r>
              <a:rPr lang="en-US" altLang="en-US" dirty="0" smtClean="0"/>
              <a:t>Materials check: </a:t>
            </a:r>
          </a:p>
          <a:p>
            <a:pPr lvl="1" eaLnBrk="1" hangingPunct="1">
              <a:buClr>
                <a:srgbClr val="004990"/>
              </a:buClr>
              <a:buFont typeface="Arial" panose="020B0604020202020204" pitchFamily="34" charset="0"/>
              <a:buChar char="•"/>
            </a:pPr>
            <a:r>
              <a:rPr lang="en-US" altLang="en-US" dirty="0" smtClean="0"/>
              <a:t>Face to Face Folder</a:t>
            </a:r>
          </a:p>
          <a:p>
            <a:pPr lvl="1" eaLnBrk="1" hangingPunct="1">
              <a:buClr>
                <a:srgbClr val="004990"/>
              </a:buClr>
              <a:buFont typeface="Arial" panose="020B0604020202020204" pitchFamily="34" charset="0"/>
              <a:buChar char="•"/>
            </a:pPr>
            <a:r>
              <a:rPr lang="en-US" altLang="en-US" dirty="0" smtClean="0"/>
              <a:t>ILPQC HTN Initiative Toolkit Binder</a:t>
            </a:r>
          </a:p>
          <a:p>
            <a:pPr lvl="1" eaLnBrk="1" hangingPunct="1">
              <a:buClr>
                <a:srgbClr val="004990"/>
              </a:buClr>
              <a:buFont typeface="Arial" panose="020B0604020202020204" pitchFamily="34" charset="0"/>
              <a:buChar char="•"/>
            </a:pPr>
            <a:r>
              <a:rPr lang="en-US" altLang="en-US" dirty="0" smtClean="0"/>
              <a:t>Preeclampsia Patient Education tear pads</a:t>
            </a:r>
          </a:p>
          <a:p>
            <a:pPr lvl="1" eaLnBrk="1" hangingPunct="1">
              <a:buClr>
                <a:srgbClr val="F58466"/>
              </a:buClr>
            </a:pPr>
            <a:endParaRPr lang="en-US" altLang="en-US" dirty="0" smtClean="0"/>
          </a:p>
          <a:p>
            <a:pPr eaLnBrk="1" hangingPunct="1">
              <a:buClr>
                <a:srgbClr val="F58466"/>
              </a:buClr>
            </a:pPr>
            <a:endParaRPr lang="en-US" altLang="en-US" dirty="0" smtClean="0"/>
          </a:p>
          <a:p>
            <a:pPr eaLnBrk="1" hangingPunct="1">
              <a:buClr>
                <a:srgbClr val="004990"/>
              </a:buClr>
              <a:buFont typeface="Arial" pitchFamily="34" charset="0"/>
              <a:buChar char="•"/>
            </a:pPr>
            <a:endParaRPr lang="en-US" altLang="en-US" dirty="0" smtClean="0"/>
          </a:p>
          <a:p>
            <a:pPr lvl="1" eaLnBrk="1" hangingPunct="1">
              <a:buClr>
                <a:srgbClr val="F58466"/>
              </a:buClr>
            </a:pPr>
            <a:endParaRPr lang="en-US" altLang="en-US" sz="3200" dirty="0"/>
          </a:p>
          <a:p>
            <a:pPr marL="0" indent="0" eaLnBrk="1" hangingPunct="1">
              <a:buClr>
                <a:srgbClr val="F58466"/>
              </a:buClr>
              <a:buNone/>
            </a:pPr>
            <a:endParaRPr lang="en-US" altLang="en-US" sz="2800" dirty="0"/>
          </a:p>
        </p:txBody>
      </p:sp>
    </p:spTree>
    <p:extLst>
      <p:ext uri="{BB962C8B-B14F-4D97-AF65-F5344CB8AC3E}">
        <p14:creationId xmlns:p14="http://schemas.microsoft.com/office/powerpoint/2010/main" val="3083176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8467"/>
            <a:ext cx="8229600" cy="1143000"/>
          </a:xfrm>
        </p:spPr>
        <p:txBody>
          <a:bodyPr/>
          <a:lstStyle/>
          <a:p>
            <a:pPr algn="l" eaLnBrk="1" hangingPunct="1"/>
            <a:r>
              <a:rPr lang="en-US" altLang="en-US" sz="3600" b="1" dirty="0" smtClean="0">
                <a:solidFill>
                  <a:srgbClr val="F58466"/>
                </a:solidFill>
                <a:latin typeface="Goudy Old Style" pitchFamily="18" charset="0"/>
              </a:rPr>
              <a:t>MEASURES: How will we know</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that a change is an improvement? </a:t>
            </a:r>
          </a:p>
        </p:txBody>
      </p:sp>
      <p:graphicFrame>
        <p:nvGraphicFramePr>
          <p:cNvPr id="8" name="Content Placeholder 4"/>
          <p:cNvGraphicFramePr>
            <a:graphicFrameLocks/>
          </p:cNvGraphicFramePr>
          <p:nvPr>
            <p:extLst>
              <p:ext uri="{D42A27DB-BD31-4B8C-83A1-F6EECF244321}">
                <p14:modId xmlns:p14="http://schemas.microsoft.com/office/powerpoint/2010/main" val="913153842"/>
              </p:ext>
            </p:extLst>
          </p:nvPr>
        </p:nvGraphicFramePr>
        <p:xfrm>
          <a:off x="33867" y="1524000"/>
          <a:ext cx="914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541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CHANGES: What changes can we</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make that will result in improvement?</a:t>
            </a:r>
          </a:p>
        </p:txBody>
      </p:sp>
      <p:sp>
        <p:nvSpPr>
          <p:cNvPr id="8" name="TextBox 7"/>
          <p:cNvSpPr txBox="1"/>
          <p:nvPr/>
        </p:nvSpPr>
        <p:spPr>
          <a:xfrm>
            <a:off x="8466" y="1371600"/>
            <a:ext cx="9135533" cy="5339923"/>
          </a:xfrm>
          <a:prstGeom prst="rect">
            <a:avLst/>
          </a:prstGeom>
          <a:noFill/>
        </p:spPr>
        <p:txBody>
          <a:bodyPr wrap="square" rtlCol="0">
            <a:spAutoFit/>
          </a:bodyPr>
          <a:lstStyle/>
          <a:p>
            <a:pPr marL="342900" lvl="1" indent="-342900" fontAlgn="base">
              <a:spcBef>
                <a:spcPct val="20000"/>
              </a:spcBef>
              <a:spcAft>
                <a:spcPct val="0"/>
              </a:spcAft>
              <a:buClr>
                <a:srgbClr val="F58466"/>
              </a:buClr>
              <a:buFont typeface="Arial" pitchFamily="34" charset="0"/>
              <a:buChar char="•"/>
            </a:pPr>
            <a:r>
              <a:rPr lang="en-US" sz="3200" dirty="0" smtClean="0">
                <a:ea typeface="ＭＳ Ｐゴシック" charset="0"/>
              </a:rPr>
              <a:t>How </a:t>
            </a:r>
            <a:r>
              <a:rPr lang="en-US" sz="3200" dirty="0">
                <a:ea typeface="ＭＳ Ｐゴシック" charset="0"/>
              </a:rPr>
              <a:t>can you get your hospital’s severe maternal </a:t>
            </a:r>
            <a:r>
              <a:rPr lang="en-US" sz="3200" dirty="0" smtClean="0">
                <a:ea typeface="ＭＳ Ｐゴシック" charset="0"/>
              </a:rPr>
              <a:t>morbidities </a:t>
            </a:r>
            <a:r>
              <a:rPr lang="en-US" sz="3200" dirty="0">
                <a:ea typeface="ＭＳ Ｐゴシック" charset="0"/>
              </a:rPr>
              <a:t>associated with severe hypertension down 20%?</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Early recognition of hypertension </a:t>
            </a:r>
            <a:r>
              <a:rPr lang="en-US" sz="2800" dirty="0" smtClean="0">
                <a:ea typeface="ＭＳ Ｐゴシック" charset="0"/>
              </a:rPr>
              <a:t>and </a:t>
            </a:r>
            <a:r>
              <a:rPr lang="en-US" sz="2800" dirty="0">
                <a:ea typeface="ＭＳ Ｐゴシック" charset="0"/>
              </a:rPr>
              <a:t>correct diagnosis during and after pregnancy</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Reduce time to treatment of severe range blood pressure, 160/110(105) </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Deliver not too early and not too late</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Provide patient education and appropriate follow up</a:t>
            </a:r>
          </a:p>
          <a:p>
            <a:pPr marL="742950" lvl="1" indent="-285750" fontAlgn="base">
              <a:spcBef>
                <a:spcPct val="20000"/>
              </a:spcBef>
              <a:spcAft>
                <a:spcPct val="0"/>
              </a:spcAft>
              <a:buClr>
                <a:srgbClr val="004990"/>
              </a:buClr>
              <a:buFont typeface="Arial" pitchFamily="34" charset="0"/>
              <a:buChar char="•"/>
            </a:pPr>
            <a:r>
              <a:rPr lang="en-US" sz="2800" dirty="0" smtClean="0">
                <a:ea typeface="ＭＳ Ｐゴシック" charset="0"/>
              </a:rPr>
              <a:t>Implement </a:t>
            </a:r>
            <a:r>
              <a:rPr lang="en-US" sz="2800" dirty="0">
                <a:ea typeface="ＭＳ Ｐゴシック" charset="0"/>
              </a:rPr>
              <a:t>evidence based protocols</a:t>
            </a:r>
          </a:p>
          <a:p>
            <a:pPr>
              <a:buClr>
                <a:srgbClr val="F58466"/>
              </a:buClr>
            </a:pPr>
            <a:endParaRPr lang="en-US" altLang="en-US" sz="1100" dirty="0">
              <a:solidFill>
                <a:prstClr val="black"/>
              </a:solidFill>
            </a:endParaRPr>
          </a:p>
          <a:p>
            <a:endParaRPr lang="en-US" sz="1000" dirty="0"/>
          </a:p>
        </p:txBody>
      </p:sp>
    </p:spTree>
    <p:extLst>
      <p:ext uri="{BB962C8B-B14F-4D97-AF65-F5344CB8AC3E}">
        <p14:creationId xmlns:p14="http://schemas.microsoft.com/office/powerpoint/2010/main" val="197388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p>
            <a:pPr eaLnBrk="1" hangingPunct="1"/>
            <a:r>
              <a:rPr lang="en-US" dirty="0" smtClean="0">
                <a:solidFill>
                  <a:srgbClr val="004990"/>
                </a:solidFill>
                <a:latin typeface="Goudy Old Style" pitchFamily="18" charset="0"/>
                <a:ea typeface="ＭＳ Ｐゴシック" pitchFamily="34" charset="-128"/>
              </a:rPr>
              <a:t>Tools </a:t>
            </a:r>
            <a:r>
              <a:rPr lang="en-US" dirty="0">
                <a:solidFill>
                  <a:srgbClr val="004990"/>
                </a:solidFill>
                <a:latin typeface="Goudy Old Style" pitchFamily="18" charset="0"/>
                <a:ea typeface="ＭＳ Ｐゴシック" pitchFamily="34" charset="-128"/>
              </a:rPr>
              <a:t>to Identify Opportunities for Change </a:t>
            </a:r>
          </a:p>
        </p:txBody>
      </p:sp>
      <p:sp>
        <p:nvSpPr>
          <p:cNvPr id="3" name="Text Placeholder 2"/>
          <p:cNvSpPr>
            <a:spLocks noGrp="1"/>
          </p:cNvSpPr>
          <p:nvPr>
            <p:ph type="body" idx="1"/>
          </p:nvPr>
        </p:nvSpPr>
        <p:spPr/>
        <p:txBody>
          <a:bodyPr/>
          <a:lstStyle/>
          <a:p>
            <a:r>
              <a:rPr lang="en-US" dirty="0" smtClean="0"/>
              <a:t>Process Flow Diagram</a:t>
            </a:r>
          </a:p>
          <a:p>
            <a:r>
              <a:rPr lang="en-US" dirty="0" smtClean="0"/>
              <a:t>Implementation Checklist</a:t>
            </a:r>
            <a:endParaRPr lang="en-US" dirty="0"/>
          </a:p>
        </p:txBody>
      </p:sp>
      <p:sp>
        <p:nvSpPr>
          <p:cNvPr id="4" name="Slide Number Placeholder 3"/>
          <p:cNvSpPr>
            <a:spLocks noGrp="1"/>
          </p:cNvSpPr>
          <p:nvPr>
            <p:ph type="sldNum" sz="quarter" idx="12"/>
          </p:nvPr>
        </p:nvSpPr>
        <p:spPr/>
        <p:txBody>
          <a:bodyPr/>
          <a:lstStyle/>
          <a:p>
            <a:pPr>
              <a:defRPr/>
            </a:pPr>
            <a:fld id="{CBFBC7D3-7B25-4FDD-856F-1603EF21A3CD}" type="slidenum">
              <a:rPr lang="en-US" altLang="en-US" smtClean="0"/>
              <a:pPr>
                <a:defRPr/>
              </a:pPr>
              <a:t>32</a:t>
            </a:fld>
            <a:endParaRPr lang="en-US" altLang="en-US"/>
          </a:p>
        </p:txBody>
      </p:sp>
    </p:spTree>
    <p:extLst>
      <p:ext uri="{BB962C8B-B14F-4D97-AF65-F5344CB8AC3E}">
        <p14:creationId xmlns:p14="http://schemas.microsoft.com/office/powerpoint/2010/main" val="2390378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6400800" y="4267200"/>
            <a:ext cx="2416956" cy="1603248"/>
          </a:xfrm>
          <a:prstGeom prst="rect">
            <a:avLst/>
          </a:prstGeom>
        </p:spPr>
      </p:pic>
      <p:sp>
        <p:nvSpPr>
          <p:cNvPr id="2" name="Title 1"/>
          <p:cNvSpPr>
            <a:spLocks noGrp="1"/>
          </p:cNvSpPr>
          <p:nvPr>
            <p:ph type="title"/>
          </p:nvPr>
        </p:nvSpPr>
        <p:spPr>
          <a:xfrm>
            <a:off x="152400" y="-21771"/>
            <a:ext cx="7010400" cy="1143000"/>
          </a:xfrm>
        </p:spPr>
        <p:txBody>
          <a:bodyPr>
            <a:normAutofit/>
          </a:bodyPr>
          <a:lstStyle/>
          <a:p>
            <a:pPr algn="l" eaLnBrk="1" hangingPunct="1">
              <a:defRPr/>
            </a:pPr>
            <a:r>
              <a:rPr lang="en-US" sz="4000" b="1" dirty="0">
                <a:solidFill>
                  <a:srgbClr val="F58466"/>
                </a:solidFill>
                <a:latin typeface="Goudy Old Style" pitchFamily="18" charset="0"/>
              </a:rPr>
              <a:t>Identify Possible Changes</a:t>
            </a:r>
          </a:p>
        </p:txBody>
      </p:sp>
      <p:sp>
        <p:nvSpPr>
          <p:cNvPr id="3" name="Content Placeholder 2"/>
          <p:cNvSpPr>
            <a:spLocks noGrp="1"/>
          </p:cNvSpPr>
          <p:nvPr>
            <p:ph idx="1"/>
          </p:nvPr>
        </p:nvSpPr>
        <p:spPr>
          <a:xfrm>
            <a:off x="166355" y="1002109"/>
            <a:ext cx="8651401" cy="5158581"/>
          </a:xfrm>
        </p:spPr>
        <p:txBody>
          <a:bodyPr>
            <a:normAutofit/>
          </a:bodyPr>
          <a:lstStyle/>
          <a:p>
            <a:pPr marL="342900" lvl="1" indent="-342900" eaLnBrk="1" hangingPunct="1">
              <a:buClr>
                <a:srgbClr val="F58466"/>
              </a:buClr>
              <a:buFont typeface="Arial" charset="0"/>
              <a:buChar char="•"/>
              <a:defRPr/>
            </a:pPr>
            <a:r>
              <a:rPr lang="en-US" dirty="0"/>
              <a:t>Think Creatively</a:t>
            </a:r>
          </a:p>
          <a:p>
            <a:pPr lvl="1" eaLnBrk="1" hangingPunct="1">
              <a:buClr>
                <a:srgbClr val="004990"/>
              </a:buClr>
              <a:buFont typeface="Arial" pitchFamily="34" charset="0"/>
              <a:buChar char="•"/>
              <a:defRPr/>
            </a:pPr>
            <a:r>
              <a:rPr lang="en-US" sz="2400" dirty="0"/>
              <a:t>Brainstorm with your QI team</a:t>
            </a:r>
          </a:p>
          <a:p>
            <a:pPr lvl="1" eaLnBrk="1" hangingPunct="1">
              <a:buClr>
                <a:srgbClr val="004990"/>
              </a:buClr>
              <a:buFont typeface="Arial" pitchFamily="34" charset="0"/>
              <a:buChar char="•"/>
              <a:defRPr/>
            </a:pPr>
            <a:r>
              <a:rPr lang="en-US" sz="2400" dirty="0"/>
              <a:t>Collect ideas from </a:t>
            </a:r>
            <a:r>
              <a:rPr lang="en-US" sz="2400" dirty="0" smtClean="0"/>
              <a:t>all providers and staff who are a part of the identification and treatment of severe hypertension </a:t>
            </a:r>
          </a:p>
          <a:p>
            <a:pPr marL="342900" lvl="1" indent="-342900" eaLnBrk="1" hangingPunct="1">
              <a:buClr>
                <a:srgbClr val="F58466"/>
              </a:buClr>
              <a:buFont typeface="Arial" charset="0"/>
              <a:buChar char="•"/>
              <a:defRPr/>
            </a:pPr>
            <a:r>
              <a:rPr lang="en-US" dirty="0" smtClean="0"/>
              <a:t>Adapt known good ideas</a:t>
            </a:r>
          </a:p>
          <a:p>
            <a:pPr lvl="1" eaLnBrk="1" hangingPunct="1">
              <a:buClr>
                <a:srgbClr val="004990"/>
              </a:buClr>
              <a:buFont typeface="Arial" pitchFamily="34" charset="0"/>
              <a:buChar char="•"/>
              <a:defRPr/>
            </a:pPr>
            <a:r>
              <a:rPr lang="en-US" sz="2400" dirty="0" smtClean="0"/>
              <a:t>Read the toolkit binder and professional literature</a:t>
            </a:r>
          </a:p>
          <a:p>
            <a:pPr lvl="1" eaLnBrk="1" hangingPunct="1">
              <a:buClr>
                <a:srgbClr val="004990"/>
              </a:buClr>
              <a:buFont typeface="Arial" pitchFamily="34" charset="0"/>
              <a:buChar char="•"/>
              <a:defRPr/>
            </a:pPr>
            <a:r>
              <a:rPr lang="en-US" sz="2400" dirty="0" smtClean="0"/>
              <a:t>Network with other hospitals</a:t>
            </a:r>
          </a:p>
          <a:p>
            <a:pPr lvl="1" eaLnBrk="1" hangingPunct="1">
              <a:buClr>
                <a:srgbClr val="004990"/>
              </a:buClr>
              <a:buFont typeface="Arial" pitchFamily="34" charset="0"/>
              <a:buChar char="•"/>
              <a:defRPr/>
            </a:pPr>
            <a:r>
              <a:rPr lang="en-US" sz="2400" dirty="0" smtClean="0"/>
              <a:t>Look at the Key Driver Diagram</a:t>
            </a:r>
          </a:p>
          <a:p>
            <a:pPr marL="342900" lvl="1" indent="-342900" eaLnBrk="1" hangingPunct="1">
              <a:buClr>
                <a:srgbClr val="F58466"/>
              </a:buClr>
              <a:buChar char="•"/>
              <a:defRPr/>
            </a:pPr>
            <a:r>
              <a:rPr lang="en-US" dirty="0" smtClean="0"/>
              <a:t>Look </a:t>
            </a:r>
            <a:r>
              <a:rPr lang="en-US" dirty="0"/>
              <a:t>at your process flow map again </a:t>
            </a:r>
          </a:p>
          <a:p>
            <a:pPr lvl="1" eaLnBrk="1" hangingPunct="1">
              <a:buClr>
                <a:srgbClr val="004990"/>
              </a:buClr>
              <a:buFont typeface="Arial" pitchFamily="34" charset="0"/>
              <a:buChar char="•"/>
              <a:defRPr/>
            </a:pPr>
            <a:r>
              <a:rPr lang="en-US" sz="2400" dirty="0"/>
              <a:t>Identify opportunities within the gaps</a:t>
            </a:r>
          </a:p>
          <a:p>
            <a:endParaRPr lang="en-US" sz="2200" dirty="0"/>
          </a:p>
        </p:txBody>
      </p:sp>
    </p:spTree>
    <p:extLst>
      <p:ext uri="{BB962C8B-B14F-4D97-AF65-F5344CB8AC3E}">
        <p14:creationId xmlns:p14="http://schemas.microsoft.com/office/powerpoint/2010/main" val="1641416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16CB1A6-0BB3-4817-B343-937C153FE12B}" type="slidenum">
              <a:rPr lang="en-US" smtClean="0"/>
              <a:pPr>
                <a:defRPr/>
              </a:pPr>
              <a:t>34</a:t>
            </a:fld>
            <a:endParaRPr lang="en-US"/>
          </a:p>
        </p:txBody>
      </p:sp>
      <p:sp>
        <p:nvSpPr>
          <p:cNvPr id="4" name="Footer Placeholder 3"/>
          <p:cNvSpPr>
            <a:spLocks noGrp="1"/>
          </p:cNvSpPr>
          <p:nvPr>
            <p:ph type="ftr" sz="quarter" idx="11"/>
          </p:nvPr>
        </p:nvSpPr>
        <p:spPr/>
        <p:txBody>
          <a:bodyPr/>
          <a:lstStyle/>
          <a:p>
            <a:pPr>
              <a:defRPr/>
            </a:pPr>
            <a:r>
              <a:rPr lang="en-US" smtClean="0">
                <a:solidFill>
                  <a:srgbClr val="AAB198"/>
                </a:solidFill>
              </a:rPr>
              <a:t>|     © 2011 Kaiser Foundation Health Plan, Inc. For internal use only.</a:t>
            </a:r>
            <a:endParaRPr lang="en-US">
              <a:solidFill>
                <a:srgbClr val="AAB198"/>
              </a:solidFill>
            </a:endParaRPr>
          </a:p>
        </p:txBody>
      </p:sp>
      <p:sp>
        <p:nvSpPr>
          <p:cNvPr id="5" name="Date Placeholder 4"/>
          <p:cNvSpPr>
            <a:spLocks noGrp="1"/>
          </p:cNvSpPr>
          <p:nvPr>
            <p:ph type="dt" sz="quarter" idx="12"/>
          </p:nvPr>
        </p:nvSpPr>
        <p:spPr/>
        <p:txBody>
          <a:bodyPr/>
          <a:lstStyle/>
          <a:p>
            <a:pPr>
              <a:defRPr/>
            </a:pPr>
            <a:fld id="{8648D03C-0C88-4AB0-8E1B-70049968DBC6}" type="datetime4">
              <a:rPr lang="en-US" smtClean="0">
                <a:solidFill>
                  <a:srgbClr val="AAB198"/>
                </a:solidFill>
              </a:rPr>
              <a:pPr>
                <a:defRPr/>
              </a:pPr>
              <a:t>May 22, 2016</a:t>
            </a:fld>
            <a:endParaRPr lang="en-US">
              <a:solidFill>
                <a:srgbClr val="AAB198"/>
              </a:solidFill>
            </a:endParaRPr>
          </a:p>
        </p:txBody>
      </p:sp>
      <p:graphicFrame>
        <p:nvGraphicFramePr>
          <p:cNvPr id="8197" name="Object 5"/>
          <p:cNvGraphicFramePr>
            <a:graphicFrameLocks noChangeAspect="1"/>
          </p:cNvGraphicFramePr>
          <p:nvPr/>
        </p:nvGraphicFramePr>
        <p:xfrm>
          <a:off x="506413" y="60325"/>
          <a:ext cx="8555037" cy="6416675"/>
        </p:xfrm>
        <a:graphic>
          <a:graphicData uri="http://schemas.openxmlformats.org/presentationml/2006/ole">
            <mc:AlternateContent xmlns:mc="http://schemas.openxmlformats.org/markup-compatibility/2006">
              <mc:Choice xmlns:v="urn:schemas-microsoft-com:vml" Requires="v">
                <p:oleObj spid="_x0000_s1072" name="Presentation" r:id="rId4" imgW="4570378" imgH="3427437" progId="PowerPoint.Show.12">
                  <p:embed/>
                </p:oleObj>
              </mc:Choice>
              <mc:Fallback>
                <p:oleObj name="Presentation" r:id="rId4" imgW="4570378" imgH="3427437" progId="PowerPoint.Show.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13" y="60325"/>
                        <a:ext cx="8555037"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191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algn="l" eaLnBrk="1" hangingPunct="1"/>
            <a:r>
              <a:rPr lang="en-US" altLang="en-US" sz="3600" b="1" dirty="0" smtClean="0">
                <a:solidFill>
                  <a:srgbClr val="F58466"/>
                </a:solidFill>
                <a:latin typeface="Goudy Old Style" pitchFamily="18" charset="0"/>
              </a:rPr>
              <a:t>Use Your Process Flow Diagram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to Identify</a:t>
            </a:r>
          </a:p>
        </p:txBody>
      </p:sp>
      <p:sp>
        <p:nvSpPr>
          <p:cNvPr id="39939" name="Content Placeholder 2"/>
          <p:cNvSpPr>
            <a:spLocks noGrp="1"/>
          </p:cNvSpPr>
          <p:nvPr>
            <p:ph idx="1"/>
          </p:nvPr>
        </p:nvSpPr>
        <p:spPr>
          <a:xfrm>
            <a:off x="304800" y="1499382"/>
            <a:ext cx="8153400" cy="4191000"/>
          </a:xfrm>
        </p:spPr>
        <p:txBody>
          <a:bodyPr/>
          <a:lstStyle/>
          <a:p>
            <a:pPr eaLnBrk="1" hangingPunct="1">
              <a:buClr>
                <a:srgbClr val="F58466"/>
              </a:buClr>
            </a:pPr>
            <a:r>
              <a:rPr lang="en-US" sz="2800" dirty="0"/>
              <a:t>What is the </a:t>
            </a:r>
            <a:r>
              <a:rPr lang="en-US" sz="2800" dirty="0" smtClean="0"/>
              <a:t>current process </a:t>
            </a:r>
            <a:r>
              <a:rPr lang="en-US" sz="2800" dirty="0"/>
              <a:t>for blood pressure measurement and recording?</a:t>
            </a:r>
          </a:p>
          <a:p>
            <a:pPr eaLnBrk="1" hangingPunct="1">
              <a:buClr>
                <a:srgbClr val="F58466"/>
              </a:buClr>
            </a:pPr>
            <a:r>
              <a:rPr lang="en-US" sz="2800" dirty="0"/>
              <a:t>When and how is the provider contacted when severe range blood pressure is </a:t>
            </a:r>
            <a:r>
              <a:rPr lang="en-US" sz="2800" dirty="0" smtClean="0"/>
              <a:t>identified?</a:t>
            </a:r>
            <a:endParaRPr lang="en-US" sz="2800" dirty="0"/>
          </a:p>
          <a:p>
            <a:pPr lvl="0" eaLnBrk="1" hangingPunct="1">
              <a:buClr>
                <a:srgbClr val="F58466"/>
              </a:buClr>
            </a:pPr>
            <a:r>
              <a:rPr lang="en-US" sz="2800" dirty="0"/>
              <a:t>How is severe range blood pressure treated?</a:t>
            </a:r>
          </a:p>
          <a:p>
            <a:pPr lvl="0" eaLnBrk="1" hangingPunct="1">
              <a:buClr>
                <a:srgbClr val="F58466"/>
              </a:buClr>
            </a:pPr>
            <a:r>
              <a:rPr lang="en-US" sz="2800" dirty="0"/>
              <a:t>How is care coordinated between</a:t>
            </a:r>
          </a:p>
          <a:p>
            <a:pPr marL="0" lvl="0" indent="0" eaLnBrk="1" hangingPunct="1">
              <a:buClr>
                <a:srgbClr val="F58466"/>
              </a:buClr>
              <a:buNone/>
            </a:pPr>
            <a:r>
              <a:rPr lang="en-US" sz="2800" dirty="0" smtClean="0"/>
              <a:t>    Units </a:t>
            </a:r>
            <a:r>
              <a:rPr lang="en-US" sz="2800" dirty="0"/>
              <a:t>(L&amp;D, PP, ED, ICU)</a:t>
            </a:r>
          </a:p>
          <a:p>
            <a:pPr lvl="0" eaLnBrk="1" hangingPunct="1">
              <a:buClr>
                <a:srgbClr val="F58466"/>
              </a:buClr>
            </a:pPr>
            <a:r>
              <a:rPr lang="en-US" sz="2800" dirty="0" smtClean="0"/>
              <a:t>What </a:t>
            </a:r>
            <a:r>
              <a:rPr lang="en-US" sz="2800" dirty="0"/>
              <a:t>steps are missing?</a:t>
            </a:r>
          </a:p>
          <a:p>
            <a:pPr lvl="0" eaLnBrk="1" hangingPunct="1">
              <a:buClr>
                <a:srgbClr val="F58466"/>
              </a:buClr>
            </a:pPr>
            <a:r>
              <a:rPr lang="en-US" sz="2800" dirty="0"/>
              <a:t>Where repetition is occurring?</a:t>
            </a:r>
          </a:p>
          <a:p>
            <a:pPr lvl="0" eaLnBrk="1" hangingPunct="1">
              <a:buClr>
                <a:srgbClr val="F58466"/>
              </a:buClr>
            </a:pPr>
            <a:r>
              <a:rPr lang="en-US" sz="2800" dirty="0"/>
              <a:t>Are the right people performing the right tasks</a:t>
            </a:r>
            <a:r>
              <a:rPr lang="en-US" sz="2800" dirty="0" smtClean="0"/>
              <a:t>?</a:t>
            </a:r>
            <a:endParaRPr lang="en-US" sz="2800" dirty="0"/>
          </a:p>
        </p:txBody>
      </p:sp>
      <p:sp>
        <p:nvSpPr>
          <p:cNvPr id="4" name="TextBox 3"/>
          <p:cNvSpPr txBox="1"/>
          <p:nvPr/>
        </p:nvSpPr>
        <p:spPr>
          <a:xfrm>
            <a:off x="5791200" y="6458851"/>
            <a:ext cx="2519362" cy="369332"/>
          </a:xfrm>
          <a:prstGeom prst="rect">
            <a:avLst/>
          </a:prstGeom>
          <a:noFill/>
        </p:spPr>
        <p:txBody>
          <a:bodyPr wrap="square" rtlCol="0">
            <a:spAutoFit/>
          </a:bodyPr>
          <a:lstStyle/>
          <a:p>
            <a:r>
              <a:rPr lang="en-US" dirty="0" smtClean="0"/>
              <a:t>Adapted from OPQC.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408" y="3986189"/>
            <a:ext cx="1990725" cy="1857375"/>
          </a:xfrm>
          <a:prstGeom prst="rect">
            <a:avLst/>
          </a:prstGeom>
        </p:spPr>
      </p:pic>
    </p:spTree>
    <p:extLst>
      <p:ext uri="{BB962C8B-B14F-4D97-AF65-F5344CB8AC3E}">
        <p14:creationId xmlns:p14="http://schemas.microsoft.com/office/powerpoint/2010/main" val="2838292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Implementation Checklist</a:t>
            </a:r>
          </a:p>
        </p:txBody>
      </p:sp>
      <p:sp>
        <p:nvSpPr>
          <p:cNvPr id="8" name="TextBox 7"/>
          <p:cNvSpPr txBox="1"/>
          <p:nvPr/>
        </p:nvSpPr>
        <p:spPr>
          <a:xfrm>
            <a:off x="220913" y="990600"/>
            <a:ext cx="7787774" cy="4844403"/>
          </a:xfrm>
          <a:prstGeom prst="rect">
            <a:avLst/>
          </a:prstGeom>
          <a:noFill/>
        </p:spPr>
        <p:txBody>
          <a:bodyPr wrap="square" rtlCol="0">
            <a:spAutoFit/>
          </a:bodyPr>
          <a:lstStyle/>
          <a:p>
            <a:pPr marL="342900" indent="-342900" fontAlgn="base">
              <a:spcBef>
                <a:spcPct val="20000"/>
              </a:spcBef>
              <a:spcAft>
                <a:spcPct val="0"/>
              </a:spcAft>
              <a:buClr>
                <a:srgbClr val="F58466"/>
              </a:buClr>
              <a:buChar char="•"/>
            </a:pPr>
            <a:r>
              <a:rPr lang="en-US" sz="2800" dirty="0" smtClean="0">
                <a:ea typeface="ＭＳ Ｐゴシック" charset="0"/>
              </a:rPr>
              <a:t>14 item assessment of what bundle components you do or don’t have in place at your hospital</a:t>
            </a:r>
          </a:p>
          <a:p>
            <a:pPr marL="342900" indent="-342900" fontAlgn="base">
              <a:spcBef>
                <a:spcPct val="20000"/>
              </a:spcBef>
              <a:spcAft>
                <a:spcPct val="0"/>
              </a:spcAft>
              <a:buClr>
                <a:srgbClr val="F58466"/>
              </a:buClr>
              <a:buChar char="•"/>
            </a:pPr>
            <a:r>
              <a:rPr lang="en-US" sz="2800" dirty="0" smtClean="0">
                <a:ea typeface="ＭＳ Ｐゴシック" charset="0"/>
              </a:rPr>
              <a:t>Complete at:</a:t>
            </a:r>
          </a:p>
          <a:p>
            <a:pPr marL="742950" lvl="1" indent="-285750" fontAlgn="base">
              <a:spcBef>
                <a:spcPct val="20000"/>
              </a:spcBef>
              <a:spcAft>
                <a:spcPct val="0"/>
              </a:spcAft>
              <a:buClr>
                <a:srgbClr val="004990"/>
              </a:buClr>
              <a:buFont typeface="Arial" pitchFamily="34" charset="0"/>
              <a:buChar char="•"/>
            </a:pPr>
            <a:r>
              <a:rPr lang="en-US" sz="2800" dirty="0" smtClean="0">
                <a:ea typeface="ＭＳ Ｐゴシック" charset="0"/>
              </a:rPr>
              <a:t>May 2016 (Implementation Baseline)</a:t>
            </a:r>
          </a:p>
          <a:p>
            <a:pPr marL="742950" lvl="1" indent="-285750" fontAlgn="base">
              <a:spcBef>
                <a:spcPct val="20000"/>
              </a:spcBef>
              <a:spcAft>
                <a:spcPct val="0"/>
              </a:spcAft>
              <a:buClr>
                <a:srgbClr val="004990"/>
              </a:buClr>
              <a:buFont typeface="Arial" pitchFamily="34" charset="0"/>
              <a:buChar char="•"/>
            </a:pPr>
            <a:r>
              <a:rPr lang="en-US" sz="2800" dirty="0" smtClean="0">
                <a:ea typeface="ＭＳ Ｐゴシック" charset="0"/>
              </a:rPr>
              <a:t>Quarterly </a:t>
            </a:r>
            <a:r>
              <a:rPr lang="en-US" sz="2800" dirty="0">
                <a:ea typeface="ＭＳ Ｐゴシック" charset="0"/>
              </a:rPr>
              <a:t>for the duration of the initiative</a:t>
            </a:r>
          </a:p>
          <a:p>
            <a:pPr marL="342900" indent="-342900" fontAlgn="base">
              <a:spcBef>
                <a:spcPct val="20000"/>
              </a:spcBef>
              <a:spcAft>
                <a:spcPct val="0"/>
              </a:spcAft>
              <a:buClr>
                <a:srgbClr val="F58466"/>
              </a:buClr>
              <a:buChar char="•"/>
            </a:pPr>
            <a:r>
              <a:rPr lang="en-US" sz="2800" dirty="0" smtClean="0">
                <a:ea typeface="ＭＳ Ｐゴシック" charset="0"/>
              </a:rPr>
              <a:t>Responses highlight opportunities:</a:t>
            </a:r>
          </a:p>
          <a:p>
            <a:pPr marL="742950" lvl="1" indent="-285750" fontAlgn="base">
              <a:spcBef>
                <a:spcPct val="20000"/>
              </a:spcBef>
              <a:spcAft>
                <a:spcPct val="0"/>
              </a:spcAft>
              <a:buClr>
                <a:srgbClr val="004990"/>
              </a:buClr>
              <a:buFont typeface="Arial" pitchFamily="34" charset="0"/>
              <a:buChar char="•"/>
            </a:pPr>
            <a:r>
              <a:rPr lang="en-US" sz="2800" dirty="0" smtClean="0">
                <a:ea typeface="ＭＳ Ｐゴシック" charset="0"/>
              </a:rPr>
              <a:t>For change at the hospital level </a:t>
            </a:r>
            <a:endParaRPr lang="en-US" sz="2800" dirty="0">
              <a:ea typeface="ＭＳ Ｐゴシック" charset="0"/>
            </a:endParaRPr>
          </a:p>
          <a:p>
            <a:pPr marL="742950" lvl="1" indent="-285750" fontAlgn="base">
              <a:spcBef>
                <a:spcPct val="20000"/>
              </a:spcBef>
              <a:spcAft>
                <a:spcPct val="0"/>
              </a:spcAft>
              <a:buClr>
                <a:srgbClr val="004990"/>
              </a:buClr>
              <a:buFont typeface="Arial" pitchFamily="34" charset="0"/>
              <a:buChar char="•"/>
            </a:pPr>
            <a:r>
              <a:rPr lang="en-US" sz="2800" dirty="0" smtClean="0">
                <a:ea typeface="ＭＳ Ｐゴシック" charset="0"/>
              </a:rPr>
              <a:t>For QI </a:t>
            </a:r>
            <a:r>
              <a:rPr lang="en-US" sz="2800" dirty="0">
                <a:ea typeface="ＭＳ Ｐゴシック" charset="0"/>
              </a:rPr>
              <a:t>support and resources at the collaborative level</a:t>
            </a:r>
          </a:p>
          <a:p>
            <a:pPr marL="742950" lvl="1" indent="-285750" fontAlgn="base">
              <a:spcBef>
                <a:spcPct val="20000"/>
              </a:spcBef>
              <a:spcAft>
                <a:spcPct val="0"/>
              </a:spcAft>
              <a:buClr>
                <a:srgbClr val="004990"/>
              </a:buClr>
              <a:buFont typeface="Arial" pitchFamily="34" charset="0"/>
              <a:buChar char="•"/>
            </a:pPr>
            <a:endParaRPr lang="en-US" altLang="en-US" sz="1100" dirty="0">
              <a:solidFill>
                <a:prstClr val="black"/>
              </a:solidFill>
            </a:endParaRPr>
          </a:p>
          <a:p>
            <a:endParaRPr lang="en-US" sz="1000" dirty="0"/>
          </a:p>
        </p:txBody>
      </p:sp>
      <p:sp>
        <p:nvSpPr>
          <p:cNvPr id="2" name="Rectangle 1"/>
          <p:cNvSpPr/>
          <p:nvPr/>
        </p:nvSpPr>
        <p:spPr>
          <a:xfrm>
            <a:off x="4572000" y="6427113"/>
            <a:ext cx="4572000" cy="498598"/>
          </a:xfrm>
          <a:prstGeom prst="rect">
            <a:avLst/>
          </a:prstGeom>
        </p:spPr>
        <p:txBody>
          <a:bodyPr>
            <a:spAutoFit/>
          </a:bodyPr>
          <a:lstStyle/>
          <a:p>
            <a:pPr fontAlgn="base">
              <a:spcBef>
                <a:spcPct val="20000"/>
              </a:spcBef>
              <a:spcAft>
                <a:spcPct val="0"/>
              </a:spcAft>
              <a:buClr>
                <a:srgbClr val="F58466"/>
              </a:buClr>
            </a:pPr>
            <a:r>
              <a:rPr lang="en-US" altLang="en-US" sz="1200" dirty="0" smtClean="0">
                <a:ea typeface="ＭＳ Ｐゴシック" charset="0"/>
              </a:rPr>
              <a:t>Implementation checklist adapted from the tool developed by </a:t>
            </a:r>
          </a:p>
          <a:p>
            <a:pPr fontAlgn="base">
              <a:spcBef>
                <a:spcPct val="20000"/>
              </a:spcBef>
              <a:spcAft>
                <a:spcPct val="0"/>
              </a:spcAft>
              <a:buClr>
                <a:srgbClr val="F58466"/>
              </a:buClr>
            </a:pPr>
            <a:r>
              <a:rPr lang="en-US" altLang="en-US" sz="1200" dirty="0" smtClean="0">
                <a:ea typeface="ＭＳ Ｐゴシック" charset="0"/>
              </a:rPr>
              <a:t>IHI </a:t>
            </a:r>
            <a:r>
              <a:rPr lang="en-US" altLang="en-US" sz="1200" dirty="0">
                <a:ea typeface="ＭＳ Ｐゴシック" charset="0"/>
              </a:rPr>
              <a:t>for implementation of the AIM bundles in </a:t>
            </a:r>
            <a:r>
              <a:rPr lang="en-US" altLang="en-US" sz="1200" dirty="0" smtClean="0">
                <a:ea typeface="ＭＳ Ｐゴシック" charset="0"/>
              </a:rPr>
              <a:t>Louisiana. </a:t>
            </a:r>
            <a:endParaRPr lang="en-US" altLang="en-US" sz="1200" dirty="0">
              <a:ea typeface="ＭＳ Ｐゴシック" charset="0"/>
            </a:endParaRPr>
          </a:p>
        </p:txBody>
      </p:sp>
    </p:spTree>
    <p:extLst>
      <p:ext uri="{BB962C8B-B14F-4D97-AF65-F5344CB8AC3E}">
        <p14:creationId xmlns:p14="http://schemas.microsoft.com/office/powerpoint/2010/main" val="3635320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p>
            <a:pPr eaLnBrk="1" hangingPunct="1"/>
            <a:r>
              <a:rPr lang="en-US" dirty="0" smtClean="0">
                <a:solidFill>
                  <a:srgbClr val="004990"/>
                </a:solidFill>
                <a:latin typeface="Goudy Old Style" pitchFamily="18" charset="0"/>
                <a:ea typeface="ＭＳ Ｐゴシック" pitchFamily="34" charset="-128"/>
              </a:rPr>
              <a:t>Tool </a:t>
            </a:r>
            <a:r>
              <a:rPr lang="en-US" dirty="0">
                <a:solidFill>
                  <a:srgbClr val="004990"/>
                </a:solidFill>
                <a:latin typeface="Goudy Old Style" pitchFamily="18" charset="0"/>
                <a:ea typeface="ＭＳ Ｐゴシック" pitchFamily="34" charset="-128"/>
              </a:rPr>
              <a:t>to </a:t>
            </a:r>
            <a:r>
              <a:rPr lang="en-US" dirty="0" smtClean="0">
                <a:solidFill>
                  <a:srgbClr val="004990"/>
                </a:solidFill>
                <a:latin typeface="Goudy Old Style" pitchFamily="18" charset="0"/>
                <a:ea typeface="ＭＳ Ｐゴシック" pitchFamily="34" charset="-128"/>
              </a:rPr>
              <a:t>Test Changes</a:t>
            </a:r>
            <a:endParaRPr lang="en-US" dirty="0">
              <a:solidFill>
                <a:srgbClr val="004990"/>
              </a:solidFill>
              <a:latin typeface="Goudy Old Style" pitchFamily="18" charset="0"/>
              <a:ea typeface="ＭＳ Ｐゴシック" pitchFamily="34" charset="-128"/>
            </a:endParaRPr>
          </a:p>
        </p:txBody>
      </p:sp>
      <p:sp>
        <p:nvSpPr>
          <p:cNvPr id="3" name="Text Placeholder 2"/>
          <p:cNvSpPr>
            <a:spLocks noGrp="1"/>
          </p:cNvSpPr>
          <p:nvPr>
            <p:ph type="body" idx="1"/>
          </p:nvPr>
        </p:nvSpPr>
        <p:spPr/>
        <p:txBody>
          <a:bodyPr/>
          <a:lstStyle/>
          <a:p>
            <a:r>
              <a:rPr lang="en-US" dirty="0" smtClean="0"/>
              <a:t>Plan Do Study Act (PDSA Cycles)</a:t>
            </a:r>
          </a:p>
        </p:txBody>
      </p:sp>
      <p:sp>
        <p:nvSpPr>
          <p:cNvPr id="4" name="Slide Number Placeholder 3"/>
          <p:cNvSpPr>
            <a:spLocks noGrp="1"/>
          </p:cNvSpPr>
          <p:nvPr>
            <p:ph type="sldNum" sz="quarter" idx="12"/>
          </p:nvPr>
        </p:nvSpPr>
        <p:spPr/>
        <p:txBody>
          <a:bodyPr/>
          <a:lstStyle/>
          <a:p>
            <a:pPr>
              <a:defRPr/>
            </a:pPr>
            <a:fld id="{CBFBC7D3-7B25-4FDD-856F-1603EF21A3CD}" type="slidenum">
              <a:rPr lang="en-US" altLang="en-US" smtClean="0"/>
              <a:pPr>
                <a:defRPr/>
              </a:pPr>
              <a:t>37</a:t>
            </a:fld>
            <a:endParaRPr lang="en-US" altLang="en-US"/>
          </a:p>
        </p:txBody>
      </p:sp>
    </p:spTree>
    <p:extLst>
      <p:ext uri="{BB962C8B-B14F-4D97-AF65-F5344CB8AC3E}">
        <p14:creationId xmlns:p14="http://schemas.microsoft.com/office/powerpoint/2010/main" val="3881256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219200" y="381000"/>
            <a:ext cx="2819401" cy="5810075"/>
          </a:xfrm>
          <a:prstGeom prst="rect">
            <a:avLst/>
          </a:prstGeom>
        </p:spPr>
      </p:pic>
      <p:sp>
        <p:nvSpPr>
          <p:cNvPr id="3" name="TextBox 2"/>
          <p:cNvSpPr txBox="1"/>
          <p:nvPr/>
        </p:nvSpPr>
        <p:spPr>
          <a:xfrm>
            <a:off x="4267200" y="762000"/>
            <a:ext cx="3581400" cy="4524315"/>
          </a:xfrm>
          <a:prstGeom prst="rect">
            <a:avLst/>
          </a:prstGeom>
          <a:noFill/>
        </p:spPr>
        <p:txBody>
          <a:bodyPr wrap="square" rtlCol="0">
            <a:spAutoFit/>
          </a:bodyPr>
          <a:lstStyle/>
          <a:p>
            <a:r>
              <a:rPr lang="en-US" sz="4800" dirty="0" smtClean="0"/>
              <a:t>Institute for Healthcare Improvement (IHI) </a:t>
            </a:r>
          </a:p>
          <a:p>
            <a:r>
              <a:rPr lang="en-US" sz="4800" dirty="0" smtClean="0"/>
              <a:t>Model for Improvement</a:t>
            </a:r>
            <a:endParaRPr lang="en-US" sz="4800" dirty="0"/>
          </a:p>
        </p:txBody>
      </p:sp>
      <p:sp>
        <p:nvSpPr>
          <p:cNvPr id="4" name="Left Brace 3"/>
          <p:cNvSpPr/>
          <p:nvPr/>
        </p:nvSpPr>
        <p:spPr>
          <a:xfrm>
            <a:off x="914400" y="4191000"/>
            <a:ext cx="609600" cy="1524000"/>
          </a:xfrm>
          <a:prstGeom prst="leftBrace">
            <a:avLst>
              <a:gd name="adj1" fmla="val 8333"/>
              <a:gd name="adj2" fmla="val 52222"/>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 name="Right Brace 4"/>
          <p:cNvSpPr/>
          <p:nvPr/>
        </p:nvSpPr>
        <p:spPr>
          <a:xfrm>
            <a:off x="3733800" y="4191000"/>
            <a:ext cx="533400" cy="152400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53093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52400" y="1143000"/>
            <a:ext cx="8077200" cy="49895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Clr>
                <a:srgbClr val="222268"/>
              </a:buClr>
              <a:buSzPct val="150000"/>
              <a:buChar char="•"/>
              <a:defRPr sz="3200" b="1">
                <a:solidFill>
                  <a:schemeClr val="tx1"/>
                </a:solidFill>
                <a:latin typeface="+mn-lt"/>
                <a:ea typeface="ＭＳ Ｐゴシック" charset="0"/>
                <a:cs typeface="ＭＳ Ｐゴシック"/>
              </a:defRPr>
            </a:lvl1pPr>
            <a:lvl2pPr marL="742950" indent="-285750" algn="l" rtl="0" eaLnBrk="1" fontAlgn="base" hangingPunct="1">
              <a:spcBef>
                <a:spcPct val="20000"/>
              </a:spcBef>
              <a:spcAft>
                <a:spcPct val="0"/>
              </a:spcAft>
              <a:buClr>
                <a:srgbClr val="222268"/>
              </a:buClr>
              <a:buSzPct val="150000"/>
              <a:buChar char="•"/>
              <a:defRPr sz="2800">
                <a:solidFill>
                  <a:schemeClr val="tx1"/>
                </a:solidFill>
                <a:latin typeface="+mn-lt"/>
                <a:ea typeface="ＭＳ Ｐゴシック" charset="0"/>
                <a:cs typeface="ＭＳ Ｐゴシック"/>
              </a:defRPr>
            </a:lvl2pPr>
            <a:lvl3pPr marL="1143000" indent="-228600" algn="l" rtl="0" eaLnBrk="1" fontAlgn="base" hangingPunct="1">
              <a:spcBef>
                <a:spcPct val="20000"/>
              </a:spcBef>
              <a:spcAft>
                <a:spcPct val="0"/>
              </a:spcAft>
              <a:buClr>
                <a:srgbClr val="222268"/>
              </a:buClr>
              <a:buSzPct val="150000"/>
              <a:buChar char="•"/>
              <a:defRPr sz="2400">
                <a:solidFill>
                  <a:schemeClr val="tx1"/>
                </a:solidFill>
                <a:latin typeface="+mn-lt"/>
                <a:ea typeface="ＭＳ Ｐゴシック" charset="0"/>
                <a:cs typeface="ＭＳ Ｐゴシック"/>
              </a:defRPr>
            </a:lvl3pPr>
            <a:lvl4pPr marL="1600200" indent="-228600" algn="l" rtl="0" eaLnBrk="1" fontAlgn="base" hangingPunct="1">
              <a:spcBef>
                <a:spcPct val="20000"/>
              </a:spcBef>
              <a:spcAft>
                <a:spcPct val="0"/>
              </a:spcAft>
              <a:buClr>
                <a:srgbClr val="222268"/>
              </a:buClr>
              <a:buSzPct val="150000"/>
              <a:buChar char="•"/>
              <a:defRPr sz="2000">
                <a:solidFill>
                  <a:schemeClr val="tx1"/>
                </a:solidFill>
                <a:latin typeface="+mn-lt"/>
                <a:ea typeface="ＭＳ Ｐゴシック" charset="0"/>
                <a:cs typeface="ＭＳ Ｐゴシック"/>
              </a:defRPr>
            </a:lvl4pPr>
            <a:lvl5pPr marL="2057400" indent="-228600" algn="l" rtl="0" eaLnBrk="1" fontAlgn="base" hangingPunct="1">
              <a:spcBef>
                <a:spcPct val="20000"/>
              </a:spcBef>
              <a:spcAft>
                <a:spcPct val="0"/>
              </a:spcAft>
              <a:buClr>
                <a:srgbClr val="222268"/>
              </a:buClr>
              <a:buSzPct val="150000"/>
              <a:buChar char="•"/>
              <a:defRPr sz="2000">
                <a:solidFill>
                  <a:schemeClr val="tx1"/>
                </a:solidFill>
                <a:latin typeface="+mn-lt"/>
                <a:ea typeface="ＭＳ Ｐゴシック" charset="0"/>
                <a:cs typeface="ＭＳ Ｐゴシック"/>
              </a:defRPr>
            </a:lvl5pPr>
            <a:lvl6pPr marL="2514600" indent="-228600" algn="l" rtl="0" eaLnBrk="1" fontAlgn="base" hangingPunct="1">
              <a:spcBef>
                <a:spcPct val="20000"/>
              </a:spcBef>
              <a:spcAft>
                <a:spcPct val="0"/>
              </a:spcAft>
              <a:buClr>
                <a:srgbClr val="0000FF"/>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rgbClr val="0000FF"/>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rgbClr val="0000FF"/>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rgbClr val="0000FF"/>
              </a:buClr>
              <a:buSzPct val="150000"/>
              <a:buChar char="•"/>
              <a:defRPr sz="20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
                <a:srgbClr val="333399"/>
              </a:buClr>
              <a:buSzPct val="150000"/>
              <a:buFontTx/>
              <a:buChar char="•"/>
              <a:tabLst/>
              <a:defRPr/>
            </a:pPr>
            <a:r>
              <a:rPr kumimoji="0" lang="en-US" sz="1800" b="1" i="0" u="none" strike="noStrike" kern="0" cap="none" spc="0" normalizeH="0" baseline="0" noProof="0" dirty="0" smtClean="0">
                <a:ln>
                  <a:noFill/>
                </a:ln>
                <a:solidFill>
                  <a:srgbClr val="000000"/>
                </a:solidFill>
                <a:effectLst/>
                <a:uLnTx/>
                <a:uFillTx/>
                <a:latin typeface="Arial"/>
                <a:ea typeface="MS PGothic" pitchFamily="34" charset="-128"/>
              </a:rPr>
              <a:t>Plan </a:t>
            </a:r>
            <a:r>
              <a:rPr kumimoji="0" lang="en-US" sz="1800" b="1" i="1" u="none" strike="noStrike" kern="0" cap="none" spc="0" normalizeH="0" baseline="0" noProof="0" dirty="0" smtClean="0">
                <a:ln>
                  <a:noFill/>
                </a:ln>
                <a:solidFill>
                  <a:srgbClr val="C00000"/>
                </a:solidFill>
                <a:effectLst/>
                <a:uLnTx/>
                <a:uFillTx/>
                <a:latin typeface="Arial"/>
                <a:ea typeface="MS PGothic" pitchFamily="34" charset="-128"/>
              </a:rPr>
              <a:t>the test</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0" i="0" u="none" strike="noStrike" kern="0" cap="none" spc="0" normalizeH="0" baseline="0" noProof="0" dirty="0" smtClean="0">
                <a:ln>
                  <a:noFill/>
                </a:ln>
                <a:solidFill>
                  <a:srgbClr val="000000"/>
                </a:solidFill>
                <a:effectLst/>
                <a:uLnTx/>
                <a:uFillTx/>
                <a:latin typeface="Arial"/>
              </a:rPr>
              <a:t>What is the objective of the test? population?</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0" i="0" u="none" strike="noStrike" kern="0" cap="none" spc="0" normalizeH="0" baseline="0" noProof="0" dirty="0" smtClean="0">
                <a:ln>
                  <a:noFill/>
                </a:ln>
                <a:solidFill>
                  <a:srgbClr val="000000"/>
                </a:solidFill>
                <a:effectLst/>
                <a:uLnTx/>
                <a:uFillTx/>
                <a:latin typeface="Arial"/>
              </a:rPr>
              <a:t>What tasks are necessary in order to conduct the test?</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0" i="0" u="none" strike="noStrike" kern="0" cap="none" spc="0" normalizeH="0" baseline="0" noProof="0" dirty="0" smtClean="0">
                <a:ln>
                  <a:noFill/>
                </a:ln>
                <a:solidFill>
                  <a:srgbClr val="000000"/>
                </a:solidFill>
                <a:effectLst/>
                <a:uLnTx/>
                <a:uFillTx/>
                <a:latin typeface="Arial"/>
              </a:rPr>
              <a:t>Develop the action plan of tasks – who, when, what, when where?</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0" i="0" u="none" strike="noStrike" kern="0" cap="none" spc="0" normalizeH="0" baseline="0" noProof="0" dirty="0" smtClean="0">
                <a:ln>
                  <a:noFill/>
                </a:ln>
                <a:solidFill>
                  <a:srgbClr val="000000"/>
                </a:solidFill>
                <a:effectLst/>
                <a:uLnTx/>
                <a:uFillTx/>
                <a:latin typeface="Arial"/>
              </a:rPr>
              <a:t>How will you measure the impact of the test?</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0" i="0" u="none" strike="noStrike" kern="0" cap="none" spc="0" normalizeH="0" baseline="0" noProof="0" dirty="0" smtClean="0">
                <a:ln>
                  <a:noFill/>
                </a:ln>
                <a:solidFill>
                  <a:srgbClr val="000000"/>
                </a:solidFill>
                <a:effectLst/>
                <a:uLnTx/>
                <a:uFillTx/>
                <a:latin typeface="Arial"/>
              </a:rPr>
              <a:t>What do you predict will happen?</a:t>
            </a:r>
          </a:p>
          <a:p>
            <a:pPr marL="457200" marR="0" lvl="1" indent="0" algn="l" defTabSz="914400" rtl="0" eaLnBrk="1" fontAlgn="base" latinLnBrk="0" hangingPunct="1">
              <a:lnSpc>
                <a:spcPct val="80000"/>
              </a:lnSpc>
              <a:spcBef>
                <a:spcPct val="20000"/>
              </a:spcBef>
              <a:spcAft>
                <a:spcPct val="0"/>
              </a:spcAft>
              <a:buClr>
                <a:srgbClr val="333399"/>
              </a:buClr>
              <a:buSzPct val="150000"/>
              <a:buNone/>
              <a:tabLst/>
              <a:defRPr/>
            </a:pPr>
            <a:endParaRPr kumimoji="0" lang="en-US" sz="1800" b="0" i="0" u="none" strike="noStrike" kern="0" cap="none" spc="0" normalizeH="0" baseline="0" noProof="0" dirty="0" smtClean="0">
              <a:ln>
                <a:noFill/>
              </a:ln>
              <a:solidFill>
                <a:srgbClr val="000000"/>
              </a:solidFill>
              <a:effectLst/>
              <a:uLnTx/>
              <a:uFillTx/>
              <a:latin typeface="Arial"/>
            </a:endParaRPr>
          </a:p>
          <a:p>
            <a:pPr marL="342900" marR="0" lvl="0" indent="-342900" algn="l" defTabSz="914400" rtl="0" eaLnBrk="1" fontAlgn="base" latinLnBrk="0" hangingPunct="1">
              <a:lnSpc>
                <a:spcPct val="80000"/>
              </a:lnSpc>
              <a:spcBef>
                <a:spcPct val="20000"/>
              </a:spcBef>
              <a:spcAft>
                <a:spcPct val="0"/>
              </a:spcAft>
              <a:buClr>
                <a:srgbClr val="333399"/>
              </a:buClr>
              <a:buSzPct val="150000"/>
              <a:buFontTx/>
              <a:buChar char="•"/>
              <a:tabLst/>
              <a:defRPr/>
            </a:pPr>
            <a:r>
              <a:rPr kumimoji="0" lang="en-US" sz="1800" b="1" i="0" u="none" strike="noStrike" kern="0" cap="none" spc="0" normalizeH="0" baseline="0" noProof="0" dirty="0" smtClean="0">
                <a:ln>
                  <a:noFill/>
                </a:ln>
                <a:solidFill>
                  <a:srgbClr val="000000"/>
                </a:solidFill>
                <a:effectLst/>
                <a:uLnTx/>
                <a:uFillTx/>
                <a:latin typeface="Arial"/>
                <a:ea typeface="MS PGothic" pitchFamily="34" charset="-128"/>
              </a:rPr>
              <a:t>Do--</a:t>
            </a:r>
            <a:r>
              <a:rPr kumimoji="0" lang="en-US" sz="1800" b="1" i="1" u="none" strike="noStrike" kern="0" cap="none" spc="0" normalizeH="0" baseline="0" noProof="0" dirty="0" smtClean="0">
                <a:ln>
                  <a:noFill/>
                </a:ln>
                <a:solidFill>
                  <a:srgbClr val="C00000"/>
                </a:solidFill>
                <a:effectLst/>
                <a:uLnTx/>
                <a:uFillTx/>
                <a:latin typeface="Arial"/>
                <a:ea typeface="MS PGothic" pitchFamily="34" charset="-128"/>
              </a:rPr>
              <a:t>test the change</a:t>
            </a:r>
          </a:p>
          <a:p>
            <a:pPr lvl="1">
              <a:lnSpc>
                <a:spcPct val="80000"/>
              </a:lnSpc>
              <a:buClr>
                <a:srgbClr val="333399"/>
              </a:buClr>
              <a:buFont typeface="Wingdings" panose="05000000000000000000" pitchFamily="2" charset="2"/>
              <a:buChar char="q"/>
              <a:defRPr/>
            </a:pPr>
            <a:r>
              <a:rPr lang="en-US" sz="1600" kern="0" dirty="0">
                <a:solidFill>
                  <a:srgbClr val="000000"/>
                </a:solidFill>
                <a:latin typeface="Arial"/>
              </a:rPr>
              <a:t>Carry out the plan</a:t>
            </a:r>
          </a:p>
          <a:p>
            <a:pPr lvl="1">
              <a:lnSpc>
                <a:spcPct val="80000"/>
              </a:lnSpc>
              <a:buClr>
                <a:srgbClr val="333399"/>
              </a:buClr>
              <a:buFont typeface="Wingdings" panose="05000000000000000000" pitchFamily="2" charset="2"/>
              <a:buChar char="q"/>
              <a:defRPr/>
            </a:pPr>
            <a:r>
              <a:rPr lang="en-US" sz="1600" kern="0" dirty="0">
                <a:solidFill>
                  <a:srgbClr val="000000"/>
                </a:solidFill>
                <a:latin typeface="Arial"/>
              </a:rPr>
              <a:t>Document problems and unexpected observations</a:t>
            </a:r>
          </a:p>
          <a:p>
            <a:pPr marL="342900" lvl="1" indent="-342900">
              <a:lnSpc>
                <a:spcPct val="80000"/>
              </a:lnSpc>
              <a:buClr>
                <a:srgbClr val="333399"/>
              </a:buClr>
              <a:buFontTx/>
              <a:buChar char="•"/>
              <a:defRPr/>
            </a:pPr>
            <a:endParaRPr lang="en-US" sz="1600" kern="0" dirty="0">
              <a:solidFill>
                <a:srgbClr val="000000"/>
              </a:solidFill>
              <a:latin typeface="Arial"/>
            </a:endParaRPr>
          </a:p>
          <a:p>
            <a:pPr marL="342900" marR="0" lvl="0" indent="-342900" algn="l" defTabSz="914400" rtl="0" eaLnBrk="1" fontAlgn="base" latinLnBrk="0" hangingPunct="1">
              <a:lnSpc>
                <a:spcPct val="80000"/>
              </a:lnSpc>
              <a:spcBef>
                <a:spcPct val="20000"/>
              </a:spcBef>
              <a:spcAft>
                <a:spcPct val="0"/>
              </a:spcAft>
              <a:buClr>
                <a:srgbClr val="333399"/>
              </a:buClr>
              <a:buSzPct val="150000"/>
              <a:buFontTx/>
              <a:buChar char="•"/>
              <a:tabLst/>
              <a:defRPr/>
            </a:pPr>
            <a:r>
              <a:rPr kumimoji="0" lang="en-US" sz="1800" b="1" i="0" u="none" strike="noStrike" kern="0" cap="none" spc="0" normalizeH="0" baseline="0" noProof="0" dirty="0" smtClean="0">
                <a:ln>
                  <a:noFill/>
                </a:ln>
                <a:solidFill>
                  <a:srgbClr val="000000"/>
                </a:solidFill>
                <a:effectLst/>
                <a:uLnTx/>
                <a:uFillTx/>
                <a:latin typeface="Arial"/>
                <a:ea typeface="MS PGothic" pitchFamily="34" charset="-128"/>
              </a:rPr>
              <a:t>Study </a:t>
            </a:r>
            <a:r>
              <a:rPr kumimoji="0" lang="en-US" sz="1800" b="1" i="1" u="none" strike="noStrike" kern="0" cap="none" spc="0" normalizeH="0" baseline="0" noProof="0" dirty="0" smtClean="0">
                <a:ln>
                  <a:noFill/>
                </a:ln>
                <a:solidFill>
                  <a:srgbClr val="C00000"/>
                </a:solidFill>
                <a:effectLst/>
                <a:uLnTx/>
                <a:uFillTx/>
                <a:latin typeface="Arial"/>
                <a:ea typeface="MS PGothic" pitchFamily="34" charset="-128"/>
              </a:rPr>
              <a:t>the results of the test</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0" i="0" u="none" strike="noStrike" kern="0" cap="none" spc="0" normalizeH="0" baseline="0" noProof="0" dirty="0" smtClean="0">
                <a:ln>
                  <a:noFill/>
                </a:ln>
                <a:solidFill>
                  <a:srgbClr val="000000"/>
                </a:solidFill>
                <a:effectLst/>
                <a:uLnTx/>
                <a:uFillTx/>
                <a:latin typeface="Arial"/>
              </a:rPr>
              <a:t>What were the results from the test?</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0" i="0" u="none" strike="noStrike" kern="0" cap="none" spc="0" normalizeH="0" baseline="0" noProof="0" dirty="0" smtClean="0">
                <a:ln>
                  <a:noFill/>
                </a:ln>
                <a:solidFill>
                  <a:srgbClr val="000000"/>
                </a:solidFill>
                <a:effectLst/>
                <a:uLnTx/>
                <a:uFillTx/>
                <a:latin typeface="Arial"/>
              </a:rPr>
              <a:t>Were there any unexpected  observations? </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0" i="0" u="none" strike="noStrike" kern="0" cap="none" spc="0" normalizeH="0" baseline="0" noProof="0" dirty="0" smtClean="0">
                <a:ln>
                  <a:noFill/>
                </a:ln>
                <a:solidFill>
                  <a:srgbClr val="000000"/>
                </a:solidFill>
                <a:effectLst/>
                <a:uLnTx/>
                <a:uFillTx/>
                <a:latin typeface="Arial"/>
              </a:rPr>
              <a:t>Was your prediction correct?</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0" i="0" u="none" strike="noStrike" kern="0" cap="none" spc="0" normalizeH="0" baseline="0" noProof="0" dirty="0" smtClean="0">
                <a:ln>
                  <a:noFill/>
                </a:ln>
                <a:solidFill>
                  <a:srgbClr val="000000"/>
                </a:solidFill>
                <a:effectLst/>
                <a:uLnTx/>
                <a:uFillTx/>
                <a:latin typeface="Arial"/>
              </a:rPr>
              <a:t>What do you need to do next?</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endParaRPr kumimoji="0" lang="en-US" sz="1800" b="0" i="0" u="none" strike="noStrike" kern="0" cap="none" spc="0" normalizeH="0" baseline="0" noProof="0" dirty="0" smtClean="0">
              <a:ln>
                <a:noFill/>
              </a:ln>
              <a:solidFill>
                <a:srgbClr val="000000"/>
              </a:solidFill>
              <a:effectLst/>
              <a:uLnTx/>
              <a:uFillTx/>
              <a:latin typeface="Arial"/>
            </a:endParaRPr>
          </a:p>
          <a:p>
            <a:pPr marL="342900" marR="0" lvl="0" indent="-342900" algn="l" defTabSz="914400" rtl="0" eaLnBrk="1" fontAlgn="base" latinLnBrk="0" hangingPunct="1">
              <a:lnSpc>
                <a:spcPct val="80000"/>
              </a:lnSpc>
              <a:spcBef>
                <a:spcPct val="20000"/>
              </a:spcBef>
              <a:spcAft>
                <a:spcPct val="0"/>
              </a:spcAft>
              <a:buClr>
                <a:srgbClr val="333399"/>
              </a:buClr>
              <a:buSzPct val="150000"/>
              <a:buFontTx/>
              <a:buChar char="•"/>
              <a:tabLst/>
              <a:defRPr/>
            </a:pPr>
            <a:r>
              <a:rPr kumimoji="0" lang="en-US" sz="1800" b="1" i="0" u="none" strike="noStrike" kern="0" cap="none" spc="0" normalizeH="0" baseline="0" noProof="0" dirty="0" smtClean="0">
                <a:ln>
                  <a:noFill/>
                </a:ln>
                <a:effectLst/>
                <a:uLnTx/>
                <a:uFillTx/>
                <a:latin typeface="Arial"/>
                <a:ea typeface="MS PGothic" pitchFamily="34" charset="-128"/>
              </a:rPr>
              <a:t>Act</a:t>
            </a:r>
            <a:r>
              <a:rPr kumimoji="0" lang="en-US" sz="1800" b="1" i="0" u="none" strike="noStrike" kern="0" cap="none" spc="0" normalizeH="0" baseline="0" noProof="0" dirty="0" smtClean="0">
                <a:ln>
                  <a:noFill/>
                </a:ln>
                <a:solidFill>
                  <a:srgbClr val="C00000"/>
                </a:solidFill>
                <a:effectLst/>
                <a:uLnTx/>
                <a:uFillTx/>
                <a:latin typeface="Arial"/>
                <a:ea typeface="MS PGothic" pitchFamily="34" charset="-128"/>
              </a:rPr>
              <a:t> </a:t>
            </a:r>
            <a:r>
              <a:rPr kumimoji="0" lang="en-US" sz="1800" b="1" i="1" u="none" strike="noStrike" kern="0" cap="none" spc="0" normalizeH="0" baseline="0" noProof="0" dirty="0" smtClean="0">
                <a:ln>
                  <a:noFill/>
                </a:ln>
                <a:solidFill>
                  <a:srgbClr val="C00000"/>
                </a:solidFill>
                <a:effectLst/>
                <a:uLnTx/>
                <a:uFillTx/>
                <a:latin typeface="Arial"/>
                <a:ea typeface="MS PGothic" pitchFamily="34" charset="-128"/>
              </a:rPr>
              <a:t>on your results</a:t>
            </a:r>
            <a:endParaRPr kumimoji="0" lang="en-US" sz="1800" b="1" i="0" u="none" strike="noStrike" kern="0" cap="none" spc="0" normalizeH="0" baseline="0" noProof="0" dirty="0" smtClean="0">
              <a:ln>
                <a:noFill/>
              </a:ln>
              <a:solidFill>
                <a:srgbClr val="C00000"/>
              </a:solidFill>
              <a:effectLst/>
              <a:uLnTx/>
              <a:uFillTx/>
              <a:latin typeface="Arial"/>
              <a:ea typeface="MS PGothic" pitchFamily="34" charset="-128"/>
            </a:endParaRP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1" i="0" u="none" strike="noStrike" kern="0" cap="none" spc="0" normalizeH="0" baseline="0" noProof="0" dirty="0" smtClean="0">
                <a:ln>
                  <a:noFill/>
                </a:ln>
                <a:solidFill>
                  <a:srgbClr val="C00000"/>
                </a:solidFill>
                <a:effectLst/>
                <a:uLnTx/>
                <a:uFillTx/>
                <a:latin typeface="Arial"/>
              </a:rPr>
              <a:t>Adapt</a:t>
            </a:r>
            <a:r>
              <a:rPr kumimoji="0" lang="en-US" sz="1600" b="0" i="0" u="none" strike="noStrike" kern="0" cap="none" spc="0" normalizeH="0" baseline="0" noProof="0" dirty="0" smtClean="0">
                <a:ln>
                  <a:noFill/>
                </a:ln>
                <a:solidFill>
                  <a:srgbClr val="C00000"/>
                </a:solidFill>
                <a:effectLst/>
                <a:uLnTx/>
                <a:uFillTx/>
                <a:latin typeface="Arial"/>
              </a:rPr>
              <a:t> </a:t>
            </a:r>
            <a:r>
              <a:rPr kumimoji="0" lang="en-US" sz="1600" b="0" i="0" u="none" strike="noStrike" kern="0" cap="none" spc="0" normalizeH="0" baseline="0" noProof="0" dirty="0" smtClean="0">
                <a:ln>
                  <a:noFill/>
                </a:ln>
                <a:solidFill>
                  <a:srgbClr val="000000"/>
                </a:solidFill>
                <a:effectLst/>
                <a:uLnTx/>
                <a:uFillTx/>
                <a:latin typeface="Arial"/>
              </a:rPr>
              <a:t>– do you need to make revisions &amp; re-test?</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1" i="0" u="none" strike="noStrike" kern="0" cap="none" spc="0" normalizeH="0" baseline="0" noProof="0" dirty="0" smtClean="0">
                <a:ln>
                  <a:noFill/>
                </a:ln>
                <a:solidFill>
                  <a:srgbClr val="C00000"/>
                </a:solidFill>
                <a:effectLst/>
                <a:uLnTx/>
                <a:uFillTx/>
                <a:latin typeface="Arial"/>
              </a:rPr>
              <a:t>Adopt</a:t>
            </a:r>
            <a:r>
              <a:rPr kumimoji="0" lang="en-US" sz="1600" b="1" i="0" u="none" strike="noStrike" kern="0" cap="none" spc="0" normalizeH="0" baseline="0" noProof="0" dirty="0" smtClean="0">
                <a:ln>
                  <a:noFill/>
                </a:ln>
                <a:solidFill>
                  <a:srgbClr val="0066FF"/>
                </a:solidFill>
                <a:effectLst/>
                <a:uLnTx/>
                <a:uFillTx/>
                <a:latin typeface="Arial"/>
              </a:rPr>
              <a:t> </a:t>
            </a:r>
            <a:r>
              <a:rPr kumimoji="0" lang="en-US" sz="1600" b="0" i="0" u="none" strike="noStrike" kern="0" cap="none" spc="0" normalizeH="0" baseline="0" noProof="0" dirty="0" smtClean="0">
                <a:ln>
                  <a:noFill/>
                </a:ln>
                <a:solidFill>
                  <a:srgbClr val="000000"/>
                </a:solidFill>
                <a:effectLst/>
                <a:uLnTx/>
                <a:uFillTx/>
                <a:latin typeface="Arial"/>
              </a:rPr>
              <a:t>– do you need to scale up a successful test?</a:t>
            </a:r>
          </a:p>
          <a:p>
            <a:pPr marR="0" lvl="1" algn="l" defTabSz="914400" rtl="0" eaLnBrk="1" fontAlgn="base" latinLnBrk="0" hangingPunct="1">
              <a:lnSpc>
                <a:spcPct val="80000"/>
              </a:lnSpc>
              <a:spcBef>
                <a:spcPct val="20000"/>
              </a:spcBef>
              <a:spcAft>
                <a:spcPct val="0"/>
              </a:spcAft>
              <a:buClr>
                <a:srgbClr val="333399"/>
              </a:buClr>
              <a:buSzPct val="150000"/>
              <a:buFont typeface="Wingdings" panose="05000000000000000000" pitchFamily="2" charset="2"/>
              <a:buChar char="q"/>
              <a:tabLst/>
              <a:defRPr/>
            </a:pPr>
            <a:r>
              <a:rPr kumimoji="0" lang="en-US" sz="1600" b="1" i="0" u="none" strike="noStrike" kern="0" cap="none" spc="0" normalizeH="0" baseline="0" noProof="0" dirty="0" smtClean="0">
                <a:ln>
                  <a:noFill/>
                </a:ln>
                <a:solidFill>
                  <a:srgbClr val="C00000"/>
                </a:solidFill>
                <a:effectLst/>
                <a:uLnTx/>
                <a:uFillTx/>
                <a:latin typeface="Arial"/>
              </a:rPr>
              <a:t>Abandon</a:t>
            </a:r>
            <a:r>
              <a:rPr kumimoji="0" lang="en-US" sz="1600" b="0" i="0" u="none" strike="noStrike" kern="0" cap="none" spc="0" normalizeH="0" baseline="0" noProof="0" dirty="0" smtClean="0">
                <a:ln>
                  <a:noFill/>
                </a:ln>
                <a:solidFill>
                  <a:srgbClr val="000000"/>
                </a:solidFill>
                <a:effectLst/>
                <a:uLnTx/>
                <a:uFillTx/>
                <a:latin typeface="Arial"/>
              </a:rPr>
              <a:t> – did your test fail but you were able to learn from it?</a:t>
            </a:r>
          </a:p>
        </p:txBody>
      </p:sp>
      <p:sp>
        <p:nvSpPr>
          <p:cNvPr id="6" name="TextBox 1"/>
          <p:cNvSpPr txBox="1">
            <a:spLocks noChangeArrowheads="1"/>
          </p:cNvSpPr>
          <p:nvPr/>
        </p:nvSpPr>
        <p:spPr bwMode="auto">
          <a:xfrm>
            <a:off x="293370" y="291952"/>
            <a:ext cx="5627688" cy="64633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ヒラギノ角ゴ Pro W3" pitchFamily="124" charset="-128"/>
              </a:defRPr>
            </a:lvl1pPr>
            <a:lvl2pPr marL="742950" indent="-285750" eaLnBrk="0" hangingPunct="0">
              <a:defRPr>
                <a:solidFill>
                  <a:schemeClr val="tx1"/>
                </a:solidFill>
                <a:latin typeface="Arial" pitchFamily="34" charset="0"/>
                <a:ea typeface="ヒラギノ角ゴ Pro W3" pitchFamily="124" charset="-128"/>
              </a:defRPr>
            </a:lvl2pPr>
            <a:lvl3pPr marL="1143000" indent="-228600" eaLnBrk="0" hangingPunct="0">
              <a:defRPr>
                <a:solidFill>
                  <a:schemeClr val="tx1"/>
                </a:solidFill>
                <a:latin typeface="Arial" pitchFamily="34" charset="0"/>
                <a:ea typeface="ヒラギノ角ゴ Pro W3" pitchFamily="124" charset="-128"/>
              </a:defRPr>
            </a:lvl3pPr>
            <a:lvl4pPr marL="1600200" indent="-228600" eaLnBrk="0" hangingPunct="0">
              <a:defRPr>
                <a:solidFill>
                  <a:schemeClr val="tx1"/>
                </a:solidFill>
                <a:latin typeface="Arial" pitchFamily="34" charset="0"/>
                <a:ea typeface="ヒラギノ角ゴ Pro W3" pitchFamily="124" charset="-128"/>
              </a:defRPr>
            </a:lvl4pPr>
            <a:lvl5pPr marL="2057400" indent="-228600" eaLnBrk="0" hangingPunct="0">
              <a:defRPr>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C00000"/>
                </a:solidFill>
                <a:effectLst/>
                <a:uLnTx/>
                <a:uFillTx/>
                <a:latin typeface="Arial" pitchFamily="34" charset="0"/>
              </a:rPr>
              <a:t>Plan...Do...Study...Act</a:t>
            </a:r>
          </a:p>
        </p:txBody>
      </p:sp>
      <p:pic>
        <p:nvPicPr>
          <p:cNvPr id="2" name="Picture 1"/>
          <p:cNvPicPr>
            <a:picLocks noChangeAspect="1"/>
          </p:cNvPicPr>
          <p:nvPr/>
        </p:nvPicPr>
        <p:blipFill>
          <a:blip r:embed="rId3" cstate="print"/>
          <a:stretch>
            <a:fillRect/>
          </a:stretch>
        </p:blipFill>
        <p:spPr>
          <a:xfrm>
            <a:off x="5921058" y="2514600"/>
            <a:ext cx="2841942" cy="2949864"/>
          </a:xfrm>
          <a:prstGeom prst="rect">
            <a:avLst/>
          </a:prstGeom>
        </p:spPr>
      </p:pic>
    </p:spTree>
    <p:extLst>
      <p:ext uri="{BB962C8B-B14F-4D97-AF65-F5344CB8AC3E}">
        <p14:creationId xmlns:p14="http://schemas.microsoft.com/office/powerpoint/2010/main" val="3757666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pPr algn="l" eaLnBrk="1" hangingPunct="1"/>
            <a:r>
              <a:rPr lang="en-US" altLang="en-US" sz="3200" b="1" dirty="0" smtClean="0">
                <a:solidFill>
                  <a:srgbClr val="F58466"/>
                </a:solidFill>
                <a:latin typeface="Goudy Old Style" panose="02020502050305020303" pitchFamily="18" charset="0"/>
              </a:rPr>
              <a:t>Agenda</a:t>
            </a:r>
          </a:p>
        </p:txBody>
      </p:sp>
      <p:sp>
        <p:nvSpPr>
          <p:cNvPr id="11267" name="Content Placeholder 3"/>
          <p:cNvSpPr>
            <a:spLocks noGrp="1"/>
          </p:cNvSpPr>
          <p:nvPr>
            <p:ph idx="1"/>
          </p:nvPr>
        </p:nvSpPr>
        <p:spPr>
          <a:xfrm>
            <a:off x="76200" y="1066800"/>
            <a:ext cx="9067800" cy="4953000"/>
          </a:xfrm>
        </p:spPr>
        <p:txBody>
          <a:bodyPr>
            <a:noAutofit/>
          </a:bodyPr>
          <a:lstStyle/>
          <a:p>
            <a:pPr>
              <a:buClr>
                <a:srgbClr val="F58466"/>
              </a:buClr>
              <a:defRPr/>
            </a:pPr>
            <a:r>
              <a:rPr lang="en-US" sz="1700" dirty="0" smtClean="0"/>
              <a:t>9:30 </a:t>
            </a:r>
            <a:r>
              <a:rPr lang="en-US" sz="1700" dirty="0"/>
              <a:t>– </a:t>
            </a:r>
            <a:r>
              <a:rPr lang="en-US" sz="1700" dirty="0" smtClean="0"/>
              <a:t>9:45 am	</a:t>
            </a:r>
            <a:r>
              <a:rPr lang="en-US" sz="1700" dirty="0"/>
              <a:t>	</a:t>
            </a:r>
            <a:r>
              <a:rPr lang="en-US" sz="1700" dirty="0" smtClean="0"/>
              <a:t>ILPQC </a:t>
            </a:r>
            <a:r>
              <a:rPr lang="en-US" sz="1700" dirty="0"/>
              <a:t>Maternal Hypertension Initiative: What Are We Trying </a:t>
            </a:r>
            <a:r>
              <a:rPr lang="en-US" sz="1700" dirty="0" smtClean="0"/>
              <a:t>to 			Accomplish</a:t>
            </a:r>
            <a:r>
              <a:rPr lang="en-US" sz="1700" dirty="0"/>
              <a:t>? (Ann Borders)</a:t>
            </a:r>
          </a:p>
          <a:p>
            <a:pPr>
              <a:buClr>
                <a:srgbClr val="F58466"/>
              </a:buClr>
              <a:defRPr/>
            </a:pPr>
            <a:r>
              <a:rPr lang="en-US" sz="1700" dirty="0" smtClean="0"/>
              <a:t>9:45 – 10:35 am</a:t>
            </a:r>
            <a:r>
              <a:rPr lang="en-US" sz="1700" dirty="0"/>
              <a:t>	</a:t>
            </a:r>
            <a:r>
              <a:rPr lang="en-US" sz="1700" dirty="0" smtClean="0"/>
              <a:t>	Improving </a:t>
            </a:r>
            <a:r>
              <a:rPr lang="en-US" sz="1700" dirty="0"/>
              <a:t>Healthcare Response to Maternal Hypertension: </a:t>
            </a:r>
            <a:r>
              <a:rPr lang="en-US" sz="1700" dirty="0" smtClean="0"/>
              <a:t>The 			CMQCC </a:t>
            </a:r>
            <a:r>
              <a:rPr lang="en-US" sz="1700" dirty="0"/>
              <a:t>(California) Preeclampsia </a:t>
            </a:r>
            <a:r>
              <a:rPr lang="en-US" sz="1700" dirty="0" smtClean="0"/>
              <a:t>Collaborative (Larry Shields)</a:t>
            </a:r>
          </a:p>
          <a:p>
            <a:pPr>
              <a:buClr>
                <a:srgbClr val="F58466"/>
              </a:buClr>
              <a:defRPr/>
            </a:pPr>
            <a:r>
              <a:rPr lang="en-US" sz="1700" dirty="0" smtClean="0"/>
              <a:t>10:35 – 11:05 am</a:t>
            </a:r>
            <a:r>
              <a:rPr lang="en-US" sz="1700" dirty="0"/>
              <a:t>	The AIM HTN Bundle 101: Key Steps for Implementation </a:t>
            </a:r>
            <a:r>
              <a:rPr lang="en-US" sz="1700" dirty="0" smtClean="0"/>
              <a:t>				(Nancy Peterson)</a:t>
            </a:r>
            <a:endParaRPr lang="en-US" sz="1700" dirty="0"/>
          </a:p>
          <a:p>
            <a:pPr>
              <a:buClr>
                <a:srgbClr val="F58466"/>
              </a:buClr>
              <a:defRPr/>
            </a:pPr>
            <a:r>
              <a:rPr lang="en-US" sz="1700" dirty="0" smtClean="0"/>
              <a:t>11:05 </a:t>
            </a:r>
            <a:r>
              <a:rPr lang="en-US" sz="1700" dirty="0"/>
              <a:t>– </a:t>
            </a:r>
            <a:r>
              <a:rPr lang="en-US" sz="1700" dirty="0" smtClean="0"/>
              <a:t>11:30 am</a:t>
            </a:r>
            <a:r>
              <a:rPr lang="en-US" sz="1700" dirty="0"/>
              <a:t>	Understanding QI Strategies for Bundle Implementation </a:t>
            </a:r>
            <a:r>
              <a:rPr lang="en-US" sz="1700" dirty="0" smtClean="0"/>
              <a:t>				(Patti Lee King)</a:t>
            </a:r>
          </a:p>
          <a:p>
            <a:pPr>
              <a:buClr>
                <a:srgbClr val="F58466"/>
              </a:buClr>
              <a:defRPr/>
            </a:pPr>
            <a:r>
              <a:rPr lang="en-US" sz="1700" dirty="0" smtClean="0"/>
              <a:t>11:30 am – 12:30 pm</a:t>
            </a:r>
            <a:r>
              <a:rPr lang="en-US" sz="1700" dirty="0"/>
              <a:t>	Team Storyboard and Process Flow Presentations &amp; </a:t>
            </a:r>
            <a:r>
              <a:rPr lang="en-US" sz="1700" dirty="0" smtClean="0"/>
              <a:t>Viewing 				(All Participants)</a:t>
            </a:r>
          </a:p>
          <a:p>
            <a:pPr>
              <a:buClr>
                <a:srgbClr val="F58466"/>
              </a:buClr>
              <a:defRPr/>
            </a:pPr>
            <a:r>
              <a:rPr lang="en-US" sz="1700" dirty="0" smtClean="0"/>
              <a:t>12:00 </a:t>
            </a:r>
            <a:r>
              <a:rPr lang="en-US" sz="1700" dirty="0"/>
              <a:t>– </a:t>
            </a:r>
            <a:r>
              <a:rPr lang="en-US" sz="1700" dirty="0" smtClean="0"/>
              <a:t>12:45 </a:t>
            </a:r>
            <a:r>
              <a:rPr lang="en-US" sz="1700" dirty="0"/>
              <a:t>pm	</a:t>
            </a:r>
            <a:r>
              <a:rPr lang="en-US" sz="1700" dirty="0" smtClean="0"/>
              <a:t>Lunch and Networking (All Participants</a:t>
            </a:r>
          </a:p>
          <a:p>
            <a:pPr>
              <a:buClr>
                <a:srgbClr val="F58466"/>
              </a:buClr>
              <a:defRPr/>
            </a:pPr>
            <a:r>
              <a:rPr lang="en-US" sz="1700" dirty="0" smtClean="0"/>
              <a:t>12:45 </a:t>
            </a:r>
            <a:r>
              <a:rPr lang="en-US" sz="1700" dirty="0"/>
              <a:t>– </a:t>
            </a:r>
            <a:r>
              <a:rPr lang="en-US" sz="1700" dirty="0" smtClean="0"/>
              <a:t>1:15 pm		</a:t>
            </a:r>
            <a:r>
              <a:rPr lang="en-US" sz="1700" dirty="0"/>
              <a:t>Accurate Measurement of Blood Pressure &amp; </a:t>
            </a:r>
            <a:r>
              <a:rPr lang="en-US" sz="1700" dirty="0" smtClean="0"/>
              <a:t>Other Strategies </a:t>
            </a:r>
            <a:r>
              <a:rPr lang="en-US" sz="1700" dirty="0"/>
              <a:t>for </a:t>
            </a:r>
            <a:r>
              <a:rPr lang="en-US" sz="1700" dirty="0" smtClean="0"/>
              <a:t>			Success (Nancy Peterson)</a:t>
            </a:r>
          </a:p>
          <a:p>
            <a:pPr>
              <a:buClr>
                <a:srgbClr val="F58466"/>
              </a:buClr>
              <a:defRPr/>
            </a:pPr>
            <a:r>
              <a:rPr lang="en-US" sz="1700" dirty="0" smtClean="0"/>
              <a:t>1:15 – 2:35 pm</a:t>
            </a:r>
            <a:r>
              <a:rPr lang="en-US" sz="1700" dirty="0"/>
              <a:t>	</a:t>
            </a:r>
            <a:r>
              <a:rPr lang="en-US" sz="1700" dirty="0" smtClean="0"/>
              <a:t>	</a:t>
            </a:r>
            <a:r>
              <a:rPr lang="en-US" sz="1700" dirty="0"/>
              <a:t>Small Group Implementation </a:t>
            </a:r>
            <a:r>
              <a:rPr lang="en-US" sz="1700" dirty="0" smtClean="0"/>
              <a:t>Cafés (All Participant)</a:t>
            </a:r>
          </a:p>
          <a:p>
            <a:pPr>
              <a:buClr>
                <a:srgbClr val="F58466"/>
              </a:buClr>
              <a:defRPr/>
            </a:pPr>
            <a:r>
              <a:rPr lang="en-US" sz="1700" dirty="0" smtClean="0"/>
              <a:t>2:35 </a:t>
            </a:r>
            <a:r>
              <a:rPr lang="en-US" sz="1700" dirty="0"/>
              <a:t>– </a:t>
            </a:r>
            <a:r>
              <a:rPr lang="en-US" sz="1700" dirty="0" smtClean="0"/>
              <a:t>3:00 pm</a:t>
            </a:r>
            <a:r>
              <a:rPr lang="en-US" sz="1700" dirty="0"/>
              <a:t>	</a:t>
            </a:r>
            <a:r>
              <a:rPr lang="en-US" sz="1700" dirty="0" smtClean="0"/>
              <a:t>	</a:t>
            </a:r>
            <a:r>
              <a:rPr lang="en-US" sz="1700" dirty="0"/>
              <a:t>Strategies for Data Collection &amp; Using Your Data to Drive </a:t>
            </a:r>
            <a:r>
              <a:rPr lang="en-US" sz="1700" dirty="0" smtClean="0"/>
              <a:t>				Quality Improvement (Patti Lee King, Kate Finnegan)</a:t>
            </a:r>
          </a:p>
          <a:p>
            <a:pPr>
              <a:buClr>
                <a:srgbClr val="F58466"/>
              </a:buClr>
              <a:defRPr/>
            </a:pPr>
            <a:r>
              <a:rPr lang="en-US" sz="1700" dirty="0"/>
              <a:t>3:00 – 3:30		Next Steps &amp; Wrap-up </a:t>
            </a:r>
            <a:r>
              <a:rPr lang="en-US" sz="1700" dirty="0" smtClean="0"/>
              <a:t>Panel (Ann Borders, Larry Shields, 				Patti Lee King)</a:t>
            </a:r>
            <a:r>
              <a:rPr lang="en-US" sz="1700" dirty="0"/>
              <a:t>			</a:t>
            </a:r>
            <a:r>
              <a:rPr lang="en-US" sz="1700" dirty="0" smtClean="0"/>
              <a:t>		</a:t>
            </a:r>
            <a:endParaRPr lang="en-US" sz="1700" dirty="0"/>
          </a:p>
        </p:txBody>
      </p:sp>
    </p:spTree>
    <p:extLst>
      <p:ext uri="{BB962C8B-B14F-4D97-AF65-F5344CB8AC3E}">
        <p14:creationId xmlns:p14="http://schemas.microsoft.com/office/powerpoint/2010/main" val="3729948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8919" y="294627"/>
            <a:ext cx="6780133" cy="708528"/>
          </a:xfrm>
          <a:prstGeom prst="rect">
            <a:avLst/>
          </a:prstGeom>
          <a:noFill/>
          <a:ln>
            <a:noFill/>
          </a:ln>
          <a:effectLst/>
          <a:extLst/>
        </p:spPr>
        <p:txBody>
          <a:bodyPr wrap="square" lIns="92075" tIns="46038" rIns="92075" bIns="46038">
            <a:spAutoFit/>
          </a:bodyPr>
          <a:lstStyle/>
          <a:p>
            <a:pPr fontAlgn="base">
              <a:spcBef>
                <a:spcPct val="0"/>
              </a:spcBef>
              <a:spcAft>
                <a:spcPct val="0"/>
              </a:spcAft>
              <a:defRPr/>
            </a:pPr>
            <a:r>
              <a:rPr lang="en-US" sz="4000" b="1" dirty="0" smtClean="0">
                <a:solidFill>
                  <a:srgbClr val="F58466"/>
                </a:solidFill>
                <a:latin typeface="Goudy Old Style" pitchFamily="18" charset="0"/>
                <a:ea typeface="ＭＳ Ｐゴシック" charset="0"/>
                <a:cs typeface="+mj-cs"/>
              </a:rPr>
              <a:t>What </a:t>
            </a:r>
            <a:r>
              <a:rPr lang="en-US" sz="4000" b="1" dirty="0">
                <a:solidFill>
                  <a:srgbClr val="F58466"/>
                </a:solidFill>
                <a:latin typeface="Goudy Old Style" pitchFamily="18" charset="0"/>
                <a:ea typeface="ＭＳ Ｐゴシック" charset="0"/>
                <a:cs typeface="+mj-cs"/>
              </a:rPr>
              <a:t>is a </a:t>
            </a:r>
            <a:r>
              <a:rPr lang="en-US" sz="4000" b="1" dirty="0" smtClean="0">
                <a:solidFill>
                  <a:srgbClr val="F58466"/>
                </a:solidFill>
                <a:latin typeface="Goudy Old Style" pitchFamily="18" charset="0"/>
                <a:ea typeface="ＭＳ Ｐゴシック" charset="0"/>
                <a:cs typeface="+mj-cs"/>
              </a:rPr>
              <a:t>PDSA?</a:t>
            </a:r>
            <a:endParaRPr lang="en-US" sz="4000" b="1" dirty="0">
              <a:solidFill>
                <a:srgbClr val="F58466"/>
              </a:solidFill>
              <a:latin typeface="Goudy Old Style" pitchFamily="18" charset="0"/>
              <a:ea typeface="ＭＳ Ｐゴシック" charset="0"/>
              <a:cs typeface="+mj-cs"/>
            </a:endParaRPr>
          </a:p>
        </p:txBody>
      </p:sp>
      <p:sp>
        <p:nvSpPr>
          <p:cNvPr id="7" name="Rectangle 2"/>
          <p:cNvSpPr txBox="1">
            <a:spLocks noChangeArrowheads="1"/>
          </p:cNvSpPr>
          <p:nvPr/>
        </p:nvSpPr>
        <p:spPr bwMode="auto">
          <a:xfrm>
            <a:off x="2851579" y="1223156"/>
            <a:ext cx="6292421" cy="182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Clr>
                <a:srgbClr val="222268"/>
              </a:buClr>
              <a:buSzPct val="150000"/>
              <a:buChar char="•"/>
              <a:defRPr sz="3200" b="1">
                <a:solidFill>
                  <a:schemeClr val="tx1"/>
                </a:solidFill>
                <a:latin typeface="+mn-lt"/>
                <a:ea typeface="ＭＳ Ｐゴシック" charset="0"/>
                <a:cs typeface="ＭＳ Ｐゴシック"/>
              </a:defRPr>
            </a:lvl1pPr>
            <a:lvl2pPr marL="742950" indent="-285750" algn="l" rtl="0" eaLnBrk="1" fontAlgn="base" hangingPunct="1">
              <a:spcBef>
                <a:spcPct val="20000"/>
              </a:spcBef>
              <a:spcAft>
                <a:spcPct val="0"/>
              </a:spcAft>
              <a:buClr>
                <a:srgbClr val="222268"/>
              </a:buClr>
              <a:buSzPct val="150000"/>
              <a:buChar char="•"/>
              <a:defRPr sz="2800">
                <a:solidFill>
                  <a:schemeClr val="tx1"/>
                </a:solidFill>
                <a:latin typeface="+mn-lt"/>
                <a:ea typeface="ＭＳ Ｐゴシック" charset="0"/>
                <a:cs typeface="ＭＳ Ｐゴシック"/>
              </a:defRPr>
            </a:lvl2pPr>
            <a:lvl3pPr marL="1143000" indent="-228600" algn="l" rtl="0" eaLnBrk="1" fontAlgn="base" hangingPunct="1">
              <a:spcBef>
                <a:spcPct val="20000"/>
              </a:spcBef>
              <a:spcAft>
                <a:spcPct val="0"/>
              </a:spcAft>
              <a:buClr>
                <a:srgbClr val="222268"/>
              </a:buClr>
              <a:buSzPct val="150000"/>
              <a:buChar char="•"/>
              <a:defRPr sz="2400">
                <a:solidFill>
                  <a:schemeClr val="tx1"/>
                </a:solidFill>
                <a:latin typeface="+mn-lt"/>
                <a:ea typeface="ＭＳ Ｐゴシック" charset="0"/>
                <a:cs typeface="ＭＳ Ｐゴシック"/>
              </a:defRPr>
            </a:lvl3pPr>
            <a:lvl4pPr marL="1600200" indent="-228600" algn="l" rtl="0" eaLnBrk="1" fontAlgn="base" hangingPunct="1">
              <a:spcBef>
                <a:spcPct val="20000"/>
              </a:spcBef>
              <a:spcAft>
                <a:spcPct val="0"/>
              </a:spcAft>
              <a:buClr>
                <a:srgbClr val="222268"/>
              </a:buClr>
              <a:buSzPct val="150000"/>
              <a:buChar char="•"/>
              <a:defRPr sz="2000">
                <a:solidFill>
                  <a:schemeClr val="tx1"/>
                </a:solidFill>
                <a:latin typeface="+mn-lt"/>
                <a:ea typeface="ＭＳ Ｐゴシック" charset="0"/>
                <a:cs typeface="ＭＳ Ｐゴシック"/>
              </a:defRPr>
            </a:lvl4pPr>
            <a:lvl5pPr marL="2057400" indent="-228600" algn="l" rtl="0" eaLnBrk="1" fontAlgn="base" hangingPunct="1">
              <a:spcBef>
                <a:spcPct val="20000"/>
              </a:spcBef>
              <a:spcAft>
                <a:spcPct val="0"/>
              </a:spcAft>
              <a:buClr>
                <a:srgbClr val="222268"/>
              </a:buClr>
              <a:buSzPct val="150000"/>
              <a:buChar char="•"/>
              <a:defRPr sz="2000">
                <a:solidFill>
                  <a:schemeClr val="tx1"/>
                </a:solidFill>
                <a:latin typeface="+mn-lt"/>
                <a:ea typeface="ＭＳ Ｐゴシック" charset="0"/>
                <a:cs typeface="ＭＳ Ｐゴシック"/>
              </a:defRPr>
            </a:lvl5pPr>
            <a:lvl6pPr marL="2514600" indent="-228600" algn="l" rtl="0" eaLnBrk="1" fontAlgn="base" hangingPunct="1">
              <a:spcBef>
                <a:spcPct val="20000"/>
              </a:spcBef>
              <a:spcAft>
                <a:spcPct val="0"/>
              </a:spcAft>
              <a:buClr>
                <a:srgbClr val="0000FF"/>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rgbClr val="0000FF"/>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rgbClr val="0000FF"/>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rgbClr val="0000FF"/>
              </a:buClr>
              <a:buSzPct val="150000"/>
              <a:buChar char="•"/>
              <a:defRPr sz="2000">
                <a:solidFill>
                  <a:schemeClr val="tx1"/>
                </a:solidFill>
                <a:latin typeface="+mn-lt"/>
              </a:defRPr>
            </a:lvl9pPr>
          </a:lstStyle>
          <a:p>
            <a:pPr>
              <a:buClr>
                <a:srgbClr val="F58466"/>
              </a:buClr>
            </a:pPr>
            <a:r>
              <a:rPr lang="en-US" b="0" dirty="0">
                <a:cs typeface="+mn-cs"/>
              </a:rPr>
              <a:t>Sequential small test of change </a:t>
            </a:r>
          </a:p>
          <a:p>
            <a:pPr>
              <a:buClr>
                <a:srgbClr val="F58466"/>
              </a:buClr>
            </a:pPr>
            <a:r>
              <a:rPr lang="en-US" b="0" dirty="0" smtClean="0">
                <a:cs typeface="+mn-cs"/>
              </a:rPr>
              <a:t>A </a:t>
            </a:r>
            <a:r>
              <a:rPr lang="en-US" b="0" dirty="0">
                <a:cs typeface="+mn-cs"/>
              </a:rPr>
              <a:t>small change </a:t>
            </a:r>
            <a:r>
              <a:rPr lang="en-US" b="0" dirty="0" smtClean="0">
                <a:cs typeface="+mn-cs"/>
              </a:rPr>
              <a:t>put into </a:t>
            </a:r>
            <a:r>
              <a:rPr lang="en-US" b="0" dirty="0">
                <a:cs typeface="+mn-cs"/>
              </a:rPr>
              <a:t>effect on a  temporary basis and </a:t>
            </a:r>
            <a:r>
              <a:rPr lang="en-US" b="0" dirty="0" smtClean="0">
                <a:cs typeface="+mn-cs"/>
              </a:rPr>
              <a:t>to learn </a:t>
            </a:r>
            <a:r>
              <a:rPr lang="en-US" b="0" dirty="0">
                <a:cs typeface="+mn-cs"/>
              </a:rPr>
              <a:t>about its </a:t>
            </a:r>
            <a:r>
              <a:rPr lang="en-US" b="0" dirty="0" smtClean="0">
                <a:cs typeface="+mn-cs"/>
              </a:rPr>
              <a:t>impact</a:t>
            </a:r>
            <a:endParaRPr lang="en-US" b="0" dirty="0">
              <a:cs typeface="+mn-cs"/>
            </a:endParaRPr>
          </a:p>
        </p:txBody>
      </p:sp>
      <p:pic>
        <p:nvPicPr>
          <p:cNvPr id="19" name="Picture 18"/>
          <p:cNvPicPr>
            <a:picLocks noChangeAspect="1"/>
          </p:cNvPicPr>
          <p:nvPr/>
        </p:nvPicPr>
        <p:blipFill>
          <a:blip r:embed="rId3" cstate="print"/>
          <a:stretch>
            <a:fillRect/>
          </a:stretch>
        </p:blipFill>
        <p:spPr>
          <a:xfrm>
            <a:off x="178919" y="1223156"/>
            <a:ext cx="1906761" cy="1906761"/>
          </a:xfrm>
          <a:prstGeom prst="rect">
            <a:avLst/>
          </a:prstGeom>
        </p:spPr>
      </p:pic>
      <p:sp>
        <p:nvSpPr>
          <p:cNvPr id="18" name="Rectangle 3"/>
          <p:cNvSpPr txBox="1">
            <a:spLocks noChangeArrowheads="1"/>
          </p:cNvSpPr>
          <p:nvPr/>
        </p:nvSpPr>
        <p:spPr bwMode="auto">
          <a:xfrm>
            <a:off x="283399" y="3899161"/>
            <a:ext cx="8610600" cy="5214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F58466"/>
              </a:buClr>
              <a:buSzPct val="150000"/>
            </a:pPr>
            <a:r>
              <a:rPr lang="en-US" dirty="0">
                <a:ea typeface="ＭＳ Ｐゴシック" charset="0"/>
                <a:cs typeface="+mn-cs"/>
              </a:rPr>
              <a:t>Data collection</a:t>
            </a:r>
          </a:p>
          <a:p>
            <a:pPr eaLnBrk="1" hangingPunct="1">
              <a:buClr>
                <a:srgbClr val="F58466"/>
              </a:buClr>
              <a:buSzPct val="150000"/>
            </a:pPr>
            <a:r>
              <a:rPr lang="en-US" dirty="0">
                <a:ea typeface="ＭＳ Ｐゴシック" charset="0"/>
                <a:cs typeface="+mn-cs"/>
              </a:rPr>
              <a:t>Implementing a solution</a:t>
            </a:r>
          </a:p>
          <a:p>
            <a:pPr eaLnBrk="1" hangingPunct="1">
              <a:buClr>
                <a:srgbClr val="F58466"/>
              </a:buClr>
              <a:buSzPct val="150000"/>
            </a:pPr>
            <a:r>
              <a:rPr lang="en-US" dirty="0">
                <a:ea typeface="ＭＳ Ｐゴシック" charset="0"/>
                <a:cs typeface="+mn-cs"/>
              </a:rPr>
              <a:t>Rolling out an educational program</a:t>
            </a:r>
          </a:p>
          <a:p>
            <a:pPr eaLnBrk="1" hangingPunct="1">
              <a:buClr>
                <a:srgbClr val="F58466"/>
              </a:buClr>
              <a:buSzPct val="150000"/>
            </a:pPr>
            <a:r>
              <a:rPr lang="en-US" dirty="0">
                <a:ea typeface="ＭＳ Ｐゴシック" charset="0"/>
                <a:cs typeface="+mn-cs"/>
              </a:rPr>
              <a:t>Getting  a form, policy, procedure approved by the official committees</a:t>
            </a:r>
          </a:p>
          <a:p>
            <a:pPr eaLnBrk="1" hangingPunct="1">
              <a:buClr>
                <a:srgbClr val="F58466"/>
              </a:buClr>
              <a:buSzPct val="150000"/>
            </a:pPr>
            <a:endParaRPr lang="en-US" sz="3600" dirty="0">
              <a:ea typeface="ＭＳ Ｐゴシック" charset="0"/>
              <a:cs typeface="+mn-cs"/>
            </a:endParaRPr>
          </a:p>
        </p:txBody>
      </p:sp>
      <p:sp>
        <p:nvSpPr>
          <p:cNvPr id="20" name="Text Box 4"/>
          <p:cNvSpPr txBox="1">
            <a:spLocks noChangeArrowheads="1"/>
          </p:cNvSpPr>
          <p:nvPr/>
        </p:nvSpPr>
        <p:spPr bwMode="auto">
          <a:xfrm>
            <a:off x="283399" y="3251669"/>
            <a:ext cx="6780133" cy="708528"/>
          </a:xfrm>
          <a:prstGeom prst="rect">
            <a:avLst/>
          </a:prstGeom>
          <a:noFill/>
          <a:ln>
            <a:noFill/>
          </a:ln>
          <a:effectLst/>
          <a:extLst/>
        </p:spPr>
        <p:txBody>
          <a:bodyPr wrap="square" lIns="92075" tIns="46038" rIns="92075" bIns="46038">
            <a:spAutoFit/>
          </a:bodyPr>
          <a:lstStyle/>
          <a:p>
            <a:pPr fontAlgn="base">
              <a:spcBef>
                <a:spcPct val="0"/>
              </a:spcBef>
              <a:spcAft>
                <a:spcPct val="0"/>
              </a:spcAft>
              <a:defRPr/>
            </a:pPr>
            <a:r>
              <a:rPr lang="en-US" sz="4000" b="1" dirty="0" smtClean="0">
                <a:solidFill>
                  <a:srgbClr val="F58466"/>
                </a:solidFill>
                <a:latin typeface="Goudy Old Style" pitchFamily="18" charset="0"/>
                <a:ea typeface="ＭＳ Ｐゴシック" charset="0"/>
                <a:cs typeface="+mj-cs"/>
              </a:rPr>
              <a:t>It is NOT:</a:t>
            </a:r>
            <a:endParaRPr lang="en-US" sz="4000" b="1" dirty="0">
              <a:solidFill>
                <a:srgbClr val="F58466"/>
              </a:solidFill>
              <a:latin typeface="Goudy Old Style" pitchFamily="18" charset="0"/>
              <a:ea typeface="ＭＳ Ｐゴシック" charset="0"/>
              <a:cs typeface="+mj-cs"/>
            </a:endParaRPr>
          </a:p>
        </p:txBody>
      </p:sp>
      <p:pic>
        <p:nvPicPr>
          <p:cNvPr id="21" name="Picture 20"/>
          <p:cNvPicPr>
            <a:picLocks noChangeAspect="1"/>
          </p:cNvPicPr>
          <p:nvPr/>
        </p:nvPicPr>
        <p:blipFill>
          <a:blip r:embed="rId4" cstate="print"/>
          <a:stretch>
            <a:fillRect/>
          </a:stretch>
        </p:blipFill>
        <p:spPr>
          <a:xfrm>
            <a:off x="6172415" y="3407261"/>
            <a:ext cx="2424545" cy="1600200"/>
          </a:xfrm>
          <a:prstGeom prst="rect">
            <a:avLst/>
          </a:prstGeom>
        </p:spPr>
      </p:pic>
    </p:spTree>
    <p:extLst>
      <p:ext uri="{BB962C8B-B14F-4D97-AF65-F5344CB8AC3E}">
        <p14:creationId xmlns:p14="http://schemas.microsoft.com/office/powerpoint/2010/main" val="3366006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400800" cy="1143000"/>
          </a:xfrm>
        </p:spPr>
        <p:txBody>
          <a:bodyPr/>
          <a:lstStyle/>
          <a:p>
            <a:pPr algn="l" eaLnBrk="1" hangingPunct="1">
              <a:defRPr/>
            </a:pPr>
            <a:r>
              <a:rPr lang="en-US" sz="4000" b="1" dirty="0">
                <a:solidFill>
                  <a:srgbClr val="F58466"/>
                </a:solidFill>
                <a:latin typeface="Goudy Old Style" pitchFamily="18" charset="0"/>
              </a:rPr>
              <a:t>Key Points for PDSAs</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13" t="19516" r="15311"/>
          <a:stretch/>
        </p:blipFill>
        <p:spPr bwMode="auto">
          <a:xfrm>
            <a:off x="114300" y="1329269"/>
            <a:ext cx="3048000" cy="453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2514600" y="1244651"/>
            <a:ext cx="6629400" cy="4707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1" indent="-342900" defTabSz="914400" eaLnBrk="1" latinLnBrk="0" hangingPunct="1">
              <a:lnSpc>
                <a:spcPct val="90000"/>
              </a:lnSpc>
              <a:buClr>
                <a:srgbClr val="F58466"/>
              </a:buClr>
              <a:buSzTx/>
              <a:buFont typeface="Arial" charset="0"/>
              <a:buChar char="•"/>
              <a:tabLst/>
              <a:defRPr/>
            </a:pPr>
            <a:r>
              <a:rPr lang="en-US" dirty="0" smtClean="0">
                <a:ea typeface="ＭＳ Ｐゴシック" charset="0"/>
                <a:cs typeface="+mn-cs"/>
              </a:rPr>
              <a:t>Power of 1: Do </a:t>
            </a:r>
            <a:r>
              <a:rPr lang="en-US" dirty="0">
                <a:ea typeface="ＭＳ Ｐゴシック" charset="0"/>
                <a:cs typeface="+mn-cs"/>
              </a:rPr>
              <a:t>initial PDSAs on smallest scale </a:t>
            </a:r>
            <a:r>
              <a:rPr lang="en-US" dirty="0" smtClean="0">
                <a:ea typeface="ＭＳ Ｐゴシック" charset="0"/>
                <a:cs typeface="+mn-cs"/>
              </a:rPr>
              <a:t>possible</a:t>
            </a:r>
          </a:p>
          <a:p>
            <a:pPr marL="342900" marR="0" lvl="1" indent="-342900" defTabSz="914400" eaLnBrk="1" latinLnBrk="0" hangingPunct="1">
              <a:lnSpc>
                <a:spcPct val="90000"/>
              </a:lnSpc>
              <a:buClr>
                <a:srgbClr val="F58466"/>
              </a:buClr>
              <a:buSzTx/>
              <a:buFont typeface="Arial" charset="0"/>
              <a:buChar char="•"/>
              <a:tabLst/>
              <a:defRPr/>
            </a:pPr>
            <a:r>
              <a:rPr lang="en-US" dirty="0" smtClean="0">
                <a:ea typeface="ＭＳ Ｐゴシック" charset="0"/>
                <a:cs typeface="+mn-cs"/>
              </a:rPr>
              <a:t>Test </a:t>
            </a:r>
            <a:r>
              <a:rPr lang="en-US" dirty="0">
                <a:ea typeface="ＭＳ Ｐゴシック" charset="0"/>
                <a:cs typeface="+mn-cs"/>
              </a:rPr>
              <a:t>under as </a:t>
            </a:r>
            <a:r>
              <a:rPr lang="en-US" dirty="0" smtClean="0">
                <a:ea typeface="ＭＳ Ｐゴシック" charset="0"/>
                <a:cs typeface="+mn-cs"/>
              </a:rPr>
              <a:t>many conditions </a:t>
            </a:r>
            <a:r>
              <a:rPr lang="en-US" dirty="0">
                <a:ea typeface="ＭＳ Ｐゴシック" charset="0"/>
                <a:cs typeface="+mn-cs"/>
              </a:rPr>
              <a:t>as possible </a:t>
            </a:r>
            <a:r>
              <a:rPr lang="en-US" dirty="0" smtClean="0">
                <a:ea typeface="ＭＳ Ｐゴシック" charset="0"/>
                <a:cs typeface="+mn-cs"/>
              </a:rPr>
              <a:t>as you move to implementation, anticipating naysayers</a:t>
            </a:r>
          </a:p>
          <a:p>
            <a:pPr marL="342900" lvl="1" indent="-342900" eaLnBrk="1" hangingPunct="1">
              <a:buClr>
                <a:srgbClr val="F58466"/>
              </a:buClr>
              <a:buFont typeface="Arial" charset="0"/>
              <a:buChar char="•"/>
              <a:defRPr/>
            </a:pPr>
            <a:r>
              <a:rPr lang="en-US" dirty="0" smtClean="0">
                <a:ea typeface="ＭＳ Ｐゴシック" charset="0"/>
                <a:cs typeface="+mn-cs"/>
              </a:rPr>
              <a:t>Always </a:t>
            </a:r>
            <a:r>
              <a:rPr lang="en-US" dirty="0">
                <a:ea typeface="ＭＳ Ｐゴシック" charset="0"/>
                <a:cs typeface="+mn-cs"/>
              </a:rPr>
              <a:t>identify the </a:t>
            </a:r>
            <a:r>
              <a:rPr lang="en-US" dirty="0" smtClean="0">
                <a:ea typeface="ＭＳ Ｐゴシック" charset="0"/>
                <a:cs typeface="+mn-cs"/>
              </a:rPr>
              <a:t>hypothesis before </a:t>
            </a:r>
            <a:r>
              <a:rPr lang="en-US" dirty="0">
                <a:ea typeface="ＭＳ Ｐゴシック" charset="0"/>
                <a:cs typeface="+mn-cs"/>
              </a:rPr>
              <a:t>testing the change </a:t>
            </a:r>
            <a:r>
              <a:rPr lang="en-US" dirty="0" smtClean="0">
                <a:ea typeface="ＭＳ Ｐゴシック" charset="0"/>
                <a:cs typeface="+mn-cs"/>
              </a:rPr>
              <a:t>to refine prediction and learn </a:t>
            </a:r>
            <a:r>
              <a:rPr lang="en-US" dirty="0">
                <a:ea typeface="ＭＳ Ｐゴシック" charset="0"/>
                <a:cs typeface="+mn-cs"/>
              </a:rPr>
              <a:t>from </a:t>
            </a:r>
            <a:r>
              <a:rPr lang="en-US" dirty="0" smtClean="0">
                <a:ea typeface="ＭＳ Ｐゴシック" charset="0"/>
                <a:cs typeface="+mn-cs"/>
              </a:rPr>
              <a:t>failure</a:t>
            </a:r>
            <a:endParaRPr lang="en-US" dirty="0">
              <a:ea typeface="ＭＳ Ｐゴシック" charset="0"/>
              <a:cs typeface="+mn-cs"/>
            </a:endParaRPr>
          </a:p>
          <a:p>
            <a:pPr marL="342900" lvl="1" indent="-342900" eaLnBrk="1" hangingPunct="1">
              <a:buClr>
                <a:srgbClr val="F58466"/>
              </a:buClr>
              <a:buFont typeface="Arial" charset="0"/>
              <a:buChar char="•"/>
              <a:defRPr/>
            </a:pPr>
            <a:r>
              <a:rPr lang="en-US" dirty="0">
                <a:ea typeface="ＭＳ Ｐゴシック" charset="0"/>
                <a:cs typeface="+mn-cs"/>
              </a:rPr>
              <a:t>Use a “study measure” specific to the </a:t>
            </a:r>
            <a:r>
              <a:rPr lang="en-US" dirty="0" smtClean="0">
                <a:ea typeface="ＭＳ Ｐゴシック" charset="0"/>
                <a:cs typeface="+mn-cs"/>
              </a:rPr>
              <a:t>PDSA, </a:t>
            </a:r>
            <a:r>
              <a:rPr lang="en-US" dirty="0">
                <a:ea typeface="ＭＳ Ｐゴシック" charset="0"/>
                <a:cs typeface="+mn-cs"/>
              </a:rPr>
              <a:t>not one of initiative measures, </a:t>
            </a:r>
            <a:r>
              <a:rPr lang="en-US" dirty="0" smtClean="0">
                <a:ea typeface="ＭＳ Ｐゴシック" charset="0"/>
                <a:cs typeface="+mn-cs"/>
              </a:rPr>
              <a:t>including qualitative measures</a:t>
            </a:r>
            <a:endParaRPr lang="en-US" dirty="0">
              <a:ea typeface="ＭＳ Ｐゴシック" charset="0"/>
              <a:cs typeface="+mn-cs"/>
            </a:endParaRPr>
          </a:p>
          <a:p>
            <a:pPr marL="0" marR="0" lvl="0" indent="0" algn="l" defTabSz="914400" rtl="0" eaLnBrk="0" fontAlgn="base" latinLnBrk="0" hangingPunct="0">
              <a:lnSpc>
                <a:spcPct val="90000"/>
              </a:lnSpc>
              <a:spcBef>
                <a:spcPct val="20000"/>
              </a:spcBef>
              <a:spcAft>
                <a:spcPct val="0"/>
              </a:spcAft>
              <a:buClrTx/>
              <a:buSzTx/>
              <a:buFontTx/>
              <a:buNone/>
              <a:tabLst/>
              <a:defRPr/>
            </a:pPr>
            <a:endParaRPr kumimoji="0" lang="en-US" sz="2800" b="0" i="0" u="none" strike="noStrike" kern="0" cap="none" spc="0" normalizeH="0" noProof="0" dirty="0" smtClean="0">
              <a:ln>
                <a:noFill/>
              </a:ln>
              <a:solidFill>
                <a:srgbClr val="000000"/>
              </a:solidFill>
              <a:effectLst/>
              <a:uLnTx/>
              <a:uFillTx/>
              <a:latin typeface="Arial"/>
              <a:ea typeface="ヒラギノ角ゴ Pro W3" pitchFamily="124" charset="-128"/>
            </a:endParaRPr>
          </a:p>
          <a:p>
            <a:pPr marL="0" marR="0" lvl="0" indent="0" algn="l" defTabSz="914400" rtl="0" eaLnBrk="0" fontAlgn="base" latinLnBrk="0" hangingPunct="0">
              <a:lnSpc>
                <a:spcPct val="9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latin typeface="Arial"/>
              <a:ea typeface="ヒラギノ角ゴ Pro W3" pitchFamily="124" charset="-128"/>
            </a:endParaRPr>
          </a:p>
        </p:txBody>
      </p:sp>
    </p:spTree>
    <p:extLst>
      <p:ext uri="{BB962C8B-B14F-4D97-AF65-F5344CB8AC3E}">
        <p14:creationId xmlns:p14="http://schemas.microsoft.com/office/powerpoint/2010/main" val="1049563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229600" cy="1143000"/>
          </a:xfrm>
        </p:spPr>
        <p:txBody>
          <a:bodyPr/>
          <a:lstStyle/>
          <a:p>
            <a:pPr algn="l" eaLnBrk="1" hangingPunct="1"/>
            <a:r>
              <a:rPr lang="en-US" altLang="en-US" sz="3600" b="1" dirty="0">
                <a:solidFill>
                  <a:srgbClr val="F58466"/>
                </a:solidFill>
                <a:latin typeface="Goudy Old Style" pitchFamily="18" charset="0"/>
              </a:rPr>
              <a:t>Possible opportunities for change </a:t>
            </a:r>
            <a:r>
              <a:rPr lang="en-US" altLang="en-US" sz="3600" b="1" dirty="0" smtClean="0">
                <a:solidFill>
                  <a:srgbClr val="F58466"/>
                </a:solidFill>
                <a:latin typeface="Goudy Old Style" pitchFamily="18" charset="0"/>
              </a:rPr>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from </a:t>
            </a:r>
            <a:r>
              <a:rPr lang="en-US" altLang="en-US" sz="3600" b="1" dirty="0">
                <a:solidFill>
                  <a:srgbClr val="F58466"/>
                </a:solidFill>
                <a:latin typeface="Goudy Old Style" pitchFamily="18" charset="0"/>
              </a:rPr>
              <a:t>CMQCC experience</a:t>
            </a:r>
          </a:p>
        </p:txBody>
      </p:sp>
      <p:sp>
        <p:nvSpPr>
          <p:cNvPr id="8" name="TextBox 7"/>
          <p:cNvSpPr txBox="1"/>
          <p:nvPr/>
        </p:nvSpPr>
        <p:spPr>
          <a:xfrm>
            <a:off x="220913" y="1371600"/>
            <a:ext cx="7787774" cy="4530471"/>
          </a:xfrm>
          <a:prstGeom prst="rect">
            <a:avLst/>
          </a:prstGeom>
          <a:noFill/>
        </p:spPr>
        <p:txBody>
          <a:bodyPr wrap="square" rtlCol="0">
            <a:spAutoFit/>
          </a:bodyPr>
          <a:lstStyle/>
          <a:p>
            <a:pPr marL="342900" lvl="1" indent="-342900" fontAlgn="base">
              <a:spcBef>
                <a:spcPct val="20000"/>
              </a:spcBef>
              <a:spcAft>
                <a:spcPct val="0"/>
              </a:spcAft>
              <a:buClr>
                <a:srgbClr val="F58466"/>
              </a:buClr>
              <a:buFont typeface="Arial" pitchFamily="34" charset="0"/>
              <a:buChar char="•"/>
            </a:pPr>
            <a:r>
              <a:rPr lang="en-US" altLang="en-US" sz="2400" dirty="0" smtClean="0">
                <a:ea typeface="ＭＳ Ｐゴシック" charset="0"/>
              </a:rPr>
              <a:t>Lack </a:t>
            </a:r>
            <a:r>
              <a:rPr lang="en-US" altLang="en-US" sz="2400" dirty="0">
                <a:ea typeface="ＭＳ Ｐゴシック" charset="0"/>
              </a:rPr>
              <a:t>of knowledge of BP parameters </a:t>
            </a:r>
          </a:p>
          <a:p>
            <a:pPr marL="342900" lvl="1" indent="-342900" fontAlgn="base">
              <a:spcBef>
                <a:spcPct val="20000"/>
              </a:spcBef>
              <a:spcAft>
                <a:spcPct val="0"/>
              </a:spcAft>
              <a:buClr>
                <a:srgbClr val="F58466"/>
              </a:buClr>
              <a:buFont typeface="Arial" pitchFamily="34" charset="0"/>
              <a:buChar char="•"/>
            </a:pPr>
            <a:r>
              <a:rPr lang="en-US" altLang="en-US" sz="2400" dirty="0">
                <a:ea typeface="ＭＳ Ｐゴシック" charset="0"/>
              </a:rPr>
              <a:t>Magnesium Sulfate given instead</a:t>
            </a:r>
          </a:p>
          <a:p>
            <a:pPr marL="342900" lvl="1" indent="-342900" fontAlgn="base">
              <a:spcBef>
                <a:spcPct val="20000"/>
              </a:spcBef>
              <a:spcAft>
                <a:spcPct val="0"/>
              </a:spcAft>
              <a:buClr>
                <a:srgbClr val="F58466"/>
              </a:buClr>
              <a:buFont typeface="Arial" pitchFamily="34" charset="0"/>
              <a:buChar char="•"/>
            </a:pPr>
            <a:r>
              <a:rPr lang="en-US" altLang="en-US" sz="2400" dirty="0">
                <a:ea typeface="ＭＳ Ｐゴシック" charset="0"/>
              </a:rPr>
              <a:t>MD Disagrees with BP Parameters</a:t>
            </a:r>
          </a:p>
          <a:p>
            <a:pPr marL="342900" lvl="1" indent="-342900" fontAlgn="base">
              <a:spcBef>
                <a:spcPct val="20000"/>
              </a:spcBef>
              <a:spcAft>
                <a:spcPct val="0"/>
              </a:spcAft>
              <a:buClr>
                <a:srgbClr val="F58466"/>
              </a:buClr>
              <a:buFont typeface="Arial" pitchFamily="34" charset="0"/>
              <a:buChar char="•"/>
            </a:pPr>
            <a:r>
              <a:rPr lang="en-US" altLang="en-US" sz="2400" dirty="0">
                <a:ea typeface="ＭＳ Ｐゴシック" charset="0"/>
              </a:rPr>
              <a:t>MD Preference for oral medications instead of IV</a:t>
            </a:r>
          </a:p>
          <a:p>
            <a:pPr marL="342900" lvl="1" indent="-342900" fontAlgn="base">
              <a:spcBef>
                <a:spcPct val="20000"/>
              </a:spcBef>
              <a:spcAft>
                <a:spcPct val="0"/>
              </a:spcAft>
              <a:buClr>
                <a:srgbClr val="F58466"/>
              </a:buClr>
              <a:buFont typeface="Arial" pitchFamily="34" charset="0"/>
              <a:buChar char="•"/>
            </a:pPr>
            <a:r>
              <a:rPr lang="en-US" altLang="en-US" sz="2400" dirty="0">
                <a:ea typeface="ＭＳ Ｐゴシック" charset="0"/>
              </a:rPr>
              <a:t>Competing priorities (i.e. ultrasounds, labs, magnesium sulfate administration)</a:t>
            </a:r>
          </a:p>
          <a:p>
            <a:pPr marL="342900" lvl="1" indent="-342900" fontAlgn="base">
              <a:spcBef>
                <a:spcPct val="20000"/>
              </a:spcBef>
              <a:spcAft>
                <a:spcPct val="0"/>
              </a:spcAft>
              <a:buClr>
                <a:srgbClr val="F58466"/>
              </a:buClr>
              <a:buFont typeface="Arial" pitchFamily="34" charset="0"/>
              <a:buChar char="•"/>
            </a:pPr>
            <a:r>
              <a:rPr lang="en-US" altLang="en-US" sz="2400" dirty="0">
                <a:ea typeface="ＭＳ Ｐゴシック" charset="0"/>
              </a:rPr>
              <a:t>RN reluctant to give IV meds</a:t>
            </a:r>
          </a:p>
          <a:p>
            <a:pPr marL="342900" lvl="1" indent="-342900" fontAlgn="base">
              <a:spcBef>
                <a:spcPct val="20000"/>
              </a:spcBef>
              <a:spcAft>
                <a:spcPct val="0"/>
              </a:spcAft>
              <a:buClr>
                <a:srgbClr val="F58466"/>
              </a:buClr>
              <a:buFont typeface="Arial" pitchFamily="34" charset="0"/>
              <a:buChar char="•"/>
            </a:pPr>
            <a:r>
              <a:rPr lang="en-US" altLang="en-US" sz="2400" dirty="0">
                <a:ea typeface="ＭＳ Ｐゴシック" charset="0"/>
              </a:rPr>
              <a:t>Unable to access meds within 60 minutes</a:t>
            </a:r>
          </a:p>
          <a:p>
            <a:pPr marL="342900" lvl="1" indent="-342900" fontAlgn="base">
              <a:spcBef>
                <a:spcPct val="20000"/>
              </a:spcBef>
              <a:spcAft>
                <a:spcPct val="0"/>
              </a:spcAft>
              <a:buClr>
                <a:srgbClr val="F58466"/>
              </a:buClr>
              <a:buFont typeface="Arial" pitchFamily="34" charset="0"/>
              <a:buChar char="•"/>
            </a:pPr>
            <a:r>
              <a:rPr lang="en-US" altLang="en-US" sz="2400" dirty="0">
                <a:ea typeface="ＭＳ Ｐゴシック" charset="0"/>
              </a:rPr>
              <a:t>Fear of hypotension</a:t>
            </a:r>
          </a:p>
          <a:p>
            <a:pPr marL="342900" lvl="1" indent="-342900" fontAlgn="base">
              <a:spcBef>
                <a:spcPct val="20000"/>
              </a:spcBef>
              <a:spcAft>
                <a:spcPct val="0"/>
              </a:spcAft>
              <a:buClr>
                <a:srgbClr val="F58466"/>
              </a:buClr>
              <a:buFont typeface="Arial" pitchFamily="34" charset="0"/>
              <a:buChar char="•"/>
            </a:pPr>
            <a:r>
              <a:rPr lang="en-US" altLang="en-US" sz="2400" dirty="0">
                <a:ea typeface="ＭＳ Ｐゴシック" charset="0"/>
              </a:rPr>
              <a:t>MD not available</a:t>
            </a:r>
          </a:p>
          <a:p>
            <a:endParaRPr lang="en-US" sz="1000" dirty="0"/>
          </a:p>
        </p:txBody>
      </p:sp>
      <p:sp>
        <p:nvSpPr>
          <p:cNvPr id="2" name="Rounded Rectangle 1"/>
          <p:cNvSpPr/>
          <p:nvPr/>
        </p:nvSpPr>
        <p:spPr>
          <a:xfrm>
            <a:off x="533400" y="4419600"/>
            <a:ext cx="5334000" cy="381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6570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9928" y="5105400"/>
            <a:ext cx="5410200" cy="657822"/>
          </a:xfrm>
        </p:spPr>
        <p:txBody>
          <a:bodyPr/>
          <a:lstStyle/>
          <a:p>
            <a:endParaRPr lang="en-US" sz="2000" dirty="0" smtClean="0"/>
          </a:p>
          <a:p>
            <a:pPr marL="0" indent="0">
              <a:buNone/>
            </a:pPr>
            <a:endParaRPr lang="en-US" sz="2000" dirty="0" smtClean="0"/>
          </a:p>
        </p:txBody>
      </p:sp>
      <p:sp>
        <p:nvSpPr>
          <p:cNvPr id="5" name="Slide Number Placeholder 4"/>
          <p:cNvSpPr>
            <a:spLocks noGrp="1"/>
          </p:cNvSpPr>
          <p:nvPr>
            <p:ph type="sldNum" sz="quarter" idx="12"/>
          </p:nvPr>
        </p:nvSpPr>
        <p:spPr/>
        <p:txBody>
          <a:bodyPr/>
          <a:lstStyle/>
          <a:p>
            <a:pPr>
              <a:defRPr/>
            </a:pPr>
            <a:fld id="{2BC6B208-2224-4F8C-957F-ED93EC9998D4}" type="slidenum">
              <a:rPr lang="en-US" altLang="en-US" smtClean="0"/>
              <a:pPr>
                <a:defRPr/>
              </a:pPr>
              <a:t>43</a:t>
            </a:fld>
            <a:endParaRPr lang="en-US" altLang="en-US"/>
          </a:p>
        </p:txBody>
      </p:sp>
      <p:sp>
        <p:nvSpPr>
          <p:cNvPr id="4" name="TextBox 3"/>
          <p:cNvSpPr txBox="1"/>
          <p:nvPr/>
        </p:nvSpPr>
        <p:spPr>
          <a:xfrm>
            <a:off x="3733800" y="1828800"/>
            <a:ext cx="4953000" cy="5355312"/>
          </a:xfrm>
          <a:prstGeom prst="rect">
            <a:avLst/>
          </a:prstGeom>
          <a:noFill/>
        </p:spPr>
        <p:txBody>
          <a:bodyPr wrap="square" rtlCol="0">
            <a:spAutoFit/>
          </a:bodyPr>
          <a:lstStyle/>
          <a:p>
            <a:pPr lvl="0"/>
            <a:r>
              <a:rPr lang="en-US" sz="3200" dirty="0" smtClean="0"/>
              <a:t>After completing their process flow diagram and reviewing their responses to the Implementation Checklist, Hospital A learns that their units </a:t>
            </a:r>
            <a:r>
              <a:rPr lang="en-US" sz="3200" dirty="0"/>
              <a:t>didn’t have IV </a:t>
            </a:r>
            <a:r>
              <a:rPr lang="en-US" sz="3200" dirty="0" smtClean="0"/>
              <a:t>hypertension </a:t>
            </a:r>
            <a:r>
              <a:rPr lang="en-US" sz="3200" dirty="0"/>
              <a:t>medications (e.g. IV labetalol</a:t>
            </a:r>
            <a:r>
              <a:rPr lang="en-US" sz="3200" dirty="0" smtClean="0"/>
              <a:t>) available </a:t>
            </a:r>
            <a:r>
              <a:rPr lang="en-US" sz="3200" dirty="0"/>
              <a:t>on </a:t>
            </a:r>
            <a:r>
              <a:rPr lang="en-US" sz="3200" dirty="0" smtClean="0"/>
              <a:t>their L&amp;D unit.</a:t>
            </a:r>
          </a:p>
          <a:p>
            <a:pPr lvl="0"/>
            <a:endParaRPr lang="en-US" dirty="0"/>
          </a:p>
          <a:p>
            <a:pPr lvl="0"/>
            <a:endParaRPr lang="en-US" dirty="0" smtClean="0"/>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00" y="1524000"/>
            <a:ext cx="3098800" cy="4648200"/>
          </a:xfrm>
          <a:prstGeom prst="rect">
            <a:avLst/>
          </a:prstGeom>
        </p:spPr>
      </p:pic>
      <p:sp>
        <p:nvSpPr>
          <p:cNvPr id="9" name="TextBox 8"/>
          <p:cNvSpPr txBox="1"/>
          <p:nvPr/>
        </p:nvSpPr>
        <p:spPr>
          <a:xfrm>
            <a:off x="452967" y="6205301"/>
            <a:ext cx="3581400" cy="369332"/>
          </a:xfrm>
          <a:prstGeom prst="rect">
            <a:avLst/>
          </a:prstGeom>
          <a:noFill/>
        </p:spPr>
        <p:txBody>
          <a:bodyPr wrap="square" rtlCol="0">
            <a:spAutoFit/>
          </a:bodyPr>
          <a:lstStyle/>
          <a:p>
            <a:r>
              <a:rPr lang="en-US" dirty="0" smtClean="0"/>
              <a:t>Photo Credit: Creative Commons</a:t>
            </a:r>
            <a:endParaRPr lang="en-US" dirty="0"/>
          </a:p>
        </p:txBody>
      </p:sp>
      <p:sp>
        <p:nvSpPr>
          <p:cNvPr id="2" name="Title 1"/>
          <p:cNvSpPr>
            <a:spLocks noGrp="1"/>
          </p:cNvSpPr>
          <p:nvPr>
            <p:ph type="title"/>
          </p:nvPr>
        </p:nvSpPr>
        <p:spPr>
          <a:xfrm>
            <a:off x="190500" y="228600"/>
            <a:ext cx="7810500" cy="1219200"/>
          </a:xfrm>
        </p:spPr>
        <p:txBody>
          <a:bodyPr/>
          <a:lstStyle/>
          <a:p>
            <a:pPr eaLnBrk="1" hangingPunct="1">
              <a:defRPr/>
            </a:pPr>
            <a:r>
              <a:rPr lang="en-US" sz="4000" dirty="0" smtClean="0">
                <a:solidFill>
                  <a:srgbClr val="F58466"/>
                </a:solidFill>
                <a:latin typeface="Goudy Old Style" pitchFamily="18" charset="0"/>
              </a:rPr>
              <a:t>PDSA example: Improving </a:t>
            </a:r>
            <a:br>
              <a:rPr lang="en-US" sz="4000" dirty="0" smtClean="0">
                <a:solidFill>
                  <a:srgbClr val="F58466"/>
                </a:solidFill>
                <a:latin typeface="Goudy Old Style" pitchFamily="18" charset="0"/>
              </a:rPr>
            </a:br>
            <a:r>
              <a:rPr lang="en-US" sz="4000" dirty="0" smtClean="0">
                <a:solidFill>
                  <a:srgbClr val="F58466"/>
                </a:solidFill>
                <a:latin typeface="Goudy Old Style" pitchFamily="18" charset="0"/>
              </a:rPr>
              <a:t>access to IV HTN education on unit</a:t>
            </a:r>
            <a:endParaRPr lang="en-US" sz="4000" dirty="0">
              <a:solidFill>
                <a:srgbClr val="F58466"/>
              </a:solidFill>
              <a:latin typeface="Goudy Old Style" pitchFamily="18" charset="0"/>
            </a:endParaRPr>
          </a:p>
        </p:txBody>
      </p:sp>
    </p:spTree>
    <p:extLst>
      <p:ext uri="{BB962C8B-B14F-4D97-AF65-F5344CB8AC3E}">
        <p14:creationId xmlns:p14="http://schemas.microsoft.com/office/powerpoint/2010/main" val="41327423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1F78548-3F39-47E1-AAB1-0B8768C059F7}" type="slidenum">
              <a:rPr lang="en-US" altLang="en-US" smtClean="0"/>
              <a:pPr>
                <a:defRPr/>
              </a:pPr>
              <a:t>44</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 y="0"/>
            <a:ext cx="9325994" cy="7010400"/>
          </a:xfrm>
          <a:prstGeom prst="rect">
            <a:avLst/>
          </a:prstGeom>
        </p:spPr>
      </p:pic>
    </p:spTree>
    <p:extLst>
      <p:ext uri="{BB962C8B-B14F-4D97-AF65-F5344CB8AC3E}">
        <p14:creationId xmlns:p14="http://schemas.microsoft.com/office/powerpoint/2010/main" val="39850484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4737197"/>
            <a:ext cx="8686800" cy="1739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2BC6B208-2224-4F8C-957F-ED93EC9998D4}" type="slidenum">
              <a:rPr lang="en-US" altLang="en-US" smtClean="0"/>
              <a:pPr>
                <a:defRPr/>
              </a:pPr>
              <a:t>45</a:t>
            </a:fld>
            <a:endParaRPr lang="en-US" altLang="en-US"/>
          </a:p>
        </p:txBody>
      </p:sp>
      <p:sp>
        <p:nvSpPr>
          <p:cNvPr id="2" name="AutoShape 2" descr="Image result for labor and delivery nurse caring for patien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labor and delivery nurse caring for patien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457200" y="4768982"/>
            <a:ext cx="8382000" cy="1785104"/>
          </a:xfrm>
          <a:prstGeom prst="rect">
            <a:avLst/>
          </a:prstGeom>
          <a:noFill/>
        </p:spPr>
        <p:txBody>
          <a:bodyPr wrap="square" rtlCol="0">
            <a:spAutoFit/>
          </a:bodyPr>
          <a:lstStyle/>
          <a:p>
            <a:r>
              <a:rPr lang="en-US" sz="2200" b="1" dirty="0" smtClean="0">
                <a:solidFill>
                  <a:schemeClr val="bg1"/>
                </a:solidFill>
              </a:rPr>
              <a:t>After completing several incremental PDSA cycles, a decision was made to  implement the severe hypertension medication boxes with clearly labeled listed contents in the unit with an easy to open seal and add restocking of used boxes on the crash cart checklist. Education on the medication box occurred during interdisciplinary staff meeting</a:t>
            </a:r>
            <a:r>
              <a:rPr lang="en-US" sz="2200" b="1" i="1" dirty="0" smtClean="0">
                <a:solidFill>
                  <a:schemeClr val="bg1"/>
                </a:solidFill>
              </a:rPr>
              <a:t>.</a:t>
            </a:r>
            <a:endParaRPr lang="en-US" sz="2200" b="1" i="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850" y="860576"/>
            <a:ext cx="5016500" cy="3810000"/>
          </a:xfrm>
          <a:prstGeom prst="rect">
            <a:avLst/>
          </a:prstGeom>
        </p:spPr>
      </p:pic>
      <p:sp>
        <p:nvSpPr>
          <p:cNvPr id="11" name="TextBox 10"/>
          <p:cNvSpPr txBox="1"/>
          <p:nvPr/>
        </p:nvSpPr>
        <p:spPr>
          <a:xfrm rot="16200000">
            <a:off x="5642491" y="2865637"/>
            <a:ext cx="3321050" cy="369332"/>
          </a:xfrm>
          <a:prstGeom prst="rect">
            <a:avLst/>
          </a:prstGeom>
          <a:noFill/>
        </p:spPr>
        <p:txBody>
          <a:bodyPr wrap="square" rtlCol="0">
            <a:spAutoFit/>
          </a:bodyPr>
          <a:lstStyle/>
          <a:p>
            <a:r>
              <a:rPr lang="en-US" dirty="0" smtClean="0"/>
              <a:t>Photo Credit: Creative Commons</a:t>
            </a:r>
            <a:endParaRPr lang="en-US" dirty="0"/>
          </a:p>
        </p:txBody>
      </p:sp>
    </p:spTree>
    <p:extLst>
      <p:ext uri="{BB962C8B-B14F-4D97-AF65-F5344CB8AC3E}">
        <p14:creationId xmlns:p14="http://schemas.microsoft.com/office/powerpoint/2010/main" val="3169671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p>
            <a:pPr eaLnBrk="1" hangingPunct="1"/>
            <a:r>
              <a:rPr lang="en-US" dirty="0" smtClean="0">
                <a:solidFill>
                  <a:srgbClr val="004990"/>
                </a:solidFill>
                <a:latin typeface="Goudy Old Style" pitchFamily="18" charset="0"/>
                <a:ea typeface="ＭＳ Ｐゴシック" pitchFamily="34" charset="-128"/>
              </a:rPr>
              <a:t>Tools </a:t>
            </a:r>
            <a:r>
              <a:rPr lang="en-US" dirty="0">
                <a:solidFill>
                  <a:srgbClr val="004990"/>
                </a:solidFill>
                <a:latin typeface="Goudy Old Style" pitchFamily="18" charset="0"/>
                <a:ea typeface="ＭＳ Ｐゴシック" pitchFamily="34" charset="-128"/>
              </a:rPr>
              <a:t>to Identify </a:t>
            </a:r>
            <a:r>
              <a:rPr lang="en-US" dirty="0" smtClean="0">
                <a:solidFill>
                  <a:srgbClr val="004990"/>
                </a:solidFill>
                <a:latin typeface="Goudy Old Style" pitchFamily="18" charset="0"/>
                <a:ea typeface="ＭＳ Ｐゴシック" pitchFamily="34" charset="-128"/>
              </a:rPr>
              <a:t>Interventions and Resources</a:t>
            </a:r>
            <a:endParaRPr lang="en-US" dirty="0">
              <a:solidFill>
                <a:srgbClr val="004990"/>
              </a:solidFill>
              <a:latin typeface="Goudy Old Style" pitchFamily="18" charset="0"/>
              <a:ea typeface="ＭＳ Ｐゴシック" pitchFamily="34" charset="-128"/>
            </a:endParaRPr>
          </a:p>
        </p:txBody>
      </p:sp>
      <p:sp>
        <p:nvSpPr>
          <p:cNvPr id="3" name="Text Placeholder 2"/>
          <p:cNvSpPr>
            <a:spLocks noGrp="1"/>
          </p:cNvSpPr>
          <p:nvPr>
            <p:ph type="body" idx="1"/>
          </p:nvPr>
        </p:nvSpPr>
        <p:spPr/>
        <p:txBody>
          <a:bodyPr/>
          <a:lstStyle/>
          <a:p>
            <a:r>
              <a:rPr lang="en-US" dirty="0" smtClean="0"/>
              <a:t>MAP-IT</a:t>
            </a:r>
          </a:p>
          <a:p>
            <a:r>
              <a:rPr lang="en-US" dirty="0" smtClean="0"/>
              <a:t>Key Driver Diagram</a:t>
            </a:r>
          </a:p>
          <a:p>
            <a:r>
              <a:rPr lang="en-US" dirty="0" smtClean="0"/>
              <a:t>Toolkit Binder</a:t>
            </a:r>
            <a:endParaRPr lang="en-US" dirty="0"/>
          </a:p>
        </p:txBody>
      </p:sp>
      <p:sp>
        <p:nvSpPr>
          <p:cNvPr id="4" name="Slide Number Placeholder 3"/>
          <p:cNvSpPr>
            <a:spLocks noGrp="1"/>
          </p:cNvSpPr>
          <p:nvPr>
            <p:ph type="sldNum" sz="quarter" idx="12"/>
          </p:nvPr>
        </p:nvSpPr>
        <p:spPr/>
        <p:txBody>
          <a:bodyPr/>
          <a:lstStyle/>
          <a:p>
            <a:pPr>
              <a:defRPr/>
            </a:pPr>
            <a:fld id="{CBFBC7D3-7B25-4FDD-856F-1603EF21A3CD}" type="slidenum">
              <a:rPr lang="en-US" altLang="en-US" smtClean="0"/>
              <a:pPr>
                <a:defRPr/>
              </a:pPr>
              <a:t>46</a:t>
            </a:fld>
            <a:endParaRPr lang="en-US" altLang="en-US"/>
          </a:p>
        </p:txBody>
      </p:sp>
    </p:spTree>
    <p:extLst>
      <p:ext uri="{BB962C8B-B14F-4D97-AF65-F5344CB8AC3E}">
        <p14:creationId xmlns:p14="http://schemas.microsoft.com/office/powerpoint/2010/main" val="2997408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228600"/>
            <a:ext cx="8229600" cy="1143000"/>
          </a:xfrm>
        </p:spPr>
        <p:txBody>
          <a:bodyPr/>
          <a:lstStyle/>
          <a:p>
            <a:pPr algn="l" eaLnBrk="1" hangingPunct="1"/>
            <a:r>
              <a:rPr lang="en-US" altLang="en-US" sz="3600" b="1" dirty="0" smtClean="0">
                <a:solidFill>
                  <a:srgbClr val="F58466"/>
                </a:solidFill>
                <a:latin typeface="Goudy Old Style" pitchFamily="18" charset="0"/>
              </a:rPr>
              <a:t>MAP-IT</a:t>
            </a:r>
          </a:p>
        </p:txBody>
      </p:sp>
      <p:graphicFrame>
        <p:nvGraphicFramePr>
          <p:cNvPr id="2" name="Diagram 1"/>
          <p:cNvGraphicFramePr/>
          <p:nvPr/>
        </p:nvGraphicFramePr>
        <p:xfrm>
          <a:off x="1066800" y="5715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stretch>
            <a:fillRect/>
          </a:stretch>
        </p:blipFill>
        <p:spPr>
          <a:xfrm rot="10800000" flipH="1" flipV="1">
            <a:off x="3581400" y="4648200"/>
            <a:ext cx="1219199" cy="1219200"/>
          </a:xfrm>
          <a:prstGeom prst="rect">
            <a:avLst/>
          </a:prstGeom>
        </p:spPr>
      </p:pic>
      <p:sp>
        <p:nvSpPr>
          <p:cNvPr id="4" name="Curved Left Arrow 3"/>
          <p:cNvSpPr/>
          <p:nvPr/>
        </p:nvSpPr>
        <p:spPr>
          <a:xfrm>
            <a:off x="5029200" y="4876800"/>
            <a:ext cx="533399" cy="381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a:off x="2895599" y="4800600"/>
            <a:ext cx="457199" cy="533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33349" y="5988903"/>
            <a:ext cx="4572000" cy="830997"/>
          </a:xfrm>
          <a:prstGeom prst="rect">
            <a:avLst/>
          </a:prstGeom>
        </p:spPr>
        <p:txBody>
          <a:bodyPr>
            <a:spAutoFit/>
          </a:bodyPr>
          <a:lstStyle/>
          <a:p>
            <a:r>
              <a:rPr lang="en-US" sz="1200" dirty="0"/>
              <a:t>United States Department of Health and Human Services. (2014). </a:t>
            </a:r>
            <a:r>
              <a:rPr lang="en-US" sz="1200" i="1" dirty="0"/>
              <a:t>Healthy people in healthy communities: A </a:t>
            </a:r>
            <a:endParaRPr lang="en-US" sz="1200" dirty="0"/>
          </a:p>
          <a:p>
            <a:r>
              <a:rPr lang="en-US" sz="1200" i="1" dirty="0"/>
              <a:t>community planning guide using Healthy People 2020</a:t>
            </a:r>
            <a:r>
              <a:rPr lang="en-US" sz="1200" dirty="0"/>
              <a:t>. Retrieved from http://www.healthypeople.gov/2020/implement/MapIt.aspx </a:t>
            </a:r>
          </a:p>
        </p:txBody>
      </p:sp>
      <p:sp>
        <p:nvSpPr>
          <p:cNvPr id="10" name="Rectangle 9"/>
          <p:cNvSpPr/>
          <p:nvPr/>
        </p:nvSpPr>
        <p:spPr>
          <a:xfrm>
            <a:off x="2133600" y="3352800"/>
            <a:ext cx="4038600" cy="263610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181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Strategies and Change Tactics</a:t>
            </a:r>
          </a:p>
        </p:txBody>
      </p:sp>
      <p:sp>
        <p:nvSpPr>
          <p:cNvPr id="8" name="TextBox 7"/>
          <p:cNvSpPr txBox="1"/>
          <p:nvPr/>
        </p:nvSpPr>
        <p:spPr>
          <a:xfrm>
            <a:off x="3657600" y="1148862"/>
            <a:ext cx="5257800" cy="3914918"/>
          </a:xfrm>
          <a:prstGeom prst="rect">
            <a:avLst/>
          </a:prstGeom>
          <a:noFill/>
        </p:spPr>
        <p:txBody>
          <a:bodyPr wrap="square" rtlCol="0">
            <a:spAutoFit/>
          </a:bodyPr>
          <a:lstStyle/>
          <a:p>
            <a:pPr marL="342900" lvl="1" indent="-342900" fontAlgn="base">
              <a:spcBef>
                <a:spcPct val="20000"/>
              </a:spcBef>
              <a:spcAft>
                <a:spcPct val="0"/>
              </a:spcAft>
              <a:buClr>
                <a:srgbClr val="F58466"/>
              </a:buClr>
              <a:buFont typeface="Arial" pitchFamily="34" charset="0"/>
              <a:buChar char="•"/>
            </a:pPr>
            <a:r>
              <a:rPr lang="en-US" sz="2400" dirty="0">
                <a:ea typeface="ＭＳ Ｐゴシック" charset="0"/>
              </a:rPr>
              <a:t>Identify barriers to change </a:t>
            </a:r>
            <a:endParaRPr lang="en-US" sz="2400" dirty="0" smtClean="0">
              <a:ea typeface="ＭＳ Ｐゴシック" charset="0"/>
            </a:endParaRPr>
          </a:p>
          <a:p>
            <a:pPr marL="342900" lvl="1" indent="-342900" fontAlgn="base">
              <a:spcBef>
                <a:spcPct val="20000"/>
              </a:spcBef>
              <a:spcAft>
                <a:spcPct val="0"/>
              </a:spcAft>
              <a:buClr>
                <a:srgbClr val="F58466"/>
              </a:buClr>
              <a:buFont typeface="Arial" pitchFamily="34" charset="0"/>
              <a:buChar char="•"/>
            </a:pPr>
            <a:r>
              <a:rPr lang="en-US" sz="2400" dirty="0" smtClean="0">
                <a:ea typeface="ＭＳ Ｐゴシック" charset="0"/>
              </a:rPr>
              <a:t>Select </a:t>
            </a:r>
            <a:r>
              <a:rPr lang="en-US" sz="2400" dirty="0">
                <a:ea typeface="ＭＳ Ｐゴシック" charset="0"/>
              </a:rPr>
              <a:t>implementation strategies and tactics to </a:t>
            </a:r>
            <a:r>
              <a:rPr lang="en-US" sz="2400" dirty="0" smtClean="0">
                <a:ea typeface="ＭＳ Ｐゴシック" charset="0"/>
              </a:rPr>
              <a:t>eliminate specific </a:t>
            </a:r>
            <a:r>
              <a:rPr lang="en-US" sz="2400" dirty="0">
                <a:ea typeface="ＭＳ Ｐゴシック" charset="0"/>
              </a:rPr>
              <a:t>barriers</a:t>
            </a:r>
          </a:p>
          <a:p>
            <a:pPr marL="342900" lvl="1" indent="-342900" fontAlgn="base">
              <a:spcBef>
                <a:spcPct val="20000"/>
              </a:spcBef>
              <a:spcAft>
                <a:spcPct val="0"/>
              </a:spcAft>
              <a:buClr>
                <a:srgbClr val="F58466"/>
              </a:buClr>
              <a:buFont typeface="Arial" pitchFamily="34" charset="0"/>
              <a:buChar char="•"/>
            </a:pPr>
            <a:r>
              <a:rPr lang="en-US" sz="2400" dirty="0">
                <a:ea typeface="ＭＳ Ｐゴシック" charset="0"/>
              </a:rPr>
              <a:t>C</a:t>
            </a:r>
            <a:r>
              <a:rPr lang="en-US" sz="2400" dirty="0" smtClean="0">
                <a:ea typeface="ＭＳ Ｐゴシック" charset="0"/>
              </a:rPr>
              <a:t>linicians </a:t>
            </a:r>
            <a:r>
              <a:rPr lang="en-US" sz="2400" dirty="0">
                <a:ea typeface="ＭＳ Ｐゴシック" charset="0"/>
              </a:rPr>
              <a:t>in similar settings working on similar QI projects encounter similar barriers</a:t>
            </a:r>
          </a:p>
          <a:p>
            <a:pPr marL="342900" lvl="1" indent="-342900" fontAlgn="base">
              <a:spcBef>
                <a:spcPct val="20000"/>
              </a:spcBef>
              <a:spcAft>
                <a:spcPct val="0"/>
              </a:spcAft>
              <a:buClr>
                <a:srgbClr val="F58466"/>
              </a:buClr>
              <a:buFont typeface="Arial" pitchFamily="34" charset="0"/>
              <a:buChar char="•"/>
            </a:pPr>
            <a:r>
              <a:rPr lang="en-US" sz="2400" dirty="0">
                <a:ea typeface="ＭＳ Ｐゴシック" charset="0"/>
              </a:rPr>
              <a:t>Collaborative learning provides opportunity to </a:t>
            </a:r>
            <a:r>
              <a:rPr lang="en-US" sz="2400" dirty="0" smtClean="0">
                <a:ea typeface="ＭＳ Ｐゴシック" charset="0"/>
              </a:rPr>
              <a:t>share</a:t>
            </a:r>
            <a:endParaRPr lang="en-US" sz="2400" dirty="0">
              <a:ea typeface="ＭＳ Ｐゴシック" charset="0"/>
            </a:endParaRPr>
          </a:p>
          <a:p>
            <a:endParaRPr lang="en-US" dirty="0"/>
          </a:p>
          <a:p>
            <a:r>
              <a:rPr lang="en-US" sz="1200" dirty="0" smtClean="0"/>
              <a:t>Bingham &amp; Main (2010). Effective implementation strategies and tactics for leading change in maternity units. J </a:t>
            </a:r>
            <a:r>
              <a:rPr lang="en-US" sz="1200" dirty="0" err="1"/>
              <a:t>P</a:t>
            </a:r>
            <a:r>
              <a:rPr lang="en-US" sz="1200" dirty="0" err="1" smtClean="0"/>
              <a:t>erinat</a:t>
            </a:r>
            <a:r>
              <a:rPr lang="en-US" sz="1200" dirty="0" smtClean="0"/>
              <a:t> </a:t>
            </a:r>
            <a:r>
              <a:rPr lang="en-US" sz="1200" dirty="0" err="1" smtClean="0"/>
              <a:t>Neonat</a:t>
            </a:r>
            <a:r>
              <a:rPr lang="en-US" sz="1200" dirty="0" smtClean="0"/>
              <a:t> </a:t>
            </a:r>
            <a:r>
              <a:rPr lang="en-US" sz="1200" dirty="0" err="1" smtClean="0"/>
              <a:t>Nurs</a:t>
            </a:r>
            <a:r>
              <a:rPr lang="en-US" sz="1200" dirty="0" smtClean="0"/>
              <a:t>, 24(1):32-42.</a:t>
            </a:r>
            <a:endParaRPr lang="en-US" sz="1200" dirty="0"/>
          </a:p>
        </p:txBody>
      </p:sp>
      <p:graphicFrame>
        <p:nvGraphicFramePr>
          <p:cNvPr id="2" name="Diagram 1"/>
          <p:cNvGraphicFramePr/>
          <p:nvPr/>
        </p:nvGraphicFramePr>
        <p:xfrm>
          <a:off x="220913" y="1123950"/>
          <a:ext cx="3284288"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1383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1853" y="1335132"/>
            <a:ext cx="1755689" cy="94155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Readiness: Implementation of standard processes for optimal care of severe maternal hypertension in pregnancy</a:t>
            </a:r>
            <a:endParaRPr lang="en-US" sz="1000" dirty="0">
              <a:solidFill>
                <a:prstClr val="black"/>
              </a:solidFill>
              <a:latin typeface="Arial" pitchFamily="34" charset="0"/>
              <a:cs typeface="Arial" pitchFamily="34" charset="0"/>
            </a:endParaRPr>
          </a:p>
        </p:txBody>
      </p:sp>
      <p:sp>
        <p:nvSpPr>
          <p:cNvPr id="11" name="Rectangle 10"/>
          <p:cNvSpPr/>
          <p:nvPr/>
        </p:nvSpPr>
        <p:spPr>
          <a:xfrm>
            <a:off x="2001853" y="2495874"/>
            <a:ext cx="1771649" cy="115400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Recognition: </a:t>
            </a:r>
            <a:r>
              <a:rPr lang="en-US" sz="1000" dirty="0">
                <a:solidFill>
                  <a:prstClr val="black"/>
                </a:solidFill>
                <a:latin typeface="Arial" pitchFamily="34" charset="0"/>
                <a:cs typeface="Arial" pitchFamily="34" charset="0"/>
              </a:rPr>
              <a:t>Screening and early diagnosis </a:t>
            </a:r>
            <a:r>
              <a:rPr lang="en-US" sz="1000" dirty="0" smtClean="0">
                <a:solidFill>
                  <a:prstClr val="black"/>
                </a:solidFill>
                <a:latin typeface="Arial" pitchFamily="34" charset="0"/>
                <a:cs typeface="Arial" pitchFamily="34" charset="0"/>
              </a:rPr>
              <a:t>of severe maternal hypertension in pregnancy</a:t>
            </a:r>
            <a:endParaRPr lang="en-US" sz="1000" dirty="0">
              <a:solidFill>
                <a:prstClr val="black"/>
              </a:solidFill>
              <a:latin typeface="Arial" pitchFamily="34" charset="0"/>
              <a:cs typeface="Arial" pitchFamily="34" charset="0"/>
            </a:endParaRPr>
          </a:p>
        </p:txBody>
      </p:sp>
      <p:sp>
        <p:nvSpPr>
          <p:cNvPr id="15" name="Rectangle 14"/>
          <p:cNvSpPr/>
          <p:nvPr/>
        </p:nvSpPr>
        <p:spPr>
          <a:xfrm>
            <a:off x="4057138" y="932196"/>
            <a:ext cx="4911357" cy="1491781"/>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Implement </a:t>
            </a:r>
            <a:r>
              <a:rPr lang="en-US" sz="1000" dirty="0" smtClean="0">
                <a:solidFill>
                  <a:prstClr val="black"/>
                </a:solidFill>
              </a:rPr>
              <a:t>standard order sets and/or algorithms </a:t>
            </a:r>
            <a:r>
              <a:rPr lang="en-US" sz="1000" dirty="0">
                <a:solidFill>
                  <a:prstClr val="black"/>
                </a:solidFill>
              </a:rPr>
              <a:t>for early warning signs, diagnostic criteria, </a:t>
            </a:r>
            <a:r>
              <a:rPr lang="en-US" sz="1000" dirty="0" smtClean="0">
                <a:solidFill>
                  <a:prstClr val="black"/>
                </a:solidFill>
              </a:rPr>
              <a:t>timely triage, monitoring </a:t>
            </a:r>
            <a:r>
              <a:rPr lang="en-US" sz="1000" dirty="0">
                <a:solidFill>
                  <a:prstClr val="black"/>
                </a:solidFill>
              </a:rPr>
              <a:t>and treatment of severe </a:t>
            </a:r>
            <a:r>
              <a:rPr lang="en-US" sz="1000" dirty="0" smtClean="0">
                <a:solidFill>
                  <a:prstClr val="black"/>
                </a:solidFill>
              </a:rPr>
              <a:t>hypertension </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Ensure </a:t>
            </a:r>
            <a:r>
              <a:rPr lang="en-US" sz="1000" dirty="0">
                <a:solidFill>
                  <a:prstClr val="black"/>
                </a:solidFill>
              </a:rPr>
              <a:t>rapid access to medications used for </a:t>
            </a:r>
            <a:r>
              <a:rPr lang="en-US" sz="1000" dirty="0" smtClean="0">
                <a:solidFill>
                  <a:prstClr val="black"/>
                </a:solidFill>
              </a:rPr>
              <a:t>severe </a:t>
            </a:r>
            <a:r>
              <a:rPr lang="en-US" sz="1000" dirty="0">
                <a:solidFill>
                  <a:prstClr val="black"/>
                </a:solidFill>
              </a:rPr>
              <a:t>hypertension </a:t>
            </a:r>
            <a:r>
              <a:rPr lang="en-US" sz="1000" dirty="0" smtClean="0">
                <a:solidFill>
                  <a:prstClr val="black"/>
                </a:solidFill>
              </a:rPr>
              <a:t>with guide </a:t>
            </a:r>
            <a:r>
              <a:rPr lang="en-US" sz="1000" dirty="0">
                <a:solidFill>
                  <a:prstClr val="black"/>
                </a:solidFill>
              </a:rPr>
              <a:t>for administration and dosage</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Implement system plan for escalation, obtaining appropriate consultation, and maternal </a:t>
            </a:r>
            <a:r>
              <a:rPr lang="en-US" sz="1000" dirty="0" smtClean="0">
                <a:solidFill>
                  <a:prstClr val="black"/>
                </a:solidFill>
              </a:rPr>
              <a:t>transport</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Perform </a:t>
            </a:r>
            <a:r>
              <a:rPr lang="en-US" sz="1000" dirty="0">
                <a:solidFill>
                  <a:prstClr val="black"/>
                </a:solidFill>
              </a:rPr>
              <a:t>regular simulation drills of </a:t>
            </a:r>
            <a:r>
              <a:rPr lang="en-US" sz="1000" dirty="0" smtClean="0">
                <a:solidFill>
                  <a:prstClr val="black"/>
                </a:solidFill>
              </a:rPr>
              <a:t>severe hypertension </a:t>
            </a:r>
            <a:r>
              <a:rPr lang="en-US" sz="1000" dirty="0">
                <a:solidFill>
                  <a:prstClr val="black"/>
                </a:solidFill>
              </a:rPr>
              <a:t>protocols </a:t>
            </a:r>
            <a:r>
              <a:rPr lang="en-US" sz="1000" dirty="0" smtClean="0">
                <a:solidFill>
                  <a:prstClr val="black"/>
                </a:solidFill>
              </a:rPr>
              <a:t>with </a:t>
            </a:r>
            <a:r>
              <a:rPr lang="en-US" sz="1000" dirty="0">
                <a:solidFill>
                  <a:prstClr val="black"/>
                </a:solidFill>
              </a:rPr>
              <a:t>post-drill debriefs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Integrate severe </a:t>
            </a:r>
            <a:r>
              <a:rPr lang="en-US" sz="1000" dirty="0">
                <a:solidFill>
                  <a:prstClr val="black"/>
                </a:solidFill>
              </a:rPr>
              <a:t>hypertension processes (e.g. order sets, tracking tools) into your </a:t>
            </a:r>
            <a:r>
              <a:rPr lang="en-US" sz="1000" dirty="0" smtClean="0">
                <a:solidFill>
                  <a:prstClr val="black"/>
                </a:solidFill>
              </a:rPr>
              <a:t>EHR</a:t>
            </a:r>
            <a:endParaRPr lang="en-US" sz="900" dirty="0">
              <a:solidFill>
                <a:prstClr val="black"/>
              </a:solidFill>
            </a:endParaRPr>
          </a:p>
        </p:txBody>
      </p:sp>
      <p:sp>
        <p:nvSpPr>
          <p:cNvPr id="17" name="Rectangle 16"/>
          <p:cNvSpPr/>
          <p:nvPr/>
        </p:nvSpPr>
        <p:spPr>
          <a:xfrm>
            <a:off x="4057139" y="2443099"/>
            <a:ext cx="4909685" cy="1388165"/>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Standardize protocol for measurement and assessment of blood pressure and urine protein for all pregnant and postpartum women</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Standardize response to </a:t>
            </a:r>
            <a:r>
              <a:rPr lang="en-US" sz="1000" dirty="0" smtClean="0">
                <a:solidFill>
                  <a:prstClr val="black"/>
                </a:solidFill>
              </a:rPr>
              <a:t>early </a:t>
            </a:r>
            <a:r>
              <a:rPr lang="en-US" sz="1000" dirty="0">
                <a:solidFill>
                  <a:prstClr val="black"/>
                </a:solidFill>
              </a:rPr>
              <a:t>warning signs including listening to and investigating </a:t>
            </a:r>
            <a:r>
              <a:rPr lang="en-US" sz="1000" dirty="0" smtClean="0">
                <a:solidFill>
                  <a:prstClr val="black"/>
                </a:solidFill>
              </a:rPr>
              <a:t>symptoms </a:t>
            </a:r>
            <a:r>
              <a:rPr lang="en-US" sz="1000" dirty="0">
                <a:solidFill>
                  <a:prstClr val="black"/>
                </a:solidFill>
              </a:rPr>
              <a:t>and assessment of labs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Implement </a:t>
            </a:r>
            <a:r>
              <a:rPr lang="en-US" sz="1000" dirty="0">
                <a:solidFill>
                  <a:prstClr val="black"/>
                </a:solidFill>
              </a:rPr>
              <a:t>facility-wide standards for patient-centered education of </a:t>
            </a:r>
            <a:r>
              <a:rPr lang="en-US" sz="1000" dirty="0" smtClean="0">
                <a:solidFill>
                  <a:prstClr val="black"/>
                </a:solidFill>
              </a:rPr>
              <a:t>women </a:t>
            </a:r>
            <a:r>
              <a:rPr lang="en-US" sz="1000" dirty="0">
                <a:solidFill>
                  <a:prstClr val="black"/>
                </a:solidFill>
              </a:rPr>
              <a:t>and their families on signs and symptoms of </a:t>
            </a:r>
            <a:r>
              <a:rPr lang="en-US" sz="1000" dirty="0" smtClean="0">
                <a:solidFill>
                  <a:prstClr val="black"/>
                </a:solidFill>
              </a:rPr>
              <a:t>severe </a:t>
            </a:r>
            <a:r>
              <a:rPr lang="en-US" sz="1000" dirty="0">
                <a:solidFill>
                  <a:prstClr val="black"/>
                </a:solidFill>
              </a:rPr>
              <a:t>hypertension</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Educate </a:t>
            </a:r>
            <a:r>
              <a:rPr lang="en-US" sz="1000" dirty="0" smtClean="0">
                <a:solidFill>
                  <a:prstClr val="black"/>
                </a:solidFill>
              </a:rPr>
              <a:t>OB, ED, and anesthesiology physicians</a:t>
            </a:r>
            <a:r>
              <a:rPr lang="en-US" sz="1000" dirty="0">
                <a:solidFill>
                  <a:prstClr val="black"/>
                </a:solidFill>
              </a:rPr>
              <a:t>, midwives, and nurses on </a:t>
            </a:r>
            <a:r>
              <a:rPr lang="en-US" sz="1000" dirty="0" smtClean="0">
                <a:solidFill>
                  <a:prstClr val="black"/>
                </a:solidFill>
              </a:rPr>
              <a:t>recognition and diagnosis of severe hypertension </a:t>
            </a:r>
            <a:r>
              <a:rPr lang="en-US" sz="1000" dirty="0">
                <a:solidFill>
                  <a:prstClr val="black"/>
                </a:solidFill>
              </a:rPr>
              <a:t>that </a:t>
            </a:r>
            <a:r>
              <a:rPr lang="en-US" sz="1000" dirty="0" smtClean="0">
                <a:solidFill>
                  <a:prstClr val="black"/>
                </a:solidFill>
              </a:rPr>
              <a:t>includes utilizing resources such as </a:t>
            </a:r>
            <a:r>
              <a:rPr lang="en-US" sz="1000" dirty="0">
                <a:solidFill>
                  <a:prstClr val="black"/>
                </a:solidFill>
              </a:rPr>
              <a:t>the AIM hypertension bundle </a:t>
            </a:r>
            <a:r>
              <a:rPr lang="en-US" sz="1000" dirty="0" smtClean="0">
                <a:solidFill>
                  <a:prstClr val="black"/>
                </a:solidFill>
              </a:rPr>
              <a:t>and/or </a:t>
            </a:r>
            <a:r>
              <a:rPr lang="en-US" sz="1000" dirty="0">
                <a:solidFill>
                  <a:prstClr val="black"/>
                </a:solidFill>
              </a:rPr>
              <a:t>unit standard </a:t>
            </a:r>
            <a:r>
              <a:rPr lang="en-US" sz="1000" dirty="0" smtClean="0">
                <a:solidFill>
                  <a:prstClr val="black"/>
                </a:solidFill>
              </a:rPr>
              <a:t>protocol</a:t>
            </a:r>
            <a:endParaRPr lang="en-US" sz="1000" dirty="0">
              <a:solidFill>
                <a:prstClr val="black"/>
              </a:solidFill>
            </a:endParaRPr>
          </a:p>
        </p:txBody>
      </p:sp>
      <p:sp>
        <p:nvSpPr>
          <p:cNvPr id="20" name="Rectangle 19"/>
          <p:cNvSpPr/>
          <p:nvPr/>
        </p:nvSpPr>
        <p:spPr>
          <a:xfrm>
            <a:off x="1994709" y="3914554"/>
            <a:ext cx="1785936" cy="118076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Response: Care </a:t>
            </a:r>
            <a:r>
              <a:rPr lang="en-US" sz="1000" dirty="0">
                <a:solidFill>
                  <a:prstClr val="black"/>
                </a:solidFill>
                <a:latin typeface="Arial" pitchFamily="34" charset="0"/>
                <a:cs typeface="Arial" pitchFamily="34" charset="0"/>
              </a:rPr>
              <a:t>management </a:t>
            </a:r>
            <a:r>
              <a:rPr lang="en-US" sz="1000" dirty="0" smtClean="0">
                <a:solidFill>
                  <a:prstClr val="black"/>
                </a:solidFill>
                <a:latin typeface="Arial" pitchFamily="34" charset="0"/>
                <a:cs typeface="Arial" pitchFamily="34" charset="0"/>
              </a:rPr>
              <a:t>for every pregnant or postpartum woman with new onset severe hypertension</a:t>
            </a:r>
            <a:endParaRPr lang="en-US" sz="1000" dirty="0">
              <a:solidFill>
                <a:prstClr val="black"/>
              </a:solidFill>
              <a:latin typeface="Arial" pitchFamily="34" charset="0"/>
              <a:cs typeface="Arial" pitchFamily="34" charset="0"/>
            </a:endParaRPr>
          </a:p>
        </p:txBody>
      </p:sp>
      <p:sp>
        <p:nvSpPr>
          <p:cNvPr id="21" name="Rectangle 20"/>
          <p:cNvSpPr/>
          <p:nvPr/>
        </p:nvSpPr>
        <p:spPr>
          <a:xfrm>
            <a:off x="1999471" y="5359996"/>
            <a:ext cx="1781174" cy="99324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smtClean="0">
                <a:solidFill>
                  <a:prstClr val="black"/>
                </a:solidFill>
                <a:latin typeface="Arial" pitchFamily="34" charset="0"/>
                <a:cs typeface="Arial" pitchFamily="34" charset="0"/>
              </a:rPr>
              <a:t>Reporting/Systems Learning: Foster a culture of safety and improvement for care of women with new onset severe hypertension</a:t>
            </a:r>
            <a:endParaRPr lang="en-US" sz="1000" dirty="0">
              <a:solidFill>
                <a:prstClr val="black"/>
              </a:solidFill>
              <a:latin typeface="Arial" pitchFamily="34" charset="0"/>
              <a:cs typeface="Arial" pitchFamily="34" charset="0"/>
            </a:endParaRPr>
          </a:p>
        </p:txBody>
      </p:sp>
      <p:sp>
        <p:nvSpPr>
          <p:cNvPr id="22" name="Rectangle 21"/>
          <p:cNvSpPr/>
          <p:nvPr/>
        </p:nvSpPr>
        <p:spPr>
          <a:xfrm>
            <a:off x="176584" y="344096"/>
            <a:ext cx="8839201" cy="3558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dirty="0" smtClean="0">
                <a:solidFill>
                  <a:prstClr val="black"/>
                </a:solidFill>
                <a:cs typeface="Arial" pitchFamily="34" charset="0"/>
              </a:rPr>
              <a:t>GOAL: </a:t>
            </a:r>
            <a:r>
              <a:rPr lang="en-US" sz="1600" dirty="0">
                <a:solidFill>
                  <a:prstClr val="black"/>
                </a:solidFill>
                <a:cs typeface="Arial" pitchFamily="34" charset="0"/>
              </a:rPr>
              <a:t>T</a:t>
            </a:r>
            <a:r>
              <a:rPr lang="en-US" sz="1600" dirty="0" smtClean="0">
                <a:solidFill>
                  <a:prstClr val="black"/>
                </a:solidFill>
                <a:cs typeface="Arial" pitchFamily="34" charset="0"/>
              </a:rPr>
              <a:t>o reduce </a:t>
            </a:r>
            <a:r>
              <a:rPr lang="en-US" sz="1600" dirty="0">
                <a:solidFill>
                  <a:prstClr val="black"/>
                </a:solidFill>
                <a:cs typeface="Arial" pitchFamily="34" charset="0"/>
              </a:rPr>
              <a:t>preeclampsia maternal </a:t>
            </a:r>
            <a:r>
              <a:rPr lang="en-US" sz="1600" dirty="0" smtClean="0">
                <a:solidFill>
                  <a:prstClr val="black"/>
                </a:solidFill>
                <a:cs typeface="Arial" pitchFamily="34" charset="0"/>
              </a:rPr>
              <a:t>morbidity in Illinois hospitals</a:t>
            </a:r>
            <a:endParaRPr lang="en-US" sz="1600" dirty="0">
              <a:solidFill>
                <a:prstClr val="black"/>
              </a:solidFill>
              <a:cs typeface="Arial" pitchFamily="34" charset="0"/>
            </a:endParaRPr>
          </a:p>
        </p:txBody>
      </p:sp>
      <p:sp>
        <p:nvSpPr>
          <p:cNvPr id="14347" name="TextBox 37"/>
          <p:cNvSpPr txBox="1">
            <a:spLocks noChangeArrowheads="1"/>
          </p:cNvSpPr>
          <p:nvPr/>
        </p:nvSpPr>
        <p:spPr bwMode="auto">
          <a:xfrm>
            <a:off x="723899" y="9087"/>
            <a:ext cx="7315200" cy="400110"/>
          </a:xfrm>
          <a:prstGeom prst="rect">
            <a:avLst/>
          </a:prstGeom>
          <a:noFill/>
          <a:ln w="9525">
            <a:noFill/>
            <a:miter lim="800000"/>
            <a:headEnd/>
            <a:tailEnd/>
          </a:ln>
        </p:spPr>
        <p:txBody>
          <a:bodyPr>
            <a:spAutoFit/>
          </a:bodyPr>
          <a:lstStyle/>
          <a:p>
            <a:pPr algn="ctr" eaLnBrk="1" hangingPunct="1"/>
            <a:r>
              <a:rPr lang="en-US" altLang="en-US" sz="2000" b="1" dirty="0">
                <a:solidFill>
                  <a:srgbClr val="F58466"/>
                </a:solidFill>
                <a:latin typeface="Goudy Old Style" pitchFamily="18" charset="0"/>
              </a:rPr>
              <a:t>Key Driver </a:t>
            </a:r>
            <a:r>
              <a:rPr lang="en-US" altLang="en-US" sz="2000" b="1" dirty="0" smtClean="0">
                <a:solidFill>
                  <a:srgbClr val="F58466"/>
                </a:solidFill>
                <a:latin typeface="Goudy Old Style" pitchFamily="18" charset="0"/>
              </a:rPr>
              <a:t>Diagram: Maternal Hypertension Initiative</a:t>
            </a:r>
            <a:endParaRPr lang="en-US" sz="2000" b="1" dirty="0">
              <a:solidFill>
                <a:prstClr val="black"/>
              </a:solidFill>
              <a:latin typeface="Calibri"/>
            </a:endParaRPr>
          </a:p>
        </p:txBody>
      </p:sp>
      <p:sp>
        <p:nvSpPr>
          <p:cNvPr id="14348" name="TextBox 39"/>
          <p:cNvSpPr txBox="1">
            <a:spLocks noChangeArrowheads="1"/>
          </p:cNvSpPr>
          <p:nvPr/>
        </p:nvSpPr>
        <p:spPr bwMode="auto">
          <a:xfrm>
            <a:off x="1776342" y="983667"/>
            <a:ext cx="1981200" cy="307975"/>
          </a:xfrm>
          <a:prstGeom prst="rect">
            <a:avLst/>
          </a:prstGeom>
          <a:noFill/>
          <a:ln w="9525">
            <a:noFill/>
            <a:miter lim="800000"/>
            <a:headEnd/>
            <a:tailEnd/>
          </a:ln>
        </p:spPr>
        <p:txBody>
          <a:bodyPr>
            <a:spAutoFit/>
          </a:bodyPr>
          <a:lstStyle/>
          <a:p>
            <a:pPr algn="ctr" eaLnBrk="1" hangingPunct="1"/>
            <a:r>
              <a:rPr lang="en-US" sz="1400" b="1" u="sng" dirty="0">
                <a:solidFill>
                  <a:prstClr val="black"/>
                </a:solidFill>
                <a:latin typeface="Calibri"/>
              </a:rPr>
              <a:t>Key Drivers</a:t>
            </a:r>
          </a:p>
        </p:txBody>
      </p:sp>
      <p:sp>
        <p:nvSpPr>
          <p:cNvPr id="14349" name="TextBox 40"/>
          <p:cNvSpPr txBox="1">
            <a:spLocks noChangeArrowheads="1"/>
          </p:cNvSpPr>
          <p:nvPr/>
        </p:nvSpPr>
        <p:spPr bwMode="auto">
          <a:xfrm>
            <a:off x="5867400" y="661597"/>
            <a:ext cx="1828800" cy="307975"/>
          </a:xfrm>
          <a:prstGeom prst="rect">
            <a:avLst/>
          </a:prstGeom>
          <a:noFill/>
          <a:ln w="9525">
            <a:noFill/>
            <a:miter lim="800000"/>
            <a:headEnd/>
            <a:tailEnd/>
          </a:ln>
        </p:spPr>
        <p:txBody>
          <a:bodyPr>
            <a:spAutoFit/>
          </a:bodyPr>
          <a:lstStyle/>
          <a:p>
            <a:pPr eaLnBrk="1" hangingPunct="1"/>
            <a:r>
              <a:rPr lang="en-US" sz="1400" b="1" u="sng" dirty="0" smtClean="0">
                <a:solidFill>
                  <a:prstClr val="black"/>
                </a:solidFill>
                <a:latin typeface="Calibri"/>
              </a:rPr>
              <a:t>Interventions</a:t>
            </a:r>
            <a:endParaRPr lang="en-US" sz="1400" b="1" u="sng" dirty="0">
              <a:solidFill>
                <a:prstClr val="black"/>
              </a:solidFill>
              <a:latin typeface="Calibri"/>
            </a:endParaRPr>
          </a:p>
        </p:txBody>
      </p:sp>
      <p:sp>
        <p:nvSpPr>
          <p:cNvPr id="34" name="Rectangle 33"/>
          <p:cNvSpPr/>
          <p:nvPr/>
        </p:nvSpPr>
        <p:spPr>
          <a:xfrm>
            <a:off x="4057138" y="5499350"/>
            <a:ext cx="4906386" cy="1271944"/>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Establish a system </a:t>
            </a:r>
            <a:r>
              <a:rPr lang="en-US" sz="1000" dirty="0" smtClean="0">
                <a:solidFill>
                  <a:prstClr val="black"/>
                </a:solidFill>
              </a:rPr>
              <a:t>to </a:t>
            </a:r>
            <a:r>
              <a:rPr lang="en-US" sz="1000" dirty="0">
                <a:solidFill>
                  <a:prstClr val="black"/>
                </a:solidFill>
              </a:rPr>
              <a:t>perform regular debriefs after all new onset severe </a:t>
            </a:r>
            <a:r>
              <a:rPr lang="en-US" sz="1000" dirty="0" smtClean="0">
                <a:solidFill>
                  <a:prstClr val="black"/>
                </a:solidFill>
              </a:rPr>
              <a:t>hypertension cases</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Establish a process in your hospital to perform multidisciplinary systems-level reviews on all severe </a:t>
            </a:r>
            <a:r>
              <a:rPr lang="en-US" sz="1000" dirty="0" smtClean="0">
                <a:solidFill>
                  <a:prstClr val="black"/>
                </a:solidFill>
              </a:rPr>
              <a:t>hypertension </a:t>
            </a:r>
            <a:r>
              <a:rPr lang="en-US" sz="1000" dirty="0">
                <a:solidFill>
                  <a:prstClr val="black"/>
                </a:solidFill>
              </a:rPr>
              <a:t>cases admitted to </a:t>
            </a:r>
            <a:r>
              <a:rPr lang="en-US" sz="1000" dirty="0" smtClean="0">
                <a:solidFill>
                  <a:prstClr val="black"/>
                </a:solidFill>
              </a:rPr>
              <a:t>ICU</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Continuously </a:t>
            </a:r>
            <a:r>
              <a:rPr lang="en-US" sz="1000" dirty="0" smtClean="0">
                <a:solidFill>
                  <a:prstClr val="black"/>
                </a:solidFill>
              </a:rPr>
              <a:t>monitor, disseminate, and discuss your monthly data in ILPQC </a:t>
            </a:r>
            <a:r>
              <a:rPr lang="en-US" sz="1000" dirty="0" err="1" smtClean="0">
                <a:solidFill>
                  <a:prstClr val="black"/>
                </a:solidFill>
              </a:rPr>
              <a:t>REDCap</a:t>
            </a:r>
            <a:r>
              <a:rPr lang="en-US" sz="1000" dirty="0" smtClean="0">
                <a:solidFill>
                  <a:prstClr val="black"/>
                </a:solidFill>
              </a:rPr>
              <a:t> system at </a:t>
            </a:r>
            <a:r>
              <a:rPr lang="en-US" sz="1000" dirty="0">
                <a:solidFill>
                  <a:prstClr val="black"/>
                </a:solidFill>
              </a:rPr>
              <a:t>staff/administrative meetings </a:t>
            </a:r>
            <a:endParaRPr lang="en-US" sz="1000" dirty="0" smtClean="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Add </a:t>
            </a:r>
            <a:r>
              <a:rPr lang="en-US" sz="1000" dirty="0">
                <a:solidFill>
                  <a:prstClr val="black"/>
                </a:solidFill>
              </a:rPr>
              <a:t>maternal hypertension assessment and treatment </a:t>
            </a:r>
            <a:r>
              <a:rPr lang="en-US" sz="1000" dirty="0" smtClean="0">
                <a:solidFill>
                  <a:prstClr val="black"/>
                </a:solidFill>
              </a:rPr>
              <a:t>protocols and education to provider and staff orientations, </a:t>
            </a:r>
            <a:r>
              <a:rPr lang="en-US" sz="1000" dirty="0">
                <a:solidFill>
                  <a:prstClr val="black"/>
                </a:solidFill>
              </a:rPr>
              <a:t>and annual competency </a:t>
            </a:r>
            <a:r>
              <a:rPr lang="en-US" sz="1000" dirty="0" smtClean="0">
                <a:solidFill>
                  <a:prstClr val="black"/>
                </a:solidFill>
              </a:rPr>
              <a:t>assessments</a:t>
            </a:r>
            <a:endParaRPr lang="en-US" sz="1000" dirty="0">
              <a:solidFill>
                <a:prstClr val="black"/>
              </a:solidFill>
            </a:endParaRPr>
          </a:p>
        </p:txBody>
      </p:sp>
      <p:cxnSp>
        <p:nvCxnSpPr>
          <p:cNvPr id="76" name="Straight Arrow Connector 75"/>
          <p:cNvCxnSpPr>
            <a:stCxn id="15" idx="1"/>
            <a:endCxn id="10" idx="3"/>
          </p:cNvCxnSpPr>
          <p:nvPr/>
        </p:nvCxnSpPr>
        <p:spPr>
          <a:xfrm flipH="1">
            <a:off x="3757542" y="1678087"/>
            <a:ext cx="299596" cy="12782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34" idx="1"/>
            <a:endCxn id="21" idx="3"/>
          </p:cNvCxnSpPr>
          <p:nvPr/>
        </p:nvCxnSpPr>
        <p:spPr>
          <a:xfrm flipH="1" flipV="1">
            <a:off x="3780645" y="5856619"/>
            <a:ext cx="276493" cy="27870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057138" y="3849699"/>
            <a:ext cx="4909685" cy="163121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Execute facility-wide standard protocols for appropriate medical management in under 60 minutes </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Create and ensure understanding of communication and escalation </a:t>
            </a:r>
            <a:r>
              <a:rPr lang="en-US" sz="1000" dirty="0" smtClean="0">
                <a:solidFill>
                  <a:prstClr val="black"/>
                </a:solidFill>
              </a:rPr>
              <a:t>procedures (e.g. implementing a </a:t>
            </a:r>
            <a:r>
              <a:rPr lang="en-US" sz="1000" dirty="0">
                <a:solidFill>
                  <a:prstClr val="black"/>
                </a:solidFill>
              </a:rPr>
              <a:t>rapid response team through the use of </a:t>
            </a:r>
            <a:r>
              <a:rPr lang="en-US" sz="1000" dirty="0" err="1" smtClean="0">
                <a:solidFill>
                  <a:prstClr val="black"/>
                </a:solidFill>
              </a:rPr>
              <a:t>TeamSTEPPS</a:t>
            </a:r>
            <a:r>
              <a:rPr lang="en-US" sz="1000" dirty="0" smtClean="0">
                <a:solidFill>
                  <a:prstClr val="black"/>
                </a:solidFill>
              </a:rPr>
              <a:t>)</a:t>
            </a:r>
            <a:endParaRPr lang="en-US" sz="1000" dirty="0">
              <a:solidFill>
                <a:prstClr val="black"/>
              </a:solidFill>
            </a:endParaRP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Develop OB-specific </a:t>
            </a:r>
            <a:r>
              <a:rPr lang="en-US" sz="1000" dirty="0">
                <a:solidFill>
                  <a:prstClr val="black"/>
                </a:solidFill>
              </a:rPr>
              <a:t>resources and protocols to support patients, families, staff through </a:t>
            </a:r>
            <a:r>
              <a:rPr lang="en-US" sz="1000" dirty="0" smtClean="0">
                <a:solidFill>
                  <a:prstClr val="black"/>
                </a:solidFill>
              </a:rPr>
              <a:t>major complications </a:t>
            </a:r>
          </a:p>
          <a:p>
            <a:pPr marL="171450" indent="-171450" eaLnBrk="1" fontAlgn="auto" hangingPunct="1">
              <a:spcBef>
                <a:spcPts val="0"/>
              </a:spcBef>
              <a:spcAft>
                <a:spcPts val="0"/>
              </a:spcAft>
              <a:buFont typeface="Arial" panose="020B0604020202020204" pitchFamily="34" charset="0"/>
              <a:buChar char="•"/>
            </a:pPr>
            <a:r>
              <a:rPr lang="en-US" sz="1000" dirty="0" smtClean="0">
                <a:solidFill>
                  <a:prstClr val="black"/>
                </a:solidFill>
              </a:rPr>
              <a:t>Provide </a:t>
            </a:r>
            <a:r>
              <a:rPr lang="en-US" sz="1000" dirty="0">
                <a:solidFill>
                  <a:prstClr val="black"/>
                </a:solidFill>
              </a:rPr>
              <a:t>patient-centered discharge education materials </a:t>
            </a:r>
            <a:r>
              <a:rPr lang="en-US" sz="1000" dirty="0" smtClean="0">
                <a:solidFill>
                  <a:prstClr val="black"/>
                </a:solidFill>
              </a:rPr>
              <a:t>on </a:t>
            </a:r>
            <a:r>
              <a:rPr lang="en-US" sz="1000" dirty="0">
                <a:solidFill>
                  <a:prstClr val="black"/>
                </a:solidFill>
              </a:rPr>
              <a:t>preeclampsia </a:t>
            </a:r>
            <a:r>
              <a:rPr lang="en-US" sz="1000" dirty="0" smtClean="0">
                <a:solidFill>
                  <a:prstClr val="black"/>
                </a:solidFill>
              </a:rPr>
              <a:t>and postpartum preeclampsia </a:t>
            </a:r>
          </a:p>
          <a:p>
            <a:pPr marL="171450" indent="-171450" eaLnBrk="1" fontAlgn="auto" hangingPunct="1">
              <a:spcBef>
                <a:spcPts val="0"/>
              </a:spcBef>
              <a:spcAft>
                <a:spcPts val="0"/>
              </a:spcAft>
              <a:buFont typeface="Arial" panose="020B0604020202020204" pitchFamily="34" charset="0"/>
              <a:buChar char="•"/>
            </a:pPr>
            <a:r>
              <a:rPr lang="en-US" sz="1000" dirty="0">
                <a:solidFill>
                  <a:prstClr val="black"/>
                </a:solidFill>
              </a:rPr>
              <a:t>I</a:t>
            </a:r>
            <a:r>
              <a:rPr lang="en-US" sz="1000" dirty="0" smtClean="0">
                <a:solidFill>
                  <a:prstClr val="black"/>
                </a:solidFill>
              </a:rPr>
              <a:t>mplement </a:t>
            </a:r>
            <a:r>
              <a:rPr lang="en-US" sz="1000" dirty="0">
                <a:solidFill>
                  <a:prstClr val="black"/>
                </a:solidFill>
              </a:rPr>
              <a:t>patient </a:t>
            </a:r>
            <a:r>
              <a:rPr lang="en-US" sz="1000" dirty="0" smtClean="0">
                <a:solidFill>
                  <a:prstClr val="black"/>
                </a:solidFill>
              </a:rPr>
              <a:t>protocols to ensure follow-up within 7-10 days for all women with severe hypertension and 72 </a:t>
            </a:r>
            <a:r>
              <a:rPr lang="en-US" sz="1000" dirty="0">
                <a:solidFill>
                  <a:prstClr val="black"/>
                </a:solidFill>
              </a:rPr>
              <a:t>hours </a:t>
            </a:r>
            <a:r>
              <a:rPr lang="en-US" sz="1000" dirty="0" smtClean="0">
                <a:solidFill>
                  <a:prstClr val="black"/>
                </a:solidFill>
              </a:rPr>
              <a:t>for all </a:t>
            </a:r>
            <a:r>
              <a:rPr lang="en-US" sz="1000" dirty="0">
                <a:solidFill>
                  <a:prstClr val="black"/>
                </a:solidFill>
              </a:rPr>
              <a:t>women on medications </a:t>
            </a:r>
          </a:p>
        </p:txBody>
      </p:sp>
      <p:sp>
        <p:nvSpPr>
          <p:cNvPr id="37" name="Flowchart: Process 36"/>
          <p:cNvSpPr/>
          <p:nvPr/>
        </p:nvSpPr>
        <p:spPr>
          <a:xfrm>
            <a:off x="183727" y="1319314"/>
            <a:ext cx="1524000" cy="5190481"/>
          </a:xfrm>
          <a:prstGeom prst="flowChartProcess">
            <a:avLst/>
          </a:prstGeom>
          <a:ln/>
        </p:spPr>
        <p:style>
          <a:lnRef idx="2">
            <a:schemeClr val="accent3"/>
          </a:lnRef>
          <a:fillRef idx="1">
            <a:schemeClr val="lt1"/>
          </a:fillRef>
          <a:effectRef idx="0">
            <a:schemeClr val="accent3"/>
          </a:effectRef>
          <a:fontRef idx="minor">
            <a:schemeClr val="dk1"/>
          </a:fontRef>
        </p:style>
        <p:txBody>
          <a:bodyPr anchor="ctr"/>
          <a:lstStyle/>
          <a:p>
            <a:pPr eaLnBrk="1" fontAlgn="auto" hangingPunct="1">
              <a:spcBef>
                <a:spcPts val="0"/>
              </a:spcBef>
              <a:spcAft>
                <a:spcPts val="0"/>
              </a:spcAft>
              <a:buClr>
                <a:srgbClr val="F58466"/>
              </a:buClr>
            </a:pPr>
            <a:r>
              <a:rPr lang="en-US" altLang="en-US" dirty="0" smtClean="0">
                <a:solidFill>
                  <a:prstClr val="black"/>
                </a:solidFill>
              </a:rPr>
              <a:t>AIM: By December 2017, to reduce </a:t>
            </a:r>
            <a:r>
              <a:rPr lang="en-US" altLang="en-US" dirty="0">
                <a:solidFill>
                  <a:prstClr val="black"/>
                </a:solidFill>
              </a:rPr>
              <a:t>the rate of severe morbidities in women with </a:t>
            </a:r>
            <a:r>
              <a:rPr lang="en-US" dirty="0" smtClean="0">
                <a:solidFill>
                  <a:prstClr val="black"/>
                </a:solidFill>
              </a:rPr>
              <a:t>preeclampsia</a:t>
            </a:r>
            <a:r>
              <a:rPr lang="en-US" altLang="en-US" dirty="0" smtClean="0">
                <a:solidFill>
                  <a:prstClr val="black"/>
                </a:solidFill>
              </a:rPr>
              <a:t>, </a:t>
            </a:r>
            <a:r>
              <a:rPr lang="en-US" altLang="en-US" dirty="0">
                <a:solidFill>
                  <a:prstClr val="black"/>
                </a:solidFill>
              </a:rPr>
              <a:t>eclampsia, or preeclampsia superimposed on pre-existing hypertension by 20</a:t>
            </a:r>
            <a:r>
              <a:rPr lang="en-US" altLang="en-US" dirty="0" smtClean="0">
                <a:solidFill>
                  <a:prstClr val="black"/>
                </a:solidFill>
              </a:rPr>
              <a:t>%</a:t>
            </a:r>
            <a:endParaRPr lang="en-US" altLang="en-US" dirty="0">
              <a:solidFill>
                <a:prstClr val="black"/>
              </a:solidFill>
            </a:endParaRPr>
          </a:p>
        </p:txBody>
      </p:sp>
      <p:cxnSp>
        <p:nvCxnSpPr>
          <p:cNvPr id="57" name="Straight Arrow Connector 56"/>
          <p:cNvCxnSpPr>
            <a:stCxn id="10" idx="1"/>
          </p:cNvCxnSpPr>
          <p:nvPr/>
        </p:nvCxnSpPr>
        <p:spPr>
          <a:xfrm flipH="1">
            <a:off x="1707727" y="1805910"/>
            <a:ext cx="294126" cy="161202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1"/>
          </p:cNvCxnSpPr>
          <p:nvPr/>
        </p:nvCxnSpPr>
        <p:spPr>
          <a:xfrm flipH="1">
            <a:off x="1707727" y="3072876"/>
            <a:ext cx="294126" cy="577001"/>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1" idx="1"/>
            <a:endCxn id="37" idx="3"/>
          </p:cNvCxnSpPr>
          <p:nvPr/>
        </p:nvCxnSpPr>
        <p:spPr>
          <a:xfrm flipH="1" flipV="1">
            <a:off x="1707727" y="3914555"/>
            <a:ext cx="291744" cy="1942064"/>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0" idx="1"/>
          </p:cNvCxnSpPr>
          <p:nvPr/>
        </p:nvCxnSpPr>
        <p:spPr>
          <a:xfrm flipH="1" flipV="1">
            <a:off x="1690689" y="3770150"/>
            <a:ext cx="304020" cy="734786"/>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757542" y="3237753"/>
            <a:ext cx="299597" cy="55582"/>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0" idx="3"/>
          </p:cNvCxnSpPr>
          <p:nvPr/>
        </p:nvCxnSpPr>
        <p:spPr>
          <a:xfrm flipH="1" flipV="1">
            <a:off x="3780645" y="4504936"/>
            <a:ext cx="276494" cy="178258"/>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314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ea typeface="ＭＳ Ｐゴシック" pitchFamily="34" charset="-128"/>
              </a:rPr>
              <a:t>Today’s Presenters</a:t>
            </a:r>
          </a:p>
        </p:txBody>
      </p:sp>
      <p:sp>
        <p:nvSpPr>
          <p:cNvPr id="3075" name="Content Placeholder 3"/>
          <p:cNvSpPr>
            <a:spLocks noGrp="1"/>
          </p:cNvSpPr>
          <p:nvPr>
            <p:ph idx="1"/>
          </p:nvPr>
        </p:nvSpPr>
        <p:spPr>
          <a:xfrm>
            <a:off x="457200" y="1295400"/>
            <a:ext cx="8229600" cy="4953000"/>
          </a:xfrm>
        </p:spPr>
        <p:txBody>
          <a:bodyPr>
            <a:normAutofit fontScale="92500"/>
          </a:bodyPr>
          <a:lstStyle/>
          <a:p>
            <a:pPr eaLnBrk="1" hangingPunct="1">
              <a:buClr>
                <a:srgbClr val="F58466"/>
              </a:buClr>
              <a:defRPr/>
            </a:pPr>
            <a:r>
              <a:rPr lang="en-US" altLang="en-US" dirty="0" smtClean="0">
                <a:ea typeface="ＭＳ Ｐゴシック" pitchFamily="34" charset="-128"/>
              </a:rPr>
              <a:t>Ann Borders, ILPQC OB Lead &amp; Executive Director</a:t>
            </a:r>
          </a:p>
          <a:p>
            <a:pPr eaLnBrk="1" hangingPunct="1">
              <a:buClr>
                <a:srgbClr val="F58466"/>
              </a:buClr>
              <a:defRPr/>
            </a:pPr>
            <a:r>
              <a:rPr lang="en-US" altLang="en-US" dirty="0">
                <a:ea typeface="ＭＳ Ｐゴシック" pitchFamily="34" charset="-128"/>
              </a:rPr>
              <a:t>Larry Shields, Director of Maternal Fetal Medicine, Marian Regional Medical </a:t>
            </a:r>
            <a:r>
              <a:rPr lang="en-US" altLang="en-US" dirty="0" smtClean="0">
                <a:ea typeface="ＭＳ Ｐゴシック" pitchFamily="34" charset="-128"/>
              </a:rPr>
              <a:t>Center, Santa Maria, California</a:t>
            </a:r>
            <a:endParaRPr lang="en-US" altLang="en-US" dirty="0">
              <a:ea typeface="ＭＳ Ｐゴシック" pitchFamily="34" charset="-128"/>
            </a:endParaRPr>
          </a:p>
          <a:p>
            <a:pPr eaLnBrk="1" hangingPunct="1">
              <a:buClr>
                <a:srgbClr val="F58466"/>
              </a:buClr>
              <a:defRPr/>
            </a:pPr>
            <a:r>
              <a:rPr lang="en-US" altLang="en-US" dirty="0">
                <a:ea typeface="ＭＳ Ｐゴシック" pitchFamily="34" charset="-128"/>
              </a:rPr>
              <a:t>Nancy Peterson, Director of Perinatal Outreach and Clinical Program Manager, </a:t>
            </a:r>
            <a:r>
              <a:rPr lang="en-US" altLang="en-US" sz="3500" dirty="0" smtClean="0">
                <a:ea typeface="ＭＳ Ｐゴシック" pitchFamily="34" charset="-128"/>
              </a:rPr>
              <a:t>California Maternal Quality Care Collaborative</a:t>
            </a:r>
          </a:p>
          <a:p>
            <a:pPr eaLnBrk="1" hangingPunct="1">
              <a:buClr>
                <a:srgbClr val="F58466"/>
              </a:buClr>
              <a:defRPr/>
            </a:pPr>
            <a:r>
              <a:rPr lang="en-US" altLang="en-US" dirty="0" smtClean="0">
                <a:ea typeface="ＭＳ Ｐゴシック" pitchFamily="34" charset="-128"/>
              </a:rPr>
              <a:t>Patti Lee King, ILPQC State Project Director</a:t>
            </a:r>
          </a:p>
          <a:p>
            <a:pPr eaLnBrk="1" hangingPunct="1">
              <a:buClr>
                <a:srgbClr val="F58466"/>
              </a:buClr>
              <a:defRPr/>
            </a:pPr>
            <a:r>
              <a:rPr lang="en-US" altLang="en-US" dirty="0" smtClean="0">
                <a:ea typeface="ＭＳ Ｐゴシック" pitchFamily="34" charset="-128"/>
              </a:rPr>
              <a:t>Kate Finnegan, ILPQC Project Coordinator</a:t>
            </a:r>
          </a:p>
          <a:p>
            <a:pPr eaLnBrk="1" hangingPunct="1">
              <a:buClr>
                <a:srgbClr val="F58466"/>
              </a:buClr>
              <a:defRPr/>
            </a:pPr>
            <a:endParaRPr lang="en-US" altLang="en-US" dirty="0" smtClean="0">
              <a:ea typeface="ＭＳ Ｐゴシック" pitchFamily="34" charset="-128"/>
            </a:endParaRPr>
          </a:p>
          <a:p>
            <a:pPr eaLnBrk="1" hangingPunct="1">
              <a:buClr>
                <a:srgbClr val="F58466"/>
              </a:buClr>
              <a:defRPr/>
            </a:pPr>
            <a:endParaRPr lang="en-US" altLang="en-US" dirty="0" smtClean="0">
              <a:ea typeface="ＭＳ Ｐゴシック" pitchFamily="34" charset="-128"/>
            </a:endParaRPr>
          </a:p>
          <a:p>
            <a:pPr eaLnBrk="1" hangingPunct="1">
              <a:buClr>
                <a:srgbClr val="F58466"/>
              </a:buClr>
              <a:defRPr/>
            </a:pPr>
            <a:endParaRPr lang="en-US" altLang="en-US" dirty="0">
              <a:ea typeface="ＭＳ Ｐゴシック" pitchFamily="34" charset="-128"/>
            </a:endParaRPr>
          </a:p>
          <a:p>
            <a:pPr eaLnBrk="1" hangingPunct="1">
              <a:buClr>
                <a:srgbClr val="F58466"/>
              </a:buClr>
              <a:defRPr/>
            </a:pPr>
            <a:endParaRPr lang="en-US" altLang="en-US" sz="1700" dirty="0" smtClean="0">
              <a:ea typeface="ＭＳ Ｐゴシック" pitchFamily="34" charset="-128"/>
            </a:endParaRPr>
          </a:p>
          <a:p>
            <a:pPr eaLnBrk="1" hangingPunct="1">
              <a:buClr>
                <a:srgbClr val="F58466"/>
              </a:buClr>
              <a:defRPr/>
            </a:pPr>
            <a:endParaRPr lang="en-US" altLang="en-US" sz="1700" dirty="0" smtClean="0">
              <a:ea typeface="ＭＳ Ｐゴシック" pitchFamily="34" charset="-128"/>
            </a:endParaRPr>
          </a:p>
        </p:txBody>
      </p:sp>
    </p:spTree>
    <p:extLst>
      <p:ext uri="{BB962C8B-B14F-4D97-AF65-F5344CB8AC3E}">
        <p14:creationId xmlns:p14="http://schemas.microsoft.com/office/powerpoint/2010/main" val="31157900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700"/>
            <a:ext cx="8229600" cy="1143000"/>
          </a:xfrm>
        </p:spPr>
        <p:txBody>
          <a:bodyPr/>
          <a:lstStyle/>
          <a:p>
            <a:pPr algn="l"/>
            <a:r>
              <a:rPr lang="en-US" sz="3600" b="1" dirty="0" smtClean="0">
                <a:solidFill>
                  <a:srgbClr val="F58466"/>
                </a:solidFill>
                <a:latin typeface="Goudy Old Style" pitchFamily="18" charset="0"/>
              </a:rPr>
              <a:t>ILPQC Maternal Hypertension:</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Toolkit Binders</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381000" y="1066800"/>
            <a:ext cx="8229600" cy="4525963"/>
          </a:xfrm>
        </p:spPr>
        <p:txBody>
          <a:bodyPr/>
          <a:lstStyle/>
          <a:p>
            <a:pPr>
              <a:buClr>
                <a:srgbClr val="F58466"/>
              </a:buClr>
            </a:pPr>
            <a:r>
              <a:rPr lang="en-US" sz="2800" dirty="0" smtClean="0"/>
              <a:t>Each team participating in ILPQC Maternal Hypertension Initiative will receive a Toolkit Binder</a:t>
            </a:r>
          </a:p>
          <a:p>
            <a:pPr>
              <a:buClr>
                <a:srgbClr val="F58466"/>
              </a:buClr>
            </a:pPr>
            <a:r>
              <a:rPr lang="en-US" sz="2800" dirty="0" smtClean="0"/>
              <a:t>Binders contain materials to assist in implementation of the AIM Bundles</a:t>
            </a:r>
          </a:p>
          <a:p>
            <a:pPr lvl="1">
              <a:buClr>
                <a:srgbClr val="004990"/>
              </a:buClr>
              <a:buFont typeface="Arial" panose="020B0604020202020204" pitchFamily="34" charset="0"/>
              <a:buChar char="•"/>
            </a:pPr>
            <a:r>
              <a:rPr lang="en-US" sz="2400" dirty="0" smtClean="0"/>
              <a:t>Using your QI data from </a:t>
            </a:r>
            <a:r>
              <a:rPr lang="en-US" sz="2400" dirty="0" err="1" smtClean="0"/>
              <a:t>REDCap</a:t>
            </a:r>
            <a:r>
              <a:rPr lang="en-US" sz="2400" dirty="0" smtClean="0"/>
              <a:t> and your Implementation Checklist, identify areas for improvement</a:t>
            </a:r>
          </a:p>
          <a:p>
            <a:pPr lvl="1">
              <a:buClr>
                <a:srgbClr val="004990"/>
              </a:buClr>
              <a:buFont typeface="Arial" panose="020B0604020202020204" pitchFamily="34" charset="0"/>
              <a:buChar char="•"/>
            </a:pPr>
            <a:r>
              <a:rPr lang="en-US" sz="2400" dirty="0" smtClean="0"/>
              <a:t>Identify resources in the binder to facilitate QI work on areas for improvement</a:t>
            </a:r>
          </a:p>
          <a:p>
            <a:pPr lvl="2">
              <a:buClr>
                <a:srgbClr val="F58466"/>
              </a:buClr>
              <a:buFont typeface="Arial" panose="020B0604020202020204" pitchFamily="34" charset="0"/>
              <a:buChar char="•"/>
            </a:pPr>
            <a:r>
              <a:rPr lang="en-US" sz="2000" dirty="0" smtClean="0"/>
              <a:t>Example: </a:t>
            </a:r>
          </a:p>
          <a:p>
            <a:pPr lvl="3">
              <a:buClr>
                <a:srgbClr val="004990"/>
              </a:buClr>
              <a:buFont typeface="Arial" panose="020B0604020202020204" pitchFamily="34" charset="0"/>
              <a:buChar char="•"/>
            </a:pPr>
            <a:r>
              <a:rPr lang="en-US" sz="1800" dirty="0" smtClean="0"/>
              <a:t>Area for improvement: Low percent of debriefs being completed at your hospital</a:t>
            </a:r>
          </a:p>
          <a:p>
            <a:pPr lvl="3">
              <a:buClr>
                <a:srgbClr val="004990"/>
              </a:buClr>
              <a:buFont typeface="Arial" panose="020B0604020202020204" pitchFamily="34" charset="0"/>
              <a:buChar char="•"/>
            </a:pPr>
            <a:r>
              <a:rPr lang="en-US" sz="1800" dirty="0" smtClean="0"/>
              <a:t>Binder: Locate resources for debriefs (Tab 8, sections on Briefs, Debriefs, and Huddles and Team Communication)</a:t>
            </a:r>
            <a:endParaRPr lang="en-US" sz="1800" dirty="0"/>
          </a:p>
        </p:txBody>
      </p:sp>
    </p:spTree>
    <p:extLst>
      <p:ext uri="{BB962C8B-B14F-4D97-AF65-F5344CB8AC3E}">
        <p14:creationId xmlns:p14="http://schemas.microsoft.com/office/powerpoint/2010/main" val="1520103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7772400" cy="1143000"/>
          </a:xfrm>
        </p:spPr>
        <p:txBody>
          <a:bodyPr/>
          <a:lstStyle/>
          <a:p>
            <a:pPr algn="l" eaLnBrk="1" hangingPunct="1"/>
            <a:r>
              <a:rPr lang="en-US" altLang="en-US" sz="3600" b="1" dirty="0" smtClean="0">
                <a:solidFill>
                  <a:srgbClr val="F58466"/>
                </a:solidFill>
                <a:latin typeface="Goudy Old Style" pitchFamily="18" charset="0"/>
              </a:rPr>
              <a:t>Summary</a:t>
            </a:r>
          </a:p>
        </p:txBody>
      </p:sp>
      <p:sp>
        <p:nvSpPr>
          <p:cNvPr id="8" name="TextBox 7"/>
          <p:cNvSpPr txBox="1"/>
          <p:nvPr/>
        </p:nvSpPr>
        <p:spPr>
          <a:xfrm>
            <a:off x="457200" y="1371600"/>
            <a:ext cx="7787774" cy="5352234"/>
          </a:xfrm>
          <a:prstGeom prst="rect">
            <a:avLst/>
          </a:prstGeom>
          <a:noFill/>
        </p:spPr>
        <p:txBody>
          <a:bodyPr wrap="square" rtlCol="0">
            <a:spAutoFit/>
          </a:bodyPr>
          <a:lstStyle/>
          <a:p>
            <a:pPr marL="342900" indent="-342900" fontAlgn="base">
              <a:spcBef>
                <a:spcPct val="20000"/>
              </a:spcBef>
              <a:spcAft>
                <a:spcPct val="0"/>
              </a:spcAft>
              <a:buClr>
                <a:srgbClr val="F58466"/>
              </a:buClr>
              <a:buChar char="•"/>
            </a:pPr>
            <a:r>
              <a:rPr lang="en-US" sz="2800" dirty="0">
                <a:ea typeface="ＭＳ Ｐゴシック" charset="0"/>
              </a:rPr>
              <a:t>Tools to Identify Opportunities for Change </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Process Flow Diagram</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Implementation Checklist</a:t>
            </a:r>
          </a:p>
          <a:p>
            <a:pPr marL="342900" lvl="1" indent="-342900" fontAlgn="base">
              <a:spcBef>
                <a:spcPct val="20000"/>
              </a:spcBef>
              <a:spcAft>
                <a:spcPct val="0"/>
              </a:spcAft>
              <a:buClr>
                <a:srgbClr val="F58466"/>
              </a:buClr>
              <a:buFont typeface="Arial" pitchFamily="34" charset="0"/>
              <a:buChar char="•"/>
            </a:pPr>
            <a:r>
              <a:rPr lang="en-US" sz="2800" dirty="0">
                <a:ea typeface="ＭＳ Ｐゴシック" charset="0"/>
              </a:rPr>
              <a:t>Tool to test change</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PDSA Cycle</a:t>
            </a:r>
          </a:p>
          <a:p>
            <a:pPr marL="342900" lvl="1" indent="-342900" fontAlgn="base">
              <a:spcBef>
                <a:spcPct val="20000"/>
              </a:spcBef>
              <a:spcAft>
                <a:spcPct val="0"/>
              </a:spcAft>
              <a:buClr>
                <a:srgbClr val="F58466"/>
              </a:buClr>
              <a:buFont typeface="Arial" pitchFamily="34" charset="0"/>
              <a:buChar char="•"/>
            </a:pPr>
            <a:r>
              <a:rPr lang="en-US" sz="2800" dirty="0">
                <a:ea typeface="ＭＳ Ｐゴシック" charset="0"/>
              </a:rPr>
              <a:t>Tools to identify interventions and resources</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MAP-IT</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Key Driver Diagram</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Toolkit Binder</a:t>
            </a:r>
          </a:p>
          <a:p>
            <a:pPr marL="342900" indent="-342900" fontAlgn="base">
              <a:spcBef>
                <a:spcPct val="20000"/>
              </a:spcBef>
              <a:spcAft>
                <a:spcPct val="0"/>
              </a:spcAft>
              <a:buClr>
                <a:srgbClr val="F58466"/>
              </a:buClr>
              <a:buChar char="•"/>
            </a:pPr>
            <a:endParaRPr lang="en-US" sz="2000" dirty="0">
              <a:ea typeface="ＭＳ Ｐゴシック" charset="0"/>
            </a:endParaRPr>
          </a:p>
          <a:p>
            <a:pPr>
              <a:buClr>
                <a:srgbClr val="F58466"/>
              </a:buClr>
            </a:pPr>
            <a:endParaRPr lang="en-US" altLang="en-US" sz="1100" dirty="0">
              <a:solidFill>
                <a:prstClr val="black"/>
              </a:solidFill>
            </a:endParaRPr>
          </a:p>
          <a:p>
            <a:endParaRPr lang="en-US" sz="1000" dirty="0"/>
          </a:p>
        </p:txBody>
      </p:sp>
    </p:spTree>
    <p:extLst>
      <p:ext uri="{BB962C8B-B14F-4D97-AF65-F5344CB8AC3E}">
        <p14:creationId xmlns:p14="http://schemas.microsoft.com/office/powerpoint/2010/main" val="1677277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Team Storyboard Viewing</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371600"/>
            <a:ext cx="8534400" cy="4953000"/>
          </a:xfrm>
        </p:spPr>
        <p:txBody>
          <a:bodyPr/>
          <a:lstStyle/>
          <a:p>
            <a:pPr eaLnBrk="1" hangingPunct="1">
              <a:buClr>
                <a:srgbClr val="F58466"/>
              </a:buClr>
              <a:buSzPct val="104000"/>
            </a:pPr>
            <a:r>
              <a:rPr lang="en-US" altLang="en-US" sz="2400" dirty="0"/>
              <a:t>Tell your team’s </a:t>
            </a:r>
            <a:r>
              <a:rPr lang="en-US" altLang="en-US" sz="2400" dirty="0" smtClean="0"/>
              <a:t>story from 11:30 </a:t>
            </a:r>
            <a:r>
              <a:rPr lang="en-US" altLang="en-US" sz="2400" dirty="0"/>
              <a:t>– </a:t>
            </a:r>
            <a:r>
              <a:rPr lang="en-US" altLang="en-US" sz="2400" dirty="0" smtClean="0"/>
              <a:t>12:30 pm</a:t>
            </a:r>
          </a:p>
          <a:p>
            <a:pPr eaLnBrk="1" hangingPunct="1">
              <a:buClr>
                <a:srgbClr val="F58466"/>
              </a:buClr>
              <a:buSzPct val="104000"/>
            </a:pPr>
            <a:r>
              <a:rPr lang="en-US" altLang="en-US" sz="2400" dirty="0" smtClean="0"/>
              <a:t>Learn what other teams are doing</a:t>
            </a:r>
          </a:p>
          <a:p>
            <a:pPr eaLnBrk="1" hangingPunct="1">
              <a:buClr>
                <a:srgbClr val="F58466"/>
              </a:buClr>
              <a:buSzPct val="104000"/>
            </a:pPr>
            <a:r>
              <a:rPr lang="en-US" altLang="en-US" sz="2400" dirty="0" smtClean="0"/>
              <a:t>Understand other teams’ process flow for identification and treatment of severe range blood pressure</a:t>
            </a:r>
          </a:p>
          <a:p>
            <a:pPr eaLnBrk="1" hangingPunct="1">
              <a:buClr>
                <a:srgbClr val="F58466"/>
              </a:buClr>
              <a:buSzPct val="104000"/>
            </a:pPr>
            <a:r>
              <a:rPr lang="en-US" altLang="en-US" sz="2400" dirty="0" smtClean="0"/>
              <a:t>Share your ideas and thought with others</a:t>
            </a:r>
          </a:p>
          <a:p>
            <a:pPr lvl="1" eaLnBrk="1" hangingPunct="1">
              <a:buClr>
                <a:srgbClr val="004990"/>
              </a:buClr>
              <a:buSzPct val="104000"/>
              <a:buFont typeface="Arial" pitchFamily="34" charset="0"/>
              <a:buChar char="•"/>
            </a:pPr>
            <a:r>
              <a:rPr lang="en-US" altLang="en-US" sz="2000" dirty="0" smtClean="0"/>
              <a:t>Opportunities for improvement</a:t>
            </a:r>
          </a:p>
          <a:p>
            <a:pPr lvl="1" eaLnBrk="1" hangingPunct="1">
              <a:buClr>
                <a:srgbClr val="004990"/>
              </a:buClr>
              <a:buSzPct val="104000"/>
              <a:buFont typeface="Arial" pitchFamily="34" charset="0"/>
              <a:buChar char="•"/>
            </a:pPr>
            <a:r>
              <a:rPr lang="en-US" altLang="en-US" sz="2000" dirty="0" smtClean="0"/>
              <a:t>Change </a:t>
            </a:r>
            <a:r>
              <a:rPr lang="en-US" altLang="en-US" sz="2000" dirty="0"/>
              <a:t>ideas</a:t>
            </a:r>
          </a:p>
          <a:p>
            <a:pPr lvl="1" eaLnBrk="1" hangingPunct="1">
              <a:buClr>
                <a:srgbClr val="004990"/>
              </a:buClr>
              <a:buSzPct val="104000"/>
              <a:buFont typeface="Arial" pitchFamily="34" charset="0"/>
              <a:buChar char="•"/>
            </a:pPr>
            <a:r>
              <a:rPr lang="en-US" altLang="en-US" sz="2000" dirty="0"/>
              <a:t>Strengths</a:t>
            </a:r>
          </a:p>
          <a:p>
            <a:pPr lvl="1" eaLnBrk="1" hangingPunct="1">
              <a:buClr>
                <a:srgbClr val="004990"/>
              </a:buClr>
              <a:buSzPct val="104000"/>
              <a:buFont typeface="Arial" pitchFamily="34" charset="0"/>
              <a:buChar char="•"/>
            </a:pPr>
            <a:r>
              <a:rPr lang="en-US" altLang="en-US" sz="2000" dirty="0"/>
              <a:t>Support </a:t>
            </a:r>
            <a:r>
              <a:rPr lang="en-US" altLang="en-US" sz="2000" dirty="0" smtClean="0"/>
              <a:t>needed</a:t>
            </a:r>
          </a:p>
          <a:p>
            <a:pPr lvl="1" eaLnBrk="1" hangingPunct="1">
              <a:buClr>
                <a:srgbClr val="004990"/>
              </a:buClr>
              <a:buSzPct val="104000"/>
              <a:buFont typeface="Arial" pitchFamily="34" charset="0"/>
              <a:buChar char="•"/>
            </a:pPr>
            <a:r>
              <a:rPr lang="en-US" altLang="en-US" sz="2000" dirty="0" smtClean="0"/>
              <a:t>Different challenges across hospital units</a:t>
            </a:r>
            <a:endParaRPr lang="en-US" altLang="en-US" sz="2000" dirty="0"/>
          </a:p>
          <a:p>
            <a:pPr eaLnBrk="1" hangingPunct="1">
              <a:buClr>
                <a:srgbClr val="F58466"/>
              </a:buClr>
              <a:buSzPct val="104000"/>
            </a:pPr>
            <a:endParaRPr lang="en-US" altLang="en-US" dirty="0" smtClean="0"/>
          </a:p>
        </p:txBody>
      </p:sp>
    </p:spTree>
    <p:extLst>
      <p:ext uri="{BB962C8B-B14F-4D97-AF65-F5344CB8AC3E}">
        <p14:creationId xmlns:p14="http://schemas.microsoft.com/office/powerpoint/2010/main" val="245945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Lunch and Networking</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676400"/>
            <a:ext cx="8534400" cy="4953000"/>
          </a:xfrm>
        </p:spPr>
        <p:txBody>
          <a:bodyPr/>
          <a:lstStyle/>
          <a:p>
            <a:pPr eaLnBrk="1" hangingPunct="1">
              <a:buClr>
                <a:srgbClr val="F58466"/>
              </a:buClr>
              <a:buSzPct val="104000"/>
            </a:pPr>
            <a:r>
              <a:rPr lang="en-US" altLang="en-US" sz="2400" dirty="0" smtClean="0"/>
              <a:t>Pick up box lunch in corridor and return to your table</a:t>
            </a:r>
          </a:p>
          <a:p>
            <a:pPr eaLnBrk="1" hangingPunct="1">
              <a:buClr>
                <a:srgbClr val="F58466"/>
              </a:buClr>
              <a:buSzPct val="104000"/>
            </a:pPr>
            <a:r>
              <a:rPr lang="en-US" altLang="en-US" sz="2400" dirty="0" smtClean="0"/>
              <a:t>Discuss storyboards and complete worksheet during lunch from 12:00 – 12:45 pm</a:t>
            </a:r>
          </a:p>
          <a:p>
            <a:pPr lvl="1" eaLnBrk="1" hangingPunct="1">
              <a:buClr>
                <a:srgbClr val="004990"/>
              </a:buClr>
              <a:buSzPct val="104000"/>
              <a:buFont typeface="Arial" pitchFamily="34" charset="0"/>
              <a:buChar char="•"/>
            </a:pPr>
            <a:r>
              <a:rPr lang="en-US" sz="2000" dirty="0" smtClean="0"/>
              <a:t>“Steal </a:t>
            </a:r>
            <a:r>
              <a:rPr lang="en-US" sz="2000" dirty="0"/>
              <a:t>Shamelessly Share Seamlessly, Storyboard </a:t>
            </a:r>
            <a:r>
              <a:rPr lang="en-US" sz="2000" dirty="0" smtClean="0"/>
              <a:t>Worksheet” in folders</a:t>
            </a:r>
          </a:p>
          <a:p>
            <a:pPr lvl="1" eaLnBrk="1" hangingPunct="1">
              <a:buClr>
                <a:srgbClr val="004990"/>
              </a:buClr>
              <a:buSzPct val="104000"/>
              <a:buFont typeface="Arial" pitchFamily="34" charset="0"/>
              <a:buChar char="•"/>
            </a:pPr>
            <a:r>
              <a:rPr lang="en-US" altLang="en-US" sz="2000" dirty="0" smtClean="0"/>
              <a:t>Use worksheet to discuss storyboards and record ideas from other teams </a:t>
            </a:r>
            <a:endParaRPr lang="en-US" altLang="en-US" sz="2000" dirty="0"/>
          </a:p>
        </p:txBody>
      </p:sp>
      <p:sp>
        <p:nvSpPr>
          <p:cNvPr id="4" name="Horizontal Scroll 3"/>
          <p:cNvSpPr/>
          <p:nvPr/>
        </p:nvSpPr>
        <p:spPr>
          <a:xfrm>
            <a:off x="762000" y="3657600"/>
            <a:ext cx="7886700" cy="2971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0600" y="4038600"/>
            <a:ext cx="7696200" cy="1569660"/>
          </a:xfrm>
          <a:prstGeom prst="rect">
            <a:avLst/>
          </a:prstGeom>
          <a:noFill/>
        </p:spPr>
        <p:txBody>
          <a:bodyPr wrap="square" rtlCol="0">
            <a:spAutoFit/>
          </a:bodyPr>
          <a:lstStyle/>
          <a:p>
            <a:pPr algn="ctr"/>
            <a:r>
              <a:rPr lang="en-US" sz="2400" dirty="0" smtClean="0">
                <a:solidFill>
                  <a:schemeClr val="bg1"/>
                </a:solidFill>
              </a:rPr>
              <a:t>HOSPITAL IDS!</a:t>
            </a:r>
          </a:p>
          <a:p>
            <a:pPr algn="ctr"/>
            <a:endParaRPr lang="en-US" sz="2400" dirty="0">
              <a:solidFill>
                <a:schemeClr val="bg1"/>
              </a:solidFill>
            </a:endParaRPr>
          </a:p>
          <a:p>
            <a:pPr algn="ctr"/>
            <a:r>
              <a:rPr lang="en-US" sz="2400" dirty="0" smtClean="0">
                <a:solidFill>
                  <a:schemeClr val="bg1"/>
                </a:solidFill>
              </a:rPr>
              <a:t>Please find Kate Finnegan at the registration table during lunch to get your ILPQC 3-digit Hospital ID. </a:t>
            </a:r>
            <a:endParaRPr lang="en-US" sz="2400" dirty="0">
              <a:solidFill>
                <a:schemeClr val="bg1"/>
              </a:solidFill>
            </a:endParaRPr>
          </a:p>
        </p:txBody>
      </p:sp>
      <p:sp>
        <p:nvSpPr>
          <p:cNvPr id="5" name="5-Point Star 4"/>
          <p:cNvSpPr/>
          <p:nvPr/>
        </p:nvSpPr>
        <p:spPr>
          <a:xfrm>
            <a:off x="95250" y="4174391"/>
            <a:ext cx="990600" cy="990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8534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4343400"/>
          </a:xfrm>
        </p:spPr>
        <p:txBody>
          <a:bodyPr>
            <a:noAutofit/>
          </a:bodyPr>
          <a:lstStyle/>
          <a:p>
            <a:r>
              <a:rPr lang="en-US" sz="4800" b="1" dirty="0">
                <a:solidFill>
                  <a:srgbClr val="F58466"/>
                </a:solidFill>
                <a:latin typeface="Goudy Old Style" pitchFamily="18" charset="0"/>
              </a:rPr>
              <a:t>Accurate Measurement of Blood Pressure &amp; Other Strategies for Success</a:t>
            </a:r>
            <a:r>
              <a:rPr lang="en-US" sz="2400" b="1" dirty="0">
                <a:solidFill>
                  <a:srgbClr val="F58466"/>
                </a:solidFill>
                <a:latin typeface="Goudy Old Style" pitchFamily="18" charset="0"/>
              </a:rPr>
              <a:t/>
            </a:r>
            <a:br>
              <a:rPr lang="en-US" sz="2400" b="1" dirty="0">
                <a:solidFill>
                  <a:srgbClr val="F58466"/>
                </a:solidFill>
                <a:latin typeface="Goudy Old Style" pitchFamily="18" charset="0"/>
              </a:rPr>
            </a:br>
            <a:r>
              <a:rPr lang="en-US" sz="2400" b="1" dirty="0" smtClean="0">
                <a:solidFill>
                  <a:srgbClr val="F58466"/>
                </a:solidFill>
                <a:latin typeface="Goudy Old Style" pitchFamily="18" charset="0"/>
              </a:rPr>
              <a:t/>
            </a:r>
            <a:br>
              <a:rPr lang="en-US" sz="2400" b="1" dirty="0" smtClean="0">
                <a:solidFill>
                  <a:srgbClr val="F58466"/>
                </a:solidFill>
                <a:latin typeface="Goudy Old Style" pitchFamily="18" charset="0"/>
              </a:rPr>
            </a:br>
            <a:r>
              <a:rPr lang="en-US" sz="2000" b="1" dirty="0" smtClean="0">
                <a:solidFill>
                  <a:schemeClr val="bg1">
                    <a:lumMod val="50000"/>
                  </a:schemeClr>
                </a:solidFill>
                <a:latin typeface="Goudy Old Style" pitchFamily="18" charset="0"/>
              </a:rPr>
              <a:t>Nancy </a:t>
            </a:r>
            <a:r>
              <a:rPr lang="en-US" sz="2000" b="1" dirty="0">
                <a:solidFill>
                  <a:schemeClr val="bg1">
                    <a:lumMod val="50000"/>
                  </a:schemeClr>
                </a:solidFill>
                <a:latin typeface="Goudy Old Style" panose="02020502050305020303" pitchFamily="18" charset="0"/>
              </a:rPr>
              <a:t>Peterson, MSN, RNC-OB, PNNP, IBCLC</a:t>
            </a:r>
            <a:br>
              <a:rPr lang="en-US" sz="2000" b="1" dirty="0">
                <a:solidFill>
                  <a:schemeClr val="bg1">
                    <a:lumMod val="50000"/>
                  </a:schemeClr>
                </a:solidFill>
                <a:latin typeface="Goudy Old Style" panose="02020502050305020303" pitchFamily="18" charset="0"/>
              </a:rPr>
            </a:br>
            <a:r>
              <a:rPr lang="en-US" sz="2000" b="1" dirty="0">
                <a:solidFill>
                  <a:schemeClr val="bg1">
                    <a:lumMod val="50000"/>
                  </a:schemeClr>
                </a:solidFill>
                <a:latin typeface="Goudy Old Style" panose="02020502050305020303" pitchFamily="18" charset="0"/>
              </a:rPr>
              <a:t>Director of Perinatal Outreach and Clinical Program Manager, California Maternal Quality Collaborative</a:t>
            </a:r>
          </a:p>
        </p:txBody>
      </p:sp>
    </p:spTree>
    <p:extLst>
      <p:ext uri="{BB962C8B-B14F-4D97-AF65-F5344CB8AC3E}">
        <p14:creationId xmlns:p14="http://schemas.microsoft.com/office/powerpoint/2010/main" val="13944790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Implementation Cafés:</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Timeline</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676400"/>
            <a:ext cx="8534400" cy="4953000"/>
          </a:xfrm>
        </p:spPr>
        <p:txBody>
          <a:bodyPr/>
          <a:lstStyle/>
          <a:p>
            <a:pPr eaLnBrk="1" hangingPunct="1">
              <a:buClr>
                <a:srgbClr val="F58466"/>
              </a:buClr>
              <a:buSzPct val="104000"/>
            </a:pPr>
            <a:r>
              <a:rPr lang="en-US" altLang="en-US" sz="2400" dirty="0" smtClean="0"/>
              <a:t>Implementation Cafés led by network administrators, educators, and OB physicians (1:15 – 2:35 pm)</a:t>
            </a:r>
            <a:endParaRPr lang="en-US" altLang="en-US" sz="2400" dirty="0"/>
          </a:p>
          <a:p>
            <a:pPr lvl="1" eaLnBrk="1" hangingPunct="1">
              <a:buClr>
                <a:srgbClr val="004990"/>
              </a:buClr>
              <a:buSzPct val="104000"/>
              <a:buFont typeface="Arial" pitchFamily="34" charset="0"/>
              <a:buChar char="•"/>
            </a:pPr>
            <a:r>
              <a:rPr lang="en-US" altLang="en-US" sz="2000" dirty="0" smtClean="0"/>
              <a:t>1:15-1:25pm: </a:t>
            </a:r>
            <a:r>
              <a:rPr lang="en-US" altLang="en-US" sz="2000" dirty="0"/>
              <a:t>Move to your assigned café area in the Dove Conference Center</a:t>
            </a:r>
            <a:r>
              <a:rPr lang="en-US" altLang="en-US" sz="2000" dirty="0" smtClean="0"/>
              <a:t>.  Assignments can be found in the upper right hand corner of your agenda.</a:t>
            </a:r>
            <a:endParaRPr lang="en-US" altLang="en-US" sz="2000" dirty="0"/>
          </a:p>
          <a:p>
            <a:pPr lvl="1" eaLnBrk="1" hangingPunct="1">
              <a:buClr>
                <a:srgbClr val="004990"/>
              </a:buClr>
              <a:buSzPct val="104000"/>
              <a:buFont typeface="Arial" pitchFamily="34" charset="0"/>
              <a:buChar char="•"/>
            </a:pPr>
            <a:r>
              <a:rPr lang="en-US" altLang="en-US" sz="2000" dirty="0" smtClean="0"/>
              <a:t>1:25-1:30pm: </a:t>
            </a:r>
            <a:r>
              <a:rPr lang="en-US" altLang="en-US" sz="2000" dirty="0"/>
              <a:t>Café objectives and introductions. </a:t>
            </a:r>
          </a:p>
          <a:p>
            <a:pPr lvl="1" eaLnBrk="1" hangingPunct="1">
              <a:buClr>
                <a:srgbClr val="004990"/>
              </a:buClr>
              <a:buSzPct val="104000"/>
              <a:buFont typeface="Arial" pitchFamily="34" charset="0"/>
              <a:buChar char="•"/>
            </a:pPr>
            <a:r>
              <a:rPr lang="en-US" altLang="en-US" sz="2000" dirty="0" smtClean="0"/>
              <a:t>1:30-1:55pm: </a:t>
            </a:r>
            <a:r>
              <a:rPr lang="en-US" altLang="en-US" sz="2000" dirty="0"/>
              <a:t>Discussion of barriers and opportunities for improvement.</a:t>
            </a:r>
          </a:p>
          <a:p>
            <a:pPr lvl="1" eaLnBrk="1" hangingPunct="1">
              <a:buClr>
                <a:srgbClr val="004990"/>
              </a:buClr>
              <a:buSzPct val="104000"/>
              <a:buFont typeface="Arial" pitchFamily="34" charset="0"/>
              <a:buChar char="•"/>
            </a:pPr>
            <a:r>
              <a:rPr lang="en-US" altLang="en-US" sz="2000" dirty="0" smtClean="0"/>
              <a:t>1:55-2:05pm: </a:t>
            </a:r>
            <a:r>
              <a:rPr lang="en-US" altLang="en-US" sz="2000" dirty="0"/>
              <a:t>Return to the Dove Conference Center main room.</a:t>
            </a:r>
          </a:p>
          <a:p>
            <a:pPr lvl="1" eaLnBrk="1" hangingPunct="1">
              <a:buClr>
                <a:srgbClr val="004990"/>
              </a:buClr>
              <a:buSzPct val="104000"/>
              <a:buFont typeface="Arial" pitchFamily="34" charset="0"/>
              <a:buChar char="•"/>
            </a:pPr>
            <a:r>
              <a:rPr lang="en-US" altLang="en-US" sz="2000" dirty="0" smtClean="0"/>
              <a:t>2:05-2:35pm: </a:t>
            </a:r>
            <a:r>
              <a:rPr lang="en-US" altLang="en-US" sz="2000" dirty="0"/>
              <a:t>Facilitator teams report out the top 3 takeaways from smaller group café discussion</a:t>
            </a:r>
            <a:r>
              <a:rPr lang="en-US" altLang="en-US" sz="2000" dirty="0" smtClean="0"/>
              <a:t>.</a:t>
            </a:r>
            <a:endParaRPr lang="en-US" altLang="en-US" sz="2000" dirty="0"/>
          </a:p>
        </p:txBody>
      </p:sp>
    </p:spTree>
    <p:extLst>
      <p:ext uri="{BB962C8B-B14F-4D97-AF65-F5344CB8AC3E}">
        <p14:creationId xmlns:p14="http://schemas.microsoft.com/office/powerpoint/2010/main" val="13979278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6200"/>
            <a:ext cx="8229600" cy="1143000"/>
          </a:xfrm>
        </p:spPr>
        <p:txBody>
          <a:bodyPr/>
          <a:lstStyle/>
          <a:p>
            <a:pPr algn="l" eaLnBrk="1" hangingPunct="1"/>
            <a:r>
              <a:rPr lang="en-US" altLang="en-US" sz="4000" b="1" dirty="0" smtClean="0">
                <a:solidFill>
                  <a:srgbClr val="F58466"/>
                </a:solidFill>
                <a:latin typeface="Goudy Old Style" pitchFamily="18" charset="0"/>
              </a:rPr>
              <a:t>Implementation Cafés:</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Topics and Locations</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219200"/>
            <a:ext cx="8534400" cy="5638800"/>
          </a:xfrm>
        </p:spPr>
        <p:txBody>
          <a:bodyPr/>
          <a:lstStyle/>
          <a:p>
            <a:pPr eaLnBrk="1" hangingPunct="1">
              <a:buClr>
                <a:srgbClr val="F58466"/>
              </a:buClr>
              <a:buSzPct val="104000"/>
              <a:buFont typeface="Arial" pitchFamily="34" charset="0"/>
              <a:buChar char="•"/>
            </a:pPr>
            <a:r>
              <a:rPr lang="en-US" altLang="en-US" sz="1800" dirty="0" smtClean="0"/>
              <a:t>Group topics and room locations</a:t>
            </a:r>
          </a:p>
          <a:p>
            <a:pPr lvl="1" eaLnBrk="1" hangingPunct="1">
              <a:buClr>
                <a:srgbClr val="004990"/>
              </a:buClr>
              <a:buSzPct val="104000"/>
              <a:buFont typeface="Arial" pitchFamily="34" charset="0"/>
              <a:buChar char="•"/>
            </a:pPr>
            <a:r>
              <a:rPr lang="en-US" altLang="en-US" sz="1600" dirty="0"/>
              <a:t>Reduce time to treatment severe HTN: L&amp;D, antepartum</a:t>
            </a:r>
          </a:p>
          <a:p>
            <a:pPr lvl="2" eaLnBrk="1" hangingPunct="1">
              <a:buClr>
                <a:srgbClr val="F58466"/>
              </a:buClr>
              <a:buSzPct val="104000"/>
              <a:buFont typeface="Arial" pitchFamily="34" charset="0"/>
              <a:buChar char="•"/>
            </a:pPr>
            <a:r>
              <a:rPr lang="en-US" altLang="en-US" sz="1400" dirty="0" smtClean="0"/>
              <a:t>Section </a:t>
            </a:r>
            <a:r>
              <a:rPr lang="en-US" altLang="en-US" sz="1400" dirty="0"/>
              <a:t>1A (</a:t>
            </a:r>
            <a:r>
              <a:rPr lang="en-US" altLang="en-US" sz="1400" dirty="0" smtClean="0"/>
              <a:t>Dove)</a:t>
            </a:r>
            <a:endParaRPr lang="en-US" altLang="en-US" sz="1400" dirty="0"/>
          </a:p>
          <a:p>
            <a:pPr lvl="2" eaLnBrk="1" hangingPunct="1">
              <a:buClr>
                <a:srgbClr val="F58466"/>
              </a:buClr>
              <a:buSzPct val="104000"/>
              <a:buFont typeface="Arial" pitchFamily="34" charset="0"/>
              <a:buChar char="•"/>
            </a:pPr>
            <a:r>
              <a:rPr lang="en-US" altLang="en-US" sz="1400" dirty="0" smtClean="0"/>
              <a:t>Section </a:t>
            </a:r>
            <a:r>
              <a:rPr lang="en-US" altLang="en-US" sz="1400" dirty="0"/>
              <a:t>2A </a:t>
            </a:r>
            <a:r>
              <a:rPr lang="en-US" altLang="en-US" sz="1400" dirty="0" smtClean="0"/>
              <a:t>(Dove)</a:t>
            </a:r>
            <a:endParaRPr lang="en-US" altLang="en-US" sz="1400" dirty="0"/>
          </a:p>
          <a:p>
            <a:pPr lvl="1" eaLnBrk="1" hangingPunct="1">
              <a:buClr>
                <a:srgbClr val="004990"/>
              </a:buClr>
              <a:buSzPct val="104000"/>
              <a:buFont typeface="Arial" pitchFamily="34" charset="0"/>
              <a:buChar char="•"/>
            </a:pPr>
            <a:r>
              <a:rPr lang="en-US" altLang="en-US" sz="1600" dirty="0"/>
              <a:t>Reduce time to treatment severe HTN: ER, postpartum</a:t>
            </a:r>
          </a:p>
          <a:p>
            <a:pPr lvl="2" eaLnBrk="1" hangingPunct="1">
              <a:buClr>
                <a:srgbClr val="F58466"/>
              </a:buClr>
              <a:buSzPct val="104000"/>
              <a:buFont typeface="Arial" pitchFamily="34" charset="0"/>
              <a:buChar char="•"/>
            </a:pPr>
            <a:r>
              <a:rPr lang="en-US" altLang="en-US" sz="1400" dirty="0" smtClean="0"/>
              <a:t>Section </a:t>
            </a:r>
            <a:r>
              <a:rPr lang="en-US" altLang="en-US" sz="1400" dirty="0"/>
              <a:t>1B </a:t>
            </a:r>
            <a:r>
              <a:rPr lang="en-US" altLang="en-US" sz="1400" dirty="0" smtClean="0"/>
              <a:t>(</a:t>
            </a:r>
            <a:r>
              <a:rPr lang="en-US" altLang="en-US" sz="1400" dirty="0"/>
              <a:t>3rd </a:t>
            </a:r>
            <a:r>
              <a:rPr lang="en-US" altLang="en-US" sz="1400" dirty="0" err="1"/>
              <a:t>Fl</a:t>
            </a:r>
            <a:r>
              <a:rPr lang="en-US" altLang="en-US" sz="1400" dirty="0"/>
              <a:t>, </a:t>
            </a:r>
            <a:r>
              <a:rPr lang="en-US" altLang="en-US" sz="1400" dirty="0" err="1"/>
              <a:t>Rms</a:t>
            </a:r>
            <a:r>
              <a:rPr lang="en-US" altLang="en-US" sz="1400" dirty="0"/>
              <a:t> 1&amp;2</a:t>
            </a:r>
            <a:r>
              <a:rPr lang="en-US" altLang="en-US" sz="1400" dirty="0" smtClean="0"/>
              <a:t>)*</a:t>
            </a:r>
          </a:p>
          <a:p>
            <a:pPr lvl="2" eaLnBrk="1" hangingPunct="1">
              <a:buClr>
                <a:srgbClr val="F58466"/>
              </a:buClr>
              <a:buSzPct val="104000"/>
              <a:buFont typeface="Arial" pitchFamily="34" charset="0"/>
              <a:buChar char="•"/>
            </a:pPr>
            <a:r>
              <a:rPr lang="en-US" altLang="en-US" sz="1400" dirty="0" smtClean="0"/>
              <a:t>Section </a:t>
            </a:r>
            <a:r>
              <a:rPr lang="en-US" altLang="en-US" sz="1400" dirty="0"/>
              <a:t>2B (3rd </a:t>
            </a:r>
            <a:r>
              <a:rPr lang="en-US" altLang="en-US" sz="1400" dirty="0" err="1"/>
              <a:t>Fl</a:t>
            </a:r>
            <a:r>
              <a:rPr lang="en-US" altLang="en-US" sz="1400" dirty="0"/>
              <a:t>, </a:t>
            </a:r>
            <a:r>
              <a:rPr lang="en-US" altLang="en-US" sz="1400" dirty="0" err="1"/>
              <a:t>Rms</a:t>
            </a:r>
            <a:r>
              <a:rPr lang="en-US" altLang="en-US" sz="1400" dirty="0"/>
              <a:t> 3&amp;4)*</a:t>
            </a:r>
          </a:p>
          <a:p>
            <a:pPr lvl="1" eaLnBrk="1" hangingPunct="1">
              <a:buClr>
                <a:srgbClr val="004990"/>
              </a:buClr>
              <a:buSzPct val="104000"/>
              <a:buFont typeface="Arial" pitchFamily="34" charset="0"/>
              <a:buChar char="•"/>
            </a:pPr>
            <a:r>
              <a:rPr lang="en-US" altLang="en-US" sz="1600" dirty="0"/>
              <a:t>Improve management of patients with severe HTN at discharge: timely follow up, discharge education</a:t>
            </a:r>
          </a:p>
          <a:p>
            <a:pPr lvl="2" eaLnBrk="1" hangingPunct="1">
              <a:buClr>
                <a:srgbClr val="F58466"/>
              </a:buClr>
              <a:buSzPct val="104000"/>
              <a:buFont typeface="Arial" pitchFamily="34" charset="0"/>
              <a:buChar char="•"/>
            </a:pPr>
            <a:r>
              <a:rPr lang="en-US" altLang="en-US" sz="1400" dirty="0" smtClean="0"/>
              <a:t>Section </a:t>
            </a:r>
            <a:r>
              <a:rPr lang="en-US" altLang="en-US" sz="1400" dirty="0"/>
              <a:t>1C (3rd </a:t>
            </a:r>
            <a:r>
              <a:rPr lang="en-US" altLang="en-US" sz="1400" dirty="0" err="1"/>
              <a:t>Fl</a:t>
            </a:r>
            <a:r>
              <a:rPr lang="en-US" altLang="en-US" sz="1400" dirty="0"/>
              <a:t>, </a:t>
            </a:r>
            <a:r>
              <a:rPr lang="en-US" altLang="en-US" sz="1400" dirty="0" err="1"/>
              <a:t>Rms</a:t>
            </a:r>
            <a:r>
              <a:rPr lang="en-US" altLang="en-US" sz="1400" dirty="0"/>
              <a:t> 5&amp;6</a:t>
            </a:r>
            <a:r>
              <a:rPr lang="en-US" altLang="en-US" sz="1400" dirty="0" smtClean="0"/>
              <a:t>)*</a:t>
            </a:r>
          </a:p>
          <a:p>
            <a:pPr lvl="2" eaLnBrk="1" hangingPunct="1">
              <a:buClr>
                <a:srgbClr val="F58466"/>
              </a:buClr>
              <a:buSzPct val="104000"/>
              <a:buFont typeface="Arial" pitchFamily="34" charset="0"/>
              <a:buChar char="•"/>
            </a:pPr>
            <a:r>
              <a:rPr lang="en-US" altLang="en-US" sz="1400" dirty="0" smtClean="0"/>
              <a:t>Section </a:t>
            </a:r>
            <a:r>
              <a:rPr lang="en-US" altLang="en-US" sz="1400" dirty="0"/>
              <a:t>2C </a:t>
            </a:r>
            <a:r>
              <a:rPr lang="en-US" altLang="en-US" sz="1400" dirty="0" smtClean="0"/>
              <a:t>(3rd </a:t>
            </a:r>
            <a:r>
              <a:rPr lang="en-US" altLang="en-US" sz="1400" dirty="0" err="1"/>
              <a:t>Fl</a:t>
            </a:r>
            <a:r>
              <a:rPr lang="en-US" altLang="en-US" sz="1400" dirty="0"/>
              <a:t>, </a:t>
            </a:r>
            <a:r>
              <a:rPr lang="en-US" altLang="en-US" sz="1400" dirty="0" err="1"/>
              <a:t>Rms</a:t>
            </a:r>
            <a:r>
              <a:rPr lang="en-US" altLang="en-US" sz="1400" dirty="0"/>
              <a:t> 7&amp;8)*</a:t>
            </a:r>
            <a:endParaRPr lang="en-US" altLang="en-US" sz="1400" dirty="0" smtClean="0"/>
          </a:p>
          <a:p>
            <a:pPr lvl="1" eaLnBrk="1" hangingPunct="1">
              <a:buClr>
                <a:srgbClr val="004990"/>
              </a:buClr>
              <a:buSzPct val="104000"/>
              <a:buFont typeface="Arial" pitchFamily="34" charset="0"/>
              <a:buChar char="•"/>
            </a:pPr>
            <a:r>
              <a:rPr lang="en-US" altLang="en-US" sz="1600" dirty="0" smtClean="0"/>
              <a:t>Strategies for implementation of debriefs/huddles, simulations, drills</a:t>
            </a:r>
          </a:p>
          <a:p>
            <a:pPr lvl="2" eaLnBrk="1" hangingPunct="1">
              <a:buClr>
                <a:srgbClr val="F58466"/>
              </a:buClr>
              <a:buSzPct val="104000"/>
              <a:buFont typeface="Arial" pitchFamily="34" charset="0"/>
              <a:buChar char="•"/>
            </a:pPr>
            <a:r>
              <a:rPr lang="en-US" altLang="en-US" sz="1400" dirty="0" smtClean="0"/>
              <a:t>Section </a:t>
            </a:r>
            <a:r>
              <a:rPr lang="en-US" altLang="en-US" sz="1400" dirty="0"/>
              <a:t>1D (</a:t>
            </a:r>
            <a:r>
              <a:rPr lang="en-US" altLang="en-US" sz="1400" dirty="0" smtClean="0"/>
              <a:t>Dove)</a:t>
            </a:r>
            <a:endParaRPr lang="en-US" altLang="en-US" sz="1400" dirty="0"/>
          </a:p>
          <a:p>
            <a:pPr lvl="2" eaLnBrk="1" hangingPunct="1">
              <a:buClr>
                <a:srgbClr val="F58466"/>
              </a:buClr>
              <a:buSzPct val="104000"/>
              <a:buFont typeface="Arial" pitchFamily="34" charset="0"/>
              <a:buChar char="•"/>
            </a:pPr>
            <a:r>
              <a:rPr lang="en-US" altLang="en-US" sz="1400" dirty="0" smtClean="0"/>
              <a:t>Section </a:t>
            </a:r>
            <a:r>
              <a:rPr lang="en-US" altLang="en-US" sz="1400" dirty="0"/>
              <a:t>2D (3rd </a:t>
            </a:r>
            <a:r>
              <a:rPr lang="en-US" altLang="en-US" sz="1400" dirty="0" err="1"/>
              <a:t>Fl</a:t>
            </a:r>
            <a:r>
              <a:rPr lang="en-US" altLang="en-US" sz="1400" dirty="0"/>
              <a:t>, </a:t>
            </a:r>
            <a:r>
              <a:rPr lang="en-US" altLang="en-US" sz="1400" dirty="0" err="1"/>
              <a:t>Rms</a:t>
            </a:r>
            <a:r>
              <a:rPr lang="en-US" altLang="en-US" sz="1400" dirty="0"/>
              <a:t> 9&amp;10)*</a:t>
            </a:r>
          </a:p>
          <a:p>
            <a:pPr lvl="1" eaLnBrk="1" hangingPunct="1">
              <a:buClr>
                <a:srgbClr val="004990"/>
              </a:buClr>
              <a:buSzPct val="104000"/>
              <a:buFont typeface="Arial" pitchFamily="34" charset="0"/>
              <a:buChar char="•"/>
            </a:pPr>
            <a:r>
              <a:rPr lang="en-US" altLang="en-US" sz="1600" dirty="0"/>
              <a:t>Strategies to standardize severe HTN treatment/management  </a:t>
            </a:r>
          </a:p>
          <a:p>
            <a:pPr lvl="2" eaLnBrk="1" hangingPunct="1">
              <a:buClr>
                <a:srgbClr val="F58466"/>
              </a:buClr>
              <a:buSzPct val="104000"/>
              <a:buFont typeface="Arial" pitchFamily="34" charset="0"/>
              <a:buChar char="•"/>
            </a:pPr>
            <a:r>
              <a:rPr lang="en-US" altLang="en-US" sz="1400" dirty="0" smtClean="0"/>
              <a:t>Section </a:t>
            </a:r>
            <a:r>
              <a:rPr lang="en-US" altLang="en-US" sz="1400" dirty="0"/>
              <a:t>1E (</a:t>
            </a:r>
            <a:r>
              <a:rPr lang="en-US" altLang="en-US" sz="1400" dirty="0" smtClean="0"/>
              <a:t>Dove)</a:t>
            </a:r>
            <a:endParaRPr lang="en-US" altLang="en-US" sz="1400" dirty="0"/>
          </a:p>
          <a:p>
            <a:pPr lvl="2" eaLnBrk="1" hangingPunct="1">
              <a:buClr>
                <a:srgbClr val="F58466"/>
              </a:buClr>
              <a:buSzPct val="104000"/>
              <a:buFont typeface="Arial" pitchFamily="34" charset="0"/>
              <a:buChar char="•"/>
            </a:pPr>
            <a:r>
              <a:rPr lang="en-US" altLang="en-US" sz="1400" dirty="0" smtClean="0"/>
              <a:t>Section </a:t>
            </a:r>
            <a:r>
              <a:rPr lang="en-US" altLang="en-US" sz="1400" dirty="0"/>
              <a:t>2E </a:t>
            </a:r>
            <a:r>
              <a:rPr lang="en-US" altLang="en-US" sz="1400" dirty="0" smtClean="0"/>
              <a:t>(Dove)</a:t>
            </a:r>
            <a:endParaRPr lang="en-US" altLang="en-US" sz="300" dirty="0" smtClean="0"/>
          </a:p>
          <a:p>
            <a:pPr marL="0" indent="0" eaLnBrk="1" hangingPunct="1">
              <a:buClr>
                <a:srgbClr val="F58466"/>
              </a:buClr>
              <a:buSzPct val="104000"/>
              <a:buNone/>
            </a:pPr>
            <a:r>
              <a:rPr lang="en-US" altLang="en-US" sz="1400" dirty="0" smtClean="0"/>
              <a:t>*</a:t>
            </a:r>
            <a:r>
              <a:rPr lang="en-US" altLang="en-US" sz="1400" dirty="0"/>
              <a:t>For cafés meeting on the 3rd Floor above Dove, the co-facilitators will split participants evenly across two smaller rooms and facilitate </a:t>
            </a:r>
            <a:r>
              <a:rPr lang="en-US" altLang="en-US" sz="1400" dirty="0" smtClean="0"/>
              <a:t>sub-groups. </a:t>
            </a:r>
            <a:endParaRPr lang="en-US" altLang="en-US" sz="1400" dirty="0"/>
          </a:p>
          <a:p>
            <a:pPr lvl="1" eaLnBrk="1" hangingPunct="1">
              <a:buClr>
                <a:srgbClr val="004990"/>
              </a:buClr>
              <a:buSzPct val="104000"/>
              <a:buFont typeface="Arial" pitchFamily="34" charset="0"/>
              <a:buChar char="•"/>
            </a:pPr>
            <a:endParaRPr lang="en-US" altLang="en-US" sz="1800" dirty="0" smtClean="0"/>
          </a:p>
        </p:txBody>
      </p:sp>
    </p:spTree>
    <p:extLst>
      <p:ext uri="{BB962C8B-B14F-4D97-AF65-F5344CB8AC3E}">
        <p14:creationId xmlns:p14="http://schemas.microsoft.com/office/powerpoint/2010/main" val="14028832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Debrief with Large Group</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371600"/>
            <a:ext cx="8534400" cy="4953000"/>
          </a:xfrm>
        </p:spPr>
        <p:txBody>
          <a:bodyPr/>
          <a:lstStyle/>
          <a:p>
            <a:pPr eaLnBrk="1" hangingPunct="1">
              <a:buClr>
                <a:srgbClr val="F58466"/>
              </a:buClr>
              <a:buSzPct val="104000"/>
            </a:pPr>
            <a:r>
              <a:rPr lang="en-US" altLang="en-US" dirty="0"/>
              <a:t>Debrief from small groups to large group </a:t>
            </a:r>
            <a:r>
              <a:rPr lang="en-US" altLang="en-US" dirty="0" smtClean="0"/>
              <a:t>2:05 </a:t>
            </a:r>
            <a:r>
              <a:rPr lang="en-US" altLang="en-US" dirty="0"/>
              <a:t>– </a:t>
            </a:r>
            <a:r>
              <a:rPr lang="en-US" altLang="en-US" dirty="0" smtClean="0"/>
              <a:t>2:35 pm</a:t>
            </a:r>
          </a:p>
          <a:p>
            <a:pPr eaLnBrk="1" hangingPunct="1">
              <a:buClr>
                <a:srgbClr val="F58466"/>
              </a:buClr>
              <a:buSzPct val="104000"/>
            </a:pPr>
            <a:r>
              <a:rPr lang="en-US" altLang="en-US" dirty="0" smtClean="0"/>
              <a:t>Facilitator share </a:t>
            </a:r>
            <a:r>
              <a:rPr lang="en-US" altLang="en-US" b="1" dirty="0" smtClean="0"/>
              <a:t>top 3 take-</a:t>
            </a:r>
            <a:r>
              <a:rPr lang="en-US" altLang="en-US" b="1" dirty="0" err="1" smtClean="0"/>
              <a:t>aways</a:t>
            </a:r>
            <a:r>
              <a:rPr lang="en-US" altLang="en-US" b="1" dirty="0" smtClean="0"/>
              <a:t> </a:t>
            </a:r>
            <a:r>
              <a:rPr lang="en-US" altLang="en-US" dirty="0" smtClean="0"/>
              <a:t>from group discussion </a:t>
            </a:r>
            <a:endParaRPr lang="en-US" altLang="en-US" dirty="0"/>
          </a:p>
        </p:txBody>
      </p:sp>
    </p:spTree>
    <p:extLst>
      <p:ext uri="{BB962C8B-B14F-4D97-AF65-F5344CB8AC3E}">
        <p14:creationId xmlns:p14="http://schemas.microsoft.com/office/powerpoint/2010/main" val="16202364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4343400"/>
          </a:xfrm>
        </p:spPr>
        <p:txBody>
          <a:bodyPr>
            <a:noAutofit/>
          </a:bodyPr>
          <a:lstStyle/>
          <a:p>
            <a:r>
              <a:rPr lang="en-US" sz="4800" b="1" dirty="0">
                <a:solidFill>
                  <a:srgbClr val="F58466"/>
                </a:solidFill>
                <a:latin typeface="Goudy Old Style" pitchFamily="18" charset="0"/>
              </a:rPr>
              <a:t>Strategies for Data Collection &amp; Using Your Data to Drive Quality Improvement</a:t>
            </a:r>
            <a:r>
              <a:rPr lang="en-US" sz="2400" b="1" dirty="0">
                <a:solidFill>
                  <a:srgbClr val="F58466"/>
                </a:solidFill>
                <a:latin typeface="Goudy Old Style" pitchFamily="18" charset="0"/>
              </a:rPr>
              <a:t/>
            </a:r>
            <a:br>
              <a:rPr lang="en-US" sz="2400" b="1" dirty="0">
                <a:solidFill>
                  <a:srgbClr val="F58466"/>
                </a:solidFill>
                <a:latin typeface="Goudy Old Style" pitchFamily="18" charset="0"/>
              </a:rPr>
            </a:br>
            <a:r>
              <a:rPr lang="en-US" sz="2400" b="1" dirty="0" smtClean="0">
                <a:solidFill>
                  <a:srgbClr val="F58466"/>
                </a:solidFill>
                <a:latin typeface="Goudy Old Style" pitchFamily="18" charset="0"/>
              </a:rPr>
              <a:t/>
            </a:r>
            <a:br>
              <a:rPr lang="en-US" sz="2400" b="1" dirty="0" smtClean="0">
                <a:solidFill>
                  <a:srgbClr val="F58466"/>
                </a:solidFill>
                <a:latin typeface="Goudy Old Style" pitchFamily="18" charset="0"/>
              </a:rPr>
            </a:br>
            <a:r>
              <a:rPr lang="en-US" sz="2000" b="1" dirty="0">
                <a:solidFill>
                  <a:schemeClr val="bg1">
                    <a:lumMod val="50000"/>
                  </a:schemeClr>
                </a:solidFill>
                <a:latin typeface="Goudy Old Style" pitchFamily="18" charset="0"/>
              </a:rPr>
              <a:t>Patti Lee King, PhD, MSW</a:t>
            </a:r>
            <a:br>
              <a:rPr lang="en-US" sz="2000" b="1" dirty="0">
                <a:solidFill>
                  <a:schemeClr val="bg1">
                    <a:lumMod val="50000"/>
                  </a:schemeClr>
                </a:solidFill>
                <a:latin typeface="Goudy Old Style" pitchFamily="18" charset="0"/>
              </a:rPr>
            </a:br>
            <a:r>
              <a:rPr lang="en-US" sz="2000" b="1" dirty="0">
                <a:solidFill>
                  <a:schemeClr val="bg1">
                    <a:lumMod val="50000"/>
                  </a:schemeClr>
                </a:solidFill>
                <a:latin typeface="Goudy Old Style" pitchFamily="18" charset="0"/>
              </a:rPr>
              <a:t>State Project Director, Illinois Perinatal Quality </a:t>
            </a:r>
            <a:r>
              <a:rPr lang="en-US" sz="2000" b="1" dirty="0" smtClean="0">
                <a:solidFill>
                  <a:schemeClr val="bg1">
                    <a:lumMod val="50000"/>
                  </a:schemeClr>
                </a:solidFill>
                <a:latin typeface="Goudy Old Style" pitchFamily="18" charset="0"/>
              </a:rPr>
              <a:t>Collaborative</a:t>
            </a:r>
            <a:br>
              <a:rPr lang="en-US" sz="2000" b="1" dirty="0" smtClean="0">
                <a:solidFill>
                  <a:schemeClr val="bg1">
                    <a:lumMod val="50000"/>
                  </a:schemeClr>
                </a:solidFill>
                <a:latin typeface="Goudy Old Style" pitchFamily="18" charset="0"/>
              </a:rPr>
            </a:br>
            <a:r>
              <a:rPr lang="en-US" sz="2000" b="1" dirty="0" smtClean="0">
                <a:solidFill>
                  <a:schemeClr val="bg1">
                    <a:lumMod val="50000"/>
                  </a:schemeClr>
                </a:solidFill>
                <a:latin typeface="Goudy Old Style" pitchFamily="18" charset="0"/>
              </a:rPr>
              <a:t>Kate Finnegan, MPH</a:t>
            </a:r>
            <a:br>
              <a:rPr lang="en-US" sz="2000" b="1" dirty="0" smtClean="0">
                <a:solidFill>
                  <a:schemeClr val="bg1">
                    <a:lumMod val="50000"/>
                  </a:schemeClr>
                </a:solidFill>
                <a:latin typeface="Goudy Old Style" pitchFamily="18" charset="0"/>
              </a:rPr>
            </a:br>
            <a:r>
              <a:rPr lang="en-US" sz="2000" b="1" dirty="0" smtClean="0">
                <a:solidFill>
                  <a:schemeClr val="bg1">
                    <a:lumMod val="50000"/>
                  </a:schemeClr>
                </a:solidFill>
                <a:latin typeface="Goudy Old Style" pitchFamily="18" charset="0"/>
              </a:rPr>
              <a:t>Project Coordinator, </a:t>
            </a:r>
            <a:r>
              <a:rPr lang="en-US" sz="2000" b="1" dirty="0">
                <a:solidFill>
                  <a:schemeClr val="bg1">
                    <a:lumMod val="50000"/>
                  </a:schemeClr>
                </a:solidFill>
                <a:latin typeface="Goudy Old Style" pitchFamily="18" charset="0"/>
              </a:rPr>
              <a:t>Illinois Perinatal Quality Collaborative</a:t>
            </a:r>
          </a:p>
        </p:txBody>
      </p:sp>
    </p:spTree>
    <p:extLst>
      <p:ext uri="{BB962C8B-B14F-4D97-AF65-F5344CB8AC3E}">
        <p14:creationId xmlns:p14="http://schemas.microsoft.com/office/powerpoint/2010/main" val="11046600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l"/>
            <a:r>
              <a:rPr lang="en-US" sz="3600" b="1" dirty="0" smtClean="0">
                <a:solidFill>
                  <a:srgbClr val="F58466"/>
                </a:solidFill>
                <a:latin typeface="Goudy Old Style" pitchFamily="18" charset="0"/>
              </a:rPr>
              <a:t>What data are we collecting?</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228600" y="990600"/>
            <a:ext cx="8229600" cy="4525963"/>
          </a:xfrm>
        </p:spPr>
        <p:txBody>
          <a:bodyPr/>
          <a:lstStyle/>
          <a:p>
            <a:pPr>
              <a:buClr>
                <a:srgbClr val="F59166"/>
              </a:buClr>
              <a:buFont typeface="Arial" panose="020B0604020202020204" pitchFamily="34" charset="0"/>
              <a:buChar char="•"/>
            </a:pPr>
            <a:r>
              <a:rPr lang="en-US" dirty="0" smtClean="0"/>
              <a:t>Collect data all patients with severe range BP</a:t>
            </a:r>
          </a:p>
          <a:p>
            <a:pPr lvl="1">
              <a:buClr>
                <a:srgbClr val="004990"/>
              </a:buClr>
              <a:buFont typeface="Arial" panose="020B0604020202020204" pitchFamily="34" charset="0"/>
              <a:buChar char="•"/>
            </a:pPr>
            <a:r>
              <a:rPr lang="en-US" dirty="0"/>
              <a:t>T</a:t>
            </a:r>
            <a:r>
              <a:rPr lang="en-US" dirty="0" smtClean="0"/>
              <a:t>ime to treatment, patient outcome, discharge patient education and timely follow up scheduled </a:t>
            </a:r>
          </a:p>
          <a:p>
            <a:pPr>
              <a:buClr>
                <a:srgbClr val="F59166"/>
              </a:buClr>
              <a:buFont typeface="Arial" panose="020B0604020202020204" pitchFamily="34" charset="0"/>
              <a:buChar char="•"/>
            </a:pPr>
            <a:r>
              <a:rPr lang="en-US" dirty="0" smtClean="0"/>
              <a:t>Identify all patients with severe range BP </a:t>
            </a:r>
          </a:p>
          <a:p>
            <a:pPr lvl="1">
              <a:buClr>
                <a:srgbClr val="004990"/>
              </a:buClr>
              <a:buFont typeface="Arial" panose="020B0604020202020204" pitchFamily="34" charset="0"/>
              <a:buChar char="•"/>
            </a:pPr>
            <a:r>
              <a:rPr lang="en-US" dirty="0" smtClean="0"/>
              <a:t>Bedside data collection to collect data on time to treatment and debrief</a:t>
            </a:r>
          </a:p>
          <a:p>
            <a:pPr lvl="1">
              <a:buClr>
                <a:srgbClr val="004990"/>
              </a:buClr>
              <a:buFont typeface="Arial" panose="020B0604020202020204" pitchFamily="34" charset="0"/>
              <a:buChar char="•"/>
            </a:pPr>
            <a:r>
              <a:rPr lang="en-US" dirty="0"/>
              <a:t>C</a:t>
            </a:r>
            <a:r>
              <a:rPr lang="en-US" dirty="0" smtClean="0"/>
              <a:t>hart abstraction to </a:t>
            </a:r>
            <a:r>
              <a:rPr lang="en-US" b="1" dirty="0" smtClean="0"/>
              <a:t>confirm all pts identified</a:t>
            </a:r>
            <a:r>
              <a:rPr lang="en-US" dirty="0" smtClean="0"/>
              <a:t>,  outcome and discharge data (education &amp; F/U)</a:t>
            </a:r>
          </a:p>
          <a:p>
            <a:pPr>
              <a:buClr>
                <a:srgbClr val="F59166"/>
              </a:buClr>
              <a:buFont typeface="Arial" panose="020B0604020202020204" pitchFamily="34" charset="0"/>
              <a:buChar char="•"/>
            </a:pPr>
            <a:r>
              <a:rPr lang="en-US" dirty="0" smtClean="0"/>
              <a:t>Baseline data due July 15: Oct, Nov, Dec 2015</a:t>
            </a:r>
          </a:p>
          <a:p>
            <a:pPr>
              <a:buClr>
                <a:srgbClr val="F59166"/>
              </a:buClr>
              <a:buFont typeface="Arial" panose="020B0604020202020204" pitchFamily="34" charset="0"/>
              <a:buChar char="•"/>
            </a:pPr>
            <a:r>
              <a:rPr lang="en-US" dirty="0" smtClean="0"/>
              <a:t>Monthly data: due by the 15</a:t>
            </a:r>
            <a:r>
              <a:rPr lang="en-US" baseline="30000" dirty="0" smtClean="0"/>
              <a:t>th</a:t>
            </a:r>
            <a:r>
              <a:rPr lang="en-US" dirty="0" smtClean="0"/>
              <a:t> of the following month</a:t>
            </a:r>
          </a:p>
          <a:p>
            <a:endParaRPr lang="en-US" dirty="0"/>
          </a:p>
        </p:txBody>
      </p:sp>
      <p:sp>
        <p:nvSpPr>
          <p:cNvPr id="4" name="Slide Number Placeholder 3"/>
          <p:cNvSpPr>
            <a:spLocks noGrp="1"/>
          </p:cNvSpPr>
          <p:nvPr>
            <p:ph type="sldNum" sz="quarter" idx="12"/>
          </p:nvPr>
        </p:nvSpPr>
        <p:spPr/>
        <p:txBody>
          <a:bodyPr/>
          <a:lstStyle/>
          <a:p>
            <a:pPr>
              <a:defRPr/>
            </a:pPr>
            <a:fld id="{E9FB3707-9EBE-4F61-9602-1846D1F9C0E8}" type="slidenum">
              <a:rPr lang="en-US" altLang="en-US" smtClean="0"/>
              <a:pPr>
                <a:defRPr/>
              </a:pPr>
              <a:t>59</a:t>
            </a:fld>
            <a:endParaRPr lang="en-US" altLang="en-US"/>
          </a:p>
        </p:txBody>
      </p:sp>
    </p:spTree>
    <p:extLst>
      <p:ext uri="{BB962C8B-B14F-4D97-AF65-F5344CB8AC3E}">
        <p14:creationId xmlns:p14="http://schemas.microsoft.com/office/powerpoint/2010/main" val="103838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28600"/>
            <a:ext cx="8077200" cy="869950"/>
          </a:xfrm>
        </p:spPr>
        <p:txBody>
          <a:bodyPr/>
          <a:lstStyle/>
          <a:p>
            <a:pPr eaLnBrk="1" hangingPunct="1"/>
            <a:r>
              <a:rPr lang="en-US" altLang="en-US" sz="4000" smtClean="0">
                <a:solidFill>
                  <a:srgbClr val="F58466"/>
                </a:solidFill>
                <a:latin typeface="Goudy Old Style" pitchFamily="18" charset="0"/>
              </a:rPr>
              <a:t>ILPQC Vision</a:t>
            </a:r>
          </a:p>
        </p:txBody>
      </p:sp>
      <p:sp>
        <p:nvSpPr>
          <p:cNvPr id="26627" name="TextBox 10"/>
          <p:cNvSpPr txBox="1">
            <a:spLocks noChangeArrowheads="1"/>
          </p:cNvSpPr>
          <p:nvPr/>
        </p:nvSpPr>
        <p:spPr bwMode="auto">
          <a:xfrm>
            <a:off x="228600" y="1476375"/>
            <a:ext cx="6172200" cy="4494213"/>
          </a:xfrm>
          <a:prstGeom prst="rect">
            <a:avLst/>
          </a:prstGeom>
          <a:noFill/>
          <a:ln w="9525">
            <a:noFill/>
            <a:miter lim="800000"/>
            <a:headEnd/>
            <a:tailEnd/>
          </a:ln>
        </p:spPr>
        <p:txBody>
          <a:bodyPr>
            <a:spAutoFit/>
          </a:bodyPr>
          <a:lstStyle/>
          <a:p>
            <a:pPr eaLnBrk="1" hangingPunct="1"/>
            <a:r>
              <a:rPr lang="en-US" altLang="en-US" sz="2600"/>
              <a:t>A statewide perinatal quality collaborative that involves all perinatal stakeholders; utilizes </a:t>
            </a:r>
            <a:br>
              <a:rPr lang="en-US" altLang="en-US" sz="2600"/>
            </a:br>
            <a:r>
              <a:rPr lang="en-US" altLang="en-US" sz="2600"/>
              <a:t>data-driven, evidence-based practices; improves perinatal quality resulting in improved birth outcomes, improved health for women and infants, and decreased costs; builds on Illinois’ existing state-mandated Regionalized Perinatal System, and operates with long-term sustainable funding.</a:t>
            </a:r>
          </a:p>
        </p:txBody>
      </p:sp>
      <p:pic>
        <p:nvPicPr>
          <p:cNvPr id="26628" name="Picture 18" descr="iStock_000016539594Large.jpg"/>
          <p:cNvPicPr>
            <a:picLocks noChangeAspect="1"/>
          </p:cNvPicPr>
          <p:nvPr/>
        </p:nvPicPr>
        <p:blipFill>
          <a:blip r:embed="rId3" cstate="print"/>
          <a:srcRect/>
          <a:stretch>
            <a:fillRect/>
          </a:stretch>
        </p:blipFill>
        <p:spPr bwMode="auto">
          <a:xfrm>
            <a:off x="6172200" y="1603375"/>
            <a:ext cx="2971800" cy="4367213"/>
          </a:xfrm>
          <a:prstGeom prst="rect">
            <a:avLst/>
          </a:prstGeom>
          <a:noFill/>
          <a:ln w="9525">
            <a:noFill/>
            <a:miter lim="800000"/>
            <a:headEnd/>
            <a:tailEnd/>
          </a:ln>
        </p:spPr>
      </p:pic>
    </p:spTree>
    <p:extLst>
      <p:ext uri="{BB962C8B-B14F-4D97-AF65-F5344CB8AC3E}">
        <p14:creationId xmlns:p14="http://schemas.microsoft.com/office/powerpoint/2010/main" val="1311383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algn="l" eaLnBrk="1" hangingPunct="1"/>
            <a:r>
              <a:rPr lang="en-US" altLang="en-US" sz="3600" b="1" dirty="0" smtClean="0">
                <a:solidFill>
                  <a:srgbClr val="F58466"/>
                </a:solidFill>
                <a:latin typeface="Goudy Old Style" pitchFamily="18" charset="0"/>
              </a:rPr>
              <a:t>How will we measure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improvement?</a:t>
            </a:r>
          </a:p>
        </p:txBody>
      </p:sp>
      <p:sp>
        <p:nvSpPr>
          <p:cNvPr id="39939" name="Content Placeholder 2"/>
          <p:cNvSpPr>
            <a:spLocks noGrp="1"/>
          </p:cNvSpPr>
          <p:nvPr>
            <p:ph idx="1"/>
          </p:nvPr>
        </p:nvSpPr>
        <p:spPr>
          <a:xfrm>
            <a:off x="448733" y="1439333"/>
            <a:ext cx="8398565" cy="4678363"/>
          </a:xfrm>
        </p:spPr>
        <p:txBody>
          <a:bodyPr/>
          <a:lstStyle/>
          <a:p>
            <a:pPr eaLnBrk="1" hangingPunct="1">
              <a:buClr>
                <a:srgbClr val="F58466"/>
              </a:buClr>
            </a:pPr>
            <a:r>
              <a:rPr lang="en-US" altLang="en-US" sz="2800" dirty="0" smtClean="0"/>
              <a:t>You will measure your progress towards process and outcome measures using the “Severe Hypertension Data Form”</a:t>
            </a:r>
          </a:p>
          <a:p>
            <a:pPr eaLnBrk="1" hangingPunct="1">
              <a:buClr>
                <a:srgbClr val="F58466"/>
              </a:buClr>
            </a:pPr>
            <a:r>
              <a:rPr lang="en-US" altLang="en-US" sz="2800" dirty="0" smtClean="0"/>
              <a:t>You will compare </a:t>
            </a:r>
            <a:r>
              <a:rPr lang="en-US" altLang="en-US" sz="2800" dirty="0"/>
              <a:t>your </a:t>
            </a:r>
            <a:r>
              <a:rPr lang="en-US" altLang="en-US" sz="2800" dirty="0" smtClean="0"/>
              <a:t>monthly data (May 2016 – Dec. 2017) to your baseline data (Oct., Nov., Dec, 2015) using reports accessed via </a:t>
            </a:r>
            <a:r>
              <a:rPr lang="en-US" altLang="en-US" sz="2800" dirty="0" err="1" smtClean="0"/>
              <a:t>REDCap</a:t>
            </a:r>
            <a:endParaRPr lang="en-US" altLang="en-US" sz="2800" dirty="0" smtClean="0"/>
          </a:p>
          <a:p>
            <a:pPr eaLnBrk="1" hangingPunct="1">
              <a:buClr>
                <a:srgbClr val="F58466"/>
              </a:buClr>
            </a:pPr>
            <a:r>
              <a:rPr lang="en-US" altLang="en-US" sz="2800" dirty="0" smtClean="0"/>
              <a:t>Baseline data should be entered in </a:t>
            </a:r>
            <a:r>
              <a:rPr lang="en-US" altLang="en-US" sz="2800" dirty="0" err="1" smtClean="0"/>
              <a:t>REDCap</a:t>
            </a:r>
            <a:r>
              <a:rPr lang="en-US" altLang="en-US" sz="2800" dirty="0" smtClean="0"/>
              <a:t> by July 15 and web-based reports for viewing will be available at that time</a:t>
            </a:r>
            <a:endParaRPr lang="en-US" altLang="en-US" sz="2800" dirty="0"/>
          </a:p>
          <a:p>
            <a:pPr eaLnBrk="1" hangingPunct="1">
              <a:buClr>
                <a:srgbClr val="F58466"/>
              </a:buClr>
            </a:pPr>
            <a:endParaRPr lang="en-US" altLang="en-US" sz="2800" dirty="0" smtClean="0"/>
          </a:p>
          <a:p>
            <a:pPr eaLnBrk="1" hangingPunct="1">
              <a:buClr>
                <a:srgbClr val="F58466"/>
              </a:buClr>
            </a:pPr>
            <a:endParaRPr lang="en-US" altLang="en-US" sz="2800" dirty="0"/>
          </a:p>
          <a:p>
            <a:pPr eaLnBrk="1" hangingPunct="1">
              <a:buClr>
                <a:srgbClr val="F58466"/>
              </a:buClr>
            </a:pPr>
            <a:endParaRPr lang="en-US" altLang="en-US" sz="2800" dirty="0" smtClean="0"/>
          </a:p>
          <a:p>
            <a:pPr eaLnBrk="1" hangingPunct="1">
              <a:buClr>
                <a:srgbClr val="F58466"/>
              </a:buClr>
            </a:pPr>
            <a:endParaRPr lang="en-US" altLang="en-US" sz="2800" dirty="0"/>
          </a:p>
          <a:p>
            <a:pPr marL="0" indent="0" eaLnBrk="1" hangingPunct="1">
              <a:buClr>
                <a:srgbClr val="F58466"/>
              </a:buClr>
              <a:buNone/>
            </a:pPr>
            <a:endParaRPr lang="en-US" altLang="en-US" sz="2800" dirty="0" smtClean="0"/>
          </a:p>
        </p:txBody>
      </p:sp>
    </p:spTree>
    <p:extLst>
      <p:ext uri="{BB962C8B-B14F-4D97-AF65-F5344CB8AC3E}">
        <p14:creationId xmlns:p14="http://schemas.microsoft.com/office/powerpoint/2010/main" val="27436851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algn="l" eaLnBrk="1" hangingPunct="1"/>
            <a:r>
              <a:rPr lang="en-US" altLang="en-US" sz="3600" b="1" dirty="0" smtClean="0">
                <a:solidFill>
                  <a:srgbClr val="F58466"/>
                </a:solidFill>
                <a:latin typeface="Goudy Old Style" pitchFamily="18" charset="0"/>
              </a:rPr>
              <a:t>Severe HTN Data Form:</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2 Options</a:t>
            </a:r>
          </a:p>
        </p:txBody>
      </p:sp>
      <p:sp>
        <p:nvSpPr>
          <p:cNvPr id="39939" name="Content Placeholder 2"/>
          <p:cNvSpPr>
            <a:spLocks noGrp="1"/>
          </p:cNvSpPr>
          <p:nvPr>
            <p:ph idx="1"/>
          </p:nvPr>
        </p:nvSpPr>
        <p:spPr>
          <a:xfrm>
            <a:off x="457200" y="1341437"/>
            <a:ext cx="8382000" cy="4678363"/>
          </a:xfrm>
        </p:spPr>
        <p:txBody>
          <a:bodyPr/>
          <a:lstStyle/>
          <a:p>
            <a:pPr eaLnBrk="1" hangingPunct="1">
              <a:buClr>
                <a:srgbClr val="F58466"/>
              </a:buClr>
            </a:pPr>
            <a:r>
              <a:rPr lang="en-US" altLang="en-US" sz="3600" dirty="0" smtClean="0"/>
              <a:t>Single data form to be used both at the bedside and for chart abstraction</a:t>
            </a:r>
          </a:p>
          <a:p>
            <a:pPr eaLnBrk="1" hangingPunct="1">
              <a:buClr>
                <a:srgbClr val="F58466"/>
              </a:buClr>
            </a:pPr>
            <a:r>
              <a:rPr lang="en-US" altLang="en-US" sz="3600" dirty="0" smtClean="0"/>
              <a:t>Separate data forms</a:t>
            </a:r>
          </a:p>
          <a:p>
            <a:pPr lvl="1" eaLnBrk="1" hangingPunct="1">
              <a:buClr>
                <a:srgbClr val="004990"/>
              </a:buClr>
              <a:buFont typeface="Arial" pitchFamily="34" charset="0"/>
              <a:buChar char="•"/>
            </a:pPr>
            <a:r>
              <a:rPr lang="en-US" altLang="en-US" sz="3200" dirty="0" smtClean="0"/>
              <a:t>Bedside data form</a:t>
            </a:r>
          </a:p>
          <a:p>
            <a:pPr lvl="1" eaLnBrk="1" hangingPunct="1">
              <a:buClr>
                <a:srgbClr val="004990"/>
              </a:buClr>
              <a:buFont typeface="Arial" pitchFamily="34" charset="0"/>
              <a:buChar char="•"/>
            </a:pPr>
            <a:r>
              <a:rPr lang="en-US" altLang="en-US" sz="3200" dirty="0" smtClean="0"/>
              <a:t>Chart abstraction tool</a:t>
            </a:r>
          </a:p>
          <a:p>
            <a:pPr eaLnBrk="1" hangingPunct="1">
              <a:buClr>
                <a:srgbClr val="F58466"/>
              </a:buClr>
            </a:pPr>
            <a:r>
              <a:rPr lang="en-US" altLang="en-US" sz="3600" dirty="0"/>
              <a:t>Both options gather the same information</a:t>
            </a:r>
          </a:p>
          <a:p>
            <a:pPr eaLnBrk="1" hangingPunct="1">
              <a:buClr>
                <a:srgbClr val="F58466"/>
              </a:buClr>
            </a:pPr>
            <a:r>
              <a:rPr lang="en-US" altLang="en-US" sz="3600" dirty="0"/>
              <a:t>Use whatever works for your hospital team!</a:t>
            </a:r>
          </a:p>
        </p:txBody>
      </p:sp>
    </p:spTree>
    <p:extLst>
      <p:ext uri="{BB962C8B-B14F-4D97-AF65-F5344CB8AC3E}">
        <p14:creationId xmlns:p14="http://schemas.microsoft.com/office/powerpoint/2010/main" val="32844491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37593"/>
            <a:ext cx="4800600" cy="400110"/>
          </a:xfrm>
          <a:prstGeom prst="rect">
            <a:avLst/>
          </a:prstGeom>
          <a:noFill/>
        </p:spPr>
        <p:txBody>
          <a:bodyPr wrap="square" rtlCol="0">
            <a:spAutoFit/>
          </a:bodyPr>
          <a:lstStyle/>
          <a:p>
            <a:pPr algn="ctr"/>
            <a:r>
              <a:rPr lang="en-US" sz="2000" b="1" dirty="0" smtClean="0">
                <a:solidFill>
                  <a:srgbClr val="F58466"/>
                </a:solidFill>
              </a:rPr>
              <a:t>Option 1 – Single Form</a:t>
            </a:r>
            <a:endParaRPr lang="en-US" sz="2000" b="1" dirty="0">
              <a:solidFill>
                <a:srgbClr val="F58466"/>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40"/>
            <a:ext cx="8154412" cy="630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779597"/>
      </p:ext>
    </p:extLst>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6101" y="1791697"/>
            <a:ext cx="1895071" cy="400110"/>
          </a:xfrm>
          <a:prstGeom prst="rect">
            <a:avLst/>
          </a:prstGeom>
          <a:noFill/>
        </p:spPr>
        <p:txBody>
          <a:bodyPr wrap="none" rtlCol="0">
            <a:spAutoFit/>
          </a:bodyPr>
          <a:lstStyle/>
          <a:p>
            <a:r>
              <a:rPr lang="en-US" sz="2000" b="1" dirty="0" smtClean="0">
                <a:solidFill>
                  <a:srgbClr val="F58466"/>
                </a:solidFill>
              </a:rPr>
              <a:t>Bedside Form</a:t>
            </a:r>
          </a:p>
        </p:txBody>
      </p:sp>
      <p:sp>
        <p:nvSpPr>
          <p:cNvPr id="5" name="TextBox 4"/>
          <p:cNvSpPr txBox="1"/>
          <p:nvPr/>
        </p:nvSpPr>
        <p:spPr>
          <a:xfrm>
            <a:off x="5207370" y="1371600"/>
            <a:ext cx="3708030" cy="400110"/>
          </a:xfrm>
          <a:prstGeom prst="rect">
            <a:avLst/>
          </a:prstGeom>
          <a:noFill/>
        </p:spPr>
        <p:txBody>
          <a:bodyPr wrap="square" rtlCol="0">
            <a:spAutoFit/>
          </a:bodyPr>
          <a:lstStyle/>
          <a:p>
            <a:r>
              <a:rPr lang="en-US" sz="2000" b="1" dirty="0" smtClean="0">
                <a:solidFill>
                  <a:srgbClr val="F58466"/>
                </a:solidFill>
              </a:rPr>
              <a:t>Option 2 – Two Forms</a:t>
            </a:r>
            <a:endParaRPr lang="en-US" sz="2000" b="1" dirty="0">
              <a:solidFill>
                <a:srgbClr val="F58466"/>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5203879"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670747"/>
      </p:ext>
    </p:extLst>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7370" y="1772959"/>
            <a:ext cx="2667846" cy="400110"/>
          </a:xfrm>
          <a:prstGeom prst="rect">
            <a:avLst/>
          </a:prstGeom>
          <a:noFill/>
        </p:spPr>
        <p:txBody>
          <a:bodyPr wrap="none" rtlCol="0">
            <a:spAutoFit/>
          </a:bodyPr>
          <a:lstStyle/>
          <a:p>
            <a:r>
              <a:rPr lang="en-US" sz="2000" b="1" dirty="0" smtClean="0">
                <a:solidFill>
                  <a:srgbClr val="F58466"/>
                </a:solidFill>
              </a:rPr>
              <a:t>Chart Abstract Form</a:t>
            </a:r>
          </a:p>
        </p:txBody>
      </p:sp>
      <p:sp>
        <p:nvSpPr>
          <p:cNvPr id="5" name="TextBox 4"/>
          <p:cNvSpPr txBox="1"/>
          <p:nvPr/>
        </p:nvSpPr>
        <p:spPr>
          <a:xfrm>
            <a:off x="5207370" y="1371600"/>
            <a:ext cx="3708030" cy="400110"/>
          </a:xfrm>
          <a:prstGeom prst="rect">
            <a:avLst/>
          </a:prstGeom>
          <a:noFill/>
        </p:spPr>
        <p:txBody>
          <a:bodyPr wrap="square" rtlCol="0">
            <a:spAutoFit/>
          </a:bodyPr>
          <a:lstStyle/>
          <a:p>
            <a:r>
              <a:rPr lang="en-US" sz="2000" b="1" dirty="0" smtClean="0">
                <a:solidFill>
                  <a:srgbClr val="F58466"/>
                </a:solidFill>
              </a:rPr>
              <a:t>Option 2 – Two Forms</a:t>
            </a:r>
            <a:endParaRPr lang="en-US" sz="2000" b="1" dirty="0">
              <a:solidFill>
                <a:srgbClr val="F58466"/>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
            <a:ext cx="5191197"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373683"/>
      </p:ext>
    </p:extLst>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5"/>
            <a:ext cx="8458200" cy="4678363"/>
          </a:xfrm>
        </p:spPr>
        <p:txBody>
          <a:bodyPr/>
          <a:lstStyle/>
          <a:p>
            <a:pPr marL="514350" indent="-514350" eaLnBrk="1" hangingPunct="1">
              <a:buClr>
                <a:srgbClr val="F58466"/>
              </a:buClr>
              <a:buFont typeface="+mj-lt"/>
              <a:buAutoNum type="arabicPeriod"/>
            </a:pPr>
            <a:r>
              <a:rPr lang="en-US" sz="2500" dirty="0" smtClean="0"/>
              <a:t>Implement </a:t>
            </a:r>
            <a:r>
              <a:rPr lang="en-US" sz="2500" dirty="0"/>
              <a:t>the Severe HTN Data Form at the bedside for all women who have been identified with new onset severe HTN</a:t>
            </a:r>
          </a:p>
          <a:p>
            <a:pPr marL="514350" indent="-514350" eaLnBrk="1" hangingPunct="1">
              <a:buClr>
                <a:srgbClr val="F58466"/>
              </a:buClr>
              <a:buFont typeface="+mj-lt"/>
              <a:buAutoNum type="arabicPeriod"/>
            </a:pPr>
            <a:r>
              <a:rPr lang="en-US" sz="2500" dirty="0" smtClean="0"/>
              <a:t>Use </a:t>
            </a:r>
            <a:r>
              <a:rPr lang="en-US" sz="2500" dirty="0"/>
              <a:t>chart review to collect discharge and outcome data on all women identified with new onset severe HTN</a:t>
            </a:r>
          </a:p>
          <a:p>
            <a:pPr marL="514350" indent="-514350" eaLnBrk="1" hangingPunct="1">
              <a:buClr>
                <a:srgbClr val="F58466"/>
              </a:buClr>
              <a:buFont typeface="+mj-lt"/>
              <a:buAutoNum type="arabicPeriod"/>
            </a:pPr>
            <a:r>
              <a:rPr lang="en-US" sz="2500" dirty="0" smtClean="0"/>
              <a:t>Use </a:t>
            </a:r>
            <a:r>
              <a:rPr lang="en-US" sz="2500" dirty="0"/>
              <a:t>your EMR to identify all patients with new onset severe HTN to insure you’ve captured all cases through the bedside implementation of the Severe HTN Data </a:t>
            </a:r>
            <a:r>
              <a:rPr lang="en-US" sz="2500" dirty="0" smtClean="0"/>
              <a:t>Form, can use chart review to collect data on missed patients.</a:t>
            </a:r>
          </a:p>
          <a:p>
            <a:pPr marL="514350" indent="-514350" eaLnBrk="1" hangingPunct="1">
              <a:buClr>
                <a:srgbClr val="F58466"/>
              </a:buClr>
              <a:buFont typeface="+mj-lt"/>
              <a:buAutoNum type="arabicPeriod"/>
            </a:pPr>
            <a:r>
              <a:rPr lang="en-US" sz="2500" dirty="0" smtClean="0"/>
              <a:t>Enter data in </a:t>
            </a:r>
            <a:r>
              <a:rPr lang="en-US" sz="2500" dirty="0" err="1" smtClean="0"/>
              <a:t>REDCap</a:t>
            </a:r>
            <a:r>
              <a:rPr lang="en-US" sz="2500" dirty="0"/>
              <a:t> </a:t>
            </a:r>
            <a:r>
              <a:rPr lang="en-US" sz="2500" dirty="0" smtClean="0"/>
              <a:t>by the 15</a:t>
            </a:r>
            <a:r>
              <a:rPr lang="en-US" sz="2500" baseline="30000" dirty="0" smtClean="0"/>
              <a:t>th</a:t>
            </a:r>
            <a:r>
              <a:rPr lang="en-US" sz="2500" dirty="0" smtClean="0"/>
              <a:t> of the month for the previous month (i.e. May 15</a:t>
            </a:r>
            <a:r>
              <a:rPr lang="en-US" sz="2500" baseline="30000" dirty="0" smtClean="0"/>
              <a:t>th</a:t>
            </a:r>
            <a:r>
              <a:rPr lang="en-US" sz="2500" dirty="0" smtClean="0"/>
              <a:t> for April data)</a:t>
            </a:r>
            <a:endParaRPr lang="en-US" sz="2500" dirty="0"/>
          </a:p>
          <a:p>
            <a:endParaRPr lang="en-US" dirty="0"/>
          </a:p>
        </p:txBody>
      </p:sp>
      <p:sp>
        <p:nvSpPr>
          <p:cNvPr id="5" name="Shape 232"/>
          <p:cNvSpPr>
            <a:spLocks noGrp="1"/>
          </p:cNvSpPr>
          <p:nvPr>
            <p:ph type="title"/>
          </p:nvPr>
        </p:nvSpPr>
        <p:spPr>
          <a:xfrm>
            <a:off x="381000" y="152400"/>
            <a:ext cx="8229600" cy="11430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Steps for Data Form </a:t>
            </a:r>
            <a:br>
              <a:rPr lang="en-US" altLang="en-US" sz="4000" b="1" dirty="0" smtClean="0">
                <a:solidFill>
                  <a:srgbClr val="F58466"/>
                </a:solidFill>
                <a:latin typeface="Goudy Old Style" pitchFamily="18" charset="0"/>
                <a:sym typeface="Arial" pitchFamily="34" charset="0"/>
              </a:rPr>
            </a:br>
            <a:r>
              <a:rPr lang="en-US" altLang="en-US" sz="4000" b="1" dirty="0" smtClean="0">
                <a:solidFill>
                  <a:srgbClr val="F58466"/>
                </a:solidFill>
                <a:latin typeface="Goudy Old Style" pitchFamily="18" charset="0"/>
                <a:sym typeface="Arial" pitchFamily="34" charset="0"/>
              </a:rPr>
              <a:t>Implementation</a:t>
            </a:r>
          </a:p>
        </p:txBody>
      </p:sp>
    </p:spTree>
    <p:extLst>
      <p:ext uri="{BB962C8B-B14F-4D97-AF65-F5344CB8AC3E}">
        <p14:creationId xmlns:p14="http://schemas.microsoft.com/office/powerpoint/2010/main" val="28008805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458200" cy="4983163"/>
          </a:xfrm>
        </p:spPr>
        <p:txBody>
          <a:bodyPr/>
          <a:lstStyle/>
          <a:p>
            <a:pPr eaLnBrk="1" hangingPunct="1">
              <a:buClr>
                <a:srgbClr val="F58466"/>
              </a:buClr>
            </a:pPr>
            <a:r>
              <a:rPr lang="en-US" sz="2400" dirty="0" smtClean="0"/>
              <a:t>23 Wave 1 teams completed survey (100%) – Thank you!</a:t>
            </a:r>
          </a:p>
          <a:p>
            <a:pPr lvl="1" eaLnBrk="1" hangingPunct="1">
              <a:buClr>
                <a:srgbClr val="004990"/>
              </a:buClr>
              <a:buFont typeface="Arial" pitchFamily="34" charset="0"/>
              <a:buChar char="•"/>
            </a:pPr>
            <a:r>
              <a:rPr lang="en-US" sz="2400" dirty="0" smtClean="0"/>
              <a:t>73.9% of teams meeting at least monthly (17)</a:t>
            </a:r>
          </a:p>
          <a:p>
            <a:pPr lvl="2" eaLnBrk="1" hangingPunct="1">
              <a:buClr>
                <a:srgbClr val="F58466"/>
              </a:buClr>
            </a:pPr>
            <a:r>
              <a:rPr lang="en-US" sz="2000" dirty="0" smtClean="0"/>
              <a:t>19 teams with physicians /2 teams with midwife participating</a:t>
            </a:r>
          </a:p>
          <a:p>
            <a:pPr lvl="2" eaLnBrk="1" hangingPunct="1">
              <a:buClr>
                <a:srgbClr val="F58466"/>
              </a:buClr>
            </a:pPr>
            <a:r>
              <a:rPr lang="en-US" sz="2000" dirty="0" smtClean="0"/>
              <a:t>13 teams with quality participating</a:t>
            </a:r>
          </a:p>
          <a:p>
            <a:pPr lvl="2" eaLnBrk="1" hangingPunct="1">
              <a:buClr>
                <a:srgbClr val="F58466"/>
              </a:buClr>
            </a:pPr>
            <a:r>
              <a:rPr lang="en-US" sz="2000" dirty="0" smtClean="0"/>
              <a:t>11 teams with ED participating </a:t>
            </a:r>
          </a:p>
          <a:p>
            <a:pPr lvl="1" eaLnBrk="1" hangingPunct="1">
              <a:buClr>
                <a:srgbClr val="004990"/>
              </a:buClr>
              <a:buFont typeface="Arial" pitchFamily="34" charset="0"/>
              <a:buChar char="•"/>
            </a:pPr>
            <a:r>
              <a:rPr lang="en-US" sz="2400" dirty="0" smtClean="0"/>
              <a:t>87.0% have implemented the data form (20)</a:t>
            </a:r>
          </a:p>
          <a:p>
            <a:pPr lvl="2" eaLnBrk="1" hangingPunct="1">
              <a:buClr>
                <a:srgbClr val="F58466"/>
              </a:buClr>
            </a:pPr>
            <a:r>
              <a:rPr lang="en-US" sz="2000" dirty="0" smtClean="0"/>
              <a:t>75% of teams implementing form at bedside (15 of 20)</a:t>
            </a:r>
          </a:p>
          <a:p>
            <a:pPr lvl="2" eaLnBrk="1" hangingPunct="1">
              <a:buClr>
                <a:srgbClr val="F58466"/>
              </a:buClr>
            </a:pPr>
            <a:r>
              <a:rPr lang="en-US" sz="2000" dirty="0" smtClean="0"/>
              <a:t>78.3% of teams using chart abstraction to collect data (18 of 23) including:</a:t>
            </a:r>
          </a:p>
          <a:p>
            <a:pPr lvl="3" eaLnBrk="1" hangingPunct="1">
              <a:buClr>
                <a:srgbClr val="004990"/>
              </a:buClr>
              <a:buFont typeface="Arial" pitchFamily="34" charset="0"/>
              <a:buChar char="•"/>
            </a:pPr>
            <a:r>
              <a:rPr lang="en-US" sz="1800" dirty="0" smtClean="0"/>
              <a:t>10 teams using EMR keyword searches</a:t>
            </a:r>
          </a:p>
          <a:p>
            <a:pPr lvl="3" eaLnBrk="1" hangingPunct="1">
              <a:buClr>
                <a:srgbClr val="004990"/>
              </a:buClr>
              <a:buFont typeface="Arial" pitchFamily="34" charset="0"/>
              <a:buChar char="•"/>
            </a:pPr>
            <a:r>
              <a:rPr lang="en-US" sz="1800" dirty="0"/>
              <a:t>1 team using dashboards</a:t>
            </a:r>
          </a:p>
          <a:p>
            <a:pPr lvl="3" eaLnBrk="1" hangingPunct="1">
              <a:buClr>
                <a:srgbClr val="004990"/>
              </a:buClr>
              <a:buFont typeface="Arial" pitchFamily="34" charset="0"/>
              <a:buChar char="•"/>
            </a:pPr>
            <a:r>
              <a:rPr lang="en-US" sz="1800" dirty="0"/>
              <a:t>9</a:t>
            </a:r>
            <a:r>
              <a:rPr lang="en-US" sz="1800" dirty="0" smtClean="0"/>
              <a:t> teams using ICD-10 codes</a:t>
            </a:r>
          </a:p>
          <a:p>
            <a:pPr lvl="3" eaLnBrk="1" hangingPunct="1">
              <a:buClr>
                <a:srgbClr val="004990"/>
              </a:buClr>
              <a:buFont typeface="Arial" pitchFamily="34" charset="0"/>
              <a:buChar char="•"/>
            </a:pPr>
            <a:r>
              <a:rPr lang="en-US" sz="1800" dirty="0" smtClean="0"/>
              <a:t>11 teams using delivery logs</a:t>
            </a:r>
          </a:p>
          <a:p>
            <a:pPr lvl="3" eaLnBrk="1" hangingPunct="1">
              <a:buClr>
                <a:srgbClr val="004990"/>
              </a:buClr>
              <a:buFont typeface="Arial" pitchFamily="34" charset="0"/>
              <a:buChar char="•"/>
            </a:pPr>
            <a:r>
              <a:rPr lang="en-US" sz="1800" dirty="0"/>
              <a:t>8</a:t>
            </a:r>
            <a:r>
              <a:rPr lang="en-US" sz="1800" dirty="0" smtClean="0"/>
              <a:t> teams using pharmacy records</a:t>
            </a:r>
          </a:p>
          <a:p>
            <a:pPr lvl="1" eaLnBrk="1" hangingPunct="1">
              <a:buClr>
                <a:srgbClr val="F58466"/>
              </a:buClr>
            </a:pPr>
            <a:endParaRPr lang="en-US" sz="2400" dirty="0"/>
          </a:p>
        </p:txBody>
      </p:sp>
      <p:sp>
        <p:nvSpPr>
          <p:cNvPr id="5" name="Shape 232"/>
          <p:cNvSpPr>
            <a:spLocks noGrp="1"/>
          </p:cNvSpPr>
          <p:nvPr>
            <p:ph type="title"/>
          </p:nvPr>
        </p:nvSpPr>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Lessons Learned from Wave 1</a:t>
            </a:r>
          </a:p>
        </p:txBody>
      </p:sp>
    </p:spTree>
    <p:extLst>
      <p:ext uri="{BB962C8B-B14F-4D97-AF65-F5344CB8AC3E}">
        <p14:creationId xmlns:p14="http://schemas.microsoft.com/office/powerpoint/2010/main" val="26796881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eaLnBrk="1" hangingPunct="1"/>
            <a:r>
              <a:rPr lang="en-US" sz="4000" b="1" dirty="0" smtClean="0">
                <a:solidFill>
                  <a:srgbClr val="F58466"/>
                </a:solidFill>
                <a:latin typeface="Goudy Old Style" pitchFamily="18" charset="0"/>
              </a:rPr>
              <a:t>Wave 1 Survey: Data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Collection Strategies</a:t>
            </a:r>
            <a:endParaRPr lang="en-US" sz="4000" b="1" dirty="0">
              <a:solidFill>
                <a:srgbClr val="F58466"/>
              </a:solidFill>
              <a:latin typeface="Goudy Old Style" pitchFamily="18" charset="0"/>
            </a:endParaRPr>
          </a:p>
        </p:txBody>
      </p:sp>
      <p:sp>
        <p:nvSpPr>
          <p:cNvPr id="4" name="Rounded Rectangular Callout 3"/>
          <p:cNvSpPr/>
          <p:nvPr/>
        </p:nvSpPr>
        <p:spPr>
          <a:xfrm>
            <a:off x="443948" y="4691270"/>
            <a:ext cx="3276600" cy="1447800"/>
          </a:xfrm>
          <a:prstGeom prst="wedgeRoundRectCallout">
            <a:avLst/>
          </a:prstGeom>
          <a:ln>
            <a:solidFill>
              <a:srgbClr val="F58466"/>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sz="2000" dirty="0" smtClean="0"/>
              <a:t>“</a:t>
            </a:r>
            <a:r>
              <a:rPr lang="en-US" sz="2000" i="1" dirty="0"/>
              <a:t>RNs fill out a log book with the patient label and </a:t>
            </a:r>
            <a:r>
              <a:rPr lang="en-US" sz="2000" i="1" dirty="0" smtClean="0"/>
              <a:t>brief </a:t>
            </a:r>
            <a:r>
              <a:rPr lang="en-US" sz="2000" i="1" dirty="0"/>
              <a:t>data, team then researches chart and logs in </a:t>
            </a:r>
            <a:r>
              <a:rPr lang="en-US" sz="2000" i="1" dirty="0" err="1" smtClean="0"/>
              <a:t>RedCap</a:t>
            </a:r>
            <a:r>
              <a:rPr lang="en-US" sz="2000" i="1" dirty="0" smtClean="0"/>
              <a:t>.”</a:t>
            </a:r>
            <a:endParaRPr lang="en-US" sz="2000" i="1" dirty="0"/>
          </a:p>
        </p:txBody>
      </p:sp>
      <p:sp>
        <p:nvSpPr>
          <p:cNvPr id="5" name="Rounded Rectangular Callout 4"/>
          <p:cNvSpPr/>
          <p:nvPr/>
        </p:nvSpPr>
        <p:spPr>
          <a:xfrm>
            <a:off x="4419600" y="4161182"/>
            <a:ext cx="3276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i="1" dirty="0" smtClean="0"/>
              <a:t>“Had </a:t>
            </a:r>
            <a:r>
              <a:rPr lang="en-US" sz="2000" i="1" dirty="0"/>
              <a:t>to make it a quality project on our Lean Daily Management Board.”</a:t>
            </a:r>
          </a:p>
        </p:txBody>
      </p:sp>
      <p:sp>
        <p:nvSpPr>
          <p:cNvPr id="6" name="Rounded Rectangular Callout 5"/>
          <p:cNvSpPr/>
          <p:nvPr/>
        </p:nvSpPr>
        <p:spPr>
          <a:xfrm>
            <a:off x="4953000" y="2080591"/>
            <a:ext cx="3276600" cy="1447800"/>
          </a:xfrm>
          <a:prstGeom prst="wedgeRoundRectCallout">
            <a:avLst/>
          </a:prstGeom>
          <a:ln>
            <a:solidFill>
              <a:srgbClr val="F58466"/>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sz="2000" i="1" dirty="0"/>
              <a:t>“RNs have been selected to be champions, several have filled out bedside collection forms.” </a:t>
            </a:r>
            <a:endParaRPr lang="en-US" sz="2000" dirty="0"/>
          </a:p>
        </p:txBody>
      </p:sp>
      <p:sp>
        <p:nvSpPr>
          <p:cNvPr id="7" name="Rounded Rectangular Callout 6"/>
          <p:cNvSpPr/>
          <p:nvPr/>
        </p:nvSpPr>
        <p:spPr>
          <a:xfrm>
            <a:off x="255104" y="1661491"/>
            <a:ext cx="3810000" cy="2286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dirty="0" smtClean="0"/>
              <a:t>“</a:t>
            </a:r>
            <a:r>
              <a:rPr lang="en-US" sz="2000" i="1" dirty="0"/>
              <a:t>Some of the patient data was collected in real time and for other patient's it was via chart review. We had training sessions for the nurses to explain the data form and what to do when a patient presents for </a:t>
            </a:r>
            <a:r>
              <a:rPr lang="en-US" sz="2000" i="1" dirty="0" smtClean="0"/>
              <a:t>care.”</a:t>
            </a:r>
            <a:endParaRPr lang="en-US" sz="2000" i="1" dirty="0"/>
          </a:p>
        </p:txBody>
      </p:sp>
    </p:spTree>
    <p:extLst>
      <p:ext uri="{BB962C8B-B14F-4D97-AF65-F5344CB8AC3E}">
        <p14:creationId xmlns:p14="http://schemas.microsoft.com/office/powerpoint/2010/main" val="423733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eaLnBrk="1" hangingPunct="1"/>
            <a:r>
              <a:rPr lang="en-US" sz="4000" b="1" dirty="0" smtClean="0">
                <a:solidFill>
                  <a:srgbClr val="F58466"/>
                </a:solidFill>
                <a:latin typeface="Goudy Old Style" pitchFamily="18" charset="0"/>
              </a:rPr>
              <a:t>Wave 1 Survey: Lessons learned</a:t>
            </a:r>
            <a:endParaRPr lang="en-US" sz="4000" b="1" dirty="0">
              <a:solidFill>
                <a:srgbClr val="F58466"/>
              </a:solidFill>
              <a:latin typeface="Goudy Old Style" pitchFamily="18" charset="0"/>
            </a:endParaRPr>
          </a:p>
        </p:txBody>
      </p:sp>
      <p:sp>
        <p:nvSpPr>
          <p:cNvPr id="4" name="Rounded Rectangular Callout 3"/>
          <p:cNvSpPr/>
          <p:nvPr/>
        </p:nvSpPr>
        <p:spPr>
          <a:xfrm>
            <a:off x="443948" y="4691270"/>
            <a:ext cx="3276600" cy="1447800"/>
          </a:xfrm>
          <a:prstGeom prst="wedgeRoundRectCallout">
            <a:avLst/>
          </a:prstGeom>
          <a:ln>
            <a:solidFill>
              <a:srgbClr val="F58466"/>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sz="2000" dirty="0" smtClean="0"/>
              <a:t>“</a:t>
            </a:r>
            <a:r>
              <a:rPr lang="en-US" sz="2000" i="1" dirty="0"/>
              <a:t>Great </a:t>
            </a:r>
            <a:r>
              <a:rPr lang="en-US" sz="2000" i="1" dirty="0" smtClean="0"/>
              <a:t>to have </a:t>
            </a:r>
            <a:r>
              <a:rPr lang="en-US" sz="2000" i="1" dirty="0"/>
              <a:t>ER engaged.”</a:t>
            </a:r>
          </a:p>
        </p:txBody>
      </p:sp>
      <p:sp>
        <p:nvSpPr>
          <p:cNvPr id="5" name="Rounded Rectangular Callout 4"/>
          <p:cNvSpPr/>
          <p:nvPr/>
        </p:nvSpPr>
        <p:spPr>
          <a:xfrm>
            <a:off x="4419600" y="4161182"/>
            <a:ext cx="3276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i="1" dirty="0" smtClean="0"/>
              <a:t>“Added HTN meds to all </a:t>
            </a:r>
            <a:r>
              <a:rPr lang="en-US" sz="2000" i="1" dirty="0" err="1" smtClean="0"/>
              <a:t>pyxis</a:t>
            </a:r>
            <a:r>
              <a:rPr lang="en-US" sz="2000" i="1" dirty="0" smtClean="0"/>
              <a:t> on floor for easier access.”</a:t>
            </a:r>
            <a:endParaRPr lang="en-US" sz="2000" i="1" dirty="0"/>
          </a:p>
        </p:txBody>
      </p:sp>
      <p:sp>
        <p:nvSpPr>
          <p:cNvPr id="6" name="Rounded Rectangular Callout 5"/>
          <p:cNvSpPr/>
          <p:nvPr/>
        </p:nvSpPr>
        <p:spPr>
          <a:xfrm>
            <a:off x="4953000" y="2080591"/>
            <a:ext cx="3276600" cy="1447800"/>
          </a:xfrm>
          <a:prstGeom prst="wedgeRoundRectCallout">
            <a:avLst/>
          </a:prstGeom>
          <a:ln>
            <a:solidFill>
              <a:srgbClr val="F58466"/>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sz="2000" i="1" dirty="0"/>
              <a:t>“We implemented a new triage log to get the people who are new diagnosis for severe range hypertension.” </a:t>
            </a:r>
            <a:endParaRPr lang="en-US" sz="2000" dirty="0"/>
          </a:p>
        </p:txBody>
      </p:sp>
      <p:sp>
        <p:nvSpPr>
          <p:cNvPr id="7" name="Rounded Rectangular Callout 6"/>
          <p:cNvSpPr/>
          <p:nvPr/>
        </p:nvSpPr>
        <p:spPr>
          <a:xfrm>
            <a:off x="255104" y="1661491"/>
            <a:ext cx="3810000" cy="2286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dirty="0" smtClean="0"/>
              <a:t>“</a:t>
            </a:r>
            <a:r>
              <a:rPr lang="en-US" sz="2000" i="1" dirty="0"/>
              <a:t>We have included Pharmacy in our team to address any barriers to access of meds and review order sets.”</a:t>
            </a:r>
          </a:p>
        </p:txBody>
      </p:sp>
    </p:spTree>
    <p:extLst>
      <p:ext uri="{BB962C8B-B14F-4D97-AF65-F5344CB8AC3E}">
        <p14:creationId xmlns:p14="http://schemas.microsoft.com/office/powerpoint/2010/main" val="19534736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eaLnBrk="1" hangingPunct="1"/>
            <a:r>
              <a:rPr lang="en-US" sz="4000" b="1" dirty="0" smtClean="0">
                <a:solidFill>
                  <a:srgbClr val="F58466"/>
                </a:solidFill>
                <a:latin typeface="Goudy Old Style" pitchFamily="18" charset="0"/>
              </a:rPr>
              <a:t>Wave 1 Survey – Strategies</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Going Forward</a:t>
            </a:r>
            <a:endParaRPr lang="en-US" sz="4000" b="1" dirty="0">
              <a:solidFill>
                <a:srgbClr val="F58466"/>
              </a:solidFill>
              <a:latin typeface="Goudy Old Style" pitchFamily="18" charset="0"/>
            </a:endParaRPr>
          </a:p>
        </p:txBody>
      </p:sp>
      <p:sp>
        <p:nvSpPr>
          <p:cNvPr id="4" name="Oval Callout 3"/>
          <p:cNvSpPr/>
          <p:nvPr/>
        </p:nvSpPr>
        <p:spPr>
          <a:xfrm>
            <a:off x="152400" y="1600200"/>
            <a:ext cx="3581400" cy="2971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i="1" dirty="0"/>
              <a:t>“I can't get our quality department to run ICD 10 reports: they are "too busy"... that would </a:t>
            </a:r>
            <a:r>
              <a:rPr lang="en-US" sz="2000" i="1" dirty="0" smtClean="0"/>
              <a:t>help. More </a:t>
            </a:r>
            <a:r>
              <a:rPr lang="en-US" sz="2000" i="1" dirty="0"/>
              <a:t>commitment; a truly engaged physician champion.” </a:t>
            </a:r>
          </a:p>
        </p:txBody>
      </p:sp>
      <p:sp>
        <p:nvSpPr>
          <p:cNvPr id="5" name="Oval Callout 4"/>
          <p:cNvSpPr/>
          <p:nvPr/>
        </p:nvSpPr>
        <p:spPr>
          <a:xfrm>
            <a:off x="2819400" y="4419600"/>
            <a:ext cx="2133600" cy="1752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i="1" dirty="0"/>
              <a:t>“Need to engage staff at the </a:t>
            </a:r>
            <a:r>
              <a:rPr lang="en-US" sz="2000" i="1" dirty="0" smtClean="0"/>
              <a:t>bedside.” </a:t>
            </a:r>
            <a:endParaRPr lang="en-US" sz="2000" i="1" dirty="0"/>
          </a:p>
          <a:p>
            <a:pPr algn="ctr"/>
            <a:endParaRPr lang="en-US" dirty="0"/>
          </a:p>
        </p:txBody>
      </p:sp>
      <p:sp>
        <p:nvSpPr>
          <p:cNvPr id="6" name="Oval Callout 5"/>
          <p:cNvSpPr/>
          <p:nvPr/>
        </p:nvSpPr>
        <p:spPr>
          <a:xfrm>
            <a:off x="4648200" y="1143000"/>
            <a:ext cx="4191000" cy="4249711"/>
          </a:xfrm>
          <a:prstGeom prst="wedgeEllipseCallout">
            <a:avLst/>
          </a:prstGeom>
          <a:ln>
            <a:solidFill>
              <a:srgbClr val="F58466"/>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i="1" dirty="0" smtClean="0"/>
              <a:t>“</a:t>
            </a:r>
            <a:r>
              <a:rPr lang="en-US" sz="2900" i="1" dirty="0"/>
              <a:t>We had a great debriefing today with our monthly drills, we need to get better about debriefing these types of cases as </a:t>
            </a:r>
            <a:r>
              <a:rPr lang="en-US" sz="2900" i="1" dirty="0" smtClean="0"/>
              <a:t>well.”</a:t>
            </a:r>
            <a:endParaRPr lang="en-US" sz="2900" i="1" dirty="0"/>
          </a:p>
        </p:txBody>
      </p:sp>
    </p:spTree>
    <p:extLst>
      <p:ext uri="{BB962C8B-B14F-4D97-AF65-F5344CB8AC3E}">
        <p14:creationId xmlns:p14="http://schemas.microsoft.com/office/powerpoint/2010/main" val="2061581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4025" y="228600"/>
            <a:ext cx="8229600" cy="1143000"/>
          </a:xfrm>
        </p:spPr>
        <p:txBody>
          <a:bodyPr/>
          <a:lstStyle/>
          <a:p>
            <a:pPr algn="l" eaLnBrk="1" hangingPunct="1"/>
            <a:r>
              <a:rPr lang="en-US" altLang="en-US" sz="4000" b="1" smtClean="0">
                <a:solidFill>
                  <a:srgbClr val="F58466"/>
                </a:solidFill>
                <a:latin typeface="Goudy Old Style" pitchFamily="18" charset="0"/>
              </a:rPr>
              <a:t>Working Together on</a:t>
            </a:r>
            <a:br>
              <a:rPr lang="en-US" altLang="en-US" sz="4000" b="1" smtClean="0">
                <a:solidFill>
                  <a:srgbClr val="F58466"/>
                </a:solidFill>
                <a:latin typeface="Goudy Old Style" pitchFamily="18" charset="0"/>
              </a:rPr>
            </a:br>
            <a:r>
              <a:rPr lang="en-US" altLang="en-US" sz="4000" b="1" smtClean="0">
                <a:solidFill>
                  <a:srgbClr val="F58466"/>
                </a:solidFill>
                <a:latin typeface="Goudy Old Style" pitchFamily="18" charset="0"/>
              </a:rPr>
              <a:t>State-wide Initiatives</a:t>
            </a:r>
          </a:p>
        </p:txBody>
      </p:sp>
      <p:pic>
        <p:nvPicPr>
          <p:cNvPr id="28675" name="Picture 3"/>
          <p:cNvPicPr>
            <a:picLocks noChangeAspect="1"/>
          </p:cNvPicPr>
          <p:nvPr/>
        </p:nvPicPr>
        <p:blipFill>
          <a:blip r:embed="rId3" cstate="print"/>
          <a:srcRect/>
          <a:stretch>
            <a:fillRect/>
          </a:stretch>
        </p:blipFill>
        <p:spPr bwMode="auto">
          <a:xfrm>
            <a:off x="4876800" y="1371600"/>
            <a:ext cx="3195638" cy="2133600"/>
          </a:xfrm>
          <a:prstGeom prst="rect">
            <a:avLst/>
          </a:prstGeom>
          <a:noFill/>
          <a:ln w="9525">
            <a:noFill/>
            <a:miter lim="800000"/>
            <a:headEnd/>
            <a:tailEnd/>
          </a:ln>
        </p:spPr>
      </p:pic>
      <p:pic>
        <p:nvPicPr>
          <p:cNvPr id="28676" name="Picture 2"/>
          <p:cNvPicPr>
            <a:picLocks noChangeAspect="1"/>
          </p:cNvPicPr>
          <p:nvPr/>
        </p:nvPicPr>
        <p:blipFill>
          <a:blip r:embed="rId4" cstate="print"/>
          <a:srcRect/>
          <a:stretch>
            <a:fillRect/>
          </a:stretch>
        </p:blipFill>
        <p:spPr bwMode="auto">
          <a:xfrm>
            <a:off x="704850" y="3997325"/>
            <a:ext cx="3309938" cy="2209800"/>
          </a:xfrm>
          <a:prstGeom prst="rect">
            <a:avLst/>
          </a:prstGeom>
          <a:noFill/>
          <a:ln w="9525">
            <a:noFill/>
            <a:miter lim="800000"/>
            <a:headEnd/>
            <a:tailEnd/>
          </a:ln>
        </p:spPr>
      </p:pic>
      <p:pic>
        <p:nvPicPr>
          <p:cNvPr id="28677" name="Picture 4"/>
          <p:cNvPicPr>
            <a:picLocks noChangeAspect="1"/>
          </p:cNvPicPr>
          <p:nvPr/>
        </p:nvPicPr>
        <p:blipFill>
          <a:blip r:embed="rId5" cstate="print"/>
          <a:srcRect/>
          <a:stretch>
            <a:fillRect/>
          </a:stretch>
        </p:blipFill>
        <p:spPr bwMode="auto">
          <a:xfrm>
            <a:off x="457200" y="1684338"/>
            <a:ext cx="3805238" cy="2152650"/>
          </a:xfrm>
          <a:prstGeom prst="rect">
            <a:avLst/>
          </a:prstGeom>
          <a:noFill/>
          <a:ln w="9525">
            <a:noFill/>
            <a:miter lim="800000"/>
            <a:headEnd/>
            <a:tailEnd/>
          </a:ln>
        </p:spPr>
      </p:pic>
      <p:pic>
        <p:nvPicPr>
          <p:cNvPr id="28678" name="Picture 5"/>
          <p:cNvPicPr>
            <a:picLocks noChangeAspect="1"/>
          </p:cNvPicPr>
          <p:nvPr/>
        </p:nvPicPr>
        <p:blipFill>
          <a:blip r:embed="rId6" cstate="print"/>
          <a:srcRect/>
          <a:stretch>
            <a:fillRect/>
          </a:stretch>
        </p:blipFill>
        <p:spPr bwMode="auto">
          <a:xfrm>
            <a:off x="4419600" y="3657600"/>
            <a:ext cx="3087688" cy="2316163"/>
          </a:xfrm>
          <a:prstGeom prst="rect">
            <a:avLst/>
          </a:prstGeom>
          <a:noFill/>
          <a:ln w="9525">
            <a:noFill/>
            <a:miter lim="800000"/>
            <a:headEnd/>
            <a:tailEnd/>
          </a:ln>
        </p:spPr>
      </p:pic>
    </p:spTree>
    <p:extLst>
      <p:ext uri="{BB962C8B-B14F-4D97-AF65-F5344CB8AC3E}">
        <p14:creationId xmlns:p14="http://schemas.microsoft.com/office/powerpoint/2010/main" val="1562639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273050"/>
            <a:ext cx="8153400" cy="869950"/>
          </a:xfrm>
        </p:spPr>
        <p:txBody>
          <a:bodyPr/>
          <a:lstStyle/>
          <a:p>
            <a:pPr eaLnBrk="1" hangingPunct="1"/>
            <a:r>
              <a:rPr lang="en-US" altLang="en-US" sz="4000" dirty="0" err="1">
                <a:solidFill>
                  <a:srgbClr val="F58466"/>
                </a:solidFill>
                <a:latin typeface="Goudy Old Style" pitchFamily="18" charset="0"/>
                <a:ea typeface="ＭＳ Ｐゴシック" pitchFamily="34" charset="-128"/>
              </a:rPr>
              <a:t>REDCap</a:t>
            </a:r>
            <a:r>
              <a:rPr lang="en-US" altLang="en-US" sz="4000" dirty="0">
                <a:solidFill>
                  <a:srgbClr val="F58466"/>
                </a:solidFill>
                <a:latin typeface="Goudy Old Style" pitchFamily="18" charset="0"/>
                <a:ea typeface="ＭＳ Ｐゴシック" pitchFamily="34" charset="-128"/>
              </a:rPr>
              <a:t> Data System</a:t>
            </a:r>
          </a:p>
        </p:txBody>
      </p:sp>
      <p:pic>
        <p:nvPicPr>
          <p:cNvPr id="17411" name="Content Placeholder 9" descr="IllinoisPQC_logo_PMS280+IL-tint.jpg"/>
          <p:cNvPicPr>
            <a:picLocks noGrp="1" noChangeAspect="1"/>
          </p:cNvPicPr>
          <p:nvPr>
            <p:ph sz="quarter" idx="1"/>
          </p:nvPr>
        </p:nvPicPr>
        <p:blipFill>
          <a:blip r:embed="rId3" cstate="print"/>
          <a:srcRect/>
          <a:stretch>
            <a:fillRect/>
          </a:stretch>
        </p:blipFill>
        <p:spPr>
          <a:xfrm>
            <a:off x="6781800" y="152400"/>
            <a:ext cx="2133600" cy="1066800"/>
          </a:xfrm>
        </p:spPr>
      </p:pic>
      <p:pic>
        <p:nvPicPr>
          <p:cNvPr id="2" name="Picture 1"/>
          <p:cNvPicPr>
            <a:picLocks noChangeAspect="1"/>
          </p:cNvPicPr>
          <p:nvPr/>
        </p:nvPicPr>
        <p:blipFill>
          <a:blip r:embed="rId4" cstate="print"/>
          <a:stretch>
            <a:fillRect/>
          </a:stretch>
        </p:blipFill>
        <p:spPr>
          <a:xfrm>
            <a:off x="685800" y="1129352"/>
            <a:ext cx="6849394" cy="4682952"/>
          </a:xfrm>
          <a:prstGeom prst="rect">
            <a:avLst/>
          </a:prstGeom>
        </p:spPr>
      </p:pic>
      <p:sp>
        <p:nvSpPr>
          <p:cNvPr id="4" name="Explosion 1 3"/>
          <p:cNvSpPr/>
          <p:nvPr/>
        </p:nvSpPr>
        <p:spPr>
          <a:xfrm>
            <a:off x="4686300" y="1339850"/>
            <a:ext cx="4457700" cy="48323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TextBox 10"/>
          <p:cNvSpPr txBox="1">
            <a:spLocks noChangeArrowheads="1"/>
          </p:cNvSpPr>
          <p:nvPr/>
        </p:nvSpPr>
        <p:spPr bwMode="auto">
          <a:xfrm>
            <a:off x="5444603" y="2971195"/>
            <a:ext cx="2941093" cy="1569660"/>
          </a:xfrm>
          <a:prstGeom prst="rect">
            <a:avLst/>
          </a:prstGeom>
          <a:noFill/>
          <a:ln w="9525">
            <a:noFill/>
            <a:miter lim="800000"/>
            <a:headEnd/>
            <a:tailEnd/>
          </a:ln>
        </p:spPr>
        <p:txBody>
          <a:bodyPr wrap="square">
            <a:spAutoFit/>
          </a:bodyPr>
          <a:lstStyle/>
          <a:p>
            <a:pPr algn="ctr" eaLnBrk="1" hangingPunct="1">
              <a:buClr>
                <a:srgbClr val="F58466"/>
              </a:buClr>
            </a:pPr>
            <a:r>
              <a:rPr lang="en-US" altLang="en-US" sz="2400" dirty="0" smtClean="0">
                <a:cs typeface="Arial" charset="0"/>
              </a:rPr>
              <a:t>Secure web-based </a:t>
            </a:r>
            <a:r>
              <a:rPr lang="en-US" altLang="en-US" sz="2400" dirty="0">
                <a:cs typeface="Arial" charset="0"/>
              </a:rPr>
              <a:t>data </a:t>
            </a:r>
            <a:r>
              <a:rPr lang="en-US" altLang="en-US" sz="2400" dirty="0" smtClean="0">
                <a:cs typeface="Arial" charset="0"/>
              </a:rPr>
              <a:t>portal to enter your data and to view your reports</a:t>
            </a:r>
            <a:endParaRPr lang="en-US" altLang="en-US" sz="2400" dirty="0">
              <a:cs typeface="Arial" charset="0"/>
            </a:endParaRPr>
          </a:p>
        </p:txBody>
      </p:sp>
      <p:sp>
        <p:nvSpPr>
          <p:cNvPr id="3" name="Oval 2"/>
          <p:cNvSpPr/>
          <p:nvPr/>
        </p:nvSpPr>
        <p:spPr>
          <a:xfrm>
            <a:off x="457200" y="4724400"/>
            <a:ext cx="1905000" cy="381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000712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How to Access Reports</a:t>
            </a:r>
            <a:endParaRPr lang="en-US" sz="4000" b="1" dirty="0">
              <a:solidFill>
                <a:srgbClr val="F58466"/>
              </a:solidFill>
              <a:latin typeface="Goudy Old Style" pitchFamily="18" charset="0"/>
            </a:endParaRPr>
          </a:p>
        </p:txBody>
      </p:sp>
      <p:sp>
        <p:nvSpPr>
          <p:cNvPr id="4" name="Content Placeholder 3"/>
          <p:cNvSpPr>
            <a:spLocks noGrp="1"/>
          </p:cNvSpPr>
          <p:nvPr>
            <p:ph idx="1"/>
          </p:nvPr>
        </p:nvSpPr>
        <p:spPr>
          <a:xfrm>
            <a:off x="266700" y="1414226"/>
            <a:ext cx="8610600" cy="4830763"/>
          </a:xfrm>
        </p:spPr>
        <p:txBody>
          <a:bodyPr/>
          <a:lstStyle/>
          <a:p>
            <a:pPr eaLnBrk="1" hangingPunct="1">
              <a:buClr>
                <a:srgbClr val="F58466"/>
              </a:buClr>
            </a:pPr>
            <a:r>
              <a:rPr lang="en-US" dirty="0">
                <a:hlinkClick r:id="rId3"/>
              </a:rPr>
              <a:t>https://redcap.healthlnk.org/</a:t>
            </a:r>
            <a:endParaRPr lang="en-US" dirty="0"/>
          </a:p>
          <a:p>
            <a:pPr eaLnBrk="1" hangingPunct="1">
              <a:buClr>
                <a:srgbClr val="F58466"/>
              </a:buClr>
            </a:pPr>
            <a:r>
              <a:rPr lang="en-US" dirty="0"/>
              <a:t>Login to </a:t>
            </a:r>
            <a:r>
              <a:rPr lang="en-US" dirty="0" err="1"/>
              <a:t>REDCap</a:t>
            </a:r>
            <a:r>
              <a:rPr lang="en-US" dirty="0"/>
              <a:t> with user name and password</a:t>
            </a:r>
          </a:p>
          <a:p>
            <a:pPr eaLnBrk="1" hangingPunct="1">
              <a:buClr>
                <a:srgbClr val="F58466"/>
              </a:buClr>
            </a:pPr>
            <a:r>
              <a:rPr lang="en-US" dirty="0"/>
              <a:t>Click “My Projects” Tab</a:t>
            </a:r>
          </a:p>
          <a:p>
            <a:pPr eaLnBrk="1" hangingPunct="1">
              <a:buClr>
                <a:srgbClr val="F58466"/>
              </a:buClr>
            </a:pPr>
            <a:r>
              <a:rPr lang="en-US" dirty="0"/>
              <a:t>Click “ILPQC Severe Hypertension Data Form” Link</a:t>
            </a:r>
          </a:p>
          <a:p>
            <a:pPr eaLnBrk="1" hangingPunct="1">
              <a:buClr>
                <a:srgbClr val="F58466"/>
              </a:buClr>
            </a:pPr>
            <a:r>
              <a:rPr lang="en-US" dirty="0"/>
              <a:t>Click “Reports” Link Under “Project Bookmarks” in left sidebar</a:t>
            </a:r>
          </a:p>
          <a:p>
            <a:pPr eaLnBrk="1" hangingPunct="1">
              <a:buClr>
                <a:srgbClr val="F58466"/>
              </a:buClr>
            </a:pPr>
            <a:r>
              <a:rPr lang="en-US" dirty="0"/>
              <a:t>A new window will launch, Enter your three digit hospital ID, “009”, “055” or “101”</a:t>
            </a:r>
          </a:p>
        </p:txBody>
      </p:sp>
      <p:sp>
        <p:nvSpPr>
          <p:cNvPr id="2" name="Slide Number Placeholder 1"/>
          <p:cNvSpPr>
            <a:spLocks noGrp="1"/>
          </p:cNvSpPr>
          <p:nvPr>
            <p:ph type="sldNum" sz="quarter" idx="12"/>
          </p:nvPr>
        </p:nvSpPr>
        <p:spPr/>
        <p:txBody>
          <a:bodyPr/>
          <a:lstStyle/>
          <a:p>
            <a:pPr>
              <a:defRPr/>
            </a:pPr>
            <a:fld id="{81F78548-3F39-47E1-AAB1-0B8768C059F7}" type="slidenum">
              <a:rPr lang="en-US" altLang="en-US" smtClean="0"/>
              <a:pPr>
                <a:defRPr/>
              </a:pPr>
              <a:t>71</a:t>
            </a:fld>
            <a:endParaRPr lang="en-US" altLang="en-US"/>
          </a:p>
        </p:txBody>
      </p:sp>
    </p:spTree>
    <p:extLst>
      <p:ext uri="{BB962C8B-B14F-4D97-AF65-F5344CB8AC3E}">
        <p14:creationId xmlns:p14="http://schemas.microsoft.com/office/powerpoint/2010/main" val="5084654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Understanding Your </a:t>
            </a:r>
            <a:br>
              <a:rPr lang="en-US" sz="4000" b="1" dirty="0" smtClean="0">
                <a:solidFill>
                  <a:srgbClr val="F58466"/>
                </a:solidFill>
                <a:latin typeface="Goudy Old Style" pitchFamily="18" charset="0"/>
              </a:rPr>
            </a:br>
            <a:r>
              <a:rPr lang="en-US" sz="4000" b="1" dirty="0" err="1" smtClean="0">
                <a:solidFill>
                  <a:srgbClr val="F58466"/>
                </a:solidFill>
                <a:latin typeface="Goudy Old Style" pitchFamily="18" charset="0"/>
              </a:rPr>
              <a:t>REDCap</a:t>
            </a:r>
            <a:r>
              <a:rPr lang="en-US" sz="4000" b="1" dirty="0" smtClean="0">
                <a:solidFill>
                  <a:srgbClr val="F58466"/>
                </a:solidFill>
                <a:latin typeface="Goudy Old Style" pitchFamily="18" charset="0"/>
              </a:rPr>
              <a:t> Reports</a:t>
            </a:r>
            <a:endParaRPr lang="en-US" sz="4000" b="1" dirty="0">
              <a:solidFill>
                <a:srgbClr val="F58466"/>
              </a:solidFill>
              <a:latin typeface="Goudy Old Style" pitchFamily="18" charset="0"/>
            </a:endParaRPr>
          </a:p>
        </p:txBody>
      </p:sp>
      <p:sp>
        <p:nvSpPr>
          <p:cNvPr id="4" name="Content Placeholder 3"/>
          <p:cNvSpPr>
            <a:spLocks noGrp="1"/>
          </p:cNvSpPr>
          <p:nvPr>
            <p:ph idx="1"/>
          </p:nvPr>
        </p:nvSpPr>
        <p:spPr>
          <a:xfrm>
            <a:off x="381000" y="1600200"/>
            <a:ext cx="8610600" cy="4373563"/>
          </a:xfrm>
        </p:spPr>
        <p:txBody>
          <a:bodyPr/>
          <a:lstStyle/>
          <a:p>
            <a:pPr eaLnBrk="1" hangingPunct="1">
              <a:buClr>
                <a:srgbClr val="F58466"/>
              </a:buClr>
            </a:pPr>
            <a:r>
              <a:rPr lang="en-US" dirty="0" smtClean="0"/>
              <a:t>Monthly Reports show data during your quality improvement work (Jan./May – Dec. 2017) on key process and outcome measures</a:t>
            </a:r>
            <a:endParaRPr lang="en-US" dirty="0"/>
          </a:p>
          <a:p>
            <a:pPr eaLnBrk="1" hangingPunct="1">
              <a:buClr>
                <a:srgbClr val="F58466"/>
              </a:buClr>
            </a:pPr>
            <a:r>
              <a:rPr lang="en-US" dirty="0" smtClean="0"/>
              <a:t>Coming soon in July: Baseline data (Oct</a:t>
            </a:r>
            <a:r>
              <a:rPr lang="en-US" dirty="0"/>
              <a:t>., </a:t>
            </a:r>
            <a:r>
              <a:rPr lang="en-US" dirty="0" smtClean="0"/>
              <a:t>Nov., Dec., 2015) will </a:t>
            </a:r>
            <a:r>
              <a:rPr lang="en-US" dirty="0"/>
              <a:t>show </a:t>
            </a:r>
            <a:r>
              <a:rPr lang="en-US" dirty="0" smtClean="0"/>
              <a:t>on your monthly reports as the initial dot in the line graph and as a straight line across the length of the line graph </a:t>
            </a:r>
          </a:p>
          <a:p>
            <a:pPr lvl="1" eaLnBrk="1" hangingPunct="1">
              <a:buClr>
                <a:srgbClr val="F58466"/>
              </a:buClr>
            </a:pPr>
            <a:endParaRPr lang="en-US" dirty="0"/>
          </a:p>
        </p:txBody>
      </p:sp>
      <p:sp>
        <p:nvSpPr>
          <p:cNvPr id="2" name="Slide Number Placeholder 1"/>
          <p:cNvSpPr>
            <a:spLocks noGrp="1"/>
          </p:cNvSpPr>
          <p:nvPr>
            <p:ph type="sldNum" sz="quarter" idx="12"/>
          </p:nvPr>
        </p:nvSpPr>
        <p:spPr/>
        <p:txBody>
          <a:bodyPr/>
          <a:lstStyle/>
          <a:p>
            <a:pPr>
              <a:defRPr/>
            </a:pPr>
            <a:fld id="{81F78548-3F39-47E1-AAB1-0B8768C059F7}" type="slidenum">
              <a:rPr lang="en-US" altLang="en-US" smtClean="0"/>
              <a:pPr>
                <a:defRPr/>
              </a:pPr>
              <a:t>72</a:t>
            </a:fld>
            <a:endParaRPr lang="en-US" altLang="en-US"/>
          </a:p>
        </p:txBody>
      </p:sp>
    </p:spTree>
    <p:extLst>
      <p:ext uri="{BB962C8B-B14F-4D97-AF65-F5344CB8AC3E}">
        <p14:creationId xmlns:p14="http://schemas.microsoft.com/office/powerpoint/2010/main" val="17500153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Understanding Your </a:t>
            </a:r>
            <a:br>
              <a:rPr lang="en-US" sz="4000" b="1" dirty="0" smtClean="0">
                <a:solidFill>
                  <a:srgbClr val="F58466"/>
                </a:solidFill>
                <a:latin typeface="Goudy Old Style" pitchFamily="18" charset="0"/>
              </a:rPr>
            </a:br>
            <a:r>
              <a:rPr lang="en-US" sz="4000" b="1" dirty="0" err="1" smtClean="0">
                <a:solidFill>
                  <a:srgbClr val="F58466"/>
                </a:solidFill>
                <a:latin typeface="Goudy Old Style" pitchFamily="18" charset="0"/>
              </a:rPr>
              <a:t>REDCap</a:t>
            </a:r>
            <a:r>
              <a:rPr lang="en-US" sz="4000" b="1" smtClean="0">
                <a:solidFill>
                  <a:srgbClr val="F58466"/>
                </a:solidFill>
                <a:latin typeface="Goudy Old Style" pitchFamily="18" charset="0"/>
              </a:rPr>
              <a:t> Reports</a:t>
            </a:r>
            <a:endParaRPr lang="en-US" sz="4000" b="1" dirty="0">
              <a:solidFill>
                <a:srgbClr val="F58466"/>
              </a:solidFill>
              <a:latin typeface="Goudy Old Style" pitchFamily="18" charset="0"/>
            </a:endParaRPr>
          </a:p>
        </p:txBody>
      </p:sp>
      <p:sp>
        <p:nvSpPr>
          <p:cNvPr id="4" name="Content Placeholder 3"/>
          <p:cNvSpPr>
            <a:spLocks noGrp="1"/>
          </p:cNvSpPr>
          <p:nvPr>
            <p:ph idx="1"/>
          </p:nvPr>
        </p:nvSpPr>
        <p:spPr>
          <a:xfrm>
            <a:off x="381000" y="1600200"/>
            <a:ext cx="8610600" cy="4373563"/>
          </a:xfrm>
        </p:spPr>
        <p:txBody>
          <a:bodyPr/>
          <a:lstStyle/>
          <a:p>
            <a:pPr eaLnBrk="1" hangingPunct="1">
              <a:buClr>
                <a:srgbClr val="F58466"/>
              </a:buClr>
            </a:pPr>
            <a:r>
              <a:rPr lang="en-US" dirty="0" smtClean="0"/>
              <a:t>Focus on </a:t>
            </a:r>
            <a:r>
              <a:rPr lang="en-US" b="1" dirty="0" smtClean="0"/>
              <a:t>your hospital’s line graph </a:t>
            </a:r>
            <a:r>
              <a:rPr lang="en-US" dirty="0" smtClean="0"/>
              <a:t>to see improvement in your data</a:t>
            </a:r>
          </a:p>
          <a:p>
            <a:pPr eaLnBrk="1" hangingPunct="1">
              <a:buClr>
                <a:srgbClr val="F58466"/>
              </a:buClr>
            </a:pPr>
            <a:r>
              <a:rPr lang="en-US" dirty="0" smtClean="0"/>
              <a:t>Depending on the graph, you’ll look for </a:t>
            </a:r>
          </a:p>
          <a:p>
            <a:pPr lvl="1" eaLnBrk="1" hangingPunct="1">
              <a:buClr>
                <a:srgbClr val="004990"/>
              </a:buClr>
              <a:buFont typeface="Arial" pitchFamily="34" charset="0"/>
              <a:buChar char="•"/>
            </a:pPr>
            <a:r>
              <a:rPr lang="en-US" sz="3200" dirty="0"/>
              <a:t>Upward trend (time to treatment, patient education and follow up, debrief)</a:t>
            </a:r>
          </a:p>
          <a:p>
            <a:pPr lvl="1" eaLnBrk="1" hangingPunct="1">
              <a:buClr>
                <a:srgbClr val="004990"/>
              </a:buClr>
              <a:buFont typeface="Arial" pitchFamily="34" charset="0"/>
              <a:buChar char="•"/>
            </a:pPr>
            <a:r>
              <a:rPr lang="en-US" sz="3200" dirty="0"/>
              <a:t>Downward trend (SMM</a:t>
            </a:r>
            <a:r>
              <a:rPr lang="en-US" sz="3200" dirty="0" smtClean="0"/>
              <a:t>)</a:t>
            </a:r>
          </a:p>
          <a:p>
            <a:pPr lvl="1" eaLnBrk="1" hangingPunct="1">
              <a:buClr>
                <a:srgbClr val="004990"/>
              </a:buClr>
              <a:buFont typeface="Arial" pitchFamily="34" charset="0"/>
              <a:buChar char="•"/>
            </a:pPr>
            <a:r>
              <a:rPr lang="en-US" sz="3200" dirty="0" smtClean="0"/>
              <a:t>Grown in blue and green segments of stacked bar chart (time to treatment breakdown) </a:t>
            </a:r>
            <a:endParaRPr lang="en-US" sz="3200" dirty="0"/>
          </a:p>
          <a:p>
            <a:endParaRPr lang="en-US" dirty="0"/>
          </a:p>
        </p:txBody>
      </p:sp>
      <p:sp>
        <p:nvSpPr>
          <p:cNvPr id="2" name="Slide Number Placeholder 1"/>
          <p:cNvSpPr>
            <a:spLocks noGrp="1"/>
          </p:cNvSpPr>
          <p:nvPr>
            <p:ph type="sldNum" sz="quarter" idx="12"/>
          </p:nvPr>
        </p:nvSpPr>
        <p:spPr/>
        <p:txBody>
          <a:bodyPr/>
          <a:lstStyle/>
          <a:p>
            <a:pPr>
              <a:defRPr/>
            </a:pPr>
            <a:fld id="{81F78548-3F39-47E1-AAB1-0B8768C059F7}" type="slidenum">
              <a:rPr lang="en-US" altLang="en-US" smtClean="0"/>
              <a:pPr>
                <a:defRPr/>
              </a:pPr>
              <a:t>73</a:t>
            </a:fld>
            <a:endParaRPr lang="en-US" altLang="en-US"/>
          </a:p>
        </p:txBody>
      </p:sp>
    </p:spTree>
    <p:extLst>
      <p:ext uri="{BB962C8B-B14F-4D97-AF65-F5344CB8AC3E}">
        <p14:creationId xmlns:p14="http://schemas.microsoft.com/office/powerpoint/2010/main" val="4986147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3600" b="1" dirty="0" smtClean="0">
                <a:solidFill>
                  <a:srgbClr val="F58466"/>
                </a:solidFill>
                <a:latin typeface="Goudy Old Style" pitchFamily="18" charset="0"/>
              </a:rPr>
              <a:t>Understanding Your </a:t>
            </a:r>
            <a:br>
              <a:rPr lang="en-US" sz="3600" b="1" dirty="0" smtClean="0">
                <a:solidFill>
                  <a:srgbClr val="F58466"/>
                </a:solidFill>
                <a:latin typeface="Goudy Old Style" pitchFamily="18" charset="0"/>
              </a:rPr>
            </a:br>
            <a:r>
              <a:rPr lang="en-US" sz="3600" b="1" dirty="0" err="1" smtClean="0">
                <a:solidFill>
                  <a:srgbClr val="F58466"/>
                </a:solidFill>
                <a:latin typeface="Goudy Old Style" pitchFamily="18" charset="0"/>
              </a:rPr>
              <a:t>REDCap</a:t>
            </a:r>
            <a:r>
              <a:rPr lang="en-US" sz="3600" b="1" dirty="0" smtClean="0">
                <a:solidFill>
                  <a:srgbClr val="F58466"/>
                </a:solidFill>
                <a:latin typeface="Goudy Old Style" pitchFamily="18" charset="0"/>
              </a:rPr>
              <a:t> Reports: Time to Treatment</a:t>
            </a:r>
            <a:endParaRPr lang="en-US" sz="3600" b="1" dirty="0">
              <a:solidFill>
                <a:srgbClr val="F58466"/>
              </a:solidFill>
              <a:latin typeface="Goudy Old Style" pitchFamily="18" charset="0"/>
            </a:endParaRPr>
          </a:p>
        </p:txBody>
      </p:sp>
      <p:pic>
        <p:nvPicPr>
          <p:cNvPr id="2050" name="Picture 2" descr="https://reports.healthlnk.org/Reports.aspx?ChartDirectorChartImage=chart_ContentPlaceHolder1_WebChartViewer1&amp;cacheId=3ddd0df7b638463dbb0f3dfa4434ece0&amp;cacheDefeat=6359924559017335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1502092"/>
            <a:ext cx="8503920" cy="451770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rot="1602345">
            <a:off x="1087366" y="5662422"/>
            <a:ext cx="1074993" cy="685800"/>
            <a:chOff x="7215296" y="2491276"/>
            <a:chExt cx="1074993" cy="685800"/>
          </a:xfrm>
        </p:grpSpPr>
        <p:sp>
          <p:nvSpPr>
            <p:cNvPr id="8" name="Right Arrow 7"/>
            <p:cNvSpPr/>
            <p:nvPr/>
          </p:nvSpPr>
          <p:spPr>
            <a:xfrm flipH="1">
              <a:off x="7215296" y="2491276"/>
              <a:ext cx="1074993"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p:cNvSpPr txBox="1"/>
            <p:nvPr/>
          </p:nvSpPr>
          <p:spPr>
            <a:xfrm>
              <a:off x="7301690" y="2679901"/>
              <a:ext cx="988599" cy="276999"/>
            </a:xfrm>
            <a:prstGeom prst="rect">
              <a:avLst/>
            </a:prstGeom>
            <a:noFill/>
          </p:spPr>
          <p:txBody>
            <a:bodyPr wrap="square" rtlCol="0">
              <a:spAutoFit/>
            </a:bodyPr>
            <a:lstStyle/>
            <a:p>
              <a:pPr algn="ctr"/>
              <a:r>
                <a:rPr lang="en-US" sz="1200" dirty="0" smtClean="0"/>
                <a:t>All </a:t>
              </a:r>
              <a:r>
                <a:rPr lang="en-US" sz="1200" dirty="0" err="1" smtClean="0"/>
                <a:t>Hosp</a:t>
              </a:r>
              <a:endParaRPr lang="en-US" sz="1200" dirty="0"/>
            </a:p>
          </p:txBody>
        </p:sp>
      </p:grpSp>
      <p:grpSp>
        <p:nvGrpSpPr>
          <p:cNvPr id="10" name="Group 9"/>
          <p:cNvGrpSpPr/>
          <p:nvPr/>
        </p:nvGrpSpPr>
        <p:grpSpPr>
          <a:xfrm rot="8079949">
            <a:off x="119378" y="5837984"/>
            <a:ext cx="919716" cy="685800"/>
            <a:chOff x="7995079" y="3205753"/>
            <a:chExt cx="919716" cy="685800"/>
          </a:xfrm>
        </p:grpSpPr>
        <p:sp>
          <p:nvSpPr>
            <p:cNvPr id="11" name="Right Arrow 10"/>
            <p:cNvSpPr/>
            <p:nvPr/>
          </p:nvSpPr>
          <p:spPr>
            <a:xfrm flipH="1">
              <a:off x="8001000" y="3205753"/>
              <a:ext cx="838200" cy="685800"/>
            </a:xfrm>
            <a:prstGeom prst="rightArrow">
              <a:avLst/>
            </a:prstGeom>
            <a:solidFill>
              <a:srgbClr val="F58466"/>
            </a:solidFill>
            <a:ln>
              <a:solidFill>
                <a:srgbClr val="F2633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rot="10800000">
              <a:off x="7995079" y="3424790"/>
              <a:ext cx="919716" cy="276999"/>
            </a:xfrm>
            <a:prstGeom prst="rect">
              <a:avLst/>
            </a:prstGeom>
            <a:noFill/>
          </p:spPr>
          <p:txBody>
            <a:bodyPr wrap="square" rtlCol="0">
              <a:spAutoFit/>
            </a:bodyPr>
            <a:lstStyle/>
            <a:p>
              <a:r>
                <a:rPr lang="en-US" sz="1200" dirty="0" smtClean="0">
                  <a:solidFill>
                    <a:schemeClr val="bg1"/>
                  </a:solidFill>
                </a:rPr>
                <a:t>Your </a:t>
              </a:r>
              <a:r>
                <a:rPr lang="en-US" sz="1200" dirty="0" err="1" smtClean="0">
                  <a:solidFill>
                    <a:schemeClr val="bg1"/>
                  </a:solidFill>
                </a:rPr>
                <a:t>Hosp</a:t>
              </a:r>
              <a:endParaRPr lang="en-US" sz="1200" dirty="0">
                <a:solidFill>
                  <a:schemeClr val="bg1"/>
                </a:solidFill>
              </a:endParaRPr>
            </a:p>
          </p:txBody>
        </p:sp>
      </p:grpSp>
      <p:sp>
        <p:nvSpPr>
          <p:cNvPr id="6" name="Oval 5"/>
          <p:cNvSpPr/>
          <p:nvPr/>
        </p:nvSpPr>
        <p:spPr>
          <a:xfrm>
            <a:off x="904701" y="5089624"/>
            <a:ext cx="106681" cy="696261"/>
          </a:xfrm>
          <a:prstGeom prst="ellipse">
            <a:avLst/>
          </a:prstGeom>
          <a:noFill/>
          <a:ln>
            <a:solidFill>
              <a:srgbClr val="F58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36319" y="5091546"/>
            <a:ext cx="106681" cy="696261"/>
          </a:xfrm>
          <a:prstGeom prst="ellipse">
            <a:avLst/>
          </a:prstGeom>
          <a:noFill/>
          <a:ln>
            <a:solidFill>
              <a:srgbClr val="00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7233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eaLnBrk="1" hangingPunct="1"/>
            <a:r>
              <a:rPr lang="en-US" sz="3200" b="1" dirty="0" smtClean="0">
                <a:solidFill>
                  <a:srgbClr val="F58466"/>
                </a:solidFill>
                <a:latin typeface="Goudy Old Style" pitchFamily="18" charset="0"/>
              </a:rPr>
              <a:t>Understanding Your </a:t>
            </a:r>
            <a:r>
              <a:rPr lang="en-US" sz="3200" b="1" dirty="0" err="1" smtClean="0">
                <a:solidFill>
                  <a:srgbClr val="F58466"/>
                </a:solidFill>
                <a:latin typeface="Goudy Old Style" pitchFamily="18" charset="0"/>
              </a:rPr>
              <a:t>REDCap</a:t>
            </a:r>
            <a:r>
              <a:rPr lang="en-US" sz="3200" b="1" dirty="0" smtClean="0">
                <a:solidFill>
                  <a:srgbClr val="F58466"/>
                </a:solidFill>
                <a:latin typeface="Goudy Old Style" pitchFamily="18" charset="0"/>
              </a:rPr>
              <a:t> </a:t>
            </a:r>
            <a:br>
              <a:rPr lang="en-US" sz="3200" b="1" dirty="0" smtClean="0">
                <a:solidFill>
                  <a:srgbClr val="F58466"/>
                </a:solidFill>
                <a:latin typeface="Goudy Old Style" pitchFamily="18" charset="0"/>
              </a:rPr>
            </a:br>
            <a:r>
              <a:rPr lang="en-US" sz="3200" b="1" dirty="0" smtClean="0">
                <a:solidFill>
                  <a:srgbClr val="F58466"/>
                </a:solidFill>
                <a:latin typeface="Goudy Old Style" pitchFamily="18" charset="0"/>
              </a:rPr>
              <a:t>Reports: SMM Including Hemorrhage</a:t>
            </a:r>
            <a:endParaRPr lang="en-US" sz="3200" b="1" dirty="0">
              <a:solidFill>
                <a:srgbClr val="F58466"/>
              </a:solidFill>
              <a:latin typeface="Goudy Old Style" pitchFamily="18" charset="0"/>
            </a:endParaRPr>
          </a:p>
        </p:txBody>
      </p:sp>
      <p:pic>
        <p:nvPicPr>
          <p:cNvPr id="5122" name="Picture 2" descr="https://reports.healthlnk.org/Reports.aspx?ChartDirectorChartImage=chart_ContentPlaceHolder1_WebChartViewer1&amp;cacheId=c2108fb70c1f4ab5a9813e664f39be5d&amp;cacheDefeat=6359924571503705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96292"/>
            <a:ext cx="8503920" cy="45177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p:cNvSpPr txBox="1"/>
          <p:nvPr/>
        </p:nvSpPr>
        <p:spPr>
          <a:xfrm>
            <a:off x="381000" y="5715000"/>
            <a:ext cx="4441466"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700" dirty="0"/>
          </a:p>
          <a:p>
            <a:endParaRPr lang="en-US" sz="700" dirty="0"/>
          </a:p>
          <a:p>
            <a:r>
              <a:rPr lang="en-US" sz="900" dirty="0"/>
              <a:t>*OB Hemorrhage with transfusion of ≥ 4 units, Intracranial Hemorrhage or Ischemic event, </a:t>
            </a:r>
          </a:p>
          <a:p>
            <a:r>
              <a:rPr lang="en-US" sz="900" dirty="0"/>
              <a:t>Pulmonary Edema, ICU admission, HELLP Syndrome , Oliguria, </a:t>
            </a:r>
            <a:r>
              <a:rPr lang="en-US" sz="900" dirty="0" err="1"/>
              <a:t>Eclampsia</a:t>
            </a:r>
            <a:r>
              <a:rPr lang="en-US" sz="900" dirty="0"/>
              <a:t>, DIC, Renal failure, </a:t>
            </a:r>
          </a:p>
          <a:p>
            <a:r>
              <a:rPr lang="en-US" sz="900" dirty="0"/>
              <a:t>Liver failure, Ventilation, Placental Abruption</a:t>
            </a:r>
          </a:p>
          <a:p>
            <a:endParaRPr lang="en-US" sz="1100" dirty="0"/>
          </a:p>
        </p:txBody>
      </p:sp>
      <p:grpSp>
        <p:nvGrpSpPr>
          <p:cNvPr id="3" name="Group 2"/>
          <p:cNvGrpSpPr/>
          <p:nvPr/>
        </p:nvGrpSpPr>
        <p:grpSpPr>
          <a:xfrm>
            <a:off x="2362200" y="4403824"/>
            <a:ext cx="1074993" cy="685800"/>
            <a:chOff x="7215296" y="2491276"/>
            <a:chExt cx="1074993" cy="685800"/>
          </a:xfrm>
        </p:grpSpPr>
        <p:sp>
          <p:nvSpPr>
            <p:cNvPr id="7" name="Right Arrow 6"/>
            <p:cNvSpPr/>
            <p:nvPr/>
          </p:nvSpPr>
          <p:spPr>
            <a:xfrm flipH="1">
              <a:off x="7215296" y="2491276"/>
              <a:ext cx="1074993"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7301690" y="2679901"/>
              <a:ext cx="988599" cy="276999"/>
            </a:xfrm>
            <a:prstGeom prst="rect">
              <a:avLst/>
            </a:prstGeom>
            <a:noFill/>
          </p:spPr>
          <p:txBody>
            <a:bodyPr wrap="square" rtlCol="0">
              <a:spAutoFit/>
            </a:bodyPr>
            <a:lstStyle/>
            <a:p>
              <a:pPr algn="ctr"/>
              <a:r>
                <a:rPr lang="en-US" sz="1200" dirty="0" smtClean="0"/>
                <a:t>All </a:t>
              </a:r>
              <a:r>
                <a:rPr lang="en-US" sz="1200" dirty="0" err="1" smtClean="0"/>
                <a:t>Hosp</a:t>
              </a:r>
              <a:endParaRPr lang="en-US" sz="1200" dirty="0"/>
            </a:p>
          </p:txBody>
        </p:sp>
      </p:grpSp>
      <p:grpSp>
        <p:nvGrpSpPr>
          <p:cNvPr id="5" name="Group 4"/>
          <p:cNvGrpSpPr/>
          <p:nvPr/>
        </p:nvGrpSpPr>
        <p:grpSpPr>
          <a:xfrm>
            <a:off x="1953294" y="3931407"/>
            <a:ext cx="990600" cy="685800"/>
            <a:chOff x="8001000" y="3205753"/>
            <a:chExt cx="990600" cy="685800"/>
          </a:xfrm>
        </p:grpSpPr>
        <p:sp>
          <p:nvSpPr>
            <p:cNvPr id="10" name="Right Arrow 9"/>
            <p:cNvSpPr/>
            <p:nvPr/>
          </p:nvSpPr>
          <p:spPr>
            <a:xfrm flipH="1">
              <a:off x="8001000" y="3205753"/>
              <a:ext cx="838200" cy="685800"/>
            </a:xfrm>
            <a:prstGeom prst="rightArrow">
              <a:avLst/>
            </a:prstGeom>
            <a:solidFill>
              <a:srgbClr val="F58466"/>
            </a:solidFill>
            <a:ln>
              <a:solidFill>
                <a:srgbClr val="F2633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8071884" y="3399673"/>
              <a:ext cx="919716" cy="276999"/>
            </a:xfrm>
            <a:prstGeom prst="rect">
              <a:avLst/>
            </a:prstGeom>
            <a:noFill/>
          </p:spPr>
          <p:txBody>
            <a:bodyPr wrap="square" rtlCol="0">
              <a:spAutoFit/>
            </a:bodyPr>
            <a:lstStyle/>
            <a:p>
              <a:r>
                <a:rPr lang="en-US" sz="1200" dirty="0" smtClean="0">
                  <a:solidFill>
                    <a:schemeClr val="bg1"/>
                  </a:solidFill>
                </a:rPr>
                <a:t>Your </a:t>
              </a:r>
              <a:r>
                <a:rPr lang="en-US" sz="1200" dirty="0" err="1" smtClean="0">
                  <a:solidFill>
                    <a:schemeClr val="bg1"/>
                  </a:solidFill>
                </a:rPr>
                <a:t>Hosp</a:t>
              </a:r>
              <a:endParaRPr lang="en-US" sz="1200" dirty="0">
                <a:solidFill>
                  <a:schemeClr val="bg1"/>
                </a:solidFill>
              </a:endParaRPr>
            </a:p>
          </p:txBody>
        </p:sp>
      </p:grpSp>
    </p:spTree>
    <p:extLst>
      <p:ext uri="{BB962C8B-B14F-4D97-AF65-F5344CB8AC3E}">
        <p14:creationId xmlns:p14="http://schemas.microsoft.com/office/powerpoint/2010/main" val="8095657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3200" b="1" dirty="0" smtClean="0">
                <a:solidFill>
                  <a:srgbClr val="F58466"/>
                </a:solidFill>
                <a:latin typeface="Goudy Old Style" pitchFamily="18" charset="0"/>
              </a:rPr>
              <a:t>Understanding Your </a:t>
            </a:r>
            <a:r>
              <a:rPr lang="en-US" sz="3200" b="1" dirty="0" err="1" smtClean="0">
                <a:solidFill>
                  <a:srgbClr val="F58466"/>
                </a:solidFill>
                <a:latin typeface="Goudy Old Style" pitchFamily="18" charset="0"/>
              </a:rPr>
              <a:t>REDCap</a:t>
            </a:r>
            <a:r>
              <a:rPr lang="en-US" sz="3200" b="1" dirty="0" smtClean="0">
                <a:solidFill>
                  <a:srgbClr val="F58466"/>
                </a:solidFill>
                <a:latin typeface="Goudy Old Style" pitchFamily="18" charset="0"/>
              </a:rPr>
              <a:t> </a:t>
            </a:r>
            <a:br>
              <a:rPr lang="en-US" sz="3200" b="1" dirty="0" smtClean="0">
                <a:solidFill>
                  <a:srgbClr val="F58466"/>
                </a:solidFill>
                <a:latin typeface="Goudy Old Style" pitchFamily="18" charset="0"/>
              </a:rPr>
            </a:br>
            <a:r>
              <a:rPr lang="en-US" sz="3200" b="1" dirty="0" smtClean="0">
                <a:solidFill>
                  <a:srgbClr val="F58466"/>
                </a:solidFill>
                <a:latin typeface="Goudy Old Style" pitchFamily="18" charset="0"/>
              </a:rPr>
              <a:t>Reports: Patient Education at Discharge</a:t>
            </a:r>
            <a:endParaRPr lang="en-US" sz="3200" b="1" dirty="0">
              <a:solidFill>
                <a:srgbClr val="F58466"/>
              </a:solidFill>
              <a:latin typeface="Goudy Old Style" pitchFamily="18" charset="0"/>
            </a:endParaRPr>
          </a:p>
        </p:txBody>
      </p:sp>
      <p:pic>
        <p:nvPicPr>
          <p:cNvPr id="6146" name="Picture 2" descr="https://reports.healthlnk.org/Reports.aspx?ChartDirectorChartImage=chart_ContentPlaceHolder1_WebChartViewer1&amp;cacheId=8bc3b3d7d6ba40de81d022e771c13704&amp;cacheDefeat=635992458714955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5900"/>
            <a:ext cx="8503920" cy="451770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480767" y="3058954"/>
            <a:ext cx="1074993" cy="685800"/>
            <a:chOff x="7215296" y="2491276"/>
            <a:chExt cx="1074993" cy="685800"/>
          </a:xfrm>
        </p:grpSpPr>
        <p:sp>
          <p:nvSpPr>
            <p:cNvPr id="7" name="Right Arrow 6"/>
            <p:cNvSpPr/>
            <p:nvPr/>
          </p:nvSpPr>
          <p:spPr>
            <a:xfrm flipH="1">
              <a:off x="7215296" y="2491276"/>
              <a:ext cx="1074993"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7301690" y="2679901"/>
              <a:ext cx="988599" cy="276999"/>
            </a:xfrm>
            <a:prstGeom prst="rect">
              <a:avLst/>
            </a:prstGeom>
            <a:noFill/>
          </p:spPr>
          <p:txBody>
            <a:bodyPr wrap="square" rtlCol="0">
              <a:spAutoFit/>
            </a:bodyPr>
            <a:lstStyle/>
            <a:p>
              <a:pPr algn="ctr"/>
              <a:r>
                <a:rPr lang="en-US" sz="1200" dirty="0" smtClean="0"/>
                <a:t>All </a:t>
              </a:r>
              <a:r>
                <a:rPr lang="en-US" sz="1200" dirty="0" err="1" smtClean="0"/>
                <a:t>Hosp</a:t>
              </a:r>
              <a:endParaRPr lang="en-US" sz="1200" dirty="0"/>
            </a:p>
          </p:txBody>
        </p:sp>
      </p:grpSp>
      <p:grpSp>
        <p:nvGrpSpPr>
          <p:cNvPr id="9" name="Group 8"/>
          <p:cNvGrpSpPr/>
          <p:nvPr/>
        </p:nvGrpSpPr>
        <p:grpSpPr>
          <a:xfrm>
            <a:off x="2448003" y="2209800"/>
            <a:ext cx="990600" cy="685800"/>
            <a:chOff x="8001000" y="3205753"/>
            <a:chExt cx="990600" cy="685800"/>
          </a:xfrm>
        </p:grpSpPr>
        <p:sp>
          <p:nvSpPr>
            <p:cNvPr id="10" name="Right Arrow 9"/>
            <p:cNvSpPr/>
            <p:nvPr/>
          </p:nvSpPr>
          <p:spPr>
            <a:xfrm flipH="1">
              <a:off x="8001000" y="3205753"/>
              <a:ext cx="838200" cy="685800"/>
            </a:xfrm>
            <a:prstGeom prst="rightArrow">
              <a:avLst/>
            </a:prstGeom>
            <a:solidFill>
              <a:srgbClr val="F58466"/>
            </a:solidFill>
            <a:ln>
              <a:solidFill>
                <a:srgbClr val="F2633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8071884" y="3399673"/>
              <a:ext cx="919716" cy="276999"/>
            </a:xfrm>
            <a:prstGeom prst="rect">
              <a:avLst/>
            </a:prstGeom>
            <a:noFill/>
          </p:spPr>
          <p:txBody>
            <a:bodyPr wrap="square" rtlCol="0">
              <a:spAutoFit/>
            </a:bodyPr>
            <a:lstStyle/>
            <a:p>
              <a:r>
                <a:rPr lang="en-US" sz="1200" dirty="0" smtClean="0">
                  <a:solidFill>
                    <a:schemeClr val="bg1"/>
                  </a:solidFill>
                </a:rPr>
                <a:t>Your </a:t>
              </a:r>
              <a:r>
                <a:rPr lang="en-US" sz="1200" dirty="0" err="1" smtClean="0">
                  <a:solidFill>
                    <a:schemeClr val="bg1"/>
                  </a:solidFill>
                </a:rPr>
                <a:t>Hosp</a:t>
              </a:r>
              <a:endParaRPr lang="en-US" sz="1200" dirty="0">
                <a:solidFill>
                  <a:schemeClr val="bg1"/>
                </a:solidFill>
              </a:endParaRPr>
            </a:p>
          </p:txBody>
        </p:sp>
      </p:grpSp>
    </p:spTree>
    <p:extLst>
      <p:ext uri="{BB962C8B-B14F-4D97-AF65-F5344CB8AC3E}">
        <p14:creationId xmlns:p14="http://schemas.microsoft.com/office/powerpoint/2010/main" val="17595616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3600" b="1" dirty="0" smtClean="0">
                <a:solidFill>
                  <a:srgbClr val="F58466"/>
                </a:solidFill>
                <a:latin typeface="Goudy Old Style" pitchFamily="18" charset="0"/>
              </a:rPr>
              <a:t>Understanding Your </a:t>
            </a:r>
            <a:br>
              <a:rPr lang="en-US" sz="3600" b="1" dirty="0" smtClean="0">
                <a:solidFill>
                  <a:srgbClr val="F58466"/>
                </a:solidFill>
                <a:latin typeface="Goudy Old Style" pitchFamily="18" charset="0"/>
              </a:rPr>
            </a:br>
            <a:r>
              <a:rPr lang="en-US" sz="3600" b="1" dirty="0" err="1" smtClean="0">
                <a:solidFill>
                  <a:srgbClr val="F58466"/>
                </a:solidFill>
                <a:latin typeface="Goudy Old Style" pitchFamily="18" charset="0"/>
              </a:rPr>
              <a:t>REDCap</a:t>
            </a:r>
            <a:r>
              <a:rPr lang="en-US" sz="3600" b="1" dirty="0" smtClean="0">
                <a:solidFill>
                  <a:srgbClr val="F58466"/>
                </a:solidFill>
                <a:latin typeface="Goudy Old Style" pitchFamily="18" charset="0"/>
              </a:rPr>
              <a:t> Reports: Patient Follow-up</a:t>
            </a:r>
            <a:endParaRPr lang="en-US" sz="3600" b="1" dirty="0">
              <a:solidFill>
                <a:srgbClr val="F58466"/>
              </a:solidFill>
              <a:latin typeface="Goudy Old Style" pitchFamily="18" charset="0"/>
            </a:endParaRPr>
          </a:p>
        </p:txBody>
      </p:sp>
      <p:pic>
        <p:nvPicPr>
          <p:cNvPr id="4098" name="Picture 2" descr="https://reports.healthlnk.org/Reports.aspx?ChartDirectorChartImage=chart_ContentPlaceHolder1_WebChartViewer1&amp;cacheId=b4cdb3d9e32c4c90a8d73ca857a4e6a4&amp;cacheDefeat=635992460207506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4337"/>
            <a:ext cx="8503920" cy="451770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354007" y="2743200"/>
            <a:ext cx="1074993" cy="685800"/>
            <a:chOff x="7215296" y="2491276"/>
            <a:chExt cx="1074993" cy="685800"/>
          </a:xfrm>
        </p:grpSpPr>
        <p:sp>
          <p:nvSpPr>
            <p:cNvPr id="7" name="Right Arrow 6"/>
            <p:cNvSpPr/>
            <p:nvPr/>
          </p:nvSpPr>
          <p:spPr>
            <a:xfrm flipH="1">
              <a:off x="7215296" y="2491276"/>
              <a:ext cx="1074993"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7301690" y="2679901"/>
              <a:ext cx="988599" cy="276999"/>
            </a:xfrm>
            <a:prstGeom prst="rect">
              <a:avLst/>
            </a:prstGeom>
            <a:noFill/>
          </p:spPr>
          <p:txBody>
            <a:bodyPr wrap="square" rtlCol="0">
              <a:spAutoFit/>
            </a:bodyPr>
            <a:lstStyle/>
            <a:p>
              <a:pPr algn="ctr"/>
              <a:r>
                <a:rPr lang="en-US" sz="1200" dirty="0" smtClean="0"/>
                <a:t>All </a:t>
              </a:r>
              <a:r>
                <a:rPr lang="en-US" sz="1200" dirty="0" err="1" smtClean="0"/>
                <a:t>Hosp</a:t>
              </a:r>
              <a:endParaRPr lang="en-US" sz="1200" dirty="0"/>
            </a:p>
          </p:txBody>
        </p:sp>
      </p:grpSp>
      <p:grpSp>
        <p:nvGrpSpPr>
          <p:cNvPr id="9" name="Group 8"/>
          <p:cNvGrpSpPr/>
          <p:nvPr/>
        </p:nvGrpSpPr>
        <p:grpSpPr>
          <a:xfrm>
            <a:off x="2362200" y="2133600"/>
            <a:ext cx="990600" cy="685800"/>
            <a:chOff x="8001000" y="3205753"/>
            <a:chExt cx="990600" cy="685800"/>
          </a:xfrm>
        </p:grpSpPr>
        <p:sp>
          <p:nvSpPr>
            <p:cNvPr id="10" name="Right Arrow 9"/>
            <p:cNvSpPr/>
            <p:nvPr/>
          </p:nvSpPr>
          <p:spPr>
            <a:xfrm flipH="1">
              <a:off x="8001000" y="3205753"/>
              <a:ext cx="838200" cy="685800"/>
            </a:xfrm>
            <a:prstGeom prst="rightArrow">
              <a:avLst/>
            </a:prstGeom>
            <a:solidFill>
              <a:srgbClr val="F58466"/>
            </a:solidFill>
            <a:ln>
              <a:solidFill>
                <a:srgbClr val="F2633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8071884" y="3399673"/>
              <a:ext cx="919716" cy="276999"/>
            </a:xfrm>
            <a:prstGeom prst="rect">
              <a:avLst/>
            </a:prstGeom>
            <a:noFill/>
          </p:spPr>
          <p:txBody>
            <a:bodyPr wrap="square" rtlCol="0">
              <a:spAutoFit/>
            </a:bodyPr>
            <a:lstStyle/>
            <a:p>
              <a:r>
                <a:rPr lang="en-US" sz="1200" dirty="0" smtClean="0">
                  <a:solidFill>
                    <a:schemeClr val="bg1"/>
                  </a:solidFill>
                </a:rPr>
                <a:t>Your </a:t>
              </a:r>
              <a:r>
                <a:rPr lang="en-US" sz="1200" dirty="0" err="1" smtClean="0">
                  <a:solidFill>
                    <a:schemeClr val="bg1"/>
                  </a:solidFill>
                </a:rPr>
                <a:t>Hosp</a:t>
              </a:r>
              <a:endParaRPr lang="en-US" sz="1200" dirty="0">
                <a:solidFill>
                  <a:schemeClr val="bg1"/>
                </a:solidFill>
              </a:endParaRPr>
            </a:p>
          </p:txBody>
        </p:sp>
      </p:grpSp>
    </p:spTree>
    <p:extLst>
      <p:ext uri="{BB962C8B-B14F-4D97-AF65-F5344CB8AC3E}">
        <p14:creationId xmlns:p14="http://schemas.microsoft.com/office/powerpoint/2010/main" val="19053158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3600" b="1" dirty="0" smtClean="0">
                <a:solidFill>
                  <a:srgbClr val="F58466"/>
                </a:solidFill>
                <a:latin typeface="Goudy Old Style" pitchFamily="18" charset="0"/>
              </a:rPr>
              <a:t>Understanding Your </a:t>
            </a:r>
            <a:br>
              <a:rPr lang="en-US" sz="3600" b="1" dirty="0" smtClean="0">
                <a:solidFill>
                  <a:srgbClr val="F58466"/>
                </a:solidFill>
                <a:latin typeface="Goudy Old Style" pitchFamily="18" charset="0"/>
              </a:rPr>
            </a:br>
            <a:r>
              <a:rPr lang="en-US" sz="3600" b="1" dirty="0" err="1" smtClean="0">
                <a:solidFill>
                  <a:srgbClr val="F58466"/>
                </a:solidFill>
                <a:latin typeface="Goudy Old Style" pitchFamily="18" charset="0"/>
              </a:rPr>
              <a:t>REDCap</a:t>
            </a:r>
            <a:r>
              <a:rPr lang="en-US" sz="3600" b="1" dirty="0" smtClean="0">
                <a:solidFill>
                  <a:srgbClr val="F58466"/>
                </a:solidFill>
                <a:latin typeface="Goudy Old Style" pitchFamily="18" charset="0"/>
              </a:rPr>
              <a:t> Reports: Debriefs</a:t>
            </a:r>
            <a:endParaRPr lang="en-US" sz="3600" b="1" dirty="0">
              <a:solidFill>
                <a:srgbClr val="F58466"/>
              </a:solidFill>
              <a:latin typeface="Goudy Old Style" pitchFamily="18" charset="0"/>
            </a:endParaRPr>
          </a:p>
        </p:txBody>
      </p:sp>
      <p:pic>
        <p:nvPicPr>
          <p:cNvPr id="3074" name="Picture 2" descr="https://reports.healthlnk.org/Reports.aspx?ChartDirectorChartImage=chart_ContentPlaceHolder1_WebChartViewer1&amp;cacheId=65dba30b181f4fc18943e37636beae26&amp;cacheDefeat=635992460701117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503920" cy="451770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354007" y="3962400"/>
            <a:ext cx="1074993" cy="685800"/>
            <a:chOff x="7215296" y="2491276"/>
            <a:chExt cx="1074993" cy="685800"/>
          </a:xfrm>
        </p:grpSpPr>
        <p:sp>
          <p:nvSpPr>
            <p:cNvPr id="7" name="Right Arrow 6"/>
            <p:cNvSpPr/>
            <p:nvPr/>
          </p:nvSpPr>
          <p:spPr>
            <a:xfrm flipH="1">
              <a:off x="7215296" y="2491276"/>
              <a:ext cx="1074993"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7301690" y="2679901"/>
              <a:ext cx="988599" cy="276999"/>
            </a:xfrm>
            <a:prstGeom prst="rect">
              <a:avLst/>
            </a:prstGeom>
            <a:noFill/>
          </p:spPr>
          <p:txBody>
            <a:bodyPr wrap="square" rtlCol="0">
              <a:spAutoFit/>
            </a:bodyPr>
            <a:lstStyle/>
            <a:p>
              <a:pPr algn="ctr"/>
              <a:r>
                <a:rPr lang="en-US" sz="1200" dirty="0" smtClean="0"/>
                <a:t>All </a:t>
              </a:r>
              <a:r>
                <a:rPr lang="en-US" sz="1200" dirty="0" err="1" smtClean="0"/>
                <a:t>Hosp</a:t>
              </a:r>
              <a:endParaRPr lang="en-US" sz="1200" dirty="0"/>
            </a:p>
          </p:txBody>
        </p:sp>
      </p:grpSp>
      <p:grpSp>
        <p:nvGrpSpPr>
          <p:cNvPr id="9" name="Group 8"/>
          <p:cNvGrpSpPr/>
          <p:nvPr/>
        </p:nvGrpSpPr>
        <p:grpSpPr>
          <a:xfrm>
            <a:off x="2362200" y="3352800"/>
            <a:ext cx="990600" cy="685800"/>
            <a:chOff x="8001000" y="3205753"/>
            <a:chExt cx="990600" cy="685800"/>
          </a:xfrm>
        </p:grpSpPr>
        <p:sp>
          <p:nvSpPr>
            <p:cNvPr id="10" name="Right Arrow 9"/>
            <p:cNvSpPr/>
            <p:nvPr/>
          </p:nvSpPr>
          <p:spPr>
            <a:xfrm flipH="1">
              <a:off x="8001000" y="3205753"/>
              <a:ext cx="838200" cy="685800"/>
            </a:xfrm>
            <a:prstGeom prst="rightArrow">
              <a:avLst/>
            </a:prstGeom>
            <a:solidFill>
              <a:srgbClr val="F58466"/>
            </a:solidFill>
            <a:ln>
              <a:solidFill>
                <a:srgbClr val="F2633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8071884" y="3399673"/>
              <a:ext cx="919716" cy="276999"/>
            </a:xfrm>
            <a:prstGeom prst="rect">
              <a:avLst/>
            </a:prstGeom>
            <a:noFill/>
          </p:spPr>
          <p:txBody>
            <a:bodyPr wrap="square" rtlCol="0">
              <a:spAutoFit/>
            </a:bodyPr>
            <a:lstStyle/>
            <a:p>
              <a:r>
                <a:rPr lang="en-US" sz="1200" dirty="0" smtClean="0">
                  <a:solidFill>
                    <a:schemeClr val="bg1"/>
                  </a:solidFill>
                </a:rPr>
                <a:t>Your </a:t>
              </a:r>
              <a:r>
                <a:rPr lang="en-US" sz="1200" dirty="0" err="1" smtClean="0">
                  <a:solidFill>
                    <a:schemeClr val="bg1"/>
                  </a:solidFill>
                </a:rPr>
                <a:t>Hosp</a:t>
              </a:r>
              <a:endParaRPr lang="en-US" sz="1200" dirty="0">
                <a:solidFill>
                  <a:schemeClr val="bg1"/>
                </a:solidFill>
              </a:endParaRPr>
            </a:p>
          </p:txBody>
        </p:sp>
      </p:grpSp>
    </p:spTree>
    <p:extLst>
      <p:ext uri="{BB962C8B-B14F-4D97-AF65-F5344CB8AC3E}">
        <p14:creationId xmlns:p14="http://schemas.microsoft.com/office/powerpoint/2010/main" val="35568837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4000" b="1" dirty="0" smtClean="0">
                <a:solidFill>
                  <a:srgbClr val="F58466"/>
                </a:solidFill>
                <a:latin typeface="Goudy Old Style" pitchFamily="18" charset="0"/>
              </a:rPr>
              <a:t>Example: Lower than average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 treated within 60 min</a:t>
            </a:r>
            <a:endParaRPr lang="en-US" sz="4000" b="1" dirty="0">
              <a:solidFill>
                <a:srgbClr val="F58466"/>
              </a:solidFill>
              <a:latin typeface="Goudy Old Style"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7194"/>
            <a:ext cx="8229600" cy="4371975"/>
          </a:xfrm>
        </p:spPr>
      </p:pic>
      <p:sp>
        <p:nvSpPr>
          <p:cNvPr id="4" name="Slide Number Placeholder 3"/>
          <p:cNvSpPr>
            <a:spLocks noGrp="1"/>
          </p:cNvSpPr>
          <p:nvPr>
            <p:ph type="sldNum" sz="quarter" idx="12"/>
          </p:nvPr>
        </p:nvSpPr>
        <p:spPr/>
        <p:txBody>
          <a:bodyPr/>
          <a:lstStyle/>
          <a:p>
            <a:pPr>
              <a:defRPr/>
            </a:pPr>
            <a:fld id="{E9FB3707-9EBE-4F61-9602-1846D1F9C0E8}" type="slidenum">
              <a:rPr lang="en-US" altLang="en-US" smtClean="0"/>
              <a:pPr>
                <a:defRPr/>
              </a:pPr>
              <a:t>79</a:t>
            </a:fld>
            <a:endParaRPr lang="en-US" altLang="en-US"/>
          </a:p>
        </p:txBody>
      </p:sp>
      <p:grpSp>
        <p:nvGrpSpPr>
          <p:cNvPr id="15" name="Group 14"/>
          <p:cNvGrpSpPr/>
          <p:nvPr/>
        </p:nvGrpSpPr>
        <p:grpSpPr>
          <a:xfrm>
            <a:off x="2133600" y="4038600"/>
            <a:ext cx="990600" cy="685800"/>
            <a:chOff x="8001000" y="3205753"/>
            <a:chExt cx="990600" cy="685800"/>
          </a:xfrm>
        </p:grpSpPr>
        <p:sp>
          <p:nvSpPr>
            <p:cNvPr id="16" name="Right Arrow 15"/>
            <p:cNvSpPr/>
            <p:nvPr/>
          </p:nvSpPr>
          <p:spPr>
            <a:xfrm flipH="1">
              <a:off x="8001000" y="3205753"/>
              <a:ext cx="838200" cy="685800"/>
            </a:xfrm>
            <a:prstGeom prst="rightArrow">
              <a:avLst/>
            </a:prstGeom>
            <a:solidFill>
              <a:srgbClr val="F58466"/>
            </a:solidFill>
            <a:ln>
              <a:solidFill>
                <a:srgbClr val="F2633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extBox 16"/>
            <p:cNvSpPr txBox="1"/>
            <p:nvPr/>
          </p:nvSpPr>
          <p:spPr>
            <a:xfrm>
              <a:off x="8071884" y="3399673"/>
              <a:ext cx="919716" cy="276999"/>
            </a:xfrm>
            <a:prstGeom prst="rect">
              <a:avLst/>
            </a:prstGeom>
            <a:noFill/>
          </p:spPr>
          <p:txBody>
            <a:bodyPr wrap="square" rtlCol="0">
              <a:spAutoFit/>
            </a:bodyPr>
            <a:lstStyle/>
            <a:p>
              <a:r>
                <a:rPr lang="en-US" sz="1200" dirty="0" smtClean="0">
                  <a:solidFill>
                    <a:schemeClr val="bg1"/>
                  </a:solidFill>
                </a:rPr>
                <a:t>Your </a:t>
              </a:r>
              <a:r>
                <a:rPr lang="en-US" sz="1200" dirty="0" err="1" smtClean="0">
                  <a:solidFill>
                    <a:schemeClr val="bg1"/>
                  </a:solidFill>
                </a:rPr>
                <a:t>Hosp</a:t>
              </a:r>
              <a:endParaRPr lang="en-US" sz="1200" dirty="0">
                <a:solidFill>
                  <a:schemeClr val="bg1"/>
                </a:solidFill>
              </a:endParaRPr>
            </a:p>
          </p:txBody>
        </p:sp>
      </p:grpSp>
    </p:spTree>
    <p:extLst>
      <p:ext uri="{BB962C8B-B14F-4D97-AF65-F5344CB8AC3E}">
        <p14:creationId xmlns:p14="http://schemas.microsoft.com/office/powerpoint/2010/main" val="28287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3050"/>
            <a:ext cx="8229600" cy="869950"/>
          </a:xfrm>
        </p:spPr>
        <p:txBody>
          <a:bodyPr/>
          <a:lstStyle/>
          <a:p>
            <a:pPr eaLnBrk="1" hangingPunct="1"/>
            <a:r>
              <a:rPr lang="en-US" altLang="en-US" sz="4000" smtClean="0">
                <a:solidFill>
                  <a:srgbClr val="F58466"/>
                </a:solidFill>
                <a:latin typeface="Goudy Old Style" pitchFamily="18" charset="0"/>
              </a:rPr>
              <a:t>Hospital Engagement </a:t>
            </a:r>
            <a:endParaRPr lang="en-US" altLang="en-US" sz="4000" smtClean="0">
              <a:solidFill>
                <a:schemeClr val="accent2"/>
              </a:solidFill>
              <a:latin typeface="Goudy Old Style" pitchFamily="18" charset="0"/>
            </a:endParaRPr>
          </a:p>
        </p:txBody>
      </p:sp>
      <p:sp>
        <p:nvSpPr>
          <p:cNvPr id="28676" name="TextBox 10"/>
          <p:cNvSpPr txBox="1">
            <a:spLocks noChangeArrowheads="1"/>
          </p:cNvSpPr>
          <p:nvPr/>
        </p:nvSpPr>
        <p:spPr bwMode="auto">
          <a:xfrm>
            <a:off x="247650" y="1501775"/>
            <a:ext cx="43434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ea typeface="MS PGothic" pitchFamily="34" charset="-128"/>
              </a:defRPr>
            </a:lvl1pPr>
            <a:lvl2pPr marL="615950" indent="-342900">
              <a:defRPr sz="2600">
                <a:solidFill>
                  <a:schemeClr val="tx1"/>
                </a:solidFill>
                <a:latin typeface="Arial" charset="0"/>
                <a:ea typeface="MS PGothic" pitchFamily="34" charset="-128"/>
              </a:defRPr>
            </a:lvl2pPr>
            <a:lvl3pPr marL="1143000">
              <a:defRPr sz="2300">
                <a:solidFill>
                  <a:schemeClr val="tx1"/>
                </a:solidFill>
                <a:latin typeface="Arial" charset="0"/>
                <a:ea typeface="MS PGothic" pitchFamily="34" charset="-128"/>
              </a:defRPr>
            </a:lvl3pPr>
            <a:lvl4pPr marL="1600200">
              <a:defRPr sz="2000">
                <a:solidFill>
                  <a:schemeClr val="tx1"/>
                </a:solidFill>
                <a:latin typeface="Arial" charset="0"/>
                <a:ea typeface="MS PGothic" pitchFamily="34" charset="-128"/>
              </a:defRPr>
            </a:lvl4pPr>
            <a:lvl5pPr marL="2057400">
              <a:defRPr sz="2000">
                <a:solidFill>
                  <a:schemeClr val="tx1"/>
                </a:solidFill>
                <a:latin typeface="Arial" charset="0"/>
                <a:ea typeface="MS PGothic" pitchFamily="34" charset="-128"/>
              </a:defRPr>
            </a:lvl5pPr>
            <a:lvl6pPr marL="2514600" eaLnBrk="0" fontAlgn="base" hangingPunct="0">
              <a:spcBef>
                <a:spcPts val="400"/>
              </a:spcBef>
              <a:spcAft>
                <a:spcPct val="0"/>
              </a:spcAft>
              <a:buClr>
                <a:srgbClr val="788BBC"/>
              </a:buClr>
              <a:buSzPct val="65000"/>
              <a:buFont typeface="Wingdings" pitchFamily="2" charset="2"/>
              <a:buChar char=""/>
              <a:defRPr sz="2000">
                <a:solidFill>
                  <a:schemeClr val="tx1"/>
                </a:solidFill>
                <a:latin typeface="Arial" charset="0"/>
                <a:ea typeface="MS PGothic" pitchFamily="34" charset="-128"/>
              </a:defRPr>
            </a:lvl6pPr>
            <a:lvl7pPr marL="2971800" eaLnBrk="0" fontAlgn="base" hangingPunct="0">
              <a:spcBef>
                <a:spcPts val="400"/>
              </a:spcBef>
              <a:spcAft>
                <a:spcPct val="0"/>
              </a:spcAft>
              <a:buClr>
                <a:srgbClr val="788BBC"/>
              </a:buClr>
              <a:buSzPct val="65000"/>
              <a:buFont typeface="Wingdings" pitchFamily="2" charset="2"/>
              <a:buChar char=""/>
              <a:defRPr sz="2000">
                <a:solidFill>
                  <a:schemeClr val="tx1"/>
                </a:solidFill>
                <a:latin typeface="Arial" charset="0"/>
                <a:ea typeface="MS PGothic" pitchFamily="34" charset="-128"/>
              </a:defRPr>
            </a:lvl7pPr>
            <a:lvl8pPr marL="3429000" eaLnBrk="0" fontAlgn="base" hangingPunct="0">
              <a:spcBef>
                <a:spcPts val="400"/>
              </a:spcBef>
              <a:spcAft>
                <a:spcPct val="0"/>
              </a:spcAft>
              <a:buClr>
                <a:srgbClr val="788BBC"/>
              </a:buClr>
              <a:buSzPct val="65000"/>
              <a:buFont typeface="Wingdings" pitchFamily="2" charset="2"/>
              <a:buChar char=""/>
              <a:defRPr sz="2000">
                <a:solidFill>
                  <a:schemeClr val="tx1"/>
                </a:solidFill>
                <a:latin typeface="Arial" charset="0"/>
                <a:ea typeface="MS PGothic" pitchFamily="34" charset="-128"/>
              </a:defRPr>
            </a:lvl8pPr>
            <a:lvl9pPr marL="3886200" eaLnBrk="0" fontAlgn="base" hangingPunct="0">
              <a:spcBef>
                <a:spcPts val="400"/>
              </a:spcBef>
              <a:spcAft>
                <a:spcPct val="0"/>
              </a:spcAft>
              <a:buClr>
                <a:srgbClr val="788BBC"/>
              </a:buClr>
              <a:buSzPct val="65000"/>
              <a:buFont typeface="Wingdings" pitchFamily="2" charset="2"/>
              <a:buChar char=""/>
              <a:defRPr sz="2000">
                <a:solidFill>
                  <a:schemeClr val="tx1"/>
                </a:solidFill>
                <a:latin typeface="Arial" charset="0"/>
                <a:ea typeface="MS PGothic" pitchFamily="34" charset="-128"/>
              </a:defRPr>
            </a:lvl9pPr>
          </a:lstStyle>
          <a:p>
            <a:pPr marL="342900" indent="-342900" eaLnBrk="1" hangingPunct="1">
              <a:lnSpc>
                <a:spcPct val="110000"/>
              </a:lnSpc>
              <a:buClr>
                <a:srgbClr val="F58466"/>
              </a:buClr>
              <a:buSzPct val="104000"/>
              <a:buFont typeface="Arial" panose="020B0604020202020204" pitchFamily="34" charset="0"/>
              <a:buChar char="•"/>
              <a:defRPr/>
            </a:pPr>
            <a:r>
              <a:rPr lang="en-US" altLang="en-US" sz="2400" dirty="0" smtClean="0">
                <a:latin typeface="+mn-lt"/>
              </a:rPr>
              <a:t>109</a:t>
            </a:r>
            <a:r>
              <a:rPr lang="en-US" altLang="en-US" sz="2400" dirty="0" smtClean="0">
                <a:solidFill>
                  <a:schemeClr val="accent5"/>
                </a:solidFill>
                <a:latin typeface="+mn-lt"/>
              </a:rPr>
              <a:t> </a:t>
            </a:r>
            <a:r>
              <a:rPr lang="en-US" altLang="en-US" sz="2400" dirty="0">
                <a:latin typeface="+mn-lt"/>
              </a:rPr>
              <a:t>hospitals</a:t>
            </a:r>
            <a:r>
              <a:rPr lang="en-US" altLang="en-US" sz="2400" dirty="0">
                <a:solidFill>
                  <a:schemeClr val="accent5"/>
                </a:solidFill>
                <a:latin typeface="+mn-lt"/>
              </a:rPr>
              <a:t> </a:t>
            </a:r>
            <a:r>
              <a:rPr lang="en-US" altLang="en-US" sz="2400" dirty="0">
                <a:latin typeface="+mn-lt"/>
              </a:rPr>
              <a:t>participating in one or more </a:t>
            </a:r>
            <a:r>
              <a:rPr lang="en-US" altLang="en-US" sz="2400" dirty="0" smtClean="0">
                <a:latin typeface="+mn-lt"/>
              </a:rPr>
              <a:t>ILPQC Initiative</a:t>
            </a:r>
          </a:p>
          <a:p>
            <a:pPr marL="342900" indent="-342900" eaLnBrk="1" hangingPunct="1">
              <a:lnSpc>
                <a:spcPct val="110000"/>
              </a:lnSpc>
              <a:buClr>
                <a:srgbClr val="F58466"/>
              </a:buClr>
              <a:buSzPct val="104000"/>
              <a:buFont typeface="Arial" panose="020B0604020202020204" pitchFamily="34" charset="0"/>
              <a:buChar char="•"/>
              <a:defRPr/>
            </a:pPr>
            <a:r>
              <a:rPr lang="en-US" altLang="en-US" sz="2400" dirty="0" smtClean="0">
                <a:latin typeface="+mn-lt"/>
              </a:rPr>
              <a:t>107 hospitals in OB Initiatives</a:t>
            </a:r>
          </a:p>
          <a:p>
            <a:pPr lvl="1" eaLnBrk="1" hangingPunct="1">
              <a:lnSpc>
                <a:spcPct val="110000"/>
              </a:lnSpc>
              <a:buClr>
                <a:srgbClr val="004990"/>
              </a:buClr>
              <a:buSzPct val="104000"/>
              <a:buFont typeface="Arial" charset="0"/>
              <a:buChar char="•"/>
              <a:defRPr/>
            </a:pPr>
            <a:r>
              <a:rPr lang="en-US" altLang="en-US" sz="2400" dirty="0" smtClean="0">
                <a:latin typeface="+mn-lt"/>
              </a:rPr>
              <a:t>Over 95% of IL births covered by ILPQC</a:t>
            </a:r>
          </a:p>
          <a:p>
            <a:pPr marL="342900" indent="-342900" eaLnBrk="1" hangingPunct="1">
              <a:lnSpc>
                <a:spcPct val="110000"/>
              </a:lnSpc>
              <a:buClr>
                <a:srgbClr val="F58466"/>
              </a:buClr>
              <a:buSzPct val="104000"/>
              <a:buFont typeface="Arial" panose="020B0604020202020204" pitchFamily="34" charset="0"/>
              <a:buChar char="•"/>
              <a:defRPr/>
            </a:pPr>
            <a:r>
              <a:rPr lang="en-US" altLang="en-US" sz="2400" dirty="0" smtClean="0">
                <a:latin typeface="+mn-lt"/>
              </a:rPr>
              <a:t> 26 hospitals in Neonatal </a:t>
            </a:r>
            <a:br>
              <a:rPr lang="en-US" altLang="en-US" sz="2400" dirty="0" smtClean="0">
                <a:latin typeface="+mn-lt"/>
              </a:rPr>
            </a:br>
            <a:r>
              <a:rPr lang="en-US" altLang="en-US" sz="2400" dirty="0">
                <a:latin typeface="+mn-lt"/>
              </a:rPr>
              <a:t> </a:t>
            </a:r>
            <a:r>
              <a:rPr lang="en-US" altLang="en-US" sz="2400" dirty="0" smtClean="0">
                <a:latin typeface="+mn-lt"/>
              </a:rPr>
              <a:t>Initiative</a:t>
            </a:r>
          </a:p>
          <a:p>
            <a:pPr lvl="1" eaLnBrk="1" hangingPunct="1">
              <a:lnSpc>
                <a:spcPct val="110000"/>
              </a:lnSpc>
              <a:buClr>
                <a:srgbClr val="004990"/>
              </a:buClr>
              <a:buSzPct val="104000"/>
              <a:buFont typeface="Arial" charset="0"/>
              <a:buChar char="•"/>
              <a:defRPr/>
            </a:pPr>
            <a:r>
              <a:rPr lang="en-US" altLang="en-US" sz="2400" dirty="0" smtClean="0">
                <a:latin typeface="+mn-lt"/>
              </a:rPr>
              <a:t>Over 85% of IL NICU beds covered by ILPQC</a:t>
            </a:r>
          </a:p>
          <a:p>
            <a:pPr marL="457200" indent="-457200">
              <a:lnSpc>
                <a:spcPct val="110000"/>
              </a:lnSpc>
              <a:buClr>
                <a:srgbClr val="F58466"/>
              </a:buClr>
              <a:buSzPct val="104000"/>
              <a:buFontTx/>
              <a:buBlip>
                <a:blip r:embed="rId3"/>
              </a:buBlip>
              <a:defRPr/>
            </a:pPr>
            <a:endParaRPr lang="en-US" sz="2200" dirty="0"/>
          </a:p>
          <a:p>
            <a:pPr eaLnBrk="1" hangingPunct="1">
              <a:defRPr/>
            </a:pPr>
            <a:endParaRPr lang="en-US" altLang="en-US" sz="2800" dirty="0"/>
          </a:p>
        </p:txBody>
      </p:sp>
      <p:sp>
        <p:nvSpPr>
          <p:cNvPr id="10" name="Rectangle 9"/>
          <p:cNvSpPr/>
          <p:nvPr/>
        </p:nvSpPr>
        <p:spPr>
          <a:xfrm>
            <a:off x="5564188" y="2243138"/>
            <a:ext cx="227012" cy="24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4591050" y="5486400"/>
            <a:ext cx="203835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26" name="Picture 5"/>
          <p:cNvPicPr>
            <a:picLocks noChangeAspect="1"/>
          </p:cNvPicPr>
          <p:nvPr/>
        </p:nvPicPr>
        <p:blipFill>
          <a:blip r:embed="rId4" cstate="print"/>
          <a:srcRect/>
          <a:stretch>
            <a:fillRect/>
          </a:stretch>
        </p:blipFill>
        <p:spPr bwMode="auto">
          <a:xfrm>
            <a:off x="4591050" y="1676400"/>
            <a:ext cx="4398963" cy="4572000"/>
          </a:xfrm>
          <a:prstGeom prst="rect">
            <a:avLst/>
          </a:prstGeom>
          <a:noFill/>
          <a:ln w="9525">
            <a:noFill/>
            <a:miter lim="800000"/>
            <a:headEnd/>
            <a:tailEnd/>
          </a:ln>
        </p:spPr>
      </p:pic>
      <p:sp>
        <p:nvSpPr>
          <p:cNvPr id="5" name="Rectangle 4"/>
          <p:cNvSpPr/>
          <p:nvPr/>
        </p:nvSpPr>
        <p:spPr>
          <a:xfrm>
            <a:off x="4591050" y="5181600"/>
            <a:ext cx="203835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419600" y="1676400"/>
            <a:ext cx="1371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018674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9FB3707-9EBE-4F61-9602-1846D1F9C0E8}" type="slidenum">
              <a:rPr lang="en-US" altLang="en-US" smtClean="0"/>
              <a:pPr>
                <a:defRPr/>
              </a:pPr>
              <a:t>80</a:t>
            </a:fld>
            <a:endParaRPr lang="en-US" alt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7194"/>
            <a:ext cx="8229600" cy="4371975"/>
          </a:xfrm>
        </p:spPr>
      </p:pic>
      <p:sp>
        <p:nvSpPr>
          <p:cNvPr id="8" name="Title 1"/>
          <p:cNvSpPr>
            <a:spLocks noGrp="1"/>
          </p:cNvSpPr>
          <p:nvPr>
            <p:ph type="title"/>
          </p:nvPr>
        </p:nvSpPr>
        <p:spPr>
          <a:xfrm>
            <a:off x="457200" y="274638"/>
            <a:ext cx="8229600" cy="1143000"/>
          </a:xfrm>
        </p:spPr>
        <p:txBody>
          <a:bodyPr/>
          <a:lstStyle/>
          <a:p>
            <a:pPr algn="l" eaLnBrk="1" hangingPunct="1"/>
            <a:r>
              <a:rPr lang="en-US" sz="4000" b="1" dirty="0">
                <a:solidFill>
                  <a:srgbClr val="F58466"/>
                </a:solidFill>
                <a:latin typeface="Goudy Old Style" pitchFamily="18" charset="0"/>
              </a:rPr>
              <a:t>Example: </a:t>
            </a:r>
            <a:r>
              <a:rPr lang="en-US" sz="4000" b="1" dirty="0" smtClean="0">
                <a:solidFill>
                  <a:srgbClr val="F58466"/>
                </a:solidFill>
                <a:latin typeface="Goudy Old Style" pitchFamily="18" charset="0"/>
              </a:rPr>
              <a:t>Higher </a:t>
            </a:r>
            <a:r>
              <a:rPr lang="en-US" sz="4000" b="1" dirty="0">
                <a:solidFill>
                  <a:srgbClr val="F58466"/>
                </a:solidFill>
                <a:latin typeface="Goudy Old Style" pitchFamily="18" charset="0"/>
              </a:rPr>
              <a:t>than average </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 treated within 60 min</a:t>
            </a:r>
          </a:p>
        </p:txBody>
      </p:sp>
      <p:grpSp>
        <p:nvGrpSpPr>
          <p:cNvPr id="5" name="Group 4"/>
          <p:cNvGrpSpPr/>
          <p:nvPr/>
        </p:nvGrpSpPr>
        <p:grpSpPr>
          <a:xfrm>
            <a:off x="1905000" y="2362200"/>
            <a:ext cx="990600" cy="685800"/>
            <a:chOff x="8001000" y="3205753"/>
            <a:chExt cx="990600" cy="685800"/>
          </a:xfrm>
        </p:grpSpPr>
        <p:sp>
          <p:nvSpPr>
            <p:cNvPr id="6" name="Right Arrow 5"/>
            <p:cNvSpPr/>
            <p:nvPr/>
          </p:nvSpPr>
          <p:spPr>
            <a:xfrm flipH="1">
              <a:off x="8001000" y="3205753"/>
              <a:ext cx="838200" cy="685800"/>
            </a:xfrm>
            <a:prstGeom prst="rightArrow">
              <a:avLst/>
            </a:prstGeom>
            <a:solidFill>
              <a:srgbClr val="F58466"/>
            </a:solidFill>
            <a:ln>
              <a:solidFill>
                <a:srgbClr val="F2633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8071884" y="3399673"/>
              <a:ext cx="919716" cy="276999"/>
            </a:xfrm>
            <a:prstGeom prst="rect">
              <a:avLst/>
            </a:prstGeom>
            <a:noFill/>
          </p:spPr>
          <p:txBody>
            <a:bodyPr wrap="square" rtlCol="0">
              <a:spAutoFit/>
            </a:bodyPr>
            <a:lstStyle/>
            <a:p>
              <a:r>
                <a:rPr lang="en-US" sz="1200" dirty="0" smtClean="0">
                  <a:solidFill>
                    <a:schemeClr val="bg1"/>
                  </a:solidFill>
                </a:rPr>
                <a:t>Your </a:t>
              </a:r>
              <a:r>
                <a:rPr lang="en-US" sz="1200" dirty="0" err="1" smtClean="0">
                  <a:solidFill>
                    <a:schemeClr val="bg1"/>
                  </a:solidFill>
                </a:rPr>
                <a:t>Hosp</a:t>
              </a:r>
              <a:endParaRPr lang="en-US" sz="1200" dirty="0">
                <a:solidFill>
                  <a:schemeClr val="bg1"/>
                </a:solidFill>
              </a:endParaRPr>
            </a:p>
          </p:txBody>
        </p:sp>
      </p:grpSp>
    </p:spTree>
    <p:extLst>
      <p:ext uri="{BB962C8B-B14F-4D97-AF65-F5344CB8AC3E}">
        <p14:creationId xmlns:p14="http://schemas.microsoft.com/office/powerpoint/2010/main" val="26818681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D8BC30F-3F90-4FDB-8DE1-B03ADC4523CD}" type="slidenum">
              <a:rPr lang="en-US" altLang="en-US" smtClean="0"/>
              <a:pPr>
                <a:defRPr/>
              </a:pPr>
              <a:t>81</a:t>
            </a:fld>
            <a:endParaRPr lang="en-US" altLang="en-US"/>
          </a:p>
        </p:txBody>
      </p:sp>
      <p:graphicFrame>
        <p:nvGraphicFramePr>
          <p:cNvPr id="4" name="Chart 3"/>
          <p:cNvGraphicFramePr>
            <a:graphicFrameLocks/>
          </p:cNvGraphicFramePr>
          <p:nvPr>
            <p:extLst/>
          </p:nvPr>
        </p:nvGraphicFramePr>
        <p:xfrm>
          <a:off x="304800" y="1371600"/>
          <a:ext cx="8382000" cy="459422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8305800" y="2819400"/>
            <a:ext cx="990600" cy="685800"/>
            <a:chOff x="8001000" y="3205753"/>
            <a:chExt cx="990600" cy="685800"/>
          </a:xfrm>
        </p:grpSpPr>
        <p:sp>
          <p:nvSpPr>
            <p:cNvPr id="6" name="Right Arrow 5"/>
            <p:cNvSpPr/>
            <p:nvPr/>
          </p:nvSpPr>
          <p:spPr>
            <a:xfrm flipH="1">
              <a:off x="8001000" y="3205753"/>
              <a:ext cx="838200" cy="685800"/>
            </a:xfrm>
            <a:prstGeom prst="rightArrow">
              <a:avLst/>
            </a:prstGeom>
            <a:solidFill>
              <a:srgbClr val="F58466"/>
            </a:solidFill>
            <a:ln>
              <a:solidFill>
                <a:srgbClr val="F2633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8071884" y="3399673"/>
              <a:ext cx="919716" cy="276999"/>
            </a:xfrm>
            <a:prstGeom prst="rect">
              <a:avLst/>
            </a:prstGeom>
            <a:noFill/>
          </p:spPr>
          <p:txBody>
            <a:bodyPr wrap="square" rtlCol="0">
              <a:spAutoFit/>
            </a:bodyPr>
            <a:lstStyle/>
            <a:p>
              <a:r>
                <a:rPr lang="en-US" sz="1200" dirty="0" smtClean="0">
                  <a:solidFill>
                    <a:schemeClr val="bg1"/>
                  </a:solidFill>
                </a:rPr>
                <a:t>Your </a:t>
              </a:r>
              <a:r>
                <a:rPr lang="en-US" sz="1200" dirty="0" err="1" smtClean="0">
                  <a:solidFill>
                    <a:schemeClr val="bg1"/>
                  </a:solidFill>
                </a:rPr>
                <a:t>Hosp</a:t>
              </a:r>
              <a:endParaRPr lang="en-US" sz="1200" dirty="0">
                <a:solidFill>
                  <a:schemeClr val="bg1"/>
                </a:solidFill>
              </a:endParaRPr>
            </a:p>
          </p:txBody>
        </p:sp>
      </p:grpSp>
      <p:sp>
        <p:nvSpPr>
          <p:cNvPr id="8" name="Title 2"/>
          <p:cNvSpPr>
            <a:spLocks noGrp="1"/>
          </p:cNvSpPr>
          <p:nvPr>
            <p:ph type="title"/>
          </p:nvPr>
        </p:nvSpPr>
        <p:spPr>
          <a:xfrm>
            <a:off x="457200" y="274638"/>
            <a:ext cx="8229600" cy="1143000"/>
          </a:xfrm>
        </p:spPr>
        <p:txBody>
          <a:bodyPr/>
          <a:lstStyle/>
          <a:p>
            <a:pPr algn="l" eaLnBrk="1" hangingPunct="1"/>
            <a:r>
              <a:rPr lang="en-US" sz="4000" b="1" dirty="0">
                <a:solidFill>
                  <a:srgbClr val="F58466"/>
                </a:solidFill>
                <a:latin typeface="Goudy Old Style" pitchFamily="18" charset="0"/>
              </a:rPr>
              <a:t>Understanding Your Baseline </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Reports: </a:t>
            </a:r>
            <a:r>
              <a:rPr lang="en-US" sz="4000" b="1" dirty="0" smtClean="0">
                <a:solidFill>
                  <a:srgbClr val="F58466"/>
                </a:solidFill>
                <a:latin typeface="Goudy Old Style" pitchFamily="18" charset="0"/>
              </a:rPr>
              <a:t>Time to </a:t>
            </a:r>
            <a:r>
              <a:rPr lang="en-US" sz="4000" b="1" dirty="0" err="1" smtClean="0">
                <a:solidFill>
                  <a:srgbClr val="F58466"/>
                </a:solidFill>
                <a:latin typeface="Goudy Old Style" pitchFamily="18" charset="0"/>
              </a:rPr>
              <a:t>Tx</a:t>
            </a:r>
            <a:r>
              <a:rPr lang="en-US" sz="4000" b="1" dirty="0" smtClean="0">
                <a:solidFill>
                  <a:srgbClr val="F58466"/>
                </a:solidFill>
                <a:latin typeface="Goudy Old Style" pitchFamily="18" charset="0"/>
              </a:rPr>
              <a:t> Example</a:t>
            </a:r>
            <a:endParaRPr lang="en-US" sz="4000" b="1" dirty="0">
              <a:solidFill>
                <a:srgbClr val="F58466"/>
              </a:solidFill>
              <a:latin typeface="Goudy Old Style" pitchFamily="18" charset="0"/>
            </a:endParaRPr>
          </a:p>
        </p:txBody>
      </p:sp>
    </p:spTree>
    <p:extLst>
      <p:ext uri="{BB962C8B-B14F-4D97-AF65-F5344CB8AC3E}">
        <p14:creationId xmlns:p14="http://schemas.microsoft.com/office/powerpoint/2010/main" val="28134831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Baseline Implementation Checklist</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Results</a:t>
            </a:r>
          </a:p>
        </p:txBody>
      </p:sp>
      <p:sp>
        <p:nvSpPr>
          <p:cNvPr id="8" name="TextBox 7"/>
          <p:cNvSpPr txBox="1"/>
          <p:nvPr/>
        </p:nvSpPr>
        <p:spPr>
          <a:xfrm>
            <a:off x="220913" y="990600"/>
            <a:ext cx="7787774" cy="5361468"/>
          </a:xfrm>
          <a:prstGeom prst="rect">
            <a:avLst/>
          </a:prstGeom>
          <a:noFill/>
        </p:spPr>
        <p:txBody>
          <a:bodyPr wrap="square" rtlCol="0">
            <a:spAutoFit/>
          </a:bodyPr>
          <a:lstStyle/>
          <a:p>
            <a:pPr marL="342900" indent="-342900" fontAlgn="base">
              <a:spcBef>
                <a:spcPct val="20000"/>
              </a:spcBef>
              <a:spcAft>
                <a:spcPct val="0"/>
              </a:spcAft>
              <a:buClr>
                <a:srgbClr val="F58466"/>
              </a:buClr>
              <a:buChar char="•"/>
            </a:pPr>
            <a:r>
              <a:rPr lang="en-US" sz="2800" dirty="0" smtClean="0">
                <a:ea typeface="ＭＳ Ｐゴシック" charset="0"/>
              </a:rPr>
              <a:t>14 item assessment of what bundle components you do or don’t have in place at your hospital</a:t>
            </a:r>
          </a:p>
          <a:p>
            <a:pPr marL="342900" indent="-342900" fontAlgn="base">
              <a:spcBef>
                <a:spcPct val="20000"/>
              </a:spcBef>
              <a:spcAft>
                <a:spcPct val="0"/>
              </a:spcAft>
              <a:buClr>
                <a:srgbClr val="F58466"/>
              </a:buClr>
              <a:buChar char="•"/>
            </a:pPr>
            <a:r>
              <a:rPr lang="en-US" sz="2800" dirty="0">
                <a:ea typeface="ＭＳ Ｐゴシック" charset="0"/>
              </a:rPr>
              <a:t>Complete at:</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May 2016 (Implementation Baseline)</a:t>
            </a:r>
          </a:p>
          <a:p>
            <a:pPr marL="742950" lvl="1" indent="-285750" fontAlgn="base">
              <a:spcBef>
                <a:spcPct val="20000"/>
              </a:spcBef>
              <a:spcAft>
                <a:spcPct val="0"/>
              </a:spcAft>
              <a:buClr>
                <a:srgbClr val="004990"/>
              </a:buClr>
              <a:buFont typeface="Arial" pitchFamily="34" charset="0"/>
              <a:buChar char="•"/>
            </a:pPr>
            <a:r>
              <a:rPr lang="en-US" sz="2800" dirty="0">
                <a:ea typeface="ＭＳ Ｐゴシック" charset="0"/>
              </a:rPr>
              <a:t>Quarterly for the duration of the </a:t>
            </a:r>
            <a:r>
              <a:rPr lang="en-US" sz="2800" dirty="0" smtClean="0">
                <a:ea typeface="ＭＳ Ｐゴシック" charset="0"/>
              </a:rPr>
              <a:t>initiative</a:t>
            </a:r>
          </a:p>
          <a:p>
            <a:pPr marL="342900" lvl="1" indent="-342900" fontAlgn="base">
              <a:spcBef>
                <a:spcPct val="20000"/>
              </a:spcBef>
              <a:spcAft>
                <a:spcPct val="0"/>
              </a:spcAft>
              <a:buClr>
                <a:srgbClr val="F58466"/>
              </a:buClr>
              <a:buFont typeface="Arial" pitchFamily="34" charset="0"/>
              <a:buChar char="•"/>
            </a:pPr>
            <a:r>
              <a:rPr lang="en-US" sz="2800" dirty="0">
                <a:ea typeface="ＭＳ Ｐゴシック" charset="0"/>
              </a:rPr>
              <a:t>Responses highlight opportunities:</a:t>
            </a:r>
          </a:p>
          <a:p>
            <a:pPr marL="742950" lvl="1" indent="-285750" fontAlgn="base">
              <a:spcBef>
                <a:spcPct val="20000"/>
              </a:spcBef>
              <a:spcAft>
                <a:spcPct val="0"/>
              </a:spcAft>
              <a:buClr>
                <a:srgbClr val="004990"/>
              </a:buClr>
              <a:buFont typeface="Arial" pitchFamily="34" charset="0"/>
              <a:buChar char="•"/>
            </a:pPr>
            <a:r>
              <a:rPr lang="en-US" sz="2800" dirty="0" smtClean="0">
                <a:ea typeface="ＭＳ Ｐゴシック" charset="0"/>
              </a:rPr>
              <a:t>For change at the hospital level </a:t>
            </a:r>
            <a:endParaRPr lang="en-US" sz="2800" dirty="0">
              <a:ea typeface="ＭＳ Ｐゴシック" charset="0"/>
            </a:endParaRPr>
          </a:p>
          <a:p>
            <a:pPr marL="742950" lvl="1" indent="-285750" fontAlgn="base">
              <a:spcBef>
                <a:spcPct val="20000"/>
              </a:spcBef>
              <a:spcAft>
                <a:spcPct val="0"/>
              </a:spcAft>
              <a:buClr>
                <a:srgbClr val="004990"/>
              </a:buClr>
              <a:buFont typeface="Arial" pitchFamily="34" charset="0"/>
              <a:buChar char="•"/>
            </a:pPr>
            <a:r>
              <a:rPr lang="en-US" sz="2800" dirty="0" smtClean="0">
                <a:ea typeface="ＭＳ Ｐゴシック" charset="0"/>
              </a:rPr>
              <a:t>For QI </a:t>
            </a:r>
            <a:r>
              <a:rPr lang="en-US" sz="2800" dirty="0">
                <a:ea typeface="ＭＳ Ｐゴシック" charset="0"/>
              </a:rPr>
              <a:t>support and resources at the collaborative </a:t>
            </a:r>
            <a:r>
              <a:rPr lang="en-US" sz="2800" dirty="0" smtClean="0">
                <a:ea typeface="ＭＳ Ｐゴシック" charset="0"/>
              </a:rPr>
              <a:t>level</a:t>
            </a:r>
          </a:p>
          <a:p>
            <a:pPr marL="342900" lvl="1" indent="-342900" fontAlgn="base">
              <a:spcBef>
                <a:spcPct val="20000"/>
              </a:spcBef>
              <a:spcAft>
                <a:spcPct val="0"/>
              </a:spcAft>
              <a:buClr>
                <a:srgbClr val="F58466"/>
              </a:buClr>
              <a:buFont typeface="Arial" pitchFamily="34" charset="0"/>
              <a:buChar char="•"/>
            </a:pPr>
            <a:r>
              <a:rPr lang="en-US" sz="2800" dirty="0">
                <a:ea typeface="ＭＳ Ｐゴシック" charset="0"/>
              </a:rPr>
              <a:t>Baseline results are </a:t>
            </a:r>
            <a:r>
              <a:rPr lang="en-US" sz="2800" dirty="0" smtClean="0">
                <a:ea typeface="ＭＳ Ｐゴシック" charset="0"/>
              </a:rPr>
              <a:t>in with </a:t>
            </a:r>
            <a:r>
              <a:rPr lang="en-US" sz="2800" b="1" i="1" dirty="0" smtClean="0">
                <a:ea typeface="ＭＳ Ｐゴシック" charset="0"/>
              </a:rPr>
              <a:t>86 hospitals</a:t>
            </a:r>
            <a:r>
              <a:rPr lang="en-US" sz="2800" dirty="0" smtClean="0">
                <a:ea typeface="ＭＳ Ｐゴシック" charset="0"/>
              </a:rPr>
              <a:t> reporting! </a:t>
            </a:r>
            <a:endParaRPr lang="en-US" sz="2800" dirty="0">
              <a:ea typeface="ＭＳ Ｐゴシック" charset="0"/>
            </a:endParaRPr>
          </a:p>
          <a:p>
            <a:pPr marL="742950" lvl="1" indent="-285750" fontAlgn="base">
              <a:spcBef>
                <a:spcPct val="20000"/>
              </a:spcBef>
              <a:spcAft>
                <a:spcPct val="0"/>
              </a:spcAft>
              <a:buClr>
                <a:srgbClr val="004990"/>
              </a:buClr>
              <a:buFont typeface="Arial" pitchFamily="34" charset="0"/>
              <a:buChar char="•"/>
            </a:pPr>
            <a:endParaRPr lang="en-US" altLang="en-US" sz="1100" dirty="0">
              <a:solidFill>
                <a:prstClr val="black"/>
              </a:solidFill>
            </a:endParaRPr>
          </a:p>
          <a:p>
            <a:endParaRPr lang="en-US" sz="1000" dirty="0"/>
          </a:p>
        </p:txBody>
      </p:sp>
      <p:sp>
        <p:nvSpPr>
          <p:cNvPr id="2" name="Rectangle 1"/>
          <p:cNvSpPr/>
          <p:nvPr/>
        </p:nvSpPr>
        <p:spPr>
          <a:xfrm>
            <a:off x="4572000" y="6427113"/>
            <a:ext cx="4572000" cy="498598"/>
          </a:xfrm>
          <a:prstGeom prst="rect">
            <a:avLst/>
          </a:prstGeom>
        </p:spPr>
        <p:txBody>
          <a:bodyPr>
            <a:spAutoFit/>
          </a:bodyPr>
          <a:lstStyle/>
          <a:p>
            <a:pPr fontAlgn="base">
              <a:spcBef>
                <a:spcPct val="20000"/>
              </a:spcBef>
              <a:spcAft>
                <a:spcPct val="0"/>
              </a:spcAft>
              <a:buClr>
                <a:srgbClr val="F58466"/>
              </a:buClr>
            </a:pPr>
            <a:r>
              <a:rPr lang="en-US" altLang="en-US" sz="1200" dirty="0" smtClean="0">
                <a:ea typeface="ＭＳ Ｐゴシック" charset="0"/>
              </a:rPr>
              <a:t>Implementation checklist adapted from the tool developed by </a:t>
            </a:r>
          </a:p>
          <a:p>
            <a:pPr fontAlgn="base">
              <a:spcBef>
                <a:spcPct val="20000"/>
              </a:spcBef>
              <a:spcAft>
                <a:spcPct val="0"/>
              </a:spcAft>
              <a:buClr>
                <a:srgbClr val="F58466"/>
              </a:buClr>
            </a:pPr>
            <a:r>
              <a:rPr lang="en-US" altLang="en-US" sz="1200" dirty="0" smtClean="0">
                <a:ea typeface="ＭＳ Ｐゴシック" charset="0"/>
              </a:rPr>
              <a:t>IHI </a:t>
            </a:r>
            <a:r>
              <a:rPr lang="en-US" altLang="en-US" sz="1200" dirty="0">
                <a:ea typeface="ＭＳ Ｐゴシック" charset="0"/>
              </a:rPr>
              <a:t>for implementation of the AIM bundles in </a:t>
            </a:r>
            <a:r>
              <a:rPr lang="en-US" altLang="en-US" sz="1200" dirty="0" smtClean="0">
                <a:ea typeface="ＭＳ Ｐゴシック" charset="0"/>
              </a:rPr>
              <a:t>Louisiana. </a:t>
            </a:r>
            <a:endParaRPr lang="en-US" altLang="en-US" sz="1200" dirty="0">
              <a:ea typeface="ＭＳ Ｐゴシック" charset="0"/>
            </a:endParaRPr>
          </a:p>
        </p:txBody>
      </p:sp>
    </p:spTree>
    <p:extLst>
      <p:ext uri="{BB962C8B-B14F-4D97-AF65-F5344CB8AC3E}">
        <p14:creationId xmlns:p14="http://schemas.microsoft.com/office/powerpoint/2010/main" val="19954504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Readiness Components Needed</a:t>
            </a:r>
          </a:p>
        </p:txBody>
      </p:sp>
      <p:sp>
        <p:nvSpPr>
          <p:cNvPr id="8" name="TextBox 7"/>
          <p:cNvSpPr txBox="1"/>
          <p:nvPr/>
        </p:nvSpPr>
        <p:spPr>
          <a:xfrm>
            <a:off x="228600" y="1484221"/>
            <a:ext cx="8542087" cy="5373779"/>
          </a:xfrm>
          <a:prstGeom prst="rect">
            <a:avLst/>
          </a:prstGeom>
          <a:noFill/>
        </p:spPr>
        <p:txBody>
          <a:bodyPr wrap="square" rtlCol="0">
            <a:spAutoFit/>
          </a:bodyPr>
          <a:lstStyle/>
          <a:p>
            <a:pPr marL="342900" lvl="1" indent="-342900" fontAlgn="base">
              <a:spcBef>
                <a:spcPct val="20000"/>
              </a:spcBef>
              <a:spcAft>
                <a:spcPct val="0"/>
              </a:spcAft>
              <a:buClr>
                <a:srgbClr val="F58466"/>
              </a:buClr>
              <a:buFont typeface="Arial" pitchFamily="34" charset="0"/>
              <a:buChar char="•"/>
            </a:pPr>
            <a:r>
              <a:rPr lang="en-US" altLang="en-US" sz="2800" dirty="0" smtClean="0">
                <a:ea typeface="ＭＳ Ｐゴシック" charset="0"/>
              </a:rPr>
              <a:t>Standard </a:t>
            </a:r>
            <a:r>
              <a:rPr lang="en-US" altLang="en-US" sz="2800" dirty="0">
                <a:ea typeface="ＭＳ Ｐゴシック" charset="0"/>
              </a:rPr>
              <a:t>protocols </a:t>
            </a:r>
            <a:r>
              <a:rPr lang="en-US" altLang="en-US" sz="2800" dirty="0" smtClean="0">
                <a:ea typeface="ＭＳ Ｐゴシック" charset="0"/>
              </a:rPr>
              <a:t>for ID and </a:t>
            </a:r>
            <a:r>
              <a:rPr lang="en-US" altLang="en-US" sz="2800" dirty="0" err="1" smtClean="0">
                <a:ea typeface="ＭＳ Ｐゴシック" charset="0"/>
              </a:rPr>
              <a:t>tx</a:t>
            </a:r>
            <a:r>
              <a:rPr lang="en-US" altLang="en-US" sz="2800" dirty="0" smtClean="0">
                <a:ea typeface="ＭＳ Ｐゴシック" charset="0"/>
              </a:rPr>
              <a:t> of severe HTN are needed in</a:t>
            </a:r>
          </a:p>
          <a:p>
            <a:pPr marL="742950" lvl="1" indent="-285750" fontAlgn="base">
              <a:spcBef>
                <a:spcPct val="20000"/>
              </a:spcBef>
              <a:spcAft>
                <a:spcPct val="0"/>
              </a:spcAft>
              <a:buClr>
                <a:srgbClr val="004990"/>
              </a:buClr>
              <a:buFont typeface="Arial" pitchFamily="34" charset="0"/>
              <a:buChar char="•"/>
            </a:pPr>
            <a:r>
              <a:rPr lang="en-US" altLang="en-US" sz="2800" dirty="0" smtClean="0">
                <a:ea typeface="ＭＳ Ｐゴシック" charset="0"/>
              </a:rPr>
              <a:t>Over 50% of L&amp;D and AP/PP units</a:t>
            </a:r>
          </a:p>
          <a:p>
            <a:pPr marL="742950" lvl="1" indent="-285750" fontAlgn="base">
              <a:spcBef>
                <a:spcPct val="20000"/>
              </a:spcBef>
              <a:spcAft>
                <a:spcPct val="0"/>
              </a:spcAft>
              <a:buClr>
                <a:srgbClr val="004990"/>
              </a:buClr>
              <a:buFont typeface="Arial" pitchFamily="34" charset="0"/>
              <a:buChar char="•"/>
            </a:pPr>
            <a:r>
              <a:rPr lang="en-US" altLang="en-US" sz="2800" dirty="0" smtClean="0">
                <a:ea typeface="ＭＳ Ｐゴシック" charset="0"/>
              </a:rPr>
              <a:t>Over 80% of Triage/ED units</a:t>
            </a:r>
          </a:p>
          <a:p>
            <a:pPr marL="342900" lvl="1" indent="-342900" fontAlgn="base">
              <a:spcBef>
                <a:spcPct val="20000"/>
              </a:spcBef>
              <a:spcAft>
                <a:spcPct val="0"/>
              </a:spcAft>
              <a:buClr>
                <a:srgbClr val="F58466"/>
              </a:buClr>
              <a:buFont typeface="Arial" pitchFamily="34" charset="0"/>
              <a:buChar char="•"/>
            </a:pPr>
            <a:r>
              <a:rPr lang="en-US" altLang="en-US" sz="2800" dirty="0" smtClean="0">
                <a:ea typeface="ＭＳ Ｐゴシック" charset="0"/>
              </a:rPr>
              <a:t>Unit education on protocols are needed in</a:t>
            </a:r>
          </a:p>
          <a:p>
            <a:pPr marL="742950" lvl="1" indent="-285750" fontAlgn="base">
              <a:spcBef>
                <a:spcPct val="20000"/>
              </a:spcBef>
              <a:spcAft>
                <a:spcPct val="0"/>
              </a:spcAft>
              <a:buClr>
                <a:srgbClr val="004990"/>
              </a:buClr>
              <a:buFont typeface="Arial" pitchFamily="34" charset="0"/>
              <a:buChar char="•"/>
            </a:pPr>
            <a:r>
              <a:rPr lang="en-US" altLang="en-US" sz="2800" dirty="0" smtClean="0">
                <a:ea typeface="ＭＳ Ｐゴシック" charset="0"/>
              </a:rPr>
              <a:t>20% of L&amp;D </a:t>
            </a:r>
            <a:r>
              <a:rPr lang="en-US" altLang="en-US" sz="2800" dirty="0">
                <a:ea typeface="ＭＳ Ｐゴシック" charset="0"/>
              </a:rPr>
              <a:t>and </a:t>
            </a:r>
            <a:r>
              <a:rPr lang="en-US" altLang="en-US" sz="2800" dirty="0" smtClean="0">
                <a:ea typeface="ＭＳ Ｐゴシック" charset="0"/>
              </a:rPr>
              <a:t>AP/PP units</a:t>
            </a:r>
            <a:endParaRPr lang="en-US" altLang="en-US" sz="2800" dirty="0">
              <a:ea typeface="ＭＳ Ｐゴシック" charset="0"/>
            </a:endParaRPr>
          </a:p>
          <a:p>
            <a:pPr marL="742950" lvl="1" indent="-285750" fontAlgn="base">
              <a:spcBef>
                <a:spcPct val="20000"/>
              </a:spcBef>
              <a:spcAft>
                <a:spcPct val="0"/>
              </a:spcAft>
              <a:buClr>
                <a:srgbClr val="004990"/>
              </a:buClr>
              <a:buFont typeface="Arial" pitchFamily="34" charset="0"/>
              <a:buChar char="•"/>
            </a:pPr>
            <a:r>
              <a:rPr lang="en-US" altLang="en-US" sz="2800" dirty="0" smtClean="0">
                <a:ea typeface="ＭＳ Ｐゴシック" charset="0"/>
              </a:rPr>
              <a:t>Over 60% of Triage/ED units</a:t>
            </a:r>
          </a:p>
          <a:p>
            <a:pPr marL="342900" lvl="1" indent="-342900" fontAlgn="base">
              <a:spcBef>
                <a:spcPct val="20000"/>
              </a:spcBef>
              <a:spcAft>
                <a:spcPct val="0"/>
              </a:spcAft>
              <a:buClr>
                <a:srgbClr val="F58466"/>
              </a:buClr>
              <a:buFont typeface="Arial" pitchFamily="34" charset="0"/>
              <a:buChar char="•"/>
            </a:pPr>
            <a:r>
              <a:rPr lang="en-US" altLang="en-US" sz="2800" dirty="0" smtClean="0">
                <a:ea typeface="ＭＳ Ｐゴシック" charset="0"/>
              </a:rPr>
              <a:t>Process for timely id, triage, and </a:t>
            </a:r>
            <a:r>
              <a:rPr lang="en-US" altLang="en-US" sz="2800" dirty="0" err="1" smtClean="0">
                <a:ea typeface="ＭＳ Ｐゴシック" charset="0"/>
              </a:rPr>
              <a:t>eval</a:t>
            </a:r>
            <a:r>
              <a:rPr lang="en-US" altLang="en-US" sz="2800" dirty="0" smtClean="0">
                <a:ea typeface="ＭＳ Ｐゴシック" charset="0"/>
              </a:rPr>
              <a:t> in all hospital areas are needed in 65% of participating hospitals </a:t>
            </a:r>
          </a:p>
          <a:p>
            <a:pPr marL="742950" lvl="1" indent="-285750" fontAlgn="base">
              <a:spcBef>
                <a:spcPct val="20000"/>
              </a:spcBef>
              <a:spcAft>
                <a:spcPct val="0"/>
              </a:spcAft>
              <a:buClr>
                <a:srgbClr val="004990"/>
              </a:buClr>
              <a:buFont typeface="Arial" pitchFamily="34" charset="0"/>
              <a:buChar char="•"/>
            </a:pPr>
            <a:endParaRPr lang="en-US" altLang="en-US" sz="2400" dirty="0">
              <a:ea typeface="ＭＳ Ｐゴシック" charset="0"/>
            </a:endParaRPr>
          </a:p>
          <a:p>
            <a:pPr marL="742950" lvl="1" indent="-285750" fontAlgn="base">
              <a:spcBef>
                <a:spcPct val="20000"/>
              </a:spcBef>
              <a:spcAft>
                <a:spcPct val="0"/>
              </a:spcAft>
              <a:buClr>
                <a:srgbClr val="004990"/>
              </a:buClr>
              <a:buFont typeface="Arial" pitchFamily="34" charset="0"/>
              <a:buChar char="•"/>
            </a:pPr>
            <a:endParaRPr lang="en-US" sz="2400" dirty="0">
              <a:ea typeface="ＭＳ Ｐゴシック" charset="0"/>
            </a:endParaRPr>
          </a:p>
        </p:txBody>
      </p:sp>
    </p:spTree>
    <p:extLst>
      <p:ext uri="{BB962C8B-B14F-4D97-AF65-F5344CB8AC3E}">
        <p14:creationId xmlns:p14="http://schemas.microsoft.com/office/powerpoint/2010/main" val="18107485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Readiness Components Needed</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Cont.</a:t>
            </a:r>
          </a:p>
        </p:txBody>
      </p:sp>
      <p:sp>
        <p:nvSpPr>
          <p:cNvPr id="8" name="TextBox 7"/>
          <p:cNvSpPr txBox="1"/>
          <p:nvPr/>
        </p:nvSpPr>
        <p:spPr>
          <a:xfrm>
            <a:off x="220912" y="1143000"/>
            <a:ext cx="8542087" cy="4512004"/>
          </a:xfrm>
          <a:prstGeom prst="rect">
            <a:avLst/>
          </a:prstGeom>
          <a:noFill/>
        </p:spPr>
        <p:txBody>
          <a:bodyPr wrap="square" rtlCol="0">
            <a:spAutoFit/>
          </a:bodyPr>
          <a:lstStyle/>
          <a:p>
            <a:pPr marL="342900" lvl="1" indent="-342900" fontAlgn="base">
              <a:spcBef>
                <a:spcPct val="20000"/>
              </a:spcBef>
              <a:spcAft>
                <a:spcPct val="0"/>
              </a:spcAft>
              <a:buClr>
                <a:srgbClr val="F58466"/>
              </a:buClr>
              <a:buFont typeface="Arial" pitchFamily="34" charset="0"/>
              <a:buChar char="•"/>
            </a:pPr>
            <a:r>
              <a:rPr lang="en-US" altLang="en-US" sz="2800" dirty="0" smtClean="0">
                <a:ea typeface="ＭＳ Ｐゴシック" charset="0"/>
              </a:rPr>
              <a:t>Rapid access to IV meds is needed in </a:t>
            </a:r>
          </a:p>
          <a:p>
            <a:pPr marL="742950" lvl="1" indent="-285750" fontAlgn="base">
              <a:spcBef>
                <a:spcPct val="20000"/>
              </a:spcBef>
              <a:spcAft>
                <a:spcPct val="0"/>
              </a:spcAft>
              <a:buClr>
                <a:srgbClr val="004990"/>
              </a:buClr>
              <a:buFont typeface="Arial" pitchFamily="34" charset="0"/>
              <a:buChar char="•"/>
            </a:pPr>
            <a:r>
              <a:rPr lang="en-US" altLang="en-US" sz="2800" dirty="0" smtClean="0">
                <a:ea typeface="ＭＳ Ｐゴシック" charset="0"/>
              </a:rPr>
              <a:t>6% of L&amp;D units</a:t>
            </a:r>
          </a:p>
          <a:p>
            <a:pPr marL="742950" lvl="1" indent="-285750" fontAlgn="base">
              <a:spcBef>
                <a:spcPct val="20000"/>
              </a:spcBef>
              <a:spcAft>
                <a:spcPct val="0"/>
              </a:spcAft>
              <a:buClr>
                <a:srgbClr val="004990"/>
              </a:buClr>
              <a:buFont typeface="Arial" pitchFamily="34" charset="0"/>
              <a:buChar char="•"/>
            </a:pPr>
            <a:r>
              <a:rPr lang="en-US" altLang="en-US" sz="2800" dirty="0" smtClean="0">
                <a:ea typeface="ＭＳ Ｐゴシック" charset="0"/>
              </a:rPr>
              <a:t>15% of AP/PP and Triage/ED units</a:t>
            </a:r>
          </a:p>
          <a:p>
            <a:pPr marL="342900" lvl="1" indent="-342900" fontAlgn="base">
              <a:spcBef>
                <a:spcPct val="20000"/>
              </a:spcBef>
              <a:spcAft>
                <a:spcPct val="0"/>
              </a:spcAft>
              <a:buClr>
                <a:srgbClr val="F58466"/>
              </a:buClr>
              <a:buFont typeface="Arial" pitchFamily="34" charset="0"/>
              <a:buChar char="•"/>
            </a:pPr>
            <a:r>
              <a:rPr lang="en-US" altLang="en-US" sz="2800" dirty="0" smtClean="0">
                <a:ea typeface="ＭＳ Ｐゴシック" charset="0"/>
              </a:rPr>
              <a:t>System plan for escalation is needed in </a:t>
            </a:r>
          </a:p>
          <a:p>
            <a:pPr marL="742950" lvl="1" indent="-285750" fontAlgn="base">
              <a:spcBef>
                <a:spcPct val="20000"/>
              </a:spcBef>
              <a:spcAft>
                <a:spcPct val="0"/>
              </a:spcAft>
              <a:buClr>
                <a:srgbClr val="004990"/>
              </a:buClr>
              <a:buFont typeface="Arial" pitchFamily="34" charset="0"/>
              <a:buChar char="•"/>
            </a:pPr>
            <a:r>
              <a:rPr lang="en-US" altLang="en-US" sz="2800" dirty="0" smtClean="0">
                <a:ea typeface="ＭＳ Ｐゴシック" charset="0"/>
              </a:rPr>
              <a:t>16% of L&amp;D units</a:t>
            </a:r>
          </a:p>
          <a:p>
            <a:pPr marL="742950" lvl="1" indent="-285750" fontAlgn="base">
              <a:spcBef>
                <a:spcPct val="20000"/>
              </a:spcBef>
              <a:spcAft>
                <a:spcPct val="0"/>
              </a:spcAft>
              <a:buClr>
                <a:srgbClr val="004990"/>
              </a:buClr>
              <a:buFont typeface="Arial" pitchFamily="34" charset="0"/>
              <a:buChar char="•"/>
            </a:pPr>
            <a:r>
              <a:rPr lang="en-US" altLang="en-US" sz="2800" dirty="0" smtClean="0">
                <a:ea typeface="ＭＳ Ｐゴシック" charset="0"/>
              </a:rPr>
              <a:t>21% of AP/PP units</a:t>
            </a:r>
          </a:p>
          <a:p>
            <a:pPr marL="742950" lvl="1" indent="-285750" fontAlgn="base">
              <a:spcBef>
                <a:spcPct val="20000"/>
              </a:spcBef>
              <a:spcAft>
                <a:spcPct val="0"/>
              </a:spcAft>
              <a:buClr>
                <a:srgbClr val="004990"/>
              </a:buClr>
              <a:buFont typeface="Arial" pitchFamily="34" charset="0"/>
              <a:buChar char="•"/>
            </a:pPr>
            <a:r>
              <a:rPr lang="en-US" altLang="en-US" sz="2800" dirty="0" smtClean="0">
                <a:ea typeface="ＭＳ Ｐゴシック" charset="0"/>
              </a:rPr>
              <a:t>30% of Triage/ED units</a:t>
            </a:r>
          </a:p>
          <a:p>
            <a:pPr marL="742950" lvl="1" indent="-285750" fontAlgn="base">
              <a:spcBef>
                <a:spcPct val="20000"/>
              </a:spcBef>
              <a:spcAft>
                <a:spcPct val="0"/>
              </a:spcAft>
              <a:buClr>
                <a:srgbClr val="004990"/>
              </a:buClr>
              <a:buFont typeface="Arial" pitchFamily="34" charset="0"/>
              <a:buChar char="•"/>
            </a:pPr>
            <a:endParaRPr lang="en-US" altLang="en-US" sz="2400" dirty="0">
              <a:ea typeface="ＭＳ Ｐゴシック" charset="0"/>
            </a:endParaRPr>
          </a:p>
          <a:p>
            <a:pPr marL="742950" lvl="1" indent="-285750" fontAlgn="base">
              <a:spcBef>
                <a:spcPct val="20000"/>
              </a:spcBef>
              <a:spcAft>
                <a:spcPct val="0"/>
              </a:spcAft>
              <a:buClr>
                <a:srgbClr val="004990"/>
              </a:buClr>
              <a:buFont typeface="Arial" pitchFamily="34" charset="0"/>
              <a:buChar char="•"/>
            </a:pPr>
            <a:endParaRPr lang="en-US" sz="2400" dirty="0">
              <a:ea typeface="ＭＳ Ｐゴシック" charset="0"/>
            </a:endParaRPr>
          </a:p>
        </p:txBody>
      </p:sp>
      <p:sp>
        <p:nvSpPr>
          <p:cNvPr id="3" name="TextBox 2"/>
          <p:cNvSpPr txBox="1"/>
          <p:nvPr/>
        </p:nvSpPr>
        <p:spPr>
          <a:xfrm>
            <a:off x="3048000" y="4672786"/>
            <a:ext cx="6096000" cy="2185214"/>
          </a:xfrm>
          <a:prstGeom prst="rect">
            <a:avLst/>
          </a:prstGeom>
          <a:solidFill>
            <a:schemeClr val="accent1"/>
          </a:solidFill>
        </p:spPr>
        <p:txBody>
          <a:bodyPr wrap="square" rtlCol="0">
            <a:spAutoFit/>
          </a:bodyPr>
          <a:lstStyle/>
          <a:p>
            <a:pPr marL="0" lvl="1" indent="0" fontAlgn="base">
              <a:spcBef>
                <a:spcPct val="20000"/>
              </a:spcBef>
              <a:spcAft>
                <a:spcPct val="0"/>
              </a:spcAft>
              <a:buClr>
                <a:srgbClr val="F58466"/>
              </a:buClr>
              <a:buFont typeface="Arial" pitchFamily="34" charset="0"/>
              <a:buNone/>
            </a:pPr>
            <a:r>
              <a:rPr lang="en-US" altLang="en-US" sz="2000" dirty="0" smtClean="0">
                <a:solidFill>
                  <a:schemeClr val="bg1"/>
                </a:solidFill>
              </a:rPr>
              <a:t>KEY READINESS OPPORTUNITIES</a:t>
            </a:r>
          </a:p>
          <a:p>
            <a:pPr marL="0" lvl="1" indent="0" fontAlgn="base">
              <a:spcBef>
                <a:spcPct val="20000"/>
              </a:spcBef>
              <a:spcAft>
                <a:spcPct val="0"/>
              </a:spcAft>
              <a:buClr>
                <a:srgbClr val="F58466"/>
              </a:buClr>
              <a:buFont typeface="Arial" pitchFamily="34" charset="0"/>
              <a:buNone/>
            </a:pPr>
            <a:r>
              <a:rPr lang="en-US" altLang="en-US" sz="2000" dirty="0" smtClean="0">
                <a:solidFill>
                  <a:schemeClr val="bg1"/>
                </a:solidFill>
              </a:rPr>
              <a:t>Develop and implement in all units:</a:t>
            </a:r>
            <a:endParaRPr lang="en-US" altLang="en-US" sz="2000" dirty="0">
              <a:solidFill>
                <a:schemeClr val="bg1"/>
              </a:solidFill>
            </a:endParaRPr>
          </a:p>
          <a:p>
            <a:pPr marL="285750" lvl="1" indent="-285750" fontAlgn="base">
              <a:spcBef>
                <a:spcPct val="20000"/>
              </a:spcBef>
              <a:spcAft>
                <a:spcPct val="0"/>
              </a:spcAft>
              <a:buClr>
                <a:srgbClr val="F58466"/>
              </a:buClr>
              <a:buFont typeface="Arial" panose="020B0604020202020204" pitchFamily="34" charset="0"/>
              <a:buChar char="•"/>
            </a:pPr>
            <a:r>
              <a:rPr lang="en-US" altLang="en-US" sz="2000" dirty="0" smtClean="0">
                <a:solidFill>
                  <a:schemeClr val="bg1"/>
                </a:solidFill>
              </a:rPr>
              <a:t>Standard protocols </a:t>
            </a:r>
            <a:endParaRPr lang="en-US" altLang="en-US" sz="2000" dirty="0">
              <a:solidFill>
                <a:schemeClr val="bg1"/>
              </a:solidFill>
            </a:endParaRPr>
          </a:p>
          <a:p>
            <a:pPr marL="285750" lvl="1" indent="-285750" fontAlgn="base">
              <a:spcBef>
                <a:spcPct val="20000"/>
              </a:spcBef>
              <a:spcAft>
                <a:spcPct val="0"/>
              </a:spcAft>
              <a:buClr>
                <a:srgbClr val="F58466"/>
              </a:buClr>
              <a:buFont typeface="Arial" panose="020B0604020202020204" pitchFamily="34" charset="0"/>
              <a:buChar char="•"/>
            </a:pPr>
            <a:r>
              <a:rPr lang="en-US" altLang="en-US" sz="2000" dirty="0" smtClean="0">
                <a:solidFill>
                  <a:schemeClr val="bg1"/>
                </a:solidFill>
              </a:rPr>
              <a:t>Process for timely ID, triage, and evaluation</a:t>
            </a:r>
            <a:endParaRPr lang="en-US" altLang="en-US" sz="2000" dirty="0">
              <a:solidFill>
                <a:schemeClr val="bg1"/>
              </a:solidFill>
            </a:endParaRPr>
          </a:p>
          <a:p>
            <a:pPr marL="285750" lvl="1" indent="-285750" fontAlgn="base">
              <a:spcBef>
                <a:spcPct val="20000"/>
              </a:spcBef>
              <a:spcAft>
                <a:spcPct val="0"/>
              </a:spcAft>
              <a:buClr>
                <a:srgbClr val="F58466"/>
              </a:buClr>
              <a:buFont typeface="Arial" panose="020B0604020202020204" pitchFamily="34" charset="0"/>
              <a:buChar char="•"/>
            </a:pPr>
            <a:r>
              <a:rPr lang="en-US" altLang="en-US" sz="2000" dirty="0" smtClean="0">
                <a:solidFill>
                  <a:schemeClr val="bg1"/>
                </a:solidFill>
              </a:rPr>
              <a:t>Focus especially on all Readiness components in Triage/ED units</a:t>
            </a:r>
            <a:endParaRPr lang="en-US" altLang="en-US" sz="2000" dirty="0">
              <a:solidFill>
                <a:schemeClr val="bg1"/>
              </a:solidFill>
            </a:endParaRPr>
          </a:p>
        </p:txBody>
      </p:sp>
    </p:spTree>
    <p:extLst>
      <p:ext uri="{BB962C8B-B14F-4D97-AF65-F5344CB8AC3E}">
        <p14:creationId xmlns:p14="http://schemas.microsoft.com/office/powerpoint/2010/main" val="33954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Recognition Components Needed</a:t>
            </a:r>
          </a:p>
        </p:txBody>
      </p:sp>
      <p:graphicFrame>
        <p:nvGraphicFramePr>
          <p:cNvPr id="5" name="Chart 4"/>
          <p:cNvGraphicFramePr/>
          <p:nvPr>
            <p:extLst>
              <p:ext uri="{D42A27DB-BD31-4B8C-83A1-F6EECF244321}">
                <p14:modId xmlns:p14="http://schemas.microsoft.com/office/powerpoint/2010/main" val="1963030832"/>
              </p:ext>
            </p:extLst>
          </p:nvPr>
        </p:nvGraphicFramePr>
        <p:xfrm>
          <a:off x="87563" y="1162050"/>
          <a:ext cx="9056437" cy="569595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1981200" y="3124200"/>
            <a:ext cx="685800" cy="228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423995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Response Components Needed</a:t>
            </a:r>
          </a:p>
        </p:txBody>
      </p:sp>
      <p:graphicFrame>
        <p:nvGraphicFramePr>
          <p:cNvPr id="4" name="Chart 3"/>
          <p:cNvGraphicFramePr/>
          <p:nvPr/>
        </p:nvGraphicFramePr>
        <p:xfrm>
          <a:off x="228600" y="1371600"/>
          <a:ext cx="8534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2895600" y="2133600"/>
            <a:ext cx="685800" cy="228600"/>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a:p>
        </p:txBody>
      </p:sp>
      <p:sp>
        <p:nvSpPr>
          <p:cNvPr id="6" name="Oval 5"/>
          <p:cNvSpPr/>
          <p:nvPr/>
        </p:nvSpPr>
        <p:spPr>
          <a:xfrm>
            <a:off x="6858000" y="2185347"/>
            <a:ext cx="685800" cy="199599"/>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a:p>
        </p:txBody>
      </p:sp>
    </p:spTree>
    <p:extLst>
      <p:ext uri="{BB962C8B-B14F-4D97-AF65-F5344CB8AC3E}">
        <p14:creationId xmlns:p14="http://schemas.microsoft.com/office/powerpoint/2010/main" val="2418348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Reporting Components Needed</a:t>
            </a:r>
          </a:p>
        </p:txBody>
      </p:sp>
      <p:sp>
        <p:nvSpPr>
          <p:cNvPr id="8" name="TextBox 7"/>
          <p:cNvSpPr txBox="1"/>
          <p:nvPr/>
        </p:nvSpPr>
        <p:spPr>
          <a:xfrm>
            <a:off x="220913" y="1143000"/>
            <a:ext cx="7787774" cy="5269135"/>
          </a:xfrm>
          <a:prstGeom prst="rect">
            <a:avLst/>
          </a:prstGeom>
          <a:noFill/>
        </p:spPr>
        <p:txBody>
          <a:bodyPr wrap="square" rtlCol="0">
            <a:spAutoFit/>
          </a:bodyPr>
          <a:lstStyle/>
          <a:p>
            <a:pPr marL="342900" lvl="1" indent="-342900" fontAlgn="base">
              <a:spcBef>
                <a:spcPct val="20000"/>
              </a:spcBef>
              <a:spcAft>
                <a:spcPct val="0"/>
              </a:spcAft>
              <a:buClr>
                <a:srgbClr val="F58466"/>
              </a:buClr>
              <a:buFont typeface="Arial" pitchFamily="34" charset="0"/>
              <a:buChar char="•"/>
            </a:pPr>
            <a:r>
              <a:rPr lang="en-US" sz="2400" dirty="0" smtClean="0">
                <a:ea typeface="ＭＳ Ｐゴシック" charset="0"/>
              </a:rPr>
              <a:t>Culture of huddles and debriefs to identify opportunities for improvement are needed in </a:t>
            </a:r>
          </a:p>
          <a:p>
            <a:pPr marL="742950" lvl="1" indent="-285750" fontAlgn="base">
              <a:spcBef>
                <a:spcPct val="20000"/>
              </a:spcBef>
              <a:spcAft>
                <a:spcPct val="0"/>
              </a:spcAft>
              <a:buClr>
                <a:srgbClr val="004990"/>
              </a:buClr>
              <a:buFont typeface="Arial" pitchFamily="34" charset="0"/>
              <a:buChar char="•"/>
            </a:pPr>
            <a:r>
              <a:rPr lang="en-US" sz="2400" dirty="0" smtClean="0">
                <a:ea typeface="ＭＳ Ｐゴシック" charset="0"/>
              </a:rPr>
              <a:t>35% of L&amp;D and AP/PP units</a:t>
            </a:r>
          </a:p>
          <a:p>
            <a:pPr marL="742950" lvl="1" indent="-285750" fontAlgn="base">
              <a:spcBef>
                <a:spcPct val="20000"/>
              </a:spcBef>
              <a:spcAft>
                <a:spcPct val="0"/>
              </a:spcAft>
              <a:buClr>
                <a:srgbClr val="004990"/>
              </a:buClr>
              <a:buFont typeface="Arial" pitchFamily="34" charset="0"/>
              <a:buChar char="•"/>
            </a:pPr>
            <a:r>
              <a:rPr lang="en-US" sz="2400" dirty="0" smtClean="0">
                <a:ea typeface="ＭＳ Ｐゴシック" charset="0"/>
              </a:rPr>
              <a:t>56% of Triage/ED units</a:t>
            </a:r>
          </a:p>
          <a:p>
            <a:pPr marL="342900" lvl="1" indent="-342900" fontAlgn="base">
              <a:spcBef>
                <a:spcPct val="20000"/>
              </a:spcBef>
              <a:spcAft>
                <a:spcPct val="0"/>
              </a:spcAft>
              <a:buClr>
                <a:srgbClr val="F58466"/>
              </a:buClr>
              <a:buFont typeface="Arial" pitchFamily="34" charset="0"/>
              <a:buChar char="•"/>
            </a:pPr>
            <a:r>
              <a:rPr lang="en-US" sz="2400" dirty="0" smtClean="0">
                <a:ea typeface="ＭＳ Ｐゴシック" charset="0"/>
              </a:rPr>
              <a:t>Multidisciplinary </a:t>
            </a:r>
            <a:r>
              <a:rPr lang="en-US" sz="2400" dirty="0">
                <a:ea typeface="ＭＳ Ｐゴシック" charset="0"/>
              </a:rPr>
              <a:t>reviews of all cases admitted to </a:t>
            </a:r>
            <a:r>
              <a:rPr lang="en-US" sz="2400" dirty="0" smtClean="0">
                <a:ea typeface="ＭＳ Ｐゴシック" charset="0"/>
              </a:rPr>
              <a:t>ICU  are needed in </a:t>
            </a:r>
            <a:endParaRPr lang="en-US" sz="2400" dirty="0">
              <a:ea typeface="ＭＳ Ｐゴシック" charset="0"/>
            </a:endParaRPr>
          </a:p>
          <a:p>
            <a:pPr marL="742950" lvl="1" indent="-285750" fontAlgn="base">
              <a:spcBef>
                <a:spcPct val="20000"/>
              </a:spcBef>
              <a:spcAft>
                <a:spcPct val="0"/>
              </a:spcAft>
              <a:buClr>
                <a:srgbClr val="004990"/>
              </a:buClr>
              <a:buFont typeface="Arial" pitchFamily="34" charset="0"/>
              <a:buChar char="•"/>
            </a:pPr>
            <a:r>
              <a:rPr lang="en-US" sz="2400" dirty="0">
                <a:ea typeface="ＭＳ Ｐゴシック" charset="0"/>
              </a:rPr>
              <a:t>40% of L&amp;D and AP/PP</a:t>
            </a:r>
            <a:r>
              <a:rPr lang="en-US" sz="2400" dirty="0" smtClean="0">
                <a:ea typeface="ＭＳ Ｐゴシック" charset="0"/>
              </a:rPr>
              <a:t> </a:t>
            </a:r>
            <a:r>
              <a:rPr lang="en-US" sz="2400" dirty="0">
                <a:ea typeface="ＭＳ Ｐゴシック" charset="0"/>
              </a:rPr>
              <a:t>units</a:t>
            </a:r>
          </a:p>
          <a:p>
            <a:pPr marL="742950" lvl="1" indent="-285750" fontAlgn="base">
              <a:spcBef>
                <a:spcPct val="20000"/>
              </a:spcBef>
              <a:spcAft>
                <a:spcPct val="0"/>
              </a:spcAft>
              <a:buClr>
                <a:srgbClr val="004990"/>
              </a:buClr>
              <a:buFont typeface="Arial" pitchFamily="34" charset="0"/>
              <a:buChar char="•"/>
            </a:pPr>
            <a:r>
              <a:rPr lang="en-US" sz="2400" dirty="0">
                <a:ea typeface="ＭＳ Ｐゴシック" charset="0"/>
              </a:rPr>
              <a:t>50% Triage/ED units</a:t>
            </a:r>
          </a:p>
          <a:p>
            <a:pPr marL="342900" lvl="1" indent="-342900" fontAlgn="base">
              <a:spcBef>
                <a:spcPct val="20000"/>
              </a:spcBef>
              <a:spcAft>
                <a:spcPct val="0"/>
              </a:spcAft>
              <a:buClr>
                <a:srgbClr val="F58466"/>
              </a:buClr>
              <a:buFont typeface="Arial" pitchFamily="34" charset="0"/>
              <a:buChar char="•"/>
            </a:pPr>
            <a:r>
              <a:rPr lang="en-US" sz="2400" dirty="0" smtClean="0">
                <a:ea typeface="ＭＳ Ｐゴシック" charset="0"/>
              </a:rPr>
              <a:t>Monitoring of  </a:t>
            </a:r>
            <a:r>
              <a:rPr lang="en-US" sz="2400" dirty="0">
                <a:ea typeface="ＭＳ Ｐゴシック" charset="0"/>
              </a:rPr>
              <a:t>quality outcomes and process </a:t>
            </a:r>
            <a:r>
              <a:rPr lang="en-US" sz="2400" dirty="0" smtClean="0">
                <a:ea typeface="ＭＳ Ｐゴシック" charset="0"/>
              </a:rPr>
              <a:t>metrics are needed in</a:t>
            </a:r>
            <a:endParaRPr lang="en-US" sz="2400" dirty="0">
              <a:ea typeface="ＭＳ Ｐゴシック" charset="0"/>
            </a:endParaRPr>
          </a:p>
          <a:p>
            <a:pPr marL="742950" lvl="1" indent="-285750" fontAlgn="base">
              <a:spcBef>
                <a:spcPct val="20000"/>
              </a:spcBef>
              <a:spcAft>
                <a:spcPct val="0"/>
              </a:spcAft>
              <a:buClr>
                <a:srgbClr val="004990"/>
              </a:buClr>
              <a:buFont typeface="Arial" pitchFamily="34" charset="0"/>
              <a:buChar char="•"/>
            </a:pPr>
            <a:r>
              <a:rPr lang="en-US" sz="2400" dirty="0">
                <a:ea typeface="ＭＳ Ｐゴシック" charset="0"/>
              </a:rPr>
              <a:t>65% in L&amp;D and AP/PP</a:t>
            </a:r>
            <a:r>
              <a:rPr lang="en-US" sz="2400" dirty="0" smtClean="0">
                <a:ea typeface="ＭＳ Ｐゴシック" charset="0"/>
              </a:rPr>
              <a:t> </a:t>
            </a:r>
            <a:r>
              <a:rPr lang="en-US" sz="2400" dirty="0">
                <a:ea typeface="ＭＳ Ｐゴシック" charset="0"/>
              </a:rPr>
              <a:t>units</a:t>
            </a:r>
          </a:p>
          <a:p>
            <a:pPr marL="742950" lvl="1" indent="-285750" fontAlgn="base">
              <a:spcBef>
                <a:spcPct val="20000"/>
              </a:spcBef>
              <a:spcAft>
                <a:spcPct val="0"/>
              </a:spcAft>
              <a:buClr>
                <a:srgbClr val="004990"/>
              </a:buClr>
              <a:buFont typeface="Arial" pitchFamily="34" charset="0"/>
              <a:buChar char="•"/>
            </a:pPr>
            <a:r>
              <a:rPr lang="en-US" sz="2400" dirty="0">
                <a:ea typeface="ＭＳ Ｐゴシック" charset="0"/>
              </a:rPr>
              <a:t>78% of Triage/ED units</a:t>
            </a:r>
          </a:p>
          <a:p>
            <a:endParaRPr lang="en-US" sz="1000" dirty="0"/>
          </a:p>
        </p:txBody>
      </p:sp>
    </p:spTree>
    <p:extLst>
      <p:ext uri="{BB962C8B-B14F-4D97-AF65-F5344CB8AC3E}">
        <p14:creationId xmlns:p14="http://schemas.microsoft.com/office/powerpoint/2010/main" val="39678981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0912" y="0"/>
            <a:ext cx="8008687" cy="1143000"/>
          </a:xfrm>
        </p:spPr>
        <p:txBody>
          <a:bodyPr/>
          <a:lstStyle/>
          <a:p>
            <a:pPr algn="l" eaLnBrk="1" hangingPunct="1"/>
            <a:r>
              <a:rPr lang="en-US" altLang="en-US" sz="3600" b="1" dirty="0" smtClean="0">
                <a:solidFill>
                  <a:srgbClr val="F58466"/>
                </a:solidFill>
                <a:latin typeface="Goudy Old Style" pitchFamily="18" charset="0"/>
              </a:rPr>
              <a:t>Summary</a:t>
            </a:r>
          </a:p>
        </p:txBody>
      </p:sp>
      <p:sp>
        <p:nvSpPr>
          <p:cNvPr id="8" name="TextBox 7"/>
          <p:cNvSpPr txBox="1"/>
          <p:nvPr/>
        </p:nvSpPr>
        <p:spPr>
          <a:xfrm>
            <a:off x="220913" y="1143000"/>
            <a:ext cx="7787774" cy="5490734"/>
          </a:xfrm>
          <a:prstGeom prst="rect">
            <a:avLst/>
          </a:prstGeom>
          <a:noFill/>
        </p:spPr>
        <p:txBody>
          <a:bodyPr wrap="square" rtlCol="0">
            <a:spAutoFit/>
          </a:bodyPr>
          <a:lstStyle/>
          <a:p>
            <a:pPr marL="342900" lvl="1" indent="-342900" fontAlgn="base">
              <a:spcBef>
                <a:spcPct val="20000"/>
              </a:spcBef>
              <a:spcAft>
                <a:spcPct val="0"/>
              </a:spcAft>
              <a:buClr>
                <a:srgbClr val="F58466"/>
              </a:buClr>
              <a:buFont typeface="Arial" pitchFamily="34" charset="0"/>
              <a:buChar char="•"/>
            </a:pPr>
            <a:r>
              <a:rPr lang="en-US" sz="2400" b="1" dirty="0" smtClean="0">
                <a:ea typeface="ＭＳ Ｐゴシック" charset="0"/>
              </a:rPr>
              <a:t>Monthly Severe Hypertension Data Form </a:t>
            </a:r>
            <a:r>
              <a:rPr lang="en-US" sz="2400" dirty="0" smtClean="0">
                <a:ea typeface="ＭＳ Ｐゴシック" charset="0"/>
              </a:rPr>
              <a:t>collection when entered in </a:t>
            </a:r>
            <a:r>
              <a:rPr lang="en-US" sz="2400" dirty="0" err="1" smtClean="0">
                <a:ea typeface="ＭＳ Ｐゴシック" charset="0"/>
              </a:rPr>
              <a:t>REDCap</a:t>
            </a:r>
            <a:r>
              <a:rPr lang="en-US" sz="2400" dirty="0" smtClean="0">
                <a:ea typeface="ＭＳ Ｐゴシック" charset="0"/>
              </a:rPr>
              <a:t> show your monthly progress towards you goals to:</a:t>
            </a:r>
          </a:p>
          <a:p>
            <a:pPr marL="742950" lvl="1" indent="-285750" fontAlgn="base">
              <a:spcBef>
                <a:spcPct val="20000"/>
              </a:spcBef>
              <a:spcAft>
                <a:spcPct val="0"/>
              </a:spcAft>
              <a:buClr>
                <a:srgbClr val="004990"/>
              </a:buClr>
              <a:buFont typeface="Arial" pitchFamily="34" charset="0"/>
              <a:buChar char="•"/>
            </a:pPr>
            <a:r>
              <a:rPr lang="en-US" sz="2400" dirty="0" smtClean="0">
                <a:ea typeface="ＭＳ Ｐゴシック" charset="0"/>
              </a:rPr>
              <a:t>Reduce </a:t>
            </a:r>
            <a:r>
              <a:rPr lang="en-US" sz="2400" dirty="0">
                <a:ea typeface="ＭＳ Ｐゴシック" charset="0"/>
              </a:rPr>
              <a:t>severe maternal morbidity</a:t>
            </a:r>
          </a:p>
          <a:p>
            <a:pPr marL="742950" lvl="1" indent="-285750" fontAlgn="base">
              <a:spcBef>
                <a:spcPct val="20000"/>
              </a:spcBef>
              <a:spcAft>
                <a:spcPct val="0"/>
              </a:spcAft>
              <a:buClr>
                <a:srgbClr val="004990"/>
              </a:buClr>
              <a:buFont typeface="Arial" pitchFamily="34" charset="0"/>
              <a:buChar char="•"/>
            </a:pPr>
            <a:r>
              <a:rPr lang="en-US" sz="2400" dirty="0">
                <a:ea typeface="ＭＳ Ｐゴシック" charset="0"/>
              </a:rPr>
              <a:t>Reduce time to treatment</a:t>
            </a:r>
          </a:p>
          <a:p>
            <a:pPr marL="742950" lvl="1" indent="-285750" fontAlgn="base">
              <a:spcBef>
                <a:spcPct val="20000"/>
              </a:spcBef>
              <a:spcAft>
                <a:spcPct val="0"/>
              </a:spcAft>
              <a:buClr>
                <a:srgbClr val="004990"/>
              </a:buClr>
              <a:buFont typeface="Arial" pitchFamily="34" charset="0"/>
              <a:buChar char="•"/>
            </a:pPr>
            <a:r>
              <a:rPr lang="en-US" sz="2400" dirty="0">
                <a:ea typeface="ＭＳ Ｐゴシック" charset="0"/>
              </a:rPr>
              <a:t>I</a:t>
            </a:r>
            <a:r>
              <a:rPr lang="en-US" sz="2400" dirty="0" smtClean="0">
                <a:ea typeface="ＭＳ Ｐゴシック" charset="0"/>
              </a:rPr>
              <a:t>ncrease </a:t>
            </a:r>
            <a:r>
              <a:rPr lang="en-US" sz="2400" dirty="0">
                <a:ea typeface="ＭＳ Ｐゴシック" charset="0"/>
              </a:rPr>
              <a:t>use of debriefs </a:t>
            </a:r>
          </a:p>
          <a:p>
            <a:pPr marL="742950" lvl="1" indent="-285750" fontAlgn="base">
              <a:spcBef>
                <a:spcPct val="20000"/>
              </a:spcBef>
              <a:spcAft>
                <a:spcPct val="0"/>
              </a:spcAft>
              <a:buClr>
                <a:srgbClr val="004990"/>
              </a:buClr>
              <a:buFont typeface="Arial" pitchFamily="34" charset="0"/>
              <a:buChar char="•"/>
            </a:pPr>
            <a:r>
              <a:rPr lang="en-US" sz="2400" dirty="0">
                <a:ea typeface="ＭＳ Ｐゴシック" charset="0"/>
              </a:rPr>
              <a:t>Increase patient discharge education and timely follow up</a:t>
            </a:r>
          </a:p>
          <a:p>
            <a:pPr marL="342900" lvl="1" indent="-342900" fontAlgn="base">
              <a:spcBef>
                <a:spcPct val="20000"/>
              </a:spcBef>
              <a:spcAft>
                <a:spcPct val="0"/>
              </a:spcAft>
              <a:buClr>
                <a:srgbClr val="F58466"/>
              </a:buClr>
              <a:buFont typeface="Arial" pitchFamily="34" charset="0"/>
              <a:buChar char="•"/>
            </a:pPr>
            <a:r>
              <a:rPr lang="en-US" sz="2400" b="1" dirty="0" smtClean="0">
                <a:ea typeface="ＭＳ Ｐゴシック" charset="0"/>
              </a:rPr>
              <a:t>Quarterly Implementation Checklist</a:t>
            </a:r>
            <a:r>
              <a:rPr lang="en-US" sz="2400" dirty="0" smtClean="0">
                <a:ea typeface="ＭＳ Ｐゴシック" charset="0"/>
              </a:rPr>
              <a:t> provides insight on your progress toward implementation of bundle components</a:t>
            </a:r>
          </a:p>
          <a:p>
            <a:pPr marL="342900" lvl="1" indent="-342900" fontAlgn="base">
              <a:spcBef>
                <a:spcPct val="20000"/>
              </a:spcBef>
              <a:spcAft>
                <a:spcPct val="0"/>
              </a:spcAft>
              <a:buClr>
                <a:srgbClr val="F58466"/>
              </a:buClr>
              <a:buFont typeface="Arial" pitchFamily="34" charset="0"/>
              <a:buChar char="•"/>
            </a:pPr>
            <a:r>
              <a:rPr lang="en-US" sz="2400" dirty="0" smtClean="0">
                <a:ea typeface="ＭＳ Ｐゴシック" charset="0"/>
              </a:rPr>
              <a:t>Use these resources to drive the agenda of your monthly team meetings and PDSA cycles!</a:t>
            </a:r>
            <a:endParaRPr lang="en-US" sz="2400" dirty="0">
              <a:ea typeface="ＭＳ Ｐゴシック" charset="0"/>
            </a:endParaRPr>
          </a:p>
          <a:p>
            <a:endParaRPr lang="en-US" sz="1000" dirty="0"/>
          </a:p>
        </p:txBody>
      </p:sp>
    </p:spTree>
    <p:extLst>
      <p:ext uri="{BB962C8B-B14F-4D97-AF65-F5344CB8AC3E}">
        <p14:creationId xmlns:p14="http://schemas.microsoft.com/office/powerpoint/2010/main" val="11970805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smtClean="0">
                <a:solidFill>
                  <a:srgbClr val="F58466"/>
                </a:solidFill>
                <a:latin typeface="Goudy Old Style" pitchFamily="18" charset="0"/>
              </a:rPr>
              <a:t>Next Steps</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0668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04000"/>
            </a:pPr>
            <a:r>
              <a:rPr lang="en-US" dirty="0" smtClean="0">
                <a:sym typeface="Arial"/>
              </a:rPr>
              <a:t>Submit 3 months of retrospective baseline data (Oct-Dec 2015) by July 15</a:t>
            </a:r>
          </a:p>
          <a:p>
            <a:pPr marR="0" lvl="0" eaLnBrk="1" hangingPunct="1">
              <a:buClr>
                <a:srgbClr val="F58466"/>
              </a:buClr>
              <a:buSzPct val="104000"/>
            </a:pPr>
            <a:r>
              <a:rPr lang="en-US" dirty="0" smtClean="0">
                <a:sym typeface="Arial"/>
              </a:rPr>
              <a:t>Collect monthly data and enter May data into </a:t>
            </a:r>
            <a:r>
              <a:rPr lang="en-US" dirty="0" err="1" smtClean="0">
                <a:sym typeface="Arial"/>
              </a:rPr>
              <a:t>REDCap</a:t>
            </a:r>
            <a:r>
              <a:rPr lang="en-US" dirty="0" smtClean="0">
                <a:sym typeface="Arial"/>
              </a:rPr>
              <a:t> by June 15 </a:t>
            </a:r>
          </a:p>
          <a:p>
            <a:pPr marR="0" lvl="0" eaLnBrk="1" hangingPunct="1">
              <a:buClr>
                <a:srgbClr val="F58466"/>
              </a:buClr>
              <a:buSzPct val="104000"/>
            </a:pPr>
            <a:r>
              <a:rPr lang="en-US" sz="3200" dirty="0" smtClean="0">
                <a:sym typeface="Arial"/>
              </a:rPr>
              <a:t>Review your reports immediately in </a:t>
            </a:r>
            <a:r>
              <a:rPr lang="en-US" sz="3200" dirty="0" err="1" smtClean="0">
                <a:sym typeface="Arial"/>
              </a:rPr>
              <a:t>REDCap</a:t>
            </a:r>
            <a:r>
              <a:rPr lang="en-US" sz="3200" dirty="0" smtClean="0">
                <a:sym typeface="Arial"/>
              </a:rPr>
              <a:t> </a:t>
            </a:r>
          </a:p>
          <a:p>
            <a:pPr lvl="1" eaLnBrk="1" hangingPunct="1">
              <a:buClr>
                <a:srgbClr val="004990"/>
              </a:buClr>
              <a:buSzPct val="104000"/>
              <a:buFont typeface="Arial" panose="020B0604020202020204" pitchFamily="34" charset="0"/>
              <a:buChar char="•"/>
            </a:pPr>
            <a:r>
              <a:rPr lang="en-US" dirty="0" smtClean="0">
                <a:sym typeface="Arial"/>
              </a:rPr>
              <a:t>Data team will review data for errors within 48 </a:t>
            </a:r>
            <a:r>
              <a:rPr lang="en-US" dirty="0" err="1" smtClean="0">
                <a:sym typeface="Arial"/>
              </a:rPr>
              <a:t>hrs</a:t>
            </a:r>
            <a:endParaRPr lang="en-US" sz="2800" dirty="0" smtClean="0">
              <a:sym typeface="Arial"/>
            </a:endParaRPr>
          </a:p>
          <a:p>
            <a:pPr marR="0" lvl="0" eaLnBrk="1" hangingPunct="1">
              <a:buClr>
                <a:srgbClr val="F58466"/>
              </a:buClr>
              <a:buSzPct val="104000"/>
            </a:pPr>
            <a:r>
              <a:rPr lang="en-US" dirty="0" smtClean="0">
                <a:sym typeface="Arial"/>
              </a:rPr>
              <a:t>Data Use Agreement – get sign off</a:t>
            </a:r>
          </a:p>
          <a:p>
            <a:pPr marR="0" lvl="0" eaLnBrk="1" hangingPunct="1">
              <a:buClr>
                <a:srgbClr val="F58466"/>
              </a:buClr>
              <a:buSzPct val="104000"/>
            </a:pPr>
            <a:r>
              <a:rPr lang="en-US" dirty="0" smtClean="0">
                <a:sym typeface="Arial"/>
              </a:rPr>
              <a:t>Baseline Implementation Checklist  - submit</a:t>
            </a:r>
          </a:p>
          <a:p>
            <a:pPr marR="0" lvl="0" eaLnBrk="1" hangingPunct="1">
              <a:buClr>
                <a:srgbClr val="F58466"/>
              </a:buClr>
              <a:buSzPct val="104000"/>
            </a:pPr>
            <a:r>
              <a:rPr lang="en-US" dirty="0" smtClean="0">
                <a:sym typeface="Arial"/>
              </a:rPr>
              <a:t>Contact ILPQC or your PNA with any questions </a:t>
            </a:r>
            <a:endParaRPr lang="en-US" sz="3200" dirty="0" smtClean="0">
              <a:sym typeface="Arial"/>
            </a:endParaRPr>
          </a:p>
          <a:p>
            <a:pPr marR="0" lvl="0" eaLnBrk="1" hangingPunct="1">
              <a:buClr>
                <a:srgbClr val="F58466"/>
              </a:buClr>
              <a:buSzPct val="104000"/>
            </a:pPr>
            <a:endParaRPr lang="en-US" sz="3200" dirty="0" smtClean="0">
              <a:sym typeface="Arial"/>
            </a:endParaRP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0187301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3050"/>
            <a:ext cx="8229600" cy="869950"/>
          </a:xfrm>
        </p:spPr>
        <p:txBody>
          <a:bodyPr/>
          <a:lstStyle/>
          <a:p>
            <a:pPr eaLnBrk="1" hangingPunct="1"/>
            <a:r>
              <a:rPr lang="en-US" altLang="en-US" sz="4000" smtClean="0">
                <a:solidFill>
                  <a:srgbClr val="F58466"/>
                </a:solidFill>
                <a:latin typeface="Goudy Old Style" pitchFamily="18" charset="0"/>
                <a:hlinkClick r:id="rId3"/>
              </a:rPr>
              <a:t>www.ilpqc.org</a:t>
            </a:r>
            <a:r>
              <a:rPr lang="en-US" altLang="en-US" sz="4000" smtClean="0">
                <a:solidFill>
                  <a:srgbClr val="F58466"/>
                </a:solidFill>
                <a:latin typeface="Goudy Old Style" pitchFamily="18" charset="0"/>
              </a:rPr>
              <a:t>	</a:t>
            </a:r>
            <a:endParaRPr lang="en-US" altLang="en-US" smtClean="0">
              <a:solidFill>
                <a:srgbClr val="F58466"/>
              </a:solidFill>
              <a:latin typeface="Goudy Old Style" pitchFamily="18" charset="0"/>
            </a:endParaRPr>
          </a:p>
        </p:txBody>
      </p:sp>
      <p:pic>
        <p:nvPicPr>
          <p:cNvPr id="32771" name="Content Placeholder 9" descr="IllinoisPQC_logo_PMS280+IL-tint.jpg"/>
          <p:cNvPicPr>
            <a:picLocks noGrp="1" noChangeAspect="1"/>
          </p:cNvPicPr>
          <p:nvPr>
            <p:ph sz="quarter" idx="1"/>
          </p:nvPr>
        </p:nvPicPr>
        <p:blipFill>
          <a:blip r:embed="rId4" cstate="print"/>
          <a:srcRect/>
          <a:stretch>
            <a:fillRect/>
          </a:stretch>
        </p:blipFill>
        <p:spPr>
          <a:xfrm>
            <a:off x="6781800" y="152400"/>
            <a:ext cx="2133600" cy="1066800"/>
          </a:xfrm>
        </p:spPr>
      </p:pic>
      <p:pic>
        <p:nvPicPr>
          <p:cNvPr id="9" name="Picture 8"/>
          <p:cNvPicPr>
            <a:picLocks noChangeAspect="1"/>
          </p:cNvPicPr>
          <p:nvPr/>
        </p:nvPicPr>
        <p:blipFill>
          <a:blip r:embed="rId5" cstate="print"/>
          <a:stretch>
            <a:fillRect/>
          </a:stretch>
        </p:blipFill>
        <p:spPr>
          <a:xfrm>
            <a:off x="228600" y="1395413"/>
            <a:ext cx="4652963" cy="253047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cstate="print"/>
          <a:stretch>
            <a:fillRect/>
          </a:stretch>
        </p:blipFill>
        <p:spPr>
          <a:xfrm>
            <a:off x="2511425" y="2824163"/>
            <a:ext cx="4273550" cy="2419350"/>
          </a:xfrm>
          <a:prstGeom prst="rect">
            <a:avLst/>
          </a:prstGeom>
          <a:effectLst>
            <a:outerShdw blurRad="50800" dist="38100" dir="2700000" algn="tl" rotWithShape="0">
              <a:prstClr val="black">
                <a:alpha val="40000"/>
              </a:prstClr>
            </a:outerShdw>
          </a:effectLst>
        </p:spPr>
      </p:pic>
      <p:pic>
        <p:nvPicPr>
          <p:cNvPr id="16391" name="Picture 8" descr="members only area.jpg"/>
          <p:cNvPicPr>
            <a:picLocks noChangeAspect="1"/>
          </p:cNvPicPr>
          <p:nvPr/>
        </p:nvPicPr>
        <p:blipFill>
          <a:blip r:embed="rId7" cstate="print"/>
          <a:srcRect/>
          <a:stretch>
            <a:fillRect/>
          </a:stretch>
        </p:blipFill>
        <p:spPr bwMode="auto">
          <a:xfrm rot="198064">
            <a:off x="4465638" y="4008438"/>
            <a:ext cx="3800475" cy="22113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Explosion 1 6"/>
          <p:cNvSpPr/>
          <p:nvPr/>
        </p:nvSpPr>
        <p:spPr>
          <a:xfrm>
            <a:off x="4144963" y="352425"/>
            <a:ext cx="4541837" cy="35941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Includes initiative resources and members-only area to collaborate via discussion boards</a:t>
            </a:r>
          </a:p>
        </p:txBody>
      </p:sp>
      <p:sp>
        <p:nvSpPr>
          <p:cNvPr id="11" name="Oval 10"/>
          <p:cNvSpPr/>
          <p:nvPr/>
        </p:nvSpPr>
        <p:spPr>
          <a:xfrm>
            <a:off x="228600" y="1309688"/>
            <a:ext cx="685800" cy="266700"/>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2" name="Oval 11"/>
          <p:cNvSpPr/>
          <p:nvPr/>
        </p:nvSpPr>
        <p:spPr>
          <a:xfrm>
            <a:off x="2565400" y="3646488"/>
            <a:ext cx="685800" cy="265112"/>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5958457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smtClean="0">
                <a:solidFill>
                  <a:srgbClr val="F58466"/>
                </a:solidFill>
                <a:latin typeface="Goudy Old Style" pitchFamily="18" charset="0"/>
                <a:sym typeface="Arial"/>
              </a:rPr>
              <a:t>HTN Monthly Team Calls</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838200" y="1295400"/>
            <a:ext cx="7924800" cy="5105399"/>
          </a:xfrm>
          <a:prstGeom prst="rect">
            <a:avLst/>
          </a:prstGeom>
          <a:noFill/>
          <a:ln>
            <a:noFill/>
          </a:ln>
        </p:spPr>
        <p:txBody>
          <a:bodyPr lIns="91425" tIns="45700" rIns="91425" bIns="45700" anchor="t" anchorCtr="0">
            <a:noAutofit/>
          </a:bodyPr>
          <a:lstStyle/>
          <a:p>
            <a:pPr marR="0" lvl="0" eaLnBrk="1" hangingPunct="1">
              <a:buClr>
                <a:srgbClr val="F58466"/>
              </a:buClr>
              <a:buSzPct val="104000"/>
            </a:pPr>
            <a:r>
              <a:rPr lang="en-US" sz="4000" dirty="0" smtClean="0">
                <a:sym typeface="Arial"/>
              </a:rPr>
              <a:t>June 27, 12:30-2:30pm</a:t>
            </a:r>
          </a:p>
          <a:p>
            <a:pPr marR="0" lvl="0" eaLnBrk="1" hangingPunct="1">
              <a:buClr>
                <a:srgbClr val="F58466"/>
              </a:buClr>
              <a:buSzPct val="104000"/>
            </a:pPr>
            <a:r>
              <a:rPr lang="en-US" sz="4000" dirty="0" smtClean="0">
                <a:sym typeface="Arial"/>
              </a:rPr>
              <a:t>July 25, 12:30-1:30pm</a:t>
            </a:r>
          </a:p>
          <a:p>
            <a:pPr eaLnBrk="1" hangingPunct="1">
              <a:buClr>
                <a:srgbClr val="F58466"/>
              </a:buClr>
              <a:buSzPct val="104000"/>
            </a:pPr>
            <a:r>
              <a:rPr lang="en-US" sz="4000" dirty="0" smtClean="0">
                <a:sym typeface="Arial"/>
              </a:rPr>
              <a:t>August 22, </a:t>
            </a:r>
            <a:r>
              <a:rPr lang="en-US" sz="4000" dirty="0">
                <a:sym typeface="Arial"/>
              </a:rPr>
              <a:t>12:30-1:30pm</a:t>
            </a:r>
          </a:p>
          <a:p>
            <a:pPr eaLnBrk="1" hangingPunct="1">
              <a:buClr>
                <a:srgbClr val="F58466"/>
              </a:buClr>
              <a:buSzPct val="104000"/>
            </a:pPr>
            <a:r>
              <a:rPr lang="en-US" sz="4000" dirty="0">
                <a:sym typeface="Arial"/>
              </a:rPr>
              <a:t>September 26, 12:30-1:30pm</a:t>
            </a:r>
          </a:p>
          <a:p>
            <a:pPr eaLnBrk="1" hangingPunct="1">
              <a:buClr>
                <a:srgbClr val="F58466"/>
              </a:buClr>
              <a:buSzPct val="104000"/>
            </a:pPr>
            <a:r>
              <a:rPr lang="en-US" sz="4000" dirty="0">
                <a:sym typeface="Arial"/>
              </a:rPr>
              <a:t>October 24, 12:30-1:30pm</a:t>
            </a:r>
          </a:p>
          <a:p>
            <a:pPr marL="0" marR="0" lvl="0" indent="0" eaLnBrk="1" hangingPunct="1">
              <a:buClr>
                <a:srgbClr val="F58466"/>
              </a:buClr>
              <a:buSzPct val="104000"/>
              <a:buNone/>
            </a:pPr>
            <a:endParaRPr lang="en-US" sz="4000" dirty="0" smtClean="0">
              <a:sym typeface="Arial"/>
            </a:endParaRPr>
          </a:p>
          <a:p>
            <a:pPr marL="639763" marR="0" lvl="1" indent="-190818" algn="l" rtl="0">
              <a:spcBef>
                <a:spcPts val="550"/>
              </a:spcBef>
              <a:spcAft>
                <a:spcPts val="0"/>
              </a:spcAft>
              <a:buClr>
                <a:schemeClr val="accent1"/>
              </a:buClr>
              <a:buFont typeface="Noto Symbol"/>
              <a:buNone/>
            </a:pPr>
            <a:endParaRPr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8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40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1352457"/>
      </p:ext>
    </p:extLst>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l" eaLnBrk="1" hangingPunct="1"/>
            <a:r>
              <a:rPr lang="en-US" altLang="en-US" sz="4000" b="1" dirty="0" smtClean="0">
                <a:solidFill>
                  <a:srgbClr val="F58466"/>
                </a:solidFill>
                <a:latin typeface="Goudy Old Style" pitchFamily="18" charset="0"/>
              </a:rPr>
              <a:t>HTN Monthly Calls:</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Education Topics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90572118"/>
              </p:ext>
            </p:extLst>
          </p:nvPr>
        </p:nvGraphicFramePr>
        <p:xfrm>
          <a:off x="228600" y="1447800"/>
          <a:ext cx="8686800" cy="4665224"/>
        </p:xfrm>
        <a:graphic>
          <a:graphicData uri="http://schemas.openxmlformats.org/drawingml/2006/table">
            <a:tbl>
              <a:tblPr firstRow="1" bandRow="1">
                <a:tableStyleId>{3B4B98B0-60AC-42C2-AFA5-B58CD77FA1E5}</a:tableStyleId>
              </a:tblPr>
              <a:tblGrid>
                <a:gridCol w="1918082"/>
                <a:gridCol w="1918082"/>
                <a:gridCol w="2303957"/>
                <a:gridCol w="2546679"/>
              </a:tblGrid>
              <a:tr h="742275">
                <a:tc>
                  <a:txBody>
                    <a:bodyPr/>
                    <a:lstStyle/>
                    <a:p>
                      <a:pPr algn="ctr"/>
                      <a:r>
                        <a:rPr lang="en-US" sz="1400" dirty="0" smtClean="0"/>
                        <a:t>Call Date</a:t>
                      </a:r>
                      <a:endParaRPr lang="en-US" sz="1400" dirty="0"/>
                    </a:p>
                  </a:txBody>
                  <a:tcPr anchor="ctr"/>
                </a:tc>
                <a:tc>
                  <a:txBody>
                    <a:bodyPr/>
                    <a:lstStyle/>
                    <a:p>
                      <a:pPr algn="ctr"/>
                      <a:r>
                        <a:rPr lang="en-US" sz="1400" dirty="0" smtClean="0"/>
                        <a:t>Slides Due to ILPQC</a:t>
                      </a:r>
                      <a:endParaRPr lang="en-US" sz="1400" dirty="0"/>
                    </a:p>
                  </a:txBody>
                  <a:tcPr anchor="ctr"/>
                </a:tc>
                <a:tc>
                  <a:txBody>
                    <a:bodyPr/>
                    <a:lstStyle/>
                    <a:p>
                      <a:pPr algn="ctr"/>
                      <a:r>
                        <a:rPr lang="en-US" sz="1400" dirty="0" smtClean="0"/>
                        <a:t>Topic</a:t>
                      </a:r>
                      <a:endParaRPr lang="en-US" sz="1400" dirty="0"/>
                    </a:p>
                  </a:txBody>
                  <a:tcPr anchor="ctr"/>
                </a:tc>
                <a:tc>
                  <a:txBody>
                    <a:bodyPr/>
                    <a:lstStyle/>
                    <a:p>
                      <a:pPr algn="ctr"/>
                      <a:r>
                        <a:rPr lang="en-US" sz="1400" dirty="0" smtClean="0"/>
                        <a:t>Team Members</a:t>
                      </a:r>
                      <a:endParaRPr lang="en-US" sz="1400" dirty="0"/>
                    </a:p>
                  </a:txBody>
                  <a:tcPr anchor="ctr"/>
                </a:tc>
              </a:tr>
              <a:tr h="742275">
                <a:tc>
                  <a:txBody>
                    <a:bodyPr/>
                    <a:lstStyle/>
                    <a:p>
                      <a:pPr algn="ctr"/>
                      <a:r>
                        <a:rPr lang="en-US" sz="1400" dirty="0" smtClean="0"/>
                        <a:t>June 27</a:t>
                      </a:r>
                    </a:p>
                    <a:p>
                      <a:pPr algn="ctr"/>
                      <a:r>
                        <a:rPr lang="en-US" sz="1400" dirty="0" smtClean="0"/>
                        <a:t>12:30</a:t>
                      </a:r>
                      <a:r>
                        <a:rPr lang="en-US" sz="1400" baseline="0" dirty="0" smtClean="0"/>
                        <a:t> – 2:30 pm</a:t>
                      </a:r>
                      <a:endParaRPr lang="en-US" sz="1400" dirty="0"/>
                    </a:p>
                  </a:txBody>
                  <a:tcPr anchor="ctr"/>
                </a:tc>
                <a:tc>
                  <a:txBody>
                    <a:bodyPr/>
                    <a:lstStyle/>
                    <a:p>
                      <a:pPr algn="ctr"/>
                      <a:r>
                        <a:rPr lang="en-US" sz="1400" dirty="0" smtClean="0"/>
                        <a:t>June</a:t>
                      </a:r>
                      <a:r>
                        <a:rPr lang="en-US" sz="1400" baseline="0" dirty="0" smtClean="0"/>
                        <a:t> 6</a:t>
                      </a:r>
                      <a:endParaRPr lang="en-US" sz="1400" dirty="0"/>
                    </a:p>
                  </a:txBody>
                  <a:tcPr anchor="ctr"/>
                </a:tc>
                <a:tc>
                  <a:txBody>
                    <a:bodyPr/>
                    <a:lstStyle/>
                    <a:p>
                      <a:r>
                        <a:rPr lang="en-US" sz="1400" dirty="0" smtClean="0"/>
                        <a:t>Readiness and Reporting - Drills, Simulation, and Debriefs </a:t>
                      </a:r>
                      <a:endParaRPr lang="en-US" sz="1400" dirty="0"/>
                    </a:p>
                  </a:txBody>
                  <a:tcPr anchor="ctr"/>
                </a:tc>
                <a:tc>
                  <a:txBody>
                    <a:bodyPr/>
                    <a:lstStyle/>
                    <a:p>
                      <a:r>
                        <a:rPr lang="en-US" sz="1400" kern="1200" dirty="0" smtClean="0">
                          <a:solidFill>
                            <a:schemeClr val="tx1"/>
                          </a:solidFill>
                          <a:effectLst/>
                          <a:latin typeface="+mn-lt"/>
                          <a:ea typeface="+mn-ea"/>
                          <a:cs typeface="+mn-cs"/>
                        </a:rPr>
                        <a:t>Sherry Jones, Melissa Claudio, Nicole Ury, Sam </a:t>
                      </a:r>
                      <a:r>
                        <a:rPr lang="en-US" sz="1400" kern="1200" dirty="0" err="1" smtClean="0">
                          <a:solidFill>
                            <a:schemeClr val="tx1"/>
                          </a:solidFill>
                          <a:effectLst/>
                          <a:latin typeface="+mn-lt"/>
                          <a:ea typeface="+mn-ea"/>
                          <a:cs typeface="+mn-cs"/>
                        </a:rPr>
                        <a:t>Schoenfelder</a:t>
                      </a:r>
                      <a:endParaRPr lang="en-US" sz="1400" dirty="0"/>
                    </a:p>
                  </a:txBody>
                  <a:tcPr anchor="ctr"/>
                </a:tc>
              </a:tr>
              <a:tr h="953849">
                <a:tc>
                  <a:txBody>
                    <a:bodyPr/>
                    <a:lstStyle/>
                    <a:p>
                      <a:pPr algn="ctr"/>
                      <a:r>
                        <a:rPr lang="en-US" sz="1400" dirty="0" smtClean="0"/>
                        <a:t>July 25</a:t>
                      </a:r>
                    </a:p>
                    <a:p>
                      <a:pPr algn="ctr"/>
                      <a:r>
                        <a:rPr lang="en-US" sz="1400" dirty="0" smtClean="0"/>
                        <a:t>12:30</a:t>
                      </a:r>
                      <a:r>
                        <a:rPr lang="en-US" sz="1400" baseline="0" dirty="0" smtClean="0"/>
                        <a:t> – 1:30 pm</a:t>
                      </a:r>
                      <a:endParaRPr lang="en-US" sz="1400" dirty="0" smtClean="0"/>
                    </a:p>
                  </a:txBody>
                  <a:tcPr anchor="ctr"/>
                </a:tc>
                <a:tc>
                  <a:txBody>
                    <a:bodyPr/>
                    <a:lstStyle/>
                    <a:p>
                      <a:pPr algn="ctr"/>
                      <a:r>
                        <a:rPr lang="en-US" sz="1400" dirty="0" smtClean="0"/>
                        <a:t>July 6</a:t>
                      </a:r>
                      <a:endParaRPr lang="en-US" sz="1400" dirty="0"/>
                    </a:p>
                  </a:txBody>
                  <a:tcPr anchor="ctr"/>
                </a:tc>
                <a:tc>
                  <a:txBody>
                    <a:bodyPr/>
                    <a:lstStyle/>
                    <a:p>
                      <a:r>
                        <a:rPr lang="en-US" sz="1400" dirty="0" smtClean="0"/>
                        <a:t>Recognition - Accurate BP Measurement &amp; Diagnosis</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Heather Stanley Christian, </a:t>
                      </a:r>
                      <a:r>
                        <a:rPr lang="en-US" sz="1400" kern="1200" dirty="0" err="1" smtClean="0">
                          <a:solidFill>
                            <a:schemeClr val="tx1"/>
                          </a:solidFill>
                          <a:effectLst/>
                          <a:latin typeface="+mn-lt"/>
                          <a:ea typeface="+mn-ea"/>
                          <a:cs typeface="+mn-cs"/>
                        </a:rPr>
                        <a:t>Soti</a:t>
                      </a:r>
                      <a:r>
                        <a:rPr lang="en-US" sz="1400" kern="1200" dirty="0" smtClean="0">
                          <a:solidFill>
                            <a:schemeClr val="tx1"/>
                          </a:solidFill>
                          <a:effectLst/>
                          <a:latin typeface="+mn-lt"/>
                          <a:ea typeface="+mn-ea"/>
                          <a:cs typeface="+mn-cs"/>
                        </a:rPr>
                        <a:t> </a:t>
                      </a:r>
                      <a:r>
                        <a:rPr lang="en-US" sz="1400" kern="1200" dirty="0" err="1" smtClean="0">
                          <a:solidFill>
                            <a:schemeClr val="tx1"/>
                          </a:solidFill>
                          <a:effectLst/>
                          <a:latin typeface="+mn-lt"/>
                          <a:ea typeface="+mn-ea"/>
                          <a:cs typeface="+mn-cs"/>
                        </a:rPr>
                        <a:t>Markuly</a:t>
                      </a:r>
                      <a:r>
                        <a:rPr lang="en-US" sz="1400" kern="1200" dirty="0" smtClean="0">
                          <a:solidFill>
                            <a:schemeClr val="tx1"/>
                          </a:solidFill>
                          <a:effectLst/>
                          <a:latin typeface="+mn-lt"/>
                          <a:ea typeface="+mn-ea"/>
                          <a:cs typeface="+mn-cs"/>
                        </a:rPr>
                        <a:t>, Debbie Schy, Mona </a:t>
                      </a:r>
                      <a:r>
                        <a:rPr lang="en-US" sz="1400" kern="1200" dirty="0" err="1" smtClean="0">
                          <a:solidFill>
                            <a:schemeClr val="tx1"/>
                          </a:solidFill>
                          <a:effectLst/>
                          <a:latin typeface="+mn-lt"/>
                          <a:ea typeface="+mn-ea"/>
                          <a:cs typeface="+mn-cs"/>
                        </a:rPr>
                        <a:t>LaGrand</a:t>
                      </a:r>
                      <a:r>
                        <a:rPr lang="en-US" sz="1400" kern="1200" dirty="0" smtClean="0">
                          <a:solidFill>
                            <a:schemeClr val="tx1"/>
                          </a:solidFill>
                          <a:effectLst/>
                          <a:latin typeface="+mn-lt"/>
                          <a:ea typeface="+mn-ea"/>
                          <a:cs typeface="+mn-cs"/>
                        </a:rPr>
                        <a:t>, Sam </a:t>
                      </a:r>
                      <a:r>
                        <a:rPr lang="en-US" sz="1400" kern="1200" dirty="0" err="1" smtClean="0">
                          <a:solidFill>
                            <a:schemeClr val="tx1"/>
                          </a:solidFill>
                          <a:effectLst/>
                          <a:latin typeface="+mn-lt"/>
                          <a:ea typeface="+mn-ea"/>
                          <a:cs typeface="+mn-cs"/>
                        </a:rPr>
                        <a:t>Schoenfelder</a:t>
                      </a:r>
                      <a:r>
                        <a:rPr lang="en-US" sz="1400" kern="1200" dirty="0" smtClean="0">
                          <a:solidFill>
                            <a:schemeClr val="tx1"/>
                          </a:solidFill>
                          <a:effectLst/>
                          <a:latin typeface="+mn-lt"/>
                          <a:ea typeface="+mn-ea"/>
                          <a:cs typeface="+mn-cs"/>
                        </a:rPr>
                        <a:t>, </a:t>
                      </a:r>
                      <a:r>
                        <a:rPr lang="en-US" sz="1400" kern="1200" dirty="0" err="1" smtClean="0">
                          <a:solidFill>
                            <a:schemeClr val="tx1"/>
                          </a:solidFill>
                          <a:effectLst/>
                          <a:latin typeface="+mn-lt"/>
                          <a:ea typeface="+mn-ea"/>
                          <a:cs typeface="+mn-cs"/>
                        </a:rPr>
                        <a:t>Robbin</a:t>
                      </a:r>
                      <a:r>
                        <a:rPr lang="en-US" sz="1400" kern="1200" dirty="0" smtClean="0">
                          <a:solidFill>
                            <a:schemeClr val="tx1"/>
                          </a:solidFill>
                          <a:effectLst/>
                          <a:latin typeface="+mn-lt"/>
                          <a:ea typeface="+mn-ea"/>
                          <a:cs typeface="+mn-cs"/>
                        </a:rPr>
                        <a:t> </a:t>
                      </a:r>
                      <a:r>
                        <a:rPr lang="en-US" sz="1400" kern="1200" dirty="0" err="1" smtClean="0">
                          <a:solidFill>
                            <a:schemeClr val="tx1"/>
                          </a:solidFill>
                          <a:effectLst/>
                          <a:latin typeface="+mn-lt"/>
                          <a:ea typeface="+mn-ea"/>
                          <a:cs typeface="+mn-cs"/>
                        </a:rPr>
                        <a:t>Uchison</a:t>
                      </a:r>
                      <a:endParaRPr lang="en-US" sz="1400" kern="1200" dirty="0" smtClean="0">
                        <a:solidFill>
                          <a:schemeClr val="tx1"/>
                        </a:solidFill>
                        <a:effectLst/>
                        <a:latin typeface="+mn-lt"/>
                        <a:ea typeface="+mn-ea"/>
                        <a:cs typeface="+mn-cs"/>
                      </a:endParaRPr>
                    </a:p>
                  </a:txBody>
                  <a:tcPr anchor="ctr"/>
                </a:tc>
              </a:tr>
              <a:tr h="742275">
                <a:tc>
                  <a:txBody>
                    <a:bodyPr/>
                    <a:lstStyle/>
                    <a:p>
                      <a:pPr algn="ctr"/>
                      <a:r>
                        <a:rPr lang="en-US" sz="1400" dirty="0" smtClean="0"/>
                        <a:t>August 22</a:t>
                      </a:r>
                    </a:p>
                    <a:p>
                      <a:pPr algn="ctr"/>
                      <a:r>
                        <a:rPr lang="en-US" sz="1400" dirty="0" smtClean="0"/>
                        <a:t>12:30</a:t>
                      </a:r>
                      <a:r>
                        <a:rPr lang="en-US" sz="1400" baseline="0" dirty="0" smtClean="0"/>
                        <a:t> – 1:30 pm</a:t>
                      </a:r>
                      <a:endParaRPr lang="en-US" sz="1400" dirty="0" smtClean="0"/>
                    </a:p>
                  </a:txBody>
                  <a:tcPr anchor="ctr"/>
                </a:tc>
                <a:tc>
                  <a:txBody>
                    <a:bodyPr/>
                    <a:lstStyle/>
                    <a:p>
                      <a:pPr algn="ctr"/>
                      <a:r>
                        <a:rPr lang="en-US" sz="1400" dirty="0" smtClean="0"/>
                        <a:t>August 1</a:t>
                      </a:r>
                      <a:endParaRPr lang="en-US" sz="1400" dirty="0"/>
                    </a:p>
                  </a:txBody>
                  <a:tcPr anchor="ctr"/>
                </a:tc>
                <a:tc>
                  <a:txBody>
                    <a:bodyPr/>
                    <a:lstStyle/>
                    <a:p>
                      <a:r>
                        <a:rPr lang="en-US" sz="1400" dirty="0" smtClean="0"/>
                        <a:t>Response - BP Medication and Treatment Algorithms </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Jim Keller, Angelique Rettig, Felicia </a:t>
                      </a:r>
                      <a:r>
                        <a:rPr lang="en-US" sz="1400" kern="1200" dirty="0" err="1" smtClean="0">
                          <a:solidFill>
                            <a:schemeClr val="tx1"/>
                          </a:solidFill>
                          <a:effectLst/>
                          <a:latin typeface="+mn-lt"/>
                          <a:ea typeface="+mn-ea"/>
                          <a:cs typeface="+mn-cs"/>
                        </a:rPr>
                        <a:t>Fitzgerals</a:t>
                      </a:r>
                      <a:r>
                        <a:rPr lang="en-US" sz="1400" kern="1200" dirty="0" smtClean="0">
                          <a:solidFill>
                            <a:schemeClr val="tx1"/>
                          </a:solidFill>
                          <a:effectLst/>
                          <a:latin typeface="+mn-lt"/>
                          <a:ea typeface="+mn-ea"/>
                          <a:cs typeface="+mn-cs"/>
                        </a:rPr>
                        <a:t>, Deena Layton, Roma Allen</a:t>
                      </a:r>
                    </a:p>
                  </a:txBody>
                  <a:tcPr anchor="ctr"/>
                </a:tc>
              </a:tr>
              <a:tr h="742275">
                <a:tc>
                  <a:txBody>
                    <a:bodyPr/>
                    <a:lstStyle/>
                    <a:p>
                      <a:pPr algn="ctr"/>
                      <a:r>
                        <a:rPr lang="en-US" sz="1400" dirty="0" smtClean="0"/>
                        <a:t>September 26</a:t>
                      </a:r>
                    </a:p>
                    <a:p>
                      <a:pPr algn="ctr"/>
                      <a:r>
                        <a:rPr lang="en-US" sz="1400" dirty="0" smtClean="0"/>
                        <a:t>12:30</a:t>
                      </a:r>
                      <a:r>
                        <a:rPr lang="en-US" sz="1400" baseline="0" dirty="0" smtClean="0"/>
                        <a:t> – 1:30 pm</a:t>
                      </a:r>
                      <a:endParaRPr lang="en-US" sz="1400" dirty="0" smtClean="0"/>
                    </a:p>
                  </a:txBody>
                  <a:tcPr anchor="ctr"/>
                </a:tc>
                <a:tc>
                  <a:txBody>
                    <a:bodyPr/>
                    <a:lstStyle/>
                    <a:p>
                      <a:pPr algn="ctr"/>
                      <a:r>
                        <a:rPr lang="en-US" sz="1400" dirty="0" smtClean="0"/>
                        <a:t>September 7</a:t>
                      </a:r>
                      <a:endParaRPr lang="en-US" sz="1400" dirty="0"/>
                    </a:p>
                  </a:txBody>
                  <a:tcPr anchor="ctr"/>
                </a:tc>
                <a:tc>
                  <a:txBody>
                    <a:bodyPr/>
                    <a:lstStyle/>
                    <a:p>
                      <a:r>
                        <a:rPr lang="en-US" sz="1400" dirty="0" smtClean="0"/>
                        <a:t>Response - Timing of Delivery</a:t>
                      </a:r>
                      <a:endParaRPr lang="en-US" sz="1400" dirty="0"/>
                    </a:p>
                  </a:txBody>
                  <a:tcPr anchor="ctr"/>
                </a:tc>
                <a:tc>
                  <a:txBody>
                    <a:bodyPr/>
                    <a:lstStyle/>
                    <a:p>
                      <a:r>
                        <a:rPr lang="en-US" sz="1400" kern="1200" dirty="0" smtClean="0">
                          <a:solidFill>
                            <a:schemeClr val="tx1"/>
                          </a:solidFill>
                          <a:effectLst/>
                          <a:latin typeface="+mn-lt"/>
                          <a:ea typeface="+mn-ea"/>
                          <a:cs typeface="+mn-cs"/>
                        </a:rPr>
                        <a:t>Jim Keller, Deena Layton, Sue </a:t>
                      </a:r>
                      <a:r>
                        <a:rPr lang="en-US" sz="1400" kern="1200" dirty="0" err="1" smtClean="0">
                          <a:solidFill>
                            <a:schemeClr val="tx1"/>
                          </a:solidFill>
                          <a:effectLst/>
                          <a:latin typeface="+mn-lt"/>
                          <a:ea typeface="+mn-ea"/>
                          <a:cs typeface="+mn-cs"/>
                        </a:rPr>
                        <a:t>Fulara</a:t>
                      </a:r>
                      <a:endParaRPr lang="en-US" sz="1400" dirty="0"/>
                    </a:p>
                  </a:txBody>
                  <a:tcPr anchor="ctr"/>
                </a:tc>
              </a:tr>
              <a:tr h="742275">
                <a:tc>
                  <a:txBody>
                    <a:bodyPr/>
                    <a:lstStyle/>
                    <a:p>
                      <a:pPr algn="ctr"/>
                      <a:r>
                        <a:rPr lang="en-US" sz="1400" dirty="0" smtClean="0"/>
                        <a:t>October 24</a:t>
                      </a:r>
                    </a:p>
                    <a:p>
                      <a:pPr algn="ctr"/>
                      <a:r>
                        <a:rPr lang="en-US" sz="1400" dirty="0" smtClean="0"/>
                        <a:t>12:30</a:t>
                      </a:r>
                      <a:r>
                        <a:rPr lang="en-US" sz="1400" baseline="0" dirty="0" smtClean="0"/>
                        <a:t> – 1:30 pm</a:t>
                      </a:r>
                      <a:endParaRPr lang="en-US" sz="1400" dirty="0" smtClean="0"/>
                    </a:p>
                  </a:txBody>
                  <a:tcPr anchor="ctr"/>
                </a:tc>
                <a:tc>
                  <a:txBody>
                    <a:bodyPr/>
                    <a:lstStyle/>
                    <a:p>
                      <a:pPr algn="ctr"/>
                      <a:r>
                        <a:rPr lang="en-US" sz="1400" dirty="0" smtClean="0"/>
                        <a:t>October 3</a:t>
                      </a:r>
                      <a:endParaRPr lang="en-US" sz="1400" dirty="0"/>
                    </a:p>
                  </a:txBody>
                  <a:tcPr anchor="ctr"/>
                </a:tc>
                <a:tc>
                  <a:txBody>
                    <a:bodyPr/>
                    <a:lstStyle/>
                    <a:p>
                      <a:r>
                        <a:rPr lang="en-US" sz="1400" dirty="0" smtClean="0"/>
                        <a:t>Response - Patient Education/Engagement and Postpartum Follow-up</a:t>
                      </a:r>
                      <a:endParaRPr lang="en-US" sz="1400" dirty="0"/>
                    </a:p>
                  </a:txBody>
                  <a:tcPr anchor="ctr"/>
                </a:tc>
                <a:tc>
                  <a:txBody>
                    <a:bodyPr/>
                    <a:lstStyle/>
                    <a:p>
                      <a:r>
                        <a:rPr lang="en-US" sz="1400" kern="1200" dirty="0" smtClean="0">
                          <a:solidFill>
                            <a:schemeClr val="tx1"/>
                          </a:solidFill>
                          <a:effectLst/>
                          <a:latin typeface="+mn-lt"/>
                          <a:ea typeface="+mn-ea"/>
                          <a:cs typeface="+mn-cs"/>
                        </a:rPr>
                        <a:t>Angelique Rettig, Debbie Schy, Roma Allen</a:t>
                      </a:r>
                      <a:endParaRPr lang="en-US" sz="1400" dirty="0"/>
                    </a:p>
                  </a:txBody>
                  <a:tcPr anchor="ctr"/>
                </a:tc>
              </a:tr>
            </a:tbl>
          </a:graphicData>
        </a:graphic>
      </p:graphicFrame>
    </p:spTree>
    <p:extLst>
      <p:ext uri="{BB962C8B-B14F-4D97-AF65-F5344CB8AC3E}">
        <p14:creationId xmlns:p14="http://schemas.microsoft.com/office/powerpoint/2010/main" val="26108817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3048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smtClean="0">
                <a:solidFill>
                  <a:srgbClr val="F58466"/>
                </a:solidFill>
                <a:latin typeface="Goudy Old Style" pitchFamily="18" charset="0"/>
              </a:rPr>
              <a:t>Save the Date – 4</a:t>
            </a:r>
            <a:r>
              <a:rPr lang="en-US" altLang="en-US" sz="3600" b="1" baseline="30000" dirty="0" smtClean="0">
                <a:solidFill>
                  <a:srgbClr val="F58466"/>
                </a:solidFill>
                <a:latin typeface="Goudy Old Style" pitchFamily="18" charset="0"/>
              </a:rPr>
              <a:t>th</a:t>
            </a:r>
            <a:r>
              <a:rPr lang="en-US" altLang="en-US" sz="3600" b="1" dirty="0" smtClean="0">
                <a:solidFill>
                  <a:srgbClr val="F58466"/>
                </a:solidFill>
                <a:latin typeface="Goudy Old Style" pitchFamily="18" charset="0"/>
              </a:rPr>
              <a:t> Annual ILPQC Conference!</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685800" y="1981200"/>
            <a:ext cx="7848600" cy="5105399"/>
          </a:xfrm>
          <a:prstGeom prst="rect">
            <a:avLst/>
          </a:prstGeom>
          <a:noFill/>
          <a:ln>
            <a:noFill/>
          </a:ln>
        </p:spPr>
        <p:txBody>
          <a:bodyPr lIns="91425" tIns="45700" rIns="91425" bIns="45700" anchor="t" anchorCtr="0">
            <a:noAutofit/>
          </a:bodyPr>
          <a:lstStyle/>
          <a:p>
            <a:pPr marR="0" lvl="0" eaLnBrk="1" hangingPunct="1">
              <a:buClr>
                <a:srgbClr val="F58466"/>
              </a:buClr>
              <a:buSzPct val="104000"/>
            </a:pPr>
            <a:r>
              <a:rPr lang="en-US" sz="4400" dirty="0" smtClean="0">
                <a:sym typeface="Arial"/>
              </a:rPr>
              <a:t>Thursday, November 3</a:t>
            </a:r>
            <a:r>
              <a:rPr lang="en-US" sz="4400" baseline="30000" dirty="0" smtClean="0">
                <a:sym typeface="Arial"/>
              </a:rPr>
              <a:t>rd</a:t>
            </a:r>
            <a:endParaRPr lang="en-US" sz="4400" dirty="0" smtClean="0">
              <a:sym typeface="Arial"/>
            </a:endParaRPr>
          </a:p>
          <a:p>
            <a:pPr marR="0" lvl="0" eaLnBrk="1" hangingPunct="1">
              <a:buClr>
                <a:srgbClr val="F58466"/>
              </a:buClr>
              <a:buSzPct val="104000"/>
            </a:pPr>
            <a:r>
              <a:rPr lang="en-US" sz="4400" dirty="0" smtClean="0">
                <a:sym typeface="Arial"/>
              </a:rPr>
              <a:t>Westin in Lombard</a:t>
            </a:r>
          </a:p>
          <a:p>
            <a:pPr marR="0" lvl="0" eaLnBrk="1" hangingPunct="1">
              <a:buClr>
                <a:srgbClr val="F58466"/>
              </a:buClr>
              <a:buSzPct val="104000"/>
            </a:pPr>
            <a:r>
              <a:rPr lang="en-US" sz="4400" dirty="0" smtClean="0">
                <a:sym typeface="Arial"/>
              </a:rPr>
              <a:t>Tentative time: 8 am – 5 pm</a:t>
            </a:r>
            <a:endParaRPr lang="en-US" sz="4400" dirty="0">
              <a:sym typeface="Arial"/>
            </a:endParaRPr>
          </a:p>
          <a:p>
            <a:pPr marL="0" marR="0" lvl="0" indent="0" eaLnBrk="1" hangingPunct="1">
              <a:buClr>
                <a:srgbClr val="F58466"/>
              </a:buClr>
              <a:buSzPct val="104000"/>
              <a:buNone/>
            </a:pPr>
            <a:endParaRPr lang="en-US" sz="4400" dirty="0" smtClean="0">
              <a:sym typeface="Arial"/>
            </a:endParaRPr>
          </a:p>
          <a:p>
            <a:pPr marL="639763" marR="0" lvl="1" indent="-190818"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36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4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51339680"/>
      </p:ext>
    </p:extLst>
  </p:cSld>
  <p:clrMapOvr>
    <a:masterClrMapping/>
  </p:clrMapOvr>
  <p:transition spd="slow">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algn="l" eaLnBrk="1" hangingPunct="1"/>
            <a:r>
              <a:rPr lang="en-US" altLang="en-US" sz="3600" b="1" dirty="0" smtClean="0">
                <a:solidFill>
                  <a:srgbClr val="F58466"/>
                </a:solidFill>
                <a:latin typeface="Goudy Old Style" pitchFamily="18" charset="0"/>
              </a:rPr>
              <a:t>Questions &amp; Wrap-up Panel</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09019" y="1341438"/>
            <a:ext cx="4678362" cy="4678362"/>
          </a:xfrm>
        </p:spPr>
      </p:pic>
    </p:spTree>
    <p:extLst>
      <p:ext uri="{BB962C8B-B14F-4D97-AF65-F5344CB8AC3E}">
        <p14:creationId xmlns:p14="http://schemas.microsoft.com/office/powerpoint/2010/main" val="42946330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ea typeface="ＭＳ Ｐゴシック" pitchFamily="34" charset="-128"/>
              </a:rPr>
              <a:t>Thank </a:t>
            </a:r>
            <a:r>
              <a:rPr lang="en-US" sz="4000" b="1" dirty="0" smtClean="0">
                <a:solidFill>
                  <a:srgbClr val="F58466"/>
                </a:solidFill>
                <a:latin typeface="Goudy Old Style" pitchFamily="18" charset="0"/>
                <a:ea typeface="ＭＳ Ｐゴシック" pitchFamily="34" charset="-128"/>
              </a:rPr>
              <a:t>You!</a:t>
            </a:r>
            <a:endParaRPr lang="en-US" sz="4000" b="1" dirty="0">
              <a:solidFill>
                <a:srgbClr val="F58466"/>
              </a:solidFill>
              <a:latin typeface="Goudy Old Style" pitchFamily="18" charset="0"/>
              <a:ea typeface="ＭＳ Ｐゴシック" pitchFamily="34" charset="-128"/>
            </a:endParaRPr>
          </a:p>
        </p:txBody>
      </p:sp>
      <p:sp>
        <p:nvSpPr>
          <p:cNvPr id="3" name="Content Placeholder 2"/>
          <p:cNvSpPr>
            <a:spLocks noGrp="1"/>
          </p:cNvSpPr>
          <p:nvPr>
            <p:ph idx="1"/>
          </p:nvPr>
        </p:nvSpPr>
        <p:spPr/>
        <p:txBody>
          <a:bodyPr/>
          <a:lstStyle/>
          <a:p>
            <a:pPr>
              <a:buClr>
                <a:srgbClr val="F58466"/>
              </a:buClr>
            </a:pPr>
            <a:r>
              <a:rPr lang="en-US" dirty="0" smtClean="0"/>
              <a:t>ILPQC HTN Leadership Team</a:t>
            </a:r>
          </a:p>
          <a:p>
            <a:pPr>
              <a:buClr>
                <a:srgbClr val="F58466"/>
              </a:buClr>
            </a:pPr>
            <a:r>
              <a:rPr lang="en-US" dirty="0" smtClean="0"/>
              <a:t>ILPQC OB Advisory Workgroup</a:t>
            </a:r>
          </a:p>
          <a:p>
            <a:pPr>
              <a:buClr>
                <a:srgbClr val="F58466"/>
              </a:buClr>
            </a:pPr>
            <a:r>
              <a:rPr lang="en-US" dirty="0" smtClean="0"/>
              <a:t>Face to Face Planning Subcommittee</a:t>
            </a:r>
          </a:p>
          <a:p>
            <a:pPr>
              <a:buClr>
                <a:srgbClr val="F58466"/>
              </a:buClr>
            </a:pPr>
            <a:r>
              <a:rPr lang="en-US" dirty="0" smtClean="0"/>
              <a:t>Cindy Mitchell </a:t>
            </a:r>
            <a:r>
              <a:rPr lang="en-US" smtClean="0"/>
              <a:t>and HSHS </a:t>
            </a:r>
            <a:r>
              <a:rPr lang="en-US" smtClean="0"/>
              <a:t>St</a:t>
            </a:r>
            <a:r>
              <a:rPr lang="en-US" dirty="0" smtClean="0"/>
              <a:t>. John’s Hospital</a:t>
            </a:r>
          </a:p>
          <a:p>
            <a:pPr>
              <a:buClr>
                <a:srgbClr val="F58466"/>
              </a:buClr>
            </a:pPr>
            <a:r>
              <a:rPr lang="en-US" dirty="0" smtClean="0"/>
              <a:t>Perinatal </a:t>
            </a:r>
            <a:r>
              <a:rPr lang="en-US" dirty="0" smtClean="0"/>
              <a:t>Network Administrators and Educators and State Quality Committee</a:t>
            </a:r>
          </a:p>
          <a:p>
            <a:pPr>
              <a:buClr>
                <a:srgbClr val="F58466"/>
              </a:buClr>
            </a:pPr>
            <a:r>
              <a:rPr lang="en-US" dirty="0" smtClean="0"/>
              <a:t>All </a:t>
            </a:r>
            <a:r>
              <a:rPr lang="en-US" dirty="0" smtClean="0"/>
              <a:t>Implementation </a:t>
            </a:r>
            <a:r>
              <a:rPr lang="en-US" dirty="0" smtClean="0"/>
              <a:t>Café </a:t>
            </a:r>
            <a:r>
              <a:rPr lang="en-US" dirty="0" smtClean="0"/>
              <a:t>Facilitators</a:t>
            </a:r>
          </a:p>
          <a:p>
            <a:pPr>
              <a:buClr>
                <a:srgbClr val="F58466"/>
              </a:buClr>
            </a:pPr>
            <a:r>
              <a:rPr lang="en-US" dirty="0" smtClean="0"/>
              <a:t>All volunteers who made today possible!!</a:t>
            </a:r>
          </a:p>
        </p:txBody>
      </p:sp>
    </p:spTree>
    <p:extLst>
      <p:ext uri="{BB962C8B-B14F-4D97-AF65-F5344CB8AC3E}">
        <p14:creationId xmlns:p14="http://schemas.microsoft.com/office/powerpoint/2010/main" val="4308268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27008" y="228600"/>
            <a:ext cx="6202392" cy="990600"/>
          </a:xfrm>
        </p:spPr>
        <p:txBody>
          <a:bodyPr/>
          <a:lstStyle/>
          <a:p>
            <a:pPr algn="l" eaLnBrk="1" hangingPunct="1"/>
            <a:r>
              <a:rPr lang="en-US" altLang="en-US" sz="4000" b="1" dirty="0">
                <a:solidFill>
                  <a:srgbClr val="F58466"/>
                </a:solidFill>
                <a:latin typeface="Goudy Old Style" pitchFamily="18" charset="0"/>
                <a:ea typeface="ＭＳ Ｐゴシック" pitchFamily="34" charset="-128"/>
              </a:rPr>
              <a:t>ILPQC </a:t>
            </a:r>
            <a:r>
              <a:rPr lang="en-US" altLang="en-US" sz="4000" b="1" dirty="0" smtClean="0">
                <a:solidFill>
                  <a:srgbClr val="F58466"/>
                </a:solidFill>
                <a:latin typeface="Goudy Old Style" pitchFamily="18" charset="0"/>
                <a:ea typeface="ＭＳ Ｐゴシック" pitchFamily="34" charset="-128"/>
              </a:rPr>
              <a:t>Administrative Team</a:t>
            </a:r>
            <a:endParaRPr lang="en-US" altLang="en-US" sz="4000" b="1" dirty="0">
              <a:solidFill>
                <a:srgbClr val="F58466"/>
              </a:solidFill>
              <a:latin typeface="Goudy Old Style" pitchFamily="18" charset="0"/>
              <a:ea typeface="ＭＳ Ｐゴシック" pitchFamily="34" charset="-128"/>
            </a:endParaRPr>
          </a:p>
        </p:txBody>
      </p:sp>
      <p:pic>
        <p:nvPicPr>
          <p:cNvPr id="37892" name="Content Placeholder 6" descr="iStock_000014282501Large.jpg"/>
          <p:cNvPicPr>
            <a:picLocks noGrp="1" noChangeAspect="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81600" y="1374775"/>
            <a:ext cx="3216275" cy="4572000"/>
          </a:xfrm>
        </p:spPr>
      </p:pic>
      <p:sp>
        <p:nvSpPr>
          <p:cNvPr id="37893" name="TextBox 10"/>
          <p:cNvSpPr txBox="1">
            <a:spLocks noChangeArrowheads="1"/>
          </p:cNvSpPr>
          <p:nvPr/>
        </p:nvSpPr>
        <p:spPr bwMode="auto">
          <a:xfrm>
            <a:off x="427008" y="1374775"/>
            <a:ext cx="4343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3pPr>
            <a:lvl4pPr marL="1600200" indent="-228600">
              <a:spcBef>
                <a:spcPts val="400"/>
              </a:spcBef>
              <a:buClr>
                <a:srgbClr val="C1C8E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ts val="400"/>
              </a:spcBef>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800" dirty="0">
                <a:latin typeface="+mn-lt"/>
                <a:cs typeface="Arial" panose="020B0604020202020204" pitchFamily="34" charset="0"/>
              </a:rPr>
              <a:t>Ann Borders </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ILPQC Executive Director, OB Lead</a:t>
            </a:r>
            <a:br>
              <a:rPr lang="en-US" altLang="en-US" sz="2000" dirty="0">
                <a:latin typeface="+mn-lt"/>
                <a:cs typeface="Arial" panose="020B0604020202020204" pitchFamily="34" charset="0"/>
              </a:rPr>
            </a:br>
            <a:endParaRPr lang="en-US" altLang="en-US" sz="2800" dirty="0">
              <a:latin typeface="+mn-lt"/>
              <a:cs typeface="Arial" panose="020B0604020202020204" pitchFamily="34" charset="0"/>
            </a:endParaRPr>
          </a:p>
          <a:p>
            <a:pPr eaLnBrk="1" hangingPunct="1">
              <a:spcBef>
                <a:spcPct val="0"/>
              </a:spcBef>
              <a:buClrTx/>
              <a:buSzTx/>
              <a:buFontTx/>
              <a:buNone/>
            </a:pPr>
            <a:r>
              <a:rPr lang="en-US" altLang="en-US" sz="2800" dirty="0">
                <a:latin typeface="+mn-lt"/>
                <a:cs typeface="Arial" panose="020B0604020202020204" pitchFamily="34" charset="0"/>
              </a:rPr>
              <a:t>Aki Noguchi </a:t>
            </a:r>
            <a:r>
              <a:rPr lang="en-US" altLang="en-US" sz="2800" dirty="0" smtClean="0">
                <a:latin typeface="+mn-lt"/>
                <a:cs typeface="Arial" panose="020B0604020202020204" pitchFamily="34" charset="0"/>
              </a:rPr>
              <a:t>and </a:t>
            </a:r>
            <a:r>
              <a:rPr lang="en-US" altLang="en-US" sz="2800" dirty="0">
                <a:latin typeface="+mn-lt"/>
                <a:cs typeface="Arial" panose="020B0604020202020204" pitchFamily="34" charset="0"/>
              </a:rPr>
              <a:t>Pat </a:t>
            </a:r>
            <a:r>
              <a:rPr lang="en-US" altLang="en-US" sz="2800" dirty="0" err="1">
                <a:latin typeface="+mn-lt"/>
                <a:cs typeface="Arial" panose="020B0604020202020204" pitchFamily="34" charset="0"/>
              </a:rPr>
              <a:t>Ittmann</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Neonatal Leads</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800" dirty="0">
                <a:latin typeface="+mn-lt"/>
                <a:cs typeface="Arial" panose="020B0604020202020204" pitchFamily="34" charset="0"/>
              </a:rPr>
              <a:t>Patricia Lee King </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State Project Director</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800" dirty="0" smtClean="0">
                <a:latin typeface="+mn-lt"/>
                <a:cs typeface="Arial" panose="020B0604020202020204" pitchFamily="34" charset="0"/>
              </a:rPr>
              <a:t>Kate Finnegan</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Project Coordinator</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000" dirty="0">
                <a:latin typeface="+mn-lt"/>
                <a:cs typeface="Arial" panose="020B0604020202020204" pitchFamily="34" charset="0"/>
              </a:rPr>
              <a:t>Email us at</a:t>
            </a:r>
            <a:r>
              <a:rPr lang="en-US" altLang="en-US" sz="2000" dirty="0">
                <a:solidFill>
                  <a:srgbClr val="004990"/>
                </a:solidFill>
                <a:latin typeface="+mn-lt"/>
                <a:cs typeface="Arial" panose="020B0604020202020204" pitchFamily="34" charset="0"/>
              </a:rPr>
              <a:t> </a:t>
            </a:r>
            <a:r>
              <a:rPr lang="en-US" altLang="en-US" sz="2000" dirty="0">
                <a:solidFill>
                  <a:srgbClr val="004990"/>
                </a:solidFill>
                <a:latin typeface="+mn-lt"/>
                <a:cs typeface="Arial" panose="020B0604020202020204" pitchFamily="34" charset="0"/>
                <a:hlinkClick r:id="rId4"/>
              </a:rPr>
              <a:t>info@ilpqc.org</a:t>
            </a:r>
            <a:endParaRPr lang="en-US" altLang="en-US" sz="2000" dirty="0">
              <a:solidFill>
                <a:srgbClr val="004990"/>
              </a:solidFill>
              <a:latin typeface="+mn-lt"/>
              <a:cs typeface="Arial" panose="020B0604020202020204" pitchFamily="34" charset="0"/>
            </a:endParaRPr>
          </a:p>
          <a:p>
            <a:pPr eaLnBrk="1" hangingPunct="1">
              <a:spcBef>
                <a:spcPct val="0"/>
              </a:spcBef>
              <a:buClrTx/>
              <a:buSzTx/>
              <a:buFontTx/>
              <a:buNone/>
            </a:pPr>
            <a:r>
              <a:rPr lang="en-US" altLang="en-US" sz="2000" dirty="0">
                <a:latin typeface="+mn-lt"/>
                <a:cs typeface="Arial" panose="020B0604020202020204" pitchFamily="34" charset="0"/>
              </a:rPr>
              <a:t>Website: </a:t>
            </a:r>
            <a:r>
              <a:rPr lang="en-US" altLang="en-US" sz="2000" dirty="0">
                <a:solidFill>
                  <a:srgbClr val="004990"/>
                </a:solidFill>
                <a:latin typeface="+mn-lt"/>
                <a:cs typeface="Arial" panose="020B0604020202020204" pitchFamily="34" charset="0"/>
                <a:hlinkClick r:id="rId5"/>
              </a:rPr>
              <a:t>www.ilpqc.org</a:t>
            </a:r>
            <a:endParaRPr lang="en-US" altLang="en-US" sz="2000" dirty="0">
              <a:solidFill>
                <a:srgbClr val="004990"/>
              </a:solidFill>
              <a:latin typeface="+mn-lt"/>
              <a:cs typeface="Arial" panose="020B0604020202020204" pitchFamily="34" charset="0"/>
            </a:endParaRPr>
          </a:p>
        </p:txBody>
      </p:sp>
    </p:spTree>
    <p:extLst>
      <p:ext uri="{BB962C8B-B14F-4D97-AF65-F5344CB8AC3E}">
        <p14:creationId xmlns:p14="http://schemas.microsoft.com/office/powerpoint/2010/main" val="30614524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sponsor_slide.jpg"/>
          <p:cNvPicPr>
            <a:picLocks noChangeAspect="1"/>
          </p:cNvPicPr>
          <p:nvPr/>
        </p:nvPicPr>
        <p:blipFill>
          <a:blip r:embed="rId2" cstate="print"/>
          <a:srcRect/>
          <a:stretch>
            <a:fillRect/>
          </a:stretch>
        </p:blipFill>
        <p:spPr bwMode="auto">
          <a:xfrm>
            <a:off x="0" y="-76200"/>
            <a:ext cx="9144000" cy="6826250"/>
          </a:xfrm>
          <a:prstGeom prst="rect">
            <a:avLst/>
          </a:prstGeom>
          <a:noFill/>
          <a:ln w="9525">
            <a:noFill/>
            <a:miter lim="800000"/>
            <a:headEnd/>
            <a:tailEnd/>
          </a:ln>
        </p:spPr>
      </p:pic>
      <p:sp>
        <p:nvSpPr>
          <p:cNvPr id="2" name="TextBox 1"/>
          <p:cNvSpPr txBox="1"/>
          <p:nvPr/>
        </p:nvSpPr>
        <p:spPr>
          <a:xfrm>
            <a:off x="7467600" y="5911334"/>
            <a:ext cx="1295400" cy="461665"/>
          </a:xfrm>
          <a:prstGeom prst="rect">
            <a:avLst/>
          </a:prstGeom>
          <a:noFill/>
        </p:spPr>
        <p:txBody>
          <a:bodyPr wrap="square" rtlCol="0">
            <a:spAutoFit/>
          </a:bodyPr>
          <a:lstStyle/>
          <a:p>
            <a:pPr algn="ctr"/>
            <a:r>
              <a:rPr lang="en-US" sz="2400" dirty="0" smtClean="0"/>
              <a:t>IDPH</a:t>
            </a:r>
            <a:endParaRPr lang="en-US" sz="2400" dirty="0"/>
          </a:p>
        </p:txBody>
      </p:sp>
    </p:spTree>
    <p:extLst>
      <p:ext uri="{BB962C8B-B14F-4D97-AF65-F5344CB8AC3E}">
        <p14:creationId xmlns:p14="http://schemas.microsoft.com/office/powerpoint/2010/main" val="79840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9024</TotalTime>
  <Words>6554</Words>
  <Application>Microsoft Office PowerPoint</Application>
  <PresentationFormat>On-screen Show (4:3)</PresentationFormat>
  <Paragraphs>956</Paragraphs>
  <Slides>96</Slides>
  <Notes>77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10" baseType="lpstr">
      <vt:lpstr>MS Mincho</vt:lpstr>
      <vt:lpstr>ＭＳ Ｐゴシック</vt:lpstr>
      <vt:lpstr>ＭＳ Ｐゴシック</vt:lpstr>
      <vt:lpstr>Arial</vt:lpstr>
      <vt:lpstr>Calibri</vt:lpstr>
      <vt:lpstr>Cambria</vt:lpstr>
      <vt:lpstr>Goudy Old Style</vt:lpstr>
      <vt:lpstr>Noto Symbol</vt:lpstr>
      <vt:lpstr>Times New Roman</vt:lpstr>
      <vt:lpstr>Wingdings</vt:lpstr>
      <vt:lpstr>Wingdings 2</vt:lpstr>
      <vt:lpstr>ヒラギノ角ゴ Pro W3</vt:lpstr>
      <vt:lpstr>1_Office Theme</vt:lpstr>
      <vt:lpstr>Presentation</vt:lpstr>
      <vt:lpstr>Welcome!</vt:lpstr>
      <vt:lpstr>Maternal Hypertension Initiative Face-to-Face Collaborative Learning Session </vt:lpstr>
      <vt:lpstr>Today’s Participants</vt:lpstr>
      <vt:lpstr>Agenda</vt:lpstr>
      <vt:lpstr>Today’s Presenters</vt:lpstr>
      <vt:lpstr>ILPQC Vision</vt:lpstr>
      <vt:lpstr>Working Together on State-wide Initiatives</vt:lpstr>
      <vt:lpstr>Hospital Engagement </vt:lpstr>
      <vt:lpstr>www.ilpqc.org </vt:lpstr>
      <vt:lpstr>ILPQC Maternal  Hypertension Initiative</vt:lpstr>
      <vt:lpstr>ILPQC HTN: Proposed Timeline 2016</vt:lpstr>
      <vt:lpstr>ILPQC HTN Initiative  Goal &amp; Measures</vt:lpstr>
      <vt:lpstr>What data are we collecting?</vt:lpstr>
      <vt:lpstr>PowerPoint Presentation</vt:lpstr>
      <vt:lpstr>What are we trying to accomplish?</vt:lpstr>
      <vt:lpstr>Key Clinical Pearl: 160/110 vs. 160/105</vt:lpstr>
      <vt:lpstr>PowerPoint Presentation</vt:lpstr>
      <vt:lpstr>PowerPoint Presentation</vt:lpstr>
      <vt:lpstr>Where to start?</vt:lpstr>
      <vt:lpstr>What should your team do?</vt:lpstr>
      <vt:lpstr>ILPQC Maternal Hypertension: Toolkit Binders</vt:lpstr>
      <vt:lpstr>HTN Preeclampsia Tear Pad Distribution</vt:lpstr>
      <vt:lpstr>MOC Credits</vt:lpstr>
      <vt:lpstr>Improving Healthcare Response to Maternal Hypertension: The CMQCC (California) Preeclampsia Collaborative  Larry Shields, MD Director of Maternal Fetal Medicine, Marian Regional Medical Center,  Santa Maria, California</vt:lpstr>
      <vt:lpstr>The AIM HTN Bundle 101: Key Steps for Implementation  Nancy Peterson, MSN, RNC-OB, PNNP, IBCLC Director of Perinatal Outreach and Clinical Program Manager, California Maternal Quality Collaborative</vt:lpstr>
      <vt:lpstr>Understanding QI Strategies for Bundle Implementation  Patti Lee King, PhD, MSW State Project Director, Illinois Perinatal Quality Collaborative</vt:lpstr>
      <vt:lpstr>11 Steps to getting started with the ILPQC Maternal HTN Initiative </vt:lpstr>
      <vt:lpstr>PowerPoint Presentation</vt:lpstr>
      <vt:lpstr>AIM: What are we trying to  accomplish?</vt:lpstr>
      <vt:lpstr>MEASURES: How will we know that a change is an improvement? </vt:lpstr>
      <vt:lpstr>CHANGES: What changes can we make that will result in improvement?</vt:lpstr>
      <vt:lpstr>Tools to Identify Opportunities for Change </vt:lpstr>
      <vt:lpstr>Identify Possible Changes</vt:lpstr>
      <vt:lpstr>PowerPoint Presentation</vt:lpstr>
      <vt:lpstr>Use Your Process Flow Diagram  to Identify</vt:lpstr>
      <vt:lpstr>Implementation Checklist</vt:lpstr>
      <vt:lpstr>Tool to Test Changes</vt:lpstr>
      <vt:lpstr>PowerPoint Presentation</vt:lpstr>
      <vt:lpstr>PowerPoint Presentation</vt:lpstr>
      <vt:lpstr>PowerPoint Presentation</vt:lpstr>
      <vt:lpstr>Key Points for PDSAs</vt:lpstr>
      <vt:lpstr>Possible opportunities for change  from CMQCC experience</vt:lpstr>
      <vt:lpstr>PDSA example: Improving  access to IV HTN education on unit</vt:lpstr>
      <vt:lpstr>PowerPoint Presentation</vt:lpstr>
      <vt:lpstr>PowerPoint Presentation</vt:lpstr>
      <vt:lpstr>Tools to Identify Interventions and Resources</vt:lpstr>
      <vt:lpstr>MAP-IT</vt:lpstr>
      <vt:lpstr>Strategies and Change Tactics</vt:lpstr>
      <vt:lpstr>PowerPoint Presentation</vt:lpstr>
      <vt:lpstr>ILPQC Maternal Hypertension: Toolkit Binders</vt:lpstr>
      <vt:lpstr>Summary</vt:lpstr>
      <vt:lpstr>Team Storyboard Viewing</vt:lpstr>
      <vt:lpstr>Lunch and Networking</vt:lpstr>
      <vt:lpstr>Accurate Measurement of Blood Pressure &amp; Other Strategies for Success  Nancy Peterson, MSN, RNC-OB, PNNP, IBCLC Director of Perinatal Outreach and Clinical Program Manager, California Maternal Quality Collaborative</vt:lpstr>
      <vt:lpstr>Implementation Cafés: Timeline</vt:lpstr>
      <vt:lpstr>Implementation Cafés: Topics and Locations</vt:lpstr>
      <vt:lpstr>Debrief with Large Group</vt:lpstr>
      <vt:lpstr>Strategies for Data Collection &amp; Using Your Data to Drive Quality Improvement  Patti Lee King, PhD, MSW State Project Director, Illinois Perinatal Quality Collaborative Kate Finnegan, MPH Project Coordinator, Illinois Perinatal Quality Collaborative</vt:lpstr>
      <vt:lpstr>What data are we collecting?</vt:lpstr>
      <vt:lpstr>How will we measure  improvement?</vt:lpstr>
      <vt:lpstr>Severe HTN Data Form: 2 Options</vt:lpstr>
      <vt:lpstr>PowerPoint Presentation</vt:lpstr>
      <vt:lpstr>PowerPoint Presentation</vt:lpstr>
      <vt:lpstr>PowerPoint Presentation</vt:lpstr>
      <vt:lpstr>Steps for Data Form  Implementation</vt:lpstr>
      <vt:lpstr>Lessons Learned from Wave 1</vt:lpstr>
      <vt:lpstr>Wave 1 Survey: Data  Collection Strategies</vt:lpstr>
      <vt:lpstr>Wave 1 Survey: Lessons learned</vt:lpstr>
      <vt:lpstr>Wave 1 Survey – Strategies Going Forward</vt:lpstr>
      <vt:lpstr>REDCap Data System</vt:lpstr>
      <vt:lpstr>How to Access Reports</vt:lpstr>
      <vt:lpstr>Understanding Your  REDCap Reports</vt:lpstr>
      <vt:lpstr>Understanding Your  REDCap Reports</vt:lpstr>
      <vt:lpstr>Understanding Your  REDCap Reports: Time to Treatment</vt:lpstr>
      <vt:lpstr>Understanding Your REDCap  Reports: SMM Including Hemorrhage</vt:lpstr>
      <vt:lpstr>Understanding Your REDCap  Reports: Patient Education at Discharge</vt:lpstr>
      <vt:lpstr>Understanding Your  REDCap Reports: Patient Follow-up</vt:lpstr>
      <vt:lpstr>Understanding Your  REDCap Reports: Debriefs</vt:lpstr>
      <vt:lpstr>Example: Lower than average  % treated within 60 min</vt:lpstr>
      <vt:lpstr>Example: Higher than average  % treated within 60 min</vt:lpstr>
      <vt:lpstr>Understanding Your Baseline  Reports: Time to Tx Example</vt:lpstr>
      <vt:lpstr>Baseline Implementation Checklist Results</vt:lpstr>
      <vt:lpstr>Readiness Components Needed</vt:lpstr>
      <vt:lpstr>Readiness Components Needed Cont.</vt:lpstr>
      <vt:lpstr>Recognition Components Needed</vt:lpstr>
      <vt:lpstr>Response Components Needed</vt:lpstr>
      <vt:lpstr>Reporting Components Needed</vt:lpstr>
      <vt:lpstr>Summary</vt:lpstr>
      <vt:lpstr>Next Steps</vt:lpstr>
      <vt:lpstr>HTN Monthly Team Calls</vt:lpstr>
      <vt:lpstr>HTN Monthly Calls: Education Topics</vt:lpstr>
      <vt:lpstr>Save the Date – 4th Annual ILPQC Conference!</vt:lpstr>
      <vt:lpstr>Questions &amp; Wrap-up Panel</vt:lpstr>
      <vt:lpstr>Thank You!</vt:lpstr>
      <vt:lpstr>ILPQC Administrative Team</vt:lpstr>
      <vt:lpstr>PowerPoint Presentation</vt:lpstr>
    </vt:vector>
  </TitlesOfParts>
  <Company>NorthShore University Health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Certificate Initiative – Webinar 1</dc:title>
  <dc:creator>Katelynne Finnegan</dc:creator>
  <cp:lastModifiedBy>Patricia Ann Lee King</cp:lastModifiedBy>
  <cp:revision>441</cp:revision>
  <cp:lastPrinted>2015-05-15T13:56:34Z</cp:lastPrinted>
  <dcterms:created xsi:type="dcterms:W3CDTF">2015-02-12T15:31:22Z</dcterms:created>
  <dcterms:modified xsi:type="dcterms:W3CDTF">2016-05-23T04:13:08Z</dcterms:modified>
</cp:coreProperties>
</file>