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ppt" ContentType="application/vnd.ms-powerpoint"/>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33"/>
  </p:notesMasterIdLst>
  <p:sldIdLst>
    <p:sldId id="312" r:id="rId3"/>
    <p:sldId id="282" r:id="rId4"/>
    <p:sldId id="314" r:id="rId5"/>
    <p:sldId id="286" r:id="rId6"/>
    <p:sldId id="287" r:id="rId7"/>
    <p:sldId id="307" r:id="rId8"/>
    <p:sldId id="288" r:id="rId9"/>
    <p:sldId id="308" r:id="rId10"/>
    <p:sldId id="289" r:id="rId11"/>
    <p:sldId id="290" r:id="rId12"/>
    <p:sldId id="291" r:id="rId13"/>
    <p:sldId id="292" r:id="rId14"/>
    <p:sldId id="293" r:id="rId15"/>
    <p:sldId id="294" r:id="rId16"/>
    <p:sldId id="295" r:id="rId17"/>
    <p:sldId id="297" r:id="rId18"/>
    <p:sldId id="309" r:id="rId19"/>
    <p:sldId id="310" r:id="rId20"/>
    <p:sldId id="296" r:id="rId21"/>
    <p:sldId id="298" r:id="rId22"/>
    <p:sldId id="299" r:id="rId23"/>
    <p:sldId id="300" r:id="rId24"/>
    <p:sldId id="301" r:id="rId25"/>
    <p:sldId id="302" r:id="rId26"/>
    <p:sldId id="303" r:id="rId27"/>
    <p:sldId id="311" r:id="rId28"/>
    <p:sldId id="304" r:id="rId29"/>
    <p:sldId id="315" r:id="rId30"/>
    <p:sldId id="306" r:id="rId31"/>
    <p:sldId id="31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50"/>
    <p:restoredTop sz="86490"/>
  </p:normalViewPr>
  <p:slideViewPr>
    <p:cSldViewPr snapToGrid="0" snapToObjects="1">
      <p:cViewPr>
        <p:scale>
          <a:sx n="117" d="100"/>
          <a:sy n="117" d="100"/>
        </p:scale>
        <p:origin x="776" y="-47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06028D-9D04-3C44-B60F-698A5E36F6D4}" type="datetimeFigureOut">
              <a:rPr lang="en-US" smtClean="0"/>
              <a:t>5/21/16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64800-9FA7-8E46-A767-71EC1788A575}" type="slidenum">
              <a:rPr lang="en-US" smtClean="0"/>
              <a:t>‹#›</a:t>
            </a:fld>
            <a:endParaRPr lang="en-US"/>
          </a:p>
        </p:txBody>
      </p:sp>
    </p:spTree>
    <p:extLst>
      <p:ext uri="{BB962C8B-B14F-4D97-AF65-F5344CB8AC3E}">
        <p14:creationId xmlns:p14="http://schemas.microsoft.com/office/powerpoint/2010/main" val="19983806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31289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 the stethoscope lightly over the brachial artery.  If it is pressed too firmly against the artery, it may cause </a:t>
            </a:r>
            <a:r>
              <a:rPr lang="en-US" dirty="0" err="1" smtClean="0"/>
              <a:t>turbulance</a:t>
            </a:r>
            <a:r>
              <a:rPr lang="en-US" dirty="0" smtClean="0"/>
              <a:t> and the disappearance of sound thus artificially reducing the diastolic</a:t>
            </a:r>
            <a:r>
              <a:rPr lang="en-US" baseline="0" dirty="0" smtClean="0"/>
              <a:t> pressure. </a:t>
            </a:r>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69543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4" y="8685213"/>
            <a:ext cx="2971800" cy="457200"/>
          </a:xfrm>
          <a:prstGeom prst="rect">
            <a:avLst/>
          </a:prstGeom>
        </p:spPr>
        <p:txBody>
          <a:bodyPr/>
          <a:lstStyle/>
          <a:p>
            <a:fld id="{D3BF90E9-91A6-C349-99F2-3814E953B3DF}"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359720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64800-9FA7-8E46-A767-71EC1788A575}" type="slidenum">
              <a:rPr lang="en-US" smtClean="0"/>
              <a:t>17</a:t>
            </a:fld>
            <a:endParaRPr lang="en-US"/>
          </a:p>
        </p:txBody>
      </p:sp>
    </p:spTree>
    <p:extLst>
      <p:ext uri="{BB962C8B-B14F-4D97-AF65-F5344CB8AC3E}">
        <p14:creationId xmlns:p14="http://schemas.microsoft.com/office/powerpoint/2010/main" val="1936475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64800-9FA7-8E46-A767-71EC1788A575}" type="slidenum">
              <a:rPr lang="en-US" smtClean="0"/>
              <a:t>18</a:t>
            </a:fld>
            <a:endParaRPr lang="en-US"/>
          </a:p>
        </p:txBody>
      </p:sp>
    </p:spTree>
    <p:extLst>
      <p:ext uri="{BB962C8B-B14F-4D97-AF65-F5344CB8AC3E}">
        <p14:creationId xmlns:p14="http://schemas.microsoft.com/office/powerpoint/2010/main" val="909470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156333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is more and more evidence in the literature that conical</a:t>
            </a:r>
            <a:r>
              <a:rPr lang="en-US" baseline="0" dirty="0" smtClean="0"/>
              <a:t> shaped cuffs give the most accurate </a:t>
            </a:r>
            <a:r>
              <a:rPr lang="en-US" baseline="0" dirty="0" err="1" smtClean="0"/>
              <a:t>measrements</a:t>
            </a:r>
            <a:r>
              <a:rPr lang="en-US" baseline="0" dirty="0" smtClean="0"/>
              <a:t> but very few hospitals have them.</a:t>
            </a:r>
            <a:endParaRPr lang="en-US" dirty="0" smtClean="0"/>
          </a:p>
          <a:p>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85094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Most</a:t>
            </a:r>
            <a:r>
              <a:rPr lang="en-US" baseline="0" dirty="0" smtClean="0"/>
              <a:t> of the evidence discourages a forearm measurement as an alternative to upper arm using an automated device.</a:t>
            </a:r>
            <a:endParaRPr lang="en-US" dirty="0" smtClean="0"/>
          </a:p>
          <a:p>
            <a:endParaRPr lang="en-US" dirty="0"/>
          </a:p>
        </p:txBody>
      </p:sp>
      <p:sp>
        <p:nvSpPr>
          <p:cNvPr id="4" name="Slide Number Placeholder 3"/>
          <p:cNvSpPr>
            <a:spLocks noGrp="1"/>
          </p:cNvSpPr>
          <p:nvPr>
            <p:ph type="sldNum" sz="quarter" idx="10"/>
          </p:nvPr>
        </p:nvSpPr>
        <p:spPr>
          <a:xfrm>
            <a:off x="3884614" y="8685213"/>
            <a:ext cx="2971800" cy="457200"/>
          </a:xfrm>
          <a:prstGeom prst="rect">
            <a:avLst/>
          </a:prstGeom>
        </p:spPr>
        <p:txBody>
          <a:bodyPr/>
          <a:lstStyle/>
          <a:p>
            <a:fld id="{EFD90133-9D55-914C-9792-AA8BD42722A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70312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875041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hospital implemented </a:t>
            </a:r>
            <a:r>
              <a:rPr lang="en-US" baseline="0" dirty="0" err="1" smtClean="0"/>
              <a:t>disposible</a:t>
            </a:r>
            <a:r>
              <a:rPr lang="en-US" baseline="0" dirty="0" smtClean="0"/>
              <a:t> automated cuffs in L&amp;D.  Benefits:  Better fit for more accurate readings, Follows patient wherever she is to ensure accurate size cuff is used for subsequent BP readings, improved infection control, latex free and </a:t>
            </a:r>
            <a:r>
              <a:rPr lang="en-US" baseline="0" dirty="0" err="1" smtClean="0"/>
              <a:t>disposible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9E64800-9FA7-8E46-A767-71EC1788A575}" type="slidenum">
              <a:rPr lang="en-US" smtClean="0"/>
              <a:t>28</a:t>
            </a:fld>
            <a:endParaRPr lang="en-US"/>
          </a:p>
        </p:txBody>
      </p:sp>
    </p:spTree>
    <p:extLst>
      <p:ext uri="{BB962C8B-B14F-4D97-AF65-F5344CB8AC3E}">
        <p14:creationId xmlns:p14="http://schemas.microsoft.com/office/powerpoint/2010/main" val="743094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order to engage people you need to convince them there is a problem.</a:t>
            </a:r>
            <a:r>
              <a:rPr lang="en-US" baseline="0" dirty="0" smtClean="0"/>
              <a:t>  Use hard data, show the evidence, and use stories to evoke emotional engagement by the team.</a:t>
            </a:r>
            <a:endParaRPr lang="en-US" dirty="0" smtClean="0"/>
          </a:p>
          <a:p>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22002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48714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73613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accuracy of automatic</a:t>
            </a:r>
            <a:r>
              <a:rPr lang="en-US" baseline="0" dirty="0" smtClean="0"/>
              <a:t> devices is validated for BP measurement in the upper arm only thus decreasing the validity of the findings</a:t>
            </a:r>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359426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t>8</a:t>
            </a:fld>
            <a:endParaRPr lang="en-US"/>
          </a:p>
        </p:txBody>
      </p:sp>
    </p:spTree>
    <p:extLst>
      <p:ext uri="{BB962C8B-B14F-4D97-AF65-F5344CB8AC3E}">
        <p14:creationId xmlns:p14="http://schemas.microsoft.com/office/powerpoint/2010/main" val="100213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If you are not sure which cuff to use, measure the arm “If in doubt, measure it out”!!!  If it is borderline between two sized you should error on the side of the larger cuff.  The bladder should be placed midline over the brachial artery.  No restrictive clothing should be on the patients arm that can act as a tourniquet and cause an inaccurate measurement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3</a:t>
            </a:r>
            <a:r>
              <a:rPr lang="en-US" baseline="30000" dirty="0" smtClean="0"/>
              <a:t>rd</a:t>
            </a:r>
            <a:r>
              <a:rPr lang="en-US" baseline="0" dirty="0" smtClean="0"/>
              <a:t> point:  </a:t>
            </a:r>
            <a:r>
              <a:rPr lang="en-US" dirty="0" smtClean="0"/>
              <a:t>If cuff is too low, you can get </a:t>
            </a:r>
            <a:r>
              <a:rPr lang="en-US" dirty="0" smtClean="0"/>
              <a:t>artifact</a:t>
            </a:r>
            <a:r>
              <a:rPr lang="en-US" baseline="0" dirty="0" smtClean="0"/>
              <a:t> </a:t>
            </a:r>
            <a:r>
              <a:rPr lang="en-US" dirty="0" smtClean="0"/>
              <a:t>noise </a:t>
            </a:r>
            <a:r>
              <a:rPr lang="en-US" dirty="0" smtClean="0"/>
              <a:t>r/t</a:t>
            </a:r>
            <a:r>
              <a:rPr lang="en-US" baseline="0" dirty="0" smtClean="0"/>
              <a:t> the stethoscope touching the cuff.</a:t>
            </a:r>
            <a:endParaRPr lang="en-US" dirty="0" smtClean="0"/>
          </a:p>
          <a:p>
            <a:endParaRPr lang="en-US" dirty="0"/>
          </a:p>
        </p:txBody>
      </p:sp>
      <p:sp>
        <p:nvSpPr>
          <p:cNvPr id="4" name="Slide Number Placeholder 3"/>
          <p:cNvSpPr>
            <a:spLocks noGrp="1"/>
          </p:cNvSpPr>
          <p:nvPr>
            <p:ph type="sldNum" sz="quarter" idx="10"/>
          </p:nvPr>
        </p:nvSpPr>
        <p:spPr>
          <a:xfrm>
            <a:off x="3884614" y="8685213"/>
            <a:ext cx="2971800" cy="457200"/>
          </a:xfrm>
          <a:prstGeom prst="rect">
            <a:avLst/>
          </a:prstGeom>
        </p:spPr>
        <p:txBody>
          <a:bodyPr/>
          <a:lstStyle/>
          <a:p>
            <a:fld id="{D3BF90E9-91A6-C349-99F2-3814E953B3DF}"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4082092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frequent BP measurement</a:t>
            </a:r>
            <a:r>
              <a:rPr lang="en-US" baseline="0" dirty="0" smtClean="0"/>
              <a:t> error with </a:t>
            </a:r>
            <a:r>
              <a:rPr lang="en-US" baseline="0" dirty="0" err="1" smtClean="0"/>
              <a:t>undercuffing</a:t>
            </a:r>
            <a:r>
              <a:rPr lang="en-US" baseline="0" dirty="0" smtClean="0"/>
              <a:t> accounting for 84% of </a:t>
            </a:r>
            <a:r>
              <a:rPr lang="en-US" baseline="0" dirty="0" err="1" smtClean="0"/>
              <a:t>miscuffing</a:t>
            </a:r>
            <a:r>
              <a:rPr lang="en-US" baseline="0" dirty="0" smtClean="0"/>
              <a:t> in large arms</a:t>
            </a:r>
            <a:r>
              <a:rPr lang="en-US" baseline="0" dirty="0" smtClean="0"/>
              <a:t>.. </a:t>
            </a:r>
            <a:r>
              <a:rPr lang="en-US" baseline="0" dirty="0" smtClean="0"/>
              <a:t>A recent study found that 80% of very slim pregnant women had their BP underestimated with a standard cuff.  </a:t>
            </a:r>
            <a:r>
              <a:rPr lang="en-US" dirty="0" smtClean="0"/>
              <a:t>Other factors that decrease the accuracy of BP measurements</a:t>
            </a:r>
            <a:r>
              <a:rPr lang="en-US" baseline="0" dirty="0" smtClean="0"/>
              <a:t> include:  Air in the cuff before it is placed on the </a:t>
            </a:r>
            <a:r>
              <a:rPr lang="en-US" baseline="0" dirty="0" err="1" smtClean="0"/>
              <a:t>pt’s</a:t>
            </a:r>
            <a:r>
              <a:rPr lang="en-US" baseline="0" dirty="0" smtClean="0"/>
              <a:t> arm, kinks or loose connections, any arm motion during measurement (passive or active),  If repeated BP are needed, fully deflate the cuff and wait at least 15 sec between measurements.</a:t>
            </a:r>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45987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While </a:t>
            </a:r>
            <a:r>
              <a:rPr lang="en-US" baseline="0" dirty="0" smtClean="0"/>
              <a:t>the patient is sitting quietly for at least 5 min, they should be comfortable with their back supported , legs uncrossed and feel resting on the floor.</a:t>
            </a:r>
            <a:endParaRPr lang="en-US" dirty="0" smtClean="0"/>
          </a:p>
          <a:p>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87758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Pain</a:t>
            </a:r>
            <a:r>
              <a:rPr lang="en-US" baseline="0" dirty="0" smtClean="0"/>
              <a:t> and anxiety can also increase BP</a:t>
            </a:r>
            <a:endParaRPr lang="en-US" dirty="0" smtClean="0"/>
          </a:p>
          <a:p>
            <a:endParaRPr lang="en-US" dirty="0"/>
          </a:p>
        </p:txBody>
      </p:sp>
      <p:sp>
        <p:nvSpPr>
          <p:cNvPr id="4" name="Slide Number Placeholder 3"/>
          <p:cNvSpPr>
            <a:spLocks noGrp="1"/>
          </p:cNvSpPr>
          <p:nvPr>
            <p:ph type="sldNum" sz="quarter" idx="10"/>
          </p:nvPr>
        </p:nvSpPr>
        <p:spPr/>
        <p:txBody>
          <a:bodyPr/>
          <a:lstStyle/>
          <a:p>
            <a:fld id="{0BD7DDA2-E745-40D0-809D-978E53EEDB3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03437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pic>
        <p:nvPicPr>
          <p:cNvPr id="18" name="Picture 26" descr="CMQC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495800" cy="168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19800" y="46051"/>
            <a:ext cx="3124199" cy="1250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5" name="Rectangle 19"/>
          <p:cNvSpPr>
            <a:spLocks noGrp="1" noChangeArrowheads="1"/>
          </p:cNvSpPr>
          <p:nvPr>
            <p:ph type="ctrTitle"/>
          </p:nvPr>
        </p:nvSpPr>
        <p:spPr>
          <a:xfrm>
            <a:off x="2971800" y="1828800"/>
            <a:ext cx="6019800" cy="2209800"/>
          </a:xfrm>
        </p:spPr>
        <p:txBody>
          <a:bodyPr/>
          <a:lstStyle>
            <a:lvl1pPr>
              <a:defRPr sz="4600">
                <a:solidFill>
                  <a:srgbClr val="FFFFFF"/>
                </a:solidFill>
              </a:defRPr>
            </a:lvl1pPr>
          </a:lstStyle>
          <a:p>
            <a:r>
              <a:rPr lang="en-US" dirty="0" smtClean="0"/>
              <a:t>Click to edit Master title style</a:t>
            </a:r>
            <a:endParaRPr lang="en-US" dirty="0"/>
          </a:p>
        </p:txBody>
      </p:sp>
      <p:sp>
        <p:nvSpPr>
          <p:cNvPr id="29716" name="Rectangle 20"/>
          <p:cNvSpPr>
            <a:spLocks noGrp="1" noChangeArrowheads="1"/>
          </p:cNvSpPr>
          <p:nvPr>
            <p:ph type="subTitle" idx="1"/>
          </p:nvPr>
        </p:nvSpPr>
        <p:spPr>
          <a:xfrm>
            <a:off x="2438400" y="4267200"/>
            <a:ext cx="6705600" cy="2286000"/>
          </a:xfrm>
        </p:spPr>
        <p:txBody>
          <a:bodyPr/>
          <a:lstStyle>
            <a:lvl1pPr marL="0" indent="0">
              <a:buFont typeface="Wingdings" pitchFamily="-65" charset="2"/>
              <a:buNone/>
              <a:defRPr sz="2000"/>
            </a:lvl1pPr>
          </a:lstStyle>
          <a:p>
            <a:r>
              <a:rPr lang="en-US" dirty="0" smtClean="0"/>
              <a:t>Click to edit Master subtitle style</a:t>
            </a:r>
            <a:endParaRPr lang="en-US" dirty="0"/>
          </a:p>
        </p:txBody>
      </p:sp>
      <p:sp>
        <p:nvSpPr>
          <p:cNvPr id="20" name="Rectangle 16"/>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383" tIns="45692" rIns="91383" bIns="45692" numCol="1" anchor="b" anchorCtr="0" compatLnSpc="1">
            <a:prstTxWarp prst="textNoShape">
              <a:avLst/>
            </a:prstTxWarp>
          </a:bodyPr>
          <a:lstStyle>
            <a:lvl1pPr algn="l" eaLnBrk="1" hangingPunct="1">
              <a:defRPr sz="1200">
                <a:ea typeface="ＭＳ Ｐゴシック" charset="-128"/>
                <a:cs typeface="ＭＳ Ｐゴシック" charset="-128"/>
              </a:defRPr>
            </a:lvl1pPr>
          </a:lstStyle>
          <a:p>
            <a:pPr defTabSz="913836" fontAlgn="base">
              <a:spcBef>
                <a:spcPct val="0"/>
              </a:spcBef>
              <a:spcAft>
                <a:spcPct val="0"/>
              </a:spcAft>
              <a:defRPr/>
            </a:pPr>
            <a:endParaRPr lang="en-US">
              <a:solidFill>
                <a:srgbClr val="000000"/>
              </a:solidFill>
              <a:latin typeface="Arial" charset="0"/>
            </a:endParaRPr>
          </a:p>
        </p:txBody>
      </p:sp>
      <p:sp>
        <p:nvSpPr>
          <p:cNvPr id="21" name="Rectangle 17"/>
          <p:cNvSpPr>
            <a:spLocks noGrp="1" noChangeArrowheads="1"/>
          </p:cNvSpPr>
          <p:nvPr>
            <p:ph type="ftr" sz="quarter" idx="11"/>
          </p:nvPr>
        </p:nvSpPr>
        <p:spPr>
          <a:xfrm>
            <a:off x="3124201" y="6248400"/>
            <a:ext cx="2895600" cy="457200"/>
          </a:xfrm>
          <a:prstGeom prst="rect">
            <a:avLst/>
          </a:prstGeom>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2" name="Rectangle 18"/>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383" tIns="45692" rIns="91383" bIns="45692" numCol="1" anchor="b" anchorCtr="0" compatLnSpc="1">
            <a:prstTxWarp prst="textNoShape">
              <a:avLst/>
            </a:prstTxWarp>
          </a:bodyPr>
          <a:lstStyle>
            <a:lvl1pPr algn="r" eaLnBrk="1" hangingPunct="1">
              <a:defRPr sz="1200">
                <a:latin typeface="Arial Black" charset="0"/>
              </a:defRPr>
            </a:lvl1pPr>
          </a:lstStyle>
          <a:p>
            <a:pPr defTabSz="913836" fontAlgn="base">
              <a:spcBef>
                <a:spcPct val="0"/>
              </a:spcBef>
              <a:spcAft>
                <a:spcPct val="0"/>
              </a:spcAft>
              <a:defRPr/>
            </a:pPr>
            <a:fld id="{29072B87-B1D8-1F47-AFF7-7C29E921F49D}" type="slidenum">
              <a:rPr lang="en-US" smtClean="0">
                <a:solidFill>
                  <a:srgbClr val="000000"/>
                </a:solidFill>
                <a:ea typeface="ＭＳ Ｐゴシック" charset="0"/>
                <a:cs typeface="ＭＳ Ｐゴシック" charset="0"/>
              </a:rPr>
              <a:pPr defTabSz="913836"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24465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30887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526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0"/>
            <a:ext cx="8229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45307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26623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7724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03956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13"/>
            <a:ext cx="8229600" cy="4525963"/>
          </a:xfrm>
        </p:spPr>
        <p:txBody>
          <a:bodyPr/>
          <a:lstStyle/>
          <a:p>
            <a:pPr lvl="0"/>
            <a:endParaRPr lang="en-US" noProof="0"/>
          </a:p>
        </p:txBody>
      </p:sp>
      <p:sp>
        <p:nvSpPr>
          <p:cNvPr id="4" name="Date Placeholder 3"/>
          <p:cNvSpPr>
            <a:spLocks noGrp="1"/>
          </p:cNvSpPr>
          <p:nvPr>
            <p:ph type="dt" sz="half" idx="10"/>
          </p:nvPr>
        </p:nvSpPr>
        <p:spPr>
          <a:xfrm>
            <a:off x="457200" y="6356363"/>
            <a:ext cx="2133600" cy="365125"/>
          </a:xfrm>
          <a:prstGeom prst="rect">
            <a:avLst/>
          </a:prstGeom>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81001" y="6248400"/>
            <a:ext cx="5638800" cy="457200"/>
          </a:xfrm>
          <a:prstGeom prst="rect">
            <a:avLst/>
          </a:prstGeom>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63"/>
            <a:ext cx="2133600" cy="365125"/>
          </a:xfrm>
          <a:prstGeom prst="rect">
            <a:avLst/>
          </a:prstGeom>
        </p:spPr>
        <p:txBody>
          <a:bodyPr lIns="91383" tIns="45692" rIns="91383" bIns="45692"/>
          <a:lstStyle>
            <a:lvl1pPr>
              <a:defRPr/>
            </a:lvl1pPr>
          </a:lstStyle>
          <a:p>
            <a:pPr algn="ctr" defTabSz="913836" eaLnBrk="0" fontAlgn="base" hangingPunct="0">
              <a:spcBef>
                <a:spcPct val="0"/>
              </a:spcBef>
              <a:spcAft>
                <a:spcPct val="0"/>
              </a:spcAft>
            </a:pPr>
            <a:fld id="{6D3E627C-8611-9644-B4A4-4A8A736DDEA3}" type="slidenum">
              <a:rPr lang="en-US" smtClean="0">
                <a:solidFill>
                  <a:srgbClr val="000000"/>
                </a:solidFill>
                <a:latin typeface="Arial" charset="0"/>
                <a:ea typeface="ＭＳ Ｐゴシック" charset="0"/>
                <a:cs typeface="ＭＳ Ｐゴシック" charset="0"/>
              </a:rPr>
              <a:pPr algn="ctr" defTabSz="913836"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762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9F57BE-BE49-8240-B715-D427D2BDAE69}" type="datetimeFigureOut">
              <a:rPr lang="en-US" smtClean="0"/>
              <a:t>5/21/16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453385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F57BE-BE49-8240-B715-D427D2BDAE69}" type="datetimeFigureOut">
              <a:rPr lang="en-US" smtClean="0"/>
              <a:t>5/21/16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772539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9F57BE-BE49-8240-B715-D427D2BDAE69}" type="datetimeFigureOut">
              <a:rPr lang="en-US" smtClean="0"/>
              <a:t>5/21/16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377179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9F57BE-BE49-8240-B715-D427D2BDAE69}" type="datetimeFigureOut">
              <a:rPr lang="en-US" smtClean="0"/>
              <a:t>5/21/16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202956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8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pic>
        <p:nvPicPr>
          <p:cNvPr id="6"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18967" y="150259"/>
            <a:ext cx="1143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4943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9F57BE-BE49-8240-B715-D427D2BDAE69}" type="datetimeFigureOut">
              <a:rPr lang="en-US" smtClean="0"/>
              <a:t>5/21/16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247680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9F57BE-BE49-8240-B715-D427D2BDAE69}" type="datetimeFigureOut">
              <a:rPr lang="en-US" smtClean="0"/>
              <a:t>5/21/16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942771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F57BE-BE49-8240-B715-D427D2BDAE69}" type="datetimeFigureOut">
              <a:rPr lang="en-US" smtClean="0"/>
              <a:t>5/21/16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1027580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F57BE-BE49-8240-B715-D427D2BDAE69}" type="datetimeFigureOut">
              <a:rPr lang="en-US" smtClean="0"/>
              <a:t>5/21/16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485117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F57BE-BE49-8240-B715-D427D2BDAE69}" type="datetimeFigureOut">
              <a:rPr lang="en-US" smtClean="0"/>
              <a:t>5/21/16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1517444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F57BE-BE49-8240-B715-D427D2BDAE69}" type="datetimeFigureOut">
              <a:rPr lang="en-US" smtClean="0"/>
              <a:t>5/21/16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17615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F57BE-BE49-8240-B715-D427D2BDAE69}" type="datetimeFigureOut">
              <a:rPr lang="en-US" smtClean="0"/>
              <a:t>5/21/16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998AA-BFFC-D040-9592-0836276E6198}" type="slidenum">
              <a:rPr lang="en-US" smtClean="0"/>
              <a:t>‹#›</a:t>
            </a:fld>
            <a:endParaRPr lang="en-US"/>
          </a:p>
        </p:txBody>
      </p:sp>
    </p:spTree>
    <p:extLst>
      <p:ext uri="{BB962C8B-B14F-4D97-AF65-F5344CB8AC3E}">
        <p14:creationId xmlns:p14="http://schemas.microsoft.com/office/powerpoint/2010/main" val="140561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917" indent="0">
              <a:buNone/>
              <a:defRPr sz="1800"/>
            </a:lvl2pPr>
            <a:lvl3pPr marL="913836" indent="0">
              <a:buNone/>
              <a:defRPr sz="1600"/>
            </a:lvl3pPr>
            <a:lvl4pPr marL="1370760" indent="0">
              <a:buNone/>
              <a:defRPr sz="1400"/>
            </a:lvl4pPr>
            <a:lvl5pPr marL="1827678" indent="0">
              <a:buNone/>
              <a:defRPr sz="1400"/>
            </a:lvl5pPr>
            <a:lvl6pPr marL="2284596" indent="0">
              <a:buNone/>
              <a:defRPr sz="1400"/>
            </a:lvl6pPr>
            <a:lvl7pPr marL="2741518" indent="0">
              <a:buNone/>
              <a:defRPr sz="1400"/>
            </a:lvl7pPr>
            <a:lvl8pPr marL="3198432" indent="0">
              <a:buNone/>
              <a:defRPr sz="1400"/>
            </a:lvl8pPr>
            <a:lvl9pPr marL="3655356"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42142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4725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917" indent="0">
              <a:buNone/>
              <a:defRPr sz="2000" b="1"/>
            </a:lvl2pPr>
            <a:lvl3pPr marL="913836" indent="0">
              <a:buNone/>
              <a:defRPr sz="1800" b="1"/>
            </a:lvl3pPr>
            <a:lvl4pPr marL="1370760" indent="0">
              <a:buNone/>
              <a:defRPr sz="1600" b="1"/>
            </a:lvl4pPr>
            <a:lvl5pPr marL="1827678" indent="0">
              <a:buNone/>
              <a:defRPr sz="1600" b="1"/>
            </a:lvl5pPr>
            <a:lvl6pPr marL="2284596" indent="0">
              <a:buNone/>
              <a:defRPr sz="1600" b="1"/>
            </a:lvl6pPr>
            <a:lvl7pPr marL="2741518" indent="0">
              <a:buNone/>
              <a:defRPr sz="1600" b="1"/>
            </a:lvl7pPr>
            <a:lvl8pPr marL="3198432" indent="0">
              <a:buNone/>
              <a:defRPr sz="1600" b="1"/>
            </a:lvl8pPr>
            <a:lvl9pPr marL="36553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17" indent="0">
              <a:buNone/>
              <a:defRPr sz="2000" b="1"/>
            </a:lvl2pPr>
            <a:lvl3pPr marL="913836" indent="0">
              <a:buNone/>
              <a:defRPr sz="1800" b="1"/>
            </a:lvl3pPr>
            <a:lvl4pPr marL="1370760" indent="0">
              <a:buNone/>
              <a:defRPr sz="1600" b="1"/>
            </a:lvl4pPr>
            <a:lvl5pPr marL="1827678" indent="0">
              <a:buNone/>
              <a:defRPr sz="1600" b="1"/>
            </a:lvl5pPr>
            <a:lvl6pPr marL="2284596" indent="0">
              <a:buNone/>
              <a:defRPr sz="1600" b="1"/>
            </a:lvl6pPr>
            <a:lvl7pPr marL="2741518" indent="0">
              <a:buNone/>
              <a:defRPr sz="1600" b="1"/>
            </a:lvl7pPr>
            <a:lvl8pPr marL="3198432" indent="0">
              <a:buNone/>
              <a:defRPr sz="1600" b="1"/>
            </a:lvl8pPr>
            <a:lvl9pPr marL="36553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2857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08866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1863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17" indent="0">
              <a:buNone/>
              <a:defRPr sz="1200"/>
            </a:lvl2pPr>
            <a:lvl3pPr marL="913836" indent="0">
              <a:buNone/>
              <a:defRPr sz="1000"/>
            </a:lvl3pPr>
            <a:lvl4pPr marL="1370760" indent="0">
              <a:buNone/>
              <a:defRPr sz="900"/>
            </a:lvl4pPr>
            <a:lvl5pPr marL="1827678" indent="0">
              <a:buNone/>
              <a:defRPr sz="900"/>
            </a:lvl5pPr>
            <a:lvl6pPr marL="2284596" indent="0">
              <a:buNone/>
              <a:defRPr sz="900"/>
            </a:lvl6pPr>
            <a:lvl7pPr marL="2741518" indent="0">
              <a:buNone/>
              <a:defRPr sz="900"/>
            </a:lvl7pPr>
            <a:lvl8pPr marL="3198432" indent="0">
              <a:buNone/>
              <a:defRPr sz="900"/>
            </a:lvl8pPr>
            <a:lvl9pPr marL="3655356"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9234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7" indent="0">
              <a:buNone/>
              <a:defRPr sz="2800"/>
            </a:lvl2pPr>
            <a:lvl3pPr marL="913836" indent="0">
              <a:buNone/>
              <a:defRPr sz="2400"/>
            </a:lvl3pPr>
            <a:lvl4pPr marL="1370760" indent="0">
              <a:buNone/>
              <a:defRPr sz="2000"/>
            </a:lvl4pPr>
            <a:lvl5pPr marL="1827678" indent="0">
              <a:buNone/>
              <a:defRPr sz="2000"/>
            </a:lvl5pPr>
            <a:lvl6pPr marL="2284596" indent="0">
              <a:buNone/>
              <a:defRPr sz="2000"/>
            </a:lvl6pPr>
            <a:lvl7pPr marL="2741518" indent="0">
              <a:buNone/>
              <a:defRPr sz="2000"/>
            </a:lvl7pPr>
            <a:lvl8pPr marL="3198432" indent="0">
              <a:buNone/>
              <a:defRPr sz="2000"/>
            </a:lvl8pPr>
            <a:lvl9pPr marL="365535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917" indent="0">
              <a:buNone/>
              <a:defRPr sz="1200"/>
            </a:lvl2pPr>
            <a:lvl3pPr marL="913836" indent="0">
              <a:buNone/>
              <a:defRPr sz="1000"/>
            </a:lvl3pPr>
            <a:lvl4pPr marL="1370760" indent="0">
              <a:buNone/>
              <a:defRPr sz="900"/>
            </a:lvl4pPr>
            <a:lvl5pPr marL="1827678" indent="0">
              <a:buNone/>
              <a:defRPr sz="900"/>
            </a:lvl5pPr>
            <a:lvl6pPr marL="2284596" indent="0">
              <a:buNone/>
              <a:defRPr sz="900"/>
            </a:lvl6pPr>
            <a:lvl7pPr marL="2741518" indent="0">
              <a:buNone/>
              <a:defRPr sz="900"/>
            </a:lvl7pPr>
            <a:lvl8pPr marL="3198432" indent="0">
              <a:buNone/>
              <a:defRPr sz="900"/>
            </a:lvl8pPr>
            <a:lvl9pPr marL="3655356"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xfrm>
            <a:off x="381001" y="6248400"/>
            <a:ext cx="5638800" cy="457200"/>
          </a:xfrm>
          <a:prstGeom prst="rect">
            <a:avLst/>
          </a:prstGeom>
          <a:ln/>
        </p:spPr>
        <p:txBody>
          <a:bodyPr lIns="91383" tIns="45692" rIns="91383" bIns="45692"/>
          <a:lstStyle>
            <a:lvl1pPr>
              <a:defRPr/>
            </a:lvl1pPr>
          </a:lstStyle>
          <a:p>
            <a:pPr algn="ctr" defTabSz="913836"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89694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vmlDrawing" Target="../drawings/vmlDrawing1.vml"/><Relationship Id="rId18" Type="http://schemas.openxmlformats.org/officeDocument/2006/relationships/oleObject" Target="../embeddings/oleObject1.bin"/><Relationship Id="rId19" Type="http://schemas.openxmlformats.org/officeDocument/2006/relationships/oleObject" Target="../embeddings/Microsoft_PowerPoint_97_-_2003_Presentation1.ppt"/><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7" name="Group 4"/>
          <p:cNvGrpSpPr>
            <a:grpSpLocks/>
          </p:cNvGrpSpPr>
          <p:nvPr/>
        </p:nvGrpSpPr>
        <p:grpSpPr bwMode="auto">
          <a:xfrm>
            <a:off x="0" y="0"/>
            <a:ext cx="9144000" cy="546100"/>
            <a:chOff x="0" y="0"/>
            <a:chExt cx="5760" cy="344"/>
          </a:xfrm>
        </p:grpSpPr>
        <p:sp>
          <p:nvSpPr>
            <p:cNvPr id="1034"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5"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a:solidFill>
                  <a:srgbClr val="CC3300"/>
                </a:solidFill>
                <a:latin typeface="Arial" charset="0"/>
                <a:ea typeface="ＭＳ Ｐゴシック" charset="0"/>
                <a:cs typeface="ＭＳ Ｐゴシック" charset="0"/>
              </a:endParaRPr>
            </a:p>
          </p:txBody>
        </p:sp>
        <p:sp>
          <p:nvSpPr>
            <p:cNvPr id="1037"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a:solidFill>
                  <a:srgbClr val="CC3300"/>
                </a:solidFill>
                <a:latin typeface="Arial" charset="0"/>
                <a:ea typeface="ＭＳ Ｐゴシック" charset="0"/>
                <a:cs typeface="ＭＳ Ｐゴシック" charset="0"/>
              </a:endParaRPr>
            </a:p>
          </p:txBody>
        </p:sp>
        <p:sp>
          <p:nvSpPr>
            <p:cNvPr id="1038"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a:solidFill>
                  <a:srgbClr val="FBA313"/>
                </a:solidFill>
                <a:latin typeface="Arial" charset="0"/>
                <a:ea typeface="ＭＳ Ｐゴシック" charset="0"/>
                <a:cs typeface="ＭＳ Ｐゴシック" charset="0"/>
              </a:endParaRPr>
            </a:p>
          </p:txBody>
        </p:sp>
        <p:sp>
          <p:nvSpPr>
            <p:cNvPr id="1039"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a:solidFill>
                  <a:srgbClr val="CC3300"/>
                </a:solidFill>
                <a:latin typeface="Arial" charset="0"/>
                <a:ea typeface="ＭＳ Ｐゴシック" charset="0"/>
                <a:cs typeface="ＭＳ Ｐゴシック" charset="0"/>
              </a:endParaRPr>
            </a:p>
          </p:txBody>
        </p:sp>
        <p:sp>
          <p:nvSpPr>
            <p:cNvPr id="1040"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a:solidFill>
                  <a:srgbClr val="FBA313"/>
                </a:solidFill>
                <a:latin typeface="Arial" charset="0"/>
                <a:ea typeface="ＭＳ Ｐゴシック" charset="0"/>
                <a:cs typeface="ＭＳ Ｐゴシック" charset="0"/>
              </a:endParaRPr>
            </a:p>
          </p:txBody>
        </p:sp>
        <p:sp>
          <p:nvSpPr>
            <p:cNvPr id="1042"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3836" fontAlgn="base">
                <a:spcBef>
                  <a:spcPct val="0"/>
                </a:spcBef>
                <a:spcAft>
                  <a:spcPct val="0"/>
                </a:spcAft>
              </a:pPr>
              <a:endParaRPr lang="en-US">
                <a:solidFill>
                  <a:srgbClr val="FBA313"/>
                </a:solidFill>
                <a:latin typeface="Arial" charset="0"/>
                <a:ea typeface="ＭＳ Ｐゴシック" charset="0"/>
                <a:cs typeface="ＭＳ Ｐゴシック" charset="0"/>
              </a:endParaRPr>
            </a:p>
          </p:txBody>
        </p:sp>
      </p:grpSp>
      <p:sp>
        <p:nvSpPr>
          <p:cNvPr id="1028" name="Rectangle 14"/>
          <p:cNvSpPr>
            <a:spLocks noGrp="1" noChangeArrowheads="1"/>
          </p:cNvSpPr>
          <p:nvPr>
            <p:ph type="title"/>
          </p:nvPr>
        </p:nvSpPr>
        <p:spPr bwMode="auto">
          <a:xfrm>
            <a:off x="762000" y="-203200"/>
            <a:ext cx="7772400" cy="91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3" tIns="45692" rIns="91383" bIns="45692" numCol="1" anchor="ctr" anchorCtr="0" compatLnSpc="1">
            <a:prstTxWarp prst="textNoShape">
              <a:avLst/>
            </a:prstTxWarp>
          </a:bodyPr>
          <a:lstStyle/>
          <a:p>
            <a:pPr lvl="0"/>
            <a:r>
              <a:rPr lang="en-US" dirty="0" smtClean="0"/>
              <a:t>Click to edit Master title style</a:t>
            </a:r>
            <a:endParaRPr lang="en-US" dirty="0"/>
          </a:p>
        </p:txBody>
      </p:sp>
      <p:sp>
        <p:nvSpPr>
          <p:cNvPr id="1029" name="Rectangle 15"/>
          <p:cNvSpPr>
            <a:spLocks noGrp="1" noChangeArrowheads="1"/>
          </p:cNvSpPr>
          <p:nvPr>
            <p:ph type="body" idx="1"/>
          </p:nvPr>
        </p:nvSpPr>
        <p:spPr bwMode="auto">
          <a:xfrm>
            <a:off x="457200" y="1981200"/>
            <a:ext cx="8229600" cy="3886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3" tIns="45692" rIns="91383" bIns="45692"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aphicFrame>
        <p:nvGraphicFramePr>
          <p:cNvPr id="1033" name="Base" hidden="1"/>
          <p:cNvGraphicFramePr>
            <a:graphicFrameLocks/>
          </p:cNvGraphicFramePr>
          <p:nvPr/>
        </p:nvGraphicFramePr>
        <p:xfrm>
          <a:off x="1524001" y="1397001"/>
          <a:ext cx="6096000" cy="4064000"/>
        </p:xfrm>
        <a:graphic>
          <a:graphicData uri="http://schemas.openxmlformats.org/presentationml/2006/ole">
            <mc:AlternateContent xmlns:mc="http://schemas.openxmlformats.org/markup-compatibility/2006">
              <mc:Choice xmlns:v="urn:schemas-microsoft-com:vml" Requires="v">
                <p:oleObj spid="_x0000_s1049" r:id="rId19" imgW="0" imgH="0" progId="PowerPoint.Show.8">
                  <p:embed/>
                </p:oleObj>
              </mc:Choice>
              <mc:Fallback>
                <p:oleObj r:id="rId19"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1" y="1397001"/>
                        <a:ext cx="6096000" cy="4064000"/>
                      </a:xfrm>
                      <a:prstGeom prst="rect">
                        <a:avLst/>
                      </a:prstGeom>
                      <a:noFill/>
                      <a:ln>
                        <a:noFill/>
                      </a:ln>
                      <a:effectLst/>
                      <a:extLst>
                        <a:ext uri="{909E8E84-426E-40dd-AFC4-6F175D3DCCD1}">
                          <a14:hiddenFill xmlns:a14="http://schemas.microsoft.com/office/drawing/2010/main" xmlns="">
                            <a:solidFill>
                              <a:srgbClr val="FFCC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rgbClr val="FF9900">
                                  <a:alpha val="74997"/>
                                </a:srgb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hf hdr="0" ftr="0" dt="0"/>
  <p:txStyles>
    <p:titleStyle>
      <a:lvl1pPr algn="l" rtl="0" eaLnBrk="1" fontAlgn="base" hangingPunct="1">
        <a:spcBef>
          <a:spcPct val="0"/>
        </a:spcBef>
        <a:spcAft>
          <a:spcPct val="0"/>
        </a:spcAft>
        <a:defRPr sz="2800">
          <a:solidFill>
            <a:schemeClr val="tx1"/>
          </a:solidFill>
          <a:latin typeface="+mj-lt"/>
          <a:ea typeface="ＭＳ Ｐゴシック" pitchFamily="-106" charset="-128"/>
          <a:cs typeface="ＭＳ Ｐゴシック" pitchFamily="-106" charset="-128"/>
        </a:defRPr>
      </a:lvl1pPr>
      <a:lvl2pPr algn="l" rtl="0" eaLnBrk="1" fontAlgn="base" hangingPunct="1">
        <a:spcBef>
          <a:spcPct val="0"/>
        </a:spcBef>
        <a:spcAft>
          <a:spcPct val="0"/>
        </a:spcAft>
        <a:defRPr sz="4000">
          <a:solidFill>
            <a:schemeClr val="tx1"/>
          </a:solidFill>
          <a:latin typeface="Arial" pitchFamily="-65" charset="0"/>
          <a:ea typeface="ＭＳ Ｐゴシック" pitchFamily="-106" charset="-128"/>
          <a:cs typeface="ＭＳ Ｐゴシック" pitchFamily="-106" charset="-128"/>
        </a:defRPr>
      </a:lvl2pPr>
      <a:lvl3pPr algn="l" rtl="0" eaLnBrk="1" fontAlgn="base" hangingPunct="1">
        <a:spcBef>
          <a:spcPct val="0"/>
        </a:spcBef>
        <a:spcAft>
          <a:spcPct val="0"/>
        </a:spcAft>
        <a:defRPr sz="4000">
          <a:solidFill>
            <a:schemeClr val="tx1"/>
          </a:solidFill>
          <a:latin typeface="Arial" pitchFamily="-65" charset="0"/>
          <a:ea typeface="ＭＳ Ｐゴシック" pitchFamily="-106" charset="-128"/>
          <a:cs typeface="ＭＳ Ｐゴシック" pitchFamily="-106" charset="-128"/>
        </a:defRPr>
      </a:lvl3pPr>
      <a:lvl4pPr algn="l" rtl="0" eaLnBrk="1" fontAlgn="base" hangingPunct="1">
        <a:spcBef>
          <a:spcPct val="0"/>
        </a:spcBef>
        <a:spcAft>
          <a:spcPct val="0"/>
        </a:spcAft>
        <a:defRPr sz="4000">
          <a:solidFill>
            <a:schemeClr val="tx1"/>
          </a:solidFill>
          <a:latin typeface="Arial" pitchFamily="-65" charset="0"/>
          <a:ea typeface="ＭＳ Ｐゴシック" pitchFamily="-106" charset="-128"/>
          <a:cs typeface="ＭＳ Ｐゴシック" pitchFamily="-106" charset="-128"/>
        </a:defRPr>
      </a:lvl4pPr>
      <a:lvl5pPr algn="l" rtl="0" eaLnBrk="1" fontAlgn="base" hangingPunct="1">
        <a:spcBef>
          <a:spcPct val="0"/>
        </a:spcBef>
        <a:spcAft>
          <a:spcPct val="0"/>
        </a:spcAft>
        <a:defRPr sz="4000">
          <a:solidFill>
            <a:schemeClr val="tx1"/>
          </a:solidFill>
          <a:latin typeface="Arial" pitchFamily="-65" charset="0"/>
          <a:ea typeface="ＭＳ Ｐゴシック" pitchFamily="-106" charset="-128"/>
          <a:cs typeface="ＭＳ Ｐゴシック" pitchFamily="-106" charset="-128"/>
        </a:defRPr>
      </a:lvl5pPr>
      <a:lvl6pPr marL="456917" algn="l" rtl="0" eaLnBrk="1" fontAlgn="base" hangingPunct="1">
        <a:spcBef>
          <a:spcPct val="0"/>
        </a:spcBef>
        <a:spcAft>
          <a:spcPct val="0"/>
        </a:spcAft>
        <a:defRPr sz="4000">
          <a:solidFill>
            <a:schemeClr val="tx1"/>
          </a:solidFill>
          <a:latin typeface="Arial" pitchFamily="-65" charset="0"/>
        </a:defRPr>
      </a:lvl6pPr>
      <a:lvl7pPr marL="913836" algn="l" rtl="0" eaLnBrk="1" fontAlgn="base" hangingPunct="1">
        <a:spcBef>
          <a:spcPct val="0"/>
        </a:spcBef>
        <a:spcAft>
          <a:spcPct val="0"/>
        </a:spcAft>
        <a:defRPr sz="4000">
          <a:solidFill>
            <a:schemeClr val="tx1"/>
          </a:solidFill>
          <a:latin typeface="Arial" pitchFamily="-65" charset="0"/>
        </a:defRPr>
      </a:lvl7pPr>
      <a:lvl8pPr marL="1370760" algn="l" rtl="0" eaLnBrk="1" fontAlgn="base" hangingPunct="1">
        <a:spcBef>
          <a:spcPct val="0"/>
        </a:spcBef>
        <a:spcAft>
          <a:spcPct val="0"/>
        </a:spcAft>
        <a:defRPr sz="4000">
          <a:solidFill>
            <a:schemeClr val="tx1"/>
          </a:solidFill>
          <a:latin typeface="Arial" pitchFamily="-65" charset="0"/>
        </a:defRPr>
      </a:lvl8pPr>
      <a:lvl9pPr marL="1827678" algn="l" rtl="0" eaLnBrk="1" fontAlgn="base" hangingPunct="1">
        <a:spcBef>
          <a:spcPct val="0"/>
        </a:spcBef>
        <a:spcAft>
          <a:spcPct val="0"/>
        </a:spcAft>
        <a:defRPr sz="4000">
          <a:solidFill>
            <a:schemeClr val="tx1"/>
          </a:solidFill>
          <a:latin typeface="Arial" pitchFamily="-65" charset="0"/>
        </a:defRPr>
      </a:lvl9pPr>
    </p:titleStyle>
    <p:bodyStyle>
      <a:lvl1pPr marL="342692" indent="-342692" algn="l" rtl="0" eaLnBrk="1" fontAlgn="base" hangingPunct="1">
        <a:spcBef>
          <a:spcPct val="20000"/>
        </a:spcBef>
        <a:spcAft>
          <a:spcPct val="0"/>
        </a:spcAft>
        <a:buClr>
          <a:schemeClr val="bg2"/>
        </a:buClr>
        <a:buSzPct val="75000"/>
        <a:buFont typeface="Wingdings" charset="0"/>
        <a:buChar char="n"/>
        <a:defRPr sz="3200">
          <a:solidFill>
            <a:schemeClr val="tx1"/>
          </a:solidFill>
          <a:latin typeface="+mn-lt"/>
          <a:ea typeface="ＭＳ Ｐゴシック" pitchFamily="-106" charset="-128"/>
          <a:cs typeface="ＭＳ Ｐゴシック" pitchFamily="-106" charset="-128"/>
        </a:defRPr>
      </a:lvl1pPr>
      <a:lvl2pPr marL="742494" indent="-285575" algn="l" rtl="0" eaLnBrk="1" fontAlgn="base" hangingPunct="1">
        <a:spcBef>
          <a:spcPct val="20000"/>
        </a:spcBef>
        <a:spcAft>
          <a:spcPct val="0"/>
        </a:spcAft>
        <a:buClr>
          <a:schemeClr val="accent2"/>
        </a:buClr>
        <a:buSzPct val="80000"/>
        <a:buFont typeface="Wingdings" charset="0"/>
        <a:buChar char="¨"/>
        <a:defRPr sz="2800">
          <a:solidFill>
            <a:schemeClr val="tx1"/>
          </a:solidFill>
          <a:latin typeface="+mn-lt"/>
          <a:ea typeface="ＭＳ Ｐゴシック" pitchFamily="-65" charset="-128"/>
        </a:defRPr>
      </a:lvl2pPr>
      <a:lvl3pPr marL="1142294" indent="-228458" algn="l" rtl="0" eaLnBrk="1" fontAlgn="base" hangingPunct="1">
        <a:spcBef>
          <a:spcPct val="20000"/>
        </a:spcBef>
        <a:spcAft>
          <a:spcPct val="0"/>
        </a:spcAft>
        <a:buClr>
          <a:schemeClr val="bg2"/>
        </a:buClr>
        <a:buSzPct val="65000"/>
        <a:buFont typeface="Wingdings" charset="0"/>
        <a:buChar char="n"/>
        <a:defRPr sz="2400">
          <a:solidFill>
            <a:schemeClr val="tx1"/>
          </a:solidFill>
          <a:latin typeface="+mn-lt"/>
          <a:ea typeface="ＭＳ Ｐゴシック" pitchFamily="-65" charset="-128"/>
        </a:defRPr>
      </a:lvl3pPr>
      <a:lvl4pPr marL="1599216" indent="-228458" algn="l" rtl="0" eaLnBrk="1" fontAlgn="base" hangingPunct="1">
        <a:spcBef>
          <a:spcPct val="20000"/>
        </a:spcBef>
        <a:spcAft>
          <a:spcPct val="0"/>
        </a:spcAft>
        <a:buClr>
          <a:schemeClr val="accent2"/>
        </a:buClr>
        <a:buSzPct val="70000"/>
        <a:buFont typeface="Wingdings" charset="0"/>
        <a:buChar char="¨"/>
        <a:defRPr sz="2000">
          <a:solidFill>
            <a:schemeClr val="tx1"/>
          </a:solidFill>
          <a:latin typeface="+mn-lt"/>
          <a:ea typeface="ＭＳ Ｐゴシック" pitchFamily="-65" charset="-128"/>
        </a:defRPr>
      </a:lvl4pPr>
      <a:lvl5pPr marL="2056140" indent="-228458" algn="l" rtl="0" eaLnBrk="1" fontAlgn="base" hangingPunct="1">
        <a:spcBef>
          <a:spcPct val="20000"/>
        </a:spcBef>
        <a:spcAft>
          <a:spcPct val="0"/>
        </a:spcAft>
        <a:buClr>
          <a:schemeClr val="bg2"/>
        </a:buClr>
        <a:buFont typeface="Wingdings" charset="0"/>
        <a:buChar char="§"/>
        <a:defRPr sz="2000">
          <a:solidFill>
            <a:schemeClr val="tx1"/>
          </a:solidFill>
          <a:latin typeface="+mn-lt"/>
          <a:ea typeface="ＭＳ Ｐゴシック" pitchFamily="-65" charset="-128"/>
        </a:defRPr>
      </a:lvl5pPr>
      <a:lvl6pPr marL="2513059" indent="-228458"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6pPr>
      <a:lvl7pPr marL="2969976" indent="-228458"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7pPr>
      <a:lvl8pPr marL="3426897" indent="-228458"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8pPr>
      <a:lvl9pPr marL="3883813" indent="-228458"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9pPr>
    </p:bodyStyle>
    <p:otherStyle>
      <a:defPPr>
        <a:defRPr lang="en-US"/>
      </a:defPPr>
      <a:lvl1pPr marL="0" algn="l" defTabSz="456917" rtl="0" eaLnBrk="1" latinLnBrk="0" hangingPunct="1">
        <a:defRPr sz="1800" kern="1200">
          <a:solidFill>
            <a:schemeClr val="tx1"/>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6" algn="l" defTabSz="456917" rtl="0" eaLnBrk="1" latinLnBrk="0" hangingPunct="1">
        <a:defRPr sz="1800" kern="1200">
          <a:solidFill>
            <a:schemeClr val="tx1"/>
          </a:solidFill>
          <a:latin typeface="+mn-lt"/>
          <a:ea typeface="+mn-ea"/>
          <a:cs typeface="+mn-cs"/>
        </a:defRPr>
      </a:lvl3pPr>
      <a:lvl4pPr marL="1370760" algn="l" defTabSz="456917" rtl="0" eaLnBrk="1" latinLnBrk="0" hangingPunct="1">
        <a:defRPr sz="1800" kern="1200">
          <a:solidFill>
            <a:schemeClr val="tx1"/>
          </a:solidFill>
          <a:latin typeface="+mn-lt"/>
          <a:ea typeface="+mn-ea"/>
          <a:cs typeface="+mn-cs"/>
        </a:defRPr>
      </a:lvl4pPr>
      <a:lvl5pPr marL="1827678" algn="l" defTabSz="456917" rtl="0" eaLnBrk="1" latinLnBrk="0" hangingPunct="1">
        <a:defRPr sz="1800" kern="1200">
          <a:solidFill>
            <a:schemeClr val="tx1"/>
          </a:solidFill>
          <a:latin typeface="+mn-lt"/>
          <a:ea typeface="+mn-ea"/>
          <a:cs typeface="+mn-cs"/>
        </a:defRPr>
      </a:lvl5pPr>
      <a:lvl6pPr marL="2284596" algn="l" defTabSz="456917" rtl="0" eaLnBrk="1" latinLnBrk="0" hangingPunct="1">
        <a:defRPr sz="1800" kern="1200">
          <a:solidFill>
            <a:schemeClr val="tx1"/>
          </a:solidFill>
          <a:latin typeface="+mn-lt"/>
          <a:ea typeface="+mn-ea"/>
          <a:cs typeface="+mn-cs"/>
        </a:defRPr>
      </a:lvl6pPr>
      <a:lvl7pPr marL="2741518" algn="l" defTabSz="456917" rtl="0" eaLnBrk="1" latinLnBrk="0" hangingPunct="1">
        <a:defRPr sz="1800" kern="1200">
          <a:solidFill>
            <a:schemeClr val="tx1"/>
          </a:solidFill>
          <a:latin typeface="+mn-lt"/>
          <a:ea typeface="+mn-ea"/>
          <a:cs typeface="+mn-cs"/>
        </a:defRPr>
      </a:lvl7pPr>
      <a:lvl8pPr marL="3198432" algn="l" defTabSz="456917" rtl="0" eaLnBrk="1" latinLnBrk="0" hangingPunct="1">
        <a:defRPr sz="1800" kern="1200">
          <a:solidFill>
            <a:schemeClr val="tx1"/>
          </a:solidFill>
          <a:latin typeface="+mn-lt"/>
          <a:ea typeface="+mn-ea"/>
          <a:cs typeface="+mn-cs"/>
        </a:defRPr>
      </a:lvl8pPr>
      <a:lvl9pPr marL="3655356" algn="l" defTabSz="4569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F57BE-BE49-8240-B715-D427D2BDAE69}" type="datetimeFigureOut">
              <a:rPr lang="en-US" smtClean="0"/>
              <a:t>5/21/16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998AA-BFFC-D040-9592-0836276E6198}" type="slidenum">
              <a:rPr lang="en-US" smtClean="0"/>
              <a:t>‹#›</a:t>
            </a:fld>
            <a:endParaRPr lang="en-US"/>
          </a:p>
        </p:txBody>
      </p:sp>
    </p:spTree>
    <p:extLst>
      <p:ext uri="{BB962C8B-B14F-4D97-AF65-F5344CB8AC3E}">
        <p14:creationId xmlns:p14="http://schemas.microsoft.com/office/powerpoint/2010/main" val="18204113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hyperlink" Target="http://hyper.ahajournals.org/cgi/pmidlookup?view=long&amp;pmid=15611362" TargetMode="External"/><Relationship Id="rId4" Type="http://schemas.openxmlformats.org/officeDocument/2006/relationships/hyperlink" Target="http://www.eoinobrien.org/wp-content/uploads/2007/08/13-abpms-indispensablej-hypertens.pdf"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bi.nlm.nih.gov/pubmed/2131772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ncbi.nlm.nih.gov/pubmed/22278143" TargetMode="External"/><Relationship Id="rId4" Type="http://schemas.openxmlformats.org/officeDocument/2006/relationships/image" Target="../media/image25.png"/><Relationship Id="rId5" Type="http://schemas.openxmlformats.org/officeDocument/2006/relationships/hyperlink" Target="http://www.ncbi.nlm.nih.gov/pubmed/20686489" TargetMode="External"/><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nejm.org/doi/full/10.1056/NEJMvcm0800157"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wmf"/><Relationship Id="rId5"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439" y="1828800"/>
            <a:ext cx="6709558" cy="2209800"/>
          </a:xfrm>
        </p:spPr>
        <p:txBody>
          <a:bodyPr/>
          <a:lstStyle/>
          <a:p>
            <a:r>
              <a:rPr lang="en-US" dirty="0" smtClean="0"/>
              <a:t>Accurate Blood Pressure Measurement:  Strategies for Success </a:t>
            </a:r>
            <a:endParaRPr lang="en-US" dirty="0"/>
          </a:p>
        </p:txBody>
      </p:sp>
      <p:sp>
        <p:nvSpPr>
          <p:cNvPr id="3" name="Subtitle 2"/>
          <p:cNvSpPr>
            <a:spLocks noGrp="1"/>
          </p:cNvSpPr>
          <p:nvPr>
            <p:ph type="subTitle" idx="1"/>
          </p:nvPr>
        </p:nvSpPr>
        <p:spPr>
          <a:xfrm>
            <a:off x="2600696" y="4548248"/>
            <a:ext cx="6086104" cy="2099953"/>
          </a:xfrm>
        </p:spPr>
        <p:txBody>
          <a:bodyPr/>
          <a:lstStyle/>
          <a:p>
            <a:r>
              <a:rPr lang="en-US" dirty="0" smtClean="0"/>
              <a:t>Nancy Peterson MSN, RNC-OB, PNNP</a:t>
            </a:r>
          </a:p>
          <a:p>
            <a:r>
              <a:rPr lang="en-US" dirty="0"/>
              <a:t>Director of Perinatal Outreach</a:t>
            </a:r>
          </a:p>
          <a:p>
            <a:r>
              <a:rPr lang="en-US" dirty="0"/>
              <a:t>Clinical Program Manager of CMQCC</a:t>
            </a:r>
          </a:p>
          <a:p>
            <a:r>
              <a:rPr lang="en-US" dirty="0"/>
              <a:t>Stanford University</a:t>
            </a:r>
          </a:p>
        </p:txBody>
      </p:sp>
      <p:sp>
        <p:nvSpPr>
          <p:cNvPr id="4" name="Slide Number Placeholder 3"/>
          <p:cNvSpPr>
            <a:spLocks noGrp="1"/>
          </p:cNvSpPr>
          <p:nvPr>
            <p:ph type="sldNum" sz="quarter" idx="12"/>
          </p:nvPr>
        </p:nvSpPr>
        <p:spPr/>
        <p:txBody>
          <a:bodyPr/>
          <a:lstStyle/>
          <a:p>
            <a:pPr defTabSz="913836" fontAlgn="base">
              <a:spcBef>
                <a:spcPct val="0"/>
              </a:spcBef>
              <a:spcAft>
                <a:spcPct val="0"/>
              </a:spcAft>
              <a:defRPr/>
            </a:pPr>
            <a:fld id="{29072B87-B1D8-1F47-AFF7-7C29E921F49D}" type="slidenum">
              <a:rPr lang="en-US" smtClean="0">
                <a:solidFill>
                  <a:srgbClr val="000000"/>
                </a:solidFill>
                <a:ea typeface="ＭＳ Ｐゴシック" charset="0"/>
                <a:cs typeface="ＭＳ Ｐゴシック" charset="0"/>
              </a:rPr>
              <a:pPr defTabSz="913836" fontAlgn="base">
                <a:spcBef>
                  <a:spcPct val="0"/>
                </a:spcBef>
                <a:spcAft>
                  <a:spcPct val="0"/>
                </a:spcAft>
                <a:defRPr/>
              </a:pPr>
              <a:t>1</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4424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76200"/>
            <a:ext cx="8763000" cy="1143000"/>
          </a:xfrm>
        </p:spPr>
        <p:txBody>
          <a:bodyPr/>
          <a:lstStyle/>
          <a:p>
            <a:r>
              <a:rPr lang="en-US" sz="3600" dirty="0" smtClean="0"/>
              <a:t>Consequences of </a:t>
            </a:r>
            <a:r>
              <a:rPr lang="en-US" sz="3600" dirty="0" err="1" smtClean="0"/>
              <a:t>Mis</a:t>
            </a:r>
            <a:r>
              <a:rPr lang="en-US" sz="3600" dirty="0" smtClean="0"/>
              <a:t>-Cuffing</a:t>
            </a:r>
            <a:endParaRPr lang="en-US"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11992863"/>
              </p:ext>
            </p:extLst>
          </p:nvPr>
        </p:nvGraphicFramePr>
        <p:xfrm>
          <a:off x="533401" y="1416132"/>
          <a:ext cx="8534400" cy="4588098"/>
        </p:xfrm>
        <a:graphic>
          <a:graphicData uri="http://schemas.openxmlformats.org/drawingml/2006/table">
            <a:tbl>
              <a:tblPr firstRow="1" bandRow="1">
                <a:tableStyleId>{5C22544A-7EE6-4342-B048-85BDC9FD1C3A}</a:tableStyleId>
              </a:tblPr>
              <a:tblGrid>
                <a:gridCol w="4346222"/>
                <a:gridCol w="4188178"/>
              </a:tblGrid>
              <a:tr h="609600">
                <a:tc>
                  <a:txBody>
                    <a:bodyPr/>
                    <a:lstStyle/>
                    <a:p>
                      <a:r>
                        <a:rPr lang="en-US" sz="2600" dirty="0" smtClean="0">
                          <a:solidFill>
                            <a:schemeClr val="tx1"/>
                          </a:solidFill>
                          <a:latin typeface="Georgia" panose="02040502050405020303" pitchFamily="18" charset="0"/>
                        </a:rPr>
                        <a:t>Overestimation of BP</a:t>
                      </a:r>
                      <a:endParaRPr lang="en-US" sz="2600" dirty="0">
                        <a:solidFill>
                          <a:schemeClr val="tx1"/>
                        </a:solidFill>
                        <a:latin typeface="Georgia" panose="02040502050405020303" pitchFamily="18" charset="0"/>
                      </a:endParaRPr>
                    </a:p>
                  </a:txBody>
                  <a:tcPr/>
                </a:tc>
                <a:tc>
                  <a:txBody>
                    <a:bodyPr/>
                    <a:lstStyle/>
                    <a:p>
                      <a:r>
                        <a:rPr lang="en-US" sz="2600" dirty="0" smtClean="0">
                          <a:solidFill>
                            <a:schemeClr val="tx1"/>
                          </a:solidFill>
                          <a:latin typeface="Georgia" panose="02040502050405020303" pitchFamily="18" charset="0"/>
                        </a:rPr>
                        <a:t>Underestimation of BP</a:t>
                      </a:r>
                      <a:endParaRPr lang="en-US" sz="2600" dirty="0">
                        <a:solidFill>
                          <a:schemeClr val="tx1"/>
                        </a:solidFill>
                        <a:latin typeface="Georgia" panose="02040502050405020303" pitchFamily="18" charset="0"/>
                      </a:endParaRPr>
                    </a:p>
                  </a:txBody>
                  <a:tcPr/>
                </a:tc>
              </a:tr>
              <a:tr h="822960">
                <a:tc>
                  <a:txBody>
                    <a:bodyPr/>
                    <a:lstStyle/>
                    <a:p>
                      <a:r>
                        <a:rPr lang="en-US" sz="2400" dirty="0" smtClean="0">
                          <a:latin typeface="Georgia" panose="02040502050405020303" pitchFamily="18" charset="0"/>
                        </a:rPr>
                        <a:t>Cuff too small (Systolic </a:t>
                      </a:r>
                      <a:r>
                        <a:rPr lang="en-US" sz="2400" dirty="0" smtClean="0">
                          <a:latin typeface="Georgia" panose="02040502050405020303" pitchFamily="18" charset="0"/>
                          <a:ea typeface="Wingdings"/>
                          <a:cs typeface="Wingdings"/>
                          <a:sym typeface="Wingdings"/>
                        </a:rPr>
                        <a:t></a:t>
                      </a:r>
                      <a:r>
                        <a:rPr lang="en-US" sz="2400" kern="1200" dirty="0">
                          <a:solidFill>
                            <a:schemeClr val="dk1"/>
                          </a:solidFill>
                          <a:latin typeface="Georgia" panose="02040502050405020303" pitchFamily="18" charset="0"/>
                          <a:ea typeface="+mn-ea"/>
                          <a:cs typeface="+mn-cs"/>
                          <a:sym typeface="Wingdings"/>
                        </a:rPr>
                        <a:t> </a:t>
                      </a:r>
                      <a:r>
                        <a:rPr lang="en-US" sz="2400" kern="1200" dirty="0" smtClean="0">
                          <a:solidFill>
                            <a:schemeClr val="dk1"/>
                          </a:solidFill>
                          <a:latin typeface="Georgia" panose="02040502050405020303" pitchFamily="18" charset="0"/>
                          <a:ea typeface="+mn-ea"/>
                          <a:cs typeface="+mn-cs"/>
                          <a:sym typeface="Wingdings"/>
                        </a:rPr>
                        <a:t>by as much as 15 mm Hg)</a:t>
                      </a:r>
                      <a:endParaRPr lang="en-US" sz="2400" dirty="0">
                        <a:latin typeface="Georgia" panose="02040502050405020303" pitchFamily="18" charset="0"/>
                      </a:endParaRPr>
                    </a:p>
                  </a:txBody>
                  <a:tcPr/>
                </a:tc>
                <a:tc>
                  <a:txBody>
                    <a:bodyPr/>
                    <a:lstStyle/>
                    <a:p>
                      <a:r>
                        <a:rPr lang="en-US" sz="2400" dirty="0" smtClean="0">
                          <a:latin typeface="Georgia" panose="02040502050405020303" pitchFamily="18" charset="0"/>
                        </a:rPr>
                        <a:t>Cuff too large</a:t>
                      </a:r>
                      <a:endParaRPr lang="en-US" sz="2400" dirty="0">
                        <a:latin typeface="Georgia" panose="02040502050405020303" pitchFamily="18" charset="0"/>
                      </a:endParaRPr>
                    </a:p>
                  </a:txBody>
                  <a:tcPr/>
                </a:tc>
              </a:tr>
              <a:tr h="822960">
                <a:tc>
                  <a:txBody>
                    <a:bodyPr/>
                    <a:lstStyle/>
                    <a:p>
                      <a:r>
                        <a:rPr lang="en-US" sz="2400" dirty="0" smtClean="0">
                          <a:latin typeface="Georgia" panose="02040502050405020303" pitchFamily="18" charset="0"/>
                        </a:rPr>
                        <a:t>Cuff not placed over brachial artery</a:t>
                      </a:r>
                      <a:endParaRPr lang="en-US" sz="2400" dirty="0">
                        <a:latin typeface="Georgia" panose="02040502050405020303" pitchFamily="18" charset="0"/>
                      </a:endParaRPr>
                    </a:p>
                  </a:txBody>
                  <a:tcPr/>
                </a:tc>
                <a:tc>
                  <a:txBody>
                    <a:bodyPr/>
                    <a:lstStyle/>
                    <a:p>
                      <a:r>
                        <a:rPr lang="en-US" sz="2400" dirty="0" smtClean="0">
                          <a:latin typeface="Georgia" panose="02040502050405020303" pitchFamily="18" charset="0"/>
                        </a:rPr>
                        <a:t>Brachial artery above heart level</a:t>
                      </a:r>
                      <a:endParaRPr lang="en-US" sz="2400" dirty="0">
                        <a:latin typeface="Georgia" panose="02040502050405020303" pitchFamily="18" charset="0"/>
                      </a:endParaRPr>
                    </a:p>
                  </a:txBody>
                  <a:tcPr/>
                </a:tc>
              </a:tr>
              <a:tr h="822960">
                <a:tc>
                  <a:txBody>
                    <a:bodyPr/>
                    <a:lstStyle/>
                    <a:p>
                      <a:r>
                        <a:rPr lang="en-US" sz="2400" dirty="0" smtClean="0">
                          <a:latin typeface="Georgia" panose="02040502050405020303" pitchFamily="18" charset="0"/>
                        </a:rPr>
                        <a:t>Cuff applied over clothing or too loose</a:t>
                      </a:r>
                      <a:endParaRPr lang="en-US" sz="2400" dirty="0">
                        <a:latin typeface="Georgia" panose="02040502050405020303" pitchFamily="18" charset="0"/>
                      </a:endParaRPr>
                    </a:p>
                  </a:txBody>
                  <a:tcPr/>
                </a:tc>
                <a:tc>
                  <a:txBody>
                    <a:bodyPr/>
                    <a:lstStyle/>
                    <a:p>
                      <a:endParaRPr lang="en-US" sz="2400" dirty="0">
                        <a:latin typeface="Georgia" panose="02040502050405020303" pitchFamily="18" charset="0"/>
                      </a:endParaRPr>
                    </a:p>
                  </a:txBody>
                  <a:tcPr/>
                </a:tc>
              </a:tr>
              <a:tr h="822960">
                <a:tc>
                  <a:txBody>
                    <a:bodyPr/>
                    <a:lstStyle/>
                    <a:p>
                      <a:r>
                        <a:rPr lang="en-US" sz="2400" dirty="0" smtClean="0">
                          <a:latin typeface="Georgia" panose="02040502050405020303" pitchFamily="18" charset="0"/>
                        </a:rPr>
                        <a:t>Arm positioned below heart</a:t>
                      </a:r>
                      <a:r>
                        <a:rPr lang="en-US" sz="2400" baseline="0" dirty="0" smtClean="0">
                          <a:latin typeface="Georgia" panose="02040502050405020303" pitchFamily="18" charset="0"/>
                        </a:rPr>
                        <a:t> level and not supported</a:t>
                      </a:r>
                      <a:endParaRPr lang="en-US" sz="2400" dirty="0">
                        <a:latin typeface="Georgia" panose="02040502050405020303" pitchFamily="18" charset="0"/>
                      </a:endParaRPr>
                    </a:p>
                  </a:txBody>
                  <a:tcPr/>
                </a:tc>
                <a:tc>
                  <a:txBody>
                    <a:bodyPr/>
                    <a:lstStyle/>
                    <a:p>
                      <a:endParaRPr lang="en-US" sz="2400" dirty="0">
                        <a:latin typeface="Georgia" panose="02040502050405020303" pitchFamily="18" charset="0"/>
                      </a:endParaRPr>
                    </a:p>
                  </a:txBody>
                  <a:tcPr/>
                </a:tc>
              </a:tr>
              <a:tr h="686658">
                <a:tc>
                  <a:txBody>
                    <a:bodyPr/>
                    <a:lstStyle/>
                    <a:p>
                      <a:r>
                        <a:rPr lang="en-US" sz="2400" dirty="0" smtClean="0">
                          <a:latin typeface="Georgia" panose="02040502050405020303" pitchFamily="18" charset="0"/>
                        </a:rPr>
                        <a:t>Deflation of cuff too slow</a:t>
                      </a:r>
                      <a:endParaRPr lang="en-US" sz="2400" dirty="0">
                        <a:latin typeface="Georgia" panose="02040502050405020303" pitchFamily="18" charset="0"/>
                      </a:endParaRPr>
                    </a:p>
                  </a:txBody>
                  <a:tcPr/>
                </a:tc>
                <a:tc>
                  <a:txBody>
                    <a:bodyPr/>
                    <a:lstStyle/>
                    <a:p>
                      <a:r>
                        <a:rPr lang="en-US" sz="2400" dirty="0" smtClean="0">
                          <a:latin typeface="Georgia" panose="02040502050405020303" pitchFamily="18" charset="0"/>
                        </a:rPr>
                        <a:t>Deflation of cuff too fast</a:t>
                      </a:r>
                      <a:endParaRPr lang="en-US" sz="2400" dirty="0">
                        <a:latin typeface="Georgia" panose="02040502050405020303" pitchFamily="18" charset="0"/>
                      </a:endParaRPr>
                    </a:p>
                  </a:txBody>
                  <a:tcPr/>
                </a:tc>
              </a:tr>
            </a:tbl>
          </a:graphicData>
        </a:graphic>
      </p:graphicFrame>
    </p:spTree>
    <p:extLst>
      <p:ext uri="{BB962C8B-B14F-4D97-AF65-F5344CB8AC3E}">
        <p14:creationId xmlns:p14="http://schemas.microsoft.com/office/powerpoint/2010/main" val="3449603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1143000"/>
          </a:xfrm>
        </p:spPr>
        <p:txBody>
          <a:bodyPr>
            <a:normAutofit/>
          </a:bodyPr>
          <a:lstStyle/>
          <a:p>
            <a:r>
              <a:rPr lang="en-US" sz="3600" dirty="0" smtClean="0"/>
              <a:t>Patient Preparation &amp; Positioning</a:t>
            </a:r>
            <a:endParaRPr lang="en-US" sz="3600" dirty="0"/>
          </a:p>
        </p:txBody>
      </p:sp>
      <p:sp>
        <p:nvSpPr>
          <p:cNvPr id="3" name="Content Placeholder 2"/>
          <p:cNvSpPr>
            <a:spLocks noGrp="1"/>
          </p:cNvSpPr>
          <p:nvPr>
            <p:ph idx="1"/>
          </p:nvPr>
        </p:nvSpPr>
        <p:spPr>
          <a:xfrm>
            <a:off x="533400" y="1295400"/>
            <a:ext cx="8229600" cy="5105400"/>
          </a:xfrm>
        </p:spPr>
        <p:txBody>
          <a:bodyPr>
            <a:normAutofit lnSpcReduction="10000"/>
          </a:bodyPr>
          <a:lstStyle/>
          <a:p>
            <a:r>
              <a:rPr lang="en-US" dirty="0"/>
              <a:t>Use a sitting or semi-reclining position with arm at heart level, legs uncrossed and feet flat, not dangling</a:t>
            </a:r>
            <a:r>
              <a:rPr lang="en-US" dirty="0" smtClean="0"/>
              <a:t>.</a:t>
            </a:r>
          </a:p>
          <a:p>
            <a:r>
              <a:rPr lang="en-US" dirty="0" smtClean="0"/>
              <a:t>The back should be supported.</a:t>
            </a:r>
          </a:p>
          <a:p>
            <a:r>
              <a:rPr lang="en-US" dirty="0" smtClean="0"/>
              <a:t>Patient should sit quietly for five minutes before BP is taken.</a:t>
            </a:r>
          </a:p>
          <a:p>
            <a:r>
              <a:rPr lang="en-US" dirty="0"/>
              <a:t>Assess any recent (within 30 min) consumption of caffeine or nicotine</a:t>
            </a:r>
            <a:r>
              <a:rPr lang="en-US" dirty="0" smtClean="0"/>
              <a:t>.</a:t>
            </a:r>
          </a:p>
          <a:p>
            <a:r>
              <a:rPr lang="en-US" dirty="0" smtClean="0"/>
              <a:t>Background noise</a:t>
            </a:r>
            <a:r>
              <a:rPr lang="en-US" dirty="0"/>
              <a:t> </a:t>
            </a:r>
            <a:r>
              <a:rPr lang="en-US" dirty="0" smtClean="0"/>
              <a:t>and talking can all affect BP accuracy. </a:t>
            </a:r>
          </a:p>
          <a:p>
            <a:endParaRPr lang="en-US" dirty="0"/>
          </a:p>
          <a:p>
            <a:endParaRPr lang="en-US" dirty="0"/>
          </a:p>
        </p:txBody>
      </p:sp>
    </p:spTree>
    <p:extLst>
      <p:ext uri="{BB962C8B-B14F-4D97-AF65-F5344CB8AC3E}">
        <p14:creationId xmlns:p14="http://schemas.microsoft.com/office/powerpoint/2010/main" val="1269620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8800"/>
            <a:ext cx="8763000" cy="1143000"/>
          </a:xfrm>
        </p:spPr>
        <p:txBody>
          <a:bodyPr>
            <a:noAutofit/>
          </a:bodyPr>
          <a:lstStyle/>
          <a:p>
            <a:r>
              <a:rPr lang="en-US" sz="3600" dirty="0" smtClean="0"/>
              <a:t>Consequences of Improper Positioning</a:t>
            </a:r>
            <a:endParaRPr lang="en-US" sz="3600" dirty="0"/>
          </a:p>
        </p:txBody>
      </p:sp>
      <p:sp>
        <p:nvSpPr>
          <p:cNvPr id="3" name="Content Placeholder 2"/>
          <p:cNvSpPr>
            <a:spLocks noGrp="1"/>
          </p:cNvSpPr>
          <p:nvPr>
            <p:ph idx="1"/>
          </p:nvPr>
        </p:nvSpPr>
        <p:spPr>
          <a:xfrm>
            <a:off x="533400" y="1447800"/>
            <a:ext cx="8229600" cy="4343400"/>
          </a:xfrm>
        </p:spPr>
        <p:txBody>
          <a:bodyPr>
            <a:normAutofit lnSpcReduction="10000"/>
          </a:bodyPr>
          <a:lstStyle/>
          <a:p>
            <a:r>
              <a:rPr lang="en-US" dirty="0" smtClean="0"/>
              <a:t>If back is unsupported:  Diastolic may be higher by 6 mmHg </a:t>
            </a:r>
            <a:r>
              <a:rPr lang="en-US" sz="1600" dirty="0"/>
              <a:t>(Pickering TG et al; Circulation 2005)</a:t>
            </a:r>
          </a:p>
          <a:p>
            <a:r>
              <a:rPr lang="en-US" dirty="0" smtClean="0"/>
              <a:t>If the legs are crossed:  Systolic may be higher by 2-8 mmHg </a:t>
            </a:r>
            <a:r>
              <a:rPr lang="en-US" sz="1600" dirty="0"/>
              <a:t>(Pickering TG et al; Circulation 2005)</a:t>
            </a:r>
            <a:endParaRPr lang="en-US" dirty="0" smtClean="0"/>
          </a:p>
          <a:p>
            <a:r>
              <a:rPr lang="en-US" dirty="0" smtClean="0"/>
              <a:t>If the arm is allowed to hang down, unsupported:  the BP will be elevated by 10-12 mm Hg </a:t>
            </a:r>
            <a:r>
              <a:rPr lang="en-US" sz="1600" dirty="0"/>
              <a:t>(O’Brien E. J Hypertension, 2003)</a:t>
            </a:r>
          </a:p>
          <a:p>
            <a:r>
              <a:rPr lang="en-US" dirty="0" smtClean="0"/>
              <a:t>If patient is talking:  BP may increase by 8-15 mm HG</a:t>
            </a:r>
          </a:p>
          <a:p>
            <a:endParaRPr lang="en-US" dirty="0"/>
          </a:p>
        </p:txBody>
      </p:sp>
      <p:sp>
        <p:nvSpPr>
          <p:cNvPr id="5" name="Rectangle 4"/>
          <p:cNvSpPr/>
          <p:nvPr/>
        </p:nvSpPr>
        <p:spPr>
          <a:xfrm>
            <a:off x="533401" y="5867411"/>
            <a:ext cx="6019800" cy="830993"/>
          </a:xfrm>
          <a:prstGeom prst="rect">
            <a:avLst/>
          </a:prstGeom>
        </p:spPr>
        <p:txBody>
          <a:bodyPr wrap="square" lIns="91383" tIns="45692" rIns="91383" bIns="45692">
            <a:spAutoFit/>
          </a:bodyPr>
          <a:lstStyle/>
          <a:p>
            <a:pPr defTabSz="456917"/>
            <a:r>
              <a:rPr lang="en-US" sz="800" dirty="0">
                <a:solidFill>
                  <a:srgbClr val="000000"/>
                </a:solidFill>
                <a:latin typeface="Georgia" panose="02040502050405020303" pitchFamily="18" charset="0"/>
              </a:rPr>
              <a:t>Pickering TG, Hall JE, </a:t>
            </a:r>
            <a:r>
              <a:rPr lang="en-US" sz="800" dirty="0" err="1">
                <a:solidFill>
                  <a:srgbClr val="000000"/>
                </a:solidFill>
                <a:latin typeface="Georgia" panose="02040502050405020303" pitchFamily="18" charset="0"/>
              </a:rPr>
              <a:t>Appel</a:t>
            </a:r>
            <a:r>
              <a:rPr lang="en-US" sz="800" dirty="0">
                <a:solidFill>
                  <a:srgbClr val="000000"/>
                </a:solidFill>
                <a:latin typeface="Georgia" panose="02040502050405020303" pitchFamily="18" charset="0"/>
              </a:rPr>
              <a:t> LJ, et al. </a:t>
            </a:r>
            <a:r>
              <a:rPr lang="en-US" sz="800" dirty="0">
                <a:solidFill>
                  <a:srgbClr val="000000"/>
                </a:solidFill>
                <a:latin typeface="Georgia" panose="02040502050405020303" pitchFamily="18" charset="0"/>
                <a:hlinkClick r:id="rId3"/>
              </a:rPr>
              <a:t>Recommendations for blood pressure measurement in humans and experimental animals: part 1: blood pressure measurement in human</a:t>
            </a:r>
            <a:r>
              <a:rPr lang="en-US" sz="800" dirty="0">
                <a:solidFill>
                  <a:srgbClr val="000000"/>
                </a:solidFill>
                <a:latin typeface="Georgia" panose="02040502050405020303" pitchFamily="18" charset="0"/>
              </a:rPr>
              <a:t>s: a statement for professionals from the Subcommittee of Professional and Public Education of the American Heart Association Council on High Blood Pressure Research. Circulation 2005; 111:697.</a:t>
            </a:r>
          </a:p>
          <a:p>
            <a:pPr defTabSz="456917"/>
            <a:r>
              <a:rPr lang="en-US" sz="800" dirty="0">
                <a:solidFill>
                  <a:srgbClr val="000000"/>
                </a:solidFill>
                <a:latin typeface="Georgia" panose="02040502050405020303" pitchFamily="18" charset="0"/>
              </a:rPr>
              <a:t>O'Brien, E. </a:t>
            </a:r>
            <a:r>
              <a:rPr lang="en-US" sz="800" dirty="0">
                <a:solidFill>
                  <a:srgbClr val="000000"/>
                </a:solidFill>
                <a:latin typeface="Georgia" panose="02040502050405020303" pitchFamily="18" charset="0"/>
                <a:hlinkClick r:id="rId4"/>
              </a:rPr>
              <a:t>Ambulatory blood pressure measurement is indispensible to good clinical practice.</a:t>
            </a:r>
            <a:r>
              <a:rPr lang="en-US" sz="800" dirty="0">
                <a:solidFill>
                  <a:srgbClr val="000000"/>
                </a:solidFill>
                <a:latin typeface="Georgia" panose="02040502050405020303" pitchFamily="18" charset="0"/>
              </a:rPr>
              <a:t> J </a:t>
            </a:r>
            <a:r>
              <a:rPr lang="en-US" sz="800" dirty="0" err="1">
                <a:solidFill>
                  <a:srgbClr val="000000"/>
                </a:solidFill>
                <a:latin typeface="Georgia" panose="02040502050405020303" pitchFamily="18" charset="0"/>
              </a:rPr>
              <a:t>Hypertens</a:t>
            </a:r>
            <a:r>
              <a:rPr lang="en-US" sz="800" dirty="0">
                <a:solidFill>
                  <a:srgbClr val="000000"/>
                </a:solidFill>
                <a:latin typeface="Georgia" panose="02040502050405020303" pitchFamily="18" charset="0"/>
              </a:rPr>
              <a:t> 2003; 21(</a:t>
            </a:r>
            <a:r>
              <a:rPr lang="en-US" sz="800" dirty="0" err="1">
                <a:solidFill>
                  <a:srgbClr val="000000"/>
                </a:solidFill>
                <a:latin typeface="Georgia" panose="02040502050405020303" pitchFamily="18" charset="0"/>
              </a:rPr>
              <a:t>suppl</a:t>
            </a:r>
            <a:r>
              <a:rPr lang="en-US" sz="800" dirty="0">
                <a:solidFill>
                  <a:srgbClr val="000000"/>
                </a:solidFill>
                <a:latin typeface="Georgia" panose="02040502050405020303" pitchFamily="18" charset="0"/>
              </a:rPr>
              <a:t> 2):S11.</a:t>
            </a:r>
          </a:p>
          <a:p>
            <a:pPr defTabSz="456917"/>
            <a:r>
              <a:rPr lang="en-US" sz="800" dirty="0">
                <a:solidFill>
                  <a:srgbClr val="000000"/>
                </a:solidFill>
                <a:latin typeface="Georgia" panose="02040502050405020303" pitchFamily="18" charset="0"/>
              </a:rPr>
              <a:t> </a:t>
            </a:r>
          </a:p>
        </p:txBody>
      </p:sp>
    </p:spTree>
    <p:extLst>
      <p:ext uri="{BB962C8B-B14F-4D97-AF65-F5344CB8AC3E}">
        <p14:creationId xmlns:p14="http://schemas.microsoft.com/office/powerpoint/2010/main" val="874241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1143000"/>
          </a:xfrm>
        </p:spPr>
        <p:txBody>
          <a:bodyPr>
            <a:noAutofit/>
          </a:bodyPr>
          <a:lstStyle/>
          <a:p>
            <a:r>
              <a:rPr lang="en-US" sz="3600" dirty="0"/>
              <a:t>Take Blood Pressure Measurement</a:t>
            </a:r>
          </a:p>
        </p:txBody>
      </p:sp>
      <p:sp>
        <p:nvSpPr>
          <p:cNvPr id="3" name="Content Placeholder 2"/>
          <p:cNvSpPr>
            <a:spLocks noGrp="1"/>
          </p:cNvSpPr>
          <p:nvPr>
            <p:ph idx="1"/>
          </p:nvPr>
        </p:nvSpPr>
        <p:spPr>
          <a:xfrm>
            <a:off x="457200" y="1750768"/>
            <a:ext cx="8229600" cy="5515916"/>
          </a:xfrm>
        </p:spPr>
        <p:txBody>
          <a:bodyPr/>
          <a:lstStyle/>
          <a:p>
            <a:r>
              <a:rPr lang="en-US" dirty="0" smtClean="0"/>
              <a:t>Support patients arm at                        heart level</a:t>
            </a:r>
          </a:p>
          <a:p>
            <a:r>
              <a:rPr lang="en-US" dirty="0" smtClean="0"/>
              <a:t>For </a:t>
            </a:r>
            <a:r>
              <a:rPr lang="en-US" dirty="0" err="1" smtClean="0"/>
              <a:t>ausculatory</a:t>
            </a:r>
            <a:r>
              <a:rPr lang="en-US" dirty="0" smtClean="0"/>
              <a:t> measurement: use first audible sound (</a:t>
            </a:r>
            <a:r>
              <a:rPr lang="en-US" dirty="0" err="1" smtClean="0"/>
              <a:t>Kortokoff</a:t>
            </a:r>
            <a:r>
              <a:rPr lang="en-US" dirty="0" smtClean="0"/>
              <a:t> I) as systolic pressure and use disappearance of sound (</a:t>
            </a:r>
            <a:r>
              <a:rPr lang="en-US" dirty="0" err="1" smtClean="0"/>
              <a:t>Kortokoff</a:t>
            </a:r>
            <a:r>
              <a:rPr lang="en-US" dirty="0" smtClean="0"/>
              <a:t> V) as diastolic pressure</a:t>
            </a:r>
          </a:p>
          <a:p>
            <a:r>
              <a:rPr lang="en-US" dirty="0" smtClean="0"/>
              <a:t>Deflate cuff slowly, 2-3 mm Hg per heartbeat</a:t>
            </a:r>
          </a:p>
          <a:p>
            <a:r>
              <a:rPr lang="en-US" dirty="0" smtClean="0"/>
              <a:t>Read to the nearest 2 mm Hg</a:t>
            </a:r>
          </a:p>
          <a:p>
            <a:pPr marL="0" indent="0">
              <a:buNone/>
            </a:pPr>
            <a:endParaRPr lang="en-US" dirty="0"/>
          </a:p>
        </p:txBody>
      </p:sp>
      <p:pic>
        <p:nvPicPr>
          <p:cNvPr id="4" name="Picture 3" descr="BP positio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953" y="1058296"/>
            <a:ext cx="3269848" cy="1684904"/>
          </a:xfrm>
          <a:prstGeom prst="rect">
            <a:avLst/>
          </a:prstGeom>
        </p:spPr>
      </p:pic>
    </p:spTree>
    <p:extLst>
      <p:ext uri="{BB962C8B-B14F-4D97-AF65-F5344CB8AC3E}">
        <p14:creationId xmlns:p14="http://schemas.microsoft.com/office/powerpoint/2010/main" val="33699397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1219"/>
            <a:ext cx="8763000" cy="1247838"/>
          </a:xfrm>
        </p:spPr>
        <p:txBody>
          <a:bodyPr>
            <a:normAutofit/>
          </a:bodyPr>
          <a:lstStyle/>
          <a:p>
            <a:r>
              <a:rPr lang="en-US" sz="4000" dirty="0"/>
              <a:t>Take Blood Pressure Measurement</a:t>
            </a:r>
          </a:p>
        </p:txBody>
      </p:sp>
      <p:sp>
        <p:nvSpPr>
          <p:cNvPr id="3" name="Content Placeholder 2"/>
          <p:cNvSpPr>
            <a:spLocks noGrp="1"/>
          </p:cNvSpPr>
          <p:nvPr>
            <p:ph idx="1"/>
          </p:nvPr>
        </p:nvSpPr>
        <p:spPr>
          <a:xfrm>
            <a:off x="533400" y="1669736"/>
            <a:ext cx="8229600" cy="4977395"/>
          </a:xfrm>
        </p:spPr>
        <p:txBody>
          <a:bodyPr>
            <a:normAutofit/>
          </a:bodyPr>
          <a:lstStyle/>
          <a:p>
            <a:r>
              <a:rPr lang="en-US" dirty="0" smtClean="0"/>
              <a:t>Retake in other arm, use the highest reading</a:t>
            </a:r>
          </a:p>
          <a:p>
            <a:r>
              <a:rPr lang="en-US" dirty="0" smtClean="0"/>
              <a:t>If ≥ 140/90, repeat within 15 minutes</a:t>
            </a:r>
          </a:p>
          <a:p>
            <a:r>
              <a:rPr lang="en-US" dirty="0" smtClean="0"/>
              <a:t>Auto </a:t>
            </a:r>
            <a:r>
              <a:rPr lang="en-US" dirty="0"/>
              <a:t>BP cuffs </a:t>
            </a:r>
            <a:r>
              <a:rPr lang="en-US" dirty="0" smtClean="0"/>
              <a:t>overestimate </a:t>
            </a:r>
            <a:r>
              <a:rPr lang="en-US" dirty="0"/>
              <a:t>systolic by </a:t>
            </a:r>
            <a:r>
              <a:rPr lang="en-US" dirty="0" smtClean="0"/>
              <a:t>4-6 </a:t>
            </a:r>
            <a:r>
              <a:rPr lang="en-US" sz="2800" dirty="0"/>
              <a:t>mmHg</a:t>
            </a:r>
            <a:r>
              <a:rPr lang="en-US" dirty="0" smtClean="0"/>
              <a:t> </a:t>
            </a:r>
            <a:r>
              <a:rPr lang="en-US" dirty="0"/>
              <a:t>and underestimates diastolic by </a:t>
            </a:r>
            <a:r>
              <a:rPr lang="en-US" dirty="0" smtClean="0"/>
              <a:t>up to 10 </a:t>
            </a:r>
            <a:r>
              <a:rPr lang="en-US" sz="2800" dirty="0"/>
              <a:t>mmHg</a:t>
            </a:r>
            <a:endParaRPr lang="en-US" dirty="0"/>
          </a:p>
          <a:p>
            <a:r>
              <a:rPr lang="en-US" u="sng" dirty="0" smtClean="0"/>
              <a:t>DO </a:t>
            </a:r>
            <a:r>
              <a:rPr lang="en-US" u="sng" dirty="0"/>
              <a:t>NOT </a:t>
            </a:r>
            <a:r>
              <a:rPr lang="en-US" dirty="0"/>
              <a:t>reposition patient to either side </a:t>
            </a:r>
            <a:r>
              <a:rPr lang="en-US" dirty="0" smtClean="0"/>
              <a:t>     to </a:t>
            </a:r>
            <a:r>
              <a:rPr lang="en-US" dirty="0"/>
              <a:t>obtain a lower </a:t>
            </a:r>
            <a:r>
              <a:rPr lang="en-US" dirty="0" smtClean="0"/>
              <a:t>BP </a:t>
            </a:r>
            <a:endParaRPr lang="en-US" dirty="0"/>
          </a:p>
          <a:p>
            <a:endParaRPr lang="en-US" dirty="0"/>
          </a:p>
        </p:txBody>
      </p:sp>
      <p:pic>
        <p:nvPicPr>
          <p:cNvPr id="4"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142739"/>
            <a:ext cx="1143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21726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56" y="163288"/>
            <a:ext cx="8403773" cy="1045029"/>
          </a:xfrm>
        </p:spPr>
        <p:txBody>
          <a:bodyPr/>
          <a:lstStyle/>
          <a:p>
            <a:r>
              <a:rPr lang="en-US" sz="3600" dirty="0" smtClean="0"/>
              <a:t>Record Measurement</a:t>
            </a:r>
            <a:endParaRPr lang="en-US" sz="3600" dirty="0"/>
          </a:p>
        </p:txBody>
      </p:sp>
      <p:sp>
        <p:nvSpPr>
          <p:cNvPr id="3" name="Content Placeholder 2"/>
          <p:cNvSpPr>
            <a:spLocks noGrp="1"/>
          </p:cNvSpPr>
          <p:nvPr>
            <p:ph idx="1"/>
          </p:nvPr>
        </p:nvSpPr>
        <p:spPr>
          <a:xfrm>
            <a:off x="838200" y="1447801"/>
            <a:ext cx="7543800" cy="4678363"/>
          </a:xfrm>
        </p:spPr>
        <p:txBody>
          <a:bodyPr>
            <a:normAutofit/>
          </a:bodyPr>
          <a:lstStyle/>
          <a:p>
            <a:r>
              <a:rPr lang="en-US" sz="3600" dirty="0"/>
              <a:t>Document blood pressure</a:t>
            </a:r>
          </a:p>
          <a:p>
            <a:r>
              <a:rPr lang="en-US" sz="3600" dirty="0"/>
              <a:t>Patient position</a:t>
            </a:r>
          </a:p>
          <a:p>
            <a:r>
              <a:rPr lang="en-US" sz="3600" dirty="0"/>
              <a:t>Location BP taken (Arm, forearm, right or left)</a:t>
            </a:r>
          </a:p>
          <a:p>
            <a:r>
              <a:rPr lang="en-US" sz="3600" dirty="0"/>
              <a:t>Cuff size</a:t>
            </a:r>
          </a:p>
        </p:txBody>
      </p:sp>
    </p:spTree>
    <p:extLst>
      <p:ext uri="{BB962C8B-B14F-4D97-AF65-F5344CB8AC3E}">
        <p14:creationId xmlns:p14="http://schemas.microsoft.com/office/powerpoint/2010/main" val="1548561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516"/>
            <a:ext cx="8763000" cy="1143000"/>
          </a:xfrm>
        </p:spPr>
        <p:txBody>
          <a:bodyPr/>
          <a:lstStyle/>
          <a:p>
            <a:r>
              <a:rPr lang="en-US" sz="3600" dirty="0" smtClean="0"/>
              <a:t>Key Points</a:t>
            </a:r>
            <a:endParaRPr lang="en-US" sz="3600" dirty="0"/>
          </a:p>
        </p:txBody>
      </p:sp>
      <p:sp>
        <p:nvSpPr>
          <p:cNvPr id="3" name="Content Placeholder 2"/>
          <p:cNvSpPr>
            <a:spLocks noGrp="1"/>
          </p:cNvSpPr>
          <p:nvPr>
            <p:ph idx="1"/>
          </p:nvPr>
        </p:nvSpPr>
        <p:spPr>
          <a:xfrm>
            <a:off x="647700" y="1219200"/>
            <a:ext cx="8229600" cy="4830763"/>
          </a:xfrm>
        </p:spPr>
        <p:txBody>
          <a:bodyPr/>
          <a:lstStyle/>
          <a:p>
            <a:r>
              <a:rPr lang="en-US" dirty="0" smtClean="0"/>
              <a:t>Be Consistent	</a:t>
            </a:r>
          </a:p>
          <a:p>
            <a:pPr lvl="1"/>
            <a:r>
              <a:rPr lang="en-US" dirty="0" smtClean="0"/>
              <a:t>Same arm</a:t>
            </a:r>
          </a:p>
          <a:p>
            <a:pPr lvl="1"/>
            <a:r>
              <a:rPr lang="en-US" dirty="0" smtClean="0"/>
              <a:t>Same position</a:t>
            </a:r>
          </a:p>
          <a:p>
            <a:pPr lvl="1"/>
            <a:r>
              <a:rPr lang="en-US" dirty="0" smtClean="0"/>
              <a:t>Same cuff size</a:t>
            </a:r>
            <a:endParaRPr lang="en-US" dirty="0"/>
          </a:p>
          <a:p>
            <a:r>
              <a:rPr lang="en-US" dirty="0" smtClean="0"/>
              <a:t>Evaluate BP trends vs. isolated values</a:t>
            </a:r>
          </a:p>
          <a:p>
            <a:r>
              <a:rPr lang="en-US" dirty="0" smtClean="0"/>
              <a:t>If using automatic BP monitors, do not “auto-cycle”. Be present to confirm appropriate BP technique criteria have been met</a:t>
            </a:r>
          </a:p>
          <a:p>
            <a:endParaRPr lang="en-US" dirty="0"/>
          </a:p>
          <a:p>
            <a:endParaRPr lang="en-US" dirty="0" smtClean="0"/>
          </a:p>
          <a:p>
            <a:endParaRPr lang="en-US" dirty="0"/>
          </a:p>
        </p:txBody>
      </p:sp>
    </p:spTree>
    <p:extLst>
      <p:ext uri="{BB962C8B-B14F-4D97-AF65-F5344CB8AC3E}">
        <p14:creationId xmlns:p14="http://schemas.microsoft.com/office/powerpoint/2010/main" val="2473153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48400" y="6019800"/>
            <a:ext cx="2667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38" name="Title 4"/>
          <p:cNvSpPr>
            <a:spLocks noGrp="1"/>
          </p:cNvSpPr>
          <p:nvPr>
            <p:ph type="title" idx="4294967295"/>
          </p:nvPr>
        </p:nvSpPr>
        <p:spPr>
          <a:xfrm>
            <a:off x="576774" y="127139"/>
            <a:ext cx="8540935" cy="1143000"/>
          </a:xfrm>
        </p:spPr>
        <p:txBody>
          <a:bodyPr/>
          <a:lstStyle/>
          <a:p>
            <a:r>
              <a:rPr lang="en-US" dirty="0" smtClean="0">
                <a:effectLst/>
              </a:rPr>
              <a:t> </a:t>
            </a:r>
            <a:r>
              <a:rPr lang="en-US" sz="3600" dirty="0" smtClean="0">
                <a:effectLst/>
              </a:rPr>
              <a:t>Arm Position Matters!</a:t>
            </a:r>
          </a:p>
        </p:txBody>
      </p:sp>
      <p:sp>
        <p:nvSpPr>
          <p:cNvPr id="142339" name="Text Placeholder 5"/>
          <p:cNvSpPr>
            <a:spLocks noGrp="1"/>
          </p:cNvSpPr>
          <p:nvPr>
            <p:ph type="body" idx="4294967295"/>
          </p:nvPr>
        </p:nvSpPr>
        <p:spPr>
          <a:xfrm>
            <a:off x="394692" y="1535113"/>
            <a:ext cx="4405908" cy="639762"/>
          </a:xfrm>
        </p:spPr>
        <p:txBody>
          <a:bodyPr>
            <a:normAutofit/>
          </a:bodyPr>
          <a:lstStyle/>
          <a:p>
            <a:pPr algn="ctr"/>
            <a:r>
              <a:rPr lang="en-US" sz="2800" dirty="0" smtClean="0">
                <a:effectLst/>
              </a:rPr>
              <a:t>Upper arm = lower BP</a:t>
            </a:r>
          </a:p>
        </p:txBody>
      </p:sp>
      <p:sp>
        <p:nvSpPr>
          <p:cNvPr id="142340" name="Text Placeholder 7"/>
          <p:cNvSpPr>
            <a:spLocks noGrp="1"/>
          </p:cNvSpPr>
          <p:nvPr>
            <p:ph type="body" sz="quarter" idx="4294967295"/>
          </p:nvPr>
        </p:nvSpPr>
        <p:spPr>
          <a:xfrm>
            <a:off x="4698110" y="1535113"/>
            <a:ext cx="4189412" cy="639762"/>
          </a:xfrm>
        </p:spPr>
        <p:txBody>
          <a:bodyPr/>
          <a:lstStyle/>
          <a:p>
            <a:pPr algn="ctr"/>
            <a:r>
              <a:rPr lang="en-US" sz="2800" dirty="0" smtClean="0">
                <a:effectLst/>
              </a:rPr>
              <a:t>Lower arm = higher BP</a:t>
            </a:r>
          </a:p>
        </p:txBody>
      </p:sp>
      <p:pic>
        <p:nvPicPr>
          <p:cNvPr id="142341" name="Content Placeholder 4"/>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r="17202"/>
          <a:stretch/>
        </p:blipFill>
        <p:spPr>
          <a:xfrm>
            <a:off x="432792" y="2238393"/>
            <a:ext cx="4329707" cy="3940175"/>
          </a:xfrm>
          <a:ln>
            <a:solidFill>
              <a:schemeClr val="tx1"/>
            </a:solidFill>
          </a:ln>
        </p:spPr>
      </p:pic>
      <p:pic>
        <p:nvPicPr>
          <p:cNvPr id="142342" name="Content Placeholder 5"/>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r="18068"/>
          <a:stretch/>
        </p:blipFill>
        <p:spPr>
          <a:xfrm>
            <a:off x="4815468" y="2238393"/>
            <a:ext cx="4287644" cy="3940175"/>
          </a:xfrm>
          <a:ln>
            <a:solidFill>
              <a:schemeClr val="tx1"/>
            </a:solidFill>
          </a:ln>
        </p:spPr>
      </p:pic>
      <p:sp>
        <p:nvSpPr>
          <p:cNvPr id="142343" name="Line 6"/>
          <p:cNvSpPr>
            <a:spLocks noChangeShapeType="1"/>
          </p:cNvSpPr>
          <p:nvPr/>
        </p:nvSpPr>
        <p:spPr bwMode="auto">
          <a:xfrm>
            <a:off x="1068211" y="1219200"/>
            <a:ext cx="7464778" cy="0"/>
          </a:xfrm>
          <a:prstGeom prst="line">
            <a:avLst/>
          </a:prstGeom>
          <a:ln>
            <a:solidFill>
              <a:srgbClr val="3DB1F1"/>
            </a:solidFill>
            <a:headEnd/>
            <a:tailEnd/>
          </a:ln>
          <a:ex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2" name="Rectangle 1"/>
          <p:cNvSpPr/>
          <p:nvPr/>
        </p:nvSpPr>
        <p:spPr>
          <a:xfrm>
            <a:off x="2704504" y="3581400"/>
            <a:ext cx="304800" cy="94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3" name="Rectangle 2"/>
          <p:cNvSpPr/>
          <p:nvPr/>
        </p:nvSpPr>
        <p:spPr>
          <a:xfrm rot="21048977">
            <a:off x="6799258" y="3120190"/>
            <a:ext cx="509499" cy="12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Tree>
    <p:extLst>
      <p:ext uri="{BB962C8B-B14F-4D97-AF65-F5344CB8AC3E}">
        <p14:creationId xmlns:p14="http://schemas.microsoft.com/office/powerpoint/2010/main" val="1555081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Content Placeholder 10"/>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4343400" y="2126739"/>
            <a:ext cx="4722541" cy="3556102"/>
          </a:xfrm>
          <a:ln>
            <a:solidFill>
              <a:schemeClr val="tx1"/>
            </a:solidFill>
          </a:ln>
        </p:spPr>
      </p:pic>
      <p:pic>
        <p:nvPicPr>
          <p:cNvPr id="143363" name="Content Placeholder 7"/>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t="29096"/>
          <a:stretch/>
        </p:blipFill>
        <p:spPr>
          <a:xfrm>
            <a:off x="443240" y="1600200"/>
            <a:ext cx="3739425" cy="4456680"/>
          </a:xfrm>
          <a:ln>
            <a:solidFill>
              <a:schemeClr val="tx1"/>
            </a:solidFill>
          </a:ln>
        </p:spPr>
      </p:pic>
      <p:sp>
        <p:nvSpPr>
          <p:cNvPr id="143362" name="Title 4"/>
          <p:cNvSpPr>
            <a:spLocks noGrp="1"/>
          </p:cNvSpPr>
          <p:nvPr>
            <p:ph type="title" idx="4294967295"/>
          </p:nvPr>
        </p:nvSpPr>
        <p:spPr>
          <a:xfrm>
            <a:off x="4078288" y="857250"/>
            <a:ext cx="4840629" cy="1147763"/>
          </a:xfrm>
        </p:spPr>
        <p:txBody>
          <a:bodyPr/>
          <a:lstStyle/>
          <a:p>
            <a:pPr algn="ctr"/>
            <a:r>
              <a:rPr lang="en-US" sz="3200" dirty="0" smtClean="0">
                <a:effectLst/>
                <a:latin typeface="+mn-lt"/>
                <a:ea typeface="Avenir Book" charset="0"/>
                <a:cs typeface="Avenir Book" charset="0"/>
              </a:rPr>
              <a:t>BP recording without a patient  </a:t>
            </a:r>
          </a:p>
        </p:txBody>
      </p:sp>
      <p:sp>
        <p:nvSpPr>
          <p:cNvPr id="2" name="Rectangle 1"/>
          <p:cNvSpPr/>
          <p:nvPr/>
        </p:nvSpPr>
        <p:spPr>
          <a:xfrm rot="729187">
            <a:off x="2592950" y="2167824"/>
            <a:ext cx="402167" cy="111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sp>
        <p:nvSpPr>
          <p:cNvPr id="3" name="Rectangle 2"/>
          <p:cNvSpPr/>
          <p:nvPr/>
        </p:nvSpPr>
        <p:spPr>
          <a:xfrm>
            <a:off x="400094" y="76200"/>
            <a:ext cx="4629106" cy="1798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3200" dirty="0" smtClean="0">
                <a:solidFill>
                  <a:schemeClr val="tx1"/>
                </a:solidFill>
                <a:ea typeface="Avenir Book" charset="0"/>
                <a:cs typeface="Avenir Book" charset="0"/>
              </a:rPr>
              <a:t>Arm above the heart: </a:t>
            </a:r>
          </a:p>
          <a:p>
            <a:pPr fontAlgn="base">
              <a:spcBef>
                <a:spcPct val="0"/>
              </a:spcBef>
              <a:spcAft>
                <a:spcPct val="0"/>
              </a:spcAft>
              <a:defRPr/>
            </a:pPr>
            <a:r>
              <a:rPr lang="en-US" sz="3200" dirty="0" smtClean="0">
                <a:solidFill>
                  <a:schemeClr val="tx1"/>
                </a:solidFill>
                <a:ea typeface="Avenir Book" charset="0"/>
                <a:cs typeface="Avenir Book" charset="0"/>
              </a:rPr>
              <a:t>Even lower BP</a:t>
            </a:r>
            <a:endParaRPr lang="en-US" sz="3200" dirty="0">
              <a:solidFill>
                <a:schemeClr val="tx1"/>
              </a:solidFill>
              <a:ea typeface="Avenir Book" charset="0"/>
              <a:cs typeface="Avenir Book" charset="0"/>
            </a:endParaRPr>
          </a:p>
        </p:txBody>
      </p:sp>
    </p:spTree>
    <p:extLst>
      <p:ext uri="{BB962C8B-B14F-4D97-AF65-F5344CB8AC3E}">
        <p14:creationId xmlns:p14="http://schemas.microsoft.com/office/powerpoint/2010/main" val="2128525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337869" y="1849080"/>
            <a:ext cx="4648200" cy="3352800"/>
          </a:xfrm>
        </p:spPr>
        <p:txBody>
          <a:bodyPr>
            <a:normAutofit fontScale="92500" lnSpcReduction="20000"/>
          </a:bodyPr>
          <a:lstStyle/>
          <a:p>
            <a:pPr lvl="1">
              <a:buFont typeface="Arial" panose="020B0604020202020204" pitchFamily="34" charset="0"/>
              <a:buChar char="•"/>
              <a:defRPr/>
            </a:pPr>
            <a:r>
              <a:rPr lang="en-US" sz="3600" dirty="0"/>
              <a:t> </a:t>
            </a:r>
            <a:r>
              <a:rPr lang="en-US" sz="3800" dirty="0"/>
              <a:t>Position</a:t>
            </a:r>
          </a:p>
          <a:p>
            <a:pPr lvl="2">
              <a:buFont typeface="Arial" panose="020B0604020202020204" pitchFamily="34" charset="0"/>
              <a:buChar char="•"/>
              <a:defRPr/>
            </a:pPr>
            <a:r>
              <a:rPr lang="en-US" sz="3300" dirty="0"/>
              <a:t> Maternal</a:t>
            </a:r>
          </a:p>
          <a:p>
            <a:pPr lvl="2">
              <a:buFont typeface="Arial" panose="020B0604020202020204" pitchFamily="34" charset="0"/>
              <a:buChar char="•"/>
              <a:defRPr/>
            </a:pPr>
            <a:r>
              <a:rPr lang="en-US" sz="3300" dirty="0"/>
              <a:t> Cuff </a:t>
            </a:r>
          </a:p>
          <a:p>
            <a:pPr lvl="1">
              <a:buFont typeface="Arial" panose="020B0604020202020204" pitchFamily="34" charset="0"/>
              <a:buChar char="•"/>
              <a:defRPr/>
            </a:pPr>
            <a:r>
              <a:rPr lang="en-US" sz="4200" dirty="0"/>
              <a:t> </a:t>
            </a:r>
            <a:r>
              <a:rPr lang="en-US" sz="3800" dirty="0" smtClean="0"/>
              <a:t>Contractions</a:t>
            </a:r>
            <a:endParaRPr lang="en-US" sz="3800" dirty="0"/>
          </a:p>
          <a:p>
            <a:pPr lvl="1">
              <a:buFont typeface="Arial" panose="020B0604020202020204" pitchFamily="34" charset="0"/>
              <a:buChar char="•"/>
              <a:defRPr/>
            </a:pPr>
            <a:r>
              <a:rPr lang="en-US" sz="4200" dirty="0"/>
              <a:t> </a:t>
            </a:r>
            <a:r>
              <a:rPr lang="en-US" sz="3800" dirty="0" smtClean="0"/>
              <a:t>Epidural</a:t>
            </a:r>
            <a:endParaRPr lang="en-US" sz="3800" dirty="0"/>
          </a:p>
          <a:p>
            <a:pPr lvl="1">
              <a:buFont typeface="Arial" panose="020B0604020202020204" pitchFamily="34" charset="0"/>
              <a:buChar char="•"/>
              <a:defRPr/>
            </a:pPr>
            <a:r>
              <a:rPr lang="en-US" sz="3800" dirty="0"/>
              <a:t> Pushing</a:t>
            </a:r>
          </a:p>
          <a:p>
            <a:pPr lvl="1">
              <a:buClr>
                <a:srgbClr val="FFFF00"/>
              </a:buClr>
              <a:defRPr/>
            </a:pPr>
            <a:endParaRPr lang="en-US" dirty="0"/>
          </a:p>
        </p:txBody>
      </p:sp>
      <p:sp>
        <p:nvSpPr>
          <p:cNvPr id="4" name="Title 3"/>
          <p:cNvSpPr>
            <a:spLocks noGrp="1"/>
          </p:cNvSpPr>
          <p:nvPr>
            <p:ph type="title" idx="4294967295"/>
          </p:nvPr>
        </p:nvSpPr>
        <p:spPr>
          <a:xfrm>
            <a:off x="408998" y="457200"/>
            <a:ext cx="7545095" cy="1460500"/>
          </a:xfrm>
        </p:spPr>
        <p:txBody>
          <a:bodyPr>
            <a:noAutofit/>
          </a:bodyPr>
          <a:lstStyle/>
          <a:p>
            <a:pPr>
              <a:defRPr/>
            </a:pPr>
            <a:r>
              <a:rPr lang="en-US" sz="3200" dirty="0">
                <a:effectLst/>
              </a:rPr>
              <a:t>Automated BP </a:t>
            </a:r>
            <a:r>
              <a:rPr lang="en-US" sz="3200" dirty="0" smtClean="0">
                <a:effectLst/>
              </a:rPr>
              <a:t>measurements </a:t>
            </a:r>
            <a:r>
              <a:rPr lang="en-US" sz="3200" dirty="0">
                <a:effectLst/>
              </a:rPr>
              <a:t>irrespective </a:t>
            </a:r>
            <a:r>
              <a:rPr lang="en-US" sz="3200" dirty="0" smtClean="0">
                <a:effectLst/>
              </a:rPr>
              <a:t>of: </a:t>
            </a:r>
            <a:r>
              <a:rPr lang="en-US" sz="3200" dirty="0">
                <a:solidFill>
                  <a:srgbClr val="FFFF00"/>
                </a:solidFill>
              </a:rPr>
              <a:t/>
            </a:r>
            <a:br>
              <a:rPr lang="en-US" sz="3200" dirty="0">
                <a:solidFill>
                  <a:srgbClr val="FFFF00"/>
                </a:solidFill>
              </a:rPr>
            </a:br>
            <a:endParaRPr lang="en-US" sz="3200" dirty="0">
              <a:solidFill>
                <a:srgbClr val="FFFF00"/>
              </a:solidFill>
            </a:endParaRPr>
          </a:p>
        </p:txBody>
      </p:sp>
      <p:sp>
        <p:nvSpPr>
          <p:cNvPr id="2" name="Rectangle 1"/>
          <p:cNvSpPr/>
          <p:nvPr/>
        </p:nvSpPr>
        <p:spPr>
          <a:xfrm>
            <a:off x="6858000" y="2282390"/>
            <a:ext cx="625122" cy="150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456917" fontAlgn="base">
              <a:spcBef>
                <a:spcPct val="0"/>
              </a:spcBef>
              <a:spcAft>
                <a:spcPct val="0"/>
              </a:spcAft>
              <a:defRPr/>
            </a:pPr>
            <a:endParaRPr lang="en-US" sz="2400">
              <a:solidFill>
                <a:srgbClr val="FFFFFF"/>
              </a:solidFill>
              <a:latin typeface="Arial"/>
            </a:endParaRPr>
          </a:p>
        </p:txBody>
      </p:sp>
      <p:pic>
        <p:nvPicPr>
          <p:cNvPr id="5" name="Picture 4" descr="Side-lying position for B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093" y="1500838"/>
            <a:ext cx="4426068" cy="4848865"/>
          </a:xfrm>
          <a:prstGeom prst="rect">
            <a:avLst/>
          </a:prstGeom>
        </p:spPr>
      </p:pic>
    </p:spTree>
    <p:extLst>
      <p:ext uri="{BB962C8B-B14F-4D97-AF65-F5344CB8AC3E}">
        <p14:creationId xmlns:p14="http://schemas.microsoft.com/office/powerpoint/2010/main" val="1096526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30630"/>
            <a:ext cx="8763000" cy="1143000"/>
          </a:xfrm>
        </p:spPr>
        <p:txBody>
          <a:bodyPr/>
          <a:lstStyle/>
          <a:p>
            <a:r>
              <a:rPr lang="en-US" sz="4000" dirty="0" smtClean="0"/>
              <a:t>Blood Pressure Basics</a:t>
            </a:r>
            <a:endParaRPr lang="en-US" sz="4000" dirty="0"/>
          </a:p>
        </p:txBody>
      </p:sp>
      <p:sp>
        <p:nvSpPr>
          <p:cNvPr id="4" name="TextBox 3"/>
          <p:cNvSpPr txBox="1"/>
          <p:nvPr/>
        </p:nvSpPr>
        <p:spPr>
          <a:xfrm>
            <a:off x="533400" y="1592282"/>
            <a:ext cx="8458200" cy="3416320"/>
          </a:xfrm>
          <a:prstGeom prst="rect">
            <a:avLst/>
          </a:prstGeom>
          <a:noFill/>
        </p:spPr>
        <p:txBody>
          <a:bodyPr wrap="square" lIns="91383" tIns="45692" rIns="91383" bIns="45692" rtlCol="0">
            <a:spAutoFit/>
          </a:bodyPr>
          <a:lstStyle/>
          <a:p>
            <a:pPr defTabSz="456917"/>
            <a:r>
              <a:rPr lang="en-US" sz="3600" dirty="0">
                <a:solidFill>
                  <a:srgbClr val="000000"/>
                </a:solidFill>
              </a:rPr>
              <a:t>BP measurement is one of the most important basic clinical assessments that we do, yet it is often one of the most </a:t>
            </a:r>
            <a:r>
              <a:rPr lang="en-US" sz="3600" dirty="0">
                <a:solidFill>
                  <a:srgbClr val="000000"/>
                </a:solidFill>
                <a:cs typeface="Georgia"/>
              </a:rPr>
              <a:t>inaccurately</a:t>
            </a:r>
            <a:r>
              <a:rPr lang="en-US" sz="3600" dirty="0">
                <a:solidFill>
                  <a:srgbClr val="000000"/>
                </a:solidFill>
              </a:rPr>
              <a:t> performed assessments, leading to delays in diagnosis and treatment </a:t>
            </a:r>
          </a:p>
        </p:txBody>
      </p:sp>
      <p:pic>
        <p:nvPicPr>
          <p:cNvPr id="2" name="Picture 1"/>
          <p:cNvPicPr>
            <a:picLocks noChangeAspect="1"/>
          </p:cNvPicPr>
          <p:nvPr/>
        </p:nvPicPr>
        <p:blipFill>
          <a:blip r:embed="rId3"/>
          <a:stretch>
            <a:fillRect/>
          </a:stretch>
        </p:blipFill>
        <p:spPr>
          <a:xfrm>
            <a:off x="4105338" y="4707768"/>
            <a:ext cx="3540855" cy="1811171"/>
          </a:xfrm>
          <a:prstGeom prst="rect">
            <a:avLst/>
          </a:prstGeom>
        </p:spPr>
      </p:pic>
    </p:spTree>
    <p:extLst>
      <p:ext uri="{BB962C8B-B14F-4D97-AF65-F5344CB8AC3E}">
        <p14:creationId xmlns:p14="http://schemas.microsoft.com/office/powerpoint/2010/main" val="2732517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3"/>
          <p:cNvSpPr>
            <a:spLocks noGrp="1"/>
          </p:cNvSpPr>
          <p:nvPr>
            <p:ph type="title" idx="4294967295"/>
          </p:nvPr>
        </p:nvSpPr>
        <p:spPr>
          <a:xfrm>
            <a:off x="381000" y="76200"/>
            <a:ext cx="8763000" cy="1143000"/>
          </a:xfrm>
        </p:spPr>
        <p:txBody>
          <a:bodyPr/>
          <a:lstStyle/>
          <a:p>
            <a:r>
              <a:rPr lang="en-US" dirty="0" smtClean="0">
                <a:effectLst/>
              </a:rPr>
              <a:t>What if the BMI = 70 kg/m</a:t>
            </a:r>
            <a:r>
              <a:rPr lang="en-US" baseline="30000" dirty="0" smtClean="0">
                <a:effectLst/>
              </a:rPr>
              <a:t>2</a:t>
            </a:r>
            <a:r>
              <a:rPr lang="en-US" dirty="0" smtClean="0">
                <a:effectLst/>
              </a:rPr>
              <a:t> ?</a:t>
            </a:r>
            <a:endParaRPr lang="en-US" baseline="30000" dirty="0" smtClean="0">
              <a:effectLst/>
            </a:endParaRPr>
          </a:p>
        </p:txBody>
      </p:sp>
      <p:pic>
        <p:nvPicPr>
          <p:cNvPr id="144387"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555866" y="1066801"/>
            <a:ext cx="6413268" cy="4810294"/>
          </a:xfrm>
          <a:ln>
            <a:solidFill>
              <a:schemeClr val="tx1"/>
            </a:solidFill>
          </a:ln>
        </p:spPr>
      </p:pic>
    </p:spTree>
    <p:extLst>
      <p:ext uri="{BB962C8B-B14F-4D97-AF65-F5344CB8AC3E}">
        <p14:creationId xmlns:p14="http://schemas.microsoft.com/office/powerpoint/2010/main" val="2260567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1143000"/>
          </a:xfrm>
        </p:spPr>
        <p:txBody>
          <a:bodyPr>
            <a:noAutofit/>
          </a:bodyPr>
          <a:lstStyle/>
          <a:p>
            <a:r>
              <a:rPr lang="en-US" dirty="0" smtClean="0"/>
              <a:t>Challenges in BP Measurement in Obese Women</a:t>
            </a:r>
            <a:endParaRPr lang="en-US" dirty="0"/>
          </a:p>
        </p:txBody>
      </p:sp>
      <p:sp>
        <p:nvSpPr>
          <p:cNvPr id="3" name="Content Placeholder 2"/>
          <p:cNvSpPr>
            <a:spLocks noGrp="1"/>
          </p:cNvSpPr>
          <p:nvPr>
            <p:ph idx="1"/>
          </p:nvPr>
        </p:nvSpPr>
        <p:spPr>
          <a:xfrm>
            <a:off x="914400" y="1600201"/>
            <a:ext cx="7543800" cy="4449763"/>
          </a:xfrm>
        </p:spPr>
        <p:txBody>
          <a:bodyPr/>
          <a:lstStyle/>
          <a:p>
            <a:r>
              <a:rPr lang="en-US" sz="4000" dirty="0"/>
              <a:t>Size of arm</a:t>
            </a:r>
          </a:p>
          <a:p>
            <a:r>
              <a:rPr lang="en-US" sz="4000" dirty="0"/>
              <a:t>Shape of arm</a:t>
            </a:r>
          </a:p>
          <a:p>
            <a:r>
              <a:rPr lang="en-US" sz="4000" dirty="0"/>
              <a:t>Length of arm</a:t>
            </a:r>
          </a:p>
          <a:p>
            <a:r>
              <a:rPr lang="en-US" sz="4000" dirty="0"/>
              <a:t>Cuff sizes and shapes</a:t>
            </a:r>
          </a:p>
          <a:p>
            <a:endParaRPr lang="en-US" dirty="0"/>
          </a:p>
        </p:txBody>
      </p:sp>
      <p:pic>
        <p:nvPicPr>
          <p:cNvPr id="4" name="Picture 3" descr="Open Conical shape BP cuff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142" y="2622959"/>
            <a:ext cx="2590801" cy="2362200"/>
          </a:xfrm>
          <a:prstGeom prst="rect">
            <a:avLst/>
          </a:prstGeom>
        </p:spPr>
      </p:pic>
      <p:pic>
        <p:nvPicPr>
          <p:cNvPr id="5" name="Picture 4" descr="Large adult BP cuff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61" y="1295400"/>
            <a:ext cx="2057400" cy="1618488"/>
          </a:xfrm>
          <a:prstGeom prst="rect">
            <a:avLst/>
          </a:prstGeom>
        </p:spPr>
      </p:pic>
      <p:pic>
        <p:nvPicPr>
          <p:cNvPr id="6" name="Picture 5" descr="Conical cuf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798" y="4694932"/>
            <a:ext cx="3412562" cy="1816388"/>
          </a:xfrm>
          <a:prstGeom prst="rect">
            <a:avLst/>
          </a:prstGeom>
        </p:spPr>
      </p:pic>
      <p:pic>
        <p:nvPicPr>
          <p:cNvPr id="7" name="Picture 6" descr="Cuff siz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42" y="4694931"/>
            <a:ext cx="3258613" cy="2098471"/>
          </a:xfrm>
          <a:prstGeom prst="rect">
            <a:avLst/>
          </a:prstGeom>
        </p:spPr>
      </p:pic>
    </p:spTree>
    <p:extLst>
      <p:ext uri="{BB962C8B-B14F-4D97-AF65-F5344CB8AC3E}">
        <p14:creationId xmlns:p14="http://schemas.microsoft.com/office/powerpoint/2010/main" val="442500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1143000"/>
          </a:xfrm>
        </p:spPr>
        <p:txBody>
          <a:bodyPr/>
          <a:lstStyle/>
          <a:p>
            <a:r>
              <a:rPr lang="en-US" dirty="0" smtClean="0"/>
              <a:t>For Example</a:t>
            </a:r>
            <a:endParaRPr lang="en-US" dirty="0"/>
          </a:p>
        </p:txBody>
      </p:sp>
      <p:sp>
        <p:nvSpPr>
          <p:cNvPr id="3" name="Content Placeholder 2"/>
          <p:cNvSpPr>
            <a:spLocks noGrp="1"/>
          </p:cNvSpPr>
          <p:nvPr>
            <p:ph idx="1"/>
          </p:nvPr>
        </p:nvSpPr>
        <p:spPr>
          <a:xfrm>
            <a:off x="609600" y="881331"/>
            <a:ext cx="8229600" cy="4830763"/>
          </a:xfrm>
        </p:spPr>
        <p:txBody>
          <a:bodyPr/>
          <a:lstStyle/>
          <a:p>
            <a:r>
              <a:rPr lang="en-US" dirty="0" smtClean="0"/>
              <a:t>When the arm circumference near the shoulder is much &gt; the arm circumference near the elbow=poor cuff fit=inaccurate BP</a:t>
            </a:r>
          </a:p>
          <a:p>
            <a:r>
              <a:rPr lang="en-US" dirty="0" smtClean="0"/>
              <a:t>A large arm circumference + a short humeral length = an inaccurate BP utilizing a cylindrical thigh cuff due to cuff extension past the elbow</a:t>
            </a:r>
          </a:p>
          <a:p>
            <a:endParaRPr lang="en-US" dirty="0"/>
          </a:p>
        </p:txBody>
      </p:sp>
      <p:pic>
        <p:nvPicPr>
          <p:cNvPr id="2050" name="Picture 2" descr="http://www.turkeltaub.com/wp-content/uploads/2013/06/Brachioplasty-R-PA-p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513" y="4157746"/>
            <a:ext cx="3439887" cy="235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981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1312762"/>
          </a:xfrm>
        </p:spPr>
        <p:txBody>
          <a:bodyPr/>
          <a:lstStyle/>
          <a:p>
            <a:r>
              <a:rPr lang="en-US" sz="3200" dirty="0" err="1" smtClean="0"/>
              <a:t>Mis</a:t>
            </a:r>
            <a:r>
              <a:rPr lang="en-US" sz="3200" dirty="0" smtClean="0"/>
              <a:t>-cuffing in an Obese Patient</a:t>
            </a:r>
            <a:endParaRPr lang="en-US" sz="3200" dirty="0"/>
          </a:p>
        </p:txBody>
      </p:sp>
      <p:sp>
        <p:nvSpPr>
          <p:cNvPr id="3" name="Content Placeholder 2"/>
          <p:cNvSpPr>
            <a:spLocks noGrp="1"/>
          </p:cNvSpPr>
          <p:nvPr>
            <p:ph idx="1"/>
          </p:nvPr>
        </p:nvSpPr>
        <p:spPr>
          <a:xfrm>
            <a:off x="571500" y="1524000"/>
            <a:ext cx="8382000" cy="4449763"/>
          </a:xfrm>
        </p:spPr>
        <p:txBody>
          <a:bodyPr>
            <a:normAutofit/>
          </a:bodyPr>
          <a:lstStyle/>
          <a:p>
            <a:r>
              <a:rPr lang="en-US" sz="3600" dirty="0"/>
              <a:t>Using a cuff that is too small can </a:t>
            </a:r>
            <a:r>
              <a:rPr lang="en-US" sz="3600" u="sng" dirty="0"/>
              <a:t>overestimate</a:t>
            </a:r>
            <a:r>
              <a:rPr lang="en-US" sz="3600" dirty="0"/>
              <a:t> blood pressure by up to 30 mm Hg whereas using a cuff that is too large can </a:t>
            </a:r>
            <a:r>
              <a:rPr lang="en-US" sz="3600" u="sng" dirty="0"/>
              <a:t>underestimate</a:t>
            </a:r>
            <a:r>
              <a:rPr lang="en-US" sz="3600" dirty="0"/>
              <a:t> blood pressure by 10-30 mm Hg</a:t>
            </a:r>
          </a:p>
          <a:p>
            <a:endParaRPr lang="en-US" sz="2000" dirty="0"/>
          </a:p>
          <a:p>
            <a:pPr lvl="3"/>
            <a:r>
              <a:rPr lang="en-US" sz="1800" dirty="0"/>
              <a:t>Palatini P, </a:t>
            </a:r>
            <a:r>
              <a:rPr lang="en-US" sz="1800" dirty="0" err="1"/>
              <a:t>Parati</a:t>
            </a:r>
            <a:r>
              <a:rPr lang="en-US" sz="1800" dirty="0"/>
              <a:t> G. </a:t>
            </a:r>
            <a:r>
              <a:rPr lang="en-US" sz="1800" dirty="0">
                <a:hlinkClick r:id="rId2"/>
              </a:rPr>
              <a:t>Blood pressure measurement in very obese patients: a challenging problem</a:t>
            </a:r>
            <a:r>
              <a:rPr lang="en-US" sz="1800" dirty="0"/>
              <a:t>. Journal of Hypertension 2011, 29 (3) 425-429.</a:t>
            </a:r>
          </a:p>
        </p:txBody>
      </p:sp>
    </p:spTree>
    <p:extLst>
      <p:ext uri="{BB962C8B-B14F-4D97-AF65-F5344CB8AC3E}">
        <p14:creationId xmlns:p14="http://schemas.microsoft.com/office/powerpoint/2010/main" val="3649799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5 at 5.06.54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34682"/>
            <a:ext cx="4572000" cy="3472180"/>
          </a:xfrm>
          <a:prstGeom prst="rect">
            <a:avLst/>
          </a:prstGeom>
        </p:spPr>
      </p:pic>
      <p:pic>
        <p:nvPicPr>
          <p:cNvPr id="5" name="Picture 4" descr="Screen Shot 2015-07-15 at 5.30.33 PM.p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4114800"/>
            <a:ext cx="5105400" cy="2596714"/>
          </a:xfrm>
          <a:prstGeom prst="rect">
            <a:avLst/>
          </a:prstGeom>
        </p:spPr>
      </p:pic>
      <p:sp>
        <p:nvSpPr>
          <p:cNvPr id="6" name="TextBox 5"/>
          <p:cNvSpPr txBox="1"/>
          <p:nvPr/>
        </p:nvSpPr>
        <p:spPr>
          <a:xfrm>
            <a:off x="838201" y="2209800"/>
            <a:ext cx="3352800" cy="276999"/>
          </a:xfrm>
          <a:prstGeom prst="rect">
            <a:avLst/>
          </a:prstGeom>
          <a:noFill/>
        </p:spPr>
        <p:txBody>
          <a:bodyPr wrap="square" lIns="91383" tIns="45692" rIns="91383" bIns="45692" rtlCol="0">
            <a:spAutoFit/>
          </a:bodyPr>
          <a:lstStyle/>
          <a:p>
            <a:pPr defTabSz="456917"/>
            <a:r>
              <a:rPr lang="en-US" sz="1200" dirty="0">
                <a:solidFill>
                  <a:srgbClr val="000000"/>
                </a:solidFill>
                <a:latin typeface="Georgia" panose="02040502050405020303" pitchFamily="18" charset="0"/>
              </a:rPr>
              <a:t>Journal of Hypertension 2012, 30:530-536</a:t>
            </a:r>
          </a:p>
        </p:txBody>
      </p:sp>
      <p:sp>
        <p:nvSpPr>
          <p:cNvPr id="7" name="TextBox 6"/>
          <p:cNvSpPr txBox="1"/>
          <p:nvPr/>
        </p:nvSpPr>
        <p:spPr>
          <a:xfrm>
            <a:off x="5334000" y="816611"/>
            <a:ext cx="3581400" cy="2342948"/>
          </a:xfrm>
          <a:prstGeom prst="rect">
            <a:avLst/>
          </a:prstGeom>
        </p:spPr>
        <p:style>
          <a:lnRef idx="2">
            <a:schemeClr val="dk1"/>
          </a:lnRef>
          <a:fillRef idx="1">
            <a:schemeClr val="lt1"/>
          </a:fillRef>
          <a:effectRef idx="0">
            <a:schemeClr val="dk1"/>
          </a:effectRef>
          <a:fontRef idx="minor">
            <a:schemeClr val="dk1"/>
          </a:fontRef>
        </p:style>
        <p:txBody>
          <a:bodyPr wrap="square" lIns="91383" tIns="45692" rIns="91383" bIns="45692" rtlCol="0">
            <a:spAutoFit/>
          </a:bodyPr>
          <a:lstStyle/>
          <a:p>
            <a:pPr defTabSz="456917"/>
            <a:r>
              <a:rPr lang="en-US" dirty="0">
                <a:solidFill>
                  <a:srgbClr val="FF0000"/>
                </a:solidFill>
                <a:latin typeface="Georgia" panose="02040502050405020303" pitchFamily="18" charset="0"/>
              </a:rPr>
              <a:t>Conclusion:  In obese people, the upper arm may have a pronounced </a:t>
            </a:r>
            <a:r>
              <a:rPr lang="en-US" dirty="0" err="1">
                <a:solidFill>
                  <a:srgbClr val="FF0000"/>
                </a:solidFill>
                <a:latin typeface="Georgia" panose="02040502050405020303" pitchFamily="18" charset="0"/>
              </a:rPr>
              <a:t>tronco</a:t>
            </a:r>
            <a:r>
              <a:rPr lang="en-US" dirty="0">
                <a:solidFill>
                  <a:srgbClr val="FF0000"/>
                </a:solidFill>
                <a:latin typeface="Georgia" panose="02040502050405020303" pitchFamily="18" charset="0"/>
              </a:rPr>
              <a:t>-conical shape and cylindrical cuffs may overestimate BP. </a:t>
            </a:r>
            <a:r>
              <a:rPr lang="en-US" dirty="0" err="1">
                <a:solidFill>
                  <a:srgbClr val="FF0000"/>
                </a:solidFill>
                <a:latin typeface="Georgia" panose="02040502050405020303" pitchFamily="18" charset="0"/>
              </a:rPr>
              <a:t>Troco</a:t>
            </a:r>
            <a:r>
              <a:rPr lang="en-US" dirty="0">
                <a:solidFill>
                  <a:srgbClr val="FF0000"/>
                </a:solidFill>
                <a:latin typeface="Georgia" panose="02040502050405020303" pitchFamily="18" charset="0"/>
              </a:rPr>
              <a:t>-conical cuffs should be used for BP measurement in individuals with large arms</a:t>
            </a:r>
          </a:p>
        </p:txBody>
      </p:sp>
      <p:sp>
        <p:nvSpPr>
          <p:cNvPr id="10" name="TextBox 9"/>
          <p:cNvSpPr txBox="1"/>
          <p:nvPr/>
        </p:nvSpPr>
        <p:spPr>
          <a:xfrm>
            <a:off x="609601" y="4114800"/>
            <a:ext cx="3352800" cy="2308268"/>
          </a:xfrm>
          <a:prstGeom prst="rect">
            <a:avLst/>
          </a:prstGeom>
        </p:spPr>
        <p:style>
          <a:lnRef idx="2">
            <a:schemeClr val="dk1"/>
          </a:lnRef>
          <a:fillRef idx="1">
            <a:schemeClr val="lt1"/>
          </a:fillRef>
          <a:effectRef idx="0">
            <a:schemeClr val="dk1"/>
          </a:effectRef>
          <a:fontRef idx="minor">
            <a:schemeClr val="dk1"/>
          </a:fontRef>
        </p:style>
        <p:txBody>
          <a:bodyPr wrap="square" lIns="91383" tIns="45692" rIns="91383" bIns="45692" rtlCol="0">
            <a:spAutoFit/>
          </a:bodyPr>
          <a:lstStyle/>
          <a:p>
            <a:pPr defTabSz="456917"/>
            <a:r>
              <a:rPr lang="en-US" dirty="0">
                <a:solidFill>
                  <a:srgbClr val="FF0000"/>
                </a:solidFill>
                <a:latin typeface="Georgia" panose="02040502050405020303" pitchFamily="18" charset="0"/>
              </a:rPr>
              <a:t>Conclusion: Use of cylindrical cuff in combination with an </a:t>
            </a:r>
            <a:r>
              <a:rPr lang="en-US" dirty="0" err="1">
                <a:solidFill>
                  <a:srgbClr val="FF0000"/>
                </a:solidFill>
                <a:latin typeface="Georgia" panose="02040502050405020303" pitchFamily="18" charset="0"/>
              </a:rPr>
              <a:t>oscillometric</a:t>
            </a:r>
            <a:r>
              <a:rPr lang="en-US" dirty="0">
                <a:solidFill>
                  <a:srgbClr val="FF0000"/>
                </a:solidFill>
                <a:latin typeface="Georgia" panose="02040502050405020303" pitchFamily="18" charset="0"/>
              </a:rPr>
              <a:t> automatic device, overestimated SBP in patient with arm circumference &gt; 30 cm, but when a conical cuff was used, the device provided accurate readings </a:t>
            </a:r>
          </a:p>
        </p:txBody>
      </p:sp>
    </p:spTree>
    <p:extLst>
      <p:ext uri="{BB962C8B-B14F-4D97-AF65-F5344CB8AC3E}">
        <p14:creationId xmlns:p14="http://schemas.microsoft.com/office/powerpoint/2010/main" val="2372357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1000"/>
            <a:ext cx="8763000" cy="1050685"/>
          </a:xfrm>
        </p:spPr>
        <p:txBody>
          <a:bodyPr>
            <a:normAutofit/>
          </a:bodyPr>
          <a:lstStyle/>
          <a:p>
            <a:r>
              <a:rPr lang="en-US" sz="3600" dirty="0"/>
              <a:t>AHA BP Measurement Recommendations</a:t>
            </a:r>
          </a:p>
        </p:txBody>
      </p:sp>
      <p:sp>
        <p:nvSpPr>
          <p:cNvPr id="3" name="Content Placeholder 2"/>
          <p:cNvSpPr>
            <a:spLocks noGrp="1"/>
          </p:cNvSpPr>
          <p:nvPr>
            <p:ph idx="1"/>
          </p:nvPr>
        </p:nvSpPr>
        <p:spPr>
          <a:xfrm>
            <a:off x="457200" y="1447800"/>
            <a:ext cx="8229600" cy="4696103"/>
          </a:xfrm>
        </p:spPr>
        <p:txBody>
          <a:bodyPr/>
          <a:lstStyle/>
          <a:p>
            <a:r>
              <a:rPr lang="en-US" dirty="0" smtClean="0"/>
              <a:t>If upper-arm circumference is more than 34 cm, large adult cuffs or thigh cuffs can be used.</a:t>
            </a:r>
          </a:p>
          <a:p>
            <a:r>
              <a:rPr lang="en-US" dirty="0" smtClean="0"/>
              <a:t>For upper-arm measurements greater than 50cm, the AHA recommends using a cuff on the forearm and feeling for the appearance of the radial pulse at the wrist to estimate systolic BP.  The accuracy however is not as reliable.</a:t>
            </a:r>
            <a:endParaRPr lang="en-US" dirty="0"/>
          </a:p>
        </p:txBody>
      </p:sp>
    </p:spTree>
    <p:extLst>
      <p:ext uri="{BB962C8B-B14F-4D97-AF65-F5344CB8AC3E}">
        <p14:creationId xmlns:p14="http://schemas.microsoft.com/office/powerpoint/2010/main" val="888815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
            <a:ext cx="8763000" cy="2057400"/>
          </a:xfrm>
        </p:spPr>
        <p:txBody>
          <a:bodyPr/>
          <a:lstStyle/>
          <a:p>
            <a:r>
              <a:rPr lang="en-US" dirty="0" smtClean="0"/>
              <a:t>So What Can We Do to Improve BP Measurement Accuracy?</a:t>
            </a:r>
            <a:endParaRPr lang="en-US" dirty="0"/>
          </a:p>
        </p:txBody>
      </p:sp>
      <p:pic>
        <p:nvPicPr>
          <p:cNvPr id="6" name="Content Placeholder 5" descr="Seal scratching head.jpg"/>
          <p:cNvPicPr>
            <a:picLocks noGrp="1" noChangeAspect="1"/>
          </p:cNvPicPr>
          <p:nvPr>
            <p:ph idx="1"/>
          </p:nvPr>
        </p:nvPicPr>
        <p:blipFill>
          <a:blip r:embed="rId2">
            <a:extLst>
              <a:ext uri="{28A0092B-C50C-407E-A947-70E740481C1C}">
                <a14:useLocalDpi xmlns:a14="http://schemas.microsoft.com/office/drawing/2010/main" val="0"/>
              </a:ext>
            </a:extLst>
          </a:blip>
          <a:srcRect l="-11413" r="-11413"/>
          <a:stretch>
            <a:fillRect/>
          </a:stretch>
        </p:blipFill>
        <p:spPr>
          <a:xfrm>
            <a:off x="1371600" y="1905000"/>
            <a:ext cx="6781800" cy="3916363"/>
          </a:xfrm>
          <a:prstGeom prst="rect">
            <a:avLst/>
          </a:prstGeom>
        </p:spPr>
      </p:pic>
    </p:spTree>
    <p:extLst>
      <p:ext uri="{BB962C8B-B14F-4D97-AF65-F5344CB8AC3E}">
        <p14:creationId xmlns:p14="http://schemas.microsoft.com/office/powerpoint/2010/main" val="1025580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022" y="76200"/>
            <a:ext cx="8288977" cy="1143000"/>
          </a:xfrm>
        </p:spPr>
        <p:txBody>
          <a:bodyPr/>
          <a:lstStyle/>
          <a:p>
            <a:r>
              <a:rPr lang="en-US" sz="3200" dirty="0" smtClean="0"/>
              <a:t>Education Strategies</a:t>
            </a:r>
            <a:endParaRPr lang="en-US" sz="3200" dirty="0"/>
          </a:p>
        </p:txBody>
      </p:sp>
      <p:sp>
        <p:nvSpPr>
          <p:cNvPr id="3" name="Content Placeholder 2"/>
          <p:cNvSpPr>
            <a:spLocks noGrp="1"/>
          </p:cNvSpPr>
          <p:nvPr>
            <p:ph idx="1"/>
          </p:nvPr>
        </p:nvSpPr>
        <p:spPr>
          <a:xfrm>
            <a:off x="685800" y="1295401"/>
            <a:ext cx="8305800" cy="4830763"/>
          </a:xfrm>
        </p:spPr>
        <p:txBody>
          <a:bodyPr/>
          <a:lstStyle/>
          <a:p>
            <a:r>
              <a:rPr lang="en-US" dirty="0" smtClean="0"/>
              <a:t>Ensure proper training of staff:</a:t>
            </a:r>
          </a:p>
          <a:p>
            <a:pPr lvl="1"/>
            <a:r>
              <a:rPr lang="en-US" dirty="0" smtClean="0"/>
              <a:t>Incorporate accurate BP measurements in annual “skills day” </a:t>
            </a:r>
          </a:p>
          <a:p>
            <a:pPr lvl="1"/>
            <a:r>
              <a:rPr lang="en-US" dirty="0" smtClean="0"/>
              <a:t>Develop a facility specific module </a:t>
            </a:r>
          </a:p>
          <a:p>
            <a:pPr lvl="1"/>
            <a:r>
              <a:rPr lang="en-US" dirty="0" smtClean="0"/>
              <a:t>NEJM BP Training: </a:t>
            </a:r>
            <a:r>
              <a:rPr lang="en-US" sz="2400" dirty="0">
                <a:hlinkClick r:id="rId3"/>
              </a:rPr>
              <a:t>http://www.nejm.org/doi/full/10.1056/NEJMvcm0800157</a:t>
            </a:r>
            <a:r>
              <a:rPr lang="en-US" sz="2400" dirty="0"/>
              <a:t>   </a:t>
            </a:r>
          </a:p>
          <a:p>
            <a:pPr lvl="1"/>
            <a:r>
              <a:rPr lang="en-US" dirty="0" smtClean="0"/>
              <a:t>Poster Boards</a:t>
            </a:r>
          </a:p>
          <a:p>
            <a:pPr lvl="1"/>
            <a:r>
              <a:rPr lang="en-US" dirty="0" smtClean="0"/>
              <a:t>Laminate “Steps to Obtain Accurate Blood Pressure” and post on units</a:t>
            </a:r>
          </a:p>
          <a:p>
            <a:endParaRPr lang="en-US" dirty="0"/>
          </a:p>
        </p:txBody>
      </p:sp>
    </p:spTree>
    <p:extLst>
      <p:ext uri="{BB962C8B-B14F-4D97-AF65-F5344CB8AC3E}">
        <p14:creationId xmlns:p14="http://schemas.microsoft.com/office/powerpoint/2010/main" val="190282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654" y="342418"/>
            <a:ext cx="8063345" cy="1143000"/>
          </a:xfrm>
        </p:spPr>
        <p:txBody>
          <a:bodyPr>
            <a:normAutofit/>
          </a:bodyPr>
          <a:lstStyle/>
          <a:p>
            <a:r>
              <a:rPr lang="en-US" sz="4000" dirty="0"/>
              <a:t>BP Kit</a:t>
            </a:r>
          </a:p>
        </p:txBody>
      </p:sp>
      <p:sp>
        <p:nvSpPr>
          <p:cNvPr id="3" name="Content Placeholder 2"/>
          <p:cNvSpPr>
            <a:spLocks noGrp="1"/>
          </p:cNvSpPr>
          <p:nvPr>
            <p:ph idx="1"/>
          </p:nvPr>
        </p:nvSpPr>
        <p:spPr>
          <a:xfrm>
            <a:off x="600636" y="2134189"/>
            <a:ext cx="8534400" cy="4880069"/>
          </a:xfrm>
        </p:spPr>
        <p:txBody>
          <a:bodyPr>
            <a:noAutofit/>
          </a:bodyPr>
          <a:lstStyle/>
          <a:p>
            <a:r>
              <a:rPr lang="en-US" dirty="0"/>
              <a:t>Selection of cuff sizes</a:t>
            </a:r>
          </a:p>
          <a:p>
            <a:r>
              <a:rPr lang="en-US" dirty="0"/>
              <a:t>Sphygmomanometer</a:t>
            </a:r>
          </a:p>
          <a:p>
            <a:r>
              <a:rPr lang="en-US" dirty="0"/>
              <a:t>Measuring tape</a:t>
            </a:r>
          </a:p>
          <a:p>
            <a:r>
              <a:rPr lang="en-US" dirty="0"/>
              <a:t>Stethoscope</a:t>
            </a:r>
          </a:p>
          <a:p>
            <a:r>
              <a:rPr lang="en-US" dirty="0"/>
              <a:t>Laminated instructions for cuff measurements and key actions</a:t>
            </a:r>
          </a:p>
          <a:p>
            <a:r>
              <a:rPr lang="en-US" dirty="0"/>
              <a:t>Optional:  Reflex hammer, debrief tool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305" y="512662"/>
            <a:ext cx="1759353" cy="972756"/>
          </a:xfrm>
          <a:prstGeom prst="rect">
            <a:avLst/>
          </a:prstGeom>
        </p:spPr>
      </p:pic>
      <p:pic>
        <p:nvPicPr>
          <p:cNvPr id="5" name="Picture 4"/>
          <p:cNvPicPr>
            <a:picLocks noChangeAspect="1"/>
          </p:cNvPicPr>
          <p:nvPr/>
        </p:nvPicPr>
        <p:blipFill>
          <a:blip r:embed="rId4"/>
          <a:stretch>
            <a:fillRect/>
          </a:stretch>
        </p:blipFill>
        <p:spPr>
          <a:xfrm>
            <a:off x="5229874" y="2258072"/>
            <a:ext cx="3605288" cy="2326512"/>
          </a:xfrm>
          <a:prstGeom prst="rect">
            <a:avLst/>
          </a:prstGeom>
        </p:spPr>
      </p:pic>
    </p:spTree>
    <p:extLst>
      <p:ext uri="{BB962C8B-B14F-4D97-AF65-F5344CB8AC3E}">
        <p14:creationId xmlns:p14="http://schemas.microsoft.com/office/powerpoint/2010/main" val="20805747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55" y="423550"/>
            <a:ext cx="8554631" cy="1143000"/>
          </a:xfrm>
        </p:spPr>
        <p:txBody>
          <a:bodyPr>
            <a:noAutofit/>
          </a:bodyPr>
          <a:lstStyle/>
          <a:p>
            <a:r>
              <a:rPr lang="en-US" sz="3200" dirty="0" smtClean="0"/>
              <a:t>Strategies for Implementation of Accurate    BP Measurements</a:t>
            </a:r>
            <a:endParaRPr lang="en-US" sz="3200" dirty="0"/>
          </a:p>
        </p:txBody>
      </p:sp>
      <p:sp>
        <p:nvSpPr>
          <p:cNvPr id="3" name="Content Placeholder 2"/>
          <p:cNvSpPr>
            <a:spLocks noGrp="1"/>
          </p:cNvSpPr>
          <p:nvPr>
            <p:ph idx="1"/>
          </p:nvPr>
        </p:nvSpPr>
        <p:spPr>
          <a:xfrm>
            <a:off x="567855" y="1902031"/>
            <a:ext cx="8382000" cy="4830763"/>
          </a:xfrm>
        </p:spPr>
        <p:txBody>
          <a:bodyPr/>
          <a:lstStyle/>
          <a:p>
            <a:r>
              <a:rPr lang="en-US" dirty="0" smtClean="0"/>
              <a:t>Create your “Burning Platform”</a:t>
            </a:r>
          </a:p>
          <a:p>
            <a:r>
              <a:rPr lang="en-US" dirty="0" smtClean="0"/>
              <a:t>Inventory your equipment to and make sure that it is regularly inspected, calibrated and validated</a:t>
            </a:r>
          </a:p>
          <a:p>
            <a:r>
              <a:rPr lang="en-US" dirty="0" smtClean="0"/>
              <a:t>Ensure that all staff are trained in standardized BP measurement technique</a:t>
            </a:r>
          </a:p>
          <a:p>
            <a:r>
              <a:rPr lang="en-US" dirty="0" smtClean="0"/>
              <a:t>Update protocol to reflect current recommendations and guidelines</a:t>
            </a:r>
          </a:p>
          <a:p>
            <a:pPr marL="0" indent="0">
              <a:buNone/>
            </a:pPr>
            <a:endParaRPr lang="en-US" dirty="0" smtClean="0"/>
          </a:p>
        </p:txBody>
      </p:sp>
    </p:spTree>
    <p:extLst>
      <p:ext uri="{BB962C8B-B14F-4D97-AF65-F5344CB8AC3E}">
        <p14:creationId xmlns:p14="http://schemas.microsoft.com/office/powerpoint/2010/main" val="3981756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4500" y="3276600"/>
            <a:ext cx="3136900" cy="3066143"/>
          </a:xfrm>
          <a:prstGeom prst="rect">
            <a:avLst/>
          </a:prstGeom>
        </p:spPr>
      </p:pic>
      <p:sp>
        <p:nvSpPr>
          <p:cNvPr id="2" name="Title 1"/>
          <p:cNvSpPr>
            <a:spLocks noGrp="1"/>
          </p:cNvSpPr>
          <p:nvPr>
            <p:ph type="title"/>
          </p:nvPr>
        </p:nvSpPr>
        <p:spPr>
          <a:xfrm>
            <a:off x="762000" y="729205"/>
            <a:ext cx="7772400" cy="1175795"/>
          </a:xfrm>
          <a:noFill/>
        </p:spPr>
        <p:txBody>
          <a:bodyPr/>
          <a:lstStyle/>
          <a:p>
            <a:r>
              <a:rPr lang="en-US" sz="3600" dirty="0" smtClean="0"/>
              <a:t>Recognition </a:t>
            </a:r>
            <a:endParaRPr lang="en-US" sz="3600" dirty="0"/>
          </a:p>
        </p:txBody>
      </p:sp>
      <p:sp>
        <p:nvSpPr>
          <p:cNvPr id="3" name="Content Placeholder 2"/>
          <p:cNvSpPr>
            <a:spLocks noGrp="1"/>
          </p:cNvSpPr>
          <p:nvPr>
            <p:ph idx="1"/>
          </p:nvPr>
        </p:nvSpPr>
        <p:spPr/>
        <p:txBody>
          <a:bodyPr/>
          <a:lstStyle/>
          <a:p>
            <a:r>
              <a:rPr lang="en-US" dirty="0" smtClean="0"/>
              <a:t>Acute onset, severe hypertension that is accurately measured using standard technique and is </a:t>
            </a:r>
            <a:br>
              <a:rPr lang="en-US" dirty="0" smtClean="0"/>
            </a:br>
            <a:r>
              <a:rPr lang="en-US" dirty="0" smtClean="0"/>
              <a:t>persistent for 15 minutes or more </a:t>
            </a:r>
            <a:br>
              <a:rPr lang="en-US" dirty="0" smtClean="0"/>
            </a:br>
            <a:r>
              <a:rPr lang="en-US" dirty="0" smtClean="0"/>
              <a:t>is considered a </a:t>
            </a:r>
            <a:br>
              <a:rPr lang="en-US" dirty="0" smtClean="0"/>
            </a:br>
            <a:r>
              <a:rPr lang="en-US" i="1" u="sng" dirty="0" smtClean="0">
                <a:solidFill>
                  <a:srgbClr val="F67704"/>
                </a:solidFill>
              </a:rPr>
              <a:t>hypertensive emergency.</a:t>
            </a:r>
            <a:endParaRPr lang="en-US" i="1" u="sng" dirty="0">
              <a:solidFill>
                <a:srgbClr val="F67704"/>
              </a:solidFill>
            </a:endParaRPr>
          </a:p>
        </p:txBody>
      </p:sp>
    </p:spTree>
    <p:extLst>
      <p:ext uri="{BB962C8B-B14F-4D97-AF65-F5344CB8AC3E}">
        <p14:creationId xmlns:p14="http://schemas.microsoft.com/office/powerpoint/2010/main" val="708040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4317"/>
            <a:ext cx="7772400" cy="914400"/>
          </a:xfrm>
        </p:spPr>
        <p:txBody>
          <a:bodyPr/>
          <a:lstStyle/>
          <a:p>
            <a:pPr algn="ctr"/>
            <a:r>
              <a:rPr lang="en-US" sz="4000" dirty="0" smtClean="0"/>
              <a:t>Thank You</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777" y="1993900"/>
            <a:ext cx="7560623" cy="3991264"/>
          </a:xfrm>
          <a:prstGeom prst="rect">
            <a:avLst/>
          </a:prstGeom>
        </p:spPr>
      </p:pic>
    </p:spTree>
    <p:extLst>
      <p:ext uri="{BB962C8B-B14F-4D97-AF65-F5344CB8AC3E}">
        <p14:creationId xmlns:p14="http://schemas.microsoft.com/office/powerpoint/2010/main" val="1329690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781" y="384425"/>
            <a:ext cx="8610600" cy="1143000"/>
          </a:xfrm>
        </p:spPr>
        <p:txBody>
          <a:bodyPr>
            <a:noAutofit/>
          </a:bodyPr>
          <a:lstStyle/>
          <a:p>
            <a:r>
              <a:rPr lang="en-US" sz="3600" dirty="0"/>
              <a:t>Steps for Obtaining Accurate Blood Pressure Measurements</a:t>
            </a:r>
          </a:p>
        </p:txBody>
      </p:sp>
      <p:pic>
        <p:nvPicPr>
          <p:cNvPr id="6" name="Content Placeholder 5" descr="Screen Shot 2015-07-15 at 2.38.31 PM.png"/>
          <p:cNvPicPr>
            <a:picLocks noGrp="1" noChangeAspect="1"/>
          </p:cNvPicPr>
          <p:nvPr>
            <p:ph idx="1"/>
          </p:nvPr>
        </p:nvPicPr>
        <p:blipFill>
          <a:blip r:embed="rId3">
            <a:extLst>
              <a:ext uri="{28A0092B-C50C-407E-A947-70E740481C1C}">
                <a14:useLocalDpi xmlns:a14="http://schemas.microsoft.com/office/drawing/2010/main" val="0"/>
              </a:ext>
            </a:extLst>
          </a:blip>
          <a:srcRect l="-18461" r="-18461"/>
          <a:stretch>
            <a:fillRect/>
          </a:stretch>
        </p:blipFill>
        <p:spPr>
          <a:xfrm>
            <a:off x="914400" y="1650715"/>
            <a:ext cx="7822962" cy="4975716"/>
          </a:xfrm>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920" y="648813"/>
            <a:ext cx="1003300" cy="638096"/>
          </a:xfrm>
          <a:prstGeom prst="rect">
            <a:avLst/>
          </a:prstGeom>
          <a:noFill/>
          <a:ln>
            <a:noFill/>
          </a:ln>
        </p:spPr>
      </p:pic>
    </p:spTree>
    <p:extLst>
      <p:ext uri="{BB962C8B-B14F-4D97-AF65-F5344CB8AC3E}">
        <p14:creationId xmlns:p14="http://schemas.microsoft.com/office/powerpoint/2010/main" val="3147283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1143000"/>
          </a:xfrm>
        </p:spPr>
        <p:txBody>
          <a:bodyPr/>
          <a:lstStyle/>
          <a:p>
            <a:r>
              <a:rPr lang="en-US" dirty="0" smtClean="0"/>
              <a:t>Prepare Equipment</a:t>
            </a:r>
            <a:endParaRPr lang="en-US" dirty="0"/>
          </a:p>
        </p:txBody>
      </p:sp>
      <p:sp>
        <p:nvSpPr>
          <p:cNvPr id="3" name="Content Placeholder 2"/>
          <p:cNvSpPr>
            <a:spLocks noGrp="1"/>
          </p:cNvSpPr>
          <p:nvPr>
            <p:ph idx="1"/>
          </p:nvPr>
        </p:nvSpPr>
        <p:spPr>
          <a:xfrm>
            <a:off x="533401" y="1295401"/>
            <a:ext cx="8534400" cy="5172481"/>
          </a:xfrm>
        </p:spPr>
        <p:txBody>
          <a:bodyPr>
            <a:normAutofit lnSpcReduction="10000"/>
          </a:bodyPr>
          <a:lstStyle/>
          <a:p>
            <a:r>
              <a:rPr lang="en-US" dirty="0" err="1" smtClean="0"/>
              <a:t>Ausculatory</a:t>
            </a:r>
            <a:r>
              <a:rPr lang="en-US" dirty="0" smtClean="0"/>
              <a:t> (Manual)</a:t>
            </a:r>
          </a:p>
          <a:p>
            <a:pPr lvl="1"/>
            <a:r>
              <a:rPr lang="en-US" dirty="0" smtClean="0"/>
              <a:t>Mercury Sphygmomanometer</a:t>
            </a:r>
          </a:p>
          <a:p>
            <a:pPr lvl="2"/>
            <a:r>
              <a:rPr lang="en-US" sz="2400" dirty="0" smtClean="0"/>
              <a:t>Gold Standard </a:t>
            </a:r>
          </a:p>
          <a:p>
            <a:pPr lvl="1"/>
            <a:r>
              <a:rPr lang="en-US" dirty="0" smtClean="0"/>
              <a:t>Aneroid (clock face)</a:t>
            </a:r>
          </a:p>
          <a:p>
            <a:pPr lvl="2"/>
            <a:r>
              <a:rPr lang="en-US" sz="2400" dirty="0" smtClean="0"/>
              <a:t>Needs to be calibrated  with a mercury sphygmomanometer every 6 months</a:t>
            </a:r>
          </a:p>
          <a:p>
            <a:pPr marL="456917" lvl="1" indent="0">
              <a:buNone/>
            </a:pPr>
            <a:endParaRPr lang="en-US" dirty="0"/>
          </a:p>
          <a:p>
            <a:r>
              <a:rPr lang="en-US" dirty="0" err="1" smtClean="0"/>
              <a:t>Oscillometric</a:t>
            </a:r>
            <a:r>
              <a:rPr lang="en-US" dirty="0" smtClean="0"/>
              <a:t> (automated devices)</a:t>
            </a:r>
          </a:p>
          <a:p>
            <a:pPr lvl="1"/>
            <a:r>
              <a:rPr lang="en-US" dirty="0" smtClean="0"/>
              <a:t>AHA recommends that these devices be validated with mercury sphygmomanometer readings with every patient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130" y="3093522"/>
            <a:ext cx="1686295" cy="14606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560" y="819396"/>
            <a:ext cx="1714830" cy="2197925"/>
          </a:xfrm>
          <a:prstGeom prst="rect">
            <a:avLst/>
          </a:prstGeom>
        </p:spPr>
      </p:pic>
    </p:spTree>
    <p:extLst>
      <p:ext uri="{BB962C8B-B14F-4D97-AF65-F5344CB8AC3E}">
        <p14:creationId xmlns:p14="http://schemas.microsoft.com/office/powerpoint/2010/main" val="3859280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8400" y="5562600"/>
            <a:ext cx="2743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431800" y="36513"/>
            <a:ext cx="8712200" cy="1143000"/>
          </a:xfrm>
        </p:spPr>
        <p:txBody>
          <a:bodyPr>
            <a:normAutofit/>
          </a:bodyPr>
          <a:lstStyle/>
          <a:p>
            <a:pPr>
              <a:defRPr/>
            </a:pPr>
            <a:r>
              <a:rPr lang="en-US" dirty="0" smtClean="0">
                <a:effectLst/>
              </a:rPr>
              <a:t>Automated BP Measurements</a:t>
            </a:r>
            <a:endParaRPr lang="en-US" dirty="0"/>
          </a:p>
        </p:txBody>
      </p:sp>
      <p:pic>
        <p:nvPicPr>
          <p:cNvPr id="140291"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295400" y="1179513"/>
            <a:ext cx="7036643" cy="5299280"/>
          </a:xfrm>
          <a:ln w="9525">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01325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1143000"/>
          </a:xfrm>
        </p:spPr>
        <p:txBody>
          <a:bodyPr>
            <a:noAutofit/>
          </a:bodyPr>
          <a:lstStyle/>
          <a:p>
            <a:r>
              <a:rPr lang="en-US" sz="3200" dirty="0" smtClean="0"/>
              <a:t>What variance is clinically acceptable?</a:t>
            </a:r>
            <a:endParaRPr lang="en-US" sz="3200" dirty="0"/>
          </a:p>
        </p:txBody>
      </p:sp>
      <p:sp>
        <p:nvSpPr>
          <p:cNvPr id="3" name="Content Placeholder 2"/>
          <p:cNvSpPr>
            <a:spLocks noGrp="1"/>
          </p:cNvSpPr>
          <p:nvPr>
            <p:ph idx="1"/>
          </p:nvPr>
        </p:nvSpPr>
        <p:spPr>
          <a:xfrm>
            <a:off x="533400" y="1524012"/>
            <a:ext cx="8229600" cy="4525963"/>
          </a:xfrm>
        </p:spPr>
        <p:txBody>
          <a:bodyPr/>
          <a:lstStyle/>
          <a:p>
            <a:r>
              <a:rPr lang="en-US" dirty="0" smtClean="0"/>
              <a:t>The International Standards Organization ISO 81060-2:2009 is used by manufacturers of noninvasive blood pressure devices to test against mercury sphygmomanometers.</a:t>
            </a:r>
          </a:p>
          <a:p>
            <a:r>
              <a:rPr lang="en-US" dirty="0" smtClean="0"/>
              <a:t>This standard calls for a difference of ±5 mm Hg with a standard deviation of no more than 8 mm Hg.</a:t>
            </a:r>
          </a:p>
          <a:p>
            <a:endParaRPr lang="en-US" dirty="0"/>
          </a:p>
        </p:txBody>
      </p:sp>
    </p:spTree>
    <p:extLst>
      <p:ext uri="{BB962C8B-B14F-4D97-AF65-F5344CB8AC3E}">
        <p14:creationId xmlns:p14="http://schemas.microsoft.com/office/powerpoint/2010/main" val="4030934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76200"/>
            <a:ext cx="8763000" cy="1143000"/>
          </a:xfrm>
        </p:spPr>
        <p:txBody>
          <a:bodyPr/>
          <a:lstStyle/>
          <a:p>
            <a:pPr>
              <a:defRPr/>
            </a:pPr>
            <a:r>
              <a:rPr lang="en-US" sz="3600" dirty="0" smtClean="0">
                <a:effectLst/>
              </a:rPr>
              <a:t>Appropriately Sized BP Cuff</a:t>
            </a:r>
            <a:endParaRPr lang="en-US" sz="3600" dirty="0"/>
          </a:p>
        </p:txBody>
      </p:sp>
      <p:pic>
        <p:nvPicPr>
          <p:cNvPr id="145411"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2803" y="1600198"/>
            <a:ext cx="4369724" cy="3285325"/>
          </a:xfrm>
          <a:ln>
            <a:solidFill>
              <a:schemeClr val="tx1"/>
            </a:solidFill>
          </a:ln>
        </p:spPr>
      </p:pic>
      <p:pic>
        <p:nvPicPr>
          <p:cNvPr id="145412" name="Content Placeholder 8"/>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4762500" y="1600197"/>
            <a:ext cx="4361473" cy="3285325"/>
          </a:xfrm>
          <a:ln>
            <a:solidFill>
              <a:schemeClr val="tx1"/>
            </a:solidFill>
          </a:ln>
        </p:spPr>
      </p:pic>
    </p:spTree>
    <p:extLst>
      <p:ext uri="{BB962C8B-B14F-4D97-AF65-F5344CB8AC3E}">
        <p14:creationId xmlns:p14="http://schemas.microsoft.com/office/powerpoint/2010/main" val="515496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036" y="76200"/>
            <a:ext cx="6528752" cy="914400"/>
          </a:xfrm>
        </p:spPr>
        <p:txBody>
          <a:bodyPr>
            <a:normAutofit/>
          </a:bodyPr>
          <a:lstStyle/>
          <a:p>
            <a:r>
              <a:rPr lang="en-US" sz="3200" dirty="0" smtClean="0"/>
              <a:t>Cuff size and placement</a:t>
            </a:r>
            <a:endParaRPr lang="en-US" sz="3200" dirty="0"/>
          </a:p>
        </p:txBody>
      </p:sp>
      <p:sp>
        <p:nvSpPr>
          <p:cNvPr id="3" name="Content Placeholder 2"/>
          <p:cNvSpPr>
            <a:spLocks noGrp="1"/>
          </p:cNvSpPr>
          <p:nvPr>
            <p:ph sz="half" idx="1"/>
          </p:nvPr>
        </p:nvSpPr>
        <p:spPr>
          <a:xfrm>
            <a:off x="471544" y="1275568"/>
            <a:ext cx="4481456" cy="5257800"/>
          </a:xfrm>
        </p:spPr>
        <p:txBody>
          <a:bodyPr>
            <a:normAutofit/>
          </a:bodyPr>
          <a:lstStyle/>
          <a:p>
            <a:r>
              <a:rPr lang="en-US" sz="2600" dirty="0"/>
              <a:t>Correct cuff size (width of bladder 40% of circumference and encircle 80% of arm.</a:t>
            </a:r>
          </a:p>
          <a:p>
            <a:r>
              <a:rPr lang="en-US" sz="2600" dirty="0"/>
              <a:t>Measure at the midpoint of the upper arm.  </a:t>
            </a:r>
          </a:p>
          <a:p>
            <a:r>
              <a:rPr lang="en-US" sz="2600" dirty="0"/>
              <a:t>Place cuff directly on skin with bladder over brachial artery and lower end of cuff 2-3 cm above the </a:t>
            </a:r>
            <a:r>
              <a:rPr lang="en-US" sz="2600" dirty="0" err="1"/>
              <a:t>antecubital</a:t>
            </a:r>
            <a:r>
              <a:rPr lang="en-US" sz="2600" dirty="0"/>
              <a:t> fossa </a:t>
            </a:r>
          </a:p>
        </p:txBody>
      </p:sp>
      <p:pic>
        <p:nvPicPr>
          <p:cNvPr id="4" name="Picture 3" descr="Screen Shot 2013-02-24 at 1.20.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791" y="1108934"/>
            <a:ext cx="4039879" cy="4758055"/>
          </a:xfrm>
          <a:prstGeom prst="rect">
            <a:avLst/>
          </a:prstGeom>
        </p:spPr>
      </p:pic>
      <p:pic>
        <p:nvPicPr>
          <p:cNvPr id="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7289" y="363592"/>
            <a:ext cx="1143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544" y="274731"/>
            <a:ext cx="1003300" cy="638096"/>
          </a:xfrm>
          <a:prstGeom prst="rect">
            <a:avLst/>
          </a:prstGeom>
          <a:noFill/>
          <a:ln>
            <a:noFill/>
          </a:ln>
        </p:spPr>
      </p:pic>
    </p:spTree>
    <p:extLst>
      <p:ext uri="{BB962C8B-B14F-4D97-AF65-F5344CB8AC3E}">
        <p14:creationId xmlns:p14="http://schemas.microsoft.com/office/powerpoint/2010/main" val="1554551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CMQCC PIH definitions 11-4">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1611</TotalTime>
  <Words>1529</Words>
  <Application>Microsoft Macintosh PowerPoint</Application>
  <PresentationFormat>On-screen Show (4:3)</PresentationFormat>
  <Paragraphs>160</Paragraphs>
  <Slides>30</Slides>
  <Notes>19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43" baseType="lpstr">
      <vt:lpstr>Arial Black</vt:lpstr>
      <vt:lpstr>Avenir Book</vt:lpstr>
      <vt:lpstr>Calibri</vt:lpstr>
      <vt:lpstr>Calibri Light</vt:lpstr>
      <vt:lpstr>Candara</vt:lpstr>
      <vt:lpstr>Georgia</vt:lpstr>
      <vt:lpstr>ＭＳ Ｐゴシック</vt:lpstr>
      <vt:lpstr>Times New Roman</vt:lpstr>
      <vt:lpstr>Wingdings</vt:lpstr>
      <vt:lpstr>Arial</vt:lpstr>
      <vt:lpstr>CMQCC PIH definitions 11-4</vt:lpstr>
      <vt:lpstr>Custom Design</vt:lpstr>
      <vt:lpstr>PowerPoint.Show.8</vt:lpstr>
      <vt:lpstr>Accurate Blood Pressure Measurement:  Strategies for Success </vt:lpstr>
      <vt:lpstr>Blood Pressure Basics</vt:lpstr>
      <vt:lpstr>Recognition </vt:lpstr>
      <vt:lpstr>Steps for Obtaining Accurate Blood Pressure Measurements</vt:lpstr>
      <vt:lpstr>Prepare Equipment</vt:lpstr>
      <vt:lpstr>Automated BP Measurements</vt:lpstr>
      <vt:lpstr>What variance is clinically acceptable?</vt:lpstr>
      <vt:lpstr>Appropriately Sized BP Cuff</vt:lpstr>
      <vt:lpstr>Cuff size and placement</vt:lpstr>
      <vt:lpstr>Consequences of Mis-Cuffing</vt:lpstr>
      <vt:lpstr>Patient Preparation &amp; Positioning</vt:lpstr>
      <vt:lpstr>Consequences of Improper Positioning</vt:lpstr>
      <vt:lpstr>Take Blood Pressure Measurement</vt:lpstr>
      <vt:lpstr>Take Blood Pressure Measurement</vt:lpstr>
      <vt:lpstr>Record Measurement</vt:lpstr>
      <vt:lpstr>Key Points</vt:lpstr>
      <vt:lpstr> Arm Position Matters!</vt:lpstr>
      <vt:lpstr>BP recording without a patient  </vt:lpstr>
      <vt:lpstr>Automated BP measurements irrespective of:  </vt:lpstr>
      <vt:lpstr>What if the BMI = 70 kg/m2 ?</vt:lpstr>
      <vt:lpstr>Challenges in BP Measurement in Obese Women</vt:lpstr>
      <vt:lpstr>For Example</vt:lpstr>
      <vt:lpstr>Mis-cuffing in an Obese Patient</vt:lpstr>
      <vt:lpstr>PowerPoint Presentation</vt:lpstr>
      <vt:lpstr>AHA BP Measurement Recommendations</vt:lpstr>
      <vt:lpstr>So What Can We Do to Improve BP Measurement Accuracy?</vt:lpstr>
      <vt:lpstr>Education Strategies</vt:lpstr>
      <vt:lpstr>BP Kit</vt:lpstr>
      <vt:lpstr>Strategies for Implementation of Accurate    BP Measurements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Pressure Basics</dc:title>
  <dc:creator>Nancy  Peterson</dc:creator>
  <cp:lastModifiedBy>Microsoft Office User</cp:lastModifiedBy>
  <cp:revision>22</cp:revision>
  <dcterms:created xsi:type="dcterms:W3CDTF">2015-08-25T03:13:46Z</dcterms:created>
  <dcterms:modified xsi:type="dcterms:W3CDTF">2016-05-22T05:09:49Z</dcterms:modified>
</cp:coreProperties>
</file>