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1" r:id="rId1"/>
  </p:sldMasterIdLst>
  <p:notesMasterIdLst>
    <p:notesMasterId r:id="rId30"/>
  </p:notesMasterIdLst>
  <p:handoutMasterIdLst>
    <p:handoutMasterId r:id="rId31"/>
  </p:handoutMasterIdLst>
  <p:sldIdLst>
    <p:sldId id="1371" r:id="rId2"/>
    <p:sldId id="1372" r:id="rId3"/>
    <p:sldId id="1388" r:id="rId4"/>
    <p:sldId id="1375" r:id="rId5"/>
    <p:sldId id="1376" r:id="rId6"/>
    <p:sldId id="1373" r:id="rId7"/>
    <p:sldId id="1385" r:id="rId8"/>
    <p:sldId id="1401" r:id="rId9"/>
    <p:sldId id="1398" r:id="rId10"/>
    <p:sldId id="1399" r:id="rId11"/>
    <p:sldId id="1395" r:id="rId12"/>
    <p:sldId id="1397" r:id="rId13"/>
    <p:sldId id="1384" r:id="rId14"/>
    <p:sldId id="1392" r:id="rId15"/>
    <p:sldId id="1402" r:id="rId16"/>
    <p:sldId id="1386" r:id="rId17"/>
    <p:sldId id="1394" r:id="rId18"/>
    <p:sldId id="1403" r:id="rId19"/>
    <p:sldId id="1404" r:id="rId20"/>
    <p:sldId id="1400" r:id="rId21"/>
    <p:sldId id="1405" r:id="rId22"/>
    <p:sldId id="1378" r:id="rId23"/>
    <p:sldId id="1383" r:id="rId24"/>
    <p:sldId id="1389" r:id="rId25"/>
    <p:sldId id="1391" r:id="rId26"/>
    <p:sldId id="1382" r:id="rId27"/>
    <p:sldId id="1396" r:id="rId28"/>
    <p:sldId id="1381" r:id="rId2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Arial"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Arial"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Arial"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Arial" pitchFamily="34" charset="0"/>
        <a:ea typeface="MS PGothic"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22" clrIdx="0">
    <p:extLst/>
  </p:cmAuthor>
  <p:cmAuthor id="2" name="Keenan-Devlin, Lauren" initials="KL" lastIdx="1" clrIdx="1"/>
  <p:cmAuthor id="3" name="Borders, Ann" initials="BA" lastIdx="1" clrIdx="2"/>
  <p:cmAuthor id="4" name="ANNBORDERS" initials="A" lastIdx="1" clrIdx="3"/>
  <p:cmAuthor id="5" name="Danielle Renae Young" initials="DRY"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9EDF4"/>
    <a:srgbClr val="F58466"/>
    <a:srgbClr val="D0D8E8"/>
    <a:srgbClr val="002850"/>
    <a:srgbClr val="004990"/>
    <a:srgbClr val="0060C0"/>
    <a:srgbClr val="89C4FF"/>
    <a:srgbClr val="0071E2"/>
    <a:srgbClr val="FBD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87949" autoAdjust="0"/>
  </p:normalViewPr>
  <p:slideViewPr>
    <p:cSldViewPr>
      <p:cViewPr varScale="1">
        <p:scale>
          <a:sx n="65" d="100"/>
          <a:sy n="65" d="100"/>
        </p:scale>
        <p:origin x="1122" y="60"/>
      </p:cViewPr>
      <p:guideLst>
        <p:guide orient="horz" pos="2160"/>
        <p:guide pos="2880"/>
      </p:guideLst>
    </p:cSldViewPr>
  </p:slideViewPr>
  <p:outlineViewPr>
    <p:cViewPr>
      <p:scale>
        <a:sx n="33" d="100"/>
        <a:sy n="33" d="100"/>
      </p:scale>
      <p:origin x="0" y="-14436"/>
    </p:cViewPr>
  </p:outlineViewPr>
  <p:notesTextViewPr>
    <p:cViewPr>
      <p:scale>
        <a:sx n="100" d="100"/>
        <a:sy n="100" d="100"/>
      </p:scale>
      <p:origin x="0" y="0"/>
    </p:cViewPr>
  </p:notesTextViewPr>
  <p:sorterViewPr>
    <p:cViewPr>
      <p:scale>
        <a:sx n="100" d="100"/>
        <a:sy n="100" d="100"/>
      </p:scale>
      <p:origin x="0" y="-2707"/>
    </p:cViewPr>
  </p:sorterViewPr>
  <p:notesViewPr>
    <p:cSldViewPr>
      <p:cViewPr varScale="1">
        <p:scale>
          <a:sx n="56" d="100"/>
          <a:sy n="56" d="100"/>
        </p:scale>
        <p:origin x="283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211AB92E-F1E9-4D5D-B95C-1730A7BEA6BB}" type="datetimeFigureOut">
              <a:rPr lang="en-US" smtClean="0"/>
              <a:pPr/>
              <a:t>4/17/2018</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872B4AC7-4BBD-4FBD-A37A-1E6D61B6F77C}" type="slidenum">
              <a:rPr lang="en-US" smtClean="0"/>
              <a:pPr/>
              <a:t>‹#›</a:t>
            </a:fld>
            <a:endParaRPr lang="en-US"/>
          </a:p>
        </p:txBody>
      </p:sp>
    </p:spTree>
    <p:extLst>
      <p:ext uri="{BB962C8B-B14F-4D97-AF65-F5344CB8AC3E}">
        <p14:creationId xmlns:p14="http://schemas.microsoft.com/office/powerpoint/2010/main" val="2534963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9667BEBA-C8FA-4CB1-9626-6770B0271CA7}" type="datetimeFigureOut">
              <a:rPr lang="en-US" altLang="ja-JP"/>
              <a:pPr>
                <a:defRPr/>
              </a:pPr>
              <a:t>4/17/2018</a:t>
            </a:fld>
            <a:endParaRPr lang="en-US" alt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cs typeface="+mn-cs"/>
              </a:defRPr>
            </a:lvl1pPr>
          </a:lstStyle>
          <a:p>
            <a:pPr>
              <a:defRPr/>
            </a:pPr>
            <a:fld id="{8BC8628B-D017-4ABD-84D4-3F37B064EA7E}" type="slidenum">
              <a:rPr lang="en-US" altLang="en-US"/>
              <a:pPr>
                <a:defRPr/>
              </a:pPr>
              <a:t>‹#›</a:t>
            </a:fld>
            <a:endParaRPr lang="en-US" altLang="en-US"/>
          </a:p>
        </p:txBody>
      </p:sp>
    </p:spTree>
    <p:extLst>
      <p:ext uri="{BB962C8B-B14F-4D97-AF65-F5344CB8AC3E}">
        <p14:creationId xmlns:p14="http://schemas.microsoft.com/office/powerpoint/2010/main" val="3187564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E2648EF-B779-48A0-A0F0-8798BC285EAE}" type="slidenum">
              <a:rPr lang="en-US" altLang="en-US" smtClean="0">
                <a:latin typeface="Calibri" pitchFamily="34" charset="0"/>
                <a:cs typeface="Arial" pitchFamily="34" charset="0"/>
              </a:rPr>
              <a:pPr eaLnBrk="1" hangingPunct="1"/>
              <a:t>1</a:t>
            </a:fld>
            <a:endParaRPr lang="en-US" altLang="en-US" dirty="0" smtClean="0">
              <a:latin typeface="Calibri" pitchFamily="34" charset="0"/>
              <a:cs typeface="Arial" pitchFamily="34" charset="0"/>
            </a:endParaRPr>
          </a:p>
        </p:txBody>
      </p:sp>
    </p:spTree>
    <p:extLst>
      <p:ext uri="{BB962C8B-B14F-4D97-AF65-F5344CB8AC3E}">
        <p14:creationId xmlns:p14="http://schemas.microsoft.com/office/powerpoint/2010/main" val="236500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0CCD1D0-1C8D-425A-A307-62A6B78FD258}" type="slidenum">
              <a:rPr lang="en-US" altLang="en-US" smtClean="0">
                <a:latin typeface="Calibri" pitchFamily="34" charset="0"/>
              </a:rPr>
              <a:pPr eaLnBrk="1" hangingPunct="1"/>
              <a:t>2</a:t>
            </a:fld>
            <a:endParaRPr lang="en-US" altLang="en-US" dirty="0" smtClean="0">
              <a:latin typeface="Calibri" pitchFamily="34" charset="0"/>
            </a:endParaRPr>
          </a:p>
        </p:txBody>
      </p:sp>
    </p:spTree>
    <p:extLst>
      <p:ext uri="{BB962C8B-B14F-4D97-AF65-F5344CB8AC3E}">
        <p14:creationId xmlns:p14="http://schemas.microsoft.com/office/powerpoint/2010/main" val="374627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5</a:t>
            </a:fld>
            <a:endParaRPr lang="en-US" altLang="en-US"/>
          </a:p>
        </p:txBody>
      </p:sp>
    </p:spTree>
    <p:extLst>
      <p:ext uri="{BB962C8B-B14F-4D97-AF65-F5344CB8AC3E}">
        <p14:creationId xmlns:p14="http://schemas.microsoft.com/office/powerpoint/2010/main" val="383969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Highlighted items</a:t>
            </a:r>
            <a:r>
              <a:rPr lang="en-US" baseline="0" dirty="0" smtClean="0"/>
              <a:t> are what I am suggesting we keep</a:t>
            </a: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10</a:t>
            </a:fld>
            <a:endParaRPr lang="en-US" altLang="en-US"/>
          </a:p>
        </p:txBody>
      </p:sp>
    </p:spTree>
    <p:extLst>
      <p:ext uri="{BB962C8B-B14F-4D97-AF65-F5344CB8AC3E}">
        <p14:creationId xmlns:p14="http://schemas.microsoft.com/office/powerpoint/2010/main" val="215091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a:pPr>
                <a:defRPr/>
              </a:pPr>
              <a:t>11</a:t>
            </a:fld>
            <a:endParaRPr lang="en-US" altLang="en-US"/>
          </a:p>
        </p:txBody>
      </p:sp>
    </p:spTree>
    <p:extLst>
      <p:ext uri="{BB962C8B-B14F-4D97-AF65-F5344CB8AC3E}">
        <p14:creationId xmlns:p14="http://schemas.microsoft.com/office/powerpoint/2010/main" val="182809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stigma resources: “NICU Experiences of Mothers of SEN’s”, The Mothering Experiences of Women with Substance Use” and “Try Not to Judge” </a:t>
            </a: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13</a:t>
            </a:fld>
            <a:endParaRPr lang="en-US" altLang="en-US"/>
          </a:p>
        </p:txBody>
      </p:sp>
    </p:spTree>
    <p:extLst>
      <p:ext uri="{BB962C8B-B14F-4D97-AF65-F5344CB8AC3E}">
        <p14:creationId xmlns:p14="http://schemas.microsoft.com/office/powerpoint/2010/main" val="276523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0CCD1D0-1C8D-425A-A307-62A6B78FD258}" type="slidenum">
              <a:rPr lang="en-US" altLang="en-US" smtClean="0">
                <a:latin typeface="Calibri" pitchFamily="34" charset="0"/>
              </a:rPr>
              <a:pPr eaLnBrk="1" hangingPunct="1"/>
              <a:t>23</a:t>
            </a:fld>
            <a:endParaRPr lang="en-US" altLang="en-US" dirty="0" smtClean="0">
              <a:latin typeface="Calibri" pitchFamily="34" charset="0"/>
            </a:endParaRPr>
          </a:p>
        </p:txBody>
      </p:sp>
    </p:spTree>
    <p:extLst>
      <p:ext uri="{BB962C8B-B14F-4D97-AF65-F5344CB8AC3E}">
        <p14:creationId xmlns:p14="http://schemas.microsoft.com/office/powerpoint/2010/main" val="3564366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0CCD1D0-1C8D-425A-A307-62A6B78FD258}" type="slidenum">
              <a:rPr lang="en-US" altLang="en-US" smtClean="0">
                <a:latin typeface="Calibri" pitchFamily="34" charset="0"/>
              </a:rPr>
              <a:pPr eaLnBrk="1" hangingPunct="1"/>
              <a:t>28</a:t>
            </a:fld>
            <a:endParaRPr lang="en-US" altLang="en-US" dirty="0" smtClean="0">
              <a:latin typeface="Calibri" pitchFamily="34" charset="0"/>
            </a:endParaRPr>
          </a:p>
        </p:txBody>
      </p:sp>
    </p:spTree>
    <p:extLst>
      <p:ext uri="{BB962C8B-B14F-4D97-AF65-F5344CB8AC3E}">
        <p14:creationId xmlns:p14="http://schemas.microsoft.com/office/powerpoint/2010/main" val="248496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C9F591-6122-4EA1-949A-1187E0732492}" type="datetime1">
              <a:rPr lang="en-US" altLang="ja-JP"/>
              <a:pPr>
                <a:defRPr/>
              </a:pPr>
              <a:t>4/17/2018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A8615-D2A0-4FC7-AB5B-78DB095C6790}" type="slidenum">
              <a:rPr lang="en-US" altLang="en-US"/>
              <a:pPr>
                <a:defRPr/>
              </a:pPr>
              <a:t>‹#›</a:t>
            </a:fld>
            <a:endParaRPr lang="en-US" altLang="en-US"/>
          </a:p>
        </p:txBody>
      </p:sp>
    </p:spTree>
    <p:extLst>
      <p:ext uri="{BB962C8B-B14F-4D97-AF65-F5344CB8AC3E}">
        <p14:creationId xmlns:p14="http://schemas.microsoft.com/office/powerpoint/2010/main" val="357637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AFC25C-D351-49AA-AB67-6DE4DD2C95FF}" type="datetime1">
              <a:rPr lang="en-US" altLang="ja-JP"/>
              <a:pPr>
                <a:defRPr/>
              </a:pPr>
              <a:t>4/17/2018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F38FE9-5EAC-494F-B62E-CE2625C67730}" type="slidenum">
              <a:rPr lang="en-US" altLang="en-US"/>
              <a:pPr>
                <a:defRPr/>
              </a:pPr>
              <a:t>‹#›</a:t>
            </a:fld>
            <a:endParaRPr lang="en-US" altLang="en-US"/>
          </a:p>
        </p:txBody>
      </p:sp>
    </p:spTree>
    <p:extLst>
      <p:ext uri="{BB962C8B-B14F-4D97-AF65-F5344CB8AC3E}">
        <p14:creationId xmlns:p14="http://schemas.microsoft.com/office/powerpoint/2010/main" val="207226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898480-0D42-4806-9EE4-E37328AF53C1}" type="datetime1">
              <a:rPr lang="en-US" altLang="ja-JP"/>
              <a:pPr>
                <a:defRPr/>
              </a:pPr>
              <a:t>4/17/2018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8027E-39EB-4A12-80BE-E76A310E969E}" type="slidenum">
              <a:rPr lang="en-US" altLang="en-US"/>
              <a:pPr>
                <a:defRPr/>
              </a:pPr>
              <a:t>‹#›</a:t>
            </a:fld>
            <a:endParaRPr lang="en-US" altLang="en-US"/>
          </a:p>
        </p:txBody>
      </p:sp>
    </p:spTree>
    <p:extLst>
      <p:ext uri="{BB962C8B-B14F-4D97-AF65-F5344CB8AC3E}">
        <p14:creationId xmlns:p14="http://schemas.microsoft.com/office/powerpoint/2010/main" val="96184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462398-9FCC-475C-9B12-00C75947BE6B}" type="datetime1">
              <a:rPr lang="en-US" altLang="ja-JP"/>
              <a:pPr>
                <a:defRPr/>
              </a:pPr>
              <a:t>4/17/2018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3A795C-50BE-462B-8B70-BD2F9F6A8888}" type="slidenum">
              <a:rPr lang="en-US" altLang="en-US"/>
              <a:pPr>
                <a:defRPr/>
              </a:pPr>
              <a:t>‹#›</a:t>
            </a:fld>
            <a:endParaRPr lang="en-US" altLang="en-US"/>
          </a:p>
        </p:txBody>
      </p:sp>
    </p:spTree>
    <p:extLst>
      <p:ext uri="{BB962C8B-B14F-4D97-AF65-F5344CB8AC3E}">
        <p14:creationId xmlns:p14="http://schemas.microsoft.com/office/powerpoint/2010/main" val="416707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7880EF-BFE5-4007-BAE1-BF8861D6F0EF}" type="datetime1">
              <a:rPr lang="en-US" altLang="ja-JP"/>
              <a:pPr>
                <a:defRPr/>
              </a:pPr>
              <a:t>4/17/2018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60BB1-7648-402F-9AD9-9270A63B4845}" type="slidenum">
              <a:rPr lang="en-US" altLang="en-US"/>
              <a:pPr>
                <a:defRPr/>
              </a:pPr>
              <a:t>‹#›</a:t>
            </a:fld>
            <a:endParaRPr lang="en-US" altLang="en-US"/>
          </a:p>
        </p:txBody>
      </p:sp>
    </p:spTree>
    <p:extLst>
      <p:ext uri="{BB962C8B-B14F-4D97-AF65-F5344CB8AC3E}">
        <p14:creationId xmlns:p14="http://schemas.microsoft.com/office/powerpoint/2010/main" val="300148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62867E-83ED-4745-9902-0438176F9396}" type="datetime1">
              <a:rPr lang="en-US" altLang="ja-JP"/>
              <a:pPr>
                <a:defRPr/>
              </a:pPr>
              <a:t>4/17/2018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DDB540-B391-44C7-A734-6CE808E0C3EB}" type="slidenum">
              <a:rPr lang="en-US" altLang="en-US"/>
              <a:pPr>
                <a:defRPr/>
              </a:pPr>
              <a:t>‹#›</a:t>
            </a:fld>
            <a:endParaRPr lang="en-US" altLang="en-US"/>
          </a:p>
        </p:txBody>
      </p:sp>
    </p:spTree>
    <p:extLst>
      <p:ext uri="{BB962C8B-B14F-4D97-AF65-F5344CB8AC3E}">
        <p14:creationId xmlns:p14="http://schemas.microsoft.com/office/powerpoint/2010/main" val="366854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95ADBF-39E0-48E8-A1DC-2C364BBB8CD1}" type="datetime1">
              <a:rPr lang="en-US" altLang="ja-JP"/>
              <a:pPr>
                <a:defRPr/>
              </a:pPr>
              <a:t>4/17/2018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580254-038B-486E-AF30-9175E3A215BB}" type="slidenum">
              <a:rPr lang="en-US" altLang="en-US"/>
              <a:pPr>
                <a:defRPr/>
              </a:pPr>
              <a:t>‹#›</a:t>
            </a:fld>
            <a:endParaRPr lang="en-US" altLang="en-US"/>
          </a:p>
        </p:txBody>
      </p:sp>
    </p:spTree>
    <p:extLst>
      <p:ext uri="{BB962C8B-B14F-4D97-AF65-F5344CB8AC3E}">
        <p14:creationId xmlns:p14="http://schemas.microsoft.com/office/powerpoint/2010/main" val="191831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7072C4-646E-48BC-96B6-BE6752A0F620}" type="datetime1">
              <a:rPr lang="en-US" altLang="ja-JP"/>
              <a:pPr>
                <a:defRPr/>
              </a:pPr>
              <a:t>4/17/2018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68C70F-59ED-472B-9BE4-AA89383D07E4}" type="slidenum">
              <a:rPr lang="en-US" altLang="en-US"/>
              <a:pPr>
                <a:defRPr/>
              </a:pPr>
              <a:t>‹#›</a:t>
            </a:fld>
            <a:endParaRPr lang="en-US" altLang="en-US"/>
          </a:p>
        </p:txBody>
      </p:sp>
    </p:spTree>
    <p:extLst>
      <p:ext uri="{BB962C8B-B14F-4D97-AF65-F5344CB8AC3E}">
        <p14:creationId xmlns:p14="http://schemas.microsoft.com/office/powerpoint/2010/main" val="316545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608A43-5BC5-4444-90AC-94FD7A8BE00E}" type="datetime1">
              <a:rPr lang="en-US" altLang="ja-JP"/>
              <a:pPr>
                <a:defRPr/>
              </a:pPr>
              <a:t>4/17/2018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569D82-D690-4055-BA0B-71459BE6AA19}" type="slidenum">
              <a:rPr lang="en-US" altLang="en-US"/>
              <a:pPr>
                <a:defRPr/>
              </a:pPr>
              <a:t>‹#›</a:t>
            </a:fld>
            <a:endParaRPr lang="en-US" altLang="en-US"/>
          </a:p>
        </p:txBody>
      </p:sp>
    </p:spTree>
    <p:extLst>
      <p:ext uri="{BB962C8B-B14F-4D97-AF65-F5344CB8AC3E}">
        <p14:creationId xmlns:p14="http://schemas.microsoft.com/office/powerpoint/2010/main" val="240312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B04104-03DD-463C-A5BC-F9BB3F942A0D}" type="datetime1">
              <a:rPr lang="en-US" altLang="ja-JP"/>
              <a:pPr>
                <a:defRPr/>
              </a:pPr>
              <a:t>4/17/2018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6C452B-F44C-423F-BF02-7F5547AD72EB}" type="slidenum">
              <a:rPr lang="en-US" altLang="en-US"/>
              <a:pPr>
                <a:defRPr/>
              </a:pPr>
              <a:t>‹#›</a:t>
            </a:fld>
            <a:endParaRPr lang="en-US" altLang="en-US"/>
          </a:p>
        </p:txBody>
      </p:sp>
    </p:spTree>
    <p:extLst>
      <p:ext uri="{BB962C8B-B14F-4D97-AF65-F5344CB8AC3E}">
        <p14:creationId xmlns:p14="http://schemas.microsoft.com/office/powerpoint/2010/main" val="2605099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E57AAF-E488-4351-8EE3-49229EE79E25}" type="datetime1">
              <a:rPr lang="en-US" altLang="ja-JP"/>
              <a:pPr>
                <a:defRPr/>
              </a:pPr>
              <a:t>4/17/2018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8DC007-BCD9-479C-AB52-441C638E9827}" type="slidenum">
              <a:rPr lang="en-US" altLang="en-US"/>
              <a:pPr>
                <a:defRPr/>
              </a:pPr>
              <a:t>‹#›</a:t>
            </a:fld>
            <a:endParaRPr lang="en-US" altLang="en-US"/>
          </a:p>
        </p:txBody>
      </p:sp>
    </p:spTree>
    <p:extLst>
      <p:ext uri="{BB962C8B-B14F-4D97-AF65-F5344CB8AC3E}">
        <p14:creationId xmlns:p14="http://schemas.microsoft.com/office/powerpoint/2010/main" val="198629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ABC6CC02-3564-465F-9E10-D4C20E045D31}" type="datetime1">
              <a:rPr lang="en-US" altLang="ja-JP"/>
              <a:pPr>
                <a:defRPr/>
              </a:pPr>
              <a:t>4/17/2018</a:t>
            </a:fld>
            <a:endParaRPr lang="en-US" alt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cs typeface="+mn-cs"/>
              </a:defRPr>
            </a:lvl1pPr>
          </a:lstStyle>
          <a:p>
            <a:pPr>
              <a:defRPr/>
            </a:pPr>
            <a:fld id="{1F8ED595-D36B-4668-AB73-A76764DC5E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docs.wixstatic.com/ugd/55ea1e_284695f28e0a412895d471e299cd9787.pdf" TargetMode="External"/><Relationship Id="rId5" Type="http://schemas.openxmlformats.org/officeDocument/2006/relationships/hyperlink" Target="http://www.overdosepreventionstrategies.org/wp-content/uploads/2016/09/Neonatal-Abstinence-Syndrome-%E2%80%93-What-you-need-to-know-Dartmouth-Hitchcock-Medical-Center.pdf"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April 18, 2018</a:t>
            </a:r>
          </a:p>
          <a:p>
            <a:pPr eaLnBrk="1" hangingPunct="1">
              <a:buFont typeface="Wingdings 2" pitchFamily="18" charset="2"/>
              <a:buNone/>
            </a:pPr>
            <a:r>
              <a:rPr lang="en-US" altLang="en-US" sz="2000" dirty="0" smtClean="0">
                <a:solidFill>
                  <a:srgbClr val="898989"/>
                </a:solidFill>
              </a:rPr>
              <a:t>11:00AM – 12:00 PM</a:t>
            </a:r>
          </a:p>
        </p:txBody>
      </p:sp>
      <p:sp>
        <p:nvSpPr>
          <p:cNvPr id="63492" name="Title 1"/>
          <p:cNvSpPr>
            <a:spLocks noGrp="1"/>
          </p:cNvSpPr>
          <p:nvPr>
            <p:ph type="ctrTitle"/>
          </p:nvPr>
        </p:nvSpPr>
        <p:spPr>
          <a:xfrm>
            <a:off x="3276600" y="2057404"/>
            <a:ext cx="5257800" cy="1622425"/>
          </a:xfrm>
        </p:spPr>
        <p:txBody>
          <a:bodyPr/>
          <a:lstStyle/>
          <a:p>
            <a:pPr eaLnBrk="1" hangingPunct="1"/>
            <a:r>
              <a:rPr lang="en-US" altLang="en-US" b="1" dirty="0" smtClean="0">
                <a:solidFill>
                  <a:srgbClr val="004990"/>
                </a:solidFill>
                <a:latin typeface="Goudy Old Style" pitchFamily="18" charset="0"/>
              </a:rPr>
              <a:t>MNO OB Toolkit Committee</a:t>
            </a:r>
          </a:p>
        </p:txBody>
      </p:sp>
    </p:spTree>
    <p:extLst>
      <p:ext uri="{BB962C8B-B14F-4D97-AF65-F5344CB8AC3E}">
        <p14:creationId xmlns:p14="http://schemas.microsoft.com/office/powerpoint/2010/main" val="1009810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pPr algn="l"/>
            <a:r>
              <a:rPr lang="en-US" sz="4000" b="1" dirty="0">
                <a:solidFill>
                  <a:srgbClr val="F58466"/>
                </a:solidFill>
                <a:latin typeface="Goudy Old Style" pitchFamily="18" charset="0"/>
              </a:rPr>
              <a:t>Patient Education Materials </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10</a:t>
            </a:fld>
            <a:endParaRPr lang="en-US" alt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2496377"/>
              </p:ext>
            </p:extLst>
          </p:nvPr>
        </p:nvGraphicFramePr>
        <p:xfrm>
          <a:off x="304800" y="762000"/>
          <a:ext cx="8610601" cy="5945304"/>
        </p:xfrm>
        <a:graphic>
          <a:graphicData uri="http://schemas.openxmlformats.org/drawingml/2006/table">
            <a:tbl>
              <a:tblPr firstRow="1" firstCol="1" bandRow="1">
                <a:tableStyleId>{5940675A-B579-460E-94D1-54222C63F5DA}</a:tableStyleId>
              </a:tblPr>
              <a:tblGrid>
                <a:gridCol w="570113"/>
                <a:gridCol w="760150"/>
                <a:gridCol w="3317937"/>
                <a:gridCol w="685800"/>
                <a:gridCol w="3276601"/>
              </a:tblGrid>
              <a:tr h="228605">
                <a:tc>
                  <a:txBody>
                    <a:bodyPr/>
                    <a:lstStyle/>
                    <a:p>
                      <a:pPr marL="0" marR="0">
                        <a:lnSpc>
                          <a:spcPct val="107000"/>
                        </a:lnSpc>
                        <a:spcBef>
                          <a:spcPts val="0"/>
                        </a:spcBef>
                        <a:spcAft>
                          <a:spcPts val="0"/>
                        </a:spcAft>
                      </a:pPr>
                      <a:r>
                        <a:rPr lang="en-US" sz="1200" dirty="0">
                          <a:effectLst/>
                        </a:rPr>
                        <a:t>Item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dirty="0" smtClean="0">
                          <a:effectLst/>
                        </a:rPr>
                        <a:t>Org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Resource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dirty="0" smtClean="0">
                          <a:effectLst/>
                        </a:rPr>
                        <a:t>Measure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Comments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135049">
                <a:tc>
                  <a:txBody>
                    <a:bodyPr/>
                    <a:lstStyle/>
                    <a:p>
                      <a:pPr marL="0" marR="0">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ACOG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ACOG_OUD_Patient Ed Fact Sheet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135049">
                <a:tc>
                  <a:txBody>
                    <a:bodyPr/>
                    <a:lstStyle/>
                    <a:p>
                      <a:pPr marL="0" marR="0">
                        <a:lnSpc>
                          <a:spcPct val="107000"/>
                        </a:lnSpc>
                        <a:spcBef>
                          <a:spcPts val="0"/>
                        </a:spcBef>
                        <a:spcAft>
                          <a:spcPts val="0"/>
                        </a:spcAft>
                      </a:pPr>
                      <a:r>
                        <a:rPr lang="en-US"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dirty="0">
                          <a:effectLst/>
                        </a:rPr>
                        <a:t>CDC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CDC_pregnancy_opioid_pain_factsheet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Good for triage handout?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405146">
                <a:tc>
                  <a:txBody>
                    <a:bodyPr/>
                    <a:lstStyle/>
                    <a:p>
                      <a:pPr marL="0" marR="0">
                        <a:lnSpc>
                          <a:spcPct val="107000"/>
                        </a:lnSpc>
                        <a:spcBef>
                          <a:spcPts val="0"/>
                        </a:spcBef>
                        <a:spcAft>
                          <a:spcPts val="0"/>
                        </a:spcAft>
                      </a:pPr>
                      <a:r>
                        <a:rPr lang="en-US" sz="1200" dirty="0">
                          <a:effectLst/>
                        </a:rPr>
                        <a:t>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rgbClr val="FFFFCC"/>
                    </a:solidFill>
                  </a:tcPr>
                </a:tc>
                <a:tc>
                  <a:txBody>
                    <a:bodyPr/>
                    <a:lstStyle/>
                    <a:p>
                      <a:pPr marL="0" marR="0">
                        <a:lnSpc>
                          <a:spcPct val="107000"/>
                        </a:lnSpc>
                        <a:spcBef>
                          <a:spcPts val="0"/>
                        </a:spcBef>
                        <a:spcAft>
                          <a:spcPts val="0"/>
                        </a:spcAft>
                      </a:pPr>
                      <a:r>
                        <a:rPr lang="en-US" sz="1200" dirty="0">
                          <a:effectLst/>
                        </a:rPr>
                        <a:t>MOD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rgbClr val="FFFFCC"/>
                    </a:solidFill>
                  </a:tcPr>
                </a:tc>
                <a:tc>
                  <a:txBody>
                    <a:bodyPr/>
                    <a:lstStyle/>
                    <a:p>
                      <a:pPr marL="0" marR="0">
                        <a:lnSpc>
                          <a:spcPct val="107000"/>
                        </a:lnSpc>
                        <a:spcBef>
                          <a:spcPts val="0"/>
                        </a:spcBef>
                        <a:spcAft>
                          <a:spcPts val="0"/>
                        </a:spcAft>
                      </a:pPr>
                      <a:r>
                        <a:rPr lang="en-US" sz="1200" dirty="0" err="1">
                          <a:effectLst/>
                        </a:rPr>
                        <a:t>MOD_Opioids</a:t>
                      </a:r>
                      <a:r>
                        <a:rPr lang="en-US" sz="1200" dirty="0">
                          <a:effectLst/>
                        </a:rPr>
                        <a:t>-health-action-sheet- 10-13-17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rgbClr val="FFFFCC"/>
                    </a:solidFill>
                  </a:tcPr>
                </a:tc>
                <a:tc>
                  <a:txBody>
                    <a:bodyPr/>
                    <a:lstStyle/>
                    <a:p>
                      <a:pPr marL="0" marR="0">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rgbClr val="FFFFCC"/>
                    </a:solidFill>
                  </a:tcPr>
                </a:tc>
                <a:tc>
                  <a:txBody>
                    <a:bodyPr/>
                    <a:lstStyle/>
                    <a:p>
                      <a:pPr marL="0" marR="0">
                        <a:lnSpc>
                          <a:spcPct val="107000"/>
                        </a:lnSpc>
                        <a:spcBef>
                          <a:spcPts val="0"/>
                        </a:spcBef>
                        <a:spcAft>
                          <a:spcPts val="0"/>
                        </a:spcAft>
                      </a:pPr>
                      <a:r>
                        <a:rPr lang="en-US" sz="1200" dirty="0">
                          <a:effectLst/>
                        </a:rPr>
                        <a:t>Can be used in clinic or at hospital – like that it has Spanish version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rgbClr val="FFFFCC"/>
                    </a:solidFill>
                  </a:tcPr>
                </a:tc>
              </a:tr>
              <a:tr h="270097">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ACOG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ACOG_OUD_Tobacco, Alcohol, Drugs, Pregnancy FAQ</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Like #1 better but both good Q&amp;A format for patient 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405146">
                <a:tc>
                  <a:txBody>
                    <a:bodyPr/>
                    <a:lstStyle/>
                    <a:p>
                      <a:pPr marL="0" marR="0">
                        <a:lnSpc>
                          <a:spcPct val="107000"/>
                        </a:lnSpc>
                        <a:spcBef>
                          <a:spcPts val="0"/>
                        </a:spcBef>
                        <a:spcAft>
                          <a:spcPts val="0"/>
                        </a:spcAft>
                      </a:pPr>
                      <a:r>
                        <a:rPr lang="en-US"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dirty="0">
                          <a:effectLst/>
                        </a:rPr>
                        <a:t>NNEPQIN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dirty="0">
                          <a:effectLst/>
                        </a:rPr>
                        <a:t>Barbara Bush </a:t>
                      </a:r>
                      <a:r>
                        <a:rPr lang="en-US" sz="1200" dirty="0" err="1">
                          <a:effectLst/>
                        </a:rPr>
                        <a:t>Hospital_Care</a:t>
                      </a:r>
                      <a:r>
                        <a:rPr lang="en-US" sz="1200" dirty="0">
                          <a:effectLst/>
                        </a:rPr>
                        <a:t> for You and Your </a:t>
                      </a:r>
                      <a:r>
                        <a:rPr lang="en-US" sz="1200" dirty="0" err="1">
                          <a:effectLst/>
                        </a:rPr>
                        <a:t>Baby_Patient</a:t>
                      </a:r>
                      <a:r>
                        <a:rPr lang="en-US" sz="1200" dirty="0">
                          <a:effectLst/>
                        </a:rPr>
                        <a:t> Letter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Could be used in prenatal clinics/offices or given at the hospital – very informative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270097">
                <a:tc>
                  <a:txBody>
                    <a:bodyPr/>
                    <a:lstStyle/>
                    <a:p>
                      <a:pPr marL="0" marR="0">
                        <a:lnSpc>
                          <a:spcPct val="107000"/>
                        </a:lnSpc>
                        <a:spcBef>
                          <a:spcPts val="0"/>
                        </a:spcBef>
                        <a:spcAft>
                          <a:spcPts val="0"/>
                        </a:spcAft>
                      </a:pPr>
                      <a:r>
                        <a:rPr lang="en-US" sz="1200">
                          <a:effectLst/>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MOD_Alcohol during pregnancy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Short and to the point, easy for patients to understand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270097">
                <a:tc>
                  <a:txBody>
                    <a:bodyPr/>
                    <a:lstStyle/>
                    <a:p>
                      <a:pPr marL="0" marR="0">
                        <a:lnSpc>
                          <a:spcPct val="107000"/>
                        </a:lnSpc>
                        <a:spcBef>
                          <a:spcPts val="0"/>
                        </a:spcBef>
                        <a:spcAft>
                          <a:spcPts val="0"/>
                        </a:spcAft>
                      </a:pPr>
                      <a:r>
                        <a:rPr lang="en-US" sz="1200">
                          <a:effectLst/>
                        </a:rPr>
                        <a:t>10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MOD_Heroin and pregnancy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Short and to the point, easy for patients to understand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270097">
                <a:tc>
                  <a:txBody>
                    <a:bodyPr/>
                    <a:lstStyle/>
                    <a:p>
                      <a:pPr marL="0" marR="0">
                        <a:lnSpc>
                          <a:spcPct val="107000"/>
                        </a:lnSpc>
                        <a:spcBef>
                          <a:spcPts val="0"/>
                        </a:spcBef>
                        <a:spcAft>
                          <a:spcPts val="0"/>
                        </a:spcAft>
                      </a:pPr>
                      <a:r>
                        <a:rPr lang="en-US" sz="1200">
                          <a:effectLst/>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MOD_Marijuana and pregnancy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Short and to the point, easy for patients to understand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405146">
                <a:tc>
                  <a:txBody>
                    <a:bodyPr/>
                    <a:lstStyle/>
                    <a:p>
                      <a:pPr marL="0" marR="0">
                        <a:lnSpc>
                          <a:spcPct val="107000"/>
                        </a:lnSpc>
                        <a:spcBef>
                          <a:spcPts val="0"/>
                        </a:spcBef>
                        <a:spcAft>
                          <a:spcPts val="0"/>
                        </a:spcAft>
                      </a:pPr>
                      <a:r>
                        <a:rPr lang="en-US" sz="12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dirty="0" err="1">
                          <a:effectLst/>
                        </a:rPr>
                        <a:t>MOD_Prescription</a:t>
                      </a:r>
                      <a:r>
                        <a:rPr lang="en-US" sz="1200" dirty="0">
                          <a:effectLst/>
                        </a:rPr>
                        <a:t> opioids during pregnancy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dirty="0">
                          <a:effectLst/>
                        </a:rPr>
                        <a:t>Mother to baby fact sheets are helpful and include breastfeeding info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135049">
                <a:tc>
                  <a:txBody>
                    <a:bodyPr/>
                    <a:lstStyle/>
                    <a:p>
                      <a:pPr marL="0" marR="0">
                        <a:lnSpc>
                          <a:spcPct val="107000"/>
                        </a:lnSpc>
                        <a:spcBef>
                          <a:spcPts val="0"/>
                        </a:spcBef>
                        <a:spcAft>
                          <a:spcPts val="0"/>
                        </a:spcAft>
                      </a:pPr>
                      <a:r>
                        <a:rPr lang="en-US" sz="1200">
                          <a:effectLst/>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OTIS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MotherToBaby_Benzodiazepines Fact Sheet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135049">
                <a:tc>
                  <a:txBody>
                    <a:bodyPr/>
                    <a:lstStyle/>
                    <a:p>
                      <a:pPr marL="0" marR="0">
                        <a:lnSpc>
                          <a:spcPct val="107000"/>
                        </a:lnSpc>
                        <a:spcBef>
                          <a:spcPts val="0"/>
                        </a:spcBef>
                        <a:spcAft>
                          <a:spcPts val="0"/>
                        </a:spcAft>
                      </a:pPr>
                      <a:r>
                        <a:rPr lang="en-US" sz="1200">
                          <a:effectLst/>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OTIS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MotherToBaby_Buprenorphine Fact Sheet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135049">
                <a:tc>
                  <a:txBody>
                    <a:bodyPr/>
                    <a:lstStyle/>
                    <a:p>
                      <a:pPr marL="0" marR="0">
                        <a:lnSpc>
                          <a:spcPct val="107000"/>
                        </a:lnSpc>
                        <a:spcBef>
                          <a:spcPts val="0"/>
                        </a:spcBef>
                        <a:spcAft>
                          <a:spcPts val="0"/>
                        </a:spcAft>
                      </a:pPr>
                      <a:r>
                        <a:rPr lang="en-US" sz="1200">
                          <a:effectLst/>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OTIS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MotherToBaby_Codeine Fact Sheet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135049">
                <a:tc>
                  <a:txBody>
                    <a:bodyPr/>
                    <a:lstStyle/>
                    <a:p>
                      <a:pPr marL="0" marR="0">
                        <a:lnSpc>
                          <a:spcPct val="107000"/>
                        </a:lnSpc>
                        <a:spcBef>
                          <a:spcPts val="0"/>
                        </a:spcBef>
                        <a:spcAft>
                          <a:spcPts val="0"/>
                        </a:spcAft>
                      </a:pPr>
                      <a:r>
                        <a:rPr lang="en-US" sz="1200">
                          <a:effectLst/>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OTIS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MotherToBaby_Fentanyl Fact Sheet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135049">
                <a:tc>
                  <a:txBody>
                    <a:bodyPr/>
                    <a:lstStyle/>
                    <a:p>
                      <a:pPr marL="0" marR="0">
                        <a:lnSpc>
                          <a:spcPct val="107000"/>
                        </a:lnSpc>
                        <a:spcBef>
                          <a:spcPts val="0"/>
                        </a:spcBef>
                        <a:spcAft>
                          <a:spcPts val="0"/>
                        </a:spcAft>
                      </a:pPr>
                      <a:r>
                        <a:rPr lang="en-US" sz="1200">
                          <a:effectLst/>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OTIS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MotherToBaby_Oxycodone Fact Sheet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930216">
                <a:tc>
                  <a:txBody>
                    <a:bodyPr/>
                    <a:lstStyle/>
                    <a:p>
                      <a:pPr marL="0" marR="0">
                        <a:lnSpc>
                          <a:spcPct val="107000"/>
                        </a:lnSpc>
                        <a:spcBef>
                          <a:spcPts val="0"/>
                        </a:spcBef>
                        <a:spcAft>
                          <a:spcPts val="0"/>
                        </a:spcAft>
                      </a:pPr>
                      <a:r>
                        <a:rPr lang="en-US" sz="1200" dirty="0">
                          <a:effectLst/>
                        </a:rPr>
                        <a:t>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rgbClr val="FFFFCC"/>
                    </a:solidFill>
                  </a:tcPr>
                </a:tc>
                <a:tc>
                  <a:txBody>
                    <a:bodyPr/>
                    <a:lstStyle/>
                    <a:p>
                      <a:pPr marL="0" marR="0">
                        <a:lnSpc>
                          <a:spcPct val="107000"/>
                        </a:lnSpc>
                        <a:spcBef>
                          <a:spcPts val="0"/>
                        </a:spcBef>
                        <a:spcAft>
                          <a:spcPts val="0"/>
                        </a:spcAft>
                      </a:pPr>
                      <a:r>
                        <a:rPr lang="en-US" sz="1200" dirty="0">
                          <a:effectLst/>
                        </a:rPr>
                        <a:t>OPQC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rgbClr val="FFFFCC"/>
                    </a:solidFill>
                  </a:tcPr>
                </a:tc>
                <a:tc>
                  <a:txBody>
                    <a:bodyPr/>
                    <a:lstStyle/>
                    <a:p>
                      <a:pPr marL="0" marR="0">
                        <a:lnSpc>
                          <a:spcPct val="107000"/>
                        </a:lnSpc>
                        <a:spcBef>
                          <a:spcPts val="0"/>
                        </a:spcBef>
                        <a:spcAft>
                          <a:spcPts val="0"/>
                        </a:spcAft>
                      </a:pPr>
                      <a:r>
                        <a:rPr lang="en-US" sz="1200" dirty="0">
                          <a:effectLst/>
                        </a:rPr>
                        <a:t>OPQC_NAS_parent_guide_092914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rgbClr val="FFFFCC"/>
                    </a:solidFill>
                  </a:tcPr>
                </a:tc>
                <a:tc>
                  <a:txBody>
                    <a:bodyPr/>
                    <a:lstStyle/>
                    <a:p>
                      <a:pPr marL="0" marR="0">
                        <a:lnSpc>
                          <a:spcPct val="107000"/>
                        </a:lnSpc>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rgbClr val="FFFFCC"/>
                    </a:solidFill>
                  </a:tcPr>
                </a:tc>
                <a:tc>
                  <a:txBody>
                    <a:bodyPr/>
                    <a:lstStyle/>
                    <a:p>
                      <a:pPr marL="0" marR="0">
                        <a:lnSpc>
                          <a:spcPct val="107000"/>
                        </a:lnSpc>
                        <a:spcBef>
                          <a:spcPts val="0"/>
                        </a:spcBef>
                        <a:spcAft>
                          <a:spcPts val="0"/>
                        </a:spcAft>
                      </a:pPr>
                      <a:r>
                        <a:rPr lang="en-US" sz="1200" dirty="0">
                          <a:effectLst/>
                        </a:rPr>
                        <a:t>Can be used both in clinics and at the hospital – great information and visuals – definitely include somewhere in toolkit – not focused on prevention but good explanation of what happens during LDR when patient is taking medications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rgbClr val="FFFFCC"/>
                    </a:solidFill>
                  </a:tcPr>
                </a:tc>
              </a:tr>
              <a:tr h="135049">
                <a:tc>
                  <a:txBody>
                    <a:bodyPr/>
                    <a:lstStyle/>
                    <a:p>
                      <a:pPr marL="0" marR="0">
                        <a:lnSpc>
                          <a:spcPct val="107000"/>
                        </a:lnSpc>
                        <a:spcBef>
                          <a:spcPts val="0"/>
                        </a:spcBef>
                        <a:spcAft>
                          <a:spcPts val="0"/>
                        </a:spcAft>
                      </a:pPr>
                      <a:r>
                        <a:rPr lang="en-US" sz="1200">
                          <a:effectLst/>
                        </a:rPr>
                        <a:t>30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WAG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WAG_Brochure-Opioid-Pregnancy_Final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r h="270097">
                <a:tc>
                  <a:txBody>
                    <a:bodyPr/>
                    <a:lstStyle/>
                    <a:p>
                      <a:pPr marL="0" marR="0">
                        <a:lnSpc>
                          <a:spcPct val="107000"/>
                        </a:lnSpc>
                        <a:spcBef>
                          <a:spcPts val="0"/>
                        </a:spcBef>
                        <a:spcAft>
                          <a:spcPts val="0"/>
                        </a:spcAft>
                      </a:pPr>
                      <a:r>
                        <a:rPr lang="en-US" sz="1200">
                          <a:effectLst/>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SAMHSA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SAMHSA_Methadone Treatment for Pregnant Women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a:effectLst/>
                        </a:rPr>
                        <a:t>None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solidFill>
                  </a:tcPr>
                </a:tc>
              </a:tr>
            </a:tbl>
          </a:graphicData>
        </a:graphic>
      </p:graphicFrame>
    </p:spTree>
    <p:extLst>
      <p:ext uri="{BB962C8B-B14F-4D97-AF65-F5344CB8AC3E}">
        <p14:creationId xmlns:p14="http://schemas.microsoft.com/office/powerpoint/2010/main" val="404605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90ACC-DFFA-4C54-80CF-6046B031311E}"/>
              </a:ext>
            </a:extLst>
          </p:cNvPr>
          <p:cNvSpPr>
            <a:spLocks noGrp="1"/>
          </p:cNvSpPr>
          <p:nvPr>
            <p:ph type="title"/>
          </p:nvPr>
        </p:nvSpPr>
        <p:spPr>
          <a:xfrm>
            <a:off x="152400" y="0"/>
            <a:ext cx="8534400" cy="1143000"/>
          </a:xfrm>
        </p:spPr>
        <p:txBody>
          <a:bodyPr/>
          <a:lstStyle/>
          <a:p>
            <a:pPr algn="l"/>
            <a:r>
              <a:rPr lang="en-US" b="1" dirty="0">
                <a:solidFill>
                  <a:srgbClr val="F58466"/>
                </a:solidFill>
                <a:latin typeface="Goudy Old Style" panose="02020502050305020303" pitchFamily="18" charset="0"/>
              </a:rPr>
              <a:t>Patient Education </a:t>
            </a:r>
            <a:br>
              <a:rPr lang="en-US" b="1" dirty="0">
                <a:solidFill>
                  <a:srgbClr val="F58466"/>
                </a:solidFill>
                <a:latin typeface="Goudy Old Style" panose="02020502050305020303" pitchFamily="18" charset="0"/>
              </a:rPr>
            </a:br>
            <a:r>
              <a:rPr lang="en-US" b="1" dirty="0">
                <a:solidFill>
                  <a:srgbClr val="F58466"/>
                </a:solidFill>
                <a:latin typeface="Goudy Old Style" panose="02020502050305020303" pitchFamily="18" charset="0"/>
              </a:rPr>
              <a:t>Materials Review</a:t>
            </a:r>
          </a:p>
        </p:txBody>
      </p:sp>
      <p:sp>
        <p:nvSpPr>
          <p:cNvPr id="3" name="Content Placeholder 2">
            <a:extLst>
              <a:ext uri="{FF2B5EF4-FFF2-40B4-BE49-F238E27FC236}">
                <a16:creationId xmlns:a16="http://schemas.microsoft.com/office/drawing/2014/main" xmlns="" id="{5E1952C8-6072-4C55-B65E-6DBD776869D1}"/>
              </a:ext>
            </a:extLst>
          </p:cNvPr>
          <p:cNvSpPr>
            <a:spLocks noGrp="1"/>
          </p:cNvSpPr>
          <p:nvPr>
            <p:ph idx="1"/>
          </p:nvPr>
        </p:nvSpPr>
        <p:spPr>
          <a:xfrm>
            <a:off x="228600" y="1219200"/>
            <a:ext cx="8458200" cy="1447800"/>
          </a:xfrm>
        </p:spPr>
        <p:txBody>
          <a:bodyPr/>
          <a:lstStyle/>
          <a:p>
            <a:pPr lvl="0">
              <a:buClr>
                <a:srgbClr val="F58466"/>
              </a:buClr>
            </a:pPr>
            <a:r>
              <a:rPr lang="en-US" sz="2000" b="1" dirty="0"/>
              <a:t>DECISION POINT: </a:t>
            </a:r>
            <a:r>
              <a:rPr lang="en-US" sz="2000" dirty="0"/>
              <a:t>input on patient education resources for infant care receiving top marks from 2 patient focus groups (St. Louis and Rockford) and ILPQC Patient Advisors, pending results from Stroger (Chicago).</a:t>
            </a:r>
            <a:endParaRPr lang="en-US" sz="2000" dirty="0">
              <a:solidFill>
                <a:srgbClr val="000000"/>
              </a:solidFill>
            </a:endParaRPr>
          </a:p>
          <a:p>
            <a:pPr marL="0" indent="0">
              <a:buNone/>
            </a:pPr>
            <a:endParaRPr lang="en-US" sz="1000" dirty="0">
              <a:solidFill>
                <a:srgbClr val="000000"/>
              </a:solidFill>
            </a:endParaRPr>
          </a:p>
          <a:p>
            <a:pPr marL="0" indent="0">
              <a:buNone/>
            </a:pPr>
            <a:endParaRPr lang="en-US" sz="1000" dirty="0">
              <a:solidFill>
                <a:srgbClr val="000000"/>
              </a:solidFill>
            </a:endParaRPr>
          </a:p>
          <a:p>
            <a:pPr marL="0" indent="0">
              <a:buNone/>
            </a:pPr>
            <a:endParaRPr lang="en-US" sz="1000" dirty="0"/>
          </a:p>
          <a:p>
            <a:pPr marL="0" indent="0">
              <a:buNone/>
            </a:pPr>
            <a:endParaRPr lang="en-US" sz="1000" dirty="0"/>
          </a:p>
        </p:txBody>
      </p:sp>
      <p:sp>
        <p:nvSpPr>
          <p:cNvPr id="4" name="Slide Number Placeholder 3">
            <a:extLst>
              <a:ext uri="{FF2B5EF4-FFF2-40B4-BE49-F238E27FC236}">
                <a16:creationId xmlns:a16="http://schemas.microsoft.com/office/drawing/2014/main" xmlns="" id="{59B47304-25B2-477B-AEAC-0E7CF4A2669E}"/>
              </a:ext>
            </a:extLst>
          </p:cNvPr>
          <p:cNvSpPr>
            <a:spLocks noGrp="1"/>
          </p:cNvSpPr>
          <p:nvPr>
            <p:ph type="sldNum" sz="quarter" idx="12"/>
          </p:nvPr>
        </p:nvSpPr>
        <p:spPr/>
        <p:txBody>
          <a:bodyPr/>
          <a:lstStyle/>
          <a:p>
            <a:pPr>
              <a:defRPr/>
            </a:pPr>
            <a:fld id="{E9FB3707-9EBE-4F61-9602-1846D1F9C0E8}" type="slidenum">
              <a:rPr lang="en-US" altLang="en-US"/>
              <a:pPr>
                <a:defRPr/>
              </a:pPr>
              <a:t>11</a:t>
            </a:fld>
            <a:endParaRPr lang="en-US" altLang="en-US"/>
          </a:p>
        </p:txBody>
      </p:sp>
      <p:pic>
        <p:nvPicPr>
          <p:cNvPr id="2050" name="54C09965-E918-43EA-880B-FAE1A675E120" descr="65519FE6-28C8-4E48-94A0-129F65211F5B@wir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4094" y="2272030"/>
            <a:ext cx="4302149" cy="321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36" y="2272030"/>
            <a:ext cx="2581283" cy="367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961831"/>
            <a:ext cx="4572000" cy="577081"/>
          </a:xfrm>
          <a:prstGeom prst="rect">
            <a:avLst/>
          </a:prstGeom>
        </p:spPr>
        <p:txBody>
          <a:bodyPr>
            <a:spAutoFit/>
          </a:bodyPr>
          <a:lstStyle/>
          <a:p>
            <a:r>
              <a:rPr lang="en-US" sz="1050" dirty="0">
                <a:hlinkClick r:id="rId5"/>
              </a:rPr>
              <a:t>http://www.overdosepreventionstrategies.org/wp-content/uploads/2016/09/Neonatal-Abstinence-Syndrome-%E2%80%93-What-you-need-to-know-Dartmouth-Hitchcock-Medical-Center.pdf</a:t>
            </a:r>
            <a:r>
              <a:rPr lang="en-US" sz="1050" dirty="0"/>
              <a:t> </a:t>
            </a:r>
          </a:p>
        </p:txBody>
      </p:sp>
      <p:sp>
        <p:nvSpPr>
          <p:cNvPr id="6" name="Rectangle 5"/>
          <p:cNvSpPr/>
          <p:nvPr/>
        </p:nvSpPr>
        <p:spPr>
          <a:xfrm>
            <a:off x="4294094" y="5502019"/>
            <a:ext cx="4572000" cy="461665"/>
          </a:xfrm>
          <a:prstGeom prst="rect">
            <a:avLst/>
          </a:prstGeom>
        </p:spPr>
        <p:txBody>
          <a:bodyPr>
            <a:spAutoFit/>
          </a:bodyPr>
          <a:lstStyle/>
          <a:p>
            <a:r>
              <a:rPr lang="en-US" sz="1200" dirty="0">
                <a:hlinkClick r:id="rId6"/>
              </a:rPr>
              <a:t>http://docs.wixstatic.com/ugd/55ea1e_284695f28e0a412895d471e299cd9787.pdf</a:t>
            </a:r>
            <a:r>
              <a:rPr lang="en-US" sz="1200" dirty="0"/>
              <a:t> </a:t>
            </a:r>
          </a:p>
        </p:txBody>
      </p:sp>
    </p:spTree>
    <p:extLst>
      <p:ext uri="{BB962C8B-B14F-4D97-AF65-F5344CB8AC3E}">
        <p14:creationId xmlns:p14="http://schemas.microsoft.com/office/powerpoint/2010/main" val="148856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172200" cy="1143000"/>
          </a:xfrm>
        </p:spPr>
        <p:txBody>
          <a:bodyPr/>
          <a:lstStyle/>
          <a:p>
            <a:pPr algn="l"/>
            <a:r>
              <a:rPr lang="en-US" sz="4000" b="1" dirty="0" smtClean="0">
                <a:solidFill>
                  <a:srgbClr val="F58466"/>
                </a:solidFill>
                <a:latin typeface="Goudy Old Style" pitchFamily="18" charset="0"/>
              </a:rPr>
              <a:t>Prevention: PMP Look-Up Resources</a:t>
            </a:r>
            <a:endParaRPr lang="en-US" sz="4000" b="1" dirty="0">
              <a:solidFill>
                <a:srgbClr val="F58466"/>
              </a:solidFill>
              <a:latin typeface="Goudy Old Style"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3053115"/>
              </p:ext>
            </p:extLst>
          </p:nvPr>
        </p:nvGraphicFramePr>
        <p:xfrm>
          <a:off x="228599" y="1524000"/>
          <a:ext cx="8686802" cy="3131059"/>
        </p:xfrm>
        <a:graphic>
          <a:graphicData uri="http://schemas.openxmlformats.org/drawingml/2006/table">
            <a:tbl>
              <a:tblPr firstRow="1" firstCol="1" bandRow="1">
                <a:tableStyleId>{5C22544A-7EE6-4342-B048-85BDC9FD1C3A}</a:tableStyleId>
              </a:tblPr>
              <a:tblGrid>
                <a:gridCol w="563034"/>
                <a:gridCol w="2400903"/>
                <a:gridCol w="932963"/>
                <a:gridCol w="1572568"/>
                <a:gridCol w="1689100"/>
                <a:gridCol w="1528234"/>
              </a:tblGrid>
              <a:tr h="0">
                <a:tc>
                  <a:txBody>
                    <a:bodyPr/>
                    <a:lstStyle/>
                    <a:p>
                      <a:pPr marL="0" marR="0">
                        <a:lnSpc>
                          <a:spcPct val="107000"/>
                        </a:lnSpc>
                        <a:spcBef>
                          <a:spcPts val="0"/>
                        </a:spcBef>
                        <a:spcAft>
                          <a:spcPts val="0"/>
                        </a:spcAft>
                      </a:pPr>
                      <a:r>
                        <a:rPr lang="en-US" sz="1600" dirty="0">
                          <a:effectLst/>
                        </a:rPr>
                        <a:t>Item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Item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How useful was this item (1 = not useful at all, 5 = very useful)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Structure measure(s) that this material aligns with (circle all that apply)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Comments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dirty="0">
                          <a:effectLst/>
                        </a:rPr>
                        <a:t>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DHS_42 CFR Part 8_MAT for Opioids Use Disorders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DHS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1     2     3     4     5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1     2     3     4     5</a:t>
                      </a:r>
                    </a:p>
                    <a:p>
                      <a:pPr marL="0" marR="0">
                        <a:lnSpc>
                          <a:spcPct val="107000"/>
                        </a:lnSpc>
                        <a:spcBef>
                          <a:spcPts val="0"/>
                        </a:spcBef>
                        <a:spcAft>
                          <a:spcPts val="0"/>
                        </a:spcAft>
                      </a:pPr>
                      <a:r>
                        <a:rPr lang="en-US" sz="1600" dirty="0">
                          <a:effectLst/>
                        </a:rPr>
                        <a:t>None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Goes through law about PMP but very long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a:effectLst/>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IL_PMP_NewLaw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State of Illinois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1     2     3     4     5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1     2     3     4     5</a:t>
                      </a:r>
                    </a:p>
                    <a:p>
                      <a:pPr marL="0" marR="0">
                        <a:lnSpc>
                          <a:spcPct val="107000"/>
                        </a:lnSpc>
                        <a:spcBef>
                          <a:spcPts val="0"/>
                        </a:spcBef>
                        <a:spcAft>
                          <a:spcPts val="0"/>
                        </a:spcAft>
                      </a:pPr>
                      <a:r>
                        <a:rPr lang="en-US" sz="1600" dirty="0">
                          <a:effectLst/>
                        </a:rPr>
                        <a:t>None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Gives important points about PMP law for providers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12</a:t>
            </a:fld>
            <a:endParaRPr lang="en-US" altLang="en-US"/>
          </a:p>
        </p:txBody>
      </p:sp>
      <p:sp>
        <p:nvSpPr>
          <p:cNvPr id="6" name="Oval 5"/>
          <p:cNvSpPr/>
          <p:nvPr/>
        </p:nvSpPr>
        <p:spPr>
          <a:xfrm>
            <a:off x="6323013" y="2858326"/>
            <a:ext cx="230187" cy="23177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p>
        </p:txBody>
      </p:sp>
      <p:sp>
        <p:nvSpPr>
          <p:cNvPr id="7" name="Oval 6"/>
          <p:cNvSpPr/>
          <p:nvPr/>
        </p:nvSpPr>
        <p:spPr>
          <a:xfrm>
            <a:off x="5083176" y="2850139"/>
            <a:ext cx="230187" cy="23177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p>
        </p:txBody>
      </p:sp>
      <p:sp>
        <p:nvSpPr>
          <p:cNvPr id="8" name="Oval 7"/>
          <p:cNvSpPr/>
          <p:nvPr/>
        </p:nvSpPr>
        <p:spPr>
          <a:xfrm>
            <a:off x="6323013" y="3622138"/>
            <a:ext cx="230187" cy="23177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p>
        </p:txBody>
      </p:sp>
      <p:sp>
        <p:nvSpPr>
          <p:cNvPr id="9" name="Oval 8"/>
          <p:cNvSpPr/>
          <p:nvPr/>
        </p:nvSpPr>
        <p:spPr>
          <a:xfrm>
            <a:off x="4114800" y="3883025"/>
            <a:ext cx="230187" cy="23177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p>
        </p:txBody>
      </p:sp>
      <p:sp>
        <p:nvSpPr>
          <p:cNvPr id="13" name="TextBox 12"/>
          <p:cNvSpPr txBox="1"/>
          <p:nvPr/>
        </p:nvSpPr>
        <p:spPr>
          <a:xfrm>
            <a:off x="238432" y="4953000"/>
            <a:ext cx="867696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Is the Federal Guidance useful? Do we only want to include the IL law? Do we need to develop anything else for this measure? </a:t>
            </a:r>
            <a:endParaRPr lang="en-US" sz="2400" dirty="0"/>
          </a:p>
        </p:txBody>
      </p:sp>
    </p:spTree>
    <p:extLst>
      <p:ext uri="{BB962C8B-B14F-4D97-AF65-F5344CB8AC3E}">
        <p14:creationId xmlns:p14="http://schemas.microsoft.com/office/powerpoint/2010/main" val="242332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pPr algn="l"/>
            <a:r>
              <a:rPr lang="en-US" sz="4000" b="1" dirty="0">
                <a:solidFill>
                  <a:srgbClr val="F58466"/>
                </a:solidFill>
                <a:latin typeface="Goudy Old Style" pitchFamily="18" charset="0"/>
              </a:rPr>
              <a:t>Prevention</a:t>
            </a:r>
          </a:p>
        </p:txBody>
      </p:sp>
      <p:sp>
        <p:nvSpPr>
          <p:cNvPr id="3" name="Content Placeholder 2"/>
          <p:cNvSpPr>
            <a:spLocks noGrp="1"/>
          </p:cNvSpPr>
          <p:nvPr>
            <p:ph idx="1"/>
          </p:nvPr>
        </p:nvSpPr>
        <p:spPr>
          <a:xfrm>
            <a:off x="228600" y="1189037"/>
            <a:ext cx="8610600" cy="4525963"/>
          </a:xfrm>
        </p:spPr>
        <p:txBody>
          <a:bodyPr/>
          <a:lstStyle/>
          <a:p>
            <a:pPr lvl="0">
              <a:buClr>
                <a:srgbClr val="F58466"/>
              </a:buClr>
            </a:pPr>
            <a:r>
              <a:rPr lang="en-US" dirty="0" smtClean="0"/>
              <a:t>O</a:t>
            </a:r>
            <a:r>
              <a:rPr lang="en-US" dirty="0" smtClean="0"/>
              <a:t>ne recommended resource specifically for </a:t>
            </a:r>
            <a:r>
              <a:rPr lang="en-US" dirty="0" smtClean="0"/>
              <a:t>structure </a:t>
            </a:r>
            <a:r>
              <a:rPr lang="en-US" dirty="0" smtClean="0"/>
              <a:t>measures 5 </a:t>
            </a:r>
          </a:p>
          <a:p>
            <a:pPr>
              <a:buClr>
                <a:srgbClr val="F58466"/>
              </a:buClr>
            </a:pPr>
            <a:r>
              <a:rPr lang="en-US" dirty="0" smtClean="0"/>
              <a:t>O</a:t>
            </a:r>
            <a:r>
              <a:rPr lang="en-US" dirty="0" smtClean="0"/>
              <a:t>ne recommended resource </a:t>
            </a:r>
            <a:r>
              <a:rPr lang="en-US" dirty="0" smtClean="0"/>
              <a:t>for </a:t>
            </a:r>
            <a:r>
              <a:rPr lang="en-US" dirty="0" smtClean="0"/>
              <a:t>stigma/bias</a:t>
            </a:r>
          </a:p>
          <a:p>
            <a:pPr lvl="1">
              <a:buClr>
                <a:srgbClr val="F58466"/>
              </a:buClr>
            </a:pPr>
            <a:r>
              <a:rPr lang="en-US" dirty="0" smtClean="0"/>
              <a:t>New resources – volunteer to review? </a:t>
            </a:r>
            <a:endParaRPr lang="en-US" dirty="0" smtClean="0"/>
          </a:p>
          <a:p>
            <a:pPr>
              <a:buClr>
                <a:srgbClr val="F58466"/>
              </a:buClr>
            </a:pPr>
            <a:r>
              <a:rPr lang="en-US" dirty="0" smtClean="0"/>
              <a:t>Do we need any others? </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13</a:t>
            </a:fld>
            <a:endParaRPr lang="en-US" altLang="en-US"/>
          </a:p>
        </p:txBody>
      </p:sp>
      <p:graphicFrame>
        <p:nvGraphicFramePr>
          <p:cNvPr id="7" name="Table 6"/>
          <p:cNvGraphicFramePr>
            <a:graphicFrameLocks noGrp="1"/>
          </p:cNvGraphicFramePr>
          <p:nvPr>
            <p:extLst>
              <p:ext uri="{D42A27DB-BD31-4B8C-83A1-F6EECF244321}">
                <p14:modId xmlns:p14="http://schemas.microsoft.com/office/powerpoint/2010/main" val="4039757948"/>
              </p:ext>
            </p:extLst>
          </p:nvPr>
        </p:nvGraphicFramePr>
        <p:xfrm>
          <a:off x="419100" y="4020185"/>
          <a:ext cx="8420100" cy="2609215"/>
        </p:xfrm>
        <a:graphic>
          <a:graphicData uri="http://schemas.openxmlformats.org/drawingml/2006/table">
            <a:tbl>
              <a:tblPr firstRow="1" firstCol="1" bandRow="1">
                <a:tableStyleId>{69012ECD-51FC-41F1-AA8D-1B2483CD663E}</a:tableStyleId>
              </a:tblPr>
              <a:tblGrid>
                <a:gridCol w="577653"/>
                <a:gridCol w="1304340"/>
                <a:gridCol w="3381349"/>
                <a:gridCol w="1134973"/>
                <a:gridCol w="2021785"/>
              </a:tblGrid>
              <a:tr h="0">
                <a:tc>
                  <a:txBody>
                    <a:bodyPr/>
                    <a:lstStyle/>
                    <a:p>
                      <a:pPr marL="0" marR="0">
                        <a:lnSpc>
                          <a:spcPct val="107000"/>
                        </a:lnSpc>
                        <a:spcBef>
                          <a:spcPts val="0"/>
                        </a:spcBef>
                        <a:spcAft>
                          <a:spcPts val="0"/>
                        </a:spcAft>
                      </a:pPr>
                      <a:r>
                        <a:rPr lang="en-US" sz="1600" dirty="0">
                          <a:effectLst/>
                        </a:rPr>
                        <a:t>Item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Organization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Resource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Measure(s</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Comments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dirty="0">
                          <a:effectLst/>
                        </a:rPr>
                        <a:t>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CDC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err="1">
                          <a:effectLst/>
                        </a:rPr>
                        <a:t>CDC_Guidelines</a:t>
                      </a:r>
                      <a:r>
                        <a:rPr lang="en-US" sz="1600" dirty="0">
                          <a:effectLst/>
                        </a:rPr>
                        <a:t> for Prescribing Opioids for Chronic Pain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marL="0" marR="0">
                        <a:lnSpc>
                          <a:spcPct val="107000"/>
                        </a:lnSpc>
                        <a:spcBef>
                          <a:spcPts val="0"/>
                        </a:spcBef>
                        <a:spcAft>
                          <a:spcPts val="0"/>
                        </a:spcAft>
                      </a:pPr>
                      <a:r>
                        <a:rPr lang="en-US" sz="1600" dirty="0">
                          <a:effectLst/>
                        </a:rPr>
                        <a:t>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SAMHSA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err="1">
                          <a:effectLst/>
                        </a:rPr>
                        <a:t>SAMHSA_Words</a:t>
                      </a:r>
                      <a:r>
                        <a:rPr lang="en-US" sz="1600" dirty="0">
                          <a:effectLst/>
                        </a:rPr>
                        <a:t> </a:t>
                      </a:r>
                      <a:r>
                        <a:rPr lang="en-US" sz="1600" dirty="0" err="1">
                          <a:effectLst/>
                        </a:rPr>
                        <a:t>Matter_How</a:t>
                      </a:r>
                      <a:r>
                        <a:rPr lang="en-US" sz="1600" dirty="0">
                          <a:effectLst/>
                        </a:rPr>
                        <a:t> Language Choice can Reduce Stigma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None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marL="0" marR="0">
                        <a:lnSpc>
                          <a:spcPct val="107000"/>
                        </a:lnSpc>
                        <a:spcBef>
                          <a:spcPts val="0"/>
                        </a:spcBef>
                        <a:spcAft>
                          <a:spcPts val="0"/>
                        </a:spcAft>
                      </a:pPr>
                      <a:r>
                        <a:rPr lang="en-US" sz="1600" dirty="0">
                          <a:effectLst/>
                        </a:rPr>
                        <a:t>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a:effectLst/>
                        </a:rPr>
                        <a:t>SAMHSA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SAMHSA_Clinical-guidance-for-treating-pregnant-and-parenting-women-with-opioid-use-disorder-and-their-infants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1, 2, 3, 4, 5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Applies to ALL structure measures - great resource – very comprehensive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3565256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400800" cy="1143000"/>
          </a:xfrm>
        </p:spPr>
        <p:txBody>
          <a:bodyPr/>
          <a:lstStyle/>
          <a:p>
            <a:pPr algn="l"/>
            <a:r>
              <a:rPr lang="en-US" sz="4000" b="1" dirty="0">
                <a:solidFill>
                  <a:srgbClr val="F58466"/>
                </a:solidFill>
                <a:latin typeface="Goudy Old Style" pitchFamily="18" charset="0"/>
              </a:rPr>
              <a:t>Screening &amp; Linkage to </a:t>
            </a:r>
            <a:r>
              <a:rPr lang="en-US" sz="4000" b="1" dirty="0" smtClean="0">
                <a:solidFill>
                  <a:srgbClr val="F58466"/>
                </a:solidFill>
                <a:latin typeface="Goudy Old Style" pitchFamily="18" charset="0"/>
              </a:rPr>
              <a:t>Care Measures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152400" y="1219200"/>
            <a:ext cx="8534400" cy="4525963"/>
          </a:xfrm>
        </p:spPr>
        <p:txBody>
          <a:bodyPr/>
          <a:lstStyle/>
          <a:p>
            <a:pPr lvl="0"/>
            <a:r>
              <a:rPr lang="en-US" sz="1600" b="1" dirty="0"/>
              <a:t>Improve identification of women with OUD and linkage to addiction care</a:t>
            </a:r>
            <a:endParaRPr lang="en-US" sz="1600" b="1" dirty="0"/>
          </a:p>
          <a:p>
            <a:pPr lvl="1"/>
            <a:r>
              <a:rPr lang="en-US" sz="1600" dirty="0"/>
              <a:t>Percent of mothers with OUD at delivery in medication assisted treatment (MAT)*</a:t>
            </a:r>
            <a:endParaRPr lang="en-US" sz="1600" dirty="0"/>
          </a:p>
          <a:p>
            <a:pPr lvl="1"/>
            <a:r>
              <a:rPr lang="en-US" sz="1600" dirty="0"/>
              <a:t>Percent of mothers with OUD at delivery screened for OUD in pregnancy </a:t>
            </a:r>
            <a:endParaRPr lang="en-US" sz="1600" dirty="0"/>
          </a:p>
          <a:p>
            <a:endParaRPr lang="en-US" sz="1600" dirty="0"/>
          </a:p>
          <a:p>
            <a:pPr lvl="0">
              <a:buFont typeface="+mj-lt"/>
              <a:buAutoNum type="arabicPeriod"/>
            </a:pPr>
            <a:r>
              <a:rPr lang="en-US" sz="1600" dirty="0" smtClean="0"/>
              <a:t>Hospital </a:t>
            </a:r>
            <a:r>
              <a:rPr lang="en-US" sz="1600" dirty="0"/>
              <a:t>has completed Local OUD Treatment Resources Document to map local community resources (MAT/addiction treatment services/behavioral health support) for pregnant and postpartum women with OUD</a:t>
            </a:r>
          </a:p>
          <a:p>
            <a:pPr lvl="0">
              <a:buFont typeface="+mj-lt"/>
              <a:buAutoNum type="arabicPeriod"/>
            </a:pPr>
            <a:r>
              <a:rPr lang="en-US" sz="1600" dirty="0"/>
              <a:t>Hospital has provided affiliated prenatal care sites completed Local OUD Treatment Resources Document of local community resources mapped (MAT/addiction treatment services/behavioral health support) for pregnant and postpartum women with OUD</a:t>
            </a:r>
          </a:p>
          <a:p>
            <a:pPr lvl="0">
              <a:buFont typeface="+mj-lt"/>
              <a:buAutoNum type="arabicPeriod"/>
            </a:pPr>
            <a:r>
              <a:rPr lang="en-US" sz="1600" dirty="0"/>
              <a:t>Hospital has implemented a validated screening tool and protocol for screening of pregnant and postpartum women for OUD</a:t>
            </a:r>
          </a:p>
          <a:p>
            <a:pPr lvl="0">
              <a:buFont typeface="+mj-lt"/>
              <a:buAutoNum type="arabicPeriod"/>
            </a:pPr>
            <a:r>
              <a:rPr lang="en-US" sz="1600" dirty="0"/>
              <a:t>Hospital has provided to affiliated prenatal care sites options for validated screening tools and sample protocols for screening pregnant and postpartum women for OUD</a:t>
            </a:r>
          </a:p>
          <a:p>
            <a:pPr lvl="0">
              <a:buFont typeface="+mj-lt"/>
              <a:buAutoNum type="arabicPeriod"/>
            </a:pPr>
            <a:r>
              <a:rPr lang="en-US" sz="1600" dirty="0"/>
              <a:t>Hospital has implemented a protocol for women who endorse or screen positive for OUD to assess and link to MAT/addiction care/support services</a:t>
            </a:r>
          </a:p>
          <a:p>
            <a:pPr lvl="0">
              <a:buFont typeface="+mj-lt"/>
              <a:buAutoNum type="arabicPeriod"/>
            </a:pPr>
            <a:r>
              <a:rPr lang="en-US" sz="1600" dirty="0"/>
              <a:t>Hospital has provided to affiliated prenatal care sites sample protocols for women who endorse or screen positive for OUD to assess and link to MAT/addiction care/support services</a:t>
            </a:r>
          </a:p>
          <a:p>
            <a:endParaRPr lang="en-US"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14</a:t>
            </a:fld>
            <a:endParaRPr lang="en-US" altLang="en-US"/>
          </a:p>
        </p:txBody>
      </p:sp>
    </p:spTree>
    <p:extLst>
      <p:ext uri="{BB962C8B-B14F-4D97-AF65-F5344CB8AC3E}">
        <p14:creationId xmlns:p14="http://schemas.microsoft.com/office/powerpoint/2010/main" val="3481092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143000"/>
          </a:xfrm>
        </p:spPr>
        <p:txBody>
          <a:bodyPr/>
          <a:lstStyle/>
          <a:p>
            <a:pPr algn="l"/>
            <a:r>
              <a:rPr lang="en-US" sz="4000" b="1" dirty="0" smtClean="0">
                <a:solidFill>
                  <a:srgbClr val="F58466"/>
                </a:solidFill>
                <a:latin typeface="Goudy Old Style" pitchFamily="18" charset="0"/>
              </a:rPr>
              <a:t>Screening &amp; Linkage to Care: </a:t>
            </a:r>
            <a:r>
              <a:rPr lang="en-US" sz="4000" b="1" dirty="0">
                <a:solidFill>
                  <a:srgbClr val="F58466"/>
                </a:solidFill>
                <a:latin typeface="Goudy Old Style" pitchFamily="18" charset="0"/>
              </a:rPr>
              <a:t>What did you find? </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r>
              <a:rPr lang="en-US" dirty="0" smtClean="0"/>
              <a:t>Elizabeth </a:t>
            </a:r>
            <a:r>
              <a:rPr lang="en-US" dirty="0" err="1" smtClean="0"/>
              <a:t>Unal</a:t>
            </a:r>
            <a:r>
              <a:rPr lang="en-US" dirty="0" smtClean="0"/>
              <a:t> &amp; Deb </a:t>
            </a:r>
            <a:r>
              <a:rPr lang="en-US" dirty="0" err="1" smtClean="0"/>
              <a:t>Kamradt</a:t>
            </a:r>
            <a:endParaRPr lang="en-US" dirty="0"/>
          </a:p>
          <a:p>
            <a:r>
              <a:rPr lang="en-US" dirty="0" smtClean="0"/>
              <a:t>What was most valuable? </a:t>
            </a:r>
          </a:p>
          <a:p>
            <a:r>
              <a:rPr lang="en-US" dirty="0" smtClean="0"/>
              <a:t>What is missing, what needs to be improved?</a:t>
            </a:r>
          </a:p>
          <a:p>
            <a:r>
              <a:rPr lang="en-US" dirty="0" smtClean="0"/>
              <a:t>Discussion topics (on upcoming slides): </a:t>
            </a:r>
          </a:p>
          <a:p>
            <a:pPr lvl="1"/>
            <a:r>
              <a:rPr lang="en-US" dirty="0" smtClean="0"/>
              <a:t>What screening tools to include? </a:t>
            </a:r>
          </a:p>
          <a:p>
            <a:pPr lvl="1"/>
            <a:r>
              <a:rPr lang="en-US" dirty="0" smtClean="0"/>
              <a:t>Opioid resource guide</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15</a:t>
            </a:fld>
            <a:endParaRPr lang="en-US" altLang="en-US"/>
          </a:p>
        </p:txBody>
      </p:sp>
      <p:sp>
        <p:nvSpPr>
          <p:cNvPr id="5" name="5-Point Star 4"/>
          <p:cNvSpPr/>
          <p:nvPr/>
        </p:nvSpPr>
        <p:spPr>
          <a:xfrm rot="20499804">
            <a:off x="5435016" y="1357151"/>
            <a:ext cx="457200" cy="400448"/>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5-Point Star 5"/>
          <p:cNvSpPr/>
          <p:nvPr/>
        </p:nvSpPr>
        <p:spPr>
          <a:xfrm rot="20499804">
            <a:off x="554303" y="2014053"/>
            <a:ext cx="457200" cy="400448"/>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34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pPr algn="l"/>
            <a:r>
              <a:rPr lang="en-US" sz="4000" b="1" dirty="0">
                <a:solidFill>
                  <a:srgbClr val="F58466"/>
                </a:solidFill>
                <a:latin typeface="Goudy Old Style" pitchFamily="18" charset="0"/>
              </a:rPr>
              <a:t>Screening &amp; Linkage to Care</a:t>
            </a:r>
          </a:p>
        </p:txBody>
      </p:sp>
      <p:sp>
        <p:nvSpPr>
          <p:cNvPr id="3" name="Content Placeholder 2"/>
          <p:cNvSpPr>
            <a:spLocks noGrp="1"/>
          </p:cNvSpPr>
          <p:nvPr>
            <p:ph idx="1"/>
          </p:nvPr>
        </p:nvSpPr>
        <p:spPr>
          <a:xfrm>
            <a:off x="228600" y="1209750"/>
            <a:ext cx="8610600" cy="4754567"/>
          </a:xfrm>
        </p:spPr>
        <p:txBody>
          <a:bodyPr/>
          <a:lstStyle/>
          <a:p>
            <a:r>
              <a:rPr lang="en-US" dirty="0" smtClean="0"/>
              <a:t>Structure </a:t>
            </a:r>
            <a:r>
              <a:rPr lang="en-US" dirty="0" smtClean="0"/>
              <a:t>this section after ACOG          Committee Opinion #711</a:t>
            </a:r>
          </a:p>
          <a:p>
            <a:endParaRPr lang="en-US"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16</a:t>
            </a:fld>
            <a:endParaRPr lang="en-US" altLang="en-US"/>
          </a:p>
        </p:txBody>
      </p:sp>
      <p:pic>
        <p:nvPicPr>
          <p:cNvPr id="7" name="Picture 6"/>
          <p:cNvPicPr>
            <a:picLocks noChangeAspect="1"/>
          </p:cNvPicPr>
          <p:nvPr/>
        </p:nvPicPr>
        <p:blipFill>
          <a:blip r:embed="rId2"/>
          <a:stretch>
            <a:fillRect/>
          </a:stretch>
        </p:blipFill>
        <p:spPr>
          <a:xfrm>
            <a:off x="448713" y="2932689"/>
            <a:ext cx="5486400" cy="3355091"/>
          </a:xfrm>
          <a:prstGeom prst="rect">
            <a:avLst/>
          </a:prstGeom>
        </p:spPr>
      </p:pic>
      <p:pic>
        <p:nvPicPr>
          <p:cNvPr id="8" name="Picture 7"/>
          <p:cNvPicPr>
            <a:picLocks noChangeAspect="1"/>
          </p:cNvPicPr>
          <p:nvPr/>
        </p:nvPicPr>
        <p:blipFill rotWithShape="1">
          <a:blip r:embed="rId3"/>
          <a:srcRect b="3946"/>
          <a:stretch/>
        </p:blipFill>
        <p:spPr>
          <a:xfrm>
            <a:off x="6180041" y="1362150"/>
            <a:ext cx="2857279" cy="5150157"/>
          </a:xfrm>
          <a:prstGeom prst="rect">
            <a:avLst/>
          </a:prstGeom>
        </p:spPr>
      </p:pic>
      <p:sp>
        <p:nvSpPr>
          <p:cNvPr id="9" name="Rectangle 8"/>
          <p:cNvSpPr/>
          <p:nvPr/>
        </p:nvSpPr>
        <p:spPr>
          <a:xfrm rot="20429351">
            <a:off x="4339479" y="5503943"/>
            <a:ext cx="2141441" cy="10259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Should we include only these screeners in the toolkit? </a:t>
            </a:r>
            <a:endParaRPr lang="en-US" dirty="0"/>
          </a:p>
        </p:txBody>
      </p:sp>
      <p:sp>
        <p:nvSpPr>
          <p:cNvPr id="15" name="Up Arrow 14"/>
          <p:cNvSpPr/>
          <p:nvPr/>
        </p:nvSpPr>
        <p:spPr>
          <a:xfrm rot="1200144">
            <a:off x="5524362" y="3410965"/>
            <a:ext cx="524914" cy="1822993"/>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038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6535"/>
            <a:ext cx="8229600" cy="1143000"/>
          </a:xfrm>
        </p:spPr>
        <p:txBody>
          <a:bodyPr/>
          <a:lstStyle/>
          <a:p>
            <a:pPr algn="l"/>
            <a:r>
              <a:rPr lang="en-US" sz="4000" b="1" dirty="0">
                <a:solidFill>
                  <a:srgbClr val="F58466"/>
                </a:solidFill>
                <a:latin typeface="Goudy Old Style" pitchFamily="18" charset="0"/>
              </a:rPr>
              <a:t>Opioid Resource Guide</a:t>
            </a:r>
          </a:p>
        </p:txBody>
      </p:sp>
      <p:sp>
        <p:nvSpPr>
          <p:cNvPr id="3" name="Content Placeholder 2"/>
          <p:cNvSpPr>
            <a:spLocks noGrp="1"/>
          </p:cNvSpPr>
          <p:nvPr>
            <p:ph idx="1"/>
          </p:nvPr>
        </p:nvSpPr>
        <p:spPr>
          <a:xfrm>
            <a:off x="228600" y="1309059"/>
            <a:ext cx="8229600" cy="4525963"/>
          </a:xfrm>
        </p:spPr>
        <p:txBody>
          <a:bodyPr/>
          <a:lstStyle/>
          <a:p>
            <a:r>
              <a:rPr lang="en-US" dirty="0" smtClean="0"/>
              <a:t>More specific feedback about the Opioid Resource Guide? </a:t>
            </a:r>
          </a:p>
          <a:p>
            <a:endParaRPr lang="en-US"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17</a:t>
            </a:fld>
            <a:endParaRPr lang="en-US" altLang="en-US"/>
          </a:p>
        </p:txBody>
      </p:sp>
      <p:pic>
        <p:nvPicPr>
          <p:cNvPr id="6" name="Picture 5"/>
          <p:cNvPicPr>
            <a:picLocks noChangeAspect="1"/>
          </p:cNvPicPr>
          <p:nvPr/>
        </p:nvPicPr>
        <p:blipFill>
          <a:blip r:embed="rId2"/>
          <a:stretch>
            <a:fillRect/>
          </a:stretch>
        </p:blipFill>
        <p:spPr>
          <a:xfrm>
            <a:off x="4876800" y="2006780"/>
            <a:ext cx="4133850" cy="4714701"/>
          </a:xfrm>
          <a:prstGeom prst="rect">
            <a:avLst/>
          </a:prstGeom>
        </p:spPr>
      </p:pic>
    </p:spTree>
    <p:extLst>
      <p:ext uri="{BB962C8B-B14F-4D97-AF65-F5344CB8AC3E}">
        <p14:creationId xmlns:p14="http://schemas.microsoft.com/office/powerpoint/2010/main" val="1410491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18</a:t>
            </a:fld>
            <a:endParaRPr lang="en-US" altLang="en-US"/>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3666344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1600"/>
            <a:ext cx="9144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0"/>
            <a:ext cx="8229600" cy="1143000"/>
          </a:xfrm>
        </p:spPr>
        <p:txBody>
          <a:bodyPr/>
          <a:lstStyle/>
          <a:p>
            <a:pPr algn="l"/>
            <a:r>
              <a:rPr lang="en-US" sz="4000" b="1" dirty="0">
                <a:solidFill>
                  <a:srgbClr val="F58466"/>
                </a:solidFill>
                <a:latin typeface="Goudy Old Style" pitchFamily="18" charset="0"/>
              </a:rPr>
              <a:t>Optimizing Care Measures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152400" y="1035044"/>
            <a:ext cx="8839200" cy="5213356"/>
          </a:xfrm>
        </p:spPr>
        <p:txBody>
          <a:bodyPr/>
          <a:lstStyle/>
          <a:p>
            <a:pPr lvl="0"/>
            <a:r>
              <a:rPr lang="en-US" sz="1400" b="1" dirty="0"/>
              <a:t>Improve care of women with OUD with standardized protocol / checklists for clinical care and support services during prenatal care, delivery, and postpartum</a:t>
            </a:r>
            <a:endParaRPr lang="en-US" sz="1400" b="1" dirty="0"/>
          </a:p>
          <a:p>
            <a:pPr lvl="1"/>
            <a:r>
              <a:rPr lang="en-US" sz="1400" dirty="0"/>
              <a:t>Percent of women with OUD received </a:t>
            </a:r>
            <a:r>
              <a:rPr lang="en-US" sz="1400" dirty="0" err="1"/>
              <a:t>Narcan</a:t>
            </a:r>
            <a:r>
              <a:rPr lang="en-US" sz="1400" dirty="0"/>
              <a:t> counseling / offer documented prenatally or prior to maternal discharge</a:t>
            </a:r>
            <a:endParaRPr lang="en-US" sz="1400" dirty="0"/>
          </a:p>
          <a:p>
            <a:pPr lvl="1"/>
            <a:r>
              <a:rPr lang="en-US" sz="1400" dirty="0"/>
              <a:t>Percent of women with OUD received contraception counseling / plan documented prenatally or prior to maternal discharge</a:t>
            </a:r>
            <a:endParaRPr lang="en-US" sz="1400" dirty="0"/>
          </a:p>
          <a:p>
            <a:pPr lvl="1"/>
            <a:r>
              <a:rPr lang="en-US" sz="1400" dirty="0"/>
              <a:t>Percent of women with OUD receiving behavioral health / social work consult documented prenatally or prior to maternal discharge</a:t>
            </a:r>
            <a:endParaRPr lang="en-US" sz="1400" dirty="0"/>
          </a:p>
          <a:p>
            <a:endParaRPr lang="en-US" sz="1400" dirty="0"/>
          </a:p>
          <a:p>
            <a:pPr lvl="0">
              <a:buFont typeface="+mj-lt"/>
              <a:buAutoNum type="arabicPeriod"/>
            </a:pPr>
            <a:r>
              <a:rPr lang="en-US" sz="1400" dirty="0" smtClean="0"/>
              <a:t>Hospital </a:t>
            </a:r>
            <a:r>
              <a:rPr lang="en-US" sz="1400" dirty="0"/>
              <a:t>has implemented standardized protocol and/or checklist for optimal management of patients with OUD during labor and postpartum</a:t>
            </a:r>
          </a:p>
          <a:p>
            <a:pPr lvl="0">
              <a:buFont typeface="+mj-lt"/>
              <a:buAutoNum type="arabicPeriod"/>
            </a:pPr>
            <a:r>
              <a:rPr lang="en-US" sz="1400" dirty="0"/>
              <a:t>Hospital has provided to affiliated prenatal care sites sample standardized protocols and/or checklists for optimal prenatal management of women with OUD</a:t>
            </a:r>
          </a:p>
          <a:p>
            <a:pPr lvl="0">
              <a:buFont typeface="+mj-lt"/>
              <a:buAutoNum type="arabicPeriod"/>
            </a:pPr>
            <a:r>
              <a:rPr lang="en-US" sz="1400" dirty="0"/>
              <a:t>Hospital has standardized use of materials for educating women with OUD, regarding OUD and pregnancy and mothers role in NAS newborn care (i.e. pediatric consult, patient education materials)</a:t>
            </a:r>
          </a:p>
          <a:p>
            <a:pPr lvl="0">
              <a:buFont typeface="+mj-lt"/>
              <a:buAutoNum type="arabicPeriod"/>
            </a:pPr>
            <a:r>
              <a:rPr lang="en-US" sz="1400" dirty="0"/>
              <a:t>Hospital has provide to affiliated prenatal care sites standardized education materials for women with OUD, regarding OUD and pregnancy and mothers role in NAS newborn care (i.e. pediatric consult, patient education materials) with sample processes</a:t>
            </a:r>
          </a:p>
          <a:p>
            <a:pPr lvl="0">
              <a:buFont typeface="+mj-lt"/>
              <a:buAutoNum type="arabicPeriod"/>
            </a:pPr>
            <a:r>
              <a:rPr lang="en-US" sz="1400" dirty="0"/>
              <a:t>At the end of this quarter, cumulative proportion of providers educated on OUD care protocols (Stigma reduction, Screening, assessment, community resources, linkage to care and optimal care during prenatal, intrapartum, and postpartum)</a:t>
            </a:r>
          </a:p>
          <a:p>
            <a:pPr lvl="0">
              <a:buFont typeface="+mj-lt"/>
              <a:buAutoNum type="arabicPeriod"/>
            </a:pPr>
            <a:r>
              <a:rPr lang="en-US" sz="1400" dirty="0"/>
              <a:t>At the end of this quarter, cumulative proportion of nurses educated on OUD care protocols (Stigma reduction, Screening, assessment, community resources, linkage to care and optimal care during prenatal, intrapartum, and postpartum)</a:t>
            </a:r>
          </a:p>
          <a:p>
            <a:endParaRPr lang="en-US"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19</a:t>
            </a:fld>
            <a:endParaRPr lang="en-US" altLang="en-US"/>
          </a:p>
        </p:txBody>
      </p:sp>
    </p:spTree>
    <p:extLst>
      <p:ext uri="{BB962C8B-B14F-4D97-AF65-F5344CB8AC3E}">
        <p14:creationId xmlns:p14="http://schemas.microsoft.com/office/powerpoint/2010/main" val="375663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22860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64515" name="Content Placeholder 3"/>
          <p:cNvSpPr>
            <a:spLocks noGrp="1"/>
          </p:cNvSpPr>
          <p:nvPr>
            <p:ph idx="1"/>
          </p:nvPr>
        </p:nvSpPr>
        <p:spPr>
          <a:xfrm>
            <a:off x="381000" y="1219200"/>
            <a:ext cx="8458200" cy="5059362"/>
          </a:xfrm>
        </p:spPr>
        <p:txBody>
          <a:bodyPr/>
          <a:lstStyle/>
          <a:p>
            <a:pPr eaLnBrk="1" hangingPunct="1">
              <a:buClr>
                <a:srgbClr val="F58466"/>
              </a:buClr>
            </a:pPr>
            <a:r>
              <a:rPr lang="en-US" altLang="en-US" sz="3600" dirty="0" smtClean="0"/>
              <a:t>Toolkit Outline</a:t>
            </a:r>
          </a:p>
          <a:p>
            <a:pPr eaLnBrk="1" hangingPunct="1">
              <a:buClr>
                <a:srgbClr val="F58466"/>
              </a:buClr>
            </a:pPr>
            <a:r>
              <a:rPr lang="en-US" altLang="en-US" sz="3600" dirty="0" smtClean="0"/>
              <a:t>What did you like</a:t>
            </a:r>
          </a:p>
          <a:p>
            <a:pPr eaLnBrk="1" hangingPunct="1">
              <a:buClr>
                <a:srgbClr val="F58466"/>
              </a:buClr>
            </a:pPr>
            <a:r>
              <a:rPr lang="en-US" altLang="en-US" sz="3600" dirty="0" smtClean="0"/>
              <a:t>What needs to be fixed </a:t>
            </a:r>
            <a:endParaRPr lang="en-US" altLang="en-US" sz="3600" dirty="0" smtClean="0"/>
          </a:p>
          <a:p>
            <a:pPr eaLnBrk="1" hangingPunct="1">
              <a:buClr>
                <a:srgbClr val="F58466"/>
              </a:buClr>
            </a:pPr>
            <a:r>
              <a:rPr lang="en-US" altLang="en-US" sz="3600" dirty="0" smtClean="0"/>
              <a:t>New items</a:t>
            </a:r>
            <a:endParaRPr lang="en-US" altLang="en-US" sz="3600" dirty="0" smtClean="0"/>
          </a:p>
          <a:p>
            <a:pPr eaLnBrk="1" hangingPunct="1">
              <a:buClr>
                <a:srgbClr val="F58466"/>
              </a:buClr>
            </a:pPr>
            <a:r>
              <a:rPr lang="en-US" altLang="en-US" sz="3600" dirty="0" smtClean="0"/>
              <a:t>Next Steps</a:t>
            </a:r>
            <a:endParaRPr lang="en-US" altLang="en-US" sz="3600" dirty="0"/>
          </a:p>
          <a:p>
            <a:pPr eaLnBrk="1" hangingPunct="1">
              <a:buClr>
                <a:srgbClr val="F58466"/>
              </a:buClr>
            </a:pPr>
            <a:endParaRPr lang="en-US" altLang="en-US" sz="3600" dirty="0" smtClean="0"/>
          </a:p>
          <a:p>
            <a:pPr eaLnBrk="1" hangingPunct="1">
              <a:buClr>
                <a:srgbClr val="F58466"/>
              </a:buClr>
            </a:pPr>
            <a:endParaRPr lang="en-US" altLang="en-US" dirty="0" smtClean="0"/>
          </a:p>
        </p:txBody>
      </p:sp>
    </p:spTree>
    <p:extLst>
      <p:ext uri="{BB962C8B-B14F-4D97-AF65-F5344CB8AC3E}">
        <p14:creationId xmlns:p14="http://schemas.microsoft.com/office/powerpoint/2010/main" val="3102841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155"/>
            <a:ext cx="6096000" cy="1143000"/>
          </a:xfrm>
        </p:spPr>
        <p:txBody>
          <a:bodyPr/>
          <a:lstStyle/>
          <a:p>
            <a:pPr algn="l"/>
            <a:r>
              <a:rPr lang="en-US" sz="4000" b="1" dirty="0" smtClean="0">
                <a:solidFill>
                  <a:srgbClr val="F58466"/>
                </a:solidFill>
                <a:latin typeface="Goudy Old Style" pitchFamily="18" charset="0"/>
              </a:rPr>
              <a:t>Optimizing Care: </a:t>
            </a:r>
            <a:r>
              <a:rPr lang="en-US" sz="4000" b="1" dirty="0">
                <a:solidFill>
                  <a:srgbClr val="F58466"/>
                </a:solidFill>
                <a:latin typeface="Goudy Old Style" pitchFamily="18" charset="0"/>
              </a:rPr>
              <a:t>What did you find? </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r>
              <a:rPr lang="en-US" sz="2800" dirty="0"/>
              <a:t>Anne Martin &amp; Jessica Smith</a:t>
            </a:r>
          </a:p>
          <a:p>
            <a:r>
              <a:rPr lang="en-US" sz="2800" dirty="0" smtClean="0"/>
              <a:t>What was most valuable? </a:t>
            </a:r>
          </a:p>
          <a:p>
            <a:r>
              <a:rPr lang="en-US" sz="2800" dirty="0" smtClean="0"/>
              <a:t>What is missing, what needs to be improved?</a:t>
            </a:r>
          </a:p>
          <a:p>
            <a:r>
              <a:rPr lang="en-US" sz="2800" dirty="0" smtClean="0"/>
              <a:t>Discussion topics (on upcoming slides): </a:t>
            </a:r>
          </a:p>
          <a:p>
            <a:pPr lvl="1"/>
            <a:r>
              <a:rPr lang="en-US" sz="2400" dirty="0" smtClean="0"/>
              <a:t>Pennsylvania opioid guidelines – Need to check if </a:t>
            </a:r>
            <a:r>
              <a:rPr lang="en-US" sz="2400" dirty="0" err="1" smtClean="0"/>
              <a:t>Toradol</a:t>
            </a:r>
            <a:r>
              <a:rPr lang="en-US" sz="2400" dirty="0" smtClean="0"/>
              <a:t> is safe for breastfeeding. </a:t>
            </a:r>
          </a:p>
          <a:p>
            <a:pPr lvl="1"/>
            <a:r>
              <a:rPr lang="en-US" sz="2400" dirty="0" smtClean="0"/>
              <a:t>Suggestions for development of checklists (next slide)</a:t>
            </a:r>
          </a:p>
          <a:p>
            <a:pPr lvl="1"/>
            <a:r>
              <a:rPr lang="en-US" sz="2400" dirty="0" smtClean="0"/>
              <a:t>Item #87 (</a:t>
            </a:r>
            <a:r>
              <a:rPr lang="en-US" sz="2400" dirty="0"/>
              <a:t>NNEPQIN_10c.-</a:t>
            </a:r>
            <a:r>
              <a:rPr lang="en-US" sz="2400" dirty="0" smtClean="0"/>
              <a:t>HIV-Resources-for-Providers_v01.23.18) - Is </a:t>
            </a:r>
            <a:r>
              <a:rPr lang="en-US" sz="2400" dirty="0"/>
              <a:t>this appropriate during pregnancy? Good resources listed. </a:t>
            </a:r>
            <a:endParaRPr lang="en-US" sz="2400"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20</a:t>
            </a:fld>
            <a:endParaRPr lang="en-US" altLang="en-US"/>
          </a:p>
        </p:txBody>
      </p:sp>
      <p:sp>
        <p:nvSpPr>
          <p:cNvPr id="5" name="5-Point Star 4"/>
          <p:cNvSpPr/>
          <p:nvPr/>
        </p:nvSpPr>
        <p:spPr>
          <a:xfrm rot="20499804">
            <a:off x="5435016" y="1357151"/>
            <a:ext cx="457200" cy="40044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5-Point Star 5"/>
          <p:cNvSpPr/>
          <p:nvPr/>
        </p:nvSpPr>
        <p:spPr>
          <a:xfrm rot="20499804">
            <a:off x="554303" y="2014053"/>
            <a:ext cx="457200" cy="40044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87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9722"/>
            <a:ext cx="6324600" cy="1143000"/>
          </a:xfrm>
        </p:spPr>
        <p:txBody>
          <a:bodyPr/>
          <a:lstStyle/>
          <a:p>
            <a:pPr algn="l"/>
            <a:r>
              <a:rPr lang="en-US" sz="4000" b="1" dirty="0">
                <a:solidFill>
                  <a:srgbClr val="F58466"/>
                </a:solidFill>
                <a:latin typeface="Goudy Old Style" pitchFamily="18" charset="0"/>
              </a:rPr>
              <a:t>Resources to Use for Checklist Development</a:t>
            </a:r>
            <a:endParaRPr lang="en-US" sz="4000" b="1" dirty="0">
              <a:solidFill>
                <a:srgbClr val="F58466"/>
              </a:solidFill>
              <a:latin typeface="Goudy Old Style"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9192377"/>
              </p:ext>
            </p:extLst>
          </p:nvPr>
        </p:nvGraphicFramePr>
        <p:xfrm>
          <a:off x="457200" y="1449593"/>
          <a:ext cx="8229600" cy="4965956"/>
        </p:xfrm>
        <a:graphic>
          <a:graphicData uri="http://schemas.openxmlformats.org/drawingml/2006/table">
            <a:tbl>
              <a:tblPr firstRow="1" firstCol="1" bandRow="1">
                <a:tableStyleId>{5C22544A-7EE6-4342-B048-85BDC9FD1C3A}</a:tableStyleId>
              </a:tblPr>
              <a:tblGrid>
                <a:gridCol w="457566"/>
                <a:gridCol w="2309226"/>
                <a:gridCol w="890443"/>
                <a:gridCol w="1315090"/>
                <a:gridCol w="1372697"/>
                <a:gridCol w="1884578"/>
              </a:tblGrid>
              <a:tr h="0">
                <a:tc>
                  <a:txBody>
                    <a:bodyPr/>
                    <a:lstStyle/>
                    <a:p>
                      <a:pPr marL="0" marR="0">
                        <a:lnSpc>
                          <a:spcPct val="107000"/>
                        </a:lnSpc>
                        <a:spcBef>
                          <a:spcPts val="0"/>
                        </a:spcBef>
                        <a:spcAft>
                          <a:spcPts val="0"/>
                        </a:spcAft>
                      </a:pPr>
                      <a:r>
                        <a:rPr lang="en-US" sz="1100" dirty="0">
                          <a:effectLst/>
                        </a:rPr>
                        <a:t>Item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Item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Organization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How useful was this item </a:t>
                      </a:r>
                      <a:r>
                        <a:rPr lang="en-US" sz="800">
                          <a:effectLst/>
                        </a:rPr>
                        <a:t>(1 = not useful at all, 5 = very useful)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Structure measure(s) that this material aligns with </a:t>
                      </a:r>
                      <a:r>
                        <a:rPr lang="en-US" sz="800">
                          <a:effectLst/>
                        </a:rPr>
                        <a:t>(circle all that apply)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Comments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NNEPQIN_08a.-NNEPQIN-Breastfeeding-Guidelines-2.21.17-final</a:t>
                      </a: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NNEPQIN</a:t>
                      </a: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1     2     3     4</a:t>
                      </a:r>
                      <a:r>
                        <a:rPr lang="en-US" sz="11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5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11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2     3     4   </a:t>
                      </a:r>
                      <a:r>
                        <a:rPr lang="en-US" sz="11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5     6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Could be used to develop a protocol. </a:t>
                      </a:r>
                    </a:p>
                  </a:txBody>
                  <a:tcPr marL="68580" marR="68580" marT="0" marB="0"/>
                </a:tc>
              </a:tr>
              <a:tr h="0">
                <a:tc>
                  <a:txBody>
                    <a:bodyPr/>
                    <a:lstStyle/>
                    <a:p>
                      <a:pPr marL="0" marR="0">
                        <a:lnSpc>
                          <a:spcPct val="107000"/>
                        </a:lnSpc>
                        <a:spcBef>
                          <a:spcPts val="0"/>
                        </a:spcBef>
                        <a:spcAft>
                          <a:spcPts val="0"/>
                        </a:spcAft>
                      </a:pPr>
                      <a:r>
                        <a:rPr lang="en-US" sz="1100">
                          <a:effectLst/>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PA_Opioid</a:t>
                      </a:r>
                      <a:r>
                        <a:rPr lang="en-US" sz="1100" dirty="0">
                          <a:effectLst/>
                        </a:rPr>
                        <a:t> Guidelines OBGYN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State of Pennsylvania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1     2     3     4     5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1     2     3     4     5     6</a:t>
                      </a:r>
                    </a:p>
                    <a:p>
                      <a:pPr marL="0" marR="0">
                        <a:lnSpc>
                          <a:spcPct val="107000"/>
                        </a:lnSpc>
                        <a:spcBef>
                          <a:spcPts val="0"/>
                        </a:spcBef>
                        <a:spcAft>
                          <a:spcPts val="0"/>
                        </a:spcAft>
                      </a:pPr>
                      <a:r>
                        <a:rPr lang="en-US" sz="1100">
                          <a:effectLst/>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Pg. 5- Toradol and breastfeeding? Clarify with Pedi? Great point about prescribing opiates with acetaminophen. Could assist with developing unit protocols.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PA_Use</a:t>
                      </a:r>
                      <a:r>
                        <a:rPr lang="en-US" sz="1100" dirty="0">
                          <a:effectLst/>
                        </a:rPr>
                        <a:t> of Addiction Treatment Medications in Treatment of Pregnant Patients with Opioid Use Disorder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State of Pennsylvania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1     2     3     4     5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1     2     3     4     5     6</a:t>
                      </a:r>
                    </a:p>
                    <a:p>
                      <a:pPr marL="0" marR="0">
                        <a:lnSpc>
                          <a:spcPct val="107000"/>
                        </a:lnSpc>
                        <a:spcBef>
                          <a:spcPts val="0"/>
                        </a:spcBef>
                        <a:spcAft>
                          <a:spcPts val="0"/>
                        </a:spcAft>
                      </a:pPr>
                      <a:r>
                        <a:rPr lang="en-US" sz="1100" dirty="0">
                          <a:effectLst/>
                        </a:rPr>
                        <a:t>None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Excellent provider and nurse education. Could assist with developing unit protocols. Great for inpatient induction and PP info. Could use to develop outpatient checklist?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NNEPQIN_04.-Strategies-for-treating-concurrent-tobacco-use-disorder-01.23.18</a:t>
                      </a: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NNEPQIN</a:t>
                      </a: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1     2     3     4     </a:t>
                      </a:r>
                      <a:r>
                        <a:rPr lang="en-US"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a:t>
                      </a:r>
                      <a:r>
                        <a:rPr lang="en-US" sz="11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11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2     3</a:t>
                      </a:r>
                      <a:r>
                        <a:rPr lang="en-US" sz="11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a:t>
                      </a:r>
                      <a:r>
                        <a:rPr lang="en-US" sz="11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5     6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Great info/facts in here. Great for providers or nurses to discuss with patients. Could be used to develop a checklist or protocol. </a:t>
                      </a:r>
                    </a:p>
                  </a:txBody>
                  <a:tcPr marL="68580" marR="68580" marT="0" marB="0"/>
                </a:tc>
              </a:tr>
              <a:tr h="0">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NNEPQIN_10b.-Hepatitis-B-Screening-and-Diagnosis_v01.23.18</a:t>
                      </a: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NNEPQIN</a:t>
                      </a: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1     2     3     4 </a:t>
                      </a:r>
                      <a:r>
                        <a:rPr lang="en-US" sz="11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a:t>
                      </a:r>
                      <a:r>
                        <a:rPr lang="en-US" sz="11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11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2     3     4   </a:t>
                      </a:r>
                      <a:r>
                        <a:rPr lang="en-US" sz="11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5     6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Could develop a checklist and use to educate nurses or providers.</a:t>
                      </a: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21</a:t>
            </a:fld>
            <a:endParaRPr lang="en-US" altLang="en-US"/>
          </a:p>
        </p:txBody>
      </p:sp>
    </p:spTree>
    <p:extLst>
      <p:ext uri="{BB962C8B-B14F-4D97-AF65-F5344CB8AC3E}">
        <p14:creationId xmlns:p14="http://schemas.microsoft.com/office/powerpoint/2010/main" val="1134674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0"/>
            <a:ext cx="7772400" cy="1362075"/>
          </a:xfrm>
        </p:spPr>
        <p:txBody>
          <a:bodyPr/>
          <a:lstStyle/>
          <a:p>
            <a:r>
              <a:rPr lang="en-US" dirty="0" smtClean="0">
                <a:solidFill>
                  <a:srgbClr val="F58466"/>
                </a:solidFill>
                <a:latin typeface="Goudy Old Style" pitchFamily="18" charset="0"/>
              </a:rPr>
              <a:t>Essential edits</a:t>
            </a:r>
            <a:endParaRPr lang="en-US"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E7B60BB1-7648-402F-9AD9-9270A63B4845}" type="slidenum">
              <a:rPr lang="en-US" altLang="en-US" smtClean="0"/>
              <a:pPr>
                <a:defRPr/>
              </a:pPr>
              <a:t>22</a:t>
            </a:fld>
            <a:endParaRPr lang="en-US" altLang="en-US"/>
          </a:p>
        </p:txBody>
      </p:sp>
    </p:spTree>
    <p:extLst>
      <p:ext uri="{BB962C8B-B14F-4D97-AF65-F5344CB8AC3E}">
        <p14:creationId xmlns:p14="http://schemas.microsoft.com/office/powerpoint/2010/main" val="264363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152400"/>
            <a:ext cx="6400800" cy="1143000"/>
          </a:xfrm>
        </p:spPr>
        <p:txBody>
          <a:bodyPr/>
          <a:lstStyle/>
          <a:p>
            <a:pPr algn="l" eaLnBrk="1" hangingPunct="1"/>
            <a:r>
              <a:rPr lang="en-US" altLang="en-US" sz="4000" b="1" dirty="0" smtClean="0">
                <a:solidFill>
                  <a:srgbClr val="F58466"/>
                </a:solidFill>
                <a:latin typeface="Goudy Old Style" pitchFamily="18" charset="0"/>
              </a:rPr>
              <a:t>Sample Protocol</a:t>
            </a:r>
            <a:endParaRPr lang="en-US" altLang="en-US" sz="4000" b="1" dirty="0" smtClean="0">
              <a:solidFill>
                <a:srgbClr val="F58466"/>
              </a:solidFill>
              <a:latin typeface="Goudy Old Style" pitchFamily="18" charset="0"/>
            </a:endParaRPr>
          </a:p>
        </p:txBody>
      </p:sp>
      <p:sp>
        <p:nvSpPr>
          <p:cNvPr id="64515" name="Content Placeholder 3"/>
          <p:cNvSpPr>
            <a:spLocks noGrp="1"/>
          </p:cNvSpPr>
          <p:nvPr>
            <p:ph idx="1"/>
          </p:nvPr>
        </p:nvSpPr>
        <p:spPr>
          <a:xfrm>
            <a:off x="304800" y="1112838"/>
            <a:ext cx="8458200" cy="5059362"/>
          </a:xfrm>
        </p:spPr>
        <p:txBody>
          <a:bodyPr/>
          <a:lstStyle/>
          <a:p>
            <a:r>
              <a:rPr lang="en-US" sz="2800" dirty="0" smtClean="0"/>
              <a:t>Feedback from Barb </a:t>
            </a:r>
            <a:r>
              <a:rPr lang="en-US" sz="2800" dirty="0" err="1" smtClean="0"/>
              <a:t>Parilla</a:t>
            </a:r>
            <a:r>
              <a:rPr lang="en-US" sz="2800" dirty="0" smtClean="0"/>
              <a:t>: </a:t>
            </a:r>
          </a:p>
          <a:p>
            <a:pPr lvl="1"/>
            <a:r>
              <a:rPr lang="en-US" sz="2400" dirty="0" smtClean="0"/>
              <a:t>Any </a:t>
            </a:r>
            <a:r>
              <a:rPr lang="en-US" sz="2400" dirty="0"/>
              <a:t>protocol used should strongly encourage smoking cessation counseling/treatment as tobacco use is significantly associated with higher rates of NAS. </a:t>
            </a:r>
          </a:p>
          <a:p>
            <a:pPr lvl="1"/>
            <a:r>
              <a:rPr lang="en-US" sz="2400" dirty="0"/>
              <a:t>Should not "consider" using the PDMP but absolutely need to look up patient's </a:t>
            </a:r>
            <a:r>
              <a:rPr lang="en-US" sz="2400" dirty="0" smtClean="0"/>
              <a:t>history.</a:t>
            </a:r>
          </a:p>
          <a:p>
            <a:pPr lvl="1"/>
            <a:r>
              <a:rPr lang="en-US" sz="2400" dirty="0"/>
              <a:t>3 post partum visits (1-2, 4 and 6 weeks) seem like </a:t>
            </a:r>
            <a:r>
              <a:rPr lang="en-US" sz="2400" dirty="0" smtClean="0"/>
              <a:t>a lot </a:t>
            </a:r>
            <a:r>
              <a:rPr lang="en-US" sz="2400" dirty="0"/>
              <a:t>for a general OB</a:t>
            </a:r>
            <a:endParaRPr lang="en-US" altLang="en-US" sz="2400" dirty="0" smtClean="0"/>
          </a:p>
          <a:p>
            <a:pPr lvl="1" eaLnBrk="1" hangingPunct="1">
              <a:buClr>
                <a:srgbClr val="F58466"/>
              </a:buClr>
            </a:pPr>
            <a:endParaRPr lang="en-US" altLang="en-US" sz="2400" dirty="0" smtClean="0"/>
          </a:p>
        </p:txBody>
      </p:sp>
      <p:pic>
        <p:nvPicPr>
          <p:cNvPr id="2" name="Picture 1"/>
          <p:cNvPicPr>
            <a:picLocks noChangeAspect="1"/>
          </p:cNvPicPr>
          <p:nvPr/>
        </p:nvPicPr>
        <p:blipFill>
          <a:blip r:embed="rId3"/>
          <a:stretch>
            <a:fillRect/>
          </a:stretch>
        </p:blipFill>
        <p:spPr>
          <a:xfrm>
            <a:off x="273843" y="4354985"/>
            <a:ext cx="8641557" cy="2503015"/>
          </a:xfrm>
          <a:prstGeom prst="rect">
            <a:avLst/>
          </a:prstGeom>
        </p:spPr>
      </p:pic>
    </p:spTree>
    <p:extLst>
      <p:ext uri="{BB962C8B-B14F-4D97-AF65-F5344CB8AC3E}">
        <p14:creationId xmlns:p14="http://schemas.microsoft.com/office/powerpoint/2010/main" val="1579521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0"/>
            <a:ext cx="7772400" cy="1362075"/>
          </a:xfrm>
        </p:spPr>
        <p:txBody>
          <a:bodyPr/>
          <a:lstStyle/>
          <a:p>
            <a:r>
              <a:rPr lang="en-US" dirty="0" smtClean="0">
                <a:solidFill>
                  <a:srgbClr val="F58466"/>
                </a:solidFill>
                <a:latin typeface="Goudy Old Style" pitchFamily="18" charset="0"/>
              </a:rPr>
              <a:t>Toolkit gaps</a:t>
            </a:r>
            <a:endParaRPr lang="en-US"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E7B60BB1-7648-402F-9AD9-9270A63B4845}" type="slidenum">
              <a:rPr lang="en-US" altLang="en-US" smtClean="0"/>
              <a:pPr>
                <a:defRPr/>
              </a:pPr>
              <a:t>24</a:t>
            </a:fld>
            <a:endParaRPr lang="en-US" altLang="en-US"/>
          </a:p>
        </p:txBody>
      </p:sp>
    </p:spTree>
    <p:extLst>
      <p:ext uri="{BB962C8B-B14F-4D97-AF65-F5344CB8AC3E}">
        <p14:creationId xmlns:p14="http://schemas.microsoft.com/office/powerpoint/2010/main" val="2765100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7015"/>
            <a:ext cx="8229600" cy="1143000"/>
          </a:xfrm>
        </p:spPr>
        <p:txBody>
          <a:bodyPr/>
          <a:lstStyle/>
          <a:p>
            <a:pPr algn="l"/>
            <a:r>
              <a:rPr lang="en-US" sz="4000" b="1" dirty="0">
                <a:solidFill>
                  <a:srgbClr val="F58466"/>
                </a:solidFill>
                <a:latin typeface="Goudy Old Style" pitchFamily="18" charset="0"/>
              </a:rPr>
              <a:t>More Information Needed</a:t>
            </a:r>
          </a:p>
        </p:txBody>
      </p:sp>
      <p:sp>
        <p:nvSpPr>
          <p:cNvPr id="3" name="Content Placeholder 2"/>
          <p:cNvSpPr>
            <a:spLocks noGrp="1"/>
          </p:cNvSpPr>
          <p:nvPr>
            <p:ph idx="1"/>
          </p:nvPr>
        </p:nvSpPr>
        <p:spPr>
          <a:xfrm>
            <a:off x="228600" y="1295400"/>
            <a:ext cx="8458200" cy="4525963"/>
          </a:xfrm>
        </p:spPr>
        <p:txBody>
          <a:bodyPr/>
          <a:lstStyle/>
          <a:p>
            <a:r>
              <a:rPr lang="en-US" dirty="0" smtClean="0"/>
              <a:t>Need more information about PMP </a:t>
            </a:r>
            <a:r>
              <a:rPr lang="en-US" dirty="0" smtClean="0"/>
              <a:t>lookup</a:t>
            </a:r>
          </a:p>
          <a:p>
            <a:r>
              <a:rPr lang="en-US" dirty="0" smtClean="0"/>
              <a:t>General contraceptive counseling resource (will pull this from IPLARC toolkit)</a:t>
            </a:r>
          </a:p>
          <a:p>
            <a:r>
              <a:rPr lang="en-US" dirty="0" smtClean="0"/>
              <a:t>NAS Parent Education guide to be reviewed by neonatology </a:t>
            </a:r>
            <a:r>
              <a:rPr lang="en-US" sz="1800" dirty="0" smtClean="0"/>
              <a:t>(item #84, </a:t>
            </a:r>
            <a:r>
              <a:rPr lang="en-US" sz="1800" dirty="0"/>
              <a:t>NNEPQIN_09c.-</a:t>
            </a:r>
            <a:r>
              <a:rPr lang="en-US" sz="1800" dirty="0" smtClean="0"/>
              <a:t>NAS-parent-education-guide) </a:t>
            </a:r>
            <a:endParaRPr lang="en-US" sz="1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25</a:t>
            </a:fld>
            <a:endParaRPr lang="en-US" altLang="en-US"/>
          </a:p>
        </p:txBody>
      </p:sp>
    </p:spTree>
    <p:extLst>
      <p:ext uri="{BB962C8B-B14F-4D97-AF65-F5344CB8AC3E}">
        <p14:creationId xmlns:p14="http://schemas.microsoft.com/office/powerpoint/2010/main" val="582539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0"/>
            <a:ext cx="7772400" cy="1362075"/>
          </a:xfrm>
        </p:spPr>
        <p:txBody>
          <a:bodyPr/>
          <a:lstStyle/>
          <a:p>
            <a:r>
              <a:rPr lang="en-US" dirty="0" smtClean="0">
                <a:solidFill>
                  <a:srgbClr val="F58466"/>
                </a:solidFill>
                <a:latin typeface="Goudy Old Style" pitchFamily="18" charset="0"/>
              </a:rPr>
              <a:t>Next steps</a:t>
            </a:r>
            <a:endParaRPr lang="en-US"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E7B60BB1-7648-402F-9AD9-9270A63B4845}" type="slidenum">
              <a:rPr lang="en-US" altLang="en-US" smtClean="0"/>
              <a:pPr>
                <a:defRPr/>
              </a:pPr>
              <a:t>26</a:t>
            </a:fld>
            <a:endParaRPr lang="en-US" altLang="en-US"/>
          </a:p>
        </p:txBody>
      </p:sp>
    </p:spTree>
    <p:extLst>
      <p:ext uri="{BB962C8B-B14F-4D97-AF65-F5344CB8AC3E}">
        <p14:creationId xmlns:p14="http://schemas.microsoft.com/office/powerpoint/2010/main" val="307115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324600" cy="1143000"/>
          </a:xfrm>
        </p:spPr>
        <p:txBody>
          <a:bodyPr/>
          <a:lstStyle/>
          <a:p>
            <a:pPr algn="l"/>
            <a:r>
              <a:rPr lang="en-US" sz="4000" b="1" dirty="0">
                <a:solidFill>
                  <a:srgbClr val="F58466"/>
                </a:solidFill>
                <a:latin typeface="Goudy Old Style" pitchFamily="18" charset="0"/>
              </a:rPr>
              <a:t>Additional Materials to Review</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28600" y="1624015"/>
            <a:ext cx="8686800" cy="4525963"/>
          </a:xfrm>
        </p:spPr>
        <p:txBody>
          <a:bodyPr/>
          <a:lstStyle/>
          <a:p>
            <a:r>
              <a:rPr lang="en-US" dirty="0" smtClean="0"/>
              <a:t>ACOG District II Opioid Bundle Slide Deck</a:t>
            </a:r>
          </a:p>
          <a:p>
            <a:r>
              <a:rPr lang="en-US" dirty="0" smtClean="0"/>
              <a:t>AIM toolkit resources – do we need permission to use these? </a:t>
            </a:r>
          </a:p>
          <a:p>
            <a:r>
              <a:rPr lang="en-US" dirty="0" smtClean="0"/>
              <a:t>Infant Feeding Decisions</a:t>
            </a:r>
          </a:p>
          <a:p>
            <a:r>
              <a:rPr lang="en-US" dirty="0" smtClean="0"/>
              <a:t>Parental Duse Use as Child Abuse (childwelfare.gov)</a:t>
            </a:r>
          </a:p>
          <a:p>
            <a:r>
              <a:rPr lang="en-US" dirty="0" smtClean="0"/>
              <a:t>Reports of Child Abuse and Neglect (Illinois.gov)</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27</a:t>
            </a:fld>
            <a:endParaRPr lang="en-US" altLang="en-US"/>
          </a:p>
        </p:txBody>
      </p:sp>
    </p:spTree>
    <p:extLst>
      <p:ext uri="{BB962C8B-B14F-4D97-AF65-F5344CB8AC3E}">
        <p14:creationId xmlns:p14="http://schemas.microsoft.com/office/powerpoint/2010/main" val="1113330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228600"/>
            <a:ext cx="8229600" cy="1143000"/>
          </a:xfrm>
        </p:spPr>
        <p:txBody>
          <a:bodyPr/>
          <a:lstStyle/>
          <a:p>
            <a:pPr algn="l" eaLnBrk="1" hangingPunct="1"/>
            <a:r>
              <a:rPr lang="en-US" altLang="en-US" sz="4000" b="1" dirty="0" smtClean="0">
                <a:solidFill>
                  <a:srgbClr val="F58466"/>
                </a:solidFill>
                <a:latin typeface="Goudy Old Style" pitchFamily="18" charset="0"/>
              </a:rPr>
              <a:t>Next Steps</a:t>
            </a:r>
          </a:p>
        </p:txBody>
      </p:sp>
      <p:sp>
        <p:nvSpPr>
          <p:cNvPr id="64515" name="Content Placeholder 3"/>
          <p:cNvSpPr>
            <a:spLocks noGrp="1"/>
          </p:cNvSpPr>
          <p:nvPr>
            <p:ph idx="1"/>
          </p:nvPr>
        </p:nvSpPr>
        <p:spPr>
          <a:xfrm>
            <a:off x="381000" y="1219200"/>
            <a:ext cx="8458200" cy="5059362"/>
          </a:xfrm>
        </p:spPr>
        <p:txBody>
          <a:bodyPr/>
          <a:lstStyle/>
          <a:p>
            <a:pPr eaLnBrk="1" hangingPunct="1">
              <a:buClr>
                <a:srgbClr val="F58466"/>
              </a:buClr>
            </a:pPr>
            <a:endParaRPr lang="en-US" altLang="en-US" sz="3600" dirty="0" smtClean="0"/>
          </a:p>
          <a:p>
            <a:pPr eaLnBrk="1" hangingPunct="1">
              <a:buClr>
                <a:srgbClr val="F58466"/>
              </a:buClr>
            </a:pPr>
            <a:endParaRPr lang="en-US" altLang="en-US" dirty="0" smtClean="0"/>
          </a:p>
        </p:txBody>
      </p:sp>
    </p:spTree>
    <p:extLst>
      <p:ext uri="{BB962C8B-B14F-4D97-AF65-F5344CB8AC3E}">
        <p14:creationId xmlns:p14="http://schemas.microsoft.com/office/powerpoint/2010/main" val="3278491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569D82-D690-4055-BA0B-71459BE6AA19}" type="slidenum">
              <a:rPr lang="en-US" altLang="en-US" smtClean="0"/>
              <a:pPr>
                <a:defRPr/>
              </a:pPr>
              <a:t>3</a:t>
            </a:fld>
            <a:endParaRPr lang="en-US" altLang="en-US"/>
          </a:p>
        </p:txBody>
      </p:sp>
      <p:sp>
        <p:nvSpPr>
          <p:cNvPr id="4" name="Rectangle 3"/>
          <p:cNvSpPr/>
          <p:nvPr/>
        </p:nvSpPr>
        <p:spPr>
          <a:xfrm>
            <a:off x="0" y="5181600"/>
            <a:ext cx="9144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40" y="0"/>
            <a:ext cx="8878119" cy="6858000"/>
          </a:xfrm>
          <a:prstGeom prst="rect">
            <a:avLst/>
          </a:prstGeom>
        </p:spPr>
      </p:pic>
    </p:spTree>
    <p:extLst>
      <p:ext uri="{BB962C8B-B14F-4D97-AF65-F5344CB8AC3E}">
        <p14:creationId xmlns:p14="http://schemas.microsoft.com/office/powerpoint/2010/main" val="2244716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0"/>
            <a:ext cx="7772400" cy="1362075"/>
          </a:xfrm>
        </p:spPr>
        <p:txBody>
          <a:bodyPr/>
          <a:lstStyle/>
          <a:p>
            <a:r>
              <a:rPr lang="en-US" dirty="0" smtClean="0">
                <a:solidFill>
                  <a:srgbClr val="F58466"/>
                </a:solidFill>
                <a:latin typeface="Goudy Old Style" pitchFamily="18" charset="0"/>
              </a:rPr>
              <a:t>Toolkit Organization</a:t>
            </a:r>
            <a:endParaRPr lang="en-US"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E7B60BB1-7648-402F-9AD9-9270A63B4845}" type="slidenum">
              <a:rPr lang="en-US" altLang="en-US" smtClean="0"/>
              <a:pPr>
                <a:defRPr/>
              </a:pPr>
              <a:t>4</a:t>
            </a:fld>
            <a:endParaRPr lang="en-US" altLang="en-US"/>
          </a:p>
        </p:txBody>
      </p:sp>
    </p:spTree>
    <p:extLst>
      <p:ext uri="{BB962C8B-B14F-4D97-AF65-F5344CB8AC3E}">
        <p14:creationId xmlns:p14="http://schemas.microsoft.com/office/powerpoint/2010/main" val="2091392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248400" cy="1143000"/>
          </a:xfrm>
        </p:spPr>
        <p:txBody>
          <a:bodyPr/>
          <a:lstStyle/>
          <a:p>
            <a:pPr algn="l"/>
            <a:r>
              <a:rPr lang="en-US" sz="4000" b="1" dirty="0" smtClean="0">
                <a:solidFill>
                  <a:srgbClr val="F58466"/>
                </a:solidFill>
                <a:latin typeface="Goudy Old Style" pitchFamily="18" charset="0"/>
              </a:rPr>
              <a:t>OB Toolkit Sections</a:t>
            </a:r>
            <a:endParaRPr lang="en-US" sz="4000" b="1" dirty="0">
              <a:solidFill>
                <a:srgbClr val="F58466"/>
              </a:solidFill>
              <a:latin typeface="Goudy Old Style"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831194"/>
              </p:ext>
            </p:extLst>
          </p:nvPr>
        </p:nvGraphicFramePr>
        <p:xfrm>
          <a:off x="2057400" y="762000"/>
          <a:ext cx="4953000" cy="6126480"/>
        </p:xfrm>
        <a:graphic>
          <a:graphicData uri="http://schemas.openxmlformats.org/drawingml/2006/table">
            <a:tbl>
              <a:tblPr firstRow="1" bandRow="1">
                <a:tableStyleId>{5C22544A-7EE6-4342-B048-85BDC9FD1C3A}</a:tableStyleId>
              </a:tblPr>
              <a:tblGrid>
                <a:gridCol w="4953000"/>
              </a:tblGrid>
              <a:tr h="370840">
                <a:tc>
                  <a:txBody>
                    <a:bodyPr/>
                    <a:lstStyle/>
                    <a:p>
                      <a:r>
                        <a:rPr lang="en-US" sz="2000" dirty="0" smtClean="0"/>
                        <a:t>Toolkit Section</a:t>
                      </a:r>
                      <a:endParaRPr lang="en-US" sz="20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smtClean="0"/>
                        <a:t>ILPQC Materials</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smtClean="0"/>
                        <a:t>General</a:t>
                      </a:r>
                      <a:r>
                        <a:rPr lang="en-US" sz="2000" b="1" baseline="0" dirty="0" smtClean="0"/>
                        <a:t> Resources &amp; </a:t>
                      </a:r>
                      <a:r>
                        <a:rPr lang="en-US" sz="2000" b="1" dirty="0" smtClean="0"/>
                        <a:t>National </a:t>
                      </a:r>
                      <a:r>
                        <a:rPr lang="en-US" sz="2000" b="1" dirty="0" smtClean="0"/>
                        <a:t>Guidance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t>ACOG committee opinions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t>Presentation</a:t>
                      </a:r>
                      <a:r>
                        <a:rPr lang="en-US" sz="2000" b="0" baseline="0" dirty="0" smtClean="0"/>
                        <a: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baseline="0" dirty="0" smtClean="0"/>
                        <a:t>Miscellaneous</a:t>
                      </a:r>
                      <a:endParaRPr lang="en-US" sz="2000" b="0" dirty="0" smtClean="0"/>
                    </a:p>
                  </a:txBody>
                  <a:tcPr/>
                </a:tc>
              </a:tr>
              <a:tr h="370840">
                <a:tc>
                  <a:txBody>
                    <a:bodyPr/>
                    <a:lstStyle/>
                    <a:p>
                      <a:r>
                        <a:rPr lang="en-US" sz="2000" b="1" dirty="0" smtClean="0"/>
                        <a:t>Prevention</a:t>
                      </a:r>
                    </a:p>
                    <a:p>
                      <a:pPr marL="342900" indent="-342900">
                        <a:buFont typeface="Arial" panose="020B0604020202020204" pitchFamily="34" charset="0"/>
                        <a:buChar char="•"/>
                      </a:pPr>
                      <a:r>
                        <a:rPr lang="en-US" sz="2000" dirty="0" smtClean="0"/>
                        <a:t>Patient Education</a:t>
                      </a:r>
                    </a:p>
                    <a:p>
                      <a:pPr marL="342900" indent="-342900">
                        <a:buFont typeface="Arial" panose="020B0604020202020204" pitchFamily="34" charset="0"/>
                        <a:buChar char="•"/>
                      </a:pPr>
                      <a:r>
                        <a:rPr lang="en-US" sz="2000" dirty="0" smtClean="0"/>
                        <a:t>Provider Education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Bias and Stigma</a:t>
                      </a:r>
                      <a:endParaRPr lang="en-US" sz="2000" dirty="0" smtClean="0"/>
                    </a:p>
                  </a:txBody>
                  <a:tcPr/>
                </a:tc>
              </a:tr>
              <a:tr h="370840">
                <a:tc>
                  <a:txBody>
                    <a:bodyPr/>
                    <a:lstStyle/>
                    <a:p>
                      <a:r>
                        <a:rPr lang="en-US" sz="2000" b="1" dirty="0" smtClean="0"/>
                        <a:t>Screening and Linkage to Care</a:t>
                      </a:r>
                    </a:p>
                    <a:p>
                      <a:pPr marL="342900" indent="-342900">
                        <a:buFont typeface="Arial" panose="020B0604020202020204" pitchFamily="34" charset="0"/>
                        <a:buChar char="•"/>
                      </a:pPr>
                      <a:r>
                        <a:rPr lang="en-US" sz="2000" dirty="0" smtClean="0"/>
                        <a:t>Screening</a:t>
                      </a:r>
                      <a:r>
                        <a:rPr lang="en-US" sz="2000" baseline="0" dirty="0" smtClean="0"/>
                        <a:t> Tools</a:t>
                      </a:r>
                    </a:p>
                    <a:p>
                      <a:pPr marL="342900" indent="-342900">
                        <a:buFont typeface="Arial" panose="020B0604020202020204" pitchFamily="34" charset="0"/>
                        <a:buChar char="•"/>
                      </a:pPr>
                      <a:r>
                        <a:rPr lang="en-US" sz="2000" baseline="0" dirty="0" smtClean="0"/>
                        <a:t>Screening Protocols and Clinical Guidelines</a:t>
                      </a:r>
                    </a:p>
                  </a:txBody>
                  <a:tcPr/>
                </a:tc>
              </a:tr>
              <a:tr h="370840">
                <a:tc>
                  <a:txBody>
                    <a:bodyPr/>
                    <a:lstStyle/>
                    <a:p>
                      <a:r>
                        <a:rPr lang="en-US" sz="2000" b="1" dirty="0" smtClean="0"/>
                        <a:t>Optimizing Care for Moms</a:t>
                      </a:r>
                    </a:p>
                    <a:p>
                      <a:pPr marL="342900" indent="-342900">
                        <a:buFont typeface="Arial" panose="020B0604020202020204" pitchFamily="34" charset="0"/>
                        <a:buChar char="•"/>
                      </a:pPr>
                      <a:r>
                        <a:rPr lang="en-US" sz="2000" dirty="0" smtClean="0"/>
                        <a:t>Guidelines</a:t>
                      </a:r>
                    </a:p>
                    <a:p>
                      <a:pPr marL="342900" indent="-342900">
                        <a:buFont typeface="Arial" panose="020B0604020202020204" pitchFamily="34" charset="0"/>
                        <a:buChar char="•"/>
                      </a:pPr>
                      <a:r>
                        <a:rPr lang="en-US" sz="2000" dirty="0" smtClean="0"/>
                        <a:t>Contraceptive Counseling</a:t>
                      </a:r>
                    </a:p>
                    <a:p>
                      <a:pPr marL="342900" indent="-342900">
                        <a:buFont typeface="Arial" panose="020B0604020202020204" pitchFamily="34" charset="0"/>
                        <a:buChar char="•"/>
                      </a:pPr>
                      <a:r>
                        <a:rPr lang="en-US" sz="2000" dirty="0" smtClean="0"/>
                        <a:t>Breastfeeding</a:t>
                      </a:r>
                      <a:endParaRPr lang="en-US" sz="2000" dirty="0"/>
                    </a:p>
                  </a:txBody>
                  <a:tcPr/>
                </a:tc>
              </a:tr>
              <a:tr h="370840">
                <a:tc>
                  <a:txBody>
                    <a:bodyPr/>
                    <a:lstStyle/>
                    <a:p>
                      <a:pPr marL="0" indent="0">
                        <a:buFont typeface="Arial" panose="020B0604020202020204" pitchFamily="34" charset="0"/>
                        <a:buNone/>
                      </a:pPr>
                      <a:r>
                        <a:rPr lang="en-US" sz="2000" b="1" baseline="0" dirty="0" smtClean="0"/>
                        <a:t>Example Protocols</a:t>
                      </a:r>
                      <a:endParaRPr lang="en-US" sz="2000" b="1" dirty="0"/>
                    </a:p>
                  </a:txBody>
                  <a:tcPr/>
                </a:tc>
              </a:tr>
            </a:tbl>
          </a:graphicData>
        </a:graphic>
      </p:graphicFrame>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5</a:t>
            </a:fld>
            <a:endParaRPr lang="en-US" altLang="en-US"/>
          </a:p>
        </p:txBody>
      </p:sp>
    </p:spTree>
    <p:extLst>
      <p:ext uri="{BB962C8B-B14F-4D97-AF65-F5344CB8AC3E}">
        <p14:creationId xmlns:p14="http://schemas.microsoft.com/office/powerpoint/2010/main" val="3261637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0"/>
            <a:ext cx="7772400" cy="1362075"/>
          </a:xfrm>
        </p:spPr>
        <p:txBody>
          <a:bodyPr/>
          <a:lstStyle/>
          <a:p>
            <a:r>
              <a:rPr lang="en-US" dirty="0" smtClean="0">
                <a:solidFill>
                  <a:srgbClr val="F58466"/>
                </a:solidFill>
                <a:latin typeface="Goudy Old Style" pitchFamily="18" charset="0"/>
              </a:rPr>
              <a:t>Summary of feedback</a:t>
            </a:r>
            <a:endParaRPr lang="en-US"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E7B60BB1-7648-402F-9AD9-9270A63B4845}" type="slidenum">
              <a:rPr lang="en-US" altLang="en-US" smtClean="0"/>
              <a:pPr>
                <a:defRPr/>
              </a:pPr>
              <a:t>6</a:t>
            </a:fld>
            <a:endParaRPr lang="en-US" altLang="en-US"/>
          </a:p>
        </p:txBody>
      </p:sp>
    </p:spTree>
    <p:extLst>
      <p:ext uri="{BB962C8B-B14F-4D97-AF65-F5344CB8AC3E}">
        <p14:creationId xmlns:p14="http://schemas.microsoft.com/office/powerpoint/2010/main" val="4150792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477000" cy="1143000"/>
          </a:xfrm>
        </p:spPr>
        <p:txBody>
          <a:bodyPr/>
          <a:lstStyle/>
          <a:p>
            <a:pPr algn="l"/>
            <a:r>
              <a:rPr lang="en-US" sz="4000" b="1" dirty="0">
                <a:solidFill>
                  <a:srgbClr val="F58466"/>
                </a:solidFill>
                <a:latin typeface="Goudy Old Style" pitchFamily="18" charset="0"/>
              </a:rPr>
              <a:t>Process for Including Documents in Final Version of Toolkit</a:t>
            </a:r>
          </a:p>
        </p:txBody>
      </p:sp>
      <p:sp>
        <p:nvSpPr>
          <p:cNvPr id="3" name="Content Placeholder 2"/>
          <p:cNvSpPr>
            <a:spLocks noGrp="1"/>
          </p:cNvSpPr>
          <p:nvPr>
            <p:ph idx="1"/>
          </p:nvPr>
        </p:nvSpPr>
        <p:spPr>
          <a:xfrm>
            <a:off x="228600" y="2103437"/>
            <a:ext cx="8686800" cy="3687763"/>
          </a:xfrm>
        </p:spPr>
        <p:txBody>
          <a:bodyPr/>
          <a:lstStyle/>
          <a:p>
            <a:r>
              <a:rPr lang="en-US" dirty="0" smtClean="0"/>
              <a:t>Items ranked 4+ were included</a:t>
            </a:r>
          </a:p>
          <a:p>
            <a:r>
              <a:rPr lang="en-US" dirty="0" smtClean="0"/>
              <a:t>Items with a ranking of 3 were included if they: </a:t>
            </a:r>
          </a:p>
          <a:p>
            <a:pPr lvl="1"/>
            <a:r>
              <a:rPr lang="en-US" dirty="0" smtClean="0"/>
              <a:t>Aligned with a structure measure without a resource ranked with a 4 or 5</a:t>
            </a:r>
          </a:p>
          <a:p>
            <a:pPr lvl="1"/>
            <a:endParaRPr lang="en-US" dirty="0" smtClean="0"/>
          </a:p>
          <a:p>
            <a:r>
              <a:rPr lang="en-US" dirty="0" smtClean="0"/>
              <a:t>Items ranked below 3 were not included</a:t>
            </a:r>
            <a:endParaRPr lang="en-US"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7</a:t>
            </a:fld>
            <a:endParaRPr lang="en-US" altLang="en-US"/>
          </a:p>
        </p:txBody>
      </p:sp>
    </p:spTree>
    <p:extLst>
      <p:ext uri="{BB962C8B-B14F-4D97-AF65-F5344CB8AC3E}">
        <p14:creationId xmlns:p14="http://schemas.microsoft.com/office/powerpoint/2010/main" val="593012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lstStyle/>
          <a:p>
            <a:pPr algn="l"/>
            <a:r>
              <a:rPr lang="en-US" sz="4000" b="1" dirty="0">
                <a:solidFill>
                  <a:srgbClr val="F58466"/>
                </a:solidFill>
                <a:latin typeface="Goudy Old Style" pitchFamily="18" charset="0"/>
              </a:rPr>
              <a:t>Prevention Measures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28600" y="1066800"/>
            <a:ext cx="8229600" cy="4525963"/>
          </a:xfrm>
        </p:spPr>
        <p:txBody>
          <a:bodyPr/>
          <a:lstStyle/>
          <a:p>
            <a:r>
              <a:rPr lang="en-US" sz="1800" b="1" dirty="0"/>
              <a:t>Reduce opioids prescription for routine deliveries</a:t>
            </a:r>
            <a:endParaRPr lang="en-US" sz="1800" b="1" dirty="0"/>
          </a:p>
          <a:p>
            <a:pPr lvl="1"/>
            <a:r>
              <a:rPr lang="en-US" sz="1800" dirty="0"/>
              <a:t>Number of opioids prescribed for routine vaginal and cesarean deliveries </a:t>
            </a:r>
            <a:endParaRPr lang="en-US" sz="1800" dirty="0"/>
          </a:p>
          <a:p>
            <a:endParaRPr lang="en-US" sz="1800" dirty="0"/>
          </a:p>
          <a:p>
            <a:pPr lvl="0">
              <a:buFont typeface="+mj-lt"/>
              <a:buAutoNum type="arabicPeriod"/>
            </a:pPr>
            <a:r>
              <a:rPr lang="en-US" sz="1800" dirty="0" smtClean="0"/>
              <a:t>Hospital </a:t>
            </a:r>
            <a:r>
              <a:rPr lang="en-US" sz="1800" dirty="0"/>
              <a:t>has established a protocol for providing education materials to pregnant and postpartum patients on OUD and pain management strategies during pregnancy and postpartum</a:t>
            </a:r>
          </a:p>
          <a:p>
            <a:pPr lvl="0">
              <a:buFont typeface="+mj-lt"/>
              <a:buAutoNum type="arabicPeriod"/>
            </a:pPr>
            <a:r>
              <a:rPr lang="en-US" sz="1800" dirty="0"/>
              <a:t>Hospital  has provided affiliated prenatal care sites with education materials for pregnant and postpartum patients on OUD and pain management strategies during pregnancy and postpartum</a:t>
            </a:r>
          </a:p>
          <a:p>
            <a:pPr lvl="0">
              <a:buFont typeface="+mj-lt"/>
              <a:buAutoNum type="arabicPeriod"/>
            </a:pPr>
            <a:r>
              <a:rPr lang="en-US" sz="1800" dirty="0"/>
              <a:t>Hospital has implemented protocol and any necessary system changes for OB providers to document use of the Prescription Monitoring Program (PMP) look up prior to prescribing opioids to pregnant and postpartum patients in accordance with Illinois state law</a:t>
            </a:r>
          </a:p>
          <a:p>
            <a:pPr lvl="0">
              <a:buFont typeface="+mj-lt"/>
              <a:buAutoNum type="arabicPeriod"/>
            </a:pPr>
            <a:r>
              <a:rPr lang="en-US" sz="1800" dirty="0"/>
              <a:t>At the end of this quarter, percentage of opioid prescriptions at delivery discharge with PMP lookup documented</a:t>
            </a:r>
          </a:p>
          <a:p>
            <a:pPr lvl="0">
              <a:buFont typeface="+mj-lt"/>
              <a:buAutoNum type="arabicPeriod"/>
            </a:pPr>
            <a:r>
              <a:rPr lang="en-US" sz="1800" dirty="0"/>
              <a:t>Hospital has implemented protocol for practice guidelines for pain management to reduce postpartum opioid use after routine vaginal and cesarean deliveries</a:t>
            </a:r>
          </a:p>
          <a:p>
            <a:endParaRPr lang="en-US"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8</a:t>
            </a:fld>
            <a:endParaRPr lang="en-US" altLang="en-US"/>
          </a:p>
        </p:txBody>
      </p:sp>
    </p:spTree>
    <p:extLst>
      <p:ext uri="{BB962C8B-B14F-4D97-AF65-F5344CB8AC3E}">
        <p14:creationId xmlns:p14="http://schemas.microsoft.com/office/powerpoint/2010/main" val="213996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143000"/>
          </a:xfrm>
        </p:spPr>
        <p:txBody>
          <a:bodyPr/>
          <a:lstStyle/>
          <a:p>
            <a:pPr algn="l"/>
            <a:r>
              <a:rPr lang="en-US" sz="4000" b="1" dirty="0">
                <a:solidFill>
                  <a:srgbClr val="F58466"/>
                </a:solidFill>
                <a:latin typeface="Goudy Old Style" pitchFamily="18" charset="0"/>
              </a:rPr>
              <a:t>Prevention: What did you find? </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r>
              <a:rPr lang="en-US" dirty="0"/>
              <a:t>Robbin </a:t>
            </a:r>
            <a:r>
              <a:rPr lang="en-US" dirty="0" err="1"/>
              <a:t>Uchison</a:t>
            </a:r>
            <a:r>
              <a:rPr lang="en-US" dirty="0"/>
              <a:t> &amp; Kate </a:t>
            </a:r>
            <a:r>
              <a:rPr lang="en-US" dirty="0" err="1"/>
              <a:t>Aliaga</a:t>
            </a:r>
            <a:endParaRPr lang="en-US" dirty="0"/>
          </a:p>
          <a:p>
            <a:r>
              <a:rPr lang="en-US" dirty="0" smtClean="0"/>
              <a:t>What was most valuable? </a:t>
            </a:r>
          </a:p>
          <a:p>
            <a:r>
              <a:rPr lang="en-US" dirty="0" smtClean="0"/>
              <a:t>What is missing, what needs to be improved?</a:t>
            </a:r>
          </a:p>
          <a:p>
            <a:r>
              <a:rPr lang="en-US" dirty="0" smtClean="0"/>
              <a:t>Discussion Topics (on upcoming slides):</a:t>
            </a:r>
          </a:p>
          <a:p>
            <a:pPr lvl="1"/>
            <a:r>
              <a:rPr lang="en-US" dirty="0" smtClean="0"/>
              <a:t>What are the top patient education materials? </a:t>
            </a:r>
          </a:p>
          <a:p>
            <a:pPr lvl="1"/>
            <a:r>
              <a:rPr lang="en-US" dirty="0" smtClean="0"/>
              <a:t>Focus group patient materials </a:t>
            </a:r>
          </a:p>
          <a:p>
            <a:pPr lvl="1"/>
            <a:r>
              <a:rPr lang="en-US" dirty="0" smtClean="0"/>
              <a:t>PMP Lookup</a:t>
            </a:r>
          </a:p>
          <a:p>
            <a:pPr lvl="1"/>
            <a:r>
              <a:rPr lang="en-US" dirty="0" smtClean="0"/>
              <a:t>Measures with one resource</a:t>
            </a:r>
          </a:p>
          <a:p>
            <a:pPr lvl="1"/>
            <a:endParaRPr lang="en-US"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9</a:t>
            </a:fld>
            <a:endParaRPr lang="en-US" altLang="en-US"/>
          </a:p>
        </p:txBody>
      </p:sp>
      <p:sp>
        <p:nvSpPr>
          <p:cNvPr id="5" name="5-Point Star 4"/>
          <p:cNvSpPr/>
          <p:nvPr/>
        </p:nvSpPr>
        <p:spPr>
          <a:xfrm rot="20499804">
            <a:off x="5435016" y="1357151"/>
            <a:ext cx="457200" cy="4004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rot="20499804">
            <a:off x="554303" y="2014053"/>
            <a:ext cx="457200" cy="4004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30417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990"/>
      </a:hlink>
      <a:folHlink>
        <a:srgbClr val="F58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76210</TotalTime>
  <Words>1876</Words>
  <Application>Microsoft Office PowerPoint</Application>
  <PresentationFormat>On-screen Show (4:3)</PresentationFormat>
  <Paragraphs>336</Paragraphs>
  <Slides>28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MS PGothic</vt:lpstr>
      <vt:lpstr>Arial</vt:lpstr>
      <vt:lpstr>Calibri</vt:lpstr>
      <vt:lpstr>Goudy Old Style</vt:lpstr>
      <vt:lpstr>Times New Roman</vt:lpstr>
      <vt:lpstr>Wingdings 2</vt:lpstr>
      <vt:lpstr>Office Theme</vt:lpstr>
      <vt:lpstr>MNO OB Toolkit Committee</vt:lpstr>
      <vt:lpstr>Overview</vt:lpstr>
      <vt:lpstr>PowerPoint Presentation</vt:lpstr>
      <vt:lpstr>Toolkit Organization</vt:lpstr>
      <vt:lpstr>OB Toolkit Sections</vt:lpstr>
      <vt:lpstr>Summary of feedback</vt:lpstr>
      <vt:lpstr>Process for Including Documents in Final Version of Toolkit</vt:lpstr>
      <vt:lpstr>Prevention Measures</vt:lpstr>
      <vt:lpstr>Prevention: What did you find? </vt:lpstr>
      <vt:lpstr>Patient Education Materials </vt:lpstr>
      <vt:lpstr>Patient Education  Materials Review</vt:lpstr>
      <vt:lpstr>Prevention: PMP Look-Up Resources</vt:lpstr>
      <vt:lpstr>Prevention</vt:lpstr>
      <vt:lpstr>Screening &amp; Linkage to Care Measures</vt:lpstr>
      <vt:lpstr>Screening &amp; Linkage to Care: What did you find? </vt:lpstr>
      <vt:lpstr>Screening &amp; Linkage to Care</vt:lpstr>
      <vt:lpstr>Opioid Resource Guide</vt:lpstr>
      <vt:lpstr>PowerPoint Presentation</vt:lpstr>
      <vt:lpstr>Optimizing Care Measures</vt:lpstr>
      <vt:lpstr>Optimizing Care: What did you find? </vt:lpstr>
      <vt:lpstr>Resources to Use for Checklist Development</vt:lpstr>
      <vt:lpstr>Essential edits</vt:lpstr>
      <vt:lpstr>Sample Protocol</vt:lpstr>
      <vt:lpstr>Toolkit gaps</vt:lpstr>
      <vt:lpstr>More Information Needed</vt:lpstr>
      <vt:lpstr>Next steps</vt:lpstr>
      <vt:lpstr>Additional Materials to Review</vt:lpstr>
      <vt:lpstr>Next Steps</vt:lpstr>
    </vt:vector>
  </TitlesOfParts>
  <Company>State of Illinois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Danielle Renae Young</cp:lastModifiedBy>
  <cp:revision>1916</cp:revision>
  <cp:lastPrinted>2016-06-08T14:56:32Z</cp:lastPrinted>
  <dcterms:created xsi:type="dcterms:W3CDTF">2013-06-07T18:46:59Z</dcterms:created>
  <dcterms:modified xsi:type="dcterms:W3CDTF">2018-04-17T22:49:44Z</dcterms:modified>
</cp:coreProperties>
</file>