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notesSlides/notesSlide46.xml" ContentType="application/vnd.openxmlformats-officedocument.presentationml.notesSlide+xml"/>
  <Override PartName="/ppt/charts/chart4.xml" ContentType="application/vnd.openxmlformats-officedocument.drawingml.chart+xml"/>
  <Override PartName="/ppt/notesSlides/notesSlide47.xml" ContentType="application/vnd.openxmlformats-officedocument.presentationml.notesSlide+xml"/>
  <Override PartName="/ppt/charts/chart5.xml" ContentType="application/vnd.openxmlformats-officedocument.drawingml.chart+xml"/>
  <Override PartName="/ppt/notesSlides/notesSlide48.xml" ContentType="application/vnd.openxmlformats-officedocument.presentationml.notesSlide+xml"/>
  <Override PartName="/ppt/charts/chart6.xml" ContentType="application/vnd.openxmlformats-officedocument.drawingml.chart+xml"/>
  <Override PartName="/ppt/notesSlides/notesSlide49.xml" ContentType="application/vnd.openxmlformats-officedocument.presentationml.notesSlide+xml"/>
  <Override PartName="/ppt/charts/chart7.xml" ContentType="application/vnd.openxmlformats-officedocument.drawingml.chart+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74" r:id="rId3"/>
  </p:sldMasterIdLst>
  <p:notesMasterIdLst>
    <p:notesMasterId r:id="rId97"/>
  </p:notesMasterIdLst>
  <p:handoutMasterIdLst>
    <p:handoutMasterId r:id="rId98"/>
  </p:handoutMasterIdLst>
  <p:sldIdLst>
    <p:sldId id="724" r:id="rId4"/>
    <p:sldId id="969" r:id="rId5"/>
    <p:sldId id="1009" r:id="rId6"/>
    <p:sldId id="1103" r:id="rId7"/>
    <p:sldId id="1098" r:id="rId8"/>
    <p:sldId id="1104" r:id="rId9"/>
    <p:sldId id="983" r:id="rId10"/>
    <p:sldId id="1105" r:id="rId11"/>
    <p:sldId id="1030" r:id="rId12"/>
    <p:sldId id="1029" r:id="rId13"/>
    <p:sldId id="984" r:id="rId14"/>
    <p:sldId id="985" r:id="rId15"/>
    <p:sldId id="1031" r:id="rId16"/>
    <p:sldId id="1032" r:id="rId17"/>
    <p:sldId id="1033" r:id="rId18"/>
    <p:sldId id="1034" r:id="rId19"/>
    <p:sldId id="1035" r:id="rId20"/>
    <p:sldId id="1036" r:id="rId21"/>
    <p:sldId id="1037" r:id="rId22"/>
    <p:sldId id="1038" r:id="rId23"/>
    <p:sldId id="1040" r:id="rId24"/>
    <p:sldId id="1041" r:id="rId25"/>
    <p:sldId id="1042" r:id="rId26"/>
    <p:sldId id="962" r:id="rId27"/>
    <p:sldId id="979" r:id="rId28"/>
    <p:sldId id="980" r:id="rId29"/>
    <p:sldId id="981" r:id="rId30"/>
    <p:sldId id="978" r:id="rId31"/>
    <p:sldId id="964" r:id="rId32"/>
    <p:sldId id="993" r:id="rId33"/>
    <p:sldId id="1083" r:id="rId34"/>
    <p:sldId id="1084" r:id="rId35"/>
    <p:sldId id="1053" r:id="rId36"/>
    <p:sldId id="1054" r:id="rId37"/>
    <p:sldId id="1055" r:id="rId38"/>
    <p:sldId id="1056" r:id="rId39"/>
    <p:sldId id="1058" r:id="rId40"/>
    <p:sldId id="1059" r:id="rId41"/>
    <p:sldId id="1060" r:id="rId42"/>
    <p:sldId id="1062" r:id="rId43"/>
    <p:sldId id="1061" r:id="rId44"/>
    <p:sldId id="1063" r:id="rId45"/>
    <p:sldId id="1064" r:id="rId46"/>
    <p:sldId id="1065" r:id="rId47"/>
    <p:sldId id="1066" r:id="rId48"/>
    <p:sldId id="1067" r:id="rId49"/>
    <p:sldId id="1068" r:id="rId50"/>
    <p:sldId id="1069" r:id="rId51"/>
    <p:sldId id="1070" r:id="rId52"/>
    <p:sldId id="1071" r:id="rId53"/>
    <p:sldId id="1072" r:id="rId54"/>
    <p:sldId id="1073" r:id="rId55"/>
    <p:sldId id="1074" r:id="rId56"/>
    <p:sldId id="1075" r:id="rId57"/>
    <p:sldId id="1078" r:id="rId58"/>
    <p:sldId id="1079" r:id="rId59"/>
    <p:sldId id="1080" r:id="rId60"/>
    <p:sldId id="1081" r:id="rId61"/>
    <p:sldId id="1082" r:id="rId62"/>
    <p:sldId id="1077" r:id="rId63"/>
    <p:sldId id="880" r:id="rId64"/>
    <p:sldId id="1094" r:id="rId65"/>
    <p:sldId id="1085" r:id="rId66"/>
    <p:sldId id="1086" r:id="rId67"/>
    <p:sldId id="1087" r:id="rId68"/>
    <p:sldId id="1088" r:id="rId69"/>
    <p:sldId id="1095" r:id="rId70"/>
    <p:sldId id="1096" r:id="rId71"/>
    <p:sldId id="1097" r:id="rId72"/>
    <p:sldId id="1089" r:id="rId73"/>
    <p:sldId id="1090" r:id="rId74"/>
    <p:sldId id="1091" r:id="rId75"/>
    <p:sldId id="1092" r:id="rId76"/>
    <p:sldId id="1093" r:id="rId77"/>
    <p:sldId id="934" r:id="rId78"/>
    <p:sldId id="941" r:id="rId79"/>
    <p:sldId id="973" r:id="rId80"/>
    <p:sldId id="967" r:id="rId81"/>
    <p:sldId id="1043" r:id="rId82"/>
    <p:sldId id="1107" r:id="rId83"/>
    <p:sldId id="1101" r:id="rId84"/>
    <p:sldId id="1108" r:id="rId85"/>
    <p:sldId id="1048" r:id="rId86"/>
    <p:sldId id="1046" r:id="rId87"/>
    <p:sldId id="1109" r:id="rId88"/>
    <p:sldId id="1100" r:id="rId89"/>
    <p:sldId id="991" r:id="rId90"/>
    <p:sldId id="992" r:id="rId91"/>
    <p:sldId id="953" r:id="rId92"/>
    <p:sldId id="956" r:id="rId93"/>
    <p:sldId id="957" r:id="rId94"/>
    <p:sldId id="841" r:id="rId95"/>
    <p:sldId id="835" r:id="rId9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 id="2" name="Katelynne Finnegan" initials="KF" lastIdx="4" clrIdx="1"/>
  <p:cmAuthor id="3" name="cburke4" initials="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a:srgbClr val="767572"/>
    <a:srgbClr val="D6D3D1"/>
    <a:srgbClr val="FFB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910" autoAdjust="0"/>
    <p:restoredTop sz="92670" autoAdjust="0"/>
  </p:normalViewPr>
  <p:slideViewPr>
    <p:cSldViewPr>
      <p:cViewPr>
        <p:scale>
          <a:sx n="90" d="100"/>
          <a:sy n="90" d="100"/>
        </p:scale>
        <p:origin x="-582" y="756"/>
      </p:cViewPr>
      <p:guideLst>
        <p:guide orient="horz" pos="2160"/>
        <p:guide pos="2880"/>
      </p:guideLst>
    </p:cSldViewPr>
  </p:slideViewPr>
  <p:outlineViewPr>
    <p:cViewPr>
      <p:scale>
        <a:sx n="33" d="100"/>
        <a:sy n="33" d="100"/>
      </p:scale>
      <p:origin x="0" y="-30258"/>
    </p:cViewPr>
  </p:outlineViewPr>
  <p:notesTextViewPr>
    <p:cViewPr>
      <p:scale>
        <a:sx n="100" d="100"/>
        <a:sy n="100" d="100"/>
      </p:scale>
      <p:origin x="0" y="0"/>
    </p:cViewPr>
  </p:notesTextViewPr>
  <p:sorterViewPr>
    <p:cViewPr>
      <p:scale>
        <a:sx n="100" d="100"/>
        <a:sy n="100" d="100"/>
      </p:scale>
      <p:origin x="0" y="12984"/>
    </p:cViewPr>
  </p:sorterViewPr>
  <p:notesViewPr>
    <p:cSldViewPr>
      <p:cViewPr varScale="1">
        <p:scale>
          <a:sx n="81" d="100"/>
          <a:sy n="81" d="100"/>
        </p:scale>
        <p:origin x="-37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shields:Desktop:System%20PIH%20data.doc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shields:Desktop:System%20PIH%20data.docx.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HTNdatatracking_9%20Feb%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HTNtracking_T2T_hospitalleveldata_9%20Feb%20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HTNdatatracking_processmeasures_14%20Feb%20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HTNdatatracking_processmeasures_14%20Feb%20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HTNdatatracking_processmeasures_14%20Feb%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0"/>
            <c:invertIfNegative val="0"/>
            <c:bubble3D val="0"/>
            <c:spPr>
              <a:solidFill>
                <a:srgbClr val="0000FF"/>
              </a:solidFill>
            </c:spPr>
          </c:dPt>
          <c:dPt>
            <c:idx val="1"/>
            <c:invertIfNegative val="0"/>
            <c:bubble3D val="0"/>
            <c:spPr>
              <a:solidFill>
                <a:srgbClr val="FF6600"/>
              </a:solidFill>
            </c:spPr>
          </c:dPt>
          <c:dPt>
            <c:idx val="2"/>
            <c:invertIfNegative val="0"/>
            <c:bubble3D val="0"/>
            <c:spPr>
              <a:solidFill>
                <a:srgbClr val="0000FF"/>
              </a:solidFill>
            </c:spPr>
          </c:dPt>
          <c:dPt>
            <c:idx val="3"/>
            <c:invertIfNegative val="0"/>
            <c:bubble3D val="0"/>
            <c:spPr>
              <a:solidFill>
                <a:srgbClr val="FF6600"/>
              </a:solidFill>
            </c:spPr>
          </c:dPt>
          <c:cat>
            <c:strRef>
              <c:f>Sheet1!$C$8:$F$8</c:f>
              <c:strCache>
                <c:ptCount val="4"/>
                <c:pt idx="0">
                  <c:v>Sept-Dec 2012</c:v>
                </c:pt>
                <c:pt idx="1">
                  <c:v>Dec-Nov 2013</c:v>
                </c:pt>
                <c:pt idx="2">
                  <c:v>Oct-Dec 2013</c:v>
                </c:pt>
                <c:pt idx="3">
                  <c:v>Jan 2015</c:v>
                </c:pt>
              </c:strCache>
            </c:strRef>
          </c:cat>
          <c:val>
            <c:numRef>
              <c:f>Sheet1!$C$9:$F$9</c:f>
              <c:numCache>
                <c:formatCode>General</c:formatCode>
                <c:ptCount val="4"/>
                <c:pt idx="0">
                  <c:v>41</c:v>
                </c:pt>
                <c:pt idx="1">
                  <c:v>39</c:v>
                </c:pt>
                <c:pt idx="2">
                  <c:v>71</c:v>
                </c:pt>
                <c:pt idx="3">
                  <c:v>80</c:v>
                </c:pt>
              </c:numCache>
            </c:numRef>
          </c:val>
        </c:ser>
        <c:dLbls>
          <c:showLegendKey val="0"/>
          <c:showVal val="0"/>
          <c:showCatName val="0"/>
          <c:showSerName val="0"/>
          <c:showPercent val="0"/>
          <c:showBubbleSize val="0"/>
        </c:dLbls>
        <c:gapWidth val="150"/>
        <c:axId val="87696896"/>
        <c:axId val="87698432"/>
      </c:barChart>
      <c:catAx>
        <c:axId val="87696896"/>
        <c:scaling>
          <c:orientation val="minMax"/>
        </c:scaling>
        <c:delete val="0"/>
        <c:axPos val="b"/>
        <c:numFmt formatCode="General" sourceLinked="0"/>
        <c:majorTickMark val="out"/>
        <c:minorTickMark val="none"/>
        <c:tickLblPos val="nextTo"/>
        <c:txPr>
          <a:bodyPr/>
          <a:lstStyle/>
          <a:p>
            <a:pPr>
              <a:defRPr sz="1400" b="1" i="0"/>
            </a:pPr>
            <a:endParaRPr lang="en-US"/>
          </a:p>
        </c:txPr>
        <c:crossAx val="87698432"/>
        <c:crosses val="autoZero"/>
        <c:auto val="1"/>
        <c:lblAlgn val="ctr"/>
        <c:lblOffset val="100"/>
        <c:noMultiLvlLbl val="0"/>
      </c:catAx>
      <c:valAx>
        <c:axId val="87698432"/>
        <c:scaling>
          <c:orientation val="minMax"/>
        </c:scaling>
        <c:delete val="0"/>
        <c:axPos val="l"/>
        <c:majorGridlines/>
        <c:numFmt formatCode="General" sourceLinked="1"/>
        <c:majorTickMark val="out"/>
        <c:minorTickMark val="none"/>
        <c:tickLblPos val="nextTo"/>
        <c:txPr>
          <a:bodyPr/>
          <a:lstStyle/>
          <a:p>
            <a:pPr>
              <a:defRPr sz="1600" b="1" i="0"/>
            </a:pPr>
            <a:endParaRPr lang="en-US"/>
          </a:p>
        </c:txPr>
        <c:crossAx val="876968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FF"/>
            </a:solidFill>
          </c:spPr>
          <c:invertIfNegative val="0"/>
          <c:cat>
            <c:strRef>
              <c:f>GRAPH!$L$4:$L$13</c:f>
              <c:strCache>
                <c:ptCount val="10"/>
                <c:pt idx="0">
                  <c:v>BP stablized Prior to Treatment</c:v>
                </c:pt>
                <c:pt idx="1">
                  <c:v>Did Not Know Treatment Recs</c:v>
                </c:pt>
                <c:pt idx="2">
                  <c:v>MD Did Not Like BP Parameters</c:v>
                </c:pt>
                <c:pt idx="3">
                  <c:v>Mag Will Treat BP</c:v>
                </c:pt>
                <c:pt idx="4">
                  <c:v>Prefer Oral Med</c:v>
                </c:pt>
                <c:pt idx="5">
                  <c:v>Difficulty Getting Med in &lt;30 min</c:v>
                </c:pt>
                <c:pt idx="6">
                  <c:v>RN Reluctant/Can Not Give IV Med</c:v>
                </c:pt>
                <c:pt idx="7">
                  <c:v>Competing Priorities (US Mag, lab</c:v>
                </c:pt>
                <c:pt idx="8">
                  <c:v>MD Not Available</c:v>
                </c:pt>
                <c:pt idx="9">
                  <c:v>Fear of Hypotension</c:v>
                </c:pt>
              </c:strCache>
            </c:strRef>
          </c:cat>
          <c:val>
            <c:numRef>
              <c:f>GRAPH!$M$4:$M$13</c:f>
              <c:numCache>
                <c:formatCode>General</c:formatCode>
                <c:ptCount val="10"/>
                <c:pt idx="0">
                  <c:v>48</c:v>
                </c:pt>
                <c:pt idx="1">
                  <c:v>48</c:v>
                </c:pt>
                <c:pt idx="2">
                  <c:v>48</c:v>
                </c:pt>
                <c:pt idx="3">
                  <c:v>34</c:v>
                </c:pt>
                <c:pt idx="4">
                  <c:v>30</c:v>
                </c:pt>
                <c:pt idx="5">
                  <c:v>24</c:v>
                </c:pt>
                <c:pt idx="6">
                  <c:v>20</c:v>
                </c:pt>
                <c:pt idx="7">
                  <c:v>22</c:v>
                </c:pt>
                <c:pt idx="8">
                  <c:v>12</c:v>
                </c:pt>
                <c:pt idx="9">
                  <c:v>12</c:v>
                </c:pt>
              </c:numCache>
            </c:numRef>
          </c:val>
        </c:ser>
        <c:dLbls>
          <c:showLegendKey val="0"/>
          <c:showVal val="0"/>
          <c:showCatName val="0"/>
          <c:showSerName val="0"/>
          <c:showPercent val="0"/>
          <c:showBubbleSize val="0"/>
        </c:dLbls>
        <c:gapWidth val="150"/>
        <c:axId val="89827584"/>
        <c:axId val="89833472"/>
      </c:barChart>
      <c:catAx>
        <c:axId val="89827584"/>
        <c:scaling>
          <c:orientation val="minMax"/>
        </c:scaling>
        <c:delete val="0"/>
        <c:axPos val="b"/>
        <c:numFmt formatCode="General" sourceLinked="0"/>
        <c:majorTickMark val="out"/>
        <c:minorTickMark val="none"/>
        <c:tickLblPos val="nextTo"/>
        <c:txPr>
          <a:bodyPr/>
          <a:lstStyle/>
          <a:p>
            <a:pPr>
              <a:defRPr sz="1400" b="1" i="0"/>
            </a:pPr>
            <a:endParaRPr lang="en-US"/>
          </a:p>
        </c:txPr>
        <c:crossAx val="89833472"/>
        <c:crosses val="autoZero"/>
        <c:auto val="1"/>
        <c:lblAlgn val="ctr"/>
        <c:lblOffset val="100"/>
        <c:noMultiLvlLbl val="0"/>
      </c:catAx>
      <c:valAx>
        <c:axId val="89833472"/>
        <c:scaling>
          <c:orientation val="minMax"/>
        </c:scaling>
        <c:delete val="0"/>
        <c:axPos val="l"/>
        <c:majorGridlines/>
        <c:numFmt formatCode="General" sourceLinked="1"/>
        <c:majorTickMark val="out"/>
        <c:minorTickMark val="none"/>
        <c:tickLblPos val="nextTo"/>
        <c:txPr>
          <a:bodyPr/>
          <a:lstStyle/>
          <a:p>
            <a:pPr>
              <a:defRPr sz="1600" b="1" i="0"/>
            </a:pPr>
            <a:endParaRPr lang="en-US"/>
          </a:p>
        </c:txPr>
        <c:crossAx val="898275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Cases with New Onset Severe Hypertension Treated in &lt;30, 30-60, 60-90, &gt;90 minutes or Not Treated</a:t>
            </a:r>
            <a:endParaRPr lang="en-US">
              <a:effectLst/>
            </a:endParaRPr>
          </a:p>
          <a:p>
            <a:pPr>
              <a:defRPr/>
            </a:pPr>
            <a:r>
              <a:rPr lang="en-US" sz="1800" b="1" i="0" baseline="0">
                <a:effectLst/>
              </a:rPr>
              <a:t>All Hospitals, 2016</a:t>
            </a:r>
            <a:endParaRPr lang="en-US">
              <a:effectLst/>
            </a:endParaRPr>
          </a:p>
        </c:rich>
      </c:tx>
      <c:layout/>
      <c:overlay val="0"/>
    </c:title>
    <c:autoTitleDeleted val="0"/>
    <c:plotArea>
      <c:layout/>
      <c:areaChart>
        <c:grouping val="percentStacked"/>
        <c:varyColors val="0"/>
        <c:ser>
          <c:idx val="0"/>
          <c:order val="0"/>
          <c:tx>
            <c:strRef>
              <c:f>T2T!$B$1</c:f>
              <c:strCache>
                <c:ptCount val="1"/>
                <c:pt idx="0">
                  <c:v>&lt;30 mins</c:v>
                </c:pt>
              </c:strCache>
            </c:strRef>
          </c:tx>
          <c:spPr>
            <a:solidFill>
              <a:srgbClr val="00B050"/>
            </a:solidFill>
            <a:ln w="19050">
              <a:noFill/>
            </a:ln>
          </c:spPr>
          <c:cat>
            <c:strRef>
              <c:f>T2T!$A$2:$A$8</c:f>
              <c:strCache>
                <c:ptCount val="7"/>
                <c:pt idx="0">
                  <c:v>Baseline (2015)</c:v>
                </c:pt>
                <c:pt idx="1">
                  <c:v>Jul-16</c:v>
                </c:pt>
                <c:pt idx="2">
                  <c:v>Aug-16</c:v>
                </c:pt>
                <c:pt idx="3">
                  <c:v>Sep-16</c:v>
                </c:pt>
                <c:pt idx="4">
                  <c:v>Oct-16</c:v>
                </c:pt>
                <c:pt idx="5">
                  <c:v>Nov-16</c:v>
                </c:pt>
                <c:pt idx="6">
                  <c:v>Dec-16</c:v>
                </c:pt>
              </c:strCache>
            </c:strRef>
          </c:cat>
          <c:val>
            <c:numRef>
              <c:f>T2T!$B$2:$B$8</c:f>
              <c:numCache>
                <c:formatCode>General</c:formatCode>
                <c:ptCount val="7"/>
                <c:pt idx="0" formatCode="0">
                  <c:v>318</c:v>
                </c:pt>
                <c:pt idx="1">
                  <c:v>146</c:v>
                </c:pt>
                <c:pt idx="2">
                  <c:v>167</c:v>
                </c:pt>
                <c:pt idx="3">
                  <c:v>180</c:v>
                </c:pt>
                <c:pt idx="4">
                  <c:v>149</c:v>
                </c:pt>
                <c:pt idx="5">
                  <c:v>171</c:v>
                </c:pt>
                <c:pt idx="6">
                  <c:v>183</c:v>
                </c:pt>
              </c:numCache>
            </c:numRef>
          </c:val>
        </c:ser>
        <c:ser>
          <c:idx val="1"/>
          <c:order val="1"/>
          <c:tx>
            <c:strRef>
              <c:f>T2T!$C$1</c:f>
              <c:strCache>
                <c:ptCount val="1"/>
                <c:pt idx="0">
                  <c:v>30-60 mins</c:v>
                </c:pt>
              </c:strCache>
            </c:strRef>
          </c:tx>
          <c:spPr>
            <a:solidFill>
              <a:srgbClr val="92D050"/>
            </a:solidFill>
            <a:ln w="19050">
              <a:noFill/>
            </a:ln>
          </c:spPr>
          <c:cat>
            <c:strRef>
              <c:f>T2T!$A$2:$A$8</c:f>
              <c:strCache>
                <c:ptCount val="7"/>
                <c:pt idx="0">
                  <c:v>Baseline (2015)</c:v>
                </c:pt>
                <c:pt idx="1">
                  <c:v>Jul-16</c:v>
                </c:pt>
                <c:pt idx="2">
                  <c:v>Aug-16</c:v>
                </c:pt>
                <c:pt idx="3">
                  <c:v>Sep-16</c:v>
                </c:pt>
                <c:pt idx="4">
                  <c:v>Oct-16</c:v>
                </c:pt>
                <c:pt idx="5">
                  <c:v>Nov-16</c:v>
                </c:pt>
                <c:pt idx="6">
                  <c:v>Dec-16</c:v>
                </c:pt>
              </c:strCache>
            </c:strRef>
          </c:cat>
          <c:val>
            <c:numRef>
              <c:f>T2T!$C$2:$C$8</c:f>
              <c:numCache>
                <c:formatCode>General</c:formatCode>
                <c:ptCount val="7"/>
                <c:pt idx="0" formatCode="0">
                  <c:v>219</c:v>
                </c:pt>
                <c:pt idx="1">
                  <c:v>80</c:v>
                </c:pt>
                <c:pt idx="2">
                  <c:v>115</c:v>
                </c:pt>
                <c:pt idx="3">
                  <c:v>86</c:v>
                </c:pt>
                <c:pt idx="4">
                  <c:v>61</c:v>
                </c:pt>
                <c:pt idx="5">
                  <c:v>77</c:v>
                </c:pt>
                <c:pt idx="6">
                  <c:v>93</c:v>
                </c:pt>
              </c:numCache>
            </c:numRef>
          </c:val>
        </c:ser>
        <c:ser>
          <c:idx val="2"/>
          <c:order val="2"/>
          <c:tx>
            <c:strRef>
              <c:f>T2T!$D$1</c:f>
              <c:strCache>
                <c:ptCount val="1"/>
                <c:pt idx="0">
                  <c:v>60-90 mins</c:v>
                </c:pt>
              </c:strCache>
            </c:strRef>
          </c:tx>
          <c:spPr>
            <a:solidFill>
              <a:srgbClr val="FFCC66"/>
            </a:solidFill>
            <a:ln w="19050">
              <a:noFill/>
            </a:ln>
          </c:spPr>
          <c:cat>
            <c:strRef>
              <c:f>T2T!$A$2:$A$8</c:f>
              <c:strCache>
                <c:ptCount val="7"/>
                <c:pt idx="0">
                  <c:v>Baseline (2015)</c:v>
                </c:pt>
                <c:pt idx="1">
                  <c:v>Jul-16</c:v>
                </c:pt>
                <c:pt idx="2">
                  <c:v>Aug-16</c:v>
                </c:pt>
                <c:pt idx="3">
                  <c:v>Sep-16</c:v>
                </c:pt>
                <c:pt idx="4">
                  <c:v>Oct-16</c:v>
                </c:pt>
                <c:pt idx="5">
                  <c:v>Nov-16</c:v>
                </c:pt>
                <c:pt idx="6">
                  <c:v>Dec-16</c:v>
                </c:pt>
              </c:strCache>
            </c:strRef>
          </c:cat>
          <c:val>
            <c:numRef>
              <c:f>T2T!$D$2:$D$8</c:f>
              <c:numCache>
                <c:formatCode>General</c:formatCode>
                <c:ptCount val="7"/>
                <c:pt idx="0" formatCode="0">
                  <c:v>96</c:v>
                </c:pt>
                <c:pt idx="1">
                  <c:v>45</c:v>
                </c:pt>
                <c:pt idx="2">
                  <c:v>41</c:v>
                </c:pt>
                <c:pt idx="3">
                  <c:v>38</c:v>
                </c:pt>
                <c:pt idx="4">
                  <c:v>38</c:v>
                </c:pt>
                <c:pt idx="5">
                  <c:v>21</c:v>
                </c:pt>
                <c:pt idx="6">
                  <c:v>28</c:v>
                </c:pt>
              </c:numCache>
            </c:numRef>
          </c:val>
        </c:ser>
        <c:ser>
          <c:idx val="3"/>
          <c:order val="3"/>
          <c:tx>
            <c:strRef>
              <c:f>T2T!$E$1</c:f>
              <c:strCache>
                <c:ptCount val="1"/>
                <c:pt idx="0">
                  <c:v>&gt;90 mins</c:v>
                </c:pt>
              </c:strCache>
            </c:strRef>
          </c:tx>
          <c:spPr>
            <a:solidFill>
              <a:srgbClr val="FF9933"/>
            </a:solidFill>
            <a:ln w="19050">
              <a:noFill/>
            </a:ln>
          </c:spPr>
          <c:cat>
            <c:strRef>
              <c:f>T2T!$A$2:$A$8</c:f>
              <c:strCache>
                <c:ptCount val="7"/>
                <c:pt idx="0">
                  <c:v>Baseline (2015)</c:v>
                </c:pt>
                <c:pt idx="1">
                  <c:v>Jul-16</c:v>
                </c:pt>
                <c:pt idx="2">
                  <c:v>Aug-16</c:v>
                </c:pt>
                <c:pt idx="3">
                  <c:v>Sep-16</c:v>
                </c:pt>
                <c:pt idx="4">
                  <c:v>Oct-16</c:v>
                </c:pt>
                <c:pt idx="5">
                  <c:v>Nov-16</c:v>
                </c:pt>
                <c:pt idx="6">
                  <c:v>Dec-16</c:v>
                </c:pt>
              </c:strCache>
            </c:strRef>
          </c:cat>
          <c:val>
            <c:numRef>
              <c:f>T2T!$E$2:$E$8</c:f>
              <c:numCache>
                <c:formatCode>General</c:formatCode>
                <c:ptCount val="7"/>
                <c:pt idx="0" formatCode="0">
                  <c:v>256</c:v>
                </c:pt>
                <c:pt idx="1">
                  <c:v>77</c:v>
                </c:pt>
                <c:pt idx="2">
                  <c:v>87</c:v>
                </c:pt>
                <c:pt idx="3">
                  <c:v>83</c:v>
                </c:pt>
                <c:pt idx="4">
                  <c:v>67</c:v>
                </c:pt>
                <c:pt idx="5">
                  <c:v>48</c:v>
                </c:pt>
                <c:pt idx="6">
                  <c:v>42</c:v>
                </c:pt>
              </c:numCache>
            </c:numRef>
          </c:val>
        </c:ser>
        <c:ser>
          <c:idx val="4"/>
          <c:order val="4"/>
          <c:tx>
            <c:strRef>
              <c:f>T2T!$F$1</c:f>
              <c:strCache>
                <c:ptCount val="1"/>
                <c:pt idx="0">
                  <c:v>Missed Opportunity</c:v>
                </c:pt>
              </c:strCache>
            </c:strRef>
          </c:tx>
          <c:spPr>
            <a:solidFill>
              <a:srgbClr val="C00000"/>
            </a:solidFill>
          </c:spPr>
          <c:cat>
            <c:strRef>
              <c:f>T2T!$A$2:$A$8</c:f>
              <c:strCache>
                <c:ptCount val="7"/>
                <c:pt idx="0">
                  <c:v>Baseline (2015)</c:v>
                </c:pt>
                <c:pt idx="1">
                  <c:v>Jul-16</c:v>
                </c:pt>
                <c:pt idx="2">
                  <c:v>Aug-16</c:v>
                </c:pt>
                <c:pt idx="3">
                  <c:v>Sep-16</c:v>
                </c:pt>
                <c:pt idx="4">
                  <c:v>Oct-16</c:v>
                </c:pt>
                <c:pt idx="5">
                  <c:v>Nov-16</c:v>
                </c:pt>
                <c:pt idx="6">
                  <c:v>Dec-16</c:v>
                </c:pt>
              </c:strCache>
            </c:strRef>
          </c:cat>
          <c:val>
            <c:numRef>
              <c:f>T2T!$F$2:$F$8</c:f>
              <c:numCache>
                <c:formatCode>General</c:formatCode>
                <c:ptCount val="7"/>
                <c:pt idx="0" formatCode="0">
                  <c:v>402</c:v>
                </c:pt>
                <c:pt idx="1">
                  <c:v>121</c:v>
                </c:pt>
                <c:pt idx="2">
                  <c:v>147</c:v>
                </c:pt>
                <c:pt idx="3">
                  <c:v>116</c:v>
                </c:pt>
                <c:pt idx="4">
                  <c:v>84</c:v>
                </c:pt>
                <c:pt idx="5">
                  <c:v>94</c:v>
                </c:pt>
                <c:pt idx="6">
                  <c:v>88</c:v>
                </c:pt>
              </c:numCache>
            </c:numRef>
          </c:val>
        </c:ser>
        <c:ser>
          <c:idx val="5"/>
          <c:order val="5"/>
          <c:spPr>
            <a:ln w="25400">
              <a:noFill/>
            </a:ln>
          </c:spPr>
          <c:cat>
            <c:strRef>
              <c:f>T2T!$I$2:$I$8</c:f>
              <c:strCache>
                <c:ptCount val="7"/>
                <c:pt idx="0">
                  <c:v>Baseline (2015)</c:v>
                </c:pt>
                <c:pt idx="1">
                  <c:v>Jul-16</c:v>
                </c:pt>
                <c:pt idx="2">
                  <c:v>Aug-16</c:v>
                </c:pt>
                <c:pt idx="3">
                  <c:v>Sep-16</c:v>
                </c:pt>
                <c:pt idx="4">
                  <c:v>Oct-16</c:v>
                </c:pt>
                <c:pt idx="5">
                  <c:v>Nov-16</c:v>
                </c:pt>
                <c:pt idx="6">
                  <c:v>Dec-16</c:v>
                </c:pt>
              </c:strCache>
            </c:strRef>
          </c:cat>
          <c:val>
            <c:numRef>
              <c:f>T2T!$J$2:$J$8</c:f>
              <c:numCache>
                <c:formatCode>0.0%</c:formatCode>
                <c:ptCount val="7"/>
                <c:pt idx="0">
                  <c:v>0.41595662277304424</c:v>
                </c:pt>
                <c:pt idx="1">
                  <c:v>0.48187633262260138</c:v>
                </c:pt>
                <c:pt idx="2">
                  <c:v>0.50628366247755829</c:v>
                </c:pt>
                <c:pt idx="3">
                  <c:v>0.52882703777335982</c:v>
                </c:pt>
                <c:pt idx="4">
                  <c:v>0.52631578947368418</c:v>
                </c:pt>
                <c:pt idx="5">
                  <c:v>0.6034063260340633</c:v>
                </c:pt>
                <c:pt idx="6">
                  <c:v>0.63594470046082974</c:v>
                </c:pt>
              </c:numCache>
            </c:numRef>
          </c:val>
        </c:ser>
        <c:dLbls>
          <c:showLegendKey val="0"/>
          <c:showVal val="0"/>
          <c:showCatName val="0"/>
          <c:showSerName val="0"/>
          <c:showPercent val="0"/>
          <c:showBubbleSize val="0"/>
        </c:dLbls>
        <c:axId val="91748224"/>
        <c:axId val="91749760"/>
      </c:areaChart>
      <c:lineChart>
        <c:grouping val="standard"/>
        <c:varyColors val="0"/>
        <c:ser>
          <c:idx val="6"/>
          <c:order val="6"/>
          <c:tx>
            <c:v>Overall % Treated in 60 Min</c:v>
          </c:tx>
          <c:spPr>
            <a:ln>
              <a:solidFill>
                <a:srgbClr val="F58466"/>
              </a:solidFill>
            </a:ln>
          </c:spPr>
          <c:marker>
            <c:symbol val="circle"/>
            <c:size val="9"/>
            <c:spPr>
              <a:solidFill>
                <a:srgbClr val="F58466"/>
              </a:solidFill>
              <a:ln>
                <a:noFill/>
              </a:ln>
            </c:spPr>
          </c:marker>
          <c:dLbls>
            <c:spPr>
              <a:noFill/>
              <a:ln>
                <a:noFill/>
              </a:ln>
              <a:effectLst/>
            </c:spPr>
            <c:txPr>
              <a:bodyPr/>
              <a:lstStyle/>
              <a:p>
                <a:pPr>
                  <a:defRPr sz="12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T2T!$J$2:$J$8</c:f>
              <c:numCache>
                <c:formatCode>0.0%</c:formatCode>
                <c:ptCount val="7"/>
                <c:pt idx="0">
                  <c:v>0.41595662277304424</c:v>
                </c:pt>
                <c:pt idx="1">
                  <c:v>0.48187633262260138</c:v>
                </c:pt>
                <c:pt idx="2">
                  <c:v>0.50628366247755829</c:v>
                </c:pt>
                <c:pt idx="3">
                  <c:v>0.52882703777335982</c:v>
                </c:pt>
                <c:pt idx="4">
                  <c:v>0.52631578947368418</c:v>
                </c:pt>
                <c:pt idx="5">
                  <c:v>0.6034063260340633</c:v>
                </c:pt>
                <c:pt idx="6">
                  <c:v>0.63594470046082974</c:v>
                </c:pt>
              </c:numCache>
            </c:numRef>
          </c:val>
          <c:smooth val="0"/>
        </c:ser>
        <c:dLbls>
          <c:showLegendKey val="0"/>
          <c:showVal val="0"/>
          <c:showCatName val="0"/>
          <c:showSerName val="0"/>
          <c:showPercent val="0"/>
          <c:showBubbleSize val="0"/>
        </c:dLbls>
        <c:marker val="1"/>
        <c:smooth val="0"/>
        <c:axId val="91748224"/>
        <c:axId val="91749760"/>
      </c:lineChart>
      <c:catAx>
        <c:axId val="91748224"/>
        <c:scaling>
          <c:orientation val="minMax"/>
        </c:scaling>
        <c:delete val="0"/>
        <c:axPos val="b"/>
        <c:numFmt formatCode="0.00%" sourceLinked="0"/>
        <c:majorTickMark val="out"/>
        <c:minorTickMark val="none"/>
        <c:tickLblPos val="nextTo"/>
        <c:txPr>
          <a:bodyPr/>
          <a:lstStyle/>
          <a:p>
            <a:pPr>
              <a:defRPr sz="1200"/>
            </a:pPr>
            <a:endParaRPr lang="en-US"/>
          </a:p>
        </c:txPr>
        <c:crossAx val="91749760"/>
        <c:crosses val="autoZero"/>
        <c:auto val="1"/>
        <c:lblAlgn val="ctr"/>
        <c:lblOffset val="100"/>
        <c:noMultiLvlLbl val="0"/>
      </c:catAx>
      <c:valAx>
        <c:axId val="91749760"/>
        <c:scaling>
          <c:orientation val="minMax"/>
        </c:scaling>
        <c:delete val="0"/>
        <c:axPos val="l"/>
        <c:title>
          <c:tx>
            <c:rich>
              <a:bodyPr rot="-5400000" vert="horz"/>
              <a:lstStyle/>
              <a:p>
                <a:pPr>
                  <a:defRPr sz="1200"/>
                </a:pPr>
                <a:r>
                  <a:rPr lang="en-US" sz="1200"/>
                  <a:t>Percent of Cases</a:t>
                </a:r>
              </a:p>
            </c:rich>
          </c:tx>
          <c:layout/>
          <c:overlay val="0"/>
        </c:title>
        <c:numFmt formatCode="0%" sourceLinked="1"/>
        <c:majorTickMark val="out"/>
        <c:minorTickMark val="none"/>
        <c:tickLblPos val="nextTo"/>
        <c:txPr>
          <a:bodyPr/>
          <a:lstStyle/>
          <a:p>
            <a:pPr>
              <a:defRPr sz="1200"/>
            </a:pPr>
            <a:endParaRPr lang="en-US"/>
          </a:p>
        </c:txPr>
        <c:crossAx val="91748224"/>
        <c:crosses val="autoZero"/>
        <c:crossBetween val="midCat"/>
      </c:valAx>
    </c:plotArea>
    <c:legend>
      <c:legendPos val="b"/>
      <c:layout/>
      <c:overlay val="0"/>
      <c:txPr>
        <a:bodyPr/>
        <a:lstStyle/>
        <a:p>
          <a:pPr>
            <a:defRPr sz="12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All Reporting Hospitals that Treated Cases with New Onset Severe Hypertension within 60 Minutes</a:t>
            </a:r>
            <a:endParaRPr lang="en-US">
              <a:effectLst/>
            </a:endParaRPr>
          </a:p>
          <a:p>
            <a:pPr>
              <a:defRPr/>
            </a:pPr>
            <a:r>
              <a:rPr lang="en-US" sz="1800" b="1" i="0" baseline="0">
                <a:effectLst/>
              </a:rPr>
              <a:t>All Hospitals, 2016 </a:t>
            </a:r>
            <a:endParaRPr lang="en-US">
              <a:effectLst/>
            </a:endParaRPr>
          </a:p>
        </c:rich>
      </c:tx>
      <c:layout/>
      <c:overlay val="0"/>
    </c:title>
    <c:autoTitleDeleted val="0"/>
    <c:plotArea>
      <c:layout/>
      <c:barChart>
        <c:barDir val="col"/>
        <c:grouping val="stacked"/>
        <c:varyColors val="0"/>
        <c:ser>
          <c:idx val="0"/>
          <c:order val="0"/>
          <c:tx>
            <c:strRef>
              <c:f>'T2T Counts'!$R$4</c:f>
              <c:strCache>
                <c:ptCount val="1"/>
                <c:pt idx="0">
                  <c:v>No women treated within 60 minutes</c:v>
                </c:pt>
              </c:strCache>
            </c:strRef>
          </c:tx>
          <c:spPr>
            <a:solidFill>
              <a:srgbClr val="FF9933"/>
            </a:solidFill>
          </c:spPr>
          <c:invertIfNegative val="0"/>
          <c:cat>
            <c:strRef>
              <c:f>'T2T Counts'!$S$3:$Y$3</c:f>
              <c:strCache>
                <c:ptCount val="7"/>
                <c:pt idx="0">
                  <c:v>Baseline</c:v>
                </c:pt>
                <c:pt idx="1">
                  <c:v>July</c:v>
                </c:pt>
                <c:pt idx="2">
                  <c:v>August </c:v>
                </c:pt>
                <c:pt idx="3">
                  <c:v>September</c:v>
                </c:pt>
                <c:pt idx="4">
                  <c:v>October</c:v>
                </c:pt>
                <c:pt idx="5">
                  <c:v>November</c:v>
                </c:pt>
                <c:pt idx="6">
                  <c:v>December</c:v>
                </c:pt>
              </c:strCache>
            </c:strRef>
          </c:cat>
          <c:val>
            <c:numRef>
              <c:f>'T2T Counts'!$S$4:$Y$4</c:f>
              <c:numCache>
                <c:formatCode>0%</c:formatCode>
                <c:ptCount val="7"/>
                <c:pt idx="0">
                  <c:v>0.20987654320987653</c:v>
                </c:pt>
                <c:pt idx="1">
                  <c:v>0.17808219178082191</c:v>
                </c:pt>
                <c:pt idx="2">
                  <c:v>0.23456790123456789</c:v>
                </c:pt>
                <c:pt idx="3">
                  <c:v>0.29761904761904762</c:v>
                </c:pt>
                <c:pt idx="4">
                  <c:v>0.30985915492957744</c:v>
                </c:pt>
                <c:pt idx="5">
                  <c:v>0.14473684210526316</c:v>
                </c:pt>
                <c:pt idx="6">
                  <c:v>0.17391304347826086</c:v>
                </c:pt>
              </c:numCache>
            </c:numRef>
          </c:val>
        </c:ser>
        <c:ser>
          <c:idx val="1"/>
          <c:order val="1"/>
          <c:tx>
            <c:strRef>
              <c:f>'T2T Counts'!$R$5</c:f>
              <c:strCache>
                <c:ptCount val="1"/>
                <c:pt idx="0">
                  <c:v>1-74% of women treated within 60 minutes</c:v>
                </c:pt>
              </c:strCache>
            </c:strRef>
          </c:tx>
          <c:spPr>
            <a:solidFill>
              <a:srgbClr val="FFBE7D"/>
            </a:solidFill>
          </c:spPr>
          <c:invertIfNegative val="0"/>
          <c:cat>
            <c:strRef>
              <c:f>'T2T Counts'!$S$3:$Y$3</c:f>
              <c:strCache>
                <c:ptCount val="7"/>
                <c:pt idx="0">
                  <c:v>Baseline</c:v>
                </c:pt>
                <c:pt idx="1">
                  <c:v>July</c:v>
                </c:pt>
                <c:pt idx="2">
                  <c:v>August </c:v>
                </c:pt>
                <c:pt idx="3">
                  <c:v>September</c:v>
                </c:pt>
                <c:pt idx="4">
                  <c:v>October</c:v>
                </c:pt>
                <c:pt idx="5">
                  <c:v>November</c:v>
                </c:pt>
                <c:pt idx="6">
                  <c:v>December</c:v>
                </c:pt>
              </c:strCache>
            </c:strRef>
          </c:cat>
          <c:val>
            <c:numRef>
              <c:f>'T2T Counts'!$S$5:$Y$5</c:f>
              <c:numCache>
                <c:formatCode>0%</c:formatCode>
                <c:ptCount val="7"/>
                <c:pt idx="0">
                  <c:v>0.64197530864197527</c:v>
                </c:pt>
                <c:pt idx="1">
                  <c:v>0.53424657534246578</c:v>
                </c:pt>
                <c:pt idx="2">
                  <c:v>0.49382716049382713</c:v>
                </c:pt>
                <c:pt idx="3">
                  <c:v>0.38095238095238093</c:v>
                </c:pt>
                <c:pt idx="4">
                  <c:v>0.42253521126760563</c:v>
                </c:pt>
                <c:pt idx="5">
                  <c:v>0.46052631578947367</c:v>
                </c:pt>
                <c:pt idx="6">
                  <c:v>0.43478260869565216</c:v>
                </c:pt>
              </c:numCache>
            </c:numRef>
          </c:val>
        </c:ser>
        <c:ser>
          <c:idx val="2"/>
          <c:order val="2"/>
          <c:tx>
            <c:strRef>
              <c:f>'T2T Counts'!$R$6</c:f>
              <c:strCache>
                <c:ptCount val="1"/>
                <c:pt idx="0">
                  <c:v>75-100% of women treated within 60 minutes</c:v>
                </c:pt>
              </c:strCache>
            </c:strRef>
          </c:tx>
          <c:spPr>
            <a:solidFill>
              <a:srgbClr val="00B050"/>
            </a:solidFill>
          </c:spPr>
          <c:invertIfNegative val="0"/>
          <c:cat>
            <c:strRef>
              <c:f>'T2T Counts'!$S$3:$Y$3</c:f>
              <c:strCache>
                <c:ptCount val="7"/>
                <c:pt idx="0">
                  <c:v>Baseline</c:v>
                </c:pt>
                <c:pt idx="1">
                  <c:v>July</c:v>
                </c:pt>
                <c:pt idx="2">
                  <c:v>August </c:v>
                </c:pt>
                <c:pt idx="3">
                  <c:v>September</c:v>
                </c:pt>
                <c:pt idx="4">
                  <c:v>October</c:v>
                </c:pt>
                <c:pt idx="5">
                  <c:v>November</c:v>
                </c:pt>
                <c:pt idx="6">
                  <c:v>December</c:v>
                </c:pt>
              </c:strCache>
            </c:strRef>
          </c:cat>
          <c:val>
            <c:numRef>
              <c:f>'T2T Counts'!$S$6:$Y$6</c:f>
              <c:numCache>
                <c:formatCode>0%</c:formatCode>
                <c:ptCount val="7"/>
                <c:pt idx="0">
                  <c:v>0.14814814814814814</c:v>
                </c:pt>
                <c:pt idx="1">
                  <c:v>0.28767123287671231</c:v>
                </c:pt>
                <c:pt idx="2">
                  <c:v>0.27160493827160492</c:v>
                </c:pt>
                <c:pt idx="3">
                  <c:v>0.32142857142857145</c:v>
                </c:pt>
                <c:pt idx="4">
                  <c:v>0.26760563380281688</c:v>
                </c:pt>
                <c:pt idx="5">
                  <c:v>0.39473684210526316</c:v>
                </c:pt>
                <c:pt idx="6">
                  <c:v>0.39130434782608697</c:v>
                </c:pt>
              </c:numCache>
            </c:numRef>
          </c:val>
        </c:ser>
        <c:dLbls>
          <c:showLegendKey val="0"/>
          <c:showVal val="0"/>
          <c:showCatName val="0"/>
          <c:showSerName val="0"/>
          <c:showPercent val="0"/>
          <c:showBubbleSize val="0"/>
        </c:dLbls>
        <c:gapWidth val="150"/>
        <c:overlap val="100"/>
        <c:axId val="96393088"/>
        <c:axId val="96394624"/>
      </c:barChart>
      <c:lineChart>
        <c:grouping val="standard"/>
        <c:varyColors val="0"/>
        <c:ser>
          <c:idx val="3"/>
          <c:order val="3"/>
          <c:tx>
            <c:strRef>
              <c:f>'T2T Counts'!$R$7</c:f>
              <c:strCache>
                <c:ptCount val="1"/>
                <c:pt idx="0">
                  <c:v>Overall % Treated in 60 Mins</c:v>
                </c:pt>
              </c:strCache>
            </c:strRef>
          </c:tx>
          <c:spPr>
            <a:ln w="47625">
              <a:solidFill>
                <a:srgbClr val="004990"/>
              </a:solidFill>
            </a:ln>
          </c:spPr>
          <c:marker>
            <c:symbol val="circle"/>
            <c:size val="9"/>
            <c:spPr>
              <a:solidFill>
                <a:srgbClr val="004990"/>
              </a:solidFill>
              <a:ln>
                <a:noFill/>
              </a:ln>
            </c:spPr>
          </c:marker>
          <c:dLbls>
            <c:txPr>
              <a:bodyPr/>
              <a:lstStyle/>
              <a:p>
                <a:pPr>
                  <a:defRPr sz="1200"/>
                </a:pPr>
                <a:endParaRPr lang="en-US"/>
              </a:p>
            </c:txPr>
            <c:dLblPos val="b"/>
            <c:showLegendKey val="0"/>
            <c:showVal val="1"/>
            <c:showCatName val="0"/>
            <c:showSerName val="0"/>
            <c:showPercent val="0"/>
            <c:showBubbleSize val="0"/>
            <c:showLeaderLines val="0"/>
          </c:dLbls>
          <c:cat>
            <c:strRef>
              <c:f>'T2T Counts'!$S$3:$Y$3</c:f>
              <c:strCache>
                <c:ptCount val="7"/>
                <c:pt idx="0">
                  <c:v>Baseline</c:v>
                </c:pt>
                <c:pt idx="1">
                  <c:v>July</c:v>
                </c:pt>
                <c:pt idx="2">
                  <c:v>August </c:v>
                </c:pt>
                <c:pt idx="3">
                  <c:v>September</c:v>
                </c:pt>
                <c:pt idx="4">
                  <c:v>October</c:v>
                </c:pt>
                <c:pt idx="5">
                  <c:v>November</c:v>
                </c:pt>
                <c:pt idx="6">
                  <c:v>December</c:v>
                </c:pt>
              </c:strCache>
            </c:strRef>
          </c:cat>
          <c:val>
            <c:numRef>
              <c:f>'T2T Counts'!$S$7:$Y$7</c:f>
              <c:numCache>
                <c:formatCode>0%</c:formatCode>
                <c:ptCount val="7"/>
                <c:pt idx="0">
                  <c:v>0.42</c:v>
                </c:pt>
                <c:pt idx="1">
                  <c:v>0.48</c:v>
                </c:pt>
                <c:pt idx="2">
                  <c:v>0.51</c:v>
                </c:pt>
                <c:pt idx="3">
                  <c:v>0.53</c:v>
                </c:pt>
                <c:pt idx="4">
                  <c:v>0.53</c:v>
                </c:pt>
                <c:pt idx="5">
                  <c:v>0.6</c:v>
                </c:pt>
                <c:pt idx="6">
                  <c:v>0.64</c:v>
                </c:pt>
              </c:numCache>
            </c:numRef>
          </c:val>
          <c:smooth val="0"/>
        </c:ser>
        <c:dLbls>
          <c:showLegendKey val="0"/>
          <c:showVal val="0"/>
          <c:showCatName val="0"/>
          <c:showSerName val="0"/>
          <c:showPercent val="0"/>
          <c:showBubbleSize val="0"/>
        </c:dLbls>
        <c:marker val="1"/>
        <c:smooth val="0"/>
        <c:axId val="96393088"/>
        <c:axId val="96394624"/>
      </c:lineChart>
      <c:catAx>
        <c:axId val="96393088"/>
        <c:scaling>
          <c:orientation val="minMax"/>
        </c:scaling>
        <c:delete val="0"/>
        <c:axPos val="b"/>
        <c:majorTickMark val="out"/>
        <c:minorTickMark val="none"/>
        <c:tickLblPos val="nextTo"/>
        <c:txPr>
          <a:bodyPr/>
          <a:lstStyle/>
          <a:p>
            <a:pPr>
              <a:defRPr sz="1200"/>
            </a:pPr>
            <a:endParaRPr lang="en-US"/>
          </a:p>
        </c:txPr>
        <c:crossAx val="96394624"/>
        <c:crosses val="autoZero"/>
        <c:auto val="1"/>
        <c:lblAlgn val="ctr"/>
        <c:lblOffset val="100"/>
        <c:noMultiLvlLbl val="0"/>
      </c:catAx>
      <c:valAx>
        <c:axId val="96394624"/>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96393088"/>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a:effectLst/>
              </a:rPr>
              <a:t>ILPQC: Maternal Hypertension Intiative</a:t>
            </a:r>
            <a:endParaRPr lang="en-US">
              <a:effectLst/>
            </a:endParaRPr>
          </a:p>
          <a:p>
            <a:pPr>
              <a:defRPr/>
            </a:pPr>
            <a:r>
              <a:rPr lang="en-US" sz="1800" b="1" i="0" baseline="0">
                <a:effectLst/>
              </a:rPr>
              <a:t>Percent of All Reporting Hospitals Where Women Received Discharge Education Materials</a:t>
            </a:r>
            <a:endParaRPr lang="en-US">
              <a:effectLst/>
            </a:endParaRPr>
          </a:p>
          <a:p>
            <a:pPr>
              <a:defRPr/>
            </a:pPr>
            <a:r>
              <a:rPr lang="en-US" sz="1800" b="1" i="0" baseline="0">
                <a:effectLst/>
              </a:rPr>
              <a:t>All Hospitals, 2016</a:t>
            </a:r>
            <a:endParaRPr lang="en-US">
              <a:effectLst/>
            </a:endParaRPr>
          </a:p>
        </c:rich>
      </c:tx>
      <c:layout/>
      <c:overlay val="0"/>
    </c:title>
    <c:autoTitleDeleted val="0"/>
    <c:plotArea>
      <c:layout/>
      <c:barChart>
        <c:barDir val="col"/>
        <c:grouping val="percentStacked"/>
        <c:varyColors val="0"/>
        <c:ser>
          <c:idx val="0"/>
          <c:order val="0"/>
          <c:tx>
            <c:strRef>
              <c:f>'Patient Education'!$L$2</c:f>
              <c:strCache>
                <c:ptCount val="1"/>
                <c:pt idx="0">
                  <c:v>No women received discharge education material</c:v>
                </c:pt>
              </c:strCache>
            </c:strRef>
          </c:tx>
          <c:spPr>
            <a:solidFill>
              <a:srgbClr val="FF9933"/>
            </a:solidFill>
          </c:spPr>
          <c:invertIfNegative val="0"/>
          <c:cat>
            <c:strRef>
              <c:f>'Patient Education'!$M$1:$S$1</c:f>
              <c:strCache>
                <c:ptCount val="7"/>
                <c:pt idx="0">
                  <c:v>Baseline</c:v>
                </c:pt>
                <c:pt idx="1">
                  <c:v>July</c:v>
                </c:pt>
                <c:pt idx="2">
                  <c:v>August </c:v>
                </c:pt>
                <c:pt idx="3">
                  <c:v>September</c:v>
                </c:pt>
                <c:pt idx="4">
                  <c:v>October</c:v>
                </c:pt>
                <c:pt idx="5">
                  <c:v>November</c:v>
                </c:pt>
                <c:pt idx="6">
                  <c:v>December</c:v>
                </c:pt>
              </c:strCache>
            </c:strRef>
          </c:cat>
          <c:val>
            <c:numRef>
              <c:f>'Patient Education'!$M$2:$S$2</c:f>
              <c:numCache>
                <c:formatCode>0%</c:formatCode>
                <c:ptCount val="7"/>
                <c:pt idx="0">
                  <c:v>0.32098765432098764</c:v>
                </c:pt>
                <c:pt idx="1">
                  <c:v>0.21621621621621623</c:v>
                </c:pt>
                <c:pt idx="2">
                  <c:v>0.22222222222222221</c:v>
                </c:pt>
                <c:pt idx="3">
                  <c:v>0.25</c:v>
                </c:pt>
                <c:pt idx="4">
                  <c:v>0.23943661971830985</c:v>
                </c:pt>
                <c:pt idx="5">
                  <c:v>0.25333333333333335</c:v>
                </c:pt>
                <c:pt idx="6">
                  <c:v>0.13235294117647059</c:v>
                </c:pt>
              </c:numCache>
            </c:numRef>
          </c:val>
        </c:ser>
        <c:ser>
          <c:idx val="1"/>
          <c:order val="1"/>
          <c:tx>
            <c:strRef>
              <c:f>'Patient Education'!$L$3</c:f>
              <c:strCache>
                <c:ptCount val="1"/>
                <c:pt idx="0">
                  <c:v>1-74% of women received discharge education material</c:v>
                </c:pt>
              </c:strCache>
            </c:strRef>
          </c:tx>
          <c:spPr>
            <a:solidFill>
              <a:srgbClr val="FFBE7D"/>
            </a:solidFill>
          </c:spPr>
          <c:invertIfNegative val="0"/>
          <c:cat>
            <c:strRef>
              <c:f>'Patient Education'!$M$1:$S$1</c:f>
              <c:strCache>
                <c:ptCount val="7"/>
                <c:pt idx="0">
                  <c:v>Baseline</c:v>
                </c:pt>
                <c:pt idx="1">
                  <c:v>July</c:v>
                </c:pt>
                <c:pt idx="2">
                  <c:v>August </c:v>
                </c:pt>
                <c:pt idx="3">
                  <c:v>September</c:v>
                </c:pt>
                <c:pt idx="4">
                  <c:v>October</c:v>
                </c:pt>
                <c:pt idx="5">
                  <c:v>November</c:v>
                </c:pt>
                <c:pt idx="6">
                  <c:v>December</c:v>
                </c:pt>
              </c:strCache>
            </c:strRef>
          </c:cat>
          <c:val>
            <c:numRef>
              <c:f>'Patient Education'!$M$3:$S$3</c:f>
              <c:numCache>
                <c:formatCode>0%</c:formatCode>
                <c:ptCount val="7"/>
                <c:pt idx="0">
                  <c:v>0.54320987654320985</c:v>
                </c:pt>
                <c:pt idx="1">
                  <c:v>0.5</c:v>
                </c:pt>
                <c:pt idx="2">
                  <c:v>0.44444444444444442</c:v>
                </c:pt>
                <c:pt idx="3">
                  <c:v>0.41666666666666669</c:v>
                </c:pt>
                <c:pt idx="4">
                  <c:v>0.42253521126760563</c:v>
                </c:pt>
                <c:pt idx="5">
                  <c:v>0.33333333333333331</c:v>
                </c:pt>
                <c:pt idx="6">
                  <c:v>0.35294117647058826</c:v>
                </c:pt>
              </c:numCache>
            </c:numRef>
          </c:val>
        </c:ser>
        <c:ser>
          <c:idx val="2"/>
          <c:order val="2"/>
          <c:tx>
            <c:strRef>
              <c:f>'Patient Education'!$L$4</c:f>
              <c:strCache>
                <c:ptCount val="1"/>
                <c:pt idx="0">
                  <c:v>75-100% of women received discharge education material</c:v>
                </c:pt>
              </c:strCache>
            </c:strRef>
          </c:tx>
          <c:spPr>
            <a:solidFill>
              <a:srgbClr val="00B050"/>
            </a:solidFill>
          </c:spPr>
          <c:invertIfNegative val="0"/>
          <c:cat>
            <c:strRef>
              <c:f>'Patient Education'!$M$1:$S$1</c:f>
              <c:strCache>
                <c:ptCount val="7"/>
                <c:pt idx="0">
                  <c:v>Baseline</c:v>
                </c:pt>
                <c:pt idx="1">
                  <c:v>July</c:v>
                </c:pt>
                <c:pt idx="2">
                  <c:v>August </c:v>
                </c:pt>
                <c:pt idx="3">
                  <c:v>September</c:v>
                </c:pt>
                <c:pt idx="4">
                  <c:v>October</c:v>
                </c:pt>
                <c:pt idx="5">
                  <c:v>November</c:v>
                </c:pt>
                <c:pt idx="6">
                  <c:v>December</c:v>
                </c:pt>
              </c:strCache>
            </c:strRef>
          </c:cat>
          <c:val>
            <c:numRef>
              <c:f>'Patient Education'!$M$4:$S$4</c:f>
              <c:numCache>
                <c:formatCode>0%</c:formatCode>
                <c:ptCount val="7"/>
                <c:pt idx="0">
                  <c:v>0.13580246913580246</c:v>
                </c:pt>
                <c:pt idx="1">
                  <c:v>0.28378378378378377</c:v>
                </c:pt>
                <c:pt idx="2">
                  <c:v>0.33333333333333331</c:v>
                </c:pt>
                <c:pt idx="3">
                  <c:v>0.32142857142857145</c:v>
                </c:pt>
                <c:pt idx="4">
                  <c:v>0.323943661971831</c:v>
                </c:pt>
                <c:pt idx="5">
                  <c:v>0.41333333333333333</c:v>
                </c:pt>
                <c:pt idx="6">
                  <c:v>0.51470588235294112</c:v>
                </c:pt>
              </c:numCache>
            </c:numRef>
          </c:val>
        </c:ser>
        <c:dLbls>
          <c:showLegendKey val="0"/>
          <c:showVal val="0"/>
          <c:showCatName val="0"/>
          <c:showSerName val="0"/>
          <c:showPercent val="0"/>
          <c:showBubbleSize val="0"/>
        </c:dLbls>
        <c:gapWidth val="150"/>
        <c:overlap val="100"/>
        <c:axId val="110413696"/>
        <c:axId val="110415232"/>
      </c:barChart>
      <c:scatterChart>
        <c:scatterStyle val="lineMarker"/>
        <c:varyColors val="0"/>
        <c:ser>
          <c:idx val="3"/>
          <c:order val="3"/>
          <c:tx>
            <c:v>Overall % of women receiving discharge education material</c:v>
          </c:tx>
          <c:spPr>
            <a:ln>
              <a:solidFill>
                <a:srgbClr val="004990"/>
              </a:solidFill>
            </a:ln>
          </c:spPr>
          <c:marker>
            <c:symbol val="circle"/>
            <c:size val="9"/>
            <c:spPr>
              <a:solidFill>
                <a:srgbClr val="004990"/>
              </a:solidFill>
              <a:ln>
                <a:noFill/>
              </a:ln>
            </c:spPr>
          </c:marker>
          <c:dLbls>
            <c:txPr>
              <a:bodyPr/>
              <a:lstStyle/>
              <a:p>
                <a:pPr>
                  <a:defRPr sz="1200" b="1"/>
                </a:pPr>
                <a:endParaRPr lang="en-US"/>
              </a:p>
            </c:txPr>
            <c:dLblPos val="b"/>
            <c:showLegendKey val="0"/>
            <c:showVal val="1"/>
            <c:showCatName val="0"/>
            <c:showSerName val="0"/>
            <c:showPercent val="0"/>
            <c:showBubbleSize val="0"/>
            <c:showLeaderLines val="0"/>
          </c:dLbls>
          <c:xVal>
            <c:numRef>
              <c:f>'Patient Education'!#REF!</c:f>
            </c:numRef>
          </c:xVal>
          <c:yVal>
            <c:numRef>
              <c:f>'Patient Education'!$M$5:$S$5</c:f>
              <c:numCache>
                <c:formatCode>0%</c:formatCode>
                <c:ptCount val="7"/>
                <c:pt idx="0">
                  <c:v>0.37</c:v>
                </c:pt>
                <c:pt idx="1">
                  <c:v>0.37</c:v>
                </c:pt>
                <c:pt idx="2">
                  <c:v>0.45</c:v>
                </c:pt>
                <c:pt idx="3">
                  <c:v>0.48</c:v>
                </c:pt>
                <c:pt idx="4">
                  <c:v>0.57999999999999996</c:v>
                </c:pt>
                <c:pt idx="5">
                  <c:v>0.63</c:v>
                </c:pt>
                <c:pt idx="6">
                  <c:v>0.64</c:v>
                </c:pt>
              </c:numCache>
            </c:numRef>
          </c:yVal>
          <c:smooth val="0"/>
        </c:ser>
        <c:dLbls>
          <c:showLegendKey val="0"/>
          <c:showVal val="0"/>
          <c:showCatName val="0"/>
          <c:showSerName val="0"/>
          <c:showPercent val="0"/>
          <c:showBubbleSize val="0"/>
        </c:dLbls>
        <c:axId val="110426752"/>
        <c:axId val="110425216"/>
      </c:scatterChart>
      <c:catAx>
        <c:axId val="110413696"/>
        <c:scaling>
          <c:orientation val="minMax"/>
        </c:scaling>
        <c:delete val="0"/>
        <c:axPos val="b"/>
        <c:majorTickMark val="out"/>
        <c:minorTickMark val="none"/>
        <c:tickLblPos val="nextTo"/>
        <c:txPr>
          <a:bodyPr/>
          <a:lstStyle/>
          <a:p>
            <a:pPr>
              <a:defRPr sz="1200"/>
            </a:pPr>
            <a:endParaRPr lang="en-US"/>
          </a:p>
        </c:txPr>
        <c:crossAx val="110415232"/>
        <c:crosses val="autoZero"/>
        <c:auto val="1"/>
        <c:lblAlgn val="ctr"/>
        <c:lblOffset val="100"/>
        <c:noMultiLvlLbl val="0"/>
      </c:catAx>
      <c:valAx>
        <c:axId val="110415232"/>
        <c:scaling>
          <c:orientation val="minMax"/>
        </c:scaling>
        <c:delete val="0"/>
        <c:axPos val="l"/>
        <c:numFmt formatCode="0%" sourceLinked="1"/>
        <c:majorTickMark val="out"/>
        <c:minorTickMark val="none"/>
        <c:tickLblPos val="nextTo"/>
        <c:txPr>
          <a:bodyPr/>
          <a:lstStyle/>
          <a:p>
            <a:pPr>
              <a:defRPr sz="1200"/>
            </a:pPr>
            <a:endParaRPr lang="en-US"/>
          </a:p>
        </c:txPr>
        <c:crossAx val="110413696"/>
        <c:crosses val="autoZero"/>
        <c:crossBetween val="between"/>
      </c:valAx>
      <c:valAx>
        <c:axId val="110425216"/>
        <c:scaling>
          <c:orientation val="minMax"/>
          <c:max val="1"/>
          <c:min val="0"/>
        </c:scaling>
        <c:delete val="1"/>
        <c:axPos val="r"/>
        <c:numFmt formatCode="0%" sourceLinked="1"/>
        <c:majorTickMark val="out"/>
        <c:minorTickMark val="none"/>
        <c:tickLblPos val="nextTo"/>
        <c:crossAx val="110426752"/>
        <c:crosses val="max"/>
        <c:crossBetween val="midCat"/>
      </c:valAx>
      <c:valAx>
        <c:axId val="110426752"/>
        <c:scaling>
          <c:orientation val="minMax"/>
        </c:scaling>
        <c:delete val="1"/>
        <c:axPos val="t"/>
        <c:majorTickMark val="out"/>
        <c:minorTickMark val="none"/>
        <c:tickLblPos val="nextTo"/>
        <c:crossAx val="110425216"/>
        <c:crosses val="max"/>
        <c:crossBetween val="midCat"/>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a:effectLst/>
              </a:rPr>
              <a:t>ILPQC: Maternal Hypertension Intiative</a:t>
            </a:r>
            <a:endParaRPr lang="en-US">
              <a:effectLst/>
            </a:endParaRPr>
          </a:p>
          <a:p>
            <a:pPr>
              <a:defRPr/>
            </a:pPr>
            <a:r>
              <a:rPr lang="en-US" sz="1800" b="1" i="0" baseline="0">
                <a:effectLst/>
              </a:rPr>
              <a:t>Percent of All Reporting Hospitals Where Follow-up Appointments were Scheduled within 10 Days</a:t>
            </a:r>
            <a:endParaRPr lang="en-US">
              <a:effectLst/>
            </a:endParaRPr>
          </a:p>
          <a:p>
            <a:pPr>
              <a:defRPr/>
            </a:pPr>
            <a:r>
              <a:rPr lang="en-US" sz="1800" b="1" i="0" baseline="0">
                <a:effectLst/>
              </a:rPr>
              <a:t>All Hospitals, 2016</a:t>
            </a:r>
            <a:endParaRPr lang="en-US">
              <a:effectLst/>
            </a:endParaRPr>
          </a:p>
        </c:rich>
      </c:tx>
      <c:layout/>
      <c:overlay val="0"/>
    </c:title>
    <c:autoTitleDeleted val="0"/>
    <c:plotArea>
      <c:layout/>
      <c:barChart>
        <c:barDir val="col"/>
        <c:grouping val="percentStacked"/>
        <c:varyColors val="0"/>
        <c:ser>
          <c:idx val="0"/>
          <c:order val="0"/>
          <c:tx>
            <c:strRef>
              <c:f>'Patient Discharge'!$L$2</c:f>
              <c:strCache>
                <c:ptCount val="1"/>
                <c:pt idx="0">
                  <c:v>No women had follow-up scheduled within 10 days</c:v>
                </c:pt>
              </c:strCache>
            </c:strRef>
          </c:tx>
          <c:spPr>
            <a:solidFill>
              <a:srgbClr val="FF9933"/>
            </a:solidFill>
          </c:spPr>
          <c:invertIfNegative val="0"/>
          <c:cat>
            <c:strRef>
              <c:f>'Patient Discharge'!$M$1:$S$1</c:f>
              <c:strCache>
                <c:ptCount val="7"/>
                <c:pt idx="0">
                  <c:v>Baseline</c:v>
                </c:pt>
                <c:pt idx="1">
                  <c:v>July</c:v>
                </c:pt>
                <c:pt idx="2">
                  <c:v>August </c:v>
                </c:pt>
                <c:pt idx="3">
                  <c:v>September</c:v>
                </c:pt>
                <c:pt idx="4">
                  <c:v>October</c:v>
                </c:pt>
                <c:pt idx="5">
                  <c:v>November</c:v>
                </c:pt>
                <c:pt idx="6">
                  <c:v>December</c:v>
                </c:pt>
              </c:strCache>
            </c:strRef>
          </c:cat>
          <c:val>
            <c:numRef>
              <c:f>'Patient Discharge'!$M$2:$S$2</c:f>
              <c:numCache>
                <c:formatCode>0%</c:formatCode>
                <c:ptCount val="7"/>
                <c:pt idx="0">
                  <c:v>7.3170731707317069E-2</c:v>
                </c:pt>
                <c:pt idx="1">
                  <c:v>0.1095890410958904</c:v>
                </c:pt>
                <c:pt idx="2">
                  <c:v>0.12345679012345678</c:v>
                </c:pt>
                <c:pt idx="3">
                  <c:v>0.12048192771084337</c:v>
                </c:pt>
                <c:pt idx="4">
                  <c:v>5.7142857142857141E-2</c:v>
                </c:pt>
                <c:pt idx="5">
                  <c:v>9.3333333333333338E-2</c:v>
                </c:pt>
                <c:pt idx="6">
                  <c:v>5.8823529411764705E-2</c:v>
                </c:pt>
              </c:numCache>
            </c:numRef>
          </c:val>
        </c:ser>
        <c:ser>
          <c:idx val="1"/>
          <c:order val="1"/>
          <c:tx>
            <c:strRef>
              <c:f>'Patient Discharge'!$L$3</c:f>
              <c:strCache>
                <c:ptCount val="1"/>
                <c:pt idx="0">
                  <c:v>1-74% of women had follow-up scheduled within 10 days</c:v>
                </c:pt>
              </c:strCache>
            </c:strRef>
          </c:tx>
          <c:spPr>
            <a:solidFill>
              <a:srgbClr val="FFBE7D"/>
            </a:solidFill>
          </c:spPr>
          <c:invertIfNegative val="0"/>
          <c:cat>
            <c:strRef>
              <c:f>'Patient Discharge'!$M$1:$S$1</c:f>
              <c:strCache>
                <c:ptCount val="7"/>
                <c:pt idx="0">
                  <c:v>Baseline</c:v>
                </c:pt>
                <c:pt idx="1">
                  <c:v>July</c:v>
                </c:pt>
                <c:pt idx="2">
                  <c:v>August </c:v>
                </c:pt>
                <c:pt idx="3">
                  <c:v>September</c:v>
                </c:pt>
                <c:pt idx="4">
                  <c:v>October</c:v>
                </c:pt>
                <c:pt idx="5">
                  <c:v>November</c:v>
                </c:pt>
                <c:pt idx="6">
                  <c:v>December</c:v>
                </c:pt>
              </c:strCache>
            </c:strRef>
          </c:cat>
          <c:val>
            <c:numRef>
              <c:f>'Patient Discharge'!$M$3:$S$3</c:f>
              <c:numCache>
                <c:formatCode>0%</c:formatCode>
                <c:ptCount val="7"/>
                <c:pt idx="0">
                  <c:v>0.73170731707317072</c:v>
                </c:pt>
                <c:pt idx="1">
                  <c:v>0.47945205479452052</c:v>
                </c:pt>
                <c:pt idx="2">
                  <c:v>0.54320987654320985</c:v>
                </c:pt>
                <c:pt idx="3">
                  <c:v>0.39759036144578314</c:v>
                </c:pt>
                <c:pt idx="4">
                  <c:v>0.44285714285714284</c:v>
                </c:pt>
                <c:pt idx="5">
                  <c:v>0.30666666666666664</c:v>
                </c:pt>
                <c:pt idx="6">
                  <c:v>0.4264705882352941</c:v>
                </c:pt>
              </c:numCache>
            </c:numRef>
          </c:val>
        </c:ser>
        <c:ser>
          <c:idx val="2"/>
          <c:order val="2"/>
          <c:tx>
            <c:strRef>
              <c:f>'Patient Discharge'!$L$4</c:f>
              <c:strCache>
                <c:ptCount val="1"/>
                <c:pt idx="0">
                  <c:v>75-100% of women had follow-up scheduled within 10 days</c:v>
                </c:pt>
              </c:strCache>
            </c:strRef>
          </c:tx>
          <c:spPr>
            <a:solidFill>
              <a:srgbClr val="00B050"/>
            </a:solidFill>
          </c:spPr>
          <c:invertIfNegative val="0"/>
          <c:cat>
            <c:strRef>
              <c:f>'Patient Discharge'!$M$1:$S$1</c:f>
              <c:strCache>
                <c:ptCount val="7"/>
                <c:pt idx="0">
                  <c:v>Baseline</c:v>
                </c:pt>
                <c:pt idx="1">
                  <c:v>July</c:v>
                </c:pt>
                <c:pt idx="2">
                  <c:v>August </c:v>
                </c:pt>
                <c:pt idx="3">
                  <c:v>September</c:v>
                </c:pt>
                <c:pt idx="4">
                  <c:v>October</c:v>
                </c:pt>
                <c:pt idx="5">
                  <c:v>November</c:v>
                </c:pt>
                <c:pt idx="6">
                  <c:v>December</c:v>
                </c:pt>
              </c:strCache>
            </c:strRef>
          </c:cat>
          <c:val>
            <c:numRef>
              <c:f>'Patient Discharge'!$M$4:$S$4</c:f>
              <c:numCache>
                <c:formatCode>0%</c:formatCode>
                <c:ptCount val="7"/>
                <c:pt idx="0">
                  <c:v>0.1951219512195122</c:v>
                </c:pt>
                <c:pt idx="1">
                  <c:v>0.41095890410958902</c:v>
                </c:pt>
                <c:pt idx="2">
                  <c:v>0.33333333333333331</c:v>
                </c:pt>
                <c:pt idx="3">
                  <c:v>0.48192771084337349</c:v>
                </c:pt>
                <c:pt idx="4">
                  <c:v>0.5</c:v>
                </c:pt>
                <c:pt idx="5">
                  <c:v>0.6</c:v>
                </c:pt>
                <c:pt idx="6">
                  <c:v>0.51470588235294112</c:v>
                </c:pt>
              </c:numCache>
            </c:numRef>
          </c:val>
        </c:ser>
        <c:dLbls>
          <c:showLegendKey val="0"/>
          <c:showVal val="0"/>
          <c:showCatName val="0"/>
          <c:showSerName val="0"/>
          <c:showPercent val="0"/>
          <c:showBubbleSize val="0"/>
        </c:dLbls>
        <c:gapWidth val="150"/>
        <c:overlap val="100"/>
        <c:axId val="110494464"/>
        <c:axId val="110496000"/>
      </c:barChart>
      <c:scatterChart>
        <c:scatterStyle val="lineMarker"/>
        <c:varyColors val="0"/>
        <c:ser>
          <c:idx val="3"/>
          <c:order val="3"/>
          <c:tx>
            <c:strRef>
              <c:f>'Patient Discharge'!$L$5</c:f>
              <c:strCache>
                <c:ptCount val="1"/>
                <c:pt idx="0">
                  <c:v>Overall % of women who had follow-up scheduled within 10 days</c:v>
                </c:pt>
              </c:strCache>
            </c:strRef>
          </c:tx>
          <c:spPr>
            <a:ln>
              <a:solidFill>
                <a:srgbClr val="004990"/>
              </a:solidFill>
            </a:ln>
          </c:spPr>
          <c:marker>
            <c:symbol val="circle"/>
            <c:size val="9"/>
            <c:spPr>
              <a:solidFill>
                <a:srgbClr val="004990"/>
              </a:solidFill>
              <a:ln>
                <a:noFill/>
              </a:ln>
            </c:spPr>
          </c:marker>
          <c:dLbls>
            <c:txPr>
              <a:bodyPr/>
              <a:lstStyle/>
              <a:p>
                <a:pPr>
                  <a:defRPr sz="1200" b="1"/>
                </a:pPr>
                <a:endParaRPr lang="en-US"/>
              </a:p>
            </c:txPr>
            <c:dLblPos val="b"/>
            <c:showLegendKey val="0"/>
            <c:showVal val="1"/>
            <c:showCatName val="0"/>
            <c:showSerName val="0"/>
            <c:showPercent val="0"/>
            <c:showBubbleSize val="0"/>
            <c:showLeaderLines val="0"/>
          </c:dLbls>
          <c:xVal>
            <c:strRef>
              <c:f>'Patient Discharge'!$M$1:$S$1</c:f>
              <c:strCache>
                <c:ptCount val="7"/>
                <c:pt idx="0">
                  <c:v>Baseline</c:v>
                </c:pt>
                <c:pt idx="1">
                  <c:v>July</c:v>
                </c:pt>
                <c:pt idx="2">
                  <c:v>August </c:v>
                </c:pt>
                <c:pt idx="3">
                  <c:v>September</c:v>
                </c:pt>
                <c:pt idx="4">
                  <c:v>October</c:v>
                </c:pt>
                <c:pt idx="5">
                  <c:v>November</c:v>
                </c:pt>
                <c:pt idx="6">
                  <c:v>December</c:v>
                </c:pt>
              </c:strCache>
            </c:strRef>
          </c:xVal>
          <c:yVal>
            <c:numRef>
              <c:f>'Patient Discharge'!$M$5:$S$5</c:f>
              <c:numCache>
                <c:formatCode>0%</c:formatCode>
                <c:ptCount val="7"/>
                <c:pt idx="0">
                  <c:v>0.53</c:v>
                </c:pt>
                <c:pt idx="1">
                  <c:v>0.56000000000000005</c:v>
                </c:pt>
                <c:pt idx="2">
                  <c:v>0.54</c:v>
                </c:pt>
                <c:pt idx="3">
                  <c:v>0.65</c:v>
                </c:pt>
                <c:pt idx="4">
                  <c:v>0.67</c:v>
                </c:pt>
                <c:pt idx="5">
                  <c:v>0.7</c:v>
                </c:pt>
                <c:pt idx="6">
                  <c:v>0.66</c:v>
                </c:pt>
              </c:numCache>
            </c:numRef>
          </c:yVal>
          <c:smooth val="0"/>
        </c:ser>
        <c:dLbls>
          <c:showLegendKey val="0"/>
          <c:showVal val="0"/>
          <c:showCatName val="0"/>
          <c:showSerName val="0"/>
          <c:showPercent val="0"/>
          <c:showBubbleSize val="0"/>
        </c:dLbls>
        <c:axId val="110515712"/>
        <c:axId val="110514176"/>
      </c:scatterChart>
      <c:catAx>
        <c:axId val="110494464"/>
        <c:scaling>
          <c:orientation val="minMax"/>
        </c:scaling>
        <c:delete val="0"/>
        <c:axPos val="b"/>
        <c:majorTickMark val="out"/>
        <c:minorTickMark val="none"/>
        <c:tickLblPos val="nextTo"/>
        <c:txPr>
          <a:bodyPr/>
          <a:lstStyle/>
          <a:p>
            <a:pPr>
              <a:defRPr sz="1200"/>
            </a:pPr>
            <a:endParaRPr lang="en-US"/>
          </a:p>
        </c:txPr>
        <c:crossAx val="110496000"/>
        <c:crosses val="autoZero"/>
        <c:auto val="1"/>
        <c:lblAlgn val="ctr"/>
        <c:lblOffset val="100"/>
        <c:noMultiLvlLbl val="0"/>
      </c:catAx>
      <c:valAx>
        <c:axId val="110496000"/>
        <c:scaling>
          <c:orientation val="minMax"/>
        </c:scaling>
        <c:delete val="0"/>
        <c:axPos val="l"/>
        <c:numFmt formatCode="0%" sourceLinked="1"/>
        <c:majorTickMark val="out"/>
        <c:minorTickMark val="none"/>
        <c:tickLblPos val="nextTo"/>
        <c:txPr>
          <a:bodyPr/>
          <a:lstStyle/>
          <a:p>
            <a:pPr>
              <a:defRPr sz="1200"/>
            </a:pPr>
            <a:endParaRPr lang="en-US"/>
          </a:p>
        </c:txPr>
        <c:crossAx val="110494464"/>
        <c:crosses val="autoZero"/>
        <c:crossBetween val="between"/>
      </c:valAx>
      <c:valAx>
        <c:axId val="110514176"/>
        <c:scaling>
          <c:orientation val="minMax"/>
          <c:max val="1"/>
          <c:min val="0"/>
        </c:scaling>
        <c:delete val="1"/>
        <c:axPos val="r"/>
        <c:numFmt formatCode="0%" sourceLinked="1"/>
        <c:majorTickMark val="out"/>
        <c:minorTickMark val="none"/>
        <c:tickLblPos val="nextTo"/>
        <c:crossAx val="110515712"/>
        <c:crosses val="max"/>
        <c:crossBetween val="midCat"/>
      </c:valAx>
      <c:valAx>
        <c:axId val="110515712"/>
        <c:scaling>
          <c:orientation val="minMax"/>
        </c:scaling>
        <c:delete val="1"/>
        <c:axPos val="t"/>
        <c:majorTickMark val="out"/>
        <c:minorTickMark val="none"/>
        <c:tickLblPos val="nextTo"/>
        <c:crossAx val="110514176"/>
        <c:crosses val="max"/>
        <c:crossBetween val="midCat"/>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a:effectLst/>
              </a:rPr>
              <a:t>ILPQC: Maternal Hypertension Intiative</a:t>
            </a:r>
            <a:endParaRPr lang="en-US">
              <a:effectLst/>
            </a:endParaRPr>
          </a:p>
          <a:p>
            <a:pPr>
              <a:defRPr/>
            </a:pPr>
            <a:r>
              <a:rPr lang="en-US" sz="1800" b="1" i="0" baseline="0">
                <a:effectLst/>
              </a:rPr>
              <a:t>Percent of All Reporting Hospitals Where Cases of New Onset Severe Hypertension were Debriefed</a:t>
            </a:r>
            <a:endParaRPr lang="en-US">
              <a:effectLst/>
            </a:endParaRPr>
          </a:p>
          <a:p>
            <a:pPr>
              <a:defRPr/>
            </a:pPr>
            <a:r>
              <a:rPr lang="en-US" sz="1800" b="1" i="0" baseline="0">
                <a:effectLst/>
              </a:rPr>
              <a:t>All Hospitals, 2016</a:t>
            </a:r>
            <a:endParaRPr lang="en-US">
              <a:effectLst/>
            </a:endParaRPr>
          </a:p>
        </c:rich>
      </c:tx>
      <c:layout/>
      <c:overlay val="0"/>
    </c:title>
    <c:autoTitleDeleted val="0"/>
    <c:plotArea>
      <c:layout/>
      <c:barChart>
        <c:barDir val="col"/>
        <c:grouping val="percentStacked"/>
        <c:varyColors val="0"/>
        <c:ser>
          <c:idx val="0"/>
          <c:order val="0"/>
          <c:tx>
            <c:strRef>
              <c:f>Debrief!$N$2</c:f>
              <c:strCache>
                <c:ptCount val="1"/>
                <c:pt idx="0">
                  <c:v>No cases debriefed</c:v>
                </c:pt>
              </c:strCache>
            </c:strRef>
          </c:tx>
          <c:spPr>
            <a:solidFill>
              <a:srgbClr val="FF9933"/>
            </a:solidFill>
          </c:spPr>
          <c:invertIfNegative val="0"/>
          <c:cat>
            <c:strRef>
              <c:f>Debrief!$O$1:$U$1</c:f>
              <c:strCache>
                <c:ptCount val="7"/>
                <c:pt idx="0">
                  <c:v>Baseline</c:v>
                </c:pt>
                <c:pt idx="1">
                  <c:v>July</c:v>
                </c:pt>
                <c:pt idx="2">
                  <c:v>August </c:v>
                </c:pt>
                <c:pt idx="3">
                  <c:v>September</c:v>
                </c:pt>
                <c:pt idx="4">
                  <c:v>October</c:v>
                </c:pt>
                <c:pt idx="5">
                  <c:v>November</c:v>
                </c:pt>
                <c:pt idx="6">
                  <c:v>December</c:v>
                </c:pt>
              </c:strCache>
            </c:strRef>
          </c:cat>
          <c:val>
            <c:numRef>
              <c:f>Debrief!$O$2:$U$2</c:f>
              <c:numCache>
                <c:formatCode>0%</c:formatCode>
                <c:ptCount val="7"/>
                <c:pt idx="0">
                  <c:v>0.8271604938271605</c:v>
                </c:pt>
                <c:pt idx="1">
                  <c:v>0.6216216216216216</c:v>
                </c:pt>
                <c:pt idx="2">
                  <c:v>0.52500000000000002</c:v>
                </c:pt>
                <c:pt idx="3">
                  <c:v>0.53012048192771088</c:v>
                </c:pt>
                <c:pt idx="4">
                  <c:v>0.51388888888888884</c:v>
                </c:pt>
                <c:pt idx="5">
                  <c:v>0.42857142857142855</c:v>
                </c:pt>
                <c:pt idx="6">
                  <c:v>0.42857142857142855</c:v>
                </c:pt>
              </c:numCache>
            </c:numRef>
          </c:val>
        </c:ser>
        <c:ser>
          <c:idx val="1"/>
          <c:order val="1"/>
          <c:tx>
            <c:strRef>
              <c:f>Debrief!$N$3</c:f>
              <c:strCache>
                <c:ptCount val="1"/>
                <c:pt idx="0">
                  <c:v>1-74% of cases debriefed</c:v>
                </c:pt>
              </c:strCache>
            </c:strRef>
          </c:tx>
          <c:spPr>
            <a:solidFill>
              <a:srgbClr val="FFBE7D"/>
            </a:solidFill>
          </c:spPr>
          <c:invertIfNegative val="0"/>
          <c:cat>
            <c:strRef>
              <c:f>Debrief!$O$1:$U$1</c:f>
              <c:strCache>
                <c:ptCount val="7"/>
                <c:pt idx="0">
                  <c:v>Baseline</c:v>
                </c:pt>
                <c:pt idx="1">
                  <c:v>July</c:v>
                </c:pt>
                <c:pt idx="2">
                  <c:v>August </c:v>
                </c:pt>
                <c:pt idx="3">
                  <c:v>September</c:v>
                </c:pt>
                <c:pt idx="4">
                  <c:v>October</c:v>
                </c:pt>
                <c:pt idx="5">
                  <c:v>November</c:v>
                </c:pt>
                <c:pt idx="6">
                  <c:v>December</c:v>
                </c:pt>
              </c:strCache>
            </c:strRef>
          </c:cat>
          <c:val>
            <c:numRef>
              <c:f>Debrief!$O$3:$U$3</c:f>
              <c:numCache>
                <c:formatCode>0%</c:formatCode>
                <c:ptCount val="7"/>
                <c:pt idx="0">
                  <c:v>0.14814814814814814</c:v>
                </c:pt>
                <c:pt idx="1">
                  <c:v>0.28378378378378377</c:v>
                </c:pt>
                <c:pt idx="2">
                  <c:v>0.36249999999999999</c:v>
                </c:pt>
                <c:pt idx="3">
                  <c:v>0.36144578313253012</c:v>
                </c:pt>
                <c:pt idx="4">
                  <c:v>0.34722222222222221</c:v>
                </c:pt>
                <c:pt idx="5">
                  <c:v>0.44155844155844154</c:v>
                </c:pt>
                <c:pt idx="6">
                  <c:v>0.41428571428571431</c:v>
                </c:pt>
              </c:numCache>
            </c:numRef>
          </c:val>
        </c:ser>
        <c:ser>
          <c:idx val="2"/>
          <c:order val="2"/>
          <c:tx>
            <c:strRef>
              <c:f>Debrief!$N$4</c:f>
              <c:strCache>
                <c:ptCount val="1"/>
                <c:pt idx="0">
                  <c:v>75-100% of cases debriefed</c:v>
                </c:pt>
              </c:strCache>
            </c:strRef>
          </c:tx>
          <c:spPr>
            <a:solidFill>
              <a:srgbClr val="00B050"/>
            </a:solidFill>
          </c:spPr>
          <c:invertIfNegative val="0"/>
          <c:cat>
            <c:strRef>
              <c:f>Debrief!$O$1:$U$1</c:f>
              <c:strCache>
                <c:ptCount val="7"/>
                <c:pt idx="0">
                  <c:v>Baseline</c:v>
                </c:pt>
                <c:pt idx="1">
                  <c:v>July</c:v>
                </c:pt>
                <c:pt idx="2">
                  <c:v>August </c:v>
                </c:pt>
                <c:pt idx="3">
                  <c:v>September</c:v>
                </c:pt>
                <c:pt idx="4">
                  <c:v>October</c:v>
                </c:pt>
                <c:pt idx="5">
                  <c:v>November</c:v>
                </c:pt>
                <c:pt idx="6">
                  <c:v>December</c:v>
                </c:pt>
              </c:strCache>
            </c:strRef>
          </c:cat>
          <c:val>
            <c:numRef>
              <c:f>Debrief!$O$4:$U$4</c:f>
              <c:numCache>
                <c:formatCode>0%</c:formatCode>
                <c:ptCount val="7"/>
                <c:pt idx="0">
                  <c:v>2.4691358024691357E-2</c:v>
                </c:pt>
                <c:pt idx="1">
                  <c:v>9.45945945945946E-2</c:v>
                </c:pt>
                <c:pt idx="2">
                  <c:v>0.1125</c:v>
                </c:pt>
                <c:pt idx="3">
                  <c:v>0.10843373493975904</c:v>
                </c:pt>
                <c:pt idx="4">
                  <c:v>0.1388888888888889</c:v>
                </c:pt>
                <c:pt idx="5">
                  <c:v>0.12987012987012986</c:v>
                </c:pt>
                <c:pt idx="6">
                  <c:v>0.15714285714285714</c:v>
                </c:pt>
              </c:numCache>
            </c:numRef>
          </c:val>
        </c:ser>
        <c:dLbls>
          <c:showLegendKey val="0"/>
          <c:showVal val="0"/>
          <c:showCatName val="0"/>
          <c:showSerName val="0"/>
          <c:showPercent val="0"/>
          <c:showBubbleSize val="0"/>
        </c:dLbls>
        <c:gapWidth val="150"/>
        <c:overlap val="100"/>
        <c:axId val="110559232"/>
        <c:axId val="110560768"/>
      </c:barChart>
      <c:scatterChart>
        <c:scatterStyle val="lineMarker"/>
        <c:varyColors val="0"/>
        <c:ser>
          <c:idx val="3"/>
          <c:order val="3"/>
          <c:tx>
            <c:strRef>
              <c:f>Debrief!$N$5</c:f>
              <c:strCache>
                <c:ptCount val="1"/>
                <c:pt idx="0">
                  <c:v>Overall % of cases debriefed</c:v>
                </c:pt>
              </c:strCache>
            </c:strRef>
          </c:tx>
          <c:spPr>
            <a:ln>
              <a:solidFill>
                <a:srgbClr val="004990"/>
              </a:solidFill>
            </a:ln>
          </c:spPr>
          <c:marker>
            <c:symbol val="circle"/>
            <c:size val="9"/>
            <c:spPr>
              <a:solidFill>
                <a:srgbClr val="004990"/>
              </a:solidFill>
              <a:ln>
                <a:noFill/>
              </a:ln>
            </c:spPr>
          </c:marker>
          <c:dLbls>
            <c:txPr>
              <a:bodyPr/>
              <a:lstStyle/>
              <a:p>
                <a:pPr>
                  <a:defRPr sz="1200" b="1"/>
                </a:pPr>
                <a:endParaRPr lang="en-US"/>
              </a:p>
            </c:txPr>
            <c:dLblPos val="t"/>
            <c:showLegendKey val="0"/>
            <c:showVal val="1"/>
            <c:showCatName val="0"/>
            <c:showSerName val="0"/>
            <c:showPercent val="0"/>
            <c:showBubbleSize val="0"/>
            <c:showLeaderLines val="0"/>
          </c:dLbls>
          <c:xVal>
            <c:strRef>
              <c:f>Debrief!$O$1:$U$1</c:f>
              <c:strCache>
                <c:ptCount val="7"/>
                <c:pt idx="0">
                  <c:v>Baseline</c:v>
                </c:pt>
                <c:pt idx="1">
                  <c:v>July</c:v>
                </c:pt>
                <c:pt idx="2">
                  <c:v>August </c:v>
                </c:pt>
                <c:pt idx="3">
                  <c:v>September</c:v>
                </c:pt>
                <c:pt idx="4">
                  <c:v>October</c:v>
                </c:pt>
                <c:pt idx="5">
                  <c:v>November</c:v>
                </c:pt>
                <c:pt idx="6">
                  <c:v>December</c:v>
                </c:pt>
              </c:strCache>
            </c:strRef>
          </c:xVal>
          <c:yVal>
            <c:numRef>
              <c:f>Debrief!$O$5:$U$5</c:f>
              <c:numCache>
                <c:formatCode>0%</c:formatCode>
                <c:ptCount val="7"/>
                <c:pt idx="0">
                  <c:v>0.02</c:v>
                </c:pt>
                <c:pt idx="1">
                  <c:v>0.15</c:v>
                </c:pt>
                <c:pt idx="2">
                  <c:v>0.12</c:v>
                </c:pt>
                <c:pt idx="3">
                  <c:v>0.17</c:v>
                </c:pt>
                <c:pt idx="4">
                  <c:v>0.24</c:v>
                </c:pt>
                <c:pt idx="5">
                  <c:v>0.26</c:v>
                </c:pt>
                <c:pt idx="6">
                  <c:v>0.32</c:v>
                </c:pt>
              </c:numCache>
            </c:numRef>
          </c:yVal>
          <c:smooth val="0"/>
        </c:ser>
        <c:dLbls>
          <c:showLegendKey val="0"/>
          <c:showVal val="0"/>
          <c:showCatName val="0"/>
          <c:showSerName val="0"/>
          <c:showPercent val="0"/>
          <c:showBubbleSize val="0"/>
        </c:dLbls>
        <c:axId val="110572288"/>
        <c:axId val="110562304"/>
      </c:scatterChart>
      <c:catAx>
        <c:axId val="110559232"/>
        <c:scaling>
          <c:orientation val="minMax"/>
        </c:scaling>
        <c:delete val="0"/>
        <c:axPos val="b"/>
        <c:majorTickMark val="out"/>
        <c:minorTickMark val="none"/>
        <c:tickLblPos val="nextTo"/>
        <c:txPr>
          <a:bodyPr/>
          <a:lstStyle/>
          <a:p>
            <a:pPr>
              <a:defRPr sz="1200"/>
            </a:pPr>
            <a:endParaRPr lang="en-US"/>
          </a:p>
        </c:txPr>
        <c:crossAx val="110560768"/>
        <c:crosses val="autoZero"/>
        <c:auto val="1"/>
        <c:lblAlgn val="ctr"/>
        <c:lblOffset val="100"/>
        <c:noMultiLvlLbl val="0"/>
      </c:catAx>
      <c:valAx>
        <c:axId val="110560768"/>
        <c:scaling>
          <c:orientation val="minMax"/>
        </c:scaling>
        <c:delete val="0"/>
        <c:axPos val="l"/>
        <c:numFmt formatCode="0%" sourceLinked="1"/>
        <c:majorTickMark val="out"/>
        <c:minorTickMark val="none"/>
        <c:tickLblPos val="nextTo"/>
        <c:txPr>
          <a:bodyPr/>
          <a:lstStyle/>
          <a:p>
            <a:pPr>
              <a:defRPr sz="1200"/>
            </a:pPr>
            <a:endParaRPr lang="en-US"/>
          </a:p>
        </c:txPr>
        <c:crossAx val="110559232"/>
        <c:crosses val="autoZero"/>
        <c:crossBetween val="between"/>
      </c:valAx>
      <c:valAx>
        <c:axId val="110562304"/>
        <c:scaling>
          <c:orientation val="minMax"/>
          <c:max val="1"/>
          <c:min val="0"/>
        </c:scaling>
        <c:delete val="1"/>
        <c:axPos val="r"/>
        <c:numFmt formatCode="0%" sourceLinked="1"/>
        <c:majorTickMark val="out"/>
        <c:minorTickMark val="none"/>
        <c:tickLblPos val="nextTo"/>
        <c:crossAx val="110572288"/>
        <c:crosses val="max"/>
        <c:crossBetween val="midCat"/>
      </c:valAx>
      <c:valAx>
        <c:axId val="110572288"/>
        <c:scaling>
          <c:orientation val="minMax"/>
        </c:scaling>
        <c:delete val="1"/>
        <c:axPos val="t"/>
        <c:majorTickMark val="out"/>
        <c:minorTickMark val="none"/>
        <c:tickLblPos val="nextTo"/>
        <c:crossAx val="110562304"/>
        <c:crosses val="max"/>
        <c:crossBetween val="midCat"/>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4C203-C8C1-774B-A5E1-FCAD7EE884A9}" type="doc">
      <dgm:prSet loTypeId="urn:microsoft.com/office/officeart/2005/8/layout/hProcess9" loCatId="" qsTypeId="urn:microsoft.com/office/officeart/2005/8/quickstyle/simple4#1" qsCatId="simple" csTypeId="urn:microsoft.com/office/officeart/2005/8/colors/accent1_2#2" csCatId="accent1" phldr="1"/>
      <dgm:spPr>
        <a:scene3d>
          <a:camera prst="orthographicFront">
            <a:rot lat="358625" lon="2400000" rev="31490"/>
          </a:camera>
          <a:lightRig rig="threePt" dir="t"/>
        </a:scene3d>
      </dgm:spPr>
    </dgm:pt>
    <dgm:pt modelId="{86AA6DE9-87C9-2B4B-9727-93655FCBD7DF}">
      <dgm:prSet phldrT="[Text]" custT="1"/>
      <dgm:spPr>
        <a:scene3d>
          <a:camera prst="orthographicFront">
            <a:rot lat="358625" lon="2400000" rev="31490"/>
          </a:camera>
          <a:lightRig rig="threePt" dir="t"/>
        </a:scene3d>
        <a:sp3d>
          <a:bevelT w="152400" h="190500"/>
        </a:sp3d>
      </dgm:spPr>
      <dgm:t>
        <a:bodyPr/>
        <a:lstStyle/>
        <a:p>
          <a:r>
            <a:rPr lang="en-US" sz="1800" b="1" dirty="0" smtClean="0">
              <a:solidFill>
                <a:srgbClr val="000000"/>
              </a:solidFill>
              <a:latin typeface="Calibri"/>
              <a:cs typeface="Calibri"/>
            </a:rPr>
            <a:t>Symptoms of Preeclampsia</a:t>
          </a:r>
          <a:endParaRPr lang="en-US" sz="1800" b="1" dirty="0">
            <a:solidFill>
              <a:srgbClr val="000000"/>
            </a:solidFill>
            <a:latin typeface="Calibri"/>
            <a:cs typeface="Calibri"/>
          </a:endParaRPr>
        </a:p>
      </dgm:t>
    </dgm:pt>
    <dgm:pt modelId="{A285F171-5D8A-2448-AFBD-B38680EE23D8}" type="parTrans" cxnId="{98C23A58-C536-034E-9D75-975A2D2ED39A}">
      <dgm:prSet/>
      <dgm:spPr/>
      <dgm:t>
        <a:bodyPr/>
        <a:lstStyle/>
        <a:p>
          <a:endParaRPr lang="en-US"/>
        </a:p>
      </dgm:t>
    </dgm:pt>
    <dgm:pt modelId="{D3F5110F-BD0E-D34A-B780-32B4124DF51A}" type="sibTrans" cxnId="{98C23A58-C536-034E-9D75-975A2D2ED39A}">
      <dgm:prSet/>
      <dgm:spPr/>
      <dgm:t>
        <a:bodyPr/>
        <a:lstStyle/>
        <a:p>
          <a:endParaRPr lang="en-US"/>
        </a:p>
      </dgm:t>
    </dgm:pt>
    <dgm:pt modelId="{0C123037-6E3B-F14E-93D9-A6E9EDD5DCB1}">
      <dgm:prSet phldrT="[Text]" custT="1"/>
      <dgm:spPr>
        <a:scene3d>
          <a:camera prst="orthographicFront">
            <a:rot lat="358625" lon="2400000" rev="31490"/>
          </a:camera>
          <a:lightRig rig="threePt" dir="t"/>
        </a:scene3d>
        <a:sp3d>
          <a:bevelT w="152400" h="190500"/>
        </a:sp3d>
      </dgm:spPr>
      <dgm:t>
        <a:bodyPr/>
        <a:lstStyle/>
        <a:p>
          <a:r>
            <a:rPr lang="en-US" sz="1800" b="1" dirty="0" smtClean="0">
              <a:solidFill>
                <a:srgbClr val="000000"/>
              </a:solidFill>
              <a:latin typeface="Calibri"/>
              <a:cs typeface="Calibri"/>
            </a:rPr>
            <a:t>Patient seeks care</a:t>
          </a:r>
          <a:endParaRPr lang="en-US" sz="1800" b="1" dirty="0">
            <a:solidFill>
              <a:srgbClr val="000000"/>
            </a:solidFill>
            <a:latin typeface="Calibri"/>
            <a:cs typeface="Calibri"/>
          </a:endParaRPr>
        </a:p>
      </dgm:t>
    </dgm:pt>
    <dgm:pt modelId="{A8B4D2B9-EBC1-C948-AF3C-48D0017499FD}" type="parTrans" cxnId="{A19D305F-9E7F-0C4B-94AA-7161324E6BC0}">
      <dgm:prSet/>
      <dgm:spPr/>
      <dgm:t>
        <a:bodyPr/>
        <a:lstStyle/>
        <a:p>
          <a:endParaRPr lang="en-US"/>
        </a:p>
      </dgm:t>
    </dgm:pt>
    <dgm:pt modelId="{99025214-CE18-1740-8F38-397030A85F8D}" type="sibTrans" cxnId="{A19D305F-9E7F-0C4B-94AA-7161324E6BC0}">
      <dgm:prSet/>
      <dgm:spPr/>
      <dgm:t>
        <a:bodyPr/>
        <a:lstStyle/>
        <a:p>
          <a:endParaRPr lang="en-US"/>
        </a:p>
      </dgm:t>
    </dgm:pt>
    <dgm:pt modelId="{7658B0CB-471C-2645-9190-A0F5EC877865}">
      <dgm:prSet phldrT="[Text]"/>
      <dgm:spPr>
        <a:scene3d>
          <a:camera prst="orthographicFront">
            <a:rot lat="358625" lon="2400000" rev="31490"/>
          </a:camera>
          <a:lightRig rig="threePt" dir="t"/>
        </a:scene3d>
        <a:sp3d>
          <a:bevelT w="152400" h="190500"/>
        </a:sp3d>
      </dgm:spPr>
      <dgm:t>
        <a:bodyPr/>
        <a:lstStyle/>
        <a:p>
          <a:r>
            <a:rPr lang="en-US" b="1" dirty="0" smtClean="0">
              <a:solidFill>
                <a:srgbClr val="000000"/>
              </a:solidFill>
              <a:latin typeface="Calibri"/>
              <a:cs typeface="Calibri"/>
            </a:rPr>
            <a:t>Escalate level of care</a:t>
          </a:r>
        </a:p>
        <a:p>
          <a:r>
            <a:rPr lang="en-US" b="1" dirty="0" smtClean="0">
              <a:solidFill>
                <a:srgbClr val="000000"/>
              </a:solidFill>
              <a:latin typeface="Calibri"/>
              <a:cs typeface="Calibri"/>
            </a:rPr>
            <a:t>MgS04</a:t>
          </a:r>
        </a:p>
        <a:p>
          <a:r>
            <a:rPr lang="en-US" b="1" dirty="0" err="1" smtClean="0">
              <a:solidFill>
                <a:srgbClr val="000000"/>
              </a:solidFill>
              <a:latin typeface="Calibri"/>
              <a:cs typeface="Calibri"/>
            </a:rPr>
            <a:t>Antihypertensives</a:t>
          </a:r>
          <a:endParaRPr lang="en-US" b="1" dirty="0" smtClean="0">
            <a:solidFill>
              <a:srgbClr val="000000"/>
            </a:solidFill>
            <a:latin typeface="Calibri"/>
            <a:cs typeface="Calibri"/>
          </a:endParaRPr>
        </a:p>
        <a:p>
          <a:r>
            <a:rPr lang="en-US" b="1" dirty="0" smtClean="0">
              <a:solidFill>
                <a:srgbClr val="000000"/>
              </a:solidFill>
              <a:latin typeface="Calibri"/>
              <a:cs typeface="Calibri"/>
            </a:rPr>
            <a:t>Steroids for Baby</a:t>
          </a:r>
        </a:p>
        <a:p>
          <a:r>
            <a:rPr lang="en-US" b="1" dirty="0" smtClean="0">
              <a:solidFill>
                <a:srgbClr val="000000"/>
              </a:solidFill>
              <a:latin typeface="Calibri"/>
              <a:cs typeface="Calibri"/>
            </a:rPr>
            <a:t>Delivery</a:t>
          </a:r>
          <a:endParaRPr lang="en-US" b="1" dirty="0">
            <a:solidFill>
              <a:srgbClr val="000000"/>
            </a:solidFill>
            <a:latin typeface="Calibri"/>
            <a:cs typeface="Calibri"/>
          </a:endParaRPr>
        </a:p>
      </dgm:t>
    </dgm:pt>
    <dgm:pt modelId="{9B6655D6-F318-E047-AAFF-22CB300FE4DF}" type="parTrans" cxnId="{B9D417C2-567A-A84E-8C96-1DD91EB3C59D}">
      <dgm:prSet/>
      <dgm:spPr/>
      <dgm:t>
        <a:bodyPr/>
        <a:lstStyle/>
        <a:p>
          <a:endParaRPr lang="en-US"/>
        </a:p>
      </dgm:t>
    </dgm:pt>
    <dgm:pt modelId="{C79348E8-410E-7245-B002-9B077CC6E780}" type="sibTrans" cxnId="{B9D417C2-567A-A84E-8C96-1DD91EB3C59D}">
      <dgm:prSet/>
      <dgm:spPr/>
      <dgm:t>
        <a:bodyPr/>
        <a:lstStyle/>
        <a:p>
          <a:endParaRPr lang="en-US"/>
        </a:p>
      </dgm:t>
    </dgm:pt>
    <dgm:pt modelId="{D61324DC-410B-1345-8C25-DCEF2D55FEB0}">
      <dgm:prSet custT="1"/>
      <dgm:spPr>
        <a:scene3d>
          <a:camera prst="orthographicFront">
            <a:rot lat="358625" lon="2400000" rev="31490"/>
          </a:camera>
          <a:lightRig rig="threePt" dir="t"/>
        </a:scene3d>
        <a:sp3d>
          <a:bevelT w="152400" h="190500"/>
        </a:sp3d>
      </dgm:spPr>
      <dgm:t>
        <a:bodyPr/>
        <a:lstStyle/>
        <a:p>
          <a:r>
            <a:rPr lang="en-US" sz="1800" b="1" dirty="0" smtClean="0">
              <a:solidFill>
                <a:srgbClr val="000000"/>
              </a:solidFill>
              <a:latin typeface="Calibri"/>
              <a:cs typeface="Calibri"/>
            </a:rPr>
            <a:t>Improved Outcome</a:t>
          </a:r>
          <a:endParaRPr lang="en-US" sz="1800" b="1" dirty="0">
            <a:solidFill>
              <a:srgbClr val="000000"/>
            </a:solidFill>
            <a:latin typeface="Calibri"/>
            <a:cs typeface="Calibri"/>
          </a:endParaRPr>
        </a:p>
      </dgm:t>
    </dgm:pt>
    <dgm:pt modelId="{B71B01F6-9D11-3647-BE63-424BB5CEF21E}" type="parTrans" cxnId="{22CEB7D2-5F9B-4A48-A684-5B2974A9D4E1}">
      <dgm:prSet/>
      <dgm:spPr/>
      <dgm:t>
        <a:bodyPr/>
        <a:lstStyle/>
        <a:p>
          <a:endParaRPr lang="en-US"/>
        </a:p>
      </dgm:t>
    </dgm:pt>
    <dgm:pt modelId="{7ECF6ED1-F377-724B-8A0F-025118751E5B}" type="sibTrans" cxnId="{22CEB7D2-5F9B-4A48-A684-5B2974A9D4E1}">
      <dgm:prSet/>
      <dgm:spPr/>
      <dgm:t>
        <a:bodyPr/>
        <a:lstStyle/>
        <a:p>
          <a:endParaRPr lang="en-US"/>
        </a:p>
      </dgm:t>
    </dgm:pt>
    <dgm:pt modelId="{0140898F-26EB-C640-8A59-0BD1EE345116}" type="pres">
      <dgm:prSet presAssocID="{B204C203-C8C1-774B-A5E1-FCAD7EE884A9}" presName="CompostProcess" presStyleCnt="0">
        <dgm:presLayoutVars>
          <dgm:dir/>
          <dgm:resizeHandles val="exact"/>
        </dgm:presLayoutVars>
      </dgm:prSet>
      <dgm:spPr/>
    </dgm:pt>
    <dgm:pt modelId="{8EC67EE1-CD81-7441-8122-D58DEA4E25E5}" type="pres">
      <dgm:prSet presAssocID="{B204C203-C8C1-774B-A5E1-FCAD7EE884A9}" presName="arrow" presStyleLbl="bgShp" presStyleIdx="0" presStyleCnt="1"/>
      <dgm:spPr>
        <a:scene3d>
          <a:camera prst="orthographicFront">
            <a:rot lat="358625" lon="2400000" rev="31490"/>
          </a:camera>
          <a:lightRig rig="threePt" dir="t"/>
        </a:scene3d>
        <a:sp3d>
          <a:bevelT w="152400" h="190500"/>
        </a:sp3d>
      </dgm:spPr>
    </dgm:pt>
    <dgm:pt modelId="{DE98E3D0-6B92-974A-A119-28B6BB2AD95D}" type="pres">
      <dgm:prSet presAssocID="{B204C203-C8C1-774B-A5E1-FCAD7EE884A9}" presName="linearProcess" presStyleCnt="0"/>
      <dgm:spPr>
        <a:scene3d>
          <a:camera prst="orthographicFront">
            <a:rot lat="358625" lon="2400000" rev="31490"/>
          </a:camera>
          <a:lightRig rig="threePt" dir="t"/>
        </a:scene3d>
        <a:sp3d>
          <a:bevelT w="152400" h="190500"/>
        </a:sp3d>
      </dgm:spPr>
    </dgm:pt>
    <dgm:pt modelId="{340EB930-00B8-284F-812F-CD72F45B89B8}" type="pres">
      <dgm:prSet presAssocID="{86AA6DE9-87C9-2B4B-9727-93655FCBD7DF}" presName="textNode" presStyleLbl="node1" presStyleIdx="0" presStyleCnt="4">
        <dgm:presLayoutVars>
          <dgm:bulletEnabled val="1"/>
        </dgm:presLayoutVars>
      </dgm:prSet>
      <dgm:spPr/>
      <dgm:t>
        <a:bodyPr/>
        <a:lstStyle/>
        <a:p>
          <a:endParaRPr lang="en-US"/>
        </a:p>
      </dgm:t>
    </dgm:pt>
    <dgm:pt modelId="{FAEAF2AD-C843-C04E-BABD-0C409E562260}" type="pres">
      <dgm:prSet presAssocID="{D3F5110F-BD0E-D34A-B780-32B4124DF51A}" presName="sibTrans" presStyleCnt="0"/>
      <dgm:spPr>
        <a:scene3d>
          <a:camera prst="orthographicFront">
            <a:rot lat="358625" lon="2400000" rev="31490"/>
          </a:camera>
          <a:lightRig rig="threePt" dir="t"/>
        </a:scene3d>
        <a:sp3d>
          <a:bevelT w="152400" h="190500"/>
        </a:sp3d>
      </dgm:spPr>
    </dgm:pt>
    <dgm:pt modelId="{928490C1-56FF-5D4C-8257-742D6E2E5C44}" type="pres">
      <dgm:prSet presAssocID="{0C123037-6E3B-F14E-93D9-A6E9EDD5DCB1}" presName="textNode" presStyleLbl="node1" presStyleIdx="1" presStyleCnt="4">
        <dgm:presLayoutVars>
          <dgm:bulletEnabled val="1"/>
        </dgm:presLayoutVars>
      </dgm:prSet>
      <dgm:spPr/>
      <dgm:t>
        <a:bodyPr/>
        <a:lstStyle/>
        <a:p>
          <a:endParaRPr lang="en-US"/>
        </a:p>
      </dgm:t>
    </dgm:pt>
    <dgm:pt modelId="{67B5639F-0684-7449-B45C-0EF078553919}" type="pres">
      <dgm:prSet presAssocID="{99025214-CE18-1740-8F38-397030A85F8D}" presName="sibTrans" presStyleCnt="0"/>
      <dgm:spPr>
        <a:scene3d>
          <a:camera prst="orthographicFront">
            <a:rot lat="358625" lon="2400000" rev="31490"/>
          </a:camera>
          <a:lightRig rig="threePt" dir="t"/>
        </a:scene3d>
        <a:sp3d>
          <a:bevelT w="152400" h="190500"/>
        </a:sp3d>
      </dgm:spPr>
    </dgm:pt>
    <dgm:pt modelId="{112413D9-A0CC-434F-A0DF-124FD2D0DBEA}" type="pres">
      <dgm:prSet presAssocID="{7658B0CB-471C-2645-9190-A0F5EC877865}" presName="textNode" presStyleLbl="node1" presStyleIdx="2" presStyleCnt="4">
        <dgm:presLayoutVars>
          <dgm:bulletEnabled val="1"/>
        </dgm:presLayoutVars>
      </dgm:prSet>
      <dgm:spPr/>
      <dgm:t>
        <a:bodyPr/>
        <a:lstStyle/>
        <a:p>
          <a:endParaRPr lang="en-US"/>
        </a:p>
      </dgm:t>
    </dgm:pt>
    <dgm:pt modelId="{A8511E86-98AF-4043-8240-D7BD1D7546A1}" type="pres">
      <dgm:prSet presAssocID="{C79348E8-410E-7245-B002-9B077CC6E780}" presName="sibTrans" presStyleCnt="0"/>
      <dgm:spPr>
        <a:scene3d>
          <a:camera prst="orthographicFront">
            <a:rot lat="358625" lon="2400000" rev="31490"/>
          </a:camera>
          <a:lightRig rig="threePt" dir="t"/>
        </a:scene3d>
        <a:sp3d>
          <a:bevelT w="152400" h="190500"/>
        </a:sp3d>
      </dgm:spPr>
    </dgm:pt>
    <dgm:pt modelId="{C2C8B8EF-D0C3-DF49-A8FA-633C097AC9E8}" type="pres">
      <dgm:prSet presAssocID="{D61324DC-410B-1345-8C25-DCEF2D55FEB0}" presName="textNode" presStyleLbl="node1" presStyleIdx="3" presStyleCnt="4">
        <dgm:presLayoutVars>
          <dgm:bulletEnabled val="1"/>
        </dgm:presLayoutVars>
      </dgm:prSet>
      <dgm:spPr/>
      <dgm:t>
        <a:bodyPr/>
        <a:lstStyle/>
        <a:p>
          <a:endParaRPr lang="en-US"/>
        </a:p>
      </dgm:t>
    </dgm:pt>
  </dgm:ptLst>
  <dgm:cxnLst>
    <dgm:cxn modelId="{98C23A58-C536-034E-9D75-975A2D2ED39A}" srcId="{B204C203-C8C1-774B-A5E1-FCAD7EE884A9}" destId="{86AA6DE9-87C9-2B4B-9727-93655FCBD7DF}" srcOrd="0" destOrd="0" parTransId="{A285F171-5D8A-2448-AFBD-B38680EE23D8}" sibTransId="{D3F5110F-BD0E-D34A-B780-32B4124DF51A}"/>
    <dgm:cxn modelId="{5442FC91-D1F9-4369-BBAF-8DF0381E4245}" type="presOf" srcId="{B204C203-C8C1-774B-A5E1-FCAD7EE884A9}" destId="{0140898F-26EB-C640-8A59-0BD1EE345116}" srcOrd="0" destOrd="0" presId="urn:microsoft.com/office/officeart/2005/8/layout/hProcess9"/>
    <dgm:cxn modelId="{22CEB7D2-5F9B-4A48-A684-5B2974A9D4E1}" srcId="{B204C203-C8C1-774B-A5E1-FCAD7EE884A9}" destId="{D61324DC-410B-1345-8C25-DCEF2D55FEB0}" srcOrd="3" destOrd="0" parTransId="{B71B01F6-9D11-3647-BE63-424BB5CEF21E}" sibTransId="{7ECF6ED1-F377-724B-8A0F-025118751E5B}"/>
    <dgm:cxn modelId="{7FCB8CF2-F90E-48E1-BEB5-5CAF430C0703}" type="presOf" srcId="{7658B0CB-471C-2645-9190-A0F5EC877865}" destId="{112413D9-A0CC-434F-A0DF-124FD2D0DBEA}" srcOrd="0" destOrd="0" presId="urn:microsoft.com/office/officeart/2005/8/layout/hProcess9"/>
    <dgm:cxn modelId="{58695CC1-6B6A-47CD-971C-981AAD12D42A}" type="presOf" srcId="{86AA6DE9-87C9-2B4B-9727-93655FCBD7DF}" destId="{340EB930-00B8-284F-812F-CD72F45B89B8}" srcOrd="0" destOrd="0" presId="urn:microsoft.com/office/officeart/2005/8/layout/hProcess9"/>
    <dgm:cxn modelId="{A19D305F-9E7F-0C4B-94AA-7161324E6BC0}" srcId="{B204C203-C8C1-774B-A5E1-FCAD7EE884A9}" destId="{0C123037-6E3B-F14E-93D9-A6E9EDD5DCB1}" srcOrd="1" destOrd="0" parTransId="{A8B4D2B9-EBC1-C948-AF3C-48D0017499FD}" sibTransId="{99025214-CE18-1740-8F38-397030A85F8D}"/>
    <dgm:cxn modelId="{B9D417C2-567A-A84E-8C96-1DD91EB3C59D}" srcId="{B204C203-C8C1-774B-A5E1-FCAD7EE884A9}" destId="{7658B0CB-471C-2645-9190-A0F5EC877865}" srcOrd="2" destOrd="0" parTransId="{9B6655D6-F318-E047-AAFF-22CB300FE4DF}" sibTransId="{C79348E8-410E-7245-B002-9B077CC6E780}"/>
    <dgm:cxn modelId="{517F718E-C5F7-4233-8E82-DC0D499A7565}" type="presOf" srcId="{D61324DC-410B-1345-8C25-DCEF2D55FEB0}" destId="{C2C8B8EF-D0C3-DF49-A8FA-633C097AC9E8}" srcOrd="0" destOrd="0" presId="urn:microsoft.com/office/officeart/2005/8/layout/hProcess9"/>
    <dgm:cxn modelId="{D55C8306-BDBF-4979-A996-3854EBDE3988}" type="presOf" srcId="{0C123037-6E3B-F14E-93D9-A6E9EDD5DCB1}" destId="{928490C1-56FF-5D4C-8257-742D6E2E5C44}" srcOrd="0" destOrd="0" presId="urn:microsoft.com/office/officeart/2005/8/layout/hProcess9"/>
    <dgm:cxn modelId="{046E85B4-344F-4E0D-8203-6D87FFB20F96}" type="presParOf" srcId="{0140898F-26EB-C640-8A59-0BD1EE345116}" destId="{8EC67EE1-CD81-7441-8122-D58DEA4E25E5}" srcOrd="0" destOrd="0" presId="urn:microsoft.com/office/officeart/2005/8/layout/hProcess9"/>
    <dgm:cxn modelId="{15306A12-AFB1-410D-BA15-ED12EECA1FEC}" type="presParOf" srcId="{0140898F-26EB-C640-8A59-0BD1EE345116}" destId="{DE98E3D0-6B92-974A-A119-28B6BB2AD95D}" srcOrd="1" destOrd="0" presId="urn:microsoft.com/office/officeart/2005/8/layout/hProcess9"/>
    <dgm:cxn modelId="{E329310A-3C38-4470-B3E4-70B6FFF9FFB7}" type="presParOf" srcId="{DE98E3D0-6B92-974A-A119-28B6BB2AD95D}" destId="{340EB930-00B8-284F-812F-CD72F45B89B8}" srcOrd="0" destOrd="0" presId="urn:microsoft.com/office/officeart/2005/8/layout/hProcess9"/>
    <dgm:cxn modelId="{F5427CAF-D4C4-4369-8984-696432E70BC3}" type="presParOf" srcId="{DE98E3D0-6B92-974A-A119-28B6BB2AD95D}" destId="{FAEAF2AD-C843-C04E-BABD-0C409E562260}" srcOrd="1" destOrd="0" presId="urn:microsoft.com/office/officeart/2005/8/layout/hProcess9"/>
    <dgm:cxn modelId="{9AF17293-0CF2-47AF-8986-113CAC873C28}" type="presParOf" srcId="{DE98E3D0-6B92-974A-A119-28B6BB2AD95D}" destId="{928490C1-56FF-5D4C-8257-742D6E2E5C44}" srcOrd="2" destOrd="0" presId="urn:microsoft.com/office/officeart/2005/8/layout/hProcess9"/>
    <dgm:cxn modelId="{60C17762-84FA-4AE6-83AC-CCD7994CD92C}" type="presParOf" srcId="{DE98E3D0-6B92-974A-A119-28B6BB2AD95D}" destId="{67B5639F-0684-7449-B45C-0EF078553919}" srcOrd="3" destOrd="0" presId="urn:microsoft.com/office/officeart/2005/8/layout/hProcess9"/>
    <dgm:cxn modelId="{33BD29A3-CC15-49CC-A6C9-711F74F5BFBF}" type="presParOf" srcId="{DE98E3D0-6B92-974A-A119-28B6BB2AD95D}" destId="{112413D9-A0CC-434F-A0DF-124FD2D0DBEA}" srcOrd="4" destOrd="0" presId="urn:microsoft.com/office/officeart/2005/8/layout/hProcess9"/>
    <dgm:cxn modelId="{F7625022-AD55-4551-A770-E4D3CD7B98A9}" type="presParOf" srcId="{DE98E3D0-6B92-974A-A119-28B6BB2AD95D}" destId="{A8511E86-98AF-4043-8240-D7BD1D7546A1}" srcOrd="5" destOrd="0" presId="urn:microsoft.com/office/officeart/2005/8/layout/hProcess9"/>
    <dgm:cxn modelId="{549DC68C-54A6-47C5-BE75-CF18B6A2B739}" type="presParOf" srcId="{DE98E3D0-6B92-974A-A119-28B6BB2AD95D}" destId="{C2C8B8EF-D0C3-DF49-A8FA-633C097AC9E8}" srcOrd="6" destOrd="0" presId="urn:microsoft.com/office/officeart/2005/8/layout/hProcess9"/>
  </dgm:cxnLst>
  <dgm:bg>
    <a:effect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13A0C-38C0-492B-B19C-A5B2B7167F55}"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E7D49316-635A-4E8D-91ED-8B8F98E85849}">
      <dgm:prSet phldrT="[Text]"/>
      <dgm:spPr/>
      <dgm:t>
        <a:bodyPr/>
        <a:lstStyle/>
        <a:p>
          <a:r>
            <a:rPr lang="en-US" dirty="0" smtClean="0"/>
            <a:t>Initial BP </a:t>
          </a:r>
          <a:r>
            <a:rPr lang="en-US" smtClean="0"/>
            <a:t>is ≥</a:t>
          </a:r>
        </a:p>
        <a:p>
          <a:r>
            <a:rPr lang="en-US" smtClean="0"/>
            <a:t>140 systolic OR </a:t>
          </a:r>
        </a:p>
        <a:p>
          <a:r>
            <a:rPr lang="en-US" smtClean="0"/>
            <a:t>≥ </a:t>
          </a:r>
          <a:r>
            <a:rPr lang="en-US" dirty="0" smtClean="0"/>
            <a:t>90 diastolic</a:t>
          </a:r>
          <a:endParaRPr lang="en-US" dirty="0"/>
        </a:p>
      </dgm:t>
    </dgm:pt>
    <dgm:pt modelId="{29B15535-8BB2-4B0C-9C16-926162715765}" type="parTrans" cxnId="{E6240818-2D60-4359-A471-FB8877047783}">
      <dgm:prSet/>
      <dgm:spPr/>
      <dgm:t>
        <a:bodyPr/>
        <a:lstStyle/>
        <a:p>
          <a:endParaRPr lang="en-US"/>
        </a:p>
      </dgm:t>
    </dgm:pt>
    <dgm:pt modelId="{A9B61919-F27F-422A-A03B-038FD889D563}" type="sibTrans" cxnId="{E6240818-2D60-4359-A471-FB8877047783}">
      <dgm:prSet/>
      <dgm:spPr/>
      <dgm:t>
        <a:bodyPr/>
        <a:lstStyle/>
        <a:p>
          <a:endParaRPr lang="en-US"/>
        </a:p>
      </dgm:t>
    </dgm:pt>
    <dgm:pt modelId="{ED9F013C-F2CA-4A89-8C31-604A17C94120}">
      <dgm:prSet phldrT="[Text]"/>
      <dgm:spPr/>
      <dgm:t>
        <a:bodyPr/>
        <a:lstStyle/>
        <a:p>
          <a:r>
            <a:rPr lang="en-US" dirty="0" smtClean="0"/>
            <a:t>Repeat blood pressure in 15 minutes</a:t>
          </a:r>
          <a:endParaRPr lang="en-US" dirty="0"/>
        </a:p>
      </dgm:t>
    </dgm:pt>
    <dgm:pt modelId="{8B9BB44E-BD83-418C-BDFF-D0D41CAF0749}" type="parTrans" cxnId="{4E65BC93-ADD1-4629-8908-1D53BC440BD1}">
      <dgm:prSet/>
      <dgm:spPr/>
      <dgm:t>
        <a:bodyPr/>
        <a:lstStyle/>
        <a:p>
          <a:endParaRPr lang="en-US"/>
        </a:p>
      </dgm:t>
    </dgm:pt>
    <dgm:pt modelId="{535D152C-18BC-49CC-A5C3-F81CAAD0BA6E}" type="sibTrans" cxnId="{4E65BC93-ADD1-4629-8908-1D53BC440BD1}">
      <dgm:prSet/>
      <dgm:spPr/>
      <dgm:t>
        <a:bodyPr/>
        <a:lstStyle/>
        <a:p>
          <a:endParaRPr lang="en-US"/>
        </a:p>
      </dgm:t>
    </dgm:pt>
    <dgm:pt modelId="{FF8318C6-CEB9-472D-A7B4-8E5C7FB24734}">
      <dgm:prSet phldrT="[Text]"/>
      <dgm:spPr/>
      <dgm:t>
        <a:bodyPr/>
        <a:lstStyle/>
        <a:p>
          <a:r>
            <a:rPr lang="en-US" dirty="0" smtClean="0"/>
            <a:t>Take in the same arm</a:t>
          </a:r>
          <a:endParaRPr lang="en-US" dirty="0"/>
        </a:p>
      </dgm:t>
    </dgm:pt>
    <dgm:pt modelId="{CCA09128-E19D-4890-809E-BDB84F2D203F}" type="parTrans" cxnId="{9E4DC956-31A6-497A-8510-7DD25FA1DA0D}">
      <dgm:prSet/>
      <dgm:spPr/>
      <dgm:t>
        <a:bodyPr/>
        <a:lstStyle/>
        <a:p>
          <a:endParaRPr lang="en-US"/>
        </a:p>
      </dgm:t>
    </dgm:pt>
    <dgm:pt modelId="{D6455849-8C05-4507-858D-313AFB300E1C}" type="sibTrans" cxnId="{9E4DC956-31A6-497A-8510-7DD25FA1DA0D}">
      <dgm:prSet/>
      <dgm:spPr/>
      <dgm:t>
        <a:bodyPr/>
        <a:lstStyle/>
        <a:p>
          <a:endParaRPr lang="en-US"/>
        </a:p>
      </dgm:t>
    </dgm:pt>
    <dgm:pt modelId="{8C5C798B-9059-4332-8245-9401D24CF092}">
      <dgm:prSet phldrT="[Text]"/>
      <dgm:spPr/>
      <dgm:t>
        <a:bodyPr/>
        <a:lstStyle/>
        <a:p>
          <a:r>
            <a:rPr lang="en-US" dirty="0" smtClean="0"/>
            <a:t>Initial BP is ≥</a:t>
          </a:r>
        </a:p>
        <a:p>
          <a:r>
            <a:rPr lang="en-US" dirty="0" smtClean="0"/>
            <a:t>160 systolic or </a:t>
          </a:r>
        </a:p>
        <a:p>
          <a:r>
            <a:rPr lang="en-US" dirty="0" smtClean="0"/>
            <a:t>≥ 110(105) diastolic</a:t>
          </a:r>
          <a:endParaRPr lang="en-US" dirty="0"/>
        </a:p>
      </dgm:t>
    </dgm:pt>
    <dgm:pt modelId="{256E3E4D-ED74-46E3-8199-20BDD75B4118}" type="parTrans" cxnId="{B7068CDB-6913-4762-A5DF-0D83063E570A}">
      <dgm:prSet/>
      <dgm:spPr/>
      <dgm:t>
        <a:bodyPr/>
        <a:lstStyle/>
        <a:p>
          <a:endParaRPr lang="en-US"/>
        </a:p>
      </dgm:t>
    </dgm:pt>
    <dgm:pt modelId="{355443EF-A902-4A61-AB34-E68B13E732F3}" type="sibTrans" cxnId="{B7068CDB-6913-4762-A5DF-0D83063E570A}">
      <dgm:prSet/>
      <dgm:spPr/>
      <dgm:t>
        <a:bodyPr/>
        <a:lstStyle/>
        <a:p>
          <a:endParaRPr lang="en-US"/>
        </a:p>
      </dgm:t>
    </dgm:pt>
    <dgm:pt modelId="{E9BB627E-9196-445D-AEB1-5A016977821B}">
      <dgm:prSet phldrT="[Text]"/>
      <dgm:spPr/>
      <dgm:t>
        <a:bodyPr/>
        <a:lstStyle/>
        <a:p>
          <a:r>
            <a:rPr lang="en-US" dirty="0" smtClean="0"/>
            <a:t>Notify provider after first elevated BP</a:t>
          </a:r>
          <a:endParaRPr lang="en-US" dirty="0"/>
        </a:p>
      </dgm:t>
    </dgm:pt>
    <dgm:pt modelId="{09366B12-79EF-402C-8A38-1416F8977921}" type="parTrans" cxnId="{C23BE7FE-2639-4D7D-BD62-B4BEA5128506}">
      <dgm:prSet/>
      <dgm:spPr/>
      <dgm:t>
        <a:bodyPr/>
        <a:lstStyle/>
        <a:p>
          <a:endParaRPr lang="en-US"/>
        </a:p>
      </dgm:t>
    </dgm:pt>
    <dgm:pt modelId="{418D161D-0FAF-49F6-9421-4E7836BBF94E}" type="sibTrans" cxnId="{C23BE7FE-2639-4D7D-BD62-B4BEA5128506}">
      <dgm:prSet/>
      <dgm:spPr/>
      <dgm:t>
        <a:bodyPr/>
        <a:lstStyle/>
        <a:p>
          <a:endParaRPr lang="en-US"/>
        </a:p>
      </dgm:t>
    </dgm:pt>
    <dgm:pt modelId="{1F122CAF-7DE5-477C-93FC-7C6646694794}">
      <dgm:prSet phldrT="[Text]"/>
      <dgm:spPr/>
      <dgm:t>
        <a:bodyPr/>
        <a:lstStyle/>
        <a:p>
          <a:r>
            <a:rPr lang="en-US" dirty="0" smtClean="0"/>
            <a:t>Reassess after 15 minutes</a:t>
          </a:r>
          <a:endParaRPr lang="en-US" dirty="0"/>
        </a:p>
      </dgm:t>
    </dgm:pt>
    <dgm:pt modelId="{D97186F9-713C-4B00-B1C4-2F0F0BC0EEC7}" type="parTrans" cxnId="{4AD5CB3F-B162-4A84-B21D-7F6923CF9867}">
      <dgm:prSet/>
      <dgm:spPr/>
      <dgm:t>
        <a:bodyPr/>
        <a:lstStyle/>
        <a:p>
          <a:endParaRPr lang="en-US"/>
        </a:p>
      </dgm:t>
    </dgm:pt>
    <dgm:pt modelId="{2BA14BB0-0F31-4D30-82D4-4D1C3F494CBE}" type="sibTrans" cxnId="{4AD5CB3F-B162-4A84-B21D-7F6923CF9867}">
      <dgm:prSet/>
      <dgm:spPr/>
      <dgm:t>
        <a:bodyPr/>
        <a:lstStyle/>
        <a:p>
          <a:endParaRPr lang="en-US"/>
        </a:p>
      </dgm:t>
    </dgm:pt>
    <dgm:pt modelId="{955A97BA-B9F3-4134-AC6B-AF855402AD7F}">
      <dgm:prSet phldrT="[Text]"/>
      <dgm:spPr/>
      <dgm:t>
        <a:bodyPr/>
        <a:lstStyle/>
        <a:p>
          <a:r>
            <a:rPr lang="en-US" dirty="0" smtClean="0"/>
            <a:t>Do not reposition to side-lying</a:t>
          </a:r>
          <a:endParaRPr lang="en-US" dirty="0"/>
        </a:p>
      </dgm:t>
    </dgm:pt>
    <dgm:pt modelId="{6E57A9C1-5F8F-4F3B-B3BD-58ED44D7564A}" type="parTrans" cxnId="{B3070E76-B1DA-4351-BA72-32A81173828D}">
      <dgm:prSet/>
      <dgm:spPr/>
      <dgm:t>
        <a:bodyPr/>
        <a:lstStyle/>
        <a:p>
          <a:endParaRPr lang="en-US"/>
        </a:p>
      </dgm:t>
    </dgm:pt>
    <dgm:pt modelId="{AE4E635D-0349-4397-A1A8-F0E075D00AC6}" type="sibTrans" cxnId="{B3070E76-B1DA-4351-BA72-32A81173828D}">
      <dgm:prSet/>
      <dgm:spPr/>
      <dgm:t>
        <a:bodyPr/>
        <a:lstStyle/>
        <a:p>
          <a:endParaRPr lang="en-US"/>
        </a:p>
      </dgm:t>
    </dgm:pt>
    <dgm:pt modelId="{0E18A2A9-BAA7-43BD-A807-59205D170CF3}">
      <dgm:prSet phldrT="[Text]"/>
      <dgm:spPr/>
      <dgm:t>
        <a:bodyPr/>
        <a:lstStyle/>
        <a:p>
          <a:r>
            <a:rPr lang="en-US" dirty="0" smtClean="0"/>
            <a:t>Activate treatment algorithms if remains ≥160/110(105) </a:t>
          </a:r>
          <a:endParaRPr lang="en-US" dirty="0"/>
        </a:p>
      </dgm:t>
    </dgm:pt>
    <dgm:pt modelId="{25FDEAB1-7423-4B10-BB99-F098296E30D9}" type="parTrans" cxnId="{3E220305-23EA-4C43-B4B4-9612292199C8}">
      <dgm:prSet/>
      <dgm:spPr/>
      <dgm:t>
        <a:bodyPr/>
        <a:lstStyle/>
        <a:p>
          <a:endParaRPr lang="en-US"/>
        </a:p>
      </dgm:t>
    </dgm:pt>
    <dgm:pt modelId="{BBEAB9DD-1210-41AC-A559-200A4AF4D832}" type="sibTrans" cxnId="{3E220305-23EA-4C43-B4B4-9612292199C8}">
      <dgm:prSet/>
      <dgm:spPr/>
      <dgm:t>
        <a:bodyPr/>
        <a:lstStyle/>
        <a:p>
          <a:endParaRPr lang="en-US"/>
        </a:p>
      </dgm:t>
    </dgm:pt>
    <dgm:pt modelId="{22A63355-29B0-4603-A820-07F3E956EA73}" type="pres">
      <dgm:prSet presAssocID="{94D13A0C-38C0-492B-B19C-A5B2B7167F55}" presName="Name0" presStyleCnt="0">
        <dgm:presLayoutVars>
          <dgm:dir/>
          <dgm:animLvl val="lvl"/>
          <dgm:resizeHandles/>
        </dgm:presLayoutVars>
      </dgm:prSet>
      <dgm:spPr/>
      <dgm:t>
        <a:bodyPr/>
        <a:lstStyle/>
        <a:p>
          <a:endParaRPr lang="en-US"/>
        </a:p>
      </dgm:t>
    </dgm:pt>
    <dgm:pt modelId="{DAE9F199-2808-4D7B-99CC-32D6F6EC00F8}" type="pres">
      <dgm:prSet presAssocID="{E7D49316-635A-4E8D-91ED-8B8F98E85849}" presName="linNode" presStyleCnt="0"/>
      <dgm:spPr/>
      <dgm:t>
        <a:bodyPr/>
        <a:lstStyle/>
        <a:p>
          <a:endParaRPr lang="en-US"/>
        </a:p>
      </dgm:t>
    </dgm:pt>
    <dgm:pt modelId="{EB9F1B8B-9EBD-4D9E-A182-4F86FF5F0ED8}" type="pres">
      <dgm:prSet presAssocID="{E7D49316-635A-4E8D-91ED-8B8F98E85849}" presName="parentShp" presStyleLbl="node1" presStyleIdx="0" presStyleCnt="2">
        <dgm:presLayoutVars>
          <dgm:bulletEnabled val="1"/>
        </dgm:presLayoutVars>
      </dgm:prSet>
      <dgm:spPr/>
      <dgm:t>
        <a:bodyPr/>
        <a:lstStyle/>
        <a:p>
          <a:endParaRPr lang="en-US"/>
        </a:p>
      </dgm:t>
    </dgm:pt>
    <dgm:pt modelId="{26D263D0-9963-4320-BDFD-24D54DCCD469}" type="pres">
      <dgm:prSet presAssocID="{E7D49316-635A-4E8D-91ED-8B8F98E85849}" presName="childShp" presStyleLbl="bgAccFollowNode1" presStyleIdx="0" presStyleCnt="2">
        <dgm:presLayoutVars>
          <dgm:bulletEnabled val="1"/>
        </dgm:presLayoutVars>
      </dgm:prSet>
      <dgm:spPr/>
      <dgm:t>
        <a:bodyPr/>
        <a:lstStyle/>
        <a:p>
          <a:endParaRPr lang="en-US"/>
        </a:p>
      </dgm:t>
    </dgm:pt>
    <dgm:pt modelId="{0AA5E983-5F90-461D-AF73-480E699842B5}" type="pres">
      <dgm:prSet presAssocID="{A9B61919-F27F-422A-A03B-038FD889D563}" presName="spacing" presStyleCnt="0"/>
      <dgm:spPr/>
      <dgm:t>
        <a:bodyPr/>
        <a:lstStyle/>
        <a:p>
          <a:endParaRPr lang="en-US"/>
        </a:p>
      </dgm:t>
    </dgm:pt>
    <dgm:pt modelId="{18F3E871-65B7-4718-9C5F-93CFE4256C3D}" type="pres">
      <dgm:prSet presAssocID="{8C5C798B-9059-4332-8245-9401D24CF092}" presName="linNode" presStyleCnt="0"/>
      <dgm:spPr/>
      <dgm:t>
        <a:bodyPr/>
        <a:lstStyle/>
        <a:p>
          <a:endParaRPr lang="en-US"/>
        </a:p>
      </dgm:t>
    </dgm:pt>
    <dgm:pt modelId="{FF00DA72-AB43-44D5-8C92-622D88EC90F1}" type="pres">
      <dgm:prSet presAssocID="{8C5C798B-9059-4332-8245-9401D24CF092}" presName="parentShp" presStyleLbl="node1" presStyleIdx="1" presStyleCnt="2" custLinFactNeighborX="630" custLinFactNeighborY="164">
        <dgm:presLayoutVars>
          <dgm:bulletEnabled val="1"/>
        </dgm:presLayoutVars>
      </dgm:prSet>
      <dgm:spPr/>
      <dgm:t>
        <a:bodyPr/>
        <a:lstStyle/>
        <a:p>
          <a:endParaRPr lang="en-US"/>
        </a:p>
      </dgm:t>
    </dgm:pt>
    <dgm:pt modelId="{3F518FC9-B6F4-443F-AD60-A75AB10A1470}" type="pres">
      <dgm:prSet presAssocID="{8C5C798B-9059-4332-8245-9401D24CF092}" presName="childShp" presStyleLbl="bgAccFollowNode1" presStyleIdx="1" presStyleCnt="2">
        <dgm:presLayoutVars>
          <dgm:bulletEnabled val="1"/>
        </dgm:presLayoutVars>
      </dgm:prSet>
      <dgm:spPr/>
      <dgm:t>
        <a:bodyPr/>
        <a:lstStyle/>
        <a:p>
          <a:endParaRPr lang="en-US"/>
        </a:p>
      </dgm:t>
    </dgm:pt>
  </dgm:ptLst>
  <dgm:cxnLst>
    <dgm:cxn modelId="{4AD5CB3F-B162-4A84-B21D-7F6923CF9867}" srcId="{8C5C798B-9059-4332-8245-9401D24CF092}" destId="{1F122CAF-7DE5-477C-93FC-7C6646694794}" srcOrd="1" destOrd="0" parTransId="{D97186F9-713C-4B00-B1C4-2F0F0BC0EEC7}" sibTransId="{2BA14BB0-0F31-4D30-82D4-4D1C3F494CBE}"/>
    <dgm:cxn modelId="{B7068CDB-6913-4762-A5DF-0D83063E570A}" srcId="{94D13A0C-38C0-492B-B19C-A5B2B7167F55}" destId="{8C5C798B-9059-4332-8245-9401D24CF092}" srcOrd="1" destOrd="0" parTransId="{256E3E4D-ED74-46E3-8199-20BDD75B4118}" sibTransId="{355443EF-A902-4A61-AB34-E68B13E732F3}"/>
    <dgm:cxn modelId="{AF97CDDF-204B-4E8B-B669-9A0BE9DD6965}" type="presOf" srcId="{E9BB627E-9196-445D-AEB1-5A016977821B}" destId="{3F518FC9-B6F4-443F-AD60-A75AB10A1470}" srcOrd="0" destOrd="0" presId="urn:microsoft.com/office/officeart/2005/8/layout/vList6"/>
    <dgm:cxn modelId="{BAF8BD6B-26E9-49D2-AD45-D3DC3AD7B60F}" type="presOf" srcId="{FF8318C6-CEB9-472D-A7B4-8E5C7FB24734}" destId="{26D263D0-9963-4320-BDFD-24D54DCCD469}" srcOrd="0" destOrd="1" presId="urn:microsoft.com/office/officeart/2005/8/layout/vList6"/>
    <dgm:cxn modelId="{075BC534-3380-4907-AA95-EA0C80B4608A}" type="presOf" srcId="{E7D49316-635A-4E8D-91ED-8B8F98E85849}" destId="{EB9F1B8B-9EBD-4D9E-A182-4F86FF5F0ED8}" srcOrd="0" destOrd="0" presId="urn:microsoft.com/office/officeart/2005/8/layout/vList6"/>
    <dgm:cxn modelId="{3F15195C-2DCF-4D4A-8BF9-177E8E2F6047}" type="presOf" srcId="{ED9F013C-F2CA-4A89-8C31-604A17C94120}" destId="{26D263D0-9963-4320-BDFD-24D54DCCD469}" srcOrd="0" destOrd="0" presId="urn:microsoft.com/office/officeart/2005/8/layout/vList6"/>
    <dgm:cxn modelId="{66A06A10-4E4D-438E-8F74-96B927CD72A2}" type="presOf" srcId="{1F122CAF-7DE5-477C-93FC-7C6646694794}" destId="{3F518FC9-B6F4-443F-AD60-A75AB10A1470}" srcOrd="0" destOrd="1" presId="urn:microsoft.com/office/officeart/2005/8/layout/vList6"/>
    <dgm:cxn modelId="{9E4DC956-31A6-497A-8510-7DD25FA1DA0D}" srcId="{E7D49316-635A-4E8D-91ED-8B8F98E85849}" destId="{FF8318C6-CEB9-472D-A7B4-8E5C7FB24734}" srcOrd="1" destOrd="0" parTransId="{CCA09128-E19D-4890-809E-BDB84F2D203F}" sibTransId="{D6455849-8C05-4507-858D-313AFB300E1C}"/>
    <dgm:cxn modelId="{B3070E76-B1DA-4351-BA72-32A81173828D}" srcId="{E7D49316-635A-4E8D-91ED-8B8F98E85849}" destId="{955A97BA-B9F3-4134-AC6B-AF855402AD7F}" srcOrd="2" destOrd="0" parTransId="{6E57A9C1-5F8F-4F3B-B3BD-58ED44D7564A}" sibTransId="{AE4E635D-0349-4397-A1A8-F0E075D00AC6}"/>
    <dgm:cxn modelId="{4E65BC93-ADD1-4629-8908-1D53BC440BD1}" srcId="{E7D49316-635A-4E8D-91ED-8B8F98E85849}" destId="{ED9F013C-F2CA-4A89-8C31-604A17C94120}" srcOrd="0" destOrd="0" parTransId="{8B9BB44E-BD83-418C-BDFF-D0D41CAF0749}" sibTransId="{535D152C-18BC-49CC-A5C3-F81CAAD0BA6E}"/>
    <dgm:cxn modelId="{38D9A08B-E3C4-45FD-A74B-C812B8D59596}" type="presOf" srcId="{955A97BA-B9F3-4134-AC6B-AF855402AD7F}" destId="{26D263D0-9963-4320-BDFD-24D54DCCD469}" srcOrd="0" destOrd="2" presId="urn:microsoft.com/office/officeart/2005/8/layout/vList6"/>
    <dgm:cxn modelId="{C23BE7FE-2639-4D7D-BD62-B4BEA5128506}" srcId="{8C5C798B-9059-4332-8245-9401D24CF092}" destId="{E9BB627E-9196-445D-AEB1-5A016977821B}" srcOrd="0" destOrd="0" parTransId="{09366B12-79EF-402C-8A38-1416F8977921}" sibTransId="{418D161D-0FAF-49F6-9421-4E7836BBF94E}"/>
    <dgm:cxn modelId="{3E220305-23EA-4C43-B4B4-9612292199C8}" srcId="{8C5C798B-9059-4332-8245-9401D24CF092}" destId="{0E18A2A9-BAA7-43BD-A807-59205D170CF3}" srcOrd="2" destOrd="0" parTransId="{25FDEAB1-7423-4B10-BB99-F098296E30D9}" sibTransId="{BBEAB9DD-1210-41AC-A559-200A4AF4D832}"/>
    <dgm:cxn modelId="{D0FD1DE0-B904-4480-9D29-C2C277C8226D}" type="presOf" srcId="{0E18A2A9-BAA7-43BD-A807-59205D170CF3}" destId="{3F518FC9-B6F4-443F-AD60-A75AB10A1470}" srcOrd="0" destOrd="2" presId="urn:microsoft.com/office/officeart/2005/8/layout/vList6"/>
    <dgm:cxn modelId="{E6240818-2D60-4359-A471-FB8877047783}" srcId="{94D13A0C-38C0-492B-B19C-A5B2B7167F55}" destId="{E7D49316-635A-4E8D-91ED-8B8F98E85849}" srcOrd="0" destOrd="0" parTransId="{29B15535-8BB2-4B0C-9C16-926162715765}" sibTransId="{A9B61919-F27F-422A-A03B-038FD889D563}"/>
    <dgm:cxn modelId="{4150F273-2A8D-4EAB-854F-277E1CCEBDB6}" type="presOf" srcId="{8C5C798B-9059-4332-8245-9401D24CF092}" destId="{FF00DA72-AB43-44D5-8C92-622D88EC90F1}" srcOrd="0" destOrd="0" presId="urn:microsoft.com/office/officeart/2005/8/layout/vList6"/>
    <dgm:cxn modelId="{29DA97B7-AEDC-42C1-B60C-BBC3A21723CB}" type="presOf" srcId="{94D13A0C-38C0-492B-B19C-A5B2B7167F55}" destId="{22A63355-29B0-4603-A820-07F3E956EA73}" srcOrd="0" destOrd="0" presId="urn:microsoft.com/office/officeart/2005/8/layout/vList6"/>
    <dgm:cxn modelId="{3091DBF0-5A8A-481E-88A7-A7209EE29341}" type="presParOf" srcId="{22A63355-29B0-4603-A820-07F3E956EA73}" destId="{DAE9F199-2808-4D7B-99CC-32D6F6EC00F8}" srcOrd="0" destOrd="0" presId="urn:microsoft.com/office/officeart/2005/8/layout/vList6"/>
    <dgm:cxn modelId="{197C39EE-EEC2-440F-9F13-AAA38C9C6AD9}" type="presParOf" srcId="{DAE9F199-2808-4D7B-99CC-32D6F6EC00F8}" destId="{EB9F1B8B-9EBD-4D9E-A182-4F86FF5F0ED8}" srcOrd="0" destOrd="0" presId="urn:microsoft.com/office/officeart/2005/8/layout/vList6"/>
    <dgm:cxn modelId="{AB55D689-BB92-4C0F-93BC-D680515C353A}" type="presParOf" srcId="{DAE9F199-2808-4D7B-99CC-32D6F6EC00F8}" destId="{26D263D0-9963-4320-BDFD-24D54DCCD469}" srcOrd="1" destOrd="0" presId="urn:microsoft.com/office/officeart/2005/8/layout/vList6"/>
    <dgm:cxn modelId="{261ACEDD-8A0D-431E-A1AF-51F4BDC2B5FC}" type="presParOf" srcId="{22A63355-29B0-4603-A820-07F3E956EA73}" destId="{0AA5E983-5F90-461D-AF73-480E699842B5}" srcOrd="1" destOrd="0" presId="urn:microsoft.com/office/officeart/2005/8/layout/vList6"/>
    <dgm:cxn modelId="{9C7D984C-2676-4B8D-91F4-3EEBAEE29BDC}" type="presParOf" srcId="{22A63355-29B0-4603-A820-07F3E956EA73}" destId="{18F3E871-65B7-4718-9C5F-93CFE4256C3D}" srcOrd="2" destOrd="0" presId="urn:microsoft.com/office/officeart/2005/8/layout/vList6"/>
    <dgm:cxn modelId="{241666BF-BF2F-4A29-A456-DBE96E61C2F8}" type="presParOf" srcId="{18F3E871-65B7-4718-9C5F-93CFE4256C3D}" destId="{FF00DA72-AB43-44D5-8C92-622D88EC90F1}" srcOrd="0" destOrd="0" presId="urn:microsoft.com/office/officeart/2005/8/layout/vList6"/>
    <dgm:cxn modelId="{C6428F46-DC55-468E-A1A0-0E10ABF49BB8}" type="presParOf" srcId="{18F3E871-65B7-4718-9C5F-93CFE4256C3D}" destId="{3F518FC9-B6F4-443F-AD60-A75AB10A147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4DD74-7978-814D-963D-04D6EACA6E51}"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FB29DCED-972C-E54B-8AF6-013F19D3E100}">
      <dgm:prSet phldrT="[Text]"/>
      <dgm:spPr/>
      <dgm:t>
        <a:bodyPr/>
        <a:lstStyle/>
        <a:p>
          <a:r>
            <a:rPr lang="en-US" b="1" dirty="0" smtClean="0"/>
            <a:t>Labetalol 20 mg </a:t>
          </a:r>
          <a:r>
            <a:rPr lang="en-US" dirty="0" smtClean="0"/>
            <a:t>IV over 2 minutes</a:t>
          </a:r>
          <a:endParaRPr lang="en-US" dirty="0"/>
        </a:p>
      </dgm:t>
    </dgm:pt>
    <dgm:pt modelId="{4D73CC7A-AC5B-4C42-BA20-9D268B0B59E2}" type="parTrans" cxnId="{E8547EA2-BFBD-D94A-8EE5-FB0EB932DD9B}">
      <dgm:prSet/>
      <dgm:spPr/>
      <dgm:t>
        <a:bodyPr/>
        <a:lstStyle/>
        <a:p>
          <a:endParaRPr lang="en-US"/>
        </a:p>
      </dgm:t>
    </dgm:pt>
    <dgm:pt modelId="{99570051-7D33-B743-9C26-9B9B3B2A3409}" type="sibTrans" cxnId="{E8547EA2-BFBD-D94A-8EE5-FB0EB932DD9B}">
      <dgm:prSet/>
      <dgm:spPr/>
      <dgm:t>
        <a:bodyPr/>
        <a:lstStyle/>
        <a:p>
          <a:endParaRPr lang="en-US"/>
        </a:p>
      </dgm:t>
    </dgm:pt>
    <dgm:pt modelId="{5AA63DD4-433B-2F4E-B59B-07509000F372}">
      <dgm:prSet phldrT="[Text]"/>
      <dgm:spPr/>
      <dgm:t>
        <a:bodyPr/>
        <a:lstStyle/>
        <a:p>
          <a:r>
            <a:rPr lang="en-US" dirty="0" smtClean="0"/>
            <a:t>If still elevated, </a:t>
          </a:r>
          <a:r>
            <a:rPr lang="en-US" b="1" dirty="0" smtClean="0"/>
            <a:t>labetalol 40 mg </a:t>
          </a:r>
          <a:r>
            <a:rPr lang="en-US" dirty="0" smtClean="0"/>
            <a:t>IV over 2 min</a:t>
          </a:r>
          <a:endParaRPr lang="en-US" dirty="0"/>
        </a:p>
      </dgm:t>
    </dgm:pt>
    <dgm:pt modelId="{01AAFA7A-9C70-124C-8F10-41EA0CF1BC9C}" type="parTrans" cxnId="{2E9B3134-AB8D-2146-B416-B011A8EC4544}">
      <dgm:prSet/>
      <dgm:spPr/>
      <dgm:t>
        <a:bodyPr/>
        <a:lstStyle/>
        <a:p>
          <a:endParaRPr lang="en-US"/>
        </a:p>
      </dgm:t>
    </dgm:pt>
    <dgm:pt modelId="{88456832-9BFD-1446-BC26-D8A05953BBD5}" type="sibTrans" cxnId="{2E9B3134-AB8D-2146-B416-B011A8EC4544}">
      <dgm:prSet/>
      <dgm:spPr/>
      <dgm:t>
        <a:bodyPr/>
        <a:lstStyle/>
        <a:p>
          <a:endParaRPr lang="en-US"/>
        </a:p>
      </dgm:t>
    </dgm:pt>
    <dgm:pt modelId="{C1D82650-86FA-3848-8B15-00EA5E5E23E4}">
      <dgm:prSet phldrT="[Text]"/>
      <dgm:spPr/>
      <dgm:t>
        <a:bodyPr/>
        <a:lstStyle/>
        <a:p>
          <a:r>
            <a:rPr lang="en-US" dirty="0" smtClean="0"/>
            <a:t>If still elevated, </a:t>
          </a:r>
          <a:r>
            <a:rPr lang="en-US" b="1" dirty="0" smtClean="0"/>
            <a:t>labetalol 80 mg </a:t>
          </a:r>
          <a:r>
            <a:rPr lang="en-US" dirty="0" smtClean="0"/>
            <a:t>IV over 2 min</a:t>
          </a:r>
          <a:endParaRPr lang="en-US" dirty="0"/>
        </a:p>
      </dgm:t>
    </dgm:pt>
    <dgm:pt modelId="{88FDC138-9626-4941-8B81-7C12EEA40F11}" type="parTrans" cxnId="{5EADDFE0-323E-0F45-9512-D1BFB9230544}">
      <dgm:prSet/>
      <dgm:spPr/>
      <dgm:t>
        <a:bodyPr/>
        <a:lstStyle/>
        <a:p>
          <a:endParaRPr lang="en-US"/>
        </a:p>
      </dgm:t>
    </dgm:pt>
    <dgm:pt modelId="{7723C9F3-26BF-AB46-8113-C07E40CF08C0}" type="sibTrans" cxnId="{5EADDFE0-323E-0F45-9512-D1BFB9230544}">
      <dgm:prSet/>
      <dgm:spPr/>
      <dgm:t>
        <a:bodyPr/>
        <a:lstStyle/>
        <a:p>
          <a:endParaRPr lang="en-US"/>
        </a:p>
      </dgm:t>
    </dgm:pt>
    <dgm:pt modelId="{F32BE8F4-6046-5948-9D70-1003102CDA89}">
      <dgm:prSet phldrT="[Text]"/>
      <dgm:spPr/>
      <dgm:t>
        <a:bodyPr/>
        <a:lstStyle/>
        <a:p>
          <a:r>
            <a:rPr lang="en-US" dirty="0" smtClean="0"/>
            <a:t>Recheck in 10 min</a:t>
          </a:r>
          <a:endParaRPr lang="en-US" dirty="0"/>
        </a:p>
      </dgm:t>
    </dgm:pt>
    <dgm:pt modelId="{B4B12B64-892F-774F-8E52-0BBC8A7DD5D8}" type="parTrans" cxnId="{8049CC9E-BBDB-1744-B81A-088C3D89C765}">
      <dgm:prSet/>
      <dgm:spPr/>
      <dgm:t>
        <a:bodyPr/>
        <a:lstStyle/>
        <a:p>
          <a:endParaRPr lang="en-US"/>
        </a:p>
      </dgm:t>
    </dgm:pt>
    <dgm:pt modelId="{FD6869D5-8104-BE4D-95D9-2DB998C069BF}" type="sibTrans" cxnId="{8049CC9E-BBDB-1744-B81A-088C3D89C765}">
      <dgm:prSet/>
      <dgm:spPr/>
      <dgm:t>
        <a:bodyPr/>
        <a:lstStyle/>
        <a:p>
          <a:endParaRPr lang="en-US"/>
        </a:p>
      </dgm:t>
    </dgm:pt>
    <dgm:pt modelId="{ED4C5218-BB38-6541-81A7-25BB22C21E9E}">
      <dgm:prSet phldrT="[Text]"/>
      <dgm:spPr/>
      <dgm:t>
        <a:bodyPr/>
        <a:lstStyle/>
        <a:p>
          <a:r>
            <a:rPr lang="en-US" dirty="0" smtClean="0"/>
            <a:t>Recheck in 10 min</a:t>
          </a:r>
          <a:endParaRPr lang="en-US" dirty="0"/>
        </a:p>
      </dgm:t>
    </dgm:pt>
    <dgm:pt modelId="{CC54B950-89D8-7844-8132-25242CCE7475}" type="parTrans" cxnId="{C6D70786-C8EA-8D49-9B13-9DABA39C8769}">
      <dgm:prSet/>
      <dgm:spPr/>
      <dgm:t>
        <a:bodyPr/>
        <a:lstStyle/>
        <a:p>
          <a:endParaRPr lang="en-US"/>
        </a:p>
      </dgm:t>
    </dgm:pt>
    <dgm:pt modelId="{93073473-9066-0D49-B83B-033423177B35}" type="sibTrans" cxnId="{C6D70786-C8EA-8D49-9B13-9DABA39C8769}">
      <dgm:prSet/>
      <dgm:spPr/>
      <dgm:t>
        <a:bodyPr/>
        <a:lstStyle/>
        <a:p>
          <a:endParaRPr lang="en-US"/>
        </a:p>
      </dgm:t>
    </dgm:pt>
    <dgm:pt modelId="{8D341F08-E1E4-2B45-8761-0337AFBAB182}">
      <dgm:prSet phldrT="[Text]"/>
      <dgm:spPr/>
      <dgm:t>
        <a:bodyPr/>
        <a:lstStyle/>
        <a:p>
          <a:r>
            <a:rPr lang="en-US" dirty="0" smtClean="0"/>
            <a:t>Recheck in 10 min</a:t>
          </a:r>
          <a:endParaRPr lang="en-US" dirty="0"/>
        </a:p>
      </dgm:t>
    </dgm:pt>
    <dgm:pt modelId="{4E653C4E-0B0E-2F4D-AB20-4C4CBF435FED}" type="parTrans" cxnId="{91A4CDD0-43AC-BE49-82C0-628703E375D5}">
      <dgm:prSet/>
      <dgm:spPr/>
      <dgm:t>
        <a:bodyPr/>
        <a:lstStyle/>
        <a:p>
          <a:endParaRPr lang="en-US"/>
        </a:p>
      </dgm:t>
    </dgm:pt>
    <dgm:pt modelId="{61DC9403-FB9D-3644-89D7-510F032E24CF}" type="sibTrans" cxnId="{91A4CDD0-43AC-BE49-82C0-628703E375D5}">
      <dgm:prSet/>
      <dgm:spPr/>
      <dgm:t>
        <a:bodyPr/>
        <a:lstStyle/>
        <a:p>
          <a:endParaRPr lang="en-US"/>
        </a:p>
      </dgm:t>
    </dgm:pt>
    <dgm:pt modelId="{01873F6D-CED6-5849-BA52-BA0A633F2B20}">
      <dgm:prSet phldrT="[Text]"/>
      <dgm:spPr/>
      <dgm:t>
        <a:bodyPr/>
        <a:lstStyle/>
        <a:p>
          <a:r>
            <a:rPr lang="en-US" dirty="0" smtClean="0"/>
            <a:t>If still elevated, </a:t>
          </a:r>
          <a:r>
            <a:rPr lang="en-US" b="1" dirty="0" smtClean="0"/>
            <a:t>Repeat labetalol 80mg </a:t>
          </a:r>
          <a:r>
            <a:rPr lang="en-US" dirty="0" smtClean="0"/>
            <a:t>over 10 minutes to achieve total dosage of 220mg                       (includes all previous administrations)</a:t>
          </a:r>
          <a:endParaRPr lang="en-US" dirty="0"/>
        </a:p>
      </dgm:t>
    </dgm:pt>
    <dgm:pt modelId="{16825130-80B5-7948-BF9B-D56791883374}" type="parTrans" cxnId="{56C740C9-9634-FB4E-88D2-3FD85E8C1785}">
      <dgm:prSet/>
      <dgm:spPr/>
      <dgm:t>
        <a:bodyPr/>
        <a:lstStyle/>
        <a:p>
          <a:endParaRPr lang="en-US"/>
        </a:p>
      </dgm:t>
    </dgm:pt>
    <dgm:pt modelId="{F886E5DB-54BE-4341-9E20-D40BDF325F0B}" type="sibTrans" cxnId="{56C740C9-9634-FB4E-88D2-3FD85E8C1785}">
      <dgm:prSet/>
      <dgm:spPr/>
      <dgm:t>
        <a:bodyPr/>
        <a:lstStyle/>
        <a:p>
          <a:endParaRPr lang="en-US"/>
        </a:p>
      </dgm:t>
    </dgm:pt>
    <dgm:pt modelId="{978C7B17-CD99-7C4F-ADDA-A78E63B2FB31}">
      <dgm:prSet phldrT="[Text]"/>
      <dgm:spPr/>
      <dgm:t>
        <a:bodyPr/>
        <a:lstStyle/>
        <a:p>
          <a:r>
            <a:rPr lang="en-US" dirty="0" smtClean="0"/>
            <a:t>Recheck in 20 min</a:t>
          </a:r>
          <a:endParaRPr lang="en-US" dirty="0"/>
        </a:p>
      </dgm:t>
    </dgm:pt>
    <dgm:pt modelId="{59D412E9-8302-1E4B-88AF-F5055FA6F974}" type="parTrans" cxnId="{E5C26316-3E54-2C43-BEB2-42FA98EB426C}">
      <dgm:prSet/>
      <dgm:spPr/>
      <dgm:t>
        <a:bodyPr/>
        <a:lstStyle/>
        <a:p>
          <a:endParaRPr lang="en-US"/>
        </a:p>
      </dgm:t>
    </dgm:pt>
    <dgm:pt modelId="{0B50CA38-9406-0646-9DF0-1C60BF99AEE6}" type="sibTrans" cxnId="{E5C26316-3E54-2C43-BEB2-42FA98EB426C}">
      <dgm:prSet/>
      <dgm:spPr/>
      <dgm:t>
        <a:bodyPr/>
        <a:lstStyle/>
        <a:p>
          <a:endParaRPr lang="en-US"/>
        </a:p>
      </dgm:t>
    </dgm:pt>
    <dgm:pt modelId="{94E7D810-9B79-A846-A93A-ABA0013E52B0}">
      <dgm:prSet/>
      <dgm:spPr/>
      <dgm:t>
        <a:bodyPr/>
        <a:lstStyle/>
        <a:p>
          <a:endParaRPr lang="en-US"/>
        </a:p>
      </dgm:t>
    </dgm:pt>
    <dgm:pt modelId="{6CD7AECC-9D07-3847-ADBD-2974C09485C6}" type="parTrans" cxnId="{87BE16DF-B537-9846-B66F-378E485F1159}">
      <dgm:prSet/>
      <dgm:spPr/>
      <dgm:t>
        <a:bodyPr/>
        <a:lstStyle/>
        <a:p>
          <a:endParaRPr lang="en-US"/>
        </a:p>
      </dgm:t>
    </dgm:pt>
    <dgm:pt modelId="{1D929E93-0273-A148-BDE8-3923ABF8A793}" type="sibTrans" cxnId="{87BE16DF-B537-9846-B66F-378E485F1159}">
      <dgm:prSet/>
      <dgm:spPr/>
      <dgm:t>
        <a:bodyPr/>
        <a:lstStyle/>
        <a:p>
          <a:endParaRPr lang="en-US"/>
        </a:p>
      </dgm:t>
    </dgm:pt>
    <dgm:pt modelId="{8C777415-0784-4EE7-8ADD-8A4C8780748F}">
      <dgm:prSet phldrT="[Text]"/>
      <dgm:spPr/>
      <dgm:t>
        <a:bodyPr/>
        <a:lstStyle/>
        <a:p>
          <a:r>
            <a:rPr lang="en-US" dirty="0" smtClean="0"/>
            <a:t>Switch to hydralazine 10 mg IV over 2 min</a:t>
          </a:r>
          <a:endParaRPr lang="en-US" dirty="0"/>
        </a:p>
      </dgm:t>
    </dgm:pt>
    <dgm:pt modelId="{4FD91D90-9ACF-4549-8E85-5B038E3F8E11}" type="parTrans" cxnId="{D609BA09-4ED8-4584-9A92-74E741BA1645}">
      <dgm:prSet/>
      <dgm:spPr/>
      <dgm:t>
        <a:bodyPr/>
        <a:lstStyle/>
        <a:p>
          <a:endParaRPr lang="en-US"/>
        </a:p>
      </dgm:t>
    </dgm:pt>
    <dgm:pt modelId="{0E50AD06-CE7A-40A9-9017-7BE9012BAC65}" type="sibTrans" cxnId="{D609BA09-4ED8-4584-9A92-74E741BA1645}">
      <dgm:prSet/>
      <dgm:spPr/>
      <dgm:t>
        <a:bodyPr/>
        <a:lstStyle/>
        <a:p>
          <a:endParaRPr lang="en-US"/>
        </a:p>
      </dgm:t>
    </dgm:pt>
    <dgm:pt modelId="{E3FDB52E-D2F7-4EFC-9324-EB77A02D8D38}">
      <dgm:prSet phldrT="[Text]"/>
      <dgm:spPr/>
      <dgm:t>
        <a:bodyPr/>
        <a:lstStyle/>
        <a:p>
          <a:r>
            <a:rPr lang="en-US" dirty="0" smtClean="0"/>
            <a:t>Seek consultation MFM, Critical Care, Anesthesia, Internal medicine </a:t>
          </a:r>
          <a:endParaRPr lang="en-US" dirty="0"/>
        </a:p>
      </dgm:t>
    </dgm:pt>
    <dgm:pt modelId="{DECFE0F5-B909-43A6-8DBF-314A7F025BE9}" type="parTrans" cxnId="{052A6B4C-FBB6-4200-809E-61338D9551B6}">
      <dgm:prSet/>
      <dgm:spPr/>
      <dgm:t>
        <a:bodyPr/>
        <a:lstStyle/>
        <a:p>
          <a:endParaRPr lang="en-US"/>
        </a:p>
      </dgm:t>
    </dgm:pt>
    <dgm:pt modelId="{D771525F-DD72-4CE9-9061-578AC2C487CA}" type="sibTrans" cxnId="{052A6B4C-FBB6-4200-809E-61338D9551B6}">
      <dgm:prSet/>
      <dgm:spPr/>
      <dgm:t>
        <a:bodyPr/>
        <a:lstStyle/>
        <a:p>
          <a:endParaRPr lang="en-US"/>
        </a:p>
      </dgm:t>
    </dgm:pt>
    <dgm:pt modelId="{043BB340-E9F8-0E49-A93F-FF7B7EEC6AFB}" type="pres">
      <dgm:prSet presAssocID="{C824DD74-7978-814D-963D-04D6EACA6E51}" presName="outerComposite" presStyleCnt="0">
        <dgm:presLayoutVars>
          <dgm:chMax val="5"/>
          <dgm:dir/>
          <dgm:resizeHandles val="exact"/>
        </dgm:presLayoutVars>
      </dgm:prSet>
      <dgm:spPr/>
      <dgm:t>
        <a:bodyPr/>
        <a:lstStyle/>
        <a:p>
          <a:endParaRPr lang="en-US"/>
        </a:p>
      </dgm:t>
    </dgm:pt>
    <dgm:pt modelId="{380636F0-E2F7-FD40-BA94-569BFF58976D}" type="pres">
      <dgm:prSet presAssocID="{C824DD74-7978-814D-963D-04D6EACA6E51}" presName="dummyMaxCanvas" presStyleCnt="0">
        <dgm:presLayoutVars/>
      </dgm:prSet>
      <dgm:spPr/>
      <dgm:t>
        <a:bodyPr/>
        <a:lstStyle/>
        <a:p>
          <a:endParaRPr lang="en-US"/>
        </a:p>
      </dgm:t>
    </dgm:pt>
    <dgm:pt modelId="{74EAFD28-BF46-0042-866A-BD31AF2ABFDB}" type="pres">
      <dgm:prSet presAssocID="{C824DD74-7978-814D-963D-04D6EACA6E51}" presName="FiveNodes_1" presStyleLbl="node1" presStyleIdx="0" presStyleCnt="5">
        <dgm:presLayoutVars>
          <dgm:bulletEnabled val="1"/>
        </dgm:presLayoutVars>
      </dgm:prSet>
      <dgm:spPr/>
      <dgm:t>
        <a:bodyPr/>
        <a:lstStyle/>
        <a:p>
          <a:endParaRPr lang="en-US"/>
        </a:p>
      </dgm:t>
    </dgm:pt>
    <dgm:pt modelId="{03022D00-840D-4E49-834D-F545C4CB5C7D}" type="pres">
      <dgm:prSet presAssocID="{C824DD74-7978-814D-963D-04D6EACA6E51}" presName="FiveNodes_2" presStyleLbl="node1" presStyleIdx="1" presStyleCnt="5">
        <dgm:presLayoutVars>
          <dgm:bulletEnabled val="1"/>
        </dgm:presLayoutVars>
      </dgm:prSet>
      <dgm:spPr/>
      <dgm:t>
        <a:bodyPr/>
        <a:lstStyle/>
        <a:p>
          <a:endParaRPr lang="en-US"/>
        </a:p>
      </dgm:t>
    </dgm:pt>
    <dgm:pt modelId="{F4CDB4E6-94C8-EF4E-B9BF-4C322FE15236}" type="pres">
      <dgm:prSet presAssocID="{C824DD74-7978-814D-963D-04D6EACA6E51}" presName="FiveNodes_3" presStyleLbl="node1" presStyleIdx="2" presStyleCnt="5">
        <dgm:presLayoutVars>
          <dgm:bulletEnabled val="1"/>
        </dgm:presLayoutVars>
      </dgm:prSet>
      <dgm:spPr/>
      <dgm:t>
        <a:bodyPr/>
        <a:lstStyle/>
        <a:p>
          <a:endParaRPr lang="en-US"/>
        </a:p>
      </dgm:t>
    </dgm:pt>
    <dgm:pt modelId="{63C5A333-09E6-E94D-9EE2-C5EA8ADF517D}" type="pres">
      <dgm:prSet presAssocID="{C824DD74-7978-814D-963D-04D6EACA6E51}" presName="FiveNodes_4" presStyleLbl="node1" presStyleIdx="3" presStyleCnt="5">
        <dgm:presLayoutVars>
          <dgm:bulletEnabled val="1"/>
        </dgm:presLayoutVars>
      </dgm:prSet>
      <dgm:spPr/>
      <dgm:t>
        <a:bodyPr/>
        <a:lstStyle/>
        <a:p>
          <a:endParaRPr lang="en-US"/>
        </a:p>
      </dgm:t>
    </dgm:pt>
    <dgm:pt modelId="{9DD9C6B5-AF27-5E48-894D-F9371E0C04CF}" type="pres">
      <dgm:prSet presAssocID="{C824DD74-7978-814D-963D-04D6EACA6E51}" presName="FiveNodes_5" presStyleLbl="node1" presStyleIdx="4" presStyleCnt="5">
        <dgm:presLayoutVars>
          <dgm:bulletEnabled val="1"/>
        </dgm:presLayoutVars>
      </dgm:prSet>
      <dgm:spPr/>
      <dgm:t>
        <a:bodyPr/>
        <a:lstStyle/>
        <a:p>
          <a:endParaRPr lang="en-US"/>
        </a:p>
      </dgm:t>
    </dgm:pt>
    <dgm:pt modelId="{236B855E-04FC-E441-80CE-B84EA2946A6A}" type="pres">
      <dgm:prSet presAssocID="{C824DD74-7978-814D-963D-04D6EACA6E51}" presName="FiveConn_1-2" presStyleLbl="fgAccFollowNode1" presStyleIdx="0" presStyleCnt="4">
        <dgm:presLayoutVars>
          <dgm:bulletEnabled val="1"/>
        </dgm:presLayoutVars>
      </dgm:prSet>
      <dgm:spPr/>
      <dgm:t>
        <a:bodyPr/>
        <a:lstStyle/>
        <a:p>
          <a:endParaRPr lang="en-US"/>
        </a:p>
      </dgm:t>
    </dgm:pt>
    <dgm:pt modelId="{129C6B20-E01E-BC43-94A0-EEE37AB1CBEB}" type="pres">
      <dgm:prSet presAssocID="{C824DD74-7978-814D-963D-04D6EACA6E51}" presName="FiveConn_2-3" presStyleLbl="fgAccFollowNode1" presStyleIdx="1" presStyleCnt="4">
        <dgm:presLayoutVars>
          <dgm:bulletEnabled val="1"/>
        </dgm:presLayoutVars>
      </dgm:prSet>
      <dgm:spPr/>
      <dgm:t>
        <a:bodyPr/>
        <a:lstStyle/>
        <a:p>
          <a:endParaRPr lang="en-US"/>
        </a:p>
      </dgm:t>
    </dgm:pt>
    <dgm:pt modelId="{A1DB4DDF-ACAC-FD44-9EC4-0B6CE6C01B14}" type="pres">
      <dgm:prSet presAssocID="{C824DD74-7978-814D-963D-04D6EACA6E51}" presName="FiveConn_3-4" presStyleLbl="fgAccFollowNode1" presStyleIdx="2" presStyleCnt="4">
        <dgm:presLayoutVars>
          <dgm:bulletEnabled val="1"/>
        </dgm:presLayoutVars>
      </dgm:prSet>
      <dgm:spPr/>
      <dgm:t>
        <a:bodyPr/>
        <a:lstStyle/>
        <a:p>
          <a:endParaRPr lang="en-US"/>
        </a:p>
      </dgm:t>
    </dgm:pt>
    <dgm:pt modelId="{FBD2BD17-9970-3E47-9C91-70A3094F26FC}" type="pres">
      <dgm:prSet presAssocID="{C824DD74-7978-814D-963D-04D6EACA6E51}" presName="FiveConn_4-5" presStyleLbl="fgAccFollowNode1" presStyleIdx="3" presStyleCnt="4">
        <dgm:presLayoutVars>
          <dgm:bulletEnabled val="1"/>
        </dgm:presLayoutVars>
      </dgm:prSet>
      <dgm:spPr/>
      <dgm:t>
        <a:bodyPr/>
        <a:lstStyle/>
        <a:p>
          <a:endParaRPr lang="en-US"/>
        </a:p>
      </dgm:t>
    </dgm:pt>
    <dgm:pt modelId="{141683EF-DA23-DE4F-A95F-2B1B8913DAA2}" type="pres">
      <dgm:prSet presAssocID="{C824DD74-7978-814D-963D-04D6EACA6E51}" presName="FiveNodes_1_text" presStyleLbl="node1" presStyleIdx="4" presStyleCnt="5">
        <dgm:presLayoutVars>
          <dgm:bulletEnabled val="1"/>
        </dgm:presLayoutVars>
      </dgm:prSet>
      <dgm:spPr/>
      <dgm:t>
        <a:bodyPr/>
        <a:lstStyle/>
        <a:p>
          <a:endParaRPr lang="en-US"/>
        </a:p>
      </dgm:t>
    </dgm:pt>
    <dgm:pt modelId="{B6D4ACD4-B8FA-C84A-A060-69DCFE485504}" type="pres">
      <dgm:prSet presAssocID="{C824DD74-7978-814D-963D-04D6EACA6E51}" presName="FiveNodes_2_text" presStyleLbl="node1" presStyleIdx="4" presStyleCnt="5">
        <dgm:presLayoutVars>
          <dgm:bulletEnabled val="1"/>
        </dgm:presLayoutVars>
      </dgm:prSet>
      <dgm:spPr/>
      <dgm:t>
        <a:bodyPr/>
        <a:lstStyle/>
        <a:p>
          <a:endParaRPr lang="en-US"/>
        </a:p>
      </dgm:t>
    </dgm:pt>
    <dgm:pt modelId="{18AE19C4-C84B-5749-8BBD-5B26733F7D5B}" type="pres">
      <dgm:prSet presAssocID="{C824DD74-7978-814D-963D-04D6EACA6E51}" presName="FiveNodes_3_text" presStyleLbl="node1" presStyleIdx="4" presStyleCnt="5">
        <dgm:presLayoutVars>
          <dgm:bulletEnabled val="1"/>
        </dgm:presLayoutVars>
      </dgm:prSet>
      <dgm:spPr/>
      <dgm:t>
        <a:bodyPr/>
        <a:lstStyle/>
        <a:p>
          <a:endParaRPr lang="en-US"/>
        </a:p>
      </dgm:t>
    </dgm:pt>
    <dgm:pt modelId="{34F6CAA6-9E66-3B4D-9BAD-928402009142}" type="pres">
      <dgm:prSet presAssocID="{C824DD74-7978-814D-963D-04D6EACA6E51}" presName="FiveNodes_4_text" presStyleLbl="node1" presStyleIdx="4" presStyleCnt="5">
        <dgm:presLayoutVars>
          <dgm:bulletEnabled val="1"/>
        </dgm:presLayoutVars>
      </dgm:prSet>
      <dgm:spPr/>
      <dgm:t>
        <a:bodyPr/>
        <a:lstStyle/>
        <a:p>
          <a:endParaRPr lang="en-US"/>
        </a:p>
      </dgm:t>
    </dgm:pt>
    <dgm:pt modelId="{377141F7-E08A-904E-927C-0596AF693A05}" type="pres">
      <dgm:prSet presAssocID="{C824DD74-7978-814D-963D-04D6EACA6E51}" presName="FiveNodes_5_text" presStyleLbl="node1" presStyleIdx="4" presStyleCnt="5">
        <dgm:presLayoutVars>
          <dgm:bulletEnabled val="1"/>
        </dgm:presLayoutVars>
      </dgm:prSet>
      <dgm:spPr/>
      <dgm:t>
        <a:bodyPr/>
        <a:lstStyle/>
        <a:p>
          <a:endParaRPr lang="en-US"/>
        </a:p>
      </dgm:t>
    </dgm:pt>
  </dgm:ptLst>
  <dgm:cxnLst>
    <dgm:cxn modelId="{3EACC301-E9CD-49E2-BA91-406EC5A5F24B}" type="presOf" srcId="{ED4C5218-BB38-6541-81A7-25BB22C21E9E}" destId="{B6D4ACD4-B8FA-C84A-A060-69DCFE485504}" srcOrd="1" destOrd="1" presId="urn:microsoft.com/office/officeart/2005/8/layout/vProcess5"/>
    <dgm:cxn modelId="{C98C05CE-BC3E-4D5C-9046-95B23C77F8F4}" type="presOf" srcId="{FB29DCED-972C-E54B-8AF6-013F19D3E100}" destId="{74EAFD28-BF46-0042-866A-BD31AF2ABFDB}" srcOrd="0" destOrd="0" presId="urn:microsoft.com/office/officeart/2005/8/layout/vProcess5"/>
    <dgm:cxn modelId="{0B1EF63A-6AFE-4EF6-A073-C5C13C293A03}" type="presOf" srcId="{8C777415-0784-4EE7-8ADD-8A4C8780748F}" destId="{9DD9C6B5-AF27-5E48-894D-F9371E0C04CF}" srcOrd="0" destOrd="0" presId="urn:microsoft.com/office/officeart/2005/8/layout/vProcess5"/>
    <dgm:cxn modelId="{C3D39FBE-C617-45A3-B102-9660094A831F}" type="presOf" srcId="{FB29DCED-972C-E54B-8AF6-013F19D3E100}" destId="{141683EF-DA23-DE4F-A95F-2B1B8913DAA2}" srcOrd="1" destOrd="0" presId="urn:microsoft.com/office/officeart/2005/8/layout/vProcess5"/>
    <dgm:cxn modelId="{687500EC-9EE9-4895-AB95-E63888D4061A}" type="presOf" srcId="{5AA63DD4-433B-2F4E-B59B-07509000F372}" destId="{B6D4ACD4-B8FA-C84A-A060-69DCFE485504}" srcOrd="1" destOrd="0" presId="urn:microsoft.com/office/officeart/2005/8/layout/vProcess5"/>
    <dgm:cxn modelId="{446B96A5-90F5-4A59-9462-CC2B81D4ECB6}" type="presOf" srcId="{7723C9F3-26BF-AB46-8113-C07E40CF08C0}" destId="{A1DB4DDF-ACAC-FD44-9EC4-0B6CE6C01B14}" srcOrd="0" destOrd="0" presId="urn:microsoft.com/office/officeart/2005/8/layout/vProcess5"/>
    <dgm:cxn modelId="{06D4E224-EB72-49D0-8B2E-7670B2A80F62}" type="presOf" srcId="{978C7B17-CD99-7C4F-ADDA-A78E63B2FB31}" destId="{9DD9C6B5-AF27-5E48-894D-F9371E0C04CF}" srcOrd="0" destOrd="1" presId="urn:microsoft.com/office/officeart/2005/8/layout/vProcess5"/>
    <dgm:cxn modelId="{56C740C9-9634-FB4E-88D2-3FD85E8C1785}" srcId="{C824DD74-7978-814D-963D-04D6EACA6E51}" destId="{01873F6D-CED6-5849-BA52-BA0A633F2B20}" srcOrd="3" destOrd="0" parTransId="{16825130-80B5-7948-BF9B-D56791883374}" sibTransId="{F886E5DB-54BE-4341-9E20-D40BDF325F0B}"/>
    <dgm:cxn modelId="{5EADDFE0-323E-0F45-9512-D1BFB9230544}" srcId="{C824DD74-7978-814D-963D-04D6EACA6E51}" destId="{C1D82650-86FA-3848-8B15-00EA5E5E23E4}" srcOrd="2" destOrd="0" parTransId="{88FDC138-9626-4941-8B81-7C12EEA40F11}" sibTransId="{7723C9F3-26BF-AB46-8113-C07E40CF08C0}"/>
    <dgm:cxn modelId="{5A5D37FD-7848-4B5A-BA01-51F58DD5151A}" type="presOf" srcId="{E3FDB52E-D2F7-4EFC-9324-EB77A02D8D38}" destId="{18AE19C4-C84B-5749-8BBD-5B26733F7D5B}" srcOrd="1" destOrd="2" presId="urn:microsoft.com/office/officeart/2005/8/layout/vProcess5"/>
    <dgm:cxn modelId="{5E4FF233-2F52-4784-9BDA-412ED6F54488}" type="presOf" srcId="{F32BE8F4-6046-5948-9D70-1003102CDA89}" destId="{74EAFD28-BF46-0042-866A-BD31AF2ABFDB}" srcOrd="0" destOrd="1" presId="urn:microsoft.com/office/officeart/2005/8/layout/vProcess5"/>
    <dgm:cxn modelId="{8049CC9E-BBDB-1744-B81A-088C3D89C765}" srcId="{FB29DCED-972C-E54B-8AF6-013F19D3E100}" destId="{F32BE8F4-6046-5948-9D70-1003102CDA89}" srcOrd="0" destOrd="0" parTransId="{B4B12B64-892F-774F-8E52-0BBC8A7DD5D8}" sibTransId="{FD6869D5-8104-BE4D-95D9-2DB998C069BF}"/>
    <dgm:cxn modelId="{91A4CDD0-43AC-BE49-82C0-628703E375D5}" srcId="{C1D82650-86FA-3848-8B15-00EA5E5E23E4}" destId="{8D341F08-E1E4-2B45-8761-0337AFBAB182}" srcOrd="0" destOrd="0" parTransId="{4E653C4E-0B0E-2F4D-AB20-4C4CBF435FED}" sibTransId="{61DC9403-FB9D-3644-89D7-510F032E24CF}"/>
    <dgm:cxn modelId="{3DF48110-EA10-4C5D-BC7A-AAA4E7AFBFA3}" type="presOf" srcId="{88456832-9BFD-1446-BC26-D8A05953BBD5}" destId="{129C6B20-E01E-BC43-94A0-EEE37AB1CBEB}" srcOrd="0" destOrd="0" presId="urn:microsoft.com/office/officeart/2005/8/layout/vProcess5"/>
    <dgm:cxn modelId="{798EA76C-81BE-4E07-9BE6-83FA219803F9}" type="presOf" srcId="{8D341F08-E1E4-2B45-8761-0337AFBAB182}" destId="{18AE19C4-C84B-5749-8BBD-5B26733F7D5B}" srcOrd="1" destOrd="1" presId="urn:microsoft.com/office/officeart/2005/8/layout/vProcess5"/>
    <dgm:cxn modelId="{E5C26316-3E54-2C43-BEB2-42FA98EB426C}" srcId="{8C777415-0784-4EE7-8ADD-8A4C8780748F}" destId="{978C7B17-CD99-7C4F-ADDA-A78E63B2FB31}" srcOrd="0" destOrd="0" parTransId="{59D412E9-8302-1E4B-88AF-F5055FA6F974}" sibTransId="{0B50CA38-9406-0646-9DF0-1C60BF99AEE6}"/>
    <dgm:cxn modelId="{2E9B3134-AB8D-2146-B416-B011A8EC4544}" srcId="{C824DD74-7978-814D-963D-04D6EACA6E51}" destId="{5AA63DD4-433B-2F4E-B59B-07509000F372}" srcOrd="1" destOrd="0" parTransId="{01AAFA7A-9C70-124C-8F10-41EA0CF1BC9C}" sibTransId="{88456832-9BFD-1446-BC26-D8A05953BBD5}"/>
    <dgm:cxn modelId="{5610E9B3-1731-47AE-B9E7-3FECDE51AB98}" type="presOf" srcId="{ED4C5218-BB38-6541-81A7-25BB22C21E9E}" destId="{03022D00-840D-4E49-834D-F545C4CB5C7D}" srcOrd="0" destOrd="1" presId="urn:microsoft.com/office/officeart/2005/8/layout/vProcess5"/>
    <dgm:cxn modelId="{7A74AB6A-025D-4C67-AB92-F15CC59EDFD6}" type="presOf" srcId="{01873F6D-CED6-5849-BA52-BA0A633F2B20}" destId="{63C5A333-09E6-E94D-9EE2-C5EA8ADF517D}" srcOrd="0" destOrd="0" presId="urn:microsoft.com/office/officeart/2005/8/layout/vProcess5"/>
    <dgm:cxn modelId="{BB1FACAA-6FF5-4018-A3C6-EC401498E7FD}" type="presOf" srcId="{978C7B17-CD99-7C4F-ADDA-A78E63B2FB31}" destId="{377141F7-E08A-904E-927C-0596AF693A05}" srcOrd="1" destOrd="1" presId="urn:microsoft.com/office/officeart/2005/8/layout/vProcess5"/>
    <dgm:cxn modelId="{622C4FCC-F962-45D6-BCE9-E2CCD6E611AF}" type="presOf" srcId="{C1D82650-86FA-3848-8B15-00EA5E5E23E4}" destId="{18AE19C4-C84B-5749-8BBD-5B26733F7D5B}" srcOrd="1" destOrd="0" presId="urn:microsoft.com/office/officeart/2005/8/layout/vProcess5"/>
    <dgm:cxn modelId="{E8547EA2-BFBD-D94A-8EE5-FB0EB932DD9B}" srcId="{C824DD74-7978-814D-963D-04D6EACA6E51}" destId="{FB29DCED-972C-E54B-8AF6-013F19D3E100}" srcOrd="0" destOrd="0" parTransId="{4D73CC7A-AC5B-4C42-BA20-9D268B0B59E2}" sibTransId="{99570051-7D33-B743-9C26-9B9B3B2A3409}"/>
    <dgm:cxn modelId="{BD7D7F93-1EEC-4278-8997-75E8701E92CF}" type="presOf" srcId="{C1D82650-86FA-3848-8B15-00EA5E5E23E4}" destId="{F4CDB4E6-94C8-EF4E-B9BF-4C322FE15236}" srcOrd="0" destOrd="0" presId="urn:microsoft.com/office/officeart/2005/8/layout/vProcess5"/>
    <dgm:cxn modelId="{4858E0B0-DEB1-44FA-821F-8179908B42FB}" type="presOf" srcId="{5AA63DD4-433B-2F4E-B59B-07509000F372}" destId="{03022D00-840D-4E49-834D-F545C4CB5C7D}" srcOrd="0" destOrd="0" presId="urn:microsoft.com/office/officeart/2005/8/layout/vProcess5"/>
    <dgm:cxn modelId="{2D7D625C-31B6-480F-B8D6-5BF46D4E8CE3}" type="presOf" srcId="{F886E5DB-54BE-4341-9E20-D40BDF325F0B}" destId="{FBD2BD17-9970-3E47-9C91-70A3094F26FC}" srcOrd="0" destOrd="0" presId="urn:microsoft.com/office/officeart/2005/8/layout/vProcess5"/>
    <dgm:cxn modelId="{5DCDF5C0-2C71-47E8-B6E0-B1D62C76D4F1}" type="presOf" srcId="{C824DD74-7978-814D-963D-04D6EACA6E51}" destId="{043BB340-E9F8-0E49-A93F-FF7B7EEC6AFB}" srcOrd="0" destOrd="0" presId="urn:microsoft.com/office/officeart/2005/8/layout/vProcess5"/>
    <dgm:cxn modelId="{052A6B4C-FBB6-4200-809E-61338D9551B6}" srcId="{C1D82650-86FA-3848-8B15-00EA5E5E23E4}" destId="{E3FDB52E-D2F7-4EFC-9324-EB77A02D8D38}" srcOrd="1" destOrd="0" parTransId="{DECFE0F5-B909-43A6-8DBF-314A7F025BE9}" sibTransId="{D771525F-DD72-4CE9-9061-578AC2C487CA}"/>
    <dgm:cxn modelId="{87BE16DF-B537-9846-B66F-378E485F1159}" srcId="{C824DD74-7978-814D-963D-04D6EACA6E51}" destId="{94E7D810-9B79-A846-A93A-ABA0013E52B0}" srcOrd="5" destOrd="0" parTransId="{6CD7AECC-9D07-3847-ADBD-2974C09485C6}" sibTransId="{1D929E93-0273-A148-BDE8-3923ABF8A793}"/>
    <dgm:cxn modelId="{2A4AACE4-0D0C-4FD3-84B4-C24428BC1ED5}" type="presOf" srcId="{99570051-7D33-B743-9C26-9B9B3B2A3409}" destId="{236B855E-04FC-E441-80CE-B84EA2946A6A}" srcOrd="0" destOrd="0" presId="urn:microsoft.com/office/officeart/2005/8/layout/vProcess5"/>
    <dgm:cxn modelId="{14B0443D-84D1-4369-BF18-DFC4338D1F86}" type="presOf" srcId="{F32BE8F4-6046-5948-9D70-1003102CDA89}" destId="{141683EF-DA23-DE4F-A95F-2B1B8913DAA2}" srcOrd="1" destOrd="1" presId="urn:microsoft.com/office/officeart/2005/8/layout/vProcess5"/>
    <dgm:cxn modelId="{E2466319-4F02-4258-A706-A91D0F888C4E}" type="presOf" srcId="{E3FDB52E-D2F7-4EFC-9324-EB77A02D8D38}" destId="{F4CDB4E6-94C8-EF4E-B9BF-4C322FE15236}" srcOrd="0" destOrd="2" presId="urn:microsoft.com/office/officeart/2005/8/layout/vProcess5"/>
    <dgm:cxn modelId="{93C0484D-DB98-4256-A4D2-5FD863D3824B}" type="presOf" srcId="{01873F6D-CED6-5849-BA52-BA0A633F2B20}" destId="{34F6CAA6-9E66-3B4D-9BAD-928402009142}" srcOrd="1" destOrd="0" presId="urn:microsoft.com/office/officeart/2005/8/layout/vProcess5"/>
    <dgm:cxn modelId="{14AFDC8A-E0C0-425A-977D-7EDA489A2095}" type="presOf" srcId="{8C777415-0784-4EE7-8ADD-8A4C8780748F}" destId="{377141F7-E08A-904E-927C-0596AF693A05}" srcOrd="1" destOrd="0" presId="urn:microsoft.com/office/officeart/2005/8/layout/vProcess5"/>
    <dgm:cxn modelId="{C6D70786-C8EA-8D49-9B13-9DABA39C8769}" srcId="{5AA63DD4-433B-2F4E-B59B-07509000F372}" destId="{ED4C5218-BB38-6541-81A7-25BB22C21E9E}" srcOrd="0" destOrd="0" parTransId="{CC54B950-89D8-7844-8132-25242CCE7475}" sibTransId="{93073473-9066-0D49-B83B-033423177B35}"/>
    <dgm:cxn modelId="{F99D64EF-3730-4FBF-A451-A5D8BBA31C5A}" type="presOf" srcId="{8D341F08-E1E4-2B45-8761-0337AFBAB182}" destId="{F4CDB4E6-94C8-EF4E-B9BF-4C322FE15236}" srcOrd="0" destOrd="1" presId="urn:microsoft.com/office/officeart/2005/8/layout/vProcess5"/>
    <dgm:cxn modelId="{D609BA09-4ED8-4584-9A92-74E741BA1645}" srcId="{C824DD74-7978-814D-963D-04D6EACA6E51}" destId="{8C777415-0784-4EE7-8ADD-8A4C8780748F}" srcOrd="4" destOrd="0" parTransId="{4FD91D90-9ACF-4549-8E85-5B038E3F8E11}" sibTransId="{0E50AD06-CE7A-40A9-9017-7BE9012BAC65}"/>
    <dgm:cxn modelId="{856DFBB4-ED1A-40B5-A4EC-A2D8E46BE1F9}" type="presParOf" srcId="{043BB340-E9F8-0E49-A93F-FF7B7EEC6AFB}" destId="{380636F0-E2F7-FD40-BA94-569BFF58976D}" srcOrd="0" destOrd="0" presId="urn:microsoft.com/office/officeart/2005/8/layout/vProcess5"/>
    <dgm:cxn modelId="{47DA323D-E1FB-47D9-847D-AD201F1E67AD}" type="presParOf" srcId="{043BB340-E9F8-0E49-A93F-FF7B7EEC6AFB}" destId="{74EAFD28-BF46-0042-866A-BD31AF2ABFDB}" srcOrd="1" destOrd="0" presId="urn:microsoft.com/office/officeart/2005/8/layout/vProcess5"/>
    <dgm:cxn modelId="{EF94E57E-4854-45C0-A374-28D63C32C1A6}" type="presParOf" srcId="{043BB340-E9F8-0E49-A93F-FF7B7EEC6AFB}" destId="{03022D00-840D-4E49-834D-F545C4CB5C7D}" srcOrd="2" destOrd="0" presId="urn:microsoft.com/office/officeart/2005/8/layout/vProcess5"/>
    <dgm:cxn modelId="{D63ADC2A-4D6A-4B33-A65E-7B2A2527CF4D}" type="presParOf" srcId="{043BB340-E9F8-0E49-A93F-FF7B7EEC6AFB}" destId="{F4CDB4E6-94C8-EF4E-B9BF-4C322FE15236}" srcOrd="3" destOrd="0" presId="urn:microsoft.com/office/officeart/2005/8/layout/vProcess5"/>
    <dgm:cxn modelId="{14AC61B2-32CA-4D40-83BB-C15191DB200D}" type="presParOf" srcId="{043BB340-E9F8-0E49-A93F-FF7B7EEC6AFB}" destId="{63C5A333-09E6-E94D-9EE2-C5EA8ADF517D}" srcOrd="4" destOrd="0" presId="urn:microsoft.com/office/officeart/2005/8/layout/vProcess5"/>
    <dgm:cxn modelId="{843B05B4-B47E-4B4E-9480-D85628AE24A3}" type="presParOf" srcId="{043BB340-E9F8-0E49-A93F-FF7B7EEC6AFB}" destId="{9DD9C6B5-AF27-5E48-894D-F9371E0C04CF}" srcOrd="5" destOrd="0" presId="urn:microsoft.com/office/officeart/2005/8/layout/vProcess5"/>
    <dgm:cxn modelId="{63D2DC47-64A4-4D97-AABB-4EC7B3D32410}" type="presParOf" srcId="{043BB340-E9F8-0E49-A93F-FF7B7EEC6AFB}" destId="{236B855E-04FC-E441-80CE-B84EA2946A6A}" srcOrd="6" destOrd="0" presId="urn:microsoft.com/office/officeart/2005/8/layout/vProcess5"/>
    <dgm:cxn modelId="{155830F6-688D-400A-82E4-0825CC584DC0}" type="presParOf" srcId="{043BB340-E9F8-0E49-A93F-FF7B7EEC6AFB}" destId="{129C6B20-E01E-BC43-94A0-EEE37AB1CBEB}" srcOrd="7" destOrd="0" presId="urn:microsoft.com/office/officeart/2005/8/layout/vProcess5"/>
    <dgm:cxn modelId="{20F9A716-F07C-4777-986D-450F01C942BA}" type="presParOf" srcId="{043BB340-E9F8-0E49-A93F-FF7B7EEC6AFB}" destId="{A1DB4DDF-ACAC-FD44-9EC4-0B6CE6C01B14}" srcOrd="8" destOrd="0" presId="urn:microsoft.com/office/officeart/2005/8/layout/vProcess5"/>
    <dgm:cxn modelId="{C6ED48EF-50EE-446B-A52C-B2B9501FD3EB}" type="presParOf" srcId="{043BB340-E9F8-0E49-A93F-FF7B7EEC6AFB}" destId="{FBD2BD17-9970-3E47-9C91-70A3094F26FC}" srcOrd="9" destOrd="0" presId="urn:microsoft.com/office/officeart/2005/8/layout/vProcess5"/>
    <dgm:cxn modelId="{48233474-B9ED-46CF-8949-9D924175C398}" type="presParOf" srcId="{043BB340-E9F8-0E49-A93F-FF7B7EEC6AFB}" destId="{141683EF-DA23-DE4F-A95F-2B1B8913DAA2}" srcOrd="10" destOrd="0" presId="urn:microsoft.com/office/officeart/2005/8/layout/vProcess5"/>
    <dgm:cxn modelId="{8D6C4E13-4D9A-4D4F-A97F-4E279BA39CB5}" type="presParOf" srcId="{043BB340-E9F8-0E49-A93F-FF7B7EEC6AFB}" destId="{B6D4ACD4-B8FA-C84A-A060-69DCFE485504}" srcOrd="11" destOrd="0" presId="urn:microsoft.com/office/officeart/2005/8/layout/vProcess5"/>
    <dgm:cxn modelId="{AF8B822B-6035-4A14-A90E-96C29F15DF36}" type="presParOf" srcId="{043BB340-E9F8-0E49-A93F-FF7B7EEC6AFB}" destId="{18AE19C4-C84B-5749-8BBD-5B26733F7D5B}" srcOrd="12" destOrd="0" presId="urn:microsoft.com/office/officeart/2005/8/layout/vProcess5"/>
    <dgm:cxn modelId="{81C680B3-EA0B-4E78-A816-178E4F3F8DBE}" type="presParOf" srcId="{043BB340-E9F8-0E49-A93F-FF7B7EEC6AFB}" destId="{34F6CAA6-9E66-3B4D-9BAD-928402009142}" srcOrd="13" destOrd="0" presId="urn:microsoft.com/office/officeart/2005/8/layout/vProcess5"/>
    <dgm:cxn modelId="{57657E08-1DB5-4535-959D-4864FFB3D5B7}" type="presParOf" srcId="{043BB340-E9F8-0E49-A93F-FF7B7EEC6AFB}" destId="{377141F7-E08A-904E-927C-0596AF693A0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smtClean="0"/>
            <a:t>Hydralazine 5 or 10 mg IV over 2 minutes</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hydralazine 10 mg IV over 2 min</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9E3BAB89-A24B-0848-84C9-2EF0DFA39DF1}">
      <dgm:prSet/>
      <dgm:spPr/>
      <dgm:t>
        <a:bodyPr/>
        <a:lstStyle/>
        <a:p>
          <a:r>
            <a:rPr lang="en-US" dirty="0" smtClean="0"/>
            <a:t>If still elevated, labetalol 20 mg IV over 2 min</a:t>
          </a:r>
          <a:endParaRPr lang="en-US" dirty="0"/>
        </a:p>
      </dgm:t>
    </dgm:pt>
    <dgm:pt modelId="{4F037FDD-FF64-9040-B4EC-F2050AAC0939}" type="parTrans" cxnId="{E1489E16-90C2-554F-9E01-B53CF396D52A}">
      <dgm:prSet/>
      <dgm:spPr/>
      <dgm:t>
        <a:bodyPr/>
        <a:lstStyle/>
        <a:p>
          <a:endParaRPr lang="en-US"/>
        </a:p>
      </dgm:t>
    </dgm:pt>
    <dgm:pt modelId="{DF721CD6-932A-FE4D-945C-30310AFEE1F0}" type="sibTrans" cxnId="{E1489E16-90C2-554F-9E01-B53CF396D52A}">
      <dgm:prSet/>
      <dgm:spPr/>
      <dgm:t>
        <a:bodyPr/>
        <a:lstStyle/>
        <a:p>
          <a:endParaRPr lang="en-US"/>
        </a:p>
      </dgm:t>
    </dgm:pt>
    <dgm:pt modelId="{223842D7-0DD6-B840-A61A-C198F155466D}">
      <dgm:prSet/>
      <dgm:spPr/>
      <dgm:t>
        <a:bodyPr/>
        <a:lstStyle/>
        <a:p>
          <a:r>
            <a:rPr lang="en-US" dirty="0" smtClean="0"/>
            <a:t>Recheck in 10 min</a:t>
          </a:r>
          <a:endParaRPr lang="en-US" dirty="0"/>
        </a:p>
      </dgm:t>
    </dgm:pt>
    <dgm:pt modelId="{3B535BF6-7133-864A-AE28-D38ADDF3246E}" type="parTrans" cxnId="{737594F5-24D6-1B44-B228-9DA68352B33C}">
      <dgm:prSet/>
      <dgm:spPr/>
      <dgm:t>
        <a:bodyPr/>
        <a:lstStyle/>
        <a:p>
          <a:endParaRPr lang="en-US"/>
        </a:p>
      </dgm:t>
    </dgm:pt>
    <dgm:pt modelId="{DC07A300-5895-D449-B495-457A3C0DFBD1}" type="sibTrans" cxnId="{737594F5-24D6-1B44-B228-9DA68352B33C}">
      <dgm:prSet/>
      <dgm:spPr/>
      <dgm:t>
        <a:bodyPr/>
        <a:lstStyle/>
        <a:p>
          <a:endParaRPr lang="en-US"/>
        </a:p>
      </dgm:t>
    </dgm:pt>
    <dgm:pt modelId="{90D3C7BF-9BE5-9540-9D82-BB71E29742EF}">
      <dgm:prSet/>
      <dgm:spPr/>
      <dgm:t>
        <a:bodyPr/>
        <a:lstStyle/>
        <a:p>
          <a:r>
            <a:rPr lang="en-US" dirty="0" smtClean="0"/>
            <a:t>If still elevated, labetalol 40 mg IV over 2 min</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30489C83-54F1-CE4B-B6DA-518CE17D8036}">
      <dgm:prSet/>
      <dgm:spPr/>
      <dgm:t>
        <a:bodyPr/>
        <a:lstStyle/>
        <a:p>
          <a:r>
            <a:rPr lang="en-US" dirty="0" smtClean="0"/>
            <a:t>Emergency consults: MFM and anesthesia</a:t>
          </a:r>
          <a:endParaRPr lang="en-US" dirty="0"/>
        </a:p>
      </dgm:t>
    </dgm:pt>
    <dgm:pt modelId="{5B47D269-37FD-6047-8DCC-2B9799555E39}" type="parTrans" cxnId="{52D27D75-1A41-B946-8A9C-BC7001C3870A}">
      <dgm:prSet/>
      <dgm:spPr/>
      <dgm:t>
        <a:bodyPr/>
        <a:lstStyle/>
        <a:p>
          <a:endParaRPr lang="en-US"/>
        </a:p>
      </dgm:t>
    </dgm:pt>
    <dgm:pt modelId="{A0AC238A-2B05-D248-B7E0-25916F70A933}" type="sibTrans" cxnId="{52D27D75-1A41-B946-8A9C-BC7001C3870A}">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835DDAA6-8EAD-2B4B-91E7-A4DA5956FE69}" type="pres">
      <dgm:prSet presAssocID="{E8066954-6742-7441-ACB2-7CFC479973D4}" presName="FourNodes_1" presStyleLbl="node1" presStyleIdx="0" presStyleCnt="4">
        <dgm:presLayoutVars>
          <dgm:bulletEnabled val="1"/>
        </dgm:presLayoutVars>
      </dgm:prSet>
      <dgm:spPr/>
      <dgm:t>
        <a:bodyPr/>
        <a:lstStyle/>
        <a:p>
          <a:endParaRPr lang="en-US"/>
        </a:p>
      </dgm:t>
    </dgm:pt>
    <dgm:pt modelId="{F607F104-DAFD-1F47-96F3-956291A36AE5}" type="pres">
      <dgm:prSet presAssocID="{E8066954-6742-7441-ACB2-7CFC479973D4}" presName="FourNodes_2" presStyleLbl="node1" presStyleIdx="1" presStyleCnt="4">
        <dgm:presLayoutVars>
          <dgm:bulletEnabled val="1"/>
        </dgm:presLayoutVars>
      </dgm:prSet>
      <dgm:spPr/>
      <dgm:t>
        <a:bodyPr/>
        <a:lstStyle/>
        <a:p>
          <a:endParaRPr lang="en-US"/>
        </a:p>
      </dgm:t>
    </dgm:pt>
    <dgm:pt modelId="{1D55B33C-795A-2A47-9A3F-AFFC91C8328C}" type="pres">
      <dgm:prSet presAssocID="{E8066954-6742-7441-ACB2-7CFC479973D4}" presName="FourNodes_3" presStyleLbl="node1" presStyleIdx="2" presStyleCnt="4">
        <dgm:presLayoutVars>
          <dgm:bulletEnabled val="1"/>
        </dgm:presLayoutVars>
      </dgm:prSet>
      <dgm:spPr/>
      <dgm:t>
        <a:bodyPr/>
        <a:lstStyle/>
        <a:p>
          <a:endParaRPr lang="en-US"/>
        </a:p>
      </dgm:t>
    </dgm:pt>
    <dgm:pt modelId="{6C631A1E-3C69-9F48-876D-54B12149E791}" type="pres">
      <dgm:prSet presAssocID="{E8066954-6742-7441-ACB2-7CFC479973D4}" presName="FourNodes_4" presStyleLbl="node1" presStyleIdx="3" presStyleCnt="4">
        <dgm:presLayoutVars>
          <dgm:bulletEnabled val="1"/>
        </dgm:presLayoutVars>
      </dgm:prSet>
      <dgm:spPr/>
      <dgm:t>
        <a:bodyPr/>
        <a:lstStyle/>
        <a:p>
          <a:endParaRPr lang="en-US"/>
        </a:p>
      </dgm:t>
    </dgm:pt>
    <dgm:pt modelId="{D4594991-8AD7-6C48-BDD2-A8B706044614}"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807C254C-2B2C-6842-B4ED-0774D43B5EB1}"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81475CD2-4909-7247-B2C3-F44A1292B20E}"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27EC23F6-7F5D-7044-B51F-EF7A3E94285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13A5B278-3EF0-6649-A43F-859001373C00}"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DD1A9BF3-E82F-7C4E-B627-611753F84866}"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AF29C7A0-460A-5C42-8B06-48CFD9856CDA}"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E1489E16-90C2-554F-9E01-B53CF396D52A}" srcId="{E8066954-6742-7441-ACB2-7CFC479973D4}" destId="{9E3BAB89-A24B-0848-84C9-2EF0DFA39DF1}" srcOrd="2" destOrd="0" parTransId="{4F037FDD-FF64-9040-B4EC-F2050AAC0939}" sibTransId="{DF721CD6-932A-FE4D-945C-30310AFEE1F0}"/>
    <dgm:cxn modelId="{0A07D029-D63E-4DC2-8E73-E4588DA1C7CA}" type="presOf" srcId="{8517AF28-CD34-1C42-922D-E0E60D6F8E3E}" destId="{13A5B278-3EF0-6649-A43F-859001373C00}" srcOrd="1" destOrd="1" presId="urn:microsoft.com/office/officeart/2005/8/layout/vProcess5"/>
    <dgm:cxn modelId="{2C4DCC73-5250-4F2E-BF7E-E18DB9BB25C7}" type="presOf" srcId="{DF721CD6-932A-FE4D-945C-30310AFEE1F0}" destId="{81475CD2-4909-7247-B2C3-F44A1292B20E}" srcOrd="0" destOrd="0" presId="urn:microsoft.com/office/officeart/2005/8/layout/vProcess5"/>
    <dgm:cxn modelId="{E019202C-EB7B-489B-BD0B-DC7C6356251B}" type="presOf" srcId="{5E2544F7-6498-A54E-95AE-C9287975CF42}" destId="{D4594991-8AD7-6C48-BDD2-A8B706044614}" srcOrd="0" destOrd="0" presId="urn:microsoft.com/office/officeart/2005/8/layout/vProcess5"/>
    <dgm:cxn modelId="{52D27D75-1A41-B946-8A9C-BC7001C3870A}" srcId="{90D3C7BF-9BE5-9540-9D82-BB71E29742EF}" destId="{30489C83-54F1-CE4B-B6DA-518CE17D8036}" srcOrd="0" destOrd="0" parTransId="{5B47D269-37FD-6047-8DCC-2B9799555E39}" sibTransId="{A0AC238A-2B05-D248-B7E0-25916F70A933}"/>
    <dgm:cxn modelId="{C252A3B7-D6D5-412A-9E07-2DF9ED824D8F}" type="presOf" srcId="{52188D9B-DA70-F745-B266-BC4E67FB7F48}" destId="{27EC23F6-7F5D-7044-B51F-EF7A3E942859}" srcOrd="1" destOrd="1" presId="urn:microsoft.com/office/officeart/2005/8/layout/vProcess5"/>
    <dgm:cxn modelId="{5CB089BA-EC70-485E-B5C4-06AAC861A826}" type="presOf" srcId="{0B616B32-88BD-0142-BBF8-ECED796EBC36}" destId="{807C254C-2B2C-6842-B4ED-0774D43B5EB1}" srcOrd="0" destOrd="0" presId="urn:microsoft.com/office/officeart/2005/8/layout/vProcess5"/>
    <dgm:cxn modelId="{DFFBBEE1-2828-4F93-971F-1FA9DA85F6DB}" type="presOf" srcId="{223842D7-0DD6-B840-A61A-C198F155466D}" destId="{DD1A9BF3-E82F-7C4E-B627-611753F84866}" srcOrd="1" destOrd="1"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737594F5-24D6-1B44-B228-9DA68352B33C}" srcId="{9E3BAB89-A24B-0848-84C9-2EF0DFA39DF1}" destId="{223842D7-0DD6-B840-A61A-C198F155466D}" srcOrd="0" destOrd="0" parTransId="{3B535BF6-7133-864A-AE28-D38ADDF3246E}" sibTransId="{DC07A300-5895-D449-B495-457A3C0DFBD1}"/>
    <dgm:cxn modelId="{FCE8D6C5-5EE5-4DB3-8AC9-7D4DBFAD39C5}" type="presOf" srcId="{9E3BAB89-A24B-0848-84C9-2EF0DFA39DF1}" destId="{DD1A9BF3-E82F-7C4E-B627-611753F84866}" srcOrd="1" destOrd="0" presId="urn:microsoft.com/office/officeart/2005/8/layout/vProcess5"/>
    <dgm:cxn modelId="{90848F6C-6BFA-4869-9AD5-B4739BE8849C}" type="presOf" srcId="{223842D7-0DD6-B840-A61A-C198F155466D}" destId="{1D55B33C-795A-2A47-9A3F-AFFC91C8328C}" srcOrd="0" destOrd="1" presId="urn:microsoft.com/office/officeart/2005/8/layout/vProcess5"/>
    <dgm:cxn modelId="{D71EEEC8-46B0-40B1-B3A2-38117FB97A9C}" type="presOf" srcId="{776908EE-EE2F-244A-BD6F-E0E43E8098AF}" destId="{F607F104-DAFD-1F47-96F3-956291A36AE5}" srcOrd="0" destOrd="0" presId="urn:microsoft.com/office/officeart/2005/8/layout/vProcess5"/>
    <dgm:cxn modelId="{18D6C42F-9EA3-0045-9FE8-E0055F396CBE}" srcId="{E8066954-6742-7441-ACB2-7CFC479973D4}" destId="{609198C4-9A80-F143-B80B-D60D5BA42B37}" srcOrd="0" destOrd="0" parTransId="{9DBB734C-FA24-9046-9B24-46DD8C02B99F}" sibTransId="{5E2544F7-6498-A54E-95AE-C9287975CF42}"/>
    <dgm:cxn modelId="{0A0F1DB8-E991-014A-B264-32D1F8F13B3B}" srcId="{E8066954-6742-7441-ACB2-7CFC479973D4}" destId="{90D3C7BF-9BE5-9540-9D82-BB71E29742EF}" srcOrd="3" destOrd="0" parTransId="{E9C80CD4-296A-874F-B189-80AACD7E1119}" sibTransId="{4A228B98-0B8C-0642-8AE7-9BFA2CC99690}"/>
    <dgm:cxn modelId="{26D44D93-0E94-4CA3-8C20-C40029B844E7}" type="presOf" srcId="{609198C4-9A80-F143-B80B-D60D5BA42B37}" destId="{835DDAA6-8EAD-2B4B-91E7-A4DA5956FE69}" srcOrd="0" destOrd="0" presId="urn:microsoft.com/office/officeart/2005/8/layout/vProcess5"/>
    <dgm:cxn modelId="{B32AF287-BEE0-E34D-AF6C-F8BFE41446A2}" srcId="{E8066954-6742-7441-ACB2-7CFC479973D4}" destId="{776908EE-EE2F-244A-BD6F-E0E43E8098AF}" srcOrd="1" destOrd="0" parTransId="{AB8184AC-B813-C649-B797-8C022756F5E6}" sibTransId="{0B616B32-88BD-0142-BBF8-ECED796EBC36}"/>
    <dgm:cxn modelId="{93C0EB53-FC8C-49D7-87B4-A53F52404763}" type="presOf" srcId="{9E3BAB89-A24B-0848-84C9-2EF0DFA39DF1}" destId="{1D55B33C-795A-2A47-9A3F-AFFC91C8328C}" srcOrd="0" destOrd="0" presId="urn:microsoft.com/office/officeart/2005/8/layout/vProcess5"/>
    <dgm:cxn modelId="{08FF2D68-D564-4186-911B-2D2C7B7E74C0}" type="presOf" srcId="{90D3C7BF-9BE5-9540-9D82-BB71E29742EF}" destId="{6C631A1E-3C69-9F48-876D-54B12149E791}" srcOrd="0" destOrd="0" presId="urn:microsoft.com/office/officeart/2005/8/layout/vProcess5"/>
    <dgm:cxn modelId="{020688A0-0410-489B-97B7-36403B6D4ECE}" type="presOf" srcId="{8517AF28-CD34-1C42-922D-E0E60D6F8E3E}" destId="{F607F104-DAFD-1F47-96F3-956291A36AE5}" srcOrd="0" destOrd="1" presId="urn:microsoft.com/office/officeart/2005/8/layout/vProcess5"/>
    <dgm:cxn modelId="{E10BCFDB-2A40-4C38-BEE4-3569763D227C}" type="presOf" srcId="{30489C83-54F1-CE4B-B6DA-518CE17D8036}" destId="{6C631A1E-3C69-9F48-876D-54B12149E791}" srcOrd="0" destOrd="1"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F5762B36-7741-4CD5-A666-AD5553540CA7}" type="presOf" srcId="{609198C4-9A80-F143-B80B-D60D5BA42B37}" destId="{27EC23F6-7F5D-7044-B51F-EF7A3E942859}" srcOrd="1" destOrd="0" presId="urn:microsoft.com/office/officeart/2005/8/layout/vProcess5"/>
    <dgm:cxn modelId="{9AF57A35-60A6-40C0-9B26-B99E1B54FD9D}" type="presOf" srcId="{52188D9B-DA70-F745-B266-BC4E67FB7F48}" destId="{835DDAA6-8EAD-2B4B-91E7-A4DA5956FE69}" srcOrd="0" destOrd="1" presId="urn:microsoft.com/office/officeart/2005/8/layout/vProcess5"/>
    <dgm:cxn modelId="{AFA4A5F6-321A-460E-B5EB-78B8D47A5828}" type="presOf" srcId="{E8066954-6742-7441-ACB2-7CFC479973D4}" destId="{1A7BD14D-A3C9-B747-B67D-24C4491AFF03}" srcOrd="0" destOrd="0" presId="urn:microsoft.com/office/officeart/2005/8/layout/vProcess5"/>
    <dgm:cxn modelId="{03A23DDC-758C-4DE2-9B4D-27AC8C8D2DC2}" type="presOf" srcId="{30489C83-54F1-CE4B-B6DA-518CE17D8036}" destId="{AF29C7A0-460A-5C42-8B06-48CFD9856CDA}" srcOrd="1" destOrd="1" presId="urn:microsoft.com/office/officeart/2005/8/layout/vProcess5"/>
    <dgm:cxn modelId="{E27A4981-051D-4811-B8A2-398B35107C27}" type="presOf" srcId="{776908EE-EE2F-244A-BD6F-E0E43E8098AF}" destId="{13A5B278-3EF0-6649-A43F-859001373C00}" srcOrd="1" destOrd="0" presId="urn:microsoft.com/office/officeart/2005/8/layout/vProcess5"/>
    <dgm:cxn modelId="{39A2C548-2687-4908-BEE1-E3560D425022}" type="presOf" srcId="{90D3C7BF-9BE5-9540-9D82-BB71E29742EF}" destId="{AF29C7A0-460A-5C42-8B06-48CFD9856CDA}" srcOrd="1" destOrd="0" presId="urn:microsoft.com/office/officeart/2005/8/layout/vProcess5"/>
    <dgm:cxn modelId="{975B4DE3-9345-4556-9D44-330DDB46D582}" type="presParOf" srcId="{1A7BD14D-A3C9-B747-B67D-24C4491AFF03}" destId="{67A2B966-B7D8-594C-990A-35C56D9BC246}" srcOrd="0" destOrd="0" presId="urn:microsoft.com/office/officeart/2005/8/layout/vProcess5"/>
    <dgm:cxn modelId="{766D2CC4-387D-4904-AA76-E97A7A9916ED}" type="presParOf" srcId="{1A7BD14D-A3C9-B747-B67D-24C4491AFF03}" destId="{835DDAA6-8EAD-2B4B-91E7-A4DA5956FE69}" srcOrd="1" destOrd="0" presId="urn:microsoft.com/office/officeart/2005/8/layout/vProcess5"/>
    <dgm:cxn modelId="{0ABF9CFF-C8F0-4DA0-B5CF-866C41234A0C}" type="presParOf" srcId="{1A7BD14D-A3C9-B747-B67D-24C4491AFF03}" destId="{F607F104-DAFD-1F47-96F3-956291A36AE5}" srcOrd="2" destOrd="0" presId="urn:microsoft.com/office/officeart/2005/8/layout/vProcess5"/>
    <dgm:cxn modelId="{4E1CABFE-689A-473A-948A-47AE2B5ACE6A}" type="presParOf" srcId="{1A7BD14D-A3C9-B747-B67D-24C4491AFF03}" destId="{1D55B33C-795A-2A47-9A3F-AFFC91C8328C}" srcOrd="3" destOrd="0" presId="urn:microsoft.com/office/officeart/2005/8/layout/vProcess5"/>
    <dgm:cxn modelId="{527F6243-4745-4FAB-99A6-C630854FFC93}" type="presParOf" srcId="{1A7BD14D-A3C9-B747-B67D-24C4491AFF03}" destId="{6C631A1E-3C69-9F48-876D-54B12149E791}" srcOrd="4" destOrd="0" presId="urn:microsoft.com/office/officeart/2005/8/layout/vProcess5"/>
    <dgm:cxn modelId="{8EB9F12E-911E-4C78-9711-B4586F891289}" type="presParOf" srcId="{1A7BD14D-A3C9-B747-B67D-24C4491AFF03}" destId="{D4594991-8AD7-6C48-BDD2-A8B706044614}" srcOrd="5" destOrd="0" presId="urn:microsoft.com/office/officeart/2005/8/layout/vProcess5"/>
    <dgm:cxn modelId="{A03EC262-40EE-43A5-A6D8-9D3ED16AC122}" type="presParOf" srcId="{1A7BD14D-A3C9-B747-B67D-24C4491AFF03}" destId="{807C254C-2B2C-6842-B4ED-0774D43B5EB1}" srcOrd="6" destOrd="0" presId="urn:microsoft.com/office/officeart/2005/8/layout/vProcess5"/>
    <dgm:cxn modelId="{9F7E43F7-F493-41DD-BA51-AC909B9B7848}" type="presParOf" srcId="{1A7BD14D-A3C9-B747-B67D-24C4491AFF03}" destId="{81475CD2-4909-7247-B2C3-F44A1292B20E}" srcOrd="7" destOrd="0" presId="urn:microsoft.com/office/officeart/2005/8/layout/vProcess5"/>
    <dgm:cxn modelId="{4AF92367-3C40-45AF-8A13-A9625A69CE15}" type="presParOf" srcId="{1A7BD14D-A3C9-B747-B67D-24C4491AFF03}" destId="{27EC23F6-7F5D-7044-B51F-EF7A3E942859}" srcOrd="8" destOrd="0" presId="urn:microsoft.com/office/officeart/2005/8/layout/vProcess5"/>
    <dgm:cxn modelId="{44E9FFB2-FC9B-4FA2-B58C-A50E9D2CE01C}" type="presParOf" srcId="{1A7BD14D-A3C9-B747-B67D-24C4491AFF03}" destId="{13A5B278-3EF0-6649-A43F-859001373C00}" srcOrd="9" destOrd="0" presId="urn:microsoft.com/office/officeart/2005/8/layout/vProcess5"/>
    <dgm:cxn modelId="{23923F96-3BAB-4977-873D-21ABAFA364D0}" type="presParOf" srcId="{1A7BD14D-A3C9-B747-B67D-24C4491AFF03}" destId="{DD1A9BF3-E82F-7C4E-B627-611753F84866}" srcOrd="10" destOrd="0" presId="urn:microsoft.com/office/officeart/2005/8/layout/vProcess5"/>
    <dgm:cxn modelId="{B2D84C69-D1BB-4D48-AFF9-51C452F3E64A}" type="presParOf" srcId="{1A7BD14D-A3C9-B747-B67D-24C4491AFF03}" destId="{AF29C7A0-460A-5C42-8B06-48CFD9856C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err="1" smtClean="0"/>
            <a:t>Nifedipine</a:t>
          </a:r>
          <a:r>
            <a:rPr lang="en-US" dirty="0" smtClean="0"/>
            <a:t> 10 mg PO (never crush or give SL)</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a:t>
          </a:r>
          <a:r>
            <a:rPr lang="en-US" dirty="0" err="1" smtClean="0"/>
            <a:t>nifedipine</a:t>
          </a:r>
          <a:r>
            <a:rPr lang="en-US" dirty="0" smtClean="0"/>
            <a:t> 20 mg PO</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F66424C4-416D-8B48-8E3F-A1A2DA31091F}">
      <dgm:prSet/>
      <dgm:spPr/>
      <dgm:t>
        <a:bodyPr/>
        <a:lstStyle/>
        <a:p>
          <a:r>
            <a:rPr lang="en-US" dirty="0" smtClean="0"/>
            <a:t>If still elevated, </a:t>
          </a:r>
          <a:r>
            <a:rPr lang="en-US" dirty="0" err="1" smtClean="0"/>
            <a:t>nifedipine</a:t>
          </a:r>
          <a:r>
            <a:rPr lang="en-US" dirty="0" smtClean="0"/>
            <a:t> 20 mg PO</a:t>
          </a:r>
          <a:endParaRPr lang="en-US" dirty="0"/>
        </a:p>
      </dgm:t>
    </dgm:pt>
    <dgm:pt modelId="{C179F7C8-F145-A445-8CFD-3FEEE078B9D3}" type="parTrans" cxnId="{9F01F527-9EC4-B94D-8F52-C9D7F0FB5977}">
      <dgm:prSet/>
      <dgm:spPr/>
      <dgm:t>
        <a:bodyPr/>
        <a:lstStyle/>
        <a:p>
          <a:endParaRPr lang="en-US"/>
        </a:p>
      </dgm:t>
    </dgm:pt>
    <dgm:pt modelId="{F0C9DC2D-27DC-7343-AABE-7CC07F5049C9}" type="sibTrans" cxnId="{9F01F527-9EC4-B94D-8F52-C9D7F0FB5977}">
      <dgm:prSet/>
      <dgm:spPr/>
      <dgm:t>
        <a:bodyPr/>
        <a:lstStyle/>
        <a:p>
          <a:endParaRPr lang="en-US"/>
        </a:p>
      </dgm:t>
    </dgm:pt>
    <dgm:pt modelId="{5C48275B-199D-4347-8010-A63153DEC327}">
      <dgm:prSet/>
      <dgm:spPr/>
      <dgm:t>
        <a:bodyPr/>
        <a:lstStyle/>
        <a:p>
          <a:r>
            <a:rPr lang="en-US" dirty="0" smtClean="0"/>
            <a:t>Recheck in 20 min</a:t>
          </a:r>
          <a:endParaRPr lang="en-US" dirty="0"/>
        </a:p>
      </dgm:t>
    </dgm:pt>
    <dgm:pt modelId="{FC761237-CF73-9A4E-A560-34CCFEB4CCE4}" type="parTrans" cxnId="{C380E138-0656-6642-AC9B-DD397D54F5A9}">
      <dgm:prSet/>
      <dgm:spPr/>
      <dgm:t>
        <a:bodyPr/>
        <a:lstStyle/>
        <a:p>
          <a:endParaRPr lang="en-US"/>
        </a:p>
      </dgm:t>
    </dgm:pt>
    <dgm:pt modelId="{54ED5FF1-EA60-7343-A8D5-EC38BF08A205}" type="sibTrans" cxnId="{C380E138-0656-6642-AC9B-DD397D54F5A9}">
      <dgm:prSet/>
      <dgm:spPr/>
      <dgm:t>
        <a:bodyPr/>
        <a:lstStyle/>
        <a:p>
          <a:endParaRPr lang="en-US"/>
        </a:p>
      </dgm:t>
    </dgm:pt>
    <dgm:pt modelId="{90D3C7BF-9BE5-9540-9D82-BB71E29742EF}">
      <dgm:prSet/>
      <dgm:spPr/>
      <dgm:t>
        <a:bodyPr/>
        <a:lstStyle/>
        <a:p>
          <a:r>
            <a:rPr lang="en-US" dirty="0" smtClean="0"/>
            <a:t>If still elevated, switch to labetalol or hydralazine protocol</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B756B359-73B4-43FC-BF01-BC29C04F4072}">
      <dgm:prSet/>
      <dgm:spPr/>
      <dgm:t>
        <a:bodyPr/>
        <a:lstStyle/>
        <a:p>
          <a:r>
            <a:rPr lang="en-US" dirty="0" smtClean="0"/>
            <a:t>Emergency consults: MFM and anesthesia, critical care or internal medicine</a:t>
          </a:r>
          <a:endParaRPr lang="en-US" dirty="0"/>
        </a:p>
      </dgm:t>
    </dgm:pt>
    <dgm:pt modelId="{BA66685D-3BDE-4EC3-9484-BA8363C91EF3}" type="parTrans" cxnId="{47DE83A1-3183-4D40-A9C8-1A2639861BE3}">
      <dgm:prSet/>
      <dgm:spPr/>
      <dgm:t>
        <a:bodyPr/>
        <a:lstStyle/>
        <a:p>
          <a:endParaRPr lang="en-US"/>
        </a:p>
      </dgm:t>
    </dgm:pt>
    <dgm:pt modelId="{47DA6A6B-161F-4203-BD53-22848A7A1BCE}" type="sibTrans" cxnId="{47DE83A1-3183-4D40-A9C8-1A2639861BE3}">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D565EB96-5C05-5F4B-810B-0D3A2CA4DA94}" type="pres">
      <dgm:prSet presAssocID="{E8066954-6742-7441-ACB2-7CFC479973D4}" presName="FourNodes_1" presStyleLbl="node1" presStyleIdx="0" presStyleCnt="4">
        <dgm:presLayoutVars>
          <dgm:bulletEnabled val="1"/>
        </dgm:presLayoutVars>
      </dgm:prSet>
      <dgm:spPr/>
      <dgm:t>
        <a:bodyPr/>
        <a:lstStyle/>
        <a:p>
          <a:endParaRPr lang="en-US"/>
        </a:p>
      </dgm:t>
    </dgm:pt>
    <dgm:pt modelId="{A8146A4C-FFEC-514D-ADAA-813225E897AE}" type="pres">
      <dgm:prSet presAssocID="{E8066954-6742-7441-ACB2-7CFC479973D4}" presName="FourNodes_2" presStyleLbl="node1" presStyleIdx="1" presStyleCnt="4">
        <dgm:presLayoutVars>
          <dgm:bulletEnabled val="1"/>
        </dgm:presLayoutVars>
      </dgm:prSet>
      <dgm:spPr/>
      <dgm:t>
        <a:bodyPr/>
        <a:lstStyle/>
        <a:p>
          <a:endParaRPr lang="en-US"/>
        </a:p>
      </dgm:t>
    </dgm:pt>
    <dgm:pt modelId="{186C5E23-AE2C-204B-9E4E-E74C652DCE15}" type="pres">
      <dgm:prSet presAssocID="{E8066954-6742-7441-ACB2-7CFC479973D4}" presName="FourNodes_3" presStyleLbl="node1" presStyleIdx="2" presStyleCnt="4">
        <dgm:presLayoutVars>
          <dgm:bulletEnabled val="1"/>
        </dgm:presLayoutVars>
      </dgm:prSet>
      <dgm:spPr/>
      <dgm:t>
        <a:bodyPr/>
        <a:lstStyle/>
        <a:p>
          <a:endParaRPr lang="en-US"/>
        </a:p>
      </dgm:t>
    </dgm:pt>
    <dgm:pt modelId="{E9DEE45A-D93B-6841-8F02-0ED982FE4251}" type="pres">
      <dgm:prSet presAssocID="{E8066954-6742-7441-ACB2-7CFC479973D4}" presName="FourNodes_4" presStyleLbl="node1" presStyleIdx="3" presStyleCnt="4">
        <dgm:presLayoutVars>
          <dgm:bulletEnabled val="1"/>
        </dgm:presLayoutVars>
      </dgm:prSet>
      <dgm:spPr/>
      <dgm:t>
        <a:bodyPr/>
        <a:lstStyle/>
        <a:p>
          <a:endParaRPr lang="en-US"/>
        </a:p>
      </dgm:t>
    </dgm:pt>
    <dgm:pt modelId="{4E096AF1-F38F-4B4C-8939-6B22196C64CF}"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A7D9A631-FDC8-BE47-AD47-CE63F4ABE93A}"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05A0ABBB-30C1-0E4C-A92D-DDA7A17F2579}"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AF7EF309-A15C-8247-9C35-AA10F0CDF24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E9F2FD5F-5A69-3A49-A514-1103F13B125D}"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1A799F2E-B0E8-F543-B7DA-DA3838327822}"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1DD3536A-F3CD-E04F-9FCA-CAC13C288156}"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9F01F527-9EC4-B94D-8F52-C9D7F0FB5977}" srcId="{E8066954-6742-7441-ACB2-7CFC479973D4}" destId="{F66424C4-416D-8B48-8E3F-A1A2DA31091F}" srcOrd="2" destOrd="0" parTransId="{C179F7C8-F145-A445-8CFD-3FEEE078B9D3}" sibTransId="{F0C9DC2D-27DC-7343-AABE-7CC07F5049C9}"/>
    <dgm:cxn modelId="{68579738-B86C-4608-A638-72C363D26390}" type="presOf" srcId="{5C48275B-199D-4347-8010-A63153DEC327}" destId="{1A799F2E-B0E8-F543-B7DA-DA3838327822}" srcOrd="1" destOrd="1" presId="urn:microsoft.com/office/officeart/2005/8/layout/vProcess5"/>
    <dgm:cxn modelId="{131E84D4-233B-46BE-A6EC-073158CF303C}" type="presOf" srcId="{B756B359-73B4-43FC-BF01-BC29C04F4072}" destId="{186C5E23-AE2C-204B-9E4E-E74C652DCE15}" srcOrd="0" destOrd="2" presId="urn:microsoft.com/office/officeart/2005/8/layout/vProcess5"/>
    <dgm:cxn modelId="{72E86464-6455-4718-9424-CCBD262C50D8}" type="presOf" srcId="{5E2544F7-6498-A54E-95AE-C9287975CF42}" destId="{4E096AF1-F38F-4B4C-8939-6B22196C64CF}" srcOrd="0" destOrd="0" presId="urn:microsoft.com/office/officeart/2005/8/layout/vProcess5"/>
    <dgm:cxn modelId="{721B5EB2-2459-4FDB-B31B-B731E81E36CA}" type="presOf" srcId="{B756B359-73B4-43FC-BF01-BC29C04F4072}" destId="{1A799F2E-B0E8-F543-B7DA-DA3838327822}" srcOrd="1" destOrd="2" presId="urn:microsoft.com/office/officeart/2005/8/layout/vProcess5"/>
    <dgm:cxn modelId="{47DE83A1-3183-4D40-A9C8-1A2639861BE3}" srcId="{F66424C4-416D-8B48-8E3F-A1A2DA31091F}" destId="{B756B359-73B4-43FC-BF01-BC29C04F4072}" srcOrd="1" destOrd="0" parTransId="{BA66685D-3BDE-4EC3-9484-BA8363C91EF3}" sibTransId="{47DA6A6B-161F-4203-BD53-22848A7A1BCE}"/>
    <dgm:cxn modelId="{36F0B50B-2743-4E21-9771-D2251B0ECADD}" type="presOf" srcId="{8517AF28-CD34-1C42-922D-E0E60D6F8E3E}" destId="{E9F2FD5F-5A69-3A49-A514-1103F13B125D}" srcOrd="1" destOrd="1" presId="urn:microsoft.com/office/officeart/2005/8/layout/vProcess5"/>
    <dgm:cxn modelId="{ACC7082A-4FAA-4BF0-86B8-E07AF7E54DD7}" type="presOf" srcId="{8517AF28-CD34-1C42-922D-E0E60D6F8E3E}" destId="{A8146A4C-FFEC-514D-ADAA-813225E897AE}" srcOrd="0" destOrd="1" presId="urn:microsoft.com/office/officeart/2005/8/layout/vProcess5"/>
    <dgm:cxn modelId="{9DF613E6-B6A3-4E73-A906-EF0AF6A35501}" type="presOf" srcId="{776908EE-EE2F-244A-BD6F-E0E43E8098AF}" destId="{E9F2FD5F-5A69-3A49-A514-1103F13B125D}" srcOrd="1" destOrd="0" presId="urn:microsoft.com/office/officeart/2005/8/layout/vProcess5"/>
    <dgm:cxn modelId="{4B434C95-7A6A-47BD-857E-D07C016E816D}" type="presOf" srcId="{609198C4-9A80-F143-B80B-D60D5BA42B37}" destId="{D565EB96-5C05-5F4B-810B-0D3A2CA4DA94}" srcOrd="0" destOrd="0"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6C6B1A48-E6BC-47C5-9414-7481BF30BA48}" type="presOf" srcId="{E8066954-6742-7441-ACB2-7CFC479973D4}" destId="{1A7BD14D-A3C9-B747-B67D-24C4491AFF03}" srcOrd="0" destOrd="0" presId="urn:microsoft.com/office/officeart/2005/8/layout/vProcess5"/>
    <dgm:cxn modelId="{FE53E748-4B3C-437E-A04D-91F49A5D0476}" type="presOf" srcId="{52188D9B-DA70-F745-B266-BC4E67FB7F48}" destId="{D565EB96-5C05-5F4B-810B-0D3A2CA4DA94}" srcOrd="0" destOrd="1" presId="urn:microsoft.com/office/officeart/2005/8/layout/vProcess5"/>
    <dgm:cxn modelId="{18D6C42F-9EA3-0045-9FE8-E0055F396CBE}" srcId="{E8066954-6742-7441-ACB2-7CFC479973D4}" destId="{609198C4-9A80-F143-B80B-D60D5BA42B37}" srcOrd="0" destOrd="0" parTransId="{9DBB734C-FA24-9046-9B24-46DD8C02B99F}" sibTransId="{5E2544F7-6498-A54E-95AE-C9287975CF42}"/>
    <dgm:cxn modelId="{C380E138-0656-6642-AC9B-DD397D54F5A9}" srcId="{F66424C4-416D-8B48-8E3F-A1A2DA31091F}" destId="{5C48275B-199D-4347-8010-A63153DEC327}" srcOrd="0" destOrd="0" parTransId="{FC761237-CF73-9A4E-A560-34CCFEB4CCE4}" sibTransId="{54ED5FF1-EA60-7343-A8D5-EC38BF08A205}"/>
    <dgm:cxn modelId="{0A0F1DB8-E991-014A-B264-32D1F8F13B3B}" srcId="{E8066954-6742-7441-ACB2-7CFC479973D4}" destId="{90D3C7BF-9BE5-9540-9D82-BB71E29742EF}" srcOrd="3" destOrd="0" parTransId="{E9C80CD4-296A-874F-B189-80AACD7E1119}" sibTransId="{4A228B98-0B8C-0642-8AE7-9BFA2CC99690}"/>
    <dgm:cxn modelId="{AE638477-2BA8-484B-8018-FC3853071FD8}" type="presOf" srcId="{F0C9DC2D-27DC-7343-AABE-7CC07F5049C9}" destId="{05A0ABBB-30C1-0E4C-A92D-DDA7A17F2579}" srcOrd="0" destOrd="0" presId="urn:microsoft.com/office/officeart/2005/8/layout/vProcess5"/>
    <dgm:cxn modelId="{97A44062-73E9-4C24-8AF6-3A905992A6C9}" type="presOf" srcId="{5C48275B-199D-4347-8010-A63153DEC327}" destId="{186C5E23-AE2C-204B-9E4E-E74C652DCE15}" srcOrd="0" destOrd="1" presId="urn:microsoft.com/office/officeart/2005/8/layout/vProcess5"/>
    <dgm:cxn modelId="{B32AF287-BEE0-E34D-AF6C-F8BFE41446A2}" srcId="{E8066954-6742-7441-ACB2-7CFC479973D4}" destId="{776908EE-EE2F-244A-BD6F-E0E43E8098AF}" srcOrd="1" destOrd="0" parTransId="{AB8184AC-B813-C649-B797-8C022756F5E6}" sibTransId="{0B616B32-88BD-0142-BBF8-ECED796EBC36}"/>
    <dgm:cxn modelId="{84D9F6E7-4ACD-483D-B1EF-A2420E22DE9C}" type="presOf" srcId="{609198C4-9A80-F143-B80B-D60D5BA42B37}" destId="{AF7EF309-A15C-8247-9C35-AA10F0CDF249}" srcOrd="1" destOrd="0" presId="urn:microsoft.com/office/officeart/2005/8/layout/vProcess5"/>
    <dgm:cxn modelId="{D681BB2E-96D5-4ADC-B063-4AAD3D087FC7}" type="presOf" srcId="{90D3C7BF-9BE5-9540-9D82-BB71E29742EF}" destId="{1DD3536A-F3CD-E04F-9FCA-CAC13C288156}" srcOrd="1" destOrd="0" presId="urn:microsoft.com/office/officeart/2005/8/layout/vProcess5"/>
    <dgm:cxn modelId="{7A0FB003-010A-4C0D-BB2B-0CE5FE5B5783}" type="presOf" srcId="{F66424C4-416D-8B48-8E3F-A1A2DA31091F}" destId="{1A799F2E-B0E8-F543-B7DA-DA3838327822}" srcOrd="1" destOrd="0"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06A0DA56-10B7-4D12-8BA4-C962573BC566}" type="presOf" srcId="{90D3C7BF-9BE5-9540-9D82-BB71E29742EF}" destId="{E9DEE45A-D93B-6841-8F02-0ED982FE4251}" srcOrd="0" destOrd="0" presId="urn:microsoft.com/office/officeart/2005/8/layout/vProcess5"/>
    <dgm:cxn modelId="{A87B6E19-1E20-441F-982E-C0DFE3F196AE}" type="presOf" srcId="{F66424C4-416D-8B48-8E3F-A1A2DA31091F}" destId="{186C5E23-AE2C-204B-9E4E-E74C652DCE15}" srcOrd="0" destOrd="0" presId="urn:microsoft.com/office/officeart/2005/8/layout/vProcess5"/>
    <dgm:cxn modelId="{6237735C-18A5-4D1B-9742-C34919181CDB}" type="presOf" srcId="{0B616B32-88BD-0142-BBF8-ECED796EBC36}" destId="{A7D9A631-FDC8-BE47-AD47-CE63F4ABE93A}" srcOrd="0" destOrd="0" presId="urn:microsoft.com/office/officeart/2005/8/layout/vProcess5"/>
    <dgm:cxn modelId="{041FF1FC-1270-471D-9A0D-CAE35AACC5C8}" type="presOf" srcId="{52188D9B-DA70-F745-B266-BC4E67FB7F48}" destId="{AF7EF309-A15C-8247-9C35-AA10F0CDF249}" srcOrd="1" destOrd="1" presId="urn:microsoft.com/office/officeart/2005/8/layout/vProcess5"/>
    <dgm:cxn modelId="{B64A2091-3969-4045-9123-A5063ACA8162}" type="presOf" srcId="{776908EE-EE2F-244A-BD6F-E0E43E8098AF}" destId="{A8146A4C-FFEC-514D-ADAA-813225E897AE}" srcOrd="0" destOrd="0" presId="urn:microsoft.com/office/officeart/2005/8/layout/vProcess5"/>
    <dgm:cxn modelId="{5BC43680-00CC-44B8-9AD7-5DD7EC2C9503}" type="presParOf" srcId="{1A7BD14D-A3C9-B747-B67D-24C4491AFF03}" destId="{67A2B966-B7D8-594C-990A-35C56D9BC246}" srcOrd="0" destOrd="0" presId="urn:microsoft.com/office/officeart/2005/8/layout/vProcess5"/>
    <dgm:cxn modelId="{09E66976-87FB-4B84-8BAD-A2F653A5BB11}" type="presParOf" srcId="{1A7BD14D-A3C9-B747-B67D-24C4491AFF03}" destId="{D565EB96-5C05-5F4B-810B-0D3A2CA4DA94}" srcOrd="1" destOrd="0" presId="urn:microsoft.com/office/officeart/2005/8/layout/vProcess5"/>
    <dgm:cxn modelId="{1CCB0710-C7E3-4346-A441-F8BE820769B0}" type="presParOf" srcId="{1A7BD14D-A3C9-B747-B67D-24C4491AFF03}" destId="{A8146A4C-FFEC-514D-ADAA-813225E897AE}" srcOrd="2" destOrd="0" presId="urn:microsoft.com/office/officeart/2005/8/layout/vProcess5"/>
    <dgm:cxn modelId="{ADA3AD44-C321-476A-B599-E30C90E55B27}" type="presParOf" srcId="{1A7BD14D-A3C9-B747-B67D-24C4491AFF03}" destId="{186C5E23-AE2C-204B-9E4E-E74C652DCE15}" srcOrd="3" destOrd="0" presId="urn:microsoft.com/office/officeart/2005/8/layout/vProcess5"/>
    <dgm:cxn modelId="{C5383268-05E4-436B-ABC1-3C7D56143C17}" type="presParOf" srcId="{1A7BD14D-A3C9-B747-B67D-24C4491AFF03}" destId="{E9DEE45A-D93B-6841-8F02-0ED982FE4251}" srcOrd="4" destOrd="0" presId="urn:microsoft.com/office/officeart/2005/8/layout/vProcess5"/>
    <dgm:cxn modelId="{63BDFDE4-BBF2-4CF2-BFFF-8A3977100546}" type="presParOf" srcId="{1A7BD14D-A3C9-B747-B67D-24C4491AFF03}" destId="{4E096AF1-F38F-4B4C-8939-6B22196C64CF}" srcOrd="5" destOrd="0" presId="urn:microsoft.com/office/officeart/2005/8/layout/vProcess5"/>
    <dgm:cxn modelId="{802F275E-B7D6-4B42-B932-5ACEEA630037}" type="presParOf" srcId="{1A7BD14D-A3C9-B747-B67D-24C4491AFF03}" destId="{A7D9A631-FDC8-BE47-AD47-CE63F4ABE93A}" srcOrd="6" destOrd="0" presId="urn:microsoft.com/office/officeart/2005/8/layout/vProcess5"/>
    <dgm:cxn modelId="{13B48C41-7041-4EE9-876F-F05AFF656101}" type="presParOf" srcId="{1A7BD14D-A3C9-B747-B67D-24C4491AFF03}" destId="{05A0ABBB-30C1-0E4C-A92D-DDA7A17F2579}" srcOrd="7" destOrd="0" presId="urn:microsoft.com/office/officeart/2005/8/layout/vProcess5"/>
    <dgm:cxn modelId="{A72BBDA7-80FD-4910-A676-B6F848523A9F}" type="presParOf" srcId="{1A7BD14D-A3C9-B747-B67D-24C4491AFF03}" destId="{AF7EF309-A15C-8247-9C35-AA10F0CDF249}" srcOrd="8" destOrd="0" presId="urn:microsoft.com/office/officeart/2005/8/layout/vProcess5"/>
    <dgm:cxn modelId="{3C54C1ED-C792-4B3A-8D1F-53D4EC84174B}" type="presParOf" srcId="{1A7BD14D-A3C9-B747-B67D-24C4491AFF03}" destId="{E9F2FD5F-5A69-3A49-A514-1103F13B125D}" srcOrd="9" destOrd="0" presId="urn:microsoft.com/office/officeart/2005/8/layout/vProcess5"/>
    <dgm:cxn modelId="{17566158-F217-4FD8-B08E-A3CD69B9EF1D}" type="presParOf" srcId="{1A7BD14D-A3C9-B747-B67D-24C4491AFF03}" destId="{1A799F2E-B0E8-F543-B7DA-DA3838327822}" srcOrd="10" destOrd="0" presId="urn:microsoft.com/office/officeart/2005/8/layout/vProcess5"/>
    <dgm:cxn modelId="{B3F61EB8-E220-472E-9D3B-818ED3DF768C}" type="presParOf" srcId="{1A7BD14D-A3C9-B747-B67D-24C4491AFF03}" destId="{1DD3536A-F3CD-E04F-9FCA-CAC13C28815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369BF6-75FD-4910-9B08-EC370DEC707C}" type="doc">
      <dgm:prSet loTypeId="urn:microsoft.com/office/officeart/2008/layout/TitlePictureLineup" loCatId="picture" qsTypeId="urn:microsoft.com/office/officeart/2005/8/quickstyle/simple4" qsCatId="simple" csTypeId="urn:microsoft.com/office/officeart/2005/8/colors/accent0_3" csCatId="mainScheme" phldr="1"/>
      <dgm:spPr/>
      <dgm:t>
        <a:bodyPr/>
        <a:lstStyle/>
        <a:p>
          <a:endParaRPr lang="en-US"/>
        </a:p>
      </dgm:t>
    </dgm:pt>
    <dgm:pt modelId="{4E63ED04-18B3-41C0-8A35-368628CF7442}">
      <dgm:prSet phldrT="[Text]"/>
      <dgm:spPr/>
      <dgm:t>
        <a:bodyPr/>
        <a:lstStyle/>
        <a:p>
          <a:r>
            <a:rPr lang="en-US" dirty="0" smtClean="0"/>
            <a:t>Labetalol</a:t>
          </a:r>
          <a:endParaRPr lang="en-US" dirty="0"/>
        </a:p>
      </dgm:t>
    </dgm:pt>
    <dgm:pt modelId="{E3F1223F-7170-482B-83C5-E6167D4CD50A}" type="parTrans" cxnId="{EF425887-FE94-41D0-933B-B29455CF2949}">
      <dgm:prSet/>
      <dgm:spPr/>
      <dgm:t>
        <a:bodyPr/>
        <a:lstStyle/>
        <a:p>
          <a:endParaRPr lang="en-US"/>
        </a:p>
      </dgm:t>
    </dgm:pt>
    <dgm:pt modelId="{3DCB1F48-1155-4BA1-BC0D-25760262985D}" type="sibTrans" cxnId="{EF425887-FE94-41D0-933B-B29455CF2949}">
      <dgm:prSet/>
      <dgm:spPr/>
      <dgm:t>
        <a:bodyPr/>
        <a:lstStyle/>
        <a:p>
          <a:endParaRPr lang="en-US"/>
        </a:p>
      </dgm:t>
    </dgm:pt>
    <dgm:pt modelId="{004FCD53-33FA-4467-873F-EED133CB1449}">
      <dgm:prSet phldrT="[Text]"/>
      <dgm:spPr/>
      <dgm:t>
        <a:bodyPr/>
        <a:lstStyle/>
        <a:p>
          <a:r>
            <a:rPr lang="en-US" dirty="0" smtClean="0"/>
            <a:t>Hydralazine</a:t>
          </a:r>
          <a:endParaRPr lang="en-US" dirty="0"/>
        </a:p>
      </dgm:t>
    </dgm:pt>
    <dgm:pt modelId="{9D7A1708-19C4-4774-9222-125FEC19090D}" type="parTrans" cxnId="{D46BE09B-1F17-4729-95E2-EF4CC73DC182}">
      <dgm:prSet/>
      <dgm:spPr/>
      <dgm:t>
        <a:bodyPr/>
        <a:lstStyle/>
        <a:p>
          <a:endParaRPr lang="en-US"/>
        </a:p>
      </dgm:t>
    </dgm:pt>
    <dgm:pt modelId="{FBA788EC-D9E5-4687-AFC6-63FC71EEC2F4}" type="sibTrans" cxnId="{D46BE09B-1F17-4729-95E2-EF4CC73DC182}">
      <dgm:prSet/>
      <dgm:spPr/>
      <dgm:t>
        <a:bodyPr/>
        <a:lstStyle/>
        <a:p>
          <a:endParaRPr lang="en-US"/>
        </a:p>
      </dgm:t>
    </dgm:pt>
    <dgm:pt modelId="{B1F5039A-AF2A-4A1A-9CB1-5CE5B1FB3E15}">
      <dgm:prSet phldrT="[Text]"/>
      <dgm:spPr/>
      <dgm:t>
        <a:bodyPr/>
        <a:lstStyle/>
        <a:p>
          <a:r>
            <a:rPr lang="en-US" dirty="0" err="1" smtClean="0"/>
            <a:t>Nifedipine</a:t>
          </a:r>
          <a:endParaRPr lang="en-US" dirty="0"/>
        </a:p>
      </dgm:t>
    </dgm:pt>
    <dgm:pt modelId="{E56C5D38-4C56-4059-8CAE-E9B40BF94DBD}" type="parTrans" cxnId="{E61094CE-AA4A-4343-9DBF-67B3ADC887C9}">
      <dgm:prSet/>
      <dgm:spPr/>
      <dgm:t>
        <a:bodyPr/>
        <a:lstStyle/>
        <a:p>
          <a:endParaRPr lang="en-US"/>
        </a:p>
      </dgm:t>
    </dgm:pt>
    <dgm:pt modelId="{9C3FAC83-CB5D-4931-A33A-A301DAA7B6F5}" type="sibTrans" cxnId="{E61094CE-AA4A-4343-9DBF-67B3ADC887C9}">
      <dgm:prSet/>
      <dgm:spPr/>
      <dgm:t>
        <a:bodyPr/>
        <a:lstStyle/>
        <a:p>
          <a:endParaRPr lang="en-US"/>
        </a:p>
      </dgm:t>
    </dgm:pt>
    <dgm:pt modelId="{35A3CBCC-A468-4E01-B428-3F7D3A7FD676}" type="pres">
      <dgm:prSet presAssocID="{80369BF6-75FD-4910-9B08-EC370DEC707C}" presName="Name0" presStyleCnt="0">
        <dgm:presLayoutVars>
          <dgm:dir/>
        </dgm:presLayoutVars>
      </dgm:prSet>
      <dgm:spPr/>
      <dgm:t>
        <a:bodyPr/>
        <a:lstStyle/>
        <a:p>
          <a:endParaRPr lang="en-US"/>
        </a:p>
      </dgm:t>
    </dgm:pt>
    <dgm:pt modelId="{241478E9-674D-4F41-ADEC-A50CF7CE6C2F}" type="pres">
      <dgm:prSet presAssocID="{4E63ED04-18B3-41C0-8A35-368628CF7442}" presName="composite" presStyleCnt="0"/>
      <dgm:spPr/>
    </dgm:pt>
    <dgm:pt modelId="{1A37BB5B-1A70-4546-84D4-B963BB762DA6}" type="pres">
      <dgm:prSet presAssocID="{4E63ED04-18B3-41C0-8A35-368628CF7442}" presName="Accent" presStyleLbl="alignAcc1" presStyleIdx="0" presStyleCnt="3"/>
      <dgm:spPr/>
    </dgm:pt>
    <dgm:pt modelId="{209CF34C-75AF-43CC-A3BE-373898F550D4}" type="pres">
      <dgm:prSet presAssocID="{4E63ED04-18B3-41C0-8A35-368628CF7442}" presName="Image" presStyleLbl="node1" presStyleIdx="0" presStyleCnt="3" custScaleY="221494" custLinFactNeighborX="-2374" custLinFactNeighborY="55034"/>
      <dgm:spPr>
        <a:blipFill rotWithShape="1">
          <a:blip xmlns:r="http://schemas.openxmlformats.org/officeDocument/2006/relationships" r:embed="rId1"/>
          <a:stretch>
            <a:fillRect/>
          </a:stretch>
        </a:blipFill>
      </dgm:spPr>
    </dgm:pt>
    <dgm:pt modelId="{26650275-F739-4E7B-881F-77BC6A26DA56}" type="pres">
      <dgm:prSet presAssocID="{4E63ED04-18B3-41C0-8A35-368628CF7442}" presName="Child" presStyleLbl="revTx" presStyleIdx="0" presStyleCnt="3">
        <dgm:presLayoutVars>
          <dgm:bulletEnabled val="1"/>
        </dgm:presLayoutVars>
      </dgm:prSet>
      <dgm:spPr/>
      <dgm:t>
        <a:bodyPr/>
        <a:lstStyle/>
        <a:p>
          <a:endParaRPr lang="en-US"/>
        </a:p>
      </dgm:t>
    </dgm:pt>
    <dgm:pt modelId="{B7FE6734-1B50-4917-8A07-57F50FE4E234}" type="pres">
      <dgm:prSet presAssocID="{4E63ED04-18B3-41C0-8A35-368628CF7442}" presName="Parent" presStyleLbl="alignNode1" presStyleIdx="0" presStyleCnt="3">
        <dgm:presLayoutVars>
          <dgm:bulletEnabled val="1"/>
        </dgm:presLayoutVars>
      </dgm:prSet>
      <dgm:spPr/>
      <dgm:t>
        <a:bodyPr/>
        <a:lstStyle/>
        <a:p>
          <a:endParaRPr lang="en-US"/>
        </a:p>
      </dgm:t>
    </dgm:pt>
    <dgm:pt modelId="{91DD0173-437A-492F-96F2-1DEC666BC931}" type="pres">
      <dgm:prSet presAssocID="{3DCB1F48-1155-4BA1-BC0D-25760262985D}" presName="sibTrans" presStyleCnt="0"/>
      <dgm:spPr/>
    </dgm:pt>
    <dgm:pt modelId="{68334609-49C2-421C-9760-98C6CF64F0B4}" type="pres">
      <dgm:prSet presAssocID="{004FCD53-33FA-4467-873F-EED133CB1449}" presName="composite" presStyleCnt="0"/>
      <dgm:spPr/>
    </dgm:pt>
    <dgm:pt modelId="{534AD51C-0526-4BF4-96AA-5D69D5CED6D6}" type="pres">
      <dgm:prSet presAssocID="{004FCD53-33FA-4467-873F-EED133CB1449}" presName="Accent" presStyleLbl="alignAcc1" presStyleIdx="1" presStyleCnt="3"/>
      <dgm:spPr/>
    </dgm:pt>
    <dgm:pt modelId="{772F5324-023B-48DC-8D7E-A18C234D5201}" type="pres">
      <dgm:prSet presAssocID="{004FCD53-33FA-4467-873F-EED133CB1449}" presName="Image" presStyleLbl="node1" presStyleIdx="1" presStyleCnt="3" custScaleY="221494" custLinFactNeighborX="-3257" custLinFactNeighborY="55034"/>
      <dgm:spPr>
        <a:blipFill rotWithShape="1">
          <a:blip xmlns:r="http://schemas.openxmlformats.org/officeDocument/2006/relationships" r:embed="rId2"/>
          <a:stretch>
            <a:fillRect/>
          </a:stretch>
        </a:blipFill>
      </dgm:spPr>
    </dgm:pt>
    <dgm:pt modelId="{18C9C483-2F1C-48DB-959A-C7B7E13B2A17}" type="pres">
      <dgm:prSet presAssocID="{004FCD53-33FA-4467-873F-EED133CB1449}" presName="Child" presStyleLbl="revTx" presStyleIdx="1" presStyleCnt="3">
        <dgm:presLayoutVars>
          <dgm:bulletEnabled val="1"/>
        </dgm:presLayoutVars>
      </dgm:prSet>
      <dgm:spPr/>
      <dgm:t>
        <a:bodyPr/>
        <a:lstStyle/>
        <a:p>
          <a:endParaRPr lang="en-US"/>
        </a:p>
      </dgm:t>
    </dgm:pt>
    <dgm:pt modelId="{B0EEF9AF-ED28-487D-9499-A3E40646D6E7}" type="pres">
      <dgm:prSet presAssocID="{004FCD53-33FA-4467-873F-EED133CB1449}" presName="Parent" presStyleLbl="alignNode1" presStyleIdx="1" presStyleCnt="3">
        <dgm:presLayoutVars>
          <dgm:bulletEnabled val="1"/>
        </dgm:presLayoutVars>
      </dgm:prSet>
      <dgm:spPr/>
      <dgm:t>
        <a:bodyPr/>
        <a:lstStyle/>
        <a:p>
          <a:endParaRPr lang="en-US"/>
        </a:p>
      </dgm:t>
    </dgm:pt>
    <dgm:pt modelId="{69935C50-2734-479C-8342-79ADF55C886C}" type="pres">
      <dgm:prSet presAssocID="{FBA788EC-D9E5-4687-AFC6-63FC71EEC2F4}" presName="sibTrans" presStyleCnt="0"/>
      <dgm:spPr/>
    </dgm:pt>
    <dgm:pt modelId="{111D4A68-461E-4311-9FED-06F786349DC7}" type="pres">
      <dgm:prSet presAssocID="{B1F5039A-AF2A-4A1A-9CB1-5CE5B1FB3E15}" presName="composite" presStyleCnt="0"/>
      <dgm:spPr/>
    </dgm:pt>
    <dgm:pt modelId="{B78B7A2F-3EC3-4D88-B520-8EC646D24C2D}" type="pres">
      <dgm:prSet presAssocID="{B1F5039A-AF2A-4A1A-9CB1-5CE5B1FB3E15}" presName="Accent" presStyleLbl="alignAcc1" presStyleIdx="2" presStyleCnt="3"/>
      <dgm:spPr/>
    </dgm:pt>
    <dgm:pt modelId="{A5806FD1-403B-43E6-A4C4-BC4546427D08}" type="pres">
      <dgm:prSet presAssocID="{B1F5039A-AF2A-4A1A-9CB1-5CE5B1FB3E15}" presName="Image" presStyleLbl="node1" presStyleIdx="2" presStyleCnt="3" custScaleY="221494" custLinFactNeighborX="-4140" custLinFactNeighborY="55034"/>
      <dgm:spPr>
        <a:blipFill rotWithShape="1">
          <a:blip xmlns:r="http://schemas.openxmlformats.org/officeDocument/2006/relationships" r:embed="rId3"/>
          <a:stretch>
            <a:fillRect/>
          </a:stretch>
        </a:blipFill>
      </dgm:spPr>
    </dgm:pt>
    <dgm:pt modelId="{09D5BE8E-7B6F-4F37-99A5-54479AC07354}" type="pres">
      <dgm:prSet presAssocID="{B1F5039A-AF2A-4A1A-9CB1-5CE5B1FB3E15}" presName="Child" presStyleLbl="revTx" presStyleIdx="2" presStyleCnt="3">
        <dgm:presLayoutVars>
          <dgm:bulletEnabled val="1"/>
        </dgm:presLayoutVars>
      </dgm:prSet>
      <dgm:spPr/>
      <dgm:t>
        <a:bodyPr/>
        <a:lstStyle/>
        <a:p>
          <a:endParaRPr lang="en-US"/>
        </a:p>
      </dgm:t>
    </dgm:pt>
    <dgm:pt modelId="{86F570FE-6272-4A45-AF06-EBA55ABE4594}" type="pres">
      <dgm:prSet presAssocID="{B1F5039A-AF2A-4A1A-9CB1-5CE5B1FB3E15}" presName="Parent" presStyleLbl="alignNode1" presStyleIdx="2" presStyleCnt="3">
        <dgm:presLayoutVars>
          <dgm:bulletEnabled val="1"/>
        </dgm:presLayoutVars>
      </dgm:prSet>
      <dgm:spPr/>
      <dgm:t>
        <a:bodyPr/>
        <a:lstStyle/>
        <a:p>
          <a:endParaRPr lang="en-US"/>
        </a:p>
      </dgm:t>
    </dgm:pt>
  </dgm:ptLst>
  <dgm:cxnLst>
    <dgm:cxn modelId="{6FBC67B0-3815-4148-A999-C24BCA663E91}" type="presOf" srcId="{80369BF6-75FD-4910-9B08-EC370DEC707C}" destId="{35A3CBCC-A468-4E01-B428-3F7D3A7FD676}" srcOrd="0" destOrd="0" presId="urn:microsoft.com/office/officeart/2008/layout/TitlePictureLineup"/>
    <dgm:cxn modelId="{4143E5A8-74BE-42DD-AA47-1AC9CF73718F}" type="presOf" srcId="{B1F5039A-AF2A-4A1A-9CB1-5CE5B1FB3E15}" destId="{86F570FE-6272-4A45-AF06-EBA55ABE4594}" srcOrd="0" destOrd="0" presId="urn:microsoft.com/office/officeart/2008/layout/TitlePictureLineup"/>
    <dgm:cxn modelId="{7F1A411F-AF37-428E-BDD7-BB84DAB14915}" type="presOf" srcId="{4E63ED04-18B3-41C0-8A35-368628CF7442}" destId="{B7FE6734-1B50-4917-8A07-57F50FE4E234}" srcOrd="0" destOrd="0" presId="urn:microsoft.com/office/officeart/2008/layout/TitlePictureLineup"/>
    <dgm:cxn modelId="{E61094CE-AA4A-4343-9DBF-67B3ADC887C9}" srcId="{80369BF6-75FD-4910-9B08-EC370DEC707C}" destId="{B1F5039A-AF2A-4A1A-9CB1-5CE5B1FB3E15}" srcOrd="2" destOrd="0" parTransId="{E56C5D38-4C56-4059-8CAE-E9B40BF94DBD}" sibTransId="{9C3FAC83-CB5D-4931-A33A-A301DAA7B6F5}"/>
    <dgm:cxn modelId="{04E18570-F61A-4A2A-814F-51B1DBB0DC0C}" type="presOf" srcId="{004FCD53-33FA-4467-873F-EED133CB1449}" destId="{B0EEF9AF-ED28-487D-9499-A3E40646D6E7}" srcOrd="0" destOrd="0" presId="urn:microsoft.com/office/officeart/2008/layout/TitlePictureLineup"/>
    <dgm:cxn modelId="{D46BE09B-1F17-4729-95E2-EF4CC73DC182}" srcId="{80369BF6-75FD-4910-9B08-EC370DEC707C}" destId="{004FCD53-33FA-4467-873F-EED133CB1449}" srcOrd="1" destOrd="0" parTransId="{9D7A1708-19C4-4774-9222-125FEC19090D}" sibTransId="{FBA788EC-D9E5-4687-AFC6-63FC71EEC2F4}"/>
    <dgm:cxn modelId="{EF425887-FE94-41D0-933B-B29455CF2949}" srcId="{80369BF6-75FD-4910-9B08-EC370DEC707C}" destId="{4E63ED04-18B3-41C0-8A35-368628CF7442}" srcOrd="0" destOrd="0" parTransId="{E3F1223F-7170-482B-83C5-E6167D4CD50A}" sibTransId="{3DCB1F48-1155-4BA1-BC0D-25760262985D}"/>
    <dgm:cxn modelId="{0716D69F-7DB3-4348-A19E-27E3161CF28C}" type="presParOf" srcId="{35A3CBCC-A468-4E01-B428-3F7D3A7FD676}" destId="{241478E9-674D-4F41-ADEC-A50CF7CE6C2F}" srcOrd="0" destOrd="0" presId="urn:microsoft.com/office/officeart/2008/layout/TitlePictureLineup"/>
    <dgm:cxn modelId="{EAB0653E-1B27-40B7-A7EE-DCC33C1D52B9}" type="presParOf" srcId="{241478E9-674D-4F41-ADEC-A50CF7CE6C2F}" destId="{1A37BB5B-1A70-4546-84D4-B963BB762DA6}" srcOrd="0" destOrd="0" presId="urn:microsoft.com/office/officeart/2008/layout/TitlePictureLineup"/>
    <dgm:cxn modelId="{990C5099-D443-4BB1-89A5-9007B7894C6D}" type="presParOf" srcId="{241478E9-674D-4F41-ADEC-A50CF7CE6C2F}" destId="{209CF34C-75AF-43CC-A3BE-373898F550D4}" srcOrd="1" destOrd="0" presId="urn:microsoft.com/office/officeart/2008/layout/TitlePictureLineup"/>
    <dgm:cxn modelId="{A3088ACD-D6EA-4A9F-AAE2-D5F8399A85F3}" type="presParOf" srcId="{241478E9-674D-4F41-ADEC-A50CF7CE6C2F}" destId="{26650275-F739-4E7B-881F-77BC6A26DA56}" srcOrd="2" destOrd="0" presId="urn:microsoft.com/office/officeart/2008/layout/TitlePictureLineup"/>
    <dgm:cxn modelId="{6F7ABEBA-DFE6-4A65-B4D9-B25956144D0A}" type="presParOf" srcId="{241478E9-674D-4F41-ADEC-A50CF7CE6C2F}" destId="{B7FE6734-1B50-4917-8A07-57F50FE4E234}" srcOrd="3" destOrd="0" presId="urn:microsoft.com/office/officeart/2008/layout/TitlePictureLineup"/>
    <dgm:cxn modelId="{50739C15-6896-425C-AF27-01C7E4806839}" type="presParOf" srcId="{35A3CBCC-A468-4E01-B428-3F7D3A7FD676}" destId="{91DD0173-437A-492F-96F2-1DEC666BC931}" srcOrd="1" destOrd="0" presId="urn:microsoft.com/office/officeart/2008/layout/TitlePictureLineup"/>
    <dgm:cxn modelId="{4D5ABC15-A5DD-4A7E-B43E-51240FB99D68}" type="presParOf" srcId="{35A3CBCC-A468-4E01-B428-3F7D3A7FD676}" destId="{68334609-49C2-421C-9760-98C6CF64F0B4}" srcOrd="2" destOrd="0" presId="urn:microsoft.com/office/officeart/2008/layout/TitlePictureLineup"/>
    <dgm:cxn modelId="{BAF7140E-D019-4D6A-B036-81A0A1BDCD7C}" type="presParOf" srcId="{68334609-49C2-421C-9760-98C6CF64F0B4}" destId="{534AD51C-0526-4BF4-96AA-5D69D5CED6D6}" srcOrd="0" destOrd="0" presId="urn:microsoft.com/office/officeart/2008/layout/TitlePictureLineup"/>
    <dgm:cxn modelId="{BFDB8047-ABAB-4062-B5C9-8964DD8D62A2}" type="presParOf" srcId="{68334609-49C2-421C-9760-98C6CF64F0B4}" destId="{772F5324-023B-48DC-8D7E-A18C234D5201}" srcOrd="1" destOrd="0" presId="urn:microsoft.com/office/officeart/2008/layout/TitlePictureLineup"/>
    <dgm:cxn modelId="{A2E002D1-14A5-4FFD-AAC3-3CB5CF956E88}" type="presParOf" srcId="{68334609-49C2-421C-9760-98C6CF64F0B4}" destId="{18C9C483-2F1C-48DB-959A-C7B7E13B2A17}" srcOrd="2" destOrd="0" presId="urn:microsoft.com/office/officeart/2008/layout/TitlePictureLineup"/>
    <dgm:cxn modelId="{41A05E9A-E539-4201-916F-21056636465A}" type="presParOf" srcId="{68334609-49C2-421C-9760-98C6CF64F0B4}" destId="{B0EEF9AF-ED28-487D-9499-A3E40646D6E7}" srcOrd="3" destOrd="0" presId="urn:microsoft.com/office/officeart/2008/layout/TitlePictureLineup"/>
    <dgm:cxn modelId="{B5F6A462-13CC-468A-9B0F-D846C53703E1}" type="presParOf" srcId="{35A3CBCC-A468-4E01-B428-3F7D3A7FD676}" destId="{69935C50-2734-479C-8342-79ADF55C886C}" srcOrd="3" destOrd="0" presId="urn:microsoft.com/office/officeart/2008/layout/TitlePictureLineup"/>
    <dgm:cxn modelId="{C584E594-239D-4E0E-9E08-7CD3A10125CA}" type="presParOf" srcId="{35A3CBCC-A468-4E01-B428-3F7D3A7FD676}" destId="{111D4A68-461E-4311-9FED-06F786349DC7}" srcOrd="4" destOrd="0" presId="urn:microsoft.com/office/officeart/2008/layout/TitlePictureLineup"/>
    <dgm:cxn modelId="{D35897C1-D10A-435B-86CE-927E46D7BC60}" type="presParOf" srcId="{111D4A68-461E-4311-9FED-06F786349DC7}" destId="{B78B7A2F-3EC3-4D88-B520-8EC646D24C2D}" srcOrd="0" destOrd="0" presId="urn:microsoft.com/office/officeart/2008/layout/TitlePictureLineup"/>
    <dgm:cxn modelId="{F5C5D083-9B0E-4D5C-9CF7-5D99FC02D613}" type="presParOf" srcId="{111D4A68-461E-4311-9FED-06F786349DC7}" destId="{A5806FD1-403B-43E6-A4C4-BC4546427D08}" srcOrd="1" destOrd="0" presId="urn:microsoft.com/office/officeart/2008/layout/TitlePictureLineup"/>
    <dgm:cxn modelId="{56EA030D-5619-4BA4-BE43-4428B87226FF}" type="presParOf" srcId="{111D4A68-461E-4311-9FED-06F786349DC7}" destId="{09D5BE8E-7B6F-4F37-99A5-54479AC07354}" srcOrd="2" destOrd="0" presId="urn:microsoft.com/office/officeart/2008/layout/TitlePictureLineup"/>
    <dgm:cxn modelId="{CDA16852-BD9C-4703-BC53-6CB0CDF3C24D}" type="presParOf" srcId="{111D4A68-461E-4311-9FED-06F786349DC7}" destId="{86F570FE-6272-4A45-AF06-EBA55ABE4594}"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67EE1-CD81-7441-8122-D58DEA4E25E5}">
      <dsp:nvSpPr>
        <dsp:cNvPr id="0" name=""/>
        <dsp:cNvSpPr/>
      </dsp:nvSpPr>
      <dsp:spPr>
        <a:xfrm>
          <a:off x="582810" y="0"/>
          <a:ext cx="6605191" cy="4257022"/>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1">
          <a:scrgbClr r="0" g="0" b="0"/>
        </a:fillRef>
        <a:effectRef idx="2">
          <a:scrgbClr r="0" g="0" b="0"/>
        </a:effectRef>
        <a:fontRef idx="minor"/>
      </dsp:style>
    </dsp:sp>
    <dsp:sp modelId="{340EB930-00B8-284F-812F-CD72F45B89B8}">
      <dsp:nvSpPr>
        <dsp:cNvPr id="0" name=""/>
        <dsp:cNvSpPr/>
      </dsp:nvSpPr>
      <dsp:spPr>
        <a:xfrm>
          <a:off x="3889"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Symptoms of Preeclampsia</a:t>
          </a:r>
          <a:endParaRPr lang="en-US" sz="1800" b="1" kern="1200" dirty="0">
            <a:solidFill>
              <a:srgbClr val="000000"/>
            </a:solidFill>
            <a:latin typeface="Calibri"/>
            <a:cs typeface="Calibri"/>
          </a:endParaRPr>
        </a:p>
      </dsp:txBody>
      <dsp:txXfrm>
        <a:off x="87013" y="1360230"/>
        <a:ext cx="1704362" cy="1536560"/>
      </dsp:txXfrm>
    </dsp:sp>
    <dsp:sp modelId="{928490C1-56FF-5D4C-8257-742D6E2E5C44}">
      <dsp:nvSpPr>
        <dsp:cNvPr id="0" name=""/>
        <dsp:cNvSpPr/>
      </dsp:nvSpPr>
      <dsp:spPr>
        <a:xfrm>
          <a:off x="1968030"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Patient seeks care</a:t>
          </a:r>
          <a:endParaRPr lang="en-US" sz="1800" b="1" kern="1200" dirty="0">
            <a:solidFill>
              <a:srgbClr val="000000"/>
            </a:solidFill>
            <a:latin typeface="Calibri"/>
            <a:cs typeface="Calibri"/>
          </a:endParaRPr>
        </a:p>
      </dsp:txBody>
      <dsp:txXfrm>
        <a:off x="2051154" y="1360230"/>
        <a:ext cx="1704362" cy="1536560"/>
      </dsp:txXfrm>
    </dsp:sp>
    <dsp:sp modelId="{112413D9-A0CC-434F-A0DF-124FD2D0DBEA}">
      <dsp:nvSpPr>
        <dsp:cNvPr id="0" name=""/>
        <dsp:cNvSpPr/>
      </dsp:nvSpPr>
      <dsp:spPr>
        <a:xfrm>
          <a:off x="3932171"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Escalate level of care</a:t>
          </a:r>
        </a:p>
        <a:p>
          <a:pPr lvl="0" algn="ctr" defTabSz="622300">
            <a:lnSpc>
              <a:spcPct val="90000"/>
            </a:lnSpc>
            <a:spcBef>
              <a:spcPct val="0"/>
            </a:spcBef>
            <a:spcAft>
              <a:spcPct val="35000"/>
            </a:spcAft>
          </a:pPr>
          <a:r>
            <a:rPr lang="en-US" sz="1400" b="1" kern="1200" dirty="0" smtClean="0">
              <a:solidFill>
                <a:srgbClr val="000000"/>
              </a:solidFill>
              <a:latin typeface="Calibri"/>
              <a:cs typeface="Calibri"/>
            </a:rPr>
            <a:t>MgS04</a:t>
          </a:r>
        </a:p>
        <a:p>
          <a:pPr lvl="0" algn="ctr" defTabSz="622300">
            <a:lnSpc>
              <a:spcPct val="90000"/>
            </a:lnSpc>
            <a:spcBef>
              <a:spcPct val="0"/>
            </a:spcBef>
            <a:spcAft>
              <a:spcPct val="35000"/>
            </a:spcAft>
          </a:pPr>
          <a:r>
            <a:rPr lang="en-US" sz="1400" b="1" kern="1200" dirty="0" err="1" smtClean="0">
              <a:solidFill>
                <a:srgbClr val="000000"/>
              </a:solidFill>
              <a:latin typeface="Calibri"/>
              <a:cs typeface="Calibri"/>
            </a:rPr>
            <a:t>Antihypertensives</a:t>
          </a:r>
          <a:endParaRPr lang="en-US" sz="1400" b="1" kern="1200" dirty="0" smtClean="0">
            <a:solidFill>
              <a:srgbClr val="000000"/>
            </a:solidFill>
            <a:latin typeface="Calibri"/>
            <a:cs typeface="Calibri"/>
          </a:endParaRPr>
        </a:p>
        <a:p>
          <a:pPr lvl="0" algn="ctr" defTabSz="622300">
            <a:lnSpc>
              <a:spcPct val="90000"/>
            </a:lnSpc>
            <a:spcBef>
              <a:spcPct val="0"/>
            </a:spcBef>
            <a:spcAft>
              <a:spcPct val="35000"/>
            </a:spcAft>
          </a:pPr>
          <a:r>
            <a:rPr lang="en-US" sz="1400" b="1" kern="1200" dirty="0" smtClean="0">
              <a:solidFill>
                <a:srgbClr val="000000"/>
              </a:solidFill>
              <a:latin typeface="Calibri"/>
              <a:cs typeface="Calibri"/>
            </a:rPr>
            <a:t>Steroids for Baby</a:t>
          </a:r>
        </a:p>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Delivery</a:t>
          </a:r>
          <a:endParaRPr lang="en-US" sz="1400" b="1" kern="1200" dirty="0">
            <a:solidFill>
              <a:srgbClr val="000000"/>
            </a:solidFill>
            <a:latin typeface="Calibri"/>
            <a:cs typeface="Calibri"/>
          </a:endParaRPr>
        </a:p>
      </dsp:txBody>
      <dsp:txXfrm>
        <a:off x="4015295" y="1360230"/>
        <a:ext cx="1704362" cy="1536560"/>
      </dsp:txXfrm>
    </dsp:sp>
    <dsp:sp modelId="{C2C8B8EF-D0C3-DF49-A8FA-633C097AC9E8}">
      <dsp:nvSpPr>
        <dsp:cNvPr id="0" name=""/>
        <dsp:cNvSpPr/>
      </dsp:nvSpPr>
      <dsp:spPr>
        <a:xfrm>
          <a:off x="5896313"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Improved Outcome</a:t>
          </a:r>
          <a:endParaRPr lang="en-US" sz="1800" b="1" kern="1200" dirty="0">
            <a:solidFill>
              <a:srgbClr val="000000"/>
            </a:solidFill>
            <a:latin typeface="Calibri"/>
            <a:cs typeface="Calibri"/>
          </a:endParaRPr>
        </a:p>
      </dsp:txBody>
      <dsp:txXfrm>
        <a:off x="5979437" y="1360230"/>
        <a:ext cx="1704362" cy="153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63D0-9963-4320-BDFD-24D54DCCD469}">
      <dsp:nvSpPr>
        <dsp:cNvPr id="0" name=""/>
        <dsp:cNvSpPr/>
      </dsp:nvSpPr>
      <dsp:spPr>
        <a:xfrm>
          <a:off x="2926079" y="352"/>
          <a:ext cx="4389120" cy="137625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Repeat blood pressure in 15 minutes</a:t>
          </a:r>
          <a:endParaRPr lang="en-US" sz="1600" kern="1200" dirty="0"/>
        </a:p>
        <a:p>
          <a:pPr marL="171450" lvl="1" indent="-171450" algn="l" defTabSz="711200">
            <a:lnSpc>
              <a:spcPct val="90000"/>
            </a:lnSpc>
            <a:spcBef>
              <a:spcPct val="0"/>
            </a:spcBef>
            <a:spcAft>
              <a:spcPct val="15000"/>
            </a:spcAft>
            <a:buChar char="••"/>
          </a:pPr>
          <a:r>
            <a:rPr lang="en-US" sz="1600" kern="1200" dirty="0" smtClean="0"/>
            <a:t>Take in the same arm</a:t>
          </a:r>
          <a:endParaRPr lang="en-US" sz="1600" kern="1200" dirty="0"/>
        </a:p>
        <a:p>
          <a:pPr marL="171450" lvl="1" indent="-171450" algn="l" defTabSz="711200">
            <a:lnSpc>
              <a:spcPct val="90000"/>
            </a:lnSpc>
            <a:spcBef>
              <a:spcPct val="0"/>
            </a:spcBef>
            <a:spcAft>
              <a:spcPct val="15000"/>
            </a:spcAft>
            <a:buChar char="••"/>
          </a:pPr>
          <a:r>
            <a:rPr lang="en-US" sz="1600" kern="1200" dirty="0" smtClean="0"/>
            <a:t>Do not reposition to side-lying</a:t>
          </a:r>
          <a:endParaRPr lang="en-US" sz="1600" kern="1200" dirty="0"/>
        </a:p>
      </dsp:txBody>
      <dsp:txXfrm>
        <a:off x="2926079" y="172384"/>
        <a:ext cx="3873026" cy="1032189"/>
      </dsp:txXfrm>
    </dsp:sp>
    <dsp:sp modelId="{EB9F1B8B-9EBD-4D9E-A182-4F86FF5F0ED8}">
      <dsp:nvSpPr>
        <dsp:cNvPr id="0" name=""/>
        <dsp:cNvSpPr/>
      </dsp:nvSpPr>
      <dsp:spPr>
        <a:xfrm>
          <a:off x="0" y="352"/>
          <a:ext cx="2926080" cy="13762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Initial BP </a:t>
          </a:r>
          <a:r>
            <a:rPr lang="en-US" sz="2100" kern="1200" smtClean="0"/>
            <a:t>is ≥</a:t>
          </a:r>
        </a:p>
        <a:p>
          <a:pPr lvl="0" algn="ctr" defTabSz="933450">
            <a:lnSpc>
              <a:spcPct val="90000"/>
            </a:lnSpc>
            <a:spcBef>
              <a:spcPct val="0"/>
            </a:spcBef>
            <a:spcAft>
              <a:spcPct val="35000"/>
            </a:spcAft>
          </a:pPr>
          <a:r>
            <a:rPr lang="en-US" sz="2100" kern="1200" smtClean="0"/>
            <a:t>140 systolic OR </a:t>
          </a:r>
        </a:p>
        <a:p>
          <a:pPr lvl="0" algn="ctr" defTabSz="933450">
            <a:lnSpc>
              <a:spcPct val="90000"/>
            </a:lnSpc>
            <a:spcBef>
              <a:spcPct val="0"/>
            </a:spcBef>
            <a:spcAft>
              <a:spcPct val="35000"/>
            </a:spcAft>
          </a:pPr>
          <a:r>
            <a:rPr lang="en-US" sz="2100" kern="1200" smtClean="0"/>
            <a:t>≥ </a:t>
          </a:r>
          <a:r>
            <a:rPr lang="en-US" sz="2100" kern="1200" dirty="0" smtClean="0"/>
            <a:t>90 diastolic</a:t>
          </a:r>
          <a:endParaRPr lang="en-US" sz="2100" kern="1200" dirty="0"/>
        </a:p>
      </dsp:txBody>
      <dsp:txXfrm>
        <a:off x="67183" y="67535"/>
        <a:ext cx="2791714" cy="1241886"/>
      </dsp:txXfrm>
    </dsp:sp>
    <dsp:sp modelId="{3F518FC9-B6F4-443F-AD60-A75AB10A1470}">
      <dsp:nvSpPr>
        <dsp:cNvPr id="0" name=""/>
        <dsp:cNvSpPr/>
      </dsp:nvSpPr>
      <dsp:spPr>
        <a:xfrm>
          <a:off x="2926079" y="1514230"/>
          <a:ext cx="4389120" cy="137625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Notify provider after first elevated BP</a:t>
          </a:r>
          <a:endParaRPr lang="en-US" sz="1600" kern="1200" dirty="0"/>
        </a:p>
        <a:p>
          <a:pPr marL="171450" lvl="1" indent="-171450" algn="l" defTabSz="711200">
            <a:lnSpc>
              <a:spcPct val="90000"/>
            </a:lnSpc>
            <a:spcBef>
              <a:spcPct val="0"/>
            </a:spcBef>
            <a:spcAft>
              <a:spcPct val="15000"/>
            </a:spcAft>
            <a:buChar char="••"/>
          </a:pPr>
          <a:r>
            <a:rPr lang="en-US" sz="1600" kern="1200" dirty="0" smtClean="0"/>
            <a:t>Reassess after 15 minutes</a:t>
          </a:r>
          <a:endParaRPr lang="en-US" sz="1600" kern="1200" dirty="0"/>
        </a:p>
        <a:p>
          <a:pPr marL="171450" lvl="1" indent="-171450" algn="l" defTabSz="711200">
            <a:lnSpc>
              <a:spcPct val="90000"/>
            </a:lnSpc>
            <a:spcBef>
              <a:spcPct val="0"/>
            </a:spcBef>
            <a:spcAft>
              <a:spcPct val="15000"/>
            </a:spcAft>
            <a:buChar char="••"/>
          </a:pPr>
          <a:r>
            <a:rPr lang="en-US" sz="1600" kern="1200" dirty="0" smtClean="0"/>
            <a:t>Activate treatment algorithms if remains ≥160/110(105) </a:t>
          </a:r>
          <a:endParaRPr lang="en-US" sz="1600" kern="1200" dirty="0"/>
        </a:p>
      </dsp:txBody>
      <dsp:txXfrm>
        <a:off x="2926079" y="1686262"/>
        <a:ext cx="3873026" cy="1032189"/>
      </dsp:txXfrm>
    </dsp:sp>
    <dsp:sp modelId="{FF00DA72-AB43-44D5-8C92-622D88EC90F1}">
      <dsp:nvSpPr>
        <dsp:cNvPr id="0" name=""/>
        <dsp:cNvSpPr/>
      </dsp:nvSpPr>
      <dsp:spPr>
        <a:xfrm>
          <a:off x="27651" y="1514583"/>
          <a:ext cx="2926080" cy="13762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Initial BP is ≥</a:t>
          </a:r>
        </a:p>
        <a:p>
          <a:pPr lvl="0" algn="ctr" defTabSz="933450">
            <a:lnSpc>
              <a:spcPct val="90000"/>
            </a:lnSpc>
            <a:spcBef>
              <a:spcPct val="0"/>
            </a:spcBef>
            <a:spcAft>
              <a:spcPct val="35000"/>
            </a:spcAft>
          </a:pPr>
          <a:r>
            <a:rPr lang="en-US" sz="2100" kern="1200" dirty="0" smtClean="0"/>
            <a:t>160 systolic or </a:t>
          </a:r>
        </a:p>
        <a:p>
          <a:pPr lvl="0" algn="ctr" defTabSz="933450">
            <a:lnSpc>
              <a:spcPct val="90000"/>
            </a:lnSpc>
            <a:spcBef>
              <a:spcPct val="0"/>
            </a:spcBef>
            <a:spcAft>
              <a:spcPct val="35000"/>
            </a:spcAft>
          </a:pPr>
          <a:r>
            <a:rPr lang="en-US" sz="2100" kern="1200" dirty="0" smtClean="0"/>
            <a:t>≥ 110(105) diastolic</a:t>
          </a:r>
          <a:endParaRPr lang="en-US" sz="2100" kern="1200" dirty="0"/>
        </a:p>
      </dsp:txBody>
      <dsp:txXfrm>
        <a:off x="94834" y="1581766"/>
        <a:ext cx="2791714" cy="1241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AFD28-BF46-0042-866A-BD31AF2ABFDB}">
      <dsp:nvSpPr>
        <dsp:cNvPr id="0" name=""/>
        <dsp:cNvSpPr/>
      </dsp:nvSpPr>
      <dsp:spPr>
        <a:xfrm>
          <a:off x="0" y="0"/>
          <a:ext cx="6075681" cy="92583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t>Labetalol 20 mg </a:t>
          </a:r>
          <a:r>
            <a:rPr lang="en-US" sz="1700" kern="1200" dirty="0" smtClean="0"/>
            <a:t>IV over 2 minutes</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27117" y="27117"/>
        <a:ext cx="4968315" cy="871596"/>
      </dsp:txXfrm>
    </dsp:sp>
    <dsp:sp modelId="{03022D00-840D-4E49-834D-F545C4CB5C7D}">
      <dsp:nvSpPr>
        <dsp:cNvPr id="0" name=""/>
        <dsp:cNvSpPr/>
      </dsp:nvSpPr>
      <dsp:spPr>
        <a:xfrm>
          <a:off x="453703" y="1054417"/>
          <a:ext cx="6075681" cy="925830"/>
        </a:xfrm>
        <a:prstGeom prst="roundRect">
          <a:avLst>
            <a:gd name="adj" fmla="val 10000"/>
          </a:avLst>
        </a:prstGeom>
        <a:gradFill rotWithShape="0">
          <a:gsLst>
            <a:gs pos="0">
              <a:schemeClr val="accent1">
                <a:shade val="80000"/>
                <a:hueOff val="76561"/>
                <a:satOff val="-1098"/>
                <a:lumOff val="6404"/>
                <a:alphaOff val="0"/>
                <a:shade val="51000"/>
                <a:satMod val="130000"/>
              </a:schemeClr>
            </a:gs>
            <a:gs pos="80000">
              <a:schemeClr val="accent1">
                <a:shade val="80000"/>
                <a:hueOff val="76561"/>
                <a:satOff val="-1098"/>
                <a:lumOff val="6404"/>
                <a:alphaOff val="0"/>
                <a:shade val="93000"/>
                <a:satMod val="130000"/>
              </a:schemeClr>
            </a:gs>
            <a:gs pos="100000">
              <a:schemeClr val="accent1">
                <a:shade val="80000"/>
                <a:hueOff val="76561"/>
                <a:satOff val="-1098"/>
                <a:lumOff val="64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labetalol 40 mg </a:t>
          </a:r>
          <a:r>
            <a:rPr lang="en-US" sz="1700" kern="1200" dirty="0" smtClean="0"/>
            <a:t>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480820" y="1081534"/>
        <a:ext cx="4965954" cy="871596"/>
      </dsp:txXfrm>
    </dsp:sp>
    <dsp:sp modelId="{F4CDB4E6-94C8-EF4E-B9BF-4C322FE15236}">
      <dsp:nvSpPr>
        <dsp:cNvPr id="0" name=""/>
        <dsp:cNvSpPr/>
      </dsp:nvSpPr>
      <dsp:spPr>
        <a:xfrm>
          <a:off x="907406" y="2108835"/>
          <a:ext cx="6075681" cy="925830"/>
        </a:xfrm>
        <a:prstGeom prst="roundRect">
          <a:avLst>
            <a:gd name="adj" fmla="val 1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labetalol 80 mg </a:t>
          </a:r>
          <a:r>
            <a:rPr lang="en-US" sz="1700" kern="1200" dirty="0" smtClean="0"/>
            <a:t>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a:p>
          <a:pPr marL="114300" lvl="1" indent="-114300" algn="l" defTabSz="577850">
            <a:lnSpc>
              <a:spcPct val="90000"/>
            </a:lnSpc>
            <a:spcBef>
              <a:spcPct val="0"/>
            </a:spcBef>
            <a:spcAft>
              <a:spcPct val="15000"/>
            </a:spcAft>
            <a:buChar char="••"/>
          </a:pPr>
          <a:r>
            <a:rPr lang="en-US" sz="1300" kern="1200" dirty="0" smtClean="0"/>
            <a:t>Seek consultation MFM, Critical Care, Anesthesia, Internal medicine </a:t>
          </a:r>
          <a:endParaRPr lang="en-US" sz="1300" kern="1200" dirty="0"/>
        </a:p>
      </dsp:txBody>
      <dsp:txXfrm>
        <a:off x="934523" y="2135952"/>
        <a:ext cx="4965954" cy="871596"/>
      </dsp:txXfrm>
    </dsp:sp>
    <dsp:sp modelId="{63C5A333-09E6-E94D-9EE2-C5EA8ADF517D}">
      <dsp:nvSpPr>
        <dsp:cNvPr id="0" name=""/>
        <dsp:cNvSpPr/>
      </dsp:nvSpPr>
      <dsp:spPr>
        <a:xfrm>
          <a:off x="1361110" y="3163252"/>
          <a:ext cx="6075681" cy="925830"/>
        </a:xfrm>
        <a:prstGeom prst="roundRect">
          <a:avLst>
            <a:gd name="adj" fmla="val 10000"/>
          </a:avLst>
        </a:prstGeom>
        <a:gradFill rotWithShape="0">
          <a:gsLst>
            <a:gs pos="0">
              <a:schemeClr val="accent1">
                <a:shade val="80000"/>
                <a:hueOff val="229684"/>
                <a:satOff val="-3294"/>
                <a:lumOff val="19211"/>
                <a:alphaOff val="0"/>
                <a:shade val="51000"/>
                <a:satMod val="130000"/>
              </a:schemeClr>
            </a:gs>
            <a:gs pos="80000">
              <a:schemeClr val="accent1">
                <a:shade val="80000"/>
                <a:hueOff val="229684"/>
                <a:satOff val="-3294"/>
                <a:lumOff val="19211"/>
                <a:alphaOff val="0"/>
                <a:shade val="93000"/>
                <a:satMod val="130000"/>
              </a:schemeClr>
            </a:gs>
            <a:gs pos="100000">
              <a:schemeClr val="accent1">
                <a:shade val="80000"/>
                <a:hueOff val="229684"/>
                <a:satOff val="-3294"/>
                <a:lumOff val="192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Repeat labetalol 80mg </a:t>
          </a:r>
          <a:r>
            <a:rPr lang="en-US" sz="1700" kern="1200" dirty="0" smtClean="0"/>
            <a:t>over 10 minutes to achieve total dosage of 220mg                       (includes all previous administrations)</a:t>
          </a:r>
          <a:endParaRPr lang="en-US" sz="1700" kern="1200" dirty="0"/>
        </a:p>
      </dsp:txBody>
      <dsp:txXfrm>
        <a:off x="1388227" y="3190369"/>
        <a:ext cx="4965954" cy="871596"/>
      </dsp:txXfrm>
    </dsp:sp>
    <dsp:sp modelId="{9DD9C6B5-AF27-5E48-894D-F9371E0C04CF}">
      <dsp:nvSpPr>
        <dsp:cNvPr id="0" name=""/>
        <dsp:cNvSpPr/>
      </dsp:nvSpPr>
      <dsp:spPr>
        <a:xfrm>
          <a:off x="1814813" y="4217670"/>
          <a:ext cx="6075681" cy="925830"/>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Switch to hydralazine 10 mg 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dsp:txBody>
      <dsp:txXfrm>
        <a:off x="1841930" y="4244787"/>
        <a:ext cx="4965954" cy="871596"/>
      </dsp:txXfrm>
    </dsp:sp>
    <dsp:sp modelId="{236B855E-04FC-E441-80CE-B84EA2946A6A}">
      <dsp:nvSpPr>
        <dsp:cNvPr id="0" name=""/>
        <dsp:cNvSpPr/>
      </dsp:nvSpPr>
      <dsp:spPr>
        <a:xfrm>
          <a:off x="5473891" y="676370"/>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609294" y="676370"/>
        <a:ext cx="330983" cy="452846"/>
      </dsp:txXfrm>
    </dsp:sp>
    <dsp:sp modelId="{129C6B20-E01E-BC43-94A0-EEE37AB1CBEB}">
      <dsp:nvSpPr>
        <dsp:cNvPr id="0" name=""/>
        <dsp:cNvSpPr/>
      </dsp:nvSpPr>
      <dsp:spPr>
        <a:xfrm>
          <a:off x="5927595" y="1730787"/>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062998" y="1730787"/>
        <a:ext cx="330983" cy="452846"/>
      </dsp:txXfrm>
    </dsp:sp>
    <dsp:sp modelId="{A1DB4DDF-ACAC-FD44-9EC4-0B6CE6C01B14}">
      <dsp:nvSpPr>
        <dsp:cNvPr id="0" name=""/>
        <dsp:cNvSpPr/>
      </dsp:nvSpPr>
      <dsp:spPr>
        <a:xfrm>
          <a:off x="6381298" y="2769774"/>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516701" y="2769774"/>
        <a:ext cx="330983" cy="452846"/>
      </dsp:txXfrm>
    </dsp:sp>
    <dsp:sp modelId="{FBD2BD17-9970-3E47-9C91-70A3094F26FC}">
      <dsp:nvSpPr>
        <dsp:cNvPr id="0" name=""/>
        <dsp:cNvSpPr/>
      </dsp:nvSpPr>
      <dsp:spPr>
        <a:xfrm>
          <a:off x="6835002" y="3834479"/>
          <a:ext cx="601789" cy="60178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970405" y="3834479"/>
        <a:ext cx="330983" cy="452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DDAA6-8EAD-2B4B-91E7-A4DA5956FE69}">
      <dsp:nvSpPr>
        <dsp:cNvPr id="0" name=""/>
        <dsp:cNvSpPr/>
      </dsp:nvSpPr>
      <dsp:spPr>
        <a:xfrm>
          <a:off x="0" y="0"/>
          <a:ext cx="6312396" cy="970478"/>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Hydralazine 5 or 10 mg IV over 2 minutes</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in 20 min</a:t>
          </a:r>
          <a:endParaRPr lang="en-US" sz="1600" kern="1200" dirty="0"/>
        </a:p>
      </dsp:txBody>
      <dsp:txXfrm>
        <a:off x="28424" y="28424"/>
        <a:ext cx="5183169" cy="913630"/>
      </dsp:txXfrm>
    </dsp:sp>
    <dsp:sp modelId="{F607F104-DAFD-1F47-96F3-956291A36AE5}">
      <dsp:nvSpPr>
        <dsp:cNvPr id="0" name=""/>
        <dsp:cNvSpPr/>
      </dsp:nvSpPr>
      <dsp:spPr>
        <a:xfrm>
          <a:off x="528663" y="1146929"/>
          <a:ext cx="6312396" cy="970478"/>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hydralazine 10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20 min</a:t>
          </a:r>
          <a:endParaRPr lang="en-US" sz="1600" kern="1200" dirty="0"/>
        </a:p>
      </dsp:txBody>
      <dsp:txXfrm>
        <a:off x="557087" y="1175353"/>
        <a:ext cx="5096073" cy="913630"/>
      </dsp:txXfrm>
    </dsp:sp>
    <dsp:sp modelId="{1D55B33C-795A-2A47-9A3F-AFFC91C8328C}">
      <dsp:nvSpPr>
        <dsp:cNvPr id="0" name=""/>
        <dsp:cNvSpPr/>
      </dsp:nvSpPr>
      <dsp:spPr>
        <a:xfrm>
          <a:off x="1049435" y="2293858"/>
          <a:ext cx="6312396" cy="970478"/>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labetalol 20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in 10 min</a:t>
          </a:r>
          <a:endParaRPr lang="en-US" sz="1600" kern="1200" dirty="0"/>
        </a:p>
      </dsp:txBody>
      <dsp:txXfrm>
        <a:off x="1077859" y="2322282"/>
        <a:ext cx="5103964" cy="913630"/>
      </dsp:txXfrm>
    </dsp:sp>
    <dsp:sp modelId="{6C631A1E-3C69-9F48-876D-54B12149E791}">
      <dsp:nvSpPr>
        <dsp:cNvPr id="0" name=""/>
        <dsp:cNvSpPr/>
      </dsp:nvSpPr>
      <dsp:spPr>
        <a:xfrm>
          <a:off x="1578099" y="3440787"/>
          <a:ext cx="6312396" cy="970478"/>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labetalol 40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Emergency consults: MFM and anesthesia</a:t>
          </a:r>
          <a:endParaRPr lang="en-US" sz="1600" kern="1200" dirty="0"/>
        </a:p>
      </dsp:txBody>
      <dsp:txXfrm>
        <a:off x="1606523" y="3469211"/>
        <a:ext cx="5096073" cy="913630"/>
      </dsp:txXfrm>
    </dsp:sp>
    <dsp:sp modelId="{D4594991-8AD7-6C48-BDD2-A8B706044614}">
      <dsp:nvSpPr>
        <dsp:cNvPr id="0" name=""/>
        <dsp:cNvSpPr/>
      </dsp:nvSpPr>
      <dsp:spPr>
        <a:xfrm>
          <a:off x="5681584" y="743298"/>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823516" y="743298"/>
        <a:ext cx="346947" cy="474685"/>
      </dsp:txXfrm>
    </dsp:sp>
    <dsp:sp modelId="{807C254C-2B2C-6842-B4ED-0774D43B5EB1}">
      <dsp:nvSpPr>
        <dsp:cNvPr id="0" name=""/>
        <dsp:cNvSpPr/>
      </dsp:nvSpPr>
      <dsp:spPr>
        <a:xfrm>
          <a:off x="6210248" y="1890227"/>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352180" y="1890227"/>
        <a:ext cx="346947" cy="474685"/>
      </dsp:txXfrm>
    </dsp:sp>
    <dsp:sp modelId="{81475CD2-4909-7247-B2C3-F44A1292B20E}">
      <dsp:nvSpPr>
        <dsp:cNvPr id="0" name=""/>
        <dsp:cNvSpPr/>
      </dsp:nvSpPr>
      <dsp:spPr>
        <a:xfrm>
          <a:off x="6731020" y="3037156"/>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872952" y="3037156"/>
        <a:ext cx="346947" cy="474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EB96-5C05-5F4B-810B-0D3A2CA4DA94}">
      <dsp:nvSpPr>
        <dsp:cNvPr id="0" name=""/>
        <dsp:cNvSpPr/>
      </dsp:nvSpPr>
      <dsp:spPr>
        <a:xfrm>
          <a:off x="0" y="0"/>
          <a:ext cx="6312396" cy="11315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err="1" smtClean="0"/>
            <a:t>Nifedipine</a:t>
          </a:r>
          <a:r>
            <a:rPr lang="en-US" sz="1700" kern="1200" dirty="0" smtClean="0"/>
            <a:t> 10 mg PO (never crush or give SL)</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dsp:txBody>
      <dsp:txXfrm>
        <a:off x="33143" y="33143"/>
        <a:ext cx="4995725" cy="1065284"/>
      </dsp:txXfrm>
    </dsp:sp>
    <dsp:sp modelId="{A8146A4C-FFEC-514D-ADAA-813225E897AE}">
      <dsp:nvSpPr>
        <dsp:cNvPr id="0" name=""/>
        <dsp:cNvSpPr/>
      </dsp:nvSpPr>
      <dsp:spPr>
        <a:xfrm>
          <a:off x="528663" y="1337310"/>
          <a:ext cx="6312396" cy="1131570"/>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kern="1200" dirty="0" err="1" smtClean="0"/>
            <a:t>nifedipine</a:t>
          </a:r>
          <a:r>
            <a:rPr lang="en-US" sz="1700" kern="1200" dirty="0" smtClean="0"/>
            <a:t> 20 mg PO</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20 min</a:t>
          </a:r>
          <a:endParaRPr lang="en-US" sz="1300" kern="1200" dirty="0"/>
        </a:p>
      </dsp:txBody>
      <dsp:txXfrm>
        <a:off x="561806" y="1370453"/>
        <a:ext cx="4981926" cy="1065284"/>
      </dsp:txXfrm>
    </dsp:sp>
    <dsp:sp modelId="{186C5E23-AE2C-204B-9E4E-E74C652DCE15}">
      <dsp:nvSpPr>
        <dsp:cNvPr id="0" name=""/>
        <dsp:cNvSpPr/>
      </dsp:nvSpPr>
      <dsp:spPr>
        <a:xfrm>
          <a:off x="1049435" y="2674620"/>
          <a:ext cx="6312396" cy="1131570"/>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kern="1200" dirty="0" err="1" smtClean="0"/>
            <a:t>nifedipine</a:t>
          </a:r>
          <a:r>
            <a:rPr lang="en-US" sz="1700" kern="1200" dirty="0" smtClean="0"/>
            <a:t> 20 mg PO</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a:p>
          <a:pPr marL="114300" lvl="1" indent="-114300" algn="l" defTabSz="577850">
            <a:lnSpc>
              <a:spcPct val="90000"/>
            </a:lnSpc>
            <a:spcBef>
              <a:spcPct val="0"/>
            </a:spcBef>
            <a:spcAft>
              <a:spcPct val="15000"/>
            </a:spcAft>
            <a:buChar char="••"/>
          </a:pPr>
          <a:r>
            <a:rPr lang="en-US" sz="1300" kern="1200" dirty="0" smtClean="0"/>
            <a:t>Emergency consults: MFM and anesthesia, critical care or internal medicine</a:t>
          </a:r>
          <a:endParaRPr lang="en-US" sz="1300" kern="1200" dirty="0"/>
        </a:p>
      </dsp:txBody>
      <dsp:txXfrm>
        <a:off x="1082578" y="2707763"/>
        <a:ext cx="4989816" cy="1065284"/>
      </dsp:txXfrm>
    </dsp:sp>
    <dsp:sp modelId="{E9DEE45A-D93B-6841-8F02-0ED982FE4251}">
      <dsp:nvSpPr>
        <dsp:cNvPr id="0" name=""/>
        <dsp:cNvSpPr/>
      </dsp:nvSpPr>
      <dsp:spPr>
        <a:xfrm>
          <a:off x="1578099" y="4011930"/>
          <a:ext cx="6312396" cy="1131570"/>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switch to labetalol or hydralazine protocol</a:t>
          </a:r>
          <a:endParaRPr lang="en-US" sz="1700" kern="1200" dirty="0"/>
        </a:p>
      </dsp:txBody>
      <dsp:txXfrm>
        <a:off x="1611242" y="4045073"/>
        <a:ext cx="4981926" cy="1065284"/>
      </dsp:txXfrm>
    </dsp:sp>
    <dsp:sp modelId="{4E096AF1-F38F-4B4C-8939-6B22196C64CF}">
      <dsp:nvSpPr>
        <dsp:cNvPr id="0" name=""/>
        <dsp:cNvSpPr/>
      </dsp:nvSpPr>
      <dsp:spPr>
        <a:xfrm>
          <a:off x="5576875" y="86667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742367" y="866679"/>
        <a:ext cx="404536" cy="553479"/>
      </dsp:txXfrm>
    </dsp:sp>
    <dsp:sp modelId="{A7D9A631-FDC8-BE47-AD47-CE63F4ABE93A}">
      <dsp:nvSpPr>
        <dsp:cNvPr id="0" name=""/>
        <dsp:cNvSpPr/>
      </dsp:nvSpPr>
      <dsp:spPr>
        <a:xfrm>
          <a:off x="6105538" y="220398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271030" y="2203989"/>
        <a:ext cx="404536" cy="553479"/>
      </dsp:txXfrm>
    </dsp:sp>
    <dsp:sp modelId="{05A0ABBB-30C1-0E4C-A92D-DDA7A17F2579}">
      <dsp:nvSpPr>
        <dsp:cNvPr id="0" name=""/>
        <dsp:cNvSpPr/>
      </dsp:nvSpPr>
      <dsp:spPr>
        <a:xfrm>
          <a:off x="6626311" y="354129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791803" y="3541299"/>
        <a:ext cx="404536" cy="553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7BB5B-1A70-4546-84D4-B963BB762DA6}">
      <dsp:nvSpPr>
        <dsp:cNvPr id="0" name=""/>
        <dsp:cNvSpPr/>
      </dsp:nvSpPr>
      <dsp:spPr>
        <a:xfrm>
          <a:off x="4230"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9CF34C-75AF-43CC-A3BE-373898F550D4}">
      <dsp:nvSpPr>
        <dsp:cNvPr id="0" name=""/>
        <dsp:cNvSpPr/>
      </dsp:nvSpPr>
      <dsp:spPr>
        <a:xfrm>
          <a:off x="76204" y="1219206"/>
          <a:ext cx="2475464" cy="469128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650275-F739-4E7B-881F-77BC6A26DA56}">
      <dsp:nvSpPr>
        <dsp:cNvPr id="0" name=""/>
        <dsp:cNvSpPr/>
      </dsp:nvSpPr>
      <dsp:spPr>
        <a:xfrm>
          <a:off x="134972"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B7FE6734-1B50-4917-8A07-57F50FE4E234}">
      <dsp:nvSpPr>
        <dsp:cNvPr id="0" name=""/>
        <dsp:cNvSpPr/>
      </dsp:nvSpPr>
      <dsp:spPr>
        <a:xfrm>
          <a:off x="4230"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Labetalol</a:t>
          </a:r>
          <a:endParaRPr lang="en-US" sz="2700" kern="1200" dirty="0"/>
        </a:p>
      </dsp:txBody>
      <dsp:txXfrm>
        <a:off x="4230" y="660351"/>
        <a:ext cx="2614835" cy="522967"/>
      </dsp:txXfrm>
    </dsp:sp>
    <dsp:sp modelId="{534AD51C-0526-4BF4-96AA-5D69D5CED6D6}">
      <dsp:nvSpPr>
        <dsp:cNvPr id="0" name=""/>
        <dsp:cNvSpPr/>
      </dsp:nvSpPr>
      <dsp:spPr>
        <a:xfrm>
          <a:off x="2997882"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2F5324-023B-48DC-8D7E-A18C234D5201}">
      <dsp:nvSpPr>
        <dsp:cNvPr id="0" name=""/>
        <dsp:cNvSpPr/>
      </dsp:nvSpPr>
      <dsp:spPr>
        <a:xfrm>
          <a:off x="3047998" y="1219206"/>
          <a:ext cx="2475464" cy="469128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C9C483-2F1C-48DB-959A-C7B7E13B2A17}">
      <dsp:nvSpPr>
        <dsp:cNvPr id="0" name=""/>
        <dsp:cNvSpPr/>
      </dsp:nvSpPr>
      <dsp:spPr>
        <a:xfrm>
          <a:off x="3128623"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B0EEF9AF-ED28-487D-9499-A3E40646D6E7}">
      <dsp:nvSpPr>
        <dsp:cNvPr id="0" name=""/>
        <dsp:cNvSpPr/>
      </dsp:nvSpPr>
      <dsp:spPr>
        <a:xfrm>
          <a:off x="2997882"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Hydralazine</a:t>
          </a:r>
          <a:endParaRPr lang="en-US" sz="2700" kern="1200" dirty="0"/>
        </a:p>
      </dsp:txBody>
      <dsp:txXfrm>
        <a:off x="2997882" y="660351"/>
        <a:ext cx="2614835" cy="522967"/>
      </dsp:txXfrm>
    </dsp:sp>
    <dsp:sp modelId="{B78B7A2F-3EC3-4D88-B520-8EC646D24C2D}">
      <dsp:nvSpPr>
        <dsp:cNvPr id="0" name=""/>
        <dsp:cNvSpPr/>
      </dsp:nvSpPr>
      <dsp:spPr>
        <a:xfrm>
          <a:off x="5991533"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806FD1-403B-43E6-A4C4-BC4546427D08}">
      <dsp:nvSpPr>
        <dsp:cNvPr id="0" name=""/>
        <dsp:cNvSpPr/>
      </dsp:nvSpPr>
      <dsp:spPr>
        <a:xfrm>
          <a:off x="6019791" y="1219206"/>
          <a:ext cx="2475464" cy="4691280"/>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D5BE8E-7B6F-4F37-99A5-54479AC07354}">
      <dsp:nvSpPr>
        <dsp:cNvPr id="0" name=""/>
        <dsp:cNvSpPr/>
      </dsp:nvSpPr>
      <dsp:spPr>
        <a:xfrm>
          <a:off x="6122275"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86F570FE-6272-4A45-AF06-EBA55ABE4594}">
      <dsp:nvSpPr>
        <dsp:cNvPr id="0" name=""/>
        <dsp:cNvSpPr/>
      </dsp:nvSpPr>
      <dsp:spPr>
        <a:xfrm>
          <a:off x="5991533"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err="1" smtClean="0"/>
            <a:t>Nifedipine</a:t>
          </a:r>
          <a:endParaRPr lang="en-US" sz="2700" kern="1200" dirty="0"/>
        </a:p>
      </dsp:txBody>
      <dsp:txXfrm>
        <a:off x="5991533" y="660351"/>
        <a:ext cx="2614835" cy="5229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3F333822-D251-4843-96FB-F0ECC7364A8E}" type="datetimeFigureOut">
              <a:rPr lang="en-US" smtClean="0"/>
              <a:pPr/>
              <a:t>4/3/2017</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214DF12-F0F6-44E7-BDA0-AFF5209BBC74}" type="slidenum">
              <a:rPr lang="en-US" smtClean="0"/>
              <a:pPr/>
              <a:t>‹#›</a:t>
            </a:fld>
            <a:endParaRPr lang="en-US"/>
          </a:p>
        </p:txBody>
      </p:sp>
    </p:spTree>
    <p:extLst>
      <p:ext uri="{BB962C8B-B14F-4D97-AF65-F5344CB8AC3E}">
        <p14:creationId xmlns:p14="http://schemas.microsoft.com/office/powerpoint/2010/main" val="393534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4/3/2017</a:t>
            </a:fld>
            <a:endParaRPr lang="en-US" alt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85305" indent="-302040">
              <a:defRPr>
                <a:solidFill>
                  <a:schemeClr val="tx1"/>
                </a:solidFill>
                <a:latin typeface="Arial" pitchFamily="34" charset="0"/>
                <a:ea typeface="MS PGothic" pitchFamily="34" charset="-128"/>
              </a:defRPr>
            </a:lvl2pPr>
            <a:lvl3pPr marL="1208161" indent="-241632">
              <a:defRPr>
                <a:solidFill>
                  <a:schemeClr val="tx1"/>
                </a:solidFill>
                <a:latin typeface="Arial" pitchFamily="34" charset="0"/>
                <a:ea typeface="MS PGothic" pitchFamily="34" charset="-128"/>
              </a:defRPr>
            </a:lvl3pPr>
            <a:lvl4pPr marL="1691426" indent="-241632">
              <a:defRPr>
                <a:solidFill>
                  <a:schemeClr val="tx1"/>
                </a:solidFill>
                <a:latin typeface="Arial" pitchFamily="34" charset="0"/>
                <a:ea typeface="MS PGothic" pitchFamily="34" charset="-128"/>
              </a:defRPr>
            </a:lvl4pPr>
            <a:lvl5pPr marL="2174690" indent="-241632">
              <a:defRPr>
                <a:solidFill>
                  <a:schemeClr val="tx1"/>
                </a:solidFill>
                <a:latin typeface="Arial" pitchFamily="34" charset="0"/>
                <a:ea typeface="MS PGothic" pitchFamily="34" charset="-128"/>
              </a:defRPr>
            </a:lvl5pPr>
            <a:lvl6pPr marL="2657954" indent="-241632" eaLnBrk="0" fontAlgn="base" hangingPunct="0">
              <a:spcBef>
                <a:spcPct val="0"/>
              </a:spcBef>
              <a:spcAft>
                <a:spcPct val="0"/>
              </a:spcAft>
              <a:defRPr>
                <a:solidFill>
                  <a:schemeClr val="tx1"/>
                </a:solidFill>
                <a:latin typeface="Arial" pitchFamily="34" charset="0"/>
                <a:ea typeface="MS PGothic" pitchFamily="34" charset="-128"/>
              </a:defRPr>
            </a:lvl6pPr>
            <a:lvl7pPr marL="3141218" indent="-241632" eaLnBrk="0" fontAlgn="base" hangingPunct="0">
              <a:spcBef>
                <a:spcPct val="0"/>
              </a:spcBef>
              <a:spcAft>
                <a:spcPct val="0"/>
              </a:spcAft>
              <a:defRPr>
                <a:solidFill>
                  <a:schemeClr val="tx1"/>
                </a:solidFill>
                <a:latin typeface="Arial" pitchFamily="34" charset="0"/>
                <a:ea typeface="MS PGothic" pitchFamily="34" charset="-128"/>
              </a:defRPr>
            </a:lvl7pPr>
            <a:lvl8pPr marL="3624483" indent="-241632" eaLnBrk="0" fontAlgn="base" hangingPunct="0">
              <a:spcBef>
                <a:spcPct val="0"/>
              </a:spcBef>
              <a:spcAft>
                <a:spcPct val="0"/>
              </a:spcAft>
              <a:defRPr>
                <a:solidFill>
                  <a:schemeClr val="tx1"/>
                </a:solidFill>
                <a:latin typeface="Arial" pitchFamily="34" charset="0"/>
                <a:ea typeface="MS PGothic" pitchFamily="34" charset="-128"/>
              </a:defRPr>
            </a:lvl8pPr>
            <a:lvl9pPr marL="4107747" indent="-241632"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706" name="Rectangle 3"/>
          <p:cNvSpPr>
            <a:spLocks noGrp="1" noChangeArrowheads="1"/>
          </p:cNvSpPr>
          <p:nvPr>
            <p:ph type="body" idx="1"/>
          </p:nvPr>
        </p:nvSpPr>
        <p:spPr>
          <a:noFill/>
        </p:spPr>
        <p:txBody>
          <a:bodyPr/>
          <a:lstStyle/>
          <a:p>
            <a:r>
              <a:rPr lang="en-US" sz="1500" dirty="0">
                <a:ea typeface="+mn-ea"/>
                <a:cs typeface="+mn-cs"/>
              </a:rPr>
              <a:t>[TEAR PAD]</a:t>
            </a:r>
          </a:p>
          <a:p>
            <a:r>
              <a:rPr lang="en-US" sz="1500" dirty="0">
                <a:ea typeface="+mn-ea"/>
                <a:cs typeface="+mn-cs"/>
              </a:rPr>
              <a:t>Our illustrated tear pad uses many of these same principles, chunking up information into bite sized pieces, reinforcing simple simple messages with pictorial representations. This btw is available in English and Spanish for just the cost of shipping via our website.  </a:t>
            </a:r>
            <a:r>
              <a:rPr lang="en-US" sz="1500" dirty="0" err="1">
                <a:ea typeface="+mn-ea"/>
                <a:cs typeface="+mn-cs"/>
              </a:rPr>
              <a:t>preeclampsia.org</a:t>
            </a:r>
            <a:r>
              <a:rPr lang="en-US" sz="1500" dirty="0">
                <a:ea typeface="+mn-ea"/>
                <a:cs typeface="+mn-cs"/>
              </a:rPr>
              <a:t>/store</a:t>
            </a:r>
          </a:p>
          <a:p>
            <a:pPr eaLnBrk="1" hangingPunct="1">
              <a:spcBef>
                <a:spcPct val="0"/>
              </a:spcBef>
            </a:pPr>
            <a:endParaRPr lang="en-US" sz="1500" dirty="0">
              <a:latin typeface="Arial" charset="0"/>
            </a:endParaRPr>
          </a:p>
        </p:txBody>
      </p:sp>
    </p:spTree>
    <p:extLst>
      <p:ext uri="{BB962C8B-B14F-4D97-AF65-F5344CB8AC3E}">
        <p14:creationId xmlns:p14="http://schemas.microsoft.com/office/powerpoint/2010/main" val="134580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Calibri" charset="0"/>
                <a:ea typeface="ＭＳ Ｐゴシック" charset="0"/>
                <a:cs typeface="ＭＳ Ｐゴシック" charset="0"/>
              </a:rPr>
              <a:t>We</a:t>
            </a:r>
            <a:r>
              <a:rPr lang="en-US" baseline="0" dirty="0" smtClean="0">
                <a:latin typeface="Calibri" charset="0"/>
                <a:ea typeface="ＭＳ Ｐゴシック" charset="0"/>
                <a:cs typeface="ＭＳ Ｐゴシック" charset="0"/>
              </a:rPr>
              <a:t> think we’re doing something right because more recently, in 2014, we partnered with </a:t>
            </a:r>
            <a:r>
              <a:rPr lang="en-US" baseline="0" dirty="0" err="1" smtClean="0">
                <a:latin typeface="Calibri" charset="0"/>
                <a:ea typeface="ＭＳ Ｐゴシック" charset="0"/>
                <a:cs typeface="ＭＳ Ｐゴシック" charset="0"/>
              </a:rPr>
              <a:t>BabyCenter.com</a:t>
            </a:r>
            <a:r>
              <a:rPr lang="en-US" baseline="0" dirty="0" smtClean="0">
                <a:latin typeface="Calibri" charset="0"/>
                <a:ea typeface="ＭＳ Ｐゴシック" charset="0"/>
                <a:cs typeface="ＭＳ Ｐゴシック" charset="0"/>
              </a:rPr>
              <a:t> (a site that is regularly used by 80% of all pregnant women) to conduct a market survey and found that awareness of preeclampsia has gone up considerably with 83% of expectant and new mothers having heard of preeclampsia.</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8775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pPr/>
              <a:t>17</a:t>
            </a:fld>
            <a:endParaRPr lang="en-US"/>
          </a:p>
        </p:txBody>
      </p:sp>
    </p:spTree>
    <p:extLst>
      <p:ext uri="{BB962C8B-B14F-4D97-AF65-F5344CB8AC3E}">
        <p14:creationId xmlns:p14="http://schemas.microsoft.com/office/powerpoint/2010/main" val="80863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Deaths from Preeclampsia </a:t>
            </a:r>
          </a:p>
          <a:p>
            <a:r>
              <a:rPr lang="en-US" dirty="0" smtClean="0"/>
              <a:t>We have</a:t>
            </a:r>
            <a:r>
              <a:rPr lang="en-US" baseline="0" dirty="0" smtClean="0"/>
              <a:t> made no progress w</a:t>
            </a:r>
            <a:r>
              <a:rPr lang="en-US" dirty="0" smtClean="0"/>
              <a:t>ith regard to preventing</a:t>
            </a:r>
            <a:r>
              <a:rPr lang="en-US" baseline="0" dirty="0" smtClean="0"/>
              <a:t> maternal death from hemorrhagic cerebral vascular accidents.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20</a:t>
            </a:fld>
            <a:endParaRPr lang="en-US"/>
          </a:p>
        </p:txBody>
      </p:sp>
    </p:spTree>
    <p:extLst>
      <p:ext uri="{BB962C8B-B14F-4D97-AF65-F5344CB8AC3E}">
        <p14:creationId xmlns:p14="http://schemas.microsoft.com/office/powerpoint/2010/main" val="360029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22</a:t>
            </a:fld>
            <a:endParaRPr lang="en-US"/>
          </a:p>
        </p:txBody>
      </p:sp>
    </p:spTree>
    <p:extLst>
      <p:ext uri="{BB962C8B-B14F-4D97-AF65-F5344CB8AC3E}">
        <p14:creationId xmlns:p14="http://schemas.microsoft.com/office/powerpoint/2010/main" val="71075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eaLnBrk="1" fontAlgn="auto" hangingPunct="1">
              <a:spcBef>
                <a:spcPts val="0"/>
              </a:spcBef>
              <a:spcAft>
                <a:spcPts val="0"/>
              </a:spcAft>
              <a:defRPr/>
            </a:pPr>
            <a:r>
              <a:rPr lang="en-US" sz="1300" dirty="0">
                <a:ea typeface="+mn-ea"/>
                <a:cs typeface="+mn-cs"/>
              </a:rPr>
              <a:t>Treatment should be initiated for blood pressures that are ≥160 mm Hg systolic or 105-110 mm Hg diastolic.</a:t>
            </a:r>
            <a:endParaRPr lang="en-US" sz="1300" baseline="30000" dirty="0">
              <a:ea typeface="+mn-ea"/>
              <a:cs typeface="+mn-cs"/>
            </a:endParaRPr>
          </a:p>
          <a:p>
            <a:pPr defTabSz="483306" eaLnBrk="1" fontAlgn="auto" hangingPunct="1">
              <a:spcBef>
                <a:spcPts val="0"/>
              </a:spcBef>
              <a:spcAft>
                <a:spcPts val="0"/>
              </a:spcAft>
              <a:defRPr/>
            </a:pPr>
            <a:r>
              <a:rPr lang="en-US" sz="1300" dirty="0">
                <a:ea typeface="+mn-ea"/>
                <a:cs typeface="+mn-cs"/>
              </a:rPr>
              <a:t>Alternative triggers that have been discussed in Martin’s study (2005), suggest that treatment should be initiated at a lower threshold of 155/105 if the primary goal is to reduce maternal intracranial hemorrhage, which remains the leading cause of death from preeclampsia.</a:t>
            </a:r>
            <a:r>
              <a:rPr lang="en-US" sz="1300" baseline="30000" dirty="0">
                <a:ea typeface="+mn-ea"/>
                <a:cs typeface="+mn-cs"/>
              </a:rPr>
              <a:t>4</a:t>
            </a:r>
            <a:endParaRPr lang="en-US" sz="1300"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23</a:t>
            </a:fld>
            <a:endParaRPr lang="en-US"/>
          </a:p>
        </p:txBody>
      </p:sp>
    </p:spTree>
    <p:extLst>
      <p:ext uri="{BB962C8B-B14F-4D97-AF65-F5344CB8AC3E}">
        <p14:creationId xmlns:p14="http://schemas.microsoft.com/office/powerpoint/2010/main" val="297133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167F0085-0ED1-4E8E-B184-8CCD531F5633}" type="slidenum">
              <a:rPr lang="en-US" altLang="en-US">
                <a:latin typeface="Calibri" pitchFamily="34" charset="0"/>
              </a:rPr>
              <a:pPr/>
              <a:t>24</a:t>
            </a:fld>
            <a:endParaRPr lang="en-US" altLang="en-US">
              <a:latin typeface="Calibri" pitchFamily="34" charset="0"/>
            </a:endParaRPr>
          </a:p>
        </p:txBody>
      </p:sp>
    </p:spTree>
    <p:extLst>
      <p:ext uri="{BB962C8B-B14F-4D97-AF65-F5344CB8AC3E}">
        <p14:creationId xmlns:p14="http://schemas.microsoft.com/office/powerpoint/2010/main" val="342871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fontScale="92500" lnSpcReduction="10000"/>
          </a:bodyPr>
          <a:lstStyle/>
          <a:p>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8756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54063"/>
            <a:ext cx="5043487"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15238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E8F49A49-480A-4425-97B3-D5B5847C6FCB}" type="slidenum">
              <a:rPr lang="en-US" altLang="en-US">
                <a:solidFill>
                  <a:srgbClr val="000000"/>
                </a:solidFill>
                <a:latin typeface="Calibri" pitchFamily="34" charset="0"/>
              </a:rPr>
              <a:pPr/>
              <a:t>29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4636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998CC5B9-47F4-437B-801E-5F4CA3FE6CAD}"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83289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xfrm>
            <a:off x="4143587" y="9117806"/>
            <a:ext cx="3169920" cy="481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85225C2D-806F-4CDC-B410-611E8E8025C3}" type="slidenum">
              <a:rPr lang="en-US" altLang="en-US">
                <a:solidFill>
                  <a:srgbClr val="000000"/>
                </a:solidFill>
                <a:latin typeface="Calibri" pitchFamily="34" charset="0"/>
              </a:rPr>
              <a:pPr/>
              <a:t>30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153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Hypertension in pregnancy is one of the leading causes of maternal mortality and morbidity.  Having a</a:t>
            </a:r>
            <a:r>
              <a:rPr lang="en-US" baseline="0" dirty="0" smtClean="0"/>
              <a:t> standardized assessment of blood pressure is important to the early recognition and management of hypertension in pregnancy.  Preeclampsia had the possibility of quickly becoming severe and resulting in seizures, strokes and other associated syndromes.  In order to make good clinical decisions it is necessary to have accurate consistent assessments.  To do this equipment must be appropriate in size and shapes of cuffs and well maintained.  </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7037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There are several key elements to accurate blood</a:t>
            </a:r>
            <a:r>
              <a:rPr lang="en-US" baseline="0" dirty="0" smtClean="0"/>
              <a:t> pressure. (read slide)</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99938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eaLnBrk="1" fontAlgn="auto" hangingPunct="1">
              <a:spcBef>
                <a:spcPts val="0"/>
              </a:spcBef>
              <a:spcAft>
                <a:spcPts val="0"/>
              </a:spcAft>
              <a:defRPr/>
            </a:pPr>
            <a:r>
              <a:rPr lang="en-US" dirty="0" smtClean="0"/>
              <a:t>SEGUE:  One bundle</a:t>
            </a:r>
            <a:r>
              <a:rPr lang="en-US" baseline="0" dirty="0" smtClean="0"/>
              <a:t> that the Council on Patient Safety is still working on and hopes to deploy before the year is out is a Patient, Family and Staff support bundle.  </a:t>
            </a:r>
            <a:r>
              <a:rPr lang="en-US" baseline="0" dirty="0" err="1" smtClean="0"/>
              <a:t>Eleni</a:t>
            </a:r>
            <a:r>
              <a:rPr lang="en-US" baseline="0" dirty="0" smtClean="0"/>
              <a:t> is going to talk a bit about that and what you can do even before it comes out.</a:t>
            </a:r>
            <a:endParaRPr lang="en-US" dirty="0" smtClean="0"/>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36</a:t>
            </a:fld>
            <a:endParaRPr lang="en-US"/>
          </a:p>
        </p:txBody>
      </p:sp>
    </p:spTree>
    <p:extLst>
      <p:ext uri="{BB962C8B-B14F-4D97-AF65-F5344CB8AC3E}">
        <p14:creationId xmlns:p14="http://schemas.microsoft.com/office/powerpoint/2010/main" val="1992393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measurement is greater than or equal to 160 mm Hg or if diastolic BP measurement is greater than or equal to 110 mm Hg. </a:t>
            </a:r>
          </a:p>
          <a:p>
            <a:pPr>
              <a:defRPr/>
            </a:pPr>
            <a:r>
              <a:rPr lang="en-US" dirty="0" smtClean="0"/>
              <a:t>2.  Institute fetal surveillance if undelivered and fetus is viable. </a:t>
            </a:r>
          </a:p>
          <a:p>
            <a:pPr>
              <a:defRPr/>
            </a:pPr>
            <a:r>
              <a:rPr lang="en-US" dirty="0" smtClean="0"/>
              <a:t>3.  Administer labetalol (20 mg IV over 2 minutes). </a:t>
            </a:r>
          </a:p>
          <a:p>
            <a:pPr>
              <a:defRPr/>
            </a:pPr>
            <a:r>
              <a:rPr lang="en-US" dirty="0" smtClean="0"/>
              <a:t>4.  Repeat BP measurement in 10 minutes and record results. </a:t>
            </a:r>
          </a:p>
          <a:p>
            <a:pPr>
              <a:defRPr/>
            </a:pPr>
            <a:r>
              <a:rPr lang="en-US" dirty="0" smtClean="0"/>
              <a:t>5.  If either BP threshold is still exceeded, administer labetalol (40 mg IV over 2 minutes). If BP is below threshold, continue to monitor BP closely. </a:t>
            </a:r>
          </a:p>
          <a:p>
            <a:pPr>
              <a:defRPr/>
            </a:pPr>
            <a:r>
              <a:rPr lang="en-US" dirty="0" smtClean="0"/>
              <a:t>6.  Repeat BP measurement in 10 minutes and record results. </a:t>
            </a:r>
          </a:p>
          <a:p>
            <a:pPr>
              <a:defRPr/>
            </a:pPr>
            <a:r>
              <a:rPr lang="en-US" dirty="0" smtClean="0"/>
              <a:t>7.  If either BP threshold is still exceeded, administer labetalol (80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hydralazine (10 mg IV over 2 minutes). If BP is below threshold, continue to monitor BP closely. </a:t>
            </a:r>
          </a:p>
          <a:p>
            <a:pPr>
              <a:defRPr/>
            </a:pPr>
            <a:r>
              <a:rPr lang="en-US" dirty="0" smtClean="0"/>
              <a:t>10.  Repeat BP measurement in 20 minutes and record results. </a:t>
            </a:r>
          </a:p>
          <a:p>
            <a:pPr>
              <a:defRPr/>
            </a:pPr>
            <a:r>
              <a:rPr lang="en-US" dirty="0" smtClean="0"/>
              <a:t>11.  If either BP threshold is still exceeded, obtain emergency consultation from maternal–fetal medicine, internal medicine, anesthesia, or critical care specialists. </a:t>
            </a:r>
          </a:p>
          <a:p>
            <a:pPr>
              <a:defRPr/>
            </a:pPr>
            <a:r>
              <a:rPr lang="en-US" dirty="0" smtClean="0"/>
              <a:t>12.  Give additional antihypertensive medication per specific order. </a:t>
            </a:r>
          </a:p>
        </p:txBody>
      </p:sp>
    </p:spTree>
    <p:extLst>
      <p:ext uri="{BB962C8B-B14F-4D97-AF65-F5344CB8AC3E}">
        <p14:creationId xmlns:p14="http://schemas.microsoft.com/office/powerpoint/2010/main" val="3023894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hydralazine (5 mg or 10 mg IV over 2 minutes). </a:t>
            </a:r>
          </a:p>
          <a:p>
            <a:pPr>
              <a:defRPr/>
            </a:pPr>
            <a:r>
              <a:rPr lang="en-US" dirty="0" smtClean="0"/>
              <a:t>4.  Repeat BP measurement in 20 minutes and record results. </a:t>
            </a:r>
          </a:p>
          <a:p>
            <a:pPr>
              <a:defRPr/>
            </a:pPr>
            <a:r>
              <a:rPr lang="en-US" dirty="0" smtClean="0"/>
              <a:t>5.  If either BP threshold is still exceeded, administer hydralazine (10 mg IV over 2 minutes).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labetalol (20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2561711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a:t>
            </a:r>
            <a:r>
              <a:rPr lang="en-US" dirty="0" err="1" smtClean="0"/>
              <a:t>nifedipine</a:t>
            </a:r>
            <a:r>
              <a:rPr lang="en-US" dirty="0" smtClean="0"/>
              <a:t> 10 mg PO</a:t>
            </a:r>
          </a:p>
          <a:p>
            <a:pPr>
              <a:defRPr/>
            </a:pPr>
            <a:r>
              <a:rPr lang="en-US" dirty="0" smtClean="0"/>
              <a:t>4.  Repeat BP measurement in 20 minutes and record results. </a:t>
            </a:r>
          </a:p>
          <a:p>
            <a:pPr>
              <a:defRPr/>
            </a:pPr>
            <a:r>
              <a:rPr lang="en-US" dirty="0" smtClean="0"/>
              <a:t>5.  If either BP threshold is still exceeded, administer </a:t>
            </a:r>
            <a:r>
              <a:rPr lang="en-US" dirty="0" err="1" smtClean="0"/>
              <a:t>nifedipine</a:t>
            </a:r>
            <a:r>
              <a:rPr lang="en-US" baseline="0" dirty="0" smtClean="0"/>
              <a:t> 20 mg PO</a:t>
            </a:r>
            <a:r>
              <a:rPr lang="en-US" dirty="0" smtClean="0"/>
              <a:t>.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a:t>
            </a:r>
            <a:r>
              <a:rPr lang="en-US" dirty="0" err="1" smtClean="0"/>
              <a:t>nifedipine</a:t>
            </a:r>
            <a:r>
              <a:rPr lang="en-US" dirty="0" smtClean="0"/>
              <a:t> 20 mg PO. If BP is below threshold, continue to monitor BP closely. </a:t>
            </a:r>
          </a:p>
          <a:p>
            <a:pPr>
              <a:defRPr/>
            </a:pPr>
            <a:r>
              <a:rPr lang="en-US" dirty="0" smtClean="0"/>
              <a:t>8.  Repeat BP measurement in 20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335490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Hypotension not defined.</a:t>
            </a:r>
            <a:endParaRPr lang="en-US" dirty="0"/>
          </a:p>
        </p:txBody>
      </p:sp>
      <p:sp>
        <p:nvSpPr>
          <p:cNvPr id="4" name="Slide Number Placeholder 3"/>
          <p:cNvSpPr>
            <a:spLocks noGrp="1"/>
          </p:cNvSpPr>
          <p:nvPr>
            <p:ph type="sldNum" sz="quarter" idx="10"/>
          </p:nvPr>
        </p:nvSpPr>
        <p:spPr/>
        <p:txBody>
          <a:bodyPr/>
          <a:lstStyle/>
          <a:p>
            <a:fld id="{CC26C3BA-7123-C54E-91B3-8D6538484962}" type="slidenum">
              <a:rPr lang="en-US" smtClean="0"/>
              <a:pPr/>
              <a:t>40</a:t>
            </a:fld>
            <a:endParaRPr lang="en-US"/>
          </a:p>
        </p:txBody>
      </p:sp>
    </p:spTree>
    <p:extLst>
      <p:ext uri="{BB962C8B-B14F-4D97-AF65-F5344CB8AC3E}">
        <p14:creationId xmlns:p14="http://schemas.microsoft.com/office/powerpoint/2010/main" val="1068097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41</a:t>
            </a:fld>
            <a:endParaRPr lang="en-US" altLang="en-US" dirty="0" smtClean="0">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FontTx/>
              <a:buChar char="•"/>
            </a:pPr>
            <a:r>
              <a:rPr lang="en-US" dirty="0" smtClean="0"/>
              <a:t>Calculation not the same:</a:t>
            </a:r>
          </a:p>
          <a:p>
            <a:pPr marL="181220" indent="-181220">
              <a:buFontTx/>
              <a:buChar char="•"/>
            </a:pPr>
            <a:r>
              <a:rPr lang="en-US" dirty="0" smtClean="0"/>
              <a:t>Pre-ACOG guidelines of 11/2013. </a:t>
            </a:r>
            <a:endParaRPr lang="en-US" dirty="0"/>
          </a:p>
        </p:txBody>
      </p:sp>
      <p:sp>
        <p:nvSpPr>
          <p:cNvPr id="4" name="Slide Number Placeholder 3"/>
          <p:cNvSpPr>
            <a:spLocks noGrp="1"/>
          </p:cNvSpPr>
          <p:nvPr>
            <p:ph type="sldNum" sz="quarter" idx="10"/>
          </p:nvPr>
        </p:nvSpPr>
        <p:spPr/>
        <p:txBody>
          <a:bodyPr/>
          <a:lstStyle/>
          <a:p>
            <a:fld id="{DC7954BA-222B-2E49-9010-865C7D5E30E2}" type="slidenum">
              <a:rPr lang="en-US" smtClean="0"/>
              <a:pPr/>
              <a:t>42</a:t>
            </a:fld>
            <a:endParaRPr lang="en-US"/>
          </a:p>
        </p:txBody>
      </p:sp>
    </p:spTree>
    <p:extLst>
      <p:ext uri="{BB962C8B-B14F-4D97-AF65-F5344CB8AC3E}">
        <p14:creationId xmlns:p14="http://schemas.microsoft.com/office/powerpoint/2010/main" val="392233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3</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 for ACOG for the</a:t>
            </a:r>
            <a:r>
              <a:rPr lang="en-US" baseline="0" dirty="0" smtClean="0"/>
              <a:t> lack of a recommendation in the case of mild preeclampsia was the need to treat 109 patients to prevent 1 case of </a:t>
            </a:r>
            <a:r>
              <a:rPr lang="en-US" baseline="0" dirty="0" err="1" smtClean="0"/>
              <a:t>eclampsia</a:t>
            </a:r>
            <a:r>
              <a:rPr lang="en-US" baseline="0" dirty="0" smtClean="0"/>
              <a:t> and the number to treat with severe </a:t>
            </a:r>
            <a:r>
              <a:rPr lang="en-US" baseline="0" dirty="0" err="1" smtClean="0"/>
              <a:t>preclampsia</a:t>
            </a:r>
            <a:r>
              <a:rPr lang="en-US" baseline="0" dirty="0" smtClean="0"/>
              <a:t> was 63.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44</a:t>
            </a:fld>
            <a:endParaRPr lang="en-US"/>
          </a:p>
        </p:txBody>
      </p:sp>
    </p:spTree>
    <p:extLst>
      <p:ext uri="{BB962C8B-B14F-4D97-AF65-F5344CB8AC3E}">
        <p14:creationId xmlns:p14="http://schemas.microsoft.com/office/powerpoint/2010/main" val="2384052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45% reduction in maternal death is not statistically significant</a:t>
            </a:r>
            <a:r>
              <a:rPr lang="en-US" baseline="0" dirty="0" smtClean="0"/>
              <a:t> but clinically important. </a:t>
            </a:r>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45</a:t>
            </a:fld>
            <a:endParaRPr lang="en-US"/>
          </a:p>
        </p:txBody>
      </p:sp>
    </p:spTree>
    <p:extLst>
      <p:ext uri="{BB962C8B-B14F-4D97-AF65-F5344CB8AC3E}">
        <p14:creationId xmlns:p14="http://schemas.microsoft.com/office/powerpoint/2010/main" val="2682293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Kilpatrick SJ, </a:t>
            </a:r>
            <a:r>
              <a:rPr lang="en-US" dirty="0" err="1" smtClean="0"/>
              <a:t>Abreo</a:t>
            </a:r>
            <a:r>
              <a:rPr lang="en-US" dirty="0" smtClean="0"/>
              <a:t> A, Greene N, et al. Severe maternal morbidity in a large cohort of women with acute severe </a:t>
            </a:r>
            <a:r>
              <a:rPr lang="en-US" dirty="0" err="1" smtClean="0"/>
              <a:t>intrapartum</a:t>
            </a:r>
            <a:r>
              <a:rPr lang="en-US" dirty="0" smtClean="0"/>
              <a:t> hypertension. Am J </a:t>
            </a:r>
            <a:r>
              <a:rPr lang="en-US" dirty="0" err="1" smtClean="0"/>
              <a:t>Obstet</a:t>
            </a:r>
            <a:r>
              <a:rPr lang="en-US" dirty="0" smtClean="0"/>
              <a:t> </a:t>
            </a:r>
            <a:r>
              <a:rPr lang="en-US" dirty="0" err="1" smtClean="0"/>
              <a:t>Gynecol</a:t>
            </a:r>
            <a:r>
              <a:rPr lang="en-US" dirty="0" smtClean="0"/>
              <a:t> 2016;215:91.e1-7.</a:t>
            </a:r>
            <a:endParaRPr lang="en-US" dirty="0"/>
          </a:p>
        </p:txBody>
      </p:sp>
      <p:sp>
        <p:nvSpPr>
          <p:cNvPr id="4" name="Slide Number Placeholder 3"/>
          <p:cNvSpPr>
            <a:spLocks noGrp="1"/>
          </p:cNvSpPr>
          <p:nvPr>
            <p:ph type="sldNum" sz="quarter" idx="10"/>
          </p:nvPr>
        </p:nvSpPr>
        <p:spPr/>
        <p:txBody>
          <a:bodyPr/>
          <a:lstStyle/>
          <a:p>
            <a:fld id="{DC7954BA-222B-2E49-9010-865C7D5E30E2}" type="slidenum">
              <a:rPr lang="en-US" smtClean="0"/>
              <a:pPr/>
              <a:t>48</a:t>
            </a:fld>
            <a:endParaRPr lang="en-US"/>
          </a:p>
        </p:txBody>
      </p:sp>
    </p:spTree>
    <p:extLst>
      <p:ext uri="{BB962C8B-B14F-4D97-AF65-F5344CB8AC3E}">
        <p14:creationId xmlns:p14="http://schemas.microsoft.com/office/powerpoint/2010/main" val="803036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t>This is a sample Box from Stanford University.  Each</a:t>
            </a:r>
            <a:r>
              <a:rPr lang="en-US" baseline="0" dirty="0" smtClean="0"/>
              <a:t> facility can customize their own box based on their hospital formulary.</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52</a:t>
            </a:fld>
            <a:endParaRPr lang="en-US"/>
          </a:p>
        </p:txBody>
      </p:sp>
    </p:spTree>
    <p:extLst>
      <p:ext uri="{BB962C8B-B14F-4D97-AF65-F5344CB8AC3E}">
        <p14:creationId xmlns:p14="http://schemas.microsoft.com/office/powerpoint/2010/main" val="305727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latin typeface="+mn-lt"/>
                <a:ea typeface="ＭＳ Ｐゴシック" charset="0"/>
                <a:cs typeface="ＭＳ Ｐゴシック" charset="0"/>
              </a:rPr>
              <a:t>Other patient education materials include:</a:t>
            </a:r>
          </a:p>
          <a:p>
            <a:pPr marL="361032" indent="-361032" eaLnBrk="1" hangingPunct="1">
              <a:buFont typeface="Arial"/>
              <a:buChar char="•"/>
              <a:defRPr/>
            </a:pPr>
            <a:r>
              <a:rPr lang="en-US" dirty="0">
                <a:latin typeface="+mn-lt"/>
                <a:ea typeface="ＭＳ Ｐゴシック" charset="0"/>
                <a:cs typeface="ＭＳ Ｐゴシック" charset="0"/>
              </a:rPr>
              <a:t>Brochures</a:t>
            </a:r>
          </a:p>
          <a:p>
            <a:pPr marL="361032" indent="-361032" eaLnBrk="1" hangingPunct="1">
              <a:buFont typeface="Arial"/>
              <a:buChar char="•"/>
              <a:defRPr/>
            </a:pPr>
            <a:r>
              <a:rPr lang="en-US" dirty="0">
                <a:latin typeface="+mn-lt"/>
                <a:ea typeface="ＭＳ Ｐゴシック" charset="0"/>
                <a:cs typeface="ＭＳ Ｐゴシック" charset="0"/>
              </a:rPr>
              <a:t>Magnets</a:t>
            </a:r>
          </a:p>
          <a:p>
            <a:pPr marL="361032" indent="-361032" eaLnBrk="1" hangingPunct="1">
              <a:buFont typeface="Arial"/>
              <a:buChar char="•"/>
              <a:defRPr/>
            </a:pPr>
            <a:r>
              <a:rPr lang="en-US" dirty="0">
                <a:latin typeface="+mn-lt"/>
                <a:ea typeface="ＭＳ Ｐゴシック" charset="0"/>
                <a:cs typeface="ＭＳ Ｐゴシック" charset="0"/>
              </a:rPr>
              <a:t>Videos</a:t>
            </a:r>
          </a:p>
          <a:p>
            <a:pPr marL="361032" indent="-361032" eaLnBrk="1" hangingPunct="1">
              <a:buFont typeface="Arial"/>
              <a:buChar char="•"/>
              <a:defRPr/>
            </a:pPr>
            <a:r>
              <a:rPr lang="en-US" dirty="0">
                <a:latin typeface="+mn-lt"/>
                <a:ea typeface="ＭＳ Ｐゴシック" charset="0"/>
                <a:cs typeface="ＭＳ Ｐゴシック" charset="0"/>
              </a:rPr>
              <a:t>Poster (avail. early 2016)</a:t>
            </a:r>
          </a:p>
          <a:p>
            <a:pPr eaLnBrk="1" hangingPunct="1">
              <a:defRPr/>
            </a:pPr>
            <a:endParaRPr lang="en-US" dirty="0">
              <a:latin typeface="+mn-lt"/>
              <a:ea typeface="ＭＳ Ｐゴシック" charset="0"/>
              <a:cs typeface="ＭＳ Ｐゴシック" charset="0"/>
            </a:endParaRPr>
          </a:p>
          <a:p>
            <a:pPr eaLnBrk="1" hangingPunct="1">
              <a:defRPr/>
            </a:pPr>
            <a:r>
              <a:rPr lang="en-US" dirty="0">
                <a:latin typeface="+mn-lt"/>
                <a:ea typeface="ＭＳ Ｐゴシック" charset="0"/>
                <a:cs typeface="ＭＳ Ｐゴシック" charset="0"/>
              </a:rPr>
              <a:t>Providers can order at:</a:t>
            </a:r>
          </a:p>
          <a:p>
            <a:pPr eaLnBrk="1" hangingPunct="1">
              <a:defRPr/>
            </a:pPr>
            <a:r>
              <a:rPr lang="en-US" b="1" dirty="0">
                <a:latin typeface="+mn-lt"/>
                <a:ea typeface="ＭＳ Ｐゴシック" charset="0"/>
                <a:cs typeface="ＭＳ Ｐゴシック" charset="0"/>
              </a:rPr>
              <a:t>preeclampsia.org/store </a:t>
            </a:r>
          </a:p>
          <a:p>
            <a:endParaRPr lang="en-US" altLang="en-US" dirty="0"/>
          </a:p>
        </p:txBody>
      </p:sp>
    </p:spTree>
    <p:extLst>
      <p:ext uri="{BB962C8B-B14F-4D97-AF65-F5344CB8AC3E}">
        <p14:creationId xmlns:p14="http://schemas.microsoft.com/office/powerpoint/2010/main" val="1478105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61</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08634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It should be noted however that</a:t>
            </a:r>
            <a:r>
              <a:rPr lang="en-US" baseline="0" dirty="0" smtClean="0"/>
              <a:t> the CMQCC Preeclampsia task force recommends that magnesium sulfate be considered for preeclampsia without severe features.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33640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65</a:t>
            </a:fld>
            <a:endParaRPr lang="en-US"/>
          </a:p>
        </p:txBody>
      </p:sp>
    </p:spTree>
    <p:extLst>
      <p:ext uri="{BB962C8B-B14F-4D97-AF65-F5344CB8AC3E}">
        <p14:creationId xmlns:p14="http://schemas.microsoft.com/office/powerpoint/2010/main" val="15377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endParaRPr lang="en-US" dirty="0" smtClean="0"/>
          </a:p>
          <a:p>
            <a:r>
              <a:rPr lang="en-US" dirty="0" smtClean="0"/>
              <a:t>We must emphasize the fact that in patients with preterm preeclampsia the progression of disease is highly unpredictable and therefore the level of surveillance in these patients must be increased.  We strongly recommend that all patients with new onset hypertension, new onset proteinuria or new onset symptoms under 34 weeks gestation, be admitted for a minimum 24 hour observation period. Serial blood pressure measurements and serial laboratory studies should be initiated to detect progression of disease and allow for ongoing fetal assessment.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21092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48454" y="4637247"/>
            <a:ext cx="5980853" cy="4392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37" tIns="96637" rIns="96637" bIns="96637"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298575" y="731838"/>
            <a:ext cx="4881563" cy="36607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94940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Education strategies include</a:t>
            </a:r>
            <a:r>
              <a:rPr lang="en-US" baseline="0" dirty="0" smtClean="0"/>
              <a:t> a clear and simply written list of patient symptoms to share with patients and their families during prenatal visits and upon discharge from the hospital.  Written instructions should help patients to recognize preeclampsia symptoms and seek care.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137049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76</a:t>
            </a:fld>
            <a:endParaRPr lang="en-US"/>
          </a:p>
        </p:txBody>
      </p:sp>
    </p:spTree>
    <p:extLst>
      <p:ext uri="{BB962C8B-B14F-4D97-AF65-F5344CB8AC3E}">
        <p14:creationId xmlns:p14="http://schemas.microsoft.com/office/powerpoint/2010/main" val="3774595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sz="110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54D5A7F9-29E8-4B15-9A72-C6B22E2D793E}"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27690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This graph only shows monthly totals, not quarterly!!!  This number(78.6%)  is only for the month of June!  The </a:t>
            </a:r>
            <a:r>
              <a:rPr lang="en-US" b="1" smtClean="0">
                <a:latin typeface="Arial" pitchFamily="34" charset="0"/>
                <a:ea typeface="ＭＳ Ｐゴシック" pitchFamily="34" charset="-128"/>
              </a:rPr>
              <a:t>2</a:t>
            </a:r>
            <a:r>
              <a:rPr lang="en-US" b="1" baseline="30000" smtClean="0">
                <a:latin typeface="Arial" pitchFamily="34" charset="0"/>
                <a:ea typeface="ＭＳ Ｐゴシック" pitchFamily="34" charset="-128"/>
              </a:rPr>
              <a:t>nd</a:t>
            </a:r>
            <a:r>
              <a:rPr lang="en-US" b="1" smtClean="0">
                <a:latin typeface="Arial" pitchFamily="34" charset="0"/>
                <a:ea typeface="ＭＳ Ｐゴシック" pitchFamily="34" charset="-128"/>
              </a:rPr>
              <a:t> quarter total  % is 72.4%.</a:t>
            </a:r>
          </a:p>
          <a:p>
            <a:r>
              <a:rPr lang="en-US" smtClean="0">
                <a:latin typeface="Arial" pitchFamily="34" charset="0"/>
                <a:ea typeface="ＭＳ Ｐゴシック" pitchFamily="34" charset="-128"/>
              </a:rPr>
              <a:t>Last month:  30-60 min: 17.8%, Total was 66.7%</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300" eaLnBrk="0" hangingPunct="0">
              <a:defRPr sz="2500">
                <a:solidFill>
                  <a:srgbClr val="44002E"/>
                </a:solidFill>
                <a:latin typeface="Arial" pitchFamily="34" charset="0"/>
                <a:ea typeface="ＭＳ Ｐゴシック" pitchFamily="34" charset="-128"/>
              </a:defRPr>
            </a:lvl1pPr>
            <a:lvl2pPr marL="772519" indent="-297123" defTabSz="967300" eaLnBrk="0" hangingPunct="0">
              <a:defRPr sz="2500">
                <a:solidFill>
                  <a:srgbClr val="44002E"/>
                </a:solidFill>
                <a:latin typeface="Arial" pitchFamily="34" charset="0"/>
                <a:ea typeface="ＭＳ Ｐゴシック" pitchFamily="34" charset="-128"/>
              </a:defRPr>
            </a:lvl2pPr>
            <a:lvl3pPr marL="1188491" indent="-237698" defTabSz="967300" eaLnBrk="0" hangingPunct="0">
              <a:defRPr sz="2500">
                <a:solidFill>
                  <a:srgbClr val="44002E"/>
                </a:solidFill>
                <a:latin typeface="Arial" pitchFamily="34" charset="0"/>
                <a:ea typeface="ＭＳ Ｐゴシック" pitchFamily="34" charset="-128"/>
              </a:defRPr>
            </a:lvl3pPr>
            <a:lvl4pPr marL="1663888" indent="-237698" defTabSz="967300" eaLnBrk="0" hangingPunct="0">
              <a:defRPr sz="2500">
                <a:solidFill>
                  <a:srgbClr val="44002E"/>
                </a:solidFill>
                <a:latin typeface="Arial" pitchFamily="34" charset="0"/>
                <a:ea typeface="ＭＳ Ｐゴシック" pitchFamily="34" charset="-128"/>
              </a:defRPr>
            </a:lvl4pPr>
            <a:lvl5pPr marL="2139285" indent="-237698" defTabSz="967300" eaLnBrk="0" hangingPunct="0">
              <a:defRPr sz="2500">
                <a:solidFill>
                  <a:srgbClr val="44002E"/>
                </a:solidFill>
                <a:latin typeface="Arial" pitchFamily="34" charset="0"/>
                <a:ea typeface="ＭＳ Ｐゴシック" pitchFamily="34" charset="-128"/>
              </a:defRPr>
            </a:lvl5pPr>
            <a:lvl6pPr marL="2614681"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6pPr>
            <a:lvl7pPr marL="3090078"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7pPr>
            <a:lvl8pPr marL="3565474"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8pPr>
            <a:lvl9pPr marL="4040871"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9pPr>
          </a:lstStyle>
          <a:p>
            <a:pPr eaLnBrk="1" hangingPunct="1"/>
            <a:fld id="{7ABB3348-F845-4E87-9688-4B6DF9EFC149}" type="slidenum">
              <a:rPr lang="en-US" sz="1200">
                <a:solidFill>
                  <a:srgbClr val="000000"/>
                </a:solidFill>
                <a:latin typeface="Calibri" pitchFamily="34" charset="0"/>
              </a:rPr>
              <a:pPr eaLnBrk="1" hangingPunct="1"/>
              <a:t>79</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572730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99D300-AC52-4DF7-A519-B5B01492C4DE}" type="slidenum">
              <a:rPr lang="en-US" altLang="en-US"/>
              <a:pPr/>
              <a:t>80</a:t>
            </a:fld>
            <a:endParaRPr lang="en-US" altLang="en-US"/>
          </a:p>
        </p:txBody>
      </p:sp>
      <p:sp>
        <p:nvSpPr>
          <p:cNvPr id="6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411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IPAMincho" charset="0"/>
              <a:cs typeface="IPAMincho" charset="0"/>
            </a:endParaRPr>
          </a:p>
        </p:txBody>
      </p:sp>
    </p:spTree>
    <p:extLst>
      <p:ext uri="{BB962C8B-B14F-4D97-AF65-F5344CB8AC3E}">
        <p14:creationId xmlns:p14="http://schemas.microsoft.com/office/powerpoint/2010/main" val="1758399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0950" y="698500"/>
            <a:ext cx="4664075"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8474" indent="-295566">
              <a:defRPr>
                <a:solidFill>
                  <a:schemeClr val="tx1"/>
                </a:solidFill>
                <a:latin typeface="Arial" charset="0"/>
                <a:ea typeface="MS PGothic" pitchFamily="34" charset="-128"/>
              </a:defRPr>
            </a:lvl2pPr>
            <a:lvl3pPr marL="1182267" indent="-236453">
              <a:defRPr>
                <a:solidFill>
                  <a:schemeClr val="tx1"/>
                </a:solidFill>
                <a:latin typeface="Arial" charset="0"/>
                <a:ea typeface="MS PGothic" pitchFamily="34" charset="-128"/>
              </a:defRPr>
            </a:lvl3pPr>
            <a:lvl4pPr marL="1655175" indent="-236453">
              <a:defRPr>
                <a:solidFill>
                  <a:schemeClr val="tx1"/>
                </a:solidFill>
                <a:latin typeface="Arial" charset="0"/>
                <a:ea typeface="MS PGothic" pitchFamily="34" charset="-128"/>
              </a:defRPr>
            </a:lvl4pPr>
            <a:lvl5pPr marL="2128082" indent="-236453">
              <a:defRPr>
                <a:solidFill>
                  <a:schemeClr val="tx1"/>
                </a:solidFill>
                <a:latin typeface="Arial" charset="0"/>
                <a:ea typeface="MS PGothic" pitchFamily="34" charset="-128"/>
              </a:defRPr>
            </a:lvl5pPr>
            <a:lvl6pPr marL="2600988" indent="-236453" eaLnBrk="0" fontAlgn="base" hangingPunct="0">
              <a:spcBef>
                <a:spcPct val="0"/>
              </a:spcBef>
              <a:spcAft>
                <a:spcPct val="0"/>
              </a:spcAft>
              <a:defRPr>
                <a:solidFill>
                  <a:schemeClr val="tx1"/>
                </a:solidFill>
                <a:latin typeface="Arial" charset="0"/>
                <a:ea typeface="MS PGothic" pitchFamily="34" charset="-128"/>
              </a:defRPr>
            </a:lvl6pPr>
            <a:lvl7pPr marL="3073896" indent="-236453" eaLnBrk="0" fontAlgn="base" hangingPunct="0">
              <a:spcBef>
                <a:spcPct val="0"/>
              </a:spcBef>
              <a:spcAft>
                <a:spcPct val="0"/>
              </a:spcAft>
              <a:defRPr>
                <a:solidFill>
                  <a:schemeClr val="tx1"/>
                </a:solidFill>
                <a:latin typeface="Arial" charset="0"/>
                <a:ea typeface="MS PGothic" pitchFamily="34" charset="-128"/>
              </a:defRPr>
            </a:lvl7pPr>
            <a:lvl8pPr marL="3546802" indent="-236453" eaLnBrk="0" fontAlgn="base" hangingPunct="0">
              <a:spcBef>
                <a:spcPct val="0"/>
              </a:spcBef>
              <a:spcAft>
                <a:spcPct val="0"/>
              </a:spcAft>
              <a:defRPr>
                <a:solidFill>
                  <a:schemeClr val="tx1"/>
                </a:solidFill>
                <a:latin typeface="Arial" charset="0"/>
                <a:ea typeface="MS PGothic" pitchFamily="34" charset="-128"/>
              </a:defRPr>
            </a:lvl8pPr>
            <a:lvl9pPr marL="4019710" indent="-236453" eaLnBrk="0" fontAlgn="base" hangingPunct="0">
              <a:spcBef>
                <a:spcPct val="0"/>
              </a:spcBef>
              <a:spcAft>
                <a:spcPct val="0"/>
              </a:spcAft>
              <a:defRPr>
                <a:solidFill>
                  <a:schemeClr val="tx1"/>
                </a:solidFill>
                <a:latin typeface="Arial" charset="0"/>
                <a:ea typeface="MS PGothic" pitchFamily="34" charset="-128"/>
              </a:defRPr>
            </a:lvl9pPr>
          </a:lstStyle>
          <a:p>
            <a:fld id="{447EC63B-0C94-4D12-94C6-DA4D760CF89E}" type="slidenum">
              <a:rPr lang="en-US" altLang="en-US" smtClean="0">
                <a:latin typeface="Calibri" pitchFamily="34" charset="0"/>
              </a:rPr>
              <a:pPr/>
              <a:t>81</a:t>
            </a:fld>
            <a:endParaRPr lang="en-US" altLang="en-US" dirty="0" smtClean="0">
              <a:latin typeface="Calibri" pitchFamily="34" charset="0"/>
            </a:endParaRPr>
          </a:p>
        </p:txBody>
      </p:sp>
    </p:spTree>
    <p:extLst>
      <p:ext uri="{BB962C8B-B14F-4D97-AF65-F5344CB8AC3E}">
        <p14:creationId xmlns:p14="http://schemas.microsoft.com/office/powerpoint/2010/main" val="3232588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19" indent="-302007" eaLnBrk="0" hangingPunct="0">
              <a:defRPr>
                <a:solidFill>
                  <a:schemeClr val="tx1"/>
                </a:solidFill>
                <a:latin typeface="Arial" pitchFamily="34" charset="0"/>
                <a:ea typeface="MS PGothic" pitchFamily="34" charset="-128"/>
              </a:defRPr>
            </a:lvl2pPr>
            <a:lvl3pPr marL="1208030" indent="-241605" eaLnBrk="0" hangingPunct="0">
              <a:defRPr>
                <a:solidFill>
                  <a:schemeClr val="tx1"/>
                </a:solidFill>
                <a:latin typeface="Arial" pitchFamily="34" charset="0"/>
                <a:ea typeface="MS PGothic" pitchFamily="34" charset="-128"/>
              </a:defRPr>
            </a:lvl3pPr>
            <a:lvl4pPr marL="1691241" indent="-241605" eaLnBrk="0" hangingPunct="0">
              <a:defRPr>
                <a:solidFill>
                  <a:schemeClr val="tx1"/>
                </a:solidFill>
                <a:latin typeface="Arial" pitchFamily="34" charset="0"/>
                <a:ea typeface="MS PGothic" pitchFamily="34" charset="-128"/>
              </a:defRPr>
            </a:lvl4pPr>
            <a:lvl5pPr marL="2174453" indent="-241605" eaLnBrk="0" hangingPunct="0">
              <a:defRPr>
                <a:solidFill>
                  <a:schemeClr val="tx1"/>
                </a:solidFill>
                <a:latin typeface="Arial" pitchFamily="34" charset="0"/>
                <a:ea typeface="MS PGothic" pitchFamily="34" charset="-128"/>
              </a:defRPr>
            </a:lvl5pPr>
            <a:lvl6pPr marL="2657665" indent="-241605" eaLnBrk="0" fontAlgn="base" hangingPunct="0">
              <a:spcBef>
                <a:spcPct val="0"/>
              </a:spcBef>
              <a:spcAft>
                <a:spcPct val="0"/>
              </a:spcAft>
              <a:defRPr>
                <a:solidFill>
                  <a:schemeClr val="tx1"/>
                </a:solidFill>
                <a:latin typeface="Arial" pitchFamily="34" charset="0"/>
                <a:ea typeface="MS PGothic" pitchFamily="34" charset="-128"/>
              </a:defRPr>
            </a:lvl6pPr>
            <a:lvl7pPr marL="3140877" indent="-241605" eaLnBrk="0" fontAlgn="base" hangingPunct="0">
              <a:spcBef>
                <a:spcPct val="0"/>
              </a:spcBef>
              <a:spcAft>
                <a:spcPct val="0"/>
              </a:spcAft>
              <a:defRPr>
                <a:solidFill>
                  <a:schemeClr val="tx1"/>
                </a:solidFill>
                <a:latin typeface="Arial" pitchFamily="34" charset="0"/>
                <a:ea typeface="MS PGothic" pitchFamily="34" charset="-128"/>
              </a:defRPr>
            </a:lvl7pPr>
            <a:lvl8pPr marL="3624089" indent="-241605" eaLnBrk="0" fontAlgn="base" hangingPunct="0">
              <a:spcBef>
                <a:spcPct val="0"/>
              </a:spcBef>
              <a:spcAft>
                <a:spcPct val="0"/>
              </a:spcAft>
              <a:defRPr>
                <a:solidFill>
                  <a:schemeClr val="tx1"/>
                </a:solidFill>
                <a:latin typeface="Arial" pitchFamily="34" charset="0"/>
                <a:ea typeface="MS PGothic" pitchFamily="34" charset="-128"/>
              </a:defRPr>
            </a:lvl8pPr>
            <a:lvl9pPr marL="4107299" indent="-241605"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82</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847238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83</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27433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84</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274332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85</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27433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fld id="{BCBFEF1C-7AFD-5446-B91E-B03728189488}" type="slidenum">
              <a:rPr lang="en-US" sz="1300">
                <a:solidFill>
                  <a:srgbClr val="000000"/>
                </a:solidFill>
                <a:cs typeface="Arial" charset="0"/>
              </a:rPr>
              <a:pPr eaLnBrk="1" hangingPunct="1"/>
              <a:t>7</a:t>
            </a:fld>
            <a:endParaRPr lang="en-US" sz="1300">
              <a:solidFill>
                <a:srgbClr val="000000"/>
              </a:solidFill>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defTabSz="483306" eaLnBrk="1" fontAlgn="auto" hangingPunct="1">
              <a:spcBef>
                <a:spcPts val="0"/>
              </a:spcBef>
              <a:spcAft>
                <a:spcPts val="0"/>
              </a:spcAft>
              <a:defRPr/>
            </a:pPr>
            <a:r>
              <a:rPr lang="en-US" sz="1300" dirty="0">
                <a:ea typeface="+mn-ea"/>
                <a:cs typeface="+mn-cs"/>
              </a:rPr>
              <a:t>Maternal mortality in California is increasing and is as high as it was in the 1970’s. </a:t>
            </a:r>
            <a:r>
              <a:rPr lang="en-US" dirty="0" smtClean="0"/>
              <a:t>Why is maternal mortality increasing?</a:t>
            </a:r>
          </a:p>
          <a:p>
            <a:pPr rtl="0"/>
            <a:endParaRPr lang="en-US" sz="1300" dirty="0">
              <a:ea typeface="+mn-ea"/>
              <a:cs typeface="+mn-cs"/>
            </a:endParaRPr>
          </a:p>
          <a:p>
            <a:pPr rtl="0"/>
            <a:r>
              <a:rPr lang="en-US" sz="1300" dirty="0">
                <a:ea typeface="+mn-ea"/>
                <a:cs typeface="+mn-cs"/>
              </a:rPr>
              <a:t>Changes in the coding of maternal deaths on death certificates may account for some (i.e., 30%) of the increase (</a:t>
            </a:r>
            <a:r>
              <a:rPr lang="en-US" sz="1300" dirty="0" err="1">
                <a:ea typeface="+mn-ea"/>
                <a:cs typeface="+mn-cs"/>
              </a:rPr>
              <a:t>Hoyert</a:t>
            </a:r>
            <a:r>
              <a:rPr lang="en-US" sz="1300" dirty="0">
                <a:ea typeface="+mn-ea"/>
                <a:cs typeface="+mn-cs"/>
              </a:rPr>
              <a:t>, 2007)</a:t>
            </a:r>
          </a:p>
          <a:p>
            <a:r>
              <a:rPr lang="en-US" dirty="0" smtClean="0"/>
              <a:t>In</a:t>
            </a:r>
            <a:r>
              <a:rPr lang="en-US" baseline="0" dirty="0" smtClean="0"/>
              <a:t> addition, m</a:t>
            </a:r>
            <a:r>
              <a:rPr lang="en-US" dirty="0" smtClean="0"/>
              <a:t>ore pregnant women have chronic health conditions that contribute to worse outcomes</a:t>
            </a:r>
          </a:p>
          <a:p>
            <a:r>
              <a:rPr lang="en-US" dirty="0" smtClean="0"/>
              <a:t>Numerous</a:t>
            </a:r>
            <a:r>
              <a:rPr lang="en-US" baseline="0" dirty="0" smtClean="0"/>
              <a:t> s</a:t>
            </a:r>
            <a:r>
              <a:rPr lang="en-US" dirty="0" smtClean="0"/>
              <a:t>ocial factors (poverty, reduced education, exposure to chronic stress)</a:t>
            </a:r>
          </a:p>
          <a:p>
            <a:r>
              <a:rPr lang="en-US" dirty="0" smtClean="0"/>
              <a:t>Hospital quality</a:t>
            </a:r>
            <a:r>
              <a:rPr lang="en-US" baseline="0" dirty="0" smtClean="0"/>
              <a:t> of care and health care provider issues also contribute to some degree</a:t>
            </a:r>
          </a:p>
          <a:p>
            <a:endParaRPr lang="en-US" baseline="0" dirty="0" smtClean="0"/>
          </a:p>
          <a:p>
            <a:r>
              <a:rPr lang="en-US" baseline="0" dirty="0" smtClean="0"/>
              <a:t>CA maternal deaths are decreasing after state wide initiatives of the CA Maternal Quality Collaborative for Hemorrhage and Hypertension</a:t>
            </a:r>
            <a:endParaRPr lang="en-US" dirty="0" smtClean="0"/>
          </a:p>
          <a:p>
            <a:pPr defTabSz="962619">
              <a:lnSpc>
                <a:spcPct val="90000"/>
              </a:lnSpc>
            </a:pPr>
            <a:endParaRPr lang="en-US" dirty="0"/>
          </a:p>
        </p:txBody>
      </p:sp>
      <p:sp>
        <p:nvSpPr>
          <p:cNvPr id="82949" name="Date Placeholder 1"/>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r>
              <a:rPr lang="en-US" sz="1300">
                <a:solidFill>
                  <a:srgbClr val="000000"/>
                </a:solidFill>
              </a:rPr>
              <a:t>February 2012</a:t>
            </a:r>
          </a:p>
        </p:txBody>
      </p:sp>
      <p:sp>
        <p:nvSpPr>
          <p:cNvPr id="82950" name="Footer Placeholder 2"/>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r>
              <a:rPr lang="en-US" sz="1300">
                <a:solidFill>
                  <a:srgbClr val="000000"/>
                </a:solidFill>
              </a:rPr>
              <a:t>For CA-PAMR Committee members and project staff</a:t>
            </a:r>
          </a:p>
        </p:txBody>
      </p:sp>
    </p:spTree>
    <p:extLst>
      <p:ext uri="{BB962C8B-B14F-4D97-AF65-F5344CB8AC3E}">
        <p14:creationId xmlns:p14="http://schemas.microsoft.com/office/powerpoint/2010/main" val="1936590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There are other resources available for HIP that include:….</a:t>
            </a:r>
          </a:p>
        </p:txBody>
      </p:sp>
      <p:sp>
        <p:nvSpPr>
          <p:cNvPr id="4" name="Slide Number Placeholder 3"/>
          <p:cNvSpPr>
            <a:spLocks noGrp="1"/>
          </p:cNvSpPr>
          <p:nvPr>
            <p:ph type="sldNum" sz="quarter" idx="10"/>
          </p:nvPr>
        </p:nvSpPr>
        <p:spPr/>
        <p:txBody>
          <a:bodyPr/>
          <a:lstStyle/>
          <a:p>
            <a:fld id="{BCE8DA83-43CD-452A-8F6B-01AE078A0A1C}"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37179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This slide  provides some background on</a:t>
            </a:r>
            <a:r>
              <a:rPr lang="en-US" baseline="0" dirty="0"/>
              <a:t> the importance of addressing Hypertension in Pregnancy.</a:t>
            </a:r>
            <a:endParaRPr lang="en-US" dirty="0"/>
          </a:p>
          <a:p>
            <a:endParaRPr lang="en-US" dirty="0"/>
          </a:p>
          <a:p>
            <a:r>
              <a:rPr lang="en-US" dirty="0"/>
              <a:t>Read slide. For more detail, please see the FPQC Slide Set “HIP Mortality</a:t>
            </a:r>
            <a:r>
              <a:rPr lang="en-US" baseline="0" dirty="0"/>
              <a:t> Data Background”</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8</a:t>
            </a:fld>
            <a:endParaRPr lang="en-US" dirty="0"/>
          </a:p>
        </p:txBody>
      </p:sp>
    </p:spTree>
    <p:extLst>
      <p:ext uri="{BB962C8B-B14F-4D97-AF65-F5344CB8AC3E}">
        <p14:creationId xmlns:p14="http://schemas.microsoft.com/office/powerpoint/2010/main" val="48625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179522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51"/>
              </a:spcAft>
            </a:pPr>
            <a:r>
              <a:rPr lang="en-US" dirty="0">
                <a:latin typeface="Times New Roman" charset="0"/>
                <a:ea typeface="ＭＳ Ｐゴシック" charset="0"/>
                <a:cs typeface="ＭＳ Ｐゴシック" charset="0"/>
              </a:rPr>
              <a:t>Patient education of course does not </a:t>
            </a:r>
            <a:r>
              <a:rPr lang="en-US" i="1" dirty="0">
                <a:latin typeface="Times New Roman" charset="0"/>
                <a:ea typeface="ＭＳ Ｐゴシック" charset="0"/>
                <a:cs typeface="ＭＳ Ｐゴシック" charset="0"/>
              </a:rPr>
              <a:t>prevent</a:t>
            </a:r>
            <a:r>
              <a:rPr lang="en-US" dirty="0">
                <a:latin typeface="Times New Roman" charset="0"/>
                <a:ea typeface="ＭＳ Ｐゴシック" charset="0"/>
                <a:cs typeface="ＭＳ Ｐゴシック" charset="0"/>
              </a:rPr>
              <a:t> preeclampsia (or </a:t>
            </a:r>
            <a:r>
              <a:rPr lang="en-US" dirty="0" err="1">
                <a:latin typeface="Times New Roman" charset="0"/>
                <a:ea typeface="ＭＳ Ｐゴシック" charset="0"/>
                <a:cs typeface="ＭＳ Ｐゴシック" charset="0"/>
              </a:rPr>
              <a:t>hemmorage</a:t>
            </a:r>
            <a:r>
              <a:rPr lang="en-US" dirty="0">
                <a:latin typeface="Times New Roman" charset="0"/>
                <a:ea typeface="ＭＳ Ｐゴシック" charset="0"/>
                <a:cs typeface="ＭＳ Ｐゴシック" charset="0"/>
              </a:rPr>
              <a:t> or AFE), but of the thousands of women in our database, an alarmingly high number of them have lost babies or had adverse outcomes that could have been mitigated by getting to care earlier in the process.  </a:t>
            </a:r>
            <a:r>
              <a:rPr lang="en-US" altLang="ja-JP" dirty="0">
                <a:latin typeface="Lucida Grande"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If only I knew...</a:t>
            </a:r>
            <a:r>
              <a:rPr lang="en-US" altLang="ja-JP" dirty="0">
                <a:latin typeface="Lucida Grande"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is a common refrain.</a:t>
            </a:r>
          </a:p>
          <a:p>
            <a:pPr>
              <a:spcAft>
                <a:spcPts val="951"/>
              </a:spcAft>
            </a:pPr>
            <a:endParaRPr lang="en-US" dirty="0">
              <a:latin typeface="Times New Roman" charset="0"/>
              <a:ea typeface="ＭＳ Ｐゴシック" charset="0"/>
              <a:cs typeface="ＭＳ Ｐゴシック" charset="0"/>
            </a:endParaRPr>
          </a:p>
          <a:p>
            <a:pPr>
              <a:spcAft>
                <a:spcPts val="951"/>
              </a:spcAft>
            </a:pPr>
            <a:r>
              <a:rPr lang="en-US" dirty="0">
                <a:latin typeface="Times New Roman" charset="0"/>
                <a:ea typeface="ＭＳ Ｐゴシック" charset="0"/>
                <a:cs typeface="ＭＳ Ｐゴシック" charset="0"/>
              </a:rPr>
              <a:t>In short, </a:t>
            </a:r>
            <a:r>
              <a:rPr lang="en-US" dirty="0" smtClean="0">
                <a:latin typeface="Times New Roman" charset="0"/>
                <a:ea typeface="ＭＳ Ｐゴシック" charset="0"/>
                <a:cs typeface="ＭＳ Ｐゴシック" charset="0"/>
              </a:rPr>
              <a:t>patient education</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improves </a:t>
            </a:r>
            <a:r>
              <a:rPr lang="en-US" dirty="0">
                <a:latin typeface="Times New Roman" charset="0"/>
                <a:ea typeface="ＭＳ Ｐゴシック" charset="0"/>
                <a:cs typeface="ＭＳ Ｐゴシック" charset="0"/>
              </a:rPr>
              <a:t>recognition of symptoms, leading women to seek care and advocate for themselves, allowing for some interventions, leading to improved outcomes. </a:t>
            </a:r>
          </a:p>
          <a:p>
            <a:pPr>
              <a:spcAft>
                <a:spcPts val="951"/>
              </a:spcAft>
            </a:pPr>
            <a:r>
              <a:rPr lang="en-US" u="sng" dirty="0">
                <a:latin typeface="Times New Roman" charset="0"/>
                <a:ea typeface="ＭＳ Ｐゴシック" charset="0"/>
                <a:cs typeface="ＭＳ Ｐゴシック" charset="0"/>
              </a:rPr>
              <a:t>And this applies to the postpartum period as well. </a:t>
            </a:r>
          </a:p>
          <a:p>
            <a:pPr>
              <a:spcAft>
                <a:spcPts val="951"/>
              </a:spcAft>
            </a:pPr>
            <a:r>
              <a:rPr lang="en-US" dirty="0">
                <a:latin typeface="Times New Roman" charset="0"/>
                <a:ea typeface="ＭＳ Ｐゴシック" charset="0"/>
                <a:cs typeface="ＭＳ Ｐゴシック" charset="0"/>
              </a:rPr>
              <a:t>As illustrated by Joan</a:t>
            </a:r>
            <a:r>
              <a:rPr lang="ja-JP" altLang="en-US" dirty="0">
                <a:latin typeface="Calibri"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story, preeclampsia symptoms education MUST be included in discharge instructions, as well. The post-partum period is a particularly vulnerable time, exacerbated by hormonal changes, a natural rise in blood pressure, sleep deprivation, and everybody</a:t>
            </a:r>
            <a:r>
              <a:rPr lang="ja-JP" altLang="en-US" dirty="0">
                <a:latin typeface="Calibri"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focused on the new baby, not so much mom.</a:t>
            </a:r>
          </a:p>
          <a:p>
            <a:r>
              <a:rPr lang="en-US" dirty="0">
                <a:latin typeface="Times New Roman" charset="0"/>
                <a:ea typeface="ＭＳ Ｐゴシック" charset="0"/>
                <a:cs typeface="ＭＳ Ｐゴシック" charset="0"/>
              </a:rPr>
              <a:t>Evidence supporting the need for more preeclampsia information for patients is clear when you look at the California data, for instance. </a:t>
            </a:r>
          </a:p>
        </p:txBody>
      </p:sp>
    </p:spTree>
    <p:extLst>
      <p:ext uri="{BB962C8B-B14F-4D97-AF65-F5344CB8AC3E}">
        <p14:creationId xmlns:p14="http://schemas.microsoft.com/office/powerpoint/2010/main" val="108272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a:xfrm>
            <a:off x="731520" y="4560570"/>
            <a:ext cx="5852160" cy="432054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300" dirty="0">
                <a:ea typeface="+mn-ea"/>
                <a:cs typeface="+mn-cs"/>
              </a:rPr>
              <a:t>And of THOSE 317 women, about half reported fully </a:t>
            </a:r>
            <a:r>
              <a:rPr lang="en-US" sz="1300" i="1" dirty="0">
                <a:ea typeface="+mn-ea"/>
                <a:cs typeface="+mn-cs"/>
              </a:rPr>
              <a:t>understanding</a:t>
            </a:r>
            <a:r>
              <a:rPr lang="en-US" sz="1300" dirty="0">
                <a:ea typeface="+mn-ea"/>
                <a:cs typeface="+mn-cs"/>
              </a:rPr>
              <a:t> the explanation.   The education bias in our sample doesn’t bode well for the rest of the population that is not as well-educated.</a:t>
            </a:r>
          </a:p>
          <a:p>
            <a:r>
              <a:rPr lang="en-US" sz="1300" dirty="0">
                <a:ea typeface="+mn-ea"/>
                <a:cs typeface="+mn-cs"/>
              </a:rPr>
              <a:t>But here’s the most interesting part, I think.  Of THOSE women, who got it and understood it, 75% </a:t>
            </a:r>
            <a:r>
              <a:rPr lang="en-US" sz="1300" i="1" dirty="0">
                <a:ea typeface="+mn-ea"/>
                <a:cs typeface="+mn-cs"/>
              </a:rPr>
              <a:t>acted</a:t>
            </a:r>
            <a:r>
              <a:rPr lang="en-US" sz="1300" dirty="0">
                <a:ea typeface="+mn-ea"/>
                <a:cs typeface="+mn-cs"/>
              </a:rPr>
              <a:t> upon this knowledge by promptly reporting symptoms, going to the hospital, monitoring their own blood pressure, or complying with an order of </a:t>
            </a:r>
            <a:r>
              <a:rPr lang="en-US" sz="1300" dirty="0" err="1">
                <a:ea typeface="+mn-ea"/>
                <a:cs typeface="+mn-cs"/>
              </a:rPr>
              <a:t>bedrest</a:t>
            </a:r>
            <a:r>
              <a:rPr lang="en-US" sz="1300" dirty="0">
                <a:ea typeface="+mn-ea"/>
                <a:cs typeface="+mn-cs"/>
              </a:rPr>
              <a:t>.  </a:t>
            </a:r>
          </a:p>
          <a:p>
            <a:r>
              <a:rPr lang="en-US" sz="1300" dirty="0">
                <a:ea typeface="+mn-ea"/>
                <a:cs typeface="+mn-cs"/>
              </a:rPr>
              <a:t>Of those who did NOT understand their providers’ explanations, only 6% acted upon their symptoms. </a:t>
            </a:r>
          </a:p>
          <a:p>
            <a:pPr eaLnBrk="1" hangingPunct="1">
              <a:spcBef>
                <a:spcPct val="0"/>
              </a:spcBef>
            </a:pPr>
            <a:endParaRPr lang="en-US" sz="2500" dirty="0">
              <a:latin typeface="Arial" charset="0"/>
            </a:endParaRPr>
          </a:p>
        </p:txBody>
      </p:sp>
      <p:sp>
        <p:nvSpPr>
          <p:cNvPr id="50179"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rgbClr val="9B2929"/>
                </a:solidFill>
                <a:latin typeface="Arial Black" charset="0"/>
                <a:ea typeface="ＭＳ Ｐゴシック" charset="0"/>
                <a:cs typeface="ＭＳ Ｐゴシック" charset="0"/>
              </a:defRPr>
            </a:lvl1pPr>
            <a:lvl2pPr marL="742950" indent="-285750" eaLnBrk="0" hangingPunct="0">
              <a:defRPr sz="2400">
                <a:solidFill>
                  <a:srgbClr val="9B2929"/>
                </a:solidFill>
                <a:latin typeface="Arial Black" charset="0"/>
                <a:ea typeface="ＭＳ Ｐゴシック" charset="0"/>
              </a:defRPr>
            </a:lvl2pPr>
            <a:lvl3pPr marL="1143000" indent="-228600" eaLnBrk="0" hangingPunct="0">
              <a:defRPr sz="2400">
                <a:solidFill>
                  <a:srgbClr val="9B2929"/>
                </a:solidFill>
                <a:latin typeface="Arial Black" charset="0"/>
                <a:ea typeface="ＭＳ Ｐゴシック" charset="0"/>
              </a:defRPr>
            </a:lvl3pPr>
            <a:lvl4pPr marL="1600200" indent="-228600" eaLnBrk="0" hangingPunct="0">
              <a:defRPr sz="2400">
                <a:solidFill>
                  <a:srgbClr val="9B2929"/>
                </a:solidFill>
                <a:latin typeface="Arial Black" charset="0"/>
                <a:ea typeface="ＭＳ Ｐゴシック" charset="0"/>
              </a:defRPr>
            </a:lvl4pPr>
            <a:lvl5pPr marL="2057400" indent="-228600" eaLnBrk="0" hangingPunct="0">
              <a:defRPr sz="2400">
                <a:solidFill>
                  <a:srgbClr val="9B2929"/>
                </a:solidFill>
                <a:latin typeface="Arial Black" charset="0"/>
                <a:ea typeface="ＭＳ Ｐゴシック" charset="0"/>
              </a:defRPr>
            </a:lvl5pPr>
            <a:lvl6pPr marL="2514600" indent="-228600" algn="ctr" eaLnBrk="0" fontAlgn="base" hangingPunct="0">
              <a:spcBef>
                <a:spcPct val="50000"/>
              </a:spcBef>
              <a:spcAft>
                <a:spcPct val="0"/>
              </a:spcAft>
              <a:defRPr sz="2400">
                <a:solidFill>
                  <a:srgbClr val="9B2929"/>
                </a:solidFill>
                <a:latin typeface="Arial Black" charset="0"/>
                <a:ea typeface="ＭＳ Ｐゴシック" charset="0"/>
              </a:defRPr>
            </a:lvl6pPr>
            <a:lvl7pPr marL="2971800" indent="-228600" algn="ctr" eaLnBrk="0" fontAlgn="base" hangingPunct="0">
              <a:spcBef>
                <a:spcPct val="50000"/>
              </a:spcBef>
              <a:spcAft>
                <a:spcPct val="0"/>
              </a:spcAft>
              <a:defRPr sz="2400">
                <a:solidFill>
                  <a:srgbClr val="9B2929"/>
                </a:solidFill>
                <a:latin typeface="Arial Black" charset="0"/>
                <a:ea typeface="ＭＳ Ｐゴシック" charset="0"/>
              </a:defRPr>
            </a:lvl7pPr>
            <a:lvl8pPr marL="3429000" indent="-228600" algn="ctr" eaLnBrk="0" fontAlgn="base" hangingPunct="0">
              <a:spcBef>
                <a:spcPct val="50000"/>
              </a:spcBef>
              <a:spcAft>
                <a:spcPct val="0"/>
              </a:spcAft>
              <a:defRPr sz="2400">
                <a:solidFill>
                  <a:srgbClr val="9B2929"/>
                </a:solidFill>
                <a:latin typeface="Arial Black" charset="0"/>
                <a:ea typeface="ＭＳ Ｐゴシック" charset="0"/>
              </a:defRPr>
            </a:lvl8pPr>
            <a:lvl9pPr marL="3886200" indent="-228600" algn="ctr" eaLnBrk="0" fontAlgn="base" hangingPunct="0">
              <a:spcBef>
                <a:spcPct val="50000"/>
              </a:spcBef>
              <a:spcAft>
                <a:spcPct val="0"/>
              </a:spcAft>
              <a:defRPr sz="2400">
                <a:solidFill>
                  <a:srgbClr val="9B2929"/>
                </a:solidFill>
                <a:latin typeface="Arial Black" charset="0"/>
                <a:ea typeface="ＭＳ Ｐゴシック" charset="0"/>
              </a:defRPr>
            </a:lvl9pPr>
          </a:lstStyle>
          <a:p>
            <a:pPr algn="r" eaLnBrk="1" hangingPunct="1">
              <a:spcBef>
                <a:spcPct val="0"/>
              </a:spcBef>
            </a:pPr>
            <a:fld id="{944C8FEE-15B9-7A42-BA60-B9A3D0792EFA}" type="slidenum">
              <a:rPr lang="en-US" sz="1300">
                <a:solidFill>
                  <a:schemeClr val="tx1"/>
                </a:solidFill>
                <a:latin typeface="Calibri" charset="0"/>
              </a:rPr>
              <a:pPr algn="r" eaLnBrk="1" hangingPunct="1">
                <a:spcBef>
                  <a:spcPct val="0"/>
                </a:spcBef>
              </a:pPr>
              <a:t>14</a:t>
            </a:fld>
            <a:endParaRPr lang="en-US" sz="1300">
              <a:solidFill>
                <a:schemeClr val="tx1"/>
              </a:solidFill>
              <a:latin typeface="Calibri" charset="0"/>
            </a:endParaRPr>
          </a:p>
        </p:txBody>
      </p:sp>
    </p:spTree>
    <p:extLst>
      <p:ext uri="{BB962C8B-B14F-4D97-AF65-F5344CB8AC3E}">
        <p14:creationId xmlns:p14="http://schemas.microsoft.com/office/powerpoint/2010/main" val="92897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209178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168939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345201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1146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4/3/2017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364099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4/3/2017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310504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4/3/2017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106760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87116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338656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1326498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349098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89113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5635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672512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759874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4/3/2017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98144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4/3/2017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1857705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4/3/2017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423893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347772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110192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205781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4/3/2017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54563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4/3/2017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4/3/2017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4/3/2017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4/3/2017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4/3/2017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4/3/2017</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4084739506"/>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4/3/2017</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3557895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ealth.usf.edu/publichealth/chiles/fpqc/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afehealthcareforeverywoman.org/secure/hypertension-bundle.php" TargetMode="External"/><Relationship Id="rId5" Type="http://schemas.openxmlformats.org/officeDocument/2006/relationships/hyperlink" Target="https://www.acog.org/About-ACOG/ACOG-Districts/District-II/Safe-Motherhood-Initiative" TargetMode="External"/><Relationship Id="rId4" Type="http://schemas.openxmlformats.org/officeDocument/2006/relationships/hyperlink" Target="https://www.cmqcc.org/projects/past-projects/cmqcc-preeclampsia-collaborativ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uspharmacist.com/content/d/feature/i/1444/c/2711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www.elsevier.com/termsandconditions" TargetMode="Externa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preeclampsia.org/" TargetMode="External"/><Relationship Id="rId7" Type="http://schemas.openxmlformats.org/officeDocument/2006/relationships/hyperlink" Target="http://www.ilpqc.org/" TargetMode="External"/><Relationship Id="rId2" Type="http://schemas.openxmlformats.org/officeDocument/2006/relationships/notesSlide" Target="../notesSlides/notesSlide50.xml"/><Relationship Id="rId1" Type="http://schemas.openxmlformats.org/officeDocument/2006/relationships/slideLayout" Target="../slideLayouts/slideLayout24.xml"/><Relationship Id="rId6" Type="http://schemas.openxmlformats.org/officeDocument/2006/relationships/hyperlink" Target="https://www.acog.org/About-ACOG/ACOG-Districts/District-II/Safe-Motherhood-Initiative" TargetMode="External"/><Relationship Id="rId5" Type="http://schemas.openxmlformats.org/officeDocument/2006/relationships/hyperlink" Target="http://www.safehealthcareforeverywoman.org/" TargetMode="External"/><Relationship Id="rId4" Type="http://schemas.openxmlformats.org/officeDocument/2006/relationships/hyperlink" Target="http://www.cmqcc.org/"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3962400"/>
            <a:ext cx="5410200" cy="1295400"/>
          </a:xfrm>
        </p:spPr>
        <p:txBody>
          <a:bodyPr/>
          <a:lstStyle/>
          <a:p>
            <a:pPr eaLnBrk="1" hangingPunct="1">
              <a:spcBef>
                <a:spcPts val="0"/>
              </a:spcBef>
              <a:buFont typeface="Wingdings 2" pitchFamily="18" charset="2"/>
              <a:buNone/>
            </a:pPr>
            <a:r>
              <a:rPr lang="en-US" altLang="en-US" sz="2000" dirty="0" smtClean="0">
                <a:solidFill>
                  <a:srgbClr val="898989"/>
                </a:solidFill>
              </a:rPr>
              <a:t>Presented by:</a:t>
            </a:r>
          </a:p>
          <a:p>
            <a:pPr eaLnBrk="1" hangingPunct="1">
              <a:spcBef>
                <a:spcPts val="0"/>
              </a:spcBef>
              <a:buFont typeface="Wingdings 2" pitchFamily="18" charset="2"/>
              <a:buNone/>
            </a:pPr>
            <a:endParaRPr lang="en-US" altLang="en-US" sz="2000" dirty="0" smtClean="0">
              <a:solidFill>
                <a:srgbClr val="898989"/>
              </a:solidFill>
            </a:endParaRPr>
          </a:p>
        </p:txBody>
      </p:sp>
      <p:sp>
        <p:nvSpPr>
          <p:cNvPr id="15364" name="Title 1"/>
          <p:cNvSpPr>
            <a:spLocks noGrp="1"/>
          </p:cNvSpPr>
          <p:nvPr>
            <p:ph type="ctrTitle"/>
          </p:nvPr>
        </p:nvSpPr>
        <p:spPr>
          <a:xfrm>
            <a:off x="3276600" y="1828800"/>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Illinois Maternal Hypertension Initiative: Improving Outcomes through Evidenced Based Practice</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01" y="482074"/>
            <a:ext cx="8084818" cy="4853390"/>
          </a:xfrm>
        </p:spPr>
        <p:txBody>
          <a:bodyPr/>
          <a:lstStyle/>
          <a:p>
            <a:pPr marL="0" indent="0">
              <a:buNone/>
              <a:tabLst>
                <a:tab pos="2749550" algn="l"/>
              </a:tabLst>
            </a:pPr>
            <a:r>
              <a:rPr lang="en-US" sz="3000" dirty="0" smtClean="0"/>
              <a:t>	</a:t>
            </a:r>
          </a:p>
          <a:p>
            <a:pPr marL="0" indent="0">
              <a:buNone/>
              <a:tabLst>
                <a:tab pos="2749550" algn="l"/>
              </a:tabLst>
            </a:pPr>
            <a:endParaRPr lang="en-US" sz="3000" dirty="0"/>
          </a:p>
          <a:p>
            <a:pPr marL="0" indent="0">
              <a:buNone/>
              <a:tabLst>
                <a:tab pos="2749550" algn="l"/>
              </a:tabLst>
            </a:pPr>
            <a:endParaRPr lang="en-US" sz="3000" dirty="0" smtClean="0"/>
          </a:p>
          <a:p>
            <a:pPr marL="0" indent="0">
              <a:spcBef>
                <a:spcPct val="0"/>
              </a:spcBef>
              <a:buNone/>
              <a:tabLst>
                <a:tab pos="2749550" algn="l"/>
              </a:tabLst>
            </a:pPr>
            <a:r>
              <a:rPr lang="en-US" dirty="0" smtClean="0"/>
              <a:t> </a:t>
            </a:r>
            <a:r>
              <a:rPr lang="en-US" sz="4000" b="1" dirty="0">
                <a:solidFill>
                  <a:srgbClr val="F58466"/>
                </a:solidFill>
                <a:latin typeface="Goudy Old Style" pitchFamily="18" charset="0"/>
                <a:cs typeface="Arial Black"/>
              </a:rPr>
              <a:t>Management Maternal </a:t>
            </a:r>
            <a:r>
              <a:rPr lang="en-US" sz="4000" b="1" dirty="0" smtClean="0">
                <a:solidFill>
                  <a:srgbClr val="F58466"/>
                </a:solidFill>
                <a:latin typeface="Goudy Old Style" pitchFamily="18" charset="0"/>
                <a:cs typeface="Arial Black"/>
              </a:rPr>
              <a:t>Hypertension</a:t>
            </a:r>
            <a:endParaRPr lang="en-US" sz="4000" b="1" dirty="0">
              <a:solidFill>
                <a:srgbClr val="F58466"/>
              </a:solidFill>
              <a:latin typeface="Goudy Old Style" pitchFamily="18" charset="0"/>
              <a:cs typeface="Arial Black"/>
            </a:endParaRPr>
          </a:p>
          <a:p>
            <a:pPr marL="0" indent="0">
              <a:buNone/>
              <a:tabLst>
                <a:tab pos="2749550" algn="l"/>
              </a:tabLst>
            </a:pPr>
            <a:r>
              <a:rPr lang="en-US" sz="3000" dirty="0"/>
              <a:t> </a:t>
            </a:r>
            <a:r>
              <a:rPr lang="en-US" sz="3000" dirty="0" smtClean="0"/>
              <a:t>        </a:t>
            </a:r>
            <a:r>
              <a:rPr lang="en-US" sz="2800" dirty="0" smtClean="0"/>
              <a:t>1) Recognize Symptoms</a:t>
            </a:r>
          </a:p>
          <a:p>
            <a:pPr marL="0" indent="0">
              <a:buNone/>
              <a:tabLst>
                <a:tab pos="2749550" algn="l"/>
              </a:tabLst>
            </a:pPr>
            <a:r>
              <a:rPr lang="en-US" sz="2800" dirty="0"/>
              <a:t> </a:t>
            </a:r>
            <a:r>
              <a:rPr lang="en-US" sz="2800" dirty="0" smtClean="0"/>
              <a:t>         2) BP control</a:t>
            </a:r>
          </a:p>
          <a:p>
            <a:pPr marL="0" indent="0">
              <a:buNone/>
              <a:tabLst>
                <a:tab pos="2749550" algn="l"/>
              </a:tabLst>
            </a:pPr>
            <a:r>
              <a:rPr lang="en-US" sz="2800" dirty="0"/>
              <a:t> </a:t>
            </a:r>
            <a:r>
              <a:rPr lang="en-US" sz="2800" dirty="0" smtClean="0"/>
              <a:t>         3) Seizure prevention</a:t>
            </a:r>
          </a:p>
          <a:p>
            <a:pPr marL="0" indent="0">
              <a:buNone/>
              <a:tabLst>
                <a:tab pos="2749550" algn="l"/>
              </a:tabLst>
            </a:pPr>
            <a:r>
              <a:rPr lang="en-US" sz="2800" dirty="0"/>
              <a:t> </a:t>
            </a:r>
            <a:r>
              <a:rPr lang="en-US" sz="2800" dirty="0" smtClean="0"/>
              <a:t>         4) Delivery- 34 </a:t>
            </a:r>
            <a:r>
              <a:rPr lang="en-US" sz="2800" dirty="0" err="1" smtClean="0"/>
              <a:t>wks</a:t>
            </a:r>
            <a:r>
              <a:rPr lang="en-US" sz="2800" dirty="0" smtClean="0"/>
              <a:t>, 37wks.</a:t>
            </a:r>
          </a:p>
          <a:p>
            <a:pPr marL="0" indent="0">
              <a:buNone/>
              <a:tabLst>
                <a:tab pos="2749550" algn="l"/>
              </a:tabLst>
            </a:pPr>
            <a:r>
              <a:rPr lang="en-US" sz="2800" dirty="0"/>
              <a:t> </a:t>
            </a:r>
            <a:r>
              <a:rPr lang="en-US" sz="2800" dirty="0" smtClean="0"/>
              <a:t>         5) Postpartum surveillance </a:t>
            </a:r>
            <a:endParaRPr lang="en-US" sz="2800" dirty="0"/>
          </a:p>
        </p:txBody>
      </p:sp>
      <p:sp>
        <p:nvSpPr>
          <p:cNvPr id="9" name="Rectangle 8"/>
          <p:cNvSpPr/>
          <p:nvPr/>
        </p:nvSpPr>
        <p:spPr bwMode="auto">
          <a:xfrm>
            <a:off x="3276967" y="1066800"/>
            <a:ext cx="2305049" cy="5524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rPr>
              <a:t>Only 5 things</a:t>
            </a:r>
            <a:endParaRPr kumimoji="0" lang="en-US" sz="2400" b="0" i="0" u="none" strike="noStrike" cap="none" normalizeH="0" baseline="0" dirty="0">
              <a:ln>
                <a:noFill/>
              </a:ln>
              <a:solidFill>
                <a:schemeClr val="tx1"/>
              </a:solidFill>
              <a:effectLst/>
              <a:latin typeface="Arial" pitchFamily="-65" charset="0"/>
            </a:endParaRPr>
          </a:p>
        </p:txBody>
      </p:sp>
    </p:spTree>
    <p:extLst>
      <p:ext uri="{BB962C8B-B14F-4D97-AF65-F5344CB8AC3E}">
        <p14:creationId xmlns:p14="http://schemas.microsoft.com/office/powerpoint/2010/main" val="3094569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077200" cy="914400"/>
          </a:xfrm>
        </p:spPr>
        <p:txBody>
          <a:bodyPr/>
          <a:lstStyle/>
          <a:p>
            <a:pPr algn="l"/>
            <a:r>
              <a:rPr lang="en-US" sz="4000" b="1" dirty="0" smtClean="0">
                <a:solidFill>
                  <a:srgbClr val="F58466"/>
                </a:solidFill>
                <a:latin typeface="Goudy Old Style" pitchFamily="18" charset="0"/>
                <a:cs typeface="Arial Black"/>
              </a:rPr>
              <a:t>Where are the gaps?</a:t>
            </a:r>
            <a:endParaRPr lang="en-US" sz="4000" b="1" dirty="0">
              <a:solidFill>
                <a:srgbClr val="F58466"/>
              </a:solidFill>
              <a:latin typeface="Goudy Old Style" pitchFamily="18" charset="0"/>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336700"/>
              </p:ext>
            </p:extLst>
          </p:nvPr>
        </p:nvGraphicFramePr>
        <p:xfrm>
          <a:off x="305520" y="1544488"/>
          <a:ext cx="8571780" cy="3420847"/>
        </p:xfrm>
        <a:graphic>
          <a:graphicData uri="http://schemas.openxmlformats.org/drawingml/2006/table">
            <a:tbl>
              <a:tblPr firstRow="1" bandRow="1">
                <a:tableStyleId>{284E427A-3D55-4303-BF80-6455036E1DE7}</a:tableStyleId>
              </a:tblPr>
              <a:tblGrid>
                <a:gridCol w="4342398"/>
                <a:gridCol w="2365951"/>
                <a:gridCol w="1863431"/>
              </a:tblGrid>
              <a:tr h="970128">
                <a:tc>
                  <a:txBody>
                    <a:bodyPr/>
                    <a:lstStyle/>
                    <a:p>
                      <a:pPr algn="ctr"/>
                      <a:r>
                        <a:rPr lang="en-US" sz="2000" b="1" dirty="0" smtClean="0">
                          <a:solidFill>
                            <a:srgbClr val="000000"/>
                          </a:solidFill>
                        </a:rPr>
                        <a:t>Contributing Factors to</a:t>
                      </a:r>
                      <a:r>
                        <a:rPr lang="en-US" sz="2000" b="1" baseline="0" dirty="0" smtClean="0">
                          <a:solidFill>
                            <a:srgbClr val="000000"/>
                          </a:solidFill>
                        </a:rPr>
                        <a:t> Maternal Death</a:t>
                      </a:r>
                      <a:endParaRPr lang="en-US" sz="2000" b="1" dirty="0" smtClean="0">
                        <a:solidFill>
                          <a:srgbClr val="000000"/>
                        </a:solidFill>
                      </a:endParaRPr>
                    </a:p>
                  </a:txBody>
                  <a:tcPr marT="45712" marB="45712">
                    <a:solidFill>
                      <a:srgbClr val="3BE5FF"/>
                    </a:solidFill>
                  </a:tcPr>
                </a:tc>
                <a:tc>
                  <a:txBody>
                    <a:bodyPr/>
                    <a:lstStyle/>
                    <a:p>
                      <a:pPr algn="ctr"/>
                      <a:r>
                        <a:rPr lang="en-US" sz="2000" b="1" dirty="0" smtClean="0">
                          <a:solidFill>
                            <a:srgbClr val="000000"/>
                          </a:solidFill>
                        </a:rPr>
                        <a:t>Preeclampsia</a:t>
                      </a:r>
                      <a:endParaRPr lang="en-US" sz="1800" b="1" dirty="0">
                        <a:solidFill>
                          <a:srgbClr val="000000"/>
                        </a:solidFill>
                      </a:endParaRPr>
                    </a:p>
                  </a:txBody>
                  <a:tcPr marT="45712" marB="45712" anchor="ctr">
                    <a:solidFill>
                      <a:srgbClr val="3BE5FF"/>
                    </a:solidFill>
                  </a:tcPr>
                </a:tc>
                <a:tc>
                  <a:txBody>
                    <a:bodyPr/>
                    <a:lstStyle/>
                    <a:p>
                      <a:pPr algn="ctr"/>
                      <a:r>
                        <a:rPr lang="en-US" sz="2000" b="1" dirty="0" smtClean="0">
                          <a:solidFill>
                            <a:srgbClr val="000000"/>
                          </a:solidFill>
                        </a:rPr>
                        <a:t>TOTAL</a:t>
                      </a:r>
                      <a:r>
                        <a:rPr lang="en-US" sz="1800" b="1" dirty="0" smtClean="0">
                          <a:solidFill>
                            <a:srgbClr val="000000"/>
                          </a:solidFill>
                        </a:rPr>
                        <a:t> </a:t>
                      </a:r>
                    </a:p>
                  </a:txBody>
                  <a:tcPr marT="45712" marB="45712" anchor="ctr">
                    <a:solidFill>
                      <a:srgbClr val="3BE5FF"/>
                    </a:solidFill>
                  </a:tcPr>
                </a:tc>
              </a:tr>
              <a:tr h="474227">
                <a:tc>
                  <a:txBody>
                    <a:bodyPr/>
                    <a:lstStyle/>
                    <a:p>
                      <a:r>
                        <a:rPr lang="en-US" sz="1800" b="1" i="1" dirty="0" smtClean="0">
                          <a:solidFill>
                            <a:srgbClr val="000000"/>
                          </a:solidFill>
                        </a:rPr>
                        <a:t>HEALTHCARE PROFESSIONALS</a:t>
                      </a:r>
                      <a:endParaRPr lang="en-US" sz="1800" b="1" i="1" dirty="0">
                        <a:solidFill>
                          <a:srgbClr val="000000"/>
                        </a:solidFill>
                      </a:endParaRPr>
                    </a:p>
                  </a:txBody>
                  <a:tcPr marT="45712" marB="45712">
                    <a:solidFill>
                      <a:srgbClr val="3BE5FF"/>
                    </a:solidFill>
                  </a:tcPr>
                </a:tc>
                <a:tc>
                  <a:txBody>
                    <a:bodyPr/>
                    <a:lstStyle/>
                    <a:p>
                      <a:r>
                        <a:rPr lang="en-US" sz="2000" b="1" dirty="0" smtClean="0">
                          <a:solidFill>
                            <a:srgbClr val="000000"/>
                          </a:solidFill>
                        </a:rPr>
                        <a:t> 96%</a:t>
                      </a:r>
                      <a:endParaRPr lang="en-US" sz="2000" b="1" dirty="0">
                        <a:solidFill>
                          <a:srgbClr val="000000"/>
                        </a:solidFill>
                      </a:endParaRPr>
                    </a:p>
                  </a:txBody>
                  <a:tcPr marT="45712" marB="45712">
                    <a:solidFill>
                      <a:srgbClr val="3BE5FF"/>
                    </a:solidFill>
                  </a:tcPr>
                </a:tc>
                <a:tc>
                  <a:txBody>
                    <a:bodyPr/>
                    <a:lstStyle/>
                    <a:p>
                      <a:r>
                        <a:rPr lang="en-US" sz="2000" b="1" dirty="0" smtClean="0">
                          <a:solidFill>
                            <a:srgbClr val="000000"/>
                          </a:solidFill>
                        </a:rPr>
                        <a:t>79%</a:t>
                      </a:r>
                      <a:endParaRPr lang="en-US" sz="2000" b="1" dirty="0">
                        <a:solidFill>
                          <a:srgbClr val="000000"/>
                        </a:solidFill>
                      </a:endParaRPr>
                    </a:p>
                  </a:txBody>
                  <a:tcPr marT="45712" marB="45712">
                    <a:solidFill>
                      <a:srgbClr val="3BE5FF"/>
                    </a:solidFill>
                  </a:tcPr>
                </a:tc>
              </a:tr>
              <a:tr h="514019">
                <a:tc>
                  <a:txBody>
                    <a:bodyPr/>
                    <a:lstStyle/>
                    <a:p>
                      <a:pPr lvl="1"/>
                      <a:r>
                        <a:rPr lang="en-US" sz="1800" b="1" dirty="0" smtClean="0">
                          <a:solidFill>
                            <a:srgbClr val="000000"/>
                          </a:solidFill>
                        </a:rPr>
                        <a:t>Delay in Diagnosis</a:t>
                      </a:r>
                      <a:endParaRPr lang="en-US" sz="1800" b="1" dirty="0">
                        <a:solidFill>
                          <a:srgbClr val="000000"/>
                        </a:solidFill>
                      </a:endParaRPr>
                    </a:p>
                  </a:txBody>
                  <a:tcPr marT="45712" marB="45712">
                    <a:solidFill>
                      <a:srgbClr val="FFFF00"/>
                    </a:solidFill>
                  </a:tcPr>
                </a:tc>
                <a:tc>
                  <a:txBody>
                    <a:bodyPr/>
                    <a:lstStyle/>
                    <a:p>
                      <a:pPr marL="457200" lvl="1" indent="-230188"/>
                      <a:r>
                        <a:rPr lang="en-US" sz="2000" b="1" i="1" dirty="0" smtClean="0">
                          <a:solidFill>
                            <a:srgbClr val="000000"/>
                          </a:solidFill>
                        </a:rPr>
                        <a:t>     92%  </a:t>
                      </a:r>
                      <a:r>
                        <a:rPr lang="en-US" sz="2400" b="1" i="1" dirty="0" smtClean="0">
                          <a:solidFill>
                            <a:srgbClr val="000000"/>
                          </a:solidFill>
                        </a:rPr>
                        <a:t>1.7x</a:t>
                      </a:r>
                      <a:r>
                        <a:rPr lang="en-US" sz="2400" b="1" i="1" baseline="0" dirty="0" smtClean="0">
                          <a:solidFill>
                            <a:srgbClr val="000000"/>
                          </a:solidFill>
                        </a:rPr>
                        <a:t> </a:t>
                      </a:r>
                      <a:r>
                        <a:rPr lang="en-US" sz="2000" b="1" i="1" baseline="0" dirty="0" smtClean="0">
                          <a:solidFill>
                            <a:srgbClr val="000000"/>
                          </a:solidFill>
                        </a:rPr>
                        <a:t> </a:t>
                      </a:r>
                      <a:endParaRPr lang="en-US" sz="2000" b="1" i="1" dirty="0">
                        <a:solidFill>
                          <a:srgbClr val="000000"/>
                        </a:solidFill>
                      </a:endParaRPr>
                    </a:p>
                  </a:txBody>
                  <a:tcPr marT="45712" marB="45712">
                    <a:solidFill>
                      <a:srgbClr val="FFFF00"/>
                    </a:solidFill>
                  </a:tcPr>
                </a:tc>
                <a:tc>
                  <a:txBody>
                    <a:bodyPr/>
                    <a:lstStyle/>
                    <a:p>
                      <a:pPr marL="515938" lvl="1" indent="-288925"/>
                      <a:r>
                        <a:rPr lang="en-US" sz="2000" b="1" dirty="0" smtClean="0">
                          <a:solidFill>
                            <a:srgbClr val="000000"/>
                          </a:solidFill>
                        </a:rPr>
                        <a:t>54% </a:t>
                      </a:r>
                      <a:endParaRPr lang="en-US" sz="2000" b="1" dirty="0">
                        <a:solidFill>
                          <a:srgbClr val="000000"/>
                        </a:solidFill>
                      </a:endParaRPr>
                    </a:p>
                  </a:txBody>
                  <a:tcPr marT="45712" marB="45712">
                    <a:solidFill>
                      <a:srgbClr val="FFFF00"/>
                    </a:solidFill>
                  </a:tcPr>
                </a:tc>
              </a:tr>
              <a:tr h="514019">
                <a:tc>
                  <a:txBody>
                    <a:bodyPr/>
                    <a:lstStyle/>
                    <a:p>
                      <a:pPr lvl="1"/>
                      <a:r>
                        <a:rPr lang="en-US" sz="1800" b="1" dirty="0" smtClean="0">
                          <a:solidFill>
                            <a:srgbClr val="000000"/>
                          </a:solidFill>
                        </a:rPr>
                        <a:t>Use of Ineffective Treatment</a:t>
                      </a:r>
                      <a:endParaRPr lang="en-US" sz="1800" b="1" dirty="0">
                        <a:solidFill>
                          <a:srgbClr val="000000"/>
                        </a:solidFill>
                      </a:endParaRPr>
                    </a:p>
                  </a:txBody>
                  <a:tcPr marT="45712" marB="45712">
                    <a:solidFill>
                      <a:srgbClr val="FFFF00"/>
                    </a:solidFill>
                  </a:tcPr>
                </a:tc>
                <a:tc>
                  <a:txBody>
                    <a:bodyPr/>
                    <a:lstStyle/>
                    <a:p>
                      <a:pPr marL="457200" lvl="1" indent="-230188"/>
                      <a:r>
                        <a:rPr lang="en-US" sz="2000" b="1" i="1" baseline="0" dirty="0" smtClean="0">
                          <a:solidFill>
                            <a:srgbClr val="000000"/>
                          </a:solidFill>
                        </a:rPr>
                        <a:t>     </a:t>
                      </a:r>
                      <a:r>
                        <a:rPr lang="en-US" sz="2000" b="1" i="1" dirty="0" smtClean="0">
                          <a:solidFill>
                            <a:srgbClr val="000000"/>
                          </a:solidFill>
                        </a:rPr>
                        <a:t>79%  </a:t>
                      </a:r>
                      <a:r>
                        <a:rPr lang="en-US" sz="2400" b="1" i="1" dirty="0" smtClean="0">
                          <a:solidFill>
                            <a:srgbClr val="000000"/>
                          </a:solidFill>
                        </a:rPr>
                        <a:t>1.6x</a:t>
                      </a:r>
                      <a:endParaRPr lang="en-US" sz="2400" b="1" i="1" dirty="0">
                        <a:solidFill>
                          <a:srgbClr val="000000"/>
                        </a:solidFill>
                      </a:endParaRPr>
                    </a:p>
                  </a:txBody>
                  <a:tcPr marT="45712" marB="45712">
                    <a:solidFill>
                      <a:srgbClr val="FFFF00"/>
                    </a:solidFill>
                  </a:tcPr>
                </a:tc>
                <a:tc>
                  <a:txBody>
                    <a:bodyPr/>
                    <a:lstStyle/>
                    <a:p>
                      <a:pPr marL="457200" lvl="1" indent="-230188"/>
                      <a:r>
                        <a:rPr lang="en-US" sz="2000" b="1" dirty="0" smtClean="0">
                          <a:solidFill>
                            <a:srgbClr val="000000"/>
                          </a:solidFill>
                        </a:rPr>
                        <a:t>42%</a:t>
                      </a:r>
                      <a:endParaRPr lang="en-US" sz="2000" b="1" dirty="0">
                        <a:solidFill>
                          <a:srgbClr val="000000"/>
                        </a:solidFill>
                      </a:endParaRPr>
                    </a:p>
                  </a:txBody>
                  <a:tcPr marT="45712" marB="45712">
                    <a:solidFill>
                      <a:srgbClr val="FFFF00"/>
                    </a:solidFill>
                  </a:tcPr>
                </a:tc>
              </a:tr>
              <a:tr h="474227">
                <a:tc>
                  <a:txBody>
                    <a:bodyPr/>
                    <a:lstStyle/>
                    <a:p>
                      <a:pPr lvl="1"/>
                      <a:r>
                        <a:rPr lang="en-US" sz="1800" b="1" dirty="0" smtClean="0">
                          <a:solidFill>
                            <a:srgbClr val="000000"/>
                          </a:solidFill>
                        </a:rPr>
                        <a:t>Misdiagnosis</a:t>
                      </a:r>
                      <a:endParaRPr lang="en-US" sz="1800" b="1" dirty="0">
                        <a:solidFill>
                          <a:srgbClr val="000000"/>
                        </a:solidFill>
                      </a:endParaRPr>
                    </a:p>
                  </a:txBody>
                  <a:tcPr marT="45712" marB="45712">
                    <a:solidFill>
                      <a:srgbClr val="FFFF00"/>
                    </a:solidFill>
                  </a:tcPr>
                </a:tc>
                <a:tc>
                  <a:txBody>
                    <a:bodyPr/>
                    <a:lstStyle/>
                    <a:p>
                      <a:pPr lvl="1"/>
                      <a:r>
                        <a:rPr lang="en-US" sz="2000" b="1" i="1" dirty="0" smtClean="0">
                          <a:solidFill>
                            <a:srgbClr val="000000"/>
                          </a:solidFill>
                        </a:rPr>
                        <a:t> 54%  </a:t>
                      </a:r>
                      <a:r>
                        <a:rPr lang="en-US" sz="2400" b="1" i="1" dirty="0" smtClean="0">
                          <a:solidFill>
                            <a:srgbClr val="000000"/>
                          </a:solidFill>
                        </a:rPr>
                        <a:t>1.7x</a:t>
                      </a:r>
                      <a:endParaRPr lang="en-US" sz="2400" b="1" i="1" dirty="0">
                        <a:solidFill>
                          <a:srgbClr val="000000"/>
                        </a:solidFill>
                      </a:endParaRPr>
                    </a:p>
                  </a:txBody>
                  <a:tcPr marT="45712" marB="45712">
                    <a:solidFill>
                      <a:srgbClr val="FFFF00"/>
                    </a:solidFill>
                  </a:tcPr>
                </a:tc>
                <a:tc>
                  <a:txBody>
                    <a:bodyPr/>
                    <a:lstStyle/>
                    <a:p>
                      <a:pPr marL="457200" lvl="1" indent="-230188"/>
                      <a:r>
                        <a:rPr lang="en-US" sz="2000" b="1" dirty="0" smtClean="0">
                          <a:solidFill>
                            <a:srgbClr val="000000"/>
                          </a:solidFill>
                        </a:rPr>
                        <a:t>31%</a:t>
                      </a:r>
                      <a:endParaRPr lang="en-US" sz="2000" b="1" dirty="0">
                        <a:solidFill>
                          <a:srgbClr val="000000"/>
                        </a:solidFill>
                      </a:endParaRPr>
                    </a:p>
                  </a:txBody>
                  <a:tcPr marT="45712" marB="45712">
                    <a:solidFill>
                      <a:srgbClr val="FFFF00"/>
                    </a:solidFill>
                  </a:tcPr>
                </a:tc>
              </a:tr>
              <a:tr h="474227">
                <a:tc>
                  <a:txBody>
                    <a:bodyPr/>
                    <a:lstStyle/>
                    <a:p>
                      <a:pPr lvl="0"/>
                      <a:r>
                        <a:rPr lang="en-US" sz="1800" b="1" dirty="0" smtClean="0">
                          <a:solidFill>
                            <a:srgbClr val="000000"/>
                          </a:solidFill>
                        </a:rPr>
                        <a:t>HEALTHCARE FACILITY</a:t>
                      </a:r>
                      <a:endParaRPr lang="en-US" sz="1800" b="1" dirty="0">
                        <a:solidFill>
                          <a:srgbClr val="000000"/>
                        </a:solidFill>
                      </a:endParaRPr>
                    </a:p>
                  </a:txBody>
                  <a:tcPr marT="45712" marB="45712">
                    <a:solidFill>
                      <a:srgbClr val="3BE5FF"/>
                    </a:solidFill>
                  </a:tcPr>
                </a:tc>
                <a:tc>
                  <a:txBody>
                    <a:bodyPr/>
                    <a:lstStyle/>
                    <a:p>
                      <a:pPr lvl="0"/>
                      <a:r>
                        <a:rPr lang="en-US" sz="1800" b="1" dirty="0" smtClean="0">
                          <a:solidFill>
                            <a:srgbClr val="000000"/>
                          </a:solidFill>
                        </a:rPr>
                        <a:t>    12</a:t>
                      </a:r>
                      <a:r>
                        <a:rPr lang="en-US" sz="1800" b="1" baseline="0" dirty="0" smtClean="0">
                          <a:solidFill>
                            <a:srgbClr val="000000"/>
                          </a:solidFill>
                        </a:rPr>
                        <a:t> (48%)</a:t>
                      </a:r>
                      <a:endParaRPr lang="en-US" sz="1800" b="1" dirty="0">
                        <a:solidFill>
                          <a:srgbClr val="000000"/>
                        </a:solidFill>
                      </a:endParaRPr>
                    </a:p>
                  </a:txBody>
                  <a:tcPr marT="45712" marB="45712">
                    <a:solidFill>
                      <a:srgbClr val="3BE5FF"/>
                    </a:solidFill>
                  </a:tcPr>
                </a:tc>
                <a:tc>
                  <a:txBody>
                    <a:bodyPr/>
                    <a:lstStyle/>
                    <a:p>
                      <a:pPr lvl="0"/>
                      <a:r>
                        <a:rPr lang="en-US" sz="1800" b="1" kern="1200" dirty="0" smtClean="0">
                          <a:solidFill>
                            <a:srgbClr val="000000"/>
                          </a:solidFill>
                          <a:effectLst/>
                        </a:rPr>
                        <a:t>72 (50%) </a:t>
                      </a:r>
                      <a:endParaRPr lang="en-US" sz="1800" b="1" dirty="0">
                        <a:solidFill>
                          <a:srgbClr val="000000"/>
                        </a:solidFill>
                      </a:endParaRPr>
                    </a:p>
                  </a:txBody>
                  <a:tcPr marT="45712" marB="45712">
                    <a:solidFill>
                      <a:srgbClr val="3BE5FF"/>
                    </a:solidFill>
                  </a:tcPr>
                </a:tc>
              </a:tr>
            </a:tbl>
          </a:graphicData>
        </a:graphic>
      </p:graphicFrame>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216315"/>
            <a:ext cx="1343982" cy="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6483201" y="6396380"/>
            <a:ext cx="2400003" cy="369332"/>
          </a:xfrm>
          <a:prstGeom prst="rect">
            <a:avLst/>
          </a:prstGeom>
        </p:spPr>
        <p:txBody>
          <a:bodyPr wrap="none">
            <a:spAutoFit/>
          </a:bodyPr>
          <a:lstStyle/>
          <a:p>
            <a:pPr defTabSz="914400" eaLnBrk="0" hangingPunct="0"/>
            <a:r>
              <a:rPr lang="en-US" dirty="0">
                <a:solidFill>
                  <a:srgbClr val="000000"/>
                </a:solidFill>
                <a:latin typeface="Arial" charset="0"/>
                <a:ea typeface="ＭＳ Ｐゴシック" charset="0"/>
                <a:cs typeface="ＭＳ Ｐゴシック" charset="0"/>
              </a:rPr>
              <a:t>CA-PAMR 2002-2004</a:t>
            </a:r>
          </a:p>
        </p:txBody>
      </p:sp>
    </p:spTree>
    <p:extLst>
      <p:ext uri="{BB962C8B-B14F-4D97-AF65-F5344CB8AC3E}">
        <p14:creationId xmlns:p14="http://schemas.microsoft.com/office/powerpoint/2010/main" val="2541589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193167"/>
              </p:ext>
            </p:extLst>
          </p:nvPr>
        </p:nvGraphicFramePr>
        <p:xfrm>
          <a:off x="305520" y="1963588"/>
          <a:ext cx="8571780" cy="3144585"/>
        </p:xfrm>
        <a:graphic>
          <a:graphicData uri="http://schemas.openxmlformats.org/drawingml/2006/table">
            <a:tbl>
              <a:tblPr firstRow="1" bandRow="1">
                <a:tableStyleId>{284E427A-3D55-4303-BF80-6455036E1DE7}</a:tableStyleId>
              </a:tblPr>
              <a:tblGrid>
                <a:gridCol w="4342398"/>
                <a:gridCol w="2365951"/>
                <a:gridCol w="1863431"/>
              </a:tblGrid>
              <a:tr h="1109935">
                <a:tc>
                  <a:txBody>
                    <a:bodyPr/>
                    <a:lstStyle/>
                    <a:p>
                      <a:pPr algn="ctr"/>
                      <a:r>
                        <a:rPr lang="en-US" sz="2000" b="1" dirty="0" smtClean="0">
                          <a:solidFill>
                            <a:srgbClr val="000000"/>
                          </a:solidFill>
                        </a:rPr>
                        <a:t>Contributing Factors to</a:t>
                      </a:r>
                      <a:r>
                        <a:rPr lang="en-US" sz="2000" b="1" baseline="0" dirty="0" smtClean="0">
                          <a:solidFill>
                            <a:srgbClr val="000000"/>
                          </a:solidFill>
                        </a:rPr>
                        <a:t> Maternal Death</a:t>
                      </a:r>
                      <a:endParaRPr lang="en-US" sz="2000" b="1" dirty="0" smtClean="0">
                        <a:solidFill>
                          <a:srgbClr val="000000"/>
                        </a:solidFill>
                      </a:endParaRPr>
                    </a:p>
                  </a:txBody>
                  <a:tcPr marT="45712" marB="45712">
                    <a:solidFill>
                      <a:srgbClr val="3BE5FF"/>
                    </a:solidFill>
                  </a:tcPr>
                </a:tc>
                <a:tc>
                  <a:txBody>
                    <a:bodyPr/>
                    <a:lstStyle/>
                    <a:p>
                      <a:pPr algn="ctr"/>
                      <a:r>
                        <a:rPr lang="en-US" sz="2000" b="1" dirty="0" smtClean="0">
                          <a:solidFill>
                            <a:srgbClr val="000000"/>
                          </a:solidFill>
                        </a:rPr>
                        <a:t>Preeclampsia</a:t>
                      </a:r>
                      <a:endParaRPr lang="en-US" sz="1800" b="1" dirty="0">
                        <a:solidFill>
                          <a:srgbClr val="000000"/>
                        </a:solidFill>
                      </a:endParaRPr>
                    </a:p>
                  </a:txBody>
                  <a:tcPr marT="45712" marB="45712" anchor="ctr">
                    <a:solidFill>
                      <a:srgbClr val="3BE5FF"/>
                    </a:solidFill>
                  </a:tcPr>
                </a:tc>
                <a:tc>
                  <a:txBody>
                    <a:bodyPr/>
                    <a:lstStyle/>
                    <a:p>
                      <a:pPr algn="ctr"/>
                      <a:r>
                        <a:rPr lang="en-US" sz="2000" b="1" dirty="0" smtClean="0">
                          <a:solidFill>
                            <a:srgbClr val="000000"/>
                          </a:solidFill>
                        </a:rPr>
                        <a:t>TOTAL</a:t>
                      </a:r>
                      <a:r>
                        <a:rPr lang="en-US" sz="1800" b="1" dirty="0" smtClean="0">
                          <a:solidFill>
                            <a:srgbClr val="000000"/>
                          </a:solidFill>
                        </a:rPr>
                        <a:t> </a:t>
                      </a:r>
                    </a:p>
                  </a:txBody>
                  <a:tcPr marT="45712" marB="45712" anchor="ctr">
                    <a:solidFill>
                      <a:srgbClr val="3BE5FF"/>
                    </a:solidFill>
                  </a:tcPr>
                </a:tc>
              </a:tr>
              <a:tr h="542569">
                <a:tc>
                  <a:txBody>
                    <a:bodyPr/>
                    <a:lstStyle/>
                    <a:p>
                      <a:r>
                        <a:rPr lang="en-US" sz="2000" b="1" i="1" dirty="0" smtClean="0">
                          <a:solidFill>
                            <a:srgbClr val="000000"/>
                          </a:solidFill>
                        </a:rPr>
                        <a:t>PATIENT</a:t>
                      </a:r>
                      <a:r>
                        <a:rPr lang="en-US" sz="2000" b="1" i="1" baseline="0" dirty="0" smtClean="0">
                          <a:solidFill>
                            <a:srgbClr val="000000"/>
                          </a:solidFill>
                        </a:rPr>
                        <a:t> FACTORS</a:t>
                      </a:r>
                      <a:endParaRPr lang="en-US" sz="2000" b="1" i="1" dirty="0">
                        <a:solidFill>
                          <a:srgbClr val="000000"/>
                        </a:solidFill>
                      </a:endParaRPr>
                    </a:p>
                  </a:txBody>
                  <a:tcPr marT="45712" marB="45712">
                    <a:solidFill>
                      <a:srgbClr val="3BE5FF"/>
                    </a:solidFill>
                  </a:tcPr>
                </a:tc>
                <a:tc>
                  <a:txBody>
                    <a:bodyPr/>
                    <a:lstStyle/>
                    <a:p>
                      <a:r>
                        <a:rPr lang="en-US" sz="2000" b="1" baseline="0" dirty="0" smtClean="0">
                          <a:solidFill>
                            <a:srgbClr val="000000"/>
                          </a:solidFill>
                        </a:rPr>
                        <a:t>64%</a:t>
                      </a:r>
                      <a:endParaRPr lang="en-US" sz="2000" b="1" dirty="0">
                        <a:solidFill>
                          <a:srgbClr val="000000"/>
                        </a:solidFill>
                      </a:endParaRPr>
                    </a:p>
                  </a:txBody>
                  <a:tcPr marT="45712" marB="45712">
                    <a:solidFill>
                      <a:srgbClr val="3BE5FF"/>
                    </a:solidFill>
                  </a:tcPr>
                </a:tc>
                <a:tc>
                  <a:txBody>
                    <a:bodyPr/>
                    <a:lstStyle/>
                    <a:p>
                      <a:r>
                        <a:rPr lang="en-US" sz="2000" b="1" kern="1200" dirty="0" smtClean="0">
                          <a:solidFill>
                            <a:srgbClr val="000000"/>
                          </a:solidFill>
                          <a:effectLst/>
                        </a:rPr>
                        <a:t>72% </a:t>
                      </a:r>
                      <a:endParaRPr lang="en-US" sz="2000" b="1" dirty="0">
                        <a:solidFill>
                          <a:srgbClr val="000000"/>
                        </a:solidFill>
                      </a:endParaRPr>
                    </a:p>
                  </a:txBody>
                  <a:tcPr marT="45712" marB="45712">
                    <a:solidFill>
                      <a:srgbClr val="3BE5FF"/>
                    </a:solidFill>
                  </a:tcPr>
                </a:tc>
              </a:tr>
              <a:tr h="542569">
                <a:tc>
                  <a:txBody>
                    <a:bodyPr/>
                    <a:lstStyle/>
                    <a:p>
                      <a:pPr lvl="1"/>
                      <a:r>
                        <a:rPr lang="en-US" sz="1800" b="1" kern="1200" dirty="0" smtClean="0">
                          <a:solidFill>
                            <a:srgbClr val="000000"/>
                          </a:solidFill>
                          <a:effectLst/>
                        </a:rPr>
                        <a:t>Delay or Failure to Seek Care</a:t>
                      </a:r>
                      <a:r>
                        <a:rPr lang="en-US" sz="1800" b="1" dirty="0" smtClean="0">
                          <a:solidFill>
                            <a:srgbClr val="000000"/>
                          </a:solidFill>
                          <a:effectLst/>
                        </a:rPr>
                        <a:t> </a:t>
                      </a:r>
                      <a:endParaRPr lang="en-US" sz="1800" b="1" dirty="0">
                        <a:solidFill>
                          <a:srgbClr val="000000"/>
                        </a:solidFill>
                      </a:endParaRPr>
                    </a:p>
                  </a:txBody>
                  <a:tcPr marT="45712" marB="45712">
                    <a:solidFill>
                      <a:srgbClr val="FFFF00"/>
                    </a:solidFill>
                  </a:tcPr>
                </a:tc>
                <a:tc>
                  <a:txBody>
                    <a:bodyPr/>
                    <a:lstStyle/>
                    <a:p>
                      <a:pPr lvl="1"/>
                      <a:r>
                        <a:rPr lang="en-US" sz="2000" b="1" i="1" dirty="0" smtClean="0">
                          <a:solidFill>
                            <a:srgbClr val="000000"/>
                          </a:solidFill>
                        </a:rPr>
                        <a:t>63%</a:t>
                      </a:r>
                      <a:r>
                        <a:rPr lang="en-US" sz="2000" b="1" i="1" baseline="0" dirty="0" smtClean="0">
                          <a:solidFill>
                            <a:srgbClr val="000000"/>
                          </a:solidFill>
                        </a:rPr>
                        <a:t>  </a:t>
                      </a:r>
                      <a:r>
                        <a:rPr lang="en-US" sz="2000" b="1" i="1" dirty="0" smtClean="0">
                          <a:solidFill>
                            <a:srgbClr val="000000"/>
                          </a:solidFill>
                        </a:rPr>
                        <a:t> </a:t>
                      </a:r>
                      <a:r>
                        <a:rPr lang="en-US" sz="2400" b="1" i="1" dirty="0" smtClean="0">
                          <a:solidFill>
                            <a:srgbClr val="000000"/>
                          </a:solidFill>
                        </a:rPr>
                        <a:t>2.4x</a:t>
                      </a:r>
                      <a:endParaRPr lang="en-US" sz="2400" b="1" i="1" dirty="0">
                        <a:solidFill>
                          <a:srgbClr val="000000"/>
                        </a:solidFill>
                      </a:endParaRPr>
                    </a:p>
                  </a:txBody>
                  <a:tcPr marT="45712" marB="45712">
                    <a:solidFill>
                      <a:srgbClr val="FFFF00"/>
                    </a:solidFill>
                  </a:tcPr>
                </a:tc>
                <a:tc>
                  <a:txBody>
                    <a:bodyPr/>
                    <a:lstStyle/>
                    <a:p>
                      <a:pPr lvl="1"/>
                      <a:r>
                        <a:rPr lang="en-US" sz="2000" b="1" dirty="0" smtClean="0">
                          <a:solidFill>
                            <a:srgbClr val="000000"/>
                          </a:solidFill>
                        </a:rPr>
                        <a:t>26%</a:t>
                      </a:r>
                      <a:endParaRPr lang="en-US" sz="2000" b="1" dirty="0">
                        <a:solidFill>
                          <a:srgbClr val="000000"/>
                        </a:solidFill>
                      </a:endParaRPr>
                    </a:p>
                  </a:txBody>
                  <a:tcPr marT="45712" marB="45712">
                    <a:solidFill>
                      <a:srgbClr val="FFFF00"/>
                    </a:solidFill>
                  </a:tcPr>
                </a:tc>
              </a:tr>
              <a:tr h="949512">
                <a:tc>
                  <a:txBody>
                    <a:bodyPr/>
                    <a:lstStyle/>
                    <a:p>
                      <a:pPr lvl="1">
                        <a:spcAft>
                          <a:spcPts val="0"/>
                        </a:spcAft>
                      </a:pPr>
                      <a:r>
                        <a:rPr lang="en-US" sz="1800" b="1" kern="1200" dirty="0" smtClean="0">
                          <a:solidFill>
                            <a:srgbClr val="000000"/>
                          </a:solidFill>
                          <a:effectLst/>
                        </a:rPr>
                        <a:t>Lack of Understanding of the Importance of Health Event </a:t>
                      </a:r>
                      <a:endParaRPr lang="en-US" sz="1800" b="1" dirty="0">
                        <a:solidFill>
                          <a:srgbClr val="000000"/>
                        </a:solidFill>
                      </a:endParaRPr>
                    </a:p>
                  </a:txBody>
                  <a:tcPr marT="45712" marB="45712">
                    <a:solidFill>
                      <a:srgbClr val="FFFF00"/>
                    </a:solidFill>
                  </a:tcPr>
                </a:tc>
                <a:tc>
                  <a:txBody>
                    <a:bodyPr/>
                    <a:lstStyle/>
                    <a:p>
                      <a:pPr lvl="1">
                        <a:spcAft>
                          <a:spcPts val="0"/>
                        </a:spcAft>
                      </a:pPr>
                      <a:r>
                        <a:rPr lang="en-US" sz="2000" b="1" i="1" dirty="0" smtClean="0">
                          <a:solidFill>
                            <a:srgbClr val="000000"/>
                          </a:solidFill>
                        </a:rPr>
                        <a:t>56%   </a:t>
                      </a:r>
                      <a:r>
                        <a:rPr lang="en-US" sz="2400" b="1" i="1" dirty="0" smtClean="0">
                          <a:solidFill>
                            <a:srgbClr val="000000"/>
                          </a:solidFill>
                        </a:rPr>
                        <a:t>3.7x</a:t>
                      </a:r>
                      <a:endParaRPr lang="en-US" sz="2400" b="1" i="1" dirty="0">
                        <a:solidFill>
                          <a:srgbClr val="000000"/>
                        </a:solidFill>
                      </a:endParaRPr>
                    </a:p>
                  </a:txBody>
                  <a:tcPr marT="45712" marB="45712">
                    <a:solidFill>
                      <a:srgbClr val="FFFF00"/>
                    </a:solidFill>
                  </a:tcPr>
                </a:tc>
                <a:tc>
                  <a:txBody>
                    <a:bodyPr/>
                    <a:lstStyle/>
                    <a:p>
                      <a:pPr lvl="1">
                        <a:spcAft>
                          <a:spcPts val="0"/>
                        </a:spcAft>
                      </a:pPr>
                      <a:r>
                        <a:rPr lang="en-US" sz="2000" b="1" dirty="0" smtClean="0">
                          <a:solidFill>
                            <a:srgbClr val="000000"/>
                          </a:solidFill>
                        </a:rPr>
                        <a:t>15%</a:t>
                      </a:r>
                      <a:endParaRPr lang="en-US" sz="2000" b="1" dirty="0">
                        <a:solidFill>
                          <a:srgbClr val="000000"/>
                        </a:solidFill>
                      </a:endParaRPr>
                    </a:p>
                  </a:txBody>
                  <a:tcPr marT="45712" marB="45712">
                    <a:solidFill>
                      <a:srgbClr val="FFFF00"/>
                    </a:solidFill>
                  </a:tcPr>
                </a:tc>
              </a:tr>
            </a:tbl>
          </a:graphicData>
        </a:graphic>
      </p:graphicFrame>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16315"/>
            <a:ext cx="1343982" cy="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6483201" y="6396380"/>
            <a:ext cx="2400003" cy="369332"/>
          </a:xfrm>
          <a:prstGeom prst="rect">
            <a:avLst/>
          </a:prstGeom>
        </p:spPr>
        <p:txBody>
          <a:bodyPr wrap="none">
            <a:spAutoFit/>
          </a:bodyPr>
          <a:lstStyle/>
          <a:p>
            <a:pPr defTabSz="914400" eaLnBrk="0" hangingPunct="0"/>
            <a:r>
              <a:rPr lang="en-US" dirty="0">
                <a:solidFill>
                  <a:srgbClr val="000000"/>
                </a:solidFill>
                <a:latin typeface="Arial" charset="0"/>
                <a:ea typeface="ＭＳ Ｐゴシック" charset="0"/>
                <a:cs typeface="ＭＳ Ｐゴシック" charset="0"/>
              </a:rPr>
              <a:t>CA-PAMR 2002-2004</a:t>
            </a:r>
          </a:p>
        </p:txBody>
      </p:sp>
      <p:sp>
        <p:nvSpPr>
          <p:cNvPr id="7" name="Title 1"/>
          <p:cNvSpPr>
            <a:spLocks noGrp="1"/>
          </p:cNvSpPr>
          <p:nvPr>
            <p:ph type="title"/>
          </p:nvPr>
        </p:nvSpPr>
        <p:spPr>
          <a:xfrm>
            <a:off x="457200" y="342900"/>
            <a:ext cx="8077200" cy="914400"/>
          </a:xfrm>
        </p:spPr>
        <p:txBody>
          <a:bodyPr/>
          <a:lstStyle/>
          <a:p>
            <a:pPr algn="l"/>
            <a:r>
              <a:rPr lang="en-US" sz="4000" b="1" dirty="0" smtClean="0">
                <a:solidFill>
                  <a:srgbClr val="F58466"/>
                </a:solidFill>
                <a:latin typeface="Goudy Old Style" pitchFamily="18" charset="0"/>
                <a:cs typeface="Arial Black"/>
              </a:rPr>
              <a:t>Where are the gaps?</a:t>
            </a:r>
            <a:endParaRPr lang="en-US" sz="4000" b="1" dirty="0">
              <a:solidFill>
                <a:srgbClr val="F58466"/>
              </a:solidFill>
              <a:latin typeface="Goudy Old Style" pitchFamily="18" charset="0"/>
              <a:cs typeface="Arial Black"/>
            </a:endParaRPr>
          </a:p>
        </p:txBody>
      </p:sp>
    </p:spTree>
    <p:extLst>
      <p:ext uri="{BB962C8B-B14F-4D97-AF65-F5344CB8AC3E}">
        <p14:creationId xmlns:p14="http://schemas.microsoft.com/office/powerpoint/2010/main" val="205511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Headache"/>
          <p:cNvPicPr>
            <a:picLocks noChangeAspect="1" noChangeArrowheads="1"/>
          </p:cNvPicPr>
          <p:nvPr/>
        </p:nvPicPr>
        <p:blipFill>
          <a:blip r:embed="rId3" cstate="print">
            <a:lum bright="-28000"/>
            <a:extLst>
              <a:ext uri="{28A0092B-C50C-407E-A947-70E740481C1C}">
                <a14:useLocalDpi xmlns:a14="http://schemas.microsoft.com/office/drawing/2010/main" val="0"/>
              </a:ext>
            </a:extLst>
          </a:blip>
          <a:srcRect l="11867" t="3949" r="11867"/>
          <a:stretch>
            <a:fillRect/>
          </a:stretch>
        </p:blipFill>
        <p:spPr bwMode="auto">
          <a:xfrm>
            <a:off x="-250825" y="1606550"/>
            <a:ext cx="246062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2009" y="381000"/>
            <a:ext cx="8299981" cy="914400"/>
          </a:xfrm>
        </p:spPr>
        <p:txBody>
          <a:bodyPr/>
          <a:lstStyle/>
          <a:p>
            <a:pPr algn="l" eaLnBrk="1" hangingPunct="1">
              <a:defRPr/>
            </a:pPr>
            <a:r>
              <a:rPr lang="en-US" sz="3600" b="1" dirty="0">
                <a:solidFill>
                  <a:srgbClr val="F58466"/>
                </a:solidFill>
                <a:latin typeface="Goudy Old Style" pitchFamily="18" charset="0"/>
                <a:cs typeface="Arial Black"/>
              </a:rPr>
              <a:t>Maternal Recognition Improves </a:t>
            </a:r>
            <a:r>
              <a:rPr lang="en-US" sz="3600" b="1" dirty="0" smtClean="0">
                <a:solidFill>
                  <a:srgbClr val="F58466"/>
                </a:solidFill>
                <a:latin typeface="Goudy Old Style" pitchFamily="18" charset="0"/>
                <a:cs typeface="Arial Black"/>
              </a:rPr>
              <a:t/>
            </a:r>
            <a:br>
              <a:rPr lang="en-US" sz="3600" b="1" dirty="0" smtClean="0">
                <a:solidFill>
                  <a:srgbClr val="F58466"/>
                </a:solidFill>
                <a:latin typeface="Goudy Old Style" pitchFamily="18" charset="0"/>
                <a:cs typeface="Arial Black"/>
              </a:rPr>
            </a:br>
            <a:r>
              <a:rPr lang="en-US" sz="3600" b="1" dirty="0" smtClean="0">
                <a:solidFill>
                  <a:srgbClr val="F58466"/>
                </a:solidFill>
                <a:latin typeface="Goudy Old Style" pitchFamily="18" charset="0"/>
                <a:cs typeface="Arial Black"/>
              </a:rPr>
              <a:t>Outcomes</a:t>
            </a:r>
            <a:endParaRPr lang="en-US" sz="3600" b="1" dirty="0">
              <a:solidFill>
                <a:srgbClr val="F58466"/>
              </a:solidFill>
              <a:latin typeface="Goudy Old Style" pitchFamily="18" charset="0"/>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138640"/>
              </p:ext>
            </p:extLst>
          </p:nvPr>
        </p:nvGraphicFramePr>
        <p:xfrm>
          <a:off x="1003300" y="1589741"/>
          <a:ext cx="7770813" cy="4257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108" name="Rectangle 6"/>
          <p:cNvSpPr>
            <a:spLocks noChangeArrowheads="1"/>
          </p:cNvSpPr>
          <p:nvPr/>
        </p:nvSpPr>
        <p:spPr bwMode="auto">
          <a:xfrm>
            <a:off x="152400" y="5959475"/>
            <a:ext cx="8839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Font typeface="Arial" charset="0"/>
              <a:buNone/>
            </a:pPr>
            <a:r>
              <a:rPr lang="ja-JP" altLang="en-US" b="1" i="1" dirty="0">
                <a:solidFill>
                  <a:srgbClr val="000000"/>
                </a:solidFill>
                <a:latin typeface="Calibri" charset="0"/>
                <a:cs typeface="Times New Roman" charset="0"/>
              </a:rPr>
              <a:t>“</a:t>
            </a:r>
            <a:r>
              <a:rPr lang="en-US" altLang="ja-JP" b="1" i="1" dirty="0">
                <a:solidFill>
                  <a:srgbClr val="000000"/>
                </a:solidFill>
                <a:latin typeface="Calibri" charset="0"/>
              </a:rPr>
              <a:t>The best way to diagnose preeclampsia is to listen to your patients.</a:t>
            </a:r>
            <a:r>
              <a:rPr lang="ja-JP" altLang="en-US" b="1" i="1" dirty="0">
                <a:solidFill>
                  <a:srgbClr val="000000"/>
                </a:solidFill>
                <a:latin typeface="Calibri" charset="0"/>
              </a:rPr>
              <a:t>”</a:t>
            </a:r>
            <a:r>
              <a:rPr lang="en-US" altLang="ja-JP" b="1" i="1" dirty="0">
                <a:solidFill>
                  <a:srgbClr val="000000"/>
                </a:solidFill>
                <a:latin typeface="Calibri" charset="0"/>
              </a:rPr>
              <a:t>    </a:t>
            </a:r>
          </a:p>
          <a:p>
            <a:pPr algn="r">
              <a:buFont typeface="Arial" charset="0"/>
              <a:buNone/>
            </a:pPr>
            <a:r>
              <a:rPr lang="en-US" sz="1600" b="1" dirty="0">
                <a:solidFill>
                  <a:srgbClr val="000000"/>
                </a:solidFill>
                <a:latin typeface="Calibri" charset="0"/>
                <a:cs typeface="Times New Roman" charset="0"/>
              </a:rPr>
              <a:t>~ Dr. </a:t>
            </a:r>
            <a:r>
              <a:rPr lang="en-US" sz="1600" b="1" dirty="0" err="1">
                <a:solidFill>
                  <a:srgbClr val="000000"/>
                </a:solidFill>
                <a:latin typeface="Calibri" charset="0"/>
                <a:cs typeface="Times New Roman" charset="0"/>
              </a:rPr>
              <a:t>Baha</a:t>
            </a:r>
            <a:r>
              <a:rPr lang="en-US" sz="1600" b="1" dirty="0">
                <a:solidFill>
                  <a:srgbClr val="000000"/>
                </a:solidFill>
                <a:latin typeface="Calibri" charset="0"/>
                <a:cs typeface="Times New Roman" charset="0"/>
              </a:rPr>
              <a:t> </a:t>
            </a:r>
            <a:r>
              <a:rPr lang="en-US" sz="1600" b="1" dirty="0" err="1">
                <a:solidFill>
                  <a:srgbClr val="000000"/>
                </a:solidFill>
                <a:latin typeface="Calibri" charset="0"/>
                <a:cs typeface="Times New Roman" charset="0"/>
              </a:rPr>
              <a:t>Sibai</a:t>
            </a:r>
            <a:endParaRPr lang="en-US" sz="1600" b="1" dirty="0">
              <a:solidFill>
                <a:srgbClr val="000000"/>
              </a:solidFill>
              <a:latin typeface="Calibri" charset="0"/>
              <a:cs typeface="Times New Roman" charset="0"/>
            </a:endParaRPr>
          </a:p>
        </p:txBody>
      </p:sp>
      <p:sp>
        <p:nvSpPr>
          <p:cNvPr id="107525" name="Text Box 5"/>
          <p:cNvSpPr txBox="1">
            <a:spLocks noChangeArrowheads="1"/>
          </p:cNvSpPr>
          <p:nvPr/>
        </p:nvSpPr>
        <p:spPr bwMode="auto">
          <a:xfrm>
            <a:off x="685800" y="6376988"/>
            <a:ext cx="4643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dirty="0"/>
              <a:t>(c) 2015 Preeclampsia Foundation</a:t>
            </a:r>
          </a:p>
        </p:txBody>
      </p:sp>
    </p:spTree>
    <p:extLst>
      <p:ext uri="{BB962C8B-B14F-4D97-AF65-F5344CB8AC3E}">
        <p14:creationId xmlns:p14="http://schemas.microsoft.com/office/powerpoint/2010/main" val="418136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3"/>
          <p:cNvPicPr>
            <a:picLocks noGrp="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596900" y="1419139"/>
            <a:ext cx="7924800" cy="4267200"/>
          </a:xfrm>
        </p:spPr>
      </p:pic>
      <p:sp>
        <p:nvSpPr>
          <p:cNvPr id="2" name="Title 1"/>
          <p:cNvSpPr>
            <a:spLocks/>
          </p:cNvSpPr>
          <p:nvPr/>
        </p:nvSpPr>
        <p:spPr bwMode="auto">
          <a:xfrm>
            <a:off x="228600" y="685800"/>
            <a:ext cx="8216901"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3600" b="1" dirty="0">
                <a:solidFill>
                  <a:srgbClr val="F58466"/>
                </a:solidFill>
                <a:latin typeface="Goudy Old Style" pitchFamily="18" charset="0"/>
                <a:cs typeface="Arial Black"/>
              </a:rPr>
              <a:t>Did Comprehension Lead to Action?</a:t>
            </a:r>
          </a:p>
        </p:txBody>
      </p:sp>
      <p:sp>
        <p:nvSpPr>
          <p:cNvPr id="3" name="Rectangle 2"/>
          <p:cNvSpPr/>
          <p:nvPr/>
        </p:nvSpPr>
        <p:spPr>
          <a:xfrm>
            <a:off x="890475" y="5809347"/>
            <a:ext cx="7766692" cy="646331"/>
          </a:xfrm>
          <a:prstGeom prst="rect">
            <a:avLst/>
          </a:prstGeom>
        </p:spPr>
        <p:txBody>
          <a:bodyPr wrap="square">
            <a:spAutoFit/>
          </a:bodyPr>
          <a:lstStyle/>
          <a:p>
            <a:pPr marL="285750" indent="-285750">
              <a:buFont typeface="Wingdings" charset="2"/>
              <a:buChar char="§"/>
            </a:pPr>
            <a:r>
              <a:rPr lang="en-US" b="1" i="1" dirty="0"/>
              <a:t>1:5 recalled information and understood it!</a:t>
            </a:r>
          </a:p>
          <a:p>
            <a:pPr marL="285750" indent="-285750">
              <a:buFont typeface="Wingdings" charset="2"/>
              <a:buChar char="§"/>
            </a:pPr>
            <a:r>
              <a:rPr lang="en-US" b="1" i="1" dirty="0" smtClean="0"/>
              <a:t>75</a:t>
            </a:r>
            <a:r>
              <a:rPr lang="en-US" b="1" i="1" dirty="0"/>
              <a:t>% v.6% acted if they had symptoms</a:t>
            </a:r>
          </a:p>
        </p:txBody>
      </p:sp>
      <p:sp>
        <p:nvSpPr>
          <p:cNvPr id="5" name="Content Placeholder 2"/>
          <p:cNvSpPr txBox="1">
            <a:spLocks/>
          </p:cNvSpPr>
          <p:nvPr/>
        </p:nvSpPr>
        <p:spPr bwMode="auto">
          <a:xfrm>
            <a:off x="5596726" y="6366143"/>
            <a:ext cx="3547274" cy="6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18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16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14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lgn="ctr">
              <a:buFont typeface="Wingdings" charset="0"/>
              <a:buNone/>
            </a:pPr>
            <a:r>
              <a:rPr lang="en-US" sz="1800" dirty="0" smtClean="0"/>
              <a:t>J Mat-</a:t>
            </a:r>
            <a:r>
              <a:rPr lang="en-US" sz="1800" dirty="0" err="1" smtClean="0"/>
              <a:t>Fet</a:t>
            </a:r>
            <a:r>
              <a:rPr lang="en-US" sz="1800" dirty="0" smtClean="0"/>
              <a:t> Neo Medicine 2013</a:t>
            </a:r>
          </a:p>
          <a:p>
            <a:endParaRPr lang="en-US" sz="1800" dirty="0" smtClean="0"/>
          </a:p>
          <a:p>
            <a:endParaRPr lang="en-US" sz="1800" dirty="0"/>
          </a:p>
        </p:txBody>
      </p:sp>
    </p:spTree>
    <p:extLst>
      <p:ext uri="{BB962C8B-B14F-4D97-AF65-F5344CB8AC3E}">
        <p14:creationId xmlns:p14="http://schemas.microsoft.com/office/powerpoint/2010/main" val="281765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8" descr="Illustrated-tear-pads-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14400"/>
            <a:ext cx="31448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6"/>
          <p:cNvSpPr>
            <a:spLocks noChangeArrowheads="1"/>
          </p:cNvSpPr>
          <p:nvPr/>
        </p:nvSpPr>
        <p:spPr bwMode="auto">
          <a:xfrm>
            <a:off x="1371600" y="5522913"/>
            <a:ext cx="3429000" cy="990600"/>
          </a:xfrm>
          <a:prstGeom prst="wedgeRoundRectCallout">
            <a:avLst>
              <a:gd name="adj1" fmla="val 68102"/>
              <a:gd name="adj2" fmla="val 99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defRPr/>
            </a:pPr>
            <a:r>
              <a:rPr lang="en-US" sz="1800" b="1" dirty="0">
                <a:solidFill>
                  <a:srgbClr val="000000"/>
                </a:solidFill>
                <a:latin typeface="Arial" charset="0"/>
              </a:rPr>
              <a:t>What should you do if you </a:t>
            </a:r>
            <a:br>
              <a:rPr lang="en-US" sz="1800" b="1" dirty="0">
                <a:solidFill>
                  <a:srgbClr val="000000"/>
                </a:solidFill>
                <a:latin typeface="Arial" charset="0"/>
              </a:rPr>
            </a:br>
            <a:r>
              <a:rPr lang="en-US" sz="1800" b="1" dirty="0">
                <a:solidFill>
                  <a:srgbClr val="000000"/>
                </a:solidFill>
                <a:latin typeface="Arial" charset="0"/>
              </a:rPr>
              <a:t>have any of the signs?</a:t>
            </a:r>
          </a:p>
        </p:txBody>
      </p:sp>
      <p:sp>
        <p:nvSpPr>
          <p:cNvPr id="29701" name="AutoShape 5"/>
          <p:cNvSpPr>
            <a:spLocks noChangeArrowheads="1"/>
          </p:cNvSpPr>
          <p:nvPr/>
        </p:nvSpPr>
        <p:spPr bwMode="auto">
          <a:xfrm>
            <a:off x="1752600" y="3810000"/>
            <a:ext cx="2362200" cy="914400"/>
          </a:xfrm>
          <a:prstGeom prst="wedgeRoundRectCallout">
            <a:avLst>
              <a:gd name="adj1" fmla="val 98523"/>
              <a:gd name="adj2" fmla="val -5087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defRPr/>
            </a:pPr>
            <a:r>
              <a:rPr lang="en-US" sz="1800" b="1" dirty="0">
                <a:solidFill>
                  <a:srgbClr val="000000"/>
                </a:solidFill>
                <a:latin typeface="Arial" charset="0"/>
              </a:rPr>
              <a:t>What should you </a:t>
            </a:r>
            <a:br>
              <a:rPr lang="en-US" sz="1800" b="1" dirty="0">
                <a:solidFill>
                  <a:srgbClr val="000000"/>
                </a:solidFill>
                <a:latin typeface="Arial" charset="0"/>
              </a:rPr>
            </a:br>
            <a:r>
              <a:rPr lang="en-US" sz="1800" b="1" dirty="0">
                <a:solidFill>
                  <a:srgbClr val="000000"/>
                </a:solidFill>
                <a:latin typeface="Arial" charset="0"/>
              </a:rPr>
              <a:t>pay attention to?</a:t>
            </a:r>
          </a:p>
        </p:txBody>
      </p:sp>
      <p:sp>
        <p:nvSpPr>
          <p:cNvPr id="29700" name="AutoShape 4"/>
          <p:cNvSpPr>
            <a:spLocks noChangeArrowheads="1"/>
          </p:cNvSpPr>
          <p:nvPr/>
        </p:nvSpPr>
        <p:spPr bwMode="auto">
          <a:xfrm>
            <a:off x="1981200" y="2362200"/>
            <a:ext cx="1676400" cy="914400"/>
          </a:xfrm>
          <a:prstGeom prst="wedgeRoundRectCallout">
            <a:avLst>
              <a:gd name="adj1" fmla="val 146116"/>
              <a:gd name="adj2" fmla="val -1544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sz="1800" b="1" dirty="0">
                <a:solidFill>
                  <a:srgbClr val="000000"/>
                </a:solidFill>
                <a:latin typeface="Arial" charset="0"/>
              </a:rPr>
              <a:t>Why should </a:t>
            </a:r>
            <a:br>
              <a:rPr lang="en-US" sz="1800" b="1" dirty="0">
                <a:solidFill>
                  <a:srgbClr val="000000"/>
                </a:solidFill>
                <a:latin typeface="Arial" charset="0"/>
              </a:rPr>
            </a:br>
            <a:r>
              <a:rPr lang="en-US" sz="1800" b="1" dirty="0">
                <a:solidFill>
                  <a:srgbClr val="000000"/>
                </a:solidFill>
                <a:latin typeface="Arial" charset="0"/>
              </a:rPr>
              <a:t>you care?</a:t>
            </a:r>
          </a:p>
        </p:txBody>
      </p:sp>
      <p:sp>
        <p:nvSpPr>
          <p:cNvPr id="29699" name="AutoShape 3"/>
          <p:cNvSpPr>
            <a:spLocks noChangeArrowheads="1"/>
          </p:cNvSpPr>
          <p:nvPr/>
        </p:nvSpPr>
        <p:spPr bwMode="auto">
          <a:xfrm>
            <a:off x="2209800" y="914400"/>
            <a:ext cx="1676400" cy="914400"/>
          </a:xfrm>
          <a:prstGeom prst="wedgeRoundRectCallout">
            <a:avLst>
              <a:gd name="adj1" fmla="val 129926"/>
              <a:gd name="adj2" fmla="val 546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sz="1800" b="1" dirty="0">
                <a:solidFill>
                  <a:srgbClr val="000000"/>
                </a:solidFill>
                <a:latin typeface="Arial" charset="0"/>
              </a:rPr>
              <a:t>What is it?</a:t>
            </a:r>
          </a:p>
        </p:txBody>
      </p:sp>
      <p:sp>
        <p:nvSpPr>
          <p:cNvPr id="2" name="TextBox 1"/>
          <p:cNvSpPr txBox="1"/>
          <p:nvPr/>
        </p:nvSpPr>
        <p:spPr>
          <a:xfrm>
            <a:off x="336550" y="6513513"/>
            <a:ext cx="2070100" cy="276999"/>
          </a:xfrm>
          <a:prstGeom prst="rect">
            <a:avLst/>
          </a:prstGeom>
          <a:noFill/>
        </p:spPr>
        <p:txBody>
          <a:bodyPr wrap="square" rtlCol="0">
            <a:spAutoFit/>
          </a:bodyPr>
          <a:lstStyle/>
          <a:p>
            <a:r>
              <a:rPr lang="en-US" sz="1200" dirty="0" smtClean="0"/>
              <a:t>Am </a:t>
            </a:r>
            <a:r>
              <a:rPr lang="en-US" sz="1200" dirty="0"/>
              <a:t>J </a:t>
            </a:r>
            <a:r>
              <a:rPr lang="en-US" sz="1200" dirty="0" err="1"/>
              <a:t>Obstet</a:t>
            </a:r>
            <a:r>
              <a:rPr lang="en-US" sz="1200" dirty="0"/>
              <a:t> </a:t>
            </a:r>
            <a:r>
              <a:rPr lang="en-US" sz="1200" dirty="0" err="1" smtClean="0"/>
              <a:t>Gynecol</a:t>
            </a:r>
            <a:r>
              <a:rPr lang="en-US" sz="1200" dirty="0"/>
              <a:t> </a:t>
            </a:r>
            <a:r>
              <a:rPr lang="en-US" sz="1200" dirty="0" smtClean="0"/>
              <a:t>2012</a:t>
            </a:r>
            <a:endParaRPr lang="en-US" sz="1200" dirty="0"/>
          </a:p>
        </p:txBody>
      </p:sp>
    </p:spTree>
    <p:extLst>
      <p:ext uri="{BB962C8B-B14F-4D97-AF65-F5344CB8AC3E}">
        <p14:creationId xmlns:p14="http://schemas.microsoft.com/office/powerpoint/2010/main" val="983488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animEffect transition="in" filter="fade">
                                      <p:cBhvr>
                                        <p:cTn id="9" dur="500"/>
                                        <p:tgtEl>
                                          <p:spTgt spid="296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700"/>
                                        </p:tgtEl>
                                        <p:attrNameLst>
                                          <p:attrName>style.visibility</p:attrName>
                                        </p:attrNameLst>
                                      </p:cBhvr>
                                      <p:to>
                                        <p:strVal val="visible"/>
                                      </p:to>
                                    </p:set>
                                    <p:anim calcmode="lin" valueType="num">
                                      <p:cBhvr>
                                        <p:cTn id="14" dur="500" fill="hold"/>
                                        <p:tgtEl>
                                          <p:spTgt spid="29700"/>
                                        </p:tgtEl>
                                        <p:attrNameLst>
                                          <p:attrName>ppt_w</p:attrName>
                                        </p:attrNameLst>
                                      </p:cBhvr>
                                      <p:tavLst>
                                        <p:tav tm="0">
                                          <p:val>
                                            <p:fltVal val="0"/>
                                          </p:val>
                                        </p:tav>
                                        <p:tav tm="100000">
                                          <p:val>
                                            <p:strVal val="#ppt_w"/>
                                          </p:val>
                                        </p:tav>
                                      </p:tavLst>
                                    </p:anim>
                                    <p:anim calcmode="lin" valueType="num">
                                      <p:cBhvr>
                                        <p:cTn id="15" dur="500" fill="hold"/>
                                        <p:tgtEl>
                                          <p:spTgt spid="29700"/>
                                        </p:tgtEl>
                                        <p:attrNameLst>
                                          <p:attrName>ppt_h</p:attrName>
                                        </p:attrNameLst>
                                      </p:cBhvr>
                                      <p:tavLst>
                                        <p:tav tm="0">
                                          <p:val>
                                            <p:fltVal val="0"/>
                                          </p:val>
                                        </p:tav>
                                        <p:tav tm="100000">
                                          <p:val>
                                            <p:strVal val="#ppt_h"/>
                                          </p:val>
                                        </p:tav>
                                      </p:tavLst>
                                    </p:anim>
                                    <p:animEffect transition="in" filter="fade">
                                      <p:cBhvr>
                                        <p:cTn id="16" dur="500"/>
                                        <p:tgtEl>
                                          <p:spTgt spid="297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9701"/>
                                        </p:tgtEl>
                                        <p:attrNameLst>
                                          <p:attrName>style.visibility</p:attrName>
                                        </p:attrNameLst>
                                      </p:cBhvr>
                                      <p:to>
                                        <p:strVal val="visible"/>
                                      </p:to>
                                    </p:set>
                                    <p:anim calcmode="lin" valueType="num">
                                      <p:cBhvr>
                                        <p:cTn id="21" dur="500" fill="hold"/>
                                        <p:tgtEl>
                                          <p:spTgt spid="29701"/>
                                        </p:tgtEl>
                                        <p:attrNameLst>
                                          <p:attrName>ppt_w</p:attrName>
                                        </p:attrNameLst>
                                      </p:cBhvr>
                                      <p:tavLst>
                                        <p:tav tm="0">
                                          <p:val>
                                            <p:fltVal val="0"/>
                                          </p:val>
                                        </p:tav>
                                        <p:tav tm="100000">
                                          <p:val>
                                            <p:strVal val="#ppt_w"/>
                                          </p:val>
                                        </p:tav>
                                      </p:tavLst>
                                    </p:anim>
                                    <p:anim calcmode="lin" valueType="num">
                                      <p:cBhvr>
                                        <p:cTn id="22" dur="500" fill="hold"/>
                                        <p:tgtEl>
                                          <p:spTgt spid="29701"/>
                                        </p:tgtEl>
                                        <p:attrNameLst>
                                          <p:attrName>ppt_h</p:attrName>
                                        </p:attrNameLst>
                                      </p:cBhvr>
                                      <p:tavLst>
                                        <p:tav tm="0">
                                          <p:val>
                                            <p:fltVal val="0"/>
                                          </p:val>
                                        </p:tav>
                                        <p:tav tm="100000">
                                          <p:val>
                                            <p:strVal val="#ppt_h"/>
                                          </p:val>
                                        </p:tav>
                                      </p:tavLst>
                                    </p:anim>
                                    <p:animEffect transition="in" filter="fade">
                                      <p:cBhvr>
                                        <p:cTn id="23" dur="500"/>
                                        <p:tgtEl>
                                          <p:spTgt spid="297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9702"/>
                                        </p:tgtEl>
                                        <p:attrNameLst>
                                          <p:attrName>style.visibility</p:attrName>
                                        </p:attrNameLst>
                                      </p:cBhvr>
                                      <p:to>
                                        <p:strVal val="visible"/>
                                      </p:to>
                                    </p:set>
                                    <p:anim calcmode="lin" valueType="num">
                                      <p:cBhvr>
                                        <p:cTn id="28" dur="500" fill="hold"/>
                                        <p:tgtEl>
                                          <p:spTgt spid="29702"/>
                                        </p:tgtEl>
                                        <p:attrNameLst>
                                          <p:attrName>ppt_w</p:attrName>
                                        </p:attrNameLst>
                                      </p:cBhvr>
                                      <p:tavLst>
                                        <p:tav tm="0">
                                          <p:val>
                                            <p:fltVal val="0"/>
                                          </p:val>
                                        </p:tav>
                                        <p:tav tm="100000">
                                          <p:val>
                                            <p:strVal val="#ppt_w"/>
                                          </p:val>
                                        </p:tav>
                                      </p:tavLst>
                                    </p:anim>
                                    <p:anim calcmode="lin" valueType="num">
                                      <p:cBhvr>
                                        <p:cTn id="29" dur="500" fill="hold"/>
                                        <p:tgtEl>
                                          <p:spTgt spid="29702"/>
                                        </p:tgtEl>
                                        <p:attrNameLst>
                                          <p:attrName>ppt_h</p:attrName>
                                        </p:attrNameLst>
                                      </p:cBhvr>
                                      <p:tavLst>
                                        <p:tav tm="0">
                                          <p:val>
                                            <p:fltVal val="0"/>
                                          </p:val>
                                        </p:tav>
                                        <p:tav tm="100000">
                                          <p:val>
                                            <p:strVal val="#ppt_h"/>
                                          </p:val>
                                        </p:tav>
                                      </p:tavLst>
                                    </p:anim>
                                    <p:animEffect transition="in" filter="fade">
                                      <p:cBhvr>
                                        <p:cTn id="30"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1" grpId="0" animBg="1"/>
      <p:bldP spid="29700" grpId="0" animBg="1"/>
      <p:bldP spid="296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awareness_info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1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27752"/>
            <a:ext cx="7382934" cy="719272"/>
          </a:xfrm>
        </p:spPr>
        <p:txBody>
          <a:bodyPr/>
          <a:lstStyle/>
          <a:p>
            <a:pPr algn="l"/>
            <a:r>
              <a:rPr lang="en-US" sz="3600" b="1" dirty="0">
                <a:solidFill>
                  <a:srgbClr val="F58466"/>
                </a:solidFill>
                <a:latin typeface="Goudy Old Style" pitchFamily="18" charset="0"/>
                <a:cs typeface="Arial Black"/>
              </a:rPr>
              <a:t>Key Clinical Pearl </a:t>
            </a:r>
          </a:p>
        </p:txBody>
      </p:sp>
      <p:sp>
        <p:nvSpPr>
          <p:cNvPr id="3" name="Content Placeholder 2"/>
          <p:cNvSpPr>
            <a:spLocks noGrp="1"/>
          </p:cNvSpPr>
          <p:nvPr>
            <p:ph idx="1"/>
          </p:nvPr>
        </p:nvSpPr>
        <p:spPr>
          <a:xfrm>
            <a:off x="558800" y="1174023"/>
            <a:ext cx="8255000" cy="5142109"/>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with vague symptoms of:</a:t>
            </a:r>
          </a:p>
          <a:p>
            <a:pPr lvl="1">
              <a:buFont typeface="Wingdings" panose="05000000000000000000" pitchFamily="2" charset="2"/>
              <a:buChar char="Ø"/>
            </a:pPr>
            <a:r>
              <a:rPr lang="en-US" sz="2400" dirty="0" smtClean="0"/>
              <a:t> headache</a:t>
            </a:r>
            <a:endParaRPr lang="en-US" sz="2400" dirty="0"/>
          </a:p>
          <a:p>
            <a:pPr lvl="1">
              <a:buFont typeface="Wingdings" panose="05000000000000000000" pitchFamily="2" charset="2"/>
              <a:buChar char="Ø"/>
            </a:pPr>
            <a:r>
              <a:rPr lang="en-US" sz="2400" dirty="0" smtClean="0"/>
              <a:t> abdominal pain (possibly “referred” pain to neck, 	shoulder, back)</a:t>
            </a:r>
            <a:endParaRPr lang="en-US" sz="2400" dirty="0"/>
          </a:p>
          <a:p>
            <a:pPr lvl="1">
              <a:buFont typeface="Wingdings" panose="05000000000000000000" pitchFamily="2" charset="2"/>
              <a:buChar char="Ø"/>
            </a:pPr>
            <a:r>
              <a:rPr lang="en-US" sz="2400" dirty="0" smtClean="0"/>
              <a:t> shortness of breath</a:t>
            </a:r>
          </a:p>
          <a:p>
            <a:pPr lvl="1">
              <a:buFont typeface="Wingdings" panose="05000000000000000000" pitchFamily="2" charset="2"/>
              <a:buChar char="Ø"/>
            </a:pPr>
            <a:r>
              <a:rPr lang="en-US" sz="2400" dirty="0" smtClean="0"/>
              <a:t> generalized swelling, extreme weight gain</a:t>
            </a:r>
          </a:p>
          <a:p>
            <a:pPr lvl="1">
              <a:buFont typeface="Wingdings" panose="05000000000000000000" pitchFamily="2" charset="2"/>
              <a:buChar char="Ø"/>
            </a:pPr>
            <a:r>
              <a:rPr lang="en-US" sz="2400" dirty="0" smtClean="0"/>
              <a:t> complaints </a:t>
            </a:r>
            <a:r>
              <a:rPr lang="en-US" sz="2400" dirty="0"/>
              <a:t>of “I just don’t feel right” </a:t>
            </a:r>
            <a:endParaRPr lang="en-US" sz="2400" dirty="0" smtClean="0"/>
          </a:p>
          <a:p>
            <a:pPr lvl="1">
              <a:buFont typeface="Wingdings" panose="05000000000000000000" pitchFamily="2" charset="2"/>
              <a:buChar char="Ø"/>
            </a:pPr>
            <a:r>
              <a:rPr lang="en-US" sz="2400" dirty="0" smtClean="0"/>
              <a:t>Visual disturbances</a:t>
            </a:r>
          </a:p>
          <a:p>
            <a:pPr lvl="1">
              <a:buFont typeface="Wingdings" panose="05000000000000000000" pitchFamily="2" charset="2"/>
              <a:buChar char="Ø"/>
            </a:pPr>
            <a:endParaRPr lang="en-US" sz="2400" dirty="0" smtClean="0"/>
          </a:p>
          <a:p>
            <a:pPr>
              <a:buNone/>
            </a:pPr>
            <a:r>
              <a:rPr lang="en-US" sz="2400" b="1" dirty="0" smtClean="0">
                <a:solidFill>
                  <a:schemeClr val="accent6"/>
                </a:solidFill>
              </a:rPr>
              <a:t>	</a:t>
            </a:r>
            <a:r>
              <a:rPr lang="en-US" sz="2400" b="1" i="1" dirty="0" smtClean="0">
                <a:solidFill>
                  <a:schemeClr val="accent6"/>
                </a:solidFill>
              </a:rPr>
              <a:t>Need to be evaluated for atypical presentations of preeclampsia with “severe features”</a:t>
            </a:r>
            <a:endParaRPr lang="en-US" sz="2400" b="1" i="1" dirty="0">
              <a:solidFill>
                <a:schemeClr val="accent6"/>
              </a:solidFill>
            </a:endParaRPr>
          </a:p>
        </p:txBody>
      </p:sp>
      <p:sp>
        <p:nvSpPr>
          <p:cNvPr id="5" name="TextBox 4"/>
          <p:cNvSpPr txBox="1"/>
          <p:nvPr/>
        </p:nvSpPr>
        <p:spPr>
          <a:xfrm>
            <a:off x="4473211" y="6492677"/>
            <a:ext cx="4670789" cy="307777"/>
          </a:xfrm>
          <a:prstGeom prst="rect">
            <a:avLst/>
          </a:prstGeom>
          <a:noFill/>
        </p:spPr>
        <p:txBody>
          <a:bodyPr wrap="square" rtlCol="0">
            <a:spAutoFit/>
          </a:bodyPr>
          <a:lstStyle/>
          <a:p>
            <a:r>
              <a:rPr lang="en-US" sz="1400" dirty="0" smtClean="0"/>
              <a:t>Am J </a:t>
            </a:r>
            <a:r>
              <a:rPr lang="en-US" sz="1400" dirty="0" err="1" smtClean="0"/>
              <a:t>Obstet</a:t>
            </a:r>
            <a:r>
              <a:rPr lang="en-US" sz="1400" dirty="0" smtClean="0"/>
              <a:t> Gynecol. May 2009;200(5):481 e481-487.</a:t>
            </a:r>
            <a:endParaRPr lang="en-US" sz="1400" dirty="0"/>
          </a:p>
        </p:txBody>
      </p:sp>
    </p:spTree>
    <p:extLst>
      <p:ext uri="{BB962C8B-B14F-4D97-AF65-F5344CB8AC3E}">
        <p14:creationId xmlns:p14="http://schemas.microsoft.com/office/powerpoint/2010/main" val="1055409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368302"/>
            <a:ext cx="8009467" cy="1155700"/>
          </a:xfrm>
        </p:spPr>
        <p:txBody>
          <a:bodyPr/>
          <a:lstStyle/>
          <a:p>
            <a:pPr algn="l"/>
            <a:r>
              <a:rPr lang="en-US" sz="3600" b="1" dirty="0">
                <a:solidFill>
                  <a:srgbClr val="F58466"/>
                </a:solidFill>
                <a:latin typeface="Goudy Old Style" pitchFamily="18" charset="0"/>
                <a:cs typeface="Arial Black"/>
              </a:rPr>
              <a:t>Historically How Well </a:t>
            </a:r>
            <a:br>
              <a:rPr lang="en-US" sz="3600" b="1" dirty="0">
                <a:solidFill>
                  <a:srgbClr val="F58466"/>
                </a:solidFill>
                <a:latin typeface="Goudy Old Style" pitchFamily="18" charset="0"/>
                <a:cs typeface="Arial Black"/>
              </a:rPr>
            </a:br>
            <a:r>
              <a:rPr lang="en-US" sz="3600" b="1" dirty="0">
                <a:solidFill>
                  <a:srgbClr val="F58466"/>
                </a:solidFill>
                <a:latin typeface="Goudy Old Style" pitchFamily="18" charset="0"/>
                <a:cs typeface="Arial Black"/>
              </a:rPr>
              <a:t>Do We Treat </a:t>
            </a:r>
            <a:r>
              <a:rPr lang="en-US" sz="3600" b="1" dirty="0" smtClean="0">
                <a:solidFill>
                  <a:srgbClr val="F58466"/>
                </a:solidFill>
                <a:latin typeface="Goudy Old Style" pitchFamily="18" charset="0"/>
                <a:cs typeface="Arial Black"/>
              </a:rPr>
              <a:t>Maternal BP</a:t>
            </a:r>
            <a:r>
              <a:rPr lang="en-US" sz="3600" b="1" dirty="0">
                <a:solidFill>
                  <a:srgbClr val="F58466"/>
                </a:solidFill>
                <a:latin typeface="Goudy Old Style" pitchFamily="18" charset="0"/>
                <a:cs typeface="Arial Black"/>
              </a:rPr>
              <a:t>?</a:t>
            </a:r>
          </a:p>
        </p:txBody>
      </p:sp>
      <p:sp>
        <p:nvSpPr>
          <p:cNvPr id="3" name="Content Placeholder 2"/>
          <p:cNvSpPr>
            <a:spLocks noGrp="1"/>
          </p:cNvSpPr>
          <p:nvPr>
            <p:ph idx="1"/>
          </p:nvPr>
        </p:nvSpPr>
        <p:spPr>
          <a:xfrm>
            <a:off x="800100" y="2120900"/>
            <a:ext cx="7416800" cy="2870200"/>
          </a:xfrm>
        </p:spPr>
        <p:txBody>
          <a:bodyPr/>
          <a:lstStyle/>
          <a:p>
            <a:pPr marL="0" indent="0" algn="ctr">
              <a:buNone/>
            </a:pPr>
            <a:r>
              <a:rPr lang="en-US" b="1" dirty="0" smtClean="0"/>
              <a:t>Common Mistakes:</a:t>
            </a:r>
          </a:p>
          <a:p>
            <a:pPr marL="0" indent="0" algn="ctr">
              <a:buNone/>
            </a:pPr>
            <a:r>
              <a:rPr lang="en-US" dirty="0" smtClean="0"/>
              <a:t>Treating only if diastolic pressure &gt;110</a:t>
            </a:r>
          </a:p>
          <a:p>
            <a:pPr marL="0" indent="0" algn="ctr">
              <a:buNone/>
            </a:pPr>
            <a:r>
              <a:rPr lang="en-US" dirty="0" smtClean="0"/>
              <a:t>Treating BP with magnesium</a:t>
            </a:r>
          </a:p>
          <a:p>
            <a:pPr marL="0" indent="0" algn="ctr">
              <a:buNone/>
            </a:pPr>
            <a:r>
              <a:rPr lang="en-US" dirty="0" smtClean="0"/>
              <a:t>Not treating if there is no proteinuria </a:t>
            </a:r>
          </a:p>
          <a:p>
            <a:pPr marL="0" indent="0" algn="ctr">
              <a:buNone/>
            </a:pPr>
            <a:r>
              <a:rPr lang="en-US" dirty="0" smtClean="0"/>
              <a:t>Waiting for 6 hours</a:t>
            </a:r>
          </a:p>
          <a:p>
            <a:pPr marL="0" indent="0">
              <a:buNone/>
            </a:pPr>
            <a:endParaRPr lang="en-US" dirty="0"/>
          </a:p>
        </p:txBody>
      </p:sp>
    </p:spTree>
    <p:extLst>
      <p:ext uri="{BB962C8B-B14F-4D97-AF65-F5344CB8AC3E}">
        <p14:creationId xmlns:p14="http://schemas.microsoft.com/office/powerpoint/2010/main" val="251217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COG PE 1.tif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533" b="-1422"/>
          <a:stretch/>
        </p:blipFill>
        <p:spPr>
          <a:xfrm>
            <a:off x="0" y="78529"/>
            <a:ext cx="9144000" cy="4522426"/>
          </a:xfrm>
        </p:spPr>
      </p:pic>
      <p:pic>
        <p:nvPicPr>
          <p:cNvPr id="5" name="Picture 4" descr="ACOG PE 2.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0685"/>
            <a:ext cx="9144000" cy="2077736"/>
          </a:xfrm>
          <a:prstGeom prst="rect">
            <a:avLst/>
          </a:prstGeom>
        </p:spPr>
      </p:pic>
      <p:cxnSp>
        <p:nvCxnSpPr>
          <p:cNvPr id="8" name="Straight Connector 7"/>
          <p:cNvCxnSpPr/>
          <p:nvPr/>
        </p:nvCxnSpPr>
        <p:spPr>
          <a:xfrm>
            <a:off x="8386243" y="6314332"/>
            <a:ext cx="65891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54230" y="2861902"/>
            <a:ext cx="2190932" cy="400110"/>
          </a:xfrm>
          <a:prstGeom prst="rect">
            <a:avLst/>
          </a:prstGeom>
          <a:noFill/>
        </p:spPr>
        <p:txBody>
          <a:bodyPr wrap="square" rtlCol="0">
            <a:spAutoFit/>
          </a:bodyPr>
          <a:lstStyle/>
          <a:p>
            <a:r>
              <a:rPr lang="en-US" sz="2000" b="1" dirty="0" smtClean="0">
                <a:solidFill>
                  <a:srgbClr val="FF0000"/>
                </a:solidFill>
              </a:rPr>
              <a:t>Reaffirmed 2012</a:t>
            </a:r>
            <a:endParaRPr lang="en-US" sz="2000" b="1" dirty="0">
              <a:solidFill>
                <a:srgbClr val="FF0000"/>
              </a:solidFill>
            </a:endParaRPr>
          </a:p>
        </p:txBody>
      </p:sp>
      <p:sp>
        <p:nvSpPr>
          <p:cNvPr id="3" name="Rectangle 2"/>
          <p:cNvSpPr/>
          <p:nvPr/>
        </p:nvSpPr>
        <p:spPr bwMode="auto">
          <a:xfrm>
            <a:off x="4991100" y="5829300"/>
            <a:ext cx="4152900" cy="8509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cxnSp>
        <p:nvCxnSpPr>
          <p:cNvPr id="9" name="Straight Connector 8"/>
          <p:cNvCxnSpPr/>
          <p:nvPr/>
        </p:nvCxnSpPr>
        <p:spPr>
          <a:xfrm>
            <a:off x="5067300" y="6565900"/>
            <a:ext cx="3886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266671" y="2698409"/>
            <a:ext cx="65891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93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Acknowledgments </a:t>
            </a:r>
            <a:endParaRPr lang="en-US" altLang="en-US" sz="2800" b="1" dirty="0" smtClean="0">
              <a:solidFill>
                <a:srgbClr val="F58466"/>
              </a:solidFill>
              <a:latin typeface="Goudy Old Style" pitchFamily="18" charset="0"/>
              <a:ea typeface="ＭＳ Ｐゴシック" pitchFamily="34" charset="-128"/>
            </a:endParaRPr>
          </a:p>
        </p:txBody>
      </p:sp>
      <p:sp>
        <p:nvSpPr>
          <p:cNvPr id="20483" name="Content Placeholder 3"/>
          <p:cNvSpPr>
            <a:spLocks noGrp="1"/>
          </p:cNvSpPr>
          <p:nvPr>
            <p:ph idx="1"/>
          </p:nvPr>
        </p:nvSpPr>
        <p:spPr>
          <a:xfrm>
            <a:off x="457200" y="1371600"/>
            <a:ext cx="8534400" cy="4953000"/>
          </a:xfrm>
        </p:spPr>
        <p:txBody>
          <a:bodyPr/>
          <a:lstStyle/>
          <a:p>
            <a:pPr marL="0" indent="0" eaLnBrk="1" hangingPunct="1">
              <a:buClr>
                <a:srgbClr val="F58466"/>
              </a:buClr>
              <a:buSzPct val="104000"/>
              <a:buNone/>
            </a:pPr>
            <a:r>
              <a:rPr lang="en-US" altLang="en-US" sz="2400" dirty="0" smtClean="0">
                <a:ea typeface="ＭＳ Ｐゴシック" pitchFamily="34" charset="-128"/>
              </a:rPr>
              <a:t>This slide set was adapted from materials created by the following groups:</a:t>
            </a:r>
          </a:p>
          <a:p>
            <a:pPr eaLnBrk="1" hangingPunct="1">
              <a:buClr>
                <a:srgbClr val="F58466"/>
              </a:buClr>
              <a:buSzPct val="104000"/>
            </a:pPr>
            <a:r>
              <a:rPr lang="en-US" altLang="en-US" sz="2400" dirty="0" smtClean="0">
                <a:ea typeface="ＭＳ Ｐゴシック" pitchFamily="34" charset="-128"/>
              </a:rPr>
              <a:t>FPQC Hypertension in Pregnancy Initiative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3"/>
              </a:rPr>
              <a:t>http://</a:t>
            </a:r>
            <a:r>
              <a:rPr lang="en-US" altLang="en-US" sz="2000" dirty="0" smtClean="0">
                <a:ea typeface="ＭＳ Ｐゴシック" pitchFamily="34" charset="-128"/>
                <a:hlinkClick r:id="rId3"/>
              </a:rPr>
              <a:t>health.usf.edu/publichealth/chiles/fpqc/hip</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CMQCC Preeclampsia Collaborative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4"/>
              </a:rPr>
              <a:t>https://</a:t>
            </a:r>
            <a:r>
              <a:rPr lang="en-US" altLang="en-US" sz="2000" dirty="0" smtClean="0">
                <a:ea typeface="ＭＳ Ｐゴシック" pitchFamily="34" charset="-128"/>
                <a:hlinkClick r:id="rId4"/>
              </a:rPr>
              <a:t>www.cmqcc.org/projects/past-projects/cmqcc-preeclampsia-collaborative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5"/>
              </a:rPr>
              <a:t>https://</a:t>
            </a:r>
            <a:r>
              <a:rPr lang="en-US" altLang="en-US" sz="2000" dirty="0" smtClean="0">
                <a:ea typeface="ＭＳ Ｐゴシック" pitchFamily="34" charset="-128"/>
                <a:hlinkClick r:id="rId5"/>
              </a:rPr>
              <a:t>www.acog.org/About-ACOG/ACOG-Districts/District-II/Safe-Motherhood-Initiative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AIM Severe Hypertension in Pregnancy Bundle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6"/>
              </a:rPr>
              <a:t>http://</a:t>
            </a:r>
            <a:r>
              <a:rPr lang="en-US" altLang="en-US" sz="2000" dirty="0" smtClean="0">
                <a:ea typeface="ＭＳ Ｐゴシック" pitchFamily="34" charset="-128"/>
                <a:hlinkClick r:id="rId6"/>
              </a:rPr>
              <a:t>www.safehealthcareforeverywoman.org/secure/hypertension-bundle.php</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7838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92736"/>
            <a:ext cx="7837146" cy="623263"/>
          </a:xfrm>
        </p:spPr>
        <p:txBody>
          <a:bodyPr>
            <a:noAutofit/>
          </a:bodyPr>
          <a:lstStyle/>
          <a:p>
            <a:pPr algn="l"/>
            <a:r>
              <a:rPr lang="en-US" sz="3600" b="1" dirty="0">
                <a:solidFill>
                  <a:srgbClr val="F58466"/>
                </a:solidFill>
                <a:latin typeface="Goudy Old Style" pitchFamily="18" charset="0"/>
                <a:cs typeface="Arial Black"/>
              </a:rPr>
              <a:t>Cause of U.S. Maternal Mortality</a:t>
            </a:r>
          </a:p>
        </p:txBody>
      </p:sp>
      <p:sp>
        <p:nvSpPr>
          <p:cNvPr id="3" name="Content Placeholder 2"/>
          <p:cNvSpPr>
            <a:spLocks noGrp="1"/>
          </p:cNvSpPr>
          <p:nvPr>
            <p:ph idx="1"/>
          </p:nvPr>
        </p:nvSpPr>
        <p:spPr>
          <a:xfrm>
            <a:off x="304800" y="1142249"/>
            <a:ext cx="8534400" cy="994334"/>
          </a:xfrm>
        </p:spPr>
        <p:txBody>
          <a:bodyPr/>
          <a:lstStyle/>
          <a:p>
            <a:r>
              <a:rPr lang="en-US" sz="2400" dirty="0" smtClean="0"/>
              <a:t>CDC Review of 14 years of coded data: </a:t>
            </a:r>
            <a:r>
              <a:rPr lang="en-US" sz="2400" b="1" i="1" dirty="0" smtClean="0"/>
              <a:t>1979-1992</a:t>
            </a:r>
          </a:p>
          <a:p>
            <a:r>
              <a:rPr lang="en-US" sz="2400" dirty="0" smtClean="0"/>
              <a:t>4024 maternal deaths </a:t>
            </a:r>
            <a:r>
              <a:rPr lang="en-US" sz="2400" b="1" i="1" dirty="0" smtClean="0">
                <a:solidFill>
                  <a:srgbClr val="000000"/>
                </a:solidFill>
              </a:rPr>
              <a:t>790 (19.6%) from preeclampsia</a:t>
            </a:r>
            <a:endParaRPr lang="en-US" sz="2400" b="1" i="1" dirty="0">
              <a:solidFill>
                <a:srgbClr val="000000"/>
              </a:solidFill>
            </a:endParaRPr>
          </a:p>
        </p:txBody>
      </p:sp>
      <p:pic>
        <p:nvPicPr>
          <p:cNvPr id="4" name="Picture 3" descr="PIH deaths.tiff"/>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3000" y="2111375"/>
            <a:ext cx="6220419" cy="4495800"/>
          </a:xfrm>
          <a:prstGeom prst="rect">
            <a:avLst/>
          </a:prstGeom>
        </p:spPr>
      </p:pic>
      <p:sp>
        <p:nvSpPr>
          <p:cNvPr id="5" name="TextBox 4"/>
          <p:cNvSpPr txBox="1"/>
          <p:nvPr/>
        </p:nvSpPr>
        <p:spPr>
          <a:xfrm>
            <a:off x="1219201" y="6519446"/>
            <a:ext cx="7581900" cy="338554"/>
          </a:xfrm>
          <a:prstGeom prst="rect">
            <a:avLst/>
          </a:prstGeom>
          <a:noFill/>
        </p:spPr>
        <p:txBody>
          <a:bodyPr wrap="square" rtlCol="0">
            <a:spAutoFit/>
          </a:bodyPr>
          <a:lstStyle/>
          <a:p>
            <a:r>
              <a:rPr lang="en-US" sz="1600" dirty="0" smtClean="0"/>
              <a:t>MacKay AP, Berg CJ, </a:t>
            </a:r>
            <a:r>
              <a:rPr lang="en-US" sz="1600" dirty="0" err="1" smtClean="0"/>
              <a:t>Atrash</a:t>
            </a:r>
            <a:r>
              <a:rPr lang="en-US" sz="1600" dirty="0" smtClean="0"/>
              <a:t> HK. Obstetrics and Gynecology 2001;97:533-538</a:t>
            </a:r>
            <a:endParaRPr lang="en-US" sz="1600" dirty="0"/>
          </a:p>
        </p:txBody>
      </p:sp>
      <p:sp>
        <p:nvSpPr>
          <p:cNvPr id="7" name="Rectangle 6"/>
          <p:cNvSpPr/>
          <p:nvPr/>
        </p:nvSpPr>
        <p:spPr bwMode="auto">
          <a:xfrm>
            <a:off x="1219200" y="3556000"/>
            <a:ext cx="5921968" cy="48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cxnSp>
        <p:nvCxnSpPr>
          <p:cNvPr id="9" name="Straight Arrow Connector 8"/>
          <p:cNvCxnSpPr/>
          <p:nvPr/>
        </p:nvCxnSpPr>
        <p:spPr bwMode="auto">
          <a:xfrm>
            <a:off x="7166569" y="3810000"/>
            <a:ext cx="44450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Box 9"/>
          <p:cNvSpPr txBox="1"/>
          <p:nvPr/>
        </p:nvSpPr>
        <p:spPr>
          <a:xfrm>
            <a:off x="7585669" y="3175001"/>
            <a:ext cx="1536700" cy="1292662"/>
          </a:xfrm>
          <a:prstGeom prst="rect">
            <a:avLst/>
          </a:prstGeom>
          <a:noFill/>
        </p:spPr>
        <p:txBody>
          <a:bodyPr wrap="square" rtlCol="0">
            <a:spAutoFit/>
          </a:bodyPr>
          <a:lstStyle/>
          <a:p>
            <a:r>
              <a:rPr lang="en-US" sz="2400" dirty="0" smtClean="0">
                <a:solidFill>
                  <a:srgbClr val="FF0000"/>
                </a:solidFill>
              </a:rPr>
              <a:t>90% </a:t>
            </a:r>
            <a:br>
              <a:rPr lang="en-US" sz="2400" dirty="0" smtClean="0">
                <a:solidFill>
                  <a:srgbClr val="FF0000"/>
                </a:solidFill>
              </a:rPr>
            </a:br>
            <a:r>
              <a:rPr lang="en-US" dirty="0" smtClean="0">
                <a:solidFill>
                  <a:srgbClr val="FF0000"/>
                </a:solidFill>
              </a:rPr>
              <a:t>of CVA were from hemorrhage</a:t>
            </a:r>
            <a:endParaRPr lang="en-US" dirty="0">
              <a:solidFill>
                <a:srgbClr val="FF0000"/>
              </a:solidFill>
            </a:endParaRPr>
          </a:p>
        </p:txBody>
      </p:sp>
      <p:sp>
        <p:nvSpPr>
          <p:cNvPr id="11" name="Rectangle 10"/>
          <p:cNvSpPr/>
          <p:nvPr/>
        </p:nvSpPr>
        <p:spPr bwMode="auto">
          <a:xfrm>
            <a:off x="5461321" y="1109566"/>
            <a:ext cx="1762700" cy="48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131848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95" y="480681"/>
            <a:ext cx="7772400" cy="914400"/>
          </a:xfrm>
        </p:spPr>
        <p:txBody>
          <a:bodyPr/>
          <a:lstStyle/>
          <a:p>
            <a:pPr algn="l"/>
            <a:r>
              <a:rPr lang="en-US" sz="3600" b="1" dirty="0">
                <a:solidFill>
                  <a:srgbClr val="F58466"/>
                </a:solidFill>
                <a:latin typeface="Goudy Old Style" pitchFamily="18" charset="0"/>
                <a:cs typeface="Arial Black"/>
              </a:rPr>
              <a:t>BP Associated Major Morbidity</a:t>
            </a:r>
          </a:p>
        </p:txBody>
      </p:sp>
      <p:sp>
        <p:nvSpPr>
          <p:cNvPr id="3" name="Content Placeholder 2"/>
          <p:cNvSpPr>
            <a:spLocks noGrp="1"/>
          </p:cNvSpPr>
          <p:nvPr>
            <p:ph idx="1"/>
          </p:nvPr>
        </p:nvSpPr>
        <p:spPr>
          <a:xfrm>
            <a:off x="457200" y="1967318"/>
            <a:ext cx="4566592" cy="3378129"/>
          </a:xfrm>
        </p:spPr>
        <p:txBody>
          <a:bodyPr/>
          <a:lstStyle/>
          <a:p>
            <a:pPr>
              <a:buSzPct val="70000"/>
              <a:buFont typeface="Wingdings" charset="2"/>
              <a:buChar char="Ø"/>
            </a:pPr>
            <a:r>
              <a:rPr lang="en-US" sz="2600" dirty="0" smtClean="0"/>
              <a:t>Stroke</a:t>
            </a:r>
          </a:p>
          <a:p>
            <a:pPr>
              <a:buSzPct val="70000"/>
              <a:buFont typeface="Wingdings" charset="2"/>
              <a:buChar char="Ø"/>
            </a:pPr>
            <a:r>
              <a:rPr lang="en-US" sz="2600" dirty="0" smtClean="0"/>
              <a:t>Placental Abruption</a:t>
            </a:r>
          </a:p>
          <a:p>
            <a:pPr>
              <a:buSzPct val="70000"/>
              <a:buFont typeface="Wingdings" charset="2"/>
              <a:buChar char="Ø"/>
            </a:pPr>
            <a:r>
              <a:rPr lang="en-US" sz="2600" dirty="0" smtClean="0"/>
              <a:t>Eclampsia</a:t>
            </a:r>
          </a:p>
          <a:p>
            <a:pPr>
              <a:buSzPct val="70000"/>
              <a:buFont typeface="Wingdings" charset="2"/>
              <a:buChar char="Ø"/>
            </a:pPr>
            <a:r>
              <a:rPr lang="en-US" sz="2600" dirty="0" smtClean="0"/>
              <a:t>Cerebral Edema/PRES</a:t>
            </a:r>
          </a:p>
          <a:p>
            <a:pPr>
              <a:buSzPct val="70000"/>
              <a:buFont typeface="Wingdings" charset="2"/>
              <a:buChar char="Ø"/>
            </a:pPr>
            <a:r>
              <a:rPr lang="en-US" sz="2600" dirty="0" smtClean="0"/>
              <a:t>Retinal Detachment</a:t>
            </a:r>
          </a:p>
          <a:p>
            <a:pPr>
              <a:buSzPct val="70000"/>
              <a:buFont typeface="Wingdings" charset="2"/>
              <a:buChar char="Ø"/>
            </a:pPr>
            <a:r>
              <a:rPr lang="en-US" sz="2600" dirty="0" smtClean="0"/>
              <a:t>Liver Hematoma/Rupture</a:t>
            </a:r>
          </a:p>
          <a:p>
            <a:pPr>
              <a:buSzPct val="70000"/>
              <a:buFont typeface="Wingdings" charset="2"/>
              <a:buChar char="Ø"/>
            </a:pPr>
            <a:endParaRPr lang="en-US" sz="2600" dirty="0" smtClean="0"/>
          </a:p>
          <a:p>
            <a:endParaRPr lang="en-US" sz="2600" dirty="0"/>
          </a:p>
        </p:txBody>
      </p:sp>
      <p:sp>
        <p:nvSpPr>
          <p:cNvPr id="4" name="TextBox 3"/>
          <p:cNvSpPr txBox="1"/>
          <p:nvPr/>
        </p:nvSpPr>
        <p:spPr>
          <a:xfrm>
            <a:off x="4870288" y="1939405"/>
            <a:ext cx="4108817" cy="2092881"/>
          </a:xfrm>
          <a:prstGeom prst="rect">
            <a:avLst/>
          </a:prstGeom>
          <a:noFill/>
        </p:spPr>
        <p:txBody>
          <a:bodyPr wrap="none" rtlCol="0">
            <a:spAutoFit/>
          </a:bodyPr>
          <a:lstStyle/>
          <a:p>
            <a:pPr marL="457200" indent="-457200">
              <a:buClr>
                <a:schemeClr val="bg2"/>
              </a:buClr>
              <a:buSzPct val="70000"/>
              <a:buFont typeface="Wingdings" charset="2"/>
              <a:buChar char="Ø"/>
            </a:pPr>
            <a:r>
              <a:rPr lang="en-US" sz="2600" dirty="0" smtClean="0"/>
              <a:t>Renal </a:t>
            </a:r>
            <a:r>
              <a:rPr lang="en-US" sz="2600" dirty="0"/>
              <a:t>Failure</a:t>
            </a:r>
          </a:p>
          <a:p>
            <a:pPr marL="457200" indent="-457200">
              <a:buClr>
                <a:schemeClr val="bg2"/>
              </a:buClr>
              <a:buSzPct val="70000"/>
              <a:buFont typeface="Wingdings" charset="2"/>
              <a:buChar char="Ø"/>
            </a:pPr>
            <a:r>
              <a:rPr lang="en-US" sz="2600" dirty="0" smtClean="0"/>
              <a:t>Hemorrhage</a:t>
            </a:r>
            <a:r>
              <a:rPr lang="en-US" sz="2600" dirty="0"/>
              <a:t>/DIC</a:t>
            </a:r>
          </a:p>
          <a:p>
            <a:pPr marL="457200" indent="-457200">
              <a:buClr>
                <a:schemeClr val="bg2"/>
              </a:buClr>
              <a:buSzPct val="70000"/>
              <a:buFont typeface="Wingdings" charset="2"/>
              <a:buChar char="Ø"/>
            </a:pPr>
            <a:r>
              <a:rPr lang="en-US" sz="2600" dirty="0" smtClean="0"/>
              <a:t>Pulmonary </a:t>
            </a:r>
            <a:r>
              <a:rPr lang="en-US" sz="2600" dirty="0"/>
              <a:t>Edema</a:t>
            </a:r>
          </a:p>
          <a:p>
            <a:pPr marL="457200" indent="-457200">
              <a:buClr>
                <a:schemeClr val="bg2"/>
              </a:buClr>
              <a:buSzPct val="70000"/>
              <a:buFont typeface="Wingdings" charset="2"/>
              <a:buChar char="Ø"/>
            </a:pPr>
            <a:r>
              <a:rPr lang="en-US" sz="2600" dirty="0" smtClean="0"/>
              <a:t>Ascites</a:t>
            </a:r>
            <a:r>
              <a:rPr lang="en-US" sz="2600" dirty="0"/>
              <a:t>/pleural effusion</a:t>
            </a:r>
          </a:p>
          <a:p>
            <a:pPr marL="457200" indent="-457200">
              <a:buClr>
                <a:schemeClr val="bg2"/>
              </a:buClr>
              <a:buFont typeface="Wingdings" charset="2"/>
              <a:buChar char="Ø"/>
            </a:pPr>
            <a:endParaRPr lang="en-US" sz="2600" dirty="0"/>
          </a:p>
        </p:txBody>
      </p:sp>
      <p:sp>
        <p:nvSpPr>
          <p:cNvPr id="5" name="Rectangle 4"/>
          <p:cNvSpPr/>
          <p:nvPr/>
        </p:nvSpPr>
        <p:spPr bwMode="auto">
          <a:xfrm>
            <a:off x="251190" y="1939405"/>
            <a:ext cx="4507458" cy="307107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309983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57" y="1701800"/>
            <a:ext cx="8382000" cy="5453686"/>
          </a:xfrm>
          <a:ln>
            <a:solidFill>
              <a:srgbClr val="FFFFFF"/>
            </a:solidFill>
          </a:ln>
        </p:spPr>
        <p:txBody>
          <a:bodyPr/>
          <a:lstStyle/>
          <a:p>
            <a:pPr lvl="0"/>
            <a:endParaRPr lang="en-US" sz="2000" dirty="0"/>
          </a:p>
          <a:p>
            <a:pPr lvl="1"/>
            <a:r>
              <a:rPr lang="en-US" sz="2400" dirty="0" smtClean="0"/>
              <a:t>23/24 </a:t>
            </a:r>
            <a:r>
              <a:rPr lang="en-US" sz="2400" dirty="0"/>
              <a:t>(</a:t>
            </a:r>
            <a:r>
              <a:rPr lang="en-US" sz="2400" b="1" i="1" dirty="0"/>
              <a:t>95.8%</a:t>
            </a:r>
            <a:r>
              <a:rPr lang="en-US" sz="2400" dirty="0"/>
              <a:t>) </a:t>
            </a:r>
            <a:r>
              <a:rPr lang="en-US" sz="2400" dirty="0" smtClean="0"/>
              <a:t>women with </a:t>
            </a:r>
            <a:r>
              <a:rPr lang="en-US" sz="2400" b="1" i="1" dirty="0" smtClean="0"/>
              <a:t>systolic</a:t>
            </a:r>
            <a:r>
              <a:rPr lang="en-US" sz="2400" dirty="0" smtClean="0"/>
              <a:t> </a:t>
            </a:r>
            <a:r>
              <a:rPr lang="en-US" sz="2400" b="1" i="1" dirty="0" smtClean="0">
                <a:solidFill>
                  <a:srgbClr val="000000"/>
                </a:solidFill>
              </a:rPr>
              <a:t>BP </a:t>
            </a:r>
            <a:r>
              <a:rPr lang="en-US" sz="2400" b="1" i="1" u="sng" dirty="0" smtClean="0">
                <a:solidFill>
                  <a:srgbClr val="000000"/>
                </a:solidFill>
              </a:rPr>
              <a:t>&gt;</a:t>
            </a:r>
            <a:r>
              <a:rPr lang="en-US" sz="2400" b="1" i="1" dirty="0" smtClean="0">
                <a:solidFill>
                  <a:srgbClr val="000000"/>
                </a:solidFill>
              </a:rPr>
              <a:t> 160mm Hg</a:t>
            </a:r>
          </a:p>
          <a:p>
            <a:pPr lvl="1"/>
            <a:endParaRPr lang="en-US" sz="1200" dirty="0" smtClean="0">
              <a:solidFill>
                <a:srgbClr val="00B0F0"/>
              </a:solidFill>
            </a:endParaRPr>
          </a:p>
          <a:p>
            <a:pPr lvl="1"/>
            <a:r>
              <a:rPr lang="en-US" sz="2400" dirty="0" smtClean="0"/>
              <a:t>24/24 </a:t>
            </a:r>
            <a:r>
              <a:rPr lang="en-US" sz="2400" b="1" dirty="0" smtClean="0"/>
              <a:t>(</a:t>
            </a:r>
            <a:r>
              <a:rPr lang="en-US" sz="2400" b="1" i="1" dirty="0" smtClean="0"/>
              <a:t>100%</a:t>
            </a:r>
            <a:r>
              <a:rPr lang="en-US" sz="2400" b="1" dirty="0" smtClean="0"/>
              <a:t>) </a:t>
            </a:r>
            <a:r>
              <a:rPr lang="en-US" sz="2400" dirty="0" smtClean="0"/>
              <a:t>had a</a:t>
            </a:r>
            <a:r>
              <a:rPr lang="en-US" sz="2400" b="1" dirty="0" smtClean="0"/>
              <a:t> </a:t>
            </a:r>
            <a:r>
              <a:rPr lang="en-US" sz="2400" b="1" i="1" dirty="0" smtClean="0"/>
              <a:t>BP ≥ 155 mm Hg</a:t>
            </a:r>
            <a:endParaRPr lang="en-US" sz="900" b="1" i="1" dirty="0" smtClean="0"/>
          </a:p>
          <a:p>
            <a:pPr lvl="1"/>
            <a:endParaRPr lang="en-US" sz="1050" dirty="0" smtClean="0"/>
          </a:p>
          <a:p>
            <a:pPr lvl="1"/>
            <a:r>
              <a:rPr lang="en-US" sz="2400" dirty="0" smtClean="0"/>
              <a:t>3/24 (</a:t>
            </a:r>
            <a:r>
              <a:rPr lang="en-US" sz="2400" b="1" i="1" dirty="0" smtClean="0"/>
              <a:t>12.5%</a:t>
            </a:r>
            <a:r>
              <a:rPr lang="en-US" sz="2400" dirty="0" smtClean="0"/>
              <a:t>) women with </a:t>
            </a:r>
            <a:r>
              <a:rPr lang="en-US" sz="2400" b="1" i="1" dirty="0" smtClean="0">
                <a:solidFill>
                  <a:srgbClr val="000000"/>
                </a:solidFill>
              </a:rPr>
              <a:t>diastolic BP &gt; 110mm Hg</a:t>
            </a:r>
          </a:p>
          <a:p>
            <a:pPr lvl="1"/>
            <a:endParaRPr lang="en-US" sz="1200" b="1" dirty="0"/>
          </a:p>
          <a:p>
            <a:pPr lvl="1"/>
            <a:r>
              <a:rPr lang="en-US" sz="2400" dirty="0" smtClean="0"/>
              <a:t>5</a:t>
            </a:r>
            <a:r>
              <a:rPr lang="en-US" sz="2400" dirty="0"/>
              <a:t>/28 </a:t>
            </a:r>
            <a:r>
              <a:rPr lang="en-US" sz="2400" b="1" dirty="0"/>
              <a:t>(</a:t>
            </a:r>
            <a:r>
              <a:rPr lang="en-US" sz="2400" b="1" i="1" dirty="0"/>
              <a:t>20.8%</a:t>
            </a:r>
            <a:r>
              <a:rPr lang="en-US" sz="2400" b="1" dirty="0"/>
              <a:t>) </a:t>
            </a:r>
            <a:r>
              <a:rPr lang="en-US" sz="2400" dirty="0"/>
              <a:t>women with </a:t>
            </a:r>
            <a:r>
              <a:rPr lang="en-US" sz="2400" b="1" i="1" dirty="0"/>
              <a:t>diastolic BP &gt; 105mm Hg</a:t>
            </a:r>
            <a:endParaRPr lang="en-US" sz="2400" i="1" dirty="0"/>
          </a:p>
        </p:txBody>
      </p:sp>
      <p:sp>
        <p:nvSpPr>
          <p:cNvPr id="5" name="TextBox 4"/>
          <p:cNvSpPr txBox="1"/>
          <p:nvPr/>
        </p:nvSpPr>
        <p:spPr>
          <a:xfrm>
            <a:off x="2126073" y="6245880"/>
            <a:ext cx="7017927" cy="523220"/>
          </a:xfrm>
          <a:prstGeom prst="rect">
            <a:avLst/>
          </a:prstGeom>
          <a:noFill/>
        </p:spPr>
        <p:txBody>
          <a:bodyPr wrap="square" rtlCol="0">
            <a:spAutoFit/>
          </a:bodyPr>
          <a:lstStyle/>
          <a:p>
            <a:r>
              <a:rPr lang="en-US" sz="1400" dirty="0"/>
              <a:t>Martin </a:t>
            </a:r>
            <a:r>
              <a:rPr lang="en-US" sz="1400" dirty="0" smtClean="0"/>
              <a:t>JN et al. Stroke </a:t>
            </a:r>
            <a:r>
              <a:rPr lang="en-US" sz="1400" dirty="0"/>
              <a:t>and Severe Preeclampsia and Eclampsia: </a:t>
            </a:r>
            <a:endParaRPr lang="en-US" sz="1400" dirty="0" smtClean="0"/>
          </a:p>
          <a:p>
            <a:r>
              <a:rPr lang="en-US" sz="1400" dirty="0" smtClean="0"/>
              <a:t>A </a:t>
            </a:r>
            <a:r>
              <a:rPr lang="en-US" sz="1400" dirty="0"/>
              <a:t>Paradigm Shift Focusing on Systolic Blood Pressure, </a:t>
            </a:r>
            <a:r>
              <a:rPr lang="en-US" sz="1400" dirty="0" err="1" smtClean="0"/>
              <a:t>Obstet</a:t>
            </a:r>
            <a:r>
              <a:rPr lang="en-US" sz="1400" dirty="0" smtClean="0"/>
              <a:t> </a:t>
            </a:r>
            <a:r>
              <a:rPr lang="en-US" sz="1400" dirty="0" err="1" smtClean="0"/>
              <a:t>Gynecol</a:t>
            </a:r>
            <a:r>
              <a:rPr lang="en-US" sz="1400" dirty="0" smtClean="0"/>
              <a:t> </a:t>
            </a:r>
            <a:r>
              <a:rPr lang="en-US" sz="1400" dirty="0"/>
              <a:t>2005;105-</a:t>
            </a:r>
            <a:r>
              <a:rPr lang="en-US" sz="1400" dirty="0" smtClean="0"/>
              <a:t>246.</a:t>
            </a:r>
            <a:endParaRPr lang="en-US" sz="1400" dirty="0"/>
          </a:p>
        </p:txBody>
      </p:sp>
      <p:sp>
        <p:nvSpPr>
          <p:cNvPr id="7" name="Rectangle 6"/>
          <p:cNvSpPr/>
          <p:nvPr/>
        </p:nvSpPr>
        <p:spPr>
          <a:xfrm>
            <a:off x="467129" y="490478"/>
            <a:ext cx="2123673" cy="400110"/>
          </a:xfrm>
          <a:prstGeom prst="rect">
            <a:avLst/>
          </a:prstGeom>
        </p:spPr>
        <p:txBody>
          <a:bodyPr wrap="none">
            <a:spAutoFit/>
          </a:bodyPr>
          <a:lstStyle/>
          <a:p>
            <a:r>
              <a:rPr lang="en-US" sz="2000" kern="0" dirty="0" smtClean="0">
                <a:solidFill>
                  <a:srgbClr val="855302"/>
                </a:solidFill>
                <a:ea typeface="ＭＳ Ｐゴシック" pitchFamily="-106" charset="-128"/>
                <a:cs typeface="ＭＳ Ｐゴシック" pitchFamily="-106" charset="-128"/>
              </a:rPr>
              <a:t> </a:t>
            </a:r>
            <a:r>
              <a:rPr lang="en-US" sz="2000" kern="0" dirty="0" smtClean="0">
                <a:ln w="19050" cap="flat" cmpd="sng" algn="ctr">
                  <a:solidFill>
                    <a:srgbClr val="FFFFFF"/>
                  </a:solidFill>
                  <a:prstDash val="solid"/>
                  <a:round/>
                  <a:headEnd type="none" w="med" len="med"/>
                  <a:tailEnd type="none" w="med" len="med"/>
                </a:ln>
                <a:solidFill>
                  <a:srgbClr val="855302"/>
                </a:solidFill>
                <a:ea typeface="ＭＳ Ｐゴシック" pitchFamily="-106" charset="-128"/>
                <a:cs typeface="ＭＳ Ｐゴシック" pitchFamily="-106" charset="-128"/>
              </a:rPr>
              <a:t>antihypertensive </a:t>
            </a:r>
            <a:endParaRPr lang="en-US" dirty="0">
              <a:solidFill>
                <a:srgbClr val="855302"/>
              </a:solidFill>
            </a:endParaRPr>
          </a:p>
        </p:txBody>
      </p:sp>
      <p:sp>
        <p:nvSpPr>
          <p:cNvPr id="8" name="Rectangle 7"/>
          <p:cNvSpPr/>
          <p:nvPr/>
        </p:nvSpPr>
        <p:spPr bwMode="auto">
          <a:xfrm>
            <a:off x="373357" y="1905001"/>
            <a:ext cx="8382000" cy="300989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4" name="Title 3"/>
          <p:cNvSpPr>
            <a:spLocks noGrp="1"/>
          </p:cNvSpPr>
          <p:nvPr>
            <p:ph type="title"/>
          </p:nvPr>
        </p:nvSpPr>
        <p:spPr>
          <a:xfrm>
            <a:off x="467129" y="333800"/>
            <a:ext cx="7076671" cy="914400"/>
          </a:xfrm>
        </p:spPr>
        <p:txBody>
          <a:bodyPr/>
          <a:lstStyle/>
          <a:p>
            <a:pPr algn="l"/>
            <a:r>
              <a:rPr lang="en-US" sz="4000" b="1" dirty="0">
                <a:solidFill>
                  <a:srgbClr val="F58466"/>
                </a:solidFill>
                <a:latin typeface="Goudy Old Style" pitchFamily="18" charset="0"/>
                <a:cs typeface="Arial Black"/>
              </a:rPr>
              <a:t>Blood Pressure Control and Stroke</a:t>
            </a:r>
          </a:p>
        </p:txBody>
      </p:sp>
    </p:spTree>
    <p:extLst>
      <p:ext uri="{BB962C8B-B14F-4D97-AF65-F5344CB8AC3E}">
        <p14:creationId xmlns:p14="http://schemas.microsoft.com/office/powerpoint/2010/main" val="1698029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8800"/>
            <a:ext cx="8000023" cy="914400"/>
          </a:xfrm>
        </p:spPr>
        <p:txBody>
          <a:bodyPr/>
          <a:lstStyle/>
          <a:p>
            <a:pPr algn="l"/>
            <a:r>
              <a:rPr lang="en-US" sz="4000" dirty="0">
                <a:solidFill>
                  <a:srgbClr val="F58466"/>
                </a:solidFill>
                <a:latin typeface="Goudy Old Style" pitchFamily="18" charset="0"/>
                <a:cs typeface="Arial Black"/>
              </a:rPr>
              <a:t>Preeclampsia </a:t>
            </a:r>
            <a:r>
              <a:rPr lang="en-US" sz="4000" dirty="0" smtClean="0">
                <a:solidFill>
                  <a:srgbClr val="F58466"/>
                </a:solidFill>
                <a:latin typeface="Goudy Old Style" pitchFamily="18" charset="0"/>
                <a:cs typeface="Arial Black"/>
              </a:rPr>
              <a:t>Treatment </a:t>
            </a:r>
            <a:r>
              <a:rPr lang="en-US" sz="4000" dirty="0">
                <a:solidFill>
                  <a:srgbClr val="F58466"/>
                </a:solidFill>
                <a:latin typeface="Goudy Old Style" pitchFamily="18" charset="0"/>
                <a:cs typeface="Arial Black"/>
              </a:rPr>
              <a:t>Recommendations</a:t>
            </a:r>
          </a:p>
        </p:txBody>
      </p:sp>
      <p:graphicFrame>
        <p:nvGraphicFramePr>
          <p:cNvPr id="5" name="Table 4"/>
          <p:cNvGraphicFramePr>
            <a:graphicFrameLocks noGrp="1"/>
          </p:cNvGraphicFramePr>
          <p:nvPr>
            <p:extLst>
              <p:ext uri="{D42A27DB-BD31-4B8C-83A1-F6EECF244321}">
                <p14:modId xmlns:p14="http://schemas.microsoft.com/office/powerpoint/2010/main" val="2925331151"/>
              </p:ext>
            </p:extLst>
          </p:nvPr>
        </p:nvGraphicFramePr>
        <p:xfrm>
          <a:off x="533400" y="1727200"/>
          <a:ext cx="8063523" cy="2301388"/>
        </p:xfrm>
        <a:graphic>
          <a:graphicData uri="http://schemas.openxmlformats.org/drawingml/2006/table">
            <a:tbl>
              <a:tblPr firstRow="1" bandRow="1">
                <a:tableStyleId>{5C22544A-7EE6-4342-B048-85BDC9FD1C3A}</a:tableStyleId>
              </a:tblPr>
              <a:tblGrid>
                <a:gridCol w="2213516"/>
                <a:gridCol w="2529732"/>
                <a:gridCol w="3320275"/>
              </a:tblGrid>
              <a:tr h="1409700">
                <a:tc>
                  <a:txBody>
                    <a:bodyPr/>
                    <a:lstStyle/>
                    <a:p>
                      <a:pPr algn="ctr"/>
                      <a:r>
                        <a:rPr lang="en-US" sz="2400" dirty="0" smtClean="0">
                          <a:solidFill>
                            <a:srgbClr val="000000"/>
                          </a:solidFill>
                        </a:rPr>
                        <a:t>Systolic</a:t>
                      </a:r>
                    </a:p>
                    <a:p>
                      <a:pPr algn="ctr"/>
                      <a:r>
                        <a:rPr lang="en-US" sz="2400" dirty="0" smtClean="0">
                          <a:solidFill>
                            <a:srgbClr val="000000"/>
                          </a:solidFill>
                        </a:rPr>
                        <a:t> ≥</a:t>
                      </a:r>
                      <a:r>
                        <a:rPr lang="en-US" sz="2400" baseline="0" dirty="0" smtClean="0">
                          <a:solidFill>
                            <a:srgbClr val="000000"/>
                          </a:solidFill>
                        </a:rPr>
                        <a:t> 160</a:t>
                      </a:r>
                      <a:endParaRPr lang="en-US" sz="2400" dirty="0" smtClean="0">
                        <a:solidFill>
                          <a:srgbClr val="000000"/>
                        </a:solidFill>
                      </a:endParaRPr>
                    </a:p>
                  </a:txBody>
                  <a:tcPr/>
                </a:tc>
                <a:tc>
                  <a:txBody>
                    <a:bodyPr/>
                    <a:lstStyle/>
                    <a:p>
                      <a:pPr algn="ctr"/>
                      <a:r>
                        <a:rPr lang="en-US" sz="2400" dirty="0" smtClean="0">
                          <a:solidFill>
                            <a:srgbClr val="000000"/>
                          </a:solidFill>
                        </a:rPr>
                        <a:t>Diastolic </a:t>
                      </a:r>
                    </a:p>
                    <a:p>
                      <a:pPr algn="ctr"/>
                      <a:r>
                        <a:rPr lang="en-US" sz="2400" dirty="0" smtClean="0">
                          <a:solidFill>
                            <a:srgbClr val="000000"/>
                          </a:solidFill>
                        </a:rPr>
                        <a:t>≥ 110</a:t>
                      </a:r>
                      <a:endParaRPr lang="en-US" sz="2400" dirty="0">
                        <a:solidFill>
                          <a:srgbClr val="000000"/>
                        </a:solidFill>
                      </a:endParaRPr>
                    </a:p>
                  </a:txBody>
                  <a:tcPr/>
                </a:tc>
                <a:tc>
                  <a:txBody>
                    <a:bodyPr/>
                    <a:lstStyle/>
                    <a:p>
                      <a:pPr algn="ctr"/>
                      <a:r>
                        <a:rPr lang="en-US" sz="2400" dirty="0" smtClean="0">
                          <a:solidFill>
                            <a:srgbClr val="000000"/>
                          </a:solidFill>
                        </a:rPr>
                        <a:t>Repeat BP and Treat Within 30-</a:t>
                      </a:r>
                      <a:r>
                        <a:rPr lang="en-US" sz="2400" u="sng" dirty="0" smtClean="0">
                          <a:solidFill>
                            <a:srgbClr val="000000"/>
                          </a:solidFill>
                        </a:rPr>
                        <a:t>60 minutes </a:t>
                      </a:r>
                    </a:p>
                    <a:p>
                      <a:pPr algn="ctr"/>
                      <a:r>
                        <a:rPr lang="en-US" sz="2400" u="sng" dirty="0" smtClean="0">
                          <a:solidFill>
                            <a:srgbClr val="000000"/>
                          </a:solidFill>
                        </a:rPr>
                        <a:t>(ideally  ASAP)</a:t>
                      </a:r>
                      <a:endParaRPr lang="en-US" sz="2400" u="sng" dirty="0">
                        <a:solidFill>
                          <a:srgbClr val="000000"/>
                        </a:solidFill>
                      </a:endParaRPr>
                    </a:p>
                  </a:txBody>
                  <a:tcPr/>
                </a:tc>
              </a:tr>
              <a:tr h="891688">
                <a:tc>
                  <a:txBody>
                    <a:bodyPr/>
                    <a:lstStyle/>
                    <a:p>
                      <a:pPr algn="ctr"/>
                      <a:endParaRPr lang="en-US" sz="2400" dirty="0" smtClean="0">
                        <a:solidFill>
                          <a:srgbClr val="000000"/>
                        </a:solidFill>
                      </a:endParaRPr>
                    </a:p>
                    <a:p>
                      <a:pPr algn="ctr"/>
                      <a:r>
                        <a:rPr lang="en-US" sz="2400" dirty="0" smtClean="0">
                          <a:solidFill>
                            <a:srgbClr val="000000"/>
                          </a:solidFill>
                        </a:rPr>
                        <a:t>≥155</a:t>
                      </a:r>
                    </a:p>
                  </a:txBody>
                  <a:tcPr/>
                </a:tc>
                <a:tc>
                  <a:txBody>
                    <a:bodyPr/>
                    <a:lstStyle/>
                    <a:p>
                      <a:pPr algn="ctr"/>
                      <a:endParaRPr lang="en-US" sz="2400" dirty="0" smtClean="0">
                        <a:solidFill>
                          <a:srgbClr val="000000"/>
                        </a:solidFill>
                      </a:endParaRPr>
                    </a:p>
                    <a:p>
                      <a:pPr algn="ctr"/>
                      <a:r>
                        <a:rPr lang="en-US" sz="2400" dirty="0" smtClean="0">
                          <a:solidFill>
                            <a:srgbClr val="000000"/>
                          </a:solidFill>
                        </a:rPr>
                        <a:t>≥105-110</a:t>
                      </a:r>
                      <a:endParaRPr lang="en-US" sz="2400" dirty="0">
                        <a:solidFill>
                          <a:srgbClr val="000000"/>
                        </a:solidFill>
                      </a:endParaRPr>
                    </a:p>
                  </a:txBody>
                  <a:tcPr/>
                </a:tc>
                <a:tc>
                  <a:txBody>
                    <a:bodyPr/>
                    <a:lstStyle/>
                    <a:p>
                      <a:pPr algn="ctr"/>
                      <a:endParaRPr lang="en-US" sz="2400" dirty="0" smtClean="0">
                        <a:solidFill>
                          <a:srgbClr val="000000"/>
                        </a:solidFill>
                      </a:endParaRPr>
                    </a:p>
                    <a:p>
                      <a:pPr algn="ctr"/>
                      <a:r>
                        <a:rPr lang="en-US" sz="2400" dirty="0" smtClean="0">
                          <a:solidFill>
                            <a:srgbClr val="000000"/>
                          </a:solidFill>
                        </a:rPr>
                        <a:t>Alternative triggers*</a:t>
                      </a:r>
                      <a:endParaRPr lang="en-US" sz="2400" dirty="0">
                        <a:solidFill>
                          <a:srgbClr val="000000"/>
                        </a:solidFill>
                      </a:endParaRPr>
                    </a:p>
                  </a:txBody>
                  <a:tcPr/>
                </a:tc>
              </a:tr>
            </a:tbl>
          </a:graphicData>
        </a:graphic>
      </p:graphicFrame>
      <p:sp>
        <p:nvSpPr>
          <p:cNvPr id="8" name="TextBox 7"/>
          <p:cNvSpPr txBox="1"/>
          <p:nvPr/>
        </p:nvSpPr>
        <p:spPr>
          <a:xfrm>
            <a:off x="340106" y="4652308"/>
            <a:ext cx="8473693" cy="1938992"/>
          </a:xfrm>
          <a:prstGeom prst="rect">
            <a:avLst/>
          </a:prstGeom>
          <a:noFill/>
        </p:spPr>
        <p:txBody>
          <a:bodyPr wrap="square" rtlCol="0">
            <a:spAutoFit/>
          </a:bodyPr>
          <a:lstStyle/>
          <a:p>
            <a:pPr algn="ctr"/>
            <a:r>
              <a:rPr lang="en-US" sz="2400" b="1" dirty="0" smtClean="0"/>
              <a:t>Recommendations apply to all forms of hypertension:</a:t>
            </a:r>
          </a:p>
          <a:p>
            <a:pPr algn="ctr"/>
            <a:endParaRPr lang="en-US" sz="2400" b="1" dirty="0" smtClean="0"/>
          </a:p>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Gestational HTN = Preeclampsia </a:t>
            </a:r>
            <a:r>
              <a:rPr lang="en-US" sz="2400" b="1" dirty="0" smtClean="0">
                <a:solidFill>
                  <a:srgbClr val="000000"/>
                </a:solidFill>
                <a:latin typeface="Arial" charset="0"/>
                <a:ea typeface="ＭＳ Ｐゴシック" charset="0"/>
                <a:cs typeface="ＭＳ Ｐゴシック" charset="0"/>
              </a:rPr>
              <a:t>= chronic HTN</a:t>
            </a:r>
            <a:endParaRPr lang="en-US" sz="2400" b="1" dirty="0">
              <a:solidFill>
                <a:srgbClr val="000000"/>
              </a:solidFill>
              <a:latin typeface="Arial" charset="0"/>
              <a:ea typeface="ＭＳ Ｐゴシック" charset="0"/>
              <a:cs typeface="ＭＳ Ｐゴシック" charset="0"/>
            </a:endParaRPr>
          </a:p>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						</a:t>
            </a:r>
          </a:p>
          <a:p>
            <a:pPr algn="ctr"/>
            <a:endParaRPr lang="en-US" sz="2400" b="1" dirty="0"/>
          </a:p>
        </p:txBody>
      </p:sp>
      <p:sp>
        <p:nvSpPr>
          <p:cNvPr id="3" name="Rectangle 2"/>
          <p:cNvSpPr/>
          <p:nvPr/>
        </p:nvSpPr>
        <p:spPr bwMode="auto">
          <a:xfrm>
            <a:off x="5308600" y="1727200"/>
            <a:ext cx="3288323" cy="13843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508706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9763" y="3048000"/>
            <a:ext cx="5824537" cy="15240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Text Placeholder 8"/>
          <p:cNvSpPr>
            <a:spLocks noGrp="1"/>
          </p:cNvSpPr>
          <p:nvPr>
            <p:ph type="body" sz="quarter" idx="3"/>
          </p:nvPr>
        </p:nvSpPr>
        <p:spPr>
          <a:xfrm>
            <a:off x="650875" y="3052763"/>
            <a:ext cx="5867400" cy="1524000"/>
          </a:xfrm>
        </p:spPr>
        <p:txBody>
          <a:bodyPr/>
          <a:lstStyle/>
          <a:p>
            <a:r>
              <a:rPr lang="en-US" altLang="en-US" sz="2200" smtClean="0">
                <a:solidFill>
                  <a:schemeClr val="tx2"/>
                </a:solidFill>
              </a:rPr>
              <a:t>Approach: </a:t>
            </a:r>
            <a:r>
              <a:rPr lang="en-US" altLang="en-US" sz="2200" smtClean="0"/>
              <a:t>Established workgroup (1/2015), identify hospital teams (5/2016), implement evidence-based practices / protocols / AIM HTN Bundle (6/2016-12/2017)</a:t>
            </a:r>
          </a:p>
        </p:txBody>
      </p:sp>
      <p:sp>
        <p:nvSpPr>
          <p:cNvPr id="7" name="Rectangle 6"/>
          <p:cNvSpPr/>
          <p:nvPr/>
        </p:nvSpPr>
        <p:spPr>
          <a:xfrm>
            <a:off x="633413" y="1676400"/>
            <a:ext cx="582453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1" name="Title 1"/>
          <p:cNvSpPr>
            <a:spLocks noGrp="1"/>
          </p:cNvSpPr>
          <p:nvPr>
            <p:ph type="title"/>
          </p:nvPr>
        </p:nvSpPr>
        <p:spPr/>
        <p:txBody>
          <a:bodyPr/>
          <a:lstStyle/>
          <a:p>
            <a:pPr algn="l" eaLnBrk="1" hangingPunct="1"/>
            <a:r>
              <a:rPr lang="en-US" altLang="en-US" sz="3600" b="1" smtClean="0">
                <a:solidFill>
                  <a:srgbClr val="F58466"/>
                </a:solidFill>
                <a:latin typeface="Goudy Old Style" pitchFamily="18" charset="0"/>
              </a:rPr>
              <a:t>ILPQC Maternal </a:t>
            </a:r>
            <a:br>
              <a:rPr lang="en-US" altLang="en-US" sz="3600" b="1" smtClean="0">
                <a:solidFill>
                  <a:srgbClr val="F58466"/>
                </a:solidFill>
                <a:latin typeface="Goudy Old Style" pitchFamily="18" charset="0"/>
              </a:rPr>
            </a:br>
            <a:r>
              <a:rPr lang="en-US" altLang="en-US" sz="3600" b="1" smtClean="0">
                <a:solidFill>
                  <a:srgbClr val="F58466"/>
                </a:solidFill>
                <a:latin typeface="Goudy Old Style" pitchFamily="18" charset="0"/>
              </a:rPr>
              <a:t>Hypertension Initiative</a:t>
            </a:r>
          </a:p>
        </p:txBody>
      </p:sp>
      <p:sp>
        <p:nvSpPr>
          <p:cNvPr id="46083" name="Text Placeholder 7"/>
          <p:cNvSpPr>
            <a:spLocks noGrp="1"/>
          </p:cNvSpPr>
          <p:nvPr>
            <p:ph type="body" sz="quarter" idx="1"/>
          </p:nvPr>
        </p:nvSpPr>
        <p:spPr>
          <a:xfrm>
            <a:off x="609600" y="1676400"/>
            <a:ext cx="5867400" cy="1447800"/>
          </a:xfrm>
        </p:spPr>
        <p:txBody>
          <a:bodyPr>
            <a:normAutofit fontScale="92500"/>
          </a:bodyPr>
          <a:lstStyle/>
          <a:p>
            <a:pPr>
              <a:buFont typeface="Arial" panose="020B0604020202020204" pitchFamily="34" charset="0"/>
              <a:buNone/>
              <a:defRPr/>
            </a:pPr>
            <a:r>
              <a:rPr lang="en-US" dirty="0" smtClean="0">
                <a:solidFill>
                  <a:schemeClr val="tx2"/>
                </a:solidFill>
              </a:rPr>
              <a:t>Aim:</a:t>
            </a:r>
            <a:r>
              <a:rPr lang="en-US" dirty="0" smtClean="0"/>
              <a:t> </a:t>
            </a:r>
            <a:r>
              <a:rPr lang="en-US" dirty="0"/>
              <a:t>Reduce the rate of severe morbidities in women with severe preeclampsia, eclampsia, or preeclampsia superimposed on pre-existing hypertension by 20% </a:t>
            </a:r>
            <a:r>
              <a:rPr lang="en-US" dirty="0" smtClean="0"/>
              <a:t>by December 2017</a:t>
            </a:r>
            <a:endParaRPr lang="en-US" b="0" dirty="0" smtClean="0"/>
          </a:p>
        </p:txBody>
      </p:sp>
      <p:sp>
        <p:nvSpPr>
          <p:cNvPr id="24583" name="TextBox 10"/>
          <p:cNvSpPr txBox="1">
            <a:spLocks noChangeArrowheads="1"/>
          </p:cNvSpPr>
          <p:nvPr/>
        </p:nvSpPr>
        <p:spPr bwMode="auto">
          <a:xfrm>
            <a:off x="533400" y="4594225"/>
            <a:ext cx="807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MS PGothic" pitchFamily="34" charset="-128"/>
              </a:defRPr>
            </a:lvl1pPr>
            <a:lvl2pPr marL="342900" indent="-34290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Clr>
                <a:srgbClr val="F58466"/>
              </a:buClr>
            </a:pPr>
            <a:r>
              <a:rPr lang="en-US" altLang="en-US" sz="1800" dirty="0">
                <a:latin typeface="Arial" charset="0"/>
                <a:cs typeface="Arial" charset="0"/>
              </a:rPr>
              <a:t>OB Advisory Workgroup and HTN Clinical Leadership Team developed process/outcome measures, toolkit/education, data form and reports </a:t>
            </a:r>
          </a:p>
          <a:p>
            <a:pPr lvl="1" eaLnBrk="1" hangingPunct="1">
              <a:spcBef>
                <a:spcPct val="0"/>
              </a:spcBef>
              <a:buClr>
                <a:srgbClr val="F58466"/>
              </a:buClr>
              <a:buFont typeface="Arial" charset="0"/>
              <a:buChar char="•"/>
            </a:pPr>
            <a:r>
              <a:rPr lang="en-US" altLang="en-US" sz="1800" dirty="0">
                <a:latin typeface="Arial" charset="0"/>
                <a:cs typeface="Arial" charset="0"/>
              </a:rPr>
              <a:t>Input from IDPH SQC / PNAs / AIM Initiative / CA, NY, and NC </a:t>
            </a:r>
          </a:p>
          <a:p>
            <a:pPr lvl="1" eaLnBrk="1" hangingPunct="1">
              <a:spcBef>
                <a:spcPct val="0"/>
              </a:spcBef>
              <a:buClr>
                <a:srgbClr val="F58466"/>
              </a:buClr>
              <a:buFont typeface="Arial" charset="0"/>
              <a:buChar char="•"/>
            </a:pPr>
            <a:r>
              <a:rPr lang="en-US" altLang="en-US" sz="1800" dirty="0">
                <a:latin typeface="Arial" charset="0"/>
                <a:cs typeface="Arial" charset="0"/>
              </a:rPr>
              <a:t>Launched Wave 1 in January 2016 with 24 teams</a:t>
            </a:r>
          </a:p>
          <a:p>
            <a:pPr lvl="1" eaLnBrk="1" hangingPunct="1">
              <a:spcBef>
                <a:spcPct val="0"/>
              </a:spcBef>
              <a:buClr>
                <a:srgbClr val="F58466"/>
              </a:buClr>
              <a:buFont typeface="Arial" charset="0"/>
              <a:buChar char="•"/>
            </a:pPr>
            <a:r>
              <a:rPr lang="en-US" altLang="en-US" sz="1800" dirty="0">
                <a:latin typeface="Arial" charset="0"/>
                <a:cs typeface="Arial" charset="0"/>
              </a:rPr>
              <a:t>Launched Wave 2 on May 2, 2016 with </a:t>
            </a:r>
            <a:r>
              <a:rPr lang="en-US" altLang="en-US" sz="1800" dirty="0" smtClean="0">
                <a:latin typeface="Arial" charset="0"/>
                <a:cs typeface="Arial" charset="0"/>
              </a:rPr>
              <a:t>110 </a:t>
            </a:r>
            <a:r>
              <a:rPr lang="en-US" altLang="en-US" sz="1800" dirty="0">
                <a:latin typeface="Arial" charset="0"/>
                <a:cs typeface="Arial" charset="0"/>
              </a:rPr>
              <a:t>teams</a:t>
            </a:r>
          </a:p>
        </p:txBody>
      </p:sp>
      <p:pic>
        <p:nvPicPr>
          <p:cNvPr id="2458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673225"/>
            <a:ext cx="25273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841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en-US" sz="4000" b="1" dirty="0" smtClean="0">
                <a:solidFill>
                  <a:srgbClr val="F58466"/>
                </a:solidFill>
                <a:latin typeface="Goudy Old Style" pitchFamily="18" charset="0"/>
              </a:rPr>
              <a:t>What are we trying to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accomplish?</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533400" y="1371600"/>
            <a:ext cx="8229599" cy="4449763"/>
          </a:xfrm>
        </p:spPr>
        <p:txBody>
          <a:bodyPr>
            <a:normAutofit fontScale="92500" lnSpcReduction="20000"/>
          </a:bodyPr>
          <a:lstStyle/>
          <a:p>
            <a:pPr>
              <a:spcBef>
                <a:spcPts val="1200"/>
              </a:spcBef>
              <a:buClr>
                <a:srgbClr val="F58466"/>
              </a:buClr>
            </a:pPr>
            <a:r>
              <a:rPr lang="en-US" dirty="0"/>
              <a:t>Early </a:t>
            </a:r>
            <a:r>
              <a:rPr lang="en-US" dirty="0" smtClean="0"/>
              <a:t>recognition of hypertension  and correct diagnosis during </a:t>
            </a:r>
            <a:r>
              <a:rPr lang="en-US" dirty="0"/>
              <a:t>and after pregnancy</a:t>
            </a:r>
          </a:p>
          <a:p>
            <a:pPr>
              <a:spcBef>
                <a:spcPts val="1200"/>
              </a:spcBef>
              <a:buClr>
                <a:srgbClr val="F58466"/>
              </a:buClr>
            </a:pPr>
            <a:r>
              <a:rPr lang="en-US" dirty="0" smtClean="0">
                <a:solidFill>
                  <a:srgbClr val="FF0000"/>
                </a:solidFill>
              </a:rPr>
              <a:t>Reduce time to </a:t>
            </a:r>
            <a:r>
              <a:rPr lang="en-US" dirty="0">
                <a:solidFill>
                  <a:srgbClr val="FF0000"/>
                </a:solidFill>
              </a:rPr>
              <a:t>treatment of severe range blood </a:t>
            </a:r>
            <a:r>
              <a:rPr lang="en-US" dirty="0" smtClean="0">
                <a:solidFill>
                  <a:srgbClr val="FF0000"/>
                </a:solidFill>
              </a:rPr>
              <a:t>pressure, 160/110(105) </a:t>
            </a:r>
          </a:p>
          <a:p>
            <a:pPr>
              <a:spcBef>
                <a:spcPts val="1200"/>
              </a:spcBef>
              <a:buClr>
                <a:srgbClr val="F58466"/>
              </a:buClr>
            </a:pPr>
            <a:r>
              <a:rPr lang="en-US" dirty="0" smtClean="0"/>
              <a:t>Deliver not too early and not too late</a:t>
            </a:r>
          </a:p>
          <a:p>
            <a:pPr>
              <a:spcBef>
                <a:spcPts val="1200"/>
              </a:spcBef>
              <a:buClr>
                <a:srgbClr val="F58466"/>
              </a:buClr>
            </a:pPr>
            <a:r>
              <a:rPr lang="en-US" dirty="0" smtClean="0"/>
              <a:t>Provide patient education and appropriately timed follow up</a:t>
            </a:r>
          </a:p>
          <a:p>
            <a:pPr>
              <a:spcBef>
                <a:spcPts val="1200"/>
              </a:spcBef>
              <a:buClr>
                <a:srgbClr val="F58466"/>
              </a:buClr>
            </a:pPr>
            <a:r>
              <a:rPr lang="en-US" dirty="0" smtClean="0"/>
              <a:t>Implementation </a:t>
            </a:r>
            <a:r>
              <a:rPr lang="en-US" dirty="0"/>
              <a:t>of evidence based </a:t>
            </a:r>
            <a:r>
              <a:rPr lang="en-US" dirty="0" smtClean="0"/>
              <a:t>protocols for treatment and management of severe HTN / preeclampsia / </a:t>
            </a:r>
            <a:r>
              <a:rPr lang="en-US" dirty="0" err="1" smtClean="0"/>
              <a:t>eclampsia</a:t>
            </a:r>
            <a:endParaRPr lang="en-US" i="1" strike="sngStrike" dirty="0"/>
          </a:p>
          <a:p>
            <a:pPr>
              <a:spcBef>
                <a:spcPts val="1200"/>
              </a:spcBef>
            </a:pPr>
            <a:endParaRPr lang="en-US" dirty="0" smtClean="0"/>
          </a:p>
          <a:p>
            <a:pPr marL="0" indent="0">
              <a:spcBef>
                <a:spcPts val="1200"/>
              </a:spcBef>
              <a:buNone/>
            </a:pPr>
            <a:endParaRPr lang="en-US" dirty="0"/>
          </a:p>
        </p:txBody>
      </p:sp>
    </p:spTree>
    <p:extLst>
      <p:ext uri="{BB962C8B-B14F-4D97-AF65-F5344CB8AC3E}">
        <p14:creationId xmlns:p14="http://schemas.microsoft.com/office/powerpoint/2010/main" val="3682897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43" y="1295400"/>
            <a:ext cx="7953375" cy="2336799"/>
          </a:xfrm>
          <a:ln w="28575" cmpd="sng">
            <a:solidFill>
              <a:schemeClr val="tx1"/>
            </a:solidFill>
          </a:ln>
        </p:spPr>
        <p:txBody>
          <a:bodyPr anchor="ct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160/110 vs. 160/105</a:t>
            </a:r>
            <a:endParaRPr lang="en-US" sz="4000" b="1" dirty="0">
              <a:solidFill>
                <a:srgbClr val="F58466"/>
              </a:solidFill>
              <a:latin typeface="Goudy Old Style" pitchFamily="18" charset="0"/>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4" name="TextBox 3"/>
          <p:cNvSpPr txBox="1"/>
          <p:nvPr/>
        </p:nvSpPr>
        <p:spPr>
          <a:xfrm>
            <a:off x="685800" y="3725890"/>
            <a:ext cx="7968387" cy="2677656"/>
          </a:xfrm>
          <a:prstGeom prst="rect">
            <a:avLst/>
          </a:prstGeom>
          <a:noFill/>
        </p:spPr>
        <p:txBody>
          <a:bodyPr wrap="square" rtlCol="0">
            <a:spAutoFit/>
          </a:bodyPr>
          <a:lstStyle/>
          <a:p>
            <a:pPr defTabSz="914400"/>
            <a:r>
              <a:rPr lang="en-US" sz="2800" i="1" dirty="0">
                <a:solidFill>
                  <a:prstClr val="black"/>
                </a:solidFill>
              </a:rPr>
              <a:t>The</a:t>
            </a:r>
            <a:r>
              <a:rPr lang="en-US" sz="2800" dirty="0">
                <a:solidFill>
                  <a:prstClr val="black"/>
                </a:solidFill>
              </a:rPr>
              <a:t> critical initial step in decreasing maternal morbidity and mortality is to administer </a:t>
            </a:r>
            <a:r>
              <a:rPr lang="en-US" sz="2800" b="1" dirty="0" smtClean="0">
                <a:solidFill>
                  <a:prstClr val="black"/>
                </a:solidFill>
              </a:rPr>
              <a:t>anti-hypertensive</a:t>
            </a:r>
            <a:r>
              <a:rPr lang="en-US" sz="2800" dirty="0" smtClean="0">
                <a:ln w="19050" cap="flat" cmpd="sng" algn="ctr">
                  <a:solidFill>
                    <a:srgbClr val="FFFFFF"/>
                  </a:solidFill>
                  <a:prstDash val="solid"/>
                  <a:round/>
                  <a:headEnd type="none" w="med" len="med"/>
                  <a:tailEnd type="none" w="med" len="med"/>
                </a:ln>
                <a:solidFill>
                  <a:srgbClr val="855302"/>
                </a:solidFill>
              </a:rPr>
              <a:t> </a:t>
            </a:r>
            <a:r>
              <a:rPr lang="en-US" sz="2800" dirty="0">
                <a:solidFill>
                  <a:prstClr val="black"/>
                </a:solidFill>
              </a:rPr>
              <a:t>medications </a:t>
            </a:r>
            <a:r>
              <a:rPr lang="en-US" sz="2800" dirty="0" smtClean="0">
                <a:solidFill>
                  <a:prstClr val="black"/>
                </a:solidFill>
              </a:rPr>
              <a:t>as soon as possible (&lt; 60 minutes) </a:t>
            </a:r>
            <a:r>
              <a:rPr lang="en-US" sz="2800" dirty="0">
                <a:solidFill>
                  <a:prstClr val="black"/>
                </a:solidFill>
              </a:rPr>
              <a:t>of documentation of persistent (retested within 15 minutes) BP ≥160 systolic, and/or </a:t>
            </a:r>
            <a:r>
              <a:rPr lang="en-US" sz="2800" u="sng" dirty="0">
                <a:solidFill>
                  <a:prstClr val="black"/>
                </a:solidFill>
              </a:rPr>
              <a:t>&gt;</a:t>
            </a:r>
            <a:r>
              <a:rPr lang="en-US" sz="2800" dirty="0">
                <a:solidFill>
                  <a:prstClr val="black"/>
                </a:solidFill>
              </a:rPr>
              <a:t>105-110 diastolic</a:t>
            </a:r>
          </a:p>
        </p:txBody>
      </p:sp>
      <p:sp>
        <p:nvSpPr>
          <p:cNvPr id="2" name="Rectangle 1"/>
          <p:cNvSpPr/>
          <p:nvPr/>
        </p:nvSpPr>
        <p:spPr>
          <a:xfrm>
            <a:off x="2057400" y="6336475"/>
            <a:ext cx="5372100" cy="523220"/>
          </a:xfrm>
          <a:prstGeom prst="rect">
            <a:avLst/>
          </a:prstGeom>
        </p:spPr>
        <p:txBody>
          <a:bodyPr wrap="square">
            <a:spAutoFit/>
          </a:bodyPr>
          <a:lstStyle/>
          <a:p>
            <a:r>
              <a:rPr lang="en-US" sz="1400" dirty="0">
                <a:latin typeface="+mj-lt"/>
              </a:rPr>
              <a:t>Clark SL, Hankins GD. Preventing maternal death: 10 clinical diamonds. </a:t>
            </a:r>
            <a:r>
              <a:rPr lang="en-US" sz="1400" dirty="0" err="1">
                <a:latin typeface="+mj-lt"/>
              </a:rPr>
              <a:t>Obstet</a:t>
            </a:r>
            <a:r>
              <a:rPr lang="en-US" sz="1400" dirty="0">
                <a:latin typeface="+mj-lt"/>
              </a:rPr>
              <a:t> </a:t>
            </a:r>
            <a:r>
              <a:rPr lang="en-US" sz="1400" dirty="0" err="1">
                <a:latin typeface="+mj-lt"/>
              </a:rPr>
              <a:t>Gynecol</a:t>
            </a:r>
            <a:r>
              <a:rPr lang="en-US" sz="1400" dirty="0">
                <a:latin typeface="+mj-lt"/>
              </a:rPr>
              <a:t> 2012;119:360–4. </a:t>
            </a:r>
          </a:p>
        </p:txBody>
      </p:sp>
    </p:spTree>
    <p:extLst>
      <p:ext uri="{BB962C8B-B14F-4D97-AF65-F5344CB8AC3E}">
        <p14:creationId xmlns:p14="http://schemas.microsoft.com/office/powerpoint/2010/main" val="1053997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defTabSz="914400"/>
            <a:r>
              <a:rPr lang="en-US" sz="4400" b="1" dirty="0" smtClean="0">
                <a:solidFill>
                  <a:prstClr val="black"/>
                </a:solidFill>
              </a:rPr>
              <a:t>BP ≥ </a:t>
            </a:r>
          </a:p>
          <a:p>
            <a:pPr algn="ctr" defTabSz="914400"/>
            <a:r>
              <a:rPr lang="en-US" sz="4400" b="1" dirty="0" smtClean="0">
                <a:solidFill>
                  <a:prstClr val="black"/>
                </a:solidFill>
              </a:rPr>
              <a:t>160/110(105)</a:t>
            </a:r>
            <a:endParaRPr lang="en-US" sz="4400" b="1" dirty="0">
              <a:solidFill>
                <a:prstClr val="black"/>
              </a:solidFill>
            </a:endParaRPr>
          </a:p>
        </p:txBody>
      </p:sp>
      <p:sp>
        <p:nvSpPr>
          <p:cNvPr id="10" name="Right Arrow 9"/>
          <p:cNvSpPr/>
          <p:nvPr/>
        </p:nvSpPr>
        <p:spPr>
          <a:xfrm>
            <a:off x="4343400" y="23622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defTabSz="914400"/>
            <a:r>
              <a:rPr lang="en-US" sz="6000" b="1" dirty="0" smtClean="0">
                <a:solidFill>
                  <a:prstClr val="black"/>
                </a:solidFill>
              </a:rPr>
              <a:t>Need</a:t>
            </a:r>
          </a:p>
          <a:p>
            <a:pPr algn="ctr" defTabSz="914400"/>
            <a:r>
              <a:rPr lang="en-US" sz="6000" b="1" dirty="0" smtClean="0">
                <a:solidFill>
                  <a:prstClr val="black"/>
                </a:solidFill>
              </a:rPr>
              <a:t>To</a:t>
            </a:r>
          </a:p>
          <a:p>
            <a:pPr algn="ctr" defTabSz="914400"/>
            <a:r>
              <a:rPr lang="en-US" sz="6000" b="1" dirty="0" smtClean="0">
                <a:solidFill>
                  <a:prstClr val="black"/>
                </a:solidFill>
              </a:rPr>
              <a:t>Treat*</a:t>
            </a:r>
            <a:endParaRPr lang="en-US" sz="6000" b="1" dirty="0">
              <a:solidFill>
                <a:prstClr val="black"/>
              </a:solidFill>
            </a:endParaRPr>
          </a:p>
        </p:txBody>
      </p:sp>
      <p:sp>
        <p:nvSpPr>
          <p:cNvPr id="2" name="TextBox 1"/>
          <p:cNvSpPr txBox="1"/>
          <p:nvPr/>
        </p:nvSpPr>
        <p:spPr>
          <a:xfrm>
            <a:off x="533400" y="4953000"/>
            <a:ext cx="8382000" cy="954107"/>
          </a:xfrm>
          <a:prstGeom prst="rect">
            <a:avLst/>
          </a:prstGeom>
          <a:noFill/>
        </p:spPr>
        <p:txBody>
          <a:bodyPr wrap="square" rtlCol="0">
            <a:spAutoFit/>
          </a:bodyPr>
          <a:lstStyle/>
          <a:p>
            <a:pPr defTabSz="914400"/>
            <a:r>
              <a:rPr lang="en-US" sz="2800" dirty="0" smtClean="0">
                <a:solidFill>
                  <a:prstClr val="black"/>
                </a:solidFill>
              </a:rPr>
              <a:t>*BP persistent 15 minutes, activate treatment algorithm with IV therapy ASAP, &lt; 30-60 minutes </a:t>
            </a:r>
            <a:endParaRPr lang="en-US" sz="2800" dirty="0">
              <a:solidFill>
                <a:prstClr val="black"/>
              </a:solidFill>
            </a:endParaRPr>
          </a:p>
        </p:txBody>
      </p:sp>
    </p:spTree>
    <p:extLst>
      <p:ext uri="{BB962C8B-B14F-4D97-AF65-F5344CB8AC3E}">
        <p14:creationId xmlns:p14="http://schemas.microsoft.com/office/powerpoint/2010/main" val="1381309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94372"/>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283020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4303" y="0"/>
            <a:ext cx="7772400" cy="1450975"/>
          </a:xfrm>
        </p:spPr>
        <p:txBody>
          <a:bodyPr/>
          <a:lstStyle/>
          <a:p>
            <a:pPr algn="l" eaLnBrk="1" hangingPunct="1"/>
            <a:r>
              <a:rPr lang="en-US" altLang="en-US" sz="4000" b="1" dirty="0" smtClean="0">
                <a:solidFill>
                  <a:srgbClr val="F58466"/>
                </a:solidFill>
                <a:latin typeface="Goudy Old Style" pitchFamily="18" charset="0"/>
              </a:rPr>
              <a:t>Opportunities for Quality Improvement</a:t>
            </a:r>
          </a:p>
        </p:txBody>
      </p:sp>
      <p:sp>
        <p:nvSpPr>
          <p:cNvPr id="29699" name="Content Placeholder 2"/>
          <p:cNvSpPr>
            <a:spLocks noGrp="1"/>
          </p:cNvSpPr>
          <p:nvPr>
            <p:ph idx="1"/>
          </p:nvPr>
        </p:nvSpPr>
        <p:spPr>
          <a:xfrm>
            <a:off x="552450" y="1231900"/>
            <a:ext cx="7772400" cy="4940300"/>
          </a:xfrm>
        </p:spPr>
        <p:txBody>
          <a:bodyPr/>
          <a:lstStyle/>
          <a:p>
            <a:pPr>
              <a:lnSpc>
                <a:spcPct val="110000"/>
              </a:lnSpc>
              <a:buClr>
                <a:srgbClr val="F58466"/>
              </a:buClr>
            </a:pPr>
            <a:r>
              <a:rPr lang="en-US" altLang="en-US" sz="2600" dirty="0" smtClean="0"/>
              <a:t>Early recognition of hypertension and response to clinical triggers of preeclampsia (pregnant and pp)</a:t>
            </a:r>
          </a:p>
          <a:p>
            <a:pPr>
              <a:lnSpc>
                <a:spcPct val="110000"/>
              </a:lnSpc>
              <a:buClr>
                <a:srgbClr val="F58466"/>
              </a:buClr>
            </a:pPr>
            <a:r>
              <a:rPr lang="en-US" altLang="en-US" sz="2600" dirty="0" smtClean="0"/>
              <a:t>Importance of accurate BP measurement and identify severe range BP across all units.</a:t>
            </a:r>
          </a:p>
          <a:p>
            <a:pPr>
              <a:lnSpc>
                <a:spcPct val="110000"/>
              </a:lnSpc>
              <a:buClr>
                <a:srgbClr val="F58466"/>
              </a:buClr>
            </a:pPr>
            <a:r>
              <a:rPr lang="en-US" altLang="en-US" sz="2600" dirty="0" smtClean="0"/>
              <a:t>Reduce time to treatment for BP </a:t>
            </a:r>
            <a:r>
              <a:rPr lang="en-US" altLang="en-US" sz="2600" u="sng" dirty="0" smtClean="0"/>
              <a:t>&gt;</a:t>
            </a:r>
            <a:r>
              <a:rPr lang="en-US" altLang="en-US" sz="2600" dirty="0" smtClean="0"/>
              <a:t>160/110(105)</a:t>
            </a:r>
          </a:p>
          <a:p>
            <a:pPr>
              <a:lnSpc>
                <a:spcPct val="110000"/>
              </a:lnSpc>
              <a:buClr>
                <a:srgbClr val="F58466"/>
              </a:buClr>
            </a:pPr>
            <a:r>
              <a:rPr lang="en-US" altLang="en-US" sz="2600" dirty="0" smtClean="0"/>
              <a:t>Implement standardized use of ACOG protocols for acute treatment of severe range BP</a:t>
            </a:r>
          </a:p>
          <a:p>
            <a:pPr>
              <a:lnSpc>
                <a:spcPct val="110000"/>
              </a:lnSpc>
              <a:buClr>
                <a:srgbClr val="F58466"/>
              </a:buClr>
            </a:pPr>
            <a:r>
              <a:rPr lang="en-US" altLang="en-US" sz="2600" dirty="0" smtClean="0"/>
              <a:t>Coordination of care (L&amp;D, PP, ED, ICU) and timely evaluations and consultations</a:t>
            </a:r>
          </a:p>
          <a:p>
            <a:pPr>
              <a:lnSpc>
                <a:spcPct val="110000"/>
              </a:lnSpc>
              <a:buClr>
                <a:srgbClr val="F58466"/>
              </a:buClr>
            </a:pPr>
            <a:r>
              <a:rPr lang="en-US" altLang="en-US" sz="2600" dirty="0" smtClean="0"/>
              <a:t>Postpartum follow-up and patient education  </a:t>
            </a: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913052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Autofit/>
          </a:bodyPr>
          <a:lstStyle/>
          <a:p>
            <a:r>
              <a:rPr lang="en-US" sz="5400" b="1" dirty="0" smtClean="0">
                <a:solidFill>
                  <a:srgbClr val="F58466"/>
                </a:solidFill>
                <a:latin typeface="Goudy Old Style" pitchFamily="18" charset="0"/>
              </a:rPr>
              <a:t>ILPQC Severe Maternal Hypertension Initiative</a:t>
            </a:r>
            <a:endParaRPr lang="en-US" sz="5400" b="1" dirty="0">
              <a:solidFill>
                <a:srgbClr val="F58466"/>
              </a:solidFill>
              <a:latin typeface="Goudy Old Style" pitchFamily="18" charset="0"/>
            </a:endParaRPr>
          </a:p>
        </p:txBody>
      </p:sp>
    </p:spTree>
    <p:extLst>
      <p:ext uri="{BB962C8B-B14F-4D97-AF65-F5344CB8AC3E}">
        <p14:creationId xmlns:p14="http://schemas.microsoft.com/office/powerpoint/2010/main" val="654707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7772400" cy="914400"/>
          </a:xfrm>
        </p:spPr>
        <p:txBody>
          <a:bodyPr/>
          <a:lstStyle/>
          <a:p>
            <a:pPr algn="l" eaLnBrk="1" hangingPunct="1"/>
            <a:r>
              <a:rPr lang="en-US" altLang="en-US" sz="4000" b="1" dirty="0" smtClean="0">
                <a:solidFill>
                  <a:srgbClr val="F58466"/>
                </a:solidFill>
                <a:latin typeface="Goudy Old Style" pitchFamily="18" charset="0"/>
              </a:rPr>
              <a:t>Where to start?</a:t>
            </a:r>
          </a:p>
        </p:txBody>
      </p:sp>
      <p:sp>
        <p:nvSpPr>
          <p:cNvPr id="3" name="Content Placeholder 2"/>
          <p:cNvSpPr>
            <a:spLocks noGrp="1"/>
          </p:cNvSpPr>
          <p:nvPr>
            <p:ph idx="1"/>
          </p:nvPr>
        </p:nvSpPr>
        <p:spPr>
          <a:xfrm>
            <a:off x="457200" y="1066800"/>
            <a:ext cx="8229600" cy="4953000"/>
          </a:xfrm>
          <a:ln>
            <a:solidFill>
              <a:srgbClr val="004990"/>
            </a:solidFill>
          </a:ln>
        </p:spPr>
        <p:style>
          <a:lnRef idx="2">
            <a:schemeClr val="dk1"/>
          </a:lnRef>
          <a:fillRef idx="1">
            <a:schemeClr val="lt1"/>
          </a:fillRef>
          <a:effectRef idx="0">
            <a:schemeClr val="dk1"/>
          </a:effectRef>
          <a:fontRef idx="minor">
            <a:schemeClr val="dk1"/>
          </a:fontRef>
        </p:style>
        <p:txBody>
          <a:bodyPr/>
          <a:lstStyle/>
          <a:p>
            <a:pPr>
              <a:buClr>
                <a:srgbClr val="F58466"/>
              </a:buClr>
              <a:buFont typeface="Arial" panose="020B0604020202020204" pitchFamily="34" charset="0"/>
              <a:buChar char="•"/>
              <a:defRPr/>
            </a:pPr>
            <a:r>
              <a:rPr lang="en-US" dirty="0" smtClean="0"/>
              <a:t>Staff education and standardized BP measurement</a:t>
            </a:r>
          </a:p>
          <a:p>
            <a:pPr>
              <a:buClr>
                <a:srgbClr val="F58466"/>
              </a:buClr>
              <a:buFont typeface="Arial" panose="020B0604020202020204" pitchFamily="34" charset="0"/>
              <a:buChar char="•"/>
              <a:defRPr/>
            </a:pPr>
            <a:r>
              <a:rPr lang="en-US" dirty="0" smtClean="0"/>
              <a:t>Rapid access to medications</a:t>
            </a:r>
          </a:p>
          <a:p>
            <a:pPr>
              <a:buClr>
                <a:srgbClr val="F58466"/>
              </a:buClr>
              <a:buFont typeface="Arial" panose="020B0604020202020204" pitchFamily="34" charset="0"/>
              <a:buChar char="•"/>
              <a:defRPr/>
            </a:pPr>
            <a:r>
              <a:rPr lang="en-US" dirty="0" smtClean="0"/>
              <a:t>IV treatment of BP’s ≥ 160mmHg systolic or ≥ 110(105) mmHg diastolic within 30-60 min</a:t>
            </a:r>
          </a:p>
          <a:p>
            <a:pPr>
              <a:buClr>
                <a:srgbClr val="F58466"/>
              </a:buClr>
              <a:buFont typeface="Arial" panose="020B0604020202020204" pitchFamily="34" charset="0"/>
              <a:buChar char="•"/>
              <a:defRPr/>
            </a:pPr>
            <a:r>
              <a:rPr lang="en-US" dirty="0" smtClean="0"/>
              <a:t>Standardize treatment algorithms / order sets </a:t>
            </a:r>
          </a:p>
          <a:p>
            <a:pPr>
              <a:buClr>
                <a:srgbClr val="F58466"/>
              </a:buClr>
              <a:buFont typeface="Arial" panose="020B0604020202020204" pitchFamily="34" charset="0"/>
              <a:buChar char="•"/>
              <a:defRPr/>
            </a:pPr>
            <a:r>
              <a:rPr lang="en-US" dirty="0" smtClean="0"/>
              <a:t>Early postpartum follow-up</a:t>
            </a:r>
          </a:p>
          <a:p>
            <a:pPr>
              <a:buClr>
                <a:srgbClr val="F58466"/>
              </a:buClr>
              <a:buFont typeface="Arial" panose="020B0604020202020204" pitchFamily="34" charset="0"/>
              <a:buChar char="•"/>
              <a:defRPr/>
            </a:pPr>
            <a:r>
              <a:rPr lang="en-US" dirty="0" smtClean="0"/>
              <a:t>Standardized postpartum patient educational materials.</a:t>
            </a:r>
            <a:endParaRPr lang="en-US" dirty="0"/>
          </a:p>
        </p:txBody>
      </p:sp>
      <p:sp>
        <p:nvSpPr>
          <p:cNvPr id="5" name="Rectangle 4"/>
          <p:cNvSpPr/>
          <p:nvPr/>
        </p:nvSpPr>
        <p:spPr bwMode="auto">
          <a:xfrm>
            <a:off x="762000" y="2819400"/>
            <a:ext cx="7772400" cy="976313"/>
          </a:xfrm>
          <a:prstGeom prst="rect">
            <a:avLst/>
          </a:prstGeom>
          <a:solidFill>
            <a:schemeClr val="accent1">
              <a:alpha val="20000"/>
            </a:schemeClr>
          </a:solidFill>
          <a:ln w="9525" cap="flat" cmpd="sng" algn="ctr">
            <a:solidFill>
              <a:srgbClr val="004990"/>
            </a:solidFill>
            <a:prstDash val="solid"/>
            <a:round/>
            <a:headEnd type="none" w="med" len="med"/>
            <a:tailEnd type="none" w="med" len="med"/>
          </a:ln>
          <a:effectLst/>
        </p:spPr>
        <p:txBody>
          <a:bodyPr lIns="64294" tIns="32147" rIns="64294" bIns="32147"/>
          <a:lstStyle/>
          <a:p>
            <a:pPr algn="ctr" defTabSz="642915">
              <a:defRPr/>
            </a:pPr>
            <a:endParaRPr lang="en-US" sz="1266">
              <a:solidFill>
                <a:schemeClr val="bg2">
                  <a:alpha val="31000"/>
                </a:schemeClr>
              </a:solidFill>
              <a:latin typeface="Arial" pitchFamily="-65" charset="0"/>
            </a:endParaRPr>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892145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574" y="2418097"/>
            <a:ext cx="8229600" cy="4525963"/>
          </a:xfrm>
        </p:spPr>
        <p:txBody>
          <a:bodyPr>
            <a:normAutofit/>
          </a:bodyPr>
          <a:lstStyle/>
          <a:p>
            <a:pPr>
              <a:buClr>
                <a:srgbClr val="F58466"/>
              </a:buClr>
            </a:pPr>
            <a:r>
              <a:rPr lang="en-US" sz="2400" dirty="0" smtClean="0"/>
              <a:t>Failing </a:t>
            </a:r>
            <a:r>
              <a:rPr lang="en-US" sz="2400" dirty="0"/>
              <a:t>to accurately measure blood pressure in a consistent manner can lead to misdiagnosis, delays in treatment, worsening disease, increased morbidity and even death.</a:t>
            </a:r>
          </a:p>
          <a:p>
            <a:pPr>
              <a:buClr>
                <a:srgbClr val="F58466"/>
              </a:buClr>
            </a:pPr>
            <a:r>
              <a:rPr lang="en-US" sz="2400" dirty="0" smtClean="0"/>
              <a:t>Accurate blood pressure measurement is essential for clinical decision making </a:t>
            </a:r>
          </a:p>
          <a:p>
            <a:pPr lvl="1">
              <a:buClr>
                <a:srgbClr val="004990"/>
              </a:buClr>
              <a:buFont typeface="Arial" pitchFamily="34" charset="0"/>
              <a:buChar char="•"/>
            </a:pPr>
            <a:r>
              <a:rPr lang="en-US" sz="2000" dirty="0" smtClean="0"/>
              <a:t>Correct positioning of the woman</a:t>
            </a:r>
          </a:p>
          <a:p>
            <a:pPr lvl="1">
              <a:buClr>
                <a:srgbClr val="004990"/>
              </a:buClr>
              <a:buFont typeface="Arial" pitchFamily="34" charset="0"/>
              <a:buChar char="•"/>
            </a:pPr>
            <a:r>
              <a:rPr lang="en-US" sz="2000" dirty="0" smtClean="0"/>
              <a:t>Proper equipment (cuff sizes and shapes; calibrated readings)</a:t>
            </a:r>
          </a:p>
          <a:p>
            <a:endParaRPr lang="en-US" dirty="0"/>
          </a:p>
        </p:txBody>
      </p:sp>
      <p:sp>
        <p:nvSpPr>
          <p:cNvPr id="9" name="Title 8"/>
          <p:cNvSpPr>
            <a:spLocks noGrp="1"/>
          </p:cNvSpPr>
          <p:nvPr>
            <p:ph type="title"/>
          </p:nvPr>
        </p:nvSpPr>
        <p:spPr>
          <a:xfrm>
            <a:off x="2971800" y="381000"/>
            <a:ext cx="6019800" cy="1842727"/>
          </a:xfrm>
        </p:spPr>
        <p:txBody>
          <a:bodyPr>
            <a:noAutofit/>
          </a:bodyPr>
          <a:lstStyle/>
          <a:p>
            <a:pPr algn="l"/>
            <a:r>
              <a:rPr lang="en-US" b="1" dirty="0" smtClean="0">
                <a:solidFill>
                  <a:srgbClr val="F58466"/>
                </a:solidFill>
                <a:latin typeface="Goudy Old Style" pitchFamily="18" charset="0"/>
              </a:rPr>
              <a:t>Importance of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Obtaining Accurate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Blood Pressure</a:t>
            </a:r>
            <a:endParaRPr lang="en-US" b="1" dirty="0">
              <a:solidFill>
                <a:srgbClr val="F58466"/>
              </a:solidFill>
              <a:latin typeface="Goudy Old Style" pitchFamily="18" charset="0"/>
            </a:endParaRPr>
          </a:p>
        </p:txBody>
      </p:sp>
      <p:pic>
        <p:nvPicPr>
          <p:cNvPr id="99330" name="Picture 2" descr="http://i160.photobucket.com/albums/t162/hotlyts24/doitr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71800" cy="222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30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Clinical Pearls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229600" cy="2057400"/>
          </a:xfrm>
        </p:spPr>
        <p:txBody>
          <a:bodyPr>
            <a:normAutofit fontScale="55000" lnSpcReduction="20000"/>
          </a:bodyPr>
          <a:lstStyle/>
          <a:p>
            <a:pPr>
              <a:buClr>
                <a:srgbClr val="F58466"/>
              </a:buClr>
            </a:pPr>
            <a:r>
              <a:rPr lang="en-US" sz="3900" dirty="0"/>
              <a:t>Take time </a:t>
            </a:r>
            <a:r>
              <a:rPr lang="en-US" sz="3900" dirty="0" smtClean="0"/>
              <a:t>to use correct equipment </a:t>
            </a:r>
            <a:r>
              <a:rPr lang="en-US" sz="3900" dirty="0"/>
              <a:t>and measure her </a:t>
            </a:r>
            <a:r>
              <a:rPr lang="en-US" sz="3900" dirty="0" smtClean="0"/>
              <a:t>arm</a:t>
            </a:r>
          </a:p>
          <a:p>
            <a:pPr>
              <a:buClr>
                <a:srgbClr val="F58466"/>
              </a:buClr>
            </a:pPr>
            <a:r>
              <a:rPr lang="en-US" sz="3900" dirty="0" smtClean="0"/>
              <a:t>Position the woman correctly</a:t>
            </a:r>
            <a:r>
              <a:rPr lang="en-US" sz="3900" dirty="0"/>
              <a:t> </a:t>
            </a:r>
          </a:p>
          <a:p>
            <a:pPr>
              <a:buClr>
                <a:srgbClr val="F58466"/>
              </a:buClr>
            </a:pPr>
            <a:r>
              <a:rPr lang="en-US" sz="3900" dirty="0"/>
              <a:t>Initial blood pressure should be assessed after the </a:t>
            </a:r>
            <a:r>
              <a:rPr lang="en-US" sz="3900" dirty="0" smtClean="0"/>
              <a:t>woman </a:t>
            </a:r>
            <a:r>
              <a:rPr lang="en-US" sz="3900" dirty="0"/>
              <a:t>has been resting with minimal distraction for </a:t>
            </a:r>
            <a:r>
              <a:rPr lang="en-US" sz="3900" dirty="0" smtClean="0"/>
              <a:t>5 minutes</a:t>
            </a:r>
            <a:r>
              <a:rPr lang="en-US" sz="3900" dirty="0"/>
              <a:t>. </a:t>
            </a:r>
            <a:endParaRPr lang="en-US" sz="3900" dirty="0" smtClean="0"/>
          </a:p>
          <a:p>
            <a:pPr>
              <a:buClr>
                <a:srgbClr val="F58466"/>
              </a:buClr>
            </a:pPr>
            <a:r>
              <a:rPr lang="en-US" sz="3900" dirty="0" smtClean="0"/>
              <a:t>BP ≥160/110(105) lasting for 15 minutes should be treated in under 30-60 minutes</a:t>
            </a:r>
          </a:p>
          <a:p>
            <a:endParaRPr lang="en-US" sz="3900" dirty="0" smtClean="0"/>
          </a:p>
          <a:p>
            <a:pPr marL="0" indent="0">
              <a:buNone/>
            </a:pPr>
            <a:endParaRPr lang="en-US" sz="3900" dirty="0"/>
          </a:p>
          <a:p>
            <a:endParaRPr lang="en-US" sz="3900" dirty="0" smtClean="0"/>
          </a:p>
          <a:p>
            <a:endParaRPr lang="en-US" sz="3900" dirty="0"/>
          </a:p>
        </p:txBody>
      </p:sp>
      <p:graphicFrame>
        <p:nvGraphicFramePr>
          <p:cNvPr id="5" name="Diagram 4"/>
          <p:cNvGraphicFramePr/>
          <p:nvPr>
            <p:extLst>
              <p:ext uri="{D42A27DB-BD31-4B8C-83A1-F6EECF244321}">
                <p14:modId xmlns:p14="http://schemas.microsoft.com/office/powerpoint/2010/main" val="3624979976"/>
              </p:ext>
            </p:extLst>
          </p:nvPr>
        </p:nvGraphicFramePr>
        <p:xfrm>
          <a:off x="152400" y="3230564"/>
          <a:ext cx="7315200" cy="289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450853" y="3429000"/>
            <a:ext cx="1600200" cy="9144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Evaluate for preeclampsia</a:t>
            </a:r>
            <a:endParaRPr lang="en-US" sz="1800" dirty="0"/>
          </a:p>
        </p:txBody>
      </p:sp>
      <p:sp>
        <p:nvSpPr>
          <p:cNvPr id="7" name="Rounded Rectangle 6"/>
          <p:cNvSpPr/>
          <p:nvPr/>
        </p:nvSpPr>
        <p:spPr>
          <a:xfrm>
            <a:off x="7467600" y="4876800"/>
            <a:ext cx="1600200" cy="12192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Activate Severe HTN Treatment Algorithm</a:t>
            </a:r>
            <a:endParaRPr lang="en-US" sz="1800" dirty="0"/>
          </a:p>
        </p:txBody>
      </p:sp>
    </p:spTree>
    <p:extLst>
      <p:ext uri="{BB962C8B-B14F-4D97-AF65-F5344CB8AC3E}">
        <p14:creationId xmlns:p14="http://schemas.microsoft.com/office/powerpoint/2010/main" val="1904488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913809" cy="914400"/>
          </a:xfrm>
        </p:spPr>
        <p:txBody>
          <a:bodyPr>
            <a:noAutofit/>
          </a:bodyPr>
          <a:lstStyle/>
          <a:p>
            <a:pPr algn="l"/>
            <a:r>
              <a:rPr lang="en-US" sz="4000" b="1" dirty="0" smtClean="0">
                <a:solidFill>
                  <a:srgbClr val="F58466"/>
                </a:solidFill>
                <a:latin typeface="Goudy Old Style" pitchFamily="18" charset="0"/>
              </a:rPr>
              <a:t>Hypertensive Medication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Administration Oral versus IV</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04801" y="1257300"/>
            <a:ext cx="8724900" cy="4838700"/>
          </a:xfrm>
        </p:spPr>
        <p:txBody>
          <a:bodyPr/>
          <a:lstStyle/>
          <a:p>
            <a:pPr>
              <a:buClr>
                <a:srgbClr val="F58466"/>
              </a:buClr>
            </a:pPr>
            <a:r>
              <a:rPr lang="en-US" sz="2400" b="1" dirty="0"/>
              <a:t>First line therapy </a:t>
            </a:r>
            <a:r>
              <a:rPr lang="en-US" sz="2400" dirty="0"/>
              <a:t>recommendations for acute treatment of critically elevated BP </a:t>
            </a:r>
            <a:r>
              <a:rPr lang="en-US" sz="2400" dirty="0" smtClean="0"/>
              <a:t>[</a:t>
            </a:r>
            <a:r>
              <a:rPr lang="en-US" sz="2400" u="sng" dirty="0" smtClean="0"/>
              <a:t>&gt;</a:t>
            </a:r>
            <a:r>
              <a:rPr lang="en-US" sz="2400" dirty="0" smtClean="0"/>
              <a:t>160/110(105)] </a:t>
            </a:r>
            <a:r>
              <a:rPr lang="en-US" sz="2400" dirty="0"/>
              <a:t>are </a:t>
            </a:r>
            <a:r>
              <a:rPr lang="en-US" sz="2400" dirty="0" smtClean="0"/>
              <a:t>with either </a:t>
            </a:r>
            <a:r>
              <a:rPr lang="en-US" sz="2400" b="1" dirty="0" smtClean="0"/>
              <a:t>IV </a:t>
            </a:r>
            <a:r>
              <a:rPr lang="en-US" sz="2400" b="1" dirty="0"/>
              <a:t>labetalol or </a:t>
            </a:r>
            <a:r>
              <a:rPr lang="en-US" sz="2400" b="1" dirty="0" smtClean="0"/>
              <a:t>hydralazine.</a:t>
            </a:r>
          </a:p>
          <a:p>
            <a:pPr>
              <a:buClr>
                <a:srgbClr val="F58466"/>
              </a:buClr>
            </a:pPr>
            <a:r>
              <a:rPr lang="en-US" sz="2400" dirty="0"/>
              <a:t>I</a:t>
            </a:r>
            <a:r>
              <a:rPr lang="en-US" sz="2400" dirty="0" smtClean="0"/>
              <a:t>n </a:t>
            </a:r>
            <a:r>
              <a:rPr lang="en-US" sz="2400" dirty="0"/>
              <a:t>a patient </a:t>
            </a:r>
            <a:r>
              <a:rPr lang="en-US" sz="2400" b="1" dirty="0"/>
              <a:t>without IV access oral </a:t>
            </a:r>
            <a:r>
              <a:rPr lang="en-US" sz="2400" b="1" dirty="0" smtClean="0"/>
              <a:t>immediate release </a:t>
            </a:r>
            <a:r>
              <a:rPr lang="en-US" sz="2400" b="1" dirty="0" err="1" smtClean="0"/>
              <a:t>nifedipine</a:t>
            </a:r>
            <a:r>
              <a:rPr lang="en-US" sz="2400" b="1" dirty="0" smtClean="0"/>
              <a:t> </a:t>
            </a:r>
            <a:r>
              <a:rPr lang="en-US" sz="2400" b="1" dirty="0"/>
              <a:t>may be used</a:t>
            </a:r>
            <a:r>
              <a:rPr lang="en-US" sz="2400" dirty="0"/>
              <a:t> (10 mg) and may be repeated in </a:t>
            </a:r>
            <a:r>
              <a:rPr lang="en-US" sz="2400" dirty="0" smtClean="0"/>
              <a:t>30 minutes. </a:t>
            </a:r>
          </a:p>
          <a:p>
            <a:pPr>
              <a:buClr>
                <a:srgbClr val="F58466"/>
              </a:buClr>
            </a:pPr>
            <a:r>
              <a:rPr lang="en-US" sz="2400" dirty="0" smtClean="0"/>
              <a:t>PO (oral not sublingual) </a:t>
            </a:r>
            <a:r>
              <a:rPr lang="en-US" sz="2400" dirty="0" err="1" smtClean="0"/>
              <a:t>nifedipine</a:t>
            </a:r>
            <a:r>
              <a:rPr lang="en-US" sz="2400" dirty="0" smtClean="0"/>
              <a:t> </a:t>
            </a:r>
            <a:r>
              <a:rPr lang="en-US" sz="2400" dirty="0"/>
              <a:t>appears equally as efficacious as IV labetalol in correcting severe BP elevations</a:t>
            </a:r>
            <a:r>
              <a:rPr lang="en-US" sz="2400" dirty="0" smtClean="0"/>
              <a:t>. </a:t>
            </a:r>
          </a:p>
          <a:p>
            <a:pPr>
              <a:buClr>
                <a:srgbClr val="F58466"/>
              </a:buClr>
            </a:pPr>
            <a:r>
              <a:rPr lang="en-US" sz="2400" b="1" dirty="0" smtClean="0"/>
              <a:t>PO </a:t>
            </a:r>
            <a:r>
              <a:rPr lang="en-US" sz="2400" b="1" dirty="0"/>
              <a:t>labetalol </a:t>
            </a:r>
            <a:r>
              <a:rPr lang="en-US" sz="2400" dirty="0"/>
              <a:t>would be expected to be less effective in acutely lowering the BP due to </a:t>
            </a:r>
            <a:r>
              <a:rPr lang="en-US" sz="2400" dirty="0" smtClean="0"/>
              <a:t>its </a:t>
            </a:r>
            <a:r>
              <a:rPr lang="en-US" sz="2400" dirty="0"/>
              <a:t>slower onset to peak and thus </a:t>
            </a:r>
            <a:r>
              <a:rPr lang="en-US" sz="2400" b="1" dirty="0"/>
              <a:t>should be used only if </a:t>
            </a:r>
            <a:r>
              <a:rPr lang="en-US" sz="2400" b="1" dirty="0" err="1" smtClean="0"/>
              <a:t>nifedipine</a:t>
            </a:r>
            <a:r>
              <a:rPr lang="en-US" sz="2400" b="1" dirty="0" smtClean="0"/>
              <a:t> </a:t>
            </a:r>
            <a:r>
              <a:rPr lang="en-US" sz="2400" b="1" dirty="0"/>
              <a:t>is not available in a patient without IV </a:t>
            </a:r>
            <a:r>
              <a:rPr lang="en-US" sz="2400" b="1" dirty="0" smtClean="0"/>
              <a:t>access.</a:t>
            </a:r>
            <a:endParaRPr lang="en-US" sz="2400" b="1" dirty="0"/>
          </a:p>
        </p:txBody>
      </p:sp>
      <p:sp>
        <p:nvSpPr>
          <p:cNvPr id="4" name="TextBox 3"/>
          <p:cNvSpPr txBox="1"/>
          <p:nvPr/>
        </p:nvSpPr>
        <p:spPr>
          <a:xfrm>
            <a:off x="431800" y="5877580"/>
            <a:ext cx="7696200" cy="523220"/>
          </a:xfrm>
          <a:prstGeom prst="rect">
            <a:avLst/>
          </a:prstGeom>
          <a:noFill/>
        </p:spPr>
        <p:txBody>
          <a:bodyPr wrap="square" rtlCol="0">
            <a:spAutoFit/>
          </a:bodyPr>
          <a:lstStyle/>
          <a:p>
            <a:r>
              <a:rPr lang="en-US" sz="1400" dirty="0" smtClean="0">
                <a:latin typeface="+mj-lt"/>
              </a:rPr>
              <a:t>ACOG Practice Bulletin #33, Reaffirmed 2012; ACOG Committee Opinion #514, 2012; </a:t>
            </a:r>
            <a:r>
              <a:rPr lang="en-US" sz="1400" dirty="0" err="1" smtClean="0">
                <a:latin typeface="+mj-lt"/>
              </a:rPr>
              <a:t>Tuffnell</a:t>
            </a:r>
            <a:r>
              <a:rPr lang="en-US" sz="1400" dirty="0" smtClean="0">
                <a:latin typeface="+mj-lt"/>
              </a:rPr>
              <a:t> D, </a:t>
            </a:r>
            <a:r>
              <a:rPr lang="en-US" sz="1400" dirty="0" err="1" smtClean="0">
                <a:latin typeface="+mj-lt"/>
              </a:rPr>
              <a:t>Jankowitcz</a:t>
            </a:r>
            <a:r>
              <a:rPr lang="en-US" sz="1400" dirty="0" smtClean="0">
                <a:latin typeface="+mj-lt"/>
              </a:rPr>
              <a:t> D, </a:t>
            </a:r>
            <a:r>
              <a:rPr lang="en-US" sz="1400" dirty="0" err="1" smtClean="0">
                <a:latin typeface="+mj-lt"/>
              </a:rPr>
              <a:t>Lindow</a:t>
            </a:r>
            <a:r>
              <a:rPr lang="en-US" sz="1400" dirty="0" smtClean="0">
                <a:latin typeface="+mj-lt"/>
              </a:rPr>
              <a:t> S, et al. BJOG 2005;112:875-880.</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682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2" y="152400"/>
            <a:ext cx="8102598" cy="914400"/>
          </a:xfrm>
        </p:spPr>
        <p:txBody>
          <a:bodyPr/>
          <a:lstStyle/>
          <a:p>
            <a:pPr algn="l"/>
            <a:r>
              <a:rPr lang="en-US" sz="4000" b="1" dirty="0" smtClean="0">
                <a:solidFill>
                  <a:srgbClr val="F58466"/>
                </a:solidFill>
                <a:latin typeface="Goudy Old Style" pitchFamily="18" charset="0"/>
                <a:cs typeface="Arial Black"/>
              </a:rPr>
              <a:t>Hypertensive Medication</a:t>
            </a:r>
            <a:r>
              <a:rPr lang="en-US" sz="4000" b="1" dirty="0">
                <a:solidFill>
                  <a:srgbClr val="F58466"/>
                </a:solidFill>
                <a:latin typeface="Goudy Old Style" pitchFamily="18" charset="0"/>
                <a:cs typeface="Arial Black"/>
              </a:rPr>
              <a:t> </a:t>
            </a:r>
            <a:r>
              <a:rPr lang="en-US" sz="4000" b="1" dirty="0" smtClean="0">
                <a:solidFill>
                  <a:srgbClr val="F58466"/>
                </a:solidFill>
                <a:latin typeface="Goudy Old Style" pitchFamily="18" charset="0"/>
                <a:cs typeface="Arial Black"/>
              </a:rPr>
              <a:t>Administration: Oral v. IV</a:t>
            </a:r>
            <a:endParaRPr lang="en-US" sz="4000" b="1" dirty="0">
              <a:solidFill>
                <a:srgbClr val="F58466"/>
              </a:solidFill>
              <a:latin typeface="Goudy Old Style" pitchFamily="18" charset="0"/>
              <a:cs typeface="Arial Black"/>
            </a:endParaRPr>
          </a:p>
        </p:txBody>
      </p:sp>
      <p:sp>
        <p:nvSpPr>
          <p:cNvPr id="3" name="Content Placeholder 2"/>
          <p:cNvSpPr>
            <a:spLocks noGrp="1"/>
          </p:cNvSpPr>
          <p:nvPr>
            <p:ph idx="1"/>
          </p:nvPr>
        </p:nvSpPr>
        <p:spPr>
          <a:xfrm>
            <a:off x="571501" y="1657652"/>
            <a:ext cx="4175276" cy="3569909"/>
          </a:xfrm>
        </p:spPr>
        <p:txBody>
          <a:bodyPr/>
          <a:lstStyle/>
          <a:p>
            <a:pPr>
              <a:buClr>
                <a:srgbClr val="F58466"/>
              </a:buClr>
            </a:pPr>
            <a:r>
              <a:rPr lang="en-US" sz="2800" dirty="0" smtClean="0"/>
              <a:t>IV Labetalol </a:t>
            </a:r>
          </a:p>
          <a:p>
            <a:pPr lvl="1">
              <a:buClr>
                <a:srgbClr val="004990"/>
              </a:buClr>
              <a:buFont typeface="Arial" pitchFamily="34" charset="0"/>
              <a:buChar char="•"/>
            </a:pPr>
            <a:r>
              <a:rPr lang="en-US" sz="2400" dirty="0"/>
              <a:t>Onset: </a:t>
            </a:r>
            <a:r>
              <a:rPr lang="en-US" sz="2400" dirty="0" smtClean="0"/>
              <a:t>2-5 min</a:t>
            </a:r>
            <a:endParaRPr lang="en-US" sz="2400" dirty="0"/>
          </a:p>
          <a:p>
            <a:pPr lvl="1">
              <a:buClr>
                <a:srgbClr val="004990"/>
              </a:buClr>
              <a:buFont typeface="Arial" pitchFamily="34" charset="0"/>
              <a:buChar char="•"/>
            </a:pPr>
            <a:r>
              <a:rPr lang="en-US" sz="2400" i="1" dirty="0"/>
              <a:t>Peak: </a:t>
            </a:r>
            <a:r>
              <a:rPr lang="en-US" sz="2400" i="1" dirty="0" smtClean="0"/>
              <a:t>5 min</a:t>
            </a:r>
          </a:p>
          <a:p>
            <a:pPr lvl="1"/>
            <a:endParaRPr lang="en-US" sz="2400" dirty="0"/>
          </a:p>
          <a:p>
            <a:pPr>
              <a:buClr>
                <a:srgbClr val="F58466"/>
              </a:buClr>
            </a:pPr>
            <a:r>
              <a:rPr lang="en-US" sz="2800" dirty="0"/>
              <a:t>PO </a:t>
            </a:r>
            <a:r>
              <a:rPr lang="en-US" sz="2800" dirty="0" smtClean="0"/>
              <a:t>Labetalol</a:t>
            </a:r>
            <a:r>
              <a:rPr lang="en-US" sz="2800" dirty="0"/>
              <a:t>:</a:t>
            </a:r>
          </a:p>
          <a:p>
            <a:pPr lvl="1">
              <a:buClr>
                <a:srgbClr val="004990"/>
              </a:buClr>
              <a:buFont typeface="Arial" pitchFamily="34" charset="0"/>
              <a:buChar char="•"/>
            </a:pPr>
            <a:r>
              <a:rPr lang="en-US" sz="2400" dirty="0"/>
              <a:t>Onset: 20 </a:t>
            </a:r>
            <a:r>
              <a:rPr lang="en-US" sz="2400" dirty="0" smtClean="0"/>
              <a:t>min-2 </a:t>
            </a:r>
            <a:r>
              <a:rPr lang="en-US" sz="2400" dirty="0" err="1"/>
              <a:t>hrs</a:t>
            </a:r>
            <a:endParaRPr lang="en-US" sz="2400" dirty="0"/>
          </a:p>
          <a:p>
            <a:pPr lvl="1">
              <a:buClr>
                <a:srgbClr val="004990"/>
              </a:buClr>
              <a:buFont typeface="Arial" pitchFamily="34" charset="0"/>
              <a:buChar char="•"/>
            </a:pPr>
            <a:r>
              <a:rPr lang="en-US" sz="2400" i="1" dirty="0"/>
              <a:t>Peak: 1-4 </a:t>
            </a:r>
            <a:r>
              <a:rPr lang="en-US" sz="2400" i="1" dirty="0" err="1" smtClean="0"/>
              <a:t>hrs</a:t>
            </a:r>
            <a:endParaRPr lang="en-US" sz="2400" i="1" dirty="0"/>
          </a:p>
          <a:p>
            <a:endParaRPr lang="en-US" sz="2800" dirty="0"/>
          </a:p>
        </p:txBody>
      </p:sp>
      <p:sp>
        <p:nvSpPr>
          <p:cNvPr id="4" name="Content Placeholder 2"/>
          <p:cNvSpPr txBox="1">
            <a:spLocks/>
          </p:cNvSpPr>
          <p:nvPr/>
        </p:nvSpPr>
        <p:spPr bwMode="auto">
          <a:xfrm>
            <a:off x="4746777" y="1665514"/>
            <a:ext cx="4175276" cy="364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18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16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14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a:buClr>
                <a:srgbClr val="F58466"/>
              </a:buClr>
              <a:buSzPct val="100000"/>
              <a:buFont typeface="Arial" pitchFamily="34" charset="0"/>
              <a:buChar char="•"/>
            </a:pPr>
            <a:r>
              <a:rPr lang="en-US" sz="2800" dirty="0"/>
              <a:t>IV Hydralazine</a:t>
            </a:r>
          </a:p>
          <a:p>
            <a:pPr lvl="1" eaLnBrk="0" hangingPunct="0">
              <a:buClr>
                <a:srgbClr val="004990"/>
              </a:buClr>
              <a:buSzPct val="100000"/>
              <a:buFont typeface="Arial" pitchFamily="34" charset="0"/>
              <a:buChar char="•"/>
            </a:pPr>
            <a:r>
              <a:rPr lang="en-US" sz="2400" dirty="0">
                <a:ea typeface="MS PGothic" pitchFamily="34" charset="-128"/>
                <a:cs typeface="MS PGothic" charset="0"/>
              </a:rPr>
              <a:t>Onset: 5-20 min</a:t>
            </a:r>
          </a:p>
          <a:p>
            <a:pPr lvl="1" eaLnBrk="0" hangingPunct="0">
              <a:buClr>
                <a:srgbClr val="004990"/>
              </a:buClr>
              <a:buSzPct val="100000"/>
              <a:buFont typeface="Arial" pitchFamily="34" charset="0"/>
              <a:buChar char="•"/>
            </a:pPr>
            <a:r>
              <a:rPr lang="en-US" sz="2400" i="1" dirty="0">
                <a:ea typeface="MS PGothic" pitchFamily="34" charset="-128"/>
                <a:cs typeface="MS PGothic" charset="0"/>
              </a:rPr>
              <a:t>Peak:</a:t>
            </a:r>
            <a:r>
              <a:rPr lang="en-US" sz="2400" dirty="0">
                <a:ea typeface="MS PGothic" pitchFamily="34" charset="-128"/>
                <a:cs typeface="MS PGothic" charset="0"/>
              </a:rPr>
              <a:t> 15-30 min</a:t>
            </a:r>
          </a:p>
          <a:p>
            <a:pPr marL="457200" lvl="1" indent="0">
              <a:buNone/>
            </a:pPr>
            <a:endParaRPr lang="en-US" sz="2400" dirty="0" smtClean="0"/>
          </a:p>
          <a:p>
            <a:pPr>
              <a:buClr>
                <a:srgbClr val="F58466"/>
              </a:buClr>
              <a:buSzPct val="100000"/>
              <a:buFont typeface="Arial" pitchFamily="34" charset="0"/>
              <a:buChar char="•"/>
            </a:pPr>
            <a:r>
              <a:rPr lang="en-US" sz="2800" dirty="0"/>
              <a:t>PO </a:t>
            </a:r>
            <a:r>
              <a:rPr lang="en-US" sz="2800" dirty="0" err="1"/>
              <a:t>Nifedipine</a:t>
            </a:r>
            <a:endParaRPr lang="en-US" sz="2800" dirty="0"/>
          </a:p>
          <a:p>
            <a:pPr lvl="1">
              <a:buClr>
                <a:srgbClr val="004990"/>
              </a:buClr>
              <a:buSzPct val="100000"/>
              <a:buFont typeface="Arial" pitchFamily="34" charset="0"/>
              <a:buChar char="•"/>
            </a:pPr>
            <a:r>
              <a:rPr lang="en-US" sz="2400" dirty="0" smtClean="0"/>
              <a:t>Onset: 5-20 min*</a:t>
            </a:r>
          </a:p>
          <a:p>
            <a:pPr lvl="1">
              <a:buClr>
                <a:srgbClr val="004990"/>
              </a:buClr>
              <a:buSzPct val="100000"/>
              <a:buFont typeface="Arial" pitchFamily="34" charset="0"/>
              <a:buChar char="•"/>
            </a:pPr>
            <a:r>
              <a:rPr lang="en-US" sz="2400" i="1" dirty="0" smtClean="0"/>
              <a:t>Peak: 30-60 min</a:t>
            </a:r>
          </a:p>
          <a:p>
            <a:endParaRPr lang="en-US" sz="2800" dirty="0"/>
          </a:p>
        </p:txBody>
      </p:sp>
      <p:sp>
        <p:nvSpPr>
          <p:cNvPr id="6" name="TextBox 5"/>
          <p:cNvSpPr txBox="1"/>
          <p:nvPr/>
        </p:nvSpPr>
        <p:spPr>
          <a:xfrm>
            <a:off x="229208" y="5155600"/>
            <a:ext cx="8762391" cy="1169551"/>
          </a:xfrm>
          <a:prstGeom prst="rect">
            <a:avLst/>
          </a:prstGeom>
          <a:noFill/>
        </p:spPr>
        <p:txBody>
          <a:bodyPr wrap="square" rtlCol="0">
            <a:spAutoFit/>
          </a:bodyPr>
          <a:lstStyle/>
          <a:p>
            <a:r>
              <a:rPr lang="en-US" sz="1400" dirty="0"/>
              <a:t>*</a:t>
            </a:r>
            <a:r>
              <a:rPr lang="en-US" sz="1400" dirty="0" smtClean="0"/>
              <a:t>PO, (oral) not sublingual </a:t>
            </a:r>
            <a:r>
              <a:rPr lang="en-US" sz="1400" dirty="0" err="1" smtClean="0"/>
              <a:t>nifedipine</a:t>
            </a:r>
            <a:r>
              <a:rPr lang="en-US" sz="1400" dirty="0" smtClean="0"/>
              <a:t>, onset of action is 15-30 minutes depending on the reference source.</a:t>
            </a:r>
          </a:p>
          <a:p>
            <a:r>
              <a:rPr lang="en-US" sz="1400" dirty="0"/>
              <a:t>Am J </a:t>
            </a:r>
            <a:r>
              <a:rPr lang="en-US" sz="1400" dirty="0" err="1"/>
              <a:t>Emerg</a:t>
            </a:r>
            <a:r>
              <a:rPr lang="en-US" sz="1400" dirty="0"/>
              <a:t> Med. 1985 (6):524-30</a:t>
            </a:r>
          </a:p>
          <a:p>
            <a:r>
              <a:rPr lang="en-US" sz="1400" dirty="0"/>
              <a:t>BJOG 2012;119:78-85.</a:t>
            </a:r>
          </a:p>
          <a:p>
            <a:r>
              <a:rPr lang="en-US" sz="1400" dirty="0">
                <a:hlinkClick r:id="rId2"/>
              </a:rPr>
              <a:t>http://www.uspharmacist.com/content/d/feature/i/1444/c/27112/</a:t>
            </a:r>
            <a:endParaRPr lang="en-US" sz="1400" dirty="0"/>
          </a:p>
          <a:p>
            <a:endParaRPr lang="en-US" sz="1400" dirty="0"/>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4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80401" cy="914400"/>
          </a:xfrm>
        </p:spPr>
        <p:txBody>
          <a:bodyPr/>
          <a:lstStyle/>
          <a:p>
            <a:pPr algn="l"/>
            <a:r>
              <a:rPr lang="en-US" sz="3200" b="1" dirty="0">
                <a:solidFill>
                  <a:srgbClr val="F58466"/>
                </a:solidFill>
                <a:latin typeface="Goudy Old Style" pitchFamily="18" charset="0"/>
                <a:cs typeface="Arial Black"/>
              </a:rPr>
              <a:t>Severe </a:t>
            </a:r>
            <a:r>
              <a:rPr lang="en-US" sz="3200" b="1" dirty="0" smtClean="0">
                <a:solidFill>
                  <a:srgbClr val="F58466"/>
                </a:solidFill>
                <a:latin typeface="Goudy Old Style" pitchFamily="18" charset="0"/>
                <a:cs typeface="Arial Black"/>
              </a:rPr>
              <a:t>Hypertension</a:t>
            </a:r>
            <a:r>
              <a:rPr lang="en-US" sz="3200" b="1" dirty="0">
                <a:solidFill>
                  <a:srgbClr val="F58466"/>
                </a:solidFill>
                <a:latin typeface="Goudy Old Style" pitchFamily="18" charset="0"/>
                <a:cs typeface="Arial Black"/>
              </a:rPr>
              <a:t> </a:t>
            </a:r>
            <a:r>
              <a:rPr lang="en-US" sz="3200" b="1" dirty="0" smtClean="0">
                <a:solidFill>
                  <a:srgbClr val="F58466"/>
                </a:solidFill>
                <a:latin typeface="Goudy Old Style" pitchFamily="18" charset="0"/>
                <a:cs typeface="Arial Black"/>
              </a:rPr>
              <a:t>Treatment</a:t>
            </a:r>
            <a:br>
              <a:rPr lang="en-US" sz="3200" b="1" dirty="0" smtClean="0">
                <a:solidFill>
                  <a:srgbClr val="F58466"/>
                </a:solidFill>
                <a:latin typeface="Goudy Old Style" pitchFamily="18" charset="0"/>
                <a:cs typeface="Arial Black"/>
              </a:rPr>
            </a:br>
            <a:r>
              <a:rPr lang="en-US" sz="3200" b="1" dirty="0" smtClean="0">
                <a:solidFill>
                  <a:srgbClr val="F58466"/>
                </a:solidFill>
                <a:latin typeface="Goudy Old Style" pitchFamily="18" charset="0"/>
                <a:cs typeface="Arial Black"/>
              </a:rPr>
              <a:t>Algorithm</a:t>
            </a:r>
            <a:r>
              <a:rPr lang="en-US" sz="3200" b="1" dirty="0">
                <a:solidFill>
                  <a:srgbClr val="F58466"/>
                </a:solidFill>
                <a:latin typeface="Goudy Old Style" pitchFamily="18" charset="0"/>
                <a:cs typeface="Arial Black"/>
              </a:rPr>
              <a:t/>
            </a:r>
            <a:br>
              <a:rPr lang="en-US" sz="3200" b="1" dirty="0">
                <a:solidFill>
                  <a:srgbClr val="F58466"/>
                </a:solidFill>
                <a:latin typeface="Goudy Old Style" pitchFamily="18" charset="0"/>
                <a:cs typeface="Arial Black"/>
              </a:rPr>
            </a:br>
            <a:endParaRPr lang="en-US" sz="3200" b="1" dirty="0">
              <a:solidFill>
                <a:srgbClr val="F58466"/>
              </a:solidFill>
              <a:latin typeface="Goudy Old Style" pitchFamily="18" charset="0"/>
              <a:cs typeface="Arial Black"/>
            </a:endParaRPr>
          </a:p>
        </p:txBody>
      </p:sp>
      <p:sp>
        <p:nvSpPr>
          <p:cNvPr id="6" name="Flowchart: Alternate Process 3"/>
          <p:cNvSpPr>
            <a:spLocks noChangeArrowheads="1"/>
          </p:cNvSpPr>
          <p:nvPr/>
        </p:nvSpPr>
        <p:spPr bwMode="auto">
          <a:xfrm>
            <a:off x="766225" y="1593845"/>
            <a:ext cx="2070100" cy="711200"/>
          </a:xfrm>
          <a:prstGeom prst="flowChartAlternateProcess">
            <a:avLst/>
          </a:prstGeom>
          <a:solidFill>
            <a:srgbClr val="4BACC6"/>
          </a:solidFill>
          <a:ln w="28575" cmpd="sng">
            <a:solidFill>
              <a:srgbClr val="FF0000"/>
            </a:solidFill>
            <a:miter lim="800000"/>
            <a:headEnd/>
            <a:tailEnd/>
          </a:ln>
          <a:effectLst>
            <a:outerShdw blurRad="40000" dist="29783" dir="3885598"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Anti-Hypertension Meds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First Line </a:t>
            </a:r>
            <a:r>
              <a:rPr kumimoji="0" lang="en-US" sz="1100" b="1" i="0" u="none" strike="noStrike" cap="none" normalizeH="0" baseline="0" dirty="0" smtClean="0">
                <a:ln>
                  <a:noFill/>
                </a:ln>
                <a:solidFill>
                  <a:schemeClr val="tx1"/>
                </a:solidFill>
                <a:effectLst/>
                <a:latin typeface="Calibri" charset="0"/>
                <a:ea typeface="ÇlÇr ñæí©" charset="0"/>
              </a:rPr>
              <a:t>Medications</a:t>
            </a:r>
            <a:endParaRPr kumimoji="0" lang="en-US" sz="1100" b="1" i="0" u="none" strike="noStrike" cap="none" normalizeH="0" baseline="0" dirty="0">
              <a:ln>
                <a:noFill/>
              </a:ln>
              <a:solidFill>
                <a:schemeClr val="tx1"/>
              </a:solidFill>
              <a:effectLst/>
              <a:latin typeface="Calibri" charset="0"/>
              <a:ea typeface="ÇlÇr ñæí©" charset="0"/>
            </a:endParaRPr>
          </a:p>
        </p:txBody>
      </p:sp>
      <p:sp>
        <p:nvSpPr>
          <p:cNvPr id="7" name="Flowchart: Alternate Process 3"/>
          <p:cNvSpPr>
            <a:spLocks noChangeArrowheads="1"/>
          </p:cNvSpPr>
          <p:nvPr/>
        </p:nvSpPr>
        <p:spPr bwMode="auto">
          <a:xfrm>
            <a:off x="524404" y="2889775"/>
            <a:ext cx="1651000" cy="506412"/>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20 mg </a:t>
            </a:r>
            <a:r>
              <a:rPr kumimoji="0" lang="en-US" sz="1400" b="0" i="0" u="none" strike="noStrike" cap="none" normalizeH="0" baseline="0" dirty="0">
                <a:ln>
                  <a:noFill/>
                </a:ln>
                <a:solidFill>
                  <a:schemeClr val="tx1"/>
                </a:solidFill>
                <a:effectLst/>
                <a:latin typeface="Calibri" charset="0"/>
                <a:ea typeface="ÇlÇr ñæí©" charset="0"/>
              </a:rPr>
              <a:t>(over 2 min</a:t>
            </a:r>
            <a:r>
              <a:rPr kumimoji="0" lang="en-US" sz="1400" b="0" i="0" u="none" strike="noStrike" cap="none" normalizeH="0" baseline="0" dirty="0" smtClean="0">
                <a:ln>
                  <a:noFill/>
                </a:ln>
                <a:solidFill>
                  <a:schemeClr val="tx1"/>
                </a:solidFill>
                <a:effectLst/>
                <a:latin typeface="Calibri" charset="0"/>
                <a:ea typeface="ÇlÇr ñæí©" charset="0"/>
              </a:rPr>
              <a:t>)</a:t>
            </a:r>
            <a:endParaRPr kumimoji="0" lang="en-US" sz="1400" b="0" i="0" u="none" strike="noStrike" cap="none" normalizeH="0" baseline="0" dirty="0">
              <a:ln>
                <a:noFill/>
              </a:ln>
              <a:solidFill>
                <a:schemeClr val="tx1"/>
              </a:solidFill>
              <a:effectLst/>
              <a:latin typeface="Calibri" charset="0"/>
              <a:ea typeface="ÇlÇr ñæí©" charset="0"/>
            </a:endParaRPr>
          </a:p>
        </p:txBody>
      </p:sp>
      <p:sp>
        <p:nvSpPr>
          <p:cNvPr id="8" name="Flowchart: Alternate Process 3"/>
          <p:cNvSpPr>
            <a:spLocks noChangeArrowheads="1"/>
          </p:cNvSpPr>
          <p:nvPr/>
        </p:nvSpPr>
        <p:spPr bwMode="auto">
          <a:xfrm>
            <a:off x="2430458" y="2898242"/>
            <a:ext cx="1887537" cy="8509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5 or 10mg </a:t>
            </a:r>
            <a:r>
              <a:rPr kumimoji="0" lang="en-US" sz="1000" b="0" i="0" u="none" strike="noStrike" cap="none" normalizeH="0" baseline="0" dirty="0">
                <a:ln>
                  <a:noFill/>
                </a:ln>
                <a:solidFill>
                  <a:schemeClr val="tx1"/>
                </a:solidFill>
                <a:effectLst/>
                <a:latin typeface="Calibri" charset="0"/>
                <a:ea typeface="ÇlÇr ñæí©" charset="0"/>
              </a:rPr>
              <a:t>(over 1-2 min)</a:t>
            </a:r>
            <a:r>
              <a:rPr kumimoji="0" lang="en-US" sz="1400" b="0" i="0" u="none" strike="noStrike" cap="none" normalizeH="0" baseline="0" dirty="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ÇlÇr ñæí©" charset="0"/>
              </a:rPr>
              <a:t>Per physician</a:t>
            </a:r>
            <a:r>
              <a:rPr kumimoji="0" lang="en-US" altLang="en-US" sz="1400" b="0" i="0" u="none" strike="noStrike" cap="none" normalizeH="0" baseline="0" dirty="0">
                <a:ln>
                  <a:noFill/>
                </a:ln>
                <a:solidFill>
                  <a:schemeClr val="tx1"/>
                </a:solidFill>
                <a:effectLst/>
                <a:latin typeface="Calibri" charset="0"/>
                <a:ea typeface="ÇlÇr ñæí©" charset="0"/>
              </a:rPr>
              <a:t>’</a:t>
            </a:r>
            <a:r>
              <a:rPr kumimoji="0" lang="en-US" sz="1400" b="0" i="0" u="none" strike="noStrike" cap="none" normalizeH="0" baseline="0" dirty="0">
                <a:ln>
                  <a:noFill/>
                </a:ln>
                <a:solidFill>
                  <a:schemeClr val="tx1"/>
                </a:solidFill>
                <a:effectLst/>
                <a:latin typeface="Calibri" charset="0"/>
                <a:ea typeface="ÇlÇr ñæí©" charset="0"/>
              </a:rPr>
              <a:t>s </a:t>
            </a:r>
            <a:r>
              <a:rPr kumimoji="0" lang="en-US" sz="1400" b="0" i="0" u="none" strike="noStrike" cap="none" normalizeH="0" baseline="0" dirty="0" smtClean="0">
                <a:ln>
                  <a:noFill/>
                </a:ln>
                <a:solidFill>
                  <a:schemeClr val="tx1"/>
                </a:solidFill>
                <a:effectLst/>
                <a:latin typeface="Calibri" charset="0"/>
                <a:ea typeface="ÇlÇr ñæí©" charset="0"/>
              </a:rPr>
              <a:t>order</a:t>
            </a:r>
            <a:endParaRPr kumimoji="0" lang="en-US" sz="1000" b="0" i="0" u="none" strike="noStrike" cap="none" normalizeH="0" baseline="0" dirty="0">
              <a:ln>
                <a:noFill/>
              </a:ln>
              <a:solidFill>
                <a:srgbClr val="FF0000"/>
              </a:solidFill>
              <a:effectLst/>
              <a:latin typeface="Calibri" charset="0"/>
              <a:ea typeface="ÇlÇr ñæí©" charset="0"/>
            </a:endParaRPr>
          </a:p>
        </p:txBody>
      </p:sp>
      <p:sp>
        <p:nvSpPr>
          <p:cNvPr id="9" name="Flowchart: Alternate Process 3"/>
          <p:cNvSpPr>
            <a:spLocks noChangeArrowheads="1"/>
          </p:cNvSpPr>
          <p:nvPr/>
        </p:nvSpPr>
        <p:spPr bwMode="auto">
          <a:xfrm>
            <a:off x="528636" y="3633256"/>
            <a:ext cx="1651000" cy="687388"/>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10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40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0" name="Flowchart: Alternate Process 3"/>
          <p:cNvSpPr>
            <a:spLocks noChangeArrowheads="1"/>
          </p:cNvSpPr>
          <p:nvPr/>
        </p:nvSpPr>
        <p:spPr bwMode="auto">
          <a:xfrm>
            <a:off x="457200" y="4566180"/>
            <a:ext cx="1777474" cy="887412"/>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10-</a:t>
            </a:r>
            <a:r>
              <a:rPr kumimoji="0" lang="en-US" sz="1200" b="0" i="0" u="none" strike="noStrike" cap="none" normalizeH="0" baseline="0" dirty="0" smtClean="0">
                <a:ln>
                  <a:noFill/>
                </a:ln>
                <a:solidFill>
                  <a:schemeClr val="tx1"/>
                </a:solidFill>
                <a:effectLst/>
                <a:latin typeface="Calibri" charset="0"/>
                <a:ea typeface="ÇlÇr ñæí©" charset="0"/>
              </a:rPr>
              <a:t>15 min </a:t>
            </a: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80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1" name="Flowchart: Alternate Process 3"/>
          <p:cNvSpPr>
            <a:spLocks noChangeArrowheads="1"/>
          </p:cNvSpPr>
          <p:nvPr/>
        </p:nvSpPr>
        <p:spPr bwMode="auto">
          <a:xfrm>
            <a:off x="499002" y="5704947"/>
            <a:ext cx="1687513" cy="10414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t>
            </a:r>
            <a:r>
              <a:rPr kumimoji="0" lang="en-US" sz="1200" b="0" i="0" u="none" strike="noStrike" cap="none" normalizeH="0" baseline="0" dirty="0" smtClean="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IV Hydralazine</a:t>
            </a:r>
            <a:r>
              <a:rPr kumimoji="0" lang="en-US" sz="1200" b="0" i="0" u="none" strike="noStrike" cap="none" normalizeH="0" baseline="0" dirty="0" smtClean="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ÇlÇr ñæí©" charset="0"/>
              </a:rPr>
              <a:t>pre algorithm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ÇlÇr ñæí©" charset="0"/>
              </a:rPr>
              <a:t> anesthesia consult</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2" name="Flowchart: Alternate Process 3"/>
          <p:cNvSpPr>
            <a:spLocks noChangeArrowheads="1"/>
          </p:cNvSpPr>
          <p:nvPr/>
        </p:nvSpPr>
        <p:spPr bwMode="auto">
          <a:xfrm>
            <a:off x="2393156" y="4883680"/>
            <a:ext cx="1971144" cy="7112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10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3" name="Flowchart: Alternate Process 3"/>
          <p:cNvSpPr>
            <a:spLocks noChangeArrowheads="1"/>
          </p:cNvSpPr>
          <p:nvPr/>
        </p:nvSpPr>
        <p:spPr bwMode="auto">
          <a:xfrm>
            <a:off x="2515392" y="5900209"/>
            <a:ext cx="1709737" cy="1011237"/>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a:t>
            </a:r>
            <a:r>
              <a:rPr kumimoji="0" lang="en-US" sz="1200" b="0" i="0" u="none" strike="noStrike" cap="none" normalizeH="0" baseline="0" dirty="0" smtClean="0">
                <a:ln>
                  <a:noFill/>
                </a:ln>
                <a:solidFill>
                  <a:schemeClr val="tx1"/>
                </a:solidFill>
                <a:effectLst/>
                <a:latin typeface="Calibri" charset="0"/>
                <a:ea typeface="ÇlÇr ñæí©" charset="0"/>
              </a:rPr>
              <a:t>20 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t>
            </a:r>
            <a:r>
              <a:rPr kumimoji="0" lang="en-US" sz="1400" b="1" i="0" u="none" strike="noStrike" cap="none" normalizeH="0" baseline="0" dirty="0" smtClean="0">
                <a:ln>
                  <a:noFill/>
                </a:ln>
                <a:solidFill>
                  <a:schemeClr val="tx1"/>
                </a:solidFill>
                <a:effectLst/>
                <a:latin typeface="Calibri" charset="0"/>
                <a:ea typeface="ÇlÇr ñæí©" charset="0"/>
              </a:rPr>
              <a:t>IV </a:t>
            </a:r>
            <a:r>
              <a:rPr kumimoji="0" lang="en-US" sz="1400" b="1" i="0" u="none" strike="noStrike" cap="none" normalizeH="0" baseline="0" dirty="0">
                <a:ln>
                  <a:noFill/>
                </a:ln>
                <a:solidFill>
                  <a:schemeClr val="tx1"/>
                </a:solidFill>
                <a:effectLst/>
                <a:latin typeface="Calibri" charset="0"/>
                <a:ea typeface="ÇlÇr ñæí©" charset="0"/>
              </a:rPr>
              <a:t>Labetalol 20 mg</a:t>
            </a:r>
          </a:p>
          <a:p>
            <a:pPr lvl="0" algn="ctr" defTabSz="914400" fontAlgn="base">
              <a:spcBef>
                <a:spcPct val="0"/>
              </a:spcBef>
              <a:spcAft>
                <a:spcPct val="0"/>
              </a:spcAft>
            </a:pPr>
            <a:r>
              <a:rPr lang="en-US" sz="1200" dirty="0">
                <a:latin typeface="Calibri" charset="0"/>
                <a:ea typeface="ÇlÇr ñæí©" charset="0"/>
              </a:rPr>
              <a:t>pre algorithm</a:t>
            </a:r>
          </a:p>
          <a:p>
            <a:pPr lvl="0" algn="ctr" defTabSz="914400" fontAlgn="base">
              <a:spcBef>
                <a:spcPct val="0"/>
              </a:spcBef>
              <a:spcAft>
                <a:spcPct val="0"/>
              </a:spcAft>
            </a:pPr>
            <a:r>
              <a:rPr lang="en-US" sz="1200" dirty="0">
                <a:latin typeface="Calibri" charset="0"/>
                <a:ea typeface="ÇlÇr ñæí©" charset="0"/>
              </a:rPr>
              <a:t> anesthesia consult</a:t>
            </a:r>
            <a:endParaRPr lang="en-US" sz="1400" b="1" dirty="0">
              <a:latin typeface="Calibri" charset="0"/>
              <a:ea typeface="ÇlÇr ñæí©" charset="0"/>
            </a:endParaRPr>
          </a:p>
        </p:txBody>
      </p:sp>
      <p:cxnSp>
        <p:nvCxnSpPr>
          <p:cNvPr id="4105" name="AutoShape 9"/>
          <p:cNvCxnSpPr>
            <a:cxnSpLocks noChangeShapeType="1"/>
          </p:cNvCxnSpPr>
          <p:nvPr/>
        </p:nvCxnSpPr>
        <p:spPr bwMode="auto">
          <a:xfrm>
            <a:off x="1345669" y="2678644"/>
            <a:ext cx="2032529" cy="42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7" name="AutoShape 11"/>
          <p:cNvCxnSpPr>
            <a:cxnSpLocks noChangeShapeType="1"/>
          </p:cNvCxnSpPr>
          <p:nvPr/>
        </p:nvCxnSpPr>
        <p:spPr bwMode="auto">
          <a:xfrm>
            <a:off x="1354136" y="3421588"/>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08" name="AutoShape 12"/>
          <p:cNvCxnSpPr>
            <a:cxnSpLocks noChangeShapeType="1"/>
          </p:cNvCxnSpPr>
          <p:nvPr/>
        </p:nvCxnSpPr>
        <p:spPr bwMode="auto">
          <a:xfrm>
            <a:off x="1345669" y="4388380"/>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09" name="AutoShape 13"/>
          <p:cNvCxnSpPr>
            <a:cxnSpLocks noChangeShapeType="1"/>
          </p:cNvCxnSpPr>
          <p:nvPr/>
        </p:nvCxnSpPr>
        <p:spPr bwMode="auto">
          <a:xfrm>
            <a:off x="1345669" y="5483755"/>
            <a:ext cx="0" cy="203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11" name="AutoShape 15"/>
          <p:cNvCxnSpPr>
            <a:cxnSpLocks noChangeShapeType="1"/>
          </p:cNvCxnSpPr>
          <p:nvPr/>
        </p:nvCxnSpPr>
        <p:spPr bwMode="auto">
          <a:xfrm>
            <a:off x="3378728" y="4701113"/>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Flowchart: Alternate Process 3"/>
          <p:cNvSpPr>
            <a:spLocks noChangeArrowheads="1"/>
          </p:cNvSpPr>
          <p:nvPr/>
        </p:nvSpPr>
        <p:spPr bwMode="auto">
          <a:xfrm>
            <a:off x="2418289" y="3994675"/>
            <a:ext cx="1933574" cy="689504"/>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10 mg</a:t>
            </a:r>
            <a:endParaRPr kumimoji="0" lang="en-US" sz="2800" b="0" i="0" u="none" strike="noStrike" cap="none" normalizeH="0" baseline="0" dirty="0">
              <a:ln>
                <a:noFill/>
              </a:ln>
              <a:solidFill>
                <a:schemeClr val="tx1"/>
              </a:solidFill>
              <a:effectLst/>
              <a:latin typeface="Arial" charset="0"/>
              <a:ea typeface="ＭＳ Ｐゴシック" charset="0"/>
            </a:endParaRPr>
          </a:p>
        </p:txBody>
      </p:sp>
      <p:cxnSp>
        <p:nvCxnSpPr>
          <p:cNvPr id="4113" name="AutoShape 17"/>
          <p:cNvCxnSpPr>
            <a:cxnSpLocks noChangeShapeType="1"/>
          </p:cNvCxnSpPr>
          <p:nvPr/>
        </p:nvCxnSpPr>
        <p:spPr bwMode="auto">
          <a:xfrm>
            <a:off x="3366292" y="5625042"/>
            <a:ext cx="0" cy="244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 name="Flowchart: Alternate Process 3"/>
          <p:cNvSpPr>
            <a:spLocks noChangeArrowheads="1"/>
          </p:cNvSpPr>
          <p:nvPr/>
        </p:nvSpPr>
        <p:spPr bwMode="auto">
          <a:xfrm>
            <a:off x="3234794" y="1455739"/>
            <a:ext cx="2652177" cy="984778"/>
          </a:xfrm>
          <a:prstGeom prst="flowChartAlternateProcess">
            <a:avLst/>
          </a:prstGeom>
          <a:gradFill rotWithShape="1">
            <a:gsLst>
              <a:gs pos="0">
                <a:srgbClr val="2787A0"/>
              </a:gs>
              <a:gs pos="80000">
                <a:srgbClr val="36B1D2"/>
              </a:gs>
              <a:gs pos="100000">
                <a:srgbClr val="34B3D6"/>
              </a:gs>
            </a:gsLst>
            <a:lin ang="16200000"/>
          </a:gradFill>
          <a:ln w="28575" cmpd="sng">
            <a:solidFill>
              <a:srgbClr val="FF0000"/>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Blood Pressure Triggers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SBP </a:t>
            </a:r>
            <a:r>
              <a:rPr kumimoji="0" lang="en-US" sz="1400" b="1" i="0" u="none" strike="noStrike" cap="none" normalizeH="0" baseline="0" dirty="0">
                <a:ln>
                  <a:noFill/>
                </a:ln>
                <a:solidFill>
                  <a:schemeClr val="tx1"/>
                </a:solidFill>
                <a:effectLst/>
                <a:latin typeface="Calibri" charset="0"/>
                <a:ea typeface="ÇlÇr ñæí©" charset="0"/>
                <a:sym typeface="Symbol" charset="0"/>
              </a:rPr>
              <a:t></a:t>
            </a:r>
            <a:r>
              <a:rPr kumimoji="0" lang="en-US" sz="1400" b="1" i="0" u="none" strike="noStrike" cap="none" normalizeH="0" baseline="0" dirty="0">
                <a:ln>
                  <a:noFill/>
                </a:ln>
                <a:solidFill>
                  <a:schemeClr val="tx1"/>
                </a:solidFill>
                <a:effectLst/>
                <a:latin typeface="Calibri" charset="0"/>
                <a:ea typeface="ÇlÇr ñæí©" charset="0"/>
              </a:rPr>
              <a:t> 160 and/or DBP </a:t>
            </a:r>
            <a:r>
              <a:rPr kumimoji="0" lang="en-US" sz="1400" b="1" i="0" u="none" strike="noStrike" cap="none" normalizeH="0" baseline="0" dirty="0">
                <a:ln>
                  <a:noFill/>
                </a:ln>
                <a:solidFill>
                  <a:schemeClr val="tx1"/>
                </a:solidFill>
                <a:effectLst/>
                <a:latin typeface="Calibri" charset="0"/>
                <a:ea typeface="ÇlÇr ñæí©" charset="0"/>
                <a:sym typeface="Symbol" charset="0"/>
              </a:rPr>
              <a:t></a:t>
            </a:r>
            <a:r>
              <a:rPr kumimoji="0" lang="en-US" sz="1400" b="1" i="0" u="none" strike="noStrike" cap="none" normalizeH="0" baseline="0" dirty="0">
                <a:ln>
                  <a:noFill/>
                </a:ln>
                <a:solidFill>
                  <a:schemeClr val="tx1"/>
                </a:solidFill>
                <a:effectLst/>
                <a:latin typeface="Calibri" charset="0"/>
                <a:ea typeface="ÇlÇr ñæí©" charset="0"/>
              </a:rPr>
              <a:t> 110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ÇlÇr ñæí©" charset="0"/>
              </a:rPr>
              <a:t>Repeat in 15 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Notify Provider and </a:t>
            </a:r>
            <a:r>
              <a:rPr kumimoji="0" lang="en-US" sz="1400" b="1" i="0" u="none" strike="noStrike" cap="none" normalizeH="0" baseline="0" dirty="0" smtClean="0">
                <a:ln>
                  <a:noFill/>
                </a:ln>
                <a:solidFill>
                  <a:schemeClr val="tx1"/>
                </a:solidFill>
                <a:effectLst/>
                <a:latin typeface="Calibri" charset="0"/>
                <a:ea typeface="ÇlÇr ñæí©" charset="0"/>
              </a:rPr>
              <a:t>Proceed</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4" name="Flowchart: Alternate Process 3"/>
          <p:cNvSpPr>
            <a:spLocks noChangeArrowheads="1"/>
          </p:cNvSpPr>
          <p:nvPr/>
        </p:nvSpPr>
        <p:spPr bwMode="auto">
          <a:xfrm>
            <a:off x="6485464" y="1455739"/>
            <a:ext cx="1989668" cy="984778"/>
          </a:xfrm>
          <a:prstGeom prst="flowChartAlternateProcess">
            <a:avLst/>
          </a:prstGeom>
          <a:solidFill>
            <a:srgbClr val="8064A2"/>
          </a:solidFill>
          <a:ln w="28575" cmpd="sng">
            <a:solidFill>
              <a:srgbClr val="FF0000"/>
            </a:solidFill>
            <a:miter lim="800000"/>
            <a:headEnd/>
            <a:tailEnd/>
          </a:ln>
          <a:effectLst>
            <a:outerShdw blurRad="40000" dist="29783" dir="3885598"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Access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FHR monitoring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Labs per PIH Order Set </a:t>
            </a:r>
            <a:r>
              <a:rPr kumimoji="0" lang="en-US" sz="1400" b="1" i="0" u="none" strike="noStrike" cap="none" normalizeH="0" baseline="0" dirty="0">
                <a:ln>
                  <a:noFill/>
                </a:ln>
                <a:solidFill>
                  <a:schemeClr val="tx1"/>
                </a:solidFill>
                <a:effectLst/>
                <a:latin typeface="Calibri" charset="0"/>
                <a:ea typeface="ÇlÇr ñæí©" charset="0"/>
              </a:rPr>
              <a:t>Pulse </a:t>
            </a:r>
            <a:r>
              <a:rPr kumimoji="0" lang="en-US" sz="1400" b="1" i="0" u="none" strike="noStrike" cap="none" normalizeH="0" baseline="0" dirty="0" err="1" smtClean="0">
                <a:ln>
                  <a:noFill/>
                </a:ln>
                <a:solidFill>
                  <a:schemeClr val="tx1"/>
                </a:solidFill>
                <a:effectLst/>
                <a:latin typeface="Calibri" charset="0"/>
                <a:ea typeface="ÇlÇr ñæí©" charset="0"/>
              </a:rPr>
              <a:t>Oximeter</a:t>
            </a:r>
            <a:endParaRPr kumimoji="0" lang="en-US" sz="1400" b="1" i="0" u="none" strike="noStrike" cap="none" normalizeH="0" baseline="0" dirty="0">
              <a:ln>
                <a:noFill/>
              </a:ln>
              <a:solidFill>
                <a:schemeClr val="tx1"/>
              </a:solidFill>
              <a:effectLst/>
              <a:latin typeface="Calibri" charset="0"/>
              <a:ea typeface="ÇlÇr ñæí©" charset="0"/>
            </a:endParaRPr>
          </a:p>
        </p:txBody>
      </p:sp>
      <p:cxnSp>
        <p:nvCxnSpPr>
          <p:cNvPr id="1027" name="AutoShape 3"/>
          <p:cNvCxnSpPr>
            <a:cxnSpLocks noChangeShapeType="1"/>
          </p:cNvCxnSpPr>
          <p:nvPr/>
        </p:nvCxnSpPr>
        <p:spPr bwMode="auto">
          <a:xfrm>
            <a:off x="1803927" y="2372784"/>
            <a:ext cx="0" cy="2894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AutoShape 5"/>
          <p:cNvSpPr>
            <a:spLocks noChangeArrowheads="1"/>
          </p:cNvSpPr>
          <p:nvPr/>
        </p:nvSpPr>
        <p:spPr bwMode="auto">
          <a:xfrm>
            <a:off x="3180648" y="685800"/>
            <a:ext cx="2770187" cy="609600"/>
          </a:xfrm>
          <a:prstGeom prst="roundRect">
            <a:avLst>
              <a:gd name="adj" fmla="val 16667"/>
            </a:avLst>
          </a:prstGeom>
          <a:solidFill>
            <a:srgbClr val="C0504D"/>
          </a:solidFill>
          <a:ln w="38100">
            <a:noFill/>
            <a:round/>
            <a:headEnd/>
            <a:tailEnd/>
          </a:ln>
          <a:effectLst>
            <a:outerShdw blurRad="63500" dist="29783" dir="3885598"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SBP </a:t>
            </a:r>
            <a:r>
              <a:rPr kumimoji="0" lang="en-US" sz="1400" b="1" i="0" u="sng" strike="noStrike" cap="none" normalizeH="0" baseline="0" dirty="0">
                <a:ln>
                  <a:noFill/>
                </a:ln>
                <a:solidFill>
                  <a:schemeClr val="tx1"/>
                </a:solidFill>
                <a:effectLst/>
                <a:latin typeface="Calibri" charset="0"/>
                <a:ea typeface="ÇlÇr ñæí©" charset="0"/>
              </a:rPr>
              <a:t>&gt; </a:t>
            </a:r>
            <a:r>
              <a:rPr kumimoji="0" lang="en-US" sz="1400" b="1" i="0" u="none" strike="noStrike" cap="none" normalizeH="0" baseline="0" dirty="0">
                <a:ln>
                  <a:noFill/>
                </a:ln>
                <a:solidFill>
                  <a:schemeClr val="tx1"/>
                </a:solidFill>
                <a:effectLst/>
                <a:latin typeface="Calibri" charset="0"/>
                <a:ea typeface="ÇlÇr ñæí©" charset="0"/>
              </a:rPr>
              <a:t>155 and/or DBP </a:t>
            </a:r>
            <a:r>
              <a:rPr kumimoji="0" lang="en-US" sz="1400" b="1" i="0" u="sng" strike="noStrike" cap="none" normalizeH="0" baseline="0" dirty="0">
                <a:ln>
                  <a:noFill/>
                </a:ln>
                <a:solidFill>
                  <a:schemeClr val="tx1"/>
                </a:solidFill>
                <a:effectLst/>
                <a:latin typeface="Calibri" charset="0"/>
                <a:ea typeface="ÇlÇr ñæí©" charset="0"/>
              </a:rPr>
              <a:t>&gt;</a:t>
            </a:r>
            <a:r>
              <a:rPr kumimoji="0" lang="en-US" sz="1400" b="1" i="0" u="none" strike="noStrike" cap="none" normalizeH="0" baseline="0" dirty="0">
                <a:ln>
                  <a:noFill/>
                </a:ln>
                <a:solidFill>
                  <a:schemeClr val="tx1"/>
                </a:solidFill>
                <a:effectLst/>
                <a:latin typeface="Calibri" charset="0"/>
                <a:ea typeface="ÇlÇr ñæí©" charset="0"/>
              </a:rPr>
              <a:t> </a:t>
            </a:r>
            <a:r>
              <a:rPr kumimoji="0" lang="en-US" sz="1400" b="1" i="0" u="none" strike="noStrike" cap="none" normalizeH="0" baseline="0" dirty="0" smtClean="0">
                <a:ln>
                  <a:noFill/>
                </a:ln>
                <a:solidFill>
                  <a:schemeClr val="tx1"/>
                </a:solidFill>
                <a:effectLst/>
                <a:latin typeface="Calibri" charset="0"/>
                <a:ea typeface="ÇlÇr ñæí©" charset="0"/>
              </a:rPr>
              <a:t>105</a:t>
            </a:r>
          </a:p>
          <a:p>
            <a:pPr algn="ctr" defTabSz="914400" fontAlgn="base">
              <a:spcBef>
                <a:spcPct val="0"/>
              </a:spcBef>
              <a:spcAft>
                <a:spcPct val="0"/>
              </a:spcAft>
            </a:pPr>
            <a:r>
              <a:rPr lang="en-US" sz="1400" b="1" dirty="0">
                <a:latin typeface="Calibri" charset="0"/>
                <a:ea typeface="ÇlÇr ñæí©" charset="0"/>
              </a:rPr>
              <a:t>Provider </a:t>
            </a:r>
            <a:r>
              <a:rPr lang="en-US" sz="1400" b="1" dirty="0" smtClean="0">
                <a:latin typeface="Calibri" charset="0"/>
                <a:ea typeface="ÇlÇr ñæí©" charset="0"/>
              </a:rPr>
              <a:t>Notified</a:t>
            </a:r>
            <a:endParaRPr lang="en-US" sz="1400" b="1" dirty="0">
              <a:latin typeface="Calibri" charset="0"/>
              <a:ea typeface="ÇlÇr ñæí©" charset="0"/>
            </a:endParaRPr>
          </a:p>
        </p:txBody>
      </p:sp>
      <p:cxnSp>
        <p:nvCxnSpPr>
          <p:cNvPr id="25" name="AutoShape 11"/>
          <p:cNvCxnSpPr>
            <a:cxnSpLocks noChangeShapeType="1"/>
          </p:cNvCxnSpPr>
          <p:nvPr/>
        </p:nvCxnSpPr>
        <p:spPr bwMode="auto">
          <a:xfrm>
            <a:off x="3370261" y="2682875"/>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11"/>
          <p:cNvCxnSpPr>
            <a:cxnSpLocks noChangeShapeType="1"/>
          </p:cNvCxnSpPr>
          <p:nvPr/>
        </p:nvCxnSpPr>
        <p:spPr bwMode="auto">
          <a:xfrm>
            <a:off x="1353601" y="2681818"/>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AutoShape 11"/>
          <p:cNvCxnSpPr>
            <a:cxnSpLocks noChangeShapeType="1"/>
          </p:cNvCxnSpPr>
          <p:nvPr/>
        </p:nvCxnSpPr>
        <p:spPr bwMode="auto">
          <a:xfrm>
            <a:off x="3378198" y="3774543"/>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lowchart: Alternate Process 3"/>
          <p:cNvSpPr>
            <a:spLocks noChangeArrowheads="1"/>
          </p:cNvSpPr>
          <p:nvPr/>
        </p:nvSpPr>
        <p:spPr bwMode="auto">
          <a:xfrm>
            <a:off x="6452127" y="2699804"/>
            <a:ext cx="2070100" cy="396875"/>
          </a:xfrm>
          <a:prstGeom prst="flowChartAlternateProcess">
            <a:avLst/>
          </a:prstGeom>
          <a:solidFill>
            <a:srgbClr val="4F81BD"/>
          </a:solidFill>
          <a:ln w="28575" cmpd="sng">
            <a:solidFill>
              <a:srgbClr val="FF0000"/>
            </a:solidFill>
            <a:miter lim="800000"/>
            <a:headEnd/>
            <a:tailEnd/>
          </a:ln>
          <a:effectLst>
            <a:outerShdw blurRad="40000" dist="29783" dir="3885598"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Seizure </a:t>
            </a:r>
            <a:r>
              <a:rPr kumimoji="0" lang="en-US" sz="1400" b="1" i="0" u="none" strike="noStrike" cap="none" normalizeH="0" baseline="0" dirty="0" smtClean="0">
                <a:ln>
                  <a:noFill/>
                </a:ln>
                <a:solidFill>
                  <a:schemeClr val="tx1"/>
                </a:solidFill>
                <a:effectLst/>
                <a:latin typeface="Calibri" charset="0"/>
                <a:ea typeface="ÇlÇr ñæí©" charset="0"/>
              </a:rPr>
              <a:t>Prophylaxis</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7" name="Flowchart: Alternate Process 3"/>
          <p:cNvSpPr>
            <a:spLocks noChangeArrowheads="1"/>
          </p:cNvSpPr>
          <p:nvPr/>
        </p:nvSpPr>
        <p:spPr bwMode="auto">
          <a:xfrm>
            <a:off x="6452654" y="3359682"/>
            <a:ext cx="2070100" cy="406400"/>
          </a:xfrm>
          <a:prstGeom prst="flowChartAlternateProcess">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Magnesium </a:t>
            </a:r>
            <a:r>
              <a:rPr kumimoji="0" lang="en-US" sz="1400" b="1" i="0" u="none" strike="noStrike" cap="none" normalizeH="0" baseline="0" dirty="0" smtClean="0">
                <a:ln>
                  <a:noFill/>
                </a:ln>
                <a:solidFill>
                  <a:schemeClr val="tx1"/>
                </a:solidFill>
                <a:effectLst/>
                <a:latin typeface="Calibri" charset="0"/>
                <a:ea typeface="ÇlÇr ñæí©" charset="0"/>
              </a:rPr>
              <a:t>Sulfate</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8" name="Flowchart: Alternate Process 3"/>
          <p:cNvSpPr>
            <a:spLocks noChangeArrowheads="1"/>
          </p:cNvSpPr>
          <p:nvPr/>
        </p:nvSpPr>
        <p:spPr bwMode="auto">
          <a:xfrm>
            <a:off x="6401852" y="4028553"/>
            <a:ext cx="2217738" cy="549275"/>
          </a:xfrm>
          <a:prstGeom prst="flowChartAlternateProcess">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Bolus Dose</a:t>
            </a:r>
            <a:r>
              <a:rPr kumimoji="0" lang="en-US" sz="1100" b="0" i="0" u="none" strike="noStrike" cap="none" normalizeH="0" baseline="0" dirty="0">
                <a:ln>
                  <a:noFill/>
                </a:ln>
                <a:solidFill>
                  <a:schemeClr val="tx1"/>
                </a:solidFill>
                <a:effectLst/>
                <a:latin typeface="Calibri" charset="0"/>
                <a:ea typeface="ÇlÇr ñæí©" charset="0"/>
              </a:rPr>
              <a:t>:  4gm over 20 minutes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Maintenance Dose</a:t>
            </a:r>
            <a:r>
              <a:rPr kumimoji="0" lang="en-US" sz="1100" b="0" i="0" u="none" strike="noStrike" cap="none" normalizeH="0" baseline="0" dirty="0">
                <a:ln>
                  <a:noFill/>
                </a:ln>
                <a:solidFill>
                  <a:schemeClr val="tx1"/>
                </a:solidFill>
                <a:effectLst/>
                <a:latin typeface="Calibri" charset="0"/>
                <a:ea typeface="ÇlÇr ñæí©" charset="0"/>
              </a:rPr>
              <a:t>: 2gm per </a:t>
            </a:r>
            <a:r>
              <a:rPr kumimoji="0" lang="en-US" sz="1100" b="0" i="0" u="none" strike="noStrike" cap="none" normalizeH="0" baseline="0" dirty="0" smtClean="0">
                <a:ln>
                  <a:noFill/>
                </a:ln>
                <a:solidFill>
                  <a:schemeClr val="tx1"/>
                </a:solidFill>
                <a:effectLst/>
                <a:latin typeface="Calibri" charset="0"/>
                <a:ea typeface="ÇlÇr ñæí©" charset="0"/>
              </a:rPr>
              <a:t>hour</a:t>
            </a:r>
            <a:endParaRPr kumimoji="0" lang="en-US" sz="1100" b="0" i="0" u="none" strike="noStrike" cap="none" normalizeH="0" baseline="0" dirty="0">
              <a:ln>
                <a:noFill/>
              </a:ln>
              <a:solidFill>
                <a:schemeClr val="tx1"/>
              </a:solidFill>
              <a:effectLst/>
              <a:latin typeface="Calibri" charset="0"/>
              <a:ea typeface="ÇlÇr ñæí©" charset="0"/>
            </a:endParaRPr>
          </a:p>
        </p:txBody>
      </p:sp>
      <p:sp>
        <p:nvSpPr>
          <p:cNvPr id="19" name="Flowchart: Alternate Process 3"/>
          <p:cNvSpPr>
            <a:spLocks noChangeArrowheads="1"/>
          </p:cNvSpPr>
          <p:nvPr/>
        </p:nvSpPr>
        <p:spPr bwMode="auto">
          <a:xfrm>
            <a:off x="6198653" y="5483755"/>
            <a:ext cx="2420937" cy="1054633"/>
          </a:xfrm>
          <a:prstGeom prst="flowChartAlternateProcess">
            <a:avLst/>
          </a:prstGeom>
          <a:solidFill>
            <a:srgbClr val="FFFFFF"/>
          </a:solidFill>
          <a:ln w="31750">
            <a:solidFill>
              <a:srgbClr val="F7964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ÇlÇr ñæí©" charset="0"/>
              </a:rPr>
              <a:t>PO </a:t>
            </a:r>
            <a:r>
              <a:rPr kumimoji="0" lang="en-US" sz="1200" b="1" i="0" u="none" strike="noStrike" cap="none" normalizeH="0" baseline="0" dirty="0" err="1">
                <a:ln>
                  <a:noFill/>
                </a:ln>
                <a:solidFill>
                  <a:schemeClr val="tx1"/>
                </a:solidFill>
                <a:effectLst/>
                <a:latin typeface="Calibri" charset="0"/>
                <a:ea typeface="ÇlÇr ñæí©" charset="0"/>
              </a:rPr>
              <a:t>Nifedipine</a:t>
            </a:r>
            <a:r>
              <a:rPr kumimoji="0" lang="en-US" sz="1200" b="0" i="0" u="none" strike="noStrike" cap="none" normalizeH="0" baseline="0" dirty="0">
                <a:ln>
                  <a:noFill/>
                </a:ln>
                <a:solidFill>
                  <a:schemeClr val="tx1"/>
                </a:solidFill>
                <a:effectLst/>
                <a:latin typeface="Calibri" charset="0"/>
                <a:ea typeface="ÇlÇr ñæí©" charset="0"/>
              </a:rPr>
              <a:t>  If no IV access </a:t>
            </a:r>
            <a:r>
              <a:rPr kumimoji="0" lang="en-US" sz="1200" b="1" i="0" u="none" strike="noStrike" cap="none" normalizeH="0" baseline="0" dirty="0" smtClean="0">
                <a:ln>
                  <a:noFill/>
                </a:ln>
                <a:solidFill>
                  <a:schemeClr val="tx1"/>
                </a:solidFill>
                <a:effectLst/>
                <a:latin typeface="Calibri" charset="0"/>
                <a:ea typeface="ÇlÇr ñæí©" charset="0"/>
              </a:rPr>
              <a:t>Initial </a:t>
            </a:r>
            <a:r>
              <a:rPr kumimoji="0" lang="en-US" sz="1200" b="1" i="0" u="none" strike="noStrike" cap="none" normalizeH="0" baseline="0" dirty="0">
                <a:ln>
                  <a:noFill/>
                </a:ln>
                <a:solidFill>
                  <a:schemeClr val="tx1"/>
                </a:solidFill>
                <a:effectLst/>
                <a:latin typeface="Calibri" charset="0"/>
                <a:ea typeface="ÇlÇr ñæí©" charset="0"/>
              </a:rPr>
              <a:t>Dose</a:t>
            </a:r>
            <a:r>
              <a:rPr kumimoji="0" lang="en-US" sz="1200" b="0" i="0" u="none" strike="noStrike" cap="none" normalizeH="0" baseline="0" dirty="0">
                <a:ln>
                  <a:noFill/>
                </a:ln>
                <a:solidFill>
                  <a:schemeClr val="tx1"/>
                </a:solidFill>
                <a:effectLst/>
                <a:latin typeface="Calibri" charset="0"/>
                <a:ea typeface="ÇlÇr ñæí©" charset="0"/>
              </a:rPr>
              <a:t>: 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May repeat dose at 20 minute intervals for a maximum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5 doses</a:t>
            </a:r>
            <a:r>
              <a:rPr kumimoji="0" lang="en-US" sz="1200" b="0" i="0" u="none" strike="noStrike" cap="none" normalizeH="0" baseline="0" dirty="0" smtClean="0">
                <a:ln>
                  <a:noFill/>
                </a:ln>
                <a:solidFill>
                  <a:schemeClr val="tx1"/>
                </a:solidFill>
                <a:effectLst/>
                <a:latin typeface="Calibri" charset="0"/>
                <a:ea typeface="ÇlÇr ñæí©" charset="0"/>
              </a:rPr>
              <a:t>.</a:t>
            </a:r>
            <a:endParaRPr kumimoji="0" lang="en-US" sz="1200" b="0" i="0" u="none" strike="noStrike" cap="none" normalizeH="0" baseline="0" dirty="0">
              <a:ln>
                <a:noFill/>
              </a:ln>
              <a:solidFill>
                <a:schemeClr val="tx1"/>
              </a:solidFill>
              <a:effectLst/>
              <a:latin typeface="Calibri" charset="0"/>
              <a:ea typeface="ÇlÇr ñæí©" charset="0"/>
            </a:endParaRPr>
          </a:p>
        </p:txBody>
      </p:sp>
      <p:cxnSp>
        <p:nvCxnSpPr>
          <p:cNvPr id="33" name="AutoShape 11"/>
          <p:cNvCxnSpPr>
            <a:cxnSpLocks noChangeShapeType="1"/>
          </p:cNvCxnSpPr>
          <p:nvPr/>
        </p:nvCxnSpPr>
        <p:spPr bwMode="auto">
          <a:xfrm>
            <a:off x="5987508" y="1928810"/>
            <a:ext cx="379949" cy="0"/>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11"/>
          <p:cNvCxnSpPr>
            <a:cxnSpLocks noChangeShapeType="1"/>
          </p:cNvCxnSpPr>
          <p:nvPr/>
        </p:nvCxnSpPr>
        <p:spPr bwMode="auto">
          <a:xfrm flipH="1">
            <a:off x="2895590" y="1946268"/>
            <a:ext cx="282032" cy="3707"/>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AutoShape 11"/>
          <p:cNvCxnSpPr>
            <a:cxnSpLocks noChangeShapeType="1"/>
          </p:cNvCxnSpPr>
          <p:nvPr/>
        </p:nvCxnSpPr>
        <p:spPr bwMode="auto">
          <a:xfrm>
            <a:off x="5987508" y="2440517"/>
            <a:ext cx="379949" cy="238127"/>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AutoShape 11"/>
          <p:cNvCxnSpPr>
            <a:cxnSpLocks noChangeShapeType="1"/>
          </p:cNvCxnSpPr>
          <p:nvPr/>
        </p:nvCxnSpPr>
        <p:spPr bwMode="auto">
          <a:xfrm>
            <a:off x="7492999" y="3139547"/>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11"/>
          <p:cNvCxnSpPr>
            <a:cxnSpLocks noChangeShapeType="1"/>
          </p:cNvCxnSpPr>
          <p:nvPr/>
        </p:nvCxnSpPr>
        <p:spPr bwMode="auto">
          <a:xfrm>
            <a:off x="7492999" y="3816875"/>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4"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319" y="6405827"/>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56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24400"/>
          </a:xfrm>
        </p:spPr>
        <p:txBody>
          <a:bodyPr/>
          <a:lstStyle/>
          <a:p>
            <a:pPr marL="0" lvl="0" indent="0">
              <a:buNone/>
            </a:pPr>
            <a:endParaRPr lang="en-US" sz="2800" dirty="0"/>
          </a:p>
          <a:p>
            <a:pPr lvl="0"/>
            <a:endParaRPr lang="en-US" sz="2800" dirty="0"/>
          </a:p>
          <a:p>
            <a:endParaRPr lang="en-US" dirty="0"/>
          </a:p>
        </p:txBody>
      </p:sp>
      <p:sp>
        <p:nvSpPr>
          <p:cNvPr id="5" name="TextBox 4"/>
          <p:cNvSpPr txBox="1"/>
          <p:nvPr/>
        </p:nvSpPr>
        <p:spPr>
          <a:xfrm>
            <a:off x="800100" y="1346712"/>
            <a:ext cx="76581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3200" dirty="0" smtClean="0"/>
              <a:t>Algorithms </a:t>
            </a:r>
            <a:r>
              <a:rPr lang="en-US" sz="3200" dirty="0"/>
              <a:t>for acute treatment </a:t>
            </a:r>
            <a:r>
              <a:rPr lang="en-US" sz="3200" dirty="0" smtClean="0"/>
              <a:t>hypertension and eclampsia should </a:t>
            </a:r>
            <a:r>
              <a:rPr lang="en-US" sz="3200" dirty="0"/>
              <a:t>be </a:t>
            </a:r>
            <a:r>
              <a:rPr lang="en-US" sz="3200" dirty="0" smtClean="0"/>
              <a:t>readily </a:t>
            </a:r>
            <a:r>
              <a:rPr lang="en-US" sz="3200" dirty="0"/>
              <a:t>available or </a:t>
            </a:r>
            <a:r>
              <a:rPr lang="en-US" sz="3200" i="1" dirty="0" smtClean="0"/>
              <a:t>preferably</a:t>
            </a:r>
            <a:r>
              <a:rPr lang="en-US" sz="3200" dirty="0" smtClean="0"/>
              <a:t> posted in all clinical areas that may encounter pregnant women.</a:t>
            </a:r>
            <a:endParaRPr lang="en-US" sz="3200" dirty="0"/>
          </a:p>
          <a:p>
            <a:pPr lvl="0" algn="ctr"/>
            <a:endParaRPr lang="en-US" sz="3200" dirty="0"/>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2240538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(Labetalol)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418285"/>
              </p:ext>
            </p:extLst>
          </p:nvPr>
        </p:nvGraphicFramePr>
        <p:xfrm>
          <a:off x="914177" y="1553766"/>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8600" y="51054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3706667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6400800" cy="1143000"/>
          </a:xfrm>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Order (Hydralazine</a:t>
            </a:r>
            <a:r>
              <a:rPr lang="en-US" sz="4000" b="1" dirty="0">
                <a:solidFill>
                  <a:srgbClr val="F58466"/>
                </a:solidFill>
                <a:latin typeface="Goudy Old Style" pitchFamily="18"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911400"/>
              </p:ext>
            </p:extLst>
          </p:nvPr>
        </p:nvGraphicFramePr>
        <p:xfrm>
          <a:off x="1066802" y="1524000"/>
          <a:ext cx="7890495" cy="441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228600" y="48006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3039531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Autofit/>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a:t>
            </a:r>
            <a:r>
              <a:rPr lang="en-US" sz="4000" b="1" dirty="0" smtClean="0">
                <a:solidFill>
                  <a:srgbClr val="F58466"/>
                </a:solidFill>
                <a:latin typeface="Goudy Old Style" pitchFamily="18" charset="0"/>
              </a:rPr>
              <a:t>(Oral Nifedipine)</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2785892"/>
              </p:ext>
            </p:extLst>
          </p:nvPr>
        </p:nvGraphicFramePr>
        <p:xfrm>
          <a:off x="990602" y="1417638"/>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34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76200"/>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Background</a:t>
            </a:r>
          </a:p>
        </p:txBody>
      </p:sp>
      <p:sp>
        <p:nvSpPr>
          <p:cNvPr id="233" name="Shape 233"/>
          <p:cNvSpPr txBox="1">
            <a:spLocks noGrp="1"/>
          </p:cNvSpPr>
          <p:nvPr>
            <p:ph type="body" idx="1"/>
          </p:nvPr>
        </p:nvSpPr>
        <p:spPr>
          <a:xfrm>
            <a:off x="228600" y="990600"/>
            <a:ext cx="8763000" cy="5334000"/>
          </a:xfrm>
        </p:spPr>
        <p:txBody>
          <a:bodyPr lIns="91425" tIns="45700" rIns="91425" bIns="45700">
            <a:noAutofit/>
          </a:bodyPr>
          <a:lstStyle/>
          <a:p>
            <a:pPr eaLnBrk="1" hangingPunct="1">
              <a:buClr>
                <a:srgbClr val="F58466"/>
              </a:buClr>
              <a:buSzPct val="100000"/>
              <a:defRPr/>
            </a:pPr>
            <a:r>
              <a:rPr lang="en-US" dirty="0"/>
              <a:t>Worldwide and in the United States, hypertension is one leading cause of pregnancy-related deaths (PRDs) before, during, or after delivery.</a:t>
            </a:r>
          </a:p>
          <a:p>
            <a:pPr eaLnBrk="1" hangingPunct="1">
              <a:buClr>
                <a:srgbClr val="F58466"/>
              </a:buClr>
              <a:buSzPct val="100000"/>
              <a:defRPr/>
            </a:pPr>
            <a:r>
              <a:rPr lang="en-US" dirty="0" smtClean="0"/>
              <a:t>Reports </a:t>
            </a:r>
            <a:r>
              <a:rPr lang="en-US" dirty="0"/>
              <a:t>from North Carolina and California state that maternal deaths due to hypertension had significant prevention opportunities. (Berg, C. et al., 2005 &amp; California Department of Public Health, 2011)</a:t>
            </a:r>
          </a:p>
          <a:p>
            <a:pPr marL="458787" lvl="1" indent="0">
              <a:buClr>
                <a:srgbClr val="004990"/>
              </a:buClr>
              <a:buSzPct val="70000"/>
              <a:buNone/>
              <a:defRPr/>
            </a:pPr>
            <a:endParaRPr lang="en-US"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817658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914400"/>
          </a:xfrm>
        </p:spPr>
        <p:txBody>
          <a:bodyPr/>
          <a:lstStyle/>
          <a:p>
            <a:pPr algn="l"/>
            <a:r>
              <a:rPr lang="en-US" sz="3800" b="1" dirty="0" smtClean="0">
                <a:solidFill>
                  <a:srgbClr val="F58466"/>
                </a:solidFill>
                <a:latin typeface="Goudy Old Style" pitchFamily="18" charset="0"/>
                <a:cs typeface="Arial Black"/>
              </a:rPr>
              <a:t>Magnesium Sulfate &amp; </a:t>
            </a:r>
            <a:r>
              <a:rPr lang="en-US" sz="3800" b="1" dirty="0" err="1" smtClean="0">
                <a:solidFill>
                  <a:srgbClr val="F58466"/>
                </a:solidFill>
                <a:latin typeface="Goudy Old Style" pitchFamily="18" charset="0"/>
                <a:cs typeface="Arial Black"/>
              </a:rPr>
              <a:t>Nifedipine</a:t>
            </a:r>
            <a:endParaRPr lang="en-US" sz="3800" b="1" dirty="0">
              <a:solidFill>
                <a:srgbClr val="F58466"/>
              </a:solidFill>
              <a:latin typeface="Goudy Old Style" pitchFamily="18" charset="0"/>
              <a:cs typeface="Arial Black"/>
            </a:endParaRPr>
          </a:p>
        </p:txBody>
      </p:sp>
      <p:sp>
        <p:nvSpPr>
          <p:cNvPr id="4" name="Rectangle 3"/>
          <p:cNvSpPr/>
          <p:nvPr/>
        </p:nvSpPr>
        <p:spPr>
          <a:xfrm>
            <a:off x="1297213" y="1506544"/>
            <a:ext cx="6336094" cy="523220"/>
          </a:xfrm>
          <a:prstGeom prst="rect">
            <a:avLst/>
          </a:prstGeom>
        </p:spPr>
        <p:txBody>
          <a:bodyPr wrap="none">
            <a:spAutoFit/>
          </a:bodyPr>
          <a:lstStyle/>
          <a:p>
            <a:r>
              <a:rPr lang="en-US" sz="2800" dirty="0">
                <a:latin typeface="+mj-lt"/>
              </a:rPr>
              <a:t>3029 received </a:t>
            </a:r>
            <a:r>
              <a:rPr lang="en-US" sz="2800" dirty="0" err="1" smtClean="0">
                <a:latin typeface="+mj-lt"/>
              </a:rPr>
              <a:t>Nifedipine</a:t>
            </a:r>
            <a:r>
              <a:rPr lang="en-US" sz="2800" dirty="0" smtClean="0">
                <a:latin typeface="+mj-lt"/>
              </a:rPr>
              <a:t> </a:t>
            </a:r>
            <a:r>
              <a:rPr lang="en-US" sz="2800" dirty="0">
                <a:latin typeface="+mj-lt"/>
              </a:rPr>
              <a:t>for BP </a:t>
            </a:r>
            <a:r>
              <a:rPr lang="en-US" sz="2800" dirty="0" smtClean="0">
                <a:latin typeface="+mj-lt"/>
              </a:rPr>
              <a:t>treatment</a:t>
            </a:r>
            <a:endParaRPr lang="en-US" sz="2800" dirty="0">
              <a:latin typeface="+mj-lt"/>
            </a:endParaRPr>
          </a:p>
        </p:txBody>
      </p:sp>
      <p:sp>
        <p:nvSpPr>
          <p:cNvPr id="7" name="TextBox 6"/>
          <p:cNvSpPr txBox="1"/>
          <p:nvPr/>
        </p:nvSpPr>
        <p:spPr>
          <a:xfrm>
            <a:off x="1515349" y="3691879"/>
            <a:ext cx="1898277" cy="523220"/>
          </a:xfrm>
          <a:prstGeom prst="rect">
            <a:avLst/>
          </a:prstGeom>
          <a:noFill/>
        </p:spPr>
        <p:txBody>
          <a:bodyPr wrap="none" rtlCol="0">
            <a:spAutoFit/>
          </a:bodyPr>
          <a:lstStyle/>
          <a:p>
            <a:r>
              <a:rPr lang="en-US" sz="2800" dirty="0">
                <a:latin typeface="+mj-lt"/>
              </a:rPr>
              <a:t>M</a:t>
            </a:r>
            <a:r>
              <a:rPr lang="en-US" sz="2800" dirty="0" smtClean="0">
                <a:latin typeface="+mj-lt"/>
              </a:rPr>
              <a:t>agnesium</a:t>
            </a:r>
            <a:endParaRPr lang="en-US" sz="2800" dirty="0">
              <a:latin typeface="+mj-lt"/>
            </a:endParaRPr>
          </a:p>
        </p:txBody>
      </p:sp>
      <p:sp>
        <p:nvSpPr>
          <p:cNvPr id="8" name="TextBox 7"/>
          <p:cNvSpPr txBox="1"/>
          <p:nvPr/>
        </p:nvSpPr>
        <p:spPr>
          <a:xfrm>
            <a:off x="5032153" y="3691878"/>
            <a:ext cx="2401619" cy="523220"/>
          </a:xfrm>
          <a:prstGeom prst="rect">
            <a:avLst/>
          </a:prstGeom>
          <a:noFill/>
        </p:spPr>
        <p:txBody>
          <a:bodyPr wrap="none" rtlCol="0">
            <a:spAutoFit/>
          </a:bodyPr>
          <a:lstStyle/>
          <a:p>
            <a:r>
              <a:rPr lang="en-US" sz="2800" dirty="0" smtClean="0">
                <a:latin typeface="+mj-lt"/>
              </a:rPr>
              <a:t>No Magnesium</a:t>
            </a:r>
            <a:endParaRPr lang="en-US" sz="2800" dirty="0">
              <a:latin typeface="+mj-lt"/>
            </a:endParaRPr>
          </a:p>
        </p:txBody>
      </p:sp>
      <p:sp>
        <p:nvSpPr>
          <p:cNvPr id="10" name="TextBox 9"/>
          <p:cNvSpPr txBox="1"/>
          <p:nvPr/>
        </p:nvSpPr>
        <p:spPr>
          <a:xfrm>
            <a:off x="2004950" y="3268747"/>
            <a:ext cx="915635" cy="523220"/>
          </a:xfrm>
          <a:prstGeom prst="rect">
            <a:avLst/>
          </a:prstGeom>
          <a:noFill/>
        </p:spPr>
        <p:txBody>
          <a:bodyPr wrap="none" rtlCol="0">
            <a:spAutoFit/>
          </a:bodyPr>
          <a:lstStyle/>
          <a:p>
            <a:r>
              <a:rPr lang="en-US" sz="2800" dirty="0" smtClean="0">
                <a:latin typeface="+mj-lt"/>
              </a:rPr>
              <a:t>1469</a:t>
            </a:r>
            <a:endParaRPr lang="en-US" sz="2800" dirty="0">
              <a:latin typeface="+mj-lt"/>
            </a:endParaRPr>
          </a:p>
        </p:txBody>
      </p:sp>
      <p:sp>
        <p:nvSpPr>
          <p:cNvPr id="11" name="TextBox 10"/>
          <p:cNvSpPr txBox="1"/>
          <p:nvPr/>
        </p:nvSpPr>
        <p:spPr>
          <a:xfrm>
            <a:off x="5757653" y="3268747"/>
            <a:ext cx="915635" cy="523220"/>
          </a:xfrm>
          <a:prstGeom prst="rect">
            <a:avLst/>
          </a:prstGeom>
          <a:noFill/>
        </p:spPr>
        <p:txBody>
          <a:bodyPr wrap="none" rtlCol="0">
            <a:spAutoFit/>
          </a:bodyPr>
          <a:lstStyle/>
          <a:p>
            <a:r>
              <a:rPr lang="en-US" sz="2800" dirty="0" smtClean="0">
                <a:latin typeface="+mj-lt"/>
              </a:rPr>
              <a:t>1560</a:t>
            </a:r>
            <a:endParaRPr lang="en-US" sz="2800" dirty="0">
              <a:latin typeface="+mj-lt"/>
            </a:endParaRPr>
          </a:p>
        </p:txBody>
      </p:sp>
      <p:sp>
        <p:nvSpPr>
          <p:cNvPr id="12" name="TextBox 11"/>
          <p:cNvSpPr txBox="1"/>
          <p:nvPr/>
        </p:nvSpPr>
        <p:spPr>
          <a:xfrm>
            <a:off x="1446467" y="4813205"/>
            <a:ext cx="2033890" cy="954107"/>
          </a:xfrm>
          <a:prstGeom prst="rect">
            <a:avLst/>
          </a:prstGeom>
          <a:noFill/>
        </p:spPr>
        <p:txBody>
          <a:bodyPr wrap="none" rtlCol="0">
            <a:spAutoFit/>
          </a:bodyPr>
          <a:lstStyle/>
          <a:p>
            <a:pPr algn="ctr"/>
            <a:r>
              <a:rPr lang="en-US" sz="2800" dirty="0" smtClean="0">
                <a:latin typeface="+mj-lt"/>
              </a:rPr>
              <a:t>Hypotension</a:t>
            </a:r>
          </a:p>
          <a:p>
            <a:pPr algn="ctr"/>
            <a:r>
              <a:rPr lang="en-US" sz="2800" dirty="0" smtClean="0">
                <a:latin typeface="+mj-lt"/>
              </a:rPr>
              <a:t>0.4%</a:t>
            </a:r>
            <a:endParaRPr lang="en-US" sz="2800" dirty="0">
              <a:latin typeface="+mj-lt"/>
            </a:endParaRPr>
          </a:p>
        </p:txBody>
      </p:sp>
      <p:cxnSp>
        <p:nvCxnSpPr>
          <p:cNvPr id="13" name="Straight Arrow Connector 12"/>
          <p:cNvCxnSpPr/>
          <p:nvPr/>
        </p:nvCxnSpPr>
        <p:spPr bwMode="auto">
          <a:xfrm>
            <a:off x="2462886" y="421876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TextBox 14"/>
          <p:cNvSpPr txBox="1"/>
          <p:nvPr/>
        </p:nvSpPr>
        <p:spPr>
          <a:xfrm>
            <a:off x="5215692" y="4813205"/>
            <a:ext cx="2033890" cy="954107"/>
          </a:xfrm>
          <a:prstGeom prst="rect">
            <a:avLst/>
          </a:prstGeom>
          <a:noFill/>
        </p:spPr>
        <p:txBody>
          <a:bodyPr wrap="none" rtlCol="0">
            <a:spAutoFit/>
          </a:bodyPr>
          <a:lstStyle/>
          <a:p>
            <a:pPr algn="ctr"/>
            <a:r>
              <a:rPr lang="en-US" sz="2800" dirty="0" smtClean="0">
                <a:latin typeface="+mj-lt"/>
              </a:rPr>
              <a:t>Hypotension</a:t>
            </a:r>
          </a:p>
          <a:p>
            <a:pPr algn="ctr"/>
            <a:r>
              <a:rPr lang="en-US" sz="2800" dirty="0" smtClean="0">
                <a:latin typeface="+mj-lt"/>
              </a:rPr>
              <a:t>0.3%</a:t>
            </a:r>
            <a:endParaRPr lang="en-US" sz="2800" dirty="0">
              <a:latin typeface="+mj-lt"/>
            </a:endParaRPr>
          </a:p>
        </p:txBody>
      </p:sp>
      <p:cxnSp>
        <p:nvCxnSpPr>
          <p:cNvPr id="16" name="Straight Arrow Connector 15"/>
          <p:cNvCxnSpPr/>
          <p:nvPr/>
        </p:nvCxnSpPr>
        <p:spPr bwMode="auto">
          <a:xfrm>
            <a:off x="6232111" y="421876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8" name="TextBox 17"/>
          <p:cNvSpPr txBox="1"/>
          <p:nvPr/>
        </p:nvSpPr>
        <p:spPr>
          <a:xfrm>
            <a:off x="5192244" y="6431685"/>
            <a:ext cx="3591561" cy="369332"/>
          </a:xfrm>
          <a:prstGeom prst="rect">
            <a:avLst/>
          </a:prstGeom>
          <a:noFill/>
        </p:spPr>
        <p:txBody>
          <a:bodyPr wrap="none" rtlCol="0">
            <a:spAutoFit/>
          </a:bodyPr>
          <a:lstStyle/>
          <a:p>
            <a:r>
              <a:rPr lang="en-US" dirty="0" smtClean="0">
                <a:latin typeface="+mj-lt"/>
              </a:rPr>
              <a:t>Magpie </a:t>
            </a:r>
            <a:r>
              <a:rPr lang="en-US" dirty="0">
                <a:latin typeface="+mj-lt"/>
              </a:rPr>
              <a:t>T</a:t>
            </a:r>
            <a:r>
              <a:rPr lang="en-US" dirty="0" smtClean="0">
                <a:latin typeface="+mj-lt"/>
              </a:rPr>
              <a:t>rial: Lancet 2002; 359:1877</a:t>
            </a:r>
            <a:endParaRPr lang="en-US" dirty="0">
              <a:latin typeface="+mj-lt"/>
            </a:endParaRPr>
          </a:p>
        </p:txBody>
      </p:sp>
      <p:cxnSp>
        <p:nvCxnSpPr>
          <p:cNvPr id="17" name="Straight Arrow Connector 16"/>
          <p:cNvCxnSpPr/>
          <p:nvPr/>
        </p:nvCxnSpPr>
        <p:spPr bwMode="auto">
          <a:xfrm>
            <a:off x="4457343" y="2032013"/>
            <a:ext cx="0" cy="638763"/>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19" name="Straight Arrow Connector 18"/>
          <p:cNvCxnSpPr/>
          <p:nvPr/>
        </p:nvCxnSpPr>
        <p:spPr bwMode="auto">
          <a:xfrm flipH="1">
            <a:off x="2456076" y="2670776"/>
            <a:ext cx="3776035" cy="8583"/>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22" name="Straight Arrow Connector 21"/>
          <p:cNvCxnSpPr/>
          <p:nvPr/>
        </p:nvCxnSpPr>
        <p:spPr bwMode="auto">
          <a:xfrm>
            <a:off x="6225242" y="267077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2462886" y="2665402"/>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2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0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pPr algn="l" eaLnBrk="1" hangingPunct="1"/>
            <a:r>
              <a:rPr lang="en-US" altLang="en-US" sz="4000" b="1" dirty="0" smtClean="0">
                <a:solidFill>
                  <a:srgbClr val="F58466"/>
                </a:solidFill>
                <a:latin typeface="Goudy Old Style" pitchFamily="18" charset="0"/>
              </a:rPr>
              <a:t>ACOG Sample Order Sets</a:t>
            </a:r>
          </a:p>
        </p:txBody>
      </p:sp>
      <p:graphicFrame>
        <p:nvGraphicFramePr>
          <p:cNvPr id="3" name="Diagram 2"/>
          <p:cNvGraphicFramePr/>
          <p:nvPr>
            <p:extLst>
              <p:ext uri="{D42A27DB-BD31-4B8C-83A1-F6EECF244321}">
                <p14:modId xmlns:p14="http://schemas.microsoft.com/office/powerpoint/2010/main" val="3793383547"/>
              </p:ext>
            </p:extLst>
          </p:nvPr>
        </p:nvGraphicFramePr>
        <p:xfrm>
          <a:off x="152400" y="5334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 y="6532211"/>
            <a:ext cx="9067800" cy="369332"/>
          </a:xfrm>
          <a:prstGeom prst="rect">
            <a:avLst/>
          </a:prstGeom>
          <a:noFill/>
        </p:spPr>
        <p:txBody>
          <a:bodyPr wrap="square" rtlCol="0">
            <a:spAutoFit/>
          </a:bodyPr>
          <a:lstStyle/>
          <a:p>
            <a:r>
              <a:rPr lang="en-US" sz="900" dirty="0"/>
              <a:t>Emergent therapy for acute onset, severe hypertension during pregnancy and the postpartum </a:t>
            </a:r>
            <a:r>
              <a:rPr lang="en-US" sz="900" dirty="0" smtClean="0"/>
              <a:t>period.</a:t>
            </a:r>
            <a:r>
              <a:rPr lang="en-US" sz="900" dirty="0"/>
              <a:t> </a:t>
            </a:r>
            <a:r>
              <a:rPr lang="en-US" sz="900" dirty="0" smtClean="0"/>
              <a:t>Committee </a:t>
            </a:r>
            <a:r>
              <a:rPr lang="en-US" sz="900" dirty="0"/>
              <a:t>Opinion No. 623. American College of Obstetrics and Gynecologists. </a:t>
            </a:r>
            <a:r>
              <a:rPr lang="en-US" sz="900" dirty="0" err="1"/>
              <a:t>Obstet</a:t>
            </a:r>
            <a:r>
              <a:rPr lang="en-US" sz="900" dirty="0"/>
              <a:t> </a:t>
            </a:r>
            <a:r>
              <a:rPr lang="en-US" sz="900" dirty="0" err="1"/>
              <a:t>Gynecol</a:t>
            </a:r>
            <a:r>
              <a:rPr lang="en-US" sz="900" dirty="0"/>
              <a:t> 2015; 125:521-5.</a:t>
            </a:r>
          </a:p>
        </p:txBody>
      </p:sp>
    </p:spTree>
    <p:extLst>
      <p:ext uri="{BB962C8B-B14F-4D97-AF65-F5344CB8AC3E}">
        <p14:creationId xmlns:p14="http://schemas.microsoft.com/office/powerpoint/2010/main" val="2701078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0"/>
            <a:ext cx="7772400" cy="914400"/>
          </a:xfrm>
        </p:spPr>
        <p:txBody>
          <a:bodyPr/>
          <a:lstStyle/>
          <a:p>
            <a:pPr algn="l"/>
            <a:r>
              <a:rPr lang="en-US" sz="3200" dirty="0" smtClean="0">
                <a:latin typeface="Arial Black"/>
                <a:cs typeface="Arial Black"/>
              </a:rPr>
              <a:t>Timely Treatment of BP</a:t>
            </a:r>
            <a:endParaRPr lang="en-US" sz="3200" dirty="0">
              <a:latin typeface="Arial Black"/>
              <a:cs typeface="Arial Black"/>
            </a:endParaRPr>
          </a:p>
        </p:txBody>
      </p:sp>
      <p:graphicFrame>
        <p:nvGraphicFramePr>
          <p:cNvPr id="5" name="Chart 4"/>
          <p:cNvGraphicFramePr>
            <a:graphicFrameLocks/>
          </p:cNvGraphicFramePr>
          <p:nvPr>
            <p:extLst>
              <p:ext uri="{D42A27DB-BD31-4B8C-83A1-F6EECF244321}">
                <p14:modId xmlns:p14="http://schemas.microsoft.com/office/powerpoint/2010/main" val="2230501405"/>
              </p:ext>
            </p:extLst>
          </p:nvPr>
        </p:nvGraphicFramePr>
        <p:xfrm>
          <a:off x="1066800" y="1231900"/>
          <a:ext cx="7061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83999" y="1440934"/>
            <a:ext cx="1153481" cy="400110"/>
          </a:xfrm>
          <a:prstGeom prst="rect">
            <a:avLst/>
          </a:prstGeom>
          <a:noFill/>
        </p:spPr>
        <p:txBody>
          <a:bodyPr wrap="none" rtlCol="0">
            <a:spAutoFit/>
          </a:bodyPr>
          <a:lstStyle/>
          <a:p>
            <a:r>
              <a:rPr lang="en-US" sz="2000" b="1" dirty="0"/>
              <a:t>CMQCC</a:t>
            </a:r>
          </a:p>
        </p:txBody>
      </p:sp>
      <p:sp>
        <p:nvSpPr>
          <p:cNvPr id="7" name="TextBox 6"/>
          <p:cNvSpPr txBox="1"/>
          <p:nvPr/>
        </p:nvSpPr>
        <p:spPr>
          <a:xfrm>
            <a:off x="1683999" y="1893332"/>
            <a:ext cx="1908896" cy="400110"/>
          </a:xfrm>
          <a:prstGeom prst="rect">
            <a:avLst/>
          </a:prstGeom>
          <a:noFill/>
        </p:spPr>
        <p:txBody>
          <a:bodyPr wrap="none" rtlCol="0">
            <a:spAutoFit/>
          </a:bodyPr>
          <a:lstStyle/>
          <a:p>
            <a:r>
              <a:rPr lang="en-US" sz="2000" b="1" dirty="0" smtClean="0"/>
              <a:t>Dignity Health</a:t>
            </a:r>
            <a:endParaRPr lang="en-US" sz="2000" b="1" dirty="0"/>
          </a:p>
        </p:txBody>
      </p:sp>
      <p:sp>
        <p:nvSpPr>
          <p:cNvPr id="8" name="Rectangle 7"/>
          <p:cNvSpPr/>
          <p:nvPr/>
        </p:nvSpPr>
        <p:spPr bwMode="auto">
          <a:xfrm>
            <a:off x="2816798" y="1485900"/>
            <a:ext cx="370902" cy="369332"/>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9" name="Rectangle 8"/>
          <p:cNvSpPr/>
          <p:nvPr/>
        </p:nvSpPr>
        <p:spPr bwMode="auto">
          <a:xfrm>
            <a:off x="3592895" y="1943676"/>
            <a:ext cx="370902"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3" name="TextBox 2"/>
          <p:cNvSpPr txBox="1"/>
          <p:nvPr/>
        </p:nvSpPr>
        <p:spPr>
          <a:xfrm>
            <a:off x="5359400" y="1968500"/>
            <a:ext cx="344365" cy="584776"/>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3017690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553635"/>
            <a:ext cx="8064500" cy="4339166"/>
          </a:xfrm>
        </p:spPr>
        <p:style>
          <a:lnRef idx="2">
            <a:schemeClr val="dk1"/>
          </a:lnRef>
          <a:fillRef idx="1">
            <a:schemeClr val="lt1"/>
          </a:fillRef>
          <a:effectRef idx="0">
            <a:schemeClr val="dk1"/>
          </a:effectRef>
          <a:fontRef idx="minor">
            <a:schemeClr val="dk1"/>
          </a:fontRef>
        </p:style>
        <p:txBody>
          <a:bodyPr/>
          <a:lstStyle/>
          <a:p>
            <a:pPr>
              <a:buClr>
                <a:srgbClr val="F58466"/>
              </a:buClr>
            </a:pPr>
            <a:r>
              <a:rPr lang="en-US" sz="2400" dirty="0" smtClean="0"/>
              <a:t>Magnesium sulfate therapy </a:t>
            </a:r>
            <a:r>
              <a:rPr lang="en-US" sz="2400" b="1" dirty="0" smtClean="0"/>
              <a:t>for seizure prophylaxis (DOES NOT TREAT HTN) </a:t>
            </a:r>
            <a:r>
              <a:rPr lang="en-US" sz="2400" dirty="0" smtClean="0"/>
              <a:t>should be administered to any patients with:</a:t>
            </a:r>
          </a:p>
          <a:p>
            <a:pPr marL="457200" lvl="1" indent="0">
              <a:lnSpc>
                <a:spcPct val="80000"/>
              </a:lnSpc>
              <a:buNone/>
            </a:pPr>
            <a:endParaRPr lang="en-US" sz="2400" dirty="0" smtClean="0"/>
          </a:p>
          <a:p>
            <a:pPr lvl="1">
              <a:lnSpc>
                <a:spcPct val="80000"/>
              </a:lnSpc>
              <a:buClr>
                <a:srgbClr val="004990"/>
              </a:buClr>
              <a:buFont typeface="Arial" pitchFamily="34" charset="0"/>
              <a:buChar char="•"/>
            </a:pPr>
            <a:r>
              <a:rPr lang="en-US" sz="2400" dirty="0"/>
              <a:t>P</a:t>
            </a:r>
            <a:r>
              <a:rPr lang="en-US" sz="2400" dirty="0" smtClean="0"/>
              <a:t>reeclampsia </a:t>
            </a:r>
            <a:r>
              <a:rPr lang="en-US" sz="2400" b="1" i="1" u="sng" dirty="0" smtClean="0"/>
              <a:t>with</a:t>
            </a:r>
            <a:r>
              <a:rPr lang="en-US" sz="2400" dirty="0" smtClean="0"/>
              <a:t> “severe features” i.e</a:t>
            </a:r>
            <a:r>
              <a:rPr lang="en-US" sz="2400" dirty="0"/>
              <a:t>.</a:t>
            </a:r>
            <a:r>
              <a:rPr lang="en-US" sz="2400" dirty="0" smtClean="0"/>
              <a:t>, subjective neurological symptoms (headache or blurry vision), abdominal pain, epigastric pain, OR BP </a:t>
            </a:r>
            <a:r>
              <a:rPr lang="en-US" sz="2400" u="sng" dirty="0" smtClean="0"/>
              <a:t>&gt;</a:t>
            </a:r>
            <a:r>
              <a:rPr lang="en-US" sz="2400" dirty="0" smtClean="0"/>
              <a:t> 160/110</a:t>
            </a:r>
          </a:p>
          <a:p>
            <a:pPr lvl="1">
              <a:lnSpc>
                <a:spcPct val="80000"/>
              </a:lnSpc>
              <a:buClr>
                <a:srgbClr val="004990"/>
              </a:buClr>
              <a:buFont typeface="Arial" pitchFamily="34" charset="0"/>
              <a:buChar char="•"/>
            </a:pPr>
            <a:endParaRPr lang="en-US" sz="2400" dirty="0" smtClean="0"/>
          </a:p>
          <a:p>
            <a:pPr lvl="1">
              <a:lnSpc>
                <a:spcPct val="80000"/>
              </a:lnSpc>
              <a:buClr>
                <a:srgbClr val="004990"/>
              </a:buClr>
              <a:buFont typeface="Arial" pitchFamily="34" charset="0"/>
              <a:buChar char="•"/>
            </a:pPr>
            <a:r>
              <a:rPr lang="en-US" sz="2400" dirty="0" smtClean="0"/>
              <a:t>Eclampsia</a:t>
            </a:r>
          </a:p>
          <a:p>
            <a:pPr lvl="1">
              <a:lnSpc>
                <a:spcPct val="80000"/>
              </a:lnSpc>
              <a:buClr>
                <a:srgbClr val="004990"/>
              </a:buClr>
              <a:buFont typeface="Arial" pitchFamily="34" charset="0"/>
              <a:buChar char="•"/>
            </a:pPr>
            <a:endParaRPr lang="en-US" dirty="0" smtClean="0"/>
          </a:p>
          <a:p>
            <a:pPr lvl="1">
              <a:lnSpc>
                <a:spcPct val="80000"/>
              </a:lnSpc>
              <a:buClr>
                <a:srgbClr val="004990"/>
              </a:buClr>
              <a:buFont typeface="Arial" pitchFamily="34" charset="0"/>
              <a:buChar char="•"/>
            </a:pPr>
            <a:r>
              <a:rPr lang="en-US" sz="2400" b="1" i="1" dirty="0"/>
              <a:t>S</a:t>
            </a:r>
            <a:r>
              <a:rPr lang="en-US" sz="2400" b="1" i="1" dirty="0" smtClean="0"/>
              <a:t>hould be considered</a:t>
            </a:r>
            <a:r>
              <a:rPr lang="en-US" sz="2400" b="1" dirty="0" smtClean="0"/>
              <a:t> </a:t>
            </a:r>
            <a:r>
              <a:rPr lang="en-US" sz="2400" dirty="0" smtClean="0"/>
              <a:t>in patients with preeclampsia </a:t>
            </a:r>
            <a:r>
              <a:rPr lang="en-US" sz="2400" b="1" i="1" u="sng" dirty="0" smtClean="0"/>
              <a:t>without</a:t>
            </a:r>
            <a:r>
              <a:rPr lang="en-US" sz="2400" b="1" i="1" dirty="0" smtClean="0"/>
              <a:t> </a:t>
            </a:r>
            <a:r>
              <a:rPr lang="en-US" sz="2400" dirty="0" smtClean="0"/>
              <a:t>severe features</a:t>
            </a:r>
          </a:p>
          <a:p>
            <a:endParaRPr lang="en-US" sz="1800" dirty="0" smtClean="0"/>
          </a:p>
          <a:p>
            <a:endParaRPr lang="en-US" dirty="0"/>
          </a:p>
        </p:txBody>
      </p:sp>
      <p:sp>
        <p:nvSpPr>
          <p:cNvPr id="7"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Magnesium Therapy:</a:t>
            </a:r>
          </a:p>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3096625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3" y="381000"/>
            <a:ext cx="7772400" cy="914400"/>
          </a:xfrm>
        </p:spPr>
        <p:txBody>
          <a:bodyPr/>
          <a:lstStyle/>
          <a:p>
            <a:pPr algn="l"/>
            <a:r>
              <a:rPr lang="en-US" sz="4000" b="1" dirty="0">
                <a:solidFill>
                  <a:srgbClr val="F58466"/>
                </a:solidFill>
                <a:latin typeface="Goudy Old Style" pitchFamily="18" charset="0"/>
              </a:rPr>
              <a:t>Who Should Get </a:t>
            </a:r>
            <a:r>
              <a:rPr lang="en-US" sz="4000" b="1" dirty="0" smtClean="0">
                <a:solidFill>
                  <a:srgbClr val="F58466"/>
                </a:solidFill>
                <a:latin typeface="Goudy Old Style" pitchFamily="18" charset="0"/>
              </a:rPr>
              <a:t>Magnesium?</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26999"/>
              </p:ext>
            </p:extLst>
          </p:nvPr>
        </p:nvGraphicFramePr>
        <p:xfrm>
          <a:off x="457200" y="1481739"/>
          <a:ext cx="8229600" cy="3108960"/>
        </p:xfrm>
        <a:graphic>
          <a:graphicData uri="http://schemas.openxmlformats.org/drawingml/2006/table">
            <a:tbl>
              <a:tblPr firstRow="1" bandRow="1">
                <a:tableStyleId>{5C22544A-7EE6-4342-B048-85BDC9FD1C3A}</a:tableStyleId>
              </a:tblPr>
              <a:tblGrid>
                <a:gridCol w="1676400"/>
                <a:gridCol w="2209800"/>
                <a:gridCol w="2286000"/>
                <a:gridCol w="2057400"/>
              </a:tblGrid>
              <a:tr h="370840">
                <a:tc>
                  <a:txBody>
                    <a:bodyPr/>
                    <a:lstStyle/>
                    <a:p>
                      <a:endParaRPr lang="en-US" sz="2400" b="1" dirty="0">
                        <a:solidFill>
                          <a:schemeClr val="tx1"/>
                        </a:solidFill>
                      </a:endParaRPr>
                    </a:p>
                  </a:txBody>
                  <a:tcPr/>
                </a:tc>
                <a:tc>
                  <a:txBody>
                    <a:bodyPr/>
                    <a:lstStyle/>
                    <a:p>
                      <a:pPr algn="ctr"/>
                      <a:r>
                        <a:rPr lang="en-US" sz="2400" b="1" dirty="0" smtClean="0">
                          <a:solidFill>
                            <a:schemeClr val="tx1"/>
                          </a:solidFill>
                        </a:rPr>
                        <a:t>Mild Preeclampsia</a:t>
                      </a:r>
                      <a:endParaRPr lang="en-US" sz="2400" b="1" dirty="0">
                        <a:solidFill>
                          <a:schemeClr val="tx1"/>
                        </a:solidFill>
                      </a:endParaRPr>
                    </a:p>
                  </a:txBody>
                  <a:tcPr/>
                </a:tc>
                <a:tc>
                  <a:txBody>
                    <a:bodyPr/>
                    <a:lstStyle/>
                    <a:p>
                      <a:pPr algn="ctr"/>
                      <a:r>
                        <a:rPr lang="en-US" sz="2400" b="1" dirty="0" smtClean="0">
                          <a:solidFill>
                            <a:schemeClr val="tx1"/>
                          </a:solidFill>
                        </a:rPr>
                        <a:t>Severe</a:t>
                      </a:r>
                      <a:r>
                        <a:rPr lang="en-US" sz="2400" b="1" baseline="0" dirty="0" smtClean="0">
                          <a:solidFill>
                            <a:schemeClr val="tx1"/>
                          </a:solidFill>
                        </a:rPr>
                        <a:t> </a:t>
                      </a:r>
                      <a:r>
                        <a:rPr lang="en-US" sz="2400" b="1" dirty="0" smtClean="0">
                          <a:solidFill>
                            <a:schemeClr val="tx1"/>
                          </a:solidFill>
                        </a:rPr>
                        <a:t>Preeclampsia</a:t>
                      </a:r>
                      <a:endParaRPr lang="en-US" sz="2400" b="1" dirty="0">
                        <a:solidFill>
                          <a:schemeClr val="tx1"/>
                        </a:solidFill>
                      </a:endParaRPr>
                    </a:p>
                  </a:txBody>
                  <a:tcPr/>
                </a:tc>
                <a:tc>
                  <a:txBody>
                    <a:bodyPr/>
                    <a:lstStyle/>
                    <a:p>
                      <a:pPr algn="ctr"/>
                      <a:endParaRPr lang="en-US" sz="2400" b="1" dirty="0" smtClean="0">
                        <a:solidFill>
                          <a:schemeClr val="tx1"/>
                        </a:solidFill>
                      </a:endParaRPr>
                    </a:p>
                    <a:p>
                      <a:pPr algn="ctr"/>
                      <a:r>
                        <a:rPr lang="en-US" sz="2400" b="1" dirty="0" smtClean="0">
                          <a:solidFill>
                            <a:schemeClr val="tx1"/>
                          </a:solidFill>
                        </a:rPr>
                        <a:t>Eclampsia</a:t>
                      </a:r>
                      <a:endParaRPr lang="en-US" sz="2400" b="1" dirty="0">
                        <a:solidFill>
                          <a:schemeClr val="tx1"/>
                        </a:solidFill>
                      </a:endParaRPr>
                    </a:p>
                  </a:txBody>
                  <a:tcPr/>
                </a:tc>
              </a:tr>
              <a:tr h="370840">
                <a:tc>
                  <a:txBody>
                    <a:bodyPr/>
                    <a:lstStyle/>
                    <a:p>
                      <a:r>
                        <a:rPr lang="en-US" sz="2400" b="1" dirty="0" smtClean="0">
                          <a:solidFill>
                            <a:schemeClr val="tx1"/>
                          </a:solidFill>
                        </a:rPr>
                        <a:t>ACOG</a:t>
                      </a:r>
                      <a:endParaRPr lang="en-US" sz="2400" b="1" dirty="0">
                        <a:solidFill>
                          <a:schemeClr val="tx1"/>
                        </a:solidFill>
                      </a:endParaRPr>
                    </a:p>
                  </a:txBody>
                  <a:tcPr/>
                </a:tc>
                <a:tc>
                  <a:txBody>
                    <a:bodyPr/>
                    <a:lstStyle/>
                    <a:p>
                      <a:pPr algn="ctr"/>
                      <a:r>
                        <a:rPr lang="en-US" sz="2400" b="1" dirty="0" smtClean="0">
                          <a:solidFill>
                            <a:schemeClr val="tx1"/>
                          </a:solidFill>
                        </a:rPr>
                        <a:t>NU</a:t>
                      </a:r>
                      <a:r>
                        <a:rPr lang="en-US" sz="2400" b="1" baseline="30000" dirty="0" smtClean="0">
                          <a:solidFill>
                            <a:schemeClr val="tx1"/>
                          </a:solidFill>
                        </a:rPr>
                        <a:t>#</a:t>
                      </a:r>
                      <a:endParaRPr lang="en-US" sz="2400" b="1" baseline="30000"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NICE</a:t>
                      </a: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SOGC</a:t>
                      </a:r>
                      <a:endParaRPr lang="en-US" sz="2400" b="1" dirty="0">
                        <a:solidFill>
                          <a:schemeClr val="tx1"/>
                        </a:solidFill>
                      </a:endParaRPr>
                    </a:p>
                  </a:txBody>
                  <a:tcPr/>
                </a:tc>
                <a:tc>
                  <a:txBody>
                    <a:bodyPr/>
                    <a:lstStyle/>
                    <a:p>
                      <a:pPr algn="ctr"/>
                      <a:r>
                        <a:rPr lang="en-US" sz="2400" b="1" dirty="0" smtClean="0">
                          <a:solidFill>
                            <a:schemeClr val="tx1"/>
                          </a:solidFill>
                        </a:rPr>
                        <a:t> 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CMQCC</a:t>
                      </a:r>
                      <a:endParaRPr lang="en-US" sz="2400" b="1" dirty="0">
                        <a:solidFill>
                          <a:schemeClr val="tx1"/>
                        </a:solidFill>
                      </a:endParaRPr>
                    </a:p>
                  </a:txBody>
                  <a:tcPr/>
                </a:tc>
                <a:tc>
                  <a:txBody>
                    <a:bodyPr/>
                    <a:lstStyle/>
                    <a:p>
                      <a:pPr algn="ctr"/>
                      <a:r>
                        <a:rPr lang="en-US" sz="2400" b="1" dirty="0" smtClean="0">
                          <a:solidFill>
                            <a:schemeClr val="tx1"/>
                          </a:solidFill>
                        </a:rPr>
                        <a:t> 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WHO</a:t>
                      </a:r>
                      <a:endParaRPr lang="en-US" sz="2400" b="1" dirty="0">
                        <a:solidFill>
                          <a:schemeClr val="tx1"/>
                        </a:solidFill>
                      </a:endParaRPr>
                    </a:p>
                  </a:txBody>
                  <a:tcPr/>
                </a:tc>
                <a:tc>
                  <a:txBody>
                    <a:bodyPr/>
                    <a:lstStyle/>
                    <a:p>
                      <a:pPr algn="ctr"/>
                      <a:r>
                        <a:rPr lang="en-US" sz="2400" b="1" dirty="0" smtClean="0">
                          <a:solidFill>
                            <a:schemeClr val="tx1"/>
                          </a:solidFill>
                        </a:rPr>
                        <a:t>X</a:t>
                      </a:r>
                      <a:r>
                        <a:rPr lang="en-US" sz="2400" b="1" baseline="0" dirty="0" smtClean="0">
                          <a:solidFill>
                            <a:schemeClr val="tx1"/>
                          </a:solidFill>
                        </a:rPr>
                        <a:t> </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bl>
          </a:graphicData>
        </a:graphic>
      </p:graphicFrame>
      <p:sp>
        <p:nvSpPr>
          <p:cNvPr id="5" name="TextBox 4"/>
          <p:cNvSpPr txBox="1"/>
          <p:nvPr/>
        </p:nvSpPr>
        <p:spPr>
          <a:xfrm>
            <a:off x="990600" y="5486400"/>
            <a:ext cx="184666" cy="369332"/>
          </a:xfrm>
          <a:prstGeom prst="rect">
            <a:avLst/>
          </a:prstGeom>
          <a:noFill/>
        </p:spPr>
        <p:txBody>
          <a:bodyPr wrap="none" rtlCol="0">
            <a:spAutoFit/>
          </a:bodyPr>
          <a:lstStyle/>
          <a:p>
            <a:endParaRPr lang="en-US" dirty="0"/>
          </a:p>
        </p:txBody>
      </p:sp>
      <p:sp>
        <p:nvSpPr>
          <p:cNvPr id="9" name="TextBox 8"/>
          <p:cNvSpPr txBox="1"/>
          <p:nvPr/>
        </p:nvSpPr>
        <p:spPr>
          <a:xfrm>
            <a:off x="533400" y="4995738"/>
            <a:ext cx="8077200" cy="1231106"/>
          </a:xfrm>
          <a:prstGeom prst="rect">
            <a:avLst/>
          </a:prstGeom>
          <a:noFill/>
        </p:spPr>
        <p:txBody>
          <a:bodyPr wrap="square" rtlCol="0">
            <a:spAutoFit/>
          </a:bodyPr>
          <a:lstStyle/>
          <a:p>
            <a:pPr algn="l"/>
            <a:endParaRPr lang="en-US" i="1" dirty="0" smtClean="0"/>
          </a:p>
          <a:p>
            <a:pPr algn="l"/>
            <a:r>
              <a:rPr lang="en-US" i="1" dirty="0" smtClean="0"/>
              <a:t>* </a:t>
            </a:r>
            <a:r>
              <a:rPr lang="en-US" sz="2000" i="1" dirty="0" smtClean="0"/>
              <a:t>Should be considered: </a:t>
            </a:r>
            <a:r>
              <a:rPr lang="en-US" sz="2000" b="1" i="1" dirty="0" smtClean="0"/>
              <a:t>NNT =</a:t>
            </a:r>
            <a:r>
              <a:rPr lang="en-US" sz="2000" i="1" dirty="0" smtClean="0"/>
              <a:t> </a:t>
            </a:r>
            <a:r>
              <a:rPr lang="en-US" sz="2000" b="1" i="1" dirty="0" smtClean="0">
                <a:solidFill>
                  <a:srgbClr val="0070C0"/>
                </a:solidFill>
              </a:rPr>
              <a:t>109 for mild</a:t>
            </a:r>
            <a:r>
              <a:rPr lang="en-US" sz="2000" i="1" dirty="0" smtClean="0"/>
              <a:t>, </a:t>
            </a:r>
            <a:r>
              <a:rPr lang="en-US" sz="2000" b="1" i="1" dirty="0" smtClean="0">
                <a:solidFill>
                  <a:srgbClr val="FF0000"/>
                </a:solidFill>
              </a:rPr>
              <a:t>63 for severe</a:t>
            </a:r>
          </a:p>
          <a:p>
            <a:pPr algn="l"/>
            <a:r>
              <a:rPr lang="en-US" i="1" dirty="0" smtClean="0"/>
              <a:t>(NNT = number needed to treat)</a:t>
            </a:r>
          </a:p>
          <a:p>
            <a:pPr algn="l"/>
            <a:r>
              <a:rPr lang="en-US" sz="1400" i="1" dirty="0" smtClean="0"/>
              <a:t>#</a:t>
            </a:r>
            <a:r>
              <a:rPr lang="en-US" i="1" dirty="0" smtClean="0"/>
              <a:t> Not Universally”</a:t>
            </a:r>
            <a:endParaRPr lang="en-US" i="1" dirty="0"/>
          </a:p>
        </p:txBody>
      </p:sp>
      <p:sp>
        <p:nvSpPr>
          <p:cNvPr id="3" name="Rectangle 2"/>
          <p:cNvSpPr/>
          <p:nvPr/>
        </p:nvSpPr>
        <p:spPr bwMode="auto">
          <a:xfrm>
            <a:off x="2163022" y="1481739"/>
            <a:ext cx="2190931" cy="310896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279459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60" y="336788"/>
            <a:ext cx="8458200" cy="2638426"/>
          </a:xfrm>
        </p:spPr>
        <p:txBody>
          <a:bodyPr>
            <a:noAutofit/>
          </a:bodyPr>
          <a:lstStyle/>
          <a:p>
            <a:pPr marL="0" indent="0">
              <a:buNone/>
            </a:pPr>
            <a:endParaRPr lang="en-US" sz="2000" dirty="0"/>
          </a:p>
          <a:p>
            <a:pPr marL="0" indent="0">
              <a:buNone/>
            </a:pPr>
            <a:r>
              <a:rPr lang="en-US" sz="4000" b="1" dirty="0">
                <a:solidFill>
                  <a:srgbClr val="F58466"/>
                </a:solidFill>
                <a:latin typeface="Goudy Old Style" pitchFamily="18" charset="0"/>
              </a:rPr>
              <a:t>Magpie Trial Collaboration </a:t>
            </a:r>
            <a:r>
              <a:rPr lang="en-US" sz="4000" b="1" dirty="0" smtClean="0">
                <a:solidFill>
                  <a:srgbClr val="F58466"/>
                </a:solidFill>
                <a:latin typeface="Goudy Old Style" pitchFamily="18" charset="0"/>
              </a:rPr>
              <a:t>Group </a:t>
            </a:r>
            <a:endParaRPr lang="en-US" sz="4000" b="1" dirty="0">
              <a:solidFill>
                <a:srgbClr val="F58466"/>
              </a:solidFill>
              <a:latin typeface="Goudy Old Style" pitchFamily="18" charset="0"/>
            </a:endParaRPr>
          </a:p>
          <a:p>
            <a:pPr marL="0" indent="0">
              <a:buNone/>
            </a:pPr>
            <a:r>
              <a:rPr lang="en-US" sz="2400" dirty="0" smtClean="0"/>
              <a:t>Do </a:t>
            </a:r>
            <a:r>
              <a:rPr lang="en-US" sz="2400" dirty="0"/>
              <a:t>women with pre-eclampsia, and their babies, benefit from magnesium </a:t>
            </a:r>
            <a:r>
              <a:rPr lang="en-US" sz="2400" dirty="0" smtClean="0"/>
              <a:t>sulfate</a:t>
            </a:r>
            <a:r>
              <a:rPr lang="en-US" sz="2400" dirty="0"/>
              <a:t>? </a:t>
            </a:r>
            <a:endParaRPr lang="en-US" sz="2400" dirty="0" smtClean="0"/>
          </a:p>
          <a:p>
            <a:pPr marL="0" indent="0">
              <a:buNone/>
            </a:pPr>
            <a:endParaRPr lang="en-US" sz="2400" dirty="0"/>
          </a:p>
          <a:p>
            <a:pPr>
              <a:buClr>
                <a:srgbClr val="F58466"/>
              </a:buClr>
            </a:pPr>
            <a:r>
              <a:rPr lang="en-US" sz="2800" dirty="0" smtClean="0"/>
              <a:t>58% reduction in seizures</a:t>
            </a:r>
          </a:p>
          <a:p>
            <a:pPr>
              <a:buClr>
                <a:srgbClr val="F58466"/>
              </a:buClr>
            </a:pPr>
            <a:r>
              <a:rPr lang="en-US" sz="2800" dirty="0" smtClean="0"/>
              <a:t>45% reduction in maternal death*</a:t>
            </a:r>
          </a:p>
          <a:p>
            <a:pPr>
              <a:buClr>
                <a:srgbClr val="F58466"/>
              </a:buClr>
            </a:pPr>
            <a:r>
              <a:rPr lang="en-US" sz="2800" dirty="0" smtClean="0"/>
              <a:t>33% reduction in placental abruption</a:t>
            </a:r>
          </a:p>
          <a:p>
            <a:pPr marL="0" indent="0">
              <a:buNone/>
            </a:pPr>
            <a:endParaRPr lang="en-US" sz="2000" dirty="0"/>
          </a:p>
        </p:txBody>
      </p:sp>
      <p:pic>
        <p:nvPicPr>
          <p:cNvPr id="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1913"/>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92244" y="6475751"/>
            <a:ext cx="3931973" cy="369332"/>
          </a:xfrm>
          <a:prstGeom prst="rect">
            <a:avLst/>
          </a:prstGeom>
          <a:noFill/>
        </p:spPr>
        <p:txBody>
          <a:bodyPr wrap="none" rtlCol="0">
            <a:spAutoFit/>
          </a:bodyPr>
          <a:lstStyle/>
          <a:p>
            <a:r>
              <a:rPr lang="en-US" dirty="0" smtClean="0"/>
              <a:t>Magpie </a:t>
            </a:r>
            <a:r>
              <a:rPr lang="en-US" dirty="0"/>
              <a:t>T</a:t>
            </a:r>
            <a:r>
              <a:rPr lang="en-US" dirty="0" smtClean="0"/>
              <a:t>rial: Lancet 2002; 359:1877</a:t>
            </a:r>
            <a:endParaRPr lang="en-US" dirty="0"/>
          </a:p>
        </p:txBody>
      </p:sp>
    </p:spTree>
    <p:extLst>
      <p:ext uri="{BB962C8B-B14F-4D97-AF65-F5344CB8AC3E}">
        <p14:creationId xmlns:p14="http://schemas.microsoft.com/office/powerpoint/2010/main" val="2967368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91459" cy="914400"/>
          </a:xfrm>
        </p:spPr>
        <p:txBody>
          <a:bodyPr/>
          <a:lstStyle/>
          <a:p>
            <a:pPr algn="l"/>
            <a:r>
              <a:rPr lang="en-US" sz="4000" b="1" dirty="0">
                <a:solidFill>
                  <a:srgbClr val="F58466"/>
                </a:solidFill>
                <a:latin typeface="Goudy Old Style" pitchFamily="18" charset="0"/>
              </a:rPr>
              <a:t>CMQCC Collaborative: </a:t>
            </a:r>
            <a:br>
              <a:rPr lang="en-US" sz="4000" b="1" dirty="0">
                <a:solidFill>
                  <a:srgbClr val="F58466"/>
                </a:solidFill>
                <a:latin typeface="Goudy Old Style" pitchFamily="18" charset="0"/>
              </a:rPr>
            </a:br>
            <a:r>
              <a:rPr lang="en-US" sz="4000" b="1" dirty="0" smtClean="0">
                <a:solidFill>
                  <a:srgbClr val="F58466"/>
                </a:solidFill>
                <a:latin typeface="Goudy Old Style" pitchFamily="18" charset="0"/>
              </a:rPr>
              <a:t>Barriers </a:t>
            </a:r>
            <a:r>
              <a:rPr lang="en-US" sz="4000" b="1" dirty="0">
                <a:solidFill>
                  <a:srgbClr val="F58466"/>
                </a:solidFill>
                <a:latin typeface="Goudy Old Style" pitchFamily="18" charset="0"/>
              </a:rPr>
              <a:t>to BP Treatment</a:t>
            </a:r>
          </a:p>
        </p:txBody>
      </p:sp>
      <p:graphicFrame>
        <p:nvGraphicFramePr>
          <p:cNvPr id="4" name="Chart 3"/>
          <p:cNvGraphicFramePr>
            <a:graphicFrameLocks/>
          </p:cNvGraphicFramePr>
          <p:nvPr>
            <p:extLst>
              <p:ext uri="{D42A27DB-BD31-4B8C-83A1-F6EECF244321}">
                <p14:modId xmlns:p14="http://schemas.microsoft.com/office/powerpoint/2010/main" val="3633248736"/>
              </p:ext>
            </p:extLst>
          </p:nvPr>
        </p:nvGraphicFramePr>
        <p:xfrm>
          <a:off x="685800" y="990600"/>
          <a:ext cx="77089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10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86" y="623065"/>
            <a:ext cx="7772400" cy="914400"/>
          </a:xfrm>
        </p:spPr>
        <p:txBody>
          <a:bodyPr/>
          <a:lstStyle/>
          <a:p>
            <a:pPr algn="l"/>
            <a:r>
              <a:rPr lang="en-US" sz="4000" b="1" dirty="0">
                <a:solidFill>
                  <a:srgbClr val="F58466"/>
                </a:solidFill>
                <a:latin typeface="Goudy Old Style" pitchFamily="18" charset="0"/>
              </a:rPr>
              <a:t>BP Normalized</a:t>
            </a:r>
          </a:p>
        </p:txBody>
      </p:sp>
      <p:sp>
        <p:nvSpPr>
          <p:cNvPr id="3" name="Content Placeholder 2"/>
          <p:cNvSpPr>
            <a:spLocks noGrp="1"/>
          </p:cNvSpPr>
          <p:nvPr>
            <p:ph idx="1"/>
          </p:nvPr>
        </p:nvSpPr>
        <p:spPr/>
        <p:txBody>
          <a:bodyPr/>
          <a:lstStyle/>
          <a:p>
            <a:pPr>
              <a:buClr>
                <a:srgbClr val="F58466"/>
              </a:buClr>
            </a:pPr>
            <a:r>
              <a:rPr lang="en-US" sz="2800" dirty="0" smtClean="0"/>
              <a:t>BP taken in sitting or semi-fowlers</a:t>
            </a:r>
          </a:p>
          <a:p>
            <a:pPr>
              <a:buClr>
                <a:srgbClr val="F58466"/>
              </a:buClr>
            </a:pPr>
            <a:r>
              <a:rPr lang="en-US" sz="2800" dirty="0" smtClean="0"/>
              <a:t>Cuff size correct</a:t>
            </a:r>
          </a:p>
          <a:p>
            <a:pPr>
              <a:buClr>
                <a:srgbClr val="F58466"/>
              </a:buClr>
            </a:pPr>
            <a:r>
              <a:rPr lang="en-US" sz="2800" dirty="0" smtClean="0"/>
              <a:t>Nurse verifies cuff placed correctly</a:t>
            </a:r>
          </a:p>
          <a:p>
            <a:pPr>
              <a:buClr>
                <a:srgbClr val="F58466"/>
              </a:buClr>
            </a:pPr>
            <a:r>
              <a:rPr lang="en-US" sz="2800" dirty="0" smtClean="0"/>
              <a:t>Automated cuff calibrated</a:t>
            </a:r>
          </a:p>
          <a:p>
            <a:pPr>
              <a:buClr>
                <a:srgbClr val="F58466"/>
              </a:buClr>
            </a:pPr>
            <a:r>
              <a:rPr lang="en-US" sz="2800" dirty="0" smtClean="0"/>
              <a:t>Verification occurs within 15 min of abnormal value</a:t>
            </a:r>
            <a:endParaRPr lang="en-US" sz="2800" dirty="0"/>
          </a:p>
        </p:txBody>
      </p:sp>
    </p:spTree>
    <p:extLst>
      <p:ext uri="{BB962C8B-B14F-4D97-AF65-F5344CB8AC3E}">
        <p14:creationId xmlns:p14="http://schemas.microsoft.com/office/powerpoint/2010/main" val="3412840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739" y="1037886"/>
            <a:ext cx="6607371" cy="914400"/>
          </a:xfrm>
        </p:spPr>
        <p:txBody>
          <a:bodyPr/>
          <a:lstStyle/>
          <a:p>
            <a:pPr algn="l"/>
            <a:r>
              <a:rPr lang="en-US" sz="2400" dirty="0" smtClean="0"/>
              <a:t>Blood Pressure and Severe Maternal Morbidity</a:t>
            </a:r>
            <a:br>
              <a:rPr lang="en-US" sz="2400" dirty="0" smtClean="0"/>
            </a:br>
            <a:r>
              <a:rPr lang="en-US" sz="1600" i="1" dirty="0" smtClean="0"/>
              <a:t>Kilpatrick SJ, AJOG, 2016</a:t>
            </a:r>
            <a:r>
              <a:rPr lang="en-US" sz="2400" dirty="0" smtClean="0"/>
              <a:t/>
            </a:r>
            <a:br>
              <a:rPr lang="en-US" sz="2400" dirty="0" smtClean="0"/>
            </a:br>
            <a:endParaRPr lang="en-US" sz="2400" dirty="0"/>
          </a:p>
        </p:txBody>
      </p:sp>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5686"/>
          <a:stretch/>
        </p:blipFill>
        <p:spPr>
          <a:xfrm>
            <a:off x="-1148" y="1685588"/>
            <a:ext cx="9145148" cy="3789804"/>
          </a:xfrm>
        </p:spPr>
      </p:pic>
      <p:graphicFrame>
        <p:nvGraphicFramePr>
          <p:cNvPr id="6" name="Table 5"/>
          <p:cNvGraphicFramePr>
            <a:graphicFrameLocks noGrp="1"/>
          </p:cNvGraphicFramePr>
          <p:nvPr>
            <p:extLst>
              <p:ext uri="{D42A27DB-BD31-4B8C-83A1-F6EECF244321}">
                <p14:modId xmlns:p14="http://schemas.microsoft.com/office/powerpoint/2010/main" val="3305453960"/>
              </p:ext>
            </p:extLst>
          </p:nvPr>
        </p:nvGraphicFramePr>
        <p:xfrm>
          <a:off x="1523425" y="5563003"/>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solidFill>
                          <a:schemeClr val="tx1"/>
                        </a:solidFill>
                      </a:endParaRPr>
                    </a:p>
                  </a:txBody>
                  <a:tcPr/>
                </a:tc>
                <a:tc>
                  <a:txBody>
                    <a:bodyPr/>
                    <a:lstStyle/>
                    <a:p>
                      <a:pPr algn="ctr"/>
                      <a:r>
                        <a:rPr lang="en-US" dirty="0" smtClean="0">
                          <a:solidFill>
                            <a:schemeClr val="tx1"/>
                          </a:solidFill>
                        </a:rPr>
                        <a:t>Mild</a:t>
                      </a:r>
                      <a:endParaRPr lang="en-US" dirty="0">
                        <a:solidFill>
                          <a:schemeClr val="tx1"/>
                        </a:solidFill>
                      </a:endParaRPr>
                    </a:p>
                  </a:txBody>
                  <a:tcPr/>
                </a:tc>
                <a:tc>
                  <a:txBody>
                    <a:bodyPr/>
                    <a:lstStyle/>
                    <a:p>
                      <a:pPr algn="ctr"/>
                      <a:r>
                        <a:rPr lang="en-US" dirty="0" smtClean="0">
                          <a:solidFill>
                            <a:schemeClr val="tx1"/>
                          </a:solidFill>
                        </a:rPr>
                        <a:t>Moderate</a:t>
                      </a:r>
                      <a:endParaRPr lang="en-US" dirty="0">
                        <a:solidFill>
                          <a:schemeClr val="tx1"/>
                        </a:solidFill>
                      </a:endParaRPr>
                    </a:p>
                  </a:txBody>
                  <a:tcPr/>
                </a:tc>
                <a:tc>
                  <a:txBody>
                    <a:bodyPr/>
                    <a:lstStyle/>
                    <a:p>
                      <a:pPr algn="ctr"/>
                      <a:r>
                        <a:rPr lang="en-US" dirty="0" smtClean="0">
                          <a:solidFill>
                            <a:schemeClr val="tx1"/>
                          </a:solidFill>
                        </a:rPr>
                        <a:t>Severe</a:t>
                      </a:r>
                      <a:endParaRPr lang="en-US" dirty="0">
                        <a:solidFill>
                          <a:schemeClr val="tx1"/>
                        </a:solidFill>
                      </a:endParaRPr>
                    </a:p>
                  </a:txBody>
                  <a:tcPr/>
                </a:tc>
              </a:tr>
              <a:tr h="370840">
                <a:tc>
                  <a:txBody>
                    <a:bodyPr/>
                    <a:lstStyle/>
                    <a:p>
                      <a:pPr algn="ctr"/>
                      <a:r>
                        <a:rPr lang="en-US" dirty="0" smtClean="0">
                          <a:solidFill>
                            <a:schemeClr val="tx1"/>
                          </a:solidFill>
                        </a:rPr>
                        <a:t>Systolic BP</a:t>
                      </a:r>
                      <a:endParaRPr lang="en-US" dirty="0">
                        <a:solidFill>
                          <a:schemeClr val="tx1"/>
                        </a:solidFill>
                      </a:endParaRPr>
                    </a:p>
                  </a:txBody>
                  <a:tcPr/>
                </a:tc>
                <a:tc>
                  <a:txBody>
                    <a:bodyPr/>
                    <a:lstStyle/>
                    <a:p>
                      <a:pPr algn="ctr"/>
                      <a:r>
                        <a:rPr lang="en-US" dirty="0" smtClean="0">
                          <a:solidFill>
                            <a:schemeClr val="tx1"/>
                          </a:solidFill>
                        </a:rPr>
                        <a:t>160-172</a:t>
                      </a:r>
                      <a:endParaRPr lang="en-US" dirty="0">
                        <a:solidFill>
                          <a:schemeClr val="tx1"/>
                        </a:solidFill>
                      </a:endParaRPr>
                    </a:p>
                  </a:txBody>
                  <a:tcPr/>
                </a:tc>
                <a:tc>
                  <a:txBody>
                    <a:bodyPr/>
                    <a:lstStyle/>
                    <a:p>
                      <a:pPr algn="ctr"/>
                      <a:r>
                        <a:rPr lang="en-US" dirty="0" smtClean="0">
                          <a:solidFill>
                            <a:schemeClr val="tx1"/>
                          </a:solidFill>
                        </a:rPr>
                        <a:t>173-192</a:t>
                      </a:r>
                      <a:endParaRPr lang="en-US" dirty="0">
                        <a:solidFill>
                          <a:schemeClr val="tx1"/>
                        </a:solidFill>
                      </a:endParaRPr>
                    </a:p>
                  </a:txBody>
                  <a:tcPr/>
                </a:tc>
                <a:tc>
                  <a:txBody>
                    <a:bodyPr/>
                    <a:lstStyle/>
                    <a:p>
                      <a:pPr algn="ctr"/>
                      <a:r>
                        <a:rPr lang="en-US" dirty="0" smtClean="0">
                          <a:solidFill>
                            <a:schemeClr val="tx1"/>
                          </a:solidFill>
                        </a:rPr>
                        <a:t>&gt;192</a:t>
                      </a:r>
                      <a:endParaRPr lang="en-US" dirty="0">
                        <a:solidFill>
                          <a:schemeClr val="tx1"/>
                        </a:solidFill>
                      </a:endParaRPr>
                    </a:p>
                  </a:txBody>
                  <a:tcPr/>
                </a:tc>
              </a:tr>
              <a:tr h="370840">
                <a:tc>
                  <a:txBody>
                    <a:bodyPr/>
                    <a:lstStyle/>
                    <a:p>
                      <a:pPr algn="ctr"/>
                      <a:r>
                        <a:rPr lang="en-US" dirty="0" smtClean="0">
                          <a:solidFill>
                            <a:schemeClr val="tx1"/>
                          </a:solidFill>
                        </a:rPr>
                        <a:t>Diastolic BP</a:t>
                      </a:r>
                      <a:endParaRPr lang="en-US" dirty="0">
                        <a:solidFill>
                          <a:schemeClr val="tx1"/>
                        </a:solidFill>
                      </a:endParaRPr>
                    </a:p>
                  </a:txBody>
                  <a:tcPr/>
                </a:tc>
                <a:tc>
                  <a:txBody>
                    <a:bodyPr/>
                    <a:lstStyle/>
                    <a:p>
                      <a:pPr algn="ctr"/>
                      <a:r>
                        <a:rPr lang="en-US" dirty="0" smtClean="0">
                          <a:solidFill>
                            <a:schemeClr val="tx1"/>
                          </a:solidFill>
                        </a:rPr>
                        <a:t>105-112</a:t>
                      </a:r>
                      <a:endParaRPr lang="en-US" dirty="0">
                        <a:solidFill>
                          <a:schemeClr val="tx1"/>
                        </a:solidFill>
                      </a:endParaRPr>
                    </a:p>
                  </a:txBody>
                  <a:tcPr/>
                </a:tc>
                <a:tc>
                  <a:txBody>
                    <a:bodyPr/>
                    <a:lstStyle/>
                    <a:p>
                      <a:pPr algn="ctr"/>
                      <a:r>
                        <a:rPr lang="en-US" dirty="0" smtClean="0">
                          <a:solidFill>
                            <a:schemeClr val="tx1"/>
                          </a:solidFill>
                        </a:rPr>
                        <a:t>113-122</a:t>
                      </a:r>
                      <a:endParaRPr lang="en-US" dirty="0">
                        <a:solidFill>
                          <a:schemeClr val="tx1"/>
                        </a:solidFill>
                      </a:endParaRPr>
                    </a:p>
                  </a:txBody>
                  <a:tcPr/>
                </a:tc>
                <a:tc>
                  <a:txBody>
                    <a:bodyPr/>
                    <a:lstStyle/>
                    <a:p>
                      <a:pPr algn="ctr"/>
                      <a:r>
                        <a:rPr lang="en-US" dirty="0" smtClean="0">
                          <a:solidFill>
                            <a:schemeClr val="tx1"/>
                          </a:solidFill>
                        </a:rPr>
                        <a:t>&gt;123</a:t>
                      </a:r>
                      <a:endParaRPr lang="en-US" dirty="0">
                        <a:solidFill>
                          <a:schemeClr val="tx1"/>
                        </a:solidFill>
                      </a:endParaRPr>
                    </a:p>
                  </a:txBody>
                  <a:tcPr/>
                </a:tc>
              </a:tr>
            </a:tbl>
          </a:graphicData>
        </a:graphic>
      </p:graphicFrame>
      <p:sp>
        <p:nvSpPr>
          <p:cNvPr id="7" name="Rectangle 6"/>
          <p:cNvSpPr/>
          <p:nvPr/>
        </p:nvSpPr>
        <p:spPr bwMode="auto">
          <a:xfrm>
            <a:off x="104086" y="4891497"/>
            <a:ext cx="8934679" cy="54750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9" name="TextBox 8"/>
          <p:cNvSpPr txBox="1"/>
          <p:nvPr/>
        </p:nvSpPr>
        <p:spPr>
          <a:xfrm>
            <a:off x="104086" y="304800"/>
            <a:ext cx="6750438" cy="646331"/>
          </a:xfrm>
          <a:prstGeom prst="rect">
            <a:avLst/>
          </a:prstGeom>
          <a:noFill/>
        </p:spPr>
        <p:txBody>
          <a:bodyPr wrap="none" rtlCol="0">
            <a:spAutoFit/>
          </a:bodyPr>
          <a:lstStyle/>
          <a:p>
            <a:r>
              <a:rPr lang="en-US" sz="3600" b="1" dirty="0">
                <a:solidFill>
                  <a:srgbClr val="F58466"/>
                </a:solidFill>
                <a:latin typeface="Goudy Old Style" pitchFamily="18" charset="0"/>
                <a:cs typeface="MS PGothic" charset="0"/>
              </a:rPr>
              <a:t>“Did Not like The BP Parameters”</a:t>
            </a:r>
          </a:p>
        </p:txBody>
      </p:sp>
    </p:spTree>
    <p:extLst>
      <p:ext uri="{BB962C8B-B14F-4D97-AF65-F5344CB8AC3E}">
        <p14:creationId xmlns:p14="http://schemas.microsoft.com/office/powerpoint/2010/main" val="3279579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671" y="2209800"/>
            <a:ext cx="8229600" cy="2628900"/>
          </a:xfrm>
        </p:spPr>
        <p:txBody>
          <a:bodyPr/>
          <a:lstStyle/>
          <a:p>
            <a:pPr>
              <a:buClr>
                <a:srgbClr val="F58466"/>
              </a:buClr>
            </a:pPr>
            <a:r>
              <a:rPr lang="en-US" sz="2400" dirty="0" smtClean="0"/>
              <a:t>Primary effect is via CNS depression</a:t>
            </a:r>
          </a:p>
          <a:p>
            <a:pPr>
              <a:buClr>
                <a:srgbClr val="F58466"/>
              </a:buClr>
            </a:pPr>
            <a:r>
              <a:rPr lang="en-US" sz="2400" dirty="0" smtClean="0"/>
              <a:t>Improves blood flow to CNS via small vessel vasodilation</a:t>
            </a:r>
          </a:p>
          <a:p>
            <a:pPr>
              <a:buClr>
                <a:srgbClr val="F58466"/>
              </a:buClr>
            </a:pPr>
            <a:r>
              <a:rPr lang="en-US" sz="2400" dirty="0" smtClean="0"/>
              <a:t>Blood pressure after magnesium infusion:</a:t>
            </a:r>
            <a:endParaRPr lang="en-US" sz="2800" dirty="0" smtClean="0"/>
          </a:p>
          <a:p>
            <a:pPr lvl="1">
              <a:buClr>
                <a:srgbClr val="004990"/>
              </a:buClr>
              <a:buFont typeface="Arial" panose="020B0604020202020204" pitchFamily="34" charset="0"/>
              <a:buChar char="•"/>
            </a:pPr>
            <a:r>
              <a:rPr lang="en-US" sz="2400" dirty="0" smtClean="0"/>
              <a:t>6 </a:t>
            </a:r>
            <a:r>
              <a:rPr lang="en-US" sz="2400" dirty="0" err="1" smtClean="0"/>
              <a:t>gm</a:t>
            </a:r>
            <a:r>
              <a:rPr lang="en-US" sz="2400" dirty="0" smtClean="0"/>
              <a:t> loading then 2 </a:t>
            </a:r>
            <a:r>
              <a:rPr lang="en-US" sz="2400" dirty="0" err="1" smtClean="0"/>
              <a:t>gm</a:t>
            </a:r>
            <a:r>
              <a:rPr lang="en-US" sz="2400" dirty="0" smtClean="0"/>
              <a:t>/hr.</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465779453"/>
              </p:ext>
            </p:extLst>
          </p:nvPr>
        </p:nvGraphicFramePr>
        <p:xfrm>
          <a:off x="773811" y="4466881"/>
          <a:ext cx="7416800" cy="1402080"/>
        </p:xfrm>
        <a:graphic>
          <a:graphicData uri="http://schemas.openxmlformats.org/drawingml/2006/table">
            <a:tbl>
              <a:tblPr firstRow="1" bandRow="1">
                <a:tableStyleId>{5C22544A-7EE6-4342-B048-85BDC9FD1C3A}</a:tableStyleId>
              </a:tblPr>
              <a:tblGrid>
                <a:gridCol w="1346200"/>
                <a:gridCol w="986367"/>
                <a:gridCol w="1058333"/>
                <a:gridCol w="1206500"/>
                <a:gridCol w="694268"/>
                <a:gridCol w="986367"/>
                <a:gridCol w="1138765"/>
              </a:tblGrid>
              <a:tr h="370840">
                <a:tc>
                  <a:txBody>
                    <a:bodyPr/>
                    <a:lstStyle/>
                    <a:p>
                      <a:pPr algn="ctr"/>
                      <a:endParaRPr lang="en-US" sz="2000" b="1" dirty="0">
                        <a:solidFill>
                          <a:srgbClr val="000000"/>
                        </a:solidFill>
                      </a:endParaRPr>
                    </a:p>
                  </a:txBody>
                  <a:tcPr/>
                </a:tc>
                <a:tc>
                  <a:txBody>
                    <a:bodyPr/>
                    <a:lstStyle/>
                    <a:p>
                      <a:pPr algn="ctr"/>
                      <a:r>
                        <a:rPr lang="en-US" sz="2000" dirty="0" err="1" smtClean="0">
                          <a:solidFill>
                            <a:srgbClr val="000000"/>
                          </a:solidFill>
                        </a:rPr>
                        <a:t>sBP</a:t>
                      </a:r>
                      <a:endParaRPr lang="en-US" sz="2000" dirty="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30</a:t>
                      </a:r>
                      <a:r>
                        <a:rPr lang="en-US" sz="2000" baseline="0" dirty="0" smtClean="0">
                          <a:solidFill>
                            <a:srgbClr val="000000"/>
                          </a:solidFill>
                        </a:rPr>
                        <a:t> min</a:t>
                      </a:r>
                      <a:endParaRPr lang="en-US" sz="2000" dirty="0" smtClean="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120</a:t>
                      </a:r>
                      <a:r>
                        <a:rPr lang="en-US" sz="2000" baseline="0" dirty="0" smtClean="0">
                          <a:solidFill>
                            <a:srgbClr val="000000"/>
                          </a:solidFill>
                        </a:rPr>
                        <a:t> min</a:t>
                      </a:r>
                      <a:endParaRPr lang="en-US" sz="2000" dirty="0" smtClean="0">
                        <a:solidFill>
                          <a:srgbClr val="000000"/>
                        </a:solidFill>
                      </a:endParaRPr>
                    </a:p>
                  </a:txBody>
                  <a:tcPr/>
                </a:tc>
                <a:tc>
                  <a:txBody>
                    <a:bodyPr/>
                    <a:lstStyle/>
                    <a:p>
                      <a:pPr algn="ctr"/>
                      <a:r>
                        <a:rPr lang="en-US" sz="2000" dirty="0" err="1" smtClean="0">
                          <a:solidFill>
                            <a:srgbClr val="000000"/>
                          </a:solidFill>
                        </a:rPr>
                        <a:t>dBP</a:t>
                      </a:r>
                      <a:endParaRPr lang="en-US" sz="2000" dirty="0">
                        <a:solidFill>
                          <a:srgbClr val="000000"/>
                        </a:solidFill>
                      </a:endParaRP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algn="ctr"/>
                      <a:r>
                        <a:rPr lang="en-US" sz="2000" dirty="0" smtClean="0">
                          <a:solidFill>
                            <a:srgbClr val="000000"/>
                          </a:solidFill>
                        </a:rPr>
                        <a:t>30 min</a:t>
                      </a: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algn="ctr"/>
                      <a:r>
                        <a:rPr lang="en-US" sz="2000" dirty="0" smtClean="0">
                          <a:solidFill>
                            <a:srgbClr val="000000"/>
                          </a:solidFill>
                        </a:rPr>
                        <a:t>120 min</a:t>
                      </a:r>
                      <a:endParaRPr lang="en-US" sz="2000" dirty="0">
                        <a:solidFill>
                          <a:srgbClr val="000000"/>
                        </a:solidFill>
                      </a:endParaRPr>
                    </a:p>
                  </a:txBody>
                  <a:tcPr/>
                </a:tc>
              </a:tr>
              <a:tr h="370840">
                <a:tc>
                  <a:txBody>
                    <a:bodyPr/>
                    <a:lstStyle/>
                    <a:p>
                      <a:pPr algn="ctr"/>
                      <a:r>
                        <a:rPr lang="en-US" sz="2000" dirty="0" smtClean="0">
                          <a:solidFill>
                            <a:srgbClr val="000000"/>
                          </a:solidFill>
                        </a:rPr>
                        <a:t>Mild </a:t>
                      </a:r>
                    </a:p>
                    <a:p>
                      <a:pPr algn="ctr"/>
                      <a:r>
                        <a:rPr lang="en-US" sz="2000" dirty="0" smtClean="0">
                          <a:solidFill>
                            <a:srgbClr val="000000"/>
                          </a:solidFill>
                        </a:rPr>
                        <a:t>Group</a:t>
                      </a:r>
                      <a:endParaRPr lang="en-US" sz="2000" dirty="0">
                        <a:solidFill>
                          <a:srgbClr val="000000"/>
                        </a:solidFill>
                      </a:endParaRPr>
                    </a:p>
                  </a:txBody>
                  <a:tcPr/>
                </a:tc>
                <a:tc>
                  <a:txBody>
                    <a:bodyPr/>
                    <a:lstStyle/>
                    <a:p>
                      <a:pPr algn="ctr"/>
                      <a:r>
                        <a:rPr lang="en-US" sz="2000" dirty="0" smtClean="0">
                          <a:solidFill>
                            <a:srgbClr val="000000"/>
                          </a:solidFill>
                        </a:rPr>
                        <a:t>145</a:t>
                      </a:r>
                      <a:endParaRPr lang="en-US" sz="2000" baseline="30000" dirty="0" smtClean="0">
                        <a:solidFill>
                          <a:srgbClr val="000000"/>
                        </a:solidFill>
                      </a:endParaRPr>
                    </a:p>
                    <a:p>
                      <a:pPr algn="ctr"/>
                      <a:r>
                        <a:rPr lang="en-US" sz="2000" dirty="0" smtClean="0">
                          <a:solidFill>
                            <a:srgbClr val="000000"/>
                          </a:solidFill>
                        </a:rPr>
                        <a:t>±10</a:t>
                      </a:r>
                    </a:p>
                  </a:txBody>
                  <a:tcPr/>
                </a:tc>
                <a:tc>
                  <a:txBody>
                    <a:bodyPr/>
                    <a:lstStyle/>
                    <a:p>
                      <a:pPr algn="ctr"/>
                      <a:r>
                        <a:rPr lang="en-US" sz="2000" dirty="0" smtClean="0">
                          <a:solidFill>
                            <a:srgbClr val="000000"/>
                          </a:solidFill>
                        </a:rPr>
                        <a:t>143</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±13</a:t>
                      </a:r>
                    </a:p>
                  </a:txBody>
                  <a:tcPr/>
                </a:tc>
                <a:tc>
                  <a:txBody>
                    <a:bodyPr/>
                    <a:lstStyle/>
                    <a:p>
                      <a:pPr algn="ctr"/>
                      <a:r>
                        <a:rPr lang="en-US" sz="2000" dirty="0" smtClean="0">
                          <a:solidFill>
                            <a:srgbClr val="000000"/>
                          </a:solidFill>
                        </a:rPr>
                        <a:t>141</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±14</a:t>
                      </a:r>
                    </a:p>
                  </a:txBody>
                  <a:tcPr/>
                </a:tc>
                <a:tc>
                  <a:txBody>
                    <a:bodyPr/>
                    <a:lstStyle/>
                    <a:p>
                      <a:pPr algn="ctr"/>
                      <a:r>
                        <a:rPr lang="en-US" sz="2000" dirty="0" smtClean="0">
                          <a:solidFill>
                            <a:srgbClr val="000000"/>
                          </a:solidFill>
                        </a:rPr>
                        <a:t>87</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±10</a:t>
                      </a:r>
                    </a:p>
                  </a:txBody>
                  <a:tcPr/>
                </a:tc>
                <a:tc>
                  <a:txBody>
                    <a:bodyPr/>
                    <a:lstStyle/>
                    <a:p>
                      <a:pPr algn="ctr"/>
                      <a:r>
                        <a:rPr lang="en-US" sz="2000" dirty="0" smtClean="0">
                          <a:solidFill>
                            <a:srgbClr val="000000"/>
                          </a:solidFill>
                        </a:rPr>
                        <a:t>79</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±9</a:t>
                      </a:r>
                    </a:p>
                  </a:txBody>
                  <a:tcPr/>
                </a:tc>
                <a:tc>
                  <a:txBody>
                    <a:bodyPr/>
                    <a:lstStyle/>
                    <a:p>
                      <a:pPr algn="ctr"/>
                      <a:r>
                        <a:rPr lang="en-US" sz="2000" dirty="0" smtClean="0">
                          <a:solidFill>
                            <a:srgbClr val="000000"/>
                          </a:solidFill>
                        </a:rPr>
                        <a:t>82</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±9</a:t>
                      </a:r>
                    </a:p>
                  </a:txBody>
                  <a:tcPr/>
                </a:tc>
              </a:tr>
            </a:tbl>
          </a:graphicData>
        </a:graphic>
      </p:graphicFrame>
      <p:sp>
        <p:nvSpPr>
          <p:cNvPr id="5" name="Rectangle 4"/>
          <p:cNvSpPr/>
          <p:nvPr/>
        </p:nvSpPr>
        <p:spPr>
          <a:xfrm>
            <a:off x="4864099" y="6520934"/>
            <a:ext cx="4001917" cy="338554"/>
          </a:xfrm>
          <a:prstGeom prst="rect">
            <a:avLst/>
          </a:prstGeom>
        </p:spPr>
        <p:txBody>
          <a:bodyPr wrap="none">
            <a:spAutoFit/>
          </a:bodyPr>
          <a:lstStyle/>
          <a:p>
            <a:r>
              <a:rPr lang="pl-PL" sz="1600" dirty="0" err="1"/>
              <a:t>Hypertens</a:t>
            </a:r>
            <a:r>
              <a:rPr lang="pl-PL" sz="1600" dirty="0"/>
              <a:t> </a:t>
            </a:r>
            <a:r>
              <a:rPr lang="pl-PL" sz="1600" dirty="0" err="1"/>
              <a:t>Pregnancy</a:t>
            </a:r>
            <a:r>
              <a:rPr lang="pl-PL" sz="1600" dirty="0"/>
              <a:t>. 2008;27(4):315-27.</a:t>
            </a:r>
            <a:endParaRPr lang="en-US" sz="1600" dirty="0"/>
          </a:p>
        </p:txBody>
      </p:sp>
      <p:sp>
        <p:nvSpPr>
          <p:cNvPr id="7" name="Content Placeholder 2"/>
          <p:cNvSpPr txBox="1">
            <a:spLocks/>
          </p:cNvSpPr>
          <p:nvPr/>
        </p:nvSpPr>
        <p:spPr bwMode="auto">
          <a:xfrm>
            <a:off x="367411" y="422363"/>
            <a:ext cx="8229600" cy="86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lgn="ctr">
              <a:buNone/>
            </a:pPr>
            <a:r>
              <a:rPr lang="en-US" sz="3600" i="1" dirty="0" smtClean="0"/>
              <a:t>Magnesium Sulfate </a:t>
            </a:r>
          </a:p>
          <a:p>
            <a:pPr marL="0" indent="0" algn="ctr">
              <a:buNone/>
            </a:pPr>
            <a:r>
              <a:rPr lang="en-US" sz="3600" i="1" dirty="0" smtClean="0"/>
              <a:t>is </a:t>
            </a:r>
            <a:r>
              <a:rPr lang="en-US" sz="3600" b="1" i="1" u="sng" dirty="0"/>
              <a:t>not</a:t>
            </a:r>
            <a:r>
              <a:rPr lang="en-US" sz="3600" i="1" dirty="0"/>
              <a:t> </a:t>
            </a:r>
            <a:r>
              <a:rPr lang="en-US" sz="3600" i="1" dirty="0" smtClean="0"/>
              <a:t>an </a:t>
            </a:r>
            <a:r>
              <a:rPr lang="en-US" sz="3600" b="1" i="1" u="sng" dirty="0" smtClean="0"/>
              <a:t>antihypertensive</a:t>
            </a:r>
            <a:endParaRPr lang="en-US" sz="3600" i="1" dirty="0"/>
          </a:p>
        </p:txBody>
      </p:sp>
    </p:spTree>
    <p:extLst>
      <p:ext uri="{BB962C8B-B14F-4D97-AF65-F5344CB8AC3E}">
        <p14:creationId xmlns:p14="http://schemas.microsoft.com/office/powerpoint/2010/main" val="2053006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Morbidity</a:t>
            </a:r>
            <a:endParaRPr lang="en-US" sz="4000" b="1" dirty="0">
              <a:solidFill>
                <a:srgbClr val="F58466"/>
              </a:solidFill>
              <a:latin typeface="Goudy Old Style"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95403"/>
            <a:ext cx="6838950" cy="5129213"/>
          </a:xfrm>
          <a:prstGeom prst="rect">
            <a:avLst/>
          </a:prstGeom>
        </p:spPr>
      </p:pic>
    </p:spTree>
    <p:extLst>
      <p:ext uri="{BB962C8B-B14F-4D97-AF65-F5344CB8AC3E}">
        <p14:creationId xmlns:p14="http://schemas.microsoft.com/office/powerpoint/2010/main" val="16113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17" y="766287"/>
            <a:ext cx="7772400" cy="914400"/>
          </a:xfrm>
        </p:spPr>
        <p:txBody>
          <a:bodyPr/>
          <a:lstStyle/>
          <a:p>
            <a:pPr algn="l"/>
            <a:r>
              <a:rPr lang="en-US" sz="3600" b="1" dirty="0">
                <a:solidFill>
                  <a:srgbClr val="F58466"/>
                </a:solidFill>
                <a:latin typeface="Goudy Old Style" pitchFamily="18" charset="0"/>
              </a:rPr>
              <a:t>“Prefer Oral Medication”</a:t>
            </a:r>
            <a:br>
              <a:rPr lang="en-US" sz="3600" b="1" dirty="0">
                <a:solidFill>
                  <a:srgbClr val="F58466"/>
                </a:solidFill>
                <a:latin typeface="Goudy Old Style" pitchFamily="18" charset="0"/>
              </a:rPr>
            </a:br>
            <a:r>
              <a:rPr lang="en-US" dirty="0" smtClean="0"/>
              <a:t>Meeting treatment goal of &lt;155/105</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32" y="2412695"/>
            <a:ext cx="8259896" cy="3556018"/>
          </a:xfrm>
        </p:spPr>
      </p:pic>
      <p:sp>
        <p:nvSpPr>
          <p:cNvPr id="5" name="Rectangle 4"/>
          <p:cNvSpPr/>
          <p:nvPr/>
        </p:nvSpPr>
        <p:spPr bwMode="auto">
          <a:xfrm>
            <a:off x="7436387" y="3624551"/>
            <a:ext cx="760164" cy="17406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6" name="Right Brace 5"/>
          <p:cNvSpPr/>
          <p:nvPr/>
        </p:nvSpPr>
        <p:spPr bwMode="auto">
          <a:xfrm>
            <a:off x="8330123" y="3624552"/>
            <a:ext cx="240998" cy="1288972"/>
          </a:xfrm>
          <a:prstGeom prst="rightBrac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7" name="TextBox 6"/>
          <p:cNvSpPr txBox="1"/>
          <p:nvPr/>
        </p:nvSpPr>
        <p:spPr>
          <a:xfrm>
            <a:off x="8656498" y="4076241"/>
            <a:ext cx="505267" cy="369332"/>
          </a:xfrm>
          <a:prstGeom prst="rect">
            <a:avLst/>
          </a:prstGeom>
          <a:noFill/>
        </p:spPr>
        <p:txBody>
          <a:bodyPr wrap="none" rtlCol="0">
            <a:spAutoFit/>
          </a:bodyPr>
          <a:lstStyle/>
          <a:p>
            <a:r>
              <a:rPr lang="en-US" smtClean="0"/>
              <a:t>NS</a:t>
            </a:r>
            <a:endParaRPr lang="en-US"/>
          </a:p>
        </p:txBody>
      </p:sp>
    </p:spTree>
    <p:extLst>
      <p:ext uri="{BB962C8B-B14F-4D97-AF65-F5344CB8AC3E}">
        <p14:creationId xmlns:p14="http://schemas.microsoft.com/office/powerpoint/2010/main" val="2851451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7772400" cy="914400"/>
          </a:xfrm>
        </p:spPr>
        <p:txBody>
          <a:bodyPr/>
          <a:lstStyle/>
          <a:p>
            <a:pPr algn="l"/>
            <a:r>
              <a:rPr lang="en-US" sz="3600" b="1" dirty="0">
                <a:solidFill>
                  <a:srgbClr val="F58466"/>
                </a:solidFill>
                <a:latin typeface="Goudy Old Style" pitchFamily="18" charset="0"/>
              </a:rPr>
              <a:t>“Can Not Get Medication &lt;30-60 min”</a:t>
            </a:r>
          </a:p>
        </p:txBody>
      </p:sp>
      <p:sp>
        <p:nvSpPr>
          <p:cNvPr id="3" name="Content Placeholder 2"/>
          <p:cNvSpPr>
            <a:spLocks noGrp="1"/>
          </p:cNvSpPr>
          <p:nvPr>
            <p:ph idx="1"/>
          </p:nvPr>
        </p:nvSpPr>
        <p:spPr>
          <a:xfrm>
            <a:off x="457200" y="1694763"/>
            <a:ext cx="8229600" cy="3886200"/>
          </a:xfrm>
        </p:spPr>
        <p:txBody>
          <a:bodyPr/>
          <a:lstStyle/>
          <a:p>
            <a:pPr>
              <a:buClr>
                <a:srgbClr val="F58466"/>
              </a:buClr>
            </a:pPr>
            <a:r>
              <a:rPr lang="en-US" sz="2800" dirty="0" smtClean="0"/>
              <a:t>Work with pharmacy</a:t>
            </a:r>
          </a:p>
          <a:p>
            <a:pPr>
              <a:buClr>
                <a:srgbClr val="F58466"/>
              </a:buClr>
            </a:pPr>
            <a:r>
              <a:rPr lang="en-US" sz="2800" dirty="0" smtClean="0"/>
              <a:t>Stock on labor and delivery with emergency override</a:t>
            </a:r>
          </a:p>
          <a:p>
            <a:pPr>
              <a:buClr>
                <a:srgbClr val="F58466"/>
              </a:buClr>
            </a:pPr>
            <a:r>
              <a:rPr lang="en-US" sz="2800" dirty="0" smtClean="0"/>
              <a:t>Get </a:t>
            </a:r>
            <a:r>
              <a:rPr lang="en-US" sz="2800" i="1" dirty="0" smtClean="0"/>
              <a:t>Pharmacy and Therapeutics </a:t>
            </a:r>
            <a:r>
              <a:rPr lang="en-US" sz="2800" i="1" dirty="0"/>
              <a:t>C</a:t>
            </a:r>
            <a:r>
              <a:rPr lang="en-US" sz="2800" i="1" dirty="0" smtClean="0"/>
              <a:t>ommittee</a:t>
            </a:r>
            <a:r>
              <a:rPr lang="en-US" sz="2800" dirty="0" smtClean="0"/>
              <a:t> to approve IV labetalol for use on OB floor</a:t>
            </a:r>
          </a:p>
          <a:p>
            <a:pPr>
              <a:buClr>
                <a:srgbClr val="F58466"/>
              </a:buClr>
            </a:pPr>
            <a:r>
              <a:rPr lang="en-US" sz="2800" dirty="0" smtClean="0"/>
              <a:t>Nursing and OB education for use </a:t>
            </a:r>
          </a:p>
          <a:p>
            <a:pPr>
              <a:buClr>
                <a:srgbClr val="F58466"/>
              </a:buClr>
            </a:pPr>
            <a:r>
              <a:rPr lang="en-US" sz="2800" dirty="0" smtClean="0"/>
              <a:t>Have emergency </a:t>
            </a:r>
            <a:r>
              <a:rPr lang="en-US" sz="2800" i="1" dirty="0" smtClean="0"/>
              <a:t>medication box</a:t>
            </a:r>
          </a:p>
          <a:p>
            <a:endParaRPr lang="en-US" dirty="0"/>
          </a:p>
        </p:txBody>
      </p:sp>
    </p:spTree>
    <p:extLst>
      <p:ext uri="{BB962C8B-B14F-4D97-AF65-F5344CB8AC3E}">
        <p14:creationId xmlns:p14="http://schemas.microsoft.com/office/powerpoint/2010/main" val="1330626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67" y="355600"/>
            <a:ext cx="7960266" cy="914400"/>
          </a:xfrm>
        </p:spPr>
        <p:txBody>
          <a:bodyPr/>
          <a:lstStyle/>
          <a:p>
            <a:pPr algn="l"/>
            <a:r>
              <a:rPr lang="en-US" sz="3600" b="1" dirty="0">
                <a:solidFill>
                  <a:srgbClr val="F58466"/>
                </a:solidFill>
                <a:latin typeface="Goudy Old Style" pitchFamily="18" charset="0"/>
              </a:rPr>
              <a:t>Emergency Medication Box for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Severe </a:t>
            </a:r>
            <a:r>
              <a:rPr lang="en-US" sz="3600" b="1" dirty="0">
                <a:solidFill>
                  <a:srgbClr val="F58466"/>
                </a:solidFill>
                <a:latin typeface="Goudy Old Style" pitchFamily="18" charset="0"/>
              </a:rPr>
              <a:t>Preeclampsia and Eclampsia</a:t>
            </a:r>
          </a:p>
        </p:txBody>
      </p:sp>
      <p:pic>
        <p:nvPicPr>
          <p:cNvPr id="5" name="Picture 4" descr="Screen Shot 2013-10-31 at 11.25.14 AM.png"/>
          <p:cNvPicPr>
            <a:picLocks noChangeAspect="1"/>
          </p:cNvPicPr>
          <p:nvPr/>
        </p:nvPicPr>
        <p:blipFill rotWithShape="1">
          <a:blip r:embed="rId3" cstate="print">
            <a:extLst>
              <a:ext uri="{28A0092B-C50C-407E-A947-70E740481C1C}">
                <a14:useLocalDpi xmlns:a14="http://schemas.microsoft.com/office/drawing/2010/main" val="0"/>
              </a:ext>
            </a:extLst>
          </a:blip>
          <a:srcRect t="2177" b="7106"/>
          <a:stretch/>
        </p:blipFill>
        <p:spPr>
          <a:xfrm>
            <a:off x="489467" y="1270000"/>
            <a:ext cx="8269614" cy="5422900"/>
          </a:xfrm>
          <a:prstGeom prst="rect">
            <a:avLst/>
          </a:prstGeom>
        </p:spPr>
      </p:pic>
      <p:sp>
        <p:nvSpPr>
          <p:cNvPr id="3" name="TextBox 2"/>
          <p:cNvSpPr txBox="1"/>
          <p:nvPr/>
        </p:nvSpPr>
        <p:spPr>
          <a:xfrm>
            <a:off x="304800" y="596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1719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1711"/>
            <a:ext cx="7772400" cy="914400"/>
          </a:xfrm>
        </p:spPr>
        <p:txBody>
          <a:bodyPr/>
          <a:lstStyle/>
          <a:p>
            <a:pPr algn="l"/>
            <a:r>
              <a:rPr lang="en-US" sz="3600" b="1" dirty="0">
                <a:solidFill>
                  <a:srgbClr val="F58466"/>
                </a:solidFill>
                <a:latin typeface="Goudy Old Style" pitchFamily="18" charset="0"/>
              </a:rPr>
              <a:t>“Competing Priorities”</a:t>
            </a:r>
          </a:p>
        </p:txBody>
      </p:sp>
      <p:sp>
        <p:nvSpPr>
          <p:cNvPr id="3" name="Content Placeholder 2"/>
          <p:cNvSpPr>
            <a:spLocks noGrp="1"/>
          </p:cNvSpPr>
          <p:nvPr>
            <p:ph idx="1"/>
          </p:nvPr>
        </p:nvSpPr>
        <p:spPr>
          <a:xfrm>
            <a:off x="685800" y="1496458"/>
            <a:ext cx="8229600" cy="3886200"/>
          </a:xfrm>
        </p:spPr>
        <p:txBody>
          <a:bodyPr/>
          <a:lstStyle/>
          <a:p>
            <a:pPr>
              <a:buClr>
                <a:srgbClr val="F58466"/>
              </a:buClr>
            </a:pPr>
            <a:r>
              <a:rPr lang="en-US" sz="2800" dirty="0" smtClean="0"/>
              <a:t>Verify BP</a:t>
            </a:r>
          </a:p>
          <a:p>
            <a:pPr>
              <a:buClr>
                <a:srgbClr val="F58466"/>
              </a:buClr>
            </a:pPr>
            <a:r>
              <a:rPr lang="en-US" sz="2800" dirty="0" smtClean="0"/>
              <a:t>IV access</a:t>
            </a:r>
          </a:p>
          <a:p>
            <a:pPr>
              <a:buClr>
                <a:srgbClr val="F58466"/>
              </a:buClr>
            </a:pPr>
            <a:r>
              <a:rPr lang="en-US" sz="2800" dirty="0" smtClean="0"/>
              <a:t>Labs collected</a:t>
            </a:r>
          </a:p>
          <a:p>
            <a:pPr>
              <a:buClr>
                <a:srgbClr val="F58466"/>
              </a:buClr>
            </a:pPr>
            <a:r>
              <a:rPr lang="en-US" sz="2800" dirty="0" smtClean="0"/>
              <a:t>Physician notified </a:t>
            </a:r>
            <a:r>
              <a:rPr lang="en-US" sz="2800" dirty="0" smtClean="0">
                <a:sym typeface="Wingdings"/>
              </a:rPr>
              <a:t> chain of command</a:t>
            </a:r>
            <a:endParaRPr lang="en-US" sz="2800" dirty="0" smtClean="0"/>
          </a:p>
          <a:p>
            <a:pPr>
              <a:buClr>
                <a:srgbClr val="F58466"/>
              </a:buClr>
            </a:pPr>
            <a:r>
              <a:rPr lang="en-US" sz="2800" dirty="0" smtClean="0"/>
              <a:t>Antihypertensive medication</a:t>
            </a:r>
          </a:p>
          <a:p>
            <a:pPr>
              <a:buClr>
                <a:srgbClr val="F58466"/>
              </a:buClr>
            </a:pPr>
            <a:r>
              <a:rPr lang="en-US" sz="2800" dirty="0" smtClean="0"/>
              <a:t>Magnesium sulfate started</a:t>
            </a:r>
          </a:p>
          <a:p>
            <a:pPr>
              <a:buClr>
                <a:srgbClr val="F58466"/>
              </a:buClr>
            </a:pPr>
            <a:r>
              <a:rPr lang="en-US" sz="2800" dirty="0" smtClean="0"/>
              <a:t>Labs sent</a:t>
            </a:r>
          </a:p>
          <a:p>
            <a:pPr>
              <a:buClr>
                <a:srgbClr val="F58466"/>
              </a:buClr>
            </a:pPr>
            <a:r>
              <a:rPr lang="en-US" sz="2800" dirty="0" smtClean="0"/>
              <a:t>Imaging or other diagnostics</a:t>
            </a:r>
            <a:endParaRPr lang="en-US" sz="2800" dirty="0"/>
          </a:p>
        </p:txBody>
      </p:sp>
    </p:spTree>
    <p:extLst>
      <p:ext uri="{BB962C8B-B14F-4D97-AF65-F5344CB8AC3E}">
        <p14:creationId xmlns:p14="http://schemas.microsoft.com/office/powerpoint/2010/main" val="1543628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597"/>
            <a:ext cx="7772400" cy="914400"/>
          </a:xfrm>
        </p:spPr>
        <p:txBody>
          <a:bodyPr/>
          <a:lstStyle/>
          <a:p>
            <a:pPr algn="l"/>
            <a:r>
              <a:rPr lang="en-US" sz="3600" b="1" dirty="0">
                <a:solidFill>
                  <a:srgbClr val="F58466"/>
                </a:solidFill>
                <a:latin typeface="Goudy Old Style" pitchFamily="18" charset="0"/>
              </a:rPr>
              <a:t>Postpartum Care –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200" b="1" dirty="0" smtClean="0">
                <a:solidFill>
                  <a:srgbClr val="F58466"/>
                </a:solidFill>
                <a:latin typeface="Goudy Old Style" pitchFamily="18" charset="0"/>
              </a:rPr>
              <a:t>Delivery is </a:t>
            </a:r>
            <a:r>
              <a:rPr lang="en-US" sz="3200" b="1" dirty="0">
                <a:solidFill>
                  <a:srgbClr val="F58466"/>
                </a:solidFill>
                <a:latin typeface="Goudy Old Style" pitchFamily="18" charset="0"/>
              </a:rPr>
              <a:t>The </a:t>
            </a:r>
            <a:r>
              <a:rPr lang="en-US" sz="3200" b="1" dirty="0" smtClean="0">
                <a:solidFill>
                  <a:srgbClr val="F58466"/>
                </a:solidFill>
                <a:latin typeface="Goudy Old Style" pitchFamily="18" charset="0"/>
              </a:rPr>
              <a:t>Cure (except  when it’s not)</a:t>
            </a:r>
            <a:endParaRPr lang="en-US" sz="3200" b="1" dirty="0">
              <a:solidFill>
                <a:srgbClr val="F58466"/>
              </a:solidFill>
              <a:latin typeface="Goudy Old Style" pitchFamily="18" charset="0"/>
            </a:endParaRPr>
          </a:p>
        </p:txBody>
      </p:sp>
      <p:pic>
        <p:nvPicPr>
          <p:cNvPr id="5" name="Picture 3" descr="Screen shot 2011-10-12 at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9144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960" y="3724275"/>
            <a:ext cx="7546096" cy="123110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285750" indent="-285750" fontAlgn="auto">
              <a:spcBef>
                <a:spcPts val="0"/>
              </a:spcBef>
              <a:spcAft>
                <a:spcPts val="0"/>
              </a:spcAft>
              <a:buFont typeface="Arial"/>
              <a:buChar char="•"/>
              <a:defRPr/>
            </a:pPr>
            <a:r>
              <a:rPr lang="en-US" sz="1800" b="1" dirty="0">
                <a:solidFill>
                  <a:schemeClr val="bg1"/>
                </a:solidFill>
                <a:latin typeface="Calibri"/>
                <a:cs typeface="Calibri"/>
              </a:rPr>
              <a:t>91% had at least 1 prodromal symptom</a:t>
            </a:r>
          </a:p>
          <a:p>
            <a:pPr marL="285750" indent="-285750" fontAlgn="auto">
              <a:spcBef>
                <a:spcPts val="0"/>
              </a:spcBef>
              <a:spcAft>
                <a:spcPts val="0"/>
              </a:spcAft>
              <a:buFont typeface="Arial"/>
              <a:buChar char="•"/>
              <a:defRPr/>
            </a:pPr>
            <a:r>
              <a:rPr lang="en-US" sz="1800" b="1" dirty="0">
                <a:solidFill>
                  <a:schemeClr val="bg1"/>
                </a:solidFill>
                <a:latin typeface="Calibri"/>
                <a:cs typeface="Calibri"/>
              </a:rPr>
              <a:t>52% had more than one prodromal symptom</a:t>
            </a:r>
          </a:p>
          <a:p>
            <a:pPr marL="285750" indent="-285750" fontAlgn="auto">
              <a:spcBef>
                <a:spcPts val="0"/>
              </a:spcBef>
              <a:spcAft>
                <a:spcPts val="0"/>
              </a:spcAft>
              <a:buFont typeface="Arial"/>
              <a:buChar char="•"/>
              <a:defRPr/>
            </a:pPr>
            <a:r>
              <a:rPr lang="en-US" sz="2000" b="1" i="1" dirty="0" smtClean="0">
                <a:solidFill>
                  <a:schemeClr val="bg1"/>
                </a:solidFill>
                <a:latin typeface="Calibri"/>
                <a:cs typeface="Calibri"/>
              </a:rPr>
              <a:t>100% had headache or visual symptoms</a:t>
            </a:r>
          </a:p>
          <a:p>
            <a:pPr marL="285750" indent="-285750" fontAlgn="auto">
              <a:spcBef>
                <a:spcPts val="0"/>
              </a:spcBef>
              <a:spcAft>
                <a:spcPts val="0"/>
              </a:spcAft>
              <a:buFont typeface="Arial"/>
              <a:buChar char="•"/>
              <a:defRPr/>
            </a:pPr>
            <a:r>
              <a:rPr lang="en-US" sz="1800" b="1" dirty="0" smtClean="0">
                <a:solidFill>
                  <a:schemeClr val="bg1"/>
                </a:solidFill>
                <a:latin typeface="Calibri"/>
                <a:cs typeface="Calibri"/>
              </a:rPr>
              <a:t>Only 33% (7/21) </a:t>
            </a:r>
            <a:r>
              <a:rPr lang="en-US" sz="1800" b="1" dirty="0">
                <a:solidFill>
                  <a:schemeClr val="bg1"/>
                </a:solidFill>
                <a:latin typeface="Calibri"/>
                <a:cs typeface="Calibri"/>
              </a:rPr>
              <a:t>sought care for their </a:t>
            </a:r>
            <a:r>
              <a:rPr lang="en-US" sz="1800" b="1" dirty="0" smtClean="0">
                <a:solidFill>
                  <a:schemeClr val="bg1"/>
                </a:solidFill>
                <a:latin typeface="Calibri"/>
                <a:cs typeface="Calibri"/>
              </a:rPr>
              <a:t>symptoms</a:t>
            </a:r>
            <a:endParaRPr lang="en-US" sz="1800" b="1" dirty="0">
              <a:solidFill>
                <a:schemeClr val="bg1"/>
              </a:solidFill>
              <a:latin typeface="Calibri"/>
              <a:cs typeface="Calibri"/>
            </a:endParaRPr>
          </a:p>
        </p:txBody>
      </p:sp>
      <p:sp>
        <p:nvSpPr>
          <p:cNvPr id="7" name="TextBox 6"/>
          <p:cNvSpPr txBox="1"/>
          <p:nvPr/>
        </p:nvSpPr>
        <p:spPr>
          <a:xfrm>
            <a:off x="554831" y="5029200"/>
            <a:ext cx="8034338" cy="923330"/>
          </a:xfrm>
          <a:prstGeom prst="rect">
            <a:avLst/>
          </a:prstGeom>
          <a:noFill/>
        </p:spPr>
        <p:txBody>
          <a:bodyPr wrap="square" rtlCol="0">
            <a:spAutoFit/>
          </a:bodyPr>
          <a:lstStyle/>
          <a:p>
            <a:r>
              <a:rPr lang="en-US" b="1" dirty="0" smtClean="0">
                <a:latin typeface="Calibri" charset="0"/>
              </a:rPr>
              <a:t>AUTHOR’S CONCLUSION</a:t>
            </a:r>
            <a:r>
              <a:rPr lang="en-US" b="1" dirty="0">
                <a:latin typeface="Calibri" charset="0"/>
              </a:rPr>
              <a:t>: </a:t>
            </a:r>
            <a:r>
              <a:rPr lang="ja-JP" altLang="en-US" b="1" dirty="0">
                <a:latin typeface="Calibri" charset="0"/>
              </a:rPr>
              <a:t>“</a:t>
            </a:r>
            <a:r>
              <a:rPr lang="en-US" dirty="0">
                <a:latin typeface="Calibri" charset="0"/>
              </a:rPr>
              <a:t>...efforts should be directed to the education of the health care providers and patients regarding the importance of prompt reporting and evaluation of symptoms of preeclampsia during the postpartum period.</a:t>
            </a:r>
            <a:r>
              <a:rPr lang="ja-JP" altLang="en-US" dirty="0">
                <a:latin typeface="Calibri" charset="0"/>
              </a:rPr>
              <a:t>”</a:t>
            </a:r>
            <a:r>
              <a:rPr lang="en-US" dirty="0">
                <a:latin typeface="Calibri" charset="0"/>
              </a:rPr>
              <a:t> </a:t>
            </a:r>
          </a:p>
        </p:txBody>
      </p:sp>
    </p:spTree>
    <p:extLst>
      <p:ext uri="{BB962C8B-B14F-4D97-AF65-F5344CB8AC3E}">
        <p14:creationId xmlns:p14="http://schemas.microsoft.com/office/powerpoint/2010/main" val="258086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6781800" cy="762000"/>
          </a:xfrm>
        </p:spPr>
        <p:txBody>
          <a:bodyPr/>
          <a:lstStyle/>
          <a:p>
            <a:pPr algn="l"/>
            <a:r>
              <a:rPr lang="en-US" sz="4000" b="1" dirty="0" smtClean="0">
                <a:solidFill>
                  <a:srgbClr val="F58466"/>
                </a:solidFill>
                <a:latin typeface="Goudy Old Style" pitchFamily="18" charset="0"/>
              </a:rPr>
              <a:t>Late Postpartum </a:t>
            </a:r>
            <a:r>
              <a:rPr lang="en-US" sz="4000" b="1" dirty="0" err="1" smtClean="0">
                <a:solidFill>
                  <a:srgbClr val="F58466"/>
                </a:solidFill>
                <a:latin typeface="Goudy Old Style" pitchFamily="18" charset="0"/>
              </a:rPr>
              <a:t>Eclampsia</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907534"/>
            <a:ext cx="8737600" cy="5194300"/>
          </a:xfrm>
        </p:spPr>
        <p:txBody>
          <a:bodyPr/>
          <a:lstStyle/>
          <a:p>
            <a:pPr>
              <a:buClr>
                <a:srgbClr val="F58466"/>
              </a:buClr>
            </a:pPr>
            <a:r>
              <a:rPr lang="en-US" sz="2800" dirty="0" smtClean="0"/>
              <a:t>&gt;48 hours following delivery, up to 6 weeks PP</a:t>
            </a:r>
          </a:p>
          <a:p>
            <a:pPr>
              <a:buClr>
                <a:srgbClr val="F58466"/>
              </a:buClr>
            </a:pPr>
            <a:r>
              <a:rPr lang="en-US" sz="2800" dirty="0" smtClean="0"/>
              <a:t>Accounts for approximately 15% of cases of </a:t>
            </a:r>
            <a:r>
              <a:rPr lang="en-US" sz="2800" dirty="0" err="1" smtClean="0"/>
              <a:t>eclampsia</a:t>
            </a:r>
            <a:endParaRPr lang="en-US" sz="2800" dirty="0" smtClean="0"/>
          </a:p>
          <a:p>
            <a:pPr>
              <a:buClr>
                <a:srgbClr val="F58466"/>
              </a:buClr>
            </a:pPr>
            <a:r>
              <a:rPr lang="en-US" sz="2800" dirty="0" smtClean="0"/>
              <a:t>63% had no antepartum hypertensive diagnosis</a:t>
            </a:r>
          </a:p>
          <a:p>
            <a:pPr>
              <a:buClr>
                <a:srgbClr val="F58466"/>
              </a:buClr>
            </a:pPr>
            <a:r>
              <a:rPr lang="en-US" sz="2800" dirty="0"/>
              <a:t>The magnitude of blood pressure elevation does </a:t>
            </a:r>
            <a:r>
              <a:rPr lang="en-US" sz="2800" b="1" i="1" dirty="0"/>
              <a:t>not</a:t>
            </a:r>
            <a:r>
              <a:rPr lang="en-US" sz="2800" dirty="0"/>
              <a:t> appear to be predictive of </a:t>
            </a:r>
            <a:r>
              <a:rPr lang="en-US" sz="2800" dirty="0" err="1"/>
              <a:t>eclampsia</a:t>
            </a:r>
            <a:endParaRPr lang="en-US" sz="2800" dirty="0" smtClean="0"/>
          </a:p>
          <a:p>
            <a:pPr>
              <a:buClr>
                <a:srgbClr val="F58466"/>
              </a:buClr>
            </a:pPr>
            <a:r>
              <a:rPr lang="en-US" sz="2800" dirty="0"/>
              <a:t>The most common presenting symptom was headache, which occurred in about </a:t>
            </a:r>
            <a:r>
              <a:rPr lang="en-US" sz="2800" dirty="0" smtClean="0"/>
              <a:t>70% </a:t>
            </a:r>
            <a:r>
              <a:rPr lang="en-US" sz="2800" dirty="0"/>
              <a:t>of </a:t>
            </a:r>
            <a:r>
              <a:rPr lang="en-US" sz="2800" dirty="0" smtClean="0"/>
              <a:t>patients; </a:t>
            </a:r>
            <a:r>
              <a:rPr lang="en-US" sz="2800" dirty="0"/>
              <a:t>o</a:t>
            </a:r>
            <a:r>
              <a:rPr lang="en-US" sz="2800" dirty="0" smtClean="0"/>
              <a:t>ther </a:t>
            </a:r>
            <a:r>
              <a:rPr lang="en-US" sz="2800" dirty="0"/>
              <a:t>prodromal symptoms included shortness of breath, blurry vision, nausea or vomiting, edema, neurological deficit, and epigastric </a:t>
            </a:r>
            <a:r>
              <a:rPr lang="en-US" sz="2800" dirty="0" smtClean="0"/>
              <a:t>pain</a:t>
            </a:r>
            <a:endParaRPr lang="en-US" sz="2800" dirty="0"/>
          </a:p>
        </p:txBody>
      </p:sp>
      <p:sp>
        <p:nvSpPr>
          <p:cNvPr id="4" name="TextBox 3"/>
          <p:cNvSpPr txBox="1"/>
          <p:nvPr/>
        </p:nvSpPr>
        <p:spPr>
          <a:xfrm>
            <a:off x="228601" y="5725180"/>
            <a:ext cx="7874000" cy="523220"/>
          </a:xfrm>
          <a:prstGeom prst="rect">
            <a:avLst/>
          </a:prstGeom>
          <a:noFill/>
        </p:spPr>
        <p:txBody>
          <a:bodyPr wrap="square" rtlCol="0">
            <a:spAutoFit/>
          </a:bodyPr>
          <a:lstStyle/>
          <a:p>
            <a:r>
              <a:rPr lang="en-US" sz="1400" dirty="0" smtClean="0">
                <a:latin typeface="+mj-lt"/>
              </a:rPr>
              <a:t>Al-Safi Z, </a:t>
            </a:r>
            <a:r>
              <a:rPr lang="en-US" sz="1400" dirty="0" err="1" smtClean="0">
                <a:latin typeface="+mj-lt"/>
              </a:rPr>
              <a:t>Imudia</a:t>
            </a:r>
            <a:r>
              <a:rPr lang="en-US" sz="1400" dirty="0" smtClean="0">
                <a:latin typeface="+mj-lt"/>
              </a:rPr>
              <a:t> A, </a:t>
            </a:r>
            <a:r>
              <a:rPr lang="en-US" sz="1400" dirty="0" err="1" smtClean="0">
                <a:latin typeface="+mj-lt"/>
              </a:rPr>
              <a:t>Filetti</a:t>
            </a:r>
            <a:r>
              <a:rPr lang="en-US" sz="1400" dirty="0" smtClean="0">
                <a:latin typeface="+mj-lt"/>
              </a:rPr>
              <a:t> L, et al. Delayed Postpartum Preeclampsia and </a:t>
            </a:r>
            <a:r>
              <a:rPr lang="en-US" sz="1400" dirty="0" err="1" smtClean="0">
                <a:latin typeface="+mj-lt"/>
              </a:rPr>
              <a:t>Eclampsia</a:t>
            </a:r>
            <a:r>
              <a:rPr lang="en-US" sz="1400" dirty="0" smtClean="0">
                <a:latin typeface="+mj-lt"/>
              </a:rPr>
              <a:t>. </a:t>
            </a:r>
            <a:r>
              <a:rPr lang="en-US" sz="1400" dirty="0" err="1" smtClean="0">
                <a:latin typeface="+mj-lt"/>
              </a:rPr>
              <a:t>Obstet</a:t>
            </a:r>
            <a:r>
              <a:rPr lang="en-US" sz="1400" dirty="0" smtClean="0">
                <a:latin typeface="+mj-lt"/>
              </a:rPr>
              <a:t> Gynecol. 2011;118(5):1102-1107.</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41295717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Patient </a:t>
            </a:r>
            <a:r>
              <a:rPr lang="en-US" sz="4000" b="1" dirty="0" smtClean="0">
                <a:solidFill>
                  <a:srgbClr val="F58466"/>
                </a:solidFill>
                <a:latin typeface="Goudy Old Style" pitchFamily="18" charset="0"/>
              </a:rPr>
              <a:t>Discharge / Education</a:t>
            </a:r>
            <a:endParaRPr lang="en-US" sz="4000" b="1" dirty="0">
              <a:solidFill>
                <a:srgbClr val="F58466"/>
              </a:solidFill>
              <a:latin typeface="Goudy Old Style" pitchFamily="18" charset="0"/>
            </a:endParaRPr>
          </a:p>
        </p:txBody>
      </p:sp>
      <p:sp>
        <p:nvSpPr>
          <p:cNvPr id="5" name="Content Placeholder 4"/>
          <p:cNvSpPr>
            <a:spLocks noGrp="1"/>
          </p:cNvSpPr>
          <p:nvPr>
            <p:ph idx="1"/>
          </p:nvPr>
        </p:nvSpPr>
        <p:spPr/>
        <p:txBody>
          <a:bodyPr>
            <a:normAutofit lnSpcReduction="10000"/>
          </a:bodyPr>
          <a:lstStyle/>
          <a:p>
            <a:pPr>
              <a:buClr>
                <a:srgbClr val="F58466"/>
              </a:buClr>
              <a:buFont typeface="Arial" panose="020B0604020202020204" pitchFamily="34" charset="0"/>
              <a:buChar char="•"/>
            </a:pPr>
            <a:r>
              <a:rPr lang="en-US" dirty="0" smtClean="0"/>
              <a:t>Postpartum/ discharge protocols should include:</a:t>
            </a:r>
          </a:p>
          <a:p>
            <a:pPr lvl="1">
              <a:buClr>
                <a:srgbClr val="004990"/>
              </a:buClr>
              <a:buFont typeface="Arial" panose="020B0604020202020204" pitchFamily="34" charset="0"/>
              <a:buChar char="•"/>
            </a:pPr>
            <a:r>
              <a:rPr lang="en-US" dirty="0" smtClean="0"/>
              <a:t>Management </a:t>
            </a:r>
            <a:r>
              <a:rPr lang="en-US" dirty="0"/>
              <a:t>and verification </a:t>
            </a:r>
            <a:r>
              <a:rPr lang="en-US" dirty="0" smtClean="0"/>
              <a:t>of postpartum follow-up &amp; BP check within </a:t>
            </a:r>
            <a:r>
              <a:rPr lang="en-US" dirty="0"/>
              <a:t>7 to </a:t>
            </a:r>
            <a:r>
              <a:rPr lang="en-US" dirty="0" smtClean="0"/>
              <a:t>10 </a:t>
            </a:r>
            <a:r>
              <a:rPr lang="en-US" dirty="0"/>
              <a:t>days </a:t>
            </a:r>
            <a:r>
              <a:rPr lang="en-US" dirty="0" smtClean="0"/>
              <a:t>post-discharge</a:t>
            </a:r>
            <a:endParaRPr lang="en-US" dirty="0"/>
          </a:p>
          <a:p>
            <a:pPr lvl="1">
              <a:buClr>
                <a:srgbClr val="004990"/>
              </a:buClr>
              <a:buFont typeface="Arial" panose="020B0604020202020204" pitchFamily="34" charset="0"/>
              <a:buChar char="•"/>
            </a:pPr>
            <a:r>
              <a:rPr lang="en-US" dirty="0" smtClean="0"/>
              <a:t>Standardize discharge patient education </a:t>
            </a:r>
            <a:r>
              <a:rPr lang="en-US" dirty="0"/>
              <a:t>for women with </a:t>
            </a:r>
            <a:r>
              <a:rPr lang="en-US" dirty="0" smtClean="0"/>
              <a:t>preeclampsia and/or severe range HTN</a:t>
            </a:r>
            <a:endParaRPr lang="en-US" dirty="0"/>
          </a:p>
          <a:p>
            <a:pPr lvl="1">
              <a:buClr>
                <a:srgbClr val="004990"/>
              </a:buClr>
              <a:buFont typeface="Arial" panose="020B0604020202020204" pitchFamily="34" charset="0"/>
              <a:buChar char="•"/>
            </a:pPr>
            <a:r>
              <a:rPr lang="en-US" dirty="0"/>
              <a:t>Discharge instructions to include warning signs </a:t>
            </a:r>
            <a:r>
              <a:rPr lang="en-US" dirty="0" smtClean="0"/>
              <a:t>of preeclampsia for </a:t>
            </a:r>
            <a:r>
              <a:rPr lang="en-US" dirty="0"/>
              <a:t>ALL postpartum </a:t>
            </a:r>
            <a:r>
              <a:rPr lang="en-US" dirty="0" smtClean="0"/>
              <a:t>patients</a:t>
            </a:r>
            <a:endParaRPr lang="en-US" dirty="0"/>
          </a:p>
        </p:txBody>
      </p:sp>
    </p:spTree>
    <p:extLst>
      <p:ext uri="{BB962C8B-B14F-4D97-AF65-F5344CB8AC3E}">
        <p14:creationId xmlns:p14="http://schemas.microsoft.com/office/powerpoint/2010/main" val="1234139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idx="4294967295"/>
          </p:nvPr>
        </p:nvSpPr>
        <p:spPr>
          <a:xfrm>
            <a:off x="228600" y="274668"/>
            <a:ext cx="8466137" cy="978683"/>
          </a:xfrm>
        </p:spPr>
        <p:txBody>
          <a:bodyPr/>
          <a:lstStyle/>
          <a:p>
            <a:pPr algn="l" eaLnBrk="1" hangingPunct="1"/>
            <a:r>
              <a:rPr lang="en-US" altLang="en-US" sz="4000" b="1" dirty="0">
                <a:solidFill>
                  <a:srgbClr val="F58466"/>
                </a:solidFill>
                <a:latin typeface="Goudy Old Style" pitchFamily="18" charset="0"/>
              </a:rPr>
              <a:t>Materials for Prenatal &amp; </a:t>
            </a:r>
            <a:r>
              <a:rPr lang="en-US" altLang="en-US" sz="4000" b="1" dirty="0" smtClean="0">
                <a:solidFill>
                  <a:srgbClr val="F58466"/>
                </a:solidFill>
                <a:latin typeface="Goudy Old Style" pitchFamily="18" charset="0"/>
              </a:rPr>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Postpartum </a:t>
            </a:r>
            <a:r>
              <a:rPr lang="en-US" altLang="en-US" sz="4000" b="1" dirty="0">
                <a:solidFill>
                  <a:srgbClr val="F58466"/>
                </a:solidFill>
                <a:latin typeface="Goudy Old Style" pitchFamily="18" charset="0"/>
              </a:rPr>
              <a:t>Patient Education</a:t>
            </a:r>
          </a:p>
        </p:txBody>
      </p:sp>
      <p:sp>
        <p:nvSpPr>
          <p:cNvPr id="33796" name="TextBox 1"/>
          <p:cNvSpPr txBox="1">
            <a:spLocks noChangeArrowheads="1"/>
          </p:cNvSpPr>
          <p:nvPr/>
        </p:nvSpPr>
        <p:spPr bwMode="auto">
          <a:xfrm>
            <a:off x="4151312" y="4068665"/>
            <a:ext cx="4305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Blip>
                <a:blip r:embed="rId3"/>
              </a:buBlip>
              <a:defRPr sz="3000">
                <a:solidFill>
                  <a:schemeClr val="tx1"/>
                </a:solidFill>
                <a:latin typeface="Gill Sans MT" panose="020B0502020104020203" pitchFamily="34" charset="0"/>
                <a:ea typeface="MS PGothic" panose="020B0600070205080204" pitchFamily="34" charset="-128"/>
              </a:defRPr>
            </a:lvl1pPr>
            <a:lvl2pPr marL="742950" indent="-285750" defTabSz="457200">
              <a:spcBef>
                <a:spcPct val="20000"/>
              </a:spcBef>
              <a:buBlip>
                <a:blip r:embed="rId3"/>
              </a:buBlip>
              <a:defRPr sz="2800">
                <a:solidFill>
                  <a:schemeClr val="tx1"/>
                </a:solidFill>
                <a:latin typeface="Gill Sans MT" panose="020B0502020104020203" pitchFamily="34" charset="0"/>
                <a:ea typeface="MS PGothic" panose="020B0600070205080204" pitchFamily="34" charset="-128"/>
              </a:defRPr>
            </a:lvl2pPr>
            <a:lvl3pPr marL="1143000" indent="-228600" defTabSz="457200">
              <a:spcBef>
                <a:spcPct val="20000"/>
              </a:spcBef>
              <a:buBlip>
                <a:blip r:embed="rId3"/>
              </a:buBlip>
              <a:defRPr sz="2400">
                <a:solidFill>
                  <a:schemeClr val="tx1"/>
                </a:solidFill>
                <a:latin typeface="Gill Sans MT" panose="020B0502020104020203" pitchFamily="34" charset="0"/>
                <a:ea typeface="MS PGothic" panose="020B0600070205080204" pitchFamily="34" charset="-128"/>
              </a:defRPr>
            </a:lvl3pPr>
            <a:lvl4pPr marL="16002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4pPr>
            <a:lvl5pPr marL="20574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600" i="1" dirty="0">
                <a:solidFill>
                  <a:srgbClr val="000000"/>
                </a:solidFill>
                <a:latin typeface="Calibri" panose="020F0502020204030204" pitchFamily="34" charset="0"/>
                <a:cs typeface="+mn-cs"/>
              </a:rPr>
              <a:t>“7 Symptoms Every Pregnant Woman Should Know” </a:t>
            </a:r>
            <a:r>
              <a:rPr lang="en-US" altLang="en-US" sz="1600" dirty="0">
                <a:solidFill>
                  <a:srgbClr val="000000"/>
                </a:solidFill>
                <a:latin typeface="Calibri" panose="020F0502020204030204" pitchFamily="34" charset="0"/>
                <a:cs typeface="+mn-cs"/>
              </a:rPr>
              <a:t>video available in English and Spanish on YouTube™</a:t>
            </a:r>
          </a:p>
        </p:txBody>
      </p:sp>
      <p:pic>
        <p:nvPicPr>
          <p:cNvPr id="33797" name="Picture 2" descr="Screen Shot 2015-05-06 at 3.40.04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287" y="1370380"/>
            <a:ext cx="4199381" cy="258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580" y="4724400"/>
            <a:ext cx="15890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llustrated-tear-pads-3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15" y="1354740"/>
            <a:ext cx="2700647" cy="52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33901" y="5498519"/>
            <a:ext cx="4299434" cy="738664"/>
          </a:xfrm>
          <a:prstGeom prst="rect">
            <a:avLst/>
          </a:prstGeom>
          <a:noFill/>
        </p:spPr>
        <p:txBody>
          <a:bodyPr wrap="square" rtlCol="0">
            <a:spAutoFit/>
          </a:bodyPr>
          <a:lstStyle/>
          <a:p>
            <a:pPr>
              <a:spcBef>
                <a:spcPct val="0"/>
              </a:spcBef>
              <a:buFontTx/>
              <a:buNone/>
            </a:pPr>
            <a:r>
              <a:rPr lang="en-US" altLang="en-US" sz="1400" dirty="0">
                <a:solidFill>
                  <a:prstClr val="black"/>
                </a:solidFill>
                <a:latin typeface="+mj-lt"/>
                <a:ea typeface="MS PGothic" panose="020B0600070205080204" pitchFamily="34" charset="-128"/>
                <a:cs typeface="+mn-cs"/>
              </a:rPr>
              <a:t>You W, et al. Improving patient understanding of preeclampsia: a randomized controlled trial. Am J </a:t>
            </a:r>
            <a:r>
              <a:rPr lang="en-US" altLang="en-US" sz="1400" dirty="0" err="1">
                <a:solidFill>
                  <a:prstClr val="black"/>
                </a:solidFill>
                <a:latin typeface="+mj-lt"/>
                <a:ea typeface="MS PGothic" panose="020B0600070205080204" pitchFamily="34" charset="-128"/>
                <a:cs typeface="+mn-cs"/>
              </a:rPr>
              <a:t>Obstet</a:t>
            </a:r>
            <a:r>
              <a:rPr lang="en-US" altLang="en-US" sz="1400" dirty="0">
                <a:solidFill>
                  <a:prstClr val="black"/>
                </a:solidFill>
                <a:latin typeface="+mj-lt"/>
                <a:ea typeface="MS PGothic" panose="020B0600070205080204" pitchFamily="34" charset="-128"/>
                <a:cs typeface="+mn-cs"/>
              </a:rPr>
              <a:t> </a:t>
            </a:r>
            <a:r>
              <a:rPr lang="en-US" altLang="en-US" sz="1400" dirty="0" err="1">
                <a:solidFill>
                  <a:prstClr val="black"/>
                </a:solidFill>
                <a:latin typeface="+mj-lt"/>
                <a:ea typeface="MS PGothic" panose="020B0600070205080204" pitchFamily="34" charset="-128"/>
                <a:cs typeface="+mn-cs"/>
              </a:rPr>
              <a:t>Gynecol</a:t>
            </a:r>
            <a:r>
              <a:rPr lang="en-US" altLang="en-US" sz="1400" dirty="0">
                <a:solidFill>
                  <a:prstClr val="black"/>
                </a:solidFill>
                <a:latin typeface="+mj-lt"/>
                <a:ea typeface="MS PGothic" panose="020B0600070205080204" pitchFamily="34" charset="-128"/>
                <a:cs typeface="+mn-cs"/>
              </a:rPr>
              <a:t> 2012.</a:t>
            </a:r>
          </a:p>
        </p:txBody>
      </p:sp>
    </p:spTree>
    <p:extLst>
      <p:ext uri="{BB962C8B-B14F-4D97-AF65-F5344CB8AC3E}">
        <p14:creationId xmlns:p14="http://schemas.microsoft.com/office/powerpoint/2010/main" val="9036564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fld id="{800332C6-A5C1-4D88-ADCE-6F3163D8595A}" type="slidenum">
              <a:rPr lang="en-US" smtClean="0">
                <a:solidFill>
                  <a:prstClr val="white"/>
                </a:solidFill>
              </a:rPr>
              <a:pPr/>
              <a:t>58</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9066"/>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74052" y="119063"/>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86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8229600" cy="5607689"/>
          </a:xfrm>
          <a:prstGeom prst="rect">
            <a:avLst/>
          </a:prstGeom>
        </p:spPr>
        <p:txBody>
          <a:bodyPr wrap="square">
            <a:spAutoFit/>
          </a:bodyPr>
          <a:lstStyle/>
          <a:p>
            <a:pPr marL="514350" indent="-514350">
              <a:buFont typeface="+mj-lt"/>
              <a:buAutoNum type="arabicPeriod"/>
            </a:pPr>
            <a:r>
              <a:rPr lang="en-US" sz="2800" dirty="0">
                <a:latin typeface="+mj-lt"/>
              </a:rPr>
              <a:t>Process for timely triage and evaluation of pregnant and postpartum women with </a:t>
            </a:r>
            <a:r>
              <a:rPr lang="en-US" sz="2800" dirty="0" smtClean="0">
                <a:latin typeface="+mj-lt"/>
              </a:rPr>
              <a:t>hypertension, reduce time to treatment for severe range BP.</a:t>
            </a:r>
            <a:endParaRPr lang="en-US" sz="2800" dirty="0">
              <a:latin typeface="+mj-lt"/>
            </a:endParaRPr>
          </a:p>
          <a:p>
            <a:pPr marL="514350" indent="-514350">
              <a:buFont typeface="+mj-lt"/>
              <a:buAutoNum type="arabicPeriod"/>
            </a:pPr>
            <a:r>
              <a:rPr lang="en-US" sz="2800" dirty="0">
                <a:latin typeface="+mj-lt"/>
              </a:rPr>
              <a:t>Include emergency department and outpatient</a:t>
            </a:r>
          </a:p>
          <a:p>
            <a:pPr marL="514350" indent="-514350">
              <a:buFont typeface="+mj-lt"/>
              <a:buAutoNum type="arabicPeriod"/>
            </a:pPr>
            <a:r>
              <a:rPr lang="en-US" sz="2800" dirty="0">
                <a:latin typeface="+mj-lt"/>
              </a:rPr>
              <a:t>Rapid access to medications used for severe hypertension: medications should be stocked and immediately available. Include brief guide for administration &amp; dosage.</a:t>
            </a:r>
          </a:p>
          <a:p>
            <a:pPr marL="514350" indent="-514350">
              <a:buFont typeface="+mj-lt"/>
              <a:buAutoNum type="arabicPeriod"/>
            </a:pPr>
            <a:r>
              <a:rPr lang="en-US" sz="2800" dirty="0">
                <a:latin typeface="+mj-lt"/>
              </a:rPr>
              <a:t>System plan for escalation, obtaining appropriate consultation, and maternal transport, as needed</a:t>
            </a:r>
          </a:p>
          <a:p>
            <a:pPr marL="514350" indent="-514350">
              <a:buFont typeface="+mj-lt"/>
              <a:buAutoNum type="arabicPeriod"/>
            </a:pPr>
            <a:r>
              <a:rPr lang="en-US" sz="2800" dirty="0">
                <a:latin typeface="+mj-lt"/>
              </a:rPr>
              <a:t>Emergency protocols – Eclampsia </a:t>
            </a:r>
            <a:r>
              <a:rPr lang="en-US" sz="2800" dirty="0" smtClean="0">
                <a:latin typeface="+mj-lt"/>
              </a:rPr>
              <a:t>management, HTN treatment algorithms</a:t>
            </a:r>
            <a:endParaRPr lang="en-US" sz="2800" dirty="0">
              <a:latin typeface="+mj-lt"/>
            </a:endParaRPr>
          </a:p>
        </p:txBody>
      </p:sp>
      <p:sp>
        <p:nvSpPr>
          <p:cNvPr id="3" name="Title 2"/>
          <p:cNvSpPr>
            <a:spLocks noGrp="1"/>
          </p:cNvSpPr>
          <p:nvPr>
            <p:ph type="title"/>
          </p:nvPr>
        </p:nvSpPr>
        <p:spPr>
          <a:xfrm>
            <a:off x="457200" y="152400"/>
            <a:ext cx="8229600" cy="1143000"/>
          </a:xfrm>
        </p:spPr>
        <p:txBody>
          <a:bodyPr/>
          <a:lstStyle/>
          <a:p>
            <a:pPr algn="l"/>
            <a:r>
              <a:rPr lang="en-US" sz="4000" b="1" dirty="0">
                <a:solidFill>
                  <a:srgbClr val="F58466"/>
                </a:solidFill>
                <a:latin typeface="Goudy Old Style" pitchFamily="18" charset="0"/>
              </a:rPr>
              <a:t>Timely </a:t>
            </a:r>
            <a:r>
              <a:rPr lang="en-US" sz="4000" b="1" dirty="0" smtClean="0">
                <a:solidFill>
                  <a:srgbClr val="F58466"/>
                </a:solidFill>
                <a:latin typeface="Goudy Old Style" pitchFamily="18" charset="0"/>
              </a:rPr>
              <a:t>Response Matters!</a:t>
            </a:r>
            <a:endParaRPr lang="en-US" sz="4000" b="1" dirty="0">
              <a:solidFill>
                <a:srgbClr val="F58466"/>
              </a:solidFill>
              <a:latin typeface="Goudy Old Style" pitchFamily="18" charset="0"/>
            </a:endParaRPr>
          </a:p>
        </p:txBody>
      </p:sp>
      <p:sp>
        <p:nvSpPr>
          <p:cNvPr id="2" name="Slide Number Placeholder 1"/>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59</a:t>
            </a:fld>
            <a:endParaRPr lang="en-US" dirty="0">
              <a:solidFill>
                <a:prstClr val="white"/>
              </a:solidFill>
            </a:endParaRPr>
          </a:p>
        </p:txBody>
      </p:sp>
    </p:spTree>
    <p:extLst>
      <p:ext uri="{BB962C8B-B14F-4D97-AF65-F5344CB8AC3E}">
        <p14:creationId xmlns:p14="http://schemas.microsoft.com/office/powerpoint/2010/main" val="66330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Mortality</a:t>
            </a:r>
            <a:endParaRPr lang="en-US" sz="4000" b="1" dirty="0">
              <a:solidFill>
                <a:srgbClr val="F58466"/>
              </a:solidFill>
              <a:latin typeface="Goudy Old Style"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2" y="1219200"/>
            <a:ext cx="5143881" cy="5303520"/>
          </a:xfrm>
          <a:prstGeom prst="rect">
            <a:avLst/>
          </a:prstGeom>
        </p:spPr>
      </p:pic>
    </p:spTree>
    <p:extLst>
      <p:ext uri="{BB962C8B-B14F-4D97-AF65-F5344CB8AC3E}">
        <p14:creationId xmlns:p14="http://schemas.microsoft.com/office/powerpoint/2010/main" val="19308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720" y="494637"/>
            <a:ext cx="8249679" cy="914400"/>
          </a:xfrm>
        </p:spPr>
        <p:txBody>
          <a:bodyPr/>
          <a:lstStyle/>
          <a:p>
            <a:pPr algn="l">
              <a:lnSpc>
                <a:spcPts val="3220"/>
              </a:lnSpc>
            </a:pPr>
            <a:r>
              <a:rPr lang="en-US" sz="3600" b="1" dirty="0">
                <a:solidFill>
                  <a:srgbClr val="F58466"/>
                </a:solidFill>
                <a:latin typeface="Goudy Old Style" pitchFamily="18" charset="0"/>
              </a:rPr>
              <a:t>Key Elements of </a:t>
            </a:r>
            <a:r>
              <a:rPr lang="en-US" sz="3600" b="1" dirty="0" smtClean="0">
                <a:solidFill>
                  <a:srgbClr val="F58466"/>
                </a:solidFill>
                <a:latin typeface="Goudy Old Style" pitchFamily="18" charset="0"/>
              </a:rPr>
              <a:t>Bundles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for </a:t>
            </a:r>
            <a:r>
              <a:rPr lang="en-US" sz="3600" b="1" dirty="0">
                <a:solidFill>
                  <a:srgbClr val="F58466"/>
                </a:solidFill>
                <a:latin typeface="Goudy Old Style" pitchFamily="18" charset="0"/>
              </a:rPr>
              <a:t>Hypertensive Patients</a:t>
            </a:r>
          </a:p>
        </p:txBody>
      </p:sp>
      <p:sp>
        <p:nvSpPr>
          <p:cNvPr id="4" name="Content Placeholder 3"/>
          <p:cNvSpPr>
            <a:spLocks noGrp="1"/>
          </p:cNvSpPr>
          <p:nvPr>
            <p:ph sz="quarter" idx="4294967295"/>
          </p:nvPr>
        </p:nvSpPr>
        <p:spPr>
          <a:xfrm>
            <a:off x="155222" y="1836575"/>
            <a:ext cx="8890000" cy="4421205"/>
          </a:xfrm>
          <a:prstGeom prst="rect">
            <a:avLst/>
          </a:prstGeom>
        </p:spPr>
        <p:txBody>
          <a:bodyPr>
            <a:noAutofit/>
          </a:bodyPr>
          <a:lstStyle/>
          <a:p>
            <a:pPr lvl="1">
              <a:spcAft>
                <a:spcPts val="600"/>
              </a:spcAft>
              <a:buClr>
                <a:srgbClr val="F58466"/>
              </a:buClr>
              <a:buFont typeface="Arial" panose="020B0604020202020204" pitchFamily="34" charset="0"/>
              <a:buChar char="•"/>
            </a:pPr>
            <a:r>
              <a:rPr lang="en-US" sz="2400" dirty="0" smtClean="0">
                <a:solidFill>
                  <a:srgbClr val="000000"/>
                </a:solidFill>
              </a:rPr>
              <a:t>Staff education and correct BP measurement </a:t>
            </a:r>
          </a:p>
          <a:p>
            <a:pPr lvl="1">
              <a:spcAft>
                <a:spcPts val="600"/>
              </a:spcAft>
              <a:buClr>
                <a:srgbClr val="F58466"/>
              </a:buClr>
              <a:buFont typeface="Arial" panose="020B0604020202020204" pitchFamily="34" charset="0"/>
              <a:buChar char="•"/>
            </a:pPr>
            <a:r>
              <a:rPr lang="en-US" sz="2400" dirty="0" smtClean="0">
                <a:solidFill>
                  <a:srgbClr val="000000"/>
                </a:solidFill>
              </a:rPr>
              <a:t>Notify the physician if BP &gt;155/105 mmHg*</a:t>
            </a:r>
          </a:p>
          <a:p>
            <a:pPr lvl="1">
              <a:spcAft>
                <a:spcPts val="600"/>
              </a:spcAft>
              <a:buClr>
                <a:srgbClr val="F58466"/>
              </a:buClr>
              <a:buFont typeface="Arial" panose="020B0604020202020204" pitchFamily="34" charset="0"/>
              <a:buChar char="•"/>
            </a:pPr>
            <a:r>
              <a:rPr lang="en-US" sz="2400" dirty="0" smtClean="0">
                <a:solidFill>
                  <a:srgbClr val="000000"/>
                </a:solidFill>
              </a:rPr>
              <a:t>Standardized treatment of BP within 1 hr if &gt;160/110 mmHg</a:t>
            </a:r>
          </a:p>
          <a:p>
            <a:pPr lvl="1">
              <a:spcAft>
                <a:spcPts val="600"/>
              </a:spcAft>
              <a:buClr>
                <a:srgbClr val="F58466"/>
              </a:buClr>
              <a:buFont typeface="Arial" panose="020B0604020202020204" pitchFamily="34" charset="0"/>
              <a:buChar char="•"/>
            </a:pPr>
            <a:r>
              <a:rPr lang="en-US" sz="2400" dirty="0" smtClean="0">
                <a:solidFill>
                  <a:srgbClr val="000000"/>
                </a:solidFill>
              </a:rPr>
              <a:t>Uniform policy for use of MgSO</a:t>
            </a:r>
            <a:r>
              <a:rPr lang="en-US" sz="2400" baseline="-25000" dirty="0" smtClean="0">
                <a:solidFill>
                  <a:srgbClr val="000000"/>
                </a:solidFill>
              </a:rPr>
              <a:t>4</a:t>
            </a:r>
            <a:r>
              <a:rPr lang="en-US" sz="2400" dirty="0" smtClean="0">
                <a:solidFill>
                  <a:srgbClr val="000000"/>
                </a:solidFill>
              </a:rPr>
              <a:t> for Severe Preeclampsia and should be consider in patients with preeclampsia</a:t>
            </a:r>
          </a:p>
          <a:p>
            <a:pPr lvl="1">
              <a:spcAft>
                <a:spcPts val="600"/>
              </a:spcAft>
              <a:buClr>
                <a:srgbClr val="F58466"/>
              </a:buClr>
              <a:buFont typeface="Arial" panose="020B0604020202020204" pitchFamily="34" charset="0"/>
              <a:buChar char="•"/>
            </a:pPr>
            <a:r>
              <a:rPr lang="en-US" sz="2400" dirty="0" smtClean="0">
                <a:solidFill>
                  <a:srgbClr val="000000"/>
                </a:solidFill>
              </a:rPr>
              <a:t>Early postpartum follow-up (3-14 days) if diagnosis of hypertension</a:t>
            </a:r>
          </a:p>
          <a:p>
            <a:pPr lvl="1">
              <a:spcAft>
                <a:spcPts val="600"/>
              </a:spcAft>
              <a:buClr>
                <a:srgbClr val="F58466"/>
              </a:buClr>
              <a:buFont typeface="Arial" panose="020B0604020202020204" pitchFamily="34" charset="0"/>
              <a:buChar char="•"/>
            </a:pPr>
            <a:r>
              <a:rPr lang="en-US" sz="2400" dirty="0" smtClean="0">
                <a:solidFill>
                  <a:srgbClr val="000000"/>
                </a:solidFill>
              </a:rPr>
              <a:t>Standardized patient educational materials </a:t>
            </a:r>
          </a:p>
          <a:p>
            <a:pPr lvl="1"/>
            <a:endParaRPr lang="en-US" sz="2400" dirty="0" smtClean="0">
              <a:solidFill>
                <a:srgbClr val="D95E00"/>
              </a:solidFill>
            </a:endParaRPr>
          </a:p>
          <a:p>
            <a:endParaRPr lang="en-US" dirty="0"/>
          </a:p>
        </p:txBody>
      </p:sp>
    </p:spTree>
    <p:extLst>
      <p:ext uri="{BB962C8B-B14F-4D97-AF65-F5344CB8AC3E}">
        <p14:creationId xmlns:p14="http://schemas.microsoft.com/office/powerpoint/2010/main" val="1506307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rmAutofit/>
          </a:bodyPr>
          <a:lstStyle/>
          <a:p>
            <a:r>
              <a:rPr lang="en-US" sz="5400" b="1" dirty="0">
                <a:solidFill>
                  <a:srgbClr val="F58466"/>
                </a:solidFill>
                <a:latin typeface="Goudy Old Style" pitchFamily="18" charset="0"/>
              </a:rPr>
              <a:t>Appropriate Preeclampsia Evaluation</a:t>
            </a:r>
          </a:p>
        </p:txBody>
      </p:sp>
    </p:spTree>
    <p:extLst>
      <p:ext uri="{BB962C8B-B14F-4D97-AF65-F5344CB8AC3E}">
        <p14:creationId xmlns:p14="http://schemas.microsoft.com/office/powerpoint/2010/main" val="548138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1" y="996224"/>
            <a:ext cx="7899400" cy="48387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presenting with vague symptoms of:</a:t>
            </a:r>
          </a:p>
          <a:p>
            <a:pPr lvl="1">
              <a:buClr>
                <a:srgbClr val="F58466"/>
              </a:buClr>
              <a:buFont typeface="Arial" pitchFamily="34" charset="0"/>
              <a:buChar char="•"/>
            </a:pPr>
            <a:r>
              <a:rPr lang="en-US" sz="2400" dirty="0" smtClean="0"/>
              <a:t> headache</a:t>
            </a:r>
            <a:endParaRPr lang="en-US" sz="2400" dirty="0"/>
          </a:p>
          <a:p>
            <a:pPr lvl="1">
              <a:buClr>
                <a:srgbClr val="F58466"/>
              </a:buClr>
              <a:buFont typeface="Arial" pitchFamily="34" charset="0"/>
              <a:buChar char="•"/>
            </a:pPr>
            <a:r>
              <a:rPr lang="en-US" sz="2400" dirty="0" smtClean="0"/>
              <a:t> abdominal pain</a:t>
            </a:r>
            <a:endParaRPr lang="en-US" sz="2400" dirty="0"/>
          </a:p>
          <a:p>
            <a:pPr lvl="1">
              <a:buClr>
                <a:srgbClr val="F58466"/>
              </a:buClr>
              <a:buFont typeface="Arial" pitchFamily="34" charset="0"/>
              <a:buChar char="•"/>
            </a:pPr>
            <a:r>
              <a:rPr lang="en-US" sz="2400" dirty="0" smtClean="0"/>
              <a:t> shortness of breath</a:t>
            </a:r>
          </a:p>
          <a:p>
            <a:pPr lvl="1">
              <a:buClr>
                <a:srgbClr val="F58466"/>
              </a:buClr>
              <a:buFont typeface="Arial" pitchFamily="34" charset="0"/>
              <a:buChar char="•"/>
            </a:pPr>
            <a:r>
              <a:rPr lang="en-US" sz="2400" dirty="0" smtClean="0"/>
              <a:t> generalized swelling</a:t>
            </a:r>
          </a:p>
          <a:p>
            <a:pPr lvl="1">
              <a:buClr>
                <a:srgbClr val="F58466"/>
              </a:buClr>
              <a:buFont typeface="Arial" pitchFamily="34" charset="0"/>
              <a:buChar char="•"/>
            </a:pPr>
            <a:r>
              <a:rPr lang="en-US" sz="2400" dirty="0" smtClean="0"/>
              <a:t> complaints </a:t>
            </a:r>
            <a:r>
              <a:rPr lang="en-US" sz="2400" dirty="0"/>
              <a:t>of “I just don’t feel right” </a:t>
            </a:r>
            <a:endParaRPr lang="en-US" sz="2400" dirty="0" smtClean="0"/>
          </a:p>
          <a:p>
            <a:pPr>
              <a:buNone/>
            </a:pPr>
            <a:r>
              <a:rPr lang="en-US" sz="2800" dirty="0" smtClean="0"/>
              <a:t>	</a:t>
            </a:r>
            <a:r>
              <a:rPr lang="en-US" i="1" dirty="0" smtClean="0"/>
              <a:t>should be evaluated for atypical presentations of preeclampsia or “severe features”</a:t>
            </a:r>
            <a:endParaRPr lang="en-US" i="1" dirty="0"/>
          </a:p>
        </p:txBody>
      </p:sp>
      <p:sp>
        <p:nvSpPr>
          <p:cNvPr id="5" name="TextBox 4"/>
          <p:cNvSpPr txBox="1"/>
          <p:nvPr/>
        </p:nvSpPr>
        <p:spPr>
          <a:xfrm>
            <a:off x="558816" y="5791200"/>
            <a:ext cx="8119463" cy="523220"/>
          </a:xfrm>
          <a:prstGeom prst="rect">
            <a:avLst/>
          </a:prstGeom>
          <a:noFill/>
        </p:spPr>
        <p:txBody>
          <a:bodyPr wrap="square" rtlCol="0">
            <a:spAutoFit/>
          </a:bodyPr>
          <a:lstStyle/>
          <a:p>
            <a:pPr defTabSz="457200" fontAlgn="auto">
              <a:spcBef>
                <a:spcPts val="0"/>
              </a:spcBef>
              <a:spcAft>
                <a:spcPts val="0"/>
              </a:spcAft>
              <a:buFontTx/>
              <a:buNone/>
            </a:pPr>
            <a:r>
              <a:rPr lang="en-US" sz="1400" dirty="0" err="1" smtClean="0">
                <a:solidFill>
                  <a:srgbClr val="000000"/>
                </a:solidFill>
                <a:latin typeface="+mj-lt"/>
                <a:cs typeface="+mn-cs"/>
              </a:rPr>
              <a:t>Sibai</a:t>
            </a:r>
            <a:r>
              <a:rPr lang="en-US" sz="1400" dirty="0" smtClean="0">
                <a:solidFill>
                  <a:srgbClr val="000000"/>
                </a:solidFill>
                <a:latin typeface="+mj-lt"/>
                <a:cs typeface="+mn-cs"/>
              </a:rPr>
              <a:t> BM, Stella CL. Diagnosis and management of atypical preeclampsia-eclampsia. Am J </a:t>
            </a:r>
            <a:r>
              <a:rPr lang="en-US" sz="1400" dirty="0" err="1" smtClean="0">
                <a:solidFill>
                  <a:srgbClr val="000000"/>
                </a:solidFill>
                <a:latin typeface="+mj-lt"/>
                <a:cs typeface="+mn-cs"/>
              </a:rPr>
              <a:t>Obstet</a:t>
            </a:r>
            <a:r>
              <a:rPr lang="en-US" sz="1400" dirty="0" smtClean="0">
                <a:solidFill>
                  <a:srgbClr val="000000"/>
                </a:solidFill>
                <a:latin typeface="+mj-lt"/>
                <a:cs typeface="+mn-cs"/>
              </a:rPr>
              <a:t> Gynecol. May 2009;200(5):481 e481-487.</a:t>
            </a:r>
            <a:endParaRPr lang="en-US" sz="1400" dirty="0">
              <a:solidFill>
                <a:srgbClr val="000000"/>
              </a:solidFill>
              <a:latin typeface="+mj-lt"/>
              <a:cs typeface="+mn-cs"/>
            </a:endParaRP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8"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2440164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924799" cy="1346200"/>
          </a:xfrm>
        </p:spPr>
        <p:txBody>
          <a:bodyPr>
            <a:normAutofit/>
          </a:bodyPr>
          <a:lstStyle/>
          <a:p>
            <a:pPr algn="l"/>
            <a:r>
              <a:rPr lang="en-US" sz="3600" b="1" dirty="0" smtClean="0">
                <a:solidFill>
                  <a:srgbClr val="F58466"/>
                </a:solidFill>
                <a:latin typeface="Goudy Old Style" pitchFamily="18" charset="0"/>
              </a:rPr>
              <a:t>ACOG Executive Summary on </a:t>
            </a:r>
            <a:r>
              <a:rPr lang="en-US" sz="3600" b="1" dirty="0">
                <a:solidFill>
                  <a:srgbClr val="F58466"/>
                </a:solidFill>
                <a:latin typeface="Goudy Old Style" pitchFamily="18" charset="0"/>
              </a:rPr>
              <a:t>Hypertension In Pregnancy, </a:t>
            </a:r>
            <a:r>
              <a:rPr lang="en-US" sz="3600" b="1" dirty="0" smtClean="0">
                <a:solidFill>
                  <a:srgbClr val="F58466"/>
                </a:solidFill>
                <a:latin typeface="Goudy Old Style" pitchFamily="18" charset="0"/>
              </a:rPr>
              <a:t>Nov </a:t>
            </a:r>
            <a:r>
              <a:rPr lang="en-US" sz="3600" b="1" dirty="0">
                <a:solidFill>
                  <a:srgbClr val="F58466"/>
                </a:solidFill>
                <a:latin typeface="Goudy Old Style" pitchFamily="18" charset="0"/>
              </a:rPr>
              <a:t>2013 </a:t>
            </a:r>
          </a:p>
        </p:txBody>
      </p:sp>
      <p:sp>
        <p:nvSpPr>
          <p:cNvPr id="3" name="Content Placeholder 2"/>
          <p:cNvSpPr>
            <a:spLocks noGrp="1"/>
          </p:cNvSpPr>
          <p:nvPr>
            <p:ph idx="1"/>
          </p:nvPr>
        </p:nvSpPr>
        <p:spPr>
          <a:xfrm>
            <a:off x="304803" y="1473201"/>
            <a:ext cx="8623300" cy="5207000"/>
          </a:xfrm>
        </p:spPr>
        <p:txBody>
          <a:bodyPr/>
          <a:lstStyle/>
          <a:p>
            <a:pPr marL="0" lvl="0" indent="0">
              <a:lnSpc>
                <a:spcPct val="90000"/>
              </a:lnSpc>
              <a:buClr>
                <a:schemeClr val="tx1"/>
              </a:buClr>
              <a:buNone/>
            </a:pPr>
            <a:r>
              <a:rPr lang="en-US" sz="2400" dirty="0" smtClean="0"/>
              <a:t>1. The term “mild” preeclampsia is discouraged for clinical classification. The recommended terminology is:  </a:t>
            </a:r>
          </a:p>
          <a:p>
            <a:pPr marL="457200" lvl="1" indent="0">
              <a:lnSpc>
                <a:spcPct val="90000"/>
              </a:lnSpc>
              <a:buClr>
                <a:schemeClr val="tx1"/>
              </a:buClr>
              <a:buNone/>
            </a:pPr>
            <a:r>
              <a:rPr lang="en-US" sz="2400" dirty="0" smtClean="0"/>
              <a:t>a. “</a:t>
            </a:r>
            <a:r>
              <a:rPr lang="en-US" sz="2400" b="1" u="sng" dirty="0" smtClean="0"/>
              <a:t>preeclampsia </a:t>
            </a:r>
            <a:r>
              <a:rPr lang="en-US" sz="2400" b="1" dirty="0" smtClean="0"/>
              <a:t>without severe features</a:t>
            </a:r>
            <a:r>
              <a:rPr lang="en-US" sz="2400" dirty="0" smtClean="0"/>
              <a:t>” (mild)</a:t>
            </a:r>
          </a:p>
          <a:p>
            <a:pPr marL="457200" lvl="1" indent="0">
              <a:lnSpc>
                <a:spcPct val="90000"/>
              </a:lnSpc>
              <a:buClr>
                <a:schemeClr val="tx1"/>
              </a:buClr>
              <a:buNone/>
            </a:pPr>
            <a:r>
              <a:rPr lang="en-US" sz="2400" dirty="0" smtClean="0"/>
              <a:t>b. “</a:t>
            </a:r>
            <a:r>
              <a:rPr lang="en-US" sz="2400" b="1" u="sng" dirty="0" smtClean="0"/>
              <a:t>preeclampsia </a:t>
            </a:r>
            <a:r>
              <a:rPr lang="en-US" sz="2400" b="1" dirty="0" smtClean="0"/>
              <a:t>with severe features</a:t>
            </a:r>
            <a:r>
              <a:rPr lang="en-US" sz="2400" dirty="0" smtClean="0"/>
              <a:t>” (severe)</a:t>
            </a:r>
          </a:p>
          <a:p>
            <a:pPr marL="0" indent="0">
              <a:lnSpc>
                <a:spcPct val="90000"/>
              </a:lnSpc>
              <a:buNone/>
            </a:pPr>
            <a:r>
              <a:rPr lang="en-US" sz="2400" dirty="0" smtClean="0"/>
              <a:t>2. Proteinuria </a:t>
            </a:r>
            <a:r>
              <a:rPr lang="en-US" sz="2400" b="1" dirty="0" smtClean="0"/>
              <a:t>is not </a:t>
            </a:r>
            <a:r>
              <a:rPr lang="en-US" sz="2400" dirty="0" smtClean="0"/>
              <a:t>a requirement to diagnose preeclampsia with </a:t>
            </a:r>
            <a:r>
              <a:rPr lang="en-US" sz="2400" b="1" dirty="0" smtClean="0"/>
              <a:t>new onset</a:t>
            </a:r>
            <a:r>
              <a:rPr lang="en-US" sz="2400" dirty="0" smtClean="0"/>
              <a:t> hypertension. </a:t>
            </a:r>
          </a:p>
          <a:p>
            <a:pPr marL="0" indent="0">
              <a:lnSpc>
                <a:spcPct val="90000"/>
              </a:lnSpc>
              <a:buNone/>
            </a:pPr>
            <a:r>
              <a:rPr lang="en-US" sz="2400" dirty="0" smtClean="0"/>
              <a:t>3. The </a:t>
            </a:r>
            <a:r>
              <a:rPr lang="en-US" sz="2400" b="1" dirty="0" smtClean="0"/>
              <a:t>total </a:t>
            </a:r>
            <a:r>
              <a:rPr lang="en-US" sz="2400" dirty="0" smtClean="0"/>
              <a:t>amount of proteinuria &gt; 5g in 24 hours has been eliminated from the diagnosis of severe preeclampsia.</a:t>
            </a:r>
          </a:p>
          <a:p>
            <a:pPr marL="0" indent="0">
              <a:lnSpc>
                <a:spcPct val="90000"/>
              </a:lnSpc>
              <a:buNone/>
            </a:pPr>
            <a:r>
              <a:rPr lang="en-US" sz="2400" dirty="0" smtClean="0"/>
              <a:t>4. </a:t>
            </a:r>
            <a:r>
              <a:rPr lang="en-US" sz="2400" b="1" dirty="0" smtClean="0"/>
              <a:t>Early</a:t>
            </a:r>
            <a:r>
              <a:rPr lang="en-US" sz="2400" dirty="0" smtClean="0"/>
              <a:t> treatment of </a:t>
            </a:r>
            <a:r>
              <a:rPr lang="en-US" sz="2400" b="1" dirty="0" smtClean="0"/>
              <a:t>severe</a:t>
            </a:r>
            <a:r>
              <a:rPr lang="en-US" sz="2400" dirty="0" smtClean="0"/>
              <a:t> hypertension is mandatory at the threshold levels of </a:t>
            </a:r>
            <a:r>
              <a:rPr lang="en-US" sz="2400" b="1" dirty="0" smtClean="0"/>
              <a:t>160 mm Hg</a:t>
            </a:r>
            <a:r>
              <a:rPr lang="en-US" sz="2400" dirty="0" smtClean="0"/>
              <a:t> systolic or </a:t>
            </a:r>
            <a:r>
              <a:rPr lang="en-US" sz="2400" b="1" dirty="0" smtClean="0"/>
              <a:t>110 mm Hg </a:t>
            </a:r>
            <a:r>
              <a:rPr lang="en-US" sz="2400" dirty="0" smtClean="0"/>
              <a:t>diastolic.</a:t>
            </a:r>
          </a:p>
          <a:p>
            <a:pPr marL="0" indent="0">
              <a:lnSpc>
                <a:spcPct val="90000"/>
              </a:lnSpc>
              <a:buNone/>
            </a:pPr>
            <a:r>
              <a:rPr lang="en-US" sz="2400" dirty="0" smtClean="0"/>
              <a:t>5. Magnesium sulfate for seizure prophylaxis is </a:t>
            </a:r>
            <a:r>
              <a:rPr lang="en-US" sz="2400" b="1" dirty="0" smtClean="0"/>
              <a:t>indicated </a:t>
            </a:r>
            <a:r>
              <a:rPr lang="en-US" sz="2400" dirty="0" smtClean="0"/>
              <a:t>for preeclampsia  with </a:t>
            </a:r>
            <a:r>
              <a:rPr lang="en-US" sz="2400" b="1" dirty="0" smtClean="0"/>
              <a:t>severe</a:t>
            </a:r>
            <a:r>
              <a:rPr lang="en-US" sz="2400" dirty="0" smtClean="0"/>
              <a:t> features and </a:t>
            </a:r>
            <a:r>
              <a:rPr lang="en-US" sz="2400" b="1" dirty="0" smtClean="0"/>
              <a:t>should not </a:t>
            </a:r>
            <a:r>
              <a:rPr lang="en-US" sz="2400" dirty="0" smtClean="0"/>
              <a:t>be</a:t>
            </a:r>
            <a:r>
              <a:rPr lang="en-US" sz="2400" b="1" dirty="0" smtClean="0"/>
              <a:t> </a:t>
            </a:r>
            <a:r>
              <a:rPr lang="en-US" sz="2400" dirty="0" smtClean="0"/>
              <a:t>administered universally for preeclampsia without severe features (mild).</a:t>
            </a:r>
          </a:p>
          <a:p>
            <a:pPr marL="0" indent="0">
              <a:lnSpc>
                <a:spcPct val="90000"/>
              </a:lnSpc>
              <a:buNone/>
            </a:pPr>
            <a:endParaRPr lang="en-US" sz="2400" dirty="0"/>
          </a:p>
          <a:p>
            <a:pPr marL="0" indent="0">
              <a:buNone/>
            </a:pPr>
            <a:endParaRPr lang="en-US" sz="2400" dirty="0"/>
          </a:p>
        </p:txBody>
      </p:sp>
      <p:pic>
        <p:nvPicPr>
          <p:cNvPr id="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60810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092" y="1371600"/>
            <a:ext cx="8930923" cy="5243689"/>
          </a:xfrm>
        </p:spPr>
        <p:txBody>
          <a:bodyPr/>
          <a:lstStyle/>
          <a:p>
            <a:pPr marL="0" lvl="0" indent="0">
              <a:buNone/>
            </a:pPr>
            <a:r>
              <a:rPr lang="en-US" sz="2800" dirty="0" smtClean="0"/>
              <a:t>6. Preeclampsia </a:t>
            </a:r>
            <a:r>
              <a:rPr lang="en-US" sz="2800" dirty="0"/>
              <a:t>with onset </a:t>
            </a:r>
            <a:r>
              <a:rPr lang="en-US" sz="2800" b="1" dirty="0"/>
              <a:t>prior to 34 weeks </a:t>
            </a:r>
            <a:r>
              <a:rPr lang="en-US" sz="2800" dirty="0"/>
              <a:t>is most often </a:t>
            </a:r>
            <a:r>
              <a:rPr lang="en-US" sz="2800" b="1" dirty="0"/>
              <a:t>severe</a:t>
            </a:r>
            <a:r>
              <a:rPr lang="en-US" sz="2800" dirty="0"/>
              <a:t> and should be managed at a facility with appropriate resources for management of serious </a:t>
            </a:r>
            <a:r>
              <a:rPr lang="en-US" sz="2800" dirty="0" smtClean="0"/>
              <a:t>maternal</a:t>
            </a:r>
            <a:r>
              <a:rPr lang="en-US" sz="2800" b="1" dirty="0" smtClean="0"/>
              <a:t> </a:t>
            </a:r>
            <a:r>
              <a:rPr lang="en-US" sz="2800" b="1" dirty="0"/>
              <a:t>and </a:t>
            </a:r>
            <a:r>
              <a:rPr lang="en-US" sz="2800" dirty="0"/>
              <a:t>n</a:t>
            </a:r>
            <a:r>
              <a:rPr lang="en-US" sz="2800" dirty="0" smtClean="0"/>
              <a:t>eonatal </a:t>
            </a:r>
            <a:r>
              <a:rPr lang="en-US" sz="2800" dirty="0"/>
              <a:t>complications.</a:t>
            </a:r>
          </a:p>
          <a:p>
            <a:pPr marL="0" lvl="0" indent="0">
              <a:buNone/>
            </a:pPr>
            <a:r>
              <a:rPr lang="en-US" sz="2800" dirty="0" smtClean="0"/>
              <a:t>7. Induction </a:t>
            </a:r>
            <a:r>
              <a:rPr lang="en-US" sz="2800" dirty="0"/>
              <a:t>of labor </a:t>
            </a:r>
            <a:r>
              <a:rPr lang="en-US" sz="2800" b="1" dirty="0"/>
              <a:t>at 37 weeks </a:t>
            </a:r>
            <a:r>
              <a:rPr lang="en-US" sz="2800" dirty="0"/>
              <a:t>is indicated for preeclampsia </a:t>
            </a:r>
            <a:r>
              <a:rPr lang="en-US" sz="2800" b="1" dirty="0"/>
              <a:t>and</a:t>
            </a:r>
            <a:r>
              <a:rPr lang="en-US" sz="2800" dirty="0"/>
              <a:t> gestational hypertension.</a:t>
            </a:r>
          </a:p>
          <a:p>
            <a:pPr marL="0" lvl="0" indent="0">
              <a:buNone/>
            </a:pPr>
            <a:r>
              <a:rPr lang="en-US" sz="2800" dirty="0" smtClean="0"/>
              <a:t>8. The </a:t>
            </a:r>
            <a:r>
              <a:rPr lang="en-US" sz="2800" b="1" dirty="0" smtClean="0"/>
              <a:t>postpartum </a:t>
            </a:r>
            <a:r>
              <a:rPr lang="en-US" sz="2800" b="1" dirty="0"/>
              <a:t>period </a:t>
            </a:r>
            <a:r>
              <a:rPr lang="en-US" sz="2800" dirty="0"/>
              <a:t>is potentially dangerous. Patient education for early detection</a:t>
            </a:r>
            <a:r>
              <a:rPr lang="en-US" sz="2800" b="1" dirty="0"/>
              <a:t> during </a:t>
            </a:r>
            <a:r>
              <a:rPr lang="en-US" sz="2800" dirty="0"/>
              <a:t>and </a:t>
            </a:r>
            <a:r>
              <a:rPr lang="en-US" sz="2800" b="1" dirty="0"/>
              <a:t>after</a:t>
            </a:r>
            <a:r>
              <a:rPr lang="en-US" sz="2800" dirty="0"/>
              <a:t> pregnancy is important</a:t>
            </a:r>
            <a:r>
              <a:rPr lang="en-US" sz="2800" dirty="0" smtClean="0"/>
              <a:t>.</a:t>
            </a:r>
          </a:p>
          <a:p>
            <a:pPr marL="0" indent="0">
              <a:buNone/>
            </a:pPr>
            <a:r>
              <a:rPr lang="en-US" sz="2800" dirty="0"/>
              <a:t>9. Long-term health effects should be discussed.</a:t>
            </a:r>
          </a:p>
          <a:p>
            <a:pPr marL="0" lvl="0" indent="0">
              <a:buNone/>
            </a:pPr>
            <a:endParaRPr lang="en-US" sz="2800" dirty="0"/>
          </a:p>
          <a:p>
            <a:pPr marL="0" indent="0">
              <a:lnSpc>
                <a:spcPct val="80000"/>
              </a:lnSpc>
              <a:buClrTx/>
              <a:buSzPct val="100000"/>
              <a:buNone/>
            </a:pPr>
            <a:endParaRPr lang="en-US" sz="2400" dirty="0"/>
          </a:p>
        </p:txBody>
      </p:sp>
      <p:sp>
        <p:nvSpPr>
          <p:cNvPr id="7" name="Title 1"/>
          <p:cNvSpPr txBox="1">
            <a:spLocks/>
          </p:cNvSpPr>
          <p:nvPr/>
        </p:nvSpPr>
        <p:spPr bwMode="auto">
          <a:xfrm>
            <a:off x="304800" y="76200"/>
            <a:ext cx="7924799"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smtClean="0">
                <a:solidFill>
                  <a:srgbClr val="F58466"/>
                </a:solidFill>
                <a:latin typeface="Goudy Old Style" pitchFamily="18" charset="0"/>
              </a:rPr>
              <a:t>ACOG Executive Summary on Hypertension In Pregnancy, Nov 2013 </a:t>
            </a:r>
            <a:endParaRPr lang="en-US" sz="3600" b="1" dirty="0">
              <a:solidFill>
                <a:srgbClr val="F58466"/>
              </a:solidFill>
              <a:latin typeface="Goudy Old Style" pitchFamily="18" charset="0"/>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78520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58466"/>
                </a:solidFill>
                <a:latin typeface="Goudy Old Style" pitchFamily="18" charset="0"/>
              </a:rPr>
              <a:t>Proteinuria</a:t>
            </a:r>
          </a:p>
        </p:txBody>
      </p:sp>
      <p:sp>
        <p:nvSpPr>
          <p:cNvPr id="3" name="Content Placeholder 2"/>
          <p:cNvSpPr>
            <a:spLocks noGrp="1"/>
          </p:cNvSpPr>
          <p:nvPr>
            <p:ph idx="1"/>
          </p:nvPr>
        </p:nvSpPr>
        <p:spPr/>
        <p:txBody>
          <a:bodyPr/>
          <a:lstStyle/>
          <a:p>
            <a:pPr>
              <a:buClr>
                <a:srgbClr val="F58466"/>
              </a:buClr>
            </a:pPr>
            <a:r>
              <a:rPr lang="en-US" dirty="0"/>
              <a:t>300 mg in a 24 hour period or</a:t>
            </a:r>
          </a:p>
          <a:p>
            <a:pPr>
              <a:buClr>
                <a:srgbClr val="F58466"/>
              </a:buClr>
            </a:pPr>
            <a:r>
              <a:rPr lang="en-US" dirty="0"/>
              <a:t>Protein/</a:t>
            </a:r>
            <a:r>
              <a:rPr lang="en-US" dirty="0" err="1"/>
              <a:t>creatinine</a:t>
            </a:r>
            <a:r>
              <a:rPr lang="en-US" dirty="0"/>
              <a:t> </a:t>
            </a:r>
            <a:r>
              <a:rPr lang="en-US" dirty="0" smtClean="0"/>
              <a:t>ratio 0.3 </a:t>
            </a:r>
            <a:r>
              <a:rPr lang="en-US" dirty="0"/>
              <a:t>(mg/</a:t>
            </a:r>
            <a:r>
              <a:rPr lang="en-US" dirty="0" err="1"/>
              <a:t>dL</a:t>
            </a:r>
            <a:r>
              <a:rPr lang="en-US" dirty="0"/>
              <a:t>/mg/</a:t>
            </a:r>
            <a:r>
              <a:rPr lang="en-US" dirty="0" err="1"/>
              <a:t>dL</a:t>
            </a:r>
            <a:r>
              <a:rPr lang="en-US" dirty="0"/>
              <a:t>)</a:t>
            </a:r>
          </a:p>
          <a:p>
            <a:pPr>
              <a:buClr>
                <a:srgbClr val="F58466"/>
              </a:buClr>
            </a:pPr>
            <a:r>
              <a:rPr lang="en-US" dirty="0"/>
              <a:t>1+ or more proteinuria by dipstick if above are not available</a:t>
            </a:r>
          </a:p>
          <a:p>
            <a:pPr>
              <a:buClr>
                <a:srgbClr val="F58466"/>
              </a:buClr>
            </a:pPr>
            <a:r>
              <a:rPr lang="en-US" dirty="0" smtClean="0"/>
              <a:t>The </a:t>
            </a:r>
            <a:r>
              <a:rPr lang="en-US" dirty="0"/>
              <a:t>old 5 grams of protein has gone away . The amount of proteinuria does not correlate with outcome, or guide therapy </a:t>
            </a:r>
          </a:p>
        </p:txBody>
      </p:sp>
    </p:spTree>
    <p:extLst>
      <p:ext uri="{BB962C8B-B14F-4D97-AF65-F5344CB8AC3E}">
        <p14:creationId xmlns:p14="http://schemas.microsoft.com/office/powerpoint/2010/main" val="2316731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Delivery </a:t>
            </a:r>
            <a:r>
              <a:rPr lang="en-US" sz="4800" b="1" dirty="0">
                <a:solidFill>
                  <a:srgbClr val="F58466"/>
                </a:solidFill>
                <a:latin typeface="Goudy Old Style" pitchFamily="18" charset="0"/>
              </a:rPr>
              <a:t>M</a:t>
            </a:r>
            <a:r>
              <a:rPr lang="en-US" sz="4800" b="1" dirty="0" smtClean="0">
                <a:solidFill>
                  <a:srgbClr val="F58466"/>
                </a:solidFill>
                <a:latin typeface="Goudy Old Style" pitchFamily="18" charset="0"/>
              </a:rPr>
              <a:t>anagement</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Induction </a:t>
            </a:r>
            <a:r>
              <a:rPr lang="en-US" dirty="0"/>
              <a:t>of labor </a:t>
            </a:r>
            <a:r>
              <a:rPr lang="en-US" b="1" dirty="0"/>
              <a:t>at 37 weeks </a:t>
            </a:r>
            <a:r>
              <a:rPr lang="en-US" dirty="0"/>
              <a:t>is indicated for preeclampsia </a:t>
            </a:r>
            <a:r>
              <a:rPr lang="en-US" b="1" dirty="0"/>
              <a:t>and</a:t>
            </a:r>
            <a:r>
              <a:rPr lang="en-US" dirty="0"/>
              <a:t> gestational hypertension.</a:t>
            </a:r>
          </a:p>
          <a:p>
            <a:endParaRPr lang="en-US" dirty="0"/>
          </a:p>
        </p:txBody>
      </p:sp>
    </p:spTree>
    <p:extLst>
      <p:ext uri="{BB962C8B-B14F-4D97-AF65-F5344CB8AC3E}">
        <p14:creationId xmlns:p14="http://schemas.microsoft.com/office/powerpoint/2010/main" val="23982316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2"/>
            <a:ext cx="7886700" cy="1325563"/>
          </a:xfrm>
        </p:spPr>
        <p:txBody>
          <a:bodyPr/>
          <a:lstStyle/>
          <a:p>
            <a:pPr algn="l"/>
            <a:r>
              <a:rPr lang="en-US" sz="4000" b="1" dirty="0" smtClean="0">
                <a:solidFill>
                  <a:srgbClr val="F58466"/>
                </a:solidFill>
                <a:latin typeface="Goudy Old Style" pitchFamily="18" charset="0"/>
              </a:rPr>
              <a:t>When to Deliver</a:t>
            </a:r>
            <a:endParaRPr lang="en-US" sz="4000" b="1" dirty="0">
              <a:solidFill>
                <a:srgbClr val="F58466"/>
              </a:solidFill>
              <a:latin typeface="Goudy Old Style" pitchFamily="18" charset="0"/>
            </a:endParaRPr>
          </a:p>
        </p:txBody>
      </p:sp>
      <p:sp>
        <p:nvSpPr>
          <p:cNvPr id="4" name="Content Placeholder 3"/>
          <p:cNvSpPr>
            <a:spLocks noGrp="1"/>
          </p:cNvSpPr>
          <p:nvPr>
            <p:ph sz="half" idx="1"/>
          </p:nvPr>
        </p:nvSpPr>
        <p:spPr>
          <a:xfrm>
            <a:off x="600075" y="1371600"/>
            <a:ext cx="3886200" cy="4351338"/>
          </a:xfrm>
        </p:spPr>
        <p:txBody>
          <a:bodyPr>
            <a:normAutofit fontScale="92500" lnSpcReduction="10000"/>
          </a:bodyPr>
          <a:lstStyle/>
          <a:p>
            <a:pPr>
              <a:buClr>
                <a:srgbClr val="F58466"/>
              </a:buClr>
            </a:pPr>
            <a:r>
              <a:rPr lang="en-US" dirty="0" smtClean="0"/>
              <a:t>Chronic Hypertension</a:t>
            </a:r>
          </a:p>
          <a:p>
            <a:pPr lvl="1">
              <a:buClr>
                <a:srgbClr val="004990"/>
              </a:buClr>
              <a:buFont typeface="Arial" pitchFamily="34" charset="0"/>
              <a:buChar char="•"/>
            </a:pPr>
            <a:r>
              <a:rPr lang="en-US" dirty="0" smtClean="0"/>
              <a:t>With no additional maternal or fetal complications, delivery before 38 0/7 weeks not recommended</a:t>
            </a:r>
          </a:p>
          <a:p>
            <a:pPr lvl="1">
              <a:buClr>
                <a:srgbClr val="004990"/>
              </a:buClr>
              <a:buFont typeface="Arial" pitchFamily="34" charset="0"/>
              <a:buChar char="•"/>
            </a:pPr>
            <a:r>
              <a:rPr lang="en-US" dirty="0" smtClean="0"/>
              <a:t>With superimposed preeclampsia, follow preeclampsia recommendations</a:t>
            </a:r>
          </a:p>
          <a:p>
            <a:endParaRPr lang="en-US" dirty="0"/>
          </a:p>
        </p:txBody>
      </p:sp>
      <p:sp>
        <p:nvSpPr>
          <p:cNvPr id="5" name="Content Placeholder 4"/>
          <p:cNvSpPr>
            <a:spLocks noGrp="1"/>
          </p:cNvSpPr>
          <p:nvPr>
            <p:ph sz="half" idx="2"/>
          </p:nvPr>
        </p:nvSpPr>
        <p:spPr>
          <a:xfrm>
            <a:off x="4629150" y="1391588"/>
            <a:ext cx="4057650" cy="4351338"/>
          </a:xfrm>
        </p:spPr>
        <p:txBody>
          <a:bodyPr>
            <a:normAutofit fontScale="92500" lnSpcReduction="10000"/>
          </a:bodyPr>
          <a:lstStyle/>
          <a:p>
            <a:pPr>
              <a:buClr>
                <a:srgbClr val="F58466"/>
              </a:buClr>
            </a:pPr>
            <a:r>
              <a:rPr lang="en-US" dirty="0" smtClean="0"/>
              <a:t>Preeclampsia/Gestational Hypertension</a:t>
            </a:r>
          </a:p>
          <a:p>
            <a:pPr lvl="1">
              <a:buClr>
                <a:srgbClr val="004990"/>
              </a:buClr>
              <a:buFont typeface="Arial" pitchFamily="34" charset="0"/>
              <a:buChar char="•"/>
            </a:pPr>
            <a:r>
              <a:rPr lang="en-US" dirty="0" smtClean="0"/>
              <a:t>Without severe features:</a:t>
            </a:r>
          </a:p>
          <a:p>
            <a:pPr lvl="2">
              <a:buClr>
                <a:srgbClr val="F58466"/>
              </a:buClr>
            </a:pPr>
            <a:r>
              <a:rPr lang="en-US" sz="2100" dirty="0"/>
              <a:t>May expectantly manage until severe features present or 37 0/7 weeks</a:t>
            </a:r>
          </a:p>
          <a:p>
            <a:pPr lvl="1">
              <a:buClr>
                <a:srgbClr val="004990"/>
              </a:buClr>
              <a:buFont typeface="Arial" pitchFamily="34" charset="0"/>
              <a:buChar char="•"/>
            </a:pPr>
            <a:r>
              <a:rPr lang="en-US" dirty="0" smtClean="0"/>
              <a:t>With Severe Features</a:t>
            </a:r>
          </a:p>
          <a:p>
            <a:pPr lvl="2">
              <a:buClr>
                <a:srgbClr val="F58466"/>
              </a:buClr>
            </a:pPr>
            <a:r>
              <a:rPr lang="en-US" dirty="0" smtClean="0"/>
              <a:t>Prior to viability- deliver</a:t>
            </a:r>
          </a:p>
          <a:p>
            <a:pPr lvl="2">
              <a:buClr>
                <a:srgbClr val="F58466"/>
              </a:buClr>
            </a:pPr>
            <a:r>
              <a:rPr lang="en-US" dirty="0" smtClean="0"/>
              <a:t>May expectantly manage in appropriate setting until 34 weeks gestation, if maternal and fetal status stable</a:t>
            </a:r>
            <a:endParaRPr lang="en-US" dirty="0"/>
          </a:p>
        </p:txBody>
      </p:sp>
      <p:sp>
        <p:nvSpPr>
          <p:cNvPr id="8" name="Rectangle 7"/>
          <p:cNvSpPr/>
          <p:nvPr/>
        </p:nvSpPr>
        <p:spPr>
          <a:xfrm>
            <a:off x="922193" y="5489033"/>
            <a:ext cx="4572000" cy="707886"/>
          </a:xfrm>
          <a:prstGeom prst="rect">
            <a:avLst/>
          </a:prstGeom>
        </p:spPr>
        <p:txBody>
          <a:bodyPr>
            <a:spAutoFit/>
          </a:bodyPr>
          <a:lstStyle/>
          <a:p>
            <a:pPr fontAlgn="auto">
              <a:spcBef>
                <a:spcPts val="0"/>
              </a:spcBef>
              <a:spcAft>
                <a:spcPts val="0"/>
              </a:spcAft>
              <a:buFontTx/>
              <a:buNone/>
            </a:pPr>
            <a:r>
              <a:rPr lang="en-US" sz="1000" dirty="0">
                <a:solidFill>
                  <a:prstClr val="black"/>
                </a:solidFill>
                <a:latin typeface="+mj-lt"/>
                <a:ea typeface="Times New Roman" panose="02020603050405020304" pitchFamily="18" charset="0"/>
                <a:cs typeface="+mn-cs"/>
              </a:rPr>
              <a:t>American College of Obstetricians and Gynecologists, Task Force on Hypertension in Pregnancy. Hypertension in pregnancy. Report of the American College of Obstetricians and Gynecologists' Task Force on Hypertension in Pregnancy. </a:t>
            </a:r>
            <a:r>
              <a:rPr lang="en-US" sz="1000" dirty="0" err="1">
                <a:solidFill>
                  <a:prstClr val="black"/>
                </a:solidFill>
                <a:latin typeface="+mj-lt"/>
                <a:ea typeface="Times New Roman" panose="02020603050405020304" pitchFamily="18" charset="0"/>
                <a:cs typeface="+mn-cs"/>
              </a:rPr>
              <a:t>Obstet</a:t>
            </a:r>
            <a:r>
              <a:rPr lang="en-US" sz="1000" dirty="0">
                <a:solidFill>
                  <a:prstClr val="black"/>
                </a:solidFill>
                <a:latin typeface="+mj-lt"/>
                <a:ea typeface="Times New Roman" panose="02020603050405020304" pitchFamily="18" charset="0"/>
                <a:cs typeface="+mn-cs"/>
              </a:rPr>
              <a:t> Gynecol. 2013 Nov;122(5):1122-31. </a:t>
            </a:r>
            <a:endParaRPr lang="en-US" sz="1400" dirty="0">
              <a:solidFill>
                <a:prstClr val="black"/>
              </a:solidFill>
              <a:latin typeface="+mj-lt"/>
              <a:ea typeface="Times New Roman" panose="02020603050405020304" pitchFamily="18" charset="0"/>
              <a:cs typeface="+mn-cs"/>
            </a:endParaRPr>
          </a:p>
        </p:txBody>
      </p:sp>
    </p:spTree>
    <p:extLst>
      <p:ext uri="{BB962C8B-B14F-4D97-AF65-F5344CB8AC3E}">
        <p14:creationId xmlns:p14="http://schemas.microsoft.com/office/powerpoint/2010/main" val="22703539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126" y="2072701"/>
            <a:ext cx="5409624" cy="3312101"/>
          </a:xfrm>
          <a:ln w="12700" cmpd="sng">
            <a:solidFill>
              <a:schemeClr val="tx1"/>
            </a:solidFill>
          </a:ln>
        </p:spPr>
        <p:txBody>
          <a:bodyPr/>
          <a:lstStyle/>
          <a:p>
            <a:pPr marL="0" indent="0" algn="ctr">
              <a:lnSpc>
                <a:spcPct val="90000"/>
              </a:lnSpc>
              <a:spcBef>
                <a:spcPts val="0"/>
              </a:spcBef>
              <a:buNone/>
            </a:pPr>
            <a:r>
              <a:rPr lang="en-US" dirty="0" smtClean="0"/>
              <a:t>In patients with </a:t>
            </a:r>
            <a:r>
              <a:rPr lang="en-US" b="1" dirty="0" smtClean="0"/>
              <a:t>preterm </a:t>
            </a:r>
            <a:r>
              <a:rPr lang="en-US" dirty="0" smtClean="0"/>
              <a:t>preeclampsia with severe features, </a:t>
            </a:r>
          </a:p>
          <a:p>
            <a:pPr marL="0" indent="0" algn="ctr">
              <a:lnSpc>
                <a:spcPct val="90000"/>
              </a:lnSpc>
              <a:spcBef>
                <a:spcPts val="0"/>
              </a:spcBef>
              <a:buNone/>
            </a:pPr>
            <a:r>
              <a:rPr lang="en-US" dirty="0" smtClean="0"/>
              <a:t>the disease can rapidly progress to significant maternal morbidity and/or mortality.</a:t>
            </a:r>
            <a:endParaRPr lang="en-US" dirty="0"/>
          </a:p>
        </p:txBody>
      </p:sp>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
        <p:nvSpPr>
          <p:cNvPr id="4" name="TextBox 3"/>
          <p:cNvSpPr txBox="1"/>
          <p:nvPr/>
        </p:nvSpPr>
        <p:spPr>
          <a:xfrm>
            <a:off x="2057400" y="5648696"/>
            <a:ext cx="5105400" cy="369332"/>
          </a:xfrm>
          <a:prstGeom prst="rect">
            <a:avLst/>
          </a:prstGeom>
          <a:noFill/>
        </p:spPr>
        <p:txBody>
          <a:bodyPr wrap="square" rtlCol="0">
            <a:spAutoFit/>
          </a:bodyPr>
          <a:lstStyle/>
          <a:p>
            <a:pPr algn="ctr"/>
            <a:r>
              <a:rPr lang="en-US" dirty="0" smtClean="0">
                <a:latin typeface="+mj-lt"/>
              </a:rPr>
              <a:t>*Transfer to appropriate level of care if possible</a:t>
            </a:r>
            <a:endParaRPr lang="en-US" dirty="0">
              <a:latin typeface="+mj-lt"/>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850702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F58466"/>
                </a:solidFill>
                <a:latin typeface="Goudy Old Style" pitchFamily="18" charset="0"/>
              </a:rPr>
              <a:t>Indications for Delivery</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fontScale="77500" lnSpcReduction="20000"/>
          </a:bodyPr>
          <a:lstStyle/>
          <a:p>
            <a:pPr>
              <a:buClr>
                <a:srgbClr val="F58466"/>
              </a:buClr>
            </a:pPr>
            <a:r>
              <a:rPr lang="en-US" dirty="0" smtClean="0"/>
              <a:t>34 weeks gestation if severe features </a:t>
            </a:r>
            <a:r>
              <a:rPr lang="en-US" b="1" dirty="0" smtClean="0"/>
              <a:t>OR</a:t>
            </a:r>
          </a:p>
          <a:p>
            <a:pPr>
              <a:buClr>
                <a:srgbClr val="F58466"/>
              </a:buClr>
            </a:pPr>
            <a:r>
              <a:rPr lang="en-US" dirty="0" smtClean="0"/>
              <a:t>Any of the following:</a:t>
            </a:r>
            <a:endParaRPr lang="en-US" dirty="0"/>
          </a:p>
          <a:p>
            <a:pPr lvl="1">
              <a:buClr>
                <a:srgbClr val="004990"/>
              </a:buClr>
              <a:buFont typeface="Arial" pitchFamily="34" charset="0"/>
              <a:buChar char="•"/>
            </a:pPr>
            <a:r>
              <a:rPr lang="en-US" dirty="0"/>
              <a:t>Uncontrolled </a:t>
            </a:r>
            <a:r>
              <a:rPr lang="en-US" dirty="0" smtClean="0"/>
              <a:t>hypertension despite therapy</a:t>
            </a:r>
          </a:p>
          <a:p>
            <a:pPr lvl="1">
              <a:buClr>
                <a:srgbClr val="004990"/>
              </a:buClr>
              <a:buFont typeface="Arial" pitchFamily="34" charset="0"/>
              <a:buChar char="•"/>
            </a:pPr>
            <a:r>
              <a:rPr lang="en-US" dirty="0" smtClean="0"/>
              <a:t>Recurrent symptoms such as headache, visual changes, RUQ pain</a:t>
            </a:r>
            <a:endParaRPr lang="en-US" dirty="0"/>
          </a:p>
          <a:p>
            <a:pPr lvl="1">
              <a:buClr>
                <a:srgbClr val="004990"/>
              </a:buClr>
              <a:buFont typeface="Arial" pitchFamily="34" charset="0"/>
              <a:buChar char="•"/>
            </a:pPr>
            <a:r>
              <a:rPr lang="en-US" dirty="0" smtClean="0"/>
              <a:t>Pulmonary </a:t>
            </a:r>
            <a:r>
              <a:rPr lang="en-US" dirty="0"/>
              <a:t>edema</a:t>
            </a:r>
          </a:p>
          <a:p>
            <a:pPr lvl="1">
              <a:buClr>
                <a:srgbClr val="004990"/>
              </a:buClr>
              <a:buFont typeface="Arial" pitchFamily="34" charset="0"/>
              <a:buChar char="•"/>
            </a:pPr>
            <a:r>
              <a:rPr lang="en-US" dirty="0"/>
              <a:t>Significant renal </a:t>
            </a:r>
            <a:r>
              <a:rPr lang="en-US" dirty="0" smtClean="0"/>
              <a:t>or hepatic dysfunction</a:t>
            </a:r>
            <a:endParaRPr lang="en-US" dirty="0"/>
          </a:p>
          <a:p>
            <a:pPr lvl="1">
              <a:buClr>
                <a:srgbClr val="004990"/>
              </a:buClr>
              <a:buFont typeface="Arial" pitchFamily="34" charset="0"/>
              <a:buChar char="•"/>
            </a:pPr>
            <a:r>
              <a:rPr lang="en-US" dirty="0"/>
              <a:t>HELLP Syndrome or Disseminated Intravascular Coagulation</a:t>
            </a:r>
          </a:p>
          <a:p>
            <a:pPr lvl="1">
              <a:buClr>
                <a:srgbClr val="004990"/>
              </a:buClr>
              <a:buFont typeface="Arial" pitchFamily="34" charset="0"/>
              <a:buChar char="•"/>
            </a:pPr>
            <a:r>
              <a:rPr lang="en-US" dirty="0"/>
              <a:t>Eclampsia</a:t>
            </a:r>
          </a:p>
          <a:p>
            <a:pPr lvl="1">
              <a:buClr>
                <a:srgbClr val="004990"/>
              </a:buClr>
              <a:buFont typeface="Arial" pitchFamily="34" charset="0"/>
              <a:buChar char="•"/>
            </a:pPr>
            <a:r>
              <a:rPr lang="en-US" dirty="0" err="1" smtClean="0"/>
              <a:t>Abruptio</a:t>
            </a:r>
            <a:r>
              <a:rPr lang="en-US" dirty="0" smtClean="0"/>
              <a:t> </a:t>
            </a:r>
            <a:r>
              <a:rPr lang="en-US" dirty="0"/>
              <a:t>placenta</a:t>
            </a:r>
          </a:p>
          <a:p>
            <a:pPr lvl="1">
              <a:buClr>
                <a:srgbClr val="004990"/>
              </a:buClr>
              <a:buFont typeface="Arial" pitchFamily="34" charset="0"/>
              <a:buChar char="•"/>
            </a:pPr>
            <a:r>
              <a:rPr lang="en-US" dirty="0" smtClean="0"/>
              <a:t>Non reassuring fetal status: growth restriction, </a:t>
            </a:r>
            <a:r>
              <a:rPr lang="en-US" dirty="0" err="1"/>
              <a:t>oligohydramnios</a:t>
            </a:r>
            <a:r>
              <a:rPr lang="en-US" dirty="0"/>
              <a:t>, or abnormal fetal testing</a:t>
            </a:r>
          </a:p>
          <a:p>
            <a:endParaRPr lang="en-US" dirty="0"/>
          </a:p>
        </p:txBody>
      </p:sp>
    </p:spTree>
    <p:extLst>
      <p:ext uri="{BB962C8B-B14F-4D97-AF65-F5344CB8AC3E}">
        <p14:creationId xmlns:p14="http://schemas.microsoft.com/office/powerpoint/2010/main" val="1031246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USA Mortal Rate.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120001"/>
            <a:ext cx="9144000" cy="5257800"/>
          </a:xfrm>
          <a:prstGeom prst="rect">
            <a:avLst/>
          </a:prstGeom>
        </p:spPr>
      </p:pic>
      <p:sp>
        <p:nvSpPr>
          <p:cNvPr id="5" name="TextBox 4"/>
          <p:cNvSpPr txBox="1"/>
          <p:nvPr/>
        </p:nvSpPr>
        <p:spPr>
          <a:xfrm>
            <a:off x="5689600" y="2491601"/>
            <a:ext cx="596900" cy="276999"/>
          </a:xfrm>
          <a:prstGeom prst="rect">
            <a:avLst/>
          </a:prstGeom>
          <a:solidFill>
            <a:srgbClr val="FFFFFF"/>
          </a:solidFill>
        </p:spPr>
        <p:txBody>
          <a:bodyPr wrap="square" rtlCol="0">
            <a:spAutoFit/>
          </a:bodyPr>
          <a:lstStyle/>
          <a:p>
            <a:r>
              <a:rPr lang="en-US" sz="1200" b="1" dirty="0" smtClean="0">
                <a:solidFill>
                  <a:srgbClr val="000000"/>
                </a:solidFill>
              </a:rPr>
              <a:t>15.5</a:t>
            </a:r>
            <a:endParaRPr lang="en-US" sz="1200" b="1" dirty="0">
              <a:solidFill>
                <a:srgbClr val="000000"/>
              </a:solidFill>
            </a:endParaRPr>
          </a:p>
        </p:txBody>
      </p:sp>
      <p:sp>
        <p:nvSpPr>
          <p:cNvPr id="35" name="TextBox 34"/>
          <p:cNvSpPr txBox="1"/>
          <p:nvPr/>
        </p:nvSpPr>
        <p:spPr>
          <a:xfrm>
            <a:off x="5772150" y="3291701"/>
            <a:ext cx="596900" cy="276999"/>
          </a:xfrm>
          <a:prstGeom prst="rect">
            <a:avLst/>
          </a:prstGeom>
          <a:noFill/>
        </p:spPr>
        <p:txBody>
          <a:bodyPr wrap="square" rtlCol="0">
            <a:spAutoFit/>
          </a:bodyPr>
          <a:lstStyle/>
          <a:p>
            <a:r>
              <a:rPr lang="en-US" sz="1200" b="1" dirty="0" smtClean="0">
                <a:solidFill>
                  <a:srgbClr val="000000"/>
                </a:solidFill>
              </a:rPr>
              <a:t>14.0</a:t>
            </a:r>
            <a:endParaRPr lang="en-US" sz="1200" b="1" dirty="0">
              <a:solidFill>
                <a:srgbClr val="000000"/>
              </a:solidFill>
            </a:endParaRPr>
          </a:p>
        </p:txBody>
      </p:sp>
      <p:sp>
        <p:nvSpPr>
          <p:cNvPr id="36" name="TextBox 35"/>
          <p:cNvSpPr txBox="1"/>
          <p:nvPr/>
        </p:nvSpPr>
        <p:spPr>
          <a:xfrm>
            <a:off x="6216650" y="3014702"/>
            <a:ext cx="304800" cy="276999"/>
          </a:xfrm>
          <a:prstGeom prst="rect">
            <a:avLst/>
          </a:prstGeom>
          <a:solidFill>
            <a:srgbClr val="FFFFFF"/>
          </a:solidFill>
        </p:spPr>
        <p:txBody>
          <a:bodyPr wrap="square" rtlCol="0">
            <a:spAutoFit/>
          </a:bodyPr>
          <a:lstStyle/>
          <a:p>
            <a:r>
              <a:rPr lang="en-US" sz="1200" b="1" dirty="0">
                <a:solidFill>
                  <a:srgbClr val="000000"/>
                </a:solidFill>
              </a:rPr>
              <a:t> </a:t>
            </a:r>
          </a:p>
        </p:txBody>
      </p:sp>
      <p:cxnSp>
        <p:nvCxnSpPr>
          <p:cNvPr id="9" name="Straight Arrow Connector 8"/>
          <p:cNvCxnSpPr/>
          <p:nvPr/>
        </p:nvCxnSpPr>
        <p:spPr>
          <a:xfrm flipH="1" flipV="1">
            <a:off x="5930900" y="3568700"/>
            <a:ext cx="12700" cy="584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51504" y="4152900"/>
            <a:ext cx="1107996" cy="523220"/>
          </a:xfrm>
          <a:prstGeom prst="rect">
            <a:avLst/>
          </a:prstGeom>
          <a:noFill/>
        </p:spPr>
        <p:txBody>
          <a:bodyPr wrap="none" rtlCol="0">
            <a:spAutoFit/>
          </a:bodyPr>
          <a:lstStyle/>
          <a:p>
            <a:pPr algn="ctr"/>
            <a:r>
              <a:rPr lang="en-US" sz="1400" dirty="0" smtClean="0"/>
              <a:t>Hemorrhage </a:t>
            </a:r>
          </a:p>
          <a:p>
            <a:pPr algn="ctr"/>
            <a:r>
              <a:rPr lang="en-US" sz="1400" dirty="0" smtClean="0"/>
              <a:t>Taskforce</a:t>
            </a:r>
            <a:endParaRPr lang="en-US" sz="1400" dirty="0"/>
          </a:p>
        </p:txBody>
      </p:sp>
      <p:cxnSp>
        <p:nvCxnSpPr>
          <p:cNvPr id="18" name="Straight Arrow Connector 17"/>
          <p:cNvCxnSpPr/>
          <p:nvPr/>
        </p:nvCxnSpPr>
        <p:spPr>
          <a:xfrm flipH="1" flipV="1">
            <a:off x="6464300" y="3721100"/>
            <a:ext cx="12700" cy="584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45200" y="4203700"/>
            <a:ext cx="1107996" cy="523220"/>
          </a:xfrm>
          <a:prstGeom prst="rect">
            <a:avLst/>
          </a:prstGeom>
          <a:noFill/>
        </p:spPr>
        <p:txBody>
          <a:bodyPr wrap="none" rtlCol="0">
            <a:spAutoFit/>
          </a:bodyPr>
          <a:lstStyle/>
          <a:p>
            <a:pPr algn="ctr"/>
            <a:r>
              <a:rPr lang="en-US" sz="1400" dirty="0" smtClean="0"/>
              <a:t>Hemorrhage </a:t>
            </a:r>
          </a:p>
          <a:p>
            <a:pPr algn="ctr"/>
            <a:r>
              <a:rPr lang="en-US" sz="1400" dirty="0"/>
              <a:t>T</a:t>
            </a:r>
            <a:r>
              <a:rPr lang="en-US" sz="1400" dirty="0" smtClean="0"/>
              <a:t>oolkit</a:t>
            </a:r>
            <a:endParaRPr lang="en-US" sz="1400" dirty="0"/>
          </a:p>
        </p:txBody>
      </p:sp>
      <p:sp>
        <p:nvSpPr>
          <p:cNvPr id="22" name="TextBox 21"/>
          <p:cNvSpPr txBox="1"/>
          <p:nvPr/>
        </p:nvSpPr>
        <p:spPr>
          <a:xfrm>
            <a:off x="6817701" y="2989590"/>
            <a:ext cx="889987" cy="523220"/>
          </a:xfrm>
          <a:prstGeom prst="rect">
            <a:avLst/>
          </a:prstGeom>
          <a:noFill/>
        </p:spPr>
        <p:txBody>
          <a:bodyPr wrap="none" rtlCol="0">
            <a:spAutoFit/>
          </a:bodyPr>
          <a:lstStyle/>
          <a:p>
            <a:pPr algn="ctr"/>
            <a:r>
              <a:rPr lang="en-US" sz="1400" dirty="0" err="1" smtClean="0"/>
              <a:t>PreE</a:t>
            </a:r>
            <a:endParaRPr lang="en-US" sz="1400" dirty="0" smtClean="0"/>
          </a:p>
          <a:p>
            <a:pPr algn="ctr"/>
            <a:r>
              <a:rPr lang="en-US" sz="1400" dirty="0" smtClean="0"/>
              <a:t>Taskforce</a:t>
            </a:r>
            <a:endParaRPr lang="en-US" sz="1400" dirty="0"/>
          </a:p>
        </p:txBody>
      </p:sp>
      <p:cxnSp>
        <p:nvCxnSpPr>
          <p:cNvPr id="23" name="Straight Arrow Connector 22"/>
          <p:cNvCxnSpPr/>
          <p:nvPr/>
        </p:nvCxnSpPr>
        <p:spPr>
          <a:xfrm>
            <a:off x="7315200" y="3459490"/>
            <a:ext cx="0" cy="52322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35861" y="3205490"/>
            <a:ext cx="685667" cy="523220"/>
          </a:xfrm>
          <a:prstGeom prst="rect">
            <a:avLst/>
          </a:prstGeom>
          <a:noFill/>
        </p:spPr>
        <p:txBody>
          <a:bodyPr wrap="none" rtlCol="0">
            <a:spAutoFit/>
          </a:bodyPr>
          <a:lstStyle/>
          <a:p>
            <a:pPr algn="ctr"/>
            <a:r>
              <a:rPr lang="en-US" sz="1400" dirty="0" err="1" smtClean="0"/>
              <a:t>PreE</a:t>
            </a:r>
            <a:endParaRPr lang="en-US" sz="1400" dirty="0" smtClean="0"/>
          </a:p>
          <a:p>
            <a:pPr algn="ctr"/>
            <a:r>
              <a:rPr lang="en-US" sz="1400" dirty="0" smtClean="0"/>
              <a:t>Toolkit</a:t>
            </a:r>
            <a:endParaRPr lang="en-US" sz="1400" dirty="0"/>
          </a:p>
        </p:txBody>
      </p:sp>
      <p:cxnSp>
        <p:nvCxnSpPr>
          <p:cNvPr id="26" name="Straight Arrow Connector 25"/>
          <p:cNvCxnSpPr/>
          <p:nvPr/>
        </p:nvCxnSpPr>
        <p:spPr>
          <a:xfrm>
            <a:off x="8280400" y="3713490"/>
            <a:ext cx="0" cy="52322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3740" name="Picture 2" descr="MCAH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24538"/>
            <a:ext cx="663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25"/>
          <p:cNvSpPr>
            <a:spLocks noChangeArrowheads="1"/>
          </p:cNvSpPr>
          <p:nvPr/>
        </p:nvSpPr>
        <p:spPr bwMode="auto">
          <a:xfrm>
            <a:off x="-49213" y="18871"/>
            <a:ext cx="7516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pPr>
            <a:r>
              <a:rPr lang="en-US" sz="3600" b="1" dirty="0">
                <a:solidFill>
                  <a:srgbClr val="F58466"/>
                </a:solidFill>
                <a:latin typeface="Goudy Old Style" pitchFamily="18" charset="0"/>
                <a:ea typeface="ＭＳ Ｐゴシック" charset="0"/>
                <a:cs typeface="Arial" charset="0"/>
              </a:rPr>
              <a:t>Maternal Mortality Rate, California </a:t>
            </a:r>
            <a:r>
              <a:rPr lang="en-US" sz="3600" b="1" dirty="0" smtClean="0">
                <a:solidFill>
                  <a:srgbClr val="F58466"/>
                </a:solidFill>
                <a:latin typeface="Goudy Old Style" pitchFamily="18" charset="0"/>
                <a:ea typeface="ＭＳ Ｐゴシック" charset="0"/>
                <a:cs typeface="Arial" charset="0"/>
              </a:rPr>
              <a:t>Residents: </a:t>
            </a:r>
            <a:r>
              <a:rPr lang="en-US" sz="3600" b="1" dirty="0">
                <a:solidFill>
                  <a:srgbClr val="F58466"/>
                </a:solidFill>
                <a:latin typeface="Goudy Old Style" pitchFamily="18" charset="0"/>
                <a:ea typeface="ＭＳ Ｐゴシック" charset="0"/>
                <a:cs typeface="Arial" charset="0"/>
              </a:rPr>
              <a:t>1970-2010</a:t>
            </a:r>
          </a:p>
        </p:txBody>
      </p:sp>
      <p:pic>
        <p:nvPicPr>
          <p:cNvPr id="20" name="Picture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464106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Postpartum Attention</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Patient </a:t>
            </a:r>
            <a:r>
              <a:rPr lang="en-US" dirty="0"/>
              <a:t>education for early </a:t>
            </a:r>
            <a:r>
              <a:rPr lang="en-US" dirty="0" smtClean="0"/>
              <a:t>detection of signs and symptoms of preeclampsia</a:t>
            </a:r>
            <a:r>
              <a:rPr lang="en-US" b="1" dirty="0" smtClean="0"/>
              <a:t> </a:t>
            </a:r>
            <a:r>
              <a:rPr lang="en-US" b="1" dirty="0"/>
              <a:t>during </a:t>
            </a:r>
            <a:r>
              <a:rPr lang="en-US" dirty="0"/>
              <a:t>and </a:t>
            </a:r>
            <a:r>
              <a:rPr lang="en-US" b="1" dirty="0"/>
              <a:t>after</a:t>
            </a:r>
            <a:r>
              <a:rPr lang="en-US" dirty="0"/>
              <a:t> pregnancy is </a:t>
            </a:r>
            <a:r>
              <a:rPr lang="en-US" dirty="0" smtClean="0"/>
              <a:t>important.</a:t>
            </a:r>
          </a:p>
          <a:p>
            <a:pPr lvl="0">
              <a:buClr>
                <a:srgbClr val="F58466"/>
              </a:buClr>
            </a:pPr>
            <a:r>
              <a:rPr lang="en-US" dirty="0" smtClean="0"/>
              <a:t>Standard follow up of all hypertension patients in the first 7-10 days postpartum for BP check. </a:t>
            </a:r>
          </a:p>
          <a:p>
            <a:pPr lvl="0">
              <a:buClr>
                <a:srgbClr val="F58466"/>
              </a:buClr>
            </a:pPr>
            <a:r>
              <a:rPr lang="en-US" dirty="0" smtClean="0"/>
              <a:t>Long-term </a:t>
            </a:r>
            <a:r>
              <a:rPr lang="en-US" dirty="0"/>
              <a:t>health </a:t>
            </a:r>
            <a:r>
              <a:rPr lang="en-US" dirty="0" smtClean="0"/>
              <a:t>effects of preeclampsia, including increased risks of cardiovascular disorders, should </a:t>
            </a:r>
            <a:r>
              <a:rPr lang="en-US" dirty="0"/>
              <a:t>be discussed.</a:t>
            </a:r>
          </a:p>
          <a:p>
            <a:pPr marL="0" lvl="0" indent="0">
              <a:buNone/>
            </a:pPr>
            <a:endParaRPr lang="en-US" dirty="0"/>
          </a:p>
          <a:p>
            <a:pPr marL="0" indent="0">
              <a:lnSpc>
                <a:spcPct val="80000"/>
              </a:lnSpc>
              <a:buClrTx/>
              <a:buSzPct val="100000"/>
              <a:buNone/>
            </a:pPr>
            <a:endParaRPr lang="en-US" dirty="0"/>
          </a:p>
          <a:p>
            <a:pPr lvl="0"/>
            <a:endParaRPr lang="en-US" dirty="0"/>
          </a:p>
          <a:p>
            <a:endParaRPr lang="en-US" dirty="0"/>
          </a:p>
        </p:txBody>
      </p:sp>
    </p:spTree>
    <p:extLst>
      <p:ext uri="{BB962C8B-B14F-4D97-AF65-F5344CB8AC3E}">
        <p14:creationId xmlns:p14="http://schemas.microsoft.com/office/powerpoint/2010/main" val="21444307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58466"/>
                </a:solidFill>
                <a:latin typeface="Goudy Old Style" pitchFamily="18" charset="0"/>
              </a:rPr>
              <a:t>Hospital Protocols, </a:t>
            </a:r>
            <a:br>
              <a:rPr lang="en-US" b="1" dirty="0">
                <a:solidFill>
                  <a:srgbClr val="F58466"/>
                </a:solidFill>
                <a:latin typeface="Goudy Old Style" pitchFamily="18" charset="0"/>
              </a:rPr>
            </a:br>
            <a:r>
              <a:rPr lang="en-US" b="1" dirty="0" smtClean="0">
                <a:solidFill>
                  <a:srgbClr val="F58466"/>
                </a:solidFill>
                <a:latin typeface="Goudy Old Style" pitchFamily="18" charset="0"/>
              </a:rPr>
              <a:t>Algorithms</a:t>
            </a:r>
            <a:r>
              <a:rPr lang="en-US" b="1" dirty="0">
                <a:solidFill>
                  <a:srgbClr val="F58466"/>
                </a:solidFill>
                <a:latin typeface="Goudy Old Style" pitchFamily="18" charset="0"/>
              </a:rPr>
              <a:t>, Order sets</a:t>
            </a:r>
          </a:p>
        </p:txBody>
      </p:sp>
      <p:sp>
        <p:nvSpPr>
          <p:cNvPr id="5" name="Content Placeholder 2"/>
          <p:cNvSpPr txBox="1">
            <a:spLocks/>
          </p:cNvSpPr>
          <p:nvPr/>
        </p:nvSpPr>
        <p:spPr>
          <a:xfrm>
            <a:off x="609600" y="1524000"/>
            <a:ext cx="8077200" cy="4602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b="1" dirty="0">
                <a:latin typeface="+mj-lt"/>
              </a:rPr>
              <a:t>Facility-wide standard protocols with checklists and escalation policies for management and treatment of:</a:t>
            </a:r>
          </a:p>
          <a:p>
            <a:pPr fontAlgn="auto">
              <a:spcAft>
                <a:spcPts val="0"/>
              </a:spcAft>
              <a:buClr>
                <a:srgbClr val="F58466"/>
              </a:buClr>
              <a:buFont typeface="Arial" panose="020B0604020202020204" pitchFamily="34" charset="0"/>
              <a:buChar char="•"/>
            </a:pPr>
            <a:r>
              <a:rPr lang="en-US" dirty="0" smtClean="0">
                <a:latin typeface="+mj-lt"/>
              </a:rPr>
              <a:t>Severe range hypertension (ACOG treatment algorithms for IV therapy as soon as possible)</a:t>
            </a:r>
            <a:endParaRPr lang="en-US" dirty="0">
              <a:latin typeface="+mj-lt"/>
            </a:endParaRPr>
          </a:p>
          <a:p>
            <a:pPr fontAlgn="auto">
              <a:spcAft>
                <a:spcPts val="0"/>
              </a:spcAft>
              <a:buClr>
                <a:srgbClr val="F58466"/>
              </a:buClr>
              <a:buFont typeface="Arial" panose="020B0604020202020204" pitchFamily="34" charset="0"/>
              <a:buChar char="•"/>
            </a:pPr>
            <a:r>
              <a:rPr lang="en-US" dirty="0">
                <a:latin typeface="+mj-lt"/>
              </a:rPr>
              <a:t>E</a:t>
            </a:r>
            <a:r>
              <a:rPr lang="en-US" dirty="0" smtClean="0">
                <a:latin typeface="+mj-lt"/>
              </a:rPr>
              <a:t>clampsia</a:t>
            </a:r>
            <a:r>
              <a:rPr lang="en-US" dirty="0">
                <a:latin typeface="+mj-lt"/>
              </a:rPr>
              <a:t>, seizure prophylaxis, and mag over-dosage</a:t>
            </a:r>
          </a:p>
          <a:p>
            <a:pPr fontAlgn="auto">
              <a:spcAft>
                <a:spcPts val="0"/>
              </a:spcAft>
              <a:buClr>
                <a:srgbClr val="F58466"/>
              </a:buClr>
              <a:buFont typeface="Arial" panose="020B0604020202020204" pitchFamily="34" charset="0"/>
              <a:buChar char="•"/>
            </a:pPr>
            <a:r>
              <a:rPr lang="en-US" dirty="0">
                <a:latin typeface="+mj-lt"/>
              </a:rPr>
              <a:t>P</a:t>
            </a:r>
            <a:r>
              <a:rPr lang="en-US" dirty="0" smtClean="0">
                <a:latin typeface="+mj-lt"/>
              </a:rPr>
              <a:t>ostpartum </a:t>
            </a:r>
            <a:r>
              <a:rPr lang="en-US" dirty="0">
                <a:latin typeface="+mj-lt"/>
              </a:rPr>
              <a:t>presentation of severe </a:t>
            </a:r>
            <a:r>
              <a:rPr lang="en-US" dirty="0" smtClean="0">
                <a:latin typeface="+mj-lt"/>
              </a:rPr>
              <a:t>hypertension/preeclampsia</a:t>
            </a:r>
            <a:endParaRPr lang="en-US" dirty="0">
              <a:latin typeface="+mj-lt"/>
            </a:endParaRPr>
          </a:p>
        </p:txBody>
      </p:sp>
    </p:spTree>
    <p:extLst>
      <p:ext uri="{BB962C8B-B14F-4D97-AF65-F5344CB8AC3E}">
        <p14:creationId xmlns:p14="http://schemas.microsoft.com/office/powerpoint/2010/main" val="26975299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72</a:t>
            </a:fld>
            <a:endParaRPr lang="en-US">
              <a:solidFill>
                <a:prstClr val="white"/>
              </a:solidFill>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2" y="219179"/>
            <a:ext cx="5724525"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58400" y="152400"/>
            <a:ext cx="3285600" cy="656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2231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73</a:t>
            </a:fld>
            <a:endParaRPr lang="en-US">
              <a:solidFill>
                <a:prstClr val="white"/>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9" y="-38100"/>
            <a:ext cx="55626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29998" y="14976"/>
            <a:ext cx="3337802" cy="66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4684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74</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3"/>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97852" y="76200"/>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2" y="1069619"/>
            <a:ext cx="8369300" cy="4721581"/>
          </a:xfrm>
        </p:spPr>
        <p:style>
          <a:lnRef idx="2">
            <a:schemeClr val="dk1"/>
          </a:lnRef>
          <a:fillRef idx="1">
            <a:schemeClr val="lt1"/>
          </a:fillRef>
          <a:effectRef idx="0">
            <a:schemeClr val="dk1"/>
          </a:effectRef>
          <a:fontRef idx="minor">
            <a:schemeClr val="dk1"/>
          </a:fontRef>
        </p:style>
        <p:txBody>
          <a:bodyPr/>
          <a:lstStyle/>
          <a:p>
            <a:pPr marL="0" lvl="0" indent="0">
              <a:lnSpc>
                <a:spcPct val="90000"/>
              </a:lnSpc>
              <a:buClr>
                <a:srgbClr val="F58466"/>
              </a:buClr>
              <a:buNone/>
            </a:pPr>
            <a:endParaRPr lang="en-US" sz="2800" dirty="0" smtClean="0"/>
          </a:p>
          <a:p>
            <a:pPr lvl="0">
              <a:lnSpc>
                <a:spcPct val="90000"/>
              </a:lnSpc>
              <a:buClr>
                <a:srgbClr val="F58466"/>
              </a:buClr>
            </a:pPr>
            <a:r>
              <a:rPr lang="en-US" sz="2800" dirty="0" smtClean="0"/>
              <a:t>Use </a:t>
            </a:r>
            <a:r>
              <a:rPr lang="en-US" sz="2800" dirty="0"/>
              <a:t>of </a:t>
            </a:r>
            <a:r>
              <a:rPr lang="en-US" sz="2800" dirty="0" smtClean="0"/>
              <a:t>preeclampsia-specific </a:t>
            </a:r>
            <a:r>
              <a:rPr lang="en-US" sz="2800" dirty="0"/>
              <a:t>checklists, team training and communication strategies, and continuous process improvement strategies will likely reduce </a:t>
            </a:r>
            <a:r>
              <a:rPr lang="en-US" sz="2800" dirty="0" smtClean="0"/>
              <a:t>hypertensive </a:t>
            </a:r>
            <a:r>
              <a:rPr lang="en-US" sz="2800" dirty="0"/>
              <a:t>related </a:t>
            </a:r>
            <a:r>
              <a:rPr lang="en-US" sz="2800" dirty="0" smtClean="0"/>
              <a:t>morbidity.</a:t>
            </a:r>
          </a:p>
          <a:p>
            <a:pPr lvl="0">
              <a:lnSpc>
                <a:spcPct val="90000"/>
              </a:lnSpc>
              <a:buClr>
                <a:srgbClr val="F58466"/>
              </a:buClr>
            </a:pPr>
            <a:endParaRPr lang="en-US" sz="2800" dirty="0"/>
          </a:p>
          <a:p>
            <a:pPr>
              <a:lnSpc>
                <a:spcPct val="90000"/>
              </a:lnSpc>
              <a:buClr>
                <a:srgbClr val="F58466"/>
              </a:buClr>
            </a:pPr>
            <a:r>
              <a:rPr lang="en-US" sz="2800" dirty="0"/>
              <a:t>Use of patient education strategies</a:t>
            </a:r>
            <a:r>
              <a:rPr lang="en-US" sz="2800" dirty="0" smtClean="0"/>
              <a:t>, targeted </a:t>
            </a:r>
            <a:r>
              <a:rPr lang="en-US" sz="2800" dirty="0"/>
              <a:t>to the educational level of the </a:t>
            </a:r>
            <a:r>
              <a:rPr lang="en-US" sz="2800" dirty="0" smtClean="0"/>
              <a:t>patients, </a:t>
            </a:r>
            <a:r>
              <a:rPr lang="en-US" sz="2800" dirty="0"/>
              <a:t>is essential for increasing patient awareness of signs and symptoms of </a:t>
            </a:r>
            <a:r>
              <a:rPr lang="en-US" sz="2800" dirty="0" smtClean="0"/>
              <a:t>preeclampsia.</a:t>
            </a:r>
            <a:endParaRPr lang="en-US" sz="2800" dirty="0"/>
          </a:p>
          <a:p>
            <a:endParaRPr lang="en-US" sz="2800" dirty="0"/>
          </a:p>
        </p:txBody>
      </p:sp>
      <p:sp>
        <p:nvSpPr>
          <p:cNvPr id="8"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492060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1835005"/>
          </a:xfrm>
        </p:spPr>
        <p:txBody>
          <a:bodyPr>
            <a:noAutofit/>
          </a:bodyPr>
          <a:lstStyle/>
          <a:p>
            <a:pPr algn="ctr">
              <a:buNone/>
            </a:pPr>
            <a:r>
              <a:rPr lang="en-US" sz="5400" b="1" dirty="0" smtClean="0">
                <a:solidFill>
                  <a:srgbClr val="F58466"/>
                </a:solidFill>
                <a:latin typeface="Goudy Old Style" pitchFamily="18" charset="0"/>
              </a:rPr>
              <a:t>ILPQC Maternal HTN Initiative</a:t>
            </a:r>
          </a:p>
          <a:p>
            <a:pPr algn="ctr">
              <a:buNone/>
            </a:pPr>
            <a:r>
              <a:rPr lang="en-US" sz="5400" b="1" i="1" dirty="0" smtClean="0">
                <a:solidFill>
                  <a:srgbClr val="F58466"/>
                </a:solidFill>
                <a:latin typeface="Goudy Old Style" pitchFamily="18" charset="0"/>
              </a:rPr>
              <a:t>Jan 2016-Dec 2017</a:t>
            </a:r>
            <a:endParaRPr lang="en-US" sz="5400" b="1" i="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76</a:t>
            </a:fld>
            <a:endParaRPr lang="en-US" dirty="0">
              <a:solidFill>
                <a:prstClr val="white"/>
              </a:solidFill>
            </a:endParaRPr>
          </a:p>
        </p:txBody>
      </p:sp>
    </p:spTree>
    <p:extLst>
      <p:ext uri="{BB962C8B-B14F-4D97-AF65-F5344CB8AC3E}">
        <p14:creationId xmlns:p14="http://schemas.microsoft.com/office/powerpoint/2010/main" val="10056137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9650973"/>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512635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pPr algn="l"/>
            <a:r>
              <a:rPr lang="en-US" altLang="en-US" sz="4000" b="1" dirty="0" smtClean="0">
                <a:solidFill>
                  <a:srgbClr val="F58466"/>
                </a:solidFill>
                <a:latin typeface="Goudy Old Style" pitchFamily="18" charset="0"/>
              </a:rPr>
              <a:t>Key components for success</a:t>
            </a:r>
          </a:p>
        </p:txBody>
      </p:sp>
      <p:sp>
        <p:nvSpPr>
          <p:cNvPr id="3" name="Content Placeholder 2"/>
          <p:cNvSpPr>
            <a:spLocks noGrp="1"/>
          </p:cNvSpPr>
          <p:nvPr>
            <p:ph idx="1"/>
          </p:nvPr>
        </p:nvSpPr>
        <p:spPr>
          <a:xfrm>
            <a:off x="533400" y="1371600"/>
            <a:ext cx="8229599" cy="4449763"/>
          </a:xfrm>
          <a:extLst/>
        </p:spPr>
        <p:txBody>
          <a:bodyPr>
            <a:normAutofit fontScale="92500" lnSpcReduction="20000"/>
          </a:bodyPr>
          <a:lstStyle/>
          <a:p>
            <a:pPr>
              <a:spcBef>
                <a:spcPts val="1200"/>
              </a:spcBef>
              <a:buClr>
                <a:srgbClr val="F58466"/>
              </a:buClr>
              <a:buFont typeface="Arial" panose="020B0604020202020204" pitchFamily="34" charset="0"/>
              <a:buChar char="•"/>
              <a:defRPr/>
            </a:pPr>
            <a:r>
              <a:rPr lang="en-US" dirty="0"/>
              <a:t>Early </a:t>
            </a:r>
            <a:r>
              <a:rPr lang="en-US" dirty="0" smtClean="0"/>
              <a:t>recognition of hypertension / preeclampsia triggers during pregnancy and postpartum period</a:t>
            </a:r>
            <a:endParaRPr lang="en-US" dirty="0"/>
          </a:p>
          <a:p>
            <a:pPr>
              <a:spcBef>
                <a:spcPts val="1200"/>
              </a:spcBef>
              <a:buClr>
                <a:srgbClr val="F58466"/>
              </a:buClr>
              <a:buFont typeface="Arial" panose="020B0604020202020204" pitchFamily="34" charset="0"/>
              <a:buChar char="•"/>
              <a:defRPr/>
            </a:pPr>
            <a:r>
              <a:rPr lang="en-US" b="1" dirty="0" smtClean="0"/>
              <a:t>Reduce time to </a:t>
            </a:r>
            <a:r>
              <a:rPr lang="en-US" b="1" dirty="0"/>
              <a:t>treatment of severe range blood </a:t>
            </a:r>
            <a:r>
              <a:rPr lang="en-US" b="1" dirty="0" smtClean="0"/>
              <a:t>pressure, 160/110(105) </a:t>
            </a:r>
          </a:p>
          <a:p>
            <a:pPr>
              <a:spcBef>
                <a:spcPts val="1200"/>
              </a:spcBef>
              <a:buClr>
                <a:srgbClr val="F58466"/>
              </a:buClr>
              <a:buFont typeface="Arial" panose="020B0604020202020204" pitchFamily="34" charset="0"/>
              <a:buChar char="•"/>
              <a:defRPr/>
            </a:pPr>
            <a:r>
              <a:rPr lang="en-US" dirty="0" smtClean="0"/>
              <a:t>Provide patient education and appropriate discharge follow up </a:t>
            </a:r>
          </a:p>
          <a:p>
            <a:pPr>
              <a:spcBef>
                <a:spcPts val="1200"/>
              </a:spcBef>
              <a:buClr>
                <a:srgbClr val="F58466"/>
              </a:buClr>
              <a:buFont typeface="Arial" panose="020B0604020202020204" pitchFamily="34" charset="0"/>
              <a:buChar char="•"/>
              <a:defRPr/>
            </a:pPr>
            <a:r>
              <a:rPr lang="en-US" dirty="0" smtClean="0"/>
              <a:t>Implementation </a:t>
            </a:r>
            <a:r>
              <a:rPr lang="en-US" dirty="0"/>
              <a:t>of evidence based </a:t>
            </a:r>
            <a:r>
              <a:rPr lang="en-US" dirty="0" smtClean="0"/>
              <a:t>protocols</a:t>
            </a:r>
          </a:p>
          <a:p>
            <a:pPr lvl="1">
              <a:spcBef>
                <a:spcPts val="1200"/>
              </a:spcBef>
              <a:buClr>
                <a:srgbClr val="004990"/>
              </a:buClr>
              <a:buFont typeface="Arial" panose="020B0604020202020204" pitchFamily="34" charset="0"/>
              <a:buChar char="•"/>
              <a:defRPr/>
            </a:pPr>
            <a:r>
              <a:rPr lang="en-US" dirty="0" smtClean="0"/>
              <a:t>Management of severe HTN, preeclampsia triggers, magnesium, </a:t>
            </a:r>
            <a:r>
              <a:rPr lang="en-US" dirty="0"/>
              <a:t>expectant management vs </a:t>
            </a:r>
            <a:r>
              <a:rPr lang="en-US" dirty="0" smtClean="0"/>
              <a:t>delivery, postpartum management, eclampsia</a:t>
            </a:r>
            <a:endParaRPr lang="en-US" strike="sngStrike" dirty="0"/>
          </a:p>
          <a:p>
            <a:pPr>
              <a:spcBef>
                <a:spcPts val="1200"/>
              </a:spcBef>
              <a:buFont typeface="Arial" panose="020B0604020202020204" pitchFamily="34" charset="0"/>
              <a:buChar char="•"/>
              <a:defRPr/>
            </a:pPr>
            <a:endParaRPr lang="en-US" dirty="0" smtClean="0"/>
          </a:p>
          <a:p>
            <a:pPr marL="0" indent="0">
              <a:spcBef>
                <a:spcPts val="1200"/>
              </a:spcBef>
              <a:buFont typeface="Arial" panose="020B0604020202020204" pitchFamily="34" charset="0"/>
              <a:buNone/>
              <a:defRPr/>
            </a:pPr>
            <a:endParaRPr lang="en-US" dirty="0"/>
          </a:p>
        </p:txBody>
      </p:sp>
    </p:spTree>
    <p:extLst>
      <p:ext uri="{BB962C8B-B14F-4D97-AF65-F5344CB8AC3E}">
        <p14:creationId xmlns:p14="http://schemas.microsoft.com/office/powerpoint/2010/main" val="4326172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304800" y="-35490"/>
            <a:ext cx="8229600" cy="1143000"/>
          </a:xfrm>
        </p:spPr>
        <p:txBody>
          <a:bodyPr/>
          <a:lstStyle/>
          <a:p>
            <a:pPr algn="l"/>
            <a:r>
              <a:rPr lang="en-US" sz="4000" b="1" dirty="0">
                <a:solidFill>
                  <a:srgbClr val="F58466"/>
                </a:solidFill>
                <a:latin typeface="Goudy Old Style" pitchFamily="18" charset="0"/>
              </a:rPr>
              <a:t>CMQCC Results</a:t>
            </a:r>
          </a:p>
        </p:txBody>
      </p:sp>
      <p:pic>
        <p:nvPicPr>
          <p:cNvPr id="168962" name="Content Placeholder 3" descr="Screen Shot 2014-08-24 at 7.14.09 PM.png"/>
          <p:cNvPicPr>
            <a:picLocks noGrp="1" noChangeAspect="1"/>
          </p:cNvPicPr>
          <p:nvPr>
            <p:ph idx="1"/>
          </p:nvPr>
        </p:nvPicPr>
        <p:blipFill>
          <a:blip r:embed="rId3" cstate="print">
            <a:extLst>
              <a:ext uri="{28A0092B-C50C-407E-A947-70E740481C1C}">
                <a14:useLocalDpi xmlns:a14="http://schemas.microsoft.com/office/drawing/2010/main" val="0"/>
              </a:ext>
            </a:extLst>
          </a:blip>
          <a:srcRect t="1033" b="1033"/>
          <a:stretch>
            <a:fillRect/>
          </a:stretch>
        </p:blipFill>
        <p:spPr>
          <a:xfrm>
            <a:off x="266700" y="838200"/>
            <a:ext cx="8877300" cy="5486400"/>
          </a:xfrm>
        </p:spPr>
      </p:pic>
      <p:sp>
        <p:nvSpPr>
          <p:cNvPr id="168963" name="TextBox 2"/>
          <p:cNvSpPr txBox="1">
            <a:spLocks noChangeArrowheads="1"/>
          </p:cNvSpPr>
          <p:nvPr/>
        </p:nvSpPr>
        <p:spPr bwMode="auto">
          <a:xfrm>
            <a:off x="1219200" y="42672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4002E"/>
                </a:solidFill>
                <a:latin typeface="Arial" pitchFamily="34" charset="0"/>
                <a:ea typeface="ＭＳ Ｐゴシック" pitchFamily="34" charset="-128"/>
              </a:defRPr>
            </a:lvl1pPr>
            <a:lvl2pPr marL="742950" indent="-285750" eaLnBrk="0" hangingPunct="0">
              <a:defRPr sz="2400">
                <a:solidFill>
                  <a:srgbClr val="44002E"/>
                </a:solidFill>
                <a:latin typeface="Arial" pitchFamily="34" charset="0"/>
                <a:ea typeface="ＭＳ Ｐゴシック" pitchFamily="34" charset="-128"/>
              </a:defRPr>
            </a:lvl2pPr>
            <a:lvl3pPr marL="1143000" indent="-228600" eaLnBrk="0" hangingPunct="0">
              <a:defRPr sz="2400">
                <a:solidFill>
                  <a:srgbClr val="44002E"/>
                </a:solidFill>
                <a:latin typeface="Arial" pitchFamily="34" charset="0"/>
                <a:ea typeface="ＭＳ Ｐゴシック" pitchFamily="34" charset="-128"/>
              </a:defRPr>
            </a:lvl3pPr>
            <a:lvl4pPr marL="1600200" indent="-228600" eaLnBrk="0" hangingPunct="0">
              <a:defRPr sz="2400">
                <a:solidFill>
                  <a:srgbClr val="44002E"/>
                </a:solidFill>
                <a:latin typeface="Arial" pitchFamily="34" charset="0"/>
                <a:ea typeface="ＭＳ Ｐゴシック" pitchFamily="34" charset="-128"/>
              </a:defRPr>
            </a:lvl4pPr>
            <a:lvl5pPr marL="2057400" indent="-228600" eaLnBrk="0" hangingPunct="0">
              <a:defRPr sz="2400">
                <a:solidFill>
                  <a:srgbClr val="44002E"/>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9pPr>
          </a:lstStyle>
          <a:p>
            <a:pPr eaLnBrk="1" hangingPunct="1"/>
            <a:r>
              <a:rPr lang="en-US" sz="2000" smtClean="0"/>
              <a:t>Baseline was Retrospective</a:t>
            </a:r>
          </a:p>
        </p:txBody>
      </p:sp>
    </p:spTree>
    <p:extLst>
      <p:ext uri="{BB962C8B-B14F-4D97-AF65-F5344CB8AC3E}">
        <p14:creationId xmlns:p14="http://schemas.microsoft.com/office/powerpoint/2010/main" val="313899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F58466"/>
                </a:solidFill>
                <a:latin typeface="Goudy Old Style" pitchFamily="18" charset="0"/>
              </a:rPr>
              <a:t>Prevalence – </a:t>
            </a:r>
            <a:r>
              <a:rPr lang="en-US" sz="4000" b="1" dirty="0" smtClean="0">
                <a:solidFill>
                  <a:srgbClr val="F58466"/>
                </a:solidFill>
                <a:latin typeface="Goudy Old Style" pitchFamily="18" charset="0"/>
              </a:rPr>
              <a:t>ACOG 2013</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a:spcBef>
                <a:spcPts val="1200"/>
              </a:spcBef>
              <a:buClr>
                <a:srgbClr val="F58466"/>
              </a:buClr>
            </a:pPr>
            <a:r>
              <a:rPr lang="en-US" dirty="0"/>
              <a:t>Incidence of preeclampsia has increased by 25% in the past 20 years</a:t>
            </a:r>
          </a:p>
          <a:p>
            <a:pPr>
              <a:spcBef>
                <a:spcPts val="1200"/>
              </a:spcBef>
              <a:buClr>
                <a:srgbClr val="F58466"/>
              </a:buClr>
            </a:pPr>
            <a:r>
              <a:rPr lang="en-US" dirty="0"/>
              <a:t>Preeclampsia causes an estimated 60,000 maternal deaths yearly worldwide</a:t>
            </a:r>
          </a:p>
          <a:p>
            <a:pPr>
              <a:spcBef>
                <a:spcPts val="1200"/>
              </a:spcBef>
              <a:buClr>
                <a:srgbClr val="F58466"/>
              </a:buClr>
            </a:pPr>
            <a:r>
              <a:rPr lang="en-US" dirty="0"/>
              <a:t>There are 50 –100 near misses for every maternal death</a:t>
            </a:r>
          </a:p>
          <a:p>
            <a:pPr>
              <a:spcBef>
                <a:spcPts val="1200"/>
              </a:spcBef>
              <a:buClr>
                <a:srgbClr val="F58466"/>
              </a:buClr>
            </a:pPr>
            <a:r>
              <a:rPr lang="en-US" dirty="0"/>
              <a:t>Preeclampsia is a risk for future cardiovascular disease</a:t>
            </a:r>
          </a:p>
        </p:txBody>
      </p:sp>
    </p:spTree>
    <p:extLst>
      <p:ext uri="{BB962C8B-B14F-4D97-AF65-F5344CB8AC3E}">
        <p14:creationId xmlns:p14="http://schemas.microsoft.com/office/powerpoint/2010/main" val="5679687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79375" y="79375"/>
            <a:ext cx="8985250"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22" y="1473200"/>
            <a:ext cx="7564511" cy="424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dirty="0">
                <a:solidFill>
                  <a:schemeClr val="tx1"/>
                </a:solidFill>
              </a:rPr>
              <a:t>American Journal of Obstetrics &amp; Gynecology</a:t>
            </a:r>
            <a:r>
              <a:rPr lang="en-US" altLang="en-US" sz="900" dirty="0">
                <a:solidFill>
                  <a:schemeClr val="tx1"/>
                </a:solidFill>
              </a:rPr>
              <a:t> 2017 216, DOI: (10.1016/j.ajog.2016.11.937)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a:solidFill>
                  <a:schemeClr val="tx1"/>
                </a:solidFill>
              </a:rPr>
              <a:t>Copyright © 2016 </a:t>
            </a:r>
            <a:r>
              <a:rPr lang="en-US" altLang="en-US" sz="900">
                <a:solidFill>
                  <a:schemeClr val="tx1"/>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p:cNvSpPr txBox="1">
            <a:spLocks/>
          </p:cNvSpPr>
          <p:nvPr/>
        </p:nvSpPr>
        <p:spPr>
          <a:xfrm>
            <a:off x="152400" y="1524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anose="02020502050305020303" pitchFamily="18" charset="0"/>
              </a:rPr>
              <a:t>CMQCC Reduction </a:t>
            </a:r>
          </a:p>
          <a:p>
            <a:pPr algn="l"/>
            <a:r>
              <a:rPr lang="en-US" sz="4000" b="1" dirty="0" smtClean="0">
                <a:solidFill>
                  <a:srgbClr val="F58466"/>
                </a:solidFill>
                <a:latin typeface="Goudy Old Style" panose="02020502050305020303" pitchFamily="18" charset="0"/>
              </a:rPr>
              <a:t>Eclampsia Rate</a:t>
            </a:r>
            <a:endParaRPr lang="en-US" sz="4000" b="1" dirty="0">
              <a:solidFill>
                <a:srgbClr val="F58466"/>
              </a:solidFill>
              <a:latin typeface="Goudy Old Style" panose="02020502050305020303" pitchFamily="18" charset="0"/>
            </a:endParaRPr>
          </a:p>
        </p:txBody>
      </p:sp>
      <p:sp>
        <p:nvSpPr>
          <p:cNvPr id="8" name="TextBox 7"/>
          <p:cNvSpPr txBox="1"/>
          <p:nvPr/>
        </p:nvSpPr>
        <p:spPr>
          <a:xfrm>
            <a:off x="-50035" y="5689199"/>
            <a:ext cx="9244069" cy="369332"/>
          </a:xfrm>
          <a:prstGeom prst="rect">
            <a:avLst/>
          </a:prstGeom>
          <a:noFill/>
        </p:spPr>
        <p:txBody>
          <a:bodyPr wrap="none" rtlCol="0">
            <a:spAutoFit/>
          </a:bodyPr>
          <a:lstStyle/>
          <a:p>
            <a:r>
              <a:rPr lang="en-US" dirty="0" smtClean="0">
                <a:latin typeface="+mj-lt"/>
              </a:rPr>
              <a:t> </a:t>
            </a:r>
            <a:r>
              <a:rPr lang="en-US" dirty="0">
                <a:latin typeface="+mj-lt"/>
              </a:rPr>
              <a:t>The rate of eclampsia decreased from 1.21/1000 at baseline to 0.65/1000 during 2016, </a:t>
            </a:r>
            <a:r>
              <a:rPr lang="en-US" dirty="0" smtClean="0">
                <a:latin typeface="+mj-lt"/>
              </a:rPr>
              <a:t>p&lt;0.001.</a:t>
            </a:r>
            <a:endParaRPr lang="en-US" dirty="0">
              <a:latin typeface="+mj-lt"/>
            </a:endParaRPr>
          </a:p>
        </p:txBody>
      </p:sp>
    </p:spTree>
    <p:extLst>
      <p:ext uri="{BB962C8B-B14F-4D97-AF65-F5344CB8AC3E}">
        <p14:creationId xmlns:p14="http://schemas.microsoft.com/office/powerpoint/2010/main" val="337798899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800" y="2895600"/>
            <a:ext cx="6096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602" name="Title 1"/>
          <p:cNvSpPr>
            <a:spLocks noGrp="1"/>
          </p:cNvSpPr>
          <p:nvPr>
            <p:ph type="title"/>
          </p:nvPr>
        </p:nvSpPr>
        <p:spPr>
          <a:xfrm>
            <a:off x="304800" y="76200"/>
            <a:ext cx="8229600" cy="1143000"/>
          </a:xfrm>
        </p:spPr>
        <p:txBody>
          <a:bodyPr/>
          <a:lstStyle/>
          <a:p>
            <a:pPr algn="l" eaLnBrk="1" hangingPunct="1"/>
            <a:r>
              <a:rPr lang="en-US" altLang="en-US" sz="4000" b="1" dirty="0" smtClean="0">
                <a:solidFill>
                  <a:srgbClr val="F58466"/>
                </a:solidFill>
                <a:latin typeface="Goudy Old Style" pitchFamily="18" charset="0"/>
              </a:rPr>
              <a:t>Maternal HTN: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Time to Treatment</a:t>
            </a:r>
          </a:p>
        </p:txBody>
      </p:sp>
      <p:graphicFrame>
        <p:nvGraphicFramePr>
          <p:cNvPr id="4" name="Chart 3"/>
          <p:cNvGraphicFramePr>
            <a:graphicFrameLocks/>
          </p:cNvGraphicFramePr>
          <p:nvPr>
            <p:extLst/>
          </p:nvPr>
        </p:nvGraphicFramePr>
        <p:xfrm>
          <a:off x="1" y="1143000"/>
          <a:ext cx="9144000" cy="5013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72267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Time to Treatment</a:t>
            </a:r>
          </a:p>
        </p:txBody>
      </p:sp>
      <p:graphicFrame>
        <p:nvGraphicFramePr>
          <p:cNvPr id="4" name="Chart 3"/>
          <p:cNvGraphicFramePr>
            <a:graphicFrameLocks/>
          </p:cNvGraphicFramePr>
          <p:nvPr>
            <p:extLst>
              <p:ext uri="{D42A27DB-BD31-4B8C-83A1-F6EECF244321}">
                <p14:modId xmlns:p14="http://schemas.microsoft.com/office/powerpoint/2010/main" val="2693316578"/>
              </p:ext>
            </p:extLst>
          </p:nvPr>
        </p:nvGraphicFramePr>
        <p:xfrm>
          <a:off x="0" y="1439740"/>
          <a:ext cx="9144000" cy="4732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25950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Patient Education</a:t>
            </a:r>
          </a:p>
        </p:txBody>
      </p:sp>
      <p:graphicFrame>
        <p:nvGraphicFramePr>
          <p:cNvPr id="4" name="Chart 3"/>
          <p:cNvGraphicFramePr>
            <a:graphicFrameLocks/>
          </p:cNvGraphicFramePr>
          <p:nvPr>
            <p:extLst>
              <p:ext uri="{D42A27DB-BD31-4B8C-83A1-F6EECF244321}">
                <p14:modId xmlns:p14="http://schemas.microsoft.com/office/powerpoint/2010/main" val="889403954"/>
              </p:ext>
            </p:extLst>
          </p:nvPr>
        </p:nvGraphicFramePr>
        <p:xfrm>
          <a:off x="0" y="1449883"/>
          <a:ext cx="9143999" cy="4722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6941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Patient Follow-up</a:t>
            </a:r>
          </a:p>
        </p:txBody>
      </p:sp>
      <p:graphicFrame>
        <p:nvGraphicFramePr>
          <p:cNvPr id="4" name="Chart 3"/>
          <p:cNvGraphicFramePr>
            <a:graphicFrameLocks/>
          </p:cNvGraphicFramePr>
          <p:nvPr>
            <p:extLst>
              <p:ext uri="{D42A27DB-BD31-4B8C-83A1-F6EECF244321}">
                <p14:modId xmlns:p14="http://schemas.microsoft.com/office/powerpoint/2010/main" val="4098373317"/>
              </p:ext>
            </p:extLst>
          </p:nvPr>
        </p:nvGraphicFramePr>
        <p:xfrm>
          <a:off x="0" y="1432692"/>
          <a:ext cx="9144000" cy="4663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61094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Debrief</a:t>
            </a:r>
          </a:p>
        </p:txBody>
      </p:sp>
      <p:graphicFrame>
        <p:nvGraphicFramePr>
          <p:cNvPr id="5" name="Chart 4"/>
          <p:cNvGraphicFramePr>
            <a:graphicFrameLocks/>
          </p:cNvGraphicFramePr>
          <p:nvPr>
            <p:extLst>
              <p:ext uri="{D42A27DB-BD31-4B8C-83A1-F6EECF244321}">
                <p14:modId xmlns:p14="http://schemas.microsoft.com/office/powerpoint/2010/main" val="3144300333"/>
              </p:ext>
            </p:extLst>
          </p:nvPr>
        </p:nvGraphicFramePr>
        <p:xfrm>
          <a:off x="0" y="1219200"/>
          <a:ext cx="9144000" cy="4755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68470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of Nurses and Staff</a:t>
            </a:r>
          </a:p>
        </p:txBody>
      </p:sp>
      <p:sp>
        <p:nvSpPr>
          <p:cNvPr id="3" name="Content Placeholder 2"/>
          <p:cNvSpPr>
            <a:spLocks noGrp="1"/>
          </p:cNvSpPr>
          <p:nvPr>
            <p:ph idx="1"/>
          </p:nvPr>
        </p:nvSpPr>
        <p:spPr>
          <a:xfrm>
            <a:off x="457200" y="1066800"/>
            <a:ext cx="8229600" cy="4952994"/>
          </a:xfrm>
        </p:spPr>
        <p:txBody>
          <a:bodyPr/>
          <a:lstStyle/>
          <a:p>
            <a:pPr>
              <a:buClr>
                <a:srgbClr val="F58466"/>
              </a:buClr>
            </a:pPr>
            <a:r>
              <a:rPr lang="en-US" sz="2300" dirty="0" smtClean="0"/>
              <a:t>Know best practices for accurate blood pressure management</a:t>
            </a:r>
          </a:p>
          <a:p>
            <a:pPr>
              <a:buClr>
                <a:srgbClr val="F58466"/>
              </a:buClr>
            </a:pPr>
            <a:r>
              <a:rPr lang="en-US" sz="2300" dirty="0" smtClean="0"/>
              <a:t>Identify severe range BP </a:t>
            </a:r>
            <a:r>
              <a:rPr lang="en-US" sz="2300" u="sng" dirty="0" smtClean="0"/>
              <a:t>&gt;</a:t>
            </a:r>
            <a:r>
              <a:rPr lang="en-US" sz="2300" dirty="0" smtClean="0"/>
              <a:t>160/105-110, notify provider and repeat with in 15 minutes.</a:t>
            </a:r>
          </a:p>
          <a:p>
            <a:pPr>
              <a:buClr>
                <a:srgbClr val="F58466"/>
              </a:buClr>
            </a:pPr>
            <a:r>
              <a:rPr lang="en-US" sz="2300" dirty="0" smtClean="0"/>
              <a:t>If repeat BP remains elevated, notify provider of BP and need to activate severe range BP treatment protocol for IV therapy</a:t>
            </a:r>
          </a:p>
          <a:p>
            <a:pPr>
              <a:buClr>
                <a:srgbClr val="F58466"/>
              </a:buClr>
            </a:pPr>
            <a:r>
              <a:rPr lang="en-US" sz="2300" dirty="0" smtClean="0"/>
              <a:t>Have easy access to protocol / order set to ensure correct intervals for repeating BP and </a:t>
            </a:r>
            <a:r>
              <a:rPr lang="en-US" sz="2300" dirty="0" err="1" smtClean="0"/>
              <a:t>redose</a:t>
            </a:r>
            <a:r>
              <a:rPr lang="en-US" sz="2300" dirty="0" smtClean="0"/>
              <a:t> medications.</a:t>
            </a:r>
          </a:p>
          <a:p>
            <a:pPr>
              <a:buClr>
                <a:srgbClr val="F58466"/>
              </a:buClr>
            </a:pPr>
            <a:r>
              <a:rPr lang="en-US" sz="2300" dirty="0" smtClean="0"/>
              <a:t>Systems in place for easy rapid access to medications</a:t>
            </a:r>
          </a:p>
          <a:p>
            <a:pPr>
              <a:buClr>
                <a:srgbClr val="F58466"/>
              </a:buClr>
            </a:pPr>
            <a:r>
              <a:rPr lang="en-US" sz="2300" dirty="0" smtClean="0"/>
              <a:t>Follow protocols for Magnesium.</a:t>
            </a:r>
          </a:p>
          <a:p>
            <a:pPr>
              <a:buClr>
                <a:srgbClr val="F58466"/>
              </a:buClr>
            </a:pPr>
            <a:r>
              <a:rPr lang="en-US" sz="2300" dirty="0" smtClean="0"/>
              <a:t>Ensure all patients with hypertension have appropriate follow up with in 7-10 days, if home on meds f/u 72 hours for BP.</a:t>
            </a:r>
          </a:p>
          <a:p>
            <a:pPr>
              <a:buClr>
                <a:srgbClr val="F58466"/>
              </a:buClr>
            </a:pPr>
            <a:r>
              <a:rPr lang="en-US" sz="2300" dirty="0" smtClean="0"/>
              <a:t>Ensure all patients are given standard education on postpartum preeclampsia</a:t>
            </a:r>
          </a:p>
          <a:p>
            <a:pPr>
              <a:buClr>
                <a:srgbClr val="F58466"/>
              </a:buClr>
            </a:pPr>
            <a:r>
              <a:rPr lang="en-US" sz="2300" dirty="0" smtClean="0"/>
              <a:t>Remember to Debrief</a:t>
            </a:r>
          </a:p>
          <a:p>
            <a:endParaRPr lang="en-US" sz="2400" dirty="0" smtClean="0"/>
          </a:p>
          <a:p>
            <a:endParaRPr lang="en-US" sz="2400" dirty="0"/>
          </a:p>
        </p:txBody>
      </p:sp>
    </p:spTree>
    <p:extLst>
      <p:ext uri="{BB962C8B-B14F-4D97-AF65-F5344CB8AC3E}">
        <p14:creationId xmlns:p14="http://schemas.microsoft.com/office/powerpoint/2010/main" val="19444527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a:t>
            </a:r>
            <a:r>
              <a:rPr lang="en-US" sz="4000" b="1" dirty="0" smtClean="0">
                <a:solidFill>
                  <a:srgbClr val="F58466"/>
                </a:solidFill>
                <a:latin typeface="Goudy Old Style" pitchFamily="18" charset="0"/>
              </a:rPr>
              <a:t>of  OB providers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a:buClr>
                <a:srgbClr val="F58466"/>
              </a:buClr>
            </a:pPr>
            <a:r>
              <a:rPr lang="en-US" dirty="0" smtClean="0"/>
              <a:t>If notified of severe range BP</a:t>
            </a:r>
          </a:p>
          <a:p>
            <a:pPr lvl="1">
              <a:buClr>
                <a:srgbClr val="004990"/>
              </a:buClr>
              <a:buFont typeface="Arial" pitchFamily="34" charset="0"/>
              <a:buChar char="•"/>
            </a:pPr>
            <a:r>
              <a:rPr lang="en-US" dirty="0" smtClean="0"/>
              <a:t>Follow ACOG treatment guidelines for IV therapy and BP reassessment and escalation of therapy</a:t>
            </a:r>
          </a:p>
          <a:p>
            <a:pPr lvl="1">
              <a:buClr>
                <a:srgbClr val="004990"/>
              </a:buClr>
              <a:buFont typeface="Arial" pitchFamily="34" charset="0"/>
              <a:buChar char="•"/>
            </a:pPr>
            <a:r>
              <a:rPr lang="en-US" dirty="0" smtClean="0"/>
              <a:t>Goal is therapy ASAP within 30-60 minutes of confirmed elevated BP</a:t>
            </a:r>
          </a:p>
          <a:p>
            <a:pPr lvl="1">
              <a:buClr>
                <a:srgbClr val="004990"/>
              </a:buClr>
              <a:buFont typeface="Arial" pitchFamily="34" charset="0"/>
              <a:buChar char="•"/>
            </a:pPr>
            <a:r>
              <a:rPr lang="en-US" dirty="0" smtClean="0"/>
              <a:t>Determine need for immediate evaluation</a:t>
            </a:r>
          </a:p>
          <a:p>
            <a:pPr lvl="1">
              <a:buClr>
                <a:srgbClr val="004990"/>
              </a:buClr>
              <a:buFont typeface="Arial" pitchFamily="34" charset="0"/>
              <a:buChar char="•"/>
            </a:pPr>
            <a:r>
              <a:rPr lang="en-US" dirty="0" smtClean="0"/>
              <a:t>Participate in Debrief with nurse (what went well, any barriers to reducing time to treatment)</a:t>
            </a:r>
            <a:endParaRPr lang="en-US" dirty="0"/>
          </a:p>
        </p:txBody>
      </p:sp>
    </p:spTree>
    <p:extLst>
      <p:ext uri="{BB962C8B-B14F-4D97-AF65-F5344CB8AC3E}">
        <p14:creationId xmlns:p14="http://schemas.microsoft.com/office/powerpoint/2010/main" val="22647673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of </a:t>
            </a:r>
            <a:r>
              <a:rPr lang="en-US" sz="4000" b="1" dirty="0" smtClean="0">
                <a:solidFill>
                  <a:srgbClr val="F58466"/>
                </a:solidFill>
                <a:latin typeface="Goudy Old Style" pitchFamily="18" charset="0"/>
              </a:rPr>
              <a:t>OB Providers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a:buClr>
                <a:srgbClr val="F58466"/>
              </a:buClr>
            </a:pPr>
            <a:r>
              <a:rPr lang="en-US" dirty="0" smtClean="0"/>
              <a:t>Discharge Management</a:t>
            </a:r>
          </a:p>
          <a:p>
            <a:pPr lvl="1">
              <a:buClr>
                <a:srgbClr val="004990"/>
              </a:buClr>
              <a:buFont typeface="Arial" pitchFamily="34" charset="0"/>
              <a:buChar char="•"/>
            </a:pPr>
            <a:r>
              <a:rPr lang="en-US" dirty="0" smtClean="0"/>
              <a:t>All postpartum patients with gest HTN / preeclampsia need early postpartum follow up within 7-10 days to evaluate BP</a:t>
            </a:r>
          </a:p>
          <a:p>
            <a:pPr lvl="1">
              <a:buClr>
                <a:srgbClr val="004990"/>
              </a:buClr>
              <a:buFont typeface="Arial" pitchFamily="34" charset="0"/>
              <a:buChar char="•"/>
            </a:pPr>
            <a:r>
              <a:rPr lang="en-US" dirty="0" smtClean="0"/>
              <a:t>Standardize preeclampsia education for prenatal and postpartum patients</a:t>
            </a:r>
          </a:p>
        </p:txBody>
      </p:sp>
    </p:spTree>
    <p:extLst>
      <p:ext uri="{BB962C8B-B14F-4D97-AF65-F5344CB8AC3E}">
        <p14:creationId xmlns:p14="http://schemas.microsoft.com/office/powerpoint/2010/main" val="25621297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Conclusion</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229600" cy="4525963"/>
          </a:xfrm>
        </p:spPr>
        <p:txBody>
          <a:bodyPr/>
          <a:lstStyle/>
          <a:p>
            <a:pPr>
              <a:buClr>
                <a:srgbClr val="F58466"/>
              </a:buClr>
            </a:pPr>
            <a:r>
              <a:rPr lang="en-US" sz="2800" dirty="0" smtClean="0">
                <a:solidFill>
                  <a:srgbClr val="004990"/>
                </a:solidFill>
              </a:rPr>
              <a:t>Systolic BP ≥160 </a:t>
            </a:r>
            <a:r>
              <a:rPr lang="en-US" sz="2800" u="sng" dirty="0" smtClean="0">
                <a:solidFill>
                  <a:srgbClr val="004990"/>
                </a:solidFill>
              </a:rPr>
              <a:t>or</a:t>
            </a:r>
            <a:r>
              <a:rPr lang="en-US" sz="2800" dirty="0" smtClean="0">
                <a:solidFill>
                  <a:srgbClr val="004990"/>
                </a:solidFill>
              </a:rPr>
              <a:t> diastolic BP ≥110(105) warrant:</a:t>
            </a:r>
          </a:p>
          <a:p>
            <a:pPr lvl="1">
              <a:buClr>
                <a:srgbClr val="004990"/>
              </a:buClr>
              <a:buFont typeface="Arial" pitchFamily="34" charset="0"/>
              <a:buChar char="•"/>
            </a:pPr>
            <a:r>
              <a:rPr lang="en-US" sz="2400" dirty="0" smtClean="0"/>
              <a:t>Prompt evaluation at bedside</a:t>
            </a:r>
          </a:p>
          <a:p>
            <a:pPr lvl="1">
              <a:buClr>
                <a:srgbClr val="004990"/>
              </a:buClr>
              <a:buFont typeface="Arial" pitchFamily="34" charset="0"/>
              <a:buChar char="•"/>
            </a:pPr>
            <a:r>
              <a:rPr lang="en-US" sz="2400" dirty="0" smtClean="0"/>
              <a:t>Treatment to decrease maternal morbidity and mortality</a:t>
            </a:r>
          </a:p>
          <a:p>
            <a:pPr>
              <a:buClr>
                <a:srgbClr val="F58466"/>
              </a:buClr>
            </a:pPr>
            <a:r>
              <a:rPr lang="en-US" sz="2800" dirty="0" smtClean="0"/>
              <a:t>Risk reduction and successful clinical outcomes require avoidance/management of severe systolic and diastolic hypertension in pregnant and postpartum women.</a:t>
            </a:r>
          </a:p>
          <a:p>
            <a:pPr>
              <a:buClr>
                <a:srgbClr val="F58466"/>
              </a:buClr>
            </a:pPr>
            <a:r>
              <a:rPr lang="en-US" sz="2800" dirty="0" smtClean="0"/>
              <a:t>Increasing evidence indicates that standardization of care improves patient outcomes</a:t>
            </a:r>
          </a:p>
          <a:p>
            <a:endParaRPr lang="en-US" sz="2800" dirty="0"/>
          </a:p>
        </p:txBody>
      </p:sp>
    </p:spTree>
    <p:extLst>
      <p:ext uri="{BB962C8B-B14F-4D97-AF65-F5344CB8AC3E}">
        <p14:creationId xmlns:p14="http://schemas.microsoft.com/office/powerpoint/2010/main" val="69594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26" y="1332927"/>
            <a:ext cx="8084818" cy="4181476"/>
          </a:xfrm>
        </p:spPr>
        <p:txBody>
          <a:bodyPr/>
          <a:lstStyle/>
          <a:p>
            <a:pPr marL="0" indent="0">
              <a:buNone/>
              <a:tabLst>
                <a:tab pos="2749550" algn="l"/>
              </a:tabLst>
            </a:pPr>
            <a:endParaRPr lang="en-US" sz="3000" b="1" i="1" dirty="0" smtClean="0"/>
          </a:p>
          <a:p>
            <a:pPr marL="0" indent="0">
              <a:buNone/>
              <a:tabLst>
                <a:tab pos="2749550" algn="l"/>
              </a:tabLst>
            </a:pPr>
            <a:r>
              <a:rPr lang="en-US" sz="4000" b="1" dirty="0">
                <a:solidFill>
                  <a:srgbClr val="F58466"/>
                </a:solidFill>
                <a:latin typeface="Goudy Old Style" pitchFamily="18" charset="0"/>
                <a:cs typeface="Arial Black"/>
              </a:rPr>
              <a:t>Classification Maternal Hypertension</a:t>
            </a:r>
            <a:r>
              <a:rPr lang="en-US" sz="4000" b="1" dirty="0" smtClean="0">
                <a:solidFill>
                  <a:srgbClr val="F58466"/>
                </a:solidFill>
                <a:latin typeface="Goudy Old Style" pitchFamily="18" charset="0"/>
                <a:cs typeface="Arial Black"/>
              </a:rPr>
              <a:t>:</a:t>
            </a:r>
            <a:endParaRPr lang="en-US" sz="3000" dirty="0" smtClean="0"/>
          </a:p>
          <a:p>
            <a:pPr marL="0" indent="0">
              <a:buNone/>
              <a:tabLst>
                <a:tab pos="2749550" algn="l"/>
              </a:tabLst>
            </a:pPr>
            <a:r>
              <a:rPr lang="en-US" sz="3000" dirty="0"/>
              <a:t> </a:t>
            </a:r>
            <a:r>
              <a:rPr lang="en-US" sz="3000" dirty="0" smtClean="0"/>
              <a:t>        </a:t>
            </a:r>
            <a:r>
              <a:rPr lang="en-US" sz="2800" dirty="0" smtClean="0"/>
              <a:t>1) GHTN</a:t>
            </a:r>
          </a:p>
          <a:p>
            <a:pPr marL="0" indent="0">
              <a:buNone/>
            </a:pPr>
            <a:r>
              <a:rPr lang="en-US" sz="2800" dirty="0"/>
              <a:t> </a:t>
            </a:r>
            <a:r>
              <a:rPr lang="en-US" sz="2800" dirty="0" smtClean="0"/>
              <a:t>         2) PE</a:t>
            </a:r>
          </a:p>
          <a:p>
            <a:pPr marL="0" indent="0">
              <a:buNone/>
            </a:pPr>
            <a:r>
              <a:rPr lang="en-US" sz="2800" dirty="0"/>
              <a:t> </a:t>
            </a:r>
            <a:r>
              <a:rPr lang="en-US" sz="2800" dirty="0" smtClean="0"/>
              <a:t>         3) PE with severe features</a:t>
            </a:r>
          </a:p>
          <a:p>
            <a:pPr marL="0" indent="0">
              <a:buNone/>
            </a:pPr>
            <a:r>
              <a:rPr lang="en-US" sz="2800" dirty="0"/>
              <a:t> </a:t>
            </a:r>
            <a:r>
              <a:rPr lang="en-US" sz="2800" dirty="0" smtClean="0"/>
              <a:t>         4) CHTN</a:t>
            </a:r>
          </a:p>
          <a:p>
            <a:pPr marL="0" indent="0">
              <a:buNone/>
            </a:pPr>
            <a:r>
              <a:rPr lang="en-US" sz="2800" dirty="0"/>
              <a:t> </a:t>
            </a:r>
            <a:r>
              <a:rPr lang="en-US" sz="2800" dirty="0" smtClean="0"/>
              <a:t>         5) CHTN+PE</a:t>
            </a:r>
            <a:endParaRPr lang="en-US" sz="1200" dirty="0" smtClean="0"/>
          </a:p>
          <a:p>
            <a:pPr marL="0" indent="0">
              <a:buNone/>
              <a:tabLst>
                <a:tab pos="2749550" algn="l"/>
              </a:tabLst>
            </a:pPr>
            <a:r>
              <a:rPr lang="en-US" dirty="0" smtClean="0"/>
              <a:t> </a:t>
            </a:r>
            <a:endParaRPr lang="en-US" sz="2800" dirty="0"/>
          </a:p>
        </p:txBody>
      </p:sp>
      <p:sp>
        <p:nvSpPr>
          <p:cNvPr id="5" name="Rectangle 4"/>
          <p:cNvSpPr/>
          <p:nvPr/>
        </p:nvSpPr>
        <p:spPr bwMode="auto">
          <a:xfrm>
            <a:off x="3374787" y="1116956"/>
            <a:ext cx="2305049" cy="5524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rPr>
              <a:t>Only 5 things</a:t>
            </a:r>
            <a:endParaRPr kumimoji="0" lang="en-US" sz="2400" b="0" i="0" u="none" strike="noStrike" cap="none" normalizeH="0" baseline="0" dirty="0">
              <a:ln>
                <a:noFill/>
              </a:ln>
              <a:solidFill>
                <a:schemeClr val="tx1"/>
              </a:solidFill>
              <a:effectLst/>
              <a:latin typeface="Arial" pitchFamily="-65" charset="0"/>
            </a:endParaRPr>
          </a:p>
        </p:txBody>
      </p:sp>
    </p:spTree>
    <p:extLst>
      <p:ext uri="{BB962C8B-B14F-4D97-AF65-F5344CB8AC3E}">
        <p14:creationId xmlns:p14="http://schemas.microsoft.com/office/powerpoint/2010/main" val="23752224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Additional </a:t>
            </a:r>
            <a:r>
              <a:rPr lang="en-US" sz="4000" b="1" dirty="0" smtClean="0">
                <a:solidFill>
                  <a:srgbClr val="F58466"/>
                </a:solidFill>
                <a:latin typeface="Goudy Old Style" pitchFamily="18" charset="0"/>
              </a:rPr>
              <a:t>Resources</a:t>
            </a:r>
            <a:endParaRPr lang="en-US" sz="4000" b="1" dirty="0">
              <a:solidFill>
                <a:srgbClr val="F58466"/>
              </a:solidFill>
              <a:latin typeface="Goudy Old Style" pitchFamily="18" charset="0"/>
            </a:endParaRPr>
          </a:p>
        </p:txBody>
      </p:sp>
      <p:sp>
        <p:nvSpPr>
          <p:cNvPr id="3" name="Text Placeholder 2"/>
          <p:cNvSpPr>
            <a:spLocks noGrp="1"/>
          </p:cNvSpPr>
          <p:nvPr>
            <p:ph idx="1"/>
          </p:nvPr>
        </p:nvSpPr>
        <p:spPr>
          <a:xfrm>
            <a:off x="457200" y="1417644"/>
            <a:ext cx="8229600" cy="4708525"/>
          </a:xfrm>
        </p:spPr>
        <p:txBody>
          <a:bodyPr>
            <a:normAutofit fontScale="62500" lnSpcReduction="20000"/>
          </a:bodyPr>
          <a:lstStyle/>
          <a:p>
            <a:pPr>
              <a:buClr>
                <a:srgbClr val="F58466"/>
              </a:buClr>
            </a:pPr>
            <a:r>
              <a:rPr lang="en-US" dirty="0">
                <a:sym typeface="Wingdings" panose="05000000000000000000" pitchFamily="2" charset="2"/>
              </a:rPr>
              <a:t>Preeclampsia Foundation tools and </a:t>
            </a:r>
            <a:r>
              <a:rPr lang="en-US" dirty="0" smtClean="0">
                <a:sym typeface="Wingdings" panose="05000000000000000000" pitchFamily="2" charset="2"/>
              </a:rPr>
              <a:t>materials</a:t>
            </a:r>
          </a:p>
          <a:p>
            <a:pPr lvl="1">
              <a:buClr>
                <a:srgbClr val="004990"/>
              </a:buClr>
              <a:buFont typeface="Arial" pitchFamily="34" charset="0"/>
              <a:buChar char="•"/>
            </a:pPr>
            <a:r>
              <a:rPr lang="en-US" sz="2800" dirty="0" smtClean="0">
                <a:sym typeface="Wingdings" panose="05000000000000000000" pitchFamily="2" charset="2"/>
                <a:hlinkClick r:id="rId3"/>
              </a:rPr>
              <a:t>www.preeclampsia.org</a:t>
            </a:r>
            <a:r>
              <a:rPr lang="en-US" dirty="0">
                <a:sym typeface="Wingdings" panose="05000000000000000000" pitchFamily="2" charset="2"/>
              </a:rPr>
              <a:t>	</a:t>
            </a: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California </a:t>
            </a:r>
            <a:r>
              <a:rPr lang="en-US" dirty="0">
                <a:sym typeface="Wingdings" panose="05000000000000000000" pitchFamily="2" charset="2"/>
              </a:rPr>
              <a:t>Maternal Quality Care </a:t>
            </a:r>
            <a:r>
              <a:rPr lang="en-US" dirty="0" smtClean="0">
                <a:sym typeface="Wingdings" panose="05000000000000000000" pitchFamily="2" charset="2"/>
              </a:rPr>
              <a:t>Collaborative</a:t>
            </a:r>
          </a:p>
          <a:p>
            <a:pPr lvl="1">
              <a:buClr>
                <a:srgbClr val="004990"/>
              </a:buClr>
              <a:buFont typeface="Arial" pitchFamily="34" charset="0"/>
              <a:buChar char="•"/>
            </a:pPr>
            <a:r>
              <a:rPr lang="en-US" dirty="0" smtClean="0">
                <a:sym typeface="Wingdings" panose="05000000000000000000" pitchFamily="2" charset="2"/>
                <a:hlinkClick r:id="rId4"/>
              </a:rPr>
              <a:t>www.CMQCC.org</a:t>
            </a:r>
            <a:endParaRPr lang="en-US" dirty="0">
              <a:sym typeface="Wingdings" panose="05000000000000000000" pitchFamily="2" charset="2"/>
            </a:endParaRP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Patient </a:t>
            </a:r>
            <a:r>
              <a:rPr lang="en-US" dirty="0">
                <a:sym typeface="Wingdings" panose="05000000000000000000" pitchFamily="2" charset="2"/>
              </a:rPr>
              <a:t>safety bundles and AIM program </a:t>
            </a:r>
            <a:r>
              <a:rPr lang="en-US" dirty="0" smtClean="0">
                <a:sym typeface="Wingdings" panose="05000000000000000000" pitchFamily="2" charset="2"/>
              </a:rPr>
              <a:t>information</a:t>
            </a:r>
          </a:p>
          <a:p>
            <a:pPr lvl="1">
              <a:buClr>
                <a:srgbClr val="004990"/>
              </a:buClr>
              <a:buFont typeface="Arial" pitchFamily="34" charset="0"/>
              <a:buChar char="•"/>
            </a:pPr>
            <a:r>
              <a:rPr lang="en-US" dirty="0" smtClean="0">
                <a:sym typeface="Wingdings" panose="05000000000000000000" pitchFamily="2" charset="2"/>
                <a:hlinkClick r:id="rId5"/>
              </a:rPr>
              <a:t>www.safehealthcareforeverywoman.org</a:t>
            </a:r>
            <a:endParaRPr lang="en-US" dirty="0" smtClean="0">
              <a:sym typeface="Wingdings" panose="05000000000000000000" pitchFamily="2" charset="2"/>
            </a:endParaRPr>
          </a:p>
          <a:p>
            <a:pPr marL="0" indent="0">
              <a:buClr>
                <a:srgbClr val="004990"/>
              </a:buClr>
              <a:buNone/>
            </a:pPr>
            <a:endParaRPr lang="en-US" dirty="0">
              <a:sym typeface="Wingdings" panose="05000000000000000000" pitchFamily="2" charset="2"/>
            </a:endParaRPr>
          </a:p>
          <a:p>
            <a:pPr eaLnBrk="1" hangingPunct="1">
              <a:buClr>
                <a:srgbClr val="F58466"/>
              </a:buClr>
              <a:buSzPct val="104000"/>
            </a:pPr>
            <a:r>
              <a:rPr lang="en-US" altLang="en-US" sz="3100" dirty="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900" dirty="0">
                <a:ea typeface="ＭＳ Ｐゴシック" pitchFamily="34" charset="-128"/>
                <a:hlinkClick r:id="rId6"/>
              </a:rPr>
              <a:t>https://</a:t>
            </a:r>
            <a:r>
              <a:rPr lang="en-US" altLang="en-US" sz="2900" dirty="0" smtClean="0">
                <a:ea typeface="ＭＳ Ｐゴシック" pitchFamily="34" charset="-128"/>
                <a:hlinkClick r:id="rId6"/>
              </a:rPr>
              <a:t>www.acog.org/About-ACOG/ACOG-Districts/District-II/Safe-Motherhood-Initiative</a:t>
            </a:r>
            <a:endParaRPr lang="en-US" altLang="en-US" sz="2900" dirty="0" smtClean="0">
              <a:ea typeface="ＭＳ Ｐゴシック" pitchFamily="34" charset="-128"/>
            </a:endParaRPr>
          </a:p>
          <a:p>
            <a:pPr eaLnBrk="1" hangingPunct="1">
              <a:buClr>
                <a:srgbClr val="004990"/>
              </a:buClr>
              <a:buSzPct val="104000"/>
            </a:pPr>
            <a:endParaRPr lang="en-US" dirty="0">
              <a:ea typeface="ＭＳ Ｐゴシック" pitchFamily="34" charset="-128"/>
              <a:sym typeface="Wingdings" panose="05000000000000000000" pitchFamily="2" charset="2"/>
            </a:endParaRPr>
          </a:p>
          <a:p>
            <a:pPr eaLnBrk="1" hangingPunct="1">
              <a:buClr>
                <a:srgbClr val="F58466"/>
              </a:buClr>
              <a:buSzPct val="104000"/>
            </a:pPr>
            <a:r>
              <a:rPr lang="en-US" sz="3000" dirty="0">
                <a:ea typeface="ＭＳ Ｐゴシック" pitchFamily="34" charset="-128"/>
                <a:sym typeface="Wingdings" panose="05000000000000000000" pitchFamily="2" charset="2"/>
              </a:rPr>
              <a:t>Illinois Perinatal Quality Collaborative (ILPQC)</a:t>
            </a:r>
          </a:p>
          <a:p>
            <a:pPr lvl="1" eaLnBrk="1" hangingPunct="1">
              <a:buClr>
                <a:srgbClr val="004990"/>
              </a:buClr>
              <a:buSzPct val="104000"/>
              <a:buFont typeface="Arial" panose="020B0604020202020204" pitchFamily="34" charset="0"/>
              <a:buChar char="•"/>
            </a:pPr>
            <a:r>
              <a:rPr lang="en-US" dirty="0" smtClean="0">
                <a:solidFill>
                  <a:schemeClr val="accent2">
                    <a:lumMod val="50000"/>
                  </a:schemeClr>
                </a:solidFill>
                <a:sym typeface="Wingdings" panose="05000000000000000000" pitchFamily="2" charset="2"/>
                <a:hlinkClick r:id="rId7"/>
              </a:rPr>
              <a:t>www.ilpqc.org</a:t>
            </a:r>
            <a:endParaRPr lang="en-US" dirty="0" smtClean="0">
              <a:solidFill>
                <a:schemeClr val="accent2">
                  <a:lumMod val="50000"/>
                </a:schemeClr>
              </a:solidFill>
              <a:sym typeface="Wingdings" panose="05000000000000000000" pitchFamily="2" charset="2"/>
            </a:endParaRPr>
          </a:p>
          <a:p>
            <a:pPr marL="457200" lvl="1" indent="0" eaLnBrk="1" hangingPunct="1">
              <a:buClr>
                <a:srgbClr val="004990"/>
              </a:buClr>
              <a:buSzPct val="104000"/>
              <a:buNone/>
            </a:pPr>
            <a:r>
              <a:rPr lang="en-US" dirty="0" smtClean="0">
                <a:solidFill>
                  <a:schemeClr val="accent2">
                    <a:lumMod val="50000"/>
                  </a:schemeClr>
                </a:solidFill>
                <a:sym typeface="Wingdings" panose="05000000000000000000" pitchFamily="2" charset="2"/>
              </a:rPr>
              <a:t>	</a:t>
            </a:r>
            <a:r>
              <a:rPr lang="en-US" dirty="0">
                <a:solidFill>
                  <a:schemeClr val="accent2">
                    <a:lumMod val="50000"/>
                  </a:schemeClr>
                </a:solidFill>
                <a:sym typeface="Wingdings" panose="05000000000000000000" pitchFamily="2" charset="2"/>
              </a:rPr>
              <a:t>					</a:t>
            </a:r>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25128188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91</a:t>
            </a:fld>
            <a:endParaRPr lang="en-US">
              <a:solidFill>
                <a:prstClr val="white"/>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115888"/>
            <a:ext cx="88677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908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457200" y="0"/>
            <a:ext cx="8229600" cy="1143000"/>
          </a:xfrm>
        </p:spPr>
        <p:txBody>
          <a:bodyPr/>
          <a:lstStyle/>
          <a:p>
            <a:pPr algn="l"/>
            <a:r>
              <a:rPr lang="en-US" altLang="en-US" sz="4000" b="1" smtClean="0">
                <a:solidFill>
                  <a:srgbClr val="F58466"/>
                </a:solidFill>
                <a:latin typeface="Goudy Old Style" pitchFamily="18" charset="0"/>
              </a:rPr>
              <a:t>Contact</a:t>
            </a:r>
          </a:p>
        </p:txBody>
      </p:sp>
      <p:sp>
        <p:nvSpPr>
          <p:cNvPr id="6" name="Content Placeholder 5"/>
          <p:cNvSpPr>
            <a:spLocks noGrp="1"/>
          </p:cNvSpPr>
          <p:nvPr>
            <p:ph idx="1"/>
          </p:nvPr>
        </p:nvSpPr>
        <p:spPr>
          <a:xfrm>
            <a:off x="381000" y="914400"/>
            <a:ext cx="8229600" cy="4525963"/>
          </a:xfrm>
        </p:spPr>
        <p:txBody>
          <a:bodyPr/>
          <a:lstStyle/>
          <a:p>
            <a:pPr>
              <a:buClr>
                <a:srgbClr val="F58466"/>
              </a:buClr>
              <a:buFont typeface="Arial" panose="020B0604020202020204" pitchFamily="34" charset="0"/>
              <a:buChar char="•"/>
              <a:defRPr/>
            </a:pPr>
            <a:r>
              <a:rPr lang="en-US" sz="3600" dirty="0" smtClean="0">
                <a:ea typeface="MS PGothic" pitchFamily="34" charset="-128"/>
              </a:rPr>
              <a:t>Email  </a:t>
            </a:r>
            <a:r>
              <a:rPr lang="en-US" sz="3600" dirty="0" smtClean="0">
                <a:ea typeface="MS PGothic" pitchFamily="34" charset="-128"/>
                <a:hlinkClick r:id="rId2"/>
              </a:rPr>
              <a:t>info@ilpqc.org</a:t>
            </a:r>
            <a:endParaRPr lang="en-US" sz="3600" dirty="0" smtClean="0">
              <a:ea typeface="MS PGothic" pitchFamily="34" charset="-128"/>
            </a:endParaRPr>
          </a:p>
          <a:p>
            <a:pPr>
              <a:buClr>
                <a:srgbClr val="F58466"/>
              </a:buClr>
              <a:buFont typeface="Arial" panose="020B0604020202020204" pitchFamily="34" charset="0"/>
              <a:buChar char="•"/>
              <a:defRPr/>
            </a:pPr>
            <a:r>
              <a:rPr lang="en-US" sz="3600" dirty="0" smtClean="0">
                <a:ea typeface="MS PGothic" pitchFamily="34" charset="-128"/>
              </a:rPr>
              <a:t>Visit us at </a:t>
            </a:r>
            <a:r>
              <a:rPr lang="en-US" sz="3600" dirty="0" smtClean="0">
                <a:ea typeface="MS PGothic" pitchFamily="34" charset="-128"/>
                <a:hlinkClick r:id="rId3"/>
              </a:rPr>
              <a:t>www.ilpqc.org</a:t>
            </a:r>
            <a:endParaRPr lang="en-US" sz="3600" dirty="0" smtClean="0">
              <a:ea typeface="MS PGothic" pitchFamily="34" charset="-128"/>
            </a:endParaRPr>
          </a:p>
          <a:p>
            <a:pPr marL="0" indent="0">
              <a:buClr>
                <a:srgbClr val="F58466"/>
              </a:buClr>
              <a:buFont typeface="Arial" panose="020B0604020202020204" pitchFamily="34" charset="0"/>
              <a:buNone/>
              <a:defRPr/>
            </a:pPr>
            <a:endParaRPr lang="en-US" sz="3600" dirty="0">
              <a:ea typeface="MS PGothic" pitchFamily="34" charset="-128"/>
            </a:endParaRPr>
          </a:p>
        </p:txBody>
      </p:sp>
    </p:spTree>
    <p:extLst>
      <p:ext uri="{BB962C8B-B14F-4D97-AF65-F5344CB8AC3E}">
        <p14:creationId xmlns:p14="http://schemas.microsoft.com/office/powerpoint/2010/main" val="31382461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sponsor_slide.jpg"/>
          <p:cNvPicPr>
            <a:picLocks noChangeAspect="1"/>
          </p:cNvPicPr>
          <p:nvPr/>
        </p:nvPicPr>
        <p:blipFill>
          <a:blip r:embed="rId2" cstate="print"/>
          <a:srcRect/>
          <a:stretch>
            <a:fillRect/>
          </a:stretch>
        </p:blipFill>
        <p:spPr bwMode="auto">
          <a:xfrm>
            <a:off x="0" y="-76200"/>
            <a:ext cx="9144000" cy="6826250"/>
          </a:xfrm>
          <a:prstGeom prst="rect">
            <a:avLst/>
          </a:prstGeom>
          <a:noFill/>
          <a:ln w="9525">
            <a:noFill/>
            <a:miter lim="800000"/>
            <a:headEnd/>
            <a:tailEnd/>
          </a:ln>
        </p:spPr>
      </p:pic>
      <p:sp>
        <p:nvSpPr>
          <p:cNvPr id="2" name="TextBox 1"/>
          <p:cNvSpPr txBox="1"/>
          <p:nvPr/>
        </p:nvSpPr>
        <p:spPr>
          <a:xfrm>
            <a:off x="7467600" y="5911334"/>
            <a:ext cx="1295400" cy="461665"/>
          </a:xfrm>
          <a:prstGeom prst="rect">
            <a:avLst/>
          </a:prstGeom>
          <a:noFill/>
        </p:spPr>
        <p:txBody>
          <a:bodyPr wrap="square" rtlCol="0">
            <a:spAutoFit/>
          </a:bodyPr>
          <a:lstStyle/>
          <a:p>
            <a:pPr algn="ctr"/>
            <a:r>
              <a:rPr lang="en-US" sz="2400" dirty="0" smtClean="0"/>
              <a:t>IDPH</a:t>
            </a:r>
            <a:endParaRPr lang="en-US" sz="2400" dirty="0"/>
          </a:p>
        </p:txBody>
      </p:sp>
    </p:spTree>
    <p:extLst>
      <p:ext uri="{BB962C8B-B14F-4D97-AF65-F5344CB8AC3E}">
        <p14:creationId xmlns:p14="http://schemas.microsoft.com/office/powerpoint/2010/main" val="70479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59946</TotalTime>
  <Words>6561</Words>
  <Application>Microsoft Office PowerPoint</Application>
  <PresentationFormat>On-screen Show (4:3)</PresentationFormat>
  <Paragraphs>848</Paragraphs>
  <Slides>93</Slides>
  <Notes>50</Notes>
  <HiddenSlides>0</HiddenSlides>
  <MMClips>0</MMClips>
  <ScaleCrop>false</ScaleCrop>
  <HeadingPairs>
    <vt:vector size="4" baseType="variant">
      <vt:variant>
        <vt:lpstr>Theme</vt:lpstr>
      </vt:variant>
      <vt:variant>
        <vt:i4>3</vt:i4>
      </vt:variant>
      <vt:variant>
        <vt:lpstr>Slide Titles</vt:lpstr>
      </vt:variant>
      <vt:variant>
        <vt:i4>93</vt:i4>
      </vt:variant>
    </vt:vector>
  </HeadingPairs>
  <TitlesOfParts>
    <vt:vector size="96" baseType="lpstr">
      <vt:lpstr>Office Theme</vt:lpstr>
      <vt:lpstr>4_Office Theme</vt:lpstr>
      <vt:lpstr>6_Office Theme</vt:lpstr>
      <vt:lpstr>Illinois Maternal Hypertension Initiative: Improving Outcomes through Evidenced Based Practice</vt:lpstr>
      <vt:lpstr>Acknowledgments </vt:lpstr>
      <vt:lpstr>ILPQC Severe Maternal Hypertension Initiative</vt:lpstr>
      <vt:lpstr>Background</vt:lpstr>
      <vt:lpstr>Maternal Morbidity</vt:lpstr>
      <vt:lpstr>Maternal Mortality</vt:lpstr>
      <vt:lpstr>PowerPoint Presentation</vt:lpstr>
      <vt:lpstr>Prevalence – ACOG 2013</vt:lpstr>
      <vt:lpstr>PowerPoint Presentation</vt:lpstr>
      <vt:lpstr>PowerPoint Presentation</vt:lpstr>
      <vt:lpstr>Where are the gaps?</vt:lpstr>
      <vt:lpstr>Where are the gaps?</vt:lpstr>
      <vt:lpstr>Maternal Recognition Improves  Outcomes</vt:lpstr>
      <vt:lpstr>PowerPoint Presentation</vt:lpstr>
      <vt:lpstr>PowerPoint Presentation</vt:lpstr>
      <vt:lpstr>PowerPoint Presentation</vt:lpstr>
      <vt:lpstr>Key Clinical Pearl </vt:lpstr>
      <vt:lpstr>Historically How Well  Do We Treat Maternal BP?</vt:lpstr>
      <vt:lpstr>PowerPoint Presentation</vt:lpstr>
      <vt:lpstr>Cause of U.S. Maternal Mortality</vt:lpstr>
      <vt:lpstr>BP Associated Major Morbidity</vt:lpstr>
      <vt:lpstr>Blood Pressure Control and Stroke</vt:lpstr>
      <vt:lpstr>Preeclampsia Treatment Recommendations</vt:lpstr>
      <vt:lpstr>ILPQC Maternal  Hypertension Initiative</vt:lpstr>
      <vt:lpstr>What are we trying to  accomplish?</vt:lpstr>
      <vt:lpstr>Key Clinical Pearl: 160/110 vs. 160/105</vt:lpstr>
      <vt:lpstr>PowerPoint Presentation</vt:lpstr>
      <vt:lpstr>ILPQC HTN Initiative  Goal &amp; Measures</vt:lpstr>
      <vt:lpstr>Opportunities for Quality Improvement</vt:lpstr>
      <vt:lpstr>Where to start?</vt:lpstr>
      <vt:lpstr>Importance of  Obtaining Accurate  Blood Pressure</vt:lpstr>
      <vt:lpstr>Clinical Pearls</vt:lpstr>
      <vt:lpstr>Hypertensive Medication  Administration Oral versus IV</vt:lpstr>
      <vt:lpstr>Hypertensive Medication Administration: Oral v. IV</vt:lpstr>
      <vt:lpstr>Severe Hypertension Treatment Algorithm </vt:lpstr>
      <vt:lpstr>Key Clinical Pearl</vt:lpstr>
      <vt:lpstr>ACOG protocol Standing Order (Labetalol)</vt:lpstr>
      <vt:lpstr>ACOG protocol Standing Order (Hydralazine)</vt:lpstr>
      <vt:lpstr>ACOG protocol Standing Order (Oral Nifedipine)</vt:lpstr>
      <vt:lpstr>Magnesium Sulfate &amp; Nifedipine</vt:lpstr>
      <vt:lpstr>ACOG Sample Order Sets</vt:lpstr>
      <vt:lpstr>Timely Treatment of BP</vt:lpstr>
      <vt:lpstr>PowerPoint Presentation</vt:lpstr>
      <vt:lpstr>Who Should Get Magnesium?</vt:lpstr>
      <vt:lpstr>PowerPoint Presentation</vt:lpstr>
      <vt:lpstr>CMQCC Collaborative:  Barriers to BP Treatment</vt:lpstr>
      <vt:lpstr>BP Normalized</vt:lpstr>
      <vt:lpstr>Blood Pressure and Severe Maternal Morbidity Kilpatrick SJ, AJOG, 2016 </vt:lpstr>
      <vt:lpstr>PowerPoint Presentation</vt:lpstr>
      <vt:lpstr>“Prefer Oral Medication” Meeting treatment goal of &lt;155/105</vt:lpstr>
      <vt:lpstr>“Can Not Get Medication &lt;30-60 min”</vt:lpstr>
      <vt:lpstr>Emergency Medication Box for  Severe Preeclampsia and Eclampsia</vt:lpstr>
      <vt:lpstr>“Competing Priorities”</vt:lpstr>
      <vt:lpstr>Postpartum Care –  Delivery is The Cure (except  when it’s not)</vt:lpstr>
      <vt:lpstr>Late Postpartum Eclampsia</vt:lpstr>
      <vt:lpstr>Patient Discharge / Education</vt:lpstr>
      <vt:lpstr>Materials for Prenatal &amp;  Postpartum Patient Education</vt:lpstr>
      <vt:lpstr>PowerPoint Presentation</vt:lpstr>
      <vt:lpstr>Timely Response Matters!</vt:lpstr>
      <vt:lpstr>Key Elements of Bundles  for Hypertensive Patients</vt:lpstr>
      <vt:lpstr>Appropriate Preeclampsia Evaluation</vt:lpstr>
      <vt:lpstr>Key Clinical Pearl</vt:lpstr>
      <vt:lpstr>ACOG Executive Summary on Hypertension In Pregnancy, Nov 2013 </vt:lpstr>
      <vt:lpstr>PowerPoint Presentation</vt:lpstr>
      <vt:lpstr>Proteinuria</vt:lpstr>
      <vt:lpstr>Delivery Management</vt:lpstr>
      <vt:lpstr>When to Deliver</vt:lpstr>
      <vt:lpstr>Key Clinical Pearl</vt:lpstr>
      <vt:lpstr>Indications for Delivery</vt:lpstr>
      <vt:lpstr>Postpartum Attention</vt:lpstr>
      <vt:lpstr>Hospital Protocols,  Algorithms, Order sets</vt:lpstr>
      <vt:lpstr>PowerPoint Presentation</vt:lpstr>
      <vt:lpstr>PowerPoint Presentation</vt:lpstr>
      <vt:lpstr>PowerPoint Presentation</vt:lpstr>
      <vt:lpstr>PowerPoint Presentation</vt:lpstr>
      <vt:lpstr>         </vt:lpstr>
      <vt:lpstr>ILPQC HTN Initiative  Goal &amp; Measures</vt:lpstr>
      <vt:lpstr>Key components for success</vt:lpstr>
      <vt:lpstr>CMQCC Results</vt:lpstr>
      <vt:lpstr>PowerPoint Presentation</vt:lpstr>
      <vt:lpstr>Maternal HTN:  Time to Treatment</vt:lpstr>
      <vt:lpstr>Maternal Hypertension Data: Time to Treatment</vt:lpstr>
      <vt:lpstr>Maternal Hypertension Data: Patient Education</vt:lpstr>
      <vt:lpstr>Maternal Hypertension Data: Patient Follow-up</vt:lpstr>
      <vt:lpstr>Maternal Hypertension Data: Debrief</vt:lpstr>
      <vt:lpstr>Role of Nurses and Staff</vt:lpstr>
      <vt:lpstr>Role of  OB providers</vt:lpstr>
      <vt:lpstr>Role of OB Providers</vt:lpstr>
      <vt:lpstr>Conclusion</vt:lpstr>
      <vt:lpstr>Additional Resources</vt:lpstr>
      <vt:lpstr>PowerPoint Presentation</vt:lpstr>
      <vt:lpstr>Contact</vt:lpstr>
      <vt:lpstr>PowerPoint Presentation</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ANNBORDERS</cp:lastModifiedBy>
  <cp:revision>1284</cp:revision>
  <cp:lastPrinted>2016-05-12T13:24:57Z</cp:lastPrinted>
  <dcterms:created xsi:type="dcterms:W3CDTF">2013-06-07T18:46:59Z</dcterms:created>
  <dcterms:modified xsi:type="dcterms:W3CDTF">2017-04-03T21:56:57Z</dcterms:modified>
</cp:coreProperties>
</file>