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4138" r:id="rId2"/>
    <p:sldMasterId id="2147484150" r:id="rId3"/>
    <p:sldMasterId id="2147484174" r:id="rId4"/>
  </p:sldMasterIdLst>
  <p:notesMasterIdLst>
    <p:notesMasterId r:id="rId127"/>
  </p:notesMasterIdLst>
  <p:handoutMasterIdLst>
    <p:handoutMasterId r:id="rId128"/>
  </p:handoutMasterIdLst>
  <p:sldIdLst>
    <p:sldId id="724" r:id="rId5"/>
    <p:sldId id="969" r:id="rId6"/>
    <p:sldId id="843" r:id="rId7"/>
    <p:sldId id="842" r:id="rId8"/>
    <p:sldId id="844" r:id="rId9"/>
    <p:sldId id="845" r:id="rId10"/>
    <p:sldId id="846" r:id="rId11"/>
    <p:sldId id="847" r:id="rId12"/>
    <p:sldId id="848" r:id="rId13"/>
    <p:sldId id="849" r:id="rId14"/>
    <p:sldId id="850" r:id="rId15"/>
    <p:sldId id="962" r:id="rId16"/>
    <p:sldId id="963" r:id="rId17"/>
    <p:sldId id="978" r:id="rId18"/>
    <p:sldId id="964" r:id="rId19"/>
    <p:sldId id="965" r:id="rId20"/>
    <p:sldId id="854" r:id="rId21"/>
    <p:sldId id="855" r:id="rId22"/>
    <p:sldId id="856" r:id="rId23"/>
    <p:sldId id="857" r:id="rId24"/>
    <p:sldId id="859" r:id="rId25"/>
    <p:sldId id="860" r:id="rId26"/>
    <p:sldId id="861" r:id="rId27"/>
    <p:sldId id="862" r:id="rId28"/>
    <p:sldId id="863" r:id="rId29"/>
    <p:sldId id="864" r:id="rId30"/>
    <p:sldId id="865" r:id="rId31"/>
    <p:sldId id="866" r:id="rId32"/>
    <p:sldId id="867" r:id="rId33"/>
    <p:sldId id="868" r:id="rId34"/>
    <p:sldId id="869" r:id="rId35"/>
    <p:sldId id="870" r:id="rId36"/>
    <p:sldId id="871" r:id="rId37"/>
    <p:sldId id="872" r:id="rId38"/>
    <p:sldId id="873" r:id="rId39"/>
    <p:sldId id="874" r:id="rId40"/>
    <p:sldId id="875" r:id="rId41"/>
    <p:sldId id="876" r:id="rId42"/>
    <p:sldId id="877" r:id="rId43"/>
    <p:sldId id="878" r:id="rId44"/>
    <p:sldId id="879" r:id="rId45"/>
    <p:sldId id="880" r:id="rId46"/>
    <p:sldId id="881" r:id="rId47"/>
    <p:sldId id="882" r:id="rId48"/>
    <p:sldId id="883" r:id="rId49"/>
    <p:sldId id="884" r:id="rId50"/>
    <p:sldId id="885" r:id="rId51"/>
    <p:sldId id="886" r:id="rId52"/>
    <p:sldId id="887" r:id="rId53"/>
    <p:sldId id="888" r:id="rId54"/>
    <p:sldId id="889" r:id="rId55"/>
    <p:sldId id="890" r:id="rId56"/>
    <p:sldId id="891" r:id="rId57"/>
    <p:sldId id="896" r:id="rId58"/>
    <p:sldId id="893" r:id="rId59"/>
    <p:sldId id="894" r:id="rId60"/>
    <p:sldId id="895" r:id="rId61"/>
    <p:sldId id="897" r:id="rId62"/>
    <p:sldId id="898" r:id="rId63"/>
    <p:sldId id="899" r:id="rId64"/>
    <p:sldId id="900" r:id="rId65"/>
    <p:sldId id="901" r:id="rId66"/>
    <p:sldId id="902" r:id="rId67"/>
    <p:sldId id="903" r:id="rId68"/>
    <p:sldId id="904" r:id="rId69"/>
    <p:sldId id="905" r:id="rId70"/>
    <p:sldId id="906" r:id="rId71"/>
    <p:sldId id="907" r:id="rId72"/>
    <p:sldId id="908" r:id="rId73"/>
    <p:sldId id="976" r:id="rId74"/>
    <p:sldId id="909" r:id="rId75"/>
    <p:sldId id="975" r:id="rId76"/>
    <p:sldId id="910" r:id="rId77"/>
    <p:sldId id="977" r:id="rId78"/>
    <p:sldId id="912" r:id="rId79"/>
    <p:sldId id="913" r:id="rId80"/>
    <p:sldId id="914" r:id="rId81"/>
    <p:sldId id="915" r:id="rId82"/>
    <p:sldId id="916" r:id="rId83"/>
    <p:sldId id="917" r:id="rId84"/>
    <p:sldId id="918" r:id="rId85"/>
    <p:sldId id="919" r:id="rId86"/>
    <p:sldId id="920" r:id="rId87"/>
    <p:sldId id="921" r:id="rId88"/>
    <p:sldId id="922" r:id="rId89"/>
    <p:sldId id="923" r:id="rId90"/>
    <p:sldId id="924" r:id="rId91"/>
    <p:sldId id="925" r:id="rId92"/>
    <p:sldId id="926" r:id="rId93"/>
    <p:sldId id="927" r:id="rId94"/>
    <p:sldId id="928" r:id="rId95"/>
    <p:sldId id="929" r:id="rId96"/>
    <p:sldId id="930" r:id="rId97"/>
    <p:sldId id="931" r:id="rId98"/>
    <p:sldId id="932" r:id="rId99"/>
    <p:sldId id="933" r:id="rId100"/>
    <p:sldId id="934" r:id="rId101"/>
    <p:sldId id="935" r:id="rId102"/>
    <p:sldId id="936" r:id="rId103"/>
    <p:sldId id="938" r:id="rId104"/>
    <p:sldId id="937" r:id="rId105"/>
    <p:sldId id="939" r:id="rId106"/>
    <p:sldId id="940" r:id="rId107"/>
    <p:sldId id="941" r:id="rId108"/>
    <p:sldId id="973" r:id="rId109"/>
    <p:sldId id="943" r:id="rId110"/>
    <p:sldId id="968" r:id="rId111"/>
    <p:sldId id="967" r:id="rId112"/>
    <p:sldId id="944" r:id="rId113"/>
    <p:sldId id="961" r:id="rId114"/>
    <p:sldId id="960" r:id="rId115"/>
    <p:sldId id="974" r:id="rId116"/>
    <p:sldId id="947" r:id="rId117"/>
    <p:sldId id="948" r:id="rId118"/>
    <p:sldId id="949" r:id="rId119"/>
    <p:sldId id="950" r:id="rId120"/>
    <p:sldId id="951" r:id="rId121"/>
    <p:sldId id="953" r:id="rId122"/>
    <p:sldId id="956" r:id="rId123"/>
    <p:sldId id="957" r:id="rId124"/>
    <p:sldId id="841" r:id="rId125"/>
    <p:sldId id="835" r:id="rId12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1" clrIdx="0">
    <p:extLst/>
  </p:cmAuthor>
  <p:cmAuthor id="2" name="Katelynne Finnegan" initials="KF" lastIdx="4" clrIdx="1"/>
  <p:cmAuthor id="3" name="cburke4" initials="c"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572"/>
    <a:srgbClr val="D6D3D1"/>
    <a:srgbClr val="F58466"/>
    <a:srgbClr val="004990"/>
    <a:srgbClr val="FFB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10" autoAdjust="0"/>
    <p:restoredTop sz="96305" autoAdjust="0"/>
  </p:normalViewPr>
  <p:slideViewPr>
    <p:cSldViewPr>
      <p:cViewPr varScale="1">
        <p:scale>
          <a:sx n="108" d="100"/>
          <a:sy n="108" d="100"/>
        </p:scale>
        <p:origin x="630" y="138"/>
      </p:cViewPr>
      <p:guideLst>
        <p:guide orient="horz" pos="2160"/>
        <p:guide pos="2880"/>
      </p:guideLst>
    </p:cSldViewPr>
  </p:slideViewPr>
  <p:outlineViewPr>
    <p:cViewPr>
      <p:scale>
        <a:sx n="33" d="100"/>
        <a:sy n="33" d="100"/>
      </p:scale>
      <p:origin x="0" y="-30258"/>
    </p:cViewPr>
  </p:outlineViewPr>
  <p:notesTextViewPr>
    <p:cViewPr>
      <p:scale>
        <a:sx n="100" d="100"/>
        <a:sy n="100" d="100"/>
      </p:scale>
      <p:origin x="0" y="0"/>
    </p:cViewPr>
  </p:notesTextViewPr>
  <p:sorterViewPr>
    <p:cViewPr>
      <p:scale>
        <a:sx n="150" d="100"/>
        <a:sy n="150" d="100"/>
      </p:scale>
      <p:origin x="0" y="-18666"/>
    </p:cViewPr>
  </p:sorterViewPr>
  <p:notesViewPr>
    <p:cSldViewPr>
      <p:cViewPr varScale="1">
        <p:scale>
          <a:sx n="57" d="100"/>
          <a:sy n="57" d="100"/>
        </p:scale>
        <p:origin x="-281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handoutMaster" Target="handoutMasters/handout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commentAuthors" Target="commentAuthor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177A8-CCE7-41A8-8A6E-D3656318C2E7}"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en-US"/>
        </a:p>
      </dgm:t>
    </dgm:pt>
    <dgm:pt modelId="{47E3AB85-BCDF-4464-A557-D6F28AC00076}">
      <dgm:prSet phldrT="[Text]"/>
      <dgm:spPr/>
      <dgm:t>
        <a:bodyPr/>
        <a:lstStyle/>
        <a:p>
          <a:r>
            <a:rPr lang="en-US" dirty="0" smtClean="0"/>
            <a:t>Upper arm circumference &gt; 50 cm</a:t>
          </a:r>
          <a:endParaRPr lang="en-US" dirty="0"/>
        </a:p>
      </dgm:t>
    </dgm:pt>
    <dgm:pt modelId="{492A3D7C-2330-44AF-81F5-61898340D4C1}" type="parTrans" cxnId="{023F8F75-CD9B-4F39-8A55-6A0297E87A77}">
      <dgm:prSet/>
      <dgm:spPr/>
      <dgm:t>
        <a:bodyPr/>
        <a:lstStyle/>
        <a:p>
          <a:endParaRPr lang="en-US"/>
        </a:p>
      </dgm:t>
    </dgm:pt>
    <dgm:pt modelId="{F12DAD8A-51E4-4E7B-94F9-C468239DB53E}" type="sibTrans" cxnId="{023F8F75-CD9B-4F39-8A55-6A0297E87A77}">
      <dgm:prSet/>
      <dgm:spPr/>
      <dgm:t>
        <a:bodyPr/>
        <a:lstStyle/>
        <a:p>
          <a:endParaRPr lang="en-US"/>
        </a:p>
      </dgm:t>
    </dgm:pt>
    <dgm:pt modelId="{295ED0C3-7CF7-4306-AC7E-24A734BE5FB5}">
      <dgm:prSet phldrT="[Text]"/>
      <dgm:spPr/>
      <dgm:t>
        <a:bodyPr/>
        <a:lstStyle/>
        <a:p>
          <a:r>
            <a:rPr lang="en-US" dirty="0" smtClean="0"/>
            <a:t>Can use a thigh cuff if upper arm is long enough</a:t>
          </a:r>
          <a:endParaRPr lang="en-US" dirty="0"/>
        </a:p>
      </dgm:t>
    </dgm:pt>
    <dgm:pt modelId="{EDACAAAA-63F4-4A7C-AC26-911CCE4D3C61}" type="parTrans" cxnId="{177B91E9-E8C2-46F4-8A4F-CECD6BAD0FF6}">
      <dgm:prSet/>
      <dgm:spPr/>
      <dgm:t>
        <a:bodyPr/>
        <a:lstStyle/>
        <a:p>
          <a:endParaRPr lang="en-US"/>
        </a:p>
      </dgm:t>
    </dgm:pt>
    <dgm:pt modelId="{9C810EE1-15F7-49BB-BBE8-D9F5CDC1DF93}" type="sibTrans" cxnId="{177B91E9-E8C2-46F4-8A4F-CECD6BAD0FF6}">
      <dgm:prSet/>
      <dgm:spPr/>
      <dgm:t>
        <a:bodyPr/>
        <a:lstStyle/>
        <a:p>
          <a:endParaRPr lang="en-US"/>
        </a:p>
      </dgm:t>
    </dgm:pt>
    <dgm:pt modelId="{A2F84741-2A77-4CDF-BC8A-78F8DCEF61BE}">
      <dgm:prSet phldrT="[Text]"/>
      <dgm:spPr/>
      <dgm:t>
        <a:bodyPr/>
        <a:lstStyle/>
        <a:p>
          <a:r>
            <a:rPr lang="en-US" dirty="0" smtClean="0"/>
            <a:t>Measure forearm </a:t>
          </a:r>
          <a:endParaRPr lang="en-US" dirty="0"/>
        </a:p>
      </dgm:t>
    </dgm:pt>
    <dgm:pt modelId="{F6022CB7-65B6-4020-A4DE-CC1E2DC46909}" type="parTrans" cxnId="{B2F621F2-C133-4EDA-BDEF-D72BEBB25403}">
      <dgm:prSet/>
      <dgm:spPr/>
      <dgm:t>
        <a:bodyPr/>
        <a:lstStyle/>
        <a:p>
          <a:endParaRPr lang="en-US"/>
        </a:p>
      </dgm:t>
    </dgm:pt>
    <dgm:pt modelId="{BD3EAAF0-E8D9-408B-8F93-D58B56EABAEC}" type="sibTrans" cxnId="{B2F621F2-C133-4EDA-BDEF-D72BEBB25403}">
      <dgm:prSet/>
      <dgm:spPr/>
      <dgm:t>
        <a:bodyPr/>
        <a:lstStyle/>
        <a:p>
          <a:endParaRPr lang="en-US"/>
        </a:p>
      </dgm:t>
    </dgm:pt>
    <dgm:pt modelId="{8058374E-43B1-4018-8C5C-7424270CB5F0}">
      <dgm:prSet phldrT="[Text]"/>
      <dgm:spPr/>
      <dgm:t>
        <a:bodyPr/>
        <a:lstStyle/>
        <a:p>
          <a:r>
            <a:rPr lang="en-US" dirty="0" smtClean="0"/>
            <a:t>Choose cuff that covers 40% of circumference</a:t>
          </a:r>
          <a:endParaRPr lang="en-US" dirty="0"/>
        </a:p>
      </dgm:t>
    </dgm:pt>
    <dgm:pt modelId="{02ADE665-864D-4E50-9D90-5FD707D92A5C}" type="parTrans" cxnId="{63A240CE-B5D4-4C0A-BC7E-D2E77CBD04D9}">
      <dgm:prSet/>
      <dgm:spPr/>
      <dgm:t>
        <a:bodyPr/>
        <a:lstStyle/>
        <a:p>
          <a:endParaRPr lang="en-US"/>
        </a:p>
      </dgm:t>
    </dgm:pt>
    <dgm:pt modelId="{B1F2C562-2E9B-483A-9D03-29060DCD10B4}" type="sibTrans" cxnId="{63A240CE-B5D4-4C0A-BC7E-D2E77CBD04D9}">
      <dgm:prSet/>
      <dgm:spPr/>
      <dgm:t>
        <a:bodyPr/>
        <a:lstStyle/>
        <a:p>
          <a:endParaRPr lang="en-US"/>
        </a:p>
      </dgm:t>
    </dgm:pt>
    <dgm:pt modelId="{7CA5CC7B-08B1-43D2-A0D9-5E431EAC1488}">
      <dgm:prSet phldrT="[Text]"/>
      <dgm:spPr/>
      <dgm:t>
        <a:bodyPr/>
        <a:lstStyle/>
        <a:p>
          <a:r>
            <a:rPr lang="en-US" dirty="0" smtClean="0"/>
            <a:t>Inflate cuff and feel for radial pulse</a:t>
          </a:r>
          <a:endParaRPr lang="en-US" dirty="0"/>
        </a:p>
      </dgm:t>
    </dgm:pt>
    <dgm:pt modelId="{92265343-C082-46DB-BC50-FD32C48F0929}" type="parTrans" cxnId="{09607836-6459-4F24-8C07-CDA881ED247E}">
      <dgm:prSet/>
      <dgm:spPr/>
      <dgm:t>
        <a:bodyPr/>
        <a:lstStyle/>
        <a:p>
          <a:endParaRPr lang="en-US"/>
        </a:p>
      </dgm:t>
    </dgm:pt>
    <dgm:pt modelId="{AFCC1123-2BEA-4788-B57B-074C17E56FD8}" type="sibTrans" cxnId="{09607836-6459-4F24-8C07-CDA881ED247E}">
      <dgm:prSet/>
      <dgm:spPr/>
      <dgm:t>
        <a:bodyPr/>
        <a:lstStyle/>
        <a:p>
          <a:endParaRPr lang="en-US"/>
        </a:p>
      </dgm:t>
    </dgm:pt>
    <dgm:pt modelId="{85B1D3CC-3F2D-499A-9A98-91C3424DE946}" type="pres">
      <dgm:prSet presAssocID="{7A7177A8-CCE7-41A8-8A6E-D3656318C2E7}" presName="Name0" presStyleCnt="0">
        <dgm:presLayoutVars>
          <dgm:dir/>
          <dgm:animLvl val="lvl"/>
          <dgm:resizeHandles/>
        </dgm:presLayoutVars>
      </dgm:prSet>
      <dgm:spPr/>
      <dgm:t>
        <a:bodyPr/>
        <a:lstStyle/>
        <a:p>
          <a:endParaRPr lang="en-US"/>
        </a:p>
      </dgm:t>
    </dgm:pt>
    <dgm:pt modelId="{9259F00B-5DB0-44D9-B768-6398BF449EE8}" type="pres">
      <dgm:prSet presAssocID="{47E3AB85-BCDF-4464-A557-D6F28AC00076}" presName="linNode" presStyleCnt="0"/>
      <dgm:spPr/>
      <dgm:t>
        <a:bodyPr/>
        <a:lstStyle/>
        <a:p>
          <a:endParaRPr lang="en-US"/>
        </a:p>
      </dgm:t>
    </dgm:pt>
    <dgm:pt modelId="{BEFBAA50-D64B-42AE-8DA7-3E84E35B812B}" type="pres">
      <dgm:prSet presAssocID="{47E3AB85-BCDF-4464-A557-D6F28AC00076}" presName="parentShp" presStyleLbl="node1" presStyleIdx="0" presStyleCnt="2">
        <dgm:presLayoutVars>
          <dgm:bulletEnabled val="1"/>
        </dgm:presLayoutVars>
      </dgm:prSet>
      <dgm:spPr/>
      <dgm:t>
        <a:bodyPr/>
        <a:lstStyle/>
        <a:p>
          <a:endParaRPr lang="en-US"/>
        </a:p>
      </dgm:t>
    </dgm:pt>
    <dgm:pt modelId="{0EC56F53-1986-46DD-89C8-35CBC517CB53}" type="pres">
      <dgm:prSet presAssocID="{47E3AB85-BCDF-4464-A557-D6F28AC00076}" presName="childShp" presStyleLbl="bgAccFollowNode1" presStyleIdx="0" presStyleCnt="2">
        <dgm:presLayoutVars>
          <dgm:bulletEnabled val="1"/>
        </dgm:presLayoutVars>
      </dgm:prSet>
      <dgm:spPr/>
      <dgm:t>
        <a:bodyPr/>
        <a:lstStyle/>
        <a:p>
          <a:endParaRPr lang="en-US"/>
        </a:p>
      </dgm:t>
    </dgm:pt>
    <dgm:pt modelId="{6A785B57-4767-4A27-8A93-6724073AE481}" type="pres">
      <dgm:prSet presAssocID="{F12DAD8A-51E4-4E7B-94F9-C468239DB53E}" presName="spacing" presStyleCnt="0"/>
      <dgm:spPr/>
      <dgm:t>
        <a:bodyPr/>
        <a:lstStyle/>
        <a:p>
          <a:endParaRPr lang="en-US"/>
        </a:p>
      </dgm:t>
    </dgm:pt>
    <dgm:pt modelId="{0A5FCF0E-B041-40C2-99D8-0F60345DCF94}" type="pres">
      <dgm:prSet presAssocID="{A2F84741-2A77-4CDF-BC8A-78F8DCEF61BE}" presName="linNode" presStyleCnt="0"/>
      <dgm:spPr/>
      <dgm:t>
        <a:bodyPr/>
        <a:lstStyle/>
        <a:p>
          <a:endParaRPr lang="en-US"/>
        </a:p>
      </dgm:t>
    </dgm:pt>
    <dgm:pt modelId="{3CC5B36D-58C6-48FD-88C9-0E58B53BA7D6}" type="pres">
      <dgm:prSet presAssocID="{A2F84741-2A77-4CDF-BC8A-78F8DCEF61BE}" presName="parentShp" presStyleLbl="node1" presStyleIdx="1" presStyleCnt="2">
        <dgm:presLayoutVars>
          <dgm:bulletEnabled val="1"/>
        </dgm:presLayoutVars>
      </dgm:prSet>
      <dgm:spPr/>
      <dgm:t>
        <a:bodyPr/>
        <a:lstStyle/>
        <a:p>
          <a:endParaRPr lang="en-US"/>
        </a:p>
      </dgm:t>
    </dgm:pt>
    <dgm:pt modelId="{32A788D3-6B5B-4BA9-BCF8-36436F9E4C56}" type="pres">
      <dgm:prSet presAssocID="{A2F84741-2A77-4CDF-BC8A-78F8DCEF61BE}" presName="childShp" presStyleLbl="bgAccFollowNode1" presStyleIdx="1" presStyleCnt="2">
        <dgm:presLayoutVars>
          <dgm:bulletEnabled val="1"/>
        </dgm:presLayoutVars>
      </dgm:prSet>
      <dgm:spPr/>
      <dgm:t>
        <a:bodyPr/>
        <a:lstStyle/>
        <a:p>
          <a:endParaRPr lang="en-US"/>
        </a:p>
      </dgm:t>
    </dgm:pt>
  </dgm:ptLst>
  <dgm:cxnLst>
    <dgm:cxn modelId="{486DA156-6A8E-4532-A494-1C6F88E87586}" type="presOf" srcId="{295ED0C3-7CF7-4306-AC7E-24A734BE5FB5}" destId="{0EC56F53-1986-46DD-89C8-35CBC517CB53}" srcOrd="0" destOrd="0" presId="urn:microsoft.com/office/officeart/2005/8/layout/vList6"/>
    <dgm:cxn modelId="{B8443EB1-5B4B-472B-A61D-86D2AAC6B6E5}" type="presOf" srcId="{8058374E-43B1-4018-8C5C-7424270CB5F0}" destId="{32A788D3-6B5B-4BA9-BCF8-36436F9E4C56}" srcOrd="0" destOrd="0" presId="urn:microsoft.com/office/officeart/2005/8/layout/vList6"/>
    <dgm:cxn modelId="{9F3B826B-AD0B-4931-B7B0-16375EFC1C99}" type="presOf" srcId="{47E3AB85-BCDF-4464-A557-D6F28AC00076}" destId="{BEFBAA50-D64B-42AE-8DA7-3E84E35B812B}" srcOrd="0" destOrd="0" presId="urn:microsoft.com/office/officeart/2005/8/layout/vList6"/>
    <dgm:cxn modelId="{63A240CE-B5D4-4C0A-BC7E-D2E77CBD04D9}" srcId="{A2F84741-2A77-4CDF-BC8A-78F8DCEF61BE}" destId="{8058374E-43B1-4018-8C5C-7424270CB5F0}" srcOrd="0" destOrd="0" parTransId="{02ADE665-864D-4E50-9D90-5FD707D92A5C}" sibTransId="{B1F2C562-2E9B-483A-9D03-29060DCD10B4}"/>
    <dgm:cxn modelId="{023F8F75-CD9B-4F39-8A55-6A0297E87A77}" srcId="{7A7177A8-CCE7-41A8-8A6E-D3656318C2E7}" destId="{47E3AB85-BCDF-4464-A557-D6F28AC00076}" srcOrd="0" destOrd="0" parTransId="{492A3D7C-2330-44AF-81F5-61898340D4C1}" sibTransId="{F12DAD8A-51E4-4E7B-94F9-C468239DB53E}"/>
    <dgm:cxn modelId="{6AD66D9B-0F92-4A96-8AB7-E3F89ADA7EAB}" type="presOf" srcId="{7A7177A8-CCE7-41A8-8A6E-D3656318C2E7}" destId="{85B1D3CC-3F2D-499A-9A98-91C3424DE946}" srcOrd="0" destOrd="0" presId="urn:microsoft.com/office/officeart/2005/8/layout/vList6"/>
    <dgm:cxn modelId="{501469C9-84FE-4B72-BB7A-A5191C292F26}" type="presOf" srcId="{A2F84741-2A77-4CDF-BC8A-78F8DCEF61BE}" destId="{3CC5B36D-58C6-48FD-88C9-0E58B53BA7D6}" srcOrd="0" destOrd="0" presId="urn:microsoft.com/office/officeart/2005/8/layout/vList6"/>
    <dgm:cxn modelId="{21AC2C00-7697-4243-B795-04B7C4BD991F}" type="presOf" srcId="{7CA5CC7B-08B1-43D2-A0D9-5E431EAC1488}" destId="{32A788D3-6B5B-4BA9-BCF8-36436F9E4C56}" srcOrd="0" destOrd="1" presId="urn:microsoft.com/office/officeart/2005/8/layout/vList6"/>
    <dgm:cxn modelId="{177B91E9-E8C2-46F4-8A4F-CECD6BAD0FF6}" srcId="{47E3AB85-BCDF-4464-A557-D6F28AC00076}" destId="{295ED0C3-7CF7-4306-AC7E-24A734BE5FB5}" srcOrd="0" destOrd="0" parTransId="{EDACAAAA-63F4-4A7C-AC26-911CCE4D3C61}" sibTransId="{9C810EE1-15F7-49BB-BBE8-D9F5CDC1DF93}"/>
    <dgm:cxn modelId="{B2F621F2-C133-4EDA-BDEF-D72BEBB25403}" srcId="{7A7177A8-CCE7-41A8-8A6E-D3656318C2E7}" destId="{A2F84741-2A77-4CDF-BC8A-78F8DCEF61BE}" srcOrd="1" destOrd="0" parTransId="{F6022CB7-65B6-4020-A4DE-CC1E2DC46909}" sibTransId="{BD3EAAF0-E8D9-408B-8F93-D58B56EABAEC}"/>
    <dgm:cxn modelId="{09607836-6459-4F24-8C07-CDA881ED247E}" srcId="{A2F84741-2A77-4CDF-BC8A-78F8DCEF61BE}" destId="{7CA5CC7B-08B1-43D2-A0D9-5E431EAC1488}" srcOrd="1" destOrd="0" parTransId="{92265343-C082-46DB-BC50-FD32C48F0929}" sibTransId="{AFCC1123-2BEA-4788-B57B-074C17E56FD8}"/>
    <dgm:cxn modelId="{04EB9AF0-1C1D-4411-8B81-F260B1422622}" type="presParOf" srcId="{85B1D3CC-3F2D-499A-9A98-91C3424DE946}" destId="{9259F00B-5DB0-44D9-B768-6398BF449EE8}" srcOrd="0" destOrd="0" presId="urn:microsoft.com/office/officeart/2005/8/layout/vList6"/>
    <dgm:cxn modelId="{749F3713-FF2C-4FEC-B67B-6602F7749823}" type="presParOf" srcId="{9259F00B-5DB0-44D9-B768-6398BF449EE8}" destId="{BEFBAA50-D64B-42AE-8DA7-3E84E35B812B}" srcOrd="0" destOrd="0" presId="urn:microsoft.com/office/officeart/2005/8/layout/vList6"/>
    <dgm:cxn modelId="{F07A796C-BE6B-4822-BBCD-AE61BEF4C4AC}" type="presParOf" srcId="{9259F00B-5DB0-44D9-B768-6398BF449EE8}" destId="{0EC56F53-1986-46DD-89C8-35CBC517CB53}" srcOrd="1" destOrd="0" presId="urn:microsoft.com/office/officeart/2005/8/layout/vList6"/>
    <dgm:cxn modelId="{CB822B78-68DA-413E-80E6-24B1D58FE515}" type="presParOf" srcId="{85B1D3CC-3F2D-499A-9A98-91C3424DE946}" destId="{6A785B57-4767-4A27-8A93-6724073AE481}" srcOrd="1" destOrd="0" presId="urn:microsoft.com/office/officeart/2005/8/layout/vList6"/>
    <dgm:cxn modelId="{20FA265C-6DD4-478C-8B25-4466AA6805CA}" type="presParOf" srcId="{85B1D3CC-3F2D-499A-9A98-91C3424DE946}" destId="{0A5FCF0E-B041-40C2-99D8-0F60345DCF94}" srcOrd="2" destOrd="0" presId="urn:microsoft.com/office/officeart/2005/8/layout/vList6"/>
    <dgm:cxn modelId="{56C75FBD-9F86-45E5-9E65-C736DC6FA45C}" type="presParOf" srcId="{0A5FCF0E-B041-40C2-99D8-0F60345DCF94}" destId="{3CC5B36D-58C6-48FD-88C9-0E58B53BA7D6}" srcOrd="0" destOrd="0" presId="urn:microsoft.com/office/officeart/2005/8/layout/vList6"/>
    <dgm:cxn modelId="{DF2C2BA2-A169-4889-94AD-172286E0A97B}" type="presParOf" srcId="{0A5FCF0E-B041-40C2-99D8-0F60345DCF94}" destId="{32A788D3-6B5B-4BA9-BCF8-36436F9E4C5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4D13A0C-38C0-492B-B19C-A5B2B7167F55}"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en-US"/>
        </a:p>
      </dgm:t>
    </dgm:pt>
    <dgm:pt modelId="{E7D49316-635A-4E8D-91ED-8B8F98E85849}">
      <dgm:prSet phldrT="[Text]"/>
      <dgm:spPr/>
      <dgm:t>
        <a:bodyPr/>
        <a:lstStyle/>
        <a:p>
          <a:r>
            <a:rPr lang="en-US" dirty="0" smtClean="0"/>
            <a:t>Initial BP </a:t>
          </a:r>
          <a:r>
            <a:rPr lang="en-US" smtClean="0"/>
            <a:t>is ≥</a:t>
          </a:r>
        </a:p>
        <a:p>
          <a:r>
            <a:rPr lang="en-US" smtClean="0"/>
            <a:t>140 systolic OR </a:t>
          </a:r>
        </a:p>
        <a:p>
          <a:r>
            <a:rPr lang="en-US" smtClean="0"/>
            <a:t>≥ </a:t>
          </a:r>
          <a:r>
            <a:rPr lang="en-US" dirty="0" smtClean="0"/>
            <a:t>90 diastolic</a:t>
          </a:r>
          <a:endParaRPr lang="en-US" dirty="0"/>
        </a:p>
      </dgm:t>
    </dgm:pt>
    <dgm:pt modelId="{29B15535-8BB2-4B0C-9C16-926162715765}" type="parTrans" cxnId="{E6240818-2D60-4359-A471-FB8877047783}">
      <dgm:prSet/>
      <dgm:spPr/>
      <dgm:t>
        <a:bodyPr/>
        <a:lstStyle/>
        <a:p>
          <a:endParaRPr lang="en-US"/>
        </a:p>
      </dgm:t>
    </dgm:pt>
    <dgm:pt modelId="{A9B61919-F27F-422A-A03B-038FD889D563}" type="sibTrans" cxnId="{E6240818-2D60-4359-A471-FB8877047783}">
      <dgm:prSet/>
      <dgm:spPr/>
      <dgm:t>
        <a:bodyPr/>
        <a:lstStyle/>
        <a:p>
          <a:endParaRPr lang="en-US"/>
        </a:p>
      </dgm:t>
    </dgm:pt>
    <dgm:pt modelId="{ED9F013C-F2CA-4A89-8C31-604A17C94120}">
      <dgm:prSet phldrT="[Text]"/>
      <dgm:spPr/>
      <dgm:t>
        <a:bodyPr/>
        <a:lstStyle/>
        <a:p>
          <a:r>
            <a:rPr lang="en-US" dirty="0" smtClean="0"/>
            <a:t>Repeat blood pressure in 15 minutes</a:t>
          </a:r>
          <a:endParaRPr lang="en-US" dirty="0"/>
        </a:p>
      </dgm:t>
    </dgm:pt>
    <dgm:pt modelId="{8B9BB44E-BD83-418C-BDFF-D0D41CAF0749}" type="parTrans" cxnId="{4E65BC93-ADD1-4629-8908-1D53BC440BD1}">
      <dgm:prSet/>
      <dgm:spPr/>
      <dgm:t>
        <a:bodyPr/>
        <a:lstStyle/>
        <a:p>
          <a:endParaRPr lang="en-US"/>
        </a:p>
      </dgm:t>
    </dgm:pt>
    <dgm:pt modelId="{535D152C-18BC-49CC-A5C3-F81CAAD0BA6E}" type="sibTrans" cxnId="{4E65BC93-ADD1-4629-8908-1D53BC440BD1}">
      <dgm:prSet/>
      <dgm:spPr/>
      <dgm:t>
        <a:bodyPr/>
        <a:lstStyle/>
        <a:p>
          <a:endParaRPr lang="en-US"/>
        </a:p>
      </dgm:t>
    </dgm:pt>
    <dgm:pt modelId="{FF8318C6-CEB9-472D-A7B4-8E5C7FB24734}">
      <dgm:prSet phldrT="[Text]"/>
      <dgm:spPr/>
      <dgm:t>
        <a:bodyPr/>
        <a:lstStyle/>
        <a:p>
          <a:r>
            <a:rPr lang="en-US" dirty="0" smtClean="0"/>
            <a:t>Take in the same arm</a:t>
          </a:r>
          <a:endParaRPr lang="en-US" dirty="0"/>
        </a:p>
      </dgm:t>
    </dgm:pt>
    <dgm:pt modelId="{CCA09128-E19D-4890-809E-BDB84F2D203F}" type="parTrans" cxnId="{9E4DC956-31A6-497A-8510-7DD25FA1DA0D}">
      <dgm:prSet/>
      <dgm:spPr/>
      <dgm:t>
        <a:bodyPr/>
        <a:lstStyle/>
        <a:p>
          <a:endParaRPr lang="en-US"/>
        </a:p>
      </dgm:t>
    </dgm:pt>
    <dgm:pt modelId="{D6455849-8C05-4507-858D-313AFB300E1C}" type="sibTrans" cxnId="{9E4DC956-31A6-497A-8510-7DD25FA1DA0D}">
      <dgm:prSet/>
      <dgm:spPr/>
      <dgm:t>
        <a:bodyPr/>
        <a:lstStyle/>
        <a:p>
          <a:endParaRPr lang="en-US"/>
        </a:p>
      </dgm:t>
    </dgm:pt>
    <dgm:pt modelId="{8C5C798B-9059-4332-8245-9401D24CF092}">
      <dgm:prSet phldrT="[Text]"/>
      <dgm:spPr/>
      <dgm:t>
        <a:bodyPr/>
        <a:lstStyle/>
        <a:p>
          <a:r>
            <a:rPr lang="en-US" dirty="0" smtClean="0"/>
            <a:t>Initial BP is ≥</a:t>
          </a:r>
        </a:p>
        <a:p>
          <a:r>
            <a:rPr lang="en-US" dirty="0" smtClean="0"/>
            <a:t>160 systolic or </a:t>
          </a:r>
        </a:p>
        <a:p>
          <a:r>
            <a:rPr lang="en-US" dirty="0" smtClean="0"/>
            <a:t>≥ 110(105) diastolic</a:t>
          </a:r>
          <a:endParaRPr lang="en-US" dirty="0"/>
        </a:p>
      </dgm:t>
    </dgm:pt>
    <dgm:pt modelId="{256E3E4D-ED74-46E3-8199-20BDD75B4118}" type="parTrans" cxnId="{B7068CDB-6913-4762-A5DF-0D83063E570A}">
      <dgm:prSet/>
      <dgm:spPr/>
      <dgm:t>
        <a:bodyPr/>
        <a:lstStyle/>
        <a:p>
          <a:endParaRPr lang="en-US"/>
        </a:p>
      </dgm:t>
    </dgm:pt>
    <dgm:pt modelId="{355443EF-A902-4A61-AB34-E68B13E732F3}" type="sibTrans" cxnId="{B7068CDB-6913-4762-A5DF-0D83063E570A}">
      <dgm:prSet/>
      <dgm:spPr/>
      <dgm:t>
        <a:bodyPr/>
        <a:lstStyle/>
        <a:p>
          <a:endParaRPr lang="en-US"/>
        </a:p>
      </dgm:t>
    </dgm:pt>
    <dgm:pt modelId="{E9BB627E-9196-445D-AEB1-5A016977821B}">
      <dgm:prSet phldrT="[Text]"/>
      <dgm:spPr/>
      <dgm:t>
        <a:bodyPr/>
        <a:lstStyle/>
        <a:p>
          <a:r>
            <a:rPr lang="en-US" dirty="0" smtClean="0"/>
            <a:t>Notify provider after first elevated BP</a:t>
          </a:r>
          <a:endParaRPr lang="en-US" dirty="0"/>
        </a:p>
      </dgm:t>
    </dgm:pt>
    <dgm:pt modelId="{09366B12-79EF-402C-8A38-1416F8977921}" type="parTrans" cxnId="{C23BE7FE-2639-4D7D-BD62-B4BEA5128506}">
      <dgm:prSet/>
      <dgm:spPr/>
      <dgm:t>
        <a:bodyPr/>
        <a:lstStyle/>
        <a:p>
          <a:endParaRPr lang="en-US"/>
        </a:p>
      </dgm:t>
    </dgm:pt>
    <dgm:pt modelId="{418D161D-0FAF-49F6-9421-4E7836BBF94E}" type="sibTrans" cxnId="{C23BE7FE-2639-4D7D-BD62-B4BEA5128506}">
      <dgm:prSet/>
      <dgm:spPr/>
      <dgm:t>
        <a:bodyPr/>
        <a:lstStyle/>
        <a:p>
          <a:endParaRPr lang="en-US"/>
        </a:p>
      </dgm:t>
    </dgm:pt>
    <dgm:pt modelId="{1F122CAF-7DE5-477C-93FC-7C6646694794}">
      <dgm:prSet phldrT="[Text]"/>
      <dgm:spPr/>
      <dgm:t>
        <a:bodyPr/>
        <a:lstStyle/>
        <a:p>
          <a:r>
            <a:rPr lang="en-US" dirty="0" smtClean="0"/>
            <a:t>Reassess after 15 minutes</a:t>
          </a:r>
          <a:endParaRPr lang="en-US" dirty="0"/>
        </a:p>
      </dgm:t>
    </dgm:pt>
    <dgm:pt modelId="{D97186F9-713C-4B00-B1C4-2F0F0BC0EEC7}" type="parTrans" cxnId="{4AD5CB3F-B162-4A84-B21D-7F6923CF9867}">
      <dgm:prSet/>
      <dgm:spPr/>
      <dgm:t>
        <a:bodyPr/>
        <a:lstStyle/>
        <a:p>
          <a:endParaRPr lang="en-US"/>
        </a:p>
      </dgm:t>
    </dgm:pt>
    <dgm:pt modelId="{2BA14BB0-0F31-4D30-82D4-4D1C3F494CBE}" type="sibTrans" cxnId="{4AD5CB3F-B162-4A84-B21D-7F6923CF9867}">
      <dgm:prSet/>
      <dgm:spPr/>
      <dgm:t>
        <a:bodyPr/>
        <a:lstStyle/>
        <a:p>
          <a:endParaRPr lang="en-US"/>
        </a:p>
      </dgm:t>
    </dgm:pt>
    <dgm:pt modelId="{955A97BA-B9F3-4134-AC6B-AF855402AD7F}">
      <dgm:prSet phldrT="[Text]"/>
      <dgm:spPr/>
      <dgm:t>
        <a:bodyPr/>
        <a:lstStyle/>
        <a:p>
          <a:r>
            <a:rPr lang="en-US" dirty="0" smtClean="0"/>
            <a:t>Do not reposition to side-lying</a:t>
          </a:r>
          <a:endParaRPr lang="en-US" dirty="0"/>
        </a:p>
      </dgm:t>
    </dgm:pt>
    <dgm:pt modelId="{6E57A9C1-5F8F-4F3B-B3BD-58ED44D7564A}" type="parTrans" cxnId="{B3070E76-B1DA-4351-BA72-32A81173828D}">
      <dgm:prSet/>
      <dgm:spPr/>
      <dgm:t>
        <a:bodyPr/>
        <a:lstStyle/>
        <a:p>
          <a:endParaRPr lang="en-US"/>
        </a:p>
      </dgm:t>
    </dgm:pt>
    <dgm:pt modelId="{AE4E635D-0349-4397-A1A8-F0E075D00AC6}" type="sibTrans" cxnId="{B3070E76-B1DA-4351-BA72-32A81173828D}">
      <dgm:prSet/>
      <dgm:spPr/>
      <dgm:t>
        <a:bodyPr/>
        <a:lstStyle/>
        <a:p>
          <a:endParaRPr lang="en-US"/>
        </a:p>
      </dgm:t>
    </dgm:pt>
    <dgm:pt modelId="{0E18A2A9-BAA7-43BD-A807-59205D170CF3}">
      <dgm:prSet phldrT="[Text]"/>
      <dgm:spPr/>
      <dgm:t>
        <a:bodyPr/>
        <a:lstStyle/>
        <a:p>
          <a:r>
            <a:rPr lang="en-US" dirty="0" smtClean="0"/>
            <a:t>Activate treatment algorithms if remains ≥160/110(105) </a:t>
          </a:r>
          <a:endParaRPr lang="en-US" dirty="0"/>
        </a:p>
      </dgm:t>
    </dgm:pt>
    <dgm:pt modelId="{25FDEAB1-7423-4B10-BB99-F098296E30D9}" type="parTrans" cxnId="{3E220305-23EA-4C43-B4B4-9612292199C8}">
      <dgm:prSet/>
      <dgm:spPr/>
      <dgm:t>
        <a:bodyPr/>
        <a:lstStyle/>
        <a:p>
          <a:endParaRPr lang="en-US"/>
        </a:p>
      </dgm:t>
    </dgm:pt>
    <dgm:pt modelId="{BBEAB9DD-1210-41AC-A559-200A4AF4D832}" type="sibTrans" cxnId="{3E220305-23EA-4C43-B4B4-9612292199C8}">
      <dgm:prSet/>
      <dgm:spPr/>
      <dgm:t>
        <a:bodyPr/>
        <a:lstStyle/>
        <a:p>
          <a:endParaRPr lang="en-US"/>
        </a:p>
      </dgm:t>
    </dgm:pt>
    <dgm:pt modelId="{22A63355-29B0-4603-A820-07F3E956EA73}" type="pres">
      <dgm:prSet presAssocID="{94D13A0C-38C0-492B-B19C-A5B2B7167F55}" presName="Name0" presStyleCnt="0">
        <dgm:presLayoutVars>
          <dgm:dir/>
          <dgm:animLvl val="lvl"/>
          <dgm:resizeHandles/>
        </dgm:presLayoutVars>
      </dgm:prSet>
      <dgm:spPr/>
      <dgm:t>
        <a:bodyPr/>
        <a:lstStyle/>
        <a:p>
          <a:endParaRPr lang="en-US"/>
        </a:p>
      </dgm:t>
    </dgm:pt>
    <dgm:pt modelId="{DAE9F199-2808-4D7B-99CC-32D6F6EC00F8}" type="pres">
      <dgm:prSet presAssocID="{E7D49316-635A-4E8D-91ED-8B8F98E85849}" presName="linNode" presStyleCnt="0"/>
      <dgm:spPr/>
      <dgm:t>
        <a:bodyPr/>
        <a:lstStyle/>
        <a:p>
          <a:endParaRPr lang="en-US"/>
        </a:p>
      </dgm:t>
    </dgm:pt>
    <dgm:pt modelId="{EB9F1B8B-9EBD-4D9E-A182-4F86FF5F0ED8}" type="pres">
      <dgm:prSet presAssocID="{E7D49316-635A-4E8D-91ED-8B8F98E85849}" presName="parentShp" presStyleLbl="node1" presStyleIdx="0" presStyleCnt="2">
        <dgm:presLayoutVars>
          <dgm:bulletEnabled val="1"/>
        </dgm:presLayoutVars>
      </dgm:prSet>
      <dgm:spPr/>
      <dgm:t>
        <a:bodyPr/>
        <a:lstStyle/>
        <a:p>
          <a:endParaRPr lang="en-US"/>
        </a:p>
      </dgm:t>
    </dgm:pt>
    <dgm:pt modelId="{26D263D0-9963-4320-BDFD-24D54DCCD469}" type="pres">
      <dgm:prSet presAssocID="{E7D49316-635A-4E8D-91ED-8B8F98E85849}" presName="childShp" presStyleLbl="bgAccFollowNode1" presStyleIdx="0" presStyleCnt="2">
        <dgm:presLayoutVars>
          <dgm:bulletEnabled val="1"/>
        </dgm:presLayoutVars>
      </dgm:prSet>
      <dgm:spPr/>
      <dgm:t>
        <a:bodyPr/>
        <a:lstStyle/>
        <a:p>
          <a:endParaRPr lang="en-US"/>
        </a:p>
      </dgm:t>
    </dgm:pt>
    <dgm:pt modelId="{0AA5E983-5F90-461D-AF73-480E699842B5}" type="pres">
      <dgm:prSet presAssocID="{A9B61919-F27F-422A-A03B-038FD889D563}" presName="spacing" presStyleCnt="0"/>
      <dgm:spPr/>
      <dgm:t>
        <a:bodyPr/>
        <a:lstStyle/>
        <a:p>
          <a:endParaRPr lang="en-US"/>
        </a:p>
      </dgm:t>
    </dgm:pt>
    <dgm:pt modelId="{18F3E871-65B7-4718-9C5F-93CFE4256C3D}" type="pres">
      <dgm:prSet presAssocID="{8C5C798B-9059-4332-8245-9401D24CF092}" presName="linNode" presStyleCnt="0"/>
      <dgm:spPr/>
      <dgm:t>
        <a:bodyPr/>
        <a:lstStyle/>
        <a:p>
          <a:endParaRPr lang="en-US"/>
        </a:p>
      </dgm:t>
    </dgm:pt>
    <dgm:pt modelId="{FF00DA72-AB43-44D5-8C92-622D88EC90F1}" type="pres">
      <dgm:prSet presAssocID="{8C5C798B-9059-4332-8245-9401D24CF092}" presName="parentShp" presStyleLbl="node1" presStyleIdx="1" presStyleCnt="2" custLinFactNeighborX="630" custLinFactNeighborY="164">
        <dgm:presLayoutVars>
          <dgm:bulletEnabled val="1"/>
        </dgm:presLayoutVars>
      </dgm:prSet>
      <dgm:spPr/>
      <dgm:t>
        <a:bodyPr/>
        <a:lstStyle/>
        <a:p>
          <a:endParaRPr lang="en-US"/>
        </a:p>
      </dgm:t>
    </dgm:pt>
    <dgm:pt modelId="{3F518FC9-B6F4-443F-AD60-A75AB10A1470}" type="pres">
      <dgm:prSet presAssocID="{8C5C798B-9059-4332-8245-9401D24CF092}" presName="childShp" presStyleLbl="bgAccFollowNode1" presStyleIdx="1" presStyleCnt="2">
        <dgm:presLayoutVars>
          <dgm:bulletEnabled val="1"/>
        </dgm:presLayoutVars>
      </dgm:prSet>
      <dgm:spPr/>
      <dgm:t>
        <a:bodyPr/>
        <a:lstStyle/>
        <a:p>
          <a:endParaRPr lang="en-US"/>
        </a:p>
      </dgm:t>
    </dgm:pt>
  </dgm:ptLst>
  <dgm:cxnLst>
    <dgm:cxn modelId="{4AD5CB3F-B162-4A84-B21D-7F6923CF9867}" srcId="{8C5C798B-9059-4332-8245-9401D24CF092}" destId="{1F122CAF-7DE5-477C-93FC-7C6646694794}" srcOrd="1" destOrd="0" parTransId="{D97186F9-713C-4B00-B1C4-2F0F0BC0EEC7}" sibTransId="{2BA14BB0-0F31-4D30-82D4-4D1C3F494CBE}"/>
    <dgm:cxn modelId="{33747FF5-30BE-49ED-8708-4C219619F173}" type="presOf" srcId="{94D13A0C-38C0-492B-B19C-A5B2B7167F55}" destId="{22A63355-29B0-4603-A820-07F3E956EA73}" srcOrd="0" destOrd="0" presId="urn:microsoft.com/office/officeart/2005/8/layout/vList6"/>
    <dgm:cxn modelId="{B7068CDB-6913-4762-A5DF-0D83063E570A}" srcId="{94D13A0C-38C0-492B-B19C-A5B2B7167F55}" destId="{8C5C798B-9059-4332-8245-9401D24CF092}" srcOrd="1" destOrd="0" parTransId="{256E3E4D-ED74-46E3-8199-20BDD75B4118}" sibTransId="{355443EF-A902-4A61-AB34-E68B13E732F3}"/>
    <dgm:cxn modelId="{C616C4AF-934A-4AC7-AE54-ACFC7CE8363F}" type="presOf" srcId="{1F122CAF-7DE5-477C-93FC-7C6646694794}" destId="{3F518FC9-B6F4-443F-AD60-A75AB10A1470}" srcOrd="0" destOrd="1" presId="urn:microsoft.com/office/officeart/2005/8/layout/vList6"/>
    <dgm:cxn modelId="{D7A5BDC7-8B71-4A1E-8B03-9ABF4B420430}" type="presOf" srcId="{ED9F013C-F2CA-4A89-8C31-604A17C94120}" destId="{26D263D0-9963-4320-BDFD-24D54DCCD469}" srcOrd="0" destOrd="0" presId="urn:microsoft.com/office/officeart/2005/8/layout/vList6"/>
    <dgm:cxn modelId="{E1123754-813C-4227-9311-813AC28EF949}" type="presOf" srcId="{0E18A2A9-BAA7-43BD-A807-59205D170CF3}" destId="{3F518FC9-B6F4-443F-AD60-A75AB10A1470}" srcOrd="0" destOrd="2" presId="urn:microsoft.com/office/officeart/2005/8/layout/vList6"/>
    <dgm:cxn modelId="{9E4DC956-31A6-497A-8510-7DD25FA1DA0D}" srcId="{E7D49316-635A-4E8D-91ED-8B8F98E85849}" destId="{FF8318C6-CEB9-472D-A7B4-8E5C7FB24734}" srcOrd="1" destOrd="0" parTransId="{CCA09128-E19D-4890-809E-BDB84F2D203F}" sibTransId="{D6455849-8C05-4507-858D-313AFB300E1C}"/>
    <dgm:cxn modelId="{B3070E76-B1DA-4351-BA72-32A81173828D}" srcId="{E7D49316-635A-4E8D-91ED-8B8F98E85849}" destId="{955A97BA-B9F3-4134-AC6B-AF855402AD7F}" srcOrd="2" destOrd="0" parTransId="{6E57A9C1-5F8F-4F3B-B3BD-58ED44D7564A}" sibTransId="{AE4E635D-0349-4397-A1A8-F0E075D00AC6}"/>
    <dgm:cxn modelId="{33AECAB6-4F0C-4696-8906-7B4139F92070}" type="presOf" srcId="{E9BB627E-9196-445D-AEB1-5A016977821B}" destId="{3F518FC9-B6F4-443F-AD60-A75AB10A1470}" srcOrd="0" destOrd="0" presId="urn:microsoft.com/office/officeart/2005/8/layout/vList6"/>
    <dgm:cxn modelId="{4E65BC93-ADD1-4629-8908-1D53BC440BD1}" srcId="{E7D49316-635A-4E8D-91ED-8B8F98E85849}" destId="{ED9F013C-F2CA-4A89-8C31-604A17C94120}" srcOrd="0" destOrd="0" parTransId="{8B9BB44E-BD83-418C-BDFF-D0D41CAF0749}" sibTransId="{535D152C-18BC-49CC-A5C3-F81CAAD0BA6E}"/>
    <dgm:cxn modelId="{C23BE7FE-2639-4D7D-BD62-B4BEA5128506}" srcId="{8C5C798B-9059-4332-8245-9401D24CF092}" destId="{E9BB627E-9196-445D-AEB1-5A016977821B}" srcOrd="0" destOrd="0" parTransId="{09366B12-79EF-402C-8A38-1416F8977921}" sibTransId="{418D161D-0FAF-49F6-9421-4E7836BBF94E}"/>
    <dgm:cxn modelId="{3E220305-23EA-4C43-B4B4-9612292199C8}" srcId="{8C5C798B-9059-4332-8245-9401D24CF092}" destId="{0E18A2A9-BAA7-43BD-A807-59205D170CF3}" srcOrd="2" destOrd="0" parTransId="{25FDEAB1-7423-4B10-BB99-F098296E30D9}" sibTransId="{BBEAB9DD-1210-41AC-A559-200A4AF4D832}"/>
    <dgm:cxn modelId="{2C57E6EA-5095-4F36-98F1-9E17AA9E770D}" type="presOf" srcId="{FF8318C6-CEB9-472D-A7B4-8E5C7FB24734}" destId="{26D263D0-9963-4320-BDFD-24D54DCCD469}" srcOrd="0" destOrd="1" presId="urn:microsoft.com/office/officeart/2005/8/layout/vList6"/>
    <dgm:cxn modelId="{4A8187F7-5776-4020-8CD3-E606260A8BF6}" type="presOf" srcId="{8C5C798B-9059-4332-8245-9401D24CF092}" destId="{FF00DA72-AB43-44D5-8C92-622D88EC90F1}" srcOrd="0" destOrd="0" presId="urn:microsoft.com/office/officeart/2005/8/layout/vList6"/>
    <dgm:cxn modelId="{E6240818-2D60-4359-A471-FB8877047783}" srcId="{94D13A0C-38C0-492B-B19C-A5B2B7167F55}" destId="{E7D49316-635A-4E8D-91ED-8B8F98E85849}" srcOrd="0" destOrd="0" parTransId="{29B15535-8BB2-4B0C-9C16-926162715765}" sibTransId="{A9B61919-F27F-422A-A03B-038FD889D563}"/>
    <dgm:cxn modelId="{BBD88BA9-3412-4A8C-8724-5F9D18771F98}" type="presOf" srcId="{E7D49316-635A-4E8D-91ED-8B8F98E85849}" destId="{EB9F1B8B-9EBD-4D9E-A182-4F86FF5F0ED8}" srcOrd="0" destOrd="0" presId="urn:microsoft.com/office/officeart/2005/8/layout/vList6"/>
    <dgm:cxn modelId="{9E41FA27-552C-49BF-9CFA-DA4FBF5899E9}" type="presOf" srcId="{955A97BA-B9F3-4134-AC6B-AF855402AD7F}" destId="{26D263D0-9963-4320-BDFD-24D54DCCD469}" srcOrd="0" destOrd="2" presId="urn:microsoft.com/office/officeart/2005/8/layout/vList6"/>
    <dgm:cxn modelId="{489CE5E7-28A4-4543-B3F2-582E49CF5661}" type="presParOf" srcId="{22A63355-29B0-4603-A820-07F3E956EA73}" destId="{DAE9F199-2808-4D7B-99CC-32D6F6EC00F8}" srcOrd="0" destOrd="0" presId="urn:microsoft.com/office/officeart/2005/8/layout/vList6"/>
    <dgm:cxn modelId="{62EF55CC-DD0B-449E-BBE1-3FEF5876D15E}" type="presParOf" srcId="{DAE9F199-2808-4D7B-99CC-32D6F6EC00F8}" destId="{EB9F1B8B-9EBD-4D9E-A182-4F86FF5F0ED8}" srcOrd="0" destOrd="0" presId="urn:microsoft.com/office/officeart/2005/8/layout/vList6"/>
    <dgm:cxn modelId="{36EB5CB3-4EDD-4763-8A67-9A611098C43B}" type="presParOf" srcId="{DAE9F199-2808-4D7B-99CC-32D6F6EC00F8}" destId="{26D263D0-9963-4320-BDFD-24D54DCCD469}" srcOrd="1" destOrd="0" presId="urn:microsoft.com/office/officeart/2005/8/layout/vList6"/>
    <dgm:cxn modelId="{B4C83A39-5614-483A-AFA7-07D38462AA2F}" type="presParOf" srcId="{22A63355-29B0-4603-A820-07F3E956EA73}" destId="{0AA5E983-5F90-461D-AF73-480E699842B5}" srcOrd="1" destOrd="0" presId="urn:microsoft.com/office/officeart/2005/8/layout/vList6"/>
    <dgm:cxn modelId="{A25A48B7-C4EA-4FC1-967F-32CE395FEC5F}" type="presParOf" srcId="{22A63355-29B0-4603-A820-07F3E956EA73}" destId="{18F3E871-65B7-4718-9C5F-93CFE4256C3D}" srcOrd="2" destOrd="0" presId="urn:microsoft.com/office/officeart/2005/8/layout/vList6"/>
    <dgm:cxn modelId="{8A476F53-A9AB-49EF-B43A-FF911BEC2D1F}" type="presParOf" srcId="{18F3E871-65B7-4718-9C5F-93CFE4256C3D}" destId="{FF00DA72-AB43-44D5-8C92-622D88EC90F1}" srcOrd="0" destOrd="0" presId="urn:microsoft.com/office/officeart/2005/8/layout/vList6"/>
    <dgm:cxn modelId="{77889DDB-8A46-4BF5-B151-EFAB7CB5C3FE}" type="presParOf" srcId="{18F3E871-65B7-4718-9C5F-93CFE4256C3D}" destId="{3F518FC9-B6F4-443F-AD60-A75AB10A147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608EBE-0215-4CD2-A9EE-377604E3970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90649F-CBBB-4BEE-AEE3-CC48847A323B}">
      <dgm:prSet phldrT="[Text]"/>
      <dgm:spPr>
        <a:solidFill>
          <a:srgbClr val="004990"/>
        </a:solidFill>
        <a:ln>
          <a:solidFill>
            <a:srgbClr val="004990"/>
          </a:solidFill>
        </a:ln>
      </dgm:spPr>
      <dgm:t>
        <a:bodyPr/>
        <a:lstStyle/>
        <a:p>
          <a:r>
            <a:rPr lang="en-US" b="1" dirty="0" smtClean="0"/>
            <a:t>IV Labetalol</a:t>
          </a:r>
          <a:br>
            <a:rPr lang="en-US" b="1" dirty="0" smtClean="0"/>
          </a:br>
          <a:r>
            <a:rPr lang="en-US" b="1" dirty="0" smtClean="0"/>
            <a:t>(</a:t>
          </a:r>
          <a:r>
            <a:rPr lang="en-US" b="1" dirty="0" err="1" smtClean="0"/>
            <a:t>Normadyne</a:t>
          </a:r>
          <a:r>
            <a:rPr lang="en-US" b="1" dirty="0" smtClean="0"/>
            <a:t>)</a:t>
          </a:r>
          <a:endParaRPr lang="en-US" b="1" dirty="0"/>
        </a:p>
      </dgm:t>
    </dgm:pt>
    <dgm:pt modelId="{C83BAB8D-0E7D-456F-9D6F-6C6CF3F7C23B}" type="parTrans" cxnId="{B93CA9E7-58DB-48BE-B862-97850FF97A25}">
      <dgm:prSet/>
      <dgm:spPr/>
      <dgm:t>
        <a:bodyPr/>
        <a:lstStyle/>
        <a:p>
          <a:endParaRPr lang="en-US"/>
        </a:p>
      </dgm:t>
    </dgm:pt>
    <dgm:pt modelId="{981F94B6-133E-49A1-B3E5-206232C99875}" type="sibTrans" cxnId="{B93CA9E7-58DB-48BE-B862-97850FF97A25}">
      <dgm:prSet/>
      <dgm:spPr/>
      <dgm:t>
        <a:bodyPr/>
        <a:lstStyle/>
        <a:p>
          <a:endParaRPr lang="en-US"/>
        </a:p>
      </dgm:t>
    </dgm:pt>
    <dgm:pt modelId="{BC76617B-A068-45E1-B23D-301F64D997F1}">
      <dgm:prSet phldrT="[Text]"/>
      <dgm:spPr/>
      <dgm:t>
        <a:bodyPr/>
        <a:lstStyle/>
        <a:p>
          <a:r>
            <a:rPr lang="en-US" dirty="0" smtClean="0"/>
            <a:t>Beta blocker (some alpha)</a:t>
          </a:r>
          <a:endParaRPr lang="en-US" dirty="0"/>
        </a:p>
      </dgm:t>
    </dgm:pt>
    <dgm:pt modelId="{24CCDFC9-EC1F-42BA-B30D-54A332897D3A}" type="parTrans" cxnId="{AEF0B12E-13DA-4790-A04A-D37FE786F285}">
      <dgm:prSet/>
      <dgm:spPr/>
      <dgm:t>
        <a:bodyPr/>
        <a:lstStyle/>
        <a:p>
          <a:endParaRPr lang="en-US"/>
        </a:p>
      </dgm:t>
    </dgm:pt>
    <dgm:pt modelId="{6AEA77D5-66CF-4EF2-9D18-6161B5673D13}" type="sibTrans" cxnId="{AEF0B12E-13DA-4790-A04A-D37FE786F285}">
      <dgm:prSet/>
      <dgm:spPr/>
      <dgm:t>
        <a:bodyPr/>
        <a:lstStyle/>
        <a:p>
          <a:endParaRPr lang="en-US"/>
        </a:p>
      </dgm:t>
    </dgm:pt>
    <dgm:pt modelId="{CEEFE49D-0F2B-4516-B5EB-166373283926}">
      <dgm:prSet phldrT="[Text]"/>
      <dgm:spPr>
        <a:solidFill>
          <a:srgbClr val="004990"/>
        </a:solidFill>
        <a:ln>
          <a:solidFill>
            <a:srgbClr val="004990"/>
          </a:solidFill>
        </a:ln>
      </dgm:spPr>
      <dgm:t>
        <a:bodyPr/>
        <a:lstStyle/>
        <a:p>
          <a:pPr>
            <a:lnSpc>
              <a:spcPct val="100000"/>
            </a:lnSpc>
            <a:spcAft>
              <a:spcPts val="0"/>
            </a:spcAft>
          </a:pPr>
          <a:r>
            <a:rPr lang="en-US" b="1" dirty="0" smtClean="0"/>
            <a:t>IV </a:t>
          </a:r>
          <a:r>
            <a:rPr lang="en-US" b="1" dirty="0" err="1" smtClean="0"/>
            <a:t>Apresoline</a:t>
          </a:r>
          <a:endParaRPr lang="en-US" b="1" dirty="0" smtClean="0"/>
        </a:p>
        <a:p>
          <a:pPr>
            <a:lnSpc>
              <a:spcPct val="100000"/>
            </a:lnSpc>
            <a:spcAft>
              <a:spcPts val="0"/>
            </a:spcAft>
          </a:pPr>
          <a:r>
            <a:rPr lang="en-US" b="1" dirty="0" smtClean="0"/>
            <a:t>(Hydralazine)</a:t>
          </a:r>
          <a:endParaRPr lang="en-US" b="1" dirty="0"/>
        </a:p>
      </dgm:t>
    </dgm:pt>
    <dgm:pt modelId="{8B79D184-6373-4A57-AD2F-992C33DAA218}" type="parTrans" cxnId="{CC5EF57B-F6F3-40B3-BA6E-281C1D15D114}">
      <dgm:prSet/>
      <dgm:spPr/>
      <dgm:t>
        <a:bodyPr/>
        <a:lstStyle/>
        <a:p>
          <a:endParaRPr lang="en-US"/>
        </a:p>
      </dgm:t>
    </dgm:pt>
    <dgm:pt modelId="{D2F74DE5-7C66-4275-ABFD-37A7670E3A80}" type="sibTrans" cxnId="{CC5EF57B-F6F3-40B3-BA6E-281C1D15D114}">
      <dgm:prSet/>
      <dgm:spPr/>
      <dgm:t>
        <a:bodyPr/>
        <a:lstStyle/>
        <a:p>
          <a:endParaRPr lang="en-US"/>
        </a:p>
      </dgm:t>
    </dgm:pt>
    <dgm:pt modelId="{AA16D5D3-DBF1-4E87-AC78-508A43D2F94C}">
      <dgm:prSet phldrT="[Text]"/>
      <dgm:spPr>
        <a:solidFill>
          <a:srgbClr val="004990"/>
        </a:solidFill>
        <a:ln>
          <a:solidFill>
            <a:srgbClr val="004990"/>
          </a:solidFill>
        </a:ln>
      </dgm:spPr>
      <dgm:t>
        <a:bodyPr/>
        <a:lstStyle/>
        <a:p>
          <a:pPr>
            <a:lnSpc>
              <a:spcPct val="100000"/>
            </a:lnSpc>
            <a:spcAft>
              <a:spcPts val="0"/>
            </a:spcAft>
          </a:pPr>
          <a:r>
            <a:rPr lang="en-US" b="1" dirty="0" smtClean="0"/>
            <a:t>PO </a:t>
          </a:r>
          <a:r>
            <a:rPr lang="en-US" b="1" dirty="0" err="1" smtClean="0"/>
            <a:t>Nifedipine</a:t>
          </a:r>
          <a:r>
            <a:rPr lang="en-US" b="1" dirty="0" smtClean="0"/>
            <a:t>*</a:t>
          </a:r>
        </a:p>
        <a:p>
          <a:pPr>
            <a:lnSpc>
              <a:spcPct val="100000"/>
            </a:lnSpc>
            <a:spcAft>
              <a:spcPts val="0"/>
            </a:spcAft>
          </a:pPr>
          <a:r>
            <a:rPr lang="en-US" b="1" dirty="0" smtClean="0"/>
            <a:t>(Procardia)</a:t>
          </a:r>
        </a:p>
      </dgm:t>
    </dgm:pt>
    <dgm:pt modelId="{2FB06FFD-745E-4C48-B561-0D35AAD27FD2}" type="parTrans" cxnId="{490F6F9F-56E4-4D7C-8C68-32883A259D63}">
      <dgm:prSet/>
      <dgm:spPr/>
      <dgm:t>
        <a:bodyPr/>
        <a:lstStyle/>
        <a:p>
          <a:endParaRPr lang="en-US"/>
        </a:p>
      </dgm:t>
    </dgm:pt>
    <dgm:pt modelId="{2741AAF0-FD00-4440-852E-4DEEC178EAD1}" type="sibTrans" cxnId="{490F6F9F-56E4-4D7C-8C68-32883A259D63}">
      <dgm:prSet/>
      <dgm:spPr/>
      <dgm:t>
        <a:bodyPr/>
        <a:lstStyle/>
        <a:p>
          <a:endParaRPr lang="en-US"/>
        </a:p>
      </dgm:t>
    </dgm:pt>
    <dgm:pt modelId="{FBBEC00E-4149-42D7-BF6F-C3F05A43C5CD}">
      <dgm:prSet phldrT="[Text]"/>
      <dgm:spPr/>
      <dgm:t>
        <a:bodyPr/>
        <a:lstStyle/>
        <a:p>
          <a:r>
            <a:rPr lang="en-US" dirty="0" smtClean="0"/>
            <a:t>Calcium channel blocker</a:t>
          </a:r>
          <a:endParaRPr lang="en-US" dirty="0"/>
        </a:p>
      </dgm:t>
    </dgm:pt>
    <dgm:pt modelId="{9500760E-7910-4300-A787-965AB1B82FE8}" type="parTrans" cxnId="{83EA24BD-0C85-48A4-BB31-0AB520EFF1BE}">
      <dgm:prSet/>
      <dgm:spPr/>
      <dgm:t>
        <a:bodyPr/>
        <a:lstStyle/>
        <a:p>
          <a:endParaRPr lang="en-US"/>
        </a:p>
      </dgm:t>
    </dgm:pt>
    <dgm:pt modelId="{C418E859-650D-42CA-97CE-9CDAAC634E06}" type="sibTrans" cxnId="{83EA24BD-0C85-48A4-BB31-0AB520EFF1BE}">
      <dgm:prSet/>
      <dgm:spPr/>
      <dgm:t>
        <a:bodyPr/>
        <a:lstStyle/>
        <a:p>
          <a:endParaRPr lang="en-US"/>
        </a:p>
      </dgm:t>
    </dgm:pt>
    <dgm:pt modelId="{9C41490F-5588-4722-A312-623C7B560BAE}">
      <dgm:prSet phldrT="[Text]"/>
      <dgm:spPr/>
      <dgm:t>
        <a:bodyPr/>
        <a:lstStyle/>
        <a:p>
          <a:r>
            <a:rPr lang="en-US" dirty="0" smtClean="0"/>
            <a:t>Caution with heart rate &gt; 100, severe aortic stenosis,  recent MI, cardiogenic shock.</a:t>
          </a:r>
          <a:endParaRPr lang="en-US" dirty="0"/>
        </a:p>
      </dgm:t>
    </dgm:pt>
    <dgm:pt modelId="{9336E4F9-3264-4C1B-B94D-01C470FD22C5}" type="parTrans" cxnId="{C92A015D-B0CA-4124-9FE0-BDAD45E3460F}">
      <dgm:prSet/>
      <dgm:spPr/>
      <dgm:t>
        <a:bodyPr/>
        <a:lstStyle/>
        <a:p>
          <a:endParaRPr lang="en-US"/>
        </a:p>
      </dgm:t>
    </dgm:pt>
    <dgm:pt modelId="{D4E2A538-1CCE-49FD-AEA1-87291C520252}" type="sibTrans" cxnId="{C92A015D-B0CA-4124-9FE0-BDAD45E3460F}">
      <dgm:prSet/>
      <dgm:spPr/>
      <dgm:t>
        <a:bodyPr/>
        <a:lstStyle/>
        <a:p>
          <a:endParaRPr lang="en-US"/>
        </a:p>
      </dgm:t>
    </dgm:pt>
    <dgm:pt modelId="{E369C28E-8279-4924-891A-2535634A516F}">
      <dgm:prSet phldrT="[Text]"/>
      <dgm:spPr/>
      <dgm:t>
        <a:bodyPr/>
        <a:lstStyle/>
        <a:p>
          <a:r>
            <a:rPr lang="en-US" dirty="0" smtClean="0"/>
            <a:t>Vasodilator</a:t>
          </a:r>
          <a:endParaRPr lang="en-US" dirty="0"/>
        </a:p>
      </dgm:t>
    </dgm:pt>
    <dgm:pt modelId="{9D0C8E40-B06A-49C4-97C7-C7C4B51824DC}" type="parTrans" cxnId="{CAD4AEC8-44A7-4128-8FA8-4BD8FCFB894C}">
      <dgm:prSet/>
      <dgm:spPr/>
      <dgm:t>
        <a:bodyPr/>
        <a:lstStyle/>
        <a:p>
          <a:endParaRPr lang="en-US"/>
        </a:p>
      </dgm:t>
    </dgm:pt>
    <dgm:pt modelId="{E408DCDC-16E7-45AA-BCDB-30C4487C51D5}" type="sibTrans" cxnId="{CAD4AEC8-44A7-4128-8FA8-4BD8FCFB894C}">
      <dgm:prSet/>
      <dgm:spPr/>
      <dgm:t>
        <a:bodyPr/>
        <a:lstStyle/>
        <a:p>
          <a:endParaRPr lang="en-US"/>
        </a:p>
      </dgm:t>
    </dgm:pt>
    <dgm:pt modelId="{8ACAE5BA-4EFD-4C56-949E-6D3DD41F1259}">
      <dgm:prSet/>
      <dgm:spPr/>
      <dgm:t>
        <a:bodyPr/>
        <a:lstStyle/>
        <a:p>
          <a:r>
            <a:rPr lang="en-US" dirty="0" smtClean="0"/>
            <a:t>Caution with heart rate &lt; 60, congenital heart failure, AV heart block or asthma</a:t>
          </a:r>
          <a:endParaRPr lang="en-US" dirty="0"/>
        </a:p>
      </dgm:t>
    </dgm:pt>
    <dgm:pt modelId="{AAE0B9A4-79EE-4B31-9164-1E2330B209CF}" type="parTrans" cxnId="{1680889C-EAC3-4F78-9A49-567F5423683F}">
      <dgm:prSet/>
      <dgm:spPr/>
      <dgm:t>
        <a:bodyPr/>
        <a:lstStyle/>
        <a:p>
          <a:endParaRPr lang="en-US"/>
        </a:p>
      </dgm:t>
    </dgm:pt>
    <dgm:pt modelId="{6D19BA05-A5C5-4D13-847C-507F0DE745E6}" type="sibTrans" cxnId="{1680889C-EAC3-4F78-9A49-567F5423683F}">
      <dgm:prSet/>
      <dgm:spPr/>
      <dgm:t>
        <a:bodyPr/>
        <a:lstStyle/>
        <a:p>
          <a:endParaRPr lang="en-US"/>
        </a:p>
      </dgm:t>
    </dgm:pt>
    <dgm:pt modelId="{75CAE1DD-9CC2-4ECA-A590-AC6F6A465453}">
      <dgm:prSet/>
      <dgm:spPr/>
      <dgm:t>
        <a:bodyPr/>
        <a:lstStyle/>
        <a:p>
          <a:r>
            <a:rPr lang="en-US" b="1" dirty="0" smtClean="0"/>
            <a:t>Can repeat after 10 minutes</a:t>
          </a:r>
          <a:endParaRPr lang="en-US" b="1" dirty="0"/>
        </a:p>
      </dgm:t>
    </dgm:pt>
    <dgm:pt modelId="{EC790F97-A005-41DE-B35B-A834840387A7}" type="parTrans" cxnId="{DDD113E4-10E4-447A-8BB4-11F6FF2FA397}">
      <dgm:prSet/>
      <dgm:spPr/>
      <dgm:t>
        <a:bodyPr/>
        <a:lstStyle/>
        <a:p>
          <a:endParaRPr lang="en-US"/>
        </a:p>
      </dgm:t>
    </dgm:pt>
    <dgm:pt modelId="{B2395B7E-0069-4074-9CB6-F6D91834AEF9}" type="sibTrans" cxnId="{DDD113E4-10E4-447A-8BB4-11F6FF2FA397}">
      <dgm:prSet/>
      <dgm:spPr/>
      <dgm:t>
        <a:bodyPr/>
        <a:lstStyle/>
        <a:p>
          <a:endParaRPr lang="en-US"/>
        </a:p>
      </dgm:t>
    </dgm:pt>
    <dgm:pt modelId="{9D76C083-2564-456B-A54E-04149DDB640F}">
      <dgm:prSet/>
      <dgm:spPr/>
      <dgm:t>
        <a:bodyPr/>
        <a:lstStyle/>
        <a:p>
          <a:r>
            <a:rPr lang="en-US" dirty="0" smtClean="0"/>
            <a:t>Watch for rebound tachycardia or hypotension</a:t>
          </a:r>
          <a:endParaRPr lang="en-US" dirty="0"/>
        </a:p>
      </dgm:t>
    </dgm:pt>
    <dgm:pt modelId="{33B50DC7-1A71-426D-89D5-602FA4162805}" type="parTrans" cxnId="{F064148E-A8EB-4223-B801-968D4E0708AB}">
      <dgm:prSet/>
      <dgm:spPr/>
      <dgm:t>
        <a:bodyPr/>
        <a:lstStyle/>
        <a:p>
          <a:endParaRPr lang="en-US"/>
        </a:p>
      </dgm:t>
    </dgm:pt>
    <dgm:pt modelId="{7C90141F-AF0B-4370-B368-A9FDE7CF12F9}" type="sibTrans" cxnId="{F064148E-A8EB-4223-B801-968D4E0708AB}">
      <dgm:prSet/>
      <dgm:spPr/>
      <dgm:t>
        <a:bodyPr/>
        <a:lstStyle/>
        <a:p>
          <a:endParaRPr lang="en-US"/>
        </a:p>
      </dgm:t>
    </dgm:pt>
    <dgm:pt modelId="{8277E1FF-4412-4599-9BC2-AB9ECE1F656F}">
      <dgm:prSet/>
      <dgm:spPr/>
      <dgm:t>
        <a:bodyPr/>
        <a:lstStyle/>
        <a:p>
          <a:r>
            <a:rPr lang="en-US" dirty="0" smtClean="0"/>
            <a:t>Caution with Heart rate &gt; 100, recent stroke, severe mitral valve disease</a:t>
          </a:r>
          <a:endParaRPr lang="en-US" dirty="0"/>
        </a:p>
      </dgm:t>
    </dgm:pt>
    <dgm:pt modelId="{98F676F4-52B2-424F-A389-1ED5F0E34FF2}" type="parTrans" cxnId="{7AAE53F1-1E40-4A2E-B741-E9225CDF917D}">
      <dgm:prSet/>
      <dgm:spPr/>
      <dgm:t>
        <a:bodyPr/>
        <a:lstStyle/>
        <a:p>
          <a:endParaRPr lang="en-US"/>
        </a:p>
      </dgm:t>
    </dgm:pt>
    <dgm:pt modelId="{5B941C22-FB12-4A71-8C01-3597C3C37036}" type="sibTrans" cxnId="{7AAE53F1-1E40-4A2E-B741-E9225CDF917D}">
      <dgm:prSet/>
      <dgm:spPr/>
      <dgm:t>
        <a:bodyPr/>
        <a:lstStyle/>
        <a:p>
          <a:endParaRPr lang="en-US"/>
        </a:p>
      </dgm:t>
    </dgm:pt>
    <dgm:pt modelId="{05FF700A-9FF6-46A1-BBAA-D5590EE45E4C}">
      <dgm:prSet/>
      <dgm:spPr/>
      <dgm:t>
        <a:bodyPr/>
        <a:lstStyle/>
        <a:p>
          <a:r>
            <a:rPr lang="en-US" b="1" dirty="0" smtClean="0"/>
            <a:t>Can repeat after 20 minutes</a:t>
          </a:r>
          <a:endParaRPr lang="en-US" b="1" dirty="0"/>
        </a:p>
      </dgm:t>
    </dgm:pt>
    <dgm:pt modelId="{4434FDCA-20A4-4B17-806C-682DB22D84B9}" type="parTrans" cxnId="{A93885E9-B12C-4439-8EFE-227B4BE77D70}">
      <dgm:prSet/>
      <dgm:spPr/>
      <dgm:t>
        <a:bodyPr/>
        <a:lstStyle/>
        <a:p>
          <a:endParaRPr lang="en-US"/>
        </a:p>
      </dgm:t>
    </dgm:pt>
    <dgm:pt modelId="{879E42AC-6991-4D1B-9E53-E7C5DF5767CE}" type="sibTrans" cxnId="{A93885E9-B12C-4439-8EFE-227B4BE77D70}">
      <dgm:prSet/>
      <dgm:spPr/>
      <dgm:t>
        <a:bodyPr/>
        <a:lstStyle/>
        <a:p>
          <a:endParaRPr lang="en-US"/>
        </a:p>
      </dgm:t>
    </dgm:pt>
    <dgm:pt modelId="{9AED49BF-509C-42E2-99AF-2222D8DE0FE8}">
      <dgm:prSet phldrT="[Text]"/>
      <dgm:spPr/>
      <dgm:t>
        <a:bodyPr/>
        <a:lstStyle/>
        <a:p>
          <a:r>
            <a:rPr lang="en-US" b="1" dirty="0" smtClean="0"/>
            <a:t>Can repeat after 30 minutes</a:t>
          </a:r>
          <a:endParaRPr lang="en-US" b="1" dirty="0"/>
        </a:p>
      </dgm:t>
    </dgm:pt>
    <dgm:pt modelId="{98DEC99C-788B-4043-9AA9-C56CE73FFE6A}" type="parTrans" cxnId="{F5776F32-4950-4E34-8FF1-35BE697A836B}">
      <dgm:prSet/>
      <dgm:spPr/>
      <dgm:t>
        <a:bodyPr/>
        <a:lstStyle/>
        <a:p>
          <a:endParaRPr lang="en-US"/>
        </a:p>
      </dgm:t>
    </dgm:pt>
    <dgm:pt modelId="{32D10F39-D679-4FBF-A822-9BE8BB087DAD}" type="sibTrans" cxnId="{F5776F32-4950-4E34-8FF1-35BE697A836B}">
      <dgm:prSet/>
      <dgm:spPr/>
      <dgm:t>
        <a:bodyPr/>
        <a:lstStyle/>
        <a:p>
          <a:endParaRPr lang="en-US"/>
        </a:p>
      </dgm:t>
    </dgm:pt>
    <dgm:pt modelId="{7E33B23A-3955-4986-8394-DA9160FBA4D5}" type="pres">
      <dgm:prSet presAssocID="{C0608EBE-0215-4CD2-A9EE-377604E39702}" presName="Name0" presStyleCnt="0">
        <dgm:presLayoutVars>
          <dgm:dir/>
          <dgm:animLvl val="lvl"/>
          <dgm:resizeHandles val="exact"/>
        </dgm:presLayoutVars>
      </dgm:prSet>
      <dgm:spPr/>
      <dgm:t>
        <a:bodyPr/>
        <a:lstStyle/>
        <a:p>
          <a:endParaRPr lang="en-US"/>
        </a:p>
      </dgm:t>
    </dgm:pt>
    <dgm:pt modelId="{0DE5955D-EBD6-439C-AA64-40AADFBF4575}" type="pres">
      <dgm:prSet presAssocID="{7990649F-CBBB-4BEE-AEE3-CC48847A323B}" presName="composite" presStyleCnt="0"/>
      <dgm:spPr/>
      <dgm:t>
        <a:bodyPr/>
        <a:lstStyle/>
        <a:p>
          <a:endParaRPr lang="en-US"/>
        </a:p>
      </dgm:t>
    </dgm:pt>
    <dgm:pt modelId="{C706CD7A-ECE7-4831-B7A0-8B432B87DC3A}" type="pres">
      <dgm:prSet presAssocID="{7990649F-CBBB-4BEE-AEE3-CC48847A323B}" presName="parTx" presStyleLbl="alignNode1" presStyleIdx="0" presStyleCnt="3">
        <dgm:presLayoutVars>
          <dgm:chMax val="0"/>
          <dgm:chPref val="0"/>
          <dgm:bulletEnabled val="1"/>
        </dgm:presLayoutVars>
      </dgm:prSet>
      <dgm:spPr/>
      <dgm:t>
        <a:bodyPr/>
        <a:lstStyle/>
        <a:p>
          <a:endParaRPr lang="en-US"/>
        </a:p>
      </dgm:t>
    </dgm:pt>
    <dgm:pt modelId="{6E215A2C-9A2C-4395-947F-AB2BCCABE30F}" type="pres">
      <dgm:prSet presAssocID="{7990649F-CBBB-4BEE-AEE3-CC48847A323B}" presName="desTx" presStyleLbl="alignAccFollowNode1" presStyleIdx="0" presStyleCnt="3">
        <dgm:presLayoutVars>
          <dgm:bulletEnabled val="1"/>
        </dgm:presLayoutVars>
      </dgm:prSet>
      <dgm:spPr/>
      <dgm:t>
        <a:bodyPr/>
        <a:lstStyle/>
        <a:p>
          <a:endParaRPr lang="en-US"/>
        </a:p>
      </dgm:t>
    </dgm:pt>
    <dgm:pt modelId="{E835EE85-2317-4183-8E1E-A7ABEF7B9FA5}" type="pres">
      <dgm:prSet presAssocID="{981F94B6-133E-49A1-B3E5-206232C99875}" presName="space" presStyleCnt="0"/>
      <dgm:spPr/>
      <dgm:t>
        <a:bodyPr/>
        <a:lstStyle/>
        <a:p>
          <a:endParaRPr lang="en-US"/>
        </a:p>
      </dgm:t>
    </dgm:pt>
    <dgm:pt modelId="{968DF743-75A5-4C7E-9441-11319AEC5140}" type="pres">
      <dgm:prSet presAssocID="{CEEFE49D-0F2B-4516-B5EB-166373283926}" presName="composite" presStyleCnt="0"/>
      <dgm:spPr/>
      <dgm:t>
        <a:bodyPr/>
        <a:lstStyle/>
        <a:p>
          <a:endParaRPr lang="en-US"/>
        </a:p>
      </dgm:t>
    </dgm:pt>
    <dgm:pt modelId="{AA6A3010-529D-4FE1-B0E2-12DC361DD594}" type="pres">
      <dgm:prSet presAssocID="{CEEFE49D-0F2B-4516-B5EB-166373283926}" presName="parTx" presStyleLbl="alignNode1" presStyleIdx="1" presStyleCnt="3">
        <dgm:presLayoutVars>
          <dgm:chMax val="0"/>
          <dgm:chPref val="0"/>
          <dgm:bulletEnabled val="1"/>
        </dgm:presLayoutVars>
      </dgm:prSet>
      <dgm:spPr/>
      <dgm:t>
        <a:bodyPr/>
        <a:lstStyle/>
        <a:p>
          <a:endParaRPr lang="en-US"/>
        </a:p>
      </dgm:t>
    </dgm:pt>
    <dgm:pt modelId="{C9A9083D-A776-4BD0-917E-BA1CCF497958}" type="pres">
      <dgm:prSet presAssocID="{CEEFE49D-0F2B-4516-B5EB-166373283926}" presName="desTx" presStyleLbl="alignAccFollowNode1" presStyleIdx="1" presStyleCnt="3">
        <dgm:presLayoutVars>
          <dgm:bulletEnabled val="1"/>
        </dgm:presLayoutVars>
      </dgm:prSet>
      <dgm:spPr/>
      <dgm:t>
        <a:bodyPr/>
        <a:lstStyle/>
        <a:p>
          <a:endParaRPr lang="en-US"/>
        </a:p>
      </dgm:t>
    </dgm:pt>
    <dgm:pt modelId="{70F6E31D-BBF6-4782-85D0-8EFE2476C8E3}" type="pres">
      <dgm:prSet presAssocID="{D2F74DE5-7C66-4275-ABFD-37A7670E3A80}" presName="space" presStyleCnt="0"/>
      <dgm:spPr/>
      <dgm:t>
        <a:bodyPr/>
        <a:lstStyle/>
        <a:p>
          <a:endParaRPr lang="en-US"/>
        </a:p>
      </dgm:t>
    </dgm:pt>
    <dgm:pt modelId="{04FCC18A-8146-4F69-9CFB-A6D9CA862850}" type="pres">
      <dgm:prSet presAssocID="{AA16D5D3-DBF1-4E87-AC78-508A43D2F94C}" presName="composite" presStyleCnt="0"/>
      <dgm:spPr/>
      <dgm:t>
        <a:bodyPr/>
        <a:lstStyle/>
        <a:p>
          <a:endParaRPr lang="en-US"/>
        </a:p>
      </dgm:t>
    </dgm:pt>
    <dgm:pt modelId="{FF8F92A2-6F74-4C97-998F-FE27E0D72F81}" type="pres">
      <dgm:prSet presAssocID="{AA16D5D3-DBF1-4E87-AC78-508A43D2F94C}" presName="parTx" presStyleLbl="alignNode1" presStyleIdx="2" presStyleCnt="3">
        <dgm:presLayoutVars>
          <dgm:chMax val="0"/>
          <dgm:chPref val="0"/>
          <dgm:bulletEnabled val="1"/>
        </dgm:presLayoutVars>
      </dgm:prSet>
      <dgm:spPr/>
      <dgm:t>
        <a:bodyPr/>
        <a:lstStyle/>
        <a:p>
          <a:endParaRPr lang="en-US"/>
        </a:p>
      </dgm:t>
    </dgm:pt>
    <dgm:pt modelId="{59235E92-EF9A-47AD-A217-071D5DB3C914}" type="pres">
      <dgm:prSet presAssocID="{AA16D5D3-DBF1-4E87-AC78-508A43D2F94C}" presName="desTx" presStyleLbl="alignAccFollowNode1" presStyleIdx="2" presStyleCnt="3">
        <dgm:presLayoutVars>
          <dgm:bulletEnabled val="1"/>
        </dgm:presLayoutVars>
      </dgm:prSet>
      <dgm:spPr/>
      <dgm:t>
        <a:bodyPr/>
        <a:lstStyle/>
        <a:p>
          <a:endParaRPr lang="en-US"/>
        </a:p>
      </dgm:t>
    </dgm:pt>
  </dgm:ptLst>
  <dgm:cxnLst>
    <dgm:cxn modelId="{B4AFC6A0-2D23-49A0-BFE0-981124130DFE}" type="presOf" srcId="{BC76617B-A068-45E1-B23D-301F64D997F1}" destId="{6E215A2C-9A2C-4395-947F-AB2BCCABE30F}" srcOrd="0" destOrd="0" presId="urn:microsoft.com/office/officeart/2005/8/layout/hList1"/>
    <dgm:cxn modelId="{CBC23454-D787-478B-9AAF-5DC202FA9843}" type="presOf" srcId="{7990649F-CBBB-4BEE-AEE3-CC48847A323B}" destId="{C706CD7A-ECE7-4831-B7A0-8B432B87DC3A}" srcOrd="0" destOrd="0" presId="urn:microsoft.com/office/officeart/2005/8/layout/hList1"/>
    <dgm:cxn modelId="{F5776F32-4950-4E34-8FF1-35BE697A836B}" srcId="{AA16D5D3-DBF1-4E87-AC78-508A43D2F94C}" destId="{9AED49BF-509C-42E2-99AF-2222D8DE0FE8}" srcOrd="2" destOrd="0" parTransId="{98DEC99C-788B-4043-9AA9-C56CE73FFE6A}" sibTransId="{32D10F39-D679-4FBF-A822-9BE8BB087DAD}"/>
    <dgm:cxn modelId="{C92A015D-B0CA-4124-9FE0-BDAD45E3460F}" srcId="{AA16D5D3-DBF1-4E87-AC78-508A43D2F94C}" destId="{9C41490F-5588-4722-A312-623C7B560BAE}" srcOrd="1" destOrd="0" parTransId="{9336E4F9-3264-4C1B-B94D-01C470FD22C5}" sibTransId="{D4E2A538-1CCE-49FD-AEA1-87291C520252}"/>
    <dgm:cxn modelId="{6908487C-F89A-4B2C-82B0-B58A96298D93}" type="presOf" srcId="{9AED49BF-509C-42E2-99AF-2222D8DE0FE8}" destId="{59235E92-EF9A-47AD-A217-071D5DB3C914}" srcOrd="0" destOrd="2" presId="urn:microsoft.com/office/officeart/2005/8/layout/hList1"/>
    <dgm:cxn modelId="{D31A7B87-81E3-4480-A02C-0674D4DD61D5}" type="presOf" srcId="{C0608EBE-0215-4CD2-A9EE-377604E39702}" destId="{7E33B23A-3955-4986-8394-DA9160FBA4D5}" srcOrd="0" destOrd="0" presId="urn:microsoft.com/office/officeart/2005/8/layout/hList1"/>
    <dgm:cxn modelId="{83EA24BD-0C85-48A4-BB31-0AB520EFF1BE}" srcId="{AA16D5D3-DBF1-4E87-AC78-508A43D2F94C}" destId="{FBBEC00E-4149-42D7-BF6F-C3F05A43C5CD}" srcOrd="0" destOrd="0" parTransId="{9500760E-7910-4300-A787-965AB1B82FE8}" sibTransId="{C418E859-650D-42CA-97CE-9CDAAC634E06}"/>
    <dgm:cxn modelId="{45DE78B7-7CE3-404D-885C-A329BB020A1B}" type="presOf" srcId="{9C41490F-5588-4722-A312-623C7B560BAE}" destId="{59235E92-EF9A-47AD-A217-071D5DB3C914}" srcOrd="0" destOrd="1" presId="urn:microsoft.com/office/officeart/2005/8/layout/hList1"/>
    <dgm:cxn modelId="{AEF0B12E-13DA-4790-A04A-D37FE786F285}" srcId="{7990649F-CBBB-4BEE-AEE3-CC48847A323B}" destId="{BC76617B-A068-45E1-B23D-301F64D997F1}" srcOrd="0" destOrd="0" parTransId="{24CCDFC9-EC1F-42BA-B30D-54A332897D3A}" sibTransId="{6AEA77D5-66CF-4EF2-9D18-6161B5673D13}"/>
    <dgm:cxn modelId="{7AAE53F1-1E40-4A2E-B741-E9225CDF917D}" srcId="{CEEFE49D-0F2B-4516-B5EB-166373283926}" destId="{8277E1FF-4412-4599-9BC2-AB9ECE1F656F}" srcOrd="2" destOrd="0" parTransId="{98F676F4-52B2-424F-A389-1ED5F0E34FF2}" sibTransId="{5B941C22-FB12-4A71-8C01-3597C3C37036}"/>
    <dgm:cxn modelId="{91263A51-E36D-4744-8BB7-DA8A6F84626A}" type="presOf" srcId="{05FF700A-9FF6-46A1-BBAA-D5590EE45E4C}" destId="{C9A9083D-A776-4BD0-917E-BA1CCF497958}" srcOrd="0" destOrd="3" presId="urn:microsoft.com/office/officeart/2005/8/layout/hList1"/>
    <dgm:cxn modelId="{CC5EF57B-F6F3-40B3-BA6E-281C1D15D114}" srcId="{C0608EBE-0215-4CD2-A9EE-377604E39702}" destId="{CEEFE49D-0F2B-4516-B5EB-166373283926}" srcOrd="1" destOrd="0" parTransId="{8B79D184-6373-4A57-AD2F-992C33DAA218}" sibTransId="{D2F74DE5-7C66-4275-ABFD-37A7670E3A80}"/>
    <dgm:cxn modelId="{30BA78FF-9007-48EA-966E-137E2315921A}" type="presOf" srcId="{75CAE1DD-9CC2-4ECA-A590-AC6F6A465453}" destId="{6E215A2C-9A2C-4395-947F-AB2BCCABE30F}" srcOrd="0" destOrd="2" presId="urn:microsoft.com/office/officeart/2005/8/layout/hList1"/>
    <dgm:cxn modelId="{757152A3-5095-4848-8B03-6E83D06ED77F}" type="presOf" srcId="{9D76C083-2564-456B-A54E-04149DDB640F}" destId="{C9A9083D-A776-4BD0-917E-BA1CCF497958}" srcOrd="0" destOrd="1" presId="urn:microsoft.com/office/officeart/2005/8/layout/hList1"/>
    <dgm:cxn modelId="{BA8A04C5-F2DF-476C-9BF1-89546A868708}" type="presOf" srcId="{8ACAE5BA-4EFD-4C56-949E-6D3DD41F1259}" destId="{6E215A2C-9A2C-4395-947F-AB2BCCABE30F}" srcOrd="0" destOrd="1" presId="urn:microsoft.com/office/officeart/2005/8/layout/hList1"/>
    <dgm:cxn modelId="{1670B5C7-D197-4BC4-9007-42DE19DAFF4E}" type="presOf" srcId="{E369C28E-8279-4924-891A-2535634A516F}" destId="{C9A9083D-A776-4BD0-917E-BA1CCF497958}" srcOrd="0" destOrd="0" presId="urn:microsoft.com/office/officeart/2005/8/layout/hList1"/>
    <dgm:cxn modelId="{DDD113E4-10E4-447A-8BB4-11F6FF2FA397}" srcId="{7990649F-CBBB-4BEE-AEE3-CC48847A323B}" destId="{75CAE1DD-9CC2-4ECA-A590-AC6F6A465453}" srcOrd="2" destOrd="0" parTransId="{EC790F97-A005-41DE-B35B-A834840387A7}" sibTransId="{B2395B7E-0069-4074-9CB6-F6D91834AEF9}"/>
    <dgm:cxn modelId="{B93CA9E7-58DB-48BE-B862-97850FF97A25}" srcId="{C0608EBE-0215-4CD2-A9EE-377604E39702}" destId="{7990649F-CBBB-4BEE-AEE3-CC48847A323B}" srcOrd="0" destOrd="0" parTransId="{C83BAB8D-0E7D-456F-9D6F-6C6CF3F7C23B}" sibTransId="{981F94B6-133E-49A1-B3E5-206232C99875}"/>
    <dgm:cxn modelId="{0B75A99B-D8F8-47DA-A527-19CA4A99F105}" type="presOf" srcId="{CEEFE49D-0F2B-4516-B5EB-166373283926}" destId="{AA6A3010-529D-4FE1-B0E2-12DC361DD594}" srcOrd="0" destOrd="0" presId="urn:microsoft.com/office/officeart/2005/8/layout/hList1"/>
    <dgm:cxn modelId="{CAD4AEC8-44A7-4128-8FA8-4BD8FCFB894C}" srcId="{CEEFE49D-0F2B-4516-B5EB-166373283926}" destId="{E369C28E-8279-4924-891A-2535634A516F}" srcOrd="0" destOrd="0" parTransId="{9D0C8E40-B06A-49C4-97C7-C7C4B51824DC}" sibTransId="{E408DCDC-16E7-45AA-BCDB-30C4487C51D5}"/>
    <dgm:cxn modelId="{A007E02F-ADAD-4EE4-8860-BD5A3BFDDE91}" type="presOf" srcId="{FBBEC00E-4149-42D7-BF6F-C3F05A43C5CD}" destId="{59235E92-EF9A-47AD-A217-071D5DB3C914}" srcOrd="0" destOrd="0" presId="urn:microsoft.com/office/officeart/2005/8/layout/hList1"/>
    <dgm:cxn modelId="{9BC6EC10-1AD3-43B8-B92D-C7D4647E1F02}" type="presOf" srcId="{AA16D5D3-DBF1-4E87-AC78-508A43D2F94C}" destId="{FF8F92A2-6F74-4C97-998F-FE27E0D72F81}" srcOrd="0" destOrd="0" presId="urn:microsoft.com/office/officeart/2005/8/layout/hList1"/>
    <dgm:cxn modelId="{A93885E9-B12C-4439-8EFE-227B4BE77D70}" srcId="{CEEFE49D-0F2B-4516-B5EB-166373283926}" destId="{05FF700A-9FF6-46A1-BBAA-D5590EE45E4C}" srcOrd="3" destOrd="0" parTransId="{4434FDCA-20A4-4B17-806C-682DB22D84B9}" sibTransId="{879E42AC-6991-4D1B-9E53-E7C5DF5767CE}"/>
    <dgm:cxn modelId="{1680889C-EAC3-4F78-9A49-567F5423683F}" srcId="{7990649F-CBBB-4BEE-AEE3-CC48847A323B}" destId="{8ACAE5BA-4EFD-4C56-949E-6D3DD41F1259}" srcOrd="1" destOrd="0" parTransId="{AAE0B9A4-79EE-4B31-9164-1E2330B209CF}" sibTransId="{6D19BA05-A5C5-4D13-847C-507F0DE745E6}"/>
    <dgm:cxn modelId="{8825879A-7D62-4E0C-89D6-296F82E2981B}" type="presOf" srcId="{8277E1FF-4412-4599-9BC2-AB9ECE1F656F}" destId="{C9A9083D-A776-4BD0-917E-BA1CCF497958}" srcOrd="0" destOrd="2" presId="urn:microsoft.com/office/officeart/2005/8/layout/hList1"/>
    <dgm:cxn modelId="{490F6F9F-56E4-4D7C-8C68-32883A259D63}" srcId="{C0608EBE-0215-4CD2-A9EE-377604E39702}" destId="{AA16D5D3-DBF1-4E87-AC78-508A43D2F94C}" srcOrd="2" destOrd="0" parTransId="{2FB06FFD-745E-4C48-B561-0D35AAD27FD2}" sibTransId="{2741AAF0-FD00-4440-852E-4DEEC178EAD1}"/>
    <dgm:cxn modelId="{F064148E-A8EB-4223-B801-968D4E0708AB}" srcId="{CEEFE49D-0F2B-4516-B5EB-166373283926}" destId="{9D76C083-2564-456B-A54E-04149DDB640F}" srcOrd="1" destOrd="0" parTransId="{33B50DC7-1A71-426D-89D5-602FA4162805}" sibTransId="{7C90141F-AF0B-4370-B368-A9FDE7CF12F9}"/>
    <dgm:cxn modelId="{3ECC46E0-7136-4B11-85AA-FEB67889F778}" type="presParOf" srcId="{7E33B23A-3955-4986-8394-DA9160FBA4D5}" destId="{0DE5955D-EBD6-439C-AA64-40AADFBF4575}" srcOrd="0" destOrd="0" presId="urn:microsoft.com/office/officeart/2005/8/layout/hList1"/>
    <dgm:cxn modelId="{369EA64C-F590-4AD1-A0F6-D8E6288ED902}" type="presParOf" srcId="{0DE5955D-EBD6-439C-AA64-40AADFBF4575}" destId="{C706CD7A-ECE7-4831-B7A0-8B432B87DC3A}" srcOrd="0" destOrd="0" presId="urn:microsoft.com/office/officeart/2005/8/layout/hList1"/>
    <dgm:cxn modelId="{FFF071B0-D828-4F7C-BF60-5E66E3753416}" type="presParOf" srcId="{0DE5955D-EBD6-439C-AA64-40AADFBF4575}" destId="{6E215A2C-9A2C-4395-947F-AB2BCCABE30F}" srcOrd="1" destOrd="0" presId="urn:microsoft.com/office/officeart/2005/8/layout/hList1"/>
    <dgm:cxn modelId="{9275B945-8D4C-42BA-B161-C21F18816103}" type="presParOf" srcId="{7E33B23A-3955-4986-8394-DA9160FBA4D5}" destId="{E835EE85-2317-4183-8E1E-A7ABEF7B9FA5}" srcOrd="1" destOrd="0" presId="urn:microsoft.com/office/officeart/2005/8/layout/hList1"/>
    <dgm:cxn modelId="{284E81DE-0F53-490A-8591-7D459D6C23C7}" type="presParOf" srcId="{7E33B23A-3955-4986-8394-DA9160FBA4D5}" destId="{968DF743-75A5-4C7E-9441-11319AEC5140}" srcOrd="2" destOrd="0" presId="urn:microsoft.com/office/officeart/2005/8/layout/hList1"/>
    <dgm:cxn modelId="{B6895945-CC2F-4CF2-B938-A8F3105E2025}" type="presParOf" srcId="{968DF743-75A5-4C7E-9441-11319AEC5140}" destId="{AA6A3010-529D-4FE1-B0E2-12DC361DD594}" srcOrd="0" destOrd="0" presId="urn:microsoft.com/office/officeart/2005/8/layout/hList1"/>
    <dgm:cxn modelId="{20E32EF9-10E5-406B-8558-A586010339BE}" type="presParOf" srcId="{968DF743-75A5-4C7E-9441-11319AEC5140}" destId="{C9A9083D-A776-4BD0-917E-BA1CCF497958}" srcOrd="1" destOrd="0" presId="urn:microsoft.com/office/officeart/2005/8/layout/hList1"/>
    <dgm:cxn modelId="{44BF1C47-202B-4484-B036-451909260D81}" type="presParOf" srcId="{7E33B23A-3955-4986-8394-DA9160FBA4D5}" destId="{70F6E31D-BBF6-4782-85D0-8EFE2476C8E3}" srcOrd="3" destOrd="0" presId="urn:microsoft.com/office/officeart/2005/8/layout/hList1"/>
    <dgm:cxn modelId="{8D2D4B49-E7E0-4DB8-8E71-5B3638C02B6D}" type="presParOf" srcId="{7E33B23A-3955-4986-8394-DA9160FBA4D5}" destId="{04FCC18A-8146-4F69-9CFB-A6D9CA862850}" srcOrd="4" destOrd="0" presId="urn:microsoft.com/office/officeart/2005/8/layout/hList1"/>
    <dgm:cxn modelId="{1AF23714-AD84-41AA-A5AF-10E5A5CC6FD3}" type="presParOf" srcId="{04FCC18A-8146-4F69-9CFB-A6D9CA862850}" destId="{FF8F92A2-6F74-4C97-998F-FE27E0D72F81}" srcOrd="0" destOrd="0" presId="urn:microsoft.com/office/officeart/2005/8/layout/hList1"/>
    <dgm:cxn modelId="{1FAF00AE-D104-4AE6-A648-294DE3325D83}" type="presParOf" srcId="{04FCC18A-8146-4F69-9CFB-A6D9CA862850}" destId="{59235E92-EF9A-47AD-A217-071D5DB3C91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824DD74-7978-814D-963D-04D6EACA6E51}" type="doc">
      <dgm:prSet loTypeId="urn:microsoft.com/office/officeart/2005/8/layout/vProcess5" loCatId="" qsTypeId="urn:microsoft.com/office/officeart/2005/8/quickstyle/simple4" qsCatId="simple" csTypeId="urn:microsoft.com/office/officeart/2005/8/colors/accent1_3" csCatId="accent1" phldr="1"/>
      <dgm:spPr/>
      <dgm:t>
        <a:bodyPr/>
        <a:lstStyle/>
        <a:p>
          <a:endParaRPr lang="en-US"/>
        </a:p>
      </dgm:t>
    </dgm:pt>
    <dgm:pt modelId="{FB29DCED-972C-E54B-8AF6-013F19D3E100}">
      <dgm:prSet phldrT="[Text]"/>
      <dgm:spPr/>
      <dgm:t>
        <a:bodyPr/>
        <a:lstStyle/>
        <a:p>
          <a:r>
            <a:rPr lang="en-US" b="1" dirty="0" smtClean="0"/>
            <a:t>Labetalol 20 mg </a:t>
          </a:r>
          <a:r>
            <a:rPr lang="en-US" dirty="0" smtClean="0"/>
            <a:t>IV over 2 minutes</a:t>
          </a:r>
          <a:endParaRPr lang="en-US" dirty="0"/>
        </a:p>
      </dgm:t>
    </dgm:pt>
    <dgm:pt modelId="{4D73CC7A-AC5B-4C42-BA20-9D268B0B59E2}" type="parTrans" cxnId="{E8547EA2-BFBD-D94A-8EE5-FB0EB932DD9B}">
      <dgm:prSet/>
      <dgm:spPr/>
      <dgm:t>
        <a:bodyPr/>
        <a:lstStyle/>
        <a:p>
          <a:endParaRPr lang="en-US"/>
        </a:p>
      </dgm:t>
    </dgm:pt>
    <dgm:pt modelId="{99570051-7D33-B743-9C26-9B9B3B2A3409}" type="sibTrans" cxnId="{E8547EA2-BFBD-D94A-8EE5-FB0EB932DD9B}">
      <dgm:prSet/>
      <dgm:spPr/>
      <dgm:t>
        <a:bodyPr/>
        <a:lstStyle/>
        <a:p>
          <a:endParaRPr lang="en-US"/>
        </a:p>
      </dgm:t>
    </dgm:pt>
    <dgm:pt modelId="{5AA63DD4-433B-2F4E-B59B-07509000F372}">
      <dgm:prSet phldrT="[Text]"/>
      <dgm:spPr/>
      <dgm:t>
        <a:bodyPr/>
        <a:lstStyle/>
        <a:p>
          <a:r>
            <a:rPr lang="en-US" dirty="0" smtClean="0"/>
            <a:t>If still elevated, </a:t>
          </a:r>
          <a:r>
            <a:rPr lang="en-US" b="1" dirty="0" smtClean="0"/>
            <a:t>labetalol 40 mg </a:t>
          </a:r>
          <a:r>
            <a:rPr lang="en-US" dirty="0" smtClean="0"/>
            <a:t>IV over 2 min</a:t>
          </a:r>
          <a:endParaRPr lang="en-US" dirty="0"/>
        </a:p>
      </dgm:t>
    </dgm:pt>
    <dgm:pt modelId="{01AAFA7A-9C70-124C-8F10-41EA0CF1BC9C}" type="parTrans" cxnId="{2E9B3134-AB8D-2146-B416-B011A8EC4544}">
      <dgm:prSet/>
      <dgm:spPr/>
      <dgm:t>
        <a:bodyPr/>
        <a:lstStyle/>
        <a:p>
          <a:endParaRPr lang="en-US"/>
        </a:p>
      </dgm:t>
    </dgm:pt>
    <dgm:pt modelId="{88456832-9BFD-1446-BC26-D8A05953BBD5}" type="sibTrans" cxnId="{2E9B3134-AB8D-2146-B416-B011A8EC4544}">
      <dgm:prSet/>
      <dgm:spPr/>
      <dgm:t>
        <a:bodyPr/>
        <a:lstStyle/>
        <a:p>
          <a:endParaRPr lang="en-US"/>
        </a:p>
      </dgm:t>
    </dgm:pt>
    <dgm:pt modelId="{C1D82650-86FA-3848-8B15-00EA5E5E23E4}">
      <dgm:prSet phldrT="[Text]"/>
      <dgm:spPr/>
      <dgm:t>
        <a:bodyPr/>
        <a:lstStyle/>
        <a:p>
          <a:r>
            <a:rPr lang="en-US" dirty="0" smtClean="0"/>
            <a:t>If still elevated, </a:t>
          </a:r>
          <a:r>
            <a:rPr lang="en-US" b="1" dirty="0" smtClean="0"/>
            <a:t>labetalol 80 mg </a:t>
          </a:r>
          <a:r>
            <a:rPr lang="en-US" dirty="0" smtClean="0"/>
            <a:t>IV over 2 min</a:t>
          </a:r>
          <a:endParaRPr lang="en-US" dirty="0"/>
        </a:p>
      </dgm:t>
    </dgm:pt>
    <dgm:pt modelId="{88FDC138-9626-4941-8B81-7C12EEA40F11}" type="parTrans" cxnId="{5EADDFE0-323E-0F45-9512-D1BFB9230544}">
      <dgm:prSet/>
      <dgm:spPr/>
      <dgm:t>
        <a:bodyPr/>
        <a:lstStyle/>
        <a:p>
          <a:endParaRPr lang="en-US"/>
        </a:p>
      </dgm:t>
    </dgm:pt>
    <dgm:pt modelId="{7723C9F3-26BF-AB46-8113-C07E40CF08C0}" type="sibTrans" cxnId="{5EADDFE0-323E-0F45-9512-D1BFB9230544}">
      <dgm:prSet/>
      <dgm:spPr/>
      <dgm:t>
        <a:bodyPr/>
        <a:lstStyle/>
        <a:p>
          <a:endParaRPr lang="en-US"/>
        </a:p>
      </dgm:t>
    </dgm:pt>
    <dgm:pt modelId="{F32BE8F4-6046-5948-9D70-1003102CDA89}">
      <dgm:prSet phldrT="[Text]"/>
      <dgm:spPr/>
      <dgm:t>
        <a:bodyPr/>
        <a:lstStyle/>
        <a:p>
          <a:r>
            <a:rPr lang="en-US" dirty="0" smtClean="0"/>
            <a:t>Recheck in 10 min</a:t>
          </a:r>
          <a:endParaRPr lang="en-US" dirty="0"/>
        </a:p>
      </dgm:t>
    </dgm:pt>
    <dgm:pt modelId="{B4B12B64-892F-774F-8E52-0BBC8A7DD5D8}" type="parTrans" cxnId="{8049CC9E-BBDB-1744-B81A-088C3D89C765}">
      <dgm:prSet/>
      <dgm:spPr/>
      <dgm:t>
        <a:bodyPr/>
        <a:lstStyle/>
        <a:p>
          <a:endParaRPr lang="en-US"/>
        </a:p>
      </dgm:t>
    </dgm:pt>
    <dgm:pt modelId="{FD6869D5-8104-BE4D-95D9-2DB998C069BF}" type="sibTrans" cxnId="{8049CC9E-BBDB-1744-B81A-088C3D89C765}">
      <dgm:prSet/>
      <dgm:spPr/>
      <dgm:t>
        <a:bodyPr/>
        <a:lstStyle/>
        <a:p>
          <a:endParaRPr lang="en-US"/>
        </a:p>
      </dgm:t>
    </dgm:pt>
    <dgm:pt modelId="{ED4C5218-BB38-6541-81A7-25BB22C21E9E}">
      <dgm:prSet phldrT="[Text]"/>
      <dgm:spPr/>
      <dgm:t>
        <a:bodyPr/>
        <a:lstStyle/>
        <a:p>
          <a:r>
            <a:rPr lang="en-US" dirty="0" smtClean="0"/>
            <a:t>Recheck in 10 min</a:t>
          </a:r>
          <a:endParaRPr lang="en-US" dirty="0"/>
        </a:p>
      </dgm:t>
    </dgm:pt>
    <dgm:pt modelId="{CC54B950-89D8-7844-8132-25242CCE7475}" type="parTrans" cxnId="{C6D70786-C8EA-8D49-9B13-9DABA39C8769}">
      <dgm:prSet/>
      <dgm:spPr/>
      <dgm:t>
        <a:bodyPr/>
        <a:lstStyle/>
        <a:p>
          <a:endParaRPr lang="en-US"/>
        </a:p>
      </dgm:t>
    </dgm:pt>
    <dgm:pt modelId="{93073473-9066-0D49-B83B-033423177B35}" type="sibTrans" cxnId="{C6D70786-C8EA-8D49-9B13-9DABA39C8769}">
      <dgm:prSet/>
      <dgm:spPr/>
      <dgm:t>
        <a:bodyPr/>
        <a:lstStyle/>
        <a:p>
          <a:endParaRPr lang="en-US"/>
        </a:p>
      </dgm:t>
    </dgm:pt>
    <dgm:pt modelId="{8D341F08-E1E4-2B45-8761-0337AFBAB182}">
      <dgm:prSet phldrT="[Text]"/>
      <dgm:spPr/>
      <dgm:t>
        <a:bodyPr/>
        <a:lstStyle/>
        <a:p>
          <a:r>
            <a:rPr lang="en-US" dirty="0" smtClean="0"/>
            <a:t>Recheck in 10 min</a:t>
          </a:r>
          <a:endParaRPr lang="en-US" dirty="0"/>
        </a:p>
      </dgm:t>
    </dgm:pt>
    <dgm:pt modelId="{4E653C4E-0B0E-2F4D-AB20-4C4CBF435FED}" type="parTrans" cxnId="{91A4CDD0-43AC-BE49-82C0-628703E375D5}">
      <dgm:prSet/>
      <dgm:spPr/>
      <dgm:t>
        <a:bodyPr/>
        <a:lstStyle/>
        <a:p>
          <a:endParaRPr lang="en-US"/>
        </a:p>
      </dgm:t>
    </dgm:pt>
    <dgm:pt modelId="{61DC9403-FB9D-3644-89D7-510F032E24CF}" type="sibTrans" cxnId="{91A4CDD0-43AC-BE49-82C0-628703E375D5}">
      <dgm:prSet/>
      <dgm:spPr/>
      <dgm:t>
        <a:bodyPr/>
        <a:lstStyle/>
        <a:p>
          <a:endParaRPr lang="en-US"/>
        </a:p>
      </dgm:t>
    </dgm:pt>
    <dgm:pt modelId="{01873F6D-CED6-5849-BA52-BA0A633F2B20}">
      <dgm:prSet phldrT="[Text]"/>
      <dgm:spPr/>
      <dgm:t>
        <a:bodyPr/>
        <a:lstStyle/>
        <a:p>
          <a:r>
            <a:rPr lang="en-US" dirty="0" smtClean="0"/>
            <a:t>If still elevated, </a:t>
          </a:r>
          <a:r>
            <a:rPr lang="en-US" b="1" dirty="0" smtClean="0"/>
            <a:t>Repeat labetalol 80mg </a:t>
          </a:r>
          <a:r>
            <a:rPr lang="en-US" dirty="0" smtClean="0"/>
            <a:t>over 10 minutes to achieve total dosage of 220mg                       (includes all previous administrations)</a:t>
          </a:r>
          <a:endParaRPr lang="en-US" dirty="0"/>
        </a:p>
      </dgm:t>
    </dgm:pt>
    <dgm:pt modelId="{16825130-80B5-7948-BF9B-D56791883374}" type="parTrans" cxnId="{56C740C9-9634-FB4E-88D2-3FD85E8C1785}">
      <dgm:prSet/>
      <dgm:spPr/>
      <dgm:t>
        <a:bodyPr/>
        <a:lstStyle/>
        <a:p>
          <a:endParaRPr lang="en-US"/>
        </a:p>
      </dgm:t>
    </dgm:pt>
    <dgm:pt modelId="{F886E5DB-54BE-4341-9E20-D40BDF325F0B}" type="sibTrans" cxnId="{56C740C9-9634-FB4E-88D2-3FD85E8C1785}">
      <dgm:prSet/>
      <dgm:spPr/>
      <dgm:t>
        <a:bodyPr/>
        <a:lstStyle/>
        <a:p>
          <a:endParaRPr lang="en-US"/>
        </a:p>
      </dgm:t>
    </dgm:pt>
    <dgm:pt modelId="{978C7B17-CD99-7C4F-ADDA-A78E63B2FB31}">
      <dgm:prSet phldrT="[Text]"/>
      <dgm:spPr/>
      <dgm:t>
        <a:bodyPr/>
        <a:lstStyle/>
        <a:p>
          <a:r>
            <a:rPr lang="en-US" dirty="0" smtClean="0"/>
            <a:t>Recheck in 20 min</a:t>
          </a:r>
          <a:endParaRPr lang="en-US" dirty="0"/>
        </a:p>
      </dgm:t>
    </dgm:pt>
    <dgm:pt modelId="{59D412E9-8302-1E4B-88AF-F5055FA6F974}" type="parTrans" cxnId="{E5C26316-3E54-2C43-BEB2-42FA98EB426C}">
      <dgm:prSet/>
      <dgm:spPr/>
      <dgm:t>
        <a:bodyPr/>
        <a:lstStyle/>
        <a:p>
          <a:endParaRPr lang="en-US"/>
        </a:p>
      </dgm:t>
    </dgm:pt>
    <dgm:pt modelId="{0B50CA38-9406-0646-9DF0-1C60BF99AEE6}" type="sibTrans" cxnId="{E5C26316-3E54-2C43-BEB2-42FA98EB426C}">
      <dgm:prSet/>
      <dgm:spPr/>
      <dgm:t>
        <a:bodyPr/>
        <a:lstStyle/>
        <a:p>
          <a:endParaRPr lang="en-US"/>
        </a:p>
      </dgm:t>
    </dgm:pt>
    <dgm:pt modelId="{94E7D810-9B79-A846-A93A-ABA0013E52B0}">
      <dgm:prSet/>
      <dgm:spPr/>
      <dgm:t>
        <a:bodyPr/>
        <a:lstStyle/>
        <a:p>
          <a:endParaRPr lang="en-US"/>
        </a:p>
      </dgm:t>
    </dgm:pt>
    <dgm:pt modelId="{6CD7AECC-9D07-3847-ADBD-2974C09485C6}" type="parTrans" cxnId="{87BE16DF-B537-9846-B66F-378E485F1159}">
      <dgm:prSet/>
      <dgm:spPr/>
      <dgm:t>
        <a:bodyPr/>
        <a:lstStyle/>
        <a:p>
          <a:endParaRPr lang="en-US"/>
        </a:p>
      </dgm:t>
    </dgm:pt>
    <dgm:pt modelId="{1D929E93-0273-A148-BDE8-3923ABF8A793}" type="sibTrans" cxnId="{87BE16DF-B537-9846-B66F-378E485F1159}">
      <dgm:prSet/>
      <dgm:spPr/>
      <dgm:t>
        <a:bodyPr/>
        <a:lstStyle/>
        <a:p>
          <a:endParaRPr lang="en-US"/>
        </a:p>
      </dgm:t>
    </dgm:pt>
    <dgm:pt modelId="{8C777415-0784-4EE7-8ADD-8A4C8780748F}">
      <dgm:prSet phldrT="[Text]"/>
      <dgm:spPr/>
      <dgm:t>
        <a:bodyPr/>
        <a:lstStyle/>
        <a:p>
          <a:r>
            <a:rPr lang="en-US" dirty="0" smtClean="0"/>
            <a:t>Switch to hydralazine 10 mg IV over 2 min</a:t>
          </a:r>
          <a:endParaRPr lang="en-US" dirty="0"/>
        </a:p>
      </dgm:t>
    </dgm:pt>
    <dgm:pt modelId="{4FD91D90-9ACF-4549-8E85-5B038E3F8E11}" type="parTrans" cxnId="{D609BA09-4ED8-4584-9A92-74E741BA1645}">
      <dgm:prSet/>
      <dgm:spPr/>
      <dgm:t>
        <a:bodyPr/>
        <a:lstStyle/>
        <a:p>
          <a:endParaRPr lang="en-US"/>
        </a:p>
      </dgm:t>
    </dgm:pt>
    <dgm:pt modelId="{0E50AD06-CE7A-40A9-9017-7BE9012BAC65}" type="sibTrans" cxnId="{D609BA09-4ED8-4584-9A92-74E741BA1645}">
      <dgm:prSet/>
      <dgm:spPr/>
      <dgm:t>
        <a:bodyPr/>
        <a:lstStyle/>
        <a:p>
          <a:endParaRPr lang="en-US"/>
        </a:p>
      </dgm:t>
    </dgm:pt>
    <dgm:pt modelId="{E3FDB52E-D2F7-4EFC-9324-EB77A02D8D38}">
      <dgm:prSet phldrT="[Text]"/>
      <dgm:spPr/>
      <dgm:t>
        <a:bodyPr/>
        <a:lstStyle/>
        <a:p>
          <a:r>
            <a:rPr lang="en-US" dirty="0" smtClean="0"/>
            <a:t>Seek consultation MFM, Critical Care, Anesthesia, Internal medicine </a:t>
          </a:r>
          <a:endParaRPr lang="en-US" dirty="0"/>
        </a:p>
      </dgm:t>
    </dgm:pt>
    <dgm:pt modelId="{DECFE0F5-B909-43A6-8DBF-314A7F025BE9}" type="parTrans" cxnId="{052A6B4C-FBB6-4200-809E-61338D9551B6}">
      <dgm:prSet/>
      <dgm:spPr/>
      <dgm:t>
        <a:bodyPr/>
        <a:lstStyle/>
        <a:p>
          <a:endParaRPr lang="en-US"/>
        </a:p>
      </dgm:t>
    </dgm:pt>
    <dgm:pt modelId="{D771525F-DD72-4CE9-9061-578AC2C487CA}" type="sibTrans" cxnId="{052A6B4C-FBB6-4200-809E-61338D9551B6}">
      <dgm:prSet/>
      <dgm:spPr/>
      <dgm:t>
        <a:bodyPr/>
        <a:lstStyle/>
        <a:p>
          <a:endParaRPr lang="en-US"/>
        </a:p>
      </dgm:t>
    </dgm:pt>
    <dgm:pt modelId="{043BB340-E9F8-0E49-A93F-FF7B7EEC6AFB}" type="pres">
      <dgm:prSet presAssocID="{C824DD74-7978-814D-963D-04D6EACA6E51}" presName="outerComposite" presStyleCnt="0">
        <dgm:presLayoutVars>
          <dgm:chMax val="5"/>
          <dgm:dir/>
          <dgm:resizeHandles val="exact"/>
        </dgm:presLayoutVars>
      </dgm:prSet>
      <dgm:spPr/>
      <dgm:t>
        <a:bodyPr/>
        <a:lstStyle/>
        <a:p>
          <a:endParaRPr lang="en-US"/>
        </a:p>
      </dgm:t>
    </dgm:pt>
    <dgm:pt modelId="{380636F0-E2F7-FD40-BA94-569BFF58976D}" type="pres">
      <dgm:prSet presAssocID="{C824DD74-7978-814D-963D-04D6EACA6E51}" presName="dummyMaxCanvas" presStyleCnt="0">
        <dgm:presLayoutVars/>
      </dgm:prSet>
      <dgm:spPr/>
      <dgm:t>
        <a:bodyPr/>
        <a:lstStyle/>
        <a:p>
          <a:endParaRPr lang="en-US"/>
        </a:p>
      </dgm:t>
    </dgm:pt>
    <dgm:pt modelId="{74EAFD28-BF46-0042-866A-BD31AF2ABFDB}" type="pres">
      <dgm:prSet presAssocID="{C824DD74-7978-814D-963D-04D6EACA6E51}" presName="FiveNodes_1" presStyleLbl="node1" presStyleIdx="0" presStyleCnt="5">
        <dgm:presLayoutVars>
          <dgm:bulletEnabled val="1"/>
        </dgm:presLayoutVars>
      </dgm:prSet>
      <dgm:spPr/>
      <dgm:t>
        <a:bodyPr/>
        <a:lstStyle/>
        <a:p>
          <a:endParaRPr lang="en-US"/>
        </a:p>
      </dgm:t>
    </dgm:pt>
    <dgm:pt modelId="{03022D00-840D-4E49-834D-F545C4CB5C7D}" type="pres">
      <dgm:prSet presAssocID="{C824DD74-7978-814D-963D-04D6EACA6E51}" presName="FiveNodes_2" presStyleLbl="node1" presStyleIdx="1" presStyleCnt="5">
        <dgm:presLayoutVars>
          <dgm:bulletEnabled val="1"/>
        </dgm:presLayoutVars>
      </dgm:prSet>
      <dgm:spPr/>
      <dgm:t>
        <a:bodyPr/>
        <a:lstStyle/>
        <a:p>
          <a:endParaRPr lang="en-US"/>
        </a:p>
      </dgm:t>
    </dgm:pt>
    <dgm:pt modelId="{F4CDB4E6-94C8-EF4E-B9BF-4C322FE15236}" type="pres">
      <dgm:prSet presAssocID="{C824DD74-7978-814D-963D-04D6EACA6E51}" presName="FiveNodes_3" presStyleLbl="node1" presStyleIdx="2" presStyleCnt="5">
        <dgm:presLayoutVars>
          <dgm:bulletEnabled val="1"/>
        </dgm:presLayoutVars>
      </dgm:prSet>
      <dgm:spPr/>
      <dgm:t>
        <a:bodyPr/>
        <a:lstStyle/>
        <a:p>
          <a:endParaRPr lang="en-US"/>
        </a:p>
      </dgm:t>
    </dgm:pt>
    <dgm:pt modelId="{63C5A333-09E6-E94D-9EE2-C5EA8ADF517D}" type="pres">
      <dgm:prSet presAssocID="{C824DD74-7978-814D-963D-04D6EACA6E51}" presName="FiveNodes_4" presStyleLbl="node1" presStyleIdx="3" presStyleCnt="5">
        <dgm:presLayoutVars>
          <dgm:bulletEnabled val="1"/>
        </dgm:presLayoutVars>
      </dgm:prSet>
      <dgm:spPr/>
      <dgm:t>
        <a:bodyPr/>
        <a:lstStyle/>
        <a:p>
          <a:endParaRPr lang="en-US"/>
        </a:p>
      </dgm:t>
    </dgm:pt>
    <dgm:pt modelId="{9DD9C6B5-AF27-5E48-894D-F9371E0C04CF}" type="pres">
      <dgm:prSet presAssocID="{C824DD74-7978-814D-963D-04D6EACA6E51}" presName="FiveNodes_5" presStyleLbl="node1" presStyleIdx="4" presStyleCnt="5">
        <dgm:presLayoutVars>
          <dgm:bulletEnabled val="1"/>
        </dgm:presLayoutVars>
      </dgm:prSet>
      <dgm:spPr/>
      <dgm:t>
        <a:bodyPr/>
        <a:lstStyle/>
        <a:p>
          <a:endParaRPr lang="en-US"/>
        </a:p>
      </dgm:t>
    </dgm:pt>
    <dgm:pt modelId="{236B855E-04FC-E441-80CE-B84EA2946A6A}" type="pres">
      <dgm:prSet presAssocID="{C824DD74-7978-814D-963D-04D6EACA6E51}" presName="FiveConn_1-2" presStyleLbl="fgAccFollowNode1" presStyleIdx="0" presStyleCnt="4">
        <dgm:presLayoutVars>
          <dgm:bulletEnabled val="1"/>
        </dgm:presLayoutVars>
      </dgm:prSet>
      <dgm:spPr/>
      <dgm:t>
        <a:bodyPr/>
        <a:lstStyle/>
        <a:p>
          <a:endParaRPr lang="en-US"/>
        </a:p>
      </dgm:t>
    </dgm:pt>
    <dgm:pt modelId="{129C6B20-E01E-BC43-94A0-EEE37AB1CBEB}" type="pres">
      <dgm:prSet presAssocID="{C824DD74-7978-814D-963D-04D6EACA6E51}" presName="FiveConn_2-3" presStyleLbl="fgAccFollowNode1" presStyleIdx="1" presStyleCnt="4">
        <dgm:presLayoutVars>
          <dgm:bulletEnabled val="1"/>
        </dgm:presLayoutVars>
      </dgm:prSet>
      <dgm:spPr/>
      <dgm:t>
        <a:bodyPr/>
        <a:lstStyle/>
        <a:p>
          <a:endParaRPr lang="en-US"/>
        </a:p>
      </dgm:t>
    </dgm:pt>
    <dgm:pt modelId="{A1DB4DDF-ACAC-FD44-9EC4-0B6CE6C01B14}" type="pres">
      <dgm:prSet presAssocID="{C824DD74-7978-814D-963D-04D6EACA6E51}" presName="FiveConn_3-4" presStyleLbl="fgAccFollowNode1" presStyleIdx="2" presStyleCnt="4">
        <dgm:presLayoutVars>
          <dgm:bulletEnabled val="1"/>
        </dgm:presLayoutVars>
      </dgm:prSet>
      <dgm:spPr/>
      <dgm:t>
        <a:bodyPr/>
        <a:lstStyle/>
        <a:p>
          <a:endParaRPr lang="en-US"/>
        </a:p>
      </dgm:t>
    </dgm:pt>
    <dgm:pt modelId="{FBD2BD17-9970-3E47-9C91-70A3094F26FC}" type="pres">
      <dgm:prSet presAssocID="{C824DD74-7978-814D-963D-04D6EACA6E51}" presName="FiveConn_4-5" presStyleLbl="fgAccFollowNode1" presStyleIdx="3" presStyleCnt="4">
        <dgm:presLayoutVars>
          <dgm:bulletEnabled val="1"/>
        </dgm:presLayoutVars>
      </dgm:prSet>
      <dgm:spPr/>
      <dgm:t>
        <a:bodyPr/>
        <a:lstStyle/>
        <a:p>
          <a:endParaRPr lang="en-US"/>
        </a:p>
      </dgm:t>
    </dgm:pt>
    <dgm:pt modelId="{141683EF-DA23-DE4F-A95F-2B1B8913DAA2}" type="pres">
      <dgm:prSet presAssocID="{C824DD74-7978-814D-963D-04D6EACA6E51}" presName="FiveNodes_1_text" presStyleLbl="node1" presStyleIdx="4" presStyleCnt="5">
        <dgm:presLayoutVars>
          <dgm:bulletEnabled val="1"/>
        </dgm:presLayoutVars>
      </dgm:prSet>
      <dgm:spPr/>
      <dgm:t>
        <a:bodyPr/>
        <a:lstStyle/>
        <a:p>
          <a:endParaRPr lang="en-US"/>
        </a:p>
      </dgm:t>
    </dgm:pt>
    <dgm:pt modelId="{B6D4ACD4-B8FA-C84A-A060-69DCFE485504}" type="pres">
      <dgm:prSet presAssocID="{C824DD74-7978-814D-963D-04D6EACA6E51}" presName="FiveNodes_2_text" presStyleLbl="node1" presStyleIdx="4" presStyleCnt="5">
        <dgm:presLayoutVars>
          <dgm:bulletEnabled val="1"/>
        </dgm:presLayoutVars>
      </dgm:prSet>
      <dgm:spPr/>
      <dgm:t>
        <a:bodyPr/>
        <a:lstStyle/>
        <a:p>
          <a:endParaRPr lang="en-US"/>
        </a:p>
      </dgm:t>
    </dgm:pt>
    <dgm:pt modelId="{18AE19C4-C84B-5749-8BBD-5B26733F7D5B}" type="pres">
      <dgm:prSet presAssocID="{C824DD74-7978-814D-963D-04D6EACA6E51}" presName="FiveNodes_3_text" presStyleLbl="node1" presStyleIdx="4" presStyleCnt="5">
        <dgm:presLayoutVars>
          <dgm:bulletEnabled val="1"/>
        </dgm:presLayoutVars>
      </dgm:prSet>
      <dgm:spPr/>
      <dgm:t>
        <a:bodyPr/>
        <a:lstStyle/>
        <a:p>
          <a:endParaRPr lang="en-US"/>
        </a:p>
      </dgm:t>
    </dgm:pt>
    <dgm:pt modelId="{34F6CAA6-9E66-3B4D-9BAD-928402009142}" type="pres">
      <dgm:prSet presAssocID="{C824DD74-7978-814D-963D-04D6EACA6E51}" presName="FiveNodes_4_text" presStyleLbl="node1" presStyleIdx="4" presStyleCnt="5">
        <dgm:presLayoutVars>
          <dgm:bulletEnabled val="1"/>
        </dgm:presLayoutVars>
      </dgm:prSet>
      <dgm:spPr/>
      <dgm:t>
        <a:bodyPr/>
        <a:lstStyle/>
        <a:p>
          <a:endParaRPr lang="en-US"/>
        </a:p>
      </dgm:t>
    </dgm:pt>
    <dgm:pt modelId="{377141F7-E08A-904E-927C-0596AF693A05}" type="pres">
      <dgm:prSet presAssocID="{C824DD74-7978-814D-963D-04D6EACA6E51}" presName="FiveNodes_5_text" presStyleLbl="node1" presStyleIdx="4" presStyleCnt="5">
        <dgm:presLayoutVars>
          <dgm:bulletEnabled val="1"/>
        </dgm:presLayoutVars>
      </dgm:prSet>
      <dgm:spPr/>
      <dgm:t>
        <a:bodyPr/>
        <a:lstStyle/>
        <a:p>
          <a:endParaRPr lang="en-US"/>
        </a:p>
      </dgm:t>
    </dgm:pt>
  </dgm:ptLst>
  <dgm:cxnLst>
    <dgm:cxn modelId="{2DD9B6CD-B14B-4321-9448-BADE8157C808}" type="presOf" srcId="{8C777415-0784-4EE7-8ADD-8A4C8780748F}" destId="{377141F7-E08A-904E-927C-0596AF693A05}" srcOrd="1" destOrd="0" presId="urn:microsoft.com/office/officeart/2005/8/layout/vProcess5"/>
    <dgm:cxn modelId="{B934CA62-7B90-4D6E-BCD5-2AB06FD468B4}" type="presOf" srcId="{7723C9F3-26BF-AB46-8113-C07E40CF08C0}" destId="{A1DB4DDF-ACAC-FD44-9EC4-0B6CE6C01B14}" srcOrd="0" destOrd="0" presId="urn:microsoft.com/office/officeart/2005/8/layout/vProcess5"/>
    <dgm:cxn modelId="{B72DC444-A11A-44DA-9F72-A5AF3717453B}" type="presOf" srcId="{01873F6D-CED6-5849-BA52-BA0A633F2B20}" destId="{34F6CAA6-9E66-3B4D-9BAD-928402009142}" srcOrd="1" destOrd="0" presId="urn:microsoft.com/office/officeart/2005/8/layout/vProcess5"/>
    <dgm:cxn modelId="{6EBA3A58-8907-482D-B2E3-E0B71DDB6BBE}" type="presOf" srcId="{F32BE8F4-6046-5948-9D70-1003102CDA89}" destId="{141683EF-DA23-DE4F-A95F-2B1B8913DAA2}" srcOrd="1" destOrd="1" presId="urn:microsoft.com/office/officeart/2005/8/layout/vProcess5"/>
    <dgm:cxn modelId="{A0FF5937-EDCF-4F58-A188-03567059C778}" type="presOf" srcId="{F32BE8F4-6046-5948-9D70-1003102CDA89}" destId="{74EAFD28-BF46-0042-866A-BD31AF2ABFDB}" srcOrd="0" destOrd="1" presId="urn:microsoft.com/office/officeart/2005/8/layout/vProcess5"/>
    <dgm:cxn modelId="{119C7801-0FD0-4315-9DDE-B49D5370DEF6}" type="presOf" srcId="{E3FDB52E-D2F7-4EFC-9324-EB77A02D8D38}" destId="{F4CDB4E6-94C8-EF4E-B9BF-4C322FE15236}" srcOrd="0" destOrd="2" presId="urn:microsoft.com/office/officeart/2005/8/layout/vProcess5"/>
    <dgm:cxn modelId="{B20D49D6-A079-4B24-846C-DEF3E0E69027}" type="presOf" srcId="{ED4C5218-BB38-6541-81A7-25BB22C21E9E}" destId="{B6D4ACD4-B8FA-C84A-A060-69DCFE485504}" srcOrd="1" destOrd="1" presId="urn:microsoft.com/office/officeart/2005/8/layout/vProcess5"/>
    <dgm:cxn modelId="{CF157988-92D6-44E4-942A-CD126A2DA66E}" type="presOf" srcId="{F886E5DB-54BE-4341-9E20-D40BDF325F0B}" destId="{FBD2BD17-9970-3E47-9C91-70A3094F26FC}" srcOrd="0" destOrd="0" presId="urn:microsoft.com/office/officeart/2005/8/layout/vProcess5"/>
    <dgm:cxn modelId="{56C740C9-9634-FB4E-88D2-3FD85E8C1785}" srcId="{C824DD74-7978-814D-963D-04D6EACA6E51}" destId="{01873F6D-CED6-5849-BA52-BA0A633F2B20}" srcOrd="3" destOrd="0" parTransId="{16825130-80B5-7948-BF9B-D56791883374}" sibTransId="{F886E5DB-54BE-4341-9E20-D40BDF325F0B}"/>
    <dgm:cxn modelId="{E619C093-3940-4BA0-A4C8-8E9E9B389C37}" type="presOf" srcId="{978C7B17-CD99-7C4F-ADDA-A78E63B2FB31}" destId="{9DD9C6B5-AF27-5E48-894D-F9371E0C04CF}" srcOrd="0" destOrd="1" presId="urn:microsoft.com/office/officeart/2005/8/layout/vProcess5"/>
    <dgm:cxn modelId="{5EADDFE0-323E-0F45-9512-D1BFB9230544}" srcId="{C824DD74-7978-814D-963D-04D6EACA6E51}" destId="{C1D82650-86FA-3848-8B15-00EA5E5E23E4}" srcOrd="2" destOrd="0" parTransId="{88FDC138-9626-4941-8B81-7C12EEA40F11}" sibTransId="{7723C9F3-26BF-AB46-8113-C07E40CF08C0}"/>
    <dgm:cxn modelId="{F6900868-DBFE-4579-BB5E-E90956D72137}" type="presOf" srcId="{978C7B17-CD99-7C4F-ADDA-A78E63B2FB31}" destId="{377141F7-E08A-904E-927C-0596AF693A05}" srcOrd="1" destOrd="1" presId="urn:microsoft.com/office/officeart/2005/8/layout/vProcess5"/>
    <dgm:cxn modelId="{8049CC9E-BBDB-1744-B81A-088C3D89C765}" srcId="{FB29DCED-972C-E54B-8AF6-013F19D3E100}" destId="{F32BE8F4-6046-5948-9D70-1003102CDA89}" srcOrd="0" destOrd="0" parTransId="{B4B12B64-892F-774F-8E52-0BBC8A7DD5D8}" sibTransId="{FD6869D5-8104-BE4D-95D9-2DB998C069BF}"/>
    <dgm:cxn modelId="{91A4CDD0-43AC-BE49-82C0-628703E375D5}" srcId="{C1D82650-86FA-3848-8B15-00EA5E5E23E4}" destId="{8D341F08-E1E4-2B45-8761-0337AFBAB182}" srcOrd="0" destOrd="0" parTransId="{4E653C4E-0B0E-2F4D-AB20-4C4CBF435FED}" sibTransId="{61DC9403-FB9D-3644-89D7-510F032E24CF}"/>
    <dgm:cxn modelId="{2E23A8C1-ABBE-4A5A-9CD2-C091D76E55F5}" type="presOf" srcId="{FB29DCED-972C-E54B-8AF6-013F19D3E100}" destId="{141683EF-DA23-DE4F-A95F-2B1B8913DAA2}" srcOrd="1" destOrd="0" presId="urn:microsoft.com/office/officeart/2005/8/layout/vProcess5"/>
    <dgm:cxn modelId="{E5C26316-3E54-2C43-BEB2-42FA98EB426C}" srcId="{8C777415-0784-4EE7-8ADD-8A4C8780748F}" destId="{978C7B17-CD99-7C4F-ADDA-A78E63B2FB31}" srcOrd="0" destOrd="0" parTransId="{59D412E9-8302-1E4B-88AF-F5055FA6F974}" sibTransId="{0B50CA38-9406-0646-9DF0-1C60BF99AEE6}"/>
    <dgm:cxn modelId="{2E9B3134-AB8D-2146-B416-B011A8EC4544}" srcId="{C824DD74-7978-814D-963D-04D6EACA6E51}" destId="{5AA63DD4-433B-2F4E-B59B-07509000F372}" srcOrd="1" destOrd="0" parTransId="{01AAFA7A-9C70-124C-8F10-41EA0CF1BC9C}" sibTransId="{88456832-9BFD-1446-BC26-D8A05953BBD5}"/>
    <dgm:cxn modelId="{9CA9D96E-3B7A-44B9-90C9-5B419B051A39}" type="presOf" srcId="{C1D82650-86FA-3848-8B15-00EA5E5E23E4}" destId="{F4CDB4E6-94C8-EF4E-B9BF-4C322FE15236}" srcOrd="0" destOrd="0" presId="urn:microsoft.com/office/officeart/2005/8/layout/vProcess5"/>
    <dgm:cxn modelId="{72DD3FD3-3101-4608-9095-C20F258EC565}" type="presOf" srcId="{8D341F08-E1E4-2B45-8761-0337AFBAB182}" destId="{18AE19C4-C84B-5749-8BBD-5B26733F7D5B}" srcOrd="1" destOrd="1" presId="urn:microsoft.com/office/officeart/2005/8/layout/vProcess5"/>
    <dgm:cxn modelId="{88A32E39-4067-4B14-A185-CC1C16EF3E19}" type="presOf" srcId="{8C777415-0784-4EE7-8ADD-8A4C8780748F}" destId="{9DD9C6B5-AF27-5E48-894D-F9371E0C04CF}" srcOrd="0" destOrd="0" presId="urn:microsoft.com/office/officeart/2005/8/layout/vProcess5"/>
    <dgm:cxn modelId="{6DC54686-853E-4AA0-ACAC-D61BFA389D2D}" type="presOf" srcId="{C1D82650-86FA-3848-8B15-00EA5E5E23E4}" destId="{18AE19C4-C84B-5749-8BBD-5B26733F7D5B}" srcOrd="1" destOrd="0" presId="urn:microsoft.com/office/officeart/2005/8/layout/vProcess5"/>
    <dgm:cxn modelId="{E8547EA2-BFBD-D94A-8EE5-FB0EB932DD9B}" srcId="{C824DD74-7978-814D-963D-04D6EACA6E51}" destId="{FB29DCED-972C-E54B-8AF6-013F19D3E100}" srcOrd="0" destOrd="0" parTransId="{4D73CC7A-AC5B-4C42-BA20-9D268B0B59E2}" sibTransId="{99570051-7D33-B743-9C26-9B9B3B2A3409}"/>
    <dgm:cxn modelId="{4803FAED-EC16-414F-977C-0F7585C632D9}" type="presOf" srcId="{5AA63DD4-433B-2F4E-B59B-07509000F372}" destId="{03022D00-840D-4E49-834D-F545C4CB5C7D}" srcOrd="0" destOrd="0" presId="urn:microsoft.com/office/officeart/2005/8/layout/vProcess5"/>
    <dgm:cxn modelId="{77B1C886-1E70-4C40-A2E9-DB5CE8658858}" type="presOf" srcId="{C824DD74-7978-814D-963D-04D6EACA6E51}" destId="{043BB340-E9F8-0E49-A93F-FF7B7EEC6AFB}" srcOrd="0" destOrd="0" presId="urn:microsoft.com/office/officeart/2005/8/layout/vProcess5"/>
    <dgm:cxn modelId="{086997EA-2AA6-47F6-86F9-5D9276AD2F5B}" type="presOf" srcId="{FB29DCED-972C-E54B-8AF6-013F19D3E100}" destId="{74EAFD28-BF46-0042-866A-BD31AF2ABFDB}" srcOrd="0" destOrd="0" presId="urn:microsoft.com/office/officeart/2005/8/layout/vProcess5"/>
    <dgm:cxn modelId="{052A6B4C-FBB6-4200-809E-61338D9551B6}" srcId="{C1D82650-86FA-3848-8B15-00EA5E5E23E4}" destId="{E3FDB52E-D2F7-4EFC-9324-EB77A02D8D38}" srcOrd="1" destOrd="0" parTransId="{DECFE0F5-B909-43A6-8DBF-314A7F025BE9}" sibTransId="{D771525F-DD72-4CE9-9061-578AC2C487CA}"/>
    <dgm:cxn modelId="{E7830E8F-6ECF-4E3F-BEE2-84EB2C10974D}" type="presOf" srcId="{8D341F08-E1E4-2B45-8761-0337AFBAB182}" destId="{F4CDB4E6-94C8-EF4E-B9BF-4C322FE15236}" srcOrd="0" destOrd="1" presId="urn:microsoft.com/office/officeart/2005/8/layout/vProcess5"/>
    <dgm:cxn modelId="{87BE16DF-B537-9846-B66F-378E485F1159}" srcId="{C824DD74-7978-814D-963D-04D6EACA6E51}" destId="{94E7D810-9B79-A846-A93A-ABA0013E52B0}" srcOrd="5" destOrd="0" parTransId="{6CD7AECC-9D07-3847-ADBD-2974C09485C6}" sibTransId="{1D929E93-0273-A148-BDE8-3923ABF8A793}"/>
    <dgm:cxn modelId="{0C8F5F63-CE94-4AAB-B2E6-4140CCA3CEBB}" type="presOf" srcId="{99570051-7D33-B743-9C26-9B9B3B2A3409}" destId="{236B855E-04FC-E441-80CE-B84EA2946A6A}" srcOrd="0" destOrd="0" presId="urn:microsoft.com/office/officeart/2005/8/layout/vProcess5"/>
    <dgm:cxn modelId="{CF24DF4F-E428-4675-AEAD-2D136AE37AA3}" type="presOf" srcId="{88456832-9BFD-1446-BC26-D8A05953BBD5}" destId="{129C6B20-E01E-BC43-94A0-EEE37AB1CBEB}" srcOrd="0" destOrd="0" presId="urn:microsoft.com/office/officeart/2005/8/layout/vProcess5"/>
    <dgm:cxn modelId="{D9E59C66-D935-494B-B17A-FCB8D1150943}" type="presOf" srcId="{5AA63DD4-433B-2F4E-B59B-07509000F372}" destId="{B6D4ACD4-B8FA-C84A-A060-69DCFE485504}" srcOrd="1" destOrd="0" presId="urn:microsoft.com/office/officeart/2005/8/layout/vProcess5"/>
    <dgm:cxn modelId="{F1CBF810-3F19-4506-8113-6504DC5189FE}" type="presOf" srcId="{01873F6D-CED6-5849-BA52-BA0A633F2B20}" destId="{63C5A333-09E6-E94D-9EE2-C5EA8ADF517D}" srcOrd="0" destOrd="0" presId="urn:microsoft.com/office/officeart/2005/8/layout/vProcess5"/>
    <dgm:cxn modelId="{3B664148-FBB5-41D3-9EAC-447F81FA6917}" type="presOf" srcId="{E3FDB52E-D2F7-4EFC-9324-EB77A02D8D38}" destId="{18AE19C4-C84B-5749-8BBD-5B26733F7D5B}" srcOrd="1" destOrd="2" presId="urn:microsoft.com/office/officeart/2005/8/layout/vProcess5"/>
    <dgm:cxn modelId="{C6D70786-C8EA-8D49-9B13-9DABA39C8769}" srcId="{5AA63DD4-433B-2F4E-B59B-07509000F372}" destId="{ED4C5218-BB38-6541-81A7-25BB22C21E9E}" srcOrd="0" destOrd="0" parTransId="{CC54B950-89D8-7844-8132-25242CCE7475}" sibTransId="{93073473-9066-0D49-B83B-033423177B35}"/>
    <dgm:cxn modelId="{28D98529-9C03-4BA9-9C82-09F826201465}" type="presOf" srcId="{ED4C5218-BB38-6541-81A7-25BB22C21E9E}" destId="{03022D00-840D-4E49-834D-F545C4CB5C7D}" srcOrd="0" destOrd="1" presId="urn:microsoft.com/office/officeart/2005/8/layout/vProcess5"/>
    <dgm:cxn modelId="{D609BA09-4ED8-4584-9A92-74E741BA1645}" srcId="{C824DD74-7978-814D-963D-04D6EACA6E51}" destId="{8C777415-0784-4EE7-8ADD-8A4C8780748F}" srcOrd="4" destOrd="0" parTransId="{4FD91D90-9ACF-4549-8E85-5B038E3F8E11}" sibTransId="{0E50AD06-CE7A-40A9-9017-7BE9012BAC65}"/>
    <dgm:cxn modelId="{BBBAAB64-DE07-4957-8249-6887633B2299}" type="presParOf" srcId="{043BB340-E9F8-0E49-A93F-FF7B7EEC6AFB}" destId="{380636F0-E2F7-FD40-BA94-569BFF58976D}" srcOrd="0" destOrd="0" presId="urn:microsoft.com/office/officeart/2005/8/layout/vProcess5"/>
    <dgm:cxn modelId="{9C88BD7A-B86E-442F-9B6D-B22C6951E62C}" type="presParOf" srcId="{043BB340-E9F8-0E49-A93F-FF7B7EEC6AFB}" destId="{74EAFD28-BF46-0042-866A-BD31AF2ABFDB}" srcOrd="1" destOrd="0" presId="urn:microsoft.com/office/officeart/2005/8/layout/vProcess5"/>
    <dgm:cxn modelId="{B320E471-079A-4473-8584-0DB0AF5BE934}" type="presParOf" srcId="{043BB340-E9F8-0E49-A93F-FF7B7EEC6AFB}" destId="{03022D00-840D-4E49-834D-F545C4CB5C7D}" srcOrd="2" destOrd="0" presId="urn:microsoft.com/office/officeart/2005/8/layout/vProcess5"/>
    <dgm:cxn modelId="{9E198BC6-C25E-4ABC-8AC5-9CDFF255229B}" type="presParOf" srcId="{043BB340-E9F8-0E49-A93F-FF7B7EEC6AFB}" destId="{F4CDB4E6-94C8-EF4E-B9BF-4C322FE15236}" srcOrd="3" destOrd="0" presId="urn:microsoft.com/office/officeart/2005/8/layout/vProcess5"/>
    <dgm:cxn modelId="{ECC48B9B-DF39-43F1-A778-DBB13B4FC671}" type="presParOf" srcId="{043BB340-E9F8-0E49-A93F-FF7B7EEC6AFB}" destId="{63C5A333-09E6-E94D-9EE2-C5EA8ADF517D}" srcOrd="4" destOrd="0" presId="urn:microsoft.com/office/officeart/2005/8/layout/vProcess5"/>
    <dgm:cxn modelId="{F9358CFC-8BF9-4D9D-AA25-897F09A13A84}" type="presParOf" srcId="{043BB340-E9F8-0E49-A93F-FF7B7EEC6AFB}" destId="{9DD9C6B5-AF27-5E48-894D-F9371E0C04CF}" srcOrd="5" destOrd="0" presId="urn:microsoft.com/office/officeart/2005/8/layout/vProcess5"/>
    <dgm:cxn modelId="{C65770B9-5E59-4CF8-8E14-DE1D94FB0D54}" type="presParOf" srcId="{043BB340-E9F8-0E49-A93F-FF7B7EEC6AFB}" destId="{236B855E-04FC-E441-80CE-B84EA2946A6A}" srcOrd="6" destOrd="0" presId="urn:microsoft.com/office/officeart/2005/8/layout/vProcess5"/>
    <dgm:cxn modelId="{A20756CB-984C-475A-B397-5DC1037A9410}" type="presParOf" srcId="{043BB340-E9F8-0E49-A93F-FF7B7EEC6AFB}" destId="{129C6B20-E01E-BC43-94A0-EEE37AB1CBEB}" srcOrd="7" destOrd="0" presId="urn:microsoft.com/office/officeart/2005/8/layout/vProcess5"/>
    <dgm:cxn modelId="{C70CE1FF-F655-4E4C-BE64-3090A294F8FC}" type="presParOf" srcId="{043BB340-E9F8-0E49-A93F-FF7B7EEC6AFB}" destId="{A1DB4DDF-ACAC-FD44-9EC4-0B6CE6C01B14}" srcOrd="8" destOrd="0" presId="urn:microsoft.com/office/officeart/2005/8/layout/vProcess5"/>
    <dgm:cxn modelId="{6A9A9545-4106-45C9-9F46-02A9DA8DD8CB}" type="presParOf" srcId="{043BB340-E9F8-0E49-A93F-FF7B7EEC6AFB}" destId="{FBD2BD17-9970-3E47-9C91-70A3094F26FC}" srcOrd="9" destOrd="0" presId="urn:microsoft.com/office/officeart/2005/8/layout/vProcess5"/>
    <dgm:cxn modelId="{A40C299A-894D-4C6B-9A44-71333D2CD2D5}" type="presParOf" srcId="{043BB340-E9F8-0E49-A93F-FF7B7EEC6AFB}" destId="{141683EF-DA23-DE4F-A95F-2B1B8913DAA2}" srcOrd="10" destOrd="0" presId="urn:microsoft.com/office/officeart/2005/8/layout/vProcess5"/>
    <dgm:cxn modelId="{4CE89B52-622E-4358-A5C7-59CBD80E1F2D}" type="presParOf" srcId="{043BB340-E9F8-0E49-A93F-FF7B7EEC6AFB}" destId="{B6D4ACD4-B8FA-C84A-A060-69DCFE485504}" srcOrd="11" destOrd="0" presId="urn:microsoft.com/office/officeart/2005/8/layout/vProcess5"/>
    <dgm:cxn modelId="{F4283D51-03B1-4B00-BC3C-2C369373A622}" type="presParOf" srcId="{043BB340-E9F8-0E49-A93F-FF7B7EEC6AFB}" destId="{18AE19C4-C84B-5749-8BBD-5B26733F7D5B}" srcOrd="12" destOrd="0" presId="urn:microsoft.com/office/officeart/2005/8/layout/vProcess5"/>
    <dgm:cxn modelId="{BF059FEA-9FB5-41D2-9138-8C12DA26D944}" type="presParOf" srcId="{043BB340-E9F8-0E49-A93F-FF7B7EEC6AFB}" destId="{34F6CAA6-9E66-3B4D-9BAD-928402009142}" srcOrd="13" destOrd="0" presId="urn:microsoft.com/office/officeart/2005/8/layout/vProcess5"/>
    <dgm:cxn modelId="{15A65195-735F-43AB-9540-DD39F59ECE4F}" type="presParOf" srcId="{043BB340-E9F8-0E49-A93F-FF7B7EEC6AFB}" destId="{377141F7-E08A-904E-927C-0596AF693A0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066954-6742-7441-ACB2-7CFC479973D4}" type="doc">
      <dgm:prSet loTypeId="urn:microsoft.com/office/officeart/2005/8/layout/vProcess5" loCatId="" qsTypeId="urn:microsoft.com/office/officeart/2005/8/quickstyle/simple4" qsCatId="simple" csTypeId="urn:microsoft.com/office/officeart/2005/8/colors/accent1_3" csCatId="accent1" phldr="1"/>
      <dgm:spPr/>
      <dgm:t>
        <a:bodyPr/>
        <a:lstStyle/>
        <a:p>
          <a:endParaRPr lang="en-US"/>
        </a:p>
      </dgm:t>
    </dgm:pt>
    <dgm:pt modelId="{609198C4-9A80-F143-B80B-D60D5BA42B37}">
      <dgm:prSet phldrT="[Text]"/>
      <dgm:spPr/>
      <dgm:t>
        <a:bodyPr/>
        <a:lstStyle/>
        <a:p>
          <a:r>
            <a:rPr lang="en-US" dirty="0" smtClean="0"/>
            <a:t>Hydralazine 5 or 10 mg IV over 2 minutes</a:t>
          </a:r>
          <a:endParaRPr lang="en-US" dirty="0"/>
        </a:p>
      </dgm:t>
    </dgm:pt>
    <dgm:pt modelId="{9DBB734C-FA24-9046-9B24-46DD8C02B99F}" type="parTrans" cxnId="{18D6C42F-9EA3-0045-9FE8-E0055F396CBE}">
      <dgm:prSet/>
      <dgm:spPr/>
      <dgm:t>
        <a:bodyPr/>
        <a:lstStyle/>
        <a:p>
          <a:endParaRPr lang="en-US"/>
        </a:p>
      </dgm:t>
    </dgm:pt>
    <dgm:pt modelId="{5E2544F7-6498-A54E-95AE-C9287975CF42}" type="sibTrans" cxnId="{18D6C42F-9EA3-0045-9FE8-E0055F396CBE}">
      <dgm:prSet/>
      <dgm:spPr/>
      <dgm:t>
        <a:bodyPr/>
        <a:lstStyle/>
        <a:p>
          <a:endParaRPr lang="en-US"/>
        </a:p>
      </dgm:t>
    </dgm:pt>
    <dgm:pt modelId="{52188D9B-DA70-F745-B266-BC4E67FB7F48}">
      <dgm:prSet phldrT="[Text]"/>
      <dgm:spPr/>
      <dgm:t>
        <a:bodyPr/>
        <a:lstStyle/>
        <a:p>
          <a:r>
            <a:rPr lang="en-US" dirty="0" smtClean="0"/>
            <a:t>Recheck in 20 min</a:t>
          </a:r>
          <a:endParaRPr lang="en-US" dirty="0"/>
        </a:p>
      </dgm:t>
    </dgm:pt>
    <dgm:pt modelId="{FE76DE85-ADF8-8B4E-9311-76C76C158A19}" type="parTrans" cxnId="{E9FECB3D-EF40-7143-B95D-E7DA3E1A68F1}">
      <dgm:prSet/>
      <dgm:spPr/>
      <dgm:t>
        <a:bodyPr/>
        <a:lstStyle/>
        <a:p>
          <a:endParaRPr lang="en-US"/>
        </a:p>
      </dgm:t>
    </dgm:pt>
    <dgm:pt modelId="{9894CB64-8CC0-9149-B6FA-8BBCF2055BFB}" type="sibTrans" cxnId="{E9FECB3D-EF40-7143-B95D-E7DA3E1A68F1}">
      <dgm:prSet/>
      <dgm:spPr/>
      <dgm:t>
        <a:bodyPr/>
        <a:lstStyle/>
        <a:p>
          <a:endParaRPr lang="en-US"/>
        </a:p>
      </dgm:t>
    </dgm:pt>
    <dgm:pt modelId="{776908EE-EE2F-244A-BD6F-E0E43E8098AF}">
      <dgm:prSet phldrT="[Text]"/>
      <dgm:spPr/>
      <dgm:t>
        <a:bodyPr/>
        <a:lstStyle/>
        <a:p>
          <a:r>
            <a:rPr lang="en-US" dirty="0" smtClean="0"/>
            <a:t>If still elevated, hydralazine 10 mg IV over 2 min</a:t>
          </a:r>
          <a:endParaRPr lang="en-US" dirty="0"/>
        </a:p>
      </dgm:t>
    </dgm:pt>
    <dgm:pt modelId="{AB8184AC-B813-C649-B797-8C022756F5E6}" type="parTrans" cxnId="{B32AF287-BEE0-E34D-AF6C-F8BFE41446A2}">
      <dgm:prSet/>
      <dgm:spPr/>
      <dgm:t>
        <a:bodyPr/>
        <a:lstStyle/>
        <a:p>
          <a:endParaRPr lang="en-US"/>
        </a:p>
      </dgm:t>
    </dgm:pt>
    <dgm:pt modelId="{0B616B32-88BD-0142-BBF8-ECED796EBC36}" type="sibTrans" cxnId="{B32AF287-BEE0-E34D-AF6C-F8BFE41446A2}">
      <dgm:prSet/>
      <dgm:spPr/>
      <dgm:t>
        <a:bodyPr/>
        <a:lstStyle/>
        <a:p>
          <a:endParaRPr lang="en-US"/>
        </a:p>
      </dgm:t>
    </dgm:pt>
    <dgm:pt modelId="{8517AF28-CD34-1C42-922D-E0E60D6F8E3E}">
      <dgm:prSet/>
      <dgm:spPr/>
      <dgm:t>
        <a:bodyPr/>
        <a:lstStyle/>
        <a:p>
          <a:r>
            <a:rPr lang="en-US" dirty="0" smtClean="0"/>
            <a:t>Recheck 20 min</a:t>
          </a:r>
          <a:endParaRPr lang="en-US" dirty="0"/>
        </a:p>
      </dgm:t>
    </dgm:pt>
    <dgm:pt modelId="{664C5DA1-1582-C842-A482-F2A2008F5423}" type="parTrans" cxnId="{2E4D4535-F56A-B743-83B3-DA27413EEFE3}">
      <dgm:prSet/>
      <dgm:spPr/>
      <dgm:t>
        <a:bodyPr/>
        <a:lstStyle/>
        <a:p>
          <a:endParaRPr lang="en-US"/>
        </a:p>
      </dgm:t>
    </dgm:pt>
    <dgm:pt modelId="{6427EE2A-5A09-4547-BD3B-A3177D134024}" type="sibTrans" cxnId="{2E4D4535-F56A-B743-83B3-DA27413EEFE3}">
      <dgm:prSet/>
      <dgm:spPr/>
      <dgm:t>
        <a:bodyPr/>
        <a:lstStyle/>
        <a:p>
          <a:endParaRPr lang="en-US"/>
        </a:p>
      </dgm:t>
    </dgm:pt>
    <dgm:pt modelId="{9E3BAB89-A24B-0848-84C9-2EF0DFA39DF1}">
      <dgm:prSet/>
      <dgm:spPr/>
      <dgm:t>
        <a:bodyPr/>
        <a:lstStyle/>
        <a:p>
          <a:r>
            <a:rPr lang="en-US" dirty="0" smtClean="0"/>
            <a:t>If still elevated, labetalol 20 mg IV over 2 min</a:t>
          </a:r>
          <a:endParaRPr lang="en-US" dirty="0"/>
        </a:p>
      </dgm:t>
    </dgm:pt>
    <dgm:pt modelId="{4F037FDD-FF64-9040-B4EC-F2050AAC0939}" type="parTrans" cxnId="{E1489E16-90C2-554F-9E01-B53CF396D52A}">
      <dgm:prSet/>
      <dgm:spPr/>
      <dgm:t>
        <a:bodyPr/>
        <a:lstStyle/>
        <a:p>
          <a:endParaRPr lang="en-US"/>
        </a:p>
      </dgm:t>
    </dgm:pt>
    <dgm:pt modelId="{DF721CD6-932A-FE4D-945C-30310AFEE1F0}" type="sibTrans" cxnId="{E1489E16-90C2-554F-9E01-B53CF396D52A}">
      <dgm:prSet/>
      <dgm:spPr/>
      <dgm:t>
        <a:bodyPr/>
        <a:lstStyle/>
        <a:p>
          <a:endParaRPr lang="en-US"/>
        </a:p>
      </dgm:t>
    </dgm:pt>
    <dgm:pt modelId="{223842D7-0DD6-B840-A61A-C198F155466D}">
      <dgm:prSet/>
      <dgm:spPr/>
      <dgm:t>
        <a:bodyPr/>
        <a:lstStyle/>
        <a:p>
          <a:r>
            <a:rPr lang="en-US" dirty="0" smtClean="0"/>
            <a:t>Recheck in 10 min</a:t>
          </a:r>
          <a:endParaRPr lang="en-US" dirty="0"/>
        </a:p>
      </dgm:t>
    </dgm:pt>
    <dgm:pt modelId="{3B535BF6-7133-864A-AE28-D38ADDF3246E}" type="parTrans" cxnId="{737594F5-24D6-1B44-B228-9DA68352B33C}">
      <dgm:prSet/>
      <dgm:spPr/>
      <dgm:t>
        <a:bodyPr/>
        <a:lstStyle/>
        <a:p>
          <a:endParaRPr lang="en-US"/>
        </a:p>
      </dgm:t>
    </dgm:pt>
    <dgm:pt modelId="{DC07A300-5895-D449-B495-457A3C0DFBD1}" type="sibTrans" cxnId="{737594F5-24D6-1B44-B228-9DA68352B33C}">
      <dgm:prSet/>
      <dgm:spPr/>
      <dgm:t>
        <a:bodyPr/>
        <a:lstStyle/>
        <a:p>
          <a:endParaRPr lang="en-US"/>
        </a:p>
      </dgm:t>
    </dgm:pt>
    <dgm:pt modelId="{90D3C7BF-9BE5-9540-9D82-BB71E29742EF}">
      <dgm:prSet/>
      <dgm:spPr/>
      <dgm:t>
        <a:bodyPr/>
        <a:lstStyle/>
        <a:p>
          <a:r>
            <a:rPr lang="en-US" dirty="0" smtClean="0"/>
            <a:t>If still elevated, labetalol 40 mg IV over 2 min</a:t>
          </a:r>
          <a:endParaRPr lang="en-US" dirty="0"/>
        </a:p>
      </dgm:t>
    </dgm:pt>
    <dgm:pt modelId="{E9C80CD4-296A-874F-B189-80AACD7E1119}" type="parTrans" cxnId="{0A0F1DB8-E991-014A-B264-32D1F8F13B3B}">
      <dgm:prSet/>
      <dgm:spPr/>
      <dgm:t>
        <a:bodyPr/>
        <a:lstStyle/>
        <a:p>
          <a:endParaRPr lang="en-US"/>
        </a:p>
      </dgm:t>
    </dgm:pt>
    <dgm:pt modelId="{4A228B98-0B8C-0642-8AE7-9BFA2CC99690}" type="sibTrans" cxnId="{0A0F1DB8-E991-014A-B264-32D1F8F13B3B}">
      <dgm:prSet/>
      <dgm:spPr/>
      <dgm:t>
        <a:bodyPr/>
        <a:lstStyle/>
        <a:p>
          <a:endParaRPr lang="en-US"/>
        </a:p>
      </dgm:t>
    </dgm:pt>
    <dgm:pt modelId="{30489C83-54F1-CE4B-B6DA-518CE17D8036}">
      <dgm:prSet/>
      <dgm:spPr/>
      <dgm:t>
        <a:bodyPr/>
        <a:lstStyle/>
        <a:p>
          <a:r>
            <a:rPr lang="en-US" dirty="0" smtClean="0"/>
            <a:t>Emergency consults: MFM and anesthesia</a:t>
          </a:r>
          <a:endParaRPr lang="en-US" dirty="0"/>
        </a:p>
      </dgm:t>
    </dgm:pt>
    <dgm:pt modelId="{5B47D269-37FD-6047-8DCC-2B9799555E39}" type="parTrans" cxnId="{52D27D75-1A41-B946-8A9C-BC7001C3870A}">
      <dgm:prSet/>
      <dgm:spPr/>
      <dgm:t>
        <a:bodyPr/>
        <a:lstStyle/>
        <a:p>
          <a:endParaRPr lang="en-US"/>
        </a:p>
      </dgm:t>
    </dgm:pt>
    <dgm:pt modelId="{A0AC238A-2B05-D248-B7E0-25916F70A933}" type="sibTrans" cxnId="{52D27D75-1A41-B946-8A9C-BC7001C3870A}">
      <dgm:prSet/>
      <dgm:spPr/>
      <dgm:t>
        <a:bodyPr/>
        <a:lstStyle/>
        <a:p>
          <a:endParaRPr lang="en-US"/>
        </a:p>
      </dgm:t>
    </dgm:pt>
    <dgm:pt modelId="{1A7BD14D-A3C9-B747-B67D-24C4491AFF03}" type="pres">
      <dgm:prSet presAssocID="{E8066954-6742-7441-ACB2-7CFC479973D4}" presName="outerComposite" presStyleCnt="0">
        <dgm:presLayoutVars>
          <dgm:chMax val="5"/>
          <dgm:dir/>
          <dgm:resizeHandles val="exact"/>
        </dgm:presLayoutVars>
      </dgm:prSet>
      <dgm:spPr/>
      <dgm:t>
        <a:bodyPr/>
        <a:lstStyle/>
        <a:p>
          <a:endParaRPr lang="en-US"/>
        </a:p>
      </dgm:t>
    </dgm:pt>
    <dgm:pt modelId="{67A2B966-B7D8-594C-990A-35C56D9BC246}" type="pres">
      <dgm:prSet presAssocID="{E8066954-6742-7441-ACB2-7CFC479973D4}" presName="dummyMaxCanvas" presStyleCnt="0">
        <dgm:presLayoutVars/>
      </dgm:prSet>
      <dgm:spPr/>
      <dgm:t>
        <a:bodyPr/>
        <a:lstStyle/>
        <a:p>
          <a:endParaRPr lang="en-US"/>
        </a:p>
      </dgm:t>
    </dgm:pt>
    <dgm:pt modelId="{835DDAA6-8EAD-2B4B-91E7-A4DA5956FE69}" type="pres">
      <dgm:prSet presAssocID="{E8066954-6742-7441-ACB2-7CFC479973D4}" presName="FourNodes_1" presStyleLbl="node1" presStyleIdx="0" presStyleCnt="4">
        <dgm:presLayoutVars>
          <dgm:bulletEnabled val="1"/>
        </dgm:presLayoutVars>
      </dgm:prSet>
      <dgm:spPr/>
      <dgm:t>
        <a:bodyPr/>
        <a:lstStyle/>
        <a:p>
          <a:endParaRPr lang="en-US"/>
        </a:p>
      </dgm:t>
    </dgm:pt>
    <dgm:pt modelId="{F607F104-DAFD-1F47-96F3-956291A36AE5}" type="pres">
      <dgm:prSet presAssocID="{E8066954-6742-7441-ACB2-7CFC479973D4}" presName="FourNodes_2" presStyleLbl="node1" presStyleIdx="1" presStyleCnt="4">
        <dgm:presLayoutVars>
          <dgm:bulletEnabled val="1"/>
        </dgm:presLayoutVars>
      </dgm:prSet>
      <dgm:spPr/>
      <dgm:t>
        <a:bodyPr/>
        <a:lstStyle/>
        <a:p>
          <a:endParaRPr lang="en-US"/>
        </a:p>
      </dgm:t>
    </dgm:pt>
    <dgm:pt modelId="{1D55B33C-795A-2A47-9A3F-AFFC91C8328C}" type="pres">
      <dgm:prSet presAssocID="{E8066954-6742-7441-ACB2-7CFC479973D4}" presName="FourNodes_3" presStyleLbl="node1" presStyleIdx="2" presStyleCnt="4">
        <dgm:presLayoutVars>
          <dgm:bulletEnabled val="1"/>
        </dgm:presLayoutVars>
      </dgm:prSet>
      <dgm:spPr/>
      <dgm:t>
        <a:bodyPr/>
        <a:lstStyle/>
        <a:p>
          <a:endParaRPr lang="en-US"/>
        </a:p>
      </dgm:t>
    </dgm:pt>
    <dgm:pt modelId="{6C631A1E-3C69-9F48-876D-54B12149E791}" type="pres">
      <dgm:prSet presAssocID="{E8066954-6742-7441-ACB2-7CFC479973D4}" presName="FourNodes_4" presStyleLbl="node1" presStyleIdx="3" presStyleCnt="4">
        <dgm:presLayoutVars>
          <dgm:bulletEnabled val="1"/>
        </dgm:presLayoutVars>
      </dgm:prSet>
      <dgm:spPr/>
      <dgm:t>
        <a:bodyPr/>
        <a:lstStyle/>
        <a:p>
          <a:endParaRPr lang="en-US"/>
        </a:p>
      </dgm:t>
    </dgm:pt>
    <dgm:pt modelId="{D4594991-8AD7-6C48-BDD2-A8B706044614}" type="pres">
      <dgm:prSet presAssocID="{E8066954-6742-7441-ACB2-7CFC479973D4}" presName="FourConn_1-2" presStyleLbl="fgAccFollowNode1" presStyleIdx="0" presStyleCnt="3">
        <dgm:presLayoutVars>
          <dgm:bulletEnabled val="1"/>
        </dgm:presLayoutVars>
      </dgm:prSet>
      <dgm:spPr/>
      <dgm:t>
        <a:bodyPr/>
        <a:lstStyle/>
        <a:p>
          <a:endParaRPr lang="en-US"/>
        </a:p>
      </dgm:t>
    </dgm:pt>
    <dgm:pt modelId="{807C254C-2B2C-6842-B4ED-0774D43B5EB1}" type="pres">
      <dgm:prSet presAssocID="{E8066954-6742-7441-ACB2-7CFC479973D4}" presName="FourConn_2-3" presStyleLbl="fgAccFollowNode1" presStyleIdx="1" presStyleCnt="3">
        <dgm:presLayoutVars>
          <dgm:bulletEnabled val="1"/>
        </dgm:presLayoutVars>
      </dgm:prSet>
      <dgm:spPr/>
      <dgm:t>
        <a:bodyPr/>
        <a:lstStyle/>
        <a:p>
          <a:endParaRPr lang="en-US"/>
        </a:p>
      </dgm:t>
    </dgm:pt>
    <dgm:pt modelId="{81475CD2-4909-7247-B2C3-F44A1292B20E}" type="pres">
      <dgm:prSet presAssocID="{E8066954-6742-7441-ACB2-7CFC479973D4}" presName="FourConn_3-4" presStyleLbl="fgAccFollowNode1" presStyleIdx="2" presStyleCnt="3">
        <dgm:presLayoutVars>
          <dgm:bulletEnabled val="1"/>
        </dgm:presLayoutVars>
      </dgm:prSet>
      <dgm:spPr/>
      <dgm:t>
        <a:bodyPr/>
        <a:lstStyle/>
        <a:p>
          <a:endParaRPr lang="en-US"/>
        </a:p>
      </dgm:t>
    </dgm:pt>
    <dgm:pt modelId="{27EC23F6-7F5D-7044-B51F-EF7A3E942859}" type="pres">
      <dgm:prSet presAssocID="{E8066954-6742-7441-ACB2-7CFC479973D4}" presName="FourNodes_1_text" presStyleLbl="node1" presStyleIdx="3" presStyleCnt="4">
        <dgm:presLayoutVars>
          <dgm:bulletEnabled val="1"/>
        </dgm:presLayoutVars>
      </dgm:prSet>
      <dgm:spPr/>
      <dgm:t>
        <a:bodyPr/>
        <a:lstStyle/>
        <a:p>
          <a:endParaRPr lang="en-US"/>
        </a:p>
      </dgm:t>
    </dgm:pt>
    <dgm:pt modelId="{13A5B278-3EF0-6649-A43F-859001373C00}" type="pres">
      <dgm:prSet presAssocID="{E8066954-6742-7441-ACB2-7CFC479973D4}" presName="FourNodes_2_text" presStyleLbl="node1" presStyleIdx="3" presStyleCnt="4">
        <dgm:presLayoutVars>
          <dgm:bulletEnabled val="1"/>
        </dgm:presLayoutVars>
      </dgm:prSet>
      <dgm:spPr/>
      <dgm:t>
        <a:bodyPr/>
        <a:lstStyle/>
        <a:p>
          <a:endParaRPr lang="en-US"/>
        </a:p>
      </dgm:t>
    </dgm:pt>
    <dgm:pt modelId="{DD1A9BF3-E82F-7C4E-B627-611753F84866}" type="pres">
      <dgm:prSet presAssocID="{E8066954-6742-7441-ACB2-7CFC479973D4}" presName="FourNodes_3_text" presStyleLbl="node1" presStyleIdx="3" presStyleCnt="4">
        <dgm:presLayoutVars>
          <dgm:bulletEnabled val="1"/>
        </dgm:presLayoutVars>
      </dgm:prSet>
      <dgm:spPr/>
      <dgm:t>
        <a:bodyPr/>
        <a:lstStyle/>
        <a:p>
          <a:endParaRPr lang="en-US"/>
        </a:p>
      </dgm:t>
    </dgm:pt>
    <dgm:pt modelId="{AF29C7A0-460A-5C42-8B06-48CFD9856CDA}" type="pres">
      <dgm:prSet presAssocID="{E8066954-6742-7441-ACB2-7CFC479973D4}" presName="FourNodes_4_text" presStyleLbl="node1" presStyleIdx="3" presStyleCnt="4">
        <dgm:presLayoutVars>
          <dgm:bulletEnabled val="1"/>
        </dgm:presLayoutVars>
      </dgm:prSet>
      <dgm:spPr/>
      <dgm:t>
        <a:bodyPr/>
        <a:lstStyle/>
        <a:p>
          <a:endParaRPr lang="en-US"/>
        </a:p>
      </dgm:t>
    </dgm:pt>
  </dgm:ptLst>
  <dgm:cxnLst>
    <dgm:cxn modelId="{E1489E16-90C2-554F-9E01-B53CF396D52A}" srcId="{E8066954-6742-7441-ACB2-7CFC479973D4}" destId="{9E3BAB89-A24B-0848-84C9-2EF0DFA39DF1}" srcOrd="2" destOrd="0" parTransId="{4F037FDD-FF64-9040-B4EC-F2050AAC0939}" sibTransId="{DF721CD6-932A-FE4D-945C-30310AFEE1F0}"/>
    <dgm:cxn modelId="{4BEC0FA0-CD7E-4BE5-9ECF-5A120ECE684F}" type="presOf" srcId="{223842D7-0DD6-B840-A61A-C198F155466D}" destId="{1D55B33C-795A-2A47-9A3F-AFFC91C8328C}" srcOrd="0" destOrd="1" presId="urn:microsoft.com/office/officeart/2005/8/layout/vProcess5"/>
    <dgm:cxn modelId="{21B3F934-9C77-4C82-AA37-9B9EF498DC0B}" type="presOf" srcId="{609198C4-9A80-F143-B80B-D60D5BA42B37}" destId="{835DDAA6-8EAD-2B4B-91E7-A4DA5956FE69}" srcOrd="0" destOrd="0" presId="urn:microsoft.com/office/officeart/2005/8/layout/vProcess5"/>
    <dgm:cxn modelId="{14745CBC-CF9D-497C-82CF-FA9ADBCC6A41}" type="presOf" srcId="{9E3BAB89-A24B-0848-84C9-2EF0DFA39DF1}" destId="{1D55B33C-795A-2A47-9A3F-AFFC91C8328C}" srcOrd="0" destOrd="0" presId="urn:microsoft.com/office/officeart/2005/8/layout/vProcess5"/>
    <dgm:cxn modelId="{52D27D75-1A41-B946-8A9C-BC7001C3870A}" srcId="{90D3C7BF-9BE5-9540-9D82-BB71E29742EF}" destId="{30489C83-54F1-CE4B-B6DA-518CE17D8036}" srcOrd="0" destOrd="0" parTransId="{5B47D269-37FD-6047-8DCC-2B9799555E39}" sibTransId="{A0AC238A-2B05-D248-B7E0-25916F70A933}"/>
    <dgm:cxn modelId="{E9FECB3D-EF40-7143-B95D-E7DA3E1A68F1}" srcId="{609198C4-9A80-F143-B80B-D60D5BA42B37}" destId="{52188D9B-DA70-F745-B266-BC4E67FB7F48}" srcOrd="0" destOrd="0" parTransId="{FE76DE85-ADF8-8B4E-9311-76C76C158A19}" sibTransId="{9894CB64-8CC0-9149-B6FA-8BBCF2055BFB}"/>
    <dgm:cxn modelId="{737594F5-24D6-1B44-B228-9DA68352B33C}" srcId="{9E3BAB89-A24B-0848-84C9-2EF0DFA39DF1}" destId="{223842D7-0DD6-B840-A61A-C198F155466D}" srcOrd="0" destOrd="0" parTransId="{3B535BF6-7133-864A-AE28-D38ADDF3246E}" sibTransId="{DC07A300-5895-D449-B495-457A3C0DFBD1}"/>
    <dgm:cxn modelId="{17D64C0B-8C57-483B-87C1-6D78A4FE6CDF}" type="presOf" srcId="{90D3C7BF-9BE5-9540-9D82-BB71E29742EF}" destId="{AF29C7A0-460A-5C42-8B06-48CFD9856CDA}" srcOrd="1" destOrd="0" presId="urn:microsoft.com/office/officeart/2005/8/layout/vProcess5"/>
    <dgm:cxn modelId="{BCABEB67-D323-4BEE-8B6A-9D475D13E0D8}" type="presOf" srcId="{223842D7-0DD6-B840-A61A-C198F155466D}" destId="{DD1A9BF3-E82F-7C4E-B627-611753F84866}" srcOrd="1" destOrd="1" presId="urn:microsoft.com/office/officeart/2005/8/layout/vProcess5"/>
    <dgm:cxn modelId="{18D6C42F-9EA3-0045-9FE8-E0055F396CBE}" srcId="{E8066954-6742-7441-ACB2-7CFC479973D4}" destId="{609198C4-9A80-F143-B80B-D60D5BA42B37}" srcOrd="0" destOrd="0" parTransId="{9DBB734C-FA24-9046-9B24-46DD8C02B99F}" sibTransId="{5E2544F7-6498-A54E-95AE-C9287975CF42}"/>
    <dgm:cxn modelId="{974FFB7B-E625-484A-BF42-9172CFC4E01F}" type="presOf" srcId="{8517AF28-CD34-1C42-922D-E0E60D6F8E3E}" destId="{13A5B278-3EF0-6649-A43F-859001373C00}" srcOrd="1" destOrd="1" presId="urn:microsoft.com/office/officeart/2005/8/layout/vProcess5"/>
    <dgm:cxn modelId="{0A0F1DB8-E991-014A-B264-32D1F8F13B3B}" srcId="{E8066954-6742-7441-ACB2-7CFC479973D4}" destId="{90D3C7BF-9BE5-9540-9D82-BB71E29742EF}" srcOrd="3" destOrd="0" parTransId="{E9C80CD4-296A-874F-B189-80AACD7E1119}" sibTransId="{4A228B98-0B8C-0642-8AE7-9BFA2CC99690}"/>
    <dgm:cxn modelId="{B32AF287-BEE0-E34D-AF6C-F8BFE41446A2}" srcId="{E8066954-6742-7441-ACB2-7CFC479973D4}" destId="{776908EE-EE2F-244A-BD6F-E0E43E8098AF}" srcOrd="1" destOrd="0" parTransId="{AB8184AC-B813-C649-B797-8C022756F5E6}" sibTransId="{0B616B32-88BD-0142-BBF8-ECED796EBC36}"/>
    <dgm:cxn modelId="{86CD6381-7E4F-4611-A672-A8A58A1EF5B6}" type="presOf" srcId="{609198C4-9A80-F143-B80B-D60D5BA42B37}" destId="{27EC23F6-7F5D-7044-B51F-EF7A3E942859}" srcOrd="1" destOrd="0" presId="urn:microsoft.com/office/officeart/2005/8/layout/vProcess5"/>
    <dgm:cxn modelId="{AF8A0FD8-3B8D-476D-B630-8030F4067147}" type="presOf" srcId="{30489C83-54F1-CE4B-B6DA-518CE17D8036}" destId="{6C631A1E-3C69-9F48-876D-54B12149E791}" srcOrd="0" destOrd="1" presId="urn:microsoft.com/office/officeart/2005/8/layout/vProcess5"/>
    <dgm:cxn modelId="{2E4D4535-F56A-B743-83B3-DA27413EEFE3}" srcId="{776908EE-EE2F-244A-BD6F-E0E43E8098AF}" destId="{8517AF28-CD34-1C42-922D-E0E60D6F8E3E}" srcOrd="0" destOrd="0" parTransId="{664C5DA1-1582-C842-A482-F2A2008F5423}" sibTransId="{6427EE2A-5A09-4547-BD3B-A3177D134024}"/>
    <dgm:cxn modelId="{B96B3977-93E1-4786-BE22-292E7710970F}" type="presOf" srcId="{DF721CD6-932A-FE4D-945C-30310AFEE1F0}" destId="{81475CD2-4909-7247-B2C3-F44A1292B20E}" srcOrd="0" destOrd="0" presId="urn:microsoft.com/office/officeart/2005/8/layout/vProcess5"/>
    <dgm:cxn modelId="{227F78A3-212B-4FEE-A28B-2895B2D9AE80}" type="presOf" srcId="{0B616B32-88BD-0142-BBF8-ECED796EBC36}" destId="{807C254C-2B2C-6842-B4ED-0774D43B5EB1}" srcOrd="0" destOrd="0" presId="urn:microsoft.com/office/officeart/2005/8/layout/vProcess5"/>
    <dgm:cxn modelId="{EE1C3EB7-9780-4143-99C9-32C36980872D}" type="presOf" srcId="{52188D9B-DA70-F745-B266-BC4E67FB7F48}" destId="{835DDAA6-8EAD-2B4B-91E7-A4DA5956FE69}" srcOrd="0" destOrd="1" presId="urn:microsoft.com/office/officeart/2005/8/layout/vProcess5"/>
    <dgm:cxn modelId="{D240B638-CFE7-4D51-930E-5EF437DFE389}" type="presOf" srcId="{30489C83-54F1-CE4B-B6DA-518CE17D8036}" destId="{AF29C7A0-460A-5C42-8B06-48CFD9856CDA}" srcOrd="1" destOrd="1" presId="urn:microsoft.com/office/officeart/2005/8/layout/vProcess5"/>
    <dgm:cxn modelId="{FDB02FC7-3344-458E-BE2C-53557262ACE7}" type="presOf" srcId="{5E2544F7-6498-A54E-95AE-C9287975CF42}" destId="{D4594991-8AD7-6C48-BDD2-A8B706044614}" srcOrd="0" destOrd="0" presId="urn:microsoft.com/office/officeart/2005/8/layout/vProcess5"/>
    <dgm:cxn modelId="{702E80E4-46D3-4982-81B7-05DCDA6FABC3}" type="presOf" srcId="{E8066954-6742-7441-ACB2-7CFC479973D4}" destId="{1A7BD14D-A3C9-B747-B67D-24C4491AFF03}" srcOrd="0" destOrd="0" presId="urn:microsoft.com/office/officeart/2005/8/layout/vProcess5"/>
    <dgm:cxn modelId="{21D92AA0-F01A-45F3-88FE-B57454493FCF}" type="presOf" srcId="{776908EE-EE2F-244A-BD6F-E0E43E8098AF}" destId="{13A5B278-3EF0-6649-A43F-859001373C00}" srcOrd="1" destOrd="0" presId="urn:microsoft.com/office/officeart/2005/8/layout/vProcess5"/>
    <dgm:cxn modelId="{FC94D754-BF15-42D4-BE0C-898C5783C4EC}" type="presOf" srcId="{8517AF28-CD34-1C42-922D-E0E60D6F8E3E}" destId="{F607F104-DAFD-1F47-96F3-956291A36AE5}" srcOrd="0" destOrd="1" presId="urn:microsoft.com/office/officeart/2005/8/layout/vProcess5"/>
    <dgm:cxn modelId="{284B8BCF-707F-4F57-ACC3-2AA94727D115}" type="presOf" srcId="{9E3BAB89-A24B-0848-84C9-2EF0DFA39DF1}" destId="{DD1A9BF3-E82F-7C4E-B627-611753F84866}" srcOrd="1" destOrd="0" presId="urn:microsoft.com/office/officeart/2005/8/layout/vProcess5"/>
    <dgm:cxn modelId="{25D0F5FC-5986-4E77-B5B0-BD111E7D885C}" type="presOf" srcId="{776908EE-EE2F-244A-BD6F-E0E43E8098AF}" destId="{F607F104-DAFD-1F47-96F3-956291A36AE5}" srcOrd="0" destOrd="0" presId="urn:microsoft.com/office/officeart/2005/8/layout/vProcess5"/>
    <dgm:cxn modelId="{EF9D44AB-01C9-4106-A202-0C36D7737442}" type="presOf" srcId="{90D3C7BF-9BE5-9540-9D82-BB71E29742EF}" destId="{6C631A1E-3C69-9F48-876D-54B12149E791}" srcOrd="0" destOrd="0" presId="urn:microsoft.com/office/officeart/2005/8/layout/vProcess5"/>
    <dgm:cxn modelId="{5917DA17-E868-4CDB-93EB-59EE3703C6A2}" type="presOf" srcId="{52188D9B-DA70-F745-B266-BC4E67FB7F48}" destId="{27EC23F6-7F5D-7044-B51F-EF7A3E942859}" srcOrd="1" destOrd="1" presId="urn:microsoft.com/office/officeart/2005/8/layout/vProcess5"/>
    <dgm:cxn modelId="{FE9385A9-F4EE-43CF-8DB7-44E336F5F12E}" type="presParOf" srcId="{1A7BD14D-A3C9-B747-B67D-24C4491AFF03}" destId="{67A2B966-B7D8-594C-990A-35C56D9BC246}" srcOrd="0" destOrd="0" presId="urn:microsoft.com/office/officeart/2005/8/layout/vProcess5"/>
    <dgm:cxn modelId="{95278678-87ED-4904-BADE-3CDE9B90B604}" type="presParOf" srcId="{1A7BD14D-A3C9-B747-B67D-24C4491AFF03}" destId="{835DDAA6-8EAD-2B4B-91E7-A4DA5956FE69}" srcOrd="1" destOrd="0" presId="urn:microsoft.com/office/officeart/2005/8/layout/vProcess5"/>
    <dgm:cxn modelId="{863099FF-6D3A-4EDA-96EF-E058CE9193C9}" type="presParOf" srcId="{1A7BD14D-A3C9-B747-B67D-24C4491AFF03}" destId="{F607F104-DAFD-1F47-96F3-956291A36AE5}" srcOrd="2" destOrd="0" presId="urn:microsoft.com/office/officeart/2005/8/layout/vProcess5"/>
    <dgm:cxn modelId="{784CE913-BBCC-4564-A3DD-3800B5E08A41}" type="presParOf" srcId="{1A7BD14D-A3C9-B747-B67D-24C4491AFF03}" destId="{1D55B33C-795A-2A47-9A3F-AFFC91C8328C}" srcOrd="3" destOrd="0" presId="urn:microsoft.com/office/officeart/2005/8/layout/vProcess5"/>
    <dgm:cxn modelId="{F791990B-369E-4E1A-BC71-0849E30D13C1}" type="presParOf" srcId="{1A7BD14D-A3C9-B747-B67D-24C4491AFF03}" destId="{6C631A1E-3C69-9F48-876D-54B12149E791}" srcOrd="4" destOrd="0" presId="urn:microsoft.com/office/officeart/2005/8/layout/vProcess5"/>
    <dgm:cxn modelId="{E106214D-79DC-4545-8AAF-191883C53D9D}" type="presParOf" srcId="{1A7BD14D-A3C9-B747-B67D-24C4491AFF03}" destId="{D4594991-8AD7-6C48-BDD2-A8B706044614}" srcOrd="5" destOrd="0" presId="urn:microsoft.com/office/officeart/2005/8/layout/vProcess5"/>
    <dgm:cxn modelId="{CDEDD690-1924-424F-90CC-C9B868DCA80A}" type="presParOf" srcId="{1A7BD14D-A3C9-B747-B67D-24C4491AFF03}" destId="{807C254C-2B2C-6842-B4ED-0774D43B5EB1}" srcOrd="6" destOrd="0" presId="urn:microsoft.com/office/officeart/2005/8/layout/vProcess5"/>
    <dgm:cxn modelId="{D9CA8783-3CEE-447A-98F6-A6CDD488BA8F}" type="presParOf" srcId="{1A7BD14D-A3C9-B747-B67D-24C4491AFF03}" destId="{81475CD2-4909-7247-B2C3-F44A1292B20E}" srcOrd="7" destOrd="0" presId="urn:microsoft.com/office/officeart/2005/8/layout/vProcess5"/>
    <dgm:cxn modelId="{9F6D4E9A-94DF-4D43-A129-2D3E96980AE9}" type="presParOf" srcId="{1A7BD14D-A3C9-B747-B67D-24C4491AFF03}" destId="{27EC23F6-7F5D-7044-B51F-EF7A3E942859}" srcOrd="8" destOrd="0" presId="urn:microsoft.com/office/officeart/2005/8/layout/vProcess5"/>
    <dgm:cxn modelId="{7F601B34-DE63-434A-92C8-AF7C500F6559}" type="presParOf" srcId="{1A7BD14D-A3C9-B747-B67D-24C4491AFF03}" destId="{13A5B278-3EF0-6649-A43F-859001373C00}" srcOrd="9" destOrd="0" presId="urn:microsoft.com/office/officeart/2005/8/layout/vProcess5"/>
    <dgm:cxn modelId="{49B7C9EB-AF64-4304-B191-E212C3B4D2B2}" type="presParOf" srcId="{1A7BD14D-A3C9-B747-B67D-24C4491AFF03}" destId="{DD1A9BF3-E82F-7C4E-B627-611753F84866}" srcOrd="10" destOrd="0" presId="urn:microsoft.com/office/officeart/2005/8/layout/vProcess5"/>
    <dgm:cxn modelId="{74D4A90A-D77F-42F3-B3F2-24F1B75CDBD5}" type="presParOf" srcId="{1A7BD14D-A3C9-B747-B67D-24C4491AFF03}" destId="{AF29C7A0-460A-5C42-8B06-48CFD9856CD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066954-6742-7441-ACB2-7CFC479973D4}" type="doc">
      <dgm:prSet loTypeId="urn:microsoft.com/office/officeart/2005/8/layout/vProcess5" loCatId="" qsTypeId="urn:microsoft.com/office/officeart/2005/8/quickstyle/simple4" qsCatId="simple" csTypeId="urn:microsoft.com/office/officeart/2005/8/colors/accent1_3" csCatId="accent1" phldr="1"/>
      <dgm:spPr/>
      <dgm:t>
        <a:bodyPr/>
        <a:lstStyle/>
        <a:p>
          <a:endParaRPr lang="en-US"/>
        </a:p>
      </dgm:t>
    </dgm:pt>
    <dgm:pt modelId="{609198C4-9A80-F143-B80B-D60D5BA42B37}">
      <dgm:prSet phldrT="[Text]"/>
      <dgm:spPr/>
      <dgm:t>
        <a:bodyPr/>
        <a:lstStyle/>
        <a:p>
          <a:r>
            <a:rPr lang="en-US" dirty="0" err="1" smtClean="0"/>
            <a:t>Nifedipine</a:t>
          </a:r>
          <a:r>
            <a:rPr lang="en-US" dirty="0" smtClean="0"/>
            <a:t> 10 mg PO (never crush or give SL)</a:t>
          </a:r>
          <a:endParaRPr lang="en-US" dirty="0"/>
        </a:p>
      </dgm:t>
    </dgm:pt>
    <dgm:pt modelId="{9DBB734C-FA24-9046-9B24-46DD8C02B99F}" type="parTrans" cxnId="{18D6C42F-9EA3-0045-9FE8-E0055F396CBE}">
      <dgm:prSet/>
      <dgm:spPr/>
      <dgm:t>
        <a:bodyPr/>
        <a:lstStyle/>
        <a:p>
          <a:endParaRPr lang="en-US"/>
        </a:p>
      </dgm:t>
    </dgm:pt>
    <dgm:pt modelId="{5E2544F7-6498-A54E-95AE-C9287975CF42}" type="sibTrans" cxnId="{18D6C42F-9EA3-0045-9FE8-E0055F396CBE}">
      <dgm:prSet/>
      <dgm:spPr/>
      <dgm:t>
        <a:bodyPr/>
        <a:lstStyle/>
        <a:p>
          <a:endParaRPr lang="en-US"/>
        </a:p>
      </dgm:t>
    </dgm:pt>
    <dgm:pt modelId="{52188D9B-DA70-F745-B266-BC4E67FB7F48}">
      <dgm:prSet phldrT="[Text]"/>
      <dgm:spPr/>
      <dgm:t>
        <a:bodyPr/>
        <a:lstStyle/>
        <a:p>
          <a:r>
            <a:rPr lang="en-US" dirty="0" smtClean="0"/>
            <a:t>Recheck in 20 min</a:t>
          </a:r>
          <a:endParaRPr lang="en-US" dirty="0"/>
        </a:p>
      </dgm:t>
    </dgm:pt>
    <dgm:pt modelId="{FE76DE85-ADF8-8B4E-9311-76C76C158A19}" type="parTrans" cxnId="{E9FECB3D-EF40-7143-B95D-E7DA3E1A68F1}">
      <dgm:prSet/>
      <dgm:spPr/>
      <dgm:t>
        <a:bodyPr/>
        <a:lstStyle/>
        <a:p>
          <a:endParaRPr lang="en-US"/>
        </a:p>
      </dgm:t>
    </dgm:pt>
    <dgm:pt modelId="{9894CB64-8CC0-9149-B6FA-8BBCF2055BFB}" type="sibTrans" cxnId="{E9FECB3D-EF40-7143-B95D-E7DA3E1A68F1}">
      <dgm:prSet/>
      <dgm:spPr/>
      <dgm:t>
        <a:bodyPr/>
        <a:lstStyle/>
        <a:p>
          <a:endParaRPr lang="en-US"/>
        </a:p>
      </dgm:t>
    </dgm:pt>
    <dgm:pt modelId="{776908EE-EE2F-244A-BD6F-E0E43E8098AF}">
      <dgm:prSet phldrT="[Text]"/>
      <dgm:spPr/>
      <dgm:t>
        <a:bodyPr/>
        <a:lstStyle/>
        <a:p>
          <a:r>
            <a:rPr lang="en-US" dirty="0" smtClean="0"/>
            <a:t>If still elevated, </a:t>
          </a:r>
          <a:r>
            <a:rPr lang="en-US" dirty="0" err="1" smtClean="0"/>
            <a:t>nifedipine</a:t>
          </a:r>
          <a:r>
            <a:rPr lang="en-US" dirty="0" smtClean="0"/>
            <a:t> 20 mg PO</a:t>
          </a:r>
          <a:endParaRPr lang="en-US" dirty="0"/>
        </a:p>
      </dgm:t>
    </dgm:pt>
    <dgm:pt modelId="{AB8184AC-B813-C649-B797-8C022756F5E6}" type="parTrans" cxnId="{B32AF287-BEE0-E34D-AF6C-F8BFE41446A2}">
      <dgm:prSet/>
      <dgm:spPr/>
      <dgm:t>
        <a:bodyPr/>
        <a:lstStyle/>
        <a:p>
          <a:endParaRPr lang="en-US"/>
        </a:p>
      </dgm:t>
    </dgm:pt>
    <dgm:pt modelId="{0B616B32-88BD-0142-BBF8-ECED796EBC36}" type="sibTrans" cxnId="{B32AF287-BEE0-E34D-AF6C-F8BFE41446A2}">
      <dgm:prSet/>
      <dgm:spPr/>
      <dgm:t>
        <a:bodyPr/>
        <a:lstStyle/>
        <a:p>
          <a:endParaRPr lang="en-US"/>
        </a:p>
      </dgm:t>
    </dgm:pt>
    <dgm:pt modelId="{8517AF28-CD34-1C42-922D-E0E60D6F8E3E}">
      <dgm:prSet/>
      <dgm:spPr/>
      <dgm:t>
        <a:bodyPr/>
        <a:lstStyle/>
        <a:p>
          <a:r>
            <a:rPr lang="en-US" dirty="0" smtClean="0"/>
            <a:t>Recheck 20 min</a:t>
          </a:r>
          <a:endParaRPr lang="en-US" dirty="0"/>
        </a:p>
      </dgm:t>
    </dgm:pt>
    <dgm:pt modelId="{664C5DA1-1582-C842-A482-F2A2008F5423}" type="parTrans" cxnId="{2E4D4535-F56A-B743-83B3-DA27413EEFE3}">
      <dgm:prSet/>
      <dgm:spPr/>
      <dgm:t>
        <a:bodyPr/>
        <a:lstStyle/>
        <a:p>
          <a:endParaRPr lang="en-US"/>
        </a:p>
      </dgm:t>
    </dgm:pt>
    <dgm:pt modelId="{6427EE2A-5A09-4547-BD3B-A3177D134024}" type="sibTrans" cxnId="{2E4D4535-F56A-B743-83B3-DA27413EEFE3}">
      <dgm:prSet/>
      <dgm:spPr/>
      <dgm:t>
        <a:bodyPr/>
        <a:lstStyle/>
        <a:p>
          <a:endParaRPr lang="en-US"/>
        </a:p>
      </dgm:t>
    </dgm:pt>
    <dgm:pt modelId="{F66424C4-416D-8B48-8E3F-A1A2DA31091F}">
      <dgm:prSet/>
      <dgm:spPr/>
      <dgm:t>
        <a:bodyPr/>
        <a:lstStyle/>
        <a:p>
          <a:r>
            <a:rPr lang="en-US" dirty="0" smtClean="0"/>
            <a:t>If still elevated, </a:t>
          </a:r>
          <a:r>
            <a:rPr lang="en-US" dirty="0" err="1" smtClean="0"/>
            <a:t>nifedipine</a:t>
          </a:r>
          <a:r>
            <a:rPr lang="en-US" dirty="0" smtClean="0"/>
            <a:t> 40 mg PO</a:t>
          </a:r>
          <a:endParaRPr lang="en-US" dirty="0"/>
        </a:p>
      </dgm:t>
    </dgm:pt>
    <dgm:pt modelId="{C179F7C8-F145-A445-8CFD-3FEEE078B9D3}" type="parTrans" cxnId="{9F01F527-9EC4-B94D-8F52-C9D7F0FB5977}">
      <dgm:prSet/>
      <dgm:spPr/>
      <dgm:t>
        <a:bodyPr/>
        <a:lstStyle/>
        <a:p>
          <a:endParaRPr lang="en-US"/>
        </a:p>
      </dgm:t>
    </dgm:pt>
    <dgm:pt modelId="{F0C9DC2D-27DC-7343-AABE-7CC07F5049C9}" type="sibTrans" cxnId="{9F01F527-9EC4-B94D-8F52-C9D7F0FB5977}">
      <dgm:prSet/>
      <dgm:spPr/>
      <dgm:t>
        <a:bodyPr/>
        <a:lstStyle/>
        <a:p>
          <a:endParaRPr lang="en-US"/>
        </a:p>
      </dgm:t>
    </dgm:pt>
    <dgm:pt modelId="{5C48275B-199D-4347-8010-A63153DEC327}">
      <dgm:prSet/>
      <dgm:spPr/>
      <dgm:t>
        <a:bodyPr/>
        <a:lstStyle/>
        <a:p>
          <a:r>
            <a:rPr lang="en-US" dirty="0" smtClean="0"/>
            <a:t>Recheck in 20 min</a:t>
          </a:r>
          <a:endParaRPr lang="en-US" dirty="0"/>
        </a:p>
      </dgm:t>
    </dgm:pt>
    <dgm:pt modelId="{FC761237-CF73-9A4E-A560-34CCFEB4CCE4}" type="parTrans" cxnId="{C380E138-0656-6642-AC9B-DD397D54F5A9}">
      <dgm:prSet/>
      <dgm:spPr/>
      <dgm:t>
        <a:bodyPr/>
        <a:lstStyle/>
        <a:p>
          <a:endParaRPr lang="en-US"/>
        </a:p>
      </dgm:t>
    </dgm:pt>
    <dgm:pt modelId="{54ED5FF1-EA60-7343-A8D5-EC38BF08A205}" type="sibTrans" cxnId="{C380E138-0656-6642-AC9B-DD397D54F5A9}">
      <dgm:prSet/>
      <dgm:spPr/>
      <dgm:t>
        <a:bodyPr/>
        <a:lstStyle/>
        <a:p>
          <a:endParaRPr lang="en-US"/>
        </a:p>
      </dgm:t>
    </dgm:pt>
    <dgm:pt modelId="{90D3C7BF-9BE5-9540-9D82-BB71E29742EF}">
      <dgm:prSet/>
      <dgm:spPr/>
      <dgm:t>
        <a:bodyPr/>
        <a:lstStyle/>
        <a:p>
          <a:r>
            <a:rPr lang="en-US" dirty="0" smtClean="0"/>
            <a:t>If still elevated, switch to labetalol or hydralazine protocol</a:t>
          </a:r>
          <a:endParaRPr lang="en-US" dirty="0"/>
        </a:p>
      </dgm:t>
    </dgm:pt>
    <dgm:pt modelId="{E9C80CD4-296A-874F-B189-80AACD7E1119}" type="parTrans" cxnId="{0A0F1DB8-E991-014A-B264-32D1F8F13B3B}">
      <dgm:prSet/>
      <dgm:spPr/>
      <dgm:t>
        <a:bodyPr/>
        <a:lstStyle/>
        <a:p>
          <a:endParaRPr lang="en-US"/>
        </a:p>
      </dgm:t>
    </dgm:pt>
    <dgm:pt modelId="{4A228B98-0B8C-0642-8AE7-9BFA2CC99690}" type="sibTrans" cxnId="{0A0F1DB8-E991-014A-B264-32D1F8F13B3B}">
      <dgm:prSet/>
      <dgm:spPr/>
      <dgm:t>
        <a:bodyPr/>
        <a:lstStyle/>
        <a:p>
          <a:endParaRPr lang="en-US"/>
        </a:p>
      </dgm:t>
    </dgm:pt>
    <dgm:pt modelId="{B756B359-73B4-43FC-BF01-BC29C04F4072}">
      <dgm:prSet/>
      <dgm:spPr/>
      <dgm:t>
        <a:bodyPr/>
        <a:lstStyle/>
        <a:p>
          <a:r>
            <a:rPr lang="en-US" dirty="0" smtClean="0"/>
            <a:t>Emergency consults: MFM and anesthesia, critical care or internal medicine</a:t>
          </a:r>
          <a:endParaRPr lang="en-US" dirty="0"/>
        </a:p>
      </dgm:t>
    </dgm:pt>
    <dgm:pt modelId="{BA66685D-3BDE-4EC3-9484-BA8363C91EF3}" type="parTrans" cxnId="{47DE83A1-3183-4D40-A9C8-1A2639861BE3}">
      <dgm:prSet/>
      <dgm:spPr/>
      <dgm:t>
        <a:bodyPr/>
        <a:lstStyle/>
        <a:p>
          <a:endParaRPr lang="en-US"/>
        </a:p>
      </dgm:t>
    </dgm:pt>
    <dgm:pt modelId="{47DA6A6B-161F-4203-BD53-22848A7A1BCE}" type="sibTrans" cxnId="{47DE83A1-3183-4D40-A9C8-1A2639861BE3}">
      <dgm:prSet/>
      <dgm:spPr/>
      <dgm:t>
        <a:bodyPr/>
        <a:lstStyle/>
        <a:p>
          <a:endParaRPr lang="en-US"/>
        </a:p>
      </dgm:t>
    </dgm:pt>
    <dgm:pt modelId="{1A7BD14D-A3C9-B747-B67D-24C4491AFF03}" type="pres">
      <dgm:prSet presAssocID="{E8066954-6742-7441-ACB2-7CFC479973D4}" presName="outerComposite" presStyleCnt="0">
        <dgm:presLayoutVars>
          <dgm:chMax val="5"/>
          <dgm:dir/>
          <dgm:resizeHandles val="exact"/>
        </dgm:presLayoutVars>
      </dgm:prSet>
      <dgm:spPr/>
      <dgm:t>
        <a:bodyPr/>
        <a:lstStyle/>
        <a:p>
          <a:endParaRPr lang="en-US"/>
        </a:p>
      </dgm:t>
    </dgm:pt>
    <dgm:pt modelId="{67A2B966-B7D8-594C-990A-35C56D9BC246}" type="pres">
      <dgm:prSet presAssocID="{E8066954-6742-7441-ACB2-7CFC479973D4}" presName="dummyMaxCanvas" presStyleCnt="0">
        <dgm:presLayoutVars/>
      </dgm:prSet>
      <dgm:spPr/>
      <dgm:t>
        <a:bodyPr/>
        <a:lstStyle/>
        <a:p>
          <a:endParaRPr lang="en-US"/>
        </a:p>
      </dgm:t>
    </dgm:pt>
    <dgm:pt modelId="{D565EB96-5C05-5F4B-810B-0D3A2CA4DA94}" type="pres">
      <dgm:prSet presAssocID="{E8066954-6742-7441-ACB2-7CFC479973D4}" presName="FourNodes_1" presStyleLbl="node1" presStyleIdx="0" presStyleCnt="4">
        <dgm:presLayoutVars>
          <dgm:bulletEnabled val="1"/>
        </dgm:presLayoutVars>
      </dgm:prSet>
      <dgm:spPr/>
      <dgm:t>
        <a:bodyPr/>
        <a:lstStyle/>
        <a:p>
          <a:endParaRPr lang="en-US"/>
        </a:p>
      </dgm:t>
    </dgm:pt>
    <dgm:pt modelId="{A8146A4C-FFEC-514D-ADAA-813225E897AE}" type="pres">
      <dgm:prSet presAssocID="{E8066954-6742-7441-ACB2-7CFC479973D4}" presName="FourNodes_2" presStyleLbl="node1" presStyleIdx="1" presStyleCnt="4">
        <dgm:presLayoutVars>
          <dgm:bulletEnabled val="1"/>
        </dgm:presLayoutVars>
      </dgm:prSet>
      <dgm:spPr/>
      <dgm:t>
        <a:bodyPr/>
        <a:lstStyle/>
        <a:p>
          <a:endParaRPr lang="en-US"/>
        </a:p>
      </dgm:t>
    </dgm:pt>
    <dgm:pt modelId="{186C5E23-AE2C-204B-9E4E-E74C652DCE15}" type="pres">
      <dgm:prSet presAssocID="{E8066954-6742-7441-ACB2-7CFC479973D4}" presName="FourNodes_3" presStyleLbl="node1" presStyleIdx="2" presStyleCnt="4">
        <dgm:presLayoutVars>
          <dgm:bulletEnabled val="1"/>
        </dgm:presLayoutVars>
      </dgm:prSet>
      <dgm:spPr/>
      <dgm:t>
        <a:bodyPr/>
        <a:lstStyle/>
        <a:p>
          <a:endParaRPr lang="en-US"/>
        </a:p>
      </dgm:t>
    </dgm:pt>
    <dgm:pt modelId="{E9DEE45A-D93B-6841-8F02-0ED982FE4251}" type="pres">
      <dgm:prSet presAssocID="{E8066954-6742-7441-ACB2-7CFC479973D4}" presName="FourNodes_4" presStyleLbl="node1" presStyleIdx="3" presStyleCnt="4">
        <dgm:presLayoutVars>
          <dgm:bulletEnabled val="1"/>
        </dgm:presLayoutVars>
      </dgm:prSet>
      <dgm:spPr/>
      <dgm:t>
        <a:bodyPr/>
        <a:lstStyle/>
        <a:p>
          <a:endParaRPr lang="en-US"/>
        </a:p>
      </dgm:t>
    </dgm:pt>
    <dgm:pt modelId="{4E096AF1-F38F-4B4C-8939-6B22196C64CF}" type="pres">
      <dgm:prSet presAssocID="{E8066954-6742-7441-ACB2-7CFC479973D4}" presName="FourConn_1-2" presStyleLbl="fgAccFollowNode1" presStyleIdx="0" presStyleCnt="3">
        <dgm:presLayoutVars>
          <dgm:bulletEnabled val="1"/>
        </dgm:presLayoutVars>
      </dgm:prSet>
      <dgm:spPr/>
      <dgm:t>
        <a:bodyPr/>
        <a:lstStyle/>
        <a:p>
          <a:endParaRPr lang="en-US"/>
        </a:p>
      </dgm:t>
    </dgm:pt>
    <dgm:pt modelId="{A7D9A631-FDC8-BE47-AD47-CE63F4ABE93A}" type="pres">
      <dgm:prSet presAssocID="{E8066954-6742-7441-ACB2-7CFC479973D4}" presName="FourConn_2-3" presStyleLbl="fgAccFollowNode1" presStyleIdx="1" presStyleCnt="3">
        <dgm:presLayoutVars>
          <dgm:bulletEnabled val="1"/>
        </dgm:presLayoutVars>
      </dgm:prSet>
      <dgm:spPr/>
      <dgm:t>
        <a:bodyPr/>
        <a:lstStyle/>
        <a:p>
          <a:endParaRPr lang="en-US"/>
        </a:p>
      </dgm:t>
    </dgm:pt>
    <dgm:pt modelId="{05A0ABBB-30C1-0E4C-A92D-DDA7A17F2579}" type="pres">
      <dgm:prSet presAssocID="{E8066954-6742-7441-ACB2-7CFC479973D4}" presName="FourConn_3-4" presStyleLbl="fgAccFollowNode1" presStyleIdx="2" presStyleCnt="3">
        <dgm:presLayoutVars>
          <dgm:bulletEnabled val="1"/>
        </dgm:presLayoutVars>
      </dgm:prSet>
      <dgm:spPr/>
      <dgm:t>
        <a:bodyPr/>
        <a:lstStyle/>
        <a:p>
          <a:endParaRPr lang="en-US"/>
        </a:p>
      </dgm:t>
    </dgm:pt>
    <dgm:pt modelId="{AF7EF309-A15C-8247-9C35-AA10F0CDF249}" type="pres">
      <dgm:prSet presAssocID="{E8066954-6742-7441-ACB2-7CFC479973D4}" presName="FourNodes_1_text" presStyleLbl="node1" presStyleIdx="3" presStyleCnt="4">
        <dgm:presLayoutVars>
          <dgm:bulletEnabled val="1"/>
        </dgm:presLayoutVars>
      </dgm:prSet>
      <dgm:spPr/>
      <dgm:t>
        <a:bodyPr/>
        <a:lstStyle/>
        <a:p>
          <a:endParaRPr lang="en-US"/>
        </a:p>
      </dgm:t>
    </dgm:pt>
    <dgm:pt modelId="{E9F2FD5F-5A69-3A49-A514-1103F13B125D}" type="pres">
      <dgm:prSet presAssocID="{E8066954-6742-7441-ACB2-7CFC479973D4}" presName="FourNodes_2_text" presStyleLbl="node1" presStyleIdx="3" presStyleCnt="4">
        <dgm:presLayoutVars>
          <dgm:bulletEnabled val="1"/>
        </dgm:presLayoutVars>
      </dgm:prSet>
      <dgm:spPr/>
      <dgm:t>
        <a:bodyPr/>
        <a:lstStyle/>
        <a:p>
          <a:endParaRPr lang="en-US"/>
        </a:p>
      </dgm:t>
    </dgm:pt>
    <dgm:pt modelId="{1A799F2E-B0E8-F543-B7DA-DA3838327822}" type="pres">
      <dgm:prSet presAssocID="{E8066954-6742-7441-ACB2-7CFC479973D4}" presName="FourNodes_3_text" presStyleLbl="node1" presStyleIdx="3" presStyleCnt="4">
        <dgm:presLayoutVars>
          <dgm:bulletEnabled val="1"/>
        </dgm:presLayoutVars>
      </dgm:prSet>
      <dgm:spPr/>
      <dgm:t>
        <a:bodyPr/>
        <a:lstStyle/>
        <a:p>
          <a:endParaRPr lang="en-US"/>
        </a:p>
      </dgm:t>
    </dgm:pt>
    <dgm:pt modelId="{1DD3536A-F3CD-E04F-9FCA-CAC13C288156}" type="pres">
      <dgm:prSet presAssocID="{E8066954-6742-7441-ACB2-7CFC479973D4}" presName="FourNodes_4_text" presStyleLbl="node1" presStyleIdx="3" presStyleCnt="4">
        <dgm:presLayoutVars>
          <dgm:bulletEnabled val="1"/>
        </dgm:presLayoutVars>
      </dgm:prSet>
      <dgm:spPr/>
      <dgm:t>
        <a:bodyPr/>
        <a:lstStyle/>
        <a:p>
          <a:endParaRPr lang="en-US"/>
        </a:p>
      </dgm:t>
    </dgm:pt>
  </dgm:ptLst>
  <dgm:cxnLst>
    <dgm:cxn modelId="{CFFB733D-5A6C-4FBE-8081-2BB06D45B501}" type="presOf" srcId="{8517AF28-CD34-1C42-922D-E0E60D6F8E3E}" destId="{E9F2FD5F-5A69-3A49-A514-1103F13B125D}" srcOrd="1" destOrd="1" presId="urn:microsoft.com/office/officeart/2005/8/layout/vProcess5"/>
    <dgm:cxn modelId="{E9FECB3D-EF40-7143-B95D-E7DA3E1A68F1}" srcId="{609198C4-9A80-F143-B80B-D60D5BA42B37}" destId="{52188D9B-DA70-F745-B266-BC4E67FB7F48}" srcOrd="0" destOrd="0" parTransId="{FE76DE85-ADF8-8B4E-9311-76C76C158A19}" sibTransId="{9894CB64-8CC0-9149-B6FA-8BBCF2055BFB}"/>
    <dgm:cxn modelId="{E43D31DF-755D-4B13-B7B0-8AA7A1861306}" type="presOf" srcId="{5E2544F7-6498-A54E-95AE-C9287975CF42}" destId="{4E096AF1-F38F-4B4C-8939-6B22196C64CF}" srcOrd="0" destOrd="0" presId="urn:microsoft.com/office/officeart/2005/8/layout/vProcess5"/>
    <dgm:cxn modelId="{F049E411-3E4A-45C9-BE44-65103724421B}" type="presOf" srcId="{B756B359-73B4-43FC-BF01-BC29C04F4072}" destId="{1A799F2E-B0E8-F543-B7DA-DA3838327822}" srcOrd="1" destOrd="2" presId="urn:microsoft.com/office/officeart/2005/8/layout/vProcess5"/>
    <dgm:cxn modelId="{9E6F11F2-1A7F-4612-9DC7-34F7548D2208}" type="presOf" srcId="{8517AF28-CD34-1C42-922D-E0E60D6F8E3E}" destId="{A8146A4C-FFEC-514D-ADAA-813225E897AE}" srcOrd="0" destOrd="1" presId="urn:microsoft.com/office/officeart/2005/8/layout/vProcess5"/>
    <dgm:cxn modelId="{0EAB1A5C-D95F-46D0-9071-A661DB272678}" type="presOf" srcId="{5C48275B-199D-4347-8010-A63153DEC327}" destId="{1A799F2E-B0E8-F543-B7DA-DA3838327822}" srcOrd="1" destOrd="1" presId="urn:microsoft.com/office/officeart/2005/8/layout/vProcess5"/>
    <dgm:cxn modelId="{F3D60860-26A4-4885-A6DA-2E800E0C8816}" type="presOf" srcId="{609198C4-9A80-F143-B80B-D60D5BA42B37}" destId="{AF7EF309-A15C-8247-9C35-AA10F0CDF249}" srcOrd="1" destOrd="0" presId="urn:microsoft.com/office/officeart/2005/8/layout/vProcess5"/>
    <dgm:cxn modelId="{359F15C3-2616-4402-A9D4-72639E15C2D8}" type="presOf" srcId="{F0C9DC2D-27DC-7343-AABE-7CC07F5049C9}" destId="{05A0ABBB-30C1-0E4C-A92D-DDA7A17F2579}" srcOrd="0" destOrd="0" presId="urn:microsoft.com/office/officeart/2005/8/layout/vProcess5"/>
    <dgm:cxn modelId="{16EABEE8-7AA0-478A-90D0-0B322825E0D3}" type="presOf" srcId="{90D3C7BF-9BE5-9540-9D82-BB71E29742EF}" destId="{1DD3536A-F3CD-E04F-9FCA-CAC13C288156}" srcOrd="1" destOrd="0" presId="urn:microsoft.com/office/officeart/2005/8/layout/vProcess5"/>
    <dgm:cxn modelId="{7233DE35-4365-4061-95E1-B7F9B61C5CF9}" type="presOf" srcId="{90D3C7BF-9BE5-9540-9D82-BB71E29742EF}" destId="{E9DEE45A-D93B-6841-8F02-0ED982FE4251}" srcOrd="0" destOrd="0" presId="urn:microsoft.com/office/officeart/2005/8/layout/vProcess5"/>
    <dgm:cxn modelId="{886ECEC5-C42D-4A03-B9E6-F7942904D730}" type="presOf" srcId="{776908EE-EE2F-244A-BD6F-E0E43E8098AF}" destId="{E9F2FD5F-5A69-3A49-A514-1103F13B125D}" srcOrd="1" destOrd="0" presId="urn:microsoft.com/office/officeart/2005/8/layout/vProcess5"/>
    <dgm:cxn modelId="{2E4D4535-F56A-B743-83B3-DA27413EEFE3}" srcId="{776908EE-EE2F-244A-BD6F-E0E43E8098AF}" destId="{8517AF28-CD34-1C42-922D-E0E60D6F8E3E}" srcOrd="0" destOrd="0" parTransId="{664C5DA1-1582-C842-A482-F2A2008F5423}" sibTransId="{6427EE2A-5A09-4547-BD3B-A3177D134024}"/>
    <dgm:cxn modelId="{C380E138-0656-6642-AC9B-DD397D54F5A9}" srcId="{F66424C4-416D-8B48-8E3F-A1A2DA31091F}" destId="{5C48275B-199D-4347-8010-A63153DEC327}" srcOrd="0" destOrd="0" parTransId="{FC761237-CF73-9A4E-A560-34CCFEB4CCE4}" sibTransId="{54ED5FF1-EA60-7343-A8D5-EC38BF08A205}"/>
    <dgm:cxn modelId="{32EF84E0-95A7-4041-A7A1-18F60E74D0E8}" type="presOf" srcId="{0B616B32-88BD-0142-BBF8-ECED796EBC36}" destId="{A7D9A631-FDC8-BE47-AD47-CE63F4ABE93A}" srcOrd="0" destOrd="0" presId="urn:microsoft.com/office/officeart/2005/8/layout/vProcess5"/>
    <dgm:cxn modelId="{41D3A56D-9655-4666-A52E-82DAD80CC2DA}" type="presOf" srcId="{776908EE-EE2F-244A-BD6F-E0E43E8098AF}" destId="{A8146A4C-FFEC-514D-ADAA-813225E897AE}" srcOrd="0" destOrd="0" presId="urn:microsoft.com/office/officeart/2005/8/layout/vProcess5"/>
    <dgm:cxn modelId="{47DE83A1-3183-4D40-A9C8-1A2639861BE3}" srcId="{F66424C4-416D-8B48-8E3F-A1A2DA31091F}" destId="{B756B359-73B4-43FC-BF01-BC29C04F4072}" srcOrd="1" destOrd="0" parTransId="{BA66685D-3BDE-4EC3-9484-BA8363C91EF3}" sibTransId="{47DA6A6B-161F-4203-BD53-22848A7A1BCE}"/>
    <dgm:cxn modelId="{B32AF287-BEE0-E34D-AF6C-F8BFE41446A2}" srcId="{E8066954-6742-7441-ACB2-7CFC479973D4}" destId="{776908EE-EE2F-244A-BD6F-E0E43E8098AF}" srcOrd="1" destOrd="0" parTransId="{AB8184AC-B813-C649-B797-8C022756F5E6}" sibTransId="{0B616B32-88BD-0142-BBF8-ECED796EBC36}"/>
    <dgm:cxn modelId="{18D6C42F-9EA3-0045-9FE8-E0055F396CBE}" srcId="{E8066954-6742-7441-ACB2-7CFC479973D4}" destId="{609198C4-9A80-F143-B80B-D60D5BA42B37}" srcOrd="0" destOrd="0" parTransId="{9DBB734C-FA24-9046-9B24-46DD8C02B99F}" sibTransId="{5E2544F7-6498-A54E-95AE-C9287975CF42}"/>
    <dgm:cxn modelId="{92E1AB65-2209-4F68-83E3-306A8401FCA4}" type="presOf" srcId="{B756B359-73B4-43FC-BF01-BC29C04F4072}" destId="{186C5E23-AE2C-204B-9E4E-E74C652DCE15}" srcOrd="0" destOrd="2" presId="urn:microsoft.com/office/officeart/2005/8/layout/vProcess5"/>
    <dgm:cxn modelId="{E133FA99-BFEE-4833-B9D9-8AF5AE24D755}" type="presOf" srcId="{E8066954-6742-7441-ACB2-7CFC479973D4}" destId="{1A7BD14D-A3C9-B747-B67D-24C4491AFF03}" srcOrd="0" destOrd="0" presId="urn:microsoft.com/office/officeart/2005/8/layout/vProcess5"/>
    <dgm:cxn modelId="{9F01F527-9EC4-B94D-8F52-C9D7F0FB5977}" srcId="{E8066954-6742-7441-ACB2-7CFC479973D4}" destId="{F66424C4-416D-8B48-8E3F-A1A2DA31091F}" srcOrd="2" destOrd="0" parTransId="{C179F7C8-F145-A445-8CFD-3FEEE078B9D3}" sibTransId="{F0C9DC2D-27DC-7343-AABE-7CC07F5049C9}"/>
    <dgm:cxn modelId="{1D88B7CA-E1E0-47EB-B572-97A3095CE257}" type="presOf" srcId="{5C48275B-199D-4347-8010-A63153DEC327}" destId="{186C5E23-AE2C-204B-9E4E-E74C652DCE15}" srcOrd="0" destOrd="1" presId="urn:microsoft.com/office/officeart/2005/8/layout/vProcess5"/>
    <dgm:cxn modelId="{E3111B22-0E36-4413-A3F2-0205A2F08540}" type="presOf" srcId="{F66424C4-416D-8B48-8E3F-A1A2DA31091F}" destId="{1A799F2E-B0E8-F543-B7DA-DA3838327822}" srcOrd="1" destOrd="0" presId="urn:microsoft.com/office/officeart/2005/8/layout/vProcess5"/>
    <dgm:cxn modelId="{3A964A62-D313-40DA-8812-136E228FECEB}" type="presOf" srcId="{52188D9B-DA70-F745-B266-BC4E67FB7F48}" destId="{D565EB96-5C05-5F4B-810B-0D3A2CA4DA94}" srcOrd="0" destOrd="1" presId="urn:microsoft.com/office/officeart/2005/8/layout/vProcess5"/>
    <dgm:cxn modelId="{E2565A0D-E536-496F-9F29-E041F6C3B9BE}" type="presOf" srcId="{52188D9B-DA70-F745-B266-BC4E67FB7F48}" destId="{AF7EF309-A15C-8247-9C35-AA10F0CDF249}" srcOrd="1" destOrd="1" presId="urn:microsoft.com/office/officeart/2005/8/layout/vProcess5"/>
    <dgm:cxn modelId="{09EE07A6-D7EB-4E89-82C9-BCB52963BAC0}" type="presOf" srcId="{F66424C4-416D-8B48-8E3F-A1A2DA31091F}" destId="{186C5E23-AE2C-204B-9E4E-E74C652DCE15}" srcOrd="0" destOrd="0" presId="urn:microsoft.com/office/officeart/2005/8/layout/vProcess5"/>
    <dgm:cxn modelId="{0A0F1DB8-E991-014A-B264-32D1F8F13B3B}" srcId="{E8066954-6742-7441-ACB2-7CFC479973D4}" destId="{90D3C7BF-9BE5-9540-9D82-BB71E29742EF}" srcOrd="3" destOrd="0" parTransId="{E9C80CD4-296A-874F-B189-80AACD7E1119}" sibTransId="{4A228B98-0B8C-0642-8AE7-9BFA2CC99690}"/>
    <dgm:cxn modelId="{98471454-7EAB-496E-9541-8F09748FD749}" type="presOf" srcId="{609198C4-9A80-F143-B80B-D60D5BA42B37}" destId="{D565EB96-5C05-5F4B-810B-0D3A2CA4DA94}" srcOrd="0" destOrd="0" presId="urn:microsoft.com/office/officeart/2005/8/layout/vProcess5"/>
    <dgm:cxn modelId="{FDA98A66-DCED-4E8F-B449-4394882EEBC3}" type="presParOf" srcId="{1A7BD14D-A3C9-B747-B67D-24C4491AFF03}" destId="{67A2B966-B7D8-594C-990A-35C56D9BC246}" srcOrd="0" destOrd="0" presId="urn:microsoft.com/office/officeart/2005/8/layout/vProcess5"/>
    <dgm:cxn modelId="{92D37062-33A5-4B86-B1DE-9EF13926E9D5}" type="presParOf" srcId="{1A7BD14D-A3C9-B747-B67D-24C4491AFF03}" destId="{D565EB96-5C05-5F4B-810B-0D3A2CA4DA94}" srcOrd="1" destOrd="0" presId="urn:microsoft.com/office/officeart/2005/8/layout/vProcess5"/>
    <dgm:cxn modelId="{49FA1271-F42D-4708-AECB-300C0C8758BF}" type="presParOf" srcId="{1A7BD14D-A3C9-B747-B67D-24C4491AFF03}" destId="{A8146A4C-FFEC-514D-ADAA-813225E897AE}" srcOrd="2" destOrd="0" presId="urn:microsoft.com/office/officeart/2005/8/layout/vProcess5"/>
    <dgm:cxn modelId="{50145AF5-51D6-4310-90B9-F1ECBA217179}" type="presParOf" srcId="{1A7BD14D-A3C9-B747-B67D-24C4491AFF03}" destId="{186C5E23-AE2C-204B-9E4E-E74C652DCE15}" srcOrd="3" destOrd="0" presId="urn:microsoft.com/office/officeart/2005/8/layout/vProcess5"/>
    <dgm:cxn modelId="{2029A23A-E984-4BA3-AFD6-A45264B50425}" type="presParOf" srcId="{1A7BD14D-A3C9-B747-B67D-24C4491AFF03}" destId="{E9DEE45A-D93B-6841-8F02-0ED982FE4251}" srcOrd="4" destOrd="0" presId="urn:microsoft.com/office/officeart/2005/8/layout/vProcess5"/>
    <dgm:cxn modelId="{BD740C61-C3BF-4ECE-A26C-0234A56D325A}" type="presParOf" srcId="{1A7BD14D-A3C9-B747-B67D-24C4491AFF03}" destId="{4E096AF1-F38F-4B4C-8939-6B22196C64CF}" srcOrd="5" destOrd="0" presId="urn:microsoft.com/office/officeart/2005/8/layout/vProcess5"/>
    <dgm:cxn modelId="{971200AA-066D-473B-BBF6-91CCFE5314DC}" type="presParOf" srcId="{1A7BD14D-A3C9-B747-B67D-24C4491AFF03}" destId="{A7D9A631-FDC8-BE47-AD47-CE63F4ABE93A}" srcOrd="6" destOrd="0" presId="urn:microsoft.com/office/officeart/2005/8/layout/vProcess5"/>
    <dgm:cxn modelId="{A55AE6EC-0B6C-4F25-90A9-2180C10BC3BD}" type="presParOf" srcId="{1A7BD14D-A3C9-B747-B67D-24C4491AFF03}" destId="{05A0ABBB-30C1-0E4C-A92D-DDA7A17F2579}" srcOrd="7" destOrd="0" presId="urn:microsoft.com/office/officeart/2005/8/layout/vProcess5"/>
    <dgm:cxn modelId="{160D3978-DA14-4D67-9B22-38B921A33EC9}" type="presParOf" srcId="{1A7BD14D-A3C9-B747-B67D-24C4491AFF03}" destId="{AF7EF309-A15C-8247-9C35-AA10F0CDF249}" srcOrd="8" destOrd="0" presId="urn:microsoft.com/office/officeart/2005/8/layout/vProcess5"/>
    <dgm:cxn modelId="{26433BC7-FA1B-4C82-B8B2-28793DECBB2B}" type="presParOf" srcId="{1A7BD14D-A3C9-B747-B67D-24C4491AFF03}" destId="{E9F2FD5F-5A69-3A49-A514-1103F13B125D}" srcOrd="9" destOrd="0" presId="urn:microsoft.com/office/officeart/2005/8/layout/vProcess5"/>
    <dgm:cxn modelId="{41A26F77-8C65-4926-82F2-77FDF0CADCFA}" type="presParOf" srcId="{1A7BD14D-A3C9-B747-B67D-24C4491AFF03}" destId="{1A799F2E-B0E8-F543-B7DA-DA3838327822}" srcOrd="10" destOrd="0" presId="urn:microsoft.com/office/officeart/2005/8/layout/vProcess5"/>
    <dgm:cxn modelId="{AEFA8ADE-5152-4EC6-A4DE-D577A3C0B746}" type="presParOf" srcId="{1A7BD14D-A3C9-B747-B67D-24C4491AFF03}" destId="{1DD3536A-F3CD-E04F-9FCA-CAC13C28815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206FD6-20AC-D845-8B26-4EF7DFEB5381}" type="doc">
      <dgm:prSet loTypeId="urn:microsoft.com/office/officeart/2005/8/layout/cycle3" loCatId="" qsTypeId="urn:microsoft.com/office/officeart/2005/8/quickstyle/simple4" qsCatId="simple" csTypeId="urn:microsoft.com/office/officeart/2005/8/colors/accent0_3" csCatId="mainScheme" phldr="1"/>
      <dgm:spPr/>
      <dgm:t>
        <a:bodyPr/>
        <a:lstStyle/>
        <a:p>
          <a:endParaRPr lang="en-US"/>
        </a:p>
      </dgm:t>
    </dgm:pt>
    <dgm:pt modelId="{6F8B7D3D-0290-704C-A02D-2B3FFCBBA98A}">
      <dgm:prSet phldrT="[Text]" custT="1"/>
      <dgm:spPr/>
      <dgm:t>
        <a:bodyPr/>
        <a:lstStyle/>
        <a:p>
          <a:r>
            <a:rPr lang="en-US" sz="2000" smtClean="0"/>
            <a:t> 1. Identification of cases</a:t>
          </a:r>
          <a:endParaRPr lang="en-US" sz="2000" dirty="0"/>
        </a:p>
      </dgm:t>
    </dgm:pt>
    <dgm:pt modelId="{F44E6BE4-9690-384D-914B-DDD563A197D5}" type="parTrans" cxnId="{C6678B4C-F9AF-974C-8F27-F8E35DB2D5DB}">
      <dgm:prSet/>
      <dgm:spPr/>
      <dgm:t>
        <a:bodyPr/>
        <a:lstStyle/>
        <a:p>
          <a:endParaRPr lang="en-US"/>
        </a:p>
      </dgm:t>
    </dgm:pt>
    <dgm:pt modelId="{E25E6F26-61AA-064C-A2F3-AF4DB5359787}" type="sibTrans" cxnId="{C6678B4C-F9AF-974C-8F27-F8E35DB2D5DB}">
      <dgm:prSet/>
      <dgm:spPr/>
      <dgm:t>
        <a:bodyPr/>
        <a:lstStyle/>
        <a:p>
          <a:endParaRPr lang="en-US"/>
        </a:p>
      </dgm:t>
    </dgm:pt>
    <dgm:pt modelId="{38787BBC-361A-754D-9435-FA586FF44A90}">
      <dgm:prSet phldrT="[Text]" custT="1"/>
      <dgm:spPr/>
      <dgm:t>
        <a:bodyPr/>
        <a:lstStyle/>
        <a:p>
          <a:r>
            <a:rPr lang="en-US" sz="2000" smtClean="0"/>
            <a:t>2. Information collection, review by multidisciplinary committee </a:t>
          </a:r>
          <a:endParaRPr lang="en-US" sz="2000" dirty="0"/>
        </a:p>
      </dgm:t>
    </dgm:pt>
    <dgm:pt modelId="{82263758-A97B-9D42-BD74-199E8641C7E0}" type="parTrans" cxnId="{7AFE72A7-4498-DE4B-88E8-2C0C8088B308}">
      <dgm:prSet/>
      <dgm:spPr/>
      <dgm:t>
        <a:bodyPr/>
        <a:lstStyle/>
        <a:p>
          <a:endParaRPr lang="en-US"/>
        </a:p>
      </dgm:t>
    </dgm:pt>
    <dgm:pt modelId="{5D6DDF62-312F-4F43-A35A-0270C63DC834}" type="sibTrans" cxnId="{7AFE72A7-4498-DE4B-88E8-2C0C8088B308}">
      <dgm:prSet/>
      <dgm:spPr/>
      <dgm:t>
        <a:bodyPr/>
        <a:lstStyle/>
        <a:p>
          <a:endParaRPr lang="en-US"/>
        </a:p>
      </dgm:t>
    </dgm:pt>
    <dgm:pt modelId="{5A54C79B-265E-2448-BB77-205F8786800E}">
      <dgm:prSet phldrT="[Text]" custT="1"/>
      <dgm:spPr/>
      <dgm:t>
        <a:bodyPr/>
        <a:lstStyle/>
        <a:p>
          <a:r>
            <a:rPr lang="en-US" sz="2000" smtClean="0"/>
            <a:t>3. Cause of Death, Contributing Factors and Quality Improvement (QI) Opportunities identified</a:t>
          </a:r>
          <a:endParaRPr lang="en-US" sz="2000" dirty="0"/>
        </a:p>
      </dgm:t>
    </dgm:pt>
    <dgm:pt modelId="{1BA3DE5C-D87C-1D4D-BACA-091A88EE48AA}" type="parTrans" cxnId="{C2665E88-A1F2-4144-8798-06735D99055B}">
      <dgm:prSet/>
      <dgm:spPr/>
      <dgm:t>
        <a:bodyPr/>
        <a:lstStyle/>
        <a:p>
          <a:endParaRPr lang="en-US"/>
        </a:p>
      </dgm:t>
    </dgm:pt>
    <dgm:pt modelId="{9A7D38C8-E287-BB4A-91BE-6C552ECF74E6}" type="sibTrans" cxnId="{C2665E88-A1F2-4144-8798-06735D99055B}">
      <dgm:prSet/>
      <dgm:spPr/>
      <dgm:t>
        <a:bodyPr/>
        <a:lstStyle/>
        <a:p>
          <a:endParaRPr lang="en-US"/>
        </a:p>
      </dgm:t>
    </dgm:pt>
    <dgm:pt modelId="{51DF9897-E504-474C-87E9-2E63D094EE98}">
      <dgm:prSet phldrT="[Text]" custT="1"/>
      <dgm:spPr/>
      <dgm:t>
        <a:bodyPr/>
        <a:lstStyle/>
        <a:p>
          <a:r>
            <a:rPr lang="en-US" sz="2000" smtClean="0"/>
            <a:t>4. Strategies to improve care and reduce morbidity and mortality</a:t>
          </a:r>
          <a:endParaRPr lang="en-US" sz="2000" dirty="0"/>
        </a:p>
      </dgm:t>
    </dgm:pt>
    <dgm:pt modelId="{05F0B7B4-0FAD-8E4B-A639-07D1F4C9A9D8}" type="parTrans" cxnId="{231A9D03-3133-054B-9144-A24347D87AD7}">
      <dgm:prSet/>
      <dgm:spPr/>
      <dgm:t>
        <a:bodyPr/>
        <a:lstStyle/>
        <a:p>
          <a:endParaRPr lang="en-US"/>
        </a:p>
      </dgm:t>
    </dgm:pt>
    <dgm:pt modelId="{23624C64-5952-E040-9DDA-53A750FFFD65}" type="sibTrans" cxnId="{231A9D03-3133-054B-9144-A24347D87AD7}">
      <dgm:prSet/>
      <dgm:spPr/>
      <dgm:t>
        <a:bodyPr/>
        <a:lstStyle/>
        <a:p>
          <a:endParaRPr lang="en-US"/>
        </a:p>
      </dgm:t>
    </dgm:pt>
    <dgm:pt modelId="{D2E71520-54E4-BB46-ACBD-29BE51C0351C}">
      <dgm:prSet phldrT="[Text]" custT="1"/>
      <dgm:spPr/>
      <dgm:t>
        <a:bodyPr/>
        <a:lstStyle/>
        <a:p>
          <a:r>
            <a:rPr lang="en-US" sz="2000" dirty="0" smtClean="0"/>
            <a:t>5. Evaluation and Implementation of QI strategies and tools</a:t>
          </a:r>
          <a:endParaRPr lang="en-US" sz="2000" dirty="0"/>
        </a:p>
      </dgm:t>
    </dgm:pt>
    <dgm:pt modelId="{AAC10F62-B52B-5047-A13A-C70606C79F05}" type="parTrans" cxnId="{BCE813C7-4345-4047-B4FC-AB191C4A5500}">
      <dgm:prSet/>
      <dgm:spPr/>
      <dgm:t>
        <a:bodyPr/>
        <a:lstStyle/>
        <a:p>
          <a:endParaRPr lang="en-US"/>
        </a:p>
      </dgm:t>
    </dgm:pt>
    <dgm:pt modelId="{33F49C03-B37D-3344-A9F2-2380E3A89242}" type="sibTrans" cxnId="{BCE813C7-4345-4047-B4FC-AB191C4A5500}">
      <dgm:prSet/>
      <dgm:spPr/>
      <dgm:t>
        <a:bodyPr/>
        <a:lstStyle/>
        <a:p>
          <a:endParaRPr lang="en-US"/>
        </a:p>
      </dgm:t>
    </dgm:pt>
    <dgm:pt modelId="{641318E9-55FF-CE4E-81BD-CDF005000664}" type="pres">
      <dgm:prSet presAssocID="{8D206FD6-20AC-D845-8B26-4EF7DFEB5381}" presName="Name0" presStyleCnt="0">
        <dgm:presLayoutVars>
          <dgm:dir/>
          <dgm:resizeHandles val="exact"/>
        </dgm:presLayoutVars>
      </dgm:prSet>
      <dgm:spPr/>
      <dgm:t>
        <a:bodyPr/>
        <a:lstStyle/>
        <a:p>
          <a:endParaRPr lang="en-US"/>
        </a:p>
      </dgm:t>
    </dgm:pt>
    <dgm:pt modelId="{84FB3808-B2EB-3947-8952-6E0FE3E7E868}" type="pres">
      <dgm:prSet presAssocID="{8D206FD6-20AC-D845-8B26-4EF7DFEB5381}" presName="cycle" presStyleCnt="0"/>
      <dgm:spPr/>
      <dgm:t>
        <a:bodyPr/>
        <a:lstStyle/>
        <a:p>
          <a:endParaRPr lang="en-US"/>
        </a:p>
      </dgm:t>
    </dgm:pt>
    <dgm:pt modelId="{2420F6A9-7AA8-F04E-BC9F-FD9A4A357741}" type="pres">
      <dgm:prSet presAssocID="{6F8B7D3D-0290-704C-A02D-2B3FFCBBA98A}" presName="nodeFirstNode" presStyleLbl="node1" presStyleIdx="0" presStyleCnt="5" custScaleX="109213" custScaleY="89426" custRadScaleRad="95214" custRadScaleInc="674">
        <dgm:presLayoutVars>
          <dgm:bulletEnabled val="1"/>
        </dgm:presLayoutVars>
      </dgm:prSet>
      <dgm:spPr/>
      <dgm:t>
        <a:bodyPr/>
        <a:lstStyle/>
        <a:p>
          <a:endParaRPr lang="en-US"/>
        </a:p>
      </dgm:t>
    </dgm:pt>
    <dgm:pt modelId="{1B07E161-2ED3-BA45-B485-E63452173B71}" type="pres">
      <dgm:prSet presAssocID="{E25E6F26-61AA-064C-A2F3-AF4DB5359787}" presName="sibTransFirstNode" presStyleLbl="bgShp" presStyleIdx="0" presStyleCnt="1" custLinFactNeighborX="781" custLinFactNeighborY="-3309"/>
      <dgm:spPr/>
      <dgm:t>
        <a:bodyPr/>
        <a:lstStyle/>
        <a:p>
          <a:endParaRPr lang="en-US"/>
        </a:p>
      </dgm:t>
    </dgm:pt>
    <dgm:pt modelId="{2BC83F09-191A-6B4A-AF14-9D2E16ED8385}" type="pres">
      <dgm:prSet presAssocID="{38787BBC-361A-754D-9435-FA586FF44A90}" presName="nodeFollowingNodes" presStyleLbl="node1" presStyleIdx="1" presStyleCnt="5" custScaleX="136500" custScaleY="113796" custRadScaleRad="115728" custRadScaleInc="4189">
        <dgm:presLayoutVars>
          <dgm:bulletEnabled val="1"/>
        </dgm:presLayoutVars>
      </dgm:prSet>
      <dgm:spPr/>
      <dgm:t>
        <a:bodyPr/>
        <a:lstStyle/>
        <a:p>
          <a:endParaRPr lang="en-US"/>
        </a:p>
      </dgm:t>
    </dgm:pt>
    <dgm:pt modelId="{803FE6CA-C253-1445-B5CC-48AF20809C38}" type="pres">
      <dgm:prSet presAssocID="{5A54C79B-265E-2448-BB77-205F8786800E}" presName="nodeFollowingNodes" presStyleLbl="node1" presStyleIdx="2" presStyleCnt="5" custScaleX="135095" custScaleY="133427" custRadScaleRad="119098" custRadScaleInc="-28885">
        <dgm:presLayoutVars>
          <dgm:bulletEnabled val="1"/>
        </dgm:presLayoutVars>
      </dgm:prSet>
      <dgm:spPr/>
      <dgm:t>
        <a:bodyPr/>
        <a:lstStyle/>
        <a:p>
          <a:endParaRPr lang="en-US"/>
        </a:p>
      </dgm:t>
    </dgm:pt>
    <dgm:pt modelId="{16D1855B-FE44-D741-8514-A9ED9ED5E710}" type="pres">
      <dgm:prSet presAssocID="{51DF9897-E504-474C-87E9-2E63D094EE98}" presName="nodeFollowingNodes" presStyleLbl="node1" presStyleIdx="3" presStyleCnt="5" custScaleX="120582" custScaleY="117523" custRadScaleRad="109986" custRadScaleInc="18778">
        <dgm:presLayoutVars>
          <dgm:bulletEnabled val="1"/>
        </dgm:presLayoutVars>
      </dgm:prSet>
      <dgm:spPr/>
      <dgm:t>
        <a:bodyPr/>
        <a:lstStyle/>
        <a:p>
          <a:endParaRPr lang="en-US"/>
        </a:p>
      </dgm:t>
    </dgm:pt>
    <dgm:pt modelId="{95340A20-0255-E640-8C38-E94D4BF8FD25}" type="pres">
      <dgm:prSet presAssocID="{D2E71520-54E4-BB46-ACBD-29BE51C0351C}" presName="nodeFollowingNodes" presStyleLbl="node1" presStyleIdx="4" presStyleCnt="5" custScaleX="107075" custScaleY="106163" custRadScaleRad="109806" custRadScaleInc="-2759">
        <dgm:presLayoutVars>
          <dgm:bulletEnabled val="1"/>
        </dgm:presLayoutVars>
      </dgm:prSet>
      <dgm:spPr/>
      <dgm:t>
        <a:bodyPr/>
        <a:lstStyle/>
        <a:p>
          <a:endParaRPr lang="en-US"/>
        </a:p>
      </dgm:t>
    </dgm:pt>
  </dgm:ptLst>
  <dgm:cxnLst>
    <dgm:cxn modelId="{C6678B4C-F9AF-974C-8F27-F8E35DB2D5DB}" srcId="{8D206FD6-20AC-D845-8B26-4EF7DFEB5381}" destId="{6F8B7D3D-0290-704C-A02D-2B3FFCBBA98A}" srcOrd="0" destOrd="0" parTransId="{F44E6BE4-9690-384D-914B-DDD563A197D5}" sibTransId="{E25E6F26-61AA-064C-A2F3-AF4DB5359787}"/>
    <dgm:cxn modelId="{C4A85791-C7F9-4A84-9521-FDB70423CBD1}" type="presOf" srcId="{51DF9897-E504-474C-87E9-2E63D094EE98}" destId="{16D1855B-FE44-D741-8514-A9ED9ED5E710}" srcOrd="0" destOrd="0" presId="urn:microsoft.com/office/officeart/2005/8/layout/cycle3"/>
    <dgm:cxn modelId="{FF4DAA21-38A5-4CB6-BCC6-70EAD377CE18}" type="presOf" srcId="{D2E71520-54E4-BB46-ACBD-29BE51C0351C}" destId="{95340A20-0255-E640-8C38-E94D4BF8FD25}" srcOrd="0" destOrd="0" presId="urn:microsoft.com/office/officeart/2005/8/layout/cycle3"/>
    <dgm:cxn modelId="{77404654-8AB6-4C44-A614-17286E557D11}" type="presOf" srcId="{8D206FD6-20AC-D845-8B26-4EF7DFEB5381}" destId="{641318E9-55FF-CE4E-81BD-CDF005000664}" srcOrd="0" destOrd="0" presId="urn:microsoft.com/office/officeart/2005/8/layout/cycle3"/>
    <dgm:cxn modelId="{7AFE72A7-4498-DE4B-88E8-2C0C8088B308}" srcId="{8D206FD6-20AC-D845-8B26-4EF7DFEB5381}" destId="{38787BBC-361A-754D-9435-FA586FF44A90}" srcOrd="1" destOrd="0" parTransId="{82263758-A97B-9D42-BD74-199E8641C7E0}" sibTransId="{5D6DDF62-312F-4F43-A35A-0270C63DC834}"/>
    <dgm:cxn modelId="{C2665E88-A1F2-4144-8798-06735D99055B}" srcId="{8D206FD6-20AC-D845-8B26-4EF7DFEB5381}" destId="{5A54C79B-265E-2448-BB77-205F8786800E}" srcOrd="2" destOrd="0" parTransId="{1BA3DE5C-D87C-1D4D-BACA-091A88EE48AA}" sibTransId="{9A7D38C8-E287-BB4A-91BE-6C552ECF74E6}"/>
    <dgm:cxn modelId="{BCE813C7-4345-4047-B4FC-AB191C4A5500}" srcId="{8D206FD6-20AC-D845-8B26-4EF7DFEB5381}" destId="{D2E71520-54E4-BB46-ACBD-29BE51C0351C}" srcOrd="4" destOrd="0" parTransId="{AAC10F62-B52B-5047-A13A-C70606C79F05}" sibTransId="{33F49C03-B37D-3344-A9F2-2380E3A89242}"/>
    <dgm:cxn modelId="{6F979D17-5E11-418E-9047-A08FFB553675}" type="presOf" srcId="{E25E6F26-61AA-064C-A2F3-AF4DB5359787}" destId="{1B07E161-2ED3-BA45-B485-E63452173B71}" srcOrd="0" destOrd="0" presId="urn:microsoft.com/office/officeart/2005/8/layout/cycle3"/>
    <dgm:cxn modelId="{D33B8F8B-2E53-4829-8F0B-1917EDB7C970}" type="presOf" srcId="{5A54C79B-265E-2448-BB77-205F8786800E}" destId="{803FE6CA-C253-1445-B5CC-48AF20809C38}" srcOrd="0" destOrd="0" presId="urn:microsoft.com/office/officeart/2005/8/layout/cycle3"/>
    <dgm:cxn modelId="{231A9D03-3133-054B-9144-A24347D87AD7}" srcId="{8D206FD6-20AC-D845-8B26-4EF7DFEB5381}" destId="{51DF9897-E504-474C-87E9-2E63D094EE98}" srcOrd="3" destOrd="0" parTransId="{05F0B7B4-0FAD-8E4B-A639-07D1F4C9A9D8}" sibTransId="{23624C64-5952-E040-9DDA-53A750FFFD65}"/>
    <dgm:cxn modelId="{1AEFE2AC-B543-4E32-955C-0F2193D6440A}" type="presOf" srcId="{38787BBC-361A-754D-9435-FA586FF44A90}" destId="{2BC83F09-191A-6B4A-AF14-9D2E16ED8385}" srcOrd="0" destOrd="0" presId="urn:microsoft.com/office/officeart/2005/8/layout/cycle3"/>
    <dgm:cxn modelId="{B4F92BDB-A19D-4BAE-8E13-22E690CB6297}" type="presOf" srcId="{6F8B7D3D-0290-704C-A02D-2B3FFCBBA98A}" destId="{2420F6A9-7AA8-F04E-BC9F-FD9A4A357741}" srcOrd="0" destOrd="0" presId="urn:microsoft.com/office/officeart/2005/8/layout/cycle3"/>
    <dgm:cxn modelId="{B96ACA68-2120-4B1F-BAEF-0340AAF1E030}" type="presParOf" srcId="{641318E9-55FF-CE4E-81BD-CDF005000664}" destId="{84FB3808-B2EB-3947-8952-6E0FE3E7E868}" srcOrd="0" destOrd="0" presId="urn:microsoft.com/office/officeart/2005/8/layout/cycle3"/>
    <dgm:cxn modelId="{D580A4DD-D167-4B88-8D34-BFBEC01286E2}" type="presParOf" srcId="{84FB3808-B2EB-3947-8952-6E0FE3E7E868}" destId="{2420F6A9-7AA8-F04E-BC9F-FD9A4A357741}" srcOrd="0" destOrd="0" presId="urn:microsoft.com/office/officeart/2005/8/layout/cycle3"/>
    <dgm:cxn modelId="{4DB3919E-43A0-47CE-B372-A6F26585CD5D}" type="presParOf" srcId="{84FB3808-B2EB-3947-8952-6E0FE3E7E868}" destId="{1B07E161-2ED3-BA45-B485-E63452173B71}" srcOrd="1" destOrd="0" presId="urn:microsoft.com/office/officeart/2005/8/layout/cycle3"/>
    <dgm:cxn modelId="{342563FB-79EE-4E05-9055-A42408179BC1}" type="presParOf" srcId="{84FB3808-B2EB-3947-8952-6E0FE3E7E868}" destId="{2BC83F09-191A-6B4A-AF14-9D2E16ED8385}" srcOrd="2" destOrd="0" presId="urn:microsoft.com/office/officeart/2005/8/layout/cycle3"/>
    <dgm:cxn modelId="{53525DF5-DDD2-40F7-A19A-E60E863328E0}" type="presParOf" srcId="{84FB3808-B2EB-3947-8952-6E0FE3E7E868}" destId="{803FE6CA-C253-1445-B5CC-48AF20809C38}" srcOrd="3" destOrd="0" presId="urn:microsoft.com/office/officeart/2005/8/layout/cycle3"/>
    <dgm:cxn modelId="{B821FDF6-EFCC-42B9-A140-A1D5A7596E2B}" type="presParOf" srcId="{84FB3808-B2EB-3947-8952-6E0FE3E7E868}" destId="{16D1855B-FE44-D741-8514-A9ED9ED5E710}" srcOrd="4" destOrd="0" presId="urn:microsoft.com/office/officeart/2005/8/layout/cycle3"/>
    <dgm:cxn modelId="{86D14A23-9121-4A15-8229-D7CBA380D806}" type="presParOf" srcId="{84FB3808-B2EB-3947-8952-6E0FE3E7E868}" destId="{95340A20-0255-E640-8C38-E94D4BF8FD25}"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7E161-2ED3-BA45-B485-E63452173B71}">
      <dsp:nvSpPr>
        <dsp:cNvPr id="0" name=""/>
        <dsp:cNvSpPr/>
      </dsp:nvSpPr>
      <dsp:spPr>
        <a:xfrm>
          <a:off x="1511733" y="-301348"/>
          <a:ext cx="5087583" cy="5087583"/>
        </a:xfrm>
        <a:prstGeom prst="circularArrow">
          <a:avLst>
            <a:gd name="adj1" fmla="val 5544"/>
            <a:gd name="adj2" fmla="val 330680"/>
            <a:gd name="adj3" fmla="val 13549699"/>
            <a:gd name="adj4" fmla="val 17525237"/>
            <a:gd name="adj5" fmla="val 5757"/>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420F6A9-7AA8-F04E-BC9F-FD9A4A357741}">
      <dsp:nvSpPr>
        <dsp:cNvPr id="0" name=""/>
        <dsp:cNvSpPr/>
      </dsp:nvSpPr>
      <dsp:spPr>
        <a:xfrm>
          <a:off x="2710485" y="35953"/>
          <a:ext cx="2610610" cy="106881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 1. Identification of cases</a:t>
          </a:r>
          <a:endParaRPr lang="en-US" sz="2000" kern="1200" dirty="0"/>
        </a:p>
      </dsp:txBody>
      <dsp:txXfrm>
        <a:off x="2762660" y="88128"/>
        <a:ext cx="2506260" cy="964462"/>
      </dsp:txXfrm>
    </dsp:sp>
    <dsp:sp modelId="{2BC83F09-191A-6B4A-AF14-9D2E16ED8385}">
      <dsp:nvSpPr>
        <dsp:cNvPr id="0" name=""/>
        <dsp:cNvSpPr/>
      </dsp:nvSpPr>
      <dsp:spPr>
        <a:xfrm>
          <a:off x="4789386" y="1285569"/>
          <a:ext cx="3262874" cy="13600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2. Information collection, review by multidisciplinary committee </a:t>
          </a:r>
          <a:endParaRPr lang="en-US" sz="2000" kern="1200" dirty="0"/>
        </a:p>
      </dsp:txBody>
      <dsp:txXfrm>
        <a:off x="4855780" y="1351963"/>
        <a:ext cx="3130086" cy="1227292"/>
      </dsp:txXfrm>
    </dsp:sp>
    <dsp:sp modelId="{803FE6CA-C253-1445-B5CC-48AF20809C38}">
      <dsp:nvSpPr>
        <dsp:cNvPr id="0" name=""/>
        <dsp:cNvSpPr/>
      </dsp:nvSpPr>
      <dsp:spPr>
        <a:xfrm>
          <a:off x="4459097" y="3381737"/>
          <a:ext cx="3229289" cy="159470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3. Cause of Death, Contributing Factors and Quality Improvement (QI) Opportunities identified</a:t>
          </a:r>
          <a:endParaRPr lang="en-US" sz="2000" kern="1200" dirty="0"/>
        </a:p>
      </dsp:txBody>
      <dsp:txXfrm>
        <a:off x="4536944" y="3459584"/>
        <a:ext cx="3073595" cy="1439015"/>
      </dsp:txXfrm>
    </dsp:sp>
    <dsp:sp modelId="{16D1855B-FE44-D741-8514-A9ED9ED5E710}">
      <dsp:nvSpPr>
        <dsp:cNvPr id="0" name=""/>
        <dsp:cNvSpPr/>
      </dsp:nvSpPr>
      <dsp:spPr>
        <a:xfrm>
          <a:off x="807312" y="3552943"/>
          <a:ext cx="2882373" cy="140462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4. Strategies to improve care and reduce morbidity and mortality</a:t>
          </a:r>
          <a:endParaRPr lang="en-US" sz="2000" kern="1200" dirty="0"/>
        </a:p>
      </dsp:txBody>
      <dsp:txXfrm>
        <a:off x="875880" y="3621511"/>
        <a:ext cx="2745237" cy="1267489"/>
      </dsp:txXfrm>
    </dsp:sp>
    <dsp:sp modelId="{95340A20-0255-E640-8C38-E94D4BF8FD25}">
      <dsp:nvSpPr>
        <dsp:cNvPr id="0" name=""/>
        <dsp:cNvSpPr/>
      </dsp:nvSpPr>
      <dsp:spPr>
        <a:xfrm>
          <a:off x="435445" y="1331183"/>
          <a:ext cx="2559504" cy="1268851"/>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5. Evaluation and Implementation of QI strategies and tools</a:t>
          </a:r>
          <a:endParaRPr lang="en-US" sz="2000" kern="1200" dirty="0"/>
        </a:p>
      </dsp:txBody>
      <dsp:txXfrm>
        <a:off x="497385" y="1393123"/>
        <a:ext cx="2435624" cy="114497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3F333822-D251-4843-96FB-F0ECC7364A8E}" type="datetimeFigureOut">
              <a:rPr lang="en-US" smtClean="0"/>
              <a:pPr/>
              <a:t>5/16/2016</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1214DF12-F0F6-44E7-BDA0-AFF5209BBC74}" type="slidenum">
              <a:rPr lang="en-US" smtClean="0"/>
              <a:pPr/>
              <a:t>‹#›</a:t>
            </a:fld>
            <a:endParaRPr lang="en-US"/>
          </a:p>
        </p:txBody>
      </p:sp>
    </p:spTree>
    <p:extLst>
      <p:ext uri="{BB962C8B-B14F-4D97-AF65-F5344CB8AC3E}">
        <p14:creationId xmlns:p14="http://schemas.microsoft.com/office/powerpoint/2010/main" val="3935347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53" tIns="48327" rIns="96653" bIns="48327"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5/16/2016</a:t>
            </a:fld>
            <a:endParaRPr lang="en-US" alt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85305" indent="-302040">
              <a:defRPr>
                <a:solidFill>
                  <a:schemeClr val="tx1"/>
                </a:solidFill>
                <a:latin typeface="Arial" pitchFamily="34" charset="0"/>
                <a:ea typeface="MS PGothic" pitchFamily="34" charset="-128"/>
              </a:defRPr>
            </a:lvl2pPr>
            <a:lvl3pPr marL="1208161" indent="-241632">
              <a:defRPr>
                <a:solidFill>
                  <a:schemeClr val="tx1"/>
                </a:solidFill>
                <a:latin typeface="Arial" pitchFamily="34" charset="0"/>
                <a:ea typeface="MS PGothic" pitchFamily="34" charset="-128"/>
              </a:defRPr>
            </a:lvl3pPr>
            <a:lvl4pPr marL="1691426" indent="-241632">
              <a:defRPr>
                <a:solidFill>
                  <a:schemeClr val="tx1"/>
                </a:solidFill>
                <a:latin typeface="Arial" pitchFamily="34" charset="0"/>
                <a:ea typeface="MS PGothic" pitchFamily="34" charset="-128"/>
              </a:defRPr>
            </a:lvl4pPr>
            <a:lvl5pPr marL="2174690" indent="-241632">
              <a:defRPr>
                <a:solidFill>
                  <a:schemeClr val="tx1"/>
                </a:solidFill>
                <a:latin typeface="Arial" pitchFamily="34" charset="0"/>
                <a:ea typeface="MS PGothic" pitchFamily="34" charset="-128"/>
              </a:defRPr>
            </a:lvl5pPr>
            <a:lvl6pPr marL="2657954" indent="-241632" eaLnBrk="0" fontAlgn="base" hangingPunct="0">
              <a:spcBef>
                <a:spcPct val="0"/>
              </a:spcBef>
              <a:spcAft>
                <a:spcPct val="0"/>
              </a:spcAft>
              <a:defRPr>
                <a:solidFill>
                  <a:schemeClr val="tx1"/>
                </a:solidFill>
                <a:latin typeface="Arial" pitchFamily="34" charset="0"/>
                <a:ea typeface="MS PGothic" pitchFamily="34" charset="-128"/>
              </a:defRPr>
            </a:lvl6pPr>
            <a:lvl7pPr marL="3141218" indent="-241632" eaLnBrk="0" fontAlgn="base" hangingPunct="0">
              <a:spcBef>
                <a:spcPct val="0"/>
              </a:spcBef>
              <a:spcAft>
                <a:spcPct val="0"/>
              </a:spcAft>
              <a:defRPr>
                <a:solidFill>
                  <a:schemeClr val="tx1"/>
                </a:solidFill>
                <a:latin typeface="Arial" pitchFamily="34" charset="0"/>
                <a:ea typeface="MS PGothic" pitchFamily="34" charset="-128"/>
              </a:defRPr>
            </a:lvl7pPr>
            <a:lvl8pPr marL="3624483" indent="-241632" eaLnBrk="0" fontAlgn="base" hangingPunct="0">
              <a:spcBef>
                <a:spcPct val="0"/>
              </a:spcBef>
              <a:spcAft>
                <a:spcPct val="0"/>
              </a:spcAft>
              <a:defRPr>
                <a:solidFill>
                  <a:schemeClr val="tx1"/>
                </a:solidFill>
                <a:latin typeface="Arial" pitchFamily="34" charset="0"/>
                <a:ea typeface="MS PGothic" pitchFamily="34" charset="-128"/>
              </a:defRPr>
            </a:lvl8pPr>
            <a:lvl9pPr marL="4107747" indent="-241632"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a:latin typeface="Calibri" pitchFamily="34" charset="0"/>
            </a:endParaRPr>
          </a:p>
        </p:txBody>
      </p:sp>
    </p:spTree>
    <p:extLst>
      <p:ext uri="{BB962C8B-B14F-4D97-AF65-F5344CB8AC3E}">
        <p14:creationId xmlns:p14="http://schemas.microsoft.com/office/powerpoint/2010/main" val="3868136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255713" y="717550"/>
            <a:ext cx="4803775" cy="3602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sz="2100" dirty="0"/>
              <a:t>First and foremost, early recognition of hypertension in pregnancy is vital to managing the potential impacts.  Blood pressure must be treated and guidelines have been established including treating within one hour of confirmed readings.  Magnesium sulfate is not a blood pressure medication, it is for seizure control and is recommended for use in preeclampsia with severe features local protocols need to be developed and followed.  Women with hypertension in pregnancy require close follow up and the full HIP toolkit provides recommendations for all women postpartum.  There is a two-sided one page document in the HIP toolkit that you may find helpful in assuring that you utilize elements of the Patient Safety Bundle developed by ACOG, SMFM, AWHONN, and others for readiness, recognition, response and reporting.</a:t>
            </a:r>
            <a:endParaRPr lang="en-US" sz="1100"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85305" indent="-302040">
              <a:defRPr>
                <a:solidFill>
                  <a:schemeClr val="tx1"/>
                </a:solidFill>
                <a:latin typeface="Arial" charset="0"/>
                <a:ea typeface="MS PGothic" pitchFamily="34" charset="-128"/>
              </a:defRPr>
            </a:lvl2pPr>
            <a:lvl3pPr marL="1208161" indent="-241632">
              <a:defRPr>
                <a:solidFill>
                  <a:schemeClr val="tx1"/>
                </a:solidFill>
                <a:latin typeface="Arial" charset="0"/>
                <a:ea typeface="MS PGothic" pitchFamily="34" charset="-128"/>
              </a:defRPr>
            </a:lvl3pPr>
            <a:lvl4pPr marL="1691426" indent="-241632">
              <a:defRPr>
                <a:solidFill>
                  <a:schemeClr val="tx1"/>
                </a:solidFill>
                <a:latin typeface="Arial" charset="0"/>
                <a:ea typeface="MS PGothic" pitchFamily="34" charset="-128"/>
              </a:defRPr>
            </a:lvl4pPr>
            <a:lvl5pPr marL="2174690" indent="-241632">
              <a:defRPr>
                <a:solidFill>
                  <a:schemeClr val="tx1"/>
                </a:solidFill>
                <a:latin typeface="Arial" charset="0"/>
                <a:ea typeface="MS PGothic" pitchFamily="34" charset="-128"/>
              </a:defRPr>
            </a:lvl5pPr>
            <a:lvl6pPr marL="2657954" indent="-241632" eaLnBrk="0" fontAlgn="base" hangingPunct="0">
              <a:spcBef>
                <a:spcPct val="0"/>
              </a:spcBef>
              <a:spcAft>
                <a:spcPct val="0"/>
              </a:spcAft>
              <a:defRPr>
                <a:solidFill>
                  <a:schemeClr val="tx1"/>
                </a:solidFill>
                <a:latin typeface="Arial" charset="0"/>
                <a:ea typeface="MS PGothic" pitchFamily="34" charset="-128"/>
              </a:defRPr>
            </a:lvl6pPr>
            <a:lvl7pPr marL="3141218" indent="-241632" eaLnBrk="0" fontAlgn="base" hangingPunct="0">
              <a:spcBef>
                <a:spcPct val="0"/>
              </a:spcBef>
              <a:spcAft>
                <a:spcPct val="0"/>
              </a:spcAft>
              <a:defRPr>
                <a:solidFill>
                  <a:schemeClr val="tx1"/>
                </a:solidFill>
                <a:latin typeface="Arial" charset="0"/>
                <a:ea typeface="MS PGothic" pitchFamily="34" charset="-128"/>
              </a:defRPr>
            </a:lvl7pPr>
            <a:lvl8pPr marL="3624483" indent="-241632" eaLnBrk="0" fontAlgn="base" hangingPunct="0">
              <a:spcBef>
                <a:spcPct val="0"/>
              </a:spcBef>
              <a:spcAft>
                <a:spcPct val="0"/>
              </a:spcAft>
              <a:defRPr>
                <a:solidFill>
                  <a:schemeClr val="tx1"/>
                </a:solidFill>
                <a:latin typeface="Arial" charset="0"/>
                <a:ea typeface="MS PGothic" pitchFamily="34" charset="-128"/>
              </a:defRPr>
            </a:lvl8pPr>
            <a:lvl9pPr marL="4107747" indent="-241632" eaLnBrk="0" fontAlgn="base" hangingPunct="0">
              <a:spcBef>
                <a:spcPct val="0"/>
              </a:spcBef>
              <a:spcAft>
                <a:spcPct val="0"/>
              </a:spcAft>
              <a:defRPr>
                <a:solidFill>
                  <a:schemeClr val="tx1"/>
                </a:solidFill>
                <a:latin typeface="Arial" charset="0"/>
                <a:ea typeface="MS PGothic" pitchFamily="34" charset="-128"/>
              </a:defRPr>
            </a:lvl9pPr>
          </a:lstStyle>
          <a:p>
            <a:fld id="{54D5A7F9-29E8-4B15-9A72-C6B22E2D793E}" type="slidenum">
              <a:rPr lang="en-US" altLang="en-US">
                <a:solidFill>
                  <a:srgbClr val="000000"/>
                </a:solidFill>
                <a:latin typeface="Calibri" pitchFamily="34" charset="0"/>
              </a:rPr>
              <a:pPr/>
              <a:t>13</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4028381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85305" indent="-302040">
              <a:defRPr>
                <a:solidFill>
                  <a:schemeClr val="tx1"/>
                </a:solidFill>
                <a:latin typeface="Arial" charset="0"/>
                <a:ea typeface="MS PGothic" pitchFamily="34" charset="-128"/>
              </a:defRPr>
            </a:lvl2pPr>
            <a:lvl3pPr marL="1208161" indent="-241632">
              <a:defRPr>
                <a:solidFill>
                  <a:schemeClr val="tx1"/>
                </a:solidFill>
                <a:latin typeface="Arial" charset="0"/>
                <a:ea typeface="MS PGothic" pitchFamily="34" charset="-128"/>
              </a:defRPr>
            </a:lvl3pPr>
            <a:lvl4pPr marL="1691426" indent="-241632">
              <a:defRPr>
                <a:solidFill>
                  <a:schemeClr val="tx1"/>
                </a:solidFill>
                <a:latin typeface="Arial" charset="0"/>
                <a:ea typeface="MS PGothic" pitchFamily="34" charset="-128"/>
              </a:defRPr>
            </a:lvl4pPr>
            <a:lvl5pPr marL="2174690" indent="-241632">
              <a:defRPr>
                <a:solidFill>
                  <a:schemeClr val="tx1"/>
                </a:solidFill>
                <a:latin typeface="Arial" charset="0"/>
                <a:ea typeface="MS PGothic" pitchFamily="34" charset="-128"/>
              </a:defRPr>
            </a:lvl5pPr>
            <a:lvl6pPr marL="2657954" indent="-241632" eaLnBrk="0" fontAlgn="base" hangingPunct="0">
              <a:spcBef>
                <a:spcPct val="0"/>
              </a:spcBef>
              <a:spcAft>
                <a:spcPct val="0"/>
              </a:spcAft>
              <a:defRPr>
                <a:solidFill>
                  <a:schemeClr val="tx1"/>
                </a:solidFill>
                <a:latin typeface="Arial" charset="0"/>
                <a:ea typeface="MS PGothic" pitchFamily="34" charset="-128"/>
              </a:defRPr>
            </a:lvl6pPr>
            <a:lvl7pPr marL="3141218" indent="-241632" eaLnBrk="0" fontAlgn="base" hangingPunct="0">
              <a:spcBef>
                <a:spcPct val="0"/>
              </a:spcBef>
              <a:spcAft>
                <a:spcPct val="0"/>
              </a:spcAft>
              <a:defRPr>
                <a:solidFill>
                  <a:schemeClr val="tx1"/>
                </a:solidFill>
                <a:latin typeface="Arial" charset="0"/>
                <a:ea typeface="MS PGothic" pitchFamily="34" charset="-128"/>
              </a:defRPr>
            </a:lvl7pPr>
            <a:lvl8pPr marL="3624483" indent="-241632" eaLnBrk="0" fontAlgn="base" hangingPunct="0">
              <a:spcBef>
                <a:spcPct val="0"/>
              </a:spcBef>
              <a:spcAft>
                <a:spcPct val="0"/>
              </a:spcAft>
              <a:defRPr>
                <a:solidFill>
                  <a:schemeClr val="tx1"/>
                </a:solidFill>
                <a:latin typeface="Arial" charset="0"/>
                <a:ea typeface="MS PGothic" pitchFamily="34" charset="-128"/>
              </a:defRPr>
            </a:lvl8pPr>
            <a:lvl9pPr marL="4107747" indent="-241632" eaLnBrk="0" fontAlgn="base" hangingPunct="0">
              <a:spcBef>
                <a:spcPct val="0"/>
              </a:spcBef>
              <a:spcAft>
                <a:spcPct val="0"/>
              </a:spcAft>
              <a:defRPr>
                <a:solidFill>
                  <a:schemeClr val="tx1"/>
                </a:solidFill>
                <a:latin typeface="Arial" charset="0"/>
                <a:ea typeface="MS PGothic" pitchFamily="34" charset="-128"/>
              </a:defRPr>
            </a:lvl9pPr>
          </a:lstStyle>
          <a:p>
            <a:fld id="{E8F49A49-480A-4425-97B3-D5B5847C6FCB}" type="slidenum">
              <a:rPr lang="en-US" altLang="en-US">
                <a:solidFill>
                  <a:srgbClr val="000000"/>
                </a:solidFill>
                <a:latin typeface="Calibri" pitchFamily="34" charset="0"/>
              </a:rPr>
              <a:pPr/>
              <a:t>15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146361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3492" name="Slide Number Placeholder 3"/>
          <p:cNvSpPr>
            <a:spLocks noGrp="1"/>
          </p:cNvSpPr>
          <p:nvPr>
            <p:ph type="sldNum" sz="quarter" idx="5"/>
          </p:nvPr>
        </p:nvSpPr>
        <p:spPr bwMode="auto">
          <a:xfrm>
            <a:off x="4143587" y="9117806"/>
            <a:ext cx="3169920" cy="4817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85305" indent="-302040">
              <a:defRPr>
                <a:solidFill>
                  <a:schemeClr val="tx1"/>
                </a:solidFill>
                <a:latin typeface="Arial" charset="0"/>
                <a:ea typeface="MS PGothic" pitchFamily="34" charset="-128"/>
              </a:defRPr>
            </a:lvl2pPr>
            <a:lvl3pPr marL="1208161" indent="-241632">
              <a:defRPr>
                <a:solidFill>
                  <a:schemeClr val="tx1"/>
                </a:solidFill>
                <a:latin typeface="Arial" charset="0"/>
                <a:ea typeface="MS PGothic" pitchFamily="34" charset="-128"/>
              </a:defRPr>
            </a:lvl3pPr>
            <a:lvl4pPr marL="1691426" indent="-241632">
              <a:defRPr>
                <a:solidFill>
                  <a:schemeClr val="tx1"/>
                </a:solidFill>
                <a:latin typeface="Arial" charset="0"/>
                <a:ea typeface="MS PGothic" pitchFamily="34" charset="-128"/>
              </a:defRPr>
            </a:lvl4pPr>
            <a:lvl5pPr marL="2174690" indent="-241632">
              <a:defRPr>
                <a:solidFill>
                  <a:schemeClr val="tx1"/>
                </a:solidFill>
                <a:latin typeface="Arial" charset="0"/>
                <a:ea typeface="MS PGothic" pitchFamily="34" charset="-128"/>
              </a:defRPr>
            </a:lvl5pPr>
            <a:lvl6pPr marL="2657954" indent="-241632" eaLnBrk="0" fontAlgn="base" hangingPunct="0">
              <a:spcBef>
                <a:spcPct val="0"/>
              </a:spcBef>
              <a:spcAft>
                <a:spcPct val="0"/>
              </a:spcAft>
              <a:defRPr>
                <a:solidFill>
                  <a:schemeClr val="tx1"/>
                </a:solidFill>
                <a:latin typeface="Arial" charset="0"/>
                <a:ea typeface="MS PGothic" pitchFamily="34" charset="-128"/>
              </a:defRPr>
            </a:lvl6pPr>
            <a:lvl7pPr marL="3141218" indent="-241632" eaLnBrk="0" fontAlgn="base" hangingPunct="0">
              <a:spcBef>
                <a:spcPct val="0"/>
              </a:spcBef>
              <a:spcAft>
                <a:spcPct val="0"/>
              </a:spcAft>
              <a:defRPr>
                <a:solidFill>
                  <a:schemeClr val="tx1"/>
                </a:solidFill>
                <a:latin typeface="Arial" charset="0"/>
                <a:ea typeface="MS PGothic" pitchFamily="34" charset="-128"/>
              </a:defRPr>
            </a:lvl7pPr>
            <a:lvl8pPr marL="3624483" indent="-241632" eaLnBrk="0" fontAlgn="base" hangingPunct="0">
              <a:spcBef>
                <a:spcPct val="0"/>
              </a:spcBef>
              <a:spcAft>
                <a:spcPct val="0"/>
              </a:spcAft>
              <a:defRPr>
                <a:solidFill>
                  <a:schemeClr val="tx1"/>
                </a:solidFill>
                <a:latin typeface="Arial" charset="0"/>
                <a:ea typeface="MS PGothic" pitchFamily="34" charset="-128"/>
              </a:defRPr>
            </a:lvl8pPr>
            <a:lvl9pPr marL="4107747" indent="-241632" eaLnBrk="0" fontAlgn="base" hangingPunct="0">
              <a:spcBef>
                <a:spcPct val="0"/>
              </a:spcBef>
              <a:spcAft>
                <a:spcPct val="0"/>
              </a:spcAft>
              <a:defRPr>
                <a:solidFill>
                  <a:schemeClr val="tx1"/>
                </a:solidFill>
                <a:latin typeface="Arial" charset="0"/>
                <a:ea typeface="MS PGothic" pitchFamily="34" charset="-128"/>
              </a:defRPr>
            </a:lvl9pPr>
          </a:lstStyle>
          <a:p>
            <a:fld id="{85225C2D-806F-4CDC-B410-611E8E8025C3}" type="slidenum">
              <a:rPr lang="en-US" altLang="en-US">
                <a:solidFill>
                  <a:srgbClr val="000000"/>
                </a:solidFill>
                <a:latin typeface="Calibri" pitchFamily="34" charset="0"/>
              </a:rPr>
              <a:pPr/>
              <a:t>16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81538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21</a:t>
            </a:fld>
            <a:endParaRPr lang="en-US"/>
          </a:p>
        </p:txBody>
      </p:sp>
    </p:spTree>
    <p:extLst>
      <p:ext uri="{BB962C8B-B14F-4D97-AF65-F5344CB8AC3E}">
        <p14:creationId xmlns:p14="http://schemas.microsoft.com/office/powerpoint/2010/main" val="1785551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It should be noted however that</a:t>
            </a:r>
            <a:r>
              <a:rPr lang="en-US" baseline="0" dirty="0" smtClean="0"/>
              <a:t> the CMQCC Preeclampsia task force recommends that magnesium sulfate be considered for preeclampsia without severe features.</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033640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25</a:t>
            </a:fld>
            <a:endParaRPr lang="en-US"/>
          </a:p>
        </p:txBody>
      </p:sp>
    </p:spTree>
    <p:extLst>
      <p:ext uri="{BB962C8B-B14F-4D97-AF65-F5344CB8AC3E}">
        <p14:creationId xmlns:p14="http://schemas.microsoft.com/office/powerpoint/2010/main" val="153776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29</a:t>
            </a:fld>
            <a:endParaRPr lang="en-US"/>
          </a:p>
        </p:txBody>
      </p:sp>
    </p:spTree>
    <p:extLst>
      <p:ext uri="{BB962C8B-B14F-4D97-AF65-F5344CB8AC3E}">
        <p14:creationId xmlns:p14="http://schemas.microsoft.com/office/powerpoint/2010/main" val="365445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30</a:t>
            </a:fld>
            <a:endParaRPr lang="en-US"/>
          </a:p>
        </p:txBody>
      </p:sp>
    </p:spTree>
    <p:extLst>
      <p:ext uri="{BB962C8B-B14F-4D97-AF65-F5344CB8AC3E}">
        <p14:creationId xmlns:p14="http://schemas.microsoft.com/office/powerpoint/2010/main" val="2030537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Hypertension in pregnancy is one of the leading causes of maternal mortality and morbidity.  Having a</a:t>
            </a:r>
            <a:r>
              <a:rPr lang="en-US" baseline="0" dirty="0" smtClean="0"/>
              <a:t> standardized assessment of blood pressure is important to the early recognition and management of hypertension in pregnancy.  Preeclampsia had the possibility of quickly becoming severe and resulting in seizures, strokes and other associated syndromes.  In order to make good clinical decisions it is necessary to have accurate consistent assessments.  To do this equipment must be appropriate in size and shapes of cuffs and well maintained.  </a:t>
            </a:r>
            <a:endParaRPr lang="en-US" dirty="0"/>
          </a:p>
        </p:txBody>
      </p:sp>
      <p:sp>
        <p:nvSpPr>
          <p:cNvPr id="4" name="Slide Number Placeholder 3"/>
          <p:cNvSpPr>
            <a:spLocks noGrp="1"/>
          </p:cNvSpPr>
          <p:nvPr>
            <p:ph type="sldNum" sz="quarter" idx="10"/>
          </p:nvPr>
        </p:nvSpPr>
        <p:spPr/>
        <p:txBody>
          <a:bodyPr/>
          <a:lstStyle/>
          <a:p>
            <a:fld id="{A375B869-F4B8-49D9-B68A-E9023F5F0F7D}"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970371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The first challenge in determining accurate blood pressure is appropriate cuff size.  40 to 50%</a:t>
            </a:r>
            <a:r>
              <a:rPr lang="en-US" baseline="0" dirty="0" smtClean="0"/>
              <a:t> of the arm should be covered with the cuff.  If too small the pressure measured is higher than actual pressure.  If too large the measure is artificially lower.  Both result in the potential for inaccurate diagnosis and possible poor outcomes for patients.</a:t>
            </a:r>
            <a:endParaRPr lang="en-US" dirty="0"/>
          </a:p>
        </p:txBody>
      </p:sp>
      <p:sp>
        <p:nvSpPr>
          <p:cNvPr id="4" name="Slide Number Placeholder 3"/>
          <p:cNvSpPr>
            <a:spLocks noGrp="1"/>
          </p:cNvSpPr>
          <p:nvPr>
            <p:ph type="sldNum" sz="quarter" idx="10"/>
          </p:nvPr>
        </p:nvSpPr>
        <p:spPr/>
        <p:txBody>
          <a:bodyPr/>
          <a:lstStyle/>
          <a:p>
            <a:fld id="{A375B869-F4B8-49D9-B68A-E9023F5F0F7D}"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839020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998CC5B9-47F4-437B-801E-5F4CA3FE6CAD}" type="slidenum">
              <a:rPr lang="en-US" altLang="en-US">
                <a:solidFill>
                  <a:prstClr val="black"/>
                </a:solidFill>
              </a:rPr>
              <a:pPr/>
              <a:t>2</a:t>
            </a:fld>
            <a:endParaRPr lang="en-US" altLang="en-US">
              <a:solidFill>
                <a:prstClr val="black"/>
              </a:solidFill>
            </a:endParaRPr>
          </a:p>
        </p:txBody>
      </p:sp>
    </p:spTree>
    <p:extLst>
      <p:ext uri="{BB962C8B-B14F-4D97-AF65-F5344CB8AC3E}">
        <p14:creationId xmlns:p14="http://schemas.microsoft.com/office/powerpoint/2010/main" val="832892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The first challenge in determining accurate blood pressure is appropriate cuff size.  40 to 50%</a:t>
            </a:r>
            <a:r>
              <a:rPr lang="en-US" baseline="0" dirty="0" smtClean="0"/>
              <a:t> of the arm should be covered with the cuff.  If too small the pressure measured is higher than actual pressure.  If too large the measure is artificially lower.  Both result in the potential for inaccurate diagnosis and possible poor outcomes for patients.</a:t>
            </a:r>
            <a:endParaRPr lang="en-US" dirty="0"/>
          </a:p>
        </p:txBody>
      </p:sp>
      <p:sp>
        <p:nvSpPr>
          <p:cNvPr id="4" name="Slide Number Placeholder 3"/>
          <p:cNvSpPr>
            <a:spLocks noGrp="1"/>
          </p:cNvSpPr>
          <p:nvPr>
            <p:ph type="sldNum" sz="quarter" idx="10"/>
          </p:nvPr>
        </p:nvSpPr>
        <p:spPr/>
        <p:txBody>
          <a:bodyPr/>
          <a:lstStyle/>
          <a:p>
            <a:fld id="{A375B869-F4B8-49D9-B68A-E9023F5F0F7D}"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140322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Arm shapes vary greatly and an appropriate shape cuff must</a:t>
            </a:r>
            <a:r>
              <a:rPr lang="en-US" baseline="0" dirty="0" smtClean="0"/>
              <a:t> be used or again, the measures will not be accurate.  There are rectangular and conical cuffs and these should be available for use on every unit.</a:t>
            </a:r>
            <a:endParaRPr lang="en-US" dirty="0"/>
          </a:p>
        </p:txBody>
      </p:sp>
      <p:sp>
        <p:nvSpPr>
          <p:cNvPr id="4" name="Slide Number Placeholder 3"/>
          <p:cNvSpPr>
            <a:spLocks noGrp="1"/>
          </p:cNvSpPr>
          <p:nvPr>
            <p:ph type="sldNum" sz="quarter" idx="10"/>
          </p:nvPr>
        </p:nvSpPr>
        <p:spPr/>
        <p:txBody>
          <a:bodyPr/>
          <a:lstStyle/>
          <a:p>
            <a:fld id="{A375B869-F4B8-49D9-B68A-E9023F5F0F7D}"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141112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Obesity is a big challenge in clinical obstetric</a:t>
            </a:r>
            <a:r>
              <a:rPr lang="en-US" baseline="0" dirty="0" smtClean="0"/>
              <a:t> practice brining a variety of complications and concerns.  Hypertension is one of the complications of obesity therefore accurate measures of blood pressure for obese women is essential.  Depending on the length of the upper arm, a thigh cuff may be used, for upper arm circumference greater than 50 cm.  The forearm may also be used with a cuff that covers 40% of the arm.  Newer cuffs for radial measures are coming available but if they are not used and a cylindrical cuff is used instead it may not be as accurate.</a:t>
            </a:r>
            <a:endParaRPr lang="en-US" dirty="0"/>
          </a:p>
        </p:txBody>
      </p:sp>
      <p:sp>
        <p:nvSpPr>
          <p:cNvPr id="4" name="Slide Number Placeholder 3"/>
          <p:cNvSpPr>
            <a:spLocks noGrp="1"/>
          </p:cNvSpPr>
          <p:nvPr>
            <p:ph type="sldNum" sz="quarter" idx="10"/>
          </p:nvPr>
        </p:nvSpPr>
        <p:spPr/>
        <p:txBody>
          <a:bodyPr/>
          <a:lstStyle/>
          <a:p>
            <a:fld id="{A375B869-F4B8-49D9-B68A-E9023F5F0F7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65214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There are several key elements to accurate blood</a:t>
            </a:r>
            <a:r>
              <a:rPr lang="en-US" baseline="0" dirty="0" smtClean="0"/>
              <a:t> pressure. (read slide)</a:t>
            </a:r>
            <a:endParaRPr lang="en-US" dirty="0"/>
          </a:p>
        </p:txBody>
      </p:sp>
      <p:sp>
        <p:nvSpPr>
          <p:cNvPr id="4" name="Slide Number Placeholder 3"/>
          <p:cNvSpPr>
            <a:spLocks noGrp="1"/>
          </p:cNvSpPr>
          <p:nvPr>
            <p:ph type="sldNum" sz="quarter" idx="10"/>
          </p:nvPr>
        </p:nvSpPr>
        <p:spPr/>
        <p:txBody>
          <a:bodyPr/>
          <a:lstStyle/>
          <a:p>
            <a:fld id="{A375B869-F4B8-49D9-B68A-E9023F5F0F7D}"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799938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42</a:t>
            </a:fld>
            <a:endParaRPr lang="en-US"/>
          </a:p>
        </p:txBody>
      </p:sp>
    </p:spTree>
    <p:extLst>
      <p:ext uri="{BB962C8B-B14F-4D97-AF65-F5344CB8AC3E}">
        <p14:creationId xmlns:p14="http://schemas.microsoft.com/office/powerpoint/2010/main" val="1785551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808634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Bilirubin comes on most liver function lab panels and is helpful in cases of severe HELLP syndrome and Acute fatty liver disease.</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530304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717550"/>
            <a:ext cx="4803775" cy="3602038"/>
          </a:xfrm>
        </p:spPr>
      </p:sp>
      <p:sp>
        <p:nvSpPr>
          <p:cNvPr id="3" name="Notes Placeholder 2"/>
          <p:cNvSpPr>
            <a:spLocks noGrp="1"/>
          </p:cNvSpPr>
          <p:nvPr>
            <p:ph type="body" idx="1"/>
          </p:nvPr>
        </p:nvSpPr>
        <p:spPr/>
        <p:txBody>
          <a:bodyPr/>
          <a:lstStyle/>
          <a:p>
            <a:r>
              <a:rPr lang="en-US" dirty="0" smtClean="0"/>
              <a:t>The new ACOG</a:t>
            </a:r>
            <a:r>
              <a:rPr lang="en-US" baseline="0" dirty="0" smtClean="0"/>
              <a:t> guidelines which will be published in Fall 2013, may eliminate proteinuria as a criterion for diagnosis of preeclampsia.</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17154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717550"/>
            <a:ext cx="4803775" cy="3602038"/>
          </a:xfrm>
        </p:spPr>
      </p:sp>
      <p:sp>
        <p:nvSpPr>
          <p:cNvPr id="3" name="Notes Placeholder 2"/>
          <p:cNvSpPr>
            <a:spLocks noGrp="1"/>
          </p:cNvSpPr>
          <p:nvPr>
            <p:ph type="body" idx="1"/>
          </p:nvPr>
        </p:nvSpPr>
        <p:spPr/>
        <p:txBody>
          <a:bodyPr/>
          <a:lstStyle/>
          <a:p>
            <a:r>
              <a:rPr lang="en-US" baseline="0" dirty="0" smtClean="0"/>
              <a:t>To make the diagnosis of severe PE, you need to have documented SBP of 160 or greater on two occasions 4 </a:t>
            </a:r>
            <a:r>
              <a:rPr lang="en-US" baseline="0" dirty="0" err="1" smtClean="0"/>
              <a:t>hrs</a:t>
            </a:r>
            <a:r>
              <a:rPr lang="en-US" baseline="0" dirty="0" smtClean="0"/>
              <a:t> apart.  However in the acute onset of HTN above threshold 160/105-110 it is unadvisable to wait 4 </a:t>
            </a:r>
            <a:r>
              <a:rPr lang="en-US" baseline="0" dirty="0" err="1" smtClean="0"/>
              <a:t>hrs</a:t>
            </a:r>
            <a:r>
              <a:rPr lang="en-US" baseline="0" dirty="0" smtClean="0"/>
              <a:t> for treatment. A BP should be repeated in 15 min and if still elevated above threshold, treat with antihypertensive medication within 30-60 min.</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419036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a:t>This is a</a:t>
            </a:r>
            <a:r>
              <a:rPr lang="en-US" baseline="0" dirty="0"/>
              <a:t> tool that is designed to aid in the early recognition and response to a patient’s deteriorating condition as the disease process progresses in severity.  The next slide is a continuation of this form with interventions based on the number of triggers.</a:t>
            </a:r>
            <a:endParaRPr lang="en-US" dirty="0"/>
          </a:p>
        </p:txBody>
      </p:sp>
      <p:sp>
        <p:nvSpPr>
          <p:cNvPr id="4" name="Slide Number Placeholder 3"/>
          <p:cNvSpPr>
            <a:spLocks noGrp="1"/>
          </p:cNvSpPr>
          <p:nvPr>
            <p:ph type="sldNum" sz="quarter" idx="10"/>
          </p:nvPr>
        </p:nvSpPr>
        <p:spPr/>
        <p:txBody>
          <a:bodyPr/>
          <a:lstStyle/>
          <a:p>
            <a:fld id="{D3BF90E9-91A6-C349-99F2-3814E953B3D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76233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998CC5B9-47F4-437B-801E-5F4CA3FE6CAD}" type="slidenum">
              <a:rPr lang="en-US" altLang="en-US">
                <a:solidFill>
                  <a:prstClr val="black"/>
                </a:solidFill>
              </a:rPr>
              <a:pPr/>
              <a:t>3</a:t>
            </a:fld>
            <a:endParaRPr lang="en-US" altLang="en-US">
              <a:solidFill>
                <a:prstClr val="black"/>
              </a:solidFill>
            </a:endParaRPr>
          </a:p>
        </p:txBody>
      </p:sp>
    </p:spTree>
    <p:extLst>
      <p:ext uri="{BB962C8B-B14F-4D97-AF65-F5344CB8AC3E}">
        <p14:creationId xmlns:p14="http://schemas.microsoft.com/office/powerpoint/2010/main" val="832892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a:xfrm>
            <a:off x="1255713" y="717550"/>
            <a:ext cx="4803775" cy="3602038"/>
          </a:xfrm>
          <a:ln/>
        </p:spPr>
      </p:sp>
      <p:sp>
        <p:nvSpPr>
          <p:cNvPr id="142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The hope is that this Early</a:t>
            </a:r>
            <a:r>
              <a:rPr lang="en-US" baseline="0" dirty="0">
                <a:ea typeface="ＭＳ Ｐゴシック" charset="0"/>
                <a:cs typeface="ＭＳ Ｐゴシック" charset="0"/>
              </a:rPr>
              <a:t> Recognition Tool</a:t>
            </a:r>
            <a:r>
              <a:rPr lang="en-US" dirty="0">
                <a:ea typeface="ＭＳ Ｐゴシック" charset="0"/>
                <a:cs typeface="ＭＳ Ｐゴシック" charset="0"/>
              </a:rPr>
              <a:t> can be incorporated into the maternal notes and can be initiated in prenatal clinics and utilized as vital</a:t>
            </a:r>
            <a:r>
              <a:rPr lang="en-US" baseline="0" dirty="0">
                <a:ea typeface="ＭＳ Ｐゴシック" charset="0"/>
                <a:cs typeface="ＭＳ Ｐゴシック" charset="0"/>
              </a:rPr>
              <a:t> sign</a:t>
            </a:r>
            <a:r>
              <a:rPr lang="en-US" dirty="0">
                <a:ea typeface="ＭＳ Ｐゴシック" charset="0"/>
                <a:cs typeface="ＭＳ Ｐゴシック" charset="0"/>
              </a:rPr>
              <a:t> documentation until discharge.  The chart stays with the patient until discharge creating a visual trend of individual physiology and allows assessment and treatment based on what is abnormal for the patient.</a:t>
            </a:r>
          </a:p>
        </p:txBody>
      </p:sp>
      <p:sp>
        <p:nvSpPr>
          <p:cNvPr id="142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70523" indent="-296355">
              <a:defRPr sz="2500">
                <a:solidFill>
                  <a:schemeClr val="tx1"/>
                </a:solidFill>
                <a:latin typeface="Arial" charset="0"/>
                <a:ea typeface="ＭＳ Ｐゴシック" charset="0"/>
              </a:defRPr>
            </a:lvl2pPr>
            <a:lvl3pPr marL="1185420" indent="-237084">
              <a:defRPr sz="2500">
                <a:solidFill>
                  <a:schemeClr val="tx1"/>
                </a:solidFill>
                <a:latin typeface="Arial" charset="0"/>
                <a:ea typeface="ＭＳ Ｐゴシック" charset="0"/>
              </a:defRPr>
            </a:lvl3pPr>
            <a:lvl4pPr marL="1659590" indent="-237084">
              <a:defRPr sz="2500">
                <a:solidFill>
                  <a:schemeClr val="tx1"/>
                </a:solidFill>
                <a:latin typeface="Arial" charset="0"/>
                <a:ea typeface="ＭＳ Ｐゴシック" charset="0"/>
              </a:defRPr>
            </a:lvl4pPr>
            <a:lvl5pPr marL="2133758" indent="-237084">
              <a:defRPr sz="2500">
                <a:solidFill>
                  <a:schemeClr val="tx1"/>
                </a:solidFill>
                <a:latin typeface="Arial" charset="0"/>
                <a:ea typeface="ＭＳ Ｐゴシック" charset="0"/>
              </a:defRPr>
            </a:lvl5pPr>
            <a:lvl6pPr marL="2607926" indent="-237084" algn="ctr" eaLnBrk="0" fontAlgn="base" hangingPunct="0">
              <a:spcBef>
                <a:spcPct val="0"/>
              </a:spcBef>
              <a:spcAft>
                <a:spcPct val="0"/>
              </a:spcAft>
              <a:defRPr sz="2500">
                <a:solidFill>
                  <a:schemeClr val="tx1"/>
                </a:solidFill>
                <a:latin typeface="Arial" charset="0"/>
                <a:ea typeface="ＭＳ Ｐゴシック" charset="0"/>
              </a:defRPr>
            </a:lvl6pPr>
            <a:lvl7pPr marL="3082094" indent="-237084" algn="ctr" eaLnBrk="0" fontAlgn="base" hangingPunct="0">
              <a:spcBef>
                <a:spcPct val="0"/>
              </a:spcBef>
              <a:spcAft>
                <a:spcPct val="0"/>
              </a:spcAft>
              <a:defRPr sz="2500">
                <a:solidFill>
                  <a:schemeClr val="tx1"/>
                </a:solidFill>
                <a:latin typeface="Arial" charset="0"/>
                <a:ea typeface="ＭＳ Ｐゴシック" charset="0"/>
              </a:defRPr>
            </a:lvl7pPr>
            <a:lvl8pPr marL="3556264" indent="-237084" algn="ctr" eaLnBrk="0" fontAlgn="base" hangingPunct="0">
              <a:spcBef>
                <a:spcPct val="0"/>
              </a:spcBef>
              <a:spcAft>
                <a:spcPct val="0"/>
              </a:spcAft>
              <a:defRPr sz="2500">
                <a:solidFill>
                  <a:schemeClr val="tx1"/>
                </a:solidFill>
                <a:latin typeface="Arial" charset="0"/>
                <a:ea typeface="ＭＳ Ｐゴシック" charset="0"/>
              </a:defRPr>
            </a:lvl8pPr>
            <a:lvl9pPr marL="4030432" indent="-237084" algn="ctr" eaLnBrk="0" fontAlgn="base" hangingPunct="0">
              <a:spcBef>
                <a:spcPct val="0"/>
              </a:spcBef>
              <a:spcAft>
                <a:spcPct val="0"/>
              </a:spcAft>
              <a:defRPr sz="2500">
                <a:solidFill>
                  <a:schemeClr val="tx1"/>
                </a:solidFill>
                <a:latin typeface="Arial" charset="0"/>
                <a:ea typeface="ＭＳ Ｐゴシック" charset="0"/>
              </a:defRPr>
            </a:lvl9pPr>
          </a:lstStyle>
          <a:p>
            <a:fld id="{CD2486A2-E438-8546-90CD-00E3863F7D58}" type="slidenum">
              <a:rPr lang="en-US" sz="1200">
                <a:solidFill>
                  <a:prstClr val="black"/>
                </a:solidFill>
              </a:rPr>
              <a:pPr/>
              <a:t>48</a:t>
            </a:fld>
            <a:endParaRPr lang="en-US" sz="1200" dirty="0">
              <a:solidFill>
                <a:prstClr val="black"/>
              </a:solidFill>
            </a:endParaRPr>
          </a:p>
        </p:txBody>
      </p:sp>
    </p:spTree>
    <p:extLst>
      <p:ext uri="{BB962C8B-B14F-4D97-AF65-F5344CB8AC3E}">
        <p14:creationId xmlns:p14="http://schemas.microsoft.com/office/powerpoint/2010/main" val="931067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717550"/>
            <a:ext cx="4803775" cy="3602038"/>
          </a:xfrm>
        </p:spPr>
      </p:sp>
      <p:sp>
        <p:nvSpPr>
          <p:cNvPr id="3" name="Notes Placeholder 2"/>
          <p:cNvSpPr>
            <a:spLocks noGrp="1"/>
          </p:cNvSpPr>
          <p:nvPr>
            <p:ph type="body" idx="1"/>
          </p:nvPr>
        </p:nvSpPr>
        <p:spPr/>
        <p:txBody>
          <a:bodyPr/>
          <a:lstStyle/>
          <a:p>
            <a:endParaRPr lang="en-US" dirty="0" smtClean="0"/>
          </a:p>
          <a:p>
            <a:r>
              <a:rPr lang="en-US" dirty="0" smtClean="0"/>
              <a:t>We must emphasize the fact that in patients with preterm preeclampsia the progression of disease is highly unpredictable and therefore the level of surveillance in these patients must be increased.  We strongly recommend that all patients with new onset hypertension, new onset proteinuria or new onset symptoms under 34 weeks gestation, be admitted for a minimum 24 hour observation period. Serial blood pressure measurements and serial laboratory studies should be initiated to detect progression of disease and allow for ongoing fetal assessment.</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210924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These </a:t>
            </a:r>
            <a:r>
              <a:rPr lang="en-US" baseline="0" dirty="0" smtClean="0"/>
              <a:t>tables describe the approach to preeclampsia with severe features &lt; 34 wks.</a:t>
            </a:r>
          </a:p>
          <a:p>
            <a:r>
              <a:rPr lang="en-US" baseline="0" dirty="0" smtClean="0"/>
              <a:t>*Patients with eclampsia and visual disturbances should be evaluated in consultation with critical care medicine/neurology for the presence of Posterior Reversible Encephalopathy Syndrome (PRES).</a:t>
            </a:r>
          </a:p>
          <a:p>
            <a:r>
              <a:rPr lang="en-US" baseline="0" dirty="0" smtClean="0"/>
              <a:t>**Mental status changes in the presence of severe thrombocytopenia should be evaluated in consultation with hematology for Thrombotic Thrombocytopenic </a:t>
            </a:r>
            <a:r>
              <a:rPr lang="en-US" baseline="0" dirty="0" err="1" smtClean="0"/>
              <a:t>Purpura</a:t>
            </a:r>
            <a:r>
              <a:rPr lang="en-US" baseline="0" dirty="0" smtClean="0"/>
              <a:t> (TTP) and consideration for treatment or transfer to a center with treatment capacity should be given.</a:t>
            </a:r>
          </a:p>
        </p:txBody>
      </p:sp>
      <p:sp>
        <p:nvSpPr>
          <p:cNvPr id="4" name="Slide Number Placeholder 3"/>
          <p:cNvSpPr>
            <a:spLocks noGrp="1"/>
          </p:cNvSpPr>
          <p:nvPr>
            <p:ph type="sldNum" sz="quarter" idx="10"/>
          </p:nvPr>
        </p:nvSpPr>
        <p:spPr/>
        <p:txBody>
          <a:bodyPr/>
          <a:lstStyle/>
          <a:p>
            <a:fld id="{909F3FA3-B954-264A-B414-8AF5A591C0F3}" type="slidenum">
              <a:rPr lang="en-US" smtClean="0"/>
              <a:pPr/>
              <a:t>53</a:t>
            </a:fld>
            <a:endParaRPr lang="en-US"/>
          </a:p>
        </p:txBody>
      </p:sp>
    </p:spTree>
    <p:extLst>
      <p:ext uri="{BB962C8B-B14F-4D97-AF65-F5344CB8AC3E}">
        <p14:creationId xmlns:p14="http://schemas.microsoft.com/office/powerpoint/2010/main" val="33164002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730250"/>
            <a:ext cx="4883150" cy="36623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36485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F8B84B-AC4E-4D94-B11C-B7A566349C02}" type="slidenum">
              <a:rPr lang="en-US">
                <a:solidFill>
                  <a:srgbClr val="000000"/>
                </a:solidFill>
              </a:rPr>
              <a:pPr>
                <a:defRPr/>
              </a:pPr>
              <a:t>58</a:t>
            </a:fld>
            <a:endParaRPr lang="en-US">
              <a:solidFill>
                <a:srgbClr val="000000"/>
              </a:solidFill>
            </a:endParaRPr>
          </a:p>
        </p:txBody>
      </p:sp>
    </p:spTree>
    <p:extLst>
      <p:ext uri="{BB962C8B-B14F-4D97-AF65-F5344CB8AC3E}">
        <p14:creationId xmlns:p14="http://schemas.microsoft.com/office/powerpoint/2010/main" val="3082578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64</a:t>
            </a:fld>
            <a:endParaRPr lang="en-US"/>
          </a:p>
        </p:txBody>
      </p:sp>
    </p:spTree>
    <p:extLst>
      <p:ext uri="{BB962C8B-B14F-4D97-AF65-F5344CB8AC3E}">
        <p14:creationId xmlns:p14="http://schemas.microsoft.com/office/powerpoint/2010/main" val="1376316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65</a:t>
            </a:fld>
            <a:endParaRPr lang="en-US"/>
          </a:p>
        </p:txBody>
      </p:sp>
    </p:spTree>
    <p:extLst>
      <p:ext uri="{BB962C8B-B14F-4D97-AF65-F5344CB8AC3E}">
        <p14:creationId xmlns:p14="http://schemas.microsoft.com/office/powerpoint/2010/main" val="710758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pPr>
              <a:defRPr/>
            </a:pPr>
            <a:r>
              <a:rPr lang="en-US" dirty="0" smtClean="0"/>
              <a:t>1.  Notify physician if systolic BP measurement is greater than or equal to 160 mm Hg or if diastolic BP measurement is greater than or equal to 110 mm Hg. </a:t>
            </a:r>
          </a:p>
          <a:p>
            <a:pPr>
              <a:defRPr/>
            </a:pPr>
            <a:r>
              <a:rPr lang="en-US" dirty="0" smtClean="0"/>
              <a:t>2.  Institute fetal surveillance if undelivered and fetus is viable. </a:t>
            </a:r>
          </a:p>
          <a:p>
            <a:pPr>
              <a:defRPr/>
            </a:pPr>
            <a:r>
              <a:rPr lang="en-US" dirty="0" smtClean="0"/>
              <a:t>3.  Administer labetalol (20 mg IV over 2 minutes). </a:t>
            </a:r>
          </a:p>
          <a:p>
            <a:pPr>
              <a:defRPr/>
            </a:pPr>
            <a:r>
              <a:rPr lang="en-US" dirty="0" smtClean="0"/>
              <a:t>4.  Repeat BP measurement in 10 minutes and record results. </a:t>
            </a:r>
          </a:p>
          <a:p>
            <a:pPr>
              <a:defRPr/>
            </a:pPr>
            <a:r>
              <a:rPr lang="en-US" dirty="0" smtClean="0"/>
              <a:t>5.  If either BP threshold is still exceeded, administer labetalol (40 mg IV over 2 minutes). If BP is below threshold, continue to monitor BP closely. </a:t>
            </a:r>
          </a:p>
          <a:p>
            <a:pPr>
              <a:defRPr/>
            </a:pPr>
            <a:r>
              <a:rPr lang="en-US" dirty="0" smtClean="0"/>
              <a:t>6.  Repeat BP measurement in 10 minutes and record results. </a:t>
            </a:r>
          </a:p>
          <a:p>
            <a:pPr>
              <a:defRPr/>
            </a:pPr>
            <a:r>
              <a:rPr lang="en-US" dirty="0" smtClean="0"/>
              <a:t>7.  If either BP threshold is still exceeded, administer labetalol (80 mg IV over 2 minutes). If BP is below threshold, continue to monitor BP closely. </a:t>
            </a:r>
          </a:p>
          <a:p>
            <a:pPr>
              <a:defRPr/>
            </a:pPr>
            <a:r>
              <a:rPr lang="en-US" dirty="0" smtClean="0"/>
              <a:t>8.  Repeat BP measurement in 10 minutes and record results. </a:t>
            </a:r>
          </a:p>
          <a:p>
            <a:pPr>
              <a:defRPr/>
            </a:pPr>
            <a:r>
              <a:rPr lang="en-US" dirty="0" smtClean="0"/>
              <a:t>9.  If either BP threshold is still exceeded, administer hydralazine (10 mg IV over 2 minutes). If BP is below threshold, continue to monitor BP closely. </a:t>
            </a:r>
          </a:p>
          <a:p>
            <a:pPr>
              <a:defRPr/>
            </a:pPr>
            <a:r>
              <a:rPr lang="en-US" dirty="0" smtClean="0"/>
              <a:t>10.  Repeat BP measurement in 20 minutes and record results. </a:t>
            </a:r>
          </a:p>
          <a:p>
            <a:pPr>
              <a:defRPr/>
            </a:pPr>
            <a:r>
              <a:rPr lang="en-US" dirty="0" smtClean="0"/>
              <a:t>11.  If either BP threshold is still exceeded, obtain emergency consultation from maternal–fetal medicine, internal medicine, anesthesia, or critical care specialists. </a:t>
            </a:r>
          </a:p>
          <a:p>
            <a:pPr>
              <a:defRPr/>
            </a:pPr>
            <a:r>
              <a:rPr lang="en-US" dirty="0" smtClean="0"/>
              <a:t>12.  Give additional antihypertensive medication per specific order. </a:t>
            </a:r>
          </a:p>
        </p:txBody>
      </p:sp>
    </p:spTree>
    <p:extLst>
      <p:ext uri="{BB962C8B-B14F-4D97-AF65-F5344CB8AC3E}">
        <p14:creationId xmlns:p14="http://schemas.microsoft.com/office/powerpoint/2010/main" val="3023894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pPr>
              <a:defRPr/>
            </a:pPr>
            <a:r>
              <a:rPr lang="en-US" dirty="0" smtClean="0"/>
              <a:t>1.  Notify physician if systolic BP is greater than or equal to 160 mm Hg or if diastolic BP is greater than or equal to 110 mm Hg. </a:t>
            </a:r>
          </a:p>
          <a:p>
            <a:pPr>
              <a:defRPr/>
            </a:pPr>
            <a:r>
              <a:rPr lang="en-US" dirty="0" smtClean="0"/>
              <a:t>2.  Institute fetal surveillance if undelivered and fetus is viable. </a:t>
            </a:r>
          </a:p>
          <a:p>
            <a:pPr>
              <a:defRPr/>
            </a:pPr>
            <a:r>
              <a:rPr lang="en-US" dirty="0" smtClean="0"/>
              <a:t>3.  Administer hydralazine (5 mg or 10 mg IV over 2 minutes). </a:t>
            </a:r>
          </a:p>
          <a:p>
            <a:pPr>
              <a:defRPr/>
            </a:pPr>
            <a:r>
              <a:rPr lang="en-US" dirty="0" smtClean="0"/>
              <a:t>4.  Repeat BP measurement in 20 minutes and record results. </a:t>
            </a:r>
          </a:p>
          <a:p>
            <a:pPr>
              <a:defRPr/>
            </a:pPr>
            <a:r>
              <a:rPr lang="en-US" dirty="0" smtClean="0"/>
              <a:t>5.  If either BP threshold is still exceeded, administer hydralazine (10 mg IV over 2 minutes). If BP is below threshold, continue to monitor BP closely. </a:t>
            </a:r>
          </a:p>
          <a:p>
            <a:pPr>
              <a:defRPr/>
            </a:pPr>
            <a:r>
              <a:rPr lang="en-US" dirty="0" smtClean="0"/>
              <a:t>6.  Repeat BP measurement in 20 minutes and record results. </a:t>
            </a:r>
          </a:p>
          <a:p>
            <a:pPr>
              <a:defRPr/>
            </a:pPr>
            <a:r>
              <a:rPr lang="en-US" dirty="0" smtClean="0"/>
              <a:t>7.  If either BP threshold is still exceeded, administer labetalol (20 mg IV over 2 minutes). If BP is below threshold, continue to monitor BP closely. </a:t>
            </a:r>
          </a:p>
          <a:p>
            <a:pPr>
              <a:defRPr/>
            </a:pPr>
            <a:r>
              <a:rPr lang="en-US" dirty="0" smtClean="0"/>
              <a:t>8.  Repeat BP measurement in 10 minutes and record results. </a:t>
            </a:r>
          </a:p>
          <a:p>
            <a:pPr>
              <a:defRPr/>
            </a:pPr>
            <a:r>
              <a:rPr lang="en-US" dirty="0" smtClean="0"/>
              <a:t>9.  If either BP threshold is still exceeded, administer labetalol (40 mg IV over 2 minutes) and obtain emergency consultation from maternal–fetal medicine, internal medicine, anesthesia, or critical care specialists. </a:t>
            </a:r>
          </a:p>
          <a:p>
            <a:pPr>
              <a:defRPr/>
            </a:pPr>
            <a:r>
              <a:rPr lang="en-US" dirty="0" smtClean="0"/>
              <a:t>10.  Give additional antihypertensive medication per specific order. </a:t>
            </a:r>
          </a:p>
          <a:p>
            <a:pPr>
              <a:defRPr/>
            </a:pPr>
            <a:endParaRPr lang="en-US" dirty="0"/>
          </a:p>
        </p:txBody>
      </p:sp>
    </p:spTree>
    <p:extLst>
      <p:ext uri="{BB962C8B-B14F-4D97-AF65-F5344CB8AC3E}">
        <p14:creationId xmlns:p14="http://schemas.microsoft.com/office/powerpoint/2010/main" val="2561711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pPr>
              <a:defRPr/>
            </a:pPr>
            <a:r>
              <a:rPr lang="en-US" dirty="0" smtClean="0"/>
              <a:t>1.  Notify physician if systolic BP is greater than or equal to 160 mm Hg or if diastolic BP is greater than or equal to 110 mm Hg. </a:t>
            </a:r>
          </a:p>
          <a:p>
            <a:pPr>
              <a:defRPr/>
            </a:pPr>
            <a:r>
              <a:rPr lang="en-US" dirty="0" smtClean="0"/>
              <a:t>2.  Institute fetal surveillance if undelivered and fetus is viable. </a:t>
            </a:r>
          </a:p>
          <a:p>
            <a:pPr>
              <a:defRPr/>
            </a:pPr>
            <a:r>
              <a:rPr lang="en-US" dirty="0" smtClean="0"/>
              <a:t>3.  Administer </a:t>
            </a:r>
            <a:r>
              <a:rPr lang="en-US" dirty="0" err="1" smtClean="0"/>
              <a:t>nifedipine</a:t>
            </a:r>
            <a:r>
              <a:rPr lang="en-US" dirty="0" smtClean="0"/>
              <a:t> 10 mg PO</a:t>
            </a:r>
          </a:p>
          <a:p>
            <a:pPr>
              <a:defRPr/>
            </a:pPr>
            <a:r>
              <a:rPr lang="en-US" dirty="0" smtClean="0"/>
              <a:t>4.  Repeat BP measurement in 20 minutes and record results. </a:t>
            </a:r>
          </a:p>
          <a:p>
            <a:pPr>
              <a:defRPr/>
            </a:pPr>
            <a:r>
              <a:rPr lang="en-US" dirty="0" smtClean="0"/>
              <a:t>5.  If either BP threshold is still exceeded, administer </a:t>
            </a:r>
            <a:r>
              <a:rPr lang="en-US" dirty="0" err="1" smtClean="0"/>
              <a:t>nifedipine</a:t>
            </a:r>
            <a:r>
              <a:rPr lang="en-US" baseline="0" dirty="0" smtClean="0"/>
              <a:t> 20 mg PO</a:t>
            </a:r>
            <a:r>
              <a:rPr lang="en-US" dirty="0" smtClean="0"/>
              <a:t>. If BP is below threshold, continue to monitor BP closely. </a:t>
            </a:r>
          </a:p>
          <a:p>
            <a:pPr>
              <a:defRPr/>
            </a:pPr>
            <a:r>
              <a:rPr lang="en-US" dirty="0" smtClean="0"/>
              <a:t>6.  Repeat BP measurement in 20 minutes and record results. </a:t>
            </a:r>
          </a:p>
          <a:p>
            <a:pPr>
              <a:defRPr/>
            </a:pPr>
            <a:r>
              <a:rPr lang="en-US" dirty="0" smtClean="0"/>
              <a:t>7.  If either BP threshold is still exceeded, administer </a:t>
            </a:r>
            <a:r>
              <a:rPr lang="en-US" dirty="0" err="1" smtClean="0"/>
              <a:t>nifedipine</a:t>
            </a:r>
            <a:r>
              <a:rPr lang="en-US" dirty="0" smtClean="0"/>
              <a:t> 20 mg PO. If BP is below threshold, continue to monitor BP closely. </a:t>
            </a:r>
          </a:p>
          <a:p>
            <a:pPr>
              <a:defRPr/>
            </a:pPr>
            <a:r>
              <a:rPr lang="en-US" dirty="0" smtClean="0"/>
              <a:t>8.  Repeat BP measurement in 20 minutes and record results. </a:t>
            </a:r>
          </a:p>
          <a:p>
            <a:pPr>
              <a:defRPr/>
            </a:pPr>
            <a:r>
              <a:rPr lang="en-US" dirty="0" smtClean="0"/>
              <a:t>9.  If either BP threshold is still exceeded, administer labetalol (40 mg IV over 2 minutes) and obtain emergency consultation from maternal–fetal medicine, internal medicine, anesthesia, or critical care specialists. </a:t>
            </a:r>
          </a:p>
          <a:p>
            <a:pPr>
              <a:defRPr/>
            </a:pPr>
            <a:r>
              <a:rPr lang="en-US" dirty="0" smtClean="0"/>
              <a:t>10.  Give additional antihypertensive medication per specific order. </a:t>
            </a:r>
          </a:p>
          <a:p>
            <a:pPr>
              <a:defRPr/>
            </a:pPr>
            <a:endParaRPr lang="en-US" dirty="0"/>
          </a:p>
        </p:txBody>
      </p:sp>
    </p:spTree>
    <p:extLst>
      <p:ext uri="{BB962C8B-B14F-4D97-AF65-F5344CB8AC3E}">
        <p14:creationId xmlns:p14="http://schemas.microsoft.com/office/powerpoint/2010/main" val="3354900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236"/>
          <p:cNvSpPr>
            <a:spLocks noGrp="1"/>
          </p:cNvSpPr>
          <p:nvPr>
            <p:ph type="body" idx="1"/>
          </p:nvPr>
        </p:nvSpPr>
        <p:spPr bwMode="auto">
          <a:xfrm>
            <a:off x="748454" y="4637247"/>
            <a:ext cx="5980853" cy="43922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37" tIns="96637" rIns="96637" bIns="96637" numCol="1" anchor="t" anchorCtr="0" compatLnSpc="1">
            <a:prstTxWarp prst="textNoShape">
              <a:avLst/>
            </a:prstTxWarp>
          </a:bodyPr>
          <a:lstStyle/>
          <a:p>
            <a:pPr>
              <a:spcBef>
                <a:spcPct val="0"/>
              </a:spcBef>
            </a:pPr>
            <a:endParaRPr lang="en-US" altLang="en-US" smtClean="0"/>
          </a:p>
        </p:txBody>
      </p:sp>
      <p:sp>
        <p:nvSpPr>
          <p:cNvPr id="48131" name="Shape 237"/>
          <p:cNvSpPr>
            <a:spLocks noGrp="1" noRot="1" noChangeAspect="1" noTextEdit="1"/>
          </p:cNvSpPr>
          <p:nvPr>
            <p:ph type="sldImg" idx="2"/>
          </p:nvPr>
        </p:nvSpPr>
        <p:spPr bwMode="auto">
          <a:xfrm>
            <a:off x="1298575" y="731838"/>
            <a:ext cx="4881563" cy="3660775"/>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809713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a:t>In the HIP toolkit we provide several tables of medication for you to utilize in planning for first and  second line treatment, this is a sampling of the meds</a:t>
            </a:r>
            <a:r>
              <a:rPr lang="en-US" baseline="0" dirty="0"/>
              <a:t> used for chronic hypertension.</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75</a:t>
            </a:fld>
            <a:endParaRPr lang="en-US" dirty="0"/>
          </a:p>
        </p:txBody>
      </p:sp>
    </p:spTree>
    <p:extLst>
      <p:ext uri="{BB962C8B-B14F-4D97-AF65-F5344CB8AC3E}">
        <p14:creationId xmlns:p14="http://schemas.microsoft.com/office/powerpoint/2010/main" val="15365081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a:latin typeface="+mn-lt"/>
                <a:cs typeface="+mn-cs"/>
              </a:rPr>
              <a:t>ACOG did not recommend the use of magnesium sulfate in the case of mild preeclampsia because 109 patients had to be treated to prevent one case of eclampsia. </a:t>
            </a:r>
          </a:p>
          <a:p>
            <a:r>
              <a:rPr lang="en-US" dirty="0">
                <a:latin typeface="+mn-lt"/>
                <a:cs typeface="+mn-cs"/>
              </a:rPr>
              <a:t> </a:t>
            </a:r>
          </a:p>
          <a:p>
            <a:r>
              <a:rPr lang="en-US" dirty="0">
                <a:latin typeface="+mn-lt"/>
                <a:cs typeface="+mn-cs"/>
              </a:rPr>
              <a:t>In the case of severe preeclampsia, 63 patients needed to be treated to prevent eclampsia, and the use of magnesium sulfate was recommended.</a:t>
            </a:r>
            <a:endParaRPr lang="en-US" dirty="0"/>
          </a:p>
        </p:txBody>
      </p:sp>
      <p:sp>
        <p:nvSpPr>
          <p:cNvPr id="4" name="Slide Number Placeholder 3"/>
          <p:cNvSpPr>
            <a:spLocks noGrp="1"/>
          </p:cNvSpPr>
          <p:nvPr>
            <p:ph type="sldNum" sz="quarter" idx="10"/>
          </p:nvPr>
        </p:nvSpPr>
        <p:spPr/>
        <p:txBody>
          <a:bodyPr/>
          <a:lstStyle/>
          <a:p>
            <a:pPr>
              <a:defRPr/>
            </a:pPr>
            <a:fld id="{A46471BD-F3E2-5244-A951-C2BD0D938176}" type="slidenum">
              <a:rPr lang="en-US" smtClean="0"/>
              <a:pPr>
                <a:defRPr/>
              </a:pPr>
              <a:t>81</a:t>
            </a:fld>
            <a:endParaRPr lang="en-US"/>
          </a:p>
        </p:txBody>
      </p:sp>
    </p:spTree>
    <p:extLst>
      <p:ext uri="{BB962C8B-B14F-4D97-AF65-F5344CB8AC3E}">
        <p14:creationId xmlns:p14="http://schemas.microsoft.com/office/powerpoint/2010/main" val="23840520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1255713" y="717550"/>
            <a:ext cx="4803775" cy="3602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a:latin typeface="+mn-lt"/>
                <a:ea typeface="ＭＳ Ｐゴシック" charset="0"/>
                <a:cs typeface="ＭＳ Ｐゴシック" charset="0"/>
              </a:rPr>
              <a:t>Other patient education materials include:</a:t>
            </a:r>
          </a:p>
          <a:p>
            <a:pPr marL="361032" indent="-361032" eaLnBrk="1" hangingPunct="1">
              <a:buFont typeface="Arial"/>
              <a:buChar char="•"/>
              <a:defRPr/>
            </a:pPr>
            <a:r>
              <a:rPr lang="en-US" dirty="0">
                <a:latin typeface="+mn-lt"/>
                <a:ea typeface="ＭＳ Ｐゴシック" charset="0"/>
                <a:cs typeface="ＭＳ Ｐゴシック" charset="0"/>
              </a:rPr>
              <a:t>Brochures</a:t>
            </a:r>
          </a:p>
          <a:p>
            <a:pPr marL="361032" indent="-361032" eaLnBrk="1" hangingPunct="1">
              <a:buFont typeface="Arial"/>
              <a:buChar char="•"/>
              <a:defRPr/>
            </a:pPr>
            <a:r>
              <a:rPr lang="en-US" dirty="0">
                <a:latin typeface="+mn-lt"/>
                <a:ea typeface="ＭＳ Ｐゴシック" charset="0"/>
                <a:cs typeface="ＭＳ Ｐゴシック" charset="0"/>
              </a:rPr>
              <a:t>Magnets</a:t>
            </a:r>
          </a:p>
          <a:p>
            <a:pPr marL="361032" indent="-361032" eaLnBrk="1" hangingPunct="1">
              <a:buFont typeface="Arial"/>
              <a:buChar char="•"/>
              <a:defRPr/>
            </a:pPr>
            <a:r>
              <a:rPr lang="en-US" dirty="0">
                <a:latin typeface="+mn-lt"/>
                <a:ea typeface="ＭＳ Ｐゴシック" charset="0"/>
                <a:cs typeface="ＭＳ Ｐゴシック" charset="0"/>
              </a:rPr>
              <a:t>Videos</a:t>
            </a:r>
          </a:p>
          <a:p>
            <a:pPr marL="361032" indent="-361032" eaLnBrk="1" hangingPunct="1">
              <a:buFont typeface="Arial"/>
              <a:buChar char="•"/>
              <a:defRPr/>
            </a:pPr>
            <a:r>
              <a:rPr lang="en-US" dirty="0">
                <a:latin typeface="+mn-lt"/>
                <a:ea typeface="ＭＳ Ｐゴシック" charset="0"/>
                <a:cs typeface="ＭＳ Ｐゴシック" charset="0"/>
              </a:rPr>
              <a:t>Poster (avail. early 2016)</a:t>
            </a:r>
          </a:p>
          <a:p>
            <a:pPr eaLnBrk="1" hangingPunct="1">
              <a:defRPr/>
            </a:pPr>
            <a:endParaRPr lang="en-US" dirty="0">
              <a:latin typeface="+mn-lt"/>
              <a:ea typeface="ＭＳ Ｐゴシック" charset="0"/>
              <a:cs typeface="ＭＳ Ｐゴシック" charset="0"/>
            </a:endParaRPr>
          </a:p>
          <a:p>
            <a:pPr eaLnBrk="1" hangingPunct="1">
              <a:defRPr/>
            </a:pPr>
            <a:r>
              <a:rPr lang="en-US" dirty="0">
                <a:latin typeface="+mn-lt"/>
                <a:ea typeface="ＭＳ Ｐゴシック" charset="0"/>
                <a:cs typeface="ＭＳ Ｐゴシック" charset="0"/>
              </a:rPr>
              <a:t>Providers can order at:</a:t>
            </a:r>
          </a:p>
          <a:p>
            <a:pPr eaLnBrk="1" hangingPunct="1">
              <a:defRPr/>
            </a:pPr>
            <a:r>
              <a:rPr lang="en-US" b="1" dirty="0">
                <a:latin typeface="+mn-lt"/>
                <a:ea typeface="ＭＳ Ｐゴシック" charset="0"/>
                <a:cs typeface="ＭＳ Ｐゴシック" charset="0"/>
              </a:rPr>
              <a:t>preeclampsia.org/store </a:t>
            </a:r>
          </a:p>
          <a:p>
            <a:endParaRPr lang="en-US" altLang="en-US" dirty="0"/>
          </a:p>
        </p:txBody>
      </p:sp>
    </p:spTree>
    <p:extLst>
      <p:ext uri="{BB962C8B-B14F-4D97-AF65-F5344CB8AC3E}">
        <p14:creationId xmlns:p14="http://schemas.microsoft.com/office/powerpoint/2010/main" val="14781053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89</a:t>
            </a:fld>
            <a:endParaRPr lang="en-US"/>
          </a:p>
        </p:txBody>
      </p:sp>
    </p:spTree>
    <p:extLst>
      <p:ext uri="{BB962C8B-B14F-4D97-AF65-F5344CB8AC3E}">
        <p14:creationId xmlns:p14="http://schemas.microsoft.com/office/powerpoint/2010/main" val="12052438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Education strategies include</a:t>
            </a:r>
            <a:r>
              <a:rPr lang="en-US" baseline="0" dirty="0" smtClean="0"/>
              <a:t> a clear and simply written list of patient symptoms to share with patients and their families during prenatal visits and upon discharge from the hospital.  Written instructions should help patients to recognize preeclampsia symptoms and seek care.</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2137049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870959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a:t>There are a number of common</a:t>
            </a:r>
            <a:r>
              <a:rPr lang="en-US" baseline="0" dirty="0"/>
              <a:t> errors, omissions and challenges that may be used in developing the scenarios for the drills.  Some of these include:….</a:t>
            </a:r>
            <a:endParaRPr lang="en-US" dirty="0"/>
          </a:p>
        </p:txBody>
      </p:sp>
      <p:sp>
        <p:nvSpPr>
          <p:cNvPr id="4" name="Slide Number Placeholder 3"/>
          <p:cNvSpPr>
            <a:spLocks noGrp="1"/>
          </p:cNvSpPr>
          <p:nvPr>
            <p:ph type="sldNum" sz="quarter" idx="10"/>
          </p:nvPr>
        </p:nvSpPr>
        <p:spPr/>
        <p:txBody>
          <a:bodyPr/>
          <a:lstStyle/>
          <a:p>
            <a:fld id="{84E84138-D8A7-4343-B7D4-895C207AE734}"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20116577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pPr defTabSz="962752" eaLnBrk="1" fontAlgn="auto" hangingPunct="1">
              <a:spcBef>
                <a:spcPts val="0"/>
              </a:spcBef>
              <a:spcAft>
                <a:spcPts val="0"/>
              </a:spcAft>
              <a:defRPr/>
            </a:pPr>
            <a:r>
              <a:rPr lang="en-US" baseline="0" dirty="0"/>
              <a:t>Hypertension in pregnancy lends itself to simulation drills because there are a number of components to recognition and prevention, that include:….</a:t>
            </a:r>
            <a:endParaRPr lang="en-US" dirty="0"/>
          </a:p>
          <a:p>
            <a:endParaRPr lang="en-US" dirty="0"/>
          </a:p>
        </p:txBody>
      </p:sp>
      <p:sp>
        <p:nvSpPr>
          <p:cNvPr id="4" name="Slide Number Placeholder 3"/>
          <p:cNvSpPr>
            <a:spLocks noGrp="1"/>
          </p:cNvSpPr>
          <p:nvPr>
            <p:ph type="sldNum" sz="quarter" idx="10"/>
          </p:nvPr>
        </p:nvSpPr>
        <p:spPr/>
        <p:txBody>
          <a:bodyPr/>
          <a:lstStyle/>
          <a:p>
            <a:fld id="{84E84138-D8A7-4343-B7D4-895C207AE734}"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33804273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a:t>It is important to think about the reasons and goals that you have in developing the scenario.</a:t>
            </a:r>
            <a:r>
              <a:rPr lang="en-US" baseline="0" dirty="0"/>
              <a:t>  Some examples include:…</a:t>
            </a:r>
            <a:endParaRPr lang="en-US" dirty="0"/>
          </a:p>
        </p:txBody>
      </p:sp>
      <p:sp>
        <p:nvSpPr>
          <p:cNvPr id="4" name="Slide Number Placeholder 3"/>
          <p:cNvSpPr>
            <a:spLocks noGrp="1"/>
          </p:cNvSpPr>
          <p:nvPr>
            <p:ph type="sldNum" sz="quarter" idx="10"/>
          </p:nvPr>
        </p:nvSpPr>
        <p:spPr/>
        <p:txBody>
          <a:bodyPr/>
          <a:lstStyle/>
          <a:p>
            <a:fld id="{84E84138-D8A7-4343-B7D4-895C207AE734}"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1222984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104</a:t>
            </a:fld>
            <a:endParaRPr lang="en-US"/>
          </a:p>
        </p:txBody>
      </p:sp>
    </p:spTree>
    <p:extLst>
      <p:ext uri="{BB962C8B-B14F-4D97-AF65-F5344CB8AC3E}">
        <p14:creationId xmlns:p14="http://schemas.microsoft.com/office/powerpoint/2010/main" val="3774595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D2CD22-F627-3B44-8DA4-32794CBA8A47}" type="slidenum">
              <a:rPr lang="en-US">
                <a:solidFill>
                  <a:prstClr val="black"/>
                </a:solidFill>
              </a:rPr>
              <a:pPr/>
              <a:t>5</a:t>
            </a:fld>
            <a:endParaRPr lang="en-US" dirty="0">
              <a:solidFill>
                <a:prstClr val="black"/>
              </a:solidFill>
            </a:endParaRPr>
          </a:p>
        </p:txBody>
      </p:sp>
      <p:sp>
        <p:nvSpPr>
          <p:cNvPr id="116738" name="Rectangle 2"/>
          <p:cNvSpPr>
            <a:spLocks noGrp="1" noRot="1" noChangeAspect="1" noChangeArrowheads="1" noTextEdit="1"/>
          </p:cNvSpPr>
          <p:nvPr>
            <p:ph type="sldImg"/>
          </p:nvPr>
        </p:nvSpPr>
        <p:spPr>
          <a:xfrm>
            <a:off x="1160463" y="722313"/>
            <a:ext cx="4835525" cy="3625850"/>
          </a:xfrm>
          <a:ln/>
          <a:extLst>
            <a:ext uri="{FAA26D3D-D897-4be2-8F04-BA451C77F1D7}">
              <ma14:placeholderFlag xmlns:ma14="http://schemas.microsoft.com/office/mac/drawingml/2011/main" xmlns="" val="1"/>
            </a:ext>
          </a:extLst>
        </p:spPr>
      </p:sp>
      <p:sp>
        <p:nvSpPr>
          <p:cNvPr id="116739" name="Rectangle 3"/>
          <p:cNvSpPr>
            <a:spLocks noGrp="1" noChangeArrowheads="1"/>
          </p:cNvSpPr>
          <p:nvPr>
            <p:ph type="body" idx="1"/>
          </p:nvPr>
        </p:nvSpPr>
        <p:spPr/>
        <p:txBody>
          <a:bodyPr/>
          <a:lstStyle/>
          <a:p>
            <a:pPr defTabSz="474169" eaLnBrk="1" fontAlgn="auto" hangingPunct="1">
              <a:spcBef>
                <a:spcPts val="0"/>
              </a:spcBef>
              <a:spcAft>
                <a:spcPts val="0"/>
              </a:spcAft>
              <a:defRPr/>
            </a:pPr>
            <a:r>
              <a:rPr lang="en-US" dirty="0" smtClean="0"/>
              <a:t>Based on</a:t>
            </a:r>
            <a:r>
              <a:rPr lang="en-US" baseline="0" dirty="0" smtClean="0"/>
              <a:t> analysis of data in the </a:t>
            </a:r>
            <a:r>
              <a:rPr lang="en-US" dirty="0">
                <a:latin typeface="+mn-lt"/>
                <a:cs typeface="+mn-cs"/>
              </a:rPr>
              <a:t>All-California Rapid Cycle Maternal/Infant Database for California births in 2007 – the extent of morbidity associated with preeclampsia is shown in this slide. </a:t>
            </a:r>
          </a:p>
          <a:p>
            <a:pPr defTabSz="474169" eaLnBrk="1" fontAlgn="auto" hangingPunct="1">
              <a:spcBef>
                <a:spcPts val="0"/>
              </a:spcBef>
              <a:spcAft>
                <a:spcPts val="0"/>
              </a:spcAft>
              <a:defRPr/>
            </a:pPr>
            <a:endParaRPr lang="en-US" dirty="0">
              <a:latin typeface="+mn-lt"/>
              <a:cs typeface="+mn-cs"/>
            </a:endParaRPr>
          </a:p>
          <a:p>
            <a:pPr defTabSz="474169" eaLnBrk="1" fontAlgn="auto" hangingPunct="1">
              <a:spcBef>
                <a:spcPts val="0"/>
              </a:spcBef>
              <a:spcAft>
                <a:spcPts val="0"/>
              </a:spcAft>
              <a:defRPr/>
            </a:pPr>
            <a:r>
              <a:rPr lang="en-US" dirty="0">
                <a:latin typeface="+mn-lt"/>
                <a:cs typeface="+mn-cs"/>
              </a:rPr>
              <a:t>There are approximately 8 deaths per year related to preeclampsia/eclampsia among CA women, but the rate of “near–miss” defined here as the number of ICU admissions is 380/</a:t>
            </a:r>
            <a:r>
              <a:rPr lang="en-US" dirty="0" err="1">
                <a:latin typeface="+mn-lt"/>
                <a:cs typeface="+mn-cs"/>
              </a:rPr>
              <a:t>yr</a:t>
            </a:r>
            <a:r>
              <a:rPr lang="en-US" dirty="0">
                <a:latin typeface="+mn-lt"/>
                <a:cs typeface="+mn-cs"/>
              </a:rPr>
              <a:t> and serious morbidities defined as prolonged postpartum length of stay is 3400/yr.</a:t>
            </a:r>
          </a:p>
          <a:p>
            <a:endParaRPr lang="en-US" dirty="0"/>
          </a:p>
        </p:txBody>
      </p:sp>
    </p:spTree>
    <p:extLst>
      <p:ext uri="{BB962C8B-B14F-4D97-AF65-F5344CB8AC3E}">
        <p14:creationId xmlns:p14="http://schemas.microsoft.com/office/powerpoint/2010/main" val="2937045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255713" y="717550"/>
            <a:ext cx="4803775" cy="3602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sz="2100" dirty="0"/>
              <a:t>First and foremost, early recognition of hypertension in pregnancy is vital to managing the potential impacts.  Blood pressure must be treated and guidelines have been established including treating within one hour of confirmed readings.  Magnesium sulfate is not a blood pressure medication, it is for seizure control and is recommended for use in preeclampsia with severe features local protocols need to be developed and followed.  Women with hypertension in pregnancy require close follow up and the full HIP toolkit provides recommendations for all women postpartum.  There is a two-sided one page document in the HIP toolkit that you may find helpful in assuring that you utilize elements of the Patient Safety Bundle developed by ACOG, SMFM, AWHONN, and others for readiness, recognition, response and reporting.</a:t>
            </a:r>
            <a:endParaRPr lang="en-US" sz="1100"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85305" indent="-302040">
              <a:defRPr>
                <a:solidFill>
                  <a:schemeClr val="tx1"/>
                </a:solidFill>
                <a:latin typeface="Arial" charset="0"/>
                <a:ea typeface="MS PGothic" pitchFamily="34" charset="-128"/>
              </a:defRPr>
            </a:lvl2pPr>
            <a:lvl3pPr marL="1208161" indent="-241632">
              <a:defRPr>
                <a:solidFill>
                  <a:schemeClr val="tx1"/>
                </a:solidFill>
                <a:latin typeface="Arial" charset="0"/>
                <a:ea typeface="MS PGothic" pitchFamily="34" charset="-128"/>
              </a:defRPr>
            </a:lvl3pPr>
            <a:lvl4pPr marL="1691426" indent="-241632">
              <a:defRPr>
                <a:solidFill>
                  <a:schemeClr val="tx1"/>
                </a:solidFill>
                <a:latin typeface="Arial" charset="0"/>
                <a:ea typeface="MS PGothic" pitchFamily="34" charset="-128"/>
              </a:defRPr>
            </a:lvl4pPr>
            <a:lvl5pPr marL="2174690" indent="-241632">
              <a:defRPr>
                <a:solidFill>
                  <a:schemeClr val="tx1"/>
                </a:solidFill>
                <a:latin typeface="Arial" charset="0"/>
                <a:ea typeface="MS PGothic" pitchFamily="34" charset="-128"/>
              </a:defRPr>
            </a:lvl5pPr>
            <a:lvl6pPr marL="2657954" indent="-241632" eaLnBrk="0" fontAlgn="base" hangingPunct="0">
              <a:spcBef>
                <a:spcPct val="0"/>
              </a:spcBef>
              <a:spcAft>
                <a:spcPct val="0"/>
              </a:spcAft>
              <a:defRPr>
                <a:solidFill>
                  <a:schemeClr val="tx1"/>
                </a:solidFill>
                <a:latin typeface="Arial" charset="0"/>
                <a:ea typeface="MS PGothic" pitchFamily="34" charset="-128"/>
              </a:defRPr>
            </a:lvl6pPr>
            <a:lvl7pPr marL="3141218" indent="-241632" eaLnBrk="0" fontAlgn="base" hangingPunct="0">
              <a:spcBef>
                <a:spcPct val="0"/>
              </a:spcBef>
              <a:spcAft>
                <a:spcPct val="0"/>
              </a:spcAft>
              <a:defRPr>
                <a:solidFill>
                  <a:schemeClr val="tx1"/>
                </a:solidFill>
                <a:latin typeface="Arial" charset="0"/>
                <a:ea typeface="MS PGothic" pitchFamily="34" charset="-128"/>
              </a:defRPr>
            </a:lvl7pPr>
            <a:lvl8pPr marL="3624483" indent="-241632" eaLnBrk="0" fontAlgn="base" hangingPunct="0">
              <a:spcBef>
                <a:spcPct val="0"/>
              </a:spcBef>
              <a:spcAft>
                <a:spcPct val="0"/>
              </a:spcAft>
              <a:defRPr>
                <a:solidFill>
                  <a:schemeClr val="tx1"/>
                </a:solidFill>
                <a:latin typeface="Arial" charset="0"/>
                <a:ea typeface="MS PGothic" pitchFamily="34" charset="-128"/>
              </a:defRPr>
            </a:lvl8pPr>
            <a:lvl9pPr marL="4107747" indent="-241632" eaLnBrk="0" fontAlgn="base" hangingPunct="0">
              <a:spcBef>
                <a:spcPct val="0"/>
              </a:spcBef>
              <a:spcAft>
                <a:spcPct val="0"/>
              </a:spcAft>
              <a:defRPr>
                <a:solidFill>
                  <a:schemeClr val="tx1"/>
                </a:solidFill>
                <a:latin typeface="Arial" charset="0"/>
                <a:ea typeface="MS PGothic" pitchFamily="34" charset="-128"/>
              </a:defRPr>
            </a:lvl9pPr>
          </a:lstStyle>
          <a:p>
            <a:fld id="{54D5A7F9-29E8-4B15-9A72-C6B22E2D793E}" type="slidenum">
              <a:rPr lang="en-US" altLang="en-US">
                <a:solidFill>
                  <a:srgbClr val="000000"/>
                </a:solidFill>
                <a:latin typeface="Calibri" pitchFamily="34" charset="0"/>
              </a:rPr>
              <a:pPr/>
              <a:t>108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4276908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7AD1C0-F823-413B-BE25-E79F1DC005E6}" type="slidenum">
              <a:rPr lang="en-US">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22569796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3697B9-5B5C-4594-A751-C9BC3470DA8C}"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14501409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5226" indent="-302010" eaLnBrk="0" hangingPunct="0">
              <a:defRPr>
                <a:solidFill>
                  <a:schemeClr val="tx1"/>
                </a:solidFill>
                <a:latin typeface="Arial" pitchFamily="34" charset="0"/>
                <a:ea typeface="MS PGothic" pitchFamily="34" charset="-128"/>
              </a:defRPr>
            </a:lvl2pPr>
            <a:lvl3pPr marL="1208039" indent="-241608" eaLnBrk="0" hangingPunct="0">
              <a:defRPr>
                <a:solidFill>
                  <a:schemeClr val="tx1"/>
                </a:solidFill>
                <a:latin typeface="Arial" pitchFamily="34" charset="0"/>
                <a:ea typeface="MS PGothic" pitchFamily="34" charset="-128"/>
              </a:defRPr>
            </a:lvl3pPr>
            <a:lvl4pPr marL="1691253" indent="-241608" eaLnBrk="0" hangingPunct="0">
              <a:defRPr>
                <a:solidFill>
                  <a:schemeClr val="tx1"/>
                </a:solidFill>
                <a:latin typeface="Arial" pitchFamily="34" charset="0"/>
                <a:ea typeface="MS PGothic" pitchFamily="34" charset="-128"/>
              </a:defRPr>
            </a:lvl4pPr>
            <a:lvl5pPr marL="2174468" indent="-241608" eaLnBrk="0" hangingPunct="0">
              <a:defRPr>
                <a:solidFill>
                  <a:schemeClr val="tx1"/>
                </a:solidFill>
                <a:latin typeface="Arial" pitchFamily="34" charset="0"/>
                <a:ea typeface="MS PGothic" pitchFamily="34" charset="-128"/>
              </a:defRPr>
            </a:lvl5pPr>
            <a:lvl6pPr marL="2657684" indent="-241608" eaLnBrk="0" fontAlgn="base" hangingPunct="0">
              <a:spcBef>
                <a:spcPct val="0"/>
              </a:spcBef>
              <a:spcAft>
                <a:spcPct val="0"/>
              </a:spcAft>
              <a:defRPr>
                <a:solidFill>
                  <a:schemeClr val="tx1"/>
                </a:solidFill>
                <a:latin typeface="Arial" pitchFamily="34" charset="0"/>
                <a:ea typeface="MS PGothic" pitchFamily="34" charset="-128"/>
              </a:defRPr>
            </a:lvl6pPr>
            <a:lvl7pPr marL="3140898" indent="-241608" eaLnBrk="0" fontAlgn="base" hangingPunct="0">
              <a:spcBef>
                <a:spcPct val="0"/>
              </a:spcBef>
              <a:spcAft>
                <a:spcPct val="0"/>
              </a:spcAft>
              <a:defRPr>
                <a:solidFill>
                  <a:schemeClr val="tx1"/>
                </a:solidFill>
                <a:latin typeface="Arial" pitchFamily="34" charset="0"/>
                <a:ea typeface="MS PGothic" pitchFamily="34" charset="-128"/>
              </a:defRPr>
            </a:lvl7pPr>
            <a:lvl8pPr marL="3624114" indent="-241608" eaLnBrk="0" fontAlgn="base" hangingPunct="0">
              <a:spcBef>
                <a:spcPct val="0"/>
              </a:spcBef>
              <a:spcAft>
                <a:spcPct val="0"/>
              </a:spcAft>
              <a:defRPr>
                <a:solidFill>
                  <a:schemeClr val="tx1"/>
                </a:solidFill>
                <a:latin typeface="Arial" pitchFamily="34" charset="0"/>
                <a:ea typeface="MS PGothic" pitchFamily="34" charset="-128"/>
              </a:defRPr>
            </a:lvl8pPr>
            <a:lvl9pPr marL="4107327" indent="-241608"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7B1CA87-152D-48F1-885B-E08475F7C188}" type="slidenum">
              <a:rPr lang="en-US" altLang="en-US" smtClean="0">
                <a:solidFill>
                  <a:prstClr val="black"/>
                </a:solidFill>
                <a:latin typeface="Calibri" pitchFamily="34" charset="0"/>
              </a:rPr>
              <a:pPr eaLnBrk="1" hangingPunct="1"/>
              <a:t>113</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15797859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5226" indent="-302010" eaLnBrk="0" hangingPunct="0">
              <a:defRPr>
                <a:solidFill>
                  <a:schemeClr val="tx1"/>
                </a:solidFill>
                <a:latin typeface="Arial" pitchFamily="34" charset="0"/>
                <a:ea typeface="MS PGothic" pitchFamily="34" charset="-128"/>
              </a:defRPr>
            </a:lvl2pPr>
            <a:lvl3pPr marL="1208039" indent="-241608" eaLnBrk="0" hangingPunct="0">
              <a:defRPr>
                <a:solidFill>
                  <a:schemeClr val="tx1"/>
                </a:solidFill>
                <a:latin typeface="Arial" pitchFamily="34" charset="0"/>
                <a:ea typeface="MS PGothic" pitchFamily="34" charset="-128"/>
              </a:defRPr>
            </a:lvl3pPr>
            <a:lvl4pPr marL="1691253" indent="-241608" eaLnBrk="0" hangingPunct="0">
              <a:defRPr>
                <a:solidFill>
                  <a:schemeClr val="tx1"/>
                </a:solidFill>
                <a:latin typeface="Arial" pitchFamily="34" charset="0"/>
                <a:ea typeface="MS PGothic" pitchFamily="34" charset="-128"/>
              </a:defRPr>
            </a:lvl4pPr>
            <a:lvl5pPr marL="2174468" indent="-241608" eaLnBrk="0" hangingPunct="0">
              <a:defRPr>
                <a:solidFill>
                  <a:schemeClr val="tx1"/>
                </a:solidFill>
                <a:latin typeface="Arial" pitchFamily="34" charset="0"/>
                <a:ea typeface="MS PGothic" pitchFamily="34" charset="-128"/>
              </a:defRPr>
            </a:lvl5pPr>
            <a:lvl6pPr marL="2657684" indent="-241608" eaLnBrk="0" fontAlgn="base" hangingPunct="0">
              <a:spcBef>
                <a:spcPct val="0"/>
              </a:spcBef>
              <a:spcAft>
                <a:spcPct val="0"/>
              </a:spcAft>
              <a:defRPr>
                <a:solidFill>
                  <a:schemeClr val="tx1"/>
                </a:solidFill>
                <a:latin typeface="Arial" pitchFamily="34" charset="0"/>
                <a:ea typeface="MS PGothic" pitchFamily="34" charset="-128"/>
              </a:defRPr>
            </a:lvl6pPr>
            <a:lvl7pPr marL="3140898" indent="-241608" eaLnBrk="0" fontAlgn="base" hangingPunct="0">
              <a:spcBef>
                <a:spcPct val="0"/>
              </a:spcBef>
              <a:spcAft>
                <a:spcPct val="0"/>
              </a:spcAft>
              <a:defRPr>
                <a:solidFill>
                  <a:schemeClr val="tx1"/>
                </a:solidFill>
                <a:latin typeface="Arial" pitchFamily="34" charset="0"/>
                <a:ea typeface="MS PGothic" pitchFamily="34" charset="-128"/>
              </a:defRPr>
            </a:lvl7pPr>
            <a:lvl8pPr marL="3624114" indent="-241608" eaLnBrk="0" fontAlgn="base" hangingPunct="0">
              <a:spcBef>
                <a:spcPct val="0"/>
              </a:spcBef>
              <a:spcAft>
                <a:spcPct val="0"/>
              </a:spcAft>
              <a:defRPr>
                <a:solidFill>
                  <a:schemeClr val="tx1"/>
                </a:solidFill>
                <a:latin typeface="Arial" pitchFamily="34" charset="0"/>
                <a:ea typeface="MS PGothic" pitchFamily="34" charset="-128"/>
              </a:defRPr>
            </a:lvl8pPr>
            <a:lvl9pPr marL="4107327" indent="-241608"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7B1CA87-152D-48F1-885B-E08475F7C188}" type="slidenum">
              <a:rPr lang="en-US" altLang="en-US" smtClean="0">
                <a:solidFill>
                  <a:prstClr val="black"/>
                </a:solidFill>
                <a:latin typeface="Calibri" pitchFamily="34" charset="0"/>
              </a:rPr>
              <a:pPr eaLnBrk="1" hangingPunct="1"/>
              <a:t>114</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18145480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5226" indent="-302010" eaLnBrk="0" hangingPunct="0">
              <a:defRPr>
                <a:solidFill>
                  <a:schemeClr val="tx1"/>
                </a:solidFill>
                <a:latin typeface="Arial" pitchFamily="34" charset="0"/>
                <a:ea typeface="MS PGothic" pitchFamily="34" charset="-128"/>
              </a:defRPr>
            </a:lvl2pPr>
            <a:lvl3pPr marL="1208039" indent="-241608" eaLnBrk="0" hangingPunct="0">
              <a:defRPr>
                <a:solidFill>
                  <a:schemeClr val="tx1"/>
                </a:solidFill>
                <a:latin typeface="Arial" pitchFamily="34" charset="0"/>
                <a:ea typeface="MS PGothic" pitchFamily="34" charset="-128"/>
              </a:defRPr>
            </a:lvl3pPr>
            <a:lvl4pPr marL="1691253" indent="-241608" eaLnBrk="0" hangingPunct="0">
              <a:defRPr>
                <a:solidFill>
                  <a:schemeClr val="tx1"/>
                </a:solidFill>
                <a:latin typeface="Arial" pitchFamily="34" charset="0"/>
                <a:ea typeface="MS PGothic" pitchFamily="34" charset="-128"/>
              </a:defRPr>
            </a:lvl4pPr>
            <a:lvl5pPr marL="2174468" indent="-241608" eaLnBrk="0" hangingPunct="0">
              <a:defRPr>
                <a:solidFill>
                  <a:schemeClr val="tx1"/>
                </a:solidFill>
                <a:latin typeface="Arial" pitchFamily="34" charset="0"/>
                <a:ea typeface="MS PGothic" pitchFamily="34" charset="-128"/>
              </a:defRPr>
            </a:lvl5pPr>
            <a:lvl6pPr marL="2657684" indent="-241608" eaLnBrk="0" fontAlgn="base" hangingPunct="0">
              <a:spcBef>
                <a:spcPct val="0"/>
              </a:spcBef>
              <a:spcAft>
                <a:spcPct val="0"/>
              </a:spcAft>
              <a:defRPr>
                <a:solidFill>
                  <a:schemeClr val="tx1"/>
                </a:solidFill>
                <a:latin typeface="Arial" pitchFamily="34" charset="0"/>
                <a:ea typeface="MS PGothic" pitchFamily="34" charset="-128"/>
              </a:defRPr>
            </a:lvl6pPr>
            <a:lvl7pPr marL="3140898" indent="-241608" eaLnBrk="0" fontAlgn="base" hangingPunct="0">
              <a:spcBef>
                <a:spcPct val="0"/>
              </a:spcBef>
              <a:spcAft>
                <a:spcPct val="0"/>
              </a:spcAft>
              <a:defRPr>
                <a:solidFill>
                  <a:schemeClr val="tx1"/>
                </a:solidFill>
                <a:latin typeface="Arial" pitchFamily="34" charset="0"/>
                <a:ea typeface="MS PGothic" pitchFamily="34" charset="-128"/>
              </a:defRPr>
            </a:lvl7pPr>
            <a:lvl8pPr marL="3624114" indent="-241608" eaLnBrk="0" fontAlgn="base" hangingPunct="0">
              <a:spcBef>
                <a:spcPct val="0"/>
              </a:spcBef>
              <a:spcAft>
                <a:spcPct val="0"/>
              </a:spcAft>
              <a:defRPr>
                <a:solidFill>
                  <a:schemeClr val="tx1"/>
                </a:solidFill>
                <a:latin typeface="Arial" pitchFamily="34" charset="0"/>
                <a:ea typeface="MS PGothic" pitchFamily="34" charset="-128"/>
              </a:defRPr>
            </a:lvl8pPr>
            <a:lvl9pPr marL="4107327" indent="-241608"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7B1CA87-152D-48F1-885B-E08475F7C188}" type="slidenum">
              <a:rPr lang="en-US" altLang="en-US" smtClean="0">
                <a:solidFill>
                  <a:prstClr val="black"/>
                </a:solidFill>
                <a:latin typeface="Calibri" pitchFamily="34" charset="0"/>
              </a:rPr>
              <a:pPr eaLnBrk="1" hangingPunct="1"/>
              <a:t>115</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4164271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5226" indent="-302010" eaLnBrk="0" hangingPunct="0">
              <a:defRPr>
                <a:solidFill>
                  <a:schemeClr val="tx1"/>
                </a:solidFill>
                <a:latin typeface="Arial" pitchFamily="34" charset="0"/>
                <a:ea typeface="MS PGothic" pitchFamily="34" charset="-128"/>
              </a:defRPr>
            </a:lvl2pPr>
            <a:lvl3pPr marL="1208039" indent="-241608" eaLnBrk="0" hangingPunct="0">
              <a:defRPr>
                <a:solidFill>
                  <a:schemeClr val="tx1"/>
                </a:solidFill>
                <a:latin typeface="Arial" pitchFamily="34" charset="0"/>
                <a:ea typeface="MS PGothic" pitchFamily="34" charset="-128"/>
              </a:defRPr>
            </a:lvl3pPr>
            <a:lvl4pPr marL="1691253" indent="-241608" eaLnBrk="0" hangingPunct="0">
              <a:defRPr>
                <a:solidFill>
                  <a:schemeClr val="tx1"/>
                </a:solidFill>
                <a:latin typeface="Arial" pitchFamily="34" charset="0"/>
                <a:ea typeface="MS PGothic" pitchFamily="34" charset="-128"/>
              </a:defRPr>
            </a:lvl4pPr>
            <a:lvl5pPr marL="2174468" indent="-241608" eaLnBrk="0" hangingPunct="0">
              <a:defRPr>
                <a:solidFill>
                  <a:schemeClr val="tx1"/>
                </a:solidFill>
                <a:latin typeface="Arial" pitchFamily="34" charset="0"/>
                <a:ea typeface="MS PGothic" pitchFamily="34" charset="-128"/>
              </a:defRPr>
            </a:lvl5pPr>
            <a:lvl6pPr marL="2657684" indent="-241608" eaLnBrk="0" fontAlgn="base" hangingPunct="0">
              <a:spcBef>
                <a:spcPct val="0"/>
              </a:spcBef>
              <a:spcAft>
                <a:spcPct val="0"/>
              </a:spcAft>
              <a:defRPr>
                <a:solidFill>
                  <a:schemeClr val="tx1"/>
                </a:solidFill>
                <a:latin typeface="Arial" pitchFamily="34" charset="0"/>
                <a:ea typeface="MS PGothic" pitchFamily="34" charset="-128"/>
              </a:defRPr>
            </a:lvl6pPr>
            <a:lvl7pPr marL="3140898" indent="-241608" eaLnBrk="0" fontAlgn="base" hangingPunct="0">
              <a:spcBef>
                <a:spcPct val="0"/>
              </a:spcBef>
              <a:spcAft>
                <a:spcPct val="0"/>
              </a:spcAft>
              <a:defRPr>
                <a:solidFill>
                  <a:schemeClr val="tx1"/>
                </a:solidFill>
                <a:latin typeface="Arial" pitchFamily="34" charset="0"/>
                <a:ea typeface="MS PGothic" pitchFamily="34" charset="-128"/>
              </a:defRPr>
            </a:lvl7pPr>
            <a:lvl8pPr marL="3624114" indent="-241608" eaLnBrk="0" fontAlgn="base" hangingPunct="0">
              <a:spcBef>
                <a:spcPct val="0"/>
              </a:spcBef>
              <a:spcAft>
                <a:spcPct val="0"/>
              </a:spcAft>
              <a:defRPr>
                <a:solidFill>
                  <a:schemeClr val="tx1"/>
                </a:solidFill>
                <a:latin typeface="Arial" pitchFamily="34" charset="0"/>
                <a:ea typeface="MS PGothic" pitchFamily="34" charset="-128"/>
              </a:defRPr>
            </a:lvl8pPr>
            <a:lvl9pPr marL="4107327" indent="-241608"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7B1CA87-152D-48F1-885B-E08475F7C188}" type="slidenum">
              <a:rPr lang="en-US" altLang="en-US" smtClean="0">
                <a:solidFill>
                  <a:prstClr val="black"/>
                </a:solidFill>
                <a:latin typeface="Calibri" pitchFamily="34" charset="0"/>
              </a:rPr>
              <a:pPr eaLnBrk="1" hangingPunct="1"/>
              <a:t>116</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28624828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5226" indent="-302010" eaLnBrk="0" hangingPunct="0">
              <a:defRPr>
                <a:solidFill>
                  <a:schemeClr val="tx1"/>
                </a:solidFill>
                <a:latin typeface="Arial" pitchFamily="34" charset="0"/>
                <a:ea typeface="MS PGothic" pitchFamily="34" charset="-128"/>
              </a:defRPr>
            </a:lvl2pPr>
            <a:lvl3pPr marL="1208039" indent="-241608" eaLnBrk="0" hangingPunct="0">
              <a:defRPr>
                <a:solidFill>
                  <a:schemeClr val="tx1"/>
                </a:solidFill>
                <a:latin typeface="Arial" pitchFamily="34" charset="0"/>
                <a:ea typeface="MS PGothic" pitchFamily="34" charset="-128"/>
              </a:defRPr>
            </a:lvl3pPr>
            <a:lvl4pPr marL="1691253" indent="-241608" eaLnBrk="0" hangingPunct="0">
              <a:defRPr>
                <a:solidFill>
                  <a:schemeClr val="tx1"/>
                </a:solidFill>
                <a:latin typeface="Arial" pitchFamily="34" charset="0"/>
                <a:ea typeface="MS PGothic" pitchFamily="34" charset="-128"/>
              </a:defRPr>
            </a:lvl4pPr>
            <a:lvl5pPr marL="2174468" indent="-241608" eaLnBrk="0" hangingPunct="0">
              <a:defRPr>
                <a:solidFill>
                  <a:schemeClr val="tx1"/>
                </a:solidFill>
                <a:latin typeface="Arial" pitchFamily="34" charset="0"/>
                <a:ea typeface="MS PGothic" pitchFamily="34" charset="-128"/>
              </a:defRPr>
            </a:lvl5pPr>
            <a:lvl6pPr marL="2657684" indent="-241608" eaLnBrk="0" fontAlgn="base" hangingPunct="0">
              <a:spcBef>
                <a:spcPct val="0"/>
              </a:spcBef>
              <a:spcAft>
                <a:spcPct val="0"/>
              </a:spcAft>
              <a:defRPr>
                <a:solidFill>
                  <a:schemeClr val="tx1"/>
                </a:solidFill>
                <a:latin typeface="Arial" pitchFamily="34" charset="0"/>
                <a:ea typeface="MS PGothic" pitchFamily="34" charset="-128"/>
              </a:defRPr>
            </a:lvl6pPr>
            <a:lvl7pPr marL="3140898" indent="-241608" eaLnBrk="0" fontAlgn="base" hangingPunct="0">
              <a:spcBef>
                <a:spcPct val="0"/>
              </a:spcBef>
              <a:spcAft>
                <a:spcPct val="0"/>
              </a:spcAft>
              <a:defRPr>
                <a:solidFill>
                  <a:schemeClr val="tx1"/>
                </a:solidFill>
                <a:latin typeface="Arial" pitchFamily="34" charset="0"/>
                <a:ea typeface="MS PGothic" pitchFamily="34" charset="-128"/>
              </a:defRPr>
            </a:lvl7pPr>
            <a:lvl8pPr marL="3624114" indent="-241608" eaLnBrk="0" fontAlgn="base" hangingPunct="0">
              <a:spcBef>
                <a:spcPct val="0"/>
              </a:spcBef>
              <a:spcAft>
                <a:spcPct val="0"/>
              </a:spcAft>
              <a:defRPr>
                <a:solidFill>
                  <a:schemeClr val="tx1"/>
                </a:solidFill>
                <a:latin typeface="Arial" pitchFamily="34" charset="0"/>
                <a:ea typeface="MS PGothic" pitchFamily="34" charset="-128"/>
              </a:defRPr>
            </a:lvl8pPr>
            <a:lvl9pPr marL="4107327" indent="-241608"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7B1CA87-152D-48F1-885B-E08475F7C188}" type="slidenum">
              <a:rPr lang="en-US" altLang="en-US" smtClean="0">
                <a:solidFill>
                  <a:prstClr val="black"/>
                </a:solidFill>
                <a:latin typeface="Calibri" pitchFamily="34" charset="0"/>
              </a:rPr>
              <a:pPr eaLnBrk="1" hangingPunct="1"/>
              <a:t>117</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36870027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a:t>There are other resources available for HIP that include:….</a:t>
            </a:r>
          </a:p>
        </p:txBody>
      </p:sp>
      <p:sp>
        <p:nvSpPr>
          <p:cNvPr id="4" name="Slide Number Placeholder 3"/>
          <p:cNvSpPr>
            <a:spLocks noGrp="1"/>
          </p:cNvSpPr>
          <p:nvPr>
            <p:ph type="sldNum" sz="quarter" idx="10"/>
          </p:nvPr>
        </p:nvSpPr>
        <p:spPr/>
        <p:txBody>
          <a:bodyPr/>
          <a:lstStyle/>
          <a:p>
            <a:fld id="{BCE8DA83-43CD-452A-8F6B-01AE078A0A1C}" type="slidenum">
              <a:rPr lang="en-US" smtClean="0">
                <a:solidFill>
                  <a:prstClr val="black"/>
                </a:solidFill>
              </a:rPr>
              <a:pPr/>
              <a:t>119</a:t>
            </a:fld>
            <a:endParaRPr lang="en-US">
              <a:solidFill>
                <a:prstClr val="black"/>
              </a:solidFill>
            </a:endParaRPr>
          </a:p>
        </p:txBody>
      </p:sp>
    </p:spTree>
    <p:extLst>
      <p:ext uri="{BB962C8B-B14F-4D97-AF65-F5344CB8AC3E}">
        <p14:creationId xmlns:p14="http://schemas.microsoft.com/office/powerpoint/2010/main" val="1371793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We have</a:t>
            </a:r>
            <a:r>
              <a:rPr lang="en-US" baseline="0" dirty="0" smtClean="0"/>
              <a:t> made no progress w</a:t>
            </a:r>
            <a:r>
              <a:rPr lang="en-US" dirty="0" smtClean="0"/>
              <a:t>ith regard to preventing</a:t>
            </a:r>
            <a:r>
              <a:rPr lang="en-US" baseline="0" dirty="0" smtClean="0"/>
              <a:t> maternal death from hemorrhagic cerebral vascular accidents.</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7</a:t>
            </a:fld>
            <a:endParaRPr lang="en-US"/>
          </a:p>
        </p:txBody>
      </p:sp>
    </p:spTree>
    <p:extLst>
      <p:ext uri="{BB962C8B-B14F-4D97-AF65-F5344CB8AC3E}">
        <p14:creationId xmlns:p14="http://schemas.microsoft.com/office/powerpoint/2010/main" val="3600290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a:t>This slide  provides some background on</a:t>
            </a:r>
            <a:r>
              <a:rPr lang="en-US" baseline="0" dirty="0"/>
              <a:t> the importance of addressing Hypertension in Pregnancy.</a:t>
            </a:r>
            <a:endParaRPr lang="en-US" dirty="0"/>
          </a:p>
          <a:p>
            <a:endParaRPr lang="en-US" dirty="0"/>
          </a:p>
          <a:p>
            <a:r>
              <a:rPr lang="en-US" dirty="0"/>
              <a:t>Read slide. For more detail, please see the FPQC Slide Set “HIP Mortality</a:t>
            </a:r>
            <a:r>
              <a:rPr lang="en-US" baseline="0" dirty="0"/>
              <a:t> Data Background”</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8</a:t>
            </a:fld>
            <a:endParaRPr lang="en-US" dirty="0"/>
          </a:p>
        </p:txBody>
      </p:sp>
    </p:spTree>
    <p:extLst>
      <p:ext uri="{BB962C8B-B14F-4D97-AF65-F5344CB8AC3E}">
        <p14:creationId xmlns:p14="http://schemas.microsoft.com/office/powerpoint/2010/main" val="1936983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9</a:t>
            </a:fld>
            <a:endParaRPr lang="en-US"/>
          </a:p>
        </p:txBody>
      </p:sp>
    </p:spTree>
    <p:extLst>
      <p:ext uri="{BB962C8B-B14F-4D97-AF65-F5344CB8AC3E}">
        <p14:creationId xmlns:p14="http://schemas.microsoft.com/office/powerpoint/2010/main" val="2224366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85305" indent="-302040">
              <a:defRPr>
                <a:solidFill>
                  <a:schemeClr val="tx1"/>
                </a:solidFill>
                <a:latin typeface="Arial" charset="0"/>
                <a:ea typeface="MS PGothic" pitchFamily="34" charset="-128"/>
              </a:defRPr>
            </a:lvl2pPr>
            <a:lvl3pPr marL="1208161" indent="-241632">
              <a:defRPr>
                <a:solidFill>
                  <a:schemeClr val="tx1"/>
                </a:solidFill>
                <a:latin typeface="Arial" charset="0"/>
                <a:ea typeface="MS PGothic" pitchFamily="34" charset="-128"/>
              </a:defRPr>
            </a:lvl3pPr>
            <a:lvl4pPr marL="1691426" indent="-241632">
              <a:defRPr>
                <a:solidFill>
                  <a:schemeClr val="tx1"/>
                </a:solidFill>
                <a:latin typeface="Arial" charset="0"/>
                <a:ea typeface="MS PGothic" pitchFamily="34" charset="-128"/>
              </a:defRPr>
            </a:lvl4pPr>
            <a:lvl5pPr marL="2174690" indent="-241632">
              <a:defRPr>
                <a:solidFill>
                  <a:schemeClr val="tx1"/>
                </a:solidFill>
                <a:latin typeface="Arial" charset="0"/>
                <a:ea typeface="MS PGothic" pitchFamily="34" charset="-128"/>
              </a:defRPr>
            </a:lvl5pPr>
            <a:lvl6pPr marL="2657954" indent="-241632" eaLnBrk="0" fontAlgn="base" hangingPunct="0">
              <a:spcBef>
                <a:spcPct val="0"/>
              </a:spcBef>
              <a:spcAft>
                <a:spcPct val="0"/>
              </a:spcAft>
              <a:defRPr>
                <a:solidFill>
                  <a:schemeClr val="tx1"/>
                </a:solidFill>
                <a:latin typeface="Arial" charset="0"/>
                <a:ea typeface="MS PGothic" pitchFamily="34" charset="-128"/>
              </a:defRPr>
            </a:lvl6pPr>
            <a:lvl7pPr marL="3141218" indent="-241632" eaLnBrk="0" fontAlgn="base" hangingPunct="0">
              <a:spcBef>
                <a:spcPct val="0"/>
              </a:spcBef>
              <a:spcAft>
                <a:spcPct val="0"/>
              </a:spcAft>
              <a:defRPr>
                <a:solidFill>
                  <a:schemeClr val="tx1"/>
                </a:solidFill>
                <a:latin typeface="Arial" charset="0"/>
                <a:ea typeface="MS PGothic" pitchFamily="34" charset="-128"/>
              </a:defRPr>
            </a:lvl7pPr>
            <a:lvl8pPr marL="3624483" indent="-241632" eaLnBrk="0" fontAlgn="base" hangingPunct="0">
              <a:spcBef>
                <a:spcPct val="0"/>
              </a:spcBef>
              <a:spcAft>
                <a:spcPct val="0"/>
              </a:spcAft>
              <a:defRPr>
                <a:solidFill>
                  <a:schemeClr val="tx1"/>
                </a:solidFill>
                <a:latin typeface="Arial" charset="0"/>
                <a:ea typeface="MS PGothic" pitchFamily="34" charset="-128"/>
              </a:defRPr>
            </a:lvl8pPr>
            <a:lvl9pPr marL="4107747" indent="-241632" eaLnBrk="0" fontAlgn="base" hangingPunct="0">
              <a:spcBef>
                <a:spcPct val="0"/>
              </a:spcBef>
              <a:spcAft>
                <a:spcPct val="0"/>
              </a:spcAft>
              <a:defRPr>
                <a:solidFill>
                  <a:schemeClr val="tx1"/>
                </a:solidFill>
                <a:latin typeface="Arial" charset="0"/>
                <a:ea typeface="MS PGothic" pitchFamily="34" charset="-128"/>
              </a:defRPr>
            </a:lvl9pPr>
          </a:lstStyle>
          <a:p>
            <a:fld id="{167F0085-0ED1-4E8E-B184-8CCD531F5633}" type="slidenum">
              <a:rPr lang="en-US" altLang="en-US">
                <a:latin typeface="Calibri" pitchFamily="34" charset="0"/>
              </a:rPr>
              <a:pPr/>
              <a:t>12</a:t>
            </a:fld>
            <a:endParaRPr lang="en-US" altLang="en-US">
              <a:latin typeface="Calibri" pitchFamily="34" charset="0"/>
            </a:endParaRPr>
          </a:p>
        </p:txBody>
      </p:sp>
    </p:spTree>
    <p:extLst>
      <p:ext uri="{BB962C8B-B14F-4D97-AF65-F5344CB8AC3E}">
        <p14:creationId xmlns:p14="http://schemas.microsoft.com/office/powerpoint/2010/main" val="3428714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5/16/2016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5/16/2016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5/16/2016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7FD12B-DF96-4AF3-B45B-C25999091A07}" type="datetime1">
              <a:rPr lang="en-US" altLang="ja-JP"/>
              <a:pPr>
                <a:defRPr/>
              </a:pPr>
              <a:t>5/16/2016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A5D1D4-CFBA-4D69-88C5-5189434956BE}" type="slidenum">
              <a:rPr lang="en-US" altLang="en-US"/>
              <a:pPr>
                <a:defRPr/>
              </a:pPr>
              <a:t>‹#›</a:t>
            </a:fld>
            <a:endParaRPr lang="en-US" altLang="en-US"/>
          </a:p>
        </p:txBody>
      </p:sp>
    </p:spTree>
    <p:extLst>
      <p:ext uri="{BB962C8B-B14F-4D97-AF65-F5344CB8AC3E}">
        <p14:creationId xmlns:p14="http://schemas.microsoft.com/office/powerpoint/2010/main" val="2091787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333725-9154-40BF-BA7F-294E1D9E6DAF}" type="datetime1">
              <a:rPr lang="en-US" altLang="ja-JP"/>
              <a:pPr>
                <a:defRPr/>
              </a:pPr>
              <a:t>5/16/2016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3FB9AE-24D3-4C48-89D7-F27312A09585}" type="slidenum">
              <a:rPr lang="en-US" altLang="en-US"/>
              <a:pPr>
                <a:defRPr/>
              </a:pPr>
              <a:t>‹#›</a:t>
            </a:fld>
            <a:endParaRPr lang="en-US" altLang="en-US"/>
          </a:p>
        </p:txBody>
      </p:sp>
    </p:spTree>
    <p:extLst>
      <p:ext uri="{BB962C8B-B14F-4D97-AF65-F5344CB8AC3E}">
        <p14:creationId xmlns:p14="http://schemas.microsoft.com/office/powerpoint/2010/main" val="1689397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8376B3-DC68-498A-BF48-DE345719D547}" type="datetime1">
              <a:rPr lang="en-US" altLang="ja-JP"/>
              <a:pPr>
                <a:defRPr/>
              </a:pPr>
              <a:t>5/16/2016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0E43AD-3157-4D4B-A063-01E24C8A3D79}" type="slidenum">
              <a:rPr lang="en-US" altLang="en-US"/>
              <a:pPr>
                <a:defRPr/>
              </a:pPr>
              <a:t>‹#›</a:t>
            </a:fld>
            <a:endParaRPr lang="en-US" altLang="en-US"/>
          </a:p>
        </p:txBody>
      </p:sp>
    </p:spTree>
    <p:extLst>
      <p:ext uri="{BB962C8B-B14F-4D97-AF65-F5344CB8AC3E}">
        <p14:creationId xmlns:p14="http://schemas.microsoft.com/office/powerpoint/2010/main" val="3452018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CD35F7F-ADF3-417B-8838-71ADA6779510}" type="datetime1">
              <a:rPr lang="en-US" altLang="ja-JP"/>
              <a:pPr>
                <a:defRPr/>
              </a:pPr>
              <a:t>5/16/2016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591786-828C-4568-8421-F13C0AB41C18}" type="slidenum">
              <a:rPr lang="en-US" altLang="en-US"/>
              <a:pPr>
                <a:defRPr/>
              </a:pPr>
              <a:t>‹#›</a:t>
            </a:fld>
            <a:endParaRPr lang="en-US" altLang="en-US"/>
          </a:p>
        </p:txBody>
      </p:sp>
    </p:spTree>
    <p:extLst>
      <p:ext uri="{BB962C8B-B14F-4D97-AF65-F5344CB8AC3E}">
        <p14:creationId xmlns:p14="http://schemas.microsoft.com/office/powerpoint/2010/main" val="111464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CB2423-C825-46EB-808A-84E33B12A968}" type="datetime1">
              <a:rPr lang="en-US" altLang="ja-JP"/>
              <a:pPr>
                <a:defRPr/>
              </a:pPr>
              <a:t>5/16/2016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D3687CE-B013-4A37-9A7A-8B9DE7CFFCA4}" type="slidenum">
              <a:rPr lang="en-US" altLang="en-US"/>
              <a:pPr>
                <a:defRPr/>
              </a:pPr>
              <a:t>‹#›</a:t>
            </a:fld>
            <a:endParaRPr lang="en-US" altLang="en-US"/>
          </a:p>
        </p:txBody>
      </p:sp>
    </p:spTree>
    <p:extLst>
      <p:ext uri="{BB962C8B-B14F-4D97-AF65-F5344CB8AC3E}">
        <p14:creationId xmlns:p14="http://schemas.microsoft.com/office/powerpoint/2010/main" val="3640997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C758C7-FE26-4AE2-A752-81288271426F}" type="datetime1">
              <a:rPr lang="en-US" altLang="ja-JP"/>
              <a:pPr>
                <a:defRPr/>
              </a:pPr>
              <a:t>5/16/2016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6771844-944E-4C9D-BAA9-E5E83C9780BA}" type="slidenum">
              <a:rPr lang="en-US" altLang="en-US"/>
              <a:pPr>
                <a:defRPr/>
              </a:pPr>
              <a:t>‹#›</a:t>
            </a:fld>
            <a:endParaRPr lang="en-US" altLang="en-US"/>
          </a:p>
        </p:txBody>
      </p:sp>
    </p:spTree>
    <p:extLst>
      <p:ext uri="{BB962C8B-B14F-4D97-AF65-F5344CB8AC3E}">
        <p14:creationId xmlns:p14="http://schemas.microsoft.com/office/powerpoint/2010/main" val="3105042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6D07B8-3539-43B3-A1DA-B39505178374}" type="datetime1">
              <a:rPr lang="en-US" altLang="ja-JP"/>
              <a:pPr>
                <a:defRPr/>
              </a:pPr>
              <a:t>5/16/2016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2D1100-950A-48B3-866A-81D8172B1AEA}" type="slidenum">
              <a:rPr lang="en-US" altLang="en-US"/>
              <a:pPr>
                <a:defRPr/>
              </a:pPr>
              <a:t>‹#›</a:t>
            </a:fld>
            <a:endParaRPr lang="en-US" altLang="en-US"/>
          </a:p>
        </p:txBody>
      </p:sp>
    </p:spTree>
    <p:extLst>
      <p:ext uri="{BB962C8B-B14F-4D97-AF65-F5344CB8AC3E}">
        <p14:creationId xmlns:p14="http://schemas.microsoft.com/office/powerpoint/2010/main" val="1067606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6E9728-0578-4B54-8DDD-2DA9AAAB9E3D}" type="datetime1">
              <a:rPr lang="en-US" altLang="ja-JP"/>
              <a:pPr>
                <a:defRPr/>
              </a:pPr>
              <a:t>5/16/2016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DCC96D-601D-4208-AA0E-DE3C0EF053E0}" type="slidenum">
              <a:rPr lang="en-US" altLang="en-US"/>
              <a:pPr>
                <a:defRPr/>
              </a:pPr>
              <a:t>‹#›</a:t>
            </a:fld>
            <a:endParaRPr lang="en-US" altLang="en-US"/>
          </a:p>
        </p:txBody>
      </p:sp>
    </p:spTree>
    <p:extLst>
      <p:ext uri="{BB962C8B-B14F-4D97-AF65-F5344CB8AC3E}">
        <p14:creationId xmlns:p14="http://schemas.microsoft.com/office/powerpoint/2010/main" val="87116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5/16/2016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ED7C9D-84C6-490F-9793-B0FCAA804F03}" type="datetime1">
              <a:rPr lang="en-US" altLang="ja-JP"/>
              <a:pPr>
                <a:defRPr/>
              </a:pPr>
              <a:t>5/16/2016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9063E2-CD4B-4325-91AC-A18B773D48B4}" type="slidenum">
              <a:rPr lang="en-US" altLang="en-US"/>
              <a:pPr>
                <a:defRPr/>
              </a:pPr>
              <a:t>‹#›</a:t>
            </a:fld>
            <a:endParaRPr lang="en-US" altLang="en-US"/>
          </a:p>
        </p:txBody>
      </p:sp>
    </p:spTree>
    <p:extLst>
      <p:ext uri="{BB962C8B-B14F-4D97-AF65-F5344CB8AC3E}">
        <p14:creationId xmlns:p14="http://schemas.microsoft.com/office/powerpoint/2010/main" val="3386560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34389F-C7F2-4D56-AC6E-4922AB318687}" type="datetime1">
              <a:rPr lang="en-US" altLang="ja-JP"/>
              <a:pPr>
                <a:defRPr/>
              </a:pPr>
              <a:t>5/16/2016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DED58-8D78-4634-B342-DC2D26B479A2}" type="slidenum">
              <a:rPr lang="en-US" altLang="en-US"/>
              <a:pPr>
                <a:defRPr/>
              </a:pPr>
              <a:t>‹#›</a:t>
            </a:fld>
            <a:endParaRPr lang="en-US" altLang="en-US"/>
          </a:p>
        </p:txBody>
      </p:sp>
    </p:spTree>
    <p:extLst>
      <p:ext uri="{BB962C8B-B14F-4D97-AF65-F5344CB8AC3E}">
        <p14:creationId xmlns:p14="http://schemas.microsoft.com/office/powerpoint/2010/main" val="1326498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8300FE-E906-4F73-9F14-6884FAB051CB}" type="datetime1">
              <a:rPr lang="en-US" altLang="ja-JP"/>
              <a:pPr>
                <a:defRPr/>
              </a:pPr>
              <a:t>5/16/2016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022DCA-71C8-4D15-9980-EE33069D351A}" type="slidenum">
              <a:rPr lang="en-US" altLang="en-US"/>
              <a:pPr>
                <a:defRPr/>
              </a:pPr>
              <a:t>‹#›</a:t>
            </a:fld>
            <a:endParaRPr lang="en-US" altLang="en-US"/>
          </a:p>
        </p:txBody>
      </p:sp>
    </p:spTree>
    <p:extLst>
      <p:ext uri="{BB962C8B-B14F-4D97-AF65-F5344CB8AC3E}">
        <p14:creationId xmlns:p14="http://schemas.microsoft.com/office/powerpoint/2010/main" val="3490981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0183C72-E57F-46B9-BCEB-729C648F49E2}" type="datetimeFigureOut">
              <a:rPr lang="en-US">
                <a:solidFill>
                  <a:prstClr val="black">
                    <a:tint val="75000"/>
                  </a:prstClr>
                </a:solidFill>
              </a:rPr>
              <a:pPr>
                <a:defRPr/>
              </a:pPr>
              <a:t>5/16/2016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09D016-6232-45FA-8ADB-3E90834674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0890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82D76C-BF6E-43E8-873B-134CC4BCD6E6}" type="datetimeFigureOut">
              <a:rPr lang="en-US">
                <a:solidFill>
                  <a:prstClr val="black">
                    <a:tint val="75000"/>
                  </a:prstClr>
                </a:solidFill>
              </a:rPr>
              <a:pPr>
                <a:defRPr/>
              </a:pPr>
              <a:t>5/16/2016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029216-4919-494F-9AC1-61C5CB0EB5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1187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5322FE2-7464-444D-9888-5625BB0FE0EB}" type="datetimeFigureOut">
              <a:rPr lang="en-US">
                <a:solidFill>
                  <a:prstClr val="black">
                    <a:tint val="75000"/>
                  </a:prstClr>
                </a:solidFill>
              </a:rPr>
              <a:pPr>
                <a:defRPr/>
              </a:pPr>
              <a:t>5/16/2016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14AD74-DAF2-496F-B72F-B69F11F1E8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7265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D087D12-84B2-4352-8AE5-95C688A6766A}" type="datetimeFigureOut">
              <a:rPr lang="en-US">
                <a:solidFill>
                  <a:prstClr val="black">
                    <a:tint val="75000"/>
                  </a:prstClr>
                </a:solidFill>
              </a:rPr>
              <a:pPr>
                <a:defRPr/>
              </a:pPr>
              <a:t>5/16/2016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8B6EEC-A2BB-4E92-9B5A-5C5DDB3C31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106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F6FE2E6-771C-4DAD-902D-0C1B54258022}" type="datetimeFigureOut">
              <a:rPr lang="en-US">
                <a:solidFill>
                  <a:prstClr val="black">
                    <a:tint val="75000"/>
                  </a:prstClr>
                </a:solidFill>
              </a:rPr>
              <a:pPr>
                <a:defRPr/>
              </a:pPr>
              <a:t>5/16/2016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46248A-1F4F-4E4F-A01A-F4CEB02FED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1736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B9BF9F-A89C-4E23-A223-DF5C26685769}" type="datetimeFigureOut">
              <a:rPr lang="en-US">
                <a:solidFill>
                  <a:prstClr val="black">
                    <a:tint val="75000"/>
                  </a:prstClr>
                </a:solidFill>
              </a:rPr>
              <a:pPr>
                <a:defRPr/>
              </a:pPr>
              <a:t>5/16/2016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715234-0337-49A4-95AE-B95F409D4D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3795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EE7BD2-F12D-4879-A922-C388FEBBCF75}" type="datetimeFigureOut">
              <a:rPr lang="en-US">
                <a:solidFill>
                  <a:prstClr val="black">
                    <a:tint val="75000"/>
                  </a:prstClr>
                </a:solidFill>
              </a:rPr>
              <a:pPr>
                <a:defRPr/>
              </a:pPr>
              <a:t>5/16/2016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6226E9C-95F4-40F1-A0CC-05FB89FA5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04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5/16/2016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CCD8D9-253A-4B35-A960-06A965DD6C83}" type="datetimeFigureOut">
              <a:rPr lang="en-US">
                <a:solidFill>
                  <a:prstClr val="black">
                    <a:tint val="75000"/>
                  </a:prstClr>
                </a:solidFill>
              </a:rPr>
              <a:pPr>
                <a:defRPr/>
              </a:pPr>
              <a:t>5/16/2016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8FCE26-59DD-4B2C-B8BF-163991DABF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1523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87B712-796E-4AAA-9E83-9A6C7240BFED}" type="datetimeFigureOut">
              <a:rPr lang="en-US">
                <a:solidFill>
                  <a:prstClr val="black">
                    <a:tint val="75000"/>
                  </a:prstClr>
                </a:solidFill>
              </a:rPr>
              <a:pPr>
                <a:defRPr/>
              </a:pPr>
              <a:t>5/16/2016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6B3BD9A-BDBB-4C7C-93FA-60E2491F18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26853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A27E19-A5BB-4136-A2A7-02C5A01C4510}" type="datetimeFigureOut">
              <a:rPr lang="en-US">
                <a:solidFill>
                  <a:prstClr val="black">
                    <a:tint val="75000"/>
                  </a:prstClr>
                </a:solidFill>
              </a:rPr>
              <a:pPr>
                <a:defRPr/>
              </a:pPr>
              <a:t>5/16/2016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28F253-E42C-440D-A102-695CD11A46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4932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0D626B-8D38-44B8-AB4C-176A445268BD}" type="datetimeFigureOut">
              <a:rPr lang="en-US">
                <a:solidFill>
                  <a:prstClr val="black">
                    <a:tint val="75000"/>
                  </a:prstClr>
                </a:solidFill>
              </a:rPr>
              <a:pPr>
                <a:defRPr/>
              </a:pPr>
              <a:t>5/16/2016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95A8B7-1067-4155-BF3F-44ED22BD54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1661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7FD12B-DF96-4AF3-B45B-C25999091A07}" type="datetime1">
              <a:rPr lang="en-US" altLang="ja-JP"/>
              <a:pPr>
                <a:defRPr/>
              </a:pPr>
              <a:t>5/16/2016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A5D1D4-CFBA-4D69-88C5-5189434956BE}" type="slidenum">
              <a:rPr lang="en-US" altLang="en-US"/>
              <a:pPr>
                <a:defRPr/>
              </a:pPr>
              <a:t>‹#›</a:t>
            </a:fld>
            <a:endParaRPr lang="en-US" altLang="en-US"/>
          </a:p>
        </p:txBody>
      </p:sp>
    </p:spTree>
    <p:extLst>
      <p:ext uri="{BB962C8B-B14F-4D97-AF65-F5344CB8AC3E}">
        <p14:creationId xmlns:p14="http://schemas.microsoft.com/office/powerpoint/2010/main" val="891131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333725-9154-40BF-BA7F-294E1D9E6DAF}" type="datetime1">
              <a:rPr lang="en-US" altLang="ja-JP"/>
              <a:pPr>
                <a:defRPr/>
              </a:pPr>
              <a:t>5/16/2016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3FB9AE-24D3-4C48-89D7-F27312A09585}" type="slidenum">
              <a:rPr lang="en-US" altLang="en-US"/>
              <a:pPr>
                <a:defRPr/>
              </a:pPr>
              <a:t>‹#›</a:t>
            </a:fld>
            <a:endParaRPr lang="en-US" altLang="en-US"/>
          </a:p>
        </p:txBody>
      </p:sp>
    </p:spTree>
    <p:extLst>
      <p:ext uri="{BB962C8B-B14F-4D97-AF65-F5344CB8AC3E}">
        <p14:creationId xmlns:p14="http://schemas.microsoft.com/office/powerpoint/2010/main" val="56353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8376B3-DC68-498A-BF48-DE345719D547}" type="datetime1">
              <a:rPr lang="en-US" altLang="ja-JP"/>
              <a:pPr>
                <a:defRPr/>
              </a:pPr>
              <a:t>5/16/2016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0E43AD-3157-4D4B-A063-01E24C8A3D79}" type="slidenum">
              <a:rPr lang="en-US" altLang="en-US"/>
              <a:pPr>
                <a:defRPr/>
              </a:pPr>
              <a:t>‹#›</a:t>
            </a:fld>
            <a:endParaRPr lang="en-US" altLang="en-US"/>
          </a:p>
        </p:txBody>
      </p:sp>
    </p:spTree>
    <p:extLst>
      <p:ext uri="{BB962C8B-B14F-4D97-AF65-F5344CB8AC3E}">
        <p14:creationId xmlns:p14="http://schemas.microsoft.com/office/powerpoint/2010/main" val="6725121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CD35F7F-ADF3-417B-8838-71ADA6779510}" type="datetime1">
              <a:rPr lang="en-US" altLang="ja-JP"/>
              <a:pPr>
                <a:defRPr/>
              </a:pPr>
              <a:t>5/16/2016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591786-828C-4568-8421-F13C0AB41C18}" type="slidenum">
              <a:rPr lang="en-US" altLang="en-US"/>
              <a:pPr>
                <a:defRPr/>
              </a:pPr>
              <a:t>‹#›</a:t>
            </a:fld>
            <a:endParaRPr lang="en-US" altLang="en-US"/>
          </a:p>
        </p:txBody>
      </p:sp>
    </p:spTree>
    <p:extLst>
      <p:ext uri="{BB962C8B-B14F-4D97-AF65-F5344CB8AC3E}">
        <p14:creationId xmlns:p14="http://schemas.microsoft.com/office/powerpoint/2010/main" val="1759874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CB2423-C825-46EB-808A-84E33B12A968}" type="datetime1">
              <a:rPr lang="en-US" altLang="ja-JP"/>
              <a:pPr>
                <a:defRPr/>
              </a:pPr>
              <a:t>5/16/2016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D3687CE-B013-4A37-9A7A-8B9DE7CFFCA4}" type="slidenum">
              <a:rPr lang="en-US" altLang="en-US"/>
              <a:pPr>
                <a:defRPr/>
              </a:pPr>
              <a:t>‹#›</a:t>
            </a:fld>
            <a:endParaRPr lang="en-US" altLang="en-US"/>
          </a:p>
        </p:txBody>
      </p:sp>
    </p:spTree>
    <p:extLst>
      <p:ext uri="{BB962C8B-B14F-4D97-AF65-F5344CB8AC3E}">
        <p14:creationId xmlns:p14="http://schemas.microsoft.com/office/powerpoint/2010/main" val="98144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C758C7-FE26-4AE2-A752-81288271426F}" type="datetime1">
              <a:rPr lang="en-US" altLang="ja-JP"/>
              <a:pPr>
                <a:defRPr/>
              </a:pPr>
              <a:t>5/16/2016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6771844-944E-4C9D-BAA9-E5E83C9780BA}" type="slidenum">
              <a:rPr lang="en-US" altLang="en-US"/>
              <a:pPr>
                <a:defRPr/>
              </a:pPr>
              <a:t>‹#›</a:t>
            </a:fld>
            <a:endParaRPr lang="en-US" altLang="en-US"/>
          </a:p>
        </p:txBody>
      </p:sp>
    </p:spTree>
    <p:extLst>
      <p:ext uri="{BB962C8B-B14F-4D97-AF65-F5344CB8AC3E}">
        <p14:creationId xmlns:p14="http://schemas.microsoft.com/office/powerpoint/2010/main" val="1857705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5/16/2016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6D07B8-3539-43B3-A1DA-B39505178374}" type="datetime1">
              <a:rPr lang="en-US" altLang="ja-JP"/>
              <a:pPr>
                <a:defRPr/>
              </a:pPr>
              <a:t>5/16/2016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2D1100-950A-48B3-866A-81D8172B1AEA}" type="slidenum">
              <a:rPr lang="en-US" altLang="en-US"/>
              <a:pPr>
                <a:defRPr/>
              </a:pPr>
              <a:t>‹#›</a:t>
            </a:fld>
            <a:endParaRPr lang="en-US" altLang="en-US"/>
          </a:p>
        </p:txBody>
      </p:sp>
    </p:spTree>
    <p:extLst>
      <p:ext uri="{BB962C8B-B14F-4D97-AF65-F5344CB8AC3E}">
        <p14:creationId xmlns:p14="http://schemas.microsoft.com/office/powerpoint/2010/main" val="4238930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6E9728-0578-4B54-8DDD-2DA9AAAB9E3D}" type="datetime1">
              <a:rPr lang="en-US" altLang="ja-JP"/>
              <a:pPr>
                <a:defRPr/>
              </a:pPr>
              <a:t>5/16/2016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DCC96D-601D-4208-AA0E-DE3C0EF053E0}" type="slidenum">
              <a:rPr lang="en-US" altLang="en-US"/>
              <a:pPr>
                <a:defRPr/>
              </a:pPr>
              <a:t>‹#›</a:t>
            </a:fld>
            <a:endParaRPr lang="en-US" altLang="en-US"/>
          </a:p>
        </p:txBody>
      </p:sp>
    </p:spTree>
    <p:extLst>
      <p:ext uri="{BB962C8B-B14F-4D97-AF65-F5344CB8AC3E}">
        <p14:creationId xmlns:p14="http://schemas.microsoft.com/office/powerpoint/2010/main" val="34777245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ED7C9D-84C6-490F-9793-B0FCAA804F03}" type="datetime1">
              <a:rPr lang="en-US" altLang="ja-JP"/>
              <a:pPr>
                <a:defRPr/>
              </a:pPr>
              <a:t>5/16/2016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9063E2-CD4B-4325-91AC-A18B773D48B4}" type="slidenum">
              <a:rPr lang="en-US" altLang="en-US"/>
              <a:pPr>
                <a:defRPr/>
              </a:pPr>
              <a:t>‹#›</a:t>
            </a:fld>
            <a:endParaRPr lang="en-US" altLang="en-US"/>
          </a:p>
        </p:txBody>
      </p:sp>
    </p:spTree>
    <p:extLst>
      <p:ext uri="{BB962C8B-B14F-4D97-AF65-F5344CB8AC3E}">
        <p14:creationId xmlns:p14="http://schemas.microsoft.com/office/powerpoint/2010/main" val="1101924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34389F-C7F2-4D56-AC6E-4922AB318687}" type="datetime1">
              <a:rPr lang="en-US" altLang="ja-JP"/>
              <a:pPr>
                <a:defRPr/>
              </a:pPr>
              <a:t>5/16/2016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DED58-8D78-4634-B342-DC2D26B479A2}" type="slidenum">
              <a:rPr lang="en-US" altLang="en-US"/>
              <a:pPr>
                <a:defRPr/>
              </a:pPr>
              <a:t>‹#›</a:t>
            </a:fld>
            <a:endParaRPr lang="en-US" altLang="en-US"/>
          </a:p>
        </p:txBody>
      </p:sp>
    </p:spTree>
    <p:extLst>
      <p:ext uri="{BB962C8B-B14F-4D97-AF65-F5344CB8AC3E}">
        <p14:creationId xmlns:p14="http://schemas.microsoft.com/office/powerpoint/2010/main" val="2057815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8300FE-E906-4F73-9F14-6884FAB051CB}" type="datetime1">
              <a:rPr lang="en-US" altLang="ja-JP"/>
              <a:pPr>
                <a:defRPr/>
              </a:pPr>
              <a:t>5/16/2016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022DCA-71C8-4D15-9980-EE33069D351A}" type="slidenum">
              <a:rPr lang="en-US" altLang="en-US"/>
              <a:pPr>
                <a:defRPr/>
              </a:pPr>
              <a:t>‹#›</a:t>
            </a:fld>
            <a:endParaRPr lang="en-US" altLang="en-US"/>
          </a:p>
        </p:txBody>
      </p:sp>
    </p:spTree>
    <p:extLst>
      <p:ext uri="{BB962C8B-B14F-4D97-AF65-F5344CB8AC3E}">
        <p14:creationId xmlns:p14="http://schemas.microsoft.com/office/powerpoint/2010/main" val="54563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5/16/2016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5/16/2016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5/16/2016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5/16/2016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5/16/2016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5/16/2016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8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CC2EEBCD-C85F-49C7-9299-C608727CE646}" type="datetime1">
              <a:rPr lang="en-US" altLang="ja-JP">
                <a:ea typeface="ＭＳ Ｐゴシック"/>
              </a:rPr>
              <a:pPr>
                <a:defRPr/>
              </a:pPr>
              <a:t>5/16/2016</a:t>
            </a:fld>
            <a:endParaRPr lang="en-US" altLang="en-US"/>
          </a:p>
        </p:txBody>
      </p:sp>
      <p:sp>
        <p:nvSpPr>
          <p:cNvPr id="5" name="Footer Placeholder 4"/>
          <p:cNvSpPr>
            <a:spLocks noGrp="1"/>
          </p:cNvSpPr>
          <p:nvPr>
            <p:ph type="ftr" sz="quarter" idx="3"/>
          </p:nvPr>
        </p:nvSpPr>
        <p:spPr>
          <a:xfrm>
            <a:off x="3124200" y="635638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8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defRPr>
            </a:lvl1pPr>
          </a:lstStyle>
          <a:p>
            <a:pPr>
              <a:defRPr/>
            </a:pPr>
            <a:fld id="{1833C41F-4510-4A9C-B3A5-F8BC93249DDE}" type="slidenum">
              <a:rPr lang="en-US" altLang="en-US">
                <a:cs typeface="Arial" pitchFamily="34" charset="0"/>
              </a:rPr>
              <a:pPr>
                <a:defRPr/>
              </a:pPr>
              <a:t>‹#›</a:t>
            </a:fld>
            <a:endParaRPr lang="en-US" altLang="en-US">
              <a:cs typeface="Arial" pitchFamily="34" charset="0"/>
            </a:endParaRPr>
          </a:p>
        </p:txBody>
      </p:sp>
    </p:spTree>
    <p:extLst>
      <p:ext uri="{BB962C8B-B14F-4D97-AF65-F5344CB8AC3E}">
        <p14:creationId xmlns:p14="http://schemas.microsoft.com/office/powerpoint/2010/main" val="4084739506"/>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5E9DDBED-A79D-44C7-A052-3A43682B531E}" type="datetimeFigureOut">
              <a:rPr lang="en-US">
                <a:solidFill>
                  <a:prstClr val="black">
                    <a:tint val="75000"/>
                  </a:prstClr>
                </a:solidFill>
                <a:ea typeface="+mn-ea"/>
                <a:cs typeface="Arial" pitchFamily="34" charset="0"/>
              </a:rPr>
              <a:pPr eaLnBrk="1" hangingPunct="1">
                <a:defRPr/>
              </a:pPr>
              <a:t>5/16/2016</a:t>
            </a:fld>
            <a:endParaRPr lang="en-US">
              <a:solidFill>
                <a:prstClr val="black">
                  <a:tint val="75000"/>
                </a:prstClr>
              </a:solidFill>
              <a:ea typeface="+mn-ea"/>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a typeface="+mn-ea"/>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0E53F50E-76FC-457E-A97B-94AAC08779C4}" type="slidenum">
              <a:rPr lang="en-US">
                <a:solidFill>
                  <a:prstClr val="black">
                    <a:tint val="75000"/>
                  </a:prstClr>
                </a:solidFill>
                <a:ea typeface="+mn-ea"/>
                <a:cs typeface="Arial" pitchFamily="34" charset="0"/>
              </a:rPr>
              <a:pPr eaLnBrk="1" hangingPunct="1">
                <a:defRPr/>
              </a:pPr>
              <a:t>‹#›</a:t>
            </a:fld>
            <a:endParaRPr lang="en-US">
              <a:solidFill>
                <a:prstClr val="black">
                  <a:tint val="75000"/>
                </a:prstClr>
              </a:solidFill>
              <a:ea typeface="+mn-ea"/>
              <a:cs typeface="Arial" pitchFamily="34" charset="0"/>
            </a:endParaRPr>
          </a:p>
        </p:txBody>
      </p:sp>
    </p:spTree>
    <p:extLst>
      <p:ext uri="{BB962C8B-B14F-4D97-AF65-F5344CB8AC3E}">
        <p14:creationId xmlns:p14="http://schemas.microsoft.com/office/powerpoint/2010/main" val="1165246418"/>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8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CC2EEBCD-C85F-49C7-9299-C608727CE646}" type="datetime1">
              <a:rPr lang="en-US" altLang="ja-JP">
                <a:ea typeface="ＭＳ Ｐゴシック"/>
              </a:rPr>
              <a:pPr>
                <a:defRPr/>
              </a:pPr>
              <a:t>5/16/2016</a:t>
            </a:fld>
            <a:endParaRPr lang="en-US" altLang="en-US"/>
          </a:p>
        </p:txBody>
      </p:sp>
      <p:sp>
        <p:nvSpPr>
          <p:cNvPr id="5" name="Footer Placeholder 4"/>
          <p:cNvSpPr>
            <a:spLocks noGrp="1"/>
          </p:cNvSpPr>
          <p:nvPr>
            <p:ph type="ftr" sz="quarter" idx="3"/>
          </p:nvPr>
        </p:nvSpPr>
        <p:spPr>
          <a:xfrm>
            <a:off x="3124200" y="635638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8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defRPr>
            </a:lvl1pPr>
          </a:lstStyle>
          <a:p>
            <a:pPr>
              <a:defRPr/>
            </a:pPr>
            <a:fld id="{1833C41F-4510-4A9C-B3A5-F8BC93249DDE}" type="slidenum">
              <a:rPr lang="en-US" altLang="en-US">
                <a:cs typeface="Arial" pitchFamily="34" charset="0"/>
              </a:rPr>
              <a:pPr>
                <a:defRPr/>
              </a:pPr>
              <a:t>‹#›</a:t>
            </a:fld>
            <a:endParaRPr lang="en-US" altLang="en-US">
              <a:cs typeface="Arial" pitchFamily="34" charset="0"/>
            </a:endParaRPr>
          </a:p>
        </p:txBody>
      </p:sp>
    </p:spTree>
    <p:extLst>
      <p:ext uri="{BB962C8B-B14F-4D97-AF65-F5344CB8AC3E}">
        <p14:creationId xmlns:p14="http://schemas.microsoft.com/office/powerpoint/2010/main" val="3535578950"/>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package" Target="../embeddings/Microsoft_PowerPoint_Presentation2.ppt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0.emf"/></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5.xml"/></Relationships>
</file>

<file path=ppt/slides/_rels/slide11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35.xml"/></Relationships>
</file>

<file path=ppt/slides/_rels/slide119.xml.rels><?xml version="1.0" encoding="UTF-8" standalone="yes"?>
<Relationships xmlns="http://schemas.openxmlformats.org/package/2006/relationships"><Relationship Id="rId3" Type="http://schemas.openxmlformats.org/officeDocument/2006/relationships/hyperlink" Target="http://www.preeclampsia.org/" TargetMode="External"/><Relationship Id="rId7" Type="http://schemas.openxmlformats.org/officeDocument/2006/relationships/hyperlink" Target="http://www.ilpqc.org/" TargetMode="External"/><Relationship Id="rId2" Type="http://schemas.openxmlformats.org/officeDocument/2006/relationships/notesSlide" Target="../notesSlides/notesSlide58.xml"/><Relationship Id="rId1" Type="http://schemas.openxmlformats.org/officeDocument/2006/relationships/slideLayout" Target="../slideLayouts/slideLayout35.xml"/><Relationship Id="rId6" Type="http://schemas.openxmlformats.org/officeDocument/2006/relationships/hyperlink" Target="https://www.acog.org/About-ACOG/ACOG-Districts/District-II/Safe-Motherhood-Initiative" TargetMode="External"/><Relationship Id="rId5" Type="http://schemas.openxmlformats.org/officeDocument/2006/relationships/hyperlink" Target="http://www.safehealthcareforeverywoman.org/" TargetMode="External"/><Relationship Id="rId4" Type="http://schemas.openxmlformats.org/officeDocument/2006/relationships/hyperlink" Target="http://www.cmqcc.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35.xml"/></Relationships>
</file>

<file path=ppt/slides/_rels/slide121.xml.rels><?xml version="1.0" encoding="UTF-8" standalone="yes"?>
<Relationships xmlns="http://schemas.openxmlformats.org/package/2006/relationships"><Relationship Id="rId3" Type="http://schemas.openxmlformats.org/officeDocument/2006/relationships/hyperlink" Target="http://www.ilpqc.org/" TargetMode="External"/><Relationship Id="rId2" Type="http://schemas.openxmlformats.org/officeDocument/2006/relationships/hyperlink" Target="mailto:info@ilpqc.org"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health.usf.edu/publichealth/chiles/fpqc/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safehealthcareforeverywoman.org/secure/hypertension-bundle.php" TargetMode="External"/><Relationship Id="rId5" Type="http://schemas.openxmlformats.org/officeDocument/2006/relationships/hyperlink" Target="https://www.acog.org/About-ACOG/ACOG-Districts/District-II/Safe-Motherhood-Initiative" TargetMode="External"/><Relationship Id="rId4" Type="http://schemas.openxmlformats.org/officeDocument/2006/relationships/hyperlink" Target="https://www.cmqcc.org/projects/past-projects/cmqcc-preeclampsia-collaborativ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om/imgres?imgurl=http://defiant.corban.edu/gtipton/net-fun/iceberg.JPG&amp;imgrefurl=http://defiant.corban.edu/gtipton/net-fun/iceberg.html&amp;h=820&amp;w=600&amp;sz=137&amp;hl=en&amp;start=2&amp;tbnid=c2CGeYvQxg27xM:&amp;tbnh=144&amp;tbnw=105&amp;prev=/images?q=iceberg&amp;svnum=10&amp;hl=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31.emf"/><Relationship Id="rId4" Type="http://schemas.openxmlformats.org/officeDocument/2006/relationships/package" Target="../embeddings/Microsoft_Word_Document1.docx"/></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8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304800"/>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200400" y="4191000"/>
            <a:ext cx="5410200" cy="1295400"/>
          </a:xfrm>
        </p:spPr>
        <p:txBody>
          <a:bodyPr/>
          <a:lstStyle/>
          <a:p>
            <a:pPr eaLnBrk="1" hangingPunct="1">
              <a:buFont typeface="Wingdings 2" pitchFamily="18" charset="2"/>
              <a:buNone/>
            </a:pPr>
            <a:r>
              <a:rPr lang="en-US" altLang="en-US" sz="2000" dirty="0" smtClean="0">
                <a:solidFill>
                  <a:srgbClr val="898989"/>
                </a:solidFill>
              </a:rPr>
              <a:t>Presented by:</a:t>
            </a:r>
          </a:p>
        </p:txBody>
      </p:sp>
      <p:sp>
        <p:nvSpPr>
          <p:cNvPr id="15364" name="Title 1"/>
          <p:cNvSpPr>
            <a:spLocks noGrp="1"/>
          </p:cNvSpPr>
          <p:nvPr>
            <p:ph type="ctrTitle"/>
          </p:nvPr>
        </p:nvSpPr>
        <p:spPr>
          <a:xfrm>
            <a:off x="3276600" y="2057407"/>
            <a:ext cx="5638800" cy="1622425"/>
          </a:xfrm>
        </p:spPr>
        <p:txBody>
          <a:bodyPr/>
          <a:lstStyle/>
          <a:p>
            <a:pPr eaLnBrk="1" hangingPunct="1"/>
            <a:r>
              <a:rPr lang="en-US" altLang="en-US" sz="3600" b="1" dirty="0" smtClean="0">
                <a:solidFill>
                  <a:srgbClr val="004990"/>
                </a:solidFill>
                <a:latin typeface="Goudy Old Style" panose="02020502050305020303" pitchFamily="18" charset="0"/>
              </a:rPr>
              <a:t>Illinois Maternal Hypertension Initiative Comprehensive Slide Set</a:t>
            </a:r>
            <a:endParaRPr lang="en-US" altLang="en-US" sz="3600" b="1" dirty="0">
              <a:solidFill>
                <a:srgbClr val="004990"/>
              </a:solidFill>
              <a:latin typeface="Goudy Old Style" panose="02020502050305020303" pitchFamily="18" charset="0"/>
            </a:endParaRPr>
          </a:p>
        </p:txBody>
      </p:sp>
    </p:spTree>
    <p:extLst>
      <p:ext uri="{BB962C8B-B14F-4D97-AF65-F5344CB8AC3E}">
        <p14:creationId xmlns:p14="http://schemas.microsoft.com/office/powerpoint/2010/main" val="3052887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eaLnBrk="1" hangingPunct="1"/>
            <a:r>
              <a:rPr lang="en-US" sz="4000" b="1" dirty="0" smtClean="0">
                <a:solidFill>
                  <a:srgbClr val="F58466"/>
                </a:solidFill>
                <a:latin typeface="Goudy Old Style" pitchFamily="18" charset="0"/>
              </a:rPr>
              <a:t>Maternal Morbidity</a:t>
            </a:r>
            <a:endParaRPr lang="en-US" sz="4000" b="1" dirty="0">
              <a:solidFill>
                <a:srgbClr val="F58466"/>
              </a:solidFill>
              <a:latin typeface="Goudy Old Style" pitchFamily="18"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295403"/>
            <a:ext cx="6838950" cy="5129213"/>
          </a:xfrm>
          <a:prstGeom prst="rect">
            <a:avLst/>
          </a:prstGeom>
        </p:spPr>
      </p:pic>
    </p:spTree>
    <p:extLst>
      <p:ext uri="{BB962C8B-B14F-4D97-AF65-F5344CB8AC3E}">
        <p14:creationId xmlns:p14="http://schemas.microsoft.com/office/powerpoint/2010/main" val="14098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rgbClr val="F58466"/>
                </a:solidFill>
                <a:latin typeface="Goudy Old Style" pitchFamily="18" charset="0"/>
              </a:rPr>
              <a:t>Common Errors/Problems in Managing Hypertension</a:t>
            </a:r>
          </a:p>
        </p:txBody>
      </p:sp>
      <p:sp>
        <p:nvSpPr>
          <p:cNvPr id="3" name="Content Placeholder 2"/>
          <p:cNvSpPr>
            <a:spLocks noGrp="1"/>
          </p:cNvSpPr>
          <p:nvPr>
            <p:ph idx="1"/>
          </p:nvPr>
        </p:nvSpPr>
        <p:spPr/>
        <p:txBody>
          <a:bodyPr>
            <a:normAutofit fontScale="92500" lnSpcReduction="20000"/>
          </a:bodyPr>
          <a:lstStyle/>
          <a:p>
            <a:pPr>
              <a:buClr>
                <a:srgbClr val="F58466"/>
              </a:buClr>
            </a:pPr>
            <a:r>
              <a:rPr lang="en-US" dirty="0"/>
              <a:t>Failure to diagnose and recognize severity of the disease</a:t>
            </a:r>
          </a:p>
          <a:p>
            <a:pPr>
              <a:buClr>
                <a:srgbClr val="F58466"/>
              </a:buClr>
            </a:pPr>
            <a:r>
              <a:rPr lang="en-US" dirty="0"/>
              <a:t>Failure </a:t>
            </a:r>
            <a:r>
              <a:rPr lang="en-US" dirty="0" smtClean="0"/>
              <a:t>to initiate </a:t>
            </a:r>
            <a:r>
              <a:rPr lang="en-US" dirty="0"/>
              <a:t>timely </a:t>
            </a:r>
            <a:r>
              <a:rPr lang="en-US" dirty="0" smtClean="0"/>
              <a:t>antihypertensive </a:t>
            </a:r>
            <a:r>
              <a:rPr lang="en-US" dirty="0"/>
              <a:t>medication</a:t>
            </a:r>
          </a:p>
          <a:p>
            <a:pPr>
              <a:buClr>
                <a:srgbClr val="F58466"/>
              </a:buClr>
            </a:pPr>
            <a:r>
              <a:rPr lang="en-US" dirty="0"/>
              <a:t>Failure to initiate </a:t>
            </a:r>
            <a:r>
              <a:rPr lang="en-US" dirty="0" smtClean="0"/>
              <a:t>appropriate Magnesium </a:t>
            </a:r>
            <a:r>
              <a:rPr lang="en-US" dirty="0"/>
              <a:t>Sulfate prophylaxis</a:t>
            </a:r>
          </a:p>
          <a:p>
            <a:pPr>
              <a:buClr>
                <a:srgbClr val="F58466"/>
              </a:buClr>
            </a:pPr>
            <a:r>
              <a:rPr lang="en-US" dirty="0"/>
              <a:t>Failure </a:t>
            </a:r>
            <a:r>
              <a:rPr lang="en-US" dirty="0" smtClean="0"/>
              <a:t>to initiate </a:t>
            </a:r>
            <a:r>
              <a:rPr lang="en-US" dirty="0"/>
              <a:t>early transfer </a:t>
            </a:r>
            <a:r>
              <a:rPr lang="en-US" dirty="0" smtClean="0"/>
              <a:t>to </a:t>
            </a:r>
            <a:r>
              <a:rPr lang="en-US" dirty="0"/>
              <a:t>higher level of care when necessary</a:t>
            </a:r>
          </a:p>
          <a:p>
            <a:pPr>
              <a:buClr>
                <a:srgbClr val="F58466"/>
              </a:buClr>
            </a:pPr>
            <a:r>
              <a:rPr lang="en-US" dirty="0"/>
              <a:t>Failure to organize safe care and management plans: Moving to delivery without adequate assessments and maternal </a:t>
            </a:r>
            <a:r>
              <a:rPr lang="en-US" dirty="0" smtClean="0"/>
              <a:t>stabilization</a:t>
            </a:r>
            <a:endParaRPr lang="en-US" dirty="0"/>
          </a:p>
        </p:txBody>
      </p:sp>
    </p:spTree>
    <p:extLst>
      <p:ext uri="{BB962C8B-B14F-4D97-AF65-F5344CB8AC3E}">
        <p14:creationId xmlns:p14="http://schemas.microsoft.com/office/powerpoint/2010/main" val="301122261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rgbClr val="F58466"/>
                </a:solidFill>
                <a:latin typeface="Goudy Old Style" pitchFamily="18" charset="0"/>
              </a:rPr>
              <a:t>Potential Clinical Scenarios </a:t>
            </a:r>
            <a:r>
              <a:rPr lang="en-US" b="1" dirty="0" smtClean="0">
                <a:solidFill>
                  <a:srgbClr val="F58466"/>
                </a:solidFill>
                <a:latin typeface="Goudy Old Style" pitchFamily="18" charset="0"/>
              </a:rPr>
              <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for </a:t>
            </a:r>
            <a:r>
              <a:rPr lang="en-US" b="1" dirty="0">
                <a:solidFill>
                  <a:srgbClr val="F58466"/>
                </a:solidFill>
                <a:latin typeface="Goudy Old Style" pitchFamily="18" charset="0"/>
              </a:rPr>
              <a:t>Hypertension Drills</a:t>
            </a:r>
          </a:p>
        </p:txBody>
      </p:sp>
      <p:sp>
        <p:nvSpPr>
          <p:cNvPr id="3" name="Content Placeholder 2"/>
          <p:cNvSpPr>
            <a:spLocks noGrp="1"/>
          </p:cNvSpPr>
          <p:nvPr>
            <p:ph idx="1"/>
          </p:nvPr>
        </p:nvSpPr>
        <p:spPr/>
        <p:txBody>
          <a:bodyPr/>
          <a:lstStyle/>
          <a:p>
            <a:pPr>
              <a:buClr>
                <a:srgbClr val="F58466"/>
              </a:buClr>
            </a:pPr>
            <a:r>
              <a:rPr lang="en-US" dirty="0"/>
              <a:t>Preeclampsia</a:t>
            </a:r>
          </a:p>
          <a:p>
            <a:pPr>
              <a:buClr>
                <a:srgbClr val="F58466"/>
              </a:buClr>
            </a:pPr>
            <a:r>
              <a:rPr lang="en-US" dirty="0" err="1"/>
              <a:t>Eclampsia</a:t>
            </a:r>
            <a:endParaRPr lang="en-US" dirty="0"/>
          </a:p>
          <a:p>
            <a:pPr>
              <a:buClr>
                <a:srgbClr val="F58466"/>
              </a:buClr>
            </a:pPr>
            <a:r>
              <a:rPr lang="en-US" dirty="0"/>
              <a:t>Hypertensive </a:t>
            </a:r>
            <a:r>
              <a:rPr lang="en-US" dirty="0" smtClean="0"/>
              <a:t>Urgency – BP ≥ 160/110(105)</a:t>
            </a:r>
            <a:endParaRPr lang="en-US" dirty="0"/>
          </a:p>
          <a:p>
            <a:pPr>
              <a:buClr>
                <a:srgbClr val="F58466"/>
              </a:buClr>
            </a:pPr>
            <a:r>
              <a:rPr lang="en-US" dirty="0"/>
              <a:t>Stroke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741" y="3362039"/>
            <a:ext cx="4772025" cy="2764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2151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Goal Examples</a:t>
            </a:r>
          </a:p>
        </p:txBody>
      </p:sp>
      <p:sp>
        <p:nvSpPr>
          <p:cNvPr id="3" name="Content Placeholder 2"/>
          <p:cNvSpPr>
            <a:spLocks noGrp="1"/>
          </p:cNvSpPr>
          <p:nvPr>
            <p:ph idx="1"/>
          </p:nvPr>
        </p:nvSpPr>
        <p:spPr>
          <a:xfrm>
            <a:off x="457200" y="1371600"/>
            <a:ext cx="8229600" cy="4525963"/>
          </a:xfrm>
        </p:spPr>
        <p:txBody>
          <a:bodyPr>
            <a:normAutofit fontScale="92500" lnSpcReduction="20000"/>
          </a:bodyPr>
          <a:lstStyle/>
          <a:p>
            <a:pPr>
              <a:buClr>
                <a:srgbClr val="F58466"/>
              </a:buClr>
            </a:pPr>
            <a:r>
              <a:rPr lang="en-US" dirty="0"/>
              <a:t>Teams will improve their </a:t>
            </a:r>
            <a:r>
              <a:rPr lang="en-US" dirty="0" smtClean="0"/>
              <a:t>response </a:t>
            </a:r>
            <a:r>
              <a:rPr lang="en-US" dirty="0"/>
              <a:t>to </a:t>
            </a:r>
            <a:r>
              <a:rPr lang="en-US" dirty="0" smtClean="0"/>
              <a:t>BP </a:t>
            </a:r>
            <a:r>
              <a:rPr lang="en-US" u="sng" dirty="0" smtClean="0"/>
              <a:t>&gt;</a:t>
            </a:r>
            <a:r>
              <a:rPr lang="en-US" dirty="0" smtClean="0"/>
              <a:t> 160/110(105) hypertensive events and reduce time to treatment</a:t>
            </a:r>
            <a:endParaRPr lang="en-US" dirty="0"/>
          </a:p>
          <a:p>
            <a:pPr>
              <a:buClr>
                <a:srgbClr val="F58466"/>
              </a:buClr>
            </a:pPr>
            <a:r>
              <a:rPr lang="en-US" dirty="0"/>
              <a:t>Teams will communicate better during hypertensive events</a:t>
            </a:r>
          </a:p>
          <a:p>
            <a:pPr>
              <a:buClr>
                <a:srgbClr val="F58466"/>
              </a:buClr>
            </a:pPr>
            <a:r>
              <a:rPr lang="en-US" dirty="0"/>
              <a:t>Teams will respond in a timely fashion to signs of preeclampsia</a:t>
            </a:r>
          </a:p>
          <a:p>
            <a:pPr>
              <a:buClr>
                <a:srgbClr val="F58466"/>
              </a:buClr>
            </a:pPr>
            <a:r>
              <a:rPr lang="en-US" dirty="0"/>
              <a:t>Teams will be able to efficiently evaluate a patient who presents with seizures</a:t>
            </a:r>
          </a:p>
          <a:p>
            <a:pPr>
              <a:buClr>
                <a:srgbClr val="F58466"/>
              </a:buClr>
            </a:pPr>
            <a:r>
              <a:rPr lang="en-US" dirty="0"/>
              <a:t>Teams will effectively manage a patient who is actively seizing</a:t>
            </a:r>
          </a:p>
        </p:txBody>
      </p:sp>
    </p:spTree>
    <p:extLst>
      <p:ext uri="{BB962C8B-B14F-4D97-AF65-F5344CB8AC3E}">
        <p14:creationId xmlns:p14="http://schemas.microsoft.com/office/powerpoint/2010/main" val="188832384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Huddles / Debriefs</a:t>
            </a:r>
          </a:p>
        </p:txBody>
      </p:sp>
      <p:sp>
        <p:nvSpPr>
          <p:cNvPr id="3" name="Content Placeholder 2"/>
          <p:cNvSpPr>
            <a:spLocks noGrp="1"/>
          </p:cNvSpPr>
          <p:nvPr>
            <p:ph idx="1"/>
          </p:nvPr>
        </p:nvSpPr>
        <p:spPr/>
        <p:txBody>
          <a:bodyPr>
            <a:normAutofit lnSpcReduction="10000"/>
          </a:bodyPr>
          <a:lstStyle/>
          <a:p>
            <a:pPr>
              <a:buClr>
                <a:srgbClr val="F58466"/>
              </a:buClr>
            </a:pPr>
            <a:r>
              <a:rPr lang="en-US" dirty="0"/>
              <a:t>Multidisciplinary review of all severe hypertension/eclampsia, complex cases, and those admitted to ICU for systems issues, lessons learned and outcome improvement opportunities (and include patient input</a:t>
            </a:r>
            <a:r>
              <a:rPr lang="en-US" dirty="0" smtClean="0"/>
              <a:t>)</a:t>
            </a:r>
          </a:p>
          <a:p>
            <a:pPr>
              <a:buClr>
                <a:srgbClr val="F58466"/>
              </a:buClr>
            </a:pPr>
            <a:r>
              <a:rPr lang="en-US" dirty="0" smtClean="0"/>
              <a:t>Debrief (nurse / provider) all hypertensive events (BP </a:t>
            </a:r>
            <a:r>
              <a:rPr lang="en-US" u="sng" dirty="0" smtClean="0"/>
              <a:t>&gt;</a:t>
            </a:r>
            <a:r>
              <a:rPr lang="en-US" dirty="0" smtClean="0"/>
              <a:t>160/110 (105)  </a:t>
            </a:r>
          </a:p>
          <a:p>
            <a:pPr lvl="1">
              <a:buClr>
                <a:srgbClr val="004990"/>
              </a:buClr>
              <a:buFont typeface="Arial" pitchFamily="34" charset="0"/>
              <a:buChar char="•"/>
            </a:pPr>
            <a:r>
              <a:rPr lang="en-US" dirty="0" smtClean="0"/>
              <a:t>discuss time to treatment: what went well, opportunities for improvement, team and patient communication, systems issues</a:t>
            </a:r>
            <a:endParaRPr lang="en-US" dirty="0"/>
          </a:p>
        </p:txBody>
      </p:sp>
    </p:spTree>
    <p:extLst>
      <p:ext uri="{BB962C8B-B14F-4D97-AF65-F5344CB8AC3E}">
        <p14:creationId xmlns:p14="http://schemas.microsoft.com/office/powerpoint/2010/main" val="419094652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8965"/>
            <a:ext cx="8229600" cy="1143000"/>
          </a:xfrm>
        </p:spPr>
        <p:txBody>
          <a:bodyPr>
            <a:noAutofit/>
          </a:bodyPr>
          <a:lstStyle/>
          <a:p>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a:t/>
            </a:r>
            <a:br>
              <a:rPr lang="en-US" sz="3800" dirty="0"/>
            </a:br>
            <a:endParaRPr lang="en-US" sz="3800" dirty="0"/>
          </a:p>
        </p:txBody>
      </p:sp>
      <p:sp>
        <p:nvSpPr>
          <p:cNvPr id="5" name="Content Placeholder 4"/>
          <p:cNvSpPr>
            <a:spLocks noGrp="1"/>
          </p:cNvSpPr>
          <p:nvPr>
            <p:ph idx="1"/>
          </p:nvPr>
        </p:nvSpPr>
        <p:spPr>
          <a:xfrm>
            <a:off x="413238" y="2203595"/>
            <a:ext cx="8229600" cy="1835005"/>
          </a:xfrm>
        </p:spPr>
        <p:txBody>
          <a:bodyPr>
            <a:noAutofit/>
          </a:bodyPr>
          <a:lstStyle/>
          <a:p>
            <a:pPr algn="ctr">
              <a:buNone/>
            </a:pPr>
            <a:r>
              <a:rPr lang="en-US" sz="5400" b="1" dirty="0" smtClean="0">
                <a:solidFill>
                  <a:srgbClr val="F58466"/>
                </a:solidFill>
                <a:latin typeface="Goudy Old Style" pitchFamily="18" charset="0"/>
              </a:rPr>
              <a:t>ILPQC Maternal HTN Initiative</a:t>
            </a:r>
            <a:endParaRPr lang="en-US" sz="5400" b="1" i="1" dirty="0">
              <a:solidFill>
                <a:srgbClr val="F58466"/>
              </a:solidFill>
              <a:latin typeface="Goudy Old Style" pitchFamily="18" charset="0"/>
            </a:endParaRPr>
          </a:p>
        </p:txBody>
      </p:sp>
      <p:sp>
        <p:nvSpPr>
          <p:cNvPr id="4" name="Slide Number Placeholder 3"/>
          <p:cNvSpPr>
            <a:spLocks noGrp="1"/>
          </p:cNvSpPr>
          <p:nvPr>
            <p:ph type="sldNum" sz="quarter" idx="4294967295"/>
          </p:nvPr>
        </p:nvSpPr>
        <p:spPr>
          <a:xfrm>
            <a:off x="4343400" y="6400829"/>
            <a:ext cx="381000" cy="317399"/>
          </a:xfrm>
          <a:prstGeom prst="rect">
            <a:avLst/>
          </a:prstGeom>
        </p:spPr>
        <p:txBody>
          <a:bodyPr/>
          <a:lstStyle/>
          <a:p>
            <a:pPr>
              <a:buFontTx/>
              <a:buNone/>
            </a:pPr>
            <a:fld id="{800332C6-A5C1-4D88-ADCE-6F3163D8595A}" type="slidenum">
              <a:rPr lang="en-US" smtClean="0">
                <a:solidFill>
                  <a:prstClr val="white"/>
                </a:solidFill>
              </a:rPr>
              <a:pPr>
                <a:buFontTx/>
                <a:buNone/>
              </a:pPr>
              <a:t>104</a:t>
            </a:fld>
            <a:endParaRPr lang="en-US" dirty="0">
              <a:solidFill>
                <a:prstClr val="white"/>
              </a:solidFill>
            </a:endParaRPr>
          </a:p>
        </p:txBody>
      </p:sp>
    </p:spTree>
    <p:extLst>
      <p:ext uri="{BB962C8B-B14F-4D97-AF65-F5344CB8AC3E}">
        <p14:creationId xmlns:p14="http://schemas.microsoft.com/office/powerpoint/2010/main" val="100561376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228600"/>
            <a:ext cx="8229600" cy="914400"/>
          </a:xfrm>
        </p:spPr>
        <p:txBody>
          <a:bodyPr/>
          <a:lstStyle/>
          <a:p>
            <a:pPr algn="l" eaLnBrk="1" hangingPunct="1"/>
            <a:r>
              <a:rPr lang="en-US" altLang="en-US" sz="3600" b="1" dirty="0" smtClean="0">
                <a:solidFill>
                  <a:srgbClr val="F58466"/>
                </a:solidFill>
                <a:latin typeface="Goudy Old Style" pitchFamily="18" charset="0"/>
              </a:rPr>
              <a:t>ILPQC HTN Initiative </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Goal &amp; Measures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3261497"/>
              </p:ext>
            </p:extLst>
          </p:nvPr>
        </p:nvGraphicFramePr>
        <p:xfrm>
          <a:off x="457200" y="1447800"/>
          <a:ext cx="8229600" cy="3942162"/>
        </p:xfrm>
        <a:graphic>
          <a:graphicData uri="http://schemas.openxmlformats.org/drawingml/2006/table">
            <a:tbl>
              <a:tblPr firstRow="1" bandRow="1">
                <a:tableStyleId>{5C22544A-7EE6-4342-B048-85BDC9FD1C3A}</a:tableStyleId>
              </a:tblPr>
              <a:tblGrid>
                <a:gridCol w="6019800"/>
                <a:gridCol w="1066800"/>
                <a:gridCol w="1143000"/>
              </a:tblGrid>
              <a:tr h="370869">
                <a:tc>
                  <a:txBody>
                    <a:bodyPr/>
                    <a:lstStyle/>
                    <a:p>
                      <a:r>
                        <a:rPr lang="en-US" sz="1600" dirty="0" smtClean="0"/>
                        <a:t>IL</a:t>
                      </a:r>
                      <a:r>
                        <a:rPr lang="en-US" sz="1600" baseline="0" dirty="0" smtClean="0"/>
                        <a:t> </a:t>
                      </a:r>
                      <a:r>
                        <a:rPr lang="en-US" sz="1600" dirty="0" smtClean="0"/>
                        <a:t>Measure</a:t>
                      </a:r>
                      <a:endParaRPr lang="en-US" sz="1600" dirty="0"/>
                    </a:p>
                  </a:txBody>
                  <a:tcPr marT="45724" marB="45724"/>
                </a:tc>
                <a:tc>
                  <a:txBody>
                    <a:bodyPr/>
                    <a:lstStyle/>
                    <a:p>
                      <a:r>
                        <a:rPr lang="en-US" sz="1600" dirty="0" smtClean="0"/>
                        <a:t>Type</a:t>
                      </a:r>
                      <a:endParaRPr lang="en-US" sz="1600" dirty="0"/>
                    </a:p>
                  </a:txBody>
                  <a:tcPr marT="45724" marB="45724"/>
                </a:tc>
                <a:tc>
                  <a:txBody>
                    <a:bodyPr/>
                    <a:lstStyle/>
                    <a:p>
                      <a:r>
                        <a:rPr lang="en-US" sz="1600" dirty="0" smtClean="0"/>
                        <a:t>Goal</a:t>
                      </a:r>
                      <a:endParaRPr lang="en-US" sz="1600" dirty="0"/>
                    </a:p>
                  </a:txBody>
                  <a:tcPr marT="45724" marB="45724"/>
                </a:tc>
              </a:tr>
              <a:tr h="1305531">
                <a:tc>
                  <a:txBody>
                    <a:bodyPr/>
                    <a:lstStyle/>
                    <a:p>
                      <a:r>
                        <a:rPr lang="en-US" altLang="en-US" sz="1600" b="1" dirty="0" smtClean="0"/>
                        <a:t>Severe Maternal Morbidity</a:t>
                      </a:r>
                    </a:p>
                    <a:p>
                      <a:r>
                        <a:rPr lang="en-US" sz="1600" dirty="0" smtClean="0"/>
                        <a:t>No. of</a:t>
                      </a:r>
                      <a:r>
                        <a:rPr lang="en-US" sz="1600" baseline="0" dirty="0" smtClean="0"/>
                        <a:t> w</a:t>
                      </a:r>
                      <a:r>
                        <a:rPr lang="en-US" sz="1600" dirty="0" smtClean="0"/>
                        <a:t>omen</a:t>
                      </a:r>
                      <a:r>
                        <a:rPr lang="en-US" sz="1600" baseline="0" dirty="0" smtClean="0"/>
                        <a:t> with severe maternal morbidities (e.g. Acute renal failure, ARDS, Pulmonary Edema, Puerperal CNS Disorder such as Seizure, DIC, Ventilation, Abruption) / No. </a:t>
                      </a:r>
                      <a:r>
                        <a:rPr lang="en-US" altLang="en-US" sz="1600" dirty="0" smtClean="0"/>
                        <a:t>pregnant &amp; postpartum women with new onset severe range HTN </a:t>
                      </a:r>
                      <a:endParaRPr lang="en-US" sz="1600" dirty="0"/>
                    </a:p>
                  </a:txBody>
                  <a:tcPr marT="45724" marB="45724" anchor="ctr"/>
                </a:tc>
                <a:tc>
                  <a:txBody>
                    <a:bodyPr/>
                    <a:lstStyle/>
                    <a:p>
                      <a:pPr algn="ctr"/>
                      <a:r>
                        <a:rPr lang="en-US" sz="1600" dirty="0" smtClean="0"/>
                        <a:t>Outcome</a:t>
                      </a:r>
                      <a:endParaRPr lang="en-US" sz="1600" dirty="0"/>
                    </a:p>
                  </a:txBody>
                  <a:tcPr marT="45724" marB="45724" anchor="ctr"/>
                </a:tc>
                <a:tc>
                  <a:txBody>
                    <a:bodyPr/>
                    <a:lstStyle/>
                    <a:p>
                      <a:pPr algn="ctr"/>
                      <a:r>
                        <a:rPr lang="en-US" sz="1600" dirty="0" smtClean="0"/>
                        <a:t>20%</a:t>
                      </a:r>
                      <a:r>
                        <a:rPr lang="en-US" sz="1600" baseline="0" dirty="0" smtClean="0"/>
                        <a:t> reduction</a:t>
                      </a:r>
                      <a:endParaRPr lang="en-US" sz="1600" dirty="0"/>
                    </a:p>
                  </a:txBody>
                  <a:tcPr marT="45724" marB="45724" anchor="ctr"/>
                </a:tc>
              </a:tr>
              <a:tr h="1061576">
                <a:tc>
                  <a:txBody>
                    <a:bodyPr/>
                    <a:lstStyle/>
                    <a:p>
                      <a:r>
                        <a:rPr lang="en-US" sz="1600" b="1" dirty="0" smtClean="0"/>
                        <a:t>Appropriate Medical Management in</a:t>
                      </a:r>
                      <a:r>
                        <a:rPr lang="en-US" sz="1600" b="1" baseline="0" dirty="0" smtClean="0"/>
                        <a:t> under 60 minutes</a:t>
                      </a:r>
                      <a:endParaRPr lang="en-US" sz="1600" b="1"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No.</a:t>
                      </a:r>
                      <a:r>
                        <a:rPr lang="en-US" altLang="en-US" sz="1600" baseline="0" dirty="0" smtClean="0"/>
                        <a:t> </a:t>
                      </a:r>
                      <a:r>
                        <a:rPr lang="en-US" altLang="en-US" sz="1600" dirty="0" smtClean="0"/>
                        <a:t>of women treated at different time points (30,60,90, &gt;90 min) after elevated BP is confirmed / No. of women with new onset severe range HTN</a:t>
                      </a:r>
                      <a:endParaRPr lang="en-US" sz="1600"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r h="370869">
                <a:tc>
                  <a:txBody>
                    <a:bodyPr/>
                    <a:lstStyle/>
                    <a:p>
                      <a:r>
                        <a:rPr lang="en-US" sz="1600" b="1" dirty="0" smtClean="0"/>
                        <a:t>Debriefs</a:t>
                      </a:r>
                      <a:r>
                        <a:rPr lang="en-US" sz="1600" dirty="0" smtClean="0"/>
                        <a:t> </a:t>
                      </a:r>
                      <a:r>
                        <a:rPr lang="en-US" sz="1600" b="1" dirty="0" smtClean="0"/>
                        <a:t>on all new onset severe range HTN* cases</a:t>
                      </a:r>
                      <a:endParaRPr lang="en-US" sz="1600" b="1"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r h="640130">
                <a:tc>
                  <a:txBody>
                    <a:bodyPr/>
                    <a:lstStyle/>
                    <a:p>
                      <a:r>
                        <a:rPr lang="en-US" sz="1600" b="1" dirty="0" smtClean="0"/>
                        <a:t>Discharge education</a:t>
                      </a:r>
                      <a:r>
                        <a:rPr lang="en-US" sz="1600" b="1" baseline="0" dirty="0" smtClean="0"/>
                        <a:t> and follow-up </a:t>
                      </a:r>
                      <a:r>
                        <a:rPr lang="en-US" sz="1600" baseline="0" dirty="0" smtClean="0"/>
                        <a:t>within 7-10 days for all women with severe range HTN,  72 hours with all women with severe range HTN on medications </a:t>
                      </a:r>
                      <a:endParaRPr lang="en-US" sz="1600"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bl>
          </a:graphicData>
        </a:graphic>
      </p:graphicFrame>
      <p:sp>
        <p:nvSpPr>
          <p:cNvPr id="36894" name="Rectangle 5"/>
          <p:cNvSpPr>
            <a:spLocks noChangeArrowheads="1"/>
          </p:cNvSpPr>
          <p:nvPr/>
        </p:nvSpPr>
        <p:spPr bwMode="auto">
          <a:xfrm>
            <a:off x="381000" y="5351092"/>
            <a:ext cx="83820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smtClean="0">
                <a:solidFill>
                  <a:prstClr val="black"/>
                </a:solidFill>
              </a:rPr>
              <a:t>Severe range HTN: ≥160 systolic / ≥110(105) diastolic per hospital standard </a:t>
            </a:r>
          </a:p>
          <a:p>
            <a:pPr>
              <a:spcBef>
                <a:spcPct val="0"/>
              </a:spcBef>
              <a:buFontTx/>
              <a:buNone/>
            </a:pPr>
            <a:endParaRPr lang="en-US" altLang="en-US" sz="300" dirty="0" smtClean="0">
              <a:solidFill>
                <a:prstClr val="black"/>
              </a:solidFill>
            </a:endParaRPr>
          </a:p>
          <a:p>
            <a:pPr>
              <a:spcBef>
                <a:spcPct val="0"/>
              </a:spcBef>
              <a:buFontTx/>
              <a:buNone/>
            </a:pPr>
            <a:r>
              <a:rPr lang="en-US" altLang="en-US" sz="1200" dirty="0" smtClean="0">
                <a:solidFill>
                  <a:prstClr val="black"/>
                </a:solidFill>
              </a:rPr>
              <a:t>*New onset severe range HTN: first episode of persistent severe range HTN (lasting &gt;15 minutes) in a hospitalization (ER, L&amp;D, or other inpatient setting), can be chronic HTN, gestational HTN, preeclampsia and/or postpartum diagnosis.</a:t>
            </a:r>
          </a:p>
        </p:txBody>
      </p:sp>
      <p:sp>
        <p:nvSpPr>
          <p:cNvPr id="36895" name="Rectangle 6"/>
          <p:cNvSpPr>
            <a:spLocks noChangeArrowheads="1"/>
          </p:cNvSpPr>
          <p:nvPr/>
        </p:nvSpPr>
        <p:spPr bwMode="auto">
          <a:xfrm>
            <a:off x="381000" y="1143000"/>
            <a:ext cx="6934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buClr>
                <a:srgbClr val="F58466"/>
              </a:buClr>
              <a:buFontTx/>
              <a:buNone/>
            </a:pPr>
            <a:r>
              <a:rPr lang="en-US" altLang="en-US" sz="1600" dirty="0" smtClean="0">
                <a:solidFill>
                  <a:prstClr val="black"/>
                </a:solidFill>
                <a:ea typeface="MS PGothic" pitchFamily="34" charset="-128"/>
                <a:cs typeface="+mn-cs"/>
              </a:rPr>
              <a:t>Goal: Reduce preeclampsia maternal morbidity</a:t>
            </a:r>
          </a:p>
        </p:txBody>
      </p:sp>
    </p:spTree>
    <p:extLst>
      <p:ext uri="{BB962C8B-B14F-4D97-AF65-F5344CB8AC3E}">
        <p14:creationId xmlns:p14="http://schemas.microsoft.com/office/powerpoint/2010/main" val="512635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76200"/>
            <a:ext cx="8229600" cy="1143000"/>
          </a:xfrm>
        </p:spPr>
        <p:txBody>
          <a:bodyPr/>
          <a:lstStyle/>
          <a:p>
            <a:pPr algn="l"/>
            <a:r>
              <a:rPr lang="en-US" altLang="en-US" sz="4000" b="1" dirty="0" smtClean="0">
                <a:solidFill>
                  <a:srgbClr val="F58466"/>
                </a:solidFill>
                <a:latin typeface="Goudy Old Style" pitchFamily="18" charset="0"/>
              </a:rPr>
              <a:t>IL Maternal Hypertension:</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Data Form</a:t>
            </a:r>
          </a:p>
        </p:txBody>
      </p:sp>
      <p:sp>
        <p:nvSpPr>
          <p:cNvPr id="3" name="Content Placeholder 2"/>
          <p:cNvSpPr>
            <a:spLocks noGrp="1"/>
          </p:cNvSpPr>
          <p:nvPr>
            <p:ph idx="1"/>
          </p:nvPr>
        </p:nvSpPr>
        <p:spPr>
          <a:xfrm>
            <a:off x="381000" y="1371606"/>
            <a:ext cx="8229600" cy="4525963"/>
          </a:xfrm>
        </p:spPr>
        <p:txBody>
          <a:bodyPr/>
          <a:lstStyle/>
          <a:p>
            <a:pPr marL="342900" lvl="1" indent="-342900">
              <a:buClr>
                <a:srgbClr val="F58466"/>
              </a:buClr>
              <a:buFont typeface="Arial" charset="0"/>
              <a:buChar char="•"/>
              <a:defRPr/>
            </a:pPr>
            <a:endParaRPr lang="en-US" sz="2400" dirty="0"/>
          </a:p>
          <a:p>
            <a:pPr>
              <a:buClr>
                <a:srgbClr val="F58466"/>
              </a:buClr>
              <a:buFont typeface="Arial" charset="0"/>
              <a:buChar char="•"/>
              <a:defRPr/>
            </a:pPr>
            <a:endParaRPr lang="en-US" sz="2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219200"/>
            <a:ext cx="7056847" cy="539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88491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9525"/>
            <a:ext cx="8229600" cy="1143000"/>
          </a:xfrm>
        </p:spPr>
        <p:txBody>
          <a:bodyPr/>
          <a:lstStyle/>
          <a:p>
            <a:pPr algn="l"/>
            <a:r>
              <a:rPr lang="en-US" altLang="en-US" sz="4000" b="1" smtClean="0">
                <a:solidFill>
                  <a:srgbClr val="F58466"/>
                </a:solidFill>
                <a:latin typeface="Goudy Old Style" pitchFamily="18" charset="0"/>
              </a:rPr>
              <a:t>Keys to Success</a:t>
            </a:r>
          </a:p>
        </p:txBody>
      </p:sp>
      <p:sp>
        <p:nvSpPr>
          <p:cNvPr id="36867" name="Content Placeholder 2"/>
          <p:cNvSpPr>
            <a:spLocks noGrp="1"/>
          </p:cNvSpPr>
          <p:nvPr>
            <p:ph idx="1"/>
          </p:nvPr>
        </p:nvSpPr>
        <p:spPr>
          <a:xfrm>
            <a:off x="304800" y="838200"/>
            <a:ext cx="8610600" cy="4525963"/>
          </a:xfrm>
        </p:spPr>
        <p:txBody>
          <a:bodyPr/>
          <a:lstStyle/>
          <a:p>
            <a:pPr>
              <a:buClr>
                <a:srgbClr val="F58466"/>
              </a:buClr>
            </a:pPr>
            <a:r>
              <a:rPr lang="en-US" altLang="en-US" sz="2800" dirty="0" smtClean="0"/>
              <a:t>Team Participates on Monthly Team Call</a:t>
            </a:r>
          </a:p>
          <a:p>
            <a:pPr lvl="1">
              <a:buClr>
                <a:srgbClr val="004990"/>
              </a:buClr>
              <a:buFont typeface="Arial" charset="0"/>
              <a:buChar char="•"/>
            </a:pPr>
            <a:r>
              <a:rPr lang="en-US" altLang="en-US" sz="2400" dirty="0" smtClean="0"/>
              <a:t>4</a:t>
            </a:r>
            <a:r>
              <a:rPr lang="en-US" altLang="en-US" sz="2400" baseline="30000" dirty="0" smtClean="0"/>
              <a:t>th</a:t>
            </a:r>
            <a:r>
              <a:rPr lang="en-US" altLang="en-US" sz="2400" dirty="0" smtClean="0"/>
              <a:t> Monday of each month 12:30-1:30</a:t>
            </a:r>
          </a:p>
          <a:p>
            <a:pPr lvl="1">
              <a:buClr>
                <a:srgbClr val="004990"/>
              </a:buClr>
              <a:buFont typeface="Arial" charset="0"/>
              <a:buChar char="•"/>
            </a:pPr>
            <a:r>
              <a:rPr lang="en-US" altLang="en-US" sz="2400" dirty="0" smtClean="0"/>
              <a:t>Review data, discuss QI strategies for HTN bundle implementation, education topic and Team Talks (hear from teams across IL sharing progress</a:t>
            </a:r>
            <a:r>
              <a:rPr lang="en-US" altLang="en-US" sz="2400" dirty="0"/>
              <a:t>)</a:t>
            </a:r>
            <a:endParaRPr lang="en-US" altLang="en-US" sz="2400" dirty="0" smtClean="0"/>
          </a:p>
          <a:p>
            <a:pPr>
              <a:buClr>
                <a:srgbClr val="F58466"/>
              </a:buClr>
            </a:pPr>
            <a:r>
              <a:rPr lang="en-US" altLang="en-US" sz="2800" dirty="0" smtClean="0"/>
              <a:t>Submit monthly data in </a:t>
            </a:r>
            <a:r>
              <a:rPr lang="en-US" altLang="en-US" sz="2800" dirty="0" err="1" smtClean="0"/>
              <a:t>RedCap</a:t>
            </a:r>
            <a:endParaRPr lang="en-US" altLang="en-US" sz="2800" dirty="0" smtClean="0"/>
          </a:p>
          <a:p>
            <a:pPr lvl="1">
              <a:buClr>
                <a:srgbClr val="004990"/>
              </a:buClr>
              <a:buFont typeface="Arial" charset="0"/>
              <a:buChar char="•"/>
            </a:pPr>
            <a:r>
              <a:rPr lang="en-US" altLang="en-US" sz="2400" dirty="0" smtClean="0"/>
              <a:t>Teams can track progress across time and compare to over 100 hospitals in initiative on reducing time to treatment for all patients with severe range BP</a:t>
            </a:r>
          </a:p>
          <a:p>
            <a:pPr>
              <a:buClr>
                <a:srgbClr val="F58466"/>
              </a:buClr>
            </a:pPr>
            <a:r>
              <a:rPr lang="en-US" altLang="en-US" sz="2800" dirty="0"/>
              <a:t>H</a:t>
            </a:r>
            <a:r>
              <a:rPr lang="en-US" altLang="en-US" sz="2800" dirty="0" smtClean="0"/>
              <a:t>old regular HTN Team meetings to review data, identify opportunities for improvement and drive QI work</a:t>
            </a:r>
          </a:p>
        </p:txBody>
      </p:sp>
    </p:spTree>
    <p:extLst>
      <p:ext uri="{BB962C8B-B14F-4D97-AF65-F5344CB8AC3E}">
        <p14:creationId xmlns:p14="http://schemas.microsoft.com/office/powerpoint/2010/main" val="24338023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a:r>
              <a:rPr lang="en-US" altLang="en-US" sz="4000" b="1" smtClean="0">
                <a:solidFill>
                  <a:srgbClr val="F58466"/>
                </a:solidFill>
                <a:latin typeface="Goudy Old Style" pitchFamily="18" charset="0"/>
              </a:rPr>
              <a:t>Initiative Goals</a:t>
            </a:r>
          </a:p>
        </p:txBody>
      </p:sp>
      <p:sp>
        <p:nvSpPr>
          <p:cNvPr id="3" name="Content Placeholder 2"/>
          <p:cNvSpPr>
            <a:spLocks noGrp="1"/>
          </p:cNvSpPr>
          <p:nvPr>
            <p:ph idx="1"/>
          </p:nvPr>
        </p:nvSpPr>
        <p:spPr>
          <a:xfrm>
            <a:off x="533400" y="1371600"/>
            <a:ext cx="8229599" cy="4449763"/>
          </a:xfrm>
          <a:extLst/>
        </p:spPr>
        <p:txBody>
          <a:bodyPr>
            <a:normAutofit fontScale="92500" lnSpcReduction="20000"/>
          </a:bodyPr>
          <a:lstStyle/>
          <a:p>
            <a:pPr>
              <a:spcBef>
                <a:spcPts val="1200"/>
              </a:spcBef>
              <a:buClr>
                <a:srgbClr val="F58466"/>
              </a:buClr>
              <a:buFont typeface="Arial" panose="020B0604020202020204" pitchFamily="34" charset="0"/>
              <a:buChar char="•"/>
              <a:defRPr/>
            </a:pPr>
            <a:r>
              <a:rPr lang="en-US" dirty="0"/>
              <a:t>Early </a:t>
            </a:r>
            <a:r>
              <a:rPr lang="en-US" dirty="0" smtClean="0"/>
              <a:t>recognition of hypertension / preeclampsia triggers during pregnancy and postpartum period</a:t>
            </a:r>
            <a:endParaRPr lang="en-US" dirty="0"/>
          </a:p>
          <a:p>
            <a:pPr>
              <a:spcBef>
                <a:spcPts val="1200"/>
              </a:spcBef>
              <a:buClr>
                <a:srgbClr val="F58466"/>
              </a:buClr>
              <a:buFont typeface="Arial" panose="020B0604020202020204" pitchFamily="34" charset="0"/>
              <a:buChar char="•"/>
              <a:defRPr/>
            </a:pPr>
            <a:r>
              <a:rPr lang="en-US" b="1" dirty="0" smtClean="0"/>
              <a:t>Reduce time to </a:t>
            </a:r>
            <a:r>
              <a:rPr lang="en-US" b="1" dirty="0"/>
              <a:t>treatment of severe range blood </a:t>
            </a:r>
            <a:r>
              <a:rPr lang="en-US" b="1" dirty="0" smtClean="0"/>
              <a:t>pressure, 160/110(105) </a:t>
            </a:r>
          </a:p>
          <a:p>
            <a:pPr>
              <a:spcBef>
                <a:spcPts val="1200"/>
              </a:spcBef>
              <a:buClr>
                <a:srgbClr val="F58466"/>
              </a:buClr>
              <a:buFont typeface="Arial" panose="020B0604020202020204" pitchFamily="34" charset="0"/>
              <a:buChar char="•"/>
              <a:defRPr/>
            </a:pPr>
            <a:r>
              <a:rPr lang="en-US" dirty="0" smtClean="0"/>
              <a:t>Provide patient education and appropriate discharge follow up </a:t>
            </a:r>
          </a:p>
          <a:p>
            <a:pPr>
              <a:spcBef>
                <a:spcPts val="1200"/>
              </a:spcBef>
              <a:buClr>
                <a:srgbClr val="F58466"/>
              </a:buClr>
              <a:buFont typeface="Arial" panose="020B0604020202020204" pitchFamily="34" charset="0"/>
              <a:buChar char="•"/>
              <a:defRPr/>
            </a:pPr>
            <a:r>
              <a:rPr lang="en-US" dirty="0" smtClean="0"/>
              <a:t>Implementation </a:t>
            </a:r>
            <a:r>
              <a:rPr lang="en-US" dirty="0"/>
              <a:t>of evidence based </a:t>
            </a:r>
            <a:r>
              <a:rPr lang="en-US" dirty="0" smtClean="0"/>
              <a:t>protocols</a:t>
            </a:r>
          </a:p>
          <a:p>
            <a:pPr lvl="1">
              <a:spcBef>
                <a:spcPts val="1200"/>
              </a:spcBef>
              <a:buClr>
                <a:srgbClr val="004990"/>
              </a:buClr>
              <a:buFont typeface="Arial" panose="020B0604020202020204" pitchFamily="34" charset="0"/>
              <a:buChar char="•"/>
              <a:defRPr/>
            </a:pPr>
            <a:r>
              <a:rPr lang="en-US" dirty="0" smtClean="0"/>
              <a:t>Management of severe HTN, preeclampsia triggers, magnesium, </a:t>
            </a:r>
            <a:r>
              <a:rPr lang="en-US" dirty="0"/>
              <a:t>expectant management vs </a:t>
            </a:r>
            <a:r>
              <a:rPr lang="en-US" dirty="0" smtClean="0"/>
              <a:t>delivery, postpartum management, eclampsia</a:t>
            </a:r>
            <a:endParaRPr lang="en-US" strike="sngStrike" dirty="0"/>
          </a:p>
          <a:p>
            <a:pPr>
              <a:spcBef>
                <a:spcPts val="1200"/>
              </a:spcBef>
              <a:buFont typeface="Arial" panose="020B0604020202020204" pitchFamily="34" charset="0"/>
              <a:buChar char="•"/>
              <a:defRPr/>
            </a:pPr>
            <a:endParaRPr lang="en-US" dirty="0" smtClean="0"/>
          </a:p>
          <a:p>
            <a:pPr marL="0" indent="0">
              <a:spcBef>
                <a:spcPts val="1200"/>
              </a:spcBef>
              <a:buFont typeface="Arial" panose="020B0604020202020204" pitchFamily="34" charset="0"/>
              <a:buNone/>
              <a:defRPr/>
            </a:pPr>
            <a:endParaRPr lang="en-US" dirty="0"/>
          </a:p>
        </p:txBody>
      </p:sp>
    </p:spTree>
    <p:extLst>
      <p:ext uri="{BB962C8B-B14F-4D97-AF65-F5344CB8AC3E}">
        <p14:creationId xmlns:p14="http://schemas.microsoft.com/office/powerpoint/2010/main" val="4326172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01853" y="1335132"/>
            <a:ext cx="1755689" cy="941555"/>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smtClean="0">
                <a:solidFill>
                  <a:prstClr val="black"/>
                </a:solidFill>
                <a:latin typeface="Arial" pitchFamily="34" charset="0"/>
                <a:cs typeface="Arial" pitchFamily="34" charset="0"/>
              </a:rPr>
              <a:t>Readiness: Implementation of standard processes for optimal care of severe maternal hypertension in pregnancy</a:t>
            </a:r>
            <a:endParaRPr lang="en-US" sz="1000" dirty="0">
              <a:solidFill>
                <a:prstClr val="black"/>
              </a:solidFill>
              <a:latin typeface="Arial" pitchFamily="34" charset="0"/>
              <a:cs typeface="Arial" pitchFamily="34" charset="0"/>
            </a:endParaRPr>
          </a:p>
        </p:txBody>
      </p:sp>
      <p:sp>
        <p:nvSpPr>
          <p:cNvPr id="11" name="Rectangle 10"/>
          <p:cNvSpPr/>
          <p:nvPr/>
        </p:nvSpPr>
        <p:spPr>
          <a:xfrm>
            <a:off x="2001853" y="2495874"/>
            <a:ext cx="1771649" cy="1154004"/>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smtClean="0">
                <a:solidFill>
                  <a:prstClr val="black"/>
                </a:solidFill>
                <a:latin typeface="Arial" pitchFamily="34" charset="0"/>
                <a:cs typeface="Arial" pitchFamily="34" charset="0"/>
              </a:rPr>
              <a:t>Recognition: </a:t>
            </a:r>
            <a:r>
              <a:rPr lang="en-US" sz="1000" dirty="0">
                <a:solidFill>
                  <a:prstClr val="black"/>
                </a:solidFill>
                <a:latin typeface="Arial" pitchFamily="34" charset="0"/>
                <a:cs typeface="Arial" pitchFamily="34" charset="0"/>
              </a:rPr>
              <a:t>Screening and early diagnosis </a:t>
            </a:r>
            <a:r>
              <a:rPr lang="en-US" sz="1000" dirty="0" smtClean="0">
                <a:solidFill>
                  <a:prstClr val="black"/>
                </a:solidFill>
                <a:latin typeface="Arial" pitchFamily="34" charset="0"/>
                <a:cs typeface="Arial" pitchFamily="34" charset="0"/>
              </a:rPr>
              <a:t>of severe maternal hypertension in pregnancy</a:t>
            </a:r>
            <a:endParaRPr lang="en-US" sz="1000" dirty="0">
              <a:solidFill>
                <a:prstClr val="black"/>
              </a:solidFill>
              <a:latin typeface="Arial" pitchFamily="34" charset="0"/>
              <a:cs typeface="Arial" pitchFamily="34" charset="0"/>
            </a:endParaRPr>
          </a:p>
        </p:txBody>
      </p:sp>
      <p:sp>
        <p:nvSpPr>
          <p:cNvPr id="15" name="Rectangle 14"/>
          <p:cNvSpPr/>
          <p:nvPr/>
        </p:nvSpPr>
        <p:spPr>
          <a:xfrm>
            <a:off x="4057138" y="932196"/>
            <a:ext cx="4911357" cy="1491781"/>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Implement </a:t>
            </a:r>
            <a:r>
              <a:rPr lang="en-US" sz="1000" dirty="0" smtClean="0">
                <a:solidFill>
                  <a:prstClr val="black"/>
                </a:solidFill>
              </a:rPr>
              <a:t>standard order sets and/or algorithms </a:t>
            </a:r>
            <a:r>
              <a:rPr lang="en-US" sz="1000" dirty="0">
                <a:solidFill>
                  <a:prstClr val="black"/>
                </a:solidFill>
              </a:rPr>
              <a:t>for early warning signs, diagnostic criteria, </a:t>
            </a:r>
            <a:r>
              <a:rPr lang="en-US" sz="1000" dirty="0" smtClean="0">
                <a:solidFill>
                  <a:prstClr val="black"/>
                </a:solidFill>
              </a:rPr>
              <a:t>timely triage, monitoring </a:t>
            </a:r>
            <a:r>
              <a:rPr lang="en-US" sz="1000" dirty="0">
                <a:solidFill>
                  <a:prstClr val="black"/>
                </a:solidFill>
              </a:rPr>
              <a:t>and treatment of severe </a:t>
            </a:r>
            <a:r>
              <a:rPr lang="en-US" sz="1000" dirty="0" smtClean="0">
                <a:solidFill>
                  <a:prstClr val="black"/>
                </a:solidFill>
              </a:rPr>
              <a:t>hypertension </a:t>
            </a: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Ensure </a:t>
            </a:r>
            <a:r>
              <a:rPr lang="en-US" sz="1000" dirty="0">
                <a:solidFill>
                  <a:prstClr val="black"/>
                </a:solidFill>
              </a:rPr>
              <a:t>rapid access to medications used for </a:t>
            </a:r>
            <a:r>
              <a:rPr lang="en-US" sz="1000" dirty="0" smtClean="0">
                <a:solidFill>
                  <a:prstClr val="black"/>
                </a:solidFill>
              </a:rPr>
              <a:t>severe </a:t>
            </a:r>
            <a:r>
              <a:rPr lang="en-US" sz="1000" dirty="0">
                <a:solidFill>
                  <a:prstClr val="black"/>
                </a:solidFill>
              </a:rPr>
              <a:t>hypertension </a:t>
            </a:r>
            <a:r>
              <a:rPr lang="en-US" sz="1000" dirty="0" smtClean="0">
                <a:solidFill>
                  <a:prstClr val="black"/>
                </a:solidFill>
              </a:rPr>
              <a:t>with guide </a:t>
            </a:r>
            <a:r>
              <a:rPr lang="en-US" sz="1000" dirty="0">
                <a:solidFill>
                  <a:prstClr val="black"/>
                </a:solidFill>
              </a:rPr>
              <a:t>for administration and dosage</a:t>
            </a: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Implement system plan for escalation, obtaining appropriate consultation, and maternal </a:t>
            </a:r>
            <a:r>
              <a:rPr lang="en-US" sz="1000" dirty="0" smtClean="0">
                <a:solidFill>
                  <a:prstClr val="black"/>
                </a:solidFill>
              </a:rPr>
              <a:t>transport</a:t>
            </a: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Perform </a:t>
            </a:r>
            <a:r>
              <a:rPr lang="en-US" sz="1000" dirty="0">
                <a:solidFill>
                  <a:prstClr val="black"/>
                </a:solidFill>
              </a:rPr>
              <a:t>regular simulation drills of </a:t>
            </a:r>
            <a:r>
              <a:rPr lang="en-US" sz="1000" dirty="0" smtClean="0">
                <a:solidFill>
                  <a:prstClr val="black"/>
                </a:solidFill>
              </a:rPr>
              <a:t>severe hypertension </a:t>
            </a:r>
            <a:r>
              <a:rPr lang="en-US" sz="1000" dirty="0">
                <a:solidFill>
                  <a:prstClr val="black"/>
                </a:solidFill>
              </a:rPr>
              <a:t>protocols </a:t>
            </a:r>
            <a:r>
              <a:rPr lang="en-US" sz="1000" dirty="0" smtClean="0">
                <a:solidFill>
                  <a:prstClr val="black"/>
                </a:solidFill>
              </a:rPr>
              <a:t>with </a:t>
            </a:r>
            <a:r>
              <a:rPr lang="en-US" sz="1000" dirty="0">
                <a:solidFill>
                  <a:prstClr val="black"/>
                </a:solidFill>
              </a:rPr>
              <a:t>post-drill debriefs </a:t>
            </a:r>
            <a:endParaRPr lang="en-US" sz="1000" dirty="0" smtClean="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Integrate severe </a:t>
            </a:r>
            <a:r>
              <a:rPr lang="en-US" sz="1000" dirty="0">
                <a:solidFill>
                  <a:prstClr val="black"/>
                </a:solidFill>
              </a:rPr>
              <a:t>hypertension processes (e.g. order sets, tracking tools) into your </a:t>
            </a:r>
            <a:r>
              <a:rPr lang="en-US" sz="1000" dirty="0" smtClean="0">
                <a:solidFill>
                  <a:prstClr val="black"/>
                </a:solidFill>
              </a:rPr>
              <a:t>EHR</a:t>
            </a:r>
            <a:endParaRPr lang="en-US" sz="900" dirty="0">
              <a:solidFill>
                <a:prstClr val="black"/>
              </a:solidFill>
            </a:endParaRPr>
          </a:p>
        </p:txBody>
      </p:sp>
      <p:sp>
        <p:nvSpPr>
          <p:cNvPr id="17" name="Rectangle 16"/>
          <p:cNvSpPr/>
          <p:nvPr/>
        </p:nvSpPr>
        <p:spPr>
          <a:xfrm>
            <a:off x="4057139" y="2443099"/>
            <a:ext cx="4909685" cy="1388165"/>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Standardize protocol for measurement and assessment of blood pressure and urine protein for all pregnant and postpartum women</a:t>
            </a: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Standardize response to </a:t>
            </a:r>
            <a:r>
              <a:rPr lang="en-US" sz="1000" dirty="0" smtClean="0">
                <a:solidFill>
                  <a:prstClr val="black"/>
                </a:solidFill>
              </a:rPr>
              <a:t>early </a:t>
            </a:r>
            <a:r>
              <a:rPr lang="en-US" sz="1000" dirty="0">
                <a:solidFill>
                  <a:prstClr val="black"/>
                </a:solidFill>
              </a:rPr>
              <a:t>warning signs including listening to and investigating </a:t>
            </a:r>
            <a:r>
              <a:rPr lang="en-US" sz="1000" dirty="0" smtClean="0">
                <a:solidFill>
                  <a:prstClr val="black"/>
                </a:solidFill>
              </a:rPr>
              <a:t>symptoms </a:t>
            </a:r>
            <a:r>
              <a:rPr lang="en-US" sz="1000" dirty="0">
                <a:solidFill>
                  <a:prstClr val="black"/>
                </a:solidFill>
              </a:rPr>
              <a:t>and assessment of labs </a:t>
            </a:r>
            <a:endParaRPr lang="en-US" sz="1000" dirty="0" smtClean="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Implement </a:t>
            </a:r>
            <a:r>
              <a:rPr lang="en-US" sz="1000" dirty="0">
                <a:solidFill>
                  <a:prstClr val="black"/>
                </a:solidFill>
              </a:rPr>
              <a:t>facility-wide standards for patient-centered education of </a:t>
            </a:r>
            <a:r>
              <a:rPr lang="en-US" sz="1000" dirty="0" smtClean="0">
                <a:solidFill>
                  <a:prstClr val="black"/>
                </a:solidFill>
              </a:rPr>
              <a:t>women </a:t>
            </a:r>
            <a:r>
              <a:rPr lang="en-US" sz="1000" dirty="0">
                <a:solidFill>
                  <a:prstClr val="black"/>
                </a:solidFill>
              </a:rPr>
              <a:t>and their families on signs and symptoms of </a:t>
            </a:r>
            <a:r>
              <a:rPr lang="en-US" sz="1000" dirty="0" smtClean="0">
                <a:solidFill>
                  <a:prstClr val="black"/>
                </a:solidFill>
              </a:rPr>
              <a:t>severe </a:t>
            </a:r>
            <a:r>
              <a:rPr lang="en-US" sz="1000" dirty="0">
                <a:solidFill>
                  <a:prstClr val="black"/>
                </a:solidFill>
              </a:rPr>
              <a:t>hypertension</a:t>
            </a: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Educate </a:t>
            </a:r>
            <a:r>
              <a:rPr lang="en-US" sz="1000" dirty="0" smtClean="0">
                <a:solidFill>
                  <a:prstClr val="black"/>
                </a:solidFill>
              </a:rPr>
              <a:t>OB, ED, and anesthesiology physicians</a:t>
            </a:r>
            <a:r>
              <a:rPr lang="en-US" sz="1000" dirty="0">
                <a:solidFill>
                  <a:prstClr val="black"/>
                </a:solidFill>
              </a:rPr>
              <a:t>, midwives, and nurses on </a:t>
            </a:r>
            <a:r>
              <a:rPr lang="en-US" sz="1000" dirty="0" smtClean="0">
                <a:solidFill>
                  <a:prstClr val="black"/>
                </a:solidFill>
              </a:rPr>
              <a:t>recognition and diagnosis of severe hypertension </a:t>
            </a:r>
            <a:r>
              <a:rPr lang="en-US" sz="1000" dirty="0">
                <a:solidFill>
                  <a:prstClr val="black"/>
                </a:solidFill>
              </a:rPr>
              <a:t>that </a:t>
            </a:r>
            <a:r>
              <a:rPr lang="en-US" sz="1000" dirty="0" smtClean="0">
                <a:solidFill>
                  <a:prstClr val="black"/>
                </a:solidFill>
              </a:rPr>
              <a:t>includes utilizing resources such as </a:t>
            </a:r>
            <a:r>
              <a:rPr lang="en-US" sz="1000" dirty="0">
                <a:solidFill>
                  <a:prstClr val="black"/>
                </a:solidFill>
              </a:rPr>
              <a:t>the AIM hypertension bundle </a:t>
            </a:r>
            <a:r>
              <a:rPr lang="en-US" sz="1000" dirty="0" smtClean="0">
                <a:solidFill>
                  <a:prstClr val="black"/>
                </a:solidFill>
              </a:rPr>
              <a:t>and/or </a:t>
            </a:r>
            <a:r>
              <a:rPr lang="en-US" sz="1000" dirty="0">
                <a:solidFill>
                  <a:prstClr val="black"/>
                </a:solidFill>
              </a:rPr>
              <a:t>unit standard </a:t>
            </a:r>
            <a:r>
              <a:rPr lang="en-US" sz="1000" dirty="0" smtClean="0">
                <a:solidFill>
                  <a:prstClr val="black"/>
                </a:solidFill>
              </a:rPr>
              <a:t>protocol</a:t>
            </a:r>
            <a:endParaRPr lang="en-US" sz="1000" dirty="0">
              <a:solidFill>
                <a:prstClr val="black"/>
              </a:solidFill>
            </a:endParaRPr>
          </a:p>
        </p:txBody>
      </p:sp>
      <p:sp>
        <p:nvSpPr>
          <p:cNvPr id="20" name="Rectangle 19"/>
          <p:cNvSpPr/>
          <p:nvPr/>
        </p:nvSpPr>
        <p:spPr>
          <a:xfrm>
            <a:off x="1994709" y="3914554"/>
            <a:ext cx="1785936" cy="1180763"/>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smtClean="0">
                <a:solidFill>
                  <a:prstClr val="black"/>
                </a:solidFill>
                <a:latin typeface="Arial" pitchFamily="34" charset="0"/>
                <a:cs typeface="Arial" pitchFamily="34" charset="0"/>
              </a:rPr>
              <a:t>Response: Care </a:t>
            </a:r>
            <a:r>
              <a:rPr lang="en-US" sz="1000" dirty="0">
                <a:solidFill>
                  <a:prstClr val="black"/>
                </a:solidFill>
                <a:latin typeface="Arial" pitchFamily="34" charset="0"/>
                <a:cs typeface="Arial" pitchFamily="34" charset="0"/>
              </a:rPr>
              <a:t>management </a:t>
            </a:r>
            <a:r>
              <a:rPr lang="en-US" sz="1000" dirty="0" smtClean="0">
                <a:solidFill>
                  <a:prstClr val="black"/>
                </a:solidFill>
                <a:latin typeface="Arial" pitchFamily="34" charset="0"/>
                <a:cs typeface="Arial" pitchFamily="34" charset="0"/>
              </a:rPr>
              <a:t>for every pregnant or postpartum woman with new onset severe hypertension</a:t>
            </a:r>
            <a:endParaRPr lang="en-US" sz="1000" dirty="0">
              <a:solidFill>
                <a:prstClr val="black"/>
              </a:solidFill>
              <a:latin typeface="Arial" pitchFamily="34" charset="0"/>
              <a:cs typeface="Arial" pitchFamily="34" charset="0"/>
            </a:endParaRPr>
          </a:p>
        </p:txBody>
      </p:sp>
      <p:sp>
        <p:nvSpPr>
          <p:cNvPr id="21" name="Rectangle 20"/>
          <p:cNvSpPr/>
          <p:nvPr/>
        </p:nvSpPr>
        <p:spPr>
          <a:xfrm>
            <a:off x="1999471" y="5359996"/>
            <a:ext cx="1781174" cy="993245"/>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smtClean="0">
                <a:solidFill>
                  <a:prstClr val="black"/>
                </a:solidFill>
                <a:latin typeface="Arial" pitchFamily="34" charset="0"/>
                <a:cs typeface="Arial" pitchFamily="34" charset="0"/>
              </a:rPr>
              <a:t>Reporting/Systems Learning: Foster a culture of safety and improvement for care of women with new onset severe hypertension</a:t>
            </a:r>
            <a:endParaRPr lang="en-US" sz="1000" dirty="0">
              <a:solidFill>
                <a:prstClr val="black"/>
              </a:solidFill>
              <a:latin typeface="Arial" pitchFamily="34" charset="0"/>
              <a:cs typeface="Arial" pitchFamily="34" charset="0"/>
            </a:endParaRPr>
          </a:p>
        </p:txBody>
      </p:sp>
      <p:sp>
        <p:nvSpPr>
          <p:cNvPr id="22" name="Rectangle 21"/>
          <p:cNvSpPr/>
          <p:nvPr/>
        </p:nvSpPr>
        <p:spPr>
          <a:xfrm>
            <a:off x="176584" y="344096"/>
            <a:ext cx="8839201" cy="3558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600" dirty="0" smtClean="0">
                <a:solidFill>
                  <a:prstClr val="black"/>
                </a:solidFill>
                <a:cs typeface="Arial" pitchFamily="34" charset="0"/>
              </a:rPr>
              <a:t>GOAL: </a:t>
            </a:r>
            <a:r>
              <a:rPr lang="en-US" sz="1600" dirty="0">
                <a:solidFill>
                  <a:prstClr val="black"/>
                </a:solidFill>
                <a:cs typeface="Arial" pitchFamily="34" charset="0"/>
              </a:rPr>
              <a:t>T</a:t>
            </a:r>
            <a:r>
              <a:rPr lang="en-US" sz="1600" dirty="0" smtClean="0">
                <a:solidFill>
                  <a:prstClr val="black"/>
                </a:solidFill>
                <a:cs typeface="Arial" pitchFamily="34" charset="0"/>
              </a:rPr>
              <a:t>o reduce </a:t>
            </a:r>
            <a:r>
              <a:rPr lang="en-US" sz="1600" dirty="0">
                <a:solidFill>
                  <a:prstClr val="black"/>
                </a:solidFill>
                <a:cs typeface="Arial" pitchFamily="34" charset="0"/>
              </a:rPr>
              <a:t>preeclampsia maternal </a:t>
            </a:r>
            <a:r>
              <a:rPr lang="en-US" sz="1600" dirty="0" smtClean="0">
                <a:solidFill>
                  <a:prstClr val="black"/>
                </a:solidFill>
                <a:cs typeface="Arial" pitchFamily="34" charset="0"/>
              </a:rPr>
              <a:t>morbidity in Illinois hospitals</a:t>
            </a:r>
            <a:endParaRPr lang="en-US" sz="1600" dirty="0">
              <a:solidFill>
                <a:prstClr val="black"/>
              </a:solidFill>
              <a:cs typeface="Arial" pitchFamily="34" charset="0"/>
            </a:endParaRPr>
          </a:p>
        </p:txBody>
      </p:sp>
      <p:sp>
        <p:nvSpPr>
          <p:cNvPr id="14347" name="TextBox 37"/>
          <p:cNvSpPr txBox="1">
            <a:spLocks noChangeArrowheads="1"/>
          </p:cNvSpPr>
          <p:nvPr/>
        </p:nvSpPr>
        <p:spPr bwMode="auto">
          <a:xfrm>
            <a:off x="723899" y="9087"/>
            <a:ext cx="7315200" cy="400110"/>
          </a:xfrm>
          <a:prstGeom prst="rect">
            <a:avLst/>
          </a:prstGeom>
          <a:noFill/>
          <a:ln w="9525">
            <a:noFill/>
            <a:miter lim="800000"/>
            <a:headEnd/>
            <a:tailEnd/>
          </a:ln>
        </p:spPr>
        <p:txBody>
          <a:bodyPr>
            <a:spAutoFit/>
          </a:bodyPr>
          <a:lstStyle/>
          <a:p>
            <a:pPr algn="ctr" eaLnBrk="1" hangingPunct="1"/>
            <a:r>
              <a:rPr lang="en-US" altLang="en-US" sz="2000" b="1" dirty="0">
                <a:solidFill>
                  <a:srgbClr val="F58466"/>
                </a:solidFill>
                <a:latin typeface="Goudy Old Style" pitchFamily="18" charset="0"/>
                <a:ea typeface="+mn-ea"/>
                <a:cs typeface="Arial" pitchFamily="34" charset="0"/>
              </a:rPr>
              <a:t>Key Driver </a:t>
            </a:r>
            <a:r>
              <a:rPr lang="en-US" altLang="en-US" sz="2000" b="1" dirty="0" smtClean="0">
                <a:solidFill>
                  <a:srgbClr val="F58466"/>
                </a:solidFill>
                <a:latin typeface="Goudy Old Style" pitchFamily="18" charset="0"/>
                <a:ea typeface="+mn-ea"/>
                <a:cs typeface="Arial" pitchFamily="34" charset="0"/>
              </a:rPr>
              <a:t>Diagram: Maternal Hypertension Initiative</a:t>
            </a:r>
            <a:endParaRPr lang="en-US" sz="2000" b="1" dirty="0">
              <a:solidFill>
                <a:prstClr val="black"/>
              </a:solidFill>
              <a:latin typeface="Calibri"/>
              <a:ea typeface="+mn-ea"/>
              <a:cs typeface="Arial" pitchFamily="34" charset="0"/>
            </a:endParaRPr>
          </a:p>
        </p:txBody>
      </p:sp>
      <p:sp>
        <p:nvSpPr>
          <p:cNvPr id="14348" name="TextBox 39"/>
          <p:cNvSpPr txBox="1">
            <a:spLocks noChangeArrowheads="1"/>
          </p:cNvSpPr>
          <p:nvPr/>
        </p:nvSpPr>
        <p:spPr bwMode="auto">
          <a:xfrm>
            <a:off x="1776342" y="983667"/>
            <a:ext cx="1981200" cy="307975"/>
          </a:xfrm>
          <a:prstGeom prst="rect">
            <a:avLst/>
          </a:prstGeom>
          <a:noFill/>
          <a:ln w="9525">
            <a:noFill/>
            <a:miter lim="800000"/>
            <a:headEnd/>
            <a:tailEnd/>
          </a:ln>
        </p:spPr>
        <p:txBody>
          <a:bodyPr>
            <a:spAutoFit/>
          </a:bodyPr>
          <a:lstStyle/>
          <a:p>
            <a:pPr algn="ctr" eaLnBrk="1" hangingPunct="1"/>
            <a:r>
              <a:rPr lang="en-US" sz="1400" b="1" u="sng" dirty="0">
                <a:solidFill>
                  <a:prstClr val="black"/>
                </a:solidFill>
                <a:latin typeface="Calibri"/>
                <a:ea typeface="+mn-ea"/>
                <a:cs typeface="Arial" pitchFamily="34" charset="0"/>
              </a:rPr>
              <a:t>Key Drivers</a:t>
            </a:r>
          </a:p>
        </p:txBody>
      </p:sp>
      <p:sp>
        <p:nvSpPr>
          <p:cNvPr id="14349" name="TextBox 40"/>
          <p:cNvSpPr txBox="1">
            <a:spLocks noChangeArrowheads="1"/>
          </p:cNvSpPr>
          <p:nvPr/>
        </p:nvSpPr>
        <p:spPr bwMode="auto">
          <a:xfrm>
            <a:off x="5867400" y="661597"/>
            <a:ext cx="1828800" cy="307975"/>
          </a:xfrm>
          <a:prstGeom prst="rect">
            <a:avLst/>
          </a:prstGeom>
          <a:noFill/>
          <a:ln w="9525">
            <a:noFill/>
            <a:miter lim="800000"/>
            <a:headEnd/>
            <a:tailEnd/>
          </a:ln>
        </p:spPr>
        <p:txBody>
          <a:bodyPr>
            <a:spAutoFit/>
          </a:bodyPr>
          <a:lstStyle/>
          <a:p>
            <a:pPr eaLnBrk="1" hangingPunct="1"/>
            <a:r>
              <a:rPr lang="en-US" sz="1400" b="1" u="sng" dirty="0" smtClean="0">
                <a:solidFill>
                  <a:prstClr val="black"/>
                </a:solidFill>
                <a:latin typeface="Calibri"/>
                <a:ea typeface="+mn-ea"/>
                <a:cs typeface="Arial" pitchFamily="34" charset="0"/>
              </a:rPr>
              <a:t>Interventions</a:t>
            </a:r>
            <a:endParaRPr lang="en-US" sz="1400" b="1" u="sng" dirty="0">
              <a:solidFill>
                <a:prstClr val="black"/>
              </a:solidFill>
              <a:latin typeface="Calibri"/>
              <a:ea typeface="+mn-ea"/>
              <a:cs typeface="Arial" pitchFamily="34" charset="0"/>
            </a:endParaRPr>
          </a:p>
        </p:txBody>
      </p:sp>
      <p:sp>
        <p:nvSpPr>
          <p:cNvPr id="34" name="Rectangle 33"/>
          <p:cNvSpPr/>
          <p:nvPr/>
        </p:nvSpPr>
        <p:spPr>
          <a:xfrm>
            <a:off x="4057138" y="5499350"/>
            <a:ext cx="4906386" cy="1271944"/>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Establish a system </a:t>
            </a:r>
            <a:r>
              <a:rPr lang="en-US" sz="1000" dirty="0" smtClean="0">
                <a:solidFill>
                  <a:prstClr val="black"/>
                </a:solidFill>
              </a:rPr>
              <a:t>to </a:t>
            </a:r>
            <a:r>
              <a:rPr lang="en-US" sz="1000" dirty="0">
                <a:solidFill>
                  <a:prstClr val="black"/>
                </a:solidFill>
              </a:rPr>
              <a:t>perform regular debriefs after all new onset severe </a:t>
            </a:r>
            <a:r>
              <a:rPr lang="en-US" sz="1000" dirty="0" smtClean="0">
                <a:solidFill>
                  <a:prstClr val="black"/>
                </a:solidFill>
              </a:rPr>
              <a:t>hypertension cases</a:t>
            </a:r>
            <a:endParaRPr lang="en-US" sz="1000" dirty="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Establish a process in your hospital to perform multidisciplinary systems-level reviews on all severe </a:t>
            </a:r>
            <a:r>
              <a:rPr lang="en-US" sz="1000" dirty="0" smtClean="0">
                <a:solidFill>
                  <a:prstClr val="black"/>
                </a:solidFill>
              </a:rPr>
              <a:t>hypertension </a:t>
            </a:r>
            <a:r>
              <a:rPr lang="en-US" sz="1000" dirty="0">
                <a:solidFill>
                  <a:prstClr val="black"/>
                </a:solidFill>
              </a:rPr>
              <a:t>cases admitted to </a:t>
            </a:r>
            <a:r>
              <a:rPr lang="en-US" sz="1000" dirty="0" smtClean="0">
                <a:solidFill>
                  <a:prstClr val="black"/>
                </a:solidFill>
              </a:rPr>
              <a:t>ICU</a:t>
            </a:r>
            <a:endParaRPr lang="en-US" sz="1000" dirty="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Continuously </a:t>
            </a:r>
            <a:r>
              <a:rPr lang="en-US" sz="1000" dirty="0" smtClean="0">
                <a:solidFill>
                  <a:prstClr val="black"/>
                </a:solidFill>
              </a:rPr>
              <a:t>monitor, disseminate, and discuss your monthly data in ILPQC </a:t>
            </a:r>
            <a:r>
              <a:rPr lang="en-US" sz="1000" dirty="0" err="1" smtClean="0">
                <a:solidFill>
                  <a:prstClr val="black"/>
                </a:solidFill>
              </a:rPr>
              <a:t>REDCap</a:t>
            </a:r>
            <a:r>
              <a:rPr lang="en-US" sz="1000" dirty="0" smtClean="0">
                <a:solidFill>
                  <a:prstClr val="black"/>
                </a:solidFill>
              </a:rPr>
              <a:t> system at </a:t>
            </a:r>
            <a:r>
              <a:rPr lang="en-US" sz="1000" dirty="0">
                <a:solidFill>
                  <a:prstClr val="black"/>
                </a:solidFill>
              </a:rPr>
              <a:t>staff/administrative meetings </a:t>
            </a:r>
            <a:endParaRPr lang="en-US" sz="1000" dirty="0" smtClean="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Add </a:t>
            </a:r>
            <a:r>
              <a:rPr lang="en-US" sz="1000" dirty="0">
                <a:solidFill>
                  <a:prstClr val="black"/>
                </a:solidFill>
              </a:rPr>
              <a:t>maternal hypertension assessment and treatment </a:t>
            </a:r>
            <a:r>
              <a:rPr lang="en-US" sz="1000" dirty="0" smtClean="0">
                <a:solidFill>
                  <a:prstClr val="black"/>
                </a:solidFill>
              </a:rPr>
              <a:t>protocols and education to provider and staff orientations, </a:t>
            </a:r>
            <a:r>
              <a:rPr lang="en-US" sz="1000" dirty="0">
                <a:solidFill>
                  <a:prstClr val="black"/>
                </a:solidFill>
              </a:rPr>
              <a:t>and annual competency </a:t>
            </a:r>
            <a:r>
              <a:rPr lang="en-US" sz="1000" dirty="0" smtClean="0">
                <a:solidFill>
                  <a:prstClr val="black"/>
                </a:solidFill>
              </a:rPr>
              <a:t>assessments</a:t>
            </a:r>
            <a:endParaRPr lang="en-US" sz="1000" dirty="0">
              <a:solidFill>
                <a:prstClr val="black"/>
              </a:solidFill>
            </a:endParaRPr>
          </a:p>
        </p:txBody>
      </p:sp>
      <p:cxnSp>
        <p:nvCxnSpPr>
          <p:cNvPr id="76" name="Straight Arrow Connector 75"/>
          <p:cNvCxnSpPr>
            <a:stCxn id="15" idx="1"/>
            <a:endCxn id="10" idx="3"/>
          </p:cNvCxnSpPr>
          <p:nvPr/>
        </p:nvCxnSpPr>
        <p:spPr>
          <a:xfrm flipH="1">
            <a:off x="3757542" y="1678087"/>
            <a:ext cx="299596" cy="127823"/>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34" idx="1"/>
            <a:endCxn id="21" idx="3"/>
          </p:cNvCxnSpPr>
          <p:nvPr/>
        </p:nvCxnSpPr>
        <p:spPr>
          <a:xfrm flipH="1" flipV="1">
            <a:off x="3780645" y="5856619"/>
            <a:ext cx="276493" cy="278703"/>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057138" y="3849699"/>
            <a:ext cx="4909685" cy="1631216"/>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Execute facility-wide standard protocols for appropriate medical management in under 60 minutes </a:t>
            </a: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Create and ensure understanding of communication and escalation </a:t>
            </a:r>
            <a:r>
              <a:rPr lang="en-US" sz="1000" dirty="0" smtClean="0">
                <a:solidFill>
                  <a:prstClr val="black"/>
                </a:solidFill>
              </a:rPr>
              <a:t>procedures (e.g. implementing a </a:t>
            </a:r>
            <a:r>
              <a:rPr lang="en-US" sz="1000" dirty="0">
                <a:solidFill>
                  <a:prstClr val="black"/>
                </a:solidFill>
              </a:rPr>
              <a:t>rapid response team through the use of </a:t>
            </a:r>
            <a:r>
              <a:rPr lang="en-US" sz="1000" dirty="0" err="1" smtClean="0">
                <a:solidFill>
                  <a:prstClr val="black"/>
                </a:solidFill>
              </a:rPr>
              <a:t>TeamSTEPPS</a:t>
            </a:r>
            <a:r>
              <a:rPr lang="en-US" sz="1000" dirty="0" smtClean="0">
                <a:solidFill>
                  <a:prstClr val="black"/>
                </a:solidFill>
              </a:rPr>
              <a:t>)</a:t>
            </a:r>
            <a:endParaRPr lang="en-US" sz="1000" dirty="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Develop OB-specific </a:t>
            </a:r>
            <a:r>
              <a:rPr lang="en-US" sz="1000" dirty="0">
                <a:solidFill>
                  <a:prstClr val="black"/>
                </a:solidFill>
              </a:rPr>
              <a:t>resources and protocols to support patients, families, staff through </a:t>
            </a:r>
            <a:r>
              <a:rPr lang="en-US" sz="1000" dirty="0" smtClean="0">
                <a:solidFill>
                  <a:prstClr val="black"/>
                </a:solidFill>
              </a:rPr>
              <a:t>major complications </a:t>
            </a: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Provide </a:t>
            </a:r>
            <a:r>
              <a:rPr lang="en-US" sz="1000" dirty="0">
                <a:solidFill>
                  <a:prstClr val="black"/>
                </a:solidFill>
              </a:rPr>
              <a:t>patient-centered discharge education materials </a:t>
            </a:r>
            <a:r>
              <a:rPr lang="en-US" sz="1000" dirty="0" smtClean="0">
                <a:solidFill>
                  <a:prstClr val="black"/>
                </a:solidFill>
              </a:rPr>
              <a:t>on </a:t>
            </a:r>
            <a:r>
              <a:rPr lang="en-US" sz="1000" dirty="0">
                <a:solidFill>
                  <a:prstClr val="black"/>
                </a:solidFill>
              </a:rPr>
              <a:t>preeclampsia </a:t>
            </a:r>
            <a:r>
              <a:rPr lang="en-US" sz="1000" dirty="0" smtClean="0">
                <a:solidFill>
                  <a:prstClr val="black"/>
                </a:solidFill>
              </a:rPr>
              <a:t>and postpartum preeclampsia </a:t>
            </a: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I</a:t>
            </a:r>
            <a:r>
              <a:rPr lang="en-US" sz="1000" dirty="0" smtClean="0">
                <a:solidFill>
                  <a:prstClr val="black"/>
                </a:solidFill>
              </a:rPr>
              <a:t>mplement </a:t>
            </a:r>
            <a:r>
              <a:rPr lang="en-US" sz="1000" dirty="0">
                <a:solidFill>
                  <a:prstClr val="black"/>
                </a:solidFill>
              </a:rPr>
              <a:t>patient </a:t>
            </a:r>
            <a:r>
              <a:rPr lang="en-US" sz="1000" dirty="0" smtClean="0">
                <a:solidFill>
                  <a:prstClr val="black"/>
                </a:solidFill>
              </a:rPr>
              <a:t>protocols to ensure follow-up within 7-10 days for all women with severe hypertension and 72 </a:t>
            </a:r>
            <a:r>
              <a:rPr lang="en-US" sz="1000" dirty="0">
                <a:solidFill>
                  <a:prstClr val="black"/>
                </a:solidFill>
              </a:rPr>
              <a:t>hours </a:t>
            </a:r>
            <a:r>
              <a:rPr lang="en-US" sz="1000" dirty="0" smtClean="0">
                <a:solidFill>
                  <a:prstClr val="black"/>
                </a:solidFill>
              </a:rPr>
              <a:t>for all </a:t>
            </a:r>
            <a:r>
              <a:rPr lang="en-US" sz="1000" dirty="0">
                <a:solidFill>
                  <a:prstClr val="black"/>
                </a:solidFill>
              </a:rPr>
              <a:t>women on medications </a:t>
            </a:r>
          </a:p>
        </p:txBody>
      </p:sp>
      <p:sp>
        <p:nvSpPr>
          <p:cNvPr id="37" name="Flowchart: Process 36"/>
          <p:cNvSpPr/>
          <p:nvPr/>
        </p:nvSpPr>
        <p:spPr>
          <a:xfrm>
            <a:off x="183727" y="1319314"/>
            <a:ext cx="1524000" cy="5190481"/>
          </a:xfrm>
          <a:prstGeom prst="flowChartProcess">
            <a:avLst/>
          </a:prstGeom>
          <a:ln/>
        </p:spPr>
        <p:style>
          <a:lnRef idx="2">
            <a:schemeClr val="accent3"/>
          </a:lnRef>
          <a:fillRef idx="1">
            <a:schemeClr val="lt1"/>
          </a:fillRef>
          <a:effectRef idx="0">
            <a:schemeClr val="accent3"/>
          </a:effectRef>
          <a:fontRef idx="minor">
            <a:schemeClr val="dk1"/>
          </a:fontRef>
        </p:style>
        <p:txBody>
          <a:bodyPr anchor="ctr"/>
          <a:lstStyle/>
          <a:p>
            <a:pPr eaLnBrk="1" fontAlgn="auto" hangingPunct="1">
              <a:spcBef>
                <a:spcPts val="0"/>
              </a:spcBef>
              <a:spcAft>
                <a:spcPts val="0"/>
              </a:spcAft>
              <a:buClr>
                <a:srgbClr val="F58466"/>
              </a:buClr>
            </a:pPr>
            <a:r>
              <a:rPr lang="en-US" altLang="en-US" dirty="0" smtClean="0">
                <a:solidFill>
                  <a:prstClr val="black"/>
                </a:solidFill>
              </a:rPr>
              <a:t>AIM: By December 2017, to reduce </a:t>
            </a:r>
            <a:r>
              <a:rPr lang="en-US" altLang="en-US" dirty="0">
                <a:solidFill>
                  <a:prstClr val="black"/>
                </a:solidFill>
              </a:rPr>
              <a:t>the rate of severe morbidities in women with </a:t>
            </a:r>
            <a:r>
              <a:rPr lang="en-US" dirty="0" smtClean="0">
                <a:solidFill>
                  <a:prstClr val="black"/>
                </a:solidFill>
              </a:rPr>
              <a:t>preeclampsia</a:t>
            </a:r>
            <a:r>
              <a:rPr lang="en-US" altLang="en-US" dirty="0" smtClean="0">
                <a:solidFill>
                  <a:prstClr val="black"/>
                </a:solidFill>
              </a:rPr>
              <a:t>, </a:t>
            </a:r>
            <a:r>
              <a:rPr lang="en-US" altLang="en-US" dirty="0">
                <a:solidFill>
                  <a:prstClr val="black"/>
                </a:solidFill>
              </a:rPr>
              <a:t>eclampsia, or preeclampsia superimposed on pre-existing hypertension by 20</a:t>
            </a:r>
            <a:r>
              <a:rPr lang="en-US" altLang="en-US" dirty="0" smtClean="0">
                <a:solidFill>
                  <a:prstClr val="black"/>
                </a:solidFill>
              </a:rPr>
              <a:t>%</a:t>
            </a:r>
            <a:endParaRPr lang="en-US" altLang="en-US" dirty="0">
              <a:solidFill>
                <a:prstClr val="black"/>
              </a:solidFill>
            </a:endParaRPr>
          </a:p>
        </p:txBody>
      </p:sp>
      <p:cxnSp>
        <p:nvCxnSpPr>
          <p:cNvPr id="57" name="Straight Arrow Connector 56"/>
          <p:cNvCxnSpPr>
            <a:stCxn id="10" idx="1"/>
          </p:cNvCxnSpPr>
          <p:nvPr/>
        </p:nvCxnSpPr>
        <p:spPr>
          <a:xfrm flipH="1">
            <a:off x="1707727" y="1805910"/>
            <a:ext cx="294126" cy="1612023"/>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1" idx="1"/>
          </p:cNvCxnSpPr>
          <p:nvPr/>
        </p:nvCxnSpPr>
        <p:spPr>
          <a:xfrm flipH="1">
            <a:off x="1707727" y="3072876"/>
            <a:ext cx="294126" cy="577001"/>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1" idx="1"/>
            <a:endCxn id="37" idx="3"/>
          </p:cNvCxnSpPr>
          <p:nvPr/>
        </p:nvCxnSpPr>
        <p:spPr>
          <a:xfrm flipH="1" flipV="1">
            <a:off x="1707727" y="3914555"/>
            <a:ext cx="291744" cy="1942064"/>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0" idx="1"/>
          </p:cNvCxnSpPr>
          <p:nvPr/>
        </p:nvCxnSpPr>
        <p:spPr>
          <a:xfrm flipH="1" flipV="1">
            <a:off x="1690689" y="3770150"/>
            <a:ext cx="304020" cy="734786"/>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757542" y="3237753"/>
            <a:ext cx="299597" cy="55582"/>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0" idx="3"/>
          </p:cNvCxnSpPr>
          <p:nvPr/>
        </p:nvCxnSpPr>
        <p:spPr>
          <a:xfrm flipH="1" flipV="1">
            <a:off x="3780645" y="4504936"/>
            <a:ext cx="276494" cy="178258"/>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122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eaLnBrk="1" hangingPunct="1"/>
            <a:r>
              <a:rPr lang="en-US" sz="4000" b="1" dirty="0" smtClean="0">
                <a:solidFill>
                  <a:srgbClr val="F58466"/>
                </a:solidFill>
                <a:latin typeface="Goudy Old Style" pitchFamily="18" charset="0"/>
              </a:rPr>
              <a:t>Maternal Morbidity:</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Disparities in Illinois</a:t>
            </a:r>
            <a:endParaRPr lang="en-US" sz="4000" b="1" dirty="0">
              <a:solidFill>
                <a:srgbClr val="F58466"/>
              </a:solidFill>
              <a:latin typeface="Goudy Old Style" pitchFamily="18"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14" y="1475905"/>
            <a:ext cx="8175767" cy="4848695"/>
          </a:xfrm>
          <a:prstGeom prst="rect">
            <a:avLst/>
          </a:prstGeom>
        </p:spPr>
      </p:pic>
    </p:spTree>
    <p:extLst>
      <p:ext uri="{BB962C8B-B14F-4D97-AF65-F5344CB8AC3E}">
        <p14:creationId xmlns:p14="http://schemas.microsoft.com/office/powerpoint/2010/main" val="349927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txBox="1">
            <a:spLocks/>
          </p:cNvSpPr>
          <p:nvPr/>
        </p:nvSpPr>
        <p:spPr bwMode="auto">
          <a:xfrm>
            <a:off x="698047" y="228600"/>
            <a:ext cx="737915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fontAlgn="auto" hangingPunct="1">
              <a:spcBef>
                <a:spcPct val="0"/>
              </a:spcBef>
              <a:spcAft>
                <a:spcPts val="0"/>
              </a:spcAft>
              <a:buFont typeface="Arial" panose="020B0604020202020204" pitchFamily="34" charset="0"/>
              <a:buNone/>
              <a:defRPr/>
            </a:pPr>
            <a:r>
              <a:rPr lang="en-US" altLang="en-US" sz="4000" b="1" kern="0" dirty="0">
                <a:solidFill>
                  <a:srgbClr val="F58466"/>
                </a:solidFill>
                <a:latin typeface="Goudy Old Style" pitchFamily="18" charset="0"/>
              </a:rPr>
              <a:t>CMQCC: 4-Step Program to </a:t>
            </a:r>
          </a:p>
          <a:p>
            <a:pPr eaLnBrk="1" fontAlgn="auto" hangingPunct="1">
              <a:spcBef>
                <a:spcPct val="0"/>
              </a:spcBef>
              <a:spcAft>
                <a:spcPts val="0"/>
              </a:spcAft>
              <a:buFont typeface="Arial" panose="020B0604020202020204" pitchFamily="34" charset="0"/>
              <a:buNone/>
              <a:defRPr/>
            </a:pPr>
            <a:r>
              <a:rPr lang="en-US" altLang="en-US" sz="4000" b="1" kern="0" dirty="0">
                <a:solidFill>
                  <a:srgbClr val="F58466"/>
                </a:solidFill>
                <a:latin typeface="Goudy Old Style" pitchFamily="18" charset="0"/>
              </a:rPr>
              <a:t>Improve </a:t>
            </a:r>
            <a:r>
              <a:rPr lang="en-US" altLang="en-US" sz="4000" b="1" kern="0" dirty="0" smtClean="0">
                <a:solidFill>
                  <a:srgbClr val="F58466"/>
                </a:solidFill>
                <a:latin typeface="Goudy Old Style" pitchFamily="18" charset="0"/>
              </a:rPr>
              <a:t>Preeclampsia Outcomes</a:t>
            </a:r>
            <a:endParaRPr lang="en-US" altLang="en-US" sz="4000" b="1" kern="0" dirty="0">
              <a:solidFill>
                <a:srgbClr val="F58466"/>
              </a:solidFill>
              <a:latin typeface="Goudy Old Style" pitchFamily="18" charset="0"/>
            </a:endParaRPr>
          </a:p>
        </p:txBody>
      </p:sp>
      <p:sp>
        <p:nvSpPr>
          <p:cNvPr id="43011" name="Content Placeholder 2"/>
          <p:cNvSpPr txBox="1">
            <a:spLocks/>
          </p:cNvSpPr>
          <p:nvPr/>
        </p:nvSpPr>
        <p:spPr bwMode="auto">
          <a:xfrm>
            <a:off x="1300163" y="1670957"/>
            <a:ext cx="6318647" cy="389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fontAlgn="auto" hangingPunct="1">
              <a:spcAft>
                <a:spcPts val="0"/>
              </a:spcAft>
              <a:buClr>
                <a:srgbClr val="F58466"/>
              </a:buClr>
              <a:defRPr/>
            </a:pPr>
            <a:r>
              <a:rPr lang="en-US" altLang="en-US" sz="3600" kern="0" dirty="0">
                <a:solidFill>
                  <a:prstClr val="black"/>
                </a:solidFill>
              </a:rPr>
              <a:t>Make the Right Diagnosis (new criteria)</a:t>
            </a:r>
          </a:p>
          <a:p>
            <a:pPr eaLnBrk="1" fontAlgn="auto" hangingPunct="1">
              <a:spcAft>
                <a:spcPts val="0"/>
              </a:spcAft>
              <a:buClr>
                <a:srgbClr val="F58466"/>
              </a:buClr>
              <a:defRPr/>
            </a:pPr>
            <a:r>
              <a:rPr lang="en-US" altLang="en-US" sz="3600" kern="0" dirty="0">
                <a:solidFill>
                  <a:prstClr val="black"/>
                </a:solidFill>
              </a:rPr>
              <a:t>Treat the BP!</a:t>
            </a:r>
          </a:p>
          <a:p>
            <a:pPr eaLnBrk="1" fontAlgn="auto" hangingPunct="1">
              <a:spcAft>
                <a:spcPts val="0"/>
              </a:spcAft>
              <a:buClr>
                <a:srgbClr val="F58466"/>
              </a:buClr>
              <a:defRPr/>
            </a:pPr>
            <a:r>
              <a:rPr lang="en-US" altLang="en-US" sz="3600" kern="0" dirty="0">
                <a:solidFill>
                  <a:prstClr val="black"/>
                </a:solidFill>
              </a:rPr>
              <a:t>Deliver not too early, and not too late</a:t>
            </a:r>
          </a:p>
          <a:p>
            <a:pPr eaLnBrk="1" fontAlgn="auto" hangingPunct="1">
              <a:spcAft>
                <a:spcPts val="0"/>
              </a:spcAft>
              <a:buClr>
                <a:srgbClr val="F58466"/>
              </a:buClr>
              <a:defRPr/>
            </a:pPr>
            <a:r>
              <a:rPr lang="en-US" altLang="en-US" sz="3600" kern="0" dirty="0">
                <a:solidFill>
                  <a:prstClr val="black"/>
                </a:solidFill>
              </a:rPr>
              <a:t>Patient education and early postpartum F/U </a:t>
            </a:r>
          </a:p>
        </p:txBody>
      </p:sp>
    </p:spTree>
    <p:extLst>
      <p:ext uri="{BB962C8B-B14F-4D97-AF65-F5344CB8AC3E}">
        <p14:creationId xmlns:p14="http://schemas.microsoft.com/office/powerpoint/2010/main" val="346252418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quot;No&quot; Symbol 7"/>
          <p:cNvSpPr/>
          <p:nvPr/>
        </p:nvSpPr>
        <p:spPr>
          <a:xfrm>
            <a:off x="152400" y="914400"/>
            <a:ext cx="3810000" cy="358140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304800" y="1905000"/>
            <a:ext cx="3513398" cy="1581972"/>
          </a:xfrm>
          <a:prstGeom prst="rect">
            <a:avLst/>
          </a:prstGeom>
          <a:noFill/>
        </p:spPr>
        <p:txBody>
          <a:bodyPr wrap="none" rtlCol="0">
            <a:spAutoFit/>
          </a:bodyPr>
          <a:lstStyle/>
          <a:p>
            <a:pPr algn="ctr"/>
            <a:r>
              <a:rPr lang="en-US" sz="4400" b="1" dirty="0" smtClean="0">
                <a:solidFill>
                  <a:prstClr val="black"/>
                </a:solidFill>
              </a:rPr>
              <a:t>BP ≥ </a:t>
            </a:r>
          </a:p>
          <a:p>
            <a:pPr algn="ctr"/>
            <a:r>
              <a:rPr lang="en-US" sz="4400" b="1" dirty="0" smtClean="0">
                <a:solidFill>
                  <a:prstClr val="black"/>
                </a:solidFill>
              </a:rPr>
              <a:t>160/110(105)</a:t>
            </a:r>
            <a:endParaRPr lang="en-US" sz="4400" b="1" dirty="0">
              <a:solidFill>
                <a:prstClr val="black"/>
              </a:solidFill>
            </a:endParaRPr>
          </a:p>
        </p:txBody>
      </p:sp>
      <p:sp>
        <p:nvSpPr>
          <p:cNvPr id="10" name="Right Arrow 9"/>
          <p:cNvSpPr/>
          <p:nvPr/>
        </p:nvSpPr>
        <p:spPr>
          <a:xfrm>
            <a:off x="4343400" y="2362200"/>
            <a:ext cx="1371600" cy="838200"/>
          </a:xfrm>
          <a:prstGeom prst="rightArrow">
            <a:avLst/>
          </a:prstGeom>
          <a:solidFill>
            <a:srgbClr val="004990"/>
          </a:solidFill>
          <a:ln>
            <a:solidFill>
              <a:srgbClr val="004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5565110" y="1264146"/>
            <a:ext cx="3502690" cy="3231654"/>
          </a:xfrm>
          <a:prstGeom prst="rect">
            <a:avLst/>
          </a:prstGeom>
          <a:noFill/>
        </p:spPr>
        <p:txBody>
          <a:bodyPr wrap="square" rtlCol="0">
            <a:spAutoFit/>
          </a:bodyPr>
          <a:lstStyle/>
          <a:p>
            <a:pPr algn="ctr"/>
            <a:r>
              <a:rPr lang="en-US" sz="6000" b="1" dirty="0" smtClean="0">
                <a:solidFill>
                  <a:prstClr val="black"/>
                </a:solidFill>
              </a:rPr>
              <a:t>Need</a:t>
            </a:r>
          </a:p>
          <a:p>
            <a:pPr algn="ctr"/>
            <a:r>
              <a:rPr lang="en-US" sz="6000" b="1" dirty="0" smtClean="0">
                <a:solidFill>
                  <a:prstClr val="black"/>
                </a:solidFill>
              </a:rPr>
              <a:t>To</a:t>
            </a:r>
          </a:p>
          <a:p>
            <a:pPr algn="ctr"/>
            <a:r>
              <a:rPr lang="en-US" sz="6000" b="1" dirty="0" smtClean="0">
                <a:solidFill>
                  <a:prstClr val="black"/>
                </a:solidFill>
              </a:rPr>
              <a:t>Treat*</a:t>
            </a:r>
            <a:endParaRPr lang="en-US" sz="6000" b="1" dirty="0">
              <a:solidFill>
                <a:prstClr val="black"/>
              </a:solidFill>
            </a:endParaRPr>
          </a:p>
        </p:txBody>
      </p:sp>
      <p:sp>
        <p:nvSpPr>
          <p:cNvPr id="2" name="TextBox 1"/>
          <p:cNvSpPr txBox="1"/>
          <p:nvPr/>
        </p:nvSpPr>
        <p:spPr>
          <a:xfrm>
            <a:off x="533400" y="4953000"/>
            <a:ext cx="8382000" cy="954107"/>
          </a:xfrm>
          <a:prstGeom prst="rect">
            <a:avLst/>
          </a:prstGeom>
          <a:noFill/>
        </p:spPr>
        <p:txBody>
          <a:bodyPr wrap="square" rtlCol="0">
            <a:spAutoFit/>
          </a:bodyPr>
          <a:lstStyle/>
          <a:p>
            <a:r>
              <a:rPr lang="en-US" sz="2800" dirty="0" smtClean="0">
                <a:solidFill>
                  <a:prstClr val="black"/>
                </a:solidFill>
              </a:rPr>
              <a:t>*BP persistent 15 minutes, activate treatment algorithm with IV therapy ASAP, &lt; 30-60 minutes </a:t>
            </a:r>
            <a:endParaRPr lang="en-US" sz="2800" dirty="0">
              <a:solidFill>
                <a:prstClr val="black"/>
              </a:solidFill>
            </a:endParaRPr>
          </a:p>
        </p:txBody>
      </p:sp>
    </p:spTree>
    <p:extLst>
      <p:ext uri="{BB962C8B-B14F-4D97-AF65-F5344CB8AC3E}">
        <p14:creationId xmlns:p14="http://schemas.microsoft.com/office/powerpoint/2010/main" val="189250976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7" name="Object 5"/>
          <p:cNvGraphicFramePr>
            <a:graphicFrameLocks noChangeAspect="1"/>
          </p:cNvGraphicFramePr>
          <p:nvPr>
            <p:extLst>
              <p:ext uri="{D42A27DB-BD31-4B8C-83A1-F6EECF244321}">
                <p14:modId xmlns:p14="http://schemas.microsoft.com/office/powerpoint/2010/main" val="992302587"/>
              </p:ext>
            </p:extLst>
          </p:nvPr>
        </p:nvGraphicFramePr>
        <p:xfrm>
          <a:off x="758953" y="1066800"/>
          <a:ext cx="7558575" cy="5669280"/>
        </p:xfrm>
        <a:graphic>
          <a:graphicData uri="http://schemas.openxmlformats.org/presentationml/2006/ole">
            <mc:AlternateContent xmlns:mc="http://schemas.openxmlformats.org/markup-compatibility/2006">
              <mc:Choice xmlns:v="urn:schemas-microsoft-com:vml" Requires="v">
                <p:oleObj spid="_x0000_s6163" name="Presentation" r:id="rId3" imgW="4570378" imgH="3427437" progId="PowerPoint.Show.12">
                  <p:embed/>
                </p:oleObj>
              </mc:Choice>
              <mc:Fallback>
                <p:oleObj name="Presentation" r:id="rId3" imgW="4570378" imgH="3427437" progId="PowerPoint.Show.12">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953" y="1066800"/>
                        <a:ext cx="7558575" cy="5669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txBox="1">
            <a:spLocks/>
          </p:cNvSpPr>
          <p:nvPr/>
        </p:nvSpPr>
        <p:spPr>
          <a:xfrm>
            <a:off x="423441" y="0"/>
            <a:ext cx="8229600" cy="9906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altLang="en-US" sz="2800" b="1" dirty="0" smtClean="0">
                <a:solidFill>
                  <a:srgbClr val="F58466"/>
                </a:solidFill>
                <a:latin typeface="Goudy Old Style" pitchFamily="18" charset="0"/>
              </a:rPr>
              <a:t>Sample Process Flow Diagram for </a:t>
            </a:r>
          </a:p>
          <a:p>
            <a:pPr algn="l" eaLnBrk="1" hangingPunct="1"/>
            <a:r>
              <a:rPr lang="en-US" altLang="en-US" sz="2800" b="1" dirty="0" smtClean="0">
                <a:solidFill>
                  <a:srgbClr val="F58466"/>
                </a:solidFill>
                <a:latin typeface="Goudy Old Style" pitchFamily="18" charset="0"/>
              </a:rPr>
              <a:t>Management of Severe Range BP:</a:t>
            </a:r>
          </a:p>
          <a:p>
            <a:pPr algn="l" eaLnBrk="1" hangingPunct="1"/>
            <a:r>
              <a:rPr lang="en-US" altLang="en-US" sz="2800" b="1" dirty="0" smtClean="0">
                <a:solidFill>
                  <a:srgbClr val="F58466"/>
                </a:solidFill>
                <a:latin typeface="Goudy Old Style" pitchFamily="18" charset="0"/>
              </a:rPr>
              <a:t>Kaiser Permanente, Roseville, CA</a:t>
            </a:r>
          </a:p>
        </p:txBody>
      </p:sp>
    </p:spTree>
    <p:extLst>
      <p:ext uri="{BB962C8B-B14F-4D97-AF65-F5344CB8AC3E}">
        <p14:creationId xmlns:p14="http://schemas.microsoft.com/office/powerpoint/2010/main" val="18454010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23441" y="228600"/>
            <a:ext cx="8229600" cy="990600"/>
          </a:xfrm>
        </p:spPr>
        <p:txBody>
          <a:bodyPr/>
          <a:lstStyle/>
          <a:p>
            <a:pPr algn="l" eaLnBrk="1" hangingPunct="1"/>
            <a:r>
              <a:rPr lang="en-US" altLang="en-US" sz="3200" b="1" dirty="0" smtClean="0">
                <a:solidFill>
                  <a:srgbClr val="F58466"/>
                </a:solidFill>
                <a:latin typeface="Goudy Old Style" pitchFamily="18" charset="0"/>
              </a:rPr>
              <a:t>AIM Baseline Survey</a:t>
            </a:r>
            <a:br>
              <a:rPr lang="en-US" altLang="en-US" sz="3200" b="1" dirty="0" smtClean="0">
                <a:solidFill>
                  <a:srgbClr val="F58466"/>
                </a:solidFill>
                <a:latin typeface="Goudy Old Style" pitchFamily="18" charset="0"/>
              </a:rPr>
            </a:br>
            <a:r>
              <a:rPr lang="en-US" altLang="en-US" sz="3200" b="1" dirty="0" smtClean="0">
                <a:solidFill>
                  <a:srgbClr val="F58466"/>
                </a:solidFill>
                <a:latin typeface="Goudy Old Style" pitchFamily="18" charset="0"/>
              </a:rPr>
              <a:t>Bundle Implementation Questions</a:t>
            </a:r>
          </a:p>
        </p:txBody>
      </p:sp>
      <p:sp>
        <p:nvSpPr>
          <p:cNvPr id="2" name="Content Placeholder 1"/>
          <p:cNvSpPr>
            <a:spLocks noGrp="1"/>
          </p:cNvSpPr>
          <p:nvPr>
            <p:ph idx="1"/>
          </p:nvPr>
        </p:nvSpPr>
        <p:spPr>
          <a:xfrm>
            <a:off x="457200" y="1219200"/>
            <a:ext cx="8229600" cy="5638800"/>
          </a:xfrm>
        </p:spPr>
        <p:txBody>
          <a:bodyPr/>
          <a:lstStyle/>
          <a:p>
            <a:pPr marL="0" indent="0">
              <a:buNone/>
            </a:pPr>
            <a:r>
              <a:rPr lang="en-US" sz="1600" dirty="0" smtClean="0"/>
              <a:t>Readiness - For </a:t>
            </a:r>
            <a:r>
              <a:rPr lang="en-US" sz="1600" dirty="0"/>
              <a:t>every unit in your hospital do </a:t>
            </a:r>
            <a:r>
              <a:rPr lang="en-US" sz="1600" dirty="0" smtClean="0"/>
              <a:t>you have </a:t>
            </a:r>
            <a:r>
              <a:rPr lang="en-US" sz="1600" dirty="0"/>
              <a:t>(Yes/No)</a:t>
            </a:r>
            <a:r>
              <a:rPr lang="en-US" sz="1600" dirty="0" smtClean="0"/>
              <a:t>:</a:t>
            </a:r>
            <a:endParaRPr lang="en-US" sz="1600" dirty="0"/>
          </a:p>
          <a:p>
            <a:pPr marL="400050">
              <a:buFont typeface="+mj-lt"/>
              <a:buAutoNum type="arabicPeriod"/>
            </a:pPr>
            <a:r>
              <a:rPr lang="en-US" sz="1400" dirty="0"/>
              <a:t>Standard protocols for early warning signs, diagnostic criteria, monitoring and treatment of severe preeclampsia/eclampsia (include order sets and algorithms).</a:t>
            </a:r>
          </a:p>
          <a:p>
            <a:pPr lvl="1">
              <a:buFont typeface="+mj-lt"/>
              <a:buAutoNum type="alphaLcPeriod"/>
            </a:pPr>
            <a:r>
              <a:rPr lang="en-US" sz="1200" dirty="0"/>
              <a:t>L&amp;D</a:t>
            </a:r>
          </a:p>
          <a:p>
            <a:pPr lvl="1">
              <a:buFont typeface="+mj-lt"/>
              <a:buAutoNum type="alphaLcPeriod"/>
            </a:pPr>
            <a:r>
              <a:rPr lang="en-US" sz="1200" dirty="0"/>
              <a:t>Antepartum/Postpartum</a:t>
            </a:r>
          </a:p>
          <a:p>
            <a:pPr lvl="1">
              <a:buFont typeface="+mj-lt"/>
              <a:buAutoNum type="alphaLcPeriod"/>
            </a:pPr>
            <a:r>
              <a:rPr lang="en-US" sz="1200" dirty="0"/>
              <a:t>Triage/ED</a:t>
            </a:r>
          </a:p>
          <a:p>
            <a:pPr marL="400050">
              <a:buFont typeface="+mj-lt"/>
              <a:buAutoNum type="arabicPeriod"/>
            </a:pPr>
            <a:r>
              <a:rPr lang="en-US" sz="1400" dirty="0"/>
              <a:t>Unit education on protocols, unit-based drills (with post-drill debriefs).</a:t>
            </a:r>
          </a:p>
          <a:p>
            <a:pPr lvl="1">
              <a:buFont typeface="+mj-lt"/>
              <a:buAutoNum type="alphaLcPeriod"/>
            </a:pPr>
            <a:r>
              <a:rPr lang="en-US" sz="1200" dirty="0"/>
              <a:t>L&amp;D</a:t>
            </a:r>
          </a:p>
          <a:p>
            <a:pPr lvl="1">
              <a:buFont typeface="+mj-lt"/>
              <a:buAutoNum type="alphaLcPeriod"/>
            </a:pPr>
            <a:r>
              <a:rPr lang="en-US" sz="1200" dirty="0"/>
              <a:t>Antepartum/Postpartum</a:t>
            </a:r>
          </a:p>
          <a:p>
            <a:pPr lvl="1">
              <a:buFont typeface="+mj-lt"/>
              <a:buAutoNum type="alphaLcPeriod"/>
            </a:pPr>
            <a:r>
              <a:rPr lang="en-US" sz="1200" dirty="0"/>
              <a:t>Triage/ED</a:t>
            </a:r>
          </a:p>
          <a:p>
            <a:pPr marL="400050">
              <a:buFont typeface="+mj-lt"/>
              <a:buAutoNum type="arabicPeriod"/>
            </a:pPr>
            <a:r>
              <a:rPr lang="en-US" sz="1400" dirty="0"/>
              <a:t>Process for timely identification, triage, and evaluation of pregnant and postpartum women with hypertension including ED and outpatient areas.</a:t>
            </a:r>
          </a:p>
          <a:p>
            <a:pPr marL="400050">
              <a:buFont typeface="+mj-lt"/>
              <a:buAutoNum type="arabicPeriod"/>
            </a:pPr>
            <a:r>
              <a:rPr lang="en-US" sz="1400" dirty="0"/>
              <a:t>Rapid access to IV medications used for severe hypertension/eclampsia: Medications should be stocked and immediately available on L&amp;D and in other areas where patients may be treated. Include brief guide for administration and dosage.</a:t>
            </a:r>
          </a:p>
          <a:p>
            <a:pPr lvl="1">
              <a:buFont typeface="+mj-lt"/>
              <a:buAutoNum type="alphaLcPeriod"/>
            </a:pPr>
            <a:r>
              <a:rPr lang="en-US" sz="1200" dirty="0"/>
              <a:t>L&amp;D</a:t>
            </a:r>
          </a:p>
          <a:p>
            <a:pPr lvl="1">
              <a:buFont typeface="+mj-lt"/>
              <a:buAutoNum type="alphaLcPeriod"/>
            </a:pPr>
            <a:r>
              <a:rPr lang="en-US" sz="1200" dirty="0"/>
              <a:t>Antepartum/Postpartum</a:t>
            </a:r>
          </a:p>
          <a:p>
            <a:pPr lvl="1">
              <a:buFont typeface="+mj-lt"/>
              <a:buAutoNum type="alphaLcPeriod"/>
            </a:pPr>
            <a:r>
              <a:rPr lang="en-US" sz="1200" dirty="0"/>
              <a:t>Triage/ED</a:t>
            </a:r>
          </a:p>
          <a:p>
            <a:pPr marL="400050">
              <a:buFont typeface="+mj-lt"/>
              <a:buAutoNum type="arabicPeriod"/>
            </a:pPr>
            <a:r>
              <a:rPr lang="en-US" sz="1400" dirty="0"/>
              <a:t>System plan for escalation, obtaining appropriate consultation and maternal transport, as needed for severe maternal hypertension, preeclampsia, and eclampsia.</a:t>
            </a:r>
          </a:p>
          <a:p>
            <a:pPr lvl="1">
              <a:buFont typeface="+mj-lt"/>
              <a:buAutoNum type="alphaLcPeriod"/>
            </a:pPr>
            <a:r>
              <a:rPr lang="en-US" sz="1200" dirty="0"/>
              <a:t>L&amp;D</a:t>
            </a:r>
          </a:p>
          <a:p>
            <a:pPr lvl="1">
              <a:buFont typeface="+mj-lt"/>
              <a:buAutoNum type="alphaLcPeriod"/>
            </a:pPr>
            <a:r>
              <a:rPr lang="en-US" sz="1200" dirty="0"/>
              <a:t>Antepartum/Postpartum</a:t>
            </a:r>
          </a:p>
          <a:p>
            <a:pPr lvl="1">
              <a:buFont typeface="+mj-lt"/>
              <a:buAutoNum type="alphaLcPeriod"/>
            </a:pPr>
            <a:r>
              <a:rPr lang="en-US" sz="1200" dirty="0"/>
              <a:t>Triage/ED</a:t>
            </a:r>
          </a:p>
          <a:p>
            <a:endParaRPr lang="en-US" sz="1400" dirty="0"/>
          </a:p>
        </p:txBody>
      </p:sp>
    </p:spTree>
    <p:extLst>
      <p:ext uri="{BB962C8B-B14F-4D97-AF65-F5344CB8AC3E}">
        <p14:creationId xmlns:p14="http://schemas.microsoft.com/office/powerpoint/2010/main" val="331942061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23441" y="228600"/>
            <a:ext cx="8229600" cy="990600"/>
          </a:xfrm>
        </p:spPr>
        <p:txBody>
          <a:bodyPr/>
          <a:lstStyle/>
          <a:p>
            <a:pPr algn="l" eaLnBrk="1" hangingPunct="1"/>
            <a:r>
              <a:rPr lang="en-US" altLang="en-US" sz="3200" b="1" dirty="0" smtClean="0">
                <a:solidFill>
                  <a:srgbClr val="F58466"/>
                </a:solidFill>
                <a:latin typeface="Goudy Old Style" pitchFamily="18" charset="0"/>
              </a:rPr>
              <a:t>AIM Baseline Survey</a:t>
            </a:r>
            <a:br>
              <a:rPr lang="en-US" altLang="en-US" sz="3200" b="1" dirty="0" smtClean="0">
                <a:solidFill>
                  <a:srgbClr val="F58466"/>
                </a:solidFill>
                <a:latin typeface="Goudy Old Style" pitchFamily="18" charset="0"/>
              </a:rPr>
            </a:br>
            <a:r>
              <a:rPr lang="en-US" altLang="en-US" sz="3200" b="1" dirty="0" smtClean="0">
                <a:solidFill>
                  <a:srgbClr val="F58466"/>
                </a:solidFill>
                <a:latin typeface="Goudy Old Style" pitchFamily="18" charset="0"/>
              </a:rPr>
              <a:t>Bundle Implementation Questions</a:t>
            </a:r>
          </a:p>
        </p:txBody>
      </p:sp>
      <p:sp>
        <p:nvSpPr>
          <p:cNvPr id="2" name="Content Placeholder 1"/>
          <p:cNvSpPr>
            <a:spLocks noGrp="1"/>
          </p:cNvSpPr>
          <p:nvPr>
            <p:ph idx="1"/>
          </p:nvPr>
        </p:nvSpPr>
        <p:spPr>
          <a:xfrm>
            <a:off x="457200" y="1219200"/>
            <a:ext cx="8229600" cy="5638800"/>
          </a:xfrm>
        </p:spPr>
        <p:txBody>
          <a:bodyPr/>
          <a:lstStyle/>
          <a:p>
            <a:pPr marL="0" indent="0">
              <a:buNone/>
            </a:pPr>
            <a:r>
              <a:rPr lang="en-US" sz="2400" dirty="0" smtClean="0"/>
              <a:t>Recognition - For </a:t>
            </a:r>
            <a:r>
              <a:rPr lang="en-US" sz="2400" dirty="0"/>
              <a:t>every OB/postpartum patient in your hospital do </a:t>
            </a:r>
            <a:r>
              <a:rPr lang="en-US" sz="2400" dirty="0" smtClean="0"/>
              <a:t>you have (Yes/No):</a:t>
            </a:r>
          </a:p>
          <a:p>
            <a:pPr marL="0" indent="0">
              <a:buNone/>
            </a:pPr>
            <a:endParaRPr lang="en-US" sz="2400" dirty="0"/>
          </a:p>
          <a:p>
            <a:pPr marL="0" indent="0">
              <a:buNone/>
            </a:pPr>
            <a:r>
              <a:rPr lang="en-US" sz="2400" dirty="0"/>
              <a:t>6. Standard protocol for the measurement and assessment of BP and urine protein for all pregnant and postpartum women.</a:t>
            </a:r>
          </a:p>
          <a:p>
            <a:pPr marL="0" indent="0">
              <a:buNone/>
            </a:pPr>
            <a:endParaRPr lang="en-US" sz="2400" dirty="0" smtClean="0"/>
          </a:p>
          <a:p>
            <a:pPr marL="0" indent="0">
              <a:buNone/>
            </a:pPr>
            <a:r>
              <a:rPr lang="en-US" sz="2400" dirty="0" smtClean="0"/>
              <a:t>7</a:t>
            </a:r>
            <a:r>
              <a:rPr lang="en-US" sz="2400" dirty="0"/>
              <a:t>. Standard response to maternal early warning signs including listening to and appropriately investigating patient symptoms and assessment of labs (i.e. CBC with platelets, AST and ALT)</a:t>
            </a:r>
          </a:p>
          <a:p>
            <a:pPr marL="0" indent="0">
              <a:buNone/>
            </a:pPr>
            <a:endParaRPr lang="en-US" sz="2400" dirty="0" smtClean="0"/>
          </a:p>
          <a:p>
            <a:pPr marL="0" indent="0">
              <a:buNone/>
            </a:pPr>
            <a:r>
              <a:rPr lang="en-US" sz="2400" dirty="0" smtClean="0"/>
              <a:t>8</a:t>
            </a:r>
            <a:r>
              <a:rPr lang="en-US" sz="2400" dirty="0"/>
              <a:t>. Facility-wide standards for educating prenatal and postpartum women on signs and symptoms of preeclampsia and severe hypertension.</a:t>
            </a:r>
          </a:p>
          <a:p>
            <a:endParaRPr lang="en-US" sz="1400" dirty="0"/>
          </a:p>
        </p:txBody>
      </p:sp>
    </p:spTree>
    <p:extLst>
      <p:ext uri="{BB962C8B-B14F-4D97-AF65-F5344CB8AC3E}">
        <p14:creationId xmlns:p14="http://schemas.microsoft.com/office/powerpoint/2010/main" val="191646657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23441" y="228600"/>
            <a:ext cx="8229600" cy="990600"/>
          </a:xfrm>
        </p:spPr>
        <p:txBody>
          <a:bodyPr/>
          <a:lstStyle/>
          <a:p>
            <a:pPr algn="l" eaLnBrk="1" hangingPunct="1"/>
            <a:r>
              <a:rPr lang="en-US" altLang="en-US" sz="3200" b="1" dirty="0" smtClean="0">
                <a:solidFill>
                  <a:srgbClr val="F58466"/>
                </a:solidFill>
                <a:latin typeface="Goudy Old Style" pitchFamily="18" charset="0"/>
              </a:rPr>
              <a:t>AIM Baseline Survey</a:t>
            </a:r>
            <a:br>
              <a:rPr lang="en-US" altLang="en-US" sz="3200" b="1" dirty="0" smtClean="0">
                <a:solidFill>
                  <a:srgbClr val="F58466"/>
                </a:solidFill>
                <a:latin typeface="Goudy Old Style" pitchFamily="18" charset="0"/>
              </a:rPr>
            </a:br>
            <a:r>
              <a:rPr lang="en-US" altLang="en-US" sz="3200" b="1" dirty="0" smtClean="0">
                <a:solidFill>
                  <a:srgbClr val="F58466"/>
                </a:solidFill>
                <a:latin typeface="Goudy Old Style" pitchFamily="18" charset="0"/>
              </a:rPr>
              <a:t>Bundle Implementation Questions</a:t>
            </a:r>
          </a:p>
        </p:txBody>
      </p:sp>
      <p:sp>
        <p:nvSpPr>
          <p:cNvPr id="2" name="Content Placeholder 1"/>
          <p:cNvSpPr>
            <a:spLocks noGrp="1"/>
          </p:cNvSpPr>
          <p:nvPr>
            <p:ph idx="1"/>
          </p:nvPr>
        </p:nvSpPr>
        <p:spPr>
          <a:xfrm>
            <a:off x="457200" y="1219200"/>
            <a:ext cx="8229600" cy="5638800"/>
          </a:xfrm>
        </p:spPr>
        <p:txBody>
          <a:bodyPr/>
          <a:lstStyle/>
          <a:p>
            <a:pPr marL="0" indent="0">
              <a:buNone/>
            </a:pPr>
            <a:r>
              <a:rPr lang="en-US" sz="1800" dirty="0" smtClean="0"/>
              <a:t>Response - For </a:t>
            </a:r>
            <a:r>
              <a:rPr lang="en-US" sz="1800" dirty="0"/>
              <a:t>every case of severe hypertension/preeclampsia in your hospital do </a:t>
            </a:r>
            <a:r>
              <a:rPr lang="en-US" sz="1800" dirty="0" smtClean="0"/>
              <a:t>you have </a:t>
            </a:r>
            <a:r>
              <a:rPr lang="en-US" sz="1800" dirty="0"/>
              <a:t>(Yes/No)</a:t>
            </a:r>
            <a:r>
              <a:rPr lang="en-US" sz="1800" dirty="0" smtClean="0"/>
              <a:t>:</a:t>
            </a:r>
          </a:p>
          <a:p>
            <a:pPr marL="0" indent="0">
              <a:buNone/>
            </a:pPr>
            <a:endParaRPr lang="en-US" sz="1800" dirty="0"/>
          </a:p>
          <a:p>
            <a:pPr marL="0" indent="0">
              <a:buNone/>
            </a:pPr>
            <a:r>
              <a:rPr lang="en-US" sz="1600" dirty="0" smtClean="0"/>
              <a:t>9</a:t>
            </a:r>
            <a:r>
              <a:rPr lang="en-US" sz="1600" dirty="0"/>
              <a:t>. Facility-wide standard protocols with checklists and escalation policies for management and treatment of: Severe hypertension; Eclampsia, seizure prophylaxis, and magnesium over-dosage; and Postpartum, emergency department and outpatient presentations of severe hypertension/preeclampsia</a:t>
            </a:r>
            <a:r>
              <a:rPr lang="en-US" sz="1600" dirty="0" smtClean="0"/>
              <a:t>.</a:t>
            </a:r>
          </a:p>
          <a:p>
            <a:pPr marL="0" indent="0">
              <a:buNone/>
            </a:pPr>
            <a:endParaRPr lang="en-US" sz="1600" dirty="0"/>
          </a:p>
          <a:p>
            <a:pPr marL="0" indent="0">
              <a:buNone/>
            </a:pPr>
            <a:r>
              <a:rPr lang="en-US" sz="1600" dirty="0"/>
              <a:t>10. Minimum requirements for protocol: Notification of physician or primary care provider if systolic BP =/</a:t>
            </a:r>
            <a:r>
              <a:rPr lang="en-US" sz="1600" u="sng" dirty="0"/>
              <a:t>&gt;</a:t>
            </a:r>
            <a:r>
              <a:rPr lang="en-US" sz="1600" dirty="0"/>
              <a:t>160 or diastolic BP =/</a:t>
            </a:r>
            <a:r>
              <a:rPr lang="en-US" sz="1600" u="sng" dirty="0"/>
              <a:t>&gt;</a:t>
            </a:r>
            <a:r>
              <a:rPr lang="en-US" sz="1600" dirty="0"/>
              <a:t>110 for two measurements within 15 minutes; After the second elevated reading, treatment should be initiated ASAP (preferably within 60 minutes of verification); Includes onset and duration of magnesium sulfate therapy when indicated; Includes escalation measures for those unresponsive to standard treatment; Describes manner and verification of timely follow-up for  blood pressure check and evaluation within 7 to 14 days postpartum; Describes postpartum patient education for women with hypertension / preeclampsia describing postpartum preeclampsia</a:t>
            </a:r>
            <a:r>
              <a:rPr lang="en-US" sz="1600" dirty="0" smtClean="0"/>
              <a:t>.</a:t>
            </a:r>
          </a:p>
          <a:p>
            <a:pPr marL="0" indent="0">
              <a:buNone/>
            </a:pPr>
            <a:endParaRPr lang="en-US" sz="1600" dirty="0"/>
          </a:p>
          <a:p>
            <a:pPr marL="0" indent="0">
              <a:buNone/>
            </a:pPr>
            <a:r>
              <a:rPr lang="en-US" sz="1600" dirty="0"/>
              <a:t>11. Support plan for patients, families, and staff for ICU admissions and serious complications of  severe hypertension.</a:t>
            </a:r>
          </a:p>
          <a:p>
            <a:endParaRPr lang="en-US" sz="1400" dirty="0"/>
          </a:p>
        </p:txBody>
      </p:sp>
    </p:spTree>
    <p:extLst>
      <p:ext uri="{BB962C8B-B14F-4D97-AF65-F5344CB8AC3E}">
        <p14:creationId xmlns:p14="http://schemas.microsoft.com/office/powerpoint/2010/main" val="252365411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23441" y="228600"/>
            <a:ext cx="8229600" cy="990600"/>
          </a:xfrm>
        </p:spPr>
        <p:txBody>
          <a:bodyPr/>
          <a:lstStyle/>
          <a:p>
            <a:pPr algn="l" eaLnBrk="1" hangingPunct="1"/>
            <a:r>
              <a:rPr lang="en-US" altLang="en-US" sz="3200" b="1" dirty="0" smtClean="0">
                <a:solidFill>
                  <a:srgbClr val="F58466"/>
                </a:solidFill>
                <a:latin typeface="Goudy Old Style" pitchFamily="18" charset="0"/>
              </a:rPr>
              <a:t>AIM Baseline Survey</a:t>
            </a:r>
            <a:br>
              <a:rPr lang="en-US" altLang="en-US" sz="3200" b="1" dirty="0" smtClean="0">
                <a:solidFill>
                  <a:srgbClr val="F58466"/>
                </a:solidFill>
                <a:latin typeface="Goudy Old Style" pitchFamily="18" charset="0"/>
              </a:rPr>
            </a:br>
            <a:r>
              <a:rPr lang="en-US" altLang="en-US" sz="3200" b="1" dirty="0" smtClean="0">
                <a:solidFill>
                  <a:srgbClr val="F58466"/>
                </a:solidFill>
                <a:latin typeface="Goudy Old Style" pitchFamily="18" charset="0"/>
              </a:rPr>
              <a:t>Bundle Implementation Questions</a:t>
            </a:r>
          </a:p>
        </p:txBody>
      </p:sp>
      <p:sp>
        <p:nvSpPr>
          <p:cNvPr id="2" name="Content Placeholder 1"/>
          <p:cNvSpPr>
            <a:spLocks noGrp="1"/>
          </p:cNvSpPr>
          <p:nvPr>
            <p:ph idx="1"/>
          </p:nvPr>
        </p:nvSpPr>
        <p:spPr>
          <a:xfrm>
            <a:off x="457200" y="1219200"/>
            <a:ext cx="8229600" cy="5638800"/>
          </a:xfrm>
        </p:spPr>
        <p:txBody>
          <a:bodyPr/>
          <a:lstStyle/>
          <a:p>
            <a:pPr marL="0" indent="0">
              <a:buNone/>
            </a:pPr>
            <a:r>
              <a:rPr lang="en-US" sz="2400" dirty="0" smtClean="0"/>
              <a:t>Reporting - In </a:t>
            </a:r>
            <a:r>
              <a:rPr lang="en-US" sz="2400" dirty="0"/>
              <a:t>every unit of your hospital, do </a:t>
            </a:r>
            <a:r>
              <a:rPr lang="en-US" sz="2400" dirty="0" smtClean="0"/>
              <a:t>you </a:t>
            </a:r>
            <a:r>
              <a:rPr lang="en-US" sz="2400" dirty="0"/>
              <a:t>(Yes/No)</a:t>
            </a:r>
            <a:r>
              <a:rPr lang="en-US" sz="2400" dirty="0" smtClean="0"/>
              <a:t>:</a:t>
            </a:r>
            <a:endParaRPr lang="en-US" sz="2400" dirty="0"/>
          </a:p>
          <a:p>
            <a:pPr marL="0" indent="0">
              <a:buNone/>
            </a:pPr>
            <a:r>
              <a:rPr lang="en-US" sz="2400" dirty="0"/>
              <a:t>11. Establish a culture of huddles for high-risk patients and post-event debriefs to identify successes and opportunities for improvement.</a:t>
            </a:r>
          </a:p>
          <a:p>
            <a:pPr lvl="1">
              <a:buFont typeface="+mj-lt"/>
              <a:buAutoNum type="alphaLcPeriod"/>
            </a:pPr>
            <a:r>
              <a:rPr lang="en-US" sz="1400" dirty="0"/>
              <a:t>L&amp;D</a:t>
            </a:r>
          </a:p>
          <a:p>
            <a:pPr lvl="1">
              <a:buFont typeface="+mj-lt"/>
              <a:buAutoNum type="alphaLcPeriod"/>
            </a:pPr>
            <a:r>
              <a:rPr lang="en-US" sz="1400" dirty="0"/>
              <a:t>Antepartum/Postpartum</a:t>
            </a:r>
          </a:p>
          <a:p>
            <a:pPr lvl="1">
              <a:buFont typeface="+mj-lt"/>
              <a:buAutoNum type="alphaLcPeriod"/>
            </a:pPr>
            <a:r>
              <a:rPr lang="en-US" sz="1400" dirty="0"/>
              <a:t>Triage/ED</a:t>
            </a:r>
          </a:p>
          <a:p>
            <a:pPr marL="0" indent="0">
              <a:buNone/>
            </a:pPr>
            <a:r>
              <a:rPr lang="en-US" sz="2400" dirty="0"/>
              <a:t>12. Multidisciplinary review of all severe hypertension/eclampsia cases admitted to ICU for systems issues.</a:t>
            </a:r>
          </a:p>
          <a:p>
            <a:pPr lvl="1">
              <a:buFont typeface="+mj-lt"/>
              <a:buAutoNum type="alphaLcPeriod"/>
            </a:pPr>
            <a:r>
              <a:rPr lang="en-US" sz="1400" dirty="0"/>
              <a:t>L&amp;D</a:t>
            </a:r>
          </a:p>
          <a:p>
            <a:pPr lvl="1">
              <a:buFont typeface="+mj-lt"/>
              <a:buAutoNum type="alphaLcPeriod"/>
            </a:pPr>
            <a:r>
              <a:rPr lang="en-US" sz="1400" dirty="0"/>
              <a:t>Antepartum/Postpartum</a:t>
            </a:r>
          </a:p>
          <a:p>
            <a:pPr lvl="1">
              <a:buFont typeface="+mj-lt"/>
              <a:buAutoNum type="alphaLcPeriod"/>
            </a:pPr>
            <a:r>
              <a:rPr lang="en-US" sz="1400" dirty="0"/>
              <a:t>Triage/ED</a:t>
            </a:r>
          </a:p>
          <a:p>
            <a:pPr marL="0" indent="0">
              <a:buNone/>
            </a:pPr>
            <a:r>
              <a:rPr lang="en-US" sz="2400" dirty="0"/>
              <a:t>13. Monitor quality outcomes and process metrics involving severe hypertension in pregnancy.</a:t>
            </a:r>
          </a:p>
          <a:p>
            <a:pPr lvl="1">
              <a:buFont typeface="+mj-lt"/>
              <a:buAutoNum type="alphaLcPeriod"/>
            </a:pPr>
            <a:r>
              <a:rPr lang="en-US" sz="1400" dirty="0"/>
              <a:t>L&amp;D</a:t>
            </a:r>
          </a:p>
          <a:p>
            <a:pPr lvl="1">
              <a:buFont typeface="+mj-lt"/>
              <a:buAutoNum type="alphaLcPeriod"/>
            </a:pPr>
            <a:r>
              <a:rPr lang="en-US" sz="1400" dirty="0"/>
              <a:t>Antepartum/Postpartum</a:t>
            </a:r>
          </a:p>
          <a:p>
            <a:pPr lvl="1">
              <a:buFont typeface="+mj-lt"/>
              <a:buAutoNum type="alphaLcPeriod"/>
            </a:pPr>
            <a:r>
              <a:rPr lang="en-US" sz="1400" dirty="0"/>
              <a:t>Triage/ED</a:t>
            </a:r>
          </a:p>
          <a:p>
            <a:pPr marL="0" indent="0">
              <a:buNone/>
            </a:pPr>
            <a:r>
              <a:rPr lang="en-US" sz="1400" dirty="0"/>
              <a:t> </a:t>
            </a:r>
          </a:p>
          <a:p>
            <a:pPr marL="0" indent="0">
              <a:buNone/>
            </a:pPr>
            <a:endParaRPr lang="en-US" sz="1400" dirty="0"/>
          </a:p>
        </p:txBody>
      </p:sp>
    </p:spTree>
    <p:extLst>
      <p:ext uri="{BB962C8B-B14F-4D97-AF65-F5344CB8AC3E}">
        <p14:creationId xmlns:p14="http://schemas.microsoft.com/office/powerpoint/2010/main" val="169928425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gn="l" eaLnBrk="1" hangingPunct="1"/>
            <a:r>
              <a:rPr lang="en-US" altLang="en-US" sz="4000" b="1" dirty="0" smtClean="0">
                <a:solidFill>
                  <a:srgbClr val="F58466"/>
                </a:solidFill>
                <a:latin typeface="Goudy Old Style" pitchFamily="18" charset="0"/>
              </a:rPr>
              <a:t>HTN Initiative Monthly </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Team Calls:  Schedule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416752161"/>
              </p:ext>
            </p:extLst>
          </p:nvPr>
        </p:nvGraphicFramePr>
        <p:xfrm>
          <a:off x="838200" y="1447800"/>
          <a:ext cx="7848600" cy="4837349"/>
        </p:xfrm>
        <a:graphic>
          <a:graphicData uri="http://schemas.openxmlformats.org/drawingml/2006/table">
            <a:tbl>
              <a:tblPr firstRow="1" bandRow="1">
                <a:tableStyleId>{3B4B98B0-60AC-42C2-AFA5-B58CD77FA1E5}</a:tableStyleId>
              </a:tblPr>
              <a:tblGrid>
                <a:gridCol w="3565637"/>
                <a:gridCol w="4282963"/>
              </a:tblGrid>
              <a:tr h="742275">
                <a:tc>
                  <a:txBody>
                    <a:bodyPr/>
                    <a:lstStyle/>
                    <a:p>
                      <a:pPr algn="ctr"/>
                      <a:r>
                        <a:rPr lang="en-US" sz="1800" dirty="0" smtClean="0"/>
                        <a:t>Call Date</a:t>
                      </a:r>
                      <a:endParaRPr lang="en-US" sz="1800" dirty="0"/>
                    </a:p>
                  </a:txBody>
                  <a:tcPr anchor="ctr"/>
                </a:tc>
                <a:tc>
                  <a:txBody>
                    <a:bodyPr/>
                    <a:lstStyle/>
                    <a:p>
                      <a:pPr algn="ctr"/>
                      <a:r>
                        <a:rPr lang="en-US" sz="1800" dirty="0" smtClean="0"/>
                        <a:t>Topic</a:t>
                      </a:r>
                      <a:endParaRPr lang="en-US" sz="1800" dirty="0"/>
                    </a:p>
                  </a:txBody>
                  <a:tcPr anchor="ctr"/>
                </a:tc>
              </a:tr>
              <a:tr h="742275">
                <a:tc>
                  <a:txBody>
                    <a:bodyPr/>
                    <a:lstStyle/>
                    <a:p>
                      <a:pPr algn="ctr"/>
                      <a:r>
                        <a:rPr lang="en-US" sz="1800" dirty="0" smtClean="0"/>
                        <a:t>June 27</a:t>
                      </a:r>
                    </a:p>
                    <a:p>
                      <a:pPr algn="ctr"/>
                      <a:r>
                        <a:rPr lang="en-US" sz="1800" dirty="0" smtClean="0"/>
                        <a:t>12:30</a:t>
                      </a:r>
                      <a:r>
                        <a:rPr lang="en-US" sz="1800" baseline="0" dirty="0" smtClean="0"/>
                        <a:t> – 2:30 pm</a:t>
                      </a:r>
                      <a:endParaRPr lang="en-US" sz="1800" dirty="0"/>
                    </a:p>
                  </a:txBody>
                  <a:tcPr anchor="ctr"/>
                </a:tc>
                <a:tc>
                  <a:txBody>
                    <a:bodyPr/>
                    <a:lstStyle/>
                    <a:p>
                      <a:r>
                        <a:rPr lang="en-US" sz="1800" dirty="0" smtClean="0"/>
                        <a:t>Readiness and Reporting - Bundle</a:t>
                      </a:r>
                      <a:r>
                        <a:rPr lang="en-US" sz="1800" baseline="0" dirty="0" smtClean="0"/>
                        <a:t> / Toolkit Overview AND </a:t>
                      </a:r>
                      <a:r>
                        <a:rPr lang="en-US" sz="1800" dirty="0" smtClean="0"/>
                        <a:t>Drills, Simulation, and Debriefs </a:t>
                      </a:r>
                      <a:endParaRPr lang="en-US" sz="1800" dirty="0"/>
                    </a:p>
                  </a:txBody>
                  <a:tcPr anchor="ctr"/>
                </a:tc>
              </a:tr>
              <a:tr h="953849">
                <a:tc>
                  <a:txBody>
                    <a:bodyPr/>
                    <a:lstStyle/>
                    <a:p>
                      <a:pPr algn="ctr"/>
                      <a:r>
                        <a:rPr lang="en-US" sz="1800" dirty="0" smtClean="0"/>
                        <a:t>July 25</a:t>
                      </a:r>
                    </a:p>
                    <a:p>
                      <a:pPr algn="ctr"/>
                      <a:r>
                        <a:rPr lang="en-US" sz="1800" dirty="0" smtClean="0"/>
                        <a:t>12:30</a:t>
                      </a:r>
                      <a:r>
                        <a:rPr lang="en-US" sz="1800" baseline="0" dirty="0" smtClean="0"/>
                        <a:t> – 1:30 pm</a:t>
                      </a:r>
                      <a:endParaRPr lang="en-US" sz="1800" dirty="0" smtClean="0"/>
                    </a:p>
                  </a:txBody>
                  <a:tcPr anchor="ctr"/>
                </a:tc>
                <a:tc>
                  <a:txBody>
                    <a:bodyPr/>
                    <a:lstStyle/>
                    <a:p>
                      <a:r>
                        <a:rPr lang="en-US" sz="1800" dirty="0" smtClean="0"/>
                        <a:t>Recognition - Accurate BP Measurement &amp; Diagnosis</a:t>
                      </a:r>
                      <a:endParaRPr lang="en-US" sz="1800" dirty="0"/>
                    </a:p>
                  </a:txBody>
                  <a:tcPr anchor="ctr"/>
                </a:tc>
              </a:tr>
              <a:tr h="742275">
                <a:tc>
                  <a:txBody>
                    <a:bodyPr/>
                    <a:lstStyle/>
                    <a:p>
                      <a:pPr algn="ctr"/>
                      <a:r>
                        <a:rPr lang="en-US" sz="1800" dirty="0" smtClean="0"/>
                        <a:t>August 22</a:t>
                      </a:r>
                    </a:p>
                    <a:p>
                      <a:pPr algn="ctr"/>
                      <a:r>
                        <a:rPr lang="en-US" sz="1800" dirty="0" smtClean="0"/>
                        <a:t>12:30</a:t>
                      </a:r>
                      <a:r>
                        <a:rPr lang="en-US" sz="1800" baseline="0" dirty="0" smtClean="0"/>
                        <a:t> – 1:30 pm</a:t>
                      </a:r>
                      <a:endParaRPr lang="en-US" sz="1800" dirty="0" smtClean="0"/>
                    </a:p>
                  </a:txBody>
                  <a:tcPr anchor="ctr"/>
                </a:tc>
                <a:tc>
                  <a:txBody>
                    <a:bodyPr/>
                    <a:lstStyle/>
                    <a:p>
                      <a:r>
                        <a:rPr lang="en-US" sz="1800" dirty="0" smtClean="0"/>
                        <a:t>Response - BP Medication and Treatment Algorithms </a:t>
                      </a:r>
                      <a:endParaRPr lang="en-US" sz="1800" dirty="0"/>
                    </a:p>
                  </a:txBody>
                  <a:tcPr anchor="ctr"/>
                </a:tc>
              </a:tr>
              <a:tr h="742275">
                <a:tc>
                  <a:txBody>
                    <a:bodyPr/>
                    <a:lstStyle/>
                    <a:p>
                      <a:pPr algn="ctr"/>
                      <a:r>
                        <a:rPr lang="en-US" sz="1800" dirty="0" smtClean="0"/>
                        <a:t>September 26</a:t>
                      </a:r>
                    </a:p>
                    <a:p>
                      <a:pPr algn="ctr"/>
                      <a:r>
                        <a:rPr lang="en-US" sz="1800" dirty="0" smtClean="0"/>
                        <a:t>12:30</a:t>
                      </a:r>
                      <a:r>
                        <a:rPr lang="en-US" sz="1800" baseline="0" dirty="0" smtClean="0"/>
                        <a:t> – 1:30 pm</a:t>
                      </a:r>
                      <a:endParaRPr lang="en-US" sz="1800" dirty="0" smtClean="0"/>
                    </a:p>
                  </a:txBody>
                  <a:tcPr anchor="ctr"/>
                </a:tc>
                <a:tc>
                  <a:txBody>
                    <a:bodyPr/>
                    <a:lstStyle/>
                    <a:p>
                      <a:r>
                        <a:rPr lang="en-US" sz="1800" dirty="0" smtClean="0"/>
                        <a:t>Response - Timing of Delivery</a:t>
                      </a:r>
                      <a:endParaRPr lang="en-US" sz="1800" dirty="0"/>
                    </a:p>
                  </a:txBody>
                  <a:tcPr anchor="ctr"/>
                </a:tc>
              </a:tr>
              <a:tr h="742275">
                <a:tc>
                  <a:txBody>
                    <a:bodyPr/>
                    <a:lstStyle/>
                    <a:p>
                      <a:pPr algn="ctr"/>
                      <a:r>
                        <a:rPr lang="en-US" sz="1800" dirty="0" smtClean="0"/>
                        <a:t>October 24</a:t>
                      </a:r>
                    </a:p>
                    <a:p>
                      <a:pPr algn="ctr"/>
                      <a:r>
                        <a:rPr lang="en-US" sz="1800" dirty="0" smtClean="0"/>
                        <a:t>12:30</a:t>
                      </a:r>
                      <a:r>
                        <a:rPr lang="en-US" sz="1800" baseline="0" dirty="0" smtClean="0"/>
                        <a:t> – 1:30 pm</a:t>
                      </a:r>
                      <a:endParaRPr lang="en-US" sz="1800" dirty="0" smtClean="0"/>
                    </a:p>
                  </a:txBody>
                  <a:tcPr anchor="ctr"/>
                </a:tc>
                <a:tc>
                  <a:txBody>
                    <a:bodyPr/>
                    <a:lstStyle/>
                    <a:p>
                      <a:r>
                        <a:rPr lang="en-US" sz="1800" dirty="0" smtClean="0"/>
                        <a:t>Response - Patient Education/Engagement and Postpartum Follow-up</a:t>
                      </a:r>
                      <a:endParaRPr lang="en-US" sz="1800" dirty="0"/>
                    </a:p>
                  </a:txBody>
                  <a:tcPr anchor="ctr"/>
                </a:tc>
              </a:tr>
            </a:tbl>
          </a:graphicData>
        </a:graphic>
      </p:graphicFrame>
    </p:spTree>
    <p:extLst>
      <p:ext uri="{BB962C8B-B14F-4D97-AF65-F5344CB8AC3E}">
        <p14:creationId xmlns:p14="http://schemas.microsoft.com/office/powerpoint/2010/main" val="5693167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118</a:t>
            </a:fld>
            <a:endParaRPr lang="en-US">
              <a:solidFill>
                <a:prstClr val="white"/>
              </a:solidFill>
            </a:endParaRP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96850"/>
            <a:ext cx="8715375" cy="646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9425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Additional </a:t>
            </a:r>
            <a:r>
              <a:rPr lang="en-US" sz="4000" b="1" dirty="0" smtClean="0">
                <a:solidFill>
                  <a:srgbClr val="F58466"/>
                </a:solidFill>
                <a:latin typeface="Goudy Old Style" pitchFamily="18" charset="0"/>
              </a:rPr>
              <a:t>Resources</a:t>
            </a:r>
            <a:endParaRPr lang="en-US" sz="4000" b="1" dirty="0">
              <a:solidFill>
                <a:srgbClr val="F58466"/>
              </a:solidFill>
              <a:latin typeface="Goudy Old Style" pitchFamily="18" charset="0"/>
            </a:endParaRPr>
          </a:p>
        </p:txBody>
      </p:sp>
      <p:sp>
        <p:nvSpPr>
          <p:cNvPr id="3" name="Text Placeholder 2"/>
          <p:cNvSpPr>
            <a:spLocks noGrp="1"/>
          </p:cNvSpPr>
          <p:nvPr>
            <p:ph idx="1"/>
          </p:nvPr>
        </p:nvSpPr>
        <p:spPr>
          <a:xfrm>
            <a:off x="457200" y="1417644"/>
            <a:ext cx="8229600" cy="4708525"/>
          </a:xfrm>
        </p:spPr>
        <p:txBody>
          <a:bodyPr>
            <a:normAutofit fontScale="62500" lnSpcReduction="20000"/>
          </a:bodyPr>
          <a:lstStyle/>
          <a:p>
            <a:pPr>
              <a:buClr>
                <a:srgbClr val="F58466"/>
              </a:buClr>
            </a:pPr>
            <a:r>
              <a:rPr lang="en-US" dirty="0">
                <a:sym typeface="Wingdings" panose="05000000000000000000" pitchFamily="2" charset="2"/>
              </a:rPr>
              <a:t>Preeclampsia Foundation tools and </a:t>
            </a:r>
            <a:r>
              <a:rPr lang="en-US" dirty="0" smtClean="0">
                <a:sym typeface="Wingdings" panose="05000000000000000000" pitchFamily="2" charset="2"/>
              </a:rPr>
              <a:t>materials</a:t>
            </a:r>
          </a:p>
          <a:p>
            <a:pPr lvl="1">
              <a:buClr>
                <a:srgbClr val="004990"/>
              </a:buClr>
              <a:buFont typeface="Arial" pitchFamily="34" charset="0"/>
              <a:buChar char="•"/>
            </a:pPr>
            <a:r>
              <a:rPr lang="en-US" sz="2800" dirty="0" smtClean="0">
                <a:sym typeface="Wingdings" panose="05000000000000000000" pitchFamily="2" charset="2"/>
                <a:hlinkClick r:id="rId3"/>
              </a:rPr>
              <a:t>www.preeclampsia.org</a:t>
            </a:r>
            <a:r>
              <a:rPr lang="en-US" dirty="0">
                <a:sym typeface="Wingdings" panose="05000000000000000000" pitchFamily="2" charset="2"/>
              </a:rPr>
              <a:t>	</a:t>
            </a:r>
          </a:p>
          <a:p>
            <a:pPr>
              <a:buClr>
                <a:srgbClr val="F58466"/>
              </a:buClr>
            </a:pPr>
            <a:endParaRPr lang="en-US" dirty="0">
              <a:sym typeface="Wingdings" panose="05000000000000000000" pitchFamily="2" charset="2"/>
            </a:endParaRPr>
          </a:p>
          <a:p>
            <a:pPr>
              <a:buClr>
                <a:srgbClr val="F58466"/>
              </a:buClr>
            </a:pPr>
            <a:r>
              <a:rPr lang="en-US" dirty="0" smtClean="0">
                <a:sym typeface="Wingdings" panose="05000000000000000000" pitchFamily="2" charset="2"/>
              </a:rPr>
              <a:t>California </a:t>
            </a:r>
            <a:r>
              <a:rPr lang="en-US" dirty="0">
                <a:sym typeface="Wingdings" panose="05000000000000000000" pitchFamily="2" charset="2"/>
              </a:rPr>
              <a:t>Maternal Quality Care </a:t>
            </a:r>
            <a:r>
              <a:rPr lang="en-US" dirty="0" smtClean="0">
                <a:sym typeface="Wingdings" panose="05000000000000000000" pitchFamily="2" charset="2"/>
              </a:rPr>
              <a:t>Collaborative</a:t>
            </a:r>
          </a:p>
          <a:p>
            <a:pPr lvl="1">
              <a:buClr>
                <a:srgbClr val="004990"/>
              </a:buClr>
              <a:buFont typeface="Arial" pitchFamily="34" charset="0"/>
              <a:buChar char="•"/>
            </a:pPr>
            <a:r>
              <a:rPr lang="en-US" dirty="0" smtClean="0">
                <a:sym typeface="Wingdings" panose="05000000000000000000" pitchFamily="2" charset="2"/>
                <a:hlinkClick r:id="rId4"/>
              </a:rPr>
              <a:t>www.CMQCC.org</a:t>
            </a:r>
            <a:endParaRPr lang="en-US" dirty="0">
              <a:sym typeface="Wingdings" panose="05000000000000000000" pitchFamily="2" charset="2"/>
            </a:endParaRPr>
          </a:p>
          <a:p>
            <a:pPr>
              <a:buClr>
                <a:srgbClr val="F58466"/>
              </a:buClr>
            </a:pPr>
            <a:endParaRPr lang="en-US" dirty="0">
              <a:sym typeface="Wingdings" panose="05000000000000000000" pitchFamily="2" charset="2"/>
            </a:endParaRPr>
          </a:p>
          <a:p>
            <a:pPr>
              <a:buClr>
                <a:srgbClr val="F58466"/>
              </a:buClr>
            </a:pPr>
            <a:r>
              <a:rPr lang="en-US" dirty="0" smtClean="0">
                <a:sym typeface="Wingdings" panose="05000000000000000000" pitchFamily="2" charset="2"/>
              </a:rPr>
              <a:t>Patient </a:t>
            </a:r>
            <a:r>
              <a:rPr lang="en-US" dirty="0">
                <a:sym typeface="Wingdings" panose="05000000000000000000" pitchFamily="2" charset="2"/>
              </a:rPr>
              <a:t>safety bundles and AIM program </a:t>
            </a:r>
            <a:r>
              <a:rPr lang="en-US" dirty="0" smtClean="0">
                <a:sym typeface="Wingdings" panose="05000000000000000000" pitchFamily="2" charset="2"/>
              </a:rPr>
              <a:t>information</a:t>
            </a:r>
          </a:p>
          <a:p>
            <a:pPr lvl="1">
              <a:buClr>
                <a:srgbClr val="004990"/>
              </a:buClr>
              <a:buFont typeface="Arial" pitchFamily="34" charset="0"/>
              <a:buChar char="•"/>
            </a:pPr>
            <a:r>
              <a:rPr lang="en-US" dirty="0" smtClean="0">
                <a:sym typeface="Wingdings" panose="05000000000000000000" pitchFamily="2" charset="2"/>
                <a:hlinkClick r:id="rId5"/>
              </a:rPr>
              <a:t>www.safehealthcareforeverywoman.org</a:t>
            </a:r>
            <a:endParaRPr lang="en-US" dirty="0" smtClean="0">
              <a:sym typeface="Wingdings" panose="05000000000000000000" pitchFamily="2" charset="2"/>
            </a:endParaRPr>
          </a:p>
          <a:p>
            <a:pPr marL="0" indent="0">
              <a:buClr>
                <a:srgbClr val="004990"/>
              </a:buClr>
              <a:buNone/>
            </a:pPr>
            <a:endParaRPr lang="en-US" dirty="0">
              <a:sym typeface="Wingdings" panose="05000000000000000000" pitchFamily="2" charset="2"/>
            </a:endParaRPr>
          </a:p>
          <a:p>
            <a:pPr eaLnBrk="1" hangingPunct="1">
              <a:buClr>
                <a:srgbClr val="F58466"/>
              </a:buClr>
              <a:buSzPct val="104000"/>
            </a:pPr>
            <a:r>
              <a:rPr lang="en-US" altLang="en-US" sz="3100" dirty="0">
                <a:ea typeface="ＭＳ Ｐゴシック" pitchFamily="34" charset="-128"/>
              </a:rPr>
              <a:t>ACOG DII (New York) Safe Motherhood Initiative </a:t>
            </a:r>
          </a:p>
          <a:p>
            <a:pPr lvl="1" eaLnBrk="1" hangingPunct="1">
              <a:buClr>
                <a:srgbClr val="004990"/>
              </a:buClr>
              <a:buSzPct val="104000"/>
              <a:buFont typeface="Arial" panose="020B0604020202020204" pitchFamily="34" charset="0"/>
              <a:buChar char="•"/>
            </a:pPr>
            <a:r>
              <a:rPr lang="en-US" altLang="en-US" sz="2900" dirty="0">
                <a:ea typeface="ＭＳ Ｐゴシック" pitchFamily="34" charset="-128"/>
                <a:hlinkClick r:id="rId6"/>
              </a:rPr>
              <a:t>https://</a:t>
            </a:r>
            <a:r>
              <a:rPr lang="en-US" altLang="en-US" sz="2900" dirty="0" smtClean="0">
                <a:ea typeface="ＭＳ Ｐゴシック" pitchFamily="34" charset="-128"/>
                <a:hlinkClick r:id="rId6"/>
              </a:rPr>
              <a:t>www.acog.org/About-ACOG/ACOG-Districts/District-II/Safe-Motherhood-Initiative</a:t>
            </a:r>
            <a:endParaRPr lang="en-US" altLang="en-US" sz="2900" dirty="0" smtClean="0">
              <a:ea typeface="ＭＳ Ｐゴシック" pitchFamily="34" charset="-128"/>
            </a:endParaRPr>
          </a:p>
          <a:p>
            <a:pPr eaLnBrk="1" hangingPunct="1">
              <a:buClr>
                <a:srgbClr val="004990"/>
              </a:buClr>
              <a:buSzPct val="104000"/>
            </a:pPr>
            <a:endParaRPr lang="en-US" dirty="0">
              <a:ea typeface="ＭＳ Ｐゴシック" pitchFamily="34" charset="-128"/>
              <a:sym typeface="Wingdings" panose="05000000000000000000" pitchFamily="2" charset="2"/>
            </a:endParaRPr>
          </a:p>
          <a:p>
            <a:pPr eaLnBrk="1" hangingPunct="1">
              <a:buClr>
                <a:srgbClr val="F58466"/>
              </a:buClr>
              <a:buSzPct val="104000"/>
            </a:pPr>
            <a:r>
              <a:rPr lang="en-US" sz="3000" dirty="0">
                <a:ea typeface="ＭＳ Ｐゴシック" pitchFamily="34" charset="-128"/>
                <a:sym typeface="Wingdings" panose="05000000000000000000" pitchFamily="2" charset="2"/>
              </a:rPr>
              <a:t>Illinois Perinatal Quality Collaborative (ILPQC)</a:t>
            </a:r>
          </a:p>
          <a:p>
            <a:pPr lvl="1" eaLnBrk="1" hangingPunct="1">
              <a:buClr>
                <a:srgbClr val="004990"/>
              </a:buClr>
              <a:buSzPct val="104000"/>
              <a:buFont typeface="Arial" panose="020B0604020202020204" pitchFamily="34" charset="0"/>
              <a:buChar char="•"/>
            </a:pPr>
            <a:r>
              <a:rPr lang="en-US" dirty="0" smtClean="0">
                <a:solidFill>
                  <a:schemeClr val="accent2">
                    <a:lumMod val="50000"/>
                  </a:schemeClr>
                </a:solidFill>
                <a:sym typeface="Wingdings" panose="05000000000000000000" pitchFamily="2" charset="2"/>
                <a:hlinkClick r:id="rId7"/>
              </a:rPr>
              <a:t>www.ilpqc.org</a:t>
            </a:r>
            <a:endParaRPr lang="en-US" dirty="0" smtClean="0">
              <a:solidFill>
                <a:schemeClr val="accent2">
                  <a:lumMod val="50000"/>
                </a:schemeClr>
              </a:solidFill>
              <a:sym typeface="Wingdings" panose="05000000000000000000" pitchFamily="2" charset="2"/>
            </a:endParaRPr>
          </a:p>
          <a:p>
            <a:pPr marL="457200" lvl="1" indent="0" eaLnBrk="1" hangingPunct="1">
              <a:buClr>
                <a:srgbClr val="004990"/>
              </a:buClr>
              <a:buSzPct val="104000"/>
              <a:buNone/>
            </a:pPr>
            <a:r>
              <a:rPr lang="en-US" dirty="0" smtClean="0">
                <a:solidFill>
                  <a:schemeClr val="accent2">
                    <a:lumMod val="50000"/>
                  </a:schemeClr>
                </a:solidFill>
                <a:sym typeface="Wingdings" panose="05000000000000000000" pitchFamily="2" charset="2"/>
              </a:rPr>
              <a:t>	</a:t>
            </a:r>
            <a:r>
              <a:rPr lang="en-US" dirty="0">
                <a:solidFill>
                  <a:schemeClr val="accent2">
                    <a:lumMod val="50000"/>
                  </a:schemeClr>
                </a:solidFill>
                <a:sym typeface="Wingdings" panose="05000000000000000000" pitchFamily="2" charset="2"/>
              </a:rPr>
              <a:t>					</a:t>
            </a:r>
            <a:endParaRPr lang="en-US" dirty="0">
              <a:sym typeface="Wingdings" panose="05000000000000000000" pitchFamily="2" charset="2"/>
            </a:endParaRPr>
          </a:p>
          <a:p>
            <a:pPr lvl="1"/>
            <a:endParaRPr lang="en-US" dirty="0">
              <a:sym typeface="Wingdings" panose="05000000000000000000" pitchFamily="2" charset="2"/>
            </a:endParaRPr>
          </a:p>
        </p:txBody>
      </p:sp>
    </p:spTree>
    <p:extLst>
      <p:ext uri="{BB962C8B-B14F-4D97-AF65-F5344CB8AC3E}">
        <p14:creationId xmlns:p14="http://schemas.microsoft.com/office/powerpoint/2010/main" val="2512818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39763" y="3048000"/>
            <a:ext cx="5824537" cy="1524000"/>
          </a:xfrm>
          <a:prstGeom prst="rect">
            <a:avLst/>
          </a:prstGeom>
          <a:solidFill>
            <a:srgbClr val="C9D7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79" name="Text Placeholder 8"/>
          <p:cNvSpPr>
            <a:spLocks noGrp="1"/>
          </p:cNvSpPr>
          <p:nvPr>
            <p:ph type="body" sz="quarter" idx="3"/>
          </p:nvPr>
        </p:nvSpPr>
        <p:spPr>
          <a:xfrm>
            <a:off x="650875" y="3052763"/>
            <a:ext cx="5867400" cy="1524000"/>
          </a:xfrm>
        </p:spPr>
        <p:txBody>
          <a:bodyPr/>
          <a:lstStyle/>
          <a:p>
            <a:r>
              <a:rPr lang="en-US" altLang="en-US" sz="2200" smtClean="0">
                <a:solidFill>
                  <a:schemeClr val="tx2"/>
                </a:solidFill>
              </a:rPr>
              <a:t>Approach: </a:t>
            </a:r>
            <a:r>
              <a:rPr lang="en-US" altLang="en-US" sz="2200" smtClean="0"/>
              <a:t>Established workgroup (1/2015), identify hospital teams (5/2016), implement evidence-based practices / protocols / AIM HTN Bundle (6/2016-12/2017)</a:t>
            </a:r>
          </a:p>
        </p:txBody>
      </p:sp>
      <p:sp>
        <p:nvSpPr>
          <p:cNvPr id="7" name="Rectangle 6"/>
          <p:cNvSpPr/>
          <p:nvPr/>
        </p:nvSpPr>
        <p:spPr>
          <a:xfrm>
            <a:off x="633413" y="1676400"/>
            <a:ext cx="5824537" cy="1371600"/>
          </a:xfrm>
          <a:prstGeom prst="rect">
            <a:avLst/>
          </a:prstGeom>
          <a:solidFill>
            <a:srgbClr val="F9B7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1" name="Title 1"/>
          <p:cNvSpPr>
            <a:spLocks noGrp="1"/>
          </p:cNvSpPr>
          <p:nvPr>
            <p:ph type="title"/>
          </p:nvPr>
        </p:nvSpPr>
        <p:spPr/>
        <p:txBody>
          <a:bodyPr/>
          <a:lstStyle/>
          <a:p>
            <a:pPr algn="l" eaLnBrk="1" hangingPunct="1"/>
            <a:r>
              <a:rPr lang="en-US" altLang="en-US" sz="3600" b="1" smtClean="0">
                <a:solidFill>
                  <a:srgbClr val="F58466"/>
                </a:solidFill>
                <a:latin typeface="Goudy Old Style" pitchFamily="18" charset="0"/>
              </a:rPr>
              <a:t>ILPQC Maternal </a:t>
            </a:r>
            <a:br>
              <a:rPr lang="en-US" altLang="en-US" sz="3600" b="1" smtClean="0">
                <a:solidFill>
                  <a:srgbClr val="F58466"/>
                </a:solidFill>
                <a:latin typeface="Goudy Old Style" pitchFamily="18" charset="0"/>
              </a:rPr>
            </a:br>
            <a:r>
              <a:rPr lang="en-US" altLang="en-US" sz="3600" b="1" smtClean="0">
                <a:solidFill>
                  <a:srgbClr val="F58466"/>
                </a:solidFill>
                <a:latin typeface="Goudy Old Style" pitchFamily="18" charset="0"/>
              </a:rPr>
              <a:t>Hypertension Initiative</a:t>
            </a:r>
          </a:p>
        </p:txBody>
      </p:sp>
      <p:sp>
        <p:nvSpPr>
          <p:cNvPr id="46083" name="Text Placeholder 7"/>
          <p:cNvSpPr>
            <a:spLocks noGrp="1"/>
          </p:cNvSpPr>
          <p:nvPr>
            <p:ph type="body" sz="quarter" idx="1"/>
          </p:nvPr>
        </p:nvSpPr>
        <p:spPr>
          <a:xfrm>
            <a:off x="609600" y="1676400"/>
            <a:ext cx="5867400" cy="1447800"/>
          </a:xfrm>
        </p:spPr>
        <p:txBody>
          <a:bodyPr>
            <a:normAutofit fontScale="92500"/>
          </a:bodyPr>
          <a:lstStyle/>
          <a:p>
            <a:pPr>
              <a:buFont typeface="Arial" panose="020B0604020202020204" pitchFamily="34" charset="0"/>
              <a:buNone/>
              <a:defRPr/>
            </a:pPr>
            <a:r>
              <a:rPr lang="en-US" dirty="0" smtClean="0">
                <a:solidFill>
                  <a:schemeClr val="tx2"/>
                </a:solidFill>
              </a:rPr>
              <a:t>Aim:</a:t>
            </a:r>
            <a:r>
              <a:rPr lang="en-US" dirty="0" smtClean="0"/>
              <a:t> </a:t>
            </a:r>
            <a:r>
              <a:rPr lang="en-US" dirty="0"/>
              <a:t>Reduce the rate of severe morbidities in women with severe preeclampsia, eclampsia, or preeclampsia superimposed on pre-existing hypertension by 20% </a:t>
            </a:r>
            <a:r>
              <a:rPr lang="en-US" dirty="0" smtClean="0"/>
              <a:t>by December 2017</a:t>
            </a:r>
            <a:endParaRPr lang="en-US" b="0" dirty="0" smtClean="0"/>
          </a:p>
        </p:txBody>
      </p:sp>
      <p:sp>
        <p:nvSpPr>
          <p:cNvPr id="24583" name="TextBox 10"/>
          <p:cNvSpPr txBox="1">
            <a:spLocks noChangeArrowheads="1"/>
          </p:cNvSpPr>
          <p:nvPr/>
        </p:nvSpPr>
        <p:spPr bwMode="auto">
          <a:xfrm>
            <a:off x="533400" y="4594225"/>
            <a:ext cx="8077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MS PGothic" pitchFamily="34" charset="-128"/>
              </a:defRPr>
            </a:lvl1pPr>
            <a:lvl2pPr marL="342900" indent="-34290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Clr>
                <a:srgbClr val="F58466"/>
              </a:buClr>
            </a:pPr>
            <a:r>
              <a:rPr lang="en-US" altLang="en-US" sz="1800">
                <a:latin typeface="Arial" charset="0"/>
                <a:cs typeface="Arial" charset="0"/>
              </a:rPr>
              <a:t>OB Advisory Workgroup and HTN Clinical Leadership Team developed process/outcome measures, toolkit/education, data form and reports </a:t>
            </a:r>
          </a:p>
          <a:p>
            <a:pPr lvl="1" eaLnBrk="1" hangingPunct="1">
              <a:spcBef>
                <a:spcPct val="0"/>
              </a:spcBef>
              <a:buClr>
                <a:srgbClr val="F58466"/>
              </a:buClr>
              <a:buFont typeface="Arial" charset="0"/>
              <a:buChar char="•"/>
            </a:pPr>
            <a:r>
              <a:rPr lang="en-US" altLang="en-US" sz="1800">
                <a:latin typeface="Arial" charset="0"/>
                <a:cs typeface="Arial" charset="0"/>
              </a:rPr>
              <a:t>Input from IDPH SQC / PNAs / AIM Initiative / CA, NY, and NC </a:t>
            </a:r>
          </a:p>
          <a:p>
            <a:pPr lvl="1" eaLnBrk="1" hangingPunct="1">
              <a:spcBef>
                <a:spcPct val="0"/>
              </a:spcBef>
              <a:buClr>
                <a:srgbClr val="F58466"/>
              </a:buClr>
              <a:buFont typeface="Arial" charset="0"/>
              <a:buChar char="•"/>
            </a:pPr>
            <a:r>
              <a:rPr lang="en-US" altLang="en-US" sz="1800">
                <a:latin typeface="Arial" charset="0"/>
                <a:cs typeface="Arial" charset="0"/>
              </a:rPr>
              <a:t>Launched Wave 1 in January 2016 with 24 teams</a:t>
            </a:r>
          </a:p>
          <a:p>
            <a:pPr lvl="1" eaLnBrk="1" hangingPunct="1">
              <a:spcBef>
                <a:spcPct val="0"/>
              </a:spcBef>
              <a:buClr>
                <a:srgbClr val="F58466"/>
              </a:buClr>
              <a:buFont typeface="Arial" charset="0"/>
              <a:buChar char="•"/>
            </a:pPr>
            <a:r>
              <a:rPr lang="en-US" altLang="en-US" sz="1800" b="1">
                <a:solidFill>
                  <a:srgbClr val="004990"/>
                </a:solidFill>
                <a:latin typeface="Arial" charset="0"/>
                <a:cs typeface="Arial" charset="0"/>
              </a:rPr>
              <a:t>Launched Wave 2 on May 2, 2016 with 108 teams with over 200 participants on webinar!</a:t>
            </a:r>
          </a:p>
        </p:txBody>
      </p:sp>
      <p:pic>
        <p:nvPicPr>
          <p:cNvPr id="24584"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950" y="1673225"/>
            <a:ext cx="25273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84111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120</a:t>
            </a:fld>
            <a:endParaRPr lang="en-US">
              <a:solidFill>
                <a:prstClr val="white"/>
              </a:solidFill>
            </a:endParaRP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113" y="115888"/>
            <a:ext cx="8867775"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49087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4"/>
          <p:cNvSpPr>
            <a:spLocks noGrp="1"/>
          </p:cNvSpPr>
          <p:nvPr>
            <p:ph type="title"/>
          </p:nvPr>
        </p:nvSpPr>
        <p:spPr>
          <a:xfrm>
            <a:off x="457200" y="0"/>
            <a:ext cx="8229600" cy="1143000"/>
          </a:xfrm>
        </p:spPr>
        <p:txBody>
          <a:bodyPr/>
          <a:lstStyle/>
          <a:p>
            <a:pPr algn="l"/>
            <a:r>
              <a:rPr lang="en-US" altLang="en-US" sz="4000" b="1" smtClean="0">
                <a:solidFill>
                  <a:srgbClr val="F58466"/>
                </a:solidFill>
                <a:latin typeface="Goudy Old Style" pitchFamily="18" charset="0"/>
              </a:rPr>
              <a:t>Contact</a:t>
            </a:r>
          </a:p>
        </p:txBody>
      </p:sp>
      <p:sp>
        <p:nvSpPr>
          <p:cNvPr id="6" name="Content Placeholder 5"/>
          <p:cNvSpPr>
            <a:spLocks noGrp="1"/>
          </p:cNvSpPr>
          <p:nvPr>
            <p:ph idx="1"/>
          </p:nvPr>
        </p:nvSpPr>
        <p:spPr>
          <a:xfrm>
            <a:off x="381000" y="914400"/>
            <a:ext cx="8229600" cy="4525963"/>
          </a:xfrm>
        </p:spPr>
        <p:txBody>
          <a:bodyPr/>
          <a:lstStyle/>
          <a:p>
            <a:pPr>
              <a:buClr>
                <a:srgbClr val="F58466"/>
              </a:buClr>
              <a:buFont typeface="Arial" panose="020B0604020202020204" pitchFamily="34" charset="0"/>
              <a:buChar char="•"/>
              <a:defRPr/>
            </a:pPr>
            <a:r>
              <a:rPr lang="en-US" sz="3600" dirty="0" smtClean="0">
                <a:ea typeface="MS PGothic" pitchFamily="34" charset="-128"/>
              </a:rPr>
              <a:t>Email  </a:t>
            </a:r>
            <a:r>
              <a:rPr lang="en-US" sz="3600" dirty="0" smtClean="0">
                <a:ea typeface="MS PGothic" pitchFamily="34" charset="-128"/>
                <a:hlinkClick r:id="rId2"/>
              </a:rPr>
              <a:t>info@ilpqc.org</a:t>
            </a:r>
            <a:endParaRPr lang="en-US" sz="3600" dirty="0" smtClean="0">
              <a:ea typeface="MS PGothic" pitchFamily="34" charset="-128"/>
            </a:endParaRPr>
          </a:p>
          <a:p>
            <a:pPr>
              <a:buClr>
                <a:srgbClr val="F58466"/>
              </a:buClr>
              <a:buFont typeface="Arial" panose="020B0604020202020204" pitchFamily="34" charset="0"/>
              <a:buChar char="•"/>
              <a:defRPr/>
            </a:pPr>
            <a:r>
              <a:rPr lang="en-US" sz="3600" dirty="0" smtClean="0">
                <a:ea typeface="MS PGothic" pitchFamily="34" charset="-128"/>
              </a:rPr>
              <a:t>Visit us at </a:t>
            </a:r>
            <a:r>
              <a:rPr lang="en-US" sz="3600" dirty="0" smtClean="0">
                <a:ea typeface="MS PGothic" pitchFamily="34" charset="-128"/>
                <a:hlinkClick r:id="rId3"/>
              </a:rPr>
              <a:t>www.ilpqc.org</a:t>
            </a:r>
            <a:endParaRPr lang="en-US" sz="3600" dirty="0" smtClean="0">
              <a:ea typeface="MS PGothic" pitchFamily="34" charset="-128"/>
            </a:endParaRPr>
          </a:p>
          <a:p>
            <a:pPr marL="0" indent="0">
              <a:buClr>
                <a:srgbClr val="F58466"/>
              </a:buClr>
              <a:buFont typeface="Arial" panose="020B0604020202020204" pitchFamily="34" charset="0"/>
              <a:buNone/>
              <a:defRPr/>
            </a:pPr>
            <a:endParaRPr lang="en-US" sz="3600" dirty="0">
              <a:ea typeface="MS PGothic" pitchFamily="34" charset="-128"/>
            </a:endParaRPr>
          </a:p>
        </p:txBody>
      </p:sp>
    </p:spTree>
    <p:extLst>
      <p:ext uri="{BB962C8B-B14F-4D97-AF65-F5344CB8AC3E}">
        <p14:creationId xmlns:p14="http://schemas.microsoft.com/office/powerpoint/2010/main" val="313824615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sponsor_slide.jpg"/>
          <p:cNvPicPr>
            <a:picLocks noChangeAspect="1"/>
          </p:cNvPicPr>
          <p:nvPr/>
        </p:nvPicPr>
        <p:blipFill>
          <a:blip r:embed="rId2" cstate="print"/>
          <a:srcRect/>
          <a:stretch>
            <a:fillRect/>
          </a:stretch>
        </p:blipFill>
        <p:spPr bwMode="auto">
          <a:xfrm>
            <a:off x="0" y="-76200"/>
            <a:ext cx="9144000" cy="6826250"/>
          </a:xfrm>
          <a:prstGeom prst="rect">
            <a:avLst/>
          </a:prstGeom>
          <a:noFill/>
          <a:ln w="9525">
            <a:noFill/>
            <a:miter lim="800000"/>
            <a:headEnd/>
            <a:tailEnd/>
          </a:ln>
        </p:spPr>
      </p:pic>
      <p:sp>
        <p:nvSpPr>
          <p:cNvPr id="2" name="TextBox 1"/>
          <p:cNvSpPr txBox="1"/>
          <p:nvPr/>
        </p:nvSpPr>
        <p:spPr>
          <a:xfrm>
            <a:off x="7467600" y="5911334"/>
            <a:ext cx="1295400" cy="461665"/>
          </a:xfrm>
          <a:prstGeom prst="rect">
            <a:avLst/>
          </a:prstGeom>
          <a:noFill/>
        </p:spPr>
        <p:txBody>
          <a:bodyPr wrap="square" rtlCol="0">
            <a:spAutoFit/>
          </a:bodyPr>
          <a:lstStyle/>
          <a:p>
            <a:pPr algn="ctr"/>
            <a:r>
              <a:rPr lang="en-US" sz="2400" dirty="0" smtClean="0"/>
              <a:t>IDPH</a:t>
            </a:r>
            <a:endParaRPr lang="en-US" sz="2400" dirty="0"/>
          </a:p>
        </p:txBody>
      </p:sp>
    </p:spTree>
    <p:extLst>
      <p:ext uri="{BB962C8B-B14F-4D97-AF65-F5344CB8AC3E}">
        <p14:creationId xmlns:p14="http://schemas.microsoft.com/office/powerpoint/2010/main" val="704795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a:r>
              <a:rPr lang="en-US" altLang="en-US" sz="4000" b="1" dirty="0" smtClean="0">
                <a:solidFill>
                  <a:srgbClr val="F58466"/>
                </a:solidFill>
                <a:latin typeface="Goudy Old Style" pitchFamily="18" charset="0"/>
              </a:rPr>
              <a:t>Initiative Goals</a:t>
            </a:r>
          </a:p>
        </p:txBody>
      </p:sp>
      <p:sp>
        <p:nvSpPr>
          <p:cNvPr id="3" name="Content Placeholder 2"/>
          <p:cNvSpPr>
            <a:spLocks noGrp="1"/>
          </p:cNvSpPr>
          <p:nvPr>
            <p:ph idx="1"/>
          </p:nvPr>
        </p:nvSpPr>
        <p:spPr>
          <a:xfrm>
            <a:off x="533400" y="1371600"/>
            <a:ext cx="8229599" cy="4449763"/>
          </a:xfrm>
          <a:extLst/>
        </p:spPr>
        <p:txBody>
          <a:bodyPr>
            <a:normAutofit fontScale="92500" lnSpcReduction="20000"/>
          </a:bodyPr>
          <a:lstStyle/>
          <a:p>
            <a:pPr>
              <a:spcBef>
                <a:spcPts val="1200"/>
              </a:spcBef>
              <a:buClr>
                <a:srgbClr val="F58466"/>
              </a:buClr>
              <a:buFont typeface="Arial" panose="020B0604020202020204" pitchFamily="34" charset="0"/>
              <a:buChar char="•"/>
              <a:defRPr/>
            </a:pPr>
            <a:r>
              <a:rPr lang="en-US" dirty="0"/>
              <a:t>Early </a:t>
            </a:r>
            <a:r>
              <a:rPr lang="en-US" dirty="0" smtClean="0"/>
              <a:t>recognition of hypertension / preeclampsia triggers during pregnancy and postpartum period</a:t>
            </a:r>
            <a:endParaRPr lang="en-US" dirty="0"/>
          </a:p>
          <a:p>
            <a:pPr>
              <a:spcBef>
                <a:spcPts val="1200"/>
              </a:spcBef>
              <a:buClr>
                <a:srgbClr val="F58466"/>
              </a:buClr>
              <a:buFont typeface="Arial" panose="020B0604020202020204" pitchFamily="34" charset="0"/>
              <a:buChar char="•"/>
              <a:defRPr/>
            </a:pPr>
            <a:r>
              <a:rPr lang="en-US" b="1" dirty="0" smtClean="0"/>
              <a:t>Reduce time to </a:t>
            </a:r>
            <a:r>
              <a:rPr lang="en-US" b="1" dirty="0"/>
              <a:t>treatment of severe range blood </a:t>
            </a:r>
            <a:r>
              <a:rPr lang="en-US" b="1" dirty="0" smtClean="0"/>
              <a:t>pressure, </a:t>
            </a:r>
            <a:r>
              <a:rPr lang="en-US" b="1" u="sng" dirty="0" smtClean="0"/>
              <a:t>&gt;</a:t>
            </a:r>
            <a:r>
              <a:rPr lang="en-US" b="1" dirty="0" smtClean="0"/>
              <a:t>160/110(105) </a:t>
            </a:r>
          </a:p>
          <a:p>
            <a:pPr>
              <a:spcBef>
                <a:spcPts val="1200"/>
              </a:spcBef>
              <a:buClr>
                <a:srgbClr val="F58466"/>
              </a:buClr>
              <a:buFont typeface="Arial" panose="020B0604020202020204" pitchFamily="34" charset="0"/>
              <a:buChar char="•"/>
              <a:defRPr/>
            </a:pPr>
            <a:r>
              <a:rPr lang="en-US" dirty="0" smtClean="0"/>
              <a:t>Provide patient education and appropriate discharge follow up </a:t>
            </a:r>
          </a:p>
          <a:p>
            <a:pPr>
              <a:spcBef>
                <a:spcPts val="1200"/>
              </a:spcBef>
              <a:buClr>
                <a:srgbClr val="F58466"/>
              </a:buClr>
              <a:buFont typeface="Arial" panose="020B0604020202020204" pitchFamily="34" charset="0"/>
              <a:buChar char="•"/>
              <a:defRPr/>
            </a:pPr>
            <a:r>
              <a:rPr lang="en-US" dirty="0" smtClean="0"/>
              <a:t>Implementation </a:t>
            </a:r>
            <a:r>
              <a:rPr lang="en-US" dirty="0"/>
              <a:t>of evidence based </a:t>
            </a:r>
            <a:r>
              <a:rPr lang="en-US" dirty="0" smtClean="0"/>
              <a:t>protocols</a:t>
            </a:r>
          </a:p>
          <a:p>
            <a:pPr lvl="1">
              <a:spcBef>
                <a:spcPts val="1200"/>
              </a:spcBef>
              <a:buClr>
                <a:srgbClr val="004990"/>
              </a:buClr>
              <a:buFont typeface="Arial" panose="020B0604020202020204" pitchFamily="34" charset="0"/>
              <a:buChar char="•"/>
              <a:defRPr/>
            </a:pPr>
            <a:r>
              <a:rPr lang="en-US" dirty="0" smtClean="0"/>
              <a:t>Management of severe HTN, preeclampsia triggers, magnesium, </a:t>
            </a:r>
            <a:r>
              <a:rPr lang="en-US" dirty="0"/>
              <a:t>expectant management vs </a:t>
            </a:r>
            <a:r>
              <a:rPr lang="en-US" dirty="0" smtClean="0"/>
              <a:t>delivery, postpartum management, eclampsia</a:t>
            </a:r>
            <a:endParaRPr lang="en-US" strike="sngStrike" dirty="0"/>
          </a:p>
          <a:p>
            <a:pPr>
              <a:spcBef>
                <a:spcPts val="1200"/>
              </a:spcBef>
              <a:buFont typeface="Arial" panose="020B0604020202020204" pitchFamily="34" charset="0"/>
              <a:buChar char="•"/>
              <a:defRPr/>
            </a:pPr>
            <a:endParaRPr lang="en-US" dirty="0" smtClean="0"/>
          </a:p>
          <a:p>
            <a:pPr marL="0" indent="0">
              <a:spcBef>
                <a:spcPts val="1200"/>
              </a:spcBef>
              <a:buFont typeface="Arial" panose="020B0604020202020204" pitchFamily="34" charset="0"/>
              <a:buNone/>
              <a:defRPr/>
            </a:pPr>
            <a:endParaRPr lang="en-US" dirty="0"/>
          </a:p>
        </p:txBody>
      </p:sp>
    </p:spTree>
    <p:extLst>
      <p:ext uri="{BB962C8B-B14F-4D97-AF65-F5344CB8AC3E}">
        <p14:creationId xmlns:p14="http://schemas.microsoft.com/office/powerpoint/2010/main" val="3082766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228600"/>
            <a:ext cx="8229600" cy="914400"/>
          </a:xfrm>
        </p:spPr>
        <p:txBody>
          <a:bodyPr/>
          <a:lstStyle/>
          <a:p>
            <a:pPr algn="l" eaLnBrk="1" hangingPunct="1"/>
            <a:r>
              <a:rPr lang="en-US" altLang="en-US" sz="3600" b="1" dirty="0" smtClean="0">
                <a:solidFill>
                  <a:srgbClr val="F58466"/>
                </a:solidFill>
                <a:latin typeface="Goudy Old Style" pitchFamily="18" charset="0"/>
              </a:rPr>
              <a:t>ILPQC HTN Initiative </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Goal &amp; Measures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5299241"/>
              </p:ext>
            </p:extLst>
          </p:nvPr>
        </p:nvGraphicFramePr>
        <p:xfrm>
          <a:off x="457200" y="1447800"/>
          <a:ext cx="8229600" cy="3942162"/>
        </p:xfrm>
        <a:graphic>
          <a:graphicData uri="http://schemas.openxmlformats.org/drawingml/2006/table">
            <a:tbl>
              <a:tblPr firstRow="1" bandRow="1">
                <a:tableStyleId>{5C22544A-7EE6-4342-B048-85BDC9FD1C3A}</a:tableStyleId>
              </a:tblPr>
              <a:tblGrid>
                <a:gridCol w="6019800"/>
                <a:gridCol w="1066800"/>
                <a:gridCol w="1143000"/>
              </a:tblGrid>
              <a:tr h="370869">
                <a:tc>
                  <a:txBody>
                    <a:bodyPr/>
                    <a:lstStyle/>
                    <a:p>
                      <a:r>
                        <a:rPr lang="en-US" sz="1600" dirty="0" smtClean="0"/>
                        <a:t>IL</a:t>
                      </a:r>
                      <a:r>
                        <a:rPr lang="en-US" sz="1600" baseline="0" dirty="0" smtClean="0"/>
                        <a:t> </a:t>
                      </a:r>
                      <a:r>
                        <a:rPr lang="en-US" sz="1600" dirty="0" smtClean="0"/>
                        <a:t>Measure</a:t>
                      </a:r>
                      <a:endParaRPr lang="en-US" sz="1600" dirty="0"/>
                    </a:p>
                  </a:txBody>
                  <a:tcPr marT="45724" marB="45724"/>
                </a:tc>
                <a:tc>
                  <a:txBody>
                    <a:bodyPr/>
                    <a:lstStyle/>
                    <a:p>
                      <a:r>
                        <a:rPr lang="en-US" sz="1600" dirty="0" smtClean="0"/>
                        <a:t>Type</a:t>
                      </a:r>
                      <a:endParaRPr lang="en-US" sz="1600" dirty="0"/>
                    </a:p>
                  </a:txBody>
                  <a:tcPr marT="45724" marB="45724"/>
                </a:tc>
                <a:tc>
                  <a:txBody>
                    <a:bodyPr/>
                    <a:lstStyle/>
                    <a:p>
                      <a:r>
                        <a:rPr lang="en-US" sz="1600" dirty="0" smtClean="0"/>
                        <a:t>Goal</a:t>
                      </a:r>
                      <a:endParaRPr lang="en-US" sz="1600" dirty="0"/>
                    </a:p>
                  </a:txBody>
                  <a:tcPr marT="45724" marB="45724"/>
                </a:tc>
              </a:tr>
              <a:tr h="1305531">
                <a:tc>
                  <a:txBody>
                    <a:bodyPr/>
                    <a:lstStyle/>
                    <a:p>
                      <a:r>
                        <a:rPr lang="en-US" altLang="en-US" sz="1600" b="1" dirty="0" smtClean="0"/>
                        <a:t>Severe Maternal Morbidity</a:t>
                      </a:r>
                    </a:p>
                    <a:p>
                      <a:r>
                        <a:rPr lang="en-US" sz="1600" dirty="0" smtClean="0"/>
                        <a:t>No. of</a:t>
                      </a:r>
                      <a:r>
                        <a:rPr lang="en-US" sz="1600" baseline="0" dirty="0" smtClean="0"/>
                        <a:t> w</a:t>
                      </a:r>
                      <a:r>
                        <a:rPr lang="en-US" sz="1600" dirty="0" smtClean="0"/>
                        <a:t>omen</a:t>
                      </a:r>
                      <a:r>
                        <a:rPr lang="en-US" sz="1600" baseline="0" dirty="0" smtClean="0"/>
                        <a:t> with severe maternal morbidities (e.g. Acute renal failure, ARDS, Pulmonary Edema, Puerperal CNS Disorder such as Seizure, DIC, Ventilation, Abruption) / No. </a:t>
                      </a:r>
                      <a:r>
                        <a:rPr lang="en-US" altLang="en-US" sz="1600" dirty="0" smtClean="0"/>
                        <a:t>pregnant &amp; postpartum women with new onset severe range HTN </a:t>
                      </a:r>
                      <a:endParaRPr lang="en-US" sz="1600" dirty="0"/>
                    </a:p>
                  </a:txBody>
                  <a:tcPr marT="45724" marB="45724" anchor="ctr"/>
                </a:tc>
                <a:tc>
                  <a:txBody>
                    <a:bodyPr/>
                    <a:lstStyle/>
                    <a:p>
                      <a:pPr algn="ctr"/>
                      <a:r>
                        <a:rPr lang="en-US" sz="1600" dirty="0" smtClean="0"/>
                        <a:t>Outcome</a:t>
                      </a:r>
                      <a:endParaRPr lang="en-US" sz="1600" dirty="0"/>
                    </a:p>
                  </a:txBody>
                  <a:tcPr marT="45724" marB="45724" anchor="ctr"/>
                </a:tc>
                <a:tc>
                  <a:txBody>
                    <a:bodyPr/>
                    <a:lstStyle/>
                    <a:p>
                      <a:pPr algn="ctr"/>
                      <a:r>
                        <a:rPr lang="en-US" sz="1600" dirty="0" smtClean="0"/>
                        <a:t>20%</a:t>
                      </a:r>
                      <a:r>
                        <a:rPr lang="en-US" sz="1600" baseline="0" dirty="0" smtClean="0"/>
                        <a:t> reduction</a:t>
                      </a:r>
                      <a:endParaRPr lang="en-US" sz="1600" dirty="0"/>
                    </a:p>
                  </a:txBody>
                  <a:tcPr marT="45724" marB="45724" anchor="ctr"/>
                </a:tc>
              </a:tr>
              <a:tr h="1061576">
                <a:tc>
                  <a:txBody>
                    <a:bodyPr/>
                    <a:lstStyle/>
                    <a:p>
                      <a:r>
                        <a:rPr lang="en-US" sz="1600" b="1" dirty="0" smtClean="0"/>
                        <a:t>Appropriate Medical Management in</a:t>
                      </a:r>
                      <a:r>
                        <a:rPr lang="en-US" sz="1600" b="1" baseline="0" dirty="0" smtClean="0"/>
                        <a:t> under 60 minutes</a:t>
                      </a:r>
                      <a:endParaRPr lang="en-US" sz="1600" b="1"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No.</a:t>
                      </a:r>
                      <a:r>
                        <a:rPr lang="en-US" altLang="en-US" sz="1600" baseline="0" dirty="0" smtClean="0"/>
                        <a:t> </a:t>
                      </a:r>
                      <a:r>
                        <a:rPr lang="en-US" altLang="en-US" sz="1600" dirty="0" smtClean="0"/>
                        <a:t>of women treated at different time points (30,60,90, &gt;90 min) after elevated BP is confirmed / No. of women with new onset severe range HTN</a:t>
                      </a:r>
                      <a:endParaRPr lang="en-US" sz="1600"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r h="370869">
                <a:tc>
                  <a:txBody>
                    <a:bodyPr/>
                    <a:lstStyle/>
                    <a:p>
                      <a:r>
                        <a:rPr lang="en-US" sz="1600" b="1" dirty="0" smtClean="0"/>
                        <a:t>Debriefs</a:t>
                      </a:r>
                      <a:r>
                        <a:rPr lang="en-US" sz="1600" dirty="0" smtClean="0"/>
                        <a:t> </a:t>
                      </a:r>
                      <a:r>
                        <a:rPr lang="en-US" sz="1600" b="1" dirty="0" smtClean="0"/>
                        <a:t>on all new onset severe range HTN* cases</a:t>
                      </a:r>
                      <a:endParaRPr lang="en-US" sz="1600" b="1"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r h="640130">
                <a:tc>
                  <a:txBody>
                    <a:bodyPr/>
                    <a:lstStyle/>
                    <a:p>
                      <a:r>
                        <a:rPr lang="en-US" sz="1600" b="1" dirty="0" smtClean="0"/>
                        <a:t>Discharge education</a:t>
                      </a:r>
                      <a:r>
                        <a:rPr lang="en-US" sz="1600" b="1" baseline="0" dirty="0" smtClean="0"/>
                        <a:t> and follow-up </a:t>
                      </a:r>
                      <a:r>
                        <a:rPr lang="en-US" sz="1600" baseline="0" dirty="0" smtClean="0"/>
                        <a:t>within 7-10 days for all women with severe range HTN,  72 hours with all women with severe range HTN on medications </a:t>
                      </a:r>
                      <a:endParaRPr lang="en-US" sz="1600"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bl>
          </a:graphicData>
        </a:graphic>
      </p:graphicFrame>
      <p:sp>
        <p:nvSpPr>
          <p:cNvPr id="36894" name="Rectangle 5"/>
          <p:cNvSpPr>
            <a:spLocks noChangeArrowheads="1"/>
          </p:cNvSpPr>
          <p:nvPr/>
        </p:nvSpPr>
        <p:spPr bwMode="auto">
          <a:xfrm>
            <a:off x="381000" y="5351092"/>
            <a:ext cx="83820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smtClean="0">
                <a:solidFill>
                  <a:prstClr val="black"/>
                </a:solidFill>
              </a:rPr>
              <a:t>Severe range HTN: ≥160 systolic / ≥110(105) diastolic per hospital standard </a:t>
            </a:r>
          </a:p>
          <a:p>
            <a:pPr>
              <a:spcBef>
                <a:spcPct val="0"/>
              </a:spcBef>
              <a:buFontTx/>
              <a:buNone/>
            </a:pPr>
            <a:endParaRPr lang="en-US" altLang="en-US" sz="300" dirty="0" smtClean="0">
              <a:solidFill>
                <a:prstClr val="black"/>
              </a:solidFill>
            </a:endParaRPr>
          </a:p>
          <a:p>
            <a:pPr>
              <a:spcBef>
                <a:spcPct val="0"/>
              </a:spcBef>
              <a:buFontTx/>
              <a:buNone/>
            </a:pPr>
            <a:r>
              <a:rPr lang="en-US" altLang="en-US" sz="1200" dirty="0" smtClean="0">
                <a:solidFill>
                  <a:prstClr val="black"/>
                </a:solidFill>
              </a:rPr>
              <a:t>*New onset severe range HTN: first episode of persistent severe range HTN (lasting &gt;15 minutes) in a hospitalization (ER, L&amp;D, or other inpatient setting), can be chronic HTN, gestational HTN, preeclampsia and/or postpartum diagnosis.</a:t>
            </a:r>
          </a:p>
        </p:txBody>
      </p:sp>
      <p:sp>
        <p:nvSpPr>
          <p:cNvPr id="36895" name="Rectangle 6"/>
          <p:cNvSpPr>
            <a:spLocks noChangeArrowheads="1"/>
          </p:cNvSpPr>
          <p:nvPr/>
        </p:nvSpPr>
        <p:spPr bwMode="auto">
          <a:xfrm>
            <a:off x="381000" y="1143000"/>
            <a:ext cx="6934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buClr>
                <a:srgbClr val="F58466"/>
              </a:buClr>
              <a:buFontTx/>
              <a:buNone/>
            </a:pPr>
            <a:r>
              <a:rPr lang="en-US" altLang="en-US" sz="1600" dirty="0" smtClean="0">
                <a:solidFill>
                  <a:prstClr val="black"/>
                </a:solidFill>
                <a:ea typeface="MS PGothic" pitchFamily="34" charset="-128"/>
                <a:cs typeface="+mn-cs"/>
              </a:rPr>
              <a:t>Goal: Reduce preeclampsia maternal morbidity</a:t>
            </a:r>
          </a:p>
        </p:txBody>
      </p:sp>
    </p:spTree>
    <p:extLst>
      <p:ext uri="{BB962C8B-B14F-4D97-AF65-F5344CB8AC3E}">
        <p14:creationId xmlns:p14="http://schemas.microsoft.com/office/powerpoint/2010/main" val="2830201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52450" y="179388"/>
            <a:ext cx="7772400" cy="1450975"/>
          </a:xfrm>
        </p:spPr>
        <p:txBody>
          <a:bodyPr/>
          <a:lstStyle/>
          <a:p>
            <a:pPr algn="l" eaLnBrk="1" hangingPunct="1"/>
            <a:r>
              <a:rPr lang="en-US" altLang="en-US" sz="4000" b="1" dirty="0" smtClean="0">
                <a:solidFill>
                  <a:srgbClr val="F58466"/>
                </a:solidFill>
                <a:latin typeface="Goudy Old Style" pitchFamily="18" charset="0"/>
              </a:rPr>
              <a:t>Opportunities for Quality Improvement</a:t>
            </a:r>
          </a:p>
        </p:txBody>
      </p:sp>
      <p:sp>
        <p:nvSpPr>
          <p:cNvPr id="29699" name="Content Placeholder 2"/>
          <p:cNvSpPr>
            <a:spLocks noGrp="1"/>
          </p:cNvSpPr>
          <p:nvPr>
            <p:ph idx="1"/>
          </p:nvPr>
        </p:nvSpPr>
        <p:spPr>
          <a:xfrm>
            <a:off x="552450" y="1524000"/>
            <a:ext cx="7772400" cy="4940300"/>
          </a:xfrm>
        </p:spPr>
        <p:txBody>
          <a:bodyPr/>
          <a:lstStyle/>
          <a:p>
            <a:pPr>
              <a:lnSpc>
                <a:spcPct val="110000"/>
              </a:lnSpc>
              <a:buClr>
                <a:srgbClr val="F58466"/>
              </a:buClr>
            </a:pPr>
            <a:r>
              <a:rPr lang="en-US" altLang="en-US" sz="2800" dirty="0" smtClean="0"/>
              <a:t>Early recognition of hypertension and response to clinical triggers of preeclampsia (pregnant and pp)</a:t>
            </a:r>
          </a:p>
          <a:p>
            <a:pPr>
              <a:lnSpc>
                <a:spcPct val="110000"/>
              </a:lnSpc>
              <a:buClr>
                <a:srgbClr val="F58466"/>
              </a:buClr>
            </a:pPr>
            <a:r>
              <a:rPr lang="en-US" altLang="en-US" sz="2800" dirty="0" smtClean="0"/>
              <a:t>Importance of accurate blood pressure measurement</a:t>
            </a:r>
          </a:p>
          <a:p>
            <a:pPr>
              <a:lnSpc>
                <a:spcPct val="110000"/>
              </a:lnSpc>
              <a:buClr>
                <a:srgbClr val="F58466"/>
              </a:buClr>
            </a:pPr>
            <a:r>
              <a:rPr lang="en-US" altLang="en-US" sz="2800" dirty="0" smtClean="0"/>
              <a:t>Initiating antihypertensive medications early and aggressively for BP </a:t>
            </a:r>
            <a:r>
              <a:rPr lang="en-US" altLang="en-US" sz="2800" u="sng" dirty="0" smtClean="0"/>
              <a:t>&gt;</a:t>
            </a:r>
            <a:r>
              <a:rPr lang="en-US" altLang="en-US" sz="2800" dirty="0" smtClean="0"/>
              <a:t>160/110(105)</a:t>
            </a:r>
          </a:p>
          <a:p>
            <a:pPr>
              <a:lnSpc>
                <a:spcPct val="110000"/>
              </a:lnSpc>
              <a:buClr>
                <a:srgbClr val="F58466"/>
              </a:buClr>
            </a:pPr>
            <a:r>
              <a:rPr lang="en-US" altLang="en-US" sz="2800" dirty="0" smtClean="0"/>
              <a:t>Coordination of care (L&amp;D, PP, ED, ICU) and timely evaluations and consultations</a:t>
            </a:r>
          </a:p>
          <a:p>
            <a:pPr>
              <a:lnSpc>
                <a:spcPct val="110000"/>
              </a:lnSpc>
              <a:buClr>
                <a:srgbClr val="F58466"/>
              </a:buClr>
            </a:pPr>
            <a:r>
              <a:rPr lang="en-US" altLang="en-US" sz="2800" dirty="0" smtClean="0"/>
              <a:t>Postpartum follow-up and patient education  </a:t>
            </a:r>
          </a:p>
        </p:txBody>
      </p:sp>
      <p:pic>
        <p:nvPicPr>
          <p:cNvPr id="6"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1913052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09600" y="457200"/>
            <a:ext cx="7772400" cy="914400"/>
          </a:xfrm>
        </p:spPr>
        <p:txBody>
          <a:bodyPr/>
          <a:lstStyle/>
          <a:p>
            <a:pPr algn="l" eaLnBrk="1" hangingPunct="1"/>
            <a:r>
              <a:rPr lang="en-US" altLang="en-US" sz="4000" b="1" smtClean="0">
                <a:solidFill>
                  <a:srgbClr val="F58466"/>
                </a:solidFill>
                <a:latin typeface="Goudy Old Style" pitchFamily="18" charset="0"/>
              </a:rPr>
              <a:t>Where to start?</a:t>
            </a:r>
          </a:p>
        </p:txBody>
      </p:sp>
      <p:sp>
        <p:nvSpPr>
          <p:cNvPr id="3" name="Content Placeholder 2"/>
          <p:cNvSpPr>
            <a:spLocks noGrp="1"/>
          </p:cNvSpPr>
          <p:nvPr>
            <p:ph idx="1"/>
          </p:nvPr>
        </p:nvSpPr>
        <p:spPr>
          <a:xfrm>
            <a:off x="457200" y="1219200"/>
            <a:ext cx="8229600" cy="4953000"/>
          </a:xfrm>
          <a:ln>
            <a:solidFill>
              <a:srgbClr val="004990"/>
            </a:solidFill>
          </a:ln>
        </p:spPr>
        <p:style>
          <a:lnRef idx="2">
            <a:schemeClr val="dk1"/>
          </a:lnRef>
          <a:fillRef idx="1">
            <a:schemeClr val="lt1"/>
          </a:fillRef>
          <a:effectRef idx="0">
            <a:schemeClr val="dk1"/>
          </a:effectRef>
          <a:fontRef idx="minor">
            <a:schemeClr val="dk1"/>
          </a:fontRef>
        </p:style>
        <p:txBody>
          <a:bodyPr/>
          <a:lstStyle/>
          <a:p>
            <a:pPr>
              <a:buClr>
                <a:srgbClr val="F58466"/>
              </a:buClr>
              <a:buFont typeface="Arial" panose="020B0604020202020204" pitchFamily="34" charset="0"/>
              <a:buChar char="•"/>
              <a:defRPr/>
            </a:pPr>
            <a:r>
              <a:rPr lang="en-US" dirty="0" smtClean="0"/>
              <a:t>Staff education and standardized BP measurement</a:t>
            </a:r>
          </a:p>
          <a:p>
            <a:pPr>
              <a:buClr>
                <a:srgbClr val="F58466"/>
              </a:buClr>
              <a:buFont typeface="Arial" panose="020B0604020202020204" pitchFamily="34" charset="0"/>
              <a:buChar char="•"/>
              <a:defRPr/>
            </a:pPr>
            <a:r>
              <a:rPr lang="en-US" dirty="0" smtClean="0"/>
              <a:t>Rapid access to medications</a:t>
            </a:r>
          </a:p>
          <a:p>
            <a:pPr>
              <a:buClr>
                <a:srgbClr val="F58466"/>
              </a:buClr>
              <a:buFont typeface="Arial" panose="020B0604020202020204" pitchFamily="34" charset="0"/>
              <a:buChar char="•"/>
              <a:defRPr/>
            </a:pPr>
            <a:r>
              <a:rPr lang="en-US" dirty="0" smtClean="0"/>
              <a:t>IV treatment of BP’s ≥ 160mmHg systolic or ≥ 110(105) mmHg diastolic within 30-60 min</a:t>
            </a:r>
          </a:p>
          <a:p>
            <a:pPr>
              <a:buClr>
                <a:srgbClr val="F58466"/>
              </a:buClr>
              <a:buFont typeface="Arial" panose="020B0604020202020204" pitchFamily="34" charset="0"/>
              <a:buChar char="•"/>
              <a:defRPr/>
            </a:pPr>
            <a:r>
              <a:rPr lang="en-US" dirty="0" smtClean="0"/>
              <a:t>Uniform policy for magnesium sulfate</a:t>
            </a:r>
          </a:p>
          <a:p>
            <a:pPr>
              <a:buClr>
                <a:srgbClr val="F58466"/>
              </a:buClr>
              <a:buFont typeface="Arial" panose="020B0604020202020204" pitchFamily="34" charset="0"/>
              <a:buChar char="•"/>
              <a:defRPr/>
            </a:pPr>
            <a:r>
              <a:rPr lang="en-US" dirty="0" smtClean="0"/>
              <a:t>Early postpartum follow-up</a:t>
            </a:r>
          </a:p>
          <a:p>
            <a:pPr>
              <a:buClr>
                <a:srgbClr val="F58466"/>
              </a:buClr>
              <a:buFont typeface="Arial" panose="020B0604020202020204" pitchFamily="34" charset="0"/>
              <a:buChar char="•"/>
              <a:defRPr/>
            </a:pPr>
            <a:r>
              <a:rPr lang="en-US" dirty="0" smtClean="0"/>
              <a:t>Standardized postpartum patient educational materials.</a:t>
            </a:r>
            <a:endParaRPr lang="en-US" dirty="0"/>
          </a:p>
        </p:txBody>
      </p:sp>
      <p:sp>
        <p:nvSpPr>
          <p:cNvPr id="5" name="Rectangle 4"/>
          <p:cNvSpPr/>
          <p:nvPr/>
        </p:nvSpPr>
        <p:spPr bwMode="auto">
          <a:xfrm>
            <a:off x="862013" y="2971800"/>
            <a:ext cx="7772400" cy="976313"/>
          </a:xfrm>
          <a:prstGeom prst="rect">
            <a:avLst/>
          </a:prstGeom>
          <a:solidFill>
            <a:schemeClr val="accent1">
              <a:alpha val="20000"/>
            </a:schemeClr>
          </a:solidFill>
          <a:ln w="9525" cap="flat" cmpd="sng" algn="ctr">
            <a:solidFill>
              <a:srgbClr val="004990"/>
            </a:solidFill>
            <a:prstDash val="solid"/>
            <a:round/>
            <a:headEnd type="none" w="med" len="med"/>
            <a:tailEnd type="none" w="med" len="med"/>
          </a:ln>
          <a:effectLst/>
        </p:spPr>
        <p:txBody>
          <a:bodyPr lIns="64294" tIns="32147" rIns="64294" bIns="32147"/>
          <a:lstStyle/>
          <a:p>
            <a:pPr algn="ctr" defTabSz="642915">
              <a:defRPr/>
            </a:pPr>
            <a:endParaRPr lang="en-US" sz="1266">
              <a:solidFill>
                <a:schemeClr val="bg2">
                  <a:alpha val="31000"/>
                </a:schemeClr>
              </a:solidFill>
              <a:latin typeface="Arial" pitchFamily="-65" charset="0"/>
            </a:endParaRPr>
          </a:p>
        </p:txBody>
      </p:sp>
      <p:pic>
        <p:nvPicPr>
          <p:cNvPr id="7"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4086217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76200"/>
            <a:ext cx="8229600" cy="1143000"/>
          </a:xfrm>
        </p:spPr>
        <p:txBody>
          <a:bodyPr/>
          <a:lstStyle/>
          <a:p>
            <a:pPr algn="l"/>
            <a:r>
              <a:rPr lang="en-US" altLang="en-US" sz="4000" b="1" dirty="0" smtClean="0">
                <a:solidFill>
                  <a:srgbClr val="F58466"/>
                </a:solidFill>
                <a:latin typeface="Goudy Old Style" pitchFamily="18" charset="0"/>
              </a:rPr>
              <a:t>Implementation of </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AIM Hypertension Bundle</a:t>
            </a:r>
          </a:p>
        </p:txBody>
      </p:sp>
      <p:sp>
        <p:nvSpPr>
          <p:cNvPr id="3" name="Content Placeholder 2"/>
          <p:cNvSpPr>
            <a:spLocks noGrp="1"/>
          </p:cNvSpPr>
          <p:nvPr>
            <p:ph idx="1"/>
          </p:nvPr>
        </p:nvSpPr>
        <p:spPr>
          <a:xfrm>
            <a:off x="381000" y="1219200"/>
            <a:ext cx="8229600" cy="4525963"/>
          </a:xfrm>
        </p:spPr>
        <p:txBody>
          <a:bodyPr/>
          <a:lstStyle/>
          <a:p>
            <a:pPr>
              <a:buClr>
                <a:srgbClr val="F58466"/>
              </a:buClr>
              <a:buFont typeface="Arial" charset="0"/>
              <a:buChar char="•"/>
              <a:defRPr/>
            </a:pPr>
            <a:r>
              <a:rPr lang="en-US" sz="2000" dirty="0" smtClean="0"/>
              <a:t>ILPQC Maternal Hypertension Initiative </a:t>
            </a:r>
            <a:r>
              <a:rPr lang="en-US" sz="2000" dirty="0"/>
              <a:t>roll out will focus </a:t>
            </a:r>
            <a:r>
              <a:rPr lang="en-US" sz="2000" dirty="0" smtClean="0"/>
              <a:t>on implementation of the AIM Hypertension Patient Safety Bundle </a:t>
            </a:r>
          </a:p>
          <a:p>
            <a:pPr>
              <a:buClr>
                <a:srgbClr val="F58466"/>
              </a:buClr>
              <a:buFont typeface="Arial" charset="0"/>
              <a:buChar char="•"/>
              <a:defRPr/>
            </a:pPr>
            <a:r>
              <a:rPr lang="en-US" sz="2000" dirty="0" smtClean="0"/>
              <a:t>Drive </a:t>
            </a:r>
            <a:r>
              <a:rPr lang="en-US" sz="2000" dirty="0"/>
              <a:t>quality </a:t>
            </a:r>
            <a:r>
              <a:rPr lang="en-US" sz="2000" dirty="0" smtClean="0"/>
              <a:t>improvement through the 4 domains/key drivers </a:t>
            </a:r>
          </a:p>
          <a:p>
            <a:pPr lvl="1" eaLnBrk="1" hangingPunct="1">
              <a:buClr>
                <a:srgbClr val="004990"/>
              </a:buClr>
              <a:buFont typeface="Arial" pitchFamily="34" charset="0"/>
              <a:buChar char="•"/>
              <a:defRPr/>
            </a:pPr>
            <a:r>
              <a:rPr lang="en-US" sz="2000" dirty="0" smtClean="0"/>
              <a:t>Readiness (every Provider and unit)</a:t>
            </a:r>
          </a:p>
          <a:p>
            <a:pPr lvl="1" eaLnBrk="1" hangingPunct="1">
              <a:buClr>
                <a:srgbClr val="004990"/>
              </a:buClr>
              <a:buFont typeface="Arial" pitchFamily="34" charset="0"/>
              <a:buChar char="•"/>
              <a:defRPr/>
            </a:pPr>
            <a:r>
              <a:rPr lang="en-US" sz="2000" dirty="0" smtClean="0"/>
              <a:t>Recognition &amp; Prevention </a:t>
            </a:r>
            <a:r>
              <a:rPr lang="en-US" sz="2000" dirty="0"/>
              <a:t>(every case of HIP</a:t>
            </a:r>
            <a:r>
              <a:rPr lang="en-US" sz="2000" dirty="0" smtClean="0"/>
              <a:t>)</a:t>
            </a:r>
            <a:endParaRPr lang="en-US" sz="2000" dirty="0"/>
          </a:p>
          <a:p>
            <a:pPr lvl="1" eaLnBrk="1" hangingPunct="1">
              <a:buClr>
                <a:srgbClr val="004990"/>
              </a:buClr>
              <a:buFont typeface="Arial" pitchFamily="34" charset="0"/>
              <a:buChar char="•"/>
              <a:defRPr/>
            </a:pPr>
            <a:r>
              <a:rPr lang="en-US" sz="2000" dirty="0" smtClean="0"/>
              <a:t>Response (every patient)</a:t>
            </a:r>
            <a:endParaRPr lang="en-US" sz="2000" dirty="0"/>
          </a:p>
          <a:p>
            <a:pPr lvl="1" eaLnBrk="1" hangingPunct="1">
              <a:buClr>
                <a:srgbClr val="004990"/>
              </a:buClr>
              <a:buFont typeface="Arial" pitchFamily="34" charset="0"/>
              <a:buChar char="•"/>
              <a:defRPr/>
            </a:pPr>
            <a:r>
              <a:rPr lang="en-US" sz="2000" dirty="0" smtClean="0"/>
              <a:t>Reporting &amp; Systems Learning (every multidisciplinary team)</a:t>
            </a:r>
            <a:endParaRPr lang="en-US" sz="2000" dirty="0"/>
          </a:p>
          <a:p>
            <a:pPr>
              <a:buClr>
                <a:srgbClr val="F58466"/>
              </a:buClr>
              <a:buFont typeface="Arial" charset="0"/>
              <a:buChar char="•"/>
              <a:defRPr/>
            </a:pPr>
            <a:r>
              <a:rPr lang="en-US" sz="2000" dirty="0"/>
              <a:t>Implementation of </a:t>
            </a:r>
            <a:r>
              <a:rPr lang="en-US" sz="2000" dirty="0" smtClean="0"/>
              <a:t>resources </a:t>
            </a:r>
            <a:r>
              <a:rPr lang="en-US" sz="2000" dirty="0"/>
              <a:t>linked to bundle</a:t>
            </a:r>
          </a:p>
          <a:p>
            <a:pPr lvl="1" eaLnBrk="1" hangingPunct="1">
              <a:buClr>
                <a:srgbClr val="004990"/>
              </a:buClr>
              <a:buFont typeface="Arial" pitchFamily="34" charset="0"/>
              <a:buChar char="•"/>
              <a:defRPr/>
            </a:pPr>
            <a:r>
              <a:rPr lang="en-US" sz="2000" dirty="0"/>
              <a:t>Visual aids, checklists, algorithm’s, </a:t>
            </a:r>
            <a:r>
              <a:rPr lang="en-US" sz="2000" dirty="0" smtClean="0"/>
              <a:t>protocols, etc.</a:t>
            </a:r>
            <a:endParaRPr lang="en-US" sz="2000" dirty="0"/>
          </a:p>
          <a:p>
            <a:pPr lvl="1" eaLnBrk="1" hangingPunct="1">
              <a:buClr>
                <a:srgbClr val="004990"/>
              </a:buClr>
              <a:buFont typeface="Arial" pitchFamily="34" charset="0"/>
              <a:buChar char="•"/>
              <a:defRPr/>
            </a:pPr>
            <a:r>
              <a:rPr lang="en-US" sz="2000" dirty="0" smtClean="0"/>
              <a:t>Education </a:t>
            </a:r>
            <a:r>
              <a:rPr lang="en-US" sz="2000" dirty="0"/>
              <a:t>for physicians and nurses</a:t>
            </a:r>
          </a:p>
          <a:p>
            <a:pPr lvl="1" eaLnBrk="1" hangingPunct="1">
              <a:buClr>
                <a:srgbClr val="004990"/>
              </a:buClr>
              <a:buFont typeface="Arial" pitchFamily="34" charset="0"/>
              <a:buChar char="•"/>
              <a:defRPr/>
            </a:pPr>
            <a:r>
              <a:rPr lang="en-US" sz="2000" dirty="0"/>
              <a:t>Key education topics and use of </a:t>
            </a:r>
            <a:r>
              <a:rPr lang="en-US" sz="2000" dirty="0" smtClean="0"/>
              <a:t>resources</a:t>
            </a:r>
          </a:p>
          <a:p>
            <a:pPr>
              <a:buClr>
                <a:srgbClr val="F58466"/>
              </a:buClr>
              <a:buFont typeface="Arial" charset="0"/>
              <a:buChar char="•"/>
              <a:defRPr/>
            </a:pPr>
            <a:r>
              <a:rPr lang="en-US" sz="2000" dirty="0"/>
              <a:t>ILPQC Maternal HTN Quality Improvement Initiative has been approved to meet ABOG Part IV Improvement in Medical Practice </a:t>
            </a:r>
            <a:r>
              <a:rPr lang="en-US" sz="2000" dirty="0" smtClean="0"/>
              <a:t>MOC requirements </a:t>
            </a:r>
            <a:r>
              <a:rPr lang="en-US" sz="2000" dirty="0"/>
              <a:t>for 2016 and </a:t>
            </a:r>
            <a:r>
              <a:rPr lang="en-US" sz="2000" dirty="0" smtClean="0"/>
              <a:t>2017 for</a:t>
            </a:r>
            <a:r>
              <a:rPr lang="en-US" sz="2000" i="1" dirty="0" smtClean="0"/>
              <a:t> participating OB/GYN physicians</a:t>
            </a:r>
            <a:endParaRPr lang="en-US" sz="2000" i="1" dirty="0"/>
          </a:p>
          <a:p>
            <a:pPr marL="342900" lvl="1" indent="-342900">
              <a:buClr>
                <a:srgbClr val="F58466"/>
              </a:buClr>
              <a:buFont typeface="Arial" charset="0"/>
              <a:buChar char="•"/>
              <a:defRPr/>
            </a:pPr>
            <a:endParaRPr lang="en-US" sz="2400" dirty="0"/>
          </a:p>
          <a:p>
            <a:pPr>
              <a:buClr>
                <a:srgbClr val="F58466"/>
              </a:buClr>
              <a:buFont typeface="Arial" charset="0"/>
              <a:buChar char="•"/>
              <a:defRPr/>
            </a:pPr>
            <a:endParaRPr lang="en-US" sz="2400" dirty="0"/>
          </a:p>
        </p:txBody>
      </p:sp>
    </p:spTree>
    <p:extLst>
      <p:ext uri="{BB962C8B-B14F-4D97-AF65-F5344CB8AC3E}">
        <p14:creationId xmlns:p14="http://schemas.microsoft.com/office/powerpoint/2010/main" val="2280849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a:off x="-785813" y="1905003"/>
            <a:ext cx="3641784" cy="3452813"/>
          </a:xfrm>
          <a:prstGeom prst="arc">
            <a:avLst>
              <a:gd name="adj1" fmla="val 16200000"/>
              <a:gd name="adj2" fmla="val 5406790"/>
            </a:avLst>
          </a:prstGeom>
          <a:solidFill>
            <a:srgbClr val="FFB9AB"/>
          </a:solidFill>
          <a:ln>
            <a:no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prstClr val="black"/>
              </a:solidFill>
            </a:endParaRPr>
          </a:p>
        </p:txBody>
      </p:sp>
      <p:sp>
        <p:nvSpPr>
          <p:cNvPr id="3" name="TextBox 2"/>
          <p:cNvSpPr txBox="1"/>
          <p:nvPr/>
        </p:nvSpPr>
        <p:spPr>
          <a:xfrm flipH="1">
            <a:off x="3007970" y="2136297"/>
            <a:ext cx="5564545" cy="461665"/>
          </a:xfrm>
          <a:prstGeom prst="rect">
            <a:avLst/>
          </a:prstGeom>
          <a:noFill/>
        </p:spPr>
        <p:txBody>
          <a:bodyPr wrap="square" rtlCol="0" anchor="ctr">
            <a:spAutoFit/>
          </a:bodyPr>
          <a:lstStyle/>
          <a:p>
            <a:r>
              <a:rPr lang="en-US" sz="2400" b="1" i="1" dirty="0">
                <a:latin typeface="Calibri" panose="020F0502020204030204"/>
              </a:rPr>
              <a:t>Readiness (every Provider and Unit)</a:t>
            </a:r>
          </a:p>
        </p:txBody>
      </p:sp>
      <p:sp>
        <p:nvSpPr>
          <p:cNvPr id="4" name="TextBox 3"/>
          <p:cNvSpPr txBox="1"/>
          <p:nvPr/>
        </p:nvSpPr>
        <p:spPr>
          <a:xfrm flipH="1">
            <a:off x="3283500" y="2855127"/>
            <a:ext cx="5680899" cy="461665"/>
          </a:xfrm>
          <a:prstGeom prst="rect">
            <a:avLst/>
          </a:prstGeom>
          <a:noFill/>
        </p:spPr>
        <p:txBody>
          <a:bodyPr wrap="square" rtlCol="0" anchor="ctr">
            <a:spAutoFit/>
          </a:bodyPr>
          <a:lstStyle/>
          <a:p>
            <a:r>
              <a:rPr lang="en-US" sz="2400" b="1" i="1" dirty="0">
                <a:latin typeface="Calibri" panose="020F0502020204030204"/>
              </a:rPr>
              <a:t>Recognition </a:t>
            </a:r>
            <a:r>
              <a:rPr lang="en-US" sz="2400" b="1" i="1" dirty="0" smtClean="0">
                <a:latin typeface="Calibri" panose="020F0502020204030204"/>
              </a:rPr>
              <a:t>&amp; Prevention (every </a:t>
            </a:r>
            <a:r>
              <a:rPr lang="en-US" sz="2400" b="1" i="1" dirty="0">
                <a:latin typeface="Calibri" panose="020F0502020204030204"/>
              </a:rPr>
              <a:t>patient)</a:t>
            </a:r>
          </a:p>
        </p:txBody>
      </p:sp>
      <p:sp>
        <p:nvSpPr>
          <p:cNvPr id="5" name="TextBox 4"/>
          <p:cNvSpPr txBox="1"/>
          <p:nvPr/>
        </p:nvSpPr>
        <p:spPr>
          <a:xfrm flipH="1">
            <a:off x="3283501" y="3573928"/>
            <a:ext cx="4594836" cy="461665"/>
          </a:xfrm>
          <a:prstGeom prst="rect">
            <a:avLst/>
          </a:prstGeom>
          <a:noFill/>
        </p:spPr>
        <p:txBody>
          <a:bodyPr wrap="square" rtlCol="0" anchor="ctr">
            <a:spAutoFit/>
          </a:bodyPr>
          <a:lstStyle/>
          <a:p>
            <a:r>
              <a:rPr lang="en-US" sz="2400" b="1" i="1" dirty="0">
                <a:latin typeface="Calibri" panose="020F0502020204030204"/>
              </a:rPr>
              <a:t>Response (every case of HIP)</a:t>
            </a:r>
          </a:p>
        </p:txBody>
      </p:sp>
      <p:sp>
        <p:nvSpPr>
          <p:cNvPr id="6" name="TextBox 5"/>
          <p:cNvSpPr txBox="1"/>
          <p:nvPr/>
        </p:nvSpPr>
        <p:spPr>
          <a:xfrm flipH="1">
            <a:off x="3039142" y="4274403"/>
            <a:ext cx="6104857" cy="830997"/>
          </a:xfrm>
          <a:prstGeom prst="rect">
            <a:avLst/>
          </a:prstGeom>
          <a:noFill/>
        </p:spPr>
        <p:txBody>
          <a:bodyPr wrap="square" rtlCol="0" anchor="ctr">
            <a:spAutoFit/>
          </a:bodyPr>
          <a:lstStyle/>
          <a:p>
            <a:pPr lvl="0" eaLnBrk="1" hangingPunct="1"/>
            <a:r>
              <a:rPr lang="en-US" altLang="en-US" sz="2400" b="1" i="1" dirty="0" smtClean="0">
                <a:latin typeface="+mn-lt"/>
              </a:rPr>
              <a:t>Reporting/Systems Learning </a:t>
            </a:r>
            <a:r>
              <a:rPr lang="en-US" altLang="en-US" sz="2400" b="1" i="1" dirty="0">
                <a:latin typeface="+mn-lt"/>
              </a:rPr>
              <a:t>(every multidisciplinary team)</a:t>
            </a:r>
          </a:p>
        </p:txBody>
      </p:sp>
      <p:sp>
        <p:nvSpPr>
          <p:cNvPr id="7" name="Oval 6"/>
          <p:cNvSpPr/>
          <p:nvPr/>
        </p:nvSpPr>
        <p:spPr>
          <a:xfrm>
            <a:off x="2673946" y="2271019"/>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 name="Oval 7"/>
          <p:cNvSpPr/>
          <p:nvPr/>
        </p:nvSpPr>
        <p:spPr>
          <a:xfrm>
            <a:off x="2954362" y="2984559"/>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9" name="Oval 8"/>
          <p:cNvSpPr/>
          <p:nvPr/>
        </p:nvSpPr>
        <p:spPr>
          <a:xfrm>
            <a:off x="2955475" y="3698099"/>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 name="Oval 9"/>
          <p:cNvSpPr/>
          <p:nvPr/>
        </p:nvSpPr>
        <p:spPr>
          <a:xfrm>
            <a:off x="2680624" y="4411639"/>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1" name="Arc 10"/>
          <p:cNvSpPr/>
          <p:nvPr/>
        </p:nvSpPr>
        <p:spPr>
          <a:xfrm>
            <a:off x="285750" y="2571750"/>
            <a:ext cx="1714500" cy="1714500"/>
          </a:xfrm>
          <a:prstGeom prst="arc">
            <a:avLst>
              <a:gd name="adj1" fmla="val 16200000"/>
              <a:gd name="adj2" fmla="val 5359794"/>
            </a:avLst>
          </a:prstGeom>
          <a:solidFill>
            <a:srgbClr val="F58466"/>
          </a:solidFill>
          <a:ln>
            <a:solidFill>
              <a:srgbClr val="F584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12" name="Group 24"/>
          <p:cNvGrpSpPr/>
          <p:nvPr/>
        </p:nvGrpSpPr>
        <p:grpSpPr>
          <a:xfrm rot="5400000">
            <a:off x="-617145" y="3364710"/>
            <a:ext cx="3513611" cy="128588"/>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rgbClr val="D7D7D7"/>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4" name="Rounded Rectangle 1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
        <p:nvSpPr>
          <p:cNvPr id="15" name="Title 1"/>
          <p:cNvSpPr txBox="1">
            <a:spLocks/>
          </p:cNvSpPr>
          <p:nvPr/>
        </p:nvSpPr>
        <p:spPr>
          <a:xfrm>
            <a:off x="365023" y="228600"/>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rgbClr val="00510B"/>
                </a:solidFill>
                <a:latin typeface="Garamond" pitchFamily="18" charset="0"/>
                <a:ea typeface="+mj-ea"/>
                <a:cs typeface="+mj-cs"/>
              </a:defRPr>
            </a:lvl1pPr>
          </a:lstStyle>
          <a:p>
            <a:pPr algn="l" fontAlgn="auto">
              <a:spcAft>
                <a:spcPts val="0"/>
              </a:spcAft>
            </a:pPr>
            <a:r>
              <a:rPr lang="en-US" b="1" dirty="0" smtClean="0">
                <a:solidFill>
                  <a:srgbClr val="F58466"/>
                </a:solidFill>
                <a:latin typeface="Goudy Old Style" pitchFamily="18" charset="0"/>
              </a:rPr>
              <a:t>AIM Hypertension </a:t>
            </a:r>
            <a:r>
              <a:rPr lang="en-US" b="1" dirty="0">
                <a:solidFill>
                  <a:srgbClr val="F58466"/>
                </a:solidFill>
                <a:latin typeface="Goudy Old Style" pitchFamily="18" charset="0"/>
              </a:rPr>
              <a:t>Safety </a:t>
            </a:r>
            <a:endParaRPr lang="en-US" b="1" dirty="0" smtClean="0">
              <a:solidFill>
                <a:srgbClr val="F58466"/>
              </a:solidFill>
              <a:latin typeface="Goudy Old Style" pitchFamily="18" charset="0"/>
            </a:endParaRPr>
          </a:p>
          <a:p>
            <a:pPr algn="l" fontAlgn="auto">
              <a:spcAft>
                <a:spcPts val="0"/>
              </a:spcAft>
            </a:pPr>
            <a:r>
              <a:rPr lang="en-US" b="1" dirty="0" smtClean="0">
                <a:solidFill>
                  <a:srgbClr val="F58466"/>
                </a:solidFill>
                <a:latin typeface="Goudy Old Style" pitchFamily="18" charset="0"/>
              </a:rPr>
              <a:t>Patient </a:t>
            </a:r>
            <a:r>
              <a:rPr lang="en-US" b="1" dirty="0">
                <a:solidFill>
                  <a:srgbClr val="F58466"/>
                </a:solidFill>
                <a:latin typeface="Goudy Old Style" pitchFamily="18" charset="0"/>
              </a:rPr>
              <a:t>Bundle</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8312" y="5029229"/>
            <a:ext cx="3684497" cy="1219909"/>
          </a:xfrm>
          <a:prstGeom prst="rect">
            <a:avLst/>
          </a:prstGeom>
        </p:spPr>
      </p:pic>
    </p:spTree>
    <p:extLst>
      <p:ext uri="{BB962C8B-B14F-4D97-AF65-F5344CB8AC3E}">
        <p14:creationId xmlns:p14="http://schemas.microsoft.com/office/powerpoint/2010/main" val="176926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1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7"/>
                                        </p:tgtEl>
                                        <p:attrNameLst>
                                          <p:attrName>fillcolor</p:attrName>
                                        </p:attrNameLst>
                                      </p:cBhvr>
                                      <p:to>
                                        <a:srgbClr val="FFB9AB"/>
                                      </p:to>
                                    </p:animClr>
                                    <p:set>
                                      <p:cBhvr>
                                        <p:cTn id="11" dur="2000" fill="hold"/>
                                        <p:tgtEl>
                                          <p:spTgt spid="7"/>
                                        </p:tgtEl>
                                        <p:attrNameLst>
                                          <p:attrName>fill.type</p:attrName>
                                        </p:attrNameLst>
                                      </p:cBhvr>
                                      <p:to>
                                        <p:strVal val="solid"/>
                                      </p:to>
                                    </p:set>
                                    <p:set>
                                      <p:cBhvr>
                                        <p:cTn id="12" dur="2000" fill="hold"/>
                                        <p:tgtEl>
                                          <p:spTgt spid="7"/>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nodeType="clickEffect">
                                  <p:stCondLst>
                                    <p:cond delay="0"/>
                                  </p:stCondLst>
                                  <p:childTnLst>
                                    <p:animRot by="1320000">
                                      <p:cBhvr>
                                        <p:cTn id="19" dur="500" fill="hold"/>
                                        <p:tgtEl>
                                          <p:spTgt spid="12"/>
                                        </p:tgtEl>
                                        <p:attrNameLst>
                                          <p:attrName>r</p:attrName>
                                        </p:attrNameLst>
                                      </p:cBhvr>
                                    </p:animRot>
                                  </p:childTnLst>
                                </p:cTn>
                              </p:par>
                            </p:childTnLst>
                          </p:cTn>
                        </p:par>
                        <p:par>
                          <p:cTn id="20" fill="hold">
                            <p:stCondLst>
                              <p:cond delay="500"/>
                            </p:stCondLst>
                            <p:childTnLst>
                              <p:par>
                                <p:cTn id="21" presetID="1" presetClass="emph" presetSubtype="2" fill="hold" nodeType="afterEffect">
                                  <p:stCondLst>
                                    <p:cond delay="0"/>
                                  </p:stCondLst>
                                  <p:childTnLst>
                                    <p:animClr clrSpc="rgb" dir="cw">
                                      <p:cBhvr>
                                        <p:cTn id="22" dur="500" fill="hold"/>
                                        <p:tgtEl>
                                          <p:spTgt spid="8"/>
                                        </p:tgtEl>
                                        <p:attrNameLst>
                                          <p:attrName>fillcolor</p:attrName>
                                        </p:attrNameLst>
                                      </p:cBhvr>
                                      <p:to>
                                        <a:srgbClr val="FFB9AB"/>
                                      </p:to>
                                    </p:animClr>
                                    <p:set>
                                      <p:cBhvr>
                                        <p:cTn id="23" dur="500" fill="hold"/>
                                        <p:tgtEl>
                                          <p:spTgt spid="8"/>
                                        </p:tgtEl>
                                        <p:attrNameLst>
                                          <p:attrName>fill.type</p:attrName>
                                        </p:attrNameLst>
                                      </p:cBhvr>
                                      <p:to>
                                        <p:strVal val="solid"/>
                                      </p:to>
                                    </p:set>
                                    <p:set>
                                      <p:cBhvr>
                                        <p:cTn id="24" dur="500" fill="hold"/>
                                        <p:tgtEl>
                                          <p:spTgt spid="8"/>
                                        </p:tgtEl>
                                        <p:attrNameLst>
                                          <p:attrName>fill.on</p:attrName>
                                        </p:attrNameLst>
                                      </p:cBhvr>
                                      <p:to>
                                        <p:strVal val="true"/>
                                      </p:to>
                                    </p:se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1320000">
                                      <p:cBhvr>
                                        <p:cTn id="31" dur="500" fill="hold"/>
                                        <p:tgtEl>
                                          <p:spTgt spid="12"/>
                                        </p:tgtEl>
                                        <p:attrNameLst>
                                          <p:attrName>r</p:attrName>
                                        </p:attrNameLst>
                                      </p:cBhvr>
                                    </p:animRot>
                                  </p:childTnLst>
                                </p:cTn>
                              </p:par>
                            </p:childTnLst>
                          </p:cTn>
                        </p:par>
                        <p:par>
                          <p:cTn id="32" fill="hold">
                            <p:stCondLst>
                              <p:cond delay="500"/>
                            </p:stCondLst>
                            <p:childTnLst>
                              <p:par>
                                <p:cTn id="33" presetID="1" presetClass="emph" presetSubtype="2" fill="hold" nodeType="afterEffect">
                                  <p:stCondLst>
                                    <p:cond delay="0"/>
                                  </p:stCondLst>
                                  <p:childTnLst>
                                    <p:animClr clrSpc="rgb" dir="cw">
                                      <p:cBhvr>
                                        <p:cTn id="34" dur="500" fill="hold"/>
                                        <p:tgtEl>
                                          <p:spTgt spid="9"/>
                                        </p:tgtEl>
                                        <p:attrNameLst>
                                          <p:attrName>fillcolor</p:attrName>
                                        </p:attrNameLst>
                                      </p:cBhvr>
                                      <p:to>
                                        <a:srgbClr val="FFB9AB"/>
                                      </p:to>
                                    </p:animClr>
                                    <p:set>
                                      <p:cBhvr>
                                        <p:cTn id="35" dur="500" fill="hold"/>
                                        <p:tgtEl>
                                          <p:spTgt spid="9"/>
                                        </p:tgtEl>
                                        <p:attrNameLst>
                                          <p:attrName>fill.type</p:attrName>
                                        </p:attrNameLst>
                                      </p:cBhvr>
                                      <p:to>
                                        <p:strVal val="solid"/>
                                      </p:to>
                                    </p:set>
                                    <p:set>
                                      <p:cBhvr>
                                        <p:cTn id="36" dur="500" fill="hold"/>
                                        <p:tgtEl>
                                          <p:spTgt spid="9"/>
                                        </p:tgtEl>
                                        <p:attrNameLst>
                                          <p:attrName>fill.on</p:attrName>
                                        </p:attrNameLst>
                                      </p:cBhvr>
                                      <p:to>
                                        <p:strVal val="true"/>
                                      </p:to>
                                    </p:se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mph" presetSubtype="0" fill="hold" nodeType="clickEffect">
                                  <p:stCondLst>
                                    <p:cond delay="0"/>
                                  </p:stCondLst>
                                  <p:childTnLst>
                                    <p:animRot by="1320000">
                                      <p:cBhvr>
                                        <p:cTn id="43" dur="500" fill="hold"/>
                                        <p:tgtEl>
                                          <p:spTgt spid="12"/>
                                        </p:tgtEl>
                                        <p:attrNameLst>
                                          <p:attrName>r</p:attrName>
                                        </p:attrNameLst>
                                      </p:cBhvr>
                                    </p:animRot>
                                  </p:childTnLst>
                                </p:cTn>
                              </p:par>
                            </p:childTnLst>
                          </p:cTn>
                        </p:par>
                        <p:par>
                          <p:cTn id="44" fill="hold">
                            <p:stCondLst>
                              <p:cond delay="500"/>
                            </p:stCondLst>
                            <p:childTnLst>
                              <p:par>
                                <p:cTn id="45" presetID="1" presetClass="emph" presetSubtype="2" fill="hold" nodeType="afterEffect">
                                  <p:stCondLst>
                                    <p:cond delay="0"/>
                                  </p:stCondLst>
                                  <p:childTnLst>
                                    <p:animClr clrSpc="rgb" dir="cw">
                                      <p:cBhvr>
                                        <p:cTn id="46" dur="500" fill="hold"/>
                                        <p:tgtEl>
                                          <p:spTgt spid="10"/>
                                        </p:tgtEl>
                                        <p:attrNameLst>
                                          <p:attrName>fillcolor</p:attrName>
                                        </p:attrNameLst>
                                      </p:cBhvr>
                                      <p:to>
                                        <a:srgbClr val="FFB9AB"/>
                                      </p:to>
                                    </p:animClr>
                                    <p:set>
                                      <p:cBhvr>
                                        <p:cTn id="47" dur="500" fill="hold"/>
                                        <p:tgtEl>
                                          <p:spTgt spid="10"/>
                                        </p:tgtEl>
                                        <p:attrNameLst>
                                          <p:attrName>fill.type</p:attrName>
                                        </p:attrNameLst>
                                      </p:cBhvr>
                                      <p:to>
                                        <p:strVal val="solid"/>
                                      </p:to>
                                    </p:set>
                                    <p:set>
                                      <p:cBhvr>
                                        <p:cTn id="48" dur="500" fill="hold"/>
                                        <p:tgtEl>
                                          <p:spTgt spid="10"/>
                                        </p:tgtEl>
                                        <p:attrNameLst>
                                          <p:attrName>fill.on</p:attrName>
                                        </p:attrNameLst>
                                      </p:cBhvr>
                                      <p:to>
                                        <p:strVal val="true"/>
                                      </p:to>
                                    </p:set>
                                  </p:childTnLst>
                                </p:cTn>
                              </p:par>
                              <p:par>
                                <p:cTn id="49" presetID="10"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a:off x="-785813" y="1905003"/>
            <a:ext cx="3641784" cy="3452813"/>
          </a:xfrm>
          <a:prstGeom prst="arc">
            <a:avLst>
              <a:gd name="adj1" fmla="val 16200000"/>
              <a:gd name="adj2" fmla="val 5406790"/>
            </a:avLst>
          </a:prstGeom>
          <a:solidFill>
            <a:srgbClr val="FFB9AB"/>
          </a:solidFill>
          <a:ln>
            <a:no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prstClr val="black"/>
              </a:solidFill>
            </a:endParaRPr>
          </a:p>
        </p:txBody>
      </p:sp>
      <p:sp>
        <p:nvSpPr>
          <p:cNvPr id="3" name="TextBox 2"/>
          <p:cNvSpPr txBox="1"/>
          <p:nvPr/>
        </p:nvSpPr>
        <p:spPr>
          <a:xfrm flipH="1">
            <a:off x="3007970" y="2136297"/>
            <a:ext cx="5564545" cy="461665"/>
          </a:xfrm>
          <a:prstGeom prst="rect">
            <a:avLst/>
          </a:prstGeom>
          <a:noFill/>
        </p:spPr>
        <p:txBody>
          <a:bodyPr wrap="square" rtlCol="0" anchor="ctr">
            <a:spAutoFit/>
          </a:bodyPr>
          <a:lstStyle/>
          <a:p>
            <a:r>
              <a:rPr lang="en-US" sz="2400" b="1" i="1" dirty="0">
                <a:solidFill>
                  <a:srgbClr val="F58466"/>
                </a:solidFill>
                <a:latin typeface="Calibri" panose="020F0502020204030204"/>
              </a:rPr>
              <a:t>Readiness (every Provider and Unit)</a:t>
            </a:r>
          </a:p>
        </p:txBody>
      </p:sp>
      <p:sp>
        <p:nvSpPr>
          <p:cNvPr id="7" name="Oval 6"/>
          <p:cNvSpPr/>
          <p:nvPr/>
        </p:nvSpPr>
        <p:spPr>
          <a:xfrm>
            <a:off x="2673946" y="2271019"/>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1" name="Arc 10"/>
          <p:cNvSpPr/>
          <p:nvPr/>
        </p:nvSpPr>
        <p:spPr>
          <a:xfrm>
            <a:off x="285750" y="2571750"/>
            <a:ext cx="1714500" cy="1714500"/>
          </a:xfrm>
          <a:prstGeom prst="arc">
            <a:avLst>
              <a:gd name="adj1" fmla="val 16200000"/>
              <a:gd name="adj2" fmla="val 5359794"/>
            </a:avLst>
          </a:prstGeom>
          <a:solidFill>
            <a:srgbClr val="F58466"/>
          </a:solidFill>
          <a:ln>
            <a:solidFill>
              <a:srgbClr val="F584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12" name="Group 24"/>
          <p:cNvGrpSpPr/>
          <p:nvPr/>
        </p:nvGrpSpPr>
        <p:grpSpPr>
          <a:xfrm rot="5400000">
            <a:off x="-617145" y="3364710"/>
            <a:ext cx="3513611" cy="128588"/>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rgbClr val="D7D7D7"/>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4" name="Rounded Rectangle 1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
        <p:nvSpPr>
          <p:cNvPr id="15" name="Title 1"/>
          <p:cNvSpPr txBox="1">
            <a:spLocks/>
          </p:cNvSpPr>
          <p:nvPr/>
        </p:nvSpPr>
        <p:spPr>
          <a:xfrm>
            <a:off x="365023" y="304800"/>
            <a:ext cx="8229600" cy="1143000"/>
          </a:xfrm>
          <a:prstGeom prst="rect">
            <a:avLst/>
          </a:prstGeom>
        </p:spPr>
        <p:txBody>
          <a:bodyPr>
            <a:noAutofit/>
          </a:bodyPr>
          <a:lstStyle>
            <a:lvl1pPr algn="ctr" defTabSz="914400" rtl="0" eaLnBrk="1" latinLnBrk="0" hangingPunct="1">
              <a:spcBef>
                <a:spcPct val="0"/>
              </a:spcBef>
              <a:buNone/>
              <a:defRPr sz="4400" kern="1200">
                <a:solidFill>
                  <a:srgbClr val="00510B"/>
                </a:solidFill>
                <a:latin typeface="Garamond" pitchFamily="18" charset="0"/>
                <a:ea typeface="+mj-ea"/>
                <a:cs typeface="+mj-cs"/>
              </a:defRPr>
            </a:lvl1pPr>
          </a:lstStyle>
          <a:p>
            <a:pPr algn="l" fontAlgn="auto">
              <a:spcAft>
                <a:spcPts val="0"/>
              </a:spcAft>
            </a:pPr>
            <a:r>
              <a:rPr lang="en-US" sz="4000" b="1" dirty="0">
                <a:solidFill>
                  <a:srgbClr val="F58466"/>
                </a:solidFill>
                <a:latin typeface="Goudy Old Style" pitchFamily="18" charset="0"/>
              </a:rPr>
              <a:t>Hypertension Safety </a:t>
            </a:r>
            <a:endParaRPr lang="en-US" sz="4000" b="1" dirty="0" smtClean="0">
              <a:solidFill>
                <a:srgbClr val="F58466"/>
              </a:solidFill>
              <a:latin typeface="Goudy Old Style" pitchFamily="18" charset="0"/>
            </a:endParaRPr>
          </a:p>
          <a:p>
            <a:pPr algn="l" fontAlgn="auto">
              <a:spcAft>
                <a:spcPts val="0"/>
              </a:spcAft>
            </a:pPr>
            <a:r>
              <a:rPr lang="en-US" sz="4000" b="1" dirty="0" smtClean="0">
                <a:solidFill>
                  <a:srgbClr val="F58466"/>
                </a:solidFill>
                <a:latin typeface="Goudy Old Style" pitchFamily="18" charset="0"/>
              </a:rPr>
              <a:t>Patient </a:t>
            </a:r>
            <a:r>
              <a:rPr lang="en-US" sz="4000" b="1" dirty="0">
                <a:solidFill>
                  <a:srgbClr val="F58466"/>
                </a:solidFill>
                <a:latin typeface="Goudy Old Style" pitchFamily="18" charset="0"/>
              </a:rPr>
              <a:t>Bundle</a:t>
            </a:r>
          </a:p>
        </p:txBody>
      </p:sp>
      <p:sp>
        <p:nvSpPr>
          <p:cNvPr id="16" name="Title 1"/>
          <p:cNvSpPr txBox="1">
            <a:spLocks/>
          </p:cNvSpPr>
          <p:nvPr/>
        </p:nvSpPr>
        <p:spPr>
          <a:xfrm>
            <a:off x="2878846" y="2667000"/>
            <a:ext cx="5807969" cy="2971800"/>
          </a:xfrm>
          <a:prstGeom prst="rect">
            <a:avLst/>
          </a:prstGeom>
        </p:spPr>
        <p:txBody>
          <a:bodyPr>
            <a:noAutofit/>
          </a:bodyPr>
          <a:lstStyle>
            <a:lvl1pPr algn="ctr" defTabSz="914400" rtl="0" eaLnBrk="1" latinLnBrk="0" hangingPunct="1">
              <a:spcBef>
                <a:spcPct val="0"/>
              </a:spcBef>
              <a:buNone/>
              <a:defRPr sz="4400" kern="1200">
                <a:solidFill>
                  <a:srgbClr val="00510B"/>
                </a:solidFill>
                <a:latin typeface="Garamond" pitchFamily="18" charset="0"/>
                <a:ea typeface="+mj-ea"/>
                <a:cs typeface="+mj-cs"/>
              </a:defRPr>
            </a:lvl1pPr>
          </a:lstStyle>
          <a:p>
            <a:r>
              <a:rPr lang="en-US" sz="3200" dirty="0" smtClean="0">
                <a:solidFill>
                  <a:schemeClr val="tx1"/>
                </a:solidFill>
                <a:latin typeface="Gill Sans MT" panose="020B0502020104020203" pitchFamily="34" charset="0"/>
              </a:rPr>
              <a:t>Standards for diagnostic criteria, early warning signs, monitoring and management/ treatment of preeclampsia w/ and w/o features (include policies, procedures, order sets and algorithms)</a:t>
            </a:r>
            <a:r>
              <a:rPr lang="en-US" sz="2800" dirty="0" smtClean="0">
                <a:solidFill>
                  <a:schemeClr val="tx1"/>
                </a:solidFill>
                <a:latin typeface="Gill Sans MT" panose="020B0502020104020203" pitchFamily="34" charset="0"/>
              </a:rPr>
              <a:t/>
            </a:r>
            <a:br>
              <a:rPr lang="en-US" sz="2800" dirty="0" smtClean="0">
                <a:solidFill>
                  <a:schemeClr val="tx1"/>
                </a:solidFill>
                <a:latin typeface="Gill Sans MT" panose="020B0502020104020203" pitchFamily="34" charset="0"/>
              </a:rPr>
            </a:br>
            <a:endParaRPr lang="en-US" sz="2800"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387229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1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7"/>
                                        </p:tgtEl>
                                        <p:attrNameLst>
                                          <p:attrName>fillcolor</p:attrName>
                                        </p:attrNameLst>
                                      </p:cBhvr>
                                      <p:to>
                                        <a:srgbClr val="FFB9AB"/>
                                      </p:to>
                                    </p:animClr>
                                    <p:set>
                                      <p:cBhvr>
                                        <p:cTn id="10" dur="500" fill="hold"/>
                                        <p:tgtEl>
                                          <p:spTgt spid="7"/>
                                        </p:tgtEl>
                                        <p:attrNameLst>
                                          <p:attrName>fill.type</p:attrName>
                                        </p:attrNameLst>
                                      </p:cBhvr>
                                      <p:to>
                                        <p:strVal val="solid"/>
                                      </p:to>
                                    </p:set>
                                    <p:set>
                                      <p:cBhvr>
                                        <p:cTn id="11" dur="500" fill="hold"/>
                                        <p:tgtEl>
                                          <p:spTgt spid="7"/>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ea typeface="ＭＳ Ｐゴシック" pitchFamily="34" charset="-128"/>
              </a:rPr>
              <a:t>Acknowledgments </a:t>
            </a:r>
            <a:endParaRPr lang="en-US" altLang="en-US" sz="2800" b="1" dirty="0" smtClean="0">
              <a:solidFill>
                <a:srgbClr val="F58466"/>
              </a:solidFill>
              <a:latin typeface="Goudy Old Style" pitchFamily="18" charset="0"/>
              <a:ea typeface="ＭＳ Ｐゴシック" pitchFamily="34" charset="-128"/>
            </a:endParaRPr>
          </a:p>
        </p:txBody>
      </p:sp>
      <p:sp>
        <p:nvSpPr>
          <p:cNvPr id="20483" name="Content Placeholder 3"/>
          <p:cNvSpPr>
            <a:spLocks noGrp="1"/>
          </p:cNvSpPr>
          <p:nvPr>
            <p:ph idx="1"/>
          </p:nvPr>
        </p:nvSpPr>
        <p:spPr>
          <a:xfrm>
            <a:off x="457200" y="1371600"/>
            <a:ext cx="8534400" cy="4953000"/>
          </a:xfrm>
        </p:spPr>
        <p:txBody>
          <a:bodyPr/>
          <a:lstStyle/>
          <a:p>
            <a:pPr marL="0" indent="0" eaLnBrk="1" hangingPunct="1">
              <a:buClr>
                <a:srgbClr val="F58466"/>
              </a:buClr>
              <a:buSzPct val="104000"/>
              <a:buNone/>
            </a:pPr>
            <a:r>
              <a:rPr lang="en-US" altLang="en-US" sz="2400" dirty="0" smtClean="0">
                <a:ea typeface="ＭＳ Ｐゴシック" pitchFamily="34" charset="-128"/>
              </a:rPr>
              <a:t>This slide set was adapted from materials created by the following groups:</a:t>
            </a:r>
          </a:p>
          <a:p>
            <a:pPr eaLnBrk="1" hangingPunct="1">
              <a:buClr>
                <a:srgbClr val="F58466"/>
              </a:buClr>
              <a:buSzPct val="104000"/>
            </a:pPr>
            <a:r>
              <a:rPr lang="en-US" altLang="en-US" sz="2400" dirty="0" smtClean="0">
                <a:ea typeface="ＭＳ Ｐゴシック" pitchFamily="34" charset="-128"/>
              </a:rPr>
              <a:t>FPQC Hypertension in Pregnancy Initiative</a:t>
            </a:r>
          </a:p>
          <a:p>
            <a:pPr lvl="1" eaLnBrk="1" hangingPunct="1">
              <a:buClr>
                <a:srgbClr val="004990"/>
              </a:buClr>
              <a:buSzPct val="104000"/>
              <a:buFont typeface="Arial" panose="020B0604020202020204" pitchFamily="34" charset="0"/>
              <a:buChar char="•"/>
            </a:pPr>
            <a:r>
              <a:rPr lang="en-US" altLang="en-US" sz="2000" dirty="0">
                <a:ea typeface="ＭＳ Ｐゴシック" pitchFamily="34" charset="-128"/>
                <a:hlinkClick r:id="rId3"/>
              </a:rPr>
              <a:t>http://</a:t>
            </a:r>
            <a:r>
              <a:rPr lang="en-US" altLang="en-US" sz="2000" dirty="0" smtClean="0">
                <a:ea typeface="ＭＳ Ｐゴシック" pitchFamily="34" charset="-128"/>
                <a:hlinkClick r:id="rId3"/>
              </a:rPr>
              <a:t>health.usf.edu/publichealth/chiles/fpqc/hip</a:t>
            </a:r>
            <a:endParaRPr lang="en-US" altLang="en-US" sz="2000" dirty="0" smtClean="0">
              <a:ea typeface="ＭＳ Ｐゴシック" pitchFamily="34" charset="-128"/>
            </a:endParaRPr>
          </a:p>
          <a:p>
            <a:pPr eaLnBrk="1" hangingPunct="1">
              <a:buClr>
                <a:srgbClr val="F58466"/>
              </a:buClr>
              <a:buSzPct val="104000"/>
            </a:pPr>
            <a:r>
              <a:rPr lang="en-US" altLang="en-US" sz="2400" dirty="0" smtClean="0">
                <a:ea typeface="ＭＳ Ｐゴシック" pitchFamily="34" charset="-128"/>
              </a:rPr>
              <a:t>CMQCC Preeclampsia Collaborative</a:t>
            </a:r>
          </a:p>
          <a:p>
            <a:pPr lvl="1" eaLnBrk="1" hangingPunct="1">
              <a:buClr>
                <a:srgbClr val="004990"/>
              </a:buClr>
              <a:buSzPct val="104000"/>
              <a:buFont typeface="Arial" panose="020B0604020202020204" pitchFamily="34" charset="0"/>
              <a:buChar char="•"/>
            </a:pPr>
            <a:r>
              <a:rPr lang="en-US" altLang="en-US" sz="2000" dirty="0">
                <a:ea typeface="ＭＳ Ｐゴシック" pitchFamily="34" charset="-128"/>
                <a:hlinkClick r:id="rId4"/>
              </a:rPr>
              <a:t>https://</a:t>
            </a:r>
            <a:r>
              <a:rPr lang="en-US" altLang="en-US" sz="2000" dirty="0" smtClean="0">
                <a:ea typeface="ＭＳ Ｐゴシック" pitchFamily="34" charset="-128"/>
                <a:hlinkClick r:id="rId4"/>
              </a:rPr>
              <a:t>www.cmqcc.org/projects/past-projects/cmqcc-preeclampsia-collaborative</a:t>
            </a:r>
            <a:endParaRPr lang="en-US" altLang="en-US" sz="2000" dirty="0" smtClean="0">
              <a:ea typeface="ＭＳ Ｐゴシック" pitchFamily="34" charset="-128"/>
            </a:endParaRPr>
          </a:p>
          <a:p>
            <a:pPr eaLnBrk="1" hangingPunct="1">
              <a:buClr>
                <a:srgbClr val="F58466"/>
              </a:buClr>
              <a:buSzPct val="104000"/>
            </a:pPr>
            <a:r>
              <a:rPr lang="en-US" altLang="en-US" sz="2400" dirty="0" smtClean="0">
                <a:ea typeface="ＭＳ Ｐゴシック" pitchFamily="34" charset="-128"/>
              </a:rPr>
              <a:t>ACOG DII (New York) Safe Motherhood Initiative </a:t>
            </a:r>
          </a:p>
          <a:p>
            <a:pPr lvl="1" eaLnBrk="1" hangingPunct="1">
              <a:buClr>
                <a:srgbClr val="004990"/>
              </a:buClr>
              <a:buSzPct val="104000"/>
              <a:buFont typeface="Arial" panose="020B0604020202020204" pitchFamily="34" charset="0"/>
              <a:buChar char="•"/>
            </a:pPr>
            <a:r>
              <a:rPr lang="en-US" altLang="en-US" sz="2000" dirty="0">
                <a:ea typeface="ＭＳ Ｐゴシック" pitchFamily="34" charset="-128"/>
                <a:hlinkClick r:id="rId5"/>
              </a:rPr>
              <a:t>https://</a:t>
            </a:r>
            <a:r>
              <a:rPr lang="en-US" altLang="en-US" sz="2000" dirty="0" smtClean="0">
                <a:ea typeface="ＭＳ Ｐゴシック" pitchFamily="34" charset="-128"/>
                <a:hlinkClick r:id="rId5"/>
              </a:rPr>
              <a:t>www.acog.org/About-ACOG/ACOG-Districts/District-II/Safe-Motherhood-Initiative</a:t>
            </a:r>
            <a:endParaRPr lang="en-US" altLang="en-US" sz="2000" dirty="0" smtClean="0">
              <a:ea typeface="ＭＳ Ｐゴシック" pitchFamily="34" charset="-128"/>
            </a:endParaRPr>
          </a:p>
          <a:p>
            <a:pPr eaLnBrk="1" hangingPunct="1">
              <a:buClr>
                <a:srgbClr val="F58466"/>
              </a:buClr>
              <a:buSzPct val="104000"/>
            </a:pPr>
            <a:r>
              <a:rPr lang="en-US" altLang="en-US" sz="2400" dirty="0" smtClean="0">
                <a:ea typeface="ＭＳ Ｐゴシック" pitchFamily="34" charset="-128"/>
              </a:rPr>
              <a:t>AIM Severe Hypertension in Pregnancy Bundle</a:t>
            </a:r>
          </a:p>
          <a:p>
            <a:pPr lvl="1" eaLnBrk="1" hangingPunct="1">
              <a:buClr>
                <a:srgbClr val="004990"/>
              </a:buClr>
              <a:buSzPct val="104000"/>
              <a:buFont typeface="Arial" panose="020B0604020202020204" pitchFamily="34" charset="0"/>
              <a:buChar char="•"/>
            </a:pPr>
            <a:r>
              <a:rPr lang="en-US" altLang="en-US" sz="2000" dirty="0">
                <a:ea typeface="ＭＳ Ｐゴシック" pitchFamily="34" charset="-128"/>
                <a:hlinkClick r:id="rId6"/>
              </a:rPr>
              <a:t>http://</a:t>
            </a:r>
            <a:r>
              <a:rPr lang="en-US" altLang="en-US" sz="2000" dirty="0" smtClean="0">
                <a:ea typeface="ＭＳ Ｐゴシック" pitchFamily="34" charset="-128"/>
                <a:hlinkClick r:id="rId6"/>
              </a:rPr>
              <a:t>www.safehealthcareforeverywoman.org/secure/hypertension-bundle.php</a:t>
            </a:r>
            <a:endParaRPr lang="en-US" altLang="en-US" sz="2000" dirty="0" smtClean="0">
              <a:ea typeface="ＭＳ Ｐゴシック" pitchFamily="34" charset="-128"/>
            </a:endParaRPr>
          </a:p>
        </p:txBody>
      </p:sp>
    </p:spTree>
    <p:extLst>
      <p:ext uri="{BB962C8B-B14F-4D97-AF65-F5344CB8AC3E}">
        <p14:creationId xmlns:p14="http://schemas.microsoft.com/office/powerpoint/2010/main" val="78386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76200"/>
            <a:ext cx="8229600" cy="1143000"/>
          </a:xfrm>
        </p:spPr>
        <p:txBody>
          <a:bodyPr/>
          <a:lstStyle/>
          <a:p>
            <a:pPr algn="l"/>
            <a:r>
              <a:rPr lang="en-US" altLang="en-US" sz="4000" b="1" dirty="0" smtClean="0">
                <a:solidFill>
                  <a:srgbClr val="F58466"/>
                </a:solidFill>
                <a:latin typeface="Goudy Old Style" pitchFamily="18" charset="0"/>
              </a:rPr>
              <a:t>Readiness at Your Hospital</a:t>
            </a:r>
          </a:p>
        </p:txBody>
      </p:sp>
      <p:sp>
        <p:nvSpPr>
          <p:cNvPr id="3" name="Content Placeholder 2"/>
          <p:cNvSpPr>
            <a:spLocks noGrp="1"/>
          </p:cNvSpPr>
          <p:nvPr>
            <p:ph idx="1"/>
          </p:nvPr>
        </p:nvSpPr>
        <p:spPr>
          <a:xfrm>
            <a:off x="381000" y="1371606"/>
            <a:ext cx="8229600" cy="4525963"/>
          </a:xfrm>
        </p:spPr>
        <p:txBody>
          <a:bodyPr/>
          <a:lstStyle/>
          <a:p>
            <a:pPr>
              <a:buClr>
                <a:srgbClr val="F58466"/>
              </a:buClr>
              <a:buFont typeface="Arial" charset="0"/>
              <a:buChar char="•"/>
              <a:defRPr/>
            </a:pPr>
            <a:r>
              <a:rPr lang="en-US" dirty="0" smtClean="0"/>
              <a:t>Standardize preeclampsia diagnostic criteria</a:t>
            </a:r>
          </a:p>
          <a:p>
            <a:pPr>
              <a:buClr>
                <a:srgbClr val="F58466"/>
              </a:buClr>
              <a:buFont typeface="Arial" charset="0"/>
              <a:buChar char="•"/>
              <a:defRPr/>
            </a:pPr>
            <a:r>
              <a:rPr lang="en-US" dirty="0" smtClean="0"/>
              <a:t>Process flow</a:t>
            </a:r>
          </a:p>
          <a:p>
            <a:pPr>
              <a:buClr>
                <a:srgbClr val="F58466"/>
              </a:buClr>
              <a:buFont typeface="Arial" charset="0"/>
              <a:buChar char="•"/>
              <a:defRPr/>
            </a:pPr>
            <a:r>
              <a:rPr lang="en-US" dirty="0" smtClean="0"/>
              <a:t>Look at antepartum/postpartum, ED, and Triage</a:t>
            </a:r>
          </a:p>
          <a:p>
            <a:pPr>
              <a:buClr>
                <a:srgbClr val="F58466"/>
              </a:buClr>
              <a:buFont typeface="Arial" charset="0"/>
              <a:buChar char="•"/>
              <a:defRPr/>
            </a:pPr>
            <a:r>
              <a:rPr lang="en-US" dirty="0" smtClean="0"/>
              <a:t>Protocols reflect current standards / evidence</a:t>
            </a:r>
          </a:p>
          <a:p>
            <a:pPr lvl="1">
              <a:buClr>
                <a:srgbClr val="004990"/>
              </a:buClr>
              <a:buFont typeface="Arial" charset="0"/>
              <a:buChar char="•"/>
              <a:defRPr/>
            </a:pPr>
            <a:r>
              <a:rPr lang="en-US" dirty="0" smtClean="0"/>
              <a:t>Samples available</a:t>
            </a:r>
          </a:p>
          <a:p>
            <a:pPr>
              <a:buClr>
                <a:srgbClr val="F58466"/>
              </a:buClr>
              <a:buFont typeface="Arial" charset="0"/>
              <a:buChar char="•"/>
              <a:defRPr/>
            </a:pPr>
            <a:r>
              <a:rPr lang="en-US" dirty="0" smtClean="0"/>
              <a:t>Implementation Checklist</a:t>
            </a:r>
          </a:p>
          <a:p>
            <a:pPr>
              <a:buClr>
                <a:srgbClr val="F58466"/>
              </a:buClr>
              <a:buFont typeface="Arial" charset="0"/>
              <a:buChar char="•"/>
              <a:defRPr/>
            </a:pPr>
            <a:r>
              <a:rPr lang="en-US" dirty="0" smtClean="0"/>
              <a:t>Order sets</a:t>
            </a:r>
          </a:p>
          <a:p>
            <a:pPr>
              <a:buClr>
                <a:srgbClr val="F58466"/>
              </a:buClr>
              <a:buFont typeface="Arial" charset="0"/>
              <a:buChar char="•"/>
              <a:defRPr/>
            </a:pPr>
            <a:r>
              <a:rPr lang="en-US" dirty="0" smtClean="0"/>
              <a:t>AIM </a:t>
            </a:r>
            <a:r>
              <a:rPr lang="en-US" dirty="0"/>
              <a:t>baseline survey</a:t>
            </a:r>
          </a:p>
          <a:p>
            <a:pPr>
              <a:buClr>
                <a:srgbClr val="F58466"/>
              </a:buClr>
              <a:buFont typeface="Arial" charset="0"/>
              <a:buChar char="•"/>
              <a:defRPr/>
            </a:pPr>
            <a:endParaRPr lang="en-US" dirty="0"/>
          </a:p>
          <a:p>
            <a:pPr marL="342900" lvl="1" indent="-342900">
              <a:buClr>
                <a:srgbClr val="F58466"/>
              </a:buClr>
              <a:buFont typeface="Arial" charset="0"/>
              <a:buChar char="•"/>
              <a:defRPr/>
            </a:pPr>
            <a:endParaRPr lang="en-US" sz="3600" dirty="0"/>
          </a:p>
          <a:p>
            <a:pPr>
              <a:buClr>
                <a:srgbClr val="F58466"/>
              </a:buClr>
              <a:buFont typeface="Arial" charset="0"/>
              <a:buChar char="•"/>
              <a:defRPr/>
            </a:pPr>
            <a:endParaRPr lang="en-US" sz="2400" dirty="0"/>
          </a:p>
        </p:txBody>
      </p:sp>
    </p:spTree>
    <p:extLst>
      <p:ext uri="{BB962C8B-B14F-4D97-AF65-F5344CB8AC3E}">
        <p14:creationId xmlns:p14="http://schemas.microsoft.com/office/powerpoint/2010/main" val="2107267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2819400"/>
          </a:xfrm>
        </p:spPr>
        <p:txBody>
          <a:bodyPr>
            <a:noAutofit/>
          </a:bodyPr>
          <a:lstStyle/>
          <a:p>
            <a:r>
              <a:rPr lang="en-US" sz="5400" b="1" dirty="0" smtClean="0">
                <a:solidFill>
                  <a:srgbClr val="F58466"/>
                </a:solidFill>
                <a:latin typeface="Goudy Old Style" pitchFamily="18" charset="0"/>
              </a:rPr>
              <a:t>Updated Terminology and New Standards for Diagnostic Criteria</a:t>
            </a:r>
            <a:endParaRPr lang="en-US" sz="5400" b="1" dirty="0">
              <a:solidFill>
                <a:srgbClr val="F58466"/>
              </a:solidFill>
              <a:latin typeface="Goudy Old Style" pitchFamily="18" charset="0"/>
            </a:endParaRPr>
          </a:p>
        </p:txBody>
      </p:sp>
    </p:spTree>
    <p:extLst>
      <p:ext uri="{BB962C8B-B14F-4D97-AF65-F5344CB8AC3E}">
        <p14:creationId xmlns:p14="http://schemas.microsoft.com/office/powerpoint/2010/main" val="1749914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924799" cy="1346200"/>
          </a:xfrm>
        </p:spPr>
        <p:txBody>
          <a:bodyPr>
            <a:normAutofit/>
          </a:bodyPr>
          <a:lstStyle/>
          <a:p>
            <a:pPr algn="l"/>
            <a:r>
              <a:rPr lang="en-US" sz="3600" b="1" dirty="0" smtClean="0">
                <a:solidFill>
                  <a:srgbClr val="F58466"/>
                </a:solidFill>
                <a:latin typeface="Goudy Old Style" pitchFamily="18" charset="0"/>
              </a:rPr>
              <a:t>ACOG Executive Summary on </a:t>
            </a:r>
            <a:r>
              <a:rPr lang="en-US" sz="3600" b="1" dirty="0">
                <a:solidFill>
                  <a:srgbClr val="F58466"/>
                </a:solidFill>
                <a:latin typeface="Goudy Old Style" pitchFamily="18" charset="0"/>
              </a:rPr>
              <a:t>Hypertension In Pregnancy, </a:t>
            </a:r>
            <a:r>
              <a:rPr lang="en-US" sz="3600" b="1" dirty="0" smtClean="0">
                <a:solidFill>
                  <a:srgbClr val="F58466"/>
                </a:solidFill>
                <a:latin typeface="Goudy Old Style" pitchFamily="18" charset="0"/>
              </a:rPr>
              <a:t>Nov </a:t>
            </a:r>
            <a:r>
              <a:rPr lang="en-US" sz="3600" b="1" dirty="0">
                <a:solidFill>
                  <a:srgbClr val="F58466"/>
                </a:solidFill>
                <a:latin typeface="Goudy Old Style" pitchFamily="18" charset="0"/>
              </a:rPr>
              <a:t>2013 </a:t>
            </a:r>
          </a:p>
        </p:txBody>
      </p:sp>
      <p:sp>
        <p:nvSpPr>
          <p:cNvPr id="3" name="Content Placeholder 2"/>
          <p:cNvSpPr>
            <a:spLocks noGrp="1"/>
          </p:cNvSpPr>
          <p:nvPr>
            <p:ph idx="1"/>
          </p:nvPr>
        </p:nvSpPr>
        <p:spPr>
          <a:xfrm>
            <a:off x="304803" y="1473201"/>
            <a:ext cx="8623300" cy="5207000"/>
          </a:xfrm>
        </p:spPr>
        <p:txBody>
          <a:bodyPr/>
          <a:lstStyle/>
          <a:p>
            <a:pPr marL="0" lvl="0" indent="0">
              <a:lnSpc>
                <a:spcPct val="90000"/>
              </a:lnSpc>
              <a:buClr>
                <a:schemeClr val="tx1"/>
              </a:buClr>
              <a:buNone/>
            </a:pPr>
            <a:r>
              <a:rPr lang="en-US" sz="2400" dirty="0" smtClean="0"/>
              <a:t>1. The term “mild” preeclampsia is discouraged for clinical classification. The recommended terminology is:  </a:t>
            </a:r>
          </a:p>
          <a:p>
            <a:pPr marL="457200" lvl="1" indent="0">
              <a:lnSpc>
                <a:spcPct val="90000"/>
              </a:lnSpc>
              <a:buClr>
                <a:schemeClr val="tx1"/>
              </a:buClr>
              <a:buNone/>
            </a:pPr>
            <a:r>
              <a:rPr lang="en-US" sz="2400" dirty="0" smtClean="0"/>
              <a:t>a. “</a:t>
            </a:r>
            <a:r>
              <a:rPr lang="en-US" sz="2400" b="1" u="sng" dirty="0" smtClean="0"/>
              <a:t>preeclampsia </a:t>
            </a:r>
            <a:r>
              <a:rPr lang="en-US" sz="2400" b="1" dirty="0" smtClean="0"/>
              <a:t>without severe features</a:t>
            </a:r>
            <a:r>
              <a:rPr lang="en-US" sz="2400" dirty="0" smtClean="0"/>
              <a:t>” (mild)</a:t>
            </a:r>
          </a:p>
          <a:p>
            <a:pPr marL="457200" lvl="1" indent="0">
              <a:lnSpc>
                <a:spcPct val="90000"/>
              </a:lnSpc>
              <a:buClr>
                <a:schemeClr val="tx1"/>
              </a:buClr>
              <a:buNone/>
            </a:pPr>
            <a:r>
              <a:rPr lang="en-US" sz="2400" dirty="0" smtClean="0"/>
              <a:t>b. “</a:t>
            </a:r>
            <a:r>
              <a:rPr lang="en-US" sz="2400" b="1" u="sng" dirty="0" smtClean="0"/>
              <a:t>preeclampsia </a:t>
            </a:r>
            <a:r>
              <a:rPr lang="en-US" sz="2400" b="1" dirty="0" smtClean="0"/>
              <a:t>with severe features</a:t>
            </a:r>
            <a:r>
              <a:rPr lang="en-US" sz="2400" dirty="0" smtClean="0"/>
              <a:t>” (severe)</a:t>
            </a:r>
          </a:p>
          <a:p>
            <a:pPr marL="0" indent="0">
              <a:lnSpc>
                <a:spcPct val="90000"/>
              </a:lnSpc>
              <a:buNone/>
            </a:pPr>
            <a:r>
              <a:rPr lang="en-US" sz="2400" dirty="0" smtClean="0"/>
              <a:t>2. Proteinuria </a:t>
            </a:r>
            <a:r>
              <a:rPr lang="en-US" sz="2400" b="1" dirty="0" smtClean="0"/>
              <a:t>is not </a:t>
            </a:r>
            <a:r>
              <a:rPr lang="en-US" sz="2400" dirty="0" smtClean="0"/>
              <a:t>a requirement to diagnose preeclampsia with </a:t>
            </a:r>
            <a:r>
              <a:rPr lang="en-US" sz="2400" b="1" dirty="0" smtClean="0"/>
              <a:t>new onset</a:t>
            </a:r>
            <a:r>
              <a:rPr lang="en-US" sz="2400" dirty="0" smtClean="0"/>
              <a:t> hypertension. </a:t>
            </a:r>
          </a:p>
          <a:p>
            <a:pPr marL="0" indent="0">
              <a:lnSpc>
                <a:spcPct val="90000"/>
              </a:lnSpc>
              <a:buNone/>
            </a:pPr>
            <a:r>
              <a:rPr lang="en-US" sz="2400" dirty="0" smtClean="0"/>
              <a:t>3. The </a:t>
            </a:r>
            <a:r>
              <a:rPr lang="en-US" sz="2400" b="1" dirty="0" smtClean="0"/>
              <a:t>total </a:t>
            </a:r>
            <a:r>
              <a:rPr lang="en-US" sz="2400" dirty="0" smtClean="0"/>
              <a:t>amount of proteinuria &gt; 5g in 24 hours has been eliminated from the diagnosis of severe preeclampsia.</a:t>
            </a:r>
          </a:p>
          <a:p>
            <a:pPr marL="0" indent="0">
              <a:lnSpc>
                <a:spcPct val="90000"/>
              </a:lnSpc>
              <a:buNone/>
            </a:pPr>
            <a:r>
              <a:rPr lang="en-US" sz="2400" dirty="0" smtClean="0"/>
              <a:t>4. </a:t>
            </a:r>
            <a:r>
              <a:rPr lang="en-US" sz="2400" b="1" dirty="0" smtClean="0"/>
              <a:t>Early</a:t>
            </a:r>
            <a:r>
              <a:rPr lang="en-US" sz="2400" dirty="0" smtClean="0"/>
              <a:t> treatment of </a:t>
            </a:r>
            <a:r>
              <a:rPr lang="en-US" sz="2400" b="1" dirty="0" smtClean="0"/>
              <a:t>severe</a:t>
            </a:r>
            <a:r>
              <a:rPr lang="en-US" sz="2400" dirty="0" smtClean="0"/>
              <a:t> hypertension is mandatory at the threshold levels of </a:t>
            </a:r>
            <a:r>
              <a:rPr lang="en-US" sz="2400" b="1" dirty="0" smtClean="0"/>
              <a:t>160 mm Hg</a:t>
            </a:r>
            <a:r>
              <a:rPr lang="en-US" sz="2400" dirty="0" smtClean="0"/>
              <a:t> systolic or </a:t>
            </a:r>
            <a:r>
              <a:rPr lang="en-US" sz="2400" b="1" dirty="0" smtClean="0"/>
              <a:t>110 mm Hg </a:t>
            </a:r>
            <a:r>
              <a:rPr lang="en-US" sz="2400" dirty="0" smtClean="0"/>
              <a:t>diastolic.</a:t>
            </a:r>
          </a:p>
          <a:p>
            <a:pPr marL="0" indent="0">
              <a:lnSpc>
                <a:spcPct val="90000"/>
              </a:lnSpc>
              <a:buNone/>
            </a:pPr>
            <a:r>
              <a:rPr lang="en-US" sz="2400" dirty="0" smtClean="0"/>
              <a:t>5. Magnesium sulfate for seizure prophylaxis is </a:t>
            </a:r>
            <a:r>
              <a:rPr lang="en-US" sz="2400" b="1" dirty="0" smtClean="0"/>
              <a:t>indicated </a:t>
            </a:r>
            <a:r>
              <a:rPr lang="en-US" sz="2400" dirty="0" smtClean="0"/>
              <a:t>for </a:t>
            </a:r>
            <a:r>
              <a:rPr lang="en-US" sz="2400" b="1" dirty="0" smtClean="0"/>
              <a:t>severe</a:t>
            </a:r>
            <a:r>
              <a:rPr lang="en-US" sz="2400" dirty="0" smtClean="0"/>
              <a:t> preeclampsia and </a:t>
            </a:r>
            <a:r>
              <a:rPr lang="en-US" sz="2400" b="1" dirty="0" smtClean="0"/>
              <a:t>should not </a:t>
            </a:r>
            <a:r>
              <a:rPr lang="en-US" sz="2400" dirty="0" smtClean="0"/>
              <a:t>be</a:t>
            </a:r>
            <a:r>
              <a:rPr lang="en-US" sz="2400" b="1" dirty="0" smtClean="0"/>
              <a:t> </a:t>
            </a:r>
            <a:r>
              <a:rPr lang="en-US" sz="2400" dirty="0" smtClean="0"/>
              <a:t>administered universally for preeclampsia without severe features (mild).</a:t>
            </a:r>
          </a:p>
          <a:p>
            <a:pPr marL="0" indent="0">
              <a:lnSpc>
                <a:spcPct val="90000"/>
              </a:lnSpc>
              <a:buNone/>
            </a:pPr>
            <a:endParaRPr lang="en-US" sz="2400" dirty="0"/>
          </a:p>
          <a:p>
            <a:pPr marL="0" indent="0">
              <a:buNone/>
            </a:pPr>
            <a:endParaRPr lang="en-US" sz="2400" dirty="0"/>
          </a:p>
        </p:txBody>
      </p:sp>
      <p:pic>
        <p:nvPicPr>
          <p:cNvPr id="6"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1443102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092" y="1371600"/>
            <a:ext cx="8930923" cy="5243689"/>
          </a:xfrm>
        </p:spPr>
        <p:txBody>
          <a:bodyPr/>
          <a:lstStyle/>
          <a:p>
            <a:pPr marL="0" lvl="0" indent="0">
              <a:buNone/>
            </a:pPr>
            <a:r>
              <a:rPr lang="en-US" sz="2800" dirty="0" smtClean="0"/>
              <a:t>6. Preeclampsia </a:t>
            </a:r>
            <a:r>
              <a:rPr lang="en-US" sz="2800" dirty="0"/>
              <a:t>with onset </a:t>
            </a:r>
            <a:r>
              <a:rPr lang="en-US" sz="2800" b="1" dirty="0"/>
              <a:t>prior to 34 weeks </a:t>
            </a:r>
            <a:r>
              <a:rPr lang="en-US" sz="2800" dirty="0"/>
              <a:t>is most often </a:t>
            </a:r>
            <a:r>
              <a:rPr lang="en-US" sz="2800" b="1" dirty="0"/>
              <a:t>severe</a:t>
            </a:r>
            <a:r>
              <a:rPr lang="en-US" sz="2800" dirty="0"/>
              <a:t> and should be managed at a facility with appropriate resources for management of serious </a:t>
            </a:r>
            <a:r>
              <a:rPr lang="en-US" sz="2800" dirty="0" smtClean="0"/>
              <a:t>maternal</a:t>
            </a:r>
            <a:r>
              <a:rPr lang="en-US" sz="2800" b="1" dirty="0" smtClean="0"/>
              <a:t> </a:t>
            </a:r>
            <a:r>
              <a:rPr lang="en-US" sz="2800" b="1" dirty="0"/>
              <a:t>and </a:t>
            </a:r>
            <a:r>
              <a:rPr lang="en-US" sz="2800" dirty="0"/>
              <a:t>n</a:t>
            </a:r>
            <a:r>
              <a:rPr lang="en-US" sz="2800" dirty="0" smtClean="0"/>
              <a:t>eonatal </a:t>
            </a:r>
            <a:r>
              <a:rPr lang="en-US" sz="2800" dirty="0"/>
              <a:t>complications.</a:t>
            </a:r>
          </a:p>
          <a:p>
            <a:pPr marL="0" lvl="0" indent="0">
              <a:buNone/>
            </a:pPr>
            <a:r>
              <a:rPr lang="en-US" sz="2800" dirty="0" smtClean="0"/>
              <a:t>7. Induction </a:t>
            </a:r>
            <a:r>
              <a:rPr lang="en-US" sz="2800" dirty="0"/>
              <a:t>of labor </a:t>
            </a:r>
            <a:r>
              <a:rPr lang="en-US" sz="2800" b="1" dirty="0"/>
              <a:t>at 37 weeks </a:t>
            </a:r>
            <a:r>
              <a:rPr lang="en-US" sz="2800" dirty="0"/>
              <a:t>is indicated for preeclampsia </a:t>
            </a:r>
            <a:r>
              <a:rPr lang="en-US" sz="2800" b="1" dirty="0"/>
              <a:t>and</a:t>
            </a:r>
            <a:r>
              <a:rPr lang="en-US" sz="2800" dirty="0"/>
              <a:t> gestational hypertension.</a:t>
            </a:r>
          </a:p>
          <a:p>
            <a:pPr marL="0" lvl="0" indent="0">
              <a:buNone/>
            </a:pPr>
            <a:r>
              <a:rPr lang="en-US" sz="2800" dirty="0" smtClean="0"/>
              <a:t>8. The </a:t>
            </a:r>
            <a:r>
              <a:rPr lang="en-US" sz="2800" b="1" dirty="0" smtClean="0"/>
              <a:t>postpartum </a:t>
            </a:r>
            <a:r>
              <a:rPr lang="en-US" sz="2800" b="1" dirty="0"/>
              <a:t>period </a:t>
            </a:r>
            <a:r>
              <a:rPr lang="en-US" sz="2800" dirty="0"/>
              <a:t>is potentially dangerous. Patient education for early detection</a:t>
            </a:r>
            <a:r>
              <a:rPr lang="en-US" sz="2800" b="1" dirty="0"/>
              <a:t> during </a:t>
            </a:r>
            <a:r>
              <a:rPr lang="en-US" sz="2800" dirty="0"/>
              <a:t>and </a:t>
            </a:r>
            <a:r>
              <a:rPr lang="en-US" sz="2800" b="1" dirty="0"/>
              <a:t>after</a:t>
            </a:r>
            <a:r>
              <a:rPr lang="en-US" sz="2800" dirty="0"/>
              <a:t> pregnancy is important</a:t>
            </a:r>
            <a:r>
              <a:rPr lang="en-US" sz="2800" dirty="0" smtClean="0"/>
              <a:t>.</a:t>
            </a:r>
          </a:p>
          <a:p>
            <a:pPr marL="0" indent="0">
              <a:buNone/>
            </a:pPr>
            <a:r>
              <a:rPr lang="en-US" sz="2800" dirty="0"/>
              <a:t>9. Long-term health effects should be discussed.</a:t>
            </a:r>
          </a:p>
          <a:p>
            <a:pPr marL="0" lvl="0" indent="0">
              <a:buNone/>
            </a:pPr>
            <a:endParaRPr lang="en-US" sz="2800" dirty="0"/>
          </a:p>
          <a:p>
            <a:pPr marL="0" indent="0">
              <a:lnSpc>
                <a:spcPct val="80000"/>
              </a:lnSpc>
              <a:buClrTx/>
              <a:buSzPct val="100000"/>
              <a:buNone/>
            </a:pPr>
            <a:endParaRPr lang="en-US" sz="2400" dirty="0"/>
          </a:p>
        </p:txBody>
      </p:sp>
      <p:sp>
        <p:nvSpPr>
          <p:cNvPr id="7" name="Title 1"/>
          <p:cNvSpPr txBox="1">
            <a:spLocks/>
          </p:cNvSpPr>
          <p:nvPr/>
        </p:nvSpPr>
        <p:spPr bwMode="auto">
          <a:xfrm>
            <a:off x="304800" y="76200"/>
            <a:ext cx="7924799"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smtClean="0">
                <a:solidFill>
                  <a:srgbClr val="F58466"/>
                </a:solidFill>
                <a:latin typeface="Goudy Old Style" pitchFamily="18" charset="0"/>
              </a:rPr>
              <a:t>ACOG Executive Summary on Hypertension In Pregnancy, Nov 2013 </a:t>
            </a:r>
            <a:endParaRPr lang="en-US" sz="3600" b="1" dirty="0">
              <a:solidFill>
                <a:srgbClr val="F58466"/>
              </a:solidFill>
              <a:latin typeface="Goudy Old Style" pitchFamily="18" charset="0"/>
            </a:endParaRPr>
          </a:p>
        </p:txBody>
      </p:sp>
      <p:pic>
        <p:nvPicPr>
          <p:cNvPr id="6"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801935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4800" b="1" dirty="0">
                <a:solidFill>
                  <a:srgbClr val="F58466"/>
                </a:solidFill>
                <a:latin typeface="Goudy Old Style" pitchFamily="18" charset="0"/>
              </a:rPr>
              <a:t>Terminology</a:t>
            </a:r>
          </a:p>
        </p:txBody>
      </p:sp>
      <p:sp>
        <p:nvSpPr>
          <p:cNvPr id="6" name="Text Placeholder 5"/>
          <p:cNvSpPr>
            <a:spLocks noGrp="1"/>
          </p:cNvSpPr>
          <p:nvPr>
            <p:ph type="body" idx="1"/>
          </p:nvPr>
        </p:nvSpPr>
        <p:spPr/>
        <p:txBody>
          <a:bodyPr/>
          <a:lstStyle/>
          <a:p>
            <a:r>
              <a:rPr lang="en-US" dirty="0"/>
              <a:t>Previous	</a:t>
            </a:r>
          </a:p>
        </p:txBody>
      </p:sp>
      <p:sp>
        <p:nvSpPr>
          <p:cNvPr id="7" name="Content Placeholder 6"/>
          <p:cNvSpPr>
            <a:spLocks noGrp="1"/>
          </p:cNvSpPr>
          <p:nvPr>
            <p:ph sz="half" idx="2"/>
          </p:nvPr>
        </p:nvSpPr>
        <p:spPr/>
        <p:txBody>
          <a:bodyPr/>
          <a:lstStyle/>
          <a:p>
            <a:pPr>
              <a:buClr>
                <a:srgbClr val="F58466"/>
              </a:buClr>
            </a:pPr>
            <a:r>
              <a:rPr lang="en-US" dirty="0"/>
              <a:t>Pregnancy Induced Hypertension (PIH)</a:t>
            </a:r>
          </a:p>
          <a:p>
            <a:pPr>
              <a:buClr>
                <a:srgbClr val="F58466"/>
              </a:buClr>
            </a:pPr>
            <a:r>
              <a:rPr lang="en-US" dirty="0"/>
              <a:t>Mild and Severe Preeclampsia		</a:t>
            </a:r>
          </a:p>
        </p:txBody>
      </p:sp>
      <p:sp>
        <p:nvSpPr>
          <p:cNvPr id="8" name="Text Placeholder 7"/>
          <p:cNvSpPr>
            <a:spLocks noGrp="1"/>
          </p:cNvSpPr>
          <p:nvPr>
            <p:ph type="body" sz="quarter" idx="3"/>
          </p:nvPr>
        </p:nvSpPr>
        <p:spPr/>
        <p:txBody>
          <a:bodyPr/>
          <a:lstStyle/>
          <a:p>
            <a:r>
              <a:rPr lang="en-US" dirty="0"/>
              <a:t>Present</a:t>
            </a:r>
          </a:p>
        </p:txBody>
      </p:sp>
      <p:sp>
        <p:nvSpPr>
          <p:cNvPr id="9" name="Content Placeholder 8"/>
          <p:cNvSpPr>
            <a:spLocks noGrp="1"/>
          </p:cNvSpPr>
          <p:nvPr>
            <p:ph sz="quarter" idx="4"/>
          </p:nvPr>
        </p:nvSpPr>
        <p:spPr/>
        <p:txBody>
          <a:bodyPr/>
          <a:lstStyle/>
          <a:p>
            <a:pPr>
              <a:buClr>
                <a:srgbClr val="F58466"/>
              </a:buClr>
            </a:pPr>
            <a:r>
              <a:rPr lang="en-US" dirty="0"/>
              <a:t>Hypertension in Pregnancy (HIP)</a:t>
            </a:r>
          </a:p>
          <a:p>
            <a:pPr>
              <a:buClr>
                <a:srgbClr val="F58466"/>
              </a:buClr>
            </a:pPr>
            <a:r>
              <a:rPr lang="en-US" dirty="0"/>
              <a:t>Preeclampsia with or without severe features</a:t>
            </a:r>
          </a:p>
        </p:txBody>
      </p:sp>
      <p:sp>
        <p:nvSpPr>
          <p:cNvPr id="11" name="Rectangle 10"/>
          <p:cNvSpPr/>
          <p:nvPr/>
        </p:nvSpPr>
        <p:spPr>
          <a:xfrm>
            <a:off x="914400" y="4267215"/>
            <a:ext cx="7086600" cy="1569660"/>
          </a:xfrm>
          <a:prstGeom prst="rect">
            <a:avLst/>
          </a:prstGeom>
          <a:solidFill>
            <a:srgbClr val="004990"/>
          </a:solidFill>
          <a:ln>
            <a:solidFill>
              <a:srgbClr val="FFB9AB"/>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marL="0" lvl="0" indent="0">
              <a:buNone/>
            </a:pPr>
            <a:r>
              <a:rPr lang="en-US" sz="2400" dirty="0"/>
              <a:t>Preeclampsia with onset </a:t>
            </a:r>
            <a:r>
              <a:rPr lang="en-US" sz="2400" b="1" dirty="0"/>
              <a:t>prior to 34 weeks </a:t>
            </a:r>
            <a:r>
              <a:rPr lang="en-US" sz="2400" dirty="0"/>
              <a:t>is most often </a:t>
            </a:r>
            <a:r>
              <a:rPr lang="en-US" sz="2400" b="1" dirty="0"/>
              <a:t>severe</a:t>
            </a:r>
            <a:r>
              <a:rPr lang="en-US" sz="2400" dirty="0"/>
              <a:t> and should be managed at a facility with appropriate resources for management of serious maternal</a:t>
            </a:r>
            <a:r>
              <a:rPr lang="en-US" sz="2400" b="1" dirty="0"/>
              <a:t> and </a:t>
            </a:r>
            <a:r>
              <a:rPr lang="en-US" sz="2400" dirty="0"/>
              <a:t>neonatal complications.</a:t>
            </a:r>
          </a:p>
        </p:txBody>
      </p:sp>
    </p:spTree>
    <p:extLst>
      <p:ext uri="{BB962C8B-B14F-4D97-AF65-F5344CB8AC3E}">
        <p14:creationId xmlns:p14="http://schemas.microsoft.com/office/powerpoint/2010/main" val="107768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58466"/>
                </a:solidFill>
                <a:latin typeface="Goudy Old Style" pitchFamily="18" charset="0"/>
              </a:rPr>
              <a:t>Proteinuria</a:t>
            </a:r>
          </a:p>
        </p:txBody>
      </p:sp>
      <p:sp>
        <p:nvSpPr>
          <p:cNvPr id="3" name="Content Placeholder 2"/>
          <p:cNvSpPr>
            <a:spLocks noGrp="1"/>
          </p:cNvSpPr>
          <p:nvPr>
            <p:ph idx="1"/>
          </p:nvPr>
        </p:nvSpPr>
        <p:spPr/>
        <p:txBody>
          <a:bodyPr/>
          <a:lstStyle/>
          <a:p>
            <a:pPr>
              <a:buClr>
                <a:srgbClr val="F58466"/>
              </a:buClr>
            </a:pPr>
            <a:r>
              <a:rPr lang="en-US" dirty="0"/>
              <a:t>300 mg in a 24 hour period or</a:t>
            </a:r>
          </a:p>
          <a:p>
            <a:pPr>
              <a:buClr>
                <a:srgbClr val="F58466"/>
              </a:buClr>
            </a:pPr>
            <a:r>
              <a:rPr lang="en-US" dirty="0"/>
              <a:t>Protein/</a:t>
            </a:r>
            <a:r>
              <a:rPr lang="en-US" dirty="0" err="1"/>
              <a:t>creatinine</a:t>
            </a:r>
            <a:r>
              <a:rPr lang="en-US" dirty="0"/>
              <a:t> </a:t>
            </a:r>
            <a:r>
              <a:rPr lang="en-US" dirty="0" smtClean="0"/>
              <a:t>ratio 0.3 </a:t>
            </a:r>
            <a:r>
              <a:rPr lang="en-US" dirty="0"/>
              <a:t>(mg/</a:t>
            </a:r>
            <a:r>
              <a:rPr lang="en-US" dirty="0" err="1"/>
              <a:t>dL</a:t>
            </a:r>
            <a:r>
              <a:rPr lang="en-US" dirty="0"/>
              <a:t>/mg/</a:t>
            </a:r>
            <a:r>
              <a:rPr lang="en-US" dirty="0" err="1"/>
              <a:t>dL</a:t>
            </a:r>
            <a:r>
              <a:rPr lang="en-US" dirty="0"/>
              <a:t>)</a:t>
            </a:r>
          </a:p>
          <a:p>
            <a:pPr>
              <a:buClr>
                <a:srgbClr val="F58466"/>
              </a:buClr>
            </a:pPr>
            <a:r>
              <a:rPr lang="en-US" dirty="0"/>
              <a:t>1+ or more proteinuria by dipstick if above are not available</a:t>
            </a:r>
          </a:p>
          <a:p>
            <a:pPr>
              <a:buClr>
                <a:srgbClr val="F58466"/>
              </a:buClr>
            </a:pPr>
            <a:r>
              <a:rPr lang="en-US" dirty="0" smtClean="0"/>
              <a:t>The </a:t>
            </a:r>
            <a:r>
              <a:rPr lang="en-US" dirty="0"/>
              <a:t>old 5 grams of protein has gone away . The amount of proteinuria does not correlate with outcome, or guide therapy </a:t>
            </a:r>
          </a:p>
        </p:txBody>
      </p:sp>
    </p:spTree>
    <p:extLst>
      <p:ext uri="{BB962C8B-B14F-4D97-AF65-F5344CB8AC3E}">
        <p14:creationId xmlns:p14="http://schemas.microsoft.com/office/powerpoint/2010/main" val="1163769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smtClean="0">
                <a:solidFill>
                  <a:srgbClr val="F58466"/>
                </a:solidFill>
                <a:latin typeface="Goudy Old Style" pitchFamily="18" charset="0"/>
              </a:rPr>
              <a:t>Delivery </a:t>
            </a:r>
            <a:r>
              <a:rPr lang="en-US" sz="4800" b="1" dirty="0">
                <a:solidFill>
                  <a:srgbClr val="F58466"/>
                </a:solidFill>
                <a:latin typeface="Goudy Old Style" pitchFamily="18" charset="0"/>
              </a:rPr>
              <a:t>M</a:t>
            </a:r>
            <a:r>
              <a:rPr lang="en-US" sz="4800" b="1" dirty="0" smtClean="0">
                <a:solidFill>
                  <a:srgbClr val="F58466"/>
                </a:solidFill>
                <a:latin typeface="Goudy Old Style" pitchFamily="18" charset="0"/>
              </a:rPr>
              <a:t>anagement</a:t>
            </a:r>
            <a:endParaRPr lang="en-US" sz="4800" b="1" dirty="0">
              <a:solidFill>
                <a:srgbClr val="F58466"/>
              </a:solidFill>
              <a:latin typeface="Goudy Old Style" pitchFamily="18" charset="0"/>
            </a:endParaRPr>
          </a:p>
        </p:txBody>
      </p:sp>
      <p:sp>
        <p:nvSpPr>
          <p:cNvPr id="3" name="Content Placeholder 2"/>
          <p:cNvSpPr>
            <a:spLocks noGrp="1"/>
          </p:cNvSpPr>
          <p:nvPr>
            <p:ph idx="1"/>
          </p:nvPr>
        </p:nvSpPr>
        <p:spPr/>
        <p:txBody>
          <a:bodyPr/>
          <a:lstStyle/>
          <a:p>
            <a:pPr lvl="0">
              <a:buClr>
                <a:srgbClr val="F58466"/>
              </a:buClr>
            </a:pPr>
            <a:r>
              <a:rPr lang="en-US" dirty="0" smtClean="0"/>
              <a:t>Induction </a:t>
            </a:r>
            <a:r>
              <a:rPr lang="en-US" dirty="0"/>
              <a:t>of labor </a:t>
            </a:r>
            <a:r>
              <a:rPr lang="en-US" b="1" dirty="0"/>
              <a:t>at 37 weeks </a:t>
            </a:r>
            <a:r>
              <a:rPr lang="en-US" dirty="0"/>
              <a:t>is indicated for preeclampsia </a:t>
            </a:r>
            <a:r>
              <a:rPr lang="en-US" b="1" dirty="0"/>
              <a:t>and</a:t>
            </a:r>
            <a:r>
              <a:rPr lang="en-US" dirty="0"/>
              <a:t> gestational hypertension.</a:t>
            </a:r>
          </a:p>
          <a:p>
            <a:endParaRPr lang="en-US" dirty="0"/>
          </a:p>
        </p:txBody>
      </p:sp>
    </p:spTree>
    <p:extLst>
      <p:ext uri="{BB962C8B-B14F-4D97-AF65-F5344CB8AC3E}">
        <p14:creationId xmlns:p14="http://schemas.microsoft.com/office/powerpoint/2010/main" val="18661507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smtClean="0">
                <a:solidFill>
                  <a:srgbClr val="F58466"/>
                </a:solidFill>
                <a:latin typeface="Goudy Old Style" pitchFamily="18" charset="0"/>
              </a:rPr>
              <a:t>Postpartum Attention</a:t>
            </a:r>
            <a:endParaRPr lang="en-US" sz="4800" b="1" dirty="0">
              <a:solidFill>
                <a:srgbClr val="F58466"/>
              </a:solidFill>
              <a:latin typeface="Goudy Old Style" pitchFamily="18" charset="0"/>
            </a:endParaRPr>
          </a:p>
        </p:txBody>
      </p:sp>
      <p:sp>
        <p:nvSpPr>
          <p:cNvPr id="3" name="Content Placeholder 2"/>
          <p:cNvSpPr>
            <a:spLocks noGrp="1"/>
          </p:cNvSpPr>
          <p:nvPr>
            <p:ph idx="1"/>
          </p:nvPr>
        </p:nvSpPr>
        <p:spPr/>
        <p:txBody>
          <a:bodyPr/>
          <a:lstStyle/>
          <a:p>
            <a:pPr lvl="0">
              <a:buClr>
                <a:srgbClr val="F58466"/>
              </a:buClr>
            </a:pPr>
            <a:r>
              <a:rPr lang="en-US" dirty="0"/>
              <a:t>The </a:t>
            </a:r>
            <a:r>
              <a:rPr lang="en-US" b="1" dirty="0"/>
              <a:t>postpartum period </a:t>
            </a:r>
            <a:r>
              <a:rPr lang="en-US" dirty="0"/>
              <a:t>is potentially dangerous. Patient education for early </a:t>
            </a:r>
            <a:r>
              <a:rPr lang="en-US" dirty="0" smtClean="0"/>
              <a:t>detection of signs and symptoms of preeclampsia</a:t>
            </a:r>
            <a:r>
              <a:rPr lang="en-US" b="1" dirty="0" smtClean="0"/>
              <a:t> </a:t>
            </a:r>
            <a:r>
              <a:rPr lang="en-US" b="1" dirty="0"/>
              <a:t>during </a:t>
            </a:r>
            <a:r>
              <a:rPr lang="en-US" dirty="0"/>
              <a:t>and </a:t>
            </a:r>
            <a:r>
              <a:rPr lang="en-US" b="1" dirty="0"/>
              <a:t>after</a:t>
            </a:r>
            <a:r>
              <a:rPr lang="en-US" dirty="0"/>
              <a:t> pregnancy is </a:t>
            </a:r>
            <a:r>
              <a:rPr lang="en-US" dirty="0" smtClean="0"/>
              <a:t>important.</a:t>
            </a:r>
          </a:p>
          <a:p>
            <a:pPr lvl="0">
              <a:buClr>
                <a:srgbClr val="F58466"/>
              </a:buClr>
            </a:pPr>
            <a:r>
              <a:rPr lang="en-US" dirty="0" smtClean="0"/>
              <a:t>Long-term </a:t>
            </a:r>
            <a:r>
              <a:rPr lang="en-US" dirty="0"/>
              <a:t>health </a:t>
            </a:r>
            <a:r>
              <a:rPr lang="en-US" dirty="0" smtClean="0"/>
              <a:t>effects of preeclampsia </a:t>
            </a:r>
            <a:r>
              <a:rPr lang="en-US" dirty="0"/>
              <a:t>should be discussed.</a:t>
            </a:r>
          </a:p>
          <a:p>
            <a:pPr marL="0" lvl="0" indent="0">
              <a:buNone/>
            </a:pPr>
            <a:endParaRPr lang="en-US" dirty="0"/>
          </a:p>
          <a:p>
            <a:pPr marL="0" indent="0">
              <a:lnSpc>
                <a:spcPct val="80000"/>
              </a:lnSpc>
              <a:buClrTx/>
              <a:buSzPct val="100000"/>
              <a:buNone/>
            </a:pPr>
            <a:endParaRPr lang="en-US" dirty="0"/>
          </a:p>
          <a:p>
            <a:pPr lvl="0"/>
            <a:endParaRPr lang="en-US" dirty="0"/>
          </a:p>
          <a:p>
            <a:endParaRPr lang="en-US" dirty="0"/>
          </a:p>
        </p:txBody>
      </p:sp>
    </p:spTree>
    <p:extLst>
      <p:ext uri="{BB962C8B-B14F-4D97-AF65-F5344CB8AC3E}">
        <p14:creationId xmlns:p14="http://schemas.microsoft.com/office/powerpoint/2010/main" val="28392030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b="1" dirty="0" smtClean="0">
                <a:solidFill>
                  <a:srgbClr val="F58466"/>
                </a:solidFill>
                <a:latin typeface="Goudy Old Style" pitchFamily="18" charset="0"/>
              </a:rPr>
              <a:t>Updated Classification of Hypertension in Pregnancy</a:t>
            </a:r>
            <a:endParaRPr lang="en-US" sz="4000" b="1" dirty="0">
              <a:solidFill>
                <a:srgbClr val="F58466"/>
              </a:solidFill>
              <a:latin typeface="Goudy Old Style"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6315572"/>
              </p:ext>
            </p:extLst>
          </p:nvPr>
        </p:nvGraphicFramePr>
        <p:xfrm>
          <a:off x="247652" y="1593130"/>
          <a:ext cx="8543925" cy="4392892"/>
        </p:xfrm>
        <a:graphic>
          <a:graphicData uri="http://schemas.openxmlformats.org/drawingml/2006/table">
            <a:tbl>
              <a:tblPr firstRow="1" firstCol="1" bandRow="1">
                <a:tableStyleId>{3B4B98B0-60AC-42C2-AFA5-B58CD77FA1E5}</a:tableStyleId>
              </a:tblPr>
              <a:tblGrid>
                <a:gridCol w="2338580"/>
                <a:gridCol w="6205345"/>
              </a:tblGrid>
              <a:tr h="395927">
                <a:tc gridSpan="2">
                  <a:txBody>
                    <a:bodyPr/>
                    <a:lstStyle/>
                    <a:p>
                      <a:pPr marL="0" marR="0">
                        <a:spcBef>
                          <a:spcPts val="0"/>
                        </a:spcBef>
                        <a:spcAft>
                          <a:spcPts val="0"/>
                        </a:spcAft>
                      </a:pPr>
                      <a:r>
                        <a:rPr lang="en-US" sz="2200" dirty="0">
                          <a:effectLst/>
                        </a:rPr>
                        <a:t>Chronic (Preexisting) Hypertension</a:t>
                      </a:r>
                      <a:endParaRPr lang="en-US" sz="2200" dirty="0">
                        <a:solidFill>
                          <a:schemeClr val="tx1"/>
                        </a:solidFill>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tc>
                <a:tc hMerge="1">
                  <a:txBody>
                    <a:bodyPr/>
                    <a:lstStyle/>
                    <a:p>
                      <a:endParaRPr lang="en-US"/>
                    </a:p>
                  </a:txBody>
                  <a:tcPr/>
                </a:tc>
              </a:tr>
              <a:tr h="1018094">
                <a:tc>
                  <a:txBody>
                    <a:bodyPr/>
                    <a:lstStyle/>
                    <a:p>
                      <a:pPr marL="0" marR="0">
                        <a:spcBef>
                          <a:spcPts val="0"/>
                        </a:spcBef>
                        <a:spcAft>
                          <a:spcPts val="0"/>
                        </a:spcAft>
                      </a:pPr>
                      <a:r>
                        <a:rPr lang="en-US" sz="2000" dirty="0">
                          <a:effectLst/>
                        </a:rPr>
                        <a:t>Abnormal blood pressure predating pregnancy or before 20 weeks gestation</a:t>
                      </a:r>
                      <a:endParaRPr lang="en-US" sz="2000" dirty="0">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tc>
                  <a:txBody>
                    <a:bodyPr/>
                    <a:lstStyle/>
                    <a:p>
                      <a:pPr marL="342900" marR="0" lvl="0" indent="-342900">
                        <a:spcBef>
                          <a:spcPts val="0"/>
                        </a:spcBef>
                        <a:spcAft>
                          <a:spcPts val="0"/>
                        </a:spcAft>
                        <a:buClr>
                          <a:srgbClr val="F58466"/>
                        </a:buClr>
                        <a:buFont typeface="Symbol" panose="05050102010706020507" pitchFamily="18" charset="2"/>
                        <a:buChar char=""/>
                      </a:pPr>
                      <a:r>
                        <a:rPr lang="en-US" sz="2000" dirty="0" smtClean="0">
                          <a:effectLst/>
                        </a:rPr>
                        <a:t>Hypertension that </a:t>
                      </a:r>
                      <a:r>
                        <a:rPr lang="en-US" sz="2000" dirty="0">
                          <a:effectLst/>
                        </a:rPr>
                        <a:t>predated the pregnancy</a:t>
                      </a:r>
                    </a:p>
                    <a:p>
                      <a:pPr marL="342900" marR="0" lvl="0" indent="-342900">
                        <a:spcBef>
                          <a:spcPts val="0"/>
                        </a:spcBef>
                        <a:spcAft>
                          <a:spcPts val="0"/>
                        </a:spcAft>
                        <a:buClr>
                          <a:srgbClr val="F58466"/>
                        </a:buClr>
                        <a:buFont typeface="Symbol" panose="05050102010706020507" pitchFamily="18" charset="2"/>
                        <a:buChar char=""/>
                      </a:pPr>
                      <a:r>
                        <a:rPr lang="en-US" sz="2000" dirty="0" smtClean="0">
                          <a:effectLst/>
                        </a:rPr>
                        <a:t>Hypertension that </a:t>
                      </a:r>
                      <a:r>
                        <a:rPr lang="en-US" sz="2000" dirty="0">
                          <a:effectLst/>
                        </a:rPr>
                        <a:t>develops before 20 weeks gestation and first trimester blood pressures are not known</a:t>
                      </a:r>
                      <a:endParaRPr lang="en-US" sz="2000" dirty="0">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tr>
              <a:tr h="339365">
                <a:tc gridSpan="2">
                  <a:txBody>
                    <a:bodyPr/>
                    <a:lstStyle/>
                    <a:p>
                      <a:pPr marL="0" marR="0">
                        <a:spcBef>
                          <a:spcPts val="0"/>
                        </a:spcBef>
                        <a:spcAft>
                          <a:spcPts val="0"/>
                        </a:spcAft>
                      </a:pPr>
                      <a:r>
                        <a:rPr lang="en-US" sz="2200" dirty="0">
                          <a:effectLst/>
                        </a:rPr>
                        <a:t>Gestational Hypertension</a:t>
                      </a:r>
                      <a:endParaRPr lang="en-US" sz="2200" dirty="0">
                        <a:solidFill>
                          <a:schemeClr val="tx1"/>
                        </a:solidFill>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tc hMerge="1">
                  <a:txBody>
                    <a:bodyPr/>
                    <a:lstStyle/>
                    <a:p>
                      <a:endParaRPr lang="en-US"/>
                    </a:p>
                  </a:txBody>
                  <a:tcPr/>
                </a:tc>
              </a:tr>
              <a:tr h="2375554">
                <a:tc>
                  <a:txBody>
                    <a:bodyPr/>
                    <a:lstStyle/>
                    <a:p>
                      <a:pPr marL="0" marR="0">
                        <a:spcBef>
                          <a:spcPts val="0"/>
                        </a:spcBef>
                        <a:spcAft>
                          <a:spcPts val="0"/>
                        </a:spcAft>
                      </a:pPr>
                      <a:r>
                        <a:rPr lang="en-US" sz="2000" dirty="0">
                          <a:effectLst/>
                        </a:rPr>
                        <a:t>Abnormal blood pressure first developing in pregnancy</a:t>
                      </a:r>
                      <a:endParaRPr lang="en-US" sz="2000" dirty="0">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tc>
                  <a:txBody>
                    <a:bodyPr/>
                    <a:lstStyle/>
                    <a:p>
                      <a:pPr marL="342900" marR="0" lvl="0" indent="-342900">
                        <a:spcBef>
                          <a:spcPts val="0"/>
                        </a:spcBef>
                        <a:spcAft>
                          <a:spcPts val="0"/>
                        </a:spcAft>
                        <a:buClr>
                          <a:srgbClr val="F58466"/>
                        </a:buClr>
                        <a:buFont typeface="Symbol" panose="05050102010706020507" pitchFamily="18" charset="2"/>
                        <a:buChar char=""/>
                      </a:pPr>
                      <a:r>
                        <a:rPr lang="en-US" sz="2000" dirty="0" smtClean="0">
                          <a:effectLst/>
                        </a:rPr>
                        <a:t>Hypertension that </a:t>
                      </a:r>
                      <a:r>
                        <a:rPr lang="en-US" sz="2000" dirty="0">
                          <a:effectLst/>
                        </a:rPr>
                        <a:t>develops after 20 weeks gestation in a woman with previously normal blood pressure</a:t>
                      </a:r>
                    </a:p>
                    <a:p>
                      <a:pPr marL="342900" marR="0" lvl="0" indent="-342900">
                        <a:spcBef>
                          <a:spcPts val="0"/>
                        </a:spcBef>
                        <a:spcAft>
                          <a:spcPts val="0"/>
                        </a:spcAft>
                        <a:buClr>
                          <a:srgbClr val="F58466"/>
                        </a:buClr>
                        <a:buFont typeface="Symbol" panose="05050102010706020507" pitchFamily="18" charset="2"/>
                        <a:buChar char=""/>
                      </a:pPr>
                      <a:r>
                        <a:rPr lang="en-US" sz="2000" dirty="0">
                          <a:effectLst/>
                        </a:rPr>
                        <a:t>At least two measurements taken 4 or more hours apart</a:t>
                      </a:r>
                    </a:p>
                    <a:p>
                      <a:pPr marL="342900" marR="0" lvl="0" indent="-342900">
                        <a:spcBef>
                          <a:spcPts val="0"/>
                        </a:spcBef>
                        <a:spcAft>
                          <a:spcPts val="0"/>
                        </a:spcAft>
                        <a:buClr>
                          <a:srgbClr val="F58466"/>
                        </a:buClr>
                        <a:buFont typeface="Symbol" panose="05050102010706020507" pitchFamily="18" charset="2"/>
                        <a:buChar char=""/>
                      </a:pPr>
                      <a:r>
                        <a:rPr lang="en-US" sz="2000" dirty="0">
                          <a:effectLst/>
                        </a:rPr>
                        <a:t>If </a:t>
                      </a:r>
                      <a:r>
                        <a:rPr lang="en-US" sz="2000" dirty="0" smtClean="0">
                          <a:effectLst/>
                        </a:rPr>
                        <a:t>hypertension occurs </a:t>
                      </a:r>
                      <a:r>
                        <a:rPr lang="en-US" sz="2000" dirty="0">
                          <a:effectLst/>
                        </a:rPr>
                        <a:t>before 20 weeks gestation and first trimester blood pressure measurements are normal, then consider early onset gestational hypertension</a:t>
                      </a:r>
                    </a:p>
                    <a:p>
                      <a:pPr marL="342900" marR="0" lvl="0" indent="-342900">
                        <a:spcBef>
                          <a:spcPts val="0"/>
                        </a:spcBef>
                        <a:spcAft>
                          <a:spcPts val="0"/>
                        </a:spcAft>
                        <a:buClr>
                          <a:srgbClr val="F58466"/>
                        </a:buClr>
                        <a:buFont typeface="Symbol" panose="05050102010706020507" pitchFamily="18" charset="2"/>
                        <a:buChar char=""/>
                      </a:pPr>
                      <a:r>
                        <a:rPr lang="en-US" sz="2000" dirty="0">
                          <a:effectLst/>
                        </a:rPr>
                        <a:t>Rule out preeclampsia</a:t>
                      </a:r>
                      <a:endParaRPr lang="en-US" sz="2000" dirty="0">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tc>
              </a:tr>
            </a:tbl>
          </a:graphicData>
        </a:graphic>
      </p:graphicFrame>
    </p:spTree>
    <p:extLst>
      <p:ext uri="{BB962C8B-B14F-4D97-AF65-F5344CB8AC3E}">
        <p14:creationId xmlns:p14="http://schemas.microsoft.com/office/powerpoint/2010/main" val="27222473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508321887"/>
              </p:ext>
            </p:extLst>
          </p:nvPr>
        </p:nvGraphicFramePr>
        <p:xfrm>
          <a:off x="280447" y="957478"/>
          <a:ext cx="8540808" cy="5760720"/>
        </p:xfrm>
        <a:graphic>
          <a:graphicData uri="http://schemas.openxmlformats.org/drawingml/2006/table">
            <a:tbl>
              <a:tblPr firstRow="1" firstCol="1" bandRow="1">
                <a:tableStyleId>{3B4B98B0-60AC-42C2-AFA5-B58CD77FA1E5}</a:tableStyleId>
              </a:tblPr>
              <a:tblGrid>
                <a:gridCol w="1844733">
                  <a:extLst>
                    <a:ext uri="{9D8B030D-6E8A-4147-A177-3AD203B41FA5}">
                      <a16:colId xmlns="" xmlns:a16="http://schemas.microsoft.com/office/drawing/2014/main" val="20000"/>
                    </a:ext>
                  </a:extLst>
                </a:gridCol>
                <a:gridCol w="6696075">
                  <a:extLst>
                    <a:ext uri="{9D8B030D-6E8A-4147-A177-3AD203B41FA5}">
                      <a16:colId xmlns="" xmlns:a16="http://schemas.microsoft.com/office/drawing/2014/main" val="20001"/>
                    </a:ext>
                  </a:extLst>
                </a:gridCol>
              </a:tblGrid>
              <a:tr h="348175">
                <a:tc gridSpan="2">
                  <a:txBody>
                    <a:bodyPr/>
                    <a:lstStyle/>
                    <a:p>
                      <a:pPr marL="0" marR="0">
                        <a:spcBef>
                          <a:spcPts val="0"/>
                        </a:spcBef>
                        <a:spcAft>
                          <a:spcPts val="0"/>
                        </a:spcAft>
                      </a:pPr>
                      <a:r>
                        <a:rPr lang="en-US" sz="2200" dirty="0">
                          <a:effectLst/>
                        </a:rPr>
                        <a:t>Preeclampsia</a:t>
                      </a:r>
                      <a:endParaRPr lang="en-US" sz="2200" dirty="0">
                        <a:solidFill>
                          <a:schemeClr val="tx1"/>
                        </a:solidFill>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tc>
                <a:tc hMerge="1">
                  <a:txBody>
                    <a:bodyPr/>
                    <a:lstStyle/>
                    <a:p>
                      <a:endParaRPr lang="en-US"/>
                    </a:p>
                  </a:txBody>
                  <a:tcPr/>
                </a:tc>
                <a:extLst>
                  <a:ext uri="{0D108BD9-81ED-4DB2-BD59-A6C34878D82A}">
                    <a16:rowId xmlns="" xmlns:a16="http://schemas.microsoft.com/office/drawing/2014/main" val="10000"/>
                  </a:ext>
                </a:extLst>
              </a:tr>
              <a:tr h="1709225">
                <a:tc>
                  <a:txBody>
                    <a:bodyPr/>
                    <a:lstStyle/>
                    <a:p>
                      <a:pPr marL="0" marR="0">
                        <a:spcBef>
                          <a:spcPts val="0"/>
                        </a:spcBef>
                        <a:spcAft>
                          <a:spcPts val="0"/>
                        </a:spcAft>
                      </a:pPr>
                      <a:r>
                        <a:rPr lang="en-US" sz="1800" dirty="0">
                          <a:effectLst/>
                        </a:rPr>
                        <a:t>Abnormal blood pressure as described in gestational hypertension plus proteinuria</a:t>
                      </a:r>
                      <a:endParaRPr lang="en-US" sz="1800" dirty="0">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tc>
                  <a:txBody>
                    <a:bodyPr/>
                    <a:lstStyle/>
                    <a:p>
                      <a:pPr marL="342900" marR="0" lvl="0" indent="-342900">
                        <a:spcBef>
                          <a:spcPts val="0"/>
                        </a:spcBef>
                        <a:spcAft>
                          <a:spcPts val="0"/>
                        </a:spcAft>
                        <a:buClr>
                          <a:srgbClr val="F58466"/>
                        </a:buClr>
                        <a:buFont typeface="Symbol" panose="05050102010706020507" pitchFamily="18" charset="2"/>
                        <a:buChar char=""/>
                      </a:pPr>
                      <a:r>
                        <a:rPr lang="en-US" sz="1800" dirty="0">
                          <a:effectLst/>
                        </a:rPr>
                        <a:t>Greater than 300 mg total protein in a 24 hour collection</a:t>
                      </a:r>
                    </a:p>
                    <a:p>
                      <a:pPr marL="342900" marR="0" lvl="0" indent="-342900">
                        <a:spcBef>
                          <a:spcPts val="0"/>
                        </a:spcBef>
                        <a:spcAft>
                          <a:spcPts val="0"/>
                        </a:spcAft>
                        <a:buClr>
                          <a:srgbClr val="F58466"/>
                        </a:buClr>
                        <a:buFont typeface="Symbol" panose="05050102010706020507" pitchFamily="18" charset="2"/>
                        <a:buChar char=""/>
                      </a:pPr>
                      <a:r>
                        <a:rPr lang="en-US" sz="1800" dirty="0">
                          <a:effectLst/>
                        </a:rPr>
                        <a:t>Random urine protein (mg/</a:t>
                      </a:r>
                      <a:r>
                        <a:rPr lang="en-US" sz="1800" dirty="0" err="1">
                          <a:effectLst/>
                        </a:rPr>
                        <a:t>dL</a:t>
                      </a:r>
                      <a:r>
                        <a:rPr lang="en-US" sz="1800" dirty="0">
                          <a:effectLst/>
                        </a:rPr>
                        <a:t>) to creatinine (mg/</a:t>
                      </a:r>
                      <a:r>
                        <a:rPr lang="en-US" sz="1800" dirty="0" err="1">
                          <a:effectLst/>
                        </a:rPr>
                        <a:t>dL</a:t>
                      </a:r>
                      <a:r>
                        <a:rPr lang="en-US" sz="1800" dirty="0">
                          <a:effectLst/>
                        </a:rPr>
                        <a:t>) ratio of 0.3</a:t>
                      </a:r>
                    </a:p>
                    <a:p>
                      <a:pPr marL="342900" marR="0" lvl="0" indent="-342900">
                        <a:spcBef>
                          <a:spcPts val="0"/>
                        </a:spcBef>
                        <a:spcAft>
                          <a:spcPts val="0"/>
                        </a:spcAft>
                        <a:buClr>
                          <a:srgbClr val="F58466"/>
                        </a:buClr>
                        <a:buFont typeface="Symbol" panose="05050102010706020507" pitchFamily="18" charset="2"/>
                        <a:buChar char=""/>
                      </a:pPr>
                      <a:r>
                        <a:rPr lang="en-US" sz="1800" dirty="0">
                          <a:effectLst/>
                        </a:rPr>
                        <a:t>1+ protein on urine dipstick if above quantifiable measures not available</a:t>
                      </a:r>
                      <a:endParaRPr lang="en-US" sz="1800" dirty="0">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extLst>
                  <a:ext uri="{0D108BD9-81ED-4DB2-BD59-A6C34878D82A}">
                    <a16:rowId xmlns="" xmlns:a16="http://schemas.microsoft.com/office/drawing/2014/main" val="10001"/>
                  </a:ext>
                </a:extLst>
              </a:tr>
              <a:tr h="3703320">
                <a:tc>
                  <a:txBody>
                    <a:bodyPr/>
                    <a:lstStyle/>
                    <a:p>
                      <a:pPr marL="0" marR="0">
                        <a:spcBef>
                          <a:spcPts val="0"/>
                        </a:spcBef>
                        <a:spcAft>
                          <a:spcPts val="0"/>
                        </a:spcAft>
                      </a:pPr>
                      <a:r>
                        <a:rPr lang="en-US" sz="1800" dirty="0">
                          <a:effectLst/>
                        </a:rPr>
                        <a:t>Severe features for gestational hypertension and preeclampsia</a:t>
                      </a:r>
                      <a:r>
                        <a:rPr lang="en-US" sz="1800" baseline="30000" dirty="0">
                          <a:effectLst/>
                        </a:rPr>
                        <a:t>*</a:t>
                      </a:r>
                      <a:endParaRPr lang="en-US" sz="1800" dirty="0">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tc>
                  <a:txBody>
                    <a:bodyPr/>
                    <a:lstStyle/>
                    <a:p>
                      <a:pPr marL="342900" marR="0" lvl="0" indent="-342900">
                        <a:spcBef>
                          <a:spcPts val="0"/>
                        </a:spcBef>
                        <a:spcAft>
                          <a:spcPts val="0"/>
                        </a:spcAft>
                        <a:buClr>
                          <a:srgbClr val="F58466"/>
                        </a:buClr>
                        <a:buFont typeface="Symbol" panose="05050102010706020507" pitchFamily="18" charset="2"/>
                        <a:buChar char=""/>
                      </a:pPr>
                      <a:r>
                        <a:rPr lang="en-US" sz="1800" dirty="0">
                          <a:effectLst/>
                        </a:rPr>
                        <a:t>Systolic blood pressure greater than 160 mm Hg or diastolic blood pressure greater than 110 mm Hg (check blood pressure within 15 minutes to confirm since persistent elevation greater than 160 mm Hg or 110 mm Hg is a hypertensive emergency)</a:t>
                      </a:r>
                    </a:p>
                    <a:p>
                      <a:pPr marL="342900" marR="0" lvl="0" indent="-342900">
                        <a:spcBef>
                          <a:spcPts val="0"/>
                        </a:spcBef>
                        <a:spcAft>
                          <a:spcPts val="0"/>
                        </a:spcAft>
                        <a:buClr>
                          <a:srgbClr val="F58466"/>
                        </a:buClr>
                        <a:buFont typeface="Symbol" panose="05050102010706020507" pitchFamily="18" charset="2"/>
                        <a:buChar char=""/>
                      </a:pPr>
                      <a:r>
                        <a:rPr lang="en-US" sz="1800" dirty="0">
                          <a:effectLst/>
                        </a:rPr>
                        <a:t>CNS symptoms (generalized tonic </a:t>
                      </a:r>
                      <a:r>
                        <a:rPr lang="en-US" sz="1800" dirty="0" err="1">
                          <a:effectLst/>
                        </a:rPr>
                        <a:t>clonic</a:t>
                      </a:r>
                      <a:r>
                        <a:rPr lang="en-US" sz="1800" dirty="0">
                          <a:effectLst/>
                        </a:rPr>
                        <a:t> seizure, headache or visual disturbances)</a:t>
                      </a:r>
                    </a:p>
                    <a:p>
                      <a:pPr marL="342900" marR="0" lvl="0" indent="-342900">
                        <a:spcBef>
                          <a:spcPts val="0"/>
                        </a:spcBef>
                        <a:spcAft>
                          <a:spcPts val="0"/>
                        </a:spcAft>
                        <a:buClr>
                          <a:srgbClr val="F58466"/>
                        </a:buClr>
                        <a:buFont typeface="Symbol" panose="05050102010706020507" pitchFamily="18" charset="2"/>
                        <a:buChar char=""/>
                      </a:pPr>
                      <a:r>
                        <a:rPr lang="en-US" sz="1800" dirty="0">
                          <a:effectLst/>
                        </a:rPr>
                        <a:t>Pulmonary edema</a:t>
                      </a:r>
                    </a:p>
                    <a:p>
                      <a:pPr marL="342900" marR="0" lvl="0" indent="-342900">
                        <a:spcBef>
                          <a:spcPts val="0"/>
                        </a:spcBef>
                        <a:spcAft>
                          <a:spcPts val="0"/>
                        </a:spcAft>
                        <a:buClr>
                          <a:srgbClr val="F58466"/>
                        </a:buClr>
                        <a:buFont typeface="Symbol" panose="05050102010706020507" pitchFamily="18" charset="2"/>
                        <a:buChar char=""/>
                      </a:pPr>
                      <a:r>
                        <a:rPr lang="en-US" sz="1800" dirty="0">
                          <a:effectLst/>
                        </a:rPr>
                        <a:t>Platelet count less than 100,000/microliter</a:t>
                      </a:r>
                    </a:p>
                    <a:p>
                      <a:pPr marL="342900" marR="0" lvl="0" indent="-342900">
                        <a:spcBef>
                          <a:spcPts val="0"/>
                        </a:spcBef>
                        <a:spcAft>
                          <a:spcPts val="0"/>
                        </a:spcAft>
                        <a:buClr>
                          <a:srgbClr val="F58466"/>
                        </a:buClr>
                        <a:buFont typeface="Symbol" panose="05050102010706020507" pitchFamily="18" charset="2"/>
                        <a:buChar char=""/>
                      </a:pPr>
                      <a:r>
                        <a:rPr lang="en-US" sz="1800" dirty="0">
                          <a:effectLst/>
                        </a:rPr>
                        <a:t>Elevation serum transaminases more than 2 times over baseline or ALT greater than 70</a:t>
                      </a:r>
                    </a:p>
                    <a:p>
                      <a:pPr marL="342900" marR="0" lvl="0" indent="-342900">
                        <a:spcBef>
                          <a:spcPts val="0"/>
                        </a:spcBef>
                        <a:spcAft>
                          <a:spcPts val="0"/>
                        </a:spcAft>
                        <a:buClr>
                          <a:srgbClr val="F58466"/>
                        </a:buClr>
                        <a:buFont typeface="Symbol" panose="05050102010706020507" pitchFamily="18" charset="2"/>
                        <a:buChar char=""/>
                      </a:pPr>
                      <a:r>
                        <a:rPr lang="en-US" sz="1800" dirty="0">
                          <a:effectLst/>
                        </a:rPr>
                        <a:t>Serum creatinine level greater than 1.1 mg/</a:t>
                      </a:r>
                      <a:r>
                        <a:rPr lang="en-US" sz="1800" dirty="0" err="1">
                          <a:effectLst/>
                        </a:rPr>
                        <a:t>dL</a:t>
                      </a:r>
                      <a:r>
                        <a:rPr lang="en-US" sz="1800" dirty="0">
                          <a:effectLst/>
                        </a:rPr>
                        <a:t> or doubling of serum creatinine</a:t>
                      </a:r>
                    </a:p>
                    <a:p>
                      <a:pPr marL="342900" marR="0" lvl="0" indent="-342900">
                        <a:spcBef>
                          <a:spcPts val="0"/>
                        </a:spcBef>
                        <a:spcAft>
                          <a:spcPts val="0"/>
                        </a:spcAft>
                        <a:buClr>
                          <a:srgbClr val="F58466"/>
                        </a:buClr>
                        <a:buFont typeface="Symbol" panose="05050102010706020507" pitchFamily="18" charset="2"/>
                        <a:buChar char=""/>
                      </a:pPr>
                      <a:r>
                        <a:rPr lang="en-US" sz="1800" dirty="0">
                          <a:effectLst/>
                        </a:rPr>
                        <a:t>HELLP syndrome</a:t>
                      </a:r>
                      <a:endParaRPr lang="en-US" sz="1800" dirty="0">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extLst>
                  <a:ext uri="{0D108BD9-81ED-4DB2-BD59-A6C34878D82A}">
                    <a16:rowId xmlns="" xmlns:a16="http://schemas.microsoft.com/office/drawing/2014/main" val="10002"/>
                  </a:ext>
                </a:extLst>
              </a:tr>
            </a:tbl>
          </a:graphicData>
        </a:graphic>
      </p:graphicFrame>
      <p:sp>
        <p:nvSpPr>
          <p:cNvPr id="6" name="Title 1"/>
          <p:cNvSpPr>
            <a:spLocks noGrp="1"/>
          </p:cNvSpPr>
          <p:nvPr>
            <p:ph type="title"/>
          </p:nvPr>
        </p:nvSpPr>
        <p:spPr>
          <a:xfrm>
            <a:off x="457200" y="-152400"/>
            <a:ext cx="8229600" cy="1143000"/>
          </a:xfrm>
        </p:spPr>
        <p:txBody>
          <a:bodyPr>
            <a:noAutofit/>
          </a:bodyPr>
          <a:lstStyle/>
          <a:p>
            <a:pPr algn="l"/>
            <a:r>
              <a:rPr lang="en-US" sz="2800" b="1" dirty="0" smtClean="0">
                <a:solidFill>
                  <a:srgbClr val="F58466"/>
                </a:solidFill>
                <a:latin typeface="Goudy Old Style" pitchFamily="18" charset="0"/>
              </a:rPr>
              <a:t>Updated Classification of </a:t>
            </a:r>
            <a:br>
              <a:rPr lang="en-US" sz="2800" b="1" dirty="0" smtClean="0">
                <a:solidFill>
                  <a:srgbClr val="F58466"/>
                </a:solidFill>
                <a:latin typeface="Goudy Old Style" pitchFamily="18" charset="0"/>
              </a:rPr>
            </a:br>
            <a:r>
              <a:rPr lang="en-US" sz="2800" b="1" dirty="0" smtClean="0">
                <a:solidFill>
                  <a:srgbClr val="F58466"/>
                </a:solidFill>
                <a:latin typeface="Goudy Old Style" pitchFamily="18" charset="0"/>
              </a:rPr>
              <a:t>Hypertension in Pregnancy</a:t>
            </a:r>
            <a:endParaRPr lang="en-US" sz="2800" b="1" dirty="0">
              <a:solidFill>
                <a:srgbClr val="F58466"/>
              </a:solidFill>
              <a:latin typeface="Goudy Old Style" pitchFamily="18" charset="0"/>
            </a:endParaRPr>
          </a:p>
        </p:txBody>
      </p:sp>
    </p:spTree>
    <p:extLst>
      <p:ext uri="{BB962C8B-B14F-4D97-AF65-F5344CB8AC3E}">
        <p14:creationId xmlns:p14="http://schemas.microsoft.com/office/powerpoint/2010/main" val="2777409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ea typeface="ＭＳ Ｐゴシック" pitchFamily="34" charset="-128"/>
              </a:rPr>
              <a:t>Overview</a:t>
            </a:r>
            <a:endParaRPr lang="en-US" altLang="en-US" sz="2800" b="1" dirty="0" smtClean="0">
              <a:solidFill>
                <a:srgbClr val="F58466"/>
              </a:solidFill>
              <a:latin typeface="Goudy Old Style" pitchFamily="18" charset="0"/>
              <a:ea typeface="ＭＳ Ｐゴシック" pitchFamily="34" charset="-128"/>
            </a:endParaRPr>
          </a:p>
        </p:txBody>
      </p:sp>
      <p:sp>
        <p:nvSpPr>
          <p:cNvPr id="20483" name="Content Placeholder 3"/>
          <p:cNvSpPr>
            <a:spLocks noGrp="1"/>
          </p:cNvSpPr>
          <p:nvPr>
            <p:ph idx="1"/>
          </p:nvPr>
        </p:nvSpPr>
        <p:spPr>
          <a:xfrm>
            <a:off x="457200" y="1371600"/>
            <a:ext cx="8534400" cy="4953000"/>
          </a:xfrm>
        </p:spPr>
        <p:txBody>
          <a:bodyPr/>
          <a:lstStyle/>
          <a:p>
            <a:pPr eaLnBrk="1" hangingPunct="1">
              <a:buClr>
                <a:srgbClr val="F58466"/>
              </a:buClr>
              <a:buSzPct val="104000"/>
            </a:pPr>
            <a:r>
              <a:rPr lang="en-US" altLang="en-US" dirty="0" smtClean="0">
                <a:ea typeface="ＭＳ Ｐゴシック" pitchFamily="34" charset="-128"/>
              </a:rPr>
              <a:t>Background – HTN and QI</a:t>
            </a:r>
          </a:p>
          <a:p>
            <a:pPr eaLnBrk="1" hangingPunct="1">
              <a:buClr>
                <a:srgbClr val="F58466"/>
              </a:buClr>
              <a:buSzPct val="104000"/>
            </a:pPr>
            <a:r>
              <a:rPr lang="en-US" altLang="en-US" dirty="0" smtClean="0">
                <a:ea typeface="ＭＳ Ｐゴシック" pitchFamily="34" charset="-128"/>
              </a:rPr>
              <a:t>AIM HTN Bundle: Readiness</a:t>
            </a:r>
          </a:p>
          <a:p>
            <a:pPr eaLnBrk="1" hangingPunct="1">
              <a:buClr>
                <a:srgbClr val="F58466"/>
              </a:buClr>
              <a:buSzPct val="104000"/>
            </a:pPr>
            <a:r>
              <a:rPr lang="en-US" altLang="en-US" dirty="0">
                <a:ea typeface="ＭＳ Ｐゴシック" pitchFamily="34" charset="-128"/>
              </a:rPr>
              <a:t>AIM </a:t>
            </a:r>
            <a:r>
              <a:rPr lang="en-US" altLang="en-US" dirty="0" smtClean="0">
                <a:ea typeface="ＭＳ Ｐゴシック" pitchFamily="34" charset="-128"/>
              </a:rPr>
              <a:t>HTN Bundle</a:t>
            </a:r>
            <a:r>
              <a:rPr lang="en-US" altLang="en-US" dirty="0">
                <a:ea typeface="ＭＳ Ｐゴシック" pitchFamily="34" charset="-128"/>
              </a:rPr>
              <a:t>: </a:t>
            </a:r>
            <a:r>
              <a:rPr lang="en-US" altLang="en-US" dirty="0" smtClean="0">
                <a:ea typeface="ＭＳ Ｐゴシック" pitchFamily="34" charset="-128"/>
              </a:rPr>
              <a:t>Recognition &amp; Prevention</a:t>
            </a:r>
            <a:endParaRPr lang="en-US" altLang="en-US" dirty="0">
              <a:ea typeface="ＭＳ Ｐゴシック" pitchFamily="34" charset="-128"/>
            </a:endParaRPr>
          </a:p>
          <a:p>
            <a:pPr eaLnBrk="1" hangingPunct="1">
              <a:buClr>
                <a:srgbClr val="F58466"/>
              </a:buClr>
              <a:buSzPct val="104000"/>
            </a:pPr>
            <a:r>
              <a:rPr lang="en-US" altLang="en-US" dirty="0">
                <a:ea typeface="ＭＳ Ｐゴシック" pitchFamily="34" charset="-128"/>
              </a:rPr>
              <a:t>AIM </a:t>
            </a:r>
            <a:r>
              <a:rPr lang="en-US" altLang="en-US" dirty="0" smtClean="0">
                <a:ea typeface="ＭＳ Ｐゴシック" pitchFamily="34" charset="-128"/>
              </a:rPr>
              <a:t>HTN Bundle</a:t>
            </a:r>
            <a:r>
              <a:rPr lang="en-US" altLang="en-US" dirty="0">
                <a:ea typeface="ＭＳ Ｐゴシック" pitchFamily="34" charset="-128"/>
              </a:rPr>
              <a:t>: </a:t>
            </a:r>
            <a:r>
              <a:rPr lang="en-US" altLang="en-US" dirty="0" smtClean="0">
                <a:ea typeface="ＭＳ Ｐゴシック" pitchFamily="34" charset="-128"/>
              </a:rPr>
              <a:t>Response</a:t>
            </a:r>
            <a:endParaRPr lang="en-US" altLang="en-US" dirty="0">
              <a:ea typeface="ＭＳ Ｐゴシック" pitchFamily="34" charset="-128"/>
            </a:endParaRPr>
          </a:p>
          <a:p>
            <a:pPr eaLnBrk="1" hangingPunct="1">
              <a:buClr>
                <a:srgbClr val="F58466"/>
              </a:buClr>
              <a:buSzPct val="104000"/>
            </a:pPr>
            <a:r>
              <a:rPr lang="en-US" altLang="en-US" dirty="0">
                <a:ea typeface="ＭＳ Ｐゴシック" pitchFamily="34" charset="-128"/>
              </a:rPr>
              <a:t>AIM </a:t>
            </a:r>
            <a:r>
              <a:rPr lang="en-US" altLang="en-US" dirty="0" smtClean="0">
                <a:ea typeface="ＭＳ Ｐゴシック" pitchFamily="34" charset="-128"/>
              </a:rPr>
              <a:t>HTN Bundle</a:t>
            </a:r>
            <a:r>
              <a:rPr lang="en-US" altLang="en-US" dirty="0">
                <a:ea typeface="ＭＳ Ｐゴシック" pitchFamily="34" charset="-128"/>
              </a:rPr>
              <a:t>: </a:t>
            </a:r>
            <a:r>
              <a:rPr lang="en-US" altLang="en-US" dirty="0" smtClean="0">
                <a:ea typeface="ＭＳ Ｐゴシック" pitchFamily="34" charset="-128"/>
              </a:rPr>
              <a:t>Reporting &amp; Systems Learning</a:t>
            </a:r>
          </a:p>
          <a:p>
            <a:pPr eaLnBrk="1" hangingPunct="1">
              <a:buClr>
                <a:srgbClr val="F58466"/>
              </a:buClr>
              <a:buSzPct val="104000"/>
            </a:pPr>
            <a:r>
              <a:rPr lang="en-US" altLang="en-US" dirty="0" smtClean="0">
                <a:ea typeface="ＭＳ Ｐゴシック" pitchFamily="34" charset="-128"/>
              </a:rPr>
              <a:t>ILPQC Maternal Hypertension Initiative</a:t>
            </a:r>
            <a:endParaRPr lang="en-US" altLang="en-US" dirty="0">
              <a:ea typeface="ＭＳ Ｐゴシック" pitchFamily="34" charset="-128"/>
            </a:endParaRPr>
          </a:p>
          <a:p>
            <a:pPr eaLnBrk="1" hangingPunct="1">
              <a:buClr>
                <a:srgbClr val="F58466"/>
              </a:buClr>
              <a:buSzPct val="104000"/>
            </a:pPr>
            <a:endParaRPr lang="en-US" altLang="en-US" dirty="0" smtClean="0">
              <a:ea typeface="ＭＳ Ｐゴシック" pitchFamily="34" charset="-128"/>
            </a:endParaRPr>
          </a:p>
        </p:txBody>
      </p:sp>
    </p:spTree>
    <p:extLst>
      <p:ext uri="{BB962C8B-B14F-4D97-AF65-F5344CB8AC3E}">
        <p14:creationId xmlns:p14="http://schemas.microsoft.com/office/powerpoint/2010/main" val="14945839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724622511"/>
              </p:ext>
            </p:extLst>
          </p:nvPr>
        </p:nvGraphicFramePr>
        <p:xfrm>
          <a:off x="280447" y="1216058"/>
          <a:ext cx="8540808" cy="4901938"/>
        </p:xfrm>
        <a:graphic>
          <a:graphicData uri="http://schemas.openxmlformats.org/drawingml/2006/table">
            <a:tbl>
              <a:tblPr firstRow="1" firstCol="1" bandRow="1">
                <a:tableStyleId>{3B4B98B0-60AC-42C2-AFA5-B58CD77FA1E5}</a:tableStyleId>
              </a:tblPr>
              <a:tblGrid>
                <a:gridCol w="1844733">
                  <a:extLst>
                    <a:ext uri="{9D8B030D-6E8A-4147-A177-3AD203B41FA5}">
                      <a16:colId xmlns="" xmlns:a16="http://schemas.microsoft.com/office/drawing/2014/main" val="20000"/>
                    </a:ext>
                  </a:extLst>
                </a:gridCol>
                <a:gridCol w="6696075">
                  <a:extLst>
                    <a:ext uri="{9D8B030D-6E8A-4147-A177-3AD203B41FA5}">
                      <a16:colId xmlns="" xmlns:a16="http://schemas.microsoft.com/office/drawing/2014/main" val="20001"/>
                    </a:ext>
                  </a:extLst>
                </a:gridCol>
              </a:tblGrid>
              <a:tr h="443790">
                <a:tc gridSpan="2">
                  <a:txBody>
                    <a:bodyPr/>
                    <a:lstStyle/>
                    <a:p>
                      <a:pPr marL="0" marR="0">
                        <a:spcBef>
                          <a:spcPts val="0"/>
                        </a:spcBef>
                        <a:spcAft>
                          <a:spcPts val="0"/>
                        </a:spcAft>
                      </a:pPr>
                      <a:r>
                        <a:rPr lang="en-US" sz="2200" dirty="0">
                          <a:effectLst/>
                        </a:rPr>
                        <a:t>Superimposed preeclampsia</a:t>
                      </a:r>
                      <a:endParaRPr lang="en-US" sz="2200" dirty="0">
                        <a:solidFill>
                          <a:schemeClr val="tx1"/>
                        </a:solidFill>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tc hMerge="1">
                  <a:txBody>
                    <a:bodyPr/>
                    <a:lstStyle/>
                    <a:p>
                      <a:endParaRPr lang="en-US"/>
                    </a:p>
                  </a:txBody>
                  <a:tcPr/>
                </a:tc>
                <a:extLst>
                  <a:ext uri="{0D108BD9-81ED-4DB2-BD59-A6C34878D82A}">
                    <a16:rowId xmlns="" xmlns:a16="http://schemas.microsoft.com/office/drawing/2014/main" val="10000"/>
                  </a:ext>
                </a:extLst>
              </a:tr>
              <a:tr h="1775159">
                <a:tc>
                  <a:txBody>
                    <a:bodyPr/>
                    <a:lstStyle/>
                    <a:p>
                      <a:pPr marL="0" marR="0">
                        <a:spcBef>
                          <a:spcPts val="0"/>
                        </a:spcBef>
                        <a:spcAft>
                          <a:spcPts val="0"/>
                        </a:spcAft>
                      </a:pPr>
                      <a:r>
                        <a:rPr lang="en-US" sz="2000" dirty="0">
                          <a:effectLst/>
                        </a:rPr>
                        <a:t>Chronic hypertension with the development of preeclampsia</a:t>
                      </a:r>
                      <a:endParaRPr lang="en-US" sz="2000" dirty="0">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tc>
                  <a:txBody>
                    <a:bodyPr/>
                    <a:lstStyle/>
                    <a:p>
                      <a:pPr marL="342900" marR="0" lvl="0" indent="-342900">
                        <a:spcBef>
                          <a:spcPts val="0"/>
                        </a:spcBef>
                        <a:spcAft>
                          <a:spcPts val="0"/>
                        </a:spcAft>
                        <a:buClr>
                          <a:srgbClr val="F58466"/>
                        </a:buClr>
                        <a:buFont typeface="Symbol" panose="05050102010706020507" pitchFamily="18" charset="2"/>
                        <a:buChar char=""/>
                      </a:pPr>
                      <a:r>
                        <a:rPr lang="en-US" sz="2000" dirty="0">
                          <a:effectLst/>
                        </a:rPr>
                        <a:t>Sudden increase in blood pressure that was previously controlled requiring escalation of blood pressure medication</a:t>
                      </a:r>
                    </a:p>
                    <a:p>
                      <a:pPr marL="342900" marR="0" lvl="0" indent="-342900">
                        <a:spcBef>
                          <a:spcPts val="0"/>
                        </a:spcBef>
                        <a:spcAft>
                          <a:spcPts val="0"/>
                        </a:spcAft>
                        <a:buClr>
                          <a:srgbClr val="F58466"/>
                        </a:buClr>
                        <a:buFont typeface="Symbol" panose="05050102010706020507" pitchFamily="18" charset="2"/>
                        <a:buChar char=""/>
                      </a:pPr>
                      <a:r>
                        <a:rPr lang="en-US" sz="2000" dirty="0">
                          <a:effectLst/>
                        </a:rPr>
                        <a:t>New onset proteinuria or sudden increase in proteinuria</a:t>
                      </a:r>
                    </a:p>
                    <a:p>
                      <a:pPr marL="342900" marR="0" lvl="0" indent="-342900">
                        <a:spcBef>
                          <a:spcPts val="0"/>
                        </a:spcBef>
                        <a:spcAft>
                          <a:spcPts val="0"/>
                        </a:spcAft>
                        <a:buClr>
                          <a:srgbClr val="F58466"/>
                        </a:buClr>
                        <a:buFont typeface="Symbol" panose="05050102010706020507" pitchFamily="18" charset="2"/>
                        <a:buChar char=""/>
                      </a:pPr>
                      <a:r>
                        <a:rPr lang="en-US" sz="2000" dirty="0">
                          <a:effectLst/>
                        </a:rPr>
                        <a:t>Development of any of the criteria listed under “severe features”</a:t>
                      </a:r>
                      <a:endParaRPr lang="en-US" sz="2000" dirty="0">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extLst>
                  <a:ext uri="{0D108BD9-81ED-4DB2-BD59-A6C34878D82A}">
                    <a16:rowId xmlns="" xmlns:a16="http://schemas.microsoft.com/office/drawing/2014/main" val="10001"/>
                  </a:ext>
                </a:extLst>
              </a:tr>
              <a:tr h="443790">
                <a:tc gridSpan="2">
                  <a:txBody>
                    <a:bodyPr/>
                    <a:lstStyle/>
                    <a:p>
                      <a:pPr marL="0" marR="0">
                        <a:spcBef>
                          <a:spcPts val="0"/>
                        </a:spcBef>
                        <a:spcAft>
                          <a:spcPts val="0"/>
                        </a:spcAft>
                      </a:pPr>
                      <a:r>
                        <a:rPr lang="en-US" sz="2200" dirty="0">
                          <a:effectLst/>
                        </a:rPr>
                        <a:t>Postpartum Hypertension</a:t>
                      </a:r>
                      <a:endParaRPr lang="en-US" sz="2200" dirty="0">
                        <a:solidFill>
                          <a:schemeClr val="tx1"/>
                        </a:solidFill>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tc hMerge="1">
                  <a:txBody>
                    <a:bodyPr/>
                    <a:lstStyle/>
                    <a:p>
                      <a:endParaRPr lang="en-US"/>
                    </a:p>
                  </a:txBody>
                  <a:tcPr/>
                </a:tc>
                <a:extLst>
                  <a:ext uri="{0D108BD9-81ED-4DB2-BD59-A6C34878D82A}">
                    <a16:rowId xmlns="" xmlns:a16="http://schemas.microsoft.com/office/drawing/2014/main" val="10002"/>
                  </a:ext>
                </a:extLst>
              </a:tr>
              <a:tr h="2239199">
                <a:tc>
                  <a:txBody>
                    <a:bodyPr/>
                    <a:lstStyle/>
                    <a:p>
                      <a:pPr marL="0" marR="0">
                        <a:spcBef>
                          <a:spcPts val="0"/>
                        </a:spcBef>
                        <a:spcAft>
                          <a:spcPts val="0"/>
                        </a:spcAft>
                      </a:pPr>
                      <a:r>
                        <a:rPr lang="en-US" sz="2000" dirty="0">
                          <a:effectLst/>
                        </a:rPr>
                        <a:t>New onset condition </a:t>
                      </a:r>
                    </a:p>
                    <a:p>
                      <a:pPr marL="0" marR="0">
                        <a:spcBef>
                          <a:spcPts val="0"/>
                        </a:spcBef>
                        <a:spcAft>
                          <a:spcPts val="0"/>
                        </a:spcAft>
                      </a:pPr>
                      <a:r>
                        <a:rPr lang="en-US" sz="2000" dirty="0">
                          <a:effectLst/>
                        </a:rPr>
                        <a:t>OR</a:t>
                      </a:r>
                    </a:p>
                    <a:p>
                      <a:pPr marL="0" marR="0">
                        <a:spcBef>
                          <a:spcPts val="0"/>
                        </a:spcBef>
                        <a:spcAft>
                          <a:spcPts val="0"/>
                        </a:spcAft>
                      </a:pPr>
                      <a:r>
                        <a:rPr lang="en-US" sz="2000" dirty="0">
                          <a:effectLst/>
                        </a:rPr>
                        <a:t>Secondary to persistent hypertension </a:t>
                      </a:r>
                    </a:p>
                  </a:txBody>
                  <a:tcPr marL="31334" marR="31334" marT="0" marB="0" anchor="ctr"/>
                </a:tc>
                <a:tc>
                  <a:txBody>
                    <a:bodyPr/>
                    <a:lstStyle/>
                    <a:p>
                      <a:pPr marL="342900" marR="0" lvl="0" indent="-342900">
                        <a:spcBef>
                          <a:spcPts val="0"/>
                        </a:spcBef>
                        <a:spcAft>
                          <a:spcPts val="0"/>
                        </a:spcAft>
                        <a:buClr>
                          <a:srgbClr val="F58466"/>
                        </a:buClr>
                        <a:buFont typeface="Symbol" panose="05050102010706020507" pitchFamily="18" charset="2"/>
                        <a:buChar char=""/>
                      </a:pPr>
                      <a:r>
                        <a:rPr lang="en-US" sz="2000" dirty="0">
                          <a:effectLst/>
                        </a:rPr>
                        <a:t>BP increases again 3-6 days postpartum</a:t>
                      </a:r>
                    </a:p>
                    <a:p>
                      <a:pPr marL="342900" marR="0" lvl="0" indent="-342900">
                        <a:spcBef>
                          <a:spcPts val="0"/>
                        </a:spcBef>
                        <a:spcAft>
                          <a:spcPts val="0"/>
                        </a:spcAft>
                        <a:buClr>
                          <a:srgbClr val="F58466"/>
                        </a:buClr>
                        <a:buFont typeface="Symbol" panose="05050102010706020507" pitchFamily="18" charset="2"/>
                        <a:buChar char=""/>
                      </a:pPr>
                      <a:r>
                        <a:rPr lang="en-US" sz="2000" dirty="0">
                          <a:effectLst/>
                        </a:rPr>
                        <a:t>Symptoms of preeclampsia or </a:t>
                      </a:r>
                      <a:r>
                        <a:rPr lang="en-US" sz="2000" dirty="0" err="1">
                          <a:effectLst/>
                        </a:rPr>
                        <a:t>eclampsia</a:t>
                      </a:r>
                      <a:r>
                        <a:rPr lang="en-US" sz="2000" dirty="0">
                          <a:effectLst/>
                        </a:rPr>
                        <a:t>, including stroke</a:t>
                      </a:r>
                    </a:p>
                    <a:p>
                      <a:pPr marL="342900" marR="0" lvl="0" indent="-342900">
                        <a:spcBef>
                          <a:spcPts val="0"/>
                        </a:spcBef>
                        <a:spcAft>
                          <a:spcPts val="0"/>
                        </a:spcAft>
                        <a:buClr>
                          <a:srgbClr val="F58466"/>
                        </a:buClr>
                        <a:buFont typeface="Symbol" panose="05050102010706020507" pitchFamily="18" charset="2"/>
                        <a:buChar char=""/>
                      </a:pPr>
                      <a:r>
                        <a:rPr lang="en-US" sz="2000" dirty="0">
                          <a:effectLst/>
                        </a:rPr>
                        <a:t>Can develop up to 4-6 weeks postpartum</a:t>
                      </a:r>
                      <a:endParaRPr lang="en-US" sz="2000" dirty="0">
                        <a:effectLst/>
                        <a:latin typeface="Garamond" panose="02020404030301010803" pitchFamily="18" charset="0"/>
                        <a:ea typeface="Cambria" panose="02040503050406030204" pitchFamily="18" charset="0"/>
                        <a:cs typeface="Times New Roman" panose="02020603050405020304" pitchFamily="18" charset="0"/>
                      </a:endParaRPr>
                    </a:p>
                  </a:txBody>
                  <a:tcPr marL="31334" marR="31334" marT="0" marB="0" anchor="ctr"/>
                </a:tc>
                <a:extLst>
                  <a:ext uri="{0D108BD9-81ED-4DB2-BD59-A6C34878D82A}">
                    <a16:rowId xmlns="" xmlns:a16="http://schemas.microsoft.com/office/drawing/2014/main" val="10003"/>
                  </a:ext>
                </a:extLst>
              </a:tr>
            </a:tbl>
          </a:graphicData>
        </a:graphic>
      </p:graphicFrame>
      <p:sp>
        <p:nvSpPr>
          <p:cNvPr id="6" name="Title 1"/>
          <p:cNvSpPr>
            <a:spLocks noGrp="1"/>
          </p:cNvSpPr>
          <p:nvPr>
            <p:ph type="title"/>
          </p:nvPr>
        </p:nvSpPr>
        <p:spPr>
          <a:xfrm>
            <a:off x="457200" y="76200"/>
            <a:ext cx="8229600" cy="1143000"/>
          </a:xfrm>
        </p:spPr>
        <p:txBody>
          <a:bodyPr>
            <a:noAutofit/>
          </a:bodyPr>
          <a:lstStyle/>
          <a:p>
            <a:pPr algn="l"/>
            <a:r>
              <a:rPr lang="en-US" sz="3200" b="1" dirty="0">
                <a:solidFill>
                  <a:srgbClr val="F58466"/>
                </a:solidFill>
                <a:latin typeface="Goudy Old Style" pitchFamily="18" charset="0"/>
              </a:rPr>
              <a:t>Updated Classification of </a:t>
            </a:r>
            <a:br>
              <a:rPr lang="en-US" sz="3200" b="1" dirty="0">
                <a:solidFill>
                  <a:srgbClr val="F58466"/>
                </a:solidFill>
                <a:latin typeface="Goudy Old Style" pitchFamily="18" charset="0"/>
              </a:rPr>
            </a:br>
            <a:r>
              <a:rPr lang="en-US" sz="3200" b="1" dirty="0">
                <a:solidFill>
                  <a:srgbClr val="F58466"/>
                </a:solidFill>
                <a:latin typeface="Goudy Old Style" pitchFamily="18" charset="0"/>
              </a:rPr>
              <a:t>Hypertension in Pregnancy</a:t>
            </a:r>
            <a:endParaRPr lang="en-US" b="1" dirty="0">
              <a:solidFill>
                <a:srgbClr val="F58466"/>
              </a:solidFill>
              <a:latin typeface="Goudy Old Style" pitchFamily="18" charset="0"/>
            </a:endParaRPr>
          </a:p>
        </p:txBody>
      </p:sp>
    </p:spTree>
    <p:extLst>
      <p:ext uri="{BB962C8B-B14F-4D97-AF65-F5344CB8AC3E}">
        <p14:creationId xmlns:p14="http://schemas.microsoft.com/office/powerpoint/2010/main" val="2983840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rgbClr val="F58466"/>
                </a:solidFill>
                <a:latin typeface="Goudy Old Style" pitchFamily="18" charset="0"/>
              </a:rPr>
              <a:t>Hospital Protocols, </a:t>
            </a:r>
            <a:br>
              <a:rPr lang="en-US" b="1" dirty="0">
                <a:solidFill>
                  <a:srgbClr val="F58466"/>
                </a:solidFill>
                <a:latin typeface="Goudy Old Style" pitchFamily="18" charset="0"/>
              </a:rPr>
            </a:br>
            <a:r>
              <a:rPr lang="en-US" b="1" dirty="0" smtClean="0">
                <a:solidFill>
                  <a:srgbClr val="F58466"/>
                </a:solidFill>
                <a:latin typeface="Goudy Old Style" pitchFamily="18" charset="0"/>
              </a:rPr>
              <a:t>Algorithms</a:t>
            </a:r>
            <a:r>
              <a:rPr lang="en-US" b="1" dirty="0">
                <a:solidFill>
                  <a:srgbClr val="F58466"/>
                </a:solidFill>
                <a:latin typeface="Goudy Old Style" pitchFamily="18" charset="0"/>
              </a:rPr>
              <a:t>, Order sets</a:t>
            </a:r>
          </a:p>
        </p:txBody>
      </p:sp>
      <p:sp>
        <p:nvSpPr>
          <p:cNvPr id="5" name="Content Placeholder 2"/>
          <p:cNvSpPr txBox="1">
            <a:spLocks/>
          </p:cNvSpPr>
          <p:nvPr/>
        </p:nvSpPr>
        <p:spPr>
          <a:xfrm>
            <a:off x="609600" y="1524000"/>
            <a:ext cx="8077200" cy="46021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2"/>
              </a:buBlip>
              <a:defRPr sz="30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2"/>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2"/>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Tx/>
              <a:buNone/>
            </a:pPr>
            <a:r>
              <a:rPr lang="en-US" b="1" dirty="0">
                <a:latin typeface="+mj-lt"/>
              </a:rPr>
              <a:t>Facility-wide standard protocols with checklists and escalation policies for management and treatment of:</a:t>
            </a:r>
          </a:p>
          <a:p>
            <a:pPr fontAlgn="auto">
              <a:spcAft>
                <a:spcPts val="0"/>
              </a:spcAft>
              <a:buClr>
                <a:srgbClr val="F58466"/>
              </a:buClr>
              <a:buFont typeface="Arial" panose="020B0604020202020204" pitchFamily="34" charset="0"/>
              <a:buChar char="•"/>
            </a:pPr>
            <a:r>
              <a:rPr lang="en-US" dirty="0">
                <a:latin typeface="+mj-lt"/>
              </a:rPr>
              <a:t>severe hypertension</a:t>
            </a:r>
          </a:p>
          <a:p>
            <a:pPr fontAlgn="auto">
              <a:spcAft>
                <a:spcPts val="0"/>
              </a:spcAft>
              <a:buClr>
                <a:srgbClr val="F58466"/>
              </a:buClr>
              <a:buFont typeface="Arial" panose="020B0604020202020204" pitchFamily="34" charset="0"/>
              <a:buChar char="•"/>
            </a:pPr>
            <a:r>
              <a:rPr lang="en-US" dirty="0" err="1">
                <a:latin typeface="+mj-lt"/>
              </a:rPr>
              <a:t>eclampsia</a:t>
            </a:r>
            <a:r>
              <a:rPr lang="en-US" dirty="0">
                <a:latin typeface="+mj-lt"/>
              </a:rPr>
              <a:t>, seizure prophylaxis, and mag over-dosage</a:t>
            </a:r>
          </a:p>
          <a:p>
            <a:pPr fontAlgn="auto">
              <a:spcAft>
                <a:spcPts val="0"/>
              </a:spcAft>
              <a:buClr>
                <a:srgbClr val="F58466"/>
              </a:buClr>
              <a:buFont typeface="Arial" panose="020B0604020202020204" pitchFamily="34" charset="0"/>
              <a:buChar char="•"/>
            </a:pPr>
            <a:r>
              <a:rPr lang="en-US" dirty="0">
                <a:latin typeface="+mj-lt"/>
              </a:rPr>
              <a:t>postpartum presentation of severe </a:t>
            </a:r>
            <a:r>
              <a:rPr lang="en-US" dirty="0" smtClean="0">
                <a:latin typeface="+mj-lt"/>
              </a:rPr>
              <a:t>hypertension/preeclampsia</a:t>
            </a:r>
            <a:endParaRPr lang="en-US" dirty="0">
              <a:latin typeface="+mj-lt"/>
            </a:endParaRPr>
          </a:p>
        </p:txBody>
      </p:sp>
    </p:spTree>
    <p:extLst>
      <p:ext uri="{BB962C8B-B14F-4D97-AF65-F5344CB8AC3E}">
        <p14:creationId xmlns:p14="http://schemas.microsoft.com/office/powerpoint/2010/main" val="1711907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32</a:t>
            </a:fld>
            <a:endParaRPr lang="en-US">
              <a:solidFill>
                <a:prstClr val="white"/>
              </a:solidFill>
            </a:endParaRPr>
          </a:p>
        </p:txBody>
      </p:sp>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02" y="219179"/>
            <a:ext cx="5724525" cy="653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858400" y="152400"/>
            <a:ext cx="3285600" cy="656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298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33</a:t>
            </a:fld>
            <a:endParaRPr lang="en-US">
              <a:solidFill>
                <a:prstClr val="white"/>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29" y="-38100"/>
            <a:ext cx="5562600" cy="689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729998" y="14976"/>
            <a:ext cx="3337802" cy="665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344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34</a:t>
            </a:fld>
            <a:endParaRPr lang="en-US" dirty="0">
              <a:solidFill>
                <a:prstClr val="white"/>
              </a:solidFill>
            </a:endParaRP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3"/>
            <a:ext cx="5562600" cy="66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697852" y="76200"/>
            <a:ext cx="3343152" cy="668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969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8411" y="5943600"/>
            <a:ext cx="2485589" cy="822960"/>
          </a:xfrm>
          <a:prstGeom prst="rect">
            <a:avLst/>
          </a:prstGeom>
        </p:spPr>
      </p:pic>
      <p:sp>
        <p:nvSpPr>
          <p:cNvPr id="5" name="Rounded Rectangle 4"/>
          <p:cNvSpPr/>
          <p:nvPr/>
        </p:nvSpPr>
        <p:spPr>
          <a:xfrm>
            <a:off x="380999" y="3849888"/>
            <a:ext cx="2057401" cy="2093712"/>
          </a:xfrm>
          <a:prstGeom prst="roundRect">
            <a:avLst/>
          </a:prstGeom>
          <a:solidFill>
            <a:srgbClr val="004990"/>
          </a:solidFill>
          <a:ln>
            <a:solidFill>
              <a:srgbClr val="00499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0"/>
              </a:spcBef>
              <a:buNone/>
            </a:pPr>
            <a:r>
              <a:rPr lang="ja-JP" altLang="en-US" sz="2000" b="1" i="1" dirty="0">
                <a:solidFill>
                  <a:schemeClr val="bg1"/>
                </a:solidFill>
                <a:latin typeface="Calibri" panose="020F0502020204030204" pitchFamily="34" charset="0"/>
                <a:cs typeface="Times New Roman" panose="02020603050405020304" pitchFamily="18" charset="0"/>
              </a:rPr>
              <a:t>“</a:t>
            </a:r>
            <a:r>
              <a:rPr lang="en-US" altLang="ja-JP" sz="2000" b="1" i="1" dirty="0">
                <a:solidFill>
                  <a:schemeClr val="bg1"/>
                </a:solidFill>
                <a:latin typeface="Calibri" panose="020F0502020204030204" pitchFamily="34" charset="0"/>
                <a:cs typeface="Times New Roman" panose="02020603050405020304" pitchFamily="18" charset="0"/>
              </a:rPr>
              <a:t>The best way to diagnose preeclampsia is to listen to your patients.</a:t>
            </a:r>
            <a:r>
              <a:rPr lang="ja-JP" altLang="en-US" sz="2000" b="1" i="1" dirty="0">
                <a:solidFill>
                  <a:schemeClr val="bg1"/>
                </a:solidFill>
                <a:latin typeface="Calibri" panose="020F0502020204030204" pitchFamily="34" charset="0"/>
                <a:cs typeface="Times New Roman" panose="02020603050405020304" pitchFamily="18" charset="0"/>
              </a:rPr>
              <a:t>”</a:t>
            </a:r>
            <a:r>
              <a:rPr lang="en-US" altLang="ja-JP" sz="2000" b="1" i="1" dirty="0">
                <a:solidFill>
                  <a:schemeClr val="bg1"/>
                </a:solidFill>
                <a:latin typeface="Calibri" panose="020F0502020204030204" pitchFamily="34" charset="0"/>
                <a:cs typeface="Times New Roman" panose="02020603050405020304" pitchFamily="18" charset="0"/>
              </a:rPr>
              <a:t>    </a:t>
            </a:r>
          </a:p>
          <a:p>
            <a:pPr lvl="0">
              <a:spcBef>
                <a:spcPct val="0"/>
              </a:spcBef>
              <a:buNone/>
            </a:pPr>
            <a:r>
              <a:rPr lang="en-US" altLang="en-US" sz="1600" b="1" dirty="0">
                <a:solidFill>
                  <a:schemeClr val="bg1"/>
                </a:solidFill>
                <a:latin typeface="Calibri" panose="020F0502020204030204" pitchFamily="34" charset="0"/>
                <a:cs typeface="Times New Roman" panose="02020603050405020304" pitchFamily="18" charset="0"/>
              </a:rPr>
              <a:t>~ Dr. Baha </a:t>
            </a:r>
            <a:r>
              <a:rPr lang="en-US" altLang="en-US" sz="1600" b="1" dirty="0" err="1">
                <a:solidFill>
                  <a:schemeClr val="bg1"/>
                </a:solidFill>
                <a:latin typeface="Calibri" panose="020F0502020204030204" pitchFamily="34" charset="0"/>
                <a:cs typeface="Times New Roman" panose="02020603050405020304" pitchFamily="18" charset="0"/>
              </a:rPr>
              <a:t>Sibai</a:t>
            </a:r>
            <a:endParaRPr lang="en-US" altLang="en-US" sz="1600" b="1" dirty="0">
              <a:solidFill>
                <a:schemeClr val="bg1"/>
              </a:solidFill>
              <a:latin typeface="Calibri" panose="020F0502020204030204" pitchFamily="34" charset="0"/>
              <a:cs typeface="Times New Roman" panose="02020603050405020304" pitchFamily="18" charset="0"/>
            </a:endParaRPr>
          </a:p>
        </p:txBody>
      </p:sp>
      <p:sp>
        <p:nvSpPr>
          <p:cNvPr id="3" name="Rectangle 2"/>
          <p:cNvSpPr/>
          <p:nvPr/>
        </p:nvSpPr>
        <p:spPr>
          <a:xfrm>
            <a:off x="2819400" y="1761018"/>
            <a:ext cx="5867722" cy="4487382"/>
          </a:xfrm>
          <a:prstGeom prst="rect">
            <a:avLst/>
          </a:prstGeom>
        </p:spPr>
        <p:txBody>
          <a:bodyPr wrap="square">
            <a:spAutoFit/>
          </a:bodyPr>
          <a:lstStyle/>
          <a:p>
            <a:pPr marL="457200" indent="-457200"/>
            <a:r>
              <a:rPr lang="en-US" sz="2800" dirty="0" smtClean="0">
                <a:latin typeface="+mj-lt"/>
              </a:rPr>
              <a:t>Standard </a:t>
            </a:r>
            <a:r>
              <a:rPr lang="en-US" sz="2800" dirty="0">
                <a:latin typeface="+mj-lt"/>
              </a:rPr>
              <a:t>protocol for measurement and assessment of </a:t>
            </a:r>
            <a:r>
              <a:rPr lang="en-US" sz="2800" dirty="0" smtClean="0">
                <a:latin typeface="+mj-lt"/>
              </a:rPr>
              <a:t>BP, labs </a:t>
            </a:r>
            <a:r>
              <a:rPr lang="en-US" sz="2800" dirty="0">
                <a:latin typeface="+mj-lt"/>
              </a:rPr>
              <a:t>and urine protein for all pregnant and postpartum </a:t>
            </a:r>
            <a:r>
              <a:rPr lang="en-US" sz="2800" dirty="0" smtClean="0">
                <a:latin typeface="+mj-lt"/>
              </a:rPr>
              <a:t>women</a:t>
            </a:r>
          </a:p>
          <a:p>
            <a:pPr marL="457200" indent="-457200"/>
            <a:r>
              <a:rPr lang="en-US" sz="2800" dirty="0" smtClean="0">
                <a:latin typeface="+mj-lt"/>
              </a:rPr>
              <a:t>Standard </a:t>
            </a:r>
            <a:r>
              <a:rPr lang="en-US" sz="2800" dirty="0">
                <a:latin typeface="+mj-lt"/>
              </a:rPr>
              <a:t>and timely response to maternal early warning (danger) signs including listening to and investigating patient’s symptoms, fetal condition and assessment of labs</a:t>
            </a:r>
          </a:p>
        </p:txBody>
      </p:sp>
      <p:sp>
        <p:nvSpPr>
          <p:cNvPr id="17" name="Arc 16"/>
          <p:cNvSpPr/>
          <p:nvPr/>
        </p:nvSpPr>
        <p:spPr>
          <a:xfrm>
            <a:off x="-1524000" y="232805"/>
            <a:ext cx="3641784" cy="3452813"/>
          </a:xfrm>
          <a:prstGeom prst="arc">
            <a:avLst>
              <a:gd name="adj1" fmla="val 16200000"/>
              <a:gd name="adj2" fmla="val 5406790"/>
            </a:avLst>
          </a:prstGeom>
          <a:solidFill>
            <a:srgbClr val="FFB9AB"/>
          </a:solidFill>
          <a:ln>
            <a:no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prstClr val="black"/>
              </a:solidFill>
            </a:endParaRPr>
          </a:p>
        </p:txBody>
      </p:sp>
      <p:sp>
        <p:nvSpPr>
          <p:cNvPr id="18" name="TextBox 17"/>
          <p:cNvSpPr txBox="1"/>
          <p:nvPr/>
        </p:nvSpPr>
        <p:spPr>
          <a:xfrm flipH="1">
            <a:off x="2269783" y="464099"/>
            <a:ext cx="5564545" cy="461665"/>
          </a:xfrm>
          <a:prstGeom prst="rect">
            <a:avLst/>
          </a:prstGeom>
          <a:noFill/>
        </p:spPr>
        <p:txBody>
          <a:bodyPr wrap="square" rtlCol="0" anchor="ctr">
            <a:spAutoFit/>
          </a:bodyPr>
          <a:lstStyle/>
          <a:p>
            <a:r>
              <a:rPr lang="en-US" sz="2400" b="1" i="1" dirty="0">
                <a:solidFill>
                  <a:schemeClr val="bg1">
                    <a:lumMod val="50000"/>
                  </a:schemeClr>
                </a:solidFill>
                <a:latin typeface="Calibri" panose="020F0502020204030204"/>
              </a:rPr>
              <a:t>Readiness (every Provider and Unit)</a:t>
            </a:r>
          </a:p>
        </p:txBody>
      </p:sp>
      <p:sp>
        <p:nvSpPr>
          <p:cNvPr id="19" name="TextBox 18"/>
          <p:cNvSpPr txBox="1"/>
          <p:nvPr/>
        </p:nvSpPr>
        <p:spPr>
          <a:xfrm flipH="1">
            <a:off x="2545313" y="1182929"/>
            <a:ext cx="5680899" cy="461665"/>
          </a:xfrm>
          <a:prstGeom prst="rect">
            <a:avLst/>
          </a:prstGeom>
          <a:noFill/>
        </p:spPr>
        <p:txBody>
          <a:bodyPr wrap="square" rtlCol="0" anchor="ctr">
            <a:spAutoFit/>
          </a:bodyPr>
          <a:lstStyle/>
          <a:p>
            <a:r>
              <a:rPr lang="en-US" sz="2400" b="1" i="1" dirty="0">
                <a:solidFill>
                  <a:srgbClr val="F58466"/>
                </a:solidFill>
                <a:latin typeface="Calibri" panose="020F0502020204030204"/>
              </a:rPr>
              <a:t>Recognition </a:t>
            </a:r>
            <a:r>
              <a:rPr lang="en-US" sz="2400" b="1" i="1" dirty="0" smtClean="0">
                <a:solidFill>
                  <a:srgbClr val="F58466"/>
                </a:solidFill>
                <a:latin typeface="Calibri" panose="020F0502020204030204"/>
              </a:rPr>
              <a:t>&amp; Prevention (every </a:t>
            </a:r>
            <a:r>
              <a:rPr lang="en-US" sz="2400" b="1" i="1" dirty="0">
                <a:solidFill>
                  <a:srgbClr val="F58466"/>
                </a:solidFill>
                <a:latin typeface="Calibri" panose="020F0502020204030204"/>
              </a:rPr>
              <a:t>patient)</a:t>
            </a:r>
          </a:p>
        </p:txBody>
      </p:sp>
      <p:sp>
        <p:nvSpPr>
          <p:cNvPr id="28" name="Oval 27"/>
          <p:cNvSpPr/>
          <p:nvPr/>
        </p:nvSpPr>
        <p:spPr>
          <a:xfrm>
            <a:off x="1935759" y="598821"/>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9" name="Oval 28"/>
          <p:cNvSpPr/>
          <p:nvPr/>
        </p:nvSpPr>
        <p:spPr>
          <a:xfrm>
            <a:off x="2216175" y="1312361"/>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2" name="Arc 31"/>
          <p:cNvSpPr/>
          <p:nvPr/>
        </p:nvSpPr>
        <p:spPr>
          <a:xfrm>
            <a:off x="-452437" y="899552"/>
            <a:ext cx="1714500" cy="1714500"/>
          </a:xfrm>
          <a:prstGeom prst="arc">
            <a:avLst>
              <a:gd name="adj1" fmla="val 16200000"/>
              <a:gd name="adj2" fmla="val 5359794"/>
            </a:avLst>
          </a:prstGeom>
          <a:solidFill>
            <a:srgbClr val="F58466"/>
          </a:solidFill>
          <a:ln>
            <a:solidFill>
              <a:srgbClr val="F584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33" name="Group 24"/>
          <p:cNvGrpSpPr/>
          <p:nvPr/>
        </p:nvGrpSpPr>
        <p:grpSpPr>
          <a:xfrm rot="5400000">
            <a:off x="-1311514" y="1649094"/>
            <a:ext cx="3513613" cy="128588"/>
            <a:chOff x="-3200400" y="3314700"/>
            <a:chExt cx="6246420" cy="228600"/>
          </a:xfrm>
        </p:grpSpPr>
        <p:sp>
          <p:nvSpPr>
            <p:cNvPr id="34" name="Rounded Rectangle 33"/>
            <p:cNvSpPr/>
            <p:nvPr/>
          </p:nvSpPr>
          <p:spPr>
            <a:xfrm rot="5400000">
              <a:off x="1331520" y="1828800"/>
              <a:ext cx="228600" cy="3200400"/>
            </a:xfrm>
            <a:prstGeom prst="roundRect">
              <a:avLst>
                <a:gd name="adj" fmla="val 35051"/>
              </a:avLst>
            </a:prstGeom>
            <a:solidFill>
              <a:srgbClr val="D7D7D7"/>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5" name="Rounded Rectangle 34"/>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Tree>
    <p:extLst>
      <p:ext uri="{BB962C8B-B14F-4D97-AF65-F5344CB8AC3E}">
        <p14:creationId xmlns:p14="http://schemas.microsoft.com/office/powerpoint/2010/main" val="140228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33"/>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1000" fill="hold"/>
                                        <p:tgtEl>
                                          <p:spTgt spid="28"/>
                                        </p:tgtEl>
                                        <p:attrNameLst>
                                          <p:attrName>fillcolor</p:attrName>
                                        </p:attrNameLst>
                                      </p:cBhvr>
                                      <p:to>
                                        <a:srgbClr val="FFB9AB"/>
                                      </p:to>
                                    </p:animClr>
                                    <p:set>
                                      <p:cBhvr>
                                        <p:cTn id="10" dur="1000" fill="hold"/>
                                        <p:tgtEl>
                                          <p:spTgt spid="28"/>
                                        </p:tgtEl>
                                        <p:attrNameLst>
                                          <p:attrName>fill.type</p:attrName>
                                        </p:attrNameLst>
                                      </p:cBhvr>
                                      <p:to>
                                        <p:strVal val="solid"/>
                                      </p:to>
                                    </p:set>
                                    <p:set>
                                      <p:cBhvr>
                                        <p:cTn id="11" dur="1000" fill="hold"/>
                                        <p:tgtEl>
                                          <p:spTgt spid="28"/>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2000"/>
                            </p:stCondLst>
                            <p:childTnLst>
                              <p:par>
                                <p:cTn id="16" presetID="8" presetClass="emph" presetSubtype="0" fill="hold" nodeType="afterEffect">
                                  <p:stCondLst>
                                    <p:cond delay="0"/>
                                  </p:stCondLst>
                                  <p:childTnLst>
                                    <p:animRot by="1320000">
                                      <p:cBhvr>
                                        <p:cTn id="17" dur="500" fill="hold"/>
                                        <p:tgtEl>
                                          <p:spTgt spid="33"/>
                                        </p:tgtEl>
                                        <p:attrNameLst>
                                          <p:attrName>r</p:attrName>
                                        </p:attrNameLst>
                                      </p:cBhvr>
                                    </p:animRot>
                                  </p:childTnLst>
                                </p:cTn>
                              </p:par>
                            </p:childTnLst>
                          </p:cTn>
                        </p:par>
                        <p:par>
                          <p:cTn id="18" fill="hold">
                            <p:stCondLst>
                              <p:cond delay="2500"/>
                            </p:stCondLst>
                            <p:childTnLst>
                              <p:par>
                                <p:cTn id="19" presetID="1" presetClass="emph" presetSubtype="2" fill="hold" nodeType="afterEffect">
                                  <p:stCondLst>
                                    <p:cond delay="0"/>
                                  </p:stCondLst>
                                  <p:childTnLst>
                                    <p:animClr clrSpc="rgb" dir="cw">
                                      <p:cBhvr>
                                        <p:cTn id="20" dur="500" fill="hold"/>
                                        <p:tgtEl>
                                          <p:spTgt spid="29"/>
                                        </p:tgtEl>
                                        <p:attrNameLst>
                                          <p:attrName>fillcolor</p:attrName>
                                        </p:attrNameLst>
                                      </p:cBhvr>
                                      <p:to>
                                        <a:srgbClr val="FFB9AB"/>
                                      </p:to>
                                    </p:animClr>
                                    <p:set>
                                      <p:cBhvr>
                                        <p:cTn id="21" dur="500" fill="hold"/>
                                        <p:tgtEl>
                                          <p:spTgt spid="29"/>
                                        </p:tgtEl>
                                        <p:attrNameLst>
                                          <p:attrName>fill.type</p:attrName>
                                        </p:attrNameLst>
                                      </p:cBhvr>
                                      <p:to>
                                        <p:strVal val="solid"/>
                                      </p:to>
                                    </p:set>
                                    <p:set>
                                      <p:cBhvr>
                                        <p:cTn id="22" dur="500" fill="hold"/>
                                        <p:tgtEl>
                                          <p:spTgt spid="29"/>
                                        </p:tgtEl>
                                        <p:attrNameLst>
                                          <p:attrName>fill.on</p:attrName>
                                        </p:attrNameLst>
                                      </p:cBhvr>
                                      <p:to>
                                        <p:strVal val="true"/>
                                      </p:to>
                                    </p:se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574" y="2418097"/>
            <a:ext cx="8229600" cy="4525963"/>
          </a:xfrm>
        </p:spPr>
        <p:txBody>
          <a:bodyPr>
            <a:normAutofit/>
          </a:bodyPr>
          <a:lstStyle/>
          <a:p>
            <a:pPr>
              <a:buClr>
                <a:srgbClr val="F58466"/>
              </a:buClr>
            </a:pPr>
            <a:r>
              <a:rPr lang="en-US" sz="2400" dirty="0" smtClean="0"/>
              <a:t>Preeclampsia and preeclampsia with severe features are characterized by elevated blood pressure.</a:t>
            </a:r>
          </a:p>
          <a:p>
            <a:pPr>
              <a:buClr>
                <a:srgbClr val="F58466"/>
              </a:buClr>
            </a:pPr>
            <a:r>
              <a:rPr lang="en-US" sz="2400" dirty="0"/>
              <a:t>Failing to accurately measure blood pressure in a consistent manner can lead to misdiagnosis, delays in treatment, worsening disease, increased morbidity and even death.</a:t>
            </a:r>
          </a:p>
          <a:p>
            <a:pPr>
              <a:buClr>
                <a:srgbClr val="F58466"/>
              </a:buClr>
            </a:pPr>
            <a:r>
              <a:rPr lang="en-US" sz="2400" dirty="0" smtClean="0"/>
              <a:t>Accurate blood pressure measurement is essential for clinical decision making </a:t>
            </a:r>
          </a:p>
          <a:p>
            <a:pPr lvl="1">
              <a:buClr>
                <a:srgbClr val="004990"/>
              </a:buClr>
              <a:buFont typeface="Arial" pitchFamily="34" charset="0"/>
              <a:buChar char="•"/>
            </a:pPr>
            <a:r>
              <a:rPr lang="en-US" sz="2000" dirty="0" smtClean="0"/>
              <a:t>Correct positioning of the woman</a:t>
            </a:r>
          </a:p>
          <a:p>
            <a:pPr lvl="1">
              <a:buClr>
                <a:srgbClr val="004990"/>
              </a:buClr>
              <a:buFont typeface="Arial" pitchFamily="34" charset="0"/>
              <a:buChar char="•"/>
            </a:pPr>
            <a:r>
              <a:rPr lang="en-US" sz="2000" dirty="0" smtClean="0"/>
              <a:t>Proper equipment (cuff sizes and shapes; calibrated readings)</a:t>
            </a:r>
          </a:p>
          <a:p>
            <a:endParaRPr lang="en-US" dirty="0"/>
          </a:p>
        </p:txBody>
      </p:sp>
      <p:sp>
        <p:nvSpPr>
          <p:cNvPr id="9" name="Title 8"/>
          <p:cNvSpPr>
            <a:spLocks noGrp="1"/>
          </p:cNvSpPr>
          <p:nvPr>
            <p:ph type="title"/>
          </p:nvPr>
        </p:nvSpPr>
        <p:spPr>
          <a:xfrm>
            <a:off x="2971800" y="381000"/>
            <a:ext cx="6019800" cy="1842727"/>
          </a:xfrm>
        </p:spPr>
        <p:txBody>
          <a:bodyPr>
            <a:noAutofit/>
          </a:bodyPr>
          <a:lstStyle/>
          <a:p>
            <a:pPr algn="l"/>
            <a:r>
              <a:rPr lang="en-US" b="1" dirty="0" smtClean="0">
                <a:solidFill>
                  <a:srgbClr val="F58466"/>
                </a:solidFill>
                <a:latin typeface="Goudy Old Style" pitchFamily="18" charset="0"/>
              </a:rPr>
              <a:t>Importance of </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Obtaining Accurate </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Blood Pressure</a:t>
            </a:r>
            <a:endParaRPr lang="en-US" b="1" dirty="0">
              <a:solidFill>
                <a:srgbClr val="F58466"/>
              </a:solidFill>
              <a:latin typeface="Goudy Old Style" pitchFamily="18" charset="0"/>
            </a:endParaRPr>
          </a:p>
        </p:txBody>
      </p:sp>
      <p:pic>
        <p:nvPicPr>
          <p:cNvPr id="99330" name="Picture 2" descr="http://i160.photobucket.com/albums/t162/hotlyts24/doitrigh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971800" cy="222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8337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821828" cy="1143000"/>
          </a:xfrm>
        </p:spPr>
        <p:txBody>
          <a:bodyPr>
            <a:noAutofit/>
          </a:bodyPr>
          <a:lstStyle/>
          <a:p>
            <a:pPr algn="l"/>
            <a:r>
              <a:rPr lang="en-US" sz="3200" b="1" dirty="0" smtClean="0">
                <a:solidFill>
                  <a:srgbClr val="F58466"/>
                </a:solidFill>
                <a:latin typeface="Goudy Old Style" pitchFamily="18" charset="0"/>
              </a:rPr>
              <a:t>Challenge #1: </a:t>
            </a:r>
            <a:br>
              <a:rPr lang="en-US" sz="3200" b="1" dirty="0" smtClean="0">
                <a:solidFill>
                  <a:srgbClr val="F58466"/>
                </a:solidFill>
                <a:latin typeface="Goudy Old Style" pitchFamily="18" charset="0"/>
              </a:rPr>
            </a:br>
            <a:r>
              <a:rPr lang="en-US" sz="3200" b="1" dirty="0" smtClean="0">
                <a:solidFill>
                  <a:srgbClr val="F58466"/>
                </a:solidFill>
                <a:latin typeface="Goudy Old Style" pitchFamily="18" charset="0"/>
              </a:rPr>
              <a:t>Proper positioning of the woman</a:t>
            </a:r>
            <a:endParaRPr lang="en-US" sz="3200" b="1" dirty="0">
              <a:solidFill>
                <a:srgbClr val="F58466"/>
              </a:solidFill>
              <a:latin typeface="Goudy Old Style" pitchFamily="18" charset="0"/>
            </a:endParaRPr>
          </a:p>
        </p:txBody>
      </p:sp>
      <p:sp>
        <p:nvSpPr>
          <p:cNvPr id="7" name="Content Placeholder 2"/>
          <p:cNvSpPr>
            <a:spLocks noGrp="1"/>
          </p:cNvSpPr>
          <p:nvPr>
            <p:ph idx="1"/>
          </p:nvPr>
        </p:nvSpPr>
        <p:spPr>
          <a:xfrm>
            <a:off x="324465" y="998541"/>
            <a:ext cx="4800600" cy="4860925"/>
          </a:xfrm>
        </p:spPr>
        <p:txBody>
          <a:bodyPr>
            <a:noAutofit/>
          </a:bodyPr>
          <a:lstStyle/>
          <a:p>
            <a:pPr>
              <a:buClr>
                <a:srgbClr val="F58466"/>
              </a:buClr>
            </a:pPr>
            <a:r>
              <a:rPr lang="en-US" sz="2000" b="1" u="sng" dirty="0" smtClean="0"/>
              <a:t>Position:</a:t>
            </a:r>
          </a:p>
          <a:p>
            <a:pPr lvl="1">
              <a:buClr>
                <a:srgbClr val="004990"/>
              </a:buClr>
              <a:buFont typeface="Arial" pitchFamily="34" charset="0"/>
              <a:buChar char="•"/>
            </a:pPr>
            <a:r>
              <a:rPr lang="en-US" sz="2000" dirty="0" smtClean="0"/>
              <a:t>If in bed: Semi-fowlers </a:t>
            </a:r>
            <a:r>
              <a:rPr lang="en-US" sz="2000" dirty="0"/>
              <a:t>with the </a:t>
            </a:r>
            <a:r>
              <a:rPr lang="en-US" sz="2000" b="1" dirty="0"/>
              <a:t>head of the bed elevated </a:t>
            </a:r>
            <a:r>
              <a:rPr lang="en-US" sz="2000" dirty="0"/>
              <a:t>30-40 </a:t>
            </a:r>
            <a:r>
              <a:rPr lang="en-US" sz="2000" dirty="0" smtClean="0"/>
              <a:t>degrees; arm supported; legs uncrossed</a:t>
            </a:r>
          </a:p>
          <a:p>
            <a:pPr lvl="1">
              <a:buClr>
                <a:srgbClr val="004990"/>
              </a:buClr>
              <a:buFont typeface="Arial" pitchFamily="34" charset="0"/>
              <a:buChar char="•"/>
            </a:pPr>
            <a:r>
              <a:rPr lang="en-US" sz="2000" dirty="0" smtClean="0"/>
              <a:t>If sitting in chair: feet resting on the floor (not dangling)</a:t>
            </a:r>
          </a:p>
          <a:p>
            <a:pPr lvl="1">
              <a:buClr>
                <a:srgbClr val="004990"/>
              </a:buClr>
              <a:buFont typeface="Arial" pitchFamily="34" charset="0"/>
              <a:buChar char="•"/>
            </a:pPr>
            <a:r>
              <a:rPr lang="en-US" sz="2000" dirty="0" smtClean="0"/>
              <a:t>At least 5 minutes of rest before assessment</a:t>
            </a:r>
          </a:p>
          <a:p>
            <a:pPr>
              <a:buClr>
                <a:srgbClr val="F58466"/>
              </a:buClr>
            </a:pPr>
            <a:r>
              <a:rPr lang="en-US" sz="2000" b="1" u="sng" dirty="0" smtClean="0"/>
              <a:t>Arm:</a:t>
            </a:r>
          </a:p>
          <a:p>
            <a:pPr lvl="1">
              <a:buClr>
                <a:srgbClr val="004990"/>
              </a:buClr>
              <a:buFont typeface="Arial" pitchFamily="34" charset="0"/>
              <a:buChar char="•"/>
            </a:pPr>
            <a:r>
              <a:rPr lang="en-US" sz="2000" dirty="0" smtClean="0"/>
              <a:t>Right arm preferred but either arm may be used and should be supported</a:t>
            </a:r>
          </a:p>
          <a:p>
            <a:pPr lvl="1">
              <a:buClr>
                <a:srgbClr val="004990"/>
              </a:buClr>
              <a:buFont typeface="Arial" pitchFamily="34" charset="0"/>
              <a:buChar char="•"/>
            </a:pPr>
            <a:r>
              <a:rPr lang="en-US" sz="2000" dirty="0" smtClean="0"/>
              <a:t>Cuff at heart level</a:t>
            </a:r>
          </a:p>
          <a:p>
            <a:pPr>
              <a:buClr>
                <a:srgbClr val="F58466"/>
              </a:buClr>
            </a:pPr>
            <a:r>
              <a:rPr lang="en-US" sz="2000" b="1" u="sng" dirty="0" smtClean="0"/>
              <a:t>No talking </a:t>
            </a:r>
            <a:r>
              <a:rPr lang="en-US" sz="2000" dirty="0" smtClean="0"/>
              <a:t>: Systolic </a:t>
            </a:r>
            <a:r>
              <a:rPr lang="en-US" sz="2000" dirty="0"/>
              <a:t>and diastolic BPs of hypertensive and normotensive patients increase with talking</a:t>
            </a:r>
            <a:endParaRPr lang="en-US" sz="2000" dirty="0" smtClean="0"/>
          </a:p>
          <a:p>
            <a:pPr algn="ctr"/>
            <a:endParaRPr lang="en-US" sz="2000" dirty="0"/>
          </a:p>
        </p:txBody>
      </p:sp>
      <p:pic>
        <p:nvPicPr>
          <p:cNvPr id="8" name="Picture 7"/>
          <p:cNvPicPr>
            <a:picLocks noChangeAspect="1"/>
          </p:cNvPicPr>
          <p:nvPr/>
        </p:nvPicPr>
        <p:blipFill>
          <a:blip r:embed="rId3" cstate="print"/>
          <a:stretch>
            <a:fillRect/>
          </a:stretch>
        </p:blipFill>
        <p:spPr>
          <a:xfrm>
            <a:off x="5105401" y="2201904"/>
            <a:ext cx="3951920" cy="3627354"/>
          </a:xfrm>
          <a:prstGeom prst="rect">
            <a:avLst/>
          </a:prstGeom>
        </p:spPr>
      </p:pic>
      <p:sp>
        <p:nvSpPr>
          <p:cNvPr id="3" name="TextBox 2"/>
          <p:cNvSpPr txBox="1"/>
          <p:nvPr/>
        </p:nvSpPr>
        <p:spPr>
          <a:xfrm>
            <a:off x="5404961" y="1371600"/>
            <a:ext cx="3352800" cy="369332"/>
          </a:xfrm>
          <a:prstGeom prst="rect">
            <a:avLst/>
          </a:prstGeom>
          <a:noFill/>
        </p:spPr>
        <p:txBody>
          <a:bodyPr wrap="square" rtlCol="0">
            <a:spAutoFit/>
          </a:bodyPr>
          <a:lstStyle/>
          <a:p>
            <a:pPr algn="ctr"/>
            <a:r>
              <a:rPr lang="en-US" b="1" dirty="0" smtClean="0"/>
              <a:t>***NOT lying down in bed***</a:t>
            </a:r>
            <a:endParaRPr lang="en-US" b="1" dirty="0"/>
          </a:p>
        </p:txBody>
      </p:sp>
    </p:spTree>
    <p:extLst>
      <p:ext uri="{BB962C8B-B14F-4D97-AF65-F5344CB8AC3E}">
        <p14:creationId xmlns:p14="http://schemas.microsoft.com/office/powerpoint/2010/main" val="41732980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21828" cy="1143000"/>
          </a:xfrm>
        </p:spPr>
        <p:txBody>
          <a:bodyPr>
            <a:noAutofit/>
          </a:bodyPr>
          <a:lstStyle/>
          <a:p>
            <a:pPr algn="l"/>
            <a:r>
              <a:rPr lang="en-US" sz="4000" b="1" dirty="0" smtClean="0">
                <a:solidFill>
                  <a:srgbClr val="F58466"/>
                </a:solidFill>
                <a:latin typeface="Goudy Old Style" pitchFamily="18" charset="0"/>
              </a:rPr>
              <a:t>Challenge #2: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Choose the Right Cuff Size</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382844" y="1439764"/>
            <a:ext cx="3990975" cy="4525963"/>
          </a:xfrm>
        </p:spPr>
        <p:txBody>
          <a:bodyPr>
            <a:normAutofit fontScale="62500" lnSpcReduction="20000"/>
          </a:bodyPr>
          <a:lstStyle/>
          <a:p>
            <a:pPr>
              <a:buClr>
                <a:srgbClr val="F58466"/>
              </a:buClr>
            </a:pPr>
            <a:r>
              <a:rPr lang="en-US" dirty="0" smtClean="0"/>
              <a:t>The cuff bladder </a:t>
            </a:r>
            <a:r>
              <a:rPr lang="en-US" dirty="0"/>
              <a:t>width </a:t>
            </a:r>
            <a:r>
              <a:rPr lang="en-US" dirty="0" smtClean="0"/>
              <a:t> </a:t>
            </a:r>
            <a:r>
              <a:rPr lang="en-US" dirty="0"/>
              <a:t>should cover between 40-50% of the circumference of the arm. </a:t>
            </a:r>
            <a:endParaRPr lang="en-US" dirty="0" smtClean="0"/>
          </a:p>
          <a:p>
            <a:pPr>
              <a:buClr>
                <a:srgbClr val="F58466"/>
              </a:buClr>
            </a:pPr>
            <a:r>
              <a:rPr lang="en-US" dirty="0" smtClean="0"/>
              <a:t>The lower cuff edge should be about 1 inch above the antecubital space</a:t>
            </a:r>
          </a:p>
          <a:p>
            <a:pPr>
              <a:buClr>
                <a:srgbClr val="F58466"/>
              </a:buClr>
            </a:pPr>
            <a:r>
              <a:rPr lang="en-US" dirty="0" smtClean="0"/>
              <a:t>Center the bladder over the brachial artery</a:t>
            </a:r>
          </a:p>
          <a:p>
            <a:pPr>
              <a:buClr>
                <a:srgbClr val="F58466"/>
              </a:buClr>
            </a:pPr>
            <a:endParaRPr lang="en-US" dirty="0"/>
          </a:p>
          <a:p>
            <a:pPr>
              <a:buClr>
                <a:srgbClr val="F58466"/>
              </a:buClr>
            </a:pPr>
            <a:endParaRPr lang="en-US" dirty="0" smtClean="0"/>
          </a:p>
          <a:p>
            <a:pPr>
              <a:buClr>
                <a:srgbClr val="F58466"/>
              </a:buClr>
            </a:pPr>
            <a:r>
              <a:rPr lang="en-US" dirty="0" smtClean="0"/>
              <a:t>If the cuff is too small the blood pressure will be falsely higher</a:t>
            </a:r>
          </a:p>
          <a:p>
            <a:pPr>
              <a:buClr>
                <a:srgbClr val="F58466"/>
              </a:buClr>
            </a:pPr>
            <a:r>
              <a:rPr lang="en-US" dirty="0" smtClean="0"/>
              <a:t>if the cuff is too large the reading will be artificially lowered</a:t>
            </a:r>
          </a:p>
        </p:txBody>
      </p:sp>
      <p:pic>
        <p:nvPicPr>
          <p:cNvPr id="1028" name="Picture 4" descr="http://www.aafp.org/afp/2006/0501/afp20060501p1558-f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997029"/>
            <a:ext cx="4324350" cy="3411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6217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53024"/>
            <a:ext cx="6705600" cy="1143000"/>
          </a:xfrm>
        </p:spPr>
        <p:txBody>
          <a:bodyPr>
            <a:noAutofit/>
          </a:bodyPr>
          <a:lstStyle/>
          <a:p>
            <a:pPr algn="l"/>
            <a:r>
              <a:rPr lang="en-US" sz="4000" b="1" dirty="0" smtClean="0">
                <a:solidFill>
                  <a:srgbClr val="F58466"/>
                </a:solidFill>
                <a:latin typeface="Goudy Old Style" pitchFamily="18" charset="0"/>
              </a:rPr>
              <a:t>Challenge #3: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Choose the Right Cuff Shape</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2133603"/>
            <a:ext cx="8229600" cy="3992563"/>
          </a:xfrm>
        </p:spPr>
        <p:txBody>
          <a:bodyPr/>
          <a:lstStyle/>
          <a:p>
            <a:pPr>
              <a:buClr>
                <a:srgbClr val="F58466"/>
              </a:buClr>
            </a:pPr>
            <a:r>
              <a:rPr lang="en-US" dirty="0" smtClean="0"/>
              <a:t>Not every woman has an upper arm shape that works with a rectangular cuff. </a:t>
            </a:r>
          </a:p>
          <a:p>
            <a:pPr>
              <a:buClr>
                <a:srgbClr val="F58466"/>
              </a:buClr>
            </a:pPr>
            <a:r>
              <a:rPr lang="en-US" dirty="0" smtClean="0"/>
              <a:t>Some women have an upper arm shape the is conical rather than cylindrical. </a:t>
            </a:r>
          </a:p>
          <a:p>
            <a:pPr marL="0" indent="0" algn="ctr">
              <a:buNone/>
            </a:pPr>
            <a:endParaRPr lang="en-US" dirty="0"/>
          </a:p>
        </p:txBody>
      </p:sp>
      <p:pic>
        <p:nvPicPr>
          <p:cNvPr id="4" name="Picture 3"/>
          <p:cNvPicPr>
            <a:picLocks noChangeAspect="1"/>
          </p:cNvPicPr>
          <p:nvPr/>
        </p:nvPicPr>
        <p:blipFill rotWithShape="1">
          <a:blip r:embed="rId3" cstate="print"/>
          <a:srcRect l="16262" t="16533"/>
          <a:stretch/>
        </p:blipFill>
        <p:spPr>
          <a:xfrm>
            <a:off x="6016393" y="3962400"/>
            <a:ext cx="2822807" cy="1828800"/>
          </a:xfrm>
          <a:prstGeom prst="rect">
            <a:avLst/>
          </a:prstGeom>
        </p:spPr>
      </p:pic>
    </p:spTree>
    <p:extLst>
      <p:ext uri="{BB962C8B-B14F-4D97-AF65-F5344CB8AC3E}">
        <p14:creationId xmlns:p14="http://schemas.microsoft.com/office/powerpoint/2010/main" val="693220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232"/>
          <p:cNvSpPr>
            <a:spLocks noGrp="1"/>
          </p:cNvSpPr>
          <p:nvPr>
            <p:ph type="title"/>
          </p:nvPr>
        </p:nvSpPr>
        <p:spPr>
          <a:xfrm>
            <a:off x="228600" y="76200"/>
            <a:ext cx="8153400" cy="990600"/>
          </a:xfrm>
        </p:spPr>
        <p:txBody>
          <a:bodyPr lIns="91425" tIns="45700" rIns="91425" bIns="45700"/>
          <a:lstStyle/>
          <a:p>
            <a:pPr algn="l">
              <a:buSzPct val="25000"/>
            </a:pPr>
            <a:r>
              <a:rPr lang="en-US" altLang="en-US" sz="4000" b="1" dirty="0" smtClean="0">
                <a:solidFill>
                  <a:srgbClr val="F58466"/>
                </a:solidFill>
                <a:latin typeface="Goudy Old Style" pitchFamily="18" charset="0"/>
                <a:sym typeface="Arial" pitchFamily="34" charset="0"/>
              </a:rPr>
              <a:t>Background</a:t>
            </a:r>
          </a:p>
        </p:txBody>
      </p:sp>
      <p:sp>
        <p:nvSpPr>
          <p:cNvPr id="233" name="Shape 233"/>
          <p:cNvSpPr txBox="1">
            <a:spLocks noGrp="1"/>
          </p:cNvSpPr>
          <p:nvPr>
            <p:ph type="body" idx="1"/>
          </p:nvPr>
        </p:nvSpPr>
        <p:spPr>
          <a:xfrm>
            <a:off x="228600" y="838200"/>
            <a:ext cx="8763000" cy="5334000"/>
          </a:xfrm>
        </p:spPr>
        <p:txBody>
          <a:bodyPr lIns="91425" tIns="45700" rIns="91425" bIns="45700">
            <a:noAutofit/>
          </a:bodyPr>
          <a:lstStyle/>
          <a:p>
            <a:pPr eaLnBrk="1" hangingPunct="1">
              <a:buClr>
                <a:srgbClr val="F58466"/>
              </a:buClr>
              <a:buSzPct val="100000"/>
              <a:defRPr/>
            </a:pPr>
            <a:r>
              <a:rPr lang="en-US" dirty="0"/>
              <a:t>Worldwide and in the United States, hypertension is one leading cause of pregnancy-related deaths (PRDs) before, during, or after delivery.</a:t>
            </a:r>
          </a:p>
          <a:p>
            <a:pPr eaLnBrk="1" hangingPunct="1">
              <a:buClr>
                <a:srgbClr val="F58466"/>
              </a:buClr>
              <a:buSzPct val="100000"/>
              <a:defRPr/>
            </a:pPr>
            <a:r>
              <a:rPr lang="en-US" dirty="0" smtClean="0"/>
              <a:t>Reports </a:t>
            </a:r>
            <a:r>
              <a:rPr lang="en-US" dirty="0"/>
              <a:t>from North Carolina and California state that maternal deaths due to hypertension had significant prevention opportunities. (Berg, C. et al., 2005 &amp; California Department of Public Health, 2011)</a:t>
            </a:r>
          </a:p>
          <a:p>
            <a:pPr marL="915987" lvl="1" indent="-457200">
              <a:buClr>
                <a:srgbClr val="004990"/>
              </a:buClr>
              <a:buSzPct val="70000"/>
              <a:defRPr/>
            </a:pPr>
            <a:endParaRPr lang="en-US" dirty="0"/>
          </a:p>
          <a:p>
            <a:pPr lvl="1" indent="-284163">
              <a:buSzPct val="70000"/>
              <a:buFont typeface="Arial" charset="0"/>
              <a:buChar char="–"/>
              <a:defRPr/>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99832653"/>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1143000"/>
          </a:xfrm>
        </p:spPr>
        <p:txBody>
          <a:bodyPr>
            <a:normAutofit fontScale="90000"/>
          </a:bodyPr>
          <a:lstStyle/>
          <a:p>
            <a:pPr algn="l"/>
            <a:r>
              <a:rPr lang="en-US" b="1" dirty="0" smtClean="0">
                <a:solidFill>
                  <a:srgbClr val="F58466"/>
                </a:solidFill>
                <a:latin typeface="Goudy Old Style" pitchFamily="18" charset="0"/>
              </a:rPr>
              <a:t>Challenge #4: </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The Obese Patient</a:t>
            </a:r>
            <a:endParaRPr lang="en-US" b="1" dirty="0">
              <a:solidFill>
                <a:srgbClr val="F58466"/>
              </a:solidFill>
              <a:latin typeface="Goudy Old Style" pitchFamily="18" charset="0"/>
            </a:endParaRPr>
          </a:p>
        </p:txBody>
      </p:sp>
      <p:graphicFrame>
        <p:nvGraphicFramePr>
          <p:cNvPr id="6" name="Diagram 5"/>
          <p:cNvGraphicFramePr/>
          <p:nvPr>
            <p:extLst>
              <p:ext uri="{D42A27DB-BD31-4B8C-83A1-F6EECF244321}">
                <p14:modId xmlns:p14="http://schemas.microsoft.com/office/powerpoint/2010/main" val="340958090"/>
              </p:ext>
            </p:extLst>
          </p:nvPr>
        </p:nvGraphicFramePr>
        <p:xfrm>
          <a:off x="228600" y="157241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6400800" y="3835482"/>
            <a:ext cx="2667000" cy="1920240"/>
          </a:xfrm>
          <a:prstGeom prst="rect">
            <a:avLst/>
          </a:prstGeom>
          <a:solidFill>
            <a:srgbClr val="004990"/>
          </a:solidFill>
          <a:ln>
            <a:solidFill>
              <a:srgbClr val="00499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marL="63500" lvl="1" indent="50800">
              <a:buNone/>
            </a:pPr>
            <a:r>
              <a:rPr lang="en-US" sz="2000" dirty="0"/>
              <a:t>This method is not considered as accurate and should be used in circumstances when a proper cuff can’t be obtained. </a:t>
            </a:r>
          </a:p>
        </p:txBody>
      </p:sp>
      <p:pic>
        <p:nvPicPr>
          <p:cNvPr id="3074" name="Picture 2" descr="http://www.dhresource.com/albu_800763970_00/1.260x26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7000" y="1540970"/>
            <a:ext cx="251460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8317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solidFill>
                  <a:srgbClr val="F58466"/>
                </a:solidFill>
                <a:latin typeface="Goudy Old Style" pitchFamily="18" charset="0"/>
              </a:rPr>
              <a:t>Clinical Pearls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219200"/>
            <a:ext cx="8229600" cy="2057400"/>
          </a:xfrm>
        </p:spPr>
        <p:txBody>
          <a:bodyPr>
            <a:normAutofit fontScale="55000" lnSpcReduction="20000"/>
          </a:bodyPr>
          <a:lstStyle/>
          <a:p>
            <a:pPr>
              <a:buClr>
                <a:srgbClr val="F58466"/>
              </a:buClr>
            </a:pPr>
            <a:r>
              <a:rPr lang="en-US" sz="3900" dirty="0"/>
              <a:t>Take time </a:t>
            </a:r>
            <a:r>
              <a:rPr lang="en-US" sz="3900" dirty="0" smtClean="0"/>
              <a:t>to use correct equipment </a:t>
            </a:r>
            <a:r>
              <a:rPr lang="en-US" sz="3900" dirty="0"/>
              <a:t>and measure her </a:t>
            </a:r>
            <a:r>
              <a:rPr lang="en-US" sz="3900" dirty="0" smtClean="0"/>
              <a:t>arm</a:t>
            </a:r>
          </a:p>
          <a:p>
            <a:pPr>
              <a:buClr>
                <a:srgbClr val="F58466"/>
              </a:buClr>
            </a:pPr>
            <a:r>
              <a:rPr lang="en-US" sz="3900" dirty="0" smtClean="0"/>
              <a:t>Position the woman correctly</a:t>
            </a:r>
            <a:r>
              <a:rPr lang="en-US" sz="3900" dirty="0"/>
              <a:t> </a:t>
            </a:r>
          </a:p>
          <a:p>
            <a:pPr>
              <a:buClr>
                <a:srgbClr val="F58466"/>
              </a:buClr>
            </a:pPr>
            <a:r>
              <a:rPr lang="en-US" sz="3900" dirty="0"/>
              <a:t>Initial blood pressure should be assessed after the </a:t>
            </a:r>
            <a:r>
              <a:rPr lang="en-US" sz="3900" dirty="0" smtClean="0"/>
              <a:t>woman </a:t>
            </a:r>
            <a:r>
              <a:rPr lang="en-US" sz="3900" dirty="0"/>
              <a:t>has been resting with minimal distraction for </a:t>
            </a:r>
            <a:r>
              <a:rPr lang="en-US" sz="3900" dirty="0" smtClean="0"/>
              <a:t>5 minutes</a:t>
            </a:r>
            <a:r>
              <a:rPr lang="en-US" sz="3900" dirty="0"/>
              <a:t>. </a:t>
            </a:r>
            <a:endParaRPr lang="en-US" sz="3900" dirty="0" smtClean="0"/>
          </a:p>
          <a:p>
            <a:pPr>
              <a:buClr>
                <a:srgbClr val="F58466"/>
              </a:buClr>
            </a:pPr>
            <a:r>
              <a:rPr lang="en-US" sz="3900" dirty="0" smtClean="0"/>
              <a:t>BP ≥160/110(105) lasting for 15 minutes must be should in under 30-60 minutes</a:t>
            </a:r>
          </a:p>
          <a:p>
            <a:endParaRPr lang="en-US" sz="3900" dirty="0" smtClean="0"/>
          </a:p>
          <a:p>
            <a:pPr marL="0" indent="0">
              <a:buNone/>
            </a:pPr>
            <a:endParaRPr lang="en-US" sz="3900" dirty="0"/>
          </a:p>
          <a:p>
            <a:endParaRPr lang="en-US" sz="3900" dirty="0" smtClean="0"/>
          </a:p>
          <a:p>
            <a:endParaRPr lang="en-US" sz="3900" dirty="0"/>
          </a:p>
        </p:txBody>
      </p:sp>
      <p:graphicFrame>
        <p:nvGraphicFramePr>
          <p:cNvPr id="5" name="Diagram 4"/>
          <p:cNvGraphicFramePr/>
          <p:nvPr>
            <p:extLst>
              <p:ext uri="{D42A27DB-BD31-4B8C-83A1-F6EECF244321}">
                <p14:modId xmlns:p14="http://schemas.microsoft.com/office/powerpoint/2010/main" val="382500973"/>
              </p:ext>
            </p:extLst>
          </p:nvPr>
        </p:nvGraphicFramePr>
        <p:xfrm>
          <a:off x="152400" y="3230564"/>
          <a:ext cx="7315200" cy="2890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7450853" y="3429000"/>
            <a:ext cx="1600200" cy="914400"/>
          </a:xfrm>
          <a:prstGeom prst="roundRect">
            <a:avLst/>
          </a:prstGeom>
          <a:solidFill>
            <a:srgbClr val="004990"/>
          </a:solidFill>
          <a:ln>
            <a:solidFill>
              <a:srgbClr val="004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dirty="0" smtClean="0"/>
              <a:t>Evaluate for preeclampsia</a:t>
            </a:r>
            <a:endParaRPr lang="en-US" sz="1800" dirty="0"/>
          </a:p>
        </p:txBody>
      </p:sp>
      <p:sp>
        <p:nvSpPr>
          <p:cNvPr id="7" name="Rounded Rectangle 6"/>
          <p:cNvSpPr/>
          <p:nvPr/>
        </p:nvSpPr>
        <p:spPr>
          <a:xfrm>
            <a:off x="7467600" y="4876800"/>
            <a:ext cx="1600200" cy="1219200"/>
          </a:xfrm>
          <a:prstGeom prst="roundRect">
            <a:avLst/>
          </a:prstGeom>
          <a:solidFill>
            <a:srgbClr val="004990"/>
          </a:solidFill>
          <a:ln>
            <a:solidFill>
              <a:srgbClr val="004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dirty="0" smtClean="0"/>
              <a:t>Activate Severe HTN Treatment Algorithm</a:t>
            </a:r>
            <a:endParaRPr lang="en-US" sz="1800" dirty="0"/>
          </a:p>
        </p:txBody>
      </p:sp>
    </p:spTree>
    <p:extLst>
      <p:ext uri="{BB962C8B-B14F-4D97-AF65-F5344CB8AC3E}">
        <p14:creationId xmlns:p14="http://schemas.microsoft.com/office/powerpoint/2010/main" val="8427076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2819400"/>
          </a:xfrm>
        </p:spPr>
        <p:txBody>
          <a:bodyPr>
            <a:normAutofit/>
          </a:bodyPr>
          <a:lstStyle/>
          <a:p>
            <a:r>
              <a:rPr lang="en-US" sz="5400" b="1" dirty="0">
                <a:solidFill>
                  <a:srgbClr val="F58466"/>
                </a:solidFill>
                <a:latin typeface="Goudy Old Style" pitchFamily="18" charset="0"/>
              </a:rPr>
              <a:t>Appropriate Preeclampsia Evaluation</a:t>
            </a:r>
          </a:p>
        </p:txBody>
      </p:sp>
    </p:spTree>
    <p:extLst>
      <p:ext uri="{BB962C8B-B14F-4D97-AF65-F5344CB8AC3E}">
        <p14:creationId xmlns:p14="http://schemas.microsoft.com/office/powerpoint/2010/main" val="5481383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801" y="996224"/>
            <a:ext cx="7899400" cy="4838700"/>
          </a:xfrm>
        </p:spPr>
        <p:style>
          <a:lnRef idx="2">
            <a:schemeClr val="dk1"/>
          </a:lnRef>
          <a:fillRef idx="1">
            <a:schemeClr val="lt1"/>
          </a:fillRef>
          <a:effectRef idx="0">
            <a:schemeClr val="dk1"/>
          </a:effectRef>
          <a:fontRef idx="minor">
            <a:schemeClr val="dk1"/>
          </a:fontRef>
        </p:style>
        <p:txBody>
          <a:bodyPr/>
          <a:lstStyle/>
          <a:p>
            <a:pPr marL="0" indent="0">
              <a:buNone/>
            </a:pPr>
            <a:r>
              <a:rPr lang="en-US" dirty="0" smtClean="0"/>
              <a:t>Patients presenting with vague symptoms of:</a:t>
            </a:r>
          </a:p>
          <a:p>
            <a:pPr lvl="1">
              <a:buClr>
                <a:srgbClr val="F58466"/>
              </a:buClr>
              <a:buFont typeface="Arial" pitchFamily="34" charset="0"/>
              <a:buChar char="•"/>
            </a:pPr>
            <a:r>
              <a:rPr lang="en-US" sz="2400" dirty="0" smtClean="0"/>
              <a:t> headache</a:t>
            </a:r>
            <a:endParaRPr lang="en-US" sz="2400" dirty="0"/>
          </a:p>
          <a:p>
            <a:pPr lvl="1">
              <a:buClr>
                <a:srgbClr val="F58466"/>
              </a:buClr>
              <a:buFont typeface="Arial" pitchFamily="34" charset="0"/>
              <a:buChar char="•"/>
            </a:pPr>
            <a:r>
              <a:rPr lang="en-US" sz="2400" dirty="0" smtClean="0"/>
              <a:t> abdominal pain</a:t>
            </a:r>
            <a:endParaRPr lang="en-US" sz="2400" dirty="0"/>
          </a:p>
          <a:p>
            <a:pPr lvl="1">
              <a:buClr>
                <a:srgbClr val="F58466"/>
              </a:buClr>
              <a:buFont typeface="Arial" pitchFamily="34" charset="0"/>
              <a:buChar char="•"/>
            </a:pPr>
            <a:r>
              <a:rPr lang="en-US" sz="2400" dirty="0" smtClean="0"/>
              <a:t> shortness of breath</a:t>
            </a:r>
          </a:p>
          <a:p>
            <a:pPr lvl="1">
              <a:buClr>
                <a:srgbClr val="F58466"/>
              </a:buClr>
              <a:buFont typeface="Arial" pitchFamily="34" charset="0"/>
              <a:buChar char="•"/>
            </a:pPr>
            <a:r>
              <a:rPr lang="en-US" sz="2400" dirty="0" smtClean="0"/>
              <a:t> generalized swelling</a:t>
            </a:r>
          </a:p>
          <a:p>
            <a:pPr lvl="1">
              <a:buClr>
                <a:srgbClr val="F58466"/>
              </a:buClr>
              <a:buFont typeface="Arial" pitchFamily="34" charset="0"/>
              <a:buChar char="•"/>
            </a:pPr>
            <a:r>
              <a:rPr lang="en-US" sz="2400" dirty="0" smtClean="0"/>
              <a:t> complaints </a:t>
            </a:r>
            <a:r>
              <a:rPr lang="en-US" sz="2400" dirty="0"/>
              <a:t>of “I just don’t feel right” </a:t>
            </a:r>
            <a:endParaRPr lang="en-US" sz="2400" dirty="0" smtClean="0"/>
          </a:p>
          <a:p>
            <a:pPr>
              <a:buNone/>
            </a:pPr>
            <a:r>
              <a:rPr lang="en-US" sz="2800" dirty="0" smtClean="0"/>
              <a:t>	</a:t>
            </a:r>
            <a:r>
              <a:rPr lang="en-US" i="1" dirty="0" smtClean="0"/>
              <a:t>should be evaluated for atypical presentations of preeclampsia or “severe features”</a:t>
            </a:r>
            <a:endParaRPr lang="en-US" i="1" dirty="0"/>
          </a:p>
        </p:txBody>
      </p:sp>
      <p:sp>
        <p:nvSpPr>
          <p:cNvPr id="5" name="TextBox 4"/>
          <p:cNvSpPr txBox="1"/>
          <p:nvPr/>
        </p:nvSpPr>
        <p:spPr>
          <a:xfrm>
            <a:off x="558816" y="5791200"/>
            <a:ext cx="8119463" cy="523220"/>
          </a:xfrm>
          <a:prstGeom prst="rect">
            <a:avLst/>
          </a:prstGeom>
          <a:noFill/>
        </p:spPr>
        <p:txBody>
          <a:bodyPr wrap="square" rtlCol="0">
            <a:spAutoFit/>
          </a:bodyPr>
          <a:lstStyle/>
          <a:p>
            <a:pPr defTabSz="457200" fontAlgn="auto">
              <a:spcBef>
                <a:spcPts val="0"/>
              </a:spcBef>
              <a:spcAft>
                <a:spcPts val="0"/>
              </a:spcAft>
              <a:buFontTx/>
              <a:buNone/>
            </a:pPr>
            <a:r>
              <a:rPr lang="en-US" sz="1400" dirty="0" err="1" smtClean="0">
                <a:solidFill>
                  <a:srgbClr val="000000"/>
                </a:solidFill>
                <a:latin typeface="+mj-lt"/>
                <a:cs typeface="+mn-cs"/>
              </a:rPr>
              <a:t>Sibai</a:t>
            </a:r>
            <a:r>
              <a:rPr lang="en-US" sz="1400" dirty="0" smtClean="0">
                <a:solidFill>
                  <a:srgbClr val="000000"/>
                </a:solidFill>
                <a:latin typeface="+mj-lt"/>
                <a:cs typeface="+mn-cs"/>
              </a:rPr>
              <a:t> BM, Stella CL. Diagnosis and management of atypical preeclampsia-eclampsia. Am J </a:t>
            </a:r>
            <a:r>
              <a:rPr lang="en-US" sz="1400" dirty="0" err="1" smtClean="0">
                <a:solidFill>
                  <a:srgbClr val="000000"/>
                </a:solidFill>
                <a:latin typeface="+mj-lt"/>
                <a:cs typeface="+mn-cs"/>
              </a:rPr>
              <a:t>Obstet</a:t>
            </a:r>
            <a:r>
              <a:rPr lang="en-US" sz="1400" dirty="0" smtClean="0">
                <a:solidFill>
                  <a:srgbClr val="000000"/>
                </a:solidFill>
                <a:latin typeface="+mj-lt"/>
                <a:cs typeface="+mn-cs"/>
              </a:rPr>
              <a:t> Gynecol. May 2009;200(5):481 e481-487.</a:t>
            </a:r>
            <a:endParaRPr lang="en-US" sz="1400" dirty="0">
              <a:solidFill>
                <a:srgbClr val="000000"/>
              </a:solidFill>
              <a:latin typeface="+mj-lt"/>
              <a:cs typeface="+mn-cs"/>
            </a:endParaRPr>
          </a:p>
        </p:txBody>
      </p:sp>
      <p:sp>
        <p:nvSpPr>
          <p:cNvPr id="9" name="Title 1"/>
          <p:cNvSpPr>
            <a:spLocks noGrp="1"/>
          </p:cNvSpPr>
          <p:nvPr>
            <p:ph type="title"/>
          </p:nvPr>
        </p:nvSpPr>
        <p:spPr>
          <a:xfrm>
            <a:off x="457200" y="0"/>
            <a:ext cx="8229600" cy="1143000"/>
          </a:xfrm>
        </p:spPr>
        <p:txBody>
          <a:bodyPr/>
          <a:lstStyle/>
          <a:p>
            <a:pPr algn="l"/>
            <a:r>
              <a:rPr lang="en-US" sz="4000" b="1" dirty="0"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pic>
        <p:nvPicPr>
          <p:cNvPr id="8"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7778614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42900"/>
            <a:ext cx="7150100" cy="698500"/>
          </a:xfrm>
        </p:spPr>
        <p:txBody>
          <a:bodyPr/>
          <a:lstStyle/>
          <a:p>
            <a:pPr algn="l"/>
            <a:r>
              <a:rPr lang="en-US" sz="4000" b="1" dirty="0" smtClean="0">
                <a:solidFill>
                  <a:srgbClr val="F58466"/>
                </a:solidFill>
                <a:latin typeface="Goudy Old Style" pitchFamily="18" charset="0"/>
              </a:rPr>
              <a:t>Laboratory Evaluation of Preeclampsia</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292101" y="1485900"/>
            <a:ext cx="8394700" cy="5080000"/>
          </a:xfrm>
        </p:spPr>
        <p:txBody>
          <a:bodyPr/>
          <a:lstStyle/>
          <a:p>
            <a:pPr>
              <a:buClr>
                <a:srgbClr val="F58466"/>
              </a:buClr>
            </a:pPr>
            <a:r>
              <a:rPr lang="en-US" dirty="0" smtClean="0"/>
              <a:t>Initial lab studies should include:</a:t>
            </a:r>
          </a:p>
          <a:p>
            <a:pPr lvl="1">
              <a:buClr>
                <a:srgbClr val="004990"/>
              </a:buClr>
              <a:buFont typeface="Arial" pitchFamily="34" charset="0"/>
              <a:buChar char="•"/>
            </a:pPr>
            <a:r>
              <a:rPr lang="en-US" dirty="0" smtClean="0"/>
              <a:t>CBC with platelet count</a:t>
            </a:r>
          </a:p>
          <a:p>
            <a:pPr lvl="1">
              <a:buClr>
                <a:srgbClr val="004990"/>
              </a:buClr>
              <a:buFont typeface="Arial" pitchFamily="34" charset="0"/>
              <a:buChar char="•"/>
            </a:pPr>
            <a:r>
              <a:rPr lang="en-US" dirty="0" smtClean="0"/>
              <a:t>AST, ALT, LDH</a:t>
            </a:r>
          </a:p>
          <a:p>
            <a:pPr lvl="1">
              <a:buClr>
                <a:srgbClr val="004990"/>
              </a:buClr>
              <a:buFont typeface="Arial" pitchFamily="34" charset="0"/>
              <a:buChar char="•"/>
            </a:pPr>
            <a:r>
              <a:rPr lang="en-US" dirty="0" err="1" smtClean="0"/>
              <a:t>Creatinine</a:t>
            </a:r>
            <a:r>
              <a:rPr lang="en-US" dirty="0" smtClean="0"/>
              <a:t>, Bilirubin, Uric acid, Glucose</a:t>
            </a:r>
          </a:p>
          <a:p>
            <a:pPr marL="457200" lvl="1" indent="0">
              <a:buNone/>
            </a:pPr>
            <a:endParaRPr lang="en-US" dirty="0" smtClean="0"/>
          </a:p>
          <a:p>
            <a:pPr>
              <a:buClr>
                <a:srgbClr val="F58466"/>
              </a:buClr>
            </a:pPr>
            <a:r>
              <a:rPr lang="en-US" dirty="0" smtClean="0"/>
              <a:t>For women with acute abdominal pain, add:</a:t>
            </a:r>
          </a:p>
          <a:p>
            <a:pPr lvl="1">
              <a:buClr>
                <a:srgbClr val="004990"/>
              </a:buClr>
              <a:buFont typeface="Arial" pitchFamily="34" charset="0"/>
              <a:buChar char="•"/>
            </a:pPr>
            <a:r>
              <a:rPr lang="en-US" dirty="0" smtClean="0"/>
              <a:t>Serum amylase, lipase and ammonia</a:t>
            </a:r>
          </a:p>
          <a:p>
            <a:pPr marL="457200" lvl="1" indent="0">
              <a:buNone/>
            </a:pPr>
            <a:r>
              <a:rPr lang="en-US" dirty="0" smtClean="0"/>
              <a:t> </a:t>
            </a:r>
          </a:p>
          <a:p>
            <a:pPr lvl="1"/>
            <a:endParaRPr lang="en-US" dirty="0"/>
          </a:p>
          <a:p>
            <a:pPr lvl="1"/>
            <a:endParaRPr lang="en-US" dirty="0"/>
          </a:p>
        </p:txBody>
      </p:sp>
      <p:pic>
        <p:nvPicPr>
          <p:cNvPr id="6"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35944790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8750" y="6094412"/>
            <a:ext cx="5619750" cy="738664"/>
          </a:xfrm>
          <a:prstGeom prst="rect">
            <a:avLst/>
          </a:prstGeom>
          <a:noFill/>
        </p:spPr>
        <p:txBody>
          <a:bodyPr wrap="square" rtlCol="0">
            <a:spAutoFit/>
          </a:bodyPr>
          <a:lstStyle/>
          <a:p>
            <a:pPr defTabSz="457200" fontAlgn="auto">
              <a:spcBef>
                <a:spcPts val="0"/>
              </a:spcBef>
              <a:spcAft>
                <a:spcPts val="0"/>
              </a:spcAft>
              <a:buFontTx/>
              <a:buNone/>
            </a:pPr>
            <a:r>
              <a:rPr lang="en-US" sz="1400" dirty="0">
                <a:solidFill>
                  <a:srgbClr val="000000"/>
                </a:solidFill>
                <a:latin typeface="+mj-lt"/>
                <a:cs typeface="+mn-cs"/>
              </a:rPr>
              <a:t>Executive Summary: Hypertension in Pregnancy, American College of Obstetricians and Gynecologist, </a:t>
            </a:r>
            <a:r>
              <a:rPr lang="en-US" sz="1400" dirty="0" err="1">
                <a:solidFill>
                  <a:srgbClr val="000000"/>
                </a:solidFill>
                <a:latin typeface="+mj-lt"/>
                <a:cs typeface="+mn-cs"/>
              </a:rPr>
              <a:t>Obstet</a:t>
            </a:r>
            <a:r>
              <a:rPr lang="en-US" sz="1400" dirty="0">
                <a:solidFill>
                  <a:srgbClr val="000000"/>
                </a:solidFill>
                <a:latin typeface="+mj-lt"/>
                <a:cs typeface="+mn-cs"/>
              </a:rPr>
              <a:t> </a:t>
            </a:r>
            <a:r>
              <a:rPr lang="en-US" sz="1400" dirty="0" err="1">
                <a:solidFill>
                  <a:srgbClr val="000000"/>
                </a:solidFill>
                <a:latin typeface="+mj-lt"/>
                <a:cs typeface="+mn-cs"/>
              </a:rPr>
              <a:t>Gynecol</a:t>
            </a:r>
            <a:r>
              <a:rPr lang="en-US" sz="1400" dirty="0">
                <a:solidFill>
                  <a:srgbClr val="000000"/>
                </a:solidFill>
                <a:latin typeface="+mj-lt"/>
                <a:cs typeface="+mn-cs"/>
              </a:rPr>
              <a:t> 2013;122:1122-31. Copyright permission received.</a:t>
            </a:r>
          </a:p>
        </p:txBody>
      </p:sp>
      <p:sp>
        <p:nvSpPr>
          <p:cNvPr id="8" name="Title 7"/>
          <p:cNvSpPr>
            <a:spLocks noGrp="1"/>
          </p:cNvSpPr>
          <p:nvPr>
            <p:ph type="title"/>
          </p:nvPr>
        </p:nvSpPr>
        <p:spPr>
          <a:xfrm>
            <a:off x="228600" y="241300"/>
            <a:ext cx="7772400" cy="638096"/>
          </a:xfrm>
        </p:spPr>
        <p:txBody>
          <a:bodyPr/>
          <a:lstStyle/>
          <a:p>
            <a:pPr algn="l"/>
            <a:r>
              <a:rPr lang="en-US" sz="4000" b="1" dirty="0" smtClean="0">
                <a:solidFill>
                  <a:srgbClr val="F58466"/>
                </a:solidFill>
                <a:latin typeface="Goudy Old Style" pitchFamily="18" charset="0"/>
              </a:rPr>
              <a:t>Diagnosis Criteria for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Preeclampsia</a:t>
            </a:r>
            <a:endParaRPr lang="en-US" sz="4000" b="1" dirty="0">
              <a:solidFill>
                <a:srgbClr val="F58466"/>
              </a:solidFill>
              <a:latin typeface="Goudy Old Style" pitchFamily="18" charset="0"/>
            </a:endParaRPr>
          </a:p>
        </p:txBody>
      </p:sp>
      <p:pic>
        <p:nvPicPr>
          <p:cNvPr id="10" name="Picture 9" descr="Screen Shot 2013-11-06 at 1.43.27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143000"/>
            <a:ext cx="5823505" cy="4937760"/>
          </a:xfrm>
          <a:prstGeom prst="rect">
            <a:avLst/>
          </a:prstGeom>
        </p:spPr>
      </p:pic>
      <p:pic>
        <p:nvPicPr>
          <p:cNvPr id="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7574298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41532"/>
            <a:ext cx="8382000" cy="572868"/>
          </a:xfrm>
        </p:spPr>
        <p:txBody>
          <a:bodyPr/>
          <a:lstStyle/>
          <a:p>
            <a:pPr algn="l"/>
            <a:r>
              <a:rPr lang="en-US" sz="4000" b="1" dirty="0">
                <a:solidFill>
                  <a:srgbClr val="F58466"/>
                </a:solidFill>
                <a:latin typeface="Goudy Old Style" pitchFamily="18" charset="0"/>
              </a:rPr>
              <a:t>Diagnosis of </a:t>
            </a:r>
            <a:r>
              <a:rPr lang="en-US" sz="4000" b="1" dirty="0" smtClean="0">
                <a:solidFill>
                  <a:srgbClr val="F58466"/>
                </a:solidFill>
                <a:latin typeface="Goudy Old Style" pitchFamily="18" charset="0"/>
              </a:rPr>
              <a:t>Preeclampsia with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Severe Features</a:t>
            </a:r>
            <a:endParaRPr lang="en-US" sz="4000" b="1" dirty="0">
              <a:solidFill>
                <a:srgbClr val="F58466"/>
              </a:solidFill>
              <a:latin typeface="Goudy Old Style" pitchFamily="18" charset="0"/>
            </a:endParaRPr>
          </a:p>
        </p:txBody>
      </p:sp>
      <p:sp>
        <p:nvSpPr>
          <p:cNvPr id="4" name="TextBox 3"/>
          <p:cNvSpPr txBox="1"/>
          <p:nvPr/>
        </p:nvSpPr>
        <p:spPr>
          <a:xfrm>
            <a:off x="1469230" y="5334000"/>
            <a:ext cx="5922170" cy="461665"/>
          </a:xfrm>
          <a:prstGeom prst="rect">
            <a:avLst/>
          </a:prstGeom>
          <a:noFill/>
        </p:spPr>
        <p:txBody>
          <a:bodyPr wrap="square" rtlCol="0">
            <a:spAutoFit/>
          </a:bodyPr>
          <a:lstStyle/>
          <a:p>
            <a:pPr defTabSz="457200" fontAlgn="auto">
              <a:spcBef>
                <a:spcPts val="0"/>
              </a:spcBef>
              <a:spcAft>
                <a:spcPts val="0"/>
              </a:spcAft>
              <a:buFontTx/>
              <a:buNone/>
            </a:pPr>
            <a:r>
              <a:rPr lang="en-US" sz="1200" dirty="0">
                <a:solidFill>
                  <a:srgbClr val="000000"/>
                </a:solidFill>
                <a:latin typeface="+mj-lt"/>
                <a:cs typeface="+mn-cs"/>
              </a:rPr>
              <a:t>Executive Summary: Hypertension in Pregnancy, American College of Obstetricians and Gynecologist, </a:t>
            </a:r>
            <a:r>
              <a:rPr lang="en-US" sz="1200" dirty="0" err="1">
                <a:solidFill>
                  <a:srgbClr val="000000"/>
                </a:solidFill>
                <a:latin typeface="+mj-lt"/>
                <a:cs typeface="+mn-cs"/>
              </a:rPr>
              <a:t>Obstet</a:t>
            </a:r>
            <a:r>
              <a:rPr lang="en-US" sz="1200" dirty="0">
                <a:solidFill>
                  <a:srgbClr val="000000"/>
                </a:solidFill>
                <a:latin typeface="+mj-lt"/>
                <a:cs typeface="+mn-cs"/>
              </a:rPr>
              <a:t> </a:t>
            </a:r>
            <a:r>
              <a:rPr lang="en-US" sz="1200" dirty="0" err="1">
                <a:solidFill>
                  <a:srgbClr val="000000"/>
                </a:solidFill>
                <a:latin typeface="+mj-lt"/>
                <a:cs typeface="+mn-cs"/>
              </a:rPr>
              <a:t>Gynecol</a:t>
            </a:r>
            <a:r>
              <a:rPr lang="en-US" sz="1200" dirty="0">
                <a:solidFill>
                  <a:srgbClr val="000000"/>
                </a:solidFill>
                <a:latin typeface="+mj-lt"/>
                <a:cs typeface="+mn-cs"/>
              </a:rPr>
              <a:t> 2013;122:1122-31. Copyright permission received.</a:t>
            </a:r>
          </a:p>
        </p:txBody>
      </p:sp>
      <p:pic>
        <p:nvPicPr>
          <p:cNvPr id="7" name="Picture 6" descr="Screen Shot 2013-11-06 at 1.44.4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758" y="1552783"/>
            <a:ext cx="6460129" cy="3463718"/>
          </a:xfrm>
          <a:prstGeom prst="rect">
            <a:avLst/>
          </a:prstGeom>
        </p:spPr>
      </p:pic>
      <p:pic>
        <p:nvPicPr>
          <p:cNvPr id="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21746224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a:xfrm>
            <a:off x="152400" y="228600"/>
            <a:ext cx="7620000" cy="461962"/>
          </a:xfrm>
        </p:spPr>
        <p:txBody>
          <a:bodyPr>
            <a:noAutofit/>
          </a:bodyPr>
          <a:lstStyle/>
          <a:p>
            <a:pPr algn="l"/>
            <a:r>
              <a:rPr lang="en-US" sz="3400" b="1" dirty="0">
                <a:solidFill>
                  <a:srgbClr val="F58466"/>
                </a:solidFill>
                <a:latin typeface="Goudy Old Style" pitchFamily="18" charset="0"/>
                <a:cs typeface="Helvetica"/>
              </a:rPr>
              <a:t>Preeclampsia Early Recognition Tool</a:t>
            </a:r>
          </a:p>
        </p:txBody>
      </p:sp>
      <p:pic>
        <p:nvPicPr>
          <p:cNvPr id="4" name="Picture 3" descr="Screen Shot 2013-12-19 at 3.48.34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781154"/>
            <a:ext cx="6565900" cy="5905500"/>
          </a:xfrm>
          <a:prstGeom prst="rect">
            <a:avLst/>
          </a:prstGeom>
        </p:spPr>
      </p:pic>
      <p:pic>
        <p:nvPicPr>
          <p:cNvPr id="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25150339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a:xfrm>
            <a:off x="457200" y="32238"/>
            <a:ext cx="8229600" cy="1143000"/>
          </a:xfrm>
        </p:spPr>
        <p:txBody>
          <a:bodyPr/>
          <a:lstStyle/>
          <a:p>
            <a:pPr algn="l"/>
            <a:r>
              <a:rPr lang="en-US" sz="4000" b="1" dirty="0">
                <a:solidFill>
                  <a:srgbClr val="F58466"/>
                </a:solidFill>
                <a:latin typeface="Goudy Old Style" pitchFamily="18" charset="0"/>
                <a:cs typeface="Helvetica"/>
              </a:rPr>
              <a:t>Clinical Signs to Watch for:</a:t>
            </a:r>
          </a:p>
        </p:txBody>
      </p:sp>
      <p:pic>
        <p:nvPicPr>
          <p:cNvPr id="2" name="Picture 1" descr="Screen Shot 2013-10-30 at 3.02.13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301" y="1281427"/>
            <a:ext cx="8599276" cy="4230374"/>
          </a:xfrm>
          <a:prstGeom prst="rect">
            <a:avLst/>
          </a:prstGeom>
        </p:spPr>
      </p:pic>
      <p:pic>
        <p:nvPicPr>
          <p:cNvPr id="4"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27268129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229600" cy="1470025"/>
          </a:xfrm>
        </p:spPr>
        <p:txBody>
          <a:bodyPr>
            <a:noAutofit/>
          </a:bodyPr>
          <a:lstStyle/>
          <a:p>
            <a:r>
              <a:rPr lang="en-US" sz="5400" b="1" dirty="0" smtClean="0">
                <a:solidFill>
                  <a:srgbClr val="F58466"/>
                </a:solidFill>
                <a:latin typeface="Goudy Old Style" pitchFamily="18" charset="0"/>
              </a:rPr>
              <a:t>Timing of Delivery </a:t>
            </a:r>
            <a:br>
              <a:rPr lang="en-US" sz="5400" b="1" dirty="0" smtClean="0">
                <a:solidFill>
                  <a:srgbClr val="F58466"/>
                </a:solidFill>
                <a:latin typeface="Goudy Old Style" pitchFamily="18" charset="0"/>
              </a:rPr>
            </a:br>
            <a:r>
              <a:rPr lang="en-US" sz="5400" b="1" dirty="0" smtClean="0">
                <a:solidFill>
                  <a:srgbClr val="F58466"/>
                </a:solidFill>
                <a:latin typeface="Goudy Old Style" pitchFamily="18" charset="0"/>
              </a:rPr>
              <a:t>Hypertension in Pregnancy</a:t>
            </a:r>
            <a:endParaRPr lang="en-US" sz="5400" b="1" dirty="0">
              <a:solidFill>
                <a:srgbClr val="F58466"/>
              </a:solidFill>
              <a:latin typeface="Goudy Old Style" pitchFamily="18" charset="0"/>
            </a:endParaRPr>
          </a:p>
        </p:txBody>
      </p:sp>
      <p:sp>
        <p:nvSpPr>
          <p:cNvPr id="3" name="Subtitle 2"/>
          <p:cNvSpPr>
            <a:spLocks noGrp="1"/>
          </p:cNvSpPr>
          <p:nvPr>
            <p:ph type="subTitle" idx="1"/>
          </p:nvPr>
        </p:nvSpPr>
        <p:spPr/>
        <p:txBody>
          <a:bodyPr>
            <a:normAutofit/>
          </a:bodyPr>
          <a:lstStyle/>
          <a:p>
            <a:r>
              <a:rPr lang="en-US" sz="4000" b="1" i="1" dirty="0" smtClean="0">
                <a:latin typeface="Goudy Old Style" pitchFamily="18" charset="0"/>
              </a:rPr>
              <a:t>Not To Early….Not Too Late</a:t>
            </a:r>
            <a:endParaRPr lang="en-US" sz="4000" b="1" i="1" dirty="0">
              <a:latin typeface="Goudy Old Style" pitchFamily="18" charset="0"/>
            </a:endParaRPr>
          </a:p>
        </p:txBody>
      </p:sp>
    </p:spTree>
    <p:extLst>
      <p:ext uri="{BB962C8B-B14F-4D97-AF65-F5344CB8AC3E}">
        <p14:creationId xmlns:p14="http://schemas.microsoft.com/office/powerpoint/2010/main" val="3398972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
          <p:cNvGrpSpPr>
            <a:grpSpLocks/>
          </p:cNvGrpSpPr>
          <p:nvPr/>
        </p:nvGrpSpPr>
        <p:grpSpPr bwMode="auto">
          <a:xfrm>
            <a:off x="4254240" y="1834907"/>
            <a:ext cx="5028703" cy="4527043"/>
            <a:chOff x="1968" y="945"/>
            <a:chExt cx="2722" cy="2742"/>
          </a:xfrm>
        </p:grpSpPr>
        <p:sp>
          <p:nvSpPr>
            <p:cNvPr id="51203" name="Oval 3"/>
            <p:cNvSpPr>
              <a:spLocks noChangeArrowheads="1"/>
            </p:cNvSpPr>
            <p:nvPr/>
          </p:nvSpPr>
          <p:spPr bwMode="auto">
            <a:xfrm>
              <a:off x="1968" y="945"/>
              <a:ext cx="1716" cy="2703"/>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fontAlgn="auto">
                <a:spcBef>
                  <a:spcPts val="0"/>
                </a:spcBef>
                <a:spcAft>
                  <a:spcPts val="0"/>
                </a:spcAft>
                <a:buFontTx/>
                <a:buNone/>
              </a:pPr>
              <a:endParaRPr lang="en-US" sz="1800" dirty="0">
                <a:solidFill>
                  <a:prstClr val="black"/>
                </a:solidFill>
                <a:latin typeface="Calibri"/>
              </a:endParaRPr>
            </a:p>
            <a:p>
              <a:pPr defTabSz="457200" fontAlgn="auto">
                <a:spcBef>
                  <a:spcPts val="0"/>
                </a:spcBef>
                <a:spcAft>
                  <a:spcPts val="0"/>
                </a:spcAft>
                <a:buFontTx/>
                <a:buNone/>
              </a:pPr>
              <a:endParaRPr lang="en-US" sz="1800" dirty="0" smtClean="0">
                <a:solidFill>
                  <a:prstClr val="black"/>
                </a:solidFill>
                <a:latin typeface="Calibri"/>
              </a:endParaRPr>
            </a:p>
            <a:p>
              <a:pPr defTabSz="457200" fontAlgn="auto">
                <a:spcBef>
                  <a:spcPts val="0"/>
                </a:spcBef>
                <a:spcAft>
                  <a:spcPts val="0"/>
                </a:spcAft>
                <a:buFontTx/>
                <a:buNone/>
              </a:pPr>
              <a:endParaRPr lang="en-US" sz="1800" dirty="0">
                <a:solidFill>
                  <a:prstClr val="black"/>
                </a:solidFill>
                <a:latin typeface="Calibri"/>
              </a:endParaRPr>
            </a:p>
            <a:p>
              <a:pPr defTabSz="457200" fontAlgn="auto">
                <a:spcBef>
                  <a:spcPts val="0"/>
                </a:spcBef>
                <a:spcAft>
                  <a:spcPts val="0"/>
                </a:spcAft>
                <a:buFontTx/>
                <a:buNone/>
              </a:pPr>
              <a:endParaRPr lang="en-US" sz="1800" dirty="0">
                <a:solidFill>
                  <a:prstClr val="black"/>
                </a:solidFill>
                <a:latin typeface="Calibri"/>
              </a:endParaRPr>
            </a:p>
            <a:p>
              <a:pPr defTabSz="457200" fontAlgn="auto">
                <a:spcBef>
                  <a:spcPts val="0"/>
                </a:spcBef>
                <a:spcAft>
                  <a:spcPts val="0"/>
                </a:spcAft>
                <a:buFontTx/>
                <a:buNone/>
              </a:pPr>
              <a:endParaRPr lang="en-US" sz="2400" b="1" dirty="0" smtClean="0">
                <a:solidFill>
                  <a:prstClr val="black"/>
                </a:solidFill>
                <a:latin typeface="Calibri"/>
              </a:endParaRPr>
            </a:p>
            <a:p>
              <a:pPr defTabSz="457200" fontAlgn="auto">
                <a:spcBef>
                  <a:spcPts val="0"/>
                </a:spcBef>
                <a:spcAft>
                  <a:spcPts val="0"/>
                </a:spcAft>
                <a:buFontTx/>
                <a:buNone/>
              </a:pPr>
              <a:endParaRPr lang="en-US" sz="2400" b="1" dirty="0">
                <a:solidFill>
                  <a:prstClr val="black"/>
                </a:solidFill>
                <a:latin typeface="Calibri"/>
              </a:endParaRPr>
            </a:p>
            <a:p>
              <a:pPr defTabSz="457200" fontAlgn="auto">
                <a:spcBef>
                  <a:spcPts val="0"/>
                </a:spcBef>
                <a:spcAft>
                  <a:spcPts val="0"/>
                </a:spcAft>
                <a:buFontTx/>
                <a:buNone/>
              </a:pPr>
              <a:endParaRPr lang="en-US" sz="2400" b="1" dirty="0" smtClean="0">
                <a:solidFill>
                  <a:prstClr val="black"/>
                </a:solidFill>
                <a:latin typeface="Calibri"/>
              </a:endParaRPr>
            </a:p>
            <a:p>
              <a:pPr defTabSz="457200" fontAlgn="auto">
                <a:spcBef>
                  <a:spcPts val="0"/>
                </a:spcBef>
                <a:spcAft>
                  <a:spcPts val="0"/>
                </a:spcAft>
                <a:buFontTx/>
                <a:buNone/>
              </a:pPr>
              <a:r>
                <a:rPr lang="en-US" sz="2400" b="1" dirty="0" smtClean="0">
                  <a:solidFill>
                    <a:prstClr val="black"/>
                  </a:solidFill>
                  <a:latin typeface="Calibri"/>
                </a:rPr>
                <a:t>400-500x</a:t>
              </a:r>
              <a:endParaRPr lang="en-US" sz="2400" b="1" dirty="0">
                <a:solidFill>
                  <a:prstClr val="black"/>
                </a:solidFill>
                <a:latin typeface="Calibri"/>
              </a:endParaRPr>
            </a:p>
            <a:p>
              <a:pPr defTabSz="457200" fontAlgn="auto">
                <a:spcBef>
                  <a:spcPts val="0"/>
                </a:spcBef>
                <a:spcAft>
                  <a:spcPts val="0"/>
                </a:spcAft>
                <a:buFontTx/>
                <a:buNone/>
              </a:pPr>
              <a:endParaRPr lang="en-US" sz="1800" dirty="0">
                <a:solidFill>
                  <a:prstClr val="black"/>
                </a:solidFill>
                <a:latin typeface="Calibri"/>
              </a:endParaRPr>
            </a:p>
          </p:txBody>
        </p:sp>
        <p:sp>
          <p:nvSpPr>
            <p:cNvPr id="51204" name="Text Box 4"/>
            <p:cNvSpPr txBox="1">
              <a:spLocks noChangeArrowheads="1"/>
            </p:cNvSpPr>
            <p:nvPr/>
          </p:nvSpPr>
          <p:spPr bwMode="auto">
            <a:xfrm>
              <a:off x="3684" y="2513"/>
              <a:ext cx="1006" cy="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457200" fontAlgn="auto">
                <a:spcBef>
                  <a:spcPct val="50000"/>
                </a:spcBef>
                <a:spcAft>
                  <a:spcPts val="0"/>
                </a:spcAft>
                <a:buFontTx/>
                <a:buNone/>
              </a:pPr>
              <a:r>
                <a:rPr lang="en-US" sz="2000" b="1" dirty="0">
                  <a:solidFill>
                    <a:prstClr val="black"/>
                  </a:solidFill>
                  <a:latin typeface="Calibri"/>
                </a:rPr>
                <a:t>Serious </a:t>
              </a:r>
              <a:br>
                <a:rPr lang="en-US" sz="2000" b="1" dirty="0">
                  <a:solidFill>
                    <a:prstClr val="black"/>
                  </a:solidFill>
                  <a:latin typeface="Calibri"/>
                </a:rPr>
              </a:br>
              <a:r>
                <a:rPr lang="en-US" sz="2000" b="1" dirty="0">
                  <a:solidFill>
                    <a:prstClr val="black"/>
                  </a:solidFill>
                  <a:latin typeface="Calibri"/>
                </a:rPr>
                <a:t>Morbidity: </a:t>
              </a:r>
              <a:r>
                <a:rPr lang="en-US" sz="2000" b="1" dirty="0" smtClean="0">
                  <a:solidFill>
                    <a:prstClr val="black"/>
                  </a:solidFill>
                  <a:latin typeface="Calibri"/>
                </a:rPr>
                <a:t>3400/year </a:t>
              </a:r>
              <a:r>
                <a:rPr lang="en-US" sz="2000" dirty="0" smtClean="0">
                  <a:solidFill>
                    <a:prstClr val="black"/>
                  </a:solidFill>
                  <a:latin typeface="Calibri"/>
                </a:rPr>
                <a:t>(prolonged postpartum length of stay)</a:t>
              </a:r>
              <a:endParaRPr lang="en-US" sz="2000" dirty="0">
                <a:solidFill>
                  <a:prstClr val="black"/>
                </a:solidFill>
                <a:latin typeface="Calibri"/>
              </a:endParaRPr>
            </a:p>
          </p:txBody>
        </p:sp>
        <p:sp>
          <p:nvSpPr>
            <p:cNvPr id="51205" name="Line 5"/>
            <p:cNvSpPr>
              <a:spLocks noChangeShapeType="1"/>
            </p:cNvSpPr>
            <p:nvPr/>
          </p:nvSpPr>
          <p:spPr bwMode="auto">
            <a:xfrm>
              <a:off x="3324" y="3032"/>
              <a:ext cx="360" cy="212"/>
            </a:xfrm>
            <a:prstGeom prst="line">
              <a:avLst/>
            </a:prstGeom>
            <a:noFill/>
            <a:ln w="38100">
              <a:solidFill>
                <a:schemeClr val="tx1"/>
              </a:solidFill>
              <a:round/>
              <a:headEnd type="triangle"/>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fontAlgn="auto">
                <a:spcBef>
                  <a:spcPts val="0"/>
                </a:spcBef>
                <a:spcAft>
                  <a:spcPts val="0"/>
                </a:spcAft>
                <a:buFontTx/>
                <a:buNone/>
              </a:pPr>
              <a:endParaRPr lang="en-US" sz="1800" dirty="0">
                <a:solidFill>
                  <a:prstClr val="black"/>
                </a:solidFill>
                <a:latin typeface="Calibri"/>
              </a:endParaRPr>
            </a:p>
          </p:txBody>
        </p:sp>
      </p:grpSp>
      <p:sp>
        <p:nvSpPr>
          <p:cNvPr id="51208" name="Text Box 8"/>
          <p:cNvSpPr txBox="1">
            <a:spLocks noChangeArrowheads="1"/>
          </p:cNvSpPr>
          <p:nvPr/>
        </p:nvSpPr>
        <p:spPr bwMode="auto">
          <a:xfrm>
            <a:off x="5314951" y="990630"/>
            <a:ext cx="3429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457200" fontAlgn="auto">
              <a:spcBef>
                <a:spcPct val="50000"/>
              </a:spcBef>
              <a:spcAft>
                <a:spcPts val="0"/>
              </a:spcAft>
              <a:buFontTx/>
              <a:buNone/>
            </a:pPr>
            <a:endParaRPr lang="en-US" sz="2400" b="1" dirty="0">
              <a:solidFill>
                <a:prstClr val="black"/>
              </a:solidFill>
              <a:latin typeface="Calibri"/>
            </a:endParaRPr>
          </a:p>
        </p:txBody>
      </p:sp>
      <p:grpSp>
        <p:nvGrpSpPr>
          <p:cNvPr id="51209" name="Group 9"/>
          <p:cNvGrpSpPr>
            <a:grpSpLocks/>
          </p:cNvGrpSpPr>
          <p:nvPr/>
        </p:nvGrpSpPr>
        <p:grpSpPr bwMode="auto">
          <a:xfrm>
            <a:off x="4632591" y="1919637"/>
            <a:ext cx="4362778" cy="3016541"/>
            <a:chOff x="2446" y="890"/>
            <a:chExt cx="3027" cy="1958"/>
          </a:xfrm>
        </p:grpSpPr>
        <p:sp>
          <p:nvSpPr>
            <p:cNvPr id="51210" name="Oval 10"/>
            <p:cNvSpPr>
              <a:spLocks noChangeArrowheads="1"/>
            </p:cNvSpPr>
            <p:nvPr/>
          </p:nvSpPr>
          <p:spPr bwMode="auto">
            <a:xfrm>
              <a:off x="2446" y="1336"/>
              <a:ext cx="1200" cy="151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fontAlgn="auto">
                <a:spcBef>
                  <a:spcPts val="0"/>
                </a:spcBef>
                <a:spcAft>
                  <a:spcPts val="0"/>
                </a:spcAft>
                <a:buFontTx/>
                <a:buNone/>
              </a:pPr>
              <a:endParaRPr lang="en-US" sz="1800" dirty="0" smtClean="0">
                <a:solidFill>
                  <a:prstClr val="black"/>
                </a:solidFill>
                <a:latin typeface="Calibri"/>
              </a:endParaRPr>
            </a:p>
            <a:p>
              <a:pPr defTabSz="457200" fontAlgn="auto">
                <a:spcBef>
                  <a:spcPts val="0"/>
                </a:spcBef>
                <a:spcAft>
                  <a:spcPts val="0"/>
                </a:spcAft>
                <a:buFontTx/>
                <a:buNone/>
              </a:pPr>
              <a:endParaRPr lang="en-US" sz="1800" dirty="0">
                <a:solidFill>
                  <a:prstClr val="black"/>
                </a:solidFill>
                <a:latin typeface="Calibri"/>
              </a:endParaRPr>
            </a:p>
            <a:p>
              <a:pPr defTabSz="457200" fontAlgn="auto">
                <a:spcBef>
                  <a:spcPts val="0"/>
                </a:spcBef>
                <a:spcAft>
                  <a:spcPts val="0"/>
                </a:spcAft>
                <a:buFontTx/>
                <a:buNone/>
              </a:pPr>
              <a:endParaRPr lang="en-US" sz="1800" dirty="0" smtClean="0">
                <a:solidFill>
                  <a:prstClr val="black"/>
                </a:solidFill>
                <a:latin typeface="Calibri"/>
              </a:endParaRPr>
            </a:p>
            <a:p>
              <a:pPr defTabSz="457200" fontAlgn="auto">
                <a:spcBef>
                  <a:spcPts val="0"/>
                </a:spcBef>
                <a:spcAft>
                  <a:spcPts val="0"/>
                </a:spcAft>
                <a:buFontTx/>
                <a:buNone/>
              </a:pPr>
              <a:endParaRPr lang="en-US" sz="1800" dirty="0">
                <a:solidFill>
                  <a:prstClr val="black"/>
                </a:solidFill>
                <a:latin typeface="Calibri"/>
              </a:endParaRPr>
            </a:p>
            <a:p>
              <a:pPr defTabSz="457200" fontAlgn="auto">
                <a:spcBef>
                  <a:spcPts val="0"/>
                </a:spcBef>
                <a:spcAft>
                  <a:spcPts val="0"/>
                </a:spcAft>
                <a:buFontTx/>
                <a:buNone/>
              </a:pPr>
              <a:endParaRPr lang="en-US" sz="1800" dirty="0" smtClean="0">
                <a:solidFill>
                  <a:prstClr val="black"/>
                </a:solidFill>
                <a:latin typeface="Calibri"/>
              </a:endParaRPr>
            </a:p>
            <a:p>
              <a:pPr defTabSz="457200" fontAlgn="auto">
                <a:spcBef>
                  <a:spcPts val="0"/>
                </a:spcBef>
                <a:spcAft>
                  <a:spcPts val="0"/>
                </a:spcAft>
                <a:buFontTx/>
                <a:buNone/>
              </a:pPr>
              <a:r>
                <a:rPr lang="en-US" sz="2400" b="1" dirty="0" smtClean="0">
                  <a:solidFill>
                    <a:prstClr val="black"/>
                  </a:solidFill>
                  <a:latin typeface="Calibri"/>
                </a:rPr>
                <a:t>40-50x</a:t>
              </a:r>
              <a:endParaRPr lang="en-US" sz="2400" b="1" dirty="0">
                <a:solidFill>
                  <a:prstClr val="black"/>
                </a:solidFill>
                <a:latin typeface="Calibri"/>
              </a:endParaRPr>
            </a:p>
          </p:txBody>
        </p:sp>
        <p:sp>
          <p:nvSpPr>
            <p:cNvPr id="51211" name="Text Box 11"/>
            <p:cNvSpPr txBox="1">
              <a:spLocks noChangeArrowheads="1"/>
            </p:cNvSpPr>
            <p:nvPr/>
          </p:nvSpPr>
          <p:spPr bwMode="auto">
            <a:xfrm>
              <a:off x="4425" y="890"/>
              <a:ext cx="1048" cy="1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457200" fontAlgn="auto">
                <a:spcBef>
                  <a:spcPct val="50000"/>
                </a:spcBef>
                <a:spcAft>
                  <a:spcPts val="0"/>
                </a:spcAft>
                <a:buFontTx/>
                <a:buNone/>
              </a:pPr>
              <a:r>
                <a:rPr lang="en-US" sz="2000" b="1" dirty="0">
                  <a:solidFill>
                    <a:prstClr val="black"/>
                  </a:solidFill>
                  <a:latin typeface="Calibri"/>
                </a:rPr>
                <a:t>Near Misses: </a:t>
              </a:r>
              <a:r>
                <a:rPr lang="en-US" sz="2000" b="1" dirty="0" smtClean="0">
                  <a:solidFill>
                    <a:prstClr val="black"/>
                  </a:solidFill>
                  <a:latin typeface="Calibri"/>
                </a:rPr>
                <a:t>380/year </a:t>
              </a:r>
              <a:r>
                <a:rPr lang="en-US" sz="2000" dirty="0" smtClean="0">
                  <a:solidFill>
                    <a:prstClr val="black"/>
                  </a:solidFill>
                  <a:latin typeface="Calibri"/>
                </a:rPr>
                <a:t>(ICU admissions)</a:t>
              </a:r>
              <a:endParaRPr lang="en-US" sz="2000" dirty="0">
                <a:solidFill>
                  <a:prstClr val="black"/>
                </a:solidFill>
                <a:latin typeface="Calibri"/>
              </a:endParaRPr>
            </a:p>
          </p:txBody>
        </p:sp>
        <p:sp>
          <p:nvSpPr>
            <p:cNvPr id="51212" name="Line 12"/>
            <p:cNvSpPr>
              <a:spLocks noChangeShapeType="1"/>
            </p:cNvSpPr>
            <p:nvPr/>
          </p:nvSpPr>
          <p:spPr bwMode="auto">
            <a:xfrm flipV="1">
              <a:off x="3476" y="1360"/>
              <a:ext cx="904" cy="586"/>
            </a:xfrm>
            <a:prstGeom prst="line">
              <a:avLst/>
            </a:prstGeom>
            <a:noFill/>
            <a:ln w="38100">
              <a:solidFill>
                <a:schemeClr val="tx1"/>
              </a:solidFill>
              <a:round/>
              <a:headEnd type="triangle"/>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fontAlgn="auto">
                <a:spcBef>
                  <a:spcPts val="0"/>
                </a:spcBef>
                <a:spcAft>
                  <a:spcPts val="0"/>
                </a:spcAft>
                <a:buFontTx/>
                <a:buNone/>
              </a:pPr>
              <a:endParaRPr lang="en-US" sz="1800" dirty="0">
                <a:solidFill>
                  <a:prstClr val="black"/>
                </a:solidFill>
                <a:latin typeface="Calibri"/>
              </a:endParaRPr>
            </a:p>
          </p:txBody>
        </p:sp>
      </p:grpSp>
      <p:grpSp>
        <p:nvGrpSpPr>
          <p:cNvPr id="51214" name="Group 14"/>
          <p:cNvGrpSpPr>
            <a:grpSpLocks/>
          </p:cNvGrpSpPr>
          <p:nvPr/>
        </p:nvGrpSpPr>
        <p:grpSpPr bwMode="auto">
          <a:xfrm>
            <a:off x="607737" y="1450381"/>
            <a:ext cx="6734545" cy="2006021"/>
            <a:chOff x="163" y="145"/>
            <a:chExt cx="4637" cy="1468"/>
          </a:xfrm>
        </p:grpSpPr>
        <p:grpSp>
          <p:nvGrpSpPr>
            <p:cNvPr id="51215" name="Group 15"/>
            <p:cNvGrpSpPr>
              <a:grpSpLocks/>
            </p:cNvGrpSpPr>
            <p:nvPr/>
          </p:nvGrpSpPr>
          <p:grpSpPr bwMode="auto">
            <a:xfrm>
              <a:off x="2976" y="242"/>
              <a:ext cx="480" cy="1371"/>
              <a:chOff x="2976" y="242"/>
              <a:chExt cx="480" cy="1371"/>
            </a:xfrm>
          </p:grpSpPr>
          <p:sp>
            <p:nvSpPr>
              <p:cNvPr id="51216" name="Oval 16"/>
              <p:cNvSpPr>
                <a:spLocks noChangeArrowheads="1"/>
              </p:cNvSpPr>
              <p:nvPr/>
            </p:nvSpPr>
            <p:spPr bwMode="auto">
              <a:xfrm>
                <a:off x="2976" y="1155"/>
                <a:ext cx="480" cy="45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fontAlgn="auto">
                  <a:spcBef>
                    <a:spcPts val="0"/>
                  </a:spcBef>
                  <a:spcAft>
                    <a:spcPts val="0"/>
                  </a:spcAft>
                  <a:buFontTx/>
                  <a:buNone/>
                </a:pPr>
                <a:endParaRPr lang="en-US" sz="2000" b="1" dirty="0" smtClean="0">
                  <a:solidFill>
                    <a:prstClr val="black"/>
                  </a:solidFill>
                  <a:latin typeface="Calibri"/>
                </a:endParaRPr>
              </a:p>
            </p:txBody>
          </p:sp>
          <p:sp>
            <p:nvSpPr>
              <p:cNvPr id="51217" name="Line 17"/>
              <p:cNvSpPr>
                <a:spLocks noChangeShapeType="1"/>
              </p:cNvSpPr>
              <p:nvPr/>
            </p:nvSpPr>
            <p:spPr bwMode="auto">
              <a:xfrm flipV="1">
                <a:off x="3262" y="242"/>
                <a:ext cx="194" cy="1036"/>
              </a:xfrm>
              <a:prstGeom prst="line">
                <a:avLst/>
              </a:prstGeom>
              <a:noFill/>
              <a:ln w="38100">
                <a:solidFill>
                  <a:schemeClr val="tx1"/>
                </a:solidFill>
                <a:round/>
                <a:headEnd type="triangle"/>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fontAlgn="auto">
                  <a:spcBef>
                    <a:spcPts val="0"/>
                  </a:spcBef>
                  <a:spcAft>
                    <a:spcPts val="0"/>
                  </a:spcAft>
                  <a:buFontTx/>
                  <a:buNone/>
                </a:pPr>
                <a:endParaRPr lang="en-US" sz="1800" dirty="0">
                  <a:solidFill>
                    <a:prstClr val="black"/>
                  </a:solidFill>
                  <a:latin typeface="Calibri"/>
                </a:endParaRPr>
              </a:p>
            </p:txBody>
          </p:sp>
        </p:grpSp>
        <p:sp>
          <p:nvSpPr>
            <p:cNvPr id="51218" name="Rectangle 18"/>
            <p:cNvSpPr>
              <a:spLocks noChangeArrowheads="1"/>
            </p:cNvSpPr>
            <p:nvPr/>
          </p:nvSpPr>
          <p:spPr bwMode="auto">
            <a:xfrm>
              <a:off x="163" y="145"/>
              <a:ext cx="4637" cy="2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fontAlgn="auto">
                <a:spcBef>
                  <a:spcPts val="0"/>
                </a:spcBef>
                <a:spcAft>
                  <a:spcPts val="0"/>
                </a:spcAft>
                <a:buFontTx/>
                <a:buNone/>
              </a:pPr>
              <a:endParaRPr lang="en-US" sz="2400" dirty="0">
                <a:solidFill>
                  <a:prstClr val="black"/>
                </a:solidFill>
                <a:latin typeface="Calibri"/>
              </a:endParaRPr>
            </a:p>
            <a:p>
              <a:pPr defTabSz="457200" fontAlgn="auto">
                <a:spcBef>
                  <a:spcPts val="0"/>
                </a:spcBef>
                <a:spcAft>
                  <a:spcPts val="0"/>
                </a:spcAft>
                <a:buFontTx/>
                <a:buNone/>
              </a:pPr>
              <a:r>
                <a:rPr lang="en-US" sz="2400" dirty="0" smtClean="0">
                  <a:solidFill>
                    <a:prstClr val="black"/>
                  </a:solidFill>
                  <a:latin typeface="Calibri"/>
                </a:rPr>
                <a:t>About 8 Preeclampsia </a:t>
              </a:r>
              <a:r>
                <a:rPr lang="en-US" sz="2400" dirty="0">
                  <a:solidFill>
                    <a:prstClr val="black"/>
                  </a:solidFill>
                  <a:latin typeface="Calibri"/>
                </a:rPr>
                <a:t>Related </a:t>
              </a:r>
              <a:r>
                <a:rPr lang="en-US" sz="2400" dirty="0" smtClean="0">
                  <a:solidFill>
                    <a:prstClr val="black"/>
                  </a:solidFill>
                  <a:latin typeface="Calibri"/>
                </a:rPr>
                <a:t>Mortalities/2007 </a:t>
              </a:r>
              <a:r>
                <a:rPr lang="en-US" sz="2400" dirty="0">
                  <a:solidFill>
                    <a:prstClr val="black"/>
                  </a:solidFill>
                  <a:latin typeface="Calibri"/>
                </a:rPr>
                <a:t>in CA</a:t>
              </a:r>
            </a:p>
            <a:p>
              <a:pPr defTabSz="457200" fontAlgn="auto">
                <a:spcBef>
                  <a:spcPts val="0"/>
                </a:spcBef>
                <a:spcAft>
                  <a:spcPts val="0"/>
                </a:spcAft>
                <a:buFontTx/>
                <a:buNone/>
              </a:pPr>
              <a:r>
                <a:rPr lang="en-US" sz="2400" dirty="0">
                  <a:solidFill>
                    <a:prstClr val="black"/>
                  </a:solidFill>
                  <a:latin typeface="Calibri"/>
                </a:rPr>
                <a:t> </a:t>
              </a:r>
            </a:p>
          </p:txBody>
        </p:sp>
      </p:grpSp>
      <p:pic>
        <p:nvPicPr>
          <p:cNvPr id="21" name="Picture 7" descr="iceber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234" y="1919607"/>
            <a:ext cx="3363985" cy="411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 uri="{FAA26D3D-D897-4be2-8F04-BA451C77F1D7}">
              <ma14:placeholderFlag xmlns:ma14="http://schemas.microsoft.com/office/mac/drawingml/2011/main" xmlns="" val="1"/>
            </a:ext>
          </a:extLst>
        </p:spPr>
      </p:pic>
      <p:sp>
        <p:nvSpPr>
          <p:cNvPr id="3" name="TextBox 2"/>
          <p:cNvSpPr txBox="1"/>
          <p:nvPr/>
        </p:nvSpPr>
        <p:spPr>
          <a:xfrm>
            <a:off x="81027" y="6046556"/>
            <a:ext cx="5239786" cy="261610"/>
          </a:xfrm>
          <a:prstGeom prst="rect">
            <a:avLst/>
          </a:prstGeom>
          <a:noFill/>
        </p:spPr>
        <p:txBody>
          <a:bodyPr wrap="square" rtlCol="0">
            <a:spAutoFit/>
          </a:bodyPr>
          <a:lstStyle/>
          <a:p>
            <a:pPr defTabSz="457200" fontAlgn="auto">
              <a:spcBef>
                <a:spcPts val="0"/>
              </a:spcBef>
              <a:spcAft>
                <a:spcPts val="0"/>
              </a:spcAft>
              <a:buFontTx/>
              <a:buNone/>
            </a:pPr>
            <a:r>
              <a:rPr lang="en-US" sz="1100" dirty="0" smtClean="0">
                <a:solidFill>
                  <a:prstClr val="black"/>
                </a:solidFill>
                <a:latin typeface="Calibri"/>
              </a:rPr>
              <a:t>Source: 2007 All-California Rapid Cycle Maternal/Infant Database for CA Births: CMQCC</a:t>
            </a:r>
            <a:endParaRPr lang="en-US" sz="1100" dirty="0">
              <a:solidFill>
                <a:prstClr val="black"/>
              </a:solidFill>
              <a:latin typeface="Calibri"/>
            </a:endParaRPr>
          </a:p>
        </p:txBody>
      </p:sp>
      <p:pic>
        <p:nvPicPr>
          <p:cNvPr id="20" name="Picture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6219904"/>
            <a:ext cx="1003300" cy="638096"/>
          </a:xfrm>
          <a:prstGeom prst="rect">
            <a:avLst/>
          </a:prstGeom>
          <a:noFill/>
          <a:ln>
            <a:noFill/>
          </a:ln>
        </p:spPr>
      </p:pic>
      <p:sp>
        <p:nvSpPr>
          <p:cNvPr id="5" name="Title 4"/>
          <p:cNvSpPr>
            <a:spLocks noGrp="1"/>
          </p:cNvSpPr>
          <p:nvPr>
            <p:ph type="title"/>
          </p:nvPr>
        </p:nvSpPr>
        <p:spPr>
          <a:xfrm>
            <a:off x="457215" y="274638"/>
            <a:ext cx="7395793" cy="1143000"/>
          </a:xfrm>
        </p:spPr>
        <p:txBody>
          <a:bodyPr>
            <a:noAutofit/>
          </a:bodyPr>
          <a:lstStyle/>
          <a:p>
            <a:pPr algn="l">
              <a:buSzPct val="25000"/>
            </a:pPr>
            <a:r>
              <a:rPr lang="en-US" sz="4000" b="1" dirty="0">
                <a:solidFill>
                  <a:srgbClr val="F58466"/>
                </a:solidFill>
                <a:latin typeface="Goudy Old Style" pitchFamily="18" charset="0"/>
              </a:rPr>
              <a:t>Maternal Morbidity and Mortality: Preeclampsia</a:t>
            </a:r>
          </a:p>
        </p:txBody>
      </p:sp>
    </p:spTree>
    <p:extLst>
      <p:ext uri="{BB962C8B-B14F-4D97-AF65-F5344CB8AC3E}">
        <p14:creationId xmlns:p14="http://schemas.microsoft.com/office/powerpoint/2010/main" val="39665168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err="1" smtClean="0">
                <a:solidFill>
                  <a:srgbClr val="F58466"/>
                </a:solidFill>
                <a:latin typeface="Goudy Old Style" pitchFamily="18" charset="0"/>
              </a:rPr>
              <a:t>Preeclamptic</a:t>
            </a:r>
            <a:r>
              <a:rPr lang="en-US" sz="4000" b="1" dirty="0" smtClean="0">
                <a:solidFill>
                  <a:srgbClr val="F58466"/>
                </a:solidFill>
                <a:latin typeface="Goudy Old Style" pitchFamily="18" charset="0"/>
              </a:rPr>
              <a:t> Balancing Act</a:t>
            </a:r>
            <a:endParaRPr lang="en-US" sz="4000" b="1" dirty="0">
              <a:solidFill>
                <a:srgbClr val="F58466"/>
              </a:solidFill>
              <a:latin typeface="Goudy Old Style" pitchFamily="18" charset="0"/>
            </a:endParaRPr>
          </a:p>
        </p:txBody>
      </p:sp>
      <p:sp>
        <p:nvSpPr>
          <p:cNvPr id="4" name="Oval 3"/>
          <p:cNvSpPr/>
          <p:nvPr/>
        </p:nvSpPr>
        <p:spPr>
          <a:xfrm>
            <a:off x="3878057" y="5658478"/>
            <a:ext cx="1097280" cy="1097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r>
              <a:rPr lang="en-US" sz="1600" b="1" dirty="0">
                <a:solidFill>
                  <a:prstClr val="white"/>
                </a:solidFill>
              </a:rPr>
              <a:t>CMOP</a:t>
            </a:r>
          </a:p>
        </p:txBody>
      </p:sp>
      <p:grpSp>
        <p:nvGrpSpPr>
          <p:cNvPr id="5" name="Group 4"/>
          <p:cNvGrpSpPr/>
          <p:nvPr/>
        </p:nvGrpSpPr>
        <p:grpSpPr>
          <a:xfrm>
            <a:off x="2942167" y="4054119"/>
            <a:ext cx="2700986" cy="2181247"/>
            <a:chOff x="2902185" y="4565438"/>
            <a:chExt cx="2851119" cy="1840050"/>
          </a:xfrm>
        </p:grpSpPr>
        <p:pic>
          <p:nvPicPr>
            <p:cNvPr id="6" name="Picture 4" descr="C:\Users\deventeja\AppData\Local\Microsoft\Windows\Temporary Internet Files\Content.IE5\F46UC3FK\Stick-figure-male-2-11608-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08162">
              <a:off x="5108393" y="4565438"/>
              <a:ext cx="644911" cy="8297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5" descr="C:\Users\deventeja\AppData\Local\Microsoft\Windows\Temporary Internet Files\Content.IE5\0PF1QADN\Stick-figure-female-11605-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2185" y="4978293"/>
              <a:ext cx="575296" cy="1356721"/>
            </a:xfrm>
            <a:prstGeom prst="rect">
              <a:avLst/>
            </a:prstGeom>
            <a:noFill/>
          </p:spPr>
        </p:pic>
        <p:cxnSp>
          <p:nvCxnSpPr>
            <p:cNvPr id="8" name="Straight Connector 7"/>
            <p:cNvCxnSpPr/>
            <p:nvPr/>
          </p:nvCxnSpPr>
          <p:spPr>
            <a:xfrm flipV="1">
              <a:off x="3065241" y="5373408"/>
              <a:ext cx="2600377" cy="10320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2909361" y="4013530"/>
            <a:ext cx="2901017" cy="1678904"/>
            <a:chOff x="5949564" y="3957123"/>
            <a:chExt cx="3062268" cy="1416285"/>
          </a:xfrm>
        </p:grpSpPr>
        <p:pic>
          <p:nvPicPr>
            <p:cNvPr id="10" name="Picture 4" descr="C:\Users\deventeja\AppData\Local\Microsoft\Windows\Temporary Internet Files\Content.IE5\F46UC3FK\Stick-figure-male-2-11608-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88230">
              <a:off x="8269449" y="4391480"/>
              <a:ext cx="644911" cy="8297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5" descr="C:\Users\deventeja\AppData\Local\Microsoft\Windows\Temporary Internet Files\Content.IE5\0PF1QADN\Stick-figure-female-11605-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6257" y="3957123"/>
              <a:ext cx="575296" cy="1356721"/>
            </a:xfrm>
            <a:prstGeom prst="rect">
              <a:avLst/>
            </a:prstGeom>
            <a:noFill/>
          </p:spPr>
        </p:pic>
        <p:cxnSp>
          <p:nvCxnSpPr>
            <p:cNvPr id="12" name="Straight Connector 11"/>
            <p:cNvCxnSpPr/>
            <p:nvPr/>
          </p:nvCxnSpPr>
          <p:spPr>
            <a:xfrm flipV="1">
              <a:off x="5949564" y="5291238"/>
              <a:ext cx="3062268" cy="821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524000" y="1481078"/>
            <a:ext cx="3472489" cy="2862322"/>
          </a:xfrm>
          <a:prstGeom prst="rect">
            <a:avLst/>
          </a:prstGeom>
          <a:noFill/>
        </p:spPr>
        <p:txBody>
          <a:bodyPr wrap="none" rtlCol="0">
            <a:spAutoFit/>
          </a:bodyPr>
          <a:lstStyle/>
          <a:p>
            <a:pPr marL="285750"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Stroke</a:t>
            </a:r>
          </a:p>
          <a:p>
            <a:pPr marL="285750"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Hemorrhage</a:t>
            </a:r>
          </a:p>
          <a:p>
            <a:pPr marL="285750"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Renal Failure</a:t>
            </a:r>
          </a:p>
          <a:p>
            <a:pPr marL="285750"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Hepatic </a:t>
            </a:r>
            <a:r>
              <a:rPr lang="en-US" sz="1800" dirty="0" smtClean="0">
                <a:latin typeface="+mj-lt"/>
                <a:cs typeface="+mn-cs"/>
              </a:rPr>
              <a:t>Failure</a:t>
            </a:r>
          </a:p>
          <a:p>
            <a:pPr marL="285750" indent="-285750" fontAlgn="auto">
              <a:spcBef>
                <a:spcPts val="0"/>
              </a:spcBef>
              <a:spcAft>
                <a:spcPts val="0"/>
              </a:spcAft>
              <a:buClr>
                <a:srgbClr val="F58466"/>
              </a:buClr>
              <a:buFont typeface="Arial" panose="020B0604020202020204" pitchFamily="34" charset="0"/>
              <a:buChar char="•"/>
            </a:pPr>
            <a:r>
              <a:rPr lang="en-US" sz="1800" dirty="0" err="1" smtClean="0">
                <a:latin typeface="+mj-lt"/>
                <a:cs typeface="+mn-cs"/>
              </a:rPr>
              <a:t>Subcapsular</a:t>
            </a:r>
            <a:r>
              <a:rPr lang="en-US" sz="1800" dirty="0" smtClean="0">
                <a:latin typeface="+mj-lt"/>
                <a:cs typeface="+mn-cs"/>
              </a:rPr>
              <a:t> Hepatic Hematoma</a:t>
            </a:r>
          </a:p>
          <a:p>
            <a:pPr marL="285750" indent="-285750" fontAlgn="auto">
              <a:spcBef>
                <a:spcPts val="0"/>
              </a:spcBef>
              <a:spcAft>
                <a:spcPts val="0"/>
              </a:spcAft>
              <a:buClr>
                <a:srgbClr val="F58466"/>
              </a:buClr>
              <a:buFont typeface="Arial" panose="020B0604020202020204" pitchFamily="34" charset="0"/>
              <a:buChar char="•"/>
            </a:pPr>
            <a:r>
              <a:rPr lang="en-US" sz="1800" dirty="0" smtClean="0">
                <a:latin typeface="+mj-lt"/>
                <a:cs typeface="+mn-cs"/>
              </a:rPr>
              <a:t>Pulmonary </a:t>
            </a:r>
            <a:r>
              <a:rPr lang="en-US" sz="1800" dirty="0">
                <a:latin typeface="+mj-lt"/>
                <a:cs typeface="+mn-cs"/>
              </a:rPr>
              <a:t>Edema</a:t>
            </a:r>
          </a:p>
          <a:p>
            <a:pPr marL="285750"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Retinal </a:t>
            </a:r>
            <a:r>
              <a:rPr lang="en-US" sz="1800" dirty="0" smtClean="0">
                <a:latin typeface="+mj-lt"/>
                <a:cs typeface="+mn-cs"/>
              </a:rPr>
              <a:t>detachment</a:t>
            </a:r>
          </a:p>
          <a:p>
            <a:pPr marL="285750" indent="-285750" fontAlgn="auto">
              <a:spcBef>
                <a:spcPts val="0"/>
              </a:spcBef>
              <a:spcAft>
                <a:spcPts val="0"/>
              </a:spcAft>
              <a:buClr>
                <a:srgbClr val="F58466"/>
              </a:buClr>
              <a:buFont typeface="Arial" panose="020B0604020202020204" pitchFamily="34" charset="0"/>
              <a:buChar char="•"/>
            </a:pPr>
            <a:r>
              <a:rPr lang="en-US" sz="1800" dirty="0" smtClean="0">
                <a:latin typeface="+mj-lt"/>
                <a:cs typeface="+mn-cs"/>
              </a:rPr>
              <a:t>Placental Abruption </a:t>
            </a:r>
          </a:p>
          <a:p>
            <a:pPr marL="285750" indent="-285750" fontAlgn="auto">
              <a:spcBef>
                <a:spcPts val="0"/>
              </a:spcBef>
              <a:spcAft>
                <a:spcPts val="0"/>
              </a:spcAft>
              <a:buClr>
                <a:srgbClr val="F58466"/>
              </a:buClr>
              <a:buFont typeface="Arial" panose="020B0604020202020204" pitchFamily="34" charset="0"/>
              <a:buChar char="•"/>
            </a:pPr>
            <a:r>
              <a:rPr lang="en-US" sz="1800" dirty="0" smtClean="0">
                <a:latin typeface="+mj-lt"/>
                <a:cs typeface="+mn-cs"/>
              </a:rPr>
              <a:t>Fetal and Maternal Death</a:t>
            </a:r>
            <a:endParaRPr lang="en-US" sz="1800" dirty="0">
              <a:latin typeface="+mj-lt"/>
              <a:cs typeface="+mn-cs"/>
            </a:endParaRPr>
          </a:p>
          <a:p>
            <a:pPr marL="285750"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Etc…</a:t>
            </a:r>
          </a:p>
        </p:txBody>
      </p:sp>
      <p:sp>
        <p:nvSpPr>
          <p:cNvPr id="15" name="TextBox 14"/>
          <p:cNvSpPr txBox="1"/>
          <p:nvPr/>
        </p:nvSpPr>
        <p:spPr>
          <a:xfrm>
            <a:off x="6062765" y="1529477"/>
            <a:ext cx="1509196" cy="2585323"/>
          </a:xfrm>
          <a:prstGeom prst="rect">
            <a:avLst/>
          </a:prstGeom>
          <a:noFill/>
        </p:spPr>
        <p:txBody>
          <a:bodyPr wrap="none" rtlCol="0">
            <a:spAutoFit/>
          </a:bodyPr>
          <a:lstStyle/>
          <a:p>
            <a:pPr fontAlgn="auto">
              <a:spcBef>
                <a:spcPts val="0"/>
              </a:spcBef>
              <a:spcAft>
                <a:spcPts val="0"/>
              </a:spcAft>
              <a:buFontTx/>
              <a:buNone/>
            </a:pPr>
            <a:r>
              <a:rPr lang="en-US" sz="1800" dirty="0">
                <a:latin typeface="+mj-lt"/>
                <a:cs typeface="+mn-cs"/>
              </a:rPr>
              <a:t>Prematurity</a:t>
            </a:r>
          </a:p>
          <a:p>
            <a:pPr marL="742950" lvl="1"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ROP</a:t>
            </a:r>
          </a:p>
          <a:p>
            <a:pPr marL="742950" lvl="1"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Sepsis</a:t>
            </a:r>
          </a:p>
          <a:p>
            <a:pPr marL="742950" lvl="1"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NEC</a:t>
            </a:r>
          </a:p>
          <a:p>
            <a:pPr marL="742950" lvl="1"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IVH</a:t>
            </a:r>
          </a:p>
          <a:p>
            <a:pPr marL="742950" lvl="1"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CP</a:t>
            </a:r>
          </a:p>
          <a:p>
            <a:pPr marL="742950" lvl="1"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RDS</a:t>
            </a:r>
          </a:p>
          <a:p>
            <a:pPr marL="742950" lvl="1" indent="-285750" fontAlgn="auto">
              <a:spcBef>
                <a:spcPts val="0"/>
              </a:spcBef>
              <a:spcAft>
                <a:spcPts val="0"/>
              </a:spcAft>
              <a:buClr>
                <a:srgbClr val="F58466"/>
              </a:buClr>
              <a:buFont typeface="Arial" panose="020B0604020202020204" pitchFamily="34" charset="0"/>
              <a:buChar char="•"/>
            </a:pPr>
            <a:r>
              <a:rPr lang="en-US" sz="1800" dirty="0">
                <a:latin typeface="+mj-lt"/>
                <a:cs typeface="+mn-cs"/>
              </a:rPr>
              <a:t>Etc…</a:t>
            </a:r>
          </a:p>
          <a:p>
            <a:pPr marL="285750" indent="-285750" fontAlgn="auto">
              <a:spcBef>
                <a:spcPts val="0"/>
              </a:spcBef>
              <a:spcAft>
                <a:spcPts val="0"/>
              </a:spcAft>
              <a:buFont typeface="Arial" panose="020B0604020202020204" pitchFamily="34" charset="0"/>
              <a:buChar char="•"/>
            </a:pPr>
            <a:endParaRPr lang="en-US" sz="1800" dirty="0">
              <a:latin typeface="+mj-lt"/>
              <a:cs typeface="+mn-cs"/>
            </a:endParaRPr>
          </a:p>
        </p:txBody>
      </p:sp>
    </p:spTree>
    <p:extLst>
      <p:ext uri="{BB962C8B-B14F-4D97-AF65-F5344CB8AC3E}">
        <p14:creationId xmlns:p14="http://schemas.microsoft.com/office/powerpoint/2010/main" val="1224380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8112"/>
            <a:ext cx="7886700" cy="1325563"/>
          </a:xfrm>
        </p:spPr>
        <p:txBody>
          <a:bodyPr/>
          <a:lstStyle/>
          <a:p>
            <a:pPr algn="l"/>
            <a:r>
              <a:rPr lang="en-US" sz="4000" b="1" dirty="0" smtClean="0">
                <a:solidFill>
                  <a:srgbClr val="F58466"/>
                </a:solidFill>
                <a:latin typeface="Goudy Old Style" pitchFamily="18" charset="0"/>
              </a:rPr>
              <a:t>When to Deliver</a:t>
            </a:r>
            <a:endParaRPr lang="en-US" sz="4000" b="1" dirty="0">
              <a:solidFill>
                <a:srgbClr val="F58466"/>
              </a:solidFill>
              <a:latin typeface="Goudy Old Style" pitchFamily="18" charset="0"/>
            </a:endParaRPr>
          </a:p>
        </p:txBody>
      </p:sp>
      <p:sp>
        <p:nvSpPr>
          <p:cNvPr id="4" name="Content Placeholder 3"/>
          <p:cNvSpPr>
            <a:spLocks noGrp="1"/>
          </p:cNvSpPr>
          <p:nvPr>
            <p:ph sz="half" idx="1"/>
          </p:nvPr>
        </p:nvSpPr>
        <p:spPr>
          <a:xfrm>
            <a:off x="600075" y="1371600"/>
            <a:ext cx="3886200" cy="4351338"/>
          </a:xfrm>
        </p:spPr>
        <p:txBody>
          <a:bodyPr>
            <a:normAutofit fontScale="92500" lnSpcReduction="10000"/>
          </a:bodyPr>
          <a:lstStyle/>
          <a:p>
            <a:pPr>
              <a:buClr>
                <a:srgbClr val="F58466"/>
              </a:buClr>
            </a:pPr>
            <a:r>
              <a:rPr lang="en-US" dirty="0" smtClean="0"/>
              <a:t>Chronic Hypertension</a:t>
            </a:r>
          </a:p>
          <a:p>
            <a:pPr lvl="1">
              <a:buClr>
                <a:srgbClr val="004990"/>
              </a:buClr>
              <a:buFont typeface="Arial" pitchFamily="34" charset="0"/>
              <a:buChar char="•"/>
            </a:pPr>
            <a:r>
              <a:rPr lang="en-US" dirty="0" smtClean="0"/>
              <a:t>With no additional maternal or fetal complications, delivery before 38 0/7 weeks not recommended</a:t>
            </a:r>
          </a:p>
          <a:p>
            <a:pPr lvl="1">
              <a:buClr>
                <a:srgbClr val="004990"/>
              </a:buClr>
              <a:buFont typeface="Arial" pitchFamily="34" charset="0"/>
              <a:buChar char="•"/>
            </a:pPr>
            <a:r>
              <a:rPr lang="en-US" dirty="0" smtClean="0"/>
              <a:t>With superimposed preeclampsia, follow preeclampsia recommendations</a:t>
            </a:r>
          </a:p>
          <a:p>
            <a:endParaRPr lang="en-US" dirty="0"/>
          </a:p>
        </p:txBody>
      </p:sp>
      <p:sp>
        <p:nvSpPr>
          <p:cNvPr id="5" name="Content Placeholder 4"/>
          <p:cNvSpPr>
            <a:spLocks noGrp="1"/>
          </p:cNvSpPr>
          <p:nvPr>
            <p:ph sz="half" idx="2"/>
          </p:nvPr>
        </p:nvSpPr>
        <p:spPr>
          <a:xfrm>
            <a:off x="4629150" y="1391588"/>
            <a:ext cx="4057650" cy="4351338"/>
          </a:xfrm>
        </p:spPr>
        <p:txBody>
          <a:bodyPr>
            <a:normAutofit fontScale="92500" lnSpcReduction="10000"/>
          </a:bodyPr>
          <a:lstStyle/>
          <a:p>
            <a:pPr>
              <a:buClr>
                <a:srgbClr val="F58466"/>
              </a:buClr>
            </a:pPr>
            <a:r>
              <a:rPr lang="en-US" dirty="0" smtClean="0"/>
              <a:t>Preeclampsia/Gestational Hypertension</a:t>
            </a:r>
          </a:p>
          <a:p>
            <a:pPr lvl="1">
              <a:buClr>
                <a:srgbClr val="004990"/>
              </a:buClr>
              <a:buFont typeface="Arial" pitchFamily="34" charset="0"/>
              <a:buChar char="•"/>
            </a:pPr>
            <a:r>
              <a:rPr lang="en-US" dirty="0" smtClean="0"/>
              <a:t>Without severe features:</a:t>
            </a:r>
          </a:p>
          <a:p>
            <a:pPr lvl="2">
              <a:buClr>
                <a:srgbClr val="F58466"/>
              </a:buClr>
            </a:pPr>
            <a:r>
              <a:rPr lang="en-US" sz="2100" dirty="0"/>
              <a:t>May expectantly manage until severe features present or 37 0/7 weeks</a:t>
            </a:r>
          </a:p>
          <a:p>
            <a:pPr lvl="1">
              <a:buClr>
                <a:srgbClr val="004990"/>
              </a:buClr>
              <a:buFont typeface="Arial" pitchFamily="34" charset="0"/>
              <a:buChar char="•"/>
            </a:pPr>
            <a:r>
              <a:rPr lang="en-US" dirty="0" smtClean="0"/>
              <a:t>With Severe Features</a:t>
            </a:r>
          </a:p>
          <a:p>
            <a:pPr lvl="2">
              <a:buClr>
                <a:srgbClr val="F58466"/>
              </a:buClr>
            </a:pPr>
            <a:r>
              <a:rPr lang="en-US" dirty="0" smtClean="0"/>
              <a:t>Prior to viability- deliver</a:t>
            </a:r>
          </a:p>
          <a:p>
            <a:pPr lvl="2">
              <a:buClr>
                <a:srgbClr val="F58466"/>
              </a:buClr>
            </a:pPr>
            <a:r>
              <a:rPr lang="en-US" dirty="0" smtClean="0"/>
              <a:t>May expectantly manage in appropriate setting until 34 weeks gestation, if maternal and fetal status stable</a:t>
            </a:r>
            <a:endParaRPr lang="en-US" dirty="0"/>
          </a:p>
        </p:txBody>
      </p:sp>
      <p:sp>
        <p:nvSpPr>
          <p:cNvPr id="8" name="Rectangle 7"/>
          <p:cNvSpPr/>
          <p:nvPr/>
        </p:nvSpPr>
        <p:spPr>
          <a:xfrm>
            <a:off x="922193" y="5489033"/>
            <a:ext cx="4572000" cy="707886"/>
          </a:xfrm>
          <a:prstGeom prst="rect">
            <a:avLst/>
          </a:prstGeom>
        </p:spPr>
        <p:txBody>
          <a:bodyPr>
            <a:spAutoFit/>
          </a:bodyPr>
          <a:lstStyle/>
          <a:p>
            <a:pPr fontAlgn="auto">
              <a:spcBef>
                <a:spcPts val="0"/>
              </a:spcBef>
              <a:spcAft>
                <a:spcPts val="0"/>
              </a:spcAft>
              <a:buFontTx/>
              <a:buNone/>
            </a:pPr>
            <a:r>
              <a:rPr lang="en-US" sz="1000" dirty="0">
                <a:solidFill>
                  <a:prstClr val="black"/>
                </a:solidFill>
                <a:latin typeface="+mj-lt"/>
                <a:ea typeface="Times New Roman" panose="02020603050405020304" pitchFamily="18" charset="0"/>
                <a:cs typeface="+mn-cs"/>
              </a:rPr>
              <a:t>American College of Obstetricians and Gynecologists, Task Force on Hypertension in Pregnancy. Hypertension in pregnancy. Report of the American College of Obstetricians and Gynecologists' Task Force on Hypertension in Pregnancy. </a:t>
            </a:r>
            <a:r>
              <a:rPr lang="en-US" sz="1000" dirty="0" err="1">
                <a:solidFill>
                  <a:prstClr val="black"/>
                </a:solidFill>
                <a:latin typeface="+mj-lt"/>
                <a:ea typeface="Times New Roman" panose="02020603050405020304" pitchFamily="18" charset="0"/>
                <a:cs typeface="+mn-cs"/>
              </a:rPr>
              <a:t>Obstet</a:t>
            </a:r>
            <a:r>
              <a:rPr lang="en-US" sz="1000" dirty="0">
                <a:solidFill>
                  <a:prstClr val="black"/>
                </a:solidFill>
                <a:latin typeface="+mj-lt"/>
                <a:ea typeface="Times New Roman" panose="02020603050405020304" pitchFamily="18" charset="0"/>
                <a:cs typeface="+mn-cs"/>
              </a:rPr>
              <a:t> Gynecol. 2013 Nov;122(5):1122-31. </a:t>
            </a:r>
            <a:endParaRPr lang="en-US" sz="1400" dirty="0">
              <a:solidFill>
                <a:prstClr val="black"/>
              </a:solidFill>
              <a:latin typeface="+mj-lt"/>
              <a:ea typeface="Times New Roman" panose="02020603050405020304" pitchFamily="18" charset="0"/>
              <a:cs typeface="+mn-cs"/>
            </a:endParaRPr>
          </a:p>
        </p:txBody>
      </p:sp>
    </p:spTree>
    <p:extLst>
      <p:ext uri="{BB962C8B-B14F-4D97-AF65-F5344CB8AC3E}">
        <p14:creationId xmlns:p14="http://schemas.microsoft.com/office/powerpoint/2010/main" val="33904327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4126" y="2072701"/>
            <a:ext cx="5409624" cy="3312101"/>
          </a:xfrm>
          <a:ln w="12700" cmpd="sng">
            <a:solidFill>
              <a:schemeClr val="tx1"/>
            </a:solidFill>
          </a:ln>
        </p:spPr>
        <p:txBody>
          <a:bodyPr/>
          <a:lstStyle/>
          <a:p>
            <a:pPr marL="0" indent="0" algn="ctr">
              <a:lnSpc>
                <a:spcPct val="90000"/>
              </a:lnSpc>
              <a:spcBef>
                <a:spcPts val="0"/>
              </a:spcBef>
              <a:buNone/>
            </a:pPr>
            <a:r>
              <a:rPr lang="en-US" dirty="0" smtClean="0"/>
              <a:t>In patients with </a:t>
            </a:r>
            <a:r>
              <a:rPr lang="en-US" b="1" dirty="0" smtClean="0"/>
              <a:t>preterm </a:t>
            </a:r>
            <a:r>
              <a:rPr lang="en-US" dirty="0" smtClean="0"/>
              <a:t>preeclampsia with severe features, </a:t>
            </a:r>
          </a:p>
          <a:p>
            <a:pPr marL="0" indent="0" algn="ctr">
              <a:lnSpc>
                <a:spcPct val="90000"/>
              </a:lnSpc>
              <a:spcBef>
                <a:spcPts val="0"/>
              </a:spcBef>
              <a:buNone/>
            </a:pPr>
            <a:r>
              <a:rPr lang="en-US" dirty="0" smtClean="0"/>
              <a:t>the disease can rapidly progress to significant maternal morbidity and/or mortality.</a:t>
            </a:r>
            <a:endParaRPr lang="en-US" dirty="0"/>
          </a:p>
        </p:txBody>
      </p:sp>
      <p:sp>
        <p:nvSpPr>
          <p:cNvPr id="8" name="Title 1"/>
          <p:cNvSpPr>
            <a:spLocks noGrp="1"/>
          </p:cNvSpPr>
          <p:nvPr>
            <p:ph type="title"/>
          </p:nvPr>
        </p:nvSpPr>
        <p:spPr>
          <a:xfrm>
            <a:off x="457200" y="0"/>
            <a:ext cx="8229600" cy="1143000"/>
          </a:xfrm>
        </p:spPr>
        <p:txBody>
          <a:bodyPr/>
          <a:lstStyle/>
          <a:p>
            <a:pPr algn="l"/>
            <a:r>
              <a:rPr lang="en-US" sz="4000" b="1" dirty="0"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sp>
        <p:nvSpPr>
          <p:cNvPr id="4" name="TextBox 3"/>
          <p:cNvSpPr txBox="1"/>
          <p:nvPr/>
        </p:nvSpPr>
        <p:spPr>
          <a:xfrm>
            <a:off x="1828800" y="5638800"/>
            <a:ext cx="5105400" cy="369332"/>
          </a:xfrm>
          <a:prstGeom prst="rect">
            <a:avLst/>
          </a:prstGeom>
          <a:noFill/>
        </p:spPr>
        <p:txBody>
          <a:bodyPr wrap="square" rtlCol="0">
            <a:spAutoFit/>
          </a:bodyPr>
          <a:lstStyle/>
          <a:p>
            <a:r>
              <a:rPr lang="en-US" dirty="0" smtClean="0"/>
              <a:t>*Transfer to appropriate level of care if possible</a:t>
            </a:r>
            <a:endParaRPr lang="en-US" dirty="0"/>
          </a:p>
        </p:txBody>
      </p:sp>
      <p:pic>
        <p:nvPicPr>
          <p:cNvPr id="5"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6845490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581899" cy="990600"/>
          </a:xfrm>
        </p:spPr>
        <p:txBody>
          <a:bodyPr>
            <a:noAutofit/>
          </a:bodyPr>
          <a:lstStyle/>
          <a:p>
            <a:pPr algn="l"/>
            <a:r>
              <a:rPr lang="en-US" sz="3600" b="1" dirty="0" smtClean="0">
                <a:solidFill>
                  <a:srgbClr val="F58466"/>
                </a:solidFill>
                <a:latin typeface="Goudy Old Style" pitchFamily="18" charset="0"/>
              </a:rPr>
              <a:t>Expectant Management of </a:t>
            </a:r>
            <a:br>
              <a:rPr lang="en-US" sz="3600" b="1" dirty="0" smtClean="0">
                <a:solidFill>
                  <a:srgbClr val="F58466"/>
                </a:solidFill>
                <a:latin typeface="Goudy Old Style" pitchFamily="18" charset="0"/>
              </a:rPr>
            </a:br>
            <a:r>
              <a:rPr lang="en-US" sz="3600" b="1" dirty="0" smtClean="0">
                <a:solidFill>
                  <a:srgbClr val="F58466"/>
                </a:solidFill>
                <a:latin typeface="Goudy Old Style" pitchFamily="18" charset="0"/>
              </a:rPr>
              <a:t>Pregnancies &lt; 34 Weeks Gestation </a:t>
            </a:r>
            <a:br>
              <a:rPr lang="en-US" sz="3600" b="1" dirty="0" smtClean="0">
                <a:solidFill>
                  <a:srgbClr val="F58466"/>
                </a:solidFill>
                <a:latin typeface="Goudy Old Style" pitchFamily="18" charset="0"/>
              </a:rPr>
            </a:br>
            <a:r>
              <a:rPr lang="en-US" sz="2400" b="1" dirty="0" smtClean="0">
                <a:solidFill>
                  <a:srgbClr val="F58466"/>
                </a:solidFill>
                <a:latin typeface="Goudy Old Style" pitchFamily="18" charset="0"/>
                <a:ea typeface="ＭＳ Ｐゴシック" charset="0"/>
                <a:cs typeface="ＭＳ Ｐゴシック" charset="0"/>
              </a:rPr>
              <a:t>(</a:t>
            </a:r>
            <a:r>
              <a:rPr lang="en-US" sz="2400" b="1" dirty="0">
                <a:solidFill>
                  <a:srgbClr val="F58466"/>
                </a:solidFill>
                <a:latin typeface="Goudy Old Style" pitchFamily="18" charset="0"/>
                <a:ea typeface="ＭＳ Ｐゴシック" charset="0"/>
                <a:cs typeface="ＭＳ Ｐゴシック" charset="0"/>
              </a:rPr>
              <a:t>From CMQCC Preeclampsia Toolkit, 2013</a:t>
            </a:r>
            <a:r>
              <a:rPr lang="en-US" sz="2400" b="1" dirty="0" smtClean="0">
                <a:solidFill>
                  <a:srgbClr val="F58466"/>
                </a:solidFill>
                <a:latin typeface="Goudy Old Style" pitchFamily="18" charset="0"/>
                <a:ea typeface="ＭＳ Ｐゴシック" charset="0"/>
                <a:cs typeface="ＭＳ Ｐゴシック" charset="0"/>
              </a:rPr>
              <a:t>)</a:t>
            </a:r>
            <a:endParaRPr lang="en-US" sz="3600" b="1" dirty="0">
              <a:solidFill>
                <a:srgbClr val="F58466"/>
              </a:solidFill>
              <a:latin typeface="Goudy Old Style"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485063676"/>
              </p:ext>
            </p:extLst>
          </p:nvPr>
        </p:nvGraphicFramePr>
        <p:xfrm>
          <a:off x="228600" y="1400175"/>
          <a:ext cx="8982075" cy="5276850"/>
        </p:xfrm>
        <a:graphic>
          <a:graphicData uri="http://schemas.openxmlformats.org/presentationml/2006/ole">
            <mc:AlternateContent xmlns:mc="http://schemas.openxmlformats.org/markup-compatibility/2006">
              <mc:Choice xmlns:v="urn:schemas-microsoft-com:vml" Requires="v">
                <p:oleObj spid="_x0000_s5190" name="Document" r:id="rId4" imgW="6327636" imgH="3727411" progId="Word.Document.12">
                  <p:embed/>
                </p:oleObj>
              </mc:Choice>
              <mc:Fallback>
                <p:oleObj name="Document" r:id="rId4" imgW="6327636" imgH="3727411" progId="Word.Document.12">
                  <p:embed/>
                  <p:pic>
                    <p:nvPicPr>
                      <p:cNvPr id="0"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400175"/>
                        <a:ext cx="8982075" cy="5276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558800" y="520729"/>
            <a:ext cx="328936" cy="584775"/>
          </a:xfrm>
          <a:prstGeom prst="rect">
            <a:avLst/>
          </a:prstGeom>
          <a:noFill/>
        </p:spPr>
        <p:txBody>
          <a:bodyPr wrap="none" rtlCol="0">
            <a:spAutoFit/>
          </a:bodyPr>
          <a:lstStyle/>
          <a:p>
            <a:endParaRPr lang="en-US" dirty="0"/>
          </a:p>
        </p:txBody>
      </p:sp>
      <p:pic>
        <p:nvPicPr>
          <p:cNvPr id="7"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3775381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607488" y="5977890"/>
            <a:ext cx="414020" cy="375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92" y="533400"/>
            <a:ext cx="5322980" cy="5852160"/>
          </a:xfrm>
          <a:prstGeom prst="rect">
            <a:avLst/>
          </a:prstGeom>
        </p:spPr>
      </p:pic>
      <p:sp>
        <p:nvSpPr>
          <p:cNvPr id="5" name="TextBox 4"/>
          <p:cNvSpPr txBox="1"/>
          <p:nvPr/>
        </p:nvSpPr>
        <p:spPr>
          <a:xfrm>
            <a:off x="152400" y="51701"/>
            <a:ext cx="7961571" cy="830997"/>
          </a:xfrm>
          <a:prstGeom prst="rect">
            <a:avLst/>
          </a:prstGeom>
          <a:noFill/>
        </p:spPr>
        <p:txBody>
          <a:bodyPr wrap="square" rtlCol="0">
            <a:spAutoFit/>
          </a:bodyPr>
          <a:lstStyle/>
          <a:p>
            <a:r>
              <a:rPr lang="en-US" sz="2400" b="1" dirty="0" smtClean="0">
                <a:solidFill>
                  <a:srgbClr val="F58466"/>
                </a:solidFill>
                <a:latin typeface="Goudy Old Style" pitchFamily="18" charset="0"/>
              </a:rPr>
              <a:t>Management of Preeclampsia with Severe Features </a:t>
            </a:r>
          </a:p>
          <a:p>
            <a:r>
              <a:rPr lang="en-US" sz="2400" b="1" dirty="0" smtClean="0">
                <a:solidFill>
                  <a:srgbClr val="F58466"/>
                </a:solidFill>
                <a:latin typeface="Goudy Old Style" pitchFamily="18" charset="0"/>
              </a:rPr>
              <a:t>at Less Than 34 Weeks Gestation After Viability</a:t>
            </a:r>
            <a:endParaRPr lang="en-US" sz="2400" b="1" dirty="0">
              <a:solidFill>
                <a:srgbClr val="F58466"/>
              </a:solidFill>
              <a:latin typeface="Goudy Old Style" pitchFamily="18" charset="0"/>
            </a:endParaRPr>
          </a:p>
        </p:txBody>
      </p:sp>
      <p:sp>
        <p:nvSpPr>
          <p:cNvPr id="7" name="TextBox 6"/>
          <p:cNvSpPr txBox="1"/>
          <p:nvPr/>
        </p:nvSpPr>
        <p:spPr>
          <a:xfrm>
            <a:off x="6897873" y="1956391"/>
            <a:ext cx="184731" cy="369332"/>
          </a:xfrm>
          <a:prstGeom prst="rect">
            <a:avLst/>
          </a:prstGeom>
          <a:noFill/>
        </p:spPr>
        <p:txBody>
          <a:bodyPr wrap="none" rtlCol="0">
            <a:spAutoFit/>
          </a:bodyPr>
          <a:lstStyle/>
          <a:p>
            <a:endParaRPr lang="en-US" dirty="0"/>
          </a:p>
        </p:txBody>
      </p:sp>
      <p:sp>
        <p:nvSpPr>
          <p:cNvPr id="11" name="Oval 10"/>
          <p:cNvSpPr/>
          <p:nvPr/>
        </p:nvSpPr>
        <p:spPr>
          <a:xfrm>
            <a:off x="3607488" y="5993963"/>
            <a:ext cx="354912" cy="34968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49400" y="6353373"/>
            <a:ext cx="3791572" cy="307777"/>
          </a:xfrm>
          <a:prstGeom prst="rect">
            <a:avLst/>
          </a:prstGeom>
          <a:solidFill>
            <a:srgbClr val="D6D3D1"/>
          </a:solidFill>
        </p:spPr>
        <p:txBody>
          <a:bodyPr wrap="square" rtlCol="0">
            <a:spAutoFit/>
          </a:bodyPr>
          <a:lstStyle/>
          <a:p>
            <a:pPr algn="ctr"/>
            <a:r>
              <a:rPr lang="en-US" sz="1400" dirty="0" smtClean="0"/>
              <a:t>EXPECTANT MANAGEMENT</a:t>
            </a:r>
            <a:endParaRPr lang="en-US" sz="1400" dirty="0"/>
          </a:p>
        </p:txBody>
      </p:sp>
      <p:pic>
        <p:nvPicPr>
          <p:cNvPr id="10" name="Picture 9"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2128" y="1580506"/>
            <a:ext cx="2867057" cy="1005840"/>
          </a:xfrm>
          <a:prstGeom prst="rect">
            <a:avLst/>
          </a:prstGeom>
          <a:ln>
            <a:solidFill>
              <a:srgbClr val="FF0000"/>
            </a:solidFill>
          </a:ln>
        </p:spPr>
      </p:pic>
      <p:sp>
        <p:nvSpPr>
          <p:cNvPr id="4" name="Rectangle 3"/>
          <p:cNvSpPr/>
          <p:nvPr/>
        </p:nvSpPr>
        <p:spPr>
          <a:xfrm>
            <a:off x="6067072" y="3962400"/>
            <a:ext cx="2848328" cy="2031325"/>
          </a:xfrm>
          <a:prstGeom prst="rect">
            <a:avLst/>
          </a:prstGeom>
        </p:spPr>
        <p:txBody>
          <a:bodyPr wrap="square">
            <a:spAutoFit/>
          </a:bodyPr>
          <a:lstStyle/>
          <a:p>
            <a:r>
              <a:rPr lang="en-US" sz="1400" dirty="0">
                <a:latin typeface="+mj-lt"/>
                <a:ea typeface="Times New Roman" panose="02020603050405020304" pitchFamily="18" charset="0"/>
                <a:cs typeface="Times New Roman" panose="02020603050405020304" pitchFamily="18" charset="0"/>
              </a:rPr>
              <a:t>American College of Obstetricians and Gynecologists, Task Force on Hypertension in Pregnancy. Hypertension in pregnancy. Report of the American College of Obstetricians and Gynecologists' Task Force on Hypertension in Pregnancy. </a:t>
            </a:r>
            <a:r>
              <a:rPr lang="en-US" sz="1400" dirty="0" err="1">
                <a:latin typeface="+mj-lt"/>
                <a:ea typeface="Times New Roman" panose="02020603050405020304" pitchFamily="18" charset="0"/>
                <a:cs typeface="Times New Roman" panose="02020603050405020304" pitchFamily="18" charset="0"/>
              </a:rPr>
              <a:t>Obstet</a:t>
            </a:r>
            <a:r>
              <a:rPr lang="en-US" sz="1400" dirty="0">
                <a:latin typeface="+mj-lt"/>
                <a:ea typeface="Times New Roman" panose="02020603050405020304" pitchFamily="18" charset="0"/>
                <a:cs typeface="Times New Roman" panose="02020603050405020304" pitchFamily="18" charset="0"/>
              </a:rPr>
              <a:t> Gynecol. 2013 Nov;122(5):1122-31</a:t>
            </a:r>
            <a:endParaRPr lang="en-US" sz="1400" dirty="0">
              <a:latin typeface="+mj-lt"/>
            </a:endParaRPr>
          </a:p>
        </p:txBody>
      </p:sp>
      <p:sp>
        <p:nvSpPr>
          <p:cNvPr id="6" name="Down Arrow 5"/>
          <p:cNvSpPr/>
          <p:nvPr/>
        </p:nvSpPr>
        <p:spPr>
          <a:xfrm>
            <a:off x="3365500" y="5977890"/>
            <a:ext cx="182880"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72522" y="6019800"/>
            <a:ext cx="533400" cy="307777"/>
          </a:xfrm>
          <a:prstGeom prst="rect">
            <a:avLst/>
          </a:prstGeom>
          <a:noFill/>
        </p:spPr>
        <p:txBody>
          <a:bodyPr wrap="square" rtlCol="0">
            <a:spAutoFit/>
          </a:bodyPr>
          <a:lstStyle/>
          <a:p>
            <a:r>
              <a:rPr lang="en-US" sz="1400" b="1" dirty="0" smtClean="0">
                <a:solidFill>
                  <a:schemeClr val="bg1"/>
                </a:solidFill>
                <a:latin typeface="+mj-lt"/>
              </a:rPr>
              <a:t>NO</a:t>
            </a:r>
            <a:endParaRPr lang="en-US" sz="1400" b="1" dirty="0">
              <a:solidFill>
                <a:schemeClr val="bg1"/>
              </a:solidFill>
              <a:latin typeface="+mj-lt"/>
            </a:endParaRPr>
          </a:p>
        </p:txBody>
      </p:sp>
    </p:spTree>
    <p:extLst>
      <p:ext uri="{BB962C8B-B14F-4D97-AF65-F5344CB8AC3E}">
        <p14:creationId xmlns:p14="http://schemas.microsoft.com/office/powerpoint/2010/main" val="10532923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108" y="923208"/>
            <a:ext cx="7505092" cy="4791792"/>
          </a:xfrm>
          <a:prstGeom prst="rect">
            <a:avLst/>
          </a:prstGeom>
        </p:spPr>
      </p:pic>
      <p:sp>
        <p:nvSpPr>
          <p:cNvPr id="3" name="Rectangle 2"/>
          <p:cNvSpPr/>
          <p:nvPr/>
        </p:nvSpPr>
        <p:spPr>
          <a:xfrm>
            <a:off x="0" y="5562600"/>
            <a:ext cx="9144000" cy="430887"/>
          </a:xfrm>
          <a:prstGeom prst="rect">
            <a:avLst/>
          </a:prstGeom>
        </p:spPr>
        <p:txBody>
          <a:bodyPr wrap="square">
            <a:spAutoFit/>
          </a:bodyPr>
          <a:lstStyle/>
          <a:p>
            <a:pPr fontAlgn="auto">
              <a:spcBef>
                <a:spcPts val="0"/>
              </a:spcBef>
              <a:spcAft>
                <a:spcPts val="0"/>
              </a:spcAft>
              <a:buFontTx/>
              <a:buNone/>
            </a:pPr>
            <a:r>
              <a:rPr lang="en-US" sz="1100" dirty="0" smtClean="0">
                <a:solidFill>
                  <a:prstClr val="black"/>
                </a:solidFill>
                <a:latin typeface="+mj-lt"/>
                <a:ea typeface="Times New Roman" panose="02020603050405020304" pitchFamily="18" charset="0"/>
                <a:cs typeface="+mn-cs"/>
              </a:rPr>
              <a:t>American </a:t>
            </a:r>
            <a:r>
              <a:rPr lang="en-US" sz="1100" dirty="0">
                <a:solidFill>
                  <a:prstClr val="black"/>
                </a:solidFill>
                <a:latin typeface="+mj-lt"/>
                <a:ea typeface="Times New Roman" panose="02020603050405020304" pitchFamily="18" charset="0"/>
                <a:cs typeface="+mn-cs"/>
              </a:rPr>
              <a:t>College of Obstetricians and Gynecologists, Task Force on Hypertension in Pregnancy. Hypertension in pregnancy. Report of the American College of Obstetricians and Gynecologists' Task Force on Hypertension in Pregnancy. </a:t>
            </a:r>
            <a:r>
              <a:rPr lang="en-US" sz="1100" dirty="0" err="1">
                <a:solidFill>
                  <a:prstClr val="black"/>
                </a:solidFill>
                <a:latin typeface="+mj-lt"/>
                <a:ea typeface="Times New Roman" panose="02020603050405020304" pitchFamily="18" charset="0"/>
                <a:cs typeface="+mn-cs"/>
              </a:rPr>
              <a:t>Obstet</a:t>
            </a:r>
            <a:r>
              <a:rPr lang="en-US" sz="1100" dirty="0">
                <a:solidFill>
                  <a:prstClr val="black"/>
                </a:solidFill>
                <a:latin typeface="+mj-lt"/>
                <a:ea typeface="Times New Roman" panose="02020603050405020304" pitchFamily="18" charset="0"/>
                <a:cs typeface="+mn-cs"/>
              </a:rPr>
              <a:t> Gynecol. 2013 Nov;122(5):1122-31. </a:t>
            </a:r>
            <a:endParaRPr lang="en-US" dirty="0">
              <a:solidFill>
                <a:prstClr val="black"/>
              </a:solidFill>
              <a:latin typeface="+mj-lt"/>
              <a:ea typeface="Times New Roman" panose="02020603050405020304" pitchFamily="18" charset="0"/>
              <a:cs typeface="+mn-cs"/>
            </a:endParaRPr>
          </a:p>
        </p:txBody>
      </p:sp>
      <p:sp>
        <p:nvSpPr>
          <p:cNvPr id="4" name="Rectangle 3"/>
          <p:cNvSpPr/>
          <p:nvPr/>
        </p:nvSpPr>
        <p:spPr>
          <a:xfrm>
            <a:off x="152400" y="149086"/>
            <a:ext cx="7550887" cy="830997"/>
          </a:xfrm>
          <a:prstGeom prst="rect">
            <a:avLst/>
          </a:prstGeom>
        </p:spPr>
        <p:txBody>
          <a:bodyPr wrap="square">
            <a:spAutoFit/>
          </a:bodyPr>
          <a:lstStyle/>
          <a:p>
            <a:pPr fontAlgn="auto">
              <a:spcBef>
                <a:spcPts val="0"/>
              </a:spcBef>
              <a:spcAft>
                <a:spcPts val="0"/>
              </a:spcAft>
              <a:buFontTx/>
              <a:buNone/>
            </a:pPr>
            <a:r>
              <a:rPr lang="en-US" sz="2400" b="1" dirty="0" smtClean="0">
                <a:solidFill>
                  <a:srgbClr val="F58466"/>
                </a:solidFill>
                <a:latin typeface="Goudy Old Style" pitchFamily="18" charset="0"/>
              </a:rPr>
              <a:t>Expectant Management of Preeclampsia with </a:t>
            </a:r>
          </a:p>
          <a:p>
            <a:pPr fontAlgn="auto">
              <a:spcBef>
                <a:spcPts val="0"/>
              </a:spcBef>
              <a:spcAft>
                <a:spcPts val="0"/>
              </a:spcAft>
              <a:buFontTx/>
              <a:buNone/>
            </a:pPr>
            <a:r>
              <a:rPr lang="en-US" sz="2400" b="1" dirty="0" smtClean="0">
                <a:solidFill>
                  <a:srgbClr val="F58466"/>
                </a:solidFill>
                <a:latin typeface="Goudy Old Style" pitchFamily="18" charset="0"/>
              </a:rPr>
              <a:t>Severe Features at Less Than 34 Weeks Gestation</a:t>
            </a:r>
            <a:endParaRPr lang="en-US" sz="2400" b="1" dirty="0">
              <a:solidFill>
                <a:srgbClr val="F58466"/>
              </a:solidFill>
              <a:latin typeface="Goudy Old Style" pitchFamily="18" charset="0"/>
            </a:endParaRPr>
          </a:p>
        </p:txBody>
      </p:sp>
    </p:spTree>
    <p:extLst>
      <p:ext uri="{BB962C8B-B14F-4D97-AF65-F5344CB8AC3E}">
        <p14:creationId xmlns:p14="http://schemas.microsoft.com/office/powerpoint/2010/main" val="11071413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7858124" cy="1200329"/>
          </a:xfrm>
          <a:prstGeom prst="rect">
            <a:avLst/>
          </a:prstGeom>
          <a:noFill/>
        </p:spPr>
        <p:txBody>
          <a:bodyPr wrap="square" rtlCol="0">
            <a:spAutoFit/>
          </a:bodyPr>
          <a:lstStyle/>
          <a:p>
            <a:pPr defTabSz="457200" fontAlgn="auto">
              <a:spcBef>
                <a:spcPts val="0"/>
              </a:spcBef>
              <a:spcAft>
                <a:spcPts val="0"/>
              </a:spcAft>
              <a:buFontTx/>
              <a:buNone/>
            </a:pPr>
            <a:r>
              <a:rPr lang="en-US" sz="3600" b="1" dirty="0">
                <a:solidFill>
                  <a:srgbClr val="F58466"/>
                </a:solidFill>
                <a:latin typeface="Goudy Old Style" pitchFamily="18" charset="0"/>
              </a:rPr>
              <a:t>Management of Suspected Severe Preeclampsia &lt; 34 Weeks Gestation</a:t>
            </a:r>
          </a:p>
        </p:txBody>
      </p:sp>
      <p:sp>
        <p:nvSpPr>
          <p:cNvPr id="6" name="TextBox 5"/>
          <p:cNvSpPr txBox="1"/>
          <p:nvPr/>
        </p:nvSpPr>
        <p:spPr>
          <a:xfrm>
            <a:off x="1066800" y="4572000"/>
            <a:ext cx="3134677" cy="1169551"/>
          </a:xfrm>
          <a:prstGeom prst="rect">
            <a:avLst/>
          </a:prstGeom>
          <a:noFill/>
          <a:ln>
            <a:solidFill>
              <a:srgbClr val="000000"/>
            </a:solidFill>
          </a:ln>
        </p:spPr>
        <p:txBody>
          <a:bodyPr wrap="square" rtlCol="0">
            <a:spAutoFit/>
          </a:bodyPr>
          <a:lstStyle/>
          <a:p>
            <a:pPr defTabSz="457200" fontAlgn="auto">
              <a:spcBef>
                <a:spcPts val="0"/>
              </a:spcBef>
              <a:spcAft>
                <a:spcPts val="0"/>
              </a:spcAft>
              <a:buFontTx/>
              <a:buNone/>
            </a:pPr>
            <a:r>
              <a:rPr lang="en-US" sz="1400" b="1" dirty="0">
                <a:solidFill>
                  <a:srgbClr val="000000"/>
                </a:solidFill>
                <a:latin typeface="Arial"/>
                <a:cs typeface="+mn-cs"/>
              </a:rPr>
              <a:t>Proceed to delivery for:</a:t>
            </a:r>
          </a:p>
          <a:p>
            <a:pPr marL="285750" indent="-285750" defTabSz="457200" fontAlgn="auto">
              <a:spcBef>
                <a:spcPts val="0"/>
              </a:spcBef>
              <a:spcAft>
                <a:spcPts val="0"/>
              </a:spcAft>
              <a:buClr>
                <a:srgbClr val="F58466"/>
              </a:buClr>
              <a:buFont typeface="Arial"/>
              <a:buChar char="•"/>
            </a:pPr>
            <a:r>
              <a:rPr lang="en-US" sz="1400" dirty="0">
                <a:solidFill>
                  <a:srgbClr val="000000"/>
                </a:solidFill>
                <a:latin typeface="Arial"/>
                <a:cs typeface="+mn-cs"/>
              </a:rPr>
              <a:t>Recurrent severe hypertension despite therapy</a:t>
            </a:r>
          </a:p>
          <a:p>
            <a:pPr marL="285750" indent="-285750" defTabSz="457200" fontAlgn="auto">
              <a:spcBef>
                <a:spcPts val="0"/>
              </a:spcBef>
              <a:spcAft>
                <a:spcPts val="0"/>
              </a:spcAft>
              <a:buClr>
                <a:srgbClr val="F58466"/>
              </a:buClr>
              <a:buFont typeface="Arial"/>
              <a:buChar char="•"/>
            </a:pPr>
            <a:r>
              <a:rPr lang="en-US" sz="1400" dirty="0">
                <a:solidFill>
                  <a:srgbClr val="000000"/>
                </a:solidFill>
                <a:latin typeface="Arial"/>
                <a:cs typeface="+mn-cs"/>
              </a:rPr>
              <a:t>Other contraindications to expectant  management </a:t>
            </a:r>
          </a:p>
        </p:txBody>
      </p:sp>
      <p:sp>
        <p:nvSpPr>
          <p:cNvPr id="8" name="TextBox 7"/>
          <p:cNvSpPr txBox="1"/>
          <p:nvPr/>
        </p:nvSpPr>
        <p:spPr>
          <a:xfrm>
            <a:off x="833438" y="1634309"/>
            <a:ext cx="7624762" cy="2000548"/>
          </a:xfrm>
          <a:prstGeom prst="rect">
            <a:avLst/>
          </a:prstGeom>
          <a:noFill/>
          <a:ln>
            <a:solidFill>
              <a:srgbClr val="000000"/>
            </a:solidFill>
          </a:ln>
        </p:spPr>
        <p:txBody>
          <a:bodyPr wrap="square" rtlCol="0">
            <a:spAutoFit/>
          </a:bodyPr>
          <a:lstStyle/>
          <a:p>
            <a:pPr algn="ctr" defTabSz="457200" fontAlgn="auto">
              <a:spcBef>
                <a:spcPts val="0"/>
              </a:spcBef>
              <a:spcAft>
                <a:spcPts val="0"/>
              </a:spcAft>
              <a:buFontTx/>
              <a:buNone/>
            </a:pPr>
            <a:r>
              <a:rPr lang="en-US" sz="2400" b="1" dirty="0">
                <a:solidFill>
                  <a:srgbClr val="000000"/>
                </a:solidFill>
                <a:latin typeface="Arial"/>
                <a:cs typeface="+mn-cs"/>
              </a:rPr>
              <a:t>Initial 24-48 hours observation</a:t>
            </a:r>
          </a:p>
          <a:p>
            <a:pPr marL="285750" indent="-285750" defTabSz="457200" fontAlgn="auto">
              <a:spcBef>
                <a:spcPts val="0"/>
              </a:spcBef>
              <a:spcAft>
                <a:spcPts val="0"/>
              </a:spcAft>
              <a:buClr>
                <a:srgbClr val="F58466"/>
              </a:buClr>
              <a:buFont typeface="Arial"/>
              <a:buChar char="•"/>
            </a:pPr>
            <a:r>
              <a:rPr lang="en-US" sz="2000" dirty="0">
                <a:solidFill>
                  <a:srgbClr val="000000"/>
                </a:solidFill>
                <a:latin typeface="Arial"/>
                <a:cs typeface="+mn-cs"/>
              </a:rPr>
              <a:t>Initiate antenatal corticosteroids if not previously administered</a:t>
            </a:r>
          </a:p>
          <a:p>
            <a:pPr marL="285750" indent="-285750" defTabSz="457200" fontAlgn="auto">
              <a:spcBef>
                <a:spcPts val="0"/>
              </a:spcBef>
              <a:spcAft>
                <a:spcPts val="0"/>
              </a:spcAft>
              <a:buClr>
                <a:srgbClr val="F58466"/>
              </a:buClr>
              <a:buFont typeface="Arial"/>
              <a:buChar char="•"/>
            </a:pPr>
            <a:r>
              <a:rPr lang="en-US" sz="2000" dirty="0">
                <a:solidFill>
                  <a:srgbClr val="000000"/>
                </a:solidFill>
                <a:latin typeface="Arial"/>
                <a:cs typeface="+mn-cs"/>
              </a:rPr>
              <a:t>Initiate 24 hour urine monitoring as appropriate</a:t>
            </a:r>
          </a:p>
          <a:p>
            <a:pPr marL="285750" indent="-285750" defTabSz="457200" fontAlgn="auto">
              <a:spcBef>
                <a:spcPts val="0"/>
              </a:spcBef>
              <a:spcAft>
                <a:spcPts val="0"/>
              </a:spcAft>
              <a:buClr>
                <a:srgbClr val="F58466"/>
              </a:buClr>
              <a:buFont typeface="Arial"/>
              <a:buChar char="•"/>
            </a:pPr>
            <a:r>
              <a:rPr lang="en-US" sz="2000" dirty="0">
                <a:solidFill>
                  <a:srgbClr val="000000"/>
                </a:solidFill>
                <a:latin typeface="Arial"/>
                <a:cs typeface="+mn-cs"/>
              </a:rPr>
              <a:t>Ongoing assessment of maternal symptoms, BP, urine output</a:t>
            </a:r>
          </a:p>
          <a:p>
            <a:pPr marL="285750" indent="-285750" defTabSz="457200" fontAlgn="auto">
              <a:spcBef>
                <a:spcPts val="0"/>
              </a:spcBef>
              <a:spcAft>
                <a:spcPts val="0"/>
              </a:spcAft>
              <a:buClr>
                <a:srgbClr val="F58466"/>
              </a:buClr>
              <a:buFont typeface="Arial"/>
              <a:buChar char="•"/>
            </a:pPr>
            <a:r>
              <a:rPr lang="en-US" sz="2000" dirty="0">
                <a:solidFill>
                  <a:srgbClr val="000000"/>
                </a:solidFill>
                <a:latin typeface="Arial"/>
                <a:cs typeface="+mn-cs"/>
              </a:rPr>
              <a:t>Daily lab evaluation (minimum) for HELLP and renal function</a:t>
            </a:r>
          </a:p>
          <a:p>
            <a:pPr marL="285750" indent="-285750" defTabSz="457200" fontAlgn="auto">
              <a:spcBef>
                <a:spcPts val="0"/>
              </a:spcBef>
              <a:spcAft>
                <a:spcPts val="0"/>
              </a:spcAft>
              <a:buClr>
                <a:srgbClr val="F58466"/>
              </a:buClr>
              <a:buFont typeface="Arial"/>
              <a:buChar char="•"/>
            </a:pPr>
            <a:r>
              <a:rPr lang="en-US" sz="2000" dirty="0">
                <a:solidFill>
                  <a:srgbClr val="000000"/>
                </a:solidFill>
                <a:latin typeface="Arial"/>
                <a:cs typeface="+mn-cs"/>
              </a:rPr>
              <a:t>May observe on an antepartum ward after initial evaluation</a:t>
            </a:r>
          </a:p>
        </p:txBody>
      </p:sp>
      <p:sp>
        <p:nvSpPr>
          <p:cNvPr id="12" name="TextBox 11"/>
          <p:cNvSpPr txBox="1"/>
          <p:nvPr/>
        </p:nvSpPr>
        <p:spPr>
          <a:xfrm>
            <a:off x="4823499" y="4572000"/>
            <a:ext cx="3166616" cy="1384995"/>
          </a:xfrm>
          <a:prstGeom prst="rect">
            <a:avLst/>
          </a:prstGeom>
          <a:noFill/>
          <a:ln>
            <a:solidFill>
              <a:srgbClr val="000000"/>
            </a:solidFill>
          </a:ln>
        </p:spPr>
        <p:txBody>
          <a:bodyPr wrap="square" rtlCol="0">
            <a:spAutoFit/>
          </a:bodyPr>
          <a:lstStyle/>
          <a:p>
            <a:pPr defTabSz="457200" fontAlgn="auto">
              <a:spcBef>
                <a:spcPts val="0"/>
              </a:spcBef>
              <a:spcAft>
                <a:spcPts val="0"/>
              </a:spcAft>
              <a:buFontTx/>
              <a:buNone/>
            </a:pPr>
            <a:r>
              <a:rPr lang="en-US" sz="1400" b="1" dirty="0">
                <a:solidFill>
                  <a:srgbClr val="000000"/>
                </a:solidFill>
                <a:latin typeface="Arial"/>
                <a:cs typeface="+mn-cs"/>
              </a:rPr>
              <a:t>Antenatal corticosteroid treatment completed:</a:t>
            </a:r>
          </a:p>
          <a:p>
            <a:pPr marL="285750" indent="-285750" defTabSz="457200" fontAlgn="auto">
              <a:spcBef>
                <a:spcPts val="0"/>
              </a:spcBef>
              <a:spcAft>
                <a:spcPts val="0"/>
              </a:spcAft>
              <a:buClr>
                <a:srgbClr val="F58466"/>
              </a:buClr>
              <a:buFont typeface="Arial"/>
              <a:buChar char="•"/>
            </a:pPr>
            <a:r>
              <a:rPr lang="en-US" sz="1400" dirty="0">
                <a:solidFill>
                  <a:srgbClr val="000000"/>
                </a:solidFill>
                <a:latin typeface="Arial"/>
                <a:cs typeface="+mn-cs"/>
              </a:rPr>
              <a:t>Expectant management not contraindicated</a:t>
            </a:r>
          </a:p>
          <a:p>
            <a:pPr marL="285750" indent="-285750" defTabSz="457200" fontAlgn="auto">
              <a:spcBef>
                <a:spcPts val="0"/>
              </a:spcBef>
              <a:spcAft>
                <a:spcPts val="0"/>
              </a:spcAft>
              <a:buClr>
                <a:srgbClr val="F58466"/>
              </a:buClr>
              <a:buFont typeface="Arial"/>
              <a:buChar char="•"/>
            </a:pPr>
            <a:r>
              <a:rPr lang="en-US" sz="1400" dirty="0">
                <a:solidFill>
                  <a:srgbClr val="000000"/>
                </a:solidFill>
                <a:latin typeface="Arial"/>
                <a:cs typeface="+mn-cs"/>
              </a:rPr>
              <a:t>Consider ongoing in-patient expectant management</a:t>
            </a:r>
          </a:p>
        </p:txBody>
      </p:sp>
      <p:sp>
        <p:nvSpPr>
          <p:cNvPr id="16" name="TextBox 15"/>
          <p:cNvSpPr txBox="1"/>
          <p:nvPr/>
        </p:nvSpPr>
        <p:spPr>
          <a:xfrm>
            <a:off x="1298870" y="6065211"/>
            <a:ext cx="6533459" cy="738664"/>
          </a:xfrm>
          <a:prstGeom prst="rect">
            <a:avLst/>
          </a:prstGeom>
          <a:noFill/>
        </p:spPr>
        <p:txBody>
          <a:bodyPr wrap="square" rtlCol="0">
            <a:spAutoFit/>
          </a:bodyPr>
          <a:lstStyle/>
          <a:p>
            <a:pPr defTabSz="457200" fontAlgn="auto">
              <a:spcBef>
                <a:spcPts val="0"/>
              </a:spcBef>
              <a:spcAft>
                <a:spcPts val="0"/>
              </a:spcAft>
              <a:buFontTx/>
              <a:buNone/>
            </a:pPr>
            <a:r>
              <a:rPr lang="en-US" sz="1400" dirty="0">
                <a:solidFill>
                  <a:srgbClr val="000000"/>
                </a:solidFill>
                <a:latin typeface="+mj-lt"/>
                <a:cs typeface="+mn-cs"/>
              </a:rPr>
              <a:t>Adapted from </a:t>
            </a:r>
            <a:r>
              <a:rPr lang="en-US" sz="1400" dirty="0" err="1">
                <a:solidFill>
                  <a:srgbClr val="000000"/>
                </a:solidFill>
                <a:latin typeface="+mj-lt"/>
                <a:cs typeface="+mn-cs"/>
              </a:rPr>
              <a:t>Sibai</a:t>
            </a:r>
            <a:r>
              <a:rPr lang="en-US" sz="1400" dirty="0">
                <a:solidFill>
                  <a:srgbClr val="000000"/>
                </a:solidFill>
                <a:latin typeface="+mj-lt"/>
                <a:cs typeface="+mn-cs"/>
              </a:rPr>
              <a:t> BM. Evaluation and management of severe preeclampsia before 34 weeks’ gestation.  American Journal of Obstetrics &amp; Gynecology, September 2011, pg. 191-198</a:t>
            </a:r>
            <a:r>
              <a:rPr lang="en-US" sz="1400" dirty="0" smtClean="0">
                <a:solidFill>
                  <a:srgbClr val="000000"/>
                </a:solidFill>
                <a:latin typeface="+mj-lt"/>
                <a:cs typeface="+mn-cs"/>
              </a:rPr>
              <a:t>.</a:t>
            </a:r>
            <a:endParaRPr lang="en-US" sz="1800" dirty="0">
              <a:solidFill>
                <a:srgbClr val="000000"/>
              </a:solidFill>
              <a:latin typeface="+mj-lt"/>
              <a:cs typeface="+mn-cs"/>
            </a:endParaRPr>
          </a:p>
        </p:txBody>
      </p:sp>
      <p:sp>
        <p:nvSpPr>
          <p:cNvPr id="15" name="Down Arrow 14"/>
          <p:cNvSpPr/>
          <p:nvPr/>
        </p:nvSpPr>
        <p:spPr bwMode="auto">
          <a:xfrm>
            <a:off x="2429092" y="3714916"/>
            <a:ext cx="144356" cy="71318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spcBef>
                <a:spcPct val="0"/>
              </a:spcBef>
              <a:buFontTx/>
              <a:buNone/>
            </a:pPr>
            <a:endParaRPr lang="en-US" sz="1800">
              <a:solidFill>
                <a:srgbClr val="000000"/>
              </a:solidFill>
              <a:latin typeface="Arial"/>
              <a:cs typeface="+mn-cs"/>
            </a:endParaRPr>
          </a:p>
        </p:txBody>
      </p:sp>
      <p:sp>
        <p:nvSpPr>
          <p:cNvPr id="2" name="Rectangle 1"/>
          <p:cNvSpPr/>
          <p:nvPr/>
        </p:nvSpPr>
        <p:spPr>
          <a:xfrm>
            <a:off x="1066800" y="1143000"/>
            <a:ext cx="7051496" cy="369332"/>
          </a:xfrm>
          <a:prstGeom prst="rect">
            <a:avLst/>
          </a:prstGeom>
        </p:spPr>
        <p:txBody>
          <a:bodyPr wrap="square">
            <a:spAutoFit/>
          </a:bodyPr>
          <a:lstStyle/>
          <a:p>
            <a:pPr algn="ctr" defTabSz="457200" fontAlgn="auto">
              <a:spcBef>
                <a:spcPts val="0"/>
              </a:spcBef>
              <a:spcAft>
                <a:spcPts val="0"/>
              </a:spcAft>
              <a:buFontTx/>
              <a:buNone/>
            </a:pPr>
            <a:r>
              <a:rPr lang="en-US" sz="1800" b="1" u="sng" dirty="0">
                <a:solidFill>
                  <a:srgbClr val="000000"/>
                </a:solidFill>
                <a:latin typeface="Arial"/>
                <a:cs typeface="+mn-cs"/>
              </a:rPr>
              <a:t>No</a:t>
            </a:r>
            <a:r>
              <a:rPr lang="en-US" sz="1800" dirty="0">
                <a:solidFill>
                  <a:srgbClr val="000000"/>
                </a:solidFill>
                <a:latin typeface="Arial"/>
                <a:cs typeface="+mn-cs"/>
              </a:rPr>
              <a:t> contraindications to expectant management – Short Term </a:t>
            </a:r>
          </a:p>
        </p:txBody>
      </p:sp>
      <p:sp>
        <p:nvSpPr>
          <p:cNvPr id="10" name="Down Arrow 9"/>
          <p:cNvSpPr/>
          <p:nvPr/>
        </p:nvSpPr>
        <p:spPr bwMode="auto">
          <a:xfrm>
            <a:off x="6334629" y="3721327"/>
            <a:ext cx="144356" cy="71318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spcBef>
                <a:spcPct val="0"/>
              </a:spcBef>
              <a:buFontTx/>
              <a:buNone/>
            </a:pPr>
            <a:endParaRPr lang="en-US" sz="1800">
              <a:solidFill>
                <a:srgbClr val="000000"/>
              </a:solidFill>
              <a:latin typeface="Arial"/>
              <a:cs typeface="+mn-cs"/>
            </a:endParaRPr>
          </a:p>
        </p:txBody>
      </p:sp>
      <p:pic>
        <p:nvPicPr>
          <p:cNvPr id="11"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11662280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05800" cy="1238755"/>
          </a:xfrm>
        </p:spPr>
        <p:txBody>
          <a:bodyPr/>
          <a:lstStyle/>
          <a:p>
            <a:pPr algn="l"/>
            <a:r>
              <a:rPr lang="en-US" sz="2800" b="1" dirty="0">
                <a:solidFill>
                  <a:srgbClr val="F58466"/>
                </a:solidFill>
                <a:latin typeface="Goudy Old Style" pitchFamily="18" charset="0"/>
              </a:rPr>
              <a:t>Expectant Management in Pregnancies </a:t>
            </a:r>
            <a:r>
              <a:rPr lang="en-US" sz="2800" b="1" dirty="0" smtClean="0">
                <a:solidFill>
                  <a:srgbClr val="F58466"/>
                </a:solidFill>
                <a:latin typeface="Goudy Old Style" pitchFamily="18" charset="0"/>
              </a:rPr>
              <a:t/>
            </a:r>
            <a:br>
              <a:rPr lang="en-US" sz="2800" b="1" dirty="0" smtClean="0">
                <a:solidFill>
                  <a:srgbClr val="F58466"/>
                </a:solidFill>
                <a:latin typeface="Goudy Old Style" pitchFamily="18" charset="0"/>
              </a:rPr>
            </a:br>
            <a:r>
              <a:rPr lang="en-US" sz="2800" b="1" dirty="0" smtClean="0">
                <a:solidFill>
                  <a:srgbClr val="F58466"/>
                </a:solidFill>
                <a:latin typeface="Goudy Old Style" pitchFamily="18" charset="0"/>
              </a:rPr>
              <a:t>with </a:t>
            </a:r>
            <a:r>
              <a:rPr lang="en-US" sz="2800" b="1" dirty="0">
                <a:solidFill>
                  <a:srgbClr val="F58466"/>
                </a:solidFill>
                <a:latin typeface="Goudy Old Style" pitchFamily="18" charset="0"/>
              </a:rPr>
              <a:t>Severe Preeclampsia &lt; 34 Weeks </a:t>
            </a:r>
            <a:r>
              <a:rPr lang="en-US" sz="2800" b="1" dirty="0" smtClean="0">
                <a:solidFill>
                  <a:srgbClr val="F58466"/>
                </a:solidFill>
                <a:latin typeface="Goudy Old Style" pitchFamily="18" charset="0"/>
              </a:rPr>
              <a:t>Gestation</a:t>
            </a:r>
            <a:endParaRPr lang="en-US" sz="2800" b="1" dirty="0">
              <a:solidFill>
                <a:srgbClr val="F58466"/>
              </a:solidFill>
              <a:latin typeface="Goudy Old Style"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211287731"/>
              </p:ext>
            </p:extLst>
          </p:nvPr>
        </p:nvGraphicFramePr>
        <p:xfrm>
          <a:off x="1619256" y="1913066"/>
          <a:ext cx="5867401" cy="3474720"/>
        </p:xfrm>
        <a:graphic>
          <a:graphicData uri="http://schemas.openxmlformats.org/drawingml/2006/table">
            <a:tbl>
              <a:tblPr firstRow="1" bandRow="1">
                <a:tableStyleId>{3B4B98B0-60AC-42C2-AFA5-B58CD77FA1E5}</a:tableStyleId>
              </a:tblPr>
              <a:tblGrid>
                <a:gridCol w="5867401"/>
              </a:tblGrid>
              <a:tr h="2651760">
                <a:tc>
                  <a:txBody>
                    <a:bodyPr/>
                    <a:lstStyle/>
                    <a:p>
                      <a:r>
                        <a:rPr lang="en-US" sz="2400" b="0" dirty="0" smtClean="0"/>
                        <a:t>With stable maternal/fetal</a:t>
                      </a:r>
                      <a:r>
                        <a:rPr lang="en-US" sz="2400" b="0" baseline="0" dirty="0" smtClean="0"/>
                        <a:t> conditions, continued pregnancy should be undertaken only at facilities with adequate maternal and neonatal intensive care resources </a:t>
                      </a:r>
                      <a:endParaRPr lang="en-US" sz="2400" b="0" dirty="0">
                        <a:solidFill>
                          <a:srgbClr val="000000"/>
                        </a:solidFill>
                      </a:endParaRPr>
                    </a:p>
                  </a:txBody>
                  <a:tcPr marL="68580" marR="68580" anchor="ctr"/>
                </a:tc>
              </a:tr>
              <a:tr h="822960">
                <a:tc>
                  <a:txBody>
                    <a:bodyPr/>
                    <a:lstStyle/>
                    <a:p>
                      <a:r>
                        <a:rPr lang="en-US" sz="2400" dirty="0" smtClean="0"/>
                        <a:t>Administer  corticosteroids for fetal lung maturity benefit</a:t>
                      </a:r>
                      <a:endParaRPr lang="en-US" sz="2400" dirty="0">
                        <a:solidFill>
                          <a:srgbClr val="000000"/>
                        </a:solidFill>
                      </a:endParaRPr>
                    </a:p>
                  </a:txBody>
                  <a:tcPr marL="68580" marR="68580" anchor="ctr"/>
                </a:tc>
              </a:tr>
            </a:tbl>
          </a:graphicData>
        </a:graphic>
      </p:graphicFrame>
      <p:sp>
        <p:nvSpPr>
          <p:cNvPr id="8" name="TextBox 7"/>
          <p:cNvSpPr txBox="1"/>
          <p:nvPr/>
        </p:nvSpPr>
        <p:spPr>
          <a:xfrm>
            <a:off x="1600200" y="990600"/>
            <a:ext cx="5943600" cy="954107"/>
          </a:xfrm>
          <a:prstGeom prst="rect">
            <a:avLst/>
          </a:prstGeom>
          <a:noFill/>
        </p:spPr>
        <p:txBody>
          <a:bodyPr wrap="square" rtlCol="0">
            <a:spAutoFit/>
          </a:bodyPr>
          <a:lstStyle/>
          <a:p>
            <a:pPr algn="ctr" defTabSz="457200" fontAlgn="auto">
              <a:spcBef>
                <a:spcPts val="0"/>
              </a:spcBef>
              <a:spcAft>
                <a:spcPts val="0"/>
              </a:spcAft>
              <a:buFontTx/>
              <a:buNone/>
            </a:pPr>
            <a:r>
              <a:rPr lang="en-US" sz="2800" b="1" dirty="0">
                <a:solidFill>
                  <a:srgbClr val="000000"/>
                </a:solidFill>
                <a:latin typeface="+mj-lt"/>
                <a:cs typeface="+mn-cs"/>
              </a:rPr>
              <a:t>Expectant management recommendations</a:t>
            </a:r>
            <a:r>
              <a:rPr lang="en-US" sz="2400" b="1" dirty="0">
                <a:solidFill>
                  <a:srgbClr val="000000"/>
                </a:solidFill>
                <a:latin typeface="+mj-lt"/>
                <a:cs typeface="+mn-cs"/>
              </a:rPr>
              <a:t>: </a:t>
            </a:r>
          </a:p>
        </p:txBody>
      </p:sp>
      <p:sp>
        <p:nvSpPr>
          <p:cNvPr id="9" name="TextBox 8"/>
          <p:cNvSpPr txBox="1"/>
          <p:nvPr/>
        </p:nvSpPr>
        <p:spPr>
          <a:xfrm>
            <a:off x="1190631" y="5340354"/>
            <a:ext cx="6434467" cy="584775"/>
          </a:xfrm>
          <a:prstGeom prst="rect">
            <a:avLst/>
          </a:prstGeom>
          <a:noFill/>
        </p:spPr>
        <p:txBody>
          <a:bodyPr wrap="square" rtlCol="0">
            <a:spAutoFit/>
          </a:bodyPr>
          <a:lstStyle/>
          <a:p>
            <a:pPr algn="ctr" defTabSz="457200" fontAlgn="auto">
              <a:spcBef>
                <a:spcPts val="0"/>
              </a:spcBef>
              <a:spcAft>
                <a:spcPts val="0"/>
              </a:spcAft>
              <a:buFontTx/>
              <a:buNone/>
            </a:pPr>
            <a:r>
              <a:rPr lang="en-US" sz="1800" dirty="0">
                <a:solidFill>
                  <a:srgbClr val="000000"/>
                </a:solidFill>
                <a:latin typeface="+mj-lt"/>
                <a:cs typeface="+mn-cs"/>
              </a:rPr>
              <a:t> </a:t>
            </a:r>
            <a:r>
              <a:rPr lang="en-US" sz="1400" dirty="0">
                <a:solidFill>
                  <a:srgbClr val="000000"/>
                </a:solidFill>
                <a:latin typeface="+mj-lt"/>
                <a:cs typeface="+mn-cs"/>
              </a:rPr>
              <a:t>ACOG Executive Summary: Hypertension in Pregnancy. </a:t>
            </a:r>
            <a:r>
              <a:rPr lang="en-US" sz="1400" dirty="0" err="1">
                <a:solidFill>
                  <a:srgbClr val="000000"/>
                </a:solidFill>
                <a:latin typeface="+mj-lt"/>
                <a:cs typeface="+mn-cs"/>
              </a:rPr>
              <a:t>Obstet</a:t>
            </a:r>
            <a:r>
              <a:rPr lang="en-US" sz="1400" dirty="0">
                <a:solidFill>
                  <a:srgbClr val="000000"/>
                </a:solidFill>
                <a:latin typeface="+mj-lt"/>
                <a:cs typeface="+mn-cs"/>
              </a:rPr>
              <a:t> </a:t>
            </a:r>
            <a:r>
              <a:rPr lang="en-US" sz="1400" dirty="0" err="1">
                <a:solidFill>
                  <a:srgbClr val="000000"/>
                </a:solidFill>
                <a:latin typeface="+mj-lt"/>
                <a:cs typeface="+mn-cs"/>
              </a:rPr>
              <a:t>Gynecol</a:t>
            </a:r>
            <a:r>
              <a:rPr lang="en-US" sz="1400" dirty="0">
                <a:solidFill>
                  <a:srgbClr val="000000"/>
                </a:solidFill>
                <a:latin typeface="+mj-lt"/>
                <a:cs typeface="+mn-cs"/>
              </a:rPr>
              <a:t> 2013;122:1122-31</a:t>
            </a:r>
          </a:p>
        </p:txBody>
      </p:sp>
      <p:pic>
        <p:nvPicPr>
          <p:cNvPr id="7"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2556948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74228" y="1141555"/>
            <a:ext cx="4114800" cy="461665"/>
          </a:xfrm>
          <a:prstGeom prst="rect">
            <a:avLst/>
          </a:prstGeom>
          <a:noFill/>
          <a:ln>
            <a:solidFill>
              <a:srgbClr val="000000"/>
            </a:solidFill>
          </a:ln>
        </p:spPr>
        <p:txBody>
          <a:bodyPr wrap="square" rtlCol="0">
            <a:spAutoFit/>
          </a:bodyPr>
          <a:lstStyle/>
          <a:p>
            <a:pPr algn="ctr" defTabSz="457200" fontAlgn="auto">
              <a:spcBef>
                <a:spcPts val="0"/>
              </a:spcBef>
              <a:spcAft>
                <a:spcPts val="0"/>
              </a:spcAft>
              <a:buFontTx/>
              <a:buNone/>
            </a:pPr>
            <a:r>
              <a:rPr lang="en-US" sz="2400" b="1" dirty="0">
                <a:solidFill>
                  <a:srgbClr val="000000"/>
                </a:solidFill>
                <a:latin typeface="+mj-lt"/>
              </a:rPr>
              <a:t>Long Term Management</a:t>
            </a:r>
          </a:p>
        </p:txBody>
      </p:sp>
      <p:sp>
        <p:nvSpPr>
          <p:cNvPr id="9" name="Rectangle 8"/>
          <p:cNvSpPr/>
          <p:nvPr/>
        </p:nvSpPr>
        <p:spPr>
          <a:xfrm>
            <a:off x="380999" y="1638328"/>
            <a:ext cx="8565971" cy="4062651"/>
          </a:xfrm>
          <a:prstGeom prst="rect">
            <a:avLst/>
          </a:prstGeom>
        </p:spPr>
        <p:txBody>
          <a:bodyPr wrap="square">
            <a:spAutoFit/>
          </a:bodyPr>
          <a:lstStyle/>
          <a:p>
            <a:pPr defTabSz="457200" fontAlgn="auto">
              <a:spcBef>
                <a:spcPts val="0"/>
              </a:spcBef>
              <a:spcAft>
                <a:spcPts val="0"/>
              </a:spcAft>
              <a:buFontTx/>
              <a:buNone/>
            </a:pPr>
            <a:r>
              <a:rPr lang="en-US" sz="2000" b="1" dirty="0">
                <a:solidFill>
                  <a:srgbClr val="000000"/>
                </a:solidFill>
                <a:latin typeface="+mj-lt"/>
              </a:rPr>
              <a:t>Consider ongoing, inpatient expectant </a:t>
            </a:r>
            <a:r>
              <a:rPr lang="en-US" sz="2000" b="1" dirty="0" smtClean="0">
                <a:solidFill>
                  <a:srgbClr val="000000"/>
                </a:solidFill>
                <a:latin typeface="+mj-lt"/>
              </a:rPr>
              <a:t>management until 34 weeks or indication for delivery: </a:t>
            </a:r>
            <a:endParaRPr lang="en-US" sz="2000" b="1" dirty="0">
              <a:solidFill>
                <a:srgbClr val="000000"/>
              </a:solidFill>
              <a:latin typeface="+mj-lt"/>
            </a:endParaRPr>
          </a:p>
          <a:p>
            <a:pPr defTabSz="457200" fontAlgn="auto">
              <a:spcBef>
                <a:spcPts val="0"/>
              </a:spcBef>
              <a:spcAft>
                <a:spcPts val="0"/>
              </a:spcAft>
              <a:buFontTx/>
              <a:buNone/>
            </a:pPr>
            <a:endParaRPr lang="en-US" sz="1800" b="1" dirty="0">
              <a:solidFill>
                <a:srgbClr val="000000"/>
              </a:solidFill>
              <a:latin typeface="+mj-lt"/>
            </a:endParaRPr>
          </a:p>
          <a:p>
            <a:pPr marL="342900" indent="-342900" defTabSz="457200" fontAlgn="auto">
              <a:spcBef>
                <a:spcPts val="0"/>
              </a:spcBef>
              <a:spcAft>
                <a:spcPts val="0"/>
              </a:spcAft>
              <a:buClr>
                <a:srgbClr val="F58466"/>
              </a:buClr>
              <a:buFont typeface="Arial" pitchFamily="34" charset="0"/>
              <a:buChar char="•"/>
            </a:pPr>
            <a:r>
              <a:rPr lang="en-US" sz="2000" dirty="0">
                <a:solidFill>
                  <a:srgbClr val="000000"/>
                </a:solidFill>
                <a:latin typeface="+mj-lt"/>
              </a:rPr>
              <a:t>Monitor vital signs frequently (at least each shift)</a:t>
            </a:r>
          </a:p>
          <a:p>
            <a:pPr marL="342900" indent="-342900" defTabSz="457200" fontAlgn="auto">
              <a:spcBef>
                <a:spcPts val="0"/>
              </a:spcBef>
              <a:spcAft>
                <a:spcPts val="0"/>
              </a:spcAft>
              <a:buClr>
                <a:srgbClr val="F58466"/>
              </a:buClr>
              <a:buFont typeface="Arial" pitchFamily="34" charset="0"/>
              <a:buChar char="•"/>
            </a:pPr>
            <a:endParaRPr lang="en-US" sz="2000" dirty="0">
              <a:solidFill>
                <a:srgbClr val="000000"/>
              </a:solidFill>
              <a:latin typeface="+mj-lt"/>
            </a:endParaRPr>
          </a:p>
          <a:p>
            <a:pPr marL="342900" indent="-342900" defTabSz="457200" fontAlgn="auto">
              <a:spcBef>
                <a:spcPts val="0"/>
              </a:spcBef>
              <a:spcAft>
                <a:spcPts val="0"/>
              </a:spcAft>
              <a:buClr>
                <a:srgbClr val="F58466"/>
              </a:buClr>
              <a:buFont typeface="Arial" pitchFamily="34" charset="0"/>
              <a:buChar char="•"/>
            </a:pPr>
            <a:r>
              <a:rPr lang="en-US" sz="2000" dirty="0">
                <a:solidFill>
                  <a:srgbClr val="000000"/>
                </a:solidFill>
                <a:latin typeface="+mj-lt"/>
              </a:rPr>
              <a:t>At least daily maternal assessment for subjective symptoms of severe preeclampsia</a:t>
            </a:r>
          </a:p>
          <a:p>
            <a:pPr marL="342900" indent="-342900" defTabSz="457200" fontAlgn="auto">
              <a:spcBef>
                <a:spcPts val="0"/>
              </a:spcBef>
              <a:spcAft>
                <a:spcPts val="0"/>
              </a:spcAft>
              <a:buClr>
                <a:srgbClr val="F58466"/>
              </a:buClr>
              <a:buFont typeface="Arial" pitchFamily="34" charset="0"/>
              <a:buChar char="•"/>
            </a:pPr>
            <a:endParaRPr lang="en-US" sz="2000" dirty="0">
              <a:solidFill>
                <a:srgbClr val="000000"/>
              </a:solidFill>
              <a:latin typeface="+mj-lt"/>
            </a:endParaRPr>
          </a:p>
          <a:p>
            <a:pPr marL="342900" indent="-342900" defTabSz="457200" fontAlgn="auto">
              <a:spcBef>
                <a:spcPts val="0"/>
              </a:spcBef>
              <a:spcAft>
                <a:spcPts val="0"/>
              </a:spcAft>
              <a:buClr>
                <a:srgbClr val="F58466"/>
              </a:buClr>
              <a:buFont typeface="Arial" pitchFamily="34" charset="0"/>
              <a:buChar char="•"/>
            </a:pPr>
            <a:r>
              <a:rPr lang="en-US" sz="2000" dirty="0">
                <a:solidFill>
                  <a:srgbClr val="000000"/>
                </a:solidFill>
                <a:latin typeface="+mj-lt"/>
              </a:rPr>
              <a:t>At least daily assessment of fetal well-being</a:t>
            </a:r>
          </a:p>
          <a:p>
            <a:pPr marL="342900" indent="-342900" defTabSz="457200" fontAlgn="auto">
              <a:spcBef>
                <a:spcPts val="0"/>
              </a:spcBef>
              <a:spcAft>
                <a:spcPts val="0"/>
              </a:spcAft>
              <a:buClr>
                <a:srgbClr val="F58466"/>
              </a:buClr>
              <a:buFont typeface="Arial" pitchFamily="34" charset="0"/>
              <a:buChar char="•"/>
            </a:pPr>
            <a:endParaRPr lang="en-US" sz="2000" dirty="0">
              <a:solidFill>
                <a:srgbClr val="000000"/>
              </a:solidFill>
              <a:latin typeface="+mj-lt"/>
            </a:endParaRPr>
          </a:p>
          <a:p>
            <a:pPr marL="342900" indent="-342900" defTabSz="457200" fontAlgn="auto">
              <a:spcBef>
                <a:spcPts val="0"/>
              </a:spcBef>
              <a:spcAft>
                <a:spcPts val="0"/>
              </a:spcAft>
              <a:buClr>
                <a:srgbClr val="F58466"/>
              </a:buClr>
              <a:buFont typeface="Arial" pitchFamily="34" charset="0"/>
              <a:buChar char="•"/>
            </a:pPr>
            <a:r>
              <a:rPr lang="en-US" sz="2000" dirty="0">
                <a:solidFill>
                  <a:srgbClr val="000000"/>
                </a:solidFill>
                <a:latin typeface="+mj-lt"/>
              </a:rPr>
              <a:t>Serial evaluation for HELLP syndrome and of renal function</a:t>
            </a:r>
          </a:p>
          <a:p>
            <a:pPr marL="342900" indent="-342900" defTabSz="457200" fontAlgn="auto">
              <a:spcBef>
                <a:spcPts val="0"/>
              </a:spcBef>
              <a:spcAft>
                <a:spcPts val="0"/>
              </a:spcAft>
              <a:buClr>
                <a:srgbClr val="F58466"/>
              </a:buClr>
              <a:buFont typeface="Arial" pitchFamily="34" charset="0"/>
              <a:buChar char="•"/>
            </a:pPr>
            <a:endParaRPr lang="en-US" sz="2000" dirty="0">
              <a:solidFill>
                <a:srgbClr val="000000"/>
              </a:solidFill>
              <a:latin typeface="+mj-lt"/>
            </a:endParaRPr>
          </a:p>
          <a:p>
            <a:pPr marL="342900" indent="-342900" defTabSz="457200" fontAlgn="auto">
              <a:spcBef>
                <a:spcPts val="0"/>
              </a:spcBef>
              <a:spcAft>
                <a:spcPts val="0"/>
              </a:spcAft>
              <a:buClr>
                <a:srgbClr val="F58466"/>
              </a:buClr>
              <a:buFont typeface="Arial" pitchFamily="34" charset="0"/>
              <a:buChar char="•"/>
            </a:pPr>
            <a:r>
              <a:rPr lang="en-US" sz="2000" dirty="0">
                <a:solidFill>
                  <a:srgbClr val="000000"/>
                </a:solidFill>
                <a:latin typeface="+mj-lt"/>
              </a:rPr>
              <a:t>Serial estimation of fetal growth and amniotic fluid volume</a:t>
            </a:r>
          </a:p>
        </p:txBody>
      </p:sp>
      <p:sp>
        <p:nvSpPr>
          <p:cNvPr id="12" name="TextBox 11"/>
          <p:cNvSpPr txBox="1"/>
          <p:nvPr/>
        </p:nvSpPr>
        <p:spPr>
          <a:xfrm>
            <a:off x="1614861" y="5602069"/>
            <a:ext cx="5833534" cy="646331"/>
          </a:xfrm>
          <a:prstGeom prst="rect">
            <a:avLst/>
          </a:prstGeom>
          <a:noFill/>
        </p:spPr>
        <p:txBody>
          <a:bodyPr wrap="square" rtlCol="0">
            <a:spAutoFit/>
          </a:bodyPr>
          <a:lstStyle/>
          <a:p>
            <a:pPr defTabSz="457200" fontAlgn="auto">
              <a:spcBef>
                <a:spcPts val="0"/>
              </a:spcBef>
              <a:spcAft>
                <a:spcPts val="0"/>
              </a:spcAft>
              <a:buFontTx/>
              <a:buNone/>
            </a:pPr>
            <a:r>
              <a:rPr lang="en-US" sz="1200" dirty="0">
                <a:solidFill>
                  <a:srgbClr val="000000"/>
                </a:solidFill>
                <a:latin typeface="+mj-lt"/>
              </a:rPr>
              <a:t>Adapted from Sibai BM. Evaluation and management of severe preeclampsia before 34 weeks’ gestation.  American Journal of Obstetrics &amp; Gynecology, September 2011, pg. 191-198.</a:t>
            </a:r>
          </a:p>
        </p:txBody>
      </p:sp>
      <p:sp>
        <p:nvSpPr>
          <p:cNvPr id="2" name="Title 1"/>
          <p:cNvSpPr>
            <a:spLocks noGrp="1"/>
          </p:cNvSpPr>
          <p:nvPr>
            <p:ph type="title"/>
          </p:nvPr>
        </p:nvSpPr>
        <p:spPr>
          <a:xfrm>
            <a:off x="0" y="152400"/>
            <a:ext cx="7632521" cy="755364"/>
          </a:xfrm>
        </p:spPr>
        <p:txBody>
          <a:bodyPr>
            <a:noAutofit/>
          </a:bodyPr>
          <a:lstStyle/>
          <a:p>
            <a:pPr algn="l"/>
            <a:r>
              <a:rPr lang="en-US" sz="3600" b="1" dirty="0">
                <a:solidFill>
                  <a:srgbClr val="F58466"/>
                </a:solidFill>
                <a:latin typeface="Goudy Old Style" pitchFamily="18" charset="0"/>
              </a:rPr>
              <a:t>Management of Suspected Severe Preeclampsia &lt; 34 Weeks </a:t>
            </a:r>
            <a:r>
              <a:rPr lang="en-US" sz="3600" b="1" dirty="0" smtClean="0">
                <a:solidFill>
                  <a:srgbClr val="F58466"/>
                </a:solidFill>
                <a:latin typeface="Goudy Old Style" pitchFamily="18" charset="0"/>
              </a:rPr>
              <a:t>Gestation</a:t>
            </a:r>
            <a:endParaRPr lang="en-US" sz="3600" b="1" dirty="0">
              <a:solidFill>
                <a:srgbClr val="F58466"/>
              </a:solidFill>
              <a:latin typeface="Goudy Old Style" pitchFamily="18" charset="0"/>
            </a:endParaRPr>
          </a:p>
        </p:txBody>
      </p:sp>
    </p:spTree>
    <p:extLst>
      <p:ext uri="{BB962C8B-B14F-4D97-AF65-F5344CB8AC3E}">
        <p14:creationId xmlns:p14="http://schemas.microsoft.com/office/powerpoint/2010/main" val="2148915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solidFill>
                  <a:srgbClr val="F58466"/>
                </a:solidFill>
                <a:latin typeface="Goudy Old Style" pitchFamily="18" charset="0"/>
              </a:rPr>
              <a:t>Indications for Delivery</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p:txBody>
          <a:bodyPr>
            <a:normAutofit fontScale="77500" lnSpcReduction="20000"/>
          </a:bodyPr>
          <a:lstStyle/>
          <a:p>
            <a:pPr>
              <a:buClr>
                <a:srgbClr val="F58466"/>
              </a:buClr>
            </a:pPr>
            <a:r>
              <a:rPr lang="en-US" dirty="0" smtClean="0"/>
              <a:t>34 weeks gestation </a:t>
            </a:r>
            <a:r>
              <a:rPr lang="en-US" b="1" dirty="0" smtClean="0"/>
              <a:t>OR</a:t>
            </a:r>
          </a:p>
          <a:p>
            <a:pPr>
              <a:buClr>
                <a:srgbClr val="F58466"/>
              </a:buClr>
            </a:pPr>
            <a:r>
              <a:rPr lang="en-US" dirty="0" smtClean="0"/>
              <a:t>Any of the following:</a:t>
            </a:r>
            <a:endParaRPr lang="en-US" dirty="0"/>
          </a:p>
          <a:p>
            <a:pPr lvl="1">
              <a:buClr>
                <a:srgbClr val="004990"/>
              </a:buClr>
              <a:buFont typeface="Arial" pitchFamily="34" charset="0"/>
              <a:buChar char="•"/>
            </a:pPr>
            <a:r>
              <a:rPr lang="en-US" dirty="0"/>
              <a:t>Uncontrolled </a:t>
            </a:r>
            <a:r>
              <a:rPr lang="en-US" dirty="0" smtClean="0"/>
              <a:t>hypertension despite therapy</a:t>
            </a:r>
          </a:p>
          <a:p>
            <a:pPr lvl="1">
              <a:buClr>
                <a:srgbClr val="004990"/>
              </a:buClr>
              <a:buFont typeface="Arial" pitchFamily="34" charset="0"/>
              <a:buChar char="•"/>
            </a:pPr>
            <a:r>
              <a:rPr lang="en-US" dirty="0" smtClean="0"/>
              <a:t>Recurrent symptoms such as headache, visual changes, RUQ pain</a:t>
            </a:r>
            <a:endParaRPr lang="en-US" dirty="0"/>
          </a:p>
          <a:p>
            <a:pPr lvl="1">
              <a:buClr>
                <a:srgbClr val="004990"/>
              </a:buClr>
              <a:buFont typeface="Arial" pitchFamily="34" charset="0"/>
              <a:buChar char="•"/>
            </a:pPr>
            <a:r>
              <a:rPr lang="en-US" dirty="0" smtClean="0"/>
              <a:t>Pulmonary </a:t>
            </a:r>
            <a:r>
              <a:rPr lang="en-US" dirty="0"/>
              <a:t>edema</a:t>
            </a:r>
          </a:p>
          <a:p>
            <a:pPr lvl="1">
              <a:buClr>
                <a:srgbClr val="004990"/>
              </a:buClr>
              <a:buFont typeface="Arial" pitchFamily="34" charset="0"/>
              <a:buChar char="•"/>
            </a:pPr>
            <a:r>
              <a:rPr lang="en-US" dirty="0"/>
              <a:t>Significant renal </a:t>
            </a:r>
            <a:r>
              <a:rPr lang="en-US" dirty="0" smtClean="0"/>
              <a:t>or hepatic dysfunction</a:t>
            </a:r>
            <a:endParaRPr lang="en-US" dirty="0"/>
          </a:p>
          <a:p>
            <a:pPr lvl="1">
              <a:buClr>
                <a:srgbClr val="004990"/>
              </a:buClr>
              <a:buFont typeface="Arial" pitchFamily="34" charset="0"/>
              <a:buChar char="•"/>
            </a:pPr>
            <a:r>
              <a:rPr lang="en-US" dirty="0"/>
              <a:t>HELLP Syndrome or Disseminated Intravascular Coagulation</a:t>
            </a:r>
          </a:p>
          <a:p>
            <a:pPr lvl="1">
              <a:buClr>
                <a:srgbClr val="004990"/>
              </a:buClr>
              <a:buFont typeface="Arial" pitchFamily="34" charset="0"/>
              <a:buChar char="•"/>
            </a:pPr>
            <a:r>
              <a:rPr lang="en-US" dirty="0"/>
              <a:t>Eclampsia</a:t>
            </a:r>
          </a:p>
          <a:p>
            <a:pPr lvl="1">
              <a:buClr>
                <a:srgbClr val="004990"/>
              </a:buClr>
              <a:buFont typeface="Arial" pitchFamily="34" charset="0"/>
              <a:buChar char="•"/>
            </a:pPr>
            <a:r>
              <a:rPr lang="en-US" dirty="0" err="1" smtClean="0"/>
              <a:t>Abruptio</a:t>
            </a:r>
            <a:r>
              <a:rPr lang="en-US" dirty="0" smtClean="0"/>
              <a:t> </a:t>
            </a:r>
            <a:r>
              <a:rPr lang="en-US" dirty="0"/>
              <a:t>placenta</a:t>
            </a:r>
          </a:p>
          <a:p>
            <a:pPr lvl="1">
              <a:buClr>
                <a:srgbClr val="004990"/>
              </a:buClr>
              <a:buFont typeface="Arial" pitchFamily="34" charset="0"/>
              <a:buChar char="•"/>
            </a:pPr>
            <a:r>
              <a:rPr lang="en-US" dirty="0" smtClean="0"/>
              <a:t>Non reassuring fetal status: growth restriction, </a:t>
            </a:r>
            <a:r>
              <a:rPr lang="en-US" dirty="0" err="1"/>
              <a:t>oligohydramnios</a:t>
            </a:r>
            <a:r>
              <a:rPr lang="en-US" dirty="0"/>
              <a:t>, or abnormal fetal testing</a:t>
            </a:r>
          </a:p>
          <a:p>
            <a:endParaRPr lang="en-US" dirty="0"/>
          </a:p>
        </p:txBody>
      </p:sp>
    </p:spTree>
    <p:extLst>
      <p:ext uri="{BB962C8B-B14F-4D97-AF65-F5344CB8AC3E}">
        <p14:creationId xmlns:p14="http://schemas.microsoft.com/office/powerpoint/2010/main" val="2067227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eaLnBrk="1" hangingPunct="1"/>
            <a:r>
              <a:rPr lang="en-US" sz="4000" b="1" dirty="0" smtClean="0">
                <a:solidFill>
                  <a:srgbClr val="F58466"/>
                </a:solidFill>
                <a:latin typeface="Goudy Old Style" pitchFamily="18" charset="0"/>
              </a:rPr>
              <a:t>Maternal Mortality</a:t>
            </a:r>
            <a:endParaRPr lang="en-US" sz="4000" b="1" dirty="0">
              <a:solidFill>
                <a:srgbClr val="F58466"/>
              </a:solidFill>
              <a:latin typeface="Goudy Old Style" pitchFamily="18"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2" y="1219200"/>
            <a:ext cx="5143881" cy="5303520"/>
          </a:xfrm>
          <a:prstGeom prst="rect">
            <a:avLst/>
          </a:prstGeom>
        </p:spPr>
      </p:pic>
    </p:spTree>
    <p:extLst>
      <p:ext uri="{BB962C8B-B14F-4D97-AF65-F5344CB8AC3E}">
        <p14:creationId xmlns:p14="http://schemas.microsoft.com/office/powerpoint/2010/main" val="408403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303639" y="914401"/>
            <a:ext cx="5566994" cy="5791200"/>
          </a:xfrm>
        </p:spPr>
      </p:pic>
      <p:sp>
        <p:nvSpPr>
          <p:cNvPr id="5" name="TextBox 4"/>
          <p:cNvSpPr txBox="1"/>
          <p:nvPr/>
        </p:nvSpPr>
        <p:spPr>
          <a:xfrm>
            <a:off x="152401" y="76200"/>
            <a:ext cx="8839200" cy="954107"/>
          </a:xfrm>
          <a:prstGeom prst="rect">
            <a:avLst/>
          </a:prstGeom>
          <a:noFill/>
        </p:spPr>
        <p:txBody>
          <a:bodyPr wrap="square" rtlCol="0">
            <a:spAutoFit/>
          </a:bodyPr>
          <a:lstStyle/>
          <a:p>
            <a:pPr fontAlgn="auto">
              <a:spcBef>
                <a:spcPts val="0"/>
              </a:spcBef>
              <a:spcAft>
                <a:spcPts val="0"/>
              </a:spcAft>
              <a:buFontTx/>
              <a:buNone/>
            </a:pPr>
            <a:r>
              <a:rPr lang="en-US" sz="2800" b="1" dirty="0" smtClean="0">
                <a:solidFill>
                  <a:srgbClr val="F58466"/>
                </a:solidFill>
                <a:latin typeface="Goudy Old Style" pitchFamily="18" charset="0"/>
              </a:rPr>
              <a:t>Management of Gestational Hypertension or </a:t>
            </a:r>
          </a:p>
          <a:p>
            <a:pPr fontAlgn="auto">
              <a:spcBef>
                <a:spcPts val="0"/>
              </a:spcBef>
              <a:spcAft>
                <a:spcPts val="0"/>
              </a:spcAft>
              <a:buFontTx/>
              <a:buNone/>
            </a:pPr>
            <a:r>
              <a:rPr lang="en-US" sz="2800" b="1" dirty="0" smtClean="0">
                <a:solidFill>
                  <a:srgbClr val="F58466"/>
                </a:solidFill>
                <a:latin typeface="Goudy Old Style" pitchFamily="18" charset="0"/>
              </a:rPr>
              <a:t>Preeclampsia without Severe Features</a:t>
            </a:r>
            <a:endParaRPr lang="en-US" sz="2800" b="1" dirty="0">
              <a:solidFill>
                <a:srgbClr val="F58466"/>
              </a:solidFill>
              <a:latin typeface="Goudy Old Style" pitchFamily="18" charset="0"/>
            </a:endParaRPr>
          </a:p>
        </p:txBody>
      </p:sp>
      <p:pic>
        <p:nvPicPr>
          <p:cNvPr id="6" name="Picture 5"/>
          <p:cNvPicPr>
            <a:picLocks noChangeAspect="1"/>
          </p:cNvPicPr>
          <p:nvPr/>
        </p:nvPicPr>
        <p:blipFill>
          <a:blip r:embed="rId3" cstate="print"/>
          <a:stretch>
            <a:fillRect/>
          </a:stretch>
        </p:blipFill>
        <p:spPr>
          <a:xfrm>
            <a:off x="4152866" y="6330329"/>
            <a:ext cx="4458654" cy="596031"/>
          </a:xfrm>
          <a:prstGeom prst="rect">
            <a:avLst/>
          </a:prstGeom>
          <a:noFill/>
          <a:ln>
            <a:noFill/>
          </a:ln>
        </p:spPr>
      </p:pic>
    </p:spTree>
    <p:extLst>
      <p:ext uri="{BB962C8B-B14F-4D97-AF65-F5344CB8AC3E}">
        <p14:creationId xmlns:p14="http://schemas.microsoft.com/office/powerpoint/2010/main" val="37329901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143000"/>
          </a:xfrm>
        </p:spPr>
        <p:txBody>
          <a:bodyPr>
            <a:normAutofit fontScale="90000"/>
          </a:bodyPr>
          <a:lstStyle/>
          <a:p>
            <a:pPr algn="l"/>
            <a:r>
              <a:rPr lang="en-US" b="1" dirty="0" smtClean="0">
                <a:solidFill>
                  <a:srgbClr val="F58466"/>
                </a:solidFill>
                <a:latin typeface="Goudy Old Style" pitchFamily="18" charset="0"/>
              </a:rPr>
              <a:t>Preeclampsia: Outpatient </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Management</a:t>
            </a:r>
            <a:endParaRPr lang="en-US" b="1" dirty="0">
              <a:solidFill>
                <a:srgbClr val="F58466"/>
              </a:solidFill>
              <a:latin typeface="Goudy Old Style" pitchFamily="18" charset="0"/>
            </a:endParaRPr>
          </a:p>
        </p:txBody>
      </p:sp>
      <p:sp>
        <p:nvSpPr>
          <p:cNvPr id="3" name="Content Placeholder 2"/>
          <p:cNvSpPr>
            <a:spLocks noGrp="1"/>
          </p:cNvSpPr>
          <p:nvPr>
            <p:ph idx="1"/>
          </p:nvPr>
        </p:nvSpPr>
        <p:spPr>
          <a:xfrm>
            <a:off x="1485900" y="1417644"/>
            <a:ext cx="6172200" cy="4983156"/>
          </a:xfrm>
        </p:spPr>
        <p:txBody>
          <a:bodyPr>
            <a:normAutofit fontScale="85000" lnSpcReduction="20000"/>
          </a:bodyPr>
          <a:lstStyle/>
          <a:p>
            <a:pPr marL="0" indent="0">
              <a:buNone/>
            </a:pPr>
            <a:r>
              <a:rPr lang="en-US" b="1" u="sng" dirty="0"/>
              <a:t>Maternal</a:t>
            </a:r>
            <a:r>
              <a:rPr lang="en-US" b="1" i="1" u="sng" dirty="0"/>
              <a:t> </a:t>
            </a:r>
            <a:r>
              <a:rPr lang="en-US" b="1" u="sng" dirty="0" smtClean="0"/>
              <a:t>stability</a:t>
            </a:r>
            <a:endParaRPr lang="en-US" dirty="0" smtClean="0"/>
          </a:p>
          <a:p>
            <a:pPr>
              <a:buClr>
                <a:srgbClr val="F58466"/>
              </a:buClr>
            </a:pPr>
            <a:r>
              <a:rPr lang="en-US" b="1" dirty="0"/>
              <a:t>BP in the non-severe range</a:t>
            </a:r>
          </a:p>
          <a:p>
            <a:pPr>
              <a:buClr>
                <a:srgbClr val="F58466"/>
              </a:buClr>
            </a:pPr>
            <a:r>
              <a:rPr lang="en-US" dirty="0" smtClean="0"/>
              <a:t>Gestational </a:t>
            </a:r>
            <a:r>
              <a:rPr lang="en-US" dirty="0"/>
              <a:t>age &lt; 37 weeks	</a:t>
            </a:r>
            <a:r>
              <a:rPr lang="en-US" dirty="0" smtClean="0"/>
              <a:t>(At </a:t>
            </a:r>
            <a:r>
              <a:rPr lang="en-US" dirty="0"/>
              <a:t>37 weeks delivery should be </a:t>
            </a:r>
            <a:r>
              <a:rPr lang="en-US" dirty="0" smtClean="0"/>
              <a:t>considered)</a:t>
            </a:r>
            <a:endParaRPr lang="en-US" dirty="0"/>
          </a:p>
          <a:p>
            <a:pPr>
              <a:buClr>
                <a:srgbClr val="F58466"/>
              </a:buClr>
            </a:pPr>
            <a:r>
              <a:rPr lang="en-US" b="1" dirty="0"/>
              <a:t>No indicators of severe features of </a:t>
            </a:r>
            <a:r>
              <a:rPr lang="en-US" b="1" dirty="0" smtClean="0"/>
              <a:t>preeclampsia</a:t>
            </a:r>
            <a:endParaRPr lang="en-US" b="1" dirty="0"/>
          </a:p>
          <a:p>
            <a:pPr>
              <a:buClr>
                <a:srgbClr val="F58466"/>
              </a:buClr>
            </a:pPr>
            <a:r>
              <a:rPr lang="en-US" dirty="0" smtClean="0"/>
              <a:t>None </a:t>
            </a:r>
            <a:r>
              <a:rPr lang="en-US" dirty="0"/>
              <a:t>of the following maternal </a:t>
            </a:r>
            <a:r>
              <a:rPr lang="en-US" dirty="0" smtClean="0"/>
              <a:t>symptoms:</a:t>
            </a:r>
            <a:r>
              <a:rPr lang="en-US" dirty="0"/>
              <a:t> </a:t>
            </a:r>
            <a:r>
              <a:rPr lang="en-US" dirty="0" smtClean="0"/>
              <a:t>Headache</a:t>
            </a:r>
            <a:r>
              <a:rPr lang="en-US" dirty="0"/>
              <a:t>, visual disturbances, abdominal pain, gastrointestinal symptoms</a:t>
            </a:r>
          </a:p>
          <a:p>
            <a:pPr>
              <a:buClr>
                <a:srgbClr val="F58466"/>
              </a:buClr>
            </a:pPr>
            <a:r>
              <a:rPr lang="en-US" dirty="0" smtClean="0"/>
              <a:t>No </a:t>
            </a:r>
            <a:r>
              <a:rPr lang="en-US" dirty="0"/>
              <a:t>evidence of hemolysis</a:t>
            </a:r>
          </a:p>
          <a:p>
            <a:pPr>
              <a:buClr>
                <a:srgbClr val="F58466"/>
              </a:buClr>
            </a:pPr>
            <a:r>
              <a:rPr lang="en-US" dirty="0" smtClean="0"/>
              <a:t>In essence a near normal laboratory assessment</a:t>
            </a:r>
            <a:endParaRPr lang="en-US" dirty="0"/>
          </a:p>
        </p:txBody>
      </p:sp>
    </p:spTree>
    <p:extLst>
      <p:ext uri="{BB962C8B-B14F-4D97-AF65-F5344CB8AC3E}">
        <p14:creationId xmlns:p14="http://schemas.microsoft.com/office/powerpoint/2010/main" val="32762318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F58466"/>
                </a:solidFill>
                <a:latin typeface="Goudy Old Style" pitchFamily="18" charset="0"/>
              </a:rPr>
              <a:t>Preeclampsia: Outpatient Management </a:t>
            </a:r>
            <a:endParaRPr lang="en-US" b="1" dirty="0">
              <a:solidFill>
                <a:srgbClr val="F58466"/>
              </a:solidFill>
              <a:latin typeface="Goudy Old Style" pitchFamily="18" charset="0"/>
            </a:endParaRPr>
          </a:p>
        </p:txBody>
      </p:sp>
      <p:sp>
        <p:nvSpPr>
          <p:cNvPr id="3" name="Content Placeholder 2"/>
          <p:cNvSpPr>
            <a:spLocks noGrp="1"/>
          </p:cNvSpPr>
          <p:nvPr>
            <p:ph idx="1"/>
          </p:nvPr>
        </p:nvSpPr>
        <p:spPr>
          <a:xfrm>
            <a:off x="1485900" y="1575536"/>
            <a:ext cx="6172200" cy="4825264"/>
          </a:xfrm>
        </p:spPr>
        <p:txBody>
          <a:bodyPr>
            <a:normAutofit fontScale="70000" lnSpcReduction="20000"/>
          </a:bodyPr>
          <a:lstStyle/>
          <a:p>
            <a:pPr marL="0" indent="0">
              <a:buNone/>
            </a:pPr>
            <a:r>
              <a:rPr lang="en-US" b="1" u="sng" dirty="0"/>
              <a:t>Fetal stability</a:t>
            </a:r>
            <a:endParaRPr lang="en-US" dirty="0"/>
          </a:p>
          <a:p>
            <a:pPr>
              <a:buClr>
                <a:srgbClr val="F58466"/>
              </a:buClr>
            </a:pPr>
            <a:r>
              <a:rPr lang="en-US" dirty="0"/>
              <a:t>Appropriate fetal growth</a:t>
            </a:r>
          </a:p>
          <a:p>
            <a:pPr>
              <a:buClr>
                <a:srgbClr val="F58466"/>
              </a:buClr>
            </a:pPr>
            <a:r>
              <a:rPr lang="en-US" dirty="0"/>
              <a:t>Reassuring antenatal fetal testing</a:t>
            </a:r>
          </a:p>
          <a:p>
            <a:pPr>
              <a:buClr>
                <a:srgbClr val="F58466"/>
              </a:buClr>
            </a:pPr>
            <a:r>
              <a:rPr lang="en-US" dirty="0"/>
              <a:t>Normal amniotic fluid volume</a:t>
            </a:r>
          </a:p>
          <a:p>
            <a:pPr marL="0" indent="0">
              <a:buNone/>
            </a:pPr>
            <a:endParaRPr lang="en-US" dirty="0"/>
          </a:p>
          <a:p>
            <a:pPr marL="0" indent="0">
              <a:buNone/>
            </a:pPr>
            <a:r>
              <a:rPr lang="en-US" b="1" u="sng" dirty="0"/>
              <a:t>Ability to be followed as an outpatient</a:t>
            </a:r>
            <a:r>
              <a:rPr lang="en-US" dirty="0"/>
              <a:t>		</a:t>
            </a:r>
            <a:endParaRPr lang="en-US" dirty="0" smtClean="0"/>
          </a:p>
          <a:p>
            <a:pPr>
              <a:buClr>
                <a:srgbClr val="F58466"/>
              </a:buClr>
            </a:pPr>
            <a:r>
              <a:rPr lang="en-US" dirty="0" smtClean="0"/>
              <a:t>Communicative </a:t>
            </a:r>
            <a:r>
              <a:rPr lang="en-US" dirty="0"/>
              <a:t>and reliable </a:t>
            </a:r>
            <a:r>
              <a:rPr lang="en-US" dirty="0" smtClean="0"/>
              <a:t>patient</a:t>
            </a:r>
          </a:p>
          <a:p>
            <a:pPr lvl="1">
              <a:buClr>
                <a:srgbClr val="004990"/>
              </a:buClr>
              <a:buFont typeface="Arial" panose="020B0604020202020204" pitchFamily="34" charset="0"/>
              <a:buChar char="•"/>
            </a:pPr>
            <a:r>
              <a:rPr lang="en-US" dirty="0" smtClean="0"/>
              <a:t>Patient can check </a:t>
            </a:r>
            <a:r>
              <a:rPr lang="en-US" dirty="0"/>
              <a:t>BP at </a:t>
            </a:r>
            <a:r>
              <a:rPr lang="en-US" dirty="0" smtClean="0"/>
              <a:t>home</a:t>
            </a:r>
            <a:endParaRPr lang="en-US" dirty="0"/>
          </a:p>
          <a:p>
            <a:pPr>
              <a:buClr>
                <a:srgbClr val="F58466"/>
              </a:buClr>
            </a:pPr>
            <a:r>
              <a:rPr lang="en-US" dirty="0"/>
              <a:t>Twice weekly </a:t>
            </a:r>
            <a:r>
              <a:rPr lang="en-US" dirty="0" smtClean="0"/>
              <a:t>assessment in office:</a:t>
            </a:r>
          </a:p>
          <a:p>
            <a:pPr lvl="1">
              <a:buClr>
                <a:srgbClr val="004990"/>
              </a:buClr>
              <a:buFont typeface="Arial" pitchFamily="34" charset="0"/>
              <a:buChar char="•"/>
            </a:pPr>
            <a:r>
              <a:rPr lang="en-US" dirty="0"/>
              <a:t>Maternal blood pressure</a:t>
            </a:r>
            <a:endParaRPr lang="en-US" dirty="0" smtClean="0"/>
          </a:p>
          <a:p>
            <a:pPr lvl="1">
              <a:buClr>
                <a:srgbClr val="004990"/>
              </a:buClr>
              <a:buFont typeface="Arial" pitchFamily="34" charset="0"/>
              <a:buChar char="•"/>
            </a:pPr>
            <a:r>
              <a:rPr lang="en-US" dirty="0" smtClean="0"/>
              <a:t>Laboratory </a:t>
            </a:r>
            <a:r>
              <a:rPr lang="en-US" dirty="0"/>
              <a:t>assessment for indicators of worsening </a:t>
            </a:r>
            <a:r>
              <a:rPr lang="en-US" dirty="0" smtClean="0"/>
              <a:t>disease (creatinine, liver function, platelets)</a:t>
            </a:r>
            <a:endParaRPr lang="en-US" dirty="0"/>
          </a:p>
          <a:p>
            <a:pPr lvl="1">
              <a:buClr>
                <a:srgbClr val="004990"/>
              </a:buClr>
              <a:buFont typeface="Arial" pitchFamily="34" charset="0"/>
              <a:buChar char="•"/>
            </a:pPr>
            <a:r>
              <a:rPr lang="en-US" dirty="0"/>
              <a:t>Fetal testing including amniotic fluid </a:t>
            </a:r>
            <a:r>
              <a:rPr lang="en-US" dirty="0" smtClean="0"/>
              <a:t>assessment</a:t>
            </a:r>
            <a:endParaRPr lang="en-US" dirty="0"/>
          </a:p>
          <a:p>
            <a:pPr lvl="1">
              <a:buClr>
                <a:srgbClr val="004990"/>
              </a:buClr>
              <a:buFont typeface="Arial" pitchFamily="34" charset="0"/>
              <a:buChar char="•"/>
            </a:pPr>
            <a:r>
              <a:rPr lang="en-US" dirty="0"/>
              <a:t>Periodic ultrasound assessment of fetal growth			</a:t>
            </a:r>
            <a:r>
              <a:rPr lang="en-US" i="1" dirty="0"/>
              <a:t>	</a:t>
            </a:r>
            <a:endParaRPr lang="en-US" dirty="0"/>
          </a:p>
        </p:txBody>
      </p:sp>
    </p:spTree>
    <p:extLst>
      <p:ext uri="{BB962C8B-B14F-4D97-AF65-F5344CB8AC3E}">
        <p14:creationId xmlns:p14="http://schemas.microsoft.com/office/powerpoint/2010/main" val="19262160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8410" y="5943600"/>
            <a:ext cx="2485590" cy="822960"/>
          </a:xfrm>
          <a:prstGeom prst="rect">
            <a:avLst/>
          </a:prstGeom>
        </p:spPr>
      </p:pic>
      <p:sp>
        <p:nvSpPr>
          <p:cNvPr id="6" name="Rectangle 5"/>
          <p:cNvSpPr/>
          <p:nvPr/>
        </p:nvSpPr>
        <p:spPr>
          <a:xfrm>
            <a:off x="3245954" y="2972812"/>
            <a:ext cx="5898046" cy="3046988"/>
          </a:xfrm>
          <a:prstGeom prst="rect">
            <a:avLst/>
          </a:prstGeom>
        </p:spPr>
        <p:txBody>
          <a:bodyPr wrap="square">
            <a:spAutoFit/>
          </a:bodyPr>
          <a:lstStyle/>
          <a:p>
            <a:pPr marL="457200" indent="-457200"/>
            <a:r>
              <a:rPr lang="en-US" dirty="0">
                <a:latin typeface="Gill Sans MT" panose="020B0502020104020203" pitchFamily="34" charset="0"/>
              </a:rPr>
              <a:t>Process for timely triage and evaluation of pregnant and postpartum women with hypertension including emergency department and outpatient</a:t>
            </a:r>
            <a:endParaRPr lang="en-US" dirty="0"/>
          </a:p>
        </p:txBody>
      </p:sp>
      <p:sp>
        <p:nvSpPr>
          <p:cNvPr id="28" name="Arc 27"/>
          <p:cNvSpPr/>
          <p:nvPr/>
        </p:nvSpPr>
        <p:spPr>
          <a:xfrm>
            <a:off x="-785813" y="918605"/>
            <a:ext cx="3641784" cy="3452813"/>
          </a:xfrm>
          <a:prstGeom prst="arc">
            <a:avLst>
              <a:gd name="adj1" fmla="val 16200000"/>
              <a:gd name="adj2" fmla="val 5406790"/>
            </a:avLst>
          </a:prstGeom>
          <a:solidFill>
            <a:srgbClr val="FFB9AB"/>
          </a:solidFill>
          <a:ln>
            <a:no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prstClr val="black"/>
              </a:solidFill>
            </a:endParaRPr>
          </a:p>
        </p:txBody>
      </p:sp>
      <p:sp>
        <p:nvSpPr>
          <p:cNvPr id="29" name="TextBox 28"/>
          <p:cNvSpPr txBox="1"/>
          <p:nvPr/>
        </p:nvSpPr>
        <p:spPr>
          <a:xfrm flipH="1">
            <a:off x="3007970" y="1149899"/>
            <a:ext cx="5564545" cy="461665"/>
          </a:xfrm>
          <a:prstGeom prst="rect">
            <a:avLst/>
          </a:prstGeom>
          <a:noFill/>
        </p:spPr>
        <p:txBody>
          <a:bodyPr wrap="square" rtlCol="0" anchor="ctr">
            <a:spAutoFit/>
          </a:bodyPr>
          <a:lstStyle/>
          <a:p>
            <a:r>
              <a:rPr lang="en-US" sz="2400" b="1" i="1" dirty="0">
                <a:solidFill>
                  <a:schemeClr val="bg1">
                    <a:lumMod val="50000"/>
                  </a:schemeClr>
                </a:solidFill>
                <a:latin typeface="Calibri" panose="020F0502020204030204"/>
              </a:rPr>
              <a:t>Readiness (every Provider and Unit)</a:t>
            </a:r>
          </a:p>
        </p:txBody>
      </p:sp>
      <p:sp>
        <p:nvSpPr>
          <p:cNvPr id="30" name="TextBox 29"/>
          <p:cNvSpPr txBox="1"/>
          <p:nvPr/>
        </p:nvSpPr>
        <p:spPr>
          <a:xfrm flipH="1">
            <a:off x="3283500" y="1868729"/>
            <a:ext cx="5680899" cy="461665"/>
          </a:xfrm>
          <a:prstGeom prst="rect">
            <a:avLst/>
          </a:prstGeom>
          <a:noFill/>
        </p:spPr>
        <p:txBody>
          <a:bodyPr wrap="square" rtlCol="0" anchor="ctr">
            <a:spAutoFit/>
          </a:bodyPr>
          <a:lstStyle/>
          <a:p>
            <a:r>
              <a:rPr lang="en-US" sz="2400" b="1" i="1" dirty="0">
                <a:solidFill>
                  <a:schemeClr val="bg1">
                    <a:lumMod val="50000"/>
                  </a:schemeClr>
                </a:solidFill>
                <a:latin typeface="Calibri" panose="020F0502020204030204"/>
              </a:rPr>
              <a:t>Recognition </a:t>
            </a:r>
            <a:r>
              <a:rPr lang="en-US" sz="2400" b="1" i="1" dirty="0" smtClean="0">
                <a:solidFill>
                  <a:schemeClr val="bg1">
                    <a:lumMod val="50000"/>
                  </a:schemeClr>
                </a:solidFill>
                <a:latin typeface="Calibri" panose="020F0502020204030204"/>
              </a:rPr>
              <a:t>&amp; Prevention (every </a:t>
            </a:r>
            <a:r>
              <a:rPr lang="en-US" sz="2400" b="1" i="1" dirty="0">
                <a:solidFill>
                  <a:schemeClr val="bg1">
                    <a:lumMod val="50000"/>
                  </a:schemeClr>
                </a:solidFill>
                <a:latin typeface="Calibri" panose="020F0502020204030204"/>
              </a:rPr>
              <a:t>patient)</a:t>
            </a:r>
          </a:p>
        </p:txBody>
      </p:sp>
      <p:sp>
        <p:nvSpPr>
          <p:cNvPr id="31" name="TextBox 30"/>
          <p:cNvSpPr txBox="1"/>
          <p:nvPr/>
        </p:nvSpPr>
        <p:spPr>
          <a:xfrm flipH="1">
            <a:off x="3283501" y="2587530"/>
            <a:ext cx="4594836" cy="461665"/>
          </a:xfrm>
          <a:prstGeom prst="rect">
            <a:avLst/>
          </a:prstGeom>
          <a:noFill/>
        </p:spPr>
        <p:txBody>
          <a:bodyPr wrap="square" rtlCol="0" anchor="ctr">
            <a:spAutoFit/>
          </a:bodyPr>
          <a:lstStyle/>
          <a:p>
            <a:r>
              <a:rPr lang="en-US" sz="2400" b="1" i="1" dirty="0">
                <a:solidFill>
                  <a:srgbClr val="F58466"/>
                </a:solidFill>
                <a:latin typeface="Calibri" panose="020F0502020204030204"/>
              </a:rPr>
              <a:t>Response (every case of HIP)</a:t>
            </a:r>
          </a:p>
        </p:txBody>
      </p:sp>
      <p:sp>
        <p:nvSpPr>
          <p:cNvPr id="32" name="Oval 31"/>
          <p:cNvSpPr/>
          <p:nvPr/>
        </p:nvSpPr>
        <p:spPr>
          <a:xfrm>
            <a:off x="2673946" y="1284621"/>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3" name="Oval 32"/>
          <p:cNvSpPr/>
          <p:nvPr/>
        </p:nvSpPr>
        <p:spPr>
          <a:xfrm>
            <a:off x="2954362" y="1998161"/>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4" name="Oval 33"/>
          <p:cNvSpPr/>
          <p:nvPr/>
        </p:nvSpPr>
        <p:spPr>
          <a:xfrm>
            <a:off x="2955475" y="2711701"/>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5" name="Arc 34"/>
          <p:cNvSpPr/>
          <p:nvPr/>
        </p:nvSpPr>
        <p:spPr>
          <a:xfrm>
            <a:off x="285750" y="1585352"/>
            <a:ext cx="1714500" cy="1714500"/>
          </a:xfrm>
          <a:prstGeom prst="arc">
            <a:avLst>
              <a:gd name="adj1" fmla="val 16200000"/>
              <a:gd name="adj2" fmla="val 5359794"/>
            </a:avLst>
          </a:prstGeom>
          <a:solidFill>
            <a:srgbClr val="F58466"/>
          </a:solidFill>
          <a:ln>
            <a:solidFill>
              <a:srgbClr val="F584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36" name="Group 24"/>
          <p:cNvGrpSpPr/>
          <p:nvPr/>
        </p:nvGrpSpPr>
        <p:grpSpPr>
          <a:xfrm rot="5400000">
            <a:off x="-617145" y="2378312"/>
            <a:ext cx="3513611" cy="128588"/>
            <a:chOff x="-3200400" y="3314700"/>
            <a:chExt cx="6246420" cy="228600"/>
          </a:xfrm>
        </p:grpSpPr>
        <p:sp>
          <p:nvSpPr>
            <p:cNvPr id="37" name="Rounded Rectangle 36"/>
            <p:cNvSpPr/>
            <p:nvPr/>
          </p:nvSpPr>
          <p:spPr>
            <a:xfrm rot="5400000">
              <a:off x="1331520" y="1828800"/>
              <a:ext cx="228600" cy="3200400"/>
            </a:xfrm>
            <a:prstGeom prst="roundRect">
              <a:avLst>
                <a:gd name="adj" fmla="val 35051"/>
              </a:avLst>
            </a:prstGeom>
            <a:solidFill>
              <a:srgbClr val="D7D7D7"/>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8" name="Rounded Rectangle 37"/>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Tree>
    <p:extLst>
      <p:ext uri="{BB962C8B-B14F-4D97-AF65-F5344CB8AC3E}">
        <p14:creationId xmlns:p14="http://schemas.microsoft.com/office/powerpoint/2010/main" val="341719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36"/>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1000" fill="hold"/>
                                        <p:tgtEl>
                                          <p:spTgt spid="32"/>
                                        </p:tgtEl>
                                        <p:attrNameLst>
                                          <p:attrName>fillcolor</p:attrName>
                                        </p:attrNameLst>
                                      </p:cBhvr>
                                      <p:to>
                                        <a:srgbClr val="FFB9AB"/>
                                      </p:to>
                                    </p:animClr>
                                    <p:set>
                                      <p:cBhvr>
                                        <p:cTn id="10" dur="1000" fill="hold"/>
                                        <p:tgtEl>
                                          <p:spTgt spid="32"/>
                                        </p:tgtEl>
                                        <p:attrNameLst>
                                          <p:attrName>fill.type</p:attrName>
                                        </p:attrNameLst>
                                      </p:cBhvr>
                                      <p:to>
                                        <p:strVal val="solid"/>
                                      </p:to>
                                    </p:set>
                                    <p:set>
                                      <p:cBhvr>
                                        <p:cTn id="11" dur="1000" fill="hold"/>
                                        <p:tgtEl>
                                          <p:spTgt spid="32"/>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par>
                          <p:cTn id="15" fill="hold">
                            <p:stCondLst>
                              <p:cond delay="2000"/>
                            </p:stCondLst>
                            <p:childTnLst>
                              <p:par>
                                <p:cTn id="16" presetID="8" presetClass="emph" presetSubtype="0" fill="hold" nodeType="afterEffect">
                                  <p:stCondLst>
                                    <p:cond delay="0"/>
                                  </p:stCondLst>
                                  <p:childTnLst>
                                    <p:animRot by="1320000">
                                      <p:cBhvr>
                                        <p:cTn id="17" dur="500" fill="hold"/>
                                        <p:tgtEl>
                                          <p:spTgt spid="36"/>
                                        </p:tgtEl>
                                        <p:attrNameLst>
                                          <p:attrName>r</p:attrName>
                                        </p:attrNameLst>
                                      </p:cBhvr>
                                    </p:animRot>
                                  </p:childTnLst>
                                </p:cTn>
                              </p:par>
                            </p:childTnLst>
                          </p:cTn>
                        </p:par>
                        <p:par>
                          <p:cTn id="18" fill="hold">
                            <p:stCondLst>
                              <p:cond delay="2500"/>
                            </p:stCondLst>
                            <p:childTnLst>
                              <p:par>
                                <p:cTn id="19" presetID="1" presetClass="emph" presetSubtype="2" fill="hold" nodeType="afterEffect">
                                  <p:stCondLst>
                                    <p:cond delay="0"/>
                                  </p:stCondLst>
                                  <p:childTnLst>
                                    <p:animClr clrSpc="rgb" dir="cw">
                                      <p:cBhvr>
                                        <p:cTn id="20" dur="1000" fill="hold"/>
                                        <p:tgtEl>
                                          <p:spTgt spid="33"/>
                                        </p:tgtEl>
                                        <p:attrNameLst>
                                          <p:attrName>fillcolor</p:attrName>
                                        </p:attrNameLst>
                                      </p:cBhvr>
                                      <p:to>
                                        <a:srgbClr val="FFB9AB"/>
                                      </p:to>
                                    </p:animClr>
                                    <p:set>
                                      <p:cBhvr>
                                        <p:cTn id="21" dur="1000" fill="hold"/>
                                        <p:tgtEl>
                                          <p:spTgt spid="33"/>
                                        </p:tgtEl>
                                        <p:attrNameLst>
                                          <p:attrName>fill.type</p:attrName>
                                        </p:attrNameLst>
                                      </p:cBhvr>
                                      <p:to>
                                        <p:strVal val="solid"/>
                                      </p:to>
                                    </p:set>
                                    <p:set>
                                      <p:cBhvr>
                                        <p:cTn id="22" dur="1000" fill="hold"/>
                                        <p:tgtEl>
                                          <p:spTgt spid="33"/>
                                        </p:tgtEl>
                                        <p:attrNameLst>
                                          <p:attrName>fill.on</p:attrName>
                                        </p:attrNameLst>
                                      </p:cBhvr>
                                      <p:to>
                                        <p:strVal val="true"/>
                                      </p:to>
                                    </p:se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childTnLst>
                                </p:cTn>
                              </p:par>
                            </p:childTnLst>
                          </p:cTn>
                        </p:par>
                        <p:par>
                          <p:cTn id="26" fill="hold">
                            <p:stCondLst>
                              <p:cond delay="3500"/>
                            </p:stCondLst>
                            <p:childTnLst>
                              <p:par>
                                <p:cTn id="27" presetID="8" presetClass="emph" presetSubtype="0" fill="hold" nodeType="afterEffect">
                                  <p:stCondLst>
                                    <p:cond delay="0"/>
                                  </p:stCondLst>
                                  <p:childTnLst>
                                    <p:animRot by="1320000">
                                      <p:cBhvr>
                                        <p:cTn id="28" dur="500" fill="hold"/>
                                        <p:tgtEl>
                                          <p:spTgt spid="36"/>
                                        </p:tgtEl>
                                        <p:attrNameLst>
                                          <p:attrName>r</p:attrName>
                                        </p:attrNameLst>
                                      </p:cBhvr>
                                    </p:animRot>
                                  </p:childTnLst>
                                </p:cTn>
                              </p:par>
                            </p:childTnLst>
                          </p:cTn>
                        </p:par>
                        <p:par>
                          <p:cTn id="29" fill="hold">
                            <p:stCondLst>
                              <p:cond delay="4000"/>
                            </p:stCondLst>
                            <p:childTnLst>
                              <p:par>
                                <p:cTn id="30" presetID="1" presetClass="emph" presetSubtype="2" fill="hold" nodeType="afterEffect">
                                  <p:stCondLst>
                                    <p:cond delay="0"/>
                                  </p:stCondLst>
                                  <p:childTnLst>
                                    <p:animClr clrSpc="rgb" dir="cw">
                                      <p:cBhvr>
                                        <p:cTn id="31" dur="1000" fill="hold"/>
                                        <p:tgtEl>
                                          <p:spTgt spid="34"/>
                                        </p:tgtEl>
                                        <p:attrNameLst>
                                          <p:attrName>fillcolor</p:attrName>
                                        </p:attrNameLst>
                                      </p:cBhvr>
                                      <p:to>
                                        <a:srgbClr val="FFB9AB"/>
                                      </p:to>
                                    </p:animClr>
                                    <p:set>
                                      <p:cBhvr>
                                        <p:cTn id="32" dur="1000" fill="hold"/>
                                        <p:tgtEl>
                                          <p:spTgt spid="34"/>
                                        </p:tgtEl>
                                        <p:attrNameLst>
                                          <p:attrName>fill.type</p:attrName>
                                        </p:attrNameLst>
                                      </p:cBhvr>
                                      <p:to>
                                        <p:strVal val="solid"/>
                                      </p:to>
                                    </p:set>
                                    <p:set>
                                      <p:cBhvr>
                                        <p:cTn id="33" dur="1000" fill="hold"/>
                                        <p:tgtEl>
                                          <p:spTgt spid="34"/>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527" y="1714532"/>
            <a:ext cx="7953375" cy="2336799"/>
          </a:xfrm>
          <a:ln w="28575" cmpd="sng">
            <a:solidFill>
              <a:schemeClr val="tx1"/>
            </a:solidFill>
          </a:ln>
        </p:spPr>
        <p:txBody>
          <a:bodyPr anchor="ctr"/>
          <a:lstStyle/>
          <a:p>
            <a:pPr marL="0" indent="0" algn="ctr">
              <a:lnSpc>
                <a:spcPct val="90000"/>
              </a:lnSpc>
              <a:buNone/>
            </a:pPr>
            <a:r>
              <a:rPr lang="en-US" dirty="0" smtClean="0"/>
              <a:t>Controlling blood pressure </a:t>
            </a:r>
          </a:p>
          <a:p>
            <a:pPr marL="0" indent="0" algn="ctr">
              <a:lnSpc>
                <a:spcPct val="90000"/>
              </a:lnSpc>
              <a:buNone/>
            </a:pPr>
            <a:r>
              <a:rPr lang="en-US" dirty="0" smtClean="0"/>
              <a:t>is the optimal intervention</a:t>
            </a:r>
          </a:p>
          <a:p>
            <a:pPr marL="0" indent="0" algn="ctr">
              <a:lnSpc>
                <a:spcPct val="90000"/>
              </a:lnSpc>
              <a:buNone/>
            </a:pPr>
            <a:r>
              <a:rPr lang="en-US" dirty="0" smtClean="0"/>
              <a:t>to prevent deaths due to stroke </a:t>
            </a:r>
          </a:p>
          <a:p>
            <a:pPr marL="0" indent="0" algn="ctr">
              <a:lnSpc>
                <a:spcPct val="90000"/>
              </a:lnSpc>
              <a:buNone/>
            </a:pPr>
            <a:r>
              <a:rPr lang="en-US" dirty="0" smtClean="0"/>
              <a:t>in women with preeclampsia.</a:t>
            </a:r>
          </a:p>
        </p:txBody>
      </p:sp>
      <p:sp>
        <p:nvSpPr>
          <p:cNvPr id="2" name="TextBox 1"/>
          <p:cNvSpPr txBox="1"/>
          <p:nvPr/>
        </p:nvSpPr>
        <p:spPr>
          <a:xfrm>
            <a:off x="1248125" y="4114800"/>
            <a:ext cx="7084603" cy="2523768"/>
          </a:xfrm>
          <a:prstGeom prst="rect">
            <a:avLst/>
          </a:prstGeom>
          <a:noFill/>
        </p:spPr>
        <p:txBody>
          <a:bodyPr wrap="square" rtlCol="0">
            <a:spAutoFit/>
          </a:bodyPr>
          <a:lstStyle/>
          <a:p>
            <a:r>
              <a:rPr lang="en-US" sz="2800" dirty="0"/>
              <a:t>Over the last decade, the UK has focused QI efforts on </a:t>
            </a:r>
            <a:r>
              <a:rPr lang="en-US" sz="2800" dirty="0" smtClean="0"/>
              <a:t>aggressive timely </a:t>
            </a:r>
            <a:r>
              <a:rPr lang="en-US" sz="2800" dirty="0"/>
              <a:t>treatment of both systolic and diastolic blood </a:t>
            </a:r>
            <a:r>
              <a:rPr lang="en-US" sz="2800" dirty="0" smtClean="0"/>
              <a:t>pressure and has demonstrated a significant reduction in deaths. </a:t>
            </a:r>
            <a:endParaRPr lang="en-US" sz="2800" dirty="0"/>
          </a:p>
          <a:p>
            <a:endParaRPr lang="en-US" dirty="0"/>
          </a:p>
        </p:txBody>
      </p:sp>
      <p:sp>
        <p:nvSpPr>
          <p:cNvPr id="9" name="Title 1"/>
          <p:cNvSpPr>
            <a:spLocks noGrp="1"/>
          </p:cNvSpPr>
          <p:nvPr>
            <p:ph type="title"/>
          </p:nvPr>
        </p:nvSpPr>
        <p:spPr>
          <a:xfrm>
            <a:off x="457200" y="0"/>
            <a:ext cx="8229600" cy="1143000"/>
          </a:xfrm>
        </p:spPr>
        <p:txBody>
          <a:bodyPr/>
          <a:lstStyle/>
          <a:p>
            <a:pPr algn="l"/>
            <a:r>
              <a:rPr lang="en-US" sz="4000" b="1" dirty="0"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pic>
        <p:nvPicPr>
          <p:cNvPr id="5"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19944142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957" y="1295400"/>
            <a:ext cx="8382000" cy="4958386"/>
          </a:xfrm>
          <a:ln>
            <a:solidFill>
              <a:srgbClr val="FFFFFF"/>
            </a:solidFill>
          </a:ln>
        </p:spPr>
        <p:txBody>
          <a:bodyPr/>
          <a:lstStyle/>
          <a:p>
            <a:pPr lvl="0">
              <a:buClr>
                <a:srgbClr val="F58466"/>
              </a:buClr>
            </a:pPr>
            <a:r>
              <a:rPr lang="en-US" sz="2000" b="1" i="1" dirty="0"/>
              <a:t>T</a:t>
            </a:r>
            <a:r>
              <a:rPr lang="en-US" sz="2000" b="1" i="1" dirty="0" smtClean="0"/>
              <a:t>he</a:t>
            </a:r>
            <a:r>
              <a:rPr lang="en-US" sz="2000" dirty="0" smtClean="0"/>
              <a:t> </a:t>
            </a:r>
            <a:r>
              <a:rPr lang="en-US" sz="2000" dirty="0"/>
              <a:t>critical initial step in decreasing maternal morbidity and </a:t>
            </a:r>
            <a:r>
              <a:rPr lang="en-US" sz="2000" dirty="0" smtClean="0"/>
              <a:t>mortality is to administer </a:t>
            </a:r>
            <a:r>
              <a:rPr lang="en-US" sz="2000" b="1" dirty="0"/>
              <a:t>a</a:t>
            </a:r>
            <a:r>
              <a:rPr lang="en-US" sz="2000" b="1" dirty="0" smtClean="0"/>
              <a:t>nti-hypertensive</a:t>
            </a:r>
            <a:r>
              <a:rPr lang="en-US" sz="2000" dirty="0" smtClean="0">
                <a:ln w="19050" cap="flat" cmpd="sng" algn="ctr">
                  <a:solidFill>
                    <a:srgbClr val="FFFFFF"/>
                  </a:solidFill>
                  <a:prstDash val="solid"/>
                  <a:round/>
                  <a:headEnd type="none" w="med" len="med"/>
                  <a:tailEnd type="none" w="med" len="med"/>
                </a:ln>
                <a:solidFill>
                  <a:srgbClr val="855302"/>
                </a:solidFill>
              </a:rPr>
              <a:t> </a:t>
            </a:r>
            <a:r>
              <a:rPr lang="en-US" sz="2000" dirty="0" smtClean="0"/>
              <a:t>medications within 60 minutes </a:t>
            </a:r>
            <a:r>
              <a:rPr lang="en-US" sz="2000" dirty="0"/>
              <a:t>of </a:t>
            </a:r>
            <a:r>
              <a:rPr lang="en-US" sz="2000" dirty="0" smtClean="0"/>
              <a:t>documentation of persistent (retested within 15 minutes) BP </a:t>
            </a:r>
            <a:r>
              <a:rPr lang="en-US" sz="2000" dirty="0"/>
              <a:t>≥</a:t>
            </a:r>
            <a:r>
              <a:rPr lang="en-US" sz="2000" dirty="0" smtClean="0"/>
              <a:t>160 </a:t>
            </a:r>
            <a:r>
              <a:rPr lang="en-US" sz="2000" dirty="0"/>
              <a:t>systolic, and/or </a:t>
            </a:r>
            <a:r>
              <a:rPr lang="en-US" sz="2000" u="sng" dirty="0" smtClean="0"/>
              <a:t>&gt;</a:t>
            </a:r>
            <a:r>
              <a:rPr lang="en-US" sz="2000" dirty="0" smtClean="0"/>
              <a:t>105-110 diastolic.</a:t>
            </a:r>
          </a:p>
          <a:p>
            <a:pPr lvl="0">
              <a:buClr>
                <a:srgbClr val="F58466"/>
              </a:buClr>
            </a:pPr>
            <a:r>
              <a:rPr lang="en-US" sz="2000" dirty="0" smtClean="0"/>
              <a:t>Ideally, antihypertensive medications should be administered as soon as possible, and availability of a “preeclampsia box” will facilitate rapid treatment.</a:t>
            </a:r>
          </a:p>
          <a:p>
            <a:pPr lvl="0">
              <a:buClr>
                <a:srgbClr val="F58466"/>
              </a:buClr>
            </a:pPr>
            <a:r>
              <a:rPr lang="en-US" sz="2000" dirty="0" smtClean="0"/>
              <a:t>In Martin et al., stroke occurred in: </a:t>
            </a:r>
            <a:endParaRPr lang="en-US" sz="2000" dirty="0"/>
          </a:p>
          <a:p>
            <a:pPr lvl="1">
              <a:buClr>
                <a:srgbClr val="004990"/>
              </a:buClr>
              <a:buFont typeface="Arial" pitchFamily="34" charset="0"/>
              <a:buChar char="•"/>
            </a:pPr>
            <a:r>
              <a:rPr lang="en-US" sz="2000" dirty="0" smtClean="0"/>
              <a:t>23/24 </a:t>
            </a:r>
            <a:r>
              <a:rPr lang="en-US" sz="2000" dirty="0"/>
              <a:t>(95.8%) </a:t>
            </a:r>
            <a:r>
              <a:rPr lang="en-US" sz="2000" dirty="0" smtClean="0"/>
              <a:t>women with systolic BP </a:t>
            </a:r>
            <a:r>
              <a:rPr lang="en-US" sz="2000" u="sng" dirty="0" smtClean="0"/>
              <a:t>&gt;</a:t>
            </a:r>
            <a:r>
              <a:rPr lang="en-US" sz="2000" dirty="0" smtClean="0"/>
              <a:t> 160mm Hg</a:t>
            </a:r>
          </a:p>
          <a:p>
            <a:pPr lvl="1">
              <a:buClr>
                <a:srgbClr val="004990"/>
              </a:buClr>
              <a:buFont typeface="Arial" pitchFamily="34" charset="0"/>
              <a:buChar char="•"/>
            </a:pPr>
            <a:r>
              <a:rPr lang="en-US" sz="2000" b="1" dirty="0" smtClean="0"/>
              <a:t>24/24 (100%) had a BP ≥ 155 mm Hg</a:t>
            </a:r>
            <a:br>
              <a:rPr lang="en-US" sz="2000" b="1" dirty="0" smtClean="0"/>
            </a:br>
            <a:endParaRPr lang="en-US" sz="800" b="1" dirty="0" smtClean="0"/>
          </a:p>
          <a:p>
            <a:pPr lvl="1">
              <a:buClr>
                <a:srgbClr val="004990"/>
              </a:buClr>
              <a:buFont typeface="Arial" pitchFamily="34" charset="0"/>
              <a:buChar char="•"/>
            </a:pPr>
            <a:r>
              <a:rPr lang="en-US" sz="2000" dirty="0" smtClean="0"/>
              <a:t>3/24 (12.5%) women with diastolic BP </a:t>
            </a:r>
            <a:r>
              <a:rPr lang="en-US" sz="2000" u="sng" dirty="0" smtClean="0"/>
              <a:t>&gt;</a:t>
            </a:r>
            <a:r>
              <a:rPr lang="en-US" sz="2000" dirty="0" smtClean="0"/>
              <a:t> 110mm Hg</a:t>
            </a:r>
          </a:p>
          <a:p>
            <a:pPr lvl="1">
              <a:buClr>
                <a:srgbClr val="004990"/>
              </a:buClr>
              <a:buFont typeface="Arial" pitchFamily="34" charset="0"/>
              <a:buChar char="•"/>
            </a:pPr>
            <a:r>
              <a:rPr lang="en-US" sz="2000" b="1" dirty="0"/>
              <a:t>5/28 (20.8%) women with diastolic BP </a:t>
            </a:r>
            <a:r>
              <a:rPr lang="en-US" sz="2000" b="1" u="sng" dirty="0"/>
              <a:t>&gt;</a:t>
            </a:r>
            <a:r>
              <a:rPr lang="en-US" sz="2000" b="1" dirty="0"/>
              <a:t> 105mm Hg</a:t>
            </a:r>
            <a:endParaRPr lang="en-US" sz="2000" dirty="0"/>
          </a:p>
        </p:txBody>
      </p:sp>
      <p:sp>
        <p:nvSpPr>
          <p:cNvPr id="5" name="TextBox 4"/>
          <p:cNvSpPr txBox="1"/>
          <p:nvPr/>
        </p:nvSpPr>
        <p:spPr>
          <a:xfrm>
            <a:off x="1143000" y="6027003"/>
            <a:ext cx="7010400" cy="738664"/>
          </a:xfrm>
          <a:prstGeom prst="rect">
            <a:avLst/>
          </a:prstGeom>
          <a:noFill/>
        </p:spPr>
        <p:txBody>
          <a:bodyPr wrap="square" rtlCol="0">
            <a:spAutoFit/>
          </a:bodyPr>
          <a:lstStyle/>
          <a:p>
            <a:r>
              <a:rPr lang="en-US" sz="1400" dirty="0">
                <a:latin typeface="+mj-lt"/>
              </a:rPr>
              <a:t>Martin JN, Thigpen BD, Moore RC, Rose CH, Cushman J, May. Stroke and Severe Preeclampsia and Eclampsia: A Paradigm Shift Focusing on Systolic Blood Pressure, </a:t>
            </a:r>
            <a:r>
              <a:rPr lang="en-US" sz="1400" dirty="0" err="1" smtClean="0">
                <a:latin typeface="+mj-lt"/>
              </a:rPr>
              <a:t>Obstet</a:t>
            </a:r>
            <a:r>
              <a:rPr lang="en-US" sz="1400" dirty="0" smtClean="0">
                <a:latin typeface="+mj-lt"/>
              </a:rPr>
              <a:t> </a:t>
            </a:r>
            <a:r>
              <a:rPr lang="en-US" sz="1400" dirty="0" err="1" smtClean="0">
                <a:latin typeface="+mj-lt"/>
              </a:rPr>
              <a:t>Gynecol</a:t>
            </a:r>
            <a:r>
              <a:rPr lang="en-US" sz="1400" dirty="0" smtClean="0">
                <a:latin typeface="+mj-lt"/>
              </a:rPr>
              <a:t> </a:t>
            </a:r>
            <a:r>
              <a:rPr lang="en-US" sz="1400" dirty="0">
                <a:latin typeface="+mj-lt"/>
              </a:rPr>
              <a:t>2005;105-</a:t>
            </a:r>
            <a:r>
              <a:rPr lang="en-US" sz="1400" dirty="0" smtClean="0">
                <a:latin typeface="+mj-lt"/>
              </a:rPr>
              <a:t>246.</a:t>
            </a:r>
            <a:endParaRPr lang="en-US" sz="1400" dirty="0">
              <a:latin typeface="+mj-lt"/>
            </a:endParaRPr>
          </a:p>
        </p:txBody>
      </p:sp>
      <p:sp>
        <p:nvSpPr>
          <p:cNvPr id="8" name="Rectangle 7"/>
          <p:cNvSpPr/>
          <p:nvPr/>
        </p:nvSpPr>
        <p:spPr bwMode="auto">
          <a:xfrm>
            <a:off x="347957" y="1244601"/>
            <a:ext cx="8382000" cy="47752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11" name="Title 1"/>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pic>
        <p:nvPicPr>
          <p:cNvPr id="6"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36287208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quot;No&quot; Symbol 7"/>
          <p:cNvSpPr/>
          <p:nvPr/>
        </p:nvSpPr>
        <p:spPr>
          <a:xfrm>
            <a:off x="152400" y="914400"/>
            <a:ext cx="3810000" cy="358140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304800" y="1905000"/>
            <a:ext cx="3513398" cy="1581972"/>
          </a:xfrm>
          <a:prstGeom prst="rect">
            <a:avLst/>
          </a:prstGeom>
          <a:noFill/>
        </p:spPr>
        <p:txBody>
          <a:bodyPr wrap="none" rtlCol="0">
            <a:spAutoFit/>
          </a:bodyPr>
          <a:lstStyle/>
          <a:p>
            <a:pPr algn="ctr">
              <a:buNone/>
            </a:pPr>
            <a:r>
              <a:rPr lang="en-US" sz="4400" b="1" dirty="0" smtClean="0"/>
              <a:t>BP ≥ </a:t>
            </a:r>
          </a:p>
          <a:p>
            <a:pPr algn="ctr">
              <a:buNone/>
            </a:pPr>
            <a:r>
              <a:rPr lang="en-US" sz="4400" b="1" dirty="0" smtClean="0"/>
              <a:t>160/110(105)</a:t>
            </a:r>
            <a:endParaRPr lang="en-US" sz="4400" b="1" dirty="0"/>
          </a:p>
        </p:txBody>
      </p:sp>
      <p:sp>
        <p:nvSpPr>
          <p:cNvPr id="10" name="Right Arrow 9"/>
          <p:cNvSpPr/>
          <p:nvPr/>
        </p:nvSpPr>
        <p:spPr>
          <a:xfrm>
            <a:off x="4343400" y="2362200"/>
            <a:ext cx="1371600" cy="838200"/>
          </a:xfrm>
          <a:prstGeom prst="rightArrow">
            <a:avLst/>
          </a:prstGeom>
          <a:solidFill>
            <a:srgbClr val="004990"/>
          </a:solidFill>
          <a:ln>
            <a:solidFill>
              <a:srgbClr val="004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565110" y="1264146"/>
            <a:ext cx="3502690" cy="3231654"/>
          </a:xfrm>
          <a:prstGeom prst="rect">
            <a:avLst/>
          </a:prstGeom>
          <a:noFill/>
        </p:spPr>
        <p:txBody>
          <a:bodyPr wrap="square" rtlCol="0">
            <a:spAutoFit/>
          </a:bodyPr>
          <a:lstStyle/>
          <a:p>
            <a:pPr algn="ctr">
              <a:buNone/>
            </a:pPr>
            <a:r>
              <a:rPr lang="en-US" sz="6000" b="1" dirty="0" smtClean="0"/>
              <a:t>Need</a:t>
            </a:r>
          </a:p>
          <a:p>
            <a:pPr algn="ctr">
              <a:buNone/>
            </a:pPr>
            <a:r>
              <a:rPr lang="en-US" sz="6000" b="1" dirty="0" smtClean="0"/>
              <a:t>To</a:t>
            </a:r>
          </a:p>
          <a:p>
            <a:pPr algn="ctr">
              <a:buNone/>
            </a:pPr>
            <a:r>
              <a:rPr lang="en-US" sz="6000" b="1" dirty="0" smtClean="0"/>
              <a:t>Treat*</a:t>
            </a:r>
            <a:endParaRPr lang="en-US" sz="6000" b="1" dirty="0"/>
          </a:p>
        </p:txBody>
      </p:sp>
      <p:sp>
        <p:nvSpPr>
          <p:cNvPr id="2" name="TextBox 1"/>
          <p:cNvSpPr txBox="1"/>
          <p:nvPr/>
        </p:nvSpPr>
        <p:spPr>
          <a:xfrm>
            <a:off x="533400" y="4953000"/>
            <a:ext cx="8382000" cy="954107"/>
          </a:xfrm>
          <a:prstGeom prst="rect">
            <a:avLst/>
          </a:prstGeom>
          <a:noFill/>
        </p:spPr>
        <p:txBody>
          <a:bodyPr wrap="square" rtlCol="0">
            <a:spAutoFit/>
          </a:bodyPr>
          <a:lstStyle/>
          <a:p>
            <a:pPr>
              <a:buNone/>
            </a:pPr>
            <a:r>
              <a:rPr lang="en-US" sz="2800" dirty="0" smtClean="0"/>
              <a:t>*BP persistent 15 minutes, activate treatment algorithm with IV therapy ASAP, &lt; 30-60 minutes </a:t>
            </a:r>
            <a:endParaRPr lang="en-US" sz="2800" dirty="0"/>
          </a:p>
        </p:txBody>
      </p:sp>
    </p:spTree>
    <p:extLst>
      <p:ext uri="{BB962C8B-B14F-4D97-AF65-F5344CB8AC3E}">
        <p14:creationId xmlns:p14="http://schemas.microsoft.com/office/powerpoint/2010/main" val="37216258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0"/>
            <a:ext cx="8913809" cy="914400"/>
          </a:xfrm>
        </p:spPr>
        <p:txBody>
          <a:bodyPr>
            <a:noAutofit/>
          </a:bodyPr>
          <a:lstStyle/>
          <a:p>
            <a:pPr algn="l"/>
            <a:r>
              <a:rPr lang="en-US" sz="4000" b="1" dirty="0" smtClean="0">
                <a:solidFill>
                  <a:srgbClr val="F58466"/>
                </a:solidFill>
                <a:latin typeface="Goudy Old Style" pitchFamily="18" charset="0"/>
              </a:rPr>
              <a:t>Hypertensive Medication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Administration Oral versus IV</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304801" y="1257300"/>
            <a:ext cx="8724900" cy="4838700"/>
          </a:xfrm>
        </p:spPr>
        <p:txBody>
          <a:bodyPr/>
          <a:lstStyle/>
          <a:p>
            <a:pPr>
              <a:buClr>
                <a:srgbClr val="F58466"/>
              </a:buClr>
            </a:pPr>
            <a:r>
              <a:rPr lang="en-US" sz="2400" dirty="0"/>
              <a:t>First line therapy recommendations for acute treatment of critically elevated BP in pregnant women </a:t>
            </a:r>
            <a:r>
              <a:rPr lang="en-US" sz="2400" dirty="0" smtClean="0"/>
              <a:t>[</a:t>
            </a:r>
            <a:r>
              <a:rPr lang="en-US" sz="2400" u="sng" dirty="0" smtClean="0"/>
              <a:t>&gt;</a:t>
            </a:r>
            <a:r>
              <a:rPr lang="en-US" sz="2400" dirty="0" smtClean="0"/>
              <a:t>160/110(105)] </a:t>
            </a:r>
            <a:r>
              <a:rPr lang="en-US" sz="2400" dirty="0"/>
              <a:t>are </a:t>
            </a:r>
            <a:r>
              <a:rPr lang="en-US" sz="2400" dirty="0" smtClean="0"/>
              <a:t>with either IV </a:t>
            </a:r>
            <a:r>
              <a:rPr lang="en-US" sz="2400" dirty="0"/>
              <a:t>labetalol or </a:t>
            </a:r>
            <a:r>
              <a:rPr lang="en-US" sz="2400" dirty="0" smtClean="0"/>
              <a:t>hydralazine.</a:t>
            </a:r>
          </a:p>
          <a:p>
            <a:pPr>
              <a:buClr>
                <a:srgbClr val="F58466"/>
              </a:buClr>
            </a:pPr>
            <a:r>
              <a:rPr lang="en-US" sz="2400" dirty="0" smtClean="0"/>
              <a:t>In </a:t>
            </a:r>
            <a:r>
              <a:rPr lang="en-US" sz="2400" dirty="0"/>
              <a:t>the event that acute treatment is needed in a patient without IV access oral nifedipine may be used (10 mg) and may be repeated in </a:t>
            </a:r>
            <a:r>
              <a:rPr lang="en-US" sz="2400" dirty="0" smtClean="0"/>
              <a:t>30 minutes. </a:t>
            </a:r>
          </a:p>
          <a:p>
            <a:pPr>
              <a:buClr>
                <a:srgbClr val="F58466"/>
              </a:buClr>
            </a:pPr>
            <a:r>
              <a:rPr lang="en-US" sz="2400" dirty="0" smtClean="0"/>
              <a:t>PO (oral) </a:t>
            </a:r>
            <a:r>
              <a:rPr lang="en-US" sz="2400" dirty="0" err="1" smtClean="0"/>
              <a:t>nifedipine</a:t>
            </a:r>
            <a:r>
              <a:rPr lang="en-US" sz="2400" dirty="0" smtClean="0"/>
              <a:t> </a:t>
            </a:r>
            <a:r>
              <a:rPr lang="en-US" sz="2400" dirty="0"/>
              <a:t>appears equally as efficacious as IV labetalol in correcting severe BP elevations</a:t>
            </a:r>
            <a:r>
              <a:rPr lang="en-US" sz="2400" dirty="0" smtClean="0"/>
              <a:t>. </a:t>
            </a:r>
          </a:p>
          <a:p>
            <a:pPr>
              <a:buClr>
                <a:srgbClr val="F58466"/>
              </a:buClr>
            </a:pPr>
            <a:r>
              <a:rPr lang="en-US" sz="2400" dirty="0" smtClean="0"/>
              <a:t>Oral </a:t>
            </a:r>
            <a:r>
              <a:rPr lang="en-US" sz="2400" dirty="0"/>
              <a:t>labetalol would be expected to be less effective in acutely lowering the BP due to </a:t>
            </a:r>
            <a:r>
              <a:rPr lang="en-US" sz="2400" dirty="0" smtClean="0"/>
              <a:t>its </a:t>
            </a:r>
            <a:r>
              <a:rPr lang="en-US" sz="2400" dirty="0"/>
              <a:t>slower onset to peak and thus should be used only if </a:t>
            </a:r>
            <a:r>
              <a:rPr lang="en-US" sz="2400" dirty="0" err="1"/>
              <a:t>nifedipine</a:t>
            </a:r>
            <a:r>
              <a:rPr lang="en-US" sz="2400" dirty="0"/>
              <a:t> is not available in a patient without IV </a:t>
            </a:r>
            <a:r>
              <a:rPr lang="en-US" sz="2400" dirty="0" smtClean="0"/>
              <a:t>access.</a:t>
            </a:r>
            <a:endParaRPr lang="en-US" sz="2400" dirty="0"/>
          </a:p>
        </p:txBody>
      </p:sp>
      <p:sp>
        <p:nvSpPr>
          <p:cNvPr id="4" name="TextBox 3"/>
          <p:cNvSpPr txBox="1"/>
          <p:nvPr/>
        </p:nvSpPr>
        <p:spPr>
          <a:xfrm>
            <a:off x="431800" y="6089134"/>
            <a:ext cx="7696200" cy="523220"/>
          </a:xfrm>
          <a:prstGeom prst="rect">
            <a:avLst/>
          </a:prstGeom>
          <a:noFill/>
        </p:spPr>
        <p:txBody>
          <a:bodyPr wrap="square" rtlCol="0">
            <a:spAutoFit/>
          </a:bodyPr>
          <a:lstStyle/>
          <a:p>
            <a:r>
              <a:rPr lang="en-US" sz="1400" dirty="0" smtClean="0">
                <a:latin typeface="+mj-lt"/>
              </a:rPr>
              <a:t>ACOG Practice Bulletin #33, Reaffirmed 2012; ACOG Committee Opinion #514, 2012; </a:t>
            </a:r>
            <a:r>
              <a:rPr lang="en-US" sz="1400" dirty="0" err="1" smtClean="0">
                <a:latin typeface="+mj-lt"/>
              </a:rPr>
              <a:t>Tuffnell</a:t>
            </a:r>
            <a:r>
              <a:rPr lang="en-US" sz="1400" dirty="0" smtClean="0">
                <a:latin typeface="+mj-lt"/>
              </a:rPr>
              <a:t> D, </a:t>
            </a:r>
            <a:r>
              <a:rPr lang="en-US" sz="1400" dirty="0" err="1" smtClean="0">
                <a:latin typeface="+mj-lt"/>
              </a:rPr>
              <a:t>Jankowitcz</a:t>
            </a:r>
            <a:r>
              <a:rPr lang="en-US" sz="1400" dirty="0" smtClean="0">
                <a:latin typeface="+mj-lt"/>
              </a:rPr>
              <a:t> D, </a:t>
            </a:r>
            <a:r>
              <a:rPr lang="en-US" sz="1400" dirty="0" err="1" smtClean="0">
                <a:latin typeface="+mj-lt"/>
              </a:rPr>
              <a:t>Lindow</a:t>
            </a:r>
            <a:r>
              <a:rPr lang="en-US" sz="1400" dirty="0" smtClean="0">
                <a:latin typeface="+mj-lt"/>
              </a:rPr>
              <a:t> S, et al. BJOG 2005;112:875-880.</a:t>
            </a:r>
            <a:endParaRPr lang="en-US" sz="1400" dirty="0">
              <a:latin typeface="+mj-lt"/>
            </a:endParaRPr>
          </a:p>
        </p:txBody>
      </p:sp>
    </p:spTree>
    <p:extLst>
      <p:ext uri="{BB962C8B-B14F-4D97-AF65-F5344CB8AC3E}">
        <p14:creationId xmlns:p14="http://schemas.microsoft.com/office/powerpoint/2010/main" val="27257006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rmAutofit fontScale="90000"/>
          </a:bodyPr>
          <a:lstStyle/>
          <a:p>
            <a:pPr algn="l"/>
            <a:r>
              <a:rPr lang="en-US" b="1" dirty="0" smtClean="0">
                <a:solidFill>
                  <a:srgbClr val="F58466"/>
                </a:solidFill>
                <a:latin typeface="Goudy Old Style" pitchFamily="18" charset="0"/>
              </a:rPr>
              <a:t>Antihypertensive Therapy</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First line agents</a:t>
            </a:r>
            <a:endParaRPr lang="en-US" b="1" dirty="0">
              <a:solidFill>
                <a:srgbClr val="F58466"/>
              </a:solidFill>
              <a:latin typeface="Goudy Old Style"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00222591"/>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172200" y="5638800"/>
            <a:ext cx="2445670" cy="369332"/>
          </a:xfrm>
          <a:prstGeom prst="rect">
            <a:avLst/>
          </a:prstGeom>
          <a:noFill/>
        </p:spPr>
        <p:txBody>
          <a:bodyPr wrap="none" rtlCol="0">
            <a:spAutoFit/>
          </a:bodyPr>
          <a:lstStyle/>
          <a:p>
            <a:pPr algn="ctr"/>
            <a:r>
              <a:rPr lang="en-US" dirty="0" smtClean="0">
                <a:latin typeface="+mj-lt"/>
              </a:rPr>
              <a:t>*If IV access unavailable</a:t>
            </a:r>
            <a:endParaRPr lang="en-US" dirty="0">
              <a:latin typeface="+mj-lt"/>
            </a:endParaRPr>
          </a:p>
        </p:txBody>
      </p:sp>
    </p:spTree>
    <p:extLst>
      <p:ext uri="{BB962C8B-B14F-4D97-AF65-F5344CB8AC3E}">
        <p14:creationId xmlns:p14="http://schemas.microsoft.com/office/powerpoint/2010/main" val="22137999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algn="l"/>
            <a:r>
              <a:rPr lang="en-US" sz="4000" b="1" dirty="0" smtClean="0">
                <a:solidFill>
                  <a:srgbClr val="F58466"/>
                </a:solidFill>
                <a:latin typeface="Goudy Old Style" pitchFamily="18" charset="0"/>
              </a:rPr>
              <a:t>ACOG protocol</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Standing </a:t>
            </a:r>
            <a:r>
              <a:rPr lang="en-US" sz="4000" b="1" dirty="0">
                <a:solidFill>
                  <a:srgbClr val="F58466"/>
                </a:solidFill>
                <a:latin typeface="Goudy Old Style" pitchFamily="18" charset="0"/>
              </a:rPr>
              <a:t>Order (Labetalol)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0897870"/>
              </p:ext>
            </p:extLst>
          </p:nvPr>
        </p:nvGraphicFramePr>
        <p:xfrm>
          <a:off x="914177" y="1553766"/>
          <a:ext cx="7890495"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228600" y="5105400"/>
            <a:ext cx="1828800" cy="1363266"/>
          </a:xfrm>
          <a:prstGeom prst="ellipse">
            <a:avLst/>
          </a:prstGeom>
          <a:solidFill>
            <a:srgbClr val="004990"/>
          </a:solidFill>
          <a:ln>
            <a:solidFill>
              <a:srgbClr val="00499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Target B/P</a:t>
            </a:r>
          </a:p>
          <a:p>
            <a:pPr algn="ctr"/>
            <a:r>
              <a:rPr lang="en-US" sz="1800" dirty="0" smtClean="0"/>
              <a:t>140 to &lt;160 or 90-100</a:t>
            </a:r>
          </a:p>
        </p:txBody>
      </p:sp>
    </p:spTree>
    <p:extLst>
      <p:ext uri="{BB962C8B-B14F-4D97-AF65-F5344CB8AC3E}">
        <p14:creationId xmlns:p14="http://schemas.microsoft.com/office/powerpoint/2010/main" val="292682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23901"/>
            <a:ext cx="8534400" cy="1416050"/>
          </a:xfrm>
        </p:spPr>
        <p:txBody>
          <a:bodyPr/>
          <a:lstStyle/>
          <a:p>
            <a:pPr>
              <a:buClr>
                <a:srgbClr val="F58466"/>
              </a:buClr>
            </a:pPr>
            <a:r>
              <a:rPr lang="en-US" sz="2400" dirty="0" smtClean="0"/>
              <a:t>CDC Review of 14 years of coded data: 1979-1992</a:t>
            </a:r>
          </a:p>
          <a:p>
            <a:pPr>
              <a:buClr>
                <a:srgbClr val="F58466"/>
              </a:buClr>
            </a:pPr>
            <a:r>
              <a:rPr lang="en-US" sz="2400" dirty="0" smtClean="0"/>
              <a:t>4024 maternal deaths</a:t>
            </a:r>
          </a:p>
          <a:p>
            <a:pPr>
              <a:buClr>
                <a:srgbClr val="F58466"/>
              </a:buClr>
            </a:pPr>
            <a:r>
              <a:rPr lang="en-US" sz="2400" dirty="0" smtClean="0"/>
              <a:t>790 (19.6%) from preeclampsia</a:t>
            </a:r>
            <a:endParaRPr lang="en-US" sz="2400" dirty="0"/>
          </a:p>
        </p:txBody>
      </p:sp>
      <p:sp>
        <p:nvSpPr>
          <p:cNvPr id="12" name="Title 2"/>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b="1" dirty="0">
                <a:solidFill>
                  <a:srgbClr val="F58466"/>
                </a:solidFill>
                <a:latin typeface="Goudy Old Style" pitchFamily="18" charset="0"/>
              </a:rPr>
              <a:t>Cause of U.S. Maternal Mortality</a:t>
            </a:r>
          </a:p>
        </p:txBody>
      </p:sp>
      <p:pic>
        <p:nvPicPr>
          <p:cNvPr id="4" name="Picture 3" descr="PIH deaths.tiff"/>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143002" y="2111375"/>
            <a:ext cx="6220419" cy="4495800"/>
          </a:xfrm>
          <a:prstGeom prst="rect">
            <a:avLst/>
          </a:prstGeom>
        </p:spPr>
      </p:pic>
      <p:sp>
        <p:nvSpPr>
          <p:cNvPr id="5" name="TextBox 4"/>
          <p:cNvSpPr txBox="1"/>
          <p:nvPr/>
        </p:nvSpPr>
        <p:spPr>
          <a:xfrm>
            <a:off x="1219201" y="6519446"/>
            <a:ext cx="7581900" cy="338554"/>
          </a:xfrm>
          <a:prstGeom prst="rect">
            <a:avLst/>
          </a:prstGeom>
          <a:noFill/>
        </p:spPr>
        <p:txBody>
          <a:bodyPr wrap="square" rtlCol="0">
            <a:spAutoFit/>
          </a:bodyPr>
          <a:lstStyle/>
          <a:p>
            <a:r>
              <a:rPr lang="en-US" sz="1600" dirty="0" smtClean="0"/>
              <a:t>MacKay AP, Berg CJ, </a:t>
            </a:r>
            <a:r>
              <a:rPr lang="en-US" sz="1600" dirty="0" err="1" smtClean="0"/>
              <a:t>Atrash</a:t>
            </a:r>
            <a:r>
              <a:rPr lang="en-US" sz="1600" dirty="0" smtClean="0"/>
              <a:t> HK. Obstetrics and Gynecology 2001;97:533-538</a:t>
            </a:r>
            <a:endParaRPr lang="en-US" sz="1600" dirty="0"/>
          </a:p>
        </p:txBody>
      </p:sp>
      <p:sp>
        <p:nvSpPr>
          <p:cNvPr id="7" name="Rectangle 6"/>
          <p:cNvSpPr/>
          <p:nvPr/>
        </p:nvSpPr>
        <p:spPr bwMode="auto">
          <a:xfrm>
            <a:off x="1219200" y="3556000"/>
            <a:ext cx="5921968" cy="482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cxnSp>
        <p:nvCxnSpPr>
          <p:cNvPr id="9" name="Straight Arrow Connector 8"/>
          <p:cNvCxnSpPr/>
          <p:nvPr/>
        </p:nvCxnSpPr>
        <p:spPr bwMode="auto">
          <a:xfrm>
            <a:off x="7141171" y="3848100"/>
            <a:ext cx="444500"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0" name="TextBox 9"/>
          <p:cNvSpPr txBox="1"/>
          <p:nvPr/>
        </p:nvSpPr>
        <p:spPr>
          <a:xfrm>
            <a:off x="7585671" y="3517930"/>
            <a:ext cx="1536700" cy="2923877"/>
          </a:xfrm>
          <a:prstGeom prst="rect">
            <a:avLst/>
          </a:prstGeom>
          <a:noFill/>
        </p:spPr>
        <p:txBody>
          <a:bodyPr wrap="square" rtlCol="0">
            <a:spAutoFit/>
          </a:bodyPr>
          <a:lstStyle/>
          <a:p>
            <a:r>
              <a:rPr lang="en-US" sz="2400" dirty="0" smtClean="0">
                <a:solidFill>
                  <a:srgbClr val="FF0000"/>
                </a:solidFill>
              </a:rPr>
              <a:t>90% </a:t>
            </a:r>
            <a:br>
              <a:rPr lang="en-US" sz="2400" dirty="0" smtClean="0">
                <a:solidFill>
                  <a:srgbClr val="FF0000"/>
                </a:solidFill>
              </a:rPr>
            </a:br>
            <a:r>
              <a:rPr lang="en-US" dirty="0" smtClean="0">
                <a:solidFill>
                  <a:srgbClr val="FF0000"/>
                </a:solidFill>
              </a:rPr>
              <a:t>of CVA were from hemorrhage</a:t>
            </a:r>
            <a:endParaRPr lang="en-US" dirty="0">
              <a:solidFill>
                <a:srgbClr val="FF0000"/>
              </a:solidFill>
            </a:endParaRPr>
          </a:p>
        </p:txBody>
      </p:sp>
      <p:pic>
        <p:nvPicPr>
          <p:cNvPr id="11" name="Picture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98" y="632006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40700" y="5881350"/>
            <a:ext cx="1003300" cy="638096"/>
          </a:xfrm>
          <a:prstGeom prst="rect">
            <a:avLst/>
          </a:prstGeom>
          <a:noFill/>
          <a:ln>
            <a:noFill/>
          </a:ln>
        </p:spPr>
      </p:pic>
    </p:spTree>
    <p:extLst>
      <p:ext uri="{BB962C8B-B14F-4D97-AF65-F5344CB8AC3E}">
        <p14:creationId xmlns:p14="http://schemas.microsoft.com/office/powerpoint/2010/main" val="6288392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58466"/>
                </a:solidFill>
                <a:latin typeface="Goudy Old Style" pitchFamily="18" charset="0"/>
              </a:rPr>
              <a:t>ACOG Protocol </a:t>
            </a:r>
            <a:r>
              <a:rPr lang="en-US" b="1" dirty="0" smtClean="0">
                <a:solidFill>
                  <a:srgbClr val="F58466"/>
                </a:solidFill>
                <a:latin typeface="Goudy Old Style" pitchFamily="18" charset="0"/>
              </a:rPr>
              <a:t>(Labetalol)</a:t>
            </a:r>
            <a:endParaRPr lang="en-US" dirty="0"/>
          </a:p>
        </p:txBody>
      </p:sp>
      <p:sp>
        <p:nvSpPr>
          <p:cNvPr id="3" name="Content Placeholder 2"/>
          <p:cNvSpPr>
            <a:spLocks noGrp="1"/>
          </p:cNvSpPr>
          <p:nvPr>
            <p:ph idx="1"/>
          </p:nvPr>
        </p:nvSpPr>
        <p:spPr>
          <a:xfrm>
            <a:off x="457200" y="1295400"/>
            <a:ext cx="8229600" cy="4525963"/>
          </a:xfrm>
        </p:spPr>
        <p:txBody>
          <a:bodyPr/>
          <a:lstStyle/>
          <a:p>
            <a:pPr>
              <a:buFont typeface="+mj-lt"/>
              <a:buAutoNum type="arabicPeriod"/>
              <a:defRPr/>
            </a:pPr>
            <a:r>
              <a:rPr lang="en-US" sz="1600" dirty="0" smtClean="0"/>
              <a:t>Notify </a:t>
            </a:r>
            <a:r>
              <a:rPr lang="en-US" sz="1600" dirty="0"/>
              <a:t>physician if systolic BP measurement is greater than or equal to 160 mm Hg or if diastolic BP measurement is greater than or equal to </a:t>
            </a:r>
            <a:r>
              <a:rPr lang="en-US" sz="1600" dirty="0" smtClean="0"/>
              <a:t>110 (105) </a:t>
            </a:r>
            <a:r>
              <a:rPr lang="en-US" sz="1600" dirty="0"/>
              <a:t>mm Hg. </a:t>
            </a:r>
          </a:p>
          <a:p>
            <a:pPr>
              <a:buFont typeface="+mj-lt"/>
              <a:buAutoNum type="arabicPeriod"/>
              <a:defRPr/>
            </a:pPr>
            <a:r>
              <a:rPr lang="en-US" sz="1600" dirty="0" smtClean="0"/>
              <a:t>Institute </a:t>
            </a:r>
            <a:r>
              <a:rPr lang="en-US" sz="1600" dirty="0"/>
              <a:t>fetal surveillance if undelivered and fetus is viable. </a:t>
            </a:r>
          </a:p>
          <a:p>
            <a:pPr>
              <a:buFont typeface="+mj-lt"/>
              <a:buAutoNum type="arabicPeriod"/>
              <a:defRPr/>
            </a:pPr>
            <a:r>
              <a:rPr lang="en-US" sz="1600" dirty="0" smtClean="0"/>
              <a:t>Administer </a:t>
            </a:r>
            <a:r>
              <a:rPr lang="en-US" sz="1600" dirty="0"/>
              <a:t>labetalol (20 mg IV over 2 minutes). </a:t>
            </a:r>
          </a:p>
          <a:p>
            <a:pPr>
              <a:buFont typeface="+mj-lt"/>
              <a:buAutoNum type="arabicPeriod"/>
              <a:defRPr/>
            </a:pPr>
            <a:r>
              <a:rPr lang="en-US" sz="1600" dirty="0" smtClean="0"/>
              <a:t>Repeat </a:t>
            </a:r>
            <a:r>
              <a:rPr lang="en-US" sz="1600" dirty="0"/>
              <a:t>BP measurement in 10 minutes and record results. </a:t>
            </a:r>
          </a:p>
          <a:p>
            <a:pPr>
              <a:buFont typeface="+mj-lt"/>
              <a:buAutoNum type="arabicPeriod"/>
              <a:defRPr/>
            </a:pPr>
            <a:r>
              <a:rPr lang="en-US" sz="1600" dirty="0" smtClean="0"/>
              <a:t>If </a:t>
            </a:r>
            <a:r>
              <a:rPr lang="en-US" sz="1600" dirty="0"/>
              <a:t>either BP threshold is still exceeded, administer labetalol (40 mg IV over 2 minutes). If BP is below threshold, continue to monitor BP closely. </a:t>
            </a:r>
          </a:p>
          <a:p>
            <a:pPr>
              <a:buFont typeface="+mj-lt"/>
              <a:buAutoNum type="arabicPeriod"/>
              <a:defRPr/>
            </a:pPr>
            <a:r>
              <a:rPr lang="en-US" sz="1600" dirty="0" smtClean="0"/>
              <a:t>Repeat </a:t>
            </a:r>
            <a:r>
              <a:rPr lang="en-US" sz="1600" dirty="0"/>
              <a:t>BP measurement in 10 minutes and record results. </a:t>
            </a:r>
          </a:p>
          <a:p>
            <a:pPr>
              <a:buFont typeface="+mj-lt"/>
              <a:buAutoNum type="arabicPeriod"/>
              <a:defRPr/>
            </a:pPr>
            <a:r>
              <a:rPr lang="en-US" sz="1600" dirty="0" smtClean="0"/>
              <a:t>If </a:t>
            </a:r>
            <a:r>
              <a:rPr lang="en-US" sz="1600" dirty="0"/>
              <a:t>either BP threshold is still exceeded, administer labetalol (80 mg IV over 2 minutes). If BP is below threshold, continue to monitor BP closely. </a:t>
            </a:r>
          </a:p>
          <a:p>
            <a:pPr>
              <a:buFont typeface="+mj-lt"/>
              <a:buAutoNum type="arabicPeriod"/>
              <a:defRPr/>
            </a:pPr>
            <a:r>
              <a:rPr lang="en-US" sz="1600" dirty="0" smtClean="0"/>
              <a:t>Repeat </a:t>
            </a:r>
            <a:r>
              <a:rPr lang="en-US" sz="1600" dirty="0"/>
              <a:t>BP measurement in 10 minutes and record results. </a:t>
            </a:r>
          </a:p>
          <a:p>
            <a:pPr>
              <a:buFont typeface="+mj-lt"/>
              <a:buAutoNum type="arabicPeriod"/>
              <a:defRPr/>
            </a:pPr>
            <a:r>
              <a:rPr lang="en-US" sz="1600" dirty="0" smtClean="0"/>
              <a:t>If </a:t>
            </a:r>
            <a:r>
              <a:rPr lang="en-US" sz="1600" dirty="0"/>
              <a:t>either BP threshold is still exceeded, administer hydralazine (10 mg IV over 2 minutes). If BP is below threshold, continue to monitor BP closely. </a:t>
            </a:r>
          </a:p>
          <a:p>
            <a:pPr>
              <a:buFont typeface="+mj-lt"/>
              <a:buAutoNum type="arabicPeriod"/>
              <a:defRPr/>
            </a:pPr>
            <a:r>
              <a:rPr lang="en-US" sz="1600" dirty="0" smtClean="0"/>
              <a:t> </a:t>
            </a:r>
            <a:r>
              <a:rPr lang="en-US" sz="1600" dirty="0"/>
              <a:t>Repeat BP measurement in 20 minutes and record results. </a:t>
            </a:r>
          </a:p>
          <a:p>
            <a:pPr>
              <a:buFont typeface="+mj-lt"/>
              <a:buAutoNum type="arabicPeriod"/>
              <a:defRPr/>
            </a:pPr>
            <a:r>
              <a:rPr lang="en-US" sz="1600" dirty="0" smtClean="0"/>
              <a:t> </a:t>
            </a:r>
            <a:r>
              <a:rPr lang="en-US" sz="1600" dirty="0"/>
              <a:t>If either BP threshold is still exceeded, obtain emergency consultation from maternal–fetal medicine, internal medicine, anesthesia, or critical care specialists. </a:t>
            </a:r>
          </a:p>
          <a:p>
            <a:pPr>
              <a:buFont typeface="+mj-lt"/>
              <a:buAutoNum type="arabicPeriod"/>
              <a:defRPr/>
            </a:pPr>
            <a:r>
              <a:rPr lang="en-US" sz="1600" dirty="0" smtClean="0"/>
              <a:t>Give </a:t>
            </a:r>
            <a:r>
              <a:rPr lang="en-US" sz="1600" dirty="0"/>
              <a:t>additional antihypertensive medication per specific order. </a:t>
            </a:r>
          </a:p>
          <a:p>
            <a:endParaRPr lang="en-US" dirty="0"/>
          </a:p>
        </p:txBody>
      </p:sp>
    </p:spTree>
    <p:extLst>
      <p:ext uri="{BB962C8B-B14F-4D97-AF65-F5344CB8AC3E}">
        <p14:creationId xmlns:p14="http://schemas.microsoft.com/office/powerpoint/2010/main" val="703425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274638"/>
            <a:ext cx="6400800" cy="1143000"/>
          </a:xfrm>
        </p:spPr>
        <p:txBody>
          <a:bodyPr/>
          <a:lstStyle/>
          <a:p>
            <a:pPr algn="l"/>
            <a:r>
              <a:rPr lang="en-US" sz="4000" b="1" dirty="0" smtClean="0">
                <a:solidFill>
                  <a:srgbClr val="F58466"/>
                </a:solidFill>
                <a:latin typeface="Goudy Old Style" pitchFamily="18" charset="0"/>
              </a:rPr>
              <a:t>ACOG protocol</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Standing Order (Hydralazine</a:t>
            </a:r>
            <a:r>
              <a:rPr lang="en-US" sz="4000" b="1" dirty="0">
                <a:solidFill>
                  <a:srgbClr val="F58466"/>
                </a:solidFill>
                <a:latin typeface="Goudy Old Style" pitchFamily="18" charset="0"/>
              </a:rPr>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7026028"/>
              </p:ext>
            </p:extLst>
          </p:nvPr>
        </p:nvGraphicFramePr>
        <p:xfrm>
          <a:off x="1066802" y="1524000"/>
          <a:ext cx="7890495" cy="4411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p:cNvSpPr/>
          <p:nvPr/>
        </p:nvSpPr>
        <p:spPr>
          <a:xfrm>
            <a:off x="228600" y="4800600"/>
            <a:ext cx="1828800" cy="1363266"/>
          </a:xfrm>
          <a:prstGeom prst="ellipse">
            <a:avLst/>
          </a:prstGeom>
          <a:solidFill>
            <a:srgbClr val="004990"/>
          </a:solidFill>
          <a:ln>
            <a:solidFill>
              <a:srgbClr val="00499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Target B/P</a:t>
            </a:r>
          </a:p>
          <a:p>
            <a:pPr algn="ctr"/>
            <a:r>
              <a:rPr lang="en-US" sz="1800" dirty="0" smtClean="0"/>
              <a:t>140 to &lt;160 or 90-100</a:t>
            </a:r>
          </a:p>
        </p:txBody>
      </p:sp>
    </p:spTree>
    <p:extLst>
      <p:ext uri="{BB962C8B-B14F-4D97-AF65-F5344CB8AC3E}">
        <p14:creationId xmlns:p14="http://schemas.microsoft.com/office/powerpoint/2010/main" val="29273729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ACOG </a:t>
            </a:r>
            <a:r>
              <a:rPr lang="en-US" sz="4000" b="1" dirty="0" smtClean="0">
                <a:solidFill>
                  <a:srgbClr val="F58466"/>
                </a:solidFill>
                <a:latin typeface="Goudy Old Style" pitchFamily="18" charset="0"/>
              </a:rPr>
              <a:t>Protocol (Hydralazine</a:t>
            </a:r>
            <a:r>
              <a:rPr lang="en-US" sz="4000" b="1" dirty="0">
                <a:solidFill>
                  <a:srgbClr val="F58466"/>
                </a:solidFill>
                <a:latin typeface="Goudy Old Style" pitchFamily="18" charset="0"/>
              </a:rPr>
              <a:t>)</a:t>
            </a:r>
          </a:p>
        </p:txBody>
      </p:sp>
      <p:sp>
        <p:nvSpPr>
          <p:cNvPr id="3" name="Content Placeholder 2"/>
          <p:cNvSpPr>
            <a:spLocks noGrp="1"/>
          </p:cNvSpPr>
          <p:nvPr>
            <p:ph idx="1"/>
          </p:nvPr>
        </p:nvSpPr>
        <p:spPr>
          <a:xfrm>
            <a:off x="457200" y="1447800"/>
            <a:ext cx="8229600" cy="4525963"/>
          </a:xfrm>
        </p:spPr>
        <p:txBody>
          <a:bodyPr/>
          <a:lstStyle/>
          <a:p>
            <a:pPr>
              <a:buFont typeface="+mj-lt"/>
              <a:buAutoNum type="arabicPeriod"/>
              <a:defRPr/>
            </a:pPr>
            <a:r>
              <a:rPr lang="en-US" sz="1800" dirty="0" smtClean="0"/>
              <a:t>Notify physician if systolic BP is greater than or equal to 160 mm Hg or if diastolic BP is greater than or equal to 110 (105) mm Hg. </a:t>
            </a:r>
          </a:p>
          <a:p>
            <a:pPr>
              <a:buFont typeface="+mj-lt"/>
              <a:buAutoNum type="arabicPeriod"/>
              <a:defRPr/>
            </a:pPr>
            <a:r>
              <a:rPr lang="en-US" sz="1800" dirty="0" smtClean="0"/>
              <a:t>Institute fetal surveillance if undelivered and fetus is viable. </a:t>
            </a:r>
          </a:p>
          <a:p>
            <a:pPr>
              <a:buFont typeface="+mj-lt"/>
              <a:buAutoNum type="arabicPeriod"/>
              <a:defRPr/>
            </a:pPr>
            <a:r>
              <a:rPr lang="en-US" sz="1800" dirty="0" smtClean="0"/>
              <a:t>Administer </a:t>
            </a:r>
            <a:r>
              <a:rPr lang="en-US" sz="1800" dirty="0" err="1" smtClean="0"/>
              <a:t>hydralazine</a:t>
            </a:r>
            <a:r>
              <a:rPr lang="en-US" sz="1800" dirty="0" smtClean="0"/>
              <a:t> (5 mg or 10 mg IV over 2 minutes). </a:t>
            </a:r>
          </a:p>
          <a:p>
            <a:pPr>
              <a:buFont typeface="+mj-lt"/>
              <a:buAutoNum type="arabicPeriod"/>
              <a:defRPr/>
            </a:pPr>
            <a:r>
              <a:rPr lang="en-US" sz="1800" dirty="0" smtClean="0"/>
              <a:t>Repeat BP measurement in 20 minutes and record results. </a:t>
            </a:r>
          </a:p>
          <a:p>
            <a:pPr>
              <a:buFont typeface="+mj-lt"/>
              <a:buAutoNum type="arabicPeriod"/>
              <a:defRPr/>
            </a:pPr>
            <a:r>
              <a:rPr lang="en-US" sz="1800" dirty="0" smtClean="0"/>
              <a:t>If either BP threshold is still exceeded, administer </a:t>
            </a:r>
            <a:r>
              <a:rPr lang="en-US" sz="1800" dirty="0" err="1" smtClean="0"/>
              <a:t>hydralazine</a:t>
            </a:r>
            <a:r>
              <a:rPr lang="en-US" sz="1800" dirty="0" smtClean="0"/>
              <a:t> (10 mg IV over 2 minutes). If BP is below threshold, continue to monitor BP closely. </a:t>
            </a:r>
          </a:p>
          <a:p>
            <a:pPr>
              <a:buFont typeface="+mj-lt"/>
              <a:buAutoNum type="arabicPeriod"/>
              <a:defRPr/>
            </a:pPr>
            <a:r>
              <a:rPr lang="en-US" sz="1800" dirty="0" smtClean="0"/>
              <a:t>Repeat BP measurement in 20 minutes and record results. </a:t>
            </a:r>
          </a:p>
          <a:p>
            <a:pPr>
              <a:buFont typeface="+mj-lt"/>
              <a:buAutoNum type="arabicPeriod"/>
              <a:defRPr/>
            </a:pPr>
            <a:r>
              <a:rPr lang="en-US" sz="1800" dirty="0" smtClean="0"/>
              <a:t>If either BP threshold is still exceeded, administer </a:t>
            </a:r>
            <a:r>
              <a:rPr lang="en-US" sz="1800" dirty="0" err="1" smtClean="0"/>
              <a:t>labetalol</a:t>
            </a:r>
            <a:r>
              <a:rPr lang="en-US" sz="1800" dirty="0" smtClean="0"/>
              <a:t> (20 mg IV over 2 minutes). If BP is below threshold, continue to monitor BP closely. </a:t>
            </a:r>
          </a:p>
          <a:p>
            <a:pPr>
              <a:buFont typeface="+mj-lt"/>
              <a:buAutoNum type="arabicPeriod"/>
              <a:defRPr/>
            </a:pPr>
            <a:r>
              <a:rPr lang="en-US" sz="1800" dirty="0" smtClean="0"/>
              <a:t>Repeat BP measurement in 10 minutes and record results. </a:t>
            </a:r>
          </a:p>
          <a:p>
            <a:pPr>
              <a:buFont typeface="+mj-lt"/>
              <a:buAutoNum type="arabicPeriod"/>
              <a:defRPr/>
            </a:pPr>
            <a:r>
              <a:rPr lang="en-US" sz="1800" dirty="0" smtClean="0"/>
              <a:t>If either BP threshold is still exceeded, administer </a:t>
            </a:r>
            <a:r>
              <a:rPr lang="en-US" sz="1800" dirty="0" err="1" smtClean="0"/>
              <a:t>labetalol</a:t>
            </a:r>
            <a:r>
              <a:rPr lang="en-US" sz="1800" dirty="0" smtClean="0"/>
              <a:t> (40 mg IV over 2 minutes) and obtain emergency consultation from maternal–fetal medicine, internal medicine, anesthesia, or critical care specialists. </a:t>
            </a:r>
          </a:p>
          <a:p>
            <a:pPr>
              <a:buFont typeface="+mj-lt"/>
              <a:buAutoNum type="arabicPeriod"/>
              <a:defRPr/>
            </a:pPr>
            <a:r>
              <a:rPr lang="en-US" sz="1800" dirty="0" smtClean="0"/>
              <a:t>Give additional antihypertensive medication per specific order. </a:t>
            </a:r>
          </a:p>
          <a:p>
            <a:pPr>
              <a:defRPr/>
            </a:pPr>
            <a:endParaRPr lang="en-US" dirty="0" smtClean="0"/>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noAutofit/>
          </a:bodyPr>
          <a:lstStyle/>
          <a:p>
            <a:pPr algn="l"/>
            <a:r>
              <a:rPr lang="en-US" sz="4000" b="1" dirty="0" smtClean="0">
                <a:solidFill>
                  <a:srgbClr val="F58466"/>
                </a:solidFill>
                <a:latin typeface="Goudy Old Style" pitchFamily="18" charset="0"/>
              </a:rPr>
              <a:t>ACOG protocol</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Standing </a:t>
            </a:r>
            <a:r>
              <a:rPr lang="en-US" sz="4000" b="1" dirty="0">
                <a:solidFill>
                  <a:srgbClr val="F58466"/>
                </a:solidFill>
                <a:latin typeface="Goudy Old Style" pitchFamily="18" charset="0"/>
              </a:rPr>
              <a:t>Order </a:t>
            </a:r>
            <a:r>
              <a:rPr lang="en-US" sz="4000" b="1" dirty="0" smtClean="0">
                <a:solidFill>
                  <a:srgbClr val="F58466"/>
                </a:solidFill>
                <a:latin typeface="Goudy Old Style" pitchFamily="18" charset="0"/>
              </a:rPr>
              <a:t>(Oral Nifedipine)</a:t>
            </a:r>
            <a:endParaRPr lang="en-US" sz="4000" b="1" dirty="0">
              <a:solidFill>
                <a:srgbClr val="F58466"/>
              </a:solidFill>
              <a:latin typeface="Goudy Old Styl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1988251"/>
              </p:ext>
            </p:extLst>
          </p:nvPr>
        </p:nvGraphicFramePr>
        <p:xfrm>
          <a:off x="990602" y="1417638"/>
          <a:ext cx="7890495"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1574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58466"/>
                </a:solidFill>
                <a:latin typeface="Goudy Old Style" pitchFamily="18" charset="0"/>
              </a:rPr>
              <a:t>ACOG Protocol </a:t>
            </a:r>
            <a:r>
              <a:rPr lang="en-US" b="1" dirty="0" smtClean="0">
                <a:solidFill>
                  <a:srgbClr val="F58466"/>
                </a:solidFill>
                <a:latin typeface="Goudy Old Style" pitchFamily="18" charset="0"/>
              </a:rPr>
              <a:t>(PO </a:t>
            </a:r>
            <a:r>
              <a:rPr lang="en-US" b="1" dirty="0" err="1" smtClean="0">
                <a:solidFill>
                  <a:srgbClr val="F58466"/>
                </a:solidFill>
                <a:latin typeface="Goudy Old Style" pitchFamily="18" charset="0"/>
              </a:rPr>
              <a:t>Nifedipine</a:t>
            </a:r>
            <a:r>
              <a:rPr lang="en-US" b="1" dirty="0" smtClean="0">
                <a:solidFill>
                  <a:srgbClr val="F58466"/>
                </a:solidFill>
                <a:latin typeface="Goudy Old Style" pitchFamily="18" charset="0"/>
              </a:rPr>
              <a:t>)</a:t>
            </a:r>
            <a:endParaRPr lang="en-US" dirty="0"/>
          </a:p>
        </p:txBody>
      </p:sp>
      <p:sp>
        <p:nvSpPr>
          <p:cNvPr id="3" name="Content Placeholder 2"/>
          <p:cNvSpPr>
            <a:spLocks noGrp="1"/>
          </p:cNvSpPr>
          <p:nvPr>
            <p:ph idx="1"/>
          </p:nvPr>
        </p:nvSpPr>
        <p:spPr>
          <a:xfrm>
            <a:off x="457200" y="1371600"/>
            <a:ext cx="8229600" cy="4525963"/>
          </a:xfrm>
        </p:spPr>
        <p:txBody>
          <a:bodyPr/>
          <a:lstStyle/>
          <a:p>
            <a:pPr>
              <a:buFont typeface="+mj-lt"/>
              <a:buAutoNum type="arabicPeriod"/>
              <a:defRPr/>
            </a:pPr>
            <a:r>
              <a:rPr lang="en-US" sz="1800" dirty="0"/>
              <a:t>Notify physician if systolic BP is greater than or equal to 160 mm Hg or if diastolic BP is greater than or equal to </a:t>
            </a:r>
            <a:r>
              <a:rPr lang="en-US" sz="1800" dirty="0" smtClean="0"/>
              <a:t>110 (105) </a:t>
            </a:r>
            <a:r>
              <a:rPr lang="en-US" sz="1800" dirty="0"/>
              <a:t>mm Hg. </a:t>
            </a:r>
          </a:p>
          <a:p>
            <a:pPr>
              <a:buFont typeface="+mj-lt"/>
              <a:buAutoNum type="arabicPeriod"/>
              <a:defRPr/>
            </a:pPr>
            <a:r>
              <a:rPr lang="en-US" sz="1800" dirty="0" smtClean="0"/>
              <a:t>Institute </a:t>
            </a:r>
            <a:r>
              <a:rPr lang="en-US" sz="1800" dirty="0"/>
              <a:t>fetal surveillance if undelivered and fetus is viable. </a:t>
            </a:r>
          </a:p>
          <a:p>
            <a:pPr>
              <a:buFont typeface="+mj-lt"/>
              <a:buAutoNum type="arabicPeriod"/>
              <a:defRPr/>
            </a:pPr>
            <a:r>
              <a:rPr lang="en-US" sz="1800" dirty="0" smtClean="0"/>
              <a:t>Administer </a:t>
            </a:r>
            <a:r>
              <a:rPr lang="en-US" sz="1800" dirty="0" err="1"/>
              <a:t>nifedipine</a:t>
            </a:r>
            <a:r>
              <a:rPr lang="en-US" sz="1800" dirty="0"/>
              <a:t> 10 mg PO</a:t>
            </a:r>
          </a:p>
          <a:p>
            <a:pPr>
              <a:buFont typeface="+mj-lt"/>
              <a:buAutoNum type="arabicPeriod"/>
              <a:defRPr/>
            </a:pPr>
            <a:r>
              <a:rPr lang="en-US" sz="1800" dirty="0" smtClean="0"/>
              <a:t>Repeat </a:t>
            </a:r>
            <a:r>
              <a:rPr lang="en-US" sz="1800" dirty="0"/>
              <a:t>BP measurement in 20 minutes and record results. </a:t>
            </a:r>
          </a:p>
          <a:p>
            <a:pPr>
              <a:buFont typeface="+mj-lt"/>
              <a:buAutoNum type="arabicPeriod"/>
              <a:defRPr/>
            </a:pPr>
            <a:r>
              <a:rPr lang="en-US" sz="1800" dirty="0" smtClean="0"/>
              <a:t>If </a:t>
            </a:r>
            <a:r>
              <a:rPr lang="en-US" sz="1800" dirty="0"/>
              <a:t>either BP threshold is still exceeded, administer </a:t>
            </a:r>
            <a:r>
              <a:rPr lang="en-US" sz="1800" dirty="0" err="1"/>
              <a:t>nifedipine</a:t>
            </a:r>
            <a:r>
              <a:rPr lang="en-US" sz="1800" dirty="0"/>
              <a:t> 20 mg PO. If BP is below threshold, continue to monitor BP closely. </a:t>
            </a:r>
          </a:p>
          <a:p>
            <a:pPr>
              <a:buFont typeface="+mj-lt"/>
              <a:buAutoNum type="arabicPeriod"/>
              <a:defRPr/>
            </a:pPr>
            <a:r>
              <a:rPr lang="en-US" sz="1800" dirty="0" smtClean="0"/>
              <a:t>Repeat </a:t>
            </a:r>
            <a:r>
              <a:rPr lang="en-US" sz="1800" dirty="0"/>
              <a:t>BP measurement in 20 minutes and record results. </a:t>
            </a:r>
          </a:p>
          <a:p>
            <a:pPr>
              <a:buFont typeface="+mj-lt"/>
              <a:buAutoNum type="arabicPeriod"/>
              <a:defRPr/>
            </a:pPr>
            <a:r>
              <a:rPr lang="en-US" sz="1800" dirty="0" smtClean="0"/>
              <a:t> </a:t>
            </a:r>
            <a:r>
              <a:rPr lang="en-US" sz="1800" dirty="0"/>
              <a:t>If either BP threshold is still exceeded, administer </a:t>
            </a:r>
            <a:r>
              <a:rPr lang="en-US" sz="1800" dirty="0" err="1"/>
              <a:t>nifedipine</a:t>
            </a:r>
            <a:r>
              <a:rPr lang="en-US" sz="1800" dirty="0"/>
              <a:t> 20 mg PO. If BP is below threshold, continue to monitor BP closely. </a:t>
            </a:r>
          </a:p>
          <a:p>
            <a:pPr>
              <a:buFont typeface="+mj-lt"/>
              <a:buAutoNum type="arabicPeriod"/>
              <a:defRPr/>
            </a:pPr>
            <a:r>
              <a:rPr lang="en-US" sz="1800" dirty="0" smtClean="0"/>
              <a:t>Repeat </a:t>
            </a:r>
            <a:r>
              <a:rPr lang="en-US" sz="1800" dirty="0"/>
              <a:t>BP measurement in 20 minutes and record results. </a:t>
            </a:r>
          </a:p>
          <a:p>
            <a:pPr>
              <a:buFont typeface="+mj-lt"/>
              <a:buAutoNum type="arabicPeriod"/>
              <a:defRPr/>
            </a:pPr>
            <a:r>
              <a:rPr lang="en-US" sz="1800" dirty="0" smtClean="0"/>
              <a:t>If </a:t>
            </a:r>
            <a:r>
              <a:rPr lang="en-US" sz="1800" dirty="0"/>
              <a:t>either BP threshold is still exceeded, administer labetalol (40 mg IV over 2 minutes) and obtain emergency consultation from maternal–fetal medicine, internal medicine, anesthesia, or critical care specialists. </a:t>
            </a:r>
          </a:p>
          <a:p>
            <a:pPr>
              <a:buFont typeface="+mj-lt"/>
              <a:buAutoNum type="arabicPeriod"/>
              <a:defRPr/>
            </a:pPr>
            <a:r>
              <a:rPr lang="en-US" sz="1800" dirty="0" smtClean="0"/>
              <a:t>Give </a:t>
            </a:r>
            <a:r>
              <a:rPr lang="en-US" sz="1800" dirty="0"/>
              <a:t>additional antihypertensive medication per specific order. </a:t>
            </a:r>
          </a:p>
          <a:p>
            <a:pPr>
              <a:defRPr/>
            </a:pPr>
            <a:endParaRPr lang="en-US" dirty="0"/>
          </a:p>
          <a:p>
            <a:endParaRPr lang="en-US" dirty="0"/>
          </a:p>
        </p:txBody>
      </p:sp>
    </p:spTree>
    <p:extLst>
      <p:ext uri="{BB962C8B-B14F-4D97-AF65-F5344CB8AC3E}">
        <p14:creationId xmlns:p14="http://schemas.microsoft.com/office/powerpoint/2010/main" val="35122315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1143000"/>
          </a:xfrm>
        </p:spPr>
        <p:txBody>
          <a:bodyPr>
            <a:normAutofit fontScale="90000"/>
          </a:bodyPr>
          <a:lstStyle/>
          <a:p>
            <a:pPr algn="l"/>
            <a:r>
              <a:rPr lang="en-US" b="1" dirty="0">
                <a:solidFill>
                  <a:srgbClr val="F58466"/>
                </a:solidFill>
                <a:latin typeface="Goudy Old Style" pitchFamily="18" charset="0"/>
              </a:rPr>
              <a:t>Anti-Hypertensive Medications </a:t>
            </a:r>
            <a:r>
              <a:rPr lang="en-US" b="1" dirty="0" smtClean="0">
                <a:solidFill>
                  <a:srgbClr val="F58466"/>
                </a:solidFill>
                <a:latin typeface="Goudy Old Style" pitchFamily="18" charset="0"/>
              </a:rPr>
              <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for </a:t>
            </a:r>
            <a:r>
              <a:rPr lang="en-US" b="1" u="sng" dirty="0">
                <a:solidFill>
                  <a:srgbClr val="F58466"/>
                </a:solidFill>
                <a:latin typeface="Goudy Old Style" pitchFamily="18" charset="0"/>
              </a:rPr>
              <a:t>Chronic Hypertension</a:t>
            </a:r>
          </a:p>
        </p:txBody>
      </p:sp>
      <p:graphicFrame>
        <p:nvGraphicFramePr>
          <p:cNvPr id="6" name="Table 5"/>
          <p:cNvGraphicFramePr>
            <a:graphicFrameLocks noGrp="1"/>
          </p:cNvGraphicFramePr>
          <p:nvPr>
            <p:extLst>
              <p:ext uri="{D42A27DB-BD31-4B8C-83A1-F6EECF244321}">
                <p14:modId xmlns:p14="http://schemas.microsoft.com/office/powerpoint/2010/main" val="1566981029"/>
              </p:ext>
            </p:extLst>
          </p:nvPr>
        </p:nvGraphicFramePr>
        <p:xfrm>
          <a:off x="688159" y="1743958"/>
          <a:ext cx="7824248" cy="4194928"/>
        </p:xfrm>
        <a:graphic>
          <a:graphicData uri="http://schemas.openxmlformats.org/drawingml/2006/table">
            <a:tbl>
              <a:tblPr firstRow="1" firstCol="1" bandRow="1">
                <a:tableStyleId>{3B4B98B0-60AC-42C2-AFA5-B58CD77FA1E5}</a:tableStyleId>
              </a:tblPr>
              <a:tblGrid>
                <a:gridCol w="1956062">
                  <a:extLst>
                    <a:ext uri="{9D8B030D-6E8A-4147-A177-3AD203B41FA5}">
                      <a16:colId xmlns="" xmlns:a16="http://schemas.microsoft.com/office/drawing/2014/main" val="20000"/>
                    </a:ext>
                  </a:extLst>
                </a:gridCol>
                <a:gridCol w="1956062">
                  <a:extLst>
                    <a:ext uri="{9D8B030D-6E8A-4147-A177-3AD203B41FA5}">
                      <a16:colId xmlns="" xmlns:a16="http://schemas.microsoft.com/office/drawing/2014/main" val="20001"/>
                    </a:ext>
                  </a:extLst>
                </a:gridCol>
                <a:gridCol w="1956062">
                  <a:extLst>
                    <a:ext uri="{9D8B030D-6E8A-4147-A177-3AD203B41FA5}">
                      <a16:colId xmlns="" xmlns:a16="http://schemas.microsoft.com/office/drawing/2014/main" val="20002"/>
                    </a:ext>
                  </a:extLst>
                </a:gridCol>
                <a:gridCol w="1956062">
                  <a:extLst>
                    <a:ext uri="{9D8B030D-6E8A-4147-A177-3AD203B41FA5}">
                      <a16:colId xmlns="" xmlns:a16="http://schemas.microsoft.com/office/drawing/2014/main" val="20003"/>
                    </a:ext>
                  </a:extLst>
                </a:gridCol>
              </a:tblGrid>
              <a:tr h="1048732">
                <a:tc>
                  <a:txBody>
                    <a:bodyPr/>
                    <a:lstStyle/>
                    <a:p>
                      <a:pPr marL="0" marR="0" algn="l">
                        <a:spcBef>
                          <a:spcPts val="0"/>
                        </a:spcBef>
                        <a:spcAft>
                          <a:spcPts val="0"/>
                        </a:spcAft>
                      </a:pPr>
                      <a:r>
                        <a:rPr lang="en-US" sz="2000" dirty="0">
                          <a:effectLst/>
                        </a:rPr>
                        <a:t>Agent</a:t>
                      </a:r>
                      <a:endParaRPr lang="en-US" sz="2000" dirty="0">
                        <a:effectLst/>
                        <a:latin typeface="Garamond"/>
                        <a:ea typeface="Cambria"/>
                        <a:cs typeface="Times New Roman"/>
                      </a:endParaRPr>
                    </a:p>
                  </a:txBody>
                  <a:tcPr marL="68580" marR="68580" marT="0" marB="0" anchor="ctr"/>
                </a:tc>
                <a:tc>
                  <a:txBody>
                    <a:bodyPr/>
                    <a:lstStyle/>
                    <a:p>
                      <a:pPr marL="0" marR="0" algn="ctr">
                        <a:spcBef>
                          <a:spcPts val="0"/>
                        </a:spcBef>
                        <a:spcAft>
                          <a:spcPts val="0"/>
                        </a:spcAft>
                      </a:pPr>
                      <a:r>
                        <a:rPr lang="en-US" sz="2000" dirty="0">
                          <a:effectLst/>
                        </a:rPr>
                        <a:t>Initial dosing</a:t>
                      </a:r>
                      <a:endParaRPr lang="en-US" sz="2000" dirty="0">
                        <a:effectLst/>
                        <a:latin typeface="Garamond"/>
                        <a:ea typeface="Cambria"/>
                        <a:cs typeface="Times New Roman"/>
                      </a:endParaRPr>
                    </a:p>
                  </a:txBody>
                  <a:tcPr marL="68580" marR="68580" marT="0" marB="0" anchor="ctr"/>
                </a:tc>
                <a:tc>
                  <a:txBody>
                    <a:bodyPr/>
                    <a:lstStyle/>
                    <a:p>
                      <a:pPr marL="0" marR="0" algn="ctr">
                        <a:spcBef>
                          <a:spcPts val="0"/>
                        </a:spcBef>
                        <a:spcAft>
                          <a:spcPts val="0"/>
                        </a:spcAft>
                      </a:pPr>
                      <a:r>
                        <a:rPr lang="en-US" sz="2000" dirty="0">
                          <a:effectLst/>
                        </a:rPr>
                        <a:t>Frequency</a:t>
                      </a:r>
                      <a:endParaRPr lang="en-US" sz="2000" dirty="0">
                        <a:effectLst/>
                        <a:latin typeface="Garamond"/>
                        <a:ea typeface="Cambria"/>
                        <a:cs typeface="Times New Roman"/>
                      </a:endParaRPr>
                    </a:p>
                  </a:txBody>
                  <a:tcPr marL="68580" marR="68580" marT="0" marB="0" anchor="ctr"/>
                </a:tc>
                <a:tc>
                  <a:txBody>
                    <a:bodyPr/>
                    <a:lstStyle/>
                    <a:p>
                      <a:pPr marL="0" marR="0" algn="ctr">
                        <a:spcBef>
                          <a:spcPts val="0"/>
                        </a:spcBef>
                        <a:spcAft>
                          <a:spcPts val="0"/>
                        </a:spcAft>
                      </a:pPr>
                      <a:r>
                        <a:rPr lang="en-US" sz="2000" dirty="0">
                          <a:effectLst/>
                        </a:rPr>
                        <a:t>Total maximal daily dose</a:t>
                      </a:r>
                      <a:endParaRPr lang="en-US" sz="2000" dirty="0">
                        <a:effectLst/>
                        <a:latin typeface="Garamond"/>
                        <a:ea typeface="Cambria"/>
                        <a:cs typeface="Times New Roman"/>
                      </a:endParaRPr>
                    </a:p>
                  </a:txBody>
                  <a:tcPr marL="68580" marR="68580" marT="0" marB="0" anchor="ctr"/>
                </a:tc>
                <a:extLst>
                  <a:ext uri="{0D108BD9-81ED-4DB2-BD59-A6C34878D82A}">
                    <a16:rowId xmlns="" xmlns:a16="http://schemas.microsoft.com/office/drawing/2014/main" val="10000"/>
                  </a:ext>
                </a:extLst>
              </a:tr>
              <a:tr h="1048732">
                <a:tc>
                  <a:txBody>
                    <a:bodyPr/>
                    <a:lstStyle/>
                    <a:p>
                      <a:pPr marL="0" marR="0" algn="l">
                        <a:spcBef>
                          <a:spcPts val="0"/>
                        </a:spcBef>
                        <a:spcAft>
                          <a:spcPts val="0"/>
                        </a:spcAft>
                      </a:pPr>
                      <a:r>
                        <a:rPr lang="en-US" sz="2000" dirty="0">
                          <a:effectLst/>
                        </a:rPr>
                        <a:t>Labetalol*</a:t>
                      </a:r>
                      <a:endParaRPr lang="en-US" sz="2000" dirty="0">
                        <a:effectLst/>
                        <a:latin typeface="Garamond"/>
                        <a:ea typeface="Cambria"/>
                        <a:cs typeface="Times New Roman"/>
                      </a:endParaRPr>
                    </a:p>
                  </a:txBody>
                  <a:tcPr marL="68580" marR="68580" marT="0" marB="0" anchor="ctr"/>
                </a:tc>
                <a:tc>
                  <a:txBody>
                    <a:bodyPr/>
                    <a:lstStyle/>
                    <a:p>
                      <a:pPr marL="0" marR="0" algn="ctr">
                        <a:spcBef>
                          <a:spcPts val="0"/>
                        </a:spcBef>
                        <a:spcAft>
                          <a:spcPts val="0"/>
                        </a:spcAft>
                      </a:pPr>
                      <a:r>
                        <a:rPr lang="en-US" sz="2000" dirty="0">
                          <a:effectLst/>
                        </a:rPr>
                        <a:t>200 mg bid</a:t>
                      </a:r>
                      <a:endParaRPr lang="en-US" sz="2000" dirty="0">
                        <a:effectLst/>
                        <a:latin typeface="Garamond"/>
                        <a:ea typeface="Cambria"/>
                        <a:cs typeface="Times New Roman"/>
                      </a:endParaRPr>
                    </a:p>
                  </a:txBody>
                  <a:tcPr marL="68580" marR="68580" marT="0" marB="0" anchor="ctr"/>
                </a:tc>
                <a:tc>
                  <a:txBody>
                    <a:bodyPr/>
                    <a:lstStyle/>
                    <a:p>
                      <a:pPr marL="0" marR="0" algn="ctr">
                        <a:spcBef>
                          <a:spcPts val="0"/>
                        </a:spcBef>
                        <a:spcAft>
                          <a:spcPts val="0"/>
                        </a:spcAft>
                      </a:pPr>
                      <a:r>
                        <a:rPr lang="en-US" sz="2000" dirty="0">
                          <a:effectLst/>
                        </a:rPr>
                        <a:t>Q 12 hours to Q 8 hours</a:t>
                      </a:r>
                      <a:endParaRPr lang="en-US" sz="2000" dirty="0">
                        <a:effectLst/>
                        <a:latin typeface="Garamond"/>
                        <a:ea typeface="Cambria"/>
                        <a:cs typeface="Times New Roman"/>
                      </a:endParaRPr>
                    </a:p>
                  </a:txBody>
                  <a:tcPr marL="68580" marR="68580" marT="0" marB="0" anchor="ctr"/>
                </a:tc>
                <a:tc>
                  <a:txBody>
                    <a:bodyPr/>
                    <a:lstStyle/>
                    <a:p>
                      <a:pPr marL="0" marR="0" algn="ctr">
                        <a:spcBef>
                          <a:spcPts val="0"/>
                        </a:spcBef>
                        <a:spcAft>
                          <a:spcPts val="0"/>
                        </a:spcAft>
                      </a:pPr>
                      <a:r>
                        <a:rPr lang="en-US" sz="2000" dirty="0">
                          <a:effectLst/>
                        </a:rPr>
                        <a:t>2400 mg</a:t>
                      </a:r>
                      <a:endParaRPr lang="en-US" sz="2000" dirty="0">
                        <a:effectLst/>
                        <a:latin typeface="Garamond"/>
                        <a:ea typeface="Cambria"/>
                        <a:cs typeface="Times New Roman"/>
                      </a:endParaRPr>
                    </a:p>
                  </a:txBody>
                  <a:tcPr marL="68580" marR="68580" marT="0" marB="0" anchor="ctr"/>
                </a:tc>
                <a:extLst>
                  <a:ext uri="{0D108BD9-81ED-4DB2-BD59-A6C34878D82A}">
                    <a16:rowId xmlns="" xmlns:a16="http://schemas.microsoft.com/office/drawing/2014/main" val="10001"/>
                  </a:ext>
                </a:extLst>
              </a:tr>
              <a:tr h="1048732">
                <a:tc>
                  <a:txBody>
                    <a:bodyPr/>
                    <a:lstStyle/>
                    <a:p>
                      <a:pPr marL="0" marR="0" algn="l">
                        <a:spcBef>
                          <a:spcPts val="0"/>
                        </a:spcBef>
                        <a:spcAft>
                          <a:spcPts val="0"/>
                        </a:spcAft>
                      </a:pPr>
                      <a:r>
                        <a:rPr lang="en-US" sz="2000" dirty="0">
                          <a:effectLst/>
                        </a:rPr>
                        <a:t>Nifedipine long acting</a:t>
                      </a:r>
                      <a:endParaRPr lang="en-US" sz="2000" dirty="0">
                        <a:effectLst/>
                        <a:latin typeface="Garamond"/>
                        <a:ea typeface="Cambria"/>
                        <a:cs typeface="Times New Roman"/>
                      </a:endParaRPr>
                    </a:p>
                  </a:txBody>
                  <a:tcPr marL="68580" marR="68580" marT="0" marB="0" anchor="ctr"/>
                </a:tc>
                <a:tc>
                  <a:txBody>
                    <a:bodyPr/>
                    <a:lstStyle/>
                    <a:p>
                      <a:pPr marL="0" marR="0" algn="ctr">
                        <a:spcBef>
                          <a:spcPts val="0"/>
                        </a:spcBef>
                        <a:spcAft>
                          <a:spcPts val="0"/>
                        </a:spcAft>
                      </a:pPr>
                      <a:r>
                        <a:rPr lang="en-US" sz="2000" dirty="0">
                          <a:effectLst/>
                        </a:rPr>
                        <a:t>30 mg daily</a:t>
                      </a:r>
                      <a:endParaRPr lang="en-US" sz="2000" dirty="0">
                        <a:effectLst/>
                        <a:latin typeface="Garamond"/>
                        <a:ea typeface="Cambria"/>
                        <a:cs typeface="Times New Roman"/>
                      </a:endParaRPr>
                    </a:p>
                  </a:txBody>
                  <a:tcPr marL="68580" marR="68580" marT="0" marB="0" anchor="ctr"/>
                </a:tc>
                <a:tc>
                  <a:txBody>
                    <a:bodyPr/>
                    <a:lstStyle/>
                    <a:p>
                      <a:pPr marL="0" marR="0" algn="ctr">
                        <a:spcBef>
                          <a:spcPts val="0"/>
                        </a:spcBef>
                        <a:spcAft>
                          <a:spcPts val="0"/>
                        </a:spcAft>
                      </a:pPr>
                      <a:r>
                        <a:rPr lang="en-US" sz="2000" dirty="0">
                          <a:effectLst/>
                        </a:rPr>
                        <a:t>Daily</a:t>
                      </a:r>
                      <a:endParaRPr lang="en-US" sz="2000" dirty="0">
                        <a:effectLst/>
                        <a:latin typeface="Garamond"/>
                        <a:ea typeface="Cambria"/>
                        <a:cs typeface="Times New Roman"/>
                      </a:endParaRPr>
                    </a:p>
                  </a:txBody>
                  <a:tcPr marL="68580" marR="68580" marT="0" marB="0" anchor="ctr"/>
                </a:tc>
                <a:tc>
                  <a:txBody>
                    <a:bodyPr/>
                    <a:lstStyle/>
                    <a:p>
                      <a:pPr marL="0" marR="0" algn="ctr">
                        <a:spcBef>
                          <a:spcPts val="0"/>
                        </a:spcBef>
                        <a:spcAft>
                          <a:spcPts val="0"/>
                        </a:spcAft>
                      </a:pPr>
                      <a:r>
                        <a:rPr lang="en-US" sz="2000" dirty="0">
                          <a:effectLst/>
                        </a:rPr>
                        <a:t>120 mg</a:t>
                      </a:r>
                      <a:endParaRPr lang="en-US" sz="2000" dirty="0">
                        <a:effectLst/>
                        <a:latin typeface="Garamond"/>
                        <a:ea typeface="Cambria"/>
                        <a:cs typeface="Times New Roman"/>
                      </a:endParaRPr>
                    </a:p>
                  </a:txBody>
                  <a:tcPr marL="68580" marR="68580" marT="0" marB="0" anchor="ctr"/>
                </a:tc>
                <a:extLst>
                  <a:ext uri="{0D108BD9-81ED-4DB2-BD59-A6C34878D82A}">
                    <a16:rowId xmlns="" xmlns:a16="http://schemas.microsoft.com/office/drawing/2014/main" val="10002"/>
                  </a:ext>
                </a:extLst>
              </a:tr>
              <a:tr h="1048732">
                <a:tc>
                  <a:txBody>
                    <a:bodyPr/>
                    <a:lstStyle/>
                    <a:p>
                      <a:pPr marL="0" marR="0" algn="l">
                        <a:spcBef>
                          <a:spcPts val="0"/>
                        </a:spcBef>
                        <a:spcAft>
                          <a:spcPts val="0"/>
                        </a:spcAft>
                      </a:pPr>
                      <a:r>
                        <a:rPr lang="en-US" sz="2000" dirty="0">
                          <a:effectLst/>
                        </a:rPr>
                        <a:t>Methyldopa**</a:t>
                      </a:r>
                      <a:endParaRPr lang="en-US" sz="2000" dirty="0">
                        <a:effectLst/>
                        <a:latin typeface="Garamond"/>
                        <a:ea typeface="Cambria"/>
                        <a:cs typeface="Times New Roman"/>
                      </a:endParaRPr>
                    </a:p>
                  </a:txBody>
                  <a:tcPr marL="68580" marR="68580" marT="0" marB="0" anchor="ctr"/>
                </a:tc>
                <a:tc>
                  <a:txBody>
                    <a:bodyPr/>
                    <a:lstStyle/>
                    <a:p>
                      <a:pPr marL="0" marR="0" algn="ctr">
                        <a:spcBef>
                          <a:spcPts val="0"/>
                        </a:spcBef>
                        <a:spcAft>
                          <a:spcPts val="0"/>
                        </a:spcAft>
                      </a:pPr>
                      <a:r>
                        <a:rPr lang="en-US" sz="2000" dirty="0">
                          <a:effectLst/>
                        </a:rPr>
                        <a:t>250 mg bid</a:t>
                      </a:r>
                      <a:endParaRPr lang="en-US" sz="2000" dirty="0">
                        <a:effectLst/>
                        <a:latin typeface="Garamond"/>
                        <a:ea typeface="Cambria"/>
                        <a:cs typeface="Times New Roman"/>
                      </a:endParaRPr>
                    </a:p>
                  </a:txBody>
                  <a:tcPr marL="68580" marR="68580" marT="0" marB="0" anchor="ctr"/>
                </a:tc>
                <a:tc>
                  <a:txBody>
                    <a:bodyPr/>
                    <a:lstStyle/>
                    <a:p>
                      <a:pPr marL="0" marR="0" algn="ctr">
                        <a:spcBef>
                          <a:spcPts val="0"/>
                        </a:spcBef>
                        <a:spcAft>
                          <a:spcPts val="0"/>
                        </a:spcAft>
                      </a:pPr>
                      <a:r>
                        <a:rPr lang="en-US" sz="2000" dirty="0">
                          <a:effectLst/>
                        </a:rPr>
                        <a:t>Q 12 hours to Q 6 hours</a:t>
                      </a:r>
                      <a:endParaRPr lang="en-US" sz="2000" dirty="0">
                        <a:effectLst/>
                        <a:latin typeface="Garamond"/>
                        <a:ea typeface="Cambria"/>
                        <a:cs typeface="Times New Roman"/>
                      </a:endParaRPr>
                    </a:p>
                  </a:txBody>
                  <a:tcPr marL="68580" marR="68580" marT="0" marB="0" anchor="ctr"/>
                </a:tc>
                <a:tc>
                  <a:txBody>
                    <a:bodyPr/>
                    <a:lstStyle/>
                    <a:p>
                      <a:pPr marL="0" marR="0" algn="ctr">
                        <a:spcBef>
                          <a:spcPts val="0"/>
                        </a:spcBef>
                        <a:spcAft>
                          <a:spcPts val="0"/>
                        </a:spcAft>
                      </a:pPr>
                      <a:r>
                        <a:rPr lang="en-US" sz="2000" dirty="0">
                          <a:effectLst/>
                        </a:rPr>
                        <a:t>3000 mg</a:t>
                      </a:r>
                      <a:endParaRPr lang="en-US" sz="2000" dirty="0">
                        <a:effectLst/>
                        <a:latin typeface="Garamond"/>
                        <a:ea typeface="Cambria"/>
                        <a:cs typeface="Times New Roman"/>
                      </a:endParaRPr>
                    </a:p>
                  </a:txBody>
                  <a:tcPr marL="68580" marR="68580" marT="0"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41191686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buFontTx/>
              <a:buNone/>
            </a:pPr>
            <a:fld id="{800332C6-A5C1-4D88-ADCE-6F3163D8595A}" type="slidenum">
              <a:rPr lang="en-US" smtClean="0">
                <a:solidFill>
                  <a:prstClr val="white"/>
                </a:solidFill>
              </a:rPr>
              <a:pPr>
                <a:buFontTx/>
                <a:buNone/>
              </a:pPr>
              <a:t>76</a:t>
            </a:fld>
            <a:endParaRPr lang="en-US" dirty="0">
              <a:solidFill>
                <a:prstClr val="white"/>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13" y="192088"/>
            <a:ext cx="8639175"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212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buFontTx/>
              <a:buNone/>
            </a:pPr>
            <a:fld id="{800332C6-A5C1-4D88-ADCE-6F3163D8595A}" type="slidenum">
              <a:rPr lang="en-US" smtClean="0">
                <a:solidFill>
                  <a:prstClr val="white"/>
                </a:solidFill>
              </a:rPr>
              <a:pPr>
                <a:buFontTx/>
                <a:buNone/>
              </a:pPr>
              <a:t>77</a:t>
            </a:fld>
            <a:endParaRPr lang="en-US" dirty="0">
              <a:solidFill>
                <a:prstClr val="white"/>
              </a:solidFill>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63" y="192088"/>
            <a:ext cx="8677275"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756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78</a:t>
            </a:fld>
            <a:endParaRPr lang="en-US">
              <a:solidFill>
                <a:prstClr val="white"/>
              </a:solidFill>
            </a:endParaRP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63" y="177800"/>
            <a:ext cx="8677275" cy="650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9240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buFontTx/>
              <a:buNone/>
            </a:pPr>
            <a:fld id="{800332C6-A5C1-4D88-ADCE-6F3163D8595A}" type="slidenum">
              <a:rPr lang="en-US" smtClean="0">
                <a:solidFill>
                  <a:prstClr val="white"/>
                </a:solidFill>
              </a:rPr>
              <a:pPr>
                <a:buFontTx/>
                <a:buNone/>
              </a:pPr>
              <a:t>79</a:t>
            </a:fld>
            <a:endParaRPr lang="en-US" dirty="0">
              <a:solidFill>
                <a:prstClr val="white"/>
              </a:solidFill>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63" y="149225"/>
            <a:ext cx="8677275" cy="656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142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a:solidFill>
                  <a:srgbClr val="F58466"/>
                </a:solidFill>
                <a:latin typeface="Goudy Old Style" pitchFamily="18" charset="0"/>
              </a:rPr>
              <a:t>Prevalence – </a:t>
            </a:r>
            <a:r>
              <a:rPr lang="en-US" sz="4000" b="1" dirty="0" smtClean="0">
                <a:solidFill>
                  <a:srgbClr val="F58466"/>
                </a:solidFill>
                <a:latin typeface="Goudy Old Style" pitchFamily="18" charset="0"/>
              </a:rPr>
              <a:t>ACOG 2013</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p:txBody>
          <a:bodyPr>
            <a:normAutofit/>
          </a:bodyPr>
          <a:lstStyle/>
          <a:p>
            <a:pPr>
              <a:spcBef>
                <a:spcPts val="1200"/>
              </a:spcBef>
              <a:buClr>
                <a:srgbClr val="F58466"/>
              </a:buClr>
            </a:pPr>
            <a:r>
              <a:rPr lang="en-US" dirty="0"/>
              <a:t>Incidence of preeclampsia has increased by 25% in the past 20 years</a:t>
            </a:r>
          </a:p>
          <a:p>
            <a:pPr>
              <a:spcBef>
                <a:spcPts val="1200"/>
              </a:spcBef>
              <a:buClr>
                <a:srgbClr val="F58466"/>
              </a:buClr>
            </a:pPr>
            <a:r>
              <a:rPr lang="en-US" dirty="0"/>
              <a:t>Preeclampsia causes an estimated 60,000 maternal deaths yearly worldwide</a:t>
            </a:r>
          </a:p>
          <a:p>
            <a:pPr>
              <a:spcBef>
                <a:spcPts val="1200"/>
              </a:spcBef>
              <a:buClr>
                <a:srgbClr val="F58466"/>
              </a:buClr>
            </a:pPr>
            <a:r>
              <a:rPr lang="en-US" dirty="0"/>
              <a:t>There are 50 –100 near misses for every maternal death</a:t>
            </a:r>
          </a:p>
          <a:p>
            <a:pPr>
              <a:spcBef>
                <a:spcPts val="1200"/>
              </a:spcBef>
              <a:buClr>
                <a:srgbClr val="F58466"/>
              </a:buClr>
            </a:pPr>
            <a:r>
              <a:rPr lang="en-US" dirty="0"/>
              <a:t>Preeclampsia is a risk for future cardiovascular disease</a:t>
            </a:r>
          </a:p>
        </p:txBody>
      </p:sp>
    </p:spTree>
    <p:extLst>
      <p:ext uri="{BB962C8B-B14F-4D97-AF65-F5344CB8AC3E}">
        <p14:creationId xmlns:p14="http://schemas.microsoft.com/office/powerpoint/2010/main" val="31420463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553635"/>
            <a:ext cx="8064500" cy="4339166"/>
          </a:xfrm>
        </p:spPr>
        <p:style>
          <a:lnRef idx="2">
            <a:schemeClr val="dk1"/>
          </a:lnRef>
          <a:fillRef idx="1">
            <a:schemeClr val="lt1"/>
          </a:fillRef>
          <a:effectRef idx="0">
            <a:schemeClr val="dk1"/>
          </a:effectRef>
          <a:fontRef idx="minor">
            <a:schemeClr val="dk1"/>
          </a:fontRef>
        </p:style>
        <p:txBody>
          <a:bodyPr/>
          <a:lstStyle/>
          <a:p>
            <a:pPr>
              <a:buClr>
                <a:srgbClr val="F58466"/>
              </a:buClr>
            </a:pPr>
            <a:r>
              <a:rPr lang="en-US" sz="2400" dirty="0" smtClean="0"/>
              <a:t>Magnesium sulfate therapy for seizure prophylaxis should be administered to any patients with:</a:t>
            </a:r>
          </a:p>
          <a:p>
            <a:pPr marL="457200" lvl="1" indent="0">
              <a:lnSpc>
                <a:spcPct val="80000"/>
              </a:lnSpc>
              <a:buNone/>
            </a:pPr>
            <a:endParaRPr lang="en-US" sz="2400" dirty="0" smtClean="0"/>
          </a:p>
          <a:p>
            <a:pPr lvl="1">
              <a:lnSpc>
                <a:spcPct val="80000"/>
              </a:lnSpc>
              <a:buClr>
                <a:srgbClr val="004990"/>
              </a:buClr>
              <a:buFont typeface="Arial" pitchFamily="34" charset="0"/>
              <a:buChar char="•"/>
            </a:pPr>
            <a:r>
              <a:rPr lang="en-US" sz="2400" dirty="0"/>
              <a:t>P</a:t>
            </a:r>
            <a:r>
              <a:rPr lang="en-US" sz="2400" dirty="0" smtClean="0"/>
              <a:t>reeclampsia </a:t>
            </a:r>
            <a:r>
              <a:rPr lang="en-US" sz="2400" b="1" i="1" u="sng" dirty="0" smtClean="0"/>
              <a:t>with</a:t>
            </a:r>
            <a:r>
              <a:rPr lang="en-US" sz="2400" dirty="0" smtClean="0"/>
              <a:t> “severe features” i.e</a:t>
            </a:r>
            <a:r>
              <a:rPr lang="en-US" sz="2400" dirty="0"/>
              <a:t>.</a:t>
            </a:r>
            <a:r>
              <a:rPr lang="en-US" sz="2400" dirty="0" smtClean="0"/>
              <a:t>, subjective neurological symptoms (headache or blurry vision), abdominal pain, epigastric pain, OR BP </a:t>
            </a:r>
            <a:r>
              <a:rPr lang="en-US" sz="2400" u="sng" dirty="0" smtClean="0"/>
              <a:t>&gt;</a:t>
            </a:r>
            <a:r>
              <a:rPr lang="en-US" sz="2400" dirty="0" smtClean="0"/>
              <a:t> 160/110</a:t>
            </a:r>
          </a:p>
          <a:p>
            <a:pPr lvl="1">
              <a:lnSpc>
                <a:spcPct val="80000"/>
              </a:lnSpc>
              <a:buClr>
                <a:srgbClr val="004990"/>
              </a:buClr>
              <a:buFont typeface="Arial" pitchFamily="34" charset="0"/>
              <a:buChar char="•"/>
            </a:pPr>
            <a:endParaRPr lang="en-US" sz="2400" dirty="0" smtClean="0"/>
          </a:p>
          <a:p>
            <a:pPr lvl="1">
              <a:lnSpc>
                <a:spcPct val="80000"/>
              </a:lnSpc>
              <a:buClr>
                <a:srgbClr val="004990"/>
              </a:buClr>
              <a:buFont typeface="Arial" pitchFamily="34" charset="0"/>
              <a:buChar char="•"/>
            </a:pPr>
            <a:r>
              <a:rPr lang="en-US" sz="2400" dirty="0" smtClean="0"/>
              <a:t>Eclampsia</a:t>
            </a:r>
          </a:p>
          <a:p>
            <a:pPr lvl="1">
              <a:lnSpc>
                <a:spcPct val="80000"/>
              </a:lnSpc>
              <a:buClr>
                <a:srgbClr val="004990"/>
              </a:buClr>
              <a:buFont typeface="Arial" pitchFamily="34" charset="0"/>
              <a:buChar char="•"/>
            </a:pPr>
            <a:endParaRPr lang="en-US" dirty="0" smtClean="0"/>
          </a:p>
          <a:p>
            <a:pPr lvl="1">
              <a:lnSpc>
                <a:spcPct val="80000"/>
              </a:lnSpc>
              <a:buClr>
                <a:srgbClr val="004990"/>
              </a:buClr>
              <a:buFont typeface="Arial" pitchFamily="34" charset="0"/>
              <a:buChar char="•"/>
            </a:pPr>
            <a:r>
              <a:rPr lang="en-US" sz="2400" b="1" i="1" dirty="0"/>
              <a:t>S</a:t>
            </a:r>
            <a:r>
              <a:rPr lang="en-US" sz="2400" b="1" i="1" dirty="0" smtClean="0"/>
              <a:t>hould be considered</a:t>
            </a:r>
            <a:r>
              <a:rPr lang="en-US" sz="2400" b="1" dirty="0" smtClean="0"/>
              <a:t> </a:t>
            </a:r>
            <a:r>
              <a:rPr lang="en-US" sz="2400" dirty="0" smtClean="0"/>
              <a:t>in patients with preeclampsia </a:t>
            </a:r>
            <a:r>
              <a:rPr lang="en-US" sz="2400" b="1" i="1" u="sng" dirty="0" smtClean="0"/>
              <a:t>without</a:t>
            </a:r>
            <a:r>
              <a:rPr lang="en-US" sz="2400" b="1" i="1" dirty="0" smtClean="0"/>
              <a:t> </a:t>
            </a:r>
            <a:r>
              <a:rPr lang="en-US" sz="2400" dirty="0" smtClean="0"/>
              <a:t>severe features</a:t>
            </a:r>
          </a:p>
          <a:p>
            <a:endParaRPr lang="en-US" sz="1800" dirty="0" smtClean="0"/>
          </a:p>
          <a:p>
            <a:endParaRPr lang="en-US" dirty="0"/>
          </a:p>
        </p:txBody>
      </p:sp>
      <p:sp>
        <p:nvSpPr>
          <p:cNvPr id="7" name="Title 1"/>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solidFill>
                  <a:srgbClr val="F58466"/>
                </a:solidFill>
                <a:latin typeface="Goudy Old Style" pitchFamily="18" charset="0"/>
              </a:rPr>
              <a:t>Magnesium Therapy:</a:t>
            </a:r>
          </a:p>
          <a:p>
            <a:pPr algn="l"/>
            <a:r>
              <a:rPr lang="en-US" sz="4000" b="1" dirty="0"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spTree>
    <p:extLst>
      <p:ext uri="{BB962C8B-B14F-4D97-AF65-F5344CB8AC3E}">
        <p14:creationId xmlns:p14="http://schemas.microsoft.com/office/powerpoint/2010/main" val="954456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914400"/>
          </a:xfrm>
        </p:spPr>
        <p:txBody>
          <a:bodyPr>
            <a:noAutofit/>
          </a:bodyPr>
          <a:lstStyle/>
          <a:p>
            <a:pPr algn="l"/>
            <a:r>
              <a:rPr lang="en-US" sz="3200" b="1" dirty="0" smtClean="0">
                <a:solidFill>
                  <a:srgbClr val="F58466"/>
                </a:solidFill>
                <a:latin typeface="Goudy Old Style" pitchFamily="18" charset="0"/>
              </a:rPr>
              <a:t>Recommendations for Women </a:t>
            </a:r>
            <a:br>
              <a:rPr lang="en-US" sz="3200" b="1" dirty="0" smtClean="0">
                <a:solidFill>
                  <a:srgbClr val="F58466"/>
                </a:solidFill>
                <a:latin typeface="Goudy Old Style" pitchFamily="18" charset="0"/>
              </a:rPr>
            </a:br>
            <a:r>
              <a:rPr lang="en-US" sz="3200" b="1" dirty="0" smtClean="0">
                <a:solidFill>
                  <a:srgbClr val="F58466"/>
                </a:solidFill>
                <a:latin typeface="Goudy Old Style" pitchFamily="18" charset="0"/>
              </a:rPr>
              <a:t>Who Should Be Treated With Magnesium</a:t>
            </a:r>
            <a:endParaRPr lang="en-US" sz="3200" b="1" dirty="0">
              <a:solidFill>
                <a:srgbClr val="F58466"/>
              </a:solidFill>
              <a:latin typeface="Goudy Old Styl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0728092"/>
              </p:ext>
            </p:extLst>
          </p:nvPr>
        </p:nvGraphicFramePr>
        <p:xfrm>
          <a:off x="457200" y="1371630"/>
          <a:ext cx="8229600" cy="3642627"/>
        </p:xfrm>
        <a:graphic>
          <a:graphicData uri="http://schemas.openxmlformats.org/drawingml/2006/table">
            <a:tbl>
              <a:tblPr firstRow="1" bandRow="1">
                <a:tableStyleId>{3B4B98B0-60AC-42C2-AFA5-B58CD77FA1E5}</a:tableStyleId>
              </a:tblPr>
              <a:tblGrid>
                <a:gridCol w="1676400"/>
                <a:gridCol w="2209800"/>
                <a:gridCol w="2286000"/>
                <a:gridCol w="2057400"/>
              </a:tblGrid>
              <a:tr h="813465">
                <a:tc>
                  <a:txBody>
                    <a:bodyPr/>
                    <a:lstStyle/>
                    <a:p>
                      <a:endParaRPr lang="en-US" sz="2400" b="1" dirty="0">
                        <a:solidFill>
                          <a:schemeClr val="tx1"/>
                        </a:solidFill>
                      </a:endParaRPr>
                    </a:p>
                  </a:txBody>
                  <a:tcPr anchor="ctr"/>
                </a:tc>
                <a:tc>
                  <a:txBody>
                    <a:bodyPr/>
                    <a:lstStyle/>
                    <a:p>
                      <a:pPr algn="ctr"/>
                      <a:r>
                        <a:rPr lang="en-US" sz="2400" dirty="0" smtClean="0"/>
                        <a:t>Preeclampsia </a:t>
                      </a:r>
                      <a:r>
                        <a:rPr lang="en-US" sz="2000" dirty="0" smtClean="0"/>
                        <a:t>without severe features</a:t>
                      </a:r>
                      <a:endParaRPr lang="en-US" sz="2000" b="1" dirty="0">
                        <a:solidFill>
                          <a:schemeClr val="tx1"/>
                        </a:solidFill>
                      </a:endParaRPr>
                    </a:p>
                  </a:txBody>
                  <a:tcPr anchor="ctr"/>
                </a:tc>
                <a:tc>
                  <a:txBody>
                    <a:bodyPr/>
                    <a:lstStyle/>
                    <a:p>
                      <a:pPr algn="ctr"/>
                      <a:r>
                        <a:rPr lang="en-US" sz="2400" dirty="0" smtClean="0"/>
                        <a:t>Preeclampsia</a:t>
                      </a:r>
                      <a:r>
                        <a:rPr lang="en-US" sz="2400" baseline="0" dirty="0" smtClean="0"/>
                        <a:t> with Severe Features</a:t>
                      </a:r>
                      <a:endParaRPr lang="en-US" sz="2400" b="1" dirty="0">
                        <a:solidFill>
                          <a:schemeClr val="tx1"/>
                        </a:solidFill>
                      </a:endParaRPr>
                    </a:p>
                  </a:txBody>
                  <a:tcPr anchor="ctr"/>
                </a:tc>
                <a:tc>
                  <a:txBody>
                    <a:bodyPr/>
                    <a:lstStyle/>
                    <a:p>
                      <a:pPr algn="ctr"/>
                      <a:r>
                        <a:rPr lang="en-US" sz="2400" dirty="0" err="1" smtClean="0"/>
                        <a:t>Eclampsia</a:t>
                      </a:r>
                      <a:endParaRPr lang="en-US" sz="2400" b="1" dirty="0">
                        <a:solidFill>
                          <a:schemeClr val="tx1"/>
                        </a:solidFill>
                      </a:endParaRPr>
                    </a:p>
                  </a:txBody>
                  <a:tcPr anchor="ctr"/>
                </a:tc>
              </a:tr>
              <a:tr h="513169">
                <a:tc>
                  <a:txBody>
                    <a:bodyPr/>
                    <a:lstStyle/>
                    <a:p>
                      <a:r>
                        <a:rPr lang="en-US" sz="2400" dirty="0" smtClean="0"/>
                        <a:t>ACOG</a:t>
                      </a:r>
                      <a:endParaRPr lang="en-US" sz="2400" b="1" dirty="0">
                        <a:solidFill>
                          <a:schemeClr val="tx1"/>
                        </a:solidFill>
                      </a:endParaRPr>
                    </a:p>
                  </a:txBody>
                  <a:tcPr anchor="ctr"/>
                </a:tc>
                <a:tc>
                  <a:txBody>
                    <a:bodyPr/>
                    <a:lstStyle/>
                    <a:p>
                      <a:pPr algn="ctr"/>
                      <a:r>
                        <a:rPr lang="en-US" sz="2400" dirty="0" smtClean="0"/>
                        <a:t>**</a:t>
                      </a:r>
                      <a:endParaRPr lang="en-US" sz="2400" b="1" dirty="0">
                        <a:solidFill>
                          <a:schemeClr val="tx1"/>
                        </a:solidFill>
                      </a:endParaRPr>
                    </a:p>
                  </a:txBody>
                  <a:tcPr anchor="ctr"/>
                </a:tc>
                <a:tc>
                  <a:txBody>
                    <a:bodyPr/>
                    <a:lstStyle/>
                    <a:p>
                      <a:pPr algn="ctr"/>
                      <a:r>
                        <a:rPr lang="en-US" sz="2400" dirty="0" smtClean="0"/>
                        <a:t>X</a:t>
                      </a:r>
                      <a:endParaRPr lang="en-US" sz="2400" b="1" dirty="0">
                        <a:solidFill>
                          <a:schemeClr val="tx1"/>
                        </a:solidFill>
                      </a:endParaRPr>
                    </a:p>
                  </a:txBody>
                  <a:tcPr anchor="ctr"/>
                </a:tc>
                <a:tc>
                  <a:txBody>
                    <a:bodyPr/>
                    <a:lstStyle/>
                    <a:p>
                      <a:pPr algn="ctr"/>
                      <a:r>
                        <a:rPr lang="en-US" sz="2400" dirty="0" smtClean="0"/>
                        <a:t>X</a:t>
                      </a:r>
                      <a:endParaRPr lang="en-US" sz="2400" b="1" dirty="0">
                        <a:solidFill>
                          <a:schemeClr val="tx1"/>
                        </a:solidFill>
                      </a:endParaRPr>
                    </a:p>
                  </a:txBody>
                  <a:tcPr anchor="ctr"/>
                </a:tc>
              </a:tr>
              <a:tr h="420289">
                <a:tc>
                  <a:txBody>
                    <a:bodyPr/>
                    <a:lstStyle/>
                    <a:p>
                      <a:r>
                        <a:rPr lang="en-US" sz="2400" dirty="0" smtClean="0"/>
                        <a:t>NICE</a:t>
                      </a:r>
                      <a:endParaRPr lang="en-US" sz="2400" b="1" dirty="0">
                        <a:solidFill>
                          <a:schemeClr val="tx1"/>
                        </a:solidFill>
                      </a:endParaRPr>
                    </a:p>
                  </a:txBody>
                  <a:tcPr anchor="ctr"/>
                </a:tc>
                <a:tc>
                  <a:txBody>
                    <a:bodyPr/>
                    <a:lstStyle/>
                    <a:p>
                      <a:pPr algn="ctr"/>
                      <a:endParaRPr lang="en-US" sz="2400" b="1" dirty="0">
                        <a:solidFill>
                          <a:schemeClr val="tx1"/>
                        </a:solidFill>
                      </a:endParaRPr>
                    </a:p>
                  </a:txBody>
                  <a:tcPr anchor="ctr"/>
                </a:tc>
                <a:tc>
                  <a:txBody>
                    <a:bodyPr/>
                    <a:lstStyle/>
                    <a:p>
                      <a:pPr algn="ctr"/>
                      <a:r>
                        <a:rPr lang="en-US" sz="2400" dirty="0" smtClean="0"/>
                        <a:t>X</a:t>
                      </a:r>
                      <a:endParaRPr lang="en-US" sz="2400" b="1" dirty="0">
                        <a:solidFill>
                          <a:schemeClr val="tx1"/>
                        </a:solidFill>
                      </a:endParaRPr>
                    </a:p>
                  </a:txBody>
                  <a:tcPr anchor="ctr"/>
                </a:tc>
                <a:tc>
                  <a:txBody>
                    <a:bodyPr/>
                    <a:lstStyle/>
                    <a:p>
                      <a:pPr algn="ctr"/>
                      <a:r>
                        <a:rPr lang="en-US" sz="2400" dirty="0" smtClean="0"/>
                        <a:t>X</a:t>
                      </a:r>
                      <a:endParaRPr lang="en-US" sz="2400" b="1" dirty="0">
                        <a:solidFill>
                          <a:schemeClr val="tx1"/>
                        </a:solidFill>
                      </a:endParaRPr>
                    </a:p>
                  </a:txBody>
                  <a:tcPr anchor="ctr"/>
                </a:tc>
              </a:tr>
              <a:tr h="513169">
                <a:tc>
                  <a:txBody>
                    <a:bodyPr/>
                    <a:lstStyle/>
                    <a:p>
                      <a:r>
                        <a:rPr lang="en-US" sz="2400" dirty="0" smtClean="0"/>
                        <a:t>SOGC</a:t>
                      </a:r>
                      <a:endParaRPr lang="en-US" sz="2400" b="1" dirty="0">
                        <a:solidFill>
                          <a:schemeClr val="tx1"/>
                        </a:solidFill>
                      </a:endParaRPr>
                    </a:p>
                  </a:txBody>
                  <a:tcPr anchor="ctr"/>
                </a:tc>
                <a:tc>
                  <a:txBody>
                    <a:bodyPr/>
                    <a:lstStyle/>
                    <a:p>
                      <a:pPr algn="ctr"/>
                      <a:r>
                        <a:rPr lang="en-US" sz="2400" dirty="0" smtClean="0"/>
                        <a:t> X*</a:t>
                      </a:r>
                      <a:endParaRPr lang="en-US" sz="2400" b="1" dirty="0">
                        <a:solidFill>
                          <a:schemeClr val="tx1"/>
                        </a:solidFill>
                      </a:endParaRPr>
                    </a:p>
                  </a:txBody>
                  <a:tcPr anchor="ctr"/>
                </a:tc>
                <a:tc>
                  <a:txBody>
                    <a:bodyPr/>
                    <a:lstStyle/>
                    <a:p>
                      <a:pPr algn="ctr"/>
                      <a:r>
                        <a:rPr lang="en-US" sz="2400" dirty="0" smtClean="0"/>
                        <a:t>X</a:t>
                      </a:r>
                      <a:endParaRPr lang="en-US" sz="2400" b="1" dirty="0">
                        <a:solidFill>
                          <a:schemeClr val="tx1"/>
                        </a:solidFill>
                      </a:endParaRPr>
                    </a:p>
                  </a:txBody>
                  <a:tcPr anchor="ctr"/>
                </a:tc>
                <a:tc>
                  <a:txBody>
                    <a:bodyPr/>
                    <a:lstStyle/>
                    <a:p>
                      <a:pPr algn="ctr"/>
                      <a:r>
                        <a:rPr lang="en-US" sz="2400" dirty="0" smtClean="0"/>
                        <a:t>X</a:t>
                      </a:r>
                      <a:endParaRPr lang="en-US" sz="2400" b="1" dirty="0">
                        <a:solidFill>
                          <a:schemeClr val="tx1"/>
                        </a:solidFill>
                      </a:endParaRPr>
                    </a:p>
                  </a:txBody>
                  <a:tcPr anchor="ctr"/>
                </a:tc>
              </a:tr>
              <a:tr h="513169">
                <a:tc>
                  <a:txBody>
                    <a:bodyPr/>
                    <a:lstStyle/>
                    <a:p>
                      <a:r>
                        <a:rPr lang="en-US" sz="2400" dirty="0" smtClean="0"/>
                        <a:t>CMQCC</a:t>
                      </a:r>
                      <a:endParaRPr lang="en-US" sz="2400" b="1" dirty="0">
                        <a:solidFill>
                          <a:schemeClr val="tx1"/>
                        </a:solidFill>
                      </a:endParaRPr>
                    </a:p>
                  </a:txBody>
                  <a:tcPr anchor="ctr"/>
                </a:tc>
                <a:tc>
                  <a:txBody>
                    <a:bodyPr/>
                    <a:lstStyle/>
                    <a:p>
                      <a:pPr algn="ctr"/>
                      <a:r>
                        <a:rPr lang="en-US" sz="2400" dirty="0" smtClean="0"/>
                        <a:t> X*</a:t>
                      </a:r>
                      <a:endParaRPr lang="en-US" sz="2400" b="1" dirty="0">
                        <a:solidFill>
                          <a:schemeClr val="tx1"/>
                        </a:solidFill>
                      </a:endParaRPr>
                    </a:p>
                  </a:txBody>
                  <a:tcPr anchor="ctr"/>
                </a:tc>
                <a:tc>
                  <a:txBody>
                    <a:bodyPr/>
                    <a:lstStyle/>
                    <a:p>
                      <a:pPr algn="ctr"/>
                      <a:r>
                        <a:rPr lang="en-US" sz="2400" dirty="0" smtClean="0"/>
                        <a:t>X</a:t>
                      </a:r>
                      <a:endParaRPr lang="en-US" sz="2400" b="1" dirty="0">
                        <a:solidFill>
                          <a:schemeClr val="tx1"/>
                        </a:solidFill>
                      </a:endParaRPr>
                    </a:p>
                  </a:txBody>
                  <a:tcPr anchor="ctr"/>
                </a:tc>
                <a:tc>
                  <a:txBody>
                    <a:bodyPr/>
                    <a:lstStyle/>
                    <a:p>
                      <a:pPr algn="ctr"/>
                      <a:r>
                        <a:rPr lang="en-US" sz="2400" dirty="0" smtClean="0"/>
                        <a:t>X</a:t>
                      </a:r>
                      <a:endParaRPr lang="en-US" sz="2400" b="1" dirty="0">
                        <a:solidFill>
                          <a:schemeClr val="tx1"/>
                        </a:solidFill>
                      </a:endParaRPr>
                    </a:p>
                  </a:txBody>
                  <a:tcPr anchor="ctr"/>
                </a:tc>
              </a:tr>
              <a:tr h="420289">
                <a:tc>
                  <a:txBody>
                    <a:bodyPr/>
                    <a:lstStyle/>
                    <a:p>
                      <a:r>
                        <a:rPr lang="en-US" sz="2400" dirty="0" smtClean="0"/>
                        <a:t>WHO</a:t>
                      </a:r>
                      <a:endParaRPr lang="en-US" sz="2400" b="1" dirty="0">
                        <a:solidFill>
                          <a:schemeClr val="tx1"/>
                        </a:solidFill>
                      </a:endParaRPr>
                    </a:p>
                  </a:txBody>
                  <a:tcPr anchor="ctr"/>
                </a:tc>
                <a:tc>
                  <a:txBody>
                    <a:bodyPr/>
                    <a:lstStyle/>
                    <a:p>
                      <a:pPr algn="ctr"/>
                      <a:r>
                        <a:rPr lang="en-US" sz="2400" dirty="0" smtClean="0"/>
                        <a:t>X</a:t>
                      </a:r>
                      <a:r>
                        <a:rPr lang="en-US" sz="2400" baseline="0" dirty="0" smtClean="0"/>
                        <a:t> </a:t>
                      </a:r>
                      <a:endParaRPr lang="en-US" sz="2400" b="1" dirty="0">
                        <a:solidFill>
                          <a:schemeClr val="tx1"/>
                        </a:solidFill>
                      </a:endParaRPr>
                    </a:p>
                  </a:txBody>
                  <a:tcPr anchor="ctr"/>
                </a:tc>
                <a:tc>
                  <a:txBody>
                    <a:bodyPr/>
                    <a:lstStyle/>
                    <a:p>
                      <a:pPr algn="ctr"/>
                      <a:r>
                        <a:rPr lang="en-US" sz="2400" dirty="0" smtClean="0"/>
                        <a:t>X</a:t>
                      </a:r>
                      <a:endParaRPr lang="en-US" sz="2400" b="1" dirty="0">
                        <a:solidFill>
                          <a:schemeClr val="tx1"/>
                        </a:solidFill>
                      </a:endParaRPr>
                    </a:p>
                  </a:txBody>
                  <a:tcPr anchor="ctr"/>
                </a:tc>
                <a:tc>
                  <a:txBody>
                    <a:bodyPr/>
                    <a:lstStyle/>
                    <a:p>
                      <a:pPr algn="ctr"/>
                      <a:r>
                        <a:rPr lang="en-US" sz="2400" dirty="0" smtClean="0"/>
                        <a:t>X</a:t>
                      </a:r>
                      <a:endParaRPr lang="en-US" sz="2400" b="1" dirty="0">
                        <a:solidFill>
                          <a:schemeClr val="tx1"/>
                        </a:solidFill>
                      </a:endParaRPr>
                    </a:p>
                  </a:txBody>
                  <a:tcPr anchor="ctr"/>
                </a:tc>
              </a:tr>
            </a:tbl>
          </a:graphicData>
        </a:graphic>
      </p:graphicFrame>
      <p:sp>
        <p:nvSpPr>
          <p:cNvPr id="5" name="TextBox 4"/>
          <p:cNvSpPr txBox="1"/>
          <p:nvPr/>
        </p:nvSpPr>
        <p:spPr>
          <a:xfrm>
            <a:off x="990600" y="5486429"/>
            <a:ext cx="328936" cy="584775"/>
          </a:xfrm>
          <a:prstGeom prst="rect">
            <a:avLst/>
          </a:prstGeom>
          <a:noFill/>
        </p:spPr>
        <p:txBody>
          <a:bodyPr wrap="none" rtlCol="0">
            <a:spAutoFit/>
          </a:bodyPr>
          <a:lstStyle/>
          <a:p>
            <a:endParaRPr lang="en-US" dirty="0"/>
          </a:p>
        </p:txBody>
      </p:sp>
      <p:sp>
        <p:nvSpPr>
          <p:cNvPr id="9" name="TextBox 8"/>
          <p:cNvSpPr txBox="1"/>
          <p:nvPr/>
        </p:nvSpPr>
        <p:spPr>
          <a:xfrm>
            <a:off x="342900" y="5037451"/>
            <a:ext cx="8077200" cy="1107996"/>
          </a:xfrm>
          <a:prstGeom prst="rect">
            <a:avLst/>
          </a:prstGeom>
          <a:noFill/>
        </p:spPr>
        <p:txBody>
          <a:bodyPr wrap="square" rtlCol="0">
            <a:spAutoFit/>
          </a:bodyPr>
          <a:lstStyle/>
          <a:p>
            <a:r>
              <a:rPr lang="en-US" sz="1600" i="1" dirty="0">
                <a:latin typeface="+mj-lt"/>
              </a:rPr>
              <a:t>*</a:t>
            </a:r>
            <a:r>
              <a:rPr lang="en-US" sz="1600" i="1" dirty="0" smtClean="0">
                <a:latin typeface="+mj-lt"/>
              </a:rPr>
              <a:t>*ACOG Executive Summary, 2013: for preeclampsia without severe features, it is suggested that magnesium sulfate not be administered universally for the prevention of eclampsia.</a:t>
            </a:r>
          </a:p>
          <a:p>
            <a:pPr algn="l"/>
            <a:r>
              <a:rPr lang="en-US" sz="1600" i="1" dirty="0" smtClean="0">
                <a:latin typeface="+mj-lt"/>
              </a:rPr>
              <a:t>* Should be considered: Numbers needed to treat (</a:t>
            </a:r>
            <a:r>
              <a:rPr lang="en-US" sz="1600" b="1" i="1" dirty="0" smtClean="0">
                <a:latin typeface="+mj-lt"/>
              </a:rPr>
              <a:t>NNT) =</a:t>
            </a:r>
            <a:r>
              <a:rPr lang="en-US" sz="1600" i="1" dirty="0" smtClean="0">
                <a:latin typeface="+mj-lt"/>
              </a:rPr>
              <a:t> </a:t>
            </a:r>
            <a:r>
              <a:rPr lang="en-US" sz="1600" b="1" i="1" dirty="0" smtClean="0">
                <a:solidFill>
                  <a:srgbClr val="0070C0"/>
                </a:solidFill>
                <a:latin typeface="+mj-lt"/>
              </a:rPr>
              <a:t>109 for “mild”</a:t>
            </a:r>
            <a:r>
              <a:rPr lang="en-US" sz="1600" i="1" dirty="0" smtClean="0">
                <a:latin typeface="+mj-lt"/>
              </a:rPr>
              <a:t>, </a:t>
            </a:r>
            <a:r>
              <a:rPr lang="en-US" sz="1600" b="1" i="1" dirty="0" smtClean="0">
                <a:solidFill>
                  <a:srgbClr val="FF0000"/>
                </a:solidFill>
                <a:latin typeface="+mj-lt"/>
              </a:rPr>
              <a:t>63 for “severe”</a:t>
            </a:r>
          </a:p>
          <a:p>
            <a:pPr algn="l"/>
            <a:r>
              <a:rPr lang="en-US" sz="1600" b="1" i="1" dirty="0" smtClean="0">
                <a:solidFill>
                  <a:srgbClr val="FF0000"/>
                </a:solidFill>
                <a:latin typeface="+mj-lt"/>
              </a:rPr>
              <a:t>     </a:t>
            </a:r>
            <a:endParaRPr lang="en-US" sz="1600" i="1" dirty="0">
              <a:latin typeface="+mj-lt"/>
            </a:endParaRPr>
          </a:p>
        </p:txBody>
      </p:sp>
      <p:pic>
        <p:nvPicPr>
          <p:cNvPr id="6"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35776744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
            <a:ext cx="6781800" cy="762000"/>
          </a:xfrm>
        </p:spPr>
        <p:txBody>
          <a:bodyPr/>
          <a:lstStyle/>
          <a:p>
            <a:pPr algn="l"/>
            <a:r>
              <a:rPr lang="en-US" sz="4000" b="1" dirty="0" smtClean="0">
                <a:solidFill>
                  <a:srgbClr val="F58466"/>
                </a:solidFill>
                <a:latin typeface="Goudy Old Style" pitchFamily="18" charset="0"/>
              </a:rPr>
              <a:t>Late Postpartum </a:t>
            </a:r>
            <a:r>
              <a:rPr lang="en-US" sz="4000" b="1" dirty="0" err="1" smtClean="0">
                <a:solidFill>
                  <a:srgbClr val="F58466"/>
                </a:solidFill>
                <a:latin typeface="Goudy Old Style" pitchFamily="18" charset="0"/>
              </a:rPr>
              <a:t>Eclampsia</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228600" y="907534"/>
            <a:ext cx="8737600" cy="5194300"/>
          </a:xfrm>
        </p:spPr>
        <p:txBody>
          <a:bodyPr/>
          <a:lstStyle/>
          <a:p>
            <a:pPr>
              <a:buClr>
                <a:srgbClr val="F58466"/>
              </a:buClr>
            </a:pPr>
            <a:r>
              <a:rPr lang="en-US" sz="2800" dirty="0" smtClean="0"/>
              <a:t>&gt;48 hours following delivery, up to 4 weeks PP</a:t>
            </a:r>
          </a:p>
          <a:p>
            <a:pPr>
              <a:buClr>
                <a:srgbClr val="F58466"/>
              </a:buClr>
            </a:pPr>
            <a:r>
              <a:rPr lang="en-US" sz="2800" dirty="0" smtClean="0"/>
              <a:t>Accounts for approximately 15% of cases of </a:t>
            </a:r>
            <a:r>
              <a:rPr lang="en-US" sz="2800" dirty="0" err="1" smtClean="0"/>
              <a:t>eclampsia</a:t>
            </a:r>
            <a:endParaRPr lang="en-US" sz="2800" dirty="0" smtClean="0"/>
          </a:p>
          <a:p>
            <a:pPr>
              <a:buClr>
                <a:srgbClr val="F58466"/>
              </a:buClr>
            </a:pPr>
            <a:r>
              <a:rPr lang="en-US" sz="2800" dirty="0" smtClean="0"/>
              <a:t>63% had no antepartum hypertensive diagnosis</a:t>
            </a:r>
          </a:p>
          <a:p>
            <a:pPr>
              <a:buClr>
                <a:srgbClr val="F58466"/>
              </a:buClr>
            </a:pPr>
            <a:r>
              <a:rPr lang="en-US" sz="2800" dirty="0"/>
              <a:t>The magnitude of blood pressure elevation does </a:t>
            </a:r>
            <a:r>
              <a:rPr lang="en-US" sz="2800" b="1" i="1" dirty="0"/>
              <a:t>not</a:t>
            </a:r>
            <a:r>
              <a:rPr lang="en-US" sz="2800" dirty="0"/>
              <a:t> appear to be predictive of </a:t>
            </a:r>
            <a:r>
              <a:rPr lang="en-US" sz="2800" dirty="0" err="1"/>
              <a:t>eclampsia</a:t>
            </a:r>
            <a:endParaRPr lang="en-US" sz="2800" dirty="0" smtClean="0"/>
          </a:p>
          <a:p>
            <a:pPr>
              <a:buClr>
                <a:srgbClr val="F58466"/>
              </a:buClr>
            </a:pPr>
            <a:r>
              <a:rPr lang="en-US" sz="2800" dirty="0"/>
              <a:t>The most common presenting symptom was headache, which occurred in about </a:t>
            </a:r>
            <a:r>
              <a:rPr lang="en-US" sz="2800" dirty="0" smtClean="0"/>
              <a:t>70% </a:t>
            </a:r>
            <a:r>
              <a:rPr lang="en-US" sz="2800" dirty="0"/>
              <a:t>of </a:t>
            </a:r>
            <a:r>
              <a:rPr lang="en-US" sz="2800" dirty="0" smtClean="0"/>
              <a:t>patients; </a:t>
            </a:r>
            <a:r>
              <a:rPr lang="en-US" sz="2800" dirty="0"/>
              <a:t>o</a:t>
            </a:r>
            <a:r>
              <a:rPr lang="en-US" sz="2800" dirty="0" smtClean="0"/>
              <a:t>ther </a:t>
            </a:r>
            <a:r>
              <a:rPr lang="en-US" sz="2800" dirty="0"/>
              <a:t>prodromal symptoms included shortness of breath, blurry vision, nausea or vomiting, edema, neurological deficit, and epigastric </a:t>
            </a:r>
            <a:r>
              <a:rPr lang="en-US" sz="2800" dirty="0" smtClean="0"/>
              <a:t>pain</a:t>
            </a:r>
            <a:endParaRPr lang="en-US" sz="2800" dirty="0"/>
          </a:p>
        </p:txBody>
      </p:sp>
      <p:sp>
        <p:nvSpPr>
          <p:cNvPr id="4" name="TextBox 3"/>
          <p:cNvSpPr txBox="1"/>
          <p:nvPr/>
        </p:nvSpPr>
        <p:spPr>
          <a:xfrm>
            <a:off x="228601" y="5725180"/>
            <a:ext cx="7874000" cy="523220"/>
          </a:xfrm>
          <a:prstGeom prst="rect">
            <a:avLst/>
          </a:prstGeom>
          <a:noFill/>
        </p:spPr>
        <p:txBody>
          <a:bodyPr wrap="square" rtlCol="0">
            <a:spAutoFit/>
          </a:bodyPr>
          <a:lstStyle/>
          <a:p>
            <a:r>
              <a:rPr lang="en-US" sz="1400" dirty="0" smtClean="0">
                <a:latin typeface="+mj-lt"/>
              </a:rPr>
              <a:t>Al-Safi Z, </a:t>
            </a:r>
            <a:r>
              <a:rPr lang="en-US" sz="1400" dirty="0" err="1" smtClean="0">
                <a:latin typeface="+mj-lt"/>
              </a:rPr>
              <a:t>Imudia</a:t>
            </a:r>
            <a:r>
              <a:rPr lang="en-US" sz="1400" dirty="0" smtClean="0">
                <a:latin typeface="+mj-lt"/>
              </a:rPr>
              <a:t> A, </a:t>
            </a:r>
            <a:r>
              <a:rPr lang="en-US" sz="1400" dirty="0" err="1" smtClean="0">
                <a:latin typeface="+mj-lt"/>
              </a:rPr>
              <a:t>Filetti</a:t>
            </a:r>
            <a:r>
              <a:rPr lang="en-US" sz="1400" dirty="0" smtClean="0">
                <a:latin typeface="+mj-lt"/>
              </a:rPr>
              <a:t> L, et al. Delayed Postpartum Preeclampsia and </a:t>
            </a:r>
            <a:r>
              <a:rPr lang="en-US" sz="1400" dirty="0" err="1" smtClean="0">
                <a:latin typeface="+mj-lt"/>
              </a:rPr>
              <a:t>Eclampsia</a:t>
            </a:r>
            <a:r>
              <a:rPr lang="en-US" sz="1400" dirty="0" smtClean="0">
                <a:latin typeface="+mj-lt"/>
              </a:rPr>
              <a:t>. </a:t>
            </a:r>
            <a:r>
              <a:rPr lang="en-US" sz="1400" dirty="0" err="1" smtClean="0">
                <a:latin typeface="+mj-lt"/>
              </a:rPr>
              <a:t>Obstet</a:t>
            </a:r>
            <a:r>
              <a:rPr lang="en-US" sz="1400" dirty="0" smtClean="0">
                <a:latin typeface="+mj-lt"/>
              </a:rPr>
              <a:t> Gynecol. 2011;118(5):1102-1107.</a:t>
            </a:r>
            <a:endParaRPr lang="en-US" sz="1400" dirty="0">
              <a:latin typeface="+mj-lt"/>
            </a:endParaRPr>
          </a:p>
        </p:txBody>
      </p:sp>
      <p:pic>
        <p:nvPicPr>
          <p:cNvPr id="5"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216841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83</a:t>
            </a:fld>
            <a:endParaRPr lang="en-US" dirty="0">
              <a:solidFill>
                <a:prstClr val="white"/>
              </a:solidFill>
            </a:endParaRP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463" y="201613"/>
            <a:ext cx="8601075" cy="645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3782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F79392D-8E7F-4D59-9E73-D3AC0000327A}" type="slidenum">
              <a:rPr lang="en-US" smtClean="0"/>
              <a:pPr>
                <a:defRPr/>
              </a:pPr>
              <a:t>84</a:t>
            </a:fld>
            <a:endParaRPr lang="en-US"/>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77800"/>
            <a:ext cx="8715375" cy="650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853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Patient Education</a:t>
            </a:r>
          </a:p>
        </p:txBody>
      </p:sp>
      <p:sp>
        <p:nvSpPr>
          <p:cNvPr id="5" name="Content Placeholder 4"/>
          <p:cNvSpPr>
            <a:spLocks noGrp="1"/>
          </p:cNvSpPr>
          <p:nvPr>
            <p:ph idx="1"/>
          </p:nvPr>
        </p:nvSpPr>
        <p:spPr/>
        <p:txBody>
          <a:bodyPr>
            <a:normAutofit fontScale="92500"/>
          </a:bodyPr>
          <a:lstStyle/>
          <a:p>
            <a:pPr>
              <a:buClr>
                <a:srgbClr val="F58466"/>
              </a:buClr>
              <a:buFont typeface="Arial" panose="020B0604020202020204" pitchFamily="34" charset="0"/>
              <a:buChar char="•"/>
            </a:pPr>
            <a:r>
              <a:rPr lang="en-US" dirty="0" smtClean="0"/>
              <a:t>Postpartum/ discharge protocols should include:</a:t>
            </a:r>
          </a:p>
          <a:p>
            <a:pPr lvl="1">
              <a:buClr>
                <a:srgbClr val="004990"/>
              </a:buClr>
              <a:buFont typeface="Arial" panose="020B0604020202020204" pitchFamily="34" charset="0"/>
              <a:buChar char="•"/>
            </a:pPr>
            <a:r>
              <a:rPr lang="en-US" dirty="0" smtClean="0"/>
              <a:t>Management </a:t>
            </a:r>
            <a:r>
              <a:rPr lang="en-US" dirty="0"/>
              <a:t>and verification </a:t>
            </a:r>
            <a:r>
              <a:rPr lang="en-US" dirty="0" smtClean="0"/>
              <a:t>of postpartum follow-up &amp; BP check within </a:t>
            </a:r>
            <a:r>
              <a:rPr lang="en-US" dirty="0"/>
              <a:t>7 to </a:t>
            </a:r>
            <a:r>
              <a:rPr lang="en-US" dirty="0" smtClean="0"/>
              <a:t>10 </a:t>
            </a:r>
            <a:r>
              <a:rPr lang="en-US" dirty="0"/>
              <a:t>days </a:t>
            </a:r>
            <a:r>
              <a:rPr lang="en-US" dirty="0" smtClean="0"/>
              <a:t>post-discharge</a:t>
            </a:r>
            <a:endParaRPr lang="en-US" dirty="0"/>
          </a:p>
          <a:p>
            <a:pPr lvl="1">
              <a:buClr>
                <a:srgbClr val="004990"/>
              </a:buClr>
              <a:buFont typeface="Arial" panose="020B0604020202020204" pitchFamily="34" charset="0"/>
              <a:buChar char="•"/>
            </a:pPr>
            <a:r>
              <a:rPr lang="en-US" dirty="0" smtClean="0"/>
              <a:t>Standardize discharge patient education </a:t>
            </a:r>
            <a:r>
              <a:rPr lang="en-US" dirty="0"/>
              <a:t>for women with </a:t>
            </a:r>
            <a:r>
              <a:rPr lang="en-US" dirty="0" smtClean="0"/>
              <a:t>preeclampsia and/or severe range HTN</a:t>
            </a:r>
            <a:endParaRPr lang="en-US" dirty="0"/>
          </a:p>
          <a:p>
            <a:pPr lvl="1">
              <a:buClr>
                <a:srgbClr val="004990"/>
              </a:buClr>
              <a:buFont typeface="Arial" panose="020B0604020202020204" pitchFamily="34" charset="0"/>
              <a:buChar char="•"/>
            </a:pPr>
            <a:r>
              <a:rPr lang="en-US" dirty="0"/>
              <a:t>Discharge instructions to include warning signs </a:t>
            </a:r>
            <a:r>
              <a:rPr lang="en-US" dirty="0" smtClean="0"/>
              <a:t>of preeclampsia for </a:t>
            </a:r>
            <a:r>
              <a:rPr lang="en-US" dirty="0"/>
              <a:t>ALL postpartum patients</a:t>
            </a:r>
          </a:p>
          <a:p>
            <a:pPr lvl="1">
              <a:buClr>
                <a:srgbClr val="004990"/>
              </a:buClr>
              <a:buFont typeface="Arial" panose="020B0604020202020204" pitchFamily="34" charset="0"/>
              <a:buChar char="•"/>
            </a:pPr>
            <a:r>
              <a:rPr lang="en-US" sz="2800" dirty="0" smtClean="0"/>
              <a:t>Support/communication </a:t>
            </a:r>
            <a:r>
              <a:rPr lang="en-US" sz="2800" dirty="0"/>
              <a:t>plan for patients, families, and staff for ICU admissions and serious complications of severe </a:t>
            </a:r>
            <a:r>
              <a:rPr lang="en-US" sz="2800" dirty="0" smtClean="0"/>
              <a:t>hypertension</a:t>
            </a:r>
            <a:endParaRPr lang="en-US" dirty="0"/>
          </a:p>
        </p:txBody>
      </p:sp>
    </p:spTree>
    <p:extLst>
      <p:ext uri="{BB962C8B-B14F-4D97-AF65-F5344CB8AC3E}">
        <p14:creationId xmlns:p14="http://schemas.microsoft.com/office/powerpoint/2010/main" val="382875086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idx="4294967295"/>
          </p:nvPr>
        </p:nvSpPr>
        <p:spPr>
          <a:xfrm>
            <a:off x="228600" y="274668"/>
            <a:ext cx="8466137" cy="978683"/>
          </a:xfrm>
        </p:spPr>
        <p:txBody>
          <a:bodyPr/>
          <a:lstStyle/>
          <a:p>
            <a:pPr algn="l" eaLnBrk="1" hangingPunct="1"/>
            <a:r>
              <a:rPr lang="en-US" altLang="en-US" sz="4000" b="1" dirty="0">
                <a:solidFill>
                  <a:srgbClr val="F58466"/>
                </a:solidFill>
                <a:latin typeface="Goudy Old Style" pitchFamily="18" charset="0"/>
              </a:rPr>
              <a:t>Materials for Prenatal &amp; </a:t>
            </a:r>
            <a:r>
              <a:rPr lang="en-US" altLang="en-US" sz="4000" b="1" dirty="0" smtClean="0">
                <a:solidFill>
                  <a:srgbClr val="F58466"/>
                </a:solidFill>
                <a:latin typeface="Goudy Old Style" pitchFamily="18" charset="0"/>
              </a:rPr>
              <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Postpartum </a:t>
            </a:r>
            <a:r>
              <a:rPr lang="en-US" altLang="en-US" sz="4000" b="1" dirty="0">
                <a:solidFill>
                  <a:srgbClr val="F58466"/>
                </a:solidFill>
                <a:latin typeface="Goudy Old Style" pitchFamily="18" charset="0"/>
              </a:rPr>
              <a:t>Patient Education</a:t>
            </a:r>
          </a:p>
        </p:txBody>
      </p:sp>
      <p:sp>
        <p:nvSpPr>
          <p:cNvPr id="33796" name="TextBox 1"/>
          <p:cNvSpPr txBox="1">
            <a:spLocks noChangeArrowheads="1"/>
          </p:cNvSpPr>
          <p:nvPr/>
        </p:nvSpPr>
        <p:spPr bwMode="auto">
          <a:xfrm>
            <a:off x="4151312" y="4068665"/>
            <a:ext cx="4305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Blip>
                <a:blip r:embed="rId3"/>
              </a:buBlip>
              <a:defRPr sz="3000">
                <a:solidFill>
                  <a:schemeClr val="tx1"/>
                </a:solidFill>
                <a:latin typeface="Gill Sans MT" panose="020B0502020104020203" pitchFamily="34" charset="0"/>
                <a:ea typeface="MS PGothic" panose="020B0600070205080204" pitchFamily="34" charset="-128"/>
              </a:defRPr>
            </a:lvl1pPr>
            <a:lvl2pPr marL="742950" indent="-285750" defTabSz="457200">
              <a:spcBef>
                <a:spcPct val="20000"/>
              </a:spcBef>
              <a:buBlip>
                <a:blip r:embed="rId3"/>
              </a:buBlip>
              <a:defRPr sz="2800">
                <a:solidFill>
                  <a:schemeClr val="tx1"/>
                </a:solidFill>
                <a:latin typeface="Gill Sans MT" panose="020B0502020104020203" pitchFamily="34" charset="0"/>
                <a:ea typeface="MS PGothic" panose="020B0600070205080204" pitchFamily="34" charset="-128"/>
              </a:defRPr>
            </a:lvl2pPr>
            <a:lvl3pPr marL="1143000" indent="-228600" defTabSz="457200">
              <a:spcBef>
                <a:spcPct val="20000"/>
              </a:spcBef>
              <a:buBlip>
                <a:blip r:embed="rId3"/>
              </a:buBlip>
              <a:defRPr sz="2400">
                <a:solidFill>
                  <a:schemeClr val="tx1"/>
                </a:solidFill>
                <a:latin typeface="Gill Sans MT" panose="020B0502020104020203" pitchFamily="34" charset="0"/>
                <a:ea typeface="MS PGothic" panose="020B0600070205080204" pitchFamily="34" charset="-128"/>
              </a:defRPr>
            </a:lvl3pPr>
            <a:lvl4pPr marL="1600200" indent="-228600" defTabSz="457200">
              <a:spcBef>
                <a:spcPct val="20000"/>
              </a:spcBef>
              <a:buBlip>
                <a:blip r:embed="rId3"/>
              </a:buBlip>
              <a:defRPr sz="2000">
                <a:solidFill>
                  <a:schemeClr val="tx1"/>
                </a:solidFill>
                <a:latin typeface="Gill Sans MT" panose="020B0502020104020203" pitchFamily="34" charset="0"/>
                <a:ea typeface="MS PGothic" panose="020B0600070205080204" pitchFamily="34" charset="-128"/>
              </a:defRPr>
            </a:lvl4pPr>
            <a:lvl5pPr marL="2057400" indent="-228600" defTabSz="457200">
              <a:spcBef>
                <a:spcPct val="20000"/>
              </a:spcBef>
              <a:buBlip>
                <a:blip r:embed="rId3"/>
              </a:buBlip>
              <a:defRPr sz="20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20000"/>
              </a:spcBef>
              <a:spcAft>
                <a:spcPct val="0"/>
              </a:spcAft>
              <a:buBlip>
                <a:blip r:embed="rId3"/>
              </a:buBlip>
              <a:defRPr sz="20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20000"/>
              </a:spcBef>
              <a:spcAft>
                <a:spcPct val="0"/>
              </a:spcAft>
              <a:buBlip>
                <a:blip r:embed="rId3"/>
              </a:buBlip>
              <a:defRPr sz="20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20000"/>
              </a:spcBef>
              <a:spcAft>
                <a:spcPct val="0"/>
              </a:spcAft>
              <a:buBlip>
                <a:blip r:embed="rId3"/>
              </a:buBlip>
              <a:defRPr sz="20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20000"/>
              </a:spcBef>
              <a:spcAft>
                <a:spcPct val="0"/>
              </a:spcAft>
              <a:buBlip>
                <a:blip r:embed="rId3"/>
              </a:buBlip>
              <a:defRPr sz="2000">
                <a:solidFill>
                  <a:schemeClr val="tx1"/>
                </a:solidFill>
                <a:latin typeface="Gill Sans MT" panose="020B0502020104020203" pitchFamily="34" charset="0"/>
                <a:ea typeface="MS PGothic" panose="020B0600070205080204" pitchFamily="34" charset="-128"/>
              </a:defRPr>
            </a:lvl9pPr>
          </a:lstStyle>
          <a:p>
            <a:pPr>
              <a:spcBef>
                <a:spcPct val="0"/>
              </a:spcBef>
              <a:buFontTx/>
              <a:buNone/>
            </a:pPr>
            <a:r>
              <a:rPr lang="en-US" altLang="en-US" sz="1600" i="1" dirty="0">
                <a:solidFill>
                  <a:srgbClr val="000000"/>
                </a:solidFill>
                <a:latin typeface="Calibri" panose="020F0502020204030204" pitchFamily="34" charset="0"/>
                <a:cs typeface="+mn-cs"/>
              </a:rPr>
              <a:t>“7 Symptoms Every Pregnant Woman Should Know” </a:t>
            </a:r>
            <a:r>
              <a:rPr lang="en-US" altLang="en-US" sz="1600" dirty="0">
                <a:solidFill>
                  <a:srgbClr val="000000"/>
                </a:solidFill>
                <a:latin typeface="Calibri" panose="020F0502020204030204" pitchFamily="34" charset="0"/>
                <a:cs typeface="+mn-cs"/>
              </a:rPr>
              <a:t>video available in English and Spanish on YouTube™</a:t>
            </a:r>
          </a:p>
        </p:txBody>
      </p:sp>
      <p:pic>
        <p:nvPicPr>
          <p:cNvPr id="33797" name="Picture 2" descr="Screen Shot 2015-05-06 at 3.40.04 PM.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4287" y="1370380"/>
            <a:ext cx="4199381" cy="258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4580" y="4724400"/>
            <a:ext cx="158908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llustrated-tear-pads-3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15" y="1354740"/>
            <a:ext cx="2700647" cy="523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33901" y="5498519"/>
            <a:ext cx="4299434" cy="738664"/>
          </a:xfrm>
          <a:prstGeom prst="rect">
            <a:avLst/>
          </a:prstGeom>
          <a:noFill/>
        </p:spPr>
        <p:txBody>
          <a:bodyPr wrap="square" rtlCol="0">
            <a:spAutoFit/>
          </a:bodyPr>
          <a:lstStyle/>
          <a:p>
            <a:pPr>
              <a:spcBef>
                <a:spcPct val="0"/>
              </a:spcBef>
              <a:buFontTx/>
              <a:buNone/>
            </a:pPr>
            <a:r>
              <a:rPr lang="en-US" altLang="en-US" sz="1400" dirty="0">
                <a:solidFill>
                  <a:prstClr val="black"/>
                </a:solidFill>
                <a:latin typeface="+mj-lt"/>
                <a:ea typeface="MS PGothic" panose="020B0600070205080204" pitchFamily="34" charset="-128"/>
                <a:cs typeface="+mn-cs"/>
              </a:rPr>
              <a:t>You W, et al. Improving patient understanding of preeclampsia: a randomized controlled trial. Am J </a:t>
            </a:r>
            <a:r>
              <a:rPr lang="en-US" altLang="en-US" sz="1400" dirty="0" err="1">
                <a:solidFill>
                  <a:prstClr val="black"/>
                </a:solidFill>
                <a:latin typeface="+mj-lt"/>
                <a:ea typeface="MS PGothic" panose="020B0600070205080204" pitchFamily="34" charset="-128"/>
                <a:cs typeface="+mn-cs"/>
              </a:rPr>
              <a:t>Obstet</a:t>
            </a:r>
            <a:r>
              <a:rPr lang="en-US" altLang="en-US" sz="1400" dirty="0">
                <a:solidFill>
                  <a:prstClr val="black"/>
                </a:solidFill>
                <a:latin typeface="+mj-lt"/>
                <a:ea typeface="MS PGothic" panose="020B0600070205080204" pitchFamily="34" charset="-128"/>
                <a:cs typeface="+mn-cs"/>
              </a:rPr>
              <a:t> </a:t>
            </a:r>
            <a:r>
              <a:rPr lang="en-US" altLang="en-US" sz="1400" dirty="0" err="1">
                <a:solidFill>
                  <a:prstClr val="black"/>
                </a:solidFill>
                <a:latin typeface="+mj-lt"/>
                <a:ea typeface="MS PGothic" panose="020B0600070205080204" pitchFamily="34" charset="-128"/>
                <a:cs typeface="+mn-cs"/>
              </a:rPr>
              <a:t>Gynecol</a:t>
            </a:r>
            <a:r>
              <a:rPr lang="en-US" altLang="en-US" sz="1400" dirty="0">
                <a:solidFill>
                  <a:prstClr val="black"/>
                </a:solidFill>
                <a:latin typeface="+mj-lt"/>
                <a:ea typeface="MS PGothic" panose="020B0600070205080204" pitchFamily="34" charset="-128"/>
                <a:cs typeface="+mn-cs"/>
              </a:rPr>
              <a:t> 2012.</a:t>
            </a:r>
          </a:p>
        </p:txBody>
      </p:sp>
    </p:spTree>
    <p:extLst>
      <p:ext uri="{BB962C8B-B14F-4D97-AF65-F5344CB8AC3E}">
        <p14:creationId xmlns:p14="http://schemas.microsoft.com/office/powerpoint/2010/main" val="27395116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F79392D-8E7F-4D59-9E73-D3AC0000327A}" type="slidenum">
              <a:rPr lang="en-US" smtClean="0"/>
              <a:pPr>
                <a:defRPr/>
              </a:pPr>
              <a:t>87</a:t>
            </a:fld>
            <a:endParaRPr lang="en-US"/>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68275"/>
            <a:ext cx="871537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5075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343400" y="6400829"/>
            <a:ext cx="381000" cy="317399"/>
          </a:xfrm>
          <a:prstGeom prst="rect">
            <a:avLst/>
          </a:prstGeom>
        </p:spPr>
        <p:txBody>
          <a:bodyPr/>
          <a:lstStyle/>
          <a:p>
            <a:fld id="{800332C6-A5C1-4D88-ADCE-6F3163D8595A}" type="slidenum">
              <a:rPr lang="en-US" smtClean="0">
                <a:solidFill>
                  <a:prstClr val="white"/>
                </a:solidFill>
              </a:rPr>
              <a:pPr/>
              <a:t>88</a:t>
            </a:fld>
            <a:endParaRPr lang="en-US" dirty="0">
              <a:solidFill>
                <a:prstClr val="white"/>
              </a:solidFill>
            </a:endParaRP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19066"/>
            <a:ext cx="5562600" cy="66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774052" y="119063"/>
            <a:ext cx="3343152" cy="668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89903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8965"/>
            <a:ext cx="8229600" cy="1143000"/>
          </a:xfrm>
        </p:spPr>
        <p:txBody>
          <a:bodyPr>
            <a:noAutofit/>
          </a:bodyPr>
          <a:lstStyle/>
          <a:p>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a:t/>
            </a:r>
            <a:br>
              <a:rPr lang="en-US" sz="3800" dirty="0"/>
            </a:br>
            <a:endParaRPr lang="en-US" sz="3800" dirty="0"/>
          </a:p>
        </p:txBody>
      </p:sp>
      <p:sp>
        <p:nvSpPr>
          <p:cNvPr id="5" name="Content Placeholder 4"/>
          <p:cNvSpPr>
            <a:spLocks noGrp="1"/>
          </p:cNvSpPr>
          <p:nvPr>
            <p:ph idx="1"/>
          </p:nvPr>
        </p:nvSpPr>
        <p:spPr>
          <a:xfrm>
            <a:off x="413238" y="2203595"/>
            <a:ext cx="8229600" cy="1835005"/>
          </a:xfrm>
        </p:spPr>
        <p:txBody>
          <a:bodyPr>
            <a:noAutofit/>
          </a:bodyPr>
          <a:lstStyle/>
          <a:p>
            <a:pPr algn="ctr">
              <a:buNone/>
            </a:pPr>
            <a:r>
              <a:rPr lang="en-US" sz="5400" b="1" dirty="0" smtClean="0">
                <a:solidFill>
                  <a:srgbClr val="F58466"/>
                </a:solidFill>
                <a:latin typeface="Goudy Old Style" pitchFamily="18" charset="0"/>
              </a:rPr>
              <a:t>Key Strategies to Improve </a:t>
            </a:r>
            <a:r>
              <a:rPr lang="en-US" sz="5400" b="1" i="1" dirty="0" smtClean="0">
                <a:solidFill>
                  <a:srgbClr val="F58466"/>
                </a:solidFill>
                <a:latin typeface="Goudy Old Style" pitchFamily="18" charset="0"/>
              </a:rPr>
              <a:t>Response</a:t>
            </a:r>
            <a:endParaRPr lang="en-US" sz="5400" b="1" i="1" dirty="0">
              <a:solidFill>
                <a:srgbClr val="F58466"/>
              </a:solidFill>
              <a:latin typeface="Goudy Old Style" pitchFamily="18" charset="0"/>
            </a:endParaRPr>
          </a:p>
        </p:txBody>
      </p:sp>
      <p:sp>
        <p:nvSpPr>
          <p:cNvPr id="4" name="Slide Number Placeholder 3"/>
          <p:cNvSpPr>
            <a:spLocks noGrp="1"/>
          </p:cNvSpPr>
          <p:nvPr>
            <p:ph type="sldNum" sz="quarter" idx="4294967295"/>
          </p:nvPr>
        </p:nvSpPr>
        <p:spPr>
          <a:xfrm>
            <a:off x="4343400" y="6400829"/>
            <a:ext cx="381000" cy="317399"/>
          </a:xfrm>
          <a:prstGeom prst="rect">
            <a:avLst/>
          </a:prstGeom>
        </p:spPr>
        <p:txBody>
          <a:bodyPr/>
          <a:lstStyle/>
          <a:p>
            <a:pPr>
              <a:buFontTx/>
              <a:buNone/>
            </a:pPr>
            <a:fld id="{800332C6-A5C1-4D88-ADCE-6F3163D8595A}" type="slidenum">
              <a:rPr lang="en-US" smtClean="0">
                <a:solidFill>
                  <a:prstClr val="white"/>
                </a:solidFill>
              </a:rPr>
              <a:pPr>
                <a:buFontTx/>
                <a:buNone/>
              </a:pPr>
              <a:t>89</a:t>
            </a:fld>
            <a:endParaRPr lang="en-US" dirty="0">
              <a:solidFill>
                <a:prstClr val="white"/>
              </a:solidFill>
            </a:endParaRPr>
          </a:p>
        </p:txBody>
      </p:sp>
    </p:spTree>
    <p:extLst>
      <p:ext uri="{BB962C8B-B14F-4D97-AF65-F5344CB8AC3E}">
        <p14:creationId xmlns:p14="http://schemas.microsoft.com/office/powerpoint/2010/main" val="4123397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b="1" dirty="0" smtClean="0">
                <a:solidFill>
                  <a:srgbClr val="F58466"/>
                </a:solidFill>
                <a:latin typeface="Goudy Old Style" pitchFamily="18" charset="0"/>
              </a:rPr>
              <a:t>Distribution </a:t>
            </a:r>
            <a:r>
              <a:rPr lang="en-US" b="1" dirty="0">
                <a:solidFill>
                  <a:srgbClr val="F58466"/>
                </a:solidFill>
                <a:latin typeface="Goudy Old Style" pitchFamily="18" charset="0"/>
              </a:rPr>
              <a:t>of </a:t>
            </a:r>
            <a:r>
              <a:rPr lang="en-US" b="1" dirty="0" smtClean="0">
                <a:solidFill>
                  <a:srgbClr val="F58466"/>
                </a:solidFill>
                <a:latin typeface="Goudy Old Style" pitchFamily="18" charset="0"/>
              </a:rPr>
              <a:t>Pregnancy-</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Related </a:t>
            </a:r>
            <a:r>
              <a:rPr lang="en-US" b="1" dirty="0">
                <a:solidFill>
                  <a:srgbClr val="F58466"/>
                </a:solidFill>
                <a:latin typeface="Goudy Old Style" pitchFamily="18" charset="0"/>
              </a:rPr>
              <a:t>Causes of Deaths in Illinois </a:t>
            </a:r>
          </a:p>
        </p:txBody>
      </p:sp>
      <p:graphicFrame>
        <p:nvGraphicFramePr>
          <p:cNvPr id="6" name="Content Placeholder 6"/>
          <p:cNvGraphicFramePr>
            <a:graphicFrameLocks noGrp="1"/>
          </p:cNvGraphicFramePr>
          <p:nvPr>
            <p:ph sz="quarter" idx="1"/>
            <p:extLst>
              <p:ext uri="{D42A27DB-BD31-4B8C-83A1-F6EECF244321}">
                <p14:modId xmlns:p14="http://schemas.microsoft.com/office/powerpoint/2010/main" val="2093732923"/>
              </p:ext>
            </p:extLst>
          </p:nvPr>
        </p:nvGraphicFramePr>
        <p:xfrm>
          <a:off x="457200" y="1981200"/>
          <a:ext cx="8229600" cy="3870960"/>
        </p:xfrm>
        <a:graphic>
          <a:graphicData uri="http://schemas.openxmlformats.org/drawingml/2006/table">
            <a:tbl>
              <a:tblPr firstRow="1" bandRow="1">
                <a:tableStyleId>{3B4B98B0-60AC-42C2-AFA5-B58CD77FA1E5}</a:tableStyleId>
              </a:tblPr>
              <a:tblGrid>
                <a:gridCol w="1905000"/>
                <a:gridCol w="4876800"/>
                <a:gridCol w="609600"/>
                <a:gridCol w="838200"/>
              </a:tblGrid>
              <a:tr h="370840">
                <a:tc>
                  <a:txBody>
                    <a:bodyPr/>
                    <a:lstStyle/>
                    <a:p>
                      <a:pPr algn="ctr"/>
                      <a:r>
                        <a:rPr lang="en-US" sz="2000" dirty="0" smtClean="0"/>
                        <a:t>Cause of Death</a:t>
                      </a:r>
                      <a:endParaRPr lang="en-US" sz="2000" dirty="0"/>
                    </a:p>
                  </a:txBody>
                  <a:tcPr/>
                </a:tc>
                <a:tc>
                  <a:txBody>
                    <a:bodyPr/>
                    <a:lstStyle/>
                    <a:p>
                      <a:pPr algn="ctr"/>
                      <a:r>
                        <a:rPr lang="en-US" sz="2000" dirty="0" smtClean="0"/>
                        <a:t>Examples</a:t>
                      </a:r>
                      <a:endParaRPr lang="en-US" sz="2000" dirty="0"/>
                    </a:p>
                  </a:txBody>
                  <a:tcPr/>
                </a:tc>
                <a:tc>
                  <a:txBody>
                    <a:bodyPr/>
                    <a:lstStyle/>
                    <a:p>
                      <a:pPr algn="ctr"/>
                      <a:r>
                        <a:rPr lang="en-US" sz="2000" dirty="0" smtClean="0"/>
                        <a:t>n</a:t>
                      </a:r>
                      <a:endParaRPr lang="en-US" sz="2000" dirty="0"/>
                    </a:p>
                  </a:txBody>
                  <a:tcPr anchor="ctr"/>
                </a:tc>
                <a:tc>
                  <a:txBody>
                    <a:bodyPr/>
                    <a:lstStyle/>
                    <a:p>
                      <a:pPr algn="ctr"/>
                      <a:r>
                        <a:rPr lang="en-US" sz="2000" dirty="0" smtClean="0"/>
                        <a:t>%</a:t>
                      </a:r>
                      <a:endParaRPr lang="en-US" sz="2000" dirty="0"/>
                    </a:p>
                  </a:txBody>
                  <a:tcPr anchor="ctr"/>
                </a:tc>
              </a:tr>
              <a:tr h="370840">
                <a:tc>
                  <a:txBody>
                    <a:bodyPr/>
                    <a:lstStyle/>
                    <a:p>
                      <a:r>
                        <a:rPr lang="en-US" sz="2000" dirty="0" smtClean="0"/>
                        <a:t>Vascular</a:t>
                      </a:r>
                      <a:endParaRPr lang="en-US" sz="2000" dirty="0"/>
                    </a:p>
                  </a:txBody>
                  <a:tcPr/>
                </a:tc>
                <a:tc>
                  <a:txBody>
                    <a:bodyPr/>
                    <a:lstStyle/>
                    <a:p>
                      <a:r>
                        <a:rPr lang="en-US" sz="2000" dirty="0" smtClean="0"/>
                        <a:t>AFE, PE, cerebrovascular events, chronic HT</a:t>
                      </a:r>
                      <a:endParaRPr lang="en-US" sz="2000" dirty="0"/>
                    </a:p>
                  </a:txBody>
                  <a:tcPr/>
                </a:tc>
                <a:tc>
                  <a:txBody>
                    <a:bodyPr/>
                    <a:lstStyle/>
                    <a:p>
                      <a:pPr algn="ctr"/>
                      <a:r>
                        <a:rPr lang="en-US" sz="2000" dirty="0" smtClean="0"/>
                        <a:t>72</a:t>
                      </a:r>
                      <a:endParaRPr lang="en-US" sz="2000" dirty="0"/>
                    </a:p>
                  </a:txBody>
                  <a:tcPr anchor="ctr"/>
                </a:tc>
                <a:tc>
                  <a:txBody>
                    <a:bodyPr/>
                    <a:lstStyle/>
                    <a:p>
                      <a:pPr algn="ctr"/>
                      <a:r>
                        <a:rPr lang="en-US" sz="2000" dirty="0" smtClean="0"/>
                        <a:t>29.4%</a:t>
                      </a:r>
                      <a:endParaRPr lang="en-US" sz="2000" dirty="0"/>
                    </a:p>
                  </a:txBody>
                  <a:tcPr anchor="ctr"/>
                </a:tc>
              </a:tr>
              <a:tr h="370840">
                <a:tc>
                  <a:txBody>
                    <a:bodyPr/>
                    <a:lstStyle/>
                    <a:p>
                      <a:r>
                        <a:rPr lang="en-US" sz="2000" dirty="0" smtClean="0"/>
                        <a:t>Cardiac</a:t>
                      </a:r>
                      <a:endParaRPr lang="en-US" sz="2000" dirty="0"/>
                    </a:p>
                  </a:txBody>
                  <a:tcPr/>
                </a:tc>
                <a:tc>
                  <a:txBody>
                    <a:bodyPr/>
                    <a:lstStyle/>
                    <a:p>
                      <a:r>
                        <a:rPr lang="en-US" sz="2000" dirty="0" smtClean="0"/>
                        <a:t>Cardiomyopathy, heart disease, dysrhythmias</a:t>
                      </a:r>
                      <a:endParaRPr lang="en-US" sz="2000" dirty="0"/>
                    </a:p>
                  </a:txBody>
                  <a:tcPr/>
                </a:tc>
                <a:tc>
                  <a:txBody>
                    <a:bodyPr/>
                    <a:lstStyle/>
                    <a:p>
                      <a:pPr algn="ctr"/>
                      <a:r>
                        <a:rPr lang="en-US" sz="2000" dirty="0" smtClean="0"/>
                        <a:t>45</a:t>
                      </a:r>
                      <a:endParaRPr lang="en-US" sz="2000" dirty="0"/>
                    </a:p>
                  </a:txBody>
                  <a:tcPr anchor="ctr"/>
                </a:tc>
                <a:tc>
                  <a:txBody>
                    <a:bodyPr/>
                    <a:lstStyle/>
                    <a:p>
                      <a:pPr algn="ctr"/>
                      <a:r>
                        <a:rPr lang="en-US" sz="2000" dirty="0" smtClean="0"/>
                        <a:t>18.4%</a:t>
                      </a:r>
                      <a:endParaRPr lang="en-US" sz="2000" dirty="0"/>
                    </a:p>
                  </a:txBody>
                  <a:tcPr anchor="ctr"/>
                </a:tc>
              </a:tr>
              <a:tr h="370840">
                <a:tc>
                  <a:txBody>
                    <a:bodyPr/>
                    <a:lstStyle/>
                    <a:p>
                      <a:r>
                        <a:rPr lang="en-US" sz="2000" dirty="0" smtClean="0"/>
                        <a:t>Hemorrhage</a:t>
                      </a:r>
                      <a:endParaRPr lang="en-US" sz="2000" dirty="0"/>
                    </a:p>
                  </a:txBody>
                  <a:tcPr/>
                </a:tc>
                <a:tc>
                  <a:txBody>
                    <a:bodyPr/>
                    <a:lstStyle/>
                    <a:p>
                      <a:r>
                        <a:rPr lang="en-US" sz="2000" dirty="0" smtClean="0"/>
                        <a:t>Uterine</a:t>
                      </a:r>
                      <a:r>
                        <a:rPr lang="en-US" sz="2000" baseline="0" dirty="0" smtClean="0"/>
                        <a:t> rupture, atony, lacerations </a:t>
                      </a:r>
                      <a:endParaRPr lang="en-US" sz="2000" dirty="0"/>
                    </a:p>
                  </a:txBody>
                  <a:tcPr/>
                </a:tc>
                <a:tc>
                  <a:txBody>
                    <a:bodyPr/>
                    <a:lstStyle/>
                    <a:p>
                      <a:pPr algn="ctr"/>
                      <a:r>
                        <a:rPr lang="en-US" sz="2000" dirty="0" smtClean="0"/>
                        <a:t>35</a:t>
                      </a:r>
                      <a:endParaRPr lang="en-US" sz="2000" dirty="0"/>
                    </a:p>
                  </a:txBody>
                  <a:tcPr anchor="ctr"/>
                </a:tc>
                <a:tc>
                  <a:txBody>
                    <a:bodyPr/>
                    <a:lstStyle/>
                    <a:p>
                      <a:pPr algn="ctr"/>
                      <a:r>
                        <a:rPr lang="en-US" sz="2000" dirty="0" smtClean="0"/>
                        <a:t>14.3%</a:t>
                      </a:r>
                      <a:endParaRPr lang="en-US" sz="2000" dirty="0"/>
                    </a:p>
                  </a:txBody>
                  <a:tcPr anchor="ctr"/>
                </a:tc>
              </a:tr>
              <a:tr h="370840">
                <a:tc>
                  <a:txBody>
                    <a:bodyPr/>
                    <a:lstStyle/>
                    <a:p>
                      <a:r>
                        <a:rPr lang="en-US" sz="2000" dirty="0" smtClean="0"/>
                        <a:t>Pre-eclampsia/ Eclampsia</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Pre-eclampsia/ Eclampsia</a:t>
                      </a:r>
                      <a:endParaRPr lang="en-US" sz="2000" dirty="0"/>
                    </a:p>
                  </a:txBody>
                  <a:tcPr anchor="ctr"/>
                </a:tc>
                <a:tc>
                  <a:txBody>
                    <a:bodyPr/>
                    <a:lstStyle/>
                    <a:p>
                      <a:pPr algn="ctr"/>
                      <a:r>
                        <a:rPr lang="en-US" sz="2000" dirty="0" smtClean="0"/>
                        <a:t>18</a:t>
                      </a:r>
                      <a:endParaRPr lang="en-US" sz="2000" dirty="0"/>
                    </a:p>
                  </a:txBody>
                  <a:tcPr anchor="ctr"/>
                </a:tc>
                <a:tc>
                  <a:txBody>
                    <a:bodyPr/>
                    <a:lstStyle/>
                    <a:p>
                      <a:pPr algn="ctr"/>
                      <a:r>
                        <a:rPr lang="en-US" sz="2000" dirty="0" smtClean="0"/>
                        <a:t>7.3%</a:t>
                      </a:r>
                      <a:endParaRPr lang="en-US" sz="2000" dirty="0"/>
                    </a:p>
                  </a:txBody>
                  <a:tcPr anchor="ctr"/>
                </a:tc>
              </a:tr>
              <a:tr h="370840">
                <a:tc>
                  <a:txBody>
                    <a:bodyPr/>
                    <a:lstStyle/>
                    <a:p>
                      <a:r>
                        <a:rPr lang="en-US" sz="2000" dirty="0" smtClean="0"/>
                        <a:t>Infection</a:t>
                      </a:r>
                      <a:endParaRPr lang="en-US" sz="2000" dirty="0"/>
                    </a:p>
                  </a:txBody>
                  <a:tcPr/>
                </a:tc>
                <a:tc>
                  <a:txBody>
                    <a:bodyPr/>
                    <a:lstStyle/>
                    <a:p>
                      <a:r>
                        <a:rPr lang="en-US" sz="2000" dirty="0" smtClean="0"/>
                        <a:t>Puerperal,</a:t>
                      </a:r>
                      <a:r>
                        <a:rPr lang="en-US" sz="2000" baseline="0" dirty="0" smtClean="0"/>
                        <a:t> due to spontaneous AB</a:t>
                      </a:r>
                      <a:endParaRPr lang="en-US" sz="2000" dirty="0"/>
                    </a:p>
                  </a:txBody>
                  <a:tcPr/>
                </a:tc>
                <a:tc>
                  <a:txBody>
                    <a:bodyPr/>
                    <a:lstStyle/>
                    <a:p>
                      <a:pPr algn="ctr"/>
                      <a:r>
                        <a:rPr lang="en-US" sz="2000" dirty="0" smtClean="0"/>
                        <a:t>14</a:t>
                      </a:r>
                      <a:endParaRPr lang="en-US" sz="2000" dirty="0"/>
                    </a:p>
                  </a:txBody>
                  <a:tcPr anchor="ctr"/>
                </a:tc>
                <a:tc>
                  <a:txBody>
                    <a:bodyPr/>
                    <a:lstStyle/>
                    <a:p>
                      <a:pPr algn="ctr"/>
                      <a:r>
                        <a:rPr lang="en-US" sz="2000" dirty="0" smtClean="0"/>
                        <a:t>5.7%</a:t>
                      </a:r>
                      <a:endParaRPr lang="en-US" sz="2000" dirty="0"/>
                    </a:p>
                  </a:txBody>
                  <a:tcPr anchor="ctr"/>
                </a:tc>
              </a:tr>
              <a:tr h="370840">
                <a:tc>
                  <a:txBody>
                    <a:bodyPr/>
                    <a:lstStyle/>
                    <a:p>
                      <a:r>
                        <a:rPr lang="en-US" sz="2000" dirty="0" smtClean="0"/>
                        <a:t>Cancer</a:t>
                      </a:r>
                      <a:endParaRPr lang="en-US" sz="2000" dirty="0"/>
                    </a:p>
                  </a:txBody>
                  <a:tcPr/>
                </a:tc>
                <a:tc>
                  <a:txBody>
                    <a:bodyPr/>
                    <a:lstStyle/>
                    <a:p>
                      <a:r>
                        <a:rPr lang="en-US" sz="2000" dirty="0" smtClean="0"/>
                        <a:t>Breast, leukemia,</a:t>
                      </a:r>
                      <a:r>
                        <a:rPr lang="en-US" sz="2000" baseline="0" dirty="0" smtClean="0"/>
                        <a:t> lymphoma, melanoma</a:t>
                      </a:r>
                      <a:endParaRPr lang="en-US" sz="2000" dirty="0"/>
                    </a:p>
                  </a:txBody>
                  <a:tcPr/>
                </a:tc>
                <a:tc>
                  <a:txBody>
                    <a:bodyPr/>
                    <a:lstStyle/>
                    <a:p>
                      <a:pPr algn="ctr"/>
                      <a:r>
                        <a:rPr lang="en-US" sz="2000" dirty="0" smtClean="0"/>
                        <a:t>13</a:t>
                      </a:r>
                      <a:endParaRPr lang="en-US" sz="2000" dirty="0"/>
                    </a:p>
                  </a:txBody>
                  <a:tcPr anchor="ctr"/>
                </a:tc>
                <a:tc>
                  <a:txBody>
                    <a:bodyPr/>
                    <a:lstStyle/>
                    <a:p>
                      <a:pPr algn="ctr"/>
                      <a:r>
                        <a:rPr lang="en-US" sz="2000" dirty="0" smtClean="0"/>
                        <a:t>5.3%</a:t>
                      </a:r>
                      <a:endParaRPr lang="en-US" sz="2000" dirty="0"/>
                    </a:p>
                  </a:txBody>
                  <a:tcPr anchor="ctr"/>
                </a:tc>
              </a:tr>
              <a:tr h="370840">
                <a:tc>
                  <a:txBody>
                    <a:bodyPr/>
                    <a:lstStyle/>
                    <a:p>
                      <a:r>
                        <a:rPr lang="en-US" sz="2000" dirty="0" smtClean="0"/>
                        <a:t>Pulmonary</a:t>
                      </a:r>
                      <a:endParaRPr lang="en-US" sz="2000" dirty="0"/>
                    </a:p>
                  </a:txBody>
                  <a:tcPr/>
                </a:tc>
                <a:tc>
                  <a:txBody>
                    <a:bodyPr/>
                    <a:lstStyle/>
                    <a:p>
                      <a:r>
                        <a:rPr lang="en-US" sz="2000" dirty="0" smtClean="0"/>
                        <a:t>Pneumonia,</a:t>
                      </a:r>
                      <a:r>
                        <a:rPr lang="en-US" sz="2000" baseline="0" dirty="0" smtClean="0"/>
                        <a:t> asthma</a:t>
                      </a:r>
                      <a:endParaRPr lang="en-US" sz="2000" dirty="0"/>
                    </a:p>
                  </a:txBody>
                  <a:tcPr/>
                </a:tc>
                <a:tc>
                  <a:txBody>
                    <a:bodyPr/>
                    <a:lstStyle/>
                    <a:p>
                      <a:pPr algn="ctr"/>
                      <a:r>
                        <a:rPr lang="en-US" sz="2000" dirty="0" smtClean="0"/>
                        <a:t>13</a:t>
                      </a:r>
                      <a:endParaRPr lang="en-US" sz="2000" dirty="0"/>
                    </a:p>
                  </a:txBody>
                  <a:tcPr anchor="ctr"/>
                </a:tc>
                <a:tc>
                  <a:txBody>
                    <a:bodyPr/>
                    <a:lstStyle/>
                    <a:p>
                      <a:pPr algn="ctr"/>
                      <a:r>
                        <a:rPr lang="en-US" sz="2000" dirty="0" smtClean="0"/>
                        <a:t>5.3%</a:t>
                      </a:r>
                      <a:endParaRPr lang="en-US" sz="2000" dirty="0"/>
                    </a:p>
                  </a:txBody>
                  <a:tcPr anchor="ctr"/>
                </a:tc>
              </a:tr>
              <a:tr h="370840">
                <a:tc>
                  <a:txBody>
                    <a:bodyPr/>
                    <a:lstStyle/>
                    <a:p>
                      <a:r>
                        <a:rPr lang="en-US" sz="2000" dirty="0" smtClean="0"/>
                        <a:t>Other</a:t>
                      </a:r>
                      <a:endParaRPr lang="en-US" sz="2000" dirty="0"/>
                    </a:p>
                  </a:txBody>
                  <a:tcPr/>
                </a:tc>
                <a:tc>
                  <a:txBody>
                    <a:bodyPr/>
                    <a:lstStyle/>
                    <a:p>
                      <a:r>
                        <a:rPr lang="en-US" sz="2000" dirty="0" smtClean="0"/>
                        <a:t>Psychiatric, anesthesia, hematologic,</a:t>
                      </a:r>
                      <a:r>
                        <a:rPr lang="en-US" sz="2000" baseline="0" dirty="0" smtClean="0"/>
                        <a:t> hepatic </a:t>
                      </a:r>
                      <a:endParaRPr lang="en-US" sz="2000" dirty="0"/>
                    </a:p>
                  </a:txBody>
                  <a:tcPr/>
                </a:tc>
                <a:tc>
                  <a:txBody>
                    <a:bodyPr/>
                    <a:lstStyle/>
                    <a:p>
                      <a:pPr algn="ctr"/>
                      <a:r>
                        <a:rPr lang="en-US" sz="2000" dirty="0" smtClean="0"/>
                        <a:t>35</a:t>
                      </a:r>
                      <a:endParaRPr lang="en-US" sz="2000" dirty="0"/>
                    </a:p>
                  </a:txBody>
                  <a:tcPr anchor="ctr"/>
                </a:tc>
                <a:tc>
                  <a:txBody>
                    <a:bodyPr/>
                    <a:lstStyle/>
                    <a:p>
                      <a:pPr algn="ctr"/>
                      <a:r>
                        <a:rPr lang="en-US" sz="2000" dirty="0" smtClean="0"/>
                        <a:t>14.3%</a:t>
                      </a:r>
                      <a:endParaRPr lang="en-US" sz="2000" dirty="0"/>
                    </a:p>
                  </a:txBody>
                  <a:tcPr anchor="ctr"/>
                </a:tc>
              </a:tr>
            </a:tbl>
          </a:graphicData>
        </a:graphic>
      </p:graphicFrame>
    </p:spTree>
    <p:extLst>
      <p:ext uri="{BB962C8B-B14F-4D97-AF65-F5344CB8AC3E}">
        <p14:creationId xmlns:p14="http://schemas.microsoft.com/office/powerpoint/2010/main" val="266845720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8965"/>
            <a:ext cx="8229600" cy="1143000"/>
          </a:xfrm>
        </p:spPr>
        <p:txBody>
          <a:bodyPr>
            <a:noAutofit/>
          </a:bodyPr>
          <a:lstStyle/>
          <a:p>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a:t/>
            </a:r>
            <a:br>
              <a:rPr lang="en-US" sz="3800" dirty="0"/>
            </a:br>
            <a:endParaRPr lang="en-US" sz="3800" dirty="0"/>
          </a:p>
        </p:txBody>
      </p:sp>
      <p:sp>
        <p:nvSpPr>
          <p:cNvPr id="5" name="Content Placeholder 4"/>
          <p:cNvSpPr>
            <a:spLocks noGrp="1"/>
          </p:cNvSpPr>
          <p:nvPr>
            <p:ph idx="1"/>
          </p:nvPr>
        </p:nvSpPr>
        <p:spPr>
          <a:xfrm>
            <a:off x="413238" y="2203595"/>
            <a:ext cx="8229600" cy="3840163"/>
          </a:xfrm>
        </p:spPr>
        <p:txBody>
          <a:bodyPr>
            <a:normAutofit fontScale="85000" lnSpcReduction="10000"/>
          </a:bodyPr>
          <a:lstStyle/>
          <a:p>
            <a:pPr>
              <a:buClr>
                <a:srgbClr val="F58466"/>
              </a:buClr>
            </a:pPr>
            <a:r>
              <a:rPr lang="en-US" sz="3300" dirty="0"/>
              <a:t>Rapid access to medications used for severe hypertension: </a:t>
            </a:r>
            <a:endParaRPr lang="en-US" sz="3300" dirty="0" smtClean="0"/>
          </a:p>
          <a:p>
            <a:pPr lvl="1">
              <a:buClr>
                <a:srgbClr val="004990"/>
              </a:buClr>
              <a:buFont typeface="Arial" panose="020B0604020202020204" pitchFamily="34" charset="0"/>
              <a:buChar char="•"/>
            </a:pPr>
            <a:r>
              <a:rPr lang="en-US" sz="2900" dirty="0" smtClean="0"/>
              <a:t>medications </a:t>
            </a:r>
            <a:r>
              <a:rPr lang="en-US" sz="2900" dirty="0"/>
              <a:t>should be stocked and immediately </a:t>
            </a:r>
            <a:r>
              <a:rPr lang="en-US" sz="2900" dirty="0" smtClean="0"/>
              <a:t>available</a:t>
            </a:r>
          </a:p>
          <a:p>
            <a:pPr lvl="1">
              <a:buClr>
                <a:srgbClr val="004990"/>
              </a:buClr>
              <a:buFont typeface="Arial" panose="020B0604020202020204" pitchFamily="34" charset="0"/>
              <a:buChar char="•"/>
            </a:pPr>
            <a:r>
              <a:rPr lang="en-US" sz="2900" dirty="0"/>
              <a:t>Include brief guide for administration &amp; </a:t>
            </a:r>
            <a:r>
              <a:rPr lang="en-US" sz="2900" dirty="0" smtClean="0"/>
              <a:t>dosage</a:t>
            </a:r>
            <a:r>
              <a:rPr lang="en-US" sz="2500" dirty="0"/>
              <a:t>.</a:t>
            </a:r>
            <a:endParaRPr lang="en-US" sz="2500" dirty="0" smtClean="0"/>
          </a:p>
          <a:p>
            <a:pPr>
              <a:buClr>
                <a:srgbClr val="F58466"/>
              </a:buClr>
            </a:pPr>
            <a:endParaRPr lang="en-US" sz="3300" dirty="0" smtClean="0"/>
          </a:p>
          <a:p>
            <a:pPr>
              <a:buClr>
                <a:srgbClr val="F58466"/>
              </a:buClr>
            </a:pPr>
            <a:r>
              <a:rPr lang="en-US" sz="3300" dirty="0"/>
              <a:t>System plan for </a:t>
            </a:r>
            <a:r>
              <a:rPr lang="en-US" sz="3300" dirty="0" smtClean="0"/>
              <a:t>escalation for maternal hypertension, </a:t>
            </a:r>
            <a:r>
              <a:rPr lang="en-US" sz="3300" dirty="0"/>
              <a:t>obtaining appropriate consultation, and maternal transport, as </a:t>
            </a:r>
            <a:r>
              <a:rPr lang="en-US" sz="3300" dirty="0" smtClean="0"/>
              <a:t>needed</a:t>
            </a:r>
            <a:endParaRPr lang="en-US" sz="3300" dirty="0"/>
          </a:p>
          <a:p>
            <a:endParaRPr lang="en-US" sz="3300" dirty="0"/>
          </a:p>
        </p:txBody>
      </p:sp>
      <p:sp>
        <p:nvSpPr>
          <p:cNvPr id="4" name="Slide Number Placeholder 3"/>
          <p:cNvSpPr>
            <a:spLocks noGrp="1"/>
          </p:cNvSpPr>
          <p:nvPr>
            <p:ph type="sldNum" sz="quarter" idx="4294967295"/>
          </p:nvPr>
        </p:nvSpPr>
        <p:spPr>
          <a:xfrm>
            <a:off x="4343400" y="6400829"/>
            <a:ext cx="381000" cy="317399"/>
          </a:xfrm>
          <a:prstGeom prst="rect">
            <a:avLst/>
          </a:prstGeom>
        </p:spPr>
        <p:txBody>
          <a:bodyPr/>
          <a:lstStyle/>
          <a:p>
            <a:pPr>
              <a:buFontTx/>
              <a:buNone/>
            </a:pPr>
            <a:fld id="{800332C6-A5C1-4D88-ADCE-6F3163D8595A}" type="slidenum">
              <a:rPr lang="en-US" smtClean="0">
                <a:solidFill>
                  <a:prstClr val="white"/>
                </a:solidFill>
              </a:rPr>
              <a:pPr>
                <a:buFontTx/>
                <a:buNone/>
              </a:pPr>
              <a:t>90</a:t>
            </a:fld>
            <a:endParaRPr lang="en-US" dirty="0">
              <a:solidFill>
                <a:prstClr val="white"/>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2400"/>
            <a:ext cx="8305800" cy="1512430"/>
          </a:xfrm>
          <a:prstGeom prst="rect">
            <a:avLst/>
          </a:prstGeom>
        </p:spPr>
      </p:pic>
    </p:spTree>
    <p:extLst>
      <p:ext uri="{BB962C8B-B14F-4D97-AF65-F5344CB8AC3E}">
        <p14:creationId xmlns:p14="http://schemas.microsoft.com/office/powerpoint/2010/main" val="21041275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3916363"/>
          </a:xfrm>
        </p:spPr>
        <p:txBody>
          <a:bodyPr>
            <a:normAutofit lnSpcReduction="10000"/>
          </a:bodyPr>
          <a:lstStyle/>
          <a:p>
            <a:pPr marL="0" indent="0">
              <a:buNone/>
            </a:pPr>
            <a:r>
              <a:rPr lang="en-US" b="1" dirty="0"/>
              <a:t>Facility-wide standard protocols with checklists and escalation policies for management and treatment </a:t>
            </a:r>
            <a:r>
              <a:rPr lang="en-US" b="1" dirty="0" smtClean="0"/>
              <a:t>of:</a:t>
            </a:r>
          </a:p>
          <a:p>
            <a:pPr>
              <a:buClr>
                <a:srgbClr val="F58466"/>
              </a:buClr>
              <a:buFont typeface="Arial" panose="020B0604020202020204" pitchFamily="34" charset="0"/>
              <a:buChar char="•"/>
            </a:pPr>
            <a:r>
              <a:rPr lang="en-US" dirty="0" smtClean="0"/>
              <a:t>severe hypertension</a:t>
            </a:r>
          </a:p>
          <a:p>
            <a:pPr>
              <a:buClr>
                <a:srgbClr val="F58466"/>
              </a:buClr>
              <a:buFont typeface="Arial" panose="020B0604020202020204" pitchFamily="34" charset="0"/>
              <a:buChar char="•"/>
            </a:pPr>
            <a:r>
              <a:rPr lang="en-US" dirty="0" err="1" smtClean="0"/>
              <a:t>eclampsia</a:t>
            </a:r>
            <a:r>
              <a:rPr lang="en-US" dirty="0"/>
              <a:t>, seizure prophylaxis, and mag </a:t>
            </a:r>
            <a:r>
              <a:rPr lang="en-US" dirty="0" smtClean="0"/>
              <a:t>over-dosage</a:t>
            </a:r>
          </a:p>
          <a:p>
            <a:pPr>
              <a:buClr>
                <a:srgbClr val="F58466"/>
              </a:buClr>
              <a:buFont typeface="Arial" panose="020B0604020202020204" pitchFamily="34" charset="0"/>
              <a:buChar char="•"/>
            </a:pPr>
            <a:r>
              <a:rPr lang="en-US" dirty="0" smtClean="0"/>
              <a:t>postpartum </a:t>
            </a:r>
            <a:r>
              <a:rPr lang="en-US" dirty="0"/>
              <a:t>presentation of severe </a:t>
            </a:r>
            <a:r>
              <a:rPr lang="en-US" dirty="0" smtClean="0"/>
              <a:t>hypertension/preeclampsia</a:t>
            </a:r>
            <a:endParaRPr lang="en-US" dirty="0"/>
          </a:p>
        </p:txBody>
      </p:sp>
      <p:sp>
        <p:nvSpPr>
          <p:cNvPr id="4" name="Slide Number Placeholder 3"/>
          <p:cNvSpPr>
            <a:spLocks noGrp="1"/>
          </p:cNvSpPr>
          <p:nvPr>
            <p:ph type="sldNum" sz="quarter" idx="4294967295"/>
          </p:nvPr>
        </p:nvSpPr>
        <p:spPr>
          <a:xfrm>
            <a:off x="4343400" y="6400829"/>
            <a:ext cx="381000" cy="317399"/>
          </a:xfrm>
          <a:prstGeom prst="rect">
            <a:avLst/>
          </a:prstGeom>
        </p:spPr>
        <p:txBody>
          <a:bodyPr/>
          <a:lstStyle/>
          <a:p>
            <a:pPr>
              <a:buFontTx/>
              <a:buNone/>
            </a:pPr>
            <a:fld id="{800332C6-A5C1-4D88-ADCE-6F3163D8595A}" type="slidenum">
              <a:rPr lang="en-US" smtClean="0">
                <a:solidFill>
                  <a:prstClr val="white"/>
                </a:solidFill>
              </a:rPr>
              <a:pPr>
                <a:buFontTx/>
                <a:buNone/>
              </a:pPr>
              <a:t>91</a:t>
            </a:fld>
            <a:endParaRPr lang="en-US" dirty="0">
              <a:solidFill>
                <a:prstClr val="white"/>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2400"/>
            <a:ext cx="8305800" cy="1512430"/>
          </a:xfrm>
          <a:prstGeom prst="rect">
            <a:avLst/>
          </a:prstGeom>
        </p:spPr>
      </p:pic>
    </p:spTree>
    <p:extLst>
      <p:ext uri="{BB962C8B-B14F-4D97-AF65-F5344CB8AC3E}">
        <p14:creationId xmlns:p14="http://schemas.microsoft.com/office/powerpoint/2010/main" val="48561419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160" y="1981200"/>
            <a:ext cx="8229600" cy="3916363"/>
          </a:xfrm>
        </p:spPr>
        <p:txBody>
          <a:bodyPr>
            <a:normAutofit fontScale="92500" lnSpcReduction="20000"/>
          </a:bodyPr>
          <a:lstStyle/>
          <a:p>
            <a:pPr marL="0" indent="0">
              <a:buNone/>
            </a:pPr>
            <a:r>
              <a:rPr lang="en-US" sz="3600" b="1" dirty="0"/>
              <a:t>Minimum requirements for </a:t>
            </a:r>
            <a:r>
              <a:rPr lang="en-US" sz="3600" b="1" dirty="0" smtClean="0"/>
              <a:t>protocol:</a:t>
            </a:r>
          </a:p>
          <a:p>
            <a:pPr>
              <a:buClr>
                <a:srgbClr val="F58466"/>
              </a:buClr>
              <a:buFont typeface="Arial" panose="020B0604020202020204" pitchFamily="34" charset="0"/>
              <a:buChar char="•"/>
            </a:pPr>
            <a:r>
              <a:rPr lang="en-US" dirty="0" smtClean="0"/>
              <a:t>Notification </a:t>
            </a:r>
            <a:r>
              <a:rPr lang="en-US" dirty="0"/>
              <a:t>of primary physician or primary care provider if systolic BP ≥160 or diastolic ≥110 for 2 measurements within 15 </a:t>
            </a:r>
            <a:r>
              <a:rPr lang="en-US" dirty="0" smtClean="0"/>
              <a:t>min</a:t>
            </a:r>
          </a:p>
          <a:p>
            <a:pPr>
              <a:buClr>
                <a:srgbClr val="F58466"/>
              </a:buClr>
              <a:buFont typeface="Arial" panose="020B0604020202020204" pitchFamily="34" charset="0"/>
              <a:buChar char="•"/>
            </a:pPr>
            <a:r>
              <a:rPr lang="en-US" dirty="0" smtClean="0"/>
              <a:t>After </a:t>
            </a:r>
            <a:r>
              <a:rPr lang="en-US" dirty="0"/>
              <a:t>second elevated reading, treatment should be initiated ASAP </a:t>
            </a:r>
            <a:r>
              <a:rPr lang="en-US" dirty="0" smtClean="0"/>
              <a:t>(within </a:t>
            </a:r>
            <a:r>
              <a:rPr lang="en-US" dirty="0"/>
              <a:t>60 min of verification</a:t>
            </a:r>
            <a:r>
              <a:rPr lang="en-US" dirty="0" smtClean="0"/>
              <a:t>)</a:t>
            </a:r>
          </a:p>
          <a:p>
            <a:pPr>
              <a:buClr>
                <a:srgbClr val="F58466"/>
              </a:buClr>
              <a:buFont typeface="Arial" panose="020B0604020202020204" pitchFamily="34" charset="0"/>
              <a:buChar char="•"/>
            </a:pPr>
            <a:r>
              <a:rPr lang="en-US" dirty="0"/>
              <a:t>Includes onset and duration of magnesium sulfate </a:t>
            </a:r>
            <a:r>
              <a:rPr lang="en-US" dirty="0" smtClean="0"/>
              <a:t>therapy</a:t>
            </a:r>
          </a:p>
          <a:p>
            <a:pPr>
              <a:buClr>
                <a:srgbClr val="F58466"/>
              </a:buClr>
              <a:buFont typeface="Arial" panose="020B0604020202020204" pitchFamily="34" charset="0"/>
              <a:buChar char="•"/>
            </a:pPr>
            <a:r>
              <a:rPr lang="en-US" dirty="0" smtClean="0"/>
              <a:t>Appropriate labs sent and fetal assessment</a:t>
            </a: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4294967295"/>
          </p:nvPr>
        </p:nvSpPr>
        <p:spPr>
          <a:xfrm>
            <a:off x="4343400" y="6400829"/>
            <a:ext cx="381000" cy="317399"/>
          </a:xfrm>
          <a:prstGeom prst="rect">
            <a:avLst/>
          </a:prstGeom>
        </p:spPr>
        <p:txBody>
          <a:bodyPr/>
          <a:lstStyle/>
          <a:p>
            <a:pPr>
              <a:buFontTx/>
              <a:buNone/>
            </a:pPr>
            <a:fld id="{800332C6-A5C1-4D88-ADCE-6F3163D8595A}" type="slidenum">
              <a:rPr lang="en-US" smtClean="0">
                <a:solidFill>
                  <a:prstClr val="white"/>
                </a:solidFill>
              </a:rPr>
              <a:pPr>
                <a:buFontTx/>
                <a:buNone/>
              </a:pPr>
              <a:t>92</a:t>
            </a:fld>
            <a:endParaRPr lang="en-US" dirty="0">
              <a:solidFill>
                <a:prstClr val="white"/>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2400"/>
            <a:ext cx="8305800" cy="1512430"/>
          </a:xfrm>
          <a:prstGeom prst="rect">
            <a:avLst/>
          </a:prstGeom>
        </p:spPr>
      </p:pic>
    </p:spTree>
    <p:extLst>
      <p:ext uri="{BB962C8B-B14F-4D97-AF65-F5344CB8AC3E}">
        <p14:creationId xmlns:p14="http://schemas.microsoft.com/office/powerpoint/2010/main" val="329431598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133603"/>
            <a:ext cx="8229600" cy="3992563"/>
          </a:xfrm>
        </p:spPr>
        <p:txBody>
          <a:bodyPr>
            <a:normAutofit fontScale="92500" lnSpcReduction="20000"/>
          </a:bodyPr>
          <a:lstStyle/>
          <a:p>
            <a:pPr marL="0" indent="0">
              <a:buNone/>
            </a:pPr>
            <a:r>
              <a:rPr lang="en-US" sz="3600" b="1" dirty="0"/>
              <a:t>Minimum requirements for protocol (</a:t>
            </a:r>
            <a:r>
              <a:rPr lang="en-US" sz="3600" b="1" dirty="0" err="1"/>
              <a:t>cont</a:t>
            </a:r>
            <a:r>
              <a:rPr lang="en-US" sz="3600" b="1" dirty="0" smtClean="0"/>
              <a:t>):</a:t>
            </a:r>
          </a:p>
          <a:p>
            <a:pPr>
              <a:buClr>
                <a:srgbClr val="F58466"/>
              </a:buClr>
              <a:buFont typeface="Arial" panose="020B0604020202020204" pitchFamily="34" charset="0"/>
              <a:buChar char="•"/>
            </a:pPr>
            <a:r>
              <a:rPr lang="en-US" dirty="0" smtClean="0"/>
              <a:t>Includes </a:t>
            </a:r>
            <a:r>
              <a:rPr lang="en-US" dirty="0"/>
              <a:t>escalation measures for those unresponsive to standard </a:t>
            </a:r>
            <a:r>
              <a:rPr lang="en-US" dirty="0" smtClean="0"/>
              <a:t>treatment</a:t>
            </a:r>
          </a:p>
          <a:p>
            <a:pPr>
              <a:buClr>
                <a:srgbClr val="F58466"/>
              </a:buClr>
              <a:buFont typeface="Arial" panose="020B0604020202020204" pitchFamily="34" charset="0"/>
              <a:buChar char="•"/>
            </a:pPr>
            <a:r>
              <a:rPr lang="en-US" dirty="0" smtClean="0"/>
              <a:t>Describes </a:t>
            </a:r>
            <a:r>
              <a:rPr lang="en-US" dirty="0"/>
              <a:t>management and verification of follow-up within 7 to 14 days </a:t>
            </a:r>
            <a:r>
              <a:rPr lang="en-US" dirty="0" smtClean="0"/>
              <a:t>postpartum</a:t>
            </a:r>
          </a:p>
          <a:p>
            <a:pPr>
              <a:buClr>
                <a:srgbClr val="F58466"/>
              </a:buClr>
              <a:buFont typeface="Arial" panose="020B0604020202020204" pitchFamily="34" charset="0"/>
              <a:buChar char="•"/>
            </a:pPr>
            <a:r>
              <a:rPr lang="en-US" dirty="0" smtClean="0"/>
              <a:t>Describe </a:t>
            </a:r>
            <a:r>
              <a:rPr lang="en-US" dirty="0"/>
              <a:t>postpartum patient education for women with </a:t>
            </a:r>
            <a:r>
              <a:rPr lang="en-US" dirty="0" smtClean="0"/>
              <a:t>preeclampsia</a:t>
            </a:r>
          </a:p>
          <a:p>
            <a:pPr>
              <a:buClr>
                <a:srgbClr val="F58466"/>
              </a:buClr>
              <a:buFont typeface="Arial" panose="020B0604020202020204" pitchFamily="34" charset="0"/>
              <a:buChar char="•"/>
            </a:pPr>
            <a:r>
              <a:rPr lang="en-US" dirty="0" smtClean="0"/>
              <a:t>Discharge </a:t>
            </a:r>
            <a:r>
              <a:rPr lang="en-US" dirty="0"/>
              <a:t>instructions to include warning signs of HTN for ALL postpartum patients</a:t>
            </a:r>
          </a:p>
          <a:p>
            <a:pPr>
              <a:buFont typeface="Arial" panose="020B0604020202020204" pitchFamily="34" charset="0"/>
              <a:buChar char="•"/>
            </a:pPr>
            <a:endParaRPr lang="en-US" dirty="0"/>
          </a:p>
        </p:txBody>
      </p:sp>
      <p:sp>
        <p:nvSpPr>
          <p:cNvPr id="4" name="Slide Number Placeholder 3"/>
          <p:cNvSpPr>
            <a:spLocks noGrp="1"/>
          </p:cNvSpPr>
          <p:nvPr>
            <p:ph type="sldNum" sz="quarter" idx="4294967295"/>
          </p:nvPr>
        </p:nvSpPr>
        <p:spPr>
          <a:xfrm>
            <a:off x="4343400" y="6400829"/>
            <a:ext cx="381000" cy="317399"/>
          </a:xfrm>
          <a:prstGeom prst="rect">
            <a:avLst/>
          </a:prstGeom>
        </p:spPr>
        <p:txBody>
          <a:bodyPr/>
          <a:lstStyle/>
          <a:p>
            <a:pPr>
              <a:buFontTx/>
              <a:buNone/>
            </a:pPr>
            <a:fld id="{800332C6-A5C1-4D88-ADCE-6F3163D8595A}" type="slidenum">
              <a:rPr lang="en-US" smtClean="0">
                <a:solidFill>
                  <a:prstClr val="white"/>
                </a:solidFill>
              </a:rPr>
              <a:pPr>
                <a:buFontTx/>
                <a:buNone/>
              </a:pPr>
              <a:t>93</a:t>
            </a:fld>
            <a:endParaRPr lang="en-US" dirty="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2400"/>
            <a:ext cx="8305800" cy="1512430"/>
          </a:xfrm>
          <a:prstGeom prst="rect">
            <a:avLst/>
          </a:prstGeom>
        </p:spPr>
      </p:pic>
    </p:spTree>
    <p:extLst>
      <p:ext uri="{BB962C8B-B14F-4D97-AF65-F5344CB8AC3E}">
        <p14:creationId xmlns:p14="http://schemas.microsoft.com/office/powerpoint/2010/main" val="195610906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343400" y="6396990"/>
            <a:ext cx="381000" cy="384810"/>
          </a:xfrm>
          <a:prstGeom prst="rect">
            <a:avLst/>
          </a:prstGeom>
        </p:spPr>
        <p:txBody>
          <a:bodyPr/>
          <a:lstStyle/>
          <a:p>
            <a:pPr>
              <a:buFontTx/>
              <a:buNone/>
            </a:pPr>
            <a:fld id="{800332C6-A5C1-4D88-ADCE-6F3163D8595A}" type="slidenum">
              <a:rPr lang="en-US" smtClean="0">
                <a:solidFill>
                  <a:prstClr val="white"/>
                </a:solidFill>
              </a:rPr>
              <a:pPr>
                <a:buFontTx/>
                <a:buNone/>
              </a:pPr>
              <a:t>94</a:t>
            </a:fld>
            <a:endParaRPr lang="en-US" dirty="0">
              <a:solidFill>
                <a:prstClr val="white"/>
              </a:solidFill>
            </a:endParaRPr>
          </a:p>
        </p:txBody>
      </p:sp>
      <p:sp>
        <p:nvSpPr>
          <p:cNvPr id="2" name="Title 1"/>
          <p:cNvSpPr>
            <a:spLocks noGrp="1"/>
          </p:cNvSpPr>
          <p:nvPr>
            <p:ph type="title" idx="4294967295"/>
          </p:nvPr>
        </p:nvSpPr>
        <p:spPr>
          <a:xfrm>
            <a:off x="530225" y="1840578"/>
            <a:ext cx="8229600" cy="4255422"/>
          </a:xfrm>
        </p:spPr>
        <p:txBody>
          <a:bodyPr>
            <a:noAutofit/>
          </a:bodyPr>
          <a:lstStyle/>
          <a:p>
            <a:pPr marL="571500" indent="-571500" algn="l">
              <a:buClr>
                <a:srgbClr val="F58466"/>
              </a:buClr>
              <a:buFont typeface="Arial" panose="020B0604020202020204" pitchFamily="34" charset="0"/>
              <a:buChar char="•"/>
            </a:pPr>
            <a:r>
              <a:rPr lang="en-US" sz="3200" b="1" dirty="0"/>
              <a:t>Postpartum patients presenting to the ED </a:t>
            </a:r>
            <a:r>
              <a:rPr lang="en-US" sz="3200" dirty="0"/>
              <a:t>with hypertension, preeclampsia or eclampsia should either be </a:t>
            </a:r>
            <a:r>
              <a:rPr lang="en-US" sz="3200" b="1" dirty="0"/>
              <a:t>assessed by or admitted to an obstetrical </a:t>
            </a:r>
            <a:r>
              <a:rPr lang="en-US" sz="3200" b="1" dirty="0" smtClean="0"/>
              <a:t>service</a:t>
            </a:r>
            <a:br>
              <a:rPr lang="en-US" sz="3200" b="1" dirty="0" smtClean="0"/>
            </a:br>
            <a:r>
              <a:rPr lang="en-US" sz="3200" b="1" dirty="0" smtClean="0"/>
              <a:t/>
            </a:r>
            <a:br>
              <a:rPr lang="en-US" sz="3200" b="1" dirty="0" smtClean="0"/>
            </a:br>
            <a:r>
              <a:rPr lang="en-US" sz="3200" dirty="0" smtClean="0"/>
              <a:t>Systems should be in place to screen all women for pregnancy </a:t>
            </a:r>
            <a:r>
              <a:rPr lang="en-US" sz="3200" b="1" dirty="0" smtClean="0"/>
              <a:t>AND</a:t>
            </a:r>
            <a:r>
              <a:rPr lang="en-US" sz="3200" dirty="0" smtClean="0"/>
              <a:t> postpartum status in the ER</a:t>
            </a:r>
            <a:r>
              <a:rPr lang="en-US" sz="3600" b="1" dirty="0"/>
              <a:t/>
            </a:r>
            <a:br>
              <a:rPr lang="en-US" sz="3600" b="1" dirty="0"/>
            </a:br>
            <a:endParaRPr lang="en-US" sz="3600" dirty="0">
              <a:latin typeface="+mn-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2400"/>
            <a:ext cx="8305800" cy="1512430"/>
          </a:xfrm>
          <a:prstGeom prst="rect">
            <a:avLst/>
          </a:prstGeom>
        </p:spPr>
      </p:pic>
    </p:spTree>
    <p:extLst>
      <p:ext uri="{BB962C8B-B14F-4D97-AF65-F5344CB8AC3E}">
        <p14:creationId xmlns:p14="http://schemas.microsoft.com/office/powerpoint/2010/main" val="8427878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343400" y="6396990"/>
            <a:ext cx="381000" cy="384810"/>
          </a:xfrm>
          <a:prstGeom prst="rect">
            <a:avLst/>
          </a:prstGeom>
        </p:spPr>
        <p:txBody>
          <a:bodyPr/>
          <a:lstStyle/>
          <a:p>
            <a:pPr>
              <a:buFontTx/>
              <a:buNone/>
            </a:pPr>
            <a:fld id="{800332C6-A5C1-4D88-ADCE-6F3163D8595A}" type="slidenum">
              <a:rPr lang="en-US" smtClean="0">
                <a:solidFill>
                  <a:prstClr val="white"/>
                </a:solidFill>
              </a:rPr>
              <a:pPr>
                <a:buFontTx/>
                <a:buNone/>
              </a:pPr>
              <a:t>95</a:t>
            </a:fld>
            <a:endParaRPr lang="en-US" dirty="0">
              <a:solidFill>
                <a:prstClr val="white"/>
              </a:solidFill>
            </a:endParaRPr>
          </a:p>
        </p:txBody>
      </p:sp>
      <p:sp>
        <p:nvSpPr>
          <p:cNvPr id="2" name="Title 1"/>
          <p:cNvSpPr>
            <a:spLocks noGrp="1"/>
          </p:cNvSpPr>
          <p:nvPr>
            <p:ph type="title" idx="4294967295"/>
          </p:nvPr>
        </p:nvSpPr>
        <p:spPr>
          <a:xfrm>
            <a:off x="530225" y="1840578"/>
            <a:ext cx="8229600" cy="4255422"/>
          </a:xfrm>
        </p:spPr>
        <p:txBody>
          <a:bodyPr>
            <a:noAutofit/>
          </a:bodyPr>
          <a:lstStyle/>
          <a:p>
            <a:pPr marL="571500" indent="-571500" algn="l">
              <a:buClr>
                <a:srgbClr val="F58466"/>
              </a:buClr>
              <a:buFont typeface="Arial" panose="020B0604020202020204" pitchFamily="34" charset="0"/>
              <a:buChar char="•"/>
            </a:pPr>
            <a:r>
              <a:rPr lang="en-US" sz="3600" dirty="0" smtClean="0">
                <a:latin typeface="+mn-lt"/>
              </a:rPr>
              <a:t>Support and communication plan </a:t>
            </a:r>
            <a:r>
              <a:rPr lang="en-US" sz="3600" dirty="0">
                <a:latin typeface="+mn-lt"/>
              </a:rPr>
              <a:t>for patients, families, and staff for ICU admissions and serious complications of severe hypertension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2400"/>
            <a:ext cx="8305800" cy="1512430"/>
          </a:xfrm>
          <a:prstGeom prst="rect">
            <a:avLst/>
          </a:prstGeom>
        </p:spPr>
      </p:pic>
    </p:spTree>
    <p:extLst>
      <p:ext uri="{BB962C8B-B14F-4D97-AF65-F5344CB8AC3E}">
        <p14:creationId xmlns:p14="http://schemas.microsoft.com/office/powerpoint/2010/main" val="419972490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990600"/>
            <a:ext cx="8229600" cy="5607689"/>
          </a:xfrm>
          <a:prstGeom prst="rect">
            <a:avLst/>
          </a:prstGeom>
        </p:spPr>
        <p:txBody>
          <a:bodyPr wrap="square">
            <a:spAutoFit/>
          </a:bodyPr>
          <a:lstStyle/>
          <a:p>
            <a:pPr marL="514350" indent="-514350">
              <a:buFont typeface="+mj-lt"/>
              <a:buAutoNum type="arabicPeriod"/>
            </a:pPr>
            <a:r>
              <a:rPr lang="en-US" sz="2800" dirty="0">
                <a:latin typeface="+mj-lt"/>
              </a:rPr>
              <a:t>Process for timely triage and evaluation of pregnant and postpartum women with </a:t>
            </a:r>
            <a:r>
              <a:rPr lang="en-US" sz="2800" dirty="0" smtClean="0">
                <a:latin typeface="+mj-lt"/>
              </a:rPr>
              <a:t>hypertension, reduce time to treatment for severe range BP.</a:t>
            </a:r>
            <a:endParaRPr lang="en-US" sz="2800" dirty="0">
              <a:latin typeface="+mj-lt"/>
            </a:endParaRPr>
          </a:p>
          <a:p>
            <a:pPr marL="514350" indent="-514350">
              <a:buFont typeface="+mj-lt"/>
              <a:buAutoNum type="arabicPeriod"/>
            </a:pPr>
            <a:r>
              <a:rPr lang="en-US" sz="2800" dirty="0">
                <a:latin typeface="+mj-lt"/>
              </a:rPr>
              <a:t>Include emergency department and outpatient</a:t>
            </a:r>
          </a:p>
          <a:p>
            <a:pPr marL="514350" indent="-514350">
              <a:buFont typeface="+mj-lt"/>
              <a:buAutoNum type="arabicPeriod"/>
            </a:pPr>
            <a:r>
              <a:rPr lang="en-US" sz="2800" dirty="0">
                <a:latin typeface="+mj-lt"/>
              </a:rPr>
              <a:t>Rapid access to medications used for severe hypertension: medications should be stocked and immediately available. Include brief guide for administration &amp; dosage.</a:t>
            </a:r>
          </a:p>
          <a:p>
            <a:pPr marL="514350" indent="-514350">
              <a:buFont typeface="+mj-lt"/>
              <a:buAutoNum type="arabicPeriod"/>
            </a:pPr>
            <a:r>
              <a:rPr lang="en-US" sz="2800" dirty="0">
                <a:latin typeface="+mj-lt"/>
              </a:rPr>
              <a:t>System plan for escalation, obtaining appropriate consultation, and maternal transport, as needed</a:t>
            </a:r>
          </a:p>
          <a:p>
            <a:pPr marL="514350" indent="-514350">
              <a:buFont typeface="+mj-lt"/>
              <a:buAutoNum type="arabicPeriod"/>
            </a:pPr>
            <a:r>
              <a:rPr lang="en-US" sz="2800" dirty="0">
                <a:latin typeface="+mj-lt"/>
              </a:rPr>
              <a:t>Emergency protocols – Eclampsia </a:t>
            </a:r>
            <a:r>
              <a:rPr lang="en-US" sz="2800" dirty="0" smtClean="0">
                <a:latin typeface="+mj-lt"/>
              </a:rPr>
              <a:t>management, HTN treatment algorithms</a:t>
            </a:r>
            <a:endParaRPr lang="en-US" sz="2800" dirty="0">
              <a:latin typeface="+mj-lt"/>
            </a:endParaRPr>
          </a:p>
        </p:txBody>
      </p:sp>
      <p:sp>
        <p:nvSpPr>
          <p:cNvPr id="3" name="Title 2"/>
          <p:cNvSpPr>
            <a:spLocks noGrp="1"/>
          </p:cNvSpPr>
          <p:nvPr>
            <p:ph type="title"/>
          </p:nvPr>
        </p:nvSpPr>
        <p:spPr>
          <a:xfrm>
            <a:off x="457200" y="152400"/>
            <a:ext cx="8229600" cy="1143000"/>
          </a:xfrm>
        </p:spPr>
        <p:txBody>
          <a:bodyPr/>
          <a:lstStyle/>
          <a:p>
            <a:pPr algn="l"/>
            <a:r>
              <a:rPr lang="en-US" sz="4000" b="1" dirty="0">
                <a:solidFill>
                  <a:srgbClr val="F58466"/>
                </a:solidFill>
                <a:latin typeface="Goudy Old Style" pitchFamily="18" charset="0"/>
              </a:rPr>
              <a:t>Timely </a:t>
            </a:r>
            <a:r>
              <a:rPr lang="en-US" sz="4000" b="1" dirty="0" smtClean="0">
                <a:solidFill>
                  <a:srgbClr val="F58466"/>
                </a:solidFill>
                <a:latin typeface="Goudy Old Style" pitchFamily="18" charset="0"/>
              </a:rPr>
              <a:t>Response Matters!</a:t>
            </a:r>
            <a:endParaRPr lang="en-US" sz="4000" b="1" dirty="0">
              <a:solidFill>
                <a:srgbClr val="F58466"/>
              </a:solidFill>
              <a:latin typeface="Goudy Old Style" pitchFamily="18" charset="0"/>
            </a:endParaRPr>
          </a:p>
        </p:txBody>
      </p:sp>
      <p:sp>
        <p:nvSpPr>
          <p:cNvPr id="2" name="Slide Number Placeholder 1"/>
          <p:cNvSpPr>
            <a:spLocks noGrp="1"/>
          </p:cNvSpPr>
          <p:nvPr>
            <p:ph type="sldNum" sz="quarter" idx="4294967295"/>
          </p:nvPr>
        </p:nvSpPr>
        <p:spPr>
          <a:xfrm>
            <a:off x="4343400" y="6400829"/>
            <a:ext cx="381000" cy="317399"/>
          </a:xfrm>
          <a:prstGeom prst="rect">
            <a:avLst/>
          </a:prstGeom>
        </p:spPr>
        <p:txBody>
          <a:bodyPr/>
          <a:lstStyle/>
          <a:p>
            <a:pPr>
              <a:buFontTx/>
              <a:buNone/>
            </a:pPr>
            <a:fld id="{800332C6-A5C1-4D88-ADCE-6F3163D8595A}" type="slidenum">
              <a:rPr lang="en-US" smtClean="0">
                <a:solidFill>
                  <a:prstClr val="white"/>
                </a:solidFill>
              </a:rPr>
              <a:pPr>
                <a:buFontTx/>
                <a:buNone/>
              </a:pPr>
              <a:t>96</a:t>
            </a:fld>
            <a:endParaRPr lang="en-US" dirty="0">
              <a:solidFill>
                <a:prstClr val="white"/>
              </a:solidFill>
            </a:endParaRPr>
          </a:p>
        </p:txBody>
      </p:sp>
    </p:spTree>
    <p:extLst>
      <p:ext uri="{BB962C8B-B14F-4D97-AF65-F5344CB8AC3E}">
        <p14:creationId xmlns:p14="http://schemas.microsoft.com/office/powerpoint/2010/main" val="247589110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2" y="1069619"/>
            <a:ext cx="8369300" cy="4721581"/>
          </a:xfrm>
        </p:spPr>
        <p:style>
          <a:lnRef idx="2">
            <a:schemeClr val="dk1"/>
          </a:lnRef>
          <a:fillRef idx="1">
            <a:schemeClr val="lt1"/>
          </a:fillRef>
          <a:effectRef idx="0">
            <a:schemeClr val="dk1"/>
          </a:effectRef>
          <a:fontRef idx="minor">
            <a:schemeClr val="dk1"/>
          </a:fontRef>
        </p:style>
        <p:txBody>
          <a:bodyPr/>
          <a:lstStyle/>
          <a:p>
            <a:pPr lvl="0">
              <a:lnSpc>
                <a:spcPct val="90000"/>
              </a:lnSpc>
              <a:buClr>
                <a:srgbClr val="F58466"/>
              </a:buClr>
            </a:pPr>
            <a:r>
              <a:rPr lang="en-US" sz="2800" dirty="0"/>
              <a:t>Use of </a:t>
            </a:r>
            <a:r>
              <a:rPr lang="en-US" sz="2800" dirty="0" smtClean="0"/>
              <a:t>preeclampsia-specific </a:t>
            </a:r>
            <a:r>
              <a:rPr lang="en-US" sz="2800" dirty="0"/>
              <a:t>checklists, team training and communication strategies, and continuous process improvement strategies will likely reduce </a:t>
            </a:r>
            <a:r>
              <a:rPr lang="en-US" sz="2800" dirty="0" smtClean="0"/>
              <a:t>hypertensive </a:t>
            </a:r>
            <a:r>
              <a:rPr lang="en-US" sz="2800" dirty="0"/>
              <a:t>related </a:t>
            </a:r>
            <a:r>
              <a:rPr lang="en-US" sz="2800" dirty="0" smtClean="0"/>
              <a:t>morbidity.</a:t>
            </a:r>
          </a:p>
          <a:p>
            <a:pPr lvl="0">
              <a:lnSpc>
                <a:spcPct val="90000"/>
              </a:lnSpc>
              <a:buClr>
                <a:srgbClr val="F58466"/>
              </a:buClr>
            </a:pPr>
            <a:endParaRPr lang="en-US" sz="2800" dirty="0"/>
          </a:p>
          <a:p>
            <a:pPr>
              <a:lnSpc>
                <a:spcPct val="90000"/>
              </a:lnSpc>
              <a:buClr>
                <a:srgbClr val="F58466"/>
              </a:buClr>
            </a:pPr>
            <a:r>
              <a:rPr lang="en-US" sz="2800" dirty="0"/>
              <a:t>Use of patient education strategies</a:t>
            </a:r>
            <a:r>
              <a:rPr lang="en-US" sz="2800" dirty="0" smtClean="0"/>
              <a:t>, targeted </a:t>
            </a:r>
            <a:r>
              <a:rPr lang="en-US" sz="2800" dirty="0"/>
              <a:t>to the educational level of the </a:t>
            </a:r>
            <a:r>
              <a:rPr lang="en-US" sz="2800" dirty="0" smtClean="0"/>
              <a:t>patients, </a:t>
            </a:r>
            <a:r>
              <a:rPr lang="en-US" sz="2800" dirty="0"/>
              <a:t>is essential for increasing patient awareness of signs and symptoms of </a:t>
            </a:r>
            <a:r>
              <a:rPr lang="en-US" sz="2800" dirty="0" smtClean="0"/>
              <a:t>preeclampsia.</a:t>
            </a:r>
            <a:endParaRPr lang="en-US" sz="2800" dirty="0"/>
          </a:p>
          <a:p>
            <a:endParaRPr lang="en-US" sz="2800" dirty="0"/>
          </a:p>
        </p:txBody>
      </p:sp>
      <p:sp>
        <p:nvSpPr>
          <p:cNvPr id="8" name="Title 1"/>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pic>
        <p:nvPicPr>
          <p:cNvPr id="4"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349206013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3606" y="6000892"/>
            <a:ext cx="2490394" cy="824551"/>
          </a:xfrm>
          <a:prstGeom prst="rect">
            <a:avLst/>
          </a:prstGeom>
        </p:spPr>
      </p:pic>
      <p:sp>
        <p:nvSpPr>
          <p:cNvPr id="22" name="Content Placeholder 21"/>
          <p:cNvSpPr>
            <a:spLocks noGrp="1"/>
          </p:cNvSpPr>
          <p:nvPr>
            <p:ph idx="1"/>
          </p:nvPr>
        </p:nvSpPr>
        <p:spPr>
          <a:xfrm>
            <a:off x="1752600" y="3505200"/>
            <a:ext cx="7239000" cy="3268188"/>
          </a:xfrm>
        </p:spPr>
        <p:txBody>
          <a:bodyPr/>
          <a:lstStyle/>
          <a:p>
            <a:pPr>
              <a:buClr>
                <a:srgbClr val="F58466"/>
              </a:buClr>
            </a:pPr>
            <a:r>
              <a:rPr lang="en-US" sz="2400" dirty="0"/>
              <a:t>Unit Education on protocols, unit-based drills </a:t>
            </a:r>
            <a:r>
              <a:rPr lang="en-US" sz="2400" dirty="0" smtClean="0"/>
              <a:t>&amp; simulations</a:t>
            </a:r>
          </a:p>
          <a:p>
            <a:pPr>
              <a:buClr>
                <a:srgbClr val="F58466"/>
              </a:buClr>
            </a:pPr>
            <a:r>
              <a:rPr lang="en-US" sz="2400" dirty="0" smtClean="0"/>
              <a:t>Establish </a:t>
            </a:r>
            <a:r>
              <a:rPr lang="en-US" sz="2400" dirty="0"/>
              <a:t>a culture of huddles for high risk patients and post-event debriefs to identify successes and </a:t>
            </a:r>
            <a:r>
              <a:rPr lang="en-US" sz="2400" dirty="0" smtClean="0"/>
              <a:t>opportunities</a:t>
            </a:r>
          </a:p>
          <a:p>
            <a:pPr>
              <a:buClr>
                <a:srgbClr val="F58466"/>
              </a:buClr>
            </a:pPr>
            <a:r>
              <a:rPr lang="en-US" sz="2400" dirty="0" smtClean="0"/>
              <a:t>Establish a process for multi-disciplinary case reviews</a:t>
            </a:r>
            <a:endParaRPr lang="en-US" sz="2400" dirty="0"/>
          </a:p>
        </p:txBody>
      </p:sp>
      <p:sp>
        <p:nvSpPr>
          <p:cNvPr id="21" name="Arc 20"/>
          <p:cNvSpPr/>
          <p:nvPr/>
        </p:nvSpPr>
        <p:spPr>
          <a:xfrm>
            <a:off x="-1600200" y="385205"/>
            <a:ext cx="3641784" cy="3452813"/>
          </a:xfrm>
          <a:prstGeom prst="arc">
            <a:avLst>
              <a:gd name="adj1" fmla="val 16200000"/>
              <a:gd name="adj2" fmla="val 5406790"/>
            </a:avLst>
          </a:prstGeom>
          <a:solidFill>
            <a:srgbClr val="FFB9AB"/>
          </a:solidFill>
          <a:ln>
            <a:no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prstClr val="black"/>
              </a:solidFill>
            </a:endParaRPr>
          </a:p>
        </p:txBody>
      </p:sp>
      <p:sp>
        <p:nvSpPr>
          <p:cNvPr id="23" name="TextBox 22"/>
          <p:cNvSpPr txBox="1"/>
          <p:nvPr/>
        </p:nvSpPr>
        <p:spPr>
          <a:xfrm flipH="1">
            <a:off x="2193583" y="616499"/>
            <a:ext cx="5564545" cy="461665"/>
          </a:xfrm>
          <a:prstGeom prst="rect">
            <a:avLst/>
          </a:prstGeom>
          <a:noFill/>
        </p:spPr>
        <p:txBody>
          <a:bodyPr wrap="square" rtlCol="0" anchor="ctr">
            <a:spAutoFit/>
          </a:bodyPr>
          <a:lstStyle/>
          <a:p>
            <a:r>
              <a:rPr lang="en-US" sz="2400" b="1" i="1" dirty="0">
                <a:solidFill>
                  <a:schemeClr val="bg1">
                    <a:lumMod val="50000"/>
                  </a:schemeClr>
                </a:solidFill>
                <a:latin typeface="Calibri" panose="020F0502020204030204"/>
              </a:rPr>
              <a:t>Readiness (every Provider and Unit)</a:t>
            </a:r>
          </a:p>
        </p:txBody>
      </p:sp>
      <p:sp>
        <p:nvSpPr>
          <p:cNvPr id="24" name="TextBox 23"/>
          <p:cNvSpPr txBox="1"/>
          <p:nvPr/>
        </p:nvSpPr>
        <p:spPr>
          <a:xfrm flipH="1">
            <a:off x="2469113" y="1335329"/>
            <a:ext cx="5680899" cy="461665"/>
          </a:xfrm>
          <a:prstGeom prst="rect">
            <a:avLst/>
          </a:prstGeom>
          <a:noFill/>
        </p:spPr>
        <p:txBody>
          <a:bodyPr wrap="square" rtlCol="0" anchor="ctr">
            <a:spAutoFit/>
          </a:bodyPr>
          <a:lstStyle/>
          <a:p>
            <a:r>
              <a:rPr lang="en-US" sz="2400" b="1" i="1" dirty="0">
                <a:solidFill>
                  <a:schemeClr val="bg1">
                    <a:lumMod val="50000"/>
                  </a:schemeClr>
                </a:solidFill>
                <a:latin typeface="Calibri" panose="020F0502020204030204"/>
              </a:rPr>
              <a:t>Recognition </a:t>
            </a:r>
            <a:r>
              <a:rPr lang="en-US" sz="2400" b="1" i="1" dirty="0" smtClean="0">
                <a:solidFill>
                  <a:schemeClr val="bg1">
                    <a:lumMod val="50000"/>
                  </a:schemeClr>
                </a:solidFill>
                <a:latin typeface="Calibri" panose="020F0502020204030204"/>
              </a:rPr>
              <a:t>&amp; Prevention (every </a:t>
            </a:r>
            <a:r>
              <a:rPr lang="en-US" sz="2400" b="1" i="1" dirty="0">
                <a:solidFill>
                  <a:schemeClr val="bg1">
                    <a:lumMod val="50000"/>
                  </a:schemeClr>
                </a:solidFill>
                <a:latin typeface="Calibri" panose="020F0502020204030204"/>
              </a:rPr>
              <a:t>patient)</a:t>
            </a:r>
          </a:p>
        </p:txBody>
      </p:sp>
      <p:sp>
        <p:nvSpPr>
          <p:cNvPr id="25" name="TextBox 24"/>
          <p:cNvSpPr txBox="1"/>
          <p:nvPr/>
        </p:nvSpPr>
        <p:spPr>
          <a:xfrm flipH="1">
            <a:off x="2469114" y="2054130"/>
            <a:ext cx="4594836" cy="461665"/>
          </a:xfrm>
          <a:prstGeom prst="rect">
            <a:avLst/>
          </a:prstGeom>
          <a:noFill/>
        </p:spPr>
        <p:txBody>
          <a:bodyPr wrap="square" rtlCol="0" anchor="ctr">
            <a:spAutoFit/>
          </a:bodyPr>
          <a:lstStyle/>
          <a:p>
            <a:r>
              <a:rPr lang="en-US" sz="2400" b="1" i="1" dirty="0">
                <a:solidFill>
                  <a:schemeClr val="bg1">
                    <a:lumMod val="50000"/>
                  </a:schemeClr>
                </a:solidFill>
                <a:latin typeface="Calibri" panose="020F0502020204030204"/>
              </a:rPr>
              <a:t>Response (every case of HIP)</a:t>
            </a:r>
          </a:p>
        </p:txBody>
      </p:sp>
      <p:sp>
        <p:nvSpPr>
          <p:cNvPr id="26" name="TextBox 25"/>
          <p:cNvSpPr txBox="1"/>
          <p:nvPr/>
        </p:nvSpPr>
        <p:spPr>
          <a:xfrm flipH="1">
            <a:off x="2224755" y="2754605"/>
            <a:ext cx="6104857" cy="830997"/>
          </a:xfrm>
          <a:prstGeom prst="rect">
            <a:avLst/>
          </a:prstGeom>
          <a:noFill/>
        </p:spPr>
        <p:txBody>
          <a:bodyPr wrap="square" rtlCol="0" anchor="ctr">
            <a:spAutoFit/>
          </a:bodyPr>
          <a:lstStyle/>
          <a:p>
            <a:pPr lvl="0" eaLnBrk="1" hangingPunct="1"/>
            <a:r>
              <a:rPr lang="en-US" altLang="en-US" sz="2400" b="1" i="1" dirty="0" smtClean="0">
                <a:solidFill>
                  <a:srgbClr val="F58466"/>
                </a:solidFill>
                <a:latin typeface="+mn-lt"/>
              </a:rPr>
              <a:t>Reporting/Systems Learning </a:t>
            </a:r>
            <a:r>
              <a:rPr lang="en-US" altLang="en-US" sz="2400" b="1" i="1" dirty="0">
                <a:solidFill>
                  <a:srgbClr val="F58466"/>
                </a:solidFill>
                <a:latin typeface="+mn-lt"/>
              </a:rPr>
              <a:t>(every multidisciplinary team)</a:t>
            </a:r>
          </a:p>
        </p:txBody>
      </p:sp>
      <p:sp>
        <p:nvSpPr>
          <p:cNvPr id="27" name="Oval 26"/>
          <p:cNvSpPr/>
          <p:nvPr/>
        </p:nvSpPr>
        <p:spPr>
          <a:xfrm>
            <a:off x="1859559" y="751221"/>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8" name="Oval 27"/>
          <p:cNvSpPr/>
          <p:nvPr/>
        </p:nvSpPr>
        <p:spPr>
          <a:xfrm>
            <a:off x="2139975" y="1464761"/>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9" name="Oval 28"/>
          <p:cNvSpPr/>
          <p:nvPr/>
        </p:nvSpPr>
        <p:spPr>
          <a:xfrm>
            <a:off x="2141088" y="2178301"/>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0" name="Oval 29"/>
          <p:cNvSpPr/>
          <p:nvPr/>
        </p:nvSpPr>
        <p:spPr>
          <a:xfrm>
            <a:off x="1866237" y="2891841"/>
            <a:ext cx="175346" cy="175346"/>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1" name="Arc 30"/>
          <p:cNvSpPr/>
          <p:nvPr/>
        </p:nvSpPr>
        <p:spPr>
          <a:xfrm>
            <a:off x="-528637" y="1051952"/>
            <a:ext cx="1714500" cy="1714500"/>
          </a:xfrm>
          <a:prstGeom prst="arc">
            <a:avLst>
              <a:gd name="adj1" fmla="val 16200000"/>
              <a:gd name="adj2" fmla="val 5359794"/>
            </a:avLst>
          </a:prstGeom>
          <a:solidFill>
            <a:srgbClr val="F58466"/>
          </a:solidFill>
          <a:ln>
            <a:solidFill>
              <a:srgbClr val="F584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32" name="Group 24"/>
          <p:cNvGrpSpPr/>
          <p:nvPr/>
        </p:nvGrpSpPr>
        <p:grpSpPr>
          <a:xfrm rot="5400000">
            <a:off x="-1431532" y="1844912"/>
            <a:ext cx="3513611" cy="128588"/>
            <a:chOff x="-3200400" y="3314700"/>
            <a:chExt cx="6246420" cy="228600"/>
          </a:xfrm>
        </p:grpSpPr>
        <p:sp>
          <p:nvSpPr>
            <p:cNvPr id="33" name="Rounded Rectangle 32"/>
            <p:cNvSpPr/>
            <p:nvPr/>
          </p:nvSpPr>
          <p:spPr>
            <a:xfrm rot="5400000">
              <a:off x="1331520" y="1828800"/>
              <a:ext cx="228600" cy="3200400"/>
            </a:xfrm>
            <a:prstGeom prst="roundRect">
              <a:avLst>
                <a:gd name="adj" fmla="val 35051"/>
              </a:avLst>
            </a:prstGeom>
            <a:solidFill>
              <a:srgbClr val="D7D7D7"/>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4" name="Rounded Rectangle 3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Tree>
    <p:extLst>
      <p:ext uri="{BB962C8B-B14F-4D97-AF65-F5344CB8AC3E}">
        <p14:creationId xmlns:p14="http://schemas.microsoft.com/office/powerpoint/2010/main" val="53367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3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1000" fill="hold"/>
                                        <p:tgtEl>
                                          <p:spTgt spid="27"/>
                                        </p:tgtEl>
                                        <p:attrNameLst>
                                          <p:attrName>fillcolor</p:attrName>
                                        </p:attrNameLst>
                                      </p:cBhvr>
                                      <p:to>
                                        <a:srgbClr val="FFB9AB"/>
                                      </p:to>
                                    </p:animClr>
                                    <p:set>
                                      <p:cBhvr>
                                        <p:cTn id="10" dur="1000" fill="hold"/>
                                        <p:tgtEl>
                                          <p:spTgt spid="27"/>
                                        </p:tgtEl>
                                        <p:attrNameLst>
                                          <p:attrName>fill.type</p:attrName>
                                        </p:attrNameLst>
                                      </p:cBhvr>
                                      <p:to>
                                        <p:strVal val="solid"/>
                                      </p:to>
                                    </p:set>
                                    <p:set>
                                      <p:cBhvr>
                                        <p:cTn id="11" dur="1000" fill="hold"/>
                                        <p:tgtEl>
                                          <p:spTgt spid="27"/>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childTnLst>
                          </p:cTn>
                        </p:par>
                        <p:par>
                          <p:cTn id="15" fill="hold">
                            <p:stCondLst>
                              <p:cond delay="2000"/>
                            </p:stCondLst>
                            <p:childTnLst>
                              <p:par>
                                <p:cTn id="16" presetID="8" presetClass="emph" presetSubtype="0" fill="hold" nodeType="afterEffect">
                                  <p:stCondLst>
                                    <p:cond delay="0"/>
                                  </p:stCondLst>
                                  <p:childTnLst>
                                    <p:animRot by="1320000">
                                      <p:cBhvr>
                                        <p:cTn id="17" dur="500" fill="hold"/>
                                        <p:tgtEl>
                                          <p:spTgt spid="32"/>
                                        </p:tgtEl>
                                        <p:attrNameLst>
                                          <p:attrName>r</p:attrName>
                                        </p:attrNameLst>
                                      </p:cBhvr>
                                    </p:animRot>
                                  </p:childTnLst>
                                </p:cTn>
                              </p:par>
                            </p:childTnLst>
                          </p:cTn>
                        </p:par>
                        <p:par>
                          <p:cTn id="18" fill="hold">
                            <p:stCondLst>
                              <p:cond delay="2500"/>
                            </p:stCondLst>
                            <p:childTnLst>
                              <p:par>
                                <p:cTn id="19" presetID="1" presetClass="emph" presetSubtype="2" fill="hold" nodeType="afterEffect">
                                  <p:stCondLst>
                                    <p:cond delay="0"/>
                                  </p:stCondLst>
                                  <p:childTnLst>
                                    <p:animClr clrSpc="rgb" dir="cw">
                                      <p:cBhvr>
                                        <p:cTn id="20" dur="1000" fill="hold"/>
                                        <p:tgtEl>
                                          <p:spTgt spid="28"/>
                                        </p:tgtEl>
                                        <p:attrNameLst>
                                          <p:attrName>fillcolor</p:attrName>
                                        </p:attrNameLst>
                                      </p:cBhvr>
                                      <p:to>
                                        <a:srgbClr val="FFB9AB"/>
                                      </p:to>
                                    </p:animClr>
                                    <p:set>
                                      <p:cBhvr>
                                        <p:cTn id="21" dur="1000" fill="hold"/>
                                        <p:tgtEl>
                                          <p:spTgt spid="28"/>
                                        </p:tgtEl>
                                        <p:attrNameLst>
                                          <p:attrName>fill.type</p:attrName>
                                        </p:attrNameLst>
                                      </p:cBhvr>
                                      <p:to>
                                        <p:strVal val="solid"/>
                                      </p:to>
                                    </p:set>
                                    <p:set>
                                      <p:cBhvr>
                                        <p:cTn id="22" dur="1000" fill="hold"/>
                                        <p:tgtEl>
                                          <p:spTgt spid="28"/>
                                        </p:tgtEl>
                                        <p:attrNameLst>
                                          <p:attrName>fill.on</p:attrName>
                                        </p:attrNameLst>
                                      </p:cBhvr>
                                      <p:to>
                                        <p:strVal val="true"/>
                                      </p:to>
                                    </p:se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childTnLst>
                                </p:cTn>
                              </p:par>
                            </p:childTnLst>
                          </p:cTn>
                        </p:par>
                        <p:par>
                          <p:cTn id="26" fill="hold">
                            <p:stCondLst>
                              <p:cond delay="3500"/>
                            </p:stCondLst>
                            <p:childTnLst>
                              <p:par>
                                <p:cTn id="27" presetID="8" presetClass="emph" presetSubtype="0" fill="hold" nodeType="afterEffect">
                                  <p:stCondLst>
                                    <p:cond delay="0"/>
                                  </p:stCondLst>
                                  <p:childTnLst>
                                    <p:animRot by="1320000">
                                      <p:cBhvr>
                                        <p:cTn id="28" dur="500" fill="hold"/>
                                        <p:tgtEl>
                                          <p:spTgt spid="32"/>
                                        </p:tgtEl>
                                        <p:attrNameLst>
                                          <p:attrName>r</p:attrName>
                                        </p:attrNameLst>
                                      </p:cBhvr>
                                    </p:animRot>
                                  </p:childTnLst>
                                </p:cTn>
                              </p:par>
                            </p:childTnLst>
                          </p:cTn>
                        </p:par>
                        <p:par>
                          <p:cTn id="29" fill="hold">
                            <p:stCondLst>
                              <p:cond delay="4000"/>
                            </p:stCondLst>
                            <p:childTnLst>
                              <p:par>
                                <p:cTn id="30" presetID="1" presetClass="emph" presetSubtype="2" fill="hold" nodeType="afterEffect">
                                  <p:stCondLst>
                                    <p:cond delay="0"/>
                                  </p:stCondLst>
                                  <p:childTnLst>
                                    <p:animClr clrSpc="rgb" dir="cw">
                                      <p:cBhvr>
                                        <p:cTn id="31" dur="1000" fill="hold"/>
                                        <p:tgtEl>
                                          <p:spTgt spid="29"/>
                                        </p:tgtEl>
                                        <p:attrNameLst>
                                          <p:attrName>fillcolor</p:attrName>
                                        </p:attrNameLst>
                                      </p:cBhvr>
                                      <p:to>
                                        <a:srgbClr val="FFB9AB"/>
                                      </p:to>
                                    </p:animClr>
                                    <p:set>
                                      <p:cBhvr>
                                        <p:cTn id="32" dur="1000" fill="hold"/>
                                        <p:tgtEl>
                                          <p:spTgt spid="29"/>
                                        </p:tgtEl>
                                        <p:attrNameLst>
                                          <p:attrName>fill.type</p:attrName>
                                        </p:attrNameLst>
                                      </p:cBhvr>
                                      <p:to>
                                        <p:strVal val="solid"/>
                                      </p:to>
                                    </p:set>
                                    <p:set>
                                      <p:cBhvr>
                                        <p:cTn id="33" dur="1000" fill="hold"/>
                                        <p:tgtEl>
                                          <p:spTgt spid="29"/>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childTnLst>
                                </p:cTn>
                              </p:par>
                            </p:childTnLst>
                          </p:cTn>
                        </p:par>
                        <p:par>
                          <p:cTn id="37" fill="hold">
                            <p:stCondLst>
                              <p:cond delay="5000"/>
                            </p:stCondLst>
                            <p:childTnLst>
                              <p:par>
                                <p:cTn id="38" presetID="8" presetClass="emph" presetSubtype="0" fill="hold" nodeType="afterEffect">
                                  <p:stCondLst>
                                    <p:cond delay="0"/>
                                  </p:stCondLst>
                                  <p:childTnLst>
                                    <p:animRot by="1320000">
                                      <p:cBhvr>
                                        <p:cTn id="39" dur="500" fill="hold"/>
                                        <p:tgtEl>
                                          <p:spTgt spid="32"/>
                                        </p:tgtEl>
                                        <p:attrNameLst>
                                          <p:attrName>r</p:attrName>
                                        </p:attrNameLst>
                                      </p:cBhvr>
                                    </p:animRot>
                                  </p:childTnLst>
                                </p:cTn>
                              </p:par>
                            </p:childTnLst>
                          </p:cTn>
                        </p:par>
                        <p:par>
                          <p:cTn id="40" fill="hold">
                            <p:stCondLst>
                              <p:cond delay="5500"/>
                            </p:stCondLst>
                            <p:childTnLst>
                              <p:par>
                                <p:cTn id="41" presetID="1" presetClass="emph" presetSubtype="2" fill="hold" nodeType="afterEffect">
                                  <p:stCondLst>
                                    <p:cond delay="0"/>
                                  </p:stCondLst>
                                  <p:childTnLst>
                                    <p:animClr clrSpc="rgb" dir="cw">
                                      <p:cBhvr>
                                        <p:cTn id="42" dur="1000" fill="hold"/>
                                        <p:tgtEl>
                                          <p:spTgt spid="30"/>
                                        </p:tgtEl>
                                        <p:attrNameLst>
                                          <p:attrName>fillcolor</p:attrName>
                                        </p:attrNameLst>
                                      </p:cBhvr>
                                      <p:to>
                                        <a:srgbClr val="FFB9AB"/>
                                      </p:to>
                                    </p:animClr>
                                    <p:set>
                                      <p:cBhvr>
                                        <p:cTn id="43" dur="1000" fill="hold"/>
                                        <p:tgtEl>
                                          <p:spTgt spid="30"/>
                                        </p:tgtEl>
                                        <p:attrNameLst>
                                          <p:attrName>fill.type</p:attrName>
                                        </p:attrNameLst>
                                      </p:cBhvr>
                                      <p:to>
                                        <p:strVal val="solid"/>
                                      </p:to>
                                    </p:set>
                                    <p:set>
                                      <p:cBhvr>
                                        <p:cTn id="44" dur="1000" fill="hold"/>
                                        <p:tgtEl>
                                          <p:spTgt spid="30"/>
                                        </p:tgtEl>
                                        <p:attrNameLst>
                                          <p:attrName>fill.on</p:attrName>
                                        </p:attrNameLst>
                                      </p:cBhvr>
                                      <p:to>
                                        <p:strVal val="true"/>
                                      </p:to>
                                    </p:se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7061441" cy="1384995"/>
          </a:xfrm>
          <a:prstGeom prst="rect">
            <a:avLst/>
          </a:prstGeom>
          <a:noFill/>
        </p:spPr>
        <p:txBody>
          <a:bodyPr wrap="square" rtlCol="0">
            <a:spAutoFit/>
          </a:bodyPr>
          <a:lstStyle/>
          <a:p>
            <a:pPr defTabSz="457200" fontAlgn="auto">
              <a:spcBef>
                <a:spcPts val="0"/>
              </a:spcBef>
              <a:spcAft>
                <a:spcPts val="0"/>
              </a:spcAft>
              <a:buFontTx/>
              <a:buNone/>
            </a:pPr>
            <a:r>
              <a:rPr lang="en-US" sz="2800" b="1" dirty="0" smtClean="0">
                <a:solidFill>
                  <a:srgbClr val="F58466"/>
                </a:solidFill>
                <a:latin typeface="Goudy Old Style" pitchFamily="18" charset="0"/>
              </a:rPr>
              <a:t>California Pregnancy-Associated Mortality Review </a:t>
            </a:r>
            <a:r>
              <a:rPr lang="en-US" sz="2800" b="1" dirty="0">
                <a:solidFill>
                  <a:srgbClr val="F58466"/>
                </a:solidFill>
                <a:latin typeface="Goudy Old Style" pitchFamily="18" charset="0"/>
              </a:rPr>
              <a:t>(</a:t>
            </a:r>
            <a:r>
              <a:rPr lang="en-US" sz="2800" b="1" dirty="0" smtClean="0">
                <a:solidFill>
                  <a:srgbClr val="F58466"/>
                </a:solidFill>
                <a:latin typeface="Goudy Old Style" pitchFamily="18" charset="0"/>
              </a:rPr>
              <a:t>CA-PAMR) Quality Improvement Review Cycle</a:t>
            </a:r>
            <a:endParaRPr lang="en-US" sz="2800" b="1" dirty="0">
              <a:solidFill>
                <a:srgbClr val="F58466"/>
              </a:solidFill>
              <a:latin typeface="Goudy Old Style" pitchFamily="18" charset="0"/>
            </a:endParaRPr>
          </a:p>
        </p:txBody>
      </p:sp>
      <p:graphicFrame>
        <p:nvGraphicFramePr>
          <p:cNvPr id="5" name="Diagram 4"/>
          <p:cNvGraphicFramePr/>
          <p:nvPr>
            <p:extLst>
              <p:ext uri="{D42A27DB-BD31-4B8C-83A1-F6EECF244321}">
                <p14:modId xmlns:p14="http://schemas.microsoft.com/office/powerpoint/2010/main" val="2735848953"/>
              </p:ext>
            </p:extLst>
          </p:nvPr>
        </p:nvGraphicFramePr>
        <p:xfrm>
          <a:off x="408892" y="1524000"/>
          <a:ext cx="8354108"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537911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56825</TotalTime>
  <Words>9176</Words>
  <Application>Microsoft Office PowerPoint</Application>
  <PresentationFormat>On-screen Show (4:3)</PresentationFormat>
  <Paragraphs>1023</Paragraphs>
  <Slides>122</Slides>
  <Notes>58</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2</vt:i4>
      </vt:variant>
      <vt:variant>
        <vt:lpstr>Slide Titles</vt:lpstr>
      </vt:variant>
      <vt:variant>
        <vt:i4>122</vt:i4>
      </vt:variant>
    </vt:vector>
  </HeadingPairs>
  <TitlesOfParts>
    <vt:vector size="141" baseType="lpstr">
      <vt:lpstr>ＭＳ Ｐゴシック</vt:lpstr>
      <vt:lpstr>ＭＳ Ｐゴシック</vt:lpstr>
      <vt:lpstr>Arial</vt:lpstr>
      <vt:lpstr>Calibri</vt:lpstr>
      <vt:lpstr>Cambria</vt:lpstr>
      <vt:lpstr>Garamond</vt:lpstr>
      <vt:lpstr>Gill Sans MT</vt:lpstr>
      <vt:lpstr>Goudy Old Style</vt:lpstr>
      <vt:lpstr>Helvetica</vt:lpstr>
      <vt:lpstr>Symbol</vt:lpstr>
      <vt:lpstr>Times New Roman</vt:lpstr>
      <vt:lpstr>Wingdings</vt:lpstr>
      <vt:lpstr>Wingdings 2</vt:lpstr>
      <vt:lpstr>Office Theme</vt:lpstr>
      <vt:lpstr>4_Office Theme</vt:lpstr>
      <vt:lpstr>3_Office Theme</vt:lpstr>
      <vt:lpstr>6_Office Theme</vt:lpstr>
      <vt:lpstr>Document</vt:lpstr>
      <vt:lpstr>Presentation</vt:lpstr>
      <vt:lpstr>Illinois Maternal Hypertension Initiative Comprehensive Slide Set</vt:lpstr>
      <vt:lpstr>Acknowledgments </vt:lpstr>
      <vt:lpstr>Overview</vt:lpstr>
      <vt:lpstr>Background</vt:lpstr>
      <vt:lpstr>Maternal Morbidity and Mortality: Preeclampsia</vt:lpstr>
      <vt:lpstr>Maternal Mortality</vt:lpstr>
      <vt:lpstr>PowerPoint Presentation</vt:lpstr>
      <vt:lpstr>Prevalence – ACOG 2013</vt:lpstr>
      <vt:lpstr>Distribution of Pregnancy- Related Causes of Deaths in Illinois </vt:lpstr>
      <vt:lpstr>Maternal Morbidity</vt:lpstr>
      <vt:lpstr>Maternal Morbidity: Disparities in Illinois</vt:lpstr>
      <vt:lpstr>ILPQC Maternal  Hypertension Initiative</vt:lpstr>
      <vt:lpstr>Initiative Goals</vt:lpstr>
      <vt:lpstr>ILPQC HTN Initiative  Goal &amp; Measures</vt:lpstr>
      <vt:lpstr>Opportunities for Quality Improvement</vt:lpstr>
      <vt:lpstr>Where to start?</vt:lpstr>
      <vt:lpstr>Implementation of  AIM Hypertension Bundle</vt:lpstr>
      <vt:lpstr>PowerPoint Presentation</vt:lpstr>
      <vt:lpstr>PowerPoint Presentation</vt:lpstr>
      <vt:lpstr>Readiness at Your Hospital</vt:lpstr>
      <vt:lpstr>Updated Terminology and New Standards for Diagnostic Criteria</vt:lpstr>
      <vt:lpstr>ACOG Executive Summary on Hypertension In Pregnancy, Nov 2013 </vt:lpstr>
      <vt:lpstr>PowerPoint Presentation</vt:lpstr>
      <vt:lpstr>Terminology</vt:lpstr>
      <vt:lpstr>Proteinuria</vt:lpstr>
      <vt:lpstr>Delivery Management</vt:lpstr>
      <vt:lpstr>Postpartum Attention</vt:lpstr>
      <vt:lpstr>Updated Classification of Hypertension in Pregnancy</vt:lpstr>
      <vt:lpstr>Updated Classification of  Hypertension in Pregnancy</vt:lpstr>
      <vt:lpstr>Updated Classification of  Hypertension in Pregnancy</vt:lpstr>
      <vt:lpstr>Hospital Protocols,  Algorithms, Order sets</vt:lpstr>
      <vt:lpstr>PowerPoint Presentation</vt:lpstr>
      <vt:lpstr>PowerPoint Presentation</vt:lpstr>
      <vt:lpstr>PowerPoint Presentation</vt:lpstr>
      <vt:lpstr>PowerPoint Presentation</vt:lpstr>
      <vt:lpstr>Importance of  Obtaining Accurate  Blood Pressure</vt:lpstr>
      <vt:lpstr>Challenge #1:  Proper positioning of the woman</vt:lpstr>
      <vt:lpstr>Challenge #2:  Choose the Right Cuff Size</vt:lpstr>
      <vt:lpstr>Challenge #3:  Choose the Right Cuff Shape</vt:lpstr>
      <vt:lpstr>Challenge #4:  The Obese Patient</vt:lpstr>
      <vt:lpstr>Clinical Pearls</vt:lpstr>
      <vt:lpstr>Appropriate Preeclampsia Evaluation</vt:lpstr>
      <vt:lpstr>Key Clinical Pearl</vt:lpstr>
      <vt:lpstr>Laboratory Evaluation of Preeclampsia</vt:lpstr>
      <vt:lpstr>Diagnosis Criteria for  Preeclampsia</vt:lpstr>
      <vt:lpstr>Diagnosis of Preeclampsia with  Severe Features</vt:lpstr>
      <vt:lpstr>Preeclampsia Early Recognition Tool</vt:lpstr>
      <vt:lpstr>Clinical Signs to Watch for:</vt:lpstr>
      <vt:lpstr>Timing of Delivery  Hypertension in Pregnancy</vt:lpstr>
      <vt:lpstr>Preeclamptic Balancing Act</vt:lpstr>
      <vt:lpstr>When to Deliver</vt:lpstr>
      <vt:lpstr>Key Clinical Pearl</vt:lpstr>
      <vt:lpstr>Expectant Management of  Pregnancies &lt; 34 Weeks Gestation  (From CMQCC Preeclampsia Toolkit, 2013)</vt:lpstr>
      <vt:lpstr>PowerPoint Presentation</vt:lpstr>
      <vt:lpstr>PowerPoint Presentation</vt:lpstr>
      <vt:lpstr>PowerPoint Presentation</vt:lpstr>
      <vt:lpstr>Expectant Management in Pregnancies  with Severe Preeclampsia &lt; 34 Weeks Gestation</vt:lpstr>
      <vt:lpstr>Management of Suspected Severe Preeclampsia &lt; 34 Weeks Gestation</vt:lpstr>
      <vt:lpstr>Indications for Delivery</vt:lpstr>
      <vt:lpstr>PowerPoint Presentation</vt:lpstr>
      <vt:lpstr>Preeclampsia: Outpatient  Management</vt:lpstr>
      <vt:lpstr>Preeclampsia: Outpatient Management </vt:lpstr>
      <vt:lpstr>PowerPoint Presentation</vt:lpstr>
      <vt:lpstr>Key Clinical Pearl</vt:lpstr>
      <vt:lpstr>PowerPoint Presentation</vt:lpstr>
      <vt:lpstr>PowerPoint Presentation</vt:lpstr>
      <vt:lpstr>Hypertensive Medication  Administration Oral versus IV</vt:lpstr>
      <vt:lpstr>Antihypertensive Therapy First line agents</vt:lpstr>
      <vt:lpstr>ACOG protocol Standing Order (Labetalol)</vt:lpstr>
      <vt:lpstr>ACOG Protocol (Labetalol)</vt:lpstr>
      <vt:lpstr>ACOG protocol Standing Order (Hydralazine)</vt:lpstr>
      <vt:lpstr>ACOG Protocol (Hydralazine)</vt:lpstr>
      <vt:lpstr>ACOG protocol Standing Order (Oral Nifedipine)</vt:lpstr>
      <vt:lpstr>ACOG Protocol (PO Nifedipine)</vt:lpstr>
      <vt:lpstr>Anti-Hypertensive Medications  for Chronic Hypertension</vt:lpstr>
      <vt:lpstr>PowerPoint Presentation</vt:lpstr>
      <vt:lpstr>PowerPoint Presentation</vt:lpstr>
      <vt:lpstr>PowerPoint Presentation</vt:lpstr>
      <vt:lpstr>PowerPoint Presentation</vt:lpstr>
      <vt:lpstr>PowerPoint Presentation</vt:lpstr>
      <vt:lpstr>Recommendations for Women  Who Should Be Treated With Magnesium</vt:lpstr>
      <vt:lpstr>Late Postpartum Eclampsia</vt:lpstr>
      <vt:lpstr>PowerPoint Presentation</vt:lpstr>
      <vt:lpstr>PowerPoint Presentation</vt:lpstr>
      <vt:lpstr>Patient Education</vt:lpstr>
      <vt:lpstr>Materials for Prenatal &amp;  Postpartum Patient Education</vt:lpstr>
      <vt:lpstr>PowerPoint Presentation</vt:lpstr>
      <vt:lpstr>PowerPoint Presentation</vt:lpstr>
      <vt:lpstr>         </vt:lpstr>
      <vt:lpstr>         </vt:lpstr>
      <vt:lpstr>PowerPoint Presentation</vt:lpstr>
      <vt:lpstr>PowerPoint Presentation</vt:lpstr>
      <vt:lpstr>PowerPoint Presentation</vt:lpstr>
      <vt:lpstr>Postpartum patients presenting to the ED with hypertension, preeclampsia or eclampsia should either be assessed by or admitted to an obstetrical service  Systems should be in place to screen all women for pregnancy AND postpartum status in the ER </vt:lpstr>
      <vt:lpstr>Support and communication plan for patients, families, and staff for ICU admissions and serious complications of severe hypertension</vt:lpstr>
      <vt:lpstr>Timely Response Matters!</vt:lpstr>
      <vt:lpstr>PowerPoint Presentation</vt:lpstr>
      <vt:lpstr>PowerPoint Presentation</vt:lpstr>
      <vt:lpstr>PowerPoint Presentation</vt:lpstr>
      <vt:lpstr>Common Errors/Problems in Managing Hypertension</vt:lpstr>
      <vt:lpstr>Potential Clinical Scenarios  for Hypertension Drills</vt:lpstr>
      <vt:lpstr>Goal Examples</vt:lpstr>
      <vt:lpstr>Huddles / Debriefs</vt:lpstr>
      <vt:lpstr>         </vt:lpstr>
      <vt:lpstr>ILPQC HTN Initiative  Goal &amp; Measures</vt:lpstr>
      <vt:lpstr>IL Maternal Hypertension: Data Form</vt:lpstr>
      <vt:lpstr>Keys to Success</vt:lpstr>
      <vt:lpstr>Initiative Goals</vt:lpstr>
      <vt:lpstr>PowerPoint Presentation</vt:lpstr>
      <vt:lpstr>PowerPoint Presentation</vt:lpstr>
      <vt:lpstr>PowerPoint Presentation</vt:lpstr>
      <vt:lpstr>PowerPoint Presentation</vt:lpstr>
      <vt:lpstr>AIM Baseline Survey Bundle Implementation Questions</vt:lpstr>
      <vt:lpstr>AIM Baseline Survey Bundle Implementation Questions</vt:lpstr>
      <vt:lpstr>AIM Baseline Survey Bundle Implementation Questions</vt:lpstr>
      <vt:lpstr>AIM Baseline Survey Bundle Implementation Questions</vt:lpstr>
      <vt:lpstr>HTN Initiative Monthly  Team Calls:  Schedule</vt:lpstr>
      <vt:lpstr>PowerPoint Presentation</vt:lpstr>
      <vt:lpstr>Additional Resources</vt:lpstr>
      <vt:lpstr>PowerPoint Presentation</vt:lpstr>
      <vt:lpstr>Contact</vt:lpstr>
      <vt:lpstr>PowerPoint Presentation</vt:lpstr>
    </vt:vector>
  </TitlesOfParts>
  <Company>State of Illinois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Jazzmin Cooper</cp:lastModifiedBy>
  <cp:revision>1219</cp:revision>
  <cp:lastPrinted>2016-05-12T13:24:57Z</cp:lastPrinted>
  <dcterms:created xsi:type="dcterms:W3CDTF">2013-06-07T18:46:59Z</dcterms:created>
  <dcterms:modified xsi:type="dcterms:W3CDTF">2016-05-16T16:40:39Z</dcterms:modified>
</cp:coreProperties>
</file>