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86" r:id="rId2"/>
    <p:sldMasterId id="2147484242" r:id="rId3"/>
    <p:sldMasterId id="2147484326" r:id="rId4"/>
    <p:sldMasterId id="2147484338" r:id="rId5"/>
    <p:sldMasterId id="2147484468" r:id="rId6"/>
    <p:sldMasterId id="2147484480" r:id="rId7"/>
  </p:sldMasterIdLst>
  <p:notesMasterIdLst>
    <p:notesMasterId r:id="rId53"/>
  </p:notesMasterIdLst>
  <p:sldIdLst>
    <p:sldId id="724" r:id="rId8"/>
    <p:sldId id="791" r:id="rId9"/>
    <p:sldId id="1272" r:id="rId10"/>
    <p:sldId id="1273" r:id="rId11"/>
    <p:sldId id="1274" r:id="rId12"/>
    <p:sldId id="987" r:id="rId13"/>
    <p:sldId id="1275" r:id="rId14"/>
    <p:sldId id="1287" r:id="rId15"/>
    <p:sldId id="1288" r:id="rId16"/>
    <p:sldId id="1278" r:id="rId17"/>
    <p:sldId id="1276" r:id="rId18"/>
    <p:sldId id="1277" r:id="rId19"/>
    <p:sldId id="1187" r:id="rId20"/>
    <p:sldId id="1282" r:id="rId21"/>
    <p:sldId id="1290" r:id="rId22"/>
    <p:sldId id="1291" r:id="rId23"/>
    <p:sldId id="1280" r:id="rId24"/>
    <p:sldId id="986" r:id="rId25"/>
    <p:sldId id="1292" r:id="rId26"/>
    <p:sldId id="1293" r:id="rId27"/>
    <p:sldId id="1294" r:id="rId28"/>
    <p:sldId id="1295" r:id="rId29"/>
    <p:sldId id="1296" r:id="rId30"/>
    <p:sldId id="1297" r:id="rId31"/>
    <p:sldId id="1298" r:id="rId32"/>
    <p:sldId id="1299" r:id="rId33"/>
    <p:sldId id="1300" r:id="rId34"/>
    <p:sldId id="1301" r:id="rId35"/>
    <p:sldId id="1302" r:id="rId36"/>
    <p:sldId id="1303" r:id="rId37"/>
    <p:sldId id="1304" r:id="rId38"/>
    <p:sldId id="1305" r:id="rId39"/>
    <p:sldId id="808" r:id="rId40"/>
    <p:sldId id="1267" r:id="rId41"/>
    <p:sldId id="1268" r:id="rId42"/>
    <p:sldId id="1269" r:id="rId43"/>
    <p:sldId id="1270" r:id="rId44"/>
    <p:sldId id="1271" r:id="rId45"/>
    <p:sldId id="1285" r:id="rId46"/>
    <p:sldId id="1289" r:id="rId47"/>
    <p:sldId id="1286" r:id="rId48"/>
    <p:sldId id="1189" r:id="rId49"/>
    <p:sldId id="789" r:id="rId50"/>
    <p:sldId id="841" r:id="rId51"/>
    <p:sldId id="835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" clrIdx="0">
    <p:extLst/>
  </p:cmAuthor>
  <p:cmAuthor id="2" name="Schoenfelder, Samantha" initials="SS" lastIdx="2" clrIdx="1">
    <p:extLst/>
  </p:cmAuthor>
  <p:cmAuthor id="3" name="Carol Burke" initials="CB" lastIdx="1" clrIdx="2">
    <p:extLst/>
  </p:cmAuthor>
  <p:cmAuthor id="4" name="cburke4" initials="c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F36943"/>
    <a:srgbClr val="F58466"/>
    <a:srgbClr val="005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434" autoAdjust="0"/>
  </p:normalViewPr>
  <p:slideViewPr>
    <p:cSldViewPr>
      <p:cViewPr varScale="1">
        <p:scale>
          <a:sx n="87" d="100"/>
          <a:sy n="87" d="100"/>
        </p:scale>
        <p:origin x="13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Obstetric\HTN%20Initiative%202015\HTNdatatracking_16%20December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Obstetric\HTN%20Initiative%202015\HTNgraphs_conference_15%20December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Obstetric\HTN%20Initiative%202015\HTNgraphs_conference_15%20December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ILPQC: Maternal Hypertension Initiative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Percent of Cases with New Onset Severe Hypertension Treated in &lt;30, 30-60, 60-90, &gt;90 minutes or Not Treated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All Hospitals, 2016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T2T!$B$1</c:f>
              <c:strCache>
                <c:ptCount val="1"/>
                <c:pt idx="0">
                  <c:v>&lt;30 mins</c:v>
                </c:pt>
              </c:strCache>
            </c:strRef>
          </c:tx>
          <c:spPr>
            <a:solidFill>
              <a:srgbClr val="00B050"/>
            </a:solidFill>
            <a:ln w="19050">
              <a:noFill/>
            </a:ln>
          </c:spPr>
          <c:cat>
            <c:strRef>
              <c:f>T2T!$A$2:$A$7</c:f>
              <c:strCache>
                <c:ptCount val="6"/>
                <c:pt idx="0">
                  <c:v>Baseline (2015)</c:v>
                </c:pt>
                <c:pt idx="1">
                  <c:v>Jul-16</c:v>
                </c:pt>
                <c:pt idx="2">
                  <c:v>Aug-16</c:v>
                </c:pt>
                <c:pt idx="3">
                  <c:v>Sep-16</c:v>
                </c:pt>
                <c:pt idx="4">
                  <c:v>Oct-16</c:v>
                </c:pt>
                <c:pt idx="5">
                  <c:v>Nov-16</c:v>
                </c:pt>
              </c:strCache>
            </c:strRef>
          </c:cat>
          <c:val>
            <c:numRef>
              <c:f>T2T!$B$2:$B$7</c:f>
              <c:numCache>
                <c:formatCode>General</c:formatCode>
                <c:ptCount val="6"/>
                <c:pt idx="0" formatCode="0">
                  <c:v>304</c:v>
                </c:pt>
                <c:pt idx="1">
                  <c:v>146</c:v>
                </c:pt>
                <c:pt idx="2">
                  <c:v>166</c:v>
                </c:pt>
                <c:pt idx="3">
                  <c:v>174</c:v>
                </c:pt>
                <c:pt idx="4">
                  <c:v>140</c:v>
                </c:pt>
                <c:pt idx="5">
                  <c:v>124</c:v>
                </c:pt>
              </c:numCache>
            </c:numRef>
          </c:val>
        </c:ser>
        <c:ser>
          <c:idx val="1"/>
          <c:order val="1"/>
          <c:tx>
            <c:strRef>
              <c:f>T2T!$C$1</c:f>
              <c:strCache>
                <c:ptCount val="1"/>
                <c:pt idx="0">
                  <c:v>30-60 mins</c:v>
                </c:pt>
              </c:strCache>
            </c:strRef>
          </c:tx>
          <c:spPr>
            <a:solidFill>
              <a:srgbClr val="92D050"/>
            </a:solidFill>
            <a:ln w="19050">
              <a:noFill/>
            </a:ln>
          </c:spPr>
          <c:cat>
            <c:strRef>
              <c:f>T2T!$A$2:$A$7</c:f>
              <c:strCache>
                <c:ptCount val="6"/>
                <c:pt idx="0">
                  <c:v>Baseline (2015)</c:v>
                </c:pt>
                <c:pt idx="1">
                  <c:v>Jul-16</c:v>
                </c:pt>
                <c:pt idx="2">
                  <c:v>Aug-16</c:v>
                </c:pt>
                <c:pt idx="3">
                  <c:v>Sep-16</c:v>
                </c:pt>
                <c:pt idx="4">
                  <c:v>Oct-16</c:v>
                </c:pt>
                <c:pt idx="5">
                  <c:v>Nov-16</c:v>
                </c:pt>
              </c:strCache>
            </c:strRef>
          </c:cat>
          <c:val>
            <c:numRef>
              <c:f>T2T!$C$2:$C$7</c:f>
              <c:numCache>
                <c:formatCode>General</c:formatCode>
                <c:ptCount val="6"/>
                <c:pt idx="0" formatCode="0">
                  <c:v>210</c:v>
                </c:pt>
                <c:pt idx="1">
                  <c:v>80</c:v>
                </c:pt>
                <c:pt idx="2">
                  <c:v>115</c:v>
                </c:pt>
                <c:pt idx="3">
                  <c:v>86</c:v>
                </c:pt>
                <c:pt idx="4">
                  <c:v>57</c:v>
                </c:pt>
                <c:pt idx="5">
                  <c:v>57</c:v>
                </c:pt>
              </c:numCache>
            </c:numRef>
          </c:val>
        </c:ser>
        <c:ser>
          <c:idx val="2"/>
          <c:order val="2"/>
          <c:tx>
            <c:strRef>
              <c:f>T2T!$D$1</c:f>
              <c:strCache>
                <c:ptCount val="1"/>
                <c:pt idx="0">
                  <c:v>60-90 mins</c:v>
                </c:pt>
              </c:strCache>
            </c:strRef>
          </c:tx>
          <c:spPr>
            <a:solidFill>
              <a:srgbClr val="FFCC66"/>
            </a:solidFill>
            <a:ln w="19050">
              <a:noFill/>
            </a:ln>
          </c:spPr>
          <c:cat>
            <c:strRef>
              <c:f>T2T!$A$2:$A$7</c:f>
              <c:strCache>
                <c:ptCount val="6"/>
                <c:pt idx="0">
                  <c:v>Baseline (2015)</c:v>
                </c:pt>
                <c:pt idx="1">
                  <c:v>Jul-16</c:v>
                </c:pt>
                <c:pt idx="2">
                  <c:v>Aug-16</c:v>
                </c:pt>
                <c:pt idx="3">
                  <c:v>Sep-16</c:v>
                </c:pt>
                <c:pt idx="4">
                  <c:v>Oct-16</c:v>
                </c:pt>
                <c:pt idx="5">
                  <c:v>Nov-16</c:v>
                </c:pt>
              </c:strCache>
            </c:strRef>
          </c:cat>
          <c:val>
            <c:numRef>
              <c:f>T2T!$D$2:$D$7</c:f>
              <c:numCache>
                <c:formatCode>General</c:formatCode>
                <c:ptCount val="6"/>
                <c:pt idx="0" formatCode="0">
                  <c:v>91</c:v>
                </c:pt>
                <c:pt idx="1">
                  <c:v>45</c:v>
                </c:pt>
                <c:pt idx="2">
                  <c:v>41</c:v>
                </c:pt>
                <c:pt idx="3">
                  <c:v>38</c:v>
                </c:pt>
                <c:pt idx="4">
                  <c:v>34</c:v>
                </c:pt>
                <c:pt idx="5">
                  <c:v>13</c:v>
                </c:pt>
              </c:numCache>
            </c:numRef>
          </c:val>
        </c:ser>
        <c:ser>
          <c:idx val="3"/>
          <c:order val="3"/>
          <c:tx>
            <c:strRef>
              <c:f>T2T!$E$1</c:f>
              <c:strCache>
                <c:ptCount val="1"/>
                <c:pt idx="0">
                  <c:v>&gt;90 mins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cat>
            <c:strRef>
              <c:f>T2T!$A$2:$A$7</c:f>
              <c:strCache>
                <c:ptCount val="6"/>
                <c:pt idx="0">
                  <c:v>Baseline (2015)</c:v>
                </c:pt>
                <c:pt idx="1">
                  <c:v>Jul-16</c:v>
                </c:pt>
                <c:pt idx="2">
                  <c:v>Aug-16</c:v>
                </c:pt>
                <c:pt idx="3">
                  <c:v>Sep-16</c:v>
                </c:pt>
                <c:pt idx="4">
                  <c:v>Oct-16</c:v>
                </c:pt>
                <c:pt idx="5">
                  <c:v>Nov-16</c:v>
                </c:pt>
              </c:strCache>
            </c:strRef>
          </c:cat>
          <c:val>
            <c:numRef>
              <c:f>T2T!$E$2:$E$7</c:f>
              <c:numCache>
                <c:formatCode>General</c:formatCode>
                <c:ptCount val="6"/>
                <c:pt idx="0" formatCode="0">
                  <c:v>246</c:v>
                </c:pt>
                <c:pt idx="1">
                  <c:v>77</c:v>
                </c:pt>
                <c:pt idx="2">
                  <c:v>85</c:v>
                </c:pt>
                <c:pt idx="3">
                  <c:v>79</c:v>
                </c:pt>
                <c:pt idx="4">
                  <c:v>65</c:v>
                </c:pt>
                <c:pt idx="5">
                  <c:v>35</c:v>
                </c:pt>
              </c:numCache>
            </c:numRef>
          </c:val>
        </c:ser>
        <c:ser>
          <c:idx val="4"/>
          <c:order val="4"/>
          <c:tx>
            <c:strRef>
              <c:f>T2T!$F$1</c:f>
              <c:strCache>
                <c:ptCount val="1"/>
                <c:pt idx="0">
                  <c:v>Missed Opportunity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T2T!$A$2:$A$7</c:f>
              <c:strCache>
                <c:ptCount val="6"/>
                <c:pt idx="0">
                  <c:v>Baseline (2015)</c:v>
                </c:pt>
                <c:pt idx="1">
                  <c:v>Jul-16</c:v>
                </c:pt>
                <c:pt idx="2">
                  <c:v>Aug-16</c:v>
                </c:pt>
                <c:pt idx="3">
                  <c:v>Sep-16</c:v>
                </c:pt>
                <c:pt idx="4">
                  <c:v>Oct-16</c:v>
                </c:pt>
                <c:pt idx="5">
                  <c:v>Nov-16</c:v>
                </c:pt>
              </c:strCache>
            </c:strRef>
          </c:cat>
          <c:val>
            <c:numRef>
              <c:f>T2T!$F$2:$F$7</c:f>
              <c:numCache>
                <c:formatCode>General</c:formatCode>
                <c:ptCount val="6"/>
                <c:pt idx="0" formatCode="0">
                  <c:v>371</c:v>
                </c:pt>
                <c:pt idx="1">
                  <c:v>121</c:v>
                </c:pt>
                <c:pt idx="2">
                  <c:v>146</c:v>
                </c:pt>
                <c:pt idx="3">
                  <c:v>112</c:v>
                </c:pt>
                <c:pt idx="4">
                  <c:v>83</c:v>
                </c:pt>
                <c:pt idx="5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253728"/>
        <c:axId val="377254288"/>
      </c:areaChart>
      <c:lineChart>
        <c:grouping val="standard"/>
        <c:varyColors val="0"/>
        <c:ser>
          <c:idx val="5"/>
          <c:order val="5"/>
          <c:tx>
            <c:v>Overall % Treated in 60 Mins</c:v>
          </c:tx>
          <c:spPr>
            <a:ln>
              <a:solidFill>
                <a:srgbClr val="F58466"/>
              </a:solidFill>
            </a:ln>
          </c:spPr>
          <c:marker>
            <c:spPr>
              <a:solidFill>
                <a:srgbClr val="F5846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T2T!$J$2:$J$7</c:f>
              <c:numCache>
                <c:formatCode>0.0%</c:formatCode>
                <c:ptCount val="6"/>
                <c:pt idx="0">
                  <c:v>0.42062193126022923</c:v>
                </c:pt>
                <c:pt idx="1">
                  <c:v>0.48187633262260143</c:v>
                </c:pt>
                <c:pt idx="2">
                  <c:v>0.50813743218806529</c:v>
                </c:pt>
                <c:pt idx="3">
                  <c:v>0.53169734151329262</c:v>
                </c:pt>
                <c:pt idx="4">
                  <c:v>0.51978891820580475</c:v>
                </c:pt>
                <c:pt idx="5">
                  <c:v>0.58576051779935268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253728"/>
        <c:axId val="377254288"/>
      </c:lineChart>
      <c:catAx>
        <c:axId val="377253728"/>
        <c:scaling>
          <c:orientation val="minMax"/>
        </c:scaling>
        <c:delete val="0"/>
        <c:axPos val="b"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7254288"/>
        <c:crosses val="autoZero"/>
        <c:auto val="1"/>
        <c:lblAlgn val="ctr"/>
        <c:lblOffset val="100"/>
        <c:noMultiLvlLbl val="0"/>
      </c:catAx>
      <c:valAx>
        <c:axId val="37725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 of Cases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725372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ILPQC: Maternal Hypertension Intiative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Percent of All Reporting Hospitals Where Cases of New Onset Severe Hypertension were Debriefed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All Hospitals, 2016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496255862141126E-2"/>
          <c:y val="0.27490202185417845"/>
          <c:w val="0.65703706635232328"/>
          <c:h val="0.655847454748010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Debrief!$L$2</c:f>
              <c:strCache>
                <c:ptCount val="1"/>
                <c:pt idx="0">
                  <c:v>No cases debriefed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Debrief!$M$1:$R$1</c:f>
              <c:strCache>
                <c:ptCount val="6"/>
                <c:pt idx="0">
                  <c:v>Baseline</c:v>
                </c:pt>
                <c:pt idx="1">
                  <c:v>July</c:v>
                </c:pt>
                <c:pt idx="2">
                  <c:v>August 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</c:strCache>
            </c:strRef>
          </c:cat>
          <c:val>
            <c:numRef>
              <c:f>Debrief!$M$2:$R$2</c:f>
              <c:numCache>
                <c:formatCode>0%</c:formatCode>
                <c:ptCount val="6"/>
                <c:pt idx="0">
                  <c:v>0.8620689655172411</c:v>
                </c:pt>
                <c:pt idx="1">
                  <c:v>0.62162162162162182</c:v>
                </c:pt>
                <c:pt idx="2">
                  <c:v>0.51898734177215144</c:v>
                </c:pt>
                <c:pt idx="3">
                  <c:v>0.55696202531645556</c:v>
                </c:pt>
                <c:pt idx="4">
                  <c:v>0.52307692307692288</c:v>
                </c:pt>
                <c:pt idx="5">
                  <c:v>0.38596491228070201</c:v>
                </c:pt>
              </c:numCache>
            </c:numRef>
          </c:val>
        </c:ser>
        <c:ser>
          <c:idx val="1"/>
          <c:order val="1"/>
          <c:tx>
            <c:strRef>
              <c:f>Debrief!$L$3</c:f>
              <c:strCache>
                <c:ptCount val="1"/>
                <c:pt idx="0">
                  <c:v>1-74% of cases debriefed</c:v>
                </c:pt>
              </c:strCache>
            </c:strRef>
          </c:tx>
          <c:spPr>
            <a:solidFill>
              <a:srgbClr val="FFBE7D"/>
            </a:solidFill>
          </c:spPr>
          <c:invertIfNegative val="0"/>
          <c:cat>
            <c:strRef>
              <c:f>Debrief!$M$1:$R$1</c:f>
              <c:strCache>
                <c:ptCount val="6"/>
                <c:pt idx="0">
                  <c:v>Baseline</c:v>
                </c:pt>
                <c:pt idx="1">
                  <c:v>July</c:v>
                </c:pt>
                <c:pt idx="2">
                  <c:v>August 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</c:strCache>
            </c:strRef>
          </c:cat>
          <c:val>
            <c:numRef>
              <c:f>Debrief!$M$3:$R$3</c:f>
              <c:numCache>
                <c:formatCode>0%</c:formatCode>
                <c:ptCount val="6"/>
                <c:pt idx="0">
                  <c:v>0.11494252873563221</c:v>
                </c:pt>
                <c:pt idx="1">
                  <c:v>0.28378378378378388</c:v>
                </c:pt>
                <c:pt idx="2">
                  <c:v>0.36708860759493694</c:v>
                </c:pt>
                <c:pt idx="3">
                  <c:v>0.329113924050633</c:v>
                </c:pt>
                <c:pt idx="4">
                  <c:v>0.36923076923076942</c:v>
                </c:pt>
                <c:pt idx="5">
                  <c:v>0.45614035087719285</c:v>
                </c:pt>
              </c:numCache>
            </c:numRef>
          </c:val>
        </c:ser>
        <c:ser>
          <c:idx val="2"/>
          <c:order val="2"/>
          <c:tx>
            <c:strRef>
              <c:f>Debrief!$L$4</c:f>
              <c:strCache>
                <c:ptCount val="1"/>
                <c:pt idx="0">
                  <c:v>75-100% of cases debriefed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Debrief!$M$1:$R$1</c:f>
              <c:strCache>
                <c:ptCount val="6"/>
                <c:pt idx="0">
                  <c:v>Baseline</c:v>
                </c:pt>
                <c:pt idx="1">
                  <c:v>July</c:v>
                </c:pt>
                <c:pt idx="2">
                  <c:v>August 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</c:strCache>
            </c:strRef>
          </c:cat>
          <c:val>
            <c:numRef>
              <c:f>Debrief!$M$4:$R$4</c:f>
              <c:numCache>
                <c:formatCode>0%</c:formatCode>
                <c:ptCount val="6"/>
                <c:pt idx="0">
                  <c:v>2.2988505747126436E-2</c:v>
                </c:pt>
                <c:pt idx="1">
                  <c:v>9.4594594594594683E-2</c:v>
                </c:pt>
                <c:pt idx="2">
                  <c:v>0.11392405063291142</c:v>
                </c:pt>
                <c:pt idx="3">
                  <c:v>0.11392405063291142</c:v>
                </c:pt>
                <c:pt idx="4">
                  <c:v>0.10769230769230767</c:v>
                </c:pt>
                <c:pt idx="5">
                  <c:v>0.15789473684210537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991760"/>
        <c:axId val="315992320"/>
      </c:barChart>
      <c:scatterChart>
        <c:scatterStyle val="lineMarker"/>
        <c:varyColors val="0"/>
        <c:ser>
          <c:idx val="3"/>
          <c:order val="3"/>
          <c:tx>
            <c:v>Overall % of Cases Debriefed</c:v>
          </c:tx>
          <c:spPr>
            <a:ln>
              <a:solidFill>
                <a:srgbClr val="004990"/>
              </a:solidFill>
            </a:ln>
          </c:spPr>
          <c:marker>
            <c:symbol val="circle"/>
            <c:size val="9"/>
            <c:spPr>
              <a:solidFill>
                <a:srgbClr val="004990"/>
              </a:solidFill>
              <a:ln>
                <a:solidFill>
                  <a:srgbClr val="00499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Debrief!$M$1:$R$1</c:f>
              <c:strCache>
                <c:ptCount val="6"/>
                <c:pt idx="0">
                  <c:v>Baseline</c:v>
                </c:pt>
                <c:pt idx="1">
                  <c:v>July</c:v>
                </c:pt>
                <c:pt idx="2">
                  <c:v>August 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</c:strCache>
            </c:strRef>
          </c:xVal>
          <c:yVal>
            <c:numRef>
              <c:f>Debrief!$M$5:$R$5</c:f>
              <c:numCache>
                <c:formatCode>0%</c:formatCode>
                <c:ptCount val="6"/>
                <c:pt idx="0">
                  <c:v>2.0000000000000007E-2</c:v>
                </c:pt>
                <c:pt idx="1">
                  <c:v>0.12000000000000002</c:v>
                </c:pt>
                <c:pt idx="2">
                  <c:v>0.15000000000000005</c:v>
                </c:pt>
                <c:pt idx="3">
                  <c:v>0.24000000000000005</c:v>
                </c:pt>
                <c:pt idx="4">
                  <c:v>0.25</c:v>
                </c:pt>
                <c:pt idx="5">
                  <c:v>0.31000000000000011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356160"/>
        <c:axId val="336355600"/>
      </c:scatterChart>
      <c:catAx>
        <c:axId val="31599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5992320"/>
        <c:crosses val="autoZero"/>
        <c:auto val="1"/>
        <c:lblAlgn val="ctr"/>
        <c:lblOffset val="100"/>
        <c:noMultiLvlLbl val="0"/>
      </c:catAx>
      <c:valAx>
        <c:axId val="3159923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15991760"/>
        <c:crosses val="autoZero"/>
        <c:crossBetween val="between"/>
      </c:valAx>
      <c:valAx>
        <c:axId val="336355600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one"/>
        <c:crossAx val="336356160"/>
        <c:crosses val="max"/>
        <c:crossBetween val="midCat"/>
      </c:valAx>
      <c:valAx>
        <c:axId val="336356160"/>
        <c:scaling>
          <c:orientation val="minMax"/>
        </c:scaling>
        <c:delete val="1"/>
        <c:axPos val="t"/>
        <c:majorTickMark val="out"/>
        <c:minorTickMark val="none"/>
        <c:tickLblPos val="none"/>
        <c:crossAx val="336355600"/>
        <c:crosses val="max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ILPQC: Maternal Hypertension Intiative</a:t>
            </a:r>
          </a:p>
          <a:p>
            <a:pPr>
              <a:defRPr/>
            </a:pPr>
            <a:r>
              <a:rPr lang="en-US"/>
              <a:t>Percent of Teams with Established Culture of Debriefs</a:t>
            </a:r>
          </a:p>
          <a:p>
            <a:pPr>
              <a:defRPr/>
            </a:pPr>
            <a:r>
              <a:rPr lang="en-US"/>
              <a:t>All Hospitals, 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'Debriefs Checklist'!$B$1</c:f>
              <c:strCache>
                <c:ptCount val="1"/>
                <c:pt idx="0">
                  <c:v>Baseline (N=71)</c:v>
                </c:pt>
              </c:strCache>
            </c:strRef>
          </c:tx>
          <c:invertIfNegative val="0"/>
          <c:cat>
            <c:strRef>
              <c:f>'Debriefs Checklist'!$A$2:$A$5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'Debriefs Checklist'!$B$2:$B$5</c:f>
              <c:numCache>
                <c:formatCode>0.0%</c:formatCode>
                <c:ptCount val="4"/>
                <c:pt idx="0">
                  <c:v>0.647887323943662</c:v>
                </c:pt>
                <c:pt idx="1">
                  <c:v>0.42253521126760585</c:v>
                </c:pt>
                <c:pt idx="2">
                  <c:v>0.6056338028169016</c:v>
                </c:pt>
                <c:pt idx="3">
                  <c:v>0.42253521126760585</c:v>
                </c:pt>
              </c:numCache>
            </c:numRef>
          </c:val>
        </c:ser>
        <c:ser>
          <c:idx val="1"/>
          <c:order val="1"/>
          <c:tx>
            <c:strRef>
              <c:f>'Debriefs Checklist'!$C$1</c:f>
              <c:strCache>
                <c:ptCount val="1"/>
                <c:pt idx="0">
                  <c:v>2016 Q3 (N=22)</c:v>
                </c:pt>
              </c:strCache>
            </c:strRef>
          </c:tx>
          <c:invertIfNegative val="0"/>
          <c:cat>
            <c:strRef>
              <c:f>'Debriefs Checklist'!$A$2:$A$5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'Debriefs Checklist'!$C$2:$C$5</c:f>
              <c:numCache>
                <c:formatCode>0.0%</c:formatCode>
                <c:ptCount val="4"/>
                <c:pt idx="0">
                  <c:v>0.7270000000000002</c:v>
                </c:pt>
                <c:pt idx="1">
                  <c:v>0.36400000000000016</c:v>
                </c:pt>
                <c:pt idx="2">
                  <c:v>0.68200000000000005</c:v>
                </c:pt>
                <c:pt idx="3">
                  <c:v>0.36400000000000016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58960"/>
        <c:axId val="308976896"/>
      </c:barChart>
      <c:catAx>
        <c:axId val="33635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8976896"/>
        <c:crosses val="autoZero"/>
        <c:auto val="1"/>
        <c:lblAlgn val="ctr"/>
        <c:lblOffset val="100"/>
        <c:noMultiLvlLbl val="0"/>
      </c:catAx>
      <c:valAx>
        <c:axId val="3089768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6358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3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7AD1C0-F823-413B-BE25-E79F1DC005E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870" indent="-29110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415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182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948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1713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480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245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012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47EC63B-0C94-4D12-94C6-DA4D760CF89E}" type="slidenum">
              <a:rPr lang="en-US" altLang="en-US" smtClean="0">
                <a:latin typeface="Calibri" pitchFamily="34" charset="0"/>
              </a:rPr>
              <a:pPr/>
              <a:t>14</a:t>
            </a:fld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7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870" indent="-29110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415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182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948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1713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480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245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012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47EC63B-0C94-4D12-94C6-DA4D760CF89E}" type="slidenum">
              <a:rPr lang="en-US" altLang="en-US" smtClean="0">
                <a:latin typeface="Calibri" pitchFamily="34" charset="0"/>
              </a:rPr>
              <a:pPr/>
              <a:t>15</a:t>
            </a:fld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7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17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706438"/>
            <a:ext cx="47212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8B84B-AC4E-4D94-B11C-B7A566349C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38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8258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706438"/>
            <a:ext cx="47212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8B84B-AC4E-4D94-B11C-B7A566349C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38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5538" indent="-28674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6981" indent="-229396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5774" indent="-229396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64566" indent="-229396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23358" indent="-2293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82151" indent="-2293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40943" indent="-2293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99736" indent="-2293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40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9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A4096F-B92D-4172-A1C6-FC27B2CC564D}" type="slidenum">
              <a:rPr lang="en-US" altLang="en-US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4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19" cy="4183379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145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02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A4096F-B92D-4172-A1C6-FC27B2CC564D}" type="slidenum">
              <a:rPr lang="en-US" altLang="en-US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87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706438"/>
            <a:ext cx="47212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8B84B-AC4E-4D94-B11C-B7A566349C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9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9402" y="685250"/>
            <a:ext cx="4519198" cy="342939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706438"/>
            <a:ext cx="47212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8B84B-AC4E-4D94-B11C-B7A566349C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757" indent="-285676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04" indent="-2285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786" indent="-2285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6866" indent="-22854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3948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031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112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193" indent="-2285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3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692150"/>
            <a:ext cx="46164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870" indent="-29110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415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182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948" indent="-232883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1713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480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245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012" indent="-2328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47EC63B-0C94-4D12-94C6-DA4D760CF89E}" type="slidenum">
              <a:rPr lang="en-US" altLang="en-US" smtClean="0">
                <a:latin typeface="Calibri" pitchFamily="34" charset="0"/>
              </a:rPr>
              <a:pPr/>
              <a:t>11</a:t>
            </a:fld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7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This graph only shows monthly totals, not quarterly!!!  This number(78.6%)  is only for the month of June!  The </a:t>
            </a:r>
            <a:r>
              <a:rPr lang="en-US" b="1" smtClean="0"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b="1" baseline="30000" smtClean="0">
                <a:latin typeface="Arial" pitchFamily="34" charset="0"/>
                <a:ea typeface="ＭＳ Ｐゴシック" pitchFamily="34" charset="-128"/>
              </a:rPr>
              <a:t>nd</a:t>
            </a:r>
            <a:r>
              <a:rPr lang="en-US" b="1" smtClean="0">
                <a:latin typeface="Arial" pitchFamily="34" charset="0"/>
                <a:ea typeface="ＭＳ Ｐゴシック" pitchFamily="34" charset="-128"/>
              </a:rPr>
              <a:t> quarter total  % is 72.4%.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Last month:  30-60 min: 17.8%, Total was 66.7%</a:t>
            </a: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72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0648" indent="-281019" defTabSz="914872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4074" indent="-224814" defTabSz="914872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3705" indent="-224814" defTabSz="914872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23334" indent="-224814" defTabSz="914872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72964" indent="-224814" defTabSz="9148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22594" indent="-224814" defTabSz="9148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72224" indent="-224814" defTabSz="9148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21853" indent="-224814" defTabSz="9148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BB3348-F845-4E87-9688-4B6DF9EFC14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37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45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036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92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20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06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690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4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2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72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54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524B-90AA-4853-A2A9-32D307F93715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EECD-92A9-4F6E-9B05-5D3298B3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87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115A-B978-4E78-80DD-BFAA41FB0B3E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3707-9EBE-4F61-9602-1846D1F9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688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6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AFD5-87AB-4EAC-B8F3-626CFA20BD9F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B7C-D638-410F-8F12-FDCC174C9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4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8ABD-2F3C-40D2-9153-37AEC74DFA52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017F-DA69-4B3C-A037-D10685B37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56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B940-3E9D-4E0B-ADD5-B60F857202D2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C30F-3F90-4FDB-8DE1-B03ADC452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493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A1AC-DC1C-42D0-8DB2-A7DCA50624B5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8548-3F39-47E1-AAB1-0B8768C05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3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36A-4D75-44CF-860A-3E26DF2F0A11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B208-2224-4F8C-957F-ED93EC99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70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C989-64A1-4AD1-984F-B4BA61CC127B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0925-DA78-48C8-9D2A-B71289D7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922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3671-A3CD-47FE-BFFE-C2129B3CA844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A2C-0BB4-4C83-90C6-356E631A0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68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E58F-D2EE-495C-98E7-9C9A5786E11E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C12F-6FCB-4092-9F5E-1F701CFFA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243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E242-1ED9-4A3E-AD63-BB0E18A21321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2B26F-8488-4939-9C81-3E7A290ED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01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A20F-6EA2-42A2-80EB-5554F1ABEF65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7641-C98D-4402-BB6D-5B9686BAB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885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8686-F099-437C-947F-1CF403785DED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1E11-7346-411E-89C5-E898F2675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5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6CD33-D986-498B-B475-DD32A1C4F096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45CA-B1B2-4789-BD88-1D28532F6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543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5E29-C422-497B-957E-0C60447AB741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ED48-689F-4D10-88C2-B13F2A00B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384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A075-0C90-4A8A-A1B9-A022F4B92ECF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36AB-94E4-47C7-B925-CD38D3ADF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63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8843-FA53-419D-89D3-229D8CE8B9EB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56E9-34F5-4C48-AAD7-91B85DE91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72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7021-89BB-4FB2-9631-F151B4BF7D49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B601-D29F-4FD9-9E94-95F9B629B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201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540A-A920-4920-A96D-427F41A79AC4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2757-57EF-4C3B-B121-BE0E254B7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93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1E9F-22F8-4633-9063-14436BC796FF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90AEE-CF83-4758-A4EF-59BF18940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376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0DEA-105F-43CF-BCBE-BC6106AE8A00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79B6D-4185-455E-ACDD-2CB1B8D33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18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3C72-E57F-46B9-BCEB-729C648F49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D016-6232-45FA-8ADB-3E90834674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22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D76C-BF6E-43E8-873B-134CC4BCD6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29216-4919-494F-9AC1-61C5CB0EB5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21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2FE2-7464-444D-9888-5625BB0FE0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AD74-DAF2-496F-B72F-B69F11F1E8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72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7D12-84B2-4352-8AE5-95C688A676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6EEC-A2BB-4E92-9B5A-5C5DDB3C31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59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E2E6-771C-4DAD-902D-0C1B542580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248A-1F4F-4E4F-A01A-F4CEB02FED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2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9BF9F-A89C-4E23-A223-DF5C266857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234-0337-49A4-95AE-B95F409D4D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30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7BD2-F12D-4879-A922-C388FEBBC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6E9C-95F4-40F1-A0CC-05FB89FA5E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42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D8D9-253A-4B35-A960-06A965DD6C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CE26-59DD-4B2C-B8BF-163991DAB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81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B712-796E-4AAA-9E83-9A6C7240BF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BD9A-BDBB-4C7C-93FA-60E2491F18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26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7E19-A5BB-4136-A2A7-02C5A01C4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F253-E42C-440D-A102-695CD11A4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5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626B-8D38-44B8-AB4C-176A445268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A8B7-1067-4155-BF3F-44ED22BD54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61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28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2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761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3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20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80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0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14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CA86-81CE-411D-A289-665EDC91FCBE}" type="datetimeFigureOut">
              <a:rPr lang="en-US" smtClean="0">
                <a:solidFill>
                  <a:srgbClr val="DFDCB7"/>
                </a:solidFill>
              </a:rPr>
              <a:pPr/>
              <a:t>12/19/2016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17ACF-35F2-4376-885E-AB530CFC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6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JM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man_Baby.jpg"/>
          <p:cNvPicPr>
            <a:picLocks noChangeAspect="1"/>
          </p:cNvPicPr>
          <p:nvPr/>
        </p:nvPicPr>
        <p:blipFill>
          <a:blip r:embed="rId2" cstate="print"/>
          <a:srcRect l="43153" t="26491" b="36667"/>
          <a:stretch>
            <a:fillRect/>
          </a:stretch>
        </p:blipFill>
        <p:spPr>
          <a:xfrm>
            <a:off x="0" y="0"/>
            <a:ext cx="27432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90800"/>
            <a:ext cx="7772400" cy="1470025"/>
          </a:xfrm>
        </p:spPr>
        <p:txBody>
          <a:bodyPr>
            <a:normAutofit/>
          </a:bodyPr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400">
                <a:solidFill>
                  <a:srgbClr val="E98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cs typeface="Arial" charset="0"/>
              </a:rPr>
              <a:t>Document title goes here</a:t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cs typeface="Arial" charset="0"/>
              </a:rPr>
              <a:t>Maximum two lines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589199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0" y="4038600"/>
            <a:ext cx="6400800" cy="1295400"/>
          </a:xfrm>
        </p:spPr>
        <p:txBody>
          <a:bodyPr>
            <a:normAutofit/>
          </a:bodyPr>
          <a:lstStyle>
            <a:lvl1pPr marL="0" indent="0" algn="r" eaLnBrk="1" hangingPunct="1">
              <a:buNone/>
              <a:defRPr sz="24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Subhead goes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2286000"/>
            <a:ext cx="9144000" cy="457200"/>
          </a:xfrm>
          <a:prstGeom prst="rect">
            <a:avLst/>
          </a:prstGeom>
          <a:solidFill>
            <a:srgbClr val="E983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hangingPunct="1">
              <a:defRPr/>
            </a:pPr>
            <a:endParaRPr lang="en-US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6" name="Picture 10" descr="logo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488" y="6061075"/>
            <a:ext cx="1871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2381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M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>
                <a:ea typeface="+mj-ea"/>
              </a:rPr>
              <a:t>Title goes here, maximum of two lines; large, simple headlines are quite refreshing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8300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675C53"/>
                </a:solidFill>
              </a:defRPr>
            </a:lvl1pPr>
            <a:lvl2pPr>
              <a:buClr>
                <a:srgbClr val="E98300"/>
              </a:buClr>
              <a:defRPr sz="2000">
                <a:solidFill>
                  <a:srgbClr val="675C53"/>
                </a:solidFill>
              </a:defRPr>
            </a:lvl2pPr>
            <a:lvl3pPr>
              <a:buClr>
                <a:srgbClr val="E98300"/>
              </a:buClr>
              <a:defRPr sz="2000">
                <a:solidFill>
                  <a:srgbClr val="675C53"/>
                </a:solidFill>
              </a:defRPr>
            </a:lvl3pPr>
            <a:lvl4pPr>
              <a:buClr>
                <a:srgbClr val="E98300"/>
              </a:buClr>
              <a:defRPr sz="2000">
                <a:solidFill>
                  <a:srgbClr val="675C53"/>
                </a:solidFill>
              </a:defRPr>
            </a:lvl4pPr>
            <a:lvl5pPr>
              <a:buClr>
                <a:srgbClr val="E98300"/>
              </a:buClr>
              <a:defRPr sz="1800">
                <a:solidFill>
                  <a:srgbClr val="675C53"/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 smtClean="0">
                <a:latin typeface="Arial" charset="0"/>
                <a:cs typeface="Arial" charset="0"/>
              </a:rPr>
              <a:t>Body copy goes here. Minimum 24 pt type is preferred.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71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H Section Hea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4572000"/>
          </a:xfrm>
        </p:spPr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aseline="0">
                <a:solidFill>
                  <a:srgbClr val="E98300"/>
                </a:solidFill>
              </a:defRPr>
            </a:lvl1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Use large text here for </a:t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impactful divider pages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89199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  <p:pic>
        <p:nvPicPr>
          <p:cNvPr id="3" name="Picture 10" descr="logo_col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488" y="6061075"/>
            <a:ext cx="1871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57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H Section 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ian_Woman_Smile.jpg"/>
          <p:cNvPicPr>
            <a:picLocks noChangeAspect="1"/>
          </p:cNvPicPr>
          <p:nvPr/>
        </p:nvPicPr>
        <p:blipFill>
          <a:blip r:embed="rId2" cstate="print"/>
          <a:srcRect r="7143" b="4744"/>
          <a:stretch>
            <a:fillRect/>
          </a:stretch>
        </p:blipFill>
        <p:spPr>
          <a:xfrm flipH="1">
            <a:off x="0" y="738239"/>
            <a:ext cx="3962400" cy="6119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0" y="1905000"/>
            <a:ext cx="4572000" cy="4495800"/>
          </a:xfrm>
        </p:spPr>
        <p:txBody>
          <a:bodyPr anchor="t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E98300"/>
                </a:solidFill>
              </a:defRPr>
            </a:lvl1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Use large text here for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impactful divider pages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89199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  <p:pic>
        <p:nvPicPr>
          <p:cNvPr id="4" name="Picture 10" descr="logo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488" y="6061075"/>
            <a:ext cx="1871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398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H Section Hea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0" y="1905000"/>
            <a:ext cx="4572000" cy="4495800"/>
          </a:xfrm>
        </p:spPr>
        <p:txBody>
          <a:bodyPr anchor="t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E98300"/>
                </a:solidFill>
              </a:defRPr>
            </a:lvl1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Use large text here for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impactful divider pages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89199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  <p:pic>
        <p:nvPicPr>
          <p:cNvPr id="7" name="Picture 6" descr="JMH_LatinoWoman_BW.png"/>
          <p:cNvPicPr>
            <a:picLocks noChangeAspect="1"/>
          </p:cNvPicPr>
          <p:nvPr/>
        </p:nvPicPr>
        <p:blipFill>
          <a:blip r:embed="rId2" cstate="print"/>
          <a:srcRect r="20002" b="7770"/>
          <a:stretch>
            <a:fillRect/>
          </a:stretch>
        </p:blipFill>
        <p:spPr>
          <a:xfrm>
            <a:off x="378" y="533400"/>
            <a:ext cx="3657222" cy="6324600"/>
          </a:xfrm>
          <a:prstGeom prst="rect">
            <a:avLst/>
          </a:prstGeom>
        </p:spPr>
      </p:pic>
      <p:pic>
        <p:nvPicPr>
          <p:cNvPr id="4" name="Picture 10" descr="logo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488" y="6061075"/>
            <a:ext cx="1871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843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H Section Head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ther_Baby.jpg"/>
          <p:cNvPicPr>
            <a:picLocks noChangeAspect="1"/>
          </p:cNvPicPr>
          <p:nvPr/>
        </p:nvPicPr>
        <p:blipFill>
          <a:blip r:embed="rId2" cstate="print"/>
          <a:srcRect l="12369" t="12526" r="13667" b="3967"/>
          <a:stretch>
            <a:fillRect/>
          </a:stretch>
        </p:blipFill>
        <p:spPr>
          <a:xfrm flipH="1">
            <a:off x="0" y="1981200"/>
            <a:ext cx="560832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0" y="1905000"/>
            <a:ext cx="4572000" cy="4495800"/>
          </a:xfrm>
        </p:spPr>
        <p:txBody>
          <a:bodyPr anchor="t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E98300"/>
                </a:solidFill>
              </a:defRPr>
            </a:lvl1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Use large text here for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impactful divider pages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89199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  <p:pic>
        <p:nvPicPr>
          <p:cNvPr id="4" name="Picture 10" descr="logo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488" y="6061075"/>
            <a:ext cx="1871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5598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H Section Head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0" y="1905000"/>
            <a:ext cx="4572000" cy="4495800"/>
          </a:xfrm>
        </p:spPr>
        <p:txBody>
          <a:bodyPr anchor="t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E98300"/>
                </a:solidFill>
              </a:defRPr>
            </a:lvl1pPr>
          </a:lstStyle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Use large text here for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9199"/>
                </a:solidFill>
                <a:effectLst/>
                <a:uLnTx/>
                <a:uFillTx/>
                <a:latin typeface="Arial" charset="0"/>
                <a:ea typeface="Geneva" charset="0"/>
                <a:cs typeface="Arial" charset="0"/>
              </a:rPr>
              <a:t>impactful divider pages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89199"/>
              </a:solidFill>
              <a:effectLst/>
              <a:uLnTx/>
              <a:uFillTx/>
              <a:latin typeface="Arial"/>
              <a:ea typeface="Geneva" charset="0"/>
              <a:cs typeface="Arial"/>
            </a:endParaRPr>
          </a:p>
        </p:txBody>
      </p:sp>
      <p:pic>
        <p:nvPicPr>
          <p:cNvPr id="4" name="Picture 3" descr="JMH_MomChild_BW.png"/>
          <p:cNvPicPr>
            <a:picLocks noChangeAspect="1"/>
          </p:cNvPicPr>
          <p:nvPr/>
        </p:nvPicPr>
        <p:blipFill>
          <a:blip r:embed="rId2" cstate="print"/>
          <a:srcRect l="40000" t="20000" r="18333" b="40617"/>
          <a:stretch>
            <a:fillRect/>
          </a:stretch>
        </p:blipFill>
        <p:spPr>
          <a:xfrm>
            <a:off x="0" y="1024128"/>
            <a:ext cx="4114800" cy="5833872"/>
          </a:xfrm>
          <a:prstGeom prst="rect">
            <a:avLst/>
          </a:prstGeom>
        </p:spPr>
      </p:pic>
      <p:pic>
        <p:nvPicPr>
          <p:cNvPr id="5" name="Picture 10" descr="logo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488" y="6061075"/>
            <a:ext cx="1871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7610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ea typeface="+mj-ea"/>
              </a:rPr>
              <a:t>This is where the headline goes. Two lines can work well at 32 pt size.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1800" dirty="0" smtClean="0">
                <a:latin typeface="Arial" charset="0"/>
                <a:cs typeface="Arial" charset="0"/>
              </a:rPr>
              <a:t>Body copy goes here. 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3840163"/>
          </a:xfrm>
        </p:spPr>
        <p:txBody>
          <a:bodyPr/>
          <a:lstStyle>
            <a:lvl1pPr>
              <a:buClr>
                <a:srgbClr val="E98300"/>
              </a:buClr>
              <a:defRPr sz="24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98300"/>
              </a:buClr>
              <a:defRPr sz="20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98300"/>
              </a:buClr>
              <a:defRPr sz="20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E98300"/>
              </a:buClr>
              <a:defRPr sz="20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E98300"/>
              </a:buClr>
              <a:defRPr sz="18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z="1800" dirty="0" smtClean="0">
                <a:latin typeface="Arial" charset="0"/>
                <a:cs typeface="Arial" charset="0"/>
              </a:rPr>
              <a:t>Body copy goes here. </a:t>
            </a:r>
            <a:endParaRPr lang="en-US" dirty="0" smtClean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3840163"/>
          </a:xfrm>
        </p:spPr>
        <p:txBody>
          <a:bodyPr/>
          <a:lstStyle>
            <a:lvl1pPr>
              <a:buClr>
                <a:srgbClr val="E98300"/>
              </a:buClr>
              <a:defRPr sz="24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E98300"/>
              </a:buClr>
              <a:defRPr sz="20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E98300"/>
              </a:buClr>
              <a:defRPr sz="20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E98300"/>
              </a:buClr>
              <a:defRPr sz="20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E98300"/>
              </a:buClr>
              <a:defRPr sz="1800">
                <a:solidFill>
                  <a:srgbClr val="675C53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04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M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>
                <a:ea typeface="+mj-ea"/>
              </a:rPr>
              <a:t>This is where the headline goes. Two lines can work well at 32 pt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47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422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75C53"/>
              </a:solidFill>
              <a:latin typeface="Arial" charset="0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75C53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75C53"/>
              </a:solidFill>
              <a:latin typeface="Arial" charset="0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75C53"/>
              </a:solidFill>
              <a:latin typeface="Arial" charset="0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75C53"/>
              </a:solidFill>
              <a:latin typeface="Arial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75C53"/>
              </a:solidFill>
              <a:latin typeface="Arial"/>
              <a:ea typeface="+mn-ea"/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72F2FA-EF24-4D8C-BB19-451B87073D2B}" type="slidenum">
              <a:rPr lang="en-US" altLang="en-US">
                <a:solidFill>
                  <a:srgbClr val="675C53"/>
                </a:solidFill>
                <a:latin typeface="Arial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675C53"/>
              </a:solidFill>
              <a:latin typeface="Arial"/>
              <a:ea typeface="+mn-ea"/>
            </a:endParaRPr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75C53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319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98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259C56B8-1699-4F0F-8F35-D686F2EA2998}" type="datetime1">
              <a:rPr lang="en-US" altLang="ja-JP">
                <a:ea typeface="ＭＳ Ｐゴシック"/>
              </a:rPr>
              <a:pPr eaLnBrk="1" hangingPunct="1">
                <a:defRPr/>
              </a:pPr>
              <a:t>12/19/2016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979DE521-3343-49A6-8A33-A21B433AA9C9}" type="slidenum">
              <a:rPr lang="en-US" altLang="en-US">
                <a:ea typeface="ＭＳ Ｐゴシック" pitchFamily="34" charset="-128"/>
              </a:rPr>
              <a:pPr eaLnBrk="1" hangingPunct="1"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2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3CA6358-E35A-426D-957D-404112926299}" type="datetime1">
              <a:rPr lang="en-US" altLang="ja-JP"/>
              <a:pPr>
                <a:defRPr/>
              </a:pPr>
              <a:t>12/19/2016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81A97AD-282A-4A80-9432-5390267F4C35}" type="slidenum">
              <a:rPr lang="en-US" altLang="en-US">
                <a:latin typeface="Arial" charset="0"/>
              </a:rPr>
              <a:pPr/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1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E9DDBED-A79D-44C7-A052-3A43682B5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12/19/2016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E53F50E-76FC-457E-A97B-94AAC08779C4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4217ACF-35F2-4376-885E-AB530CFCEC34}" type="slidenum">
              <a:rPr lang="en-US" smtClean="0"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FDCB7"/>
              </a:solidFill>
              <a:latin typeface="Calibri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F57CA86-81CE-411D-A289-665EDC91FCBE}" type="datetimeFigureOut">
              <a:rPr lang="en-US" smtClean="0">
                <a:solidFill>
                  <a:srgbClr val="DFDCB7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12/19/2016</a:t>
            </a:fld>
            <a:endParaRPr lang="en-US">
              <a:solidFill>
                <a:srgbClr val="DFDCB7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292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6324600"/>
            <a:ext cx="327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675C53"/>
                </a:solidFill>
                <a:latin typeface="Arial" charset="0"/>
                <a:ea typeface="+mn-ea"/>
              </a:rPr>
              <a:t>John Muir Health  –  proprietary and confidential</a:t>
            </a:r>
            <a:endParaRPr lang="en-US" sz="200" dirty="0">
              <a:solidFill>
                <a:srgbClr val="675C53"/>
              </a:solidFill>
              <a:latin typeface="Arial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38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fld id="{AE9FDE58-E181-47F5-BE4D-1F6C9D144277}" type="slidenum">
              <a:rPr lang="en-US" sz="1000" smtClean="0">
                <a:solidFill>
                  <a:srgbClr val="675C53"/>
                </a:solidFill>
                <a:latin typeface="Arial" charset="0"/>
                <a:ea typeface="+mn-ea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00" dirty="0" smtClean="0">
              <a:solidFill>
                <a:srgbClr val="675C53"/>
              </a:solidFill>
              <a:latin typeface="Arial" charset="0"/>
              <a:ea typeface="+mn-ea"/>
            </a:endParaRPr>
          </a:p>
        </p:txBody>
      </p:sp>
      <p:pic>
        <p:nvPicPr>
          <p:cNvPr id="7" name="Picture 10" descr="logo_colo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1488" y="6061075"/>
            <a:ext cx="1871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23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983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98300"/>
        </a:buClr>
        <a:buFont typeface="Arial" pitchFamily="34" charset="0"/>
        <a:buChar char="•"/>
        <a:defRPr sz="3200" kern="1200">
          <a:solidFill>
            <a:srgbClr val="675C5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98300"/>
        </a:buClr>
        <a:buFont typeface="Arial" pitchFamily="34" charset="0"/>
        <a:buChar char="–"/>
        <a:defRPr sz="2800" kern="1200">
          <a:solidFill>
            <a:srgbClr val="675C5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98300"/>
        </a:buClr>
        <a:buFont typeface="Arial" pitchFamily="34" charset="0"/>
        <a:buChar char="•"/>
        <a:defRPr sz="2400" kern="1200">
          <a:solidFill>
            <a:srgbClr val="675C5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98300"/>
        </a:buClr>
        <a:buFont typeface="Arial" pitchFamily="34" charset="0"/>
        <a:buChar char="–"/>
        <a:defRPr sz="2000" kern="1200">
          <a:solidFill>
            <a:srgbClr val="675C5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98300"/>
        </a:buClr>
        <a:buFont typeface="Arial" pitchFamily="34" charset="0"/>
        <a:buChar char="»"/>
        <a:defRPr sz="2000" kern="1200">
          <a:solidFill>
            <a:srgbClr val="675C5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pqc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qc.org/" TargetMode="External"/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December 19, 2016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12:30 – 1:30 pm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9"/>
            <a:ext cx="5638800" cy="16224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Maternal Hypertension Initiative</a:t>
            </a:r>
            <a:r>
              <a:rPr lang="en-US" sz="36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 </a:t>
            </a:r>
            <a:r>
              <a:rPr lang="en-US" sz="36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Teams Call</a:t>
            </a:r>
            <a:br>
              <a:rPr lang="en-US" sz="36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</a:br>
            <a:r>
              <a:rPr lang="en-US" sz="3600" b="1" i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Implementing Debriefs</a:t>
            </a:r>
            <a:endParaRPr lang="en-US" altLang="en-US" sz="3600" b="1" i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34200" y="4038600"/>
            <a:ext cx="9906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356534"/>
              </p:ext>
            </p:extLst>
          </p:nvPr>
        </p:nvGraphicFramePr>
        <p:xfrm>
          <a:off x="304800" y="1752600"/>
          <a:ext cx="8534400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44800"/>
                <a:gridCol w="2844800"/>
                <a:gridCol w="28448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Records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Teams with 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Baseline (2015)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August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September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October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November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Overall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3984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98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hape 232"/>
          <p:cNvSpPr>
            <a:spLocks noGrp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 algn="l">
              <a:buSzPct val="25000"/>
            </a:pP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sym typeface="Arial" pitchFamily="34" charset="0"/>
              </a:rPr>
              <a:t>Severe Hypertension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sym typeface="Arial" pitchFamily="34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sym typeface="Arial" pitchFamily="34" charset="0"/>
              </a:rPr>
              <a:t>Data Entry Status</a:t>
            </a:r>
          </a:p>
        </p:txBody>
      </p:sp>
    </p:spTree>
    <p:extLst>
      <p:ext uri="{BB962C8B-B14F-4D97-AF65-F5344CB8AC3E}">
        <p14:creationId xmlns:p14="http://schemas.microsoft.com/office/powerpoint/2010/main" val="37998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HTN: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Time to Treatment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943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+mj-lt"/>
              </a:rPr>
              <a:t>Note: June 2016 data omitted as missed opportunities not reported consistently.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318172"/>
              </p:ext>
            </p:extLst>
          </p:nvPr>
        </p:nvGraphicFramePr>
        <p:xfrm>
          <a:off x="1" y="11430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44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>
          <a:xfrm>
            <a:off x="304800" y="-35490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CMQCC Results</a:t>
            </a:r>
          </a:p>
        </p:txBody>
      </p:sp>
      <p:pic>
        <p:nvPicPr>
          <p:cNvPr id="168962" name="Content Placeholder 3" descr="Screen Shot 2014-08-24 at 7.14.09 P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b="1033"/>
          <a:stretch>
            <a:fillRect/>
          </a:stretch>
        </p:blipFill>
        <p:spPr>
          <a:xfrm>
            <a:off x="266700" y="838200"/>
            <a:ext cx="8877300" cy="5486400"/>
          </a:xfrm>
        </p:spPr>
      </p:pic>
      <p:sp>
        <p:nvSpPr>
          <p:cNvPr id="168963" name="TextBox 2"/>
          <p:cNvSpPr txBox="1">
            <a:spLocks noChangeArrowheads="1"/>
          </p:cNvSpPr>
          <p:nvPr/>
        </p:nvSpPr>
        <p:spPr bwMode="auto">
          <a:xfrm>
            <a:off x="1219200" y="42672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4002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smtClean="0"/>
              <a:t>Baseline was Retrospective</a:t>
            </a:r>
          </a:p>
        </p:txBody>
      </p:sp>
    </p:spTree>
    <p:extLst>
      <p:ext uri="{BB962C8B-B14F-4D97-AF65-F5344CB8AC3E}">
        <p14:creationId xmlns:p14="http://schemas.microsoft.com/office/powerpoint/2010/main" val="31725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01855" y="1335133"/>
            <a:ext cx="1755689" cy="10404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 READY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 STANDARD PROCESSES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optimal care of severe maternal hypertension in pregnancy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1868" y="2495904"/>
            <a:ext cx="1771649" cy="11540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RECOGNIZE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pregnant and postpartum women and </a:t>
            </a: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ASSESS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severe maternal hypertension in pregnancy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1670" y="1321439"/>
            <a:ext cx="4911357" cy="10541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Develop </a:t>
            </a:r>
            <a:r>
              <a:rPr lang="en-US" sz="1000" u="sng" dirty="0" smtClean="0">
                <a:solidFill>
                  <a:prstClr val="black"/>
                </a:solidFill>
              </a:rPr>
              <a:t>standard order sets, protocols, and checklists </a:t>
            </a:r>
            <a:r>
              <a:rPr lang="en-US" sz="1000" dirty="0">
                <a:solidFill>
                  <a:prstClr val="black"/>
                </a:solidFill>
              </a:rPr>
              <a:t>for </a:t>
            </a:r>
            <a:r>
              <a:rPr lang="en-US" sz="1000" dirty="0" smtClean="0">
                <a:solidFill>
                  <a:prstClr val="black"/>
                </a:solidFill>
              </a:rPr>
              <a:t>recognition and response to severe maternal hypertension and integrate into EHR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Ensure </a:t>
            </a:r>
            <a:r>
              <a:rPr lang="en-US" sz="1000" u="sng" dirty="0">
                <a:solidFill>
                  <a:prstClr val="black"/>
                </a:solidFill>
              </a:rPr>
              <a:t>rapid access to </a:t>
            </a:r>
            <a:r>
              <a:rPr lang="en-US" sz="1000" u="sng" dirty="0" smtClean="0">
                <a:solidFill>
                  <a:prstClr val="black"/>
                </a:solidFill>
              </a:rPr>
              <a:t>IV and PO anti-hypertensive medications</a:t>
            </a:r>
            <a:r>
              <a:rPr lang="en-US" sz="1000" dirty="0" smtClean="0">
                <a:solidFill>
                  <a:prstClr val="black"/>
                </a:solidFill>
              </a:rPr>
              <a:t> with guide </a:t>
            </a:r>
            <a:r>
              <a:rPr lang="en-US" sz="1000" dirty="0">
                <a:solidFill>
                  <a:prstClr val="black"/>
                </a:solidFill>
              </a:rPr>
              <a:t>for administration and </a:t>
            </a:r>
            <a:r>
              <a:rPr lang="en-US" sz="1000" dirty="0" smtClean="0">
                <a:solidFill>
                  <a:prstClr val="black"/>
                </a:solidFill>
              </a:rPr>
              <a:t>dosage (e.g. standing orders, medication kits, rapid response team)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u="sng" dirty="0" smtClean="0">
                <a:solidFill>
                  <a:prstClr val="black"/>
                </a:solidFill>
              </a:rPr>
              <a:t>Educate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OB, ED, and anesthesiology physicians, midwives, and nurses </a:t>
            </a:r>
            <a:r>
              <a:rPr lang="en-US" sz="1000" dirty="0" smtClean="0">
                <a:solidFill>
                  <a:prstClr val="black"/>
                </a:solidFill>
              </a:rPr>
              <a:t>on recognition and response to </a:t>
            </a:r>
            <a:r>
              <a:rPr lang="en-US" sz="1000" dirty="0">
                <a:solidFill>
                  <a:prstClr val="black"/>
                </a:solidFill>
              </a:rPr>
              <a:t>severe </a:t>
            </a:r>
            <a:r>
              <a:rPr lang="en-US" sz="1000" dirty="0" smtClean="0">
                <a:solidFill>
                  <a:prstClr val="black"/>
                </a:solidFill>
              </a:rPr>
              <a:t>maternal hypertension and apply in </a:t>
            </a:r>
            <a:r>
              <a:rPr lang="en-US" sz="1000" u="sng" dirty="0" smtClean="0">
                <a:solidFill>
                  <a:prstClr val="black"/>
                </a:solidFill>
              </a:rPr>
              <a:t>regular </a:t>
            </a:r>
            <a:r>
              <a:rPr lang="en-US" sz="1000" u="sng" dirty="0">
                <a:solidFill>
                  <a:prstClr val="black"/>
                </a:solidFill>
              </a:rPr>
              <a:t>simulation </a:t>
            </a:r>
            <a:r>
              <a:rPr lang="en-US" sz="1000" u="sng" dirty="0" smtClean="0">
                <a:solidFill>
                  <a:prstClr val="black"/>
                </a:solidFill>
              </a:rPr>
              <a:t>drills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56060" y="2496112"/>
            <a:ext cx="4909685" cy="115379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Implement a system to </a:t>
            </a:r>
            <a:r>
              <a:rPr lang="en-US" sz="1000" u="sng" dirty="0" smtClean="0">
                <a:solidFill>
                  <a:prstClr val="black"/>
                </a:solidFill>
              </a:rPr>
              <a:t>identify pregnant and postpartum women</a:t>
            </a:r>
            <a:r>
              <a:rPr lang="en-US" sz="1000" dirty="0" smtClean="0">
                <a:solidFill>
                  <a:prstClr val="black"/>
                </a:solidFill>
              </a:rPr>
              <a:t> in all hospital departments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Execute </a:t>
            </a:r>
            <a:r>
              <a:rPr lang="en-US" sz="1000" u="sng" dirty="0">
                <a:solidFill>
                  <a:prstClr val="black"/>
                </a:solidFill>
              </a:rPr>
              <a:t>protocol for </a:t>
            </a:r>
            <a:r>
              <a:rPr lang="en-US" sz="1000" u="sng" dirty="0" smtClean="0">
                <a:solidFill>
                  <a:prstClr val="black"/>
                </a:solidFill>
              </a:rPr>
              <a:t>measurement, assessment, and monitoring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of blood pressure and urine protein for all pregnant and postpartum </a:t>
            </a:r>
            <a:r>
              <a:rPr lang="en-US" sz="1000" dirty="0" smtClean="0">
                <a:solidFill>
                  <a:prstClr val="black"/>
                </a:solidFill>
              </a:rPr>
              <a:t>women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Implement </a:t>
            </a:r>
            <a:r>
              <a:rPr lang="en-US" sz="1000" u="sng" dirty="0" smtClean="0">
                <a:solidFill>
                  <a:prstClr val="black"/>
                </a:solidFill>
              </a:rPr>
              <a:t>protocol for patient-centered education </a:t>
            </a:r>
            <a:r>
              <a:rPr lang="en-US" sz="1000" dirty="0" smtClean="0">
                <a:solidFill>
                  <a:prstClr val="black"/>
                </a:solidFill>
              </a:rPr>
              <a:t>of women and their families on signs and symptoms of severe hypertension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4709" y="3914554"/>
            <a:ext cx="1785936" cy="11807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TREAT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30 to 60 minutes every pregnant or postpartum woman with new onset severe hypertension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9471" y="5360026"/>
            <a:ext cx="1781174" cy="993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CHANGE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FOSTER A CULTURE OF SAFETY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improvement for care of women with new onset severe hypertension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588" y="344097"/>
            <a:ext cx="8839201" cy="355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GOAL: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o reduce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preeclampsia maternal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morbidity in Illinois hospitals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347" name="TextBox 37"/>
          <p:cNvSpPr txBox="1">
            <a:spLocks noChangeArrowheads="1"/>
          </p:cNvSpPr>
          <p:nvPr/>
        </p:nvSpPr>
        <p:spPr bwMode="auto">
          <a:xfrm>
            <a:off x="723899" y="9087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dirty="0" smtClean="0">
                <a:solidFill>
                  <a:srgbClr val="F58466"/>
                </a:solidFill>
                <a:latin typeface="Goudy Old Style" pitchFamily="18" charset="0"/>
              </a:rPr>
              <a:t>REVISED</a:t>
            </a:r>
            <a:r>
              <a:rPr lang="en-US" altLang="en-US" sz="2000" b="1" dirty="0" smtClean="0">
                <a:solidFill>
                  <a:srgbClr val="FF0000"/>
                </a:solidFill>
                <a:latin typeface="Goudy Old Style" pitchFamily="18" charset="0"/>
              </a:rPr>
              <a:t> - </a:t>
            </a:r>
            <a:r>
              <a:rPr lang="en-US" altLang="en-US" sz="2000" b="1" dirty="0" smtClean="0">
                <a:solidFill>
                  <a:srgbClr val="F58466"/>
                </a:solidFill>
                <a:latin typeface="Goudy Old Style" pitchFamily="18" charset="0"/>
              </a:rPr>
              <a:t>Key </a:t>
            </a:r>
            <a:r>
              <a:rPr lang="en-US" altLang="en-US" sz="2000" b="1" dirty="0">
                <a:solidFill>
                  <a:srgbClr val="F58466"/>
                </a:solidFill>
                <a:latin typeface="Goudy Old Style" pitchFamily="18" charset="0"/>
              </a:rPr>
              <a:t>Driver </a:t>
            </a:r>
            <a:r>
              <a:rPr lang="en-US" altLang="en-US" sz="2000" b="1" dirty="0" smtClean="0">
                <a:solidFill>
                  <a:srgbClr val="F58466"/>
                </a:solidFill>
                <a:latin typeface="Goudy Old Style" pitchFamily="18" charset="0"/>
              </a:rPr>
              <a:t>Diagram: Maternal Hypertension Initiative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8" name="TextBox 39"/>
          <p:cNvSpPr txBox="1">
            <a:spLocks noChangeArrowheads="1"/>
          </p:cNvSpPr>
          <p:nvPr/>
        </p:nvSpPr>
        <p:spPr bwMode="auto">
          <a:xfrm>
            <a:off x="1776342" y="983667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b="1" u="sng" dirty="0">
                <a:solidFill>
                  <a:prstClr val="black"/>
                </a:solidFill>
                <a:latin typeface="Calibri"/>
              </a:rPr>
              <a:t>Key Drivers</a:t>
            </a:r>
          </a:p>
        </p:txBody>
      </p:sp>
      <p:sp>
        <p:nvSpPr>
          <p:cNvPr id="14349" name="TextBox 40"/>
          <p:cNvSpPr txBox="1">
            <a:spLocks noChangeArrowheads="1"/>
          </p:cNvSpPr>
          <p:nvPr/>
        </p:nvSpPr>
        <p:spPr bwMode="auto">
          <a:xfrm>
            <a:off x="5867400" y="984368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 u="sng" dirty="0" smtClean="0">
                <a:solidFill>
                  <a:prstClr val="black"/>
                </a:solidFill>
                <a:latin typeface="Calibri"/>
              </a:rPr>
              <a:t>Interventions</a:t>
            </a:r>
            <a:endParaRPr lang="en-US" sz="14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1668" y="5344563"/>
            <a:ext cx="4906386" cy="10086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Establish a system to perform </a:t>
            </a:r>
            <a:r>
              <a:rPr lang="en-US" sz="1000" u="sng" dirty="0">
                <a:solidFill>
                  <a:prstClr val="black"/>
                </a:solidFill>
              </a:rPr>
              <a:t>regular debriefs </a:t>
            </a:r>
            <a:r>
              <a:rPr lang="en-US" sz="1000" dirty="0">
                <a:solidFill>
                  <a:prstClr val="black"/>
                </a:solidFill>
              </a:rPr>
              <a:t>after all new onset </a:t>
            </a:r>
            <a:r>
              <a:rPr lang="en-US" sz="1000" dirty="0" smtClean="0">
                <a:solidFill>
                  <a:prstClr val="black"/>
                </a:solidFill>
              </a:rPr>
              <a:t>severe maternal hypertension cases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prstClr val="black"/>
                </a:solidFill>
              </a:rPr>
              <a:t>Establish a process in your hospital to perform </a:t>
            </a:r>
            <a:r>
              <a:rPr lang="en-US" sz="1000" u="sng" dirty="0">
                <a:solidFill>
                  <a:prstClr val="black"/>
                </a:solidFill>
              </a:rPr>
              <a:t>multidisciplinary systems-level reviews </a:t>
            </a:r>
            <a:r>
              <a:rPr lang="en-US" sz="1000" dirty="0">
                <a:solidFill>
                  <a:prstClr val="black"/>
                </a:solidFill>
              </a:rPr>
              <a:t>on all severe </a:t>
            </a:r>
            <a:r>
              <a:rPr lang="en-US" sz="1000" dirty="0" smtClean="0">
                <a:solidFill>
                  <a:prstClr val="black"/>
                </a:solidFill>
              </a:rPr>
              <a:t>maternal hypertension </a:t>
            </a:r>
            <a:r>
              <a:rPr lang="en-US" sz="1000" dirty="0">
                <a:solidFill>
                  <a:prstClr val="black"/>
                </a:solidFill>
              </a:rPr>
              <a:t>cases admitted to </a:t>
            </a:r>
            <a:r>
              <a:rPr lang="en-US" sz="1000" dirty="0" smtClean="0">
                <a:solidFill>
                  <a:prstClr val="black"/>
                </a:solidFill>
              </a:rPr>
              <a:t>ICU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Incorporate severe maternal hypertension recognition and response protocols into </a:t>
            </a:r>
            <a:r>
              <a:rPr lang="en-US" sz="1000" u="sng" dirty="0" smtClean="0">
                <a:solidFill>
                  <a:prstClr val="black"/>
                </a:solidFill>
              </a:rPr>
              <a:t>ongoing education </a:t>
            </a:r>
            <a:r>
              <a:rPr lang="en-US" sz="1000" dirty="0" smtClean="0">
                <a:solidFill>
                  <a:prstClr val="black"/>
                </a:solidFill>
              </a:rPr>
              <a:t>(e.g. orientations, </a:t>
            </a:r>
            <a:r>
              <a:rPr lang="en-US" sz="1000" dirty="0">
                <a:solidFill>
                  <a:prstClr val="black"/>
                </a:solidFill>
              </a:rPr>
              <a:t>annual competency </a:t>
            </a:r>
            <a:r>
              <a:rPr lang="en-US" sz="1000" dirty="0" smtClean="0">
                <a:solidFill>
                  <a:prstClr val="black"/>
                </a:solidFill>
              </a:rPr>
              <a:t>assessments)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76" name="Straight Arrow Connector 75"/>
          <p:cNvCxnSpPr>
            <a:stCxn id="15" idx="1"/>
            <a:endCxn id="10" idx="3"/>
          </p:cNvCxnSpPr>
          <p:nvPr/>
        </p:nvCxnSpPr>
        <p:spPr>
          <a:xfrm flipH="1">
            <a:off x="3757542" y="1848520"/>
            <a:ext cx="294126" cy="684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1"/>
            <a:endCxn id="21" idx="3"/>
          </p:cNvCxnSpPr>
          <p:nvPr/>
        </p:nvCxnSpPr>
        <p:spPr>
          <a:xfrm flipH="1">
            <a:off x="3780647" y="5848932"/>
            <a:ext cx="271023" cy="771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183727" y="1335132"/>
            <a:ext cx="1524000" cy="5018109"/>
          </a:xfrm>
          <a:prstGeom prst="flowChart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58466"/>
              </a:buClr>
            </a:pPr>
            <a:r>
              <a:rPr lang="en-US" altLang="en-US" dirty="0" smtClean="0">
                <a:solidFill>
                  <a:prstClr val="black"/>
                </a:solidFill>
              </a:rPr>
              <a:t>AIM: By </a:t>
            </a:r>
            <a:r>
              <a:rPr lang="en-US" altLang="en-US" smtClean="0">
                <a:solidFill>
                  <a:prstClr val="black"/>
                </a:solidFill>
              </a:rPr>
              <a:t>December 2017, </a:t>
            </a:r>
            <a:r>
              <a:rPr lang="en-US" altLang="en-US" dirty="0" smtClean="0">
                <a:solidFill>
                  <a:prstClr val="black"/>
                </a:solidFill>
              </a:rPr>
              <a:t>to reduce </a:t>
            </a:r>
            <a:r>
              <a:rPr lang="en-US" altLang="en-US" dirty="0">
                <a:solidFill>
                  <a:prstClr val="black"/>
                </a:solidFill>
              </a:rPr>
              <a:t>the rate of severe morbidities in women with </a:t>
            </a:r>
            <a:r>
              <a:rPr lang="en-US" dirty="0" smtClean="0">
                <a:solidFill>
                  <a:prstClr val="black"/>
                </a:solidFill>
              </a:rPr>
              <a:t>preeclampsia</a:t>
            </a:r>
            <a:r>
              <a:rPr lang="en-US" altLang="en-US" dirty="0" smtClean="0">
                <a:solidFill>
                  <a:prstClr val="black"/>
                </a:solidFill>
              </a:rPr>
              <a:t>, </a:t>
            </a:r>
            <a:r>
              <a:rPr lang="en-US" altLang="en-US" dirty="0">
                <a:solidFill>
                  <a:prstClr val="black"/>
                </a:solidFill>
              </a:rPr>
              <a:t>eclampsia, or preeclampsia superimposed on pre-existing hypertension by 20</a:t>
            </a:r>
            <a:r>
              <a:rPr lang="en-US" altLang="en-US" dirty="0" smtClean="0">
                <a:solidFill>
                  <a:prstClr val="black"/>
                </a:solidFill>
              </a:rPr>
              <a:t>%</a:t>
            </a:r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10" idx="1"/>
          </p:cNvCxnSpPr>
          <p:nvPr/>
        </p:nvCxnSpPr>
        <p:spPr>
          <a:xfrm flipH="1">
            <a:off x="1707727" y="1855367"/>
            <a:ext cx="294126" cy="156256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1"/>
          </p:cNvCxnSpPr>
          <p:nvPr/>
        </p:nvCxnSpPr>
        <p:spPr>
          <a:xfrm flipH="1">
            <a:off x="1707727" y="3072875"/>
            <a:ext cx="294126" cy="57700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1"/>
            <a:endCxn id="37" idx="3"/>
          </p:cNvCxnSpPr>
          <p:nvPr/>
        </p:nvCxnSpPr>
        <p:spPr>
          <a:xfrm flipH="1" flipV="1">
            <a:off x="1707727" y="3844187"/>
            <a:ext cx="291744" cy="201243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" idx="1"/>
          </p:cNvCxnSpPr>
          <p:nvPr/>
        </p:nvCxnSpPr>
        <p:spPr>
          <a:xfrm flipH="1" flipV="1">
            <a:off x="1690689" y="3770150"/>
            <a:ext cx="304020" cy="73478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757557" y="3237753"/>
            <a:ext cx="299597" cy="5558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3"/>
          </p:cNvCxnSpPr>
          <p:nvPr/>
        </p:nvCxnSpPr>
        <p:spPr>
          <a:xfrm flipH="1" flipV="1">
            <a:off x="3780646" y="4504936"/>
            <a:ext cx="276494" cy="17825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053351" y="3912433"/>
            <a:ext cx="4909685" cy="11828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prstClr val="black"/>
                </a:solidFill>
              </a:rPr>
              <a:t>Execute protocols for</a:t>
            </a:r>
            <a:r>
              <a:rPr lang="en-US" sz="1000" u="sng" dirty="0">
                <a:solidFill>
                  <a:prstClr val="black"/>
                </a:solidFill>
              </a:rPr>
              <a:t> appropriate medical management</a:t>
            </a:r>
            <a:r>
              <a:rPr lang="en-US" sz="1000" dirty="0">
                <a:solidFill>
                  <a:prstClr val="black"/>
                </a:solidFill>
              </a:rPr>
              <a:t> in 30 to 60 minutes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prstClr val="black"/>
                </a:solidFill>
              </a:rPr>
              <a:t>Provide patient-centered </a:t>
            </a:r>
            <a:r>
              <a:rPr lang="en-US" sz="1000" u="sng" dirty="0">
                <a:solidFill>
                  <a:prstClr val="black"/>
                </a:solidFill>
              </a:rPr>
              <a:t>discharge education materials </a:t>
            </a:r>
            <a:r>
              <a:rPr lang="en-US" sz="1000" dirty="0">
                <a:solidFill>
                  <a:prstClr val="black"/>
                </a:solidFill>
              </a:rPr>
              <a:t>on severe maternal hypertension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prstClr val="black"/>
                </a:solidFill>
              </a:rPr>
              <a:t>Implement protocols to ensure patient </a:t>
            </a:r>
            <a:r>
              <a:rPr lang="en-US" sz="1000" u="sng" dirty="0">
                <a:solidFill>
                  <a:prstClr val="black"/>
                </a:solidFill>
              </a:rPr>
              <a:t>follow-up within 10 days </a:t>
            </a:r>
            <a:r>
              <a:rPr lang="en-US" sz="1000" dirty="0">
                <a:solidFill>
                  <a:prstClr val="black"/>
                </a:solidFill>
              </a:rPr>
              <a:t>for all women with severe hypertension and 72 hours for all women on medications </a:t>
            </a:r>
          </a:p>
        </p:txBody>
      </p:sp>
      <p:sp>
        <p:nvSpPr>
          <p:cNvPr id="2" name="Oval 1"/>
          <p:cNvSpPr/>
          <p:nvPr/>
        </p:nvSpPr>
        <p:spPr>
          <a:xfrm>
            <a:off x="3818965" y="5248835"/>
            <a:ext cx="4906386" cy="533400"/>
          </a:xfrm>
          <a:prstGeom prst="ellipse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HTN: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Debriefs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960478"/>
              </p:ext>
            </p:extLst>
          </p:nvPr>
        </p:nvGraphicFramePr>
        <p:xfrm>
          <a:off x="0" y="11430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39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HTN: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Debriefs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62871"/>
              </p:ext>
            </p:extLst>
          </p:nvPr>
        </p:nvGraphicFramePr>
        <p:xfrm>
          <a:off x="0" y="12192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77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QI Methods Example: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Linking data review to PDSA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7545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Review your team data in your next team meeting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How are you doing over time?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ea typeface="ＭＳ Ｐゴシック" pitchFamily="34" charset="-128"/>
              </a:rPr>
              <a:t>Consistent? </a:t>
            </a:r>
            <a:r>
              <a:rPr lang="en-US" altLang="en-US" sz="2400" dirty="0">
                <a:solidFill>
                  <a:prstClr val="black"/>
                </a:solidFill>
                <a:ea typeface="ＭＳ Ｐゴシック" pitchFamily="34" charset="-128"/>
              </a:rPr>
              <a:t>I</a:t>
            </a:r>
            <a:r>
              <a:rPr lang="en-US" altLang="en-US" sz="2400" dirty="0" smtClean="0">
                <a:solidFill>
                  <a:prstClr val="black"/>
                </a:solidFill>
                <a:ea typeface="ＭＳ Ｐゴシック" pitchFamily="34" charset="-128"/>
              </a:rPr>
              <a:t>mproving? 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How do you compare to other teams?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solidFill>
                  <a:prstClr val="black"/>
                </a:solidFill>
                <a:ea typeface="ＭＳ Ｐゴシック" pitchFamily="34" charset="-128"/>
              </a:rPr>
              <a:t>Have you tried any system changes to improve debriefs?</a:t>
            </a:r>
            <a:endParaRPr lang="en-US" altLang="en-US" sz="2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ea typeface="ＭＳ Ｐゴシック" pitchFamily="34" charset="-128"/>
              </a:rPr>
              <a:t>If yes, could they be improved?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  <a:ea typeface="ＭＳ Ｐゴシック" pitchFamily="34" charset="-128"/>
              </a:rPr>
              <a:t>If no, why not try now?</a:t>
            </a:r>
          </a:p>
          <a:p>
            <a:pPr eaLnBrk="1" hangingPunct="1">
              <a:buClr>
                <a:srgbClr val="F58466"/>
              </a:buClr>
            </a:pPr>
            <a:endParaRPr lang="en-US" altLang="en-US" dirty="0" smtClean="0">
              <a:ea typeface="ＭＳ Ｐゴシック" pitchFamily="34" charset="-128"/>
            </a:endParaRPr>
          </a:p>
          <a:p>
            <a:pPr marL="0" indent="0" eaLnBrk="1" hangingPunct="1">
              <a:buClr>
                <a:srgbClr val="F58466"/>
              </a:buClr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marL="0" indent="0" eaLnBrk="1" hangingPunct="1">
              <a:buClr>
                <a:srgbClr val="004990"/>
              </a:buClr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77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1" y="813995"/>
            <a:ext cx="7941579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A QI Story: Doubling Debriefs 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343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58466"/>
                </a:solidFill>
                <a:latin typeface="Goudy Old Style" pitchFamily="18" charset="0"/>
              </a:rPr>
              <a:t>CMQCC Team Debrief </a:t>
            </a:r>
            <a: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  <a:t>Experience</a:t>
            </a:r>
            <a: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4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24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Jamie Vincent, MSN, RNC-OB, C-EFM, Perinatal CNS - John Muir Hospital </a:t>
            </a:r>
          </a:p>
        </p:txBody>
      </p:sp>
    </p:spTree>
    <p:extLst>
      <p:ext uri="{BB962C8B-B14F-4D97-AF65-F5344CB8AC3E}">
        <p14:creationId xmlns:p14="http://schemas.microsoft.com/office/powerpoint/2010/main" val="7228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Preeclampsia: Postpartum Case Review</a:t>
            </a: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6172200" cy="1371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Jamie Vincent, RNC, MSN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Perinatal Clinical Nurse Specialist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1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Overview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4"/>
            <a:ext cx="85344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000" dirty="0">
                <a:solidFill>
                  <a:prstClr val="black"/>
                </a:solidFill>
              </a:rPr>
              <a:t>4</a:t>
            </a:r>
            <a:r>
              <a:rPr lang="en-US" sz="2000" baseline="30000" dirty="0">
                <a:solidFill>
                  <a:prstClr val="black"/>
                </a:solidFill>
              </a:rPr>
              <a:t>th</a:t>
            </a:r>
            <a:r>
              <a:rPr lang="en-US" sz="2000" dirty="0">
                <a:solidFill>
                  <a:prstClr val="black"/>
                </a:solidFill>
              </a:rPr>
              <a:t> Annual </a:t>
            </a:r>
            <a:r>
              <a:rPr lang="en-US" sz="2000" dirty="0" smtClean="0">
                <a:solidFill>
                  <a:prstClr val="black"/>
                </a:solidFill>
              </a:rPr>
              <a:t>Conference Recap </a:t>
            </a:r>
            <a:r>
              <a:rPr lang="en-US" sz="2000" dirty="0" smtClean="0">
                <a:solidFill>
                  <a:prstClr val="black"/>
                </a:solidFill>
              </a:rPr>
              <a:t>(5 </a:t>
            </a:r>
            <a:r>
              <a:rPr lang="en-US" sz="2000" dirty="0" err="1">
                <a:solidFill>
                  <a:prstClr val="black"/>
                </a:solidFill>
              </a:rPr>
              <a:t>mins</a:t>
            </a:r>
            <a:r>
              <a:rPr lang="en-US" sz="2000" dirty="0" smtClean="0">
                <a:solidFill>
                  <a:prstClr val="black"/>
                </a:solidFill>
              </a:rPr>
              <a:t>.)</a:t>
            </a:r>
            <a:endParaRPr lang="en-US" sz="2000" dirty="0" smtClean="0"/>
          </a:p>
          <a:p>
            <a:pPr lvl="0">
              <a:buClr>
                <a:srgbClr val="F58466"/>
              </a:buClr>
            </a:pPr>
            <a:r>
              <a:rPr lang="en-US" sz="2000" dirty="0" smtClean="0"/>
              <a:t>HTN Initiative: Collaborative Tools and Updates </a:t>
            </a:r>
            <a:r>
              <a:rPr lang="en-US" sz="2000" dirty="0" smtClean="0"/>
              <a:t>(20 </a:t>
            </a:r>
            <a:r>
              <a:rPr lang="en-US" sz="2000" dirty="0" err="1" smtClean="0"/>
              <a:t>mins</a:t>
            </a:r>
            <a:r>
              <a:rPr lang="en-US" sz="2000" dirty="0" smtClean="0"/>
              <a:t>.)</a:t>
            </a:r>
          </a:p>
          <a:p>
            <a:pPr lvl="0">
              <a:buClr>
                <a:srgbClr val="F58466"/>
              </a:buClr>
            </a:pPr>
            <a:r>
              <a:rPr lang="en-US" sz="2000" dirty="0" smtClean="0"/>
              <a:t>CMQCC Team Debrief Experience (20 </a:t>
            </a:r>
            <a:r>
              <a:rPr lang="en-US" sz="2000" dirty="0" err="1" smtClean="0"/>
              <a:t>mins</a:t>
            </a:r>
            <a:r>
              <a:rPr lang="en-US" sz="2000" dirty="0" smtClean="0"/>
              <a:t>.)</a:t>
            </a:r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1800" dirty="0">
                <a:solidFill>
                  <a:prstClr val="black"/>
                </a:solidFill>
              </a:rPr>
              <a:t>Jamie Vincent, MSN, RNC-OB, C-EFM, Perinatal CNS - John Muir Hospital </a:t>
            </a:r>
          </a:p>
          <a:p>
            <a:pPr lvl="0">
              <a:buClr>
                <a:srgbClr val="F58466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Team Talks 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 smtClean="0">
                <a:solidFill>
                  <a:prstClr val="black"/>
                </a:solidFill>
              </a:rPr>
              <a:t>10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mins</a:t>
            </a:r>
            <a:r>
              <a:rPr lang="en-US" sz="2000" dirty="0" smtClean="0">
                <a:solidFill>
                  <a:prstClr val="black"/>
                </a:solidFill>
              </a:rPr>
              <a:t>.)</a:t>
            </a:r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</a:rPr>
              <a:t>Marilyn </a:t>
            </a:r>
            <a:r>
              <a:rPr lang="en-US" altLang="en-US" sz="1800" dirty="0" err="1">
                <a:solidFill>
                  <a:prstClr val="black"/>
                </a:solidFill>
              </a:rPr>
              <a:t>Paolella</a:t>
            </a:r>
            <a:r>
              <a:rPr lang="en-US" altLang="en-US" sz="1800" dirty="0">
                <a:solidFill>
                  <a:prstClr val="black"/>
                </a:solidFill>
              </a:rPr>
              <a:t> BSN, RNC, </a:t>
            </a:r>
            <a:r>
              <a:rPr lang="en-US" altLang="en-US" sz="1800" dirty="0" smtClean="0">
                <a:solidFill>
                  <a:prstClr val="black"/>
                </a:solidFill>
              </a:rPr>
              <a:t>E-EFM, Silver Cross Hospital</a:t>
            </a:r>
          </a:p>
          <a:p>
            <a:pPr lvl="0">
              <a:buClr>
                <a:srgbClr val="F58466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Patient </a:t>
            </a:r>
            <a:r>
              <a:rPr lang="en-US" sz="2000" dirty="0" smtClean="0">
                <a:solidFill>
                  <a:prstClr val="black"/>
                </a:solidFill>
              </a:rPr>
              <a:t>and Family Advisors</a:t>
            </a:r>
          </a:p>
          <a:p>
            <a:pPr lvl="0">
              <a:buClr>
                <a:srgbClr val="F58466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Next </a:t>
            </a:r>
            <a:r>
              <a:rPr lang="en-US" sz="2000" dirty="0">
                <a:solidFill>
                  <a:prstClr val="black"/>
                </a:solidFill>
              </a:rPr>
              <a:t>Steps &amp; Questions</a:t>
            </a:r>
          </a:p>
          <a:p>
            <a:pPr>
              <a:buClr>
                <a:srgbClr val="F58466"/>
              </a:buClr>
            </a:pPr>
            <a:endParaRPr lang="en-US" sz="2000" dirty="0" smtClean="0"/>
          </a:p>
          <a:p>
            <a:pPr lvl="0">
              <a:buClr>
                <a:srgbClr val="F58466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591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 </a:t>
            </a:r>
            <a:r>
              <a:rPr lang="en-US" dirty="0" err="1" smtClean="0"/>
              <a:t>y.o</a:t>
            </a:r>
            <a:r>
              <a:rPr lang="en-US" dirty="0" smtClean="0"/>
              <a:t>., G5 P5, s/p repeat C/S  for breech presentation on 1/20/2016</a:t>
            </a:r>
          </a:p>
          <a:p>
            <a:r>
              <a:rPr lang="en-US" dirty="0" smtClean="0"/>
              <a:t>Admitted to ED with c/o bleeding from incision</a:t>
            </a:r>
          </a:p>
          <a:p>
            <a:r>
              <a:rPr lang="en-US" dirty="0" smtClean="0"/>
              <a:t>States BP fairly well controlled, but elevated lately</a:t>
            </a:r>
          </a:p>
          <a:p>
            <a:r>
              <a:rPr lang="en-US" dirty="0" smtClean="0"/>
              <a:t>History of preeclampsia with two prior pregnancies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4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75C53"/>
                </a:solidFill>
                <a:latin typeface="Arial"/>
                <a:ea typeface="+mn-ea"/>
              </a:rPr>
              <a:t>175/90 @ 0930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75C53"/>
                </a:solidFill>
                <a:latin typeface="Arial"/>
                <a:ea typeface="+mn-ea"/>
              </a:rPr>
              <a:t>164/99 @ 1330</a:t>
            </a:r>
            <a:endParaRPr lang="en-US" dirty="0">
              <a:solidFill>
                <a:srgbClr val="675C53"/>
              </a:solidFill>
              <a:latin typeface="Arial"/>
              <a:ea typeface="+mn-ea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3697"/>
            <a:ext cx="8229600" cy="43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Review: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182" y="1981200"/>
            <a:ext cx="6229635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6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Preeclampsia Care Guidelines: 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4122" y="1600200"/>
            <a:ext cx="33757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Preeclampsia Care Guidelines: 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069" y="1600200"/>
            <a:ext cx="80158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37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Preeclampsia Care Guidelines: 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52334"/>
            <a:ext cx="4800600" cy="46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0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Preeclampsia Care Guidelines: 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7336" y="1828800"/>
            <a:ext cx="804736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1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CMQCC Debrief Form: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7300" y="1143000"/>
            <a:ext cx="6629400" cy="5128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5184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568682" cy="591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4221" y="1295400"/>
            <a:ext cx="6687776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9141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568682" cy="591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756" y="2362200"/>
            <a:ext cx="7225443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408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343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  <a:t>Annual Conference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568682" cy="591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14" y="3352800"/>
            <a:ext cx="7716253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1365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568682" cy="591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39" y="3962400"/>
            <a:ext cx="7084004" cy="1671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6812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16221"/>
            <a:ext cx="5105400" cy="4492752"/>
          </a:xfrm>
        </p:spPr>
      </p:pic>
    </p:spTree>
    <p:extLst>
      <p:ext uri="{BB962C8B-B14F-4D97-AF65-F5344CB8AC3E}">
        <p14:creationId xmlns:p14="http://schemas.microsoft.com/office/powerpoint/2010/main" val="3635998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Team Talks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47545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dirty="0" smtClean="0">
                <a:ea typeface="ＭＳ Ｐゴシック" pitchFamily="34" charset="-128"/>
              </a:rPr>
              <a:t>Silver Cross Hospital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Marilyn </a:t>
            </a:r>
            <a:r>
              <a:rPr lang="en-US" altLang="en-US" dirty="0" err="1">
                <a:solidFill>
                  <a:prstClr val="black"/>
                </a:solidFill>
                <a:ea typeface="ＭＳ Ｐゴシック" pitchFamily="34" charset="-128"/>
              </a:rPr>
              <a:t>Paolella</a:t>
            </a: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 BSN, RNC, </a:t>
            </a:r>
            <a:r>
              <a:rPr lang="en-US" altLang="en-US" dirty="0" smtClean="0">
                <a:solidFill>
                  <a:prstClr val="black"/>
                </a:solidFill>
                <a:ea typeface="ＭＳ Ｐゴシック" pitchFamily="34" charset="-128"/>
              </a:rPr>
              <a:t>E-EFM</a:t>
            </a: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</a:pPr>
            <a:endParaRPr lang="en-US" altLang="en-US" dirty="0" smtClean="0">
              <a:ea typeface="ＭＳ Ｐゴシック" pitchFamily="34" charset="-128"/>
            </a:endParaRPr>
          </a:p>
          <a:p>
            <a:pPr marL="0" indent="0" eaLnBrk="1" hangingPunct="1">
              <a:buClr>
                <a:srgbClr val="F58466"/>
              </a:buClr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marL="0" indent="0" eaLnBrk="1" hangingPunct="1">
              <a:buClr>
                <a:srgbClr val="004990"/>
              </a:buClr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911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Silver Cross Hospital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Cerner Hospital for Documentation</a:t>
            </a:r>
          </a:p>
          <a:p>
            <a:r>
              <a:rPr lang="en-US" dirty="0" smtClean="0"/>
              <a:t>New Debrief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82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/>
              <a:t>Debrief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/>
          <a:lstStyle/>
          <a:p>
            <a:r>
              <a:rPr lang="en-US" sz="1800" b="1" dirty="0"/>
              <a:t>Gestational </a:t>
            </a:r>
            <a:r>
              <a:rPr lang="en-US" sz="1800" b="1" dirty="0" smtClean="0"/>
              <a:t>Hypertension/Preeclampsia </a:t>
            </a:r>
            <a:r>
              <a:rPr lang="en-US" sz="1800" b="1" dirty="0"/>
              <a:t>and Magnesium Sulfate Therapy Assessment</a:t>
            </a:r>
            <a:endParaRPr lang="en-US" sz="1800" dirty="0"/>
          </a:p>
          <a:p>
            <a:r>
              <a:rPr lang="en-US" sz="1800" u="sng" dirty="0"/>
              <a:t>iView Labor band – Gestational Hypertension section:</a:t>
            </a:r>
            <a:endParaRPr lang="en-US" sz="1800" dirty="0"/>
          </a:p>
          <a:p>
            <a:r>
              <a:rPr lang="en-US" sz="1800" u="sng" dirty="0"/>
              <a:t>New field for </a:t>
            </a:r>
            <a:r>
              <a:rPr lang="en-US" sz="1800" b="1" u="sng" dirty="0"/>
              <a:t>If Severe HTN PP Initiated, Debrief Done</a:t>
            </a:r>
            <a:r>
              <a:rPr lang="en-US" sz="1800" u="sng" dirty="0"/>
              <a:t> within Gestational Hypertension section:</a:t>
            </a:r>
            <a:endParaRPr lang="en-US" sz="1800" dirty="0"/>
          </a:p>
          <a:p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743200"/>
            <a:ext cx="5943600" cy="343979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926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r>
              <a:rPr lang="en-US" sz="2800" dirty="0" smtClean="0"/>
              <a:t>Other hypertension documentation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4971429" cy="311428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642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Also have Magnesium Sulfate band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5015" y="1600200"/>
            <a:ext cx="6644370" cy="4800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167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2800" dirty="0" smtClean="0"/>
              <a:t>Coming January 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/>
              <a:t>New alert will </a:t>
            </a:r>
            <a:r>
              <a:rPr lang="en-US" dirty="0" smtClean="0"/>
              <a:t>fire in Cerner in order to make sure the patient is seen after discharge in the appropriate time frame,  if patient had severe hypertension </a:t>
            </a:r>
            <a:r>
              <a:rPr lang="en-US" dirty="0" err="1" smtClean="0"/>
              <a:t>powerplan</a:t>
            </a:r>
            <a:r>
              <a:rPr lang="en-US" dirty="0" smtClean="0"/>
              <a:t>.  (Fires with a pharmacy link) </a:t>
            </a:r>
          </a:p>
          <a:p>
            <a:pPr lvl="0"/>
            <a:r>
              <a:rPr lang="en-US" dirty="0"/>
              <a:t>It should display </a:t>
            </a:r>
            <a:r>
              <a:rPr lang="en-US" dirty="0" smtClean="0"/>
              <a:t>to physicians and RNs upon </a:t>
            </a:r>
            <a:r>
              <a:rPr lang="en-US" dirty="0"/>
              <a:t>opening the patient’s chart.</a:t>
            </a:r>
          </a:p>
          <a:p>
            <a:pPr lvl="0"/>
            <a:r>
              <a:rPr lang="en-US" dirty="0"/>
              <a:t>It should fire starting 18 hours after Date, Time of Birth.  If the mother had multiples, it should go off of Baby A.  </a:t>
            </a:r>
          </a:p>
          <a:p>
            <a:pPr lvl="0"/>
            <a:r>
              <a:rPr lang="en-US" dirty="0"/>
              <a:t>It should fire every 4 hours. </a:t>
            </a:r>
          </a:p>
          <a:p>
            <a:pPr lvl="0"/>
            <a:r>
              <a:rPr lang="en-US" dirty="0"/>
              <a:t>It should STOP firing when the Discharge Patient order has been placed.  </a:t>
            </a:r>
            <a:endParaRPr lang="en-US" dirty="0" smtClean="0"/>
          </a:p>
          <a:p>
            <a:pPr lvl="0"/>
            <a:r>
              <a:rPr lang="en-US" dirty="0" smtClean="0"/>
              <a:t>It will remind the physician and nursing staff about the discharge visit criteria for patients with severe hypertension, and those discharged on meds. </a:t>
            </a:r>
            <a:endParaRPr lang="en-US" dirty="0"/>
          </a:p>
          <a:p>
            <a:endParaRPr lang="en-US" sz="2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76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343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  <a:t>Patient &amp; Family Advisors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Annual Conference 2016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Conference held on November 3, 2016 at the Westin in Lombard, IL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396 participants (largest ever)!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54 physicians (most ever)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313 nurses including perinatal administrators and educators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Representatives from state legislature, Medicaid, Public Health (most ever)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5 sponsors (most ever)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54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Patient/Family Advisors</a:t>
            </a: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6021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ILPQC patient/family advisors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sz="2400" dirty="0"/>
              <a:t>ILPQC having conversations with 4 potential moms to serve on advisory boards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sz="2400" dirty="0"/>
              <a:t>Discussing specific roles of patient/family advisors at the state level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Hospital patient/family advisors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sz="2400" dirty="0"/>
              <a:t>ILPQC developed tool to help staff/providers engage patient/family members in discussion about working in QI 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sz="2400" dirty="0"/>
              <a:t>Draft for review and feedback in download box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Available on website and sent to all team members</a:t>
            </a:r>
            <a:endParaRPr lang="en-US" altLang="en-US" sz="2400" dirty="0"/>
          </a:p>
          <a:p>
            <a:pPr>
              <a:buClr>
                <a:srgbClr val="F58466"/>
              </a:buClr>
            </a:pPr>
            <a:r>
              <a:rPr lang="en-US" sz="2400" dirty="0" smtClean="0"/>
              <a:t>One Pager on the value of patient/family engagement posted to front page of ILPQC website!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24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Team Talks – HTN Initiative</a:t>
            </a:r>
            <a:endParaRPr lang="en-US" altLang="en-US" sz="28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304800" y="1036637"/>
            <a:ext cx="4572000" cy="4678363"/>
          </a:xfrm>
        </p:spPr>
        <p:txBody>
          <a:bodyPr/>
          <a:lstStyle/>
          <a:p>
            <a:pPr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2000" dirty="0" smtClean="0"/>
              <a:t>Teams assigned an OB Teams Call – look for email from Kate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January - </a:t>
            </a: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 err="1"/>
              <a:t>Alexian</a:t>
            </a:r>
            <a:r>
              <a:rPr lang="en-US" altLang="en-US" sz="1600" dirty="0"/>
              <a:t> Brothers Women’s and Children’s Hospital</a:t>
            </a: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/>
              <a:t>Memorial Hospital East/Belleville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February</a:t>
            </a: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/>
              <a:t>Northwest Community Hospital</a:t>
            </a: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/>
              <a:t>Rush-Copley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March</a:t>
            </a: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/>
              <a:t>Elmhurst Memorial</a:t>
            </a: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 err="1"/>
              <a:t>Unitypoint</a:t>
            </a:r>
            <a:r>
              <a:rPr lang="en-US" altLang="en-US" sz="1600" dirty="0"/>
              <a:t> Health Trinity</a:t>
            </a: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 err="1"/>
              <a:t>Alexian</a:t>
            </a:r>
            <a:r>
              <a:rPr lang="en-US" altLang="en-US" sz="1600" dirty="0"/>
              <a:t> Brothers Women’s and Children’s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April</a:t>
            </a:r>
            <a:endParaRPr lang="en-US" altLang="en-US" sz="2000" dirty="0">
              <a:solidFill>
                <a:prstClr val="black"/>
              </a:solidFill>
            </a:endParaRP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 err="1">
                <a:solidFill>
                  <a:prstClr val="black"/>
                </a:solidFill>
              </a:rPr>
              <a:t>SwedishAmerican</a:t>
            </a:r>
            <a:endParaRPr lang="en-US" altLang="en-US" sz="1600" dirty="0">
              <a:solidFill>
                <a:prstClr val="black"/>
              </a:solidFill>
            </a:endParaRPr>
          </a:p>
          <a:p>
            <a:pPr lvl="2"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Palos Community </a:t>
            </a:r>
            <a:r>
              <a:rPr lang="en-US" altLang="en-US" sz="1600" dirty="0" smtClean="0">
                <a:solidFill>
                  <a:prstClr val="black"/>
                </a:solidFill>
              </a:rPr>
              <a:t>Hospital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0200" y="5181600"/>
            <a:ext cx="34258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876800" y="1066800"/>
            <a:ext cx="4267200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2000" dirty="0" smtClean="0"/>
              <a:t>Generate discussion and learning through sharing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charset="0"/>
              <a:buChar char="•"/>
              <a:defRPr/>
            </a:pPr>
            <a:r>
              <a:rPr lang="en-US" altLang="en-US" sz="1800" dirty="0" smtClean="0">
                <a:ea typeface="MS PGothic" charset="0"/>
                <a:cs typeface="+mn-cs"/>
              </a:rPr>
              <a:t>Good foundation </a:t>
            </a:r>
            <a:r>
              <a:rPr lang="en-US" altLang="en-US" sz="1800" dirty="0" smtClean="0"/>
              <a:t>for storyboard/poster presentations!</a:t>
            </a:r>
          </a:p>
          <a:p>
            <a:pPr eaLnBrk="1" hangingPunct="1">
              <a:buClr>
                <a:srgbClr val="F58466"/>
              </a:buClr>
              <a:buSzPct val="104000"/>
              <a:defRPr/>
            </a:pPr>
            <a:r>
              <a:rPr lang="en-US" altLang="en-US" sz="1800" dirty="0"/>
              <a:t>P</a:t>
            </a:r>
            <a:r>
              <a:rPr lang="en-US" altLang="en-US" sz="2000" dirty="0"/>
              <a:t>resent 5-10 </a:t>
            </a:r>
            <a:r>
              <a:rPr lang="en-US" altLang="en-US" sz="2000" dirty="0" err="1"/>
              <a:t>mins</a:t>
            </a:r>
            <a:r>
              <a:rPr lang="en-US" altLang="en-US" sz="2000" dirty="0"/>
              <a:t>. on current QI </a:t>
            </a:r>
            <a:r>
              <a:rPr lang="en-US" altLang="en-US" sz="2000" dirty="0" smtClean="0"/>
              <a:t>work based on monthly call topic: </a:t>
            </a:r>
            <a:endParaRPr lang="en-US" altLang="en-US" sz="1800" dirty="0" smtClean="0">
              <a:ea typeface="MS PGothic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ea typeface="MS PGothic" charset="0"/>
              </a:rPr>
              <a:t>January – implementing standard order sets, protocols, and checklists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ea typeface="MS PGothic" charset="0"/>
              </a:rPr>
              <a:t>February – standardizing identification, BP measurement, assessment, and monitoring for pregnant/postpartum women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ea typeface="MS PGothic" charset="0"/>
              </a:rPr>
              <a:t>March – rapid access to IV and PO anti-hypertensive medications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ea typeface="MS PGothic" charset="0"/>
              </a:rPr>
              <a:t>April – implement system for standardized patient discharge education and follow-up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ea typeface="MS PGothic" charset="0"/>
            </a:endParaRPr>
          </a:p>
          <a:p>
            <a:pPr lvl="1" eaLnBrk="1" hangingPunct="1">
              <a:buClr>
                <a:srgbClr val="004990"/>
              </a:buClr>
              <a:buSzPct val="104000"/>
              <a:buFont typeface="Arial" charset="0"/>
              <a:buChar char="•"/>
              <a:defRPr/>
            </a:pPr>
            <a:endParaRPr lang="en-US" alt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6988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04800" y="228603"/>
            <a:ext cx="61722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HTN Initiative Next Steps</a:t>
            </a:r>
            <a:endParaRPr lang="en-US" sz="2000" b="1" i="0" u="none" strike="noStrike" cap="none" baseline="0" dirty="0">
              <a:solidFill>
                <a:srgbClr val="F584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228600" y="1066803"/>
            <a:ext cx="85344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altLang="en-US" sz="2000" dirty="0"/>
              <a:t>Focus on QI strategies to reduce time to treatment across all hospitals</a:t>
            </a:r>
            <a:endParaRPr lang="en-US" sz="2000" dirty="0" smtClean="0">
              <a:sym typeface="Arial"/>
            </a:endParaRPr>
          </a:p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>
                <a:sym typeface="Arial"/>
              </a:rPr>
              <a:t>I</a:t>
            </a:r>
            <a:r>
              <a:rPr lang="en-US" sz="2000" dirty="0" smtClean="0">
                <a:sym typeface="Arial"/>
              </a:rPr>
              <a:t>dentify </a:t>
            </a:r>
            <a:r>
              <a:rPr lang="en-US" sz="2000" dirty="0">
                <a:sym typeface="Arial"/>
              </a:rPr>
              <a:t>a  patient/family advisor for their HTN Initiative Team and participate in monthly team </a:t>
            </a:r>
            <a:r>
              <a:rPr lang="en-US" sz="2000" dirty="0" smtClean="0">
                <a:sym typeface="Arial"/>
              </a:rPr>
              <a:t>meetings!</a:t>
            </a:r>
          </a:p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 smtClean="0">
                <a:sym typeface="Arial"/>
              </a:rPr>
              <a:t>Data past and upcoming due dates: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Arial"/>
              </a:rPr>
              <a:t>Severe </a:t>
            </a:r>
            <a:r>
              <a:rPr lang="en-US" sz="1800" dirty="0">
                <a:sym typeface="Arial"/>
              </a:rPr>
              <a:t>HTN Data Form</a:t>
            </a:r>
          </a:p>
          <a:p>
            <a:pPr lvl="2" eaLnBrk="1" hangingPunct="1">
              <a:buClr>
                <a:srgbClr val="F58466"/>
              </a:buClr>
              <a:buSzPct val="104000"/>
            </a:pPr>
            <a:r>
              <a:rPr lang="en-US" sz="1600" dirty="0" smtClean="0">
                <a:sym typeface="Arial"/>
              </a:rPr>
              <a:t>November data was due December 15</a:t>
            </a:r>
            <a:r>
              <a:rPr lang="en-US" sz="1600" baseline="30000" dirty="0" smtClean="0">
                <a:sym typeface="Arial"/>
              </a:rPr>
              <a:t>th</a:t>
            </a:r>
            <a:r>
              <a:rPr lang="en-US" sz="1600" dirty="0" smtClean="0">
                <a:sym typeface="Arial"/>
              </a:rPr>
              <a:t> </a:t>
            </a:r>
          </a:p>
          <a:p>
            <a:pPr lvl="2" eaLnBrk="1" hangingPunct="1">
              <a:buClr>
                <a:srgbClr val="F58466"/>
              </a:buClr>
              <a:buSzPct val="104000"/>
            </a:pPr>
            <a:r>
              <a:rPr lang="en-US" sz="1600" dirty="0" smtClean="0">
                <a:sym typeface="Arial"/>
              </a:rPr>
              <a:t>December data is due January 15</a:t>
            </a:r>
            <a:r>
              <a:rPr lang="en-US" sz="1600" baseline="30000" dirty="0" smtClean="0">
                <a:sym typeface="Arial"/>
              </a:rPr>
              <a:t>th</a:t>
            </a:r>
            <a:r>
              <a:rPr lang="en-US" sz="1600" dirty="0" smtClean="0">
                <a:sym typeface="Arial"/>
              </a:rPr>
              <a:t> </a:t>
            </a:r>
            <a:endParaRPr lang="en-US" sz="1600" dirty="0">
              <a:sym typeface="Arial"/>
            </a:endParaRP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1800" dirty="0">
                <a:sym typeface="Arial"/>
              </a:rPr>
              <a:t>AIM Quarterly Measures</a:t>
            </a:r>
          </a:p>
          <a:p>
            <a:pPr lvl="2" eaLnBrk="1" hangingPunct="1">
              <a:buClr>
                <a:srgbClr val="F58466"/>
              </a:buClr>
              <a:buSzPct val="104000"/>
            </a:pPr>
            <a:r>
              <a:rPr lang="en-US" sz="1600" dirty="0" smtClean="0">
                <a:sym typeface="Arial"/>
              </a:rPr>
              <a:t>2016 </a:t>
            </a:r>
            <a:r>
              <a:rPr lang="en-US" sz="1600" dirty="0">
                <a:sym typeface="Arial"/>
              </a:rPr>
              <a:t>Q3 (July - September) </a:t>
            </a:r>
            <a:r>
              <a:rPr lang="en-US" sz="1600" dirty="0" smtClean="0">
                <a:sym typeface="Arial"/>
              </a:rPr>
              <a:t>was </a:t>
            </a:r>
            <a:r>
              <a:rPr lang="en-US" sz="1600" dirty="0">
                <a:sym typeface="Arial"/>
              </a:rPr>
              <a:t>due October </a:t>
            </a:r>
            <a:r>
              <a:rPr lang="en-US" sz="1600" dirty="0" smtClean="0">
                <a:sym typeface="Arial"/>
              </a:rPr>
              <a:t>15</a:t>
            </a:r>
            <a:r>
              <a:rPr lang="en-US" sz="1600" baseline="30000" dirty="0" smtClean="0">
                <a:sym typeface="Arial"/>
              </a:rPr>
              <a:t>th</a:t>
            </a:r>
            <a:r>
              <a:rPr lang="en-US" sz="1600" dirty="0" smtClean="0">
                <a:sym typeface="Arial"/>
              </a:rPr>
              <a:t> </a:t>
            </a:r>
          </a:p>
          <a:p>
            <a:pPr lvl="2" eaLnBrk="1" hangingPunct="1">
              <a:buClr>
                <a:srgbClr val="F58466"/>
              </a:buClr>
              <a:buSzPct val="104000"/>
            </a:pPr>
            <a:r>
              <a:rPr lang="en-US" sz="1600" dirty="0" smtClean="0">
                <a:sym typeface="Arial"/>
              </a:rPr>
              <a:t>2016 Q4 (October – December) is due January 15</a:t>
            </a:r>
            <a:r>
              <a:rPr lang="en-US" sz="1600" baseline="30000" dirty="0" smtClean="0">
                <a:sym typeface="Arial"/>
              </a:rPr>
              <a:t>th</a:t>
            </a:r>
            <a:r>
              <a:rPr lang="en-US" sz="1600" dirty="0" smtClean="0">
                <a:sym typeface="Arial"/>
              </a:rPr>
              <a:t> 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Arial"/>
              </a:rPr>
              <a:t>Quarterly </a:t>
            </a:r>
            <a:r>
              <a:rPr lang="en-US" sz="1800" dirty="0">
                <a:sym typeface="Arial"/>
              </a:rPr>
              <a:t>Implementation Checklist</a:t>
            </a:r>
          </a:p>
          <a:p>
            <a:pPr lvl="2" eaLnBrk="1" hangingPunct="1">
              <a:buClr>
                <a:srgbClr val="F58466"/>
              </a:buClr>
              <a:buSzPct val="104000"/>
            </a:pPr>
            <a:r>
              <a:rPr lang="en-US" sz="1600" dirty="0">
                <a:sym typeface="Arial"/>
              </a:rPr>
              <a:t>2016 Q3 (July - September) </a:t>
            </a:r>
            <a:r>
              <a:rPr lang="en-US" sz="1600" dirty="0" smtClean="0">
                <a:sym typeface="Arial"/>
              </a:rPr>
              <a:t>was </a:t>
            </a:r>
            <a:r>
              <a:rPr lang="en-US" sz="1600" dirty="0">
                <a:sym typeface="Arial"/>
              </a:rPr>
              <a:t>due October </a:t>
            </a:r>
            <a:r>
              <a:rPr lang="en-US" sz="1600" dirty="0" smtClean="0">
                <a:sym typeface="Arial"/>
              </a:rPr>
              <a:t>15</a:t>
            </a:r>
            <a:r>
              <a:rPr lang="en-US" sz="1600" baseline="30000" dirty="0" smtClean="0">
                <a:sym typeface="Arial"/>
              </a:rPr>
              <a:t>th</a:t>
            </a:r>
            <a:r>
              <a:rPr lang="en-US" sz="1600" dirty="0" smtClean="0">
                <a:sym typeface="Arial"/>
              </a:rPr>
              <a:t> </a:t>
            </a:r>
          </a:p>
          <a:p>
            <a:pPr lvl="2" eaLnBrk="1" hangingPunct="1">
              <a:buClr>
                <a:srgbClr val="F58466"/>
              </a:buClr>
              <a:buSzPct val="104000"/>
            </a:pPr>
            <a:r>
              <a:rPr lang="en-US" sz="1600" dirty="0">
                <a:sym typeface="Arial"/>
              </a:rPr>
              <a:t>2016 Q4 (October – December) is due January 15</a:t>
            </a:r>
            <a:r>
              <a:rPr lang="en-US" sz="1600" baseline="30000" dirty="0">
                <a:sym typeface="Arial"/>
              </a:rPr>
              <a:t>th</a:t>
            </a:r>
            <a:r>
              <a:rPr lang="en-US" sz="1600" dirty="0">
                <a:sym typeface="Arial"/>
              </a:rPr>
              <a:t> </a:t>
            </a:r>
            <a:endParaRPr lang="en-US" sz="1600" dirty="0" smtClean="0">
              <a:sym typeface="Arial"/>
            </a:endParaRPr>
          </a:p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 smtClean="0">
                <a:sym typeface="Arial"/>
              </a:rPr>
              <a:t>Next teams call will be </a:t>
            </a:r>
            <a:r>
              <a:rPr lang="en-US" sz="2000" smtClean="0">
                <a:sym typeface="Arial"/>
              </a:rPr>
              <a:t>January </a:t>
            </a:r>
            <a:r>
              <a:rPr lang="en-US" sz="2000" smtClean="0">
                <a:sym typeface="Arial"/>
              </a:rPr>
              <a:t>23, </a:t>
            </a:r>
            <a:r>
              <a:rPr lang="en-US" sz="2000" dirty="0" smtClean="0">
                <a:sym typeface="Arial"/>
              </a:rPr>
              <a:t>2017 from 12:30 – 1:20 pm</a:t>
            </a:r>
          </a:p>
          <a:p>
            <a:pPr eaLnBrk="1" hangingPunct="1">
              <a:buClr>
                <a:srgbClr val="F58466"/>
              </a:buClr>
              <a:buSzPct val="104000"/>
            </a:pPr>
            <a:r>
              <a:rPr lang="en-US" sz="2000" dirty="0" smtClean="0"/>
              <a:t>Email </a:t>
            </a:r>
            <a:r>
              <a:rPr lang="en-US" sz="2000" dirty="0">
                <a:hlinkClick r:id="rId3"/>
              </a:rPr>
              <a:t>info@ilpqc.org</a:t>
            </a:r>
            <a:r>
              <a:rPr lang="en-US" sz="2000" dirty="0"/>
              <a:t> with any questions!</a:t>
            </a:r>
          </a:p>
          <a:p>
            <a:pPr marL="0" marR="0" lvl="0" indent="0" eaLnBrk="1" hangingPunct="1">
              <a:buClr>
                <a:srgbClr val="F58466"/>
              </a:buClr>
              <a:buSzPct val="104000"/>
              <a:buNone/>
            </a:pPr>
            <a:endParaRPr lang="en-US" sz="2000" dirty="0" smtClean="0">
              <a:sym typeface="Arial"/>
            </a:endParaRPr>
          </a:p>
          <a:p>
            <a:pPr marL="639763" marR="0" lvl="1" indent="-190818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23907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8454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Q&amp;A</a:t>
            </a:r>
            <a:endParaRPr lang="en-US" altLang="en-US" sz="28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678363"/>
          </a:xfrm>
        </p:spPr>
        <p:txBody>
          <a:bodyPr/>
          <a:lstStyle/>
          <a:p>
            <a:pPr eaLnBrk="1" hangingPunct="1">
              <a:buClr>
                <a:srgbClr val="F58466"/>
              </a:buClr>
              <a:buSzPct val="104000"/>
              <a:defRPr/>
            </a:pPr>
            <a:r>
              <a:rPr lang="en-US" altLang="en-US" dirty="0" smtClean="0"/>
              <a:t>Ways to ask questions: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Raise your hand on Adobe Connect to ask your question by phone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</a:t>
            </a:r>
            <a:r>
              <a:rPr lang="en-US" altLang="en-US" dirty="0" smtClean="0"/>
              <a:t>ost a question in the Adobe Connect chat box</a:t>
            </a:r>
            <a:endParaRPr lang="en-US" altLang="en-US" sz="18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440" y="3322320"/>
            <a:ext cx="265176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F58466"/>
                </a:solidFill>
                <a:latin typeface="Goudy Old Style" pitchFamily="18" charset="0"/>
              </a:rPr>
              <a:t>Contact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1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ea typeface="MS PGothic" pitchFamily="34" charset="-128"/>
              </a:rPr>
              <a:t>Email  </a:t>
            </a:r>
            <a:r>
              <a:rPr lang="en-US" sz="3600" dirty="0" smtClean="0">
                <a:ea typeface="MS PGothic" pitchFamily="34" charset="-128"/>
                <a:hlinkClick r:id="rId2"/>
              </a:rPr>
              <a:t>info@ilpqc.org</a:t>
            </a:r>
            <a:endParaRPr lang="en-US" sz="3600" dirty="0" smtClean="0">
              <a:ea typeface="MS PGothic" pitchFamily="34" charset="-128"/>
            </a:endParaRPr>
          </a:p>
          <a:p>
            <a:pPr>
              <a:buClr>
                <a:srgbClr val="F58466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ea typeface="MS PGothic" pitchFamily="34" charset="-128"/>
              </a:rPr>
              <a:t>Visit us at </a:t>
            </a:r>
            <a:r>
              <a:rPr lang="en-US" sz="3600" dirty="0" smtClean="0">
                <a:ea typeface="MS PGothic" pitchFamily="34" charset="-128"/>
                <a:hlinkClick r:id="rId3"/>
              </a:rPr>
              <a:t>www.ilpqc.org</a:t>
            </a:r>
            <a:endParaRPr lang="en-US" sz="3600" dirty="0" smtClean="0">
              <a:ea typeface="MS PGothic" pitchFamily="34" charset="-128"/>
            </a:endParaRPr>
          </a:p>
          <a:p>
            <a:pPr marL="0" indent="0">
              <a:buClr>
                <a:srgbClr val="F58466"/>
              </a:buClr>
              <a:buFont typeface="Arial" panose="020B0604020202020204" pitchFamily="34" charset="0"/>
              <a:buNone/>
              <a:defRPr/>
            </a:pPr>
            <a:endParaRPr lang="en-US" sz="36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246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sponsor_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67600" y="591136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7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Annual Conference 2016: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Debrief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Debrief on </a:t>
            </a:r>
            <a:r>
              <a:rPr lang="en-US" altLang="en-US" sz="2800" dirty="0" smtClean="0"/>
              <a:t>event </a:t>
            </a:r>
            <a:endParaRPr lang="en-US" altLang="en-US" sz="2800" dirty="0"/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Feedback on what went well and what we can improve on?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Debrief on OB Breakout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/>
              <a:t>Discussion of key </a:t>
            </a:r>
            <a:r>
              <a:rPr lang="en-US" altLang="en-US" sz="2400" dirty="0" smtClean="0"/>
              <a:t>takeaways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Moving forward with QI focused calls in 2017 for HTN 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Interest across many potential future initiatives: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 smtClean="0"/>
              <a:t>Implementation of LARC at Delivery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 smtClean="0"/>
              <a:t>Supporting Vaginal Birth / Reducing Primary Cesarean</a:t>
            </a:r>
          </a:p>
          <a:p>
            <a:pPr lvl="2" eaLnBrk="1" hangingPunct="1">
              <a:buClr>
                <a:srgbClr val="F58466"/>
              </a:buClr>
            </a:pPr>
            <a:r>
              <a:rPr lang="en-US" altLang="en-US" sz="2000" dirty="0" smtClean="0"/>
              <a:t>Optimizing Management of Maternal </a:t>
            </a:r>
            <a:r>
              <a:rPr lang="en-US" altLang="en-US" sz="2000" dirty="0" err="1" smtClean="0"/>
              <a:t>Opioid</a:t>
            </a:r>
            <a:r>
              <a:rPr lang="en-US" altLang="en-US" sz="2000" dirty="0" smtClean="0"/>
              <a:t> Use (partnership with neonatal NAS initiative</a:t>
            </a:r>
            <a:endParaRPr lang="en-US" altLang="en-US" sz="2000" dirty="0"/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01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343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800" b="1" dirty="0">
                <a:solidFill>
                  <a:srgbClr val="F58466"/>
                </a:solidFill>
                <a:latin typeface="Goudy Old Style" pitchFamily="18" charset="0"/>
              </a:rPr>
              <a:t>HTN Initiative: Collaborative Tools and Updates </a:t>
            </a:r>
            <a: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 </a:t>
            </a:r>
            <a: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48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QI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Support Plan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Collaborative Data Review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A QI Story: Doubling Debriefs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</a:br>
            <a:endParaRPr lang="en-US" sz="2000" b="1" dirty="0">
              <a:solidFill>
                <a:schemeClr val="bg1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Collaborative Call Schedule: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Focus on System Changes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/>
          </p:nvPr>
        </p:nvGraphicFramePr>
        <p:xfrm>
          <a:off x="263324" y="1524000"/>
          <a:ext cx="8432157" cy="48963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2676"/>
                <a:gridCol w="6409481"/>
              </a:tblGrid>
              <a:tr h="5505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 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Topics –Top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 system level changes/interventions to decrease the time to treatment and improve discharge education and follow-up:</a:t>
                      </a:r>
                      <a:endParaRPr lang="en-US" sz="1400" dirty="0"/>
                    </a:p>
                  </a:txBody>
                  <a:tcPr anchor="ctr"/>
                </a:tc>
              </a:tr>
              <a:tr h="615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December 19, 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/>
                        <a:t>Establish a system to perform </a:t>
                      </a:r>
                      <a:r>
                        <a:rPr lang="en-US" sz="1400" u="sng" dirty="0" smtClean="0"/>
                        <a:t>regular debriefs </a:t>
                      </a:r>
                      <a:r>
                        <a:rPr lang="en-US" sz="1400" dirty="0" smtClean="0"/>
                        <a:t>after all new onset severe maternal hypertension cases</a:t>
                      </a:r>
                      <a:endParaRPr lang="en-US" sz="1400" dirty="0"/>
                    </a:p>
                  </a:txBody>
                  <a:tcPr anchor="ctr"/>
                </a:tc>
              </a:tr>
              <a:tr h="707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 23,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Develop and implement </a:t>
                      </a:r>
                      <a:r>
                        <a:rPr lang="en-US" sz="1400" u="sng" dirty="0" smtClean="0"/>
                        <a:t>standard order sets, protocols, and checklists </a:t>
                      </a:r>
                      <a:r>
                        <a:rPr lang="en-US" sz="1400" dirty="0" smtClean="0"/>
                        <a:t>for recognition and response to severe maternal hypertension and integrate into EHR</a:t>
                      </a:r>
                    </a:p>
                  </a:txBody>
                  <a:tcPr anchor="ctr"/>
                </a:tc>
              </a:tr>
              <a:tr h="5505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February 27, 2017</a:t>
                      </a:r>
                    </a:p>
                    <a:p>
                      <a:pPr algn="ctr"/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Implement a system to </a:t>
                      </a:r>
                      <a:r>
                        <a:rPr lang="en-US" sz="1400" u="sng" dirty="0" smtClean="0"/>
                        <a:t>identify pregnant and postpartum women</a:t>
                      </a:r>
                      <a:r>
                        <a:rPr lang="en-US" sz="1400" dirty="0" smtClean="0"/>
                        <a:t> in all hospital departments </a:t>
                      </a:r>
                      <a:r>
                        <a:rPr lang="en-US" sz="1400" baseline="0" dirty="0" smtClean="0"/>
                        <a:t> and e</a:t>
                      </a:r>
                      <a:r>
                        <a:rPr lang="en-US" sz="1400" dirty="0" smtClean="0"/>
                        <a:t>xecute </a:t>
                      </a:r>
                      <a:r>
                        <a:rPr lang="en-US" sz="1400" u="sng" dirty="0" smtClean="0"/>
                        <a:t>protocol for measurement, assessment, and monitoring</a:t>
                      </a:r>
                      <a:r>
                        <a:rPr lang="en-US" sz="1400" dirty="0" smtClean="0"/>
                        <a:t> of blood pressure and urine protein for all pregnant and postpartum women</a:t>
                      </a:r>
                    </a:p>
                  </a:txBody>
                  <a:tcPr anchor="ctr"/>
                </a:tc>
              </a:tr>
              <a:tr h="5505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March 27*,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Ensure </a:t>
                      </a:r>
                      <a:r>
                        <a:rPr lang="en-US" sz="1400" u="sng" dirty="0" smtClean="0"/>
                        <a:t>rapid access to IV and PO anti-hypertensive medications</a:t>
                      </a:r>
                      <a:r>
                        <a:rPr lang="en-US" sz="1400" dirty="0" smtClean="0"/>
                        <a:t> with guide for administration and dosage (e.g. standing orders, medication kits, rapid response team)</a:t>
                      </a:r>
                    </a:p>
                  </a:txBody>
                  <a:tcPr anchor="ctr"/>
                </a:tc>
              </a:tr>
              <a:tr h="615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April 24,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/>
                        <a:t>Implement a system to provide patient-centered </a:t>
                      </a:r>
                      <a:r>
                        <a:rPr lang="en-US" sz="1400" u="sng" dirty="0" smtClean="0"/>
                        <a:t>discharge education materials </a:t>
                      </a:r>
                      <a:r>
                        <a:rPr lang="en-US" sz="1400" dirty="0" smtClean="0"/>
                        <a:t>on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severe maternal hypertension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and i</a:t>
                      </a:r>
                      <a:r>
                        <a:rPr lang="en-US" sz="1400" dirty="0" smtClean="0"/>
                        <a:t>mplement protocols to ensure patient </a:t>
                      </a:r>
                      <a:r>
                        <a:rPr lang="en-US" sz="1400" u="sng" dirty="0" smtClean="0"/>
                        <a:t>follow-up within 10 days</a:t>
                      </a:r>
                      <a:r>
                        <a:rPr lang="en-US" sz="1400" u="none" dirty="0" smtClean="0"/>
                        <a:t> </a:t>
                      </a:r>
                      <a:r>
                        <a:rPr lang="en-US" sz="1400" dirty="0" smtClean="0"/>
                        <a:t>for all women with severe hypertension and 72 hours for all women on medications </a:t>
                      </a:r>
                      <a:endParaRPr lang="en-US" sz="1400" dirty="0"/>
                    </a:p>
                  </a:txBody>
                  <a:tcPr anchor="ctr"/>
                </a:tc>
              </a:tr>
              <a:tr h="615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Anticipate</a:t>
                      </a:r>
                      <a:r>
                        <a:rPr lang="en-US" sz="1400" baseline="0" dirty="0" smtClean="0"/>
                        <a:t> Face –to – face meeting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5-Point Star 1"/>
          <p:cNvSpPr/>
          <p:nvPr/>
        </p:nvSpPr>
        <p:spPr>
          <a:xfrm>
            <a:off x="94130" y="2133600"/>
            <a:ext cx="381000" cy="381000"/>
          </a:xfrm>
          <a:prstGeom prst="star5">
            <a:avLst/>
          </a:prstGeom>
          <a:solidFill>
            <a:srgbClr val="F58466"/>
          </a:solidFill>
          <a:ln>
            <a:solidFill>
              <a:srgbClr val="F36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4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49679" cy="914400"/>
          </a:xfrm>
        </p:spPr>
        <p:txBody>
          <a:bodyPr/>
          <a:lstStyle/>
          <a:p>
            <a:pPr algn="l">
              <a:lnSpc>
                <a:spcPts val="3220"/>
              </a:lnSpc>
            </a:pP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Focused QI Support Starting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in January 2017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8890000" cy="442120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ILPQC Central reviews data on key process measures by hospital, </a:t>
            </a:r>
            <a:r>
              <a:rPr lang="en-US" sz="2800" b="1" dirty="0" smtClean="0"/>
              <a:t>starting with time to treatment in January 2017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ILPQC identifies hospitals and provided targeted support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Treating 75-100% </a:t>
            </a:r>
            <a:r>
              <a:rPr lang="en-US" sz="2400" dirty="0"/>
              <a:t>(</a:t>
            </a:r>
            <a:r>
              <a:rPr lang="en-US" sz="2400" dirty="0" smtClean="0"/>
              <a:t>28 </a:t>
            </a:r>
            <a:r>
              <a:rPr lang="en-US" sz="2400" dirty="0"/>
              <a:t>teams as of 9/16) of </a:t>
            </a:r>
            <a:r>
              <a:rPr lang="en-US" sz="2400" dirty="0" smtClean="0"/>
              <a:t>women in under 60 minutes – Hospitals will be contacted with mentorship opportunities 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Treating 25-74</a:t>
            </a:r>
            <a:r>
              <a:rPr lang="en-US" sz="2400" dirty="0"/>
              <a:t>% </a:t>
            </a:r>
            <a:r>
              <a:rPr lang="en-US" sz="2400" dirty="0" smtClean="0"/>
              <a:t>(12 </a:t>
            </a:r>
            <a:r>
              <a:rPr lang="en-US" sz="2400" dirty="0"/>
              <a:t>teams as of 9/16) </a:t>
            </a:r>
            <a:r>
              <a:rPr lang="en-US" sz="2400" dirty="0" smtClean="0"/>
              <a:t>of women in under 60 minutes – Hospitals will be invited to focused QI support calls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Treating 0-24% (24 teams as of 9/16) of women in under 60 minutes – Hospitals will be contacted for individual QI support calls</a:t>
            </a:r>
          </a:p>
          <a:p>
            <a:pPr>
              <a:buClr>
                <a:srgbClr val="F58466"/>
              </a:buClr>
            </a:pPr>
            <a:r>
              <a:rPr lang="en-US" sz="2800" dirty="0" smtClean="0">
                <a:solidFill>
                  <a:srgbClr val="004990"/>
                </a:solidFill>
              </a:rPr>
              <a:t>Stay tuned for upcoming QI Support Calls in email newsletters </a:t>
            </a:r>
            <a:endParaRPr lang="en-US" sz="2800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49679" cy="914400"/>
          </a:xfrm>
        </p:spPr>
        <p:txBody>
          <a:bodyPr/>
          <a:lstStyle/>
          <a:p>
            <a:pPr algn="l">
              <a:lnSpc>
                <a:spcPts val="3220"/>
              </a:lnSpc>
            </a:pP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Focused QI Support Starting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in January 2017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1219200"/>
            <a:ext cx="8890000" cy="442120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F58466"/>
              </a:buClr>
            </a:pPr>
            <a:r>
              <a:rPr lang="en-US" dirty="0" smtClean="0"/>
              <a:t>ILPQC Central working with perinatal network administrators and provides resources to support teams to achieve goals on reducing time to treatment by December 2017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Instructions for hospitals to provide reports to PNAs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Discussion </a:t>
            </a:r>
            <a:r>
              <a:rPr lang="en-US" sz="2400" dirty="0" smtClean="0"/>
              <a:t>questions </a:t>
            </a:r>
            <a:r>
              <a:rPr lang="en-US" sz="2400" dirty="0"/>
              <a:t>for network </a:t>
            </a:r>
            <a:r>
              <a:rPr lang="en-US" sz="2400" dirty="0" smtClean="0"/>
              <a:t>meetings and encourage teams share data / progress / challenges / successes</a:t>
            </a:r>
            <a:endParaRPr lang="en-US" sz="2400" dirty="0"/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Follow up with hospitals </a:t>
            </a:r>
            <a:r>
              <a:rPr lang="en-US" sz="2400" dirty="0"/>
              <a:t>needing additional </a:t>
            </a:r>
            <a:r>
              <a:rPr lang="en-US" sz="2400" dirty="0" smtClean="0"/>
              <a:t>support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QI support calls link high performers with teams needing support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3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990"/>
      </a:hlink>
      <a:folHlink>
        <a:srgbClr val="F584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nternal Bright Orange">
  <a:themeElements>
    <a:clrScheme name="JMH Approved Colors">
      <a:dk1>
        <a:srgbClr val="675C53"/>
      </a:dk1>
      <a:lt1>
        <a:sysClr val="window" lastClr="FFFFFF"/>
      </a:lt1>
      <a:dk2>
        <a:srgbClr val="675C53"/>
      </a:dk2>
      <a:lt2>
        <a:srgbClr val="EEECE1"/>
      </a:lt2>
      <a:accent1>
        <a:srgbClr val="589199"/>
      </a:accent1>
      <a:accent2>
        <a:srgbClr val="E98300"/>
      </a:accent2>
      <a:accent3>
        <a:srgbClr val="A2AD00"/>
      </a:accent3>
      <a:accent4>
        <a:srgbClr val="885E80"/>
      </a:accent4>
      <a:accent5>
        <a:srgbClr val="C7C2BA"/>
      </a:accent5>
      <a:accent6>
        <a:srgbClr val="156570"/>
      </a:accent6>
      <a:hlink>
        <a:srgbClr val="6565FF"/>
      </a:hlink>
      <a:folHlink>
        <a:srgbClr val="885E80"/>
      </a:folHlink>
    </a:clrScheme>
    <a:fontScheme name="JMH Approved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68357</TotalTime>
  <Words>1790</Words>
  <Application>Microsoft Office PowerPoint</Application>
  <PresentationFormat>On-screen Show (4:3)</PresentationFormat>
  <Paragraphs>257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Cambria</vt:lpstr>
      <vt:lpstr>Geneva</vt:lpstr>
      <vt:lpstr>Goudy Old Style</vt:lpstr>
      <vt:lpstr>Noto Symbol</vt:lpstr>
      <vt:lpstr>Wingdings</vt:lpstr>
      <vt:lpstr>Wingdings 2</vt:lpstr>
      <vt:lpstr>Office Theme</vt:lpstr>
      <vt:lpstr>2_Office Theme</vt:lpstr>
      <vt:lpstr>5_Office Theme</vt:lpstr>
      <vt:lpstr>7_Office Theme</vt:lpstr>
      <vt:lpstr>8_Office Theme</vt:lpstr>
      <vt:lpstr>Adjacency</vt:lpstr>
      <vt:lpstr>Internal Bright Orange</vt:lpstr>
      <vt:lpstr>Maternal Hypertension Initiative Teams Call Implementing Debriefs</vt:lpstr>
      <vt:lpstr>Overview</vt:lpstr>
      <vt:lpstr>Annual Conference</vt:lpstr>
      <vt:lpstr>Annual Conference 2016</vt:lpstr>
      <vt:lpstr>Annual Conference 2016: Debrief</vt:lpstr>
      <vt:lpstr> HTN Initiative: Collaborative Tools and Updates    QI Support Plan Collaborative Data Review A QI Story: Doubling Debriefs  </vt:lpstr>
      <vt:lpstr>Collaborative Call Schedule: Focus on System Changes</vt:lpstr>
      <vt:lpstr>Focused QI Support Starting  in January 2017</vt:lpstr>
      <vt:lpstr>Focused QI Support Starting  in January 2017</vt:lpstr>
      <vt:lpstr>Severe Hypertension Data Entry Status</vt:lpstr>
      <vt:lpstr>Maternal HTN:  Time to Treatment</vt:lpstr>
      <vt:lpstr>CMQCC Results</vt:lpstr>
      <vt:lpstr>PowerPoint Presentation</vt:lpstr>
      <vt:lpstr>Maternal HTN:  Debriefs</vt:lpstr>
      <vt:lpstr>Maternal HTN:  Debriefs</vt:lpstr>
      <vt:lpstr>QI Methods Example:  Linking data review to PDSA cycle</vt:lpstr>
      <vt:lpstr>A QI Story: Doubling Debriefs </vt:lpstr>
      <vt:lpstr>CMQCC Team Debrief Experience  Jamie Vincent, MSN, RNC-OB, C-EFM, Perinatal CNS - John Muir Hospital </vt:lpstr>
      <vt:lpstr>Preeclampsia: Postpartum Case Review</vt:lpstr>
      <vt:lpstr>Case Review:</vt:lpstr>
      <vt:lpstr>Case Review:</vt:lpstr>
      <vt:lpstr>Case Review:</vt:lpstr>
      <vt:lpstr>Preeclampsia Care Guidelines: ED</vt:lpstr>
      <vt:lpstr>Preeclampsia Care Guidelines: ED</vt:lpstr>
      <vt:lpstr>Preeclampsia Care Guidelines: ED</vt:lpstr>
      <vt:lpstr>Preeclampsia Care Guidelines: ED</vt:lpstr>
      <vt:lpstr>CMQCC Debrief Form:</vt:lpstr>
      <vt:lpstr>PowerPoint Presentation</vt:lpstr>
      <vt:lpstr>PowerPoint Presentation</vt:lpstr>
      <vt:lpstr>PowerPoint Presentation</vt:lpstr>
      <vt:lpstr>PowerPoint Presentation</vt:lpstr>
      <vt:lpstr>Questions?</vt:lpstr>
      <vt:lpstr>Team Talks</vt:lpstr>
      <vt:lpstr>Silver Cross Hospital</vt:lpstr>
      <vt:lpstr>Debrief Documentation</vt:lpstr>
      <vt:lpstr>Other hypertension documentation</vt:lpstr>
      <vt:lpstr>Also have Magnesium Sulfate band</vt:lpstr>
      <vt:lpstr>Coming January 2017</vt:lpstr>
      <vt:lpstr>Patient &amp; Family Advisors</vt:lpstr>
      <vt:lpstr>Patient/Family Advisors</vt:lpstr>
      <vt:lpstr>Team Talks – HTN Initiative</vt:lpstr>
      <vt:lpstr>HTN Initiative Next Steps</vt:lpstr>
      <vt:lpstr>Q&amp;A</vt:lpstr>
      <vt:lpstr>Contact</vt:lpstr>
      <vt:lpstr>PowerPoint Presentation</vt:lpstr>
    </vt:vector>
  </TitlesOfParts>
  <Company>State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Jazzmin Cooper</cp:lastModifiedBy>
  <cp:revision>1335</cp:revision>
  <dcterms:created xsi:type="dcterms:W3CDTF">2013-06-07T18:46:59Z</dcterms:created>
  <dcterms:modified xsi:type="dcterms:W3CDTF">2016-12-19T21:16:55Z</dcterms:modified>
</cp:coreProperties>
</file>