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0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cia Ann Lee King" initials="PALK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6E249-13D8-4788-BEB2-ED562DE87A17}" type="datetimeFigureOut">
              <a:rPr lang="en-US" smtClean="0"/>
              <a:pPr/>
              <a:t>5/9/2016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400F9-CF10-4F94-84BB-F76AD0810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5702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7AD1C0-F823-413B-BE25-E79F1DC005E6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6979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83C72-E57F-46B9-BCEB-729C648F49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9D016-6232-45FA-8ADB-3E908346740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92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27E19-A5BB-4136-A2A7-02C5A01C451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8F253-E42C-440D-A102-695CD11A46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7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D626B-8D38-44B8-AB4C-176A445268B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5A8B7-1067-4155-BF3F-44ED22BD54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969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2D76C-BF6E-43E8-873B-134CC4BCD6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29216-4919-494F-9AC1-61C5CB0EB5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612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22FE2-7464-444D-9888-5625BB0FE0E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4AD74-DAF2-496F-B72F-B69F11F1E8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617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87D12-84B2-4352-8AE5-95C688A676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B6EEC-A2BB-4E92-9B5A-5C5DDB3C31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889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FE2E6-771C-4DAD-902D-0C1B542580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6248A-1F4F-4E4F-A01A-F4CEB02FED4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5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9BF9F-A89C-4E23-A223-DF5C266857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5234-0337-49A4-95AE-B95F409D4D1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697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E7BD2-F12D-4879-A922-C388FEBBCF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26E9C-95F4-40F1-A0CC-05FB89FA5EA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3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CD8D9-253A-4B35-A960-06A965DD6C8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CE26-59DD-4B2C-B8BF-163991DABFF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908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7B712-796E-4AAA-9E83-9A6C7240BFE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3BD9A-BDBB-4C7C-93FA-60E2491F188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968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9DDBED-A79D-44C7-A052-3A43682B531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53F50E-76FC-457E-A97B-94AAC08779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575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001853" y="1335132"/>
            <a:ext cx="1755689" cy="94155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Readiness: Implementation of standard processes for optimal care of severe maternal hypertension in pregnancy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01853" y="2495874"/>
            <a:ext cx="1771649" cy="115400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Recognition: 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Screening and early diagnosis </a:t>
            </a: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severe maternal hypertension in pregnancy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57138" y="932196"/>
            <a:ext cx="4911357" cy="1491781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Implement </a:t>
            </a:r>
            <a:r>
              <a:rPr lang="en-US" sz="1000" dirty="0" smtClean="0"/>
              <a:t>standard order sets and/or algorithms </a:t>
            </a:r>
            <a:r>
              <a:rPr lang="en-US" sz="1000" dirty="0"/>
              <a:t>for early warning signs, diagnostic criteria, </a:t>
            </a:r>
            <a:r>
              <a:rPr lang="en-US" sz="1000" dirty="0" smtClean="0"/>
              <a:t>timely triage, monitoring </a:t>
            </a:r>
            <a:r>
              <a:rPr lang="en-US" sz="1000" dirty="0"/>
              <a:t>and treatment of severe </a:t>
            </a:r>
            <a:r>
              <a:rPr lang="en-US" sz="1000" dirty="0" smtClean="0"/>
              <a:t>hypertension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Ensure </a:t>
            </a:r>
            <a:r>
              <a:rPr lang="en-US" sz="1000" dirty="0"/>
              <a:t>rapid access to medications used for </a:t>
            </a:r>
            <a:r>
              <a:rPr lang="en-US" sz="1000" dirty="0" smtClean="0"/>
              <a:t>severe </a:t>
            </a:r>
            <a:r>
              <a:rPr lang="en-US" sz="1000" dirty="0"/>
              <a:t>hypertension </a:t>
            </a:r>
            <a:r>
              <a:rPr lang="en-US" sz="1000" dirty="0" smtClean="0"/>
              <a:t>with guide </a:t>
            </a:r>
            <a:r>
              <a:rPr lang="en-US" sz="1000" dirty="0"/>
              <a:t>for administration and dosage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Implement system plan for escalation, obtaining appropriate consultation, and maternal </a:t>
            </a:r>
            <a:r>
              <a:rPr lang="en-US" sz="1000" dirty="0" smtClean="0"/>
              <a:t>transport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Perform </a:t>
            </a:r>
            <a:r>
              <a:rPr lang="en-US" sz="1000" dirty="0"/>
              <a:t>regular simulation drills of </a:t>
            </a:r>
            <a:r>
              <a:rPr lang="en-US" sz="1000" dirty="0" smtClean="0"/>
              <a:t>severe hypertension </a:t>
            </a:r>
            <a:r>
              <a:rPr lang="en-US" sz="1000" dirty="0"/>
              <a:t>protocols </a:t>
            </a:r>
            <a:r>
              <a:rPr lang="en-US" sz="1000" dirty="0" smtClean="0"/>
              <a:t>with </a:t>
            </a:r>
            <a:r>
              <a:rPr lang="en-US" sz="1000" dirty="0"/>
              <a:t>post-drill debriefs </a:t>
            </a:r>
            <a:endParaRPr lang="en-US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Integrate severe </a:t>
            </a:r>
            <a:r>
              <a:rPr lang="en-US" sz="1000" dirty="0"/>
              <a:t>hypertension processes (e.g. order sets, tracking tools) into your </a:t>
            </a:r>
            <a:r>
              <a:rPr lang="en-US" sz="1000" dirty="0" smtClean="0"/>
              <a:t>EHR</a:t>
            </a:r>
            <a:endParaRPr lang="en-US" sz="900" dirty="0"/>
          </a:p>
        </p:txBody>
      </p:sp>
      <p:sp>
        <p:nvSpPr>
          <p:cNvPr id="17" name="Rectangle 16"/>
          <p:cNvSpPr/>
          <p:nvPr/>
        </p:nvSpPr>
        <p:spPr>
          <a:xfrm>
            <a:off x="4057139" y="2443099"/>
            <a:ext cx="4909685" cy="138816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Standardize protocol for measurement and assessment of blood pressure and urine protein for all pregnant and postpartum women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Standardize response to </a:t>
            </a:r>
            <a:r>
              <a:rPr lang="en-US" sz="1000" dirty="0" smtClean="0"/>
              <a:t>early </a:t>
            </a:r>
            <a:r>
              <a:rPr lang="en-US" sz="1000" dirty="0"/>
              <a:t>warning signs including listening to and investigating </a:t>
            </a:r>
            <a:r>
              <a:rPr lang="en-US" sz="1000" dirty="0" smtClean="0"/>
              <a:t>symptoms </a:t>
            </a:r>
            <a:r>
              <a:rPr lang="en-US" sz="1000" dirty="0"/>
              <a:t>and assessment of labs </a:t>
            </a:r>
            <a:endParaRPr lang="en-US" sz="10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Implement </a:t>
            </a:r>
            <a:r>
              <a:rPr lang="en-US" sz="1000" dirty="0"/>
              <a:t>facility-wide standards for patient-centered education of </a:t>
            </a:r>
            <a:r>
              <a:rPr lang="en-US" sz="1000" dirty="0" smtClean="0"/>
              <a:t>women </a:t>
            </a:r>
            <a:r>
              <a:rPr lang="en-US" sz="1000" dirty="0"/>
              <a:t>and their families on signs and symptoms of </a:t>
            </a:r>
            <a:r>
              <a:rPr lang="en-US" sz="1000" dirty="0" smtClean="0"/>
              <a:t>severe </a:t>
            </a:r>
            <a:r>
              <a:rPr lang="en-US" sz="1000" dirty="0"/>
              <a:t>hypertension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Educate </a:t>
            </a:r>
            <a:r>
              <a:rPr lang="en-US" sz="1000" dirty="0" smtClean="0"/>
              <a:t>OB, ED, and anesthesiology physicians</a:t>
            </a:r>
            <a:r>
              <a:rPr lang="en-US" sz="1000" dirty="0"/>
              <a:t>, midwives, and nurses on </a:t>
            </a:r>
            <a:r>
              <a:rPr lang="en-US" sz="1000" dirty="0" smtClean="0"/>
              <a:t>recognition and diagnosis of severe hypertension </a:t>
            </a:r>
            <a:r>
              <a:rPr lang="en-US" sz="1000" dirty="0"/>
              <a:t>that </a:t>
            </a:r>
            <a:r>
              <a:rPr lang="en-US" sz="1000" dirty="0" smtClean="0"/>
              <a:t>includes utilizing resources such as </a:t>
            </a:r>
            <a:r>
              <a:rPr lang="en-US" sz="1000" dirty="0"/>
              <a:t>the AIM hypertension bundle </a:t>
            </a:r>
            <a:r>
              <a:rPr lang="en-US" sz="1000" dirty="0" smtClean="0"/>
              <a:t>and/or </a:t>
            </a:r>
            <a:r>
              <a:rPr lang="en-US" sz="1000" dirty="0"/>
              <a:t>unit standard </a:t>
            </a:r>
            <a:r>
              <a:rPr lang="en-US" sz="1000" dirty="0" smtClean="0"/>
              <a:t>protocol</a:t>
            </a:r>
            <a:endParaRPr lang="en-US" sz="1000" dirty="0"/>
          </a:p>
        </p:txBody>
      </p:sp>
      <p:sp>
        <p:nvSpPr>
          <p:cNvPr id="20" name="Rectangle 19"/>
          <p:cNvSpPr/>
          <p:nvPr/>
        </p:nvSpPr>
        <p:spPr>
          <a:xfrm>
            <a:off x="1994709" y="3914554"/>
            <a:ext cx="1785936" cy="118076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Response: Care </a:t>
            </a:r>
            <a:r>
              <a:rPr lang="en-US" sz="1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management </a:t>
            </a: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for every pregnant or postpartum woman with new onset severe hypertension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99471" y="5359996"/>
            <a:ext cx="1781174" cy="9932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Reporting/Systems Learning: Foster a culture of safety and improvement for care of women with new onset severe hypertension</a:t>
            </a:r>
            <a:endParaRPr lang="en-US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6584" y="344096"/>
            <a:ext cx="8839201" cy="3558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 smtClean="0">
                <a:solidFill>
                  <a:prstClr val="black"/>
                </a:solidFill>
                <a:cs typeface="Arial" pitchFamily="34" charset="0"/>
              </a:rPr>
              <a:t>GOAL: </a:t>
            </a:r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T</a:t>
            </a:r>
            <a:r>
              <a:rPr lang="en-US" sz="1600" dirty="0" smtClean="0">
                <a:solidFill>
                  <a:prstClr val="black"/>
                </a:solidFill>
                <a:cs typeface="Arial" pitchFamily="34" charset="0"/>
              </a:rPr>
              <a:t>o reduce </a:t>
            </a:r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preeclampsia maternal </a:t>
            </a:r>
            <a:r>
              <a:rPr lang="en-US" sz="1600" dirty="0" smtClean="0">
                <a:solidFill>
                  <a:prstClr val="black"/>
                </a:solidFill>
                <a:cs typeface="Arial" pitchFamily="34" charset="0"/>
              </a:rPr>
              <a:t>morbidity in Illinois hospitals</a:t>
            </a:r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347" name="TextBox 37"/>
          <p:cNvSpPr txBox="1">
            <a:spLocks noChangeArrowheads="1"/>
          </p:cNvSpPr>
          <p:nvPr/>
        </p:nvSpPr>
        <p:spPr bwMode="auto">
          <a:xfrm>
            <a:off x="723899" y="9087"/>
            <a:ext cx="731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58466"/>
                </a:solidFill>
                <a:latin typeface="Goudy Old Style" pitchFamily="18" charset="0"/>
              </a:rPr>
              <a:t>Key Driver </a:t>
            </a:r>
            <a:r>
              <a:rPr lang="en-US" altLang="en-US" sz="2000" b="1" dirty="0" smtClean="0">
                <a:solidFill>
                  <a:srgbClr val="F58466"/>
                </a:solidFill>
                <a:latin typeface="Goudy Old Style" pitchFamily="18" charset="0"/>
              </a:rPr>
              <a:t>Diagram: Maternal Hypertension Initiative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14348" name="TextBox 39"/>
          <p:cNvSpPr txBox="1">
            <a:spLocks noChangeArrowheads="1"/>
          </p:cNvSpPr>
          <p:nvPr/>
        </p:nvSpPr>
        <p:spPr bwMode="auto">
          <a:xfrm>
            <a:off x="1776342" y="983667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>
                <a:solidFill>
                  <a:prstClr val="black"/>
                </a:solidFill>
              </a:rPr>
              <a:t>Key Drivers</a:t>
            </a:r>
          </a:p>
        </p:txBody>
      </p:sp>
      <p:sp>
        <p:nvSpPr>
          <p:cNvPr id="14349" name="TextBox 40"/>
          <p:cNvSpPr txBox="1">
            <a:spLocks noChangeArrowheads="1"/>
          </p:cNvSpPr>
          <p:nvPr/>
        </p:nvSpPr>
        <p:spPr bwMode="auto">
          <a:xfrm>
            <a:off x="5867400" y="661597"/>
            <a:ext cx="1828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 smtClean="0">
                <a:solidFill>
                  <a:prstClr val="black"/>
                </a:solidFill>
              </a:rPr>
              <a:t>Interventions</a:t>
            </a:r>
            <a:endParaRPr lang="en-US" sz="1400" b="1" u="sng" dirty="0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57138" y="5499350"/>
            <a:ext cx="4906386" cy="127194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Establish a system </a:t>
            </a:r>
            <a:r>
              <a:rPr lang="en-US" sz="1000" dirty="0" smtClean="0"/>
              <a:t>to </a:t>
            </a:r>
            <a:r>
              <a:rPr lang="en-US" sz="1000" dirty="0"/>
              <a:t>perform regular debriefs after all new onset severe </a:t>
            </a:r>
            <a:r>
              <a:rPr lang="en-US" sz="1000" dirty="0" smtClean="0"/>
              <a:t>hypertension cases</a:t>
            </a:r>
            <a:endParaRPr lang="en-US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Establish a process in your hospital to perform multidisciplinary systems-level reviews on all severe </a:t>
            </a:r>
            <a:r>
              <a:rPr lang="en-US" sz="1000" dirty="0" smtClean="0"/>
              <a:t>hypertension </a:t>
            </a:r>
            <a:r>
              <a:rPr lang="en-US" sz="1000" dirty="0"/>
              <a:t>cases admitted to </a:t>
            </a:r>
            <a:r>
              <a:rPr lang="en-US" sz="1000" dirty="0" smtClean="0"/>
              <a:t>ICU</a:t>
            </a:r>
            <a:endParaRPr lang="en-US" sz="1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Continuously </a:t>
            </a:r>
            <a:r>
              <a:rPr lang="en-US" sz="1000" dirty="0" smtClean="0"/>
              <a:t>monitor, disseminate, and discuss your monthly data in ILPQC </a:t>
            </a:r>
            <a:r>
              <a:rPr lang="en-US" sz="1000" dirty="0" err="1" smtClean="0"/>
              <a:t>REDCap</a:t>
            </a:r>
            <a:r>
              <a:rPr lang="en-US" sz="1000" dirty="0" smtClean="0"/>
              <a:t> system at </a:t>
            </a:r>
            <a:r>
              <a:rPr lang="en-US" sz="1000" dirty="0"/>
              <a:t>staff/administrative meetings </a:t>
            </a:r>
            <a:endParaRPr lang="en-US" sz="10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Add </a:t>
            </a:r>
            <a:r>
              <a:rPr lang="en-US" sz="1000" dirty="0"/>
              <a:t>maternal hypertension assessment and treatment </a:t>
            </a:r>
            <a:r>
              <a:rPr lang="en-US" sz="1000" dirty="0" smtClean="0"/>
              <a:t>protocols and education to provider and staff orientations, </a:t>
            </a:r>
            <a:r>
              <a:rPr lang="en-US" sz="1000" dirty="0"/>
              <a:t>and annual competency </a:t>
            </a:r>
            <a:r>
              <a:rPr lang="en-US" sz="1000" dirty="0" smtClean="0"/>
              <a:t>assessments</a:t>
            </a:r>
            <a:endParaRPr lang="en-US" sz="1000" dirty="0"/>
          </a:p>
        </p:txBody>
      </p:sp>
      <p:cxnSp>
        <p:nvCxnSpPr>
          <p:cNvPr id="76" name="Straight Arrow Connector 75"/>
          <p:cNvCxnSpPr>
            <a:stCxn id="15" idx="1"/>
            <a:endCxn id="10" idx="3"/>
          </p:cNvCxnSpPr>
          <p:nvPr/>
        </p:nvCxnSpPr>
        <p:spPr>
          <a:xfrm flipH="1">
            <a:off x="3757542" y="1678087"/>
            <a:ext cx="299596" cy="12782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34" idx="1"/>
            <a:endCxn id="21" idx="3"/>
          </p:cNvCxnSpPr>
          <p:nvPr/>
        </p:nvCxnSpPr>
        <p:spPr>
          <a:xfrm flipH="1" flipV="1">
            <a:off x="3780645" y="5856619"/>
            <a:ext cx="276493" cy="27870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057138" y="3849699"/>
            <a:ext cx="4909685" cy="1631216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Execute facility-wide standard protocols for appropriate medical management in under 60 minutes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/>
              <a:t>Create and ensure understanding of communication and escalation </a:t>
            </a:r>
            <a:r>
              <a:rPr lang="en-US" sz="1000" dirty="0" smtClean="0"/>
              <a:t>procedures (e.g. implementing a </a:t>
            </a:r>
            <a:r>
              <a:rPr lang="en-US" sz="1000" dirty="0"/>
              <a:t>rapid response team through the use of </a:t>
            </a:r>
            <a:r>
              <a:rPr lang="en-US" sz="1000" dirty="0" err="1" smtClean="0"/>
              <a:t>TeamSTEPPS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Develop OB-specific </a:t>
            </a:r>
            <a:r>
              <a:rPr lang="en-US" sz="1000" dirty="0"/>
              <a:t>resources and protocols to support patients, families, staff through </a:t>
            </a:r>
            <a:r>
              <a:rPr lang="en-US" sz="1000" dirty="0" smtClean="0"/>
              <a:t>major complications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Provide </a:t>
            </a:r>
            <a:r>
              <a:rPr lang="en-US" sz="1000" dirty="0"/>
              <a:t>patient-centered discharge education materials </a:t>
            </a:r>
            <a:r>
              <a:rPr lang="en-US" sz="1000" dirty="0" smtClean="0"/>
              <a:t>on </a:t>
            </a:r>
            <a:r>
              <a:rPr lang="en-US" sz="1000" dirty="0">
                <a:solidFill>
                  <a:schemeClr val="tx1"/>
                </a:solidFill>
              </a:rPr>
              <a:t>preeclampsia </a:t>
            </a:r>
            <a:r>
              <a:rPr lang="en-US" sz="1000" dirty="0" smtClean="0"/>
              <a:t>and postpartum preeclampsia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I</a:t>
            </a:r>
            <a:r>
              <a:rPr lang="en-US" sz="1000" dirty="0" smtClean="0"/>
              <a:t>mplement </a:t>
            </a:r>
            <a:r>
              <a:rPr lang="en-US" sz="1000" dirty="0"/>
              <a:t>patient </a:t>
            </a:r>
            <a:r>
              <a:rPr lang="en-US" sz="1000" dirty="0" smtClean="0"/>
              <a:t>protocols to ensure follow-up within 7-10 days for all women with severe hypertension and 72 </a:t>
            </a:r>
            <a:r>
              <a:rPr lang="en-US" sz="1000" dirty="0"/>
              <a:t>hours </a:t>
            </a:r>
            <a:r>
              <a:rPr lang="en-US" sz="1000" dirty="0" smtClean="0"/>
              <a:t>for all </a:t>
            </a:r>
            <a:r>
              <a:rPr lang="en-US" sz="1000" dirty="0"/>
              <a:t>women on medications </a:t>
            </a:r>
          </a:p>
        </p:txBody>
      </p:sp>
      <p:sp>
        <p:nvSpPr>
          <p:cNvPr id="37" name="Flowchart: Process 36"/>
          <p:cNvSpPr/>
          <p:nvPr/>
        </p:nvSpPr>
        <p:spPr>
          <a:xfrm>
            <a:off x="183727" y="1319314"/>
            <a:ext cx="1524000" cy="5190481"/>
          </a:xfrm>
          <a:prstGeom prst="flowChart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buClr>
                <a:srgbClr val="F58466"/>
              </a:buClr>
            </a:pPr>
            <a:r>
              <a:rPr lang="en-US" altLang="en-US" dirty="0" smtClean="0"/>
              <a:t>AIM: By </a:t>
            </a:r>
            <a:r>
              <a:rPr lang="en-US" altLang="en-US" smtClean="0"/>
              <a:t>December 2017, </a:t>
            </a:r>
            <a:r>
              <a:rPr lang="en-US" altLang="en-US" dirty="0" smtClean="0"/>
              <a:t>to reduce </a:t>
            </a:r>
            <a:r>
              <a:rPr lang="en-US" altLang="en-US" dirty="0"/>
              <a:t>the rate of severe morbidities in women with </a:t>
            </a:r>
            <a:r>
              <a:rPr lang="en-US" dirty="0" smtClean="0">
                <a:solidFill>
                  <a:schemeClr val="tx1"/>
                </a:solidFill>
              </a:rPr>
              <a:t>preeclampsia</a:t>
            </a:r>
            <a:r>
              <a:rPr lang="en-US" altLang="en-US" dirty="0" smtClean="0"/>
              <a:t>, </a:t>
            </a:r>
            <a:r>
              <a:rPr lang="en-US" altLang="en-US" dirty="0"/>
              <a:t>eclampsia, or preeclampsia superimposed on pre-existing hypertension by 20</a:t>
            </a:r>
            <a:r>
              <a:rPr lang="en-US" altLang="en-US" dirty="0" smtClean="0"/>
              <a:t>%</a:t>
            </a:r>
            <a:endParaRPr lang="en-US" altLang="en-US" dirty="0"/>
          </a:p>
        </p:txBody>
      </p:sp>
      <p:cxnSp>
        <p:nvCxnSpPr>
          <p:cNvPr id="57" name="Straight Arrow Connector 56"/>
          <p:cNvCxnSpPr>
            <a:stCxn id="10" idx="1"/>
          </p:cNvCxnSpPr>
          <p:nvPr/>
        </p:nvCxnSpPr>
        <p:spPr>
          <a:xfrm flipH="1">
            <a:off x="1707727" y="1805910"/>
            <a:ext cx="294126" cy="1612023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1"/>
          </p:cNvCxnSpPr>
          <p:nvPr/>
        </p:nvCxnSpPr>
        <p:spPr>
          <a:xfrm flipH="1">
            <a:off x="1707727" y="3072876"/>
            <a:ext cx="294126" cy="577001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1" idx="1"/>
            <a:endCxn id="37" idx="3"/>
          </p:cNvCxnSpPr>
          <p:nvPr/>
        </p:nvCxnSpPr>
        <p:spPr>
          <a:xfrm flipH="1" flipV="1">
            <a:off x="1707727" y="3914555"/>
            <a:ext cx="291744" cy="1942064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0" idx="1"/>
          </p:cNvCxnSpPr>
          <p:nvPr/>
        </p:nvCxnSpPr>
        <p:spPr>
          <a:xfrm flipH="1" flipV="1">
            <a:off x="1690689" y="3770150"/>
            <a:ext cx="304020" cy="734786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757542" y="3237753"/>
            <a:ext cx="299597" cy="55582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0" idx="3"/>
          </p:cNvCxnSpPr>
          <p:nvPr/>
        </p:nvCxnSpPr>
        <p:spPr>
          <a:xfrm flipH="1" flipV="1">
            <a:off x="3780645" y="4504936"/>
            <a:ext cx="276494" cy="178258"/>
          </a:xfrm>
          <a:prstGeom prst="straightConnector1">
            <a:avLst/>
          </a:prstGeom>
          <a:ln>
            <a:solidFill>
              <a:schemeClr val="tx1"/>
            </a:solidFill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00389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5100</TotalTime>
  <Words>427</Words>
  <Application>Microsoft Office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NorthShore University Health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Birth Certificate Initiative – Webinar 1</dc:title>
  <dc:creator>Katelynne Finnegan</dc:creator>
  <cp:lastModifiedBy>Katelynne Finnegan</cp:lastModifiedBy>
  <cp:revision>279</cp:revision>
  <dcterms:created xsi:type="dcterms:W3CDTF">2015-02-12T15:31:22Z</dcterms:created>
  <dcterms:modified xsi:type="dcterms:W3CDTF">2016-05-09T13:52:33Z</dcterms:modified>
</cp:coreProperties>
</file>