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3AD7-A772-4F83-850B-482C70935EA4}" type="datetime1">
              <a:rPr lang="en-US" altLang="ja-JP"/>
              <a:pPr>
                <a:defRPr/>
              </a:pPr>
              <a:t>5/12/2016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8331-DEC2-4D1E-95D5-94283CB87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01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490D-0CE4-426E-81CB-E242CE6E39A4}" type="datetime1">
              <a:rPr lang="en-US" altLang="ja-JP"/>
              <a:pPr>
                <a:defRPr/>
              </a:pPr>
              <a:t>5/12/2016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D56C-8F5E-4BF1-A54B-E96394A13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96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C6C1-0ABC-4A83-A3E1-9B004532B0F2}" type="datetime1">
              <a:rPr lang="en-US" altLang="ja-JP"/>
              <a:pPr>
                <a:defRPr/>
              </a:pPr>
              <a:t>5/12/2016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9B1A-798E-4F1D-851E-F36AC3C87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10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7B97-2A19-4469-BBC1-5124779FD32E}" type="datetime1">
              <a:rPr lang="en-US" altLang="ja-JP"/>
              <a:pPr>
                <a:defRPr/>
              </a:pPr>
              <a:t>5/12/2016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23B2-1968-4158-BBF8-33ADF3172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42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1ED6-1809-467D-BA74-8EA1DF4B6FEF}" type="datetime1">
              <a:rPr lang="en-US" altLang="ja-JP"/>
              <a:pPr>
                <a:defRPr/>
              </a:pPr>
              <a:t>5/12/2016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8077-2CE4-4A8C-806A-F9B27078C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59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BA54-BB09-45EF-8BE5-86E399F21075}" type="datetime1">
              <a:rPr lang="en-US" altLang="ja-JP"/>
              <a:pPr>
                <a:defRPr/>
              </a:pPr>
              <a:t>5/12/2016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3E2C-C682-4CCB-812E-4FD1E6CD7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79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9E3F-723A-48F5-86C3-1FB2ADC6C9E9}" type="datetime1">
              <a:rPr lang="en-US" altLang="ja-JP"/>
              <a:pPr>
                <a:defRPr/>
              </a:pPr>
              <a:t>5/12/2016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229A-B942-495A-807D-33D353104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31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EB86-460D-47CC-9347-A33D2320FEE6}" type="datetime1">
              <a:rPr lang="en-US" altLang="ja-JP"/>
              <a:pPr>
                <a:defRPr/>
              </a:pPr>
              <a:t>5/12/2016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6943-E090-48BD-85BF-C3499FDFE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86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BE47-7B98-409F-8AB7-EBBB77D90BF3}" type="datetime1">
              <a:rPr lang="en-US" altLang="ja-JP"/>
              <a:pPr>
                <a:defRPr/>
              </a:pPr>
              <a:t>5/12/2016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FB53-311B-43CA-B7CE-1F80A678A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64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7D64-CF7F-42F3-8C27-B520EE2453CF}" type="datetime1">
              <a:rPr lang="en-US" altLang="ja-JP"/>
              <a:pPr>
                <a:defRPr/>
              </a:pPr>
              <a:t>5/12/2016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50D0-02D5-42FB-907E-376816E2D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54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9569-1CBE-4B22-934C-222D1AA93EE5}" type="datetime1">
              <a:rPr lang="en-US" altLang="ja-JP"/>
              <a:pPr>
                <a:defRPr/>
              </a:pPr>
              <a:t>5/12/2016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6CB7-50F3-4CEB-A4DC-7F1C42559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95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218B61-2C44-4426-BE0D-62AFE46C727B}" type="datetime1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5/12/2016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215A01-EBC1-45C7-9A9D-8A83BBE998CB}" type="slidenum">
              <a:rPr lang="en-US" altLang="en-US">
                <a:latin typeface="Arial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577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914400"/>
          </a:xfrm>
        </p:spPr>
        <p:txBody>
          <a:bodyPr/>
          <a:lstStyle/>
          <a:p>
            <a:pPr algn="l" eaLnBrk="1" hangingPunct="1"/>
            <a: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</a:rPr>
              <a:t>ILPQC HTN Initiative </a:t>
            </a:r>
            <a:b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</a:rPr>
              <a:t>Goal &amp; Measures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47800"/>
          <a:ext cx="8229600" cy="394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9800"/>
                <a:gridCol w="1066800"/>
                <a:gridCol w="1143000"/>
              </a:tblGrid>
              <a:tr h="3708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Measure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Goal</a:t>
                      </a:r>
                      <a:endParaRPr lang="en-US" sz="1600" dirty="0"/>
                    </a:p>
                  </a:txBody>
                  <a:tcPr marT="45724" marB="45724"/>
                </a:tc>
              </a:tr>
              <a:tr h="1305531">
                <a:tc>
                  <a:txBody>
                    <a:bodyPr/>
                    <a:lstStyle/>
                    <a:p>
                      <a:r>
                        <a:rPr lang="en-US" altLang="en-US" sz="1600" b="1" dirty="0" smtClean="0"/>
                        <a:t>Severe Maternal Morbidity</a:t>
                      </a:r>
                    </a:p>
                    <a:p>
                      <a:r>
                        <a:rPr lang="en-US" sz="1600" dirty="0" smtClean="0"/>
                        <a:t>No. of</a:t>
                      </a:r>
                      <a:r>
                        <a:rPr lang="en-US" sz="1600" baseline="0" dirty="0" smtClean="0"/>
                        <a:t> w</a:t>
                      </a:r>
                      <a:r>
                        <a:rPr lang="en-US" sz="1600" dirty="0" smtClean="0"/>
                        <a:t>omen</a:t>
                      </a:r>
                      <a:r>
                        <a:rPr lang="en-US" sz="1600" baseline="0" dirty="0" smtClean="0"/>
                        <a:t> with severe maternal morbidities (e.g. Acute renal failure, ARDS, Pulmonary Edema, Puerperal CNS Disorder such as Seizure, DIC, Ventilation, Abruption) / No. </a:t>
                      </a:r>
                      <a:r>
                        <a:rPr lang="en-US" altLang="en-US" sz="1600" dirty="0" smtClean="0"/>
                        <a:t>pregnant &amp; postpartum women with new onset severe range HTN 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Outcome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20%</a:t>
                      </a:r>
                      <a:r>
                        <a:rPr lang="en-US" sz="1600" baseline="0" dirty="0" smtClean="0"/>
                        <a:t> reduction</a:t>
                      </a:r>
                      <a:endParaRPr lang="en-US" sz="1600" dirty="0"/>
                    </a:p>
                  </a:txBody>
                  <a:tcPr marT="45724" marB="45724" anchor="ctr"/>
                </a:tc>
              </a:tr>
              <a:tr h="106157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Appropriate Medical Management in</a:t>
                      </a:r>
                      <a:r>
                        <a:rPr lang="en-US" sz="1600" b="1" baseline="0" dirty="0" smtClean="0"/>
                        <a:t> under 60 minutes</a:t>
                      </a:r>
                      <a:endParaRPr lang="en-US" sz="1600" b="1" dirty="0" smtClean="0"/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No.</a:t>
                      </a:r>
                      <a:r>
                        <a:rPr lang="en-US" altLang="en-US" sz="1600" baseline="0" dirty="0" smtClean="0"/>
                        <a:t> </a:t>
                      </a:r>
                      <a:r>
                        <a:rPr lang="en-US" altLang="en-US" sz="1600" dirty="0" smtClean="0"/>
                        <a:t>of women treated at different time points (30,60,90, &gt;90 min) after elevated BP is confirmed / No. of women with new onset severe range HTN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Process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T="45724" marB="45724" anchor="ctr"/>
                </a:tc>
              </a:tr>
              <a:tr h="37086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Debriefs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on all new onset severe range HTN* cases</a:t>
                      </a:r>
                      <a:endParaRPr lang="en-US" sz="1600" b="1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Process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T="45724" marB="45724" anchor="ctr"/>
                </a:tc>
              </a:tr>
              <a:tr h="64013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Discharge education</a:t>
                      </a:r>
                      <a:r>
                        <a:rPr lang="en-US" sz="1600" b="1" baseline="0" dirty="0" smtClean="0"/>
                        <a:t> and follow-up </a:t>
                      </a:r>
                      <a:r>
                        <a:rPr lang="en-US" sz="1600" baseline="0" dirty="0" smtClean="0"/>
                        <a:t>within 7-10 days for all women with severe range HTN,  72 hours with all women with severe range HTN on medications 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Process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T="45724" marB="45724" anchor="ctr"/>
                </a:tc>
              </a:tr>
            </a:tbl>
          </a:graphicData>
        </a:graphic>
      </p:graphicFrame>
      <p:sp>
        <p:nvSpPr>
          <p:cNvPr id="36894" name="Rectangle 5"/>
          <p:cNvSpPr>
            <a:spLocks noChangeArrowheads="1"/>
          </p:cNvSpPr>
          <p:nvPr/>
        </p:nvSpPr>
        <p:spPr bwMode="auto">
          <a:xfrm>
            <a:off x="381000" y="5351092"/>
            <a:ext cx="838200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Severe range HTN: ≥160 systolic / ≥110(105) diastolic per hospital standard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*New onset severe range HTN: first episode of persistent severe range HTN (lasting &gt;15 minutes) in a hospitalization (ER, L&amp;D, or other inpatient setting), can be chronic HTN, gestational HTN, preeclampsia and/or postpartum diagnosis.</a:t>
            </a:r>
          </a:p>
        </p:txBody>
      </p:sp>
      <p:sp>
        <p:nvSpPr>
          <p:cNvPr id="36895" name="Rectangle 6"/>
          <p:cNvSpPr>
            <a:spLocks noChangeArrowheads="1"/>
          </p:cNvSpPr>
          <p:nvPr/>
        </p:nvSpPr>
        <p:spPr bwMode="auto">
          <a:xfrm>
            <a:off x="381000" y="1143000"/>
            <a:ext cx="6934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58466"/>
              </a:buClr>
            </a:pPr>
            <a:r>
              <a:rPr lang="en-US" altLang="en-US" sz="16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Goal: Reduce preeclampsia maternal morbidity</a:t>
            </a:r>
          </a:p>
        </p:txBody>
      </p:sp>
    </p:spTree>
    <p:extLst>
      <p:ext uri="{BB962C8B-B14F-4D97-AF65-F5344CB8AC3E}">
        <p14:creationId xmlns:p14="http://schemas.microsoft.com/office/powerpoint/2010/main" val="40700417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211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Goudy Old Style</vt:lpstr>
      <vt:lpstr>1_Office Theme</vt:lpstr>
      <vt:lpstr>ILPQC HTN Initiative  Goal &amp; Measures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ILPQC HTN Initiative  Goal &amp; Measures</dc:title>
  <dc:creator>Jazzmin Cooper</dc:creator>
  <cp:lastModifiedBy>Jazzmin Cooper</cp:lastModifiedBy>
  <cp:revision>1</cp:revision>
  <dcterms:created xsi:type="dcterms:W3CDTF">2016-05-12T13:10:07Z</dcterms:created>
  <dcterms:modified xsi:type="dcterms:W3CDTF">2016-05-12T13:10:28Z</dcterms:modified>
</cp:coreProperties>
</file>