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57" r:id="rId3"/>
    <p:sldId id="621" r:id="rId4"/>
    <p:sldId id="544" r:id="rId5"/>
    <p:sldId id="545" r:id="rId6"/>
    <p:sldId id="560" r:id="rId7"/>
    <p:sldId id="636" r:id="rId8"/>
    <p:sldId id="570" r:id="rId9"/>
    <p:sldId id="564" r:id="rId10"/>
    <p:sldId id="565" r:id="rId11"/>
    <p:sldId id="630" r:id="rId12"/>
    <p:sldId id="637" r:id="rId13"/>
    <p:sldId id="631" r:id="rId14"/>
    <p:sldId id="638" r:id="rId15"/>
    <p:sldId id="632" r:id="rId16"/>
    <p:sldId id="634" r:id="rId17"/>
    <p:sldId id="635" r:id="rId18"/>
    <p:sldId id="641" r:id="rId19"/>
    <p:sldId id="642" r:id="rId20"/>
    <p:sldId id="643" r:id="rId21"/>
    <p:sldId id="644" r:id="rId22"/>
    <p:sldId id="645" r:id="rId23"/>
    <p:sldId id="646" r:id="rId24"/>
    <p:sldId id="647" r:id="rId25"/>
    <p:sldId id="648" r:id="rId26"/>
    <p:sldId id="649" r:id="rId27"/>
    <p:sldId id="650" r:id="rId28"/>
    <p:sldId id="651" r:id="rId29"/>
    <p:sldId id="652" r:id="rId30"/>
    <p:sldId id="653" r:id="rId31"/>
    <p:sldId id="654" r:id="rId32"/>
    <p:sldId id="655" r:id="rId33"/>
    <p:sldId id="656" r:id="rId34"/>
    <p:sldId id="559" r:id="rId35"/>
    <p:sldId id="633" r:id="rId36"/>
    <p:sldId id="543" r:id="rId37"/>
    <p:sldId id="533" r:id="rId38"/>
    <p:sldId id="454" r:id="rId39"/>
    <p:sldId id="26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576" y="-6"/>
      </p:cViewPr>
      <p:guideLst>
        <p:guide orient="horz" pos="2160"/>
        <p:guide pos="2880"/>
      </p:guideLst>
    </p:cSldViewPr>
  </p:slideViewPr>
  <p:notesTextViewPr>
    <p:cViewPr>
      <p:scale>
        <a:sx n="1" d="1"/>
        <a:sy n="1" d="1"/>
      </p:scale>
      <p:origin x="0" y="0"/>
    </p:cViewPr>
  </p:notesTextViewPr>
  <p:sorterViewPr>
    <p:cViewPr>
      <p:scale>
        <a:sx n="100" d="100"/>
        <a:sy n="100" d="100"/>
      </p:scale>
      <p:origin x="0" y="-289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Obstetric\BC%20Initiative%202015\BCdatatracking_23%20July%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a:effectLst/>
              </a:rPr>
              <a:t>ILPQC Birth Certificate Accuracy Initiative June Audit Data</a:t>
            </a:r>
            <a:endParaRPr lang="en-US">
              <a:effectLst/>
            </a:endParaRPr>
          </a:p>
          <a:p>
            <a:pPr>
              <a:defRPr/>
            </a:pPr>
            <a:r>
              <a:rPr lang="en-US" sz="1800" b="1" i="0" baseline="0">
                <a:effectLst/>
              </a:rPr>
              <a:t>July 23, 2015</a:t>
            </a:r>
            <a:endParaRPr lang="en-US">
              <a:effectLst/>
            </a:endParaRPr>
          </a:p>
        </c:rich>
      </c:tx>
      <c:layout/>
      <c:overlay val="0"/>
    </c:title>
    <c:autoTitleDeleted val="0"/>
    <c:plotArea>
      <c:layout/>
      <c:barChart>
        <c:barDir val="col"/>
        <c:grouping val="clustered"/>
        <c:varyColors val="0"/>
        <c:ser>
          <c:idx val="0"/>
          <c:order val="0"/>
          <c:spPr>
            <a:solidFill>
              <a:srgbClr val="FF0000"/>
            </a:solidFill>
          </c:spPr>
          <c:invertIfNegative val="0"/>
          <c:dPt>
            <c:idx val="9"/>
            <c:invertIfNegative val="0"/>
            <c:bubble3D val="0"/>
            <c:spPr>
              <a:solidFill>
                <a:srgbClr val="FFFF00"/>
              </a:solidFill>
            </c:spPr>
          </c:dPt>
          <c:dPt>
            <c:idx val="10"/>
            <c:invertIfNegative val="0"/>
            <c:bubble3D val="0"/>
            <c:spPr>
              <a:solidFill>
                <a:srgbClr val="92D050"/>
              </a:solidFill>
            </c:spPr>
          </c:dPt>
          <c:dPt>
            <c:idx val="11"/>
            <c:invertIfNegative val="0"/>
            <c:bubble3D val="0"/>
            <c:spPr>
              <a:solidFill>
                <a:srgbClr val="92D050"/>
              </a:solidFill>
            </c:spPr>
          </c:dPt>
          <c:dPt>
            <c:idx val="12"/>
            <c:invertIfNegative val="0"/>
            <c:bubble3D val="0"/>
            <c:spPr>
              <a:solidFill>
                <a:srgbClr val="92D050"/>
              </a:solidFill>
            </c:spPr>
          </c:dPt>
          <c:dPt>
            <c:idx val="13"/>
            <c:invertIfNegative val="0"/>
            <c:bubble3D val="0"/>
            <c:spPr>
              <a:solidFill>
                <a:srgbClr val="92D050"/>
              </a:solidFill>
            </c:spPr>
          </c:dPt>
          <c:dPt>
            <c:idx val="14"/>
            <c:invertIfNegative val="0"/>
            <c:bubble3D val="0"/>
            <c:spPr>
              <a:solidFill>
                <a:srgbClr val="92D050"/>
              </a:solidFill>
            </c:spPr>
          </c:dPt>
          <c:dPt>
            <c:idx val="15"/>
            <c:invertIfNegative val="0"/>
            <c:bubble3D val="0"/>
            <c:spPr>
              <a:solidFill>
                <a:srgbClr val="92D050"/>
              </a:solidFill>
            </c:spPr>
          </c:dPt>
          <c:dPt>
            <c:idx val="16"/>
            <c:invertIfNegative val="0"/>
            <c:bubble3D val="0"/>
            <c:spPr>
              <a:solidFill>
                <a:srgbClr val="92D050"/>
              </a:solidFill>
            </c:spPr>
          </c:dPt>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Sheet4!$A$2:$A$18</c:f>
              <c:strCache>
                <c:ptCount val="17"/>
                <c:pt idx="0">
                  <c:v>Prenatal Care</c:v>
                </c:pt>
                <c:pt idx="1">
                  <c:v>WIC</c:v>
                </c:pt>
                <c:pt idx="2">
                  <c:v>LMP</c:v>
                </c:pt>
                <c:pt idx="3">
                  <c:v>Gestation at Delivery</c:v>
                </c:pt>
                <c:pt idx="4">
                  <c:v>Infant Feeding</c:v>
                </c:pt>
                <c:pt idx="5">
                  <c:v>Augmentation</c:v>
                </c:pt>
                <c:pt idx="6">
                  <c:v>SSN</c:v>
                </c:pt>
                <c:pt idx="7">
                  <c:v>Antibiotics</c:v>
                </c:pt>
                <c:pt idx="8">
                  <c:v>Payment</c:v>
                </c:pt>
                <c:pt idx="9">
                  <c:v>Induction</c:v>
                </c:pt>
                <c:pt idx="10">
                  <c:v>Prev Preterm Delivery</c:v>
                </c:pt>
                <c:pt idx="11">
                  <c:v>ANS</c:v>
                </c:pt>
                <c:pt idx="12">
                  <c:v>Fetal Intolerance</c:v>
                </c:pt>
                <c:pt idx="13">
                  <c:v>HTN</c:v>
                </c:pt>
                <c:pt idx="14">
                  <c:v>NICU Admission</c:v>
                </c:pt>
                <c:pt idx="15">
                  <c:v>Assisted Ventilation</c:v>
                </c:pt>
                <c:pt idx="16">
                  <c:v>Maternal Transfusion</c:v>
                </c:pt>
              </c:strCache>
            </c:strRef>
          </c:cat>
          <c:val>
            <c:numRef>
              <c:f>Sheet4!$B$2:$B$18</c:f>
              <c:numCache>
                <c:formatCode>General</c:formatCode>
                <c:ptCount val="17"/>
                <c:pt idx="0">
                  <c:v>0.84405670665212662</c:v>
                </c:pt>
                <c:pt idx="1">
                  <c:v>0.85984427141268094</c:v>
                </c:pt>
                <c:pt idx="2">
                  <c:v>0.8673913043478263</c:v>
                </c:pt>
                <c:pt idx="3">
                  <c:v>0.90533188248095753</c:v>
                </c:pt>
                <c:pt idx="4">
                  <c:v>0.90601092896174829</c:v>
                </c:pt>
                <c:pt idx="5">
                  <c:v>0.9075081610446134</c:v>
                </c:pt>
                <c:pt idx="6">
                  <c:v>0.91693989071038262</c:v>
                </c:pt>
                <c:pt idx="7">
                  <c:v>0.92231947483588639</c:v>
                </c:pt>
                <c:pt idx="8">
                  <c:v>0.94880174291939023</c:v>
                </c:pt>
                <c:pt idx="9">
                  <c:v>0.95196506550218363</c:v>
                </c:pt>
                <c:pt idx="10">
                  <c:v>0.9618736383442269</c:v>
                </c:pt>
                <c:pt idx="11">
                  <c:v>0.96735582154515798</c:v>
                </c:pt>
                <c:pt idx="12">
                  <c:v>0.97167755991285376</c:v>
                </c:pt>
                <c:pt idx="13">
                  <c:v>0.97486338797814187</c:v>
                </c:pt>
                <c:pt idx="14">
                  <c:v>0.97714907508161042</c:v>
                </c:pt>
                <c:pt idx="15">
                  <c:v>0.97814207650273222</c:v>
                </c:pt>
                <c:pt idx="16">
                  <c:v>0.99019607843137269</c:v>
                </c:pt>
              </c:numCache>
            </c:numRef>
          </c:val>
        </c:ser>
        <c:dLbls>
          <c:showLegendKey val="0"/>
          <c:showVal val="0"/>
          <c:showCatName val="0"/>
          <c:showSerName val="0"/>
          <c:showPercent val="0"/>
          <c:showBubbleSize val="0"/>
        </c:dLbls>
        <c:gapWidth val="150"/>
        <c:axId val="162562432"/>
        <c:axId val="162563968"/>
      </c:barChart>
      <c:scatterChart>
        <c:scatterStyle val="lineMarker"/>
        <c:varyColors val="0"/>
        <c:ser>
          <c:idx val="1"/>
          <c:order val="1"/>
          <c:spPr>
            <a:ln>
              <a:solidFill>
                <a:srgbClr val="FF0000"/>
              </a:solidFill>
              <a:prstDash val="dash"/>
            </a:ln>
          </c:spPr>
          <c:marker>
            <c:symbol val="none"/>
          </c:marker>
          <c:xVal>
            <c:numRef>
              <c:f>Sheet4!$I$2:$I$3</c:f>
              <c:numCache>
                <c:formatCode>General</c:formatCode>
                <c:ptCount val="2"/>
                <c:pt idx="0">
                  <c:v>0</c:v>
                </c:pt>
                <c:pt idx="1">
                  <c:v>1</c:v>
                </c:pt>
              </c:numCache>
            </c:numRef>
          </c:xVal>
          <c:yVal>
            <c:numRef>
              <c:f>Sheet4!$J$2:$J$3</c:f>
              <c:numCache>
                <c:formatCode>General</c:formatCode>
                <c:ptCount val="2"/>
                <c:pt idx="0">
                  <c:v>0.95000000000000018</c:v>
                </c:pt>
                <c:pt idx="1">
                  <c:v>0.95000000000000018</c:v>
                </c:pt>
              </c:numCache>
            </c:numRef>
          </c:yVal>
          <c:smooth val="0"/>
        </c:ser>
        <c:ser>
          <c:idx val="2"/>
          <c:order val="2"/>
          <c:spPr>
            <a:ln w="38100">
              <a:solidFill>
                <a:schemeClr val="tx1"/>
              </a:solidFill>
              <a:prstDash val="sysDot"/>
            </a:ln>
          </c:spPr>
          <c:marker>
            <c:symbol val="none"/>
          </c:marker>
          <c:xVal>
            <c:numRef>
              <c:f>Sheet4!$L$2:$L$3</c:f>
              <c:numCache>
                <c:formatCode>General</c:formatCode>
                <c:ptCount val="2"/>
                <c:pt idx="0">
                  <c:v>0</c:v>
                </c:pt>
                <c:pt idx="1">
                  <c:v>1</c:v>
                </c:pt>
              </c:numCache>
            </c:numRef>
          </c:xVal>
          <c:yVal>
            <c:numRef>
              <c:f>Sheet4!$M$2:$M$3</c:f>
              <c:numCache>
                <c:formatCode>General</c:formatCode>
                <c:ptCount val="2"/>
                <c:pt idx="0">
                  <c:v>0.93251573134711696</c:v>
                </c:pt>
                <c:pt idx="1">
                  <c:v>0.93251573134711696</c:v>
                </c:pt>
              </c:numCache>
            </c:numRef>
          </c:yVal>
          <c:smooth val="0"/>
        </c:ser>
        <c:ser>
          <c:idx val="3"/>
          <c:order val="3"/>
          <c:spPr>
            <a:ln>
              <a:solidFill>
                <a:srgbClr val="00B0F0"/>
              </a:solidFill>
              <a:prstDash val="lgDashDot"/>
            </a:ln>
          </c:spPr>
          <c:marker>
            <c:symbol val="none"/>
          </c:marker>
          <c:xVal>
            <c:numRef>
              <c:f>Sheet4!$O$2:$O$3</c:f>
              <c:numCache>
                <c:formatCode>General</c:formatCode>
                <c:ptCount val="2"/>
                <c:pt idx="0">
                  <c:v>0</c:v>
                </c:pt>
                <c:pt idx="1">
                  <c:v>1</c:v>
                </c:pt>
              </c:numCache>
            </c:numRef>
          </c:xVal>
          <c:yVal>
            <c:numRef>
              <c:f>Sheet4!$P$2:$P$3</c:f>
              <c:numCache>
                <c:formatCode>General</c:formatCode>
                <c:ptCount val="2"/>
                <c:pt idx="0">
                  <c:v>0.87000000000000022</c:v>
                </c:pt>
                <c:pt idx="1">
                  <c:v>0.87000000000000022</c:v>
                </c:pt>
              </c:numCache>
            </c:numRef>
          </c:yVal>
          <c:smooth val="0"/>
        </c:ser>
        <c:dLbls>
          <c:showLegendKey val="0"/>
          <c:showVal val="0"/>
          <c:showCatName val="0"/>
          <c:showSerName val="0"/>
          <c:showPercent val="0"/>
          <c:showBubbleSize val="0"/>
        </c:dLbls>
        <c:axId val="162571776"/>
        <c:axId val="162570240"/>
      </c:scatterChart>
      <c:catAx>
        <c:axId val="162562432"/>
        <c:scaling>
          <c:orientation val="minMax"/>
        </c:scaling>
        <c:delete val="0"/>
        <c:axPos val="b"/>
        <c:numFmt formatCode="General" sourceLinked="0"/>
        <c:majorTickMark val="out"/>
        <c:minorTickMark val="none"/>
        <c:tickLblPos val="nextTo"/>
        <c:crossAx val="162563968"/>
        <c:crosses val="autoZero"/>
        <c:auto val="1"/>
        <c:lblAlgn val="ctr"/>
        <c:lblOffset val="100"/>
        <c:noMultiLvlLbl val="0"/>
      </c:catAx>
      <c:valAx>
        <c:axId val="162563968"/>
        <c:scaling>
          <c:orientation val="minMax"/>
          <c:max val="1"/>
          <c:min val="0"/>
        </c:scaling>
        <c:delete val="0"/>
        <c:axPos val="l"/>
        <c:title>
          <c:tx>
            <c:rich>
              <a:bodyPr rot="-5400000" vert="horz"/>
              <a:lstStyle/>
              <a:p>
                <a:pPr>
                  <a:defRPr/>
                </a:pPr>
                <a:r>
                  <a:rPr lang="en-US"/>
                  <a:t>Percent</a:t>
                </a:r>
                <a:r>
                  <a:rPr lang="en-US" baseline="0"/>
                  <a:t> Accuracy</a:t>
                </a:r>
                <a:endParaRPr lang="en-US"/>
              </a:p>
            </c:rich>
          </c:tx>
          <c:layout/>
          <c:overlay val="0"/>
        </c:title>
        <c:numFmt formatCode="0.0%" sourceLinked="0"/>
        <c:majorTickMark val="none"/>
        <c:minorTickMark val="none"/>
        <c:tickLblPos val="nextTo"/>
        <c:crossAx val="162562432"/>
        <c:crosses val="autoZero"/>
        <c:crossBetween val="between"/>
      </c:valAx>
      <c:valAx>
        <c:axId val="162570240"/>
        <c:scaling>
          <c:orientation val="minMax"/>
        </c:scaling>
        <c:delete val="1"/>
        <c:axPos val="r"/>
        <c:numFmt formatCode="General" sourceLinked="1"/>
        <c:majorTickMark val="out"/>
        <c:minorTickMark val="none"/>
        <c:tickLblPos val="none"/>
        <c:crossAx val="162571776"/>
        <c:crosses val="max"/>
        <c:crossBetween val="midCat"/>
      </c:valAx>
      <c:valAx>
        <c:axId val="162571776"/>
        <c:scaling>
          <c:orientation val="minMax"/>
          <c:max val="1"/>
          <c:min val="0"/>
        </c:scaling>
        <c:delete val="1"/>
        <c:axPos val="t"/>
        <c:numFmt formatCode="General" sourceLinked="1"/>
        <c:majorTickMark val="out"/>
        <c:minorTickMark val="none"/>
        <c:tickLblPos val="none"/>
        <c:crossAx val="162570240"/>
        <c:crosses val="max"/>
        <c:crossBetween val="midCat"/>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76E249-13D8-4788-BEB2-ED562DE87A17}" type="datetimeFigureOut">
              <a:rPr lang="en-US" smtClean="0"/>
              <a:pPr/>
              <a:t>8/24/2015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A400F9-CF10-4F94-84BB-F76AD0810D3E}" type="slidenum">
              <a:rPr lang="en-US" smtClean="0"/>
              <a:pPr/>
              <a:t>‹#›</a:t>
            </a:fld>
            <a:endParaRPr lang="en-US"/>
          </a:p>
        </p:txBody>
      </p:sp>
    </p:spTree>
    <p:extLst>
      <p:ext uri="{BB962C8B-B14F-4D97-AF65-F5344CB8AC3E}">
        <p14:creationId xmlns:p14="http://schemas.microsoft.com/office/powerpoint/2010/main" val="152570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a:t>
            </a:fld>
            <a:endParaRPr lang="en-US"/>
          </a:p>
        </p:txBody>
      </p:sp>
    </p:spTree>
    <p:extLst>
      <p:ext uri="{BB962C8B-B14F-4D97-AF65-F5344CB8AC3E}">
        <p14:creationId xmlns:p14="http://schemas.microsoft.com/office/powerpoint/2010/main" val="403076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11</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12</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13</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14</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9430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6828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5111051D-FF27-4A2B-96D9-536999B239E1}" type="slidenum">
              <a:rPr lang="en-US" altLang="en-US">
                <a:cs typeface="Arial" charset="0"/>
              </a:rPr>
              <a:pPr/>
              <a:t>3</a:t>
            </a:fld>
            <a:endParaRPr lang="en-US" altLang="en-US">
              <a:cs typeface="Arial" charset="0"/>
            </a:endParaRPr>
          </a:p>
        </p:txBody>
      </p:sp>
    </p:spTree>
    <p:extLst>
      <p:ext uri="{BB962C8B-B14F-4D97-AF65-F5344CB8AC3E}">
        <p14:creationId xmlns:p14="http://schemas.microsoft.com/office/powerpoint/2010/main" val="105262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37</a:t>
            </a:fld>
            <a:endParaRPr lang="en-US"/>
          </a:p>
        </p:txBody>
      </p:sp>
    </p:spTree>
    <p:extLst>
      <p:ext uri="{BB962C8B-B14F-4D97-AF65-F5344CB8AC3E}">
        <p14:creationId xmlns:p14="http://schemas.microsoft.com/office/powerpoint/2010/main" val="1532023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38</a:t>
            </a:fld>
            <a:endParaRPr lang="en-US"/>
          </a:p>
        </p:txBody>
      </p:sp>
    </p:spTree>
    <p:extLst>
      <p:ext uri="{BB962C8B-B14F-4D97-AF65-F5344CB8AC3E}">
        <p14:creationId xmlns:p14="http://schemas.microsoft.com/office/powerpoint/2010/main" val="381784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ln>
            <a:miter lim="800000"/>
            <a:headEnd/>
            <a:tailEnd/>
          </a:ln>
        </p:spPr>
        <p:txBody>
          <a:bodyPr/>
          <a:lstStyle/>
          <a:p>
            <a:fld id="{AA3D2005-F5B6-4EC8-89B8-5B09B9EF6A0C}" type="slidenum">
              <a:rPr lang="en-US" altLang="en-US">
                <a:cs typeface="Arial" charset="0"/>
              </a:rPr>
              <a:pPr/>
              <a:t>4</a:t>
            </a:fld>
            <a:endParaRPr lang="en-US" altLang="en-US">
              <a:cs typeface="Arial" charset="0"/>
            </a:endParaRPr>
          </a:p>
        </p:txBody>
      </p:sp>
    </p:spTree>
    <p:extLst>
      <p:ext uri="{BB962C8B-B14F-4D97-AF65-F5344CB8AC3E}">
        <p14:creationId xmlns:p14="http://schemas.microsoft.com/office/powerpoint/2010/main" val="154205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CD041E54-936B-4420-983E-DEEFADB0312C}"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24793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6</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716618" y="4489386"/>
            <a:ext cx="5732948" cy="4253102"/>
          </a:xfrm>
          <a:prstGeom prst="rect">
            <a:avLst/>
          </a:prstGeom>
        </p:spPr>
        <p:txBody>
          <a:bodyPr lIns="93162" tIns="93162" rIns="93162" bIns="93162" anchor="t" anchorCtr="0">
            <a:noAutofit/>
          </a:bodyPr>
          <a:lstStyle/>
          <a:p>
            <a:endParaRPr/>
          </a:p>
        </p:txBody>
      </p:sp>
      <p:sp>
        <p:nvSpPr>
          <p:cNvPr id="244" name="Shape 244"/>
          <p:cNvSpPr>
            <a:spLocks noGrp="1" noRot="1" noChangeAspect="1"/>
          </p:cNvSpPr>
          <p:nvPr>
            <p:ph type="sldImg" idx="2"/>
          </p:nvPr>
        </p:nvSpPr>
        <p:spPr>
          <a:xfrm>
            <a:off x="1220788"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8344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8</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9</a:t>
            </a:fld>
            <a:endParaRPr lang="en-US"/>
          </a:p>
        </p:txBody>
      </p:sp>
    </p:spTree>
    <p:extLst>
      <p:ext uri="{BB962C8B-B14F-4D97-AF65-F5344CB8AC3E}">
        <p14:creationId xmlns:p14="http://schemas.microsoft.com/office/powerpoint/2010/main" val="111551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400F9-CF10-4F94-84BB-F76AD0810D3E}" type="slidenum">
              <a:rPr lang="en-US" smtClean="0"/>
              <a:pPr/>
              <a:t>10</a:t>
            </a:fld>
            <a:endParaRPr lang="en-US"/>
          </a:p>
        </p:txBody>
      </p:sp>
    </p:spTree>
    <p:extLst>
      <p:ext uri="{BB962C8B-B14F-4D97-AF65-F5344CB8AC3E}">
        <p14:creationId xmlns:p14="http://schemas.microsoft.com/office/powerpoint/2010/main" val="111551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8D524B-90AA-4853-A2A9-32D307F93715}" type="datetime1">
              <a:rPr lang="en-US" altLang="ja-JP"/>
              <a:pPr>
                <a:defRPr/>
              </a:pPr>
              <a:t>8/24/2015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8EECD-92A9-4F6E-9B05-5D3298B3ABA1}" type="slidenum">
              <a:rPr lang="en-US" altLang="en-US"/>
              <a:pPr>
                <a:defRPr/>
              </a:pPr>
              <a:t>‹#›</a:t>
            </a:fld>
            <a:endParaRPr lang="en-US" altLang="en-US"/>
          </a:p>
        </p:txBody>
      </p:sp>
    </p:spTree>
    <p:extLst>
      <p:ext uri="{BB962C8B-B14F-4D97-AF65-F5344CB8AC3E}">
        <p14:creationId xmlns:p14="http://schemas.microsoft.com/office/powerpoint/2010/main" val="12160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D3671-A3CD-47FE-BFFE-C2129B3CA844}" type="datetime1">
              <a:rPr lang="en-US" altLang="ja-JP"/>
              <a:pPr>
                <a:defRPr/>
              </a:pPr>
              <a:t>8/24/2015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5714A2C-0BB4-4C83-90C6-356E631A038C}" type="slidenum">
              <a:rPr lang="en-US" altLang="en-US"/>
              <a:pPr>
                <a:defRPr/>
              </a:pPr>
              <a:t>‹#›</a:t>
            </a:fld>
            <a:endParaRPr lang="en-US" altLang="en-US"/>
          </a:p>
        </p:txBody>
      </p:sp>
    </p:spTree>
    <p:extLst>
      <p:ext uri="{BB962C8B-B14F-4D97-AF65-F5344CB8AC3E}">
        <p14:creationId xmlns:p14="http://schemas.microsoft.com/office/powerpoint/2010/main" val="213061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9EE58F-D2EE-495C-98E7-9C9A5786E11E}" type="datetime1">
              <a:rPr lang="en-US" altLang="ja-JP"/>
              <a:pPr>
                <a:defRPr/>
              </a:pPr>
              <a:t>8/24/2015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1C12F-6FCB-4092-9F5E-1F701CFFA5F9}" type="slidenum">
              <a:rPr lang="en-US" altLang="en-US"/>
              <a:pPr>
                <a:defRPr/>
              </a:pPr>
              <a:t>‹#›</a:t>
            </a:fld>
            <a:endParaRPr lang="en-US" altLang="en-US"/>
          </a:p>
        </p:txBody>
      </p:sp>
    </p:spTree>
    <p:extLst>
      <p:ext uri="{BB962C8B-B14F-4D97-AF65-F5344CB8AC3E}">
        <p14:creationId xmlns:p14="http://schemas.microsoft.com/office/powerpoint/2010/main" val="125430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12AC3B1-4079-4E5A-A773-FC8D2B2EF638}" type="datetimeFigureOut">
              <a:rPr lang="en-US" smtClean="0">
                <a:solidFill>
                  <a:srgbClr val="D6ECFF"/>
                </a:solidFill>
              </a:rPr>
              <a:pPr/>
              <a:t>8/24/2015</a:t>
            </a:fld>
            <a:endParaRPr lang="en-US">
              <a:solidFill>
                <a:srgbClr val="D6ECFF"/>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FE7A22A-CB69-456C-9C39-A19D67374E8F}"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solidFill>
                <a:srgbClr val="D6ECFF"/>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273900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8208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912AC3B1-4079-4E5A-A773-FC8D2B2EF638}" type="datetimeFigureOut">
              <a:rPr lang="en-US" smtClean="0"/>
              <a:pPr/>
              <a:t>8/24/2015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a:solidFill>
                <a:srgbClr val="D6ECFF"/>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246098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9518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8" name="Footer Placeholder 7"/>
          <p:cNvSpPr>
            <a:spLocks noGrp="1"/>
          </p:cNvSpPr>
          <p:nvPr>
            <p:ph type="ftr" sz="quarter" idx="11"/>
          </p:nvPr>
        </p:nvSpPr>
        <p:spPr/>
        <p:txBody>
          <a:bodyPr/>
          <a:lstStyle/>
          <a:p>
            <a:endParaRPr lang="en-US">
              <a:solidFill>
                <a:srgbClr val="4E5B6F"/>
              </a:solidFill>
            </a:endParaRPr>
          </a:p>
        </p:txBody>
      </p:sp>
      <p:sp>
        <p:nvSpPr>
          <p:cNvPr id="9" name="Slide Number Placeholder 8"/>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7382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4" name="Footer Placeholder 3"/>
          <p:cNvSpPr>
            <a:spLocks noGrp="1"/>
          </p:cNvSpPr>
          <p:nvPr>
            <p:ph type="ftr" sz="quarter" idx="11"/>
          </p:nvPr>
        </p:nvSpPr>
        <p:spPr/>
        <p:txBody>
          <a:bodyPr/>
          <a:lstStyle/>
          <a:p>
            <a:endParaRPr lang="en-US">
              <a:solidFill>
                <a:srgbClr val="4E5B6F"/>
              </a:solidFill>
            </a:endParaRPr>
          </a:p>
        </p:txBody>
      </p:sp>
      <p:sp>
        <p:nvSpPr>
          <p:cNvPr id="5" name="Slide Number Placeholder 4"/>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5683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3" name="Footer Placeholder 2"/>
          <p:cNvSpPr>
            <a:spLocks noGrp="1"/>
          </p:cNvSpPr>
          <p:nvPr>
            <p:ph type="ftr" sz="quarter" idx="11"/>
          </p:nvPr>
        </p:nvSpPr>
        <p:spPr/>
        <p:txBody>
          <a:bodyPr/>
          <a:lstStyle/>
          <a:p>
            <a:endParaRPr lang="en-US">
              <a:solidFill>
                <a:srgbClr val="4E5B6F"/>
              </a:solidFill>
            </a:endParaRPr>
          </a:p>
        </p:txBody>
      </p:sp>
      <p:sp>
        <p:nvSpPr>
          <p:cNvPr id="4" name="Slide Number Placeholder 3"/>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292662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6" name="Footer Placeholder 5"/>
          <p:cNvSpPr>
            <a:spLocks noGrp="1"/>
          </p:cNvSpPr>
          <p:nvPr>
            <p:ph type="ftr" sz="quarter" idx="11"/>
          </p:nvPr>
        </p:nvSpPr>
        <p:spPr/>
        <p:txBody>
          <a:bodyPr/>
          <a:lstStyle/>
          <a:p>
            <a:endParaRPr lang="en-US">
              <a:solidFill>
                <a:srgbClr val="4E5B6F"/>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FE7A22A-CB69-456C-9C39-A19D67374E8F}"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9728524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55115A-B978-4E78-80DD-BFAA41FB0B3E}" type="datetime1">
              <a:rPr lang="en-US" altLang="ja-JP"/>
              <a:pPr>
                <a:defRPr/>
              </a:pPr>
              <a:t>8/24/2015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FB3707-9EBE-4F61-9602-1846D1F9C0E8}" type="slidenum">
              <a:rPr lang="en-US" altLang="en-US"/>
              <a:pPr>
                <a:defRPr/>
              </a:pPr>
              <a:t>‹#›</a:t>
            </a:fld>
            <a:endParaRPr lang="en-US" altLang="en-US"/>
          </a:p>
        </p:txBody>
      </p:sp>
    </p:spTree>
    <p:extLst>
      <p:ext uri="{BB962C8B-B14F-4D97-AF65-F5344CB8AC3E}">
        <p14:creationId xmlns:p14="http://schemas.microsoft.com/office/powerpoint/2010/main" val="127663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AC3B1-4079-4E5A-A773-FC8D2B2EF638}" type="datetimeFigureOut">
              <a:rPr lang="en-US" smtClean="0">
                <a:solidFill>
                  <a:srgbClr val="D6ECFF"/>
                </a:solidFill>
              </a:rPr>
              <a:pPr/>
              <a:t>8/24/2015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5FE7A22A-CB69-456C-9C39-A19D67374E8F}" type="slidenum">
              <a:rPr lang="en-US" smtClean="0">
                <a:solidFill>
                  <a:srgbClr val="D6ECFF"/>
                </a:solidFill>
              </a:rPr>
              <a:pPr/>
              <a:t>‹#›</a:t>
            </a:fld>
            <a:endParaRPr lang="en-US">
              <a:solidFill>
                <a:srgbClr val="D6ECFF"/>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836419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3414788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5" name="Footer Placeholder 4"/>
          <p:cNvSpPr>
            <a:spLocks noGrp="1"/>
          </p:cNvSpPr>
          <p:nvPr>
            <p:ph type="ftr" sz="quarter" idx="11"/>
          </p:nvPr>
        </p:nvSpPr>
        <p:spPr/>
        <p:txBody>
          <a:bodyPr/>
          <a:lstStyle/>
          <a:p>
            <a:endParaRPr lang="en-US">
              <a:solidFill>
                <a:srgbClr val="4E5B6F"/>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FE7A22A-CB69-456C-9C39-A19D67374E8F}"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73129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4B6A3B-6EE5-45FC-B5E7-85EA02CF9438}" type="datetime1">
              <a:rPr lang="en-US" altLang="ja-JP"/>
              <a:pPr>
                <a:defRPr/>
              </a:pPr>
              <a:t>8/24/2015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FBC7D3-7B25-4FDD-856F-1603EF21A3CD}" type="slidenum">
              <a:rPr lang="en-US" altLang="en-US"/>
              <a:pPr>
                <a:defRPr/>
              </a:pPr>
              <a:t>‹#›</a:t>
            </a:fld>
            <a:endParaRPr lang="en-US" altLang="en-US"/>
          </a:p>
        </p:txBody>
      </p:sp>
    </p:spTree>
    <p:extLst>
      <p:ext uri="{BB962C8B-B14F-4D97-AF65-F5344CB8AC3E}">
        <p14:creationId xmlns:p14="http://schemas.microsoft.com/office/powerpoint/2010/main" val="239271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F5AFD5-87AB-4EAC-B8F3-626CFA20BD9F}" type="datetime1">
              <a:rPr lang="en-US" altLang="ja-JP"/>
              <a:pPr>
                <a:defRPr/>
              </a:pPr>
              <a:t>8/24/2015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8D5B7C-D638-410F-8F12-FDCC174C92BF}" type="slidenum">
              <a:rPr lang="en-US" altLang="en-US"/>
              <a:pPr>
                <a:defRPr/>
              </a:pPr>
              <a:t>‹#›</a:t>
            </a:fld>
            <a:endParaRPr lang="en-US" altLang="en-US"/>
          </a:p>
        </p:txBody>
      </p:sp>
    </p:spTree>
    <p:extLst>
      <p:ext uri="{BB962C8B-B14F-4D97-AF65-F5344CB8AC3E}">
        <p14:creationId xmlns:p14="http://schemas.microsoft.com/office/powerpoint/2010/main" val="100386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2B38ABD-2F3C-40D2-9153-37AEC74DFA52}" type="datetime1">
              <a:rPr lang="en-US" altLang="ja-JP"/>
              <a:pPr>
                <a:defRPr/>
              </a:pPr>
              <a:t>8/24/2015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DFE017F-DA69-4B3C-A037-D10685B37F8F}" type="slidenum">
              <a:rPr lang="en-US" altLang="en-US"/>
              <a:pPr>
                <a:defRPr/>
              </a:pPr>
              <a:t>‹#›</a:t>
            </a:fld>
            <a:endParaRPr lang="en-US" altLang="en-US"/>
          </a:p>
        </p:txBody>
      </p:sp>
    </p:spTree>
    <p:extLst>
      <p:ext uri="{BB962C8B-B14F-4D97-AF65-F5344CB8AC3E}">
        <p14:creationId xmlns:p14="http://schemas.microsoft.com/office/powerpoint/2010/main" val="372732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81DB940-3E9D-4E0B-ADD5-B60F857202D2}" type="datetime1">
              <a:rPr lang="en-US" altLang="ja-JP"/>
              <a:pPr>
                <a:defRPr/>
              </a:pPr>
              <a:t>8/24/2015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8BC30F-3F90-4FDB-8DE1-B03ADC4523CD}" type="slidenum">
              <a:rPr lang="en-US" altLang="en-US"/>
              <a:pPr>
                <a:defRPr/>
              </a:pPr>
              <a:t>‹#›</a:t>
            </a:fld>
            <a:endParaRPr lang="en-US" altLang="en-US"/>
          </a:p>
        </p:txBody>
      </p:sp>
    </p:spTree>
    <p:extLst>
      <p:ext uri="{BB962C8B-B14F-4D97-AF65-F5344CB8AC3E}">
        <p14:creationId xmlns:p14="http://schemas.microsoft.com/office/powerpoint/2010/main" val="102362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1CA1AC-DC1C-42D0-8DB2-A7DCA50624B5}" type="datetime1">
              <a:rPr lang="en-US" altLang="ja-JP"/>
              <a:pPr>
                <a:defRPr/>
              </a:pPr>
              <a:t>8/24/2015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F78548-3F39-47E1-AAB1-0B8768C059F7}" type="slidenum">
              <a:rPr lang="en-US" altLang="en-US"/>
              <a:pPr>
                <a:defRPr/>
              </a:pPr>
              <a:t>‹#›</a:t>
            </a:fld>
            <a:endParaRPr lang="en-US" altLang="en-US"/>
          </a:p>
        </p:txBody>
      </p:sp>
    </p:spTree>
    <p:extLst>
      <p:ext uri="{BB962C8B-B14F-4D97-AF65-F5344CB8AC3E}">
        <p14:creationId xmlns:p14="http://schemas.microsoft.com/office/powerpoint/2010/main" val="272780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9F736A-4D75-44CF-860A-3E26DF2F0A11}" type="datetime1">
              <a:rPr lang="en-US" altLang="ja-JP"/>
              <a:pPr>
                <a:defRPr/>
              </a:pPr>
              <a:t>8/24/2015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BC6B208-2224-4F8C-957F-ED93EC9998D4}" type="slidenum">
              <a:rPr lang="en-US" altLang="en-US"/>
              <a:pPr>
                <a:defRPr/>
              </a:pPr>
              <a:t>‹#›</a:t>
            </a:fld>
            <a:endParaRPr lang="en-US" altLang="en-US"/>
          </a:p>
        </p:txBody>
      </p:sp>
    </p:spTree>
    <p:extLst>
      <p:ext uri="{BB962C8B-B14F-4D97-AF65-F5344CB8AC3E}">
        <p14:creationId xmlns:p14="http://schemas.microsoft.com/office/powerpoint/2010/main" val="221315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4C989-64A1-4AD1-984F-B4BA61CC127B}" type="datetime1">
              <a:rPr lang="en-US" altLang="ja-JP"/>
              <a:pPr>
                <a:defRPr/>
              </a:pPr>
              <a:t>8/24/2015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3950925-DA78-48C8-9D2A-B71289D7E8CE}" type="slidenum">
              <a:rPr lang="en-US" altLang="en-US"/>
              <a:pPr>
                <a:defRPr/>
              </a:pPr>
              <a:t>‹#›</a:t>
            </a:fld>
            <a:endParaRPr lang="en-US" altLang="en-US"/>
          </a:p>
        </p:txBody>
      </p:sp>
    </p:spTree>
    <p:extLst>
      <p:ext uri="{BB962C8B-B14F-4D97-AF65-F5344CB8AC3E}">
        <p14:creationId xmlns:p14="http://schemas.microsoft.com/office/powerpoint/2010/main" val="406220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34" charset="0"/>
              </a:defRPr>
            </a:lvl1pPr>
          </a:lstStyle>
          <a:p>
            <a:pPr fontAlgn="base">
              <a:spcBef>
                <a:spcPct val="0"/>
              </a:spcBef>
              <a:spcAft>
                <a:spcPct val="0"/>
              </a:spcAft>
              <a:defRPr/>
            </a:pPr>
            <a:fld id="{259C56B8-1699-4F0F-8F35-D686F2EA2998}" type="datetime1">
              <a:rPr lang="en-US" altLang="ja-JP"/>
              <a:pPr fontAlgn="base">
                <a:spcBef>
                  <a:spcPct val="0"/>
                </a:spcBef>
                <a:spcAft>
                  <a:spcPct val="0"/>
                </a:spcAft>
                <a:defRPr/>
              </a:pPr>
              <a:t>8/24/2015</a:t>
            </a:fld>
            <a:endParaRPr lang="en-US" alt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defRPr>
            </a:lvl1pPr>
          </a:lstStyle>
          <a:p>
            <a:pPr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34" charset="0"/>
              </a:defRPr>
            </a:lvl1pPr>
          </a:lstStyle>
          <a:p>
            <a:pPr fontAlgn="base">
              <a:spcBef>
                <a:spcPct val="0"/>
              </a:spcBef>
              <a:spcAft>
                <a:spcPct val="0"/>
              </a:spcAft>
              <a:defRPr/>
            </a:pPr>
            <a:fld id="{979DE521-3343-49A6-8A33-A21B433AA9C9}" type="slidenum">
              <a:rPr lang="en-US" altLang="en-US">
                <a:ea typeface="ＭＳ Ｐゴシック" pitchFamily="34" charset="-128"/>
              </a:rPr>
              <a:pPr fontAlgn="base">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3442545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912AC3B1-4079-4E5A-A773-FC8D2B2EF638}" type="datetimeFigureOut">
              <a:rPr lang="en-US" smtClean="0">
                <a:solidFill>
                  <a:srgbClr val="4E5B6F"/>
                </a:solidFill>
              </a:rPr>
              <a:pPr/>
              <a:t>8/24/2015</a:t>
            </a:fld>
            <a:endParaRPr lang="en-US">
              <a:solidFill>
                <a:srgbClr val="4E5B6F"/>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solidFill>
                <a:srgbClr val="4E5B6F"/>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FE7A22A-CB69-456C-9C39-A19D67374E8F}" type="slidenum">
              <a:rPr lang="en-US" smtClean="0">
                <a:solidFill>
                  <a:srgbClr val="4E5B6F"/>
                </a:solidFill>
              </a:rPr>
              <a:pPr/>
              <a:t>‹#›</a:t>
            </a:fld>
            <a:endParaRPr lang="en-US">
              <a:solidFill>
                <a:srgbClr val="4E5B6F"/>
              </a:solidFill>
            </a:endParaRPr>
          </a:p>
        </p:txBody>
      </p:sp>
    </p:spTree>
    <p:extLst>
      <p:ext uri="{BB962C8B-B14F-4D97-AF65-F5344CB8AC3E}">
        <p14:creationId xmlns:p14="http://schemas.microsoft.com/office/powerpoint/2010/main" val="4000465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info@ilpqc.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www.ilpqc.org/" TargetMode="External"/><Relationship Id="rId4" Type="http://schemas.openxmlformats.org/officeDocument/2006/relationships/hyperlink" Target="mailto:info@ilpqc.or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dcap.healthlnk.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urveymonkey.com/s/MonthlyProcessSurveyMay2015"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mage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Subtitle 2"/>
          <p:cNvSpPr>
            <a:spLocks noGrp="1"/>
          </p:cNvSpPr>
          <p:nvPr>
            <p:ph type="subTitle" idx="1"/>
          </p:nvPr>
        </p:nvSpPr>
        <p:spPr>
          <a:xfrm>
            <a:off x="3265227" y="4686302"/>
            <a:ext cx="5410200" cy="1295400"/>
          </a:xfrm>
        </p:spPr>
        <p:txBody>
          <a:bodyPr/>
          <a:lstStyle/>
          <a:p>
            <a:pPr eaLnBrk="1" hangingPunct="1">
              <a:buFont typeface="Wingdings 2" pitchFamily="18" charset="2"/>
              <a:buNone/>
            </a:pPr>
            <a:r>
              <a:rPr lang="en-US" altLang="en-US" sz="2000" dirty="0" smtClean="0">
                <a:solidFill>
                  <a:srgbClr val="898989"/>
                </a:solidFill>
                <a:ea typeface="ＭＳ Ｐゴシック" pitchFamily="34" charset="-128"/>
              </a:rPr>
              <a:t>August 24, 2015</a:t>
            </a:r>
          </a:p>
          <a:p>
            <a:pPr eaLnBrk="1" hangingPunct="1">
              <a:buFont typeface="Wingdings 2" pitchFamily="18" charset="2"/>
              <a:buNone/>
            </a:pPr>
            <a:r>
              <a:rPr lang="en-US" altLang="en-US" sz="2000" dirty="0" smtClean="0">
                <a:solidFill>
                  <a:srgbClr val="898989"/>
                </a:solidFill>
                <a:ea typeface="ＭＳ Ｐゴシック" pitchFamily="34" charset="-128"/>
              </a:rPr>
              <a:t>12:30 pm – 1:30 pm</a:t>
            </a:r>
          </a:p>
        </p:txBody>
      </p:sp>
      <p:sp>
        <p:nvSpPr>
          <p:cNvPr id="2053" name="Title 1"/>
          <p:cNvSpPr>
            <a:spLocks noGrp="1"/>
          </p:cNvSpPr>
          <p:nvPr>
            <p:ph type="ctrTitle"/>
          </p:nvPr>
        </p:nvSpPr>
        <p:spPr>
          <a:xfrm>
            <a:off x="3048000" y="2052400"/>
            <a:ext cx="6019800" cy="1622425"/>
          </a:xfrm>
        </p:spPr>
        <p:txBody>
          <a:bodyPr/>
          <a:lstStyle/>
          <a:p>
            <a:pPr eaLnBrk="1" hangingPunct="1"/>
            <a:r>
              <a:rPr lang="en-US" altLang="en-US" b="1" dirty="0" smtClean="0">
                <a:solidFill>
                  <a:srgbClr val="004990"/>
                </a:solidFill>
                <a:latin typeface="Goudy Old Style" pitchFamily="18" charset="0"/>
                <a:ea typeface="ＭＳ Ｐゴシック" pitchFamily="34" charset="-128"/>
              </a:rPr>
              <a:t>Birth Certificate Accuracy Initiative</a:t>
            </a:r>
            <a:br>
              <a:rPr lang="en-US" altLang="en-US" b="1" dirty="0" smtClean="0">
                <a:solidFill>
                  <a:srgbClr val="004990"/>
                </a:solidFill>
                <a:latin typeface="Goudy Old Style" pitchFamily="18" charset="0"/>
                <a:ea typeface="ＭＳ Ｐゴシック" pitchFamily="34" charset="-128"/>
              </a:rPr>
            </a:br>
            <a:r>
              <a:rPr lang="en-US" altLang="en-US" b="1" dirty="0" smtClean="0">
                <a:solidFill>
                  <a:srgbClr val="004990"/>
                </a:solidFill>
                <a:latin typeface="Goudy Old Style" pitchFamily="18" charset="0"/>
                <a:ea typeface="ＭＳ Ｐゴシック" pitchFamily="34" charset="-128"/>
              </a:rPr>
              <a:t>Monthly OB Teams Call</a:t>
            </a:r>
            <a:endParaRPr lang="en-US" altLang="en-US" sz="3200" b="1" dirty="0" smtClean="0">
              <a:solidFill>
                <a:srgbClr val="004990"/>
              </a:solidFill>
              <a:latin typeface="Goudy Old Style" pitchFamily="18" charset="0"/>
              <a:ea typeface="ＭＳ Ｐゴシック" pitchFamily="34" charset="-128"/>
            </a:endParaRPr>
          </a:p>
        </p:txBody>
      </p:sp>
    </p:spTree>
    <p:extLst>
      <p:ext uri="{BB962C8B-B14F-4D97-AF65-F5344CB8AC3E}">
        <p14:creationId xmlns:p14="http://schemas.microsoft.com/office/powerpoint/2010/main" val="226807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Accuracy of LMP</a:t>
            </a:r>
            <a:endParaRPr lang="en-US" sz="4000" b="1" dirty="0">
              <a:solidFill>
                <a:srgbClr val="F58466"/>
              </a:solidFill>
              <a:latin typeface="Goudy Old Style"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57842451"/>
              </p:ext>
            </p:extLst>
          </p:nvPr>
        </p:nvGraphicFramePr>
        <p:xfrm>
          <a:off x="533400" y="2057400"/>
          <a:ext cx="7543799" cy="2465241"/>
        </p:xfrm>
        <a:graphic>
          <a:graphicData uri="http://schemas.openxmlformats.org/drawingml/2006/table">
            <a:tbl>
              <a:tblPr firstRow="1" firstCol="1" bandRow="1">
                <a:tableStyleId>{9D7B26C5-4107-4FEC-AEDC-1716B250A1EF}</a:tableStyleId>
              </a:tblPr>
              <a:tblGrid>
                <a:gridCol w="2638599"/>
                <a:gridCol w="4905200"/>
              </a:tblGrid>
              <a:tr h="296270">
                <a:tc>
                  <a:txBody>
                    <a:bodyPr/>
                    <a:lstStyle/>
                    <a:p>
                      <a:pPr marL="0" marR="0">
                        <a:spcBef>
                          <a:spcPts val="0"/>
                        </a:spcBef>
                        <a:spcAft>
                          <a:spcPts val="0"/>
                        </a:spcAft>
                      </a:pPr>
                      <a:r>
                        <a:rPr lang="en-US" sz="1400" dirty="0" smtClean="0">
                          <a:effectLst/>
                        </a:rPr>
                        <a:t>Opportunity </a:t>
                      </a:r>
                      <a:r>
                        <a:rPr lang="en-US" sz="1400" dirty="0">
                          <a:effectLst/>
                        </a:rPr>
                        <a:t>for Change</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a:effectLst/>
                        </a:rPr>
                        <a:t>Possible PDSA</a:t>
                      </a:r>
                      <a:endParaRPr lang="en-US" sz="1400" dirty="0">
                        <a:effectLst/>
                        <a:latin typeface="Calibri"/>
                        <a:ea typeface="Calibri"/>
                        <a:cs typeface="Times New Roman"/>
                      </a:endParaRPr>
                    </a:p>
                  </a:txBody>
                  <a:tcPr marL="68580" marR="68580" marT="0" marB="0"/>
                </a:tc>
              </a:tr>
              <a:tr h="888811">
                <a:tc>
                  <a:txBody>
                    <a:bodyPr/>
                    <a:lstStyle/>
                    <a:p>
                      <a:pPr marL="0" marR="0">
                        <a:spcBef>
                          <a:spcPts val="0"/>
                        </a:spcBef>
                        <a:spcAft>
                          <a:spcPts val="0"/>
                        </a:spcAft>
                      </a:pPr>
                      <a:r>
                        <a:rPr lang="en-US" sz="1400" baseline="0" dirty="0" smtClean="0">
                          <a:effectLst/>
                        </a:rPr>
                        <a:t>If you don’t already, could you use the prenatal record as your source document?</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rPr>
                        <a:t>Work with</a:t>
                      </a:r>
                      <a:r>
                        <a:rPr lang="en-US" sz="1400" baseline="0" dirty="0" smtClean="0">
                          <a:effectLst/>
                        </a:rPr>
                        <a:t> 1 prenatal provider to test including this information on the prenatal record. See notes from July call for more ideas on accessing current and accurate prenatal records with the information you need for the birth certificate ready to abstract.</a:t>
                      </a:r>
                      <a:endParaRPr lang="en-US" sz="1400" dirty="0">
                        <a:effectLst/>
                        <a:latin typeface="Calibri"/>
                        <a:ea typeface="Calibri"/>
                        <a:cs typeface="Times New Roman"/>
                      </a:endParaRPr>
                    </a:p>
                  </a:txBody>
                  <a:tcPr marL="68580" marR="68580" marT="0" marB="0"/>
                </a:tc>
              </a:tr>
              <a:tr h="1185081">
                <a:tc>
                  <a:txBody>
                    <a:bodyPr/>
                    <a:lstStyle/>
                    <a:p>
                      <a:pPr marL="0" marR="0">
                        <a:spcBef>
                          <a:spcPts val="0"/>
                        </a:spcBef>
                        <a:spcAft>
                          <a:spcPts val="0"/>
                        </a:spcAft>
                      </a:pPr>
                      <a:r>
                        <a:rPr lang="en-US" sz="1400" dirty="0" smtClean="0">
                          <a:effectLst/>
                        </a:rPr>
                        <a:t>If you use mom’s worksheet, is the data often missing?</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400" dirty="0" smtClean="0">
                          <a:effectLst/>
                          <a:latin typeface="+mn-lt"/>
                          <a:ea typeface="+mn-ea"/>
                          <a:cs typeface="+mn-cs"/>
                        </a:rPr>
                        <a:t>Do</a:t>
                      </a:r>
                      <a:r>
                        <a:rPr lang="en-US" sz="1400" baseline="0" dirty="0" smtClean="0">
                          <a:effectLst/>
                          <a:latin typeface="+mn-lt"/>
                          <a:ea typeface="+mn-ea"/>
                          <a:cs typeface="+mn-cs"/>
                        </a:rPr>
                        <a:t> you administer mom’s worksheet via interview? </a:t>
                      </a:r>
                    </a:p>
                    <a:p>
                      <a:pPr marL="0" marR="0">
                        <a:spcBef>
                          <a:spcPts val="0"/>
                        </a:spcBef>
                        <a:spcAft>
                          <a:spcPts val="0"/>
                        </a:spcAft>
                      </a:pPr>
                      <a:r>
                        <a:rPr lang="en-US" sz="1400" baseline="0" dirty="0" smtClean="0">
                          <a:effectLst/>
                          <a:latin typeface="+mn-lt"/>
                          <a:ea typeface="+mn-ea"/>
                          <a:cs typeface="+mn-cs"/>
                        </a:rPr>
                        <a:t>If not, work with 1 nurse or other staff to test interviewing mom to see if this helps reduce the frequency of missing LMP data. </a:t>
                      </a:r>
                    </a:p>
                    <a:p>
                      <a:pPr marL="0" marR="0">
                        <a:spcBef>
                          <a:spcPts val="0"/>
                        </a:spcBef>
                        <a:spcAft>
                          <a:spcPts val="0"/>
                        </a:spcAft>
                      </a:pPr>
                      <a:r>
                        <a:rPr lang="en-US" sz="1400" dirty="0" smtClean="0">
                          <a:effectLst/>
                          <a:latin typeface="Calibri"/>
                          <a:ea typeface="Calibri"/>
                          <a:cs typeface="Times New Roman"/>
                        </a:rPr>
                        <a:t>If you do interview, work with 1</a:t>
                      </a:r>
                      <a:r>
                        <a:rPr lang="en-US" sz="1400" baseline="0" dirty="0" smtClean="0">
                          <a:effectLst/>
                          <a:latin typeface="Calibri"/>
                          <a:ea typeface="Calibri"/>
                          <a:cs typeface="Times New Roman"/>
                        </a:rPr>
                        <a:t> nurse or other staff to test follow-up questions or probes that encourage mom to provide this information.</a:t>
                      </a:r>
                      <a:endParaRPr lang="en-US" sz="1400" dirty="0">
                        <a:effectLst/>
                        <a:latin typeface="Calibri"/>
                        <a:ea typeface="Calibri"/>
                        <a:cs typeface="Times New Roman"/>
                      </a:endParaRPr>
                    </a:p>
                  </a:txBody>
                  <a:tcPr marL="68580" marR="68580" marT="0" marB="0"/>
                </a:tc>
              </a:tr>
            </a:tbl>
          </a:graphicData>
        </a:graphic>
      </p:graphicFrame>
      <p:sp>
        <p:nvSpPr>
          <p:cNvPr id="4" name="TextBox 3"/>
          <p:cNvSpPr txBox="1"/>
          <p:nvPr/>
        </p:nvSpPr>
        <p:spPr>
          <a:xfrm>
            <a:off x="457200" y="1410269"/>
            <a:ext cx="7696200" cy="369332"/>
          </a:xfrm>
          <a:prstGeom prst="rect">
            <a:avLst/>
          </a:prstGeom>
          <a:noFill/>
        </p:spPr>
        <p:txBody>
          <a:bodyPr wrap="square" rtlCol="0">
            <a:spAutoFit/>
          </a:bodyPr>
          <a:lstStyle/>
          <a:p>
            <a:r>
              <a:rPr lang="en-US" dirty="0"/>
              <a:t>What is your current source document for LMP</a:t>
            </a:r>
            <a:r>
              <a:rPr lang="en-US" dirty="0" smtClean="0"/>
              <a:t>? Is it accurate? </a:t>
            </a:r>
            <a:endParaRPr lang="en-US" dirty="0"/>
          </a:p>
        </p:txBody>
      </p:sp>
      <p:sp>
        <p:nvSpPr>
          <p:cNvPr id="6" name="TextBox 5"/>
          <p:cNvSpPr txBox="1"/>
          <p:nvPr/>
        </p:nvSpPr>
        <p:spPr>
          <a:xfrm>
            <a:off x="457200" y="4953000"/>
            <a:ext cx="7696200" cy="369332"/>
          </a:xfrm>
          <a:prstGeom prst="rect">
            <a:avLst/>
          </a:prstGeom>
          <a:noFill/>
        </p:spPr>
        <p:txBody>
          <a:bodyPr wrap="square" rtlCol="0">
            <a:spAutoFit/>
          </a:bodyPr>
          <a:lstStyle/>
          <a:p>
            <a:r>
              <a:rPr lang="en-US" dirty="0" smtClean="0"/>
              <a:t>What are barriers to LMP accuracy at your hospital? Share in the chat box.</a:t>
            </a:r>
            <a:endParaRPr lang="en-US" dirty="0"/>
          </a:p>
        </p:txBody>
      </p:sp>
    </p:spTree>
    <p:extLst>
      <p:ext uri="{BB962C8B-B14F-4D97-AF65-F5344CB8AC3E}">
        <p14:creationId xmlns:p14="http://schemas.microsoft.com/office/powerpoint/2010/main" val="1407002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Infant Feeding</a:t>
            </a:r>
            <a:endParaRPr lang="en-US" sz="4000" b="1" dirty="0">
              <a:solidFill>
                <a:srgbClr val="F58466"/>
              </a:solidFill>
              <a:latin typeface="Goudy Old Style"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17094"/>
            <a:ext cx="6709915" cy="450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3200400"/>
            <a:ext cx="2284600" cy="369332"/>
          </a:xfrm>
          <a:prstGeom prst="rect">
            <a:avLst/>
          </a:prstGeom>
          <a:noFill/>
        </p:spPr>
        <p:txBody>
          <a:bodyPr wrap="none" rtlCol="0">
            <a:spAutoFit/>
          </a:bodyPr>
          <a:lstStyle/>
          <a:p>
            <a:r>
              <a:rPr lang="en-US" dirty="0" smtClean="0"/>
              <a:t>2014 Baseline = 83.7%</a:t>
            </a:r>
            <a:endParaRPr lang="en-US" dirty="0"/>
          </a:p>
        </p:txBody>
      </p:sp>
      <p:cxnSp>
        <p:nvCxnSpPr>
          <p:cNvPr id="6" name="Straight Arrow Connector 5"/>
          <p:cNvCxnSpPr/>
          <p:nvPr/>
        </p:nvCxnSpPr>
        <p:spPr>
          <a:xfrm flipV="1">
            <a:off x="3567761" y="2667000"/>
            <a:ext cx="273519"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491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Accuracy of Infant Feeding</a:t>
            </a:r>
            <a:endParaRPr lang="en-US" sz="4000" b="1" dirty="0">
              <a:solidFill>
                <a:srgbClr val="F58466"/>
              </a:solidFill>
              <a:latin typeface="Goudy Old Styl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53893896"/>
              </p:ext>
            </p:extLst>
          </p:nvPr>
        </p:nvGraphicFramePr>
        <p:xfrm>
          <a:off x="380998" y="1295400"/>
          <a:ext cx="8534401" cy="4193988"/>
        </p:xfrm>
        <a:graphic>
          <a:graphicData uri="http://schemas.openxmlformats.org/drawingml/2006/table">
            <a:tbl>
              <a:tblPr firstRow="1" firstCol="1" bandRow="1">
                <a:tableStyleId>{9D7B26C5-4107-4FEC-AEDC-1716B250A1EF}</a:tableStyleId>
              </a:tblPr>
              <a:tblGrid>
                <a:gridCol w="1752602"/>
                <a:gridCol w="6781799"/>
              </a:tblGrid>
              <a:tr h="203983">
                <a:tc>
                  <a:txBody>
                    <a:bodyPr/>
                    <a:lstStyle/>
                    <a:p>
                      <a:pPr marL="0" marR="0">
                        <a:spcBef>
                          <a:spcPts val="0"/>
                        </a:spcBef>
                        <a:spcAft>
                          <a:spcPts val="0"/>
                        </a:spcAft>
                      </a:pPr>
                      <a:r>
                        <a:rPr lang="en-US" sz="1600" dirty="0">
                          <a:effectLst/>
                        </a:rPr>
                        <a:t>Opportunity for Change</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Possible PDSA</a:t>
                      </a:r>
                      <a:endParaRPr lang="en-US" sz="1600" dirty="0">
                        <a:effectLst/>
                        <a:latin typeface="Calibri"/>
                        <a:ea typeface="Calibri"/>
                        <a:cs typeface="Times New Roman"/>
                      </a:endParaRPr>
                    </a:p>
                  </a:txBody>
                  <a:tcPr marL="68580" marR="68580" marT="0" marB="0"/>
                </a:tc>
              </a:tr>
              <a:tr h="1621829">
                <a:tc>
                  <a:txBody>
                    <a:bodyPr/>
                    <a:lstStyle/>
                    <a:p>
                      <a:pPr marL="0" marR="0">
                        <a:spcBef>
                          <a:spcPts val="0"/>
                        </a:spcBef>
                        <a:spcAft>
                          <a:spcPts val="0"/>
                        </a:spcAft>
                      </a:pPr>
                      <a:r>
                        <a:rPr lang="en-US" sz="1400" dirty="0">
                          <a:effectLst/>
                        </a:rPr>
                        <a:t>Provider understanding and use of IVRS definition of </a:t>
                      </a:r>
                      <a:r>
                        <a:rPr lang="en-US" sz="1400" dirty="0" smtClean="0">
                          <a:effectLst/>
                        </a:rPr>
                        <a:t>infant</a:t>
                      </a:r>
                      <a:r>
                        <a:rPr lang="en-US" sz="1400" baseline="0" dirty="0" smtClean="0">
                          <a:effectLst/>
                        </a:rPr>
                        <a:t> feeding</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Do all providers know, understand and use the IVRS </a:t>
                      </a:r>
                      <a:r>
                        <a:rPr lang="en-US" sz="1600" dirty="0" smtClean="0">
                          <a:effectLst/>
                        </a:rPr>
                        <a:t>infant feeding</a:t>
                      </a:r>
                      <a:r>
                        <a:rPr lang="en-US" sz="1600" baseline="0" dirty="0" smtClean="0">
                          <a:effectLst/>
                        </a:rPr>
                        <a:t> </a:t>
                      </a:r>
                      <a:r>
                        <a:rPr lang="en-US" sz="1600" dirty="0" smtClean="0">
                          <a:effectLst/>
                        </a:rPr>
                        <a:t> definition consistently </a:t>
                      </a:r>
                      <a:r>
                        <a:rPr lang="en-US" sz="1600" dirty="0">
                          <a:effectLst/>
                        </a:rPr>
                        <a:t>and record it clearly on the medical record? </a:t>
                      </a:r>
                    </a:p>
                    <a:p>
                      <a:pPr marL="285750" marR="0" indent="-285750">
                        <a:spcBef>
                          <a:spcPts val="0"/>
                        </a:spcBef>
                        <a:spcAft>
                          <a:spcPts val="0"/>
                        </a:spcAft>
                        <a:buFont typeface="Arial" panose="020B0604020202020204" pitchFamily="34" charset="0"/>
                        <a:buChar char="•"/>
                      </a:pPr>
                      <a:r>
                        <a:rPr lang="en-US" sz="1600" dirty="0" smtClean="0">
                          <a:effectLst/>
                        </a:rPr>
                        <a:t>If </a:t>
                      </a:r>
                      <a:r>
                        <a:rPr lang="en-US" sz="1600" dirty="0">
                          <a:effectLst/>
                        </a:rPr>
                        <a:t>providers don’t know </a:t>
                      </a:r>
                      <a:r>
                        <a:rPr lang="en-US" sz="1600" dirty="0" smtClean="0">
                          <a:effectLst/>
                        </a:rPr>
                        <a:t>the definition</a:t>
                      </a:r>
                      <a:r>
                        <a:rPr lang="en-US" sz="1600" dirty="0">
                          <a:effectLst/>
                        </a:rPr>
                        <a:t>, identify 1 provider to educate on the definitions (with key variables guide or other source</a:t>
                      </a:r>
                      <a:r>
                        <a:rPr lang="en-US" sz="1600" dirty="0" smtClean="0">
                          <a:effectLst/>
                        </a:rPr>
                        <a:t>)</a:t>
                      </a:r>
                      <a:r>
                        <a:rPr lang="en-US" sz="1600" baseline="0" dirty="0" smtClean="0">
                          <a:effectLst/>
                        </a:rPr>
                        <a:t> and test accuracy of medical record.</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a:effectLst/>
                        </a:rPr>
                        <a:t>If providers don’t </a:t>
                      </a:r>
                      <a:r>
                        <a:rPr lang="en-US" sz="1600" dirty="0" smtClean="0">
                          <a:effectLst/>
                        </a:rPr>
                        <a:t>record</a:t>
                      </a:r>
                      <a:r>
                        <a:rPr lang="en-US" sz="1600" baseline="0" dirty="0" smtClean="0">
                          <a:effectLst/>
                        </a:rPr>
                        <a:t> infant feeding</a:t>
                      </a:r>
                      <a:r>
                        <a:rPr lang="en-US" sz="1600" dirty="0" smtClean="0">
                          <a:effectLst/>
                        </a:rPr>
                        <a:t> </a:t>
                      </a:r>
                      <a:r>
                        <a:rPr lang="en-US" sz="1600" dirty="0">
                          <a:effectLst/>
                        </a:rPr>
                        <a:t>clearly on the medical record, identify 1 provider </a:t>
                      </a:r>
                      <a:r>
                        <a:rPr lang="en-US" sz="1600" dirty="0" smtClean="0">
                          <a:effectLst/>
                        </a:rPr>
                        <a:t>to work with you</a:t>
                      </a:r>
                      <a:r>
                        <a:rPr lang="en-US" sz="1600" baseline="0" dirty="0" smtClean="0">
                          <a:effectLst/>
                        </a:rPr>
                        <a:t> to</a:t>
                      </a:r>
                      <a:r>
                        <a:rPr lang="en-US" sz="1600" dirty="0" smtClean="0">
                          <a:effectLst/>
                        </a:rPr>
                        <a:t> recording</a:t>
                      </a:r>
                      <a:r>
                        <a:rPr lang="en-US" sz="1600" baseline="0" dirty="0" smtClean="0">
                          <a:effectLst/>
                        </a:rPr>
                        <a:t> it differently</a:t>
                      </a:r>
                      <a:r>
                        <a:rPr lang="en-US" sz="1600" dirty="0" smtClean="0">
                          <a:effectLst/>
                        </a:rPr>
                        <a:t> </a:t>
                      </a:r>
                      <a:r>
                        <a:rPr lang="en-US" sz="1600" dirty="0">
                          <a:effectLst/>
                        </a:rPr>
                        <a:t>for 1 day and see how these records are abstracted in IVRS.</a:t>
                      </a:r>
                      <a:endParaRPr lang="en-US" sz="1600" dirty="0">
                        <a:effectLst/>
                        <a:latin typeface="Calibri"/>
                        <a:ea typeface="Calibri"/>
                        <a:cs typeface="Times New Roman"/>
                      </a:endParaRPr>
                    </a:p>
                  </a:txBody>
                  <a:tcPr marL="68580" marR="68580" marT="0" marB="0"/>
                </a:tc>
              </a:tr>
              <a:tr h="1755588">
                <a:tc>
                  <a:txBody>
                    <a:bodyPr/>
                    <a:lstStyle/>
                    <a:p>
                      <a:pPr marL="0" marR="0">
                        <a:spcBef>
                          <a:spcPts val="0"/>
                        </a:spcBef>
                        <a:spcAft>
                          <a:spcPts val="0"/>
                        </a:spcAft>
                      </a:pPr>
                      <a:r>
                        <a:rPr lang="en-US" sz="1400" dirty="0">
                          <a:effectLst/>
                        </a:rPr>
                        <a:t>Birth Certificate abstractor’s identification of </a:t>
                      </a:r>
                      <a:r>
                        <a:rPr lang="en-US" sz="1400" dirty="0" smtClean="0">
                          <a:effectLst/>
                        </a:rPr>
                        <a:t>infant feeding data from the </a:t>
                      </a:r>
                      <a:r>
                        <a:rPr lang="en-US" sz="1400" dirty="0">
                          <a:effectLst/>
                        </a:rPr>
                        <a:t>medical record</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Do all abstractors know how to identify </a:t>
                      </a:r>
                      <a:r>
                        <a:rPr lang="en-US" sz="1600" dirty="0" smtClean="0">
                          <a:effectLst/>
                        </a:rPr>
                        <a:t>infant feeding </a:t>
                      </a:r>
                      <a:r>
                        <a:rPr lang="en-US" sz="1600" dirty="0">
                          <a:effectLst/>
                        </a:rPr>
                        <a:t>on the medical record and </a:t>
                      </a:r>
                      <a:r>
                        <a:rPr lang="en-US" sz="1600" dirty="0" smtClean="0">
                          <a:effectLst/>
                        </a:rPr>
                        <a:t>distinguish different types of feeding?</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smtClean="0">
                          <a:effectLst/>
                        </a:rPr>
                        <a:t>If </a:t>
                      </a:r>
                      <a:r>
                        <a:rPr lang="en-US" sz="1600" dirty="0">
                          <a:effectLst/>
                        </a:rPr>
                        <a:t>abstractors don’t know definition, identify 1 abstractor to educate on the definitions </a:t>
                      </a:r>
                      <a:r>
                        <a:rPr lang="en-US" sz="1600" dirty="0" smtClean="0">
                          <a:effectLst/>
                        </a:rPr>
                        <a:t>(e.g. with </a:t>
                      </a:r>
                      <a:r>
                        <a:rPr lang="en-US" sz="1600" dirty="0">
                          <a:effectLst/>
                        </a:rPr>
                        <a:t>key variables </a:t>
                      </a:r>
                      <a:r>
                        <a:rPr lang="en-US" sz="1600" dirty="0" smtClean="0">
                          <a:effectLst/>
                        </a:rPr>
                        <a:t>guide).</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a:effectLst/>
                        </a:rPr>
                        <a:t>If abstractors don’t know where to find </a:t>
                      </a:r>
                      <a:r>
                        <a:rPr lang="en-US" sz="1600" dirty="0" smtClean="0">
                          <a:effectLst/>
                        </a:rPr>
                        <a:t>infant</a:t>
                      </a:r>
                      <a:r>
                        <a:rPr lang="en-US" sz="1600" baseline="0" dirty="0" smtClean="0">
                          <a:effectLst/>
                        </a:rPr>
                        <a:t> feeding</a:t>
                      </a:r>
                      <a:r>
                        <a:rPr lang="en-US" sz="1600" dirty="0" smtClean="0">
                          <a:effectLst/>
                        </a:rPr>
                        <a:t> </a:t>
                      </a:r>
                      <a:r>
                        <a:rPr lang="en-US" sz="1600" dirty="0">
                          <a:effectLst/>
                        </a:rPr>
                        <a:t>clearly on the medical record, identify 1 provider to </a:t>
                      </a:r>
                      <a:r>
                        <a:rPr lang="en-US" sz="1600" dirty="0" smtClean="0">
                          <a:effectLst/>
                        </a:rPr>
                        <a:t>record</a:t>
                      </a:r>
                      <a:r>
                        <a:rPr lang="en-US" sz="1600" baseline="0" dirty="0" smtClean="0">
                          <a:effectLst/>
                        </a:rPr>
                        <a:t> infant feeding</a:t>
                      </a:r>
                      <a:r>
                        <a:rPr lang="en-US" sz="1600" dirty="0" smtClean="0">
                          <a:effectLst/>
                        </a:rPr>
                        <a:t> </a:t>
                      </a:r>
                      <a:r>
                        <a:rPr lang="en-US" sz="1600" dirty="0">
                          <a:effectLst/>
                        </a:rPr>
                        <a:t>in a different way for 1 day and see how these records are abstracted in IVRS.</a:t>
                      </a:r>
                      <a:endParaRPr lang="en-US" sz="1600" dirty="0">
                        <a:effectLst/>
                        <a:latin typeface="Calibri"/>
                        <a:ea typeface="Calibri"/>
                        <a:cs typeface="Times New Roman"/>
                      </a:endParaRPr>
                    </a:p>
                  </a:txBody>
                  <a:tcPr marL="68580" marR="68580" marT="0" marB="0"/>
                </a:tc>
              </a:tr>
            </a:tbl>
          </a:graphicData>
        </a:graphic>
      </p:graphicFrame>
      <p:sp>
        <p:nvSpPr>
          <p:cNvPr id="3" name="Rectangle 2"/>
          <p:cNvSpPr/>
          <p:nvPr/>
        </p:nvSpPr>
        <p:spPr>
          <a:xfrm>
            <a:off x="304800" y="5791200"/>
            <a:ext cx="8382000" cy="369332"/>
          </a:xfrm>
          <a:prstGeom prst="rect">
            <a:avLst/>
          </a:prstGeom>
        </p:spPr>
        <p:txBody>
          <a:bodyPr wrap="square">
            <a:spAutoFit/>
          </a:bodyPr>
          <a:lstStyle/>
          <a:p>
            <a:pPr marR="0">
              <a:spcBef>
                <a:spcPts val="0"/>
              </a:spcBef>
              <a:spcAft>
                <a:spcPts val="0"/>
              </a:spcAft>
            </a:pPr>
            <a:r>
              <a:rPr lang="en-US" dirty="0" smtClean="0"/>
              <a:t>What are barriers to Infant Feeding accuracy at your hospital?  Share in the chat box.</a:t>
            </a:r>
            <a:endParaRPr lang="en-US" dirty="0"/>
          </a:p>
        </p:txBody>
      </p:sp>
    </p:spTree>
    <p:extLst>
      <p:ext uri="{BB962C8B-B14F-4D97-AF65-F5344CB8AC3E}">
        <p14:creationId xmlns:p14="http://schemas.microsoft.com/office/powerpoint/2010/main" val="147715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240" y="1600200"/>
            <a:ext cx="6667500" cy="447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Antibiotics</a:t>
            </a:r>
            <a:endParaRPr lang="en-US" sz="4000" b="1" dirty="0">
              <a:solidFill>
                <a:srgbClr val="F58466"/>
              </a:solidFill>
              <a:latin typeface="Goudy Old Style" pitchFamily="18" charset="0"/>
            </a:endParaRPr>
          </a:p>
        </p:txBody>
      </p:sp>
      <p:sp>
        <p:nvSpPr>
          <p:cNvPr id="3" name="TextBox 2"/>
          <p:cNvSpPr txBox="1"/>
          <p:nvPr/>
        </p:nvSpPr>
        <p:spPr>
          <a:xfrm>
            <a:off x="2209800" y="3200400"/>
            <a:ext cx="2284600" cy="369332"/>
          </a:xfrm>
          <a:prstGeom prst="rect">
            <a:avLst/>
          </a:prstGeom>
          <a:noFill/>
        </p:spPr>
        <p:txBody>
          <a:bodyPr wrap="none" rtlCol="0">
            <a:spAutoFit/>
          </a:bodyPr>
          <a:lstStyle/>
          <a:p>
            <a:r>
              <a:rPr lang="en-US" dirty="0" smtClean="0"/>
              <a:t>2014 Baseline = 86.0%</a:t>
            </a:r>
            <a:endParaRPr lang="en-US" dirty="0"/>
          </a:p>
        </p:txBody>
      </p:sp>
      <p:cxnSp>
        <p:nvCxnSpPr>
          <p:cNvPr id="6" name="Straight Arrow Connector 5"/>
          <p:cNvCxnSpPr/>
          <p:nvPr/>
        </p:nvCxnSpPr>
        <p:spPr>
          <a:xfrm flipV="1">
            <a:off x="3567761" y="2667000"/>
            <a:ext cx="273519"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491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Accuracy of Antibiotics</a:t>
            </a:r>
            <a:endParaRPr lang="en-US" sz="4000" b="1" dirty="0">
              <a:solidFill>
                <a:srgbClr val="F58466"/>
              </a:solidFill>
              <a:latin typeface="Goudy Old Style"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16882767"/>
              </p:ext>
            </p:extLst>
          </p:nvPr>
        </p:nvGraphicFramePr>
        <p:xfrm>
          <a:off x="381000" y="1143000"/>
          <a:ext cx="8534401" cy="4632960"/>
        </p:xfrm>
        <a:graphic>
          <a:graphicData uri="http://schemas.openxmlformats.org/drawingml/2006/table">
            <a:tbl>
              <a:tblPr firstRow="1" firstCol="1" bandRow="1">
                <a:tableStyleId>{9D7B26C5-4107-4FEC-AEDC-1716B250A1EF}</a:tableStyleId>
              </a:tblPr>
              <a:tblGrid>
                <a:gridCol w="1905002"/>
                <a:gridCol w="6629399"/>
              </a:tblGrid>
              <a:tr h="203983">
                <a:tc>
                  <a:txBody>
                    <a:bodyPr/>
                    <a:lstStyle/>
                    <a:p>
                      <a:pPr marL="0" marR="0">
                        <a:spcBef>
                          <a:spcPts val="0"/>
                        </a:spcBef>
                        <a:spcAft>
                          <a:spcPts val="0"/>
                        </a:spcAft>
                      </a:pPr>
                      <a:r>
                        <a:rPr lang="en-US" sz="1600" dirty="0">
                          <a:effectLst/>
                        </a:rPr>
                        <a:t>Opportunity for Change</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Possible PDSA</a:t>
                      </a:r>
                      <a:endParaRPr lang="en-US" sz="1600" dirty="0">
                        <a:effectLst/>
                        <a:latin typeface="Calibri"/>
                        <a:ea typeface="Calibri"/>
                        <a:cs typeface="Times New Roman"/>
                      </a:endParaRPr>
                    </a:p>
                  </a:txBody>
                  <a:tcPr marL="68580" marR="68580" marT="0" marB="0"/>
                </a:tc>
              </a:tr>
              <a:tr h="1621829">
                <a:tc>
                  <a:txBody>
                    <a:bodyPr/>
                    <a:lstStyle/>
                    <a:p>
                      <a:pPr marL="0" marR="0">
                        <a:spcBef>
                          <a:spcPts val="0"/>
                        </a:spcBef>
                        <a:spcAft>
                          <a:spcPts val="0"/>
                        </a:spcAft>
                      </a:pPr>
                      <a:r>
                        <a:rPr lang="en-US" sz="1400" dirty="0">
                          <a:effectLst/>
                        </a:rPr>
                        <a:t>Provider understanding and use of IVRS definition of </a:t>
                      </a:r>
                      <a:r>
                        <a:rPr lang="en-US" sz="1400" dirty="0" smtClean="0">
                          <a:effectLst/>
                        </a:rPr>
                        <a:t>antibiotics</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Do all providers know, understand and use the IVRS </a:t>
                      </a:r>
                      <a:r>
                        <a:rPr lang="en-US" sz="1600" dirty="0" smtClean="0">
                          <a:effectLst/>
                        </a:rPr>
                        <a:t>antibiotics</a:t>
                      </a:r>
                      <a:r>
                        <a:rPr lang="en-US" sz="1600" baseline="0" dirty="0" smtClean="0">
                          <a:effectLst/>
                        </a:rPr>
                        <a:t> </a:t>
                      </a:r>
                      <a:r>
                        <a:rPr lang="en-US" sz="1600" dirty="0" smtClean="0">
                          <a:effectLst/>
                        </a:rPr>
                        <a:t>definition consistently </a:t>
                      </a:r>
                      <a:r>
                        <a:rPr lang="en-US" sz="1600" dirty="0">
                          <a:effectLst/>
                        </a:rPr>
                        <a:t>and record it clearly on the medical record? </a:t>
                      </a:r>
                    </a:p>
                    <a:p>
                      <a:pPr marL="285750" marR="0" indent="-285750">
                        <a:spcBef>
                          <a:spcPts val="0"/>
                        </a:spcBef>
                        <a:spcAft>
                          <a:spcPts val="0"/>
                        </a:spcAft>
                        <a:buFont typeface="Arial" panose="020B0604020202020204" pitchFamily="34" charset="0"/>
                        <a:buChar char="•"/>
                      </a:pPr>
                      <a:r>
                        <a:rPr lang="en-US" sz="1600" dirty="0" smtClean="0">
                          <a:effectLst/>
                        </a:rPr>
                        <a:t>If </a:t>
                      </a:r>
                      <a:r>
                        <a:rPr lang="en-US" sz="1600" dirty="0">
                          <a:effectLst/>
                        </a:rPr>
                        <a:t>providers don’t know </a:t>
                      </a:r>
                      <a:r>
                        <a:rPr lang="en-US" sz="1600" dirty="0" smtClean="0">
                          <a:effectLst/>
                        </a:rPr>
                        <a:t>the definition or distinguish antibiotics</a:t>
                      </a:r>
                      <a:r>
                        <a:rPr lang="en-US" sz="1600" baseline="0" dirty="0" smtClean="0">
                          <a:effectLst/>
                        </a:rPr>
                        <a:t> during labor</a:t>
                      </a:r>
                      <a:r>
                        <a:rPr lang="en-US" sz="1600" dirty="0" smtClean="0">
                          <a:effectLst/>
                        </a:rPr>
                        <a:t>, </a:t>
                      </a:r>
                      <a:r>
                        <a:rPr lang="en-US" sz="1600" dirty="0">
                          <a:effectLst/>
                        </a:rPr>
                        <a:t>identify 1 provider to educate on the definitions (with key variables guide or other source</a:t>
                      </a:r>
                      <a:r>
                        <a:rPr lang="en-US" sz="1600" dirty="0" smtClean="0">
                          <a:effectLst/>
                        </a:rPr>
                        <a:t>)</a:t>
                      </a:r>
                      <a:r>
                        <a:rPr lang="en-US" sz="1600" baseline="0" dirty="0" smtClean="0">
                          <a:effectLst/>
                        </a:rPr>
                        <a:t> and test accuracy of medical record.</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a:effectLst/>
                        </a:rPr>
                        <a:t>If providers don’t </a:t>
                      </a:r>
                      <a:r>
                        <a:rPr lang="en-US" sz="1600" dirty="0" smtClean="0">
                          <a:effectLst/>
                        </a:rPr>
                        <a:t>record</a:t>
                      </a:r>
                      <a:r>
                        <a:rPr lang="en-US" sz="1600" baseline="0" dirty="0" smtClean="0">
                          <a:effectLst/>
                        </a:rPr>
                        <a:t> antibiotics – and distinguish during labor - </a:t>
                      </a:r>
                      <a:r>
                        <a:rPr lang="en-US" sz="1600" dirty="0" smtClean="0">
                          <a:effectLst/>
                        </a:rPr>
                        <a:t>clearly </a:t>
                      </a:r>
                      <a:r>
                        <a:rPr lang="en-US" sz="1600" dirty="0">
                          <a:effectLst/>
                        </a:rPr>
                        <a:t>on the medical record, identify 1 provider </a:t>
                      </a:r>
                      <a:r>
                        <a:rPr lang="en-US" sz="1600" dirty="0" smtClean="0">
                          <a:effectLst/>
                        </a:rPr>
                        <a:t>to work with you</a:t>
                      </a:r>
                      <a:r>
                        <a:rPr lang="en-US" sz="1600" baseline="0" dirty="0" smtClean="0">
                          <a:effectLst/>
                        </a:rPr>
                        <a:t> to</a:t>
                      </a:r>
                      <a:r>
                        <a:rPr lang="en-US" sz="1600" dirty="0" smtClean="0">
                          <a:effectLst/>
                        </a:rPr>
                        <a:t> recording</a:t>
                      </a:r>
                      <a:r>
                        <a:rPr lang="en-US" sz="1600" baseline="0" dirty="0" smtClean="0">
                          <a:effectLst/>
                        </a:rPr>
                        <a:t> it differently</a:t>
                      </a:r>
                      <a:r>
                        <a:rPr lang="en-US" sz="1600" dirty="0" smtClean="0">
                          <a:effectLst/>
                        </a:rPr>
                        <a:t> </a:t>
                      </a:r>
                      <a:r>
                        <a:rPr lang="en-US" sz="1600" dirty="0">
                          <a:effectLst/>
                        </a:rPr>
                        <a:t>for 1 day and see how these records are abstracted in IVRS.</a:t>
                      </a:r>
                      <a:endParaRPr lang="en-US" sz="1600" dirty="0">
                        <a:effectLst/>
                        <a:latin typeface="Calibri"/>
                        <a:ea typeface="Calibri"/>
                        <a:cs typeface="Times New Roman"/>
                      </a:endParaRPr>
                    </a:p>
                  </a:txBody>
                  <a:tcPr marL="68580" marR="68580" marT="0" marB="0"/>
                </a:tc>
              </a:tr>
              <a:tr h="1755588">
                <a:tc>
                  <a:txBody>
                    <a:bodyPr/>
                    <a:lstStyle/>
                    <a:p>
                      <a:pPr marL="0" marR="0">
                        <a:spcBef>
                          <a:spcPts val="0"/>
                        </a:spcBef>
                        <a:spcAft>
                          <a:spcPts val="0"/>
                        </a:spcAft>
                      </a:pPr>
                      <a:r>
                        <a:rPr lang="en-US" sz="1400" dirty="0">
                          <a:effectLst/>
                        </a:rPr>
                        <a:t>Birth Certificate abstractor’s identification of </a:t>
                      </a:r>
                      <a:r>
                        <a:rPr lang="en-US" sz="1400" dirty="0" smtClean="0">
                          <a:effectLst/>
                        </a:rPr>
                        <a:t>antibiotics</a:t>
                      </a:r>
                      <a:r>
                        <a:rPr lang="en-US" sz="1400" baseline="0" dirty="0" smtClean="0">
                          <a:effectLst/>
                        </a:rPr>
                        <a:t> administered during labor </a:t>
                      </a:r>
                      <a:r>
                        <a:rPr lang="en-US" sz="1400" dirty="0" smtClean="0">
                          <a:effectLst/>
                        </a:rPr>
                        <a:t>from the </a:t>
                      </a:r>
                      <a:r>
                        <a:rPr lang="en-US" sz="1400" dirty="0">
                          <a:effectLst/>
                        </a:rPr>
                        <a:t>medical record</a:t>
                      </a:r>
                      <a:endParaRPr lang="en-US" sz="14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Do all abstractors know how to identify </a:t>
                      </a:r>
                      <a:r>
                        <a:rPr lang="en-US" sz="1600" dirty="0" smtClean="0">
                          <a:effectLst/>
                        </a:rPr>
                        <a:t>antibiotics during labor from antibiotics outside of labor on </a:t>
                      </a:r>
                      <a:r>
                        <a:rPr lang="en-US" sz="1600" dirty="0">
                          <a:effectLst/>
                        </a:rPr>
                        <a:t>the medical record </a:t>
                      </a:r>
                      <a:r>
                        <a:rPr lang="en-US" sz="1600" dirty="0" smtClean="0">
                          <a:effectLst/>
                        </a:rPr>
                        <a:t>and?</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smtClean="0">
                          <a:effectLst/>
                        </a:rPr>
                        <a:t>If </a:t>
                      </a:r>
                      <a:r>
                        <a:rPr lang="en-US" sz="1600" dirty="0">
                          <a:effectLst/>
                        </a:rPr>
                        <a:t>abstractors don’t know definition, </a:t>
                      </a:r>
                      <a:r>
                        <a:rPr lang="en-US" sz="1600" dirty="0" smtClean="0">
                          <a:effectLst/>
                        </a:rPr>
                        <a:t> or</a:t>
                      </a:r>
                      <a:r>
                        <a:rPr lang="en-US" sz="1600" baseline="0" dirty="0" smtClean="0">
                          <a:effectLst/>
                        </a:rPr>
                        <a:t> how to differentiate antibiotic during labor, </a:t>
                      </a:r>
                      <a:r>
                        <a:rPr lang="en-US" sz="1600" dirty="0" smtClean="0">
                          <a:effectLst/>
                        </a:rPr>
                        <a:t>identify </a:t>
                      </a:r>
                      <a:r>
                        <a:rPr lang="en-US" sz="1600" dirty="0">
                          <a:effectLst/>
                        </a:rPr>
                        <a:t>1 abstractor to educate on the definitions </a:t>
                      </a:r>
                      <a:r>
                        <a:rPr lang="en-US" sz="1600" dirty="0" smtClean="0">
                          <a:effectLst/>
                        </a:rPr>
                        <a:t>(e.g. with </a:t>
                      </a:r>
                      <a:r>
                        <a:rPr lang="en-US" sz="1600" dirty="0">
                          <a:effectLst/>
                        </a:rPr>
                        <a:t>key variables </a:t>
                      </a:r>
                      <a:r>
                        <a:rPr lang="en-US" sz="1600" dirty="0" smtClean="0">
                          <a:effectLst/>
                        </a:rPr>
                        <a:t>guide).</a:t>
                      </a:r>
                      <a:endParaRPr lang="en-US" sz="1600" dirty="0">
                        <a:effectLst/>
                      </a:endParaRPr>
                    </a:p>
                    <a:p>
                      <a:pPr marL="285750" marR="0" indent="-285750">
                        <a:spcBef>
                          <a:spcPts val="0"/>
                        </a:spcBef>
                        <a:spcAft>
                          <a:spcPts val="0"/>
                        </a:spcAft>
                        <a:buFont typeface="Arial" panose="020B0604020202020204" pitchFamily="34" charset="0"/>
                        <a:buChar char="•"/>
                      </a:pPr>
                      <a:r>
                        <a:rPr lang="en-US" sz="1600" dirty="0">
                          <a:effectLst/>
                        </a:rPr>
                        <a:t>If abstractors don’t know where to </a:t>
                      </a:r>
                      <a:r>
                        <a:rPr lang="en-US" sz="1600" dirty="0" smtClean="0">
                          <a:effectLst/>
                        </a:rPr>
                        <a:t>find</a:t>
                      </a:r>
                      <a:r>
                        <a:rPr lang="en-US" sz="1600" baseline="0" dirty="0" smtClean="0">
                          <a:effectLst/>
                        </a:rPr>
                        <a:t> antibiotics </a:t>
                      </a:r>
                      <a:r>
                        <a:rPr lang="en-US" sz="1600" dirty="0" smtClean="0">
                          <a:effectLst/>
                        </a:rPr>
                        <a:t>clearly </a:t>
                      </a:r>
                      <a:r>
                        <a:rPr lang="en-US" sz="1600" dirty="0">
                          <a:effectLst/>
                        </a:rPr>
                        <a:t>on the medical record</a:t>
                      </a:r>
                      <a:r>
                        <a:rPr lang="en-US" sz="1600" dirty="0" smtClean="0">
                          <a:effectLst/>
                        </a:rPr>
                        <a:t>, or hot to identify if they were administered during labor, </a:t>
                      </a:r>
                      <a:r>
                        <a:rPr lang="en-US" sz="1600" dirty="0">
                          <a:effectLst/>
                        </a:rPr>
                        <a:t>identify 1 provider to </a:t>
                      </a:r>
                      <a:r>
                        <a:rPr lang="en-US" sz="1600" dirty="0" smtClean="0">
                          <a:effectLst/>
                        </a:rPr>
                        <a:t>record</a:t>
                      </a:r>
                      <a:r>
                        <a:rPr lang="en-US" sz="1600" baseline="0" dirty="0" smtClean="0">
                          <a:effectLst/>
                        </a:rPr>
                        <a:t> infant feeding</a:t>
                      </a:r>
                      <a:r>
                        <a:rPr lang="en-US" sz="1600" dirty="0" smtClean="0">
                          <a:effectLst/>
                        </a:rPr>
                        <a:t> </a:t>
                      </a:r>
                      <a:r>
                        <a:rPr lang="en-US" sz="1600" dirty="0">
                          <a:effectLst/>
                        </a:rPr>
                        <a:t>in a different way for 1 day and see how these records are abstracted in IVRS.</a:t>
                      </a:r>
                      <a:endParaRPr lang="en-US" sz="16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304800" y="5867400"/>
            <a:ext cx="8382000" cy="369332"/>
          </a:xfrm>
          <a:prstGeom prst="rect">
            <a:avLst/>
          </a:prstGeom>
        </p:spPr>
        <p:txBody>
          <a:bodyPr wrap="square">
            <a:spAutoFit/>
          </a:bodyPr>
          <a:lstStyle/>
          <a:p>
            <a:pPr marR="0">
              <a:spcBef>
                <a:spcPts val="0"/>
              </a:spcBef>
              <a:spcAft>
                <a:spcPts val="0"/>
              </a:spcAft>
            </a:pPr>
            <a:r>
              <a:rPr lang="en-US" b="1" dirty="0" smtClean="0"/>
              <a:t>What are barriers to Antibiotic accuracy at your hospital?  Share in the chat box.</a:t>
            </a:r>
            <a:endParaRPr lang="en-US" b="1" dirty="0"/>
          </a:p>
        </p:txBody>
      </p:sp>
    </p:spTree>
    <p:extLst>
      <p:ext uri="{BB962C8B-B14F-4D97-AF65-F5344CB8AC3E}">
        <p14:creationId xmlns:p14="http://schemas.microsoft.com/office/powerpoint/2010/main" val="2870004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QI Support: Connecting Hospitals</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on Variables of Interest</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pPr>
            <a:r>
              <a:rPr lang="en-US" sz="2400" dirty="0" smtClean="0">
                <a:sym typeface="Arial"/>
              </a:rPr>
              <a:t>5 QI Topic Workshops to be held</a:t>
            </a:r>
          </a:p>
          <a:p>
            <a:pPr eaLnBrk="1" hangingPunct="1">
              <a:buClr>
                <a:srgbClr val="F58466"/>
              </a:buClr>
              <a:buSzPct val="104000"/>
            </a:pPr>
            <a:r>
              <a:rPr lang="en-US" sz="2400" dirty="0" smtClean="0">
                <a:sym typeface="Arial"/>
              </a:rPr>
              <a:t>Opportunity to connect and workshop with other hospitals focused on similar PDSA cycles</a:t>
            </a:r>
          </a:p>
          <a:p>
            <a:pPr lvl="1">
              <a:buClr>
                <a:srgbClr val="004990"/>
              </a:buClr>
              <a:buFont typeface="Arial" pitchFamily="34" charset="0"/>
              <a:buChar char="•"/>
            </a:pPr>
            <a:r>
              <a:rPr lang="en-US" sz="2400" dirty="0"/>
              <a:t>Monday, August 31</a:t>
            </a:r>
          </a:p>
          <a:p>
            <a:pPr lvl="2">
              <a:buClr>
                <a:srgbClr val="F58466"/>
              </a:buClr>
              <a:buFont typeface="Arial" pitchFamily="34" charset="0"/>
              <a:buChar char="•"/>
            </a:pPr>
            <a:r>
              <a:rPr lang="en-US" sz="2000" dirty="0"/>
              <a:t>9 </a:t>
            </a:r>
            <a:r>
              <a:rPr lang="en-US" sz="2000" dirty="0" smtClean="0"/>
              <a:t>am: </a:t>
            </a:r>
            <a:r>
              <a:rPr lang="en-US" sz="2000" dirty="0"/>
              <a:t>Augmentation</a:t>
            </a:r>
          </a:p>
          <a:p>
            <a:pPr lvl="2">
              <a:buClr>
                <a:srgbClr val="F58466"/>
              </a:buClr>
              <a:buFont typeface="Arial" pitchFamily="34" charset="0"/>
              <a:buChar char="•"/>
            </a:pPr>
            <a:r>
              <a:rPr lang="en-US" sz="2000" dirty="0" smtClean="0"/>
              <a:t>10am: WIC</a:t>
            </a:r>
            <a:endParaRPr lang="en-US" sz="2000" dirty="0"/>
          </a:p>
          <a:p>
            <a:pPr lvl="2">
              <a:buClr>
                <a:srgbClr val="F58466"/>
              </a:buClr>
              <a:buFont typeface="Arial" pitchFamily="34" charset="0"/>
              <a:buChar char="•"/>
            </a:pPr>
            <a:r>
              <a:rPr lang="en-US" sz="2000" dirty="0" smtClean="0"/>
              <a:t>11 am: Gestational Age</a:t>
            </a:r>
            <a:endParaRPr lang="en-US" sz="2000" dirty="0"/>
          </a:p>
          <a:p>
            <a:pPr lvl="1">
              <a:buClr>
                <a:srgbClr val="004990"/>
              </a:buClr>
              <a:buFont typeface="Arial" pitchFamily="34" charset="0"/>
              <a:buChar char="•"/>
            </a:pPr>
            <a:r>
              <a:rPr lang="en-US" sz="2400" dirty="0"/>
              <a:t>Tuesday, September 1</a:t>
            </a:r>
          </a:p>
          <a:p>
            <a:pPr lvl="2">
              <a:buClr>
                <a:srgbClr val="F58466"/>
              </a:buClr>
              <a:buFont typeface="Arial" pitchFamily="34" charset="0"/>
              <a:buChar char="•"/>
            </a:pPr>
            <a:r>
              <a:rPr lang="en-US" sz="2000" dirty="0" smtClean="0"/>
              <a:t>10am: Antibiotics</a:t>
            </a:r>
            <a:endParaRPr lang="en-US" sz="2000" dirty="0"/>
          </a:p>
          <a:p>
            <a:pPr lvl="2">
              <a:buClr>
                <a:srgbClr val="F58466"/>
              </a:buClr>
              <a:buFont typeface="Arial" pitchFamily="34" charset="0"/>
              <a:buChar char="•"/>
            </a:pPr>
            <a:r>
              <a:rPr lang="en-US" sz="2000" dirty="0" smtClean="0"/>
              <a:t>11am: Prenatal </a:t>
            </a:r>
            <a:r>
              <a:rPr lang="en-US" sz="2000" dirty="0"/>
              <a:t>Care and Last Menstrual </a:t>
            </a:r>
            <a:r>
              <a:rPr lang="en-US" sz="2000" dirty="0" smtClean="0"/>
              <a:t>Period</a:t>
            </a:r>
          </a:p>
          <a:p>
            <a:pPr>
              <a:buClr>
                <a:srgbClr val="F58466"/>
              </a:buClr>
              <a:buSzPct val="110000"/>
              <a:buFont typeface="Arial" pitchFamily="34" charset="0"/>
              <a:buChar char="•"/>
            </a:pPr>
            <a:r>
              <a:rPr lang="en-US" sz="2400" dirty="0"/>
              <a:t>Discussion boards are available on each variable on the ILPQC member’s only section of the website</a:t>
            </a:r>
          </a:p>
          <a:p>
            <a:pPr lvl="1" eaLnBrk="1" hangingPunct="1">
              <a:buClr>
                <a:srgbClr val="F58466"/>
              </a:buClr>
              <a:buSzPct val="104000"/>
            </a:pPr>
            <a:endParaRPr lang="en-US" sz="2000" dirty="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00488301"/>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Demo: BC Reports &amp; Website Resources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sz="3600" dirty="0" smtClean="0">
                <a:sym typeface="Arial"/>
              </a:rPr>
              <a:t>How to access and download your Birth Certificate reports</a:t>
            </a:r>
          </a:p>
          <a:p>
            <a:pPr marR="0" lvl="0" eaLnBrk="1" hangingPunct="1">
              <a:buClr>
                <a:srgbClr val="F58466"/>
              </a:buClr>
              <a:buSzPct val="104000"/>
            </a:pPr>
            <a:r>
              <a:rPr lang="en-US" sz="3600" dirty="0" smtClean="0">
                <a:sym typeface="Arial"/>
              </a:rPr>
              <a:t>Website resources</a:t>
            </a:r>
          </a:p>
          <a:p>
            <a:pPr lvl="1" eaLnBrk="1" hangingPunct="1">
              <a:buClr>
                <a:srgbClr val="004990"/>
              </a:buClr>
              <a:buSzPct val="104000"/>
              <a:buFont typeface="Arial" pitchFamily="34" charset="0"/>
              <a:buChar char="•"/>
            </a:pPr>
            <a:r>
              <a:rPr lang="en-US" dirty="0" smtClean="0">
                <a:sym typeface="Arial"/>
              </a:rPr>
              <a:t>Where to find Birth Certificate materials and resources</a:t>
            </a:r>
          </a:p>
          <a:p>
            <a:pPr lvl="1" eaLnBrk="1" hangingPunct="1">
              <a:buClr>
                <a:srgbClr val="004990"/>
              </a:buClr>
              <a:buSzPct val="104000"/>
              <a:buFont typeface="Arial" pitchFamily="34" charset="0"/>
              <a:buChar char="•"/>
            </a:pPr>
            <a:r>
              <a:rPr lang="en-US" dirty="0" smtClean="0">
                <a:sym typeface="Arial"/>
              </a:rPr>
              <a:t>Members only area</a:t>
            </a:r>
          </a:p>
          <a:p>
            <a:pPr lvl="2" eaLnBrk="1" hangingPunct="1">
              <a:buClr>
                <a:srgbClr val="F58466"/>
              </a:buClr>
              <a:buSzPct val="104000"/>
            </a:pPr>
            <a:r>
              <a:rPr lang="en-US" dirty="0" smtClean="0">
                <a:sym typeface="Arial"/>
              </a:rPr>
              <a:t>QI Topic Workshop Discussion Boards</a:t>
            </a:r>
          </a:p>
          <a:p>
            <a:pPr lvl="2" eaLnBrk="1" hangingPunct="1">
              <a:buClr>
                <a:srgbClr val="F58466"/>
              </a:buClr>
              <a:buSzPct val="104000"/>
            </a:pPr>
            <a:r>
              <a:rPr lang="en-US" dirty="0" smtClean="0">
                <a:sym typeface="Arial"/>
              </a:rPr>
              <a:t>Information on insurance definitions</a:t>
            </a:r>
            <a:endParaRPr sz="32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6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6247881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00" y="3048000"/>
            <a:ext cx="2209800" cy="1828800"/>
          </a:xfrm>
        </p:spPr>
        <p:txBody>
          <a:bodyPr>
            <a:normAutofit/>
          </a:bodyPr>
          <a:lstStyle/>
          <a:p>
            <a:r>
              <a:rPr lang="en-US" sz="1800" dirty="0" smtClean="0"/>
              <a:t>August 24, 2015</a:t>
            </a:r>
          </a:p>
          <a:p>
            <a:r>
              <a:rPr lang="en-US" sz="1800" dirty="0" smtClean="0"/>
              <a:t>Cindy Mitchell</a:t>
            </a:r>
          </a:p>
        </p:txBody>
      </p:sp>
      <p:sp>
        <p:nvSpPr>
          <p:cNvPr id="2" name="Title 1"/>
          <p:cNvSpPr>
            <a:spLocks noGrp="1"/>
          </p:cNvSpPr>
          <p:nvPr>
            <p:ph type="title"/>
          </p:nvPr>
        </p:nvSpPr>
        <p:spPr>
          <a:xfrm>
            <a:off x="429064" y="3337560"/>
            <a:ext cx="7571936" cy="2301240"/>
          </a:xfrm>
        </p:spPr>
        <p:txBody>
          <a:bodyPr/>
          <a:lstStyle/>
          <a:p>
            <a:pPr algn="l"/>
            <a:r>
              <a:rPr lang="en-US" dirty="0" smtClean="0"/>
              <a:t>OB Teams Call</a:t>
            </a:r>
            <a:br>
              <a:rPr lang="en-US" dirty="0" smtClean="0"/>
            </a:br>
            <a:r>
              <a:rPr lang="en-US" dirty="0" smtClean="0"/>
              <a:t>Birth Certificate optimization initiative</a:t>
            </a:r>
            <a:endParaRPr lang="en-US" dirty="0"/>
          </a:p>
        </p:txBody>
      </p:sp>
    </p:spTree>
    <p:extLst>
      <p:ext uri="{BB962C8B-B14F-4D97-AF65-F5344CB8AC3E}">
        <p14:creationId xmlns:p14="http://schemas.microsoft.com/office/powerpoint/2010/main" val="932232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r>
              <a:rPr lang="en-US" sz="3200" dirty="0" smtClean="0"/>
              <a:t>LMP </a:t>
            </a:r>
          </a:p>
          <a:p>
            <a:r>
              <a:rPr lang="en-US" sz="3200" dirty="0" smtClean="0"/>
              <a:t>Antibiotics</a:t>
            </a:r>
          </a:p>
          <a:p>
            <a:r>
              <a:rPr lang="en-US" sz="3200" dirty="0" smtClean="0"/>
              <a:t>Infant Feeding</a:t>
            </a:r>
          </a:p>
          <a:p>
            <a:r>
              <a:rPr lang="en-US" sz="3200" dirty="0" smtClean="0"/>
              <a:t>Mom’s pre-pregnancy weight</a:t>
            </a:r>
            <a:endParaRPr lang="en-US" sz="3200" dirty="0"/>
          </a:p>
        </p:txBody>
      </p:sp>
      <p:sp>
        <p:nvSpPr>
          <p:cNvPr id="3" name="Title 2"/>
          <p:cNvSpPr>
            <a:spLocks noGrp="1"/>
          </p:cNvSpPr>
          <p:nvPr>
            <p:ph type="title"/>
          </p:nvPr>
        </p:nvSpPr>
        <p:spPr/>
        <p:txBody>
          <a:bodyPr/>
          <a:lstStyle/>
          <a:p>
            <a:r>
              <a:rPr lang="en-US" dirty="0" smtClean="0"/>
              <a:t>Variables for Discussion </a:t>
            </a:r>
            <a:endParaRPr lang="en-US" dirty="0"/>
          </a:p>
        </p:txBody>
      </p:sp>
    </p:spTree>
    <p:extLst>
      <p:ext uri="{BB962C8B-B14F-4D97-AF65-F5344CB8AC3E}">
        <p14:creationId xmlns:p14="http://schemas.microsoft.com/office/powerpoint/2010/main" val="486487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response</a:t>
            </a:r>
            <a:endParaRPr lang="en-US" dirty="0"/>
          </a:p>
        </p:txBody>
      </p:sp>
      <p:sp>
        <p:nvSpPr>
          <p:cNvPr id="4" name="Content Placeholder 3"/>
          <p:cNvSpPr>
            <a:spLocks noGrp="1"/>
          </p:cNvSpPr>
          <p:nvPr>
            <p:ph idx="1"/>
          </p:nvPr>
        </p:nvSpPr>
        <p:spPr/>
        <p:txBody>
          <a:bodyPr/>
          <a:lstStyle/>
          <a:p>
            <a:endParaRPr lang="en-US" dirty="0" smtClean="0"/>
          </a:p>
          <a:p>
            <a:endParaRPr lang="en-US" dirty="0"/>
          </a:p>
          <a:p>
            <a:r>
              <a:rPr lang="en-US" dirty="0" smtClean="0"/>
              <a:t>Go </a:t>
            </a:r>
            <a:r>
              <a:rPr lang="en-US" dirty="0"/>
              <a:t>to </a:t>
            </a:r>
            <a:r>
              <a:rPr lang="en-US" dirty="0" smtClean="0"/>
              <a:t>respond.cc</a:t>
            </a:r>
            <a:endParaRPr lang="en-US" dirty="0"/>
          </a:p>
          <a:p>
            <a:r>
              <a:rPr lang="en-US" dirty="0"/>
              <a:t>Enter the </a:t>
            </a:r>
            <a:r>
              <a:rPr lang="en-US" dirty="0" smtClean="0"/>
              <a:t>code 10585</a:t>
            </a:r>
          </a:p>
          <a:p>
            <a:r>
              <a:rPr lang="en-US" dirty="0" smtClean="0"/>
              <a:t>Answer </a:t>
            </a:r>
            <a:r>
              <a:rPr lang="en-US" dirty="0"/>
              <a:t>the following questions</a:t>
            </a:r>
          </a:p>
          <a:p>
            <a:endParaRPr lang="en-US" dirty="0"/>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786" y="2514600"/>
            <a:ext cx="3546987" cy="26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669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58466"/>
                </a:solidFill>
                <a:latin typeface="Goudy Old Style" pitchFamily="18" charset="0"/>
              </a:rPr>
              <a:t>Variables of the Month:</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Audience Response</a:t>
            </a:r>
          </a:p>
        </p:txBody>
      </p:sp>
      <p:sp>
        <p:nvSpPr>
          <p:cNvPr id="4" name="Content Placeholder 3"/>
          <p:cNvSpPr>
            <a:spLocks noGrp="1"/>
          </p:cNvSpPr>
          <p:nvPr>
            <p:ph idx="1"/>
          </p:nvPr>
        </p:nvSpPr>
        <p:spPr/>
        <p:txBody>
          <a:bodyPr/>
          <a:lstStyle/>
          <a:p>
            <a:endParaRPr lang="en-US" dirty="0" smtClean="0"/>
          </a:p>
          <a:p>
            <a:pPr marL="0" indent="0">
              <a:buNone/>
            </a:pPr>
            <a:endParaRPr lang="en-US" dirty="0" smtClean="0"/>
          </a:p>
          <a:p>
            <a:pPr>
              <a:buClr>
                <a:srgbClr val="F58466"/>
              </a:buClr>
            </a:pPr>
            <a:r>
              <a:rPr lang="en-US" dirty="0" smtClean="0"/>
              <a:t>Go </a:t>
            </a:r>
            <a:r>
              <a:rPr lang="en-US" dirty="0"/>
              <a:t>to </a:t>
            </a:r>
            <a:r>
              <a:rPr lang="en-US" dirty="0" smtClean="0"/>
              <a:t>respond.cc</a:t>
            </a:r>
            <a:endParaRPr lang="en-US" dirty="0"/>
          </a:p>
          <a:p>
            <a:pPr>
              <a:buClr>
                <a:srgbClr val="F58466"/>
              </a:buClr>
            </a:pPr>
            <a:r>
              <a:rPr lang="en-US" dirty="0"/>
              <a:t>Enter the </a:t>
            </a:r>
            <a:r>
              <a:rPr lang="en-US" dirty="0" smtClean="0"/>
              <a:t>code </a:t>
            </a:r>
            <a:r>
              <a:rPr lang="en-US" b="1" i="1" dirty="0" smtClean="0"/>
              <a:t>10585</a:t>
            </a:r>
            <a:endParaRPr lang="en-US" b="1" i="1" dirty="0">
              <a:solidFill>
                <a:srgbClr val="FF0000"/>
              </a:solidFill>
            </a:endParaRPr>
          </a:p>
          <a:p>
            <a:pPr>
              <a:buClr>
                <a:srgbClr val="F58466"/>
              </a:buClr>
            </a:pPr>
            <a:r>
              <a:rPr lang="en-US" dirty="0"/>
              <a:t>Answer </a:t>
            </a:r>
            <a:r>
              <a:rPr lang="en-US" dirty="0" smtClean="0"/>
              <a:t>the questions for the variables of the month discussion</a:t>
            </a:r>
            <a:endParaRPr lang="en-US" dirty="0"/>
          </a:p>
          <a:p>
            <a:endParaRPr lang="en-US" dirty="0"/>
          </a:p>
          <a:p>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987" y="1524000"/>
            <a:ext cx="3285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09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chor="ctr">
            <a:normAutofit/>
          </a:bodyPr>
          <a:lstStyle/>
          <a:p>
            <a:pPr marL="45720" indent="0">
              <a:buNone/>
            </a:pPr>
            <a:r>
              <a:rPr lang="en-US" dirty="0" smtClean="0"/>
              <a:t>Mom delivers at 39w 6d. When completing the BC the clerk notices that the LMP section is blank on moms prenatal record.  Mom isn’t sure when her last period was.  How would you answer this question on the birth certificate?</a:t>
            </a:r>
          </a:p>
          <a:p>
            <a:pPr marL="45720" indent="0">
              <a:buNone/>
            </a:pPr>
            <a:r>
              <a:rPr lang="en-US" dirty="0"/>
              <a:t>	</a:t>
            </a:r>
            <a:endParaRPr lang="en-US" dirty="0" smtClean="0"/>
          </a:p>
          <a:p>
            <a:pPr marL="45720" indent="0">
              <a:buNone/>
            </a:pPr>
            <a:r>
              <a:rPr lang="en-US" dirty="0"/>
              <a:t>	</a:t>
            </a:r>
            <a:r>
              <a:rPr lang="en-US" dirty="0" smtClean="0"/>
              <a:t>a)	99/99/9999</a:t>
            </a:r>
          </a:p>
          <a:p>
            <a:pPr marL="45720" indent="0">
              <a:buNone/>
            </a:pPr>
            <a:r>
              <a:rPr lang="en-US" dirty="0"/>
              <a:t>	</a:t>
            </a:r>
            <a:r>
              <a:rPr lang="en-US" dirty="0" smtClean="0"/>
              <a:t>b)	Calculate what mom’s LMP should have been 		based on the gestational age at delivery.</a:t>
            </a:r>
            <a:endParaRPr lang="en-US" dirty="0"/>
          </a:p>
        </p:txBody>
      </p:sp>
      <p:sp>
        <p:nvSpPr>
          <p:cNvPr id="3" name="Title 2"/>
          <p:cNvSpPr>
            <a:spLocks noGrp="1"/>
          </p:cNvSpPr>
          <p:nvPr>
            <p:ph type="title"/>
          </p:nvPr>
        </p:nvSpPr>
        <p:spPr>
          <a:xfrm>
            <a:off x="432791" y="228600"/>
            <a:ext cx="8381260" cy="1054394"/>
          </a:xfrm>
        </p:spPr>
        <p:txBody>
          <a:bodyPr/>
          <a:lstStyle/>
          <a:p>
            <a:r>
              <a:rPr lang="en-US" dirty="0" smtClean="0"/>
              <a:t>Date of last normal menses</a:t>
            </a:r>
            <a:endParaRPr lang="en-US" dirty="0"/>
          </a:p>
        </p:txBody>
      </p:sp>
      <p:sp>
        <p:nvSpPr>
          <p:cNvPr id="4" name="Oval 3"/>
          <p:cNvSpPr/>
          <p:nvPr/>
        </p:nvSpPr>
        <p:spPr>
          <a:xfrm>
            <a:off x="1981200" y="4343400"/>
            <a:ext cx="2514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314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pPr marL="45720" indent="0">
              <a:buNone/>
            </a:pPr>
            <a:r>
              <a:rPr lang="en-US" dirty="0" smtClean="0"/>
              <a:t>Mom comes in and delivers with no PNC.  When completing the birth certificate mom states that her last period was October last year.  How would you answer this variable on the birth certificate?</a:t>
            </a:r>
          </a:p>
          <a:p>
            <a:pPr marL="45720" indent="0">
              <a:buNone/>
            </a:pPr>
            <a:endParaRPr lang="en-US" dirty="0"/>
          </a:p>
          <a:p>
            <a:pPr marL="45720" indent="0">
              <a:buNone/>
            </a:pPr>
            <a:r>
              <a:rPr lang="en-US" dirty="0" smtClean="0"/>
              <a:t>		a) 10/99/2014</a:t>
            </a:r>
          </a:p>
          <a:p>
            <a:pPr marL="45720" indent="0">
              <a:buNone/>
            </a:pPr>
            <a:r>
              <a:rPr lang="en-US" dirty="0"/>
              <a:t>	</a:t>
            </a:r>
            <a:r>
              <a:rPr lang="en-US" dirty="0" smtClean="0"/>
              <a:t>	b) 99/99/9999</a:t>
            </a:r>
            <a:endParaRPr lang="en-US" dirty="0"/>
          </a:p>
        </p:txBody>
      </p:sp>
      <p:sp>
        <p:nvSpPr>
          <p:cNvPr id="3" name="Title 2"/>
          <p:cNvSpPr>
            <a:spLocks noGrp="1"/>
          </p:cNvSpPr>
          <p:nvPr>
            <p:ph type="title"/>
          </p:nvPr>
        </p:nvSpPr>
        <p:spPr/>
        <p:txBody>
          <a:bodyPr/>
          <a:lstStyle/>
          <a:p>
            <a:r>
              <a:rPr lang="en-US" dirty="0"/>
              <a:t>Date of last normal menses</a:t>
            </a:r>
          </a:p>
        </p:txBody>
      </p:sp>
      <p:sp>
        <p:nvSpPr>
          <p:cNvPr id="4" name="Oval 3"/>
          <p:cNvSpPr/>
          <p:nvPr/>
        </p:nvSpPr>
        <p:spPr>
          <a:xfrm>
            <a:off x="2514600" y="4343400"/>
            <a:ext cx="1905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51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4681729"/>
          </a:xfrm>
        </p:spPr>
        <p:txBody>
          <a:bodyPr>
            <a:normAutofit/>
          </a:bodyPr>
          <a:lstStyle/>
          <a:p>
            <a:endParaRPr lang="en-US" dirty="0" smtClean="0"/>
          </a:p>
          <a:p>
            <a:endParaRPr lang="en-US" dirty="0"/>
          </a:p>
        </p:txBody>
      </p:sp>
      <p:sp>
        <p:nvSpPr>
          <p:cNvPr id="2" name="Title 1"/>
          <p:cNvSpPr>
            <a:spLocks noGrp="1"/>
          </p:cNvSpPr>
          <p:nvPr>
            <p:ph type="title"/>
          </p:nvPr>
        </p:nvSpPr>
        <p:spPr/>
        <p:txBody>
          <a:bodyPr/>
          <a:lstStyle/>
          <a:p>
            <a:r>
              <a:rPr lang="en-US" dirty="0"/>
              <a:t>Date of last normal menses</a:t>
            </a:r>
          </a:p>
        </p:txBody>
      </p:sp>
      <p:sp>
        <p:nvSpPr>
          <p:cNvPr id="5" name="Content Placeholder 2"/>
          <p:cNvSpPr txBox="1">
            <a:spLocks/>
          </p:cNvSpPr>
          <p:nvPr/>
        </p:nvSpPr>
        <p:spPr>
          <a:xfrm>
            <a:off x="380999" y="1719070"/>
            <a:ext cx="8407893" cy="4757929"/>
          </a:xfrm>
          <a:prstGeom prst="rect">
            <a:avLst/>
          </a:prstGeom>
        </p:spPr>
        <p:txBody>
          <a:bodyPr vert="horz" lIns="91440" tIns="45720" rIns="91440" bIns="45720" rtlCol="0" anchor="ctr">
            <a:normAutofit lnSpcReduction="1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FD13B"/>
              </a:buClr>
            </a:pPr>
            <a:endParaRPr lang="en-US" b="1" i="1" dirty="0" smtClean="0">
              <a:solidFill>
                <a:srgbClr val="FF0000"/>
              </a:solidFill>
            </a:endParaRPr>
          </a:p>
          <a:p>
            <a:pPr>
              <a:buClr>
                <a:srgbClr val="7FD13B"/>
              </a:buClr>
            </a:pPr>
            <a:r>
              <a:rPr lang="en-US" b="1" i="1" dirty="0" smtClean="0">
                <a:solidFill>
                  <a:srgbClr val="FF0000"/>
                </a:solidFill>
              </a:rPr>
              <a:t>Definition</a:t>
            </a:r>
            <a:r>
              <a:rPr lang="en-US" dirty="0" smtClean="0">
                <a:solidFill>
                  <a:srgbClr val="4E5B6F"/>
                </a:solidFill>
              </a:rPr>
              <a:t>: The date the mother’s last normal menstrual cycle began.  </a:t>
            </a:r>
          </a:p>
          <a:p>
            <a:pPr>
              <a:buClr>
                <a:srgbClr val="7FD13B"/>
              </a:buClr>
            </a:pPr>
            <a:endParaRPr lang="en-US" dirty="0" smtClean="0">
              <a:solidFill>
                <a:srgbClr val="4E5B6F"/>
              </a:solidFill>
            </a:endParaRPr>
          </a:p>
          <a:p>
            <a:pPr>
              <a:buClr>
                <a:srgbClr val="7FD13B"/>
              </a:buClr>
            </a:pPr>
            <a:r>
              <a:rPr lang="en-US" dirty="0" smtClean="0">
                <a:solidFill>
                  <a:srgbClr val="4E5B6F"/>
                </a:solidFill>
              </a:rPr>
              <a:t>Enter the date the mother’s last normal menstrual period began.</a:t>
            </a:r>
          </a:p>
          <a:p>
            <a:pPr>
              <a:buClr>
                <a:srgbClr val="7FD13B"/>
              </a:buClr>
            </a:pPr>
            <a:r>
              <a:rPr lang="en-US" dirty="0" smtClean="0">
                <a:solidFill>
                  <a:srgbClr val="4E5B6F"/>
                </a:solidFill>
              </a:rPr>
              <a:t>Enter unknown portions as “99”</a:t>
            </a:r>
          </a:p>
          <a:p>
            <a:pPr>
              <a:buClr>
                <a:srgbClr val="7FD13B"/>
              </a:buClr>
            </a:pPr>
            <a:endParaRPr lang="en-US" dirty="0" smtClean="0">
              <a:solidFill>
                <a:srgbClr val="4E5B6F"/>
              </a:solidFill>
            </a:endParaRPr>
          </a:p>
          <a:p>
            <a:pPr>
              <a:buClr>
                <a:srgbClr val="7FD13B"/>
              </a:buClr>
            </a:pPr>
            <a:r>
              <a:rPr lang="en-US" dirty="0" smtClean="0">
                <a:solidFill>
                  <a:srgbClr val="4E5B6F"/>
                </a:solidFill>
              </a:rPr>
              <a:t>Sources:  Prenatal Care Record (1</a:t>
            </a:r>
            <a:r>
              <a:rPr lang="en-US" baseline="30000" dirty="0" smtClean="0">
                <a:solidFill>
                  <a:srgbClr val="4E5B6F"/>
                </a:solidFill>
              </a:rPr>
              <a:t>st</a:t>
            </a:r>
            <a:r>
              <a:rPr lang="en-US" dirty="0" smtClean="0">
                <a:solidFill>
                  <a:srgbClr val="4E5B6F"/>
                </a:solidFill>
              </a:rPr>
              <a:t> choice)</a:t>
            </a:r>
          </a:p>
          <a:p>
            <a:pPr marL="45720" indent="0">
              <a:buClr>
                <a:srgbClr val="7FD13B"/>
              </a:buClr>
              <a:buFont typeface="Wingdings 2" pitchFamily="18" charset="2"/>
              <a:buNone/>
            </a:pPr>
            <a:r>
              <a:rPr lang="en-US" dirty="0" smtClean="0">
                <a:solidFill>
                  <a:srgbClr val="4E5B6F"/>
                </a:solidFill>
              </a:rPr>
              <a:t>                  Admission H&amp;P</a:t>
            </a:r>
          </a:p>
          <a:p>
            <a:pPr marL="45720" indent="0">
              <a:buClr>
                <a:srgbClr val="7FD13B"/>
              </a:buClr>
              <a:buFont typeface="Wingdings 2" pitchFamily="18" charset="2"/>
              <a:buNone/>
            </a:pPr>
            <a:r>
              <a:rPr lang="en-US" dirty="0" smtClean="0">
                <a:solidFill>
                  <a:srgbClr val="4E5B6F"/>
                </a:solidFill>
              </a:rPr>
              <a:t>                  </a:t>
            </a:r>
          </a:p>
          <a:p>
            <a:pPr>
              <a:buClr>
                <a:srgbClr val="7FD13B"/>
              </a:buClr>
            </a:pPr>
            <a:r>
              <a:rPr lang="en-US" dirty="0" smtClean="0">
                <a:solidFill>
                  <a:srgbClr val="4E5B6F"/>
                </a:solidFill>
              </a:rPr>
              <a:t>Date last normal menses began</a:t>
            </a:r>
          </a:p>
          <a:p>
            <a:pPr>
              <a:buClr>
                <a:srgbClr val="7FD13B"/>
              </a:buClr>
            </a:pPr>
            <a:r>
              <a:rPr lang="en-US" dirty="0" smtClean="0">
                <a:solidFill>
                  <a:srgbClr val="4E5B6F"/>
                </a:solidFill>
              </a:rPr>
              <a:t>Guidebook #40; </a:t>
            </a:r>
            <a:r>
              <a:rPr lang="en-US" dirty="0" err="1" smtClean="0">
                <a:solidFill>
                  <a:srgbClr val="4E5B6F"/>
                </a:solidFill>
              </a:rPr>
              <a:t>pg</a:t>
            </a:r>
            <a:r>
              <a:rPr lang="en-US" dirty="0" smtClean="0">
                <a:solidFill>
                  <a:srgbClr val="4E5B6F"/>
                </a:solidFill>
              </a:rPr>
              <a:t> 27</a:t>
            </a:r>
          </a:p>
          <a:p>
            <a:pPr>
              <a:buClr>
                <a:srgbClr val="7FD13B"/>
              </a:buClr>
            </a:pPr>
            <a:r>
              <a:rPr lang="en-US" dirty="0" smtClean="0">
                <a:solidFill>
                  <a:srgbClr val="4E5B6F"/>
                </a:solidFill>
              </a:rPr>
              <a:t>Key Variable Document variable #5</a:t>
            </a:r>
          </a:p>
          <a:p>
            <a:pPr>
              <a:buClr>
                <a:srgbClr val="7FD13B"/>
              </a:buClr>
            </a:pPr>
            <a:endParaRPr lang="en-US" dirty="0">
              <a:solidFill>
                <a:srgbClr val="4E5B6F"/>
              </a:solidFill>
            </a:endParaRPr>
          </a:p>
        </p:txBody>
      </p:sp>
    </p:spTree>
    <p:extLst>
      <p:ext uri="{BB962C8B-B14F-4D97-AF65-F5344CB8AC3E}">
        <p14:creationId xmlns:p14="http://schemas.microsoft.com/office/powerpoint/2010/main" val="2037969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r>
              <a:rPr lang="en-US" dirty="0" smtClean="0"/>
              <a:t>Mom comes in contracting; not ruptured; was a scheduled repeat C/S in 2 days.   Mom is offered to attempt a VBAC but declines so c/s was performed.  Antibiotics are hung in the OR.  </a:t>
            </a:r>
          </a:p>
          <a:p>
            <a:endParaRPr lang="en-US" dirty="0"/>
          </a:p>
          <a:p>
            <a:r>
              <a:rPr lang="en-US" dirty="0" smtClean="0"/>
              <a:t>On the birth certificate would you check the box for Antibiotics received by the mother during labor?</a:t>
            </a:r>
          </a:p>
          <a:p>
            <a:endParaRPr lang="en-US" dirty="0"/>
          </a:p>
          <a:p>
            <a:endParaRPr lang="en-US" dirty="0" smtClean="0"/>
          </a:p>
          <a:p>
            <a:pPr marL="45720" indent="0">
              <a:buNone/>
            </a:pPr>
            <a:r>
              <a:rPr lang="en-US" dirty="0"/>
              <a:t>	</a:t>
            </a:r>
            <a:r>
              <a:rPr lang="en-US" dirty="0" smtClean="0"/>
              <a:t>	A) 	Yes</a:t>
            </a:r>
          </a:p>
          <a:p>
            <a:pPr marL="45720" indent="0">
              <a:buNone/>
            </a:pPr>
            <a:r>
              <a:rPr lang="en-US" dirty="0"/>
              <a:t>	</a:t>
            </a:r>
            <a:r>
              <a:rPr lang="en-US" dirty="0" smtClean="0"/>
              <a:t>	B)	No</a:t>
            </a:r>
            <a:endParaRPr lang="en-US" dirty="0"/>
          </a:p>
        </p:txBody>
      </p:sp>
      <p:sp>
        <p:nvSpPr>
          <p:cNvPr id="3" name="Title 2"/>
          <p:cNvSpPr>
            <a:spLocks noGrp="1"/>
          </p:cNvSpPr>
          <p:nvPr>
            <p:ph type="title"/>
          </p:nvPr>
        </p:nvSpPr>
        <p:spPr/>
        <p:txBody>
          <a:bodyPr/>
          <a:lstStyle/>
          <a:p>
            <a:r>
              <a:rPr lang="en-US" dirty="0"/>
              <a:t>Antibiotics received by mom during labor</a:t>
            </a:r>
          </a:p>
        </p:txBody>
      </p:sp>
      <p:sp>
        <p:nvSpPr>
          <p:cNvPr id="5" name="Oval 4"/>
          <p:cNvSpPr/>
          <p:nvPr/>
        </p:nvSpPr>
        <p:spPr>
          <a:xfrm>
            <a:off x="2852057" y="5437415"/>
            <a:ext cx="1219200" cy="353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483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lstStyle/>
          <a:p>
            <a:r>
              <a:rPr lang="en-US" dirty="0" smtClean="0"/>
              <a:t>Mom arrives in labor.  She progresses to </a:t>
            </a:r>
            <a:r>
              <a:rPr lang="en-US" dirty="0" err="1" smtClean="0"/>
              <a:t>7cm</a:t>
            </a:r>
            <a:r>
              <a:rPr lang="en-US" dirty="0" smtClean="0"/>
              <a:t>.  At that time she starts running a fever.  Antibiotics are ordered and administered.  However, the baby becomes </a:t>
            </a:r>
            <a:r>
              <a:rPr lang="en-US" dirty="0" err="1" smtClean="0"/>
              <a:t>tachycardic</a:t>
            </a:r>
            <a:r>
              <a:rPr lang="en-US" dirty="0" smtClean="0"/>
              <a:t> and over the next few hours no cervical change is made; mom agrees to a c/s delivery.  Would you check the box for Antibiotics received by the mother during labor?</a:t>
            </a:r>
          </a:p>
          <a:p>
            <a:endParaRPr lang="en-US" dirty="0"/>
          </a:p>
          <a:p>
            <a:pPr marL="45720" indent="0">
              <a:buNone/>
            </a:pPr>
            <a:r>
              <a:rPr lang="en-US" dirty="0" smtClean="0"/>
              <a:t>			A)  Yes</a:t>
            </a:r>
          </a:p>
          <a:p>
            <a:pPr marL="45720" indent="0">
              <a:buNone/>
            </a:pPr>
            <a:r>
              <a:rPr lang="en-US" dirty="0"/>
              <a:t>	</a:t>
            </a:r>
            <a:r>
              <a:rPr lang="en-US" dirty="0" smtClean="0"/>
              <a:t>		B)  No</a:t>
            </a:r>
            <a:endParaRPr lang="en-US" dirty="0"/>
          </a:p>
        </p:txBody>
      </p:sp>
      <p:sp>
        <p:nvSpPr>
          <p:cNvPr id="3" name="Title 2"/>
          <p:cNvSpPr>
            <a:spLocks noGrp="1"/>
          </p:cNvSpPr>
          <p:nvPr>
            <p:ph type="title"/>
          </p:nvPr>
        </p:nvSpPr>
        <p:spPr/>
        <p:txBody>
          <a:bodyPr/>
          <a:lstStyle/>
          <a:p>
            <a:r>
              <a:rPr lang="en-US" dirty="0"/>
              <a:t>Antibiotics received by mom during labor</a:t>
            </a:r>
          </a:p>
        </p:txBody>
      </p:sp>
      <p:sp>
        <p:nvSpPr>
          <p:cNvPr id="4" name="Oval 3"/>
          <p:cNvSpPr/>
          <p:nvPr/>
        </p:nvSpPr>
        <p:spPr>
          <a:xfrm flipV="1">
            <a:off x="3532414" y="4724400"/>
            <a:ext cx="990600" cy="353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4882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724400"/>
          </a:xfrm>
        </p:spPr>
        <p:txBody>
          <a:bodyPr anchor="ctr">
            <a:normAutofit fontScale="77500" lnSpcReduction="20000"/>
          </a:bodyPr>
          <a:lstStyle/>
          <a:p>
            <a:pPr marL="45720" indent="0">
              <a:buNone/>
            </a:pPr>
            <a:endParaRPr lang="en-US" b="1" i="1" dirty="0" smtClean="0">
              <a:solidFill>
                <a:srgbClr val="FF0000"/>
              </a:solidFill>
            </a:endParaRPr>
          </a:p>
          <a:p>
            <a:endParaRPr lang="en-US" b="1" i="1" dirty="0">
              <a:solidFill>
                <a:srgbClr val="FF0000"/>
              </a:solidFill>
            </a:endParaRPr>
          </a:p>
          <a:p>
            <a:r>
              <a:rPr lang="en-US" b="1" i="1" dirty="0" smtClean="0">
                <a:solidFill>
                  <a:srgbClr val="FF0000"/>
                </a:solidFill>
              </a:rPr>
              <a:t>Definition:  </a:t>
            </a:r>
            <a:r>
              <a:rPr lang="en-US" dirty="0" smtClean="0"/>
              <a:t>Antibiotic medications received by the mother during labor.</a:t>
            </a:r>
          </a:p>
          <a:p>
            <a:endParaRPr lang="en-US" dirty="0"/>
          </a:p>
          <a:p>
            <a:r>
              <a:rPr lang="en-US" dirty="0" smtClean="0"/>
              <a:t>Check the box </a:t>
            </a:r>
            <a:r>
              <a:rPr lang="en-US" b="1" dirty="0" smtClean="0"/>
              <a:t>only</a:t>
            </a:r>
            <a:r>
              <a:rPr lang="en-US" dirty="0" smtClean="0"/>
              <a:t> if the mother received any antibiotic medicines after labor began but before delivery.  Do not check box if mother did not labor, such as scheduled cesarean section.  Antibiotics are usually given to women in labor for these and other medical conditions (which should appear in the chart)</a:t>
            </a:r>
          </a:p>
          <a:p>
            <a:pPr lvl="1"/>
            <a:r>
              <a:rPr lang="en-US" dirty="0" err="1" smtClean="0"/>
              <a:t>Chorioamnionitis</a:t>
            </a:r>
            <a:endParaRPr lang="en-US" dirty="0" smtClean="0"/>
          </a:p>
          <a:p>
            <a:pPr lvl="1"/>
            <a:r>
              <a:rPr lang="en-US" dirty="0" smtClean="0"/>
              <a:t>+ GBS</a:t>
            </a:r>
          </a:p>
          <a:p>
            <a:pPr lvl="1"/>
            <a:r>
              <a:rPr lang="en-US" dirty="0" smtClean="0"/>
              <a:t>SBE </a:t>
            </a:r>
            <a:r>
              <a:rPr lang="en-US" dirty="0" err="1" smtClean="0"/>
              <a:t>prophylais</a:t>
            </a:r>
            <a:endParaRPr lang="en-US" dirty="0" smtClean="0"/>
          </a:p>
          <a:p>
            <a:pPr lvl="1"/>
            <a:r>
              <a:rPr lang="en-US" dirty="0" smtClean="0"/>
              <a:t>Maternal Fever</a:t>
            </a:r>
            <a:endParaRPr lang="en-US" dirty="0"/>
          </a:p>
          <a:p>
            <a:endParaRPr lang="en-US" dirty="0" smtClean="0"/>
          </a:p>
          <a:p>
            <a:r>
              <a:rPr lang="en-US" dirty="0" smtClean="0"/>
              <a:t>Do not check box if Antibiotics are only given for C/S </a:t>
            </a:r>
          </a:p>
          <a:p>
            <a:endParaRPr lang="en-US" dirty="0"/>
          </a:p>
          <a:p>
            <a:endParaRPr lang="en-US" dirty="0" smtClean="0"/>
          </a:p>
          <a:p>
            <a:r>
              <a:rPr lang="en-US" dirty="0" smtClean="0"/>
              <a:t>Characteristics </a:t>
            </a:r>
            <a:r>
              <a:rPr lang="en-US" dirty="0"/>
              <a:t>of labor and delivery</a:t>
            </a:r>
          </a:p>
          <a:p>
            <a:r>
              <a:rPr lang="en-US" dirty="0"/>
              <a:t>Guidebook #46; </a:t>
            </a:r>
            <a:r>
              <a:rPr lang="en-US" dirty="0" err="1"/>
              <a:t>pg</a:t>
            </a:r>
            <a:r>
              <a:rPr lang="en-US" dirty="0"/>
              <a:t> </a:t>
            </a:r>
            <a:r>
              <a:rPr lang="en-US" dirty="0" smtClean="0"/>
              <a:t>46</a:t>
            </a:r>
            <a:endParaRPr lang="en-US" dirty="0"/>
          </a:p>
          <a:p>
            <a:r>
              <a:rPr lang="en-US" dirty="0"/>
              <a:t>Key Variable Document variable </a:t>
            </a:r>
            <a:r>
              <a:rPr lang="en-US" dirty="0" smtClean="0"/>
              <a:t>#11 </a:t>
            </a:r>
            <a:endParaRPr lang="en-US" dirty="0"/>
          </a:p>
          <a:p>
            <a:pPr marL="45720" indent="0">
              <a:buNone/>
            </a:pPr>
            <a:endParaRPr lang="en-US" dirty="0"/>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Antibiotics received by mom during labor</a:t>
            </a:r>
            <a:endParaRPr lang="en-US" dirty="0"/>
          </a:p>
        </p:txBody>
      </p:sp>
    </p:spTree>
    <p:extLst>
      <p:ext uri="{BB962C8B-B14F-4D97-AF65-F5344CB8AC3E}">
        <p14:creationId xmlns:p14="http://schemas.microsoft.com/office/powerpoint/2010/main" val="19553580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chor="ctr"/>
          <a:lstStyle/>
          <a:p>
            <a:r>
              <a:rPr lang="en-US" sz="1600" dirty="0" smtClean="0"/>
              <a:t>Mom delivers at </a:t>
            </a:r>
            <a:r>
              <a:rPr lang="en-US" sz="1600" dirty="0" err="1" smtClean="0"/>
              <a:t>37w</a:t>
            </a:r>
            <a:r>
              <a:rPr lang="en-US" sz="1600" dirty="0" smtClean="0"/>
              <a:t> </a:t>
            </a:r>
            <a:r>
              <a:rPr lang="en-US" sz="1600" dirty="0" err="1" smtClean="0"/>
              <a:t>4d</a:t>
            </a:r>
            <a:r>
              <a:rPr lang="en-US" sz="1600" dirty="0" smtClean="0"/>
              <a:t>. She has stated her intent is to exclusively breastfeed.  Baby nurses frequently and by 24 hours mom is exhausted and states that she needs the baby out of her room for the night so she can sleep.  Baby gets fussy in the nursery about 45 min after mom got to sleep.  Staff supplement baby with 20 ml of formula so they don’t have to wake mom right away.  Baby sleeps for 2 ½ hours and is then taken to moms room to breastfeed.  All other feedings till discharge are breastmilk.  How would you answer the birth certificate question regarding how is infant being fed?</a:t>
            </a:r>
          </a:p>
          <a:p>
            <a:endParaRPr lang="en-US" dirty="0"/>
          </a:p>
          <a:p>
            <a:pPr marL="45720" indent="0">
              <a:buNone/>
            </a:pPr>
            <a:r>
              <a:rPr lang="en-US" dirty="0" smtClean="0"/>
              <a:t>		</a:t>
            </a:r>
            <a:r>
              <a:rPr lang="en-US" sz="1600" dirty="0" smtClean="0"/>
              <a:t>A)  Breast milk only</a:t>
            </a:r>
          </a:p>
          <a:p>
            <a:pPr marL="45720" indent="0">
              <a:buNone/>
            </a:pPr>
            <a:r>
              <a:rPr lang="en-US" sz="1600" dirty="0"/>
              <a:t>	</a:t>
            </a:r>
            <a:r>
              <a:rPr lang="en-US" sz="1600" dirty="0" smtClean="0"/>
              <a:t>	B)  Formula only</a:t>
            </a:r>
          </a:p>
          <a:p>
            <a:pPr marL="45720" indent="0">
              <a:buNone/>
            </a:pPr>
            <a:r>
              <a:rPr lang="en-US" sz="1600" dirty="0"/>
              <a:t>	</a:t>
            </a:r>
            <a:r>
              <a:rPr lang="en-US" sz="1600" dirty="0" smtClean="0"/>
              <a:t>	C)  Both breast milk and formula</a:t>
            </a:r>
          </a:p>
          <a:p>
            <a:pPr marL="45720" indent="0">
              <a:buNone/>
            </a:pPr>
            <a:r>
              <a:rPr lang="en-US" sz="1600" dirty="0"/>
              <a:t>	</a:t>
            </a:r>
            <a:r>
              <a:rPr lang="en-US" sz="1600" dirty="0" smtClean="0"/>
              <a:t>	D)  Neither breast milk or formula</a:t>
            </a:r>
          </a:p>
          <a:p>
            <a:pPr marL="45720" indent="0">
              <a:buNone/>
            </a:pPr>
            <a:r>
              <a:rPr lang="en-US" sz="1600" dirty="0"/>
              <a:t>	</a:t>
            </a:r>
            <a:r>
              <a:rPr lang="en-US" sz="1600" dirty="0" smtClean="0"/>
              <a:t>	E)  Unknown</a:t>
            </a:r>
          </a:p>
          <a:p>
            <a:pPr marL="45720" indent="0">
              <a:buNone/>
            </a:pPr>
            <a:endParaRPr lang="en-US" dirty="0"/>
          </a:p>
        </p:txBody>
      </p:sp>
      <p:sp>
        <p:nvSpPr>
          <p:cNvPr id="3" name="Title 2"/>
          <p:cNvSpPr>
            <a:spLocks noGrp="1"/>
          </p:cNvSpPr>
          <p:nvPr>
            <p:ph type="title"/>
          </p:nvPr>
        </p:nvSpPr>
        <p:spPr/>
        <p:txBody>
          <a:bodyPr/>
          <a:lstStyle/>
          <a:p>
            <a:r>
              <a:rPr lang="en-US" dirty="0" smtClean="0"/>
              <a:t>Infant feeding</a:t>
            </a:r>
            <a:endParaRPr lang="en-US" dirty="0"/>
          </a:p>
        </p:txBody>
      </p:sp>
      <p:sp>
        <p:nvSpPr>
          <p:cNvPr id="4" name="Oval 3"/>
          <p:cNvSpPr/>
          <p:nvPr/>
        </p:nvSpPr>
        <p:spPr>
          <a:xfrm>
            <a:off x="2547257" y="5161613"/>
            <a:ext cx="3200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9722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567213"/>
          </a:xfrm>
        </p:spPr>
        <p:txBody>
          <a:bodyPr anchor="ctr">
            <a:normAutofit/>
          </a:bodyPr>
          <a:lstStyle/>
          <a:p>
            <a:r>
              <a:rPr lang="en-US" dirty="0" smtClean="0"/>
              <a:t>Same Scenario as previous question ~ however for this one the formula was provided at 36 hours of age and the birth certificate has already been completed and filed.  What would the answer be to how is infant being fed:</a:t>
            </a:r>
          </a:p>
          <a:p>
            <a:endParaRPr lang="en-US" dirty="0"/>
          </a:p>
          <a:p>
            <a:pPr marL="45720" indent="0">
              <a:buNone/>
            </a:pPr>
            <a:r>
              <a:rPr lang="en-US" dirty="0" smtClean="0"/>
              <a:t>		</a:t>
            </a:r>
            <a:r>
              <a:rPr lang="en-US" dirty="0"/>
              <a:t>A)  Breast milk only</a:t>
            </a:r>
          </a:p>
          <a:p>
            <a:pPr marL="45720" indent="0">
              <a:buNone/>
            </a:pPr>
            <a:r>
              <a:rPr lang="en-US" dirty="0"/>
              <a:t>		B)  Formula only</a:t>
            </a:r>
          </a:p>
          <a:p>
            <a:pPr marL="45720" indent="0">
              <a:buNone/>
            </a:pPr>
            <a:r>
              <a:rPr lang="en-US" dirty="0"/>
              <a:t>		C)  Both breastmilk and formula</a:t>
            </a:r>
          </a:p>
          <a:p>
            <a:pPr marL="45720" indent="0">
              <a:buNone/>
            </a:pPr>
            <a:r>
              <a:rPr lang="en-US" dirty="0"/>
              <a:t>		D)  Neither breast milk or formula</a:t>
            </a:r>
          </a:p>
          <a:p>
            <a:pPr marL="45720" indent="0">
              <a:buNone/>
            </a:pPr>
            <a:r>
              <a:rPr lang="en-US" dirty="0"/>
              <a:t>		E)  Unknown</a:t>
            </a:r>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dirty="0"/>
              <a:t>Infant feeding</a:t>
            </a:r>
          </a:p>
        </p:txBody>
      </p:sp>
      <p:sp>
        <p:nvSpPr>
          <p:cNvPr id="4" name="Oval 3"/>
          <p:cNvSpPr/>
          <p:nvPr/>
        </p:nvSpPr>
        <p:spPr>
          <a:xfrm>
            <a:off x="2514600" y="3505200"/>
            <a:ext cx="3200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0907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30"/>
          </a:xfrm>
        </p:spPr>
        <p:txBody>
          <a:bodyPr>
            <a:normAutofit fontScale="62500" lnSpcReduction="20000"/>
          </a:bodyPr>
          <a:lstStyle/>
          <a:p>
            <a:r>
              <a:rPr lang="en-US" b="1" i="1" dirty="0">
                <a:solidFill>
                  <a:srgbClr val="FF0000"/>
                </a:solidFill>
              </a:rPr>
              <a:t>Definition:</a:t>
            </a:r>
            <a:r>
              <a:rPr lang="en-US" dirty="0"/>
              <a:t>  </a:t>
            </a:r>
            <a:r>
              <a:rPr lang="en-US" dirty="0" smtClean="0"/>
              <a:t>How is infant being fed? </a:t>
            </a:r>
          </a:p>
          <a:p>
            <a:endParaRPr lang="en-US" dirty="0"/>
          </a:p>
          <a:p>
            <a:r>
              <a:rPr lang="en-US" dirty="0" smtClean="0"/>
              <a:t>Breastmilk only</a:t>
            </a:r>
          </a:p>
          <a:p>
            <a:r>
              <a:rPr lang="en-US" dirty="0" smtClean="0"/>
              <a:t>Formula only</a:t>
            </a:r>
          </a:p>
          <a:p>
            <a:r>
              <a:rPr lang="en-US" dirty="0" smtClean="0"/>
              <a:t>Both breastmilk and formula</a:t>
            </a:r>
          </a:p>
          <a:p>
            <a:r>
              <a:rPr lang="en-US" dirty="0" smtClean="0"/>
              <a:t>Neither breast milk or formula</a:t>
            </a:r>
          </a:p>
          <a:p>
            <a:r>
              <a:rPr lang="en-US" dirty="0" smtClean="0"/>
              <a:t>Unknown </a:t>
            </a:r>
          </a:p>
          <a:p>
            <a:endParaRPr lang="en-US" dirty="0" smtClean="0"/>
          </a:p>
          <a:p>
            <a:r>
              <a:rPr lang="en-US" dirty="0" smtClean="0"/>
              <a:t>This field notes the feeding method at the time the record is created.</a:t>
            </a:r>
          </a:p>
          <a:p>
            <a:r>
              <a:rPr lang="en-US" dirty="0" smtClean="0"/>
              <a:t>If the submission changes after submission of the birth certificate but before discharge, this information does not change.</a:t>
            </a:r>
          </a:p>
          <a:p>
            <a:r>
              <a:rPr lang="en-US" dirty="0" smtClean="0"/>
              <a:t>If a baby has only received breast milk from delivery until the birth certificate record is created (including babies fed at the breast and babies given breast milk in a bottle) then answer: Brest milk only.</a:t>
            </a:r>
          </a:p>
          <a:p>
            <a:pPr marL="45720" indent="0">
              <a:buNone/>
            </a:pPr>
            <a:endParaRPr lang="en-US" dirty="0" smtClean="0"/>
          </a:p>
          <a:p>
            <a:r>
              <a:rPr lang="en-US" dirty="0" smtClean="0"/>
              <a:t>Do NOT answer based on mom’s intent to breast of bottle feed.</a:t>
            </a:r>
          </a:p>
          <a:p>
            <a:endParaRPr lang="en-US" dirty="0"/>
          </a:p>
          <a:p>
            <a:r>
              <a:rPr lang="en-US" dirty="0" smtClean="0"/>
              <a:t>The Answer to this question auto-populates the next field.  “is the Infant Being Breastfed at ANY time between Birth and Discharge?</a:t>
            </a:r>
          </a:p>
          <a:p>
            <a:pPr marL="0" indent="0">
              <a:buNone/>
            </a:pPr>
            <a:endParaRPr lang="en-US" dirty="0" smtClean="0"/>
          </a:p>
          <a:p>
            <a:pPr marL="346075" indent="-346075"/>
            <a:endParaRPr lang="en-US" dirty="0"/>
          </a:p>
          <a:p>
            <a:r>
              <a:rPr lang="en-US" dirty="0" smtClean="0"/>
              <a:t>How is Infant being Fed</a:t>
            </a:r>
            <a:endParaRPr lang="en-US" dirty="0"/>
          </a:p>
          <a:p>
            <a:r>
              <a:rPr lang="en-US" dirty="0"/>
              <a:t>Guidebook </a:t>
            </a:r>
            <a:r>
              <a:rPr lang="en-US" dirty="0" smtClean="0"/>
              <a:t>#58; </a:t>
            </a:r>
            <a:r>
              <a:rPr lang="en-US" dirty="0" err="1"/>
              <a:t>pg</a:t>
            </a:r>
            <a:r>
              <a:rPr lang="en-US" dirty="0"/>
              <a:t> </a:t>
            </a:r>
            <a:r>
              <a:rPr lang="en-US" dirty="0" smtClean="0"/>
              <a:t>69</a:t>
            </a:r>
            <a:endParaRPr lang="en-US" dirty="0"/>
          </a:p>
          <a:p>
            <a:r>
              <a:rPr lang="en-US" dirty="0"/>
              <a:t>Key Variable Document variable </a:t>
            </a:r>
            <a:r>
              <a:rPr lang="en-US" dirty="0" smtClean="0"/>
              <a:t>#17 </a:t>
            </a:r>
          </a:p>
          <a:p>
            <a:endParaRPr lang="en-US" dirty="0"/>
          </a:p>
          <a:p>
            <a:pPr marL="45720" indent="0">
              <a:buNone/>
            </a:pPr>
            <a:endParaRPr lang="en-US" dirty="0"/>
          </a:p>
          <a:p>
            <a:pPr marL="346075" indent="-346075"/>
            <a:endParaRPr lang="en-US" dirty="0"/>
          </a:p>
          <a:p>
            <a:pPr marL="2916238" indent="-346075"/>
            <a:endParaRPr lang="en-US" dirty="0"/>
          </a:p>
        </p:txBody>
      </p:sp>
      <p:sp>
        <p:nvSpPr>
          <p:cNvPr id="3" name="Title 2"/>
          <p:cNvSpPr>
            <a:spLocks noGrp="1"/>
          </p:cNvSpPr>
          <p:nvPr>
            <p:ph type="title"/>
          </p:nvPr>
        </p:nvSpPr>
        <p:spPr/>
        <p:txBody>
          <a:bodyPr/>
          <a:lstStyle/>
          <a:p>
            <a:r>
              <a:rPr lang="en-US" dirty="0" smtClean="0"/>
              <a:t>Infant Feeding</a:t>
            </a:r>
            <a:endParaRPr lang="en-US" dirty="0"/>
          </a:p>
        </p:txBody>
      </p:sp>
    </p:spTree>
    <p:extLst>
      <p:ext uri="{BB962C8B-B14F-4D97-AF65-F5344CB8AC3E}">
        <p14:creationId xmlns:p14="http://schemas.microsoft.com/office/powerpoint/2010/main" val="3991305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Mom delivers at </a:t>
            </a:r>
            <a:r>
              <a:rPr lang="en-US" dirty="0" err="1" smtClean="0"/>
              <a:t>40w</a:t>
            </a:r>
            <a:r>
              <a:rPr lang="en-US" dirty="0" smtClean="0"/>
              <a:t> </a:t>
            </a:r>
            <a:r>
              <a:rPr lang="en-US" dirty="0" err="1" smtClean="0"/>
              <a:t>1d</a:t>
            </a:r>
            <a:r>
              <a:rPr lang="en-US" dirty="0" smtClean="0"/>
              <a:t>.  While completing the birth certificate you notice the pre-pregnancy weight on the prenatal record is not filled out.  They did record a weight at her first prenatal care visit of 145#.  You also notice that on the paperwork you have mom complete she has left this question blank and states she doesn’t remember.  </a:t>
            </a:r>
          </a:p>
          <a:p>
            <a:endParaRPr lang="en-US" dirty="0"/>
          </a:p>
          <a:p>
            <a:r>
              <a:rPr lang="en-US" dirty="0" smtClean="0"/>
              <a:t>On the birth certificate what would you put for Mother’s pre-pregnancy weight.</a:t>
            </a:r>
          </a:p>
          <a:p>
            <a:pPr marL="45720" indent="0">
              <a:buNone/>
            </a:pPr>
            <a:endParaRPr lang="en-US" dirty="0"/>
          </a:p>
          <a:p>
            <a:pPr marL="45720" indent="0">
              <a:buNone/>
            </a:pPr>
            <a:r>
              <a:rPr lang="en-US" dirty="0" smtClean="0"/>
              <a:t>			A)  145</a:t>
            </a:r>
          </a:p>
          <a:p>
            <a:pPr marL="45720" indent="0">
              <a:buNone/>
            </a:pPr>
            <a:r>
              <a:rPr lang="en-US" dirty="0"/>
              <a:t>	</a:t>
            </a:r>
            <a:r>
              <a:rPr lang="en-US" dirty="0" smtClean="0"/>
              <a:t>		B)  unknown</a:t>
            </a:r>
            <a:endParaRPr lang="en-US" dirty="0"/>
          </a:p>
        </p:txBody>
      </p:sp>
      <p:sp>
        <p:nvSpPr>
          <p:cNvPr id="3" name="Title 2"/>
          <p:cNvSpPr>
            <a:spLocks noGrp="1"/>
          </p:cNvSpPr>
          <p:nvPr>
            <p:ph type="title"/>
          </p:nvPr>
        </p:nvSpPr>
        <p:spPr/>
        <p:txBody>
          <a:bodyPr/>
          <a:lstStyle/>
          <a:p>
            <a:r>
              <a:rPr lang="en-US" dirty="0"/>
              <a:t>Mother’s pre-pregnancy weight</a:t>
            </a:r>
          </a:p>
        </p:txBody>
      </p:sp>
      <p:sp>
        <p:nvSpPr>
          <p:cNvPr id="4" name="Oval 3"/>
          <p:cNvSpPr/>
          <p:nvPr/>
        </p:nvSpPr>
        <p:spPr>
          <a:xfrm>
            <a:off x="3581400" y="53340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82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860"/>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5123" name="Content Placeholder 3"/>
          <p:cNvSpPr>
            <a:spLocks noGrp="1"/>
          </p:cNvSpPr>
          <p:nvPr>
            <p:ph idx="1"/>
          </p:nvPr>
        </p:nvSpPr>
        <p:spPr>
          <a:xfrm>
            <a:off x="457200" y="838200"/>
            <a:ext cx="8229600" cy="4830763"/>
          </a:xfrm>
        </p:spPr>
        <p:txBody>
          <a:bodyPr/>
          <a:lstStyle/>
          <a:p>
            <a:pPr eaLnBrk="1" hangingPunct="1">
              <a:buClr>
                <a:srgbClr val="F58466"/>
              </a:buClr>
            </a:pPr>
            <a:r>
              <a:rPr lang="en-US" altLang="en-US" sz="2400" dirty="0" smtClean="0"/>
              <a:t>Birth Certificate Accuracy Initiative update</a:t>
            </a:r>
          </a:p>
          <a:p>
            <a:pPr eaLnBrk="1" hangingPunct="1">
              <a:buClr>
                <a:srgbClr val="F58466"/>
              </a:buClr>
            </a:pPr>
            <a:r>
              <a:rPr lang="en-US" altLang="en-US" sz="2400" dirty="0" smtClean="0"/>
              <a:t>QI topics of interest </a:t>
            </a:r>
          </a:p>
          <a:p>
            <a:pPr lvl="1" eaLnBrk="1" hangingPunct="1">
              <a:buClr>
                <a:srgbClr val="004990"/>
              </a:buClr>
              <a:buFont typeface="Arial" pitchFamily="34" charset="0"/>
              <a:buChar char="•"/>
            </a:pPr>
            <a:r>
              <a:rPr lang="en-US" altLang="en-US" sz="2400" dirty="0" smtClean="0"/>
              <a:t>Review data and identify opportunities for change</a:t>
            </a:r>
          </a:p>
          <a:p>
            <a:pPr lvl="1" eaLnBrk="1" hangingPunct="1">
              <a:buClr>
                <a:srgbClr val="004990"/>
              </a:buClr>
              <a:buFont typeface="Arial" pitchFamily="34" charset="0"/>
              <a:buChar char="•"/>
            </a:pPr>
            <a:r>
              <a:rPr lang="en-US" altLang="en-US" sz="2400" dirty="0" smtClean="0"/>
              <a:t>Demo reports and website resources</a:t>
            </a:r>
          </a:p>
          <a:p>
            <a:pPr eaLnBrk="1" hangingPunct="1">
              <a:buClr>
                <a:srgbClr val="F58466"/>
              </a:buClr>
            </a:pPr>
            <a:r>
              <a:rPr lang="en-US" altLang="en-US" sz="2400" dirty="0" smtClean="0"/>
              <a:t>Variables of the month</a:t>
            </a:r>
          </a:p>
          <a:p>
            <a:pPr lvl="1" eaLnBrk="1" hangingPunct="1">
              <a:buClr>
                <a:srgbClr val="004990"/>
              </a:buClr>
              <a:buFont typeface="Arial" pitchFamily="34" charset="0"/>
              <a:buChar char="•"/>
            </a:pPr>
            <a:r>
              <a:rPr lang="en-US" sz="2400" dirty="0" smtClean="0"/>
              <a:t>Antibiotics</a:t>
            </a:r>
          </a:p>
          <a:p>
            <a:pPr lvl="1" eaLnBrk="1" hangingPunct="1">
              <a:buClr>
                <a:srgbClr val="004990"/>
              </a:buClr>
              <a:buFont typeface="Arial" pitchFamily="34" charset="0"/>
              <a:buChar char="•"/>
            </a:pPr>
            <a:r>
              <a:rPr lang="en-US" sz="2400" dirty="0" smtClean="0"/>
              <a:t>Infant Feeding</a:t>
            </a:r>
          </a:p>
          <a:p>
            <a:pPr lvl="1" eaLnBrk="1" hangingPunct="1">
              <a:buClr>
                <a:srgbClr val="004990"/>
              </a:buClr>
              <a:buFont typeface="Arial" pitchFamily="34" charset="0"/>
              <a:buChar char="•"/>
            </a:pPr>
            <a:r>
              <a:rPr lang="en-US" sz="2400" dirty="0" smtClean="0"/>
              <a:t>LMP</a:t>
            </a:r>
            <a:endParaRPr lang="en-US" sz="2400" dirty="0"/>
          </a:p>
          <a:p>
            <a:pPr eaLnBrk="1" hangingPunct="1">
              <a:buClr>
                <a:srgbClr val="F58466"/>
              </a:buClr>
            </a:pPr>
            <a:r>
              <a:rPr lang="en-US" altLang="en-US" sz="2400" dirty="0" smtClean="0"/>
              <a:t>Team Talks</a:t>
            </a:r>
          </a:p>
          <a:p>
            <a:pPr lvl="1" eaLnBrk="1" hangingPunct="1">
              <a:buClr>
                <a:srgbClr val="004990"/>
              </a:buClr>
              <a:buFont typeface="Arial" pitchFamily="34" charset="0"/>
              <a:buChar char="•"/>
            </a:pPr>
            <a:r>
              <a:rPr lang="en-US" altLang="en-US" sz="2400" dirty="0" smtClean="0"/>
              <a:t>Evanston Hospital, </a:t>
            </a:r>
            <a:r>
              <a:rPr lang="en-US" altLang="en-US" sz="2400" dirty="0" err="1"/>
              <a:t>NorthShore</a:t>
            </a:r>
            <a:r>
              <a:rPr lang="en-US" altLang="en-US" sz="2400" dirty="0"/>
              <a:t> </a:t>
            </a:r>
            <a:r>
              <a:rPr lang="en-US" altLang="en-US" sz="2400" dirty="0" smtClean="0"/>
              <a:t>University </a:t>
            </a:r>
            <a:r>
              <a:rPr lang="en-US" altLang="en-US" sz="2400" dirty="0" err="1" smtClean="0"/>
              <a:t>HealthSystem</a:t>
            </a:r>
            <a:r>
              <a:rPr lang="en-US" altLang="en-US" sz="2400" dirty="0"/>
              <a:t> </a:t>
            </a:r>
            <a:r>
              <a:rPr lang="en-US" altLang="en-US" sz="2400" dirty="0" smtClean="0"/>
              <a:t>    – Ann Newkirk</a:t>
            </a:r>
          </a:p>
          <a:p>
            <a:pPr eaLnBrk="1" hangingPunct="1">
              <a:buClr>
                <a:srgbClr val="F58466"/>
              </a:buClr>
              <a:buFont typeface="Arial" pitchFamily="34" charset="0"/>
              <a:buChar char="•"/>
            </a:pPr>
            <a:r>
              <a:rPr lang="en-US" altLang="en-US" sz="2400" dirty="0" smtClean="0"/>
              <a:t>Next Steps</a:t>
            </a:r>
            <a:endParaRPr lang="en-US" altLang="en-US" sz="2400" dirty="0"/>
          </a:p>
          <a:p>
            <a:pPr lvl="1" eaLnBrk="1" hangingPunct="1">
              <a:buClr>
                <a:srgbClr val="F58466"/>
              </a:buClr>
            </a:pPr>
            <a:endParaRPr lang="en-US" altLang="en-US" sz="2400" dirty="0" smtClean="0"/>
          </a:p>
          <a:p>
            <a:pPr eaLnBrk="1" hangingPunct="1">
              <a:buClr>
                <a:srgbClr val="F58466"/>
              </a:buClr>
            </a:pPr>
            <a:endParaRPr lang="en-US" altLang="en-US" sz="2800" dirty="0" smtClean="0"/>
          </a:p>
        </p:txBody>
      </p:sp>
    </p:spTree>
    <p:extLst>
      <p:ext uri="{BB962C8B-B14F-4D97-AF65-F5344CB8AC3E}">
        <p14:creationId xmlns:p14="http://schemas.microsoft.com/office/powerpoint/2010/main" val="389300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Same scenario as previous question.  However this time mom puts a pre-pregnancy weight on her forms as 140#.  What would you put on the birth certificate for mother’s pre-pregnancy weight?</a:t>
            </a:r>
          </a:p>
          <a:p>
            <a:endParaRPr lang="en-US" dirty="0"/>
          </a:p>
          <a:p>
            <a:pPr marL="45720" indent="0">
              <a:buNone/>
            </a:pPr>
            <a:endParaRPr lang="en-US" dirty="0" smtClean="0"/>
          </a:p>
          <a:p>
            <a:pPr marL="45720" indent="0">
              <a:buNone/>
            </a:pPr>
            <a:r>
              <a:rPr lang="en-US" dirty="0"/>
              <a:t>	</a:t>
            </a:r>
            <a:r>
              <a:rPr lang="en-US" dirty="0" smtClean="0"/>
              <a:t>		A)  145</a:t>
            </a:r>
          </a:p>
          <a:p>
            <a:pPr marL="45720" indent="0">
              <a:buNone/>
            </a:pPr>
            <a:r>
              <a:rPr lang="en-US" dirty="0"/>
              <a:t>	</a:t>
            </a:r>
            <a:r>
              <a:rPr lang="en-US" dirty="0" smtClean="0"/>
              <a:t>		B)  140</a:t>
            </a:r>
          </a:p>
          <a:p>
            <a:pPr marL="45720" indent="0">
              <a:buNone/>
            </a:pPr>
            <a:r>
              <a:rPr lang="en-US" dirty="0"/>
              <a:t>	</a:t>
            </a:r>
            <a:r>
              <a:rPr lang="en-US" dirty="0" smtClean="0"/>
              <a:t>		C)  Unknown</a:t>
            </a:r>
            <a:endParaRPr lang="en-US" dirty="0"/>
          </a:p>
        </p:txBody>
      </p:sp>
      <p:sp>
        <p:nvSpPr>
          <p:cNvPr id="3" name="Title 2"/>
          <p:cNvSpPr>
            <a:spLocks noGrp="1"/>
          </p:cNvSpPr>
          <p:nvPr>
            <p:ph type="title"/>
          </p:nvPr>
        </p:nvSpPr>
        <p:spPr/>
        <p:txBody>
          <a:bodyPr/>
          <a:lstStyle/>
          <a:p>
            <a:r>
              <a:rPr lang="en-US" dirty="0"/>
              <a:t>Mother’s pre-pregnancy weight</a:t>
            </a:r>
          </a:p>
        </p:txBody>
      </p:sp>
      <p:sp>
        <p:nvSpPr>
          <p:cNvPr id="4" name="Oval 3"/>
          <p:cNvSpPr/>
          <p:nvPr/>
        </p:nvSpPr>
        <p:spPr>
          <a:xfrm>
            <a:off x="3581400" y="4082143"/>
            <a:ext cx="685800" cy="3374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469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Mother’s pre-pregnancy weight</a:t>
            </a:r>
          </a:p>
        </p:txBody>
      </p:sp>
      <p:sp>
        <p:nvSpPr>
          <p:cNvPr id="4" name="Content Placeholder 1"/>
          <p:cNvSpPr txBox="1">
            <a:spLocks/>
          </p:cNvSpPr>
          <p:nvPr/>
        </p:nvSpPr>
        <p:spPr>
          <a:xfrm>
            <a:off x="380999" y="1719070"/>
            <a:ext cx="8407893" cy="483413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7FD13B"/>
              </a:buClr>
            </a:pPr>
            <a:r>
              <a:rPr lang="en-US" b="1" i="1" dirty="0" smtClean="0">
                <a:solidFill>
                  <a:srgbClr val="FF0000"/>
                </a:solidFill>
              </a:rPr>
              <a:t>Definition:</a:t>
            </a:r>
            <a:r>
              <a:rPr lang="en-US" dirty="0" smtClean="0">
                <a:solidFill>
                  <a:srgbClr val="4E5B6F"/>
                </a:solidFill>
              </a:rPr>
              <a:t>  Mother’s weight prior to pregnancy</a:t>
            </a:r>
          </a:p>
          <a:p>
            <a:pPr>
              <a:buClr>
                <a:srgbClr val="7FD13B"/>
              </a:buClr>
            </a:pPr>
            <a:endParaRPr lang="en-US" dirty="0" smtClean="0">
              <a:solidFill>
                <a:srgbClr val="4E5B6F"/>
              </a:solidFill>
            </a:endParaRPr>
          </a:p>
          <a:p>
            <a:pPr>
              <a:buClr>
                <a:srgbClr val="7FD13B"/>
              </a:buClr>
            </a:pPr>
            <a:r>
              <a:rPr lang="en-US" dirty="0" smtClean="0">
                <a:solidFill>
                  <a:srgbClr val="4E5B6F"/>
                </a:solidFill>
              </a:rPr>
              <a:t>Enter the mother’s weight before pregnancy diagnosed.</a:t>
            </a:r>
          </a:p>
          <a:p>
            <a:pPr>
              <a:buClr>
                <a:srgbClr val="7FD13B"/>
              </a:buClr>
            </a:pPr>
            <a:r>
              <a:rPr lang="en-US" dirty="0" smtClean="0">
                <a:solidFill>
                  <a:srgbClr val="4E5B6F"/>
                </a:solidFill>
              </a:rPr>
              <a:t>If mother’s pre-pregnant weight is unknown, enter unknown</a:t>
            </a:r>
          </a:p>
          <a:p>
            <a:pPr>
              <a:buClr>
                <a:srgbClr val="7FD13B"/>
              </a:buClr>
            </a:pPr>
            <a:endParaRPr lang="en-US" dirty="0" smtClean="0">
              <a:solidFill>
                <a:srgbClr val="4E5B6F"/>
              </a:solidFill>
            </a:endParaRPr>
          </a:p>
          <a:p>
            <a:pPr>
              <a:buClr>
                <a:srgbClr val="7FD13B"/>
              </a:buClr>
            </a:pPr>
            <a:r>
              <a:rPr lang="en-US" dirty="0" smtClean="0">
                <a:solidFill>
                  <a:srgbClr val="4E5B6F"/>
                </a:solidFill>
              </a:rPr>
              <a:t>1</a:t>
            </a:r>
            <a:r>
              <a:rPr lang="en-US" baseline="30000" dirty="0" smtClean="0">
                <a:solidFill>
                  <a:srgbClr val="4E5B6F"/>
                </a:solidFill>
              </a:rPr>
              <a:t>st</a:t>
            </a:r>
            <a:r>
              <a:rPr lang="en-US" dirty="0" smtClean="0">
                <a:solidFill>
                  <a:srgbClr val="4E5B6F"/>
                </a:solidFill>
              </a:rPr>
              <a:t> choice for information is prenatal record</a:t>
            </a:r>
            <a:endParaRPr lang="en-US" dirty="0">
              <a:solidFill>
                <a:srgbClr val="4E5B6F"/>
              </a:solidFill>
            </a:endParaRPr>
          </a:p>
          <a:p>
            <a:pPr marL="346075" indent="-346075">
              <a:buClr>
                <a:srgbClr val="7FD13B"/>
              </a:buClr>
            </a:pPr>
            <a:endParaRPr lang="en-US" dirty="0" smtClean="0">
              <a:solidFill>
                <a:srgbClr val="4E5B6F"/>
              </a:solidFill>
            </a:endParaRPr>
          </a:p>
          <a:p>
            <a:pPr>
              <a:buClr>
                <a:srgbClr val="7FD13B"/>
              </a:buClr>
            </a:pPr>
            <a:r>
              <a:rPr lang="en-US" dirty="0" smtClean="0">
                <a:solidFill>
                  <a:srgbClr val="4E5B6F"/>
                </a:solidFill>
              </a:rPr>
              <a:t>Mother’s pre-pregnancy weight</a:t>
            </a:r>
          </a:p>
          <a:p>
            <a:pPr>
              <a:buClr>
                <a:srgbClr val="7FD13B"/>
              </a:buClr>
            </a:pPr>
            <a:r>
              <a:rPr lang="en-US" dirty="0" smtClean="0">
                <a:solidFill>
                  <a:srgbClr val="4E5B6F"/>
                </a:solidFill>
              </a:rPr>
              <a:t>Guidebook #33; </a:t>
            </a:r>
            <a:r>
              <a:rPr lang="en-US" dirty="0" err="1" smtClean="0">
                <a:solidFill>
                  <a:srgbClr val="4E5B6F"/>
                </a:solidFill>
              </a:rPr>
              <a:t>pg</a:t>
            </a:r>
            <a:r>
              <a:rPr lang="en-US" dirty="0" smtClean="0">
                <a:solidFill>
                  <a:srgbClr val="4E5B6F"/>
                </a:solidFill>
              </a:rPr>
              <a:t> 22</a:t>
            </a:r>
          </a:p>
          <a:p>
            <a:pPr>
              <a:buClr>
                <a:srgbClr val="7FD13B"/>
              </a:buClr>
            </a:pPr>
            <a:r>
              <a:rPr lang="en-US" dirty="0" smtClean="0">
                <a:solidFill>
                  <a:srgbClr val="4E5B6F"/>
                </a:solidFill>
              </a:rPr>
              <a:t>Key Variable Document variable:  not included </a:t>
            </a:r>
          </a:p>
          <a:p>
            <a:pPr>
              <a:buClr>
                <a:srgbClr val="7FD13B"/>
              </a:buClr>
            </a:pPr>
            <a:endParaRPr lang="en-US" dirty="0" smtClean="0">
              <a:solidFill>
                <a:srgbClr val="4E5B6F"/>
              </a:solidFill>
            </a:endParaRPr>
          </a:p>
          <a:p>
            <a:pPr marL="45720" indent="0">
              <a:buClr>
                <a:srgbClr val="7FD13B"/>
              </a:buClr>
              <a:buFont typeface="Wingdings 2" pitchFamily="18" charset="2"/>
              <a:buNone/>
            </a:pPr>
            <a:endParaRPr lang="en-US" dirty="0" smtClean="0">
              <a:solidFill>
                <a:srgbClr val="4E5B6F"/>
              </a:solidFill>
            </a:endParaRPr>
          </a:p>
          <a:p>
            <a:pPr marL="346075" indent="-346075">
              <a:buClr>
                <a:srgbClr val="7FD13B"/>
              </a:buClr>
            </a:pPr>
            <a:endParaRPr lang="en-US" dirty="0" smtClean="0">
              <a:solidFill>
                <a:srgbClr val="4E5B6F"/>
              </a:solidFill>
            </a:endParaRPr>
          </a:p>
          <a:p>
            <a:pPr marL="2916238" indent="-346075">
              <a:buClr>
                <a:srgbClr val="7FD13B"/>
              </a:buClr>
            </a:pPr>
            <a:endParaRPr lang="en-US" dirty="0">
              <a:solidFill>
                <a:srgbClr val="4E5B6F"/>
              </a:solidFill>
            </a:endParaRPr>
          </a:p>
        </p:txBody>
      </p:sp>
    </p:spTree>
    <p:extLst>
      <p:ext uri="{BB962C8B-B14F-4D97-AF65-F5344CB8AC3E}">
        <p14:creationId xmlns:p14="http://schemas.microsoft.com/office/powerpoint/2010/main" val="4081864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5" name="Content Placeholder 3"/>
          <p:cNvPicPr>
            <a:picLocks noGrp="1" noChangeAspect="1"/>
          </p:cNvPicPr>
          <p:nvPr>
            <p:ph idx="1"/>
          </p:nvPr>
        </p:nvPicPr>
        <p:blipFill>
          <a:blip r:embed="rId2"/>
          <a:stretch>
            <a:fillRect/>
          </a:stretch>
        </p:blipFill>
        <p:spPr>
          <a:xfrm>
            <a:off x="2463108" y="2322374"/>
            <a:ext cx="4243184" cy="32006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344005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4000" b="1" dirty="0" smtClean="0">
                <a:solidFill>
                  <a:srgbClr val="F58466"/>
                </a:solidFill>
                <a:latin typeface="Goudy Old Style" pitchFamily="18" charset="0"/>
              </a:rPr>
              <a:t>Team Talks</a:t>
            </a:r>
            <a:endParaRPr lang="en-US" sz="24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buFont typeface="Arial" pitchFamily="34" charset="0"/>
              <a:buChar char="•"/>
            </a:pPr>
            <a:r>
              <a:rPr lang="en-US" sz="3600" dirty="0" err="1" smtClean="0">
                <a:sym typeface="Arial"/>
              </a:rPr>
              <a:t>NorthShore</a:t>
            </a:r>
            <a:r>
              <a:rPr lang="en-US" sz="3600" dirty="0" smtClean="0">
                <a:sym typeface="Arial"/>
              </a:rPr>
              <a:t> </a:t>
            </a:r>
            <a:r>
              <a:rPr lang="en-US" sz="3600" dirty="0">
                <a:sym typeface="Arial"/>
              </a:rPr>
              <a:t>Evanston</a:t>
            </a:r>
          </a:p>
          <a:p>
            <a:pPr lvl="1" eaLnBrk="1" hangingPunct="1">
              <a:buClr>
                <a:srgbClr val="004990"/>
              </a:buClr>
              <a:buSzPct val="104000"/>
              <a:buFont typeface="Arial" pitchFamily="34" charset="0"/>
              <a:buChar char="•"/>
            </a:pPr>
            <a:r>
              <a:rPr lang="en-US" sz="3600" dirty="0">
                <a:sym typeface="Arial"/>
              </a:rPr>
              <a:t>Ann Newkirk</a:t>
            </a: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5382745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sz="3600" b="1" dirty="0" smtClean="0">
                <a:solidFill>
                  <a:srgbClr val="F58466"/>
                </a:solidFill>
                <a:latin typeface="Goudy Old Style" pitchFamily="18" charset="0"/>
                <a:sym typeface="Arial"/>
              </a:rPr>
              <a:t>ILPQC 3</a:t>
            </a:r>
            <a:r>
              <a:rPr lang="en-US" sz="3600" b="1" baseline="30000" dirty="0" smtClean="0">
                <a:solidFill>
                  <a:srgbClr val="F58466"/>
                </a:solidFill>
                <a:latin typeface="Goudy Old Style" pitchFamily="18" charset="0"/>
                <a:sym typeface="Arial"/>
              </a:rPr>
              <a:t>rd</a:t>
            </a:r>
            <a:r>
              <a:rPr lang="en-US" sz="3600" b="1" dirty="0" smtClean="0">
                <a:solidFill>
                  <a:srgbClr val="F58466"/>
                </a:solidFill>
                <a:latin typeface="Goudy Old Style" pitchFamily="18" charset="0"/>
                <a:sym typeface="Arial"/>
              </a:rPr>
              <a:t> Annual Meeting:</a:t>
            </a:r>
            <a:br>
              <a:rPr lang="en-US" sz="3600" b="1" dirty="0" smtClean="0">
                <a:solidFill>
                  <a:srgbClr val="F58466"/>
                </a:solidFill>
                <a:latin typeface="Goudy Old Style" pitchFamily="18" charset="0"/>
                <a:sym typeface="Arial"/>
              </a:rPr>
            </a:br>
            <a:r>
              <a:rPr lang="en-US" sz="3600" b="1" dirty="0" smtClean="0">
                <a:solidFill>
                  <a:srgbClr val="F58466"/>
                </a:solidFill>
                <a:latin typeface="Goudy Old Style" pitchFamily="18" charset="0"/>
                <a:sym typeface="Arial"/>
              </a:rPr>
              <a:t>Poster Abstract Submission!</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10000"/>
            </a:pPr>
            <a:r>
              <a:rPr lang="en-US" sz="2400" dirty="0" smtClean="0">
                <a:sym typeface="Arial"/>
              </a:rPr>
              <a:t>ILPQC 3</a:t>
            </a:r>
            <a:r>
              <a:rPr lang="en-US" sz="2400" baseline="30000" dirty="0" smtClean="0">
                <a:sym typeface="Arial"/>
              </a:rPr>
              <a:t>rd</a:t>
            </a:r>
            <a:r>
              <a:rPr lang="en-US" sz="2400" dirty="0" smtClean="0">
                <a:sym typeface="Arial"/>
              </a:rPr>
              <a:t> Annual Meeting to be held at UIC Forum on Wednesday, November 18</a:t>
            </a:r>
          </a:p>
          <a:p>
            <a:pPr marR="0" lvl="0" eaLnBrk="1" hangingPunct="1">
              <a:buClr>
                <a:srgbClr val="F58466"/>
              </a:buClr>
              <a:buSzPct val="110000"/>
            </a:pPr>
            <a:r>
              <a:rPr lang="en-US" sz="2400" dirty="0" smtClean="0">
                <a:sym typeface="Arial"/>
              </a:rPr>
              <a:t>Now accepting poster abstract submissions!</a:t>
            </a:r>
          </a:p>
          <a:p>
            <a:pPr lvl="1" eaLnBrk="1" hangingPunct="1">
              <a:buClr>
                <a:srgbClr val="004990"/>
              </a:buClr>
              <a:buSzPct val="104000"/>
              <a:buFont typeface="Arial" pitchFamily="34" charset="0"/>
              <a:buChar char="•"/>
            </a:pPr>
            <a:r>
              <a:rPr lang="en-US" sz="2000" dirty="0" smtClean="0"/>
              <a:t>Opportunity </a:t>
            </a:r>
            <a:r>
              <a:rPr lang="en-US" sz="2000" dirty="0"/>
              <a:t>for ALL hospitals across the state to share a perinatal quality improvement </a:t>
            </a:r>
            <a:r>
              <a:rPr lang="en-US" sz="2000" dirty="0" smtClean="0"/>
              <a:t>projects!</a:t>
            </a:r>
          </a:p>
          <a:p>
            <a:pPr lvl="1" eaLnBrk="1" hangingPunct="1">
              <a:buClr>
                <a:srgbClr val="004990"/>
              </a:buClr>
              <a:buSzPct val="104000"/>
              <a:buFont typeface="Arial" pitchFamily="34" charset="0"/>
              <a:buChar char="•"/>
            </a:pPr>
            <a:r>
              <a:rPr lang="en-US" sz="2000" dirty="0"/>
              <a:t>Posters detailing ANY </a:t>
            </a:r>
            <a:r>
              <a:rPr lang="en-US" sz="2000" dirty="0" smtClean="0"/>
              <a:t>quality improvement projects </a:t>
            </a:r>
            <a:r>
              <a:rPr lang="en-US" sz="2000" dirty="0"/>
              <a:t>in development, current projects, or recently completed </a:t>
            </a:r>
            <a:r>
              <a:rPr lang="en-US" sz="2000" dirty="0" smtClean="0"/>
              <a:t>projects (not limited to ILPQC initiatives) </a:t>
            </a:r>
            <a:r>
              <a:rPr lang="en-US" sz="2000" dirty="0"/>
              <a:t>are welcome! </a:t>
            </a:r>
            <a:endParaRPr lang="en-US" sz="2000" dirty="0" smtClean="0">
              <a:sym typeface="Arial"/>
            </a:endParaRPr>
          </a:p>
          <a:p>
            <a:pPr lvl="1" eaLnBrk="1" hangingPunct="1">
              <a:buClr>
                <a:srgbClr val="004990"/>
              </a:buClr>
              <a:buSzPct val="104000"/>
              <a:buFont typeface="Arial" pitchFamily="34" charset="0"/>
              <a:buChar char="•"/>
            </a:pPr>
            <a:r>
              <a:rPr lang="en-US" sz="2000" dirty="0" smtClean="0">
                <a:sym typeface="Arial"/>
              </a:rPr>
              <a:t>Instructions for submissions found here:</a:t>
            </a:r>
          </a:p>
          <a:p>
            <a:pPr marL="457200" lvl="1" indent="0" eaLnBrk="1" hangingPunct="1">
              <a:buClr>
                <a:srgbClr val="004990"/>
              </a:buClr>
              <a:buSzPct val="104000"/>
              <a:buNone/>
            </a:pPr>
            <a:r>
              <a:rPr lang="en-US" sz="2000" dirty="0">
                <a:sym typeface="Arial"/>
              </a:rPr>
              <a:t>	</a:t>
            </a:r>
            <a:r>
              <a:rPr lang="en-US" sz="2000" dirty="0" smtClean="0">
                <a:sym typeface="Arial"/>
              </a:rPr>
              <a:t>http</a:t>
            </a:r>
            <a:r>
              <a:rPr lang="en-US" sz="2000" dirty="0">
                <a:sym typeface="Arial"/>
              </a:rPr>
              <a:t>://bit.ly/1DPWBLe</a:t>
            </a:r>
            <a:endParaRPr lang="en-US" sz="2000" dirty="0" smtClean="0">
              <a:sym typeface="Arial"/>
            </a:endParaRPr>
          </a:p>
          <a:p>
            <a:pPr lvl="1" eaLnBrk="1" hangingPunct="1">
              <a:buClr>
                <a:srgbClr val="004990"/>
              </a:buClr>
              <a:buSzPct val="104000"/>
              <a:buFont typeface="Arial" pitchFamily="34" charset="0"/>
              <a:buChar char="•"/>
            </a:pPr>
            <a:r>
              <a:rPr lang="en-US" sz="2000" dirty="0" smtClean="0">
                <a:sym typeface="Arial"/>
              </a:rPr>
              <a:t>Abstracts to be submitted to Survey Monkey here:</a:t>
            </a:r>
          </a:p>
          <a:p>
            <a:pPr marL="457200" lvl="1" indent="0" eaLnBrk="1" hangingPunct="1">
              <a:buClr>
                <a:srgbClr val="F58466"/>
              </a:buClr>
              <a:buSzPct val="104000"/>
              <a:buNone/>
            </a:pPr>
            <a:r>
              <a:rPr lang="en-US" sz="2000" dirty="0" smtClean="0">
                <a:sym typeface="Arial"/>
              </a:rPr>
              <a:t>	https</a:t>
            </a:r>
            <a:r>
              <a:rPr lang="en-US" sz="2000" dirty="0">
                <a:sym typeface="Arial"/>
              </a:rPr>
              <a:t>://www.surveymonkey.com/s/ILPQCposters2015</a:t>
            </a:r>
            <a:endParaRPr lang="en-US" sz="2000" dirty="0" smtClean="0">
              <a:sym typeface="Arial"/>
            </a:endParaRPr>
          </a:p>
          <a:p>
            <a:pPr marR="0" lvl="0" eaLnBrk="1" hangingPunct="1">
              <a:buClr>
                <a:srgbClr val="F58466"/>
              </a:buClr>
              <a:buSzPct val="104000"/>
            </a:pPr>
            <a:endParaRPr lang="en-US" sz="2400" dirty="0" smtClean="0">
              <a:sym typeface="Arial"/>
            </a:endParaRPr>
          </a:p>
          <a:p>
            <a:pPr marL="639763" marR="0" lvl="1" indent="-190818" algn="l" rtl="0">
              <a:spcBef>
                <a:spcPts val="550"/>
              </a:spcBef>
              <a:spcAft>
                <a:spcPts val="0"/>
              </a:spcAft>
              <a:buClr>
                <a:schemeClr val="accent1"/>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18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2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2700018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Steps</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9906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Conduct monthly audit for August and enter data into </a:t>
            </a:r>
            <a:r>
              <a:rPr lang="en-US" dirty="0" err="1" smtClean="0">
                <a:sym typeface="Arial"/>
              </a:rPr>
              <a:t>REDCap</a:t>
            </a:r>
            <a:r>
              <a:rPr lang="en-US" dirty="0" smtClean="0">
                <a:sym typeface="Arial"/>
              </a:rPr>
              <a:t> by September 15 </a:t>
            </a:r>
          </a:p>
          <a:p>
            <a:pPr eaLnBrk="1" hangingPunct="1">
              <a:buClr>
                <a:srgbClr val="F58466"/>
              </a:buClr>
              <a:buSzPct val="104000"/>
            </a:pPr>
            <a:r>
              <a:rPr lang="en-US" dirty="0" smtClean="0">
                <a:sym typeface="Arial"/>
              </a:rPr>
              <a:t>Submit monthly QI process feedback form for August via </a:t>
            </a:r>
            <a:r>
              <a:rPr lang="en-US" dirty="0" err="1" smtClean="0">
                <a:sym typeface="Arial"/>
              </a:rPr>
              <a:t>SurveyMonkey</a:t>
            </a:r>
            <a:r>
              <a:rPr lang="en-US" dirty="0" smtClean="0">
                <a:sym typeface="Arial"/>
              </a:rPr>
              <a:t> by September 15</a:t>
            </a:r>
          </a:p>
          <a:p>
            <a:pPr marR="0" lvl="0" eaLnBrk="1" hangingPunct="1">
              <a:buClr>
                <a:srgbClr val="F58466"/>
              </a:buClr>
              <a:buSzPct val="104000"/>
            </a:pPr>
            <a:r>
              <a:rPr lang="en-US" sz="3200" dirty="0" smtClean="0">
                <a:sym typeface="Arial"/>
              </a:rPr>
              <a:t>Review your reports immediately in </a:t>
            </a:r>
            <a:r>
              <a:rPr lang="en-US" sz="3200" dirty="0" err="1" smtClean="0">
                <a:sym typeface="Arial"/>
              </a:rPr>
              <a:t>REDCap</a:t>
            </a:r>
            <a:r>
              <a:rPr lang="en-US" sz="3200" dirty="0" smtClean="0">
                <a:sym typeface="Arial"/>
              </a:rPr>
              <a:t> to evaluate your progress towards improved accuracy and identify opportunities for change</a:t>
            </a:r>
          </a:p>
          <a:p>
            <a:pPr eaLnBrk="1" hangingPunct="1">
              <a:buClr>
                <a:srgbClr val="F58466"/>
              </a:buClr>
              <a:buSzPct val="104000"/>
            </a:pPr>
            <a:r>
              <a:rPr lang="en-US" dirty="0" smtClean="0">
                <a:sym typeface="Arial"/>
              </a:rPr>
              <a:t>Encourage your team to meet: discuss progress, complete QI feedback form and </a:t>
            </a:r>
            <a:r>
              <a:rPr lang="en-US" dirty="0">
                <a:sym typeface="Arial"/>
              </a:rPr>
              <a:t>plan next PDSA.</a:t>
            </a:r>
          </a:p>
          <a:p>
            <a:pPr marR="0" lvl="0" eaLnBrk="1" hangingPunct="1">
              <a:buClr>
                <a:srgbClr val="F58466"/>
              </a:buClr>
              <a:buSzPct val="104000"/>
            </a:pPr>
            <a:r>
              <a:rPr lang="en-US" dirty="0" smtClean="0">
                <a:sym typeface="Arial"/>
              </a:rPr>
              <a:t>Contact ILPQC or your PNA with any questions </a:t>
            </a: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94001398"/>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304800" y="228600"/>
            <a:ext cx="6172200"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smtClean="0">
                <a:solidFill>
                  <a:srgbClr val="F58466"/>
                </a:solidFill>
                <a:latin typeface="Goudy Old Style" pitchFamily="18" charset="0"/>
              </a:rPr>
              <a:t>Next OB Teams Meeting</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295400"/>
            <a:ext cx="8534400" cy="5105399"/>
          </a:xfrm>
          <a:prstGeom prst="rect">
            <a:avLst/>
          </a:prstGeom>
          <a:noFill/>
          <a:ln>
            <a:noFill/>
          </a:ln>
        </p:spPr>
        <p:txBody>
          <a:bodyPr lIns="91425" tIns="45700" rIns="91425" bIns="45700" anchor="t" anchorCtr="0">
            <a:noAutofit/>
          </a:bodyPr>
          <a:lstStyle/>
          <a:p>
            <a:pPr marR="0" lvl="0" eaLnBrk="1" hangingPunct="1">
              <a:buClr>
                <a:srgbClr val="F58466"/>
              </a:buClr>
              <a:buSzPct val="104000"/>
            </a:pPr>
            <a:r>
              <a:rPr lang="en-US" dirty="0" smtClean="0">
                <a:sym typeface="Arial"/>
              </a:rPr>
              <a:t>September 28, 12:30-1:30pm</a:t>
            </a:r>
          </a:p>
          <a:p>
            <a:pPr marR="0" lvl="0" eaLnBrk="1" hangingPunct="1">
              <a:buClr>
                <a:srgbClr val="F58466"/>
              </a:buClr>
              <a:buSzPct val="104000"/>
            </a:pPr>
            <a:r>
              <a:rPr lang="en-US" dirty="0" smtClean="0">
                <a:sym typeface="Arial"/>
              </a:rPr>
              <a:t>Need 2 teams to sign up for “Team Talks” for September – December meetings</a:t>
            </a:r>
          </a:p>
          <a:p>
            <a:pPr eaLnBrk="1" hangingPunct="1">
              <a:buClr>
                <a:srgbClr val="F58466"/>
              </a:buClr>
              <a:buSzPct val="104000"/>
            </a:pPr>
            <a:r>
              <a:rPr lang="en-US" dirty="0" smtClean="0"/>
              <a:t>Remember to register </a:t>
            </a:r>
            <a:r>
              <a:rPr lang="en-US" dirty="0"/>
              <a:t>for the </a:t>
            </a:r>
            <a:r>
              <a:rPr lang="en-US" dirty="0" smtClean="0">
                <a:hlinkClick r:id="rId3"/>
              </a:rPr>
              <a:t>www.ilpqc.org</a:t>
            </a:r>
            <a:endParaRPr lang="en-US" dirty="0" smtClean="0"/>
          </a:p>
          <a:p>
            <a:pPr marL="0" indent="0" eaLnBrk="1" hangingPunct="1">
              <a:buClr>
                <a:srgbClr val="F58466"/>
              </a:buClr>
              <a:buSzPct val="104000"/>
              <a:buNone/>
            </a:pPr>
            <a:r>
              <a:rPr lang="en-US" dirty="0"/>
              <a:t> </a:t>
            </a:r>
            <a:r>
              <a:rPr lang="en-US" dirty="0" smtClean="0"/>
              <a:t>   ILPQC website member’s </a:t>
            </a:r>
            <a:r>
              <a:rPr lang="en-US" dirty="0"/>
              <a:t>only </a:t>
            </a:r>
            <a:r>
              <a:rPr lang="en-US" dirty="0" smtClean="0"/>
              <a:t>section</a:t>
            </a:r>
          </a:p>
          <a:p>
            <a:pPr eaLnBrk="1" hangingPunct="1">
              <a:buClr>
                <a:srgbClr val="F58466"/>
              </a:buClr>
              <a:buSzPct val="104000"/>
            </a:pPr>
            <a:r>
              <a:rPr lang="en-US" dirty="0" smtClean="0"/>
              <a:t>Send your Process Flow Diagram and PDSA worksheets to </a:t>
            </a:r>
            <a:r>
              <a:rPr lang="en-US" dirty="0" smtClean="0">
                <a:hlinkClick r:id="rId4"/>
              </a:rPr>
              <a:t>info@ilpqc.org</a:t>
            </a:r>
            <a:r>
              <a:rPr lang="en-US" dirty="0" smtClean="0"/>
              <a:t> to share with other teams in the ILPQC members section.</a:t>
            </a:r>
            <a:endParaRPr lang="en-US" dirty="0"/>
          </a:p>
          <a:p>
            <a:pPr marR="0" lvl="0" eaLnBrk="1" hangingPunct="1">
              <a:buClr>
                <a:srgbClr val="F58466"/>
              </a:buClr>
              <a:buSzPct val="104000"/>
            </a:pPr>
            <a:endParaRPr lang="en-US" sz="3200" dirty="0" smtClean="0">
              <a:sym typeface="Arial"/>
            </a:endParaRPr>
          </a:p>
          <a:p>
            <a:pPr marR="0" lvl="0" eaLnBrk="1" hangingPunct="1">
              <a:buClr>
                <a:srgbClr val="F58466"/>
              </a:buClr>
              <a:buSzPct val="104000"/>
            </a:pPr>
            <a:endParaRPr lang="en-US" sz="3200" dirty="0" smtClean="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91352457"/>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27008" y="228600"/>
            <a:ext cx="6202392" cy="990600"/>
          </a:xfrm>
        </p:spPr>
        <p:txBody>
          <a:bodyPr/>
          <a:lstStyle/>
          <a:p>
            <a:pPr algn="l" eaLnBrk="1" hangingPunct="1"/>
            <a:r>
              <a:rPr lang="en-US" altLang="en-US" sz="4000" b="1" dirty="0">
                <a:solidFill>
                  <a:srgbClr val="F58466"/>
                </a:solidFill>
                <a:latin typeface="Goudy Old Style" pitchFamily="18" charset="0"/>
                <a:ea typeface="ＭＳ Ｐゴシック" pitchFamily="34" charset="-128"/>
              </a:rPr>
              <a:t>ILPQC </a:t>
            </a:r>
            <a:r>
              <a:rPr lang="en-US" altLang="en-US" sz="4000" b="1" dirty="0" smtClean="0">
                <a:solidFill>
                  <a:srgbClr val="F58466"/>
                </a:solidFill>
                <a:latin typeface="Goudy Old Style" pitchFamily="18" charset="0"/>
                <a:ea typeface="ＭＳ Ｐゴシック" pitchFamily="34" charset="-128"/>
              </a:rPr>
              <a:t>Administrative Team</a:t>
            </a:r>
            <a:endParaRPr lang="en-US" altLang="en-US" sz="4000" b="1" dirty="0">
              <a:solidFill>
                <a:srgbClr val="F58466"/>
              </a:solidFill>
              <a:latin typeface="Goudy Old Style" pitchFamily="18" charset="0"/>
              <a:ea typeface="ＭＳ Ｐゴシック" pitchFamily="34" charset="-128"/>
            </a:endParaRPr>
          </a:p>
        </p:txBody>
      </p:sp>
      <p:pic>
        <p:nvPicPr>
          <p:cNvPr id="37892" name="Content Placeholder 6" descr="iStock_000014282501Large.jpg"/>
          <p:cNvPicPr>
            <a:picLocks noGrp="1" noChangeAspect="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181600" y="1374775"/>
            <a:ext cx="3216275" cy="4572000"/>
          </a:xfrm>
        </p:spPr>
      </p:pic>
      <p:sp>
        <p:nvSpPr>
          <p:cNvPr id="37893" name="TextBox 10"/>
          <p:cNvSpPr txBox="1">
            <a:spLocks noChangeArrowheads="1"/>
          </p:cNvSpPr>
          <p:nvPr/>
        </p:nvSpPr>
        <p:spPr bwMode="auto">
          <a:xfrm>
            <a:off x="427008" y="1374775"/>
            <a:ext cx="43434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C1C8E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dirty="0">
                <a:latin typeface="+mn-lt"/>
                <a:cs typeface="Arial" panose="020B0604020202020204" pitchFamily="34" charset="0"/>
              </a:rPr>
              <a:t>Ann Borders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ILPQC Executive Director, OB Lead</a:t>
            </a:r>
            <a:br>
              <a:rPr lang="en-US" altLang="en-US" sz="2000" dirty="0">
                <a:latin typeface="+mn-lt"/>
                <a:cs typeface="Arial" panose="020B0604020202020204" pitchFamily="34" charset="0"/>
              </a:rPr>
            </a:br>
            <a:endParaRPr lang="en-US" altLang="en-US" sz="28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Aki Noguchi </a:t>
            </a:r>
            <a:r>
              <a:rPr lang="en-US" altLang="en-US" sz="2800" dirty="0" smtClean="0">
                <a:latin typeface="+mn-lt"/>
                <a:cs typeface="Arial" panose="020B0604020202020204" pitchFamily="34" charset="0"/>
              </a:rPr>
              <a:t>and </a:t>
            </a:r>
            <a:r>
              <a:rPr lang="en-US" altLang="en-US" sz="2800" dirty="0">
                <a:latin typeface="+mn-lt"/>
                <a:cs typeface="Arial" panose="020B0604020202020204" pitchFamily="34" charset="0"/>
              </a:rPr>
              <a:t>Pat </a:t>
            </a:r>
            <a:r>
              <a:rPr lang="en-US" altLang="en-US" sz="2800" dirty="0" err="1">
                <a:latin typeface="+mn-lt"/>
                <a:cs typeface="Arial" panose="020B0604020202020204" pitchFamily="34" charset="0"/>
              </a:rPr>
              <a:t>Ittmann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Neonatal Leads</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a:latin typeface="+mn-lt"/>
                <a:cs typeface="Arial" panose="020B0604020202020204" pitchFamily="34" charset="0"/>
              </a:rPr>
              <a:t>Patricia Lee King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State Project Director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latin typeface="+mn-lt"/>
                <a:cs typeface="Arial" panose="020B0604020202020204" pitchFamily="34" charset="0"/>
              </a:rPr>
              <a:t>Kate Finnegan</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Project Coordinator</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Email us at</a:t>
            </a:r>
            <a:r>
              <a:rPr lang="en-US" altLang="en-US" sz="2000" dirty="0">
                <a:solidFill>
                  <a:srgbClr val="004990"/>
                </a:solidFill>
                <a:latin typeface="+mn-lt"/>
                <a:cs typeface="Arial" panose="020B0604020202020204" pitchFamily="34" charset="0"/>
              </a:rPr>
              <a:t> </a:t>
            </a:r>
            <a:r>
              <a:rPr lang="en-US" altLang="en-US" sz="2000" dirty="0">
                <a:solidFill>
                  <a:srgbClr val="004990"/>
                </a:solidFill>
                <a:latin typeface="+mn-lt"/>
                <a:cs typeface="Arial" panose="020B0604020202020204" pitchFamily="34" charset="0"/>
                <a:hlinkClick r:id="rId4"/>
              </a:rPr>
              <a:t>info@ilpqc.org</a:t>
            </a:r>
            <a:endParaRPr lang="en-US" altLang="en-US" sz="2000" dirty="0">
              <a:solidFill>
                <a:srgbClr val="004990"/>
              </a:solidFill>
              <a:latin typeface="+mn-lt"/>
              <a:cs typeface="Arial" panose="020B0604020202020204" pitchFamily="34" charset="0"/>
            </a:endParaRPr>
          </a:p>
          <a:p>
            <a:pPr eaLnBrk="1" hangingPunct="1">
              <a:spcBef>
                <a:spcPct val="0"/>
              </a:spcBef>
              <a:buClrTx/>
              <a:buSzTx/>
              <a:buFontTx/>
              <a:buNone/>
            </a:pPr>
            <a:r>
              <a:rPr lang="en-US" altLang="en-US" sz="2000" dirty="0">
                <a:latin typeface="+mn-lt"/>
                <a:cs typeface="Arial" panose="020B0604020202020204" pitchFamily="34" charset="0"/>
              </a:rPr>
              <a:t>Website: </a:t>
            </a:r>
            <a:r>
              <a:rPr lang="en-US" altLang="en-US" sz="2000" dirty="0">
                <a:solidFill>
                  <a:srgbClr val="004990"/>
                </a:solidFill>
                <a:latin typeface="+mn-lt"/>
                <a:cs typeface="Arial" panose="020B0604020202020204" pitchFamily="34" charset="0"/>
                <a:hlinkClick r:id="rId5"/>
              </a:rPr>
              <a:t>www.ilpqc.org</a:t>
            </a:r>
            <a:endParaRPr lang="en-US" altLang="en-US" sz="2000" dirty="0">
              <a:solidFill>
                <a:srgbClr val="004990"/>
              </a:solidFill>
              <a:latin typeface="+mn-lt"/>
              <a:cs typeface="Arial" panose="020B0604020202020204" pitchFamily="34" charset="0"/>
            </a:endParaRPr>
          </a:p>
        </p:txBody>
      </p:sp>
    </p:spTree>
    <p:extLst>
      <p:ext uri="{BB962C8B-B14F-4D97-AF65-F5344CB8AC3E}">
        <p14:creationId xmlns:p14="http://schemas.microsoft.com/office/powerpoint/2010/main" val="3061452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sponsor_slide.jpg"/>
          <p:cNvPicPr>
            <a:picLocks noChangeAspect="1"/>
          </p:cNvPicPr>
          <p:nvPr/>
        </p:nvPicPr>
        <p:blipFill>
          <a:blip r:embed="rId3" cstate="print"/>
          <a:srcRect/>
          <a:stretch>
            <a:fillRect/>
          </a:stretch>
        </p:blipFill>
        <p:spPr bwMode="auto">
          <a:xfrm>
            <a:off x="0" y="-76200"/>
            <a:ext cx="9144000" cy="6826250"/>
          </a:xfrm>
          <a:prstGeom prst="rect">
            <a:avLst/>
          </a:prstGeom>
          <a:noFill/>
          <a:ln w="9525">
            <a:noFill/>
            <a:miter lim="800000"/>
            <a:headEnd/>
            <a:tailEnd/>
          </a:ln>
        </p:spPr>
      </p:pic>
    </p:spTree>
    <p:extLst>
      <p:ext uri="{BB962C8B-B14F-4D97-AF65-F5344CB8AC3E}">
        <p14:creationId xmlns:p14="http://schemas.microsoft.com/office/powerpoint/2010/main" val="1502088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l" eaLnBrk="1" hangingPunct="1"/>
            <a:r>
              <a:rPr lang="en-US" altLang="en-US" sz="4000" b="1" dirty="0" smtClean="0">
                <a:solidFill>
                  <a:srgbClr val="F58466"/>
                </a:solidFill>
                <a:latin typeface="Goudy Old Style" pitchFamily="18" charset="0"/>
              </a:rPr>
              <a:t>BC Accuracy </a:t>
            </a:r>
            <a:r>
              <a:rPr lang="en-US" altLang="en-US" sz="4000" b="1" dirty="0" smtClean="0">
                <a:solidFill>
                  <a:srgbClr val="F58466"/>
                </a:solidFill>
                <a:latin typeface="Goudy Old Style" pitchFamily="18" charset="0"/>
              </a:rPr>
              <a:t>July </a:t>
            </a:r>
            <a:r>
              <a:rPr lang="en-US" altLang="en-US" sz="4000" b="1" dirty="0" smtClean="0">
                <a:solidFill>
                  <a:srgbClr val="F58466"/>
                </a:solidFill>
                <a:latin typeface="Goudy Old Style" pitchFamily="18" charset="0"/>
              </a:rPr>
              <a:t>Data </a:t>
            </a:r>
            <a:endParaRPr lang="en-US" altLang="en-US" sz="2800" b="1" dirty="0" smtClean="0">
              <a:solidFill>
                <a:srgbClr val="F58466"/>
              </a:solidFill>
              <a:latin typeface="Goudy Old Style" pitchFamily="18" charset="0"/>
            </a:endParaRPr>
          </a:p>
        </p:txBody>
      </p:sp>
      <p:sp>
        <p:nvSpPr>
          <p:cNvPr id="18435" name="Content Placeholder 3"/>
          <p:cNvSpPr>
            <a:spLocks noGrp="1"/>
          </p:cNvSpPr>
          <p:nvPr>
            <p:ph idx="1"/>
          </p:nvPr>
        </p:nvSpPr>
        <p:spPr>
          <a:xfrm>
            <a:off x="457200" y="1371600"/>
            <a:ext cx="8534400" cy="4953000"/>
          </a:xfrm>
        </p:spPr>
        <p:txBody>
          <a:bodyPr/>
          <a:lstStyle/>
          <a:p>
            <a:pPr eaLnBrk="1" hangingPunct="1">
              <a:buClr>
                <a:srgbClr val="F58466"/>
              </a:buClr>
              <a:buSzPct val="104000"/>
            </a:pPr>
            <a:r>
              <a:rPr lang="en-US" altLang="en-US" sz="2800" dirty="0" smtClean="0"/>
              <a:t>107 team rosters submitted for initiative (44 wave 1, 63 wave 2)</a:t>
            </a:r>
          </a:p>
          <a:p>
            <a:pPr eaLnBrk="1" hangingPunct="1">
              <a:buClr>
                <a:srgbClr val="F58466"/>
              </a:buClr>
              <a:buSzPct val="104000"/>
            </a:pPr>
            <a:r>
              <a:rPr lang="en-US" altLang="en-US" sz="2800" dirty="0" smtClean="0"/>
              <a:t>July audit data due 8/15 in </a:t>
            </a:r>
            <a:r>
              <a:rPr lang="en-US" altLang="en-US" sz="2800" dirty="0" err="1" smtClean="0"/>
              <a:t>REDCap</a:t>
            </a:r>
            <a:r>
              <a:rPr lang="en-US" altLang="en-US" sz="2800" dirty="0"/>
              <a:t> </a:t>
            </a:r>
            <a:r>
              <a:rPr lang="en-US" altLang="en-US" sz="1800" dirty="0">
                <a:hlinkClick r:id="rId3"/>
              </a:rPr>
              <a:t>https://redcap.healthlnk.org</a:t>
            </a:r>
            <a:r>
              <a:rPr lang="en-US" altLang="en-US" sz="1800" dirty="0" smtClean="0">
                <a:hlinkClick r:id="rId3"/>
              </a:rPr>
              <a:t>/</a:t>
            </a:r>
            <a:endParaRPr lang="en-US" altLang="en-US" sz="1800" dirty="0" smtClean="0"/>
          </a:p>
          <a:p>
            <a:pPr marL="742950" lvl="2" indent="-342900" eaLnBrk="1" hangingPunct="1">
              <a:buClr>
                <a:srgbClr val="F58466"/>
              </a:buClr>
              <a:buSzPct val="104000"/>
              <a:buFont typeface="Arial" pitchFamily="34" charset="0"/>
              <a:buChar char="•"/>
            </a:pPr>
            <a:r>
              <a:rPr lang="en-US" altLang="en-US" dirty="0" smtClean="0"/>
              <a:t>As of 8/20, 80 teams have entered data (74.8% of teams)! </a:t>
            </a:r>
          </a:p>
          <a:p>
            <a:pPr eaLnBrk="1" hangingPunct="1">
              <a:buClr>
                <a:srgbClr val="F58466"/>
              </a:buClr>
              <a:buSzPct val="104000"/>
            </a:pPr>
            <a:r>
              <a:rPr lang="en-US" altLang="en-US" sz="2800" dirty="0" smtClean="0"/>
              <a:t>QI Process Feedback Forms</a:t>
            </a:r>
          </a:p>
          <a:p>
            <a:pPr marL="742950" lvl="2" indent="-342900" eaLnBrk="1" hangingPunct="1">
              <a:buClr>
                <a:srgbClr val="F58466"/>
              </a:buClr>
              <a:buSzPct val="104000"/>
              <a:buFont typeface="Arial" pitchFamily="34" charset="0"/>
              <a:buChar char="•"/>
            </a:pPr>
            <a:r>
              <a:rPr lang="en-US" altLang="en-US" dirty="0"/>
              <a:t>51 completed for May as of </a:t>
            </a:r>
            <a:r>
              <a:rPr lang="en-US" altLang="en-US" dirty="0" smtClean="0"/>
              <a:t>8/20</a:t>
            </a:r>
            <a:endParaRPr lang="en-US" altLang="en-US" dirty="0"/>
          </a:p>
          <a:p>
            <a:pPr marL="742950" lvl="2" indent="-342900" eaLnBrk="1" hangingPunct="1">
              <a:buClr>
                <a:srgbClr val="F58466"/>
              </a:buClr>
              <a:buSzPct val="104000"/>
              <a:buFont typeface="Arial" pitchFamily="34" charset="0"/>
              <a:buChar char="•"/>
            </a:pPr>
            <a:r>
              <a:rPr lang="en-US" altLang="en-US" dirty="0" smtClean="0"/>
              <a:t>34 </a:t>
            </a:r>
            <a:r>
              <a:rPr lang="en-US" altLang="en-US" dirty="0"/>
              <a:t>completed for June as of </a:t>
            </a:r>
            <a:r>
              <a:rPr lang="en-US" altLang="en-US" dirty="0" smtClean="0"/>
              <a:t>8/20</a:t>
            </a:r>
          </a:p>
          <a:p>
            <a:pPr marL="742950" lvl="2" indent="-342900" eaLnBrk="1" hangingPunct="1">
              <a:buClr>
                <a:srgbClr val="F58466"/>
              </a:buClr>
              <a:buSzPct val="104000"/>
              <a:buFont typeface="Arial" pitchFamily="34" charset="0"/>
              <a:buChar char="•"/>
            </a:pPr>
            <a:r>
              <a:rPr lang="en-US" altLang="en-US" dirty="0" smtClean="0"/>
              <a:t>22 </a:t>
            </a:r>
            <a:r>
              <a:rPr lang="en-US" altLang="en-US" dirty="0"/>
              <a:t>completed for </a:t>
            </a:r>
            <a:r>
              <a:rPr lang="en-US" altLang="en-US" dirty="0" smtClean="0"/>
              <a:t>July </a:t>
            </a:r>
            <a:r>
              <a:rPr lang="en-US" altLang="en-US" dirty="0"/>
              <a:t>as of </a:t>
            </a:r>
            <a:r>
              <a:rPr lang="en-US" altLang="en-US" dirty="0" smtClean="0"/>
              <a:t>8/20</a:t>
            </a:r>
            <a:endParaRPr lang="en-US" altLang="en-US" dirty="0"/>
          </a:p>
          <a:p>
            <a:pPr marL="742950" lvl="2" indent="-342900" eaLnBrk="1" hangingPunct="1">
              <a:buClr>
                <a:srgbClr val="F58466"/>
              </a:buClr>
              <a:buSzPct val="104000"/>
              <a:buFont typeface="Arial" pitchFamily="34" charset="0"/>
              <a:buChar char="•"/>
            </a:pPr>
            <a:r>
              <a:rPr lang="en-US" altLang="en-US" dirty="0"/>
              <a:t>Report your QI process monthly:</a:t>
            </a:r>
            <a:r>
              <a:rPr lang="en-US" dirty="0">
                <a:hlinkClick r:id="rId4"/>
              </a:rPr>
              <a:t> </a:t>
            </a:r>
          </a:p>
          <a:p>
            <a:pPr marL="457200" lvl="1" indent="0" eaLnBrk="1" hangingPunct="1">
              <a:buClr>
                <a:srgbClr val="004990"/>
              </a:buClr>
              <a:buSzPct val="104000"/>
              <a:buNone/>
            </a:pPr>
            <a:r>
              <a:rPr lang="en-US" sz="2000" u="sng" dirty="0" smtClean="0">
                <a:solidFill>
                  <a:srgbClr val="FF0000"/>
                </a:solidFill>
                <a:hlinkClick r:id="rId4"/>
              </a:rPr>
              <a:t>https</a:t>
            </a:r>
            <a:r>
              <a:rPr lang="en-US" sz="2000" u="sng" dirty="0">
                <a:solidFill>
                  <a:srgbClr val="FF0000"/>
                </a:solidFill>
                <a:hlinkClick r:id="rId4"/>
              </a:rPr>
              <a:t>://www.surveymonkey.com/s/MonthlyProcessSurveyMay2015</a:t>
            </a:r>
            <a:endParaRPr lang="en-US" altLang="en-US" sz="2000" dirty="0" smtClean="0">
              <a:solidFill>
                <a:srgbClr val="FF0000"/>
              </a:solidFill>
            </a:endParaRPr>
          </a:p>
        </p:txBody>
      </p:sp>
    </p:spTree>
    <p:extLst>
      <p:ext uri="{BB962C8B-B14F-4D97-AF65-F5344CB8AC3E}">
        <p14:creationId xmlns:p14="http://schemas.microsoft.com/office/powerpoint/2010/main" val="4111788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81000" y="152400"/>
            <a:ext cx="8229600" cy="1143000"/>
          </a:xfrm>
        </p:spPr>
        <p:txBody>
          <a:bodyPr/>
          <a:lstStyle/>
          <a:p>
            <a:pPr algn="l" eaLnBrk="1" hangingPunct="1"/>
            <a:r>
              <a:rPr lang="en-US" altLang="en-US" sz="4000" b="1" dirty="0" smtClean="0">
                <a:solidFill>
                  <a:srgbClr val="F58466"/>
                </a:solidFill>
                <a:latin typeface="Goudy Old Style" panose="02020502050305020303" pitchFamily="18" charset="0"/>
              </a:rPr>
              <a:t>BC Accuracy July Data:</a:t>
            </a:r>
            <a:br>
              <a:rPr lang="en-US" altLang="en-US" sz="4000" b="1" dirty="0" smtClean="0">
                <a:solidFill>
                  <a:srgbClr val="F58466"/>
                </a:solidFill>
                <a:latin typeface="Goudy Old Style" panose="02020502050305020303" pitchFamily="18" charset="0"/>
              </a:rPr>
            </a:br>
            <a:r>
              <a:rPr lang="en-US" altLang="en-US" sz="4000" b="1" dirty="0" smtClean="0">
                <a:solidFill>
                  <a:srgbClr val="F58466"/>
                </a:solidFill>
                <a:latin typeface="Goudy Old Style" panose="02020502050305020303" pitchFamily="18" charset="0"/>
              </a:rPr>
              <a:t>All Variables</a:t>
            </a:r>
            <a:endParaRPr lang="en-US" altLang="en-US" sz="2800" b="1" dirty="0" smtClean="0">
              <a:solidFill>
                <a:srgbClr val="F58466"/>
              </a:solidFill>
              <a:latin typeface="Goudy Old Style" panose="02020502050305020303" pitchFamily="18" charset="0"/>
            </a:endParaRPr>
          </a:p>
        </p:txBody>
      </p:sp>
      <p:sp>
        <p:nvSpPr>
          <p:cNvPr id="4099" name="TextBox 1"/>
          <p:cNvSpPr txBox="1">
            <a:spLocks noChangeArrowheads="1"/>
          </p:cNvSpPr>
          <p:nvPr/>
        </p:nvSpPr>
        <p:spPr bwMode="auto">
          <a:xfrm>
            <a:off x="838200" y="6096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4100" name="TextBox 2"/>
          <p:cNvSpPr txBox="1">
            <a:spLocks noChangeArrowheads="1"/>
          </p:cNvSpPr>
          <p:nvPr/>
        </p:nvSpPr>
        <p:spPr bwMode="auto">
          <a:xfrm>
            <a:off x="-699" y="5335054"/>
            <a:ext cx="56717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dirty="0" smtClean="0">
                <a:latin typeface="Arial" panose="020B0604020202020204" pitchFamily="34" charset="0"/>
              </a:rPr>
              <a:t>Goal = </a:t>
            </a:r>
            <a:r>
              <a:rPr lang="en-US" altLang="en-US" sz="1400" b="1" dirty="0" smtClean="0">
                <a:latin typeface="Arial" panose="020B0604020202020204" pitchFamily="34" charset="0"/>
              </a:rPr>
              <a:t>95.0% </a:t>
            </a:r>
            <a:r>
              <a:rPr lang="en-US" altLang="en-US" sz="1400" dirty="0" smtClean="0">
                <a:latin typeface="Arial" panose="020B0604020202020204" pitchFamily="34" charset="0"/>
              </a:rPr>
              <a:t>(red dashed line)</a:t>
            </a:r>
          </a:p>
          <a:p>
            <a:pPr>
              <a:spcBef>
                <a:spcPct val="0"/>
              </a:spcBef>
              <a:buFontTx/>
              <a:buNone/>
            </a:pPr>
            <a:r>
              <a:rPr lang="en-US" altLang="en-US" sz="1400" dirty="0" smtClean="0">
                <a:latin typeface="Arial" panose="020B0604020202020204" pitchFamily="34" charset="0"/>
              </a:rPr>
              <a:t>Baseline = </a:t>
            </a:r>
            <a:r>
              <a:rPr lang="en-US" altLang="en-US" sz="1400" b="1" dirty="0" smtClean="0">
                <a:latin typeface="Arial" panose="020B0604020202020204" pitchFamily="34" charset="0"/>
              </a:rPr>
              <a:t>87.0% </a:t>
            </a:r>
            <a:r>
              <a:rPr lang="en-US" altLang="en-US" sz="1400" dirty="0" smtClean="0">
                <a:latin typeface="Arial" panose="020B0604020202020204" pitchFamily="34" charset="0"/>
              </a:rPr>
              <a:t>(blue dash dot line)</a:t>
            </a:r>
          </a:p>
          <a:p>
            <a:pPr>
              <a:spcBef>
                <a:spcPct val="0"/>
              </a:spcBef>
              <a:buFontTx/>
              <a:buNone/>
            </a:pPr>
            <a:r>
              <a:rPr lang="en-US" altLang="en-US" sz="1400" dirty="0" smtClean="0">
                <a:latin typeface="Arial" panose="020B0604020202020204" pitchFamily="34" charset="0"/>
              </a:rPr>
              <a:t>Overall </a:t>
            </a:r>
            <a:r>
              <a:rPr lang="en-US" altLang="en-US" sz="1400" dirty="0">
                <a:latin typeface="Arial" panose="020B0604020202020204" pitchFamily="34" charset="0"/>
              </a:rPr>
              <a:t>accuracy for all 17 </a:t>
            </a:r>
            <a:r>
              <a:rPr lang="en-US" altLang="en-US" sz="1400" dirty="0" smtClean="0">
                <a:latin typeface="Arial" panose="020B0604020202020204" pitchFamily="34" charset="0"/>
              </a:rPr>
              <a:t>variables for </a:t>
            </a:r>
            <a:r>
              <a:rPr lang="en-US" altLang="en-US" sz="1400" dirty="0" smtClean="0">
                <a:latin typeface="Arial" panose="020B0604020202020204" pitchFamily="34" charset="0"/>
              </a:rPr>
              <a:t>July</a:t>
            </a:r>
            <a:r>
              <a:rPr lang="en-US" altLang="en-US" sz="1400" dirty="0" smtClean="0">
                <a:latin typeface="Arial" panose="020B0604020202020204" pitchFamily="34" charset="0"/>
              </a:rPr>
              <a:t> </a:t>
            </a:r>
            <a:r>
              <a:rPr lang="en-US" altLang="en-US" sz="1400" dirty="0">
                <a:latin typeface="Arial" panose="020B0604020202020204" pitchFamily="34" charset="0"/>
              </a:rPr>
              <a:t>= </a:t>
            </a:r>
            <a:r>
              <a:rPr lang="en-US" altLang="en-US" sz="1400" b="1" dirty="0" smtClean="0">
                <a:latin typeface="Arial" panose="020B0604020202020204" pitchFamily="34" charset="0"/>
              </a:rPr>
              <a:t>94% </a:t>
            </a:r>
            <a:r>
              <a:rPr lang="en-US" altLang="en-US" sz="1400" dirty="0" smtClean="0">
                <a:latin typeface="Arial" panose="020B0604020202020204" pitchFamily="34" charset="0"/>
              </a:rPr>
              <a:t>(black dotted line)</a:t>
            </a:r>
            <a:endParaRPr lang="en-US" altLang="en-US" sz="1400" b="1" dirty="0">
              <a:latin typeface="Arial" panose="020B0604020202020204" pitchFamily="34" charset="0"/>
            </a:endParaRPr>
          </a:p>
          <a:p>
            <a:pPr>
              <a:spcBef>
                <a:spcPct val="0"/>
              </a:spcBef>
              <a:buFontTx/>
              <a:buNone/>
            </a:pPr>
            <a:r>
              <a:rPr lang="en-US" altLang="en-US" sz="1400" b="1" dirty="0">
                <a:latin typeface="Arial" panose="020B0604020202020204" pitchFamily="34" charset="0"/>
              </a:rPr>
              <a:t>Total Hospitals </a:t>
            </a:r>
            <a:r>
              <a:rPr lang="en-US" altLang="en-US" sz="1400" b="1" dirty="0" smtClean="0">
                <a:latin typeface="Arial" panose="020B0604020202020204" pitchFamily="34" charset="0"/>
              </a:rPr>
              <a:t>Reporting July Data </a:t>
            </a:r>
            <a:r>
              <a:rPr lang="en-US" altLang="en-US" sz="1400" b="1" dirty="0">
                <a:latin typeface="Arial" panose="020B0604020202020204" pitchFamily="34" charset="0"/>
              </a:rPr>
              <a:t>= </a:t>
            </a:r>
            <a:r>
              <a:rPr lang="en-US" altLang="en-US" sz="1400" b="1" dirty="0" smtClean="0">
                <a:latin typeface="Arial" panose="020B0604020202020204" pitchFamily="34" charset="0"/>
              </a:rPr>
              <a:t>80</a:t>
            </a:r>
            <a:endParaRPr lang="en-US" altLang="en-US" sz="1400" b="1" dirty="0">
              <a:solidFill>
                <a:srgbClr val="FF0000"/>
              </a:solidFill>
              <a:latin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673526419"/>
              </p:ext>
            </p:extLst>
          </p:nvPr>
        </p:nvGraphicFramePr>
        <p:xfrm>
          <a:off x="-700" y="1219200"/>
          <a:ext cx="9144699"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571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pPr algn="l" eaLnBrk="1" hangingPunct="1"/>
            <a:r>
              <a:rPr lang="en-US" sz="4000" b="1" dirty="0" smtClean="0">
                <a:solidFill>
                  <a:srgbClr val="F58466"/>
                </a:solidFill>
                <a:latin typeface="Goudy Old Style" pitchFamily="18" charset="0"/>
              </a:rPr>
              <a:t>BC Accuracy: Overall Accuracy</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of All Variables</a:t>
            </a:r>
            <a:endParaRPr lang="en-US" sz="4000" b="1" dirty="0">
              <a:solidFill>
                <a:srgbClr val="F58466"/>
              </a:solidFill>
              <a:latin typeface="Goudy Old Style" pitchFamily="18"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3789"/>
            <a:ext cx="6705600" cy="449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7646" y="3348789"/>
            <a:ext cx="2817753" cy="369332"/>
          </a:xfrm>
          <a:prstGeom prst="rect">
            <a:avLst/>
          </a:prstGeom>
          <a:noFill/>
        </p:spPr>
        <p:txBody>
          <a:bodyPr wrap="square" rtlCol="0">
            <a:spAutoFit/>
          </a:bodyPr>
          <a:lstStyle/>
          <a:p>
            <a:r>
              <a:rPr lang="en-US" dirty="0" smtClean="0"/>
              <a:t>2014 Baseline = 87.3%</a:t>
            </a:r>
            <a:endParaRPr lang="en-US" dirty="0"/>
          </a:p>
        </p:txBody>
      </p:sp>
      <p:cxnSp>
        <p:nvCxnSpPr>
          <p:cNvPr id="7" name="Straight Arrow Connector 6"/>
          <p:cNvCxnSpPr/>
          <p:nvPr/>
        </p:nvCxnSpPr>
        <p:spPr>
          <a:xfrm flipV="1">
            <a:off x="3567761" y="2510589"/>
            <a:ext cx="775639" cy="838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98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228600" y="228600"/>
            <a:ext cx="8153399" cy="990599"/>
          </a:xfrm>
          <a:prstGeom prst="rect">
            <a:avLst/>
          </a:prstGeom>
          <a:noFill/>
          <a:ln>
            <a:noFill/>
          </a:ln>
        </p:spPr>
        <p:txBody>
          <a:bodyPr lIns="91425" tIns="45700" rIns="91425" bIns="45700" anchor="ctr" anchorCtr="0">
            <a:noAutofit/>
          </a:bodyPr>
          <a:lstStyle/>
          <a:p>
            <a:pPr lvl="0" algn="l">
              <a:spcBef>
                <a:spcPts val="0"/>
              </a:spcBef>
              <a:spcAft>
                <a:spcPts val="0"/>
              </a:spcAft>
              <a:buSzPct val="25000"/>
            </a:pPr>
            <a:r>
              <a:rPr lang="en-US" altLang="en-US" sz="3600" b="1" dirty="0">
                <a:solidFill>
                  <a:srgbClr val="F58466"/>
                </a:solidFill>
                <a:latin typeface="Goudy Old Style" pitchFamily="18" charset="0"/>
              </a:rPr>
              <a:t>QI Cycle Support Recap</a:t>
            </a:r>
            <a:endParaRPr lang="en-US" sz="2000" b="1" i="0" u="none" strike="noStrike" cap="none" baseline="0" dirty="0">
              <a:solidFill>
                <a:srgbClr val="F58466"/>
              </a:solidFill>
              <a:latin typeface="Arial"/>
              <a:ea typeface="Arial"/>
              <a:cs typeface="Arial"/>
              <a:sym typeface="Arial"/>
            </a:endParaRPr>
          </a:p>
        </p:txBody>
      </p:sp>
      <p:sp>
        <p:nvSpPr>
          <p:cNvPr id="240" name="Shape 240"/>
          <p:cNvSpPr txBox="1">
            <a:spLocks noGrp="1"/>
          </p:cNvSpPr>
          <p:nvPr>
            <p:ph type="body" idx="1"/>
          </p:nvPr>
        </p:nvSpPr>
        <p:spPr>
          <a:xfrm>
            <a:off x="228600" y="1143000"/>
            <a:ext cx="8534400" cy="5105399"/>
          </a:xfrm>
          <a:prstGeom prst="rect">
            <a:avLst/>
          </a:prstGeom>
          <a:noFill/>
          <a:ln>
            <a:noFill/>
          </a:ln>
        </p:spPr>
        <p:txBody>
          <a:bodyPr lIns="91425" tIns="45700" rIns="91425" bIns="45700" anchor="t" anchorCtr="0">
            <a:noAutofit/>
          </a:bodyPr>
          <a:lstStyle/>
          <a:p>
            <a:pPr eaLnBrk="1" hangingPunct="1">
              <a:buClr>
                <a:srgbClr val="F58466"/>
              </a:buClr>
              <a:buSzPct val="104000"/>
            </a:pPr>
            <a:r>
              <a:rPr lang="en-US" b="1" dirty="0">
                <a:sym typeface="Arial"/>
              </a:rPr>
              <a:t>Monthly </a:t>
            </a:r>
            <a:r>
              <a:rPr lang="en-US" dirty="0">
                <a:sym typeface="Arial"/>
              </a:rPr>
              <a:t>QI cycle process </a:t>
            </a:r>
            <a:r>
              <a:rPr lang="en-US" dirty="0" smtClean="0">
                <a:sym typeface="Arial"/>
              </a:rPr>
              <a:t> </a:t>
            </a:r>
          </a:p>
          <a:p>
            <a:pPr marL="812800" marR="0" lvl="1" indent="-457200" eaLnBrk="1" hangingPunct="1">
              <a:buClr>
                <a:srgbClr val="004990"/>
              </a:buClr>
              <a:buSzPct val="104000"/>
              <a:buFont typeface="Arial" pitchFamily="34" charset="0"/>
              <a:buChar char="•"/>
            </a:pPr>
            <a:r>
              <a:rPr lang="en-US" sz="3200" dirty="0" smtClean="0">
                <a:sym typeface="Arial"/>
              </a:rPr>
              <a:t>OB Teams webinar on the 4</a:t>
            </a:r>
            <a:r>
              <a:rPr lang="en-US" sz="3200" baseline="30000" dirty="0" smtClean="0">
                <a:sym typeface="Arial"/>
              </a:rPr>
              <a:t>th</a:t>
            </a:r>
            <a:r>
              <a:rPr lang="en-US" sz="3200" dirty="0" smtClean="0">
                <a:sym typeface="Arial"/>
              </a:rPr>
              <a:t> Monday of each month, 12:30-1:30 </a:t>
            </a:r>
          </a:p>
          <a:p>
            <a:pPr marL="812800" marR="0" lvl="1" indent="-457200" eaLnBrk="1" hangingPunct="1">
              <a:buClr>
                <a:srgbClr val="004990"/>
              </a:buClr>
              <a:buSzPct val="104000"/>
              <a:buFont typeface="Arial" pitchFamily="34" charset="0"/>
              <a:buChar char="•"/>
            </a:pPr>
            <a:r>
              <a:rPr lang="en-US" sz="3200" dirty="0" smtClean="0">
                <a:sym typeface="Arial"/>
              </a:rPr>
              <a:t>Data reporting via </a:t>
            </a:r>
            <a:r>
              <a:rPr lang="en-US" sz="3200" dirty="0" err="1" smtClean="0">
                <a:sym typeface="Arial"/>
              </a:rPr>
              <a:t>REDCap</a:t>
            </a:r>
            <a:r>
              <a:rPr lang="en-US" sz="3200" dirty="0" smtClean="0">
                <a:sym typeface="Arial"/>
              </a:rPr>
              <a:t> and QI process feedback reporting via </a:t>
            </a:r>
            <a:r>
              <a:rPr lang="en-US" sz="3200" dirty="0" err="1" smtClean="0">
                <a:sym typeface="Arial"/>
              </a:rPr>
              <a:t>SurveyMonkey</a:t>
            </a:r>
            <a:endParaRPr lang="en-US" sz="3200" dirty="0" smtClean="0">
              <a:sym typeface="Arial"/>
            </a:endParaRPr>
          </a:p>
          <a:p>
            <a:pPr marL="812800" marR="0" lvl="1" indent="-457200" eaLnBrk="1" hangingPunct="1">
              <a:buClr>
                <a:srgbClr val="004990"/>
              </a:buClr>
              <a:buSzPct val="104000"/>
              <a:buFont typeface="Arial" pitchFamily="34" charset="0"/>
              <a:buChar char="•"/>
            </a:pPr>
            <a:r>
              <a:rPr lang="en-US" sz="3200" dirty="0" smtClean="0"/>
              <a:t>QI </a:t>
            </a:r>
            <a:r>
              <a:rPr lang="en-US" sz="3200" dirty="0"/>
              <a:t>coaching </a:t>
            </a:r>
            <a:r>
              <a:rPr lang="en-US" sz="3200" dirty="0" smtClean="0"/>
              <a:t>calls with Perinatal Network Administrators and ILPQC as needed</a:t>
            </a:r>
          </a:p>
          <a:p>
            <a:pPr marL="812800" marR="0" lvl="1" indent="-457200" eaLnBrk="1" hangingPunct="1">
              <a:buClr>
                <a:srgbClr val="004990"/>
              </a:buClr>
              <a:buSzPct val="104000"/>
              <a:buFont typeface="Arial" pitchFamily="34" charset="0"/>
              <a:buChar char="•"/>
            </a:pPr>
            <a:r>
              <a:rPr lang="en-US" sz="3200" dirty="0" smtClean="0">
                <a:sym typeface="Arial"/>
              </a:rPr>
              <a:t>Encourage each hospital team to meet to discuss data report, QI process feedback form and plan next PDSA.</a:t>
            </a:r>
            <a:endParaRPr lang="en-US" sz="3200" dirty="0">
              <a:sym typeface="Arial"/>
            </a:endParaRPr>
          </a:p>
          <a:p>
            <a:pPr marL="639763" marR="0" lvl="1" indent="-190818" algn="l" rtl="0">
              <a:spcBef>
                <a:spcPts val="550"/>
              </a:spcBef>
              <a:spcAft>
                <a:spcPts val="0"/>
              </a:spcAft>
              <a:buClr>
                <a:schemeClr val="accent1"/>
              </a:buClr>
              <a:buFont typeface="Noto Symbol"/>
              <a:buNone/>
            </a:pPr>
            <a:endParaRPr sz="2100" b="0" i="0" u="none" strike="noStrike" cap="none" baseline="0" dirty="0">
              <a:solidFill>
                <a:schemeClr val="dk1"/>
              </a:solidFill>
              <a:latin typeface="Arial"/>
              <a:ea typeface="Arial"/>
              <a:cs typeface="Arial"/>
              <a:sym typeface="Arial"/>
            </a:endParaRPr>
          </a:p>
          <a:p>
            <a:pPr marL="319088" marR="0" lvl="0" indent="-227648" algn="l" rtl="0">
              <a:spcBef>
                <a:spcPts val="700"/>
              </a:spcBef>
              <a:spcAft>
                <a:spcPts val="0"/>
              </a:spcAft>
              <a:buClr>
                <a:schemeClr val="accent2"/>
              </a:buClr>
              <a:buFont typeface="Noto Symbol"/>
              <a:buNone/>
            </a:pPr>
            <a:endParaRPr sz="2400" b="0" i="0" u="none" strike="noStrike" cap="none" baseline="0" dirty="0">
              <a:solidFill>
                <a:schemeClr val="dk1"/>
              </a:solidFill>
              <a:latin typeface="Arial"/>
              <a:ea typeface="Arial"/>
              <a:cs typeface="Arial"/>
              <a:sym typeface="Arial"/>
            </a:endParaRPr>
          </a:p>
          <a:p>
            <a:pPr marL="319088" marR="0" lvl="0" indent="-239078" algn="l" rtl="0">
              <a:spcBef>
                <a:spcPts val="700"/>
              </a:spcBef>
              <a:spcAft>
                <a:spcPts val="0"/>
              </a:spcAft>
              <a:buClr>
                <a:schemeClr val="accent2"/>
              </a:buClr>
              <a:buFont typeface="Noto Symbol"/>
              <a:buNone/>
            </a:pPr>
            <a:endParaRPr sz="2100" b="0" i="0" u="none" strike="noStrike" cap="none" baseline="0" dirty="0">
              <a:solidFill>
                <a:schemeClr val="dk1"/>
              </a:solidFill>
              <a:latin typeface="Arial"/>
              <a:ea typeface="Arial"/>
              <a:cs typeface="Arial"/>
              <a:sym typeface="Arial"/>
            </a:endParaRPr>
          </a:p>
          <a:p>
            <a:pPr marL="639763" marR="0" lvl="1" indent="-284163" algn="l" rtl="0">
              <a:spcBef>
                <a:spcPts val="550"/>
              </a:spcBef>
              <a:spcAft>
                <a:spcPts val="0"/>
              </a:spcAft>
              <a:buClr>
                <a:schemeClr val="accent1"/>
              </a:buClr>
              <a:buFont typeface="Noto Symbol"/>
              <a:buNone/>
            </a:pPr>
            <a:endParaRPr sz="32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120914"/>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a:buClr>
                <a:srgbClr val="F58466"/>
              </a:buClr>
            </a:pPr>
            <a:r>
              <a:rPr lang="en-US" dirty="0" smtClean="0"/>
              <a:t>Let’s take a closer look at variables under 95% accuracy </a:t>
            </a:r>
            <a:r>
              <a:rPr lang="en-US" dirty="0"/>
              <a:t>&amp;</a:t>
            </a:r>
            <a:r>
              <a:rPr lang="en-US" dirty="0" smtClean="0"/>
              <a:t> identified on PDSA workshop calls</a:t>
            </a:r>
          </a:p>
          <a:p>
            <a:pPr>
              <a:buClr>
                <a:srgbClr val="F58466"/>
              </a:buClr>
            </a:pPr>
            <a:endParaRPr lang="en-US" dirty="0" smtClean="0"/>
          </a:p>
          <a:p>
            <a:pPr>
              <a:buClr>
                <a:srgbClr val="F58466"/>
              </a:buClr>
            </a:pPr>
            <a:endParaRPr lang="en-US" dirty="0" smtClean="0"/>
          </a:p>
          <a:p>
            <a:pPr>
              <a:buClr>
                <a:srgbClr val="F58466"/>
              </a:buClr>
            </a:pPr>
            <a:endParaRPr lang="en-US" dirty="0" smtClean="0"/>
          </a:p>
          <a:p>
            <a:pPr>
              <a:buClr>
                <a:srgbClr val="F58466"/>
              </a:buClr>
            </a:pPr>
            <a:endParaRPr lang="en-US" dirty="0" smtClean="0">
              <a:solidFill>
                <a:srgbClr val="92D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44252713"/>
              </p:ext>
            </p:extLst>
          </p:nvPr>
        </p:nvGraphicFramePr>
        <p:xfrm>
          <a:off x="914400" y="2743200"/>
          <a:ext cx="7467600" cy="3048003"/>
        </p:xfrm>
        <a:graphic>
          <a:graphicData uri="http://schemas.openxmlformats.org/drawingml/2006/table">
            <a:tbl>
              <a:tblPr firstRow="1" firstCol="1" bandRow="1">
                <a:tableStyleId>{9D7B26C5-4107-4FEC-AEDC-1716B250A1EF}</a:tableStyleId>
              </a:tblPr>
              <a:tblGrid>
                <a:gridCol w="1493520"/>
                <a:gridCol w="1493520"/>
                <a:gridCol w="1493520"/>
                <a:gridCol w="1493520"/>
                <a:gridCol w="1493520"/>
              </a:tblGrid>
              <a:tr h="338667">
                <a:tc>
                  <a:txBody>
                    <a:bodyPr/>
                    <a:lstStyle/>
                    <a:p>
                      <a:pPr marL="0" marR="0" algn="ctr">
                        <a:spcBef>
                          <a:spcPts val="0"/>
                        </a:spcBef>
                        <a:spcAft>
                          <a:spcPts val="0"/>
                        </a:spcAft>
                      </a:pPr>
                      <a:r>
                        <a:rPr lang="en-US" sz="1400" dirty="0">
                          <a:effectLst/>
                        </a:rPr>
                        <a:t>Variable</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rPr>
                        <a:t>Baseline Accuracy</a:t>
                      </a:r>
                      <a:endParaRPr lang="en-US" sz="1400" dirty="0" smtClean="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May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effectLst/>
                        </a:rPr>
                        <a:t>June Accuracy</a:t>
                      </a:r>
                      <a:endParaRPr lang="en-US" sz="14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effectLst/>
                          <a:latin typeface="Calibri"/>
                          <a:ea typeface="Calibri"/>
                          <a:cs typeface="Times New Roman"/>
                        </a:rPr>
                        <a:t>July Accuracy</a:t>
                      </a:r>
                      <a:endParaRPr lang="en-US" sz="1400" dirty="0">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Augmentation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95</a:t>
                      </a:r>
                    </a:p>
                  </a:txBody>
                  <a:tcPr marL="68580" marR="68580" marT="0" marB="0" anchor="ctr"/>
                </a:tc>
              </a:tr>
              <a:tr h="338667">
                <a:tc>
                  <a:txBody>
                    <a:bodyPr/>
                    <a:lstStyle/>
                    <a:p>
                      <a:pPr marL="0" marR="0">
                        <a:spcBef>
                          <a:spcPts val="0"/>
                        </a:spcBef>
                        <a:spcAft>
                          <a:spcPts val="0"/>
                        </a:spcAft>
                      </a:pPr>
                      <a:r>
                        <a:rPr lang="en-US" sz="1400" dirty="0">
                          <a:solidFill>
                            <a:srgbClr val="00B050"/>
                          </a:solidFill>
                          <a:effectLst/>
                        </a:rPr>
                        <a:t>Antibiotics</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86.0</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90</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92</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94</a:t>
                      </a:r>
                      <a:endParaRPr lang="en-US" sz="1400" dirty="0">
                        <a:solidFill>
                          <a:srgbClr val="00B050"/>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Gestation</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88.0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rgbClr val="00B050"/>
                          </a:solidFill>
                          <a:effectLst/>
                        </a:rPr>
                        <a:t>Infant Feeding</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83.7</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87</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91</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89</a:t>
                      </a:r>
                      <a:endParaRPr lang="en-US" sz="1400" dirty="0">
                        <a:solidFill>
                          <a:srgbClr val="00B050"/>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a:solidFill>
                            <a:schemeClr val="tx1"/>
                          </a:solidFill>
                          <a:effectLst/>
                        </a:rPr>
                        <a:t>SSN</a:t>
                      </a:r>
                      <a:endParaRPr lang="en-US" sz="140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85.7</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92</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93</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Prenatal Care</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78.3</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84</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89</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chemeClr val="tx1"/>
                          </a:solidFill>
                          <a:effectLst/>
                        </a:rPr>
                        <a:t>WIC</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rPr>
                        <a:t>76.0</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81</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chemeClr val="tx1"/>
                          </a:solidFill>
                          <a:effectLst/>
                        </a:rPr>
                        <a:t>86</a:t>
                      </a:r>
                      <a:endParaRPr lang="en-US" sz="1400" dirty="0">
                        <a:solidFill>
                          <a:schemeClr val="tx1"/>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chemeClr val="tx1"/>
                          </a:solidFill>
                          <a:effectLst/>
                          <a:latin typeface="Calibri"/>
                          <a:ea typeface="Calibri"/>
                          <a:cs typeface="Times New Roman"/>
                        </a:rPr>
                        <a:t>87</a:t>
                      </a:r>
                      <a:endParaRPr lang="en-US" sz="1400" dirty="0">
                        <a:solidFill>
                          <a:schemeClr val="tx1"/>
                        </a:solidFill>
                        <a:effectLst/>
                        <a:latin typeface="Calibri"/>
                        <a:ea typeface="Calibri"/>
                        <a:cs typeface="Times New Roman"/>
                      </a:endParaRPr>
                    </a:p>
                  </a:txBody>
                  <a:tcPr marL="68580" marR="68580" marT="0" marB="0" anchor="ctr"/>
                </a:tc>
              </a:tr>
              <a:tr h="338667">
                <a:tc>
                  <a:txBody>
                    <a:bodyPr/>
                    <a:lstStyle/>
                    <a:p>
                      <a:pPr marL="0" marR="0">
                        <a:spcBef>
                          <a:spcPts val="0"/>
                        </a:spcBef>
                        <a:spcAft>
                          <a:spcPts val="0"/>
                        </a:spcAft>
                      </a:pPr>
                      <a:r>
                        <a:rPr lang="en-US" sz="1400" dirty="0">
                          <a:solidFill>
                            <a:srgbClr val="00B050"/>
                          </a:solidFill>
                          <a:effectLst/>
                        </a:rPr>
                        <a:t>LMP</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rPr>
                        <a:t>81.0</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83</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a:solidFill>
                            <a:srgbClr val="00B050"/>
                          </a:solidFill>
                          <a:effectLst/>
                        </a:rPr>
                        <a:t>87</a:t>
                      </a:r>
                      <a:endParaRPr lang="en-US" sz="1400" dirty="0">
                        <a:solidFill>
                          <a:srgbClr val="00B050"/>
                        </a:solidFill>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400" dirty="0" smtClean="0">
                          <a:solidFill>
                            <a:srgbClr val="00B050"/>
                          </a:solidFill>
                          <a:effectLst/>
                          <a:latin typeface="Calibri"/>
                          <a:ea typeface="Calibri"/>
                          <a:cs typeface="Times New Roman"/>
                        </a:rPr>
                        <a:t>88</a:t>
                      </a:r>
                      <a:endParaRPr lang="en-US" sz="1400" dirty="0">
                        <a:solidFill>
                          <a:srgbClr val="00B05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968642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eaLnBrk="1" hangingPunct="1"/>
            <a:r>
              <a:rPr lang="en-US" sz="4000" b="1" dirty="0" smtClean="0">
                <a:solidFill>
                  <a:srgbClr val="F58466"/>
                </a:solidFill>
                <a:latin typeface="Goudy Old Style" pitchFamily="18" charset="0"/>
              </a:rPr>
              <a:t>Opportunities for Change:</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LMP</a:t>
            </a:r>
            <a:endParaRPr lang="en-US" sz="4000" b="1" dirty="0">
              <a:solidFill>
                <a:srgbClr val="F58466"/>
              </a:solidFill>
              <a:latin typeface="Goudy Old Style"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629400" cy="444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3200400"/>
            <a:ext cx="2284600" cy="369332"/>
          </a:xfrm>
          <a:prstGeom prst="rect">
            <a:avLst/>
          </a:prstGeom>
          <a:noFill/>
        </p:spPr>
        <p:txBody>
          <a:bodyPr wrap="none" rtlCol="0">
            <a:spAutoFit/>
          </a:bodyPr>
          <a:lstStyle/>
          <a:p>
            <a:r>
              <a:rPr lang="en-US" dirty="0" smtClean="0"/>
              <a:t>2014 Baseline = 81.0%</a:t>
            </a:r>
            <a:endParaRPr lang="en-US" dirty="0"/>
          </a:p>
        </p:txBody>
      </p:sp>
      <p:cxnSp>
        <p:nvCxnSpPr>
          <p:cNvPr id="6" name="Straight Arrow Connector 5"/>
          <p:cNvCxnSpPr/>
          <p:nvPr/>
        </p:nvCxnSpPr>
        <p:spPr>
          <a:xfrm flipV="1">
            <a:off x="3567761" y="2667000"/>
            <a:ext cx="273519"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8774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i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9693</TotalTime>
  <Words>2265</Words>
  <Application>Microsoft Office PowerPoint</Application>
  <PresentationFormat>On-screen Show (4:3)</PresentationFormat>
  <Paragraphs>354</Paragraphs>
  <Slides>38</Slides>
  <Notes>21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1_Office Theme</vt:lpstr>
      <vt:lpstr>Grid</vt:lpstr>
      <vt:lpstr>Birth Certificate Accuracy Initiative Monthly OB Teams Call</vt:lpstr>
      <vt:lpstr>Variables of the Month: Audience Response</vt:lpstr>
      <vt:lpstr>Overview</vt:lpstr>
      <vt:lpstr>BC Accuracy July Data </vt:lpstr>
      <vt:lpstr>BC Accuracy July Data: All Variables</vt:lpstr>
      <vt:lpstr>BC Accuracy: Overall Accuracy of All Variables</vt:lpstr>
      <vt:lpstr>QI Cycle Support Recap</vt:lpstr>
      <vt:lpstr>Opportunities for Change</vt:lpstr>
      <vt:lpstr>Opportunities for Change: LMP</vt:lpstr>
      <vt:lpstr>Accuracy of LMP</vt:lpstr>
      <vt:lpstr>Opportunities for Change: Infant Feeding</vt:lpstr>
      <vt:lpstr>Accuracy of Infant Feeding</vt:lpstr>
      <vt:lpstr>Opportunities for Change: Antibiotics</vt:lpstr>
      <vt:lpstr>Accuracy of Antibiotics</vt:lpstr>
      <vt:lpstr>QI Support: Connecting Hospitals on Variables of Interest</vt:lpstr>
      <vt:lpstr>Demo: BC Reports &amp; Website Resources</vt:lpstr>
      <vt:lpstr>OB Teams Call Birth Certificate optimization initiative</vt:lpstr>
      <vt:lpstr>Variables for Discussion </vt:lpstr>
      <vt:lpstr>Audience response</vt:lpstr>
      <vt:lpstr>Date of last normal menses</vt:lpstr>
      <vt:lpstr>Date of last normal menses</vt:lpstr>
      <vt:lpstr>Date of last normal menses</vt:lpstr>
      <vt:lpstr>Antibiotics received by mom during labor</vt:lpstr>
      <vt:lpstr>Antibiotics received by mom during labor</vt:lpstr>
      <vt:lpstr>Antibiotics received by mom during labor</vt:lpstr>
      <vt:lpstr>Infant feeding</vt:lpstr>
      <vt:lpstr>Infant feeding</vt:lpstr>
      <vt:lpstr>Infant Feeding</vt:lpstr>
      <vt:lpstr>Mother’s pre-pregnancy weight</vt:lpstr>
      <vt:lpstr>Mother’s pre-pregnancy weight</vt:lpstr>
      <vt:lpstr>Mother’s pre-pregnancy weight</vt:lpstr>
      <vt:lpstr>Questions</vt:lpstr>
      <vt:lpstr>Team Talks</vt:lpstr>
      <vt:lpstr>ILPQC 3rd Annual Meeting: Poster Abstract Submission!</vt:lpstr>
      <vt:lpstr>Next Steps</vt:lpstr>
      <vt:lpstr>Next OB Teams Meeting</vt:lpstr>
      <vt:lpstr>ILPQC Administrative Team</vt:lpstr>
      <vt:lpstr>PowerPoint Presentation</vt:lpstr>
    </vt:vector>
  </TitlesOfParts>
  <Company>NorthShore University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Birth Certificate Initiative – Webinar 1</dc:title>
  <dc:creator>Katelynne Finnegan</dc:creator>
  <cp:lastModifiedBy>Katelynne Finnegan</cp:lastModifiedBy>
  <cp:revision>511</cp:revision>
  <cp:lastPrinted>2015-05-15T13:56:34Z</cp:lastPrinted>
  <dcterms:created xsi:type="dcterms:W3CDTF">2015-02-12T15:31:22Z</dcterms:created>
  <dcterms:modified xsi:type="dcterms:W3CDTF">2015-08-24T17:21:38Z</dcterms:modified>
</cp:coreProperties>
</file>