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notesMasterIdLst>
    <p:notesMasterId r:id="rId4"/>
  </p:notesMasterIdLst>
  <p:sldIdLst>
    <p:sldId id="256" r:id="rId2"/>
    <p:sldId id="832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telynne Finnegan" initials="KF" lastIdx="9" clrIdx="0"/>
  <p:cmAuthor id="1" name="ANNBORDERS" initials="A" lastIdx="10" clrIdx="1"/>
  <p:cmAuthor id="2" name="Patricia Ann Lee King" initials="PALK" lastIdx="4" clrIdx="2">
    <p:extLst/>
  </p:cmAuthor>
  <p:cmAuthor id="3" name="Borders, Ann" initials="BA" lastIdx="2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990"/>
    <a:srgbClr val="F9B7A5"/>
    <a:srgbClr val="F58466"/>
    <a:srgbClr val="C9D7E9"/>
    <a:srgbClr val="2D96FF"/>
    <a:srgbClr val="B7D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90" autoAdjust="0"/>
    <p:restoredTop sz="86450" autoAdjust="0"/>
  </p:normalViewPr>
  <p:slideViewPr>
    <p:cSldViewPr>
      <p:cViewPr varScale="1">
        <p:scale>
          <a:sx n="100" d="100"/>
          <a:sy n="100" d="100"/>
        </p:scale>
        <p:origin x="158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-506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/>
            </a:pPr>
            <a:r>
              <a:rPr lang="en-US" sz="2000" dirty="0"/>
              <a:t>What</a:t>
            </a:r>
            <a:r>
              <a:rPr lang="en-US" sz="2000" baseline="0" dirty="0"/>
              <a:t> Assistance Would Be Helpful to Engage a Patient Advisor?</a:t>
            </a:r>
            <a:endParaRPr lang="en-US" sz="2000" dirty="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Sheet1!$B$2:$E$2</c:f>
              <c:strCache>
                <c:ptCount val="4"/>
                <c:pt idx="0">
                  <c:v>Identifying interested patients</c:v>
                </c:pt>
                <c:pt idx="1">
                  <c:v>Training how to incorporate patient advisors in the work of the hospital QI Team</c:v>
                </c:pt>
                <c:pt idx="2">
                  <c:v>Making the case for patient advisors with hospital administration</c:v>
                </c:pt>
                <c:pt idx="3">
                  <c:v>Other</c:v>
                </c:pt>
              </c:strCache>
            </c:strRef>
          </c:cat>
          <c:val>
            <c:numRef>
              <c:f>Sheet1!$B$3:$E$3</c:f>
              <c:numCache>
                <c:formatCode>0%</c:formatCode>
                <c:ptCount val="4"/>
                <c:pt idx="0">
                  <c:v>0.69</c:v>
                </c:pt>
                <c:pt idx="1">
                  <c:v>0.66</c:v>
                </c:pt>
                <c:pt idx="2">
                  <c:v>0.3</c:v>
                </c:pt>
                <c:pt idx="3">
                  <c:v>0.11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147-490E-9FA9-918A860B9C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6427152"/>
        <c:axId val="146427712"/>
      </c:barChart>
      <c:catAx>
        <c:axId val="1464271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146427712"/>
        <c:crosses val="autoZero"/>
        <c:auto val="1"/>
        <c:lblAlgn val="ctr"/>
        <c:lblOffset val="100"/>
        <c:noMultiLvlLbl val="0"/>
      </c:catAx>
      <c:valAx>
        <c:axId val="146427712"/>
        <c:scaling>
          <c:orientation val="minMax"/>
          <c:max val="1"/>
          <c:min val="0"/>
        </c:scaling>
        <c:delete val="0"/>
        <c:axPos val="l"/>
        <c:numFmt formatCode="0%" sourceLinked="1"/>
        <c:majorTickMark val="out"/>
        <c:minorTickMark val="none"/>
        <c:tickLblPos val="nextTo"/>
        <c:crossAx val="1464271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  <a:cs typeface="+mn-cs"/>
              </a:defRPr>
            </a:lvl1pPr>
          </a:lstStyle>
          <a:p>
            <a:pPr>
              <a:defRPr/>
            </a:pPr>
            <a:fld id="{A1234E4B-760D-4C12-91CE-F6FE2BFE65B3}" type="datetimeFigureOut">
              <a:rPr lang="en-US" altLang="ja-JP"/>
              <a:pPr>
                <a:defRPr/>
              </a:pPr>
              <a:t>12/18/2017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799399BA-D265-4DD5-B172-CF7BBEF045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01368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3667F1A6-D26A-435E-A6B9-71DCD84A0B24}" type="slidenum">
              <a:rPr lang="en-US" altLang="en-US">
                <a:latin typeface="Calibri" pitchFamily="34" charset="0"/>
              </a:rPr>
              <a:pPr/>
              <a:t>1</a:t>
            </a:fld>
            <a:endParaRPr lang="en-US" altLang="en-US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377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UPDATED_DW_12.12.2017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Make graphics? Make</a:t>
            </a:r>
            <a:r>
              <a:rPr lang="en-US" baseline="0" dirty="0" smtClean="0"/>
              <a:t> pretty graph- decreasing orders (make words bigger)</a:t>
            </a:r>
          </a:p>
          <a:p>
            <a:endParaRPr lang="en-US" baseline="0" dirty="0" smtClean="0"/>
          </a:p>
          <a:p>
            <a:r>
              <a:rPr lang="en-US" b="1" baseline="0" dirty="0" smtClean="0"/>
              <a:t>Can you make the words bigger / bolder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9399BA-D265-4DD5-B172-CF7BBEF04538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4961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2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53AD7-A772-4F83-850B-482C70935EA4}" type="datetime1">
              <a:rPr lang="en-US" altLang="ja-JP"/>
              <a:pPr>
                <a:defRPr/>
              </a:pPr>
              <a:t>12/18/2017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D8331-DEC2-4D1E-95D5-94283CB87E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3655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2490D-0CE4-426E-81CB-E242CE6E39A4}" type="datetime1">
              <a:rPr lang="en-US" altLang="ja-JP"/>
              <a:pPr>
                <a:defRPr/>
              </a:pPr>
              <a:t>12/18/2017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ED56C-8F5E-4BF1-A54B-E96394A138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4335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2C6C1-0ABC-4A83-A3E1-9B004532B0F2}" type="datetime1">
              <a:rPr lang="en-US" altLang="ja-JP"/>
              <a:pPr>
                <a:defRPr/>
              </a:pPr>
              <a:t>12/18/2017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59B1A-798E-4F1D-851E-F36AC3C874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1978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67B97-2A19-4469-BBC1-5124779FD32E}" type="datetime1">
              <a:rPr lang="en-US" altLang="ja-JP"/>
              <a:pPr>
                <a:defRPr/>
              </a:pPr>
              <a:t>12/18/2017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F23B2-1968-4158-BBF8-33ADF31722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1531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51ED6-1809-467D-BA74-8EA1DF4B6FEF}" type="datetime1">
              <a:rPr lang="en-US" altLang="ja-JP"/>
              <a:pPr>
                <a:defRPr/>
              </a:pPr>
              <a:t>12/18/2017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AF8077-2CE4-4A8C-806A-F9B27078C0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5056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D7BA54-BB09-45EF-8BE5-86E399F21075}" type="datetime1">
              <a:rPr lang="en-US" altLang="ja-JP"/>
              <a:pPr>
                <a:defRPr/>
              </a:pPr>
              <a:t>12/18/2017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83E2C-C682-4CCB-812E-4FD1E6CD7E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5756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5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535115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19E3F-723A-48F5-86C3-1FB2ADC6C9E9}" type="datetime1">
              <a:rPr lang="en-US" altLang="ja-JP"/>
              <a:pPr>
                <a:defRPr/>
              </a:pPr>
              <a:t>12/18/2017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2229A-B942-495A-807D-33D3531045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791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BEB86-460D-47CC-9347-A33D2320FEE6}" type="datetime1">
              <a:rPr lang="en-US" altLang="ja-JP"/>
              <a:pPr>
                <a:defRPr/>
              </a:pPr>
              <a:t>12/18/2017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16943-E090-48BD-85BF-C3499FDFE6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7628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8BE47-7B98-409F-8AB7-EBBB77D90BF3}" type="datetime1">
              <a:rPr lang="en-US" altLang="ja-JP"/>
              <a:pPr>
                <a:defRPr/>
              </a:pPr>
              <a:t>12/18/2017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9FB53-311B-43CA-B7CE-1F80A678A2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6341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0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67D64-CF7F-42F3-8C27-B520EE2453CF}" type="datetime1">
              <a:rPr lang="en-US" altLang="ja-JP"/>
              <a:pPr>
                <a:defRPr/>
              </a:pPr>
              <a:t>12/18/2017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650D0-02D5-42FB-907E-376816E2D5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2723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2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0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79569-1CBE-4B22-934C-222D1AA93EE5}" type="datetime1">
              <a:rPr lang="en-US" altLang="ja-JP"/>
              <a:pPr>
                <a:defRPr/>
              </a:pPr>
              <a:t>12/18/2017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F6CB7-50F3-4CEB-A4DC-7F1C42559A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0037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26218B61-2C44-4426-BE0D-62AFE46C727B}" type="datetime1">
              <a:rPr lang="en-US" altLang="ja-JP"/>
              <a:pPr>
                <a:defRPr/>
              </a:pPr>
              <a:t>12/18/2017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6356357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8215A01-EBC1-45C7-9A9D-8A83BBE998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7" r:id="rId1"/>
    <p:sldLayoutId id="2147484128" r:id="rId2"/>
    <p:sldLayoutId id="2147484129" r:id="rId3"/>
    <p:sldLayoutId id="2147484130" r:id="rId4"/>
    <p:sldLayoutId id="2147484131" r:id="rId5"/>
    <p:sldLayoutId id="2147484132" r:id="rId6"/>
    <p:sldLayoutId id="2147484133" r:id="rId7"/>
    <p:sldLayoutId id="2147484134" r:id="rId8"/>
    <p:sldLayoutId id="2147484135" r:id="rId9"/>
    <p:sldLayoutId id="2147484136" r:id="rId10"/>
    <p:sldLayoutId id="214748413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8" descr="image5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304800"/>
            <a:ext cx="3214688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Subtitle 2"/>
          <p:cNvSpPr>
            <a:spLocks noGrp="1"/>
          </p:cNvSpPr>
          <p:nvPr>
            <p:ph type="subTitle" idx="1"/>
          </p:nvPr>
        </p:nvSpPr>
        <p:spPr>
          <a:xfrm>
            <a:off x="3200400" y="4191000"/>
            <a:ext cx="5410200" cy="12954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altLang="en-US" sz="2000" dirty="0" smtClean="0">
                <a:solidFill>
                  <a:srgbClr val="898989"/>
                </a:solidFill>
              </a:rPr>
              <a:t>ILPQC Fifth Annual Conference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altLang="en-US" sz="2000" dirty="0" smtClean="0">
                <a:solidFill>
                  <a:srgbClr val="898989"/>
                </a:solidFill>
              </a:rPr>
              <a:t>December 19, 2017</a:t>
            </a:r>
          </a:p>
        </p:txBody>
      </p:sp>
      <p:sp>
        <p:nvSpPr>
          <p:cNvPr id="15364" name="Title 1"/>
          <p:cNvSpPr>
            <a:spLocks noGrp="1"/>
          </p:cNvSpPr>
          <p:nvPr>
            <p:ph type="ctrTitle"/>
          </p:nvPr>
        </p:nvSpPr>
        <p:spPr>
          <a:xfrm>
            <a:off x="3276600" y="2057407"/>
            <a:ext cx="5638800" cy="1622425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4990"/>
                </a:solidFill>
                <a:latin typeface="Goudy Old Style" panose="02020502050305020303" pitchFamily="18" charset="0"/>
              </a:rPr>
              <a:t>ILPQC</a:t>
            </a:r>
            <a:r>
              <a:rPr lang="en-US" b="1" dirty="0">
                <a:solidFill>
                  <a:srgbClr val="004990"/>
                </a:solidFill>
                <a:latin typeface="Goudy Old Style" panose="02020502050305020303" pitchFamily="18" charset="0"/>
              </a:rPr>
              <a:t/>
            </a:r>
            <a:br>
              <a:rPr lang="en-US" b="1" dirty="0">
                <a:solidFill>
                  <a:srgbClr val="004990"/>
                </a:solidFill>
                <a:latin typeface="Goudy Old Style" panose="02020502050305020303" pitchFamily="18" charset="0"/>
              </a:rPr>
            </a:br>
            <a:r>
              <a:rPr lang="en-US" b="1" dirty="0" smtClean="0">
                <a:solidFill>
                  <a:srgbClr val="004990"/>
                </a:solidFill>
                <a:latin typeface="Goudy Old Style" panose="02020502050305020303" pitchFamily="18" charset="0"/>
              </a:rPr>
              <a:t>Patient/Family Breakout</a:t>
            </a:r>
            <a:endParaRPr lang="en-US" altLang="en-US" b="1" dirty="0" smtClean="0">
              <a:solidFill>
                <a:srgbClr val="004990"/>
              </a:solidFill>
              <a:latin typeface="Goudy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Title 2"/>
          <p:cNvSpPr>
            <a:spLocks noGrp="1"/>
          </p:cNvSpPr>
          <p:nvPr>
            <p:ph type="title"/>
          </p:nvPr>
        </p:nvSpPr>
        <p:spPr>
          <a:xfrm>
            <a:off x="457200" y="274637"/>
            <a:ext cx="7467600" cy="1143000"/>
          </a:xfrm>
        </p:spPr>
        <p:txBody>
          <a:bodyPr/>
          <a:lstStyle/>
          <a:p>
            <a:pPr algn="l" eaLnBrk="1" hangingPunct="1"/>
            <a:r>
              <a:rPr lang="en-US" altLang="en-US" sz="4000" b="1" dirty="0" smtClean="0">
                <a:solidFill>
                  <a:srgbClr val="F58466"/>
                </a:solidFill>
                <a:latin typeface="Goudy Old Style" panose="02020502050305020303" pitchFamily="18" charset="0"/>
              </a:rPr>
              <a:t>Patient/Family Team Members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53339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sz="2400" dirty="0" smtClean="0"/>
              <a:t>Currently, only 6% of teams have a patient/family team member</a:t>
            </a:r>
            <a:endParaRPr lang="en-US" sz="2400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5433560"/>
              </p:ext>
            </p:extLst>
          </p:nvPr>
        </p:nvGraphicFramePr>
        <p:xfrm>
          <a:off x="0" y="2057400"/>
          <a:ext cx="91440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4924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59589</TotalTime>
  <Words>59</Words>
  <Application>Microsoft Office PowerPoint</Application>
  <PresentationFormat>On-screen Show (4:3)</PresentationFormat>
  <Paragraphs>13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MS PGothic</vt:lpstr>
      <vt:lpstr>Arial</vt:lpstr>
      <vt:lpstr>Calibri</vt:lpstr>
      <vt:lpstr>Goudy Old Style</vt:lpstr>
      <vt:lpstr>Wingdings 2</vt:lpstr>
      <vt:lpstr>Office Theme</vt:lpstr>
      <vt:lpstr>ILPQC Patient/Family Breakout</vt:lpstr>
      <vt:lpstr>Patient/Family Team Members</vt:lpstr>
    </vt:vector>
  </TitlesOfParts>
  <Company>State of Illinois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Illinois Perinatal Quality Collaborative</dc:title>
  <dc:creator>alicia.hawkins</dc:creator>
  <cp:lastModifiedBy>Daniel L Weiss</cp:lastModifiedBy>
  <cp:revision>1381</cp:revision>
  <dcterms:created xsi:type="dcterms:W3CDTF">2013-06-07T18:46:59Z</dcterms:created>
  <dcterms:modified xsi:type="dcterms:W3CDTF">2017-12-18T19:20:24Z</dcterms:modified>
</cp:coreProperties>
</file>