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3"/>
  </p:notesMasterIdLst>
  <p:sldIdLst>
    <p:sldId id="290" r:id="rId2"/>
    <p:sldId id="258" r:id="rId3"/>
    <p:sldId id="291" r:id="rId4"/>
    <p:sldId id="292" r:id="rId5"/>
    <p:sldId id="293" r:id="rId6"/>
    <p:sldId id="295" r:id="rId7"/>
    <p:sldId id="264" r:id="rId8"/>
    <p:sldId id="265" r:id="rId9"/>
    <p:sldId id="299" r:id="rId10"/>
    <p:sldId id="270" r:id="rId11"/>
    <p:sldId id="268" r:id="rId12"/>
    <p:sldId id="269" r:id="rId13"/>
    <p:sldId id="267" r:id="rId14"/>
    <p:sldId id="272" r:id="rId15"/>
    <p:sldId id="273" r:id="rId16"/>
    <p:sldId id="274" r:id="rId17"/>
    <p:sldId id="275" r:id="rId18"/>
    <p:sldId id="321" r:id="rId19"/>
    <p:sldId id="298" r:id="rId20"/>
    <p:sldId id="296" r:id="rId21"/>
    <p:sldId id="315" r:id="rId22"/>
    <p:sldId id="317" r:id="rId23"/>
    <p:sldId id="318" r:id="rId24"/>
    <p:sldId id="319" r:id="rId25"/>
    <p:sldId id="283" r:id="rId26"/>
    <p:sldId id="316" r:id="rId27"/>
    <p:sldId id="284" r:id="rId28"/>
    <p:sldId id="285" r:id="rId29"/>
    <p:sldId id="320" r:id="rId30"/>
    <p:sldId id="322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279" r:id="rId47"/>
    <p:sldId id="323" r:id="rId48"/>
    <p:sldId id="324" r:id="rId49"/>
    <p:sldId id="280" r:id="rId50"/>
    <p:sldId id="261" r:id="rId51"/>
    <p:sldId id="262" r:id="rId52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2457" autoAdjust="0"/>
  </p:normalViewPr>
  <p:slideViewPr>
    <p:cSldViewPr snapToGrid="0" snapToObjects="1">
      <p:cViewPr varScale="1">
        <p:scale>
          <a:sx n="84" d="100"/>
          <a:sy n="84" d="100"/>
        </p:scale>
        <p:origin x="-23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Hgraphs_11.20.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Hgraphs_11.20.2017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ILPQC:</a:t>
            </a:r>
            <a:r>
              <a:rPr lang="en-US" baseline="0"/>
              <a:t> Golden Hour Initiative</a:t>
            </a:r>
          </a:p>
          <a:p>
            <a:pPr>
              <a:defRPr/>
            </a:pPr>
            <a:r>
              <a:rPr lang="en-US" baseline="0"/>
              <a:t>Communication Practices: Percent of Deliveries Utilizing Delivery Room Checklist, Prebrief, &amp; Debrief</a:t>
            </a:r>
          </a:p>
          <a:p>
            <a:pPr>
              <a:defRPr/>
            </a:pPr>
            <a:r>
              <a:rPr lang="en-US" baseline="0"/>
              <a:t>All Hospitals, 2015-2017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'1'!$B$1</c:f>
              <c:strCache>
                <c:ptCount val="1"/>
                <c:pt idx="0">
                  <c:v>Checklist</c:v>
                </c:pt>
              </c:strCache>
            </c:strRef>
          </c:tx>
          <c:cat>
            <c:strRef>
              <c:f>'1'!$A$2:$A$30</c:f>
              <c:strCache>
                <c:ptCount val="29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</c:strCache>
            </c:strRef>
          </c:cat>
          <c:val>
            <c:numRef>
              <c:f>'1'!$B$2:$B$30</c:f>
              <c:numCache>
                <c:formatCode>0%</c:formatCode>
                <c:ptCount val="29"/>
                <c:pt idx="0">
                  <c:v>0.51</c:v>
                </c:pt>
                <c:pt idx="1">
                  <c:v>0.39</c:v>
                </c:pt>
                <c:pt idx="2">
                  <c:v>0.7</c:v>
                </c:pt>
                <c:pt idx="3">
                  <c:v>0.66</c:v>
                </c:pt>
                <c:pt idx="4">
                  <c:v>0.68</c:v>
                </c:pt>
                <c:pt idx="5">
                  <c:v>0.72</c:v>
                </c:pt>
                <c:pt idx="6">
                  <c:v>0.69</c:v>
                </c:pt>
                <c:pt idx="7">
                  <c:v>0.73</c:v>
                </c:pt>
                <c:pt idx="8">
                  <c:v>0.71</c:v>
                </c:pt>
                <c:pt idx="9">
                  <c:v>0.74</c:v>
                </c:pt>
                <c:pt idx="10">
                  <c:v>0.64</c:v>
                </c:pt>
                <c:pt idx="11">
                  <c:v>0.62</c:v>
                </c:pt>
                <c:pt idx="12">
                  <c:v>0.66</c:v>
                </c:pt>
                <c:pt idx="13">
                  <c:v>0.59</c:v>
                </c:pt>
                <c:pt idx="14">
                  <c:v>0.59</c:v>
                </c:pt>
                <c:pt idx="15">
                  <c:v>0.63</c:v>
                </c:pt>
                <c:pt idx="16">
                  <c:v>0.66</c:v>
                </c:pt>
                <c:pt idx="17">
                  <c:v>0.65</c:v>
                </c:pt>
                <c:pt idx="18">
                  <c:v>0.66</c:v>
                </c:pt>
                <c:pt idx="19">
                  <c:v>0.64</c:v>
                </c:pt>
                <c:pt idx="20">
                  <c:v>0.66</c:v>
                </c:pt>
                <c:pt idx="21">
                  <c:v>0.7</c:v>
                </c:pt>
                <c:pt idx="22">
                  <c:v>0.72</c:v>
                </c:pt>
                <c:pt idx="23">
                  <c:v>0.71</c:v>
                </c:pt>
                <c:pt idx="24">
                  <c:v>0.73</c:v>
                </c:pt>
                <c:pt idx="25">
                  <c:v>0.69</c:v>
                </c:pt>
                <c:pt idx="26">
                  <c:v>0.86</c:v>
                </c:pt>
                <c:pt idx="27">
                  <c:v>0.82</c:v>
                </c:pt>
                <c:pt idx="28">
                  <c:v>0.88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2E1-415E-900A-C66FD1ADC84D}"/>
            </c:ext>
          </c:extLst>
        </c:ser>
        <c:ser>
          <c:idx val="1"/>
          <c:order val="1"/>
          <c:tx>
            <c:strRef>
              <c:f>'1'!$C$1</c:f>
              <c:strCache>
                <c:ptCount val="1"/>
                <c:pt idx="0">
                  <c:v>Prebrief</c:v>
                </c:pt>
              </c:strCache>
            </c:strRef>
          </c:tx>
          <c:cat>
            <c:strRef>
              <c:f>'1'!$A$2:$A$30</c:f>
              <c:strCache>
                <c:ptCount val="29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</c:strCache>
            </c:strRef>
          </c:cat>
          <c:val>
            <c:numRef>
              <c:f>'1'!$C$2:$C$30</c:f>
              <c:numCache>
                <c:formatCode>0%</c:formatCode>
                <c:ptCount val="29"/>
                <c:pt idx="0">
                  <c:v>0.77</c:v>
                </c:pt>
                <c:pt idx="1">
                  <c:v>0.62</c:v>
                </c:pt>
                <c:pt idx="2">
                  <c:v>0.7</c:v>
                </c:pt>
                <c:pt idx="3">
                  <c:v>0.73</c:v>
                </c:pt>
                <c:pt idx="4">
                  <c:v>0.73</c:v>
                </c:pt>
                <c:pt idx="5">
                  <c:v>0.74</c:v>
                </c:pt>
                <c:pt idx="6">
                  <c:v>0.74</c:v>
                </c:pt>
                <c:pt idx="7">
                  <c:v>0.75</c:v>
                </c:pt>
                <c:pt idx="8">
                  <c:v>0.69</c:v>
                </c:pt>
                <c:pt idx="9">
                  <c:v>0.72</c:v>
                </c:pt>
                <c:pt idx="10">
                  <c:v>0.68</c:v>
                </c:pt>
                <c:pt idx="11">
                  <c:v>0.65</c:v>
                </c:pt>
                <c:pt idx="12">
                  <c:v>0.68</c:v>
                </c:pt>
                <c:pt idx="13">
                  <c:v>0.59</c:v>
                </c:pt>
                <c:pt idx="14">
                  <c:v>0.62</c:v>
                </c:pt>
                <c:pt idx="15">
                  <c:v>0.65</c:v>
                </c:pt>
                <c:pt idx="16">
                  <c:v>0.71</c:v>
                </c:pt>
                <c:pt idx="17">
                  <c:v>0.71</c:v>
                </c:pt>
                <c:pt idx="18">
                  <c:v>0.68</c:v>
                </c:pt>
                <c:pt idx="19">
                  <c:v>0.64</c:v>
                </c:pt>
                <c:pt idx="20">
                  <c:v>0.65</c:v>
                </c:pt>
                <c:pt idx="21">
                  <c:v>0.7</c:v>
                </c:pt>
                <c:pt idx="22">
                  <c:v>0.72</c:v>
                </c:pt>
                <c:pt idx="23">
                  <c:v>0.71</c:v>
                </c:pt>
                <c:pt idx="24">
                  <c:v>0.79</c:v>
                </c:pt>
                <c:pt idx="25">
                  <c:v>0.7</c:v>
                </c:pt>
                <c:pt idx="26">
                  <c:v>0.85</c:v>
                </c:pt>
                <c:pt idx="27">
                  <c:v>0.84</c:v>
                </c:pt>
                <c:pt idx="28">
                  <c:v>0.91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2E1-415E-900A-C66FD1ADC84D}"/>
            </c:ext>
          </c:extLst>
        </c:ser>
        <c:ser>
          <c:idx val="2"/>
          <c:order val="2"/>
          <c:tx>
            <c:strRef>
              <c:f>'1'!$D$1</c:f>
              <c:strCache>
                <c:ptCount val="1"/>
                <c:pt idx="0">
                  <c:v>Debrief</c:v>
                </c:pt>
              </c:strCache>
            </c:strRef>
          </c:tx>
          <c:cat>
            <c:strRef>
              <c:f>'1'!$A$2:$A$30</c:f>
              <c:strCache>
                <c:ptCount val="29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</c:strCache>
            </c:strRef>
          </c:cat>
          <c:val>
            <c:numRef>
              <c:f>'1'!$D$2:$D$30</c:f>
              <c:numCache>
                <c:formatCode>0%</c:formatCode>
                <c:ptCount val="29"/>
                <c:pt idx="0">
                  <c:v>0.28000000000000003</c:v>
                </c:pt>
                <c:pt idx="1">
                  <c:v>0.28999999999999998</c:v>
                </c:pt>
                <c:pt idx="2">
                  <c:v>0.33</c:v>
                </c:pt>
                <c:pt idx="3">
                  <c:v>0.45</c:v>
                </c:pt>
                <c:pt idx="4">
                  <c:v>0.39</c:v>
                </c:pt>
                <c:pt idx="5">
                  <c:v>0.41</c:v>
                </c:pt>
                <c:pt idx="6">
                  <c:v>0.44</c:v>
                </c:pt>
                <c:pt idx="7">
                  <c:v>0.4</c:v>
                </c:pt>
                <c:pt idx="8">
                  <c:v>0.41</c:v>
                </c:pt>
                <c:pt idx="9">
                  <c:v>0.43</c:v>
                </c:pt>
                <c:pt idx="10">
                  <c:v>0.5</c:v>
                </c:pt>
                <c:pt idx="11">
                  <c:v>0.37</c:v>
                </c:pt>
                <c:pt idx="12">
                  <c:v>0.42</c:v>
                </c:pt>
                <c:pt idx="13">
                  <c:v>0.39</c:v>
                </c:pt>
                <c:pt idx="14">
                  <c:v>0.43</c:v>
                </c:pt>
                <c:pt idx="15">
                  <c:v>0.5</c:v>
                </c:pt>
                <c:pt idx="16">
                  <c:v>0.55000000000000004</c:v>
                </c:pt>
                <c:pt idx="17">
                  <c:v>0.55000000000000004</c:v>
                </c:pt>
                <c:pt idx="18">
                  <c:v>0.49</c:v>
                </c:pt>
                <c:pt idx="19">
                  <c:v>0.47</c:v>
                </c:pt>
                <c:pt idx="20">
                  <c:v>0.47</c:v>
                </c:pt>
                <c:pt idx="21">
                  <c:v>0.53</c:v>
                </c:pt>
                <c:pt idx="22">
                  <c:v>0.54</c:v>
                </c:pt>
                <c:pt idx="23">
                  <c:v>0.52</c:v>
                </c:pt>
                <c:pt idx="24">
                  <c:v>0.63</c:v>
                </c:pt>
                <c:pt idx="25">
                  <c:v>0.55000000000000004</c:v>
                </c:pt>
                <c:pt idx="26">
                  <c:v>0.56000000000000005</c:v>
                </c:pt>
                <c:pt idx="27">
                  <c:v>0.57999999999999996</c:v>
                </c:pt>
                <c:pt idx="28">
                  <c:v>0.78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2E1-415E-900A-C66FD1ADC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72160"/>
        <c:axId val="135382144"/>
      </c:lineChart>
      <c:scatterChart>
        <c:scatterStyle val="lineMarker"/>
        <c:varyColors val="0"/>
        <c:ser>
          <c:idx val="3"/>
          <c:order val="3"/>
          <c:tx>
            <c:v>Goal</c:v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'1'!$G$2:$G$3</c:f>
              <c:numCache>
                <c:formatCode>0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'1'!$H$2:$H$3</c:f>
              <c:numCache>
                <c:formatCode>General</c:formatCode>
                <c:ptCount val="2"/>
                <c:pt idx="0">
                  <c:v>0.8</c:v>
                </c:pt>
                <c:pt idx="1">
                  <c:v>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2E1-415E-900A-C66FD1ADC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708864"/>
        <c:axId val="135384064"/>
      </c:scatterChart>
      <c:catAx>
        <c:axId val="13537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382144"/>
        <c:crosses val="autoZero"/>
        <c:auto val="1"/>
        <c:lblAlgn val="ctr"/>
        <c:lblOffset val="100"/>
        <c:noMultiLvlLbl val="0"/>
      </c:catAx>
      <c:valAx>
        <c:axId val="135382144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Deliveries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35372160"/>
        <c:crosses val="autoZero"/>
        <c:crossBetween val="between"/>
      </c:valAx>
      <c:valAx>
        <c:axId val="13538406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136708864"/>
        <c:crosses val="max"/>
        <c:crossBetween val="midCat"/>
      </c:valAx>
      <c:valAx>
        <c:axId val="136708864"/>
        <c:scaling>
          <c:orientation val="minMax"/>
          <c:max val="1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35384064"/>
        <c:crosses val="max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ILPQC: Golden Hour Initiative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800" b="1" i="0" baseline="0" dirty="0">
                <a:effectLst/>
              </a:rPr>
              <a:t>Delivery Room Practices: Percent of Eligible Infants </a:t>
            </a:r>
            <a:r>
              <a:rPr lang="en-US" sz="1800" b="1" i="0" baseline="0" dirty="0" smtClean="0">
                <a:effectLst/>
              </a:rPr>
              <a:t>Initially </a:t>
            </a:r>
            <a:r>
              <a:rPr lang="en-US" sz="1800" b="1" i="0" baseline="0" dirty="0">
                <a:effectLst/>
              </a:rPr>
              <a:t>Stabilized with CPAP Trial, &amp; Delayed Cord Clamping 30-60 Seconds </a:t>
            </a:r>
          </a:p>
          <a:p>
            <a:pPr>
              <a:defRPr/>
            </a:pPr>
            <a:r>
              <a:rPr lang="en-US" sz="1800" b="1" i="0" baseline="0" dirty="0">
                <a:effectLst/>
              </a:rPr>
              <a:t>All Hospitals, 2015-2017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'2'!$C$1</c:f>
              <c:strCache>
                <c:ptCount val="1"/>
                <c:pt idx="0">
                  <c:v>CPAP All</c:v>
                </c:pt>
              </c:strCache>
            </c:strRef>
          </c:tx>
          <c:cat>
            <c:strRef>
              <c:f>'2'!$A$2:$A$30</c:f>
              <c:strCache>
                <c:ptCount val="29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</c:strCache>
            </c:strRef>
          </c:cat>
          <c:val>
            <c:numRef>
              <c:f>'2'!$C$2:$C$30</c:f>
              <c:numCache>
                <c:formatCode>0%</c:formatCode>
                <c:ptCount val="29"/>
                <c:pt idx="0">
                  <c:v>0.78</c:v>
                </c:pt>
                <c:pt idx="1">
                  <c:v>0.8</c:v>
                </c:pt>
                <c:pt idx="2">
                  <c:v>0.81</c:v>
                </c:pt>
                <c:pt idx="3">
                  <c:v>0.75</c:v>
                </c:pt>
                <c:pt idx="4">
                  <c:v>0.76</c:v>
                </c:pt>
                <c:pt idx="5">
                  <c:v>0.79</c:v>
                </c:pt>
                <c:pt idx="6">
                  <c:v>0.78</c:v>
                </c:pt>
                <c:pt idx="7">
                  <c:v>0.85</c:v>
                </c:pt>
                <c:pt idx="8">
                  <c:v>0.81</c:v>
                </c:pt>
                <c:pt idx="9">
                  <c:v>0.87</c:v>
                </c:pt>
                <c:pt idx="10">
                  <c:v>0.82</c:v>
                </c:pt>
                <c:pt idx="11">
                  <c:v>0.84</c:v>
                </c:pt>
                <c:pt idx="12">
                  <c:v>0.84</c:v>
                </c:pt>
                <c:pt idx="13">
                  <c:v>0.83</c:v>
                </c:pt>
                <c:pt idx="14">
                  <c:v>0.78</c:v>
                </c:pt>
                <c:pt idx="15">
                  <c:v>0.84</c:v>
                </c:pt>
                <c:pt idx="16">
                  <c:v>0.83</c:v>
                </c:pt>
                <c:pt idx="17">
                  <c:v>0.85</c:v>
                </c:pt>
                <c:pt idx="18">
                  <c:v>0.8</c:v>
                </c:pt>
                <c:pt idx="19">
                  <c:v>0.9</c:v>
                </c:pt>
                <c:pt idx="20">
                  <c:v>0.94</c:v>
                </c:pt>
                <c:pt idx="21">
                  <c:v>0.9</c:v>
                </c:pt>
                <c:pt idx="22">
                  <c:v>0.86</c:v>
                </c:pt>
                <c:pt idx="23">
                  <c:v>0.93</c:v>
                </c:pt>
                <c:pt idx="24">
                  <c:v>0.9</c:v>
                </c:pt>
                <c:pt idx="25">
                  <c:v>0.89</c:v>
                </c:pt>
                <c:pt idx="26">
                  <c:v>0.82</c:v>
                </c:pt>
                <c:pt idx="27">
                  <c:v>0.83</c:v>
                </c:pt>
                <c:pt idx="28">
                  <c:v>0.94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7B4-4E86-AC2C-B06FB7C42236}"/>
            </c:ext>
          </c:extLst>
        </c:ser>
        <c:ser>
          <c:idx val="2"/>
          <c:order val="1"/>
          <c:tx>
            <c:strRef>
              <c:f>'2'!$D$1</c:f>
              <c:strCache>
                <c:ptCount val="1"/>
                <c:pt idx="0">
                  <c:v>Delayed Cord Clamping</c:v>
                </c:pt>
              </c:strCache>
            </c:strRef>
          </c:tx>
          <c:cat>
            <c:strRef>
              <c:f>'2'!$A$2:$A$30</c:f>
              <c:strCache>
                <c:ptCount val="29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</c:strCache>
            </c:strRef>
          </c:cat>
          <c:val>
            <c:numRef>
              <c:f>'2'!$D$2:$D$30</c:f>
              <c:numCache>
                <c:formatCode>0%</c:formatCode>
                <c:ptCount val="29"/>
                <c:pt idx="0">
                  <c:v>0.56000000000000005</c:v>
                </c:pt>
                <c:pt idx="1">
                  <c:v>0.48</c:v>
                </c:pt>
                <c:pt idx="2">
                  <c:v>0.62</c:v>
                </c:pt>
                <c:pt idx="3">
                  <c:v>0.48</c:v>
                </c:pt>
                <c:pt idx="4">
                  <c:v>0.6</c:v>
                </c:pt>
                <c:pt idx="5">
                  <c:v>0.62</c:v>
                </c:pt>
                <c:pt idx="6">
                  <c:v>0.66</c:v>
                </c:pt>
                <c:pt idx="7">
                  <c:v>0.77</c:v>
                </c:pt>
                <c:pt idx="8">
                  <c:v>0.61</c:v>
                </c:pt>
                <c:pt idx="9">
                  <c:v>0.71</c:v>
                </c:pt>
                <c:pt idx="10">
                  <c:v>0.74</c:v>
                </c:pt>
                <c:pt idx="11">
                  <c:v>0.69</c:v>
                </c:pt>
                <c:pt idx="12">
                  <c:v>0.77</c:v>
                </c:pt>
                <c:pt idx="13">
                  <c:v>0.69</c:v>
                </c:pt>
                <c:pt idx="14">
                  <c:v>0.7</c:v>
                </c:pt>
                <c:pt idx="15">
                  <c:v>0.64</c:v>
                </c:pt>
                <c:pt idx="16">
                  <c:v>0.56999999999999995</c:v>
                </c:pt>
                <c:pt idx="17">
                  <c:v>0.68</c:v>
                </c:pt>
                <c:pt idx="18">
                  <c:v>0.56999999999999995</c:v>
                </c:pt>
                <c:pt idx="19">
                  <c:v>0.53</c:v>
                </c:pt>
                <c:pt idx="20">
                  <c:v>0.8</c:v>
                </c:pt>
                <c:pt idx="21">
                  <c:v>0.74</c:v>
                </c:pt>
                <c:pt idx="22">
                  <c:v>0.7</c:v>
                </c:pt>
                <c:pt idx="23">
                  <c:v>0.78</c:v>
                </c:pt>
                <c:pt idx="24">
                  <c:v>0.84</c:v>
                </c:pt>
                <c:pt idx="25">
                  <c:v>0.75</c:v>
                </c:pt>
                <c:pt idx="26">
                  <c:v>0.82</c:v>
                </c:pt>
                <c:pt idx="27">
                  <c:v>0.68</c:v>
                </c:pt>
                <c:pt idx="28">
                  <c:v>0.91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7B4-4E86-AC2C-B06FB7C42236}"/>
            </c:ext>
          </c:extLst>
        </c:ser>
        <c:ser>
          <c:idx val="3"/>
          <c:order val="2"/>
          <c:tx>
            <c:strRef>
              <c:f>'2'!$E$1</c:f>
              <c:strCache>
                <c:ptCount val="1"/>
                <c:pt idx="0">
                  <c:v>Goal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'2'!$A$2:$A$30</c:f>
              <c:strCache>
                <c:ptCount val="29"/>
                <c:pt idx="0">
                  <c:v>Jul-15</c:v>
                </c:pt>
                <c:pt idx="1">
                  <c:v>Aug-15</c:v>
                </c:pt>
                <c:pt idx="2">
                  <c:v>Sep-15</c:v>
                </c:pt>
                <c:pt idx="3">
                  <c:v>Oct-15</c:v>
                </c:pt>
                <c:pt idx="4">
                  <c:v>Nov-15</c:v>
                </c:pt>
                <c:pt idx="5">
                  <c:v>Dec-15</c:v>
                </c:pt>
                <c:pt idx="6">
                  <c:v>Jan-16</c:v>
                </c:pt>
                <c:pt idx="7">
                  <c:v>Feb-16</c:v>
                </c:pt>
                <c:pt idx="8">
                  <c:v>Mar-16</c:v>
                </c:pt>
                <c:pt idx="9">
                  <c:v>Apr-16</c:v>
                </c:pt>
                <c:pt idx="10">
                  <c:v>May-16</c:v>
                </c:pt>
                <c:pt idx="11">
                  <c:v>Jun-16</c:v>
                </c:pt>
                <c:pt idx="12">
                  <c:v>Jul-16</c:v>
                </c:pt>
                <c:pt idx="13">
                  <c:v>Aug-16</c:v>
                </c:pt>
                <c:pt idx="14">
                  <c:v>Sep-16</c:v>
                </c:pt>
                <c:pt idx="15">
                  <c:v>Oct-16</c:v>
                </c:pt>
                <c:pt idx="16">
                  <c:v>Nov-16</c:v>
                </c:pt>
                <c:pt idx="17">
                  <c:v>Dec-16</c:v>
                </c:pt>
                <c:pt idx="18">
                  <c:v>Jan-17</c:v>
                </c:pt>
                <c:pt idx="19">
                  <c:v>Feb-17</c:v>
                </c:pt>
                <c:pt idx="20">
                  <c:v>Mar-17</c:v>
                </c:pt>
                <c:pt idx="21">
                  <c:v>Apr-17</c:v>
                </c:pt>
                <c:pt idx="22">
                  <c:v>May-17</c:v>
                </c:pt>
                <c:pt idx="23">
                  <c:v>Jun-17</c:v>
                </c:pt>
                <c:pt idx="24">
                  <c:v>Jul-17</c:v>
                </c:pt>
                <c:pt idx="25">
                  <c:v>Aug-17</c:v>
                </c:pt>
                <c:pt idx="26">
                  <c:v>Sep-17</c:v>
                </c:pt>
                <c:pt idx="27">
                  <c:v>Oct-17</c:v>
                </c:pt>
                <c:pt idx="28">
                  <c:v>Nov-17</c:v>
                </c:pt>
              </c:strCache>
            </c:strRef>
          </c:cat>
          <c:val>
            <c:numRef>
              <c:f>'2'!$E$2:$E$30</c:f>
              <c:numCache>
                <c:formatCode>0%</c:formatCode>
                <c:ptCount val="29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>
                  <c:v>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7B4-4E86-AC2C-B06FB7C422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57472"/>
        <c:axId val="134859008"/>
      </c:lineChart>
      <c:catAx>
        <c:axId val="13485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4859008"/>
        <c:crosses val="autoZero"/>
        <c:auto val="1"/>
        <c:lblAlgn val="ctr"/>
        <c:lblOffset val="100"/>
        <c:noMultiLvlLbl val="0"/>
      </c:catAx>
      <c:valAx>
        <c:axId val="134859008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Percent of Eligible Infants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48574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Measures</a:t>
            </a:r>
            <a:r>
              <a:rPr lang="en-US" baseline="0" dirty="0" smtClean="0"/>
              <a:t> with Approximately 25% or More of Teams Selecting them as one of Top 3 Measures for GH Sustainability Work in 2018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Teams Selecting as 1 of Top 3 Choices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9D2-4D6F-AC44-E7AC443CAB5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9D2-4D6F-AC44-E7AC443CAB5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9D2-4D6F-AC44-E7AC443CAB59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5BBE-4BFF-AF91-179F695AF4BF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BBE-4BFF-AF91-179F695AF4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Admit temperature</c:v>
                </c:pt>
                <c:pt idx="1">
                  <c:v>Debrief</c:v>
                </c:pt>
                <c:pt idx="2">
                  <c:v>Delayed cord clamping</c:v>
                </c:pt>
                <c:pt idx="3">
                  <c:v>Antibiotics</c:v>
                </c:pt>
                <c:pt idx="4">
                  <c:v>IV fluids</c:v>
                </c:pt>
                <c:pt idx="5">
                  <c:v>Checklist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0.47060000000000002</c:v>
                </c:pt>
                <c:pt idx="1">
                  <c:v>0.47060000000000002</c:v>
                </c:pt>
                <c:pt idx="2">
                  <c:v>0.4118</c:v>
                </c:pt>
                <c:pt idx="3">
                  <c:v>0.4118</c:v>
                </c:pt>
                <c:pt idx="4">
                  <c:v>0.35</c:v>
                </c:pt>
                <c:pt idx="5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D2-4D6F-AC44-E7AC443CAB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5330432"/>
        <c:axId val="45335296"/>
      </c:barChart>
      <c:catAx>
        <c:axId val="4533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35296"/>
        <c:crosses val="autoZero"/>
        <c:auto val="1"/>
        <c:lblAlgn val="ctr"/>
        <c:lblOffset val="100"/>
        <c:noMultiLvlLbl val="0"/>
      </c:catAx>
      <c:valAx>
        <c:axId val="45335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3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A8C36-8204-4987-B1F8-D5B3EA274FB6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B8756198-377E-4F73-9471-7F87B0A454C8}">
      <dgm:prSet phldrT="[Text]" custT="1"/>
      <dgm:spPr/>
      <dgm:t>
        <a:bodyPr/>
        <a:lstStyle/>
        <a:p>
          <a:r>
            <a:rPr lang="en-US" sz="1400" dirty="0" smtClean="0"/>
            <a:t>Temperature between 36.5-37.5 °C (97.7-99.5 °F) upon NICU admission </a:t>
          </a:r>
        </a:p>
        <a:p>
          <a:r>
            <a:rPr lang="en-US" sz="1400" dirty="0" smtClean="0"/>
            <a:t>Delayed cord clamping </a:t>
          </a:r>
        </a:p>
        <a:p>
          <a:r>
            <a:rPr lang="en-US" sz="1400" dirty="0" smtClean="0"/>
            <a:t>Post-resuscitation debrief </a:t>
          </a:r>
        </a:p>
      </dgm:t>
    </dgm:pt>
    <dgm:pt modelId="{88E0DC04-230B-4D9A-9C42-BFC74EA49CB5}" type="parTrans" cxnId="{5FB0B13F-5687-4191-8D1E-29A5BC4A3344}">
      <dgm:prSet/>
      <dgm:spPr/>
      <dgm:t>
        <a:bodyPr/>
        <a:lstStyle/>
        <a:p>
          <a:endParaRPr lang="en-US"/>
        </a:p>
      </dgm:t>
    </dgm:pt>
    <dgm:pt modelId="{2A01277D-C0BE-4773-BEBD-CF9B3B684127}" type="sibTrans" cxnId="{5FB0B13F-5687-4191-8D1E-29A5BC4A3344}">
      <dgm:prSet/>
      <dgm:spPr/>
      <dgm:t>
        <a:bodyPr/>
        <a:lstStyle/>
        <a:p>
          <a:endParaRPr lang="en-US"/>
        </a:p>
      </dgm:t>
    </dgm:pt>
    <dgm:pt modelId="{EBD59E73-EB4A-435F-8F14-731ABB852A64}">
      <dgm:prSet phldrT="[Text]" custT="1"/>
      <dgm:spPr/>
      <dgm:t>
        <a:bodyPr/>
        <a:lstStyle/>
        <a:p>
          <a:r>
            <a:rPr lang="en-US" sz="1400" dirty="0" smtClean="0"/>
            <a:t>Pre-brief</a:t>
          </a:r>
        </a:p>
        <a:p>
          <a:r>
            <a:rPr lang="en-US" sz="1400" dirty="0" smtClean="0"/>
            <a:t>Pulse-oximetry</a:t>
          </a:r>
        </a:p>
        <a:p>
          <a:r>
            <a:rPr lang="en-US" sz="1400" dirty="0" smtClean="0"/>
            <a:t>Non-invasive respiratory support </a:t>
          </a:r>
        </a:p>
        <a:p>
          <a:r>
            <a:rPr lang="en-US" sz="1400" dirty="0" smtClean="0"/>
            <a:t>Checklist</a:t>
          </a:r>
        </a:p>
        <a:p>
          <a:r>
            <a:rPr lang="en-US" sz="1400" dirty="0" smtClean="0"/>
            <a:t>Family Engagement prior to delivery</a:t>
          </a:r>
        </a:p>
      </dgm:t>
    </dgm:pt>
    <dgm:pt modelId="{29CAF252-0187-4173-B9CC-8EAE532D3AF9}" type="parTrans" cxnId="{94B85763-121A-4466-A07C-B001CBBEE3B6}">
      <dgm:prSet/>
      <dgm:spPr/>
      <dgm:t>
        <a:bodyPr/>
        <a:lstStyle/>
        <a:p>
          <a:endParaRPr lang="en-US"/>
        </a:p>
      </dgm:t>
    </dgm:pt>
    <dgm:pt modelId="{9BA3BBCF-A529-4C70-B329-9EF5326AD864}" type="sibTrans" cxnId="{94B85763-121A-4466-A07C-B001CBBEE3B6}">
      <dgm:prSet/>
      <dgm:spPr/>
      <dgm:t>
        <a:bodyPr/>
        <a:lstStyle/>
        <a:p>
          <a:endParaRPr lang="en-US"/>
        </a:p>
      </dgm:t>
    </dgm:pt>
    <dgm:pt modelId="{37D2268A-3DE7-4A53-99F5-A666D3E0C699}">
      <dgm:prSet phldrT="[Text]" custT="1"/>
      <dgm:spPr/>
      <dgm:t>
        <a:bodyPr/>
        <a:lstStyle/>
        <a:p>
          <a:endParaRPr lang="en-US" sz="1400" dirty="0" smtClean="0"/>
        </a:p>
        <a:p>
          <a:r>
            <a:rPr lang="en-US" sz="1400" dirty="0" smtClean="0"/>
            <a:t>Antibiotics and IV access within 1 hour of NICU admission</a:t>
          </a:r>
        </a:p>
        <a:p>
          <a:r>
            <a:rPr lang="en-US" sz="1400" dirty="0" smtClean="0"/>
            <a:t>Family engagement in delivery room and during NICU admission</a:t>
          </a:r>
        </a:p>
        <a:p>
          <a:r>
            <a:rPr lang="en-US" sz="1400" dirty="0" smtClean="0"/>
            <a:t>Surfactant</a:t>
          </a:r>
        </a:p>
        <a:p>
          <a:endParaRPr lang="en-US" sz="1000" dirty="0"/>
        </a:p>
      </dgm:t>
    </dgm:pt>
    <dgm:pt modelId="{22E31282-B1D2-46B2-87E5-52F5601998A7}" type="parTrans" cxnId="{1FE5EB92-3115-4682-BE0E-6D38674F0BD1}">
      <dgm:prSet/>
      <dgm:spPr/>
      <dgm:t>
        <a:bodyPr/>
        <a:lstStyle/>
        <a:p>
          <a:endParaRPr lang="en-US"/>
        </a:p>
      </dgm:t>
    </dgm:pt>
    <dgm:pt modelId="{30859992-AF56-42A0-AF3E-CBADE35E5267}" type="sibTrans" cxnId="{1FE5EB92-3115-4682-BE0E-6D38674F0BD1}">
      <dgm:prSet/>
      <dgm:spPr/>
      <dgm:t>
        <a:bodyPr/>
        <a:lstStyle/>
        <a:p>
          <a:endParaRPr lang="en-US"/>
        </a:p>
      </dgm:t>
    </dgm:pt>
    <dgm:pt modelId="{2B0A0F65-F0F0-4944-BE9F-98DD45BA114E}" type="pres">
      <dgm:prSet presAssocID="{F3EA8C36-8204-4987-B1F8-D5B3EA274FB6}" presName="Name0" presStyleCnt="0">
        <dgm:presLayoutVars>
          <dgm:dir/>
          <dgm:animLvl val="lvl"/>
          <dgm:resizeHandles val="exact"/>
        </dgm:presLayoutVars>
      </dgm:prSet>
      <dgm:spPr/>
    </dgm:pt>
    <dgm:pt modelId="{3C88CEFF-8B27-4DE4-95BA-C122E8B29C97}" type="pres">
      <dgm:prSet presAssocID="{B8756198-377E-4F73-9471-7F87B0A454C8}" presName="Name8" presStyleCnt="0"/>
      <dgm:spPr/>
    </dgm:pt>
    <dgm:pt modelId="{2D3F5D33-F864-449A-B763-BE7EF1036BA2}" type="pres">
      <dgm:prSet presAssocID="{B8756198-377E-4F73-9471-7F87B0A454C8}" presName="level" presStyleLbl="node1" presStyleIdx="0" presStyleCnt="3" custLinFactNeighborX="-4421" custLinFactNeighborY="-23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2ACCF-D5C6-4173-9B84-9632661412AF}" type="pres">
      <dgm:prSet presAssocID="{B8756198-377E-4F73-9471-7F87B0A454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00DB5-22A2-43C0-8C6C-CAAA3954CD77}" type="pres">
      <dgm:prSet presAssocID="{EBD59E73-EB4A-435F-8F14-731ABB852A64}" presName="Name8" presStyleCnt="0"/>
      <dgm:spPr/>
    </dgm:pt>
    <dgm:pt modelId="{A9112099-6A01-4863-8BC8-607B0C423676}" type="pres">
      <dgm:prSet presAssocID="{EBD59E73-EB4A-435F-8F14-731ABB852A6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231A8-ADFE-4D97-A03A-4F91718035D6}" type="pres">
      <dgm:prSet presAssocID="{EBD59E73-EB4A-435F-8F14-731ABB852A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232DF-7F23-4544-B3F8-9414C7B1C998}" type="pres">
      <dgm:prSet presAssocID="{37D2268A-3DE7-4A53-99F5-A666D3E0C699}" presName="Name8" presStyleCnt="0"/>
      <dgm:spPr/>
    </dgm:pt>
    <dgm:pt modelId="{8643B4E0-6274-4AB1-9A40-F429CC4822A0}" type="pres">
      <dgm:prSet presAssocID="{37D2268A-3DE7-4A53-99F5-A666D3E0C69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E7699-F92C-4DCF-ABEA-4D76D4F0F1FA}" type="pres">
      <dgm:prSet presAssocID="{37D2268A-3DE7-4A53-99F5-A666D3E0C6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E5EB92-3115-4682-BE0E-6D38674F0BD1}" srcId="{F3EA8C36-8204-4987-B1F8-D5B3EA274FB6}" destId="{37D2268A-3DE7-4A53-99F5-A666D3E0C699}" srcOrd="2" destOrd="0" parTransId="{22E31282-B1D2-46B2-87E5-52F5601998A7}" sibTransId="{30859992-AF56-42A0-AF3E-CBADE35E5267}"/>
    <dgm:cxn modelId="{2475577F-8C80-F643-8CFC-5E14454167B1}" type="presOf" srcId="{B8756198-377E-4F73-9471-7F87B0A454C8}" destId="{2D3F5D33-F864-449A-B763-BE7EF1036BA2}" srcOrd="0" destOrd="0" presId="urn:microsoft.com/office/officeart/2005/8/layout/pyramid3"/>
    <dgm:cxn modelId="{E474AA71-6835-7E49-96C3-64D3DFCE6189}" type="presOf" srcId="{EBD59E73-EB4A-435F-8F14-731ABB852A64}" destId="{341231A8-ADFE-4D97-A03A-4F91718035D6}" srcOrd="1" destOrd="0" presId="urn:microsoft.com/office/officeart/2005/8/layout/pyramid3"/>
    <dgm:cxn modelId="{BC55B9FA-4A9F-AA4E-9B24-DB1646D5C8BC}" type="presOf" srcId="{F3EA8C36-8204-4987-B1F8-D5B3EA274FB6}" destId="{2B0A0F65-F0F0-4944-BE9F-98DD45BA114E}" srcOrd="0" destOrd="0" presId="urn:microsoft.com/office/officeart/2005/8/layout/pyramid3"/>
    <dgm:cxn modelId="{A68B71BC-A930-AE4A-95BE-E26DFACB8EA4}" type="presOf" srcId="{37D2268A-3DE7-4A53-99F5-A666D3E0C699}" destId="{E78E7699-F92C-4DCF-ABEA-4D76D4F0F1FA}" srcOrd="1" destOrd="0" presId="urn:microsoft.com/office/officeart/2005/8/layout/pyramid3"/>
    <dgm:cxn modelId="{18AF8BCF-9551-914A-A01B-A24A33F7E105}" type="presOf" srcId="{EBD59E73-EB4A-435F-8F14-731ABB852A64}" destId="{A9112099-6A01-4863-8BC8-607B0C423676}" srcOrd="0" destOrd="0" presId="urn:microsoft.com/office/officeart/2005/8/layout/pyramid3"/>
    <dgm:cxn modelId="{289A80BF-2E6D-C54D-A169-BF3E47005DEC}" type="presOf" srcId="{B8756198-377E-4F73-9471-7F87B0A454C8}" destId="{5362ACCF-D5C6-4173-9B84-9632661412AF}" srcOrd="1" destOrd="0" presId="urn:microsoft.com/office/officeart/2005/8/layout/pyramid3"/>
    <dgm:cxn modelId="{F9136A33-9A7D-CF43-A977-BC15726471F4}" type="presOf" srcId="{37D2268A-3DE7-4A53-99F5-A666D3E0C699}" destId="{8643B4E0-6274-4AB1-9A40-F429CC4822A0}" srcOrd="0" destOrd="0" presId="urn:microsoft.com/office/officeart/2005/8/layout/pyramid3"/>
    <dgm:cxn modelId="{94B85763-121A-4466-A07C-B001CBBEE3B6}" srcId="{F3EA8C36-8204-4987-B1F8-D5B3EA274FB6}" destId="{EBD59E73-EB4A-435F-8F14-731ABB852A64}" srcOrd="1" destOrd="0" parTransId="{29CAF252-0187-4173-B9CC-8EAE532D3AF9}" sibTransId="{9BA3BBCF-A529-4C70-B329-9EF5326AD864}"/>
    <dgm:cxn modelId="{5FB0B13F-5687-4191-8D1E-29A5BC4A3344}" srcId="{F3EA8C36-8204-4987-B1F8-D5B3EA274FB6}" destId="{B8756198-377E-4F73-9471-7F87B0A454C8}" srcOrd="0" destOrd="0" parTransId="{88E0DC04-230B-4D9A-9C42-BFC74EA49CB5}" sibTransId="{2A01277D-C0BE-4773-BEBD-CF9B3B684127}"/>
    <dgm:cxn modelId="{C90BF2D2-039F-2F41-AB4D-7FAC653C2EA0}" type="presParOf" srcId="{2B0A0F65-F0F0-4944-BE9F-98DD45BA114E}" destId="{3C88CEFF-8B27-4DE4-95BA-C122E8B29C97}" srcOrd="0" destOrd="0" presId="urn:microsoft.com/office/officeart/2005/8/layout/pyramid3"/>
    <dgm:cxn modelId="{52CBC715-F89D-C14A-905D-B62E619802E5}" type="presParOf" srcId="{3C88CEFF-8B27-4DE4-95BA-C122E8B29C97}" destId="{2D3F5D33-F864-449A-B763-BE7EF1036BA2}" srcOrd="0" destOrd="0" presId="urn:microsoft.com/office/officeart/2005/8/layout/pyramid3"/>
    <dgm:cxn modelId="{F26DEF75-A714-6D4E-A3E7-8494B5F6D18C}" type="presParOf" srcId="{3C88CEFF-8B27-4DE4-95BA-C122E8B29C97}" destId="{5362ACCF-D5C6-4173-9B84-9632661412AF}" srcOrd="1" destOrd="0" presId="urn:microsoft.com/office/officeart/2005/8/layout/pyramid3"/>
    <dgm:cxn modelId="{D5257CD8-203C-D345-A06F-15885429CB8C}" type="presParOf" srcId="{2B0A0F65-F0F0-4944-BE9F-98DD45BA114E}" destId="{02400DB5-22A2-43C0-8C6C-CAAA3954CD77}" srcOrd="1" destOrd="0" presId="urn:microsoft.com/office/officeart/2005/8/layout/pyramid3"/>
    <dgm:cxn modelId="{4628C828-842B-0B43-9F67-30928771157D}" type="presParOf" srcId="{02400DB5-22A2-43C0-8C6C-CAAA3954CD77}" destId="{A9112099-6A01-4863-8BC8-607B0C423676}" srcOrd="0" destOrd="0" presId="urn:microsoft.com/office/officeart/2005/8/layout/pyramid3"/>
    <dgm:cxn modelId="{A7699D2D-39B4-974A-8108-74B8B5CE33FC}" type="presParOf" srcId="{02400DB5-22A2-43C0-8C6C-CAAA3954CD77}" destId="{341231A8-ADFE-4D97-A03A-4F91718035D6}" srcOrd="1" destOrd="0" presId="urn:microsoft.com/office/officeart/2005/8/layout/pyramid3"/>
    <dgm:cxn modelId="{9CB49855-D64F-9740-9660-B47C282667B0}" type="presParOf" srcId="{2B0A0F65-F0F0-4944-BE9F-98DD45BA114E}" destId="{15A232DF-7F23-4544-B3F8-9414C7B1C998}" srcOrd="2" destOrd="0" presId="urn:microsoft.com/office/officeart/2005/8/layout/pyramid3"/>
    <dgm:cxn modelId="{B08FD025-7B66-AC4D-846E-4F255E7AA932}" type="presParOf" srcId="{15A232DF-7F23-4544-B3F8-9414C7B1C998}" destId="{8643B4E0-6274-4AB1-9A40-F429CC4822A0}" srcOrd="0" destOrd="0" presId="urn:microsoft.com/office/officeart/2005/8/layout/pyramid3"/>
    <dgm:cxn modelId="{2BB8F2ED-420B-6F47-A1AE-FC6207DB3973}" type="presParOf" srcId="{15A232DF-7F23-4544-B3F8-9414C7B1C998}" destId="{E78E7699-F92C-4DCF-ABEA-4D76D4F0F1F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358B6-D971-47D2-8E09-810ED65E704F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27412F-D7CF-47E4-95D6-8345EFFA2B97}">
      <dgm:prSet phldrT="[Text]"/>
      <dgm:spPr/>
      <dgm:t>
        <a:bodyPr/>
        <a:lstStyle/>
        <a:p>
          <a:r>
            <a:rPr lang="en-US" dirty="0" smtClean="0"/>
            <a:t>Compliance monitoring of key measures  to sustain the gains</a:t>
          </a:r>
          <a:endParaRPr lang="en-US" dirty="0"/>
        </a:p>
      </dgm:t>
    </dgm:pt>
    <dgm:pt modelId="{95E5164F-F8B8-4FCC-BE55-EEE502FAA405}" type="parTrans" cxnId="{ED6DF2CA-9AB9-4A87-BD76-0824EB78B127}">
      <dgm:prSet/>
      <dgm:spPr/>
      <dgm:t>
        <a:bodyPr/>
        <a:lstStyle/>
        <a:p>
          <a:endParaRPr lang="en-US"/>
        </a:p>
      </dgm:t>
    </dgm:pt>
    <dgm:pt modelId="{0B1CDC3D-F9BA-4AF4-B80F-280B190D50DB}" type="sibTrans" cxnId="{ED6DF2CA-9AB9-4A87-BD76-0824EB78B127}">
      <dgm:prSet/>
      <dgm:spPr/>
      <dgm:t>
        <a:bodyPr/>
        <a:lstStyle/>
        <a:p>
          <a:endParaRPr lang="en-US"/>
        </a:p>
      </dgm:t>
    </dgm:pt>
    <dgm:pt modelId="{6E8647A3-079B-469A-B52D-93DCC26FC130}">
      <dgm:prSet phldrT="[Text]"/>
      <dgm:spPr/>
      <dgm:t>
        <a:bodyPr/>
        <a:lstStyle/>
        <a:p>
          <a:r>
            <a:rPr lang="en-US" dirty="0" smtClean="0"/>
            <a:t>Teams</a:t>
          </a:r>
          <a:r>
            <a:rPr lang="en-US" baseline="0" dirty="0" smtClean="0"/>
            <a:t> focus on key measures to complete goals</a:t>
          </a:r>
          <a:endParaRPr lang="en-US" dirty="0"/>
        </a:p>
      </dgm:t>
    </dgm:pt>
    <dgm:pt modelId="{6F485990-03AB-485D-85A0-B1894D217AC3}" type="parTrans" cxnId="{4ABFF60F-47BE-4E8F-8A04-2E37933E9EFE}">
      <dgm:prSet/>
      <dgm:spPr/>
      <dgm:t>
        <a:bodyPr/>
        <a:lstStyle/>
        <a:p>
          <a:endParaRPr lang="en-US"/>
        </a:p>
      </dgm:t>
    </dgm:pt>
    <dgm:pt modelId="{CCF964AD-3E76-424B-AEE0-1BB69DE7AFBD}" type="sibTrans" cxnId="{4ABFF60F-47BE-4E8F-8A04-2E37933E9EFE}">
      <dgm:prSet/>
      <dgm:spPr/>
      <dgm:t>
        <a:bodyPr/>
        <a:lstStyle/>
        <a:p>
          <a:endParaRPr lang="en-US"/>
        </a:p>
      </dgm:t>
    </dgm:pt>
    <dgm:pt modelId="{89DF96A5-80BE-4A27-9D64-B8EAFE7FF045}">
      <dgm:prSet phldrT="[Text]"/>
      <dgm:spPr/>
      <dgm:t>
        <a:bodyPr/>
        <a:lstStyle/>
        <a:p>
          <a:r>
            <a:rPr lang="en-US" dirty="0" smtClean="0"/>
            <a:t>ILPQC QI support to teams in need of additional assistance and will hold quarterly GH team calls </a:t>
          </a:r>
          <a:endParaRPr lang="en-US" dirty="0"/>
        </a:p>
      </dgm:t>
    </dgm:pt>
    <dgm:pt modelId="{856F7223-CDDD-4649-BCAF-FBB1033DC9B5}" type="parTrans" cxnId="{B39C1A1D-0322-44BE-927C-939FCC7DC57E}">
      <dgm:prSet/>
      <dgm:spPr/>
      <dgm:t>
        <a:bodyPr/>
        <a:lstStyle/>
        <a:p>
          <a:endParaRPr lang="en-US"/>
        </a:p>
      </dgm:t>
    </dgm:pt>
    <dgm:pt modelId="{097B2E13-B620-4726-88CE-9DE52271B3E3}" type="sibTrans" cxnId="{B39C1A1D-0322-44BE-927C-939FCC7DC57E}">
      <dgm:prSet/>
      <dgm:spPr/>
      <dgm:t>
        <a:bodyPr/>
        <a:lstStyle/>
        <a:p>
          <a:endParaRPr lang="en-US"/>
        </a:p>
      </dgm:t>
    </dgm:pt>
    <dgm:pt modelId="{AB1D3F4A-7616-4646-9669-623C82767054}" type="pres">
      <dgm:prSet presAssocID="{BAB358B6-D971-47D2-8E09-810ED65E704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52E65EB-CD2A-4227-87E1-C88C906A2DC5}" type="pres">
      <dgm:prSet presAssocID="{89DF96A5-80BE-4A27-9D64-B8EAFE7FF045}" presName="Accent3" presStyleCnt="0"/>
      <dgm:spPr/>
    </dgm:pt>
    <dgm:pt modelId="{17A69AFF-B56D-45FA-844E-680A513FF9DE}" type="pres">
      <dgm:prSet presAssocID="{89DF96A5-80BE-4A27-9D64-B8EAFE7FF045}" presName="Accent" presStyleLbl="node1" presStyleIdx="0" presStyleCnt="3"/>
      <dgm:spPr/>
    </dgm:pt>
    <dgm:pt modelId="{C05FD372-FF5C-481D-A2DC-C00236E486B6}" type="pres">
      <dgm:prSet presAssocID="{89DF96A5-80BE-4A27-9D64-B8EAFE7FF045}" presName="ParentBackground3" presStyleCnt="0"/>
      <dgm:spPr/>
    </dgm:pt>
    <dgm:pt modelId="{1367E17B-9316-437E-9712-281290A6BE01}" type="pres">
      <dgm:prSet presAssocID="{89DF96A5-80BE-4A27-9D64-B8EAFE7FF045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C50E09E7-75BD-4713-82EE-9D64D39A3A92}" type="pres">
      <dgm:prSet presAssocID="{89DF96A5-80BE-4A27-9D64-B8EAFE7FF04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21BCB-0CA8-40C2-8191-BCE0B2C7938E}" type="pres">
      <dgm:prSet presAssocID="{EB27412F-D7CF-47E4-95D6-8345EFFA2B97}" presName="Accent2" presStyleCnt="0"/>
      <dgm:spPr/>
    </dgm:pt>
    <dgm:pt modelId="{CA00809E-DC89-4CB7-9566-4B0D401282B2}" type="pres">
      <dgm:prSet presAssocID="{EB27412F-D7CF-47E4-95D6-8345EFFA2B97}" presName="Accent" presStyleLbl="node1" presStyleIdx="1" presStyleCnt="3"/>
      <dgm:spPr/>
    </dgm:pt>
    <dgm:pt modelId="{301CBA4C-68AF-4532-B25D-2EBDB0AE005B}" type="pres">
      <dgm:prSet presAssocID="{EB27412F-D7CF-47E4-95D6-8345EFFA2B97}" presName="ParentBackground2" presStyleCnt="0"/>
      <dgm:spPr/>
    </dgm:pt>
    <dgm:pt modelId="{9962038F-A161-4C08-9327-725FAF48C1E2}" type="pres">
      <dgm:prSet presAssocID="{EB27412F-D7CF-47E4-95D6-8345EFFA2B97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4F1B4342-A86B-4677-8F56-57441B0EEC9B}" type="pres">
      <dgm:prSet presAssocID="{EB27412F-D7CF-47E4-95D6-8345EFFA2B9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0E846-DD3D-4FE5-9638-C7D33F3BE146}" type="pres">
      <dgm:prSet presAssocID="{6E8647A3-079B-469A-B52D-93DCC26FC130}" presName="Accent1" presStyleCnt="0"/>
      <dgm:spPr/>
    </dgm:pt>
    <dgm:pt modelId="{69335F23-17E1-48E2-929E-BB560C706499}" type="pres">
      <dgm:prSet presAssocID="{6E8647A3-079B-469A-B52D-93DCC26FC130}" presName="Accent" presStyleLbl="node1" presStyleIdx="2" presStyleCnt="3"/>
      <dgm:spPr/>
    </dgm:pt>
    <dgm:pt modelId="{FD42AFAE-2373-4E6C-86DA-FBB5D4F96FDE}" type="pres">
      <dgm:prSet presAssocID="{6E8647A3-079B-469A-B52D-93DCC26FC130}" presName="ParentBackground1" presStyleCnt="0"/>
      <dgm:spPr/>
    </dgm:pt>
    <dgm:pt modelId="{FC5A62F4-BB29-48ED-AF4C-27FBEE4A5514}" type="pres">
      <dgm:prSet presAssocID="{6E8647A3-079B-469A-B52D-93DCC26FC130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F837D2D5-046C-41B3-9749-4B9EF6369A2C}" type="pres">
      <dgm:prSet presAssocID="{6E8647A3-079B-469A-B52D-93DCC26FC13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E4F903-7C23-1142-B92D-C6D415EA7954}" type="presOf" srcId="{89DF96A5-80BE-4A27-9D64-B8EAFE7FF045}" destId="{1367E17B-9316-437E-9712-281290A6BE01}" srcOrd="0" destOrd="0" presId="urn:microsoft.com/office/officeart/2011/layout/CircleProcess"/>
    <dgm:cxn modelId="{6C4878AF-6A59-704A-8976-09BF36312ADF}" type="presOf" srcId="{6E8647A3-079B-469A-B52D-93DCC26FC130}" destId="{FC5A62F4-BB29-48ED-AF4C-27FBEE4A5514}" srcOrd="0" destOrd="0" presId="urn:microsoft.com/office/officeart/2011/layout/CircleProcess"/>
    <dgm:cxn modelId="{C66483D0-6709-3E49-BFFE-7E9F6A9001AF}" type="presOf" srcId="{BAB358B6-D971-47D2-8E09-810ED65E704F}" destId="{AB1D3F4A-7616-4646-9669-623C82767054}" srcOrd="0" destOrd="0" presId="urn:microsoft.com/office/officeart/2011/layout/CircleProcess"/>
    <dgm:cxn modelId="{371589AB-C05C-C44F-8757-B3A948374153}" type="presOf" srcId="{EB27412F-D7CF-47E4-95D6-8345EFFA2B97}" destId="{4F1B4342-A86B-4677-8F56-57441B0EEC9B}" srcOrd="1" destOrd="0" presId="urn:microsoft.com/office/officeart/2011/layout/CircleProcess"/>
    <dgm:cxn modelId="{97A6730F-35DD-5242-86C1-7E2F77BF1AC6}" type="presOf" srcId="{6E8647A3-079B-469A-B52D-93DCC26FC130}" destId="{F837D2D5-046C-41B3-9749-4B9EF6369A2C}" srcOrd="1" destOrd="0" presId="urn:microsoft.com/office/officeart/2011/layout/CircleProcess"/>
    <dgm:cxn modelId="{ED6DF2CA-9AB9-4A87-BD76-0824EB78B127}" srcId="{BAB358B6-D971-47D2-8E09-810ED65E704F}" destId="{EB27412F-D7CF-47E4-95D6-8345EFFA2B97}" srcOrd="1" destOrd="0" parTransId="{95E5164F-F8B8-4FCC-BE55-EEE502FAA405}" sibTransId="{0B1CDC3D-F9BA-4AF4-B80F-280B190D50DB}"/>
    <dgm:cxn modelId="{23B6E4CC-9C3E-054F-9B07-74A0412E2503}" type="presOf" srcId="{EB27412F-D7CF-47E4-95D6-8345EFFA2B97}" destId="{9962038F-A161-4C08-9327-725FAF48C1E2}" srcOrd="0" destOrd="0" presId="urn:microsoft.com/office/officeart/2011/layout/CircleProcess"/>
    <dgm:cxn modelId="{B39C1A1D-0322-44BE-927C-939FCC7DC57E}" srcId="{BAB358B6-D971-47D2-8E09-810ED65E704F}" destId="{89DF96A5-80BE-4A27-9D64-B8EAFE7FF045}" srcOrd="2" destOrd="0" parTransId="{856F7223-CDDD-4649-BCAF-FBB1033DC9B5}" sibTransId="{097B2E13-B620-4726-88CE-9DE52271B3E3}"/>
    <dgm:cxn modelId="{6332E07C-A9AD-F443-AD99-19A29F9493EC}" type="presOf" srcId="{89DF96A5-80BE-4A27-9D64-B8EAFE7FF045}" destId="{C50E09E7-75BD-4713-82EE-9D64D39A3A92}" srcOrd="1" destOrd="0" presId="urn:microsoft.com/office/officeart/2011/layout/CircleProcess"/>
    <dgm:cxn modelId="{4ABFF60F-47BE-4E8F-8A04-2E37933E9EFE}" srcId="{BAB358B6-D971-47D2-8E09-810ED65E704F}" destId="{6E8647A3-079B-469A-B52D-93DCC26FC130}" srcOrd="0" destOrd="0" parTransId="{6F485990-03AB-485D-85A0-B1894D217AC3}" sibTransId="{CCF964AD-3E76-424B-AEE0-1BB69DE7AFBD}"/>
    <dgm:cxn modelId="{EC9D6247-6847-5B4A-B296-3C901E6C8F26}" type="presParOf" srcId="{AB1D3F4A-7616-4646-9669-623C82767054}" destId="{252E65EB-CD2A-4227-87E1-C88C906A2DC5}" srcOrd="0" destOrd="0" presId="urn:microsoft.com/office/officeart/2011/layout/CircleProcess"/>
    <dgm:cxn modelId="{D28F4371-080B-FF47-915A-6306969281F0}" type="presParOf" srcId="{252E65EB-CD2A-4227-87E1-C88C906A2DC5}" destId="{17A69AFF-B56D-45FA-844E-680A513FF9DE}" srcOrd="0" destOrd="0" presId="urn:microsoft.com/office/officeart/2011/layout/CircleProcess"/>
    <dgm:cxn modelId="{794C2430-C083-7246-93A1-BBB35E45527B}" type="presParOf" srcId="{AB1D3F4A-7616-4646-9669-623C82767054}" destId="{C05FD372-FF5C-481D-A2DC-C00236E486B6}" srcOrd="1" destOrd="0" presId="urn:microsoft.com/office/officeart/2011/layout/CircleProcess"/>
    <dgm:cxn modelId="{CB35B6DB-C4E3-1C45-A3DA-F0038A00C35B}" type="presParOf" srcId="{C05FD372-FF5C-481D-A2DC-C00236E486B6}" destId="{1367E17B-9316-437E-9712-281290A6BE01}" srcOrd="0" destOrd="0" presId="urn:microsoft.com/office/officeart/2011/layout/CircleProcess"/>
    <dgm:cxn modelId="{291EEDE7-90F3-834A-A362-903004B49E76}" type="presParOf" srcId="{AB1D3F4A-7616-4646-9669-623C82767054}" destId="{C50E09E7-75BD-4713-82EE-9D64D39A3A92}" srcOrd="2" destOrd="0" presId="urn:microsoft.com/office/officeart/2011/layout/CircleProcess"/>
    <dgm:cxn modelId="{78E5201D-E300-734C-920E-3EA531C68959}" type="presParOf" srcId="{AB1D3F4A-7616-4646-9669-623C82767054}" destId="{33221BCB-0CA8-40C2-8191-BCE0B2C7938E}" srcOrd="3" destOrd="0" presId="urn:microsoft.com/office/officeart/2011/layout/CircleProcess"/>
    <dgm:cxn modelId="{21B364EF-DA8D-3940-A7F5-FA10A5270612}" type="presParOf" srcId="{33221BCB-0CA8-40C2-8191-BCE0B2C7938E}" destId="{CA00809E-DC89-4CB7-9566-4B0D401282B2}" srcOrd="0" destOrd="0" presId="urn:microsoft.com/office/officeart/2011/layout/CircleProcess"/>
    <dgm:cxn modelId="{07BB83F8-72FF-674C-BF0B-050BA8C6D2FC}" type="presParOf" srcId="{AB1D3F4A-7616-4646-9669-623C82767054}" destId="{301CBA4C-68AF-4532-B25D-2EBDB0AE005B}" srcOrd="4" destOrd="0" presId="urn:microsoft.com/office/officeart/2011/layout/CircleProcess"/>
    <dgm:cxn modelId="{50989E1F-902B-904B-AB90-8138A2B82445}" type="presParOf" srcId="{301CBA4C-68AF-4532-B25D-2EBDB0AE005B}" destId="{9962038F-A161-4C08-9327-725FAF48C1E2}" srcOrd="0" destOrd="0" presId="urn:microsoft.com/office/officeart/2011/layout/CircleProcess"/>
    <dgm:cxn modelId="{C503AAA0-DBBF-8D4E-B562-2117240A6E0B}" type="presParOf" srcId="{AB1D3F4A-7616-4646-9669-623C82767054}" destId="{4F1B4342-A86B-4677-8F56-57441B0EEC9B}" srcOrd="5" destOrd="0" presId="urn:microsoft.com/office/officeart/2011/layout/CircleProcess"/>
    <dgm:cxn modelId="{91CB78E3-9DE6-EB42-833F-684FE353B334}" type="presParOf" srcId="{AB1D3F4A-7616-4646-9669-623C82767054}" destId="{7D60E846-DD3D-4FE5-9638-C7D33F3BE146}" srcOrd="6" destOrd="0" presId="urn:microsoft.com/office/officeart/2011/layout/CircleProcess"/>
    <dgm:cxn modelId="{9979AAC8-F430-C147-83F1-F0FC41BB5DF2}" type="presParOf" srcId="{7D60E846-DD3D-4FE5-9638-C7D33F3BE146}" destId="{69335F23-17E1-48E2-929E-BB560C706499}" srcOrd="0" destOrd="0" presId="urn:microsoft.com/office/officeart/2011/layout/CircleProcess"/>
    <dgm:cxn modelId="{2A3CED20-E85C-334A-BF5B-61ABCF5B1370}" type="presParOf" srcId="{AB1D3F4A-7616-4646-9669-623C82767054}" destId="{FD42AFAE-2373-4E6C-86DA-FBB5D4F96FDE}" srcOrd="7" destOrd="0" presId="urn:microsoft.com/office/officeart/2011/layout/CircleProcess"/>
    <dgm:cxn modelId="{7CD599A4-25BF-9247-810C-8CB82CF594E4}" type="presParOf" srcId="{FD42AFAE-2373-4E6C-86DA-FBB5D4F96FDE}" destId="{FC5A62F4-BB29-48ED-AF4C-27FBEE4A5514}" srcOrd="0" destOrd="0" presId="urn:microsoft.com/office/officeart/2011/layout/CircleProcess"/>
    <dgm:cxn modelId="{FD0100FA-AC92-E14B-9C2C-C6C203FD3FD5}" type="presParOf" srcId="{AB1D3F4A-7616-4646-9669-623C82767054}" destId="{F837D2D5-046C-41B3-9749-4B9EF6369A2C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F5D33-F864-449A-B763-BE7EF1036BA2}">
      <dsp:nvSpPr>
        <dsp:cNvPr id="0" name=""/>
        <dsp:cNvSpPr/>
      </dsp:nvSpPr>
      <dsp:spPr>
        <a:xfrm rot="10800000">
          <a:off x="0" y="0"/>
          <a:ext cx="8388927" cy="1596460"/>
        </a:xfrm>
        <a:prstGeom prst="trapezoid">
          <a:avLst>
            <a:gd name="adj" fmla="val 875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Temperature between 36.5-37.5 °C (97.7-99.5 °F) upon NICU admission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Delayed cord clamping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Post-resuscitation debrief </a:t>
          </a:r>
        </a:p>
      </dsp:txBody>
      <dsp:txXfrm rot="-10800000">
        <a:off x="1468062" y="0"/>
        <a:ext cx="5452802" cy="1596460"/>
      </dsp:txXfrm>
    </dsp:sp>
    <dsp:sp modelId="{A9112099-6A01-4863-8BC8-607B0C423676}">
      <dsp:nvSpPr>
        <dsp:cNvPr id="0" name=""/>
        <dsp:cNvSpPr/>
      </dsp:nvSpPr>
      <dsp:spPr>
        <a:xfrm rot="10800000">
          <a:off x="1398154" y="1596460"/>
          <a:ext cx="5592617" cy="1596460"/>
        </a:xfrm>
        <a:prstGeom prst="trapezoid">
          <a:avLst>
            <a:gd name="adj" fmla="val 875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Pre-brief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Pulse-oximetry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Non-invasive respiratory support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Checklist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Family Engagement prior to delivery</a:t>
          </a:r>
        </a:p>
      </dsp:txBody>
      <dsp:txXfrm rot="-10800000">
        <a:off x="2376862" y="1596460"/>
        <a:ext cx="3635201" cy="1596460"/>
      </dsp:txXfrm>
    </dsp:sp>
    <dsp:sp modelId="{8643B4E0-6274-4AB1-9A40-F429CC4822A0}">
      <dsp:nvSpPr>
        <dsp:cNvPr id="0" name=""/>
        <dsp:cNvSpPr/>
      </dsp:nvSpPr>
      <dsp:spPr>
        <a:xfrm rot="10800000">
          <a:off x="2796309" y="3192921"/>
          <a:ext cx="2796308" cy="1596460"/>
        </a:xfrm>
        <a:prstGeom prst="trapezoid">
          <a:avLst>
            <a:gd name="adj" fmla="val 875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Antibiotics and IV access within 1 hour of NICU admission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Family engagement in delivery room and during NICU admission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Surfactant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-10800000">
        <a:off x="2796309" y="3192921"/>
        <a:ext cx="2796308" cy="1596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69AFF-B56D-45FA-844E-680A513FF9DE}">
      <dsp:nvSpPr>
        <dsp:cNvPr id="0" name=""/>
        <dsp:cNvSpPr/>
      </dsp:nvSpPr>
      <dsp:spPr>
        <a:xfrm>
          <a:off x="5947018" y="951499"/>
          <a:ext cx="2520498" cy="2520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7E17B-9316-437E-9712-281290A6BE01}">
      <dsp:nvSpPr>
        <dsp:cNvPr id="0" name=""/>
        <dsp:cNvSpPr/>
      </dsp:nvSpPr>
      <dsp:spPr>
        <a:xfrm>
          <a:off x="6030706" y="1035546"/>
          <a:ext cx="2353121" cy="23528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ILPQC QI support to teams in need of additional assistance and will hold quarterly GH team calls </a:t>
          </a:r>
          <a:endParaRPr lang="en-US" sz="1700" kern="1200" dirty="0"/>
        </a:p>
      </dsp:txBody>
      <dsp:txXfrm>
        <a:off x="6367101" y="1371734"/>
        <a:ext cx="1680332" cy="1680496"/>
      </dsp:txXfrm>
    </dsp:sp>
    <dsp:sp modelId="{CA00809E-DC89-4CB7-9566-4B0D401282B2}">
      <dsp:nvSpPr>
        <dsp:cNvPr id="0" name=""/>
        <dsp:cNvSpPr/>
      </dsp:nvSpPr>
      <dsp:spPr>
        <a:xfrm rot="2700000">
          <a:off x="3345045" y="954547"/>
          <a:ext cx="2514427" cy="251442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2038F-A161-4C08-9327-725FAF48C1E2}">
      <dsp:nvSpPr>
        <dsp:cNvPr id="0" name=""/>
        <dsp:cNvSpPr/>
      </dsp:nvSpPr>
      <dsp:spPr>
        <a:xfrm>
          <a:off x="3425698" y="1035546"/>
          <a:ext cx="2353121" cy="23528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Compliance monitoring of key measures  to sustain the gains</a:t>
          </a:r>
          <a:endParaRPr lang="en-US" sz="1700" kern="1200" dirty="0"/>
        </a:p>
      </dsp:txBody>
      <dsp:txXfrm>
        <a:off x="3762093" y="1371734"/>
        <a:ext cx="1680332" cy="1680496"/>
      </dsp:txXfrm>
    </dsp:sp>
    <dsp:sp modelId="{69335F23-17E1-48E2-929E-BB560C706499}">
      <dsp:nvSpPr>
        <dsp:cNvPr id="0" name=""/>
        <dsp:cNvSpPr/>
      </dsp:nvSpPr>
      <dsp:spPr>
        <a:xfrm rot="2700000">
          <a:off x="740038" y="954547"/>
          <a:ext cx="2514427" cy="251442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A62F4-BB29-48ED-AF4C-27FBEE4A5514}">
      <dsp:nvSpPr>
        <dsp:cNvPr id="0" name=""/>
        <dsp:cNvSpPr/>
      </dsp:nvSpPr>
      <dsp:spPr>
        <a:xfrm>
          <a:off x="820691" y="1035546"/>
          <a:ext cx="2353121" cy="23528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Teams</a:t>
          </a:r>
          <a:r>
            <a:rPr lang="en-US" sz="1700" kern="1200" baseline="0" dirty="0" smtClean="0"/>
            <a:t> focus on key measures to complete goals</a:t>
          </a:r>
          <a:endParaRPr lang="en-US" sz="1700" kern="1200" dirty="0"/>
        </a:p>
      </dsp:txBody>
      <dsp:txXfrm>
        <a:off x="1157085" y="1371734"/>
        <a:ext cx="1680332" cy="168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AE54B-BB30-4E47-81FC-7D5E10D5FCA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C4638-8E2D-184D-AF01-FCD283402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3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667F1A6-D26A-435E-A6B9-71DCD84A0B24}" type="slidenum">
              <a:rPr lang="en-US" altLang="en-US">
                <a:latin typeface="Calibri" pitchFamily="34" charset="0"/>
              </a:rPr>
              <a:pPr/>
              <a:t>1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23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3F94C-C7C4-40F1-8D43-2A90996B240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334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3F94C-C7C4-40F1-8D43-2A90996B240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435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3F94C-C7C4-40F1-8D43-2A90996B240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190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3169A0-A7E7-FB4D-AE02-C11DE4C9A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432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3169A0-A7E7-FB4D-AE02-C11DE4C9A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07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3169A0-A7E7-FB4D-AE02-C11DE4C9A9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287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60114-8EFE-4364-BFC7-52C1A6B974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69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29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10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733B-ED6A-429B-9501-B0F63ABEBBC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7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7B1CA87-152D-48F1-885B-E08475F7C188}" type="slidenum">
              <a:rPr lang="en-US" altLang="en-US" smtClean="0">
                <a:latin typeface="Calibri" pitchFamily="34" charset="0"/>
              </a:rPr>
              <a:pPr eaLnBrk="1" hangingPunct="1"/>
              <a:t>2</a:t>
            </a:fld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97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733B-ED6A-429B-9501-B0F63ABEBBC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8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733B-ED6A-429B-9501-B0F63ABEBBC5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23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dirty="0" smtClean="0"/>
              <a:t>Model state PQC programs in OH, TN, Massachusetts, FL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733B-ED6A-429B-9501-B0F63ABEBBC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198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961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733B-ED6A-429B-9501-B0F63ABEBBC5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648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733B-ED6A-429B-9501-B0F63ABEBBC5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2440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7B1CA87-152D-48F1-885B-E08475F7C188}" type="slidenum">
              <a:rPr lang="en-US" altLang="en-US" smtClean="0">
                <a:latin typeface="Calibri" pitchFamily="34" charset="0"/>
              </a:rPr>
              <a:pPr eaLnBrk="1" hangingPunct="1"/>
              <a:t>30</a:t>
            </a:fld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636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aim statement is an exampl</a:t>
            </a:r>
            <a:r>
              <a:rPr lang="en-US" baseline="0" dirty="0" smtClean="0"/>
              <a:t>e that is specific, establishes stretch, is measurable, achievable, relevant and timely.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19A13-7957-A346-8B79-DA2FC796C4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process metrics measure our steps in the system and help establish whether changes can</a:t>
            </a:r>
            <a:r>
              <a:rPr lang="en-US" baseline="0" dirty="0" smtClean="0"/>
              <a:t> be attributed to the interventions or other effects within the system.</a:t>
            </a:r>
          </a:p>
          <a:p>
            <a:r>
              <a:rPr lang="en-US" baseline="0" dirty="0" smtClean="0"/>
              <a:t>Our balancing measures establish whether the interventions cause new problems within the system.</a:t>
            </a:r>
          </a:p>
          <a:p>
            <a:r>
              <a:rPr lang="en-US" baseline="0" dirty="0" smtClean="0"/>
              <a:t>Our outcome measure seek to define health or wellbeing of the infants and/or families as a whole.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19A13-7957-A346-8B79-DA2FC796C4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235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Key driver diagram summarizing specific interventions driving key baseline changes aimed at achieving the specific aim of NEC rate reduction by 50%. Key driver diagram based on Institute for Healthcare Improvement model of improvement.</a:t>
            </a:r>
          </a:p>
        </p:txBody>
      </p:sp>
    </p:spTree>
    <p:extLst>
      <p:ext uri="{BB962C8B-B14F-4D97-AF65-F5344CB8AC3E}">
        <p14:creationId xmlns:p14="http://schemas.microsoft.com/office/powerpoint/2010/main" val="1364148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13" indent="-28569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789" indent="-22855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05" indent="-22855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021" indent="-22855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136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250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366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482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9F93021-76CA-42C7-9304-9B7039877150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3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44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Driver diagram of the 100 000 Babies Campaign identifying the aims, outcomes, key drivers, and process changes targeted in the program. CPAP, continuous positive airway pressure; IV, intravenous.</a:t>
            </a:r>
          </a:p>
        </p:txBody>
      </p:sp>
    </p:spTree>
    <p:extLst>
      <p:ext uri="{BB962C8B-B14F-4D97-AF65-F5344CB8AC3E}">
        <p14:creationId xmlns:p14="http://schemas.microsoft.com/office/powerpoint/2010/main" val="1664872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733B-ED6A-429B-9501-B0F63ABEBBC5}" type="slidenum">
              <a:rPr lang="en-US" altLang="en-US" smtClean="0"/>
              <a:pPr/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882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Dan Updated 12.17</a:t>
            </a:r>
          </a:p>
          <a:p>
            <a:r>
              <a:rPr lang="en-US" altLang="en-US" dirty="0" smtClean="0"/>
              <a:t>Prepare graphs</a:t>
            </a:r>
          </a:p>
          <a:p>
            <a:r>
              <a:rPr lang="en-US" altLang="en-US" dirty="0" smtClean="0"/>
              <a:t>JJ Updated 12.16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Take out of graphs:</a:t>
            </a:r>
          </a:p>
          <a:p>
            <a:r>
              <a:rPr lang="en-US" altLang="en-US" b="1" dirty="0" smtClean="0"/>
              <a:t>Father at delivery</a:t>
            </a:r>
          </a:p>
          <a:p>
            <a:r>
              <a:rPr lang="en-US" altLang="en-US" b="1" dirty="0" smtClean="0"/>
              <a:t>Administration</a:t>
            </a:r>
            <a:r>
              <a:rPr lang="en-US" altLang="en-US" b="1" baseline="0" dirty="0" smtClean="0"/>
              <a:t> of surfactant</a:t>
            </a:r>
          </a:p>
          <a:p>
            <a:r>
              <a:rPr lang="en-US" altLang="en-US" b="1" baseline="0" dirty="0" smtClean="0"/>
              <a:t>Administration of antibiotics</a:t>
            </a:r>
          </a:p>
          <a:p>
            <a:r>
              <a:rPr lang="en-US" altLang="en-US" b="1" baseline="0" dirty="0" smtClean="0"/>
              <a:t>IV fluids?</a:t>
            </a:r>
            <a:endParaRPr lang="en-US" altLang="en-US" b="1" dirty="0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13" indent="-28569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789" indent="-22855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05" indent="-22855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021" indent="-22855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136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250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366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482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9F93021-76CA-42C7-9304-9B7039877150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4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90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13" indent="-28569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789" indent="-22855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05" indent="-22855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021" indent="-22855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136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250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366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482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9F93021-76CA-42C7-9304-9B7039877150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5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5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1" dirty="0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13" indent="-285697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789" indent="-22855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05" indent="-22855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021" indent="-22855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136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250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366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482" indent="-2285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9F93021-76CA-42C7-9304-9B7039877150}" type="slidenum">
              <a:rPr lang="en-US" alt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6</a:t>
            </a:fld>
            <a:endParaRPr lang="en-US" alt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5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09" indent="-285734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937" indent="-228587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112" indent="-228587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287" indent="-228587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04CBC4-A3B7-49FC-838C-A1FECAA602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343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338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3F94C-C7C4-40F1-8D43-2A90996B240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42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7C852-9751-E446-B8E3-63A144E28274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0AFAA-CF1B-374B-969C-19C739AF66D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7C852-9751-E446-B8E3-63A144E28274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0AFAA-CF1B-374B-969C-19C739AF66D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7C852-9751-E446-B8E3-63A144E28274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0AFAA-CF1B-374B-969C-19C739AF66D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1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105400" y="1447800"/>
            <a:ext cx="35814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7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7C852-9751-E446-B8E3-63A144E28274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0AFAA-CF1B-374B-969C-19C739AF66D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7C852-9751-E446-B8E3-63A144E28274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0AFAA-CF1B-374B-969C-19C739AF66D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7C852-9751-E446-B8E3-63A144E28274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0AFAA-CF1B-374B-969C-19C739AF66D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7C852-9751-E446-B8E3-63A144E28274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0AFAA-CF1B-374B-969C-19C739AF66D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7C852-9751-E446-B8E3-63A144E28274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0AFAA-CF1B-374B-969C-19C739AF66D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7C852-9751-E446-B8E3-63A144E28274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0AFAA-CF1B-374B-969C-19C739AF66D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7C852-9751-E446-B8E3-63A144E28274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0AFAA-CF1B-374B-969C-19C739AF66D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7C852-9751-E446-B8E3-63A144E28274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0AFAA-CF1B-374B-969C-19C739AF66D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fld id="{4877C852-9751-E446-B8E3-63A144E28274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fld id="{61F0AFAA-CF1B-374B-969C-19C739AF6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3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pqc.org/" TargetMode="External"/><Relationship Id="rId2" Type="http://schemas.openxmlformats.org/officeDocument/2006/relationships/hyperlink" Target="mailto:info@ilpqc.org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imag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200400" y="4191000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December 19, 2017</a:t>
            </a:r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>
          <a:xfrm>
            <a:off x="3276600" y="2057407"/>
            <a:ext cx="5638800" cy="1622425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Neonatal Breakout Session</a:t>
            </a:r>
            <a:endParaRPr lang="en-US" altLang="en-US" sz="5400" b="1" dirty="0" smtClean="0">
              <a:solidFill>
                <a:srgbClr val="004990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173336" y="1925655"/>
            <a:ext cx="2101094" cy="13761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ounded Rectangle 10"/>
          <p:cNvSpPr/>
          <p:nvPr/>
        </p:nvSpPr>
        <p:spPr>
          <a:xfrm>
            <a:off x="2353249" y="4271261"/>
            <a:ext cx="2266122" cy="13410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Rounded Rectangle 2"/>
          <p:cNvSpPr/>
          <p:nvPr/>
        </p:nvSpPr>
        <p:spPr>
          <a:xfrm>
            <a:off x="1514593" y="2902725"/>
            <a:ext cx="2610147" cy="10272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330062" y="1057336"/>
            <a:ext cx="5529263" cy="642938"/>
          </a:xfrm>
        </p:spPr>
        <p:txBody>
          <a:bodyPr/>
          <a:lstStyle/>
          <a:p>
            <a:pPr algn="l" eaLnBrk="1" hangingPunct="1"/>
            <a:r>
              <a:rPr lang="en-US" sz="2250" b="1" dirty="0">
                <a:solidFill>
                  <a:srgbClr val="F58466"/>
                </a:solidFill>
                <a:latin typeface="Goudy Old Style" pitchFamily="18" charset="0"/>
              </a:rPr>
              <a:t>What worked well for the GH Initiative?</a:t>
            </a:r>
            <a:endParaRPr lang="en-US" altLang="en-US" sz="225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26" y="1768205"/>
            <a:ext cx="3317515" cy="1000373"/>
          </a:xfrm>
        </p:spPr>
      </p:pic>
      <p:sp>
        <p:nvSpPr>
          <p:cNvPr id="5" name="Rectangle 4"/>
          <p:cNvSpPr/>
          <p:nvPr/>
        </p:nvSpPr>
        <p:spPr>
          <a:xfrm>
            <a:off x="1623061" y="2937402"/>
            <a:ext cx="25016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National2"/>
              </a:rPr>
              <a:t>“Sharing of documents to educate staff on new initiative. Sharing of information on what's going well and what we struggle with. Prescheduled meetings.”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9535" y="2025087"/>
            <a:ext cx="2033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E48"/>
                </a:solidFill>
                <a:latin typeface="National2"/>
              </a:rPr>
              <a:t>“The data site was easy to navigate. Reviewing the data monthly with our entire NICU team at our Quality meeting was most helpful in achieving our goals.”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504166" y="4360875"/>
            <a:ext cx="2143412" cy="151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E48"/>
                </a:solidFill>
                <a:latin typeface="National2"/>
              </a:rPr>
              <a:t>“Monthly calls with details from teams who were succeeding on certain measures, giving ideas to teams who were struggling with the same measure.”</a:t>
            </a:r>
          </a:p>
          <a:p>
            <a:r>
              <a:rPr lang="en-US" sz="1013" dirty="0"/>
              <a:t/>
            </a:r>
            <a:br>
              <a:rPr lang="en-US" sz="1013" dirty="0"/>
            </a:br>
            <a:endParaRPr lang="en-US" sz="1013" dirty="0"/>
          </a:p>
        </p:txBody>
      </p:sp>
      <p:sp>
        <p:nvSpPr>
          <p:cNvPr id="12" name="Rounded Rectangle 11"/>
          <p:cNvSpPr/>
          <p:nvPr/>
        </p:nvSpPr>
        <p:spPr>
          <a:xfrm>
            <a:off x="4929808" y="3492433"/>
            <a:ext cx="2588150" cy="14018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/>
          <p:cNvSpPr/>
          <p:nvPr/>
        </p:nvSpPr>
        <p:spPr>
          <a:xfrm>
            <a:off x="4958016" y="3697050"/>
            <a:ext cx="2516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E48"/>
                </a:solidFill>
                <a:latin typeface="National2"/>
              </a:rPr>
              <a:t>“I liked how detailed the description of the outcomes were. I liked having multiple things to focus on as not every hospital needs work on the same outcomes.”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25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399058" y="1097419"/>
            <a:ext cx="5529263" cy="6429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250" b="1" dirty="0">
                <a:solidFill>
                  <a:srgbClr val="F58466"/>
                </a:solidFill>
                <a:latin typeface="Goudy Old Style" pitchFamily="18" charset="0"/>
              </a:rPr>
              <a:t>Biggest Barriers for Data Collection and </a:t>
            </a:r>
            <a:br>
              <a:rPr lang="en-US" sz="225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2250" b="1" dirty="0">
                <a:solidFill>
                  <a:srgbClr val="F58466"/>
                </a:solidFill>
                <a:latin typeface="Goudy Old Style" pitchFamily="18" charset="0"/>
              </a:rPr>
              <a:t>Entry</a:t>
            </a:r>
            <a:endParaRPr lang="en-US" altLang="en-US" sz="225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971" y="1418890"/>
            <a:ext cx="5743023" cy="4307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32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288" y="1073125"/>
            <a:ext cx="6397229" cy="64293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400" b="1" dirty="0">
                <a:solidFill>
                  <a:srgbClr val="F58466"/>
                </a:solidFill>
                <a:latin typeface="Goudy Old Style" pitchFamily="18" charset="0"/>
              </a:rPr>
              <a:t>Biggest Barriers to Data </a:t>
            </a:r>
            <a:br>
              <a:rPr lang="en-US" sz="24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2400" b="1" dirty="0">
                <a:solidFill>
                  <a:srgbClr val="F58466"/>
                </a:solidFill>
                <a:latin typeface="Goudy Old Style" pitchFamily="18" charset="0"/>
              </a:rPr>
              <a:t>Collection and Entry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485900" y="1854643"/>
            <a:ext cx="6172200" cy="756710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tx2"/>
              </a:buClr>
            </a:pPr>
            <a:r>
              <a:rPr lang="en-US" sz="7200" dirty="0"/>
              <a:t>Resources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7200" dirty="0"/>
              <a:t>Having staff that submit information that is needed to collect the data is challenge. 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7200" dirty="0"/>
              <a:t>Repeated reminders to staff regarding definitions for data collection.</a:t>
            </a:r>
          </a:p>
          <a:p>
            <a:pPr>
              <a:buClr>
                <a:schemeClr val="tx2"/>
              </a:buClr>
            </a:pPr>
            <a:r>
              <a:rPr lang="en-US" sz="7200" dirty="0"/>
              <a:t>Buy in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7200" dirty="0"/>
              <a:t>Lack of investment after an extensive attempt to go through all of the channels to get the project started. 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7200" dirty="0"/>
              <a:t>Inconsistent completion by providers and nurses</a:t>
            </a:r>
          </a:p>
          <a:p>
            <a:pPr>
              <a:buClr>
                <a:schemeClr val="tx2"/>
              </a:buClr>
            </a:pPr>
            <a:r>
              <a:rPr lang="en-US" sz="7200" dirty="0"/>
              <a:t>Data system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7200" dirty="0"/>
              <a:t>Identify opportunities to improve usability of data </a:t>
            </a:r>
            <a:r>
              <a:rPr lang="en-US" sz="7200" dirty="0" smtClean="0"/>
              <a:t>forms/entry </a:t>
            </a:r>
            <a:endParaRPr lang="en-US" sz="7200" dirty="0"/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7200" dirty="0"/>
              <a:t>Incorporate dash board for improved reporting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825" dirty="0"/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82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8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422912" y="1115311"/>
            <a:ext cx="5529263" cy="642938"/>
          </a:xfrm>
        </p:spPr>
        <p:txBody>
          <a:bodyPr/>
          <a:lstStyle/>
          <a:p>
            <a:pPr algn="l" eaLnBrk="1" hangingPunct="1"/>
            <a:r>
              <a:rPr lang="en-US" sz="2250" b="1" dirty="0">
                <a:solidFill>
                  <a:srgbClr val="F58466"/>
                </a:solidFill>
                <a:latin typeface="Goudy Old Style" pitchFamily="18" charset="0"/>
              </a:rPr>
              <a:t>Lessons Learned from the GH Initiative </a:t>
            </a:r>
            <a:endParaRPr lang="en-US" altLang="en-US" sz="225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5900" y="1705558"/>
            <a:ext cx="6172200" cy="3394472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2"/>
              </a:buClr>
            </a:pPr>
            <a:r>
              <a:rPr lang="en-US" dirty="0" smtClean="0"/>
              <a:t>Communication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Develop strategies for communication within hospital teams during changes in membership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Ensure effective communication from the start of the initiative 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Ensuring all team leads are getting ILPQC communications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Data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Clear variable definitions/analysis plans up front to avoid ambiguity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Incorporating early input from teams on data collection/system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Tools</a:t>
            </a:r>
            <a:endParaRPr lang="en-US" dirty="0"/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Providing templates (e.g. checklists) to jump start teams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Communicate collaborative team call topics in advance to facilitate team preparation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Identify strategies </a:t>
            </a:r>
            <a:r>
              <a:rPr lang="en-US" dirty="0"/>
              <a:t>to increase physician engagement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378746" y="1060492"/>
            <a:ext cx="5507831" cy="64293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400" b="1" dirty="0">
                <a:solidFill>
                  <a:srgbClr val="F58466"/>
                </a:solidFill>
                <a:latin typeface="Goudy Old Style" pitchFamily="18" charset="0"/>
              </a:rPr>
              <a:t>ILPQC Collaborative Learning and </a:t>
            </a:r>
            <a:br>
              <a:rPr lang="en-US" sz="24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2400" b="1" dirty="0">
                <a:solidFill>
                  <a:srgbClr val="F58466"/>
                </a:solidFill>
                <a:latin typeface="Goudy Old Style" pitchFamily="18" charset="0"/>
              </a:rPr>
              <a:t>Communication Preferences </a:t>
            </a:r>
            <a:endParaRPr lang="en-US" altLang="en-US" sz="24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8744" y="1826059"/>
            <a:ext cx="6172200" cy="3365701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2"/>
              </a:buClr>
            </a:pPr>
            <a:r>
              <a:rPr lang="en-US" dirty="0"/>
              <a:t>Over half (55%) of teams found the hospital teams calls to be moderately to extremely useful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11% not at all useful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33% slightly useful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44% moderately useful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11% extremely useful 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Teams recommended every </a:t>
            </a:r>
            <a:r>
              <a:rPr lang="en-US" dirty="0"/>
              <a:t>other month (44%) or monthly (40%) team calls </a:t>
            </a:r>
            <a:r>
              <a:rPr lang="en-US" dirty="0" smtClean="0"/>
              <a:t>for MNO 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Teams valued regular email communications and preferred monthly </a:t>
            </a:r>
            <a:r>
              <a:rPr lang="en-US" dirty="0"/>
              <a:t>email updates </a:t>
            </a:r>
            <a:r>
              <a:rPr lang="en-US" dirty="0" smtClean="0"/>
              <a:t>(</a:t>
            </a:r>
            <a:r>
              <a:rPr lang="en-US" dirty="0"/>
              <a:t>72% of respondents) over twice monthly or quarterly 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9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US" sz="2250" b="1" dirty="0">
                <a:solidFill>
                  <a:srgbClr val="F58466"/>
                </a:solidFill>
                <a:latin typeface="Goudy Old Style" pitchFamily="18" charset="0"/>
              </a:rPr>
              <a:t>Plans for 2018 and Beyond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85900" y="1270001"/>
            <a:ext cx="6172200" cy="4070042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/>
              <a:t>High interest in 2018 initiatives</a:t>
            </a:r>
            <a:endParaRPr lang="en-US" dirty="0"/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89% of responding teams plan to participate in MNO</a:t>
            </a:r>
          </a:p>
          <a:p>
            <a:pPr lvl="2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/>
              <a:t>Opportunities for expansion to Level I and Level II hospitals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94% plan to participate in GH Sustainability 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Initiatives of </a:t>
            </a:r>
            <a:r>
              <a:rPr lang="en-US" dirty="0"/>
              <a:t>interest for </a:t>
            </a:r>
            <a:r>
              <a:rPr lang="en-US" dirty="0" smtClean="0"/>
              <a:t>consideration for 2020 </a:t>
            </a:r>
            <a:r>
              <a:rPr lang="en-US" dirty="0"/>
              <a:t>and </a:t>
            </a:r>
            <a:r>
              <a:rPr lang="en-US" dirty="0" smtClean="0"/>
              <a:t>beyond (20% or more of teams expressing interest)</a:t>
            </a:r>
            <a:endParaRPr lang="en-US" dirty="0"/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Antibiotic stewardship (35% of teams)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Survival without morbidity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Supporting optimal breastfeeding/Breastmilk in the NICU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49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US" sz="2250" b="1" dirty="0">
                <a:solidFill>
                  <a:srgbClr val="F58466"/>
                </a:solidFill>
                <a:latin typeface="Goudy Old Style" pitchFamily="18" charset="0"/>
              </a:rPr>
              <a:t>Exploring Additional Resources for Teams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85900" y="1772098"/>
            <a:ext cx="6172200" cy="2336899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/>
              <a:t>Most teams (88%) interested in </a:t>
            </a:r>
            <a:r>
              <a:rPr lang="en-US" dirty="0" smtClean="0"/>
              <a:t>ILPQC offering </a:t>
            </a:r>
            <a:r>
              <a:rPr lang="en-US" dirty="0"/>
              <a:t>didactic via live </a:t>
            </a:r>
            <a:r>
              <a:rPr lang="en-US" dirty="0" smtClean="0"/>
              <a:t>webinars</a:t>
            </a:r>
            <a:endParaRPr lang="en-US" dirty="0"/>
          </a:p>
          <a:p>
            <a:pPr>
              <a:buClr>
                <a:schemeClr val="tx2"/>
              </a:buClr>
            </a:pPr>
            <a:r>
              <a:rPr lang="en-US" dirty="0"/>
              <a:t>Top Topics of interest for QI include: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Teamwork for Quality Improvement/</a:t>
            </a:r>
            <a:r>
              <a:rPr lang="en-US" dirty="0" err="1"/>
              <a:t>TeamSTEPPS</a:t>
            </a:r>
            <a:r>
              <a:rPr lang="en-US" dirty="0"/>
              <a:t> (78%)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Fishbone and Pareto Diagrams (67%)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SMART Aims (61%)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Model for Improvement and PDSAs (56%)</a:t>
            </a:r>
          </a:p>
          <a:p>
            <a:pPr lvl="1"/>
            <a:endParaRPr lang="en-US" sz="1069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5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227" y="1267212"/>
            <a:ext cx="5448896" cy="64293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250" b="1" dirty="0">
                <a:solidFill>
                  <a:srgbClr val="F58466"/>
                </a:solidFill>
                <a:latin typeface="Goudy Old Style" pitchFamily="18" charset="0"/>
              </a:rPr>
              <a:t>Suggestions for Improved Collaborative </a:t>
            </a:r>
            <a:br>
              <a:rPr lang="en-US" sz="225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2250" b="1" dirty="0">
                <a:solidFill>
                  <a:srgbClr val="F58466"/>
                </a:solidFill>
                <a:latin typeface="Goudy Old Style" pitchFamily="18" charset="0"/>
              </a:rPr>
              <a:t>Learning and Information Sharing between Hospitals and ILPQC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402228" y="2126789"/>
            <a:ext cx="5427464" cy="258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876" lvl="1" indent="-192876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en-US" altLang="en-US" sz="1500" dirty="0">
                <a:latin typeface="+mj-lt"/>
              </a:rPr>
              <a:t>Continue to facilitate sharing through the hospital teams call format</a:t>
            </a:r>
          </a:p>
          <a:p>
            <a:pPr marL="557199" lvl="2" indent="-257168" eaLnBrk="1" hangingPunct="1"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altLang="en-US" sz="1500" dirty="0">
                <a:latin typeface="+mj-lt"/>
              </a:rPr>
              <a:t>Share how other hospitals completed the implementation process for the project</a:t>
            </a:r>
          </a:p>
          <a:p>
            <a:pPr marL="557199" lvl="2" indent="-257168" eaLnBrk="1" hangingPunct="1"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altLang="en-US" sz="1500" dirty="0">
                <a:latin typeface="+mj-lt"/>
              </a:rPr>
              <a:t>Call focused on </a:t>
            </a:r>
            <a:r>
              <a:rPr lang="en-US" altLang="en-US" sz="1500" dirty="0" err="1">
                <a:latin typeface="+mj-lt"/>
              </a:rPr>
              <a:t>REDCap</a:t>
            </a:r>
            <a:r>
              <a:rPr lang="en-US" altLang="en-US" sz="1500" dirty="0">
                <a:latin typeface="+mj-lt"/>
              </a:rPr>
              <a:t> </a:t>
            </a:r>
          </a:p>
          <a:p>
            <a:pPr marL="900091" lvl="3" indent="-257168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1500" dirty="0">
                <a:latin typeface="+mj-lt"/>
              </a:rPr>
              <a:t>Refresher before MNO</a:t>
            </a:r>
          </a:p>
          <a:p>
            <a:pPr marL="900091" lvl="3" indent="-257168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1500" dirty="0">
                <a:latin typeface="+mj-lt"/>
              </a:rPr>
              <a:t>How to run and interpret different reports </a:t>
            </a:r>
          </a:p>
          <a:p>
            <a:pPr marL="192876" lvl="1" indent="-192876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en-US" altLang="en-US" sz="1500" dirty="0">
                <a:latin typeface="+mj-lt"/>
              </a:rPr>
              <a:t>Communication processes</a:t>
            </a:r>
          </a:p>
          <a:p>
            <a:pPr marL="492907" lvl="2" indent="-257168" eaLnBrk="1" hangingPunct="1"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altLang="en-US" sz="1500" dirty="0">
                <a:latin typeface="+mj-lt"/>
              </a:rPr>
              <a:t>Distribute power points – power points are distributed to teams with a reminder for the call</a:t>
            </a:r>
          </a:p>
          <a:p>
            <a:pPr marL="492907" lvl="2" indent="-257168" eaLnBrk="1" hangingPunct="1"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1500" dirty="0">
                <a:latin typeface="+mj-lt"/>
              </a:rPr>
              <a:t>Maybe a blog/suggestion page that can be used to submit questions/concerns that all hospitals can respond to – offered discussion boards through the ILPQC website and could revisit</a:t>
            </a:r>
          </a:p>
          <a:p>
            <a:pPr marL="492907" lvl="2" indent="-192876" eaLnBrk="1" hangingPunct="1"/>
            <a:endParaRPr lang="en-US" altLang="en-US" sz="1350" dirty="0">
              <a:solidFill>
                <a:prstClr val="black"/>
              </a:solidFill>
            </a:endParaRPr>
          </a:p>
          <a:p>
            <a:pPr marL="0" indent="0" eaLnBrk="1" hangingPunct="1">
              <a:buClr>
                <a:srgbClr val="F58466"/>
              </a:buClr>
              <a:buNone/>
            </a:pPr>
            <a:endParaRPr lang="en-US" sz="135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buClr>
                <a:srgbClr val="F58466"/>
              </a:buClr>
            </a:pPr>
            <a:endParaRPr lang="en-US" altLang="en-US" sz="135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buClr>
                <a:srgbClr val="F58466"/>
              </a:buClr>
            </a:pPr>
            <a:endParaRPr lang="en-US" altLang="en-US" sz="1350" dirty="0">
              <a:solidFill>
                <a:prstClr val="black"/>
              </a:solidFill>
              <a:latin typeface="Calibri"/>
            </a:endParaRP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endParaRPr lang="en-US" altLang="en-US" sz="112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03881" y="2928476"/>
            <a:ext cx="3183852" cy="675085"/>
          </a:xfrm>
          <a:prstGeom prst="wedgeRoundRectCallout">
            <a:avLst>
              <a:gd name="adj1" fmla="val -7257"/>
              <a:gd name="adj2" fmla="val 632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 team play and supportive atmosphere</a:t>
            </a:r>
          </a:p>
        </p:txBody>
      </p:sp>
    </p:spTree>
    <p:extLst>
      <p:ext uri="{BB962C8B-B14F-4D97-AF65-F5344CB8AC3E}">
        <p14:creationId xmlns:p14="http://schemas.microsoft.com/office/powerpoint/2010/main" val="17048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250" b="1" dirty="0">
                <a:solidFill>
                  <a:srgbClr val="F58466"/>
                </a:solidFill>
                <a:latin typeface="Goudy Old Style" pitchFamily="18" charset="0"/>
              </a:rPr>
              <a:t>Preferred Golden Hour Sustainability </a:t>
            </a:r>
            <a:br>
              <a:rPr lang="en-US" sz="225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2250" b="1" dirty="0">
                <a:solidFill>
                  <a:srgbClr val="F58466"/>
                </a:solidFill>
                <a:latin typeface="Goudy Old Style" pitchFamily="18" charset="0"/>
              </a:rPr>
              <a:t>Measures for 2018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/>
          </p:nvPr>
        </p:nvGraphicFramePr>
        <p:xfrm>
          <a:off x="1485900" y="1978384"/>
          <a:ext cx="6172200" cy="3417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5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288" y="1073125"/>
            <a:ext cx="6397229" cy="64293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Sustainability Measures</a:t>
            </a:r>
            <a:endParaRPr lang="en-US" sz="32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485900" y="1854643"/>
            <a:ext cx="6172200" cy="756710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tx2"/>
              </a:buClr>
            </a:pPr>
            <a:r>
              <a:rPr lang="en-US" sz="7200" dirty="0" smtClean="0"/>
              <a:t>Temperature</a:t>
            </a:r>
            <a:endParaRPr lang="en-US" sz="7200" dirty="0"/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7200" dirty="0" smtClean="0"/>
              <a:t>&gt;80% of infants &lt;32 weeks will have a temperature between 36.5-37.5 ℃</a:t>
            </a:r>
            <a:endParaRPr lang="en-US" sz="7200" dirty="0"/>
          </a:p>
          <a:p>
            <a:pPr>
              <a:buClr>
                <a:schemeClr val="tx2"/>
              </a:buClr>
            </a:pPr>
            <a:r>
              <a:rPr lang="en-US" sz="7200" dirty="0" smtClean="0"/>
              <a:t>Debrief</a:t>
            </a:r>
          </a:p>
          <a:p>
            <a:pPr lvl="1">
              <a:buClr>
                <a:schemeClr val="tx2"/>
              </a:buClr>
            </a:pPr>
            <a:r>
              <a:rPr lang="en-US" sz="7200" dirty="0" smtClean="0"/>
              <a:t>Will debrief after high-risk deliveries</a:t>
            </a:r>
          </a:p>
          <a:p>
            <a:pPr>
              <a:buClr>
                <a:schemeClr val="tx2"/>
              </a:buClr>
            </a:pPr>
            <a:r>
              <a:rPr lang="en-US" sz="7500" dirty="0" smtClean="0"/>
              <a:t>Delayed Cord Clamping</a:t>
            </a:r>
          </a:p>
          <a:p>
            <a:pPr lvl="1">
              <a:buClr>
                <a:schemeClr val="tx2"/>
              </a:buClr>
            </a:pPr>
            <a:r>
              <a:rPr lang="en-US" sz="7200" dirty="0" smtClean="0"/>
              <a:t>&gt;80% of infants &lt; 32 weeks will receive delayed cord clamping</a:t>
            </a:r>
            <a:endParaRPr lang="en-US" sz="7200" dirty="0"/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825" dirty="0"/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82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6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000" b="1" dirty="0">
                <a:solidFill>
                  <a:srgbClr val="F58466"/>
                </a:solidFill>
                <a:latin typeface="Goudy Old Style" pitchFamily="18" charset="0"/>
              </a:rPr>
              <a:t>Annual Conference </a:t>
            </a:r>
            <a:br>
              <a:rPr lang="en-US" altLang="en-US" sz="30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3000" b="1" dirty="0" smtClean="0">
                <a:solidFill>
                  <a:srgbClr val="F58466"/>
                </a:solidFill>
                <a:latin typeface="Goudy Old Style" pitchFamily="18" charset="0"/>
              </a:rPr>
              <a:t>Neonatology </a:t>
            </a:r>
            <a:r>
              <a:rPr lang="en-US" altLang="en-US" sz="3000" b="1" dirty="0">
                <a:solidFill>
                  <a:srgbClr val="F58466"/>
                </a:solidFill>
                <a:latin typeface="Goudy Old Style" pitchFamily="18" charset="0"/>
              </a:rPr>
              <a:t>Breakout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sz="half" idx="1"/>
          </p:nvPr>
        </p:nvSpPr>
        <p:spPr>
          <a:xfrm>
            <a:off x="1485900" y="1920478"/>
            <a:ext cx="6172200" cy="3908822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1800" dirty="0" smtClean="0"/>
              <a:t>GH </a:t>
            </a:r>
            <a:r>
              <a:rPr lang="en-US" sz="1800" dirty="0"/>
              <a:t>A</a:t>
            </a:r>
            <a:r>
              <a:rPr lang="en-US" sz="1800" dirty="0" smtClean="0"/>
              <a:t>chievements </a:t>
            </a:r>
            <a:r>
              <a:rPr lang="en-US" sz="1800" dirty="0"/>
              <a:t>and </a:t>
            </a:r>
            <a:r>
              <a:rPr lang="en-US" sz="1800" dirty="0" smtClean="0"/>
              <a:t>Sustainability </a:t>
            </a:r>
            <a:r>
              <a:rPr lang="en-US" sz="1800" dirty="0"/>
              <a:t>P</a:t>
            </a:r>
            <a:r>
              <a:rPr lang="en-US" sz="1800" dirty="0" smtClean="0"/>
              <a:t>lan</a:t>
            </a:r>
            <a:endParaRPr lang="en-US" sz="1800" dirty="0"/>
          </a:p>
          <a:p>
            <a:pPr lvl="1">
              <a:buClr>
                <a:srgbClr val="F58466"/>
              </a:buClr>
            </a:pPr>
            <a:r>
              <a:rPr lang="en-US" dirty="0"/>
              <a:t>     </a:t>
            </a:r>
            <a:r>
              <a:rPr lang="en-US" dirty="0" smtClean="0"/>
              <a:t>Review of </a:t>
            </a:r>
            <a:r>
              <a:rPr lang="en-US" dirty="0"/>
              <a:t>Golden Hour </a:t>
            </a:r>
            <a:r>
              <a:rPr lang="en-US" dirty="0" smtClean="0"/>
              <a:t>Data</a:t>
            </a:r>
            <a:endParaRPr lang="en-US" dirty="0"/>
          </a:p>
          <a:p>
            <a:pPr lvl="1">
              <a:buClr>
                <a:srgbClr val="F58466"/>
              </a:buClr>
            </a:pPr>
            <a:r>
              <a:rPr lang="en-US" dirty="0"/>
              <a:t>     </a:t>
            </a:r>
            <a:r>
              <a:rPr lang="en-US" dirty="0" smtClean="0"/>
              <a:t>Golden Hour Survey </a:t>
            </a:r>
            <a:r>
              <a:rPr lang="en-US" dirty="0"/>
              <a:t>R</a:t>
            </a:r>
            <a:r>
              <a:rPr lang="en-US" dirty="0" smtClean="0"/>
              <a:t>eview</a:t>
            </a:r>
            <a:endParaRPr lang="en-US" dirty="0"/>
          </a:p>
          <a:p>
            <a:pPr lvl="1">
              <a:buClr>
                <a:srgbClr val="F58466"/>
              </a:buClr>
            </a:pPr>
            <a:r>
              <a:rPr lang="en-US" dirty="0"/>
              <a:t>     </a:t>
            </a:r>
            <a:r>
              <a:rPr lang="en-US" dirty="0" smtClean="0"/>
              <a:t>Sustainability Plans</a:t>
            </a:r>
            <a:endParaRPr lang="en-US" dirty="0"/>
          </a:p>
          <a:p>
            <a:pPr>
              <a:buClr>
                <a:srgbClr val="F58466"/>
              </a:buClr>
            </a:pPr>
            <a:r>
              <a:rPr lang="en-US" sz="1800" dirty="0" smtClean="0"/>
              <a:t>MNO Initiative Overview</a:t>
            </a:r>
          </a:p>
          <a:p>
            <a:pPr>
              <a:buClr>
                <a:srgbClr val="F58466"/>
              </a:buClr>
            </a:pPr>
            <a:r>
              <a:rPr lang="en-US" sz="1800" dirty="0" smtClean="0"/>
              <a:t>Creation of Driver Diagram for MNO Initiative</a:t>
            </a:r>
          </a:p>
          <a:p>
            <a:pPr>
              <a:buClr>
                <a:srgbClr val="F58466"/>
              </a:buClr>
            </a:pPr>
            <a:r>
              <a:rPr lang="en-US" sz="1800" dirty="0" smtClean="0"/>
              <a:t>Panel Discussion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25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Achieving and Sustaining 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GH Goals for ALL TEAMS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0" y="549275"/>
          <a:ext cx="8686800" cy="4423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Life of an Educator: The 21st century classroom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163050"/>
            <a:ext cx="3124200" cy="21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88776"/>
            <a:ext cx="6456048" cy="3608690"/>
          </a:xfrm>
          <a:prstGeom prst="rect">
            <a:avLst/>
          </a:prstGeom>
          <a:solidFill>
            <a:srgbClr val="F9B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3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0" y="1188776"/>
            <a:ext cx="6275296" cy="36086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Proposed Aims: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 smtClean="0"/>
              <a:t>Increase pregnant </a:t>
            </a:r>
            <a:r>
              <a:rPr lang="en-US" sz="2000" b="0" dirty="0"/>
              <a:t>women affected by opioids linked to care prenatally and receiving Medication Assisted Treatment (MAT) for opioid disorder </a:t>
            </a:r>
            <a:r>
              <a:rPr lang="en-US" sz="2000" b="0" dirty="0" smtClean="0"/>
              <a:t>at delivery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/>
              <a:t>Decrease pharmacological therapy in substance exposed neonates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 smtClean="0"/>
              <a:t>Increase mothers </a:t>
            </a:r>
            <a:r>
              <a:rPr lang="en-US" sz="2000" b="0" dirty="0"/>
              <a:t>and newborns affected by opioids breastfeeding at neonatal discharge  </a:t>
            </a:r>
            <a:endParaRPr lang="en-US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Increase neonates exposed </a:t>
            </a:r>
            <a:r>
              <a:rPr lang="en-US" sz="2000" b="0" dirty="0"/>
              <a:t>to chronic maternal opioid use </a:t>
            </a:r>
            <a:r>
              <a:rPr lang="en-US" sz="2000" b="0" dirty="0" smtClean="0"/>
              <a:t>who can be </a:t>
            </a:r>
            <a:r>
              <a:rPr lang="en-US" sz="2000" b="0" dirty="0"/>
              <a:t>discharged to maternal care </a:t>
            </a:r>
            <a:endParaRPr lang="en-US" sz="2000" b="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" y="4800600"/>
            <a:ext cx="6463938" cy="731576"/>
          </a:xfrm>
          <a:prstGeom prst="rect">
            <a:avLst/>
          </a:prstGeom>
          <a:solidFill>
            <a:srgbClr val="C9D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0" y="4843242"/>
            <a:ext cx="6275296" cy="1071878"/>
          </a:xfrm>
          <a:solidFill>
            <a:srgbClr val="B7DBFF"/>
          </a:solidFill>
        </p:spPr>
        <p:txBody>
          <a:bodyPr>
            <a:noAutofit/>
          </a:bodyPr>
          <a:lstStyle/>
          <a:p>
            <a:r>
              <a:rPr lang="en-US" altLang="en-US" sz="2000" dirty="0" smtClean="0">
                <a:solidFill>
                  <a:schemeClr val="tx2"/>
                </a:solidFill>
              </a:rPr>
              <a:t>Approach:</a:t>
            </a:r>
            <a:r>
              <a:rPr lang="en-US" altLang="en-US" sz="2000" b="0" dirty="0" smtClean="0">
                <a:solidFill>
                  <a:schemeClr val="tx2"/>
                </a:solidFill>
              </a:rPr>
              <a:t> </a:t>
            </a:r>
            <a:r>
              <a:rPr lang="en-US" altLang="en-US" sz="2000" b="0" dirty="0" smtClean="0"/>
              <a:t>Establish workgroup</a:t>
            </a:r>
            <a:r>
              <a:rPr lang="en-US" altLang="en-US" sz="2000" b="0" dirty="0"/>
              <a:t>, </a:t>
            </a:r>
            <a:r>
              <a:rPr lang="en-US" altLang="en-US" sz="2000" b="0" dirty="0" smtClean="0"/>
              <a:t>identify hospital </a:t>
            </a:r>
            <a:r>
              <a:rPr lang="en-US" altLang="en-US" sz="2000" b="0" dirty="0"/>
              <a:t>teams, </a:t>
            </a:r>
            <a:r>
              <a:rPr lang="en-US" altLang="en-US" sz="2000" b="0" dirty="0" smtClean="0"/>
              <a:t>implement neonatal </a:t>
            </a:r>
            <a:r>
              <a:rPr lang="en-US" altLang="en-US" sz="2000" b="0" dirty="0"/>
              <a:t>change </a:t>
            </a:r>
            <a:r>
              <a:rPr lang="en-US" altLang="en-US" sz="2000" b="0" dirty="0" smtClean="0"/>
              <a:t>package (in collaboration with OB) using QI strategies, data, &amp; collaboration.                                                                               </a:t>
            </a:r>
            <a:endParaRPr lang="en-US" altLang="en-US" sz="2000" b="0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ILPQC Mothers and Newborns </a:t>
            </a:r>
            <a:b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affected by Opioids (MNO)</a:t>
            </a:r>
            <a:endParaRPr lang="en-US" alt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96" y="1188775"/>
            <a:ext cx="2868704" cy="434340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-32657" y="5915120"/>
            <a:ext cx="9105900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Clr>
                <a:srgbClr val="F58466"/>
              </a:buClr>
            </a:pPr>
            <a:r>
              <a:rPr lang="en-US" dirty="0" smtClean="0"/>
              <a:t>First ever ILPQC “dyad” initiative with OB and Neonatal teams partnering to </a:t>
            </a:r>
            <a:r>
              <a:rPr lang="en-US" dirty="0"/>
              <a:t>prepare providers, nurses, </a:t>
            </a:r>
            <a:r>
              <a:rPr lang="en-US" dirty="0" smtClean="0"/>
              <a:t>and families </a:t>
            </a:r>
            <a:r>
              <a:rPr lang="en-US" dirty="0"/>
              <a:t>to </a:t>
            </a:r>
            <a:r>
              <a:rPr lang="en-US" dirty="0" smtClean="0"/>
              <a:t>improve outcomes for mothers and </a:t>
            </a:r>
            <a:r>
              <a:rPr lang="en-US" dirty="0"/>
              <a:t>infants </a:t>
            </a:r>
            <a:r>
              <a:rPr lang="en-US" dirty="0" smtClean="0"/>
              <a:t>affected by opioids.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24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sz="40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MNO Alignment with </a:t>
            </a:r>
            <a:br>
              <a:rPr kumimoji="1" lang="en-US" altLang="ja-JP" sz="4000" b="1" dirty="0" smtClean="0">
                <a:solidFill>
                  <a:srgbClr val="F58466"/>
                </a:solidFill>
                <a:latin typeface="Goudy Old Style"/>
                <a:cs typeface="Goudy Old Style"/>
              </a:rPr>
            </a:br>
            <a:r>
              <a:rPr kumimoji="1" lang="en-US" altLang="ja-JP" sz="40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State of Illinois Opioid Action Plan</a:t>
            </a:r>
            <a:endParaRPr kumimoji="1" lang="ja-JP" altLang="en-US" sz="4000" b="1" dirty="0">
              <a:solidFill>
                <a:srgbClr val="F58466"/>
              </a:solidFill>
              <a:latin typeface="Goudy Old Style"/>
              <a:cs typeface="Goudy Old Style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1000" y="1295400"/>
          <a:ext cx="8153401" cy="5173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6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52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921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81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Prevention: Preventing</a:t>
                      </a:r>
                      <a:r>
                        <a:rPr lang="en-US" sz="1800" baseline="0" dirty="0" smtClean="0"/>
                        <a:t> the further Spread of the Opioid Crisis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8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Priority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Strategy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ILPQC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6185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Priority</a:t>
                      </a:r>
                      <a:r>
                        <a:rPr lang="en-US" sz="1600" baseline="0" dirty="0" smtClean="0"/>
                        <a:t> A: Safer prescribing and dispensing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Strategy 1:</a:t>
                      </a:r>
                      <a:r>
                        <a:rPr lang="en-US" sz="1600" baseline="0" dirty="0" smtClean="0"/>
                        <a:t> Increase PMP use by providers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 the % of prenatal providers</a:t>
                      </a:r>
                      <a:r>
                        <a:rPr lang="en-US" sz="1600" baseline="0" dirty="0" smtClean="0"/>
                        <a:t> using the Illinois Prescription Monitoring Program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6185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Strategy 2: Reduce high-risk opioid prescribing through provider education and guidelines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 %</a:t>
                      </a:r>
                      <a:r>
                        <a:rPr lang="en-US" sz="1600" baseline="0" dirty="0" smtClean="0"/>
                        <a:t> of hospitals with protocols for safe prescribing practices for routine cesarean section and vaginal birth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61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Priority B: Education and stigma reduction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Strategy 3: Increase accessibility of information and resources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 % of hospitals providing primary prevention materials to their outpatient OB clinics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908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Priority C: Monitoring and communication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Strategy 5: Strengthen data</a:t>
                      </a:r>
                      <a:r>
                        <a:rPr lang="en-US" sz="1600" baseline="0" dirty="0" smtClean="0"/>
                        <a:t> collection, sharing, and analysis to better identify opportunities for intervention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 % of participating birthing hospitals having</a:t>
                      </a:r>
                      <a:r>
                        <a:rPr lang="en-US" sz="1600" baseline="0" dirty="0" smtClean="0"/>
                        <a:t> entered any opioid process and outcome measure data into the ILPQC Data &amp; Reporting System to monitor their improvement over time and in comparison to birthing hospitals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2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sz="40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MNO Alignment with </a:t>
            </a:r>
            <a:br>
              <a:rPr kumimoji="1" lang="en-US" altLang="ja-JP" sz="4000" b="1" dirty="0" smtClean="0">
                <a:solidFill>
                  <a:srgbClr val="F58466"/>
                </a:solidFill>
                <a:latin typeface="Goudy Old Style"/>
                <a:cs typeface="Goudy Old Style"/>
              </a:rPr>
            </a:br>
            <a:r>
              <a:rPr kumimoji="1" lang="en-US" altLang="ja-JP" sz="40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State of Illinois Opioid Action Plan</a:t>
            </a:r>
            <a:endParaRPr kumimoji="1" lang="ja-JP" altLang="en-US" sz="4000" b="1" dirty="0">
              <a:solidFill>
                <a:srgbClr val="F58466"/>
              </a:solidFill>
              <a:latin typeface="Goudy Old Style"/>
              <a:cs typeface="Goudy Old Style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904398"/>
              </p:ext>
            </p:extLst>
          </p:nvPr>
        </p:nvGraphicFramePr>
        <p:xfrm>
          <a:off x="457200" y="1251154"/>
          <a:ext cx="8077199" cy="53197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9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409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Treatment and Recovery: Providing</a:t>
                      </a:r>
                      <a:r>
                        <a:rPr lang="en-US" sz="2000" baseline="0" dirty="0" smtClean="0"/>
                        <a:t> evidence-based treatment and recovery services to Illinois residents with opioid use disorder (OUD)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4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Priority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Strategy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ILPQC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621">
                <a:tc rowSpan="4">
                  <a:txBody>
                    <a:bodyPr/>
                    <a:lstStyle/>
                    <a:p>
                      <a:r>
                        <a:rPr lang="en-US" sz="1800" dirty="0" smtClean="0"/>
                        <a:t>Priority</a:t>
                      </a:r>
                      <a:r>
                        <a:rPr lang="en-US" sz="1800" baseline="0" dirty="0" smtClean="0"/>
                        <a:t> D: Access to Care</a:t>
                      </a:r>
                      <a:endParaRPr lang="en-US" sz="18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1800" dirty="0" smtClean="0"/>
                        <a:t>Strategy 6:</a:t>
                      </a:r>
                      <a:r>
                        <a:rPr lang="en-US" sz="1800" baseline="0" dirty="0" smtClean="0"/>
                        <a:t> Increase access to care for individuals with opioid use disorder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Increase %</a:t>
                      </a:r>
                      <a:r>
                        <a:rPr lang="en-US" sz="1800" baseline="0" dirty="0" smtClean="0"/>
                        <a:t> of prenatal providers with validated screening protocols for OUD in pregnancy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7517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Increase % of birthing hospitals who have identified community resources for outpatient medical management of OUD</a:t>
                      </a:r>
                      <a:r>
                        <a:rPr lang="en-US" sz="1800" b="0" baseline="0" dirty="0" smtClean="0"/>
                        <a:t> for pregnant/postpartum women and have created a referral protocol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9543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Increase % of birthing hospitals who have trained providers and staff on protocols for referring pregnant and</a:t>
                      </a:r>
                      <a:r>
                        <a:rPr lang="en-US" sz="1800" b="0" baseline="0" dirty="0" smtClean="0"/>
                        <a:t> postpartum women for outpatient medical management of OUDs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562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Increase</a:t>
                      </a:r>
                      <a:r>
                        <a:rPr lang="en-US" sz="1800" baseline="0" dirty="0" smtClean="0"/>
                        <a:t> % of buprenorphine prescribers for pregnant/postpartum women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6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sz="40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MNO Alignment with </a:t>
            </a:r>
            <a:br>
              <a:rPr kumimoji="1" lang="en-US" altLang="ja-JP" sz="4000" b="1" dirty="0" smtClean="0">
                <a:solidFill>
                  <a:srgbClr val="F58466"/>
                </a:solidFill>
                <a:latin typeface="Goudy Old Style"/>
                <a:cs typeface="Goudy Old Style"/>
              </a:rPr>
            </a:br>
            <a:r>
              <a:rPr kumimoji="1" lang="en-US" altLang="ja-JP" sz="40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State of Illinois Opioid Action Plan</a:t>
            </a:r>
            <a:endParaRPr kumimoji="1" lang="ja-JP" altLang="en-US" sz="4000" b="1" dirty="0">
              <a:solidFill>
                <a:srgbClr val="F58466"/>
              </a:solidFill>
              <a:latin typeface="Goudy Old Style"/>
              <a:cs typeface="Goudy Old Style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700776"/>
              </p:ext>
            </p:extLst>
          </p:nvPr>
        </p:nvGraphicFramePr>
        <p:xfrm>
          <a:off x="533400" y="1219201"/>
          <a:ext cx="7315200" cy="4876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900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Response: Averting Overdose</a:t>
                      </a:r>
                      <a:r>
                        <a:rPr lang="en-US" sz="1800" baseline="0" dirty="0" smtClean="0"/>
                        <a:t> Deaths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0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Priority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ILPQC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9040">
                <a:tc rowSpan="5">
                  <a:txBody>
                    <a:bodyPr/>
                    <a:lstStyle/>
                    <a:p>
                      <a:r>
                        <a:rPr lang="en-US" sz="1800" dirty="0" smtClean="0"/>
                        <a:t>Priority</a:t>
                      </a:r>
                      <a:r>
                        <a:rPr lang="en-US" sz="1800" baseline="0" dirty="0" smtClean="0"/>
                        <a:t> F: Rescue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Increase</a:t>
                      </a:r>
                      <a:r>
                        <a:rPr lang="en-US" sz="1800" baseline="0" dirty="0" smtClean="0"/>
                        <a:t> % of mothers, of newborns with known exposure to opioids, screened in pregnancy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9040"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800" b="1" dirty="0" smtClean="0"/>
                        <a:t>Decrease pharmacological therapy in substance exposed neonates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9040"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Increase % of newborns with known exposure</a:t>
                      </a:r>
                      <a:r>
                        <a:rPr lang="en-US" sz="1800" b="1" baseline="0" dirty="0" smtClean="0"/>
                        <a:t> to opioids receiving reliable newborn screening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263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Increase % of newborns with known exposure to opioids receiving consistent, non-pharmacological treatment 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904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Increase % of hospitals</a:t>
                      </a:r>
                      <a:r>
                        <a:rPr lang="en-US" sz="1800" b="1" baseline="0" dirty="0" smtClean="0"/>
                        <a:t> using evidence-based NAS pharmacological treatment guidelines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1035575"/>
            <a:ext cx="6172200" cy="857250"/>
          </a:xfrm>
        </p:spPr>
        <p:txBody>
          <a:bodyPr/>
          <a:lstStyle/>
          <a:p>
            <a:pPr algn="l"/>
            <a:r>
              <a:rPr lang="en-US" sz="3000" b="1" dirty="0">
                <a:solidFill>
                  <a:srgbClr val="F58466"/>
                </a:solidFill>
                <a:latin typeface="Goudy Old Style"/>
                <a:cs typeface="Goudy Old Style"/>
              </a:rPr>
              <a:t>ILPQC NAS Workgroup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14450" y="2175666"/>
            <a:ext cx="5829300" cy="3458498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sz="1800" dirty="0"/>
              <a:t>To develop and implement a NAS quality improvement initiative based on successful work in other states and adapted for Illinois, including development of:</a:t>
            </a:r>
          </a:p>
          <a:p>
            <a:pPr marL="557199" lvl="2" indent="-257168">
              <a:buClr>
                <a:srgbClr val="004990"/>
              </a:buClr>
            </a:pPr>
            <a:r>
              <a:rPr lang="en-US" sz="1800" dirty="0"/>
              <a:t>Smart AIM, Process, Outcome, and Balancing Measures</a:t>
            </a:r>
          </a:p>
          <a:p>
            <a:pPr marL="557199" lvl="2" indent="-257168">
              <a:buClr>
                <a:srgbClr val="004990"/>
              </a:buClr>
            </a:pPr>
            <a:r>
              <a:rPr lang="en-US" sz="1800" dirty="0"/>
              <a:t>Data Forms and Reports</a:t>
            </a:r>
          </a:p>
          <a:p>
            <a:pPr marL="557199" lvl="2" indent="-257168">
              <a:buClr>
                <a:srgbClr val="004990"/>
              </a:buClr>
            </a:pPr>
            <a:r>
              <a:rPr lang="en-US" sz="1800" dirty="0"/>
              <a:t>Toolkits/ Resources</a:t>
            </a:r>
          </a:p>
          <a:p>
            <a:pPr marL="557199" lvl="2" indent="-257168">
              <a:buClr>
                <a:srgbClr val="004990"/>
              </a:buClr>
            </a:pPr>
            <a:r>
              <a:rPr lang="en-US" sz="1800" dirty="0"/>
              <a:t>Hospital Recruitment Procedures </a:t>
            </a:r>
          </a:p>
          <a:p>
            <a:pPr marL="557199" lvl="2" indent="-257168">
              <a:buClr>
                <a:srgbClr val="004990"/>
              </a:buClr>
            </a:pPr>
            <a:r>
              <a:rPr lang="en-US" sz="1800" dirty="0"/>
              <a:t>Collaborative Learning Content</a:t>
            </a:r>
          </a:p>
          <a:p>
            <a:pPr marL="557199" lvl="2" indent="-257168">
              <a:buClr>
                <a:srgbClr val="004990"/>
              </a:buClr>
            </a:pPr>
            <a:r>
              <a:rPr lang="en-US" sz="1800" dirty="0"/>
              <a:t>QI Support Models</a:t>
            </a:r>
          </a:p>
          <a:p>
            <a:pPr eaLnBrk="1" hangingPunct="1">
              <a:buClr>
                <a:srgbClr val="F58466"/>
              </a:buClr>
            </a:pPr>
            <a:r>
              <a:rPr lang="en-US" sz="1800" dirty="0"/>
              <a:t>Work in collaboration with the IDPH NAS Advisory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7641-C98D-4402-BB6D-5B9686BAB780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40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88776"/>
            <a:ext cx="6456048" cy="3608690"/>
          </a:xfrm>
          <a:prstGeom prst="rect">
            <a:avLst/>
          </a:prstGeom>
          <a:solidFill>
            <a:srgbClr val="F9B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3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0" y="1188776"/>
            <a:ext cx="6275296" cy="36086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Proposed Aims: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 smtClean="0"/>
              <a:t>Increase pregnant </a:t>
            </a:r>
            <a:r>
              <a:rPr lang="en-US" sz="2000" b="0" dirty="0"/>
              <a:t>women affected by opioids linked to care prenatally and receiving Medication Assisted Treatment (MAT) for opioid disorder </a:t>
            </a:r>
            <a:r>
              <a:rPr lang="en-US" sz="2000" b="0" dirty="0" smtClean="0"/>
              <a:t>at delivery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Decrease pharmacological therapy in substance exposed neonates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 smtClean="0"/>
              <a:t>Increase mothers </a:t>
            </a:r>
            <a:r>
              <a:rPr lang="en-US" sz="2000" b="0" dirty="0"/>
              <a:t>and newborns affected by opioids breastfeeding at neonatal discharge  </a:t>
            </a:r>
            <a:endParaRPr lang="en-US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/>
              <a:t>Increase neonates exposed </a:t>
            </a:r>
            <a:r>
              <a:rPr lang="en-US" sz="2000" b="0" dirty="0"/>
              <a:t>to chronic maternal opioid use </a:t>
            </a:r>
            <a:r>
              <a:rPr lang="en-US" sz="2000" b="0" dirty="0" smtClean="0"/>
              <a:t>who can be </a:t>
            </a:r>
            <a:r>
              <a:rPr lang="en-US" sz="2000" b="0" dirty="0"/>
              <a:t>discharged to maternal care </a:t>
            </a:r>
            <a:endParaRPr lang="en-US" sz="2000" b="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" y="4800600"/>
            <a:ext cx="6463938" cy="731576"/>
          </a:xfrm>
          <a:prstGeom prst="rect">
            <a:avLst/>
          </a:prstGeom>
          <a:solidFill>
            <a:srgbClr val="C9D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0" y="4843242"/>
            <a:ext cx="6275296" cy="1071878"/>
          </a:xfrm>
          <a:solidFill>
            <a:srgbClr val="B7DBFF"/>
          </a:solidFill>
        </p:spPr>
        <p:txBody>
          <a:bodyPr>
            <a:noAutofit/>
          </a:bodyPr>
          <a:lstStyle/>
          <a:p>
            <a:r>
              <a:rPr lang="en-US" altLang="en-US" sz="2000" dirty="0" smtClean="0">
                <a:solidFill>
                  <a:schemeClr val="tx2"/>
                </a:solidFill>
              </a:rPr>
              <a:t>Approach:</a:t>
            </a:r>
            <a:r>
              <a:rPr lang="en-US" altLang="en-US" sz="2000" b="0" dirty="0" smtClean="0">
                <a:solidFill>
                  <a:schemeClr val="tx2"/>
                </a:solidFill>
              </a:rPr>
              <a:t> </a:t>
            </a:r>
            <a:r>
              <a:rPr lang="en-US" altLang="en-US" sz="2000" b="0" dirty="0" smtClean="0"/>
              <a:t>Establish workgroup</a:t>
            </a:r>
            <a:r>
              <a:rPr lang="en-US" altLang="en-US" sz="2000" b="0" dirty="0"/>
              <a:t>, </a:t>
            </a:r>
            <a:r>
              <a:rPr lang="en-US" altLang="en-US" sz="2000" b="0" dirty="0" smtClean="0"/>
              <a:t>identify hospital </a:t>
            </a:r>
            <a:r>
              <a:rPr lang="en-US" altLang="en-US" sz="2000" b="0" dirty="0"/>
              <a:t>teams, </a:t>
            </a:r>
            <a:r>
              <a:rPr lang="en-US" altLang="en-US" sz="2000" b="0" dirty="0" smtClean="0"/>
              <a:t>implement neonatal </a:t>
            </a:r>
            <a:r>
              <a:rPr lang="en-US" altLang="en-US" sz="2000" b="0" dirty="0"/>
              <a:t>change </a:t>
            </a:r>
            <a:r>
              <a:rPr lang="en-US" altLang="en-US" sz="2000" b="0" dirty="0" smtClean="0"/>
              <a:t>package (in collaboration with OB) using QI strategies, data, &amp; collaboration.                                                                               </a:t>
            </a:r>
            <a:endParaRPr lang="en-US" altLang="en-US" sz="2000" b="0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ILPQC Mothers and Newborns </a:t>
            </a:r>
            <a:b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affected by Opioids (MNO)</a:t>
            </a:r>
            <a:endParaRPr lang="en-US" alt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96" y="1188775"/>
            <a:ext cx="2868704" cy="434340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-32657" y="5915120"/>
            <a:ext cx="9105900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buClr>
                <a:srgbClr val="F58466"/>
              </a:buClr>
            </a:pPr>
            <a:r>
              <a:rPr lang="en-US" dirty="0" smtClean="0"/>
              <a:t>First ever ILPQC “dyad” initiative with OB and Neonatal teams partnering to </a:t>
            </a:r>
            <a:r>
              <a:rPr lang="en-US" dirty="0"/>
              <a:t>prepare providers, nurses, </a:t>
            </a:r>
            <a:r>
              <a:rPr lang="en-US" dirty="0" smtClean="0"/>
              <a:t>and families </a:t>
            </a:r>
            <a:r>
              <a:rPr lang="en-US" dirty="0"/>
              <a:t>to </a:t>
            </a:r>
            <a:r>
              <a:rPr lang="en-US" dirty="0" smtClean="0"/>
              <a:t>improve outcomes for mothers and </a:t>
            </a:r>
            <a:r>
              <a:rPr lang="en-US" dirty="0"/>
              <a:t>infants </a:t>
            </a:r>
            <a:r>
              <a:rPr lang="en-US" dirty="0" smtClean="0"/>
              <a:t>affected by opioids.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1" y="3467100"/>
            <a:ext cx="6267405" cy="1330366"/>
          </a:xfrm>
          <a:prstGeom prst="rect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8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dirty="0">
                <a:solidFill>
                  <a:srgbClr val="F58466"/>
                </a:solidFill>
                <a:latin typeface="Goudy Old Style"/>
                <a:cs typeface="Goudy Old Style"/>
              </a:rPr>
              <a:t>ILPQC NAS Workgroup</a:t>
            </a:r>
            <a:br>
              <a:rPr lang="en-US" sz="3000" dirty="0">
                <a:solidFill>
                  <a:srgbClr val="F58466"/>
                </a:solidFill>
                <a:latin typeface="Goudy Old Style"/>
                <a:cs typeface="Goudy Old Style"/>
              </a:rPr>
            </a:br>
            <a:r>
              <a:rPr lang="en-US" sz="3000" dirty="0">
                <a:solidFill>
                  <a:srgbClr val="F58466"/>
                </a:solidFill>
                <a:latin typeface="Goudy Old Style"/>
                <a:cs typeface="Goudy Old Style"/>
              </a:rPr>
              <a:t>35 Members Representing: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500" dirty="0" err="1"/>
              <a:t>Stroger</a:t>
            </a:r>
            <a:r>
              <a:rPr lang="en-US" sz="1500" dirty="0"/>
              <a:t> (3)</a:t>
            </a:r>
          </a:p>
          <a:p>
            <a:r>
              <a:rPr lang="en-US" sz="1500" dirty="0"/>
              <a:t>Memorial Hospital Of Carbondale (2)</a:t>
            </a:r>
          </a:p>
          <a:p>
            <a:r>
              <a:rPr lang="en-US" sz="1500" dirty="0"/>
              <a:t>Advocate Lutheran</a:t>
            </a:r>
          </a:p>
          <a:p>
            <a:r>
              <a:rPr lang="en-US" sz="1500" dirty="0"/>
              <a:t>UIC</a:t>
            </a:r>
          </a:p>
          <a:p>
            <a:r>
              <a:rPr lang="en-US" sz="1500" dirty="0"/>
              <a:t>St. Louis University of Medicine (2)</a:t>
            </a:r>
          </a:p>
          <a:p>
            <a:r>
              <a:rPr lang="en-US" sz="1500" dirty="0"/>
              <a:t>Barnes Jewish Memorial</a:t>
            </a:r>
          </a:p>
          <a:p>
            <a:r>
              <a:rPr lang="en-US" sz="1500" dirty="0"/>
              <a:t>Lurie Children’s (4)</a:t>
            </a:r>
          </a:p>
          <a:p>
            <a:r>
              <a:rPr lang="en-US" sz="1500" dirty="0"/>
              <a:t>HSHS St. John’s Hospital (2)</a:t>
            </a:r>
          </a:p>
          <a:p>
            <a:r>
              <a:rPr lang="en-US" sz="1500" dirty="0"/>
              <a:t>University of Chicago </a:t>
            </a:r>
          </a:p>
          <a:p>
            <a:r>
              <a:rPr lang="en-US" sz="1500" dirty="0"/>
              <a:t>Central </a:t>
            </a:r>
            <a:r>
              <a:rPr lang="en-US" sz="1500" dirty="0" err="1"/>
              <a:t>Dupage</a:t>
            </a:r>
            <a:endParaRPr lang="en-US" sz="1500" dirty="0"/>
          </a:p>
          <a:p>
            <a:r>
              <a:rPr lang="en-US" sz="1500" dirty="0"/>
              <a:t>McDonough Medical Group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OSF St. Francis Medical Center</a:t>
            </a:r>
          </a:p>
          <a:p>
            <a:r>
              <a:rPr lang="en-US" sz="1500" dirty="0"/>
              <a:t>Southern Illinois University Healthcare</a:t>
            </a:r>
          </a:p>
          <a:p>
            <a:r>
              <a:rPr lang="en-US" sz="1500" dirty="0"/>
              <a:t>Northwestern Medicine Lake Forest</a:t>
            </a:r>
          </a:p>
          <a:p>
            <a:r>
              <a:rPr lang="en-US" sz="1500" dirty="0"/>
              <a:t>Swedish American</a:t>
            </a:r>
          </a:p>
          <a:p>
            <a:r>
              <a:rPr lang="en-US" sz="1500" dirty="0"/>
              <a:t>AMITA Adventist Medical-Hinsdale</a:t>
            </a:r>
          </a:p>
          <a:p>
            <a:r>
              <a:rPr lang="en-US" sz="1500" dirty="0"/>
              <a:t>Loyola University</a:t>
            </a:r>
          </a:p>
          <a:p>
            <a:r>
              <a:rPr lang="en-US" sz="1500" dirty="0"/>
              <a:t>Advocate Condell Medical</a:t>
            </a:r>
          </a:p>
          <a:p>
            <a:r>
              <a:rPr lang="en-US" sz="1500" dirty="0"/>
              <a:t>SSM Cardinal </a:t>
            </a:r>
            <a:r>
              <a:rPr lang="en-US" sz="1500" dirty="0" err="1"/>
              <a:t>Glennon</a:t>
            </a:r>
            <a:endParaRPr lang="en-US" sz="1500" dirty="0"/>
          </a:p>
          <a:p>
            <a:r>
              <a:rPr lang="en-US" sz="1500" dirty="0"/>
              <a:t>UIC</a:t>
            </a:r>
          </a:p>
          <a:p>
            <a:r>
              <a:rPr lang="en-US" sz="1500" dirty="0"/>
              <a:t>St. Alexis Medical Center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7641-C98D-4402-BB6D-5B9686BAB780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95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062128"/>
            <a:ext cx="61722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dirty="0">
                <a:solidFill>
                  <a:srgbClr val="F58466"/>
                </a:solidFill>
                <a:latin typeface="Goudy Old Style"/>
                <a:cs typeface="Goudy Old Style"/>
              </a:rPr>
              <a:t>ILPQC NAS Workgroup:</a:t>
            </a:r>
            <a:br>
              <a:rPr lang="en-US" sz="3000" b="1" dirty="0">
                <a:solidFill>
                  <a:srgbClr val="F58466"/>
                </a:solidFill>
                <a:latin typeface="Goudy Old Style"/>
                <a:cs typeface="Goudy Old Style"/>
              </a:rPr>
            </a:br>
            <a:r>
              <a:rPr lang="en-US" sz="3000" b="1" dirty="0">
                <a:solidFill>
                  <a:srgbClr val="F58466"/>
                </a:solidFill>
                <a:latin typeface="Goudy Old Style"/>
                <a:cs typeface="Goudy Old Style"/>
              </a:rPr>
              <a:t>Membership</a:t>
            </a:r>
            <a:endParaRPr kumimoji="1" lang="ja-JP" altLang="en-US" sz="3000" b="1" dirty="0">
              <a:solidFill>
                <a:srgbClr val="F58466"/>
              </a:solidFill>
              <a:latin typeface="Goudy Old Style"/>
              <a:cs typeface="Goudy Old Style"/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1257300" y="1919380"/>
            <a:ext cx="2514600" cy="3394472"/>
          </a:xfrm>
        </p:spPr>
        <p:txBody>
          <a:bodyPr>
            <a:noAutofit/>
          </a:bodyPr>
          <a:lstStyle/>
          <a:p>
            <a:r>
              <a:rPr lang="en-US" sz="1500" dirty="0"/>
              <a:t>Amy Jolly</a:t>
            </a:r>
          </a:p>
          <a:p>
            <a:r>
              <a:rPr lang="en-US" sz="1500" dirty="0"/>
              <a:t>Barbara Parilla</a:t>
            </a:r>
          </a:p>
          <a:p>
            <a:r>
              <a:rPr lang="en-US" sz="1500" dirty="0"/>
              <a:t>Carol Rosenbusch</a:t>
            </a:r>
          </a:p>
          <a:p>
            <a:r>
              <a:rPr lang="en-US" sz="1500" dirty="0"/>
              <a:t>Christine Emmons</a:t>
            </a:r>
          </a:p>
          <a:p>
            <a:r>
              <a:rPr lang="en-US" sz="1500" dirty="0"/>
              <a:t>Debra Warndahl</a:t>
            </a:r>
          </a:p>
          <a:p>
            <a:r>
              <a:rPr lang="en-US" sz="1500" dirty="0"/>
              <a:t>Derrick Rollo</a:t>
            </a:r>
          </a:p>
          <a:p>
            <a:r>
              <a:rPr lang="en-US" sz="1500" dirty="0"/>
              <a:t>Donna Lemmenes</a:t>
            </a:r>
          </a:p>
          <a:p>
            <a:r>
              <a:rPr lang="en-US" sz="1500" dirty="0"/>
              <a:t>Elaine Shafer</a:t>
            </a:r>
          </a:p>
          <a:p>
            <a:r>
              <a:rPr lang="en-US" sz="1500" dirty="0"/>
              <a:t>Ginger Darling</a:t>
            </a:r>
          </a:p>
          <a:p>
            <a:r>
              <a:rPr lang="en-US" sz="1500" dirty="0"/>
              <a:t>Heather Stanley-Christian</a:t>
            </a:r>
          </a:p>
          <a:p>
            <a:r>
              <a:rPr lang="en-US" sz="1500" dirty="0"/>
              <a:t>Jane Shyken</a:t>
            </a:r>
          </a:p>
          <a:p>
            <a:r>
              <a:rPr lang="en-US" sz="1500" dirty="0"/>
              <a:t>Tamara Smith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3543301" y="1919380"/>
            <a:ext cx="2398796" cy="33944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50" dirty="0"/>
              <a:t>Jennifer Hamilton-Gilpin</a:t>
            </a:r>
          </a:p>
          <a:p>
            <a:r>
              <a:rPr lang="en-US" sz="1650" dirty="0"/>
              <a:t>Jenny Brandenburg</a:t>
            </a:r>
          </a:p>
          <a:p>
            <a:r>
              <a:rPr lang="en-US" sz="1650" dirty="0"/>
              <a:t>Jill Alden</a:t>
            </a:r>
          </a:p>
          <a:p>
            <a:r>
              <a:rPr lang="en-US" sz="1650" dirty="0"/>
              <a:t>Jodi Hoskins</a:t>
            </a:r>
          </a:p>
          <a:p>
            <a:r>
              <a:rPr lang="en-US" sz="1650" dirty="0"/>
              <a:t>Kenny </a:t>
            </a:r>
            <a:r>
              <a:rPr lang="en-US" sz="1650" dirty="0" err="1"/>
              <a:t>Kronfrost</a:t>
            </a:r>
            <a:endParaRPr lang="en-US" sz="1650" dirty="0"/>
          </a:p>
          <a:p>
            <a:r>
              <a:rPr lang="en-US" sz="1650" dirty="0"/>
              <a:t>Kim </a:t>
            </a:r>
            <a:r>
              <a:rPr lang="en-US" sz="1650" dirty="0" err="1"/>
              <a:t>Luckey</a:t>
            </a:r>
            <a:endParaRPr lang="en-US" sz="1650" dirty="0"/>
          </a:p>
          <a:p>
            <a:r>
              <a:rPr lang="en-US" sz="1650" dirty="0"/>
              <a:t>Kimberly Spence</a:t>
            </a:r>
          </a:p>
          <a:p>
            <a:r>
              <a:rPr lang="en-US" sz="1650" dirty="0"/>
              <a:t>Leslie </a:t>
            </a:r>
            <a:r>
              <a:rPr lang="en-US" sz="1650" dirty="0" err="1"/>
              <a:t>Caldarelli</a:t>
            </a:r>
            <a:endParaRPr lang="en-US" sz="1650" dirty="0"/>
          </a:p>
          <a:p>
            <a:r>
              <a:rPr lang="en-US" sz="1650" dirty="0"/>
              <a:t>Lisa Davis</a:t>
            </a:r>
          </a:p>
          <a:p>
            <a:r>
              <a:rPr lang="en-US" sz="1650" dirty="0"/>
              <a:t>Lisa Maloney</a:t>
            </a:r>
          </a:p>
          <a:p>
            <a:r>
              <a:rPr lang="en-US" sz="1650" dirty="0" err="1"/>
              <a:t>Malihaha</a:t>
            </a:r>
            <a:r>
              <a:rPr lang="en-US" sz="1650" dirty="0"/>
              <a:t> </a:t>
            </a:r>
            <a:r>
              <a:rPr lang="en-US" sz="1650" dirty="0" err="1"/>
              <a:t>Shareef</a:t>
            </a:r>
            <a:endParaRPr lang="en-US" sz="1650" dirty="0"/>
          </a:p>
          <a:p>
            <a:r>
              <a:rPr lang="en-US" sz="1650" dirty="0"/>
              <a:t>Sue Horner</a:t>
            </a:r>
          </a:p>
          <a:p>
            <a:r>
              <a:rPr lang="en-US" sz="1650" dirty="0" err="1"/>
              <a:t>Venkata</a:t>
            </a:r>
            <a:r>
              <a:rPr lang="en-US" sz="1650" dirty="0"/>
              <a:t> </a:t>
            </a:r>
            <a:r>
              <a:rPr lang="en-US" sz="1650" dirty="0" err="1"/>
              <a:t>Majiga</a:t>
            </a:r>
            <a:endParaRPr lang="en-US" sz="1650" dirty="0"/>
          </a:p>
          <a:p>
            <a:endParaRPr lang="en-US" sz="2400" dirty="0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5942097" y="1859161"/>
            <a:ext cx="2001755" cy="3776756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Marcella McDonald</a:t>
            </a:r>
          </a:p>
          <a:p>
            <a:r>
              <a:rPr lang="en-US" sz="1500" dirty="0"/>
              <a:t>Margaret Behm</a:t>
            </a:r>
          </a:p>
          <a:p>
            <a:r>
              <a:rPr lang="en-US" sz="1500" dirty="0"/>
              <a:t>Mary Hope</a:t>
            </a:r>
          </a:p>
          <a:p>
            <a:r>
              <a:rPr lang="en-US" sz="1500" dirty="0"/>
              <a:t>Mary Puchalski</a:t>
            </a:r>
          </a:p>
          <a:p>
            <a:r>
              <a:rPr lang="en-US" sz="1500" dirty="0"/>
              <a:t>Omar LeBlanc</a:t>
            </a:r>
          </a:p>
          <a:p>
            <a:r>
              <a:rPr lang="en-US" sz="1500" dirty="0"/>
              <a:t>Patricia Ittmann</a:t>
            </a:r>
          </a:p>
          <a:p>
            <a:r>
              <a:rPr lang="en-US" sz="1500" dirty="0"/>
              <a:t>Phyllis Burnes</a:t>
            </a:r>
          </a:p>
          <a:p>
            <a:r>
              <a:rPr lang="en-US" sz="1500" dirty="0"/>
              <a:t>Rita Brennan</a:t>
            </a:r>
          </a:p>
          <a:p>
            <a:r>
              <a:rPr lang="en-US" sz="1500" dirty="0"/>
              <a:t>Roshena Lindsey</a:t>
            </a:r>
          </a:p>
          <a:p>
            <a:r>
              <a:rPr lang="en-US" sz="1500" dirty="0"/>
              <a:t>Sherry Jones</a:t>
            </a:r>
          </a:p>
          <a:p>
            <a:r>
              <a:rPr lang="en-US" sz="1500" dirty="0"/>
              <a:t>Stephanie Loiacuro</a:t>
            </a:r>
          </a:p>
          <a:p>
            <a:r>
              <a:rPr lang="en-US" sz="1500" dirty="0"/>
              <a:t>Terry Griffin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0125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800100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000" b="1" dirty="0">
                <a:solidFill>
                  <a:srgbClr val="F58466"/>
                </a:solidFill>
                <a:latin typeface="Goudy Old Style"/>
                <a:cs typeface="Goudy Old Style"/>
              </a:rPr>
              <a:t>MNO Timeline</a:t>
            </a:r>
            <a:endParaRPr kumimoji="1" lang="ja-JP" altLang="en-US" sz="3000" b="1" dirty="0">
              <a:solidFill>
                <a:srgbClr val="F58466"/>
              </a:solidFill>
              <a:latin typeface="Goudy Old Style"/>
              <a:cs typeface="Goudy Old Style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428752" y="1828801"/>
          <a:ext cx="6286499" cy="2530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9577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Tasks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Oct-17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Nov-17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Dec-17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Jan-18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Feb-18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Mar-18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Apr-18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May-18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l"/>
                      <a:r>
                        <a:rPr lang="en-US" sz="1500" b="1" u="none" dirty="0" smtClean="0"/>
                        <a:t>Develop</a:t>
                      </a:r>
                      <a:r>
                        <a:rPr lang="en-US" sz="1500" b="1" u="none" baseline="0" dirty="0" smtClean="0"/>
                        <a:t> QI Initiative (AIMS, Measures, Data Form)</a:t>
                      </a:r>
                      <a:endParaRPr lang="en-US" sz="1500" u="none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l"/>
                      <a:r>
                        <a:rPr lang="en-US" sz="1500" b="1" u="none" dirty="0" smtClean="0"/>
                        <a:t>Recruit and Launch</a:t>
                      </a:r>
                      <a:r>
                        <a:rPr lang="en-US" sz="1500" b="1" u="none" baseline="0" dirty="0" smtClean="0"/>
                        <a:t> Wave 1</a:t>
                      </a:r>
                      <a:r>
                        <a:rPr lang="en-US" sz="1500" b="1" u="none" dirty="0" smtClean="0"/>
                        <a:t> with OB &amp;</a:t>
                      </a:r>
                      <a:r>
                        <a:rPr lang="en-US" sz="1500" b="1" u="none" baseline="0" dirty="0" smtClean="0"/>
                        <a:t> Neonatal Teams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l"/>
                      <a:r>
                        <a:rPr lang="en-US" sz="1500" b="1" u="none" dirty="0" smtClean="0"/>
                        <a:t>Launch Wave 2</a:t>
                      </a:r>
                      <a:r>
                        <a:rPr lang="en-US" sz="1500" b="1" u="none" baseline="0" dirty="0" smtClean="0"/>
                        <a:t> with all hospital teams</a:t>
                      </a:r>
                      <a:endParaRPr lang="en-US" sz="1500" b="1" u="none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ontent Placeholder 25"/>
          <p:cNvGraphicFramePr>
            <a:graphicFrameLocks noGrp="1"/>
          </p:cNvGraphicFramePr>
          <p:nvPr>
            <p:ph idx="1"/>
            <p:extLst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kumimoji="1" lang="en-US" altLang="ja-JP" sz="4000" b="1" dirty="0">
                <a:solidFill>
                  <a:srgbClr val="F58466"/>
                </a:solidFill>
                <a:latin typeface="Goudy Old Style"/>
                <a:cs typeface="Goudy Old Style"/>
              </a:rPr>
              <a:t>Neonatal Golden Hour:</a:t>
            </a:r>
            <a:br>
              <a:rPr kumimoji="1" lang="en-US" altLang="ja-JP" sz="4000" b="1" dirty="0">
                <a:solidFill>
                  <a:srgbClr val="F58466"/>
                </a:solidFill>
                <a:latin typeface="Goudy Old Style"/>
                <a:cs typeface="Goudy Old Style"/>
              </a:rPr>
            </a:br>
            <a:r>
              <a:rPr kumimoji="1" lang="en-US" altLang="ja-JP" sz="4000" b="1" dirty="0">
                <a:solidFill>
                  <a:srgbClr val="F58466"/>
                </a:solidFill>
                <a:latin typeface="Goudy Old Style"/>
                <a:cs typeface="Goudy Old Style"/>
              </a:rPr>
              <a:t>Communication Practices</a:t>
            </a:r>
            <a:endParaRPr lang="en-US" altLang="en-US" sz="4000" b="1" dirty="0" smtClean="0">
              <a:solidFill>
                <a:srgbClr val="F58466"/>
              </a:solidFill>
              <a:latin typeface="Goudy Old Style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55301" y="2936217"/>
            <a:ext cx="1085637" cy="529932"/>
            <a:chOff x="1122140" y="3178529"/>
            <a:chExt cx="1085637" cy="529932"/>
          </a:xfrm>
        </p:grpSpPr>
        <p:sp>
          <p:nvSpPr>
            <p:cNvPr id="2" name="TextBox 1"/>
            <p:cNvSpPr txBox="1"/>
            <p:nvPr/>
          </p:nvSpPr>
          <p:spPr>
            <a:xfrm rot="20214100">
              <a:off x="1521977" y="3178529"/>
              <a:ext cx="685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77%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3" name="Left Arrow Callout 2"/>
            <p:cNvSpPr/>
            <p:nvPr/>
          </p:nvSpPr>
          <p:spPr>
            <a:xfrm rot="20206804">
              <a:off x="1122140" y="3251261"/>
              <a:ext cx="1066800" cy="457200"/>
            </a:xfrm>
            <a:prstGeom prst="leftArrowCallou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77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 rot="857960">
            <a:off x="1356518" y="4139027"/>
            <a:ext cx="1085637" cy="529932"/>
            <a:chOff x="1122140" y="3178529"/>
            <a:chExt cx="1085637" cy="529932"/>
          </a:xfrm>
          <a:noFill/>
        </p:grpSpPr>
        <p:sp>
          <p:nvSpPr>
            <p:cNvPr id="13" name="TextBox 12"/>
            <p:cNvSpPr txBox="1"/>
            <p:nvPr/>
          </p:nvSpPr>
          <p:spPr>
            <a:xfrm rot="20214100">
              <a:off x="1521977" y="3178529"/>
              <a:ext cx="685800" cy="3810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51%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Left Arrow Callout 13"/>
            <p:cNvSpPr/>
            <p:nvPr/>
          </p:nvSpPr>
          <p:spPr>
            <a:xfrm rot="20206804">
              <a:off x="1122140" y="3251261"/>
              <a:ext cx="1066800" cy="457200"/>
            </a:xfrm>
            <a:prstGeom prst="leftArrowCallou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rot="2345878">
            <a:off x="1091627" y="5226677"/>
            <a:ext cx="1085637" cy="529932"/>
            <a:chOff x="1122140" y="3178529"/>
            <a:chExt cx="1085637" cy="529932"/>
          </a:xfrm>
        </p:grpSpPr>
        <p:sp>
          <p:nvSpPr>
            <p:cNvPr id="16" name="TextBox 15"/>
            <p:cNvSpPr txBox="1"/>
            <p:nvPr/>
          </p:nvSpPr>
          <p:spPr>
            <a:xfrm rot="20214100">
              <a:off x="1521977" y="3178529"/>
              <a:ext cx="685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3"/>
                  </a:solidFill>
                </a:rPr>
                <a:t>29%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7" name="Left Arrow Callout 16"/>
            <p:cNvSpPr/>
            <p:nvPr/>
          </p:nvSpPr>
          <p:spPr>
            <a:xfrm rot="20206804">
              <a:off x="1122140" y="3251261"/>
              <a:ext cx="1066800" cy="457200"/>
            </a:xfrm>
            <a:prstGeom prst="leftArrowCallou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 rot="9970519">
            <a:off x="7918117" y="4378922"/>
            <a:ext cx="1066800" cy="486000"/>
            <a:chOff x="1122140" y="3222461"/>
            <a:chExt cx="1066800" cy="486000"/>
          </a:xfrm>
        </p:grpSpPr>
        <p:sp>
          <p:nvSpPr>
            <p:cNvPr id="19" name="TextBox 18"/>
            <p:cNvSpPr txBox="1"/>
            <p:nvPr/>
          </p:nvSpPr>
          <p:spPr>
            <a:xfrm rot="9160955">
              <a:off x="1489686" y="3222461"/>
              <a:ext cx="685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3"/>
                  </a:solidFill>
                </a:rPr>
                <a:t>79%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20" name="Left Arrow Callout 19"/>
            <p:cNvSpPr/>
            <p:nvPr/>
          </p:nvSpPr>
          <p:spPr>
            <a:xfrm rot="20206804">
              <a:off x="1122140" y="3251261"/>
              <a:ext cx="1066800" cy="457200"/>
            </a:xfrm>
            <a:prstGeom prst="leftArrowCallou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 rot="13862919">
            <a:off x="7881505" y="2629095"/>
            <a:ext cx="1066800" cy="486000"/>
            <a:chOff x="1122140" y="3222461"/>
            <a:chExt cx="1066800" cy="486000"/>
          </a:xfrm>
        </p:grpSpPr>
        <p:sp>
          <p:nvSpPr>
            <p:cNvPr id="33" name="TextBox 32"/>
            <p:cNvSpPr txBox="1"/>
            <p:nvPr/>
          </p:nvSpPr>
          <p:spPr>
            <a:xfrm rot="9160955">
              <a:off x="1489686" y="3222461"/>
              <a:ext cx="685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91%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Left Arrow Callout 33"/>
            <p:cNvSpPr/>
            <p:nvPr/>
          </p:nvSpPr>
          <p:spPr>
            <a:xfrm rot="20206804">
              <a:off x="1122140" y="3251261"/>
              <a:ext cx="1066800" cy="457200"/>
            </a:xfrm>
            <a:prstGeom prst="leftArrowCallou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 rot="13862919">
            <a:off x="7243829" y="2828557"/>
            <a:ext cx="1066800" cy="486000"/>
            <a:chOff x="1122140" y="3222461"/>
            <a:chExt cx="1066800" cy="486000"/>
          </a:xfrm>
        </p:grpSpPr>
        <p:sp>
          <p:nvSpPr>
            <p:cNvPr id="36" name="TextBox 35"/>
            <p:cNvSpPr txBox="1"/>
            <p:nvPr/>
          </p:nvSpPr>
          <p:spPr>
            <a:xfrm rot="9160955">
              <a:off x="1489686" y="3222461"/>
              <a:ext cx="685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88%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7" name="Left Arrow Callout 36"/>
            <p:cNvSpPr/>
            <p:nvPr/>
          </p:nvSpPr>
          <p:spPr>
            <a:xfrm rot="20206804">
              <a:off x="1122140" y="3251261"/>
              <a:ext cx="1066800" cy="457200"/>
            </a:xfrm>
            <a:prstGeom prst="leftArrowCallou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Oval 26"/>
          <p:cNvSpPr/>
          <p:nvPr/>
        </p:nvSpPr>
        <p:spPr>
          <a:xfrm>
            <a:off x="3733800" y="6428671"/>
            <a:ext cx="1089102" cy="4293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822902" y="6480493"/>
            <a:ext cx="815898" cy="377507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06390" y="6480493"/>
            <a:ext cx="927410" cy="37750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0" grpId="0" animBg="1"/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Building your MNO Team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5211762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dirty="0" smtClean="0"/>
              <a:t>Required</a:t>
            </a:r>
          </a:p>
          <a:p>
            <a:pPr lvl="1">
              <a:buClr>
                <a:srgbClr val="F58466"/>
              </a:buClr>
            </a:pPr>
            <a:r>
              <a:rPr lang="en-US" dirty="0" smtClean="0"/>
              <a:t>Pediatric provider </a:t>
            </a:r>
          </a:p>
          <a:p>
            <a:pPr lvl="1">
              <a:buClr>
                <a:srgbClr val="F58466"/>
              </a:buClr>
            </a:pPr>
            <a:r>
              <a:rPr lang="en-US" dirty="0" smtClean="0"/>
              <a:t>Pediatric/newborn nurse champions</a:t>
            </a:r>
          </a:p>
          <a:p>
            <a:pPr lvl="1">
              <a:buClr>
                <a:srgbClr val="F58466"/>
              </a:buClr>
            </a:pPr>
            <a:r>
              <a:rPr lang="en-US" dirty="0" smtClean="0"/>
              <a:t>OB team representative </a:t>
            </a:r>
          </a:p>
          <a:p>
            <a:pPr lvl="1">
              <a:buClr>
                <a:srgbClr val="F58466"/>
              </a:buClr>
            </a:pPr>
            <a:r>
              <a:rPr lang="en-US" dirty="0" smtClean="0"/>
              <a:t>Prenatal </a:t>
            </a:r>
            <a:r>
              <a:rPr lang="en-US" dirty="0"/>
              <a:t>clinic/outpatient </a:t>
            </a:r>
            <a:r>
              <a:rPr lang="en-US" dirty="0" smtClean="0"/>
              <a:t>representative for prenatal consultation</a:t>
            </a:r>
            <a:endParaRPr lang="en-US" dirty="0"/>
          </a:p>
          <a:p>
            <a:pPr lvl="1">
              <a:buClr>
                <a:srgbClr val="F58466"/>
              </a:buClr>
            </a:pPr>
            <a:endParaRPr lang="en-US" dirty="0" smtClean="0"/>
          </a:p>
          <a:p>
            <a:pPr>
              <a:buClr>
                <a:srgbClr val="F58466"/>
              </a:buClr>
            </a:pPr>
            <a:r>
              <a:rPr lang="en-US" dirty="0" smtClean="0"/>
              <a:t>Recommended</a:t>
            </a:r>
          </a:p>
          <a:p>
            <a:pPr lvl="1">
              <a:buClr>
                <a:srgbClr val="F58466"/>
              </a:buClr>
            </a:pPr>
            <a:r>
              <a:rPr lang="en-US" dirty="0" smtClean="0"/>
              <a:t>Patient/family member</a:t>
            </a:r>
          </a:p>
          <a:p>
            <a:pPr lvl="1">
              <a:buClr>
                <a:srgbClr val="F58466"/>
              </a:buClr>
            </a:pPr>
            <a:r>
              <a:rPr lang="en-US" dirty="0" smtClean="0"/>
              <a:t>QI professional </a:t>
            </a:r>
          </a:p>
          <a:p>
            <a:pPr lvl="1">
              <a:buClr>
                <a:srgbClr val="F58466"/>
              </a:buClr>
            </a:pPr>
            <a:r>
              <a:rPr lang="en-US" dirty="0" smtClean="0"/>
              <a:t>Social worker</a:t>
            </a:r>
          </a:p>
          <a:p>
            <a:pPr lvl="1">
              <a:buClr>
                <a:srgbClr val="F58466"/>
              </a:buClr>
            </a:pPr>
            <a:r>
              <a:rPr lang="en-US" dirty="0" smtClean="0"/>
              <a:t>Lactation consultant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33800"/>
            <a:ext cx="33528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a Driver Diagram for the MNO Initiative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 Downey, MD, MS</a:t>
            </a:r>
          </a:p>
        </p:txBody>
      </p:sp>
    </p:spTree>
    <p:extLst>
      <p:ext uri="{BB962C8B-B14F-4D97-AF65-F5344CB8AC3E}">
        <p14:creationId xmlns:p14="http://schemas.microsoft.com/office/powerpoint/2010/main" val="3520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IHI Model for Improvement</a:t>
            </a:r>
          </a:p>
          <a:p>
            <a:r>
              <a:rPr lang="en-US" dirty="0" smtClean="0"/>
              <a:t>Review the MNO Initiative</a:t>
            </a:r>
          </a:p>
          <a:p>
            <a:r>
              <a:rPr lang="en-US" dirty="0" smtClean="0"/>
              <a:t>Review the anatomy of a driver diagram</a:t>
            </a:r>
          </a:p>
          <a:p>
            <a:r>
              <a:rPr lang="en-US" dirty="0" smtClean="0"/>
              <a:t>Review the role of a driver diagram as a quality improvement tool</a:t>
            </a:r>
          </a:p>
          <a:p>
            <a:r>
              <a:rPr lang="en-US" dirty="0" smtClean="0"/>
              <a:t>Create a Driver Diagram for the MNO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Develop more </a:t>
            </a:r>
            <a:r>
              <a:rPr lang="en-US" dirty="0"/>
              <a:t>familiarity with IHI MFI</a:t>
            </a:r>
          </a:p>
          <a:p>
            <a:pPr lvl="1"/>
            <a:r>
              <a:rPr lang="en-US" dirty="0" smtClean="0"/>
              <a:t>Establish familiarity with driver diagram (DD)</a:t>
            </a:r>
            <a:endParaRPr lang="en-US" dirty="0"/>
          </a:p>
          <a:p>
            <a:pPr lvl="1"/>
            <a:r>
              <a:rPr lang="en-US" dirty="0" smtClean="0"/>
              <a:t>By </a:t>
            </a:r>
            <a:r>
              <a:rPr lang="en-US" dirty="0"/>
              <a:t>the end of this </a:t>
            </a:r>
            <a:r>
              <a:rPr lang="en-US" dirty="0" smtClean="0"/>
              <a:t>session, we will have a sample driver diagram to use as a template for the development of a local DD</a:t>
            </a:r>
          </a:p>
        </p:txBody>
      </p:sp>
    </p:spTree>
    <p:extLst>
      <p:ext uri="{BB962C8B-B14F-4D97-AF65-F5344CB8AC3E}">
        <p14:creationId xmlns:p14="http://schemas.microsoft.com/office/powerpoint/2010/main" val="7820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Model for Improvement to Improve Care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98622"/>
            <a:ext cx="8362252" cy="34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MNO AIM Statement Draft**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Participating ILPQC NICUs will decrease the use of pharmacologic therapy by 30% for patients effected by NAS and improve discharge preparedness by December,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Possible** MNO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Process: </a:t>
            </a:r>
          </a:p>
          <a:p>
            <a:pPr lvl="1"/>
            <a:r>
              <a:rPr lang="en-US" dirty="0" smtClean="0"/>
              <a:t>Compliance with a </a:t>
            </a:r>
            <a:r>
              <a:rPr lang="en-US" dirty="0" err="1" smtClean="0"/>
              <a:t>nonpharmacologic</a:t>
            </a:r>
            <a:r>
              <a:rPr lang="en-US" dirty="0" smtClean="0"/>
              <a:t> management and discharge bundle</a:t>
            </a:r>
          </a:p>
          <a:p>
            <a:r>
              <a:rPr lang="en-US" dirty="0" smtClean="0"/>
              <a:t>Balancing:</a:t>
            </a:r>
          </a:p>
          <a:p>
            <a:pPr lvl="1"/>
            <a:r>
              <a:rPr lang="en-US" dirty="0" smtClean="0"/>
              <a:t>Readmission rates for infants with NAS</a:t>
            </a:r>
          </a:p>
          <a:p>
            <a:pPr lvl="1"/>
            <a:r>
              <a:rPr lang="en-US" dirty="0" smtClean="0"/>
              <a:t>Nursing satisfaction</a:t>
            </a:r>
          </a:p>
          <a:p>
            <a:r>
              <a:rPr lang="en-US" dirty="0" smtClean="0"/>
              <a:t>Outcome:</a:t>
            </a:r>
          </a:p>
          <a:p>
            <a:pPr lvl="1"/>
            <a:r>
              <a:rPr lang="en-US" dirty="0" smtClean="0"/>
              <a:t>Number of infants treated with pharmacotherapy for NAS</a:t>
            </a:r>
          </a:p>
          <a:p>
            <a:pPr lvl="1"/>
            <a:r>
              <a:rPr lang="en-US" dirty="0" smtClean="0"/>
              <a:t>Family survey results regarding discharge preparedness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must identify changes!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Driver Diagram?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visual representation of a shared theory of knowledge</a:t>
            </a:r>
          </a:p>
          <a:p>
            <a:r>
              <a:rPr lang="en-US" dirty="0" smtClean="0"/>
              <a:t>A broad prediction of the changes required to accomplish the given aim</a:t>
            </a:r>
          </a:p>
          <a:p>
            <a:r>
              <a:rPr lang="en-US" dirty="0" smtClean="0"/>
              <a:t>It is built by a team of stakeholders</a:t>
            </a:r>
          </a:p>
          <a:p>
            <a:r>
              <a:rPr lang="en-US" dirty="0" smtClean="0"/>
              <a:t>Each theory can be tested in a systematic way</a:t>
            </a:r>
            <a:r>
              <a:rPr lang="en-US" dirty="0" smtClean="0">
                <a:sym typeface="Wingdings"/>
              </a:rPr>
              <a:t> PDSA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 Driver Diagram?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</a:t>
            </a:r>
          </a:p>
          <a:p>
            <a:r>
              <a:rPr lang="en-US" dirty="0" smtClean="0"/>
              <a:t>Visual</a:t>
            </a:r>
          </a:p>
          <a:p>
            <a:r>
              <a:rPr lang="en-US" dirty="0" smtClean="0"/>
              <a:t>Keeps the team on track</a:t>
            </a:r>
          </a:p>
          <a:p>
            <a:r>
              <a:rPr lang="en-US" dirty="0" smtClean="0"/>
              <a:t>Provides administration/management/etc. with a one page synopsis of your plan</a:t>
            </a:r>
          </a:p>
          <a:p>
            <a:r>
              <a:rPr lang="en-US" dirty="0" err="1" smtClean="0"/>
              <a:t>Alligns</a:t>
            </a:r>
            <a:r>
              <a:rPr lang="en-US" dirty="0" smtClean="0"/>
              <a:t> your change ideas to the bigger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ontent Placeholder 25"/>
          <p:cNvGraphicFramePr>
            <a:graphicFrameLocks noGrp="1"/>
          </p:cNvGraphicFramePr>
          <p:nvPr>
            <p:ph idx="1"/>
            <p:extLst/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kumimoji="1" lang="en-US" altLang="ja-JP" sz="4000" b="1" dirty="0">
                <a:solidFill>
                  <a:srgbClr val="F58466"/>
                </a:solidFill>
                <a:latin typeface="Goudy Old Style"/>
                <a:cs typeface="Goudy Old Style"/>
              </a:rPr>
              <a:t>Neonatal Golden Hour: </a:t>
            </a:r>
            <a:br>
              <a:rPr kumimoji="1" lang="en-US" altLang="ja-JP" sz="4000" b="1" dirty="0">
                <a:solidFill>
                  <a:srgbClr val="F58466"/>
                </a:solidFill>
                <a:latin typeface="Goudy Old Style"/>
                <a:cs typeface="Goudy Old Style"/>
              </a:rPr>
            </a:br>
            <a:r>
              <a:rPr kumimoji="1" lang="en-US" altLang="ja-JP" sz="4000" b="1" dirty="0">
                <a:solidFill>
                  <a:srgbClr val="F58466"/>
                </a:solidFill>
                <a:latin typeface="Goudy Old Style"/>
                <a:cs typeface="Goudy Old Style"/>
              </a:rPr>
              <a:t>Delivery Room </a:t>
            </a:r>
            <a:r>
              <a:rPr kumimoji="1" lang="en-US" altLang="ja-JP" sz="40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Practices</a:t>
            </a:r>
            <a:endParaRPr lang="en-US" altLang="en-US" sz="4000" b="1" dirty="0" smtClean="0">
              <a:solidFill>
                <a:srgbClr val="F58466"/>
              </a:solidFill>
              <a:latin typeface="Goudy Old Style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48835" y="2833396"/>
            <a:ext cx="1085637" cy="529932"/>
            <a:chOff x="1122140" y="3178529"/>
            <a:chExt cx="1085637" cy="529932"/>
          </a:xfrm>
        </p:grpSpPr>
        <p:sp>
          <p:nvSpPr>
            <p:cNvPr id="11" name="TextBox 10"/>
            <p:cNvSpPr txBox="1"/>
            <p:nvPr/>
          </p:nvSpPr>
          <p:spPr>
            <a:xfrm rot="20214100">
              <a:off x="1521977" y="3178529"/>
              <a:ext cx="685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78%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Left Arrow Callout 11"/>
            <p:cNvSpPr/>
            <p:nvPr/>
          </p:nvSpPr>
          <p:spPr>
            <a:xfrm rot="20206804">
              <a:off x="1122140" y="3251261"/>
              <a:ext cx="1066800" cy="457200"/>
            </a:xfrm>
            <a:prstGeom prst="leftArrowCallou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 rot="13862919">
            <a:off x="7709537" y="2599449"/>
            <a:ext cx="1066800" cy="486000"/>
            <a:chOff x="1122140" y="3222461"/>
            <a:chExt cx="1066800" cy="486000"/>
          </a:xfrm>
        </p:grpSpPr>
        <p:sp>
          <p:nvSpPr>
            <p:cNvPr id="14" name="TextBox 13"/>
            <p:cNvSpPr txBox="1"/>
            <p:nvPr/>
          </p:nvSpPr>
          <p:spPr>
            <a:xfrm rot="9160955">
              <a:off x="1489686" y="3222461"/>
              <a:ext cx="685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94%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5" name="Left Arrow Callout 14"/>
            <p:cNvSpPr/>
            <p:nvPr/>
          </p:nvSpPr>
          <p:spPr>
            <a:xfrm rot="20206804">
              <a:off x="1122140" y="3251261"/>
              <a:ext cx="1066800" cy="457200"/>
            </a:xfrm>
            <a:prstGeom prst="leftArrowCallou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 rot="3686215">
            <a:off x="961526" y="4567574"/>
            <a:ext cx="1085637" cy="529932"/>
            <a:chOff x="1122140" y="3178529"/>
            <a:chExt cx="1085637" cy="529932"/>
          </a:xfrm>
        </p:grpSpPr>
        <p:sp>
          <p:nvSpPr>
            <p:cNvPr id="19" name="TextBox 18"/>
            <p:cNvSpPr txBox="1"/>
            <p:nvPr/>
          </p:nvSpPr>
          <p:spPr>
            <a:xfrm rot="20214100">
              <a:off x="1521977" y="3178529"/>
              <a:ext cx="685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3"/>
                  </a:solidFill>
                </a:rPr>
                <a:t>56%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20" name="Left Arrow Callout 19"/>
            <p:cNvSpPr/>
            <p:nvPr/>
          </p:nvSpPr>
          <p:spPr>
            <a:xfrm rot="20206804">
              <a:off x="1122140" y="3251261"/>
              <a:ext cx="1066800" cy="457200"/>
            </a:xfrm>
            <a:prstGeom prst="leftArrowCallou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 rot="9844342">
            <a:off x="7802391" y="3730276"/>
            <a:ext cx="1066800" cy="486000"/>
            <a:chOff x="1122140" y="3222461"/>
            <a:chExt cx="1066800" cy="486000"/>
          </a:xfrm>
        </p:grpSpPr>
        <p:sp>
          <p:nvSpPr>
            <p:cNvPr id="22" name="TextBox 21"/>
            <p:cNvSpPr txBox="1"/>
            <p:nvPr/>
          </p:nvSpPr>
          <p:spPr>
            <a:xfrm rot="9160955">
              <a:off x="1489686" y="3222461"/>
              <a:ext cx="685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3"/>
                  </a:solidFill>
                </a:rPr>
                <a:t>91%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23" name="Left Arrow Callout 22"/>
            <p:cNvSpPr/>
            <p:nvPr/>
          </p:nvSpPr>
          <p:spPr>
            <a:xfrm rot="20206804">
              <a:off x="1122140" y="3251261"/>
              <a:ext cx="1066800" cy="457200"/>
            </a:xfrm>
            <a:prstGeom prst="leftArrowCallou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Oval 23"/>
          <p:cNvSpPr/>
          <p:nvPr/>
        </p:nvSpPr>
        <p:spPr>
          <a:xfrm>
            <a:off x="2438400" y="6442152"/>
            <a:ext cx="12954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38600" y="6442152"/>
            <a:ext cx="1752600" cy="415847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8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6"/>
            <a:ext cx="8229600" cy="1143000"/>
          </a:xfrm>
        </p:spPr>
        <p:txBody>
          <a:bodyPr/>
          <a:lstStyle/>
          <a:p>
            <a:r>
              <a:rPr lang="en-US" dirty="0" smtClean="0"/>
              <a:t>Anatomy of a Driver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-17280" y="1186685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Key driver diagram summarizing specific interventions driving key baseline changes aimed at achieving the specific aim of NEC rate reduction by 50%.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01" y="6107682"/>
            <a:ext cx="3591360" cy="6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908201"/>
            <a:ext cx="7804800" cy="303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Maria M. Talavera et al. Pediatrics 2016;137:e20151119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2480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©2016 by American Academy of Pediatrics</a:t>
            </a:r>
          </a:p>
        </p:txBody>
      </p:sp>
    </p:spTree>
    <p:extLst>
      <p:ext uri="{BB962C8B-B14F-4D97-AF65-F5344CB8AC3E}">
        <p14:creationId xmlns:p14="http://schemas.microsoft.com/office/powerpoint/2010/main" val="94377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Driver diagram of the 100 000 Babies Campaign identifying the aims, outcomes, key drivers, and process changes targeted in the program.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01" y="6107682"/>
            <a:ext cx="3591360" cy="6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00" y="979303"/>
            <a:ext cx="678672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8080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Dan L. Ellsbury et al. Pediatrics 2016;137:e20150389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2480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©2016 by American Academy of Pediatrics</a:t>
            </a:r>
          </a:p>
        </p:txBody>
      </p:sp>
    </p:spTree>
    <p:extLst>
      <p:ext uri="{BB962C8B-B14F-4D97-AF65-F5344CB8AC3E}">
        <p14:creationId xmlns:p14="http://schemas.microsoft.com/office/powerpoint/2010/main" val="701062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5" y="274638"/>
            <a:ext cx="8902075" cy="612502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105400" y="4535462"/>
            <a:ext cx="894304" cy="562707"/>
          </a:xfrm>
          <a:prstGeom prst="rightArrow">
            <a:avLst/>
          </a:prstGeom>
          <a:solidFill>
            <a:srgbClr val="F580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686800" y="2888369"/>
            <a:ext cx="3772324" cy="4419600"/>
          </a:xfrm>
        </p:spPr>
      </p:sp>
    </p:spTree>
    <p:extLst>
      <p:ext uri="{BB962C8B-B14F-4D97-AF65-F5344CB8AC3E}">
        <p14:creationId xmlns:p14="http://schemas.microsoft.com/office/powerpoint/2010/main" val="12872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Create a Driver Diagram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5" name="Content Placeholder 4" descr="IMG_023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67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Your Turn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4" name="Content Placeholder 3" descr="Draft of Driver Diagram MNO 12.17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74" t="-3355" r="-38712"/>
          <a:stretch/>
        </p:blipFill>
        <p:spPr>
          <a:xfrm rot="5400000">
            <a:off x="665844" y="-500176"/>
            <a:ext cx="7977982" cy="8978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3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800100"/>
            <a:ext cx="6172200" cy="85725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000" b="1" dirty="0">
                <a:solidFill>
                  <a:srgbClr val="F58466"/>
                </a:solidFill>
                <a:latin typeface="Goudy Old Style"/>
                <a:cs typeface="Goudy Old Style"/>
              </a:rPr>
              <a:t>MNO Timeline</a:t>
            </a:r>
            <a:endParaRPr kumimoji="1" lang="ja-JP" altLang="en-US" sz="3000" b="1" dirty="0">
              <a:solidFill>
                <a:srgbClr val="F58466"/>
              </a:solidFill>
              <a:latin typeface="Goudy Old Style"/>
              <a:cs typeface="Goudy Old Style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428752" y="1828801"/>
          <a:ext cx="6286499" cy="2530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9577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Tasks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Oct-17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Nov-17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Dec-17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Jan-18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Feb-18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Mar-18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Apr-18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May-18</a:t>
                      </a:r>
                      <a:endParaRPr lang="en-US" sz="12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l"/>
                      <a:r>
                        <a:rPr lang="en-US" sz="1500" b="1" u="none" dirty="0" smtClean="0"/>
                        <a:t>Develop</a:t>
                      </a:r>
                      <a:r>
                        <a:rPr lang="en-US" sz="1500" b="1" u="none" baseline="0" dirty="0" smtClean="0"/>
                        <a:t> QI Initiative (AIMS, Measures, Data Form)</a:t>
                      </a:r>
                      <a:endParaRPr lang="en-US" sz="1500" u="none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l"/>
                      <a:r>
                        <a:rPr lang="en-US" sz="1500" b="1" u="none" dirty="0" smtClean="0"/>
                        <a:t>Recruit and Launch</a:t>
                      </a:r>
                      <a:r>
                        <a:rPr lang="en-US" sz="1500" b="1" u="none" baseline="0" dirty="0" smtClean="0"/>
                        <a:t> Wave 1</a:t>
                      </a:r>
                      <a:r>
                        <a:rPr lang="en-US" sz="1500" b="1" u="none" dirty="0" smtClean="0"/>
                        <a:t> with OB &amp;</a:t>
                      </a:r>
                      <a:r>
                        <a:rPr lang="en-US" sz="1500" b="1" u="none" baseline="0" dirty="0" smtClean="0"/>
                        <a:t> Neonatal Teams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l"/>
                      <a:r>
                        <a:rPr lang="en-US" sz="1500" b="1" u="none" dirty="0" smtClean="0"/>
                        <a:t>Launch Wave 2</a:t>
                      </a:r>
                      <a:r>
                        <a:rPr lang="en-US" sz="1500" b="1" u="none" baseline="0" dirty="0" smtClean="0"/>
                        <a:t> with all hospital teams</a:t>
                      </a:r>
                      <a:endParaRPr lang="en-US" sz="1500" b="1" u="none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ILPQC NAS Workgroup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Finalize Aims</a:t>
            </a:r>
          </a:p>
          <a:p>
            <a:r>
              <a:rPr lang="en-US" dirty="0" smtClean="0"/>
              <a:t>Finalize Measures</a:t>
            </a:r>
          </a:p>
          <a:p>
            <a:r>
              <a:rPr lang="en-US" dirty="0" smtClean="0"/>
              <a:t>Develop Data Form</a:t>
            </a:r>
          </a:p>
          <a:p>
            <a:r>
              <a:rPr lang="en-US" dirty="0" smtClean="0"/>
              <a:t>Develop Change Packages</a:t>
            </a:r>
          </a:p>
          <a:p>
            <a:r>
              <a:rPr lang="en-US" dirty="0" smtClean="0"/>
              <a:t>Provide Hospital Support and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Assemble MNO Teams</a:t>
            </a:r>
          </a:p>
          <a:p>
            <a:r>
              <a:rPr lang="en-US" dirty="0" smtClean="0"/>
              <a:t>Engage hospital leadership now</a:t>
            </a:r>
          </a:p>
          <a:p>
            <a:r>
              <a:rPr lang="en-US" dirty="0" smtClean="0"/>
              <a:t>Identify potential barriers</a:t>
            </a:r>
          </a:p>
          <a:p>
            <a:r>
              <a:rPr lang="en-US" dirty="0" smtClean="0"/>
              <a:t>Prepare for kick-off in late Spring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kumimoji="1" lang="en-US" altLang="ja-JP" sz="4000" b="1" dirty="0">
                <a:solidFill>
                  <a:srgbClr val="F58466"/>
                </a:solidFill>
                <a:latin typeface="Goudy Old Style"/>
                <a:cs typeface="Goudy Old Style"/>
              </a:rPr>
              <a:t>Neonatal Golden Hour: </a:t>
            </a:r>
            <a:br>
              <a:rPr kumimoji="1" lang="en-US" altLang="ja-JP" sz="4000" b="1" dirty="0">
                <a:solidFill>
                  <a:srgbClr val="F58466"/>
                </a:solidFill>
                <a:latin typeface="Goudy Old Style"/>
                <a:cs typeface="Goudy Old Style"/>
              </a:rPr>
            </a:br>
            <a:r>
              <a:rPr kumimoji="1" lang="en-US" altLang="ja-JP" sz="40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Family Engagement</a:t>
            </a:r>
            <a:endParaRPr lang="en-US" altLang="en-US" sz="4000" b="1" dirty="0" smtClean="0">
              <a:solidFill>
                <a:srgbClr val="F58466"/>
              </a:solidFill>
              <a:latin typeface="Goudy Old Style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4819"/>
            <a:ext cx="9144000" cy="51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1143000" y="3886200"/>
            <a:ext cx="1085637" cy="529932"/>
            <a:chOff x="1122140" y="3178529"/>
            <a:chExt cx="1085637" cy="529932"/>
          </a:xfrm>
        </p:grpSpPr>
        <p:sp>
          <p:nvSpPr>
            <p:cNvPr id="5" name="TextBox 4"/>
            <p:cNvSpPr txBox="1"/>
            <p:nvPr/>
          </p:nvSpPr>
          <p:spPr>
            <a:xfrm rot="20214100">
              <a:off x="1521977" y="3178529"/>
              <a:ext cx="685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63%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Left Arrow Callout 5"/>
            <p:cNvSpPr/>
            <p:nvPr/>
          </p:nvSpPr>
          <p:spPr>
            <a:xfrm rot="20206804">
              <a:off x="1122140" y="3251261"/>
              <a:ext cx="1066800" cy="457200"/>
            </a:xfrm>
            <a:prstGeom prst="leftArrowCallou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 rot="13862919">
            <a:off x="7458504" y="3266121"/>
            <a:ext cx="1066800" cy="486000"/>
            <a:chOff x="1122140" y="3222461"/>
            <a:chExt cx="1066800" cy="486000"/>
          </a:xfrm>
        </p:grpSpPr>
        <p:sp>
          <p:nvSpPr>
            <p:cNvPr id="8" name="TextBox 7"/>
            <p:cNvSpPr txBox="1"/>
            <p:nvPr/>
          </p:nvSpPr>
          <p:spPr>
            <a:xfrm rot="9160955">
              <a:off x="1489686" y="3222461"/>
              <a:ext cx="685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86%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Left Arrow Callout 8"/>
            <p:cNvSpPr/>
            <p:nvPr/>
          </p:nvSpPr>
          <p:spPr>
            <a:xfrm rot="20206804">
              <a:off x="1122140" y="3251261"/>
              <a:ext cx="1066800" cy="457200"/>
            </a:xfrm>
            <a:prstGeom prst="leftArrowCallou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2819400" y="6407305"/>
            <a:ext cx="25146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1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4"/>
          <p:cNvSpPr>
            <a:spLocks noGrp="1"/>
          </p:cNvSpPr>
          <p:nvPr>
            <p:ph type="title"/>
          </p:nvPr>
        </p:nvSpPr>
        <p:spPr>
          <a:xfrm>
            <a:off x="1485900" y="857250"/>
            <a:ext cx="6172200" cy="857250"/>
          </a:xfrm>
        </p:spPr>
        <p:txBody>
          <a:bodyPr/>
          <a:lstStyle/>
          <a:p>
            <a:pPr algn="l"/>
            <a:r>
              <a:rPr lang="en-US" altLang="en-US" sz="3000" b="1">
                <a:solidFill>
                  <a:srgbClr val="F58466"/>
                </a:solidFill>
                <a:latin typeface="Goudy Old Style" pitchFamily="18" charset="0"/>
              </a:rPr>
              <a:t>Contact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28750" y="1543053"/>
            <a:ext cx="6172200" cy="3394472"/>
          </a:xfrm>
        </p:spPr>
        <p:txBody>
          <a:bodyPr/>
          <a:lstStyle/>
          <a:p>
            <a:pPr>
              <a:buClr>
                <a:srgbClr val="F58466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Email  </a:t>
            </a:r>
            <a:r>
              <a:rPr lang="en-US" sz="2700" dirty="0">
                <a:hlinkClick r:id="rId2"/>
              </a:rPr>
              <a:t>info@ilpqc.org</a:t>
            </a:r>
            <a:endParaRPr lang="en-US" sz="2700" dirty="0"/>
          </a:p>
          <a:p>
            <a:pPr>
              <a:buClr>
                <a:srgbClr val="F58466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/>
              <a:t>Visit us at </a:t>
            </a:r>
            <a:r>
              <a:rPr lang="en-US" sz="2700" dirty="0">
                <a:hlinkClick r:id="rId3"/>
              </a:rPr>
              <a:t>www.ilpqc.org</a:t>
            </a:r>
            <a:endParaRPr lang="en-US" sz="2700" dirty="0"/>
          </a:p>
          <a:p>
            <a:pPr marL="0" indent="0">
              <a:buClr>
                <a:srgbClr val="F58466"/>
              </a:buClr>
              <a:buNone/>
              <a:defRPr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0603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030122"/>
              </p:ext>
            </p:extLst>
          </p:nvPr>
        </p:nvGraphicFramePr>
        <p:xfrm>
          <a:off x="-8021" y="0"/>
          <a:ext cx="9160042" cy="687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486400" imgH="4114800" progId="Acrobat.Document.DC">
                  <p:embed/>
                </p:oleObj>
              </mc:Choice>
              <mc:Fallback>
                <p:oleObj name="Acrobat Document" r:id="rId3" imgW="5486400" imgH="4114800" progId="Acrobat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021" y="0"/>
                        <a:ext cx="9160042" cy="6870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74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algn="l" eaLnBrk="1" hangingPunct="1"/>
            <a:r>
              <a:rPr kumimoji="1" lang="en-US" altLang="ja-JP" sz="3500" b="1" dirty="0">
                <a:solidFill>
                  <a:srgbClr val="F58466"/>
                </a:solidFill>
                <a:latin typeface="Goudy Old Style"/>
                <a:cs typeface="Goudy Old Style"/>
              </a:rPr>
              <a:t>Neonatal Golden Hour: </a:t>
            </a:r>
            <a:r>
              <a:rPr kumimoji="1" lang="en-US" altLang="ja-JP" sz="35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Admission </a:t>
            </a:r>
            <a:br>
              <a:rPr kumimoji="1" lang="en-US" altLang="ja-JP" sz="3500" b="1" dirty="0" smtClean="0">
                <a:solidFill>
                  <a:srgbClr val="F58466"/>
                </a:solidFill>
                <a:latin typeface="Goudy Old Style"/>
                <a:cs typeface="Goudy Old Style"/>
              </a:rPr>
            </a:br>
            <a:r>
              <a:rPr kumimoji="1" lang="en-US" altLang="ja-JP" sz="35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Practices </a:t>
            </a:r>
            <a:r>
              <a:rPr kumimoji="1" lang="en-US" altLang="ja-JP" sz="3500" b="1" dirty="0">
                <a:solidFill>
                  <a:srgbClr val="F58466"/>
                </a:solidFill>
                <a:latin typeface="Goudy Old Style"/>
                <a:cs typeface="Goudy Old Style"/>
              </a:rPr>
              <a:t>– Temperature and IV Glucose</a:t>
            </a:r>
            <a:endParaRPr lang="en-US" altLang="en-US" sz="3500" b="1" dirty="0" smtClean="0">
              <a:solidFill>
                <a:srgbClr val="F58466"/>
              </a:solidFill>
              <a:latin typeface="Goudy Old Style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 rot="20373961">
            <a:off x="820350" y="3526328"/>
            <a:ext cx="1085637" cy="529932"/>
            <a:chOff x="1122140" y="3178529"/>
            <a:chExt cx="1085637" cy="529932"/>
          </a:xfrm>
        </p:grpSpPr>
        <p:sp>
          <p:nvSpPr>
            <p:cNvPr id="5" name="TextBox 4"/>
            <p:cNvSpPr txBox="1"/>
            <p:nvPr/>
          </p:nvSpPr>
          <p:spPr>
            <a:xfrm rot="20214100">
              <a:off x="1521977" y="3178529"/>
              <a:ext cx="685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3"/>
                  </a:solidFill>
                </a:rPr>
                <a:t>61%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6" name="Left Arrow Callout 5"/>
            <p:cNvSpPr/>
            <p:nvPr/>
          </p:nvSpPr>
          <p:spPr>
            <a:xfrm rot="20206804">
              <a:off x="1122140" y="3251261"/>
              <a:ext cx="1066800" cy="457200"/>
            </a:xfrm>
            <a:prstGeom prst="leftArrowCallou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 rot="14469994">
            <a:off x="7835685" y="3198542"/>
            <a:ext cx="1066800" cy="486000"/>
            <a:chOff x="1122140" y="3222461"/>
            <a:chExt cx="1066800" cy="486000"/>
          </a:xfrm>
        </p:grpSpPr>
        <p:sp>
          <p:nvSpPr>
            <p:cNvPr id="17" name="TextBox 16"/>
            <p:cNvSpPr txBox="1"/>
            <p:nvPr/>
          </p:nvSpPr>
          <p:spPr>
            <a:xfrm rot="9160955">
              <a:off x="1489686" y="3222461"/>
              <a:ext cx="685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3"/>
                  </a:solidFill>
                </a:rPr>
                <a:t>83%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8" name="Left Arrow Callout 17"/>
            <p:cNvSpPr/>
            <p:nvPr/>
          </p:nvSpPr>
          <p:spPr>
            <a:xfrm rot="20206804">
              <a:off x="1122140" y="3251261"/>
              <a:ext cx="1066800" cy="457200"/>
            </a:xfrm>
            <a:prstGeom prst="leftArrowCallou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4130598" y="6477000"/>
            <a:ext cx="1371600" cy="3810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250" b="1" dirty="0">
                <a:solidFill>
                  <a:srgbClr val="F58466"/>
                </a:solidFill>
                <a:latin typeface="Goudy Old Style" pitchFamily="18" charset="0"/>
              </a:rPr>
              <a:t>ILPQC Neonatal Survey Analysis Data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Thank you to Cecilia Lopez from Carle Foundation Hospital for her assistance in developing these slides!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DCEF23B2-1968-4158-BBF8-33ADF3172235}" type="slidenum">
              <a:rPr lang="en-US" altLang="en-US">
                <a:latin typeface="Calibri"/>
              </a:rPr>
              <a:pPr defTabSz="514337">
                <a:defRPr/>
              </a:pPr>
              <a:t>7</a:t>
            </a:fld>
            <a:endParaRPr lang="en-US" alt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250" b="1" dirty="0">
                <a:solidFill>
                  <a:srgbClr val="F58466"/>
                </a:solidFill>
                <a:latin typeface="Goudy Old Style" pitchFamily="18" charset="0"/>
              </a:rPr>
              <a:t>Survey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/>
              <a:t>17 hospitals responded to the survey - Thank You!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Golden Hour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Focal measures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Successes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Barriers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Lessons Learned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Sustainability </a:t>
            </a:r>
            <a:endParaRPr lang="en-US" dirty="0"/>
          </a:p>
          <a:p>
            <a:pPr>
              <a:buClr>
                <a:schemeClr val="tx2"/>
              </a:buClr>
            </a:pPr>
            <a:r>
              <a:rPr lang="en-US" dirty="0" smtClean="0"/>
              <a:t>MNO Initiative </a:t>
            </a:r>
          </a:p>
          <a:p>
            <a:pPr>
              <a:buClr>
                <a:schemeClr val="tx2"/>
              </a:buClr>
            </a:pPr>
            <a:r>
              <a:rPr lang="en-US" dirty="0"/>
              <a:t>Areas for </a:t>
            </a:r>
            <a:r>
              <a:rPr lang="en-US" dirty="0" smtClean="0"/>
              <a:t>Improvement in ILPQC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000" b="1" dirty="0" smtClean="0">
                <a:solidFill>
                  <a:srgbClr val="F58466"/>
                </a:solidFill>
                <a:latin typeface="Goudy Old Style" pitchFamily="18" charset="0"/>
              </a:rPr>
              <a:t>Survey Findings: </a:t>
            </a:r>
            <a:br>
              <a:rPr lang="en-US" sz="3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000" b="1" dirty="0" smtClean="0">
                <a:solidFill>
                  <a:srgbClr val="F58466"/>
                </a:solidFill>
                <a:latin typeface="Goudy Old Style" pitchFamily="18" charset="0"/>
              </a:rPr>
              <a:t>GH Measures as a Primary Focus</a:t>
            </a:r>
            <a:endParaRPr lang="en-US" sz="3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457200" y="1417638"/>
          <a:ext cx="8388927" cy="478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046312"/>
            <a:ext cx="2175164" cy="300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60-74% of teams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469682"/>
            <a:ext cx="2175164" cy="300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75% or more of teams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591152"/>
            <a:ext cx="2175164" cy="300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under 60% of teams</a:t>
            </a:r>
          </a:p>
        </p:txBody>
      </p:sp>
    </p:spTree>
    <p:extLst>
      <p:ext uri="{BB962C8B-B14F-4D97-AF65-F5344CB8AC3E}">
        <p14:creationId xmlns:p14="http://schemas.microsoft.com/office/powerpoint/2010/main" val="1244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PQ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LPQC" id="{0143E838-1DCA-EE4F-980C-52ADA463443B}" vid="{B1025144-57C6-EF4E-8CA8-EE1A7E0B52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ILPQC</Template>
  <TotalTime>398</TotalTime>
  <Words>2395</Words>
  <Application>Microsoft Office PowerPoint</Application>
  <PresentationFormat>On-screen Show (4:3)</PresentationFormat>
  <Paragraphs>420</Paragraphs>
  <Slides>51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ILPQC</vt:lpstr>
      <vt:lpstr>Acrobat Document</vt:lpstr>
      <vt:lpstr>Neonatal Breakout Session</vt:lpstr>
      <vt:lpstr>Annual Conference  Neonatology Breakout</vt:lpstr>
      <vt:lpstr>Neonatal Golden Hour: Communication Practices</vt:lpstr>
      <vt:lpstr>Neonatal Golden Hour:  Delivery Room Practices</vt:lpstr>
      <vt:lpstr>Neonatal Golden Hour:  Family Engagement</vt:lpstr>
      <vt:lpstr>Neonatal Golden Hour: Admission  Practices – Temperature and IV Glucose</vt:lpstr>
      <vt:lpstr>ILPQC Neonatal Survey Analysis Data</vt:lpstr>
      <vt:lpstr>Survey Results</vt:lpstr>
      <vt:lpstr>Survey Findings:  GH Measures as a Primary Focus</vt:lpstr>
      <vt:lpstr>What worked well for the GH Initiative?</vt:lpstr>
      <vt:lpstr>Biggest Barriers for Data Collection and  Entry</vt:lpstr>
      <vt:lpstr>Biggest Barriers to Data  Collection and Entry</vt:lpstr>
      <vt:lpstr>Lessons Learned from the GH Initiative </vt:lpstr>
      <vt:lpstr>ILPQC Collaborative Learning and  Communication Preferences </vt:lpstr>
      <vt:lpstr>Plans for 2018 and Beyond</vt:lpstr>
      <vt:lpstr>Exploring Additional Resources for Teams</vt:lpstr>
      <vt:lpstr>Suggestions for Improved Collaborative  Learning and Information Sharing between Hospitals and ILPQC</vt:lpstr>
      <vt:lpstr>Preferred Golden Hour Sustainability  Measures for 2018</vt:lpstr>
      <vt:lpstr>Sustainability Measures</vt:lpstr>
      <vt:lpstr>Achieving and Sustaining  GH Goals for ALL TEAMS</vt:lpstr>
      <vt:lpstr>ILPQC Mothers and Newborns  affected by Opioids (MNO)</vt:lpstr>
      <vt:lpstr>MNO Alignment with  State of Illinois Opioid Action Plan</vt:lpstr>
      <vt:lpstr>MNO Alignment with  State of Illinois Opioid Action Plan</vt:lpstr>
      <vt:lpstr>MNO Alignment with  State of Illinois Opioid Action Plan</vt:lpstr>
      <vt:lpstr>ILPQC NAS Workgroup</vt:lpstr>
      <vt:lpstr>ILPQC Mothers and Newborns  affected by Opioids (MNO)</vt:lpstr>
      <vt:lpstr>ILPQC NAS Workgroup 35 Members Representing:</vt:lpstr>
      <vt:lpstr>ILPQC NAS Workgroup: Membership</vt:lpstr>
      <vt:lpstr>MNO Timeline</vt:lpstr>
      <vt:lpstr>Building your MNO Team</vt:lpstr>
      <vt:lpstr>Creating a Driver Diagram for the MNO Initiative</vt:lpstr>
      <vt:lpstr>Objectives</vt:lpstr>
      <vt:lpstr>Goals</vt:lpstr>
      <vt:lpstr>Using the Model for Improvement to Improve Care</vt:lpstr>
      <vt:lpstr>MNO AIM Statement Draft**</vt:lpstr>
      <vt:lpstr>Possible** MNO Metrics</vt:lpstr>
      <vt:lpstr>Now we must identify changes!</vt:lpstr>
      <vt:lpstr>What is a Driver Diagram?</vt:lpstr>
      <vt:lpstr>Why Use a Driver Diagram?</vt:lpstr>
      <vt:lpstr>Anatomy of a Driver Diagram</vt:lpstr>
      <vt:lpstr>PowerPoint Presentation</vt:lpstr>
      <vt:lpstr>PowerPoint Presentation</vt:lpstr>
      <vt:lpstr>PowerPoint Presentation</vt:lpstr>
      <vt:lpstr>Let’s Create a Driver Diagram…</vt:lpstr>
      <vt:lpstr>Now It’s Your Turn…</vt:lpstr>
      <vt:lpstr>Panel Discussion</vt:lpstr>
      <vt:lpstr>MNO Timeline</vt:lpstr>
      <vt:lpstr>Next Steps for ILPQC NAS Workgroup</vt:lpstr>
      <vt:lpstr>Next Steps for You</vt:lpstr>
      <vt:lpstr>Contact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Conference  Neo Breakout</dc:title>
  <dc:creator>leslie granchalek</dc:creator>
  <cp:lastModifiedBy>Weiss, Daniel</cp:lastModifiedBy>
  <cp:revision>17</cp:revision>
  <dcterms:created xsi:type="dcterms:W3CDTF">2017-12-17T16:57:16Z</dcterms:created>
  <dcterms:modified xsi:type="dcterms:W3CDTF">2018-01-02T15:28:01Z</dcterms:modified>
</cp:coreProperties>
</file>