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omments/comment1.xml" ContentType="application/vnd.openxmlformats-officedocument.presentationml.comments+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comments/comment2.xml" ContentType="application/vnd.openxmlformats-officedocument.presentationml.comments+xml"/>
  <Override PartName="/ppt/notesSlides/notesSlide12.xml" ContentType="application/vnd.openxmlformats-officedocument.presentationml.notesSlide+xml"/>
  <Override PartName="/ppt/charts/chart8.xml" ContentType="application/vnd.openxmlformats-officedocument.drawingml.chart+xml"/>
  <Override PartName="/ppt/comments/comment3.xml" ContentType="application/vnd.openxmlformats-officedocument.presentationml.comments+xml"/>
  <Override PartName="/ppt/notesSlides/notesSlide13.xml" ContentType="application/vnd.openxmlformats-officedocument.presentationml.notesSlide+xml"/>
  <Override PartName="/ppt/charts/chart9.xml" ContentType="application/vnd.openxmlformats-officedocument.drawingml.chart+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charts/chart1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omments/comment5.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5.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6.xml" ContentType="application/vnd.openxmlformats-officedocument.presentationml.comments+xml"/>
  <Override PartName="/ppt/notesSlides/notesSlide52.xml" ContentType="application/vnd.openxmlformats-officedocument.presentationml.notesSlide+xml"/>
  <Override PartName="/ppt/comments/comment7.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9.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8.xml" ContentType="application/vnd.openxmlformats-officedocument.presentationml.comments+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61" r:id="rId1"/>
    <p:sldMasterId id="2147484150" r:id="rId2"/>
    <p:sldMasterId id="2147484152" r:id="rId3"/>
    <p:sldMasterId id="2147484165" r:id="rId4"/>
    <p:sldMasterId id="2147484205" r:id="rId5"/>
    <p:sldMasterId id="2147484224" r:id="rId6"/>
    <p:sldMasterId id="2147484239" r:id="rId7"/>
    <p:sldMasterId id="2147484245" r:id="rId8"/>
  </p:sldMasterIdLst>
  <p:notesMasterIdLst>
    <p:notesMasterId r:id="rId142"/>
  </p:notesMasterIdLst>
  <p:sldIdLst>
    <p:sldId id="724" r:id="rId9"/>
    <p:sldId id="723" r:id="rId10"/>
    <p:sldId id="713" r:id="rId11"/>
    <p:sldId id="862" r:id="rId12"/>
    <p:sldId id="719" r:id="rId13"/>
    <p:sldId id="895" r:id="rId14"/>
    <p:sldId id="820" r:id="rId15"/>
    <p:sldId id="848" r:id="rId16"/>
    <p:sldId id="931" r:id="rId17"/>
    <p:sldId id="849" r:id="rId18"/>
    <p:sldId id="850" r:id="rId19"/>
    <p:sldId id="851" r:id="rId20"/>
    <p:sldId id="852" r:id="rId21"/>
    <p:sldId id="855" r:id="rId22"/>
    <p:sldId id="871" r:id="rId23"/>
    <p:sldId id="872" r:id="rId24"/>
    <p:sldId id="828" r:id="rId25"/>
    <p:sldId id="856" r:id="rId26"/>
    <p:sldId id="873" r:id="rId27"/>
    <p:sldId id="874" r:id="rId28"/>
    <p:sldId id="816" r:id="rId29"/>
    <p:sldId id="882" r:id="rId30"/>
    <p:sldId id="821" r:id="rId31"/>
    <p:sldId id="883" r:id="rId32"/>
    <p:sldId id="932" r:id="rId33"/>
    <p:sldId id="884" r:id="rId34"/>
    <p:sldId id="885" r:id="rId35"/>
    <p:sldId id="886" r:id="rId36"/>
    <p:sldId id="905" r:id="rId37"/>
    <p:sldId id="902" r:id="rId38"/>
    <p:sldId id="823" r:id="rId39"/>
    <p:sldId id="887" r:id="rId40"/>
    <p:sldId id="888" r:id="rId41"/>
    <p:sldId id="889" r:id="rId42"/>
    <p:sldId id="890" r:id="rId43"/>
    <p:sldId id="891" r:id="rId44"/>
    <p:sldId id="892" r:id="rId45"/>
    <p:sldId id="893" r:id="rId46"/>
    <p:sldId id="894" r:id="rId47"/>
    <p:sldId id="968" r:id="rId48"/>
    <p:sldId id="933" r:id="rId49"/>
    <p:sldId id="934" r:id="rId50"/>
    <p:sldId id="935" r:id="rId51"/>
    <p:sldId id="936" r:id="rId52"/>
    <p:sldId id="937" r:id="rId53"/>
    <p:sldId id="938" r:id="rId54"/>
    <p:sldId id="939" r:id="rId55"/>
    <p:sldId id="943" r:id="rId56"/>
    <p:sldId id="880" r:id="rId57"/>
    <p:sldId id="969" r:id="rId58"/>
    <p:sldId id="926" r:id="rId59"/>
    <p:sldId id="881" r:id="rId60"/>
    <p:sldId id="720" r:id="rId61"/>
    <p:sldId id="965" r:id="rId62"/>
    <p:sldId id="966" r:id="rId63"/>
    <p:sldId id="865" r:id="rId64"/>
    <p:sldId id="879" r:id="rId65"/>
    <p:sldId id="956" r:id="rId66"/>
    <p:sldId id="957" r:id="rId67"/>
    <p:sldId id="906" r:id="rId68"/>
    <p:sldId id="869" r:id="rId69"/>
    <p:sldId id="955" r:id="rId70"/>
    <p:sldId id="907" r:id="rId71"/>
    <p:sldId id="914" r:id="rId72"/>
    <p:sldId id="915" r:id="rId73"/>
    <p:sldId id="909" r:id="rId74"/>
    <p:sldId id="916" r:id="rId75"/>
    <p:sldId id="923" r:id="rId76"/>
    <p:sldId id="918" r:id="rId77"/>
    <p:sldId id="919" r:id="rId78"/>
    <p:sldId id="846" r:id="rId79"/>
    <p:sldId id="958" r:id="rId80"/>
    <p:sldId id="970" r:id="rId81"/>
    <p:sldId id="971" r:id="rId82"/>
    <p:sldId id="972" r:id="rId83"/>
    <p:sldId id="973" r:id="rId84"/>
    <p:sldId id="974" r:id="rId85"/>
    <p:sldId id="975" r:id="rId86"/>
    <p:sldId id="976" r:id="rId87"/>
    <p:sldId id="977" r:id="rId88"/>
    <p:sldId id="978" r:id="rId89"/>
    <p:sldId id="979" r:id="rId90"/>
    <p:sldId id="980" r:id="rId91"/>
    <p:sldId id="981" r:id="rId92"/>
    <p:sldId id="982" r:id="rId93"/>
    <p:sldId id="983" r:id="rId94"/>
    <p:sldId id="984" r:id="rId95"/>
    <p:sldId id="985" r:id="rId96"/>
    <p:sldId id="986" r:id="rId97"/>
    <p:sldId id="987" r:id="rId98"/>
    <p:sldId id="988" r:id="rId99"/>
    <p:sldId id="989" r:id="rId100"/>
    <p:sldId id="990" r:id="rId101"/>
    <p:sldId id="991" r:id="rId102"/>
    <p:sldId id="992" r:id="rId103"/>
    <p:sldId id="993" r:id="rId104"/>
    <p:sldId id="994" r:id="rId105"/>
    <p:sldId id="995" r:id="rId106"/>
    <p:sldId id="861" r:id="rId107"/>
    <p:sldId id="960" r:id="rId108"/>
    <p:sldId id="962" r:id="rId109"/>
    <p:sldId id="961" r:id="rId110"/>
    <p:sldId id="963" r:id="rId111"/>
    <p:sldId id="863" r:id="rId112"/>
    <p:sldId id="929" r:id="rId113"/>
    <p:sldId id="964" r:id="rId114"/>
    <p:sldId id="927" r:id="rId115"/>
    <p:sldId id="967" r:id="rId116"/>
    <p:sldId id="920" r:id="rId117"/>
    <p:sldId id="921" r:id="rId118"/>
    <p:sldId id="944" r:id="rId119"/>
    <p:sldId id="951" r:id="rId120"/>
    <p:sldId id="952" r:id="rId121"/>
    <p:sldId id="953" r:id="rId122"/>
    <p:sldId id="954" r:id="rId123"/>
    <p:sldId id="900" r:id="rId124"/>
    <p:sldId id="877" r:id="rId125"/>
    <p:sldId id="878" r:id="rId126"/>
    <p:sldId id="741" r:id="rId127"/>
    <p:sldId id="996" r:id="rId128"/>
    <p:sldId id="997" r:id="rId129"/>
    <p:sldId id="998" r:id="rId130"/>
    <p:sldId id="999" r:id="rId131"/>
    <p:sldId id="1000" r:id="rId132"/>
    <p:sldId id="1001" r:id="rId133"/>
    <p:sldId id="1002" r:id="rId134"/>
    <p:sldId id="1003" r:id="rId135"/>
    <p:sldId id="1004" r:id="rId136"/>
    <p:sldId id="1005" r:id="rId137"/>
    <p:sldId id="1006" r:id="rId138"/>
    <p:sldId id="1007" r:id="rId139"/>
    <p:sldId id="1008" r:id="rId140"/>
    <p:sldId id="1009" r:id="rId1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3" clrIdx="0">
    <p:extLst/>
  </p:cmAuthor>
  <p:cmAuthor id="2" name="Jazzmin Cooper" initials="" lastIdx="1" clrIdx="1"/>
  <p:cmAuthor id="3" name="Borders, Ann" initials="B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F58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2" autoAdjust="0"/>
    <p:restoredTop sz="67543" autoAdjust="0"/>
  </p:normalViewPr>
  <p:slideViewPr>
    <p:cSldViewPr>
      <p:cViewPr varScale="1">
        <p:scale>
          <a:sx n="78" d="100"/>
          <a:sy n="78" d="100"/>
        </p:scale>
        <p:origin x="-2550" y="-84"/>
      </p:cViewPr>
      <p:guideLst>
        <p:guide orient="horz" pos="2160"/>
        <p:guide pos="2880"/>
      </p:guideLst>
    </p:cSldViewPr>
  </p:slideViewPr>
  <p:outlineViewPr>
    <p:cViewPr>
      <p:scale>
        <a:sx n="33" d="100"/>
        <a:sy n="33" d="100"/>
      </p:scale>
      <p:origin x="0" y="-7253"/>
    </p:cViewPr>
  </p:outlineViewPr>
  <p:notesTextViewPr>
    <p:cViewPr>
      <p:scale>
        <a:sx n="100" d="100"/>
        <a:sy n="100" d="100"/>
      </p:scale>
      <p:origin x="0" y="0"/>
    </p:cViewPr>
  </p:notesTextViewPr>
  <p:sorterViewPr>
    <p:cViewPr varScale="1">
      <p:scale>
        <a:sx n="1" d="1"/>
        <a:sy n="1" d="1"/>
      </p:scale>
      <p:origin x="0" y="16698"/>
    </p:cViewPr>
  </p:sorterViewPr>
  <p:notesViewPr>
    <p:cSldViewPr>
      <p:cViewPr varScale="1">
        <p:scale>
          <a:sx n="101" d="100"/>
          <a:sy n="101" d="100"/>
        </p:scale>
        <p:origin x="3533"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enhnet\shared\Nurse_OBS\FR1USER\Borders\ILPQC\Obstetric\OB%20CALLS\OB%20Teams%20Call%20(HTN)\October%202017%20OB%20Teams%20Call\Data\Severe%20HTN%20Implementation%20Quarterly%20Data_9.21.2017%20(Question%201%20A-C).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C:\Users\SWiesner\Desktop\Current%20PSIC%20Data\MIDAS%20Quality%20Profiles\294%20Report\MIDAS%20-%20Perinatal%20Scorecard%20ALL%20by%20FACILITY%20FY16.xlsx"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localhost\Users\lshields\Desktop\SMFM\SMFM%202017%20\%20%20SMFM%202017%20HTN-PreE%20Items\%20Data%20files\Preeclampsia%20Focus%20Study%20Data.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localhost\Users\lshields\Desktop\SMFM\SMFM%202017%20\%20%20SMFM%202017%20HTN-PreE%20Items\%20Data%20files\Preeclampsia%20Focus%20Study%20Dat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HTNdatatracking_processmeasures_MODIFIED_12.13.2017.xlsx" TargetMode="Externa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16.xml.rels><?xml version="1.0" encoding="UTF-8" standalone="yes"?>
<Relationships xmlns="http://schemas.openxmlformats.org/package/2006/relationships"><Relationship Id="rId1" Type="http://schemas.openxmlformats.org/officeDocument/2006/relationships/oleObject" Target="file:///\\ITS\SHARED\Neoresearch\Gupta%20Projects\NeoQIC%20NAS\Lauren%20Hartwell\SubstanceExposedNewb_DATA_2017-12-05_1614_with%20new%20variable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ITS\SHARED\Neoresearch\Gupta%20Projects\NeoQIC%20NAS\Lauren%20Hartwell\SubstanceExposedNewb_DATA_2017-12-05_1614_with%20new%20variable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ITS\SHARED\Neoresearch\Gupta%20Projects\NeoQIC%20NAS\Lauren%20Hartwell\SubstanceExposedNewb_DATA_2017-12-05_1614_with%20new%20variables.xlsx" TargetMode="Externa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2.xlsx"/><Relationship Id="rId4"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enhnet\shared\Nurse_OBS\FR1USER\Borders\ILPQC\Obstetric\OB%20CALLS\OB%20Teams%20Call%20(HTN)\Novemeber%202017%20OB%20Teams\Data-New\Data-November\HTNdatatracking_(Rainbow)_11.21.2017.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D:\HTNdatatracking_processmeasures_MODIFIED_12.13.201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HTNdatatracking_processmeasures_MODIFIED_12.13.20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HTNdatatracking_processmeasures_MODIFIED_12.13.20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HTNdatatracking_processmeasures_MODIFIED_12.13.2017.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nhnet\shared\Nurse_OBS\FR1USER\Borders\ILPQC\Obstetric\OB%20CALLS\OB%20Teams%20Call%20(HTN)\October%202017%20OB%20Teams%20Call\Data\AIM%20Quarterly%20Education%20Graphs_10.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948A-4260-A009-048BA9D6E2BC}"/>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948A-4260-A009-048BA9D6E2BC}"/>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948A-4260-A009-048BA9D6E2BC}"/>
            </c:ext>
          </c:extLst>
        </c:ser>
        <c:dLbls>
          <c:showLegendKey val="0"/>
          <c:showVal val="0"/>
          <c:showCatName val="0"/>
          <c:showSerName val="0"/>
          <c:showPercent val="0"/>
          <c:showBubbleSize val="0"/>
        </c:dLbls>
        <c:gapWidth val="150"/>
        <c:shape val="box"/>
        <c:axId val="126709120"/>
        <c:axId val="126710912"/>
        <c:axId val="125987904"/>
      </c:bar3DChart>
      <c:catAx>
        <c:axId val="126709120"/>
        <c:scaling>
          <c:orientation val="minMax"/>
        </c:scaling>
        <c:delete val="0"/>
        <c:axPos val="b"/>
        <c:numFmt formatCode="General" sourceLinked="1"/>
        <c:majorTickMark val="out"/>
        <c:minorTickMark val="none"/>
        <c:tickLblPos val="nextTo"/>
        <c:crossAx val="126710912"/>
        <c:crosses val="autoZero"/>
        <c:auto val="1"/>
        <c:lblAlgn val="ctr"/>
        <c:lblOffset val="100"/>
        <c:noMultiLvlLbl val="0"/>
      </c:catAx>
      <c:valAx>
        <c:axId val="126710912"/>
        <c:scaling>
          <c:orientation val="minMax"/>
        </c:scaling>
        <c:delete val="0"/>
        <c:axPos val="l"/>
        <c:majorGridlines/>
        <c:numFmt formatCode="General" sourceLinked="1"/>
        <c:majorTickMark val="out"/>
        <c:minorTickMark val="none"/>
        <c:tickLblPos val="nextTo"/>
        <c:crossAx val="126709120"/>
        <c:crosses val="autoZero"/>
        <c:crossBetween val="between"/>
      </c:valAx>
      <c:serAx>
        <c:axId val="125987904"/>
        <c:scaling>
          <c:orientation val="minMax"/>
        </c:scaling>
        <c:delete val="0"/>
        <c:axPos val="b"/>
        <c:majorTickMark val="out"/>
        <c:minorTickMark val="none"/>
        <c:tickLblPos val="nextTo"/>
        <c:crossAx val="12671091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0" i="0" baseline="0">
                <a:effectLst/>
              </a:rPr>
              <a:t>Percent of hospitals with standard protocols for early warning signs, updated diagnostic criteria, monitoring and treatment of severe preeclampsia/eclampsia (include order sets and algorithms)</a:t>
            </a:r>
            <a:endParaRPr lang="en-US" sz="1400" b="0" i="0" baseline="0">
              <a:effectLst/>
            </a:endParaRPr>
          </a:p>
        </c:rich>
      </c:tx>
      <c:layout/>
      <c:overlay val="0"/>
      <c:spPr>
        <a:noFill/>
        <a:ln>
          <a:noFill/>
        </a:ln>
        <a:effectLst/>
      </c:spPr>
    </c:title>
    <c:autoTitleDeleted val="0"/>
    <c:plotArea>
      <c:layout/>
      <c:lineChart>
        <c:grouping val="standard"/>
        <c:varyColors val="0"/>
        <c:ser>
          <c:idx val="0"/>
          <c:order val="0"/>
          <c:tx>
            <c:strRef>
              <c:f>'1 A-C. Standards and Protocols'!$Q$3</c:f>
              <c:strCache>
                <c:ptCount val="1"/>
                <c:pt idx="0">
                  <c:v>L&amp;D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'1 A-C. Standards and Protocols'!$R$2:$W$2</c:f>
              <c:strCache>
                <c:ptCount val="6"/>
                <c:pt idx="0">
                  <c:v>Q2 2016 (Apr-Jun) (N=21)</c:v>
                </c:pt>
                <c:pt idx="1">
                  <c:v>Q3 2016 (Jul-Sep) (N=32)</c:v>
                </c:pt>
                <c:pt idx="2">
                  <c:v>Q4 2016 (Oct-Dec) (N=41)</c:v>
                </c:pt>
                <c:pt idx="3">
                  <c:v>Q1 2017 (Jan-Mar) (N=51)</c:v>
                </c:pt>
                <c:pt idx="4">
                  <c:v>Q2 2017 (Apr-Jun) (N=47)</c:v>
                </c:pt>
                <c:pt idx="5">
                  <c:v>Q3 2017 (Jul-Sep) (N=30)</c:v>
                </c:pt>
              </c:strCache>
            </c:strRef>
          </c:cat>
          <c:val>
            <c:numRef>
              <c:f>'1 A-C. Standards and Protocols'!$R$3:$W$3</c:f>
              <c:numCache>
                <c:formatCode>0%</c:formatCode>
                <c:ptCount val="6"/>
                <c:pt idx="0">
                  <c:v>0.5714285714285714</c:v>
                </c:pt>
                <c:pt idx="1">
                  <c:v>0.6875</c:v>
                </c:pt>
                <c:pt idx="2">
                  <c:v>0.87804878048780488</c:v>
                </c:pt>
                <c:pt idx="3">
                  <c:v>0.98039215686274506</c:v>
                </c:pt>
                <c:pt idx="4">
                  <c:v>0.97872340425531912</c:v>
                </c:pt>
                <c:pt idx="5">
                  <c:v>1</c:v>
                </c:pt>
              </c:numCache>
            </c:numRef>
          </c:val>
          <c:smooth val="0"/>
          <c:extLst xmlns:c16r2="http://schemas.microsoft.com/office/drawing/2015/06/chart">
            <c:ext xmlns:c16="http://schemas.microsoft.com/office/drawing/2014/chart" uri="{C3380CC4-5D6E-409C-BE32-E72D297353CC}">
              <c16:uniqueId val="{00000000-2600-4C70-8C64-B5B1B7F9B7E5}"/>
            </c:ext>
          </c:extLst>
        </c:ser>
        <c:ser>
          <c:idx val="1"/>
          <c:order val="1"/>
          <c:tx>
            <c:strRef>
              <c:f>'1 A-C. Standards and Protocols'!$Q$4</c:f>
              <c:strCache>
                <c:ptCount val="1"/>
                <c:pt idx="0">
                  <c:v>Ante/postpartum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'1 A-C. Standards and Protocols'!$R$2:$W$2</c:f>
              <c:strCache>
                <c:ptCount val="6"/>
                <c:pt idx="0">
                  <c:v>Q2 2016 (Apr-Jun) (N=21)</c:v>
                </c:pt>
                <c:pt idx="1">
                  <c:v>Q3 2016 (Jul-Sep) (N=32)</c:v>
                </c:pt>
                <c:pt idx="2">
                  <c:v>Q4 2016 (Oct-Dec) (N=41)</c:v>
                </c:pt>
                <c:pt idx="3">
                  <c:v>Q1 2017 (Jan-Mar) (N=51)</c:v>
                </c:pt>
                <c:pt idx="4">
                  <c:v>Q2 2017 (Apr-Jun) (N=47)</c:v>
                </c:pt>
                <c:pt idx="5">
                  <c:v>Q3 2017 (Jul-Sep) (N=30)</c:v>
                </c:pt>
              </c:strCache>
            </c:strRef>
          </c:cat>
          <c:val>
            <c:numRef>
              <c:f>'1 A-C. Standards and Protocols'!$R$4:$W$4</c:f>
              <c:numCache>
                <c:formatCode>0%</c:formatCode>
                <c:ptCount val="6"/>
                <c:pt idx="0">
                  <c:v>0.61904761904761907</c:v>
                </c:pt>
                <c:pt idx="1">
                  <c:v>0.6875</c:v>
                </c:pt>
                <c:pt idx="2">
                  <c:v>0.95121951219512191</c:v>
                </c:pt>
                <c:pt idx="3">
                  <c:v>0.98039215686274506</c:v>
                </c:pt>
                <c:pt idx="4">
                  <c:v>1</c:v>
                </c:pt>
                <c:pt idx="5">
                  <c:v>1</c:v>
                </c:pt>
              </c:numCache>
            </c:numRef>
          </c:val>
          <c:smooth val="0"/>
          <c:extLst xmlns:c16r2="http://schemas.microsoft.com/office/drawing/2015/06/chart">
            <c:ext xmlns:c16="http://schemas.microsoft.com/office/drawing/2014/chart" uri="{C3380CC4-5D6E-409C-BE32-E72D297353CC}">
              <c16:uniqueId val="{00000001-2600-4C70-8C64-B5B1B7F9B7E5}"/>
            </c:ext>
          </c:extLst>
        </c:ser>
        <c:ser>
          <c:idx val="2"/>
          <c:order val="2"/>
          <c:tx>
            <c:strRef>
              <c:f>'1 A-C. Standards and Protocols'!$Q$5</c:f>
              <c:strCache>
                <c:ptCount val="1"/>
                <c:pt idx="0">
                  <c:v>Triage/ED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'1 A-C. Standards and Protocols'!$R$2:$W$2</c:f>
              <c:strCache>
                <c:ptCount val="6"/>
                <c:pt idx="0">
                  <c:v>Q2 2016 (Apr-Jun) (N=21)</c:v>
                </c:pt>
                <c:pt idx="1">
                  <c:v>Q3 2016 (Jul-Sep) (N=32)</c:v>
                </c:pt>
                <c:pt idx="2">
                  <c:v>Q4 2016 (Oct-Dec) (N=41)</c:v>
                </c:pt>
                <c:pt idx="3">
                  <c:v>Q1 2017 (Jan-Mar) (N=51)</c:v>
                </c:pt>
                <c:pt idx="4">
                  <c:v>Q2 2017 (Apr-Jun) (N=47)</c:v>
                </c:pt>
                <c:pt idx="5">
                  <c:v>Q3 2017 (Jul-Sep) (N=30)</c:v>
                </c:pt>
              </c:strCache>
            </c:strRef>
          </c:cat>
          <c:val>
            <c:numRef>
              <c:f>'1 A-C. Standards and Protocols'!$R$5:$W$5</c:f>
              <c:numCache>
                <c:formatCode>0%</c:formatCode>
                <c:ptCount val="6"/>
                <c:pt idx="0">
                  <c:v>0.42857142857142855</c:v>
                </c:pt>
                <c:pt idx="1">
                  <c:v>0.3125</c:v>
                </c:pt>
                <c:pt idx="2">
                  <c:v>0.63414634146341464</c:v>
                </c:pt>
                <c:pt idx="3">
                  <c:v>0.66666666666666663</c:v>
                </c:pt>
                <c:pt idx="4">
                  <c:v>0.85106382978723405</c:v>
                </c:pt>
                <c:pt idx="5">
                  <c:v>0.96666666666666667</c:v>
                </c:pt>
              </c:numCache>
            </c:numRef>
          </c:val>
          <c:smooth val="0"/>
          <c:extLst xmlns:c16r2="http://schemas.microsoft.com/office/drawing/2015/06/chart">
            <c:ext xmlns:c16="http://schemas.microsoft.com/office/drawing/2014/chart" uri="{C3380CC4-5D6E-409C-BE32-E72D297353CC}">
              <c16:uniqueId val="{00000002-2600-4C70-8C64-B5B1B7F9B7E5}"/>
            </c:ext>
          </c:extLst>
        </c:ser>
        <c:dLbls>
          <c:showLegendKey val="0"/>
          <c:showVal val="0"/>
          <c:showCatName val="0"/>
          <c:showSerName val="0"/>
          <c:showPercent val="0"/>
          <c:showBubbleSize val="0"/>
        </c:dLbls>
        <c:marker val="1"/>
        <c:smooth val="0"/>
        <c:axId val="151085824"/>
        <c:axId val="151087744"/>
      </c:lineChart>
      <c:catAx>
        <c:axId val="15108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51087744"/>
        <c:crosses val="autoZero"/>
        <c:auto val="1"/>
        <c:lblAlgn val="ctr"/>
        <c:lblOffset val="100"/>
        <c:noMultiLvlLbl val="0"/>
      </c:catAx>
      <c:valAx>
        <c:axId val="1510877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1085824"/>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'PreE Bundle'!$A$3</c:f>
              <c:strCache>
                <c:ptCount val="1"/>
                <c:pt idx="0">
                  <c:v>Preeclampsia Bundle</c:v>
                </c:pt>
              </c:strCache>
            </c:strRef>
          </c:tx>
          <c:spPr>
            <a:ln>
              <a:solidFill>
                <a:schemeClr val="accent6">
                  <a:lumMod val="75000"/>
                </a:schemeClr>
              </a:solidFill>
            </a:ln>
          </c:spPr>
          <c:marker>
            <c:symbol val="none"/>
          </c:marker>
          <c:dLbls>
            <c:spPr>
              <a:solidFill>
                <a:schemeClr val="accent6">
                  <a:lumMod val="75000"/>
                </a:schemeClr>
              </a:solidFill>
            </c:spPr>
            <c:txPr>
              <a:bodyPr/>
              <a:lstStyle/>
              <a:p>
                <a:pPr>
                  <a:defRPr sz="1400">
                    <a:solidFill>
                      <a:schemeClr val="bg2"/>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'PreE Bundle'!$B$2:$N$2</c:f>
              <c:strCache>
                <c:ptCount val="13"/>
                <c:pt idx="0">
                  <c:v>Baseline </c:v>
                </c:pt>
                <c:pt idx="1">
                  <c:v>Jul 
2015</c:v>
                </c:pt>
                <c:pt idx="2">
                  <c:v>Aug 2015</c:v>
                </c:pt>
                <c:pt idx="3">
                  <c:v>Sep 2015</c:v>
                </c:pt>
                <c:pt idx="4">
                  <c:v>Oct 
2015</c:v>
                </c:pt>
                <c:pt idx="5">
                  <c:v>Nov 2015</c:v>
                </c:pt>
                <c:pt idx="6">
                  <c:v>Dec 2015</c:v>
                </c:pt>
                <c:pt idx="7">
                  <c:v>Jan 
2016</c:v>
                </c:pt>
                <c:pt idx="8">
                  <c:v>Feb 2016</c:v>
                </c:pt>
                <c:pt idx="9">
                  <c:v>Mar 2016</c:v>
                </c:pt>
                <c:pt idx="10">
                  <c:v>Apr 
2016</c:v>
                </c:pt>
                <c:pt idx="11">
                  <c:v>May 2016</c:v>
                </c:pt>
                <c:pt idx="12">
                  <c:v>Jun 
2016</c:v>
                </c:pt>
              </c:strCache>
            </c:strRef>
          </c:cat>
          <c:val>
            <c:numRef>
              <c:f>'PreE Bundle'!$B$3:$N$3</c:f>
              <c:numCache>
                <c:formatCode>0.0</c:formatCode>
                <c:ptCount val="13"/>
                <c:pt idx="0">
                  <c:v>52</c:v>
                </c:pt>
                <c:pt idx="1">
                  <c:v>49.11</c:v>
                </c:pt>
                <c:pt idx="2">
                  <c:v>60.14</c:v>
                </c:pt>
                <c:pt idx="3">
                  <c:v>70.89</c:v>
                </c:pt>
                <c:pt idx="4">
                  <c:v>77.27</c:v>
                </c:pt>
                <c:pt idx="5">
                  <c:v>79.040000000000006</c:v>
                </c:pt>
                <c:pt idx="6">
                  <c:v>82.05</c:v>
                </c:pt>
                <c:pt idx="7">
                  <c:v>82.82</c:v>
                </c:pt>
                <c:pt idx="8">
                  <c:v>80.12</c:v>
                </c:pt>
                <c:pt idx="9">
                  <c:v>89.47</c:v>
                </c:pt>
                <c:pt idx="10">
                  <c:v>92.7</c:v>
                </c:pt>
                <c:pt idx="11">
                  <c:v>93.28</c:v>
                </c:pt>
                <c:pt idx="12">
                  <c:v>92.31</c:v>
                </c:pt>
              </c:numCache>
            </c:numRef>
          </c:val>
          <c:smooth val="0"/>
          <c:extLst xmlns:c16r2="http://schemas.microsoft.com/office/drawing/2015/06/chart">
            <c:ext xmlns:c16="http://schemas.microsoft.com/office/drawing/2014/chart" uri="{C3380CC4-5D6E-409C-BE32-E72D297353CC}">
              <c16:uniqueId val="{00000000-8799-4708-B265-81D9A1C55DA9}"/>
            </c:ext>
          </c:extLst>
        </c:ser>
        <c:dLbls>
          <c:showLegendKey val="0"/>
          <c:showVal val="0"/>
          <c:showCatName val="0"/>
          <c:showSerName val="0"/>
          <c:showPercent val="0"/>
          <c:showBubbleSize val="0"/>
        </c:dLbls>
        <c:marker val="1"/>
        <c:smooth val="0"/>
        <c:axId val="151124992"/>
        <c:axId val="151429888"/>
      </c:lineChart>
      <c:catAx>
        <c:axId val="151124992"/>
        <c:scaling>
          <c:orientation val="minMax"/>
        </c:scaling>
        <c:delete val="0"/>
        <c:axPos val="b"/>
        <c:numFmt formatCode="General" sourceLinked="0"/>
        <c:majorTickMark val="out"/>
        <c:minorTickMark val="none"/>
        <c:tickLblPos val="nextTo"/>
        <c:txPr>
          <a:bodyPr/>
          <a:lstStyle/>
          <a:p>
            <a:pPr>
              <a:defRPr sz="1200"/>
            </a:pPr>
            <a:endParaRPr lang="en-US"/>
          </a:p>
        </c:txPr>
        <c:crossAx val="151429888"/>
        <c:crosses val="autoZero"/>
        <c:auto val="1"/>
        <c:lblAlgn val="ctr"/>
        <c:lblOffset val="100"/>
        <c:noMultiLvlLbl val="0"/>
      </c:catAx>
      <c:valAx>
        <c:axId val="151429888"/>
        <c:scaling>
          <c:orientation val="minMax"/>
          <c:min val="40"/>
        </c:scaling>
        <c:delete val="0"/>
        <c:axPos val="l"/>
        <c:majorGridlines>
          <c:spPr>
            <a:ln w="3175">
              <a:solidFill>
                <a:schemeClr val="bg1">
                  <a:lumMod val="75000"/>
                </a:schemeClr>
              </a:solidFill>
            </a:ln>
          </c:spPr>
        </c:majorGridlines>
        <c:title>
          <c:tx>
            <c:rich>
              <a:bodyPr rot="-5400000" vert="horz"/>
              <a:lstStyle/>
              <a:p>
                <a:pPr>
                  <a:defRPr sz="1400"/>
                </a:pPr>
                <a:r>
                  <a:rPr lang="en-US" sz="1400"/>
                  <a:t>Monthly Performance %</a:t>
                </a:r>
              </a:p>
            </c:rich>
          </c:tx>
          <c:layout/>
          <c:overlay val="0"/>
        </c:title>
        <c:numFmt formatCode="0" sourceLinked="0"/>
        <c:majorTickMark val="out"/>
        <c:minorTickMark val="none"/>
        <c:tickLblPos val="nextTo"/>
        <c:txPr>
          <a:bodyPr/>
          <a:lstStyle/>
          <a:p>
            <a:pPr>
              <a:defRPr sz="1600"/>
            </a:pPr>
            <a:endParaRPr lang="en-US"/>
          </a:p>
        </c:txPr>
        <c:crossAx val="151124992"/>
        <c:crosses val="autoZero"/>
        <c:crossBetween val="between"/>
      </c:valAx>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'Treatment Details'!$D$42</c:f>
              <c:strCache>
                <c:ptCount val="1"/>
                <c:pt idx="0">
                  <c:v>Mag</c:v>
                </c:pt>
              </c:strCache>
            </c:strRef>
          </c:tx>
          <c:spPr>
            <a:solidFill>
              <a:schemeClr val="accent1"/>
            </a:solidFill>
            <a:ln>
              <a:noFill/>
            </a:ln>
            <a:effectLst/>
          </c:spPr>
          <c:invertIfNegative val="0"/>
          <c:cat>
            <c:strRef>
              <c:f>'Treatment Details'!$B$43:$B$45</c:f>
              <c:strCache>
                <c:ptCount val="3"/>
                <c:pt idx="0">
                  <c:v>Baseline</c:v>
                </c:pt>
                <c:pt idx="1">
                  <c:v>Phase I</c:v>
                </c:pt>
                <c:pt idx="2">
                  <c:v>Phase II</c:v>
                </c:pt>
              </c:strCache>
            </c:strRef>
          </c:cat>
          <c:val>
            <c:numRef>
              <c:f>'Treatment Details'!$D$43:$D$45</c:f>
              <c:numCache>
                <c:formatCode>0.000</c:formatCode>
                <c:ptCount val="3"/>
                <c:pt idx="0">
                  <c:v>85.5</c:v>
                </c:pt>
                <c:pt idx="1">
                  <c:v>92</c:v>
                </c:pt>
                <c:pt idx="2">
                  <c:v>96.3</c:v>
                </c:pt>
              </c:numCache>
            </c:numRef>
          </c:val>
          <c:extLst xmlns:c16r2="http://schemas.microsoft.com/office/drawing/2015/06/chart">
            <c:ext xmlns:c16="http://schemas.microsoft.com/office/drawing/2014/chart" uri="{C3380CC4-5D6E-409C-BE32-E72D297353CC}">
              <c16:uniqueId val="{00000000-65E2-4DD5-B6E4-CCC345633140}"/>
            </c:ext>
          </c:extLst>
        </c:ser>
        <c:ser>
          <c:idx val="1"/>
          <c:order val="1"/>
          <c:tx>
            <c:strRef>
              <c:f>'Treatment Details'!$E$42</c:f>
              <c:strCache>
                <c:ptCount val="1"/>
                <c:pt idx="0">
                  <c:v>BP Rx</c:v>
                </c:pt>
              </c:strCache>
            </c:strRef>
          </c:tx>
          <c:spPr>
            <a:solidFill>
              <a:schemeClr val="accent2"/>
            </a:solidFill>
            <a:ln>
              <a:noFill/>
            </a:ln>
            <a:effectLst/>
          </c:spPr>
          <c:invertIfNegative val="0"/>
          <c:cat>
            <c:strRef>
              <c:f>'Treatment Details'!$B$43:$B$45</c:f>
              <c:strCache>
                <c:ptCount val="3"/>
                <c:pt idx="0">
                  <c:v>Baseline</c:v>
                </c:pt>
                <c:pt idx="1">
                  <c:v>Phase I</c:v>
                </c:pt>
                <c:pt idx="2">
                  <c:v>Phase II</c:v>
                </c:pt>
              </c:strCache>
            </c:strRef>
          </c:cat>
          <c:val>
            <c:numRef>
              <c:f>'Treatment Details'!$E$43:$E$45</c:f>
              <c:numCache>
                <c:formatCode>General</c:formatCode>
                <c:ptCount val="3"/>
                <c:pt idx="0">
                  <c:v>57.1</c:v>
                </c:pt>
                <c:pt idx="1">
                  <c:v>79.2</c:v>
                </c:pt>
                <c:pt idx="2">
                  <c:v>90.3</c:v>
                </c:pt>
              </c:numCache>
            </c:numRef>
          </c:val>
          <c:extLst xmlns:c16r2="http://schemas.microsoft.com/office/drawing/2015/06/chart">
            <c:ext xmlns:c16="http://schemas.microsoft.com/office/drawing/2014/chart" uri="{C3380CC4-5D6E-409C-BE32-E72D297353CC}">
              <c16:uniqueId val="{00000001-65E2-4DD5-B6E4-CCC345633140}"/>
            </c:ext>
          </c:extLst>
        </c:ser>
        <c:dLbls>
          <c:showLegendKey val="0"/>
          <c:showVal val="0"/>
          <c:showCatName val="0"/>
          <c:showSerName val="0"/>
          <c:showPercent val="0"/>
          <c:showBubbleSize val="0"/>
        </c:dLbls>
        <c:gapWidth val="158"/>
        <c:overlap val="1"/>
        <c:axId val="151129088"/>
        <c:axId val="151159552"/>
      </c:barChart>
      <c:catAx>
        <c:axId val="15112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crossAx val="151159552"/>
        <c:crosses val="autoZero"/>
        <c:auto val="1"/>
        <c:lblAlgn val="ctr"/>
        <c:lblOffset val="100"/>
        <c:noMultiLvlLbl val="0"/>
      </c:catAx>
      <c:valAx>
        <c:axId val="15115955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51129088"/>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55988718053803E-2"/>
          <c:y val="6.4434158549733694E-2"/>
          <c:w val="0.88961351706036695"/>
          <c:h val="0.71505291479992705"/>
        </c:manualLayout>
      </c:layout>
      <c:barChart>
        <c:barDir val="col"/>
        <c:grouping val="clustered"/>
        <c:varyColors val="0"/>
        <c:ser>
          <c:idx val="0"/>
          <c:order val="0"/>
          <c:tx>
            <c:strRef>
              <c:f>'Treatment Details'!$I$42</c:f>
              <c:strCache>
                <c:ptCount val="1"/>
                <c:pt idx="0">
                  <c:v>Eclampsia</c:v>
                </c:pt>
              </c:strCache>
            </c:strRef>
          </c:tx>
          <c:spPr>
            <a:solidFill>
              <a:schemeClr val="accent1"/>
            </a:soli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'Treatment Details'!$H$43:$H$45</c:f>
              <c:strCache>
                <c:ptCount val="3"/>
                <c:pt idx="0">
                  <c:v>Baseline</c:v>
                </c:pt>
                <c:pt idx="1">
                  <c:v>Phase I</c:v>
                </c:pt>
                <c:pt idx="2">
                  <c:v>Phase II</c:v>
                </c:pt>
              </c:strCache>
            </c:strRef>
          </c:cat>
          <c:val>
            <c:numRef>
              <c:f>'Treatment Details'!$I$43:$I$45</c:f>
              <c:numCache>
                <c:formatCode>0.00</c:formatCode>
                <c:ptCount val="3"/>
                <c:pt idx="0">
                  <c:v>1.15524748955834</c:v>
                </c:pt>
                <c:pt idx="1">
                  <c:v>0.81936990454340597</c:v>
                </c:pt>
                <c:pt idx="2">
                  <c:v>0.62155922571479305</c:v>
                </c:pt>
              </c:numCache>
            </c:numRef>
          </c:val>
          <c:extLst xmlns:c16r2="http://schemas.microsoft.com/office/drawing/2015/06/chart">
            <c:ext xmlns:c16="http://schemas.microsoft.com/office/drawing/2014/chart" uri="{C3380CC4-5D6E-409C-BE32-E72D297353CC}">
              <c16:uniqueId val="{00000000-A5D3-4E1C-BCB0-7F84F7F2805E}"/>
            </c:ext>
          </c:extLst>
        </c:ser>
        <c:ser>
          <c:idx val="1"/>
          <c:order val="1"/>
          <c:tx>
            <c:strRef>
              <c:f>'Treatment Details'!$J$42</c:f>
              <c:strCache>
                <c:ptCount val="1"/>
                <c:pt idx="0">
                  <c:v>SMM</c:v>
                </c:pt>
              </c:strCache>
            </c:strRef>
          </c:tx>
          <c:spPr>
            <a:solidFill>
              <a:schemeClr val="accent2"/>
            </a:soli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'Treatment Details'!$H$43:$H$45</c:f>
              <c:strCache>
                <c:ptCount val="3"/>
                <c:pt idx="0">
                  <c:v>Baseline</c:v>
                </c:pt>
                <c:pt idx="1">
                  <c:v>Phase I</c:v>
                </c:pt>
                <c:pt idx="2">
                  <c:v>Phase II</c:v>
                </c:pt>
              </c:strCache>
            </c:strRef>
          </c:cat>
          <c:val>
            <c:numRef>
              <c:f>'Treatment Details'!$J$43:$J$45</c:f>
              <c:numCache>
                <c:formatCode>General</c:formatCode>
                <c:ptCount val="3"/>
                <c:pt idx="0">
                  <c:v>2.4</c:v>
                </c:pt>
                <c:pt idx="1">
                  <c:v>2.1</c:v>
                </c:pt>
                <c:pt idx="2">
                  <c:v>1.9</c:v>
                </c:pt>
              </c:numCache>
            </c:numRef>
          </c:val>
          <c:extLst xmlns:c16r2="http://schemas.microsoft.com/office/drawing/2015/06/chart">
            <c:ext xmlns:c16="http://schemas.microsoft.com/office/drawing/2014/chart" uri="{C3380CC4-5D6E-409C-BE32-E72D297353CC}">
              <c16:uniqueId val="{00000001-A5D3-4E1C-BCB0-7F84F7F2805E}"/>
            </c:ext>
          </c:extLst>
        </c:ser>
        <c:dLbls>
          <c:dLblPos val="outEnd"/>
          <c:showLegendKey val="0"/>
          <c:showVal val="1"/>
          <c:showCatName val="0"/>
          <c:showSerName val="0"/>
          <c:showPercent val="0"/>
          <c:showBubbleSize val="0"/>
        </c:dLbls>
        <c:gapWidth val="158"/>
        <c:overlap val="-1"/>
        <c:axId val="151221376"/>
        <c:axId val="151222912"/>
      </c:barChart>
      <c:catAx>
        <c:axId val="15122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crossAx val="151222912"/>
        <c:crosses val="autoZero"/>
        <c:auto val="1"/>
        <c:lblAlgn val="ctr"/>
        <c:lblOffset val="100"/>
        <c:noMultiLvlLbl val="0"/>
      </c:catAx>
      <c:valAx>
        <c:axId val="151222912"/>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151221376"/>
        <c:crosses val="autoZero"/>
        <c:crossBetween val="between"/>
      </c:valAx>
      <c:spPr>
        <a:noFill/>
        <a:ln>
          <a:noFill/>
        </a:ln>
        <a:effectLst/>
      </c:spPr>
    </c:plotArea>
    <c:legend>
      <c:legendPos val="b"/>
      <c:layout>
        <c:manualLayout>
          <c:xMode val="edge"/>
          <c:yMode val="edge"/>
          <c:x val="0.24920750412007101"/>
          <c:y val="0.877795071136797"/>
          <c:w val="0.49746880980585001"/>
          <c:h val="0.11988464770558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Cases with New Onset Severe Hypertension with Magnesium Sulfate Administered</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barChart>
        <c:barDir val="col"/>
        <c:grouping val="stacked"/>
        <c:varyColors val="0"/>
        <c:ser>
          <c:idx val="1"/>
          <c:order val="0"/>
          <c:tx>
            <c:strRef>
              <c:f>'Magnesium (Graph 11)'!$U$3</c:f>
              <c:strCache>
                <c:ptCount val="1"/>
                <c:pt idx="0">
                  <c:v>0-79% of cases with Mg Administered</c:v>
                </c:pt>
              </c:strCache>
            </c:strRef>
          </c:tx>
          <c:spPr>
            <a:solidFill>
              <a:srgbClr val="FFBE7D"/>
            </a:solidFill>
          </c:spPr>
          <c:invertIfNegative val="0"/>
          <c:cat>
            <c:strRef>
              <c:f>'Magnesium (Graph 11)'!$V$1:$AL$1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'Magnesium (Graph 11)'!$V$3:$AL$3</c:f>
              <c:numCache>
                <c:formatCode>0%</c:formatCode>
                <c:ptCount val="17"/>
                <c:pt idx="0">
                  <c:v>0.77173913043478259</c:v>
                </c:pt>
                <c:pt idx="1">
                  <c:v>0.67088607594936711</c:v>
                </c:pt>
                <c:pt idx="2">
                  <c:v>0.73255813953488369</c:v>
                </c:pt>
                <c:pt idx="3">
                  <c:v>0.78409090909090906</c:v>
                </c:pt>
                <c:pt idx="4">
                  <c:v>0.77631578947368418</c:v>
                </c:pt>
                <c:pt idx="5">
                  <c:v>0.65476190476190477</c:v>
                </c:pt>
                <c:pt idx="6">
                  <c:v>0.69135802469135799</c:v>
                </c:pt>
                <c:pt idx="7">
                  <c:v>0.69411764705882351</c:v>
                </c:pt>
                <c:pt idx="8">
                  <c:v>0.71084337349397586</c:v>
                </c:pt>
                <c:pt idx="9">
                  <c:v>0.69230769230769229</c:v>
                </c:pt>
                <c:pt idx="10">
                  <c:v>0.66249999999999998</c:v>
                </c:pt>
                <c:pt idx="11">
                  <c:v>0.61176470588235299</c:v>
                </c:pt>
                <c:pt idx="12">
                  <c:v>0.6506024096385542</c:v>
                </c:pt>
                <c:pt idx="13">
                  <c:v>0.61445783132530118</c:v>
                </c:pt>
                <c:pt idx="14">
                  <c:v>0.76190476190476186</c:v>
                </c:pt>
                <c:pt idx="15">
                  <c:v>0.74683544303797467</c:v>
                </c:pt>
                <c:pt idx="16">
                  <c:v>0.79452054794520544</c:v>
                </c:pt>
              </c:numCache>
            </c:numRef>
          </c:val>
          <c:extLst xmlns:c16r2="http://schemas.microsoft.com/office/drawing/2015/06/chart">
            <c:ext xmlns:c16="http://schemas.microsoft.com/office/drawing/2014/chart" uri="{C3380CC4-5D6E-409C-BE32-E72D297353CC}">
              <c16:uniqueId val="{00000000-1E01-4AF2-BA4B-44FF8E04C95F}"/>
            </c:ext>
          </c:extLst>
        </c:ser>
        <c:ser>
          <c:idx val="2"/>
          <c:order val="1"/>
          <c:tx>
            <c:strRef>
              <c:f>'Magnesium (Graph 11)'!$U$4</c:f>
              <c:strCache>
                <c:ptCount val="1"/>
                <c:pt idx="0">
                  <c:v>80-100% of cases with Mg Administered</c:v>
                </c:pt>
              </c:strCache>
            </c:strRef>
          </c:tx>
          <c:spPr>
            <a:solidFill>
              <a:srgbClr val="00B050"/>
            </a:solidFill>
          </c:spPr>
          <c:invertIfNegative val="0"/>
          <c:cat>
            <c:strRef>
              <c:f>'Magnesium (Graph 11)'!$V$1:$AL$1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'Magnesium (Graph 11)'!$V$4:$AL$4</c:f>
              <c:numCache>
                <c:formatCode>0%</c:formatCode>
                <c:ptCount val="17"/>
                <c:pt idx="0">
                  <c:v>0.22826086956521738</c:v>
                </c:pt>
                <c:pt idx="1">
                  <c:v>0.32911392405063289</c:v>
                </c:pt>
                <c:pt idx="2">
                  <c:v>0.26744186046511625</c:v>
                </c:pt>
                <c:pt idx="3">
                  <c:v>0.21590909090909091</c:v>
                </c:pt>
                <c:pt idx="4">
                  <c:v>0.22368421052631579</c:v>
                </c:pt>
                <c:pt idx="5">
                  <c:v>0.34523809523809523</c:v>
                </c:pt>
                <c:pt idx="6">
                  <c:v>0.30864197530864196</c:v>
                </c:pt>
                <c:pt idx="7">
                  <c:v>0.30588235294117649</c:v>
                </c:pt>
                <c:pt idx="8">
                  <c:v>0.28915662650602408</c:v>
                </c:pt>
                <c:pt idx="9">
                  <c:v>0.30769230769230771</c:v>
                </c:pt>
                <c:pt idx="10">
                  <c:v>0.33750000000000002</c:v>
                </c:pt>
                <c:pt idx="11">
                  <c:v>0.38823529411764707</c:v>
                </c:pt>
                <c:pt idx="12">
                  <c:v>0.3493975903614458</c:v>
                </c:pt>
                <c:pt idx="13">
                  <c:v>0.38554216867469882</c:v>
                </c:pt>
                <c:pt idx="14">
                  <c:v>0.34523809523809523</c:v>
                </c:pt>
                <c:pt idx="15">
                  <c:v>0.25316455696202533</c:v>
                </c:pt>
                <c:pt idx="16">
                  <c:v>0.20547945205479451</c:v>
                </c:pt>
              </c:numCache>
            </c:numRef>
          </c:val>
          <c:extLst xmlns:c16r2="http://schemas.microsoft.com/office/drawing/2015/06/chart">
            <c:ext xmlns:c16="http://schemas.microsoft.com/office/drawing/2014/chart" uri="{C3380CC4-5D6E-409C-BE32-E72D297353CC}">
              <c16:uniqueId val="{00000001-1E01-4AF2-BA4B-44FF8E04C95F}"/>
            </c:ext>
          </c:extLst>
        </c:ser>
        <c:dLbls>
          <c:showLegendKey val="0"/>
          <c:showVal val="0"/>
          <c:showCatName val="0"/>
          <c:showSerName val="0"/>
          <c:showPercent val="0"/>
          <c:showBubbleSize val="0"/>
        </c:dLbls>
        <c:gapWidth val="150"/>
        <c:overlap val="100"/>
        <c:axId val="151493632"/>
        <c:axId val="151503616"/>
      </c:barChart>
      <c:lineChart>
        <c:grouping val="standard"/>
        <c:varyColors val="0"/>
        <c:ser>
          <c:idx val="3"/>
          <c:order val="2"/>
          <c:tx>
            <c:strRef>
              <c:f>'Magnesium (Graph 11)'!$U$5</c:f>
              <c:strCache>
                <c:ptCount val="1"/>
                <c:pt idx="0">
                  <c:v>Overall % Cases with Mg Administered</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'Magnesium (Graph 11)'!$V$1:$AL$1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'Magnesium (Graph 11)'!$V$5:$AL$5</c:f>
              <c:numCache>
                <c:formatCode>0%</c:formatCode>
                <c:ptCount val="17"/>
                <c:pt idx="0">
                  <c:v>0.54</c:v>
                </c:pt>
                <c:pt idx="1">
                  <c:v>0.55000000000000004</c:v>
                </c:pt>
                <c:pt idx="2">
                  <c:v>0.54</c:v>
                </c:pt>
                <c:pt idx="3">
                  <c:v>0.52</c:v>
                </c:pt>
                <c:pt idx="4">
                  <c:v>0.54</c:v>
                </c:pt>
                <c:pt idx="5">
                  <c:v>0.56000000000000005</c:v>
                </c:pt>
                <c:pt idx="6">
                  <c:v>0.54</c:v>
                </c:pt>
                <c:pt idx="7">
                  <c:v>0.57999999999999996</c:v>
                </c:pt>
                <c:pt idx="8">
                  <c:v>0.59</c:v>
                </c:pt>
                <c:pt idx="9">
                  <c:v>0.59</c:v>
                </c:pt>
                <c:pt idx="10">
                  <c:v>0.59</c:v>
                </c:pt>
                <c:pt idx="11">
                  <c:v>0.63</c:v>
                </c:pt>
                <c:pt idx="12">
                  <c:v>0.6</c:v>
                </c:pt>
                <c:pt idx="13">
                  <c:v>0.64</c:v>
                </c:pt>
                <c:pt idx="14">
                  <c:v>0.6</c:v>
                </c:pt>
                <c:pt idx="15">
                  <c:v>0.61</c:v>
                </c:pt>
                <c:pt idx="16">
                  <c:v>0.62</c:v>
                </c:pt>
              </c:numCache>
            </c:numRef>
          </c:val>
          <c:smooth val="0"/>
          <c:extLst xmlns:c16r2="http://schemas.microsoft.com/office/drawing/2015/06/chart">
            <c:ext xmlns:c16="http://schemas.microsoft.com/office/drawing/2014/chart" uri="{C3380CC4-5D6E-409C-BE32-E72D297353CC}">
              <c16:uniqueId val="{00000002-1E01-4AF2-BA4B-44FF8E04C95F}"/>
            </c:ext>
          </c:extLst>
        </c:ser>
        <c:dLbls>
          <c:showLegendKey val="0"/>
          <c:showVal val="0"/>
          <c:showCatName val="0"/>
          <c:showSerName val="0"/>
          <c:showPercent val="0"/>
          <c:showBubbleSize val="0"/>
        </c:dLbls>
        <c:marker val="1"/>
        <c:smooth val="0"/>
        <c:axId val="151493632"/>
        <c:axId val="151503616"/>
      </c:lineChart>
      <c:catAx>
        <c:axId val="151493632"/>
        <c:scaling>
          <c:orientation val="minMax"/>
        </c:scaling>
        <c:delete val="0"/>
        <c:axPos val="b"/>
        <c:numFmt formatCode="General" sourceLinked="0"/>
        <c:majorTickMark val="out"/>
        <c:minorTickMark val="none"/>
        <c:tickLblPos val="nextTo"/>
        <c:txPr>
          <a:bodyPr/>
          <a:lstStyle/>
          <a:p>
            <a:pPr>
              <a:defRPr sz="1200"/>
            </a:pPr>
            <a:endParaRPr lang="en-US"/>
          </a:p>
        </c:txPr>
        <c:crossAx val="151503616"/>
        <c:crosses val="autoZero"/>
        <c:auto val="1"/>
        <c:lblAlgn val="ctr"/>
        <c:lblOffset val="100"/>
        <c:noMultiLvlLbl val="0"/>
      </c:catAx>
      <c:valAx>
        <c:axId val="151503616"/>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151493632"/>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9234389682771133E-2"/>
          <c:y val="4.3169536011388399E-2"/>
          <c:w val="0.61802001164167719"/>
          <c:h val="0.89761003603363143"/>
        </c:manualLayout>
      </c:layout>
      <c:barChart>
        <c:barDir val="col"/>
        <c:grouping val="clustered"/>
        <c:varyColors val="0"/>
        <c:ser>
          <c:idx val="0"/>
          <c:order val="0"/>
          <c:tx>
            <c:strRef>
              <c:f>'Quarterly data2'!$A$2</c:f>
              <c:strCache>
                <c:ptCount val="1"/>
                <c:pt idx="0">
                  <c:v>Hypertension Protocol: Percent of hospital that have hypertension in pregnancy policies and procedures </c:v>
                </c:pt>
              </c:strCache>
            </c:strRef>
          </c:tx>
          <c:invertIfNegative val="0"/>
          <c:dLbls>
            <c:dLbl>
              <c:idx val="0"/>
              <c:layout/>
              <c:numFmt formatCode="0%" sourceLinked="0"/>
              <c:spPr/>
              <c:txPr>
                <a:bodyPr/>
                <a:lstStyle/>
                <a:p>
                  <a:pPr>
                    <a:defRPr sz="1400" b="1">
                      <a:solidFill>
                        <a:schemeClr val="bg1"/>
                      </a:solidFill>
                    </a:defRPr>
                  </a:pPr>
                  <a:endParaRPr lang="en-US"/>
                </a:p>
              </c:txPr>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089-4838-A655-554B28CFC4B8}"/>
                </c:ext>
                <c:ext xmlns:c15="http://schemas.microsoft.com/office/drawing/2012/chart" uri="{CE6537A1-D6FC-4f65-9D91-7224C49458BB}"/>
              </c:extLst>
            </c:dLbl>
            <c:dLbl>
              <c:idx val="1"/>
              <c:layout>
                <c:manualLayout>
                  <c:x val="3.6781609195401964E-3"/>
                  <c:y val="5.42264752791068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089-4838-A655-554B28CFC4B8}"/>
                </c:ext>
                <c:ext xmlns:c15="http://schemas.microsoft.com/office/drawing/2012/chart" uri="{CE6537A1-D6FC-4f65-9D91-7224C49458BB}"/>
              </c:extLst>
            </c:dLbl>
            <c:dLbl>
              <c:idx val="2"/>
              <c:layout>
                <c:manualLayout>
                  <c:x val="-7.5444944640118471E-17"/>
                  <c:y val="4.519774011299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089-4838-A655-554B28CFC4B8}"/>
                </c:ext>
                <c:ext xmlns:c15="http://schemas.microsoft.com/office/drawing/2012/chart" uri="{CE6537A1-D6FC-4f65-9D91-7224C49458BB}"/>
              </c:extLst>
            </c:dLbl>
            <c:dLbl>
              <c:idx val="3"/>
              <c:layout>
                <c:manualLayout>
                  <c:x val="1.8390804597701823E-3"/>
                  <c:y val="5.741626794258371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089-4838-A655-554B28CFC4B8}"/>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data2'!$B$2:$C$2</c:f>
              <c:numCache>
                <c:formatCode>0%</c:formatCode>
                <c:ptCount val="2"/>
                <c:pt idx="0">
                  <c:v>0.48</c:v>
                </c:pt>
                <c:pt idx="1">
                  <c:v>0.97</c:v>
                </c:pt>
              </c:numCache>
            </c:numRef>
          </c:val>
          <c:extLst xmlns:c16r2="http://schemas.microsoft.com/office/drawing/2015/06/chart">
            <c:ext xmlns:c16="http://schemas.microsoft.com/office/drawing/2014/chart" uri="{C3380CC4-5D6E-409C-BE32-E72D297353CC}">
              <c16:uniqueId val="{00000004-5089-4838-A655-554B28CFC4B8}"/>
            </c:ext>
          </c:extLst>
        </c:ser>
        <c:ser>
          <c:idx val="1"/>
          <c:order val="1"/>
          <c:tx>
            <c:strRef>
              <c:f>'Quarterly data2'!$A$3</c:f>
              <c:strCache>
                <c:ptCount val="1"/>
                <c:pt idx="0">
                  <c:v>EHR Integration: Percent of hospitals where Severe Preeclampsia processes are integrated into the EHR</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data2'!$B$3:$C$3</c:f>
              <c:numCache>
                <c:formatCode>0%</c:formatCode>
                <c:ptCount val="2"/>
                <c:pt idx="0">
                  <c:v>0.4</c:v>
                </c:pt>
                <c:pt idx="1">
                  <c:v>0.94</c:v>
                </c:pt>
              </c:numCache>
            </c:numRef>
          </c:val>
          <c:extLst xmlns:c16r2="http://schemas.microsoft.com/office/drawing/2015/06/chart">
            <c:ext xmlns:c16="http://schemas.microsoft.com/office/drawing/2014/chart" uri="{C3380CC4-5D6E-409C-BE32-E72D297353CC}">
              <c16:uniqueId val="{00000005-5089-4838-A655-554B28CFC4B8}"/>
            </c:ext>
          </c:extLst>
        </c:ser>
        <c:ser>
          <c:idx val="3"/>
          <c:order val="2"/>
          <c:tx>
            <c:strRef>
              <c:f>'Quarterly data2'!$A$4</c:f>
              <c:strCache>
                <c:ptCount val="1"/>
                <c:pt idx="0">
                  <c:v>Patient, Family, Staff Support: Percent of hospitals that have developed OB specific resources and protocols to support patients, family and staff through major OB complications </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data2'!$B$4:$C$4</c:f>
              <c:numCache>
                <c:formatCode>0%</c:formatCode>
                <c:ptCount val="2"/>
                <c:pt idx="0">
                  <c:v>0.08</c:v>
                </c:pt>
                <c:pt idx="1">
                  <c:v>0.7</c:v>
                </c:pt>
              </c:numCache>
            </c:numRef>
          </c:val>
          <c:extLst xmlns:c16r2="http://schemas.microsoft.com/office/drawing/2015/06/chart">
            <c:ext xmlns:c16="http://schemas.microsoft.com/office/drawing/2014/chart" uri="{C3380CC4-5D6E-409C-BE32-E72D297353CC}">
              <c16:uniqueId val="{00000006-5089-4838-A655-554B28CFC4B8}"/>
            </c:ext>
          </c:extLst>
        </c:ser>
        <c:ser>
          <c:idx val="2"/>
          <c:order val="3"/>
          <c:tx>
            <c:strRef>
              <c:f>'Quarterly data2'!$A$5</c:f>
              <c:strCache>
                <c:ptCount val="1"/>
                <c:pt idx="0">
                  <c:v>Multidisciplinary case reviews: Percent of hospitals that have policy and process to perform multidisciplinary systems-level reviews on all cases of severe maternal morbidity</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data2'!$B$5:$C$5</c:f>
              <c:numCache>
                <c:formatCode>0%</c:formatCode>
                <c:ptCount val="2"/>
                <c:pt idx="0">
                  <c:v>0.12</c:v>
                </c:pt>
                <c:pt idx="1">
                  <c:v>0.61</c:v>
                </c:pt>
              </c:numCache>
            </c:numRef>
          </c:val>
          <c:extLst xmlns:c16r2="http://schemas.microsoft.com/office/drawing/2015/06/chart">
            <c:ext xmlns:c16="http://schemas.microsoft.com/office/drawing/2014/chart" uri="{C3380CC4-5D6E-409C-BE32-E72D297353CC}">
              <c16:uniqueId val="{00000007-5089-4838-A655-554B28CFC4B8}"/>
            </c:ext>
          </c:extLst>
        </c:ser>
        <c:ser>
          <c:idx val="4"/>
          <c:order val="4"/>
          <c:tx>
            <c:strRef>
              <c:f>'Quarterly data2'!$A$6</c:f>
              <c:strCache>
                <c:ptCount val="1"/>
                <c:pt idx="0">
                  <c:v>Hypertension discharge education for all patients: Percent of hospitals that have policy and process to provide preeclampsia discharge education for all patients </c:v>
                </c:pt>
              </c:strCache>
            </c:strRef>
          </c:tx>
          <c:spPr>
            <a:solidFill>
              <a:srgbClr val="48AFC6"/>
            </a:solidFill>
          </c:spPr>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data2'!$B$6:$C$6</c:f>
              <c:numCache>
                <c:formatCode>0%</c:formatCode>
                <c:ptCount val="2"/>
                <c:pt idx="0">
                  <c:v>0.08</c:v>
                </c:pt>
                <c:pt idx="1">
                  <c:v>0.97</c:v>
                </c:pt>
              </c:numCache>
            </c:numRef>
          </c:val>
          <c:extLst xmlns:c16r2="http://schemas.microsoft.com/office/drawing/2015/06/chart">
            <c:ext xmlns:c16="http://schemas.microsoft.com/office/drawing/2014/chart" uri="{C3380CC4-5D6E-409C-BE32-E72D297353CC}">
              <c16:uniqueId val="{00000008-5089-4838-A655-554B28CFC4B8}"/>
            </c:ext>
          </c:extLst>
        </c:ser>
        <c:dLbls>
          <c:showLegendKey val="0"/>
          <c:showVal val="0"/>
          <c:showCatName val="0"/>
          <c:showSerName val="0"/>
          <c:showPercent val="0"/>
          <c:showBubbleSize val="0"/>
        </c:dLbls>
        <c:gapWidth val="150"/>
        <c:axId val="47165824"/>
        <c:axId val="47167744"/>
      </c:barChart>
      <c:catAx>
        <c:axId val="47165824"/>
        <c:scaling>
          <c:orientation val="minMax"/>
        </c:scaling>
        <c:delete val="1"/>
        <c:axPos val="b"/>
        <c:title>
          <c:tx>
            <c:rich>
              <a:bodyPr/>
              <a:lstStyle/>
              <a:p>
                <a:pPr>
                  <a:defRPr sz="1600"/>
                </a:pPr>
                <a:r>
                  <a:rPr lang="en-US" sz="1600" dirty="0" smtClean="0"/>
                  <a:t>Baseline 2015 </a:t>
                </a:r>
                <a:r>
                  <a:rPr lang="en-US" sz="1600" dirty="0"/>
                  <a:t>(n=32)</a:t>
                </a:r>
              </a:p>
            </c:rich>
          </c:tx>
          <c:layout>
            <c:manualLayout>
              <c:xMode val="edge"/>
              <c:yMode val="edge"/>
              <c:x val="9.9982596215394348E-2"/>
              <c:y val="0.94132812499999996"/>
            </c:manualLayout>
          </c:layout>
          <c:overlay val="0"/>
        </c:title>
        <c:numFmt formatCode="General" sourceLinked="0"/>
        <c:majorTickMark val="out"/>
        <c:minorTickMark val="none"/>
        <c:tickLblPos val="nextTo"/>
        <c:crossAx val="47167744"/>
        <c:crosses val="autoZero"/>
        <c:auto val="1"/>
        <c:lblAlgn val="ctr"/>
        <c:lblOffset val="100"/>
        <c:noMultiLvlLbl val="0"/>
      </c:catAx>
      <c:valAx>
        <c:axId val="47167744"/>
        <c:scaling>
          <c:orientation val="minMax"/>
          <c:max val="1"/>
        </c:scaling>
        <c:delete val="0"/>
        <c:axPos val="l"/>
        <c:majorGridlines/>
        <c:numFmt formatCode="0%" sourceLinked="0"/>
        <c:majorTickMark val="out"/>
        <c:minorTickMark val="none"/>
        <c:tickLblPos val="nextTo"/>
        <c:crossAx val="47165824"/>
        <c:crosses val="autoZero"/>
        <c:crossBetween val="between"/>
      </c:valAx>
    </c:plotArea>
    <c:plotVisOnly val="1"/>
    <c:dispBlanksAs val="gap"/>
    <c:showDLblsOverMax val="0"/>
  </c:chart>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Proportion of Mothers on Medication-Assisted Therapy (MAT)</a:t>
            </a:r>
          </a:p>
        </c:rich>
      </c:tx>
      <c:layout/>
      <c:overlay val="0"/>
    </c:title>
    <c:autoTitleDeleted val="0"/>
    <c:plotArea>
      <c:layout/>
      <c:lineChart>
        <c:grouping val="standard"/>
        <c:varyColors val="0"/>
        <c:ser>
          <c:idx val="0"/>
          <c:order val="0"/>
          <c:tx>
            <c:strRef>
              <c:f>MAT!$E$1</c:f>
              <c:strCache>
                <c:ptCount val="1"/>
                <c:pt idx="0">
                  <c:v>% Mothers on MAT</c:v>
                </c:pt>
              </c:strCache>
            </c:strRef>
          </c:tx>
          <c:marker>
            <c:symbol val="circle"/>
            <c:size val="6"/>
          </c:marker>
          <c:cat>
            <c:strRef>
              <c:f>MAT!$A$2:$A$12</c:f>
              <c:strCache>
                <c:ptCount val="11"/>
                <c:pt idx="0">
                  <c:v>Jan-17 (N=78)</c:v>
                </c:pt>
                <c:pt idx="1">
                  <c:v>Feb-17 (N=50)</c:v>
                </c:pt>
                <c:pt idx="2">
                  <c:v>Mar-17 (N=67)</c:v>
                </c:pt>
                <c:pt idx="3">
                  <c:v>Apr-17 (N=50)</c:v>
                </c:pt>
                <c:pt idx="4">
                  <c:v>May-17 (N=44)</c:v>
                </c:pt>
                <c:pt idx="5">
                  <c:v>Jun-17 (N=43)</c:v>
                </c:pt>
                <c:pt idx="6">
                  <c:v>Jul-17 (N=34)</c:v>
                </c:pt>
                <c:pt idx="7">
                  <c:v>Aug-17 (N=49)</c:v>
                </c:pt>
                <c:pt idx="8">
                  <c:v>Sep-17 (N=33)</c:v>
                </c:pt>
                <c:pt idx="9">
                  <c:v>Oct-17 (N=36)</c:v>
                </c:pt>
                <c:pt idx="10">
                  <c:v>Nov-17 (N=20)</c:v>
                </c:pt>
              </c:strCache>
            </c:strRef>
          </c:cat>
          <c:val>
            <c:numRef>
              <c:f>MAT!$E$2:$E$12</c:f>
              <c:numCache>
                <c:formatCode>0%</c:formatCode>
                <c:ptCount val="11"/>
                <c:pt idx="0">
                  <c:v>0.76923076923076927</c:v>
                </c:pt>
                <c:pt idx="1">
                  <c:v>0.7</c:v>
                </c:pt>
                <c:pt idx="2">
                  <c:v>0.79104477611940294</c:v>
                </c:pt>
                <c:pt idx="3">
                  <c:v>0.78</c:v>
                </c:pt>
                <c:pt idx="4">
                  <c:v>0.86363636363636365</c:v>
                </c:pt>
                <c:pt idx="5">
                  <c:v>0.90697674418604646</c:v>
                </c:pt>
                <c:pt idx="6">
                  <c:v>0.73529411764705888</c:v>
                </c:pt>
                <c:pt idx="7">
                  <c:v>0.83673469387755106</c:v>
                </c:pt>
                <c:pt idx="8">
                  <c:v>0.66666666666666663</c:v>
                </c:pt>
                <c:pt idx="9">
                  <c:v>0.72222222222222221</c:v>
                </c:pt>
                <c:pt idx="10">
                  <c:v>0.85</c:v>
                </c:pt>
              </c:numCache>
            </c:numRef>
          </c:val>
          <c:smooth val="0"/>
        </c:ser>
        <c:ser>
          <c:idx val="1"/>
          <c:order val="1"/>
          <c:tx>
            <c:strRef>
              <c:f>MAT!$F$1</c:f>
              <c:strCache>
                <c:ptCount val="1"/>
                <c:pt idx="0">
                  <c:v>Median</c:v>
                </c:pt>
              </c:strCache>
            </c:strRef>
          </c:tx>
          <c:spPr>
            <a:ln w="25400">
              <a:prstDash val="sysDash"/>
            </a:ln>
          </c:spPr>
          <c:marker>
            <c:symbol val="none"/>
          </c:marker>
          <c:cat>
            <c:strRef>
              <c:f>MAT!$A$2:$A$12</c:f>
              <c:strCache>
                <c:ptCount val="11"/>
                <c:pt idx="0">
                  <c:v>Jan-17 (N=78)</c:v>
                </c:pt>
                <c:pt idx="1">
                  <c:v>Feb-17 (N=50)</c:v>
                </c:pt>
                <c:pt idx="2">
                  <c:v>Mar-17 (N=67)</c:v>
                </c:pt>
                <c:pt idx="3">
                  <c:v>Apr-17 (N=50)</c:v>
                </c:pt>
                <c:pt idx="4">
                  <c:v>May-17 (N=44)</c:v>
                </c:pt>
                <c:pt idx="5">
                  <c:v>Jun-17 (N=43)</c:v>
                </c:pt>
                <c:pt idx="6">
                  <c:v>Jul-17 (N=34)</c:v>
                </c:pt>
                <c:pt idx="7">
                  <c:v>Aug-17 (N=49)</c:v>
                </c:pt>
                <c:pt idx="8">
                  <c:v>Sep-17 (N=33)</c:v>
                </c:pt>
                <c:pt idx="9">
                  <c:v>Oct-17 (N=36)</c:v>
                </c:pt>
                <c:pt idx="10">
                  <c:v>Nov-17 (N=20)</c:v>
                </c:pt>
              </c:strCache>
            </c:strRef>
          </c:cat>
          <c:val>
            <c:numRef>
              <c:f>MAT!$F$2:$F$12</c:f>
              <c:numCache>
                <c:formatCode>0%</c:formatCode>
                <c:ptCount val="11"/>
                <c:pt idx="0">
                  <c:v>0.78</c:v>
                </c:pt>
                <c:pt idx="1">
                  <c:v>0.78</c:v>
                </c:pt>
                <c:pt idx="2">
                  <c:v>0.78</c:v>
                </c:pt>
                <c:pt idx="3">
                  <c:v>0.78</c:v>
                </c:pt>
                <c:pt idx="4">
                  <c:v>0.78</c:v>
                </c:pt>
                <c:pt idx="5">
                  <c:v>0.78</c:v>
                </c:pt>
                <c:pt idx="6">
                  <c:v>0.78</c:v>
                </c:pt>
                <c:pt idx="7">
                  <c:v>0.78</c:v>
                </c:pt>
                <c:pt idx="8">
                  <c:v>0.78</c:v>
                </c:pt>
                <c:pt idx="9">
                  <c:v>0.78</c:v>
                </c:pt>
                <c:pt idx="10">
                  <c:v>0.78</c:v>
                </c:pt>
              </c:numCache>
            </c:numRef>
          </c:val>
          <c:smooth val="0"/>
        </c:ser>
        <c:dLbls>
          <c:showLegendKey val="0"/>
          <c:showVal val="0"/>
          <c:showCatName val="0"/>
          <c:showSerName val="0"/>
          <c:showPercent val="0"/>
          <c:showBubbleSize val="0"/>
        </c:dLbls>
        <c:marker val="1"/>
        <c:smooth val="0"/>
        <c:axId val="151351296"/>
        <c:axId val="151353216"/>
      </c:lineChart>
      <c:catAx>
        <c:axId val="151351296"/>
        <c:scaling>
          <c:orientation val="minMax"/>
        </c:scaling>
        <c:delete val="0"/>
        <c:axPos val="b"/>
        <c:title>
          <c:tx>
            <c:rich>
              <a:bodyPr/>
              <a:lstStyle/>
              <a:p>
                <a:pPr>
                  <a:defRPr/>
                </a:pPr>
                <a:r>
                  <a:rPr lang="en-US"/>
                  <a:t>Month (Number of Infants)</a:t>
                </a:r>
              </a:p>
            </c:rich>
          </c:tx>
          <c:layout>
            <c:manualLayout>
              <c:xMode val="edge"/>
              <c:yMode val="edge"/>
              <c:x val="0.41958129212659062"/>
              <c:y val="0.92201652523325694"/>
            </c:manualLayout>
          </c:layout>
          <c:overlay val="0"/>
        </c:title>
        <c:numFmt formatCode="General" sourceLinked="1"/>
        <c:majorTickMark val="out"/>
        <c:minorTickMark val="none"/>
        <c:tickLblPos val="nextTo"/>
        <c:crossAx val="151353216"/>
        <c:crosses val="autoZero"/>
        <c:auto val="1"/>
        <c:lblAlgn val="ctr"/>
        <c:lblOffset val="100"/>
        <c:noMultiLvlLbl val="1"/>
      </c:catAx>
      <c:valAx>
        <c:axId val="151353216"/>
        <c:scaling>
          <c:orientation val="minMax"/>
        </c:scaling>
        <c:delete val="0"/>
        <c:axPos val="l"/>
        <c:majorGridlines/>
        <c:title>
          <c:tx>
            <c:rich>
              <a:bodyPr rot="-5400000" vert="horz"/>
              <a:lstStyle/>
              <a:p>
                <a:pPr>
                  <a:defRPr/>
                </a:pPr>
                <a:r>
                  <a:rPr lang="en-US"/>
                  <a:t>Percent</a:t>
                </a:r>
                <a:r>
                  <a:rPr lang="en-US" baseline="0"/>
                  <a:t> </a:t>
                </a:r>
                <a:r>
                  <a:rPr lang="en-US"/>
                  <a:t>[Higher is Better]</a:t>
                </a:r>
              </a:p>
            </c:rich>
          </c:tx>
          <c:layout/>
          <c:overlay val="0"/>
        </c:title>
        <c:numFmt formatCode="0%" sourceLinked="1"/>
        <c:majorTickMark val="out"/>
        <c:minorTickMark val="none"/>
        <c:tickLblPos val="nextTo"/>
        <c:crossAx val="151351296"/>
        <c:crosses val="autoZero"/>
        <c:crossBetween val="between"/>
      </c:valAx>
    </c:plotArea>
    <c:legend>
      <c:legendPos val="t"/>
      <c:layout/>
      <c:overlay val="0"/>
    </c:legend>
    <c:plotVisOnly val="1"/>
    <c:dispBlanksAs val="gap"/>
    <c:showDLblsOverMax val="0"/>
  </c:chart>
  <c:txPr>
    <a:bodyPr/>
    <a:lstStyle/>
    <a:p>
      <a:pPr>
        <a:defRPr sz="11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320" b="1" i="0" u="none" strike="noStrike" baseline="0">
                <a:effectLst/>
              </a:rPr>
              <a:t>Proportion of At-Risk Infants Requiring Pharmacologic Therapy for NAS</a:t>
            </a:r>
            <a:endParaRPr lang="en-US"/>
          </a:p>
        </c:rich>
      </c:tx>
      <c:layout/>
      <c:overlay val="0"/>
    </c:title>
    <c:autoTitleDeleted val="0"/>
    <c:plotArea>
      <c:layout/>
      <c:lineChart>
        <c:grouping val="standard"/>
        <c:varyColors val="0"/>
        <c:ser>
          <c:idx val="0"/>
          <c:order val="0"/>
          <c:tx>
            <c:strRef>
              <c:f>'Pharma therapy'!$F$1</c:f>
              <c:strCache>
                <c:ptCount val="1"/>
                <c:pt idx="0">
                  <c:v>% Infants Requiring Pharmacologic Therapy </c:v>
                </c:pt>
              </c:strCache>
            </c:strRef>
          </c:tx>
          <c:marker>
            <c:symbol val="circle"/>
            <c:size val="6"/>
          </c:marker>
          <c:cat>
            <c:strRef>
              <c:f>'Pharma therapy'!$A$2:$A$12</c:f>
              <c:strCache>
                <c:ptCount val="11"/>
                <c:pt idx="0">
                  <c:v>Jan-17 (N=78)</c:v>
                </c:pt>
                <c:pt idx="1">
                  <c:v>Feb-17 (N=50)</c:v>
                </c:pt>
                <c:pt idx="2">
                  <c:v>Mar-17 (N=67)</c:v>
                </c:pt>
                <c:pt idx="3">
                  <c:v>Apr-17 (N=50)</c:v>
                </c:pt>
                <c:pt idx="4">
                  <c:v>May-17 (N=44)</c:v>
                </c:pt>
                <c:pt idx="5">
                  <c:v>Jun-17 (N=43)</c:v>
                </c:pt>
                <c:pt idx="6">
                  <c:v>Jul-17 (N=34)</c:v>
                </c:pt>
                <c:pt idx="7">
                  <c:v>Aug-17 (N=49)</c:v>
                </c:pt>
                <c:pt idx="8">
                  <c:v>Sep-17 (N=33)</c:v>
                </c:pt>
                <c:pt idx="9">
                  <c:v>Oct-17 (N=36)</c:v>
                </c:pt>
                <c:pt idx="10">
                  <c:v>Nov-17 (N=20)</c:v>
                </c:pt>
              </c:strCache>
            </c:strRef>
          </c:cat>
          <c:val>
            <c:numRef>
              <c:f>'Pharma therapy'!$F$2:$F$12</c:f>
              <c:numCache>
                <c:formatCode>0%</c:formatCode>
                <c:ptCount val="11"/>
                <c:pt idx="0">
                  <c:v>0.60256410256410253</c:v>
                </c:pt>
                <c:pt idx="1">
                  <c:v>0.62</c:v>
                </c:pt>
                <c:pt idx="2">
                  <c:v>0.53731343283582089</c:v>
                </c:pt>
                <c:pt idx="3">
                  <c:v>0.38</c:v>
                </c:pt>
                <c:pt idx="4">
                  <c:v>0.36363636363636365</c:v>
                </c:pt>
                <c:pt idx="5">
                  <c:v>0.41860465116279072</c:v>
                </c:pt>
                <c:pt idx="6">
                  <c:v>0.35294117647058826</c:v>
                </c:pt>
                <c:pt idx="7">
                  <c:v>0.51020408163265307</c:v>
                </c:pt>
                <c:pt idx="8">
                  <c:v>0.5757575757575758</c:v>
                </c:pt>
                <c:pt idx="9">
                  <c:v>0.41666666666666669</c:v>
                </c:pt>
                <c:pt idx="10">
                  <c:v>0.4</c:v>
                </c:pt>
              </c:numCache>
            </c:numRef>
          </c:val>
          <c:smooth val="0"/>
        </c:ser>
        <c:ser>
          <c:idx val="1"/>
          <c:order val="1"/>
          <c:tx>
            <c:strRef>
              <c:f>'Pharma therapy'!$G$1</c:f>
              <c:strCache>
                <c:ptCount val="1"/>
                <c:pt idx="0">
                  <c:v>Median</c:v>
                </c:pt>
              </c:strCache>
            </c:strRef>
          </c:tx>
          <c:spPr>
            <a:ln w="25400">
              <a:prstDash val="sysDash"/>
            </a:ln>
          </c:spPr>
          <c:marker>
            <c:symbol val="none"/>
          </c:marker>
          <c:cat>
            <c:strRef>
              <c:f>'Pharma therapy'!$A$2:$A$12</c:f>
              <c:strCache>
                <c:ptCount val="11"/>
                <c:pt idx="0">
                  <c:v>Jan-17 (N=78)</c:v>
                </c:pt>
                <c:pt idx="1">
                  <c:v>Feb-17 (N=50)</c:v>
                </c:pt>
                <c:pt idx="2">
                  <c:v>Mar-17 (N=67)</c:v>
                </c:pt>
                <c:pt idx="3">
                  <c:v>Apr-17 (N=50)</c:v>
                </c:pt>
                <c:pt idx="4">
                  <c:v>May-17 (N=44)</c:v>
                </c:pt>
                <c:pt idx="5">
                  <c:v>Jun-17 (N=43)</c:v>
                </c:pt>
                <c:pt idx="6">
                  <c:v>Jul-17 (N=34)</c:v>
                </c:pt>
                <c:pt idx="7">
                  <c:v>Aug-17 (N=49)</c:v>
                </c:pt>
                <c:pt idx="8">
                  <c:v>Sep-17 (N=33)</c:v>
                </c:pt>
                <c:pt idx="9">
                  <c:v>Oct-17 (N=36)</c:v>
                </c:pt>
                <c:pt idx="10">
                  <c:v>Nov-17 (N=20)</c:v>
                </c:pt>
              </c:strCache>
            </c:strRef>
          </c:cat>
          <c:val>
            <c:numRef>
              <c:f>'Pharma therapy'!$G$2:$G$12</c:f>
              <c:numCache>
                <c:formatCode>0%</c:formatCode>
                <c:ptCount val="11"/>
                <c:pt idx="0">
                  <c:v>0.41860465116279072</c:v>
                </c:pt>
                <c:pt idx="1">
                  <c:v>0.41860465116279072</c:v>
                </c:pt>
                <c:pt idx="2">
                  <c:v>0.41860465116279072</c:v>
                </c:pt>
                <c:pt idx="3">
                  <c:v>0.41860465116279072</c:v>
                </c:pt>
                <c:pt idx="4">
                  <c:v>0.41860465116279072</c:v>
                </c:pt>
                <c:pt idx="5">
                  <c:v>0.41860465116279072</c:v>
                </c:pt>
                <c:pt idx="6">
                  <c:v>0.41860465116279072</c:v>
                </c:pt>
                <c:pt idx="7">
                  <c:v>0.41860465116279072</c:v>
                </c:pt>
                <c:pt idx="8">
                  <c:v>0.41860465116279072</c:v>
                </c:pt>
                <c:pt idx="9">
                  <c:v>0.41860465116279072</c:v>
                </c:pt>
                <c:pt idx="10">
                  <c:v>0.41860465116279072</c:v>
                </c:pt>
              </c:numCache>
            </c:numRef>
          </c:val>
          <c:smooth val="0"/>
        </c:ser>
        <c:dLbls>
          <c:showLegendKey val="0"/>
          <c:showVal val="0"/>
          <c:showCatName val="0"/>
          <c:showSerName val="0"/>
          <c:showPercent val="0"/>
          <c:showBubbleSize val="0"/>
        </c:dLbls>
        <c:marker val="1"/>
        <c:smooth val="0"/>
        <c:axId val="151540480"/>
        <c:axId val="151542400"/>
      </c:lineChart>
      <c:catAx>
        <c:axId val="151540480"/>
        <c:scaling>
          <c:orientation val="minMax"/>
        </c:scaling>
        <c:delete val="0"/>
        <c:axPos val="b"/>
        <c:title>
          <c:tx>
            <c:rich>
              <a:bodyPr/>
              <a:lstStyle/>
              <a:p>
                <a:pPr>
                  <a:defRPr/>
                </a:pPr>
                <a:r>
                  <a:rPr lang="en-US"/>
                  <a:t>Month (Number of Infants)</a:t>
                </a:r>
              </a:p>
            </c:rich>
          </c:tx>
          <c:layout>
            <c:manualLayout>
              <c:xMode val="edge"/>
              <c:yMode val="edge"/>
              <c:x val="0.41970634697101433"/>
              <c:y val="0.92508395171511248"/>
            </c:manualLayout>
          </c:layout>
          <c:overlay val="0"/>
        </c:title>
        <c:numFmt formatCode="General" sourceLinked="1"/>
        <c:majorTickMark val="out"/>
        <c:minorTickMark val="none"/>
        <c:tickLblPos val="nextTo"/>
        <c:crossAx val="151542400"/>
        <c:crosses val="autoZero"/>
        <c:auto val="1"/>
        <c:lblAlgn val="ctr"/>
        <c:lblOffset val="100"/>
        <c:noMultiLvlLbl val="1"/>
      </c:catAx>
      <c:valAx>
        <c:axId val="151542400"/>
        <c:scaling>
          <c:orientation val="minMax"/>
          <c:max val="1"/>
        </c:scaling>
        <c:delete val="0"/>
        <c:axPos val="l"/>
        <c:majorGridlines/>
        <c:title>
          <c:tx>
            <c:rich>
              <a:bodyPr rot="-5400000" vert="horz"/>
              <a:lstStyle/>
              <a:p>
                <a:pPr>
                  <a:defRPr/>
                </a:pPr>
                <a:r>
                  <a:rPr lang="en-US"/>
                  <a:t>Percent [Lower is Better]</a:t>
                </a:r>
              </a:p>
            </c:rich>
          </c:tx>
          <c:layout/>
          <c:overlay val="0"/>
        </c:title>
        <c:numFmt formatCode="0%" sourceLinked="1"/>
        <c:majorTickMark val="out"/>
        <c:minorTickMark val="none"/>
        <c:tickLblPos val="nextTo"/>
        <c:crossAx val="151540480"/>
        <c:crosses val="autoZero"/>
        <c:crossBetween val="between"/>
      </c:valAx>
    </c:plotArea>
    <c:legend>
      <c:legendPos val="t"/>
      <c:layout/>
      <c:overlay val="0"/>
    </c:legend>
    <c:plotVisOnly val="1"/>
    <c:dispBlanksAs val="gap"/>
    <c:showDLblsOverMax val="0"/>
  </c:chart>
  <c:txPr>
    <a:bodyPr/>
    <a:lstStyle/>
    <a:p>
      <a:pPr>
        <a:defRPr sz="11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320" b="1" i="0" u="none" strike="noStrike" baseline="0">
                <a:effectLst/>
              </a:rPr>
              <a:t>Proportion of At-Risk Infants Receiving Breastmilk during Hospitalization</a:t>
            </a:r>
            <a:endParaRPr lang="en-US"/>
          </a:p>
        </c:rich>
      </c:tx>
      <c:layout/>
      <c:overlay val="0"/>
    </c:title>
    <c:autoTitleDeleted val="0"/>
    <c:plotArea>
      <c:layout/>
      <c:lineChart>
        <c:grouping val="standard"/>
        <c:varyColors val="0"/>
        <c:ser>
          <c:idx val="0"/>
          <c:order val="0"/>
          <c:tx>
            <c:strRef>
              <c:f>Breastmilk!$F$1</c:f>
              <c:strCache>
                <c:ptCount val="1"/>
                <c:pt idx="0">
                  <c:v>% Infants Receiving Breastmilk </c:v>
                </c:pt>
              </c:strCache>
            </c:strRef>
          </c:tx>
          <c:spPr>
            <a:ln w="28575"/>
          </c:spPr>
          <c:marker>
            <c:symbol val="circle"/>
            <c:size val="6"/>
          </c:marker>
          <c:cat>
            <c:strRef>
              <c:f>Breastmilk!$A$2:$A$12</c:f>
              <c:strCache>
                <c:ptCount val="11"/>
                <c:pt idx="0">
                  <c:v>Jan-17 (N=77)</c:v>
                </c:pt>
                <c:pt idx="1">
                  <c:v>Feb-17 (N=50)</c:v>
                </c:pt>
                <c:pt idx="2">
                  <c:v>Mar-17 (N=67)</c:v>
                </c:pt>
                <c:pt idx="3">
                  <c:v>Apr-17 (N=49)</c:v>
                </c:pt>
                <c:pt idx="4">
                  <c:v>May-17 (N=44)</c:v>
                </c:pt>
                <c:pt idx="5">
                  <c:v>Jun-17 (N=43)</c:v>
                </c:pt>
                <c:pt idx="6">
                  <c:v>Jul-17 (N=34)</c:v>
                </c:pt>
                <c:pt idx="7">
                  <c:v>Aug-17 (N=49)</c:v>
                </c:pt>
                <c:pt idx="8">
                  <c:v>Sep-17 (N=33)</c:v>
                </c:pt>
                <c:pt idx="9">
                  <c:v>Oct-17 (N=36)</c:v>
                </c:pt>
                <c:pt idx="10">
                  <c:v>Nov-17 (N=20)</c:v>
                </c:pt>
              </c:strCache>
            </c:strRef>
          </c:cat>
          <c:val>
            <c:numRef>
              <c:f>Breastmilk!$F$2:$F$12</c:f>
              <c:numCache>
                <c:formatCode>0%</c:formatCode>
                <c:ptCount val="11"/>
                <c:pt idx="0">
                  <c:v>0.53246753246753242</c:v>
                </c:pt>
                <c:pt idx="1">
                  <c:v>0.48</c:v>
                </c:pt>
                <c:pt idx="2">
                  <c:v>0.56716417910447758</c:v>
                </c:pt>
                <c:pt idx="3">
                  <c:v>0.5714285714285714</c:v>
                </c:pt>
                <c:pt idx="4">
                  <c:v>0.63636363636363635</c:v>
                </c:pt>
                <c:pt idx="5">
                  <c:v>0.69767441860465118</c:v>
                </c:pt>
                <c:pt idx="6">
                  <c:v>0.6470588235294118</c:v>
                </c:pt>
                <c:pt idx="7">
                  <c:v>0.51020408163265307</c:v>
                </c:pt>
                <c:pt idx="8">
                  <c:v>0.39393939393939392</c:v>
                </c:pt>
                <c:pt idx="9">
                  <c:v>0.5</c:v>
                </c:pt>
                <c:pt idx="10">
                  <c:v>0.7</c:v>
                </c:pt>
              </c:numCache>
            </c:numRef>
          </c:val>
          <c:smooth val="0"/>
        </c:ser>
        <c:ser>
          <c:idx val="1"/>
          <c:order val="1"/>
          <c:tx>
            <c:strRef>
              <c:f>Breastmilk!$G$1</c:f>
              <c:strCache>
                <c:ptCount val="1"/>
                <c:pt idx="0">
                  <c:v>Median</c:v>
                </c:pt>
              </c:strCache>
            </c:strRef>
          </c:tx>
          <c:spPr>
            <a:ln w="25400">
              <a:prstDash val="sysDash"/>
            </a:ln>
          </c:spPr>
          <c:marker>
            <c:symbol val="none"/>
          </c:marker>
          <c:cat>
            <c:strRef>
              <c:f>Breastmilk!$A$2:$A$12</c:f>
              <c:strCache>
                <c:ptCount val="11"/>
                <c:pt idx="0">
                  <c:v>Jan-17 (N=77)</c:v>
                </c:pt>
                <c:pt idx="1">
                  <c:v>Feb-17 (N=50)</c:v>
                </c:pt>
                <c:pt idx="2">
                  <c:v>Mar-17 (N=67)</c:v>
                </c:pt>
                <c:pt idx="3">
                  <c:v>Apr-17 (N=49)</c:v>
                </c:pt>
                <c:pt idx="4">
                  <c:v>May-17 (N=44)</c:v>
                </c:pt>
                <c:pt idx="5">
                  <c:v>Jun-17 (N=43)</c:v>
                </c:pt>
                <c:pt idx="6">
                  <c:v>Jul-17 (N=34)</c:v>
                </c:pt>
                <c:pt idx="7">
                  <c:v>Aug-17 (N=49)</c:v>
                </c:pt>
                <c:pt idx="8">
                  <c:v>Sep-17 (N=33)</c:v>
                </c:pt>
                <c:pt idx="9">
                  <c:v>Oct-17 (N=36)</c:v>
                </c:pt>
                <c:pt idx="10">
                  <c:v>Nov-17 (N=20)</c:v>
                </c:pt>
              </c:strCache>
            </c:strRef>
          </c:cat>
          <c:val>
            <c:numRef>
              <c:f>Breastmilk!$G$2:$G$12</c:f>
              <c:numCache>
                <c:formatCode>0%</c:formatCode>
                <c:ptCount val="11"/>
                <c:pt idx="0">
                  <c:v>0.56716417910447758</c:v>
                </c:pt>
                <c:pt idx="1">
                  <c:v>0.56716417910447758</c:v>
                </c:pt>
                <c:pt idx="2">
                  <c:v>0.56716417910447758</c:v>
                </c:pt>
                <c:pt idx="3">
                  <c:v>0.56716417910447758</c:v>
                </c:pt>
                <c:pt idx="4">
                  <c:v>0.56716417910447758</c:v>
                </c:pt>
                <c:pt idx="5">
                  <c:v>0.56716417910447758</c:v>
                </c:pt>
                <c:pt idx="6">
                  <c:v>0.56716417910447758</c:v>
                </c:pt>
                <c:pt idx="7">
                  <c:v>0.56716417910447758</c:v>
                </c:pt>
                <c:pt idx="8">
                  <c:v>0.56716417910447758</c:v>
                </c:pt>
                <c:pt idx="9">
                  <c:v>0.56716417910447758</c:v>
                </c:pt>
                <c:pt idx="10">
                  <c:v>0.56716417910447758</c:v>
                </c:pt>
              </c:numCache>
            </c:numRef>
          </c:val>
          <c:smooth val="0"/>
        </c:ser>
        <c:dLbls>
          <c:showLegendKey val="0"/>
          <c:showVal val="0"/>
          <c:showCatName val="0"/>
          <c:showSerName val="0"/>
          <c:showPercent val="0"/>
          <c:showBubbleSize val="0"/>
        </c:dLbls>
        <c:marker val="1"/>
        <c:smooth val="0"/>
        <c:axId val="151581440"/>
        <c:axId val="151583360"/>
      </c:lineChart>
      <c:catAx>
        <c:axId val="151581440"/>
        <c:scaling>
          <c:orientation val="minMax"/>
        </c:scaling>
        <c:delete val="0"/>
        <c:axPos val="b"/>
        <c:title>
          <c:tx>
            <c:rich>
              <a:bodyPr/>
              <a:lstStyle/>
              <a:p>
                <a:pPr>
                  <a:defRPr/>
                </a:pPr>
                <a:r>
                  <a:rPr lang="en-US"/>
                  <a:t>Month (Number of Infants)</a:t>
                </a:r>
              </a:p>
            </c:rich>
          </c:tx>
          <c:layout>
            <c:manualLayout>
              <c:xMode val="edge"/>
              <c:yMode val="edge"/>
              <c:x val="0.41945588945355061"/>
              <c:y val="0.92560532622835268"/>
            </c:manualLayout>
          </c:layout>
          <c:overlay val="0"/>
        </c:title>
        <c:numFmt formatCode="General" sourceLinked="1"/>
        <c:majorTickMark val="out"/>
        <c:minorTickMark val="none"/>
        <c:tickLblPos val="nextTo"/>
        <c:crossAx val="151583360"/>
        <c:crosses val="autoZero"/>
        <c:auto val="1"/>
        <c:lblAlgn val="ctr"/>
        <c:lblOffset val="100"/>
        <c:noMultiLvlLbl val="1"/>
      </c:catAx>
      <c:valAx>
        <c:axId val="151583360"/>
        <c:scaling>
          <c:orientation val="minMax"/>
          <c:max val="1"/>
        </c:scaling>
        <c:delete val="0"/>
        <c:axPos val="l"/>
        <c:majorGridlines/>
        <c:title>
          <c:tx>
            <c:rich>
              <a:bodyPr rot="-5400000" vert="horz"/>
              <a:lstStyle/>
              <a:p>
                <a:pPr>
                  <a:defRPr/>
                </a:pPr>
                <a:r>
                  <a:rPr lang="en-US"/>
                  <a:t>Percent [Higher is Better]</a:t>
                </a:r>
              </a:p>
            </c:rich>
          </c:tx>
          <c:layout/>
          <c:overlay val="0"/>
        </c:title>
        <c:numFmt formatCode="0%" sourceLinked="1"/>
        <c:majorTickMark val="out"/>
        <c:minorTickMark val="none"/>
        <c:tickLblPos val="nextTo"/>
        <c:crossAx val="151581440"/>
        <c:crosses val="autoZero"/>
        <c:crossBetween val="between"/>
      </c:valAx>
    </c:plotArea>
    <c:legend>
      <c:legendPos val="t"/>
      <c:layout/>
      <c:overlay val="0"/>
    </c:legend>
    <c:plotVisOnly val="1"/>
    <c:dispBlanksAs val="gap"/>
    <c:showDLblsOverMax val="0"/>
  </c:chart>
  <c:txPr>
    <a:bodyPr/>
    <a:lstStyle/>
    <a:p>
      <a:pPr>
        <a:defRPr sz="11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13720969537898672"/>
          <c:y val="0.10071726689901468"/>
        </c:manualLayout>
      </c:layout>
      <c:overlay val="0"/>
      <c:txPr>
        <a:bodyPr/>
        <a:lstStyle/>
        <a:p>
          <a:pPr>
            <a:defRPr sz="2800"/>
          </a:pPr>
          <a:endParaRPr lang="en-US"/>
        </a:p>
      </c:txPr>
    </c:title>
    <c:autoTitleDeleted val="0"/>
    <c:plotArea>
      <c:layout/>
      <c:pieChart>
        <c:varyColors val="1"/>
        <c:ser>
          <c:idx val="0"/>
          <c:order val="0"/>
          <c:tx>
            <c:strRef>
              <c:f>Sheet1!$B$1</c:f>
              <c:strCache>
                <c:ptCount val="1"/>
                <c:pt idx="0">
                  <c:v>Of the 158,522 total births in IL in 2014:</c:v>
                </c:pt>
              </c:strCache>
            </c:strRef>
          </c:tx>
          <c:explosion val="8"/>
          <c:dPt>
            <c:idx val="0"/>
            <c:bubble3D val="0"/>
            <c:explosion val="0"/>
            <c:extLst xmlns:c16r2="http://schemas.microsoft.com/office/drawing/2015/06/chart">
              <c:ext xmlns:c16="http://schemas.microsoft.com/office/drawing/2014/chart" uri="{C3380CC4-5D6E-409C-BE32-E72D297353CC}">
                <c16:uniqueId val="{00000000-BB6D-4763-9E19-4B45AA2589F7}"/>
              </c:ext>
            </c:extLst>
          </c:dPt>
          <c:dPt>
            <c:idx val="1"/>
            <c:bubble3D val="0"/>
            <c:explosion val="0"/>
            <c:extLst xmlns:c16r2="http://schemas.microsoft.com/office/drawing/2015/06/chart">
              <c:ext xmlns:c16="http://schemas.microsoft.com/office/drawing/2014/chart" uri="{C3380CC4-5D6E-409C-BE32-E72D297353CC}">
                <c16:uniqueId val="{00000001-BB6D-4763-9E19-4B45AA2589F7}"/>
              </c:ext>
            </c:extLst>
          </c:dPt>
          <c:dLbls>
            <c:dLbl>
              <c:idx val="0"/>
              <c:spPr/>
              <c:txPr>
                <a:bodyPr/>
                <a:lstStyle/>
                <a:p>
                  <a:pPr>
                    <a:defRPr sz="2800" b="1"/>
                  </a:pPr>
                  <a:endParaRPr lang="en-US"/>
                </a:p>
              </c:txPr>
              <c:showLegendKey val="0"/>
              <c:showVal val="1"/>
              <c:showCatName val="0"/>
              <c:showSerName val="0"/>
              <c:showPercent val="0"/>
              <c:showBubbleSize val="0"/>
            </c:dLbl>
            <c:dLbl>
              <c:idx val="1"/>
              <c:spPr/>
              <c:txPr>
                <a:bodyPr/>
                <a:lstStyle/>
                <a:p>
                  <a:pPr>
                    <a:defRPr sz="2800" b="1"/>
                  </a:pPr>
                  <a:endParaRPr lang="en-US"/>
                </a:p>
              </c:txPr>
              <c:showLegendKey val="0"/>
              <c:showVal val="1"/>
              <c:showCatName val="0"/>
              <c:showSerName val="0"/>
              <c:showPercent val="0"/>
              <c:showBubbleSize val="0"/>
            </c:dLbl>
            <c:spPr>
              <a:noFill/>
              <a:ln>
                <a:noFill/>
              </a:ln>
              <a:effectLst/>
            </c:spPr>
            <c:txPr>
              <a:bodyPr/>
              <a:lstStyle/>
              <a:p>
                <a:pPr>
                  <a:defRPr b="1"/>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Planned pregnancies </c:v>
                </c:pt>
                <c:pt idx="1">
                  <c:v>Unintended pregnancies </c:v>
                </c:pt>
              </c:strCache>
            </c:strRef>
          </c:cat>
          <c:val>
            <c:numRef>
              <c:f>Sheet1!$B$2:$B$3</c:f>
              <c:numCache>
                <c:formatCode>0%</c:formatCode>
                <c:ptCount val="2"/>
                <c:pt idx="0">
                  <c:v>0.58000000000000007</c:v>
                </c:pt>
                <c:pt idx="1">
                  <c:v>0.42000000000000004</c:v>
                </c:pt>
              </c:numCache>
            </c:numRef>
          </c:val>
          <c:extLst xmlns:c16r2="http://schemas.microsoft.com/office/drawing/2015/06/chart">
            <c:ext xmlns:c16="http://schemas.microsoft.com/office/drawing/2014/chart" uri="{C3380CC4-5D6E-409C-BE32-E72D297353CC}">
              <c16:uniqueId val="{00000002-BB6D-4763-9E19-4B45AA2589F7}"/>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8013512199864"/>
          <c:y val="1.7838922590764673E-2"/>
          <c:w val="0.38890359191212215"/>
          <c:h val="0.75820834210856114"/>
        </c:manualLayout>
      </c:layout>
      <c:pieChart>
        <c:varyColors val="1"/>
        <c:ser>
          <c:idx val="0"/>
          <c:order val="0"/>
          <c:tx>
            <c:strRef>
              <c:f>Sheet1!$B$1</c:f>
              <c:strCache>
                <c:ptCount val="1"/>
                <c:pt idx="0">
                  <c:v>% Responses </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0-9FE6-4F1F-8E7A-22AC4E179427}"/>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B43-40F4-BA40-63DF0253DF4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B43-40F4-BA40-63DF0253DF4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Working to achieve QI goals</c:v>
                </c:pt>
                <c:pt idx="1">
                  <c:v>Goals achieved, developing sustainability plan</c:v>
                </c:pt>
                <c:pt idx="2">
                  <c:v>Goals achieved, implementing sustainability plan</c:v>
                </c:pt>
              </c:strCache>
            </c:strRef>
          </c:cat>
          <c:val>
            <c:numRef>
              <c:f>Sheet1!$B$2:$B$4</c:f>
              <c:numCache>
                <c:formatCode>General</c:formatCode>
                <c:ptCount val="3"/>
                <c:pt idx="0">
                  <c:v>0.56410000000000005</c:v>
                </c:pt>
                <c:pt idx="1">
                  <c:v>0.15379999999999999</c:v>
                </c:pt>
                <c:pt idx="2">
                  <c:v>0.28210000000000002</c:v>
                </c:pt>
              </c:numCache>
            </c:numRef>
          </c:val>
          <c:extLst xmlns:c16r2="http://schemas.microsoft.com/office/drawing/2015/06/chart">
            <c:ext xmlns:c16="http://schemas.microsoft.com/office/drawing/2014/chart" uri="{C3380CC4-5D6E-409C-BE32-E72D297353CC}">
              <c16:uniqueId val="{00000000-2952-4142-9635-FE09BE3A4C4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3101973364439639E-4"/>
          <c:y val="0"/>
          <c:w val="0.2577972197919704"/>
          <c:h val="0.9823453868045369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Cases with New Onset Severe Hypertension Treated in &lt;30, 30-60, 60-90, &gt;90 minutes or Not Treated</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areaChart>
        <c:grouping val="percentStacked"/>
        <c:varyColors val="0"/>
        <c:ser>
          <c:idx val="0"/>
          <c:order val="0"/>
          <c:tx>
            <c:strRef>
              <c:f>T2T!$B$1</c:f>
              <c:strCache>
                <c:ptCount val="1"/>
                <c:pt idx="0">
                  <c:v>&lt;30 mins</c:v>
                </c:pt>
              </c:strCache>
            </c:strRef>
          </c:tx>
          <c:spPr>
            <a:solidFill>
              <a:srgbClr val="00B050"/>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T2T!$B$2:$B$18</c:f>
              <c:numCache>
                <c:formatCode>General</c:formatCode>
                <c:ptCount val="17"/>
                <c:pt idx="0" formatCode="0">
                  <c:v>327</c:v>
                </c:pt>
                <c:pt idx="1">
                  <c:v>151</c:v>
                </c:pt>
                <c:pt idx="2">
                  <c:v>171</c:v>
                </c:pt>
                <c:pt idx="3">
                  <c:v>184</c:v>
                </c:pt>
                <c:pt idx="4">
                  <c:v>175</c:v>
                </c:pt>
                <c:pt idx="5">
                  <c:v>202</c:v>
                </c:pt>
                <c:pt idx="6">
                  <c:v>207</c:v>
                </c:pt>
                <c:pt idx="7">
                  <c:v>199</c:v>
                </c:pt>
                <c:pt idx="8">
                  <c:v>230</c:v>
                </c:pt>
                <c:pt idx="9">
                  <c:v>235</c:v>
                </c:pt>
                <c:pt idx="10">
                  <c:v>226</c:v>
                </c:pt>
                <c:pt idx="11">
                  <c:v>296</c:v>
                </c:pt>
                <c:pt idx="12">
                  <c:v>245</c:v>
                </c:pt>
                <c:pt idx="13">
                  <c:v>256</c:v>
                </c:pt>
                <c:pt idx="14">
                  <c:v>271</c:v>
                </c:pt>
                <c:pt idx="15">
                  <c:v>317</c:v>
                </c:pt>
                <c:pt idx="16">
                  <c:v>302</c:v>
                </c:pt>
              </c:numCache>
            </c:numRef>
          </c:val>
          <c:extLst xmlns:c16r2="http://schemas.microsoft.com/office/drawing/2015/06/chart">
            <c:ext xmlns:c16="http://schemas.microsoft.com/office/drawing/2014/chart" uri="{C3380CC4-5D6E-409C-BE32-E72D297353CC}">
              <c16:uniqueId val="{00000000-7ABB-4E0A-8D47-C16421ABF276}"/>
            </c:ext>
          </c:extLst>
        </c:ser>
        <c:ser>
          <c:idx val="1"/>
          <c:order val="1"/>
          <c:tx>
            <c:strRef>
              <c:f>T2T!$C$1</c:f>
              <c:strCache>
                <c:ptCount val="1"/>
                <c:pt idx="0">
                  <c:v>30-60 mins</c:v>
                </c:pt>
              </c:strCache>
            </c:strRef>
          </c:tx>
          <c:spPr>
            <a:solidFill>
              <a:srgbClr val="92D050"/>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T2T!$C$2:$C$18</c:f>
              <c:numCache>
                <c:formatCode>General</c:formatCode>
                <c:ptCount val="17"/>
                <c:pt idx="0" formatCode="0">
                  <c:v>221</c:v>
                </c:pt>
                <c:pt idx="1">
                  <c:v>82</c:v>
                </c:pt>
                <c:pt idx="2">
                  <c:v>119</c:v>
                </c:pt>
                <c:pt idx="3">
                  <c:v>88</c:v>
                </c:pt>
                <c:pt idx="4">
                  <c:v>78</c:v>
                </c:pt>
                <c:pt idx="5">
                  <c:v>90</c:v>
                </c:pt>
                <c:pt idx="6">
                  <c:v>104</c:v>
                </c:pt>
                <c:pt idx="7">
                  <c:v>114</c:v>
                </c:pt>
                <c:pt idx="8">
                  <c:v>88</c:v>
                </c:pt>
                <c:pt idx="9">
                  <c:v>100</c:v>
                </c:pt>
                <c:pt idx="10">
                  <c:v>99</c:v>
                </c:pt>
                <c:pt idx="11">
                  <c:v>119</c:v>
                </c:pt>
                <c:pt idx="12">
                  <c:v>121</c:v>
                </c:pt>
                <c:pt idx="13">
                  <c:v>122</c:v>
                </c:pt>
                <c:pt idx="14">
                  <c:v>130</c:v>
                </c:pt>
                <c:pt idx="15">
                  <c:v>108</c:v>
                </c:pt>
                <c:pt idx="16">
                  <c:v>140</c:v>
                </c:pt>
              </c:numCache>
            </c:numRef>
          </c:val>
          <c:extLst xmlns:c16r2="http://schemas.microsoft.com/office/drawing/2015/06/chart">
            <c:ext xmlns:c16="http://schemas.microsoft.com/office/drawing/2014/chart" uri="{C3380CC4-5D6E-409C-BE32-E72D297353CC}">
              <c16:uniqueId val="{00000001-7ABB-4E0A-8D47-C16421ABF276}"/>
            </c:ext>
          </c:extLst>
        </c:ser>
        <c:ser>
          <c:idx val="2"/>
          <c:order val="2"/>
          <c:tx>
            <c:strRef>
              <c:f>T2T!$D$1</c:f>
              <c:strCache>
                <c:ptCount val="1"/>
                <c:pt idx="0">
                  <c:v>60-90 mins</c:v>
                </c:pt>
              </c:strCache>
            </c:strRef>
          </c:tx>
          <c:spPr>
            <a:solidFill>
              <a:srgbClr val="FFCC66"/>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T2T!$D$2:$D$18</c:f>
              <c:numCache>
                <c:formatCode>General</c:formatCode>
                <c:ptCount val="17"/>
                <c:pt idx="0" formatCode="0">
                  <c:v>98</c:v>
                </c:pt>
                <c:pt idx="1">
                  <c:v>45</c:v>
                </c:pt>
                <c:pt idx="2">
                  <c:v>41</c:v>
                </c:pt>
                <c:pt idx="3">
                  <c:v>38</c:v>
                </c:pt>
                <c:pt idx="4">
                  <c:v>42</c:v>
                </c:pt>
                <c:pt idx="5">
                  <c:v>25</c:v>
                </c:pt>
                <c:pt idx="6">
                  <c:v>33</c:v>
                </c:pt>
                <c:pt idx="7">
                  <c:v>31</c:v>
                </c:pt>
                <c:pt idx="8">
                  <c:v>21</c:v>
                </c:pt>
                <c:pt idx="9">
                  <c:v>36</c:v>
                </c:pt>
                <c:pt idx="10">
                  <c:v>24</c:v>
                </c:pt>
                <c:pt idx="11">
                  <c:v>31</c:v>
                </c:pt>
                <c:pt idx="12">
                  <c:v>22</c:v>
                </c:pt>
                <c:pt idx="13">
                  <c:v>27</c:v>
                </c:pt>
                <c:pt idx="14">
                  <c:v>35</c:v>
                </c:pt>
                <c:pt idx="15">
                  <c:v>25</c:v>
                </c:pt>
                <c:pt idx="16">
                  <c:v>22</c:v>
                </c:pt>
              </c:numCache>
            </c:numRef>
          </c:val>
          <c:extLst xmlns:c16r2="http://schemas.microsoft.com/office/drawing/2015/06/chart">
            <c:ext xmlns:c16="http://schemas.microsoft.com/office/drawing/2014/chart" uri="{C3380CC4-5D6E-409C-BE32-E72D297353CC}">
              <c16:uniqueId val="{00000002-7ABB-4E0A-8D47-C16421ABF276}"/>
            </c:ext>
          </c:extLst>
        </c:ser>
        <c:ser>
          <c:idx val="3"/>
          <c:order val="3"/>
          <c:tx>
            <c:strRef>
              <c:f>T2T!$E$1</c:f>
              <c:strCache>
                <c:ptCount val="1"/>
                <c:pt idx="0">
                  <c:v>&gt;90 mins</c:v>
                </c:pt>
              </c:strCache>
            </c:strRef>
          </c:tx>
          <c:spPr>
            <a:solidFill>
              <a:srgbClr val="FF9933"/>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T2T!$E$2:$E$18</c:f>
              <c:numCache>
                <c:formatCode>General</c:formatCode>
                <c:ptCount val="17"/>
                <c:pt idx="0" formatCode="0">
                  <c:v>263</c:v>
                </c:pt>
                <c:pt idx="1">
                  <c:v>81</c:v>
                </c:pt>
                <c:pt idx="2">
                  <c:v>91</c:v>
                </c:pt>
                <c:pt idx="3">
                  <c:v>85</c:v>
                </c:pt>
                <c:pt idx="4">
                  <c:v>68</c:v>
                </c:pt>
                <c:pt idx="5">
                  <c:v>58</c:v>
                </c:pt>
                <c:pt idx="6">
                  <c:v>51</c:v>
                </c:pt>
                <c:pt idx="7">
                  <c:v>57</c:v>
                </c:pt>
                <c:pt idx="8">
                  <c:v>44</c:v>
                </c:pt>
                <c:pt idx="9">
                  <c:v>53</c:v>
                </c:pt>
                <c:pt idx="10">
                  <c:v>43</c:v>
                </c:pt>
                <c:pt idx="11">
                  <c:v>39</c:v>
                </c:pt>
                <c:pt idx="12">
                  <c:v>35</c:v>
                </c:pt>
                <c:pt idx="13">
                  <c:v>60</c:v>
                </c:pt>
                <c:pt idx="14">
                  <c:v>53</c:v>
                </c:pt>
                <c:pt idx="15">
                  <c:v>34</c:v>
                </c:pt>
                <c:pt idx="16">
                  <c:v>24</c:v>
                </c:pt>
              </c:numCache>
            </c:numRef>
          </c:val>
          <c:extLst xmlns:c16r2="http://schemas.microsoft.com/office/drawing/2015/06/chart">
            <c:ext xmlns:c16="http://schemas.microsoft.com/office/drawing/2014/chart" uri="{C3380CC4-5D6E-409C-BE32-E72D297353CC}">
              <c16:uniqueId val="{00000003-7ABB-4E0A-8D47-C16421ABF276}"/>
            </c:ext>
          </c:extLst>
        </c:ser>
        <c:ser>
          <c:idx val="4"/>
          <c:order val="4"/>
          <c:tx>
            <c:strRef>
              <c:f>T2T!$F$1</c:f>
              <c:strCache>
                <c:ptCount val="1"/>
                <c:pt idx="0">
                  <c:v>Missed Opportunity</c:v>
                </c:pt>
              </c:strCache>
            </c:strRef>
          </c:tx>
          <c:spPr>
            <a:solidFill>
              <a:srgbClr val="C00000"/>
            </a:solidFill>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T2T!$F$2:$F$18</c:f>
              <c:numCache>
                <c:formatCode>General</c:formatCode>
                <c:ptCount val="17"/>
                <c:pt idx="0" formatCode="0">
                  <c:v>411</c:v>
                </c:pt>
                <c:pt idx="1">
                  <c:v>127</c:v>
                </c:pt>
                <c:pt idx="2">
                  <c:v>148</c:v>
                </c:pt>
                <c:pt idx="3">
                  <c:v>116</c:v>
                </c:pt>
                <c:pt idx="4">
                  <c:v>100</c:v>
                </c:pt>
                <c:pt idx="5">
                  <c:v>107</c:v>
                </c:pt>
                <c:pt idx="6">
                  <c:v>84</c:v>
                </c:pt>
                <c:pt idx="7">
                  <c:v>70</c:v>
                </c:pt>
                <c:pt idx="8">
                  <c:v>45</c:v>
                </c:pt>
                <c:pt idx="9">
                  <c:v>51</c:v>
                </c:pt>
                <c:pt idx="10">
                  <c:v>49</c:v>
                </c:pt>
                <c:pt idx="11">
                  <c:v>44</c:v>
                </c:pt>
                <c:pt idx="12">
                  <c:v>43</c:v>
                </c:pt>
                <c:pt idx="13">
                  <c:v>39</c:v>
                </c:pt>
                <c:pt idx="14">
                  <c:v>53</c:v>
                </c:pt>
                <c:pt idx="15">
                  <c:v>50</c:v>
                </c:pt>
                <c:pt idx="16">
                  <c:v>36</c:v>
                </c:pt>
              </c:numCache>
            </c:numRef>
          </c:val>
          <c:extLst xmlns:c16r2="http://schemas.microsoft.com/office/drawing/2015/06/chart">
            <c:ext xmlns:c16="http://schemas.microsoft.com/office/drawing/2014/chart" uri="{C3380CC4-5D6E-409C-BE32-E72D297353CC}">
              <c16:uniqueId val="{00000004-7ABB-4E0A-8D47-C16421ABF276}"/>
            </c:ext>
          </c:extLst>
        </c:ser>
        <c:dLbls>
          <c:showLegendKey val="0"/>
          <c:showVal val="0"/>
          <c:showCatName val="0"/>
          <c:showSerName val="0"/>
          <c:showPercent val="0"/>
          <c:showBubbleSize val="0"/>
        </c:dLbls>
        <c:axId val="134828416"/>
        <c:axId val="134829952"/>
      </c:areaChart>
      <c:lineChart>
        <c:grouping val="standard"/>
        <c:varyColors val="0"/>
        <c:ser>
          <c:idx val="6"/>
          <c:order val="5"/>
          <c:spPr>
            <a:ln>
              <a:solidFill>
                <a:srgbClr val="F58466"/>
              </a:solidFill>
            </a:ln>
          </c:spPr>
          <c:marker>
            <c:symbol val="circle"/>
            <c:size val="9"/>
            <c:spPr>
              <a:solidFill>
                <a:srgbClr val="F58466"/>
              </a:solidFill>
              <a:ln>
                <a:noFill/>
              </a:ln>
            </c:spPr>
          </c:marker>
          <c:dLbls>
            <c:spPr>
              <a:noFill/>
              <a:ln>
                <a:noFill/>
              </a:ln>
              <a:effectLst/>
            </c:spPr>
            <c:txPr>
              <a:bodyPr/>
              <a:lstStyle/>
              <a:p>
                <a:pPr>
                  <a:defRPr sz="1200" b="1"/>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T2T!$J$2:$J$18</c:f>
              <c:numCache>
                <c:formatCode>0.0%</c:formatCode>
                <c:ptCount val="17"/>
                <c:pt idx="0">
                  <c:v>0.41515151515151516</c:v>
                </c:pt>
                <c:pt idx="1">
                  <c:v>0.47942386831275718</c:v>
                </c:pt>
                <c:pt idx="2">
                  <c:v>0.50877192982456143</c:v>
                </c:pt>
                <c:pt idx="3">
                  <c:v>0.53228962818003911</c:v>
                </c:pt>
                <c:pt idx="4">
                  <c:v>0.54643628509719222</c:v>
                </c:pt>
                <c:pt idx="5">
                  <c:v>0.60580912863070535</c:v>
                </c:pt>
                <c:pt idx="6">
                  <c:v>0.64926931106471819</c:v>
                </c:pt>
                <c:pt idx="7">
                  <c:v>0.66454352441613584</c:v>
                </c:pt>
                <c:pt idx="8">
                  <c:v>0.7429906542056075</c:v>
                </c:pt>
                <c:pt idx="9">
                  <c:v>0.70526315789473681</c:v>
                </c:pt>
                <c:pt idx="10">
                  <c:v>0.7369614512471655</c:v>
                </c:pt>
                <c:pt idx="11">
                  <c:v>0.78449905482041593</c:v>
                </c:pt>
                <c:pt idx="12">
                  <c:v>0.78540772532188841</c:v>
                </c:pt>
                <c:pt idx="13">
                  <c:v>0.75</c:v>
                </c:pt>
                <c:pt idx="14">
                  <c:v>0.73985239852398521</c:v>
                </c:pt>
                <c:pt idx="15">
                  <c:v>0.79</c:v>
                </c:pt>
                <c:pt idx="16">
                  <c:v>0.84</c:v>
                </c:pt>
              </c:numCache>
            </c:numRef>
          </c:val>
          <c:smooth val="0"/>
          <c:extLst xmlns:c16r2="http://schemas.microsoft.com/office/drawing/2015/06/chart">
            <c:ext xmlns:c16="http://schemas.microsoft.com/office/drawing/2014/chart" uri="{C3380CC4-5D6E-409C-BE32-E72D297353CC}">
              <c16:uniqueId val="{00000005-7ABB-4E0A-8D47-C16421ABF276}"/>
            </c:ext>
          </c:extLst>
        </c:ser>
        <c:dLbls>
          <c:showLegendKey val="0"/>
          <c:showVal val="0"/>
          <c:showCatName val="0"/>
          <c:showSerName val="0"/>
          <c:showPercent val="0"/>
          <c:showBubbleSize val="0"/>
        </c:dLbls>
        <c:marker val="1"/>
        <c:smooth val="0"/>
        <c:axId val="134828416"/>
        <c:axId val="134829952"/>
      </c:lineChart>
      <c:catAx>
        <c:axId val="134828416"/>
        <c:scaling>
          <c:orientation val="minMax"/>
        </c:scaling>
        <c:delete val="0"/>
        <c:axPos val="b"/>
        <c:numFmt formatCode="0.00%" sourceLinked="0"/>
        <c:majorTickMark val="out"/>
        <c:minorTickMark val="none"/>
        <c:tickLblPos val="nextTo"/>
        <c:txPr>
          <a:bodyPr/>
          <a:lstStyle/>
          <a:p>
            <a:pPr>
              <a:defRPr sz="1200"/>
            </a:pPr>
            <a:endParaRPr lang="en-US"/>
          </a:p>
        </c:txPr>
        <c:crossAx val="134829952"/>
        <c:crosses val="autoZero"/>
        <c:auto val="1"/>
        <c:lblAlgn val="ctr"/>
        <c:lblOffset val="100"/>
        <c:noMultiLvlLbl val="0"/>
      </c:catAx>
      <c:valAx>
        <c:axId val="134829952"/>
        <c:scaling>
          <c:orientation val="minMax"/>
        </c:scaling>
        <c:delete val="0"/>
        <c:axPos val="l"/>
        <c:title>
          <c:tx>
            <c:rich>
              <a:bodyPr rot="-5400000" vert="horz"/>
              <a:lstStyle/>
              <a:p>
                <a:pPr>
                  <a:defRPr sz="1200"/>
                </a:pPr>
                <a:r>
                  <a:rPr lang="en-US" sz="1200"/>
                  <a:t>Percent of Cases</a:t>
                </a:r>
              </a:p>
            </c:rich>
          </c:tx>
          <c:layout/>
          <c:overlay val="0"/>
        </c:title>
        <c:numFmt formatCode="0%" sourceLinked="1"/>
        <c:majorTickMark val="out"/>
        <c:minorTickMark val="none"/>
        <c:tickLblPos val="nextTo"/>
        <c:txPr>
          <a:bodyPr/>
          <a:lstStyle/>
          <a:p>
            <a:pPr>
              <a:defRPr sz="1200"/>
            </a:pPr>
            <a:endParaRPr lang="en-US"/>
          </a:p>
        </c:txPr>
        <c:crossAx val="134828416"/>
        <c:crosses val="autoZero"/>
        <c:crossBetween val="midCat"/>
      </c:valAx>
    </c:plotArea>
    <c:legend>
      <c:legendPos val="b"/>
      <c:legendEntry>
        <c:idx val="5"/>
        <c:delete val="1"/>
      </c:legendEntry>
      <c:layout/>
      <c:overlay val="0"/>
      <c:txPr>
        <a:bodyPr/>
        <a:lstStyle/>
        <a:p>
          <a:pPr>
            <a:defRPr sz="1200"/>
          </a:pPr>
          <a:endParaRPr lang="en-US"/>
        </a:p>
      </c:txPr>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Responses </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Treatment Algorithms</c:v>
                </c:pt>
                <c:pt idx="1">
                  <c:v>Provider/Staff Education</c:v>
                </c:pt>
                <c:pt idx="2">
                  <c:v>Order Sets</c:v>
                </c:pt>
                <c:pt idx="3">
                  <c:v>BP Measurement Protocol</c:v>
                </c:pt>
                <c:pt idx="4">
                  <c:v>Patient Education Tools</c:v>
                </c:pt>
                <c:pt idx="5">
                  <c:v>Checklists</c:v>
                </c:pt>
                <c:pt idx="6">
                  <c:v>Tools for Awareness</c:v>
                </c:pt>
                <c:pt idx="7">
                  <c:v>Debriefs</c:v>
                </c:pt>
                <c:pt idx="8">
                  <c:v>Other</c:v>
                </c:pt>
              </c:strCache>
            </c:strRef>
          </c:cat>
          <c:val>
            <c:numRef>
              <c:f>Sheet1!$B$2:$B$10</c:f>
              <c:numCache>
                <c:formatCode>General</c:formatCode>
                <c:ptCount val="9"/>
                <c:pt idx="0">
                  <c:v>0.86</c:v>
                </c:pt>
                <c:pt idx="1">
                  <c:v>0.84</c:v>
                </c:pt>
                <c:pt idx="2">
                  <c:v>0.7</c:v>
                </c:pt>
                <c:pt idx="3">
                  <c:v>0.57999999999999996</c:v>
                </c:pt>
                <c:pt idx="4">
                  <c:v>0.35</c:v>
                </c:pt>
                <c:pt idx="5">
                  <c:v>0.33</c:v>
                </c:pt>
                <c:pt idx="6">
                  <c:v>0.28999999999999998</c:v>
                </c:pt>
                <c:pt idx="7">
                  <c:v>0.27</c:v>
                </c:pt>
                <c:pt idx="8">
                  <c:v>0.08</c:v>
                </c:pt>
              </c:numCache>
            </c:numRef>
          </c:val>
          <c:extLst xmlns:c16r2="http://schemas.microsoft.com/office/drawing/2015/06/chart">
            <c:ext xmlns:c16="http://schemas.microsoft.com/office/drawing/2014/chart" uri="{C3380CC4-5D6E-409C-BE32-E72D297353CC}">
              <c16:uniqueId val="{00000000-2952-4142-9635-FE09BE3A4C4F}"/>
            </c:ext>
          </c:extLst>
        </c:ser>
        <c:dLbls>
          <c:showLegendKey val="0"/>
          <c:showVal val="0"/>
          <c:showCatName val="0"/>
          <c:showSerName val="0"/>
          <c:showPercent val="0"/>
          <c:showBubbleSize val="0"/>
        </c:dLbls>
        <c:gapWidth val="219"/>
        <c:overlap val="-27"/>
        <c:axId val="146413440"/>
        <c:axId val="146414976"/>
      </c:barChart>
      <c:catAx>
        <c:axId val="1464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6414976"/>
        <c:crosses val="autoZero"/>
        <c:auto val="1"/>
        <c:lblAlgn val="ctr"/>
        <c:lblOffset val="100"/>
        <c:noMultiLvlLbl val="0"/>
      </c:catAx>
      <c:valAx>
        <c:axId val="1464149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641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All Reporting Hospitals that Treated Cases with New Onset Severe Hypertension within 60 Minutes</a:t>
            </a:r>
            <a:endParaRPr lang="en-US">
              <a:effectLst/>
            </a:endParaRPr>
          </a:p>
          <a:p>
            <a:pPr>
              <a:defRPr/>
            </a:pPr>
            <a:r>
              <a:rPr lang="en-US" sz="1800" b="1" i="0" baseline="0">
                <a:effectLst/>
              </a:rPr>
              <a:t>All Hospitals, 2016-2017 </a:t>
            </a:r>
            <a:endParaRPr lang="en-US">
              <a:effectLst/>
            </a:endParaRPr>
          </a:p>
        </c:rich>
      </c:tx>
      <c:layout/>
      <c:overlay val="0"/>
    </c:title>
    <c:autoTitleDeleted val="0"/>
    <c:plotArea>
      <c:layout/>
      <c:barChart>
        <c:barDir val="col"/>
        <c:grouping val="stacked"/>
        <c:varyColors val="0"/>
        <c:ser>
          <c:idx val="1"/>
          <c:order val="0"/>
          <c:tx>
            <c:strRef>
              <c:f>'T2T Graph (Graph 1)'!$T$3</c:f>
              <c:strCache>
                <c:ptCount val="1"/>
                <c:pt idx="0">
                  <c:v>0-79 % of women treated within 60 minutes</c:v>
                </c:pt>
              </c:strCache>
            </c:strRef>
          </c:tx>
          <c:spPr>
            <a:solidFill>
              <a:srgbClr val="FFBE7D"/>
            </a:solidFill>
          </c:spPr>
          <c:invertIfNegative val="0"/>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1)'!$U$3:$AK$3</c:f>
              <c:numCache>
                <c:formatCode>0%</c:formatCode>
                <c:ptCount val="17"/>
                <c:pt idx="0">
                  <c:v>0.86956521739130432</c:v>
                </c:pt>
                <c:pt idx="1">
                  <c:v>0.77215189873417722</c:v>
                </c:pt>
                <c:pt idx="2">
                  <c:v>0.7441860465116279</c:v>
                </c:pt>
                <c:pt idx="3">
                  <c:v>0.71590909090909094</c:v>
                </c:pt>
                <c:pt idx="4">
                  <c:v>0.75</c:v>
                </c:pt>
                <c:pt idx="5">
                  <c:v>0.65476190476190477</c:v>
                </c:pt>
                <c:pt idx="6">
                  <c:v>0.64197530864197527</c:v>
                </c:pt>
                <c:pt idx="7">
                  <c:v>0.58823529411764708</c:v>
                </c:pt>
                <c:pt idx="8">
                  <c:v>0.55421686746987953</c:v>
                </c:pt>
                <c:pt idx="9">
                  <c:v>0.62820512820512819</c:v>
                </c:pt>
                <c:pt idx="10">
                  <c:v>0.58750000000000002</c:v>
                </c:pt>
                <c:pt idx="11">
                  <c:v>0.50588235294117645</c:v>
                </c:pt>
                <c:pt idx="12">
                  <c:v>0.45783132530120479</c:v>
                </c:pt>
                <c:pt idx="13">
                  <c:v>0.59036144578313254</c:v>
                </c:pt>
                <c:pt idx="14">
                  <c:v>0.52380952380952384</c:v>
                </c:pt>
                <c:pt idx="15">
                  <c:v>0.41772151898734178</c:v>
                </c:pt>
                <c:pt idx="16">
                  <c:v>0.28767123287671231</c:v>
                </c:pt>
              </c:numCache>
            </c:numRef>
          </c:val>
          <c:extLst xmlns:c16r2="http://schemas.microsoft.com/office/drawing/2015/06/chart">
            <c:ext xmlns:c16="http://schemas.microsoft.com/office/drawing/2014/chart" uri="{C3380CC4-5D6E-409C-BE32-E72D297353CC}">
              <c16:uniqueId val="{00000000-8A11-4B28-A5FE-F064F5717A38}"/>
            </c:ext>
          </c:extLst>
        </c:ser>
        <c:ser>
          <c:idx val="2"/>
          <c:order val="1"/>
          <c:tx>
            <c:strRef>
              <c:f>'T2T Graph (Graph 1)'!$T$4</c:f>
              <c:strCache>
                <c:ptCount val="1"/>
                <c:pt idx="0">
                  <c:v>80-100% of women treated within 60 minutes</c:v>
                </c:pt>
              </c:strCache>
            </c:strRef>
          </c:tx>
          <c:spPr>
            <a:solidFill>
              <a:srgbClr val="00B050"/>
            </a:solidFill>
          </c:spPr>
          <c:invertIfNegative val="0"/>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1)'!$U$4:$AK$4</c:f>
              <c:numCache>
                <c:formatCode>0%</c:formatCode>
                <c:ptCount val="17"/>
                <c:pt idx="0">
                  <c:v>0.13043478260869565</c:v>
                </c:pt>
                <c:pt idx="1">
                  <c:v>0.22784810126582278</c:v>
                </c:pt>
                <c:pt idx="2">
                  <c:v>0.2558139534883721</c:v>
                </c:pt>
                <c:pt idx="3">
                  <c:v>0.28409090909090912</c:v>
                </c:pt>
                <c:pt idx="4">
                  <c:v>0.25</c:v>
                </c:pt>
                <c:pt idx="5">
                  <c:v>0.34523809523809523</c:v>
                </c:pt>
                <c:pt idx="6">
                  <c:v>0.35802469135802467</c:v>
                </c:pt>
                <c:pt idx="7">
                  <c:v>0.41176470588235292</c:v>
                </c:pt>
                <c:pt idx="8">
                  <c:v>0.44578313253012047</c:v>
                </c:pt>
                <c:pt idx="9">
                  <c:v>0.37179487179487181</c:v>
                </c:pt>
                <c:pt idx="10">
                  <c:v>0.41249999999999998</c:v>
                </c:pt>
                <c:pt idx="11">
                  <c:v>0.49411764705882355</c:v>
                </c:pt>
                <c:pt idx="12">
                  <c:v>0.54216867469879515</c:v>
                </c:pt>
                <c:pt idx="13">
                  <c:v>0.45783132530120479</c:v>
                </c:pt>
                <c:pt idx="14">
                  <c:v>0.47619047619047616</c:v>
                </c:pt>
                <c:pt idx="15">
                  <c:v>0.58227848101265822</c:v>
                </c:pt>
                <c:pt idx="16">
                  <c:v>0.71232876712328763</c:v>
                </c:pt>
              </c:numCache>
            </c:numRef>
          </c:val>
          <c:extLst xmlns:c16r2="http://schemas.microsoft.com/office/drawing/2015/06/chart">
            <c:ext xmlns:c16="http://schemas.microsoft.com/office/drawing/2014/chart" uri="{C3380CC4-5D6E-409C-BE32-E72D297353CC}">
              <c16:uniqueId val="{00000001-8A11-4B28-A5FE-F064F5717A38}"/>
            </c:ext>
          </c:extLst>
        </c:ser>
        <c:dLbls>
          <c:showLegendKey val="0"/>
          <c:showVal val="0"/>
          <c:showCatName val="0"/>
          <c:showSerName val="0"/>
          <c:showPercent val="0"/>
          <c:showBubbleSize val="0"/>
        </c:dLbls>
        <c:gapWidth val="150"/>
        <c:overlap val="100"/>
        <c:axId val="138225152"/>
        <c:axId val="138226688"/>
      </c:barChart>
      <c:lineChart>
        <c:grouping val="standard"/>
        <c:varyColors val="0"/>
        <c:ser>
          <c:idx val="3"/>
          <c:order val="2"/>
          <c:tx>
            <c:strRef>
              <c:f>'T2T Graph (Graph 1)'!$T$5</c:f>
              <c:strCache>
                <c:ptCount val="1"/>
                <c:pt idx="0">
                  <c:v>Overall % Treated in 60 Mins</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1)'!$U$5:$AK$5</c:f>
              <c:numCache>
                <c:formatCode>0%</c:formatCode>
                <c:ptCount val="17"/>
                <c:pt idx="0">
                  <c:v>0.41</c:v>
                </c:pt>
                <c:pt idx="1">
                  <c:v>0.48</c:v>
                </c:pt>
                <c:pt idx="2">
                  <c:v>0.51</c:v>
                </c:pt>
                <c:pt idx="3">
                  <c:v>0.53</c:v>
                </c:pt>
                <c:pt idx="4">
                  <c:v>0.55000000000000004</c:v>
                </c:pt>
                <c:pt idx="5">
                  <c:v>0.6</c:v>
                </c:pt>
                <c:pt idx="6">
                  <c:v>0.65</c:v>
                </c:pt>
                <c:pt idx="7">
                  <c:v>0.66</c:v>
                </c:pt>
                <c:pt idx="8">
                  <c:v>0.73</c:v>
                </c:pt>
                <c:pt idx="9">
                  <c:v>0.7</c:v>
                </c:pt>
                <c:pt idx="10">
                  <c:v>0.72</c:v>
                </c:pt>
                <c:pt idx="11">
                  <c:v>0.77</c:v>
                </c:pt>
                <c:pt idx="12">
                  <c:v>0.77</c:v>
                </c:pt>
                <c:pt idx="13">
                  <c:v>0.73</c:v>
                </c:pt>
                <c:pt idx="14">
                  <c:v>0.72</c:v>
                </c:pt>
                <c:pt idx="15">
                  <c:v>0.76</c:v>
                </c:pt>
                <c:pt idx="16">
                  <c:v>0.82</c:v>
                </c:pt>
              </c:numCache>
            </c:numRef>
          </c:val>
          <c:smooth val="0"/>
          <c:extLst xmlns:c16r2="http://schemas.microsoft.com/office/drawing/2015/06/chart">
            <c:ext xmlns:c16="http://schemas.microsoft.com/office/drawing/2014/chart" uri="{C3380CC4-5D6E-409C-BE32-E72D297353CC}">
              <c16:uniqueId val="{00000002-8A11-4B28-A5FE-F064F5717A38}"/>
            </c:ext>
          </c:extLst>
        </c:ser>
        <c:dLbls>
          <c:showLegendKey val="0"/>
          <c:showVal val="0"/>
          <c:showCatName val="0"/>
          <c:showSerName val="0"/>
          <c:showPercent val="0"/>
          <c:showBubbleSize val="0"/>
        </c:dLbls>
        <c:marker val="1"/>
        <c:smooth val="0"/>
        <c:axId val="138225152"/>
        <c:axId val="138226688"/>
      </c:lineChart>
      <c:catAx>
        <c:axId val="138225152"/>
        <c:scaling>
          <c:orientation val="minMax"/>
        </c:scaling>
        <c:delete val="0"/>
        <c:axPos val="b"/>
        <c:numFmt formatCode="General" sourceLinked="0"/>
        <c:majorTickMark val="out"/>
        <c:minorTickMark val="none"/>
        <c:tickLblPos val="nextTo"/>
        <c:txPr>
          <a:bodyPr/>
          <a:lstStyle/>
          <a:p>
            <a:pPr>
              <a:defRPr sz="1200"/>
            </a:pPr>
            <a:endParaRPr lang="en-US"/>
          </a:p>
        </c:txPr>
        <c:crossAx val="138226688"/>
        <c:crosses val="autoZero"/>
        <c:auto val="1"/>
        <c:lblAlgn val="ctr"/>
        <c:lblOffset val="100"/>
        <c:noMultiLvlLbl val="0"/>
      </c:catAx>
      <c:valAx>
        <c:axId val="138226688"/>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138225152"/>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All Reporting Hospitals Where Women Received Discharge Education Materials</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barChart>
        <c:barDir val="col"/>
        <c:grouping val="stacked"/>
        <c:varyColors val="0"/>
        <c:ser>
          <c:idx val="1"/>
          <c:order val="0"/>
          <c:tx>
            <c:strRef>
              <c:f>'Patient Ed Graph (Graph 8)'!$U$3</c:f>
              <c:strCache>
                <c:ptCount val="1"/>
                <c:pt idx="0">
                  <c:v>0-79% of women received discharge materials</c:v>
                </c:pt>
              </c:strCache>
            </c:strRef>
          </c:tx>
          <c:spPr>
            <a:solidFill>
              <a:srgbClr val="FFBE7D"/>
            </a:solidFill>
          </c:spPr>
          <c:invertIfNegative val="0"/>
          <c:cat>
            <c:strRef>
              <c:f>'Patient Ed Graph (Graph 8)'!$V$1:$AL$1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c:v>
                </c:pt>
                <c:pt idx="11">
                  <c:v>May</c:v>
                </c:pt>
                <c:pt idx="12">
                  <c:v>June</c:v>
                </c:pt>
                <c:pt idx="13">
                  <c:v>July</c:v>
                </c:pt>
                <c:pt idx="14">
                  <c:v>August</c:v>
                </c:pt>
                <c:pt idx="15">
                  <c:v>September</c:v>
                </c:pt>
                <c:pt idx="16">
                  <c:v>October</c:v>
                </c:pt>
              </c:strCache>
            </c:strRef>
          </c:cat>
          <c:val>
            <c:numRef>
              <c:f>'Patient Ed Graph (Graph 8)'!$V$3:$AL$3</c:f>
              <c:numCache>
                <c:formatCode>0%</c:formatCode>
                <c:ptCount val="17"/>
                <c:pt idx="0">
                  <c:v>0.85869565217391308</c:v>
                </c:pt>
                <c:pt idx="1">
                  <c:v>0.759493670886076</c:v>
                </c:pt>
                <c:pt idx="2">
                  <c:v>0.69767441860465118</c:v>
                </c:pt>
                <c:pt idx="3">
                  <c:v>0.71590909090909094</c:v>
                </c:pt>
                <c:pt idx="4">
                  <c:v>0.67105263157894735</c:v>
                </c:pt>
                <c:pt idx="5">
                  <c:v>0.61904761904761907</c:v>
                </c:pt>
                <c:pt idx="6">
                  <c:v>0.48148148148148145</c:v>
                </c:pt>
                <c:pt idx="7">
                  <c:v>0.51764705882352946</c:v>
                </c:pt>
                <c:pt idx="8">
                  <c:v>0.50602409638554213</c:v>
                </c:pt>
                <c:pt idx="9">
                  <c:v>0.38461538461538464</c:v>
                </c:pt>
                <c:pt idx="10">
                  <c:v>0.33750000000000002</c:v>
                </c:pt>
                <c:pt idx="11">
                  <c:v>0.38823529411764707</c:v>
                </c:pt>
                <c:pt idx="12">
                  <c:v>0.3493975903614458</c:v>
                </c:pt>
                <c:pt idx="13">
                  <c:v>0.39759036144578314</c:v>
                </c:pt>
                <c:pt idx="14">
                  <c:v>0.32142857142857145</c:v>
                </c:pt>
                <c:pt idx="15">
                  <c:v>0.29113924050632911</c:v>
                </c:pt>
                <c:pt idx="16">
                  <c:v>0.21917808219178081</c:v>
                </c:pt>
              </c:numCache>
            </c:numRef>
          </c:val>
          <c:extLst xmlns:c16r2="http://schemas.microsoft.com/office/drawing/2015/06/chart">
            <c:ext xmlns:c16="http://schemas.microsoft.com/office/drawing/2014/chart" uri="{C3380CC4-5D6E-409C-BE32-E72D297353CC}">
              <c16:uniqueId val="{00000000-2D2E-44F3-97A5-9A04C41B52E8}"/>
            </c:ext>
          </c:extLst>
        </c:ser>
        <c:ser>
          <c:idx val="2"/>
          <c:order val="1"/>
          <c:tx>
            <c:strRef>
              <c:f>'Patient Ed Graph (Graph 8)'!$U$4</c:f>
              <c:strCache>
                <c:ptCount val="1"/>
                <c:pt idx="0">
                  <c:v>80-100% of women received discharge materials</c:v>
                </c:pt>
              </c:strCache>
            </c:strRef>
          </c:tx>
          <c:spPr>
            <a:solidFill>
              <a:srgbClr val="00B050"/>
            </a:solidFill>
          </c:spPr>
          <c:invertIfNegative val="0"/>
          <c:cat>
            <c:strRef>
              <c:f>'Patient Ed Graph (Graph 8)'!$V$1:$AL$1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c:v>
                </c:pt>
                <c:pt idx="11">
                  <c:v>May</c:v>
                </c:pt>
                <c:pt idx="12">
                  <c:v>June</c:v>
                </c:pt>
                <c:pt idx="13">
                  <c:v>July</c:v>
                </c:pt>
                <c:pt idx="14">
                  <c:v>August</c:v>
                </c:pt>
                <c:pt idx="15">
                  <c:v>September</c:v>
                </c:pt>
                <c:pt idx="16">
                  <c:v>October</c:v>
                </c:pt>
              </c:strCache>
            </c:strRef>
          </c:cat>
          <c:val>
            <c:numRef>
              <c:f>'Patient Ed Graph (Graph 8)'!$V$4:$AL$4</c:f>
              <c:numCache>
                <c:formatCode>0%</c:formatCode>
                <c:ptCount val="17"/>
                <c:pt idx="0">
                  <c:v>0.14130434782608695</c:v>
                </c:pt>
                <c:pt idx="1">
                  <c:v>0.24050632911392406</c:v>
                </c:pt>
                <c:pt idx="2">
                  <c:v>0.30232558139534882</c:v>
                </c:pt>
                <c:pt idx="3">
                  <c:v>0.28409090909090912</c:v>
                </c:pt>
                <c:pt idx="4">
                  <c:v>0.32894736842105265</c:v>
                </c:pt>
                <c:pt idx="5">
                  <c:v>0.38095238095238093</c:v>
                </c:pt>
                <c:pt idx="6">
                  <c:v>0.51851851851851849</c:v>
                </c:pt>
                <c:pt idx="7">
                  <c:v>0.4823529411764706</c:v>
                </c:pt>
                <c:pt idx="8">
                  <c:v>0.49397590361445781</c:v>
                </c:pt>
                <c:pt idx="9">
                  <c:v>0.61538461538461542</c:v>
                </c:pt>
                <c:pt idx="10">
                  <c:v>0.66249999999999998</c:v>
                </c:pt>
                <c:pt idx="11">
                  <c:v>0.61176470588235299</c:v>
                </c:pt>
                <c:pt idx="12">
                  <c:v>0.6506024096385542</c:v>
                </c:pt>
                <c:pt idx="13">
                  <c:v>0.60240963855421692</c:v>
                </c:pt>
                <c:pt idx="14">
                  <c:v>0.6785714285714286</c:v>
                </c:pt>
                <c:pt idx="15">
                  <c:v>0.70886075949367089</c:v>
                </c:pt>
                <c:pt idx="16">
                  <c:v>0.78082191780821919</c:v>
                </c:pt>
              </c:numCache>
            </c:numRef>
          </c:val>
          <c:extLst xmlns:c16r2="http://schemas.microsoft.com/office/drawing/2015/06/chart">
            <c:ext xmlns:c16="http://schemas.microsoft.com/office/drawing/2014/chart" uri="{C3380CC4-5D6E-409C-BE32-E72D297353CC}">
              <c16:uniqueId val="{00000001-2D2E-44F3-97A5-9A04C41B52E8}"/>
            </c:ext>
          </c:extLst>
        </c:ser>
        <c:dLbls>
          <c:showLegendKey val="0"/>
          <c:showVal val="0"/>
          <c:showCatName val="0"/>
          <c:showSerName val="0"/>
          <c:showPercent val="0"/>
          <c:showBubbleSize val="0"/>
        </c:dLbls>
        <c:gapWidth val="150"/>
        <c:overlap val="100"/>
        <c:axId val="138285056"/>
        <c:axId val="138286592"/>
      </c:barChart>
      <c:lineChart>
        <c:grouping val="standard"/>
        <c:varyColors val="0"/>
        <c:ser>
          <c:idx val="3"/>
          <c:order val="2"/>
          <c:tx>
            <c:strRef>
              <c:f>'Patient Ed Graph (Graph 8)'!$U$5</c:f>
              <c:strCache>
                <c:ptCount val="1"/>
                <c:pt idx="0">
                  <c:v>Overall % Received Materials at Discharge</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'Patient Ed Graph (Graph 8)'!$V$1:$AL$1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c:v>
                </c:pt>
                <c:pt idx="11">
                  <c:v>May</c:v>
                </c:pt>
                <c:pt idx="12">
                  <c:v>June</c:v>
                </c:pt>
                <c:pt idx="13">
                  <c:v>July</c:v>
                </c:pt>
                <c:pt idx="14">
                  <c:v>August</c:v>
                </c:pt>
                <c:pt idx="15">
                  <c:v>September</c:v>
                </c:pt>
                <c:pt idx="16">
                  <c:v>October</c:v>
                </c:pt>
              </c:strCache>
            </c:strRef>
          </c:cat>
          <c:val>
            <c:numRef>
              <c:f>'Patient Ed Graph (Graph 8)'!$V$5:$AL$5</c:f>
              <c:numCache>
                <c:formatCode>0%</c:formatCode>
                <c:ptCount val="17"/>
                <c:pt idx="0">
                  <c:v>0.41</c:v>
                </c:pt>
                <c:pt idx="1">
                  <c:v>0.48</c:v>
                </c:pt>
                <c:pt idx="2">
                  <c:v>0.51</c:v>
                </c:pt>
                <c:pt idx="3">
                  <c:v>0.53</c:v>
                </c:pt>
                <c:pt idx="4">
                  <c:v>0.55000000000000004</c:v>
                </c:pt>
                <c:pt idx="5">
                  <c:v>0.6</c:v>
                </c:pt>
                <c:pt idx="6">
                  <c:v>0.65</c:v>
                </c:pt>
                <c:pt idx="7">
                  <c:v>0.66</c:v>
                </c:pt>
                <c:pt idx="8">
                  <c:v>0.73</c:v>
                </c:pt>
                <c:pt idx="9">
                  <c:v>0.7</c:v>
                </c:pt>
                <c:pt idx="10">
                  <c:v>0.72</c:v>
                </c:pt>
                <c:pt idx="11">
                  <c:v>0.77</c:v>
                </c:pt>
                <c:pt idx="12">
                  <c:v>0.77</c:v>
                </c:pt>
                <c:pt idx="13">
                  <c:v>0.73</c:v>
                </c:pt>
                <c:pt idx="14">
                  <c:v>0.72</c:v>
                </c:pt>
                <c:pt idx="15">
                  <c:v>0.76</c:v>
                </c:pt>
                <c:pt idx="16">
                  <c:v>0.82</c:v>
                </c:pt>
              </c:numCache>
            </c:numRef>
          </c:val>
          <c:smooth val="0"/>
          <c:extLst xmlns:c16r2="http://schemas.microsoft.com/office/drawing/2015/06/chart">
            <c:ext xmlns:c16="http://schemas.microsoft.com/office/drawing/2014/chart" uri="{C3380CC4-5D6E-409C-BE32-E72D297353CC}">
              <c16:uniqueId val="{00000002-2D2E-44F3-97A5-9A04C41B52E8}"/>
            </c:ext>
          </c:extLst>
        </c:ser>
        <c:dLbls>
          <c:showLegendKey val="0"/>
          <c:showVal val="0"/>
          <c:showCatName val="0"/>
          <c:showSerName val="0"/>
          <c:showPercent val="0"/>
          <c:showBubbleSize val="0"/>
        </c:dLbls>
        <c:marker val="1"/>
        <c:smooth val="0"/>
        <c:axId val="138285056"/>
        <c:axId val="138286592"/>
      </c:lineChart>
      <c:catAx>
        <c:axId val="138285056"/>
        <c:scaling>
          <c:orientation val="minMax"/>
        </c:scaling>
        <c:delete val="0"/>
        <c:axPos val="b"/>
        <c:numFmt formatCode="General" sourceLinked="0"/>
        <c:majorTickMark val="out"/>
        <c:minorTickMark val="none"/>
        <c:tickLblPos val="nextTo"/>
        <c:txPr>
          <a:bodyPr/>
          <a:lstStyle/>
          <a:p>
            <a:pPr>
              <a:defRPr sz="1200"/>
            </a:pPr>
            <a:endParaRPr lang="en-US"/>
          </a:p>
        </c:txPr>
        <c:crossAx val="138286592"/>
        <c:crosses val="autoZero"/>
        <c:auto val="1"/>
        <c:lblAlgn val="ctr"/>
        <c:lblOffset val="100"/>
        <c:noMultiLvlLbl val="0"/>
      </c:catAx>
      <c:valAx>
        <c:axId val="138286592"/>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138285056"/>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All Reporting Hospitals Where Follow-up Appointments were Scheduled within 10 Days</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barChart>
        <c:barDir val="col"/>
        <c:grouping val="stacked"/>
        <c:varyColors val="0"/>
        <c:ser>
          <c:idx val="1"/>
          <c:order val="0"/>
          <c:tx>
            <c:strRef>
              <c:f>'Discharge FU Graph (Graph 9)'!$U$3</c:f>
              <c:strCache>
                <c:ptCount val="1"/>
                <c:pt idx="0">
                  <c:v>0-79% of women with follow up</c:v>
                </c:pt>
              </c:strCache>
            </c:strRef>
          </c:tx>
          <c:spPr>
            <a:solidFill>
              <a:srgbClr val="FFBE7D"/>
            </a:solidFill>
          </c:spPr>
          <c:invertIfNegative val="0"/>
          <c:cat>
            <c:strRef>
              <c:f>'Discharge FU Graph (Graph 9)'!$V$1:$AL$1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 </c:v>
                </c:pt>
                <c:pt idx="14">
                  <c:v>August</c:v>
                </c:pt>
                <c:pt idx="15">
                  <c:v>September</c:v>
                </c:pt>
                <c:pt idx="16">
                  <c:v>October</c:v>
                </c:pt>
              </c:strCache>
            </c:strRef>
          </c:cat>
          <c:val>
            <c:numRef>
              <c:f>'Discharge FU Graph (Graph 9)'!$V$3:$AL$3</c:f>
              <c:numCache>
                <c:formatCode>0%</c:formatCode>
                <c:ptCount val="17"/>
                <c:pt idx="0">
                  <c:v>0.81521739130434778</c:v>
                </c:pt>
                <c:pt idx="1">
                  <c:v>0.69620253164556967</c:v>
                </c:pt>
                <c:pt idx="2">
                  <c:v>0.69767441860465118</c:v>
                </c:pt>
                <c:pt idx="3">
                  <c:v>0.55681818181818177</c:v>
                </c:pt>
                <c:pt idx="4">
                  <c:v>0.57894736842105265</c:v>
                </c:pt>
                <c:pt idx="5">
                  <c:v>0.48809523809523808</c:v>
                </c:pt>
                <c:pt idx="6">
                  <c:v>0.51851851851851849</c:v>
                </c:pt>
                <c:pt idx="7">
                  <c:v>0.57647058823529407</c:v>
                </c:pt>
                <c:pt idx="8">
                  <c:v>0.51807228915662651</c:v>
                </c:pt>
                <c:pt idx="9">
                  <c:v>0.46153846153846156</c:v>
                </c:pt>
                <c:pt idx="10">
                  <c:v>0.41249999999999998</c:v>
                </c:pt>
                <c:pt idx="11">
                  <c:v>0.44705882352941179</c:v>
                </c:pt>
                <c:pt idx="12">
                  <c:v>0.44578313253012047</c:v>
                </c:pt>
                <c:pt idx="13">
                  <c:v>0.45783132530120479</c:v>
                </c:pt>
                <c:pt idx="14">
                  <c:v>0.40476190476190477</c:v>
                </c:pt>
                <c:pt idx="15">
                  <c:v>0.43037974683544306</c:v>
                </c:pt>
                <c:pt idx="16">
                  <c:v>0.36986301369863012</c:v>
                </c:pt>
              </c:numCache>
            </c:numRef>
          </c:val>
          <c:extLst xmlns:c16r2="http://schemas.microsoft.com/office/drawing/2015/06/chart">
            <c:ext xmlns:c16="http://schemas.microsoft.com/office/drawing/2014/chart" uri="{C3380CC4-5D6E-409C-BE32-E72D297353CC}">
              <c16:uniqueId val="{00000000-036F-42F9-9DEB-FAD90C625621}"/>
            </c:ext>
          </c:extLst>
        </c:ser>
        <c:ser>
          <c:idx val="2"/>
          <c:order val="1"/>
          <c:tx>
            <c:strRef>
              <c:f>'Discharge FU Graph (Graph 9)'!$U$4</c:f>
              <c:strCache>
                <c:ptCount val="1"/>
                <c:pt idx="0">
                  <c:v>80-100% of women with follow up</c:v>
                </c:pt>
              </c:strCache>
            </c:strRef>
          </c:tx>
          <c:spPr>
            <a:solidFill>
              <a:srgbClr val="00B050"/>
            </a:solidFill>
          </c:spPr>
          <c:invertIfNegative val="0"/>
          <c:cat>
            <c:strRef>
              <c:f>'Discharge FU Graph (Graph 9)'!$V$1:$AL$1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 </c:v>
                </c:pt>
                <c:pt idx="14">
                  <c:v>August</c:v>
                </c:pt>
                <c:pt idx="15">
                  <c:v>September</c:v>
                </c:pt>
                <c:pt idx="16">
                  <c:v>October</c:v>
                </c:pt>
              </c:strCache>
            </c:strRef>
          </c:cat>
          <c:val>
            <c:numRef>
              <c:f>'Discharge FU Graph (Graph 9)'!$V$4:$AL$4</c:f>
              <c:numCache>
                <c:formatCode>0%</c:formatCode>
                <c:ptCount val="17"/>
                <c:pt idx="0">
                  <c:v>0.18478260869565216</c:v>
                </c:pt>
                <c:pt idx="1">
                  <c:v>0.30379746835443039</c:v>
                </c:pt>
                <c:pt idx="2">
                  <c:v>0.30232558139534882</c:v>
                </c:pt>
                <c:pt idx="3">
                  <c:v>0.44318181818181818</c:v>
                </c:pt>
                <c:pt idx="4">
                  <c:v>0.42105263157894735</c:v>
                </c:pt>
                <c:pt idx="5">
                  <c:v>0.51190476190476186</c:v>
                </c:pt>
                <c:pt idx="6">
                  <c:v>0.48148148148148145</c:v>
                </c:pt>
                <c:pt idx="7">
                  <c:v>0.42352941176470588</c:v>
                </c:pt>
                <c:pt idx="8">
                  <c:v>0.48192771084337349</c:v>
                </c:pt>
                <c:pt idx="9">
                  <c:v>0.53846153846153844</c:v>
                </c:pt>
                <c:pt idx="10">
                  <c:v>0.58750000000000002</c:v>
                </c:pt>
                <c:pt idx="11">
                  <c:v>0.55294117647058827</c:v>
                </c:pt>
                <c:pt idx="12">
                  <c:v>0.55421686746987953</c:v>
                </c:pt>
                <c:pt idx="13">
                  <c:v>0.54216867469879515</c:v>
                </c:pt>
                <c:pt idx="14">
                  <c:v>0.59523809523809523</c:v>
                </c:pt>
                <c:pt idx="15">
                  <c:v>0.569620253164557</c:v>
                </c:pt>
                <c:pt idx="16">
                  <c:v>0.63013698630136983</c:v>
                </c:pt>
              </c:numCache>
            </c:numRef>
          </c:val>
          <c:extLst xmlns:c16r2="http://schemas.microsoft.com/office/drawing/2015/06/chart">
            <c:ext xmlns:c16="http://schemas.microsoft.com/office/drawing/2014/chart" uri="{C3380CC4-5D6E-409C-BE32-E72D297353CC}">
              <c16:uniqueId val="{00000001-036F-42F9-9DEB-FAD90C625621}"/>
            </c:ext>
          </c:extLst>
        </c:ser>
        <c:dLbls>
          <c:showLegendKey val="0"/>
          <c:showVal val="0"/>
          <c:showCatName val="0"/>
          <c:showSerName val="0"/>
          <c:showPercent val="0"/>
          <c:showBubbleSize val="0"/>
        </c:dLbls>
        <c:gapWidth val="150"/>
        <c:overlap val="100"/>
        <c:axId val="138345472"/>
        <c:axId val="138625792"/>
      </c:barChart>
      <c:lineChart>
        <c:grouping val="standard"/>
        <c:varyColors val="0"/>
        <c:ser>
          <c:idx val="3"/>
          <c:order val="2"/>
          <c:tx>
            <c:strRef>
              <c:f>'Discharge FU Graph (Graph 9)'!$U$5</c:f>
              <c:strCache>
                <c:ptCount val="1"/>
                <c:pt idx="0">
                  <c:v>Overall % With Follow Up</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'Discharge FU Graph (Graph 9)'!$V$1:$AL$1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 </c:v>
                </c:pt>
                <c:pt idx="14">
                  <c:v>August</c:v>
                </c:pt>
                <c:pt idx="15">
                  <c:v>September</c:v>
                </c:pt>
                <c:pt idx="16">
                  <c:v>October</c:v>
                </c:pt>
              </c:strCache>
            </c:strRef>
          </c:cat>
          <c:val>
            <c:numRef>
              <c:f>'Discharge FU Graph (Graph 9)'!$V$5:$AL$5</c:f>
              <c:numCache>
                <c:formatCode>0%</c:formatCode>
                <c:ptCount val="17"/>
                <c:pt idx="0">
                  <c:v>0.53</c:v>
                </c:pt>
                <c:pt idx="1">
                  <c:v>0.55000000000000004</c:v>
                </c:pt>
                <c:pt idx="2">
                  <c:v>0.55000000000000004</c:v>
                </c:pt>
                <c:pt idx="3">
                  <c:v>0.65</c:v>
                </c:pt>
                <c:pt idx="4">
                  <c:v>0.69</c:v>
                </c:pt>
                <c:pt idx="5">
                  <c:v>0.73</c:v>
                </c:pt>
                <c:pt idx="6">
                  <c:v>0.68</c:v>
                </c:pt>
                <c:pt idx="7">
                  <c:v>0.64</c:v>
                </c:pt>
                <c:pt idx="8">
                  <c:v>0.74</c:v>
                </c:pt>
                <c:pt idx="9">
                  <c:v>0.75</c:v>
                </c:pt>
                <c:pt idx="10">
                  <c:v>0.74</c:v>
                </c:pt>
                <c:pt idx="11">
                  <c:v>0.74</c:v>
                </c:pt>
                <c:pt idx="12">
                  <c:v>0.75</c:v>
                </c:pt>
                <c:pt idx="13">
                  <c:v>0.71</c:v>
                </c:pt>
                <c:pt idx="14">
                  <c:v>0.75</c:v>
                </c:pt>
                <c:pt idx="15">
                  <c:v>0.76</c:v>
                </c:pt>
                <c:pt idx="16">
                  <c:v>0.83</c:v>
                </c:pt>
              </c:numCache>
            </c:numRef>
          </c:val>
          <c:smooth val="0"/>
          <c:extLst xmlns:c16r2="http://schemas.microsoft.com/office/drawing/2015/06/chart">
            <c:ext xmlns:c16="http://schemas.microsoft.com/office/drawing/2014/chart" uri="{C3380CC4-5D6E-409C-BE32-E72D297353CC}">
              <c16:uniqueId val="{00000002-036F-42F9-9DEB-FAD90C625621}"/>
            </c:ext>
          </c:extLst>
        </c:ser>
        <c:dLbls>
          <c:showLegendKey val="0"/>
          <c:showVal val="0"/>
          <c:showCatName val="0"/>
          <c:showSerName val="0"/>
          <c:showPercent val="0"/>
          <c:showBubbleSize val="0"/>
        </c:dLbls>
        <c:marker val="1"/>
        <c:smooth val="0"/>
        <c:axId val="138345472"/>
        <c:axId val="138625792"/>
      </c:lineChart>
      <c:catAx>
        <c:axId val="138345472"/>
        <c:scaling>
          <c:orientation val="minMax"/>
        </c:scaling>
        <c:delete val="0"/>
        <c:axPos val="b"/>
        <c:numFmt formatCode="General" sourceLinked="0"/>
        <c:majorTickMark val="out"/>
        <c:minorTickMark val="none"/>
        <c:tickLblPos val="nextTo"/>
        <c:txPr>
          <a:bodyPr/>
          <a:lstStyle/>
          <a:p>
            <a:pPr>
              <a:defRPr sz="1200"/>
            </a:pPr>
            <a:endParaRPr lang="en-US"/>
          </a:p>
        </c:txPr>
        <c:crossAx val="138625792"/>
        <c:crosses val="autoZero"/>
        <c:auto val="1"/>
        <c:lblAlgn val="ctr"/>
        <c:lblOffset val="100"/>
        <c:noMultiLvlLbl val="0"/>
      </c:catAx>
      <c:valAx>
        <c:axId val="138625792"/>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138345472"/>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All Reporting Hospitals Where Cases of New Onset Severe Hypertension were Debriefed</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barChart>
        <c:barDir val="col"/>
        <c:grouping val="stacked"/>
        <c:varyColors val="0"/>
        <c:ser>
          <c:idx val="1"/>
          <c:order val="0"/>
          <c:tx>
            <c:strRef>
              <c:f>'Debrief Graph (Graph 10)'!$T$3</c:f>
              <c:strCache>
                <c:ptCount val="1"/>
                <c:pt idx="0">
                  <c:v>0-50% of cases debriefed</c:v>
                </c:pt>
              </c:strCache>
            </c:strRef>
          </c:tx>
          <c:spPr>
            <a:solidFill>
              <a:srgbClr val="FFBE7D"/>
            </a:solidFill>
          </c:spPr>
          <c:invertIfNegative val="0"/>
          <c:cat>
            <c:strRef>
              <c:f>'Debrief Graph (Graph 10)'!$U$1:$AK$1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'Debrief Graph (Graph 10)'!$U$3:$AK$3</c:f>
              <c:numCache>
                <c:formatCode>0%</c:formatCode>
                <c:ptCount val="17"/>
                <c:pt idx="0">
                  <c:v>0.97826086956521741</c:v>
                </c:pt>
                <c:pt idx="1">
                  <c:v>0.83544303797468356</c:v>
                </c:pt>
                <c:pt idx="2">
                  <c:v>0.82558139534883723</c:v>
                </c:pt>
                <c:pt idx="3">
                  <c:v>0.79545454545454541</c:v>
                </c:pt>
                <c:pt idx="4">
                  <c:v>0.81578947368421051</c:v>
                </c:pt>
                <c:pt idx="5">
                  <c:v>0.70238095238095233</c:v>
                </c:pt>
                <c:pt idx="6">
                  <c:v>0.72839506172839508</c:v>
                </c:pt>
                <c:pt idx="7">
                  <c:v>0.69411764705882351</c:v>
                </c:pt>
                <c:pt idx="8">
                  <c:v>0.63855421686746983</c:v>
                </c:pt>
                <c:pt idx="9">
                  <c:v>0.60256410256410253</c:v>
                </c:pt>
                <c:pt idx="10">
                  <c:v>0.63749999999999996</c:v>
                </c:pt>
                <c:pt idx="11">
                  <c:v>0.55294117647058827</c:v>
                </c:pt>
                <c:pt idx="12">
                  <c:v>0.5662650602409639</c:v>
                </c:pt>
                <c:pt idx="13">
                  <c:v>0.45783132530120479</c:v>
                </c:pt>
                <c:pt idx="14">
                  <c:v>0.45238095238095238</c:v>
                </c:pt>
                <c:pt idx="15">
                  <c:v>0.48101265822784811</c:v>
                </c:pt>
                <c:pt idx="16">
                  <c:v>0.31506849315068491</c:v>
                </c:pt>
              </c:numCache>
            </c:numRef>
          </c:val>
          <c:extLst xmlns:c16r2="http://schemas.microsoft.com/office/drawing/2015/06/chart">
            <c:ext xmlns:c16="http://schemas.microsoft.com/office/drawing/2014/chart" uri="{C3380CC4-5D6E-409C-BE32-E72D297353CC}">
              <c16:uniqueId val="{00000000-A207-4735-B6AA-DE27695BC87E}"/>
            </c:ext>
          </c:extLst>
        </c:ser>
        <c:ser>
          <c:idx val="2"/>
          <c:order val="1"/>
          <c:tx>
            <c:strRef>
              <c:f>'Debrief Graph (Graph 10)'!$T$4</c:f>
              <c:strCache>
                <c:ptCount val="1"/>
                <c:pt idx="0">
                  <c:v>50-100% of cases debriefed</c:v>
                </c:pt>
              </c:strCache>
            </c:strRef>
          </c:tx>
          <c:spPr>
            <a:solidFill>
              <a:srgbClr val="00B050"/>
            </a:solidFill>
          </c:spPr>
          <c:invertIfNegative val="0"/>
          <c:cat>
            <c:strRef>
              <c:f>'Debrief Graph (Graph 10)'!$U$1:$AK$1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'Debrief Graph (Graph 10)'!$U$4:$AK$4</c:f>
              <c:numCache>
                <c:formatCode>0%</c:formatCode>
                <c:ptCount val="17"/>
                <c:pt idx="0">
                  <c:v>2.1739130434782608E-2</c:v>
                </c:pt>
                <c:pt idx="1">
                  <c:v>0.16455696202531644</c:v>
                </c:pt>
                <c:pt idx="2">
                  <c:v>0.1744186046511628</c:v>
                </c:pt>
                <c:pt idx="3">
                  <c:v>0.20454545454545456</c:v>
                </c:pt>
                <c:pt idx="4">
                  <c:v>0.18421052631578946</c:v>
                </c:pt>
                <c:pt idx="5">
                  <c:v>0.29761904761904762</c:v>
                </c:pt>
                <c:pt idx="6">
                  <c:v>0.27160493827160492</c:v>
                </c:pt>
                <c:pt idx="7">
                  <c:v>0.30588235294117649</c:v>
                </c:pt>
                <c:pt idx="8">
                  <c:v>0.36144578313253012</c:v>
                </c:pt>
                <c:pt idx="9">
                  <c:v>0.39743589743589741</c:v>
                </c:pt>
                <c:pt idx="10">
                  <c:v>0.36249999999999999</c:v>
                </c:pt>
                <c:pt idx="11">
                  <c:v>0.44705882352941179</c:v>
                </c:pt>
                <c:pt idx="12">
                  <c:v>0.43373493975903615</c:v>
                </c:pt>
                <c:pt idx="13">
                  <c:v>0.54216867469879515</c:v>
                </c:pt>
                <c:pt idx="14">
                  <c:v>0.54761904761904767</c:v>
                </c:pt>
                <c:pt idx="15">
                  <c:v>0.51898734177215189</c:v>
                </c:pt>
                <c:pt idx="16">
                  <c:v>0.68493150684931503</c:v>
                </c:pt>
              </c:numCache>
            </c:numRef>
          </c:val>
          <c:extLst xmlns:c16r2="http://schemas.microsoft.com/office/drawing/2015/06/chart">
            <c:ext xmlns:c16="http://schemas.microsoft.com/office/drawing/2014/chart" uri="{C3380CC4-5D6E-409C-BE32-E72D297353CC}">
              <c16:uniqueId val="{00000001-A207-4735-B6AA-DE27695BC87E}"/>
            </c:ext>
          </c:extLst>
        </c:ser>
        <c:dLbls>
          <c:showLegendKey val="0"/>
          <c:showVal val="0"/>
          <c:showCatName val="0"/>
          <c:showSerName val="0"/>
          <c:showPercent val="0"/>
          <c:showBubbleSize val="0"/>
        </c:dLbls>
        <c:gapWidth val="150"/>
        <c:overlap val="100"/>
        <c:axId val="139803264"/>
        <c:axId val="139805056"/>
      </c:barChart>
      <c:lineChart>
        <c:grouping val="standard"/>
        <c:varyColors val="0"/>
        <c:ser>
          <c:idx val="3"/>
          <c:order val="2"/>
          <c:tx>
            <c:strRef>
              <c:f>'Debrief Graph (Graph 10)'!$T$5</c:f>
              <c:strCache>
                <c:ptCount val="1"/>
                <c:pt idx="0">
                  <c:v>Overall % Cases Debriefed</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'Debrief Graph (Graph 10)'!$U$1:$AK$1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 </c:v>
                </c:pt>
                <c:pt idx="12">
                  <c:v>June</c:v>
                </c:pt>
                <c:pt idx="13">
                  <c:v>July</c:v>
                </c:pt>
                <c:pt idx="14">
                  <c:v>August</c:v>
                </c:pt>
                <c:pt idx="15">
                  <c:v>September</c:v>
                </c:pt>
                <c:pt idx="16">
                  <c:v>October</c:v>
                </c:pt>
              </c:strCache>
            </c:strRef>
          </c:cat>
          <c:val>
            <c:numRef>
              <c:f>'Debrief Graph (Graph 10)'!$U$5:$AK$5</c:f>
              <c:numCache>
                <c:formatCode>0%</c:formatCode>
                <c:ptCount val="17"/>
                <c:pt idx="0">
                  <c:v>0.02</c:v>
                </c:pt>
                <c:pt idx="1">
                  <c:v>0.12</c:v>
                </c:pt>
                <c:pt idx="2">
                  <c:v>0.17</c:v>
                </c:pt>
                <c:pt idx="3">
                  <c:v>0.24</c:v>
                </c:pt>
                <c:pt idx="4">
                  <c:v>0.24</c:v>
                </c:pt>
                <c:pt idx="5">
                  <c:v>0.28000000000000003</c:v>
                </c:pt>
                <c:pt idx="6">
                  <c:v>0.26</c:v>
                </c:pt>
                <c:pt idx="7">
                  <c:v>0.28999999999999998</c:v>
                </c:pt>
                <c:pt idx="8">
                  <c:v>0.33</c:v>
                </c:pt>
                <c:pt idx="9">
                  <c:v>0.32</c:v>
                </c:pt>
                <c:pt idx="10">
                  <c:v>0.3</c:v>
                </c:pt>
                <c:pt idx="11">
                  <c:v>0.41</c:v>
                </c:pt>
                <c:pt idx="12">
                  <c:v>0.42</c:v>
                </c:pt>
                <c:pt idx="13">
                  <c:v>0.4</c:v>
                </c:pt>
                <c:pt idx="14">
                  <c:v>0.41</c:v>
                </c:pt>
                <c:pt idx="15">
                  <c:v>0.43</c:v>
                </c:pt>
                <c:pt idx="16">
                  <c:v>0.53</c:v>
                </c:pt>
              </c:numCache>
            </c:numRef>
          </c:val>
          <c:smooth val="0"/>
          <c:extLst xmlns:c16r2="http://schemas.microsoft.com/office/drawing/2015/06/chart">
            <c:ext xmlns:c16="http://schemas.microsoft.com/office/drawing/2014/chart" uri="{C3380CC4-5D6E-409C-BE32-E72D297353CC}">
              <c16:uniqueId val="{00000002-A207-4735-B6AA-DE27695BC87E}"/>
            </c:ext>
          </c:extLst>
        </c:ser>
        <c:dLbls>
          <c:showLegendKey val="0"/>
          <c:showVal val="0"/>
          <c:showCatName val="0"/>
          <c:showSerName val="0"/>
          <c:showPercent val="0"/>
          <c:showBubbleSize val="0"/>
        </c:dLbls>
        <c:marker val="1"/>
        <c:smooth val="0"/>
        <c:axId val="139803264"/>
        <c:axId val="139805056"/>
      </c:lineChart>
      <c:catAx>
        <c:axId val="139803264"/>
        <c:scaling>
          <c:orientation val="minMax"/>
        </c:scaling>
        <c:delete val="0"/>
        <c:axPos val="b"/>
        <c:numFmt formatCode="General" sourceLinked="0"/>
        <c:majorTickMark val="out"/>
        <c:minorTickMark val="none"/>
        <c:tickLblPos val="nextTo"/>
        <c:txPr>
          <a:bodyPr/>
          <a:lstStyle/>
          <a:p>
            <a:pPr>
              <a:defRPr sz="1200"/>
            </a:pPr>
            <a:endParaRPr lang="en-US"/>
          </a:p>
        </c:txPr>
        <c:crossAx val="139805056"/>
        <c:crosses val="autoZero"/>
        <c:auto val="1"/>
        <c:lblAlgn val="ctr"/>
        <c:lblOffset val="100"/>
        <c:noMultiLvlLbl val="0"/>
      </c:catAx>
      <c:valAx>
        <c:axId val="139805056"/>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139803264"/>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Culumative percent of OB providers and nurses completed (within the last 2 years) implementation</a:t>
            </a:r>
            <a:r>
              <a:rPr lang="en-US" baseline="0"/>
              <a:t> education on the Severe HTN/Preeclampsia bundle elments and unit-standard protocol</a:t>
            </a:r>
          </a:p>
          <a:p>
            <a:pPr>
              <a:defRPr/>
            </a:pPr>
            <a:endParaRPr lang="en-US"/>
          </a:p>
        </c:rich>
      </c:tx>
      <c:layout/>
      <c:overlay val="0"/>
    </c:title>
    <c:autoTitleDeleted val="0"/>
    <c:plotArea>
      <c:layout/>
      <c:lineChart>
        <c:grouping val="standard"/>
        <c:varyColors val="0"/>
        <c:ser>
          <c:idx val="0"/>
          <c:order val="0"/>
          <c:spPr>
            <a:ln w="31750"/>
          </c:spPr>
          <c:marker>
            <c:symbol val="circle"/>
            <c:size val="7"/>
          </c:marker>
          <c:cat>
            <c:strRef>
              <c:f>'1b-2b Graph'!$A$2:$A$7</c:f>
              <c:strCache>
                <c:ptCount val="6"/>
                <c:pt idx="0">
                  <c:v>Q2 2016 (N=60)</c:v>
                </c:pt>
                <c:pt idx="1">
                  <c:v>Q3 2016 (N=61)</c:v>
                </c:pt>
                <c:pt idx="2">
                  <c:v>Q4 2016 (N=56)</c:v>
                </c:pt>
                <c:pt idx="3">
                  <c:v>Q1 2017 (N=61)</c:v>
                </c:pt>
                <c:pt idx="4">
                  <c:v>Q2 2017 (N=58)</c:v>
                </c:pt>
                <c:pt idx="5">
                  <c:v>Q3 2017 (N=41)</c:v>
                </c:pt>
              </c:strCache>
            </c:strRef>
          </c:cat>
          <c:val>
            <c:numRef>
              <c:f>'1b-2b Graph'!$B$2:$B$7</c:f>
              <c:numCache>
                <c:formatCode>0%</c:formatCode>
                <c:ptCount val="6"/>
                <c:pt idx="0">
                  <c:v>0.16</c:v>
                </c:pt>
                <c:pt idx="1">
                  <c:v>0.36</c:v>
                </c:pt>
                <c:pt idx="2">
                  <c:v>0.57999999999999996</c:v>
                </c:pt>
                <c:pt idx="3">
                  <c:v>0.66</c:v>
                </c:pt>
                <c:pt idx="4">
                  <c:v>0.78</c:v>
                </c:pt>
                <c:pt idx="5">
                  <c:v>0.87</c:v>
                </c:pt>
              </c:numCache>
            </c:numRef>
          </c:val>
          <c:smooth val="0"/>
          <c:extLst xmlns:c16r2="http://schemas.microsoft.com/office/drawing/2015/06/chart">
            <c:ext xmlns:c16="http://schemas.microsoft.com/office/drawing/2014/chart" uri="{C3380CC4-5D6E-409C-BE32-E72D297353CC}">
              <c16:uniqueId val="{00000000-64CC-430C-83E7-DBD232BFD32D}"/>
            </c:ext>
          </c:extLst>
        </c:ser>
        <c:ser>
          <c:idx val="1"/>
          <c:order val="1"/>
          <c:spPr>
            <a:ln w="31750"/>
          </c:spPr>
          <c:marker>
            <c:symbol val="circle"/>
            <c:size val="7"/>
          </c:marker>
          <c:cat>
            <c:strRef>
              <c:f>'1b-2b Graph'!$A$2:$A$7</c:f>
              <c:strCache>
                <c:ptCount val="6"/>
                <c:pt idx="0">
                  <c:v>Q2 2016 (N=60)</c:v>
                </c:pt>
                <c:pt idx="1">
                  <c:v>Q3 2016 (N=61)</c:v>
                </c:pt>
                <c:pt idx="2">
                  <c:v>Q4 2016 (N=56)</c:v>
                </c:pt>
                <c:pt idx="3">
                  <c:v>Q1 2017 (N=61)</c:v>
                </c:pt>
                <c:pt idx="4">
                  <c:v>Q2 2017 (N=58)</c:v>
                </c:pt>
                <c:pt idx="5">
                  <c:v>Q3 2017 (N=41)</c:v>
                </c:pt>
              </c:strCache>
            </c:strRef>
          </c:cat>
          <c:val>
            <c:numRef>
              <c:f>'1b-2b Graph'!$C$2:$C$7</c:f>
              <c:numCache>
                <c:formatCode>0%</c:formatCode>
                <c:ptCount val="6"/>
                <c:pt idx="0">
                  <c:v>0.21</c:v>
                </c:pt>
                <c:pt idx="1">
                  <c:v>0.53</c:v>
                </c:pt>
                <c:pt idx="2">
                  <c:v>0.75</c:v>
                </c:pt>
                <c:pt idx="3">
                  <c:v>0.85</c:v>
                </c:pt>
                <c:pt idx="4">
                  <c:v>0.92</c:v>
                </c:pt>
                <c:pt idx="5">
                  <c:v>0.95</c:v>
                </c:pt>
              </c:numCache>
            </c:numRef>
          </c:val>
          <c:smooth val="0"/>
          <c:extLst xmlns:c16r2="http://schemas.microsoft.com/office/drawing/2015/06/chart">
            <c:ext xmlns:c16="http://schemas.microsoft.com/office/drawing/2014/chart" uri="{C3380CC4-5D6E-409C-BE32-E72D297353CC}">
              <c16:uniqueId val="{00000001-64CC-430C-83E7-DBD232BFD32D}"/>
            </c:ext>
          </c:extLst>
        </c:ser>
        <c:ser>
          <c:idx val="2"/>
          <c:order val="2"/>
          <c:spPr>
            <a:ln w="31750">
              <a:solidFill>
                <a:schemeClr val="tx1"/>
              </a:solidFill>
              <a:prstDash val="dash"/>
            </a:ln>
          </c:spPr>
          <c:marker>
            <c:symbol val="none"/>
          </c:marker>
          <c:cat>
            <c:strRef>
              <c:f>'1b-2b Graph'!$A$2:$A$7</c:f>
              <c:strCache>
                <c:ptCount val="6"/>
                <c:pt idx="0">
                  <c:v>Q2 2016 (N=60)</c:v>
                </c:pt>
                <c:pt idx="1">
                  <c:v>Q3 2016 (N=61)</c:v>
                </c:pt>
                <c:pt idx="2">
                  <c:v>Q4 2016 (N=56)</c:v>
                </c:pt>
                <c:pt idx="3">
                  <c:v>Q1 2017 (N=61)</c:v>
                </c:pt>
                <c:pt idx="4">
                  <c:v>Q2 2017 (N=58)</c:v>
                </c:pt>
                <c:pt idx="5">
                  <c:v>Q3 2017 (N=41)</c:v>
                </c:pt>
              </c:strCache>
            </c:strRef>
          </c:cat>
          <c:val>
            <c:numRef>
              <c:f>'1b-2b Graph'!$D$2:$D$7</c:f>
              <c:numCache>
                <c:formatCode>0%</c:formatCode>
                <c:ptCount val="6"/>
                <c:pt idx="0">
                  <c:v>0.8</c:v>
                </c:pt>
                <c:pt idx="1">
                  <c:v>0.8</c:v>
                </c:pt>
                <c:pt idx="2">
                  <c:v>0.8</c:v>
                </c:pt>
                <c:pt idx="3">
                  <c:v>0.8</c:v>
                </c:pt>
                <c:pt idx="4">
                  <c:v>0.8</c:v>
                </c:pt>
                <c:pt idx="5">
                  <c:v>0.8</c:v>
                </c:pt>
              </c:numCache>
            </c:numRef>
          </c:val>
          <c:smooth val="0"/>
          <c:extLst xmlns:c16r2="http://schemas.microsoft.com/office/drawing/2015/06/chart">
            <c:ext xmlns:c16="http://schemas.microsoft.com/office/drawing/2014/chart" uri="{C3380CC4-5D6E-409C-BE32-E72D297353CC}">
              <c16:uniqueId val="{00000002-64CC-430C-83E7-DBD232BFD32D}"/>
            </c:ext>
          </c:extLst>
        </c:ser>
        <c:dLbls>
          <c:showLegendKey val="0"/>
          <c:showVal val="0"/>
          <c:showCatName val="0"/>
          <c:showSerName val="0"/>
          <c:showPercent val="0"/>
          <c:showBubbleSize val="0"/>
        </c:dLbls>
        <c:marker val="1"/>
        <c:smooth val="0"/>
        <c:axId val="139748864"/>
        <c:axId val="139750784"/>
      </c:lineChart>
      <c:catAx>
        <c:axId val="139748864"/>
        <c:scaling>
          <c:orientation val="minMax"/>
        </c:scaling>
        <c:delete val="0"/>
        <c:axPos val="b"/>
        <c:title>
          <c:tx>
            <c:rich>
              <a:bodyPr/>
              <a:lstStyle/>
              <a:p>
                <a:pPr>
                  <a:defRPr/>
                </a:pPr>
                <a:r>
                  <a:rPr lang="en-US" sz="1400"/>
                  <a:t>Quarter (Respondents)</a:t>
                </a:r>
              </a:p>
            </c:rich>
          </c:tx>
          <c:layout>
            <c:manualLayout>
              <c:xMode val="edge"/>
              <c:yMode val="edge"/>
              <c:x val="0.31625449943757"/>
              <c:y val="0.73812524606299201"/>
            </c:manualLayout>
          </c:layout>
          <c:overlay val="0"/>
        </c:title>
        <c:numFmt formatCode="General" sourceLinked="0"/>
        <c:majorTickMark val="out"/>
        <c:minorTickMark val="none"/>
        <c:tickLblPos val="nextTo"/>
        <c:txPr>
          <a:bodyPr/>
          <a:lstStyle/>
          <a:p>
            <a:pPr>
              <a:defRPr sz="1600" b="1"/>
            </a:pPr>
            <a:endParaRPr lang="en-US"/>
          </a:p>
        </c:txPr>
        <c:crossAx val="139750784"/>
        <c:crosses val="autoZero"/>
        <c:auto val="1"/>
        <c:lblAlgn val="ctr"/>
        <c:lblOffset val="100"/>
        <c:noMultiLvlLbl val="0"/>
      </c:catAx>
      <c:valAx>
        <c:axId val="139750784"/>
        <c:scaling>
          <c:orientation val="minMax"/>
        </c:scaling>
        <c:delete val="0"/>
        <c:axPos val="l"/>
        <c:title>
          <c:tx>
            <c:rich>
              <a:bodyPr rot="-5400000" vert="horz"/>
              <a:lstStyle/>
              <a:p>
                <a:pPr>
                  <a:defRPr/>
                </a:pPr>
                <a:r>
                  <a:rPr lang="en-US" sz="1400"/>
                  <a:t>Percent Completed Education</a:t>
                </a:r>
              </a:p>
            </c:rich>
          </c:tx>
          <c:layout>
            <c:manualLayout>
              <c:xMode val="edge"/>
              <c:yMode val="edge"/>
              <c:x val="2.5000000000000001E-2"/>
              <c:y val="0.188513287401575"/>
            </c:manualLayout>
          </c:layout>
          <c:overlay val="0"/>
        </c:title>
        <c:numFmt formatCode="0%" sourceLinked="1"/>
        <c:majorTickMark val="out"/>
        <c:minorTickMark val="none"/>
        <c:tickLblPos val="nextTo"/>
        <c:txPr>
          <a:bodyPr/>
          <a:lstStyle/>
          <a:p>
            <a:pPr>
              <a:defRPr sz="1200" b="1"/>
            </a:pPr>
            <a:endParaRPr lang="en-US"/>
          </a:p>
        </c:txPr>
        <c:crossAx val="139748864"/>
        <c:crosses val="autoZero"/>
        <c:crossBetween val="between"/>
      </c:valAx>
    </c:plotArea>
    <c:legend>
      <c:legendPos val="r"/>
      <c:legendEntry>
        <c:idx val="2"/>
        <c:delete val="1"/>
      </c:legendEntry>
      <c:layout>
        <c:manualLayout>
          <c:xMode val="edge"/>
          <c:yMode val="edge"/>
          <c:x val="0.5943680130261495"/>
          <c:y val="0.69972422717993588"/>
          <c:w val="0.338429756776783"/>
          <c:h val="0.12667540025097601"/>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2-14T23:44:16.558" idx="13">
    <p:pos x="10" y="10"/>
    <p:text>Dan, please update this graph with final data graph</p:text>
    <p:extLst>
      <p:ext uri="{C676402C-5697-4E1C-873F-D02D1690AC5C}">
        <p15:threadingInfo xmlns:p15="http://schemas.microsoft.com/office/powerpoint/2012/main" xmlns=""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13T23:23:45.034" idx="6">
    <p:pos x="10" y="10"/>
    <p:text>Dan, see note on slide 9</p:text>
    <p:extLst>
      <p:ext uri="{C676402C-5697-4E1C-873F-D02D1690AC5C}">
        <p15:threadingInfo xmlns:p15="http://schemas.microsoft.com/office/powerpoint/2012/main" xmlns=""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2-13T23:23:54.863" idx="7">
    <p:pos x="10" y="10"/>
    <p:text>Dan, see note on slide 9.</p:text>
    <p:extLst>
      <p:ext uri="{C676402C-5697-4E1C-873F-D02D1690AC5C}">
        <p15:threadingInfo xmlns:p15="http://schemas.microsoft.com/office/powerpoint/2012/main" xmlns=""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12-13T23:24:42.664" idx="8">
    <p:pos x="5520" y="672"/>
    <p:text>Dan, I am unable to edit this graph because it is linked to a file that is not available. Would you please update the series references with the correct lables - nurse, providers?</p:text>
    <p:extLst>
      <p:ext uri="{C676402C-5697-4E1C-873F-D02D1690AC5C}">
        <p15:threadingInfo xmlns:p15="http://schemas.microsoft.com/office/powerpoint/2012/main" xmlns=""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12-14T00:12:03.649" idx="10">
    <p:pos x="10" y="10"/>
    <p:text>Dan update please</p:text>
    <p:extLst>
      <p:ext uri="{C676402C-5697-4E1C-873F-D02D1690AC5C}">
        <p15:threadingInfo xmlns:p15="http://schemas.microsoft.com/office/powerpoint/2012/main" xmlns=""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17-12-15T12:16:07.067" idx="1">
    <p:pos x="5760" y="768"/>
    <p:text>What about adding here about provider / staff education?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7-12-14T16:00:52.573" idx="11">
    <p:pos x="10" y="10"/>
    <p:text>May not need this when we see Ron's breakout slides</p:text>
    <p:extLst>
      <p:ext uri="{C676402C-5697-4E1C-873F-D02D1690AC5C}">
        <p15:threadingInfo xmlns:p15="http://schemas.microsoft.com/office/powerpoint/2012/main" xmlns="" timeZoneBias="3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12-14T16:45:02.092" idx="12">
    <p:pos x="10" y="10"/>
    <p:text>Ideally we'd insert data from Arvind Goyal here if we get it.</p:text>
    <p:extLst>
      <p:ext uri="{C676402C-5697-4E1C-873F-D02D1690AC5C}">
        <p15:threadingInfo xmlns:p15="http://schemas.microsoft.com/office/powerpoint/2012/main" xmlns=""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358B6-D971-47D2-8E09-810ED65E704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B27412F-D7CF-47E4-95D6-8345EFFA2B97}">
      <dgm:prSet phldrT="[Text]"/>
      <dgm:spPr/>
      <dgm:t>
        <a:bodyPr/>
        <a:lstStyle/>
        <a:p>
          <a:r>
            <a:rPr lang="en-US" dirty="0" smtClean="0"/>
            <a:t>Perinatal Network Administrators outreach to teams not yet at 80%</a:t>
          </a:r>
          <a:endParaRPr lang="en-US" dirty="0"/>
        </a:p>
      </dgm:t>
    </dgm:pt>
    <dgm:pt modelId="{95E5164F-F8B8-4FCC-BE55-EEE502FAA405}" type="parTrans" cxnId="{ED6DF2CA-9AB9-4A87-BD76-0824EB78B127}">
      <dgm:prSet/>
      <dgm:spPr/>
      <dgm:t>
        <a:bodyPr/>
        <a:lstStyle/>
        <a:p>
          <a:endParaRPr lang="en-US"/>
        </a:p>
      </dgm:t>
    </dgm:pt>
    <dgm:pt modelId="{0B1CDC3D-F9BA-4AF4-B80F-280B190D50DB}" type="sibTrans" cxnId="{ED6DF2CA-9AB9-4A87-BD76-0824EB78B127}">
      <dgm:prSet/>
      <dgm:spPr/>
      <dgm:t>
        <a:bodyPr/>
        <a:lstStyle/>
        <a:p>
          <a:endParaRPr lang="en-US"/>
        </a:p>
      </dgm:t>
    </dgm:pt>
    <dgm:pt modelId="{6E8647A3-079B-469A-B52D-93DCC26FC130}">
      <dgm:prSet phldrT="[Text]" custT="1"/>
      <dgm:spPr/>
      <dgm:t>
        <a:bodyPr/>
        <a:lstStyle/>
        <a:p>
          <a:r>
            <a:rPr lang="en-US" sz="1800" dirty="0" smtClean="0"/>
            <a:t>All teams complete provider/staff  education using AIM e-modules,  share data  &amp; goals</a:t>
          </a:r>
          <a:endParaRPr lang="en-US" sz="1800" dirty="0"/>
        </a:p>
      </dgm:t>
    </dgm:pt>
    <dgm:pt modelId="{6F485990-03AB-485D-85A0-B1894D217AC3}" type="parTrans" cxnId="{4ABFF60F-47BE-4E8F-8A04-2E37933E9EFE}">
      <dgm:prSet/>
      <dgm:spPr/>
      <dgm:t>
        <a:bodyPr/>
        <a:lstStyle/>
        <a:p>
          <a:endParaRPr lang="en-US"/>
        </a:p>
      </dgm:t>
    </dgm:pt>
    <dgm:pt modelId="{CCF964AD-3E76-424B-AEE0-1BB69DE7AFBD}" type="sibTrans" cxnId="{4ABFF60F-47BE-4E8F-8A04-2E37933E9EFE}">
      <dgm:prSet/>
      <dgm:spPr/>
      <dgm:t>
        <a:bodyPr/>
        <a:lstStyle/>
        <a:p>
          <a:endParaRPr lang="en-US"/>
        </a:p>
      </dgm:t>
    </dgm:pt>
    <dgm:pt modelId="{89DF96A5-80BE-4A27-9D64-B8EAFE7FF045}">
      <dgm:prSet phldrT="[Text]"/>
      <dgm:spPr/>
      <dgm:t>
        <a:bodyPr/>
        <a:lstStyle/>
        <a:p>
          <a:r>
            <a:rPr lang="en-US" smtClean="0"/>
            <a:t>ILPQC QI support calls to teams in need of additional support</a:t>
          </a:r>
          <a:endParaRPr lang="en-US" dirty="0"/>
        </a:p>
      </dgm:t>
    </dgm:pt>
    <dgm:pt modelId="{856F7223-CDDD-4649-BCAF-FBB1033DC9B5}" type="parTrans" cxnId="{B39C1A1D-0322-44BE-927C-939FCC7DC57E}">
      <dgm:prSet/>
      <dgm:spPr/>
      <dgm:t>
        <a:bodyPr/>
        <a:lstStyle/>
        <a:p>
          <a:endParaRPr lang="en-US"/>
        </a:p>
      </dgm:t>
    </dgm:pt>
    <dgm:pt modelId="{097B2E13-B620-4726-88CE-9DE52271B3E3}" type="sibTrans" cxnId="{B39C1A1D-0322-44BE-927C-939FCC7DC57E}">
      <dgm:prSet/>
      <dgm:spPr/>
      <dgm:t>
        <a:bodyPr/>
        <a:lstStyle/>
        <a:p>
          <a:endParaRPr lang="en-US"/>
        </a:p>
      </dgm:t>
    </dgm:pt>
    <dgm:pt modelId="{AB1D3F4A-7616-4646-9669-623C82767054}" type="pres">
      <dgm:prSet presAssocID="{BAB358B6-D971-47D2-8E09-810ED65E704F}" presName="Name0" presStyleCnt="0">
        <dgm:presLayoutVars>
          <dgm:chMax val="11"/>
          <dgm:chPref val="11"/>
          <dgm:dir/>
          <dgm:resizeHandles/>
        </dgm:presLayoutVars>
      </dgm:prSet>
      <dgm:spPr/>
      <dgm:t>
        <a:bodyPr/>
        <a:lstStyle/>
        <a:p>
          <a:endParaRPr lang="en-US"/>
        </a:p>
      </dgm:t>
    </dgm:pt>
    <dgm:pt modelId="{252E65EB-CD2A-4227-87E1-C88C906A2DC5}" type="pres">
      <dgm:prSet presAssocID="{89DF96A5-80BE-4A27-9D64-B8EAFE7FF045}" presName="Accent3" presStyleCnt="0"/>
      <dgm:spPr/>
    </dgm:pt>
    <dgm:pt modelId="{17A69AFF-B56D-45FA-844E-680A513FF9DE}" type="pres">
      <dgm:prSet presAssocID="{89DF96A5-80BE-4A27-9D64-B8EAFE7FF045}" presName="Accent" presStyleLbl="node1" presStyleIdx="0" presStyleCnt="3"/>
      <dgm:spPr/>
    </dgm:pt>
    <dgm:pt modelId="{C05FD372-FF5C-481D-A2DC-C00236E486B6}" type="pres">
      <dgm:prSet presAssocID="{89DF96A5-80BE-4A27-9D64-B8EAFE7FF045}" presName="ParentBackground3" presStyleCnt="0"/>
      <dgm:spPr/>
    </dgm:pt>
    <dgm:pt modelId="{1367E17B-9316-437E-9712-281290A6BE01}" type="pres">
      <dgm:prSet presAssocID="{89DF96A5-80BE-4A27-9D64-B8EAFE7FF045}" presName="ParentBackground" presStyleLbl="fgAcc1" presStyleIdx="0" presStyleCnt="3"/>
      <dgm:spPr/>
      <dgm:t>
        <a:bodyPr/>
        <a:lstStyle/>
        <a:p>
          <a:endParaRPr lang="en-US"/>
        </a:p>
      </dgm:t>
    </dgm:pt>
    <dgm:pt modelId="{C50E09E7-75BD-4713-82EE-9D64D39A3A92}" type="pres">
      <dgm:prSet presAssocID="{89DF96A5-80BE-4A27-9D64-B8EAFE7FF045}" presName="Parent3" presStyleLbl="revTx" presStyleIdx="0" presStyleCnt="0">
        <dgm:presLayoutVars>
          <dgm:chMax val="1"/>
          <dgm:chPref val="1"/>
          <dgm:bulletEnabled val="1"/>
        </dgm:presLayoutVars>
      </dgm:prSet>
      <dgm:spPr/>
      <dgm:t>
        <a:bodyPr/>
        <a:lstStyle/>
        <a:p>
          <a:endParaRPr lang="en-US"/>
        </a:p>
      </dgm:t>
    </dgm:pt>
    <dgm:pt modelId="{33221BCB-0CA8-40C2-8191-BCE0B2C7938E}" type="pres">
      <dgm:prSet presAssocID="{EB27412F-D7CF-47E4-95D6-8345EFFA2B97}" presName="Accent2" presStyleCnt="0"/>
      <dgm:spPr/>
    </dgm:pt>
    <dgm:pt modelId="{CA00809E-DC89-4CB7-9566-4B0D401282B2}" type="pres">
      <dgm:prSet presAssocID="{EB27412F-D7CF-47E4-95D6-8345EFFA2B97}" presName="Accent" presStyleLbl="node1" presStyleIdx="1" presStyleCnt="3"/>
      <dgm:spPr/>
    </dgm:pt>
    <dgm:pt modelId="{301CBA4C-68AF-4532-B25D-2EBDB0AE005B}" type="pres">
      <dgm:prSet presAssocID="{EB27412F-D7CF-47E4-95D6-8345EFFA2B97}" presName="ParentBackground2" presStyleCnt="0"/>
      <dgm:spPr/>
    </dgm:pt>
    <dgm:pt modelId="{9962038F-A161-4C08-9327-725FAF48C1E2}" type="pres">
      <dgm:prSet presAssocID="{EB27412F-D7CF-47E4-95D6-8345EFFA2B97}" presName="ParentBackground" presStyleLbl="fgAcc1" presStyleIdx="1" presStyleCnt="3"/>
      <dgm:spPr/>
      <dgm:t>
        <a:bodyPr/>
        <a:lstStyle/>
        <a:p>
          <a:endParaRPr lang="en-US"/>
        </a:p>
      </dgm:t>
    </dgm:pt>
    <dgm:pt modelId="{4F1B4342-A86B-4677-8F56-57441B0EEC9B}" type="pres">
      <dgm:prSet presAssocID="{EB27412F-D7CF-47E4-95D6-8345EFFA2B97}" presName="Parent2" presStyleLbl="revTx" presStyleIdx="0" presStyleCnt="0">
        <dgm:presLayoutVars>
          <dgm:chMax val="1"/>
          <dgm:chPref val="1"/>
          <dgm:bulletEnabled val="1"/>
        </dgm:presLayoutVars>
      </dgm:prSet>
      <dgm:spPr/>
      <dgm:t>
        <a:bodyPr/>
        <a:lstStyle/>
        <a:p>
          <a:endParaRPr lang="en-US"/>
        </a:p>
      </dgm:t>
    </dgm:pt>
    <dgm:pt modelId="{7D60E846-DD3D-4FE5-9638-C7D33F3BE146}" type="pres">
      <dgm:prSet presAssocID="{6E8647A3-079B-469A-B52D-93DCC26FC130}" presName="Accent1" presStyleCnt="0"/>
      <dgm:spPr/>
    </dgm:pt>
    <dgm:pt modelId="{69335F23-17E1-48E2-929E-BB560C706499}" type="pres">
      <dgm:prSet presAssocID="{6E8647A3-079B-469A-B52D-93DCC26FC130}" presName="Accent" presStyleLbl="node1" presStyleIdx="2" presStyleCnt="3"/>
      <dgm:spPr/>
    </dgm:pt>
    <dgm:pt modelId="{FD42AFAE-2373-4E6C-86DA-FBB5D4F96FDE}" type="pres">
      <dgm:prSet presAssocID="{6E8647A3-079B-469A-B52D-93DCC26FC130}" presName="ParentBackground1" presStyleCnt="0"/>
      <dgm:spPr/>
    </dgm:pt>
    <dgm:pt modelId="{FC5A62F4-BB29-48ED-AF4C-27FBEE4A5514}" type="pres">
      <dgm:prSet presAssocID="{6E8647A3-079B-469A-B52D-93DCC26FC130}" presName="ParentBackground" presStyleLbl="fgAcc1" presStyleIdx="2" presStyleCnt="3"/>
      <dgm:spPr/>
      <dgm:t>
        <a:bodyPr/>
        <a:lstStyle/>
        <a:p>
          <a:endParaRPr lang="en-US"/>
        </a:p>
      </dgm:t>
    </dgm:pt>
    <dgm:pt modelId="{F837D2D5-046C-41B3-9749-4B9EF6369A2C}" type="pres">
      <dgm:prSet presAssocID="{6E8647A3-079B-469A-B52D-93DCC26FC130}" presName="Parent1" presStyleLbl="revTx" presStyleIdx="0" presStyleCnt="0">
        <dgm:presLayoutVars>
          <dgm:chMax val="1"/>
          <dgm:chPref val="1"/>
          <dgm:bulletEnabled val="1"/>
        </dgm:presLayoutVars>
      </dgm:prSet>
      <dgm:spPr/>
      <dgm:t>
        <a:bodyPr/>
        <a:lstStyle/>
        <a:p>
          <a:endParaRPr lang="en-US"/>
        </a:p>
      </dgm:t>
    </dgm:pt>
  </dgm:ptLst>
  <dgm:cxnLst>
    <dgm:cxn modelId="{BB22CA34-8C9C-44E6-AF73-92F57D8AADE2}" type="presOf" srcId="{89DF96A5-80BE-4A27-9D64-B8EAFE7FF045}" destId="{1367E17B-9316-437E-9712-281290A6BE01}" srcOrd="0" destOrd="0" presId="urn:microsoft.com/office/officeart/2011/layout/CircleProcess"/>
    <dgm:cxn modelId="{5687817D-9713-4F4B-8949-4304E1F5EF2C}" type="presOf" srcId="{89DF96A5-80BE-4A27-9D64-B8EAFE7FF045}" destId="{C50E09E7-75BD-4713-82EE-9D64D39A3A92}" srcOrd="1" destOrd="0" presId="urn:microsoft.com/office/officeart/2011/layout/CircleProcess"/>
    <dgm:cxn modelId="{ED6DF2CA-9AB9-4A87-BD76-0824EB78B127}" srcId="{BAB358B6-D971-47D2-8E09-810ED65E704F}" destId="{EB27412F-D7CF-47E4-95D6-8345EFFA2B97}" srcOrd="1" destOrd="0" parTransId="{95E5164F-F8B8-4FCC-BE55-EEE502FAA405}" sibTransId="{0B1CDC3D-F9BA-4AF4-B80F-280B190D50DB}"/>
    <dgm:cxn modelId="{08FED83D-65B1-4D99-97DB-A8ABC284F671}" type="presOf" srcId="{6E8647A3-079B-469A-B52D-93DCC26FC130}" destId="{FC5A62F4-BB29-48ED-AF4C-27FBEE4A5514}" srcOrd="0" destOrd="0" presId="urn:microsoft.com/office/officeart/2011/layout/CircleProcess"/>
    <dgm:cxn modelId="{B39C1A1D-0322-44BE-927C-939FCC7DC57E}" srcId="{BAB358B6-D971-47D2-8E09-810ED65E704F}" destId="{89DF96A5-80BE-4A27-9D64-B8EAFE7FF045}" srcOrd="2" destOrd="0" parTransId="{856F7223-CDDD-4649-BCAF-FBB1033DC9B5}" sibTransId="{097B2E13-B620-4726-88CE-9DE52271B3E3}"/>
    <dgm:cxn modelId="{F8394626-2BBA-477A-968F-2B7AE1408317}" type="presOf" srcId="{EB27412F-D7CF-47E4-95D6-8345EFFA2B97}" destId="{9962038F-A161-4C08-9327-725FAF48C1E2}" srcOrd="0" destOrd="0" presId="urn:microsoft.com/office/officeart/2011/layout/CircleProcess"/>
    <dgm:cxn modelId="{7B9C6782-9F80-4736-B013-3243CB039F61}" type="presOf" srcId="{6E8647A3-079B-469A-B52D-93DCC26FC130}" destId="{F837D2D5-046C-41B3-9749-4B9EF6369A2C}" srcOrd="1" destOrd="0" presId="urn:microsoft.com/office/officeart/2011/layout/CircleProcess"/>
    <dgm:cxn modelId="{07580B16-1107-490C-9FCE-53748B5E66D6}" type="presOf" srcId="{BAB358B6-D971-47D2-8E09-810ED65E704F}" destId="{AB1D3F4A-7616-4646-9669-623C82767054}" srcOrd="0" destOrd="0" presId="urn:microsoft.com/office/officeart/2011/layout/CircleProcess"/>
    <dgm:cxn modelId="{DDDBE8BE-9FE1-4D47-85C3-757AB358FED0}" type="presOf" srcId="{EB27412F-D7CF-47E4-95D6-8345EFFA2B97}" destId="{4F1B4342-A86B-4677-8F56-57441B0EEC9B}" srcOrd="1" destOrd="0" presId="urn:microsoft.com/office/officeart/2011/layout/CircleProcess"/>
    <dgm:cxn modelId="{4ABFF60F-47BE-4E8F-8A04-2E37933E9EFE}" srcId="{BAB358B6-D971-47D2-8E09-810ED65E704F}" destId="{6E8647A3-079B-469A-B52D-93DCC26FC130}" srcOrd="0" destOrd="0" parTransId="{6F485990-03AB-485D-85A0-B1894D217AC3}" sibTransId="{CCF964AD-3E76-424B-AEE0-1BB69DE7AFBD}"/>
    <dgm:cxn modelId="{EA4AADAF-153B-41D7-B343-6DA9A149CD99}" type="presParOf" srcId="{AB1D3F4A-7616-4646-9669-623C82767054}" destId="{252E65EB-CD2A-4227-87E1-C88C906A2DC5}" srcOrd="0" destOrd="0" presId="urn:microsoft.com/office/officeart/2011/layout/CircleProcess"/>
    <dgm:cxn modelId="{84014D58-CA68-47CE-A6AF-F937AD51F7F5}" type="presParOf" srcId="{252E65EB-CD2A-4227-87E1-C88C906A2DC5}" destId="{17A69AFF-B56D-45FA-844E-680A513FF9DE}" srcOrd="0" destOrd="0" presId="urn:microsoft.com/office/officeart/2011/layout/CircleProcess"/>
    <dgm:cxn modelId="{165C6A49-0B9A-4EB7-82EC-FE8AE58801CB}" type="presParOf" srcId="{AB1D3F4A-7616-4646-9669-623C82767054}" destId="{C05FD372-FF5C-481D-A2DC-C00236E486B6}" srcOrd="1" destOrd="0" presId="urn:microsoft.com/office/officeart/2011/layout/CircleProcess"/>
    <dgm:cxn modelId="{EE4BC515-9DF9-47E3-BD8B-5C4DFB593DDF}" type="presParOf" srcId="{C05FD372-FF5C-481D-A2DC-C00236E486B6}" destId="{1367E17B-9316-437E-9712-281290A6BE01}" srcOrd="0" destOrd="0" presId="urn:microsoft.com/office/officeart/2011/layout/CircleProcess"/>
    <dgm:cxn modelId="{BFBD1EE6-8182-4939-9396-D72AB2647D2F}" type="presParOf" srcId="{AB1D3F4A-7616-4646-9669-623C82767054}" destId="{C50E09E7-75BD-4713-82EE-9D64D39A3A92}" srcOrd="2" destOrd="0" presId="urn:microsoft.com/office/officeart/2011/layout/CircleProcess"/>
    <dgm:cxn modelId="{BE43E8B2-67FD-46CE-93A6-CADB374E68E4}" type="presParOf" srcId="{AB1D3F4A-7616-4646-9669-623C82767054}" destId="{33221BCB-0CA8-40C2-8191-BCE0B2C7938E}" srcOrd="3" destOrd="0" presId="urn:microsoft.com/office/officeart/2011/layout/CircleProcess"/>
    <dgm:cxn modelId="{7ABBAED2-DE54-40B8-9B6E-D6B5DA95A848}" type="presParOf" srcId="{33221BCB-0CA8-40C2-8191-BCE0B2C7938E}" destId="{CA00809E-DC89-4CB7-9566-4B0D401282B2}" srcOrd="0" destOrd="0" presId="urn:microsoft.com/office/officeart/2011/layout/CircleProcess"/>
    <dgm:cxn modelId="{239A71F7-F2FE-4544-ADB7-84FDA58B420D}" type="presParOf" srcId="{AB1D3F4A-7616-4646-9669-623C82767054}" destId="{301CBA4C-68AF-4532-B25D-2EBDB0AE005B}" srcOrd="4" destOrd="0" presId="urn:microsoft.com/office/officeart/2011/layout/CircleProcess"/>
    <dgm:cxn modelId="{E520D459-FDFA-430B-AEBB-82A2BB1356EE}" type="presParOf" srcId="{301CBA4C-68AF-4532-B25D-2EBDB0AE005B}" destId="{9962038F-A161-4C08-9327-725FAF48C1E2}" srcOrd="0" destOrd="0" presId="urn:microsoft.com/office/officeart/2011/layout/CircleProcess"/>
    <dgm:cxn modelId="{FF50C22C-15AE-44EB-A9C8-60F7E41ACCAF}" type="presParOf" srcId="{AB1D3F4A-7616-4646-9669-623C82767054}" destId="{4F1B4342-A86B-4677-8F56-57441B0EEC9B}" srcOrd="5" destOrd="0" presId="urn:microsoft.com/office/officeart/2011/layout/CircleProcess"/>
    <dgm:cxn modelId="{6616799F-9D63-40D2-AF21-6D6A5A9BFC4A}" type="presParOf" srcId="{AB1D3F4A-7616-4646-9669-623C82767054}" destId="{7D60E846-DD3D-4FE5-9638-C7D33F3BE146}" srcOrd="6" destOrd="0" presId="urn:microsoft.com/office/officeart/2011/layout/CircleProcess"/>
    <dgm:cxn modelId="{0F6A5B53-926E-4DEA-96F8-7D7CD66EF9A4}" type="presParOf" srcId="{7D60E846-DD3D-4FE5-9638-C7D33F3BE146}" destId="{69335F23-17E1-48E2-929E-BB560C706499}" srcOrd="0" destOrd="0" presId="urn:microsoft.com/office/officeart/2011/layout/CircleProcess"/>
    <dgm:cxn modelId="{2207A810-56DF-48B3-9C83-CC808B041D47}" type="presParOf" srcId="{AB1D3F4A-7616-4646-9669-623C82767054}" destId="{FD42AFAE-2373-4E6C-86DA-FBB5D4F96FDE}" srcOrd="7" destOrd="0" presId="urn:microsoft.com/office/officeart/2011/layout/CircleProcess"/>
    <dgm:cxn modelId="{2B9E6B8E-C7AC-45B4-B2D7-62F27EE780C2}" type="presParOf" srcId="{FD42AFAE-2373-4E6C-86DA-FBB5D4F96FDE}" destId="{FC5A62F4-BB29-48ED-AF4C-27FBEE4A5514}" srcOrd="0" destOrd="0" presId="urn:microsoft.com/office/officeart/2011/layout/CircleProcess"/>
    <dgm:cxn modelId="{B51C4C58-224F-4235-BC61-9AF870F220AD}" type="presParOf" srcId="{AB1D3F4A-7616-4646-9669-623C82767054}" destId="{F837D2D5-046C-41B3-9749-4B9EF6369A2C}"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18543-8AAB-477B-95AC-8926FC753E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BDB2419-1393-4247-B2D3-640A5C31DBD4}">
      <dgm:prSet phldrT="[Text]"/>
      <dgm:spPr/>
      <dgm:t>
        <a:bodyPr/>
        <a:lstStyle/>
        <a:p>
          <a:r>
            <a:rPr lang="en-US" dirty="0" smtClean="0"/>
            <a:t>Compliance Monitoring</a:t>
          </a:r>
          <a:endParaRPr lang="en-US" dirty="0"/>
        </a:p>
      </dgm:t>
    </dgm:pt>
    <dgm:pt modelId="{B64F97D2-DB88-4617-9B2D-02613979632D}" type="parTrans" cxnId="{938757A7-5FEB-4E50-868B-2A21EEB7F15E}">
      <dgm:prSet/>
      <dgm:spPr/>
      <dgm:t>
        <a:bodyPr/>
        <a:lstStyle/>
        <a:p>
          <a:endParaRPr lang="en-US"/>
        </a:p>
      </dgm:t>
    </dgm:pt>
    <dgm:pt modelId="{449082FA-88E5-4F44-A644-C6DA960B6C1D}" type="sibTrans" cxnId="{938757A7-5FEB-4E50-868B-2A21EEB7F15E}">
      <dgm:prSet/>
      <dgm:spPr/>
      <dgm:t>
        <a:bodyPr/>
        <a:lstStyle/>
        <a:p>
          <a:endParaRPr lang="en-US"/>
        </a:p>
      </dgm:t>
    </dgm:pt>
    <dgm:pt modelId="{DD4E068C-AFBD-4700-80E3-3EC1F358098F}">
      <dgm:prSet phldrT="[Text]"/>
      <dgm:spPr/>
      <dgm:t>
        <a:bodyPr/>
        <a:lstStyle/>
        <a:p>
          <a:r>
            <a:rPr lang="en-US" dirty="0" smtClean="0"/>
            <a:t>New Hire Education</a:t>
          </a:r>
          <a:endParaRPr lang="en-US" dirty="0"/>
        </a:p>
      </dgm:t>
    </dgm:pt>
    <dgm:pt modelId="{65E9628A-7A81-45EA-85A2-5405CE96540B}" type="parTrans" cxnId="{5BAE24D7-32C9-48C3-A7C8-F12687369356}">
      <dgm:prSet/>
      <dgm:spPr/>
      <dgm:t>
        <a:bodyPr/>
        <a:lstStyle/>
        <a:p>
          <a:endParaRPr lang="en-US"/>
        </a:p>
      </dgm:t>
    </dgm:pt>
    <dgm:pt modelId="{E715C15D-8E27-4040-BCD5-301B0A9F57D3}" type="sibTrans" cxnId="{5BAE24D7-32C9-48C3-A7C8-F12687369356}">
      <dgm:prSet/>
      <dgm:spPr/>
      <dgm:t>
        <a:bodyPr/>
        <a:lstStyle/>
        <a:p>
          <a:endParaRPr lang="en-US"/>
        </a:p>
      </dgm:t>
    </dgm:pt>
    <dgm:pt modelId="{F0CB0117-DE36-4FD3-9B85-EF37DD3BA9BE}">
      <dgm:prSet phldrT="[Text]"/>
      <dgm:spPr/>
      <dgm:t>
        <a:bodyPr/>
        <a:lstStyle/>
        <a:p>
          <a:r>
            <a:rPr lang="en-US" dirty="0" smtClean="0"/>
            <a:t>Ongoing Staff/Provider Education</a:t>
          </a:r>
          <a:endParaRPr lang="en-US" dirty="0"/>
        </a:p>
      </dgm:t>
    </dgm:pt>
    <dgm:pt modelId="{45951450-1F1F-4EC7-889D-BDEFE90AE3C6}" type="parTrans" cxnId="{0EE9156B-5966-4638-BD07-8D1CAABE67BA}">
      <dgm:prSet/>
      <dgm:spPr/>
      <dgm:t>
        <a:bodyPr/>
        <a:lstStyle/>
        <a:p>
          <a:endParaRPr lang="en-US"/>
        </a:p>
      </dgm:t>
    </dgm:pt>
    <dgm:pt modelId="{65ACA430-91F1-408E-AD73-BC583597B500}" type="sibTrans" cxnId="{0EE9156B-5966-4638-BD07-8D1CAABE67BA}">
      <dgm:prSet/>
      <dgm:spPr/>
      <dgm:t>
        <a:bodyPr/>
        <a:lstStyle/>
        <a:p>
          <a:endParaRPr lang="en-US"/>
        </a:p>
      </dgm:t>
    </dgm:pt>
    <dgm:pt modelId="{98D11AF4-4F47-426A-B1E7-C7BAEB640972}" type="pres">
      <dgm:prSet presAssocID="{CE918543-8AAB-477B-95AC-8926FC753EF6}" presName="Name0" presStyleCnt="0">
        <dgm:presLayoutVars>
          <dgm:chMax val="7"/>
          <dgm:chPref val="7"/>
          <dgm:dir/>
        </dgm:presLayoutVars>
      </dgm:prSet>
      <dgm:spPr/>
      <dgm:t>
        <a:bodyPr/>
        <a:lstStyle/>
        <a:p>
          <a:endParaRPr lang="en-US"/>
        </a:p>
      </dgm:t>
    </dgm:pt>
    <dgm:pt modelId="{54A5BCBD-F2DD-4578-99F5-2005E0D844D9}" type="pres">
      <dgm:prSet presAssocID="{CE918543-8AAB-477B-95AC-8926FC753EF6}" presName="Name1" presStyleCnt="0"/>
      <dgm:spPr/>
    </dgm:pt>
    <dgm:pt modelId="{4D57D18E-AB5E-4765-A0F1-9E2BE0C29510}" type="pres">
      <dgm:prSet presAssocID="{CE918543-8AAB-477B-95AC-8926FC753EF6}" presName="cycle" presStyleCnt="0"/>
      <dgm:spPr/>
    </dgm:pt>
    <dgm:pt modelId="{F4B3868D-5B9D-4B98-83AC-295C77A02BC1}" type="pres">
      <dgm:prSet presAssocID="{CE918543-8AAB-477B-95AC-8926FC753EF6}" presName="srcNode" presStyleLbl="node1" presStyleIdx="0" presStyleCnt="3"/>
      <dgm:spPr/>
    </dgm:pt>
    <dgm:pt modelId="{F8BA5375-C457-43AA-A4E7-6DD8C2AF18A1}" type="pres">
      <dgm:prSet presAssocID="{CE918543-8AAB-477B-95AC-8926FC753EF6}" presName="conn" presStyleLbl="parChTrans1D2" presStyleIdx="0" presStyleCnt="1"/>
      <dgm:spPr/>
      <dgm:t>
        <a:bodyPr/>
        <a:lstStyle/>
        <a:p>
          <a:endParaRPr lang="en-US"/>
        </a:p>
      </dgm:t>
    </dgm:pt>
    <dgm:pt modelId="{E386C34D-2A8B-415E-BE73-1CE5388C18DB}" type="pres">
      <dgm:prSet presAssocID="{CE918543-8AAB-477B-95AC-8926FC753EF6}" presName="extraNode" presStyleLbl="node1" presStyleIdx="0" presStyleCnt="3"/>
      <dgm:spPr/>
    </dgm:pt>
    <dgm:pt modelId="{ACC911A5-258D-427C-A463-FFAE7CBC49C0}" type="pres">
      <dgm:prSet presAssocID="{CE918543-8AAB-477B-95AC-8926FC753EF6}" presName="dstNode" presStyleLbl="node1" presStyleIdx="0" presStyleCnt="3"/>
      <dgm:spPr/>
    </dgm:pt>
    <dgm:pt modelId="{63DA68CD-3D9D-4FC0-9152-D04BF5C6853E}" type="pres">
      <dgm:prSet presAssocID="{7BDB2419-1393-4247-B2D3-640A5C31DBD4}" presName="text_1" presStyleLbl="node1" presStyleIdx="0" presStyleCnt="3">
        <dgm:presLayoutVars>
          <dgm:bulletEnabled val="1"/>
        </dgm:presLayoutVars>
      </dgm:prSet>
      <dgm:spPr/>
      <dgm:t>
        <a:bodyPr/>
        <a:lstStyle/>
        <a:p>
          <a:endParaRPr lang="en-US"/>
        </a:p>
      </dgm:t>
    </dgm:pt>
    <dgm:pt modelId="{09FF1E91-010E-4255-B357-D45F78395404}" type="pres">
      <dgm:prSet presAssocID="{7BDB2419-1393-4247-B2D3-640A5C31DBD4}" presName="accent_1" presStyleCnt="0"/>
      <dgm:spPr/>
    </dgm:pt>
    <dgm:pt modelId="{BD515080-8248-45D6-987A-8A36090215A5}" type="pres">
      <dgm:prSet presAssocID="{7BDB2419-1393-4247-B2D3-640A5C31DBD4}" presName="accentRepeatNode" presStyleLbl="solidFgAcc1" presStyleIdx="0" presStyleCnt="3"/>
      <dgm:spPr/>
    </dgm:pt>
    <dgm:pt modelId="{08AB4BBC-5AE7-4A1C-84FA-1D9B21EA4465}" type="pres">
      <dgm:prSet presAssocID="{DD4E068C-AFBD-4700-80E3-3EC1F358098F}" presName="text_2" presStyleLbl="node1" presStyleIdx="1" presStyleCnt="3">
        <dgm:presLayoutVars>
          <dgm:bulletEnabled val="1"/>
        </dgm:presLayoutVars>
      </dgm:prSet>
      <dgm:spPr/>
      <dgm:t>
        <a:bodyPr/>
        <a:lstStyle/>
        <a:p>
          <a:endParaRPr lang="en-US"/>
        </a:p>
      </dgm:t>
    </dgm:pt>
    <dgm:pt modelId="{483EA685-4C4E-48D1-949B-E1202BB3228D}" type="pres">
      <dgm:prSet presAssocID="{DD4E068C-AFBD-4700-80E3-3EC1F358098F}" presName="accent_2" presStyleCnt="0"/>
      <dgm:spPr/>
    </dgm:pt>
    <dgm:pt modelId="{5C69CDBF-F71F-45FD-A531-BA8B67B1BF88}" type="pres">
      <dgm:prSet presAssocID="{DD4E068C-AFBD-4700-80E3-3EC1F358098F}" presName="accentRepeatNode" presStyleLbl="solidFgAcc1" presStyleIdx="1" presStyleCnt="3"/>
      <dgm:spPr/>
    </dgm:pt>
    <dgm:pt modelId="{2366A729-4731-40F1-B34F-667D1DDB2633}" type="pres">
      <dgm:prSet presAssocID="{F0CB0117-DE36-4FD3-9B85-EF37DD3BA9BE}" presName="text_3" presStyleLbl="node1" presStyleIdx="2" presStyleCnt="3">
        <dgm:presLayoutVars>
          <dgm:bulletEnabled val="1"/>
        </dgm:presLayoutVars>
      </dgm:prSet>
      <dgm:spPr/>
      <dgm:t>
        <a:bodyPr/>
        <a:lstStyle/>
        <a:p>
          <a:endParaRPr lang="en-US"/>
        </a:p>
      </dgm:t>
    </dgm:pt>
    <dgm:pt modelId="{079B4B0F-2BF8-48EF-87C4-67EF0CABD77C}" type="pres">
      <dgm:prSet presAssocID="{F0CB0117-DE36-4FD3-9B85-EF37DD3BA9BE}" presName="accent_3" presStyleCnt="0"/>
      <dgm:spPr/>
    </dgm:pt>
    <dgm:pt modelId="{A13AF244-989D-44CB-8F08-5A2100CDD395}" type="pres">
      <dgm:prSet presAssocID="{F0CB0117-DE36-4FD3-9B85-EF37DD3BA9BE}" presName="accentRepeatNode" presStyleLbl="solidFgAcc1" presStyleIdx="2" presStyleCnt="3"/>
      <dgm:spPr/>
    </dgm:pt>
  </dgm:ptLst>
  <dgm:cxnLst>
    <dgm:cxn modelId="{938757A7-5FEB-4E50-868B-2A21EEB7F15E}" srcId="{CE918543-8AAB-477B-95AC-8926FC753EF6}" destId="{7BDB2419-1393-4247-B2D3-640A5C31DBD4}" srcOrd="0" destOrd="0" parTransId="{B64F97D2-DB88-4617-9B2D-02613979632D}" sibTransId="{449082FA-88E5-4F44-A644-C6DA960B6C1D}"/>
    <dgm:cxn modelId="{CE1DD65D-10D6-4090-9551-13BB0F076A07}" type="presOf" srcId="{449082FA-88E5-4F44-A644-C6DA960B6C1D}" destId="{F8BA5375-C457-43AA-A4E7-6DD8C2AF18A1}" srcOrd="0" destOrd="0" presId="urn:microsoft.com/office/officeart/2008/layout/VerticalCurvedList"/>
    <dgm:cxn modelId="{5BAE24D7-32C9-48C3-A7C8-F12687369356}" srcId="{CE918543-8AAB-477B-95AC-8926FC753EF6}" destId="{DD4E068C-AFBD-4700-80E3-3EC1F358098F}" srcOrd="1" destOrd="0" parTransId="{65E9628A-7A81-45EA-85A2-5405CE96540B}" sibTransId="{E715C15D-8E27-4040-BCD5-301B0A9F57D3}"/>
    <dgm:cxn modelId="{0EE9156B-5966-4638-BD07-8D1CAABE67BA}" srcId="{CE918543-8AAB-477B-95AC-8926FC753EF6}" destId="{F0CB0117-DE36-4FD3-9B85-EF37DD3BA9BE}" srcOrd="2" destOrd="0" parTransId="{45951450-1F1F-4EC7-889D-BDEFE90AE3C6}" sibTransId="{65ACA430-91F1-408E-AD73-BC583597B500}"/>
    <dgm:cxn modelId="{5233DC93-647D-41E7-9644-4926DE4FE8FB}" type="presOf" srcId="{CE918543-8AAB-477B-95AC-8926FC753EF6}" destId="{98D11AF4-4F47-426A-B1E7-C7BAEB640972}" srcOrd="0" destOrd="0" presId="urn:microsoft.com/office/officeart/2008/layout/VerticalCurvedList"/>
    <dgm:cxn modelId="{1CC9D2D8-30A8-45CB-B8FB-ABFA1602A4B6}" type="presOf" srcId="{DD4E068C-AFBD-4700-80E3-3EC1F358098F}" destId="{08AB4BBC-5AE7-4A1C-84FA-1D9B21EA4465}" srcOrd="0" destOrd="0" presId="urn:microsoft.com/office/officeart/2008/layout/VerticalCurvedList"/>
    <dgm:cxn modelId="{2606DE45-B174-437B-B99C-33A108924FA5}" type="presOf" srcId="{7BDB2419-1393-4247-B2D3-640A5C31DBD4}" destId="{63DA68CD-3D9D-4FC0-9152-D04BF5C6853E}" srcOrd="0" destOrd="0" presId="urn:microsoft.com/office/officeart/2008/layout/VerticalCurvedList"/>
    <dgm:cxn modelId="{A9DF1C26-1D22-46D1-A940-E1DADEC8D857}" type="presOf" srcId="{F0CB0117-DE36-4FD3-9B85-EF37DD3BA9BE}" destId="{2366A729-4731-40F1-B34F-667D1DDB2633}" srcOrd="0" destOrd="0" presId="urn:microsoft.com/office/officeart/2008/layout/VerticalCurvedList"/>
    <dgm:cxn modelId="{25905A4C-8B2D-4F3A-9C69-178FE0DAFA74}" type="presParOf" srcId="{98D11AF4-4F47-426A-B1E7-C7BAEB640972}" destId="{54A5BCBD-F2DD-4578-99F5-2005E0D844D9}" srcOrd="0" destOrd="0" presId="urn:microsoft.com/office/officeart/2008/layout/VerticalCurvedList"/>
    <dgm:cxn modelId="{0BEE0B42-001A-4030-8103-B6008B7FBD3D}" type="presParOf" srcId="{54A5BCBD-F2DD-4578-99F5-2005E0D844D9}" destId="{4D57D18E-AB5E-4765-A0F1-9E2BE0C29510}" srcOrd="0" destOrd="0" presId="urn:microsoft.com/office/officeart/2008/layout/VerticalCurvedList"/>
    <dgm:cxn modelId="{13ED8CB6-B1F3-4326-B5C8-81A32CE32896}" type="presParOf" srcId="{4D57D18E-AB5E-4765-A0F1-9E2BE0C29510}" destId="{F4B3868D-5B9D-4B98-83AC-295C77A02BC1}" srcOrd="0" destOrd="0" presId="urn:microsoft.com/office/officeart/2008/layout/VerticalCurvedList"/>
    <dgm:cxn modelId="{6CAE4C34-0569-474F-9241-C79105F527EA}" type="presParOf" srcId="{4D57D18E-AB5E-4765-A0F1-9E2BE0C29510}" destId="{F8BA5375-C457-43AA-A4E7-6DD8C2AF18A1}" srcOrd="1" destOrd="0" presId="urn:microsoft.com/office/officeart/2008/layout/VerticalCurvedList"/>
    <dgm:cxn modelId="{A9113B2A-B769-4CC9-B525-73D48681B40C}" type="presParOf" srcId="{4D57D18E-AB5E-4765-A0F1-9E2BE0C29510}" destId="{E386C34D-2A8B-415E-BE73-1CE5388C18DB}" srcOrd="2" destOrd="0" presId="urn:microsoft.com/office/officeart/2008/layout/VerticalCurvedList"/>
    <dgm:cxn modelId="{5AE7418B-1F0D-451A-8CAC-1C743C1E900E}" type="presParOf" srcId="{4D57D18E-AB5E-4765-A0F1-9E2BE0C29510}" destId="{ACC911A5-258D-427C-A463-FFAE7CBC49C0}" srcOrd="3" destOrd="0" presId="urn:microsoft.com/office/officeart/2008/layout/VerticalCurvedList"/>
    <dgm:cxn modelId="{FCFDBABF-6DA9-43CC-A281-17E771F92661}" type="presParOf" srcId="{54A5BCBD-F2DD-4578-99F5-2005E0D844D9}" destId="{63DA68CD-3D9D-4FC0-9152-D04BF5C6853E}" srcOrd="1" destOrd="0" presId="urn:microsoft.com/office/officeart/2008/layout/VerticalCurvedList"/>
    <dgm:cxn modelId="{F7541288-4C64-4901-98B5-C6EFEF48B3DB}" type="presParOf" srcId="{54A5BCBD-F2DD-4578-99F5-2005E0D844D9}" destId="{09FF1E91-010E-4255-B357-D45F78395404}" srcOrd="2" destOrd="0" presId="urn:microsoft.com/office/officeart/2008/layout/VerticalCurvedList"/>
    <dgm:cxn modelId="{C7EC2139-5DF5-4F29-A393-BBE5E39CF26E}" type="presParOf" srcId="{09FF1E91-010E-4255-B357-D45F78395404}" destId="{BD515080-8248-45D6-987A-8A36090215A5}" srcOrd="0" destOrd="0" presId="urn:microsoft.com/office/officeart/2008/layout/VerticalCurvedList"/>
    <dgm:cxn modelId="{54DA8C9C-B8F5-46C5-99A7-7490EEAB7D80}" type="presParOf" srcId="{54A5BCBD-F2DD-4578-99F5-2005E0D844D9}" destId="{08AB4BBC-5AE7-4A1C-84FA-1D9B21EA4465}" srcOrd="3" destOrd="0" presId="urn:microsoft.com/office/officeart/2008/layout/VerticalCurvedList"/>
    <dgm:cxn modelId="{FD4721FC-5FA0-4B3F-806B-85E9601B41F9}" type="presParOf" srcId="{54A5BCBD-F2DD-4578-99F5-2005E0D844D9}" destId="{483EA685-4C4E-48D1-949B-E1202BB3228D}" srcOrd="4" destOrd="0" presId="urn:microsoft.com/office/officeart/2008/layout/VerticalCurvedList"/>
    <dgm:cxn modelId="{36ADA457-2CB4-4366-89BB-76428B8CF096}" type="presParOf" srcId="{483EA685-4C4E-48D1-949B-E1202BB3228D}" destId="{5C69CDBF-F71F-45FD-A531-BA8B67B1BF88}" srcOrd="0" destOrd="0" presId="urn:microsoft.com/office/officeart/2008/layout/VerticalCurvedList"/>
    <dgm:cxn modelId="{CD756C10-1AEC-4F9A-ABD0-B79DB384A438}" type="presParOf" srcId="{54A5BCBD-F2DD-4578-99F5-2005E0D844D9}" destId="{2366A729-4731-40F1-B34F-667D1DDB2633}" srcOrd="5" destOrd="0" presId="urn:microsoft.com/office/officeart/2008/layout/VerticalCurvedList"/>
    <dgm:cxn modelId="{0D19B59A-E770-41D0-9BA4-86206D317FB8}" type="presParOf" srcId="{54A5BCBD-F2DD-4578-99F5-2005E0D844D9}" destId="{079B4B0F-2BF8-48EF-87C4-67EF0CABD77C}" srcOrd="6" destOrd="0" presId="urn:microsoft.com/office/officeart/2008/layout/VerticalCurvedList"/>
    <dgm:cxn modelId="{A8A538DC-A632-4309-8382-361214DF65CC}" type="presParOf" srcId="{079B4B0F-2BF8-48EF-87C4-67EF0CABD77C}" destId="{A13AF244-989D-44CB-8F08-5A2100CDD39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7FA15-7C2F-40A9-A3C0-7D381859696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AE3595C-47C7-4204-99EA-B4B9A3A3BC78}">
      <dgm:prSet phldrT="[Text]"/>
      <dgm:spPr/>
      <dgm:t>
        <a:bodyPr/>
        <a:lstStyle/>
        <a:p>
          <a:r>
            <a:rPr lang="en-US" dirty="0" smtClean="0"/>
            <a:t>Hospital Teams</a:t>
          </a:r>
        </a:p>
        <a:p>
          <a:r>
            <a:rPr lang="en-US" dirty="0" smtClean="0"/>
            <a:t>Monthly Meetings</a:t>
          </a:r>
          <a:endParaRPr lang="en-US" dirty="0"/>
        </a:p>
      </dgm:t>
    </dgm:pt>
    <dgm:pt modelId="{AA8DB8CE-649F-4A5F-92EC-133884878D13}" type="parTrans" cxnId="{E647B281-83AF-471F-AE84-28F0267A919C}">
      <dgm:prSet/>
      <dgm:spPr/>
      <dgm:t>
        <a:bodyPr/>
        <a:lstStyle/>
        <a:p>
          <a:endParaRPr lang="en-US"/>
        </a:p>
      </dgm:t>
    </dgm:pt>
    <dgm:pt modelId="{77D4A3F8-6D84-4EE3-909E-584AF3ED66C2}" type="sibTrans" cxnId="{E647B281-83AF-471F-AE84-28F0267A919C}">
      <dgm:prSet/>
      <dgm:spPr/>
      <dgm:t>
        <a:bodyPr/>
        <a:lstStyle/>
        <a:p>
          <a:endParaRPr lang="en-US"/>
        </a:p>
      </dgm:t>
    </dgm:pt>
    <dgm:pt modelId="{AFEFA61D-4666-4839-B335-41AC882ED336}">
      <dgm:prSet phldrT="[Text]"/>
      <dgm:spPr/>
      <dgm:t>
        <a:bodyPr/>
        <a:lstStyle/>
        <a:p>
          <a:r>
            <a:rPr lang="en-US" dirty="0" smtClean="0"/>
            <a:t>ILPQC</a:t>
          </a:r>
        </a:p>
        <a:p>
          <a:r>
            <a:rPr lang="en-US" dirty="0" smtClean="0"/>
            <a:t>QI Support and Quarterly Team Check in Calls</a:t>
          </a:r>
          <a:endParaRPr lang="en-US" dirty="0"/>
        </a:p>
      </dgm:t>
    </dgm:pt>
    <dgm:pt modelId="{6E3831D2-8191-421E-BF04-322685B68BB3}" type="parTrans" cxnId="{622E6BB8-AD30-458E-8BAC-0E3C16A6CBED}">
      <dgm:prSet/>
      <dgm:spPr/>
      <dgm:t>
        <a:bodyPr/>
        <a:lstStyle/>
        <a:p>
          <a:endParaRPr lang="en-US"/>
        </a:p>
      </dgm:t>
    </dgm:pt>
    <dgm:pt modelId="{7C452100-9603-493C-B5B2-426CDD0FB982}" type="sibTrans" cxnId="{622E6BB8-AD30-458E-8BAC-0E3C16A6CBED}">
      <dgm:prSet/>
      <dgm:spPr/>
      <dgm:t>
        <a:bodyPr/>
        <a:lstStyle/>
        <a:p>
          <a:endParaRPr lang="en-US"/>
        </a:p>
      </dgm:t>
    </dgm:pt>
    <dgm:pt modelId="{17E1D260-D7B6-4E97-9D48-11EFF0CC32B5}">
      <dgm:prSet phldrT="[Text]"/>
      <dgm:spPr/>
      <dgm:t>
        <a:bodyPr/>
        <a:lstStyle/>
        <a:p>
          <a:r>
            <a:rPr lang="en-US" dirty="0" smtClean="0"/>
            <a:t>Perinatal Network Administrators</a:t>
          </a:r>
        </a:p>
        <a:p>
          <a:r>
            <a:rPr lang="en-US" dirty="0" smtClean="0"/>
            <a:t>Outreach</a:t>
          </a:r>
          <a:endParaRPr lang="en-US" dirty="0"/>
        </a:p>
      </dgm:t>
    </dgm:pt>
    <dgm:pt modelId="{7BD56F20-94EE-40B3-ABE0-D93B59D3B024}" type="parTrans" cxnId="{BF5997F6-513A-41E7-9020-F2E9505A3970}">
      <dgm:prSet/>
      <dgm:spPr/>
      <dgm:t>
        <a:bodyPr/>
        <a:lstStyle/>
        <a:p>
          <a:endParaRPr lang="en-US"/>
        </a:p>
      </dgm:t>
    </dgm:pt>
    <dgm:pt modelId="{E9FBF96B-9FAF-4BBC-861B-CB92D6D622B4}" type="sibTrans" cxnId="{BF5997F6-513A-41E7-9020-F2E9505A3970}">
      <dgm:prSet/>
      <dgm:spPr/>
      <dgm:t>
        <a:bodyPr/>
        <a:lstStyle/>
        <a:p>
          <a:endParaRPr lang="en-US"/>
        </a:p>
      </dgm:t>
    </dgm:pt>
    <dgm:pt modelId="{054BD8BB-F84C-4F16-8B67-2852896CE5A0}" type="pres">
      <dgm:prSet presAssocID="{B337FA15-7C2F-40A9-A3C0-7D3818596960}" presName="CompostProcess" presStyleCnt="0">
        <dgm:presLayoutVars>
          <dgm:dir/>
          <dgm:resizeHandles val="exact"/>
        </dgm:presLayoutVars>
      </dgm:prSet>
      <dgm:spPr/>
      <dgm:t>
        <a:bodyPr/>
        <a:lstStyle/>
        <a:p>
          <a:endParaRPr lang="en-US"/>
        </a:p>
      </dgm:t>
    </dgm:pt>
    <dgm:pt modelId="{6C3702B2-2AE8-41B6-AB93-E7310F19C26C}" type="pres">
      <dgm:prSet presAssocID="{B337FA15-7C2F-40A9-A3C0-7D3818596960}" presName="arrow" presStyleLbl="bgShp" presStyleIdx="0" presStyleCnt="1"/>
      <dgm:spPr/>
    </dgm:pt>
    <dgm:pt modelId="{A63B86FD-A76A-460C-AF9F-6FE3390BA035}" type="pres">
      <dgm:prSet presAssocID="{B337FA15-7C2F-40A9-A3C0-7D3818596960}" presName="linearProcess" presStyleCnt="0"/>
      <dgm:spPr/>
    </dgm:pt>
    <dgm:pt modelId="{3DE27A76-94C6-4654-9811-05E8E627FD28}" type="pres">
      <dgm:prSet presAssocID="{FAE3595C-47C7-4204-99EA-B4B9A3A3BC78}" presName="textNode" presStyleLbl="node1" presStyleIdx="0" presStyleCnt="3">
        <dgm:presLayoutVars>
          <dgm:bulletEnabled val="1"/>
        </dgm:presLayoutVars>
      </dgm:prSet>
      <dgm:spPr/>
      <dgm:t>
        <a:bodyPr/>
        <a:lstStyle/>
        <a:p>
          <a:endParaRPr lang="en-US"/>
        </a:p>
      </dgm:t>
    </dgm:pt>
    <dgm:pt modelId="{E9850D74-8F86-4921-B84E-2CCA744AE04B}" type="pres">
      <dgm:prSet presAssocID="{77D4A3F8-6D84-4EE3-909E-584AF3ED66C2}" presName="sibTrans" presStyleCnt="0"/>
      <dgm:spPr/>
    </dgm:pt>
    <dgm:pt modelId="{4129E629-7292-4A78-8E8F-E7FC18D7815B}" type="pres">
      <dgm:prSet presAssocID="{17E1D260-D7B6-4E97-9D48-11EFF0CC32B5}" presName="textNode" presStyleLbl="node1" presStyleIdx="1" presStyleCnt="3">
        <dgm:presLayoutVars>
          <dgm:bulletEnabled val="1"/>
        </dgm:presLayoutVars>
      </dgm:prSet>
      <dgm:spPr/>
      <dgm:t>
        <a:bodyPr/>
        <a:lstStyle/>
        <a:p>
          <a:endParaRPr lang="en-US"/>
        </a:p>
      </dgm:t>
    </dgm:pt>
    <dgm:pt modelId="{3BBF18CC-6A0E-4B48-AF85-44F08E421156}" type="pres">
      <dgm:prSet presAssocID="{E9FBF96B-9FAF-4BBC-861B-CB92D6D622B4}" presName="sibTrans" presStyleCnt="0"/>
      <dgm:spPr/>
    </dgm:pt>
    <dgm:pt modelId="{31A5933F-B585-4801-8EA6-18C0205E1DCA}" type="pres">
      <dgm:prSet presAssocID="{AFEFA61D-4666-4839-B335-41AC882ED336}" presName="textNode" presStyleLbl="node1" presStyleIdx="2" presStyleCnt="3">
        <dgm:presLayoutVars>
          <dgm:bulletEnabled val="1"/>
        </dgm:presLayoutVars>
      </dgm:prSet>
      <dgm:spPr/>
      <dgm:t>
        <a:bodyPr/>
        <a:lstStyle/>
        <a:p>
          <a:endParaRPr lang="en-US"/>
        </a:p>
      </dgm:t>
    </dgm:pt>
  </dgm:ptLst>
  <dgm:cxnLst>
    <dgm:cxn modelId="{622E6BB8-AD30-458E-8BAC-0E3C16A6CBED}" srcId="{B337FA15-7C2F-40A9-A3C0-7D3818596960}" destId="{AFEFA61D-4666-4839-B335-41AC882ED336}" srcOrd="2" destOrd="0" parTransId="{6E3831D2-8191-421E-BF04-322685B68BB3}" sibTransId="{7C452100-9603-493C-B5B2-426CDD0FB982}"/>
    <dgm:cxn modelId="{6CB0DA67-5218-428F-87B8-2E21D3C37F25}" type="presOf" srcId="{B337FA15-7C2F-40A9-A3C0-7D3818596960}" destId="{054BD8BB-F84C-4F16-8B67-2852896CE5A0}" srcOrd="0" destOrd="0" presId="urn:microsoft.com/office/officeart/2005/8/layout/hProcess9"/>
    <dgm:cxn modelId="{AC33107E-A83E-4188-AE66-F8DBA3B84984}" type="presOf" srcId="{FAE3595C-47C7-4204-99EA-B4B9A3A3BC78}" destId="{3DE27A76-94C6-4654-9811-05E8E627FD28}" srcOrd="0" destOrd="0" presId="urn:microsoft.com/office/officeart/2005/8/layout/hProcess9"/>
    <dgm:cxn modelId="{15F05588-AF48-4452-912A-0FD2E34BEF35}" type="presOf" srcId="{17E1D260-D7B6-4E97-9D48-11EFF0CC32B5}" destId="{4129E629-7292-4A78-8E8F-E7FC18D7815B}" srcOrd="0" destOrd="0" presId="urn:microsoft.com/office/officeart/2005/8/layout/hProcess9"/>
    <dgm:cxn modelId="{E647B281-83AF-471F-AE84-28F0267A919C}" srcId="{B337FA15-7C2F-40A9-A3C0-7D3818596960}" destId="{FAE3595C-47C7-4204-99EA-B4B9A3A3BC78}" srcOrd="0" destOrd="0" parTransId="{AA8DB8CE-649F-4A5F-92EC-133884878D13}" sibTransId="{77D4A3F8-6D84-4EE3-909E-584AF3ED66C2}"/>
    <dgm:cxn modelId="{6CD3AE0C-42E2-4714-A3F7-6F4279D2EA06}" type="presOf" srcId="{AFEFA61D-4666-4839-B335-41AC882ED336}" destId="{31A5933F-B585-4801-8EA6-18C0205E1DCA}" srcOrd="0" destOrd="0" presId="urn:microsoft.com/office/officeart/2005/8/layout/hProcess9"/>
    <dgm:cxn modelId="{BF5997F6-513A-41E7-9020-F2E9505A3970}" srcId="{B337FA15-7C2F-40A9-A3C0-7D3818596960}" destId="{17E1D260-D7B6-4E97-9D48-11EFF0CC32B5}" srcOrd="1" destOrd="0" parTransId="{7BD56F20-94EE-40B3-ABE0-D93B59D3B024}" sibTransId="{E9FBF96B-9FAF-4BBC-861B-CB92D6D622B4}"/>
    <dgm:cxn modelId="{6AD4EA38-92CE-4987-9FBF-55E5B9EEB962}" type="presParOf" srcId="{054BD8BB-F84C-4F16-8B67-2852896CE5A0}" destId="{6C3702B2-2AE8-41B6-AB93-E7310F19C26C}" srcOrd="0" destOrd="0" presId="urn:microsoft.com/office/officeart/2005/8/layout/hProcess9"/>
    <dgm:cxn modelId="{1B7C20E7-D4B5-49AD-912C-1B46E4E40999}" type="presParOf" srcId="{054BD8BB-F84C-4F16-8B67-2852896CE5A0}" destId="{A63B86FD-A76A-460C-AF9F-6FE3390BA035}" srcOrd="1" destOrd="0" presId="urn:microsoft.com/office/officeart/2005/8/layout/hProcess9"/>
    <dgm:cxn modelId="{BB05F0F9-06E2-4CDD-A165-F5EB9B8A7622}" type="presParOf" srcId="{A63B86FD-A76A-460C-AF9F-6FE3390BA035}" destId="{3DE27A76-94C6-4654-9811-05E8E627FD28}" srcOrd="0" destOrd="0" presId="urn:microsoft.com/office/officeart/2005/8/layout/hProcess9"/>
    <dgm:cxn modelId="{DA6568A0-4A68-46CD-8B6C-F7BB2302E752}" type="presParOf" srcId="{A63B86FD-A76A-460C-AF9F-6FE3390BA035}" destId="{E9850D74-8F86-4921-B84E-2CCA744AE04B}" srcOrd="1" destOrd="0" presId="urn:microsoft.com/office/officeart/2005/8/layout/hProcess9"/>
    <dgm:cxn modelId="{4C56394C-4F1F-4D6B-9CC3-E47C64C2833A}" type="presParOf" srcId="{A63B86FD-A76A-460C-AF9F-6FE3390BA035}" destId="{4129E629-7292-4A78-8E8F-E7FC18D7815B}" srcOrd="2" destOrd="0" presId="urn:microsoft.com/office/officeart/2005/8/layout/hProcess9"/>
    <dgm:cxn modelId="{1C507334-FC0B-422A-A1A6-900B2C7CD28A}" type="presParOf" srcId="{A63B86FD-A76A-460C-AF9F-6FE3390BA035}" destId="{3BBF18CC-6A0E-4B48-AF85-44F08E421156}" srcOrd="3" destOrd="0" presId="urn:microsoft.com/office/officeart/2005/8/layout/hProcess9"/>
    <dgm:cxn modelId="{0ADD843C-A0E2-4F93-8A75-6F241F91B885}" type="presParOf" srcId="{A63B86FD-A76A-460C-AF9F-6FE3390BA035}" destId="{31A5933F-B585-4801-8EA6-18C0205E1DC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Prevention</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Screening and Linkage to Care</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Optimizing Care for Moms/Babies</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C65125B1-3919-4919-ACBE-A131C02BA255}" type="presOf" srcId="{5EC63639-39E4-4582-B971-9071D71B8134}" destId="{74B22517-B5C4-4B70-801E-EDEB1650AC48}" srcOrd="0" destOrd="0" presId="urn:microsoft.com/office/officeart/2005/8/layout/chevron1"/>
    <dgm:cxn modelId="{84F427BE-73B3-4891-AA71-B3F09BE9E12B}" type="presOf" srcId="{5D1A261D-82F7-495D-B6A0-7D520002D787}" destId="{FE7F8A83-A58C-4E92-BD00-D4726D568A1B}" srcOrd="0" destOrd="0" presId="urn:microsoft.com/office/officeart/2005/8/layout/chevron1"/>
    <dgm:cxn modelId="{97BA1301-3552-471B-B3C1-5275A6A4D8F5}" type="presOf" srcId="{DE90A7E4-18D9-4177-B3CA-F0148F7F07E0}" destId="{C18E0E07-C7A3-4B8D-834E-6D1F060B6F83}"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89F9CC31-963F-49EC-B7D6-2699165FF58A}" srcId="{5D1A261D-82F7-495D-B6A0-7D520002D787}" destId="{5EC63639-39E4-4582-B971-9071D71B8134}" srcOrd="0" destOrd="0" parTransId="{8722E00C-EFF8-4BB3-A174-9BF025048D2A}" sibTransId="{864C00FB-01DA-445C-9581-8C5F99D7B98D}"/>
    <dgm:cxn modelId="{9AF28517-5020-4D44-A8DE-334F769943BB}" type="presOf" srcId="{0F63673E-B97A-40F0-9A4B-B34055F900AC}" destId="{A79C321E-E673-4487-8AE2-8F67517FF725}" srcOrd="0" destOrd="0" presId="urn:microsoft.com/office/officeart/2005/8/layout/chevron1"/>
    <dgm:cxn modelId="{6718C926-3A49-42A5-8AB5-85A885E6373D}" type="presParOf" srcId="{FE7F8A83-A58C-4E92-BD00-D4726D568A1B}" destId="{74B22517-B5C4-4B70-801E-EDEB1650AC48}" srcOrd="0" destOrd="0" presId="urn:microsoft.com/office/officeart/2005/8/layout/chevron1"/>
    <dgm:cxn modelId="{41DF8AB6-CA54-490E-B9ED-42A4EB7B05EF}" type="presParOf" srcId="{FE7F8A83-A58C-4E92-BD00-D4726D568A1B}" destId="{D6CD1AAF-F2A6-4C9A-BF5F-E8BF4C889B41}" srcOrd="1" destOrd="0" presId="urn:microsoft.com/office/officeart/2005/8/layout/chevron1"/>
    <dgm:cxn modelId="{7C7D21AF-5EF6-4202-857C-08E24A39D1E6}" type="presParOf" srcId="{FE7F8A83-A58C-4E92-BD00-D4726D568A1B}" destId="{A79C321E-E673-4487-8AE2-8F67517FF725}" srcOrd="2" destOrd="0" presId="urn:microsoft.com/office/officeart/2005/8/layout/chevron1"/>
    <dgm:cxn modelId="{AFCFDE1A-1D46-4BAF-85C6-260BE0058094}" type="presParOf" srcId="{FE7F8A83-A58C-4E92-BD00-D4726D568A1B}" destId="{5EB1E992-DE65-4356-BF59-AA2D25D61161}" srcOrd="3" destOrd="0" presId="urn:microsoft.com/office/officeart/2005/8/layout/chevron1"/>
    <dgm:cxn modelId="{14091E9C-1FBB-4422-B26C-4AA20FB79362}"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E4B8AF-912F-4501-AF90-87D4EDA76FD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8AB9897B-0891-4B2E-A3D7-9F8EEDE62256}">
      <dgm:prSet phldrT="[Text]" custT="1"/>
      <dgm:spPr/>
      <dgm:t>
        <a:bodyPr/>
        <a:lstStyle/>
        <a:p>
          <a:r>
            <a:rPr lang="en-US" sz="2400" dirty="0" smtClean="0"/>
            <a:t>Quarterly Structure</a:t>
          </a:r>
          <a:endParaRPr lang="en-US" sz="2400" dirty="0"/>
        </a:p>
      </dgm:t>
    </dgm:pt>
    <dgm:pt modelId="{8E38E50B-20EF-4AD6-A246-B5A679B57ECD}" type="parTrans" cxnId="{EDC515F6-4FB5-4AF2-84E3-2FB5B08DCB13}">
      <dgm:prSet/>
      <dgm:spPr/>
      <dgm:t>
        <a:bodyPr/>
        <a:lstStyle/>
        <a:p>
          <a:endParaRPr lang="en-US"/>
        </a:p>
      </dgm:t>
    </dgm:pt>
    <dgm:pt modelId="{46F2A858-D421-4FFB-92CF-09AD5307A867}" type="sibTrans" cxnId="{EDC515F6-4FB5-4AF2-84E3-2FB5B08DCB13}">
      <dgm:prSet/>
      <dgm:spPr/>
      <dgm:t>
        <a:bodyPr/>
        <a:lstStyle/>
        <a:p>
          <a:endParaRPr lang="en-US"/>
        </a:p>
      </dgm:t>
    </dgm:pt>
    <dgm:pt modelId="{4FBFFAA2-D925-40A4-8ECA-E73C18166F81}">
      <dgm:prSet phldrT="[Text]"/>
      <dgm:spPr/>
      <dgm:t>
        <a:bodyPr/>
        <a:lstStyle/>
        <a:p>
          <a:r>
            <a:rPr lang="en-US" dirty="0" smtClean="0"/>
            <a:t>Community Resources Mapped</a:t>
          </a:r>
          <a:endParaRPr lang="en-US" dirty="0"/>
        </a:p>
      </dgm:t>
    </dgm:pt>
    <dgm:pt modelId="{43C73212-D6FE-4BA8-8F30-F146A0760BDB}" type="parTrans" cxnId="{22B8B422-677C-4A19-A0B7-CA0EE396C3E2}">
      <dgm:prSet/>
      <dgm:spPr/>
      <dgm:t>
        <a:bodyPr/>
        <a:lstStyle/>
        <a:p>
          <a:endParaRPr lang="en-US"/>
        </a:p>
      </dgm:t>
    </dgm:pt>
    <dgm:pt modelId="{A0CBD1B5-08F7-4B5A-AB2D-94FA2CBCA43F}" type="sibTrans" cxnId="{22B8B422-677C-4A19-A0B7-CA0EE396C3E2}">
      <dgm:prSet/>
      <dgm:spPr/>
      <dgm:t>
        <a:bodyPr/>
        <a:lstStyle/>
        <a:p>
          <a:endParaRPr lang="en-US"/>
        </a:p>
      </dgm:t>
    </dgm:pt>
    <dgm:pt modelId="{02A024AF-7719-4103-B7B0-B88311CFB7D6}">
      <dgm:prSet phldrT="[Text]" custT="1"/>
      <dgm:spPr/>
      <dgm:t>
        <a:bodyPr/>
        <a:lstStyle/>
        <a:p>
          <a:r>
            <a:rPr lang="en-US" sz="2400" dirty="0" smtClean="0"/>
            <a:t>Monthly Process	</a:t>
          </a:r>
          <a:endParaRPr lang="en-US" sz="2400" dirty="0"/>
        </a:p>
      </dgm:t>
    </dgm:pt>
    <dgm:pt modelId="{43113066-58CF-4FC0-A8E0-D778067ADCDF}" type="parTrans" cxnId="{95207588-FCCC-4D62-9B28-75B20836852E}">
      <dgm:prSet/>
      <dgm:spPr/>
      <dgm:t>
        <a:bodyPr/>
        <a:lstStyle/>
        <a:p>
          <a:endParaRPr lang="en-US"/>
        </a:p>
      </dgm:t>
    </dgm:pt>
    <dgm:pt modelId="{803FC6FD-8B56-4393-A959-7912F33B6759}" type="sibTrans" cxnId="{95207588-FCCC-4D62-9B28-75B20836852E}">
      <dgm:prSet/>
      <dgm:spPr/>
      <dgm:t>
        <a:bodyPr/>
        <a:lstStyle/>
        <a:p>
          <a:endParaRPr lang="en-US"/>
        </a:p>
      </dgm:t>
    </dgm:pt>
    <dgm:pt modelId="{86E0EF99-BF7D-4D89-BAFF-313B5C8CC77B}">
      <dgm:prSet phldrT="[Text]"/>
      <dgm:spPr/>
      <dgm:t>
        <a:bodyPr/>
        <a:lstStyle/>
        <a:p>
          <a:r>
            <a:rPr lang="en-US" dirty="0" smtClean="0"/>
            <a:t>Received Prenatal Screening</a:t>
          </a:r>
          <a:endParaRPr lang="en-US" dirty="0"/>
        </a:p>
      </dgm:t>
    </dgm:pt>
    <dgm:pt modelId="{493C3D6F-A8ED-4D99-95C9-C75B85DE39DE}" type="parTrans" cxnId="{C79241B9-610B-492A-8E34-0F0AF7BFAE63}">
      <dgm:prSet/>
      <dgm:spPr/>
      <dgm:t>
        <a:bodyPr/>
        <a:lstStyle/>
        <a:p>
          <a:endParaRPr lang="en-US"/>
        </a:p>
      </dgm:t>
    </dgm:pt>
    <dgm:pt modelId="{CAA3AD94-A3D3-47BA-B5D4-E8F66F7DDA5B}" type="sibTrans" cxnId="{C79241B9-610B-492A-8E34-0F0AF7BFAE63}">
      <dgm:prSet/>
      <dgm:spPr/>
      <dgm:t>
        <a:bodyPr/>
        <a:lstStyle/>
        <a:p>
          <a:endParaRPr lang="en-US"/>
        </a:p>
      </dgm:t>
    </dgm:pt>
    <dgm:pt modelId="{B5EB664B-3DF5-4FC5-8E26-9530CA9AEB7D}">
      <dgm:prSet phldrT="[Text]"/>
      <dgm:spPr/>
      <dgm:t>
        <a:bodyPr/>
        <a:lstStyle/>
        <a:p>
          <a:r>
            <a:rPr lang="en-US" dirty="0" smtClean="0"/>
            <a:t>Linked to Treatment Prenatally</a:t>
          </a:r>
          <a:endParaRPr lang="en-US" dirty="0"/>
        </a:p>
      </dgm:t>
    </dgm:pt>
    <dgm:pt modelId="{7F96CB33-4861-40FB-A972-3C5A5803D9D7}" type="parTrans" cxnId="{C3421777-3821-4EC4-B313-DA17761CD02F}">
      <dgm:prSet/>
      <dgm:spPr/>
      <dgm:t>
        <a:bodyPr/>
        <a:lstStyle/>
        <a:p>
          <a:endParaRPr lang="en-US"/>
        </a:p>
      </dgm:t>
    </dgm:pt>
    <dgm:pt modelId="{13078C3C-714B-4EEC-952B-5015811C56B5}" type="sibTrans" cxnId="{C3421777-3821-4EC4-B313-DA17761CD02F}">
      <dgm:prSet/>
      <dgm:spPr/>
      <dgm:t>
        <a:bodyPr/>
        <a:lstStyle/>
        <a:p>
          <a:endParaRPr lang="en-US"/>
        </a:p>
      </dgm:t>
    </dgm:pt>
    <dgm:pt modelId="{048402C2-2491-4F58-9326-DC6C1E799FDB}">
      <dgm:prSet phldrT="[Text]" custT="1"/>
      <dgm:spPr/>
      <dgm:t>
        <a:bodyPr/>
        <a:lstStyle/>
        <a:p>
          <a:r>
            <a:rPr lang="en-US" sz="2400" dirty="0" smtClean="0"/>
            <a:t>Monthly Outcome </a:t>
          </a:r>
          <a:endParaRPr lang="en-US" sz="2400" dirty="0"/>
        </a:p>
      </dgm:t>
    </dgm:pt>
    <dgm:pt modelId="{8B023FE4-598C-4A97-9FEF-15E13F6026FD}" type="parTrans" cxnId="{BA3B9A05-63E1-4BEE-A058-6E90E27AE8A6}">
      <dgm:prSet/>
      <dgm:spPr/>
      <dgm:t>
        <a:bodyPr/>
        <a:lstStyle/>
        <a:p>
          <a:endParaRPr lang="en-US"/>
        </a:p>
      </dgm:t>
    </dgm:pt>
    <dgm:pt modelId="{05C0B041-9A62-4CE5-BC90-C5FBA1E83C32}" type="sibTrans" cxnId="{BA3B9A05-63E1-4BEE-A058-6E90E27AE8A6}">
      <dgm:prSet/>
      <dgm:spPr/>
      <dgm:t>
        <a:bodyPr/>
        <a:lstStyle/>
        <a:p>
          <a:endParaRPr lang="en-US"/>
        </a:p>
      </dgm:t>
    </dgm:pt>
    <dgm:pt modelId="{4020513D-D92B-49D3-9A9C-A239CD48F95D}">
      <dgm:prSet phldrT="[Text]"/>
      <dgm:spPr/>
      <dgm:t>
        <a:bodyPr/>
        <a:lstStyle/>
        <a:p>
          <a:r>
            <a:rPr lang="en-US" dirty="0" smtClean="0"/>
            <a:t>In Treatment at Discharge</a:t>
          </a:r>
          <a:endParaRPr lang="en-US" dirty="0"/>
        </a:p>
      </dgm:t>
    </dgm:pt>
    <dgm:pt modelId="{C1BD23FE-B166-49C2-899A-E23109E705DC}" type="parTrans" cxnId="{C18E45AB-E159-4030-85D2-3CD0E33FAC3C}">
      <dgm:prSet/>
      <dgm:spPr/>
      <dgm:t>
        <a:bodyPr/>
        <a:lstStyle/>
        <a:p>
          <a:endParaRPr lang="en-US"/>
        </a:p>
      </dgm:t>
    </dgm:pt>
    <dgm:pt modelId="{4EA791BE-2A05-47AE-8377-BD81B062FFEB}" type="sibTrans" cxnId="{C18E45AB-E159-4030-85D2-3CD0E33FAC3C}">
      <dgm:prSet/>
      <dgm:spPr/>
      <dgm:t>
        <a:bodyPr/>
        <a:lstStyle/>
        <a:p>
          <a:endParaRPr lang="en-US"/>
        </a:p>
      </dgm:t>
    </dgm:pt>
    <dgm:pt modelId="{E33C1E4F-5E59-4441-BE08-9482FB49DC44}">
      <dgm:prSet phldrT="[Text]"/>
      <dgm:spPr/>
      <dgm:t>
        <a:bodyPr/>
        <a:lstStyle/>
        <a:p>
          <a:r>
            <a:rPr lang="en-US" dirty="0" smtClean="0"/>
            <a:t>Breastfeeding at Discharge</a:t>
          </a:r>
          <a:endParaRPr lang="en-US" dirty="0"/>
        </a:p>
      </dgm:t>
    </dgm:pt>
    <dgm:pt modelId="{5A98E41A-3163-4384-B9CF-B7AA3367DEDA}" type="parTrans" cxnId="{292EB05B-F7A0-4F86-96FE-F4B02B052D3B}">
      <dgm:prSet/>
      <dgm:spPr/>
      <dgm:t>
        <a:bodyPr/>
        <a:lstStyle/>
        <a:p>
          <a:endParaRPr lang="en-US"/>
        </a:p>
      </dgm:t>
    </dgm:pt>
    <dgm:pt modelId="{E5E94F5A-B2F3-463C-99FC-82C4F8E4CC90}" type="sibTrans" cxnId="{292EB05B-F7A0-4F86-96FE-F4B02B052D3B}">
      <dgm:prSet/>
      <dgm:spPr/>
      <dgm:t>
        <a:bodyPr/>
        <a:lstStyle/>
        <a:p>
          <a:endParaRPr lang="en-US"/>
        </a:p>
      </dgm:t>
    </dgm:pt>
    <dgm:pt modelId="{76564869-11F6-42E6-BD8A-369959085E7B}">
      <dgm:prSet phldrT="[Text]"/>
      <dgm:spPr/>
      <dgm:t>
        <a:bodyPr/>
        <a:lstStyle/>
        <a:p>
          <a:r>
            <a:rPr lang="en-US" dirty="0" smtClean="0"/>
            <a:t>Standard Screening</a:t>
          </a:r>
          <a:endParaRPr lang="en-US" dirty="0"/>
        </a:p>
      </dgm:t>
    </dgm:pt>
    <dgm:pt modelId="{5DEC7BA8-9B46-4F5D-B08D-380A42D59AA9}" type="parTrans" cxnId="{4592ECEA-2256-4A09-B19D-B6E25D003936}">
      <dgm:prSet/>
      <dgm:spPr/>
      <dgm:t>
        <a:bodyPr/>
        <a:lstStyle/>
        <a:p>
          <a:endParaRPr lang="en-US"/>
        </a:p>
      </dgm:t>
    </dgm:pt>
    <dgm:pt modelId="{714800D2-F577-4965-B3C1-7E83BBD5B6D5}" type="sibTrans" cxnId="{4592ECEA-2256-4A09-B19D-B6E25D003936}">
      <dgm:prSet/>
      <dgm:spPr/>
      <dgm:t>
        <a:bodyPr/>
        <a:lstStyle/>
        <a:p>
          <a:endParaRPr lang="en-US"/>
        </a:p>
      </dgm:t>
    </dgm:pt>
    <dgm:pt modelId="{0E4D9370-3A05-4051-9D1A-AA292B4F932F}">
      <dgm:prSet phldrT="[Text]"/>
      <dgm:spPr/>
      <dgm:t>
        <a:bodyPr/>
        <a:lstStyle/>
        <a:p>
          <a:r>
            <a:rPr lang="en-US" dirty="0" smtClean="0"/>
            <a:t>Protocols* Implemented</a:t>
          </a:r>
          <a:endParaRPr lang="en-US" dirty="0"/>
        </a:p>
      </dgm:t>
    </dgm:pt>
    <dgm:pt modelId="{C8C577C5-4DDB-44B3-8525-948BB6BB07E0}" type="parTrans" cxnId="{169DF096-84F7-4222-9ACA-932E2DA17D33}">
      <dgm:prSet/>
      <dgm:spPr/>
      <dgm:t>
        <a:bodyPr/>
        <a:lstStyle/>
        <a:p>
          <a:endParaRPr lang="en-US"/>
        </a:p>
      </dgm:t>
    </dgm:pt>
    <dgm:pt modelId="{B8AA5CF7-6014-4262-80A0-6EEAC4D4A568}" type="sibTrans" cxnId="{169DF096-84F7-4222-9ACA-932E2DA17D33}">
      <dgm:prSet/>
      <dgm:spPr/>
      <dgm:t>
        <a:bodyPr/>
        <a:lstStyle/>
        <a:p>
          <a:endParaRPr lang="en-US"/>
        </a:p>
      </dgm:t>
    </dgm:pt>
    <dgm:pt modelId="{6CEB4B72-877B-4FBD-AEA4-C574158EAFE5}">
      <dgm:prSet phldrT="[Text]"/>
      <dgm:spPr/>
      <dgm:t>
        <a:bodyPr/>
        <a:lstStyle/>
        <a:p>
          <a:r>
            <a:rPr lang="en-US" dirty="0" smtClean="0"/>
            <a:t>Received Education</a:t>
          </a:r>
          <a:endParaRPr lang="en-US" dirty="0"/>
        </a:p>
      </dgm:t>
    </dgm:pt>
    <dgm:pt modelId="{8CF95316-D64A-4728-BF3B-FC3566D03EE2}" type="parTrans" cxnId="{745918B2-DC75-43FA-BE77-72DA0F2ACDDF}">
      <dgm:prSet/>
      <dgm:spPr/>
      <dgm:t>
        <a:bodyPr/>
        <a:lstStyle/>
        <a:p>
          <a:endParaRPr lang="en-US"/>
        </a:p>
      </dgm:t>
    </dgm:pt>
    <dgm:pt modelId="{38DA58FC-0892-4A7C-9F5C-DF297A040DFC}" type="sibTrans" cxnId="{745918B2-DC75-43FA-BE77-72DA0F2ACDDF}">
      <dgm:prSet/>
      <dgm:spPr/>
      <dgm:t>
        <a:bodyPr/>
        <a:lstStyle/>
        <a:p>
          <a:endParaRPr lang="en-US"/>
        </a:p>
      </dgm:t>
    </dgm:pt>
    <dgm:pt modelId="{C8223F7E-01B1-4DA0-9E6D-D6F49FBC9F92}">
      <dgm:prSet phldrT="[Text]"/>
      <dgm:spPr/>
      <dgm:t>
        <a:bodyPr/>
        <a:lstStyle/>
        <a:p>
          <a:r>
            <a:rPr lang="en-US" dirty="0" smtClean="0"/>
            <a:t>Newborn Discharged to Mother</a:t>
          </a:r>
          <a:endParaRPr lang="en-US" dirty="0"/>
        </a:p>
      </dgm:t>
    </dgm:pt>
    <dgm:pt modelId="{79483624-6990-41DE-B68C-D3018CF3C47F}" type="parTrans" cxnId="{D40C2783-BA0C-4A9C-8AD2-0548A8ADD912}">
      <dgm:prSet/>
      <dgm:spPr/>
      <dgm:t>
        <a:bodyPr/>
        <a:lstStyle/>
        <a:p>
          <a:endParaRPr lang="en-US"/>
        </a:p>
      </dgm:t>
    </dgm:pt>
    <dgm:pt modelId="{C3F8BC9E-AD67-4980-ADB7-AE83B96C4F34}" type="sibTrans" cxnId="{D40C2783-BA0C-4A9C-8AD2-0548A8ADD912}">
      <dgm:prSet/>
      <dgm:spPr/>
      <dgm:t>
        <a:bodyPr/>
        <a:lstStyle/>
        <a:p>
          <a:endParaRPr lang="en-US"/>
        </a:p>
      </dgm:t>
    </dgm:pt>
    <dgm:pt modelId="{D30B1636-6F5B-4982-AD5B-47D7A12A8E3F}" type="pres">
      <dgm:prSet presAssocID="{EFE4B8AF-912F-4501-AF90-87D4EDA76FDD}" presName="layout" presStyleCnt="0">
        <dgm:presLayoutVars>
          <dgm:chMax/>
          <dgm:chPref/>
          <dgm:dir/>
          <dgm:resizeHandles/>
        </dgm:presLayoutVars>
      </dgm:prSet>
      <dgm:spPr/>
      <dgm:t>
        <a:bodyPr/>
        <a:lstStyle/>
        <a:p>
          <a:endParaRPr lang="en-US"/>
        </a:p>
      </dgm:t>
    </dgm:pt>
    <dgm:pt modelId="{EE845912-4691-4119-83CF-3934D61CAC4C}" type="pres">
      <dgm:prSet presAssocID="{8AB9897B-0891-4B2E-A3D7-9F8EEDE62256}" presName="root" presStyleCnt="0">
        <dgm:presLayoutVars>
          <dgm:chMax/>
          <dgm:chPref/>
        </dgm:presLayoutVars>
      </dgm:prSet>
      <dgm:spPr/>
    </dgm:pt>
    <dgm:pt modelId="{DAE99EDD-24AD-4015-9EEE-50FE8059CB73}" type="pres">
      <dgm:prSet presAssocID="{8AB9897B-0891-4B2E-A3D7-9F8EEDE62256}" presName="rootComposite" presStyleCnt="0">
        <dgm:presLayoutVars/>
      </dgm:prSet>
      <dgm:spPr/>
    </dgm:pt>
    <dgm:pt modelId="{8A7932D7-B40D-4013-B54F-2944C20DA184}" type="pres">
      <dgm:prSet presAssocID="{8AB9897B-0891-4B2E-A3D7-9F8EEDE62256}" presName="ParentAccent" presStyleLbl="alignNode1" presStyleIdx="0" presStyleCnt="3"/>
      <dgm:spPr/>
    </dgm:pt>
    <dgm:pt modelId="{4084887B-C82B-4582-B0B2-82BC618632B2}" type="pres">
      <dgm:prSet presAssocID="{8AB9897B-0891-4B2E-A3D7-9F8EEDE62256}" presName="ParentSmallAccent" presStyleLbl="fgAcc1" presStyleIdx="0" presStyleCnt="3"/>
      <dgm:spPr/>
    </dgm:pt>
    <dgm:pt modelId="{7713D2F0-C266-4528-8C7F-0AA462599BCA}" type="pres">
      <dgm:prSet presAssocID="{8AB9897B-0891-4B2E-A3D7-9F8EEDE62256}" presName="Parent" presStyleLbl="revTx" presStyleIdx="0" presStyleCnt="12">
        <dgm:presLayoutVars>
          <dgm:chMax/>
          <dgm:chPref val="4"/>
          <dgm:bulletEnabled val="1"/>
        </dgm:presLayoutVars>
      </dgm:prSet>
      <dgm:spPr/>
      <dgm:t>
        <a:bodyPr/>
        <a:lstStyle/>
        <a:p>
          <a:endParaRPr lang="en-US"/>
        </a:p>
      </dgm:t>
    </dgm:pt>
    <dgm:pt modelId="{5F7AF670-AC00-41C7-9587-95E86E7172A4}" type="pres">
      <dgm:prSet presAssocID="{8AB9897B-0891-4B2E-A3D7-9F8EEDE62256}" presName="childShape" presStyleCnt="0">
        <dgm:presLayoutVars>
          <dgm:chMax val="0"/>
          <dgm:chPref val="0"/>
        </dgm:presLayoutVars>
      </dgm:prSet>
      <dgm:spPr/>
    </dgm:pt>
    <dgm:pt modelId="{89BDD121-98E5-4A6C-85B4-78D4FB8482E3}" type="pres">
      <dgm:prSet presAssocID="{4FBFFAA2-D925-40A4-8ECA-E73C18166F81}" presName="childComposite" presStyleCnt="0">
        <dgm:presLayoutVars>
          <dgm:chMax val="0"/>
          <dgm:chPref val="0"/>
        </dgm:presLayoutVars>
      </dgm:prSet>
      <dgm:spPr/>
    </dgm:pt>
    <dgm:pt modelId="{C00AA710-3499-463D-9F33-CAE45FC8BF6A}" type="pres">
      <dgm:prSet presAssocID="{4FBFFAA2-D925-40A4-8ECA-E73C18166F81}" presName="ChildAccent" presStyleLbl="solidFgAcc1" presStyleIdx="0" presStyleCnt="9"/>
      <dgm:spPr/>
    </dgm:pt>
    <dgm:pt modelId="{BB204F5D-87FC-4A02-9D43-7808D5A44EF3}" type="pres">
      <dgm:prSet presAssocID="{4FBFFAA2-D925-40A4-8ECA-E73C18166F81}" presName="Child" presStyleLbl="revTx" presStyleIdx="1" presStyleCnt="12">
        <dgm:presLayoutVars>
          <dgm:chMax val="0"/>
          <dgm:chPref val="0"/>
          <dgm:bulletEnabled val="1"/>
        </dgm:presLayoutVars>
      </dgm:prSet>
      <dgm:spPr/>
      <dgm:t>
        <a:bodyPr/>
        <a:lstStyle/>
        <a:p>
          <a:endParaRPr lang="en-US"/>
        </a:p>
      </dgm:t>
    </dgm:pt>
    <dgm:pt modelId="{C798C375-14FB-4FAC-BEFA-9E0FBCE67D1E}" type="pres">
      <dgm:prSet presAssocID="{0E4D9370-3A05-4051-9D1A-AA292B4F932F}" presName="childComposite" presStyleCnt="0">
        <dgm:presLayoutVars>
          <dgm:chMax val="0"/>
          <dgm:chPref val="0"/>
        </dgm:presLayoutVars>
      </dgm:prSet>
      <dgm:spPr/>
    </dgm:pt>
    <dgm:pt modelId="{C054BD22-DF38-4A86-918D-429F218A6427}" type="pres">
      <dgm:prSet presAssocID="{0E4D9370-3A05-4051-9D1A-AA292B4F932F}" presName="ChildAccent" presStyleLbl="solidFgAcc1" presStyleIdx="1" presStyleCnt="9"/>
      <dgm:spPr/>
    </dgm:pt>
    <dgm:pt modelId="{EEBD4807-2BB2-456A-AB8B-7C8287A43BF6}" type="pres">
      <dgm:prSet presAssocID="{0E4D9370-3A05-4051-9D1A-AA292B4F932F}" presName="Child" presStyleLbl="revTx" presStyleIdx="2" presStyleCnt="12">
        <dgm:presLayoutVars>
          <dgm:chMax val="0"/>
          <dgm:chPref val="0"/>
          <dgm:bulletEnabled val="1"/>
        </dgm:presLayoutVars>
      </dgm:prSet>
      <dgm:spPr/>
      <dgm:t>
        <a:bodyPr/>
        <a:lstStyle/>
        <a:p>
          <a:endParaRPr lang="en-US"/>
        </a:p>
      </dgm:t>
    </dgm:pt>
    <dgm:pt modelId="{CE63E44E-050D-4A15-B425-356BF1C30D3B}" type="pres">
      <dgm:prSet presAssocID="{76564869-11F6-42E6-BD8A-369959085E7B}" presName="childComposite" presStyleCnt="0">
        <dgm:presLayoutVars>
          <dgm:chMax val="0"/>
          <dgm:chPref val="0"/>
        </dgm:presLayoutVars>
      </dgm:prSet>
      <dgm:spPr/>
    </dgm:pt>
    <dgm:pt modelId="{B8CCEECD-DF9F-4813-9FE6-65BA02EB37D0}" type="pres">
      <dgm:prSet presAssocID="{76564869-11F6-42E6-BD8A-369959085E7B}" presName="ChildAccent" presStyleLbl="solidFgAcc1" presStyleIdx="2" presStyleCnt="9"/>
      <dgm:spPr/>
      <dgm:t>
        <a:bodyPr/>
        <a:lstStyle/>
        <a:p>
          <a:endParaRPr lang="en-US"/>
        </a:p>
      </dgm:t>
    </dgm:pt>
    <dgm:pt modelId="{6E4BB78A-CF74-49CA-A941-AA2538ADBEA6}" type="pres">
      <dgm:prSet presAssocID="{76564869-11F6-42E6-BD8A-369959085E7B}" presName="Child" presStyleLbl="revTx" presStyleIdx="3" presStyleCnt="12">
        <dgm:presLayoutVars>
          <dgm:chMax val="0"/>
          <dgm:chPref val="0"/>
          <dgm:bulletEnabled val="1"/>
        </dgm:presLayoutVars>
      </dgm:prSet>
      <dgm:spPr/>
      <dgm:t>
        <a:bodyPr/>
        <a:lstStyle/>
        <a:p>
          <a:endParaRPr lang="en-US"/>
        </a:p>
      </dgm:t>
    </dgm:pt>
    <dgm:pt modelId="{E4E93489-53AB-4B3F-AC34-293081CA3528}" type="pres">
      <dgm:prSet presAssocID="{02A024AF-7719-4103-B7B0-B88311CFB7D6}" presName="root" presStyleCnt="0">
        <dgm:presLayoutVars>
          <dgm:chMax/>
          <dgm:chPref/>
        </dgm:presLayoutVars>
      </dgm:prSet>
      <dgm:spPr/>
    </dgm:pt>
    <dgm:pt modelId="{63C1F082-2144-4EB4-90EA-3E0A9CF5CB52}" type="pres">
      <dgm:prSet presAssocID="{02A024AF-7719-4103-B7B0-B88311CFB7D6}" presName="rootComposite" presStyleCnt="0">
        <dgm:presLayoutVars/>
      </dgm:prSet>
      <dgm:spPr/>
    </dgm:pt>
    <dgm:pt modelId="{0CEC82C8-BC7B-4DC2-8F44-8441DE250303}" type="pres">
      <dgm:prSet presAssocID="{02A024AF-7719-4103-B7B0-B88311CFB7D6}" presName="ParentAccent" presStyleLbl="alignNode1" presStyleIdx="1" presStyleCnt="3"/>
      <dgm:spPr/>
    </dgm:pt>
    <dgm:pt modelId="{B8606C70-A1C5-41CE-9431-FFC1BDCDD446}" type="pres">
      <dgm:prSet presAssocID="{02A024AF-7719-4103-B7B0-B88311CFB7D6}" presName="ParentSmallAccent" presStyleLbl="fgAcc1" presStyleIdx="1" presStyleCnt="3"/>
      <dgm:spPr/>
    </dgm:pt>
    <dgm:pt modelId="{645E7592-2DAC-4BFB-B005-EB349BB85CDE}" type="pres">
      <dgm:prSet presAssocID="{02A024AF-7719-4103-B7B0-B88311CFB7D6}" presName="Parent" presStyleLbl="revTx" presStyleIdx="4" presStyleCnt="12">
        <dgm:presLayoutVars>
          <dgm:chMax/>
          <dgm:chPref val="4"/>
          <dgm:bulletEnabled val="1"/>
        </dgm:presLayoutVars>
      </dgm:prSet>
      <dgm:spPr/>
      <dgm:t>
        <a:bodyPr/>
        <a:lstStyle/>
        <a:p>
          <a:endParaRPr lang="en-US"/>
        </a:p>
      </dgm:t>
    </dgm:pt>
    <dgm:pt modelId="{0EB1205E-83C6-4F9A-A6B0-033731879431}" type="pres">
      <dgm:prSet presAssocID="{02A024AF-7719-4103-B7B0-B88311CFB7D6}" presName="childShape" presStyleCnt="0">
        <dgm:presLayoutVars>
          <dgm:chMax val="0"/>
          <dgm:chPref val="0"/>
        </dgm:presLayoutVars>
      </dgm:prSet>
      <dgm:spPr/>
    </dgm:pt>
    <dgm:pt modelId="{958DB655-8098-43C3-B07E-1C775D47435F}" type="pres">
      <dgm:prSet presAssocID="{86E0EF99-BF7D-4D89-BAFF-313B5C8CC77B}" presName="childComposite" presStyleCnt="0">
        <dgm:presLayoutVars>
          <dgm:chMax val="0"/>
          <dgm:chPref val="0"/>
        </dgm:presLayoutVars>
      </dgm:prSet>
      <dgm:spPr/>
    </dgm:pt>
    <dgm:pt modelId="{73FABCE2-7AA0-4EAF-9AEA-4DD34E707DCE}" type="pres">
      <dgm:prSet presAssocID="{86E0EF99-BF7D-4D89-BAFF-313B5C8CC77B}" presName="ChildAccent" presStyleLbl="solidFgAcc1" presStyleIdx="3" presStyleCnt="9"/>
      <dgm:spPr/>
    </dgm:pt>
    <dgm:pt modelId="{C5C41833-829F-47DD-BAF9-AFCDF49C6A54}" type="pres">
      <dgm:prSet presAssocID="{86E0EF99-BF7D-4D89-BAFF-313B5C8CC77B}" presName="Child" presStyleLbl="revTx" presStyleIdx="5" presStyleCnt="12">
        <dgm:presLayoutVars>
          <dgm:chMax val="0"/>
          <dgm:chPref val="0"/>
          <dgm:bulletEnabled val="1"/>
        </dgm:presLayoutVars>
      </dgm:prSet>
      <dgm:spPr/>
      <dgm:t>
        <a:bodyPr/>
        <a:lstStyle/>
        <a:p>
          <a:endParaRPr lang="en-US"/>
        </a:p>
      </dgm:t>
    </dgm:pt>
    <dgm:pt modelId="{1A96AADD-5A3B-454C-9496-635250B01C52}" type="pres">
      <dgm:prSet presAssocID="{B5EB664B-3DF5-4FC5-8E26-9530CA9AEB7D}" presName="childComposite" presStyleCnt="0">
        <dgm:presLayoutVars>
          <dgm:chMax val="0"/>
          <dgm:chPref val="0"/>
        </dgm:presLayoutVars>
      </dgm:prSet>
      <dgm:spPr/>
    </dgm:pt>
    <dgm:pt modelId="{13B9059B-7BD2-40BB-909D-28693A18F1CD}" type="pres">
      <dgm:prSet presAssocID="{B5EB664B-3DF5-4FC5-8E26-9530CA9AEB7D}" presName="ChildAccent" presStyleLbl="solidFgAcc1" presStyleIdx="4" presStyleCnt="9"/>
      <dgm:spPr/>
    </dgm:pt>
    <dgm:pt modelId="{2683F248-1520-41DB-8FA7-241FC86F8E8B}" type="pres">
      <dgm:prSet presAssocID="{B5EB664B-3DF5-4FC5-8E26-9530CA9AEB7D}" presName="Child" presStyleLbl="revTx" presStyleIdx="6" presStyleCnt="12">
        <dgm:presLayoutVars>
          <dgm:chMax val="0"/>
          <dgm:chPref val="0"/>
          <dgm:bulletEnabled val="1"/>
        </dgm:presLayoutVars>
      </dgm:prSet>
      <dgm:spPr/>
      <dgm:t>
        <a:bodyPr/>
        <a:lstStyle/>
        <a:p>
          <a:endParaRPr lang="en-US"/>
        </a:p>
      </dgm:t>
    </dgm:pt>
    <dgm:pt modelId="{54C1C072-8799-4B55-869B-7CBA7AF784E2}" type="pres">
      <dgm:prSet presAssocID="{6CEB4B72-877B-4FBD-AEA4-C574158EAFE5}" presName="childComposite" presStyleCnt="0">
        <dgm:presLayoutVars>
          <dgm:chMax val="0"/>
          <dgm:chPref val="0"/>
        </dgm:presLayoutVars>
      </dgm:prSet>
      <dgm:spPr/>
    </dgm:pt>
    <dgm:pt modelId="{44C10E94-1DE5-40E8-9214-A3C50D58F7AD}" type="pres">
      <dgm:prSet presAssocID="{6CEB4B72-877B-4FBD-AEA4-C574158EAFE5}" presName="ChildAccent" presStyleLbl="solidFgAcc1" presStyleIdx="5" presStyleCnt="9"/>
      <dgm:spPr/>
    </dgm:pt>
    <dgm:pt modelId="{1BD51782-87D8-446F-8CF6-7236609F0CC8}" type="pres">
      <dgm:prSet presAssocID="{6CEB4B72-877B-4FBD-AEA4-C574158EAFE5}" presName="Child" presStyleLbl="revTx" presStyleIdx="7" presStyleCnt="12">
        <dgm:presLayoutVars>
          <dgm:chMax val="0"/>
          <dgm:chPref val="0"/>
          <dgm:bulletEnabled val="1"/>
        </dgm:presLayoutVars>
      </dgm:prSet>
      <dgm:spPr/>
      <dgm:t>
        <a:bodyPr/>
        <a:lstStyle/>
        <a:p>
          <a:endParaRPr lang="en-US"/>
        </a:p>
      </dgm:t>
    </dgm:pt>
    <dgm:pt modelId="{9F423453-C0EA-4165-A72B-66F5DAB0F85F}" type="pres">
      <dgm:prSet presAssocID="{048402C2-2491-4F58-9326-DC6C1E799FDB}" presName="root" presStyleCnt="0">
        <dgm:presLayoutVars>
          <dgm:chMax/>
          <dgm:chPref/>
        </dgm:presLayoutVars>
      </dgm:prSet>
      <dgm:spPr/>
    </dgm:pt>
    <dgm:pt modelId="{92F4A664-3AF7-4D9F-8EE8-5CBFA1D4D3C0}" type="pres">
      <dgm:prSet presAssocID="{048402C2-2491-4F58-9326-DC6C1E799FDB}" presName="rootComposite" presStyleCnt="0">
        <dgm:presLayoutVars/>
      </dgm:prSet>
      <dgm:spPr/>
    </dgm:pt>
    <dgm:pt modelId="{E12D491C-BF7B-43E1-BC30-8C4E765AA234}" type="pres">
      <dgm:prSet presAssocID="{048402C2-2491-4F58-9326-DC6C1E799FDB}" presName="ParentAccent" presStyleLbl="alignNode1" presStyleIdx="2" presStyleCnt="3"/>
      <dgm:spPr/>
    </dgm:pt>
    <dgm:pt modelId="{21117CE4-6D9E-42EB-9447-B6EB02E74A29}" type="pres">
      <dgm:prSet presAssocID="{048402C2-2491-4F58-9326-DC6C1E799FDB}" presName="ParentSmallAccent" presStyleLbl="fgAcc1" presStyleIdx="2" presStyleCnt="3"/>
      <dgm:spPr/>
    </dgm:pt>
    <dgm:pt modelId="{F04CC82C-AEB2-4F34-BB55-E80C1D8EF1A9}" type="pres">
      <dgm:prSet presAssocID="{048402C2-2491-4F58-9326-DC6C1E799FDB}" presName="Parent" presStyleLbl="revTx" presStyleIdx="8" presStyleCnt="12">
        <dgm:presLayoutVars>
          <dgm:chMax/>
          <dgm:chPref val="4"/>
          <dgm:bulletEnabled val="1"/>
        </dgm:presLayoutVars>
      </dgm:prSet>
      <dgm:spPr/>
      <dgm:t>
        <a:bodyPr/>
        <a:lstStyle/>
        <a:p>
          <a:endParaRPr lang="en-US"/>
        </a:p>
      </dgm:t>
    </dgm:pt>
    <dgm:pt modelId="{977AB8A2-6CA0-4AF1-9ABD-CFC16909A95C}" type="pres">
      <dgm:prSet presAssocID="{048402C2-2491-4F58-9326-DC6C1E799FDB}" presName="childShape" presStyleCnt="0">
        <dgm:presLayoutVars>
          <dgm:chMax val="0"/>
          <dgm:chPref val="0"/>
        </dgm:presLayoutVars>
      </dgm:prSet>
      <dgm:spPr/>
    </dgm:pt>
    <dgm:pt modelId="{F7D26B3E-0738-4DBB-A6B6-F87DF02DB0A0}" type="pres">
      <dgm:prSet presAssocID="{4020513D-D92B-49D3-9A9C-A239CD48F95D}" presName="childComposite" presStyleCnt="0">
        <dgm:presLayoutVars>
          <dgm:chMax val="0"/>
          <dgm:chPref val="0"/>
        </dgm:presLayoutVars>
      </dgm:prSet>
      <dgm:spPr/>
    </dgm:pt>
    <dgm:pt modelId="{8AC30112-474D-495D-A931-E6B131703090}" type="pres">
      <dgm:prSet presAssocID="{4020513D-D92B-49D3-9A9C-A239CD48F95D}" presName="ChildAccent" presStyleLbl="solidFgAcc1" presStyleIdx="6" presStyleCnt="9"/>
      <dgm:spPr/>
    </dgm:pt>
    <dgm:pt modelId="{77AB1CA2-1013-4419-A640-2B941EBF4987}" type="pres">
      <dgm:prSet presAssocID="{4020513D-D92B-49D3-9A9C-A239CD48F95D}" presName="Child" presStyleLbl="revTx" presStyleIdx="9" presStyleCnt="12">
        <dgm:presLayoutVars>
          <dgm:chMax val="0"/>
          <dgm:chPref val="0"/>
          <dgm:bulletEnabled val="1"/>
        </dgm:presLayoutVars>
      </dgm:prSet>
      <dgm:spPr/>
      <dgm:t>
        <a:bodyPr/>
        <a:lstStyle/>
        <a:p>
          <a:endParaRPr lang="en-US"/>
        </a:p>
      </dgm:t>
    </dgm:pt>
    <dgm:pt modelId="{6ED6A24C-FCA1-4507-87B8-42F7CF5663BF}" type="pres">
      <dgm:prSet presAssocID="{E33C1E4F-5E59-4441-BE08-9482FB49DC44}" presName="childComposite" presStyleCnt="0">
        <dgm:presLayoutVars>
          <dgm:chMax val="0"/>
          <dgm:chPref val="0"/>
        </dgm:presLayoutVars>
      </dgm:prSet>
      <dgm:spPr/>
    </dgm:pt>
    <dgm:pt modelId="{53CA75C6-7A31-415F-AF02-A7962986F319}" type="pres">
      <dgm:prSet presAssocID="{E33C1E4F-5E59-4441-BE08-9482FB49DC44}" presName="ChildAccent" presStyleLbl="solidFgAcc1" presStyleIdx="7" presStyleCnt="9"/>
      <dgm:spPr/>
    </dgm:pt>
    <dgm:pt modelId="{C04F841E-FD68-4FF9-816A-60625D87C980}" type="pres">
      <dgm:prSet presAssocID="{E33C1E4F-5E59-4441-BE08-9482FB49DC44}" presName="Child" presStyleLbl="revTx" presStyleIdx="10" presStyleCnt="12">
        <dgm:presLayoutVars>
          <dgm:chMax val="0"/>
          <dgm:chPref val="0"/>
          <dgm:bulletEnabled val="1"/>
        </dgm:presLayoutVars>
      </dgm:prSet>
      <dgm:spPr/>
      <dgm:t>
        <a:bodyPr/>
        <a:lstStyle/>
        <a:p>
          <a:endParaRPr lang="en-US"/>
        </a:p>
      </dgm:t>
    </dgm:pt>
    <dgm:pt modelId="{711BB637-F73A-4EF4-87C0-DEB000AB9F64}" type="pres">
      <dgm:prSet presAssocID="{C8223F7E-01B1-4DA0-9E6D-D6F49FBC9F92}" presName="childComposite" presStyleCnt="0">
        <dgm:presLayoutVars>
          <dgm:chMax val="0"/>
          <dgm:chPref val="0"/>
        </dgm:presLayoutVars>
      </dgm:prSet>
      <dgm:spPr/>
    </dgm:pt>
    <dgm:pt modelId="{0CB953BD-9254-40E3-B951-05AB2B91670C}" type="pres">
      <dgm:prSet presAssocID="{C8223F7E-01B1-4DA0-9E6D-D6F49FBC9F92}" presName="ChildAccent" presStyleLbl="solidFgAcc1" presStyleIdx="8" presStyleCnt="9"/>
      <dgm:spPr/>
    </dgm:pt>
    <dgm:pt modelId="{86578602-CFCB-48B7-ADB4-46B591A2E22A}" type="pres">
      <dgm:prSet presAssocID="{C8223F7E-01B1-4DA0-9E6D-D6F49FBC9F92}" presName="Child" presStyleLbl="revTx" presStyleIdx="11" presStyleCnt="12">
        <dgm:presLayoutVars>
          <dgm:chMax val="0"/>
          <dgm:chPref val="0"/>
          <dgm:bulletEnabled val="1"/>
        </dgm:presLayoutVars>
      </dgm:prSet>
      <dgm:spPr/>
      <dgm:t>
        <a:bodyPr/>
        <a:lstStyle/>
        <a:p>
          <a:endParaRPr lang="en-US"/>
        </a:p>
      </dgm:t>
    </dgm:pt>
  </dgm:ptLst>
  <dgm:cxnLst>
    <dgm:cxn modelId="{95207588-FCCC-4D62-9B28-75B20836852E}" srcId="{EFE4B8AF-912F-4501-AF90-87D4EDA76FDD}" destId="{02A024AF-7719-4103-B7B0-B88311CFB7D6}" srcOrd="1" destOrd="0" parTransId="{43113066-58CF-4FC0-A8E0-D778067ADCDF}" sibTransId="{803FC6FD-8B56-4393-A959-7912F33B6759}"/>
    <dgm:cxn modelId="{C79241B9-610B-492A-8E34-0F0AF7BFAE63}" srcId="{02A024AF-7719-4103-B7B0-B88311CFB7D6}" destId="{86E0EF99-BF7D-4D89-BAFF-313B5C8CC77B}" srcOrd="0" destOrd="0" parTransId="{493C3D6F-A8ED-4D99-95C9-C75B85DE39DE}" sibTransId="{CAA3AD94-A3D3-47BA-B5D4-E8F66F7DDA5B}"/>
    <dgm:cxn modelId="{745918B2-DC75-43FA-BE77-72DA0F2ACDDF}" srcId="{02A024AF-7719-4103-B7B0-B88311CFB7D6}" destId="{6CEB4B72-877B-4FBD-AEA4-C574158EAFE5}" srcOrd="2" destOrd="0" parTransId="{8CF95316-D64A-4728-BF3B-FC3566D03EE2}" sibTransId="{38DA58FC-0892-4A7C-9F5C-DF297A040DFC}"/>
    <dgm:cxn modelId="{C18E45AB-E159-4030-85D2-3CD0E33FAC3C}" srcId="{048402C2-2491-4F58-9326-DC6C1E799FDB}" destId="{4020513D-D92B-49D3-9A9C-A239CD48F95D}" srcOrd="0" destOrd="0" parTransId="{C1BD23FE-B166-49C2-899A-E23109E705DC}" sibTransId="{4EA791BE-2A05-47AE-8377-BD81B062FFEB}"/>
    <dgm:cxn modelId="{292EB05B-F7A0-4F86-96FE-F4B02B052D3B}" srcId="{048402C2-2491-4F58-9326-DC6C1E799FDB}" destId="{E33C1E4F-5E59-4441-BE08-9482FB49DC44}" srcOrd="1" destOrd="0" parTransId="{5A98E41A-3163-4384-B9CF-B7AA3367DEDA}" sibTransId="{E5E94F5A-B2F3-463C-99FC-82C4F8E4CC90}"/>
    <dgm:cxn modelId="{4592ECEA-2256-4A09-B19D-B6E25D003936}" srcId="{8AB9897B-0891-4B2E-A3D7-9F8EEDE62256}" destId="{76564869-11F6-42E6-BD8A-369959085E7B}" srcOrd="2" destOrd="0" parTransId="{5DEC7BA8-9B46-4F5D-B08D-380A42D59AA9}" sibTransId="{714800D2-F577-4965-B3C1-7E83BBD5B6D5}"/>
    <dgm:cxn modelId="{B1A70A9B-42B4-4E38-AD60-9B4C386566A4}" type="presOf" srcId="{E33C1E4F-5E59-4441-BE08-9482FB49DC44}" destId="{C04F841E-FD68-4FF9-816A-60625D87C980}" srcOrd="0" destOrd="0" presId="urn:microsoft.com/office/officeart/2008/layout/SquareAccentList"/>
    <dgm:cxn modelId="{FF556ED8-C6D9-412E-AE85-7CA1771849FB}" type="presOf" srcId="{0E4D9370-3A05-4051-9D1A-AA292B4F932F}" destId="{EEBD4807-2BB2-456A-AB8B-7C8287A43BF6}" srcOrd="0" destOrd="0" presId="urn:microsoft.com/office/officeart/2008/layout/SquareAccentList"/>
    <dgm:cxn modelId="{22B8B422-677C-4A19-A0B7-CA0EE396C3E2}" srcId="{8AB9897B-0891-4B2E-A3D7-9F8EEDE62256}" destId="{4FBFFAA2-D925-40A4-8ECA-E73C18166F81}" srcOrd="0" destOrd="0" parTransId="{43C73212-D6FE-4BA8-8F30-F146A0760BDB}" sibTransId="{A0CBD1B5-08F7-4B5A-AB2D-94FA2CBCA43F}"/>
    <dgm:cxn modelId="{2F9D769B-7938-423D-B224-4D2E8751AE4F}" type="presOf" srcId="{86E0EF99-BF7D-4D89-BAFF-313B5C8CC77B}" destId="{C5C41833-829F-47DD-BAF9-AFCDF49C6A54}" srcOrd="0" destOrd="0" presId="urn:microsoft.com/office/officeart/2008/layout/SquareAccentList"/>
    <dgm:cxn modelId="{C3421777-3821-4EC4-B313-DA17761CD02F}" srcId="{02A024AF-7719-4103-B7B0-B88311CFB7D6}" destId="{B5EB664B-3DF5-4FC5-8E26-9530CA9AEB7D}" srcOrd="1" destOrd="0" parTransId="{7F96CB33-4861-40FB-A972-3C5A5803D9D7}" sibTransId="{13078C3C-714B-4EEC-952B-5015811C56B5}"/>
    <dgm:cxn modelId="{6830A613-D4C6-46D8-B9D0-ED065E18E033}" type="presOf" srcId="{76564869-11F6-42E6-BD8A-369959085E7B}" destId="{6E4BB78A-CF74-49CA-A941-AA2538ADBEA6}" srcOrd="0" destOrd="0" presId="urn:microsoft.com/office/officeart/2008/layout/SquareAccentList"/>
    <dgm:cxn modelId="{CDB6DC90-8C6D-475C-A106-9182645E359B}" type="presOf" srcId="{8AB9897B-0891-4B2E-A3D7-9F8EEDE62256}" destId="{7713D2F0-C266-4528-8C7F-0AA462599BCA}" srcOrd="0" destOrd="0" presId="urn:microsoft.com/office/officeart/2008/layout/SquareAccentList"/>
    <dgm:cxn modelId="{BB5F7CB7-8471-4048-97B8-F97EE2A1B032}" type="presOf" srcId="{4FBFFAA2-D925-40A4-8ECA-E73C18166F81}" destId="{BB204F5D-87FC-4A02-9D43-7808D5A44EF3}" srcOrd="0" destOrd="0" presId="urn:microsoft.com/office/officeart/2008/layout/SquareAccentList"/>
    <dgm:cxn modelId="{1BC3D2EA-5DD5-47D8-BA04-8E7995E520DA}" type="presOf" srcId="{02A024AF-7719-4103-B7B0-B88311CFB7D6}" destId="{645E7592-2DAC-4BFB-B005-EB349BB85CDE}" srcOrd="0" destOrd="0" presId="urn:microsoft.com/office/officeart/2008/layout/SquareAccentList"/>
    <dgm:cxn modelId="{D40C2783-BA0C-4A9C-8AD2-0548A8ADD912}" srcId="{048402C2-2491-4F58-9326-DC6C1E799FDB}" destId="{C8223F7E-01B1-4DA0-9E6D-D6F49FBC9F92}" srcOrd="2" destOrd="0" parTransId="{79483624-6990-41DE-B68C-D3018CF3C47F}" sibTransId="{C3F8BC9E-AD67-4980-ADB7-AE83B96C4F34}"/>
    <dgm:cxn modelId="{BA8A2965-0D2E-4CC7-8F88-924C74EECC98}" type="presOf" srcId="{EFE4B8AF-912F-4501-AF90-87D4EDA76FDD}" destId="{D30B1636-6F5B-4982-AD5B-47D7A12A8E3F}" srcOrd="0" destOrd="0" presId="urn:microsoft.com/office/officeart/2008/layout/SquareAccentList"/>
    <dgm:cxn modelId="{BA3B9A05-63E1-4BEE-A058-6E90E27AE8A6}" srcId="{EFE4B8AF-912F-4501-AF90-87D4EDA76FDD}" destId="{048402C2-2491-4F58-9326-DC6C1E799FDB}" srcOrd="2" destOrd="0" parTransId="{8B023FE4-598C-4A97-9FEF-15E13F6026FD}" sibTransId="{05C0B041-9A62-4CE5-BC90-C5FBA1E83C32}"/>
    <dgm:cxn modelId="{EDC515F6-4FB5-4AF2-84E3-2FB5B08DCB13}" srcId="{EFE4B8AF-912F-4501-AF90-87D4EDA76FDD}" destId="{8AB9897B-0891-4B2E-A3D7-9F8EEDE62256}" srcOrd="0" destOrd="0" parTransId="{8E38E50B-20EF-4AD6-A246-B5A679B57ECD}" sibTransId="{46F2A858-D421-4FFB-92CF-09AD5307A867}"/>
    <dgm:cxn modelId="{E2843707-A48D-42BD-A65F-48751D77C854}" type="presOf" srcId="{6CEB4B72-877B-4FBD-AEA4-C574158EAFE5}" destId="{1BD51782-87D8-446F-8CF6-7236609F0CC8}" srcOrd="0" destOrd="0" presId="urn:microsoft.com/office/officeart/2008/layout/SquareAccentList"/>
    <dgm:cxn modelId="{72DDB3F4-7054-41D0-BB5E-90A902E09892}" type="presOf" srcId="{C8223F7E-01B1-4DA0-9E6D-D6F49FBC9F92}" destId="{86578602-CFCB-48B7-ADB4-46B591A2E22A}" srcOrd="0" destOrd="0" presId="urn:microsoft.com/office/officeart/2008/layout/SquareAccentList"/>
    <dgm:cxn modelId="{56B57540-D0A4-4445-8B9D-CA055CB5B1C0}" type="presOf" srcId="{048402C2-2491-4F58-9326-DC6C1E799FDB}" destId="{F04CC82C-AEB2-4F34-BB55-E80C1D8EF1A9}" srcOrd="0" destOrd="0" presId="urn:microsoft.com/office/officeart/2008/layout/SquareAccentList"/>
    <dgm:cxn modelId="{A2AA17AC-76E3-4AD0-8E97-2984270B6A2B}" type="presOf" srcId="{B5EB664B-3DF5-4FC5-8E26-9530CA9AEB7D}" destId="{2683F248-1520-41DB-8FA7-241FC86F8E8B}" srcOrd="0" destOrd="0" presId="urn:microsoft.com/office/officeart/2008/layout/SquareAccentList"/>
    <dgm:cxn modelId="{C22BF937-03EA-497A-9320-80093030F6C3}" type="presOf" srcId="{4020513D-D92B-49D3-9A9C-A239CD48F95D}" destId="{77AB1CA2-1013-4419-A640-2B941EBF4987}" srcOrd="0" destOrd="0" presId="urn:microsoft.com/office/officeart/2008/layout/SquareAccentList"/>
    <dgm:cxn modelId="{169DF096-84F7-4222-9ACA-932E2DA17D33}" srcId="{8AB9897B-0891-4B2E-A3D7-9F8EEDE62256}" destId="{0E4D9370-3A05-4051-9D1A-AA292B4F932F}" srcOrd="1" destOrd="0" parTransId="{C8C577C5-4DDB-44B3-8525-948BB6BB07E0}" sibTransId="{B8AA5CF7-6014-4262-80A0-6EEAC4D4A568}"/>
    <dgm:cxn modelId="{B59F917F-7266-44B0-8A59-8838875CB146}" type="presParOf" srcId="{D30B1636-6F5B-4982-AD5B-47D7A12A8E3F}" destId="{EE845912-4691-4119-83CF-3934D61CAC4C}" srcOrd="0" destOrd="0" presId="urn:microsoft.com/office/officeart/2008/layout/SquareAccentList"/>
    <dgm:cxn modelId="{C1DADEE1-BD63-4A5A-952A-2EFAC6CFA436}" type="presParOf" srcId="{EE845912-4691-4119-83CF-3934D61CAC4C}" destId="{DAE99EDD-24AD-4015-9EEE-50FE8059CB73}" srcOrd="0" destOrd="0" presId="urn:microsoft.com/office/officeart/2008/layout/SquareAccentList"/>
    <dgm:cxn modelId="{1AF776EE-369B-4D62-8222-B0D67B3B2A74}" type="presParOf" srcId="{DAE99EDD-24AD-4015-9EEE-50FE8059CB73}" destId="{8A7932D7-B40D-4013-B54F-2944C20DA184}" srcOrd="0" destOrd="0" presId="urn:microsoft.com/office/officeart/2008/layout/SquareAccentList"/>
    <dgm:cxn modelId="{76131725-6AC5-4F8F-909E-BC6421A87677}" type="presParOf" srcId="{DAE99EDD-24AD-4015-9EEE-50FE8059CB73}" destId="{4084887B-C82B-4582-B0B2-82BC618632B2}" srcOrd="1" destOrd="0" presId="urn:microsoft.com/office/officeart/2008/layout/SquareAccentList"/>
    <dgm:cxn modelId="{E46C2A6E-045C-4E93-8FF6-4C7C3E6E79A4}" type="presParOf" srcId="{DAE99EDD-24AD-4015-9EEE-50FE8059CB73}" destId="{7713D2F0-C266-4528-8C7F-0AA462599BCA}" srcOrd="2" destOrd="0" presId="urn:microsoft.com/office/officeart/2008/layout/SquareAccentList"/>
    <dgm:cxn modelId="{5D6168E2-CC5A-49FE-B5DC-DE44015E04AC}" type="presParOf" srcId="{EE845912-4691-4119-83CF-3934D61CAC4C}" destId="{5F7AF670-AC00-41C7-9587-95E86E7172A4}" srcOrd="1" destOrd="0" presId="urn:microsoft.com/office/officeart/2008/layout/SquareAccentList"/>
    <dgm:cxn modelId="{A80C22C3-0A9C-45EE-98C7-0A5D4BA293D0}" type="presParOf" srcId="{5F7AF670-AC00-41C7-9587-95E86E7172A4}" destId="{89BDD121-98E5-4A6C-85B4-78D4FB8482E3}" srcOrd="0" destOrd="0" presId="urn:microsoft.com/office/officeart/2008/layout/SquareAccentList"/>
    <dgm:cxn modelId="{F2D60385-DA4A-4433-AA5E-C56DC05DFF65}" type="presParOf" srcId="{89BDD121-98E5-4A6C-85B4-78D4FB8482E3}" destId="{C00AA710-3499-463D-9F33-CAE45FC8BF6A}" srcOrd="0" destOrd="0" presId="urn:microsoft.com/office/officeart/2008/layout/SquareAccentList"/>
    <dgm:cxn modelId="{C4EDFBEC-3302-43A5-883D-55E954B8EC7D}" type="presParOf" srcId="{89BDD121-98E5-4A6C-85B4-78D4FB8482E3}" destId="{BB204F5D-87FC-4A02-9D43-7808D5A44EF3}" srcOrd="1" destOrd="0" presId="urn:microsoft.com/office/officeart/2008/layout/SquareAccentList"/>
    <dgm:cxn modelId="{55F6F5F4-F0F4-45FD-B52F-9A5D01C33399}" type="presParOf" srcId="{5F7AF670-AC00-41C7-9587-95E86E7172A4}" destId="{C798C375-14FB-4FAC-BEFA-9E0FBCE67D1E}" srcOrd="1" destOrd="0" presId="urn:microsoft.com/office/officeart/2008/layout/SquareAccentList"/>
    <dgm:cxn modelId="{8E847CB6-2B9D-43AE-8477-4FACC4BA4DE8}" type="presParOf" srcId="{C798C375-14FB-4FAC-BEFA-9E0FBCE67D1E}" destId="{C054BD22-DF38-4A86-918D-429F218A6427}" srcOrd="0" destOrd="0" presId="urn:microsoft.com/office/officeart/2008/layout/SquareAccentList"/>
    <dgm:cxn modelId="{03C0A209-E454-44A3-8EF1-DE6103D3FFA8}" type="presParOf" srcId="{C798C375-14FB-4FAC-BEFA-9E0FBCE67D1E}" destId="{EEBD4807-2BB2-456A-AB8B-7C8287A43BF6}" srcOrd="1" destOrd="0" presId="urn:microsoft.com/office/officeart/2008/layout/SquareAccentList"/>
    <dgm:cxn modelId="{DEE4F23D-C752-4A8A-828A-882DB161A557}" type="presParOf" srcId="{5F7AF670-AC00-41C7-9587-95E86E7172A4}" destId="{CE63E44E-050D-4A15-B425-356BF1C30D3B}" srcOrd="2" destOrd="0" presId="urn:microsoft.com/office/officeart/2008/layout/SquareAccentList"/>
    <dgm:cxn modelId="{DB0C0675-8CB4-4EDC-A846-B617D0DFE0B4}" type="presParOf" srcId="{CE63E44E-050D-4A15-B425-356BF1C30D3B}" destId="{B8CCEECD-DF9F-4813-9FE6-65BA02EB37D0}" srcOrd="0" destOrd="0" presId="urn:microsoft.com/office/officeart/2008/layout/SquareAccentList"/>
    <dgm:cxn modelId="{C34F5A32-0BB6-4E58-9D77-C45E4C0C8411}" type="presParOf" srcId="{CE63E44E-050D-4A15-B425-356BF1C30D3B}" destId="{6E4BB78A-CF74-49CA-A941-AA2538ADBEA6}" srcOrd="1" destOrd="0" presId="urn:microsoft.com/office/officeart/2008/layout/SquareAccentList"/>
    <dgm:cxn modelId="{D5F0ADFC-FFDB-48F3-A28C-97D7B1E37C22}" type="presParOf" srcId="{D30B1636-6F5B-4982-AD5B-47D7A12A8E3F}" destId="{E4E93489-53AB-4B3F-AC34-293081CA3528}" srcOrd="1" destOrd="0" presId="urn:microsoft.com/office/officeart/2008/layout/SquareAccentList"/>
    <dgm:cxn modelId="{25E13034-D97A-4524-BAB5-EE7ADA05049D}" type="presParOf" srcId="{E4E93489-53AB-4B3F-AC34-293081CA3528}" destId="{63C1F082-2144-4EB4-90EA-3E0A9CF5CB52}" srcOrd="0" destOrd="0" presId="urn:microsoft.com/office/officeart/2008/layout/SquareAccentList"/>
    <dgm:cxn modelId="{DA9DAA0E-3AE1-4A07-AB7A-224E4E0EBE86}" type="presParOf" srcId="{63C1F082-2144-4EB4-90EA-3E0A9CF5CB52}" destId="{0CEC82C8-BC7B-4DC2-8F44-8441DE250303}" srcOrd="0" destOrd="0" presId="urn:microsoft.com/office/officeart/2008/layout/SquareAccentList"/>
    <dgm:cxn modelId="{5DF48CB7-58B7-40DE-8C32-DFBC8BB0BFE4}" type="presParOf" srcId="{63C1F082-2144-4EB4-90EA-3E0A9CF5CB52}" destId="{B8606C70-A1C5-41CE-9431-FFC1BDCDD446}" srcOrd="1" destOrd="0" presId="urn:microsoft.com/office/officeart/2008/layout/SquareAccentList"/>
    <dgm:cxn modelId="{135863C3-D90D-4CBC-923A-78DF0C214344}" type="presParOf" srcId="{63C1F082-2144-4EB4-90EA-3E0A9CF5CB52}" destId="{645E7592-2DAC-4BFB-B005-EB349BB85CDE}" srcOrd="2" destOrd="0" presId="urn:microsoft.com/office/officeart/2008/layout/SquareAccentList"/>
    <dgm:cxn modelId="{199BBF37-9A30-4CFA-9648-0DC961380D84}" type="presParOf" srcId="{E4E93489-53AB-4B3F-AC34-293081CA3528}" destId="{0EB1205E-83C6-4F9A-A6B0-033731879431}" srcOrd="1" destOrd="0" presId="urn:microsoft.com/office/officeart/2008/layout/SquareAccentList"/>
    <dgm:cxn modelId="{57A0B878-B9C6-44C9-AE93-EF67149C4B9D}" type="presParOf" srcId="{0EB1205E-83C6-4F9A-A6B0-033731879431}" destId="{958DB655-8098-43C3-B07E-1C775D47435F}" srcOrd="0" destOrd="0" presId="urn:microsoft.com/office/officeart/2008/layout/SquareAccentList"/>
    <dgm:cxn modelId="{D900D679-A258-46AD-91F9-BBBD3FA776B4}" type="presParOf" srcId="{958DB655-8098-43C3-B07E-1C775D47435F}" destId="{73FABCE2-7AA0-4EAF-9AEA-4DD34E707DCE}" srcOrd="0" destOrd="0" presId="urn:microsoft.com/office/officeart/2008/layout/SquareAccentList"/>
    <dgm:cxn modelId="{75A57B85-3712-472B-BCF5-489F2C21752E}" type="presParOf" srcId="{958DB655-8098-43C3-B07E-1C775D47435F}" destId="{C5C41833-829F-47DD-BAF9-AFCDF49C6A54}" srcOrd="1" destOrd="0" presId="urn:microsoft.com/office/officeart/2008/layout/SquareAccentList"/>
    <dgm:cxn modelId="{E9560F5E-C42D-4C5A-81BB-6ADD18D8B1FD}" type="presParOf" srcId="{0EB1205E-83C6-4F9A-A6B0-033731879431}" destId="{1A96AADD-5A3B-454C-9496-635250B01C52}" srcOrd="1" destOrd="0" presId="urn:microsoft.com/office/officeart/2008/layout/SquareAccentList"/>
    <dgm:cxn modelId="{D1A530FA-7D75-4DC7-AD90-99B7B0B8DD36}" type="presParOf" srcId="{1A96AADD-5A3B-454C-9496-635250B01C52}" destId="{13B9059B-7BD2-40BB-909D-28693A18F1CD}" srcOrd="0" destOrd="0" presId="urn:microsoft.com/office/officeart/2008/layout/SquareAccentList"/>
    <dgm:cxn modelId="{5A48E407-A925-4314-9E04-8489BD15D77B}" type="presParOf" srcId="{1A96AADD-5A3B-454C-9496-635250B01C52}" destId="{2683F248-1520-41DB-8FA7-241FC86F8E8B}" srcOrd="1" destOrd="0" presId="urn:microsoft.com/office/officeart/2008/layout/SquareAccentList"/>
    <dgm:cxn modelId="{B4E038D5-1811-4160-85CB-AD9B16E24669}" type="presParOf" srcId="{0EB1205E-83C6-4F9A-A6B0-033731879431}" destId="{54C1C072-8799-4B55-869B-7CBA7AF784E2}" srcOrd="2" destOrd="0" presId="urn:microsoft.com/office/officeart/2008/layout/SquareAccentList"/>
    <dgm:cxn modelId="{3562E97C-C75F-496D-AFF4-EED6E0D9BA81}" type="presParOf" srcId="{54C1C072-8799-4B55-869B-7CBA7AF784E2}" destId="{44C10E94-1DE5-40E8-9214-A3C50D58F7AD}" srcOrd="0" destOrd="0" presId="urn:microsoft.com/office/officeart/2008/layout/SquareAccentList"/>
    <dgm:cxn modelId="{E718F52E-A8ED-4E1D-992C-ECCE7B740969}" type="presParOf" srcId="{54C1C072-8799-4B55-869B-7CBA7AF784E2}" destId="{1BD51782-87D8-446F-8CF6-7236609F0CC8}" srcOrd="1" destOrd="0" presId="urn:microsoft.com/office/officeart/2008/layout/SquareAccentList"/>
    <dgm:cxn modelId="{A92BC95F-ECFC-4DB0-B203-2F0D3EE6AF66}" type="presParOf" srcId="{D30B1636-6F5B-4982-AD5B-47D7A12A8E3F}" destId="{9F423453-C0EA-4165-A72B-66F5DAB0F85F}" srcOrd="2" destOrd="0" presId="urn:microsoft.com/office/officeart/2008/layout/SquareAccentList"/>
    <dgm:cxn modelId="{8526277E-7C6B-4339-AF7B-215A0D9CA833}" type="presParOf" srcId="{9F423453-C0EA-4165-A72B-66F5DAB0F85F}" destId="{92F4A664-3AF7-4D9F-8EE8-5CBFA1D4D3C0}" srcOrd="0" destOrd="0" presId="urn:microsoft.com/office/officeart/2008/layout/SquareAccentList"/>
    <dgm:cxn modelId="{458894CB-C142-43AC-B3A2-F745E8CE1D65}" type="presParOf" srcId="{92F4A664-3AF7-4D9F-8EE8-5CBFA1D4D3C0}" destId="{E12D491C-BF7B-43E1-BC30-8C4E765AA234}" srcOrd="0" destOrd="0" presId="urn:microsoft.com/office/officeart/2008/layout/SquareAccentList"/>
    <dgm:cxn modelId="{8788BC79-CAC7-4F33-A826-AB18FD4BDD18}" type="presParOf" srcId="{92F4A664-3AF7-4D9F-8EE8-5CBFA1D4D3C0}" destId="{21117CE4-6D9E-42EB-9447-B6EB02E74A29}" srcOrd="1" destOrd="0" presId="urn:microsoft.com/office/officeart/2008/layout/SquareAccentList"/>
    <dgm:cxn modelId="{84D31413-68EE-4A6D-B908-5F1FF7C6B31D}" type="presParOf" srcId="{92F4A664-3AF7-4D9F-8EE8-5CBFA1D4D3C0}" destId="{F04CC82C-AEB2-4F34-BB55-E80C1D8EF1A9}" srcOrd="2" destOrd="0" presId="urn:microsoft.com/office/officeart/2008/layout/SquareAccentList"/>
    <dgm:cxn modelId="{C6F8414E-E99C-4C00-BE91-203563182F86}" type="presParOf" srcId="{9F423453-C0EA-4165-A72B-66F5DAB0F85F}" destId="{977AB8A2-6CA0-4AF1-9ABD-CFC16909A95C}" srcOrd="1" destOrd="0" presId="urn:microsoft.com/office/officeart/2008/layout/SquareAccentList"/>
    <dgm:cxn modelId="{31C9E1AB-8F5E-4EE7-B9F2-FE31D8E52150}" type="presParOf" srcId="{977AB8A2-6CA0-4AF1-9ABD-CFC16909A95C}" destId="{F7D26B3E-0738-4DBB-A6B6-F87DF02DB0A0}" srcOrd="0" destOrd="0" presId="urn:microsoft.com/office/officeart/2008/layout/SquareAccentList"/>
    <dgm:cxn modelId="{E9F4BD9D-D274-4EDF-8E27-6203EDAB892B}" type="presParOf" srcId="{F7D26B3E-0738-4DBB-A6B6-F87DF02DB0A0}" destId="{8AC30112-474D-495D-A931-E6B131703090}" srcOrd="0" destOrd="0" presId="urn:microsoft.com/office/officeart/2008/layout/SquareAccentList"/>
    <dgm:cxn modelId="{DE861C46-B41A-4838-A90F-1BCFE1A5BC9A}" type="presParOf" srcId="{F7D26B3E-0738-4DBB-A6B6-F87DF02DB0A0}" destId="{77AB1CA2-1013-4419-A640-2B941EBF4987}" srcOrd="1" destOrd="0" presId="urn:microsoft.com/office/officeart/2008/layout/SquareAccentList"/>
    <dgm:cxn modelId="{9204EB7E-AE78-4EC1-AC05-8CFB7FF405D0}" type="presParOf" srcId="{977AB8A2-6CA0-4AF1-9ABD-CFC16909A95C}" destId="{6ED6A24C-FCA1-4507-87B8-42F7CF5663BF}" srcOrd="1" destOrd="0" presId="urn:microsoft.com/office/officeart/2008/layout/SquareAccentList"/>
    <dgm:cxn modelId="{CBCF2888-B231-4DB7-A74D-C6BCADB9C757}" type="presParOf" srcId="{6ED6A24C-FCA1-4507-87B8-42F7CF5663BF}" destId="{53CA75C6-7A31-415F-AF02-A7962986F319}" srcOrd="0" destOrd="0" presId="urn:microsoft.com/office/officeart/2008/layout/SquareAccentList"/>
    <dgm:cxn modelId="{E7C69690-9292-449F-B0E2-5545B5ED9B4D}" type="presParOf" srcId="{6ED6A24C-FCA1-4507-87B8-42F7CF5663BF}" destId="{C04F841E-FD68-4FF9-816A-60625D87C980}" srcOrd="1" destOrd="0" presId="urn:microsoft.com/office/officeart/2008/layout/SquareAccentList"/>
    <dgm:cxn modelId="{133A8C9D-B67F-485F-978B-F88E8798E862}" type="presParOf" srcId="{977AB8A2-6CA0-4AF1-9ABD-CFC16909A95C}" destId="{711BB637-F73A-4EF4-87C0-DEB000AB9F64}" srcOrd="2" destOrd="0" presId="urn:microsoft.com/office/officeart/2008/layout/SquareAccentList"/>
    <dgm:cxn modelId="{5FFDD610-3E57-4D67-A846-64CEF1AC1E88}" type="presParOf" srcId="{711BB637-F73A-4EF4-87C0-DEB000AB9F64}" destId="{0CB953BD-9254-40E3-B951-05AB2B91670C}" srcOrd="0" destOrd="0" presId="urn:microsoft.com/office/officeart/2008/layout/SquareAccentList"/>
    <dgm:cxn modelId="{7D3802D5-BABD-4CAD-ADF1-4935CC7B1CC9}" type="presParOf" srcId="{711BB637-F73A-4EF4-87C0-DEB000AB9F64}" destId="{86578602-CFCB-48B7-ADB4-46B591A2E22A}"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8ECD18-C881-47E8-A057-BC414AB06F0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2BB6ED1-6E3D-4E60-AE13-46F08F7FAF92}">
      <dgm:prSet phldrT="[Text]" custT="1"/>
      <dgm:spPr/>
      <dgm:t>
        <a:bodyPr/>
        <a:lstStyle/>
        <a:p>
          <a:r>
            <a:rPr lang="en-US" sz="1800" dirty="0" smtClean="0"/>
            <a:t>Identifying champions in each department </a:t>
          </a:r>
          <a:endParaRPr lang="en-US" sz="1800" b="1" dirty="0"/>
        </a:p>
      </dgm:t>
    </dgm:pt>
    <dgm:pt modelId="{BC1F5679-BBFD-4D45-ABC9-BD3A1AE61DB0}" type="parTrans" cxnId="{9524B558-AF78-418F-85EF-1563346AD6EB}">
      <dgm:prSet/>
      <dgm:spPr/>
      <dgm:t>
        <a:bodyPr/>
        <a:lstStyle/>
        <a:p>
          <a:endParaRPr lang="en-US"/>
        </a:p>
      </dgm:t>
    </dgm:pt>
    <dgm:pt modelId="{95DA907E-2B1C-449A-BB79-BF3C0B1C195C}" type="sibTrans" cxnId="{9524B558-AF78-418F-85EF-1563346AD6EB}">
      <dgm:prSet/>
      <dgm:spPr/>
      <dgm:t>
        <a:bodyPr/>
        <a:lstStyle/>
        <a:p>
          <a:endParaRPr lang="en-US"/>
        </a:p>
      </dgm:t>
    </dgm:pt>
    <dgm:pt modelId="{251F715D-8B86-4783-933A-B90D710DC6BB}">
      <dgm:prSet phldrT="[Text]" custT="1"/>
      <dgm:spPr/>
      <dgm:t>
        <a:bodyPr/>
        <a:lstStyle/>
        <a:p>
          <a:r>
            <a:rPr lang="en-US" sz="1800" dirty="0" smtClean="0"/>
            <a:t>Adding LARC devices to hospital formulary</a:t>
          </a:r>
          <a:endParaRPr lang="en-US" sz="1800" dirty="0"/>
        </a:p>
      </dgm:t>
    </dgm:pt>
    <dgm:pt modelId="{B23AA251-A82F-48CB-A6A4-F68FEBB34B32}" type="parTrans" cxnId="{D9E58A90-3D0B-4D4C-BF56-8AAFDAFD8DDE}">
      <dgm:prSet/>
      <dgm:spPr/>
      <dgm:t>
        <a:bodyPr/>
        <a:lstStyle/>
        <a:p>
          <a:endParaRPr lang="en-US"/>
        </a:p>
      </dgm:t>
    </dgm:pt>
    <dgm:pt modelId="{F1FA2551-2DED-4590-A6A5-03801A61A865}" type="sibTrans" cxnId="{D9E58A90-3D0B-4D4C-BF56-8AAFDAFD8DDE}">
      <dgm:prSet/>
      <dgm:spPr/>
      <dgm:t>
        <a:bodyPr/>
        <a:lstStyle/>
        <a:p>
          <a:endParaRPr lang="en-US"/>
        </a:p>
      </dgm:t>
    </dgm:pt>
    <dgm:pt modelId="{4B791A7A-9679-4694-9DFA-E5A534F6298F}">
      <dgm:prSet phldrT="[Text]" custT="1"/>
      <dgm:spPr/>
      <dgm:t>
        <a:bodyPr/>
        <a:lstStyle/>
        <a:p>
          <a:r>
            <a:rPr lang="en-US" sz="1800" dirty="0" smtClean="0"/>
            <a:t>Make LARCs and ancillary equipment available at delivery and postpartum</a:t>
          </a:r>
          <a:endParaRPr lang="en-US" sz="1800" dirty="0"/>
        </a:p>
      </dgm:t>
    </dgm:pt>
    <dgm:pt modelId="{6D806805-48BC-4E3E-9E93-4381400E580A}" type="parTrans" cxnId="{0D24CE92-96B6-4CEE-B404-67443086797F}">
      <dgm:prSet/>
      <dgm:spPr/>
      <dgm:t>
        <a:bodyPr/>
        <a:lstStyle/>
        <a:p>
          <a:endParaRPr lang="en-US"/>
        </a:p>
      </dgm:t>
    </dgm:pt>
    <dgm:pt modelId="{B1D37F34-8A49-4D70-83EC-AC8F95844C5E}" type="sibTrans" cxnId="{0D24CE92-96B6-4CEE-B404-67443086797F}">
      <dgm:prSet/>
      <dgm:spPr/>
      <dgm:t>
        <a:bodyPr/>
        <a:lstStyle/>
        <a:p>
          <a:endParaRPr lang="en-US"/>
        </a:p>
      </dgm:t>
    </dgm:pt>
    <dgm:pt modelId="{7C2314A7-2631-4638-93B0-CFC00D2B7741}">
      <dgm:prSet phldrT="[Text]" custT="1"/>
      <dgm:spPr/>
      <dgm:t>
        <a:bodyPr/>
        <a:lstStyle/>
        <a:p>
          <a:r>
            <a:rPr lang="en-US" sz="1800" dirty="0" smtClean="0"/>
            <a:t>Create, review, and/or modify polices to support IPLARC placement</a:t>
          </a:r>
          <a:endParaRPr lang="en-US" sz="1800" dirty="0"/>
        </a:p>
      </dgm:t>
    </dgm:pt>
    <dgm:pt modelId="{24E8A043-310A-4687-90FE-97122D25CE2E}" type="parTrans" cxnId="{4FB5CA1B-65EA-47FE-A553-A6ED83A71A49}">
      <dgm:prSet/>
      <dgm:spPr/>
      <dgm:t>
        <a:bodyPr/>
        <a:lstStyle/>
        <a:p>
          <a:endParaRPr lang="en-US"/>
        </a:p>
      </dgm:t>
    </dgm:pt>
    <dgm:pt modelId="{7192765C-DD73-4647-82FA-474104DEB216}" type="sibTrans" cxnId="{4FB5CA1B-65EA-47FE-A553-A6ED83A71A49}">
      <dgm:prSet/>
      <dgm:spPr/>
      <dgm:t>
        <a:bodyPr/>
        <a:lstStyle/>
        <a:p>
          <a:endParaRPr lang="en-US"/>
        </a:p>
      </dgm:t>
    </dgm:pt>
    <dgm:pt modelId="{9B50C5B4-9977-4900-A74B-CC27BDD93201}">
      <dgm:prSet phldrT="[Text]" custT="1"/>
      <dgm:spPr/>
      <dgm:t>
        <a:bodyPr/>
        <a:lstStyle/>
        <a:p>
          <a:r>
            <a:rPr lang="en-US" sz="1800" dirty="0" smtClean="0"/>
            <a:t>Establish and test billing codes</a:t>
          </a:r>
          <a:endParaRPr lang="en-US" sz="1800" dirty="0"/>
        </a:p>
      </dgm:t>
    </dgm:pt>
    <dgm:pt modelId="{4BA0BDCB-FA0C-4B8C-A569-6FE45E969DAE}" type="parTrans" cxnId="{45783262-F63A-42BB-9FE2-07D7DF2F52B5}">
      <dgm:prSet/>
      <dgm:spPr/>
      <dgm:t>
        <a:bodyPr/>
        <a:lstStyle/>
        <a:p>
          <a:endParaRPr lang="en-US"/>
        </a:p>
      </dgm:t>
    </dgm:pt>
    <dgm:pt modelId="{3CF0C3B2-8E73-400E-BB9B-CCB19EE0F168}" type="sibTrans" cxnId="{45783262-F63A-42BB-9FE2-07D7DF2F52B5}">
      <dgm:prSet/>
      <dgm:spPr/>
      <dgm:t>
        <a:bodyPr/>
        <a:lstStyle/>
        <a:p>
          <a:endParaRPr lang="en-US"/>
        </a:p>
      </dgm:t>
    </dgm:pt>
    <dgm:pt modelId="{DB1044FB-AC8E-40C5-A66E-738EADF1D889}">
      <dgm:prSet phldrT="[Text]" custT="1"/>
      <dgm:spPr/>
      <dgm:t>
        <a:bodyPr/>
        <a:lstStyle/>
        <a:p>
          <a:r>
            <a:rPr lang="en-US" sz="1800" dirty="0" smtClean="0"/>
            <a:t>Modify IT systems to assure adequate data collection</a:t>
          </a:r>
          <a:endParaRPr lang="en-US" sz="1800" dirty="0"/>
        </a:p>
      </dgm:t>
    </dgm:pt>
    <dgm:pt modelId="{0BB7B24D-93D7-4C18-969E-EF543DCBC3B1}" type="parTrans" cxnId="{2703F295-6BEC-4AD9-8FD2-0B43796B7084}">
      <dgm:prSet/>
      <dgm:spPr/>
      <dgm:t>
        <a:bodyPr/>
        <a:lstStyle/>
        <a:p>
          <a:endParaRPr lang="en-US"/>
        </a:p>
      </dgm:t>
    </dgm:pt>
    <dgm:pt modelId="{3A756CBC-03E2-4CE8-B924-80C16C0CA7DD}" type="sibTrans" cxnId="{2703F295-6BEC-4AD9-8FD2-0B43796B7084}">
      <dgm:prSet/>
      <dgm:spPr/>
      <dgm:t>
        <a:bodyPr/>
        <a:lstStyle/>
        <a:p>
          <a:endParaRPr lang="en-US"/>
        </a:p>
      </dgm:t>
    </dgm:pt>
    <dgm:pt modelId="{288EB147-977B-4F1E-B040-F1C5238B23A9}" type="pres">
      <dgm:prSet presAssocID="{858ECD18-C881-47E8-A057-BC414AB06F0F}" presName="diagram" presStyleCnt="0">
        <dgm:presLayoutVars>
          <dgm:dir/>
          <dgm:resizeHandles val="exact"/>
        </dgm:presLayoutVars>
      </dgm:prSet>
      <dgm:spPr/>
      <dgm:t>
        <a:bodyPr/>
        <a:lstStyle/>
        <a:p>
          <a:endParaRPr lang="en-US"/>
        </a:p>
      </dgm:t>
    </dgm:pt>
    <dgm:pt modelId="{F2D3A5EE-7AA9-4D10-94BE-22A5F810BB72}" type="pres">
      <dgm:prSet presAssocID="{72BB6ED1-6E3D-4E60-AE13-46F08F7FAF92}" presName="node" presStyleLbl="node1" presStyleIdx="0" presStyleCnt="6">
        <dgm:presLayoutVars>
          <dgm:bulletEnabled val="1"/>
        </dgm:presLayoutVars>
      </dgm:prSet>
      <dgm:spPr/>
      <dgm:t>
        <a:bodyPr/>
        <a:lstStyle/>
        <a:p>
          <a:endParaRPr lang="en-US"/>
        </a:p>
      </dgm:t>
    </dgm:pt>
    <dgm:pt modelId="{FF0AEB51-9455-4CB6-8D31-E8D217FF7D1C}" type="pres">
      <dgm:prSet presAssocID="{95DA907E-2B1C-449A-BB79-BF3C0B1C195C}" presName="sibTrans" presStyleCnt="0"/>
      <dgm:spPr/>
    </dgm:pt>
    <dgm:pt modelId="{7424B752-DD6F-46F2-B172-E042DA212E2F}" type="pres">
      <dgm:prSet presAssocID="{251F715D-8B86-4783-933A-B90D710DC6BB}" presName="node" presStyleLbl="node1" presStyleIdx="1" presStyleCnt="6">
        <dgm:presLayoutVars>
          <dgm:bulletEnabled val="1"/>
        </dgm:presLayoutVars>
      </dgm:prSet>
      <dgm:spPr/>
      <dgm:t>
        <a:bodyPr/>
        <a:lstStyle/>
        <a:p>
          <a:endParaRPr lang="en-US"/>
        </a:p>
      </dgm:t>
    </dgm:pt>
    <dgm:pt modelId="{40C3A9A9-BC49-4599-B61E-0AF4DCD4FEC2}" type="pres">
      <dgm:prSet presAssocID="{F1FA2551-2DED-4590-A6A5-03801A61A865}" presName="sibTrans" presStyleCnt="0"/>
      <dgm:spPr/>
    </dgm:pt>
    <dgm:pt modelId="{2EBEF9C4-410E-4089-9A53-9F5DC11E84A7}" type="pres">
      <dgm:prSet presAssocID="{4B791A7A-9679-4694-9DFA-E5A534F6298F}" presName="node" presStyleLbl="node1" presStyleIdx="2" presStyleCnt="6">
        <dgm:presLayoutVars>
          <dgm:bulletEnabled val="1"/>
        </dgm:presLayoutVars>
      </dgm:prSet>
      <dgm:spPr/>
      <dgm:t>
        <a:bodyPr/>
        <a:lstStyle/>
        <a:p>
          <a:endParaRPr lang="en-US"/>
        </a:p>
      </dgm:t>
    </dgm:pt>
    <dgm:pt modelId="{A15802DD-3187-4B12-B35B-E0EA771B6AAD}" type="pres">
      <dgm:prSet presAssocID="{B1D37F34-8A49-4D70-83EC-AC8F95844C5E}" presName="sibTrans" presStyleCnt="0"/>
      <dgm:spPr/>
    </dgm:pt>
    <dgm:pt modelId="{1C38C2F2-5DBB-43C7-9808-2D6C12A5419A}" type="pres">
      <dgm:prSet presAssocID="{7C2314A7-2631-4638-93B0-CFC00D2B7741}" presName="node" presStyleLbl="node1" presStyleIdx="3" presStyleCnt="6">
        <dgm:presLayoutVars>
          <dgm:bulletEnabled val="1"/>
        </dgm:presLayoutVars>
      </dgm:prSet>
      <dgm:spPr/>
      <dgm:t>
        <a:bodyPr/>
        <a:lstStyle/>
        <a:p>
          <a:endParaRPr lang="en-US"/>
        </a:p>
      </dgm:t>
    </dgm:pt>
    <dgm:pt modelId="{B52C5171-68A3-4A20-B98B-FAA7FA8A958D}" type="pres">
      <dgm:prSet presAssocID="{7192765C-DD73-4647-82FA-474104DEB216}" presName="sibTrans" presStyleCnt="0"/>
      <dgm:spPr/>
    </dgm:pt>
    <dgm:pt modelId="{E0A0D66D-B66D-41BA-807F-0348471E9E5C}" type="pres">
      <dgm:prSet presAssocID="{9B50C5B4-9977-4900-A74B-CC27BDD93201}" presName="node" presStyleLbl="node1" presStyleIdx="4" presStyleCnt="6">
        <dgm:presLayoutVars>
          <dgm:bulletEnabled val="1"/>
        </dgm:presLayoutVars>
      </dgm:prSet>
      <dgm:spPr/>
      <dgm:t>
        <a:bodyPr/>
        <a:lstStyle/>
        <a:p>
          <a:endParaRPr lang="en-US"/>
        </a:p>
      </dgm:t>
    </dgm:pt>
    <dgm:pt modelId="{1AAAF818-ED02-4151-AF97-3C472668A9DF}" type="pres">
      <dgm:prSet presAssocID="{3CF0C3B2-8E73-400E-BB9B-CCB19EE0F168}" presName="sibTrans" presStyleCnt="0"/>
      <dgm:spPr/>
    </dgm:pt>
    <dgm:pt modelId="{2686EC5B-3A85-472B-9F98-7FB16DE67E64}" type="pres">
      <dgm:prSet presAssocID="{DB1044FB-AC8E-40C5-A66E-738EADF1D889}" presName="node" presStyleLbl="node1" presStyleIdx="5" presStyleCnt="6">
        <dgm:presLayoutVars>
          <dgm:bulletEnabled val="1"/>
        </dgm:presLayoutVars>
      </dgm:prSet>
      <dgm:spPr/>
      <dgm:t>
        <a:bodyPr/>
        <a:lstStyle/>
        <a:p>
          <a:endParaRPr lang="en-US"/>
        </a:p>
      </dgm:t>
    </dgm:pt>
  </dgm:ptLst>
  <dgm:cxnLst>
    <dgm:cxn modelId="{A94A9976-7008-48AA-A39B-8ECD70545C3A}" type="presOf" srcId="{DB1044FB-AC8E-40C5-A66E-738EADF1D889}" destId="{2686EC5B-3A85-472B-9F98-7FB16DE67E64}" srcOrd="0" destOrd="0" presId="urn:microsoft.com/office/officeart/2005/8/layout/default"/>
    <dgm:cxn modelId="{97648A37-13FD-4796-A411-AE2DABFEB698}" type="presOf" srcId="{9B50C5B4-9977-4900-A74B-CC27BDD93201}" destId="{E0A0D66D-B66D-41BA-807F-0348471E9E5C}" srcOrd="0" destOrd="0" presId="urn:microsoft.com/office/officeart/2005/8/layout/default"/>
    <dgm:cxn modelId="{2703F295-6BEC-4AD9-8FD2-0B43796B7084}" srcId="{858ECD18-C881-47E8-A057-BC414AB06F0F}" destId="{DB1044FB-AC8E-40C5-A66E-738EADF1D889}" srcOrd="5" destOrd="0" parTransId="{0BB7B24D-93D7-4C18-969E-EF543DCBC3B1}" sibTransId="{3A756CBC-03E2-4CE8-B924-80C16C0CA7DD}"/>
    <dgm:cxn modelId="{9524B558-AF78-418F-85EF-1563346AD6EB}" srcId="{858ECD18-C881-47E8-A057-BC414AB06F0F}" destId="{72BB6ED1-6E3D-4E60-AE13-46F08F7FAF92}" srcOrd="0" destOrd="0" parTransId="{BC1F5679-BBFD-4D45-ABC9-BD3A1AE61DB0}" sibTransId="{95DA907E-2B1C-449A-BB79-BF3C0B1C195C}"/>
    <dgm:cxn modelId="{45783262-F63A-42BB-9FE2-07D7DF2F52B5}" srcId="{858ECD18-C881-47E8-A057-BC414AB06F0F}" destId="{9B50C5B4-9977-4900-A74B-CC27BDD93201}" srcOrd="4" destOrd="0" parTransId="{4BA0BDCB-FA0C-4B8C-A569-6FE45E969DAE}" sibTransId="{3CF0C3B2-8E73-400E-BB9B-CCB19EE0F168}"/>
    <dgm:cxn modelId="{4FB5CA1B-65EA-47FE-A553-A6ED83A71A49}" srcId="{858ECD18-C881-47E8-A057-BC414AB06F0F}" destId="{7C2314A7-2631-4638-93B0-CFC00D2B7741}" srcOrd="3" destOrd="0" parTransId="{24E8A043-310A-4687-90FE-97122D25CE2E}" sibTransId="{7192765C-DD73-4647-82FA-474104DEB216}"/>
    <dgm:cxn modelId="{5B4C9F1D-5518-453C-9308-17436E612DDB}" type="presOf" srcId="{72BB6ED1-6E3D-4E60-AE13-46F08F7FAF92}" destId="{F2D3A5EE-7AA9-4D10-94BE-22A5F810BB72}" srcOrd="0" destOrd="0" presId="urn:microsoft.com/office/officeart/2005/8/layout/default"/>
    <dgm:cxn modelId="{BA9450B2-706B-49F7-B111-D3842D30A10A}" type="presOf" srcId="{251F715D-8B86-4783-933A-B90D710DC6BB}" destId="{7424B752-DD6F-46F2-B172-E042DA212E2F}" srcOrd="0" destOrd="0" presId="urn:microsoft.com/office/officeart/2005/8/layout/default"/>
    <dgm:cxn modelId="{04640FFC-CE82-46D0-BE90-13C42A7E3685}" type="presOf" srcId="{4B791A7A-9679-4694-9DFA-E5A534F6298F}" destId="{2EBEF9C4-410E-4089-9A53-9F5DC11E84A7}" srcOrd="0" destOrd="0" presId="urn:microsoft.com/office/officeart/2005/8/layout/default"/>
    <dgm:cxn modelId="{0D24CE92-96B6-4CEE-B404-67443086797F}" srcId="{858ECD18-C881-47E8-A057-BC414AB06F0F}" destId="{4B791A7A-9679-4694-9DFA-E5A534F6298F}" srcOrd="2" destOrd="0" parTransId="{6D806805-48BC-4E3E-9E93-4381400E580A}" sibTransId="{B1D37F34-8A49-4D70-83EC-AC8F95844C5E}"/>
    <dgm:cxn modelId="{D9E58A90-3D0B-4D4C-BF56-8AAFDAFD8DDE}" srcId="{858ECD18-C881-47E8-A057-BC414AB06F0F}" destId="{251F715D-8B86-4783-933A-B90D710DC6BB}" srcOrd="1" destOrd="0" parTransId="{B23AA251-A82F-48CB-A6A4-F68FEBB34B32}" sibTransId="{F1FA2551-2DED-4590-A6A5-03801A61A865}"/>
    <dgm:cxn modelId="{C887CC57-6203-47BC-B4EB-73E311A470B4}" type="presOf" srcId="{7C2314A7-2631-4638-93B0-CFC00D2B7741}" destId="{1C38C2F2-5DBB-43C7-9808-2D6C12A5419A}" srcOrd="0" destOrd="0" presId="urn:microsoft.com/office/officeart/2005/8/layout/default"/>
    <dgm:cxn modelId="{B8ED1630-3388-497A-BA1E-0FE6A0ADAA6F}" type="presOf" srcId="{858ECD18-C881-47E8-A057-BC414AB06F0F}" destId="{288EB147-977B-4F1E-B040-F1C5238B23A9}" srcOrd="0" destOrd="0" presId="urn:microsoft.com/office/officeart/2005/8/layout/default"/>
    <dgm:cxn modelId="{B73EDFF7-A497-43C6-A9D7-AA40B66E3C84}" type="presParOf" srcId="{288EB147-977B-4F1E-B040-F1C5238B23A9}" destId="{F2D3A5EE-7AA9-4D10-94BE-22A5F810BB72}" srcOrd="0" destOrd="0" presId="urn:microsoft.com/office/officeart/2005/8/layout/default"/>
    <dgm:cxn modelId="{98D61F0E-7B60-4149-8FC1-0D3F360B5352}" type="presParOf" srcId="{288EB147-977B-4F1E-B040-F1C5238B23A9}" destId="{FF0AEB51-9455-4CB6-8D31-E8D217FF7D1C}" srcOrd="1" destOrd="0" presId="urn:microsoft.com/office/officeart/2005/8/layout/default"/>
    <dgm:cxn modelId="{9521C311-155F-4A1C-AF2D-43AC790820C0}" type="presParOf" srcId="{288EB147-977B-4F1E-B040-F1C5238B23A9}" destId="{7424B752-DD6F-46F2-B172-E042DA212E2F}" srcOrd="2" destOrd="0" presId="urn:microsoft.com/office/officeart/2005/8/layout/default"/>
    <dgm:cxn modelId="{D67D7775-63B3-482A-8C23-04E311CBC9B0}" type="presParOf" srcId="{288EB147-977B-4F1E-B040-F1C5238B23A9}" destId="{40C3A9A9-BC49-4599-B61E-0AF4DCD4FEC2}" srcOrd="3" destOrd="0" presId="urn:microsoft.com/office/officeart/2005/8/layout/default"/>
    <dgm:cxn modelId="{97351773-06BA-4508-BFA1-E483A25E0F5E}" type="presParOf" srcId="{288EB147-977B-4F1E-B040-F1C5238B23A9}" destId="{2EBEF9C4-410E-4089-9A53-9F5DC11E84A7}" srcOrd="4" destOrd="0" presId="urn:microsoft.com/office/officeart/2005/8/layout/default"/>
    <dgm:cxn modelId="{00D91261-DB7C-4C47-B600-6AEFAD002B14}" type="presParOf" srcId="{288EB147-977B-4F1E-B040-F1C5238B23A9}" destId="{A15802DD-3187-4B12-B35B-E0EA771B6AAD}" srcOrd="5" destOrd="0" presId="urn:microsoft.com/office/officeart/2005/8/layout/default"/>
    <dgm:cxn modelId="{3B937C78-ABB3-4D8C-B115-C91998F66352}" type="presParOf" srcId="{288EB147-977B-4F1E-B040-F1C5238B23A9}" destId="{1C38C2F2-5DBB-43C7-9808-2D6C12A5419A}" srcOrd="6" destOrd="0" presId="urn:microsoft.com/office/officeart/2005/8/layout/default"/>
    <dgm:cxn modelId="{945AE10F-AC6F-4645-86AB-8AB31412366E}" type="presParOf" srcId="{288EB147-977B-4F1E-B040-F1C5238B23A9}" destId="{B52C5171-68A3-4A20-B98B-FAA7FA8A958D}" srcOrd="7" destOrd="0" presId="urn:microsoft.com/office/officeart/2005/8/layout/default"/>
    <dgm:cxn modelId="{2529FFE6-6F28-4160-BF17-4962C5D82200}" type="presParOf" srcId="{288EB147-977B-4F1E-B040-F1C5238B23A9}" destId="{E0A0D66D-B66D-41BA-807F-0348471E9E5C}" srcOrd="8" destOrd="0" presId="urn:microsoft.com/office/officeart/2005/8/layout/default"/>
    <dgm:cxn modelId="{5CEF5764-636F-489F-931B-6DE39EB7AEAF}" type="presParOf" srcId="{288EB147-977B-4F1E-B040-F1C5238B23A9}" destId="{1AAAF818-ED02-4151-AF97-3C472668A9DF}" srcOrd="9" destOrd="0" presId="urn:microsoft.com/office/officeart/2005/8/layout/default"/>
    <dgm:cxn modelId="{75719A6C-31C5-45B7-BE60-7E7297C5BF62}" type="presParOf" srcId="{288EB147-977B-4F1E-B040-F1C5238B23A9}" destId="{2686EC5B-3A85-472B-9F98-7FB16DE67E64}"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5E0C53-7C37-48C3-B62B-CAFE77D16A7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0A1E9C4-05C1-4050-B066-03620D0CFF57}">
      <dgm:prSet phldrT="[Text]" custT="1"/>
      <dgm:spPr/>
      <dgm:t>
        <a:bodyPr/>
        <a:lstStyle/>
        <a:p>
          <a:r>
            <a:rPr lang="en-US" sz="2800" dirty="0" smtClean="0"/>
            <a:t>Increase access to IP LARC</a:t>
          </a:r>
          <a:endParaRPr lang="en-US" sz="2800" dirty="0"/>
        </a:p>
      </dgm:t>
    </dgm:pt>
    <dgm:pt modelId="{67189EEB-7E15-4A24-BE3C-5DF490BC80B6}" type="parTrans" cxnId="{E524B285-48C4-4D3B-A051-9411B9515931}">
      <dgm:prSet/>
      <dgm:spPr/>
      <dgm:t>
        <a:bodyPr/>
        <a:lstStyle/>
        <a:p>
          <a:endParaRPr lang="en-US"/>
        </a:p>
      </dgm:t>
    </dgm:pt>
    <dgm:pt modelId="{95602B16-8653-4D31-B275-356DA230EDDD}" type="sibTrans" cxnId="{E524B285-48C4-4D3B-A051-9411B9515931}">
      <dgm:prSet/>
      <dgm:spPr/>
      <dgm:t>
        <a:bodyPr/>
        <a:lstStyle/>
        <a:p>
          <a:endParaRPr lang="en-US"/>
        </a:p>
      </dgm:t>
    </dgm:pt>
    <dgm:pt modelId="{A5C7C905-B53D-499C-8C32-E750F03E85A9}">
      <dgm:prSet phldrT="[Text]" custT="1"/>
      <dgm:spPr/>
      <dgm:t>
        <a:bodyPr/>
        <a:lstStyle/>
        <a:p>
          <a:r>
            <a:rPr lang="en-US" sz="1800" dirty="0" smtClean="0"/>
            <a:t>Educate Patients on contraceptive options</a:t>
          </a:r>
          <a:endParaRPr lang="en-US" sz="1800" dirty="0"/>
        </a:p>
      </dgm:t>
    </dgm:pt>
    <dgm:pt modelId="{A281D645-C9F8-4049-86DD-770FDF2E5247}" type="parTrans" cxnId="{F74F54AE-8446-4FAE-A046-D3078396ED25}">
      <dgm:prSet/>
      <dgm:spPr/>
      <dgm:t>
        <a:bodyPr/>
        <a:lstStyle/>
        <a:p>
          <a:endParaRPr lang="en-US"/>
        </a:p>
      </dgm:t>
    </dgm:pt>
    <dgm:pt modelId="{EEAEA13E-3518-4A06-B718-D2FA7D290BEA}" type="sibTrans" cxnId="{F74F54AE-8446-4FAE-A046-D3078396ED25}">
      <dgm:prSet/>
      <dgm:spPr/>
      <dgm:t>
        <a:bodyPr/>
        <a:lstStyle/>
        <a:p>
          <a:endParaRPr lang="en-US"/>
        </a:p>
      </dgm:t>
    </dgm:pt>
    <dgm:pt modelId="{9ECDEC2E-B25F-4107-A61A-D4EFA89AE883}">
      <dgm:prSet phldrT="[Text]" custT="1"/>
      <dgm:spPr/>
      <dgm:t>
        <a:bodyPr/>
        <a:lstStyle/>
        <a:p>
          <a:r>
            <a:rPr lang="en-US" sz="1800" dirty="0" smtClean="0"/>
            <a:t>Educate</a:t>
          </a:r>
          <a:r>
            <a:rPr lang="en-US" sz="1800" baseline="0" dirty="0" smtClean="0"/>
            <a:t> Providers  counseling and placement</a:t>
          </a:r>
          <a:endParaRPr lang="en-US" sz="1800" dirty="0"/>
        </a:p>
      </dgm:t>
    </dgm:pt>
    <dgm:pt modelId="{D7468B54-71C0-4B67-ADBA-27B46CDD32B1}" type="parTrans" cxnId="{DABEE490-7E63-474E-B203-FA7C5271AE43}">
      <dgm:prSet/>
      <dgm:spPr/>
      <dgm:t>
        <a:bodyPr/>
        <a:lstStyle/>
        <a:p>
          <a:endParaRPr lang="en-US"/>
        </a:p>
      </dgm:t>
    </dgm:pt>
    <dgm:pt modelId="{BC69E16C-9942-4BF3-B85E-7E9834E62E2F}" type="sibTrans" cxnId="{DABEE490-7E63-474E-B203-FA7C5271AE43}">
      <dgm:prSet/>
      <dgm:spPr/>
      <dgm:t>
        <a:bodyPr/>
        <a:lstStyle/>
        <a:p>
          <a:endParaRPr lang="en-US"/>
        </a:p>
      </dgm:t>
    </dgm:pt>
    <dgm:pt modelId="{408B7C93-9508-4979-AB1D-759AF629259A}">
      <dgm:prSet phldrT="[Text]" custT="1"/>
      <dgm:spPr/>
      <dgm:t>
        <a:bodyPr/>
        <a:lstStyle/>
        <a:p>
          <a:r>
            <a:rPr lang="en-US" sz="1800" dirty="0" smtClean="0"/>
            <a:t>Simplify IPLARC Billing</a:t>
          </a:r>
          <a:endParaRPr lang="en-US" sz="1800" dirty="0"/>
        </a:p>
      </dgm:t>
    </dgm:pt>
    <dgm:pt modelId="{596C1F49-657A-4106-871A-140AB90EBC0D}" type="parTrans" cxnId="{12C4A98C-55B8-4CF2-BD24-5CB4FA4999F2}">
      <dgm:prSet/>
      <dgm:spPr/>
      <dgm:t>
        <a:bodyPr/>
        <a:lstStyle/>
        <a:p>
          <a:endParaRPr lang="en-US"/>
        </a:p>
      </dgm:t>
    </dgm:pt>
    <dgm:pt modelId="{BA4A2A01-EA83-4922-9D66-274B880C744B}" type="sibTrans" cxnId="{12C4A98C-55B8-4CF2-BD24-5CB4FA4999F2}">
      <dgm:prSet/>
      <dgm:spPr/>
      <dgm:t>
        <a:bodyPr/>
        <a:lstStyle/>
        <a:p>
          <a:endParaRPr lang="en-US"/>
        </a:p>
      </dgm:t>
    </dgm:pt>
    <dgm:pt modelId="{7F37C46A-6E03-43CF-AE4B-69F93193D790}">
      <dgm:prSet phldrT="[Text]" custT="1"/>
      <dgm:spPr/>
      <dgm:t>
        <a:bodyPr/>
        <a:lstStyle/>
        <a:p>
          <a:r>
            <a:rPr lang="en-US" sz="1800" dirty="0" smtClean="0"/>
            <a:t>Stock LARC in Pharmacy</a:t>
          </a:r>
          <a:endParaRPr lang="en-US" sz="1800" dirty="0"/>
        </a:p>
      </dgm:t>
    </dgm:pt>
    <dgm:pt modelId="{84EBABD4-924C-43F7-BCB4-035532735026}" type="parTrans" cxnId="{1877D311-F5C7-4840-8E50-D3248DA60AA8}">
      <dgm:prSet/>
      <dgm:spPr/>
      <dgm:t>
        <a:bodyPr/>
        <a:lstStyle/>
        <a:p>
          <a:endParaRPr lang="en-US"/>
        </a:p>
      </dgm:t>
    </dgm:pt>
    <dgm:pt modelId="{C74358E0-F32D-41EF-A463-6F6D6567D02B}" type="sibTrans" cxnId="{1877D311-F5C7-4840-8E50-D3248DA60AA8}">
      <dgm:prSet/>
      <dgm:spPr/>
      <dgm:t>
        <a:bodyPr/>
        <a:lstStyle/>
        <a:p>
          <a:endParaRPr lang="en-US"/>
        </a:p>
      </dgm:t>
    </dgm:pt>
    <dgm:pt modelId="{86192225-3443-402D-9A9E-3282F74D5B7C}">
      <dgm:prSet phldrT="[Text]" custT="1"/>
      <dgm:spPr/>
      <dgm:t>
        <a:bodyPr/>
        <a:lstStyle/>
        <a:p>
          <a:r>
            <a:rPr lang="en-US" sz="1800" dirty="0" smtClean="0"/>
            <a:t>Implement IP LARC Protocol</a:t>
          </a:r>
          <a:endParaRPr lang="en-US" sz="1800" dirty="0"/>
        </a:p>
      </dgm:t>
    </dgm:pt>
    <dgm:pt modelId="{B5CCE8BB-E618-445A-8B79-C7C53AE056C9}" type="parTrans" cxnId="{731E5468-1DF5-467A-9BA7-3B7949C9D7DB}">
      <dgm:prSet/>
      <dgm:spPr/>
      <dgm:t>
        <a:bodyPr/>
        <a:lstStyle/>
        <a:p>
          <a:endParaRPr lang="en-US"/>
        </a:p>
      </dgm:t>
    </dgm:pt>
    <dgm:pt modelId="{54C83CB7-FB6B-47A0-B3F2-1345F3656EAC}" type="sibTrans" cxnId="{731E5468-1DF5-467A-9BA7-3B7949C9D7DB}">
      <dgm:prSet/>
      <dgm:spPr/>
      <dgm:t>
        <a:bodyPr/>
        <a:lstStyle/>
        <a:p>
          <a:endParaRPr lang="en-US"/>
        </a:p>
      </dgm:t>
    </dgm:pt>
    <dgm:pt modelId="{7BC64B5B-EA54-4658-B1B8-93F2D80325A9}">
      <dgm:prSet phldrT="[Text]" custT="1"/>
      <dgm:spPr/>
      <dgm:t>
        <a:bodyPr/>
        <a:lstStyle/>
        <a:p>
          <a:r>
            <a:rPr lang="en-US" sz="1800" dirty="0" smtClean="0"/>
            <a:t>Systems Changes to OB Care Process Flow</a:t>
          </a:r>
          <a:endParaRPr lang="en-US" sz="1800" dirty="0"/>
        </a:p>
      </dgm:t>
    </dgm:pt>
    <dgm:pt modelId="{8BF717BD-2031-4D96-A011-5A92CDD5DF93}" type="parTrans" cxnId="{3AAE44A0-F5FD-4A86-92C1-9F61C7D550FB}">
      <dgm:prSet/>
      <dgm:spPr/>
      <dgm:t>
        <a:bodyPr/>
        <a:lstStyle/>
        <a:p>
          <a:endParaRPr lang="en-US"/>
        </a:p>
      </dgm:t>
    </dgm:pt>
    <dgm:pt modelId="{F2DB227C-2E5D-4AE1-8630-1967CB4F60FC}" type="sibTrans" cxnId="{3AAE44A0-F5FD-4A86-92C1-9F61C7D550FB}">
      <dgm:prSet/>
      <dgm:spPr/>
      <dgm:t>
        <a:bodyPr/>
        <a:lstStyle/>
        <a:p>
          <a:endParaRPr lang="en-US"/>
        </a:p>
      </dgm:t>
    </dgm:pt>
    <dgm:pt modelId="{EE210B85-7249-4235-B210-CFA768A0F858}" type="pres">
      <dgm:prSet presAssocID="{4F5E0C53-7C37-48C3-B62B-CAFE77D16A79}" presName="Name0" presStyleCnt="0">
        <dgm:presLayoutVars>
          <dgm:chMax val="1"/>
          <dgm:chPref val="1"/>
          <dgm:dir/>
          <dgm:animOne val="branch"/>
          <dgm:animLvl val="lvl"/>
        </dgm:presLayoutVars>
      </dgm:prSet>
      <dgm:spPr/>
      <dgm:t>
        <a:bodyPr/>
        <a:lstStyle/>
        <a:p>
          <a:endParaRPr lang="en-US"/>
        </a:p>
      </dgm:t>
    </dgm:pt>
    <dgm:pt modelId="{77DB5E66-6091-4DC9-BC0E-61FCF9BD7104}" type="pres">
      <dgm:prSet presAssocID="{50A1E9C4-05C1-4050-B066-03620D0CFF57}" presName="Parent" presStyleLbl="node0" presStyleIdx="0" presStyleCnt="1" custLinFactNeighborX="3112" custLinFactNeighborY="3026">
        <dgm:presLayoutVars>
          <dgm:chMax val="6"/>
          <dgm:chPref val="6"/>
        </dgm:presLayoutVars>
      </dgm:prSet>
      <dgm:spPr/>
      <dgm:t>
        <a:bodyPr/>
        <a:lstStyle/>
        <a:p>
          <a:endParaRPr lang="en-US"/>
        </a:p>
      </dgm:t>
    </dgm:pt>
    <dgm:pt modelId="{98C4575E-24B6-4183-9444-21B0CB403515}" type="pres">
      <dgm:prSet presAssocID="{A5C7C905-B53D-499C-8C32-E750F03E85A9}" presName="Accent1" presStyleCnt="0"/>
      <dgm:spPr/>
    </dgm:pt>
    <dgm:pt modelId="{1A748055-DA8E-4B9F-BEB9-8C7DC1B82915}" type="pres">
      <dgm:prSet presAssocID="{A5C7C905-B53D-499C-8C32-E750F03E85A9}" presName="Accent" presStyleLbl="bgShp" presStyleIdx="0" presStyleCnt="6"/>
      <dgm:spPr/>
    </dgm:pt>
    <dgm:pt modelId="{EE6B0013-39AC-4161-B001-0C3E704E5099}" type="pres">
      <dgm:prSet presAssocID="{A5C7C905-B53D-499C-8C32-E750F03E85A9}" presName="Child1" presStyleLbl="node1" presStyleIdx="0" presStyleCnt="6">
        <dgm:presLayoutVars>
          <dgm:chMax val="0"/>
          <dgm:chPref val="0"/>
          <dgm:bulletEnabled val="1"/>
        </dgm:presLayoutVars>
      </dgm:prSet>
      <dgm:spPr/>
      <dgm:t>
        <a:bodyPr/>
        <a:lstStyle/>
        <a:p>
          <a:endParaRPr lang="en-US"/>
        </a:p>
      </dgm:t>
    </dgm:pt>
    <dgm:pt modelId="{C60FB25B-29C9-4B9D-B2B5-BBF9368B9087}" type="pres">
      <dgm:prSet presAssocID="{9ECDEC2E-B25F-4107-A61A-D4EFA89AE883}" presName="Accent2" presStyleCnt="0"/>
      <dgm:spPr/>
    </dgm:pt>
    <dgm:pt modelId="{C85AB16D-B590-4EF4-BD92-371CD088FB7D}" type="pres">
      <dgm:prSet presAssocID="{9ECDEC2E-B25F-4107-A61A-D4EFA89AE883}" presName="Accent" presStyleLbl="bgShp" presStyleIdx="1" presStyleCnt="6"/>
      <dgm:spPr/>
    </dgm:pt>
    <dgm:pt modelId="{1CED35CC-C775-4A5C-91D3-3633378F4E23}" type="pres">
      <dgm:prSet presAssocID="{9ECDEC2E-B25F-4107-A61A-D4EFA89AE883}" presName="Child2" presStyleLbl="node1" presStyleIdx="1" presStyleCnt="6">
        <dgm:presLayoutVars>
          <dgm:chMax val="0"/>
          <dgm:chPref val="0"/>
          <dgm:bulletEnabled val="1"/>
        </dgm:presLayoutVars>
      </dgm:prSet>
      <dgm:spPr/>
      <dgm:t>
        <a:bodyPr/>
        <a:lstStyle/>
        <a:p>
          <a:endParaRPr lang="en-US"/>
        </a:p>
      </dgm:t>
    </dgm:pt>
    <dgm:pt modelId="{56940C81-4100-400F-B194-9400E4F4497A}" type="pres">
      <dgm:prSet presAssocID="{408B7C93-9508-4979-AB1D-759AF629259A}" presName="Accent3" presStyleCnt="0"/>
      <dgm:spPr/>
    </dgm:pt>
    <dgm:pt modelId="{660B6084-EE99-44C0-BEF3-51F6ACF06342}" type="pres">
      <dgm:prSet presAssocID="{408B7C93-9508-4979-AB1D-759AF629259A}" presName="Accent" presStyleLbl="bgShp" presStyleIdx="2" presStyleCnt="6"/>
      <dgm:spPr/>
    </dgm:pt>
    <dgm:pt modelId="{0DBA788B-54B2-4F97-B15D-935BE9B44E61}" type="pres">
      <dgm:prSet presAssocID="{408B7C93-9508-4979-AB1D-759AF629259A}" presName="Child3" presStyleLbl="node1" presStyleIdx="2" presStyleCnt="6">
        <dgm:presLayoutVars>
          <dgm:chMax val="0"/>
          <dgm:chPref val="0"/>
          <dgm:bulletEnabled val="1"/>
        </dgm:presLayoutVars>
      </dgm:prSet>
      <dgm:spPr/>
      <dgm:t>
        <a:bodyPr/>
        <a:lstStyle/>
        <a:p>
          <a:endParaRPr lang="en-US"/>
        </a:p>
      </dgm:t>
    </dgm:pt>
    <dgm:pt modelId="{1A738067-7A58-4588-A5E0-A30CA2D63ED1}" type="pres">
      <dgm:prSet presAssocID="{7F37C46A-6E03-43CF-AE4B-69F93193D790}" presName="Accent4" presStyleCnt="0"/>
      <dgm:spPr/>
    </dgm:pt>
    <dgm:pt modelId="{6DD6DB2C-4192-4535-828E-16DD9C0B6506}" type="pres">
      <dgm:prSet presAssocID="{7F37C46A-6E03-43CF-AE4B-69F93193D790}" presName="Accent" presStyleLbl="bgShp" presStyleIdx="3" presStyleCnt="6"/>
      <dgm:spPr/>
    </dgm:pt>
    <dgm:pt modelId="{2B096CD7-4F27-4D67-8E89-1957B55085FA}" type="pres">
      <dgm:prSet presAssocID="{7F37C46A-6E03-43CF-AE4B-69F93193D790}" presName="Child4" presStyleLbl="node1" presStyleIdx="3" presStyleCnt="6">
        <dgm:presLayoutVars>
          <dgm:chMax val="0"/>
          <dgm:chPref val="0"/>
          <dgm:bulletEnabled val="1"/>
        </dgm:presLayoutVars>
      </dgm:prSet>
      <dgm:spPr/>
      <dgm:t>
        <a:bodyPr/>
        <a:lstStyle/>
        <a:p>
          <a:endParaRPr lang="en-US"/>
        </a:p>
      </dgm:t>
    </dgm:pt>
    <dgm:pt modelId="{69659407-A784-4A66-A28D-168712E6C301}" type="pres">
      <dgm:prSet presAssocID="{86192225-3443-402D-9A9E-3282F74D5B7C}" presName="Accent5" presStyleCnt="0"/>
      <dgm:spPr/>
    </dgm:pt>
    <dgm:pt modelId="{E864BDB7-DFB6-4CD0-8FEE-92E8E60B11E9}" type="pres">
      <dgm:prSet presAssocID="{86192225-3443-402D-9A9E-3282F74D5B7C}" presName="Accent" presStyleLbl="bgShp" presStyleIdx="4" presStyleCnt="6"/>
      <dgm:spPr/>
    </dgm:pt>
    <dgm:pt modelId="{85C6CC37-0488-40A9-9A31-19B64C42E85D}" type="pres">
      <dgm:prSet presAssocID="{86192225-3443-402D-9A9E-3282F74D5B7C}" presName="Child5" presStyleLbl="node1" presStyleIdx="4" presStyleCnt="6">
        <dgm:presLayoutVars>
          <dgm:chMax val="0"/>
          <dgm:chPref val="0"/>
          <dgm:bulletEnabled val="1"/>
        </dgm:presLayoutVars>
      </dgm:prSet>
      <dgm:spPr/>
      <dgm:t>
        <a:bodyPr/>
        <a:lstStyle/>
        <a:p>
          <a:endParaRPr lang="en-US"/>
        </a:p>
      </dgm:t>
    </dgm:pt>
    <dgm:pt modelId="{23D5839B-BC0B-4811-B952-EF06B92C3B8D}" type="pres">
      <dgm:prSet presAssocID="{7BC64B5B-EA54-4658-B1B8-93F2D80325A9}" presName="Accent6" presStyleCnt="0"/>
      <dgm:spPr/>
    </dgm:pt>
    <dgm:pt modelId="{FF804694-32BE-4A85-A1B2-A386D04BA861}" type="pres">
      <dgm:prSet presAssocID="{7BC64B5B-EA54-4658-B1B8-93F2D80325A9}" presName="Accent" presStyleLbl="bgShp" presStyleIdx="5" presStyleCnt="6"/>
      <dgm:spPr/>
    </dgm:pt>
    <dgm:pt modelId="{9B23D166-4FE4-4D51-8610-6B4A8C2C4791}" type="pres">
      <dgm:prSet presAssocID="{7BC64B5B-EA54-4658-B1B8-93F2D80325A9}" presName="Child6" presStyleLbl="node1" presStyleIdx="5" presStyleCnt="6">
        <dgm:presLayoutVars>
          <dgm:chMax val="0"/>
          <dgm:chPref val="0"/>
          <dgm:bulletEnabled val="1"/>
        </dgm:presLayoutVars>
      </dgm:prSet>
      <dgm:spPr/>
      <dgm:t>
        <a:bodyPr/>
        <a:lstStyle/>
        <a:p>
          <a:endParaRPr lang="en-US"/>
        </a:p>
      </dgm:t>
    </dgm:pt>
  </dgm:ptLst>
  <dgm:cxnLst>
    <dgm:cxn modelId="{1877D311-F5C7-4840-8E50-D3248DA60AA8}" srcId="{50A1E9C4-05C1-4050-B066-03620D0CFF57}" destId="{7F37C46A-6E03-43CF-AE4B-69F93193D790}" srcOrd="3" destOrd="0" parTransId="{84EBABD4-924C-43F7-BCB4-035532735026}" sibTransId="{C74358E0-F32D-41EF-A463-6F6D6567D02B}"/>
    <dgm:cxn modelId="{12C4A98C-55B8-4CF2-BD24-5CB4FA4999F2}" srcId="{50A1E9C4-05C1-4050-B066-03620D0CFF57}" destId="{408B7C93-9508-4979-AB1D-759AF629259A}" srcOrd="2" destOrd="0" parTransId="{596C1F49-657A-4106-871A-140AB90EBC0D}" sibTransId="{BA4A2A01-EA83-4922-9D66-274B880C744B}"/>
    <dgm:cxn modelId="{314C7800-AAB4-4FEF-8D9C-D17274C5B066}" type="presOf" srcId="{7BC64B5B-EA54-4658-B1B8-93F2D80325A9}" destId="{9B23D166-4FE4-4D51-8610-6B4A8C2C4791}" srcOrd="0" destOrd="0" presId="urn:microsoft.com/office/officeart/2011/layout/HexagonRadial"/>
    <dgm:cxn modelId="{5357A2BA-05FA-4398-8A3B-D5855B975F18}" type="presOf" srcId="{4F5E0C53-7C37-48C3-B62B-CAFE77D16A79}" destId="{EE210B85-7249-4235-B210-CFA768A0F858}" srcOrd="0" destOrd="0" presId="urn:microsoft.com/office/officeart/2011/layout/HexagonRadial"/>
    <dgm:cxn modelId="{F74F54AE-8446-4FAE-A046-D3078396ED25}" srcId="{50A1E9C4-05C1-4050-B066-03620D0CFF57}" destId="{A5C7C905-B53D-499C-8C32-E750F03E85A9}" srcOrd="0" destOrd="0" parTransId="{A281D645-C9F8-4049-86DD-770FDF2E5247}" sibTransId="{EEAEA13E-3518-4A06-B718-D2FA7D290BEA}"/>
    <dgm:cxn modelId="{E524B285-48C4-4D3B-A051-9411B9515931}" srcId="{4F5E0C53-7C37-48C3-B62B-CAFE77D16A79}" destId="{50A1E9C4-05C1-4050-B066-03620D0CFF57}" srcOrd="0" destOrd="0" parTransId="{67189EEB-7E15-4A24-BE3C-5DF490BC80B6}" sibTransId="{95602B16-8653-4D31-B275-356DA230EDDD}"/>
    <dgm:cxn modelId="{68FCE1FF-C3A8-4324-B67A-7A90E016AB1B}" type="presOf" srcId="{86192225-3443-402D-9A9E-3282F74D5B7C}" destId="{85C6CC37-0488-40A9-9A31-19B64C42E85D}" srcOrd="0" destOrd="0" presId="urn:microsoft.com/office/officeart/2011/layout/HexagonRadial"/>
    <dgm:cxn modelId="{6AB80AF3-A886-45B7-AAAA-A467D0495FFF}" type="presOf" srcId="{9ECDEC2E-B25F-4107-A61A-D4EFA89AE883}" destId="{1CED35CC-C775-4A5C-91D3-3633378F4E23}" srcOrd="0" destOrd="0" presId="urn:microsoft.com/office/officeart/2011/layout/HexagonRadial"/>
    <dgm:cxn modelId="{5EBDF95A-8CC1-4311-8CC7-391B542C345D}" type="presOf" srcId="{408B7C93-9508-4979-AB1D-759AF629259A}" destId="{0DBA788B-54B2-4F97-B15D-935BE9B44E61}" srcOrd="0" destOrd="0" presId="urn:microsoft.com/office/officeart/2011/layout/HexagonRadial"/>
    <dgm:cxn modelId="{FF5E8D7E-C9F7-4AEA-8F2A-F0A036E241AC}" type="presOf" srcId="{7F37C46A-6E03-43CF-AE4B-69F93193D790}" destId="{2B096CD7-4F27-4D67-8E89-1957B55085FA}" srcOrd="0" destOrd="0" presId="urn:microsoft.com/office/officeart/2011/layout/HexagonRadial"/>
    <dgm:cxn modelId="{DABEE490-7E63-474E-B203-FA7C5271AE43}" srcId="{50A1E9C4-05C1-4050-B066-03620D0CFF57}" destId="{9ECDEC2E-B25F-4107-A61A-D4EFA89AE883}" srcOrd="1" destOrd="0" parTransId="{D7468B54-71C0-4B67-ADBA-27B46CDD32B1}" sibTransId="{BC69E16C-9942-4BF3-B85E-7E9834E62E2F}"/>
    <dgm:cxn modelId="{731E5468-1DF5-467A-9BA7-3B7949C9D7DB}" srcId="{50A1E9C4-05C1-4050-B066-03620D0CFF57}" destId="{86192225-3443-402D-9A9E-3282F74D5B7C}" srcOrd="4" destOrd="0" parTransId="{B5CCE8BB-E618-445A-8B79-C7C53AE056C9}" sibTransId="{54C83CB7-FB6B-47A0-B3F2-1345F3656EAC}"/>
    <dgm:cxn modelId="{8323E5A0-29F7-4A41-BE88-DA28F07D879A}" type="presOf" srcId="{50A1E9C4-05C1-4050-B066-03620D0CFF57}" destId="{77DB5E66-6091-4DC9-BC0E-61FCF9BD7104}" srcOrd="0" destOrd="0" presId="urn:microsoft.com/office/officeart/2011/layout/HexagonRadial"/>
    <dgm:cxn modelId="{3AAE44A0-F5FD-4A86-92C1-9F61C7D550FB}" srcId="{50A1E9C4-05C1-4050-B066-03620D0CFF57}" destId="{7BC64B5B-EA54-4658-B1B8-93F2D80325A9}" srcOrd="5" destOrd="0" parTransId="{8BF717BD-2031-4D96-A011-5A92CDD5DF93}" sibTransId="{F2DB227C-2E5D-4AE1-8630-1967CB4F60FC}"/>
    <dgm:cxn modelId="{E60AF331-0C27-434D-BF3A-3B3D55377000}" type="presOf" srcId="{A5C7C905-B53D-499C-8C32-E750F03E85A9}" destId="{EE6B0013-39AC-4161-B001-0C3E704E5099}" srcOrd="0" destOrd="0" presId="urn:microsoft.com/office/officeart/2011/layout/HexagonRadial"/>
    <dgm:cxn modelId="{8AF98282-5991-42B5-81CC-718962D9483A}" type="presParOf" srcId="{EE210B85-7249-4235-B210-CFA768A0F858}" destId="{77DB5E66-6091-4DC9-BC0E-61FCF9BD7104}" srcOrd="0" destOrd="0" presId="urn:microsoft.com/office/officeart/2011/layout/HexagonRadial"/>
    <dgm:cxn modelId="{D28EA9E9-F4F7-48BE-B25A-E359E60115F6}" type="presParOf" srcId="{EE210B85-7249-4235-B210-CFA768A0F858}" destId="{98C4575E-24B6-4183-9444-21B0CB403515}" srcOrd="1" destOrd="0" presId="urn:microsoft.com/office/officeart/2011/layout/HexagonRadial"/>
    <dgm:cxn modelId="{3BAB2820-BA66-4A0A-AE84-D0C69D395A78}" type="presParOf" srcId="{98C4575E-24B6-4183-9444-21B0CB403515}" destId="{1A748055-DA8E-4B9F-BEB9-8C7DC1B82915}" srcOrd="0" destOrd="0" presId="urn:microsoft.com/office/officeart/2011/layout/HexagonRadial"/>
    <dgm:cxn modelId="{ED3C1541-B426-441C-8D1A-F0116A310E8D}" type="presParOf" srcId="{EE210B85-7249-4235-B210-CFA768A0F858}" destId="{EE6B0013-39AC-4161-B001-0C3E704E5099}" srcOrd="2" destOrd="0" presId="urn:microsoft.com/office/officeart/2011/layout/HexagonRadial"/>
    <dgm:cxn modelId="{3F096ACC-1135-4482-A95D-0E439675C23E}" type="presParOf" srcId="{EE210B85-7249-4235-B210-CFA768A0F858}" destId="{C60FB25B-29C9-4B9D-B2B5-BBF9368B9087}" srcOrd="3" destOrd="0" presId="urn:microsoft.com/office/officeart/2011/layout/HexagonRadial"/>
    <dgm:cxn modelId="{9A13EEFD-453A-4BD5-ADA8-391FF78EE03A}" type="presParOf" srcId="{C60FB25B-29C9-4B9D-B2B5-BBF9368B9087}" destId="{C85AB16D-B590-4EF4-BD92-371CD088FB7D}" srcOrd="0" destOrd="0" presId="urn:microsoft.com/office/officeart/2011/layout/HexagonRadial"/>
    <dgm:cxn modelId="{BED88D10-9ECA-479F-9429-A94C8A2C2FC4}" type="presParOf" srcId="{EE210B85-7249-4235-B210-CFA768A0F858}" destId="{1CED35CC-C775-4A5C-91D3-3633378F4E23}" srcOrd="4" destOrd="0" presId="urn:microsoft.com/office/officeart/2011/layout/HexagonRadial"/>
    <dgm:cxn modelId="{BA23828E-4630-4B37-A260-9600AC01D68F}" type="presParOf" srcId="{EE210B85-7249-4235-B210-CFA768A0F858}" destId="{56940C81-4100-400F-B194-9400E4F4497A}" srcOrd="5" destOrd="0" presId="urn:microsoft.com/office/officeart/2011/layout/HexagonRadial"/>
    <dgm:cxn modelId="{34AB4601-A64A-421A-B188-F39F93B2CDDE}" type="presParOf" srcId="{56940C81-4100-400F-B194-9400E4F4497A}" destId="{660B6084-EE99-44C0-BEF3-51F6ACF06342}" srcOrd="0" destOrd="0" presId="urn:microsoft.com/office/officeart/2011/layout/HexagonRadial"/>
    <dgm:cxn modelId="{CF949E8C-E291-4F4F-9C93-9C2779B98188}" type="presParOf" srcId="{EE210B85-7249-4235-B210-CFA768A0F858}" destId="{0DBA788B-54B2-4F97-B15D-935BE9B44E61}" srcOrd="6" destOrd="0" presId="urn:microsoft.com/office/officeart/2011/layout/HexagonRadial"/>
    <dgm:cxn modelId="{B9D4EDEC-8BE1-43C5-929D-0D4E07C9AF18}" type="presParOf" srcId="{EE210B85-7249-4235-B210-CFA768A0F858}" destId="{1A738067-7A58-4588-A5E0-A30CA2D63ED1}" srcOrd="7" destOrd="0" presId="urn:microsoft.com/office/officeart/2011/layout/HexagonRadial"/>
    <dgm:cxn modelId="{8AFDD054-FF8B-4C5E-8443-003AC2DC129F}" type="presParOf" srcId="{1A738067-7A58-4588-A5E0-A30CA2D63ED1}" destId="{6DD6DB2C-4192-4535-828E-16DD9C0B6506}" srcOrd="0" destOrd="0" presId="urn:microsoft.com/office/officeart/2011/layout/HexagonRadial"/>
    <dgm:cxn modelId="{8DFA8DA9-B8CD-4593-A478-E5981B97532A}" type="presParOf" srcId="{EE210B85-7249-4235-B210-CFA768A0F858}" destId="{2B096CD7-4F27-4D67-8E89-1957B55085FA}" srcOrd="8" destOrd="0" presId="urn:microsoft.com/office/officeart/2011/layout/HexagonRadial"/>
    <dgm:cxn modelId="{F9762D0C-59BF-4E0E-9AFD-647725F3E1CD}" type="presParOf" srcId="{EE210B85-7249-4235-B210-CFA768A0F858}" destId="{69659407-A784-4A66-A28D-168712E6C301}" srcOrd="9" destOrd="0" presId="urn:microsoft.com/office/officeart/2011/layout/HexagonRadial"/>
    <dgm:cxn modelId="{C8A3D37A-218E-4616-9A47-62E4DC329C26}" type="presParOf" srcId="{69659407-A784-4A66-A28D-168712E6C301}" destId="{E864BDB7-DFB6-4CD0-8FEE-92E8E60B11E9}" srcOrd="0" destOrd="0" presId="urn:microsoft.com/office/officeart/2011/layout/HexagonRadial"/>
    <dgm:cxn modelId="{AB41E344-1552-4546-8A5A-08102FA27061}" type="presParOf" srcId="{EE210B85-7249-4235-B210-CFA768A0F858}" destId="{85C6CC37-0488-40A9-9A31-19B64C42E85D}" srcOrd="10" destOrd="0" presId="urn:microsoft.com/office/officeart/2011/layout/HexagonRadial"/>
    <dgm:cxn modelId="{E3261CEF-766D-442A-9AF0-F32DFFCA356E}" type="presParOf" srcId="{EE210B85-7249-4235-B210-CFA768A0F858}" destId="{23D5839B-BC0B-4811-B952-EF06B92C3B8D}" srcOrd="11" destOrd="0" presId="urn:microsoft.com/office/officeart/2011/layout/HexagonRadial"/>
    <dgm:cxn modelId="{5832B7A5-7740-4EE9-880D-9F30FF73DDFD}" type="presParOf" srcId="{23D5839B-BC0B-4811-B952-EF06B92C3B8D}" destId="{FF804694-32BE-4A85-A1B2-A386D04BA861}" srcOrd="0" destOrd="0" presId="urn:microsoft.com/office/officeart/2011/layout/HexagonRadial"/>
    <dgm:cxn modelId="{F12FC69E-2FF7-4CF8-9DA5-BB51EB9B8204}" type="presParOf" srcId="{EE210B85-7249-4235-B210-CFA768A0F858}" destId="{9B23D166-4FE4-4D51-8610-6B4A8C2C479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69AFF-B56D-45FA-844E-680A513FF9DE}">
      <dsp:nvSpPr>
        <dsp:cNvPr id="0" name=""/>
        <dsp:cNvSpPr/>
      </dsp:nvSpPr>
      <dsp:spPr>
        <a:xfrm>
          <a:off x="5938563" y="958143"/>
          <a:ext cx="2507210" cy="25076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7E17B-9316-437E-9712-281290A6BE01}">
      <dsp:nvSpPr>
        <dsp:cNvPr id="0" name=""/>
        <dsp:cNvSpPr/>
      </dsp:nvSpPr>
      <dsp:spPr>
        <a:xfrm>
          <a:off x="6021810" y="1041747"/>
          <a:ext cx="2340716" cy="234046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smtClean="0"/>
            <a:t>ILPQC QI support calls to teams in need of additional support</a:t>
          </a:r>
          <a:endParaRPr lang="en-US" sz="1900" kern="1200" dirty="0"/>
        </a:p>
      </dsp:txBody>
      <dsp:txXfrm>
        <a:off x="6356432" y="1376162"/>
        <a:ext cx="1671473" cy="1671636"/>
      </dsp:txXfrm>
    </dsp:sp>
    <dsp:sp modelId="{CA00809E-DC89-4CB7-9566-4B0D401282B2}">
      <dsp:nvSpPr>
        <dsp:cNvPr id="0" name=""/>
        <dsp:cNvSpPr/>
      </dsp:nvSpPr>
      <dsp:spPr>
        <a:xfrm rot="2700000">
          <a:off x="3350309" y="961175"/>
          <a:ext cx="2501171" cy="25011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2038F-A161-4C08-9327-725FAF48C1E2}">
      <dsp:nvSpPr>
        <dsp:cNvPr id="0" name=""/>
        <dsp:cNvSpPr/>
      </dsp:nvSpPr>
      <dsp:spPr>
        <a:xfrm>
          <a:off x="3430537" y="1041747"/>
          <a:ext cx="2340716" cy="234046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Perinatal Network Administrators outreach to teams not yet at 80%</a:t>
          </a:r>
          <a:endParaRPr lang="en-US" sz="1900" kern="1200" dirty="0"/>
        </a:p>
      </dsp:txBody>
      <dsp:txXfrm>
        <a:off x="3765158" y="1376162"/>
        <a:ext cx="1671473" cy="1671636"/>
      </dsp:txXfrm>
    </dsp:sp>
    <dsp:sp modelId="{69335F23-17E1-48E2-929E-BB560C706499}">
      <dsp:nvSpPr>
        <dsp:cNvPr id="0" name=""/>
        <dsp:cNvSpPr/>
      </dsp:nvSpPr>
      <dsp:spPr>
        <a:xfrm rot="2700000">
          <a:off x="759035" y="961175"/>
          <a:ext cx="2501171" cy="25011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A62F4-BB29-48ED-AF4C-27FBEE4A5514}">
      <dsp:nvSpPr>
        <dsp:cNvPr id="0" name=""/>
        <dsp:cNvSpPr/>
      </dsp:nvSpPr>
      <dsp:spPr>
        <a:xfrm>
          <a:off x="839263" y="1041747"/>
          <a:ext cx="2340716" cy="234046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All teams complete provider/staff  education using AIM e-modules,  share data  &amp; goals</a:t>
          </a:r>
          <a:endParaRPr lang="en-US" sz="1800" kern="1200" dirty="0"/>
        </a:p>
      </dsp:txBody>
      <dsp:txXfrm>
        <a:off x="1173884" y="1376162"/>
        <a:ext cx="1671473" cy="1671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A5375-C457-43AA-A4E7-6DD8C2AF18A1}">
      <dsp:nvSpPr>
        <dsp:cNvPr id="0" name=""/>
        <dsp:cNvSpPr/>
      </dsp:nvSpPr>
      <dsp:spPr>
        <a:xfrm>
          <a:off x="-4341089" y="-665907"/>
          <a:ext cx="5171977" cy="5171977"/>
        </a:xfrm>
        <a:prstGeom prst="blockArc">
          <a:avLst>
            <a:gd name="adj1" fmla="val 18900000"/>
            <a:gd name="adj2" fmla="val 2700000"/>
            <a:gd name="adj3" fmla="val 41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DA68CD-3D9D-4FC0-9152-D04BF5C6853E}">
      <dsp:nvSpPr>
        <dsp:cNvPr id="0" name=""/>
        <dsp:cNvSpPr/>
      </dsp:nvSpPr>
      <dsp:spPr>
        <a:xfrm>
          <a:off x="534357" y="384016"/>
          <a:ext cx="459559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Compliance Monitoring</a:t>
          </a:r>
          <a:endParaRPr lang="en-US" sz="2300" kern="1200" dirty="0"/>
        </a:p>
      </dsp:txBody>
      <dsp:txXfrm>
        <a:off x="534357" y="384016"/>
        <a:ext cx="4595591" cy="768032"/>
      </dsp:txXfrm>
    </dsp:sp>
    <dsp:sp modelId="{BD515080-8248-45D6-987A-8A36090215A5}">
      <dsp:nvSpPr>
        <dsp:cNvPr id="0" name=""/>
        <dsp:cNvSpPr/>
      </dsp:nvSpPr>
      <dsp:spPr>
        <a:xfrm>
          <a:off x="54337" y="288012"/>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AB4BBC-5AE7-4A1C-84FA-1D9B21EA4465}">
      <dsp:nvSpPr>
        <dsp:cNvPr id="0" name=""/>
        <dsp:cNvSpPr/>
      </dsp:nvSpPr>
      <dsp:spPr>
        <a:xfrm>
          <a:off x="813537" y="1536064"/>
          <a:ext cx="431641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New Hire Education</a:t>
          </a:r>
          <a:endParaRPr lang="en-US" sz="2300" kern="1200" dirty="0"/>
        </a:p>
      </dsp:txBody>
      <dsp:txXfrm>
        <a:off x="813537" y="1536064"/>
        <a:ext cx="4316411" cy="768032"/>
      </dsp:txXfrm>
    </dsp:sp>
    <dsp:sp modelId="{5C69CDBF-F71F-45FD-A531-BA8B67B1BF88}">
      <dsp:nvSpPr>
        <dsp:cNvPr id="0" name=""/>
        <dsp:cNvSpPr/>
      </dsp:nvSpPr>
      <dsp:spPr>
        <a:xfrm>
          <a:off x="333516" y="1440060"/>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66A729-4731-40F1-B34F-667D1DDB2633}">
      <dsp:nvSpPr>
        <dsp:cNvPr id="0" name=""/>
        <dsp:cNvSpPr/>
      </dsp:nvSpPr>
      <dsp:spPr>
        <a:xfrm>
          <a:off x="534357" y="2688113"/>
          <a:ext cx="459559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Ongoing Staff/Provider Education</a:t>
          </a:r>
          <a:endParaRPr lang="en-US" sz="2300" kern="1200" dirty="0"/>
        </a:p>
      </dsp:txBody>
      <dsp:txXfrm>
        <a:off x="534357" y="2688113"/>
        <a:ext cx="4595591" cy="768032"/>
      </dsp:txXfrm>
    </dsp:sp>
    <dsp:sp modelId="{A13AF244-989D-44CB-8F08-5A2100CDD395}">
      <dsp:nvSpPr>
        <dsp:cNvPr id="0" name=""/>
        <dsp:cNvSpPr/>
      </dsp:nvSpPr>
      <dsp:spPr>
        <a:xfrm>
          <a:off x="54337" y="2592109"/>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702B2-2AE8-41B6-AB93-E7310F19C26C}">
      <dsp:nvSpPr>
        <dsp:cNvPr id="0" name=""/>
        <dsp:cNvSpPr/>
      </dsp:nvSpPr>
      <dsp:spPr>
        <a:xfrm>
          <a:off x="617219" y="0"/>
          <a:ext cx="6995160" cy="44037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27A76-94C6-4654-9811-05E8E627FD28}">
      <dsp:nvSpPr>
        <dsp:cNvPr id="0" name=""/>
        <dsp:cNvSpPr/>
      </dsp:nvSpPr>
      <dsp:spPr>
        <a:xfrm>
          <a:off x="278874" y="1321117"/>
          <a:ext cx="2468880" cy="1761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Hospital Teams</a:t>
          </a:r>
        </a:p>
        <a:p>
          <a:pPr lvl="0" algn="ctr" defTabSz="1022350">
            <a:lnSpc>
              <a:spcPct val="90000"/>
            </a:lnSpc>
            <a:spcBef>
              <a:spcPct val="0"/>
            </a:spcBef>
            <a:spcAft>
              <a:spcPct val="35000"/>
            </a:spcAft>
          </a:pPr>
          <a:r>
            <a:rPr lang="en-US" sz="2300" kern="1200" dirty="0" smtClean="0"/>
            <a:t>Monthly Meetings</a:t>
          </a:r>
          <a:endParaRPr lang="en-US" sz="2300" kern="1200" dirty="0"/>
        </a:p>
      </dsp:txBody>
      <dsp:txXfrm>
        <a:off x="364863" y="1407106"/>
        <a:ext cx="2296902" cy="1589512"/>
      </dsp:txXfrm>
    </dsp:sp>
    <dsp:sp modelId="{4129E629-7292-4A78-8E8F-E7FC18D7815B}">
      <dsp:nvSpPr>
        <dsp:cNvPr id="0" name=""/>
        <dsp:cNvSpPr/>
      </dsp:nvSpPr>
      <dsp:spPr>
        <a:xfrm>
          <a:off x="2880359" y="1321117"/>
          <a:ext cx="2468880" cy="1761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Perinatal Network Administrators</a:t>
          </a:r>
        </a:p>
        <a:p>
          <a:pPr lvl="0" algn="ctr" defTabSz="1022350">
            <a:lnSpc>
              <a:spcPct val="90000"/>
            </a:lnSpc>
            <a:spcBef>
              <a:spcPct val="0"/>
            </a:spcBef>
            <a:spcAft>
              <a:spcPct val="35000"/>
            </a:spcAft>
          </a:pPr>
          <a:r>
            <a:rPr lang="en-US" sz="2300" kern="1200" dirty="0" smtClean="0"/>
            <a:t>Outreach</a:t>
          </a:r>
          <a:endParaRPr lang="en-US" sz="2300" kern="1200" dirty="0"/>
        </a:p>
      </dsp:txBody>
      <dsp:txXfrm>
        <a:off x="2966348" y="1407106"/>
        <a:ext cx="2296902" cy="1589512"/>
      </dsp:txXfrm>
    </dsp:sp>
    <dsp:sp modelId="{31A5933F-B585-4801-8EA6-18C0205E1DCA}">
      <dsp:nvSpPr>
        <dsp:cNvPr id="0" name=""/>
        <dsp:cNvSpPr/>
      </dsp:nvSpPr>
      <dsp:spPr>
        <a:xfrm>
          <a:off x="5481845" y="1321117"/>
          <a:ext cx="2468880" cy="1761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ILPQC</a:t>
          </a:r>
        </a:p>
        <a:p>
          <a:pPr lvl="0" algn="ctr" defTabSz="1022350">
            <a:lnSpc>
              <a:spcPct val="90000"/>
            </a:lnSpc>
            <a:spcBef>
              <a:spcPct val="0"/>
            </a:spcBef>
            <a:spcAft>
              <a:spcPct val="35000"/>
            </a:spcAft>
          </a:pPr>
          <a:r>
            <a:rPr lang="en-US" sz="2300" kern="1200" dirty="0" smtClean="0"/>
            <a:t>QI Support and Quarterly Team Check in Calls</a:t>
          </a:r>
          <a:endParaRPr lang="en-US" sz="2300" kern="1200" dirty="0"/>
        </a:p>
      </dsp:txBody>
      <dsp:txXfrm>
        <a:off x="5567834" y="1407106"/>
        <a:ext cx="2296902" cy="1589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411"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n-US" sz="2200" kern="1200" dirty="0" smtClean="0"/>
            <a:t>Prevention</a:t>
          </a:r>
          <a:endParaRPr lang="en-US" sz="2200" kern="1200" dirty="0"/>
        </a:p>
      </dsp:txBody>
      <dsp:txXfrm>
        <a:off x="589895" y="212615"/>
        <a:ext cx="1762452" cy="1174968"/>
      </dsp:txXfrm>
    </dsp:sp>
    <dsp:sp modelId="{A79C321E-E673-4487-8AE2-8F67517FF725}">
      <dsp:nvSpPr>
        <dsp:cNvPr id="0" name=""/>
        <dsp:cNvSpPr/>
      </dsp:nvSpPr>
      <dsp:spPr>
        <a:xfrm>
          <a:off x="2646089"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n-US" sz="2200" kern="1200" dirty="0" smtClean="0"/>
            <a:t>Screening and Linkage to Care</a:t>
          </a:r>
          <a:endParaRPr lang="en-US" sz="2200" kern="1200" dirty="0"/>
        </a:p>
      </dsp:txBody>
      <dsp:txXfrm>
        <a:off x="3233573" y="212615"/>
        <a:ext cx="1762452" cy="1174968"/>
      </dsp:txXfrm>
    </dsp:sp>
    <dsp:sp modelId="{C18E0E07-C7A3-4B8D-834E-6D1F060B6F83}">
      <dsp:nvSpPr>
        <dsp:cNvPr id="0" name=""/>
        <dsp:cNvSpPr/>
      </dsp:nvSpPr>
      <dsp:spPr>
        <a:xfrm>
          <a:off x="5289768"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n-US" sz="2200" kern="1200" dirty="0" smtClean="0"/>
            <a:t>Optimizing Care for Moms/Babies</a:t>
          </a:r>
          <a:endParaRPr lang="en-US" sz="2200" kern="1200" dirty="0"/>
        </a:p>
      </dsp:txBody>
      <dsp:txXfrm>
        <a:off x="5877252" y="212615"/>
        <a:ext cx="1762452" cy="1174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932D7-B40D-4013-B54F-2944C20DA184}">
      <dsp:nvSpPr>
        <dsp:cNvPr id="0" name=""/>
        <dsp:cNvSpPr/>
      </dsp:nvSpPr>
      <dsp:spPr>
        <a:xfrm>
          <a:off x="1023" y="612865"/>
          <a:ext cx="2899855" cy="3411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84887B-C82B-4582-B0B2-82BC618632B2}">
      <dsp:nvSpPr>
        <dsp:cNvPr id="0" name=""/>
        <dsp:cNvSpPr/>
      </dsp:nvSpPr>
      <dsp:spPr>
        <a:xfrm>
          <a:off x="1023" y="740991"/>
          <a:ext cx="213033" cy="21303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3D2F0-C266-4528-8C7F-0AA462599BCA}">
      <dsp:nvSpPr>
        <dsp:cNvPr id="0" name=""/>
        <dsp:cNvSpPr/>
      </dsp:nvSpPr>
      <dsp:spPr>
        <a:xfrm>
          <a:off x="1023" y="0"/>
          <a:ext cx="2899855" cy="612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t>Quarterly Structure</a:t>
          </a:r>
          <a:endParaRPr lang="en-US" sz="2400" kern="1200" dirty="0"/>
        </a:p>
      </dsp:txBody>
      <dsp:txXfrm>
        <a:off x="1023" y="0"/>
        <a:ext cx="2899855" cy="612865"/>
      </dsp:txXfrm>
    </dsp:sp>
    <dsp:sp modelId="{C00AA710-3499-463D-9F33-CAE45FC8BF6A}">
      <dsp:nvSpPr>
        <dsp:cNvPr id="0" name=""/>
        <dsp:cNvSpPr/>
      </dsp:nvSpPr>
      <dsp:spPr>
        <a:xfrm>
          <a:off x="1023" y="123756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04F5D-87FC-4A02-9D43-7808D5A44EF3}">
      <dsp:nvSpPr>
        <dsp:cNvPr id="0" name=""/>
        <dsp:cNvSpPr/>
      </dsp:nvSpPr>
      <dsp:spPr>
        <a:xfrm>
          <a:off x="204013" y="109579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Community Resources Mapped</a:t>
          </a:r>
          <a:endParaRPr lang="en-US" sz="1500" kern="1200" dirty="0"/>
        </a:p>
      </dsp:txBody>
      <dsp:txXfrm>
        <a:off x="204013" y="1095796"/>
        <a:ext cx="2696865" cy="496570"/>
      </dsp:txXfrm>
    </dsp:sp>
    <dsp:sp modelId="{C054BD22-DF38-4A86-918D-429F218A6427}">
      <dsp:nvSpPr>
        <dsp:cNvPr id="0" name=""/>
        <dsp:cNvSpPr/>
      </dsp:nvSpPr>
      <dsp:spPr>
        <a:xfrm>
          <a:off x="1023" y="173413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BD4807-2BB2-456A-AB8B-7C8287A43BF6}">
      <dsp:nvSpPr>
        <dsp:cNvPr id="0" name=""/>
        <dsp:cNvSpPr/>
      </dsp:nvSpPr>
      <dsp:spPr>
        <a:xfrm>
          <a:off x="204013" y="159236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Protocols* Implemented</a:t>
          </a:r>
          <a:endParaRPr lang="en-US" sz="1500" kern="1200" dirty="0"/>
        </a:p>
      </dsp:txBody>
      <dsp:txXfrm>
        <a:off x="204013" y="1592366"/>
        <a:ext cx="2696865" cy="496570"/>
      </dsp:txXfrm>
    </dsp:sp>
    <dsp:sp modelId="{B8CCEECD-DF9F-4813-9FE6-65BA02EB37D0}">
      <dsp:nvSpPr>
        <dsp:cNvPr id="0" name=""/>
        <dsp:cNvSpPr/>
      </dsp:nvSpPr>
      <dsp:spPr>
        <a:xfrm>
          <a:off x="1023" y="223070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4BB78A-CF74-49CA-A941-AA2538ADBEA6}">
      <dsp:nvSpPr>
        <dsp:cNvPr id="0" name=""/>
        <dsp:cNvSpPr/>
      </dsp:nvSpPr>
      <dsp:spPr>
        <a:xfrm>
          <a:off x="204013" y="208893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Standard Screening</a:t>
          </a:r>
          <a:endParaRPr lang="en-US" sz="1500" kern="1200" dirty="0"/>
        </a:p>
      </dsp:txBody>
      <dsp:txXfrm>
        <a:off x="204013" y="2088936"/>
        <a:ext cx="2696865" cy="496570"/>
      </dsp:txXfrm>
    </dsp:sp>
    <dsp:sp modelId="{0CEC82C8-BC7B-4DC2-8F44-8441DE250303}">
      <dsp:nvSpPr>
        <dsp:cNvPr id="0" name=""/>
        <dsp:cNvSpPr/>
      </dsp:nvSpPr>
      <dsp:spPr>
        <a:xfrm>
          <a:off x="3045872" y="612865"/>
          <a:ext cx="2899855" cy="3411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06C70-A1C5-41CE-9431-FFC1BDCDD446}">
      <dsp:nvSpPr>
        <dsp:cNvPr id="0" name=""/>
        <dsp:cNvSpPr/>
      </dsp:nvSpPr>
      <dsp:spPr>
        <a:xfrm>
          <a:off x="3045872" y="740991"/>
          <a:ext cx="213033" cy="21303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E7592-2DAC-4BFB-B005-EB349BB85CDE}">
      <dsp:nvSpPr>
        <dsp:cNvPr id="0" name=""/>
        <dsp:cNvSpPr/>
      </dsp:nvSpPr>
      <dsp:spPr>
        <a:xfrm>
          <a:off x="3045872" y="0"/>
          <a:ext cx="2899855" cy="612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t>Monthly Process	</a:t>
          </a:r>
          <a:endParaRPr lang="en-US" sz="2400" kern="1200" dirty="0"/>
        </a:p>
      </dsp:txBody>
      <dsp:txXfrm>
        <a:off x="3045872" y="0"/>
        <a:ext cx="2899855" cy="612865"/>
      </dsp:txXfrm>
    </dsp:sp>
    <dsp:sp modelId="{73FABCE2-7AA0-4EAF-9AEA-4DD34E707DCE}">
      <dsp:nvSpPr>
        <dsp:cNvPr id="0" name=""/>
        <dsp:cNvSpPr/>
      </dsp:nvSpPr>
      <dsp:spPr>
        <a:xfrm>
          <a:off x="3045872" y="123756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C41833-829F-47DD-BAF9-AFCDF49C6A54}">
      <dsp:nvSpPr>
        <dsp:cNvPr id="0" name=""/>
        <dsp:cNvSpPr/>
      </dsp:nvSpPr>
      <dsp:spPr>
        <a:xfrm>
          <a:off x="3248861" y="109579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Received Prenatal Screening</a:t>
          </a:r>
          <a:endParaRPr lang="en-US" sz="1500" kern="1200" dirty="0"/>
        </a:p>
      </dsp:txBody>
      <dsp:txXfrm>
        <a:off x="3248861" y="1095796"/>
        <a:ext cx="2696865" cy="496570"/>
      </dsp:txXfrm>
    </dsp:sp>
    <dsp:sp modelId="{13B9059B-7BD2-40BB-909D-28693A18F1CD}">
      <dsp:nvSpPr>
        <dsp:cNvPr id="0" name=""/>
        <dsp:cNvSpPr/>
      </dsp:nvSpPr>
      <dsp:spPr>
        <a:xfrm>
          <a:off x="3045872" y="173413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83F248-1520-41DB-8FA7-241FC86F8E8B}">
      <dsp:nvSpPr>
        <dsp:cNvPr id="0" name=""/>
        <dsp:cNvSpPr/>
      </dsp:nvSpPr>
      <dsp:spPr>
        <a:xfrm>
          <a:off x="3248861" y="159236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Linked to Treatment Prenatally</a:t>
          </a:r>
          <a:endParaRPr lang="en-US" sz="1500" kern="1200" dirty="0"/>
        </a:p>
      </dsp:txBody>
      <dsp:txXfrm>
        <a:off x="3248861" y="1592366"/>
        <a:ext cx="2696865" cy="496570"/>
      </dsp:txXfrm>
    </dsp:sp>
    <dsp:sp modelId="{44C10E94-1DE5-40E8-9214-A3C50D58F7AD}">
      <dsp:nvSpPr>
        <dsp:cNvPr id="0" name=""/>
        <dsp:cNvSpPr/>
      </dsp:nvSpPr>
      <dsp:spPr>
        <a:xfrm>
          <a:off x="3045872" y="223070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D51782-87D8-446F-8CF6-7236609F0CC8}">
      <dsp:nvSpPr>
        <dsp:cNvPr id="0" name=""/>
        <dsp:cNvSpPr/>
      </dsp:nvSpPr>
      <dsp:spPr>
        <a:xfrm>
          <a:off x="3248861" y="208893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Received Education</a:t>
          </a:r>
          <a:endParaRPr lang="en-US" sz="1500" kern="1200" dirty="0"/>
        </a:p>
      </dsp:txBody>
      <dsp:txXfrm>
        <a:off x="3248861" y="2088936"/>
        <a:ext cx="2696865" cy="496570"/>
      </dsp:txXfrm>
    </dsp:sp>
    <dsp:sp modelId="{E12D491C-BF7B-43E1-BC30-8C4E765AA234}">
      <dsp:nvSpPr>
        <dsp:cNvPr id="0" name=""/>
        <dsp:cNvSpPr/>
      </dsp:nvSpPr>
      <dsp:spPr>
        <a:xfrm>
          <a:off x="6090720" y="612865"/>
          <a:ext cx="2899855" cy="3411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117CE4-6D9E-42EB-9447-B6EB02E74A29}">
      <dsp:nvSpPr>
        <dsp:cNvPr id="0" name=""/>
        <dsp:cNvSpPr/>
      </dsp:nvSpPr>
      <dsp:spPr>
        <a:xfrm>
          <a:off x="6090720" y="740991"/>
          <a:ext cx="213033" cy="21303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4CC82C-AEB2-4F34-BB55-E80C1D8EF1A9}">
      <dsp:nvSpPr>
        <dsp:cNvPr id="0" name=""/>
        <dsp:cNvSpPr/>
      </dsp:nvSpPr>
      <dsp:spPr>
        <a:xfrm>
          <a:off x="6090720" y="0"/>
          <a:ext cx="2899855" cy="612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t>Monthly Outcome </a:t>
          </a:r>
          <a:endParaRPr lang="en-US" sz="2400" kern="1200" dirty="0"/>
        </a:p>
      </dsp:txBody>
      <dsp:txXfrm>
        <a:off x="6090720" y="0"/>
        <a:ext cx="2899855" cy="612865"/>
      </dsp:txXfrm>
    </dsp:sp>
    <dsp:sp modelId="{8AC30112-474D-495D-A931-E6B131703090}">
      <dsp:nvSpPr>
        <dsp:cNvPr id="0" name=""/>
        <dsp:cNvSpPr/>
      </dsp:nvSpPr>
      <dsp:spPr>
        <a:xfrm>
          <a:off x="6090720" y="123756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AB1CA2-1013-4419-A640-2B941EBF4987}">
      <dsp:nvSpPr>
        <dsp:cNvPr id="0" name=""/>
        <dsp:cNvSpPr/>
      </dsp:nvSpPr>
      <dsp:spPr>
        <a:xfrm>
          <a:off x="6293710" y="109579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In Treatment at Discharge</a:t>
          </a:r>
          <a:endParaRPr lang="en-US" sz="1500" kern="1200" dirty="0"/>
        </a:p>
      </dsp:txBody>
      <dsp:txXfrm>
        <a:off x="6293710" y="1095796"/>
        <a:ext cx="2696865" cy="496570"/>
      </dsp:txXfrm>
    </dsp:sp>
    <dsp:sp modelId="{53CA75C6-7A31-415F-AF02-A7962986F319}">
      <dsp:nvSpPr>
        <dsp:cNvPr id="0" name=""/>
        <dsp:cNvSpPr/>
      </dsp:nvSpPr>
      <dsp:spPr>
        <a:xfrm>
          <a:off x="6090720" y="173413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4F841E-FD68-4FF9-816A-60625D87C980}">
      <dsp:nvSpPr>
        <dsp:cNvPr id="0" name=""/>
        <dsp:cNvSpPr/>
      </dsp:nvSpPr>
      <dsp:spPr>
        <a:xfrm>
          <a:off x="6293710" y="159236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Breastfeeding at Discharge</a:t>
          </a:r>
          <a:endParaRPr lang="en-US" sz="1500" kern="1200" dirty="0"/>
        </a:p>
      </dsp:txBody>
      <dsp:txXfrm>
        <a:off x="6293710" y="1592366"/>
        <a:ext cx="2696865" cy="496570"/>
      </dsp:txXfrm>
    </dsp:sp>
    <dsp:sp modelId="{0CB953BD-9254-40E3-B951-05AB2B91670C}">
      <dsp:nvSpPr>
        <dsp:cNvPr id="0" name=""/>
        <dsp:cNvSpPr/>
      </dsp:nvSpPr>
      <dsp:spPr>
        <a:xfrm>
          <a:off x="6090720" y="2230707"/>
          <a:ext cx="213028" cy="2130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578602-CFCB-48B7-ADB4-46B591A2E22A}">
      <dsp:nvSpPr>
        <dsp:cNvPr id="0" name=""/>
        <dsp:cNvSpPr/>
      </dsp:nvSpPr>
      <dsp:spPr>
        <a:xfrm>
          <a:off x="6293710" y="2088936"/>
          <a:ext cx="2696865" cy="49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Newborn Discharged to Mother</a:t>
          </a:r>
          <a:endParaRPr lang="en-US" sz="1500" kern="1200" dirty="0"/>
        </a:p>
      </dsp:txBody>
      <dsp:txXfrm>
        <a:off x="6293710" y="2088936"/>
        <a:ext cx="2696865" cy="496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3A5EE-7AA9-4D10-94BE-22A5F810BB72}">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Identifying champions in each department </a:t>
          </a:r>
          <a:endParaRPr lang="en-US" sz="1800" b="1" kern="1200" dirty="0"/>
        </a:p>
      </dsp:txBody>
      <dsp:txXfrm>
        <a:off x="916483" y="1984"/>
        <a:ext cx="2030015" cy="1218009"/>
      </dsp:txXfrm>
    </dsp:sp>
    <dsp:sp modelId="{7424B752-DD6F-46F2-B172-E042DA212E2F}">
      <dsp:nvSpPr>
        <dsp:cNvPr id="0" name=""/>
        <dsp:cNvSpPr/>
      </dsp:nvSpPr>
      <dsp:spPr>
        <a:xfrm>
          <a:off x="3149500"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Adding LARC devices to hospital formulary</a:t>
          </a:r>
          <a:endParaRPr lang="en-US" sz="1800" kern="1200" dirty="0"/>
        </a:p>
      </dsp:txBody>
      <dsp:txXfrm>
        <a:off x="3149500" y="1984"/>
        <a:ext cx="2030015" cy="1218009"/>
      </dsp:txXfrm>
    </dsp:sp>
    <dsp:sp modelId="{2EBEF9C4-410E-4089-9A53-9F5DC11E84A7}">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Make LARCs and ancillary equipment available at delivery and postpartum</a:t>
          </a:r>
          <a:endParaRPr lang="en-US" sz="1800" kern="1200" dirty="0"/>
        </a:p>
      </dsp:txBody>
      <dsp:txXfrm>
        <a:off x="916483" y="1422995"/>
        <a:ext cx="2030015" cy="1218009"/>
      </dsp:txXfrm>
    </dsp:sp>
    <dsp:sp modelId="{1C38C2F2-5DBB-43C7-9808-2D6C12A5419A}">
      <dsp:nvSpPr>
        <dsp:cNvPr id="0" name=""/>
        <dsp:cNvSpPr/>
      </dsp:nvSpPr>
      <dsp:spPr>
        <a:xfrm>
          <a:off x="3149500"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Create, review, and/or modify polices to support IPLARC placement</a:t>
          </a:r>
          <a:endParaRPr lang="en-US" sz="1800" kern="1200" dirty="0"/>
        </a:p>
      </dsp:txBody>
      <dsp:txXfrm>
        <a:off x="3149500" y="1422995"/>
        <a:ext cx="2030015" cy="1218009"/>
      </dsp:txXfrm>
    </dsp:sp>
    <dsp:sp modelId="{E0A0D66D-B66D-41BA-807F-0348471E9E5C}">
      <dsp:nvSpPr>
        <dsp:cNvPr id="0" name=""/>
        <dsp:cNvSpPr/>
      </dsp:nvSpPr>
      <dsp:spPr>
        <a:xfrm>
          <a:off x="916483"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Establish and test billing codes</a:t>
          </a:r>
          <a:endParaRPr lang="en-US" sz="1800" kern="1200" dirty="0"/>
        </a:p>
      </dsp:txBody>
      <dsp:txXfrm>
        <a:off x="916483" y="2844006"/>
        <a:ext cx="2030015" cy="1218009"/>
      </dsp:txXfrm>
    </dsp:sp>
    <dsp:sp modelId="{2686EC5B-3A85-472B-9F98-7FB16DE67E64}">
      <dsp:nvSpPr>
        <dsp:cNvPr id="0" name=""/>
        <dsp:cNvSpPr/>
      </dsp:nvSpPr>
      <dsp:spPr>
        <a:xfrm>
          <a:off x="3149500"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Modify IT systems to assure adequate data collection</a:t>
          </a:r>
          <a:endParaRPr lang="en-US" sz="1800" kern="1200" dirty="0"/>
        </a:p>
      </dsp:txBody>
      <dsp:txXfrm>
        <a:off x="3149500" y="2844006"/>
        <a:ext cx="2030015" cy="12180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B5E66-6091-4DC9-BC0E-61FCF9BD7104}">
      <dsp:nvSpPr>
        <dsp:cNvPr id="0" name=""/>
        <dsp:cNvSpPr/>
      </dsp:nvSpPr>
      <dsp:spPr>
        <a:xfrm>
          <a:off x="3429006" y="1981199"/>
          <a:ext cx="2437105" cy="210819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Increase access to IP LARC</a:t>
          </a:r>
          <a:endParaRPr lang="en-US" sz="2800" kern="1200" dirty="0"/>
        </a:p>
      </dsp:txBody>
      <dsp:txXfrm>
        <a:off x="3832868" y="2330556"/>
        <a:ext cx="1629381" cy="1409480"/>
      </dsp:txXfrm>
    </dsp:sp>
    <dsp:sp modelId="{C85AB16D-B590-4EF4-BD92-371CD088FB7D}">
      <dsp:nvSpPr>
        <dsp:cNvPr id="0" name=""/>
        <dsp:cNvSpPr/>
      </dsp:nvSpPr>
      <dsp:spPr>
        <a:xfrm>
          <a:off x="4879260" y="908776"/>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B0013-39AC-4161-B001-0C3E704E5099}">
      <dsp:nvSpPr>
        <dsp:cNvPr id="0" name=""/>
        <dsp:cNvSpPr/>
      </dsp:nvSpPr>
      <dsp:spPr>
        <a:xfrm>
          <a:off x="3577656" y="0"/>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 Patients on contraceptive options</a:t>
          </a:r>
          <a:endParaRPr lang="en-US" sz="1800" kern="1200" dirty="0"/>
        </a:p>
      </dsp:txBody>
      <dsp:txXfrm>
        <a:off x="3908633" y="286334"/>
        <a:ext cx="1335236" cy="1155136"/>
      </dsp:txXfrm>
    </dsp:sp>
    <dsp:sp modelId="{660B6084-EE99-44C0-BEF3-51F6ACF06342}">
      <dsp:nvSpPr>
        <dsp:cNvPr id="0" name=""/>
        <dsp:cNvSpPr/>
      </dsp:nvSpPr>
      <dsp:spPr>
        <a:xfrm>
          <a:off x="5952402" y="2389921"/>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D35CC-C775-4A5C-91D3-3633378F4E23}">
      <dsp:nvSpPr>
        <dsp:cNvPr id="0" name=""/>
        <dsp:cNvSpPr/>
      </dsp:nvSpPr>
      <dsp:spPr>
        <a:xfrm>
          <a:off x="5409312" y="1062715"/>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a:t>
          </a:r>
          <a:r>
            <a:rPr lang="en-US" sz="1800" kern="1200" baseline="0" dirty="0" smtClean="0"/>
            <a:t> Providers  counseling and placement</a:t>
          </a:r>
          <a:endParaRPr lang="en-US" sz="1800" kern="1200" dirty="0"/>
        </a:p>
      </dsp:txBody>
      <dsp:txXfrm>
        <a:off x="5740289" y="1349049"/>
        <a:ext cx="1335236" cy="1155136"/>
      </dsp:txXfrm>
    </dsp:sp>
    <dsp:sp modelId="{6DD6DB2C-4192-4535-828E-16DD9C0B6506}">
      <dsp:nvSpPr>
        <dsp:cNvPr id="0" name=""/>
        <dsp:cNvSpPr/>
      </dsp:nvSpPr>
      <dsp:spPr>
        <a:xfrm>
          <a:off x="5206928" y="4061856"/>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A788B-54B2-4F97-B15D-935BE9B44E61}">
      <dsp:nvSpPr>
        <dsp:cNvPr id="0" name=""/>
        <dsp:cNvSpPr/>
      </dsp:nvSpPr>
      <dsp:spPr>
        <a:xfrm>
          <a:off x="5409312" y="3151891"/>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Simplify IPLARC Billing</a:t>
          </a:r>
          <a:endParaRPr lang="en-US" sz="1800" kern="1200" dirty="0"/>
        </a:p>
      </dsp:txBody>
      <dsp:txXfrm>
        <a:off x="5740289" y="3438225"/>
        <a:ext cx="1335236" cy="1155136"/>
      </dsp:txXfrm>
    </dsp:sp>
    <dsp:sp modelId="{E864BDB7-DFB6-4CD0-8FEE-92E8E60B11E9}">
      <dsp:nvSpPr>
        <dsp:cNvPr id="0" name=""/>
        <dsp:cNvSpPr/>
      </dsp:nvSpPr>
      <dsp:spPr>
        <a:xfrm>
          <a:off x="3357698" y="4235409"/>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96CD7-4F27-4D67-8E89-1957B55085FA}">
      <dsp:nvSpPr>
        <dsp:cNvPr id="0" name=""/>
        <dsp:cNvSpPr/>
      </dsp:nvSpPr>
      <dsp:spPr>
        <a:xfrm>
          <a:off x="3577656" y="4215795"/>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Stock LARC in Pharmacy</a:t>
          </a:r>
          <a:endParaRPr lang="en-US" sz="1800" kern="1200" dirty="0"/>
        </a:p>
      </dsp:txBody>
      <dsp:txXfrm>
        <a:off x="3908633" y="4502129"/>
        <a:ext cx="1335236" cy="1155136"/>
      </dsp:txXfrm>
    </dsp:sp>
    <dsp:sp modelId="{FF804694-32BE-4A85-A1B2-A386D04BA861}">
      <dsp:nvSpPr>
        <dsp:cNvPr id="0" name=""/>
        <dsp:cNvSpPr/>
      </dsp:nvSpPr>
      <dsp:spPr>
        <a:xfrm>
          <a:off x="2266982" y="2754858"/>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6CC37-0488-40A9-9A31-19B64C42E85D}">
      <dsp:nvSpPr>
        <dsp:cNvPr id="0" name=""/>
        <dsp:cNvSpPr/>
      </dsp:nvSpPr>
      <dsp:spPr>
        <a:xfrm>
          <a:off x="1737497" y="3153079"/>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Implement IP LARC Protocol</a:t>
          </a:r>
          <a:endParaRPr lang="en-US" sz="1800" kern="1200" dirty="0"/>
        </a:p>
      </dsp:txBody>
      <dsp:txXfrm>
        <a:off x="2068474" y="3439413"/>
        <a:ext cx="1335236" cy="1155136"/>
      </dsp:txXfrm>
    </dsp:sp>
    <dsp:sp modelId="{9B23D166-4FE4-4D51-8610-6B4A8C2C4791}">
      <dsp:nvSpPr>
        <dsp:cNvPr id="0" name=""/>
        <dsp:cNvSpPr/>
      </dsp:nvSpPr>
      <dsp:spPr>
        <a:xfrm>
          <a:off x="1737497" y="1060338"/>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Systems Changes to OB Care Process Flow</a:t>
          </a:r>
          <a:endParaRPr lang="en-US" sz="1800" kern="1200" dirty="0"/>
        </a:p>
      </dsp:txBody>
      <dsp:txXfrm>
        <a:off x="2068474" y="1346672"/>
        <a:ext cx="1335236" cy="115513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6.png"/></Relationships>
</file>

<file path=ppt/drawings/drawing1.xml><?xml version="1.0" encoding="utf-8"?>
<c:userShapes xmlns:c="http://schemas.openxmlformats.org/drawingml/2006/chart">
  <cdr:relSizeAnchor xmlns:cdr="http://schemas.openxmlformats.org/drawingml/2006/chartDrawing">
    <cdr:from>
      <cdr:x>0.57407</cdr:x>
      <cdr:y>0.74013</cdr:y>
    </cdr:from>
    <cdr:to>
      <cdr:x>1</cdr:x>
      <cdr:y>0.89177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724400" y="3124200"/>
          <a:ext cx="3505200" cy="64012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0.73299</cdr:x>
      <cdr:y>0.11328</cdr:y>
    </cdr:from>
    <cdr:to>
      <cdr:x>1</cdr:x>
      <cdr:y>0.95012</cdr:y>
    </cdr:to>
    <cdr:sp macro="" textlink="">
      <cdr:nvSpPr>
        <cdr:cNvPr id="2" name="TextBox 1"/>
        <cdr:cNvSpPr txBox="1"/>
      </cdr:nvSpPr>
      <cdr:spPr>
        <a:xfrm xmlns:a="http://schemas.openxmlformats.org/drawingml/2006/main">
          <a:off x="6135101" y="552444"/>
          <a:ext cx="2234827" cy="40810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latin typeface="Arial Narrow" panose="020B0606020202030204" pitchFamily="34" charset="0"/>
            </a:rPr>
            <a:t>Hypertension policies &amp; procedures </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EHR integration</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Patient, family, staff support</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Multidisciplinary case reviews</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Hypertension discharge education</a:t>
          </a:r>
          <a:endParaRPr lang="en-US" sz="2000" dirty="0">
            <a:latin typeface="Arial Narrow" panose="020B0606020202030204" pitchFamily="34" charset="0"/>
          </a:endParaRPr>
        </a:p>
      </cdr:txBody>
    </cdr:sp>
  </cdr:relSizeAnchor>
  <cdr:relSizeAnchor xmlns:cdr="http://schemas.openxmlformats.org/drawingml/2006/chartDrawing">
    <cdr:from>
      <cdr:x>0.70846</cdr:x>
      <cdr:y>0.49101</cdr:y>
    </cdr:from>
    <cdr:to>
      <cdr:x>0.73299</cdr:x>
      <cdr:y>0.53398</cdr:y>
    </cdr:to>
    <cdr:sp macro="" textlink="">
      <cdr:nvSpPr>
        <cdr:cNvPr id="3" name="Rectangle 2"/>
        <cdr:cNvSpPr/>
      </cdr:nvSpPr>
      <cdr:spPr>
        <a:xfrm xmlns:a="http://schemas.openxmlformats.org/drawingml/2006/main">
          <a:off x="5929785" y="2394561"/>
          <a:ext cx="205315" cy="209556"/>
        </a:xfrm>
        <a:prstGeom xmlns:a="http://schemas.openxmlformats.org/drawingml/2006/main" prst="rect">
          <a:avLst/>
        </a:prstGeom>
        <a:solidFill xmlns:a="http://schemas.openxmlformats.org/drawingml/2006/main">
          <a:schemeClr val="accent4"/>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0.70846</cdr:x>
      <cdr:y>0.32545</cdr:y>
    </cdr:from>
    <cdr:to>
      <cdr:x>0.73299</cdr:x>
      <cdr:y>0.36842</cdr:y>
    </cdr:to>
    <cdr:sp macro="" textlink="">
      <cdr:nvSpPr>
        <cdr:cNvPr id="4" name="Rectangle 3"/>
        <cdr:cNvSpPr/>
      </cdr:nvSpPr>
      <cdr:spPr>
        <a:xfrm xmlns:a="http://schemas.openxmlformats.org/drawingml/2006/main">
          <a:off x="5929786" y="1587142"/>
          <a:ext cx="205314" cy="209556"/>
        </a:xfrm>
        <a:prstGeom xmlns:a="http://schemas.openxmlformats.org/drawingml/2006/main" prst="rect">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0.7091</cdr:x>
      <cdr:y>0.65266</cdr:y>
    </cdr:from>
    <cdr:to>
      <cdr:x>0.73363</cdr:x>
      <cdr:y>0.69563</cdr:y>
    </cdr:to>
    <cdr:sp macro="" textlink="">
      <cdr:nvSpPr>
        <cdr:cNvPr id="5" name="Rectangle 4"/>
        <cdr:cNvSpPr/>
      </cdr:nvSpPr>
      <cdr:spPr>
        <a:xfrm xmlns:a="http://schemas.openxmlformats.org/drawingml/2006/main">
          <a:off x="5935075" y="3182878"/>
          <a:ext cx="205314" cy="209556"/>
        </a:xfrm>
        <a:prstGeom xmlns:a="http://schemas.openxmlformats.org/drawingml/2006/main" prst="rect">
          <a:avLst/>
        </a:prstGeom>
        <a:solidFill xmlns:a="http://schemas.openxmlformats.org/drawingml/2006/main">
          <a:schemeClr val="accent3"/>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1/2/2018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amhsa.gov/data/sites/default/files/NSDUH-FFR1-2015Rev1/NSDUH-FFR1-2015Rev1/NSDUH-FFR1-2015Rev1/NSDUH-National%20Findings-REVISED-2015.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a:t>
            </a:fld>
            <a:endParaRPr lang="en-US" altLang="en-US">
              <a:latin typeface="Calibri" pitchFamily="34" charset="0"/>
            </a:endParaRPr>
          </a:p>
        </p:txBody>
      </p:sp>
    </p:spTree>
    <p:extLst>
      <p:ext uri="{BB962C8B-B14F-4D97-AF65-F5344CB8AC3E}">
        <p14:creationId xmlns:p14="http://schemas.microsoft.com/office/powerpoint/2010/main" val="386813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787" indent="-285687" eaLnBrk="0" hangingPunct="0">
              <a:defRPr>
                <a:solidFill>
                  <a:schemeClr val="tx1"/>
                </a:solidFill>
                <a:latin typeface="Arial" pitchFamily="34" charset="0"/>
                <a:ea typeface="MS PGothic" pitchFamily="34" charset="-128"/>
              </a:defRPr>
            </a:lvl2pPr>
            <a:lvl3pPr marL="1142750" indent="-228550" eaLnBrk="0" hangingPunct="0">
              <a:defRPr>
                <a:solidFill>
                  <a:schemeClr val="tx1"/>
                </a:solidFill>
                <a:latin typeface="Arial" pitchFamily="34" charset="0"/>
                <a:ea typeface="MS PGothic" pitchFamily="34" charset="-128"/>
              </a:defRPr>
            </a:lvl3pPr>
            <a:lvl4pPr marL="1599850" indent="-228550" eaLnBrk="0" hangingPunct="0">
              <a:defRPr>
                <a:solidFill>
                  <a:schemeClr val="tx1"/>
                </a:solidFill>
                <a:latin typeface="Arial" pitchFamily="34" charset="0"/>
                <a:ea typeface="MS PGothic" pitchFamily="34" charset="-128"/>
              </a:defRPr>
            </a:lvl4pPr>
            <a:lvl5pPr marL="2056951" indent="-228550" eaLnBrk="0" hangingPunct="0">
              <a:defRPr>
                <a:solidFill>
                  <a:schemeClr val="tx1"/>
                </a:solidFill>
                <a:latin typeface="Arial" pitchFamily="34" charset="0"/>
                <a:ea typeface="MS PGothic" pitchFamily="34" charset="-128"/>
              </a:defRPr>
            </a:lvl5pPr>
            <a:lvl6pPr marL="2514051" indent="-228550" eaLnBrk="0" fontAlgn="base" hangingPunct="0">
              <a:spcBef>
                <a:spcPct val="0"/>
              </a:spcBef>
              <a:spcAft>
                <a:spcPct val="0"/>
              </a:spcAft>
              <a:defRPr>
                <a:solidFill>
                  <a:schemeClr val="tx1"/>
                </a:solidFill>
                <a:latin typeface="Arial" pitchFamily="34" charset="0"/>
                <a:ea typeface="MS PGothic" pitchFamily="34" charset="-128"/>
              </a:defRPr>
            </a:lvl6pPr>
            <a:lvl7pPr marL="2971150" indent="-228550" eaLnBrk="0" fontAlgn="base" hangingPunct="0">
              <a:spcBef>
                <a:spcPct val="0"/>
              </a:spcBef>
              <a:spcAft>
                <a:spcPct val="0"/>
              </a:spcAft>
              <a:defRPr>
                <a:solidFill>
                  <a:schemeClr val="tx1"/>
                </a:solidFill>
                <a:latin typeface="Arial" pitchFamily="34" charset="0"/>
                <a:ea typeface="MS PGothic" pitchFamily="34" charset="-128"/>
              </a:defRPr>
            </a:lvl7pPr>
            <a:lvl8pPr marL="3428251" indent="-228550" eaLnBrk="0" fontAlgn="base" hangingPunct="0">
              <a:spcBef>
                <a:spcPct val="0"/>
              </a:spcBef>
              <a:spcAft>
                <a:spcPct val="0"/>
              </a:spcAft>
              <a:defRPr>
                <a:solidFill>
                  <a:schemeClr val="tx1"/>
                </a:solidFill>
                <a:latin typeface="Arial" pitchFamily="34" charset="0"/>
                <a:ea typeface="MS PGothic" pitchFamily="34" charset="-128"/>
              </a:defRPr>
            </a:lvl8pPr>
            <a:lvl9pPr marL="3885351" indent="-22855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11</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347420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787" indent="-285687" eaLnBrk="0" hangingPunct="0">
              <a:defRPr>
                <a:solidFill>
                  <a:schemeClr val="tx1"/>
                </a:solidFill>
                <a:latin typeface="Arial" pitchFamily="34" charset="0"/>
                <a:ea typeface="MS PGothic" pitchFamily="34" charset="-128"/>
              </a:defRPr>
            </a:lvl2pPr>
            <a:lvl3pPr marL="1142750" indent="-228550" eaLnBrk="0" hangingPunct="0">
              <a:defRPr>
                <a:solidFill>
                  <a:schemeClr val="tx1"/>
                </a:solidFill>
                <a:latin typeface="Arial" pitchFamily="34" charset="0"/>
                <a:ea typeface="MS PGothic" pitchFamily="34" charset="-128"/>
              </a:defRPr>
            </a:lvl3pPr>
            <a:lvl4pPr marL="1599850" indent="-228550" eaLnBrk="0" hangingPunct="0">
              <a:defRPr>
                <a:solidFill>
                  <a:schemeClr val="tx1"/>
                </a:solidFill>
                <a:latin typeface="Arial" pitchFamily="34" charset="0"/>
                <a:ea typeface="MS PGothic" pitchFamily="34" charset="-128"/>
              </a:defRPr>
            </a:lvl4pPr>
            <a:lvl5pPr marL="2056951" indent="-228550" eaLnBrk="0" hangingPunct="0">
              <a:defRPr>
                <a:solidFill>
                  <a:schemeClr val="tx1"/>
                </a:solidFill>
                <a:latin typeface="Arial" pitchFamily="34" charset="0"/>
                <a:ea typeface="MS PGothic" pitchFamily="34" charset="-128"/>
              </a:defRPr>
            </a:lvl5pPr>
            <a:lvl6pPr marL="2514051" indent="-228550" eaLnBrk="0" fontAlgn="base" hangingPunct="0">
              <a:spcBef>
                <a:spcPct val="0"/>
              </a:spcBef>
              <a:spcAft>
                <a:spcPct val="0"/>
              </a:spcAft>
              <a:defRPr>
                <a:solidFill>
                  <a:schemeClr val="tx1"/>
                </a:solidFill>
                <a:latin typeface="Arial" pitchFamily="34" charset="0"/>
                <a:ea typeface="MS PGothic" pitchFamily="34" charset="-128"/>
              </a:defRPr>
            </a:lvl6pPr>
            <a:lvl7pPr marL="2971150" indent="-228550" eaLnBrk="0" fontAlgn="base" hangingPunct="0">
              <a:spcBef>
                <a:spcPct val="0"/>
              </a:spcBef>
              <a:spcAft>
                <a:spcPct val="0"/>
              </a:spcAft>
              <a:defRPr>
                <a:solidFill>
                  <a:schemeClr val="tx1"/>
                </a:solidFill>
                <a:latin typeface="Arial" pitchFamily="34" charset="0"/>
                <a:ea typeface="MS PGothic" pitchFamily="34" charset="-128"/>
              </a:defRPr>
            </a:lvl7pPr>
            <a:lvl8pPr marL="3428251" indent="-228550" eaLnBrk="0" fontAlgn="base" hangingPunct="0">
              <a:spcBef>
                <a:spcPct val="0"/>
              </a:spcBef>
              <a:spcAft>
                <a:spcPct val="0"/>
              </a:spcAft>
              <a:defRPr>
                <a:solidFill>
                  <a:schemeClr val="tx1"/>
                </a:solidFill>
                <a:latin typeface="Arial" pitchFamily="34" charset="0"/>
                <a:ea typeface="MS PGothic" pitchFamily="34" charset="-128"/>
              </a:defRPr>
            </a:lvl8pPr>
            <a:lvl9pPr marL="3885351" indent="-22855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12</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3851007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787" indent="-285687" eaLnBrk="0" hangingPunct="0">
              <a:defRPr>
                <a:solidFill>
                  <a:schemeClr val="tx1"/>
                </a:solidFill>
                <a:latin typeface="Arial" pitchFamily="34" charset="0"/>
                <a:ea typeface="MS PGothic" pitchFamily="34" charset="-128"/>
              </a:defRPr>
            </a:lvl2pPr>
            <a:lvl3pPr marL="1142750" indent="-228550" eaLnBrk="0" hangingPunct="0">
              <a:defRPr>
                <a:solidFill>
                  <a:schemeClr val="tx1"/>
                </a:solidFill>
                <a:latin typeface="Arial" pitchFamily="34" charset="0"/>
                <a:ea typeface="MS PGothic" pitchFamily="34" charset="-128"/>
              </a:defRPr>
            </a:lvl3pPr>
            <a:lvl4pPr marL="1599850" indent="-228550" eaLnBrk="0" hangingPunct="0">
              <a:defRPr>
                <a:solidFill>
                  <a:schemeClr val="tx1"/>
                </a:solidFill>
                <a:latin typeface="Arial" pitchFamily="34" charset="0"/>
                <a:ea typeface="MS PGothic" pitchFamily="34" charset="-128"/>
              </a:defRPr>
            </a:lvl4pPr>
            <a:lvl5pPr marL="2056951" indent="-228550" eaLnBrk="0" hangingPunct="0">
              <a:defRPr>
                <a:solidFill>
                  <a:schemeClr val="tx1"/>
                </a:solidFill>
                <a:latin typeface="Arial" pitchFamily="34" charset="0"/>
                <a:ea typeface="MS PGothic" pitchFamily="34" charset="-128"/>
              </a:defRPr>
            </a:lvl5pPr>
            <a:lvl6pPr marL="2514051" indent="-228550" eaLnBrk="0" fontAlgn="base" hangingPunct="0">
              <a:spcBef>
                <a:spcPct val="0"/>
              </a:spcBef>
              <a:spcAft>
                <a:spcPct val="0"/>
              </a:spcAft>
              <a:defRPr>
                <a:solidFill>
                  <a:schemeClr val="tx1"/>
                </a:solidFill>
                <a:latin typeface="Arial" pitchFamily="34" charset="0"/>
                <a:ea typeface="MS PGothic" pitchFamily="34" charset="-128"/>
              </a:defRPr>
            </a:lvl6pPr>
            <a:lvl7pPr marL="2971150" indent="-228550" eaLnBrk="0" fontAlgn="base" hangingPunct="0">
              <a:spcBef>
                <a:spcPct val="0"/>
              </a:spcBef>
              <a:spcAft>
                <a:spcPct val="0"/>
              </a:spcAft>
              <a:defRPr>
                <a:solidFill>
                  <a:schemeClr val="tx1"/>
                </a:solidFill>
                <a:latin typeface="Arial" pitchFamily="34" charset="0"/>
                <a:ea typeface="MS PGothic" pitchFamily="34" charset="-128"/>
              </a:defRPr>
            </a:lvl7pPr>
            <a:lvl8pPr marL="3428251" indent="-228550" eaLnBrk="0" fontAlgn="base" hangingPunct="0">
              <a:spcBef>
                <a:spcPct val="0"/>
              </a:spcBef>
              <a:spcAft>
                <a:spcPct val="0"/>
              </a:spcAft>
              <a:defRPr>
                <a:solidFill>
                  <a:schemeClr val="tx1"/>
                </a:solidFill>
                <a:latin typeface="Arial" pitchFamily="34" charset="0"/>
                <a:ea typeface="MS PGothic" pitchFamily="34" charset="-128"/>
              </a:defRPr>
            </a:lvl8pPr>
            <a:lvl9pPr marL="3885351" indent="-22855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13</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175965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14</a:t>
            </a:fld>
            <a:endParaRPr lang="en-US" altLang="en-US"/>
          </a:p>
        </p:txBody>
      </p:sp>
    </p:spTree>
    <p:extLst>
      <p:ext uri="{BB962C8B-B14F-4D97-AF65-F5344CB8AC3E}">
        <p14:creationId xmlns:p14="http://schemas.microsoft.com/office/powerpoint/2010/main" val="2676148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sz="2400" dirty="0" smtClean="0"/>
              <a:t>Summary Notes: </a:t>
            </a:r>
          </a:p>
          <a:p>
            <a:r>
              <a:rPr lang="en-US" sz="2400" dirty="0" smtClean="0"/>
              <a:t>Protocols and Order Sets</a:t>
            </a:r>
          </a:p>
          <a:p>
            <a:r>
              <a:rPr lang="en-US" sz="2400" dirty="0" smtClean="0"/>
              <a:t>Education</a:t>
            </a:r>
          </a:p>
          <a:p>
            <a:pPr lvl="1"/>
            <a:r>
              <a:rPr lang="en-US" sz="2400" dirty="0" smtClean="0"/>
              <a:t>Annual competencies, new employee training</a:t>
            </a:r>
          </a:p>
          <a:p>
            <a:pPr lvl="1"/>
            <a:r>
              <a:rPr lang="en-US" sz="2400" dirty="0" smtClean="0"/>
              <a:t>Sources: AIM bundles, ACOG</a:t>
            </a:r>
          </a:p>
          <a:p>
            <a:r>
              <a:rPr lang="en-US" sz="2400" dirty="0" smtClean="0"/>
              <a:t>Simulation</a:t>
            </a:r>
          </a:p>
          <a:p>
            <a:r>
              <a:rPr lang="en-US" sz="2400" dirty="0" smtClean="0"/>
              <a:t>Sharing of Data</a:t>
            </a:r>
          </a:p>
          <a:p>
            <a:pPr lvl="1"/>
            <a:r>
              <a:rPr lang="en-US" sz="2400" dirty="0" smtClean="0"/>
              <a:t>OB Department meetings</a:t>
            </a:r>
          </a:p>
          <a:p>
            <a:pPr lvl="1"/>
            <a:r>
              <a:rPr lang="en-US" sz="2400" dirty="0" smtClean="0"/>
              <a:t>Staff meetings</a:t>
            </a:r>
          </a:p>
          <a:p>
            <a:r>
              <a:rPr lang="en-US" sz="2400" dirty="0" smtClean="0"/>
              <a:t>Simulation Drills</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15</a:t>
            </a:fld>
            <a:endParaRPr lang="en-US" altLang="en-US">
              <a:latin typeface="Calibri" pitchFamily="34" charset="0"/>
            </a:endParaRPr>
          </a:p>
        </p:txBody>
      </p:sp>
    </p:spTree>
    <p:extLst>
      <p:ext uri="{BB962C8B-B14F-4D97-AF65-F5344CB8AC3E}">
        <p14:creationId xmlns:p14="http://schemas.microsoft.com/office/powerpoint/2010/main" val="85963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Provider pushback and lack of urgency</a:t>
            </a:r>
          </a:p>
          <a:p>
            <a:r>
              <a:rPr lang="en-US" sz="1200" dirty="0" smtClean="0"/>
              <a:t>Nursing Staff buy in</a:t>
            </a:r>
          </a:p>
          <a:p>
            <a:r>
              <a:rPr lang="en-US" sz="1200" dirty="0" smtClean="0"/>
              <a:t>Time to provide education and follow-up</a:t>
            </a:r>
          </a:p>
          <a:p>
            <a:r>
              <a:rPr lang="en-US" sz="1200" dirty="0" smtClean="0"/>
              <a:t>Lack of Staff</a:t>
            </a:r>
          </a:p>
          <a:p>
            <a:r>
              <a:rPr lang="en-US" sz="1200" dirty="0" smtClean="0"/>
              <a:t>Volume of Providers and Nurses</a:t>
            </a:r>
          </a:p>
          <a:p>
            <a:r>
              <a:rPr lang="en-US" sz="1200" dirty="0" smtClean="0"/>
              <a:t>Physicians inconsistent with treatment of all HTN patients</a:t>
            </a:r>
          </a:p>
          <a:p>
            <a:r>
              <a:rPr lang="en-US" sz="1200" dirty="0" smtClean="0"/>
              <a:t>Resistance to participate in debriefs</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16</a:t>
            </a:fld>
            <a:endParaRPr lang="en-US" altLang="en-US">
              <a:latin typeface="Calibri" pitchFamily="34" charset="0"/>
            </a:endParaRPr>
          </a:p>
        </p:txBody>
      </p:sp>
    </p:spTree>
    <p:extLst>
      <p:ext uri="{BB962C8B-B14F-4D97-AF65-F5344CB8AC3E}">
        <p14:creationId xmlns:p14="http://schemas.microsoft.com/office/powerpoint/2010/main" val="137160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18</a:t>
            </a:fld>
            <a:endParaRPr lang="en-US" altLang="en-US"/>
          </a:p>
        </p:txBody>
      </p:sp>
    </p:spTree>
    <p:extLst>
      <p:ext uri="{BB962C8B-B14F-4D97-AF65-F5344CB8AC3E}">
        <p14:creationId xmlns:p14="http://schemas.microsoft.com/office/powerpoint/2010/main" val="202226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Order sets and protocols</a:t>
            </a:r>
          </a:p>
          <a:p>
            <a:r>
              <a:rPr lang="en-US" sz="1200" dirty="0" smtClean="0"/>
              <a:t>Signage for staff – posters in bathrooms, near time clocks and break rooms</a:t>
            </a:r>
          </a:p>
          <a:p>
            <a:r>
              <a:rPr lang="en-US" sz="1200" dirty="0" smtClean="0"/>
              <a:t>Get Administration on board</a:t>
            </a:r>
          </a:p>
          <a:p>
            <a:r>
              <a:rPr lang="en-US" sz="1200" dirty="0" smtClean="0"/>
              <a:t>Multidisciplinary monthly meetings and education.</a:t>
            </a:r>
          </a:p>
          <a:p>
            <a:r>
              <a:rPr lang="en-US" sz="1200" dirty="0" smtClean="0"/>
              <a:t>Simulations</a:t>
            </a:r>
          </a:p>
          <a:p>
            <a:r>
              <a:rPr lang="en-US" sz="1200" dirty="0" smtClean="0"/>
              <a:t>Physician Champion</a:t>
            </a:r>
          </a:p>
          <a:p>
            <a:r>
              <a:rPr lang="en-US" sz="1200" dirty="0" smtClean="0"/>
              <a:t>California Tool Kit Algorithm</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19</a:t>
            </a:fld>
            <a:endParaRPr lang="en-US" altLang="en-US">
              <a:latin typeface="Calibri" pitchFamily="34" charset="0"/>
            </a:endParaRPr>
          </a:p>
        </p:txBody>
      </p:sp>
    </p:spTree>
    <p:extLst>
      <p:ext uri="{BB962C8B-B14F-4D97-AF65-F5344CB8AC3E}">
        <p14:creationId xmlns:p14="http://schemas.microsoft.com/office/powerpoint/2010/main" val="2312222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Provider compliance with protocols</a:t>
            </a:r>
          </a:p>
          <a:p>
            <a:r>
              <a:rPr lang="en-US" sz="1200" dirty="0" smtClean="0"/>
              <a:t>Concern for hypotension</a:t>
            </a:r>
          </a:p>
          <a:p>
            <a:r>
              <a:rPr lang="en-US" sz="1200" dirty="0" smtClean="0"/>
              <a:t>Lack of staff involvement</a:t>
            </a:r>
          </a:p>
          <a:p>
            <a:r>
              <a:rPr lang="en-US" sz="1200" dirty="0" smtClean="0"/>
              <a:t>Data collection</a:t>
            </a:r>
          </a:p>
          <a:p>
            <a:r>
              <a:rPr lang="en-US" sz="1200" dirty="0" smtClean="0"/>
              <a:t>ED Engagement</a:t>
            </a:r>
          </a:p>
          <a:p>
            <a:r>
              <a:rPr lang="en-US" sz="1200" dirty="0" smtClean="0"/>
              <a:t>Provider buy in</a:t>
            </a:r>
          </a:p>
          <a:p>
            <a:r>
              <a:rPr lang="en-US" sz="1200" dirty="0" smtClean="0"/>
              <a:t>Low volume</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20</a:t>
            </a:fld>
            <a:endParaRPr lang="en-US" altLang="en-US">
              <a:latin typeface="Calibri" pitchFamily="34" charset="0"/>
            </a:endParaRPr>
          </a:p>
        </p:txBody>
      </p:sp>
    </p:spTree>
    <p:extLst>
      <p:ext uri="{BB962C8B-B14F-4D97-AF65-F5344CB8AC3E}">
        <p14:creationId xmlns:p14="http://schemas.microsoft.com/office/powerpoint/2010/main" val="329193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22</a:t>
            </a:fld>
            <a:endParaRPr lang="en-US" altLang="en-US"/>
          </a:p>
        </p:txBody>
      </p:sp>
    </p:spTree>
    <p:extLst>
      <p:ext uri="{BB962C8B-B14F-4D97-AF65-F5344CB8AC3E}">
        <p14:creationId xmlns:p14="http://schemas.microsoft.com/office/powerpoint/2010/main" val="230232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3459307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None/>
            </a:pPr>
            <a:r>
              <a:rPr lang="en-US" sz="2800" b="1" dirty="0" smtClean="0"/>
              <a:t>All teams should meet and develop Maternal HTN Sustainability Plan:</a:t>
            </a:r>
          </a:p>
          <a:p>
            <a:pPr marL="971550" lvl="1" indent="-514350">
              <a:buAutoNum type="arabicParenR"/>
            </a:pPr>
            <a:r>
              <a:rPr lang="en-US" sz="2400" dirty="0" smtClean="0"/>
              <a:t>HTN compliance monitoring – 4 key questions</a:t>
            </a:r>
          </a:p>
          <a:p>
            <a:pPr marL="971550" lvl="1" indent="-514350">
              <a:buAutoNum type="arabicParenR"/>
            </a:pPr>
            <a:r>
              <a:rPr lang="en-US" sz="2400" dirty="0" smtClean="0"/>
              <a:t>HTN education for new hires – AIM e-modules</a:t>
            </a:r>
          </a:p>
          <a:p>
            <a:pPr marL="971550" lvl="1" indent="-514350">
              <a:buAutoNum type="arabicParenR"/>
            </a:pPr>
            <a:r>
              <a:rPr lang="en-US" sz="2400" dirty="0" smtClean="0"/>
              <a:t>Incorporate HTN education into ongoing unit education for providers and staff: drills / simulations / e-modules and continue to protocols, active “debrief” = “how did we do on Time to Treatment?”</a:t>
            </a:r>
          </a:p>
          <a:p>
            <a:pPr marL="971550" lvl="1" indent="-514350"/>
            <a:endParaRPr lang="en-US" sz="2400" dirty="0" smtClean="0"/>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24</a:t>
            </a:fld>
            <a:endParaRPr lang="en-US" altLang="en-US"/>
          </a:p>
        </p:txBody>
      </p:sp>
    </p:spTree>
    <p:extLst>
      <p:ext uri="{BB962C8B-B14F-4D97-AF65-F5344CB8AC3E}">
        <p14:creationId xmlns:p14="http://schemas.microsoft.com/office/powerpoint/2010/main" val="3391363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25</a:t>
            </a:fld>
            <a:endParaRPr lang="en-US" altLang="en-US">
              <a:latin typeface="Calibri" pitchFamily="34" charset="0"/>
            </a:endParaRPr>
          </a:p>
        </p:txBody>
      </p:sp>
    </p:spTree>
    <p:extLst>
      <p:ext uri="{BB962C8B-B14F-4D97-AF65-F5344CB8AC3E}">
        <p14:creationId xmlns:p14="http://schemas.microsoft.com/office/powerpoint/2010/main" val="3649121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26</a:t>
            </a:fld>
            <a:endParaRPr lang="en-US" altLang="en-US"/>
          </a:p>
        </p:txBody>
      </p:sp>
    </p:spTree>
    <p:extLst>
      <p:ext uri="{BB962C8B-B14F-4D97-AF65-F5344CB8AC3E}">
        <p14:creationId xmlns:p14="http://schemas.microsoft.com/office/powerpoint/2010/main" val="4088302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27</a:t>
            </a:fld>
            <a:endParaRPr lang="en-US" altLang="en-US"/>
          </a:p>
        </p:txBody>
      </p:sp>
    </p:spTree>
    <p:extLst>
      <p:ext uri="{BB962C8B-B14F-4D97-AF65-F5344CB8AC3E}">
        <p14:creationId xmlns:p14="http://schemas.microsoft.com/office/powerpoint/2010/main" val="3065086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C524B-8894-894B-B746-D86F8642FEB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02536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30</a:t>
            </a:fld>
            <a:endParaRPr lang="en-US" altLang="en-US"/>
          </a:p>
        </p:txBody>
      </p:sp>
    </p:spTree>
    <p:extLst>
      <p:ext uri="{BB962C8B-B14F-4D97-AF65-F5344CB8AC3E}">
        <p14:creationId xmlns:p14="http://schemas.microsoft.com/office/powerpoint/2010/main" val="2518530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32</a:t>
            </a:fld>
            <a:endParaRPr lang="en-US" altLang="en-US"/>
          </a:p>
        </p:txBody>
      </p:sp>
    </p:spTree>
    <p:extLst>
      <p:ext uri="{BB962C8B-B14F-4D97-AF65-F5344CB8AC3E}">
        <p14:creationId xmlns:p14="http://schemas.microsoft.com/office/powerpoint/2010/main" val="280509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C524B-8894-894B-B746-D86F8642FEB0}"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821762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99D300-AC52-4DF7-A519-B5B01492C4DE}" type="slidenum">
              <a:rPr lang="en-US" altLang="en-US"/>
              <a:pPr/>
              <a:t>37</a:t>
            </a:fld>
            <a:endParaRPr lang="en-US" altLang="en-US"/>
          </a:p>
        </p:txBody>
      </p:sp>
      <p:sp>
        <p:nvSpPr>
          <p:cNvPr id="6145" name="Rectangle 1"/>
          <p:cNvSpPr txBox="1">
            <a:spLocks noGrp="1" noRot="1" noChangeAspect="1" noChangeArrowheads="1"/>
          </p:cNvSpPr>
          <p:nvPr>
            <p:ph type="sldImg"/>
          </p:nvPr>
        </p:nvSpPr>
        <p:spPr bwMode="auto">
          <a:xfrm>
            <a:off x="1249363" y="727075"/>
            <a:ext cx="4787900" cy="3592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p:cNvSpPr txBox="1">
            <a:spLocks noGrp="1" noChangeArrowheads="1"/>
          </p:cNvSpPr>
          <p:nvPr>
            <p:ph type="body" idx="1"/>
          </p:nvPr>
        </p:nvSpPr>
        <p:spPr bwMode="auto">
          <a:xfrm>
            <a:off x="729258" y="4549322"/>
            <a:ext cx="5828109" cy="3915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6686" rIns="0" bIns="0"/>
          <a:lstStyle/>
          <a:p>
            <a:pPr marL="204220" indent="-202719" eaLnBrk="1">
              <a:lnSpc>
                <a:spcPct val="93000"/>
              </a:lnSpc>
              <a:spcBef>
                <a:spcPct val="0"/>
              </a:spcBef>
              <a:tabLst>
                <a:tab pos="684737" algn="l"/>
                <a:tab pos="1369474" algn="l"/>
                <a:tab pos="2054211" algn="l"/>
                <a:tab pos="2738948" algn="l"/>
                <a:tab pos="3423685" algn="l"/>
                <a:tab pos="4108422" algn="l"/>
                <a:tab pos="4793159" algn="l"/>
                <a:tab pos="5477896" algn="l"/>
              </a:tabLst>
            </a:pPr>
            <a:endParaRPr lang="en-US" altLang="en-US" sz="1900">
              <a:latin typeface="Arial" panose="020B0604020202020204" pitchFamily="34" charset="0"/>
              <a:ea typeface="IPAMincho" charset="0"/>
              <a:cs typeface="IPAMincho" charset="0"/>
            </a:endParaRPr>
          </a:p>
          <a:p>
            <a:pPr marL="204220" indent="-202719" eaLnBrk="1">
              <a:lnSpc>
                <a:spcPct val="93000"/>
              </a:lnSpc>
              <a:spcBef>
                <a:spcPct val="0"/>
              </a:spcBef>
              <a:tabLst>
                <a:tab pos="684737" algn="l"/>
                <a:tab pos="1369474" algn="l"/>
                <a:tab pos="2054211" algn="l"/>
                <a:tab pos="2738948" algn="l"/>
                <a:tab pos="3423685" algn="l"/>
                <a:tab pos="4108422" algn="l"/>
                <a:tab pos="4793159" algn="l"/>
                <a:tab pos="5477896" algn="l"/>
              </a:tabLst>
            </a:pPr>
            <a:endParaRPr lang="en-US" altLang="en-US" sz="900">
              <a:latin typeface="Arial" panose="020B0604020202020204" pitchFamily="34" charset="0"/>
              <a:ea typeface="IPAMincho" charset="0"/>
              <a:cs typeface="IPAMincho" charset="0"/>
            </a:endParaRPr>
          </a:p>
        </p:txBody>
      </p:sp>
    </p:spTree>
    <p:extLst>
      <p:ext uri="{BB962C8B-B14F-4D97-AF65-F5344CB8AC3E}">
        <p14:creationId xmlns:p14="http://schemas.microsoft.com/office/powerpoint/2010/main" val="985230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5471" indent="-286719" eaLnBrk="0" hangingPunct="0">
              <a:defRPr>
                <a:solidFill>
                  <a:schemeClr val="tx1"/>
                </a:solidFill>
                <a:latin typeface="Arial" pitchFamily="34" charset="0"/>
                <a:ea typeface="MS PGothic" pitchFamily="34" charset="-128"/>
              </a:defRPr>
            </a:lvl2pPr>
            <a:lvl3pPr marL="1146879" indent="-229375" eaLnBrk="0" hangingPunct="0">
              <a:defRPr>
                <a:solidFill>
                  <a:schemeClr val="tx1"/>
                </a:solidFill>
                <a:latin typeface="Arial" pitchFamily="34" charset="0"/>
                <a:ea typeface="MS PGothic" pitchFamily="34" charset="-128"/>
              </a:defRPr>
            </a:lvl3pPr>
            <a:lvl4pPr marL="1605630" indent="-229375" eaLnBrk="0" hangingPunct="0">
              <a:defRPr>
                <a:solidFill>
                  <a:schemeClr val="tx1"/>
                </a:solidFill>
                <a:latin typeface="Arial" pitchFamily="34" charset="0"/>
                <a:ea typeface="MS PGothic" pitchFamily="34" charset="-128"/>
              </a:defRPr>
            </a:lvl4pPr>
            <a:lvl5pPr marL="2064383" indent="-229375" eaLnBrk="0" hangingPunct="0">
              <a:defRPr>
                <a:solidFill>
                  <a:schemeClr val="tx1"/>
                </a:solidFill>
                <a:latin typeface="Arial" pitchFamily="34" charset="0"/>
                <a:ea typeface="MS PGothic" pitchFamily="34" charset="-128"/>
              </a:defRPr>
            </a:lvl5pPr>
            <a:lvl6pPr marL="2523135" indent="-229375" eaLnBrk="0" fontAlgn="base" hangingPunct="0">
              <a:spcBef>
                <a:spcPct val="0"/>
              </a:spcBef>
              <a:spcAft>
                <a:spcPct val="0"/>
              </a:spcAft>
              <a:defRPr>
                <a:solidFill>
                  <a:schemeClr val="tx1"/>
                </a:solidFill>
                <a:latin typeface="Arial" pitchFamily="34" charset="0"/>
                <a:ea typeface="MS PGothic" pitchFamily="34" charset="-128"/>
              </a:defRPr>
            </a:lvl6pPr>
            <a:lvl7pPr marL="2981885" indent="-229375" eaLnBrk="0" fontAlgn="base" hangingPunct="0">
              <a:spcBef>
                <a:spcPct val="0"/>
              </a:spcBef>
              <a:spcAft>
                <a:spcPct val="0"/>
              </a:spcAft>
              <a:defRPr>
                <a:solidFill>
                  <a:schemeClr val="tx1"/>
                </a:solidFill>
                <a:latin typeface="Arial" pitchFamily="34" charset="0"/>
                <a:ea typeface="MS PGothic" pitchFamily="34" charset="-128"/>
              </a:defRPr>
            </a:lvl7pPr>
            <a:lvl8pPr marL="3440638" indent="-229375" eaLnBrk="0" fontAlgn="base" hangingPunct="0">
              <a:spcBef>
                <a:spcPct val="0"/>
              </a:spcBef>
              <a:spcAft>
                <a:spcPct val="0"/>
              </a:spcAft>
              <a:defRPr>
                <a:solidFill>
                  <a:schemeClr val="tx1"/>
                </a:solidFill>
                <a:latin typeface="Arial" pitchFamily="34" charset="0"/>
                <a:ea typeface="MS PGothic" pitchFamily="34" charset="-128"/>
              </a:defRPr>
            </a:lvl8pPr>
            <a:lvl9pPr marL="3899389" indent="-229375"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38</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6135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3</a:t>
            </a:fld>
            <a:endParaRPr lang="en-US" altLang="en-US">
              <a:latin typeface="Calibri" pitchFamily="34" charset="0"/>
            </a:endParaRPr>
          </a:p>
        </p:txBody>
      </p:sp>
    </p:spTree>
    <p:extLst>
      <p:ext uri="{BB962C8B-B14F-4D97-AF65-F5344CB8AC3E}">
        <p14:creationId xmlns:p14="http://schemas.microsoft.com/office/powerpoint/2010/main" val="1242839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39</a:t>
            </a:fld>
            <a:endParaRPr lang="en-US" altLang="en-US"/>
          </a:p>
        </p:txBody>
      </p:sp>
    </p:spTree>
    <p:extLst>
      <p:ext uri="{BB962C8B-B14F-4D97-AF65-F5344CB8AC3E}">
        <p14:creationId xmlns:p14="http://schemas.microsoft.com/office/powerpoint/2010/main" val="212094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40</a:t>
            </a:fld>
            <a:endParaRPr lang="en-US" altLang="en-US"/>
          </a:p>
        </p:txBody>
      </p:sp>
    </p:spTree>
    <p:extLst>
      <p:ext uri="{BB962C8B-B14F-4D97-AF65-F5344CB8AC3E}">
        <p14:creationId xmlns:p14="http://schemas.microsoft.com/office/powerpoint/2010/main" val="2675800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95FEE-6075-4A9E-9EF2-68CBDFE65B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51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Quarterly</a:t>
            </a:r>
            <a:r>
              <a:rPr lang="en-US" baseline="0" dirty="0" smtClean="0"/>
              <a:t> times 2</a:t>
            </a:r>
          </a:p>
          <a:p>
            <a:r>
              <a:rPr lang="en-US" baseline="0" dirty="0" smtClean="0"/>
              <a:t>Semiannually times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0BBB7-0B1A-4958-9B09-D22BB0E8F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97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FPQC</a:t>
            </a:r>
            <a:r>
              <a:rPr lang="en-US" baseline="0" dirty="0" smtClean="0"/>
              <a:t>.org you can find information about current and past projects and join our mailing list.  We have a facebook page and twitter account as well.  You can also email us at FPQC@health.usf.edu</a:t>
            </a:r>
            <a:endParaRPr lang="en-US" dirty="0" smtClean="0"/>
          </a:p>
          <a:p>
            <a:endParaRPr lang="en-US" dirty="0" smtClean="0"/>
          </a:p>
          <a:p>
            <a:r>
              <a:rPr lang="en-US" dirty="0" smtClean="0"/>
              <a:t>http://health.usf.edu/publichealth/chiles/fpqc/provide   is the specific site for PROVIDE</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95FEE-6075-4A9E-9EF2-68CBDFE65B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18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49</a:t>
            </a:fld>
            <a:endParaRPr lang="en-US" altLang="en-US">
              <a:latin typeface="Calibri" pitchFamily="34" charset="0"/>
            </a:endParaRPr>
          </a:p>
        </p:txBody>
      </p:sp>
    </p:spTree>
    <p:extLst>
      <p:ext uri="{BB962C8B-B14F-4D97-AF65-F5344CB8AC3E}">
        <p14:creationId xmlns:p14="http://schemas.microsoft.com/office/powerpoint/2010/main" val="2143321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4733B-ED6A-429B-9501-B0F63ABEBBC5}" type="slidenum">
              <a:rPr lang="en-US" altLang="en-US" smtClean="0"/>
              <a:pPr/>
              <a:t>51</a:t>
            </a:fld>
            <a:endParaRPr lang="en-US" altLang="en-US"/>
          </a:p>
        </p:txBody>
      </p:sp>
    </p:spTree>
    <p:extLst>
      <p:ext uri="{BB962C8B-B14F-4D97-AF65-F5344CB8AC3E}">
        <p14:creationId xmlns:p14="http://schemas.microsoft.com/office/powerpoint/2010/main" val="3166934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3169A0-A7E7-FB4D-AE02-C11DE4C9A96B}" type="slidenum">
              <a:rPr lang="en-US" smtClean="0"/>
              <a:t>52</a:t>
            </a:fld>
            <a:endParaRPr lang="en-US"/>
          </a:p>
        </p:txBody>
      </p:sp>
    </p:spTree>
    <p:extLst>
      <p:ext uri="{BB962C8B-B14F-4D97-AF65-F5344CB8AC3E}">
        <p14:creationId xmlns:p14="http://schemas.microsoft.com/office/powerpoint/2010/main" val="2698050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53</a:t>
            </a:fld>
            <a:endParaRPr lang="en-US" altLang="en-US">
              <a:latin typeface="Calibri" pitchFamily="34" charset="0"/>
            </a:endParaRPr>
          </a:p>
        </p:txBody>
      </p:sp>
    </p:spTree>
    <p:extLst>
      <p:ext uri="{BB962C8B-B14F-4D97-AF65-F5344CB8AC3E}">
        <p14:creationId xmlns:p14="http://schemas.microsoft.com/office/powerpoint/2010/main" val="2020423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err="1" smtClean="0"/>
              <a:t>Locher</a:t>
            </a:r>
            <a:r>
              <a:rPr lang="en-US" dirty="0" smtClean="0"/>
              <a:t> slides ---- </a:t>
            </a:r>
            <a:r>
              <a:rPr lang="en-US" baseline="0" dirty="0" smtClean="0"/>
              <a:t>2016 data?</a:t>
            </a:r>
            <a:endParaRPr lang="en-US" dirty="0" smtClean="0"/>
          </a:p>
          <a:p>
            <a:endParaRPr lang="en-US" dirty="0" smtClean="0"/>
          </a:p>
          <a:p>
            <a:r>
              <a:rPr lang="en-US" dirty="0" smtClean="0"/>
              <a:t>Also: </a:t>
            </a:r>
          </a:p>
          <a:p>
            <a:pPr>
              <a:buFont typeface="Arial" panose="020B0604020202020204" pitchFamily="34" charset="0"/>
              <a:buChar char="•"/>
            </a:pPr>
            <a:r>
              <a:rPr lang="en-US" sz="2400" dirty="0" smtClean="0"/>
              <a:t>Women have higher rates of hospitalizations for opioid overdoses</a:t>
            </a:r>
            <a:r>
              <a:rPr lang="en-US" sz="2400" baseline="30000" dirty="0" smtClean="0"/>
              <a:t>7</a:t>
            </a:r>
            <a:endParaRPr lang="en-US" sz="2400" dirty="0" smtClean="0"/>
          </a:p>
          <a:p>
            <a:pPr>
              <a:buFont typeface="Arial" panose="020B0604020202020204" pitchFamily="34" charset="0"/>
              <a:buChar char="•"/>
            </a:pPr>
            <a:r>
              <a:rPr lang="en-US" sz="2400" dirty="0" smtClean="0"/>
              <a:t>Women are more likely than men to:</a:t>
            </a:r>
          </a:p>
          <a:p>
            <a:pPr lvl="1">
              <a:buFont typeface="Arial" panose="020B0604020202020204" pitchFamily="34" charset="0"/>
              <a:buChar char="•"/>
            </a:pPr>
            <a:r>
              <a:rPr lang="en-US" sz="2400" dirty="0" smtClean="0"/>
              <a:t>be prescribed opioids</a:t>
            </a:r>
            <a:r>
              <a:rPr lang="en-US" sz="2400" baseline="30000" dirty="0" smtClean="0"/>
              <a:t>8</a:t>
            </a:r>
            <a:endParaRPr lang="en-US" sz="2400" dirty="0" smtClean="0"/>
          </a:p>
          <a:p>
            <a:pPr lvl="1">
              <a:buFont typeface="Arial" panose="020B0604020202020204" pitchFamily="34" charset="0"/>
              <a:buChar char="•"/>
            </a:pPr>
            <a:r>
              <a:rPr lang="en-US" sz="2400" dirty="0" smtClean="0"/>
              <a:t>use opioids chronically</a:t>
            </a:r>
            <a:r>
              <a:rPr lang="en-US" sz="2400" baseline="30000" dirty="0" smtClean="0"/>
              <a:t>8</a:t>
            </a:r>
            <a:endParaRPr lang="en-US" sz="2400" dirty="0" smtClean="0"/>
          </a:p>
          <a:p>
            <a:pPr lvl="1">
              <a:buFont typeface="Arial" panose="020B0604020202020204" pitchFamily="34" charset="0"/>
              <a:buChar char="•"/>
            </a:pPr>
            <a:r>
              <a:rPr lang="en-US" sz="2400" dirty="0" smtClean="0"/>
              <a:t>receive prescriptions for higher doses</a:t>
            </a:r>
            <a:r>
              <a:rPr lang="en-US" sz="2400" baseline="30000" dirty="0" smtClean="0"/>
              <a:t>8</a:t>
            </a:r>
            <a:endParaRPr lang="en-US" sz="2400" dirty="0" smtClean="0"/>
          </a:p>
          <a:p>
            <a:pPr lvl="1">
              <a:buFont typeface="Arial" panose="020B0604020202020204" pitchFamily="34" charset="0"/>
              <a:buChar char="•"/>
            </a:pPr>
            <a:r>
              <a:rPr lang="en-US" sz="2400" dirty="0" smtClean="0"/>
              <a:t>engage in “doctor-shopping”</a:t>
            </a:r>
            <a:r>
              <a:rPr lang="en-US" sz="2400" baseline="30000" dirty="0" smtClean="0"/>
              <a:t> 9</a:t>
            </a:r>
            <a:endParaRPr lang="en-US" sz="2400" dirty="0" smtClean="0"/>
          </a:p>
          <a:p>
            <a:pPr lvl="1">
              <a:buFont typeface="Arial" panose="020B0604020202020204" pitchFamily="34" charset="0"/>
              <a:buChar char="•"/>
            </a:pPr>
            <a:r>
              <a:rPr lang="en-US" sz="2400" dirty="0" smtClean="0"/>
              <a:t>be prescribed opiates in combination with sedatives</a:t>
            </a:r>
            <a:r>
              <a:rPr lang="en-US" sz="2400" baseline="30000" dirty="0" smtClean="0"/>
              <a:t>10</a:t>
            </a:r>
            <a:endParaRPr lang="en-US" sz="2400" dirty="0" smtClean="0"/>
          </a:p>
          <a:p>
            <a:pPr lvl="1">
              <a:buFont typeface="Arial" panose="020B0604020202020204" pitchFamily="34" charset="0"/>
              <a:buChar char="•"/>
            </a:pPr>
            <a:r>
              <a:rPr lang="en-US" sz="2400" dirty="0" smtClean="0"/>
              <a:t>face barriers in access to substance abuse treatment</a:t>
            </a:r>
            <a:r>
              <a:rPr lang="en-US" sz="2400" baseline="30000" dirty="0" smtClean="0"/>
              <a:t>11</a:t>
            </a:r>
            <a:endParaRPr lang="en-US" sz="2400" dirty="0" smtClean="0"/>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54</a:t>
            </a:fld>
            <a:endParaRPr lang="en-US" altLang="en-US"/>
          </a:p>
        </p:txBody>
      </p:sp>
    </p:spTree>
    <p:extLst>
      <p:ext uri="{BB962C8B-B14F-4D97-AF65-F5344CB8AC3E}">
        <p14:creationId xmlns:p14="http://schemas.microsoft.com/office/powerpoint/2010/main" val="271809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a:t>
            </a:fld>
            <a:endParaRPr lang="en-US" altLang="en-US"/>
          </a:p>
        </p:txBody>
      </p:sp>
    </p:spTree>
    <p:extLst>
      <p:ext uri="{BB962C8B-B14F-4D97-AF65-F5344CB8AC3E}">
        <p14:creationId xmlns:p14="http://schemas.microsoft.com/office/powerpoint/2010/main" val="4111667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(1a) Figure of care access from: http://www.dhs.state.il.us/OneNetLibrary/27896/documents/OpioidCrisisInIllinois_051617.pdf</a:t>
            </a:r>
          </a:p>
          <a:p>
            <a:r>
              <a:rPr lang="en-US" dirty="0" smtClean="0"/>
              <a:t>(1b) http://www.dph.illinois.gov/data-statistics/vital-statistics/death-statistics/more-statistics</a:t>
            </a:r>
          </a:p>
          <a:p>
            <a:r>
              <a:rPr lang="en-US" sz="1200" b="0" i="0" kern="1200" dirty="0" smtClean="0">
                <a:solidFill>
                  <a:schemeClr val="tx1"/>
                </a:solidFill>
                <a:effectLst/>
                <a:latin typeface="+mn-lt"/>
                <a:ea typeface="MS PGothic" pitchFamily="34" charset="-128"/>
              </a:rPr>
              <a:t>________________</a:t>
            </a:r>
          </a:p>
          <a:p>
            <a:r>
              <a:rPr lang="en-US" dirty="0" smtClean="0"/>
              <a:t>(2) Stat about use of substance abuse treatment: http://www.pewtrusts.org/en/research-and-analysis/analysis/2017/05/17/opioid-misuse-in-pregnant-and-postpartum-women-is-on-the-rise, citation </a:t>
            </a:r>
            <a:r>
              <a:rPr lang="en-US" sz="1200" b="0" i="0" kern="1200" dirty="0" smtClean="0">
                <a:solidFill>
                  <a:schemeClr val="tx1"/>
                </a:solidFill>
                <a:effectLst/>
                <a:latin typeface="+mn-lt"/>
                <a:ea typeface="MS PGothic" pitchFamily="34" charset="-128"/>
                <a:cs typeface="MS PGothic" charset="0"/>
              </a:rPr>
              <a:t>Substance Abuse and Mental Health Services Administration, Center for Behavioral Health Statistics and Quality, “National Survey on Drug Use and Health (NSDUH)” (2015), </a:t>
            </a:r>
            <a:r>
              <a:rPr lang="en-US" sz="1200" b="0" i="0" u="none" strike="noStrike" kern="1200" dirty="0" smtClean="0">
                <a:solidFill>
                  <a:schemeClr val="tx1"/>
                </a:solidFill>
                <a:effectLst/>
                <a:latin typeface="+mn-lt"/>
                <a:ea typeface="MS PGothic" pitchFamily="34" charset="-128"/>
                <a:cs typeface="MS PGothic" charset="0"/>
                <a:hlinkClick r:id="rId3"/>
              </a:rPr>
              <a:t>https://www.samhsa.gov/data/sites/default/files/NSDUH-FFR1-2015Rev1/NSDUH-FFR1-2015Rev1/NSDUH-FFR1-2015Rev1/NSDUH-National%20Findings-REVISED-2015.pdf</a:t>
            </a:r>
            <a:r>
              <a:rPr lang="en-US" sz="1200" b="0" i="0" kern="1200" dirty="0" smtClean="0">
                <a:solidFill>
                  <a:schemeClr val="tx1"/>
                </a:solidFill>
                <a:effectLst/>
                <a:latin typeface="+mn-lt"/>
                <a:ea typeface="MS PGothic" pitchFamily="34" charset="-128"/>
                <a:cs typeface="MS PGothic" charset="0"/>
              </a:rPr>
              <a:t> </a:t>
            </a:r>
          </a:p>
          <a:p>
            <a:endParaRPr lang="en-US" sz="1200" b="0" i="0" kern="1200" dirty="0" smtClean="0">
              <a:solidFill>
                <a:schemeClr val="tx1"/>
              </a:solidFill>
              <a:effectLst/>
              <a:latin typeface="+mn-lt"/>
              <a:ea typeface="MS PGothic" pitchFamily="34" charset="-128"/>
            </a:endParaRPr>
          </a:p>
          <a:p>
            <a:r>
              <a:rPr lang="en-US" dirty="0" smtClean="0"/>
              <a:t>________________</a:t>
            </a:r>
          </a:p>
          <a:p>
            <a:r>
              <a:rPr lang="en-US" dirty="0" smtClean="0"/>
              <a:t>(3) Breastfeeding at discharge with SA:</a:t>
            </a:r>
          </a:p>
          <a:p>
            <a:r>
              <a:rPr lang="en-US" dirty="0" smtClean="0"/>
              <a:t>Breastfeeding at Hospital Discharge among High Risk Obstetrical Patients (2016)</a:t>
            </a:r>
          </a:p>
          <a:p>
            <a:r>
              <a:rPr lang="en-US" dirty="0" smtClean="0"/>
              <a:t>Leandro Cordero1*, </a:t>
            </a:r>
            <a:r>
              <a:rPr lang="en-US" dirty="0" err="1" smtClean="0"/>
              <a:t>Amneet</a:t>
            </a:r>
            <a:r>
              <a:rPr lang="en-US" dirty="0" smtClean="0"/>
              <a:t> Bajwa2, Mona R Prasad3, Reena Oza-Frank2, Mark B Landon3 and Craig A Nankervis2</a:t>
            </a:r>
          </a:p>
          <a:p>
            <a:endParaRPr lang="en-US" dirty="0" smtClean="0"/>
          </a:p>
          <a:p>
            <a:r>
              <a:rPr lang="en-US" sz="1200" b="0" i="0" kern="1200" dirty="0" smtClean="0">
                <a:solidFill>
                  <a:schemeClr val="tx1"/>
                </a:solidFill>
                <a:effectLst/>
                <a:latin typeface="+mn-lt"/>
                <a:ea typeface="MS PGothic" pitchFamily="34" charset="-128"/>
                <a:cs typeface="MS PGothic" charset="0"/>
              </a:rPr>
              <a:t>“Our study population consisted of 308 women with HROB conditions who were consecutively enrolled in prenatal subspecialty clinics and delivered infants during 2012-2014. In our institution, prenatal care to HROB women is provided at subspecialty clinics: diabetes mellitus (DM), antepartum treatment for substance abuse (SA), miscellaneous (MISC) high risk conditions and women with a history of preterm labor or preterm delivery (PTL).”</a:t>
            </a:r>
          </a:p>
          <a:p>
            <a:endParaRPr lang="en-US" sz="1200" b="0" i="0" kern="1200" dirty="0" smtClean="0">
              <a:solidFill>
                <a:schemeClr val="tx1"/>
              </a:solidFill>
              <a:effectLst/>
              <a:latin typeface="+mn-lt"/>
              <a:ea typeface="MS PGothic" pitchFamily="34" charset="-128"/>
            </a:endParaRPr>
          </a:p>
          <a:p>
            <a:r>
              <a:rPr lang="en-US" sz="1200" b="0" i="0" kern="1200" dirty="0" smtClean="0">
                <a:solidFill>
                  <a:schemeClr val="tx1"/>
                </a:solidFill>
                <a:effectLst/>
                <a:latin typeface="+mn-lt"/>
                <a:ea typeface="MS PGothic" pitchFamily="34" charset="-128"/>
              </a:rPr>
              <a:t>Breastfeeding at discharge was 50% among SA patients </a:t>
            </a:r>
          </a:p>
          <a:p>
            <a:r>
              <a:rPr lang="en-US" sz="1200" b="0" i="0" kern="1200" dirty="0" smtClean="0">
                <a:solidFill>
                  <a:schemeClr val="tx1"/>
                </a:solidFill>
                <a:effectLst/>
                <a:latin typeface="+mn-lt"/>
                <a:ea typeface="MS PGothic" pitchFamily="34" charset="-128"/>
              </a:rPr>
              <a:t>https://www.clinmedjournals.org/articles/ijwhw/international-journal-of-womens-health-and-wellness-ijwhw-2-031.php?jid=ijwhw</a:t>
            </a:r>
          </a:p>
          <a:p>
            <a:r>
              <a:rPr lang="en-US" sz="1200" b="0" i="0" kern="1200" dirty="0" smtClean="0">
                <a:solidFill>
                  <a:schemeClr val="tx1"/>
                </a:solidFill>
                <a:effectLst/>
                <a:latin typeface="+mn-lt"/>
                <a:ea typeface="MS PGothic" pitchFamily="34" charset="-128"/>
              </a:rPr>
              <a:t>https://www.clinmedjournals.org/articles/ijwhw/ijwhw-2-031table2.html</a:t>
            </a:r>
          </a:p>
          <a:p>
            <a:endParaRPr lang="en-US" sz="1200" b="0" i="0" kern="1200" dirty="0" smtClean="0">
              <a:solidFill>
                <a:schemeClr val="tx1"/>
              </a:solidFill>
              <a:effectLst/>
              <a:latin typeface="+mn-lt"/>
              <a:ea typeface="MS PGothic" pitchFamily="34" charset="-128"/>
            </a:endParaRPr>
          </a:p>
          <a:p>
            <a:r>
              <a:rPr lang="en-US" sz="1200" b="0" i="0" kern="1200" dirty="0" smtClean="0">
                <a:solidFill>
                  <a:schemeClr val="tx1"/>
                </a:solidFill>
                <a:effectLst/>
                <a:latin typeface="+mn-lt"/>
                <a:ea typeface="MS PGothic" pitchFamily="34" charset="-128"/>
              </a:rPr>
              <a:t>______________</a:t>
            </a:r>
          </a:p>
          <a:p>
            <a:r>
              <a:rPr lang="en-US" sz="1200" b="0" i="0" kern="1200" dirty="0" smtClean="0">
                <a:solidFill>
                  <a:schemeClr val="tx1"/>
                </a:solidFill>
                <a:effectLst/>
                <a:latin typeface="+mn-lt"/>
                <a:ea typeface="MS PGothic" pitchFamily="34" charset="-128"/>
              </a:rPr>
              <a:t>(4) Discharged to mothers: http://chfs.ky.gov/NR/rdonlyres/40B04792-10AC-490C-89D0-881ED920BAD6/0/2016AnnualMeetingPreliminaryProgram.pdf</a:t>
            </a:r>
          </a:p>
          <a:p>
            <a:endParaRPr lang="en-US" sz="1200" b="0" i="0" kern="1200" dirty="0" smtClean="0">
              <a:solidFill>
                <a:schemeClr val="tx1"/>
              </a:solidFill>
              <a:effectLst/>
              <a:latin typeface="+mn-lt"/>
              <a:ea typeface="MS PGothic" pitchFamily="34" charset="-128"/>
            </a:endParaRPr>
          </a:p>
          <a:p>
            <a:r>
              <a:rPr lang="en-US" sz="1200" b="0" i="0" kern="1200" dirty="0" smtClean="0">
                <a:solidFill>
                  <a:schemeClr val="tx1"/>
                </a:solidFill>
                <a:effectLst/>
                <a:latin typeface="+mn-lt"/>
                <a:ea typeface="MS PGothic" pitchFamily="34" charset="-128"/>
              </a:rPr>
              <a:t>_________</a:t>
            </a:r>
          </a:p>
          <a:p>
            <a:r>
              <a:rPr lang="en-US" sz="1200" b="0" i="0" kern="1200" dirty="0" smtClean="0">
                <a:solidFill>
                  <a:schemeClr val="tx1"/>
                </a:solidFill>
                <a:effectLst/>
                <a:latin typeface="+mn-lt"/>
                <a:ea typeface="MS PGothic" pitchFamily="34" charset="-128"/>
              </a:rPr>
              <a:t>(5) From Ohio MOMS Fullerton 2013 and Thomas</a:t>
            </a:r>
            <a:r>
              <a:rPr lang="en-US" sz="1200" b="0" i="0" kern="1200" baseline="0" dirty="0" smtClean="0">
                <a:solidFill>
                  <a:schemeClr val="tx1"/>
                </a:solidFill>
                <a:effectLst/>
                <a:latin typeface="+mn-lt"/>
                <a:ea typeface="MS PGothic" pitchFamily="34" charset="-128"/>
              </a:rPr>
              <a:t> 2013 review papers on MAT</a:t>
            </a:r>
          </a:p>
          <a:p>
            <a:endParaRPr lang="en-US" sz="1200" b="0" i="0" kern="1200" baseline="0" dirty="0" smtClean="0">
              <a:solidFill>
                <a:schemeClr val="tx1"/>
              </a:solidFill>
              <a:effectLst/>
              <a:latin typeface="+mn-lt"/>
              <a:ea typeface="MS PGothic" pitchFamily="34" charset="-128"/>
            </a:endParaRPr>
          </a:p>
          <a:p>
            <a:r>
              <a:rPr lang="en-US" sz="1200" b="0" i="0" kern="1200" baseline="0" dirty="0" smtClean="0">
                <a:solidFill>
                  <a:schemeClr val="tx1"/>
                </a:solidFill>
                <a:effectLst/>
                <a:latin typeface="+mn-lt"/>
                <a:ea typeface="MS PGothic" pitchFamily="34" charset="-128"/>
              </a:rPr>
              <a:t>Also: https://www.ncbi.nlm.nih.gov/pmc/articles/PMC4981621/</a:t>
            </a:r>
          </a:p>
          <a:p>
            <a:endParaRPr lang="en-US" sz="1200" b="0" i="0" kern="1200" baseline="0" dirty="0" smtClean="0">
              <a:solidFill>
                <a:schemeClr val="tx1"/>
              </a:solidFill>
              <a:effectLst/>
              <a:latin typeface="+mn-lt"/>
              <a:ea typeface="MS PGothic" pitchFamily="34" charset="-128"/>
            </a:endParaRPr>
          </a:p>
          <a:p>
            <a:r>
              <a:rPr lang="en-US" sz="1200" b="0" i="0" kern="1200" baseline="0" dirty="0" smtClean="0">
                <a:solidFill>
                  <a:schemeClr val="tx1"/>
                </a:solidFill>
                <a:effectLst/>
                <a:latin typeface="+mn-lt"/>
                <a:ea typeface="MS PGothic" pitchFamily="34" charset="-128"/>
              </a:rPr>
              <a:t>_______________________</a:t>
            </a:r>
          </a:p>
          <a:p>
            <a:r>
              <a:rPr lang="en-US" sz="1200" b="0" i="0" kern="1200" baseline="0" dirty="0" smtClean="0">
                <a:solidFill>
                  <a:schemeClr val="tx1"/>
                </a:solidFill>
                <a:effectLst/>
                <a:latin typeface="+mn-lt"/>
                <a:ea typeface="MS PGothic" pitchFamily="34" charset="-128"/>
              </a:rPr>
              <a:t>(6) https://www.samhsa.gov/data/sites/default/files/report_2724/ShortReport-2724.html</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55</a:t>
            </a:fld>
            <a:endParaRPr lang="en-US" altLang="en-US"/>
          </a:p>
        </p:txBody>
      </p:sp>
    </p:spTree>
    <p:extLst>
      <p:ext uri="{BB962C8B-B14F-4D97-AF65-F5344CB8AC3E}">
        <p14:creationId xmlns:p14="http://schemas.microsoft.com/office/powerpoint/2010/main" val="129137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56</a:t>
            </a:fld>
            <a:endParaRPr lang="en-US" altLang="en-US" dirty="0" smtClean="0">
              <a:latin typeface="Calibri" pitchFamily="34" charset="0"/>
            </a:endParaRPr>
          </a:p>
        </p:txBody>
      </p:sp>
    </p:spTree>
    <p:extLst>
      <p:ext uri="{BB962C8B-B14F-4D97-AF65-F5344CB8AC3E}">
        <p14:creationId xmlns:p14="http://schemas.microsoft.com/office/powerpoint/2010/main" val="3049077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57</a:t>
            </a:fld>
            <a:endParaRPr lang="en-US" altLang="en-US">
              <a:latin typeface="Calibri" pitchFamily="34" charset="0"/>
            </a:endParaRPr>
          </a:p>
        </p:txBody>
      </p:sp>
    </p:spTree>
    <p:extLst>
      <p:ext uri="{BB962C8B-B14F-4D97-AF65-F5344CB8AC3E}">
        <p14:creationId xmlns:p14="http://schemas.microsoft.com/office/powerpoint/2010/main" val="3577869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latin typeface="Calibri" pitchFamily="34" charset="0"/>
              </a:rPr>
              <a:pPr eaLnBrk="1" hangingPunct="1"/>
              <a:t>58</a:t>
            </a:fld>
            <a:endParaRPr lang="en-US" altLang="en-US" dirty="0" smtClean="0">
              <a:latin typeface="Calibri" pitchFamily="34" charset="0"/>
            </a:endParaRPr>
          </a:p>
        </p:txBody>
      </p:sp>
    </p:spTree>
    <p:extLst>
      <p:ext uri="{BB962C8B-B14F-4D97-AF65-F5344CB8AC3E}">
        <p14:creationId xmlns:p14="http://schemas.microsoft.com/office/powerpoint/2010/main" val="736127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latin typeface="Calibri" pitchFamily="34" charset="0"/>
              </a:rPr>
              <a:pPr eaLnBrk="1" hangingPunct="1"/>
              <a:t>59</a:t>
            </a:fld>
            <a:endParaRPr lang="en-US" altLang="en-US" dirty="0" smtClean="0">
              <a:latin typeface="Calibri" pitchFamily="34" charset="0"/>
            </a:endParaRPr>
          </a:p>
        </p:txBody>
      </p:sp>
    </p:spTree>
    <p:extLst>
      <p:ext uri="{BB962C8B-B14F-4D97-AF65-F5344CB8AC3E}">
        <p14:creationId xmlns:p14="http://schemas.microsoft.com/office/powerpoint/2010/main" val="1543974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60</a:t>
            </a:fld>
            <a:endParaRPr lang="en-US" altLang="en-US">
              <a:latin typeface="Calibri" pitchFamily="34" charset="0"/>
            </a:endParaRPr>
          </a:p>
        </p:txBody>
      </p:sp>
    </p:spTree>
    <p:extLst>
      <p:ext uri="{BB962C8B-B14F-4D97-AF65-F5344CB8AC3E}">
        <p14:creationId xmlns:p14="http://schemas.microsoft.com/office/powerpoint/2010/main" val="65658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4733B-ED6A-429B-9501-B0F63ABEBBC5}" type="slidenum">
              <a:rPr lang="en-US" altLang="en-US" smtClean="0"/>
              <a:pPr/>
              <a:t>61</a:t>
            </a:fld>
            <a:endParaRPr lang="en-US" altLang="en-US" dirty="0"/>
          </a:p>
        </p:txBody>
      </p:sp>
    </p:spTree>
    <p:extLst>
      <p:ext uri="{BB962C8B-B14F-4D97-AF65-F5344CB8AC3E}">
        <p14:creationId xmlns:p14="http://schemas.microsoft.com/office/powerpoint/2010/main" val="3894452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62</a:t>
            </a:fld>
            <a:endParaRPr lang="en-US" altLang="en-US">
              <a:latin typeface="Calibri" pitchFamily="34" charset="0"/>
            </a:endParaRPr>
          </a:p>
        </p:txBody>
      </p:sp>
    </p:spTree>
    <p:extLst>
      <p:ext uri="{BB962C8B-B14F-4D97-AF65-F5344CB8AC3E}">
        <p14:creationId xmlns:p14="http://schemas.microsoft.com/office/powerpoint/2010/main" val="535821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63</a:t>
            </a:fld>
            <a:endParaRPr lang="en-US" altLang="en-US">
              <a:latin typeface="Calibri" pitchFamily="34" charset="0"/>
            </a:endParaRPr>
          </a:p>
        </p:txBody>
      </p:sp>
    </p:spTree>
    <p:extLst>
      <p:ext uri="{BB962C8B-B14F-4D97-AF65-F5344CB8AC3E}">
        <p14:creationId xmlns:p14="http://schemas.microsoft.com/office/powerpoint/2010/main" val="2040129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64</a:t>
            </a:fld>
            <a:endParaRPr lang="en-US" altLang="en-US">
              <a:latin typeface="Calibri" pitchFamily="34" charset="0"/>
            </a:endParaRPr>
          </a:p>
        </p:txBody>
      </p:sp>
    </p:spTree>
    <p:extLst>
      <p:ext uri="{BB962C8B-B14F-4D97-AF65-F5344CB8AC3E}">
        <p14:creationId xmlns:p14="http://schemas.microsoft.com/office/powerpoint/2010/main" val="43785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a:t>
            </a:fld>
            <a:endParaRPr lang="en-US" altLang="en-US">
              <a:latin typeface="Calibri" pitchFamily="34" charset="0"/>
            </a:endParaRPr>
          </a:p>
        </p:txBody>
      </p:sp>
    </p:spTree>
    <p:extLst>
      <p:ext uri="{BB962C8B-B14F-4D97-AF65-F5344CB8AC3E}">
        <p14:creationId xmlns:p14="http://schemas.microsoft.com/office/powerpoint/2010/main" val="4017722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65</a:t>
            </a:fld>
            <a:endParaRPr lang="en-US" altLang="en-US">
              <a:latin typeface="Calibri" pitchFamily="34" charset="0"/>
            </a:endParaRPr>
          </a:p>
        </p:txBody>
      </p:sp>
    </p:spTree>
    <p:extLst>
      <p:ext uri="{BB962C8B-B14F-4D97-AF65-F5344CB8AC3E}">
        <p14:creationId xmlns:p14="http://schemas.microsoft.com/office/powerpoint/2010/main" val="510522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66</a:t>
            </a:fld>
            <a:endParaRPr lang="en-US" altLang="en-US">
              <a:latin typeface="Calibri" pitchFamily="34" charset="0"/>
            </a:endParaRPr>
          </a:p>
        </p:txBody>
      </p:sp>
    </p:spTree>
    <p:extLst>
      <p:ext uri="{BB962C8B-B14F-4D97-AF65-F5344CB8AC3E}">
        <p14:creationId xmlns:p14="http://schemas.microsoft.com/office/powerpoint/2010/main" val="982312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67</a:t>
            </a:fld>
            <a:endParaRPr lang="en-US" altLang="en-US">
              <a:latin typeface="Calibri" pitchFamily="34" charset="0"/>
            </a:endParaRPr>
          </a:p>
        </p:txBody>
      </p:sp>
    </p:spTree>
    <p:extLst>
      <p:ext uri="{BB962C8B-B14F-4D97-AF65-F5344CB8AC3E}">
        <p14:creationId xmlns:p14="http://schemas.microsoft.com/office/powerpoint/2010/main" val="961754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69</a:t>
            </a:fld>
            <a:endParaRPr lang="en-US" altLang="en-US">
              <a:latin typeface="Calibri" pitchFamily="34" charset="0"/>
            </a:endParaRPr>
          </a:p>
        </p:txBody>
      </p:sp>
    </p:spTree>
    <p:extLst>
      <p:ext uri="{BB962C8B-B14F-4D97-AF65-F5344CB8AC3E}">
        <p14:creationId xmlns:p14="http://schemas.microsoft.com/office/powerpoint/2010/main" val="2442126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70</a:t>
            </a:fld>
            <a:endParaRPr lang="en-US" altLang="en-US">
              <a:latin typeface="Calibri" pitchFamily="34" charset="0"/>
            </a:endParaRPr>
          </a:p>
        </p:txBody>
      </p:sp>
    </p:spTree>
    <p:extLst>
      <p:ext uri="{BB962C8B-B14F-4D97-AF65-F5344CB8AC3E}">
        <p14:creationId xmlns:p14="http://schemas.microsoft.com/office/powerpoint/2010/main" val="359909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latin typeface="Calibri" pitchFamily="34" charset="0"/>
              </a:rPr>
              <a:pPr eaLnBrk="1" hangingPunct="1"/>
              <a:t>71</a:t>
            </a:fld>
            <a:endParaRPr lang="en-US" altLang="en-US" dirty="0" smtClean="0">
              <a:latin typeface="Calibri" pitchFamily="34" charset="0"/>
            </a:endParaRPr>
          </a:p>
        </p:txBody>
      </p:sp>
    </p:spTree>
    <p:extLst>
      <p:ext uri="{BB962C8B-B14F-4D97-AF65-F5344CB8AC3E}">
        <p14:creationId xmlns:p14="http://schemas.microsoft.com/office/powerpoint/2010/main" val="3661058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latin typeface="Calibri" pitchFamily="34" charset="0"/>
              </a:rPr>
              <a:pPr eaLnBrk="1" hangingPunct="1"/>
              <a:t>72</a:t>
            </a:fld>
            <a:endParaRPr lang="en-US" altLang="en-US" dirty="0" smtClean="0">
              <a:latin typeface="Calibri" pitchFamily="34" charset="0"/>
            </a:endParaRPr>
          </a:p>
        </p:txBody>
      </p:sp>
    </p:spTree>
    <p:extLst>
      <p:ext uri="{BB962C8B-B14F-4D97-AF65-F5344CB8AC3E}">
        <p14:creationId xmlns:p14="http://schemas.microsoft.com/office/powerpoint/2010/main" val="101366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4A392C-5817-4A90-AD3D-FFFF30B52D05}" type="slidenum">
              <a:rPr lang="en-US">
                <a:solidFill>
                  <a:srgbClr val="FFFFFF"/>
                </a:solidFill>
              </a:rPr>
              <a:pPr>
                <a:defRPr/>
              </a:pPr>
              <a:t>78</a:t>
            </a:fld>
            <a:endParaRPr lang="en-US" dirty="0">
              <a:solidFill>
                <a:srgbClr val="FFFFFF"/>
              </a:solidFill>
            </a:endParaRPr>
          </a:p>
        </p:txBody>
      </p:sp>
      <p:sp>
        <p:nvSpPr>
          <p:cNvPr id="2" name="Date Placeholder 1"/>
          <p:cNvSpPr>
            <a:spLocks noGrp="1"/>
          </p:cNvSpPr>
          <p:nvPr>
            <p:ph type="dt" sz="quarter" idx="1"/>
          </p:nvPr>
        </p:nvSpPr>
        <p:spPr/>
        <p:txBody>
          <a:bodyPr/>
          <a:lstStyle/>
          <a:p>
            <a:pPr>
              <a:defRPr/>
            </a:pPr>
            <a:fld id="{A8934A49-479B-48DD-A35C-8881FC9D2694}" type="datetime1">
              <a:rPr lang="en-US" smtClean="0">
                <a:solidFill>
                  <a:prstClr val="black"/>
                </a:solidFill>
              </a:rPr>
              <a:pPr>
                <a:defRPr/>
              </a:pPr>
              <a:t>1/2/2018</a:t>
            </a:fld>
            <a:endParaRPr lang="en-US" dirty="0">
              <a:solidFill>
                <a:prstClr val="black"/>
              </a:solidFill>
            </a:endParaRPr>
          </a:p>
        </p:txBody>
      </p:sp>
      <p:sp>
        <p:nvSpPr>
          <p:cNvPr id="3" name="Footer Placeholder 2"/>
          <p:cNvSpPr>
            <a:spLocks noGrp="1"/>
          </p:cNvSpPr>
          <p:nvPr>
            <p:ph type="ftr" sz="quarter" idx="4"/>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867536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0D20D-1840-4DA3-A62E-F766401C156E}"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492783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99</a:t>
            </a:fld>
            <a:endParaRPr lang="en-US" altLang="en-US">
              <a:latin typeface="Calibri" pitchFamily="34" charset="0"/>
            </a:endParaRPr>
          </a:p>
        </p:txBody>
      </p:sp>
    </p:spTree>
    <p:extLst>
      <p:ext uri="{BB962C8B-B14F-4D97-AF65-F5344CB8AC3E}">
        <p14:creationId xmlns:p14="http://schemas.microsoft.com/office/powerpoint/2010/main" val="82412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33F94C-C7C4-40F1-8D43-2A90996B2406}"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347686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buFontTx/>
              <a:buChar char="-"/>
            </a:pPr>
            <a:r>
              <a:rPr lang="en-US" sz="1200" kern="1200" dirty="0" smtClean="0">
                <a:solidFill>
                  <a:schemeClr val="tx1"/>
                </a:solidFill>
                <a:latin typeface="+mn-lt"/>
                <a:ea typeface="MS PGothic" pitchFamily="34" charset="-128"/>
                <a:cs typeface="MS PGothic" charset="0"/>
              </a:rPr>
              <a:t>Chicago Metropolitan Agency for Planning definition of Cook and the counties immediately surrounding it: DuPage, Kane, Kendall, Lake, McHenry, and Will counties</a:t>
            </a:r>
          </a:p>
          <a:p>
            <a:pPr>
              <a:buFontTx/>
              <a:buNone/>
            </a:pPr>
            <a:endParaRPr lang="en-US" altLang="en-US" sz="1200" kern="1200" baseline="0" dirty="0" smtClean="0">
              <a:solidFill>
                <a:schemeClr val="tx1"/>
              </a:solidFill>
              <a:latin typeface="+mn-lt"/>
              <a:ea typeface="MS PGothic" pitchFamily="34" charset="-128"/>
            </a:endParaRPr>
          </a:p>
          <a:p>
            <a:r>
              <a:rPr lang="en-US" sz="1200" kern="1200" dirty="0" smtClean="0">
                <a:solidFill>
                  <a:schemeClr val="tx1"/>
                </a:solidFill>
                <a:effectLst/>
                <a:latin typeface="+mn-lt"/>
                <a:ea typeface="MS PGothic" pitchFamily="34" charset="-128"/>
                <a:cs typeface="MS PGothic" charset="0"/>
              </a:rPr>
              <a:t>In </a:t>
            </a:r>
            <a:r>
              <a:rPr lang="en-US" sz="1200" kern="1200" dirty="0" smtClean="0">
                <a:solidFill>
                  <a:schemeClr val="tx1"/>
                </a:solidFill>
                <a:effectLst/>
                <a:latin typeface="+mn-lt"/>
                <a:ea typeface="MS PGothic" pitchFamily="34" charset="-128"/>
                <a:cs typeface="MS PGothic" charset="0"/>
              </a:rPr>
              <a:t>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100</a:t>
            </a:fld>
            <a:endParaRPr lang="en-US" altLang="en-US">
              <a:latin typeface="Calibri" pitchFamily="34" charset="0"/>
            </a:endParaRPr>
          </a:p>
        </p:txBody>
      </p:sp>
    </p:spTree>
    <p:extLst>
      <p:ext uri="{BB962C8B-B14F-4D97-AF65-F5344CB8AC3E}">
        <p14:creationId xmlns:p14="http://schemas.microsoft.com/office/powerpoint/2010/main" val="2316915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CA87-152D-48F1-885B-E08475F7C18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535602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sz="1200" kern="1200" dirty="0" smtClean="0">
                <a:solidFill>
                  <a:schemeClr val="tx1"/>
                </a:solidFill>
                <a:effectLst/>
                <a:latin typeface="+mn-lt"/>
                <a:ea typeface="MS PGothic" pitchFamily="34" charset="-128"/>
                <a:cs typeface="MS PGothic" charset="0"/>
              </a:rPr>
              <a:t>In </a:t>
            </a:r>
            <a:r>
              <a:rPr lang="en-US" sz="1200" kern="1200" dirty="0" smtClean="0">
                <a:solidFill>
                  <a:schemeClr val="tx1"/>
                </a:solidFill>
                <a:effectLst/>
                <a:latin typeface="+mn-lt"/>
                <a:ea typeface="MS PGothic" pitchFamily="34" charset="-128"/>
                <a:cs typeface="MS PGothic" charset="0"/>
              </a:rPr>
              <a:t>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a:p>
            <a:pPr>
              <a:buFontTx/>
              <a:buNone/>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102</a:t>
            </a:fld>
            <a:endParaRPr lang="en-US" altLang="en-US">
              <a:latin typeface="Calibri" pitchFamily="34" charset="0"/>
            </a:endParaRPr>
          </a:p>
        </p:txBody>
      </p:sp>
    </p:spTree>
    <p:extLst>
      <p:ext uri="{BB962C8B-B14F-4D97-AF65-F5344CB8AC3E}">
        <p14:creationId xmlns:p14="http://schemas.microsoft.com/office/powerpoint/2010/main" val="891740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103</a:t>
            </a:fld>
            <a:endParaRPr lang="en-US" altLang="en-US">
              <a:latin typeface="Calibri" pitchFamily="34" charset="0"/>
            </a:endParaRPr>
          </a:p>
        </p:txBody>
      </p:sp>
    </p:spTree>
    <p:extLst>
      <p:ext uri="{BB962C8B-B14F-4D97-AF65-F5344CB8AC3E}">
        <p14:creationId xmlns:p14="http://schemas.microsoft.com/office/powerpoint/2010/main" val="1363069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104</a:t>
            </a:fld>
            <a:endParaRPr lang="en-US" altLang="en-US" dirty="0" smtClean="0">
              <a:latin typeface="Calibri" pitchFamily="34" charset="0"/>
            </a:endParaRPr>
          </a:p>
        </p:txBody>
      </p:sp>
    </p:spTree>
    <p:extLst>
      <p:ext uri="{BB962C8B-B14F-4D97-AF65-F5344CB8AC3E}">
        <p14:creationId xmlns:p14="http://schemas.microsoft.com/office/powerpoint/2010/main" val="24643041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105</a:t>
            </a:fld>
            <a:endParaRPr lang="en-US" altLang="en-US">
              <a:latin typeface="Calibri" pitchFamily="34" charset="0"/>
            </a:endParaRPr>
          </a:p>
        </p:txBody>
      </p:sp>
    </p:spTree>
    <p:extLst>
      <p:ext uri="{BB962C8B-B14F-4D97-AF65-F5344CB8AC3E}">
        <p14:creationId xmlns:p14="http://schemas.microsoft.com/office/powerpoint/2010/main" val="33106920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106</a:t>
            </a:fld>
            <a:endParaRPr lang="en-US" altLang="en-US">
              <a:latin typeface="Calibri" pitchFamily="34" charset="0"/>
            </a:endParaRPr>
          </a:p>
        </p:txBody>
      </p:sp>
    </p:spTree>
    <p:extLst>
      <p:ext uri="{BB962C8B-B14F-4D97-AF65-F5344CB8AC3E}">
        <p14:creationId xmlns:p14="http://schemas.microsoft.com/office/powerpoint/2010/main" val="2966830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trike="sngStrike"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CA87-152D-48F1-885B-E08475F7C18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66969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latin typeface="Calibri" pitchFamily="34" charset="0"/>
              </a:rPr>
              <a:pPr eaLnBrk="1" hangingPunct="1"/>
              <a:t>108</a:t>
            </a:fld>
            <a:endParaRPr lang="en-US" altLang="en-US" dirty="0" smtClean="0">
              <a:latin typeface="Calibri" pitchFamily="34" charset="0"/>
            </a:endParaRPr>
          </a:p>
        </p:txBody>
      </p:sp>
    </p:spTree>
    <p:extLst>
      <p:ext uri="{BB962C8B-B14F-4D97-AF65-F5344CB8AC3E}">
        <p14:creationId xmlns:p14="http://schemas.microsoft.com/office/powerpoint/2010/main" val="3540225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109</a:t>
            </a:fld>
            <a:endParaRPr lang="en-US" altLang="en-US">
              <a:latin typeface="Calibri" pitchFamily="34" charset="0"/>
            </a:endParaRPr>
          </a:p>
        </p:txBody>
      </p:sp>
    </p:spTree>
    <p:extLst>
      <p:ext uri="{BB962C8B-B14F-4D97-AF65-F5344CB8AC3E}">
        <p14:creationId xmlns:p14="http://schemas.microsoft.com/office/powerpoint/2010/main" val="89053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235075" y="703263"/>
            <a:ext cx="4694238" cy="3522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71151" indent="-296596">
              <a:defRPr>
                <a:solidFill>
                  <a:schemeClr val="tx1"/>
                </a:solidFill>
                <a:latin typeface="Arial" charset="0"/>
                <a:ea typeface="MS PGothic" pitchFamily="34" charset="-128"/>
              </a:defRPr>
            </a:lvl2pPr>
            <a:lvl3pPr marL="1186385" indent="-237277">
              <a:defRPr>
                <a:solidFill>
                  <a:schemeClr val="tx1"/>
                </a:solidFill>
                <a:latin typeface="Arial" charset="0"/>
                <a:ea typeface="MS PGothic" pitchFamily="34" charset="-128"/>
              </a:defRPr>
            </a:lvl3pPr>
            <a:lvl4pPr marL="1660940" indent="-237277">
              <a:defRPr>
                <a:solidFill>
                  <a:schemeClr val="tx1"/>
                </a:solidFill>
                <a:latin typeface="Arial" charset="0"/>
                <a:ea typeface="MS PGothic" pitchFamily="34" charset="-128"/>
              </a:defRPr>
            </a:lvl4pPr>
            <a:lvl5pPr marL="2135495" indent="-237277">
              <a:defRPr>
                <a:solidFill>
                  <a:schemeClr val="tx1"/>
                </a:solidFill>
                <a:latin typeface="Arial" charset="0"/>
                <a:ea typeface="MS PGothic" pitchFamily="34" charset="-128"/>
              </a:defRPr>
            </a:lvl5pPr>
            <a:lvl6pPr marL="2610048" indent="-237277" eaLnBrk="0" fontAlgn="base" hangingPunct="0">
              <a:spcBef>
                <a:spcPct val="0"/>
              </a:spcBef>
              <a:spcAft>
                <a:spcPct val="0"/>
              </a:spcAft>
              <a:defRPr>
                <a:solidFill>
                  <a:schemeClr val="tx1"/>
                </a:solidFill>
                <a:latin typeface="Arial" charset="0"/>
                <a:ea typeface="MS PGothic" pitchFamily="34" charset="-128"/>
              </a:defRPr>
            </a:lvl6pPr>
            <a:lvl7pPr marL="3084602" indent="-237277" eaLnBrk="0" fontAlgn="base" hangingPunct="0">
              <a:spcBef>
                <a:spcPct val="0"/>
              </a:spcBef>
              <a:spcAft>
                <a:spcPct val="0"/>
              </a:spcAft>
              <a:defRPr>
                <a:solidFill>
                  <a:schemeClr val="tx1"/>
                </a:solidFill>
                <a:latin typeface="Arial" charset="0"/>
                <a:ea typeface="MS PGothic" pitchFamily="34" charset="-128"/>
              </a:defRPr>
            </a:lvl7pPr>
            <a:lvl8pPr marL="3559156" indent="-237277" eaLnBrk="0" fontAlgn="base" hangingPunct="0">
              <a:spcBef>
                <a:spcPct val="0"/>
              </a:spcBef>
              <a:spcAft>
                <a:spcPct val="0"/>
              </a:spcAft>
              <a:defRPr>
                <a:solidFill>
                  <a:schemeClr val="tx1"/>
                </a:solidFill>
                <a:latin typeface="Arial" charset="0"/>
                <a:ea typeface="MS PGothic" pitchFamily="34" charset="-128"/>
              </a:defRPr>
            </a:lvl8pPr>
            <a:lvl9pPr marL="4033710" indent="-237277" eaLnBrk="0" fontAlgn="base" hangingPunct="0">
              <a:spcBef>
                <a:spcPct val="0"/>
              </a:spcBef>
              <a:spcAft>
                <a:spcPct val="0"/>
              </a:spcAft>
              <a:defRPr>
                <a:solidFill>
                  <a:schemeClr val="tx1"/>
                </a:solidFill>
                <a:latin typeface="Arial" charset="0"/>
                <a:ea typeface="MS PGothic" pitchFamily="34" charset="-128"/>
              </a:defRPr>
            </a:lvl9pPr>
          </a:lstStyle>
          <a:p>
            <a:fld id="{447EC63B-0C94-4D12-94C6-DA4D760CF89E}" type="slidenum">
              <a:rPr lang="en-US" altLang="en-US" smtClean="0">
                <a:solidFill>
                  <a:prstClr val="black"/>
                </a:solidFill>
                <a:latin typeface="Calibri" pitchFamily="34" charset="0"/>
              </a:rPr>
              <a:pPr/>
              <a:t>8</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229737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110</a:t>
            </a:fld>
            <a:endParaRPr lang="en-US" altLang="en-US">
              <a:latin typeface="Calibri" pitchFamily="34" charset="0"/>
            </a:endParaRPr>
          </a:p>
        </p:txBody>
      </p:sp>
    </p:spTree>
    <p:extLst>
      <p:ext uri="{BB962C8B-B14F-4D97-AF65-F5344CB8AC3E}">
        <p14:creationId xmlns:p14="http://schemas.microsoft.com/office/powerpoint/2010/main" val="1206383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Because this initiative is expected to take significant effort for hospital teams to get all the pieces in place for successful implementation, the initiative is divided into two phases: Pre-implementation and Implementation.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Pre-implementation Phase</a:t>
            </a:r>
            <a:r>
              <a:rPr lang="en-US" sz="1200" kern="1200" dirty="0" smtClean="0">
                <a:solidFill>
                  <a:schemeClr val="tx1"/>
                </a:solidFill>
                <a:effectLst/>
                <a:latin typeface="+mn-lt"/>
                <a:ea typeface="+mn-ea"/>
                <a:cs typeface="+mn-cs"/>
              </a:rPr>
              <a:t> focuses on creating and modifying hospital systems to enable acquisition and availability of and reimbursement for immediate postpartum LARC placement. Initial decisions regarding which LARC method (IUD or implant) as well as which hospital sites (L&amp;D, postpartum, outpatient clinic) will be included in the initiative will guide the implementation process. The pharmacy will need to address formulary revisions, determine pharmacy costs (device, local anesthetic, stocking charge), inventory levels, stocking locations and order system revisions. Billing and collections department may need to create new billing codes (device, facility, provider), initiate contract amendments with managed care organizations, customize the claims process, and test billing revisions to assure reimbursement. Policies and procedures, guidelines and work flows for labor and delivery, obstetric operating rooms, and postpartum floors will also require creation or revision.  Administration support at the highest level will be critical during this phase to assure the various departments work together and that, the initiative continues to make timely progress given other hospital priorities.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Implementation Phase</a:t>
            </a:r>
            <a:r>
              <a:rPr lang="en-US" sz="1200" kern="1200" dirty="0" smtClean="0">
                <a:solidFill>
                  <a:schemeClr val="tx1"/>
                </a:solidFill>
                <a:effectLst/>
                <a:latin typeface="+mn-lt"/>
                <a:ea typeface="+mn-ea"/>
                <a:cs typeface="+mn-cs"/>
              </a:rPr>
              <a:t> focuses on the delivery of this new service.  It includes assuring that credentialed providers are available for immediate postpartum LARC insertion and that providers are trained in contraception choice counseling that includes the option of postpartum LARCs. This is the phase during which providers will actually begin offering and providing immediate postpartum LARC.</a:t>
            </a:r>
            <a:r>
              <a:rPr lang="en-US" dirty="0" smtClean="0"/>
              <a:t>This initiative</a:t>
            </a:r>
            <a:r>
              <a:rPr lang="en-US" baseline="0" dirty="0" smtClean="0"/>
              <a:t> will take some time for planning for successful implementation.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95FEE-6075-4A9E-9EF2-68CBDFE65B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65467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FPQC</a:t>
            </a:r>
            <a:r>
              <a:rPr lang="en-US" baseline="0" dirty="0" smtClean="0"/>
              <a:t>.org you can find information about current and past projects and join our mailing list.  We have a facebook page and twitter account as well.  You can also email us at FPQC@health.usf.edu</a:t>
            </a:r>
            <a:endParaRPr lang="en-US" dirty="0" smtClean="0"/>
          </a:p>
          <a:p>
            <a:endParaRPr lang="en-US" dirty="0" smtClean="0"/>
          </a:p>
          <a:p>
            <a:r>
              <a:rPr lang="en-US" dirty="0" smtClean="0"/>
              <a:t>http://health.usf.edu/publichealth/chiles/fpqc/provide   is the specific site for PROVIDE</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95FEE-6075-4A9E-9EF2-68CBDFE65B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1069048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116</a:t>
            </a:fld>
            <a:endParaRPr lang="en-US" altLang="en-US"/>
          </a:p>
        </p:txBody>
      </p:sp>
    </p:spTree>
    <p:extLst>
      <p:ext uri="{BB962C8B-B14F-4D97-AF65-F5344CB8AC3E}">
        <p14:creationId xmlns:p14="http://schemas.microsoft.com/office/powerpoint/2010/main" val="3567176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117</a:t>
            </a:fld>
            <a:endParaRPr lang="en-US" altLang="en-US">
              <a:latin typeface="Calibri" pitchFamily="34" charset="0"/>
            </a:endParaRPr>
          </a:p>
        </p:txBody>
      </p:sp>
    </p:spTree>
    <p:extLst>
      <p:ext uri="{BB962C8B-B14F-4D97-AF65-F5344CB8AC3E}">
        <p14:creationId xmlns:p14="http://schemas.microsoft.com/office/powerpoint/2010/main" val="13735612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118</a:t>
            </a:fld>
            <a:endParaRPr lang="en-US" altLang="en-US">
              <a:latin typeface="Calibri" pitchFamily="34" charset="0"/>
            </a:endParaRPr>
          </a:p>
        </p:txBody>
      </p:sp>
    </p:spTree>
    <p:extLst>
      <p:ext uri="{BB962C8B-B14F-4D97-AF65-F5344CB8AC3E}">
        <p14:creationId xmlns:p14="http://schemas.microsoft.com/office/powerpoint/2010/main" val="1155917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119</a:t>
            </a:fld>
            <a:endParaRPr lang="en-US" altLang="en-US"/>
          </a:p>
        </p:txBody>
      </p:sp>
    </p:spTree>
    <p:extLst>
      <p:ext uri="{BB962C8B-B14F-4D97-AF65-F5344CB8AC3E}">
        <p14:creationId xmlns:p14="http://schemas.microsoft.com/office/powerpoint/2010/main" val="195400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9</a:t>
            </a:fld>
            <a:endParaRPr lang="en-US" altLang="en-US">
              <a:latin typeface="Calibri" pitchFamily="34" charset="0"/>
            </a:endParaRPr>
          </a:p>
        </p:txBody>
      </p:sp>
    </p:spTree>
    <p:extLst>
      <p:ext uri="{BB962C8B-B14F-4D97-AF65-F5344CB8AC3E}">
        <p14:creationId xmlns:p14="http://schemas.microsoft.com/office/powerpoint/2010/main" val="42413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643" indent="-285631" eaLnBrk="0" hangingPunct="0">
              <a:defRPr>
                <a:solidFill>
                  <a:schemeClr val="tx1"/>
                </a:solidFill>
                <a:latin typeface="Arial" pitchFamily="34" charset="0"/>
                <a:ea typeface="MS PGothic" pitchFamily="34" charset="-128"/>
              </a:defRPr>
            </a:lvl2pPr>
            <a:lvl3pPr marL="1142528" indent="-228505" eaLnBrk="0" hangingPunct="0">
              <a:defRPr>
                <a:solidFill>
                  <a:schemeClr val="tx1"/>
                </a:solidFill>
                <a:latin typeface="Arial" pitchFamily="34" charset="0"/>
                <a:ea typeface="MS PGothic" pitchFamily="34" charset="-128"/>
              </a:defRPr>
            </a:lvl3pPr>
            <a:lvl4pPr marL="1599538" indent="-228505" eaLnBrk="0" hangingPunct="0">
              <a:defRPr>
                <a:solidFill>
                  <a:schemeClr val="tx1"/>
                </a:solidFill>
                <a:latin typeface="Arial" pitchFamily="34" charset="0"/>
                <a:ea typeface="MS PGothic" pitchFamily="34" charset="-128"/>
              </a:defRPr>
            </a:lvl4pPr>
            <a:lvl5pPr marL="2056549" indent="-228505" eaLnBrk="0" hangingPunct="0">
              <a:defRPr>
                <a:solidFill>
                  <a:schemeClr val="tx1"/>
                </a:solidFill>
                <a:latin typeface="Arial" pitchFamily="34" charset="0"/>
                <a:ea typeface="MS PGothic" pitchFamily="34" charset="-128"/>
              </a:defRPr>
            </a:lvl5pPr>
            <a:lvl6pPr marL="2513559" indent="-228505" eaLnBrk="0" fontAlgn="base" hangingPunct="0">
              <a:spcBef>
                <a:spcPct val="0"/>
              </a:spcBef>
              <a:spcAft>
                <a:spcPct val="0"/>
              </a:spcAft>
              <a:defRPr>
                <a:solidFill>
                  <a:schemeClr val="tx1"/>
                </a:solidFill>
                <a:latin typeface="Arial" pitchFamily="34" charset="0"/>
                <a:ea typeface="MS PGothic" pitchFamily="34" charset="-128"/>
              </a:defRPr>
            </a:lvl6pPr>
            <a:lvl7pPr marL="2970572" indent="-228505" eaLnBrk="0" fontAlgn="base" hangingPunct="0">
              <a:spcBef>
                <a:spcPct val="0"/>
              </a:spcBef>
              <a:spcAft>
                <a:spcPct val="0"/>
              </a:spcAft>
              <a:defRPr>
                <a:solidFill>
                  <a:schemeClr val="tx1"/>
                </a:solidFill>
                <a:latin typeface="Arial" pitchFamily="34" charset="0"/>
                <a:ea typeface="MS PGothic" pitchFamily="34" charset="-128"/>
              </a:defRPr>
            </a:lvl7pPr>
            <a:lvl8pPr marL="3427582" indent="-228505" eaLnBrk="0" fontAlgn="base" hangingPunct="0">
              <a:spcBef>
                <a:spcPct val="0"/>
              </a:spcBef>
              <a:spcAft>
                <a:spcPct val="0"/>
              </a:spcAft>
              <a:defRPr>
                <a:solidFill>
                  <a:schemeClr val="tx1"/>
                </a:solidFill>
                <a:latin typeface="Arial" pitchFamily="34" charset="0"/>
                <a:ea typeface="MS PGothic" pitchFamily="34" charset="-128"/>
              </a:defRPr>
            </a:lvl8pPr>
            <a:lvl9pPr marL="3884590" indent="-228505"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10</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369017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FirstLevelParagraphs">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11900"/>
            <a:ext cx="18383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58788" y="1162050"/>
            <a:ext cx="8226425"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2"/>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smtClean="0"/>
          </a:p>
        </p:txBody>
      </p:sp>
      <p:sp>
        <p:nvSpPr>
          <p:cNvPr id="2054" name="Title 2053"/>
          <p:cNvSpPr>
            <a:spLocks noGrp="1"/>
          </p:cNvSpPr>
          <p:nvPr>
            <p:ph type="title"/>
          </p:nvPr>
        </p:nvSpPr>
        <p:spPr/>
        <p:txBody>
          <a:bodyPr/>
          <a:lstStyle>
            <a:lvl1pPr>
              <a:defRPr baseline="0">
                <a:solidFill>
                  <a:schemeClr val="tx1"/>
                </a:solidFill>
              </a:defRPr>
            </a:lvl1pPr>
          </a:lstStyle>
          <a:p>
            <a:r>
              <a:rPr lang="en-US" smtClean="0"/>
              <a:t>Click to edit Master title style</a:t>
            </a:r>
            <a:endParaRPr lang="en-CA" dirty="0"/>
          </a:p>
        </p:txBody>
      </p:sp>
      <p:sp>
        <p:nvSpPr>
          <p:cNvPr id="6" name="Slide Number Placeholder 7"/>
          <p:cNvSpPr>
            <a:spLocks noGrp="1"/>
          </p:cNvSpPr>
          <p:nvPr>
            <p:ph type="sldNum" sz="quarter" idx="13"/>
          </p:nvPr>
        </p:nvSpPr>
        <p:spPr/>
        <p:txBody>
          <a:bodyPr/>
          <a:lstStyle>
            <a:lvl1pPr>
              <a:defRPr smtClean="0"/>
            </a:lvl1pPr>
          </a:lstStyle>
          <a:p>
            <a:fld id="{0D153B0A-0BEE-6A41-BCE9-917BFFFB83B7}" type="slidenum">
              <a:rPr lang="en-US" smtClean="0"/>
              <a:t>‹#›</a:t>
            </a:fld>
            <a:endParaRPr lang="en-US" dirty="0"/>
          </a:p>
        </p:txBody>
      </p:sp>
    </p:spTree>
    <p:extLst>
      <p:ext uri="{BB962C8B-B14F-4D97-AF65-F5344CB8AC3E}">
        <p14:creationId xmlns:p14="http://schemas.microsoft.com/office/powerpoint/2010/main" val="2377660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smtClean="0"/>
              <a:t>Title of Presentation</a:t>
            </a:r>
            <a:endParaRPr lang="en-US" dirty="0"/>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3253" y="725863"/>
            <a:ext cx="2623505"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smtClean="0"/>
              <a:t>Presenter Name</a:t>
            </a:r>
          </a:p>
          <a:p>
            <a:pPr lvl="0"/>
            <a:r>
              <a:rPr lang="en-US" dirty="0" smtClean="0"/>
              <a:t>Title, Organization</a:t>
            </a:r>
          </a:p>
          <a:p>
            <a:pPr lvl="0"/>
            <a:r>
              <a:rPr lang="en-US" dirty="0" smtClean="0"/>
              <a:t>Date of Presentation</a:t>
            </a:r>
          </a:p>
        </p:txBody>
      </p:sp>
    </p:spTree>
    <p:extLst>
      <p:ext uri="{BB962C8B-B14F-4D97-AF65-F5344CB8AC3E}">
        <p14:creationId xmlns:p14="http://schemas.microsoft.com/office/powerpoint/2010/main" val="4146773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Blue Arrow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48874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Orange and Blue Bullets and Arrow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0076894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smtClean="0"/>
              <a:t>Section Title</a:t>
            </a:r>
          </a:p>
        </p:txBody>
      </p:sp>
    </p:spTree>
    <p:extLst>
      <p:ext uri="{BB962C8B-B14F-4D97-AF65-F5344CB8AC3E}">
        <p14:creationId xmlns:p14="http://schemas.microsoft.com/office/powerpoint/2010/main" val="25255643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223198"/>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2319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1601271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9363065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C1640D55-031C-4AD9-A16C-4EFA2F922910}" type="slidenum">
              <a:rPr lang="en-US" smtClean="0"/>
              <a:pPr/>
              <a:t>‹#›</a:t>
            </a:fld>
            <a:endParaRPr lang="en-US"/>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smtClean="0"/>
              <a:t>Click icon to insert picture, graphic or table.</a:t>
            </a:r>
            <a:endParaRPr lang="en-US" dirty="0"/>
          </a:p>
        </p:txBody>
      </p:sp>
    </p:spTree>
    <p:extLst>
      <p:ext uri="{BB962C8B-B14F-4D97-AF65-F5344CB8AC3E}">
        <p14:creationId xmlns:p14="http://schemas.microsoft.com/office/powerpoint/2010/main" val="26420709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smtClean="0"/>
              <a:t>Click on icon to insert picture, graphic or table.</a:t>
            </a:r>
            <a:endParaRPr lang="en-US" dirty="0"/>
          </a:p>
        </p:txBody>
      </p:sp>
    </p:spTree>
    <p:extLst>
      <p:ext uri="{BB962C8B-B14F-4D97-AF65-F5344CB8AC3E}">
        <p14:creationId xmlns:p14="http://schemas.microsoft.com/office/powerpoint/2010/main" val="321734102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22705279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tandard Content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21"/>
          <p:cNvSpPr>
            <a:spLocks noGrp="1"/>
          </p:cNvSpPr>
          <p:nvPr>
            <p:ph type="body" sz="quarter" idx="11" hasCustomPrompt="1"/>
          </p:nvPr>
        </p:nvSpPr>
        <p:spPr>
          <a:xfrm>
            <a:off x="849596" y="68409"/>
            <a:ext cx="1795517" cy="290694"/>
          </a:xfrm>
        </p:spPr>
        <p:txBody>
          <a:bodyPr>
            <a:normAutofit/>
          </a:bodyPr>
          <a:lstStyle>
            <a:lvl1pPr marL="0" indent="0" algn="ctr">
              <a:buNone/>
              <a:defRPr sz="1400" b="1" i="0" spc="0" baseline="0">
                <a:solidFill>
                  <a:schemeClr val="bg1"/>
                </a:solidFill>
                <a:latin typeface="Calibri"/>
                <a:cs typeface="Calibri"/>
              </a:defRPr>
            </a:lvl1pPr>
          </a:lstStyle>
          <a:p>
            <a:pPr lvl="0"/>
            <a:r>
              <a:rPr lang="en-US" dirty="0" smtClean="0"/>
              <a:t>RUNNIG HEADER</a:t>
            </a:r>
          </a:p>
        </p:txBody>
      </p:sp>
      <p:sp>
        <p:nvSpPr>
          <p:cNvPr id="11" name="Text Placeholder 10"/>
          <p:cNvSpPr>
            <a:spLocks noGrp="1"/>
          </p:cNvSpPr>
          <p:nvPr>
            <p:ph type="body" sz="quarter" idx="12"/>
          </p:nvPr>
        </p:nvSpPr>
        <p:spPr>
          <a:xfrm>
            <a:off x="1016000" y="1847850"/>
            <a:ext cx="7085013" cy="3792538"/>
          </a:xfrm>
        </p:spPr>
        <p:txBody>
          <a:bodyPr/>
          <a:lstStyle>
            <a:lvl1pPr marL="0" indent="0">
              <a:buNone/>
              <a:defRPr b="1" i="0">
                <a:solidFill>
                  <a:srgbClr val="003862"/>
                </a:solidFill>
                <a:latin typeface="Calibri"/>
                <a:cs typeface="Calibri"/>
              </a:defRPr>
            </a:lvl1pPr>
            <a:lvl2pPr marL="914400" indent="-457200">
              <a:buClr>
                <a:srgbClr val="E37500"/>
              </a:buClr>
              <a:buSzPct val="125000"/>
              <a:buFont typeface="Lucida Grande"/>
              <a:buChar char="&gt;"/>
              <a:defRPr b="1" i="0">
                <a:solidFill>
                  <a:srgbClr val="6780A8"/>
                </a:solidFill>
                <a:latin typeface="Calibri"/>
                <a:cs typeface="Calibri"/>
              </a:defRPr>
            </a:lvl2pPr>
            <a:lvl3pPr marL="1257300" indent="-342900">
              <a:buClr>
                <a:srgbClr val="E37500"/>
              </a:buClr>
              <a:buSzPct val="125000"/>
              <a:buFont typeface="Lucida Grande"/>
              <a:buChar char="&gt;"/>
              <a:defRPr b="0" i="0">
                <a:solidFill>
                  <a:srgbClr val="6780A8"/>
                </a:solidFill>
                <a:latin typeface="Calibri"/>
                <a:cs typeface="Calibri"/>
              </a:defRPr>
            </a:lvl3pPr>
            <a:lvl4pPr marL="1714500" indent="-342900">
              <a:buClr>
                <a:srgbClr val="E37500"/>
              </a:buClr>
              <a:buSzPct val="125000"/>
              <a:buFont typeface="Lucida Grande"/>
              <a:buChar char="&gt;"/>
              <a:defRPr b="0" i="0">
                <a:solidFill>
                  <a:srgbClr val="6780A8"/>
                </a:solidFill>
                <a:latin typeface="Museo Sans Rounded 500"/>
                <a:cs typeface="Museo Sans Rounded 500"/>
              </a:defRPr>
            </a:lvl4pPr>
            <a:lvl5pPr marL="2171700" indent="-342900">
              <a:buClr>
                <a:srgbClr val="E37500"/>
              </a:buClr>
              <a:buSzPct val="125000"/>
              <a:buFont typeface="Lucida Grande"/>
              <a:buChar char="&gt;"/>
              <a:defRPr b="0" i="0">
                <a:solidFill>
                  <a:srgbClr val="6780A8"/>
                </a:solidFill>
                <a:latin typeface="Museo Sans Rounded 500"/>
                <a:cs typeface="Museo Sans Rounded 500"/>
              </a:defRPr>
            </a:lvl5pPr>
          </a:lstStyle>
          <a:p>
            <a:pPr lvl="0"/>
            <a:r>
              <a:rPr lang="en-US" smtClean="0"/>
              <a:t>Click to edit Master text styles</a:t>
            </a:r>
          </a:p>
          <a:p>
            <a:pPr lvl="1"/>
            <a:r>
              <a:rPr lang="en-US" smtClean="0"/>
              <a:t>Second level</a:t>
            </a:r>
          </a:p>
          <a:p>
            <a:pPr lvl="2"/>
            <a:r>
              <a:rPr lang="en-US" smtClean="0"/>
              <a:t>Third level</a:t>
            </a:r>
          </a:p>
        </p:txBody>
      </p:sp>
      <p:pic>
        <p:nvPicPr>
          <p:cNvPr id="5" name="Picture 4" descr="Healthy Connections Logo 01 RGB.t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7803" y="6250734"/>
            <a:ext cx="2075263" cy="345878"/>
          </a:xfrm>
          <a:prstGeom prst="rect">
            <a:avLst/>
          </a:prstGeom>
        </p:spPr>
      </p:pic>
    </p:spTree>
    <p:extLst>
      <p:ext uri="{BB962C8B-B14F-4D97-AF65-F5344CB8AC3E}">
        <p14:creationId xmlns:p14="http://schemas.microsoft.com/office/powerpoint/2010/main" val="2229566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endParaRPr lang="en-US">
              <a:solidFill>
                <a:prstClr val="black"/>
              </a:solidFill>
              <a:latin typeface="Calibri"/>
              <a:ea typeface="+mn-ea"/>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827208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eaLnBrk="1" fontAlgn="auto" hangingPunct="1">
              <a:spcBef>
                <a:spcPts val="0"/>
              </a:spcBef>
              <a:spcAft>
                <a:spcPts val="0"/>
              </a:spcAft>
            </a:pPr>
            <a:endParaRPr lang="en-US">
              <a:solidFill>
                <a:prstClr val="white"/>
              </a:solidFill>
              <a:latin typeface="Calibri"/>
              <a:ea typeface="+mn-ea"/>
            </a:endParaRPr>
          </a:p>
        </p:txBody>
      </p:sp>
      <p:sp>
        <p:nvSpPr>
          <p:cNvPr id="5" name="Footer Placeholder 4"/>
          <p:cNvSpPr>
            <a:spLocks noGrp="1"/>
          </p:cNvSpPr>
          <p:nvPr>
            <p:ph type="ftr" sz="quarter" idx="11"/>
          </p:nvPr>
        </p:nvSpPr>
        <p:spPr>
          <a:xfrm>
            <a:off x="7238999" y="6356350"/>
            <a:ext cx="1446213"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754ED01-E2A0-4C1E-8E21-014B99041579}" type="slidenum">
              <a:rPr lang="en-US" smtClean="0">
                <a:solidFill>
                  <a:prstClr val="white"/>
                </a:solidFill>
              </a:rPr>
              <a:pPr/>
              <a:t>‹#›</a:t>
            </a:fld>
            <a:endParaRPr lang="en-US">
              <a:solidFill>
                <a:prstClr val="white"/>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pPr defTabSz="457200" eaLnBrk="1" fontAlgn="auto" hangingPunct="1">
              <a:spcBef>
                <a:spcPts val="0"/>
              </a:spcBef>
              <a:spcAft>
                <a:spcPts val="0"/>
              </a:spcAft>
            </a:pPr>
            <a:r>
              <a:rPr sz="4400">
                <a:solidFill>
                  <a:srgbClr val="5B9BD5"/>
                </a:solidFill>
                <a:latin typeface="Wingdings" pitchFamily="2" charset="2"/>
                <a:ea typeface="+mn-ea"/>
              </a:rPr>
              <a:t>S</a:t>
            </a:r>
          </a:p>
        </p:txBody>
      </p:sp>
    </p:spTree>
    <p:extLst>
      <p:ext uri="{BB962C8B-B14F-4D97-AF65-F5344CB8AC3E}">
        <p14:creationId xmlns:p14="http://schemas.microsoft.com/office/powerpoint/2010/main" val="3381071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endParaRPr lang="en-US">
              <a:solidFill>
                <a:prstClr val="black"/>
              </a:solidFill>
              <a:latin typeface="Calibri"/>
              <a:ea typeface="+mn-ea"/>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929235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Blue Arrow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420851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Orange and Blue Bullets and Arrow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414039872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endParaRP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smtClean="0"/>
              <a:t>Section Title</a:t>
            </a:r>
          </a:p>
        </p:txBody>
      </p:sp>
    </p:spTree>
    <p:extLst>
      <p:ext uri="{BB962C8B-B14F-4D97-AF65-F5344CB8AC3E}">
        <p14:creationId xmlns:p14="http://schemas.microsoft.com/office/powerpoint/2010/main" val="37679241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223198"/>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23198"/>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932503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576270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C1640D55-031C-4AD9-A16C-4EFA2F922910}" type="slidenum">
              <a:rPr lang="en-US" smtClean="0"/>
              <a:pPr/>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smtClean="0"/>
              <a:t>Click icon to insert picture, graphic or table.</a:t>
            </a:r>
            <a:endParaRPr lang="en-US" dirty="0"/>
          </a:p>
        </p:txBody>
      </p:sp>
    </p:spTree>
    <p:extLst>
      <p:ext uri="{BB962C8B-B14F-4D97-AF65-F5344CB8AC3E}">
        <p14:creationId xmlns:p14="http://schemas.microsoft.com/office/powerpoint/2010/main" val="313745258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smtClean="0"/>
              <a:t>Click on icon to insert picture, graphic or table.</a:t>
            </a:r>
            <a:endParaRPr lang="en-US" dirty="0"/>
          </a:p>
        </p:txBody>
      </p:sp>
    </p:spTree>
    <p:extLst>
      <p:ext uri="{BB962C8B-B14F-4D97-AF65-F5344CB8AC3E}">
        <p14:creationId xmlns:p14="http://schemas.microsoft.com/office/powerpoint/2010/main" val="303170964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8125987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0"/>
            <a:ext cx="9144000" cy="4748784"/>
          </a:xfrm>
          <a:prstGeom prst="rect">
            <a:avLst/>
          </a:prstGeom>
        </p:spPr>
      </p:pic>
      <p:sp>
        <p:nvSpPr>
          <p:cNvPr id="2" name="Title 1"/>
          <p:cNvSpPr>
            <a:spLocks noGrp="1"/>
          </p:cNvSpPr>
          <p:nvPr>
            <p:ph type="ctrTitle" hasCustomPrompt="1"/>
          </p:nvPr>
        </p:nvSpPr>
        <p:spPr>
          <a:xfrm>
            <a:off x="457200" y="436103"/>
            <a:ext cx="4114800" cy="2327735"/>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971800"/>
            <a:ext cx="4114800" cy="1233311"/>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a:srcRect/>
          <a:stretch>
            <a:fillRect/>
          </a:stretch>
        </p:blipFill>
        <p:spPr>
          <a:xfrm>
            <a:off x="0" y="5524500"/>
            <a:ext cx="6426200" cy="1346200"/>
          </a:xfrm>
          <a:prstGeom prst="rect">
            <a:avLst/>
          </a:prstGeom>
          <a:ln>
            <a:solidFill>
              <a:srgbClr val="FFFFFF">
                <a:alpha val="0"/>
              </a:srgbClr>
            </a:solidFill>
          </a:ln>
        </p:spPr>
      </p:pic>
    </p:spTree>
    <p:extLst>
      <p:ext uri="{BB962C8B-B14F-4D97-AF65-F5344CB8AC3E}">
        <p14:creationId xmlns:p14="http://schemas.microsoft.com/office/powerpoint/2010/main" val="22938748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5961787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12263138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0" name="Content Placeholder 9"/>
          <p:cNvSpPr>
            <a:spLocks noGrp="1"/>
          </p:cNvSpPr>
          <p:nvPr>
            <p:ph sz="quarter" idx="12" hasCustomPrompt="1"/>
          </p:nvPr>
        </p:nvSpPr>
        <p:spPr>
          <a:xfrm>
            <a:off x="457201" y="1381125"/>
            <a:ext cx="4025899" cy="4719638"/>
          </a:xfr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9" name="Content Placeholder 9"/>
          <p:cNvSpPr>
            <a:spLocks noGrp="1"/>
          </p:cNvSpPr>
          <p:nvPr>
            <p:ph sz="quarter" idx="13" hasCustomPrompt="1"/>
          </p:nvPr>
        </p:nvSpPr>
        <p:spPr>
          <a:xfrm>
            <a:off x="4659314" y="1381125"/>
            <a:ext cx="4025899" cy="4719638"/>
          </a:xfrm>
          <a:prstGeom prst="roundRect">
            <a:avLst>
              <a:gd name="adj" fmla="val 1970"/>
            </a:avLst>
          </a:prstGeo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73892050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2-Content 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0" name="Content Placeholder 9"/>
          <p:cNvSpPr>
            <a:spLocks noGrp="1"/>
          </p:cNvSpPr>
          <p:nvPr>
            <p:ph sz="quarter" idx="12" hasCustomPrompt="1"/>
          </p:nvPr>
        </p:nvSpPr>
        <p:spPr>
          <a:xfrm>
            <a:off x="457201" y="1375283"/>
            <a:ext cx="4025899" cy="4725480"/>
          </a:xfr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7" name="Content Placeholder 9"/>
          <p:cNvSpPr>
            <a:spLocks noGrp="1"/>
          </p:cNvSpPr>
          <p:nvPr>
            <p:ph sz="quarter" idx="13" hasCustomPrompt="1"/>
          </p:nvPr>
        </p:nvSpPr>
        <p:spPr>
          <a:xfrm>
            <a:off x="4659314" y="1375283"/>
            <a:ext cx="4025899" cy="4725480"/>
          </a:xfrm>
          <a:prstGeom prst="roundRect">
            <a:avLst>
              <a:gd name="adj" fmla="val 2505"/>
            </a:avLst>
          </a:prstGeo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1958921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6381141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Transition Gree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smtClean="0"/>
              <a:t>The title text box is full-slide with a masking graphic fill. To mask an image:</a:t>
            </a:r>
            <a:br>
              <a:rPr lang="en-US" smtClean="0"/>
            </a:br>
            <a:r>
              <a:rPr lang="en-US" smtClean="0"/>
              <a:t/>
            </a:r>
            <a:br>
              <a:rPr lang="en-US" smtClean="0"/>
            </a:br>
            <a:r>
              <a:rPr lang="en-US" smtClean="0"/>
              <a:t>Step 1: Select the box and use Arrange menu on the Home tab or Drawing Tools &gt; Format tab to “Send to Back.”</a:t>
            </a:r>
            <a:br>
              <a:rPr lang="en-US" smtClean="0"/>
            </a:br>
            <a:r>
              <a:rPr lang="en-US" smtClean="0"/>
              <a:t>Step 2: Click picture icon to insert image.</a:t>
            </a:r>
            <a:br>
              <a:rPr lang="en-US" smtClean="0"/>
            </a:br>
            <a:r>
              <a:rPr lang="en-US" smtClean="0"/>
              <a:t>Step 3: Once image has been inserted, use Arrange menu to “Send to Back.”</a:t>
            </a:r>
            <a:endParaRPr lang="en-CA"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Tree>
    <p:extLst>
      <p:ext uri="{BB962C8B-B14F-4D97-AF65-F5344CB8AC3E}">
        <p14:creationId xmlns:p14="http://schemas.microsoft.com/office/powerpoint/2010/main" val="779652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Transition Orange">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smtClean="0"/>
              <a:t>The title text box is full-slide with a masking graphic fill. To mask an image:</a:t>
            </a:r>
            <a:br>
              <a:rPr lang="en-US" smtClean="0"/>
            </a:br>
            <a:r>
              <a:rPr lang="en-US" smtClean="0"/>
              <a:t/>
            </a:r>
            <a:br>
              <a:rPr lang="en-US" smtClean="0"/>
            </a:br>
            <a:r>
              <a:rPr lang="en-US" smtClean="0"/>
              <a:t>Step 1: Select the box and use Arrange menu on the Home tab or Drawing Tools &gt; Format tab to “Send to Back.”</a:t>
            </a:r>
            <a:br>
              <a:rPr lang="en-US" smtClean="0"/>
            </a:br>
            <a:r>
              <a:rPr lang="en-US" smtClean="0"/>
              <a:t>Step 2: Click picture icon to insert image.</a:t>
            </a:r>
            <a:br>
              <a:rPr lang="en-US" smtClean="0"/>
            </a:br>
            <a:r>
              <a:rPr lang="en-US" smtClean="0"/>
              <a:t>Step 3: Once image has been inserted, use Arrange menu to “Send to Back.”</a:t>
            </a:r>
            <a:endParaRPr lang="en-CA"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07740522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smtClean="0"/>
              <a:t>The title text box is full-slide with a masking graphic fill. To mask an image:</a:t>
            </a:r>
            <a:br>
              <a:rPr lang="en-US" smtClean="0"/>
            </a:br>
            <a:r>
              <a:rPr lang="en-US" smtClean="0"/>
              <a:t/>
            </a:r>
            <a:br>
              <a:rPr lang="en-US" smtClean="0"/>
            </a:br>
            <a:r>
              <a:rPr lang="en-US" smtClean="0"/>
              <a:t>Step 1: Select the box and use Arrange menu on the Home tab or Drawing Tools &gt; Format tab to “Send to Back.”</a:t>
            </a:r>
            <a:br>
              <a:rPr lang="en-US" smtClean="0"/>
            </a:br>
            <a:r>
              <a:rPr lang="en-US" smtClean="0"/>
              <a:t>Step 2: Click picture icon to insert image.</a:t>
            </a:r>
            <a:br>
              <a:rPr lang="en-US" smtClean="0"/>
            </a:br>
            <a:r>
              <a:rPr lang="en-US" smtClean="0"/>
              <a:t>Step 3: Once image has been inserted, use Arrange menu to “Send to Back.”</a:t>
            </a:r>
            <a:endParaRPr lang="en-CA"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48295087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0"/>
            <a:ext cx="9144000" cy="4596383"/>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1"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99307953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Slide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9144000" cy="4596383"/>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40263652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61878"/>
            <a:ext cx="9144000" cy="6082683"/>
          </a:xfrm>
          <a:prstGeom prst="rect">
            <a:avLst/>
          </a:prstGeom>
        </p:spPr>
      </p:pic>
      <p:sp>
        <p:nvSpPr>
          <p:cNvPr id="2" name="Title 1"/>
          <p:cNvSpPr>
            <a:spLocks noGrp="1"/>
          </p:cNvSpPr>
          <p:nvPr>
            <p:ph type="ctrTitle" hasCustomPrompt="1"/>
          </p:nvPr>
        </p:nvSpPr>
        <p:spPr>
          <a:xfrm>
            <a:off x="457200" y="2785354"/>
            <a:ext cx="4114800" cy="2327735"/>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21700079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0"/>
            <a:ext cx="9144000" cy="4748784"/>
          </a:xfrm>
          <a:prstGeom prst="rect">
            <a:avLst/>
          </a:prstGeom>
        </p:spPr>
      </p:pic>
      <p:sp>
        <p:nvSpPr>
          <p:cNvPr id="2" name="Title 1"/>
          <p:cNvSpPr>
            <a:spLocks noGrp="1"/>
          </p:cNvSpPr>
          <p:nvPr>
            <p:ph type="ctrTitle" hasCustomPrompt="1"/>
          </p:nvPr>
        </p:nvSpPr>
        <p:spPr>
          <a:xfrm>
            <a:off x="457200" y="436103"/>
            <a:ext cx="4114800" cy="2327735"/>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971800"/>
            <a:ext cx="4114800" cy="1233311"/>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98570500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2054" name="Title 2053"/>
          <p:cNvSpPr>
            <a:spLocks noGrp="1"/>
          </p:cNvSpPr>
          <p:nvPr>
            <p:ph type="title" hasCustomPrompt="1"/>
          </p:nvPr>
        </p:nvSpPr>
        <p:spPr/>
        <p:txBody>
          <a:bodyPr/>
          <a:lstStyle>
            <a:lvl1pPr>
              <a:defRPr baseline="0">
                <a:solidFill>
                  <a:schemeClr val="tx1"/>
                </a:solidFill>
              </a:defRPr>
            </a:lvl1pPr>
          </a:lstStyle>
          <a:p>
            <a:r>
              <a:rPr lang="en-CA" smtClean="0"/>
              <a:t>Click to add text</a:t>
            </a:r>
            <a:endParaRPr lang="en-CA"/>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55"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31840542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0"/>
            <a:ext cx="9144000" cy="4596383"/>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1"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13443095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ransition Slide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9144000" cy="4596383"/>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0523174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1/2/2018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61878"/>
            <a:ext cx="9144000" cy="6082683"/>
          </a:xfrm>
          <a:prstGeom prst="rect">
            <a:avLst/>
          </a:prstGeom>
        </p:spPr>
      </p:pic>
      <p:sp>
        <p:nvSpPr>
          <p:cNvPr id="2" name="Title 1"/>
          <p:cNvSpPr>
            <a:spLocks noGrp="1"/>
          </p:cNvSpPr>
          <p:nvPr>
            <p:ph type="ctrTitle" hasCustomPrompt="1"/>
          </p:nvPr>
        </p:nvSpPr>
        <p:spPr>
          <a:xfrm>
            <a:off x="457200" y="2785354"/>
            <a:ext cx="4114800" cy="2327735"/>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9597472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pPr/>
              <a:t>‹#›</a:t>
            </a:fld>
            <a:endParaRPr lang="en-US">
              <a:solidFill>
                <a:srgbClr val="5F6062"/>
              </a:solidFill>
            </a:endParaRPr>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68309424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A8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869270" y="310095"/>
            <a:ext cx="1424648" cy="1327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926800" y="5791200"/>
            <a:ext cx="32904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75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343400" y="6400799"/>
            <a:ext cx="381000" cy="31739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86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A8C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694426" y="228600"/>
            <a:ext cx="1529831" cy="142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878674" y="1708488"/>
            <a:ext cx="32904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8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4343400" y="6400799"/>
            <a:ext cx="381000" cy="3230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00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12"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1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381467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4343400" y="6392169"/>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6"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405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43400" y="6396990"/>
            <a:ext cx="381000" cy="38481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1/2/2018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27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897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56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662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F51F174-ECE1-45C6-AF12-A3DBDBC07E20}"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graphicFrame>
        <p:nvGraphicFramePr>
          <p:cNvPr id="4"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62546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F51F174-ECE1-45C6-AF12-A3DBDBC07E20}"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2961632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4290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5486400"/>
            <a:ext cx="20193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71600" y="3886200"/>
            <a:ext cx="6400800" cy="114300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7"/>
          <p:cNvSpPr>
            <a:spLocks noGrp="1"/>
          </p:cNvSpPr>
          <p:nvPr>
            <p:ph type="title"/>
          </p:nvPr>
        </p:nvSpPr>
        <p:spPr>
          <a:xfrm>
            <a:off x="457200" y="1447800"/>
            <a:ext cx="8229600" cy="1143000"/>
          </a:xfrm>
        </p:spPr>
        <p:txBody>
          <a:bodyPr/>
          <a:lstStyle>
            <a:lvl1pPr>
              <a:defRPr b="1">
                <a:solidFill>
                  <a:schemeClr val="bg1"/>
                </a:solidFill>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49651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76200"/>
            <a:ext cx="8229600" cy="533400"/>
          </a:xfrm>
        </p:spPr>
        <p:txBody>
          <a:bodyPr>
            <a:normAutofit/>
          </a:bodyPr>
          <a:lstStyle>
            <a:lvl1pPr algn="l">
              <a:defRPr sz="2800" b="1">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838200"/>
            <a:ext cx="8229600" cy="5334000"/>
          </a:xfrm>
        </p:spPr>
        <p:txBody>
          <a:bodyPr>
            <a:normAutofit/>
          </a:bodyPr>
          <a:lstStyle>
            <a:lvl1pPr>
              <a:spcAft>
                <a:spcPts val="300"/>
              </a:spcAft>
              <a:defRPr sz="2800">
                <a:solidFill>
                  <a:schemeClr val="tx2">
                    <a:lumMod val="75000"/>
                  </a:schemeClr>
                </a:solidFill>
              </a:defRPr>
            </a:lvl1pPr>
            <a:lvl2pPr>
              <a:spcAft>
                <a:spcPts val="300"/>
              </a:spcAft>
              <a:defRPr sz="2400">
                <a:solidFill>
                  <a:schemeClr val="tx2">
                    <a:lumMod val="75000"/>
                  </a:schemeClr>
                </a:solidFill>
              </a:defRPr>
            </a:lvl2pPr>
            <a:lvl3pPr>
              <a:spcAft>
                <a:spcPts val="300"/>
              </a:spcAft>
              <a:defRPr sz="2000">
                <a:solidFill>
                  <a:schemeClr val="tx2">
                    <a:lumMod val="75000"/>
                  </a:schemeClr>
                </a:solidFill>
              </a:defRPr>
            </a:lvl3pPr>
            <a:lvl4pPr>
              <a:spcAft>
                <a:spcPts val="300"/>
              </a:spcAft>
              <a:defRPr sz="1800">
                <a:solidFill>
                  <a:schemeClr val="tx2">
                    <a:lumMod val="75000"/>
                  </a:schemeClr>
                </a:solidFill>
              </a:defRPr>
            </a:lvl4pPr>
            <a:lvl5pPr>
              <a:spcAft>
                <a:spcPts val="300"/>
              </a:spcAft>
              <a:defRPr sz="1800">
                <a:solidFill>
                  <a:schemeClr val="tx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2487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0" y="0"/>
            <a:ext cx="9144000" cy="6400800"/>
          </a:xfrm>
          <a:prstGeom prst="rect">
            <a:avLst/>
          </a:prstGeom>
          <a:solidFill>
            <a:srgbClr val="AF13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882220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8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1/2/2018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12" name="Title 1"/>
          <p:cNvSpPr>
            <a:spLocks noGrp="1"/>
          </p:cNvSpPr>
          <p:nvPr>
            <p:ph type="title"/>
          </p:nvPr>
        </p:nvSpPr>
        <p:spPr>
          <a:xfrm>
            <a:off x="457200" y="152400"/>
            <a:ext cx="8229600" cy="533400"/>
          </a:xfrm>
        </p:spPr>
        <p:txBody>
          <a:bodyPr>
            <a:normAutofit/>
          </a:bodyPr>
          <a:lstStyle>
            <a:lvl1pPr algn="l">
              <a:defRPr sz="3200" b="1">
                <a:solidFill>
                  <a:schemeClr val="tx2">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01760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0"/>
            <a:ext cx="9144000" cy="3429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eaLnBrk="1" fontAlgn="auto" hangingPunct="1">
              <a:spcBef>
                <a:spcPts val="0"/>
              </a:spcBef>
              <a:spcAft>
                <a:spcPts val="0"/>
              </a:spcAft>
            </a:pPr>
            <a:endParaRPr lang="en-US">
              <a:solidFill>
                <a:prstClr val="white"/>
              </a:solidFill>
            </a:endParaRP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2">
                    <a:lumMod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7"/>
          <p:cNvSpPr>
            <a:spLocks noGrp="1"/>
          </p:cNvSpPr>
          <p:nvPr>
            <p:ph type="title"/>
          </p:nvPr>
        </p:nvSpPr>
        <p:spPr>
          <a:xfrm>
            <a:off x="457200" y="1447800"/>
            <a:ext cx="8229600" cy="1143000"/>
          </a:xfrm>
        </p:spPr>
        <p:txBody>
          <a:bodyPr/>
          <a:lstStyle>
            <a:lvl1pPr>
              <a:defRPr b="1">
                <a:solidFill>
                  <a:schemeClr val="tx2">
                    <a:lumMod val="75000"/>
                  </a:schemeClr>
                </a:solidFill>
                <a:latin typeface="Gill Sans MT" panose="020B05020201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4572757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
        <p:nvSpPr>
          <p:cNvPr id="7" name="Rectangle 6"/>
          <p:cNvSpPr/>
          <p:nvPr userDrawn="1"/>
        </p:nvSpPr>
        <p:spPr>
          <a:xfrm>
            <a:off x="0" y="0"/>
            <a:ext cx="91440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457200" y="76200"/>
            <a:ext cx="8229600" cy="533400"/>
          </a:xfrm>
        </p:spPr>
        <p:txBody>
          <a:bodyPr>
            <a:normAutofit/>
          </a:bodyPr>
          <a:lstStyle>
            <a:lvl1pPr algn="l">
              <a:defRPr sz="2800" b="1">
                <a:solidFill>
                  <a:schemeClr val="tx2">
                    <a:lumMod val="75000"/>
                  </a:schemeClr>
                </a:solidFill>
                <a:latin typeface="Gill Sans MT" panose="020B05020201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14400"/>
            <a:ext cx="8229600" cy="5181600"/>
          </a:xfrm>
        </p:spPr>
        <p:txBody>
          <a:bodyPr>
            <a:normAutofit/>
          </a:bodyPr>
          <a:lstStyle>
            <a:lvl1pPr>
              <a:spcAft>
                <a:spcPts val="300"/>
              </a:spcAft>
              <a:defRPr sz="2800">
                <a:solidFill>
                  <a:schemeClr val="tx2">
                    <a:lumMod val="75000"/>
                  </a:schemeClr>
                </a:solidFill>
              </a:defRPr>
            </a:lvl1pPr>
            <a:lvl2pPr>
              <a:spcAft>
                <a:spcPts val="300"/>
              </a:spcAft>
              <a:defRPr sz="2400">
                <a:solidFill>
                  <a:schemeClr val="tx2">
                    <a:lumMod val="75000"/>
                  </a:schemeClr>
                </a:solidFill>
              </a:defRPr>
            </a:lvl2pPr>
            <a:lvl3pPr>
              <a:spcAft>
                <a:spcPts val="300"/>
              </a:spcAft>
              <a:defRPr sz="2000">
                <a:solidFill>
                  <a:schemeClr val="tx2">
                    <a:lumMod val="75000"/>
                  </a:schemeClr>
                </a:solidFill>
              </a:defRPr>
            </a:lvl3pPr>
            <a:lvl4pPr>
              <a:spcAft>
                <a:spcPts val="300"/>
              </a:spcAft>
              <a:defRPr sz="1800">
                <a:solidFill>
                  <a:schemeClr val="tx2">
                    <a:lumMod val="75000"/>
                  </a:schemeClr>
                </a:solidFill>
              </a:defRPr>
            </a:lvl4pPr>
            <a:lvl5pPr>
              <a:spcAft>
                <a:spcPts val="300"/>
              </a:spcAft>
              <a:defRPr sz="1800">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97595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1"/>
            <a:ext cx="3962400" cy="4876800"/>
          </a:xfrm>
        </p:spPr>
        <p:txBody>
          <a:bodyPr>
            <a:normAutofit/>
          </a:bodyPr>
          <a:lstStyle>
            <a:lvl1pPr>
              <a:defRPr sz="2800">
                <a:solidFill>
                  <a:schemeClr val="tx2">
                    <a:lumMod val="75000"/>
                  </a:schemeClr>
                </a:solidFill>
              </a:defRPr>
            </a:lvl1pPr>
            <a:lvl2pPr>
              <a:defRPr sz="2400">
                <a:solidFill>
                  <a:schemeClr val="tx2">
                    <a:lumMod val="75000"/>
                  </a:schemeClr>
                </a:solidFill>
              </a:defRPr>
            </a:lvl2pPr>
            <a:lvl3pPr>
              <a:defRPr sz="2000">
                <a:solidFill>
                  <a:schemeClr val="tx2">
                    <a:lumMod val="75000"/>
                  </a:schemeClr>
                </a:solidFill>
              </a:defRPr>
            </a:lvl3pPr>
            <a:lvl4pPr>
              <a:defRPr sz="1800">
                <a:solidFill>
                  <a:schemeClr val="tx2">
                    <a:lumMod val="75000"/>
                  </a:schemeClr>
                </a:solidFill>
              </a:defRPr>
            </a:lvl4pPr>
            <a:lvl5pPr>
              <a:defRPr sz="1800">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3"/>
          </p:nvPr>
        </p:nvSpPr>
        <p:spPr>
          <a:xfrm>
            <a:off x="4724401" y="1066801"/>
            <a:ext cx="3962400" cy="4876800"/>
          </a:xfrm>
        </p:spPr>
        <p:txBody>
          <a:bodyPr>
            <a:normAutofit/>
          </a:bodyPr>
          <a:lstStyle>
            <a:lvl1pPr>
              <a:defRPr sz="2800">
                <a:solidFill>
                  <a:schemeClr val="tx2">
                    <a:lumMod val="75000"/>
                  </a:schemeClr>
                </a:solidFill>
              </a:defRPr>
            </a:lvl1pPr>
            <a:lvl2pPr>
              <a:defRPr sz="2400">
                <a:solidFill>
                  <a:schemeClr val="tx2">
                    <a:lumMod val="75000"/>
                  </a:schemeClr>
                </a:solidFill>
              </a:defRPr>
            </a:lvl2pPr>
            <a:lvl3pPr>
              <a:defRPr sz="2000">
                <a:solidFill>
                  <a:schemeClr val="tx2">
                    <a:lumMod val="75000"/>
                  </a:schemeClr>
                </a:solidFill>
              </a:defRPr>
            </a:lvl3pPr>
            <a:lvl4pPr>
              <a:defRPr sz="1800">
                <a:solidFill>
                  <a:schemeClr val="tx2">
                    <a:lumMod val="75000"/>
                  </a:schemeClr>
                </a:solidFill>
              </a:defRPr>
            </a:lvl4pPr>
            <a:lvl5pPr>
              <a:defRPr sz="1800">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Rectangle 15"/>
          <p:cNvSpPr/>
          <p:nvPr userDrawn="1"/>
        </p:nvSpPr>
        <p:spPr>
          <a:xfrm>
            <a:off x="0" y="0"/>
            <a:ext cx="91440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eaLnBrk="1" fontAlgn="auto" hangingPunct="1">
              <a:spcBef>
                <a:spcPts val="0"/>
              </a:spcBef>
              <a:spcAft>
                <a:spcPts val="0"/>
              </a:spcAft>
            </a:pPr>
            <a:endParaRPr lang="en-US">
              <a:solidFill>
                <a:prstClr val="white"/>
              </a:solidFill>
            </a:endParaRPr>
          </a:p>
        </p:txBody>
      </p:sp>
      <p:sp>
        <p:nvSpPr>
          <p:cNvPr id="17" name="Title 1"/>
          <p:cNvSpPr>
            <a:spLocks noGrp="1"/>
          </p:cNvSpPr>
          <p:nvPr>
            <p:ph type="title"/>
          </p:nvPr>
        </p:nvSpPr>
        <p:spPr>
          <a:xfrm>
            <a:off x="457200" y="76200"/>
            <a:ext cx="8229600" cy="533400"/>
          </a:xfrm>
        </p:spPr>
        <p:txBody>
          <a:bodyPr>
            <a:normAutofit/>
          </a:bodyPr>
          <a:lstStyle>
            <a:lvl1pPr algn="l">
              <a:defRPr sz="2800" b="1">
                <a:solidFill>
                  <a:schemeClr val="tx2">
                    <a:lumMod val="75000"/>
                  </a:schemeClr>
                </a:solidFill>
                <a:latin typeface="Gill Sans MT" panose="020B0502020104020203" pitchFamily="34" charset="0"/>
              </a:defRPr>
            </a:lvl1pPr>
          </a:lstStyle>
          <a:p>
            <a:r>
              <a:rPr lang="en-US" dirty="0" smtClean="0"/>
              <a:t>Click to edit Master title style</a:t>
            </a:r>
            <a:endParaRPr lang="en-US" dirty="0"/>
          </a:p>
        </p:txBody>
      </p:sp>
      <p:pic>
        <p:nvPicPr>
          <p:cNvPr id="7" name="Picture 6"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Tree>
    <p:extLst>
      <p:ext uri="{BB962C8B-B14F-4D97-AF65-F5344CB8AC3E}">
        <p14:creationId xmlns:p14="http://schemas.microsoft.com/office/powerpoint/2010/main" val="319530863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p:cNvSpPr/>
          <p:nvPr userDrawn="1"/>
        </p:nvSpPr>
        <p:spPr>
          <a:xfrm>
            <a:off x="0" y="0"/>
            <a:ext cx="9144000" cy="5943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eaLnBrk="1" fontAlgn="auto" hangingPunct="1">
              <a:spcBef>
                <a:spcPts val="0"/>
              </a:spcBef>
              <a:spcAft>
                <a:spcPts val="0"/>
              </a:spcAft>
            </a:pPr>
            <a:endParaRPr lang="en-US">
              <a:solidFill>
                <a:prstClr val="white"/>
              </a:solidFill>
            </a:endParaRPr>
          </a:p>
        </p:txBody>
      </p:sp>
      <p:sp>
        <p:nvSpPr>
          <p:cNvPr id="12" name="Title 1"/>
          <p:cNvSpPr>
            <a:spLocks noGrp="1"/>
          </p:cNvSpPr>
          <p:nvPr>
            <p:ph type="title"/>
          </p:nvPr>
        </p:nvSpPr>
        <p:spPr>
          <a:xfrm>
            <a:off x="457200" y="152401"/>
            <a:ext cx="8229600" cy="533400"/>
          </a:xfrm>
        </p:spPr>
        <p:txBody>
          <a:bodyPr>
            <a:normAutofit/>
          </a:bodyPr>
          <a:lstStyle>
            <a:lvl1pPr algn="l">
              <a:defRPr sz="3200" b="1">
                <a:solidFill>
                  <a:schemeClr val="tx2">
                    <a:lumMod val="75000"/>
                  </a:schemeClr>
                </a:solidFill>
              </a:defRPr>
            </a:lvl1pPr>
          </a:lstStyle>
          <a:p>
            <a:r>
              <a:rPr lang="en-US" dirty="0" smtClean="0"/>
              <a:t>Click to edit Master title style</a:t>
            </a:r>
            <a:endParaRPr lang="en-US" dirty="0"/>
          </a:p>
        </p:txBody>
      </p:sp>
      <p:pic>
        <p:nvPicPr>
          <p:cNvPr id="5" name="Picture 4"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Tree>
    <p:extLst>
      <p:ext uri="{BB962C8B-B14F-4D97-AF65-F5344CB8AC3E}">
        <p14:creationId xmlns:p14="http://schemas.microsoft.com/office/powerpoint/2010/main" val="8077310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
          <p:cNvSpPr>
            <a:spLocks noGrp="1"/>
          </p:cNvSpPr>
          <p:nvPr>
            <p:ph type="title"/>
          </p:nvPr>
        </p:nvSpPr>
        <p:spPr>
          <a:xfrm>
            <a:off x="457200" y="152401"/>
            <a:ext cx="8229600" cy="533400"/>
          </a:xfrm>
        </p:spPr>
        <p:txBody>
          <a:bodyPr>
            <a:normAutofit/>
          </a:bodyPr>
          <a:lstStyle>
            <a:lvl1pPr algn="l">
              <a:defRPr sz="3200" b="1">
                <a:solidFill>
                  <a:schemeClr val="tx2">
                    <a:lumMod val="75000"/>
                  </a:schemeClr>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1066801"/>
            <a:ext cx="8229600" cy="4876801"/>
          </a:xfrm>
        </p:spPr>
        <p:txBody>
          <a:bodyPr>
            <a:normAutofit/>
          </a:bodyPr>
          <a:lstStyle>
            <a:lvl1pPr>
              <a:defRPr sz="2800">
                <a:solidFill>
                  <a:schemeClr val="tx2">
                    <a:lumMod val="75000"/>
                  </a:schemeClr>
                </a:solidFill>
              </a:defRPr>
            </a:lvl1pPr>
            <a:lvl2pPr>
              <a:defRPr sz="2400">
                <a:solidFill>
                  <a:schemeClr val="tx2">
                    <a:lumMod val="75000"/>
                  </a:schemeClr>
                </a:solidFill>
              </a:defRPr>
            </a:lvl2pPr>
            <a:lvl3pPr>
              <a:defRPr sz="2000">
                <a:solidFill>
                  <a:schemeClr val="tx2">
                    <a:lumMod val="75000"/>
                  </a:schemeClr>
                </a:solidFill>
              </a:defRPr>
            </a:lvl3pPr>
            <a:lvl4pPr>
              <a:defRPr sz="1800">
                <a:solidFill>
                  <a:schemeClr val="tx2">
                    <a:lumMod val="75000"/>
                  </a:schemeClr>
                </a:solidFill>
              </a:defRPr>
            </a:lvl4pPr>
            <a:lvl5pPr>
              <a:defRPr sz="1800">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Tree>
    <p:extLst>
      <p:ext uri="{BB962C8B-B14F-4D97-AF65-F5344CB8AC3E}">
        <p14:creationId xmlns:p14="http://schemas.microsoft.com/office/powerpoint/2010/main" val="162953748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1"/>
          <p:cNvSpPr>
            <a:spLocks noGrp="1"/>
          </p:cNvSpPr>
          <p:nvPr>
            <p:ph type="title"/>
          </p:nvPr>
        </p:nvSpPr>
        <p:spPr>
          <a:xfrm>
            <a:off x="457200" y="152401"/>
            <a:ext cx="8229600" cy="533400"/>
          </a:xfrm>
        </p:spPr>
        <p:txBody>
          <a:bodyPr>
            <a:normAutofit/>
          </a:bodyPr>
          <a:lstStyle>
            <a:lvl1pPr algn="l">
              <a:defRPr sz="3200" b="1">
                <a:solidFill>
                  <a:schemeClr val="tx2">
                    <a:lumMod val="75000"/>
                  </a:schemeClr>
                </a:solidFill>
              </a:defRPr>
            </a:lvl1pPr>
          </a:lstStyle>
          <a:p>
            <a:r>
              <a:rPr lang="en-US" dirty="0" smtClean="0"/>
              <a:t>Click to edit Master title style</a:t>
            </a:r>
            <a:endParaRPr lang="en-US" dirty="0"/>
          </a:p>
        </p:txBody>
      </p:sp>
      <p:pic>
        <p:nvPicPr>
          <p:cNvPr id="5" name="Picture 4"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Tree>
    <p:extLst>
      <p:ext uri="{BB962C8B-B14F-4D97-AF65-F5344CB8AC3E}">
        <p14:creationId xmlns:p14="http://schemas.microsoft.com/office/powerpoint/2010/main" val="323136984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5267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FC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39918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2" name="Title 1"/>
          <p:cNvSpPr>
            <a:spLocks noGrp="1"/>
          </p:cNvSpPr>
          <p:nvPr>
            <p:ph type="title"/>
          </p:nvPr>
        </p:nvSpPr>
        <p:spPr>
          <a:xfrm>
            <a:off x="457200" y="152401"/>
            <a:ext cx="8229600" cy="533400"/>
          </a:xfrm>
        </p:spPr>
        <p:txBody>
          <a:bodyPr>
            <a:normAutofit/>
          </a:bodyPr>
          <a:lstStyle>
            <a:lvl1pPr algn="l">
              <a:defRPr sz="3200" b="1">
                <a:solidFill>
                  <a:schemeClr val="tx2">
                    <a:lumMod val="7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1592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2" name="Title 1"/>
          <p:cNvSpPr>
            <a:spLocks noGrp="1"/>
          </p:cNvSpPr>
          <p:nvPr>
            <p:ph type="title"/>
          </p:nvPr>
        </p:nvSpPr>
        <p:spPr>
          <a:xfrm>
            <a:off x="457200" y="152401"/>
            <a:ext cx="8229600" cy="533400"/>
          </a:xfrm>
        </p:spPr>
        <p:txBody>
          <a:bodyPr>
            <a:normAutofit/>
          </a:bodyPr>
          <a:lstStyle>
            <a:lvl1pPr algn="l">
              <a:defRPr sz="3200" b="1">
                <a:solidFill>
                  <a:schemeClr val="tx2">
                    <a:lumMod val="75000"/>
                  </a:schemeClr>
                </a:solidFill>
              </a:defRPr>
            </a:lvl1pPr>
          </a:lstStyle>
          <a:p>
            <a:r>
              <a:rPr lang="en-US" dirty="0" smtClean="0"/>
              <a:t>Click to edit Master title style</a:t>
            </a:r>
            <a:endParaRPr lang="en-US" dirty="0"/>
          </a:p>
        </p:txBody>
      </p:sp>
      <p:pic>
        <p:nvPicPr>
          <p:cNvPr id="4" name="Picture 3" descr="NeoQIC left 300 x 77 jpg.jpg"/>
          <p:cNvPicPr>
            <a:picLocks noChangeAspect="1"/>
          </p:cNvPicPr>
          <p:nvPr userDrawn="1"/>
        </p:nvPicPr>
        <p:blipFill>
          <a:blip r:embed="rId2" cstate="print"/>
          <a:stretch>
            <a:fillRect/>
          </a:stretch>
        </p:blipFill>
        <p:spPr>
          <a:xfrm>
            <a:off x="152400" y="6264275"/>
            <a:ext cx="1905000" cy="488950"/>
          </a:xfrm>
          <a:prstGeom prst="rect">
            <a:avLst/>
          </a:prstGeom>
        </p:spPr>
      </p:pic>
    </p:spTree>
    <p:extLst>
      <p:ext uri="{BB962C8B-B14F-4D97-AF65-F5344CB8AC3E}">
        <p14:creationId xmlns:p14="http://schemas.microsoft.com/office/powerpoint/2010/main" val="288181773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90" y="274544"/>
            <a:ext cx="8229023"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00370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90" y="274544"/>
            <a:ext cx="8229023"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13138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6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defTabSz="914305">
              <a:defRPr/>
            </a:pPr>
            <a:endParaRPr lang="en-US" dirty="0">
              <a:ea typeface="+mn-ea"/>
            </a:endParaRPr>
          </a:p>
        </p:txBody>
      </p:sp>
      <p:sp>
        <p:nvSpPr>
          <p:cNvPr id="3" name="Footer Placeholder 4"/>
          <p:cNvSpPr>
            <a:spLocks noGrp="1"/>
          </p:cNvSpPr>
          <p:nvPr>
            <p:ph type="ftr" sz="quarter" idx="11"/>
          </p:nvPr>
        </p:nvSpPr>
        <p:spPr>
          <a:xfrm>
            <a:off x="3124200" y="6356360"/>
            <a:ext cx="2895600" cy="365125"/>
          </a:xfrm>
          <a:prstGeom prst="rect">
            <a:avLst/>
          </a:prstGeom>
        </p:spPr>
        <p:txBody>
          <a:bodyPr/>
          <a:lstStyle>
            <a:lvl1pPr algn="ctr" eaLnBrk="0" hangingPunct="0">
              <a:spcBef>
                <a:spcPct val="50000"/>
              </a:spcBef>
              <a:defRPr sz="1200" b="1">
                <a:solidFill>
                  <a:srgbClr val="FFFFFF"/>
                </a:solidFill>
                <a:latin typeface="+mn-lt"/>
              </a:defRPr>
            </a:lvl1pPr>
          </a:lstStyle>
          <a:p>
            <a:pPr defTabSz="914305">
              <a:defRPr/>
            </a:pPr>
            <a:endParaRPr lang="en-US" dirty="0">
              <a:ea typeface="+mn-ea"/>
            </a:endParaRPr>
          </a:p>
        </p:txBody>
      </p:sp>
      <p:sp>
        <p:nvSpPr>
          <p:cNvPr id="4" name="Slide Number Placeholder 5"/>
          <p:cNvSpPr>
            <a:spLocks noGrp="1"/>
          </p:cNvSpPr>
          <p:nvPr>
            <p:ph type="sldNum" sz="quarter" idx="12"/>
          </p:nvPr>
        </p:nvSpPr>
        <p:spPr>
          <a:xfrm>
            <a:off x="6553200" y="635636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defTabSz="914305">
              <a:defRPr/>
            </a:pPr>
            <a:fld id="{AEDD70FA-59E1-4157-923E-C4A67B08AD84}" type="slidenum">
              <a:rPr lang="en-US">
                <a:ea typeface="+mn-ea"/>
              </a:rPr>
              <a:pPr defTabSz="914305">
                <a:defRPr/>
              </a:pPr>
              <a:t>‹#›</a:t>
            </a:fld>
            <a:endParaRPr lang="en-US" dirty="0">
              <a:ea typeface="+mn-ea"/>
            </a:endParaRPr>
          </a:p>
        </p:txBody>
      </p:sp>
    </p:spTree>
    <p:extLst>
      <p:ext uri="{BB962C8B-B14F-4D97-AF65-F5344CB8AC3E}">
        <p14:creationId xmlns:p14="http://schemas.microsoft.com/office/powerpoint/2010/main" val="278158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9.jp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1/2/2018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7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78DDD7A-47EC-401D-B3A3-E89E6A2F782D}"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197674034"/>
      </p:ext>
    </p:extLst>
  </p:cSld>
  <p:clrMap bg1="lt1" tx1="dk1" bg2="lt2" tx2="dk2" accent1="accent1" accent2="accent2" accent3="accent3" accent4="accent4" accent5="accent5" accent6="accent6" hlink="hlink" folHlink="folHlink"/>
  <p:sldLayoutIdLst>
    <p:sldLayoutId id="2147484151"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pPr defTabSz="457200" eaLnBrk="1" fontAlgn="auto" hangingPunct="1">
              <a:spcBef>
                <a:spcPts val="0"/>
              </a:spcBef>
              <a:spcAft>
                <a:spcPts val="0"/>
              </a:spcAft>
            </a:pPr>
            <a:fld id="{C1640D55-031C-4AD9-A16C-4EFA2F922910}" type="slidenum">
              <a:rPr lang="en-US" smtClean="0">
                <a:latin typeface="Calibri"/>
                <a:ea typeface="+mn-ea"/>
              </a:rPr>
              <a:pPr defTabSz="457200" eaLnBrk="1" fontAlgn="auto" hangingPunct="1">
                <a:spcBef>
                  <a:spcPts val="0"/>
                </a:spcBef>
                <a:spcAft>
                  <a:spcPts val="0"/>
                </a:spcAft>
              </a:pPr>
              <a:t>‹#›</a:t>
            </a:fld>
            <a:endParaRPr lang="en-US" dirty="0">
              <a:latin typeface="Calibri"/>
              <a:ea typeface="+mn-ea"/>
            </a:endParaRPr>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
        <p:nvSpPr>
          <p:cNvPr id="4"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47775287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pPr defTabSz="457200" eaLnBrk="1" fontAlgn="auto" hangingPunct="1">
              <a:spcBef>
                <a:spcPts val="0"/>
              </a:spcBef>
              <a:spcAft>
                <a:spcPts val="0"/>
              </a:spcAft>
            </a:pPr>
            <a:fld id="{C1640D55-031C-4AD9-A16C-4EFA2F922910}" type="slidenum">
              <a:rPr lang="en-US" smtClean="0">
                <a:latin typeface="Calibri"/>
                <a:ea typeface="+mn-ea"/>
              </a:rPr>
              <a:pPr defTabSz="457200" eaLnBrk="1" fontAlgn="auto" hangingPunct="1">
                <a:spcBef>
                  <a:spcPts val="0"/>
                </a:spcBef>
                <a:spcAft>
                  <a:spcPts val="0"/>
                </a:spcAft>
              </a:pPr>
              <a:t>‹#›</a:t>
            </a:fld>
            <a:endParaRPr lang="en-US" dirty="0">
              <a:latin typeface="Calibri"/>
              <a:ea typeface="+mn-ea"/>
            </a:endParaRPr>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
        <p:nvSpPr>
          <p:cNvPr id="4"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7212891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Lst>
  <p:timing>
    <p:tnLst>
      <p:par>
        <p:cTn id="1" dur="indefinite" restart="never" nodeType="tmRoot"/>
      </p:par>
    </p:tnLst>
  </p:timing>
  <p:hf hd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0933"/>
            <a:ext cx="8228012" cy="795867"/>
          </a:xfrm>
          <a:prstGeom prst="rect">
            <a:avLst/>
          </a:prstGeom>
        </p:spPr>
        <p:txBody>
          <a:bodyPr vert="horz" lIns="0" tIns="0" rIns="0" bIns="0" rtlCol="0" anchor="b" anchorCtr="0">
            <a:noAutofit/>
          </a:bodyPr>
          <a:lstStyle/>
          <a:p>
            <a:r>
              <a:rPr lang="en-CA" smtClean="0"/>
              <a:t>Click to add text</a:t>
            </a:r>
            <a:endParaRPr lang="en-US"/>
          </a:p>
        </p:txBody>
      </p:sp>
      <p:sp>
        <p:nvSpPr>
          <p:cNvPr id="3" name="Text Placeholder 2"/>
          <p:cNvSpPr>
            <a:spLocks noGrp="1"/>
          </p:cNvSpPr>
          <p:nvPr>
            <p:ph type="body" idx="1"/>
          </p:nvPr>
        </p:nvSpPr>
        <p:spPr>
          <a:xfrm>
            <a:off x="457201" y="1381125"/>
            <a:ext cx="8228012" cy="4719638"/>
          </a:xfrm>
          <a:prstGeom prst="rect">
            <a:avLst/>
          </a:prstGeom>
        </p:spPr>
        <p:txBody>
          <a:bodyPr vert="horz" lIns="0" tIns="0" rIns="0" bIns="0" rtlCol="0">
            <a:normAutofit/>
          </a:body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endParaRPr lang="en-US" smtClean="0"/>
          </a:p>
        </p:txBody>
      </p:sp>
      <p:sp>
        <p:nvSpPr>
          <p:cNvPr id="6" name="Slide Number Placeholder 5"/>
          <p:cNvSpPr>
            <a:spLocks noGrp="1"/>
          </p:cNvSpPr>
          <p:nvPr>
            <p:ph type="sldNum" sz="quarter" idx="4"/>
          </p:nvPr>
        </p:nvSpPr>
        <p:spPr>
          <a:xfrm>
            <a:off x="8348380" y="6318251"/>
            <a:ext cx="336833" cy="329756"/>
          </a:xfrm>
          <a:prstGeom prst="rect">
            <a:avLst/>
          </a:prstGeom>
        </p:spPr>
        <p:txBody>
          <a:bodyPr vert="horz" lIns="0" tIns="0" rIns="0" bIns="0" rtlCol="0" anchor="ctr"/>
          <a:lstStyle>
            <a:lvl1pPr algn="r">
              <a:defRPr sz="800" b="1" i="0">
                <a:solidFill>
                  <a:schemeClr val="accent6"/>
                </a:solidFill>
              </a:defRPr>
            </a:lvl1pPr>
          </a:lstStyle>
          <a:p>
            <a:pPr eaLnBrk="1" fontAlgn="auto" hangingPunct="1">
              <a:spcBef>
                <a:spcPts val="0"/>
              </a:spcBef>
              <a:spcAft>
                <a:spcPts val="0"/>
              </a:spcAft>
            </a:pPr>
            <a:fld id="{5BD36294-2849-48A8-8531-5354CF3095D2}" type="slidenum">
              <a:rPr lang="en-US" smtClean="0">
                <a:solidFill>
                  <a:srgbClr val="5F6062"/>
                </a:solidFill>
                <a:latin typeface="Calibri"/>
                <a:ea typeface="+mn-ea"/>
              </a:rPr>
              <a:pPr eaLnBrk="1" fontAlgn="auto" hangingPunct="1">
                <a:spcBef>
                  <a:spcPts val="0"/>
                </a:spcBef>
                <a:spcAft>
                  <a:spcPts val="0"/>
                </a:spcAft>
              </a:pPr>
              <a:t>‹#›</a:t>
            </a:fld>
            <a:endParaRPr lang="en-US">
              <a:solidFill>
                <a:srgbClr val="5F6062"/>
              </a:solidFill>
              <a:latin typeface="Calibri"/>
              <a:ea typeface="+mn-ea"/>
            </a:endParaRPr>
          </a:p>
        </p:txBody>
      </p:sp>
    </p:spTree>
    <p:extLst>
      <p:ext uri="{BB962C8B-B14F-4D97-AF65-F5344CB8AC3E}">
        <p14:creationId xmlns:p14="http://schemas.microsoft.com/office/powerpoint/2010/main" val="2240149746"/>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Lst>
  <p:timing>
    <p:tnLst>
      <p:par>
        <p:cTn id="1" dur="indefinite" restart="never" nodeType="tmRoot"/>
      </p:par>
    </p:tnLst>
  </p:timing>
  <p:hf hdr="0" ftr="0" dt="0"/>
  <p:txStyles>
    <p:titleStyle>
      <a:lvl1pPr algn="l" defTabSz="914400" rtl="0" eaLnBrk="1" latinLnBrk="0" hangingPunct="1">
        <a:lnSpc>
          <a:spcPts val="2600"/>
        </a:lnSpc>
        <a:spcBef>
          <a:spcPct val="0"/>
        </a:spcBef>
        <a:buNone/>
        <a:defRPr sz="2800" b="0" kern="1200">
          <a:solidFill>
            <a:schemeClr val="tx2"/>
          </a:solidFill>
          <a:latin typeface="Calibri" pitchFamily="34" charset="0"/>
          <a:ea typeface="+mj-ea"/>
          <a:cs typeface="Calibri" pitchFamily="34" charset="0"/>
        </a:defRPr>
      </a:lvl1pPr>
    </p:titleStyle>
    <p:bodyStyle>
      <a:lvl1pPr marL="342900" indent="-342900" algn="l" defTabSz="914400" rtl="0" eaLnBrk="1" latinLnBrk="0" hangingPunct="1">
        <a:lnSpc>
          <a:spcPct val="100000"/>
        </a:lnSpc>
        <a:spcBef>
          <a:spcPct val="0"/>
        </a:spcBef>
        <a:spcAft>
          <a:spcPts val="1000"/>
        </a:spcAft>
        <a:buClr>
          <a:schemeClr val="accent4"/>
        </a:buClr>
        <a:buFont typeface="Arial" pitchFamily="34" charset="0"/>
        <a:buChar char="•"/>
        <a:defRPr sz="2400" b="0" kern="1200">
          <a:solidFill>
            <a:schemeClr val="tx1"/>
          </a:solidFill>
          <a:latin typeface="Calibri" pitchFamily="34" charset="0"/>
          <a:ea typeface="+mn-ea"/>
          <a:cs typeface="Calibri" pitchFamily="34" charset="0"/>
        </a:defRPr>
      </a:lvl1pPr>
      <a:lvl2pPr marL="468000" indent="-252000" algn="l" defTabSz="914400" rtl="0" eaLnBrk="1" latinLnBrk="0" hangingPunct="1">
        <a:lnSpc>
          <a:spcPct val="100000"/>
        </a:lnSpc>
        <a:spcBef>
          <a:spcPct val="0"/>
        </a:spcBef>
        <a:spcAft>
          <a:spcPts val="1200"/>
        </a:spcAft>
        <a:buClr>
          <a:schemeClr val="accent4"/>
        </a:buClr>
        <a:buFont typeface="BentonSansF Book" pitchFamily="50" charset="0"/>
        <a:buChar char="–"/>
        <a:defRPr sz="2000" kern="1200">
          <a:solidFill>
            <a:schemeClr val="tx1"/>
          </a:solidFill>
          <a:latin typeface="Calibri" pitchFamily="34" charset="0"/>
          <a:ea typeface="+mn-ea"/>
          <a:cs typeface="Calibri" pitchFamily="34" charset="0"/>
        </a:defRPr>
      </a:lvl2pPr>
      <a:lvl3pPr marL="720000" indent="-252000" algn="l" defTabSz="914400" rtl="0" eaLnBrk="1" latinLnBrk="0" hangingPunct="1">
        <a:lnSpc>
          <a:spcPct val="100000"/>
        </a:lnSpc>
        <a:spcBef>
          <a:spcPct val="0"/>
        </a:spcBef>
        <a:spcAft>
          <a:spcPts val="1400"/>
        </a:spcAft>
        <a:buClr>
          <a:schemeClr val="accent4"/>
        </a:buClr>
        <a:buSzTx/>
        <a:buFont typeface="Arial" pitchFamily="34" charset="0"/>
        <a:buChar char="•"/>
        <a:defRPr sz="1800" kern="1200" baseline="0">
          <a:solidFill>
            <a:schemeClr val="tx1"/>
          </a:solidFill>
          <a:latin typeface="Calibri" pitchFamily="34" charset="0"/>
          <a:ea typeface="+mn-ea"/>
          <a:cs typeface="Calibri" pitchFamily="34" charset="0"/>
        </a:defRPr>
      </a:lvl3pPr>
      <a:lvl4pPr marL="972000" indent="-252000" algn="l" defTabSz="914400" rtl="0" eaLnBrk="1" latinLnBrk="0" hangingPunct="1">
        <a:lnSpc>
          <a:spcPct val="100000"/>
        </a:lnSpc>
        <a:spcBef>
          <a:spcPct val="0"/>
        </a:spcBef>
        <a:spcAft>
          <a:spcPts val="1600"/>
        </a:spcAft>
        <a:buClr>
          <a:schemeClr val="accent4"/>
        </a:buClr>
        <a:buSzTx/>
        <a:buFont typeface="BentonSansF Book" pitchFamily="50" charset="0"/>
        <a:buChar char="–"/>
        <a:defRPr sz="1600" kern="1200" baseline="0">
          <a:solidFill>
            <a:schemeClr val="tx1"/>
          </a:solidFill>
          <a:latin typeface="Calibri" pitchFamily="34" charset="0"/>
          <a:ea typeface="+mn-ea"/>
          <a:cs typeface="Calibri" pitchFamily="34" charset="0"/>
        </a:defRPr>
      </a:lvl4pPr>
      <a:lvl5pPr marL="1224000" indent="-252000" algn="l" defTabSz="914400" rtl="0" eaLnBrk="1" latinLnBrk="0" hangingPunct="1">
        <a:lnSpc>
          <a:spcPct val="100000"/>
        </a:lnSpc>
        <a:spcBef>
          <a:spcPct val="0"/>
        </a:spcBef>
        <a:spcAft>
          <a:spcPts val="1600"/>
        </a:spcAft>
        <a:buClr>
          <a:schemeClr val="accent4"/>
        </a:buClr>
        <a:buSzTx/>
        <a:buFont typeface="Arial" pitchFamily="34" charset="0"/>
        <a:buChar char="•"/>
        <a:defRPr sz="14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510B"/>
        </a:solidFill>
        <a:effectLst/>
      </p:bgPr>
    </p:bg>
    <p:spTree>
      <p:nvGrpSpPr>
        <p:cNvPr id="1" name=""/>
        <p:cNvGrpSpPr/>
        <p:nvPr/>
      </p:nvGrpSpPr>
      <p:grpSpPr>
        <a:xfrm>
          <a:off x="0" y="0"/>
          <a:ext cx="0" cy="0"/>
          <a:chOff x="0" y="0"/>
          <a:chExt cx="0" cy="0"/>
        </a:xfrm>
      </p:grpSpPr>
      <p:sp>
        <p:nvSpPr>
          <p:cNvPr id="8" name="Rounded Rectangle 7"/>
          <p:cNvSpPr/>
          <p:nvPr/>
        </p:nvSpPr>
        <p:spPr>
          <a:xfrm>
            <a:off x="114300" y="152400"/>
            <a:ext cx="8915400" cy="6629400"/>
          </a:xfrm>
          <a:prstGeom prst="roundRect">
            <a:avLst>
              <a:gd name="adj" fmla="val 2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Oval 8"/>
          <p:cNvSpPr/>
          <p:nvPr/>
        </p:nvSpPr>
        <p:spPr>
          <a:xfrm>
            <a:off x="4389120" y="6410325"/>
            <a:ext cx="274320" cy="274320"/>
          </a:xfrm>
          <a:prstGeom prst="ellipse">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Slide Number Placeholder 5"/>
          <p:cNvSpPr>
            <a:spLocks noGrp="1"/>
          </p:cNvSpPr>
          <p:nvPr>
            <p:ph type="sldNum" sz="quarter" idx="4"/>
          </p:nvPr>
        </p:nvSpPr>
        <p:spPr>
          <a:xfrm>
            <a:off x="4267200" y="6400800"/>
            <a:ext cx="533400" cy="457200"/>
          </a:xfrm>
          <a:prstGeom prst="rect">
            <a:avLst/>
          </a:prstGeom>
        </p:spPr>
        <p:txBody>
          <a:bodyPr/>
          <a:lstStyle>
            <a:lvl1pPr algn="ctr">
              <a:defRPr sz="1200">
                <a:solidFill>
                  <a:schemeClr val="bg1"/>
                </a:solidFill>
                <a:latin typeface="Gill Sans MT"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F51F174-ECE1-45C6-AF12-A3DBDBC07E20}"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
        <p:nvSpPr>
          <p:cNvPr id="16" name="Rectangle 15"/>
          <p:cNvSpPr/>
          <p:nvPr/>
        </p:nvSpPr>
        <p:spPr>
          <a:xfrm>
            <a:off x="457200" y="6248400"/>
            <a:ext cx="8229600" cy="27432"/>
          </a:xfrm>
          <a:prstGeom prst="rect">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5688114"/>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Lst>
  <p:hf hdr="0" ftr="0" dt="0"/>
  <p:txStyles>
    <p:titleStyle>
      <a:lvl1pPr algn="ctr" defTabSz="914400" rtl="0" eaLnBrk="1" latinLnBrk="0" hangingPunct="1">
        <a:spcBef>
          <a:spcPct val="0"/>
        </a:spcBef>
        <a:buNone/>
        <a:defRPr sz="4400" kern="1200">
          <a:solidFill>
            <a:srgbClr val="00510B"/>
          </a:solidFill>
          <a:latin typeface="Garamond" pitchFamily="18" charset="0"/>
          <a:ea typeface="+mj-ea"/>
          <a:cs typeface="+mj-cs"/>
        </a:defRPr>
      </a:lvl1pPr>
    </p:titleStyle>
    <p:bodyStyle>
      <a:lvl1pPr marL="342900" indent="-342900" algn="l" defTabSz="914400" rtl="0" eaLnBrk="1" latinLnBrk="0" hangingPunct="1">
        <a:spcBef>
          <a:spcPct val="20000"/>
        </a:spcBef>
        <a:buFontTx/>
        <a:buBlip>
          <a:blip r:embed="rId16"/>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16"/>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16"/>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16"/>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16"/>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cxnSp>
        <p:nvCxnSpPr>
          <p:cNvPr id="6" name="Straight Connector 5"/>
          <p:cNvCxnSpPr/>
          <p:nvPr/>
        </p:nvCxnSpPr>
        <p:spPr>
          <a:xfrm>
            <a:off x="0" y="6400800"/>
            <a:ext cx="9144000" cy="0"/>
          </a:xfrm>
          <a:prstGeom prst="line">
            <a:avLst/>
          </a:prstGeom>
          <a:ln w="22225" cmpd="dbl">
            <a:solidFill>
              <a:srgbClr val="AF1342"/>
            </a:solidFill>
          </a:ln>
        </p:spPr>
        <p:style>
          <a:lnRef idx="1">
            <a:schemeClr val="accent1"/>
          </a:lnRef>
          <a:fillRef idx="0">
            <a:schemeClr val="accent1"/>
          </a:fillRef>
          <a:effectRef idx="0">
            <a:schemeClr val="accent1"/>
          </a:effectRef>
          <a:fontRef idx="minor">
            <a:schemeClr val="tx1"/>
          </a:fontRef>
        </p:style>
      </p:cxnSp>
      <p:sp>
        <p:nvSpPr>
          <p:cNvPr id="1029" name="TextBox 9"/>
          <p:cNvSpPr txBox="1">
            <a:spLocks noChangeArrowheads="1"/>
          </p:cNvSpPr>
          <p:nvPr/>
        </p:nvSpPr>
        <p:spPr bwMode="auto">
          <a:xfrm>
            <a:off x="990600" y="6492875"/>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fontAlgn="auto" hangingPunct="1">
              <a:spcBef>
                <a:spcPts val="0"/>
              </a:spcBef>
              <a:spcAft>
                <a:spcPts val="0"/>
              </a:spcAft>
            </a:pPr>
            <a:r>
              <a:rPr lang="en-US" altLang="en-US" sz="1400">
                <a:solidFill>
                  <a:srgbClr val="595959"/>
                </a:solidFill>
                <a:latin typeface="Quicksand Bold"/>
                <a:ea typeface="+mn-ea"/>
              </a:rPr>
              <a:t>PERINATAL-NEONATAL QUALITY IMPROVEMENT NETWORK OF MASSACHUSETTS</a:t>
            </a:r>
          </a:p>
        </p:txBody>
      </p:sp>
      <p:pic>
        <p:nvPicPr>
          <p:cNvPr id="1030" name="Picture 6"/>
          <p:cNvPicPr>
            <a:picLocks noChangeAspect="1"/>
          </p:cNvPicPr>
          <p:nvPr/>
        </p:nvPicPr>
        <p:blipFill>
          <a:blip r:embed="rId7" cstate="print">
            <a:extLst>
              <a:ext uri="{28A0092B-C50C-407E-A947-70E740481C1C}">
                <a14:useLocalDpi xmlns:a14="http://schemas.microsoft.com/office/drawing/2010/main" val="0"/>
              </a:ext>
            </a:extLst>
          </a:blip>
          <a:srcRect t="10417" b="23068"/>
          <a:stretch>
            <a:fillRect/>
          </a:stretch>
        </p:blipFill>
        <p:spPr bwMode="auto">
          <a:xfrm>
            <a:off x="49213" y="6461125"/>
            <a:ext cx="5603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867133"/>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Lst>
  <p:timing>
    <p:tnLst>
      <p:par>
        <p:cTn id="1" dur="indefinite" restart="never" nodeType="tmRoot"/>
      </p:par>
    </p:tnLst>
  </p:timing>
  <p:txStyles>
    <p:titleStyle>
      <a:lvl1pPr algn="ctr" rtl="0" eaLnBrk="1" fontAlgn="base" hangingPunct="1">
        <a:spcBef>
          <a:spcPct val="0"/>
        </a:spcBef>
        <a:spcAft>
          <a:spcPct val="0"/>
        </a:spcAft>
        <a:defRPr sz="3600" b="1" kern="1200">
          <a:solidFill>
            <a:srgbClr val="17375E"/>
          </a:solidFill>
          <a:latin typeface="+mj-lt"/>
          <a:ea typeface="+mj-ea"/>
          <a:cs typeface="+mj-cs"/>
        </a:defRPr>
      </a:lvl1pPr>
      <a:lvl2pPr algn="ctr" rtl="0" eaLnBrk="1" fontAlgn="base" hangingPunct="1">
        <a:spcBef>
          <a:spcPct val="0"/>
        </a:spcBef>
        <a:spcAft>
          <a:spcPct val="0"/>
        </a:spcAft>
        <a:defRPr sz="3600" b="1">
          <a:solidFill>
            <a:srgbClr val="17375E"/>
          </a:solidFill>
          <a:latin typeface="Calibri" pitchFamily="34" charset="0"/>
        </a:defRPr>
      </a:lvl2pPr>
      <a:lvl3pPr algn="ctr" rtl="0" eaLnBrk="1" fontAlgn="base" hangingPunct="1">
        <a:spcBef>
          <a:spcPct val="0"/>
        </a:spcBef>
        <a:spcAft>
          <a:spcPct val="0"/>
        </a:spcAft>
        <a:defRPr sz="3600" b="1">
          <a:solidFill>
            <a:srgbClr val="17375E"/>
          </a:solidFill>
          <a:latin typeface="Calibri" pitchFamily="34" charset="0"/>
        </a:defRPr>
      </a:lvl3pPr>
      <a:lvl4pPr algn="ctr" rtl="0" eaLnBrk="1" fontAlgn="base" hangingPunct="1">
        <a:spcBef>
          <a:spcPct val="0"/>
        </a:spcBef>
        <a:spcAft>
          <a:spcPct val="0"/>
        </a:spcAft>
        <a:defRPr sz="3600" b="1">
          <a:solidFill>
            <a:srgbClr val="17375E"/>
          </a:solidFill>
          <a:latin typeface="Calibri" pitchFamily="34" charset="0"/>
        </a:defRPr>
      </a:lvl4pPr>
      <a:lvl5pPr algn="ctr" rtl="0" eaLnBrk="1" fontAlgn="base" hangingPunct="1">
        <a:spcBef>
          <a:spcPct val="0"/>
        </a:spcBef>
        <a:spcAft>
          <a:spcPct val="0"/>
        </a:spcAft>
        <a:defRPr sz="3600" b="1">
          <a:solidFill>
            <a:srgbClr val="17375E"/>
          </a:solidFill>
          <a:latin typeface="Calibri" pitchFamily="34" charset="0"/>
        </a:defRPr>
      </a:lvl5pPr>
      <a:lvl6pPr marL="457200" algn="ctr" rtl="0" eaLnBrk="1" fontAlgn="base" hangingPunct="1">
        <a:spcBef>
          <a:spcPct val="0"/>
        </a:spcBef>
        <a:spcAft>
          <a:spcPct val="0"/>
        </a:spcAft>
        <a:defRPr sz="3600" b="1">
          <a:solidFill>
            <a:srgbClr val="17375E"/>
          </a:solidFill>
          <a:latin typeface="Calibri" pitchFamily="34" charset="0"/>
        </a:defRPr>
      </a:lvl6pPr>
      <a:lvl7pPr marL="914400" algn="ctr" rtl="0" eaLnBrk="1" fontAlgn="base" hangingPunct="1">
        <a:spcBef>
          <a:spcPct val="0"/>
        </a:spcBef>
        <a:spcAft>
          <a:spcPct val="0"/>
        </a:spcAft>
        <a:defRPr sz="3600" b="1">
          <a:solidFill>
            <a:srgbClr val="17375E"/>
          </a:solidFill>
          <a:latin typeface="Calibri" pitchFamily="34" charset="0"/>
        </a:defRPr>
      </a:lvl7pPr>
      <a:lvl8pPr marL="1371600" algn="ctr" rtl="0" eaLnBrk="1" fontAlgn="base" hangingPunct="1">
        <a:spcBef>
          <a:spcPct val="0"/>
        </a:spcBef>
        <a:spcAft>
          <a:spcPct val="0"/>
        </a:spcAft>
        <a:defRPr sz="3600" b="1">
          <a:solidFill>
            <a:srgbClr val="17375E"/>
          </a:solidFill>
          <a:latin typeface="Calibri" pitchFamily="34" charset="0"/>
        </a:defRPr>
      </a:lvl8pPr>
      <a:lvl9pPr marL="1828800" algn="ctr" rtl="0" eaLnBrk="1" fontAlgn="base" hangingPunct="1">
        <a:spcBef>
          <a:spcPct val="0"/>
        </a:spcBef>
        <a:spcAft>
          <a:spcPct val="0"/>
        </a:spcAft>
        <a:defRPr sz="3600" b="1">
          <a:solidFill>
            <a:srgbClr val="17375E"/>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800" kern="1200">
          <a:solidFill>
            <a:srgbClr val="17375E"/>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kern="1200">
          <a:solidFill>
            <a:srgbClr val="17375E"/>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rgbClr val="17375E"/>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kern="1200">
          <a:solidFill>
            <a:srgbClr val="17375E"/>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kern="1200">
          <a:solidFill>
            <a:srgbClr val="17375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273252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p:timing>
    <p:tnLst>
      <p:par>
        <p:cTn id="1" dur="indefinite" restart="never" nodeType="tmRoot"/>
      </p:par>
    </p:tnLst>
  </p:timing>
  <p:hf sldNum="0" hdr="0" ftr="0"/>
  <p:txStyles>
    <p:titleStyle>
      <a:lvl1pPr algn="ctr" defTabSz="914305" rtl="0" eaLnBrk="1" latinLnBrk="0" hangingPunct="1">
        <a:spcBef>
          <a:spcPct val="0"/>
        </a:spcBef>
        <a:buNone/>
        <a:defRPr sz="3600" b="1" kern="1200">
          <a:solidFill>
            <a:schemeClr val="tx2">
              <a:lumMod val="75000"/>
            </a:schemeClr>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1pPr>
      <a:lvl2pPr marL="742873" indent="-285720" algn="l" defTabSz="914305"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3pPr>
      <a:lvl4pPr marL="1600034" indent="-228577" algn="l" defTabSz="914305" rtl="0" eaLnBrk="1" latinLnBrk="0" hangingPunct="1">
        <a:spcBef>
          <a:spcPct val="20000"/>
        </a:spcBef>
        <a:buFont typeface="Arial" pitchFamily="34" charset="0"/>
        <a:buChar char="–"/>
        <a:defRPr sz="1800" kern="1200">
          <a:solidFill>
            <a:schemeClr val="tx2">
              <a:lumMod val="75000"/>
            </a:schemeClr>
          </a:solidFill>
          <a:latin typeface="+mn-lt"/>
          <a:ea typeface="+mn-ea"/>
          <a:cs typeface="+mn-cs"/>
        </a:defRPr>
      </a:lvl4pPr>
      <a:lvl5pPr marL="2057187" indent="-228577" algn="l" defTabSz="914305" rtl="0" eaLnBrk="1" latinLnBrk="0" hangingPunct="1">
        <a:spcBef>
          <a:spcPct val="20000"/>
        </a:spcBef>
        <a:buFont typeface="Arial" pitchFamily="34" charset="0"/>
        <a:buChar char="»"/>
        <a:defRPr sz="1800" kern="1200">
          <a:solidFill>
            <a:schemeClr val="tx2">
              <a:lumMod val="75000"/>
            </a:schemeClr>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10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6.jpeg"/><Relationship Id="rId7" Type="http://schemas.openxmlformats.org/officeDocument/2006/relationships/diagramColors" Target="../diagrams/colors6.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bit.ly/2eHKGph" TargetMode="External"/><Relationship Id="rId7" Type="http://schemas.openxmlformats.org/officeDocument/2006/relationships/image" Target="../media/image31.png"/><Relationship Id="rId2" Type="http://schemas.openxmlformats.org/officeDocument/2006/relationships/hyperlink" Target="http://www.safehealthcareforeverywoman.org/aim-emodules-3.php"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info@ilpqc.org"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9.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hyperlink" Target="http://www.elsevier.com/termsandconditions" TargetMode="Externa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jp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23.jpeg"/><Relationship Id="rId1" Type="http://schemas.openxmlformats.org/officeDocument/2006/relationships/slideLayout" Target="../slideLayouts/slideLayout6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neoqicma.org/" TargetMode="External"/><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3" Type="http://schemas.openxmlformats.org/officeDocument/2006/relationships/hyperlink" Target="http://www.neoqicma.org/" TargetMode="External"/><Relationship Id="rId2" Type="http://schemas.openxmlformats.org/officeDocument/2006/relationships/image" Target="../media/image84.png"/><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neoqicma.org/" TargetMode="External"/><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3" Type="http://schemas.openxmlformats.org/officeDocument/2006/relationships/hyperlink" Target="http://www.neoqicma.org/" TargetMode="External"/><Relationship Id="rId2" Type="http://schemas.openxmlformats.org/officeDocument/2006/relationships/image" Target="../media/image86.png"/><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67.xml"/><Relationship Id="rId4" Type="http://schemas.openxmlformats.org/officeDocument/2006/relationships/image" Target="../media/image8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buFont typeface="Wingdings 2" pitchFamily="18" charset="2"/>
              <a:buNone/>
            </a:pPr>
            <a:r>
              <a:rPr lang="en-US" altLang="en-US" sz="2000" dirty="0" smtClean="0">
                <a:solidFill>
                  <a:srgbClr val="898989"/>
                </a:solidFill>
              </a:rPr>
              <a:t>ILPQC Fifth Annual Conference</a:t>
            </a:r>
          </a:p>
          <a:p>
            <a:pPr eaLnBrk="1" hangingPunct="1">
              <a:buFont typeface="Wingdings 2" pitchFamily="18" charset="2"/>
              <a:buNone/>
            </a:pPr>
            <a:r>
              <a:rPr lang="en-US" altLang="en-US" sz="2000" dirty="0" smtClean="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sz="3600" b="1" dirty="0">
                <a:solidFill>
                  <a:srgbClr val="004990"/>
                </a:solidFill>
                <a:latin typeface="Goudy Old Style" panose="02020502050305020303" pitchFamily="18" charset="0"/>
              </a:rPr>
              <a:t>Hot Topics in Obstetric QI: </a:t>
            </a:r>
            <a:r>
              <a:rPr lang="en-US" sz="2000" b="1" dirty="0" smtClean="0">
                <a:solidFill>
                  <a:srgbClr val="004990"/>
                </a:solidFill>
                <a:latin typeface="Goudy Old Style" panose="02020502050305020303" pitchFamily="18" charset="0"/>
              </a:rPr>
              <a:t/>
            </a:r>
            <a:br>
              <a:rPr lang="en-US" sz="2000" b="1" dirty="0" smtClean="0">
                <a:solidFill>
                  <a:srgbClr val="004990"/>
                </a:solidFill>
                <a:latin typeface="Goudy Old Style" panose="02020502050305020303" pitchFamily="18" charset="0"/>
              </a:rPr>
            </a:br>
            <a:r>
              <a:rPr lang="en-US" sz="2000" b="1" dirty="0" smtClean="0">
                <a:solidFill>
                  <a:srgbClr val="004990"/>
                </a:solidFill>
                <a:latin typeface="Goudy Old Style" panose="02020502050305020303" pitchFamily="18" charset="0"/>
              </a:rPr>
              <a:t>Discussion </a:t>
            </a:r>
            <a:r>
              <a:rPr lang="en-US" sz="2000" b="1" dirty="0">
                <a:solidFill>
                  <a:srgbClr val="004990"/>
                </a:solidFill>
                <a:latin typeface="Goudy Old Style" panose="02020502050305020303" pitchFamily="18" charset="0"/>
              </a:rPr>
              <a:t>of Sustaining Current Severe Maternal Hypertension Initiative and </a:t>
            </a:r>
            <a:r>
              <a:rPr lang="en-US" sz="2000" b="1" dirty="0" smtClean="0">
                <a:solidFill>
                  <a:srgbClr val="004990"/>
                </a:solidFill>
                <a:latin typeface="Goudy Old Style" panose="02020502050305020303" pitchFamily="18" charset="0"/>
              </a:rPr>
              <a:t>Launching </a:t>
            </a:r>
            <a:r>
              <a:rPr lang="en-US" sz="2000" b="1" dirty="0">
                <a:solidFill>
                  <a:srgbClr val="004990"/>
                </a:solidFill>
                <a:latin typeface="Goudy Old Style" panose="02020502050305020303" pitchFamily="18" charset="0"/>
              </a:rPr>
              <a:t>2018 Initiatives: Mothers and Newborns affected by Opioids and Immediate Postpartum LARC</a:t>
            </a:r>
            <a:endParaRPr lang="en-US" altLang="en-US" sz="2000" b="1" dirty="0">
              <a:solidFill>
                <a:srgbClr val="004990"/>
              </a:solidFill>
              <a:latin typeface="Goudy Old Style" panose="02020502050305020303" pitchFamily="18" charset="0"/>
            </a:endParaRPr>
          </a:p>
        </p:txBody>
      </p:sp>
    </p:spTree>
    <p:extLst>
      <p:ext uri="{BB962C8B-B14F-4D97-AF65-F5344CB8AC3E}">
        <p14:creationId xmlns:p14="http://schemas.microsoft.com/office/powerpoint/2010/main" val="3052887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Time to Treatment</a:t>
            </a:r>
          </a:p>
        </p:txBody>
      </p:sp>
      <p:graphicFrame>
        <p:nvGraphicFramePr>
          <p:cNvPr id="5" name="Chart 4"/>
          <p:cNvGraphicFramePr>
            <a:graphicFrameLocks/>
          </p:cNvGraphicFramePr>
          <p:nvPr>
            <p:extLst>
              <p:ext uri="{D42A27DB-BD31-4B8C-83A1-F6EECF244321}">
                <p14:modId xmlns:p14="http://schemas.microsoft.com/office/powerpoint/2010/main" val="2421238414"/>
              </p:ext>
            </p:extLst>
          </p:nvPr>
        </p:nvGraphicFramePr>
        <p:xfrm>
          <a:off x="0" y="1236265"/>
          <a:ext cx="9144000" cy="5621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2467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6200" y="0"/>
            <a:ext cx="8229600" cy="1143000"/>
          </a:xfrm>
        </p:spPr>
        <p:txBody>
          <a:bodyPr/>
          <a:lstStyle/>
          <a:p>
            <a:pPr algn="l" eaLnBrk="1" hangingPunct="1"/>
            <a:r>
              <a:rPr lang="en-US" altLang="en-US" sz="3600" b="1" dirty="0" smtClean="0">
                <a:solidFill>
                  <a:srgbClr val="F58466"/>
                </a:solidFill>
                <a:latin typeface="Goudy Old Style" pitchFamily="18" charset="0"/>
              </a:rPr>
              <a:t>Consequences of Unplanned Births </a:t>
            </a:r>
            <a:br>
              <a:rPr lang="en-US" altLang="en-US" sz="3600" b="1" dirty="0" smtClean="0">
                <a:solidFill>
                  <a:srgbClr val="F58466"/>
                </a:solidFill>
                <a:latin typeface="Goudy Old Style" pitchFamily="18" charset="0"/>
              </a:rPr>
            </a:br>
            <a:r>
              <a:rPr lang="en-US" altLang="en-US" sz="3600" b="1" dirty="0" smtClean="0">
                <a:solidFill>
                  <a:srgbClr val="F58466"/>
                </a:solidFill>
                <a:latin typeface="Goudy Old Style" pitchFamily="18" charset="0"/>
              </a:rPr>
              <a:t>and Short </a:t>
            </a:r>
            <a:r>
              <a:rPr lang="en-US" altLang="en-US" sz="3600" b="1" dirty="0" err="1" smtClean="0">
                <a:solidFill>
                  <a:srgbClr val="F58466"/>
                </a:solidFill>
                <a:latin typeface="Goudy Old Style" pitchFamily="18" charset="0"/>
              </a:rPr>
              <a:t>Interpregnancy</a:t>
            </a:r>
            <a:r>
              <a:rPr lang="en-US" altLang="en-US" sz="3600" b="1" dirty="0" smtClean="0">
                <a:solidFill>
                  <a:srgbClr val="F58466"/>
                </a:solidFill>
                <a:latin typeface="Goudy Old Style" pitchFamily="18" charset="0"/>
              </a:rPr>
              <a:t> Intervals</a:t>
            </a:r>
          </a:p>
        </p:txBody>
      </p:sp>
      <p:graphicFrame>
        <p:nvGraphicFramePr>
          <p:cNvPr id="6" name="Chart 5"/>
          <p:cNvGraphicFramePr/>
          <p:nvPr>
            <p:extLst>
              <p:ext uri="{D42A27DB-BD31-4B8C-83A1-F6EECF244321}">
                <p14:modId xmlns:p14="http://schemas.microsoft.com/office/powerpoint/2010/main" val="2544371908"/>
              </p:ext>
            </p:extLst>
          </p:nvPr>
        </p:nvGraphicFramePr>
        <p:xfrm>
          <a:off x="0" y="1028700"/>
          <a:ext cx="5029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29200" y="1177814"/>
            <a:ext cx="3810000" cy="3303032"/>
          </a:xfrm>
          <a:prstGeom prst="roundRect">
            <a:avLst/>
          </a:prstGeom>
          <a:solidFill>
            <a:srgbClr val="F9B7A5"/>
          </a:solidFill>
        </p:spPr>
        <p:txBody>
          <a:bodyPr wrap="square" rtlCol="0">
            <a:spAutoFit/>
          </a:bodyPr>
          <a:lstStyle/>
          <a:p>
            <a:pPr algn="ctr"/>
            <a:r>
              <a:rPr lang="en-US" sz="2400" b="1" dirty="0" smtClean="0">
                <a:latin typeface="+mn-lt"/>
              </a:rPr>
              <a:t>Consequences of Unplanned Pregnancies</a:t>
            </a:r>
          </a:p>
          <a:p>
            <a:pPr marL="342900" indent="-342900">
              <a:buFont typeface="Arial" panose="020B0604020202020204" pitchFamily="34" charset="0"/>
              <a:buChar char="•"/>
            </a:pPr>
            <a:r>
              <a:rPr lang="en-US" sz="2000" dirty="0" smtClean="0">
                <a:latin typeface="+mn-lt"/>
              </a:rPr>
              <a:t>Poor pregnancy outcomes</a:t>
            </a:r>
          </a:p>
          <a:p>
            <a:pPr marL="342900" indent="-342900">
              <a:buFont typeface="Arial" panose="020B0604020202020204" pitchFamily="34" charset="0"/>
              <a:buChar char="•"/>
            </a:pPr>
            <a:r>
              <a:rPr lang="en-US" sz="2000" dirty="0" smtClean="0">
                <a:latin typeface="+mn-lt"/>
              </a:rPr>
              <a:t>Delayed initiation of prenatal care</a:t>
            </a:r>
          </a:p>
          <a:p>
            <a:pPr marL="342900" indent="-342900">
              <a:buFont typeface="Arial" panose="020B0604020202020204" pitchFamily="34" charset="0"/>
              <a:buChar char="•"/>
            </a:pPr>
            <a:r>
              <a:rPr lang="en-US" sz="2000" dirty="0" smtClean="0">
                <a:latin typeface="+mn-lt"/>
              </a:rPr>
              <a:t>Lower breastfeeding rates</a:t>
            </a:r>
          </a:p>
          <a:p>
            <a:pPr marL="342900" indent="-342900">
              <a:buFont typeface="Arial" panose="020B0604020202020204" pitchFamily="34" charset="0"/>
              <a:buChar char="•"/>
            </a:pPr>
            <a:r>
              <a:rPr lang="en-US" sz="2000" dirty="0" smtClean="0">
                <a:latin typeface="+mn-lt"/>
              </a:rPr>
              <a:t>Higher risk of maternal depression and potential future child maltreatment</a:t>
            </a:r>
            <a:endParaRPr lang="en-US" sz="2000" dirty="0">
              <a:latin typeface="+mn-lt"/>
            </a:endParaRPr>
          </a:p>
        </p:txBody>
      </p:sp>
      <p:sp>
        <p:nvSpPr>
          <p:cNvPr id="9" name="TextBox 8"/>
          <p:cNvSpPr txBox="1"/>
          <p:nvPr/>
        </p:nvSpPr>
        <p:spPr>
          <a:xfrm>
            <a:off x="381000" y="2909064"/>
            <a:ext cx="1905000" cy="461665"/>
          </a:xfrm>
          <a:prstGeom prst="rect">
            <a:avLst/>
          </a:prstGeom>
          <a:noFill/>
        </p:spPr>
        <p:txBody>
          <a:bodyPr wrap="square" rtlCol="0">
            <a:spAutoFit/>
          </a:bodyPr>
          <a:lstStyle/>
          <a:p>
            <a:r>
              <a:rPr lang="en-US" sz="2400" b="1" dirty="0" smtClean="0">
                <a:latin typeface="+mn-lt"/>
              </a:rPr>
              <a:t>Unintended </a:t>
            </a:r>
            <a:endParaRPr lang="en-US" sz="2400" b="1" dirty="0">
              <a:latin typeface="+mn-lt"/>
            </a:endParaRPr>
          </a:p>
        </p:txBody>
      </p:sp>
      <p:sp>
        <p:nvSpPr>
          <p:cNvPr id="10" name="TextBox 9"/>
          <p:cNvSpPr txBox="1"/>
          <p:nvPr/>
        </p:nvSpPr>
        <p:spPr>
          <a:xfrm>
            <a:off x="2999815" y="3581400"/>
            <a:ext cx="1600200" cy="461665"/>
          </a:xfrm>
          <a:prstGeom prst="rect">
            <a:avLst/>
          </a:prstGeom>
          <a:noFill/>
        </p:spPr>
        <p:txBody>
          <a:bodyPr wrap="square" rtlCol="0">
            <a:spAutoFit/>
          </a:bodyPr>
          <a:lstStyle/>
          <a:p>
            <a:r>
              <a:rPr lang="en-US" sz="2400" b="1" dirty="0" smtClean="0">
                <a:latin typeface="+mn-lt"/>
              </a:rPr>
              <a:t>Intended </a:t>
            </a:r>
            <a:endParaRPr lang="en-US" sz="2400" b="1" dirty="0">
              <a:latin typeface="+mn-lt"/>
            </a:endParaRPr>
          </a:p>
        </p:txBody>
      </p:sp>
      <p:sp>
        <p:nvSpPr>
          <p:cNvPr id="11" name="TextBox 10"/>
          <p:cNvSpPr txBox="1"/>
          <p:nvPr/>
        </p:nvSpPr>
        <p:spPr>
          <a:xfrm>
            <a:off x="647700" y="5578123"/>
            <a:ext cx="4114800" cy="442674"/>
          </a:xfrm>
          <a:prstGeom prst="roundRect">
            <a:avLst/>
          </a:prstGeom>
          <a:solidFill>
            <a:srgbClr val="F9B7A5"/>
          </a:solidFill>
        </p:spPr>
        <p:txBody>
          <a:bodyPr wrap="square" rtlCol="0">
            <a:spAutoFit/>
          </a:bodyPr>
          <a:lstStyle/>
          <a:p>
            <a:r>
              <a:rPr lang="en-US" sz="2000" dirty="0" smtClean="0">
                <a:latin typeface="+mn-lt"/>
              </a:rPr>
              <a:t>50% of IL births covered by Medicaid</a:t>
            </a:r>
            <a:endParaRPr lang="en-US" sz="2000" dirty="0">
              <a:latin typeface="+mn-lt"/>
            </a:endParaRPr>
          </a:p>
        </p:txBody>
      </p:sp>
      <p:sp>
        <p:nvSpPr>
          <p:cNvPr id="12" name="TextBox 11"/>
          <p:cNvSpPr txBox="1"/>
          <p:nvPr/>
        </p:nvSpPr>
        <p:spPr>
          <a:xfrm>
            <a:off x="5029200" y="4549452"/>
            <a:ext cx="3810000" cy="1940957"/>
          </a:xfrm>
          <a:prstGeom prst="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b="1" dirty="0" smtClean="0">
                <a:latin typeface="+mn-lt"/>
              </a:rPr>
              <a:t>Consequences of Short </a:t>
            </a:r>
            <a:r>
              <a:rPr lang="en-US" sz="2400" b="1" dirty="0" err="1" smtClean="0">
                <a:latin typeface="+mn-lt"/>
              </a:rPr>
              <a:t>Interpregnancy</a:t>
            </a:r>
            <a:r>
              <a:rPr lang="en-US" sz="2400" b="1" dirty="0" smtClean="0">
                <a:latin typeface="+mn-lt"/>
              </a:rPr>
              <a:t> Interval</a:t>
            </a:r>
          </a:p>
          <a:p>
            <a:pPr algn="ctr"/>
            <a:r>
              <a:rPr lang="en-US" sz="2000" dirty="0" smtClean="0">
                <a:latin typeface="+mn-lt"/>
              </a:rPr>
              <a:t>Higher risk of poor maternal and infant outcomes: Preterm birth, low birthweight, preeclampsia</a:t>
            </a:r>
          </a:p>
        </p:txBody>
      </p:sp>
    </p:spTree>
    <p:extLst>
      <p:ext uri="{BB962C8B-B14F-4D97-AF65-F5344CB8AC3E}">
        <p14:creationId xmlns:p14="http://schemas.microsoft.com/office/powerpoint/2010/main" val="28294655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198" y="914401"/>
            <a:ext cx="7054445" cy="5615862"/>
          </a:xfrm>
        </p:spPr>
      </p:pic>
      <p:sp>
        <p:nvSpPr>
          <p:cNvPr id="65538" name="Title 1"/>
          <p:cNvSpPr>
            <a:spLocks noGrp="1"/>
          </p:cNvSpPr>
          <p:nvPr>
            <p:ph type="title"/>
          </p:nvPr>
        </p:nvSpPr>
        <p:spPr>
          <a:xfrm>
            <a:off x="457200" y="198438"/>
            <a:ext cx="8229600" cy="944562"/>
          </a:xfrm>
        </p:spPr>
        <p:txBody>
          <a:bodyPr/>
          <a:lstStyle/>
          <a:p>
            <a:pPr algn="l" eaLnBrk="1" hangingPunct="1"/>
            <a:r>
              <a:rPr lang="en-US" altLang="en-US" sz="4000" b="1" dirty="0" smtClean="0">
                <a:solidFill>
                  <a:srgbClr val="F58466"/>
                </a:solidFill>
                <a:latin typeface="Goudy Old Style" pitchFamily="18" charset="0"/>
              </a:rPr>
              <a:t>LARC is the Most Effective of</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31641320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0"/>
            <a:ext cx="8229600" cy="1143000"/>
          </a:xfrm>
        </p:spPr>
        <p:txBody>
          <a:bodyPr/>
          <a:lstStyle/>
          <a:p>
            <a:pPr algn="l" eaLnBrk="1" hangingPunct="1"/>
            <a:r>
              <a:rPr lang="en-US" altLang="en-US" sz="4000" b="1" dirty="0" smtClean="0">
                <a:solidFill>
                  <a:srgbClr val="F58466"/>
                </a:solidFill>
                <a:latin typeface="Goudy Old Style" pitchFamily="18" charset="0"/>
              </a:rPr>
              <a:t>Why LARC?</a:t>
            </a:r>
          </a:p>
        </p:txBody>
      </p:sp>
      <p:sp>
        <p:nvSpPr>
          <p:cNvPr id="16387" name="Content Placeholder 3"/>
          <p:cNvSpPr>
            <a:spLocks noGrp="1"/>
          </p:cNvSpPr>
          <p:nvPr>
            <p:ph idx="1"/>
          </p:nvPr>
        </p:nvSpPr>
        <p:spPr>
          <a:xfrm>
            <a:off x="304800" y="1143000"/>
            <a:ext cx="8610600" cy="2400299"/>
          </a:xfrm>
        </p:spPr>
        <p:txBody>
          <a:bodyPr/>
          <a:lstStyle/>
          <a:p>
            <a:pPr eaLnBrk="1" hangingPunct="1">
              <a:buClr>
                <a:srgbClr val="F58466"/>
              </a:buClr>
            </a:pPr>
            <a:r>
              <a:rPr lang="en-US" altLang="en-US" sz="2800" dirty="0" smtClean="0"/>
              <a:t>LARC is safe and cost effective </a:t>
            </a:r>
          </a:p>
          <a:p>
            <a:pPr eaLnBrk="1" hangingPunct="1">
              <a:buClr>
                <a:srgbClr val="F58466"/>
              </a:buClr>
            </a:pPr>
            <a:r>
              <a:rPr lang="en-US" altLang="en-US" sz="2800" dirty="0" smtClean="0"/>
              <a:t>LARC can be removed any time with restored fertility</a:t>
            </a:r>
          </a:p>
          <a:p>
            <a:pPr eaLnBrk="1" hangingPunct="1">
              <a:buClr>
                <a:srgbClr val="F58466"/>
              </a:buClr>
            </a:pPr>
            <a:r>
              <a:rPr lang="en-US" altLang="en-US" sz="2800" dirty="0" smtClean="0"/>
              <a:t>Women choose LARC and report high satisfaction with LARC</a:t>
            </a:r>
          </a:p>
          <a:p>
            <a:pPr eaLnBrk="1" hangingPunct="1">
              <a:buClr>
                <a:srgbClr val="F58466"/>
              </a:buClr>
            </a:pPr>
            <a:r>
              <a:rPr lang="en-US" altLang="en-US" sz="2800" dirty="0"/>
              <a:t>Reduces adverse maternal and infant outcomes associated with unplanned pregnancy</a:t>
            </a:r>
          </a:p>
          <a:p>
            <a:pPr eaLnBrk="1" hangingPunct="1">
              <a:buClr>
                <a:srgbClr val="F58466"/>
              </a:buClr>
            </a:pPr>
            <a:endParaRPr lang="en-US" altLang="en-US" sz="2800" dirty="0" smtClean="0"/>
          </a:p>
        </p:txBody>
      </p:sp>
      <p:pic>
        <p:nvPicPr>
          <p:cNvPr id="2" name="Picture 1" descr="Açık Bilim | Bilim yeterince heyecanlıdı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34461"/>
            <a:ext cx="2102318" cy="1608730"/>
          </a:xfrm>
          <a:prstGeom prst="rect">
            <a:avLst/>
          </a:prstGeom>
        </p:spPr>
      </p:pic>
      <p:pic>
        <p:nvPicPr>
          <p:cNvPr id="3" name="Picture 2" descr="Cara Memilih Alat Kontrasepsi yang Tepat: 99% Efek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055645"/>
            <a:ext cx="1918878" cy="1261307"/>
          </a:xfrm>
          <a:prstGeom prst="rect">
            <a:avLst/>
          </a:prstGeom>
        </p:spPr>
      </p:pic>
      <p:sp>
        <p:nvSpPr>
          <p:cNvPr id="4" name="Rounded Rectangle 3"/>
          <p:cNvSpPr/>
          <p:nvPr/>
        </p:nvSpPr>
        <p:spPr>
          <a:xfrm>
            <a:off x="304800" y="5751664"/>
            <a:ext cx="8458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Support for LARC from ACOG, AAP, AAFP, AWHONN, CDC, CMS, ASTHO</a:t>
            </a:r>
            <a:endParaRPr lang="en-US" dirty="0"/>
          </a:p>
        </p:txBody>
      </p:sp>
    </p:spTree>
    <p:extLst>
      <p:ext uri="{BB962C8B-B14F-4D97-AF65-F5344CB8AC3E}">
        <p14:creationId xmlns:p14="http://schemas.microsoft.com/office/powerpoint/2010/main" val="30188368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Why Immediate Postpartum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LARC for Unplanned Pregnancy?</a:t>
            </a:r>
          </a:p>
        </p:txBody>
      </p:sp>
      <p:sp>
        <p:nvSpPr>
          <p:cNvPr id="16387" name="Content Placeholder 3"/>
          <p:cNvSpPr>
            <a:spLocks noGrp="1"/>
          </p:cNvSpPr>
          <p:nvPr>
            <p:ph idx="1"/>
          </p:nvPr>
        </p:nvSpPr>
        <p:spPr>
          <a:xfrm>
            <a:off x="457200" y="1600200"/>
            <a:ext cx="4648200" cy="4830763"/>
          </a:xfrm>
        </p:spPr>
        <p:txBody>
          <a:bodyPr/>
          <a:lstStyle/>
          <a:p>
            <a:pPr eaLnBrk="1" hangingPunct="1">
              <a:buClr>
                <a:srgbClr val="F58466"/>
              </a:buClr>
            </a:pPr>
            <a:r>
              <a:rPr lang="en-US" altLang="en-US" sz="2800" dirty="0" smtClean="0"/>
              <a:t>About </a:t>
            </a:r>
            <a:r>
              <a:rPr lang="en-US" altLang="en-US" sz="2800" dirty="0"/>
              <a:t>40 to 60% of women have unprotected intercourse prior to the 6 week postpartum visit </a:t>
            </a:r>
          </a:p>
          <a:p>
            <a:pPr eaLnBrk="1" hangingPunct="1">
              <a:buClr>
                <a:srgbClr val="F58466"/>
              </a:buClr>
            </a:pPr>
            <a:r>
              <a:rPr lang="en-US" altLang="en-US" sz="2800" dirty="0"/>
              <a:t>Fewer than half of women return to the doctor for their 6 week postpartum visit </a:t>
            </a:r>
          </a:p>
        </p:txBody>
      </p:sp>
      <p:pic>
        <p:nvPicPr>
          <p:cNvPr id="4" name="Picture 3" descr="first trimester &lt;strong&gt;pregnancy&lt;/strong&gt; log – rachel &amp; the c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362200"/>
            <a:ext cx="3180849" cy="2314575"/>
          </a:xfrm>
          <a:prstGeom prst="rect">
            <a:avLst/>
          </a:prstGeom>
        </p:spPr>
      </p:pic>
    </p:spTree>
    <p:extLst>
      <p:ext uri="{BB962C8B-B14F-4D97-AF65-F5344CB8AC3E}">
        <p14:creationId xmlns:p14="http://schemas.microsoft.com/office/powerpoint/2010/main" val="32587852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93700" y="457200"/>
            <a:ext cx="8229600" cy="1143000"/>
          </a:xfrm>
        </p:spPr>
        <p:txBody>
          <a:bodyPr/>
          <a:lstStyle/>
          <a:p>
            <a:pPr algn="l" eaLnBrk="1" hangingPunct="1"/>
            <a:r>
              <a:rPr lang="en-US" altLang="en-US" sz="4000" b="1" dirty="0" smtClean="0">
                <a:solidFill>
                  <a:srgbClr val="F58466"/>
                </a:solidFill>
                <a:latin typeface="Goudy Old Style" pitchFamily="18" charset="0"/>
              </a:rPr>
              <a:t>Immediate Postpartum LARC</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(IPLARC)</a:t>
            </a:r>
            <a:br>
              <a:rPr lang="en-US" altLang="en-US" sz="4000" b="1" dirty="0" smtClean="0">
                <a:solidFill>
                  <a:srgbClr val="F58466"/>
                </a:solidFill>
                <a:latin typeface="Goudy Old Style" pitchFamily="18" charset="0"/>
              </a:rPr>
            </a:br>
            <a:endParaRPr lang="en-US" altLang="en-US" sz="4000" b="1" dirty="0" smtClean="0">
              <a:solidFill>
                <a:srgbClr val="F58466"/>
              </a:solidFill>
              <a:latin typeface="Goudy Old Style"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927"/>
            <a:ext cx="2459317" cy="3688976"/>
          </a:xfrm>
          <a:prstGeom prst="rect">
            <a:avLst/>
          </a:prstGeom>
        </p:spPr>
      </p:pic>
      <p:sp>
        <p:nvSpPr>
          <p:cNvPr id="93187" name="Content Placeholder 3"/>
          <p:cNvSpPr>
            <a:spLocks noGrp="1"/>
          </p:cNvSpPr>
          <p:nvPr>
            <p:ph idx="1"/>
          </p:nvPr>
        </p:nvSpPr>
        <p:spPr>
          <a:xfrm>
            <a:off x="2459317" y="1066800"/>
            <a:ext cx="6684683" cy="4505512"/>
          </a:xfrm>
        </p:spPr>
        <p:txBody>
          <a:bodyPr/>
          <a:lstStyle/>
          <a:p>
            <a:pPr eaLnBrk="1" hangingPunct="1">
              <a:buClr>
                <a:srgbClr val="F58466"/>
              </a:buClr>
            </a:pPr>
            <a:r>
              <a:rPr lang="en-US" sz="2400" dirty="0" smtClean="0"/>
              <a:t>Grant from J.B. and M.K. Pritzker Foundation </a:t>
            </a:r>
          </a:p>
          <a:p>
            <a:pPr eaLnBrk="1" hangingPunct="1">
              <a:buClr>
                <a:srgbClr val="F58466"/>
              </a:buClr>
            </a:pPr>
            <a:r>
              <a:rPr lang="en-US" sz="2400" dirty="0"/>
              <a:t>E</a:t>
            </a:r>
            <a:r>
              <a:rPr lang="en-US" sz="2400" dirty="0" smtClean="0"/>
              <a:t>mpower </a:t>
            </a:r>
            <a:r>
              <a:rPr lang="en-US" sz="2400" dirty="0"/>
              <a:t>women with information and services to optimize the timing and spacing of their </a:t>
            </a:r>
            <a:r>
              <a:rPr lang="en-US" sz="2400" dirty="0" smtClean="0"/>
              <a:t>pregnancies to reduce unintended pregnancies linked with adverse MCH outcomes</a:t>
            </a:r>
          </a:p>
          <a:p>
            <a:pPr eaLnBrk="1" hangingPunct="1">
              <a:buClr>
                <a:srgbClr val="F58466"/>
              </a:buClr>
            </a:pPr>
            <a:r>
              <a:rPr lang="en-US" sz="2400" dirty="0" smtClean="0"/>
              <a:t>Support birthing hospitals that provide contraception at the hospital level to implement </a:t>
            </a:r>
            <a:r>
              <a:rPr lang="en-US" sz="2400" dirty="0"/>
              <a:t>best practice protocols </a:t>
            </a:r>
            <a:endParaRPr lang="en-US" sz="2400" dirty="0" smtClean="0"/>
          </a:p>
          <a:p>
            <a:pPr eaLnBrk="1" hangingPunct="1">
              <a:buClr>
                <a:srgbClr val="F58466"/>
              </a:buClr>
            </a:pPr>
            <a:r>
              <a:rPr lang="en-US" sz="2400" dirty="0" smtClean="0"/>
              <a:t>Opportunities for ACOG LARC Initiative training </a:t>
            </a:r>
          </a:p>
          <a:p>
            <a:pPr eaLnBrk="1" hangingPunct="1">
              <a:buClr>
                <a:srgbClr val="F58466"/>
              </a:buClr>
            </a:pPr>
            <a:r>
              <a:rPr lang="en-US" altLang="en-US" sz="2400" dirty="0" smtClean="0"/>
              <a:t>Expert Panel (in development) &amp; Clinical </a:t>
            </a:r>
            <a:r>
              <a:rPr lang="en-US" altLang="en-US" sz="2400" dirty="0"/>
              <a:t>leads:</a:t>
            </a:r>
          </a:p>
          <a:p>
            <a:pPr lvl="1" eaLnBrk="1" hangingPunct="1">
              <a:buClr>
                <a:srgbClr val="F58466"/>
              </a:buClr>
            </a:pPr>
            <a:r>
              <a:rPr lang="en-US" altLang="en-US" sz="2000" dirty="0"/>
              <a:t>Stephen </a:t>
            </a:r>
            <a:r>
              <a:rPr lang="en-US" altLang="en-US" sz="2000" dirty="0" err="1"/>
              <a:t>Locher</a:t>
            </a:r>
            <a:r>
              <a:rPr lang="en-US" altLang="en-US" sz="2000" dirty="0"/>
              <a:t>, Advocate Illinois Masonic Medical Center</a:t>
            </a:r>
          </a:p>
          <a:p>
            <a:pPr lvl="1" eaLnBrk="1" hangingPunct="1">
              <a:buClr>
                <a:srgbClr val="F58466"/>
              </a:buClr>
            </a:pPr>
            <a:r>
              <a:rPr lang="en-US" altLang="en-US" sz="2000" dirty="0"/>
              <a:t>Shelly Tien, </a:t>
            </a:r>
            <a:r>
              <a:rPr lang="en-US" altLang="en-US" sz="2000" dirty="0" err="1"/>
              <a:t>NorthShore</a:t>
            </a:r>
            <a:r>
              <a:rPr lang="en-US" altLang="en-US" sz="2000" dirty="0"/>
              <a:t> University </a:t>
            </a:r>
            <a:r>
              <a:rPr lang="en-US" altLang="en-US" sz="2000" dirty="0" err="1"/>
              <a:t>HealthSystem</a:t>
            </a:r>
            <a:r>
              <a:rPr lang="en-US" altLang="en-US" sz="2000" dirty="0"/>
              <a:t> Evanston Hospital</a:t>
            </a:r>
          </a:p>
          <a:p>
            <a:pPr eaLnBrk="1" hangingPunct="1">
              <a:buClr>
                <a:srgbClr val="F58466"/>
              </a:buClr>
            </a:pPr>
            <a:endParaRPr lang="en-US" altLang="en-US" sz="2200" dirty="0"/>
          </a:p>
        </p:txBody>
      </p:sp>
    </p:spTree>
    <p:extLst>
      <p:ext uri="{BB962C8B-B14F-4D97-AF65-F5344CB8AC3E}">
        <p14:creationId xmlns:p14="http://schemas.microsoft.com/office/powerpoint/2010/main" val="36894059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IHFS Allows Hospitals to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Reimburse</a:t>
            </a:r>
          </a:p>
        </p:txBody>
      </p:sp>
      <p:sp>
        <p:nvSpPr>
          <p:cNvPr id="16387" name="Content Placeholder 3"/>
          <p:cNvSpPr>
            <a:spLocks noGrp="1"/>
          </p:cNvSpPr>
          <p:nvPr>
            <p:ph idx="1"/>
          </p:nvPr>
        </p:nvSpPr>
        <p:spPr>
          <a:xfrm>
            <a:off x="5185144" y="1219200"/>
            <a:ext cx="3581400" cy="4802840"/>
          </a:xfrm>
        </p:spPr>
        <p:style>
          <a:lnRef idx="2">
            <a:schemeClr val="accent1"/>
          </a:lnRef>
          <a:fillRef idx="1">
            <a:schemeClr val="lt1"/>
          </a:fillRef>
          <a:effectRef idx="0">
            <a:schemeClr val="accent1"/>
          </a:effectRef>
          <a:fontRef idx="minor">
            <a:schemeClr val="dk1"/>
          </a:fontRef>
        </p:style>
        <p:txBody>
          <a:bodyPr/>
          <a:lstStyle/>
          <a:p>
            <a:pPr marL="0" indent="0" eaLnBrk="1" hangingPunct="1">
              <a:buClr>
                <a:srgbClr val="F58466"/>
              </a:buClr>
              <a:buNone/>
            </a:pPr>
            <a:r>
              <a:rPr lang="en-US" altLang="en-US" sz="2800" dirty="0" smtClean="0"/>
              <a:t>In </a:t>
            </a:r>
            <a:r>
              <a:rPr lang="en-US" altLang="en-US" sz="2800" dirty="0"/>
              <a:t>July 2015, the IL Department of HealthCare and Family Services allowed hospitals to reimburse for LARC devices provided immediately postpartum before discharge from the </a:t>
            </a:r>
            <a:r>
              <a:rPr lang="en-US" altLang="en-US" sz="2800" dirty="0" smtClean="0"/>
              <a:t>hospital separate from OB Bundle</a:t>
            </a:r>
            <a:endParaRPr lang="en-US" alt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6925"/>
            <a:ext cx="4837814" cy="3200400"/>
          </a:xfrm>
          <a:prstGeom prst="rect">
            <a:avLst/>
          </a:prstGeom>
        </p:spPr>
      </p:pic>
    </p:spTree>
    <p:extLst>
      <p:ext uri="{BB962C8B-B14F-4D97-AF65-F5344CB8AC3E}">
        <p14:creationId xmlns:p14="http://schemas.microsoft.com/office/powerpoint/2010/main" val="31460461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Early Challenges to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Implementation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413000"/>
            <a:ext cx="4343400" cy="2895600"/>
          </a:xfrm>
          <a:prstGeom prst="rect">
            <a:avLst/>
          </a:prstGeom>
        </p:spPr>
      </p:pic>
      <p:graphicFrame>
        <p:nvGraphicFramePr>
          <p:cNvPr id="5" name="Diagram 4"/>
          <p:cNvGraphicFramePr/>
          <p:nvPr>
            <p:extLst>
              <p:ext uri="{D42A27DB-BD31-4B8C-83A1-F6EECF244321}">
                <p14:modId xmlns:p14="http://schemas.microsoft.com/office/powerpoint/2010/main" val="1167854489"/>
              </p:ext>
            </p:extLst>
          </p:nvPr>
        </p:nvGraphicFramePr>
        <p:xfrm>
          <a:off x="-228600" y="18288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33588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198438"/>
            <a:ext cx="8229600" cy="944562"/>
          </a:xfrm>
        </p:spPr>
        <p:txBody>
          <a:bodyPr/>
          <a:lstStyle/>
          <a:p>
            <a:pPr algn="l" eaLnBrk="1" hangingPunct="1"/>
            <a:r>
              <a:rPr lang="en-US" altLang="en-US" sz="4000" b="1" dirty="0" smtClean="0">
                <a:solidFill>
                  <a:srgbClr val="F58466"/>
                </a:solidFill>
                <a:latin typeface="Goudy Old Style" pitchFamily="18" charset="0"/>
              </a:rPr>
              <a:t>ILPQC IP LARC Initiative</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Goals</a:t>
            </a:r>
            <a:endParaRPr lang="en-US" altLang="en-US" sz="4000" b="1" dirty="0">
              <a:solidFill>
                <a:srgbClr val="F58466"/>
              </a:solidFill>
              <a:latin typeface="Goudy Old Style" pitchFamily="18" charset="0"/>
            </a:endParaRPr>
          </a:p>
        </p:txBody>
      </p:sp>
      <p:graphicFrame>
        <p:nvGraphicFramePr>
          <p:cNvPr id="4" name="Diagram 3"/>
          <p:cNvGraphicFramePr/>
          <p:nvPr>
            <p:extLst>
              <p:ext uri="{D42A27DB-BD31-4B8C-83A1-F6EECF244321}">
                <p14:modId xmlns:p14="http://schemas.microsoft.com/office/powerpoint/2010/main" val="927737858"/>
              </p:ext>
            </p:extLst>
          </p:nvPr>
        </p:nvGraphicFramePr>
        <p:xfrm>
          <a:off x="0" y="914400"/>
          <a:ext cx="91440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63631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lgn="l" eaLnBrk="1" hangingPunct="1"/>
            <a:r>
              <a:rPr lang="en-US" altLang="en-US" sz="4000" b="1" dirty="0" smtClean="0">
                <a:solidFill>
                  <a:srgbClr val="F58466"/>
                </a:solidFill>
                <a:latin typeface="Goudy Old Style" pitchFamily="18" charset="0"/>
              </a:rPr>
              <a:t>IPLARC Wave 1 Recruitment</a:t>
            </a:r>
          </a:p>
        </p:txBody>
      </p:sp>
      <p:sp>
        <p:nvSpPr>
          <p:cNvPr id="65539" name="Content Placeholder 2"/>
          <p:cNvSpPr>
            <a:spLocks noGrp="1"/>
          </p:cNvSpPr>
          <p:nvPr>
            <p:ph sz="half" idx="1"/>
          </p:nvPr>
        </p:nvSpPr>
        <p:spPr>
          <a:xfrm>
            <a:off x="304800" y="1417638"/>
            <a:ext cx="8001000" cy="5211762"/>
          </a:xfrm>
        </p:spPr>
        <p:txBody>
          <a:bodyPr/>
          <a:lstStyle/>
          <a:p>
            <a:pPr lvl="0">
              <a:buClr>
                <a:srgbClr val="F58466"/>
              </a:buClr>
            </a:pPr>
            <a:r>
              <a:rPr lang="en-US" dirty="0"/>
              <a:t>Recruiting MNO Wave 1 teams </a:t>
            </a:r>
            <a:r>
              <a:rPr lang="en-US" dirty="0" smtClean="0"/>
              <a:t>through March </a:t>
            </a:r>
            <a:r>
              <a:rPr lang="en-US" dirty="0"/>
              <a:t>2018</a:t>
            </a:r>
          </a:p>
          <a:p>
            <a:pPr>
              <a:buClr>
                <a:srgbClr val="F58466"/>
              </a:buClr>
            </a:pPr>
            <a:r>
              <a:rPr lang="en-US" dirty="0" smtClean="0"/>
              <a:t>Working with perinatal network administrators to reach out to Wave 1 teams based on survey respondents (at least 1 per network)</a:t>
            </a:r>
          </a:p>
          <a:p>
            <a:pPr>
              <a:buClr>
                <a:srgbClr val="F58466"/>
              </a:buClr>
            </a:pPr>
            <a:r>
              <a:rPr lang="en-US" dirty="0" smtClean="0"/>
              <a:t>Wave 1 teams will </a:t>
            </a:r>
          </a:p>
          <a:p>
            <a:pPr lvl="1">
              <a:buClr>
                <a:srgbClr val="F58466"/>
              </a:buClr>
            </a:pPr>
            <a:r>
              <a:rPr lang="en-US" dirty="0" smtClean="0"/>
              <a:t>Participate in monthly team calls </a:t>
            </a:r>
          </a:p>
          <a:p>
            <a:pPr lvl="1">
              <a:buClr>
                <a:srgbClr val="F58466"/>
              </a:buClr>
            </a:pPr>
            <a:r>
              <a:rPr lang="en-US" dirty="0" smtClean="0"/>
              <a:t>Implement QI Initiative at their hospital and </a:t>
            </a:r>
          </a:p>
          <a:p>
            <a:pPr marL="457200" lvl="1" indent="0">
              <a:buClr>
                <a:srgbClr val="F58466"/>
              </a:buClr>
              <a:buNone/>
            </a:pPr>
            <a:r>
              <a:rPr lang="en-US" dirty="0"/>
              <a:t> </a:t>
            </a:r>
            <a:r>
              <a:rPr lang="en-US" dirty="0" smtClean="0"/>
              <a:t>   collaborate to support success across Wave 1 Teams</a:t>
            </a:r>
          </a:p>
          <a:p>
            <a:pPr lvl="1">
              <a:buClr>
                <a:srgbClr val="F58466"/>
              </a:buClr>
            </a:pPr>
            <a:r>
              <a:rPr lang="en-US" dirty="0" smtClean="0"/>
              <a:t>Provide feedback and mentorship to Wave 2 teams </a:t>
            </a:r>
          </a:p>
          <a:p>
            <a:pPr>
              <a:buClr>
                <a:srgbClr val="F58466"/>
              </a:buClr>
            </a:pPr>
            <a:r>
              <a:rPr lang="en-US" dirty="0" smtClean="0"/>
              <a:t>Wave 2 Teams join in late 2018 or early 2019</a:t>
            </a:r>
          </a:p>
        </p:txBody>
      </p:sp>
      <p:pic>
        <p:nvPicPr>
          <p:cNvPr id="3" name="Picture 2" descr="301 Moved Permanent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805989"/>
            <a:ext cx="2103521" cy="1918411"/>
          </a:xfrm>
          <a:prstGeom prst="rect">
            <a:avLst/>
          </a:prstGeom>
        </p:spPr>
      </p:pic>
    </p:spTree>
    <p:extLst>
      <p:ext uri="{BB962C8B-B14F-4D97-AF65-F5344CB8AC3E}">
        <p14:creationId xmlns:p14="http://schemas.microsoft.com/office/powerpoint/2010/main" val="23728685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IP LARC Timeline </a:t>
            </a:r>
          </a:p>
        </p:txBody>
      </p:sp>
      <p:graphicFrame>
        <p:nvGraphicFramePr>
          <p:cNvPr id="4" name="Table 3"/>
          <p:cNvGraphicFramePr>
            <a:graphicFrameLocks noGrp="1"/>
          </p:cNvGraphicFramePr>
          <p:nvPr>
            <p:extLst>
              <p:ext uri="{D42A27DB-BD31-4B8C-83A1-F6EECF244321}">
                <p14:modId xmlns:p14="http://schemas.microsoft.com/office/powerpoint/2010/main" val="1928085114"/>
              </p:ext>
            </p:extLst>
          </p:nvPr>
        </p:nvGraphicFramePr>
        <p:xfrm>
          <a:off x="228599" y="1371599"/>
          <a:ext cx="8229600" cy="4114799"/>
        </p:xfrm>
        <a:graphic>
          <a:graphicData uri="http://schemas.openxmlformats.org/drawingml/2006/table">
            <a:tbl>
              <a:tblPr firstRow="1" bandRow="1">
                <a:tableStyleId>{5940675A-B579-460E-94D1-54222C63F5DA}</a:tableStyleId>
              </a:tblPr>
              <a:tblGrid>
                <a:gridCol w="2451766">
                  <a:extLst>
                    <a:ext uri="{9D8B030D-6E8A-4147-A177-3AD203B41FA5}">
                      <a16:colId xmlns:a16="http://schemas.microsoft.com/office/drawing/2014/main" xmlns="" val="20000"/>
                    </a:ext>
                  </a:extLst>
                </a:gridCol>
                <a:gridCol w="554560">
                  <a:extLst>
                    <a:ext uri="{9D8B030D-6E8A-4147-A177-3AD203B41FA5}">
                      <a16:colId xmlns:a16="http://schemas.microsoft.com/office/drawing/2014/main" xmlns="" val="20002"/>
                    </a:ext>
                  </a:extLst>
                </a:gridCol>
                <a:gridCol w="668073">
                  <a:extLst>
                    <a:ext uri="{9D8B030D-6E8A-4147-A177-3AD203B41FA5}">
                      <a16:colId xmlns:a16="http://schemas.microsoft.com/office/drawing/2014/main" xmlns="" val="20003"/>
                    </a:ext>
                  </a:extLst>
                </a:gridCol>
                <a:gridCol w="601266">
                  <a:extLst>
                    <a:ext uri="{9D8B030D-6E8A-4147-A177-3AD203B41FA5}">
                      <a16:colId xmlns:a16="http://schemas.microsoft.com/office/drawing/2014/main" xmlns="" val="20004"/>
                    </a:ext>
                  </a:extLst>
                </a:gridCol>
                <a:gridCol w="534458">
                  <a:extLst>
                    <a:ext uri="{9D8B030D-6E8A-4147-A177-3AD203B41FA5}">
                      <a16:colId xmlns:a16="http://schemas.microsoft.com/office/drawing/2014/main" xmlns="" val="20005"/>
                    </a:ext>
                  </a:extLst>
                </a:gridCol>
                <a:gridCol w="668073">
                  <a:extLst>
                    <a:ext uri="{9D8B030D-6E8A-4147-A177-3AD203B41FA5}">
                      <a16:colId xmlns:a16="http://schemas.microsoft.com/office/drawing/2014/main" xmlns="" val="20006"/>
                    </a:ext>
                  </a:extLst>
                </a:gridCol>
                <a:gridCol w="601266">
                  <a:extLst>
                    <a:ext uri="{9D8B030D-6E8A-4147-A177-3AD203B41FA5}">
                      <a16:colId xmlns:a16="http://schemas.microsoft.com/office/drawing/2014/main" xmlns="" val="20007"/>
                    </a:ext>
                  </a:extLst>
                </a:gridCol>
                <a:gridCol w="668073">
                  <a:extLst>
                    <a:ext uri="{9D8B030D-6E8A-4147-A177-3AD203B41FA5}">
                      <a16:colId xmlns:a16="http://schemas.microsoft.com/office/drawing/2014/main" xmlns="" val="20008"/>
                    </a:ext>
                  </a:extLst>
                </a:gridCol>
                <a:gridCol w="668686">
                  <a:extLst>
                    <a:ext uri="{9D8B030D-6E8A-4147-A177-3AD203B41FA5}">
                      <a16:colId xmlns:a16="http://schemas.microsoft.com/office/drawing/2014/main" xmlns="" val="400446354"/>
                    </a:ext>
                  </a:extLst>
                </a:gridCol>
                <a:gridCol w="813379">
                  <a:extLst>
                    <a:ext uri="{9D8B030D-6E8A-4147-A177-3AD203B41FA5}">
                      <a16:colId xmlns:a16="http://schemas.microsoft.com/office/drawing/2014/main" xmlns="" val="680957041"/>
                    </a:ext>
                  </a:extLst>
                </a:gridCol>
              </a:tblGrid>
              <a:tr h="653905">
                <a:tc>
                  <a:txBody>
                    <a:bodyPr/>
                    <a:lstStyle/>
                    <a:p>
                      <a:pPr algn="ctr"/>
                      <a:r>
                        <a:rPr lang="en-US" sz="2400" b="1" dirty="0" smtClean="0"/>
                        <a:t>Tasks</a:t>
                      </a:r>
                      <a:endParaRPr lang="en-US" sz="2400" b="1" dirty="0"/>
                    </a:p>
                  </a:txBody>
                  <a:tcPr anchor="ctr"/>
                </a:tc>
                <a:tc>
                  <a:txBody>
                    <a:bodyPr/>
                    <a:lstStyle/>
                    <a:p>
                      <a:pPr algn="ctr"/>
                      <a:r>
                        <a:rPr lang="en-US" sz="1600" b="1" dirty="0" smtClean="0"/>
                        <a:t>Jan-18</a:t>
                      </a:r>
                      <a:endParaRPr lang="en-US" sz="1600" b="1" dirty="0"/>
                    </a:p>
                  </a:txBody>
                  <a:tcPr anchor="ctr"/>
                </a:tc>
                <a:tc>
                  <a:txBody>
                    <a:bodyPr/>
                    <a:lstStyle/>
                    <a:p>
                      <a:pPr algn="ctr"/>
                      <a:r>
                        <a:rPr lang="en-US" sz="1600" b="1" dirty="0" smtClean="0"/>
                        <a:t>Feb-18</a:t>
                      </a:r>
                      <a:endParaRPr lang="en-US" sz="1600" b="1" dirty="0"/>
                    </a:p>
                  </a:txBody>
                  <a:tcPr anchor="ctr"/>
                </a:tc>
                <a:tc>
                  <a:txBody>
                    <a:bodyPr/>
                    <a:lstStyle/>
                    <a:p>
                      <a:pPr algn="ctr"/>
                      <a:r>
                        <a:rPr lang="en-US" sz="1600" b="1" dirty="0" smtClean="0"/>
                        <a:t>Mar-18</a:t>
                      </a:r>
                      <a:endParaRPr lang="en-US" sz="1600" b="1" dirty="0"/>
                    </a:p>
                  </a:txBody>
                  <a:tcPr anchor="ctr"/>
                </a:tc>
                <a:tc>
                  <a:txBody>
                    <a:bodyPr/>
                    <a:lstStyle/>
                    <a:p>
                      <a:pPr algn="ctr"/>
                      <a:r>
                        <a:rPr lang="en-US" sz="1600" b="1" dirty="0" smtClean="0"/>
                        <a:t>Apr-18</a:t>
                      </a:r>
                      <a:endParaRPr lang="en-US" sz="1600" b="1" dirty="0"/>
                    </a:p>
                  </a:txBody>
                  <a:tcPr anchor="ctr"/>
                </a:tc>
                <a:tc>
                  <a:txBody>
                    <a:bodyPr/>
                    <a:lstStyle/>
                    <a:p>
                      <a:pPr algn="ctr"/>
                      <a:r>
                        <a:rPr lang="en-US" sz="1600" b="1" dirty="0" smtClean="0"/>
                        <a:t>May-18</a:t>
                      </a:r>
                      <a:endParaRPr lang="en-US" sz="1600" b="1" dirty="0"/>
                    </a:p>
                  </a:txBody>
                  <a:tcPr anchor="ctr"/>
                </a:tc>
                <a:tc>
                  <a:txBody>
                    <a:bodyPr/>
                    <a:lstStyle/>
                    <a:p>
                      <a:pPr algn="ctr"/>
                      <a:r>
                        <a:rPr lang="en-US" sz="1600" b="1" dirty="0" smtClean="0"/>
                        <a:t>Sep-18</a:t>
                      </a:r>
                      <a:endParaRPr lang="en-US" sz="1600" b="1" dirty="0"/>
                    </a:p>
                  </a:txBody>
                  <a:tcPr anchor="ctr"/>
                </a:tc>
                <a:tc>
                  <a:txBody>
                    <a:bodyPr/>
                    <a:lstStyle/>
                    <a:p>
                      <a:pPr algn="ctr"/>
                      <a:r>
                        <a:rPr lang="en-US" sz="1600" b="1" dirty="0" smtClean="0"/>
                        <a:t>Oct-18</a:t>
                      </a:r>
                      <a:endParaRPr lang="en-US" sz="1600" b="1" dirty="0"/>
                    </a:p>
                  </a:txBody>
                  <a:tcPr anchor="ctr"/>
                </a:tc>
                <a:tc>
                  <a:txBody>
                    <a:bodyPr/>
                    <a:lstStyle/>
                    <a:p>
                      <a:pPr algn="ctr"/>
                      <a:r>
                        <a:rPr lang="en-US" sz="1600" b="1" dirty="0" smtClean="0"/>
                        <a:t>Nov-18</a:t>
                      </a:r>
                      <a:endParaRPr lang="en-US" sz="1600" b="1" dirty="0"/>
                    </a:p>
                  </a:txBody>
                  <a:tcPr anchor="ctr"/>
                </a:tc>
                <a:tc>
                  <a:txBody>
                    <a:bodyPr/>
                    <a:lstStyle/>
                    <a:p>
                      <a:pPr algn="ctr"/>
                      <a:r>
                        <a:rPr lang="en-US" sz="1600" b="1" dirty="0" smtClean="0"/>
                        <a:t>Dec-18</a:t>
                      </a:r>
                      <a:endParaRPr lang="en-US" sz="1600" b="1" dirty="0"/>
                    </a:p>
                  </a:txBody>
                  <a:tcPr anchor="ctr"/>
                </a:tc>
                <a:extLst>
                  <a:ext uri="{0D108BD9-81ED-4DB2-BD59-A6C34878D82A}">
                    <a16:rowId xmlns:a16="http://schemas.microsoft.com/office/drawing/2014/main" xmlns="" val="10000"/>
                  </a:ext>
                </a:extLst>
              </a:tr>
              <a:tr h="618257">
                <a:tc>
                  <a:txBody>
                    <a:bodyPr/>
                    <a:lstStyle/>
                    <a:p>
                      <a:pPr algn="l"/>
                      <a:r>
                        <a:rPr lang="en-US" sz="2000" b="1" u="none" dirty="0" smtClean="0"/>
                        <a:t>Develop</a:t>
                      </a:r>
                      <a:r>
                        <a:rPr lang="en-US" sz="2000" b="1" u="none" baseline="0" dirty="0" smtClean="0"/>
                        <a:t> QI Initiative</a:t>
                      </a:r>
                      <a:endParaRPr lang="en-US" sz="2000" u="none" dirty="0" smtClean="0"/>
                    </a:p>
                  </a:txBody>
                  <a:tcPr anchor="ct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xmlns="" val="10001"/>
                  </a:ext>
                </a:extLst>
              </a:tr>
              <a:tr h="673497">
                <a:tc>
                  <a:txBody>
                    <a:bodyPr/>
                    <a:lstStyle/>
                    <a:p>
                      <a:pPr algn="l"/>
                      <a:r>
                        <a:rPr lang="en-US" sz="2000" b="1" u="none" dirty="0" smtClean="0"/>
                        <a:t>Recruit </a:t>
                      </a:r>
                      <a:r>
                        <a:rPr lang="en-US" sz="2000" b="1" u="none" baseline="0" dirty="0" smtClean="0"/>
                        <a:t>Wave 1</a:t>
                      </a:r>
                    </a:p>
                  </a:txBody>
                  <a:tcPr anchor="ct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xmlns="" val="10002"/>
                  </a:ext>
                </a:extLst>
              </a:tr>
              <a:tr h="733046">
                <a:tc>
                  <a:txBody>
                    <a:bodyPr/>
                    <a:lstStyle/>
                    <a:p>
                      <a:pPr algn="l"/>
                      <a:r>
                        <a:rPr lang="en-US" sz="2000" b="1" u="none" baseline="0" dirty="0" smtClean="0"/>
                        <a:t>Launch Wave 1 </a:t>
                      </a:r>
                    </a:p>
                    <a:p>
                      <a:pPr algn="l"/>
                      <a:r>
                        <a:rPr lang="en-US" sz="2000" b="1" u="none" baseline="0" dirty="0" smtClean="0"/>
                        <a:t>Implements LARC </a:t>
                      </a:r>
                    </a:p>
                  </a:txBody>
                  <a:tcPr anchor="ctr"/>
                </a:tc>
                <a:tc>
                  <a:txBody>
                    <a:bodyPr/>
                    <a:lstStyle/>
                    <a:p>
                      <a:endParaRPr lang="en-US" sz="1100" dirty="0"/>
                    </a:p>
                  </a:txBody>
                  <a:tcPr/>
                </a:tc>
                <a:tc>
                  <a:txBody>
                    <a:bodyPr/>
                    <a:lstStyle/>
                    <a:p>
                      <a:endParaRPr lang="en-US" sz="1100" dirty="0"/>
                    </a:p>
                  </a:txBody>
                  <a:tcPr>
                    <a:no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extLst>
                  <a:ext uri="{0D108BD9-81ED-4DB2-BD59-A6C34878D82A}">
                    <a16:rowId xmlns:a16="http://schemas.microsoft.com/office/drawing/2014/main" xmlns="" val="3103426278"/>
                  </a:ext>
                </a:extLst>
              </a:tr>
              <a:tr h="733046">
                <a:tc>
                  <a:txBody>
                    <a:bodyPr/>
                    <a:lstStyle/>
                    <a:p>
                      <a:pPr algn="l"/>
                      <a:r>
                        <a:rPr lang="en-US" sz="2000" b="1" u="none" baseline="0" dirty="0" smtClean="0"/>
                        <a:t>Recruit Wave 2</a:t>
                      </a:r>
                    </a:p>
                  </a:txBody>
                  <a:tcPr anchor="ctr"/>
                </a:tc>
                <a:tc>
                  <a:txBody>
                    <a:bodyPr/>
                    <a:lstStyle/>
                    <a:p>
                      <a:endParaRPr lang="en-US" sz="1100" dirty="0"/>
                    </a:p>
                  </a:txBody>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solidFill>
                      <a:srgbClr val="004990"/>
                    </a:solidFill>
                  </a:tcPr>
                </a:tc>
                <a:tc>
                  <a:txBody>
                    <a:bodyPr/>
                    <a:lstStyle/>
                    <a:p>
                      <a:endParaRPr lang="en-US" sz="1100" dirty="0"/>
                    </a:p>
                  </a:txBody>
                  <a:tcPr>
                    <a:noFill/>
                  </a:tcPr>
                </a:tc>
                <a:extLst>
                  <a:ext uri="{0D108BD9-81ED-4DB2-BD59-A6C34878D82A}">
                    <a16:rowId xmlns:a16="http://schemas.microsoft.com/office/drawing/2014/main" xmlns="" val="154414533"/>
                  </a:ext>
                </a:extLst>
              </a:tr>
              <a:tr h="703048">
                <a:tc>
                  <a:txBody>
                    <a:bodyPr/>
                    <a:lstStyle/>
                    <a:p>
                      <a:pPr algn="l"/>
                      <a:r>
                        <a:rPr lang="en-US" sz="2000" b="1" u="none" dirty="0" smtClean="0"/>
                        <a:t>Launch Wave 2 with Mentorship Model</a:t>
                      </a:r>
                    </a:p>
                  </a:txBody>
                  <a:tcPr anchor="ct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noFill/>
                  </a:tcPr>
                </a:tc>
                <a:tc>
                  <a:txBody>
                    <a:bodyPr/>
                    <a:lstStyle/>
                    <a:p>
                      <a:endParaRPr lang="en-US" sz="1100" dirty="0"/>
                    </a:p>
                  </a:txBody>
                  <a:tcPr>
                    <a:solidFill>
                      <a:srgbClr val="004990"/>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77614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Patient Education</a:t>
            </a:r>
          </a:p>
        </p:txBody>
      </p:sp>
      <p:graphicFrame>
        <p:nvGraphicFramePr>
          <p:cNvPr id="4" name="Chart 3"/>
          <p:cNvGraphicFramePr>
            <a:graphicFrameLocks/>
          </p:cNvGraphicFramePr>
          <p:nvPr>
            <p:extLst>
              <p:ext uri="{D42A27DB-BD31-4B8C-83A1-F6EECF244321}">
                <p14:modId xmlns:p14="http://schemas.microsoft.com/office/powerpoint/2010/main" val="1115588605"/>
              </p:ext>
            </p:extLst>
          </p:nvPr>
        </p:nvGraphicFramePr>
        <p:xfrm>
          <a:off x="0" y="1277389"/>
          <a:ext cx="9143999" cy="55806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34273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Building your IP LARC Team</a:t>
            </a:r>
          </a:p>
        </p:txBody>
      </p:sp>
      <p:pic>
        <p:nvPicPr>
          <p:cNvPr id="2" name="Picture 1" descr="Scriptus Digitais: Mais de 70% dos médicos cubanos vã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808" y="1905000"/>
            <a:ext cx="5103192" cy="3397271"/>
          </a:xfrm>
          <a:prstGeom prst="rect">
            <a:avLst/>
          </a:prstGeom>
        </p:spPr>
      </p:pic>
      <p:sp>
        <p:nvSpPr>
          <p:cNvPr id="16387" name="Content Placeholder 3"/>
          <p:cNvSpPr>
            <a:spLocks noGrp="1"/>
          </p:cNvSpPr>
          <p:nvPr>
            <p:ph idx="1"/>
          </p:nvPr>
        </p:nvSpPr>
        <p:spPr>
          <a:xfrm>
            <a:off x="439057" y="1295400"/>
            <a:ext cx="8229600" cy="4830763"/>
          </a:xfrm>
        </p:spPr>
        <p:txBody>
          <a:bodyPr/>
          <a:lstStyle/>
          <a:p>
            <a:pPr>
              <a:buClr>
                <a:srgbClr val="F58466"/>
              </a:buClr>
            </a:pPr>
            <a:r>
              <a:rPr lang="en-US" sz="2400" dirty="0" smtClean="0"/>
              <a:t>Required</a:t>
            </a:r>
            <a:endParaRPr lang="en-US" sz="2400" dirty="0"/>
          </a:p>
          <a:p>
            <a:pPr lvl="1">
              <a:buClr>
                <a:srgbClr val="F58466"/>
              </a:buClr>
            </a:pPr>
            <a:r>
              <a:rPr lang="en-US" sz="2400" dirty="0"/>
              <a:t>OB provider </a:t>
            </a:r>
            <a:r>
              <a:rPr lang="en-US" sz="2400" dirty="0" smtClean="0"/>
              <a:t>champion</a:t>
            </a:r>
            <a:endParaRPr lang="en-US" sz="2400" dirty="0"/>
          </a:p>
          <a:p>
            <a:pPr lvl="1">
              <a:buClr>
                <a:srgbClr val="F58466"/>
              </a:buClr>
            </a:pPr>
            <a:r>
              <a:rPr lang="en-US" sz="2400" dirty="0"/>
              <a:t>OB nurse </a:t>
            </a:r>
            <a:r>
              <a:rPr lang="en-US" sz="2400" dirty="0" smtClean="0"/>
              <a:t>champion</a:t>
            </a:r>
            <a:endParaRPr lang="en-US" sz="2400" dirty="0"/>
          </a:p>
          <a:p>
            <a:pPr>
              <a:buClr>
                <a:srgbClr val="F58466"/>
              </a:buClr>
            </a:pPr>
            <a:r>
              <a:rPr lang="en-US" sz="2400" dirty="0" smtClean="0"/>
              <a:t>Recommended</a:t>
            </a:r>
            <a:endParaRPr lang="en-US" sz="2400" dirty="0"/>
          </a:p>
          <a:p>
            <a:pPr lvl="1">
              <a:buClr>
                <a:srgbClr val="F58466"/>
              </a:buClr>
            </a:pPr>
            <a:r>
              <a:rPr lang="en-US" sz="2400" dirty="0"/>
              <a:t>Patient/family member</a:t>
            </a:r>
          </a:p>
          <a:p>
            <a:pPr lvl="1">
              <a:buClr>
                <a:srgbClr val="F58466"/>
              </a:buClr>
            </a:pPr>
            <a:r>
              <a:rPr lang="en-US" sz="2400" dirty="0" smtClean="0"/>
              <a:t>Outpatient representative </a:t>
            </a:r>
            <a:endParaRPr lang="en-US" sz="2400" dirty="0"/>
          </a:p>
          <a:p>
            <a:pPr lvl="1">
              <a:buClr>
                <a:srgbClr val="F58466"/>
              </a:buClr>
            </a:pPr>
            <a:r>
              <a:rPr lang="en-US" sz="2400" dirty="0" smtClean="0"/>
              <a:t>billing/collections</a:t>
            </a:r>
          </a:p>
          <a:p>
            <a:pPr lvl="1">
              <a:buClr>
                <a:srgbClr val="F58466"/>
              </a:buClr>
            </a:pPr>
            <a:r>
              <a:rPr lang="en-US" sz="2400" dirty="0" smtClean="0"/>
              <a:t>Contracts/MCO liaison</a:t>
            </a:r>
          </a:p>
          <a:p>
            <a:pPr lvl="1">
              <a:buClr>
                <a:srgbClr val="F58466"/>
              </a:buClr>
            </a:pPr>
            <a:r>
              <a:rPr lang="en-US" sz="2400" dirty="0" smtClean="0"/>
              <a:t>IT/EMR</a:t>
            </a:r>
          </a:p>
          <a:p>
            <a:pPr lvl="1">
              <a:buClr>
                <a:srgbClr val="F58466"/>
              </a:buClr>
            </a:pPr>
            <a:r>
              <a:rPr lang="en-US" sz="2400" dirty="0" smtClean="0"/>
              <a:t>Pharmacy</a:t>
            </a:r>
          </a:p>
          <a:p>
            <a:pPr lvl="1">
              <a:buClr>
                <a:srgbClr val="F58466"/>
              </a:buClr>
            </a:pPr>
            <a:r>
              <a:rPr lang="en-US" sz="2400" dirty="0" smtClean="0"/>
              <a:t>Lactation consultant</a:t>
            </a:r>
          </a:p>
          <a:p>
            <a:pPr lvl="1">
              <a:buClr>
                <a:srgbClr val="F58466"/>
              </a:buClr>
            </a:pPr>
            <a:r>
              <a:rPr lang="en-US" sz="2400" dirty="0" smtClean="0"/>
              <a:t>QI </a:t>
            </a:r>
            <a:r>
              <a:rPr lang="en-US" sz="2400" dirty="0"/>
              <a:t>professional </a:t>
            </a:r>
          </a:p>
          <a:p>
            <a:pPr marL="342900" lvl="1" indent="-342900" eaLnBrk="1" hangingPunct="1">
              <a:buClr>
                <a:srgbClr val="F58466"/>
              </a:buClr>
              <a:buFont typeface="Arial" pitchFamily="34" charset="0"/>
              <a:buChar char="•"/>
            </a:pPr>
            <a:endParaRPr lang="en-US" sz="2400" dirty="0"/>
          </a:p>
        </p:txBody>
      </p:sp>
    </p:spTree>
    <p:extLst>
      <p:ext uri="{BB962C8B-B14F-4D97-AF65-F5344CB8AC3E}">
        <p14:creationId xmlns:p14="http://schemas.microsoft.com/office/powerpoint/2010/main" val="2998945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75" y="3553145"/>
            <a:ext cx="8632721" cy="914400"/>
          </a:xfrm>
        </p:spPr>
        <p:txBody>
          <a:bodyPr>
            <a:noAutofit/>
          </a:bodyPr>
          <a:lstStyle/>
          <a:p>
            <a:pPr algn="ctr">
              <a:spcBef>
                <a:spcPts val="0"/>
              </a:spcBef>
            </a:pPr>
            <a:r>
              <a:rPr lang="en-US" sz="2800" dirty="0" smtClean="0">
                <a:solidFill>
                  <a:schemeClr val="tx1"/>
                </a:solidFill>
              </a:rPr>
              <a:t>Julie Z. DeCesare, MD</a:t>
            </a:r>
            <a:endParaRPr lang="en-US" sz="800" dirty="0" smtClean="0">
              <a:solidFill>
                <a:schemeClr val="tx1"/>
              </a:solidFill>
            </a:endParaRPr>
          </a:p>
          <a:p>
            <a:pPr algn="ctr">
              <a:spcBef>
                <a:spcPts val="0"/>
              </a:spcBef>
            </a:pPr>
            <a:endParaRPr lang="en-US" sz="800" dirty="0" smtClean="0">
              <a:solidFill>
                <a:schemeClr val="tx1"/>
              </a:solidFill>
            </a:endParaRPr>
          </a:p>
          <a:p>
            <a:pPr algn="ctr">
              <a:spcBef>
                <a:spcPts val="0"/>
              </a:spcBef>
            </a:pPr>
            <a:r>
              <a:rPr lang="en-US" sz="2400" dirty="0" smtClean="0">
                <a:solidFill>
                  <a:schemeClr val="tx1">
                    <a:lumMod val="65000"/>
                    <a:lumOff val="35000"/>
                  </a:schemeClr>
                </a:solidFill>
                <a:latin typeface="Arial Narrow" panose="020B0606020202030204" pitchFamily="34" charset="0"/>
              </a:rPr>
              <a:t>Clinical Co-Lead for PROVIDE</a:t>
            </a:r>
          </a:p>
          <a:p>
            <a:pPr algn="ctr">
              <a:spcBef>
                <a:spcPts val="0"/>
              </a:spcBef>
            </a:pPr>
            <a:r>
              <a:rPr lang="en-US" sz="2400" dirty="0" smtClean="0">
                <a:solidFill>
                  <a:schemeClr val="tx1">
                    <a:lumMod val="65000"/>
                    <a:lumOff val="35000"/>
                  </a:schemeClr>
                </a:solidFill>
                <a:latin typeface="Arial Narrow" panose="020B0606020202030204" pitchFamily="34" charset="0"/>
              </a:rPr>
              <a:t>Florida </a:t>
            </a:r>
            <a:r>
              <a:rPr lang="en-US" sz="2400" dirty="0">
                <a:solidFill>
                  <a:schemeClr val="tx1">
                    <a:lumMod val="65000"/>
                    <a:lumOff val="35000"/>
                  </a:schemeClr>
                </a:solidFill>
                <a:latin typeface="Arial Narrow" panose="020B0606020202030204" pitchFamily="34" charset="0"/>
              </a:rPr>
              <a:t>Perinatal Quality Collaborative</a:t>
            </a:r>
          </a:p>
          <a:p>
            <a:pPr algn="ctr">
              <a:spcBef>
                <a:spcPts val="0"/>
              </a:spcBef>
            </a:pPr>
            <a:r>
              <a:rPr lang="en-US" sz="2400" dirty="0" smtClean="0">
                <a:solidFill>
                  <a:schemeClr val="tx1">
                    <a:lumMod val="65000"/>
                    <a:lumOff val="35000"/>
                  </a:schemeClr>
                </a:solidFill>
                <a:latin typeface="Arial Narrow" panose="020B0606020202030204" pitchFamily="34" charset="0"/>
              </a:rPr>
              <a:t>Associate Professor</a:t>
            </a:r>
          </a:p>
          <a:p>
            <a:pPr algn="ctr">
              <a:spcBef>
                <a:spcPts val="0"/>
              </a:spcBef>
            </a:pPr>
            <a:r>
              <a:rPr lang="en-US" sz="2400" dirty="0" smtClean="0">
                <a:solidFill>
                  <a:schemeClr val="tx1">
                    <a:lumMod val="65000"/>
                    <a:lumOff val="35000"/>
                  </a:schemeClr>
                </a:solidFill>
                <a:latin typeface="Arial Narrow" panose="020B0606020202030204" pitchFamily="34" charset="0"/>
              </a:rPr>
              <a:t>University of Florida College of Medicine </a:t>
            </a:r>
          </a:p>
          <a:p>
            <a:pPr algn="ctr">
              <a:spcBef>
                <a:spcPts val="0"/>
              </a:spcBef>
            </a:pPr>
            <a:endParaRPr lang="en-US" sz="2400" dirty="0" smtClean="0">
              <a:solidFill>
                <a:schemeClr val="tx1">
                  <a:lumMod val="65000"/>
                  <a:lumOff val="35000"/>
                </a:schemeClr>
              </a:solidFill>
              <a:latin typeface="Arial Narrow" panose="020B0606020202030204" pitchFamily="34" charset="0"/>
            </a:endParaRPr>
          </a:p>
        </p:txBody>
      </p:sp>
      <p:pic>
        <p:nvPicPr>
          <p:cNvPr id="7" name="Picture 4" descr="C:\Users\hlopezca\Desktop\FPQC Meeting Material\FPQC change of image\Logo-and-Tagline_Final.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4956"/>
          <a:stretch/>
        </p:blipFill>
        <p:spPr bwMode="auto">
          <a:xfrm>
            <a:off x="7956321" y="266310"/>
            <a:ext cx="882879" cy="822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23454" y="1922317"/>
            <a:ext cx="7924800" cy="1470025"/>
          </a:xfrm>
        </p:spPr>
        <p:txBody>
          <a:bodyPr>
            <a:normAutofit/>
          </a:bodyPr>
          <a:lstStyle/>
          <a:p>
            <a:r>
              <a:rPr lang="en-US" sz="3600" dirty="0" smtClean="0">
                <a:solidFill>
                  <a:srgbClr val="00510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Florida Perinatal Quality Collaborative: </a:t>
            </a:r>
            <a:r>
              <a:rPr lang="en-US" sz="3600" i="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Access LARC</a:t>
            </a:r>
            <a:endParaRPr lang="en-US"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7762009" y="245528"/>
            <a:ext cx="1108364" cy="1053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565530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Access</a:t>
            </a:r>
            <a:r>
              <a:rPr lang="en-US" b="1" dirty="0" smtClean="0"/>
              <a:t> LARC</a:t>
            </a:r>
            <a:endParaRPr lang="en-US" b="1" dirty="0"/>
          </a:p>
        </p:txBody>
      </p:sp>
      <p:sp>
        <p:nvSpPr>
          <p:cNvPr id="6" name="Subtitle 5"/>
          <p:cNvSpPr>
            <a:spLocks noGrp="1"/>
          </p:cNvSpPr>
          <p:nvPr>
            <p:ph type="body" idx="1"/>
          </p:nvPr>
        </p:nvSpPr>
        <p:spPr/>
        <p:txBody>
          <a:bodyPr>
            <a:normAutofit/>
          </a:bodyPr>
          <a:lstStyle/>
          <a:p>
            <a:r>
              <a:rPr lang="en-US" sz="3200" dirty="0" smtClean="0"/>
              <a:t>Immediate Postpartum Long-Acting Reversible Contraceptives (LARC)</a:t>
            </a:r>
            <a:endParaRPr lang="en-US" sz="32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S PGothic" pitchFamily="34" charset="-128"/>
              <a:cs typeface="+mn-cs"/>
            </a:endParaRPr>
          </a:p>
        </p:txBody>
      </p:sp>
      <p:sp>
        <p:nvSpPr>
          <p:cNvPr id="3" name="Rectangle 2"/>
          <p:cNvSpPr/>
          <p:nvPr/>
        </p:nvSpPr>
        <p:spPr>
          <a:xfrm>
            <a:off x="1447800" y="228600"/>
            <a:ext cx="6019800" cy="255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8367" b="100000" l="2716" r="97284">
                        <a14:foregroundMark x1="19355" y1="47410" x2="19355" y2="47410"/>
                        <a14:foregroundMark x1="78268" y1="39442" x2="78268" y2="39442"/>
                        <a14:foregroundMark x1="79796" y1="35458" x2="79796" y2="35458"/>
                        <a14:foregroundMark x1="76570" y1="46614" x2="76570" y2="46614"/>
                        <a14:foregroundMark x1="73175" y1="17530" x2="82513" y2="25498"/>
                        <a14:foregroundMark x1="83362" y1="27092" x2="89474" y2="36255"/>
                        <a14:foregroundMark x1="80985" y1="29084" x2="72666" y2="61355"/>
                        <a14:foregroundMark x1="73005" y1="60159" x2="73005" y2="60159"/>
                        <a14:foregroundMark x1="72496" y1="62550" x2="81154" y2="29084"/>
                        <a14:foregroundMark x1="19355" y1="11952" x2="19694" y2="68526"/>
                        <a14:foregroundMark x1="94567" y1="96016" x2="94567" y2="96016"/>
                        <a14:backgroundMark x1="11545" y1="46614" x2="11545" y2="46614"/>
                        <a14:backgroundMark x1="849" y1="1594" x2="16129" y2="59761"/>
                        <a14:backgroundMark x1="51104" y1="50598" x2="51104" y2="50598"/>
                      </a14:backgroundRemoval>
                    </a14:imgEffect>
                  </a14:imgLayer>
                </a14:imgProps>
              </a:ext>
              <a:ext uri="{28A0092B-C50C-407E-A947-70E740481C1C}">
                <a14:useLocalDpi xmlns:a14="http://schemas.microsoft.com/office/drawing/2010/main" val="0"/>
              </a:ext>
            </a:extLst>
          </a:blip>
          <a:stretch>
            <a:fillRect/>
          </a:stretch>
        </p:blipFill>
        <p:spPr>
          <a:xfrm>
            <a:off x="1981200" y="228600"/>
            <a:ext cx="5100145" cy="2235642"/>
          </a:xfrm>
          <a:prstGeom prst="rect">
            <a:avLst/>
          </a:prstGeom>
        </p:spPr>
      </p:pic>
    </p:spTree>
    <p:extLst>
      <p:ext uri="{BB962C8B-B14F-4D97-AF65-F5344CB8AC3E}">
        <p14:creationId xmlns:p14="http://schemas.microsoft.com/office/powerpoint/2010/main" val="9369637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LARC Initiative</a:t>
            </a:r>
            <a:br>
              <a:rPr lang="en-US" dirty="0" smtClean="0"/>
            </a:br>
            <a:r>
              <a:rPr lang="en-US" dirty="0" smtClean="0"/>
              <a:t>Two Phases</a:t>
            </a:r>
            <a:endParaRPr lang="en-US" dirty="0"/>
          </a:p>
        </p:txBody>
      </p:sp>
      <p:sp>
        <p:nvSpPr>
          <p:cNvPr id="3" name="Content Placeholder 2"/>
          <p:cNvSpPr>
            <a:spLocks noGrp="1"/>
          </p:cNvSpPr>
          <p:nvPr>
            <p:ph idx="1"/>
          </p:nvPr>
        </p:nvSpPr>
        <p:spPr>
          <a:xfrm>
            <a:off x="457200" y="1981200"/>
            <a:ext cx="8229600" cy="4144963"/>
          </a:xfrm>
        </p:spPr>
        <p:txBody>
          <a:bodyPr>
            <a:normAutofit/>
          </a:bodyPr>
          <a:lstStyle/>
          <a:p>
            <a:r>
              <a:rPr lang="en-US" b="1" dirty="0" smtClean="0"/>
              <a:t>Pre-Implementation Phase:  </a:t>
            </a:r>
          </a:p>
          <a:p>
            <a:pPr marL="457200" lvl="1" indent="0">
              <a:buNone/>
            </a:pPr>
            <a:r>
              <a:rPr lang="en-US" dirty="0" smtClean="0"/>
              <a:t>Focuses on getting structural changes in place to allow for acquisition and billing of LARCs</a:t>
            </a:r>
          </a:p>
          <a:p>
            <a:endParaRPr lang="en-US" b="1" dirty="0"/>
          </a:p>
          <a:p>
            <a:r>
              <a:rPr lang="en-US" b="1" dirty="0" smtClean="0"/>
              <a:t>Implementation Phase:</a:t>
            </a:r>
          </a:p>
          <a:p>
            <a:pPr marL="457200" lvl="1" indent="0">
              <a:buNone/>
            </a:pPr>
            <a:r>
              <a:rPr lang="en-US" dirty="0" smtClean="0"/>
              <a:t>Focuses on provision of new service</a:t>
            </a:r>
          </a:p>
          <a:p>
            <a:pPr lvl="1"/>
            <a:endParaRPr lang="en-US" dirty="0"/>
          </a:p>
          <a:p>
            <a:pPr lvl="1"/>
            <a:endParaRPr lang="en-US" dirty="0" smtClean="0"/>
          </a:p>
          <a:p>
            <a:pPr lvl="1"/>
            <a:endParaRPr lang="en-US" dirty="0"/>
          </a:p>
          <a:p>
            <a:pPr marL="457200" lvl="1" indent="0">
              <a:buNone/>
            </a:pPr>
            <a:endParaRPr lang="en-US" sz="2600" dirty="0" smtClean="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35387590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LARC</a:t>
            </a:r>
            <a:endParaRPr lang="en-US" dirty="0"/>
          </a:p>
        </p:txBody>
      </p:sp>
      <p:sp>
        <p:nvSpPr>
          <p:cNvPr id="3" name="Content Placeholder 2"/>
          <p:cNvSpPr>
            <a:spLocks noGrp="1"/>
          </p:cNvSpPr>
          <p:nvPr>
            <p:ph idx="1"/>
          </p:nvPr>
        </p:nvSpPr>
        <p:spPr/>
        <p:txBody>
          <a:bodyPr/>
          <a:lstStyle/>
          <a:p>
            <a:r>
              <a:rPr lang="en-US" dirty="0" smtClean="0"/>
              <a:t>Practice at a Catholic Facility </a:t>
            </a:r>
          </a:p>
          <a:p>
            <a:r>
              <a:rPr lang="en-US" dirty="0" smtClean="0"/>
              <a:t>Creating a series of work arounds to enhance pp contraception</a:t>
            </a:r>
          </a:p>
          <a:p>
            <a:r>
              <a:rPr lang="en-US" dirty="0" smtClean="0"/>
              <a:t>Same day discharge and </a:t>
            </a:r>
            <a:r>
              <a:rPr lang="en-US" dirty="0" err="1" smtClean="0"/>
              <a:t>nexplanon</a:t>
            </a:r>
            <a:r>
              <a:rPr lang="en-US" dirty="0" smtClean="0"/>
              <a:t> insertion </a:t>
            </a:r>
          </a:p>
          <a:p>
            <a:r>
              <a:rPr lang="en-US" dirty="0" smtClean="0"/>
              <a:t>Protocol for IUD insertions </a:t>
            </a:r>
            <a:r>
              <a:rPr lang="en-US" smtClean="0"/>
              <a:t>2 weeks pp </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10141030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685346"/>
          </a:xfrm>
        </p:spPr>
        <p:txBody>
          <a:bodyPr>
            <a:normAutofit fontScale="90000"/>
          </a:bodyPr>
          <a:lstStyle/>
          <a:p>
            <a:r>
              <a:rPr lang="en-US" cap="small" dirty="0" smtClean="0">
                <a:solidFill>
                  <a:srgbClr val="9C855A"/>
                </a:solidFill>
              </a:rPr>
              <a:t>Questions?</a:t>
            </a:r>
            <a:endParaRPr lang="en-US" cap="small" dirty="0">
              <a:solidFill>
                <a:srgbClr val="9C855A"/>
              </a:solidFill>
            </a:endParaRPr>
          </a:p>
        </p:txBody>
      </p:sp>
      <p:sp>
        <p:nvSpPr>
          <p:cNvPr id="3" name="Content Placeholder 2"/>
          <p:cNvSpPr>
            <a:spLocks noGrp="1"/>
          </p:cNvSpPr>
          <p:nvPr>
            <p:ph type="subTitle" idx="1"/>
          </p:nvPr>
        </p:nvSpPr>
        <p:spPr>
          <a:xfrm>
            <a:off x="2667000" y="2815772"/>
            <a:ext cx="5275385" cy="2269276"/>
          </a:xfrm>
        </p:spPr>
        <p:txBody>
          <a:bodyPr>
            <a:normAutofit fontScale="25000" lnSpcReduction="20000"/>
          </a:bodyPr>
          <a:lstStyle/>
          <a:p>
            <a:pPr marL="0" indent="0" algn="l">
              <a:lnSpc>
                <a:spcPct val="220000"/>
              </a:lnSpc>
              <a:buNone/>
            </a:pPr>
            <a:r>
              <a:rPr lang="en-US" sz="8000" b="1" dirty="0" smtClean="0">
                <a:solidFill>
                  <a:schemeClr val="tx1"/>
                </a:solidFill>
              </a:rPr>
              <a:t>Facebook.com/TheFPQC/</a:t>
            </a:r>
            <a:endParaRPr lang="en-US" sz="3400" b="1" dirty="0">
              <a:solidFill>
                <a:schemeClr val="tx1"/>
              </a:solidFill>
            </a:endParaRPr>
          </a:p>
          <a:p>
            <a:pPr marL="0" indent="0" algn="l">
              <a:lnSpc>
                <a:spcPct val="220000"/>
              </a:lnSpc>
              <a:buNone/>
            </a:pPr>
            <a:r>
              <a:rPr lang="en-US" sz="8000" b="1" dirty="0" smtClean="0">
                <a:solidFill>
                  <a:schemeClr val="tx1"/>
                </a:solidFill>
              </a:rPr>
              <a:t>@TheFPQC</a:t>
            </a:r>
          </a:p>
          <a:p>
            <a:pPr algn="l">
              <a:lnSpc>
                <a:spcPct val="220000"/>
              </a:lnSpc>
            </a:pPr>
            <a:r>
              <a:rPr lang="en-US" sz="8000" b="1" dirty="0">
                <a:solidFill>
                  <a:schemeClr val="tx1"/>
                </a:solidFill>
              </a:rPr>
              <a:t>Join our mailing list at </a:t>
            </a:r>
            <a:r>
              <a:rPr lang="en-US" sz="8000" b="1" dirty="0" smtClean="0">
                <a:solidFill>
                  <a:schemeClr val="tx1"/>
                </a:solidFill>
              </a:rPr>
              <a:t>FPQC.org</a:t>
            </a:r>
            <a:endParaRPr lang="en-US" sz="3400" b="1" dirty="0" smtClean="0">
              <a:solidFill>
                <a:schemeClr val="tx1"/>
              </a:solidFill>
            </a:endParaRPr>
          </a:p>
          <a:p>
            <a:pPr algn="l">
              <a:lnSpc>
                <a:spcPct val="220000"/>
              </a:lnSpc>
            </a:pPr>
            <a:r>
              <a:rPr lang="en-US" sz="8000" b="1" dirty="0" smtClean="0">
                <a:solidFill>
                  <a:schemeClr val="tx1"/>
                </a:solidFill>
              </a:rPr>
              <a:t>E-mail: FPQC@health.usf.edu</a:t>
            </a:r>
          </a:p>
          <a:p>
            <a:pPr algn="l">
              <a:lnSpc>
                <a:spcPct val="220000"/>
              </a:lnSpc>
            </a:pPr>
            <a:endParaRPr lang="en-US" sz="8000" b="1" dirty="0">
              <a:solidFill>
                <a:schemeClr val="tx1"/>
              </a:solidFill>
            </a:endParaRPr>
          </a:p>
          <a:p>
            <a:pPr marL="0" indent="0" algn="l">
              <a:lnSpc>
                <a:spcPct val="220000"/>
              </a:lnSpc>
              <a:buNone/>
            </a:pPr>
            <a:endParaRPr lang="en-US" sz="3400" b="1" dirty="0" smtClean="0">
              <a:solidFill>
                <a:schemeClr val="tx1"/>
              </a:solidFill>
            </a:endParaRP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4294967295"/>
          </p:nvPr>
        </p:nvSpPr>
        <p:spPr>
          <a:xfrm>
            <a:off x="0" y="6400800"/>
            <a:ext cx="381000" cy="3175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S PGothic" pitchFamily="34" charset="-128"/>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379" y="2956775"/>
            <a:ext cx="605290" cy="5810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298" y="3635548"/>
            <a:ext cx="595371" cy="5953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362" y="5085048"/>
            <a:ext cx="598628" cy="42746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6298" y="4355184"/>
            <a:ext cx="522504" cy="522504"/>
          </a:xfrm>
          <a:prstGeom prst="rect">
            <a:avLst/>
          </a:prstGeom>
        </p:spPr>
      </p:pic>
    </p:spTree>
    <p:extLst>
      <p:ext uri="{BB962C8B-B14F-4D97-AF65-F5344CB8AC3E}">
        <p14:creationId xmlns:p14="http://schemas.microsoft.com/office/powerpoint/2010/main" val="12420335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F58466"/>
                </a:solidFill>
                <a:latin typeface="Goudy Old Style" pitchFamily="18" charset="0"/>
              </a:rPr>
              <a:t>Amy Crockett, MD, MPH</a:t>
            </a:r>
            <a:endParaRPr lang="en-US" sz="4000" b="1" dirty="0">
              <a:solidFill>
                <a:srgbClr val="F58466"/>
              </a:solidFill>
              <a:latin typeface="Goudy Old Style" pitchFamily="18" charset="0"/>
              <a:ea typeface="MS PGothic" pitchFamily="34" charset="-128"/>
              <a:cs typeface="MS PGothic" charset="0"/>
            </a:endParaRPr>
          </a:p>
        </p:txBody>
      </p:sp>
      <p:sp>
        <p:nvSpPr>
          <p:cNvPr id="3" name="Content Placeholder 2"/>
          <p:cNvSpPr>
            <a:spLocks noGrp="1"/>
          </p:cNvSpPr>
          <p:nvPr>
            <p:ph idx="1"/>
          </p:nvPr>
        </p:nvSpPr>
        <p:spPr>
          <a:xfrm>
            <a:off x="457200" y="1219200"/>
            <a:ext cx="8229600" cy="4525963"/>
          </a:xfrm>
        </p:spPr>
        <p:txBody>
          <a:bodyPr/>
          <a:lstStyle/>
          <a:p>
            <a:r>
              <a:rPr lang="en-US" dirty="0" smtClean="0"/>
              <a:t>Clinical Lead, South Carolina Birth Outcomes Initiative</a:t>
            </a:r>
          </a:p>
        </p:txBody>
      </p:sp>
    </p:spTree>
    <p:extLst>
      <p:ext uri="{BB962C8B-B14F-4D97-AF65-F5344CB8AC3E}">
        <p14:creationId xmlns:p14="http://schemas.microsoft.com/office/powerpoint/2010/main" val="23844449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6400800" cy="1143000"/>
          </a:xfrm>
        </p:spPr>
        <p:txBody>
          <a:bodyPr/>
          <a:lstStyle/>
          <a:p>
            <a:pPr algn="l" eaLnBrk="1" hangingPunct="1"/>
            <a:r>
              <a:rPr lang="en-US" altLang="en-US" sz="4000" b="1" dirty="0" smtClean="0">
                <a:solidFill>
                  <a:srgbClr val="F58466"/>
                </a:solidFill>
                <a:latin typeface="Goudy Old Style" pitchFamily="18" charset="0"/>
              </a:rPr>
              <a:t>Teams Survey Says: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Future Interest in OB Improvement Areas </a:t>
            </a:r>
          </a:p>
        </p:txBody>
      </p:sp>
      <p:sp>
        <p:nvSpPr>
          <p:cNvPr id="2" name="Content Placeholder 1"/>
          <p:cNvSpPr>
            <a:spLocks noGrp="1"/>
          </p:cNvSpPr>
          <p:nvPr>
            <p:ph idx="1"/>
          </p:nvPr>
        </p:nvSpPr>
        <p:spPr>
          <a:xfrm>
            <a:off x="457200" y="1905000"/>
            <a:ext cx="8229600" cy="4525963"/>
          </a:xfrm>
        </p:spPr>
        <p:txBody>
          <a:bodyPr/>
          <a:lstStyle/>
          <a:p>
            <a:r>
              <a:rPr lang="en-US" dirty="0" smtClean="0"/>
              <a:t>Initiative to Support Vaginal Birth and Reduce Primary Cesareans</a:t>
            </a:r>
          </a:p>
          <a:p>
            <a:r>
              <a:rPr lang="en-US" dirty="0" smtClean="0"/>
              <a:t>Maternal Morbidity Reduction/Hemorrhage</a:t>
            </a:r>
          </a:p>
          <a:p>
            <a:r>
              <a:rPr lang="en-US" dirty="0" smtClean="0"/>
              <a:t>Maternal Morbidity Reduction/Prevention of Venous Thromboembolism</a:t>
            </a:r>
          </a:p>
        </p:txBody>
      </p:sp>
    </p:spTree>
    <p:extLst>
      <p:ext uri="{BB962C8B-B14F-4D97-AF65-F5344CB8AC3E}">
        <p14:creationId xmlns:p14="http://schemas.microsoft.com/office/powerpoint/2010/main" val="38946843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6400800" cy="1143000"/>
          </a:xfrm>
        </p:spPr>
        <p:txBody>
          <a:bodyPr/>
          <a:lstStyle/>
          <a:p>
            <a:pPr algn="l" eaLnBrk="1" hangingPunct="1"/>
            <a:r>
              <a:rPr lang="en-US" altLang="en-US" sz="4000" b="1" dirty="0" smtClean="0">
                <a:solidFill>
                  <a:srgbClr val="F58466"/>
                </a:solidFill>
                <a:latin typeface="Goudy Old Style" pitchFamily="18" charset="0"/>
              </a:rPr>
              <a:t>Other Areas of Interest in OB Improvement  </a:t>
            </a:r>
          </a:p>
        </p:txBody>
      </p:sp>
      <p:sp>
        <p:nvSpPr>
          <p:cNvPr id="2" name="Content Placeholder 1"/>
          <p:cNvSpPr>
            <a:spLocks noGrp="1"/>
          </p:cNvSpPr>
          <p:nvPr>
            <p:ph idx="1"/>
          </p:nvPr>
        </p:nvSpPr>
        <p:spPr/>
        <p:txBody>
          <a:bodyPr/>
          <a:lstStyle/>
          <a:p>
            <a:r>
              <a:rPr lang="en-US" dirty="0" smtClean="0"/>
              <a:t>Diabetes in Pregnancy</a:t>
            </a:r>
          </a:p>
          <a:p>
            <a:r>
              <a:rPr lang="en-US" dirty="0" smtClean="0"/>
              <a:t>Ob Sepsis/Reduction in SSI rates</a:t>
            </a:r>
          </a:p>
          <a:p>
            <a:r>
              <a:rPr lang="en-US" dirty="0" smtClean="0"/>
              <a:t>Baby Friendly/Lactation</a:t>
            </a:r>
          </a:p>
          <a:p>
            <a:r>
              <a:rPr lang="en-US" dirty="0" smtClean="0"/>
              <a:t>Perinatal Loss Bereavement Care</a:t>
            </a:r>
          </a:p>
          <a:p>
            <a:r>
              <a:rPr lang="en-US" dirty="0" smtClean="0"/>
              <a:t>Nitrous Oxide for Labor</a:t>
            </a:r>
          </a:p>
          <a:p>
            <a:r>
              <a:rPr lang="en-US" dirty="0" smtClean="0"/>
              <a:t>Safe Sleep</a:t>
            </a:r>
            <a:endParaRPr lang="en-US" dirty="0"/>
          </a:p>
        </p:txBody>
      </p:sp>
    </p:spTree>
    <p:extLst>
      <p:ext uri="{BB962C8B-B14F-4D97-AF65-F5344CB8AC3E}">
        <p14:creationId xmlns:p14="http://schemas.microsoft.com/office/powerpoint/2010/main" val="26487375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a:solidFill>
                  <a:srgbClr val="F58466"/>
                </a:solidFill>
                <a:latin typeface="Goudy Old Style" pitchFamily="18" charset="0"/>
              </a:rPr>
              <a:t>Discussion</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119</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417638"/>
            <a:ext cx="5715000" cy="4292600"/>
          </a:xfrm>
          <a:prstGeom prst="rect">
            <a:avLst/>
          </a:prstGeom>
        </p:spPr>
      </p:pic>
      <p:sp>
        <p:nvSpPr>
          <p:cNvPr id="7" name="Content Placeholder 3"/>
          <p:cNvSpPr>
            <a:spLocks noGrp="1"/>
          </p:cNvSpPr>
          <p:nvPr>
            <p:ph idx="1"/>
          </p:nvPr>
        </p:nvSpPr>
        <p:spPr>
          <a:xfrm>
            <a:off x="457200" y="1417638"/>
            <a:ext cx="3276600" cy="4479925"/>
          </a:xfrm>
        </p:spPr>
        <p:txBody>
          <a:bodyPr/>
          <a:lstStyle/>
          <a:p>
            <a:pPr eaLnBrk="1" hangingPunct="1">
              <a:buClr>
                <a:srgbClr val="F58466"/>
              </a:buClr>
            </a:pPr>
            <a:r>
              <a:rPr lang="en-US" altLang="en-US" dirty="0" smtClean="0"/>
              <a:t>Questions</a:t>
            </a:r>
          </a:p>
          <a:p>
            <a:pPr eaLnBrk="1" hangingPunct="1">
              <a:buClr>
                <a:srgbClr val="F58466"/>
              </a:buClr>
            </a:pPr>
            <a:r>
              <a:rPr lang="en-US" altLang="en-US" dirty="0" smtClean="0"/>
              <a:t>Barriers and opportunities to implement these initiatives in Illinois</a:t>
            </a:r>
          </a:p>
          <a:p>
            <a:pPr eaLnBrk="1" hangingPunct="1">
              <a:buClr>
                <a:srgbClr val="F58466"/>
              </a:buClr>
            </a:pPr>
            <a:r>
              <a:rPr lang="en-US" altLang="en-US" dirty="0" smtClean="0"/>
              <a:t>Next steps for consideration</a:t>
            </a:r>
          </a:p>
        </p:txBody>
      </p:sp>
    </p:spTree>
    <p:extLst>
      <p:ext uri="{BB962C8B-B14F-4D97-AF65-F5344CB8AC3E}">
        <p14:creationId xmlns:p14="http://schemas.microsoft.com/office/powerpoint/2010/main" val="386196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Patient Follow-up</a:t>
            </a:r>
          </a:p>
        </p:txBody>
      </p:sp>
      <p:graphicFrame>
        <p:nvGraphicFramePr>
          <p:cNvPr id="4" name="Chart 3"/>
          <p:cNvGraphicFramePr>
            <a:graphicFrameLocks/>
          </p:cNvGraphicFramePr>
          <p:nvPr>
            <p:extLst>
              <p:ext uri="{D42A27DB-BD31-4B8C-83A1-F6EECF244321}">
                <p14:modId xmlns:p14="http://schemas.microsoft.com/office/powerpoint/2010/main" val="2330585132"/>
              </p:ext>
            </p:extLst>
          </p:nvPr>
        </p:nvGraphicFramePr>
        <p:xfrm>
          <a:off x="1" y="1295400"/>
          <a:ext cx="91440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724995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Process improvement:  </a:t>
            </a:r>
            <a:br>
              <a:rPr lang="en-US" dirty="0" smtClean="0"/>
            </a:br>
            <a:r>
              <a:rPr lang="en-US" dirty="0" smtClean="0"/>
              <a:t>A brief introduction</a:t>
            </a:r>
            <a:endParaRPr lang="en-US" dirty="0"/>
          </a:p>
        </p:txBody>
      </p:sp>
    </p:spTree>
    <p:extLst>
      <p:ext uri="{BB962C8B-B14F-4D97-AF65-F5344CB8AC3E}">
        <p14:creationId xmlns:p14="http://schemas.microsoft.com/office/powerpoint/2010/main" val="38230635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IHI: Model for Improvement</a:t>
            </a:r>
            <a:endParaRPr lang="en-US" dirty="0"/>
          </a:p>
        </p:txBody>
      </p:sp>
      <p:pic>
        <p:nvPicPr>
          <p:cNvPr id="1026" name="Picture 2" descr="Image result for ihi model for impr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0"/>
            <a:ext cx="5334000" cy="5425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62200" y="838200"/>
            <a:ext cx="441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320430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Assemble Stakeholder</a:t>
            </a:r>
            <a:endParaRPr lang="en-US" dirty="0"/>
          </a:p>
        </p:txBody>
      </p:sp>
      <p:sp>
        <p:nvSpPr>
          <p:cNvPr id="3" name="Content Placeholder 2"/>
          <p:cNvSpPr>
            <a:spLocks noGrp="1"/>
          </p:cNvSpPr>
          <p:nvPr>
            <p:ph idx="1"/>
          </p:nvPr>
        </p:nvSpPr>
        <p:spPr/>
        <p:txBody>
          <a:bodyPr/>
          <a:lstStyle/>
          <a:p>
            <a:r>
              <a:rPr lang="en-US" dirty="0" smtClean="0"/>
              <a:t>Patients</a:t>
            </a:r>
          </a:p>
          <a:p>
            <a:r>
              <a:rPr lang="en-US" dirty="0" smtClean="0"/>
              <a:t>Nurses</a:t>
            </a:r>
          </a:p>
          <a:p>
            <a:r>
              <a:rPr lang="en-US" dirty="0" smtClean="0"/>
              <a:t>Providers</a:t>
            </a:r>
          </a:p>
          <a:p>
            <a:r>
              <a:rPr lang="en-US" dirty="0" smtClean="0"/>
              <a:t>Medical Assistants</a:t>
            </a:r>
          </a:p>
          <a:p>
            <a:r>
              <a:rPr lang="en-US" dirty="0" smtClean="0"/>
              <a:t>Clinic staff</a:t>
            </a:r>
          </a:p>
          <a:p>
            <a:r>
              <a:rPr lang="en-US" dirty="0" smtClean="0"/>
              <a:t>Outside agencies</a:t>
            </a:r>
            <a:endParaRPr lang="en-US" dirty="0"/>
          </a:p>
        </p:txBody>
      </p:sp>
    </p:spTree>
    <p:extLst>
      <p:ext uri="{BB962C8B-B14F-4D97-AF65-F5344CB8AC3E}">
        <p14:creationId xmlns:p14="http://schemas.microsoft.com/office/powerpoint/2010/main" val="2757367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Create an AIM Statement</a:t>
            </a:r>
            <a:endParaRPr lang="en-US" dirty="0"/>
          </a:p>
        </p:txBody>
      </p:sp>
      <p:sp>
        <p:nvSpPr>
          <p:cNvPr id="3" name="Content Placeholder 2"/>
          <p:cNvSpPr>
            <a:spLocks noGrp="1"/>
          </p:cNvSpPr>
          <p:nvPr>
            <p:ph idx="1"/>
          </p:nvPr>
        </p:nvSpPr>
        <p:spPr/>
        <p:txBody>
          <a:bodyPr/>
          <a:lstStyle/>
          <a:p>
            <a:r>
              <a:rPr lang="en-US" dirty="0" smtClean="0"/>
              <a:t>What do you want to change?</a:t>
            </a:r>
          </a:p>
          <a:p>
            <a:r>
              <a:rPr lang="en-US" dirty="0" smtClean="0"/>
              <a:t>By how much?</a:t>
            </a:r>
          </a:p>
          <a:p>
            <a:r>
              <a:rPr lang="en-US" dirty="0" smtClean="0"/>
              <a:t>By when?</a:t>
            </a:r>
            <a:endParaRPr lang="en-US" dirty="0"/>
          </a:p>
        </p:txBody>
      </p:sp>
    </p:spTree>
    <p:extLst>
      <p:ext uri="{BB962C8B-B14F-4D97-AF65-F5344CB8AC3E}">
        <p14:creationId xmlns:p14="http://schemas.microsoft.com/office/powerpoint/2010/main" val="9155603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Describe your problem</a:t>
            </a:r>
            <a:endParaRPr lang="en-US" dirty="0"/>
          </a:p>
        </p:txBody>
      </p:sp>
      <p:sp>
        <p:nvSpPr>
          <p:cNvPr id="3" name="Content Placeholder 2"/>
          <p:cNvSpPr>
            <a:spLocks noGrp="1"/>
          </p:cNvSpPr>
          <p:nvPr>
            <p:ph idx="1"/>
          </p:nvPr>
        </p:nvSpPr>
        <p:spPr/>
        <p:txBody>
          <a:bodyPr/>
          <a:lstStyle/>
          <a:p>
            <a:r>
              <a:rPr lang="en-US" dirty="0" smtClean="0"/>
              <a:t>Process map</a:t>
            </a:r>
          </a:p>
          <a:p>
            <a:r>
              <a:rPr lang="en-US" dirty="0" smtClean="0"/>
              <a:t>Fishbone</a:t>
            </a:r>
          </a:p>
          <a:p>
            <a:r>
              <a:rPr lang="en-US" dirty="0" smtClean="0"/>
              <a:t>Driver diagram</a:t>
            </a:r>
          </a:p>
        </p:txBody>
      </p:sp>
    </p:spTree>
    <p:extLst>
      <p:ext uri="{BB962C8B-B14F-4D97-AF65-F5344CB8AC3E}">
        <p14:creationId xmlns:p14="http://schemas.microsoft.com/office/powerpoint/2010/main" val="20260767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map</a:t>
            </a:r>
            <a:endParaRPr lang="en-US" dirty="0"/>
          </a:p>
        </p:txBody>
      </p:sp>
      <p:pic>
        <p:nvPicPr>
          <p:cNvPr id="6" name="Content Placeholder 5" descr="Screen Shot 2014-09-04 at 8.17.42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7800"/>
            <a:ext cx="4499573" cy="3822885"/>
          </a:xfrm>
          <a:prstGeom prst="rect">
            <a:avLst/>
          </a:prstGeom>
        </p:spPr>
      </p:pic>
      <p:pic>
        <p:nvPicPr>
          <p:cNvPr id="5" name="Picture 4"/>
          <p:cNvPicPr>
            <a:picLocks noChangeAspect="1"/>
          </p:cNvPicPr>
          <p:nvPr/>
        </p:nvPicPr>
        <p:blipFill>
          <a:blip r:embed="rId3"/>
          <a:stretch>
            <a:fillRect/>
          </a:stretch>
        </p:blipFill>
        <p:spPr>
          <a:xfrm>
            <a:off x="4499573" y="2286000"/>
            <a:ext cx="4572000" cy="2819400"/>
          </a:xfrm>
          <a:prstGeom prst="rect">
            <a:avLst/>
          </a:prstGeom>
        </p:spPr>
      </p:pic>
      <p:sp>
        <p:nvSpPr>
          <p:cNvPr id="8" name="Rectangle 7"/>
          <p:cNvSpPr/>
          <p:nvPr/>
        </p:nvSpPr>
        <p:spPr>
          <a:xfrm>
            <a:off x="4572000" y="2286000"/>
            <a:ext cx="4593879"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0469372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Fishbone</a:t>
            </a:r>
            <a:endParaRPr lang="en-US" dirty="0"/>
          </a:p>
        </p:txBody>
      </p:sp>
      <p:pic>
        <p:nvPicPr>
          <p:cNvPr id="4" name="Content Placeholder 3"/>
          <p:cNvPicPr>
            <a:picLocks noGrp="1" noChangeAspect="1"/>
          </p:cNvPicPr>
          <p:nvPr>
            <p:ph idx="1"/>
          </p:nvPr>
        </p:nvPicPr>
        <p:blipFill>
          <a:blip r:embed="rId2"/>
          <a:stretch>
            <a:fillRect/>
          </a:stretch>
        </p:blipFill>
        <p:spPr>
          <a:xfrm>
            <a:off x="457200" y="894851"/>
            <a:ext cx="8229600" cy="5220697"/>
          </a:xfrm>
          <a:prstGeom prst="rect">
            <a:avLst/>
          </a:prstGeom>
          <a:solidFill>
            <a:schemeClr val="bg1"/>
          </a:solidFill>
        </p:spPr>
      </p:pic>
      <p:sp>
        <p:nvSpPr>
          <p:cNvPr id="5" name="TextBox 4"/>
          <p:cNvSpPr txBox="1"/>
          <p:nvPr/>
        </p:nvSpPr>
        <p:spPr>
          <a:xfrm>
            <a:off x="1295400" y="838200"/>
            <a:ext cx="1447800"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Equipment</a:t>
            </a:r>
            <a:endParaRPr lang="en-US" dirty="0">
              <a:solidFill>
                <a:prstClr val="black"/>
              </a:solidFill>
              <a:latin typeface="Calibri"/>
              <a:ea typeface="+mn-ea"/>
            </a:endParaRPr>
          </a:p>
        </p:txBody>
      </p:sp>
      <p:sp>
        <p:nvSpPr>
          <p:cNvPr id="6" name="TextBox 5"/>
          <p:cNvSpPr txBox="1"/>
          <p:nvPr/>
        </p:nvSpPr>
        <p:spPr>
          <a:xfrm>
            <a:off x="4038600" y="710185"/>
            <a:ext cx="1447800"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Environment</a:t>
            </a:r>
            <a:endParaRPr lang="en-US" dirty="0">
              <a:solidFill>
                <a:prstClr val="black"/>
              </a:solidFill>
              <a:latin typeface="Calibri"/>
              <a:ea typeface="+mn-ea"/>
            </a:endParaRPr>
          </a:p>
        </p:txBody>
      </p:sp>
      <p:sp>
        <p:nvSpPr>
          <p:cNvPr id="7" name="TextBox 6"/>
          <p:cNvSpPr txBox="1"/>
          <p:nvPr/>
        </p:nvSpPr>
        <p:spPr>
          <a:xfrm>
            <a:off x="990600" y="5746216"/>
            <a:ext cx="1766935"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Patient factors</a:t>
            </a:r>
            <a:endParaRPr lang="en-US" dirty="0">
              <a:solidFill>
                <a:prstClr val="black"/>
              </a:solidFill>
              <a:latin typeface="Calibri"/>
              <a:ea typeface="+mn-ea"/>
            </a:endParaRPr>
          </a:p>
        </p:txBody>
      </p:sp>
      <p:sp>
        <p:nvSpPr>
          <p:cNvPr id="8" name="TextBox 7"/>
          <p:cNvSpPr txBox="1"/>
          <p:nvPr/>
        </p:nvSpPr>
        <p:spPr>
          <a:xfrm>
            <a:off x="3290935" y="5802867"/>
            <a:ext cx="1447800"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Teamwork</a:t>
            </a:r>
            <a:endParaRPr lang="en-US" dirty="0">
              <a:solidFill>
                <a:prstClr val="black"/>
              </a:solidFill>
              <a:latin typeface="Calibri"/>
              <a:ea typeface="+mn-ea"/>
            </a:endParaRPr>
          </a:p>
        </p:txBody>
      </p:sp>
      <p:sp>
        <p:nvSpPr>
          <p:cNvPr id="9" name="TextBox 8"/>
          <p:cNvSpPr txBox="1"/>
          <p:nvPr/>
        </p:nvSpPr>
        <p:spPr>
          <a:xfrm>
            <a:off x="5638800" y="5820798"/>
            <a:ext cx="1447800"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rPr>
              <a:t>Technology</a:t>
            </a:r>
            <a:endParaRPr lang="en-US" dirty="0">
              <a:solidFill>
                <a:prstClr val="black"/>
              </a:solidFill>
              <a:latin typeface="Calibri"/>
              <a:ea typeface="+mn-ea"/>
            </a:endParaRPr>
          </a:p>
        </p:txBody>
      </p:sp>
      <p:sp>
        <p:nvSpPr>
          <p:cNvPr id="10" name="TextBox 9"/>
          <p:cNvSpPr txBox="1"/>
          <p:nvPr/>
        </p:nvSpPr>
        <p:spPr>
          <a:xfrm>
            <a:off x="7467600" y="3048000"/>
            <a:ext cx="1447800" cy="369332"/>
          </a:xfrm>
          <a:prstGeom prst="rect">
            <a:avLst/>
          </a:prstGeom>
          <a:solidFill>
            <a:schemeClr val="bg1"/>
          </a:solidFill>
          <a:ln w="19050">
            <a:solidFill>
              <a:schemeClr val="tx1"/>
            </a:solidFill>
          </a:ln>
        </p:spPr>
        <p:txBody>
          <a:bodyPr wrap="square" rtlCol="0">
            <a:spAutoFit/>
          </a:bodyPr>
          <a:lstStyle/>
          <a:p>
            <a:pPr eaLnBrk="1" fontAlgn="auto" hangingPunct="1">
              <a:spcBef>
                <a:spcPts val="0"/>
              </a:spcBef>
              <a:spcAft>
                <a:spcPts val="0"/>
              </a:spcAft>
            </a:pPr>
            <a:r>
              <a:rPr lang="en-US" dirty="0" err="1" smtClean="0">
                <a:solidFill>
                  <a:prstClr val="black"/>
                </a:solidFill>
                <a:latin typeface="Calibri"/>
                <a:ea typeface="+mn-ea"/>
              </a:rPr>
              <a:t>Outcom</a:t>
            </a:r>
            <a:endParaRPr lang="en-US" dirty="0">
              <a:solidFill>
                <a:prstClr val="black"/>
              </a:solidFill>
              <a:latin typeface="Calibri"/>
              <a:ea typeface="+mn-ea"/>
            </a:endParaRPr>
          </a:p>
        </p:txBody>
      </p:sp>
    </p:spTree>
    <p:extLst>
      <p:ext uri="{BB962C8B-B14F-4D97-AF65-F5344CB8AC3E}">
        <p14:creationId xmlns:p14="http://schemas.microsoft.com/office/powerpoint/2010/main" val="22007877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concept prioritization</a:t>
            </a:r>
            <a:endParaRPr lang="en-US" dirty="0"/>
          </a:p>
        </p:txBody>
      </p:sp>
      <p:pic>
        <p:nvPicPr>
          <p:cNvPr id="307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096000" cy="504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77237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Measurement</a:t>
            </a:r>
            <a:endParaRPr lang="en-US" dirty="0"/>
          </a:p>
        </p:txBody>
      </p:sp>
      <p:sp>
        <p:nvSpPr>
          <p:cNvPr id="3" name="Content Placeholder 2"/>
          <p:cNvSpPr>
            <a:spLocks noGrp="1"/>
          </p:cNvSpPr>
          <p:nvPr>
            <p:ph idx="1"/>
          </p:nvPr>
        </p:nvSpPr>
        <p:spPr/>
        <p:txBody>
          <a:bodyPr/>
          <a:lstStyle/>
          <a:p>
            <a:r>
              <a:rPr lang="en-US" b="1" dirty="0" smtClean="0"/>
              <a:t>Outcome measures</a:t>
            </a:r>
            <a:r>
              <a:rPr lang="en-US" dirty="0" smtClean="0"/>
              <a:t>: what you are trying to change?</a:t>
            </a:r>
          </a:p>
          <a:p>
            <a:r>
              <a:rPr lang="en-US" b="1" dirty="0" smtClean="0"/>
              <a:t>Process measures</a:t>
            </a:r>
            <a:r>
              <a:rPr lang="en-US" dirty="0" smtClean="0"/>
              <a:t>:  what are the components of care?</a:t>
            </a:r>
          </a:p>
          <a:p>
            <a:r>
              <a:rPr lang="en-US" b="1" dirty="0" smtClean="0"/>
              <a:t>Balancing measures</a:t>
            </a:r>
            <a:r>
              <a:rPr lang="en-US" dirty="0" smtClean="0"/>
              <a:t>: what could this process affect negatively?</a:t>
            </a:r>
            <a:endParaRPr lang="en-US" dirty="0"/>
          </a:p>
        </p:txBody>
      </p:sp>
    </p:spTree>
    <p:extLst>
      <p:ext uri="{BB962C8B-B14F-4D97-AF65-F5344CB8AC3E}">
        <p14:creationId xmlns:p14="http://schemas.microsoft.com/office/powerpoint/2010/main" val="22034854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Address the Change Concepts</a:t>
            </a:r>
          </a:p>
        </p:txBody>
      </p:sp>
      <p:pic>
        <p:nvPicPr>
          <p:cNvPr id="2050" name="Picture 2" descr="Image result for ihi model for improve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3901" y="1438309"/>
            <a:ext cx="4332295" cy="473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96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Debrief</a:t>
            </a:r>
          </a:p>
        </p:txBody>
      </p:sp>
      <p:graphicFrame>
        <p:nvGraphicFramePr>
          <p:cNvPr id="4" name="Chart 3"/>
          <p:cNvGraphicFramePr>
            <a:graphicFrameLocks/>
          </p:cNvGraphicFramePr>
          <p:nvPr>
            <p:extLst>
              <p:ext uri="{D42A27DB-BD31-4B8C-83A1-F6EECF244321}">
                <p14:modId xmlns:p14="http://schemas.microsoft.com/office/powerpoint/2010/main" val="1624895428"/>
              </p:ext>
            </p:extLst>
          </p:nvPr>
        </p:nvGraphicFramePr>
        <p:xfrm>
          <a:off x="0" y="1447800"/>
          <a:ext cx="9143999" cy="5410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6576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 time data evaluation: Run charts</a:t>
            </a:r>
            <a:endParaRPr lang="en-US" dirty="0"/>
          </a:p>
        </p:txBody>
      </p:sp>
      <p:pic>
        <p:nvPicPr>
          <p:cNvPr id="2050" name="Picture 2" descr="Image result for run char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0933" y="838200"/>
            <a:ext cx="604213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717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time data evaluation: Control charts</a:t>
            </a:r>
            <a:endParaRPr lang="en-US" dirty="0"/>
          </a:p>
        </p:txBody>
      </p:sp>
      <p:pic>
        <p:nvPicPr>
          <p:cNvPr id="3074" name="Picture 2" descr="Image result for control char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4903" y="838200"/>
            <a:ext cx="75848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03955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9" descr="PDSA Sequent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688227"/>
            <a:ext cx="7086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Line 3"/>
          <p:cNvSpPr>
            <a:spLocks noChangeAspect="1" noChangeShapeType="1"/>
          </p:cNvSpPr>
          <p:nvPr/>
        </p:nvSpPr>
        <p:spPr bwMode="auto">
          <a:xfrm flipV="1">
            <a:off x="2209800" y="1905000"/>
            <a:ext cx="0" cy="3657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168964" name="Line 4"/>
          <p:cNvSpPr>
            <a:spLocks noChangeAspect="1" noChangeShapeType="1"/>
          </p:cNvSpPr>
          <p:nvPr/>
        </p:nvSpPr>
        <p:spPr bwMode="auto">
          <a:xfrm>
            <a:off x="2209800" y="5562600"/>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168965" name="Text Box 5"/>
          <p:cNvSpPr txBox="1">
            <a:spLocks noChangeAspect="1" noChangeArrowheads="1"/>
          </p:cNvSpPr>
          <p:nvPr/>
        </p:nvSpPr>
        <p:spPr bwMode="auto">
          <a:xfrm>
            <a:off x="533400" y="3505200"/>
            <a:ext cx="16764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50000"/>
              </a:spcBef>
              <a:spcAft>
                <a:spcPts val="0"/>
              </a:spcAft>
              <a:buFont typeface="Wingdings" panose="05000000000000000000" pitchFamily="2" charset="2"/>
              <a:buNone/>
            </a:pPr>
            <a:r>
              <a:rPr lang="en-US" altLang="en-US" sz="1800">
                <a:solidFill>
                  <a:srgbClr val="1F497D"/>
                </a:solidFill>
                <a:ea typeface="ＭＳ Ｐゴシック" panose="020B0600070205080204" pitchFamily="34" charset="-128"/>
              </a:rPr>
              <a:t>Scale of PDSA/Test</a:t>
            </a:r>
          </a:p>
        </p:txBody>
      </p:sp>
      <p:sp>
        <p:nvSpPr>
          <p:cNvPr id="168966" name="Text Box 6"/>
          <p:cNvSpPr txBox="1">
            <a:spLocks noChangeAspect="1" noChangeArrowheads="1"/>
          </p:cNvSpPr>
          <p:nvPr/>
        </p:nvSpPr>
        <p:spPr bwMode="auto">
          <a:xfrm>
            <a:off x="838200" y="5603784"/>
            <a:ext cx="7086600" cy="339725"/>
          </a:xfrm>
          <a:prstGeom prst="rect">
            <a:avLst/>
          </a:prstGeom>
          <a:solidFill>
            <a:schemeClr val="bg1"/>
          </a:solidFill>
          <a:ln>
            <a:noFill/>
          </a:ln>
          <a:effectLs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lnSpc>
                <a:spcPct val="90000"/>
              </a:lnSpc>
              <a:spcBef>
                <a:spcPct val="50000"/>
              </a:spcBef>
              <a:spcAft>
                <a:spcPts val="0"/>
              </a:spcAft>
              <a:buFont typeface="Wingdings" panose="05000000000000000000" pitchFamily="2" charset="2"/>
              <a:buNone/>
            </a:pPr>
            <a:r>
              <a:rPr lang="en-US" altLang="en-US" sz="1800" dirty="0">
                <a:solidFill>
                  <a:srgbClr val="1F497D"/>
                </a:solidFill>
                <a:ea typeface="ＭＳ Ｐゴシック" panose="020B0600070205080204" pitchFamily="34" charset="-128"/>
              </a:rPr>
              <a:t>Degree of Belief</a:t>
            </a:r>
          </a:p>
        </p:txBody>
      </p:sp>
      <p:sp>
        <p:nvSpPr>
          <p:cNvPr id="168967" name="Rectangle 7"/>
          <p:cNvSpPr>
            <a:spLocks noChangeAspect="1" noChangeArrowheads="1"/>
          </p:cNvSpPr>
          <p:nvPr/>
        </p:nvSpPr>
        <p:spPr bwMode="auto">
          <a:xfrm>
            <a:off x="6858000" y="5645150"/>
            <a:ext cx="685800" cy="298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pPr>
            <a:endParaRPr lang="en-US" altLang="en-US" sz="1800">
              <a:solidFill>
                <a:prstClr val="black"/>
              </a:solidFill>
              <a:ea typeface="+mn-ea"/>
            </a:endParaRPr>
          </a:p>
        </p:txBody>
      </p:sp>
      <p:sp>
        <p:nvSpPr>
          <p:cNvPr id="168968" name="Title 1"/>
          <p:cNvSpPr>
            <a:spLocks noGrp="1"/>
          </p:cNvSpPr>
          <p:nvPr>
            <p:ph type="title"/>
          </p:nvPr>
        </p:nvSpPr>
        <p:spPr/>
        <p:txBody>
          <a:bodyPr/>
          <a:lstStyle/>
          <a:p>
            <a:pPr eaLnBrk="1" hangingPunct="1"/>
            <a:r>
              <a:rPr lang="en-US" altLang="en-US" smtClean="0"/>
              <a:t>An Overall Picture</a:t>
            </a:r>
          </a:p>
        </p:txBody>
      </p:sp>
      <p:sp>
        <p:nvSpPr>
          <p:cNvPr id="168969" name="TextBox 1"/>
          <p:cNvSpPr txBox="1">
            <a:spLocks noChangeArrowheads="1"/>
          </p:cNvSpPr>
          <p:nvPr/>
        </p:nvSpPr>
        <p:spPr bwMode="auto">
          <a:xfrm rot="10800000" flipV="1">
            <a:off x="152400" y="6154647"/>
            <a:ext cx="929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pPr>
            <a:r>
              <a:rPr lang="en-US" altLang="en-US" sz="1000" dirty="0">
                <a:solidFill>
                  <a:prstClr val="black"/>
                </a:solidFill>
                <a:ea typeface="+mn-ea"/>
                <a:cs typeface="Arial" panose="020B0604020202020204" pitchFamily="34" charset="0"/>
              </a:rPr>
              <a:t>Principle 1: Test on a Small Scale and Build Knowledge Sequentially. Cambridge, Massachusetts: Institute for Healthcare Improvement; 2009. (Available on www.IHI.org)</a:t>
            </a:r>
          </a:p>
        </p:txBody>
      </p:sp>
      <p:sp>
        <p:nvSpPr>
          <p:cNvPr id="3" name="Rectangle 2"/>
          <p:cNvSpPr/>
          <p:nvPr/>
        </p:nvSpPr>
        <p:spPr>
          <a:xfrm>
            <a:off x="0" y="6477000"/>
            <a:ext cx="899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Rectangle 1"/>
          <p:cNvSpPr/>
          <p:nvPr/>
        </p:nvSpPr>
        <p:spPr>
          <a:xfrm>
            <a:off x="6653920" y="5376742"/>
            <a:ext cx="533400" cy="1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5276233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Change!</a:t>
            </a:r>
            <a:endParaRPr lang="en-US" dirty="0"/>
          </a:p>
        </p:txBody>
      </p:sp>
      <p:sp>
        <p:nvSpPr>
          <p:cNvPr id="3" name="Content Placeholder 2"/>
          <p:cNvSpPr>
            <a:spLocks noGrp="1"/>
          </p:cNvSpPr>
          <p:nvPr>
            <p:ph idx="1"/>
          </p:nvPr>
        </p:nvSpPr>
        <p:spPr/>
        <p:txBody>
          <a:bodyPr/>
          <a:lstStyle/>
          <a:p>
            <a:r>
              <a:rPr lang="en-US" dirty="0" smtClean="0"/>
              <a:t>Share and learn from others</a:t>
            </a:r>
          </a:p>
          <a:p>
            <a:r>
              <a:rPr lang="en-US" dirty="0" smtClean="0"/>
              <a:t>Stay descriptive,  not prescriptive</a:t>
            </a:r>
          </a:p>
          <a:p>
            <a:r>
              <a:rPr lang="en-US" dirty="0" smtClean="0"/>
              <a:t>Follow data</a:t>
            </a:r>
          </a:p>
          <a:p>
            <a:r>
              <a:rPr lang="en-US" dirty="0" smtClean="0"/>
              <a:t>Know when to move on </a:t>
            </a:r>
            <a:r>
              <a:rPr lang="en-US" smtClean="0"/>
              <a:t>to sustainment</a:t>
            </a:r>
            <a:endParaRPr lang="en-US"/>
          </a:p>
        </p:txBody>
      </p:sp>
    </p:spTree>
    <p:extLst>
      <p:ext uri="{BB962C8B-B14F-4D97-AF65-F5344CB8AC3E}">
        <p14:creationId xmlns:p14="http://schemas.microsoft.com/office/powerpoint/2010/main" val="1382615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9FB3707-9EBE-4F61-9602-1846D1F9C0E8}" type="slidenum">
              <a:rPr lang="en-US" altLang="en-US" smtClean="0"/>
              <a:pPr>
                <a:defRPr/>
              </a:pPr>
              <a:t>14</a:t>
            </a:fld>
            <a:endParaRPr lang="en-US" altLang="en-US"/>
          </a:p>
        </p:txBody>
      </p:sp>
      <p:sp>
        <p:nvSpPr>
          <p:cNvPr id="5" name="TextBox 4"/>
          <p:cNvSpPr txBox="1"/>
          <p:nvPr/>
        </p:nvSpPr>
        <p:spPr>
          <a:xfrm>
            <a:off x="228600" y="15579"/>
            <a:ext cx="7493925" cy="1077218"/>
          </a:xfrm>
          <a:prstGeom prst="rect">
            <a:avLst/>
          </a:prstGeom>
          <a:noFill/>
        </p:spPr>
        <p:txBody>
          <a:bodyPr wrap="square" rtlCol="0">
            <a:spAutoFit/>
          </a:bodyPr>
          <a:lstStyle/>
          <a:p>
            <a:r>
              <a:rPr lang="en-US" sz="3200" b="1" dirty="0">
                <a:solidFill>
                  <a:srgbClr val="F58466"/>
                </a:solidFill>
                <a:latin typeface="Goudy Old Style" pitchFamily="18" charset="0"/>
              </a:rPr>
              <a:t>AIM Quarterly Measures:</a:t>
            </a:r>
          </a:p>
          <a:p>
            <a:r>
              <a:rPr lang="en-US" sz="3200" b="1" dirty="0">
                <a:solidFill>
                  <a:srgbClr val="F58466"/>
                </a:solidFill>
                <a:latin typeface="Goudy Old Style" pitchFamily="18" charset="0"/>
              </a:rPr>
              <a:t>Provider &amp; Nurse </a:t>
            </a:r>
            <a:r>
              <a:rPr lang="en-US" sz="3200" b="1" dirty="0" smtClean="0">
                <a:solidFill>
                  <a:srgbClr val="F58466"/>
                </a:solidFill>
                <a:latin typeface="Goudy Old Style" pitchFamily="18" charset="0"/>
              </a:rPr>
              <a:t>Education</a:t>
            </a:r>
            <a:endParaRPr lang="en-US" sz="3200" b="1" dirty="0">
              <a:solidFill>
                <a:srgbClr val="F58466"/>
              </a:solidFill>
              <a:latin typeface="Goudy Old Style" pitchFamily="18" charset="0"/>
            </a:endParaRPr>
          </a:p>
        </p:txBody>
      </p:sp>
      <p:graphicFrame>
        <p:nvGraphicFramePr>
          <p:cNvPr id="7" name="Chart 6"/>
          <p:cNvGraphicFramePr>
            <a:graphicFrameLocks/>
          </p:cNvGraphicFramePr>
          <p:nvPr>
            <p:extLst>
              <p:ext uri="{D42A27DB-BD31-4B8C-83A1-F6EECF244321}">
                <p14:modId xmlns:p14="http://schemas.microsoft.com/office/powerpoint/2010/main" val="2555480732"/>
              </p:ext>
            </p:extLst>
          </p:nvPr>
        </p:nvGraphicFramePr>
        <p:xfrm>
          <a:off x="533400" y="1066800"/>
          <a:ext cx="82296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2" name="Up Ribbon 1"/>
          <p:cNvSpPr/>
          <p:nvPr/>
        </p:nvSpPr>
        <p:spPr>
          <a:xfrm>
            <a:off x="7391400" y="2362200"/>
            <a:ext cx="1524000" cy="68580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Wow!</a:t>
            </a:r>
            <a:endParaRPr lang="en-US" dirty="0"/>
          </a:p>
        </p:txBody>
      </p:sp>
      <p:sp>
        <p:nvSpPr>
          <p:cNvPr id="3" name="TextBox 2"/>
          <p:cNvSpPr txBox="1"/>
          <p:nvPr/>
        </p:nvSpPr>
        <p:spPr>
          <a:xfrm>
            <a:off x="6172200" y="5148590"/>
            <a:ext cx="838200" cy="261610"/>
          </a:xfrm>
          <a:prstGeom prst="rect">
            <a:avLst/>
          </a:prstGeom>
          <a:solidFill>
            <a:schemeClr val="bg1"/>
          </a:solidFill>
        </p:spPr>
        <p:txBody>
          <a:bodyPr wrap="square" rtlCol="0">
            <a:spAutoFit/>
          </a:bodyPr>
          <a:lstStyle/>
          <a:p>
            <a:r>
              <a:rPr lang="en-US" sz="1100" dirty="0" smtClean="0"/>
              <a:t>Providers</a:t>
            </a:r>
            <a:endParaRPr lang="en-US" sz="1100" dirty="0"/>
          </a:p>
        </p:txBody>
      </p:sp>
      <p:sp>
        <p:nvSpPr>
          <p:cNvPr id="8" name="TextBox 7"/>
          <p:cNvSpPr txBox="1"/>
          <p:nvPr/>
        </p:nvSpPr>
        <p:spPr>
          <a:xfrm>
            <a:off x="7315200" y="5148590"/>
            <a:ext cx="838200" cy="261610"/>
          </a:xfrm>
          <a:prstGeom prst="rect">
            <a:avLst/>
          </a:prstGeom>
          <a:solidFill>
            <a:schemeClr val="bg1"/>
          </a:solidFill>
        </p:spPr>
        <p:txBody>
          <a:bodyPr wrap="square" rtlCol="0">
            <a:spAutoFit/>
          </a:bodyPr>
          <a:lstStyle/>
          <a:p>
            <a:r>
              <a:rPr lang="en-US" sz="1100" dirty="0" smtClean="0"/>
              <a:t>Nurses</a:t>
            </a:r>
            <a:endParaRPr lang="en-US" sz="1100" dirty="0"/>
          </a:p>
        </p:txBody>
      </p:sp>
    </p:spTree>
    <p:extLst>
      <p:ext uri="{BB962C8B-B14F-4D97-AF65-F5344CB8AC3E}">
        <p14:creationId xmlns:p14="http://schemas.microsoft.com/office/powerpoint/2010/main" val="2232315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2952" y="269236"/>
            <a:ext cx="7463248" cy="1143000"/>
          </a:xfrm>
        </p:spPr>
        <p:txBody>
          <a:bodyPr/>
          <a:lstStyle/>
          <a:p>
            <a:pPr algn="l" eaLnBrk="1" hangingPunct="1"/>
            <a:r>
              <a:rPr lang="en-US" altLang="en-US" sz="4000" b="1" dirty="0" smtClean="0">
                <a:solidFill>
                  <a:srgbClr val="F58466"/>
                </a:solidFill>
                <a:latin typeface="Goudy Old Style" pitchFamily="18" charset="0"/>
              </a:rPr>
              <a:t>Effective Steps to Implement</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Education Program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50" y="1425683"/>
            <a:ext cx="7516274" cy="2295845"/>
          </a:xfrm>
          <a:prstGeom prst="rect">
            <a:avLst/>
          </a:prstGeom>
        </p:spPr>
      </p:pic>
      <p:sp>
        <p:nvSpPr>
          <p:cNvPr id="5" name="Rectangular Callout 4"/>
          <p:cNvSpPr/>
          <p:nvPr/>
        </p:nvSpPr>
        <p:spPr>
          <a:xfrm>
            <a:off x="1293876" y="4702362"/>
            <a:ext cx="2796467" cy="1754326"/>
          </a:xfrm>
          <a:prstGeom prst="wedgeRectCallou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smtClean="0">
                <a:solidFill>
                  <a:srgbClr val="333E48"/>
                </a:solidFill>
                <a:latin typeface="National2"/>
              </a:rPr>
              <a:t>We identified RN and MD champions for the whole hospital along with unit champions and have the  support of nursing administration</a:t>
            </a:r>
            <a:endParaRPr lang="en-US" dirty="0"/>
          </a:p>
        </p:txBody>
      </p:sp>
      <p:sp>
        <p:nvSpPr>
          <p:cNvPr id="7" name="Rounded Rectangular Callout 6"/>
          <p:cNvSpPr/>
          <p:nvPr/>
        </p:nvSpPr>
        <p:spPr>
          <a:xfrm>
            <a:off x="232952" y="3721528"/>
            <a:ext cx="5105400" cy="715089"/>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dirty="0" smtClean="0">
                <a:solidFill>
                  <a:schemeClr val="bg1"/>
                </a:solidFill>
              </a:rPr>
              <a:t>We used consistent </a:t>
            </a:r>
            <a:r>
              <a:rPr lang="en-US" dirty="0">
                <a:solidFill>
                  <a:schemeClr val="bg1"/>
                </a:solidFill>
              </a:rPr>
              <a:t>reminders after education in huddles and unit </a:t>
            </a:r>
            <a:r>
              <a:rPr lang="en-US" dirty="0" smtClean="0">
                <a:solidFill>
                  <a:schemeClr val="bg1"/>
                </a:solidFill>
              </a:rPr>
              <a:t>meetings and audited charts. </a:t>
            </a:r>
            <a:endParaRPr lang="en-US" dirty="0">
              <a:solidFill>
                <a:schemeClr val="bg1"/>
              </a:solidFill>
            </a:endParaRPr>
          </a:p>
        </p:txBody>
      </p:sp>
      <p:sp>
        <p:nvSpPr>
          <p:cNvPr id="11" name="Rounded Rectangular Callout 10"/>
          <p:cNvSpPr/>
          <p:nvPr/>
        </p:nvSpPr>
        <p:spPr>
          <a:xfrm>
            <a:off x="3928717" y="5259526"/>
            <a:ext cx="4495800" cy="1328023"/>
          </a:xfrm>
          <a:prstGeom prst="wedgeRoundRectCallou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smtClean="0">
                <a:solidFill>
                  <a:schemeClr val="tx1"/>
                </a:solidFill>
              </a:rPr>
              <a:t>We incorporated HTN education as part of nursing skills day yearly. All new staff and physicians will be educated using the comprehensive slide set.</a:t>
            </a:r>
            <a:endParaRPr lang="en-US" dirty="0">
              <a:solidFill>
                <a:schemeClr val="tx1"/>
              </a:solidFill>
            </a:endParaRPr>
          </a:p>
        </p:txBody>
      </p:sp>
      <p:sp>
        <p:nvSpPr>
          <p:cNvPr id="6" name="Rectangular Callout 5"/>
          <p:cNvSpPr/>
          <p:nvPr/>
        </p:nvSpPr>
        <p:spPr>
          <a:xfrm>
            <a:off x="5638800" y="3401529"/>
            <a:ext cx="3357979" cy="1754326"/>
          </a:xfrm>
          <a:prstGeom prst="wedgeRectCallou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smtClean="0"/>
              <a:t>We have included the education into our computer modules and have made it an annual requirement. We have also included maternal hypertension simulations</a:t>
            </a:r>
            <a:endParaRPr lang="en-US" dirty="0"/>
          </a:p>
        </p:txBody>
      </p:sp>
      <p:sp>
        <p:nvSpPr>
          <p:cNvPr id="2" name="Rectangle 1"/>
          <p:cNvSpPr/>
          <p:nvPr/>
        </p:nvSpPr>
        <p:spPr>
          <a:xfrm>
            <a:off x="4572000" y="1002268"/>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624622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eaLnBrk="1" hangingPunct="1"/>
            <a:r>
              <a:rPr lang="en-US" altLang="en-US" sz="4000" b="1" dirty="0" smtClean="0">
                <a:solidFill>
                  <a:srgbClr val="F58466"/>
                </a:solidFill>
                <a:latin typeface="Goudy Old Style" pitchFamily="18" charset="0"/>
              </a:rPr>
              <a:t>Barriers to Implementing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Education Program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00200"/>
            <a:ext cx="7773485" cy="1619476"/>
          </a:xfrm>
          <a:prstGeom prst="rect">
            <a:avLst/>
          </a:prstGeom>
        </p:spPr>
      </p:pic>
      <p:sp>
        <p:nvSpPr>
          <p:cNvPr id="5" name="Rounded Rectangular Callout 4"/>
          <p:cNvSpPr/>
          <p:nvPr/>
        </p:nvSpPr>
        <p:spPr>
          <a:xfrm>
            <a:off x="762000" y="5181411"/>
            <a:ext cx="3276600" cy="1328023"/>
          </a:xfrm>
          <a:prstGeom prst="wedgeRoundRectCallou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smtClean="0"/>
              <a:t>Time to accomplish simulations and ongoing time for educational offerings is a barrier</a:t>
            </a:r>
            <a:endParaRPr lang="en-US" dirty="0"/>
          </a:p>
        </p:txBody>
      </p:sp>
      <p:sp>
        <p:nvSpPr>
          <p:cNvPr id="6" name="Rounded Rectangular Callout 5"/>
          <p:cNvSpPr/>
          <p:nvPr/>
        </p:nvSpPr>
        <p:spPr>
          <a:xfrm>
            <a:off x="5540576" y="3244813"/>
            <a:ext cx="3357979" cy="1634490"/>
          </a:xfrm>
          <a:prstGeom prst="wedgeRoundRectCallou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smtClean="0"/>
              <a:t>Provider </a:t>
            </a:r>
            <a:r>
              <a:rPr lang="en-US" dirty="0"/>
              <a:t>buy in has been the biggest barrier. Many providers are still not on board with the protocol despite education and policy changes.</a:t>
            </a:r>
          </a:p>
        </p:txBody>
      </p:sp>
      <p:sp>
        <p:nvSpPr>
          <p:cNvPr id="7" name="Rounded Rectangular Callout 6"/>
          <p:cNvSpPr/>
          <p:nvPr/>
        </p:nvSpPr>
        <p:spPr>
          <a:xfrm>
            <a:off x="228600" y="4164214"/>
            <a:ext cx="5105400" cy="715089"/>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dirty="0" smtClean="0"/>
              <a:t>It’s hard to engage private practice physicians and get buy in from them to attend education</a:t>
            </a:r>
            <a:endParaRPr lang="en-US" dirty="0">
              <a:solidFill>
                <a:schemeClr val="bg1"/>
              </a:solidFill>
            </a:endParaRPr>
          </a:p>
        </p:txBody>
      </p:sp>
      <p:sp>
        <p:nvSpPr>
          <p:cNvPr id="8" name="Rounded Rectangular Callout 7"/>
          <p:cNvSpPr/>
          <p:nvPr/>
        </p:nvSpPr>
        <p:spPr>
          <a:xfrm>
            <a:off x="4357801" y="5183390"/>
            <a:ext cx="4495800" cy="1021556"/>
          </a:xfrm>
          <a:prstGeom prst="wedgeRoundRectCallou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smtClean="0"/>
              <a:t>Our initial </a:t>
            </a:r>
            <a:r>
              <a:rPr lang="en-US" dirty="0"/>
              <a:t>roll out </a:t>
            </a:r>
            <a:r>
              <a:rPr lang="en-US" dirty="0" smtClean="0"/>
              <a:t>was very </a:t>
            </a:r>
            <a:r>
              <a:rPr lang="en-US" dirty="0"/>
              <a:t>successful but sometimes </a:t>
            </a:r>
            <a:r>
              <a:rPr lang="en-US" dirty="0" smtClean="0"/>
              <a:t>it’s difficult </a:t>
            </a:r>
            <a:r>
              <a:rPr lang="en-US" dirty="0"/>
              <a:t>to keep up with new </a:t>
            </a:r>
            <a:r>
              <a:rPr lang="en-US" dirty="0" smtClean="0"/>
              <a:t>hires</a:t>
            </a:r>
            <a:endParaRPr lang="en-US" dirty="0">
              <a:solidFill>
                <a:schemeClr val="tx1"/>
              </a:solidFill>
            </a:endParaRPr>
          </a:p>
        </p:txBody>
      </p:sp>
      <p:sp>
        <p:nvSpPr>
          <p:cNvPr id="3" name="Rounded Rectangular Callout 2"/>
          <p:cNvSpPr/>
          <p:nvPr/>
        </p:nvSpPr>
        <p:spPr>
          <a:xfrm>
            <a:off x="2314686" y="3521916"/>
            <a:ext cx="2751266" cy="408623"/>
          </a:xfrm>
          <a:prstGeom prst="wedgeRoundRectCallou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dirty="0" smtClean="0">
                <a:solidFill>
                  <a:schemeClr val="tx1"/>
                </a:solidFill>
              </a:rPr>
              <a:t>ED </a:t>
            </a:r>
            <a:r>
              <a:rPr lang="en-US" dirty="0">
                <a:solidFill>
                  <a:schemeClr val="tx1"/>
                </a:solidFill>
              </a:rPr>
              <a:t>participation and buy in</a:t>
            </a:r>
          </a:p>
        </p:txBody>
      </p:sp>
      <p:sp>
        <p:nvSpPr>
          <p:cNvPr id="4" name="Rectangle 3"/>
          <p:cNvSpPr/>
          <p:nvPr/>
        </p:nvSpPr>
        <p:spPr>
          <a:xfrm>
            <a:off x="4703624" y="1230868"/>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2700561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pPr algn="l"/>
            <a:r>
              <a:rPr lang="en-US" sz="3200" b="1" dirty="0" smtClean="0">
                <a:solidFill>
                  <a:srgbClr val="F58466"/>
                </a:solidFill>
                <a:latin typeface="Goudy Old Style" pitchFamily="18" charset="0"/>
              </a:rPr>
              <a:t>Education Tools to Implement ACOG </a:t>
            </a:r>
            <a:br>
              <a:rPr lang="en-US" sz="3200" b="1" dirty="0" smtClean="0">
                <a:solidFill>
                  <a:srgbClr val="F58466"/>
                </a:solidFill>
                <a:latin typeface="Goudy Old Style" pitchFamily="18" charset="0"/>
              </a:rPr>
            </a:br>
            <a:r>
              <a:rPr lang="en-US" sz="3200" b="1" dirty="0" smtClean="0">
                <a:solidFill>
                  <a:srgbClr val="F58466"/>
                </a:solidFill>
                <a:latin typeface="Goudy Old Style" pitchFamily="18" charset="0"/>
              </a:rPr>
              <a:t>Algorithms </a:t>
            </a:r>
            <a:r>
              <a:rPr lang="en-US" sz="3200" b="1" dirty="0">
                <a:solidFill>
                  <a:srgbClr val="F58466"/>
                </a:solidFill>
                <a:latin typeface="Goudy Old Style" pitchFamily="18" charset="0"/>
              </a:rPr>
              <a:t>&amp; Order </a:t>
            </a:r>
            <a:r>
              <a:rPr lang="en-US" sz="3200" b="1" dirty="0" smtClean="0">
                <a:solidFill>
                  <a:srgbClr val="F58466"/>
                </a:solidFill>
                <a:latin typeface="Goudy Old Style" pitchFamily="18" charset="0"/>
              </a:rPr>
              <a:t>Sets – Physician Buy In</a:t>
            </a:r>
            <a:endParaRPr lang="en-US" sz="3200" b="1" dirty="0">
              <a:solidFill>
                <a:srgbClr val="F58466"/>
              </a:solidFill>
              <a:latin typeface="Goudy Old Style"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72510404"/>
              </p:ext>
            </p:extLst>
          </p:nvPr>
        </p:nvGraphicFramePr>
        <p:xfrm>
          <a:off x="457200" y="4572000"/>
          <a:ext cx="8473586" cy="1310640"/>
        </p:xfrm>
        <a:graphic>
          <a:graphicData uri="http://schemas.openxmlformats.org/drawingml/2006/table">
            <a:tbl>
              <a:tblPr firstRow="1" bandRow="1">
                <a:tableStyleId>{3B4B98B0-60AC-42C2-AFA5-B58CD77FA1E5}</a:tableStyleId>
              </a:tblPr>
              <a:tblGrid>
                <a:gridCol w="3920614">
                  <a:extLst>
                    <a:ext uri="{9D8B030D-6E8A-4147-A177-3AD203B41FA5}">
                      <a16:colId xmlns:a16="http://schemas.microsoft.com/office/drawing/2014/main" xmlns="" val="20000"/>
                    </a:ext>
                  </a:extLst>
                </a:gridCol>
                <a:gridCol w="4552972">
                  <a:extLst>
                    <a:ext uri="{9D8B030D-6E8A-4147-A177-3AD203B41FA5}">
                      <a16:colId xmlns:a16="http://schemas.microsoft.com/office/drawing/2014/main" xmlns="" val="20001"/>
                    </a:ext>
                  </a:extLst>
                </a:gridCol>
              </a:tblGrid>
              <a:tr h="370840">
                <a:tc>
                  <a:txBody>
                    <a:bodyPr/>
                    <a:lstStyle/>
                    <a:p>
                      <a:pPr algn="ctr"/>
                      <a:r>
                        <a:rPr lang="en-US" sz="1600" dirty="0" smtClean="0"/>
                        <a:t>AIM </a:t>
                      </a:r>
                      <a:r>
                        <a:rPr lang="en-US" sz="1600" dirty="0" err="1" smtClean="0"/>
                        <a:t>eModules</a:t>
                      </a:r>
                      <a:endParaRPr lang="en-US" sz="1600" dirty="0"/>
                    </a:p>
                  </a:txBody>
                  <a:tcPr anchor="ctr"/>
                </a:tc>
                <a:tc>
                  <a:txBody>
                    <a:bodyPr/>
                    <a:lstStyle/>
                    <a:p>
                      <a:pPr algn="ctr"/>
                      <a:r>
                        <a:rPr lang="en-US" sz="1600" dirty="0" smtClean="0"/>
                        <a:t>Severe Maternal</a:t>
                      </a:r>
                      <a:r>
                        <a:rPr lang="en-US" sz="1600" baseline="0" dirty="0" smtClean="0"/>
                        <a:t> HTN </a:t>
                      </a:r>
                    </a:p>
                    <a:p>
                      <a:pPr algn="ctr"/>
                      <a:r>
                        <a:rPr lang="en-US" sz="1600" baseline="0" dirty="0" smtClean="0"/>
                        <a:t>Grand Rounds</a:t>
                      </a:r>
                      <a:endParaRPr lang="en-US" sz="1600" dirty="0"/>
                    </a:p>
                  </a:txBody>
                  <a:tcPr anchor="ctr"/>
                </a:tc>
                <a:extLst>
                  <a:ext uri="{0D108BD9-81ED-4DB2-BD59-A6C34878D82A}">
                    <a16:rowId xmlns:a16="http://schemas.microsoft.com/office/drawing/2014/main" xmlns="" val="10000"/>
                  </a:ext>
                </a:extLst>
              </a:tr>
              <a:tr h="370840">
                <a:tc>
                  <a:txBody>
                    <a:bodyPr/>
                    <a:lstStyle/>
                    <a:p>
                      <a:pPr algn="just"/>
                      <a:r>
                        <a:rPr lang="en-US" sz="1400" dirty="0" smtClean="0"/>
                        <a:t>Available on AIM website.</a:t>
                      </a:r>
                      <a:r>
                        <a:rPr lang="en-US" sz="1400" baseline="0" dirty="0" smtClean="0"/>
                        <a:t> Q</a:t>
                      </a:r>
                      <a:r>
                        <a:rPr lang="en-US" sz="1400" dirty="0" smtClean="0"/>
                        <a:t>uiz at end with certificate -  can ask</a:t>
                      </a:r>
                      <a:r>
                        <a:rPr lang="en-US" sz="1400" baseline="0" dirty="0" smtClean="0"/>
                        <a:t> providers/staff to submit certificate.  View </a:t>
                      </a:r>
                      <a:r>
                        <a:rPr lang="en-US" sz="1400" baseline="0" dirty="0" err="1" smtClean="0"/>
                        <a:t>eModules</a:t>
                      </a:r>
                      <a:r>
                        <a:rPr lang="en-US" sz="1400" baseline="0" dirty="0" smtClean="0"/>
                        <a:t> </a:t>
                      </a:r>
                      <a:r>
                        <a:rPr lang="en-US" sz="1400" baseline="0" dirty="0" smtClean="0">
                          <a:hlinkClick r:id="rId2"/>
                        </a:rPr>
                        <a:t>here</a:t>
                      </a:r>
                      <a:r>
                        <a:rPr lang="en-US" sz="1400" baseline="0" dirty="0" smtClean="0"/>
                        <a:t>.</a:t>
                      </a:r>
                      <a:endParaRPr lang="en-US" sz="1400" dirty="0"/>
                    </a:p>
                  </a:txBody>
                  <a:tcPr/>
                </a:tc>
                <a:tc>
                  <a:txBody>
                    <a:bodyPr/>
                    <a:lstStyle/>
                    <a:p>
                      <a:pPr algn="just"/>
                      <a:r>
                        <a:rPr lang="en-US" sz="1400" dirty="0" smtClean="0"/>
                        <a:t>Available to download</a:t>
                      </a:r>
                      <a:r>
                        <a:rPr lang="en-US" sz="1400" baseline="0" dirty="0" smtClean="0"/>
                        <a:t> from ILPQC website (or click </a:t>
                      </a:r>
                      <a:r>
                        <a:rPr lang="en-US" sz="1400" baseline="0" dirty="0" smtClean="0">
                          <a:hlinkClick r:id="rId3"/>
                        </a:rPr>
                        <a:t>here</a:t>
                      </a:r>
                      <a:r>
                        <a:rPr lang="en-US" sz="1400" baseline="0" dirty="0" smtClean="0"/>
                        <a:t>). Speakers group available to provide Grand Rounds across the state.  Email </a:t>
                      </a:r>
                      <a:r>
                        <a:rPr lang="en-US" sz="1400" baseline="0" dirty="0" smtClean="0">
                          <a:hlinkClick r:id="rId4"/>
                        </a:rPr>
                        <a:t>info@ilpqc.org</a:t>
                      </a:r>
                      <a:r>
                        <a:rPr lang="en-US" sz="1400" baseline="0" dirty="0" smtClean="0"/>
                        <a:t> for more information.</a:t>
                      </a:r>
                      <a:endParaRPr lang="en-US" sz="1400" dirty="0"/>
                    </a:p>
                  </a:txBody>
                  <a:tcPr/>
                </a:tc>
                <a:extLst>
                  <a:ext uri="{0D108BD9-81ED-4DB2-BD59-A6C34878D82A}">
                    <a16:rowId xmlns:a16="http://schemas.microsoft.com/office/drawing/2014/main" xmlns="" val="10001"/>
                  </a:ext>
                </a:extLst>
              </a:tr>
            </a:tbl>
          </a:graphicData>
        </a:graphic>
      </p:graphicFrame>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524000"/>
            <a:ext cx="1545842"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516" y="1524000"/>
            <a:ext cx="1473284"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6788" y="2209800"/>
            <a:ext cx="1456212"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1507067"/>
            <a:ext cx="3691647"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548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353118" cy="1469463"/>
          </a:xfrm>
        </p:spPr>
        <p:txBody>
          <a:bodyPr>
            <a:noAutofit/>
          </a:bodyPr>
          <a:lstStyle/>
          <a:p>
            <a:pPr algn="l"/>
            <a:r>
              <a:rPr lang="en-US" sz="3200" b="1" dirty="0">
                <a:solidFill>
                  <a:schemeClr val="accent2"/>
                </a:solidFill>
                <a:latin typeface="Goudy Old Style" charset="0"/>
                <a:ea typeface="Goudy Old Style" charset="0"/>
                <a:cs typeface="Goudy Old Style" charset="0"/>
              </a:rPr>
              <a:t>Implementation Checklist:</a:t>
            </a:r>
            <a:r>
              <a:rPr lang="en-US" sz="3200" b="1" dirty="0" smtClean="0">
                <a:solidFill>
                  <a:schemeClr val="accent2"/>
                </a:solidFill>
                <a:latin typeface="Goudy Old Style" charset="0"/>
                <a:ea typeface="Goudy Old Style" charset="0"/>
                <a:cs typeface="Goudy Old Style" charset="0"/>
              </a:rPr>
              <a:t/>
            </a:r>
            <a:br>
              <a:rPr lang="en-US" sz="3200" b="1" dirty="0" smtClean="0">
                <a:solidFill>
                  <a:schemeClr val="accent2"/>
                </a:solidFill>
                <a:latin typeface="Goudy Old Style" charset="0"/>
                <a:ea typeface="Goudy Old Style" charset="0"/>
                <a:cs typeface="Goudy Old Style" charset="0"/>
              </a:rPr>
            </a:br>
            <a:r>
              <a:rPr lang="en-US" sz="3200" b="1" dirty="0" smtClean="0">
                <a:solidFill>
                  <a:schemeClr val="accent2"/>
                </a:solidFill>
                <a:latin typeface="Goudy Old Style" charset="0"/>
                <a:ea typeface="Goudy Old Style" charset="0"/>
                <a:cs typeface="Goudy Old Style" charset="0"/>
              </a:rPr>
              <a:t>Standard Policies / Protocols Across Units</a:t>
            </a:r>
            <a:endParaRPr lang="en-US" sz="3200" b="1" dirty="0">
              <a:solidFill>
                <a:schemeClr val="accent2"/>
              </a:solidFill>
              <a:latin typeface="Goudy Old Style" charset="0"/>
              <a:ea typeface="Goudy Old Style" charset="0"/>
              <a:cs typeface="Goudy Old Style"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63376145"/>
              </p:ext>
            </p:extLst>
          </p:nvPr>
        </p:nvGraphicFramePr>
        <p:xfrm>
          <a:off x="457200" y="1600199"/>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Curved Up Ribbon 3"/>
          <p:cNvSpPr/>
          <p:nvPr/>
        </p:nvSpPr>
        <p:spPr>
          <a:xfrm>
            <a:off x="6858000" y="3047250"/>
            <a:ext cx="2133600" cy="7620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Way to go!</a:t>
            </a:r>
            <a:endParaRPr lang="en-US" dirty="0"/>
          </a:p>
        </p:txBody>
      </p:sp>
    </p:spTree>
    <p:extLst>
      <p:ext uri="{BB962C8B-B14F-4D97-AF65-F5344CB8AC3E}">
        <p14:creationId xmlns:p14="http://schemas.microsoft.com/office/powerpoint/2010/main" val="2414820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6629400" cy="1143000"/>
          </a:xfrm>
        </p:spPr>
        <p:txBody>
          <a:bodyPr/>
          <a:lstStyle/>
          <a:p>
            <a:pPr algn="l" eaLnBrk="1" hangingPunct="1"/>
            <a:r>
              <a:rPr lang="en-US" altLang="en-US" sz="4000" b="1" dirty="0">
                <a:solidFill>
                  <a:srgbClr val="F58466"/>
                </a:solidFill>
                <a:latin typeface="Goudy Old Style" pitchFamily="18" charset="0"/>
              </a:rPr>
              <a:t>Effective Steps to Implement</a:t>
            </a:r>
            <a:br>
              <a:rPr lang="en-US" altLang="en-US" sz="4000" b="1" dirty="0">
                <a:solidFill>
                  <a:srgbClr val="F58466"/>
                </a:solidFill>
                <a:latin typeface="Goudy Old Style" pitchFamily="18" charset="0"/>
              </a:rPr>
            </a:br>
            <a:r>
              <a:rPr lang="en-US" altLang="en-US" sz="4000" b="1" dirty="0" smtClean="0">
                <a:solidFill>
                  <a:srgbClr val="F58466"/>
                </a:solidFill>
                <a:latin typeface="Goudy Old Style" pitchFamily="18" charset="0"/>
              </a:rPr>
              <a:t>Standard Protocols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1414210"/>
            <a:ext cx="9144000" cy="2425586"/>
          </a:xfrm>
          <a:prstGeom prst="rect">
            <a:avLst/>
          </a:prstGeom>
        </p:spPr>
      </p:pic>
      <p:sp>
        <p:nvSpPr>
          <p:cNvPr id="7" name="Rectangular Callout 6"/>
          <p:cNvSpPr/>
          <p:nvPr/>
        </p:nvSpPr>
        <p:spPr>
          <a:xfrm>
            <a:off x="152400" y="3818904"/>
            <a:ext cx="4572000" cy="1754326"/>
          </a:xfrm>
          <a:prstGeom prst="wedgeRectCallout">
            <a:avLst/>
          </a:prstGeom>
        </p:spPr>
        <p:style>
          <a:lnRef idx="2">
            <a:schemeClr val="accent5"/>
          </a:lnRef>
          <a:fillRef idx="1">
            <a:schemeClr val="lt1"/>
          </a:fillRef>
          <a:effectRef idx="0">
            <a:schemeClr val="accent5"/>
          </a:effectRef>
          <a:fontRef idx="minor">
            <a:schemeClr val="dk1"/>
          </a:fontRef>
        </p:style>
        <p:txBody>
          <a:bodyPr>
            <a:spAutoFit/>
          </a:bodyPr>
          <a:lstStyle/>
          <a:p>
            <a:r>
              <a:rPr lang="en-US" dirty="0" smtClean="0">
                <a:solidFill>
                  <a:srgbClr val="333E48"/>
                </a:solidFill>
                <a:latin typeface="National2"/>
              </a:rPr>
              <a:t>We reiterate what the goal is at physician OB department meetings and work closely with OB chair to promote an overall culture of safety where the chain of command is used and event reporting is done to determine trends.</a:t>
            </a:r>
            <a:endParaRPr lang="en-US" dirty="0"/>
          </a:p>
        </p:txBody>
      </p:sp>
      <p:sp>
        <p:nvSpPr>
          <p:cNvPr id="10" name="Rectangular Callout 9"/>
          <p:cNvSpPr/>
          <p:nvPr/>
        </p:nvSpPr>
        <p:spPr>
          <a:xfrm>
            <a:off x="3352800" y="5371631"/>
            <a:ext cx="4572000" cy="1200329"/>
          </a:xfrm>
          <a:prstGeom prst="wedgeRectCallou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n-US" dirty="0" smtClean="0">
                <a:solidFill>
                  <a:srgbClr val="333E48"/>
                </a:solidFill>
                <a:latin typeface="National2"/>
              </a:rPr>
              <a:t>We use common order set for all units. ED knows that they have the full support of the OB unit and can call at anytime for us to facilitate the treatment of possible patient</a:t>
            </a:r>
            <a:endParaRPr lang="en-US" dirty="0"/>
          </a:p>
        </p:txBody>
      </p:sp>
      <p:sp>
        <p:nvSpPr>
          <p:cNvPr id="11" name="Rectangular Callout 10"/>
          <p:cNvSpPr/>
          <p:nvPr/>
        </p:nvSpPr>
        <p:spPr>
          <a:xfrm>
            <a:off x="4594411" y="4036925"/>
            <a:ext cx="4572000" cy="1200329"/>
          </a:xfrm>
          <a:prstGeom prst="wedgeRectCallou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dirty="0" smtClean="0">
                <a:solidFill>
                  <a:srgbClr val="333E48"/>
                </a:solidFill>
                <a:latin typeface="National2"/>
              </a:rPr>
              <a:t>We have </a:t>
            </a:r>
            <a:r>
              <a:rPr lang="en-US" dirty="0">
                <a:solidFill>
                  <a:srgbClr val="333E48"/>
                </a:solidFill>
                <a:latin typeface="National2"/>
              </a:rPr>
              <a:t>updated policies and created a protocol for management of </a:t>
            </a:r>
            <a:r>
              <a:rPr lang="en-US" dirty="0" smtClean="0">
                <a:solidFill>
                  <a:srgbClr val="333E48"/>
                </a:solidFill>
                <a:latin typeface="National2"/>
              </a:rPr>
              <a:t>severe HTN that is posted </a:t>
            </a:r>
            <a:r>
              <a:rPr lang="en-US" dirty="0">
                <a:solidFill>
                  <a:srgbClr val="333E48"/>
                </a:solidFill>
                <a:latin typeface="National2"/>
              </a:rPr>
              <a:t>in all rooms with other visual aides.</a:t>
            </a:r>
            <a:endParaRPr lang="en-US" dirty="0"/>
          </a:p>
        </p:txBody>
      </p:sp>
      <p:sp>
        <p:nvSpPr>
          <p:cNvPr id="2" name="Rectangle 1"/>
          <p:cNvSpPr/>
          <p:nvPr/>
        </p:nvSpPr>
        <p:spPr>
          <a:xfrm>
            <a:off x="4724400" y="1044878"/>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2020226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Overview</a:t>
            </a:r>
          </a:p>
        </p:txBody>
      </p:sp>
      <p:sp>
        <p:nvSpPr>
          <p:cNvPr id="2" name="Rounded Rectangle 1"/>
          <p:cNvSpPr/>
          <p:nvPr/>
        </p:nvSpPr>
        <p:spPr>
          <a:xfrm>
            <a:off x="457200" y="1295400"/>
            <a:ext cx="7848600" cy="2209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387" name="Content Placeholder 3"/>
          <p:cNvSpPr>
            <a:spLocks noGrp="1"/>
          </p:cNvSpPr>
          <p:nvPr>
            <p:ph idx="1"/>
          </p:nvPr>
        </p:nvSpPr>
        <p:spPr>
          <a:xfrm>
            <a:off x="457200" y="1295400"/>
            <a:ext cx="8229600" cy="4830763"/>
          </a:xfrm>
        </p:spPr>
        <p:txBody>
          <a:bodyPr/>
          <a:lstStyle/>
          <a:p>
            <a:pPr eaLnBrk="1" hangingPunct="1">
              <a:buClr>
                <a:srgbClr val="F58466"/>
              </a:buClr>
            </a:pPr>
            <a:r>
              <a:rPr lang="en-US" altLang="en-US" sz="2400" dirty="0"/>
              <a:t>Panel:</a:t>
            </a:r>
          </a:p>
          <a:p>
            <a:pPr lvl="1" eaLnBrk="1" hangingPunct="1">
              <a:buClr>
                <a:srgbClr val="004990"/>
              </a:buClr>
              <a:buFont typeface="Arial" panose="020B0604020202020204" pitchFamily="34" charset="0"/>
              <a:buChar char="•"/>
            </a:pPr>
            <a:r>
              <a:rPr lang="en-US" altLang="en-US" sz="2400" dirty="0"/>
              <a:t>Ann Borders, MD, MSc, MPH</a:t>
            </a:r>
          </a:p>
          <a:p>
            <a:pPr lvl="1" eaLnBrk="1" hangingPunct="1">
              <a:buClr>
                <a:srgbClr val="004990"/>
              </a:buClr>
              <a:buFont typeface="Arial" panose="020B0604020202020204" pitchFamily="34" charset="0"/>
              <a:buChar char="•"/>
            </a:pPr>
            <a:r>
              <a:rPr lang="en-US" altLang="en-US" sz="2400" dirty="0"/>
              <a:t>Julie </a:t>
            </a:r>
            <a:r>
              <a:rPr lang="en-US" altLang="en-US" sz="2400" dirty="0" err="1"/>
              <a:t>Zemaitis</a:t>
            </a:r>
            <a:r>
              <a:rPr lang="en-US" altLang="en-US" sz="2400" dirty="0"/>
              <a:t> </a:t>
            </a:r>
            <a:r>
              <a:rPr lang="en-US" altLang="en-US" sz="2400" dirty="0" err="1"/>
              <a:t>DeCesare</a:t>
            </a:r>
            <a:r>
              <a:rPr lang="en-US" altLang="en-US" sz="2400" dirty="0"/>
              <a:t>, </a:t>
            </a:r>
            <a:r>
              <a:rPr lang="en-US" altLang="en-US" sz="2400" dirty="0" smtClean="0"/>
              <a:t>MD </a:t>
            </a:r>
          </a:p>
          <a:p>
            <a:pPr lvl="1" eaLnBrk="1" hangingPunct="1">
              <a:buClr>
                <a:srgbClr val="004990"/>
              </a:buClr>
              <a:buFont typeface="Arial" panose="020B0604020202020204" pitchFamily="34" charset="0"/>
              <a:buChar char="•"/>
            </a:pPr>
            <a:r>
              <a:rPr lang="en-US" altLang="en-US" sz="2400" dirty="0" smtClean="0"/>
              <a:t>Ron Iverson, MD</a:t>
            </a:r>
          </a:p>
          <a:p>
            <a:pPr lvl="1" eaLnBrk="1" hangingPunct="1">
              <a:buClr>
                <a:srgbClr val="004990"/>
              </a:buClr>
              <a:buFont typeface="Arial" panose="020B0604020202020204" pitchFamily="34" charset="0"/>
              <a:buChar char="•"/>
            </a:pPr>
            <a:r>
              <a:rPr lang="en-US" altLang="en-US" sz="2400" dirty="0" smtClean="0"/>
              <a:t>Amy </a:t>
            </a:r>
            <a:r>
              <a:rPr lang="en-US" altLang="en-US" sz="2400" dirty="0"/>
              <a:t>Crockett, MD, MSPH</a:t>
            </a:r>
          </a:p>
          <a:p>
            <a:pPr eaLnBrk="1" hangingPunct="1">
              <a:buClr>
                <a:srgbClr val="F58466"/>
              </a:buClr>
            </a:pPr>
            <a:r>
              <a:rPr lang="en-US" altLang="en-US" sz="2400" dirty="0" smtClean="0"/>
              <a:t>Sustaining Severe </a:t>
            </a:r>
            <a:r>
              <a:rPr lang="en-US" altLang="en-US" sz="2400" dirty="0"/>
              <a:t>Maternal Hypertension </a:t>
            </a:r>
            <a:r>
              <a:rPr lang="en-US" altLang="en-US" sz="2400" dirty="0" smtClean="0"/>
              <a:t>Initiative (45m.)</a:t>
            </a:r>
          </a:p>
          <a:p>
            <a:pPr lvl="1" eaLnBrk="1" hangingPunct="1">
              <a:buClr>
                <a:srgbClr val="004990"/>
              </a:buClr>
              <a:buFont typeface="Arial" panose="020B0604020202020204" pitchFamily="34" charset="0"/>
              <a:buChar char="•"/>
            </a:pPr>
            <a:r>
              <a:rPr lang="en-US" altLang="en-US" sz="2400" dirty="0"/>
              <a:t>Finishing strong</a:t>
            </a:r>
          </a:p>
          <a:p>
            <a:pPr lvl="1" eaLnBrk="1" hangingPunct="1">
              <a:buClr>
                <a:srgbClr val="004990"/>
              </a:buClr>
              <a:buFont typeface="Arial" panose="020B0604020202020204" pitchFamily="34" charset="0"/>
              <a:buChar char="•"/>
            </a:pPr>
            <a:r>
              <a:rPr lang="en-US" altLang="en-US" sz="2400" dirty="0"/>
              <a:t>Sustaining the gains </a:t>
            </a:r>
          </a:p>
          <a:p>
            <a:pPr eaLnBrk="1" hangingPunct="1">
              <a:buClr>
                <a:srgbClr val="F58466"/>
              </a:buClr>
            </a:pPr>
            <a:r>
              <a:rPr lang="en-US" altLang="en-US" sz="2400" dirty="0" smtClean="0"/>
              <a:t>Launching </a:t>
            </a:r>
            <a:r>
              <a:rPr lang="en-US" altLang="en-US" sz="2400" dirty="0"/>
              <a:t>2018 </a:t>
            </a:r>
            <a:r>
              <a:rPr lang="en-US" altLang="en-US" sz="2400" dirty="0" smtClean="0"/>
              <a:t>Initiatives </a:t>
            </a:r>
          </a:p>
          <a:p>
            <a:pPr lvl="1" eaLnBrk="1" hangingPunct="1">
              <a:buClr>
                <a:srgbClr val="004990"/>
              </a:buClr>
              <a:buFont typeface="Arial" panose="020B0604020202020204" pitchFamily="34" charset="0"/>
              <a:buChar char="•"/>
            </a:pPr>
            <a:r>
              <a:rPr lang="en-US" altLang="en-US" sz="2400" dirty="0"/>
              <a:t>Mothers and Newborns affected by Opioids (40m.)</a:t>
            </a:r>
          </a:p>
          <a:p>
            <a:pPr lvl="1" eaLnBrk="1" hangingPunct="1">
              <a:buClr>
                <a:srgbClr val="004990"/>
              </a:buClr>
              <a:buFont typeface="Arial" panose="020B0604020202020204" pitchFamily="34" charset="0"/>
              <a:buChar char="•"/>
            </a:pPr>
            <a:r>
              <a:rPr lang="en-US" altLang="en-US" sz="2400" dirty="0"/>
              <a:t>Immediate Postpartum LARC (20m.)</a:t>
            </a:r>
          </a:p>
          <a:p>
            <a:pPr eaLnBrk="1" hangingPunct="1">
              <a:buClr>
                <a:srgbClr val="F58466"/>
              </a:buClr>
            </a:pPr>
            <a:r>
              <a:rPr lang="en-US" altLang="en-US" sz="2400" dirty="0" smtClean="0"/>
              <a:t>Next </a:t>
            </a:r>
            <a:r>
              <a:rPr lang="en-US" altLang="en-US" sz="2400" dirty="0"/>
              <a:t>steps (30m</a:t>
            </a:r>
            <a:r>
              <a:rPr lang="en-US" altLang="en-US" sz="2400" dirty="0" smtClean="0"/>
              <a:t>.)</a:t>
            </a:r>
          </a:p>
          <a:p>
            <a:pPr eaLnBrk="1" hangingPunct="1">
              <a:buClr>
                <a:srgbClr val="F58466"/>
              </a:buClr>
            </a:pPr>
            <a:endParaRPr lang="en-US" altLang="en-US" sz="2400" dirty="0"/>
          </a:p>
          <a:p>
            <a:pPr eaLnBrk="1" hangingPunct="1">
              <a:buClr>
                <a:srgbClr val="F58466"/>
              </a:buClr>
            </a:pPr>
            <a:endParaRPr lang="en-US" altLang="en-US" sz="2400" dirty="0" smtClean="0"/>
          </a:p>
        </p:txBody>
      </p:sp>
    </p:spTree>
    <p:extLst>
      <p:ext uri="{BB962C8B-B14F-4D97-AF65-F5344CB8AC3E}">
        <p14:creationId xmlns:p14="http://schemas.microsoft.com/office/powerpoint/2010/main" val="2338675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eaLnBrk="1" hangingPunct="1"/>
            <a:r>
              <a:rPr lang="en-US" altLang="en-US" sz="4000" b="1" dirty="0" smtClean="0">
                <a:solidFill>
                  <a:srgbClr val="F58466"/>
                </a:solidFill>
                <a:latin typeface="Goudy Old Style" pitchFamily="18" charset="0"/>
              </a:rPr>
              <a:t>Barriers to Implementing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Standard Protocols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1426603"/>
            <a:ext cx="9086850" cy="2000250"/>
          </a:xfrm>
          <a:prstGeom prst="rect">
            <a:avLst/>
          </a:prstGeom>
        </p:spPr>
      </p:pic>
      <p:sp>
        <p:nvSpPr>
          <p:cNvPr id="5" name="Rounded Rectangular Callout 4"/>
          <p:cNvSpPr/>
          <p:nvPr/>
        </p:nvSpPr>
        <p:spPr>
          <a:xfrm>
            <a:off x="180976" y="4755267"/>
            <a:ext cx="4419599" cy="1464231"/>
          </a:xfrm>
          <a:prstGeom prst="wedgeRoundRectCallou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smtClean="0">
                <a:solidFill>
                  <a:srgbClr val="333E48"/>
                </a:solidFill>
                <a:latin typeface="National2"/>
              </a:rPr>
              <a:t>It’s hard to develop mechanisms to trigger the memory of providers and staff </a:t>
            </a:r>
            <a:r>
              <a:rPr lang="en-US" sz="2000" dirty="0">
                <a:solidFill>
                  <a:srgbClr val="333E48"/>
                </a:solidFill>
                <a:latin typeface="National2"/>
              </a:rPr>
              <a:t>for a condition they are rarely exposed </a:t>
            </a:r>
            <a:r>
              <a:rPr lang="en-US" sz="2000" dirty="0" smtClean="0">
                <a:solidFill>
                  <a:srgbClr val="333E48"/>
                </a:solidFill>
                <a:latin typeface="National2"/>
              </a:rPr>
              <a:t>to in practice.</a:t>
            </a:r>
            <a:endParaRPr lang="en-US" sz="2000" dirty="0"/>
          </a:p>
        </p:txBody>
      </p:sp>
      <p:sp>
        <p:nvSpPr>
          <p:cNvPr id="4" name="Rounded Rectangular Callout 3"/>
          <p:cNvSpPr/>
          <p:nvPr/>
        </p:nvSpPr>
        <p:spPr>
          <a:xfrm>
            <a:off x="1190066" y="3462712"/>
            <a:ext cx="4038599" cy="1328023"/>
          </a:xfrm>
          <a:prstGeom prst="wedgeRoundRectCallou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smtClean="0">
                <a:solidFill>
                  <a:srgbClr val="333E48"/>
                </a:solidFill>
                <a:latin typeface="National2"/>
              </a:rPr>
              <a:t>We had a delay in making order sets available because we needed various committee approvals and the IT build.</a:t>
            </a:r>
            <a:endParaRPr lang="en-US" dirty="0"/>
          </a:p>
        </p:txBody>
      </p:sp>
      <p:sp>
        <p:nvSpPr>
          <p:cNvPr id="6" name="Rounded Rectangular Callout 5"/>
          <p:cNvSpPr/>
          <p:nvPr/>
        </p:nvSpPr>
        <p:spPr>
          <a:xfrm>
            <a:off x="5410200" y="3733800"/>
            <a:ext cx="3124200" cy="1940957"/>
          </a:xfrm>
          <a:prstGeom prst="wedgeRoundRectCallou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smtClean="0"/>
              <a:t>We have lack of </a:t>
            </a:r>
            <a:r>
              <a:rPr lang="en-US" dirty="0"/>
              <a:t>support/buy in from private physicians. </a:t>
            </a:r>
            <a:r>
              <a:rPr lang="en-US" dirty="0" smtClean="0"/>
              <a:t>Resistance </a:t>
            </a:r>
            <a:r>
              <a:rPr lang="en-US" dirty="0"/>
              <a:t>from some who do not want to follow protocol-want to </a:t>
            </a:r>
            <a:r>
              <a:rPr lang="en-US" dirty="0" smtClean="0"/>
              <a:t>do </a:t>
            </a:r>
            <a:r>
              <a:rPr lang="en-US" dirty="0"/>
              <a:t>things their own </a:t>
            </a:r>
            <a:r>
              <a:rPr lang="en-US" dirty="0" smtClean="0"/>
              <a:t>way</a:t>
            </a:r>
            <a:endParaRPr lang="en-US" dirty="0"/>
          </a:p>
        </p:txBody>
      </p:sp>
      <p:sp>
        <p:nvSpPr>
          <p:cNvPr id="8" name="Rounded Rectangular Callout 7"/>
          <p:cNvSpPr/>
          <p:nvPr/>
        </p:nvSpPr>
        <p:spPr>
          <a:xfrm>
            <a:off x="3429000" y="5861953"/>
            <a:ext cx="4572000" cy="715089"/>
          </a:xfrm>
          <a:prstGeom prst="wedgeRoundRectCallou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dirty="0" smtClean="0">
                <a:solidFill>
                  <a:srgbClr val="333E48"/>
                </a:solidFill>
                <a:latin typeface="National2"/>
              </a:rPr>
              <a:t>We experience high </a:t>
            </a:r>
            <a:r>
              <a:rPr lang="en-US" dirty="0">
                <a:solidFill>
                  <a:srgbClr val="333E48"/>
                </a:solidFill>
                <a:latin typeface="National2"/>
              </a:rPr>
              <a:t>turnover in </a:t>
            </a:r>
            <a:r>
              <a:rPr lang="en-US" dirty="0" smtClean="0">
                <a:solidFill>
                  <a:srgbClr val="333E48"/>
                </a:solidFill>
                <a:latin typeface="National2"/>
              </a:rPr>
              <a:t>the ED and face </a:t>
            </a:r>
            <a:r>
              <a:rPr lang="en-US" dirty="0">
                <a:solidFill>
                  <a:srgbClr val="333E48"/>
                </a:solidFill>
                <a:latin typeface="National2"/>
              </a:rPr>
              <a:t>resistance to treat BPs </a:t>
            </a:r>
            <a:r>
              <a:rPr lang="en-US" dirty="0" smtClean="0">
                <a:solidFill>
                  <a:srgbClr val="333E48"/>
                </a:solidFill>
                <a:latin typeface="National2"/>
              </a:rPr>
              <a:t>in the ED.</a:t>
            </a:r>
            <a:endParaRPr lang="en-US" dirty="0"/>
          </a:p>
        </p:txBody>
      </p:sp>
      <p:sp>
        <p:nvSpPr>
          <p:cNvPr id="2" name="Rectangle 1"/>
          <p:cNvSpPr/>
          <p:nvPr/>
        </p:nvSpPr>
        <p:spPr>
          <a:xfrm>
            <a:off x="4589585" y="1057271"/>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285631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F58466"/>
                </a:solidFill>
                <a:latin typeface="Goudy Old Style" pitchFamily="18" charset="0"/>
              </a:rPr>
              <a:t>Tools to Implement ACOG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Algorithms </a:t>
            </a:r>
            <a:r>
              <a:rPr lang="en-US" sz="4000" b="1" dirty="0">
                <a:solidFill>
                  <a:srgbClr val="F58466"/>
                </a:solidFill>
                <a:latin typeface="Goudy Old Style" pitchFamily="18" charset="0"/>
              </a:rPr>
              <a:t>&amp; Order Sets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217237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889760"/>
            <a:ext cx="3368186"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524000"/>
            <a:ext cx="2434299"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4" name="Table 3"/>
          <p:cNvGraphicFramePr>
            <a:graphicFrameLocks noGrp="1"/>
          </p:cNvGraphicFramePr>
          <p:nvPr>
            <p:extLst>
              <p:ext uri="{D42A27DB-BD31-4B8C-83A1-F6EECF244321}">
                <p14:modId xmlns:p14="http://schemas.microsoft.com/office/powerpoint/2010/main" val="2362602451"/>
              </p:ext>
            </p:extLst>
          </p:nvPr>
        </p:nvGraphicFramePr>
        <p:xfrm>
          <a:off x="457200" y="4876800"/>
          <a:ext cx="8473587" cy="1259840"/>
        </p:xfrm>
        <a:graphic>
          <a:graphicData uri="http://schemas.openxmlformats.org/drawingml/2006/table">
            <a:tbl>
              <a:tblPr firstRow="1" bandRow="1">
                <a:tableStyleId>{3B4B98B0-60AC-42C2-AFA5-B58CD77FA1E5}</a:tableStyleId>
              </a:tblPr>
              <a:tblGrid>
                <a:gridCol w="2362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3368187">
                  <a:extLst>
                    <a:ext uri="{9D8B030D-6E8A-4147-A177-3AD203B41FA5}">
                      <a16:colId xmlns:a16="http://schemas.microsoft.com/office/drawing/2014/main" xmlns="" val="20002"/>
                    </a:ext>
                  </a:extLst>
                </a:gridCol>
              </a:tblGrid>
              <a:tr h="370840">
                <a:tc>
                  <a:txBody>
                    <a:bodyPr/>
                    <a:lstStyle/>
                    <a:p>
                      <a:pPr algn="ctr"/>
                      <a:r>
                        <a:rPr lang="en-US" sz="1600" dirty="0" smtClean="0"/>
                        <a:t>ACOG Pocket Order Sets</a:t>
                      </a:r>
                      <a:endParaRPr lang="en-US" sz="1600" dirty="0"/>
                    </a:p>
                  </a:txBody>
                  <a:tcPr anchor="ctr"/>
                </a:tc>
                <a:tc>
                  <a:txBody>
                    <a:bodyPr/>
                    <a:lstStyle/>
                    <a:p>
                      <a:pPr algn="ctr"/>
                      <a:r>
                        <a:rPr lang="en-US" sz="1600" dirty="0" smtClean="0"/>
                        <a:t>ACOG DII Checklists</a:t>
                      </a:r>
                      <a:endParaRPr lang="en-US" sz="1600" dirty="0"/>
                    </a:p>
                  </a:txBody>
                  <a:tcPr anchor="ctr"/>
                </a:tc>
                <a:tc>
                  <a:txBody>
                    <a:bodyPr/>
                    <a:lstStyle/>
                    <a:p>
                      <a:pPr algn="ctr"/>
                      <a:r>
                        <a:rPr lang="en-US" sz="1600" dirty="0" smtClean="0"/>
                        <a:t>ACOG DII Algorithms</a:t>
                      </a:r>
                      <a:endParaRPr lang="en-US" sz="1600" dirty="0"/>
                    </a:p>
                  </a:txBody>
                  <a:tcPr anchor="ctr"/>
                </a:tc>
                <a:extLst>
                  <a:ext uri="{0D108BD9-81ED-4DB2-BD59-A6C34878D82A}">
                    <a16:rowId xmlns:a16="http://schemas.microsoft.com/office/drawing/2014/main" xmlns="" val="10000"/>
                  </a:ext>
                </a:extLst>
              </a:tr>
              <a:tr h="370840">
                <a:tc>
                  <a:txBody>
                    <a:bodyPr/>
                    <a:lstStyle/>
                    <a:p>
                      <a:pPr algn="just"/>
                      <a:r>
                        <a:rPr lang="en-US" sz="1400" dirty="0" smtClean="0"/>
                        <a:t>Available</a:t>
                      </a:r>
                      <a:r>
                        <a:rPr lang="en-US" sz="1400" baseline="0" dirty="0" smtClean="0"/>
                        <a:t> to pick up at the table to the left of the stage!</a:t>
                      </a:r>
                      <a:endParaRPr lang="en-US" sz="1400" dirty="0"/>
                    </a:p>
                  </a:txBody>
                  <a:tcPr/>
                </a:tc>
                <a:tc>
                  <a:txBody>
                    <a:bodyPr/>
                    <a:lstStyle/>
                    <a:p>
                      <a:pPr algn="just"/>
                      <a:r>
                        <a:rPr lang="en-US" sz="1400" dirty="0" smtClean="0"/>
                        <a:t>Available on website or under Tab 5 in your binder</a:t>
                      </a:r>
                      <a:endParaRPr lang="en-US" sz="14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t>Available on website or under Tab 7 in your binder</a:t>
                      </a:r>
                      <a:endParaRPr lang="en-US" sz="1400" dirty="0"/>
                    </a:p>
                  </a:txBody>
                  <a:tcPr/>
                </a:tc>
                <a:extLst>
                  <a:ext uri="{0D108BD9-81ED-4DB2-BD59-A6C34878D82A}">
                    <a16:rowId xmlns:a16="http://schemas.microsoft.com/office/drawing/2014/main" xmlns="" val="10001"/>
                  </a:ext>
                </a:extLst>
              </a:tr>
              <a:tr h="370840">
                <a:tc gridSpan="3">
                  <a:txBody>
                    <a:bodyPr/>
                    <a:lstStyle/>
                    <a:p>
                      <a:pPr algn="ctr"/>
                      <a:r>
                        <a:rPr lang="en-US" sz="1400" dirty="0" smtClean="0"/>
                        <a:t>All tools can be implemented in to EHR!</a:t>
                      </a:r>
                      <a:endParaRPr lang="en-US" sz="1400" dirty="0"/>
                    </a:p>
                  </a:txBody>
                  <a:tcPr anchor="ctr"/>
                </a:tc>
                <a:tc hMerge="1">
                  <a:txBody>
                    <a:bodyPr/>
                    <a:lstStyle/>
                    <a:p>
                      <a:pPr algn="just"/>
                      <a:endParaRPr lang="en-US" sz="1400" dirty="0"/>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923249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Achieving Time to Treatment</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For ALL TEAMS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22</a:t>
            </a:fld>
            <a:endParaRPr lang="en-US" altLang="en-US"/>
          </a:p>
        </p:txBody>
      </p:sp>
      <p:graphicFrame>
        <p:nvGraphicFramePr>
          <p:cNvPr id="5" name="Diagram 4"/>
          <p:cNvGraphicFramePr/>
          <p:nvPr>
            <p:extLst>
              <p:ext uri="{D42A27DB-BD31-4B8C-83A1-F6EECF244321}">
                <p14:modId xmlns:p14="http://schemas.microsoft.com/office/powerpoint/2010/main" val="3857417410"/>
              </p:ext>
            </p:extLst>
          </p:nvPr>
        </p:nvGraphicFramePr>
        <p:xfrm>
          <a:off x="0" y="549275"/>
          <a:ext cx="8686800" cy="4423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ife of an Educator: The 21st century classroo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7800" y="4163050"/>
            <a:ext cx="3124200" cy="2117132"/>
          </a:xfrm>
          <a:prstGeom prst="rect">
            <a:avLst/>
          </a:prstGeom>
        </p:spPr>
      </p:pic>
    </p:spTree>
    <p:extLst>
      <p:ext uri="{BB962C8B-B14F-4D97-AF65-F5344CB8AC3E}">
        <p14:creationId xmlns:p14="http://schemas.microsoft.com/office/powerpoint/2010/main" val="2308104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Goal 2: Sustaining the Gains</a:t>
            </a:r>
            <a:endParaRPr lang="en-US" dirty="0"/>
          </a:p>
        </p:txBody>
      </p:sp>
      <p:sp>
        <p:nvSpPr>
          <p:cNvPr id="3" name="Text Placeholder 2"/>
          <p:cNvSpPr>
            <a:spLocks noGrp="1"/>
          </p:cNvSpPr>
          <p:nvPr>
            <p:ph type="body" idx="1"/>
          </p:nvPr>
        </p:nvSpPr>
        <p:spPr/>
        <p:txBody>
          <a:bodyPr/>
          <a:lstStyle/>
          <a:p>
            <a:r>
              <a:rPr lang="en-US" dirty="0" smtClean="0"/>
              <a:t>All ILPQC Teams Develop and Implement Sustainability Plans</a:t>
            </a:r>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23</a:t>
            </a:fld>
            <a:endParaRPr lang="en-US" altLang="en-US"/>
          </a:p>
        </p:txBody>
      </p:sp>
    </p:spTree>
    <p:extLst>
      <p:ext uri="{BB962C8B-B14F-4D97-AF65-F5344CB8AC3E}">
        <p14:creationId xmlns:p14="http://schemas.microsoft.com/office/powerpoint/2010/main" val="3887344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76" y="2470255"/>
            <a:ext cx="3771818" cy="2514289"/>
          </a:xfrm>
          <a:prstGeom prst="rect">
            <a:avLst/>
          </a:prstGeom>
        </p:spPr>
      </p:pic>
      <p:sp>
        <p:nvSpPr>
          <p:cNvPr id="2" name="Title 1"/>
          <p:cNvSpPr>
            <a:spLocks noGrp="1"/>
          </p:cNvSpPr>
          <p:nvPr>
            <p:ph type="title"/>
          </p:nvPr>
        </p:nvSpPr>
        <p:spPr>
          <a:xfrm>
            <a:off x="401171" y="452941"/>
            <a:ext cx="8229600" cy="1143000"/>
          </a:xfrm>
        </p:spPr>
        <p:txBody>
          <a:bodyPr/>
          <a:lstStyle/>
          <a:p>
            <a:pPr algn="l"/>
            <a:r>
              <a:rPr lang="en-US" sz="4000" b="1" dirty="0" smtClean="0">
                <a:solidFill>
                  <a:srgbClr val="F58466"/>
                </a:solidFill>
                <a:latin typeface="Goudy Old Style" pitchFamily="18" charset="0"/>
              </a:rPr>
              <a:t>Meet with Your Team to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Develop Your Sustainability Plan</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24</a:t>
            </a:fld>
            <a:endParaRPr lang="en-US" altLang="en-US"/>
          </a:p>
        </p:txBody>
      </p:sp>
      <p:graphicFrame>
        <p:nvGraphicFramePr>
          <p:cNvPr id="7" name="Diagram 6"/>
          <p:cNvGraphicFramePr/>
          <p:nvPr>
            <p:extLst>
              <p:ext uri="{D42A27DB-BD31-4B8C-83A1-F6EECF244321}">
                <p14:modId xmlns:p14="http://schemas.microsoft.com/office/powerpoint/2010/main" val="709574070"/>
              </p:ext>
            </p:extLst>
          </p:nvPr>
        </p:nvGraphicFramePr>
        <p:xfrm>
          <a:off x="3771818" y="1828800"/>
          <a:ext cx="5181600" cy="3840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530086" y="1837765"/>
            <a:ext cx="3131999" cy="1264980"/>
          </a:xfrm>
          <a:prstGeom prst="cloudCallou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t>Sustainability Plan</a:t>
            </a:r>
            <a:endParaRPr lang="en-US" sz="2400" dirty="0"/>
          </a:p>
        </p:txBody>
      </p:sp>
    </p:spTree>
    <p:extLst>
      <p:ext uri="{BB962C8B-B14F-4D97-AF65-F5344CB8AC3E}">
        <p14:creationId xmlns:p14="http://schemas.microsoft.com/office/powerpoint/2010/main" val="3202383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ILPQC Support Strategies</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Hospital Teams Report Most Helpful</a:t>
            </a:r>
          </a:p>
        </p:txBody>
      </p:sp>
      <p:sp>
        <p:nvSpPr>
          <p:cNvPr id="16387" name="Content Placeholder 3"/>
          <p:cNvSpPr>
            <a:spLocks noGrp="1"/>
          </p:cNvSpPr>
          <p:nvPr>
            <p:ph idx="1"/>
          </p:nvPr>
        </p:nvSpPr>
        <p:spPr>
          <a:xfrm>
            <a:off x="457200" y="1828800"/>
            <a:ext cx="8229600" cy="4191000"/>
          </a:xfrm>
        </p:spPr>
        <p:txBody>
          <a:bodyPr/>
          <a:lstStyle/>
          <a:p>
            <a:pPr eaLnBrk="1" hangingPunct="1">
              <a:buClr>
                <a:srgbClr val="F58466"/>
              </a:buClr>
            </a:pPr>
            <a:r>
              <a:rPr lang="en-US" altLang="en-US" sz="2800" dirty="0" smtClean="0"/>
              <a:t>ILPQC Hypertension Toolkit Binder</a:t>
            </a:r>
          </a:p>
          <a:p>
            <a:pPr eaLnBrk="1" hangingPunct="1">
              <a:buClr>
                <a:srgbClr val="F58466"/>
              </a:buClr>
            </a:pPr>
            <a:r>
              <a:rPr lang="en-US" altLang="en-US" sz="2800" dirty="0" smtClean="0"/>
              <a:t>Reviewing ILPQC Data Reports with Team</a:t>
            </a:r>
          </a:p>
          <a:p>
            <a:pPr eaLnBrk="1" hangingPunct="1">
              <a:buClr>
                <a:srgbClr val="F58466"/>
              </a:buClr>
            </a:pPr>
            <a:r>
              <a:rPr lang="en-US" altLang="en-US" sz="2800" dirty="0" smtClean="0"/>
              <a:t>AIM/ACOG Online E-Module Education</a:t>
            </a:r>
          </a:p>
          <a:p>
            <a:pPr eaLnBrk="1" hangingPunct="1">
              <a:buClr>
                <a:srgbClr val="F58466"/>
              </a:buClr>
            </a:pPr>
            <a:r>
              <a:rPr lang="en-US" altLang="en-US" sz="2800" dirty="0" smtClean="0"/>
              <a:t>May 2017 Face to Face Meeting </a:t>
            </a:r>
          </a:p>
          <a:p>
            <a:pPr eaLnBrk="1" hangingPunct="1">
              <a:buClr>
                <a:srgbClr val="F58466"/>
              </a:buClr>
            </a:pPr>
            <a:r>
              <a:rPr lang="en-US" altLang="en-US" sz="2800" dirty="0" smtClean="0"/>
              <a:t>Team Talks on monthly webinar</a:t>
            </a:r>
          </a:p>
          <a:p>
            <a:pPr marL="0" indent="0" eaLnBrk="1" hangingPunct="1">
              <a:buClr>
                <a:srgbClr val="F58466"/>
              </a:buClr>
              <a:buNone/>
            </a:pPr>
            <a:r>
              <a:rPr lang="en-US" altLang="en-US" sz="2800" b="1" i="1" dirty="0" smtClean="0"/>
              <a:t>Additional  QI Training Requested</a:t>
            </a:r>
          </a:p>
          <a:p>
            <a:pPr eaLnBrk="1" hangingPunct="1">
              <a:buClr>
                <a:srgbClr val="F58466"/>
              </a:buClr>
            </a:pPr>
            <a:r>
              <a:rPr lang="en-US" altLang="en-US" sz="2800" dirty="0"/>
              <a:t>Teamwork for Quality Improvement/</a:t>
            </a:r>
            <a:r>
              <a:rPr lang="en-US" altLang="en-US" sz="2800" dirty="0" err="1"/>
              <a:t>TeamSTEPPS</a:t>
            </a:r>
            <a:endParaRPr lang="en-US" altLang="en-US" sz="2800" dirty="0"/>
          </a:p>
          <a:p>
            <a:pPr eaLnBrk="1" hangingPunct="1">
              <a:buClr>
                <a:srgbClr val="F58466"/>
              </a:buClr>
            </a:pPr>
            <a:r>
              <a:rPr lang="en-US" altLang="en-US" sz="2800" dirty="0"/>
              <a:t>IHA’s Model for Improvement</a:t>
            </a:r>
          </a:p>
        </p:txBody>
      </p:sp>
      <p:pic>
        <p:nvPicPr>
          <p:cNvPr id="2" name="Picture 1" descr="harmonscience6 - &lt;strong&gt;Binder&lt;/strong&gt; Organ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438400"/>
            <a:ext cx="2057400" cy="1997393"/>
          </a:xfrm>
          <a:prstGeom prst="rect">
            <a:avLst/>
          </a:prstGeom>
        </p:spPr>
      </p:pic>
      <p:sp>
        <p:nvSpPr>
          <p:cNvPr id="3" name="TextBox 2"/>
          <p:cNvSpPr txBox="1"/>
          <p:nvPr/>
        </p:nvSpPr>
        <p:spPr>
          <a:xfrm>
            <a:off x="5715000" y="5728447"/>
            <a:ext cx="3429000" cy="369332"/>
          </a:xfrm>
          <a:prstGeom prst="rect">
            <a:avLst/>
          </a:prstGeom>
          <a:noFill/>
        </p:spPr>
        <p:txBody>
          <a:bodyPr wrap="square" rtlCol="0">
            <a:spAutoFit/>
          </a:bodyPr>
          <a:lstStyle/>
          <a:p>
            <a:r>
              <a:rPr lang="en-US" i="1" dirty="0" smtClean="0"/>
              <a:t>ILPQC Team Survey, 2017</a:t>
            </a:r>
            <a:endParaRPr lang="en-US" i="1" dirty="0"/>
          </a:p>
        </p:txBody>
      </p:sp>
    </p:spTree>
    <p:extLst>
      <p:ext uri="{BB962C8B-B14F-4D97-AF65-F5344CB8AC3E}">
        <p14:creationId xmlns:p14="http://schemas.microsoft.com/office/powerpoint/2010/main" val="598475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459"/>
            <a:ext cx="8229600" cy="1143000"/>
          </a:xfrm>
        </p:spPr>
        <p:txBody>
          <a:bodyPr/>
          <a:lstStyle/>
          <a:p>
            <a:pPr algn="l" eaLnBrk="1" hangingPunct="1"/>
            <a:r>
              <a:rPr lang="en-US" sz="4000" b="1" dirty="0" smtClean="0">
                <a:solidFill>
                  <a:srgbClr val="F58466"/>
                </a:solidFill>
                <a:latin typeface="Goudy Old Style" pitchFamily="18" charset="0"/>
              </a:rPr>
              <a:t>Compliance Monitoring in</a:t>
            </a:r>
            <a:br>
              <a:rPr lang="en-US" sz="4000" b="1" dirty="0" smtClean="0">
                <a:solidFill>
                  <a:srgbClr val="F58466"/>
                </a:solidFill>
                <a:latin typeface="Goudy Old Style" pitchFamily="18" charset="0"/>
              </a:rPr>
            </a:br>
            <a:r>
              <a:rPr lang="en-US" sz="4000" b="1" dirty="0" err="1" smtClean="0">
                <a:solidFill>
                  <a:srgbClr val="F58466"/>
                </a:solidFill>
                <a:latin typeface="Goudy Old Style" pitchFamily="18" charset="0"/>
              </a:rPr>
              <a:t>REDCap</a:t>
            </a:r>
            <a:r>
              <a:rPr lang="en-US" sz="4000" b="1" dirty="0" smtClean="0">
                <a:solidFill>
                  <a:srgbClr val="F58466"/>
                </a:solidFill>
                <a:latin typeface="Goudy Old Style" pitchFamily="18" charset="0"/>
              </a:rPr>
              <a:t/>
            </a:r>
            <a:br>
              <a:rPr lang="en-US" sz="4000" b="1" dirty="0" smtClean="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421489" y="1447287"/>
            <a:ext cx="5562600" cy="4525963"/>
          </a:xfrm>
        </p:spPr>
        <p:txBody>
          <a:bodyPr/>
          <a:lstStyle/>
          <a:p>
            <a:pPr lvl="1">
              <a:buFont typeface="Wingdings" panose="05000000000000000000" pitchFamily="2" charset="2"/>
              <a:buChar char="q"/>
            </a:pPr>
            <a:r>
              <a:rPr lang="en-US" sz="3600" dirty="0" smtClean="0"/>
              <a:t>Time to treatment severe HTN &lt; 60 minutes </a:t>
            </a:r>
          </a:p>
          <a:p>
            <a:pPr lvl="1">
              <a:buFont typeface="Wingdings" panose="05000000000000000000" pitchFamily="2" charset="2"/>
              <a:buChar char="q"/>
            </a:pPr>
            <a:r>
              <a:rPr lang="en-US" sz="3600" dirty="0" smtClean="0"/>
              <a:t>Magnesium provided </a:t>
            </a:r>
          </a:p>
          <a:p>
            <a:pPr lvl="1">
              <a:buFont typeface="Wingdings" panose="05000000000000000000" pitchFamily="2" charset="2"/>
              <a:buChar char="q"/>
            </a:pPr>
            <a:r>
              <a:rPr lang="en-US" sz="3600" dirty="0" smtClean="0"/>
              <a:t>Early follow up for BP check within 7-10 days</a:t>
            </a:r>
          </a:p>
          <a:p>
            <a:pPr lvl="1">
              <a:buFont typeface="Wingdings" panose="05000000000000000000" pitchFamily="2" charset="2"/>
              <a:buChar char="q"/>
            </a:pPr>
            <a:r>
              <a:rPr lang="en-US" sz="3600" dirty="0" smtClean="0"/>
              <a:t>Patient discharge education</a:t>
            </a:r>
            <a:endParaRPr lang="en-US" sz="36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26</a:t>
            </a:fld>
            <a:endParaRPr lang="en-US" altLang="en-US"/>
          </a:p>
        </p:txBody>
      </p:sp>
      <p:pic>
        <p:nvPicPr>
          <p:cNvPr id="5" name="Picture 4" descr="Comply With What? | &lt;strong&gt;Compliance&lt;/strong&gt; Build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2120"/>
            <a:ext cx="3718778" cy="4419600"/>
          </a:xfrm>
          <a:prstGeom prst="rect">
            <a:avLst/>
          </a:prstGeom>
        </p:spPr>
      </p:pic>
    </p:spTree>
    <p:extLst>
      <p:ext uri="{BB962C8B-B14F-4D97-AF65-F5344CB8AC3E}">
        <p14:creationId xmlns:p14="http://schemas.microsoft.com/office/powerpoint/2010/main" val="3095657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600200"/>
            <a:ext cx="2819400" cy="4419600"/>
          </a:xfrm>
        </p:spPr>
        <p:txBody>
          <a:bodyPr/>
          <a:lstStyle/>
          <a:p>
            <a:pPr algn="l"/>
            <a:r>
              <a:rPr lang="en-US" sz="2800" b="1" dirty="0" smtClean="0">
                <a:latin typeface="Goudy Old Style" pitchFamily="18" charset="0"/>
              </a:rPr>
              <a:t>Continue monthly reporting on 4 key process  measures in short form with access to graphs</a:t>
            </a:r>
            <a:endParaRPr lang="en-US" sz="2800"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27</a:t>
            </a:fld>
            <a:endParaRPr lang="en-US" altLang="en-US"/>
          </a:p>
        </p:txBody>
      </p:sp>
      <p:sp>
        <p:nvSpPr>
          <p:cNvPr id="3" name="Rectangle 2"/>
          <p:cNvSpPr/>
          <p:nvPr/>
        </p:nvSpPr>
        <p:spPr>
          <a:xfrm>
            <a:off x="4" y="81725"/>
            <a:ext cx="6705599" cy="1077218"/>
          </a:xfrm>
          <a:prstGeom prst="rect">
            <a:avLst/>
          </a:prstGeom>
        </p:spPr>
        <p:txBody>
          <a:bodyPr wrap="square">
            <a:spAutoFit/>
          </a:bodyPr>
          <a:lstStyle/>
          <a:p>
            <a:r>
              <a:rPr lang="en-US" sz="3200" b="1" dirty="0" smtClean="0">
                <a:solidFill>
                  <a:srgbClr val="F58466"/>
                </a:solidFill>
                <a:latin typeface="Goudy Old Style" pitchFamily="18" charset="0"/>
              </a:rPr>
              <a:t>HTN Compliance Data Form </a:t>
            </a:r>
            <a:r>
              <a:rPr lang="en-US" sz="3200" b="1" dirty="0">
                <a:solidFill>
                  <a:srgbClr val="F58466"/>
                </a:solidFill>
                <a:latin typeface="Goudy Old Style" pitchFamily="18" charset="0"/>
              </a:rPr>
              <a:t>in </a:t>
            </a:r>
            <a:r>
              <a:rPr lang="en-US" sz="3200" b="1" dirty="0" err="1">
                <a:solidFill>
                  <a:srgbClr val="F58466"/>
                </a:solidFill>
                <a:latin typeface="Goudy Old Style" pitchFamily="18" charset="0"/>
              </a:rPr>
              <a:t>REDCap</a:t>
            </a:r>
            <a:r>
              <a:rPr lang="en-US" sz="3200" b="1" dirty="0">
                <a:solidFill>
                  <a:srgbClr val="F58466"/>
                </a:solidFill>
                <a:latin typeface="Goudy Old Style" pitchFamily="18" charset="0"/>
              </a:rPr>
              <a:t>:</a:t>
            </a: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2" y="1036244"/>
            <a:ext cx="5976578" cy="581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060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28</a:t>
            </a:fld>
            <a:endParaRPr lang="en-US" altLang="en-US"/>
          </a:p>
        </p:txBody>
      </p:sp>
      <p:sp>
        <p:nvSpPr>
          <p:cNvPr id="3" name="Rectangle 2"/>
          <p:cNvSpPr/>
          <p:nvPr/>
        </p:nvSpPr>
        <p:spPr>
          <a:xfrm>
            <a:off x="4" y="81725"/>
            <a:ext cx="6705599" cy="1077218"/>
          </a:xfrm>
          <a:prstGeom prst="rect">
            <a:avLst/>
          </a:prstGeom>
        </p:spPr>
        <p:txBody>
          <a:bodyPr wrap="square">
            <a:spAutoFit/>
          </a:bodyPr>
          <a:lstStyle/>
          <a:p>
            <a:r>
              <a:rPr lang="en-US" sz="3200" b="1" dirty="0" smtClean="0">
                <a:solidFill>
                  <a:srgbClr val="F58466"/>
                </a:solidFill>
                <a:latin typeface="Goudy Old Style" pitchFamily="18" charset="0"/>
              </a:rPr>
              <a:t>Compliance Data Run Chart in </a:t>
            </a:r>
            <a:r>
              <a:rPr lang="en-US" sz="3200" b="1" dirty="0" err="1" smtClean="0">
                <a:solidFill>
                  <a:srgbClr val="F58466"/>
                </a:solidFill>
                <a:latin typeface="Goudy Old Style" pitchFamily="18" charset="0"/>
              </a:rPr>
              <a:t>REDCap</a:t>
            </a:r>
            <a:r>
              <a:rPr lang="en-US" sz="3200" b="1" dirty="0" smtClean="0">
                <a:solidFill>
                  <a:srgbClr val="F58466"/>
                </a:solidFill>
                <a:latin typeface="Goudy Old Style" pitchFamily="18" charset="0"/>
              </a:rPr>
              <a:t>:</a:t>
            </a:r>
            <a:endParaRPr lang="en-US" sz="3200"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9991"/>
            <a:ext cx="8669973" cy="4673897"/>
          </a:xfrm>
          <a:prstGeom prst="rect">
            <a:avLst/>
          </a:prstGeom>
          <a:noFill/>
          <a:ln>
            <a:noFill/>
          </a:ln>
        </p:spPr>
      </p:pic>
      <p:sp>
        <p:nvSpPr>
          <p:cNvPr id="10" name="Down Arrow 9"/>
          <p:cNvSpPr/>
          <p:nvPr/>
        </p:nvSpPr>
        <p:spPr>
          <a:xfrm rot="5400000">
            <a:off x="6451525" y="2422867"/>
            <a:ext cx="838200" cy="9396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325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38991" y="324309"/>
          <a:ext cx="8678766" cy="4876800"/>
        </p:xfrm>
        <a:graphic>
          <a:graphicData uri="http://schemas.openxmlformats.org/drawingml/2006/table">
            <a:tbl>
              <a:tblPr firstRow="1" bandRow="1">
                <a:tableStyleId>{85BE263C-DBD7-4A20-BB59-AAB30ACAA65A}</a:tableStyleId>
              </a:tblPr>
              <a:tblGrid>
                <a:gridCol w="8678766">
                  <a:extLst>
                    <a:ext uri="{9D8B030D-6E8A-4147-A177-3AD203B41FA5}">
                      <a16:colId xmlns:a16="http://schemas.microsoft.com/office/drawing/2014/main" xmlns="" val="20000"/>
                    </a:ext>
                  </a:extLst>
                </a:gridCol>
              </a:tblGrid>
              <a:tr h="503595">
                <a:tc>
                  <a:txBody>
                    <a:bodyPr/>
                    <a:lstStyle/>
                    <a:p>
                      <a:pPr algn="ctr"/>
                      <a:r>
                        <a:rPr lang="en-US" sz="3200" baseline="0" dirty="0" smtClean="0"/>
                        <a:t>Strategies for Sustaining Success</a:t>
                      </a:r>
                      <a:endParaRPr lang="en-US" sz="3200" dirty="0"/>
                    </a:p>
                  </a:txBody>
                  <a:tcPr/>
                </a:tc>
                <a:extLst>
                  <a:ext uri="{0D108BD9-81ED-4DB2-BD59-A6C34878D82A}">
                    <a16:rowId xmlns:a16="http://schemas.microsoft.com/office/drawing/2014/main" xmlns="" val="10000"/>
                  </a:ext>
                </a:extLst>
              </a:tr>
              <a:tr h="542359">
                <a:tc>
                  <a:txBody>
                    <a:bodyPr/>
                    <a:lstStyle/>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Know Your</a:t>
                      </a:r>
                      <a:r>
                        <a:rPr lang="en-US" sz="2400" b="1" kern="1200" baseline="0" dirty="0" smtClean="0">
                          <a:solidFill>
                            <a:schemeClr val="dk1"/>
                          </a:solidFill>
                          <a:effectLst/>
                          <a:latin typeface="+mn-lt"/>
                          <a:ea typeface="+mn-ea"/>
                          <a:cs typeface="+mn-cs"/>
                        </a:rPr>
                        <a:t> Champions</a:t>
                      </a:r>
                      <a:r>
                        <a:rPr lang="en-US" sz="2400" kern="1200" dirty="0" smtClean="0">
                          <a:solidFill>
                            <a:schemeClr val="dk1"/>
                          </a:solidFill>
                          <a:effectLst/>
                          <a:latin typeface="+mn-lt"/>
                          <a:ea typeface="+mn-ea"/>
                          <a:cs typeface="+mn-cs"/>
                        </a:rPr>
                        <a:t> – nursing leaders, providers, quality</a:t>
                      </a:r>
                      <a:endParaRPr lang="en-US" sz="2400" i="1" kern="1200" dirty="0" smtClean="0">
                        <a:solidFill>
                          <a:schemeClr val="dk1"/>
                        </a:solidFill>
                        <a:effectLst/>
                        <a:latin typeface="+mn-lt"/>
                        <a:ea typeface="+mn-ea"/>
                        <a:cs typeface="+mn-cs"/>
                      </a:endParaRPr>
                    </a:p>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Transparency and Accountability</a:t>
                      </a:r>
                      <a:r>
                        <a:rPr lang="en-US" sz="2400" b="1" kern="1200" baseline="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 monthly calls/meetings,</a:t>
                      </a:r>
                      <a:r>
                        <a:rPr lang="en-US" sz="2400" kern="1200" baseline="0" dirty="0" smtClean="0">
                          <a:solidFill>
                            <a:schemeClr val="dk1"/>
                          </a:solidFill>
                          <a:effectLst/>
                          <a:latin typeface="+mn-lt"/>
                          <a:ea typeface="+mn-ea"/>
                          <a:cs typeface="+mn-cs"/>
                        </a:rPr>
                        <a:t> distribute </a:t>
                      </a:r>
                      <a:r>
                        <a:rPr lang="en-US" sz="2400" kern="1200" dirty="0" smtClean="0">
                          <a:solidFill>
                            <a:schemeClr val="dk1"/>
                          </a:solidFill>
                          <a:effectLst/>
                          <a:latin typeface="+mn-lt"/>
                          <a:ea typeface="+mn-ea"/>
                          <a:cs typeface="+mn-cs"/>
                        </a:rPr>
                        <a:t>outcomes/metrics by facility </a:t>
                      </a:r>
                    </a:p>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Physician Collaboration</a:t>
                      </a:r>
                      <a:r>
                        <a:rPr lang="en-US" sz="2400" kern="1200" dirty="0" smtClean="0">
                          <a:solidFill>
                            <a:schemeClr val="dk1"/>
                          </a:solidFill>
                          <a:effectLst/>
                          <a:latin typeface="+mn-lt"/>
                          <a:ea typeface="+mn-ea"/>
                          <a:cs typeface="+mn-cs"/>
                        </a:rPr>
                        <a:t> – system and facility level engagement</a:t>
                      </a:r>
                    </a:p>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Standardized Education</a:t>
                      </a:r>
                      <a:r>
                        <a:rPr lang="en-US" sz="2400" b="0" kern="1200" dirty="0" smtClean="0">
                          <a:solidFill>
                            <a:schemeClr val="dk1"/>
                          </a:solidFill>
                          <a:effectLst/>
                          <a:latin typeface="+mn-lt"/>
                          <a:ea typeface="+mn-ea"/>
                          <a:cs typeface="+mn-cs"/>
                        </a:rPr>
                        <a:t> – new</a:t>
                      </a:r>
                      <a:r>
                        <a:rPr lang="en-US" sz="2400" b="0" kern="1200" baseline="0" dirty="0" smtClean="0">
                          <a:solidFill>
                            <a:schemeClr val="dk1"/>
                          </a:solidFill>
                          <a:effectLst/>
                          <a:latin typeface="+mn-lt"/>
                          <a:ea typeface="+mn-ea"/>
                          <a:cs typeface="+mn-cs"/>
                        </a:rPr>
                        <a:t> hire orientation, annual review</a:t>
                      </a:r>
                      <a:endParaRPr lang="en-US" sz="2400" kern="1200" dirty="0" smtClean="0">
                        <a:solidFill>
                          <a:schemeClr val="dk1"/>
                        </a:solidFill>
                        <a:effectLst/>
                        <a:latin typeface="+mn-lt"/>
                        <a:ea typeface="+mn-ea"/>
                        <a:cs typeface="+mn-cs"/>
                      </a:endParaRPr>
                    </a:p>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Standardized High Risk Scenario </a:t>
                      </a:r>
                      <a:r>
                        <a:rPr lang="en-US" sz="2400" b="0" kern="1200" dirty="0" smtClean="0">
                          <a:solidFill>
                            <a:schemeClr val="dk1"/>
                          </a:solidFill>
                          <a:effectLst/>
                          <a:latin typeface="+mn-lt"/>
                          <a:ea typeface="+mn-ea"/>
                          <a:cs typeface="+mn-cs"/>
                        </a:rPr>
                        <a:t>–</a:t>
                      </a:r>
                      <a:r>
                        <a:rPr lang="en-US" sz="2400" b="1" kern="120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simulation/drills</a:t>
                      </a:r>
                      <a:r>
                        <a:rPr lang="en-US" sz="2400" kern="1200" baseline="0" dirty="0" smtClean="0">
                          <a:solidFill>
                            <a:schemeClr val="dk1"/>
                          </a:solidFill>
                          <a:effectLst/>
                          <a:latin typeface="+mn-lt"/>
                          <a:ea typeface="+mn-ea"/>
                          <a:cs typeface="+mn-cs"/>
                        </a:rPr>
                        <a:t> </a:t>
                      </a:r>
                      <a:endParaRPr lang="en-US" sz="2400" kern="1200" dirty="0" smtClean="0">
                        <a:solidFill>
                          <a:schemeClr val="dk1"/>
                        </a:solidFill>
                        <a:effectLst/>
                        <a:latin typeface="+mn-lt"/>
                        <a:ea typeface="+mn-ea"/>
                        <a:cs typeface="+mn-cs"/>
                      </a:endParaRPr>
                    </a:p>
                    <a:p>
                      <a:pPr marL="285750" lvl="0" indent="-285750">
                        <a:spcAft>
                          <a:spcPts val="1200"/>
                        </a:spcAft>
                        <a:buFont typeface="Wingdings" panose="05000000000000000000" pitchFamily="2" charset="2"/>
                        <a:buChar char="ü"/>
                      </a:pPr>
                      <a:r>
                        <a:rPr lang="en-US" sz="2400" b="1" kern="1200" dirty="0" smtClean="0">
                          <a:solidFill>
                            <a:schemeClr val="dk1"/>
                          </a:solidFill>
                          <a:effectLst/>
                          <a:latin typeface="+mn-lt"/>
                          <a:ea typeface="+mn-ea"/>
                          <a:cs typeface="+mn-cs"/>
                        </a:rPr>
                        <a:t>Share Learnings </a:t>
                      </a:r>
                      <a:r>
                        <a:rPr lang="en-US" sz="2400" b="0" kern="1200" dirty="0" smtClean="0">
                          <a:solidFill>
                            <a:schemeClr val="dk1"/>
                          </a:solidFill>
                          <a:effectLst/>
                          <a:latin typeface="+mn-lt"/>
                          <a:ea typeface="+mn-ea"/>
                          <a:cs typeface="+mn-cs"/>
                        </a:rPr>
                        <a:t>–</a:t>
                      </a:r>
                      <a:r>
                        <a:rPr lang="en-US" sz="2400" b="1" kern="1200" dirty="0" smtClean="0">
                          <a:solidFill>
                            <a:schemeClr val="dk1"/>
                          </a:solidFill>
                          <a:effectLst/>
                          <a:latin typeface="+mn-lt"/>
                          <a:ea typeface="+mn-ea"/>
                          <a:cs typeface="+mn-cs"/>
                        </a:rPr>
                        <a:t> </a:t>
                      </a:r>
                      <a:r>
                        <a:rPr lang="en-US" sz="2400" b="0" kern="1200" dirty="0" smtClean="0">
                          <a:solidFill>
                            <a:schemeClr val="dk1"/>
                          </a:solidFill>
                          <a:effectLst/>
                          <a:latin typeface="+mn-lt"/>
                          <a:ea typeface="+mn-ea"/>
                          <a:cs typeface="+mn-cs"/>
                        </a:rPr>
                        <a:t>case</a:t>
                      </a:r>
                      <a:r>
                        <a:rPr lang="en-US" sz="2400" b="0" kern="1200" baseline="0" dirty="0" smtClean="0">
                          <a:solidFill>
                            <a:schemeClr val="dk1"/>
                          </a:solidFill>
                          <a:effectLst/>
                          <a:latin typeface="+mn-lt"/>
                          <a:ea typeface="+mn-ea"/>
                          <a:cs typeface="+mn-cs"/>
                        </a:rPr>
                        <a:t> reviews, “good catches” and near misses</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lang="en-US" sz="2400" b="1" kern="1200" dirty="0" smtClean="0">
                          <a:solidFill>
                            <a:schemeClr val="dk1"/>
                          </a:solidFill>
                          <a:effectLst/>
                          <a:latin typeface="+mn-lt"/>
                          <a:ea typeface="+mn-ea"/>
                          <a:cs typeface="+mn-cs"/>
                        </a:rPr>
                        <a:t>Utilize Tools and Technology</a:t>
                      </a:r>
                      <a:r>
                        <a:rPr lang="en-US" sz="2400" kern="1200" dirty="0" smtClean="0">
                          <a:solidFill>
                            <a:schemeClr val="dk1"/>
                          </a:solidFill>
                          <a:effectLst/>
                          <a:latin typeface="+mn-lt"/>
                          <a:ea typeface="+mn-ea"/>
                          <a:cs typeface="+mn-cs"/>
                        </a:rPr>
                        <a:t> – </a:t>
                      </a:r>
                      <a:r>
                        <a:rPr lang="en-US" sz="2400" kern="1200" baseline="0" dirty="0" smtClean="0">
                          <a:solidFill>
                            <a:schemeClr val="dk1"/>
                          </a:solidFill>
                          <a:effectLst/>
                          <a:latin typeface="+mn-lt"/>
                          <a:ea typeface="+mn-ea"/>
                          <a:cs typeface="+mn-cs"/>
                        </a:rPr>
                        <a:t>laminated algorithms, </a:t>
                      </a:r>
                      <a:r>
                        <a:rPr lang="en-US" sz="2400" kern="1200" dirty="0" smtClean="0">
                          <a:solidFill>
                            <a:schemeClr val="dk1"/>
                          </a:solidFill>
                          <a:effectLst/>
                          <a:latin typeface="+mn-lt"/>
                          <a:ea typeface="+mn-ea"/>
                          <a:cs typeface="+mn-cs"/>
                        </a:rPr>
                        <a:t>electronic</a:t>
                      </a:r>
                      <a:r>
                        <a:rPr lang="en-US" sz="2400" kern="1200" baseline="0" dirty="0" smtClean="0">
                          <a:solidFill>
                            <a:schemeClr val="dk1"/>
                          </a:solidFill>
                          <a:effectLst/>
                          <a:latin typeface="+mn-lt"/>
                          <a:ea typeface="+mn-ea"/>
                          <a:cs typeface="+mn-cs"/>
                        </a:rPr>
                        <a:t> health record alerts and reminders</a:t>
                      </a:r>
                      <a:endParaRPr lang="en-US" sz="2400" kern="1200" dirty="0" smtClean="0">
                        <a:solidFill>
                          <a:schemeClr val="dk1"/>
                        </a:solidFill>
                        <a:effectLst/>
                        <a:latin typeface="+mn-lt"/>
                        <a:ea typeface="+mn-ea"/>
                        <a:cs typeface="+mn-cs"/>
                      </a:endParaRPr>
                    </a:p>
                  </a:txBody>
                  <a:tcPr/>
                </a:tc>
                <a:extLst>
                  <a:ext uri="{0D108BD9-81ED-4DB2-BD59-A6C34878D82A}">
                    <a16:rowId xmlns:a16="http://schemas.microsoft.com/office/drawing/2014/main" xmlns="" val="10001"/>
                  </a:ext>
                </a:extLst>
              </a:tr>
            </a:tbl>
          </a:graphicData>
        </a:graphic>
      </p:graphicFrame>
      <p:pic>
        <p:nvPicPr>
          <p:cNvPr id="4" name="Picture 3" descr="DH elephant.jpg"/>
          <p:cNvPicPr>
            <a:picLocks noChangeAspect="1"/>
          </p:cNvPicPr>
          <p:nvPr/>
        </p:nvPicPr>
        <p:blipFill>
          <a:blip r:embed="rId3" cstate="print"/>
          <a:stretch>
            <a:fillRect/>
          </a:stretch>
        </p:blipFill>
        <p:spPr>
          <a:xfrm>
            <a:off x="7616390" y="5799577"/>
            <a:ext cx="1147743" cy="891827"/>
          </a:xfrm>
          <a:prstGeom prst="rect">
            <a:avLst/>
          </a:prstGeom>
        </p:spPr>
      </p:pic>
      <p:sp>
        <p:nvSpPr>
          <p:cNvPr id="5" name="TextBox 4"/>
          <p:cNvSpPr txBox="1"/>
          <p:nvPr/>
        </p:nvSpPr>
        <p:spPr>
          <a:xfrm>
            <a:off x="2133600" y="6318250"/>
            <a:ext cx="5562600" cy="338554"/>
          </a:xfrm>
          <a:prstGeom prst="rect">
            <a:avLst/>
          </a:prstGeom>
          <a:noFill/>
        </p:spPr>
        <p:txBody>
          <a:bodyPr wrap="square" rtlCol="0">
            <a:spAutoFit/>
          </a:bodyPr>
          <a:lstStyle/>
          <a:p>
            <a:r>
              <a:rPr lang="en-US" sz="1600" dirty="0" smtClean="0"/>
              <a:t>Slides courtesy of Suzanne </a:t>
            </a:r>
            <a:r>
              <a:rPr lang="en-US" sz="1600" dirty="0" err="1" smtClean="0"/>
              <a:t>Weisner</a:t>
            </a:r>
            <a:r>
              <a:rPr lang="en-US" sz="1600" dirty="0" smtClean="0"/>
              <a:t>, Dignity Health </a:t>
            </a:r>
            <a:endParaRPr lang="en-US" sz="1600" dirty="0"/>
          </a:p>
        </p:txBody>
      </p:sp>
    </p:spTree>
    <p:extLst>
      <p:ext uri="{BB962C8B-B14F-4D97-AF65-F5344CB8AC3E}">
        <p14:creationId xmlns:p14="http://schemas.microsoft.com/office/powerpoint/2010/main" val="1805031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r>
              <a:rPr lang="en-US" altLang="en-US" sz="2000" dirty="0">
                <a:solidFill>
                  <a:srgbClr val="898989"/>
                </a:solidFill>
              </a:rPr>
              <a:t>ILPQC Fifth Annual Conference</a:t>
            </a:r>
          </a:p>
          <a:p>
            <a:pPr eaLnBrk="1" hangingPunct="1"/>
            <a:r>
              <a:rPr lang="en-US" altLang="en-US" sz="2000" dirty="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altLang="en-US" sz="3600" b="1" dirty="0">
                <a:solidFill>
                  <a:srgbClr val="004990"/>
                </a:solidFill>
                <a:latin typeface="Goudy Old Style" panose="02020502050305020303" pitchFamily="18" charset="0"/>
              </a:rPr>
              <a:t>Discussion of Severe Maternal Hypertension Initiative</a:t>
            </a:r>
          </a:p>
        </p:txBody>
      </p:sp>
    </p:spTree>
    <p:extLst>
      <p:ext uri="{BB962C8B-B14F-4D97-AF65-F5344CB8AC3E}">
        <p14:creationId xmlns:p14="http://schemas.microsoft.com/office/powerpoint/2010/main" val="2425640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Compliance Monitoring </a:t>
            </a:r>
            <a:endParaRPr lang="en-US" sz="4000" b="1" dirty="0">
              <a:solidFill>
                <a:srgbClr val="F58466"/>
              </a:solidFill>
              <a:latin typeface="Goudy Old Style"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3835927"/>
              </p:ext>
            </p:extLst>
          </p:nvPr>
        </p:nvGraphicFramePr>
        <p:xfrm>
          <a:off x="457200" y="1417638"/>
          <a:ext cx="8229600" cy="440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30</a:t>
            </a:fld>
            <a:endParaRPr lang="en-US" altLang="en-US"/>
          </a:p>
        </p:txBody>
      </p:sp>
      <p:grpSp>
        <p:nvGrpSpPr>
          <p:cNvPr id="6" name="Group 5"/>
          <p:cNvGrpSpPr/>
          <p:nvPr/>
        </p:nvGrpSpPr>
        <p:grpSpPr>
          <a:xfrm>
            <a:off x="990600" y="4808798"/>
            <a:ext cx="4800600" cy="1012565"/>
            <a:chOff x="6244430" y="1321117"/>
            <a:chExt cx="1981051" cy="1761490"/>
          </a:xfrm>
        </p:grpSpPr>
        <p:sp>
          <p:nvSpPr>
            <p:cNvPr id="7" name="Rounded Rectangle 6"/>
            <p:cNvSpPr/>
            <p:nvPr/>
          </p:nvSpPr>
          <p:spPr>
            <a:xfrm>
              <a:off x="6244430" y="1321117"/>
              <a:ext cx="1981051" cy="1761490"/>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6330419" y="1407106"/>
              <a:ext cx="1809073" cy="1589512"/>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Sustained Improvements</a:t>
              </a:r>
              <a:endParaRPr lang="en-US" sz="2100" kern="1200" dirty="0"/>
            </a:p>
          </p:txBody>
        </p:sp>
      </p:grpSp>
      <p:grpSp>
        <p:nvGrpSpPr>
          <p:cNvPr id="9" name="Group 8"/>
          <p:cNvGrpSpPr/>
          <p:nvPr/>
        </p:nvGrpSpPr>
        <p:grpSpPr>
          <a:xfrm>
            <a:off x="990600" y="1440050"/>
            <a:ext cx="4800600" cy="1012565"/>
            <a:chOff x="6244430" y="1321117"/>
            <a:chExt cx="1981051" cy="1761490"/>
          </a:xfrm>
        </p:grpSpPr>
        <p:sp>
          <p:nvSpPr>
            <p:cNvPr id="10" name="Rounded Rectangle 9"/>
            <p:cNvSpPr/>
            <p:nvPr/>
          </p:nvSpPr>
          <p:spPr>
            <a:xfrm>
              <a:off x="6244430" y="1321117"/>
              <a:ext cx="1981051" cy="1761490"/>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txBox="1"/>
            <p:nvPr/>
          </p:nvSpPr>
          <p:spPr>
            <a:xfrm>
              <a:off x="6330419" y="1407106"/>
              <a:ext cx="1809073" cy="1589512"/>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dirty="0" smtClean="0"/>
                <a:t>Mentorship Model</a:t>
              </a:r>
              <a:endParaRPr lang="en-US" sz="2100" kern="1200" dirty="0"/>
            </a:p>
          </p:txBody>
        </p:sp>
      </p:grpSp>
    </p:spTree>
    <p:extLst>
      <p:ext uri="{BB962C8B-B14F-4D97-AF65-F5344CB8AC3E}">
        <p14:creationId xmlns:p14="http://schemas.microsoft.com/office/powerpoint/2010/main" val="3172491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Goal 3: Review Magnesium Sulfate Data and Develop PDSA cycle(s)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31</a:t>
            </a:fld>
            <a:endParaRPr lang="en-US" altLang="en-US"/>
          </a:p>
        </p:txBody>
      </p:sp>
    </p:spTree>
    <p:extLst>
      <p:ext uri="{BB962C8B-B14F-4D97-AF65-F5344CB8AC3E}">
        <p14:creationId xmlns:p14="http://schemas.microsoft.com/office/powerpoint/2010/main" val="1355942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48400" cy="1020762"/>
          </a:xfrm>
        </p:spPr>
        <p:txBody>
          <a:bodyPr/>
          <a:lstStyle/>
          <a:p>
            <a:pPr algn="l"/>
            <a:r>
              <a:rPr lang="en-US" sz="4000" b="1" dirty="0" smtClean="0">
                <a:solidFill>
                  <a:srgbClr val="F58466"/>
                </a:solidFill>
                <a:latin typeface="Goudy Old Style" pitchFamily="18" charset="0"/>
              </a:rPr>
              <a:t>Magnesium </a:t>
            </a:r>
            <a:r>
              <a:rPr lang="en-US" sz="4000" b="1" dirty="0">
                <a:solidFill>
                  <a:srgbClr val="F58466"/>
                </a:solidFill>
                <a:latin typeface="Goudy Old Style" pitchFamily="18" charset="0"/>
              </a:rPr>
              <a:t>Compliance Monitoring </a:t>
            </a:r>
          </a:p>
        </p:txBody>
      </p:sp>
      <p:sp>
        <p:nvSpPr>
          <p:cNvPr id="3" name="Content Placeholder 2"/>
          <p:cNvSpPr>
            <a:spLocks noGrp="1"/>
          </p:cNvSpPr>
          <p:nvPr>
            <p:ph idx="1"/>
          </p:nvPr>
        </p:nvSpPr>
        <p:spPr>
          <a:xfrm>
            <a:off x="2895600" y="1600200"/>
            <a:ext cx="5943600" cy="4525963"/>
          </a:xfrm>
        </p:spPr>
        <p:txBody>
          <a:bodyPr/>
          <a:lstStyle/>
          <a:p>
            <a:r>
              <a:rPr lang="en-US" sz="2800" dirty="0" smtClean="0"/>
              <a:t>Review your magnesium compliance data and missed opportunities </a:t>
            </a:r>
          </a:p>
          <a:p>
            <a:r>
              <a:rPr lang="en-US" sz="2800" dirty="0" smtClean="0"/>
              <a:t>Run a PDSA cycle if not at goal</a:t>
            </a:r>
          </a:p>
          <a:p>
            <a:r>
              <a:rPr lang="en-US" sz="2800" b="1" dirty="0" smtClean="0">
                <a:solidFill>
                  <a:srgbClr val="F58466"/>
                </a:solidFill>
                <a:latin typeface="Goudy Old Style" pitchFamily="18" charset="0"/>
              </a:rPr>
              <a:t>ACOG </a:t>
            </a:r>
            <a:r>
              <a:rPr lang="en-US" sz="2800" b="1" dirty="0">
                <a:solidFill>
                  <a:srgbClr val="F58466"/>
                </a:solidFill>
                <a:latin typeface="Goudy Old Style" pitchFamily="18" charset="0"/>
              </a:rPr>
              <a:t>Executive Summary on Hypertension In Pregnancy, Nov </a:t>
            </a:r>
            <a:r>
              <a:rPr lang="en-US" sz="2800" b="1" dirty="0" smtClean="0">
                <a:solidFill>
                  <a:srgbClr val="F58466"/>
                </a:solidFill>
                <a:latin typeface="Goudy Old Style" pitchFamily="18" charset="0"/>
              </a:rPr>
              <a:t>2013:</a:t>
            </a:r>
            <a:r>
              <a:rPr lang="en-US" sz="2800" dirty="0" smtClean="0"/>
              <a:t> “</a:t>
            </a:r>
            <a:r>
              <a:rPr lang="en-US" sz="2800" b="1" dirty="0" smtClean="0"/>
              <a:t>Proteinuria </a:t>
            </a:r>
            <a:r>
              <a:rPr lang="en-US" sz="2800" b="1" dirty="0"/>
              <a:t>is not a requirement to diagnose preeclampsia </a:t>
            </a:r>
            <a:r>
              <a:rPr lang="en-US" sz="2800" dirty="0"/>
              <a:t>with new onset severe </a:t>
            </a:r>
            <a:r>
              <a:rPr lang="en-US" sz="2800" dirty="0" smtClean="0"/>
              <a:t>hypertension and  sign/symptom of end organ dysfunction</a:t>
            </a:r>
            <a:r>
              <a:rPr lang="en-US" sz="2400" dirty="0" smtClean="0"/>
              <a:t>.”</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28800"/>
            <a:ext cx="2340358" cy="3048000"/>
          </a:xfrm>
          <a:prstGeom prst="rect">
            <a:avLst/>
          </a:prstGeom>
        </p:spPr>
      </p:pic>
    </p:spTree>
    <p:extLst>
      <p:ext uri="{BB962C8B-B14F-4D97-AF65-F5344CB8AC3E}">
        <p14:creationId xmlns:p14="http://schemas.microsoft.com/office/powerpoint/2010/main" val="1790524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E60BA203-6669-BA4E-BA3A-2DA64D751F53}" type="slidenum">
              <a:rPr lang="en-US" smtClean="0"/>
              <a:pPr>
                <a:defRPr/>
              </a:pPr>
              <a:t>33</a:t>
            </a:fld>
            <a:endParaRPr lang="en-US"/>
          </a:p>
        </p:txBody>
      </p:sp>
      <p:sp>
        <p:nvSpPr>
          <p:cNvPr id="6" name="Rectangle 5"/>
          <p:cNvSpPr/>
          <p:nvPr/>
        </p:nvSpPr>
        <p:spPr>
          <a:xfrm>
            <a:off x="324465" y="943897"/>
            <a:ext cx="8504903" cy="41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4133"/>
          <a:stretch/>
        </p:blipFill>
        <p:spPr bwMode="auto">
          <a:xfrm>
            <a:off x="1361766" y="98323"/>
            <a:ext cx="6369395" cy="675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77202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309158" y="4902636"/>
            <a:ext cx="1503791" cy="0"/>
          </a:xfrm>
          <a:prstGeom prst="line">
            <a:avLst/>
          </a:prstGeom>
          <a:ln w="38100">
            <a:tailEnd type="none"/>
          </a:ln>
        </p:spPr>
        <p:style>
          <a:lnRef idx="1">
            <a:schemeClr val="accent5"/>
          </a:lnRef>
          <a:fillRef idx="0">
            <a:schemeClr val="accent5"/>
          </a:fillRef>
          <a:effectRef idx="0">
            <a:schemeClr val="accent5"/>
          </a:effectRef>
          <a:fontRef idx="minor">
            <a:schemeClr val="tx1"/>
          </a:fontRef>
        </p:style>
      </p:cxnSp>
      <p:sp>
        <p:nvSpPr>
          <p:cNvPr id="6" name="Rectangle 5"/>
          <p:cNvSpPr/>
          <p:nvPr/>
        </p:nvSpPr>
        <p:spPr>
          <a:xfrm>
            <a:off x="162820" y="5368659"/>
            <a:ext cx="1974452" cy="632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4294967295"/>
          </p:nvPr>
        </p:nvSpPr>
        <p:spPr>
          <a:xfrm>
            <a:off x="8348386" y="5595939"/>
            <a:ext cx="336833" cy="247317"/>
          </a:xfrm>
          <a:prstGeom prst="rect">
            <a:avLst/>
          </a:prstGeom>
        </p:spPr>
        <p:txBody>
          <a:bodyPr/>
          <a:lstStyle/>
          <a:p>
            <a:fld id="{5BD36294-2849-48A8-8531-5354CF3095D2}" type="slidenum">
              <a:rPr lang="en-US" smtClean="0">
                <a:solidFill>
                  <a:srgbClr val="5F6062"/>
                </a:solidFill>
              </a:rPr>
              <a:pPr/>
              <a:t>34</a:t>
            </a:fld>
            <a:endParaRPr lang="en-US">
              <a:solidFill>
                <a:srgbClr val="5F6062"/>
              </a:solidFill>
            </a:endParaRPr>
          </a:p>
        </p:txBody>
      </p:sp>
      <p:sp>
        <p:nvSpPr>
          <p:cNvPr id="4" name="Title 3"/>
          <p:cNvSpPr>
            <a:spLocks noGrp="1"/>
          </p:cNvSpPr>
          <p:nvPr>
            <p:ph type="title"/>
          </p:nvPr>
        </p:nvSpPr>
        <p:spPr>
          <a:xfrm>
            <a:off x="457206" y="92705"/>
            <a:ext cx="8228013" cy="795337"/>
          </a:xfrm>
        </p:spPr>
        <p:txBody>
          <a:bodyPr/>
          <a:lstStyle/>
          <a:p>
            <a:r>
              <a:rPr lang="en-US" dirty="0" smtClean="0"/>
              <a:t>Preeclampsia Bundle Compliance:</a:t>
            </a:r>
            <a:endParaRPr lang="en-US" dirty="0">
              <a:solidFill>
                <a:srgbClr val="FF0000"/>
              </a:solidFill>
            </a:endParaRPr>
          </a:p>
        </p:txBody>
      </p:sp>
      <p:graphicFrame>
        <p:nvGraphicFramePr>
          <p:cNvPr id="8" name="Chart 7"/>
          <p:cNvGraphicFramePr>
            <a:graphicFrameLocks/>
          </p:cNvGraphicFramePr>
          <p:nvPr>
            <p:extLst/>
          </p:nvPr>
        </p:nvGraphicFramePr>
        <p:xfrm>
          <a:off x="398680" y="1807937"/>
          <a:ext cx="7891182" cy="418554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6533113" y="2462557"/>
            <a:ext cx="1815272" cy="0"/>
          </a:xfrm>
          <a:prstGeom prst="line">
            <a:avLst/>
          </a:prstGeom>
          <a:ln w="28575">
            <a:prstDash val="sysDash"/>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p:nvPr/>
        </p:nvSpPr>
        <p:spPr>
          <a:xfrm>
            <a:off x="834028" y="5684705"/>
            <a:ext cx="1060086" cy="276999"/>
          </a:xfrm>
          <a:prstGeom prst="rect">
            <a:avLst/>
          </a:prstGeom>
          <a:noFill/>
        </p:spPr>
        <p:txBody>
          <a:bodyPr wrap="square" rtlCol="0">
            <a:spAutoFit/>
          </a:bodyPr>
          <a:lstStyle/>
          <a:p>
            <a:r>
              <a:rPr lang="en-US" sz="1200" dirty="0">
                <a:solidFill>
                  <a:schemeClr val="tx2"/>
                </a:solidFill>
              </a:rPr>
              <a:t>Jul14-Mar15</a:t>
            </a:r>
          </a:p>
        </p:txBody>
      </p:sp>
      <p:sp>
        <p:nvSpPr>
          <p:cNvPr id="11" name="TextBox 10"/>
          <p:cNvSpPr txBox="1"/>
          <p:nvPr/>
        </p:nvSpPr>
        <p:spPr>
          <a:xfrm rot="5400000">
            <a:off x="6161790" y="3044298"/>
            <a:ext cx="5143500" cy="769441"/>
          </a:xfrm>
          <a:prstGeom prst="rect">
            <a:avLst/>
          </a:prstGeom>
          <a:solidFill>
            <a:schemeClr val="bg2"/>
          </a:solidFill>
        </p:spPr>
        <p:txBody>
          <a:bodyPr wrap="square" rtlCol="0" anchor="b">
            <a:spAutoFit/>
          </a:bodyPr>
          <a:lstStyle/>
          <a:p>
            <a:pPr algn="ctr"/>
            <a:r>
              <a:rPr lang="en-US" sz="4400" b="1" dirty="0">
                <a:solidFill>
                  <a:schemeClr val="bg2">
                    <a:lumMod val="95000"/>
                  </a:schemeClr>
                </a:solidFill>
                <a:latin typeface="Arial Black" panose="020B0A04020102020204" pitchFamily="34" charset="0"/>
              </a:rPr>
              <a:t>PREECLAMPSIA</a:t>
            </a:r>
          </a:p>
        </p:txBody>
      </p:sp>
      <p:sp>
        <p:nvSpPr>
          <p:cNvPr id="13" name="Right Arrow 12"/>
          <p:cNvSpPr/>
          <p:nvPr/>
        </p:nvSpPr>
        <p:spPr>
          <a:xfrm rot="20247399">
            <a:off x="2288854" y="3542681"/>
            <a:ext cx="5671881" cy="186516"/>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TextBox 2"/>
          <p:cNvSpPr txBox="1"/>
          <p:nvPr/>
        </p:nvSpPr>
        <p:spPr>
          <a:xfrm>
            <a:off x="1298687" y="1105104"/>
            <a:ext cx="2772362" cy="923330"/>
          </a:xfrm>
          <a:prstGeom prst="rect">
            <a:avLst/>
          </a:prstGeom>
          <a:noFill/>
        </p:spPr>
        <p:txBody>
          <a:bodyPr wrap="none" rtlCol="0">
            <a:spAutoFit/>
          </a:bodyPr>
          <a:lstStyle/>
          <a:p>
            <a:pPr marL="342900" indent="-342900">
              <a:buAutoNum type="arabicPeriod"/>
            </a:pPr>
            <a:r>
              <a:rPr lang="en-US" dirty="0" smtClean="0">
                <a:solidFill>
                  <a:schemeClr val="tx2"/>
                </a:solidFill>
              </a:rPr>
              <a:t>Treat elevated BP</a:t>
            </a:r>
          </a:p>
          <a:p>
            <a:pPr marL="342900" indent="-342900">
              <a:buAutoNum type="arabicPeriod"/>
            </a:pPr>
            <a:r>
              <a:rPr lang="en-US" dirty="0" smtClean="0">
                <a:solidFill>
                  <a:schemeClr val="tx2"/>
                </a:solidFill>
              </a:rPr>
              <a:t>Give magnesium sulfate</a:t>
            </a:r>
          </a:p>
          <a:p>
            <a:pPr marL="342900" indent="-342900">
              <a:buAutoNum type="arabicPeriod"/>
            </a:pPr>
            <a:r>
              <a:rPr lang="en-US" dirty="0" smtClean="0">
                <a:solidFill>
                  <a:schemeClr val="tx2"/>
                </a:solidFill>
              </a:rPr>
              <a:t>Early PP follow-up</a:t>
            </a:r>
            <a:endParaRPr lang="en-US" dirty="0">
              <a:solidFill>
                <a:schemeClr val="tx2"/>
              </a:solidFill>
            </a:endParaRPr>
          </a:p>
        </p:txBody>
      </p:sp>
    </p:spTree>
    <p:extLst>
      <p:ext uri="{BB962C8B-B14F-4D97-AF65-F5344CB8AC3E}">
        <p14:creationId xmlns:p14="http://schemas.microsoft.com/office/powerpoint/2010/main" val="1769429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667" y="444123"/>
            <a:ext cx="7227279" cy="596503"/>
          </a:xfrm>
        </p:spPr>
        <p:txBody>
          <a:bodyPr/>
          <a:lstStyle/>
          <a:p>
            <a:r>
              <a:rPr lang="en-US" b="1" dirty="0" smtClean="0">
                <a:solidFill>
                  <a:schemeClr val="tx2"/>
                </a:solidFill>
              </a:rPr>
              <a:t>Treatment Changes </a:t>
            </a:r>
            <a:endParaRPr lang="en-US" b="1" dirty="0">
              <a:solidFill>
                <a:schemeClr val="tx2"/>
              </a:solidFill>
            </a:endParaRPr>
          </a:p>
        </p:txBody>
      </p:sp>
      <p:sp>
        <p:nvSpPr>
          <p:cNvPr id="4" name="Slide Number Placeholder 3"/>
          <p:cNvSpPr>
            <a:spLocks noGrp="1"/>
          </p:cNvSpPr>
          <p:nvPr>
            <p:ph type="sldNum" sz="quarter" idx="4294967295"/>
          </p:nvPr>
        </p:nvSpPr>
        <p:spPr>
          <a:xfrm>
            <a:off x="7404498" y="5595938"/>
            <a:ext cx="252413" cy="247650"/>
          </a:xfrm>
          <a:prstGeom prst="rect">
            <a:avLst/>
          </a:prstGeom>
        </p:spPr>
        <p:txBody>
          <a:bodyPr/>
          <a:lstStyle/>
          <a:p>
            <a:pPr>
              <a:defRPr/>
            </a:pPr>
            <a:fld id="{E60BA203-6669-BA4E-BA3A-2DA64D751F53}" type="slidenum">
              <a:rPr lang="en-US" smtClean="0"/>
              <a:pPr>
                <a:defRPr/>
              </a:pPr>
              <a:t>35</a:t>
            </a:fld>
            <a:endParaRPr lang="en-US"/>
          </a:p>
        </p:txBody>
      </p:sp>
      <p:graphicFrame>
        <p:nvGraphicFramePr>
          <p:cNvPr id="7" name="Chart 6"/>
          <p:cNvGraphicFramePr>
            <a:graphicFrameLocks/>
          </p:cNvGraphicFramePr>
          <p:nvPr>
            <p:extLst/>
          </p:nvPr>
        </p:nvGraphicFramePr>
        <p:xfrm>
          <a:off x="1045029" y="1393371"/>
          <a:ext cx="7369627" cy="482237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563039" y="3590357"/>
            <a:ext cx="2779938" cy="3643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chemeClr val="tx2"/>
                </a:solidFill>
              </a:rPr>
              <a:t>Percent (%) Appropriately Treated</a:t>
            </a:r>
          </a:p>
        </p:txBody>
      </p:sp>
      <p:sp>
        <p:nvSpPr>
          <p:cNvPr id="9" name="TextBox 8"/>
          <p:cNvSpPr txBox="1"/>
          <p:nvPr/>
        </p:nvSpPr>
        <p:spPr>
          <a:xfrm>
            <a:off x="2250175" y="1746739"/>
            <a:ext cx="498856" cy="307777"/>
          </a:xfrm>
          <a:prstGeom prst="rect">
            <a:avLst/>
          </a:prstGeom>
          <a:noFill/>
        </p:spPr>
        <p:txBody>
          <a:bodyPr wrap="none" rtlCol="0">
            <a:spAutoFit/>
          </a:bodyPr>
          <a:lstStyle/>
          <a:p>
            <a:pPr algn="ctr"/>
            <a:r>
              <a:rPr lang="en-US" sz="1400" b="1" dirty="0">
                <a:solidFill>
                  <a:schemeClr val="tx2"/>
                </a:solidFill>
              </a:rPr>
              <a:t>85%</a:t>
            </a:r>
          </a:p>
        </p:txBody>
      </p:sp>
      <p:sp>
        <p:nvSpPr>
          <p:cNvPr id="10" name="TextBox 9"/>
          <p:cNvSpPr txBox="1"/>
          <p:nvPr/>
        </p:nvSpPr>
        <p:spPr>
          <a:xfrm>
            <a:off x="4409464" y="1537147"/>
            <a:ext cx="498856" cy="307777"/>
          </a:xfrm>
          <a:prstGeom prst="rect">
            <a:avLst/>
          </a:prstGeom>
          <a:noFill/>
        </p:spPr>
        <p:txBody>
          <a:bodyPr wrap="none" rtlCol="0">
            <a:spAutoFit/>
          </a:bodyPr>
          <a:lstStyle/>
          <a:p>
            <a:pPr algn="ctr"/>
            <a:r>
              <a:rPr lang="en-US" sz="1400" b="1" dirty="0">
                <a:solidFill>
                  <a:schemeClr val="tx2"/>
                </a:solidFill>
              </a:rPr>
              <a:t>92%</a:t>
            </a:r>
          </a:p>
        </p:txBody>
      </p:sp>
      <p:sp>
        <p:nvSpPr>
          <p:cNvPr id="11" name="TextBox 10"/>
          <p:cNvSpPr txBox="1"/>
          <p:nvPr/>
        </p:nvSpPr>
        <p:spPr>
          <a:xfrm>
            <a:off x="6615758" y="1414993"/>
            <a:ext cx="498856" cy="307777"/>
          </a:xfrm>
          <a:prstGeom prst="rect">
            <a:avLst/>
          </a:prstGeom>
          <a:noFill/>
        </p:spPr>
        <p:txBody>
          <a:bodyPr wrap="none" rtlCol="0">
            <a:spAutoFit/>
          </a:bodyPr>
          <a:lstStyle/>
          <a:p>
            <a:pPr algn="ctr"/>
            <a:r>
              <a:rPr lang="en-US" sz="1400" b="1" dirty="0">
                <a:solidFill>
                  <a:schemeClr val="tx2"/>
                </a:solidFill>
              </a:rPr>
              <a:t>96%</a:t>
            </a:r>
          </a:p>
        </p:txBody>
      </p:sp>
      <p:sp>
        <p:nvSpPr>
          <p:cNvPr id="12" name="TextBox 11"/>
          <p:cNvSpPr txBox="1"/>
          <p:nvPr/>
        </p:nvSpPr>
        <p:spPr>
          <a:xfrm>
            <a:off x="2849000" y="2581351"/>
            <a:ext cx="498856" cy="307777"/>
          </a:xfrm>
          <a:prstGeom prst="rect">
            <a:avLst/>
          </a:prstGeom>
          <a:noFill/>
        </p:spPr>
        <p:txBody>
          <a:bodyPr wrap="none" rtlCol="0">
            <a:spAutoFit/>
          </a:bodyPr>
          <a:lstStyle/>
          <a:p>
            <a:pPr algn="ctr"/>
            <a:r>
              <a:rPr lang="en-US" sz="1400" b="1" dirty="0">
                <a:solidFill>
                  <a:schemeClr val="tx2"/>
                </a:solidFill>
              </a:rPr>
              <a:t>57%</a:t>
            </a:r>
          </a:p>
        </p:txBody>
      </p:sp>
      <p:sp>
        <p:nvSpPr>
          <p:cNvPr id="13" name="TextBox 12"/>
          <p:cNvSpPr txBox="1"/>
          <p:nvPr/>
        </p:nvSpPr>
        <p:spPr>
          <a:xfrm>
            <a:off x="5016217" y="1938832"/>
            <a:ext cx="498856" cy="307777"/>
          </a:xfrm>
          <a:prstGeom prst="rect">
            <a:avLst/>
          </a:prstGeom>
          <a:noFill/>
        </p:spPr>
        <p:txBody>
          <a:bodyPr wrap="none" rtlCol="0">
            <a:spAutoFit/>
          </a:bodyPr>
          <a:lstStyle/>
          <a:p>
            <a:pPr algn="ctr"/>
            <a:r>
              <a:rPr lang="en-US" sz="1400" b="1" dirty="0">
                <a:solidFill>
                  <a:schemeClr val="tx2"/>
                </a:solidFill>
              </a:rPr>
              <a:t>79%</a:t>
            </a:r>
          </a:p>
        </p:txBody>
      </p:sp>
      <p:sp>
        <p:nvSpPr>
          <p:cNvPr id="14" name="TextBox 13"/>
          <p:cNvSpPr txBox="1"/>
          <p:nvPr/>
        </p:nvSpPr>
        <p:spPr>
          <a:xfrm>
            <a:off x="7215692" y="1621146"/>
            <a:ext cx="498856" cy="307777"/>
          </a:xfrm>
          <a:prstGeom prst="rect">
            <a:avLst/>
          </a:prstGeom>
          <a:noFill/>
        </p:spPr>
        <p:txBody>
          <a:bodyPr wrap="none" rtlCol="0">
            <a:spAutoFit/>
          </a:bodyPr>
          <a:lstStyle/>
          <a:p>
            <a:pPr algn="ctr"/>
            <a:r>
              <a:rPr lang="en-US" sz="1400" b="1" dirty="0">
                <a:solidFill>
                  <a:schemeClr val="tx2"/>
                </a:solidFill>
              </a:rPr>
              <a:t>90%</a:t>
            </a:r>
          </a:p>
        </p:txBody>
      </p:sp>
      <p:sp>
        <p:nvSpPr>
          <p:cNvPr id="33" name="TextBox 32"/>
          <p:cNvSpPr txBox="1"/>
          <p:nvPr/>
        </p:nvSpPr>
        <p:spPr>
          <a:xfrm>
            <a:off x="5805857" y="1859333"/>
            <a:ext cx="1059329" cy="523220"/>
          </a:xfrm>
          <a:prstGeom prst="rect">
            <a:avLst/>
          </a:prstGeom>
          <a:solidFill>
            <a:schemeClr val="bg1"/>
          </a:solidFill>
          <a:ln>
            <a:solidFill>
              <a:schemeClr val="tx2"/>
            </a:solidFill>
          </a:ln>
        </p:spPr>
        <p:txBody>
          <a:bodyPr wrap="none" rtlCol="0">
            <a:spAutoFit/>
          </a:bodyPr>
          <a:lstStyle/>
          <a:p>
            <a:pPr algn="ctr"/>
            <a:r>
              <a:rPr lang="en-US" sz="1400" dirty="0">
                <a:solidFill>
                  <a:schemeClr val="tx2"/>
                </a:solidFill>
              </a:rPr>
              <a:t>Delta 10.8%</a:t>
            </a:r>
          </a:p>
          <a:p>
            <a:pPr algn="ctr"/>
            <a:r>
              <a:rPr lang="en-US" sz="1400" dirty="0">
                <a:solidFill>
                  <a:schemeClr val="tx2"/>
                </a:solidFill>
              </a:rPr>
              <a:t>p&lt;0.01</a:t>
            </a:r>
          </a:p>
        </p:txBody>
      </p:sp>
      <p:sp>
        <p:nvSpPr>
          <p:cNvPr id="34" name="TextBox 33"/>
          <p:cNvSpPr txBox="1"/>
          <p:nvPr/>
        </p:nvSpPr>
        <p:spPr>
          <a:xfrm>
            <a:off x="7465120" y="2156698"/>
            <a:ext cx="1059329" cy="523220"/>
          </a:xfrm>
          <a:prstGeom prst="rect">
            <a:avLst/>
          </a:prstGeom>
          <a:solidFill>
            <a:schemeClr val="bg2"/>
          </a:solidFill>
          <a:ln>
            <a:solidFill>
              <a:schemeClr val="tx2"/>
            </a:solidFill>
          </a:ln>
        </p:spPr>
        <p:txBody>
          <a:bodyPr wrap="none" rtlCol="0">
            <a:spAutoFit/>
          </a:bodyPr>
          <a:lstStyle/>
          <a:p>
            <a:pPr algn="ctr"/>
            <a:r>
              <a:rPr lang="en-US" sz="1400" dirty="0">
                <a:solidFill>
                  <a:schemeClr val="tx2"/>
                </a:solidFill>
              </a:rPr>
              <a:t>Delta 33.2%</a:t>
            </a:r>
          </a:p>
          <a:p>
            <a:pPr algn="ctr"/>
            <a:r>
              <a:rPr lang="en-US" sz="1400" dirty="0">
                <a:solidFill>
                  <a:schemeClr val="tx2"/>
                </a:solidFill>
              </a:rPr>
              <a:t>p&lt;0.01</a:t>
            </a:r>
          </a:p>
        </p:txBody>
      </p:sp>
      <p:sp>
        <p:nvSpPr>
          <p:cNvPr id="15" name="Rectangle 14"/>
          <p:cNvSpPr/>
          <p:nvPr/>
        </p:nvSpPr>
        <p:spPr>
          <a:xfrm>
            <a:off x="7006947" y="6463842"/>
            <a:ext cx="2042235" cy="276999"/>
          </a:xfrm>
          <a:prstGeom prst="rect">
            <a:avLst/>
          </a:prstGeom>
        </p:spPr>
        <p:txBody>
          <a:bodyPr wrap="square">
            <a:spAutoFit/>
          </a:bodyPr>
          <a:lstStyle/>
          <a:p>
            <a:r>
              <a:rPr lang="de-DE" sz="1200" dirty="0" smtClean="0">
                <a:solidFill>
                  <a:prstClr val="black"/>
                </a:solidFill>
                <a:latin typeface="ArialMT" charset="0"/>
              </a:rPr>
              <a:t>AJOG. </a:t>
            </a:r>
            <a:r>
              <a:rPr lang="de-DE" sz="1200" dirty="0">
                <a:solidFill>
                  <a:prstClr val="black"/>
                </a:solidFill>
                <a:latin typeface="ArialMT" charset="0"/>
              </a:rPr>
              <a:t>2017 </a:t>
            </a:r>
            <a:r>
              <a:rPr lang="de-DE" sz="1200" dirty="0" smtClean="0">
                <a:solidFill>
                  <a:prstClr val="black"/>
                </a:solidFill>
                <a:latin typeface="ArialMT" charset="0"/>
              </a:rPr>
              <a:t>216:415.e1-5</a:t>
            </a:r>
            <a:endParaRPr lang="en-US" sz="1200" dirty="0"/>
          </a:p>
        </p:txBody>
      </p:sp>
    </p:spTree>
    <p:extLst>
      <p:ext uri="{BB962C8B-B14F-4D97-AF65-F5344CB8AC3E}">
        <p14:creationId xmlns:p14="http://schemas.microsoft.com/office/powerpoint/2010/main" val="3347063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242" y="-8792"/>
            <a:ext cx="8229600" cy="1143000"/>
          </a:xfrm>
        </p:spPr>
        <p:txBody>
          <a:bodyPr/>
          <a:lstStyle/>
          <a:p>
            <a:r>
              <a:rPr lang="en-US" sz="3600" b="1" dirty="0" smtClean="0">
                <a:solidFill>
                  <a:schemeClr val="tx2"/>
                </a:solidFill>
              </a:rPr>
              <a:t>Rate of Eclampsia/1000 births and SMM/100 births</a:t>
            </a:r>
            <a:endParaRPr lang="en-US" sz="3600" b="1" dirty="0">
              <a:solidFill>
                <a:schemeClr val="tx2"/>
              </a:solidFill>
            </a:endParaRPr>
          </a:p>
        </p:txBody>
      </p:sp>
      <p:graphicFrame>
        <p:nvGraphicFramePr>
          <p:cNvPr id="5" name="Chart 4"/>
          <p:cNvGraphicFramePr>
            <a:graphicFrameLocks/>
          </p:cNvGraphicFramePr>
          <p:nvPr>
            <p:extLst/>
          </p:nvPr>
        </p:nvGraphicFramePr>
        <p:xfrm>
          <a:off x="1204712" y="1768780"/>
          <a:ext cx="7035773" cy="4479619"/>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a:off x="3041854" y="1718493"/>
            <a:ext cx="4170275" cy="0"/>
          </a:xfrm>
          <a:prstGeom prst="straightConnector1">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79158" y="2897068"/>
            <a:ext cx="4205768" cy="41046"/>
          </a:xfrm>
          <a:prstGeom prst="straightConnector1">
            <a:avLst/>
          </a:prstGeom>
          <a:ln w="317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204911" y="1718493"/>
            <a:ext cx="7218" cy="679076"/>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044162" y="1721425"/>
            <a:ext cx="0" cy="157916"/>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479158" y="2897068"/>
            <a:ext cx="2230" cy="39940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84926" y="2933098"/>
            <a:ext cx="0" cy="102768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43070" y="1768780"/>
            <a:ext cx="1059329" cy="523220"/>
          </a:xfrm>
          <a:prstGeom prst="rect">
            <a:avLst/>
          </a:prstGeom>
          <a:solidFill>
            <a:schemeClr val="bg2"/>
          </a:solidFill>
          <a:ln>
            <a:solidFill>
              <a:schemeClr val="tx2"/>
            </a:solidFill>
          </a:ln>
        </p:spPr>
        <p:txBody>
          <a:bodyPr wrap="none" rtlCol="0">
            <a:spAutoFit/>
          </a:bodyPr>
          <a:lstStyle/>
          <a:p>
            <a:pPr algn="ctr"/>
            <a:r>
              <a:rPr lang="en-US" sz="1400" dirty="0">
                <a:solidFill>
                  <a:schemeClr val="tx2"/>
                </a:solidFill>
              </a:rPr>
              <a:t>Delta 20.1%</a:t>
            </a:r>
          </a:p>
          <a:p>
            <a:pPr algn="ctr"/>
            <a:r>
              <a:rPr lang="en-US" sz="1400" dirty="0">
                <a:solidFill>
                  <a:schemeClr val="tx2"/>
                </a:solidFill>
              </a:rPr>
              <a:t>p&lt;0.01</a:t>
            </a:r>
          </a:p>
        </p:txBody>
      </p:sp>
      <p:sp>
        <p:nvSpPr>
          <p:cNvPr id="23" name="TextBox 22"/>
          <p:cNvSpPr txBox="1"/>
          <p:nvPr/>
        </p:nvSpPr>
        <p:spPr>
          <a:xfrm>
            <a:off x="5541131" y="3198260"/>
            <a:ext cx="1059329" cy="523220"/>
          </a:xfrm>
          <a:prstGeom prst="rect">
            <a:avLst/>
          </a:prstGeom>
          <a:solidFill>
            <a:schemeClr val="bg2"/>
          </a:solidFill>
          <a:ln>
            <a:solidFill>
              <a:schemeClr val="tx2"/>
            </a:solidFill>
          </a:ln>
        </p:spPr>
        <p:txBody>
          <a:bodyPr wrap="none" rtlCol="0">
            <a:spAutoFit/>
          </a:bodyPr>
          <a:lstStyle/>
          <a:p>
            <a:pPr algn="ctr"/>
            <a:r>
              <a:rPr lang="en-US" sz="1400" dirty="0">
                <a:solidFill>
                  <a:schemeClr val="tx2"/>
                </a:solidFill>
              </a:rPr>
              <a:t>Delta 46.5%</a:t>
            </a:r>
          </a:p>
          <a:p>
            <a:pPr algn="ctr"/>
            <a:r>
              <a:rPr lang="en-US" sz="1400" dirty="0">
                <a:solidFill>
                  <a:schemeClr val="tx2"/>
                </a:solidFill>
              </a:rPr>
              <a:t>P=0.02</a:t>
            </a:r>
          </a:p>
        </p:txBody>
      </p:sp>
      <p:sp>
        <p:nvSpPr>
          <p:cNvPr id="2" name="TextBox 1"/>
          <p:cNvSpPr txBox="1"/>
          <p:nvPr/>
        </p:nvSpPr>
        <p:spPr>
          <a:xfrm>
            <a:off x="6854282" y="6079122"/>
            <a:ext cx="2347566" cy="369332"/>
          </a:xfrm>
          <a:prstGeom prst="rect">
            <a:avLst/>
          </a:prstGeom>
          <a:noFill/>
        </p:spPr>
        <p:txBody>
          <a:bodyPr wrap="none" rtlCol="0">
            <a:spAutoFit/>
          </a:bodyPr>
          <a:lstStyle/>
          <a:p>
            <a:r>
              <a:rPr lang="en-US" dirty="0" smtClean="0">
                <a:solidFill>
                  <a:schemeClr val="tx2"/>
                </a:solidFill>
              </a:rPr>
              <a:t>23 Hospitals, N=69,449</a:t>
            </a:r>
            <a:endParaRPr lang="en-US" dirty="0">
              <a:solidFill>
                <a:schemeClr val="tx2"/>
              </a:solidFill>
            </a:endParaRPr>
          </a:p>
        </p:txBody>
      </p:sp>
      <p:sp>
        <p:nvSpPr>
          <p:cNvPr id="4" name="Rectangle 3"/>
          <p:cNvSpPr/>
          <p:nvPr/>
        </p:nvSpPr>
        <p:spPr>
          <a:xfrm>
            <a:off x="7006947" y="6463842"/>
            <a:ext cx="2042235" cy="276999"/>
          </a:xfrm>
          <a:prstGeom prst="rect">
            <a:avLst/>
          </a:prstGeom>
        </p:spPr>
        <p:txBody>
          <a:bodyPr wrap="square">
            <a:spAutoFit/>
          </a:bodyPr>
          <a:lstStyle/>
          <a:p>
            <a:r>
              <a:rPr lang="de-DE" sz="1200" dirty="0" smtClean="0">
                <a:solidFill>
                  <a:prstClr val="black"/>
                </a:solidFill>
                <a:latin typeface="ArialMT" charset="0"/>
              </a:rPr>
              <a:t>AJOG. </a:t>
            </a:r>
            <a:r>
              <a:rPr lang="de-DE" sz="1200" dirty="0">
                <a:solidFill>
                  <a:prstClr val="black"/>
                </a:solidFill>
                <a:latin typeface="ArialMT" charset="0"/>
              </a:rPr>
              <a:t>2017 </a:t>
            </a:r>
            <a:r>
              <a:rPr lang="de-DE" sz="1200" dirty="0" smtClean="0">
                <a:solidFill>
                  <a:prstClr val="black"/>
                </a:solidFill>
                <a:latin typeface="ArialMT" charset="0"/>
              </a:rPr>
              <a:t>216:415.e1-5</a:t>
            </a:r>
            <a:endParaRPr lang="en-US" sz="1200" dirty="0"/>
          </a:p>
        </p:txBody>
      </p:sp>
    </p:spTree>
    <p:extLst>
      <p:ext uri="{BB962C8B-B14F-4D97-AF65-F5344CB8AC3E}">
        <p14:creationId xmlns:p14="http://schemas.microsoft.com/office/powerpoint/2010/main" val="1581767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79375" y="79375"/>
            <a:ext cx="8985250" cy="15875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22" y="1473200"/>
            <a:ext cx="7564511" cy="424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solidFill>
                  <a:schemeClr val="tx1"/>
                </a:solidFill>
              </a:rPr>
              <a:t>American Journal of Obstetrics &amp; Gynecology</a:t>
            </a:r>
            <a:r>
              <a:rPr lang="en-US" altLang="en-US" sz="900" dirty="0">
                <a:solidFill>
                  <a:schemeClr val="tx1"/>
                </a:solidFill>
              </a:rPr>
              <a:t> 2017 216, DOI: (10.1016/j.ajog.2016.11.937) </a:t>
            </a:r>
          </a:p>
        </p:txBody>
      </p:sp>
      <p:sp>
        <p:nvSpPr>
          <p:cNvPr id="4100" name="Text Box 4"/>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solidFill>
                  <a:schemeClr val="tx1"/>
                </a:solidFill>
              </a:rPr>
              <a:t>Copyright © 2016 </a:t>
            </a:r>
            <a:r>
              <a:rPr lang="en-US" altLang="en-US" sz="900">
                <a:solidFill>
                  <a:schemeClr val="tx1"/>
                </a:solidFill>
                <a:hlinkClick r:id="rId4"/>
              </a:rPr>
              <a:t> Terms and Conditions</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p:cNvSpPr txBox="1">
            <a:spLocks/>
          </p:cNvSpPr>
          <p:nvPr/>
        </p:nvSpPr>
        <p:spPr>
          <a:xfrm>
            <a:off x="152400" y="1524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anose="02020502050305020303" pitchFamily="18" charset="0"/>
              </a:rPr>
              <a:t>CMQCC Reduction </a:t>
            </a:r>
          </a:p>
          <a:p>
            <a:pPr algn="l"/>
            <a:r>
              <a:rPr lang="en-US" sz="4000" b="1" dirty="0" smtClean="0">
                <a:solidFill>
                  <a:srgbClr val="F58466"/>
                </a:solidFill>
                <a:latin typeface="Goudy Old Style" panose="02020502050305020303" pitchFamily="18" charset="0"/>
              </a:rPr>
              <a:t>Eclampsia Rate</a:t>
            </a:r>
            <a:endParaRPr lang="en-US" sz="4000" b="1" dirty="0">
              <a:solidFill>
                <a:srgbClr val="F58466"/>
              </a:solidFill>
              <a:latin typeface="Goudy Old Style" panose="02020502050305020303" pitchFamily="18" charset="0"/>
            </a:endParaRPr>
          </a:p>
        </p:txBody>
      </p:sp>
      <p:sp>
        <p:nvSpPr>
          <p:cNvPr id="8" name="TextBox 7"/>
          <p:cNvSpPr txBox="1"/>
          <p:nvPr/>
        </p:nvSpPr>
        <p:spPr>
          <a:xfrm>
            <a:off x="-50035" y="5689199"/>
            <a:ext cx="9244069" cy="369332"/>
          </a:xfrm>
          <a:prstGeom prst="rect">
            <a:avLst/>
          </a:prstGeom>
          <a:noFill/>
        </p:spPr>
        <p:txBody>
          <a:bodyPr wrap="none" rtlCol="0">
            <a:spAutoFit/>
          </a:bodyPr>
          <a:lstStyle/>
          <a:p>
            <a:r>
              <a:rPr lang="en-US" dirty="0" smtClean="0">
                <a:latin typeface="+mj-lt"/>
              </a:rPr>
              <a:t> </a:t>
            </a:r>
            <a:r>
              <a:rPr lang="en-US" dirty="0">
                <a:latin typeface="+mj-lt"/>
              </a:rPr>
              <a:t>The rate of eclampsia decreased from 1.21/1000 at baseline to 0.65/1000 during 2016, </a:t>
            </a:r>
            <a:r>
              <a:rPr lang="en-US" dirty="0" smtClean="0">
                <a:latin typeface="+mj-lt"/>
              </a:rPr>
              <a:t>p&lt;0.001.</a:t>
            </a:r>
            <a:endParaRPr lang="en-US" dirty="0">
              <a:latin typeface="+mj-lt"/>
            </a:endParaRPr>
          </a:p>
        </p:txBody>
      </p:sp>
    </p:spTree>
    <p:extLst>
      <p:ext uri="{BB962C8B-B14F-4D97-AF65-F5344CB8AC3E}">
        <p14:creationId xmlns:p14="http://schemas.microsoft.com/office/powerpoint/2010/main" val="1306777512"/>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normAutofit fontScale="90000"/>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Magnesium Sulfate Administered</a:t>
            </a:r>
          </a:p>
        </p:txBody>
      </p:sp>
      <p:graphicFrame>
        <p:nvGraphicFramePr>
          <p:cNvPr id="5" name="Chart 4"/>
          <p:cNvGraphicFramePr>
            <a:graphicFrameLocks/>
          </p:cNvGraphicFramePr>
          <p:nvPr>
            <p:extLst>
              <p:ext uri="{D42A27DB-BD31-4B8C-83A1-F6EECF244321}">
                <p14:modId xmlns:p14="http://schemas.microsoft.com/office/powerpoint/2010/main" val="2438655901"/>
              </p:ext>
            </p:extLst>
          </p:nvPr>
        </p:nvGraphicFramePr>
        <p:xfrm>
          <a:off x="-59531" y="1447800"/>
          <a:ext cx="9263062" cy="5410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6065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 There A &lt;strong&gt;Sharing&lt;/strong&gt; Economy? - Society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365" y="1905000"/>
            <a:ext cx="3774259" cy="2514600"/>
          </a:xfrm>
          <a:prstGeom prst="rect">
            <a:avLst/>
          </a:prstGeom>
        </p:spPr>
      </p:pic>
      <p:sp>
        <p:nvSpPr>
          <p:cNvPr id="3" name="Content Placeholder 2"/>
          <p:cNvSpPr>
            <a:spLocks noGrp="1"/>
          </p:cNvSpPr>
          <p:nvPr>
            <p:ph idx="1"/>
          </p:nvPr>
        </p:nvSpPr>
        <p:spPr>
          <a:xfrm>
            <a:off x="457200" y="1413156"/>
            <a:ext cx="5791200" cy="4987644"/>
          </a:xfrm>
        </p:spPr>
        <p:txBody>
          <a:bodyPr/>
          <a:lstStyle/>
          <a:p>
            <a:r>
              <a:rPr lang="en-US" sz="2800" dirty="0" smtClean="0"/>
              <a:t>Review your data for missed opportunities</a:t>
            </a:r>
          </a:p>
          <a:p>
            <a:r>
              <a:rPr lang="en-US" sz="2800" dirty="0" smtClean="0"/>
              <a:t>Identify what you need to do to accomplish goals</a:t>
            </a:r>
          </a:p>
          <a:p>
            <a:r>
              <a:rPr lang="en-US" sz="2800" dirty="0" smtClean="0"/>
              <a:t>Draft HTN Sustainability </a:t>
            </a:r>
            <a:r>
              <a:rPr lang="en-US" sz="2800" dirty="0"/>
              <a:t>P</a:t>
            </a:r>
            <a:r>
              <a:rPr lang="en-US" sz="2800" dirty="0" smtClean="0"/>
              <a:t>lan for 2018 </a:t>
            </a:r>
          </a:p>
          <a:p>
            <a:r>
              <a:rPr lang="en-US" sz="2800" dirty="0" smtClean="0"/>
              <a:t>Share your data and goals and what needs to be accomplished with your providers and staff</a:t>
            </a:r>
          </a:p>
          <a:p>
            <a:endParaRPr lang="en-US" sz="2800" dirty="0" smtClean="0"/>
          </a:p>
        </p:txBody>
      </p:sp>
      <p:sp>
        <p:nvSpPr>
          <p:cNvPr id="2" name="Title 1"/>
          <p:cNvSpPr>
            <a:spLocks noGrp="1"/>
          </p:cNvSpPr>
          <p:nvPr>
            <p:ph type="title"/>
          </p:nvPr>
        </p:nvSpPr>
        <p:spPr/>
        <p:txBody>
          <a:bodyPr/>
          <a:lstStyle/>
          <a:p>
            <a:pPr algn="l"/>
            <a:r>
              <a:rPr lang="en-US" sz="4000" b="1" dirty="0" smtClean="0">
                <a:solidFill>
                  <a:srgbClr val="F58466"/>
                </a:solidFill>
                <a:latin typeface="Goudy Old Style" pitchFamily="18" charset="0"/>
                <a:ea typeface="MS PGothic" pitchFamily="34" charset="-128"/>
                <a:cs typeface="MS PGothic" charset="0"/>
              </a:rPr>
              <a:t>Next Steps for HTN Teams</a:t>
            </a:r>
            <a:endParaRPr lang="en-US" sz="4000" b="1" dirty="0">
              <a:solidFill>
                <a:srgbClr val="F58466"/>
              </a:solidFill>
              <a:latin typeface="Goudy Old Style" pitchFamily="18" charset="0"/>
              <a:ea typeface="MS PGothic" pitchFamily="34" charset="-128"/>
              <a:cs typeface="MS PGothic" charset="0"/>
            </a:endParaRPr>
          </a:p>
        </p:txBody>
      </p:sp>
    </p:spTree>
    <p:extLst>
      <p:ext uri="{BB962C8B-B14F-4D97-AF65-F5344CB8AC3E}">
        <p14:creationId xmlns:p14="http://schemas.microsoft.com/office/powerpoint/2010/main" val="4138872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72339" y="522119"/>
            <a:ext cx="7465326" cy="2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4990"/>
                </a:solidFill>
                <a:effectLst/>
                <a:latin typeface="Candara" pitchFamily="34" charset="0"/>
                <a:ea typeface="Calibri" pitchFamily="34" charset="0"/>
                <a:cs typeface="Times New Roman" pitchFamily="18" charset="0"/>
              </a:rPr>
              <a:t>CONGRATULATIONS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4990"/>
                </a:solidFill>
                <a:effectLst/>
                <a:latin typeface="Candara" pitchFamily="34" charset="0"/>
                <a:ea typeface="Calibri" pitchFamily="34" charset="0"/>
                <a:cs typeface="Times New Roman" pitchFamily="18" charset="0"/>
              </a:rPr>
              <a:t>QUALITY IMPROVEMENT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4990"/>
                </a:solidFill>
                <a:effectLst/>
                <a:latin typeface="Candara" pitchFamily="34" charset="0"/>
                <a:ea typeface="Calibri" pitchFamily="34" charset="0"/>
                <a:cs typeface="Times New Roman" pitchFamily="18" charset="0"/>
              </a:rPr>
              <a:t>RECOGNITION AWARD WINNERS</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all" normalizeH="0" dirty="0" smtClean="0">
                <a:ln>
                  <a:noFill/>
                </a:ln>
                <a:solidFill>
                  <a:srgbClr val="F58466"/>
                </a:solidFill>
                <a:effectLst/>
                <a:latin typeface="Candara" pitchFamily="34" charset="0"/>
                <a:ea typeface="Calibri" pitchFamily="34" charset="0"/>
                <a:cs typeface="Times New Roman" pitchFamily="18" charset="0"/>
              </a:rPr>
              <a:t>ILPQC Severe Maternal Hypertension Initiative</a:t>
            </a:r>
            <a:endParaRPr kumimoji="0" lang="en-US" sz="600" b="0" i="0" u="none" strike="noStrike" cap="all" normalizeH="0" dirty="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459475" y="2819400"/>
            <a:ext cx="8229600" cy="0"/>
          </a:xfrm>
          <a:prstGeom prst="rect">
            <a:avLst/>
          </a:prstGeom>
          <a:solidFill>
            <a:schemeClr val="bg1">
              <a:lumMod val="50000"/>
            </a:schemeClr>
          </a:solidFill>
          <a:ln w="9525">
            <a:solidFill>
              <a:schemeClr val="bg1">
                <a:lumMod val="50000"/>
              </a:schemeClr>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39" y="2971800"/>
            <a:ext cx="6553200" cy="3276600"/>
          </a:xfrm>
          <a:prstGeom prst="rect">
            <a:avLst/>
          </a:prstGeom>
          <a:effectLst/>
        </p:spPr>
      </p:pic>
    </p:spTree>
    <p:extLst>
      <p:ext uri="{BB962C8B-B14F-4D97-AF65-F5344CB8AC3E}">
        <p14:creationId xmlns:p14="http://schemas.microsoft.com/office/powerpoint/2010/main" val="2328857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Discussion: Supporting a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Strong Finish</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417638"/>
            <a:ext cx="8229600" cy="4403725"/>
          </a:xfrm>
        </p:spPr>
        <p:txBody>
          <a:bodyPr/>
          <a:lstStyle/>
          <a:p>
            <a:r>
              <a:rPr lang="en-US" sz="2800" dirty="0" smtClean="0"/>
              <a:t>All teams submit a </a:t>
            </a:r>
            <a:r>
              <a:rPr lang="en-US" sz="2800" i="1" dirty="0" smtClean="0"/>
              <a:t>HTN Sustainability Plan </a:t>
            </a:r>
            <a:r>
              <a:rPr lang="en-US" sz="2800" dirty="0" smtClean="0"/>
              <a:t>using ILPQC sustainability plan template</a:t>
            </a:r>
            <a:endParaRPr lang="en-US" sz="2800" dirty="0"/>
          </a:p>
          <a:p>
            <a:r>
              <a:rPr lang="en-US" sz="2800" dirty="0"/>
              <a:t>Transition to </a:t>
            </a:r>
            <a:r>
              <a:rPr lang="en-US" sz="2800" i="1" dirty="0" smtClean="0"/>
              <a:t>HTN Compliance </a:t>
            </a:r>
            <a:r>
              <a:rPr lang="en-US" sz="2800" i="1" dirty="0"/>
              <a:t>D</a:t>
            </a:r>
            <a:r>
              <a:rPr lang="en-US" sz="2800" i="1" dirty="0" smtClean="0"/>
              <a:t>ata </a:t>
            </a:r>
            <a:r>
              <a:rPr lang="en-US" sz="2800" i="1" dirty="0"/>
              <a:t>F</a:t>
            </a:r>
            <a:r>
              <a:rPr lang="en-US" sz="2800" i="1" dirty="0" smtClean="0"/>
              <a:t>orm </a:t>
            </a:r>
            <a:r>
              <a:rPr lang="en-US" sz="2800" dirty="0"/>
              <a:t>after final December 2017 data is submitted (January 30, 2018)</a:t>
            </a:r>
          </a:p>
          <a:p>
            <a:pPr marL="342900" lvl="1" indent="-342900">
              <a:buFont typeface="Arial" pitchFamily="34" charset="0"/>
              <a:buChar char="•"/>
            </a:pPr>
            <a:r>
              <a:rPr lang="en-US" dirty="0"/>
              <a:t>Teams can continue to track additional data on their internal </a:t>
            </a:r>
            <a:r>
              <a:rPr lang="en-US" dirty="0" smtClean="0"/>
              <a:t>forms if they choose</a:t>
            </a:r>
            <a:endParaRPr lang="en-US" dirty="0"/>
          </a:p>
          <a:p>
            <a:r>
              <a:rPr lang="en-US" sz="2800" dirty="0"/>
              <a:t>Facilitating collaborative team calls for HTN sustainability – Every other month for first quarter then move to quarterly (January, March, Q2, Q3, Q4)</a:t>
            </a:r>
          </a:p>
          <a:p>
            <a:r>
              <a:rPr lang="en-US" sz="2800" dirty="0"/>
              <a:t>Leveraging Perinatal Network Meetings for ongoing sustainability discussions </a:t>
            </a:r>
          </a:p>
          <a:p>
            <a:pPr marL="0" indent="0">
              <a:buNone/>
            </a:pPr>
            <a:endParaRPr lang="en-US" sz="20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40</a:t>
            </a:fld>
            <a:endParaRPr lang="en-US" altLang="en-US"/>
          </a:p>
        </p:txBody>
      </p:sp>
    </p:spTree>
    <p:extLst>
      <p:ext uri="{BB962C8B-B14F-4D97-AF65-F5344CB8AC3E}">
        <p14:creationId xmlns:p14="http://schemas.microsoft.com/office/powerpoint/2010/main" val="810843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75" y="3553145"/>
            <a:ext cx="8632721" cy="914400"/>
          </a:xfrm>
        </p:spPr>
        <p:txBody>
          <a:bodyPr>
            <a:noAutofit/>
          </a:bodyPr>
          <a:lstStyle/>
          <a:p>
            <a:pPr algn="ctr">
              <a:spcBef>
                <a:spcPts val="0"/>
              </a:spcBef>
            </a:pPr>
            <a:r>
              <a:rPr lang="en-US" sz="2800" dirty="0" smtClean="0">
                <a:solidFill>
                  <a:schemeClr val="tx1"/>
                </a:solidFill>
              </a:rPr>
              <a:t>Julie Z. DeCesare, MD</a:t>
            </a:r>
            <a:endParaRPr lang="en-US" sz="800" dirty="0" smtClean="0">
              <a:solidFill>
                <a:schemeClr val="tx1"/>
              </a:solidFill>
            </a:endParaRPr>
          </a:p>
          <a:p>
            <a:pPr algn="ctr">
              <a:spcBef>
                <a:spcPts val="0"/>
              </a:spcBef>
            </a:pPr>
            <a:endParaRPr lang="en-US" sz="800" dirty="0" smtClean="0">
              <a:solidFill>
                <a:schemeClr val="tx1"/>
              </a:solidFill>
            </a:endParaRPr>
          </a:p>
          <a:p>
            <a:pPr algn="ctr">
              <a:spcBef>
                <a:spcPts val="0"/>
              </a:spcBef>
            </a:pPr>
            <a:r>
              <a:rPr lang="en-US" sz="2400" dirty="0" smtClean="0">
                <a:solidFill>
                  <a:schemeClr val="tx1">
                    <a:lumMod val="65000"/>
                    <a:lumOff val="35000"/>
                  </a:schemeClr>
                </a:solidFill>
                <a:latin typeface="Arial Narrow" panose="020B0606020202030204" pitchFamily="34" charset="0"/>
              </a:rPr>
              <a:t>Clinical Co-Lead for PROVIDE</a:t>
            </a:r>
          </a:p>
          <a:p>
            <a:pPr algn="ctr">
              <a:spcBef>
                <a:spcPts val="0"/>
              </a:spcBef>
            </a:pPr>
            <a:r>
              <a:rPr lang="en-US" sz="2400" dirty="0" smtClean="0">
                <a:solidFill>
                  <a:schemeClr val="tx1">
                    <a:lumMod val="65000"/>
                    <a:lumOff val="35000"/>
                  </a:schemeClr>
                </a:solidFill>
                <a:latin typeface="Arial Narrow" panose="020B0606020202030204" pitchFamily="34" charset="0"/>
              </a:rPr>
              <a:t>Florida </a:t>
            </a:r>
            <a:r>
              <a:rPr lang="en-US" sz="2400" dirty="0">
                <a:solidFill>
                  <a:schemeClr val="tx1">
                    <a:lumMod val="65000"/>
                    <a:lumOff val="35000"/>
                  </a:schemeClr>
                </a:solidFill>
                <a:latin typeface="Arial Narrow" panose="020B0606020202030204" pitchFamily="34" charset="0"/>
              </a:rPr>
              <a:t>Perinatal Quality Collaborative</a:t>
            </a:r>
          </a:p>
          <a:p>
            <a:pPr algn="ctr">
              <a:spcBef>
                <a:spcPts val="0"/>
              </a:spcBef>
            </a:pPr>
            <a:r>
              <a:rPr lang="en-US" sz="2400" dirty="0" smtClean="0">
                <a:solidFill>
                  <a:schemeClr val="tx1">
                    <a:lumMod val="65000"/>
                    <a:lumOff val="35000"/>
                  </a:schemeClr>
                </a:solidFill>
                <a:latin typeface="Arial Narrow" panose="020B0606020202030204" pitchFamily="34" charset="0"/>
              </a:rPr>
              <a:t>Associate Professor</a:t>
            </a:r>
          </a:p>
          <a:p>
            <a:pPr algn="ctr">
              <a:spcBef>
                <a:spcPts val="0"/>
              </a:spcBef>
            </a:pPr>
            <a:r>
              <a:rPr lang="en-US" sz="2400" dirty="0" smtClean="0">
                <a:solidFill>
                  <a:schemeClr val="tx1">
                    <a:lumMod val="65000"/>
                    <a:lumOff val="35000"/>
                  </a:schemeClr>
                </a:solidFill>
                <a:latin typeface="Arial Narrow" panose="020B0606020202030204" pitchFamily="34" charset="0"/>
              </a:rPr>
              <a:t>University of Florida College of Medicine </a:t>
            </a:r>
          </a:p>
          <a:p>
            <a:pPr algn="ctr">
              <a:spcBef>
                <a:spcPts val="0"/>
              </a:spcBef>
            </a:pPr>
            <a:endParaRPr lang="en-US" sz="2400" dirty="0" smtClean="0">
              <a:solidFill>
                <a:schemeClr val="tx1">
                  <a:lumMod val="65000"/>
                  <a:lumOff val="35000"/>
                </a:schemeClr>
              </a:solidFill>
              <a:latin typeface="Arial Narrow" panose="020B0606020202030204" pitchFamily="34" charset="0"/>
            </a:endParaRPr>
          </a:p>
        </p:txBody>
      </p:sp>
      <p:pic>
        <p:nvPicPr>
          <p:cNvPr id="7" name="Picture 4" descr="C:\Users\hlopezca\Desktop\FPQC Meeting Material\FPQC change of image\Logo-and-Tagline_Final.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4956"/>
          <a:stretch/>
        </p:blipFill>
        <p:spPr bwMode="auto">
          <a:xfrm>
            <a:off x="7956321" y="266310"/>
            <a:ext cx="882879" cy="822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23454" y="1922317"/>
            <a:ext cx="7924800" cy="1470025"/>
          </a:xfrm>
        </p:spPr>
        <p:txBody>
          <a:bodyPr>
            <a:normAutofit/>
          </a:bodyPr>
          <a:lstStyle/>
          <a:p>
            <a:r>
              <a:rPr lang="en-US" sz="3600" dirty="0" smtClean="0">
                <a:solidFill>
                  <a:srgbClr val="00510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Florida Perinatal Quality Collaborative: </a:t>
            </a:r>
            <a:r>
              <a:rPr lang="en-US" sz="3600" i="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HIP</a:t>
            </a:r>
            <a:endParaRPr lang="en-US"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7762009" y="245528"/>
            <a:ext cx="1108364" cy="1053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465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
        <p:nvSpPr>
          <p:cNvPr id="3" name="Title 1"/>
          <p:cNvSpPr txBox="1">
            <a:spLocks/>
          </p:cNvSpPr>
          <p:nvPr/>
        </p:nvSpPr>
        <p:spPr>
          <a:xfrm>
            <a:off x="479571" y="4181915"/>
            <a:ext cx="8305800" cy="1133475"/>
          </a:xfrm>
          <a:prstGeom prst="rect">
            <a:avLst/>
          </a:prstGeom>
        </p:spPr>
        <p:txBody>
          <a:bodyPr>
            <a:noAutofit/>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510B"/>
                </a:solidFill>
                <a:effectLst/>
                <a:uLnTx/>
                <a:uFillTx/>
                <a:latin typeface="Garamond" pitchFamily="18" charset="0"/>
                <a:ea typeface="+mj-ea"/>
                <a:cs typeface="+mj-cs"/>
              </a:rPr>
              <a:t>Hypertension in Pregnancy (HIP) Initiative</a:t>
            </a:r>
            <a:endParaRPr kumimoji="0" lang="en-US" sz="4400" b="0" i="0" u="none" strike="noStrike" kern="1200" cap="none" spc="0" normalizeH="0" baseline="0" noProof="0" dirty="0">
              <a:ln>
                <a:noFill/>
              </a:ln>
              <a:solidFill>
                <a:srgbClr val="00510B"/>
              </a:solidFill>
              <a:effectLst/>
              <a:uLnTx/>
              <a:uFillTx/>
              <a:latin typeface="Garamond" pitchFamily="18" charset="0"/>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175" y="295712"/>
            <a:ext cx="5554133" cy="3124200"/>
          </a:xfrm>
          <a:prstGeom prst="rect">
            <a:avLst/>
          </a:prstGeom>
        </p:spPr>
      </p:pic>
    </p:spTree>
    <p:extLst>
      <p:ext uri="{BB962C8B-B14F-4D97-AF65-F5344CB8AC3E}">
        <p14:creationId xmlns:p14="http://schemas.microsoft.com/office/powerpoint/2010/main" val="3794239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48346" y="5138058"/>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333832" y="4223660"/>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348346" y="3338280"/>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ounded Rectangle 5"/>
          <p:cNvSpPr/>
          <p:nvPr/>
        </p:nvSpPr>
        <p:spPr>
          <a:xfrm>
            <a:off x="348346" y="2409369"/>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
        <p:nvSpPr>
          <p:cNvPr id="3" name="Title 1"/>
          <p:cNvSpPr txBox="1">
            <a:spLocks/>
          </p:cNvSpPr>
          <p:nvPr/>
        </p:nvSpPr>
        <p:spPr>
          <a:xfrm>
            <a:off x="538464" y="1374732"/>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510A"/>
                </a:solidFill>
                <a:effectLst/>
                <a:uLnTx/>
                <a:uFillTx/>
                <a:latin typeface="Garamond" pitchFamily="18" charset="0"/>
                <a:ea typeface="+mj-ea"/>
                <a:cs typeface="+mj-cs"/>
              </a:rPr>
              <a:t>Hypertension Safety Patient Bundle</a:t>
            </a:r>
            <a:endParaRPr kumimoji="0" lang="en-US" sz="4400" b="1" i="0" u="none" strike="noStrike" kern="1200" cap="none" spc="0" normalizeH="0" baseline="0" noProof="0" dirty="0">
              <a:ln>
                <a:noFill/>
              </a:ln>
              <a:solidFill>
                <a:srgbClr val="00510A"/>
              </a:solidFill>
              <a:effectLst/>
              <a:uLnTx/>
              <a:uFillTx/>
              <a:latin typeface="Garamond" pitchFamily="18" charset="0"/>
              <a:ea typeface="+mj-ea"/>
              <a:cs typeface="+mj-cs"/>
            </a:endParaRPr>
          </a:p>
        </p:txBody>
      </p:sp>
      <p:sp>
        <p:nvSpPr>
          <p:cNvPr id="4" name="Content Placeholder 2"/>
          <p:cNvSpPr txBox="1">
            <a:spLocks/>
          </p:cNvSpPr>
          <p:nvPr/>
        </p:nvSpPr>
        <p:spPr>
          <a:xfrm>
            <a:off x="597017" y="2407754"/>
            <a:ext cx="8229600" cy="3802303"/>
          </a:xfrm>
          <a:prstGeom prst="rect">
            <a:avLst/>
          </a:prstGeom>
        </p:spPr>
        <p:txBody>
          <a:bodyPr>
            <a:normAutofit fontScale="92500" lnSpcReduction="10000"/>
          </a:bodyPr>
          <a:lstStyle>
            <a:lvl1pPr marL="342900" indent="-342900" algn="l" defTabSz="914400" rtl="0" eaLnBrk="1" latinLnBrk="0" hangingPunct="1">
              <a:spcBef>
                <a:spcPct val="20000"/>
              </a:spcBef>
              <a:buFontTx/>
              <a:buBlip>
                <a:blip r:embed="rId2"/>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2"/>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Gill Sans MT" pitchFamily="34" charset="0"/>
                <a:ea typeface="+mn-ea"/>
                <a:cs typeface="+mn-cs"/>
              </a:rPr>
              <a:t>Readiness</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sz="2800" b="0" i="0" u="none" strike="noStrike" kern="1200" cap="none" spc="0" normalizeH="0" baseline="0" noProof="0" dirty="0" smtClean="0">
                <a:ln>
                  <a:noFill/>
                </a:ln>
                <a:solidFill>
                  <a:prstClr val="black"/>
                </a:solidFill>
                <a:effectLst/>
                <a:uLnTx/>
                <a:uFillTx/>
                <a:latin typeface="Gill Sans MT" pitchFamily="34" charset="0"/>
                <a:ea typeface="+mn-ea"/>
                <a:cs typeface="+mn-cs"/>
              </a:rPr>
              <a:t>Every unit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Gill Sans MT" pitchFamily="34" charset="0"/>
                <a:ea typeface="+mn-ea"/>
                <a:cs typeface="+mn-cs"/>
              </a:rPr>
              <a:t>Recognition / Prevention</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sz="2800" b="0" i="0" u="none" strike="noStrike" kern="1200" cap="none" spc="0" normalizeH="0" baseline="0" noProof="0" dirty="0" smtClean="0">
                <a:ln>
                  <a:noFill/>
                </a:ln>
                <a:solidFill>
                  <a:prstClr val="black"/>
                </a:solidFill>
                <a:effectLst/>
                <a:uLnTx/>
                <a:uFillTx/>
                <a:latin typeface="Gill Sans MT" pitchFamily="34" charset="0"/>
                <a:ea typeface="+mn-ea"/>
                <a:cs typeface="+mn-cs"/>
              </a:rPr>
              <a:t>Every patient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Gill Sans MT" pitchFamily="34" charset="0"/>
                <a:ea typeface="+mn-ea"/>
                <a:cs typeface="+mn-cs"/>
              </a:rPr>
              <a:t>Response</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sz="2800" b="0" i="0" u="none" strike="noStrike" kern="1200" cap="none" spc="0" normalizeH="0" baseline="0" noProof="0" dirty="0" smtClean="0">
                <a:ln>
                  <a:noFill/>
                </a:ln>
                <a:solidFill>
                  <a:prstClr val="black"/>
                </a:solidFill>
                <a:effectLst/>
                <a:uLnTx/>
                <a:uFillTx/>
                <a:latin typeface="Gill Sans MT" pitchFamily="34" charset="0"/>
                <a:ea typeface="+mn-ea"/>
                <a:cs typeface="+mn-cs"/>
              </a:rPr>
              <a:t>Every case of severe hypertension/preeclampsia</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Gill Sans MT" pitchFamily="34" charset="0"/>
                <a:ea typeface="+mn-ea"/>
                <a:cs typeface="+mn-cs"/>
              </a:rPr>
              <a:t>Reporting / Systems Learning</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sz="2800" b="0" i="0" u="none" strike="noStrike" kern="1200" cap="none" spc="0" normalizeH="0" baseline="0" noProof="0" dirty="0" smtClean="0">
                <a:ln>
                  <a:noFill/>
                </a:ln>
                <a:solidFill>
                  <a:prstClr val="black"/>
                </a:solidFill>
                <a:effectLst/>
                <a:uLnTx/>
                <a:uFillTx/>
                <a:latin typeface="Gill Sans MT" pitchFamily="34" charset="0"/>
                <a:ea typeface="+mn-ea"/>
                <a:cs typeface="+mn-cs"/>
              </a:rPr>
              <a:t>Every unit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014" y="223832"/>
            <a:ext cx="3193771" cy="1057433"/>
          </a:xfrm>
          <a:prstGeom prst="rect">
            <a:avLst/>
          </a:prstGeom>
        </p:spPr>
      </p:pic>
    </p:spTree>
    <p:extLst>
      <p:ext uri="{BB962C8B-B14F-4D97-AF65-F5344CB8AC3E}">
        <p14:creationId xmlns:p14="http://schemas.microsoft.com/office/powerpoint/2010/main" val="866334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sz="3200" dirty="0" smtClean="0"/>
              <a:t>Percent of Hospitals meeting </a:t>
            </a:r>
            <a:br>
              <a:rPr lang="en-US" sz="3200" dirty="0" smtClean="0"/>
            </a:br>
            <a:r>
              <a:rPr lang="en-US" sz="3200" dirty="0" smtClean="0"/>
              <a:t>HIP Structural Measures</a:t>
            </a:r>
            <a:endParaRPr lang="en-US" sz="32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graphicFrame>
        <p:nvGraphicFramePr>
          <p:cNvPr id="7" name="Chart 6"/>
          <p:cNvGraphicFramePr/>
          <p:nvPr>
            <p:extLst/>
          </p:nvPr>
        </p:nvGraphicFramePr>
        <p:xfrm>
          <a:off x="457201" y="1097322"/>
          <a:ext cx="8369928"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3573379" y="5647163"/>
            <a:ext cx="2201779" cy="272375"/>
          </a:xfrm>
          <a:prstGeom prst="rect">
            <a:avLst/>
          </a:prstGeom>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June 2017 (n=32)</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02283" y="1919485"/>
            <a:ext cx="200025" cy="20955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6392276" y="5222385"/>
            <a:ext cx="200025" cy="209550"/>
          </a:xfrm>
          <a:prstGeom prst="rect">
            <a:avLst/>
          </a:prstGeom>
          <a:solidFill>
            <a:srgbClr val="48AF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7648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 Sustainability</a:t>
            </a:r>
            <a:endParaRPr lang="en-US" dirty="0"/>
          </a:p>
        </p:txBody>
      </p:sp>
      <p:sp>
        <p:nvSpPr>
          <p:cNvPr id="3" name="Content Placeholder 2"/>
          <p:cNvSpPr>
            <a:spLocks noGrp="1"/>
          </p:cNvSpPr>
          <p:nvPr>
            <p:ph idx="1"/>
          </p:nvPr>
        </p:nvSpPr>
        <p:spPr/>
        <p:txBody>
          <a:bodyPr/>
          <a:lstStyle/>
          <a:p>
            <a:r>
              <a:rPr lang="en-US" dirty="0" smtClean="0"/>
              <a:t>HIP </a:t>
            </a:r>
            <a:r>
              <a:rPr lang="en-US" dirty="0"/>
              <a:t>hospitals </a:t>
            </a:r>
            <a:r>
              <a:rPr lang="en-US" dirty="0" smtClean="0"/>
              <a:t>should audit the </a:t>
            </a:r>
            <a:r>
              <a:rPr lang="en-US" dirty="0"/>
              <a:t>first 10 severe new-onset hypertensive cases per quarter and plan to submit for a Quarterly Sustainability Data </a:t>
            </a:r>
            <a:r>
              <a:rPr lang="en-US" dirty="0" smtClean="0"/>
              <a:t>Check-in</a:t>
            </a:r>
          </a:p>
          <a:p>
            <a:r>
              <a:rPr lang="en-US" dirty="0" smtClean="0"/>
              <a:t>Physicians can get MOC credit for the HIP Initiative in 2016 and 2017</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7837192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 Sustainability Sheets</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1819" y="1444034"/>
            <a:ext cx="6046839" cy="44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884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 Goals</a:t>
            </a:r>
            <a:endParaRPr lang="en-US" dirty="0"/>
          </a:p>
        </p:txBody>
      </p:sp>
      <p:sp>
        <p:nvSpPr>
          <p:cNvPr id="3" name="Content Placeholder 2"/>
          <p:cNvSpPr>
            <a:spLocks noGrp="1"/>
          </p:cNvSpPr>
          <p:nvPr>
            <p:ph idx="1"/>
          </p:nvPr>
        </p:nvSpPr>
        <p:spPr/>
        <p:txBody>
          <a:bodyPr/>
          <a:lstStyle/>
          <a:p>
            <a:r>
              <a:rPr lang="en-US" dirty="0"/>
              <a:t>Reduction of short and long-term morbidity and mortality related to pregnancy hypertension.</a:t>
            </a:r>
          </a:p>
          <a:p>
            <a:r>
              <a:rPr lang="en-US" dirty="0"/>
              <a:t>Proper screening, diagnosis and management of hypertensive disorders.</a:t>
            </a:r>
          </a:p>
          <a:p>
            <a:r>
              <a:rPr lang="en-US" dirty="0"/>
              <a:t>Timely recognition and quick, organized response to preeclampsia.</a:t>
            </a:r>
          </a:p>
          <a:p>
            <a:r>
              <a:rPr lang="en-US" dirty="0"/>
              <a:t>Proper discharge screening and planning, including patient education</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273677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685346"/>
          </a:xfrm>
        </p:spPr>
        <p:txBody>
          <a:bodyPr>
            <a:normAutofit fontScale="90000"/>
          </a:bodyPr>
          <a:lstStyle/>
          <a:p>
            <a:r>
              <a:rPr lang="en-US" cap="small" dirty="0" smtClean="0">
                <a:solidFill>
                  <a:srgbClr val="9C855A"/>
                </a:solidFill>
              </a:rPr>
              <a:t>Questions?</a:t>
            </a:r>
            <a:endParaRPr lang="en-US" cap="small" dirty="0">
              <a:solidFill>
                <a:srgbClr val="9C855A"/>
              </a:solidFill>
            </a:endParaRPr>
          </a:p>
        </p:txBody>
      </p:sp>
      <p:sp>
        <p:nvSpPr>
          <p:cNvPr id="3" name="Content Placeholder 2"/>
          <p:cNvSpPr>
            <a:spLocks noGrp="1"/>
          </p:cNvSpPr>
          <p:nvPr>
            <p:ph type="subTitle" idx="1"/>
          </p:nvPr>
        </p:nvSpPr>
        <p:spPr>
          <a:xfrm>
            <a:off x="2667000" y="2815772"/>
            <a:ext cx="5275385" cy="2269276"/>
          </a:xfrm>
        </p:spPr>
        <p:txBody>
          <a:bodyPr>
            <a:normAutofit fontScale="25000" lnSpcReduction="20000"/>
          </a:bodyPr>
          <a:lstStyle/>
          <a:p>
            <a:pPr marL="0" indent="0" algn="l">
              <a:lnSpc>
                <a:spcPct val="220000"/>
              </a:lnSpc>
              <a:buNone/>
            </a:pPr>
            <a:r>
              <a:rPr lang="en-US" sz="8000" b="1" dirty="0" smtClean="0">
                <a:solidFill>
                  <a:schemeClr val="tx1"/>
                </a:solidFill>
              </a:rPr>
              <a:t>Facebook.com/TheFPQC/</a:t>
            </a:r>
            <a:endParaRPr lang="en-US" sz="3400" b="1" dirty="0">
              <a:solidFill>
                <a:schemeClr val="tx1"/>
              </a:solidFill>
            </a:endParaRPr>
          </a:p>
          <a:p>
            <a:pPr marL="0" indent="0" algn="l">
              <a:lnSpc>
                <a:spcPct val="220000"/>
              </a:lnSpc>
              <a:buNone/>
            </a:pPr>
            <a:r>
              <a:rPr lang="en-US" sz="8000" b="1" dirty="0" smtClean="0">
                <a:solidFill>
                  <a:schemeClr val="tx1"/>
                </a:solidFill>
              </a:rPr>
              <a:t>@TheFPQC</a:t>
            </a:r>
          </a:p>
          <a:p>
            <a:pPr algn="l">
              <a:lnSpc>
                <a:spcPct val="220000"/>
              </a:lnSpc>
            </a:pPr>
            <a:r>
              <a:rPr lang="en-US" sz="8000" b="1" dirty="0">
                <a:solidFill>
                  <a:schemeClr val="tx1"/>
                </a:solidFill>
              </a:rPr>
              <a:t>Join our mailing list at </a:t>
            </a:r>
            <a:r>
              <a:rPr lang="en-US" sz="8000" b="1" dirty="0" smtClean="0">
                <a:solidFill>
                  <a:schemeClr val="tx1"/>
                </a:solidFill>
              </a:rPr>
              <a:t>FPQC.org</a:t>
            </a:r>
            <a:endParaRPr lang="en-US" sz="3400" b="1" dirty="0" smtClean="0">
              <a:solidFill>
                <a:schemeClr val="tx1"/>
              </a:solidFill>
            </a:endParaRPr>
          </a:p>
          <a:p>
            <a:pPr algn="l">
              <a:lnSpc>
                <a:spcPct val="220000"/>
              </a:lnSpc>
            </a:pPr>
            <a:r>
              <a:rPr lang="en-US" sz="8000" b="1" dirty="0" smtClean="0">
                <a:solidFill>
                  <a:schemeClr val="tx1"/>
                </a:solidFill>
              </a:rPr>
              <a:t>E-mail: FPQC@health.usf.edu</a:t>
            </a:r>
          </a:p>
          <a:p>
            <a:pPr algn="l">
              <a:lnSpc>
                <a:spcPct val="220000"/>
              </a:lnSpc>
            </a:pPr>
            <a:endParaRPr lang="en-US" sz="8000" b="1" dirty="0">
              <a:solidFill>
                <a:schemeClr val="tx1"/>
              </a:solidFill>
            </a:endParaRPr>
          </a:p>
          <a:p>
            <a:pPr marL="0" indent="0" algn="l">
              <a:lnSpc>
                <a:spcPct val="220000"/>
              </a:lnSpc>
              <a:buNone/>
            </a:pPr>
            <a:endParaRPr lang="en-US" sz="3400" b="1" dirty="0" smtClean="0">
              <a:solidFill>
                <a:schemeClr val="tx1"/>
              </a:solidFill>
            </a:endParaRP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4294967295"/>
          </p:nvPr>
        </p:nvSpPr>
        <p:spPr>
          <a:xfrm>
            <a:off x="0" y="6400800"/>
            <a:ext cx="381000" cy="3175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379" y="2956775"/>
            <a:ext cx="605290" cy="5810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298" y="3635548"/>
            <a:ext cx="595371" cy="5953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362" y="5085048"/>
            <a:ext cx="598628" cy="42746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6298" y="4355184"/>
            <a:ext cx="522504" cy="522504"/>
          </a:xfrm>
          <a:prstGeom prst="rect">
            <a:avLst/>
          </a:prstGeom>
        </p:spPr>
      </p:pic>
    </p:spTree>
    <p:extLst>
      <p:ext uri="{BB962C8B-B14F-4D97-AF65-F5344CB8AC3E}">
        <p14:creationId xmlns:p14="http://schemas.microsoft.com/office/powerpoint/2010/main" val="2548207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r>
              <a:rPr lang="en-US" altLang="en-US" sz="2000" dirty="0">
                <a:solidFill>
                  <a:srgbClr val="898989"/>
                </a:solidFill>
              </a:rPr>
              <a:t>ILPQC Fifth Annual Conference</a:t>
            </a:r>
          </a:p>
          <a:p>
            <a:pPr eaLnBrk="1" hangingPunct="1"/>
            <a:r>
              <a:rPr lang="en-US" altLang="en-US" sz="2000" dirty="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altLang="en-US" sz="3600" b="1" dirty="0" smtClean="0">
                <a:solidFill>
                  <a:srgbClr val="004990"/>
                </a:solidFill>
                <a:latin typeface="Goudy Old Style" panose="02020502050305020303" pitchFamily="18" charset="0"/>
              </a:rPr>
              <a:t>Launching 2018 Initiatives </a:t>
            </a:r>
            <a:endParaRPr lang="en-US" altLang="en-US" sz="3600" b="1" dirty="0">
              <a:solidFill>
                <a:srgbClr val="004990"/>
              </a:solidFill>
              <a:latin typeface="Goudy Old Style" panose="02020502050305020303" pitchFamily="18" charset="0"/>
            </a:endParaRPr>
          </a:p>
        </p:txBody>
      </p:sp>
    </p:spTree>
    <p:extLst>
      <p:ext uri="{BB962C8B-B14F-4D97-AF65-F5344CB8AC3E}">
        <p14:creationId xmlns:p14="http://schemas.microsoft.com/office/powerpoint/2010/main" val="3617024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Severe Maternal Hypertension</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Initiative</a:t>
            </a:r>
          </a:p>
        </p:txBody>
      </p:sp>
      <p:sp>
        <p:nvSpPr>
          <p:cNvPr id="16387" name="Content Placeholder 3"/>
          <p:cNvSpPr>
            <a:spLocks noGrp="1"/>
          </p:cNvSpPr>
          <p:nvPr>
            <p:ph idx="1"/>
          </p:nvPr>
        </p:nvSpPr>
        <p:spPr>
          <a:xfrm>
            <a:off x="3886200" y="1600200"/>
            <a:ext cx="4800600" cy="4830763"/>
          </a:xfrm>
        </p:spPr>
        <p:txBody>
          <a:bodyPr/>
          <a:lstStyle/>
          <a:p>
            <a:pPr marL="342900" lvl="1" indent="-342900" eaLnBrk="1" hangingPunct="1">
              <a:buClr>
                <a:srgbClr val="F58466"/>
              </a:buClr>
              <a:buFont typeface="Arial" pitchFamily="34" charset="0"/>
              <a:buChar char="•"/>
            </a:pPr>
            <a:r>
              <a:rPr lang="en-US" sz="3200" dirty="0"/>
              <a:t>Review </a:t>
            </a:r>
            <a:r>
              <a:rPr lang="en-US" sz="3200" dirty="0" smtClean="0"/>
              <a:t>initiative goals and team survey results</a:t>
            </a:r>
            <a:endParaRPr lang="en-US" sz="3200" dirty="0"/>
          </a:p>
          <a:p>
            <a:pPr marL="342900" lvl="1" indent="-342900" eaLnBrk="1" hangingPunct="1">
              <a:buClr>
                <a:srgbClr val="F58466"/>
              </a:buClr>
              <a:buFont typeface="Arial" pitchFamily="34" charset="0"/>
              <a:buChar char="•"/>
            </a:pPr>
            <a:r>
              <a:rPr lang="en-US" sz="3200" dirty="0" smtClean="0"/>
              <a:t>Julie </a:t>
            </a:r>
            <a:r>
              <a:rPr lang="en-US" sz="3200" dirty="0" err="1"/>
              <a:t>DeCesear’s</a:t>
            </a:r>
            <a:r>
              <a:rPr lang="en-US" sz="3200" dirty="0"/>
              <a:t> deeper dive into FPQC’s HTN </a:t>
            </a:r>
            <a:r>
              <a:rPr lang="en-US" sz="3200" dirty="0" smtClean="0"/>
              <a:t>work</a:t>
            </a:r>
            <a:endParaRPr lang="en-US" sz="3200" dirty="0"/>
          </a:p>
          <a:p>
            <a:pPr marL="342900" lvl="1" indent="-342900" eaLnBrk="1" hangingPunct="1">
              <a:buClr>
                <a:srgbClr val="F58466"/>
              </a:buClr>
              <a:buFont typeface="Arial" pitchFamily="34" charset="0"/>
              <a:buChar char="•"/>
            </a:pPr>
            <a:r>
              <a:rPr lang="en-US" sz="3200" dirty="0" smtClean="0"/>
              <a:t>Next </a:t>
            </a:r>
            <a:r>
              <a:rPr lang="en-US" sz="3200" dirty="0"/>
              <a:t>Steps</a:t>
            </a:r>
          </a:p>
        </p:txBody>
      </p:sp>
      <p:sp>
        <p:nvSpPr>
          <p:cNvPr id="4" name="Rectangle 3"/>
          <p:cNvSpPr/>
          <p:nvPr/>
        </p:nvSpPr>
        <p:spPr>
          <a:xfrm>
            <a:off x="685800" y="1752600"/>
            <a:ext cx="2743200"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smtClean="0">
                <a:solidFill>
                  <a:srgbClr val="333E48"/>
                </a:solidFill>
                <a:latin typeface="National2"/>
              </a:rPr>
              <a:t>“I </a:t>
            </a:r>
            <a:r>
              <a:rPr lang="en-US" sz="2000" dirty="0">
                <a:solidFill>
                  <a:srgbClr val="333E48"/>
                </a:solidFill>
                <a:latin typeface="National2"/>
              </a:rPr>
              <a:t>truly believe this was a great initiative that brought awareness and management of this disease starting from the clinic visits until 6 weeks postpartum. Time of treatment is crucial and this initiative has brought attention to all the staff managing these patients</a:t>
            </a:r>
            <a:r>
              <a:rPr lang="en-US" sz="2000" dirty="0" smtClean="0">
                <a:solidFill>
                  <a:srgbClr val="333E48"/>
                </a:solidFill>
                <a:latin typeface="National2"/>
              </a:rPr>
              <a:t>.”</a:t>
            </a:r>
            <a:endParaRPr lang="en-US" sz="2000" dirty="0"/>
          </a:p>
        </p:txBody>
      </p:sp>
    </p:spTree>
    <p:extLst>
      <p:ext uri="{BB962C8B-B14F-4D97-AF65-F5344CB8AC3E}">
        <p14:creationId xmlns:p14="http://schemas.microsoft.com/office/powerpoint/2010/main" val="28526791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a:solidFill>
                  <a:srgbClr val="F58466"/>
                </a:solidFill>
                <a:latin typeface="Goudy Old Style" pitchFamily="18" charset="0"/>
              </a:rPr>
              <a:t>Launch 2018 Initiatives</a:t>
            </a:r>
          </a:p>
        </p:txBody>
      </p:sp>
      <p:sp>
        <p:nvSpPr>
          <p:cNvPr id="3" name="Content Placeholder 2"/>
          <p:cNvSpPr>
            <a:spLocks noGrp="1"/>
          </p:cNvSpPr>
          <p:nvPr>
            <p:ph idx="1"/>
          </p:nvPr>
        </p:nvSpPr>
        <p:spPr>
          <a:xfrm>
            <a:off x="457200" y="1295400"/>
            <a:ext cx="8229600" cy="4525963"/>
          </a:xfrm>
        </p:spPr>
        <p:txBody>
          <a:bodyPr/>
          <a:lstStyle/>
          <a:p>
            <a:r>
              <a:rPr lang="en-US" dirty="0" smtClean="0"/>
              <a:t>Mothers and Newborns affected by Opioids Initiative</a:t>
            </a:r>
          </a:p>
          <a:p>
            <a:pPr lvl="1"/>
            <a:r>
              <a:rPr lang="en-US" dirty="0" smtClean="0"/>
              <a:t>OB and Neonatal Teams making a difference together for opioid exposed moms and babies</a:t>
            </a:r>
          </a:p>
          <a:p>
            <a:r>
              <a:rPr lang="en-US" dirty="0" smtClean="0"/>
              <a:t>Immediate Postpartum LARC Initiative</a:t>
            </a:r>
          </a:p>
          <a:p>
            <a:pPr lvl="1"/>
            <a:r>
              <a:rPr lang="en-US" dirty="0" smtClean="0"/>
              <a:t>OB Teams improving moms access to LARC</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50</a:t>
            </a:fld>
            <a:endParaRPr lang="en-US" altLang="en-US"/>
          </a:p>
        </p:txBody>
      </p:sp>
      <p:pic>
        <p:nvPicPr>
          <p:cNvPr id="5" name="Picture 4" descr="Scriptus Digitais: Mais de 70% dos médicos cubanos vã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510195"/>
            <a:ext cx="2773202" cy="1846162"/>
          </a:xfrm>
          <a:prstGeom prst="rect">
            <a:avLst/>
          </a:prstGeom>
        </p:spPr>
      </p:pic>
    </p:spTree>
    <p:extLst>
      <p:ext uri="{BB962C8B-B14F-4D97-AF65-F5344CB8AC3E}">
        <p14:creationId xmlns:p14="http://schemas.microsoft.com/office/powerpoint/2010/main" val="2613236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l"/>
            <a:r>
              <a:rPr kumimoji="1" lang="en-US" altLang="ja-JP" sz="4000" b="1" dirty="0" smtClean="0">
                <a:solidFill>
                  <a:srgbClr val="F58466"/>
                </a:solidFill>
                <a:latin typeface="Goudy Old Style"/>
                <a:cs typeface="Goudy Old Style"/>
              </a:rPr>
              <a:t>Overview of Statewide </a:t>
            </a:r>
            <a:br>
              <a:rPr kumimoji="1" lang="en-US" altLang="ja-JP" sz="4000" b="1" dirty="0" smtClean="0">
                <a:solidFill>
                  <a:srgbClr val="F58466"/>
                </a:solidFill>
                <a:latin typeface="Goudy Old Style"/>
                <a:cs typeface="Goudy Old Style"/>
              </a:rPr>
            </a:br>
            <a:r>
              <a:rPr kumimoji="1" lang="en-US" altLang="ja-JP" sz="4000" b="1" dirty="0" smtClean="0">
                <a:solidFill>
                  <a:srgbClr val="F58466"/>
                </a:solidFill>
                <a:latin typeface="Goudy Old Style"/>
                <a:cs typeface="Goudy Old Style"/>
              </a:rPr>
              <a:t>Quality Initiatives </a:t>
            </a:r>
            <a:endParaRPr kumimoji="1" lang="ja-JP" altLang="en-US" sz="4000" b="1" dirty="0">
              <a:solidFill>
                <a:srgbClr val="F58466"/>
              </a:solidFill>
              <a:latin typeface="Goudy Old Style"/>
              <a:cs typeface="Goudy Old Style"/>
            </a:endParaRPr>
          </a:p>
        </p:txBody>
      </p:sp>
      <p:graphicFrame>
        <p:nvGraphicFramePr>
          <p:cNvPr id="4" name="Table 3"/>
          <p:cNvGraphicFramePr>
            <a:graphicFrameLocks noGrp="1"/>
          </p:cNvGraphicFramePr>
          <p:nvPr>
            <p:extLst>
              <p:ext uri="{D42A27DB-BD31-4B8C-83A1-F6EECF244321}">
                <p14:modId xmlns:p14="http://schemas.microsoft.com/office/powerpoint/2010/main" val="3205913571"/>
              </p:ext>
            </p:extLst>
          </p:nvPr>
        </p:nvGraphicFramePr>
        <p:xfrm>
          <a:off x="304800" y="1295400"/>
          <a:ext cx="8077195" cy="4621306"/>
        </p:xfrm>
        <a:graphic>
          <a:graphicData uri="http://schemas.openxmlformats.org/drawingml/2006/table">
            <a:tbl>
              <a:tblPr firstRow="1" bandRow="1">
                <a:tableStyleId>{5C22544A-7EE6-4342-B048-85BDC9FD1C3A}</a:tableStyleId>
              </a:tblPr>
              <a:tblGrid>
                <a:gridCol w="1153885">
                  <a:extLst>
                    <a:ext uri="{9D8B030D-6E8A-4147-A177-3AD203B41FA5}">
                      <a16:colId xmlns:a16="http://schemas.microsoft.com/office/drawing/2014/main" xmlns="" val="281857187"/>
                    </a:ext>
                  </a:extLst>
                </a:gridCol>
                <a:gridCol w="1153885">
                  <a:extLst>
                    <a:ext uri="{9D8B030D-6E8A-4147-A177-3AD203B41FA5}">
                      <a16:colId xmlns:a16="http://schemas.microsoft.com/office/drawing/2014/main" xmlns="" val="2641979065"/>
                    </a:ext>
                  </a:extLst>
                </a:gridCol>
                <a:gridCol w="1153885">
                  <a:extLst>
                    <a:ext uri="{9D8B030D-6E8A-4147-A177-3AD203B41FA5}">
                      <a16:colId xmlns:a16="http://schemas.microsoft.com/office/drawing/2014/main" xmlns="" val="3025983797"/>
                    </a:ext>
                  </a:extLst>
                </a:gridCol>
                <a:gridCol w="1153885">
                  <a:extLst>
                    <a:ext uri="{9D8B030D-6E8A-4147-A177-3AD203B41FA5}">
                      <a16:colId xmlns:a16="http://schemas.microsoft.com/office/drawing/2014/main" xmlns="" val="704522632"/>
                    </a:ext>
                  </a:extLst>
                </a:gridCol>
                <a:gridCol w="1153885">
                  <a:extLst>
                    <a:ext uri="{9D8B030D-6E8A-4147-A177-3AD203B41FA5}">
                      <a16:colId xmlns:a16="http://schemas.microsoft.com/office/drawing/2014/main" xmlns="" val="3108385054"/>
                    </a:ext>
                  </a:extLst>
                </a:gridCol>
                <a:gridCol w="1153885">
                  <a:extLst>
                    <a:ext uri="{9D8B030D-6E8A-4147-A177-3AD203B41FA5}">
                      <a16:colId xmlns:a16="http://schemas.microsoft.com/office/drawing/2014/main" xmlns="" val="759521831"/>
                    </a:ext>
                  </a:extLst>
                </a:gridCol>
                <a:gridCol w="1153885">
                  <a:extLst>
                    <a:ext uri="{9D8B030D-6E8A-4147-A177-3AD203B41FA5}">
                      <a16:colId xmlns:a16="http://schemas.microsoft.com/office/drawing/2014/main" xmlns="" val="946659564"/>
                    </a:ext>
                  </a:extLst>
                </a:gridCol>
              </a:tblGrid>
              <a:tr h="955164">
                <a:tc>
                  <a:txBody>
                    <a:bodyPr/>
                    <a:lstStyle/>
                    <a:p>
                      <a:r>
                        <a:rPr lang="en-US" dirty="0" smtClean="0"/>
                        <a:t>Statewide QI Initiative</a:t>
                      </a:r>
                      <a:endParaRPr lang="en-US" dirty="0"/>
                    </a:p>
                  </a:txBody>
                  <a:tcPr/>
                </a:tc>
                <a:tc>
                  <a:txBody>
                    <a:bodyPr/>
                    <a:lstStyle/>
                    <a:p>
                      <a:r>
                        <a:rPr lang="en-US" dirty="0" smtClean="0"/>
                        <a:t>Now</a:t>
                      </a:r>
                      <a:endParaRPr lang="en-US" dirty="0"/>
                    </a:p>
                  </a:txBody>
                  <a:tcPr/>
                </a:tc>
                <a:tc>
                  <a:txBody>
                    <a:bodyPr/>
                    <a:lstStyle/>
                    <a:p>
                      <a:r>
                        <a:rPr lang="en-US" dirty="0" smtClean="0"/>
                        <a:t>Jan</a:t>
                      </a:r>
                      <a:r>
                        <a:rPr lang="en-US" baseline="0" dirty="0" smtClean="0"/>
                        <a:t> 2018</a:t>
                      </a:r>
                      <a:endParaRPr lang="en-US" dirty="0"/>
                    </a:p>
                  </a:txBody>
                  <a:tcPr/>
                </a:tc>
                <a:tc>
                  <a:txBody>
                    <a:bodyPr/>
                    <a:lstStyle/>
                    <a:p>
                      <a:r>
                        <a:rPr lang="en-US" dirty="0" smtClean="0"/>
                        <a:t>Feb</a:t>
                      </a:r>
                      <a:endParaRPr lang="en-US" dirty="0"/>
                    </a:p>
                  </a:txBody>
                  <a:tcPr/>
                </a:tc>
                <a:tc>
                  <a:txBody>
                    <a:bodyPr/>
                    <a:lstStyle/>
                    <a:p>
                      <a:r>
                        <a:rPr lang="en-US" dirty="0" smtClean="0"/>
                        <a:t>Mar</a:t>
                      </a:r>
                      <a:endParaRPr lang="en-US" dirty="0"/>
                    </a:p>
                  </a:txBody>
                  <a:tcPr/>
                </a:tc>
                <a:tc>
                  <a:txBody>
                    <a:bodyPr/>
                    <a:lstStyle/>
                    <a:p>
                      <a:r>
                        <a:rPr lang="en-US" dirty="0" smtClean="0"/>
                        <a:t>Apr</a:t>
                      </a:r>
                      <a:endParaRPr lang="en-US" dirty="0"/>
                    </a:p>
                  </a:txBody>
                  <a:tcPr/>
                </a:tc>
                <a:tc>
                  <a:txBody>
                    <a:bodyPr/>
                    <a:lstStyle/>
                    <a:p>
                      <a:r>
                        <a:rPr lang="en-US" dirty="0" smtClean="0"/>
                        <a:t>May</a:t>
                      </a:r>
                      <a:endParaRPr lang="en-US" dirty="0"/>
                    </a:p>
                  </a:txBody>
                  <a:tcPr/>
                </a:tc>
                <a:extLst>
                  <a:ext uri="{0D108BD9-81ED-4DB2-BD59-A6C34878D82A}">
                    <a16:rowId xmlns:a16="http://schemas.microsoft.com/office/drawing/2014/main" xmlns="" val="2785901977"/>
                  </a:ext>
                </a:extLst>
              </a:tr>
              <a:tr h="2022699">
                <a:tc>
                  <a:txBody>
                    <a:bodyPr/>
                    <a:lstStyle/>
                    <a:p>
                      <a:r>
                        <a:rPr lang="en-US" dirty="0" smtClean="0"/>
                        <a:t>MNO</a:t>
                      </a:r>
                      <a:endParaRPr lang="en-US" dirty="0"/>
                    </a:p>
                  </a:txBody>
                  <a:tcPr/>
                </a:tc>
                <a:tc>
                  <a:txBody>
                    <a:bodyPr/>
                    <a:lstStyle/>
                    <a:p>
                      <a:r>
                        <a:rPr lang="en-US" dirty="0" smtClean="0"/>
                        <a:t>Recruit</a:t>
                      </a:r>
                      <a:r>
                        <a:rPr lang="en-US" baseline="0" dirty="0" smtClean="0"/>
                        <a:t> </a:t>
                      </a:r>
                      <a:r>
                        <a:rPr lang="en-US" dirty="0" smtClean="0"/>
                        <a:t>Wave</a:t>
                      </a:r>
                      <a:r>
                        <a:rPr lang="en-US" baseline="0" dirty="0" smtClean="0"/>
                        <a:t> 1 teams </a:t>
                      </a:r>
                      <a:endParaRPr lang="en-US" dirty="0"/>
                    </a:p>
                  </a:txBody>
                  <a:tcPr/>
                </a:tc>
                <a:tc>
                  <a:txBody>
                    <a:bodyPr/>
                    <a:lstStyle/>
                    <a:p>
                      <a:r>
                        <a:rPr lang="en-US" baseline="0" dirty="0" smtClean="0"/>
                        <a:t>Monthly calls start for Wave 1</a:t>
                      </a:r>
                      <a:endParaRPr lang="en-US" dirty="0"/>
                    </a:p>
                  </a:txBody>
                  <a:tcPr/>
                </a:tc>
                <a:tc rowSpan="2">
                  <a:txBody>
                    <a:bodyPr/>
                    <a:lstStyle/>
                    <a:p>
                      <a:endParaRPr lang="en-US" smtClean="0"/>
                    </a:p>
                    <a:p>
                      <a:endParaRPr lang="en-US" smtClean="0"/>
                    </a:p>
                    <a:p>
                      <a:endParaRPr lang="en-US" smtClean="0"/>
                    </a:p>
                    <a:p>
                      <a:endParaRPr lang="en-US" smtClean="0"/>
                    </a:p>
                    <a:p>
                      <a:endParaRPr lang="en-US" smtClean="0"/>
                    </a:p>
                    <a:p>
                      <a:r>
                        <a:rPr lang="en-US" smtClean="0"/>
                        <a:t>Letter </a:t>
                      </a:r>
                      <a:r>
                        <a:rPr lang="en-US" dirty="0" smtClean="0"/>
                        <a:t>of support</a:t>
                      </a:r>
                      <a:r>
                        <a:rPr lang="en-US" baseline="0" dirty="0" smtClean="0"/>
                        <a:t> from IDPH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Recruit</a:t>
                      </a:r>
                      <a:r>
                        <a:rPr lang="en-US" baseline="0" dirty="0" smtClean="0"/>
                        <a:t> Wave 2 teams</a:t>
                      </a:r>
                      <a:endParaRPr lang="en-US" dirty="0" smtClean="0"/>
                    </a:p>
                    <a:p>
                      <a:endParaRPr lang="en-US" dirty="0"/>
                    </a:p>
                  </a:txBody>
                  <a:tcPr/>
                </a:tc>
                <a:tc>
                  <a:txBody>
                    <a:bodyPr/>
                    <a:lstStyle/>
                    <a:p>
                      <a:r>
                        <a:rPr lang="en-US" dirty="0" smtClean="0"/>
                        <a:t>Initiative</a:t>
                      </a:r>
                      <a:r>
                        <a:rPr lang="en-US" baseline="0" dirty="0" smtClean="0"/>
                        <a:t> Launch Webinar with all teams</a:t>
                      </a:r>
                      <a:endParaRPr lang="en-US" dirty="0" smtClean="0"/>
                    </a:p>
                  </a:txBody>
                  <a:tcPr/>
                </a:tc>
                <a:tc rowSpan="2">
                  <a:txBody>
                    <a:bodyPr/>
                    <a:lstStyle/>
                    <a:p>
                      <a:pPr algn="ctr"/>
                      <a:r>
                        <a:rPr lang="en-US" dirty="0" smtClean="0"/>
                        <a:t>Face</a:t>
                      </a:r>
                      <a:r>
                        <a:rPr lang="en-US" baseline="0" dirty="0" smtClean="0"/>
                        <a:t> to Face Meeting</a:t>
                      </a:r>
                    </a:p>
                    <a:p>
                      <a:pPr algn="ctr"/>
                      <a:r>
                        <a:rPr lang="en-US" baseline="0" dirty="0" smtClean="0"/>
                        <a:t>5/30, 5/31</a:t>
                      </a:r>
                      <a:endParaRPr lang="en-US" dirty="0" smtClean="0"/>
                    </a:p>
                  </a:txBody>
                  <a:tcPr anchor="ctr"/>
                </a:tc>
                <a:extLst>
                  <a:ext uri="{0D108BD9-81ED-4DB2-BD59-A6C34878D82A}">
                    <a16:rowId xmlns:a16="http://schemas.microsoft.com/office/drawing/2014/main" xmlns="" val="3122630330"/>
                  </a:ext>
                </a:extLst>
              </a:tr>
              <a:tr h="1643443">
                <a:tc>
                  <a:txBody>
                    <a:bodyPr/>
                    <a:lstStyle/>
                    <a:p>
                      <a:r>
                        <a:rPr lang="en-US" dirty="0" smtClean="0"/>
                        <a:t>IPLARC</a:t>
                      </a:r>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Recruit</a:t>
                      </a:r>
                      <a:r>
                        <a:rPr lang="en-US" baseline="0" dirty="0" smtClean="0"/>
                        <a:t> Wave 1 teams</a:t>
                      </a:r>
                      <a:endParaRPr lang="en-US" dirty="0"/>
                    </a:p>
                  </a:txBody>
                  <a:tcPr/>
                </a:tc>
                <a:tc vMerge="1">
                  <a:txBody>
                    <a:bodyPr/>
                    <a:lstStyle/>
                    <a:p>
                      <a:endParaRPr lang="en-US" dirty="0"/>
                    </a:p>
                  </a:txBody>
                  <a:tcPr/>
                </a:tc>
                <a:tc>
                  <a:txBody>
                    <a:bodyPr/>
                    <a:lstStyle/>
                    <a:p>
                      <a:r>
                        <a:rPr lang="en-US" dirty="0" smtClean="0"/>
                        <a:t>Monthly calls start for</a:t>
                      </a:r>
                      <a:r>
                        <a:rPr lang="en-US" baseline="0" dirty="0" smtClean="0"/>
                        <a:t> </a:t>
                      </a:r>
                      <a:r>
                        <a:rPr lang="en-US" dirty="0" smtClean="0"/>
                        <a:t>IP LARC </a:t>
                      </a:r>
                      <a:endParaRPr lang="en-US" dirty="0"/>
                    </a:p>
                  </a:txBody>
                  <a:tcPr/>
                </a:tc>
                <a:tc>
                  <a:txBody>
                    <a:bodyPr/>
                    <a:lstStyle/>
                    <a:p>
                      <a:endParaRPr lang="en-US" dirty="0" smtClean="0"/>
                    </a:p>
                  </a:txBody>
                  <a:tcPr/>
                </a:tc>
                <a:tc vMerge="1">
                  <a:txBody>
                    <a:bodyPr/>
                    <a:lstStyle/>
                    <a:p>
                      <a:endParaRPr lang="en-US" dirty="0" smtClean="0"/>
                    </a:p>
                  </a:txBody>
                  <a:tcPr/>
                </a:tc>
                <a:extLst>
                  <a:ext uri="{0D108BD9-81ED-4DB2-BD59-A6C34878D82A}">
                    <a16:rowId xmlns:a16="http://schemas.microsoft.com/office/drawing/2014/main" xmlns="" val="8900994"/>
                  </a:ext>
                </a:extLst>
              </a:tr>
            </a:tbl>
          </a:graphicData>
        </a:graphic>
      </p:graphicFrame>
    </p:spTree>
    <p:extLst>
      <p:ext uri="{BB962C8B-B14F-4D97-AF65-F5344CB8AC3E}">
        <p14:creationId xmlns:p14="http://schemas.microsoft.com/office/powerpoint/2010/main" val="3402781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noAutofit/>
          </a:bodyPr>
          <a:lstStyle/>
          <a:p>
            <a:pPr algn="l" eaLnBrk="1" hangingPunct="1"/>
            <a:r>
              <a:rPr lang="en-US" sz="4000" b="1" dirty="0" smtClean="0">
                <a:solidFill>
                  <a:srgbClr val="F58466"/>
                </a:solidFill>
                <a:latin typeface="Goudy Old Style" pitchFamily="18" charset="0"/>
              </a:rPr>
              <a:t>Suggestions from Team Survey</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for next initiatives</a:t>
            </a:r>
            <a:endParaRPr lang="en-US" sz="4000" b="1" dirty="0">
              <a:solidFill>
                <a:srgbClr val="F58466"/>
              </a:solidFill>
              <a:latin typeface="Goudy Old Style" pitchFamily="18" charset="0"/>
            </a:endParaRPr>
          </a:p>
        </p:txBody>
      </p:sp>
      <p:sp>
        <p:nvSpPr>
          <p:cNvPr id="4" name="Content Placeholder 3"/>
          <p:cNvSpPr txBox="1">
            <a:spLocks/>
          </p:cNvSpPr>
          <p:nvPr/>
        </p:nvSpPr>
        <p:spPr bwMode="auto">
          <a:xfrm>
            <a:off x="228600" y="1676400"/>
            <a:ext cx="8229600" cy="229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rgbClr val="F58466"/>
              </a:buClr>
              <a:buFont typeface="Arial" pitchFamily="34" charset="0"/>
              <a:buChar char="•"/>
            </a:pPr>
            <a:r>
              <a:rPr lang="en-US" altLang="en-US" sz="3200" dirty="0" smtClean="0"/>
              <a:t>More support for developing physician champions</a:t>
            </a:r>
          </a:p>
          <a:p>
            <a:pPr marL="342900" lvl="1" indent="-342900" eaLnBrk="1" hangingPunct="1">
              <a:buClr>
                <a:srgbClr val="F58466"/>
              </a:buClr>
              <a:buFont typeface="Arial" pitchFamily="34" charset="0"/>
              <a:buChar char="•"/>
            </a:pPr>
            <a:r>
              <a:rPr lang="en-US" altLang="en-US" sz="3200" dirty="0" smtClean="0"/>
              <a:t>Continued coordination with IDPH and Perinatal Networks for statewide initiatives</a:t>
            </a:r>
          </a:p>
          <a:p>
            <a:pPr marL="342900" lvl="1" indent="-342900" eaLnBrk="1" hangingPunct="1">
              <a:buClr>
                <a:srgbClr val="F58466"/>
              </a:buClr>
              <a:buFont typeface="Arial" pitchFamily="34" charset="0"/>
              <a:buChar char="•"/>
            </a:pPr>
            <a:r>
              <a:rPr lang="en-US" altLang="en-US" sz="3200" dirty="0" smtClean="0"/>
              <a:t>More education / training – grow QI capacity </a:t>
            </a:r>
            <a:endParaRPr lang="en-US" sz="2400" dirty="0" smtClean="0"/>
          </a:p>
          <a:p>
            <a:pPr eaLnBrk="1" hangingPunct="1">
              <a:buClr>
                <a:srgbClr val="F58466"/>
              </a:buClr>
            </a:pPr>
            <a:endParaRPr lang="en-US" altLang="en-US" sz="2400" dirty="0" smtClean="0"/>
          </a:p>
          <a:p>
            <a:pPr eaLnBrk="1" hangingPunct="1">
              <a:buClr>
                <a:srgbClr val="F58466"/>
              </a:buClr>
            </a:pPr>
            <a:endParaRPr lang="en-US" altLang="en-US" sz="2400" dirty="0" smtClean="0"/>
          </a:p>
          <a:p>
            <a:pPr lvl="1" eaLnBrk="1" hangingPunct="1">
              <a:buClr>
                <a:srgbClr val="004990"/>
              </a:buClr>
              <a:buFont typeface="Arial" pitchFamily="34" charset="0"/>
              <a:buChar char="•"/>
            </a:pPr>
            <a:endParaRPr lang="en-US" altLang="en-US" sz="2000" dirty="0"/>
          </a:p>
        </p:txBody>
      </p:sp>
    </p:spTree>
    <p:extLst>
      <p:ext uri="{BB962C8B-B14F-4D97-AF65-F5344CB8AC3E}">
        <p14:creationId xmlns:p14="http://schemas.microsoft.com/office/powerpoint/2010/main" val="24179622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r>
              <a:rPr lang="en-US" altLang="en-US" sz="2000" dirty="0">
                <a:solidFill>
                  <a:srgbClr val="898989"/>
                </a:solidFill>
              </a:rPr>
              <a:t>ILPQC Fifth Annual Conference</a:t>
            </a:r>
          </a:p>
          <a:p>
            <a:pPr eaLnBrk="1" hangingPunct="1"/>
            <a:r>
              <a:rPr lang="en-US" altLang="en-US" sz="2000" dirty="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altLang="en-US" sz="3600" b="1" dirty="0">
                <a:solidFill>
                  <a:srgbClr val="004990"/>
                </a:solidFill>
                <a:latin typeface="Goudy Old Style" panose="02020502050305020303" pitchFamily="18" charset="0"/>
              </a:rPr>
              <a:t>Discussion of </a:t>
            </a:r>
            <a:r>
              <a:rPr lang="en-US" altLang="en-US" sz="3600" b="1" dirty="0" smtClean="0">
                <a:solidFill>
                  <a:srgbClr val="004990"/>
                </a:solidFill>
                <a:latin typeface="Goudy Old Style" panose="02020502050305020303" pitchFamily="18" charset="0"/>
              </a:rPr>
              <a:t>2018 Mothers and Newborns affected by Opioids (MNO) Initiative </a:t>
            </a:r>
            <a:endParaRPr lang="en-US" altLang="en-US" sz="3600" b="1" dirty="0">
              <a:solidFill>
                <a:srgbClr val="004990"/>
              </a:solidFill>
              <a:latin typeface="Goudy Old Style" panose="02020502050305020303" pitchFamily="18" charset="0"/>
            </a:endParaRPr>
          </a:p>
        </p:txBody>
      </p:sp>
    </p:spTree>
    <p:extLst>
      <p:ext uri="{BB962C8B-B14F-4D97-AF65-F5344CB8AC3E}">
        <p14:creationId xmlns:p14="http://schemas.microsoft.com/office/powerpoint/2010/main" val="14544651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2891" r="6397"/>
          <a:stretch/>
        </p:blipFill>
        <p:spPr bwMode="auto">
          <a:xfrm>
            <a:off x="600403" y="1411052"/>
            <a:ext cx="5343197" cy="3916387"/>
          </a:xfrm>
          <a:prstGeom prst="rect">
            <a:avLst/>
          </a:prstGeom>
          <a:noFill/>
          <a:ln w="9525">
            <a:noFill/>
            <a:miter lim="800000"/>
            <a:headEnd/>
            <a:tailEnd/>
          </a:ln>
        </p:spPr>
      </p:pic>
      <p:sp>
        <p:nvSpPr>
          <p:cNvPr id="3" name="Title 1"/>
          <p:cNvSpPr txBox="1">
            <a:spLocks/>
          </p:cNvSpPr>
          <p:nvPr/>
        </p:nvSpPr>
        <p:spPr>
          <a:xfrm>
            <a:off x="152400" y="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Mothers Affected</a:t>
            </a: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 by Opioids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in IL: scope of the problem</a:t>
            </a:r>
            <a:endPar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endParaRPr>
          </a:p>
        </p:txBody>
      </p:sp>
      <p:sp>
        <p:nvSpPr>
          <p:cNvPr id="8" name="Content Placeholder 7"/>
          <p:cNvSpPr>
            <a:spLocks noGrp="1"/>
          </p:cNvSpPr>
          <p:nvPr>
            <p:ph sz="half" idx="2"/>
          </p:nvPr>
        </p:nvSpPr>
        <p:spPr>
          <a:xfrm>
            <a:off x="600403" y="5327439"/>
            <a:ext cx="5343197" cy="692361"/>
          </a:xfrm>
          <a:prstGeom prst="roundRect">
            <a:avLst/>
          </a:prstGeom>
          <a:ln>
            <a:solidFill>
              <a:srgbClr val="004990"/>
            </a:solidFill>
          </a:ln>
        </p:spPr>
        <p:txBody>
          <a:bodyPr/>
          <a:lstStyle/>
          <a:p>
            <a:pPr algn="ctr">
              <a:buNone/>
            </a:pPr>
            <a:r>
              <a:rPr lang="en-US" sz="1600" b="1" dirty="0" smtClean="0"/>
              <a:t>	</a:t>
            </a:r>
            <a:r>
              <a:rPr lang="en-US" sz="1600" dirty="0" smtClean="0"/>
              <a:t>Pregnancy is a window of opportunity to identify women with OUD and link to treatment</a:t>
            </a:r>
            <a:endParaRPr lang="en-US" sz="1600" dirty="0"/>
          </a:p>
        </p:txBody>
      </p:sp>
    </p:spTree>
    <p:extLst>
      <p:ext uri="{BB962C8B-B14F-4D97-AF65-F5344CB8AC3E}">
        <p14:creationId xmlns:p14="http://schemas.microsoft.com/office/powerpoint/2010/main" val="2416116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55</a:t>
            </a:fld>
            <a:endParaRPr lang="en-US" altLang="en-US"/>
          </a:p>
        </p:txBody>
      </p:sp>
      <p:sp>
        <p:nvSpPr>
          <p:cNvPr id="3" name="Content Placeholder 3"/>
          <p:cNvSpPr txBox="1">
            <a:spLocks/>
          </p:cNvSpPr>
          <p:nvPr/>
        </p:nvSpPr>
        <p:spPr>
          <a:xfrm>
            <a:off x="228600" y="1143000"/>
            <a:ext cx="5867400" cy="5334000"/>
          </a:xfrm>
          <a:prstGeom prst="roundRect">
            <a:avLst/>
          </a:prstGeom>
        </p:spPr>
        <p:style>
          <a:lnRef idx="2">
            <a:schemeClr val="accent1"/>
          </a:lnRef>
          <a:fillRef idx="1">
            <a:schemeClr val="lt1"/>
          </a:fillRef>
          <a:effectRef idx="0">
            <a:schemeClr val="accent1"/>
          </a:effectRef>
          <a:fontRef idx="minor">
            <a:schemeClr val="dk1"/>
          </a:fontRef>
        </p:style>
        <p:txBody>
          <a:bodyPr/>
          <a:lstStyle/>
          <a:p>
            <a:pPr eaLnBrk="1" hangingPunct="1">
              <a:spcBef>
                <a:spcPct val="20000"/>
              </a:spcBef>
              <a:buClr>
                <a:srgbClr val="F58466"/>
              </a:buClr>
              <a:defRPr/>
            </a:pPr>
            <a:r>
              <a:rPr lang="en-US" altLang="en-US" sz="2400" dirty="0" smtClean="0">
                <a:cs typeface="MS PGothic" charset="0"/>
              </a:rPr>
              <a:t>Increase moms Medication Assisted Therapy</a:t>
            </a:r>
          </a:p>
          <a:p>
            <a:pPr marL="342900" indent="-342900" eaLnBrk="1" hangingPunct="1">
              <a:spcBef>
                <a:spcPct val="20000"/>
              </a:spcBef>
              <a:buClr>
                <a:srgbClr val="F58466"/>
              </a:buClr>
              <a:buFont typeface="Arial" pitchFamily="34" charset="0"/>
              <a:buChar char="•"/>
              <a:defRPr/>
            </a:pPr>
            <a:r>
              <a:rPr lang="en-US" altLang="en-US" dirty="0" smtClean="0">
                <a:cs typeface="MS PGothic" charset="0"/>
              </a:rPr>
              <a:t>Only a third to a half of pregnant women with OUD  were receiving MAT in 2012 </a:t>
            </a:r>
          </a:p>
          <a:p>
            <a:pPr marL="342900" indent="-342900" eaLnBrk="1" hangingPunct="1">
              <a:spcBef>
                <a:spcPct val="20000"/>
              </a:spcBef>
              <a:buClr>
                <a:srgbClr val="F58466"/>
              </a:buClr>
              <a:buFont typeface="Arial" pitchFamily="34" charset="0"/>
              <a:buChar char="•"/>
              <a:defRPr/>
            </a:pPr>
            <a:r>
              <a:rPr lang="en-US" altLang="en-US" dirty="0">
                <a:solidFill>
                  <a:schemeClr val="tx1"/>
                </a:solidFill>
                <a:cs typeface="MS PGothic" charset="0"/>
              </a:rPr>
              <a:t>Consistent MAT reduces risk of relapse, HIV infection, overdose, and adverse pregnancy outcomes </a:t>
            </a:r>
          </a:p>
          <a:p>
            <a:pPr marL="342900" indent="-342900" eaLnBrk="1" hangingPunct="1">
              <a:spcBef>
                <a:spcPct val="20000"/>
              </a:spcBef>
              <a:buClr>
                <a:srgbClr val="F58466"/>
              </a:buClr>
              <a:buFont typeface="Arial" pitchFamily="34" charset="0"/>
              <a:buChar char="•"/>
              <a:defRPr/>
            </a:pPr>
            <a:r>
              <a:rPr lang="en-US" altLang="en-US" dirty="0" smtClean="0">
                <a:cs typeface="MS PGothic" charset="0"/>
              </a:rPr>
              <a:t>Access to treatment varies widely across IL counties </a:t>
            </a:r>
          </a:p>
          <a:p>
            <a:pPr eaLnBrk="1" hangingPunct="1">
              <a:spcBef>
                <a:spcPct val="20000"/>
              </a:spcBef>
              <a:buClr>
                <a:srgbClr val="F58466"/>
              </a:buClr>
              <a:defRPr/>
            </a:pPr>
            <a:r>
              <a:rPr lang="en-US" altLang="en-US" sz="2400" dirty="0" smtClean="0">
                <a:cs typeface="MS PGothic" charset="0"/>
              </a:rPr>
              <a:t>Engaging moms in the non pharmacologic care of their newborns with NAS </a:t>
            </a:r>
          </a:p>
          <a:p>
            <a:pPr marL="342900" lvl="0" indent="-342900" eaLnBrk="1" hangingPunct="1">
              <a:spcBef>
                <a:spcPct val="20000"/>
              </a:spcBef>
              <a:buClr>
                <a:srgbClr val="F58466"/>
              </a:buClr>
              <a:buFont typeface="Arial" pitchFamily="34" charset="0"/>
              <a:buChar char="•"/>
              <a:defRPr/>
            </a:pPr>
            <a:r>
              <a:rPr lang="en-US" altLang="en-US" sz="2000" dirty="0" smtClean="0">
                <a:cs typeface="MS PGothic" charset="0"/>
              </a:rPr>
              <a:t>About 50</a:t>
            </a:r>
            <a:r>
              <a:rPr lang="en-US" altLang="en-US" sz="2000" dirty="0">
                <a:cs typeface="MS PGothic" charset="0"/>
              </a:rPr>
              <a:t>% </a:t>
            </a:r>
            <a:r>
              <a:rPr lang="en-US" altLang="en-US" sz="2000" dirty="0" smtClean="0">
                <a:cs typeface="MS PGothic" charset="0"/>
              </a:rPr>
              <a:t>of mothers with chronic opioid use breastfeed at discharge compared </a:t>
            </a:r>
            <a:r>
              <a:rPr lang="en-US" altLang="en-US" sz="2000" dirty="0">
                <a:cs typeface="MS PGothic" charset="0"/>
              </a:rPr>
              <a:t>to </a:t>
            </a:r>
            <a:r>
              <a:rPr lang="en-US" altLang="en-US" sz="2000" dirty="0" smtClean="0">
                <a:cs typeface="MS PGothic" charset="0"/>
              </a:rPr>
              <a:t>81% for all mothers </a:t>
            </a:r>
            <a:endParaRPr kumimoji="0" lang="en-US" altLang="en-US" sz="2000" b="0" u="none" strike="noStrike" kern="1200" cap="none" spc="0" normalizeH="0" noProof="0" dirty="0" smtClean="0">
              <a:ln>
                <a:noFill/>
              </a:ln>
              <a:solidFill>
                <a:schemeClr val="tx1"/>
              </a:solidFill>
              <a:effectLst/>
              <a:uLnTx/>
              <a:uFillTx/>
              <a:ea typeface="MS PGothic" pitchFamily="34" charset="-128"/>
              <a:cs typeface="MS PGothic" charset="0"/>
            </a:endParaRPr>
          </a:p>
          <a:p>
            <a:pPr marL="342900" lvl="0" indent="-342900" eaLnBrk="1" hangingPunct="1">
              <a:spcBef>
                <a:spcPct val="20000"/>
              </a:spcBef>
              <a:buClr>
                <a:srgbClr val="F58466"/>
              </a:buClr>
              <a:buFont typeface="Arial" pitchFamily="34" charset="0"/>
              <a:buChar char="•"/>
              <a:defRPr/>
            </a:pPr>
            <a:r>
              <a:rPr lang="en-US" altLang="en-US" sz="2000" dirty="0" smtClean="0">
                <a:cs typeface="MS PGothic" charset="0"/>
              </a:rPr>
              <a:t>About 60</a:t>
            </a:r>
            <a:r>
              <a:rPr lang="en-US" altLang="en-US" sz="2000" dirty="0">
                <a:cs typeface="MS PGothic" charset="0"/>
              </a:rPr>
              <a:t>% of NAS babies </a:t>
            </a:r>
            <a:r>
              <a:rPr lang="en-US" altLang="en-US" sz="2000" dirty="0" smtClean="0">
                <a:cs typeface="MS PGothic" charset="0"/>
              </a:rPr>
              <a:t>go home </a:t>
            </a:r>
            <a:r>
              <a:rPr lang="en-US" altLang="en-US" sz="2000" dirty="0">
                <a:cs typeface="MS PGothic" charset="0"/>
              </a:rPr>
              <a:t>with their </a:t>
            </a:r>
            <a:r>
              <a:rPr lang="en-US" altLang="en-US" sz="2000" dirty="0" smtClean="0">
                <a:cs typeface="MS PGothic" charset="0"/>
              </a:rPr>
              <a:t>birth mothers </a:t>
            </a:r>
            <a:endParaRPr kumimoji="0" lang="en-US" altLang="en-US" sz="2000" b="0" i="1" u="none" strike="noStrike" kern="1200" cap="none" spc="0" normalizeH="0" baseline="0" noProof="0" dirty="0" smtClean="0">
              <a:ln>
                <a:noFill/>
              </a:ln>
              <a:solidFill>
                <a:schemeClr val="tx1"/>
              </a:solidFill>
              <a:effectLst/>
              <a:uLnTx/>
              <a:uFillTx/>
              <a:ea typeface="MS PGothic" pitchFamily="34" charset="-128"/>
              <a:cs typeface="MS PGothic" charset="0"/>
            </a:endParaRPr>
          </a:p>
        </p:txBody>
      </p:sp>
      <p:pic>
        <p:nvPicPr>
          <p:cNvPr id="2050" name="Picture 2"/>
          <p:cNvPicPr>
            <a:picLocks noChangeAspect="1" noChangeArrowheads="1"/>
          </p:cNvPicPr>
          <p:nvPr/>
        </p:nvPicPr>
        <p:blipFill>
          <a:blip r:embed="rId3" cstate="print"/>
          <a:srcRect l="38750" t="22963" r="40417" b="17778"/>
          <a:stretch>
            <a:fillRect/>
          </a:stretch>
        </p:blipFill>
        <p:spPr bwMode="auto">
          <a:xfrm>
            <a:off x="6137413" y="1209261"/>
            <a:ext cx="2965173" cy="4744277"/>
          </a:xfrm>
          <a:prstGeom prst="rect">
            <a:avLst/>
          </a:prstGeom>
          <a:noFill/>
          <a:ln w="9525">
            <a:noFill/>
            <a:miter lim="800000"/>
            <a:headEnd/>
            <a:tailEnd/>
          </a:ln>
        </p:spPr>
      </p:pic>
      <p:sp>
        <p:nvSpPr>
          <p:cNvPr id="4" name="Title 1"/>
          <p:cNvSpPr txBox="1">
            <a:spLocks/>
          </p:cNvSpPr>
          <p:nvPr/>
        </p:nvSpPr>
        <p:spPr>
          <a:xfrm>
            <a:off x="228600" y="-7620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Mothers Affected</a:t>
            </a: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 by Opioids: Opportunities for Improvement</a:t>
            </a:r>
            <a:endPar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endParaRPr>
          </a:p>
        </p:txBody>
      </p:sp>
    </p:spTree>
    <p:extLst>
      <p:ext uri="{BB962C8B-B14F-4D97-AF65-F5344CB8AC3E}">
        <p14:creationId xmlns:p14="http://schemas.microsoft.com/office/powerpoint/2010/main" val="22517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Mothers and Newborns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Affected by Opioids (MNO)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357591"/>
            <a:ext cx="3005533" cy="4550567"/>
          </a:xfrm>
          <a:prstGeom prst="rect">
            <a:avLst/>
          </a:prstGeom>
        </p:spPr>
      </p:pic>
      <p:sp>
        <p:nvSpPr>
          <p:cNvPr id="93187" name="Content Placeholder 3"/>
          <p:cNvSpPr>
            <a:spLocks noGrp="1"/>
          </p:cNvSpPr>
          <p:nvPr>
            <p:ph idx="1"/>
          </p:nvPr>
        </p:nvSpPr>
        <p:spPr>
          <a:xfrm>
            <a:off x="216728" y="1326215"/>
            <a:ext cx="6031672" cy="5531785"/>
          </a:xfrm>
        </p:spPr>
        <p:txBody>
          <a:bodyPr/>
          <a:lstStyle/>
          <a:p>
            <a:pPr eaLnBrk="1" hangingPunct="1">
              <a:buClr>
                <a:srgbClr val="F58466"/>
              </a:buClr>
            </a:pPr>
            <a:r>
              <a:rPr lang="en-US" altLang="en-US" sz="2400" dirty="0" smtClean="0"/>
              <a:t>Grant from CDC and IDPH </a:t>
            </a:r>
          </a:p>
          <a:p>
            <a:pPr eaLnBrk="1" hangingPunct="1">
              <a:buClr>
                <a:srgbClr val="F58466"/>
              </a:buClr>
            </a:pPr>
            <a:r>
              <a:rPr lang="en-US" sz="2400" dirty="0" smtClean="0"/>
              <a:t>Ongoing input </a:t>
            </a:r>
            <a:r>
              <a:rPr lang="en-US" sz="2400" smtClean="0"/>
              <a:t>from </a:t>
            </a:r>
            <a:r>
              <a:rPr lang="en-US" sz="2400"/>
              <a:t>I</a:t>
            </a:r>
            <a:r>
              <a:rPr lang="en-US" sz="2400" smtClean="0"/>
              <a:t>DPH </a:t>
            </a:r>
            <a:r>
              <a:rPr lang="en-US" sz="2400" dirty="0" smtClean="0"/>
              <a:t>and </a:t>
            </a:r>
            <a:r>
              <a:rPr lang="en-US" sz="2400" dirty="0"/>
              <a:t>NAS Advisory Committee </a:t>
            </a:r>
            <a:endParaRPr lang="en-US" sz="2400" dirty="0" smtClean="0"/>
          </a:p>
          <a:p>
            <a:pPr eaLnBrk="1" hangingPunct="1">
              <a:buClr>
                <a:srgbClr val="F58466"/>
              </a:buClr>
            </a:pPr>
            <a:r>
              <a:rPr lang="en-US" sz="2400" dirty="0" smtClean="0"/>
              <a:t>Participation in national ACOG AIM OB </a:t>
            </a:r>
            <a:r>
              <a:rPr lang="en-US" sz="2400" dirty="0"/>
              <a:t>Care for Women with Opioid Use Disorder </a:t>
            </a:r>
            <a:r>
              <a:rPr lang="en-US" sz="2400" dirty="0" smtClean="0"/>
              <a:t>Bundle Implementation Collaborative </a:t>
            </a:r>
          </a:p>
          <a:p>
            <a:pPr eaLnBrk="1" hangingPunct="1">
              <a:buClr>
                <a:srgbClr val="F58466"/>
              </a:buClr>
            </a:pPr>
            <a:r>
              <a:rPr lang="en-US" sz="2400" dirty="0" smtClean="0"/>
              <a:t>Partnership with ILPQC Neonatal Teams to prepare providers, nurses, and moms to support infants at risk for with non-pharmacologic care</a:t>
            </a:r>
          </a:p>
          <a:p>
            <a:pPr eaLnBrk="1" hangingPunct="1">
              <a:buClr>
                <a:srgbClr val="F58466"/>
              </a:buClr>
            </a:pPr>
            <a:r>
              <a:rPr lang="en-US" sz="2400" dirty="0" smtClean="0"/>
              <a:t>OB Clinical Leads</a:t>
            </a:r>
          </a:p>
          <a:p>
            <a:pPr lvl="1" eaLnBrk="1" hangingPunct="1">
              <a:buClr>
                <a:srgbClr val="F58466"/>
              </a:buClr>
            </a:pPr>
            <a:r>
              <a:rPr lang="en-US" sz="1800" dirty="0" smtClean="0"/>
              <a:t>Barbara </a:t>
            </a:r>
            <a:r>
              <a:rPr lang="en-US" sz="1800" dirty="0" err="1" smtClean="0"/>
              <a:t>Parilla</a:t>
            </a:r>
            <a:r>
              <a:rPr lang="en-US" sz="1800" dirty="0" smtClean="0"/>
              <a:t>, MD, Advocate Lutheran General Hospital</a:t>
            </a:r>
          </a:p>
          <a:p>
            <a:pPr lvl="1" eaLnBrk="1" hangingPunct="1">
              <a:buClr>
                <a:srgbClr val="F58466"/>
              </a:buClr>
            </a:pPr>
            <a:r>
              <a:rPr lang="en-US" sz="1800" dirty="0" err="1" smtClean="0"/>
              <a:t>Jaye</a:t>
            </a:r>
            <a:r>
              <a:rPr lang="en-US" sz="1800" dirty="0" smtClean="0"/>
              <a:t> </a:t>
            </a:r>
            <a:r>
              <a:rPr lang="en-US" sz="1800" dirty="0" err="1" smtClean="0"/>
              <a:t>Shyken</a:t>
            </a:r>
            <a:r>
              <a:rPr lang="en-US" sz="1800" dirty="0" smtClean="0"/>
              <a:t>, MD, SMM Health St. Mary’s Hospital</a:t>
            </a:r>
            <a:endParaRPr lang="en-US" sz="1800" dirty="0"/>
          </a:p>
          <a:p>
            <a:pPr eaLnBrk="1" hangingPunct="1">
              <a:buClr>
                <a:srgbClr val="F58466"/>
              </a:buClr>
            </a:pPr>
            <a:endParaRPr lang="en-US" altLang="en-US" sz="1800" dirty="0"/>
          </a:p>
        </p:txBody>
      </p:sp>
    </p:spTree>
    <p:extLst>
      <p:ext uri="{BB962C8B-B14F-4D97-AF65-F5344CB8AC3E}">
        <p14:creationId xmlns:p14="http://schemas.microsoft.com/office/powerpoint/2010/main" val="30202381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8500" y="2046724"/>
            <a:ext cx="3124200" cy="3124200"/>
          </a:xfrm>
          <a:prstGeom prst="rect">
            <a:avLst/>
          </a:prstGeom>
        </p:spPr>
      </p:pic>
      <p:sp>
        <p:nvSpPr>
          <p:cNvPr id="16386" name="Title 1"/>
          <p:cNvSpPr>
            <a:spLocks noGrp="1"/>
          </p:cNvSpPr>
          <p:nvPr>
            <p:ph type="title"/>
          </p:nvPr>
        </p:nvSpPr>
        <p:spPr>
          <a:xfrm>
            <a:off x="0" y="533400"/>
            <a:ext cx="7010400" cy="1143000"/>
          </a:xfrm>
        </p:spPr>
        <p:txBody>
          <a:bodyPr/>
          <a:lstStyle/>
          <a:p>
            <a:pPr algn="l" eaLnBrk="1" hangingPunct="1"/>
            <a:r>
              <a:rPr lang="en-US" altLang="en-US" sz="3600" b="1" dirty="0" smtClean="0">
                <a:solidFill>
                  <a:srgbClr val="F58466"/>
                </a:solidFill>
                <a:latin typeface="Goudy Old Style" pitchFamily="18" charset="0"/>
              </a:rPr>
              <a:t>Hospital Identified Unmet Needs to Optimize Care for Mothers and Newborns Affected by Opioids</a:t>
            </a:r>
          </a:p>
        </p:txBody>
      </p:sp>
      <p:sp>
        <p:nvSpPr>
          <p:cNvPr id="3" name="Striped Right Arrow 2"/>
          <p:cNvSpPr/>
          <p:nvPr/>
        </p:nvSpPr>
        <p:spPr>
          <a:xfrm>
            <a:off x="-4482" y="1905000"/>
            <a:ext cx="4114800" cy="4572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2523" y="3175337"/>
            <a:ext cx="2510118" cy="2031325"/>
          </a:xfrm>
          <a:prstGeom prst="rect">
            <a:avLst/>
          </a:prstGeom>
          <a:noFill/>
        </p:spPr>
        <p:txBody>
          <a:bodyPr wrap="square" rtlCol="0">
            <a:spAutoFit/>
          </a:bodyPr>
          <a:lstStyle/>
          <a:p>
            <a:pPr marL="285750" indent="-285750" eaLnBrk="1" hangingPunct="1">
              <a:buClr>
                <a:srgbClr val="F58466"/>
              </a:buClr>
              <a:buFont typeface="Arial" panose="020B0604020202020204" pitchFamily="34" charset="0"/>
              <a:buChar char="•"/>
            </a:pPr>
            <a:r>
              <a:rPr lang="en-US" altLang="en-US" dirty="0"/>
              <a:t>Education</a:t>
            </a:r>
          </a:p>
          <a:p>
            <a:pPr marL="285750" indent="-285750" eaLnBrk="1" hangingPunct="1">
              <a:buClr>
                <a:srgbClr val="F58466"/>
              </a:buClr>
              <a:buFont typeface="Arial" panose="020B0604020202020204" pitchFamily="34" charset="0"/>
              <a:buChar char="•"/>
            </a:pPr>
            <a:r>
              <a:rPr lang="en-US" altLang="en-US" dirty="0"/>
              <a:t>Management Protocols</a:t>
            </a:r>
          </a:p>
          <a:p>
            <a:pPr marL="285750" indent="-285750" eaLnBrk="1" hangingPunct="1">
              <a:buClr>
                <a:srgbClr val="F58466"/>
              </a:buClr>
              <a:buFont typeface="Arial" panose="020B0604020202020204" pitchFamily="34" charset="0"/>
              <a:buChar char="•"/>
            </a:pPr>
            <a:r>
              <a:rPr lang="en-US" altLang="en-US" dirty="0"/>
              <a:t>Treatment Facilities</a:t>
            </a:r>
          </a:p>
          <a:p>
            <a:pPr marL="285750" indent="-285750" eaLnBrk="1" hangingPunct="1">
              <a:buClr>
                <a:srgbClr val="F58466"/>
              </a:buClr>
              <a:buFont typeface="Arial" panose="020B0604020202020204" pitchFamily="34" charset="0"/>
              <a:buChar char="•"/>
            </a:pPr>
            <a:r>
              <a:rPr lang="en-US" altLang="en-US" dirty="0"/>
              <a:t>Support Systems</a:t>
            </a:r>
          </a:p>
          <a:p>
            <a:pPr marL="285750" indent="-285750" eaLnBrk="1" hangingPunct="1">
              <a:buClr>
                <a:srgbClr val="F58466"/>
              </a:buClr>
              <a:buFont typeface="Arial" panose="020B0604020202020204" pitchFamily="34" charset="0"/>
              <a:buChar char="•"/>
            </a:pPr>
            <a:r>
              <a:rPr lang="en-US" altLang="en-US" dirty="0"/>
              <a:t>Access </a:t>
            </a:r>
            <a:r>
              <a:rPr lang="en-US" altLang="en-US" dirty="0" smtClean="0"/>
              <a:t>and Transportation</a:t>
            </a:r>
            <a:endParaRPr lang="en-US" dirty="0"/>
          </a:p>
        </p:txBody>
      </p:sp>
      <p:sp>
        <p:nvSpPr>
          <p:cNvPr id="8" name="Striped Right Arrow 7"/>
          <p:cNvSpPr/>
          <p:nvPr/>
        </p:nvSpPr>
        <p:spPr>
          <a:xfrm flipH="1">
            <a:off x="5674659" y="1905000"/>
            <a:ext cx="3352800" cy="4572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72200" y="3392122"/>
            <a:ext cx="2514600" cy="1920526"/>
          </a:xfrm>
          <a:prstGeom prst="rect">
            <a:avLst/>
          </a:prstGeom>
          <a:noFill/>
        </p:spPr>
        <p:txBody>
          <a:bodyPr wrap="square" rtlCol="0">
            <a:spAutoFit/>
          </a:bodyPr>
          <a:lstStyle/>
          <a:p>
            <a:pPr marL="342900" indent="-342900" eaLnBrk="1" hangingPunct="1">
              <a:spcBef>
                <a:spcPct val="20000"/>
              </a:spcBef>
              <a:buClr>
                <a:srgbClr val="F58466"/>
              </a:buClr>
              <a:buFont typeface="Arial" pitchFamily="34" charset="0"/>
              <a:buChar char="•"/>
            </a:pPr>
            <a:r>
              <a:rPr lang="en-US" dirty="0">
                <a:cs typeface="MS PGothic" charset="0"/>
              </a:rPr>
              <a:t>Education</a:t>
            </a:r>
          </a:p>
          <a:p>
            <a:pPr marL="342900" indent="-342900" eaLnBrk="1" hangingPunct="1">
              <a:spcBef>
                <a:spcPct val="20000"/>
              </a:spcBef>
              <a:buClr>
                <a:srgbClr val="F58466"/>
              </a:buClr>
              <a:buFont typeface="Arial" pitchFamily="34" charset="0"/>
              <a:buChar char="•"/>
            </a:pPr>
            <a:r>
              <a:rPr lang="en-US" dirty="0">
                <a:cs typeface="MS PGothic" charset="0"/>
              </a:rPr>
              <a:t>Resources</a:t>
            </a:r>
          </a:p>
          <a:p>
            <a:pPr marL="342900" indent="-342900" eaLnBrk="1" hangingPunct="1">
              <a:spcBef>
                <a:spcPct val="20000"/>
              </a:spcBef>
              <a:buClr>
                <a:srgbClr val="F58466"/>
              </a:buClr>
              <a:buFont typeface="Arial" pitchFamily="34" charset="0"/>
              <a:buChar char="•"/>
            </a:pPr>
            <a:r>
              <a:rPr lang="en-US" dirty="0">
                <a:cs typeface="MS PGothic" charset="0"/>
              </a:rPr>
              <a:t>Follow-Up Care</a:t>
            </a:r>
          </a:p>
          <a:p>
            <a:pPr marL="342900" indent="-342900" eaLnBrk="1" hangingPunct="1">
              <a:spcBef>
                <a:spcPct val="20000"/>
              </a:spcBef>
              <a:buClr>
                <a:srgbClr val="F58466"/>
              </a:buClr>
              <a:buFont typeface="Arial" pitchFamily="34" charset="0"/>
              <a:buChar char="•"/>
            </a:pPr>
            <a:r>
              <a:rPr lang="en-US" dirty="0">
                <a:cs typeface="MS PGothic" charset="0"/>
              </a:rPr>
              <a:t>Standardized Assessment Tools</a:t>
            </a:r>
          </a:p>
          <a:p>
            <a:endParaRPr lang="en-US" dirty="0"/>
          </a:p>
        </p:txBody>
      </p:sp>
      <p:sp>
        <p:nvSpPr>
          <p:cNvPr id="7" name="Rounded Rectangle 6"/>
          <p:cNvSpPr/>
          <p:nvPr/>
        </p:nvSpPr>
        <p:spPr>
          <a:xfrm>
            <a:off x="2895600" y="5063697"/>
            <a:ext cx="3733800" cy="1804749"/>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eaLnBrk="1" hangingPunct="1">
              <a:buClr>
                <a:srgbClr val="F58466"/>
              </a:buClr>
            </a:pPr>
            <a:r>
              <a:rPr lang="en-US" sz="2000" dirty="0"/>
              <a:t>OB and Neonatal teams partnering to prepare providers, nurses, and families to improve outcomes for mothers and infants affected by opioids</a:t>
            </a:r>
            <a:r>
              <a:rPr lang="en-US" sz="2000" dirty="0" smtClean="0"/>
              <a:t>.</a:t>
            </a:r>
            <a:endParaRPr lang="en-US" sz="2000" dirty="0"/>
          </a:p>
        </p:txBody>
      </p:sp>
      <p:sp>
        <p:nvSpPr>
          <p:cNvPr id="9" name="Rectangle 8"/>
          <p:cNvSpPr/>
          <p:nvPr/>
        </p:nvSpPr>
        <p:spPr>
          <a:xfrm>
            <a:off x="6105221" y="1535668"/>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39256737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399211" y="472240"/>
            <a:ext cx="7239000" cy="1143000"/>
          </a:xfrm>
        </p:spPr>
        <p:txBody>
          <a:bodyPr/>
          <a:lstStyle/>
          <a:p>
            <a:pPr algn="l" eaLnBrk="1" hangingPunct="1"/>
            <a:r>
              <a:rPr lang="en-US" altLang="en-US" sz="4000" b="1" dirty="0" smtClean="0">
                <a:solidFill>
                  <a:srgbClr val="F58466"/>
                </a:solidFill>
                <a:latin typeface="Goudy Old Style" pitchFamily="18" charset="0"/>
              </a:rPr>
              <a:t>Current Unmet Needs in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Hospital and Community</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for Mothers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33625"/>
            <a:ext cx="8639175" cy="2543175"/>
          </a:xfrm>
          <a:prstGeom prst="rect">
            <a:avLst/>
          </a:prstGeom>
        </p:spPr>
      </p:pic>
      <p:sp>
        <p:nvSpPr>
          <p:cNvPr id="5" name="TextBox 4"/>
          <p:cNvSpPr txBox="1"/>
          <p:nvPr/>
        </p:nvSpPr>
        <p:spPr>
          <a:xfrm>
            <a:off x="190500" y="4876800"/>
            <a:ext cx="1905000" cy="1687890"/>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Access to treatment</a:t>
            </a:r>
          </a:p>
          <a:p>
            <a:pPr algn="ctr"/>
            <a:r>
              <a:rPr lang="en-US" dirty="0" smtClean="0"/>
              <a:t>Resources</a:t>
            </a:r>
          </a:p>
          <a:p>
            <a:pPr algn="ctr"/>
            <a:r>
              <a:rPr lang="en-US" dirty="0" smtClean="0"/>
              <a:t>Standards</a:t>
            </a:r>
          </a:p>
        </p:txBody>
      </p:sp>
      <p:sp>
        <p:nvSpPr>
          <p:cNvPr id="8" name="TextBox 7"/>
          <p:cNvSpPr txBox="1"/>
          <p:nvPr/>
        </p:nvSpPr>
        <p:spPr>
          <a:xfrm>
            <a:off x="4267201" y="1346061"/>
            <a:ext cx="4807744" cy="1168539"/>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t>Support of treatment during </a:t>
            </a:r>
            <a:r>
              <a:rPr lang="en-US" sz="1600" dirty="0" smtClean="0"/>
              <a:t>pregnancy </a:t>
            </a:r>
            <a:r>
              <a:rPr lang="en-US" sz="1600" dirty="0"/>
              <a:t>and after </a:t>
            </a:r>
            <a:r>
              <a:rPr lang="en-US" sz="1600" dirty="0" smtClean="0"/>
              <a:t>pregnancy </a:t>
            </a:r>
            <a:r>
              <a:rPr lang="en-US" sz="1600" dirty="0"/>
              <a:t>in the local community</a:t>
            </a:r>
            <a:endParaRPr lang="en-US" sz="1600" dirty="0" smtClean="0"/>
          </a:p>
        </p:txBody>
      </p:sp>
      <p:cxnSp>
        <p:nvCxnSpPr>
          <p:cNvPr id="9" name="Straight Arrow Connector 8"/>
          <p:cNvCxnSpPr/>
          <p:nvPr/>
        </p:nvCxnSpPr>
        <p:spPr>
          <a:xfrm flipV="1">
            <a:off x="4648200" y="2514600"/>
            <a:ext cx="917971" cy="518185"/>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4" name="Straight Arrow Connector 3"/>
          <p:cNvCxnSpPr>
            <a:endCxn id="5" idx="0"/>
          </p:cNvCxnSpPr>
          <p:nvPr/>
        </p:nvCxnSpPr>
        <p:spPr>
          <a:xfrm flipH="1">
            <a:off x="1143000" y="4114800"/>
            <a:ext cx="457200" cy="76200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sp>
        <p:nvSpPr>
          <p:cNvPr id="14" name="TextBox 13"/>
          <p:cNvSpPr txBox="1"/>
          <p:nvPr/>
        </p:nvSpPr>
        <p:spPr>
          <a:xfrm>
            <a:off x="2264569" y="4876800"/>
            <a:ext cx="6650831" cy="1687890"/>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solidFill>
                  <a:srgbClr val="333E48"/>
                </a:solidFill>
                <a:latin typeface="National2"/>
              </a:rPr>
              <a:t>We need </a:t>
            </a:r>
            <a:r>
              <a:rPr lang="en-US" dirty="0">
                <a:solidFill>
                  <a:srgbClr val="333E48"/>
                </a:solidFill>
                <a:latin typeface="National2"/>
              </a:rPr>
              <a:t>info on the best way to keep moms and babies together in the face of space limitations in the hospital and education on how to help these moms and educate them.</a:t>
            </a:r>
            <a:endParaRPr lang="en-US" dirty="0"/>
          </a:p>
        </p:txBody>
      </p:sp>
      <p:cxnSp>
        <p:nvCxnSpPr>
          <p:cNvPr id="15" name="Straight Arrow Connector 14"/>
          <p:cNvCxnSpPr/>
          <p:nvPr/>
        </p:nvCxnSpPr>
        <p:spPr>
          <a:xfrm>
            <a:off x="4267200" y="4724400"/>
            <a:ext cx="1150144" cy="146655"/>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pic>
        <p:nvPicPr>
          <p:cNvPr id="13" name="Picture 12" descr="File:&lt;strong&gt;Mother&lt;/strong&gt; wtih infant ico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0841" y="576739"/>
            <a:ext cx="1150441" cy="1524000"/>
          </a:xfrm>
          <a:prstGeom prst="rect">
            <a:avLst/>
          </a:prstGeom>
        </p:spPr>
      </p:pic>
      <p:sp>
        <p:nvSpPr>
          <p:cNvPr id="12" name="Rectangle 11"/>
          <p:cNvSpPr/>
          <p:nvPr/>
        </p:nvSpPr>
        <p:spPr>
          <a:xfrm>
            <a:off x="5933814" y="6508447"/>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3426839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2124075"/>
            <a:ext cx="8020050" cy="2609850"/>
          </a:xfrm>
          <a:prstGeom prst="rect">
            <a:avLst/>
          </a:prstGeom>
        </p:spPr>
      </p:pic>
      <p:sp>
        <p:nvSpPr>
          <p:cNvPr id="65538" name="Title 1"/>
          <p:cNvSpPr>
            <a:spLocks noGrp="1"/>
          </p:cNvSpPr>
          <p:nvPr>
            <p:ph type="title"/>
          </p:nvPr>
        </p:nvSpPr>
        <p:spPr>
          <a:xfrm>
            <a:off x="1399211" y="472240"/>
            <a:ext cx="7239000" cy="1143000"/>
          </a:xfrm>
        </p:spPr>
        <p:txBody>
          <a:bodyPr/>
          <a:lstStyle/>
          <a:p>
            <a:pPr algn="l" eaLnBrk="1" hangingPunct="1"/>
            <a:r>
              <a:rPr lang="en-US" altLang="en-US" sz="4000" b="1" dirty="0" smtClean="0">
                <a:solidFill>
                  <a:srgbClr val="F58466"/>
                </a:solidFill>
                <a:latin typeface="Goudy Old Style" pitchFamily="18" charset="0"/>
              </a:rPr>
              <a:t>Current Unmet Needs in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Hospital and Community</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for Newborns</a:t>
            </a:r>
          </a:p>
        </p:txBody>
      </p:sp>
      <p:sp>
        <p:nvSpPr>
          <p:cNvPr id="5" name="TextBox 4"/>
          <p:cNvSpPr txBox="1"/>
          <p:nvPr/>
        </p:nvSpPr>
        <p:spPr>
          <a:xfrm>
            <a:off x="190500" y="4921010"/>
            <a:ext cx="1905000" cy="1168539"/>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Staff</a:t>
            </a:r>
          </a:p>
          <a:p>
            <a:pPr algn="ctr"/>
            <a:r>
              <a:rPr lang="en-US" sz="1600" dirty="0" smtClean="0"/>
              <a:t>Providers</a:t>
            </a:r>
          </a:p>
          <a:p>
            <a:pPr algn="ctr"/>
            <a:r>
              <a:rPr lang="en-US" sz="1600" dirty="0" smtClean="0"/>
              <a:t>Mothers</a:t>
            </a:r>
          </a:p>
        </p:txBody>
      </p:sp>
      <p:sp>
        <p:nvSpPr>
          <p:cNvPr id="8" name="TextBox 7"/>
          <p:cNvSpPr txBox="1"/>
          <p:nvPr/>
        </p:nvSpPr>
        <p:spPr>
          <a:xfrm>
            <a:off x="5417344" y="1193661"/>
            <a:ext cx="3657600" cy="1168539"/>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Collaboration with and identification of community resources</a:t>
            </a:r>
          </a:p>
        </p:txBody>
      </p:sp>
      <p:cxnSp>
        <p:nvCxnSpPr>
          <p:cNvPr id="9" name="Straight Arrow Connector 8"/>
          <p:cNvCxnSpPr/>
          <p:nvPr/>
        </p:nvCxnSpPr>
        <p:spPr>
          <a:xfrm flipV="1">
            <a:off x="4718445" y="1882060"/>
            <a:ext cx="1100139" cy="1148845"/>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4" name="Straight Arrow Connector 3"/>
          <p:cNvCxnSpPr/>
          <p:nvPr/>
        </p:nvCxnSpPr>
        <p:spPr>
          <a:xfrm flipH="1">
            <a:off x="1143000" y="4038600"/>
            <a:ext cx="1143000" cy="99060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sp>
        <p:nvSpPr>
          <p:cNvPr id="14" name="TextBox 13"/>
          <p:cNvSpPr txBox="1"/>
          <p:nvPr/>
        </p:nvSpPr>
        <p:spPr>
          <a:xfrm>
            <a:off x="2493169" y="4795359"/>
            <a:ext cx="6650831" cy="1514773"/>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solidFill>
                  <a:srgbClr val="333E48"/>
                </a:solidFill>
                <a:latin typeface="National2"/>
              </a:rPr>
              <a:t>Standard of care</a:t>
            </a:r>
          </a:p>
          <a:p>
            <a:pPr algn="ctr"/>
            <a:r>
              <a:rPr lang="en-US" sz="1600" dirty="0" smtClean="0">
                <a:solidFill>
                  <a:srgbClr val="333E48"/>
                </a:solidFill>
                <a:latin typeface="National2"/>
              </a:rPr>
              <a:t>Follow up care upon discharge</a:t>
            </a:r>
          </a:p>
          <a:p>
            <a:pPr algn="ctr"/>
            <a:r>
              <a:rPr lang="en-US" sz="1600" dirty="0" smtClean="0">
                <a:solidFill>
                  <a:srgbClr val="333E48"/>
                </a:solidFill>
                <a:latin typeface="National2"/>
              </a:rPr>
              <a:t>Mother’s education on how to best care for newborn</a:t>
            </a:r>
            <a:endParaRPr lang="en-US" sz="1600" dirty="0"/>
          </a:p>
        </p:txBody>
      </p:sp>
      <p:cxnSp>
        <p:nvCxnSpPr>
          <p:cNvPr id="15" name="Straight Arrow Connector 14"/>
          <p:cNvCxnSpPr>
            <a:endCxn id="14" idx="0"/>
          </p:cNvCxnSpPr>
          <p:nvPr/>
        </p:nvCxnSpPr>
        <p:spPr>
          <a:xfrm flipH="1">
            <a:off x="5818585" y="3352800"/>
            <a:ext cx="2487215" cy="1442559"/>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pic>
        <p:nvPicPr>
          <p:cNvPr id="13" name="Picture 12" descr="File:&lt;strong&gt;Mother&lt;/strong&gt; wtih infant ico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0841" y="576739"/>
            <a:ext cx="1150441" cy="1524000"/>
          </a:xfrm>
          <a:prstGeom prst="rect">
            <a:avLst/>
          </a:prstGeom>
        </p:spPr>
      </p:pic>
      <p:sp>
        <p:nvSpPr>
          <p:cNvPr id="11" name="Rectangle 10"/>
          <p:cNvSpPr/>
          <p:nvPr/>
        </p:nvSpPr>
        <p:spPr>
          <a:xfrm>
            <a:off x="5268514" y="6488668"/>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3270950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Where are our Teams in their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Maternal HTN Initiative Journey?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16611710"/>
              </p:ext>
            </p:extLst>
          </p:nvPr>
        </p:nvGraphicFramePr>
        <p:xfrm>
          <a:off x="457200" y="1905000"/>
          <a:ext cx="8229600" cy="4221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37325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Proposed Smart Aims</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by 12/2019</a:t>
            </a:r>
          </a:p>
        </p:txBody>
      </p:sp>
      <p:sp>
        <p:nvSpPr>
          <p:cNvPr id="16387" name="Content Placeholder 3"/>
          <p:cNvSpPr>
            <a:spLocks noGrp="1"/>
          </p:cNvSpPr>
          <p:nvPr>
            <p:ph idx="1"/>
          </p:nvPr>
        </p:nvSpPr>
        <p:spPr>
          <a:xfrm>
            <a:off x="457200" y="1600200"/>
            <a:ext cx="8229600" cy="4830763"/>
          </a:xfrm>
        </p:spPr>
        <p:txBody>
          <a:bodyPr/>
          <a:lstStyle/>
          <a:p>
            <a:pPr>
              <a:defRPr/>
            </a:pPr>
            <a:r>
              <a:rPr lang="en-US" sz="2800" dirty="0"/>
              <a:t>Increase pregnant women affected by opioids linked to care prenatally and receiving Medication Assisted Treatment (MAT) for opioid disorder delivery</a:t>
            </a:r>
          </a:p>
          <a:p>
            <a:pPr>
              <a:defRPr/>
            </a:pPr>
            <a:r>
              <a:rPr lang="en-US" sz="2800" dirty="0"/>
              <a:t>Increase mothers and newborns affected by opioids breastfeeding at neonatal discharge  </a:t>
            </a:r>
          </a:p>
          <a:p>
            <a:r>
              <a:rPr lang="en-US" sz="2800" dirty="0"/>
              <a:t>Decrease pharmacological therapy in substance exposed neonates</a:t>
            </a:r>
          </a:p>
          <a:p>
            <a:r>
              <a:rPr lang="en-US" sz="2800" dirty="0"/>
              <a:t>Increase neonates identified to be exposed to chronic maternal opioid use who can be discharged to maternal care </a:t>
            </a:r>
          </a:p>
          <a:p>
            <a:pPr marL="0" indent="0">
              <a:buClr>
                <a:srgbClr val="004990"/>
              </a:buClr>
              <a:buNone/>
            </a:pPr>
            <a:endParaRPr lang="en-US" sz="2800" dirty="0"/>
          </a:p>
        </p:txBody>
      </p:sp>
    </p:spTree>
    <p:extLst>
      <p:ext uri="{BB962C8B-B14F-4D97-AF65-F5344CB8AC3E}">
        <p14:creationId xmlns:p14="http://schemas.microsoft.com/office/powerpoint/2010/main" val="29535115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kumimoji="1" lang="en-US" altLang="ja-JP" sz="4000" b="1" dirty="0" smtClean="0">
                <a:solidFill>
                  <a:srgbClr val="F58466"/>
                </a:solidFill>
                <a:latin typeface="Goudy Old Style"/>
                <a:cs typeface="Goudy Old Style"/>
              </a:rPr>
              <a:t>MNO Timeline</a:t>
            </a:r>
            <a:endParaRPr kumimoji="1" lang="ja-JP" altLang="en-US" sz="4000" b="1" dirty="0">
              <a:solidFill>
                <a:srgbClr val="F58466"/>
              </a:solidFill>
              <a:latin typeface="Goudy Old Style"/>
              <a:cs typeface="Goudy Old Style"/>
            </a:endParaRPr>
          </a:p>
        </p:txBody>
      </p:sp>
      <p:graphicFrame>
        <p:nvGraphicFramePr>
          <p:cNvPr id="9" name="Table 8"/>
          <p:cNvGraphicFramePr>
            <a:graphicFrameLocks noGrp="1"/>
          </p:cNvGraphicFramePr>
          <p:nvPr>
            <p:extLst>
              <p:ext uri="{D42A27DB-BD31-4B8C-83A1-F6EECF244321}">
                <p14:modId xmlns:p14="http://schemas.microsoft.com/office/powerpoint/2010/main" val="3673607607"/>
              </p:ext>
            </p:extLst>
          </p:nvPr>
        </p:nvGraphicFramePr>
        <p:xfrm>
          <a:off x="381000" y="1295400"/>
          <a:ext cx="8381999" cy="3373758"/>
        </p:xfrm>
        <a:graphic>
          <a:graphicData uri="http://schemas.openxmlformats.org/drawingml/2006/table">
            <a:tbl>
              <a:tblPr firstRow="1" bandRow="1">
                <a:tableStyleId>{5940675A-B579-460E-94D1-54222C63F5DA}</a:tableStyleId>
              </a:tblPr>
              <a:tblGrid>
                <a:gridCol w="2743199">
                  <a:extLst>
                    <a:ext uri="{9D8B030D-6E8A-4147-A177-3AD203B41FA5}">
                      <a16:colId xmlns:a16="http://schemas.microsoft.com/office/drawing/2014/main" xmlns="" val="20000"/>
                    </a:ext>
                  </a:extLst>
                </a:gridCol>
                <a:gridCol w="6858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7620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62000">
                  <a:extLst>
                    <a:ext uri="{9D8B030D-6E8A-4147-A177-3AD203B41FA5}">
                      <a16:colId xmlns:a16="http://schemas.microsoft.com/office/drawing/2014/main" xmlns="" val="20006"/>
                    </a:ext>
                  </a:extLst>
                </a:gridCol>
                <a:gridCol w="685800">
                  <a:extLst>
                    <a:ext uri="{9D8B030D-6E8A-4147-A177-3AD203B41FA5}">
                      <a16:colId xmlns:a16="http://schemas.microsoft.com/office/drawing/2014/main" xmlns="" val="20007"/>
                    </a:ext>
                  </a:extLst>
                </a:gridCol>
                <a:gridCol w="762000">
                  <a:extLst>
                    <a:ext uri="{9D8B030D-6E8A-4147-A177-3AD203B41FA5}">
                      <a16:colId xmlns:a16="http://schemas.microsoft.com/office/drawing/2014/main" xmlns="" val="20008"/>
                    </a:ext>
                  </a:extLst>
                </a:gridCol>
              </a:tblGrid>
              <a:tr h="661038">
                <a:tc>
                  <a:txBody>
                    <a:bodyPr/>
                    <a:lstStyle/>
                    <a:p>
                      <a:pPr algn="ctr"/>
                      <a:r>
                        <a:rPr lang="en-US" sz="2400" b="1" dirty="0" smtClean="0"/>
                        <a:t>Tasks</a:t>
                      </a:r>
                      <a:endParaRPr lang="en-US" sz="2400" b="1" dirty="0"/>
                    </a:p>
                  </a:txBody>
                  <a:tcPr anchor="ctr"/>
                </a:tc>
                <a:tc>
                  <a:txBody>
                    <a:bodyPr/>
                    <a:lstStyle/>
                    <a:p>
                      <a:pPr algn="ctr"/>
                      <a:r>
                        <a:rPr lang="en-US" sz="1600" b="1" dirty="0" smtClean="0"/>
                        <a:t>Oct-17</a:t>
                      </a:r>
                      <a:endParaRPr lang="en-US" sz="1600" b="1" dirty="0"/>
                    </a:p>
                  </a:txBody>
                  <a:tcPr anchor="ctr"/>
                </a:tc>
                <a:tc>
                  <a:txBody>
                    <a:bodyPr/>
                    <a:lstStyle/>
                    <a:p>
                      <a:pPr algn="ctr"/>
                      <a:r>
                        <a:rPr lang="en-US" sz="1600" b="1" dirty="0" smtClean="0"/>
                        <a:t>Nov-17</a:t>
                      </a:r>
                      <a:endParaRPr lang="en-US" sz="1600" b="1" dirty="0"/>
                    </a:p>
                  </a:txBody>
                  <a:tcPr anchor="ctr"/>
                </a:tc>
                <a:tc>
                  <a:txBody>
                    <a:bodyPr/>
                    <a:lstStyle/>
                    <a:p>
                      <a:pPr algn="ctr"/>
                      <a:r>
                        <a:rPr lang="en-US" sz="1600" b="1" dirty="0" smtClean="0"/>
                        <a:t>Dec-17</a:t>
                      </a:r>
                      <a:endParaRPr lang="en-US" sz="1600" b="1" dirty="0"/>
                    </a:p>
                  </a:txBody>
                  <a:tcPr anchor="ctr"/>
                </a:tc>
                <a:tc>
                  <a:txBody>
                    <a:bodyPr/>
                    <a:lstStyle/>
                    <a:p>
                      <a:pPr algn="ctr"/>
                      <a:r>
                        <a:rPr lang="en-US" sz="1600" b="1" dirty="0" smtClean="0"/>
                        <a:t>Jan-18</a:t>
                      </a:r>
                      <a:endParaRPr lang="en-US" sz="1600" b="1" dirty="0"/>
                    </a:p>
                  </a:txBody>
                  <a:tcPr anchor="ctr"/>
                </a:tc>
                <a:tc>
                  <a:txBody>
                    <a:bodyPr/>
                    <a:lstStyle/>
                    <a:p>
                      <a:pPr algn="ctr"/>
                      <a:r>
                        <a:rPr lang="en-US" sz="1600" b="1" dirty="0" smtClean="0"/>
                        <a:t>Feb-18</a:t>
                      </a:r>
                      <a:endParaRPr lang="en-US" sz="1600" b="1" dirty="0"/>
                    </a:p>
                  </a:txBody>
                  <a:tcPr anchor="ctr"/>
                </a:tc>
                <a:tc>
                  <a:txBody>
                    <a:bodyPr/>
                    <a:lstStyle/>
                    <a:p>
                      <a:pPr algn="ctr"/>
                      <a:r>
                        <a:rPr lang="en-US" sz="1600" b="1" dirty="0" smtClean="0"/>
                        <a:t>Mar-18</a:t>
                      </a:r>
                      <a:endParaRPr lang="en-US" sz="1600" b="1" dirty="0"/>
                    </a:p>
                  </a:txBody>
                  <a:tcPr anchor="ctr"/>
                </a:tc>
                <a:tc>
                  <a:txBody>
                    <a:bodyPr/>
                    <a:lstStyle/>
                    <a:p>
                      <a:pPr algn="ctr"/>
                      <a:r>
                        <a:rPr lang="en-US" sz="1600" b="1" dirty="0" smtClean="0"/>
                        <a:t>Apr-18</a:t>
                      </a:r>
                      <a:endParaRPr lang="en-US" sz="1600" b="1" dirty="0"/>
                    </a:p>
                  </a:txBody>
                  <a:tcPr anchor="ctr"/>
                </a:tc>
                <a:tc>
                  <a:txBody>
                    <a:bodyPr/>
                    <a:lstStyle/>
                    <a:p>
                      <a:pPr algn="ctr"/>
                      <a:r>
                        <a:rPr lang="en-US" sz="1600" b="1" dirty="0" smtClean="0"/>
                        <a:t>May-18</a:t>
                      </a:r>
                      <a:endParaRPr lang="en-US" sz="1600" b="1" dirty="0"/>
                    </a:p>
                  </a:txBody>
                  <a:tcPr anchor="ctr"/>
                </a:tc>
                <a:extLst>
                  <a:ext uri="{0D108BD9-81ED-4DB2-BD59-A6C34878D82A}">
                    <a16:rowId xmlns:a16="http://schemas.microsoft.com/office/drawing/2014/main" xmlns="" val="10000"/>
                  </a:ext>
                </a:extLst>
              </a:tr>
              <a:tr h="710562">
                <a:tc>
                  <a:txBody>
                    <a:bodyPr/>
                    <a:lstStyle/>
                    <a:p>
                      <a:pPr algn="l"/>
                      <a:r>
                        <a:rPr lang="en-US" sz="2000" b="1" u="none" dirty="0" smtClean="0"/>
                        <a:t>Develop</a:t>
                      </a:r>
                      <a:r>
                        <a:rPr lang="en-US" sz="2000" b="1" u="none" baseline="0" dirty="0" smtClean="0"/>
                        <a:t> QI Initiative (AIMS, Measures, Data Form)</a:t>
                      </a:r>
                      <a:endParaRPr lang="en-US" sz="2000" u="none" dirty="0" smtClean="0"/>
                    </a:p>
                  </a:txBody>
                  <a:tcPr anchor="ctr"/>
                </a:tc>
                <a:tc>
                  <a:txBody>
                    <a:bodyPr/>
                    <a:lstStyle/>
                    <a:p>
                      <a:endParaRPr lang="en-US" sz="1100" dirty="0"/>
                    </a:p>
                  </a:txBody>
                  <a:tcPr>
                    <a:solidFill>
                      <a:schemeClr val="tx2"/>
                    </a:solidFill>
                  </a:tcPr>
                </a:tc>
                <a:tc>
                  <a:txBody>
                    <a:bodyPr/>
                    <a:lstStyle/>
                    <a:p>
                      <a:endParaRPr lang="en-US" sz="1100" dirty="0"/>
                    </a:p>
                  </a:txBody>
                  <a:tcPr>
                    <a:solidFill>
                      <a:schemeClr val="tx2"/>
                    </a:solidFill>
                  </a:tcPr>
                </a:tc>
                <a:tc>
                  <a:txBody>
                    <a:bodyPr/>
                    <a:lstStyle/>
                    <a:p>
                      <a:endParaRPr lang="en-US" sz="1100" dirty="0"/>
                    </a:p>
                  </a:txBody>
                  <a:tcPr>
                    <a:solidFill>
                      <a:schemeClr val="tx2"/>
                    </a:solidFill>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xmlns="" val="10001"/>
                  </a:ext>
                </a:extLst>
              </a:tr>
              <a:tr h="741042">
                <a:tc>
                  <a:txBody>
                    <a:bodyPr/>
                    <a:lstStyle/>
                    <a:p>
                      <a:pPr algn="l"/>
                      <a:r>
                        <a:rPr lang="en-US" sz="2000" b="1" u="none" dirty="0" smtClean="0"/>
                        <a:t>Recruit and Launch</a:t>
                      </a:r>
                      <a:r>
                        <a:rPr lang="en-US" sz="2000" b="1" u="none" baseline="0" dirty="0" smtClean="0"/>
                        <a:t> Wave 1</a:t>
                      </a:r>
                      <a:r>
                        <a:rPr lang="en-US" sz="2000" b="1" u="none" dirty="0" smtClean="0"/>
                        <a:t> with OB &amp;</a:t>
                      </a:r>
                      <a:r>
                        <a:rPr lang="en-US" sz="2000" b="1" u="none" baseline="0" dirty="0" smtClean="0"/>
                        <a:t> Neonatal Teams</a:t>
                      </a:r>
                    </a:p>
                  </a:txBody>
                  <a:tcPr anchor="ctr"/>
                </a:tc>
                <a:tc>
                  <a:txBody>
                    <a:bodyPr/>
                    <a:lstStyle/>
                    <a:p>
                      <a:endParaRPr lang="en-US" sz="1100" dirty="0"/>
                    </a:p>
                  </a:txBody>
                  <a:tcPr/>
                </a:tc>
                <a:tc>
                  <a:txBody>
                    <a:bodyPr/>
                    <a:lstStyle/>
                    <a:p>
                      <a:endParaRPr lang="en-US" sz="1100" dirty="0"/>
                    </a:p>
                  </a:txBody>
                  <a:tcPr/>
                </a:tc>
                <a:tc>
                  <a:txBody>
                    <a:bodyPr/>
                    <a:lstStyle/>
                    <a:p>
                      <a:endParaRPr lang="en-US" sz="1100" dirty="0"/>
                    </a:p>
                  </a:txBody>
                  <a:tcPr>
                    <a:solidFill>
                      <a:schemeClr val="tx2"/>
                    </a:solidFill>
                  </a:tcPr>
                </a:tc>
                <a:tc>
                  <a:txBody>
                    <a:bodyPr/>
                    <a:lstStyle/>
                    <a:p>
                      <a:endParaRPr lang="en-US" sz="1100" dirty="0"/>
                    </a:p>
                  </a:txBody>
                  <a:tcPr>
                    <a:solidFill>
                      <a:schemeClr val="tx2"/>
                    </a:solidFill>
                  </a:tcPr>
                </a:tc>
                <a:tc>
                  <a:txBody>
                    <a:bodyPr/>
                    <a:lstStyle/>
                    <a:p>
                      <a:endParaRPr lang="en-US" sz="1100" dirty="0"/>
                    </a:p>
                  </a:txBody>
                  <a:tcPr>
                    <a:solidFill>
                      <a:schemeClr val="tx2"/>
                    </a:solidFill>
                  </a:tcPr>
                </a:tc>
                <a:tc>
                  <a:txBody>
                    <a:bodyPr/>
                    <a:lstStyle/>
                    <a:p>
                      <a:endParaRPr lang="en-US" sz="1100" dirty="0"/>
                    </a:p>
                  </a:txBody>
                  <a:tcPr>
                    <a:solidFill>
                      <a:schemeClr val="tx2"/>
                    </a:solidFill>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xmlns="" val="10002"/>
                  </a:ext>
                </a:extLst>
              </a:tr>
              <a:tr h="685800">
                <a:tc>
                  <a:txBody>
                    <a:bodyPr/>
                    <a:lstStyle/>
                    <a:p>
                      <a:pPr algn="l"/>
                      <a:r>
                        <a:rPr lang="en-US" sz="2000" b="1" u="none" dirty="0" smtClean="0"/>
                        <a:t>Launch Wave 2</a:t>
                      </a:r>
                      <a:r>
                        <a:rPr lang="en-US" sz="2000" b="1" u="none" baseline="0" dirty="0" smtClean="0"/>
                        <a:t> with all hospital teams</a:t>
                      </a:r>
                      <a:endParaRPr lang="en-US" sz="2000" b="1" u="none" dirty="0" smtClean="0"/>
                    </a:p>
                  </a:txBody>
                  <a:tcPr anchor="ct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solidFill>
                      <a:schemeClr val="tx2"/>
                    </a:solidFill>
                  </a:tcPr>
                </a:tc>
                <a:tc>
                  <a:txBody>
                    <a:bodyPr/>
                    <a:lstStyle/>
                    <a:p>
                      <a:endParaRPr lang="en-US" sz="1100" dirty="0"/>
                    </a:p>
                  </a:txBody>
                  <a:tcPr>
                    <a:solidFill>
                      <a:schemeClr val="tx2"/>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9430386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533400"/>
            <a:ext cx="8229600" cy="1143000"/>
          </a:xfrm>
        </p:spPr>
        <p:txBody>
          <a:bodyPr/>
          <a:lstStyle/>
          <a:p>
            <a:pPr algn="l" eaLnBrk="1" hangingPunct="1"/>
            <a:r>
              <a:rPr lang="en-US" altLang="en-US" sz="4000" b="1" dirty="0">
                <a:solidFill>
                  <a:srgbClr val="F58466"/>
                </a:solidFill>
                <a:latin typeface="Goudy Old Style" pitchFamily="18" charset="0"/>
              </a:rPr>
              <a:t>MNO Proposed Measures </a:t>
            </a:r>
            <a:r>
              <a:rPr lang="en-US" altLang="en-US" sz="4000" b="1" dirty="0" smtClean="0">
                <a:solidFill>
                  <a:srgbClr val="F58466"/>
                </a:solidFill>
                <a:latin typeface="Goudy Old Style" pitchFamily="18" charset="0"/>
              </a:rPr>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link to our Improvement Goals</a:t>
            </a:r>
            <a:br>
              <a:rPr lang="en-US" altLang="en-US" sz="4000" b="1" dirty="0" smtClean="0">
                <a:solidFill>
                  <a:srgbClr val="F58466"/>
                </a:solidFill>
                <a:latin typeface="Goudy Old Style" pitchFamily="18" charset="0"/>
              </a:rPr>
            </a:br>
            <a:endParaRPr lang="en-US" altLang="en-US" sz="4000" b="1" dirty="0" smtClean="0">
              <a:solidFill>
                <a:srgbClr val="F58466"/>
              </a:solidFill>
              <a:latin typeface="Goudy Old Style" pitchFamily="18"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065759405"/>
              </p:ext>
            </p:extLst>
          </p:nvPr>
        </p:nvGraphicFramePr>
        <p:xfrm>
          <a:off x="457200" y="2362200"/>
          <a:ext cx="82296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927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824" y="322138"/>
            <a:ext cx="5974976" cy="1174968"/>
            <a:chOff x="2411" y="212615"/>
            <a:chExt cx="2937420" cy="1174968"/>
          </a:xfrm>
        </p:grpSpPr>
        <p:sp>
          <p:nvSpPr>
            <p:cNvPr id="5" name="Chevron 4"/>
            <p:cNvSpPr/>
            <p:nvPr/>
          </p:nvSpPr>
          <p:spPr>
            <a:xfrm>
              <a:off x="2411" y="212615"/>
              <a:ext cx="2937420" cy="117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txBox="1"/>
            <p:nvPr/>
          </p:nvSpPr>
          <p:spPr>
            <a:xfrm>
              <a:off x="589895" y="212615"/>
              <a:ext cx="1762452" cy="117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smtClean="0"/>
                <a:t>Prevention</a:t>
              </a:r>
              <a:endParaRPr lang="en-US" sz="2800" kern="1200" dirty="0"/>
            </a:p>
          </p:txBody>
        </p:sp>
      </p:grpSp>
      <p:pic>
        <p:nvPicPr>
          <p:cNvPr id="2" name="Picture 1" descr="CVS Care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69" y="1636059"/>
            <a:ext cx="3142857" cy="3466667"/>
          </a:xfrm>
          <a:prstGeom prst="rect">
            <a:avLst/>
          </a:prstGeom>
        </p:spPr>
      </p:pic>
      <p:sp>
        <p:nvSpPr>
          <p:cNvPr id="16387" name="Content Placeholder 3"/>
          <p:cNvSpPr>
            <a:spLocks noGrp="1"/>
          </p:cNvSpPr>
          <p:nvPr>
            <p:ph idx="1"/>
          </p:nvPr>
        </p:nvSpPr>
        <p:spPr>
          <a:xfrm>
            <a:off x="3200400" y="1600200"/>
            <a:ext cx="5791200" cy="4525963"/>
          </a:xfrm>
        </p:spPr>
        <p:txBody>
          <a:bodyPr/>
          <a:lstStyle/>
          <a:p>
            <a:pPr>
              <a:buClr>
                <a:srgbClr val="F58466"/>
              </a:buClr>
            </a:pPr>
            <a:r>
              <a:rPr lang="en-US" sz="2800" dirty="0" smtClean="0"/>
              <a:t>Increase the use of safe </a:t>
            </a:r>
            <a:r>
              <a:rPr lang="en-US" sz="2800" dirty="0"/>
              <a:t>prescribing protocols for opioids use during routine vaginal and cesarean </a:t>
            </a:r>
            <a:r>
              <a:rPr lang="en-US" sz="2800" dirty="0" smtClean="0"/>
              <a:t>delivery</a:t>
            </a:r>
          </a:p>
          <a:p>
            <a:pPr>
              <a:buClr>
                <a:srgbClr val="F58466"/>
              </a:buClr>
            </a:pPr>
            <a:r>
              <a:rPr lang="en-US" sz="2800" dirty="0" smtClean="0"/>
              <a:t>Increase the provision of primary </a:t>
            </a:r>
            <a:r>
              <a:rPr lang="en-US" sz="2800" dirty="0"/>
              <a:t>prevention education materials on OUD and NAS infant care for pregnant and postpartum </a:t>
            </a:r>
            <a:r>
              <a:rPr lang="en-US" sz="2800" dirty="0" smtClean="0"/>
              <a:t>patients</a:t>
            </a:r>
          </a:p>
          <a:p>
            <a:pPr>
              <a:buClr>
                <a:srgbClr val="F58466"/>
              </a:buClr>
            </a:pPr>
            <a:r>
              <a:rPr lang="en-US" sz="2800" dirty="0"/>
              <a:t>Increase providers / staff educated on key initiative components</a:t>
            </a:r>
          </a:p>
          <a:p>
            <a:pPr marL="0" indent="0">
              <a:buClr>
                <a:srgbClr val="F58466"/>
              </a:buClr>
              <a:buNone/>
            </a:pPr>
            <a:r>
              <a:rPr lang="en-US" sz="2800" dirty="0" smtClean="0"/>
              <a:t> </a:t>
            </a:r>
          </a:p>
          <a:p>
            <a:pPr marL="0" indent="0">
              <a:buClr>
                <a:srgbClr val="F58466"/>
              </a:buClr>
              <a:buNone/>
            </a:pPr>
            <a:endParaRPr lang="en-US" sz="2400" dirty="0"/>
          </a:p>
          <a:p>
            <a:pPr>
              <a:buClr>
                <a:srgbClr val="F58466"/>
              </a:buClr>
            </a:pPr>
            <a:endParaRPr lang="en-US" sz="2400" dirty="0"/>
          </a:p>
        </p:txBody>
      </p:sp>
    </p:spTree>
    <p:extLst>
      <p:ext uri="{BB962C8B-B14F-4D97-AF65-F5344CB8AC3E}">
        <p14:creationId xmlns:p14="http://schemas.microsoft.com/office/powerpoint/2010/main" val="34718595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805" y="2453481"/>
            <a:ext cx="3746248" cy="2819400"/>
          </a:xfrm>
          <a:prstGeom prst="rect">
            <a:avLst/>
          </a:prstGeom>
        </p:spPr>
      </p:pic>
      <p:sp>
        <p:nvSpPr>
          <p:cNvPr id="16387" name="Content Placeholder 3"/>
          <p:cNvSpPr>
            <a:spLocks noGrp="1"/>
          </p:cNvSpPr>
          <p:nvPr>
            <p:ph idx="1"/>
          </p:nvPr>
        </p:nvSpPr>
        <p:spPr>
          <a:xfrm>
            <a:off x="457200" y="1600200"/>
            <a:ext cx="4936070" cy="4525963"/>
          </a:xfrm>
        </p:spPr>
        <p:txBody>
          <a:bodyPr/>
          <a:lstStyle/>
          <a:p>
            <a:pPr marL="342900" lvl="1" indent="-342900">
              <a:buClr>
                <a:srgbClr val="F58466"/>
              </a:buClr>
              <a:buFont typeface="Arial" pitchFamily="34" charset="0"/>
              <a:buChar char="•"/>
            </a:pPr>
            <a:r>
              <a:rPr lang="en-US" dirty="0" smtClean="0"/>
              <a:t>Increase the percent of women screened for OUD</a:t>
            </a:r>
            <a:endParaRPr lang="en-US" dirty="0"/>
          </a:p>
          <a:p>
            <a:pPr marL="342900" lvl="1" indent="-342900">
              <a:buClr>
                <a:srgbClr val="F58466"/>
              </a:buClr>
              <a:buFont typeface="Arial" pitchFamily="34" charset="0"/>
              <a:buChar char="•"/>
            </a:pPr>
            <a:r>
              <a:rPr lang="en-US" dirty="0" smtClean="0"/>
              <a:t>Increase the percent of mothers of infants at risk for NAS who are linked to treatment</a:t>
            </a:r>
          </a:p>
          <a:p>
            <a:pPr marL="342900" lvl="1" indent="-342900">
              <a:buClr>
                <a:srgbClr val="F58466"/>
              </a:buClr>
              <a:buFont typeface="Arial" pitchFamily="34" charset="0"/>
              <a:buChar char="•"/>
            </a:pPr>
            <a:r>
              <a:rPr lang="en-US" dirty="0" smtClean="0"/>
              <a:t>Increase the percent of providers utilizing the Prescription </a:t>
            </a:r>
            <a:r>
              <a:rPr lang="en-US" dirty="0"/>
              <a:t>Monitoring Program (PMP) look up prior to prescribing </a:t>
            </a:r>
            <a:r>
              <a:rPr lang="en-US" dirty="0" smtClean="0"/>
              <a:t>opioids</a:t>
            </a:r>
          </a:p>
          <a:p>
            <a:pPr marL="342900" lvl="1" indent="-342900">
              <a:buClr>
                <a:srgbClr val="F58466"/>
              </a:buClr>
              <a:buFont typeface="Arial" pitchFamily="34" charset="0"/>
              <a:buChar char="•"/>
            </a:pPr>
            <a:endParaRPr lang="en-US" sz="2400" dirty="0"/>
          </a:p>
          <a:p>
            <a:pPr lvl="1"/>
            <a:endParaRPr lang="en-US" sz="2000" dirty="0"/>
          </a:p>
          <a:p>
            <a:pPr lvl="1"/>
            <a:endParaRPr lang="en-US" sz="2000" dirty="0"/>
          </a:p>
          <a:p>
            <a:pPr lvl="1"/>
            <a:endParaRPr lang="en-US" sz="2000" dirty="0" smtClean="0"/>
          </a:p>
          <a:p>
            <a:pPr lvl="1"/>
            <a:endParaRPr lang="en-US" sz="2000" dirty="0" smtClean="0"/>
          </a:p>
          <a:p>
            <a:pPr marL="0" indent="0">
              <a:buNone/>
            </a:pPr>
            <a:endParaRPr lang="en-US" sz="2400" dirty="0"/>
          </a:p>
        </p:txBody>
      </p:sp>
      <p:grpSp>
        <p:nvGrpSpPr>
          <p:cNvPr id="5" name="Group 4"/>
          <p:cNvGrpSpPr/>
          <p:nvPr/>
        </p:nvGrpSpPr>
        <p:grpSpPr>
          <a:xfrm>
            <a:off x="425824" y="322138"/>
            <a:ext cx="5974976" cy="1174968"/>
            <a:chOff x="2411" y="212615"/>
            <a:chExt cx="2937420" cy="1174968"/>
          </a:xfrm>
        </p:grpSpPr>
        <p:sp>
          <p:nvSpPr>
            <p:cNvPr id="6" name="Chevron 5"/>
            <p:cNvSpPr/>
            <p:nvPr/>
          </p:nvSpPr>
          <p:spPr>
            <a:xfrm>
              <a:off x="2411" y="212615"/>
              <a:ext cx="2937420" cy="117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4"/>
            <p:cNvSpPr txBox="1"/>
            <p:nvPr/>
          </p:nvSpPr>
          <p:spPr>
            <a:xfrm>
              <a:off x="589895" y="212615"/>
              <a:ext cx="1762452" cy="117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dirty="0" smtClean="0"/>
                <a:t>Screening and Linkage to Care</a:t>
              </a:r>
              <a:endParaRPr lang="en-US" sz="2800" kern="1200" dirty="0"/>
            </a:p>
          </p:txBody>
        </p:sp>
      </p:grpSp>
    </p:spTree>
    <p:extLst>
      <p:ext uri="{BB962C8B-B14F-4D97-AF65-F5344CB8AC3E}">
        <p14:creationId xmlns:p14="http://schemas.microsoft.com/office/powerpoint/2010/main" val="22484587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1"/>
          </p:nvPr>
        </p:nvSpPr>
        <p:spPr>
          <a:xfrm>
            <a:off x="411310" y="1524000"/>
            <a:ext cx="6065690" cy="4830763"/>
          </a:xfrm>
        </p:spPr>
        <p:txBody>
          <a:bodyPr/>
          <a:lstStyle/>
          <a:p>
            <a:pPr marL="342900" lvl="1" indent="-342900">
              <a:buClr>
                <a:srgbClr val="F58466"/>
              </a:buClr>
              <a:buFont typeface="Arial" pitchFamily="34" charset="0"/>
              <a:buChar char="•"/>
            </a:pPr>
            <a:r>
              <a:rPr lang="en-US" dirty="0" smtClean="0"/>
              <a:t>Conduct  mapping  </a:t>
            </a:r>
            <a:r>
              <a:rPr lang="en-US" dirty="0"/>
              <a:t>of community resources for perinatal opioid use treatment and support </a:t>
            </a:r>
          </a:p>
          <a:p>
            <a:pPr marL="342900" lvl="1" indent="-342900">
              <a:buClr>
                <a:srgbClr val="F58466"/>
              </a:buClr>
              <a:buFont typeface="Arial" pitchFamily="34" charset="0"/>
              <a:buChar char="•"/>
            </a:pPr>
            <a:r>
              <a:rPr lang="en-US" dirty="0" smtClean="0"/>
              <a:t>Increase </a:t>
            </a:r>
            <a:r>
              <a:rPr lang="en-US" dirty="0"/>
              <a:t>the percent of mothers of infants at risk for NAS who are on  MAT at time of delivery</a:t>
            </a:r>
            <a:endParaRPr lang="en-US" sz="2400" dirty="0"/>
          </a:p>
          <a:p>
            <a:pPr marL="342900" lvl="1" indent="-342900">
              <a:buClr>
                <a:srgbClr val="F58466"/>
              </a:buClr>
              <a:buFont typeface="Arial" pitchFamily="34" charset="0"/>
              <a:buChar char="•"/>
            </a:pPr>
            <a:r>
              <a:rPr lang="en-US" dirty="0" smtClean="0"/>
              <a:t>Improve and standardize care of women with OUD during prenatal, </a:t>
            </a:r>
            <a:r>
              <a:rPr lang="en-US" dirty="0" err="1" smtClean="0"/>
              <a:t>intrapartum</a:t>
            </a:r>
            <a:r>
              <a:rPr lang="en-US" dirty="0" smtClean="0"/>
              <a:t>, postpartum  (protocols)</a:t>
            </a:r>
          </a:p>
          <a:p>
            <a:pPr marL="342900" lvl="1" indent="-342900">
              <a:buClr>
                <a:srgbClr val="F58466"/>
              </a:buClr>
              <a:buFont typeface="Arial" pitchFamily="34" charset="0"/>
              <a:buChar char="•"/>
            </a:pPr>
            <a:r>
              <a:rPr lang="en-US" dirty="0" smtClean="0"/>
              <a:t>Improve  patient / family </a:t>
            </a:r>
            <a:r>
              <a:rPr lang="en-US" dirty="0"/>
              <a:t>engagement in </a:t>
            </a:r>
            <a:r>
              <a:rPr lang="en-US" dirty="0" smtClean="0"/>
              <a:t>care of infant at risk for NAS </a:t>
            </a:r>
          </a:p>
          <a:p>
            <a:endParaRPr lang="en-US" sz="2400" dirty="0" smtClean="0"/>
          </a:p>
        </p:txBody>
      </p:sp>
      <p:grpSp>
        <p:nvGrpSpPr>
          <p:cNvPr id="5" name="Group 4"/>
          <p:cNvGrpSpPr/>
          <p:nvPr/>
        </p:nvGrpSpPr>
        <p:grpSpPr>
          <a:xfrm>
            <a:off x="431920" y="322138"/>
            <a:ext cx="5974976" cy="1174968"/>
            <a:chOff x="2411" y="212615"/>
            <a:chExt cx="2937420" cy="1174968"/>
          </a:xfrm>
        </p:grpSpPr>
        <p:sp>
          <p:nvSpPr>
            <p:cNvPr id="6" name="Chevron 5"/>
            <p:cNvSpPr/>
            <p:nvPr/>
          </p:nvSpPr>
          <p:spPr>
            <a:xfrm>
              <a:off x="2411" y="212615"/>
              <a:ext cx="2937420" cy="117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4"/>
            <p:cNvSpPr txBox="1"/>
            <p:nvPr/>
          </p:nvSpPr>
          <p:spPr>
            <a:xfrm>
              <a:off x="589895" y="212615"/>
              <a:ext cx="1762452" cy="117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dirty="0" smtClean="0"/>
                <a:t>Optimizing Care for Moms/Babies</a:t>
              </a:r>
              <a:endParaRPr lang="en-US" sz="2800" kern="1200"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362200"/>
            <a:ext cx="2819400" cy="1879600"/>
          </a:xfrm>
          <a:prstGeom prst="rect">
            <a:avLst/>
          </a:prstGeom>
        </p:spPr>
      </p:pic>
    </p:spTree>
    <p:extLst>
      <p:ext uri="{BB962C8B-B14F-4D97-AF65-F5344CB8AC3E}">
        <p14:creationId xmlns:p14="http://schemas.microsoft.com/office/powerpoint/2010/main" val="2358713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228600"/>
            <a:ext cx="8229600" cy="1143000"/>
          </a:xfrm>
        </p:spPr>
        <p:txBody>
          <a:bodyPr/>
          <a:lstStyle/>
          <a:p>
            <a:pPr algn="l" eaLnBrk="1" hangingPunct="1"/>
            <a:r>
              <a:rPr lang="en-US" altLang="en-US" sz="4000" b="1" dirty="0" smtClean="0">
                <a:solidFill>
                  <a:srgbClr val="F58466"/>
                </a:solidFill>
                <a:latin typeface="Goudy Old Style" pitchFamily="18" charset="0"/>
              </a:rPr>
              <a:t>OB Data Elements</a:t>
            </a:r>
          </a:p>
        </p:txBody>
      </p:sp>
      <p:graphicFrame>
        <p:nvGraphicFramePr>
          <p:cNvPr id="2" name="Diagram 1"/>
          <p:cNvGraphicFramePr/>
          <p:nvPr>
            <p:extLst>
              <p:ext uri="{D42A27DB-BD31-4B8C-83A1-F6EECF244321}">
                <p14:modId xmlns:p14="http://schemas.microsoft.com/office/powerpoint/2010/main" val="3563016656"/>
              </p:ext>
            </p:extLst>
          </p:nvPr>
        </p:nvGraphicFramePr>
        <p:xfrm>
          <a:off x="152400" y="1219200"/>
          <a:ext cx="89916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52400" y="4230469"/>
            <a:ext cx="8991600" cy="646331"/>
          </a:xfrm>
          <a:prstGeom prst="rect">
            <a:avLst/>
          </a:prstGeom>
          <a:noFill/>
        </p:spPr>
        <p:txBody>
          <a:bodyPr wrap="square" rtlCol="0">
            <a:spAutoFit/>
          </a:bodyPr>
          <a:lstStyle/>
          <a:p>
            <a:r>
              <a:rPr lang="en-US" dirty="0" smtClean="0"/>
              <a:t>*Protocols </a:t>
            </a:r>
            <a:r>
              <a:rPr lang="en-US" dirty="0"/>
              <a:t>for safe prescribing, patient education, linking women who screen positive to care, PMP lookup, optimal management during labor and postpartum </a:t>
            </a:r>
          </a:p>
        </p:txBody>
      </p:sp>
      <p:sp>
        <p:nvSpPr>
          <p:cNvPr id="5" name="Rectangle 4"/>
          <p:cNvSpPr/>
          <p:nvPr/>
        </p:nvSpPr>
        <p:spPr>
          <a:xfrm>
            <a:off x="152400" y="3815336"/>
            <a:ext cx="213028" cy="213028"/>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 name="TextBox 2"/>
          <p:cNvSpPr txBox="1"/>
          <p:nvPr/>
        </p:nvSpPr>
        <p:spPr>
          <a:xfrm>
            <a:off x="381000" y="3760267"/>
            <a:ext cx="2209800" cy="323165"/>
          </a:xfrm>
          <a:prstGeom prst="rect">
            <a:avLst/>
          </a:prstGeom>
          <a:noFill/>
        </p:spPr>
        <p:txBody>
          <a:bodyPr wrap="square" rtlCol="0">
            <a:spAutoFit/>
          </a:bodyPr>
          <a:lstStyle/>
          <a:p>
            <a:r>
              <a:rPr lang="en-US" sz="1500" dirty="0" smtClean="0">
                <a:latin typeface="+mj-lt"/>
              </a:rPr>
              <a:t>Provider/Staff Education</a:t>
            </a:r>
            <a:endParaRPr lang="en-US" sz="1500" dirty="0">
              <a:latin typeface="+mj-lt"/>
            </a:endParaRPr>
          </a:p>
        </p:txBody>
      </p:sp>
    </p:spTree>
    <p:extLst>
      <p:ext uri="{BB962C8B-B14F-4D97-AF65-F5344CB8AC3E}">
        <p14:creationId xmlns:p14="http://schemas.microsoft.com/office/powerpoint/2010/main" val="27352260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223837"/>
            <a:ext cx="8229600" cy="1143000"/>
          </a:xfrm>
        </p:spPr>
        <p:txBody>
          <a:bodyPr/>
          <a:lstStyle/>
          <a:p>
            <a:pPr algn="l" eaLnBrk="1" hangingPunct="1"/>
            <a:r>
              <a:rPr lang="en-US" altLang="en-US" sz="4000" b="1" dirty="0" smtClean="0">
                <a:solidFill>
                  <a:srgbClr val="F58466"/>
                </a:solidFill>
                <a:latin typeface="Goudy Old Style" pitchFamily="18" charset="0"/>
              </a:rPr>
              <a:t>Sample KDD for Connecting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Mothers with OUD to </a:t>
            </a:r>
            <a:r>
              <a:rPr lang="en-US" altLang="en-US" sz="4000" b="1" dirty="0" err="1" smtClean="0">
                <a:solidFill>
                  <a:srgbClr val="F58466"/>
                </a:solidFill>
                <a:latin typeface="Goudy Old Style" pitchFamily="18" charset="0"/>
              </a:rPr>
              <a:t>Tx</a:t>
            </a:r>
            <a:endParaRPr lang="en-US" altLang="en-US" sz="4000" b="1" dirty="0" smtClean="0">
              <a:solidFill>
                <a:srgbClr val="F58466"/>
              </a:solidFill>
              <a:latin typeface="Goudy Old Style" pitchFamily="18" charset="0"/>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775" y="1371600"/>
            <a:ext cx="6753225" cy="5454034"/>
          </a:xfrm>
        </p:spPr>
      </p:pic>
    </p:spTree>
    <p:extLst>
      <p:ext uri="{BB962C8B-B14F-4D97-AF65-F5344CB8AC3E}">
        <p14:creationId xmlns:p14="http://schemas.microsoft.com/office/powerpoint/2010/main" val="3283554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68</a:t>
            </a:fld>
            <a:endParaRPr lang="en-US"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3" y="0"/>
            <a:ext cx="4664765" cy="68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0" y="5929312"/>
            <a:ext cx="3505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1800" b="1" dirty="0" smtClean="0">
                <a:latin typeface="Goudy Old Style" pitchFamily="18" charset="0"/>
              </a:rPr>
              <a:t>Sample Provider Prevention Education Materials </a:t>
            </a:r>
          </a:p>
        </p:txBody>
      </p:sp>
    </p:spTree>
    <p:extLst>
      <p:ext uri="{BB962C8B-B14F-4D97-AF65-F5344CB8AC3E}">
        <p14:creationId xmlns:p14="http://schemas.microsoft.com/office/powerpoint/2010/main" val="40553721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5534025" cy="6629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364120"/>
            <a:ext cx="3962400" cy="4053560"/>
          </a:xfrm>
          <a:prstGeom prst="rect">
            <a:avLst/>
          </a:prstGeom>
        </p:spPr>
      </p:pic>
      <p:cxnSp>
        <p:nvCxnSpPr>
          <p:cNvPr id="7" name="Straight Arrow Connector 6"/>
          <p:cNvCxnSpPr/>
          <p:nvPr/>
        </p:nvCxnSpPr>
        <p:spPr>
          <a:xfrm flipV="1">
            <a:off x="1981200" y="1524000"/>
            <a:ext cx="3886200" cy="3886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67400" y="1219200"/>
            <a:ext cx="2438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a:xfrm>
            <a:off x="3657601" y="0"/>
            <a:ext cx="3643312" cy="990600"/>
          </a:xfrm>
        </p:spPr>
        <p:txBody>
          <a:bodyPr/>
          <a:lstStyle/>
          <a:p>
            <a:pPr algn="l" eaLnBrk="1" hangingPunct="1"/>
            <a:r>
              <a:rPr lang="en-US" altLang="en-US" sz="1800" b="1" dirty="0" smtClean="0">
                <a:latin typeface="Goudy Old Style" pitchFamily="18" charset="0"/>
              </a:rPr>
              <a:t>Sample Care Coordination  Algorithm  </a:t>
            </a:r>
          </a:p>
        </p:txBody>
      </p:sp>
    </p:spTree>
    <p:extLst>
      <p:ext uri="{BB962C8B-B14F-4D97-AF65-F5344CB8AC3E}">
        <p14:creationId xmlns:p14="http://schemas.microsoft.com/office/powerpoint/2010/main" val="3823877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Goal 1: Finishing Strong</a:t>
            </a:r>
            <a:endParaRPr lang="en-US" dirty="0"/>
          </a:p>
        </p:txBody>
      </p:sp>
      <p:sp>
        <p:nvSpPr>
          <p:cNvPr id="3" name="Text Placeholder 2"/>
          <p:cNvSpPr>
            <a:spLocks noGrp="1"/>
          </p:cNvSpPr>
          <p:nvPr>
            <p:ph type="body" idx="1"/>
          </p:nvPr>
        </p:nvSpPr>
        <p:spPr/>
        <p:txBody>
          <a:bodyPr/>
          <a:lstStyle/>
          <a:p>
            <a:r>
              <a:rPr lang="en-US" dirty="0" smtClean="0"/>
              <a:t>All ILPQC Teams Achieve Time to Treatment and Overall Initiative Goals</a:t>
            </a:r>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7</a:t>
            </a:fld>
            <a:endParaRPr lang="en-US" altLang="en-US"/>
          </a:p>
        </p:txBody>
      </p:sp>
    </p:spTree>
    <p:extLst>
      <p:ext uri="{BB962C8B-B14F-4D97-AF65-F5344CB8AC3E}">
        <p14:creationId xmlns:p14="http://schemas.microsoft.com/office/powerpoint/2010/main" val="10388606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223837"/>
            <a:ext cx="8229600" cy="1143000"/>
          </a:xfrm>
        </p:spPr>
        <p:txBody>
          <a:bodyPr/>
          <a:lstStyle/>
          <a:p>
            <a:pPr algn="l" eaLnBrk="1" hangingPunct="1"/>
            <a:r>
              <a:rPr lang="en-US" altLang="en-US" sz="4000" b="1" dirty="0" smtClean="0">
                <a:solidFill>
                  <a:srgbClr val="F58466"/>
                </a:solidFill>
                <a:latin typeface="Goudy Old Style" pitchFamily="18" charset="0"/>
              </a:rPr>
              <a:t>Education Opportunities</a:t>
            </a:r>
          </a:p>
        </p:txBody>
      </p:sp>
      <p:sp>
        <p:nvSpPr>
          <p:cNvPr id="2" name="Content Placeholder 1"/>
          <p:cNvSpPr>
            <a:spLocks noGrp="1"/>
          </p:cNvSpPr>
          <p:nvPr>
            <p:ph idx="1"/>
          </p:nvPr>
        </p:nvSpPr>
        <p:spPr/>
        <p:txBody>
          <a:bodyPr/>
          <a:lstStyle/>
          <a:p>
            <a:r>
              <a:rPr lang="en-US" dirty="0" smtClean="0"/>
              <a:t>Working with AIM to develop </a:t>
            </a:r>
            <a:r>
              <a:rPr lang="en-US" dirty="0" err="1" smtClean="0"/>
              <a:t>eModules</a:t>
            </a:r>
            <a:endParaRPr lang="en-US" dirty="0" smtClean="0"/>
          </a:p>
          <a:p>
            <a:r>
              <a:rPr lang="en-US" dirty="0" smtClean="0"/>
              <a:t>MOMS project podcasts</a:t>
            </a:r>
          </a:p>
          <a:p>
            <a:r>
              <a:rPr lang="en-US" dirty="0" smtClean="0"/>
              <a:t>Buprenorphine trainings</a:t>
            </a:r>
          </a:p>
          <a:p>
            <a:pPr lvl="1"/>
            <a:r>
              <a:rPr lang="en-US" dirty="0" smtClean="0"/>
              <a:t>Interest</a:t>
            </a:r>
          </a:p>
          <a:p>
            <a:pPr lvl="1"/>
            <a:r>
              <a:rPr lang="en-US" dirty="0" smtClean="0"/>
              <a:t>How many</a:t>
            </a:r>
          </a:p>
          <a:p>
            <a:pPr lvl="1"/>
            <a:r>
              <a:rPr lang="en-US" dirty="0" smtClean="0"/>
              <a:t>Locations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86000"/>
            <a:ext cx="2819400" cy="1991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Benefits of Having a Primary Care Physici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3990830"/>
            <a:ext cx="2915209" cy="1944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2576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lgn="l" eaLnBrk="1" hangingPunct="1"/>
            <a:r>
              <a:rPr lang="en-US" altLang="en-US" sz="4000" b="1" dirty="0" smtClean="0">
                <a:solidFill>
                  <a:srgbClr val="F58466"/>
                </a:solidFill>
                <a:latin typeface="Goudy Old Style" pitchFamily="18" charset="0"/>
              </a:rPr>
              <a:t>MNO Wave 1 Recruitment</a:t>
            </a:r>
          </a:p>
        </p:txBody>
      </p:sp>
      <p:sp>
        <p:nvSpPr>
          <p:cNvPr id="65539" name="Content Placeholder 2"/>
          <p:cNvSpPr>
            <a:spLocks noGrp="1"/>
          </p:cNvSpPr>
          <p:nvPr>
            <p:ph sz="half" idx="1"/>
          </p:nvPr>
        </p:nvSpPr>
        <p:spPr>
          <a:xfrm>
            <a:off x="457200" y="1417638"/>
            <a:ext cx="8229600" cy="5211762"/>
          </a:xfrm>
        </p:spPr>
        <p:txBody>
          <a:bodyPr/>
          <a:lstStyle/>
          <a:p>
            <a:pPr lvl="0">
              <a:buClr>
                <a:srgbClr val="F58466"/>
              </a:buClr>
            </a:pPr>
            <a:r>
              <a:rPr lang="en-US" dirty="0"/>
              <a:t>Recruiting MNO Wave 1 teams now by mid January 2018</a:t>
            </a:r>
          </a:p>
          <a:p>
            <a:pPr>
              <a:buClr>
                <a:srgbClr val="F58466"/>
              </a:buClr>
            </a:pPr>
            <a:r>
              <a:rPr lang="en-US" dirty="0" smtClean="0"/>
              <a:t>Working with perinatal network administrators to reach out to Wave 1 teams based on survey respondents </a:t>
            </a:r>
          </a:p>
          <a:p>
            <a:pPr>
              <a:buClr>
                <a:srgbClr val="F58466"/>
              </a:buClr>
            </a:pPr>
            <a:r>
              <a:rPr lang="en-US" dirty="0" smtClean="0"/>
              <a:t>Wave 1 teams will </a:t>
            </a:r>
          </a:p>
          <a:p>
            <a:pPr lvl="1">
              <a:buClr>
                <a:srgbClr val="F58466"/>
              </a:buClr>
            </a:pPr>
            <a:r>
              <a:rPr lang="en-US" dirty="0"/>
              <a:t>P</a:t>
            </a:r>
            <a:r>
              <a:rPr lang="en-US" dirty="0" smtClean="0"/>
              <a:t>articipate in monthly team calls </a:t>
            </a:r>
          </a:p>
          <a:p>
            <a:pPr lvl="1">
              <a:buClr>
                <a:srgbClr val="F58466"/>
              </a:buClr>
            </a:pPr>
            <a:r>
              <a:rPr lang="en-US" dirty="0"/>
              <a:t>T</a:t>
            </a:r>
            <a:r>
              <a:rPr lang="en-US" dirty="0" smtClean="0"/>
              <a:t>est data collection processes and forms </a:t>
            </a:r>
          </a:p>
          <a:p>
            <a:pPr lvl="1">
              <a:buClr>
                <a:srgbClr val="F58466"/>
              </a:buClr>
            </a:pPr>
            <a:r>
              <a:rPr lang="en-US" dirty="0" smtClean="0"/>
              <a:t>Provide feedback before rolling out to Wave 2 in April/May</a:t>
            </a:r>
          </a:p>
        </p:txBody>
      </p:sp>
      <p:pic>
        <p:nvPicPr>
          <p:cNvPr id="2" name="Picture 1" descr="Muestreo y encuestas | EPID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3124200"/>
            <a:ext cx="1524000" cy="1900052"/>
          </a:xfrm>
          <a:prstGeom prst="rect">
            <a:avLst/>
          </a:prstGeom>
        </p:spPr>
      </p:pic>
    </p:spTree>
    <p:extLst>
      <p:ext uri="{BB962C8B-B14F-4D97-AF65-F5344CB8AC3E}">
        <p14:creationId xmlns:p14="http://schemas.microsoft.com/office/powerpoint/2010/main" val="19470059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lgn="l" eaLnBrk="1" hangingPunct="1"/>
            <a:r>
              <a:rPr lang="en-US" altLang="en-US" sz="4000" b="1" dirty="0" smtClean="0">
                <a:solidFill>
                  <a:srgbClr val="F58466"/>
                </a:solidFill>
                <a:latin typeface="Goudy Old Style" pitchFamily="18" charset="0"/>
              </a:rPr>
              <a:t>Building your MNO Team</a:t>
            </a:r>
          </a:p>
        </p:txBody>
      </p:sp>
      <p:sp>
        <p:nvSpPr>
          <p:cNvPr id="65539" name="Content Placeholder 2"/>
          <p:cNvSpPr>
            <a:spLocks noGrp="1"/>
          </p:cNvSpPr>
          <p:nvPr>
            <p:ph sz="half" idx="1"/>
          </p:nvPr>
        </p:nvSpPr>
        <p:spPr>
          <a:xfrm>
            <a:off x="457200" y="1417638"/>
            <a:ext cx="8229600" cy="5211762"/>
          </a:xfrm>
        </p:spPr>
        <p:txBody>
          <a:bodyPr/>
          <a:lstStyle/>
          <a:p>
            <a:pPr>
              <a:buClr>
                <a:srgbClr val="F58466"/>
              </a:buClr>
            </a:pPr>
            <a:r>
              <a:rPr lang="en-US" dirty="0" smtClean="0"/>
              <a:t>Required</a:t>
            </a:r>
          </a:p>
          <a:p>
            <a:pPr lvl="1">
              <a:buClr>
                <a:srgbClr val="F58466"/>
              </a:buClr>
            </a:pPr>
            <a:r>
              <a:rPr lang="en-US" dirty="0" smtClean="0"/>
              <a:t>OB provider </a:t>
            </a:r>
          </a:p>
          <a:p>
            <a:pPr lvl="1">
              <a:buClr>
                <a:srgbClr val="F58466"/>
              </a:buClr>
            </a:pPr>
            <a:r>
              <a:rPr lang="en-US" dirty="0" smtClean="0"/>
              <a:t>OB nurse champions</a:t>
            </a:r>
          </a:p>
          <a:p>
            <a:pPr lvl="1">
              <a:buClr>
                <a:srgbClr val="F58466"/>
              </a:buClr>
            </a:pPr>
            <a:r>
              <a:rPr lang="en-US" dirty="0" smtClean="0"/>
              <a:t>Neonatal / pediatric team representative </a:t>
            </a:r>
          </a:p>
          <a:p>
            <a:pPr lvl="1">
              <a:buClr>
                <a:srgbClr val="F58466"/>
              </a:buClr>
            </a:pPr>
            <a:r>
              <a:rPr lang="en-US" dirty="0" smtClean="0"/>
              <a:t>Prenatal </a:t>
            </a:r>
            <a:r>
              <a:rPr lang="en-US" dirty="0"/>
              <a:t>clinic/outpatient representative* </a:t>
            </a:r>
          </a:p>
          <a:p>
            <a:pPr lvl="1">
              <a:buClr>
                <a:srgbClr val="F58466"/>
              </a:buClr>
            </a:pPr>
            <a:endParaRPr lang="en-US" dirty="0" smtClean="0"/>
          </a:p>
          <a:p>
            <a:pPr>
              <a:buClr>
                <a:srgbClr val="F58466"/>
              </a:buClr>
            </a:pPr>
            <a:r>
              <a:rPr lang="en-US" dirty="0" smtClean="0"/>
              <a:t>Recommended</a:t>
            </a:r>
          </a:p>
          <a:p>
            <a:pPr lvl="1">
              <a:buClr>
                <a:srgbClr val="F58466"/>
              </a:buClr>
            </a:pPr>
            <a:r>
              <a:rPr lang="en-US" dirty="0" smtClean="0"/>
              <a:t>Patient/family member</a:t>
            </a:r>
          </a:p>
          <a:p>
            <a:pPr lvl="1">
              <a:buClr>
                <a:srgbClr val="F58466"/>
              </a:buClr>
            </a:pPr>
            <a:r>
              <a:rPr lang="en-US" dirty="0" smtClean="0"/>
              <a:t>QI professional </a:t>
            </a:r>
          </a:p>
          <a:p>
            <a:pPr lvl="1">
              <a:buClr>
                <a:srgbClr val="F58466"/>
              </a:buClr>
            </a:pPr>
            <a:r>
              <a:rPr lang="en-US" dirty="0" smtClean="0"/>
              <a:t>social worker</a:t>
            </a:r>
          </a:p>
          <a:p>
            <a:pPr lvl="1">
              <a:buClr>
                <a:srgbClr val="F58466"/>
              </a:buClr>
            </a:pPr>
            <a:r>
              <a:rPr lang="en-US" dirty="0" smtClean="0"/>
              <a:t>Lactation consultant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733800"/>
            <a:ext cx="3352800" cy="2235200"/>
          </a:xfrm>
          <a:prstGeom prst="rect">
            <a:avLst/>
          </a:prstGeom>
        </p:spPr>
      </p:pic>
    </p:spTree>
    <p:extLst>
      <p:ext uri="{BB962C8B-B14F-4D97-AF65-F5344CB8AC3E}">
        <p14:creationId xmlns:p14="http://schemas.microsoft.com/office/powerpoint/2010/main" val="30420907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3500" y="3581400"/>
            <a:ext cx="6438900" cy="1676400"/>
          </a:xfrm>
        </p:spPr>
        <p:txBody>
          <a:bodyPr/>
          <a:lstStyle/>
          <a:p>
            <a:r>
              <a:rPr lang="en-US" sz="2400" b="1" dirty="0"/>
              <a:t>Ronald E Iverson, Jr, MD, MPH</a:t>
            </a:r>
          </a:p>
          <a:p>
            <a:r>
              <a:rPr lang="en-US" sz="1800" b="1" dirty="0"/>
              <a:t>Co-Chair, MA PNQIN</a:t>
            </a:r>
          </a:p>
          <a:p>
            <a:r>
              <a:rPr lang="en-US" sz="1800" b="1" dirty="0"/>
              <a:t>ILPQC 5</a:t>
            </a:r>
            <a:r>
              <a:rPr lang="en-US" sz="1800" b="1" baseline="30000" dirty="0"/>
              <a:t>th</a:t>
            </a:r>
            <a:r>
              <a:rPr lang="en-US" sz="1800" b="1" dirty="0"/>
              <a:t> Annual Conference</a:t>
            </a:r>
          </a:p>
          <a:p>
            <a:r>
              <a:rPr lang="en-US" sz="1800" b="1" dirty="0"/>
              <a:t>December 19, 2017</a:t>
            </a:r>
          </a:p>
          <a:p>
            <a:r>
              <a:rPr lang="en-US" sz="1800" b="1" dirty="0"/>
              <a:t>Lombard, IL</a:t>
            </a:r>
          </a:p>
          <a:p>
            <a:endParaRPr lang="en-US" dirty="0"/>
          </a:p>
        </p:txBody>
      </p:sp>
      <p:sp>
        <p:nvSpPr>
          <p:cNvPr id="2" name="Title 1"/>
          <p:cNvSpPr>
            <a:spLocks noGrp="1"/>
          </p:cNvSpPr>
          <p:nvPr>
            <p:ph type="title"/>
          </p:nvPr>
        </p:nvSpPr>
        <p:spPr>
          <a:xfrm>
            <a:off x="228600" y="762000"/>
            <a:ext cx="8610600" cy="2286000"/>
          </a:xfrm>
        </p:spPr>
        <p:txBody>
          <a:bodyPr/>
          <a:lstStyle/>
          <a:p>
            <a:r>
              <a:rPr lang="en-US" dirty="0" smtClean="0"/>
              <a:t>The PNQIN Experience Approaching OUD in Pregnancy and Substance Exposed Newborns</a:t>
            </a:r>
            <a:br>
              <a:rPr lang="en-US" dirty="0" smtClean="0"/>
            </a:br>
            <a:endParaRPr lang="en-US" dirty="0"/>
          </a:p>
        </p:txBody>
      </p:sp>
    </p:spTree>
    <p:extLst>
      <p:ext uri="{BB962C8B-B14F-4D97-AF65-F5344CB8AC3E}">
        <p14:creationId xmlns:p14="http://schemas.microsoft.com/office/powerpoint/2010/main" val="40661072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Leadership Team for this project</a:t>
            </a:r>
            <a:endParaRPr lang="en-US" dirty="0"/>
          </a:p>
        </p:txBody>
      </p:sp>
      <p:sp>
        <p:nvSpPr>
          <p:cNvPr id="3" name="Content Placeholder 2"/>
          <p:cNvSpPr>
            <a:spLocks noGrp="1"/>
          </p:cNvSpPr>
          <p:nvPr>
            <p:ph idx="1"/>
          </p:nvPr>
        </p:nvSpPr>
        <p:spPr>
          <a:xfrm>
            <a:off x="457200" y="762000"/>
            <a:ext cx="4114800" cy="5334000"/>
          </a:xfrm>
        </p:spPr>
        <p:txBody>
          <a:bodyPr>
            <a:normAutofit/>
          </a:bodyPr>
          <a:lstStyle/>
          <a:p>
            <a:pPr marL="0" indent="0">
              <a:spcBef>
                <a:spcPts val="600"/>
              </a:spcBef>
              <a:spcAft>
                <a:spcPts val="0"/>
              </a:spcAft>
              <a:buNone/>
            </a:pPr>
            <a:r>
              <a:rPr lang="en-US" sz="1800" b="1" u="sng" dirty="0"/>
              <a:t>PNQIN </a:t>
            </a:r>
          </a:p>
          <a:p>
            <a:pPr>
              <a:spcBef>
                <a:spcPts val="600"/>
              </a:spcBef>
              <a:spcAft>
                <a:spcPts val="0"/>
              </a:spcAft>
            </a:pPr>
            <a:r>
              <a:rPr lang="en-US" sz="1800" dirty="0"/>
              <a:t>Munish Gupta (BIDMC)</a:t>
            </a:r>
          </a:p>
          <a:p>
            <a:pPr>
              <a:spcBef>
                <a:spcPts val="600"/>
              </a:spcBef>
              <a:spcAft>
                <a:spcPts val="0"/>
              </a:spcAft>
            </a:pPr>
            <a:r>
              <a:rPr lang="en-US" sz="1800" dirty="0"/>
              <a:t>Ron Iverson (BMC)</a:t>
            </a:r>
          </a:p>
          <a:p>
            <a:pPr>
              <a:spcBef>
                <a:spcPts val="600"/>
              </a:spcBef>
              <a:spcAft>
                <a:spcPts val="0"/>
              </a:spcAft>
            </a:pPr>
            <a:r>
              <a:rPr lang="en-US" sz="1800" dirty="0"/>
              <a:t>Mary Houghton (BIDMC)</a:t>
            </a:r>
          </a:p>
          <a:p>
            <a:pPr marL="0" indent="0">
              <a:spcBef>
                <a:spcPts val="600"/>
              </a:spcBef>
              <a:spcAft>
                <a:spcPts val="0"/>
              </a:spcAft>
              <a:buNone/>
            </a:pPr>
            <a:endParaRPr lang="en-US" sz="1800" b="1" u="sng" dirty="0"/>
          </a:p>
          <a:p>
            <a:pPr marL="0" indent="0">
              <a:spcBef>
                <a:spcPts val="600"/>
              </a:spcBef>
              <a:spcAft>
                <a:spcPts val="0"/>
              </a:spcAft>
              <a:buNone/>
            </a:pPr>
            <a:r>
              <a:rPr lang="en-US" sz="1800" b="1" u="sng" dirty="0"/>
              <a:t>Neonatal Folks</a:t>
            </a:r>
          </a:p>
          <a:p>
            <a:pPr>
              <a:spcBef>
                <a:spcPts val="600"/>
              </a:spcBef>
              <a:spcAft>
                <a:spcPts val="0"/>
              </a:spcAft>
            </a:pPr>
            <a:r>
              <a:rPr lang="en-US" sz="1800" dirty="0"/>
              <a:t>Elisha </a:t>
            </a:r>
            <a:r>
              <a:rPr lang="en-US" sz="1800" dirty="0" err="1"/>
              <a:t>Wachman</a:t>
            </a:r>
            <a:r>
              <a:rPr lang="en-US" sz="1800" dirty="0"/>
              <a:t> (BMC)</a:t>
            </a:r>
          </a:p>
          <a:p>
            <a:pPr>
              <a:spcBef>
                <a:spcPts val="600"/>
              </a:spcBef>
              <a:spcAft>
                <a:spcPts val="0"/>
              </a:spcAft>
            </a:pPr>
            <a:r>
              <a:rPr lang="en-US" sz="1800" dirty="0"/>
              <a:t>Larry Rhein (UMass)</a:t>
            </a:r>
          </a:p>
          <a:p>
            <a:pPr>
              <a:spcBef>
                <a:spcPts val="600"/>
              </a:spcBef>
              <a:spcAft>
                <a:spcPts val="0"/>
              </a:spcAft>
            </a:pPr>
            <a:r>
              <a:rPr lang="en-US" sz="1800" dirty="0"/>
              <a:t>Rachana Singh (</a:t>
            </a:r>
            <a:r>
              <a:rPr lang="en-US" sz="1800" dirty="0" err="1"/>
              <a:t>Baystate</a:t>
            </a:r>
            <a:r>
              <a:rPr lang="en-US" sz="1800" dirty="0"/>
              <a:t>)</a:t>
            </a:r>
          </a:p>
          <a:p>
            <a:pPr>
              <a:spcBef>
                <a:spcPts val="600"/>
              </a:spcBef>
              <a:spcAft>
                <a:spcPts val="0"/>
              </a:spcAft>
            </a:pPr>
            <a:r>
              <a:rPr lang="en-US" sz="1800" dirty="0" err="1"/>
              <a:t>Davida</a:t>
            </a:r>
            <a:r>
              <a:rPr lang="en-US" sz="1800" dirty="0"/>
              <a:t> Schiff (MGH)</a:t>
            </a:r>
          </a:p>
          <a:p>
            <a:pPr>
              <a:spcBef>
                <a:spcPts val="600"/>
              </a:spcBef>
              <a:spcAft>
                <a:spcPts val="0"/>
              </a:spcAft>
            </a:pPr>
            <a:endParaRPr lang="en-US" sz="800" dirty="0"/>
          </a:p>
          <a:p>
            <a:pPr marL="0" indent="0">
              <a:spcBef>
                <a:spcPts val="600"/>
              </a:spcBef>
              <a:spcAft>
                <a:spcPts val="0"/>
              </a:spcAft>
              <a:buNone/>
            </a:pPr>
            <a:r>
              <a:rPr lang="en-US" sz="1800" b="1" u="sng" dirty="0"/>
              <a:t>Maternal Folks </a:t>
            </a:r>
            <a:endParaRPr lang="en-US" sz="1800" dirty="0"/>
          </a:p>
          <a:p>
            <a:pPr>
              <a:spcBef>
                <a:spcPts val="600"/>
              </a:spcBef>
              <a:spcAft>
                <a:spcPts val="0"/>
              </a:spcAft>
            </a:pPr>
            <a:r>
              <a:rPr lang="en-US" sz="1800" dirty="0"/>
              <a:t>Katherine Callaghan (UMass)</a:t>
            </a:r>
          </a:p>
          <a:p>
            <a:pPr>
              <a:spcBef>
                <a:spcPts val="600"/>
              </a:spcBef>
              <a:spcAft>
                <a:spcPts val="0"/>
              </a:spcAft>
            </a:pPr>
            <a:r>
              <a:rPr lang="en-US" sz="1800" dirty="0"/>
              <a:t>Leena Mittal (MCPAP for Moms)</a:t>
            </a:r>
          </a:p>
          <a:p>
            <a:pPr>
              <a:spcBef>
                <a:spcPts val="600"/>
              </a:spcBef>
              <a:spcAft>
                <a:spcPts val="0"/>
              </a:spcAft>
            </a:pPr>
            <a:r>
              <a:rPr lang="en-US" sz="1800" dirty="0"/>
              <a:t>Laura Sternberger (Moms Do Care)</a:t>
            </a:r>
          </a:p>
          <a:p>
            <a:pPr marL="0" indent="0">
              <a:spcBef>
                <a:spcPts val="600"/>
              </a:spcBef>
              <a:spcAft>
                <a:spcPts val="0"/>
              </a:spcAft>
              <a:buNone/>
            </a:pPr>
            <a:endParaRPr lang="en-US" sz="800" dirty="0"/>
          </a:p>
          <a:p>
            <a:pPr marL="0" indent="0">
              <a:buNone/>
            </a:pPr>
            <a:endParaRPr lang="en-US" dirty="0"/>
          </a:p>
        </p:txBody>
      </p:sp>
      <p:sp>
        <p:nvSpPr>
          <p:cNvPr id="4" name="Content Placeholder 2"/>
          <p:cNvSpPr txBox="1">
            <a:spLocks/>
          </p:cNvSpPr>
          <p:nvPr/>
        </p:nvSpPr>
        <p:spPr>
          <a:xfrm>
            <a:off x="4800600" y="838200"/>
            <a:ext cx="4114800"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spcAft>
                <a:spcPts val="300"/>
              </a:spcAft>
              <a:buFont typeface="Arial" pitchFamily="34" charset="0"/>
              <a:buChar char="•"/>
              <a:defRPr sz="2800" kern="1200">
                <a:solidFill>
                  <a:schemeClr val="tx2">
                    <a:lumMod val="75000"/>
                  </a:schemeClr>
                </a:solidFill>
                <a:latin typeface="+mn-lt"/>
                <a:ea typeface="+mn-ea"/>
                <a:cs typeface="+mn-cs"/>
              </a:defRPr>
            </a:lvl1pPr>
            <a:lvl2pPr marL="742950" indent="-285750" algn="l" defTabSz="914400" rtl="0" eaLnBrk="1" latinLnBrk="0" hangingPunct="1">
              <a:spcBef>
                <a:spcPct val="20000"/>
              </a:spcBef>
              <a:spcAft>
                <a:spcPts val="300"/>
              </a:spcAft>
              <a:buFont typeface="Arial"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600"/>
              </a:spcBef>
              <a:spcAft>
                <a:spcPts val="0"/>
              </a:spcAft>
              <a:buFont typeface="Arial" pitchFamily="34" charset="0"/>
              <a:buNone/>
            </a:pPr>
            <a:r>
              <a:rPr lang="en-US" sz="1800" b="1" u="sng" dirty="0">
                <a:solidFill>
                  <a:srgbClr val="1F497D">
                    <a:lumMod val="75000"/>
                  </a:srgbClr>
                </a:solidFill>
              </a:rPr>
              <a:t>QI Experts</a:t>
            </a:r>
          </a:p>
          <a:p>
            <a:pPr fontAlgn="auto">
              <a:spcBef>
                <a:spcPts val="600"/>
              </a:spcBef>
              <a:spcAft>
                <a:spcPts val="0"/>
              </a:spcAft>
            </a:pPr>
            <a:r>
              <a:rPr lang="en-US" sz="1800" dirty="0">
                <a:solidFill>
                  <a:srgbClr val="1F497D">
                    <a:lumMod val="75000"/>
                  </a:srgbClr>
                </a:solidFill>
              </a:rPr>
              <a:t>Connie Cowley </a:t>
            </a:r>
          </a:p>
          <a:p>
            <a:pPr fontAlgn="auto">
              <a:spcBef>
                <a:spcPts val="600"/>
              </a:spcBef>
              <a:spcAft>
                <a:spcPts val="0"/>
              </a:spcAft>
            </a:pPr>
            <a:r>
              <a:rPr lang="en-US" sz="1800" dirty="0" smtClean="0">
                <a:solidFill>
                  <a:srgbClr val="1F497D">
                    <a:lumMod val="75000"/>
                  </a:srgbClr>
                </a:solidFill>
              </a:rPr>
              <a:t>Patrice </a:t>
            </a:r>
            <a:r>
              <a:rPr lang="en-US" sz="1800" dirty="0">
                <a:solidFill>
                  <a:srgbClr val="1F497D">
                    <a:lumMod val="75000"/>
                  </a:srgbClr>
                </a:solidFill>
              </a:rPr>
              <a:t>Melvin (BCH)</a:t>
            </a:r>
          </a:p>
          <a:p>
            <a:pPr marL="0" indent="0" fontAlgn="auto">
              <a:spcBef>
                <a:spcPts val="600"/>
              </a:spcBef>
              <a:spcAft>
                <a:spcPts val="0"/>
              </a:spcAft>
              <a:buFont typeface="Arial" pitchFamily="34" charset="0"/>
              <a:buNone/>
            </a:pPr>
            <a:endParaRPr lang="en-US" sz="1800" b="1" u="sng" dirty="0">
              <a:solidFill>
                <a:srgbClr val="1F497D">
                  <a:lumMod val="75000"/>
                </a:srgbClr>
              </a:solidFill>
            </a:endParaRPr>
          </a:p>
          <a:p>
            <a:pPr marL="0" indent="0" fontAlgn="auto">
              <a:spcBef>
                <a:spcPts val="600"/>
              </a:spcBef>
              <a:spcAft>
                <a:spcPts val="0"/>
              </a:spcAft>
              <a:buFont typeface="Arial" pitchFamily="34" charset="0"/>
              <a:buNone/>
            </a:pPr>
            <a:r>
              <a:rPr lang="en-US" sz="1800" b="1" u="sng" dirty="0">
                <a:solidFill>
                  <a:srgbClr val="1F497D">
                    <a:lumMod val="75000"/>
                  </a:srgbClr>
                </a:solidFill>
              </a:rPr>
              <a:t>State Partners</a:t>
            </a:r>
          </a:p>
          <a:p>
            <a:pPr fontAlgn="auto">
              <a:spcBef>
                <a:spcPts val="600"/>
              </a:spcBef>
              <a:spcAft>
                <a:spcPts val="0"/>
              </a:spcAft>
            </a:pPr>
            <a:r>
              <a:rPr lang="en-US" sz="1800" dirty="0">
                <a:solidFill>
                  <a:srgbClr val="1F497D">
                    <a:lumMod val="75000"/>
                  </a:srgbClr>
                </a:solidFill>
              </a:rPr>
              <a:t>Katherine Record (HPC)</a:t>
            </a:r>
          </a:p>
          <a:p>
            <a:pPr fontAlgn="auto">
              <a:spcBef>
                <a:spcPts val="600"/>
              </a:spcBef>
              <a:spcAft>
                <a:spcPts val="0"/>
              </a:spcAft>
            </a:pPr>
            <a:r>
              <a:rPr lang="en-US" sz="1800" dirty="0" err="1">
                <a:solidFill>
                  <a:srgbClr val="1F497D">
                    <a:lumMod val="75000"/>
                  </a:srgbClr>
                </a:solidFill>
              </a:rPr>
              <a:t>Hannak</a:t>
            </a:r>
            <a:r>
              <a:rPr lang="en-US" sz="1800" dirty="0">
                <a:solidFill>
                  <a:srgbClr val="1F497D">
                    <a:lumMod val="75000"/>
                  </a:srgbClr>
                </a:solidFill>
              </a:rPr>
              <a:t> </a:t>
            </a:r>
            <a:r>
              <a:rPr lang="en-US" sz="1800" dirty="0" err="1">
                <a:solidFill>
                  <a:srgbClr val="1F497D">
                    <a:lumMod val="75000"/>
                  </a:srgbClr>
                </a:solidFill>
              </a:rPr>
              <a:t>Klookmok</a:t>
            </a:r>
            <a:r>
              <a:rPr lang="en-US" sz="1800" dirty="0">
                <a:solidFill>
                  <a:srgbClr val="1F497D">
                    <a:lumMod val="75000"/>
                  </a:srgbClr>
                </a:solidFill>
              </a:rPr>
              <a:t> (HPC)</a:t>
            </a:r>
          </a:p>
          <a:p>
            <a:pPr fontAlgn="auto">
              <a:spcBef>
                <a:spcPts val="600"/>
              </a:spcBef>
              <a:spcAft>
                <a:spcPts val="0"/>
              </a:spcAft>
            </a:pPr>
            <a:r>
              <a:rPr lang="en-US" sz="1800" dirty="0" err="1">
                <a:solidFill>
                  <a:srgbClr val="1F497D">
                    <a:lumMod val="75000"/>
                  </a:srgbClr>
                </a:solidFill>
              </a:rPr>
              <a:t>Fifi</a:t>
            </a:r>
            <a:r>
              <a:rPr lang="en-US" sz="1800" dirty="0">
                <a:solidFill>
                  <a:srgbClr val="1F497D">
                    <a:lumMod val="75000"/>
                  </a:srgbClr>
                </a:solidFill>
              </a:rPr>
              <a:t> Diop (DPH)</a:t>
            </a:r>
          </a:p>
          <a:p>
            <a:pPr fontAlgn="auto">
              <a:spcBef>
                <a:spcPts val="600"/>
              </a:spcBef>
              <a:spcAft>
                <a:spcPts val="0"/>
              </a:spcAft>
            </a:pPr>
            <a:r>
              <a:rPr lang="en-US" sz="1800" dirty="0">
                <a:solidFill>
                  <a:srgbClr val="1F497D">
                    <a:lumMod val="75000"/>
                  </a:srgbClr>
                </a:solidFill>
              </a:rPr>
              <a:t>Michael Kelleher (OHHS)</a:t>
            </a:r>
          </a:p>
          <a:p>
            <a:pPr fontAlgn="auto">
              <a:spcBef>
                <a:spcPts val="600"/>
              </a:spcBef>
              <a:spcAft>
                <a:spcPts val="0"/>
              </a:spcAft>
            </a:pPr>
            <a:r>
              <a:rPr lang="en-US" sz="1800" dirty="0">
                <a:solidFill>
                  <a:srgbClr val="1F497D">
                    <a:lumMod val="75000"/>
                  </a:srgbClr>
                </a:solidFill>
              </a:rPr>
              <a:t>Debra Bercuvitz (DPH) </a:t>
            </a:r>
          </a:p>
          <a:p>
            <a:pPr fontAlgn="auto">
              <a:spcBef>
                <a:spcPts val="600"/>
              </a:spcBef>
              <a:spcAft>
                <a:spcPts val="0"/>
              </a:spcAft>
            </a:pPr>
            <a:r>
              <a:rPr lang="en-US" sz="1800" dirty="0">
                <a:solidFill>
                  <a:srgbClr val="1F497D">
                    <a:lumMod val="75000"/>
                  </a:srgbClr>
                </a:solidFill>
              </a:rPr>
              <a:t>Abby Taylor (AGO)</a:t>
            </a:r>
          </a:p>
          <a:p>
            <a:pPr fontAlgn="auto">
              <a:spcBef>
                <a:spcPts val="600"/>
              </a:spcBef>
              <a:spcAft>
                <a:spcPts val="0"/>
              </a:spcAft>
            </a:pPr>
            <a:r>
              <a:rPr lang="en-US" sz="1800" dirty="0">
                <a:solidFill>
                  <a:srgbClr val="1F497D">
                    <a:lumMod val="75000"/>
                  </a:srgbClr>
                </a:solidFill>
              </a:rPr>
              <a:t>Karen Pressman (BSAS)</a:t>
            </a:r>
          </a:p>
          <a:p>
            <a:pPr fontAlgn="auto">
              <a:spcBef>
                <a:spcPts val="600"/>
              </a:spcBef>
              <a:spcAft>
                <a:spcPts val="0"/>
              </a:spcAft>
            </a:pPr>
            <a:r>
              <a:rPr lang="en-US" sz="1800" dirty="0" smtClean="0">
                <a:solidFill>
                  <a:srgbClr val="1F497D">
                    <a:lumMod val="75000"/>
                  </a:srgbClr>
                </a:solidFill>
              </a:rPr>
              <a:t>Mary Lutz </a:t>
            </a:r>
            <a:r>
              <a:rPr lang="en-US" sz="1800" dirty="0">
                <a:solidFill>
                  <a:srgbClr val="1F497D">
                    <a:lumMod val="75000"/>
                  </a:srgbClr>
                </a:solidFill>
              </a:rPr>
              <a:t>(DCF)</a:t>
            </a:r>
          </a:p>
          <a:p>
            <a:pPr marL="0" indent="0" fontAlgn="auto">
              <a:spcBef>
                <a:spcPts val="600"/>
              </a:spcBef>
              <a:spcAft>
                <a:spcPts val="0"/>
              </a:spcAft>
              <a:buFont typeface="Arial" pitchFamily="34" charset="0"/>
              <a:buNone/>
            </a:pPr>
            <a:endParaRPr lang="en-US" sz="800" dirty="0">
              <a:solidFill>
                <a:srgbClr val="1F497D">
                  <a:lumMod val="75000"/>
                </a:srgbClr>
              </a:solidFill>
            </a:endParaRPr>
          </a:p>
          <a:p>
            <a:pPr marL="0" indent="0" fontAlgn="auto">
              <a:spcBef>
                <a:spcPts val="600"/>
              </a:spcBef>
              <a:spcAft>
                <a:spcPts val="0"/>
              </a:spcAft>
              <a:buFont typeface="Arial" pitchFamily="34" charset="0"/>
              <a:buNone/>
            </a:pPr>
            <a:endParaRPr lang="en-US" sz="800" dirty="0">
              <a:solidFill>
                <a:srgbClr val="1F497D">
                  <a:lumMod val="75000"/>
                </a:srgbClr>
              </a:solidFill>
            </a:endParaRPr>
          </a:p>
          <a:p>
            <a:pPr marL="0" indent="0" fontAlgn="auto">
              <a:spcBef>
                <a:spcPts val="600"/>
              </a:spcBef>
              <a:spcAft>
                <a:spcPts val="0"/>
              </a:spcAft>
              <a:buFont typeface="Arial" pitchFamily="34" charset="0"/>
              <a:buNone/>
            </a:pPr>
            <a:endParaRPr lang="en-US" sz="1800" dirty="0">
              <a:solidFill>
                <a:srgbClr val="1F497D">
                  <a:lumMod val="75000"/>
                </a:srgbClr>
              </a:solidFill>
            </a:endParaRPr>
          </a:p>
          <a:p>
            <a:pPr marL="0" indent="0" fontAlgn="auto">
              <a:buFont typeface="Arial" pitchFamily="34" charset="0"/>
              <a:buNone/>
            </a:pPr>
            <a:endParaRPr lang="en-US" sz="1800" dirty="0">
              <a:solidFill>
                <a:srgbClr val="1F497D">
                  <a:lumMod val="75000"/>
                </a:srgbClr>
              </a:solidFill>
            </a:endParaRPr>
          </a:p>
        </p:txBody>
      </p:sp>
    </p:spTree>
    <p:extLst>
      <p:ext uri="{BB962C8B-B14F-4D97-AF65-F5344CB8AC3E}">
        <p14:creationId xmlns:p14="http://schemas.microsoft.com/office/powerpoint/2010/main" val="29250770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involved in PNQIN?</a:t>
            </a:r>
            <a:endParaRPr lang="en-US" dirty="0"/>
          </a:p>
        </p:txBody>
      </p:sp>
      <p:sp>
        <p:nvSpPr>
          <p:cNvPr id="3" name="Content Placeholder 2"/>
          <p:cNvSpPr>
            <a:spLocks noGrp="1"/>
          </p:cNvSpPr>
          <p:nvPr>
            <p:ph idx="1"/>
          </p:nvPr>
        </p:nvSpPr>
        <p:spPr>
          <a:xfrm>
            <a:off x="152400" y="762000"/>
            <a:ext cx="4114800" cy="5486400"/>
          </a:xfrm>
        </p:spPr>
        <p:txBody>
          <a:bodyPr>
            <a:noAutofit/>
          </a:bodyPr>
          <a:lstStyle/>
          <a:p>
            <a:pPr marL="176213" indent="-176213"/>
            <a:r>
              <a:rPr lang="en-US" sz="2400" dirty="0" smtClean="0"/>
              <a:t>Department of Public Health</a:t>
            </a:r>
          </a:p>
          <a:p>
            <a:pPr marL="176213" indent="-176213"/>
            <a:r>
              <a:rPr lang="en-US" sz="2400" dirty="0" smtClean="0"/>
              <a:t>Health Policy Commission</a:t>
            </a:r>
          </a:p>
          <a:p>
            <a:pPr marL="176213" indent="-176213"/>
            <a:r>
              <a:rPr lang="en-US" sz="2400" dirty="0" smtClean="0"/>
              <a:t>Health and Human Services</a:t>
            </a:r>
          </a:p>
          <a:p>
            <a:pPr marL="176213" indent="-176213"/>
            <a:r>
              <a:rPr lang="en-US" sz="2400" dirty="0" smtClean="0"/>
              <a:t>Attorney General’s Office</a:t>
            </a:r>
          </a:p>
          <a:p>
            <a:pPr marL="176213" indent="-176213"/>
            <a:r>
              <a:rPr lang="en-US" sz="2400" dirty="0" smtClean="0"/>
              <a:t>Bureau of Substance Abuse Services</a:t>
            </a:r>
          </a:p>
          <a:p>
            <a:pPr marL="176213" indent="-176213"/>
            <a:r>
              <a:rPr lang="en-US" sz="2400" dirty="0" smtClean="0"/>
              <a:t>Bureau of Family Health and Nutrition</a:t>
            </a:r>
          </a:p>
          <a:p>
            <a:pPr marL="176213" indent="-176213"/>
            <a:r>
              <a:rPr lang="en-US" sz="2400" dirty="0" smtClean="0"/>
              <a:t>Department of Children and Families</a:t>
            </a:r>
          </a:p>
          <a:p>
            <a:pPr marL="176213" indent="-176213"/>
            <a:r>
              <a:rPr lang="en-US" sz="2400" dirty="0" smtClean="0"/>
              <a:t>Early Intervention</a:t>
            </a:r>
          </a:p>
        </p:txBody>
      </p:sp>
      <p:sp>
        <p:nvSpPr>
          <p:cNvPr id="4" name="Content Placeholder 2"/>
          <p:cNvSpPr txBox="1">
            <a:spLocks/>
          </p:cNvSpPr>
          <p:nvPr/>
        </p:nvSpPr>
        <p:spPr bwMode="auto">
          <a:xfrm>
            <a:off x="4648200" y="7620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ts val="300"/>
              </a:spcAft>
              <a:buFont typeface="Arial" pitchFamily="34" charset="0"/>
              <a:buChar char="•"/>
              <a:defRPr sz="2800" kern="1200">
                <a:solidFill>
                  <a:schemeClr val="tx2">
                    <a:lumMod val="75000"/>
                  </a:schemeClr>
                </a:solidFill>
                <a:latin typeface="+mn-lt"/>
                <a:ea typeface="+mn-ea"/>
                <a:cs typeface="+mn-cs"/>
              </a:defRPr>
            </a:lvl1pPr>
            <a:lvl2pPr marL="742950" indent="-285750" algn="l" rtl="0" eaLnBrk="1" fontAlgn="base" hangingPunct="1">
              <a:spcBef>
                <a:spcPct val="20000"/>
              </a:spcBef>
              <a:spcAft>
                <a:spcPts val="300"/>
              </a:spcAft>
              <a:buFont typeface="Arial" pitchFamily="34" charset="0"/>
              <a:buChar char="–"/>
              <a:defRPr sz="2400" kern="1200">
                <a:solidFill>
                  <a:schemeClr val="tx2">
                    <a:lumMod val="75000"/>
                  </a:schemeClr>
                </a:solidFill>
                <a:latin typeface="+mn-lt"/>
                <a:ea typeface="+mn-ea"/>
                <a:cs typeface="+mn-cs"/>
              </a:defRPr>
            </a:lvl2pPr>
            <a:lvl3pPr marL="1143000" indent="-228600" algn="l" rtl="0" eaLnBrk="1" fontAlgn="base" hangingPunct="1">
              <a:spcBef>
                <a:spcPct val="20000"/>
              </a:spcBef>
              <a:spcAft>
                <a:spcPts val="300"/>
              </a:spcAft>
              <a:buFont typeface="Arial" pitchFamily="34" charset="0"/>
              <a:buChar char="•"/>
              <a:defRPr sz="2000" kern="1200">
                <a:solidFill>
                  <a:schemeClr val="tx2">
                    <a:lumMod val="75000"/>
                  </a:schemeClr>
                </a:solidFill>
                <a:latin typeface="+mn-lt"/>
                <a:ea typeface="+mn-ea"/>
                <a:cs typeface="+mn-cs"/>
              </a:defRPr>
            </a:lvl3pPr>
            <a:lvl4pPr marL="1600200" indent="-228600" algn="l" rtl="0" eaLnBrk="1" fontAlgn="base"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4pPr>
            <a:lvl5pPr marL="2057400" indent="-228600" algn="l" rtl="0" eaLnBrk="1" fontAlgn="base" hangingPunct="1">
              <a:spcBef>
                <a:spcPct val="20000"/>
              </a:spcBef>
              <a:spcAft>
                <a:spcPts val="300"/>
              </a:spcAft>
              <a:buFont typeface="Arial"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r>
              <a:rPr lang="en-US" sz="2400" dirty="0" smtClean="0">
                <a:solidFill>
                  <a:srgbClr val="1F497D">
                    <a:lumMod val="75000"/>
                  </a:srgbClr>
                </a:solidFill>
              </a:rPr>
              <a:t>March of Dimes</a:t>
            </a:r>
          </a:p>
          <a:p>
            <a:pPr marL="176213" indent="-176213"/>
            <a:r>
              <a:rPr lang="en-US" sz="2400" dirty="0" smtClean="0">
                <a:solidFill>
                  <a:srgbClr val="1F497D">
                    <a:lumMod val="75000"/>
                  </a:srgbClr>
                </a:solidFill>
              </a:rPr>
              <a:t>Centers for Disease Control and Prevention</a:t>
            </a:r>
          </a:p>
          <a:p>
            <a:pPr marL="176213" indent="-176213"/>
            <a:r>
              <a:rPr lang="en-US" sz="2400" dirty="0" err="1" smtClean="0">
                <a:solidFill>
                  <a:srgbClr val="1F497D">
                    <a:lumMod val="75000"/>
                  </a:srgbClr>
                </a:solidFill>
              </a:rPr>
              <a:t>AdCare</a:t>
            </a:r>
            <a:r>
              <a:rPr lang="en-US" sz="2400" dirty="0" smtClean="0">
                <a:solidFill>
                  <a:srgbClr val="1F497D">
                    <a:lumMod val="75000"/>
                  </a:srgbClr>
                </a:solidFill>
              </a:rPr>
              <a:t> Educational Institute</a:t>
            </a:r>
          </a:p>
          <a:p>
            <a:pPr marL="176213" indent="-176213"/>
            <a:r>
              <a:rPr lang="en-US" sz="2400" dirty="0" smtClean="0">
                <a:solidFill>
                  <a:srgbClr val="1F497D">
                    <a:lumMod val="75000"/>
                  </a:srgbClr>
                </a:solidFill>
              </a:rPr>
              <a:t>MCPAP for Moms</a:t>
            </a:r>
          </a:p>
          <a:p>
            <a:pPr marL="176213" indent="-176213"/>
            <a:r>
              <a:rPr lang="en-US" sz="2400" dirty="0" smtClean="0">
                <a:solidFill>
                  <a:srgbClr val="1F497D">
                    <a:lumMod val="75000"/>
                  </a:srgbClr>
                </a:solidFill>
              </a:rPr>
              <a:t>Moms Do Care</a:t>
            </a:r>
          </a:p>
          <a:p>
            <a:pPr marL="176213" indent="-176213"/>
            <a:r>
              <a:rPr lang="en-US" sz="2400" dirty="0" smtClean="0">
                <a:solidFill>
                  <a:srgbClr val="1F497D">
                    <a:lumMod val="75000"/>
                  </a:srgbClr>
                </a:solidFill>
              </a:rPr>
              <a:t>NICHQ</a:t>
            </a:r>
          </a:p>
          <a:p>
            <a:pPr marL="176213" indent="-176213"/>
            <a:r>
              <a:rPr lang="en-US" sz="2400" dirty="0" smtClean="0">
                <a:solidFill>
                  <a:srgbClr val="1F497D">
                    <a:lumMod val="75000"/>
                  </a:srgbClr>
                </a:solidFill>
              </a:rPr>
              <a:t>Boston Children’s Hospital PPSQ</a:t>
            </a:r>
          </a:p>
          <a:p>
            <a:pPr marL="176213" indent="-176213"/>
            <a:r>
              <a:rPr lang="en-US" sz="2400" dirty="0" smtClean="0">
                <a:solidFill>
                  <a:srgbClr val="1F497D">
                    <a:lumMod val="75000"/>
                  </a:srgbClr>
                </a:solidFill>
              </a:rPr>
              <a:t>Massachusetts Hospital Association</a:t>
            </a:r>
          </a:p>
          <a:p>
            <a:pPr marL="176213" indent="-176213"/>
            <a:r>
              <a:rPr lang="en-US" sz="2400" dirty="0" smtClean="0">
                <a:solidFill>
                  <a:srgbClr val="1F497D">
                    <a:lumMod val="75000"/>
                  </a:srgbClr>
                </a:solidFill>
              </a:rPr>
              <a:t>And others…</a:t>
            </a:r>
          </a:p>
        </p:txBody>
      </p:sp>
    </p:spTree>
    <p:extLst>
      <p:ext uri="{BB962C8B-B14F-4D97-AF65-F5344CB8AC3E}">
        <p14:creationId xmlns:p14="http://schemas.microsoft.com/office/powerpoint/2010/main" val="21516208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8382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Font typeface="Arial" charset="0"/>
              <a:buChar char="•"/>
              <a:defRPr sz="2800" kern="1200">
                <a:solidFill>
                  <a:schemeClr val="tx2">
                    <a:lumMod val="7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2">
                    <a:lumMod val="7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2">
                    <a:lumMod val="7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2">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US" altLang="en-US" b="1" u="sng" dirty="0">
                <a:solidFill>
                  <a:srgbClr val="1F497D">
                    <a:lumMod val="75000"/>
                  </a:srgbClr>
                </a:solidFill>
              </a:rPr>
              <a:t>Past and </a:t>
            </a:r>
            <a:r>
              <a:rPr lang="en-US" altLang="en-US" b="1" u="sng" dirty="0" smtClean="0">
                <a:solidFill>
                  <a:srgbClr val="1F497D">
                    <a:lumMod val="75000"/>
                  </a:srgbClr>
                </a:solidFill>
              </a:rPr>
              <a:t>ongoing state efforts </a:t>
            </a:r>
            <a:endParaRPr lang="en-US" b="1" u="sng" dirty="0" smtClean="0">
              <a:solidFill>
                <a:srgbClr val="17375E"/>
              </a:solidFill>
            </a:endParaRPr>
          </a:p>
          <a:p>
            <a:pPr>
              <a:defRPr/>
            </a:pPr>
            <a:r>
              <a:rPr lang="en-US" dirty="0" smtClean="0">
                <a:solidFill>
                  <a:srgbClr val="17375E"/>
                </a:solidFill>
              </a:rPr>
              <a:t>More treatment programs (BSAS), </a:t>
            </a:r>
            <a:r>
              <a:rPr lang="en-US" dirty="0">
                <a:solidFill>
                  <a:srgbClr val="17375E"/>
                </a:solidFill>
              </a:rPr>
              <a:t>particularly for </a:t>
            </a:r>
            <a:r>
              <a:rPr lang="en-US" dirty="0" smtClean="0">
                <a:solidFill>
                  <a:srgbClr val="17375E"/>
                </a:solidFill>
              </a:rPr>
              <a:t>women</a:t>
            </a:r>
          </a:p>
          <a:p>
            <a:pPr>
              <a:defRPr/>
            </a:pPr>
            <a:r>
              <a:rPr lang="en-US" dirty="0">
                <a:solidFill>
                  <a:srgbClr val="17375E"/>
                </a:solidFill>
              </a:rPr>
              <a:t>M</a:t>
            </a:r>
            <a:r>
              <a:rPr lang="en-US" dirty="0" smtClean="0">
                <a:solidFill>
                  <a:srgbClr val="17375E"/>
                </a:solidFill>
              </a:rPr>
              <a:t>andatory </a:t>
            </a:r>
            <a:r>
              <a:rPr lang="en-US" dirty="0">
                <a:solidFill>
                  <a:srgbClr val="17375E"/>
                </a:solidFill>
              </a:rPr>
              <a:t>insurance </a:t>
            </a:r>
            <a:r>
              <a:rPr lang="en-US" dirty="0" smtClean="0">
                <a:solidFill>
                  <a:srgbClr val="17375E"/>
                </a:solidFill>
              </a:rPr>
              <a:t>coverage for treatment</a:t>
            </a:r>
          </a:p>
          <a:p>
            <a:pPr>
              <a:defRPr/>
            </a:pPr>
            <a:r>
              <a:rPr lang="en-US" dirty="0" smtClean="0">
                <a:solidFill>
                  <a:srgbClr val="17375E"/>
                </a:solidFill>
              </a:rPr>
              <a:t>Increasing trainings for MAT providers</a:t>
            </a:r>
            <a:endParaRPr lang="en-US" dirty="0">
              <a:solidFill>
                <a:srgbClr val="17375E"/>
              </a:solidFill>
            </a:endParaRPr>
          </a:p>
          <a:p>
            <a:pPr>
              <a:defRPr/>
            </a:pPr>
            <a:r>
              <a:rPr lang="en-US" dirty="0">
                <a:solidFill>
                  <a:srgbClr val="17375E"/>
                </a:solidFill>
              </a:rPr>
              <a:t>Improving DCF screening and monitoring protocols</a:t>
            </a:r>
          </a:p>
          <a:p>
            <a:pPr>
              <a:defRPr/>
            </a:pPr>
            <a:r>
              <a:rPr lang="en-US" dirty="0" smtClean="0">
                <a:solidFill>
                  <a:srgbClr val="17375E"/>
                </a:solidFill>
              </a:rPr>
              <a:t>Increasing Early Intervention </a:t>
            </a:r>
            <a:r>
              <a:rPr lang="en-US" dirty="0">
                <a:solidFill>
                  <a:srgbClr val="17375E"/>
                </a:solidFill>
              </a:rPr>
              <a:t>enrollment for SENs</a:t>
            </a:r>
          </a:p>
          <a:p>
            <a:pPr>
              <a:defRPr/>
            </a:pPr>
            <a:r>
              <a:rPr lang="en-US" dirty="0">
                <a:solidFill>
                  <a:srgbClr val="17375E"/>
                </a:solidFill>
              </a:rPr>
              <a:t>Peer mentor moms </a:t>
            </a:r>
            <a:r>
              <a:rPr lang="en-US" dirty="0" smtClean="0">
                <a:solidFill>
                  <a:srgbClr val="17375E"/>
                </a:solidFill>
              </a:rPr>
              <a:t>through Moms </a:t>
            </a:r>
            <a:r>
              <a:rPr lang="en-US" dirty="0">
                <a:solidFill>
                  <a:srgbClr val="17375E"/>
                </a:solidFill>
              </a:rPr>
              <a:t>Do </a:t>
            </a:r>
            <a:r>
              <a:rPr lang="en-US" dirty="0" smtClean="0">
                <a:solidFill>
                  <a:srgbClr val="17375E"/>
                </a:solidFill>
              </a:rPr>
              <a:t>Care</a:t>
            </a:r>
            <a:endParaRPr lang="en-US" dirty="0">
              <a:solidFill>
                <a:srgbClr val="17375E"/>
              </a:solidFill>
            </a:endParaRPr>
          </a:p>
          <a:p>
            <a:pPr>
              <a:defRPr/>
            </a:pPr>
            <a:r>
              <a:rPr lang="en-US" dirty="0">
                <a:solidFill>
                  <a:srgbClr val="17375E"/>
                </a:solidFill>
              </a:rPr>
              <a:t>HPC </a:t>
            </a:r>
            <a:r>
              <a:rPr lang="en-US" dirty="0" smtClean="0">
                <a:solidFill>
                  <a:srgbClr val="17375E"/>
                </a:solidFill>
              </a:rPr>
              <a:t>innovation investments </a:t>
            </a:r>
            <a:r>
              <a:rPr lang="en-US" dirty="0">
                <a:solidFill>
                  <a:srgbClr val="17375E"/>
                </a:solidFill>
              </a:rPr>
              <a:t>around NAS</a:t>
            </a:r>
          </a:p>
          <a:p>
            <a:pPr>
              <a:defRPr/>
            </a:pPr>
            <a:r>
              <a:rPr lang="en-US" dirty="0" smtClean="0">
                <a:solidFill>
                  <a:srgbClr val="1F497D">
                    <a:lumMod val="75000"/>
                  </a:srgbClr>
                </a:solidFill>
              </a:rPr>
              <a:t>Governor’s task force, state legislation</a:t>
            </a:r>
            <a:endParaRPr lang="en-US" dirty="0" smtClean="0">
              <a:solidFill>
                <a:srgbClr val="17375E"/>
              </a:solidFill>
            </a:endParaRPr>
          </a:p>
          <a:p>
            <a:pPr>
              <a:defRPr/>
            </a:pPr>
            <a:r>
              <a:rPr lang="en-US" dirty="0" smtClean="0">
                <a:solidFill>
                  <a:srgbClr val="17375E"/>
                </a:solidFill>
              </a:rPr>
              <a:t>Many </a:t>
            </a:r>
            <a:r>
              <a:rPr lang="en-US" dirty="0">
                <a:solidFill>
                  <a:srgbClr val="17375E"/>
                </a:solidFill>
              </a:rPr>
              <a:t>efforts to reduce opioid burden, including PMP</a:t>
            </a:r>
          </a:p>
          <a:p>
            <a:pPr>
              <a:defRPr/>
            </a:pPr>
            <a:r>
              <a:rPr lang="en-US" dirty="0">
                <a:solidFill>
                  <a:srgbClr val="17375E"/>
                </a:solidFill>
              </a:rPr>
              <a:t>Widespread availability of Naloxone</a:t>
            </a:r>
          </a:p>
          <a:p>
            <a:pPr>
              <a:defRPr/>
            </a:pPr>
            <a:endParaRPr lang="en-US" dirty="0">
              <a:solidFill>
                <a:srgbClr val="17375E"/>
              </a:solidFill>
            </a:endParaRPr>
          </a:p>
        </p:txBody>
      </p:sp>
      <p:sp>
        <p:nvSpPr>
          <p:cNvPr id="10242" name="Title 2"/>
          <p:cNvSpPr>
            <a:spLocks noGrp="1"/>
          </p:cNvSpPr>
          <p:nvPr>
            <p:ph type="title"/>
          </p:nvPr>
        </p:nvSpPr>
        <p:spPr/>
        <p:txBody>
          <a:bodyPr>
            <a:normAutofit/>
          </a:bodyPr>
          <a:lstStyle/>
          <a:p>
            <a:r>
              <a:rPr lang="en-US" altLang="en-US" dirty="0" smtClean="0"/>
              <a:t>What</a:t>
            </a:r>
            <a:r>
              <a:rPr lang="en-US" altLang="en-US" dirty="0"/>
              <a:t> </a:t>
            </a:r>
            <a:r>
              <a:rPr lang="en-US" altLang="en-US" dirty="0" smtClean="0"/>
              <a:t>has been done already on this project?</a:t>
            </a:r>
            <a:endParaRPr lang="en-US" altLang="en-US" dirty="0"/>
          </a:p>
        </p:txBody>
      </p:sp>
    </p:spTree>
    <p:extLst>
      <p:ext uri="{BB962C8B-B14F-4D97-AF65-F5344CB8AC3E}">
        <p14:creationId xmlns:p14="http://schemas.microsoft.com/office/powerpoint/2010/main" val="36259336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8382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2">
                    <a:lumMod val="7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2">
                    <a:lumMod val="7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2">
                    <a:lumMod val="7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2">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US" b="1" u="sng" dirty="0" err="1" smtClean="0">
                <a:solidFill>
                  <a:srgbClr val="17375E"/>
                </a:solidFill>
              </a:rPr>
              <a:t>NeoQIC</a:t>
            </a:r>
            <a:r>
              <a:rPr lang="en-US" b="1" u="sng" dirty="0" smtClean="0">
                <a:solidFill>
                  <a:srgbClr val="17375E"/>
                </a:solidFill>
              </a:rPr>
              <a:t> and MPQC</a:t>
            </a:r>
          </a:p>
          <a:p>
            <a:pPr>
              <a:defRPr/>
            </a:pPr>
            <a:r>
              <a:rPr lang="en-US" dirty="0" smtClean="0">
                <a:solidFill>
                  <a:srgbClr val="17375E"/>
                </a:solidFill>
              </a:rPr>
              <a:t>Collaborative project since 2013</a:t>
            </a:r>
          </a:p>
          <a:p>
            <a:pPr>
              <a:defRPr/>
            </a:pPr>
            <a:r>
              <a:rPr lang="en-US" dirty="0" smtClean="0">
                <a:solidFill>
                  <a:srgbClr val="17375E"/>
                </a:solidFill>
              </a:rPr>
              <a:t>Hospital-based </a:t>
            </a:r>
            <a:r>
              <a:rPr lang="en-US" dirty="0">
                <a:solidFill>
                  <a:srgbClr val="17375E"/>
                </a:solidFill>
              </a:rPr>
              <a:t>improvement teams</a:t>
            </a:r>
          </a:p>
          <a:p>
            <a:pPr>
              <a:defRPr/>
            </a:pPr>
            <a:r>
              <a:rPr lang="en-US" dirty="0" smtClean="0">
                <a:solidFill>
                  <a:srgbClr val="17375E"/>
                </a:solidFill>
              </a:rPr>
              <a:t>Practice </a:t>
            </a:r>
            <a:r>
              <a:rPr lang="en-US" dirty="0">
                <a:solidFill>
                  <a:srgbClr val="17375E"/>
                </a:solidFill>
              </a:rPr>
              <a:t>surveys and data audits</a:t>
            </a:r>
          </a:p>
          <a:p>
            <a:pPr>
              <a:defRPr/>
            </a:pPr>
            <a:r>
              <a:rPr lang="en-US" dirty="0" smtClean="0">
                <a:solidFill>
                  <a:srgbClr val="17375E"/>
                </a:solidFill>
              </a:rPr>
              <a:t>Online maternal and neonatal toolkits</a:t>
            </a:r>
          </a:p>
          <a:p>
            <a:pPr>
              <a:defRPr/>
            </a:pPr>
            <a:r>
              <a:rPr lang="en-US" dirty="0" smtClean="0">
                <a:solidFill>
                  <a:srgbClr val="17375E"/>
                </a:solidFill>
              </a:rPr>
              <a:t>Partnerships </a:t>
            </a:r>
            <a:r>
              <a:rPr lang="en-US" dirty="0">
                <a:solidFill>
                  <a:srgbClr val="17375E"/>
                </a:solidFill>
              </a:rPr>
              <a:t>with many state agencies and </a:t>
            </a:r>
            <a:r>
              <a:rPr lang="en-US" dirty="0" smtClean="0">
                <a:solidFill>
                  <a:srgbClr val="17375E"/>
                </a:solidFill>
              </a:rPr>
              <a:t>groups</a:t>
            </a:r>
          </a:p>
          <a:p>
            <a:pPr>
              <a:defRPr/>
            </a:pPr>
            <a:r>
              <a:rPr lang="en-US" dirty="0" smtClean="0">
                <a:solidFill>
                  <a:srgbClr val="17375E"/>
                </a:solidFill>
              </a:rPr>
              <a:t>CDC grant!</a:t>
            </a:r>
            <a:endParaRPr lang="en-US" dirty="0">
              <a:solidFill>
                <a:srgbClr val="17375E"/>
              </a:solidFill>
            </a:endParaRPr>
          </a:p>
          <a:p>
            <a:pPr>
              <a:defRPr/>
            </a:pPr>
            <a:endParaRPr lang="en-US" dirty="0">
              <a:solidFill>
                <a:srgbClr val="17375E"/>
              </a:solidFill>
            </a:endParaRPr>
          </a:p>
        </p:txBody>
      </p:sp>
      <p:sp>
        <p:nvSpPr>
          <p:cNvPr id="10242" name="Title 2"/>
          <p:cNvSpPr>
            <a:spLocks noGrp="1"/>
          </p:cNvSpPr>
          <p:nvPr>
            <p:ph type="title"/>
          </p:nvPr>
        </p:nvSpPr>
        <p:spPr/>
        <p:txBody>
          <a:bodyPr>
            <a:normAutofit/>
          </a:bodyPr>
          <a:lstStyle/>
          <a:p>
            <a:r>
              <a:rPr lang="en-US" altLang="en-US" dirty="0"/>
              <a:t>What has been done already?</a:t>
            </a:r>
          </a:p>
        </p:txBody>
      </p:sp>
    </p:spTree>
    <p:extLst>
      <p:ext uri="{BB962C8B-B14F-4D97-AF65-F5344CB8AC3E}">
        <p14:creationId xmlns:p14="http://schemas.microsoft.com/office/powerpoint/2010/main" val="2419453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0"/>
            <a:ext cx="9144000" cy="3352800"/>
          </a:xfrm>
          <a:prstGeom prst="rect">
            <a:avLst/>
          </a:prstGeom>
          <a:solidFill>
            <a:srgbClr val="003366"/>
          </a:solidFill>
          <a:ln w="9525">
            <a:solidFill>
              <a:srgbClr val="000000"/>
            </a:solidFill>
            <a:miter lim="800000"/>
            <a:headEnd/>
            <a:tailEnd/>
          </a:ln>
        </p:spPr>
        <p:txBody>
          <a:bodyPr/>
          <a:lstStyle/>
          <a:p>
            <a:pPr algn="ctr" defTabSz="914305">
              <a:spcBef>
                <a:spcPct val="50000"/>
              </a:spcBef>
            </a:pPr>
            <a:endParaRPr lang="en-US" sz="1200" b="1" dirty="0">
              <a:solidFill>
                <a:srgbClr val="FFFFFF"/>
              </a:solidFill>
              <a:latin typeface="Calibri"/>
              <a:ea typeface="+mn-ea"/>
            </a:endParaRPr>
          </a:p>
        </p:txBody>
      </p:sp>
      <p:sp>
        <p:nvSpPr>
          <p:cNvPr id="31746" name="Rectangle 3"/>
          <p:cNvSpPr>
            <a:spLocks noChangeArrowheads="1"/>
          </p:cNvSpPr>
          <p:nvPr/>
        </p:nvSpPr>
        <p:spPr bwMode="white">
          <a:xfrm>
            <a:off x="152400" y="838200"/>
            <a:ext cx="6629400" cy="1485900"/>
          </a:xfrm>
          <a:prstGeom prst="rect">
            <a:avLst/>
          </a:prstGeom>
          <a:noFill/>
          <a:ln w="9525">
            <a:noFill/>
            <a:miter lim="800000"/>
            <a:headEnd/>
            <a:tailEnd/>
          </a:ln>
        </p:spPr>
        <p:txBody>
          <a:bodyPr lIns="64008" tIns="32004" rIns="64008" bIns="32004" anchor="ctr"/>
          <a:lstStyle/>
          <a:p>
            <a:pPr algn="ctr" defTabSz="914305" eaLnBrk="1" hangingPunct="1">
              <a:spcAft>
                <a:spcPts val="1000"/>
              </a:spcAft>
            </a:pPr>
            <a:r>
              <a:rPr lang="en-US" sz="2800" b="1" dirty="0">
                <a:solidFill>
                  <a:srgbClr val="FFFFFF"/>
                </a:solidFill>
                <a:ea typeface="+mn-ea"/>
                <a:cs typeface="Arial" panose="020B0604020202020204" pitchFamily="34" charset="0"/>
              </a:rPr>
              <a:t>Commonwealth of Massachusetts</a:t>
            </a:r>
            <a:br>
              <a:rPr lang="en-US" sz="2800" b="1" dirty="0">
                <a:solidFill>
                  <a:srgbClr val="FFFFFF"/>
                </a:solidFill>
                <a:ea typeface="+mn-ea"/>
                <a:cs typeface="Arial" panose="020B0604020202020204" pitchFamily="34" charset="0"/>
              </a:rPr>
            </a:br>
            <a:r>
              <a:rPr lang="en-US" sz="2400" b="1" dirty="0">
                <a:solidFill>
                  <a:srgbClr val="FFFFFF"/>
                </a:solidFill>
                <a:ea typeface="+mn-ea"/>
                <a:cs typeface="Arial" panose="020B0604020202020204" pitchFamily="34" charset="0"/>
              </a:rPr>
              <a:t> </a:t>
            </a:r>
            <a:endParaRPr lang="en-US" sz="2400" dirty="0">
              <a:solidFill>
                <a:srgbClr val="000000"/>
              </a:solidFill>
              <a:ea typeface="+mn-ea"/>
              <a:cs typeface="Arial" panose="020B0604020202020204" pitchFamily="34" charset="0"/>
            </a:endParaRPr>
          </a:p>
        </p:txBody>
      </p:sp>
      <p:pic>
        <p:nvPicPr>
          <p:cNvPr id="31747" name="Picture 4"/>
          <p:cNvPicPr>
            <a:picLocks noChangeAspect="1" noChangeArrowheads="1"/>
          </p:cNvPicPr>
          <p:nvPr/>
        </p:nvPicPr>
        <p:blipFill>
          <a:blip r:embed="rId3"/>
          <a:srcRect/>
          <a:stretch>
            <a:fillRect/>
          </a:stretch>
        </p:blipFill>
        <p:spPr bwMode="auto">
          <a:xfrm>
            <a:off x="6705600" y="762000"/>
            <a:ext cx="1487488" cy="1543050"/>
          </a:xfrm>
          <a:prstGeom prst="rect">
            <a:avLst/>
          </a:prstGeom>
          <a:noFill/>
          <a:ln w="9525">
            <a:noFill/>
            <a:miter lim="800000"/>
            <a:headEnd/>
            <a:tailEnd/>
          </a:ln>
        </p:spPr>
      </p:pic>
      <p:sp>
        <p:nvSpPr>
          <p:cNvPr id="10" name="TextBox 9"/>
          <p:cNvSpPr txBox="1"/>
          <p:nvPr/>
        </p:nvSpPr>
        <p:spPr>
          <a:xfrm>
            <a:off x="222250" y="3581400"/>
            <a:ext cx="8737600" cy="2923877"/>
          </a:xfrm>
          <a:prstGeom prst="rect">
            <a:avLst/>
          </a:prstGeom>
          <a:noFill/>
        </p:spPr>
        <p:txBody>
          <a:bodyPr>
            <a:spAutoFit/>
          </a:bodyPr>
          <a:lstStyle/>
          <a:p>
            <a:pPr algn="ctr" defTabSz="914305" eaLnBrk="1" hangingPunct="1">
              <a:defRPr/>
            </a:pPr>
            <a:r>
              <a:rPr lang="en-US" sz="2400" dirty="0">
                <a:solidFill>
                  <a:srgbClr val="003366"/>
                </a:solidFill>
                <a:latin typeface="Calibri"/>
                <a:ea typeface="+mn-ea"/>
              </a:rPr>
              <a:t>Interagency Task Force on </a:t>
            </a:r>
            <a:endParaRPr lang="en-US" sz="2400" dirty="0" smtClean="0">
              <a:solidFill>
                <a:srgbClr val="003366"/>
              </a:solidFill>
              <a:latin typeface="Calibri"/>
              <a:ea typeface="+mn-ea"/>
            </a:endParaRPr>
          </a:p>
          <a:p>
            <a:pPr algn="ctr" defTabSz="914305" eaLnBrk="1" hangingPunct="1">
              <a:defRPr/>
            </a:pPr>
            <a:r>
              <a:rPr lang="en-US" sz="2400" dirty="0" smtClean="0">
                <a:solidFill>
                  <a:srgbClr val="003366"/>
                </a:solidFill>
                <a:latin typeface="Calibri"/>
                <a:ea typeface="+mn-ea"/>
              </a:rPr>
              <a:t>Newborns </a:t>
            </a:r>
            <a:r>
              <a:rPr lang="en-US" sz="2400" dirty="0">
                <a:solidFill>
                  <a:srgbClr val="003366"/>
                </a:solidFill>
                <a:latin typeface="Calibri"/>
                <a:ea typeface="+mn-ea"/>
              </a:rPr>
              <a:t>with Neonatal Abstinence Syndrome</a:t>
            </a:r>
          </a:p>
          <a:p>
            <a:pPr algn="r" defTabSz="914305" eaLnBrk="1" hangingPunct="1">
              <a:defRPr/>
            </a:pPr>
            <a:endParaRPr lang="en-US" sz="2400" b="1" i="1" dirty="0">
              <a:solidFill>
                <a:srgbClr val="003366"/>
              </a:solidFill>
              <a:latin typeface="Calibri"/>
              <a:ea typeface="+mn-ea"/>
            </a:endParaRPr>
          </a:p>
          <a:p>
            <a:pPr algn="ctr" defTabSz="914305" eaLnBrk="1" hangingPunct="1">
              <a:defRPr/>
            </a:pPr>
            <a:r>
              <a:rPr lang="en-US" sz="2000" i="1" dirty="0" smtClean="0">
                <a:solidFill>
                  <a:srgbClr val="003366"/>
                </a:solidFill>
                <a:latin typeface="Calibri"/>
                <a:ea typeface="+mn-ea"/>
              </a:rPr>
              <a:t>State </a:t>
            </a:r>
            <a:r>
              <a:rPr lang="en-US" sz="2000" i="1" dirty="0">
                <a:solidFill>
                  <a:srgbClr val="003366"/>
                </a:solidFill>
                <a:latin typeface="Calibri"/>
                <a:ea typeface="+mn-ea"/>
              </a:rPr>
              <a:t>plan for the </a:t>
            </a:r>
            <a:r>
              <a:rPr lang="en-US" sz="2000" b="1" i="1" dirty="0">
                <a:solidFill>
                  <a:srgbClr val="003366"/>
                </a:solidFill>
                <a:latin typeface="Calibri"/>
                <a:ea typeface="+mn-ea"/>
              </a:rPr>
              <a:t>coordination of care and services</a:t>
            </a:r>
            <a:r>
              <a:rPr lang="en-US" sz="2000" i="1" dirty="0">
                <a:solidFill>
                  <a:srgbClr val="003366"/>
                </a:solidFill>
                <a:latin typeface="Calibri"/>
                <a:ea typeface="+mn-ea"/>
              </a:rPr>
              <a:t> for newborns with neonatal abstinence syndrome and </a:t>
            </a:r>
            <a:r>
              <a:rPr lang="en-US" sz="2000" i="1" dirty="0" smtClean="0">
                <a:solidFill>
                  <a:srgbClr val="003366"/>
                </a:solidFill>
                <a:latin typeface="Calibri"/>
                <a:ea typeface="+mn-ea"/>
              </a:rPr>
              <a:t>substance-exposed </a:t>
            </a:r>
            <a:r>
              <a:rPr lang="en-US" sz="2000" i="1" dirty="0">
                <a:solidFill>
                  <a:srgbClr val="003366"/>
                </a:solidFill>
                <a:latin typeface="Calibri"/>
                <a:ea typeface="+mn-ea"/>
              </a:rPr>
              <a:t>newborns</a:t>
            </a:r>
          </a:p>
          <a:p>
            <a:pPr algn="r" defTabSz="914305" eaLnBrk="1" hangingPunct="1">
              <a:defRPr/>
            </a:pPr>
            <a:endParaRPr lang="en-US" b="1" dirty="0" smtClean="0">
              <a:solidFill>
                <a:srgbClr val="003366"/>
              </a:solidFill>
              <a:latin typeface="Calibri"/>
              <a:ea typeface="+mn-ea"/>
            </a:endParaRPr>
          </a:p>
          <a:p>
            <a:pPr algn="r" defTabSz="914305" eaLnBrk="1" hangingPunct="1">
              <a:defRPr/>
            </a:pPr>
            <a:endParaRPr lang="en-US" b="1" dirty="0" smtClean="0">
              <a:solidFill>
                <a:srgbClr val="003366"/>
              </a:solidFill>
              <a:latin typeface="Calibri"/>
              <a:ea typeface="+mn-ea"/>
            </a:endParaRPr>
          </a:p>
          <a:p>
            <a:pPr defTabSz="914305" eaLnBrk="1" hangingPunct="1">
              <a:defRPr/>
            </a:pPr>
            <a:r>
              <a:rPr lang="en-US" b="1" dirty="0">
                <a:solidFill>
                  <a:srgbClr val="003366"/>
                </a:solidFill>
                <a:latin typeface="Calibri"/>
                <a:ea typeface="+mn-ea"/>
              </a:rPr>
              <a:t>	</a:t>
            </a:r>
            <a:r>
              <a:rPr lang="en-US" b="1" dirty="0" smtClean="0">
                <a:solidFill>
                  <a:srgbClr val="003366"/>
                </a:solidFill>
                <a:latin typeface="Calibri"/>
                <a:ea typeface="+mn-ea"/>
              </a:rPr>
              <a:t>						        March 17, </a:t>
            </a:r>
            <a:r>
              <a:rPr lang="en-US" b="1" dirty="0">
                <a:solidFill>
                  <a:srgbClr val="003366"/>
                </a:solidFill>
                <a:latin typeface="Calibri"/>
                <a:ea typeface="+mn-ea"/>
              </a:rPr>
              <a:t>2017</a:t>
            </a:r>
          </a:p>
          <a:p>
            <a:pPr algn="r" defTabSz="914305" eaLnBrk="1" hangingPunct="1">
              <a:defRPr/>
            </a:pPr>
            <a:endParaRPr lang="en-US" b="1" dirty="0">
              <a:solidFill>
                <a:srgbClr val="003366"/>
              </a:solidFill>
              <a:latin typeface="Calibri"/>
              <a:ea typeface="+mn-ea"/>
            </a:endParaRPr>
          </a:p>
        </p:txBody>
      </p:sp>
      <p:sp>
        <p:nvSpPr>
          <p:cNvPr id="2" name="Rectangle 1"/>
          <p:cNvSpPr/>
          <p:nvPr/>
        </p:nvSpPr>
        <p:spPr bwMode="auto">
          <a:xfrm>
            <a:off x="4406902" y="6471593"/>
            <a:ext cx="368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defTabSz="914305"/>
            <a:endParaRPr lang="en-US" sz="1600" dirty="0">
              <a:solidFill>
                <a:srgbClr val="000000"/>
              </a:solidFill>
              <a:latin typeface="Calibri"/>
              <a:ea typeface="+mn-ea"/>
            </a:endParaRPr>
          </a:p>
        </p:txBody>
      </p:sp>
      <p:sp>
        <p:nvSpPr>
          <p:cNvPr id="3" name="Slide Number Placeholder 2"/>
          <p:cNvSpPr>
            <a:spLocks noGrp="1"/>
          </p:cNvSpPr>
          <p:nvPr>
            <p:ph type="sldNum" sz="quarter" idx="12"/>
          </p:nvPr>
        </p:nvSpPr>
        <p:spPr/>
        <p:txBody>
          <a:bodyPr/>
          <a:lstStyle/>
          <a:p>
            <a:pPr fontAlgn="base">
              <a:spcAft>
                <a:spcPct val="0"/>
              </a:spcAft>
              <a:defRPr/>
            </a:pPr>
            <a:fld id="{AEDD70FA-59E1-4157-923E-C4A67B08AD84}" type="slidenum">
              <a:rPr lang="en-US" smtClean="0"/>
              <a:pPr fontAlgn="base">
                <a:spcAft>
                  <a:spcPct val="0"/>
                </a:spcAft>
                <a:defRPr/>
              </a:pPr>
              <a:t>78</a:t>
            </a:fld>
            <a:endParaRPr lang="en-US" dirty="0"/>
          </a:p>
        </p:txBody>
      </p:sp>
    </p:spTree>
    <p:extLst>
      <p:ext uri="{BB962C8B-B14F-4D97-AF65-F5344CB8AC3E}">
        <p14:creationId xmlns:p14="http://schemas.microsoft.com/office/powerpoint/2010/main" val="38048347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QIC left 300 x 77 jpg.jpg"/>
          <p:cNvPicPr>
            <a:picLocks noChangeAspect="1"/>
          </p:cNvPicPr>
          <p:nvPr/>
        </p:nvPicPr>
        <p:blipFill>
          <a:blip r:embed="rId2" cstate="print"/>
          <a:stretch>
            <a:fillRect/>
          </a:stretch>
        </p:blipFill>
        <p:spPr>
          <a:xfrm>
            <a:off x="556265" y="410392"/>
            <a:ext cx="3265714" cy="838200"/>
          </a:xfrm>
          <a:prstGeom prst="rect">
            <a:avLst/>
          </a:prstGeom>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24188" r="28032"/>
          <a:stretch/>
        </p:blipFill>
        <p:spPr>
          <a:xfrm>
            <a:off x="5434041" y="304800"/>
            <a:ext cx="3189289" cy="1400175"/>
          </a:xfrm>
          <a:prstGeom prst="rect">
            <a:avLst/>
          </a:prstGeom>
        </p:spPr>
      </p:pic>
      <p:pic>
        <p:nvPicPr>
          <p:cNvPr id="1026" name="Picture 2" descr="S:\NeoResearch\Gupta Projects\NeoQIC NAS\PNQIN Logo\PNQIN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610" y="1704975"/>
            <a:ext cx="2743200" cy="1700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76" y="4876800"/>
            <a:ext cx="2941524" cy="91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S:\NeoResearch\Gupta Projects\NeoQIC NAS\PNQIN Logo\DPH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9369" y="3962400"/>
            <a:ext cx="1571683" cy="15719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gupta\AppData\Local\Microsoft\Windows\Temporary Internet Files\Content.Outlook\SY7I0DQH\MODlogo_Primary_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9899" y="4917028"/>
            <a:ext cx="2676684" cy="83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4000" b="1" dirty="0" smtClean="0">
                <a:solidFill>
                  <a:srgbClr val="F58466"/>
                </a:solidFill>
                <a:latin typeface="Goudy Old Style" pitchFamily="18" charset="0"/>
              </a:rPr>
              <a:t>Maternal Hypertension Data: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Time to Treatment</a:t>
            </a:r>
          </a:p>
        </p:txBody>
      </p:sp>
      <p:graphicFrame>
        <p:nvGraphicFramePr>
          <p:cNvPr id="5" name="Chart 4"/>
          <p:cNvGraphicFramePr>
            <a:graphicFrameLocks/>
          </p:cNvGraphicFramePr>
          <p:nvPr>
            <p:extLst/>
          </p:nvPr>
        </p:nvGraphicFramePr>
        <p:xfrm>
          <a:off x="246185" y="1066800"/>
          <a:ext cx="8915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p:cNvSpPr/>
          <p:nvPr/>
        </p:nvSpPr>
        <p:spPr>
          <a:xfrm>
            <a:off x="457200" y="2842846"/>
            <a:ext cx="609600" cy="381000"/>
          </a:xfrm>
          <a:prstGeom prst="ellipse">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05253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OUD in Pregnancy and SEN Improvement Initiative</a:t>
            </a:r>
            <a:endParaRPr lang="en-US" dirty="0"/>
          </a:p>
        </p:txBody>
      </p:sp>
    </p:spTree>
    <p:extLst>
      <p:ext uri="{BB962C8B-B14F-4D97-AF65-F5344CB8AC3E}">
        <p14:creationId xmlns:p14="http://schemas.microsoft.com/office/powerpoint/2010/main" val="14813730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1232" y="3081074"/>
            <a:ext cx="1362075" cy="538977"/>
          </a:xfrm>
          <a:prstGeom prst="roundRect">
            <a:avLst/>
          </a:prstGeom>
          <a:solidFill>
            <a:srgbClr val="6F8DB9">
              <a:lumMod val="75000"/>
            </a:srgbClr>
          </a:solidFill>
          <a:ln w="38100" cap="flat" cmpd="sng" algn="ctr">
            <a:noFill/>
            <a:prstDash val="solid"/>
          </a:ln>
          <a:effectLst/>
        </p:spPr>
        <p:txBody>
          <a:bodyPr anchor="ctr"/>
          <a:lstStyle/>
          <a:p>
            <a:pPr algn="ctr" eaLnBrk="1" fontAlgn="auto" hangingPunct="1">
              <a:lnSpc>
                <a:spcPct val="90000"/>
              </a:lnSpc>
              <a:spcBef>
                <a:spcPts val="0"/>
              </a:spcBef>
              <a:spcAft>
                <a:spcPts val="345"/>
              </a:spcAft>
            </a:pPr>
            <a:r>
              <a:rPr lang="en-US" sz="900" dirty="0">
                <a:solidFill>
                  <a:srgbClr val="FFFFFF"/>
                </a:solidFill>
                <a:latin typeface="Times New Roman" panose="02020603050405020304" pitchFamily="18" charset="0"/>
                <a:ea typeface="Times New Roman" panose="02020603050405020304" pitchFamily="18" charset="0"/>
              </a:rPr>
              <a:t>OB Providers Trained in MAT </a:t>
            </a:r>
            <a:endParaRPr lang="en-US" sz="825" dirty="0">
              <a:solidFill>
                <a:prstClr val="black"/>
              </a:solidFill>
              <a:latin typeface="Times New Roman" panose="02020603050405020304" pitchFamily="18" charset="0"/>
              <a:ea typeface="Times New Roman" panose="02020603050405020304" pitchFamily="18" charset="0"/>
            </a:endParaRPr>
          </a:p>
        </p:txBody>
      </p:sp>
      <p:sp>
        <p:nvSpPr>
          <p:cNvPr id="6" name="Rounded Rectangle 5"/>
          <p:cNvSpPr/>
          <p:nvPr/>
        </p:nvSpPr>
        <p:spPr>
          <a:xfrm>
            <a:off x="250351" y="2170945"/>
            <a:ext cx="1020128" cy="2286863"/>
          </a:xfrm>
          <a:prstGeom prst="roundRect">
            <a:avLst/>
          </a:prstGeom>
          <a:solidFill>
            <a:srgbClr val="DDA041">
              <a:lumMod val="40000"/>
              <a:lumOff val="60000"/>
            </a:srgbClr>
          </a:solidFill>
          <a:ln w="25400" cap="flat" cmpd="sng" algn="ctr">
            <a:noFill/>
            <a:prstDash val="solid"/>
          </a:ln>
          <a:effectLst/>
        </p:spPr>
        <p:txBody>
          <a:bodyPr wrap="square" anchor="ctr">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Increase the percent of women who are in MAT at the time of delivery/Mothers of infants diagnosed with NAS by x% or to x% by x date</a:t>
            </a:r>
          </a:p>
        </p:txBody>
      </p:sp>
      <p:sp>
        <p:nvSpPr>
          <p:cNvPr id="7" name="Left Brace 6"/>
          <p:cNvSpPr/>
          <p:nvPr/>
        </p:nvSpPr>
        <p:spPr>
          <a:xfrm>
            <a:off x="1285875" y="1310439"/>
            <a:ext cx="252143" cy="4337411"/>
          </a:xfrm>
          <a:prstGeom prst="leftBrace">
            <a:avLst>
              <a:gd name="adj1" fmla="val 0"/>
              <a:gd name="adj2" fmla="val 50000"/>
            </a:avLst>
          </a:prstGeom>
          <a:noFill/>
          <a:ln w="25400" cap="flat" cmpd="sng" algn="ctr">
            <a:solidFill>
              <a:srgbClr val="DDA037"/>
            </a:solidFill>
            <a:prstDash val="solid"/>
          </a:ln>
          <a:effectLst/>
        </p:spPr>
        <p:txBody>
          <a:bodyPr anchor="ctr"/>
          <a:lstStyle/>
          <a:p>
            <a:pPr eaLnBrk="1" fontAlgn="auto" hangingPunct="1">
              <a:spcBef>
                <a:spcPts val="0"/>
              </a:spcBef>
              <a:spcAft>
                <a:spcPts val="0"/>
              </a:spcAft>
            </a:pPr>
            <a:endParaRPr lang="en-US" sz="1350">
              <a:solidFill>
                <a:prstClr val="black"/>
              </a:solidFill>
              <a:latin typeface="Calibri"/>
              <a:ea typeface="+mn-ea"/>
            </a:endParaRPr>
          </a:p>
        </p:txBody>
      </p:sp>
      <p:sp>
        <p:nvSpPr>
          <p:cNvPr id="8" name="Text Box 2"/>
          <p:cNvSpPr txBox="1">
            <a:spLocks noChangeArrowheads="1"/>
          </p:cNvSpPr>
          <p:nvPr/>
        </p:nvSpPr>
        <p:spPr bwMode="auto">
          <a:xfrm>
            <a:off x="472298" y="1712075"/>
            <a:ext cx="697230" cy="36576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algn="ctr" eaLnBrk="1" fontAlgn="auto" hangingPunct="1">
              <a:lnSpc>
                <a:spcPct val="115000"/>
              </a:lnSpc>
              <a:spcBef>
                <a:spcPts val="0"/>
              </a:spcBef>
              <a:spcAft>
                <a:spcPts val="750"/>
              </a:spcAft>
            </a:pPr>
            <a:r>
              <a:rPr lang="en-US" sz="825" b="1">
                <a:solidFill>
                  <a:prstClr val="black"/>
                </a:solidFill>
                <a:latin typeface="Calibri" panose="020F0502020204030204" pitchFamily="34" charset="0"/>
                <a:ea typeface="Calibri" panose="020F0502020204030204" pitchFamily="34" charset="0"/>
                <a:cs typeface="Times New Roman" panose="02020603050405020304" pitchFamily="18" charset="0"/>
              </a:rPr>
              <a:t>Primary Aim Statement</a:t>
            </a:r>
            <a:endPar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bwMode="auto">
          <a:xfrm>
            <a:off x="3419668" y="2472068"/>
            <a:ext cx="1842316" cy="230962"/>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Prenatal education </a:t>
            </a:r>
          </a:p>
        </p:txBody>
      </p:sp>
      <p:sp>
        <p:nvSpPr>
          <p:cNvPr id="10" name="Rounded Rectangle 9"/>
          <p:cNvSpPr/>
          <p:nvPr/>
        </p:nvSpPr>
        <p:spPr bwMode="auto">
          <a:xfrm>
            <a:off x="3419668" y="3214042"/>
            <a:ext cx="1820964" cy="221456"/>
          </a:xfrm>
          <a:prstGeom prst="roundRect">
            <a:avLst/>
          </a:prstGeom>
          <a:solidFill>
            <a:schemeClr val="accent1">
              <a:lumMod val="75000"/>
            </a:scheme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Training in Residency</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1549010" y="3833392"/>
            <a:ext cx="1362075" cy="532502"/>
          </a:xfrm>
          <a:prstGeom prst="roundRect">
            <a:avLst/>
          </a:prstGeom>
          <a:solidFill>
            <a:schemeClr val="tx2">
              <a:lumMod val="20000"/>
              <a:lumOff val="80000"/>
            </a:schemeClr>
          </a:solidFill>
          <a:ln w="38100" cap="flat" cmpd="sng" algn="ctr">
            <a:noFill/>
            <a:prstDash val="solid"/>
          </a:ln>
          <a:effectLst/>
        </p:spPr>
        <p:txBody>
          <a:bodyPr anchor="ctr"/>
          <a:lstStyle/>
          <a:p>
            <a:pPr algn="ctr" eaLnBrk="1" fontAlgn="auto" hangingPunct="1">
              <a:lnSpc>
                <a:spcPct val="90000"/>
              </a:lnSpc>
              <a:spcBef>
                <a:spcPts val="0"/>
              </a:spcBef>
              <a:spcAft>
                <a:spcPts val="345"/>
              </a:spcAft>
            </a:pPr>
            <a:r>
              <a:rPr lang="en-US" sz="900" dirty="0">
                <a:solidFill>
                  <a:prstClr val="black"/>
                </a:solidFill>
                <a:latin typeface="Times New Roman" panose="02020603050405020304" pitchFamily="18" charset="0"/>
                <a:ea typeface="Times New Roman" panose="02020603050405020304" pitchFamily="18" charset="0"/>
              </a:rPr>
              <a:t> Programs for SUD treatment in Pregnancy</a:t>
            </a:r>
            <a:endParaRPr lang="en-US" sz="825" dirty="0">
              <a:solidFill>
                <a:prstClr val="black"/>
              </a:solidFill>
              <a:latin typeface="Times New Roman" panose="02020603050405020304" pitchFamily="18" charset="0"/>
              <a:ea typeface="Times New Roman" panose="02020603050405020304" pitchFamily="18" charset="0"/>
            </a:endParaRPr>
          </a:p>
        </p:txBody>
      </p:sp>
      <p:sp>
        <p:nvSpPr>
          <p:cNvPr id="12" name="Rounded Rectangle 11"/>
          <p:cNvSpPr/>
          <p:nvPr/>
        </p:nvSpPr>
        <p:spPr bwMode="auto">
          <a:xfrm>
            <a:off x="3414331" y="2958397"/>
            <a:ext cx="1824536" cy="226695"/>
          </a:xfrm>
          <a:prstGeom prst="roundRect">
            <a:avLst/>
          </a:prstGeom>
          <a:solidFill>
            <a:schemeClr val="accent1">
              <a:lumMod val="75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Training Programs for prenatal providers</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566562" y="4496295"/>
            <a:ext cx="1343679" cy="292147"/>
          </a:xfrm>
          <a:prstGeom prst="roundRect">
            <a:avLst/>
          </a:prstGeom>
          <a:solidFill>
            <a:srgbClr val="0C2D83">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45"/>
              </a:spcAft>
            </a:pPr>
            <a:r>
              <a:rPr lang="en-US" sz="900" dirty="0">
                <a:solidFill>
                  <a:prstClr val="white"/>
                </a:solidFill>
                <a:latin typeface="Times New Roman" panose="02020603050405020304" pitchFamily="18" charset="0"/>
                <a:ea typeface="Times New Roman" panose="02020603050405020304" pitchFamily="18" charset="0"/>
              </a:rPr>
              <a:t>Patient Insurance </a:t>
            </a:r>
          </a:p>
          <a:p>
            <a:pPr algn="ctr" eaLnBrk="1" fontAlgn="auto" hangingPunct="1">
              <a:lnSpc>
                <a:spcPct val="90000"/>
              </a:lnSpc>
              <a:spcBef>
                <a:spcPts val="0"/>
              </a:spcBef>
              <a:spcAft>
                <a:spcPts val="345"/>
              </a:spcAft>
            </a:pPr>
            <a:r>
              <a:rPr lang="en-US" sz="900" dirty="0">
                <a:solidFill>
                  <a:prstClr val="black"/>
                </a:solidFill>
                <a:latin typeface="Times New Roman" panose="02020603050405020304" pitchFamily="18" charset="0"/>
                <a:ea typeface="Times New Roman" panose="02020603050405020304" pitchFamily="18" charset="0"/>
              </a:rPr>
              <a:t> </a:t>
            </a:r>
          </a:p>
        </p:txBody>
      </p:sp>
      <p:sp>
        <p:nvSpPr>
          <p:cNvPr id="14" name="Rounded Rectangle 13"/>
          <p:cNvSpPr/>
          <p:nvPr/>
        </p:nvSpPr>
        <p:spPr bwMode="auto">
          <a:xfrm>
            <a:off x="3419668" y="4725093"/>
            <a:ext cx="1836433" cy="159574"/>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Public Insurance</a:t>
            </a:r>
          </a:p>
        </p:txBody>
      </p:sp>
      <p:sp>
        <p:nvSpPr>
          <p:cNvPr id="15" name="Rounded Rectangle 14"/>
          <p:cNvSpPr/>
          <p:nvPr/>
        </p:nvSpPr>
        <p:spPr bwMode="auto">
          <a:xfrm>
            <a:off x="3431441" y="5161782"/>
            <a:ext cx="1848887" cy="162331"/>
          </a:xfrm>
          <a:prstGeom prst="roundRect">
            <a:avLst/>
          </a:prstGeom>
          <a:solidFill>
            <a:srgbClr val="0C2D83">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Housing Assistance</a:t>
            </a:r>
          </a:p>
        </p:txBody>
      </p:sp>
      <p:sp>
        <p:nvSpPr>
          <p:cNvPr id="16" name="Rounded Rectangle 15"/>
          <p:cNvSpPr/>
          <p:nvPr/>
        </p:nvSpPr>
        <p:spPr bwMode="auto">
          <a:xfrm>
            <a:off x="3422710" y="5576615"/>
            <a:ext cx="1863742" cy="141554"/>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Methadone Clinic</a:t>
            </a:r>
          </a:p>
        </p:txBody>
      </p:sp>
      <p:sp>
        <p:nvSpPr>
          <p:cNvPr id="17" name="Rounded Rectangle 16"/>
          <p:cNvSpPr/>
          <p:nvPr/>
        </p:nvSpPr>
        <p:spPr bwMode="auto">
          <a:xfrm>
            <a:off x="3414332" y="3787194"/>
            <a:ext cx="1849746" cy="201517"/>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Hire necessary staff- SW, peer counselors, nurses, MDs</a:t>
            </a:r>
          </a:p>
        </p:txBody>
      </p:sp>
      <p:sp>
        <p:nvSpPr>
          <p:cNvPr id="18" name="Rounded Rectangle 17"/>
          <p:cNvSpPr/>
          <p:nvPr/>
        </p:nvSpPr>
        <p:spPr bwMode="auto">
          <a:xfrm>
            <a:off x="3430582" y="2718478"/>
            <a:ext cx="1842316" cy="213599"/>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Pt knowledge of clinic location </a:t>
            </a:r>
          </a:p>
        </p:txBody>
      </p:sp>
      <p:sp>
        <p:nvSpPr>
          <p:cNvPr id="19" name="Rounded Rectangle 18"/>
          <p:cNvSpPr/>
          <p:nvPr/>
        </p:nvSpPr>
        <p:spPr bwMode="auto">
          <a:xfrm>
            <a:off x="3425554" y="5373653"/>
            <a:ext cx="1848887" cy="165270"/>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Childcare &amp; Nutrition</a:t>
            </a:r>
          </a:p>
        </p:txBody>
      </p:sp>
      <p:sp>
        <p:nvSpPr>
          <p:cNvPr id="21" name="Rounded Rectangle 20"/>
          <p:cNvSpPr/>
          <p:nvPr/>
        </p:nvSpPr>
        <p:spPr bwMode="auto">
          <a:xfrm>
            <a:off x="3419668" y="5731807"/>
            <a:ext cx="1860660" cy="163817"/>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Pharmacy</a:t>
            </a:r>
          </a:p>
        </p:txBody>
      </p:sp>
      <p:sp>
        <p:nvSpPr>
          <p:cNvPr id="23" name="Rounded Rectangle 22"/>
          <p:cNvSpPr/>
          <p:nvPr/>
        </p:nvSpPr>
        <p:spPr bwMode="auto">
          <a:xfrm>
            <a:off x="6253766" y="2673556"/>
            <a:ext cx="1831658" cy="214306"/>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Ads in Bus, CHC, Methadone clinic</a:t>
            </a:r>
          </a:p>
        </p:txBody>
      </p:sp>
      <p:sp>
        <p:nvSpPr>
          <p:cNvPr id="24" name="Rounded Rectangle 23"/>
          <p:cNvSpPr/>
          <p:nvPr/>
        </p:nvSpPr>
        <p:spPr bwMode="auto">
          <a:xfrm>
            <a:off x="6259721" y="3127996"/>
            <a:ext cx="1851174" cy="163166"/>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Relocate clinic</a:t>
            </a:r>
          </a:p>
        </p:txBody>
      </p:sp>
      <p:sp>
        <p:nvSpPr>
          <p:cNvPr id="25" name="Rounded Rectangle 24"/>
          <p:cNvSpPr/>
          <p:nvPr/>
        </p:nvSpPr>
        <p:spPr bwMode="auto">
          <a:xfrm>
            <a:off x="6260468" y="4748653"/>
            <a:ext cx="1863969" cy="175124"/>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endPar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Improve </a:t>
            </a:r>
            <a:r>
              <a:rPr lang="en-US" sz="825" dirty="0" err="1">
                <a:solidFill>
                  <a:prstClr val="white"/>
                </a:solidFill>
                <a:latin typeface="Calibri" panose="020F0502020204030204" pitchFamily="34" charset="0"/>
                <a:ea typeface="Calibri" panose="020F0502020204030204" pitchFamily="34" charset="0"/>
                <a:cs typeface="Times New Roman" panose="02020603050405020304" pitchFamily="18" charset="0"/>
              </a:rPr>
              <a:t>MassHealth</a:t>
            </a: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 Signup</a:t>
            </a:r>
          </a:p>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6" name="Rounded Rectangle 25"/>
          <p:cNvSpPr/>
          <p:nvPr/>
        </p:nvSpPr>
        <p:spPr bwMode="auto">
          <a:xfrm>
            <a:off x="6260468" y="5432407"/>
            <a:ext cx="1863969" cy="196178"/>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endPar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Improve Hours</a:t>
            </a:r>
          </a:p>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7" name="Rounded Rectangle 26"/>
          <p:cNvSpPr/>
          <p:nvPr/>
        </p:nvSpPr>
        <p:spPr bwMode="auto">
          <a:xfrm>
            <a:off x="6260468" y="5189854"/>
            <a:ext cx="1863969" cy="209435"/>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endPar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Improve Location</a:t>
            </a:r>
          </a:p>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8" name="Rounded Rectangle 27"/>
          <p:cNvSpPr/>
          <p:nvPr/>
        </p:nvSpPr>
        <p:spPr bwMode="auto">
          <a:xfrm>
            <a:off x="6260467" y="4940665"/>
            <a:ext cx="1858694" cy="215741"/>
          </a:xfrm>
          <a:prstGeom prst="roundRect">
            <a:avLst/>
          </a:prstGeom>
          <a:solidFill>
            <a:srgbClr val="0C2D83">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endPar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Lobby for Improved Coverage of SUD</a:t>
            </a:r>
          </a:p>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9" name="Rounded Rectangle 28"/>
          <p:cNvSpPr/>
          <p:nvPr/>
        </p:nvSpPr>
        <p:spPr bwMode="auto">
          <a:xfrm>
            <a:off x="6253766" y="3326619"/>
            <a:ext cx="1831658" cy="157530"/>
          </a:xfrm>
          <a:prstGeom prst="roundRect">
            <a:avLst/>
          </a:prstGeom>
          <a:solidFill>
            <a:srgbClr val="4F81BD">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BSAS and Online Training</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Rounded Rectangle 29"/>
          <p:cNvSpPr/>
          <p:nvPr/>
        </p:nvSpPr>
        <p:spPr bwMode="auto">
          <a:xfrm>
            <a:off x="6260468" y="3700963"/>
            <a:ext cx="1824514" cy="131177"/>
          </a:xfrm>
          <a:prstGeom prst="roundRect">
            <a:avLst/>
          </a:prstGeom>
          <a:solidFill>
            <a:srgbClr val="4F81BD">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Residency Away Training</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Rounded Rectangle 30"/>
          <p:cNvSpPr/>
          <p:nvPr/>
        </p:nvSpPr>
        <p:spPr bwMode="auto">
          <a:xfrm>
            <a:off x="6266971" y="3854531"/>
            <a:ext cx="1824514" cy="162973"/>
          </a:xfrm>
          <a:prstGeom prst="roundRect">
            <a:avLst/>
          </a:prstGeom>
          <a:solidFill>
            <a:srgbClr val="4F81BD">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a:solidFill>
                  <a:srgbClr val="FFFFFF"/>
                </a:solidFill>
                <a:latin typeface="Calibri" panose="020F0502020204030204" pitchFamily="34" charset="0"/>
                <a:ea typeface="Calibri" panose="020F0502020204030204" pitchFamily="34" charset="0"/>
                <a:cs typeface="Times New Roman" panose="02020603050405020304" pitchFamily="18" charset="0"/>
              </a:rPr>
              <a:t>Sensitivity Training</a:t>
            </a:r>
            <a:endPar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Rounded Rectangle 32"/>
          <p:cNvSpPr/>
          <p:nvPr/>
        </p:nvSpPr>
        <p:spPr bwMode="auto">
          <a:xfrm>
            <a:off x="6267613" y="4211623"/>
            <a:ext cx="1835393" cy="131581"/>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Increase Staff Positions</a:t>
            </a:r>
          </a:p>
        </p:txBody>
      </p:sp>
      <p:sp>
        <p:nvSpPr>
          <p:cNvPr id="34" name="Rounded Rectangle 33"/>
          <p:cNvSpPr/>
          <p:nvPr/>
        </p:nvSpPr>
        <p:spPr bwMode="auto">
          <a:xfrm>
            <a:off x="6266073" y="5663039"/>
            <a:ext cx="1858364" cy="189130"/>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Improve Transportation</a:t>
            </a:r>
          </a:p>
        </p:txBody>
      </p:sp>
      <p:sp>
        <p:nvSpPr>
          <p:cNvPr id="35" name="Rounded Rectangle 34"/>
          <p:cNvSpPr/>
          <p:nvPr/>
        </p:nvSpPr>
        <p:spPr bwMode="auto">
          <a:xfrm>
            <a:off x="1560248" y="4830762"/>
            <a:ext cx="1338764" cy="442436"/>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Social Determinants       of Health</a:t>
            </a:r>
          </a:p>
        </p:txBody>
      </p:sp>
      <p:sp>
        <p:nvSpPr>
          <p:cNvPr id="36" name="Rounded Rectangle 35"/>
          <p:cNvSpPr/>
          <p:nvPr/>
        </p:nvSpPr>
        <p:spPr bwMode="auto">
          <a:xfrm>
            <a:off x="1550638" y="5313998"/>
            <a:ext cx="1348374" cy="396514"/>
          </a:xfrm>
          <a:prstGeom prst="roundRect">
            <a:avLst/>
          </a:prstGeom>
          <a:solidFill>
            <a:srgbClr val="0C2D83">
              <a:lumMod val="75000"/>
            </a:srgbClr>
          </a:solidFill>
          <a:ln w="38100" cap="flat" cmpd="sng" algn="ctr">
            <a:noFill/>
            <a:prstDash val="solid"/>
          </a:ln>
          <a:effectLst/>
        </p:spPr>
        <p:txBody>
          <a:bodyPr wrap="square" anchor="ctr">
            <a:noAutofit/>
          </a:bodyPr>
          <a:lstStyle/>
          <a:p>
            <a:pP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Medication Availability</a:t>
            </a:r>
          </a:p>
        </p:txBody>
      </p:sp>
      <p:sp>
        <p:nvSpPr>
          <p:cNvPr id="37" name="Rounded Rectangle 36"/>
          <p:cNvSpPr/>
          <p:nvPr/>
        </p:nvSpPr>
        <p:spPr bwMode="auto">
          <a:xfrm>
            <a:off x="3425554" y="4919229"/>
            <a:ext cx="1841183" cy="214470"/>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Private insurance</a:t>
            </a:r>
          </a:p>
        </p:txBody>
      </p:sp>
      <p:sp>
        <p:nvSpPr>
          <p:cNvPr id="38" name="Text Box 13"/>
          <p:cNvSpPr txBox="1"/>
          <p:nvPr/>
        </p:nvSpPr>
        <p:spPr>
          <a:xfrm>
            <a:off x="238125" y="4559082"/>
            <a:ext cx="1003935" cy="49101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eaLnBrk="1" fontAlgn="auto" hangingPunct="1">
              <a:lnSpc>
                <a:spcPct val="115000"/>
              </a:lnSpc>
              <a:spcBef>
                <a:spcPts val="0"/>
              </a:spcBef>
              <a:spcAft>
                <a:spcPts val="750"/>
              </a:spcAft>
            </a:pPr>
            <a:r>
              <a:rPr lang="en-US" sz="825">
                <a:solidFill>
                  <a:prstClr val="black"/>
                </a:solidFill>
                <a:ea typeface="Calibri" panose="020F0502020204030204" pitchFamily="34" charset="0"/>
                <a:cs typeface="Times New Roman" panose="02020603050405020304" pitchFamily="18" charset="0"/>
              </a:rPr>
              <a:t>Process measures: </a:t>
            </a:r>
          </a:p>
          <a:p>
            <a:pPr eaLnBrk="1" fontAlgn="auto" hangingPunct="1">
              <a:lnSpc>
                <a:spcPct val="115000"/>
              </a:lnSpc>
              <a:spcBef>
                <a:spcPts val="0"/>
              </a:spcBef>
              <a:spcAft>
                <a:spcPts val="750"/>
              </a:spcAft>
            </a:pPr>
            <a:r>
              <a:rPr lang="en-US" sz="825">
                <a:solidFill>
                  <a:prstClr val="black"/>
                </a:solidFill>
                <a:ea typeface="Calibri" panose="020F0502020204030204" pitchFamily="34" charset="0"/>
                <a:cs typeface="Times New Roman" panose="02020603050405020304" pitchFamily="18" charset="0"/>
              </a:rPr>
              <a:t>Per PDSAs</a:t>
            </a:r>
          </a:p>
        </p:txBody>
      </p:sp>
      <p:sp>
        <p:nvSpPr>
          <p:cNvPr id="39" name="Text Box 36"/>
          <p:cNvSpPr txBox="1"/>
          <p:nvPr/>
        </p:nvSpPr>
        <p:spPr>
          <a:xfrm>
            <a:off x="238125" y="5134989"/>
            <a:ext cx="1007983" cy="4773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eaLnBrk="1" fontAlgn="auto" hangingPunct="1">
              <a:lnSpc>
                <a:spcPct val="115000"/>
              </a:lnSpc>
              <a:spcBef>
                <a:spcPts val="0"/>
              </a:spcBef>
              <a:spcAft>
                <a:spcPts val="750"/>
              </a:spcAft>
            </a:pPr>
            <a:r>
              <a:rPr lang="en-US" sz="825" dirty="0">
                <a:solidFill>
                  <a:prstClr val="black"/>
                </a:solidFill>
                <a:ea typeface="Calibri" panose="020F0502020204030204" pitchFamily="34" charset="0"/>
                <a:cs typeface="Times New Roman" panose="02020603050405020304" pitchFamily="18" charset="0"/>
              </a:rPr>
              <a:t>Balancing measures:</a:t>
            </a:r>
          </a:p>
          <a:p>
            <a:pPr eaLnBrk="1" fontAlgn="auto" hangingPunct="1">
              <a:lnSpc>
                <a:spcPct val="115000"/>
              </a:lnSpc>
              <a:spcBef>
                <a:spcPts val="0"/>
              </a:spcBef>
              <a:spcAft>
                <a:spcPts val="750"/>
              </a:spcAft>
            </a:pPr>
            <a:r>
              <a:rPr lang="en-US" sz="825" dirty="0">
                <a:solidFill>
                  <a:prstClr val="black"/>
                </a:solidFill>
                <a:ea typeface="Calibri" panose="020F0502020204030204" pitchFamily="34" charset="0"/>
                <a:cs typeface="Times New Roman" panose="02020603050405020304" pitchFamily="18" charset="0"/>
              </a:rPr>
              <a:t>Per PDSAs</a:t>
            </a:r>
          </a:p>
        </p:txBody>
      </p:sp>
      <p:sp>
        <p:nvSpPr>
          <p:cNvPr id="42" name="Rounded Rectangle 41"/>
          <p:cNvSpPr/>
          <p:nvPr/>
        </p:nvSpPr>
        <p:spPr bwMode="auto">
          <a:xfrm>
            <a:off x="6271348" y="4582252"/>
            <a:ext cx="1853089" cy="130533"/>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Open new program</a:t>
            </a:r>
          </a:p>
        </p:txBody>
      </p:sp>
      <p:sp>
        <p:nvSpPr>
          <p:cNvPr id="43" name="Rounded Rectangle 42"/>
          <p:cNvSpPr/>
          <p:nvPr/>
        </p:nvSpPr>
        <p:spPr bwMode="auto">
          <a:xfrm>
            <a:off x="6266073" y="4394083"/>
            <a:ext cx="1858364" cy="150923"/>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Develop guidelines/policies</a:t>
            </a:r>
          </a:p>
        </p:txBody>
      </p:sp>
      <p:cxnSp>
        <p:nvCxnSpPr>
          <p:cNvPr id="44" name="Straight Arrow Connector 43"/>
          <p:cNvCxnSpPr>
            <a:endCxn id="131" idx="3"/>
          </p:cNvCxnSpPr>
          <p:nvPr/>
        </p:nvCxnSpPr>
        <p:spPr>
          <a:xfrm flipH="1">
            <a:off x="2921665" y="2492161"/>
            <a:ext cx="487076" cy="13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90" idx="1"/>
            <a:endCxn id="131" idx="3"/>
          </p:cNvCxnSpPr>
          <p:nvPr/>
        </p:nvCxnSpPr>
        <p:spPr>
          <a:xfrm flipH="1">
            <a:off x="2921665" y="2192683"/>
            <a:ext cx="501508" cy="313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8" idx="1"/>
            <a:endCxn id="131" idx="3"/>
          </p:cNvCxnSpPr>
          <p:nvPr/>
        </p:nvCxnSpPr>
        <p:spPr>
          <a:xfrm flipH="1" flipV="1">
            <a:off x="2921665" y="2506128"/>
            <a:ext cx="508917" cy="319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bwMode="auto">
          <a:xfrm>
            <a:off x="6259722" y="2930311"/>
            <a:ext cx="1847813" cy="169040"/>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Education materials </a:t>
            </a:r>
          </a:p>
        </p:txBody>
      </p:sp>
      <p:sp>
        <p:nvSpPr>
          <p:cNvPr id="55" name="Rounded Rectangle 54"/>
          <p:cNvSpPr/>
          <p:nvPr/>
        </p:nvSpPr>
        <p:spPr bwMode="auto">
          <a:xfrm>
            <a:off x="6263720" y="3518256"/>
            <a:ext cx="1824514" cy="131828"/>
          </a:xfrm>
          <a:prstGeom prst="roundRect">
            <a:avLst/>
          </a:prstGeom>
          <a:solidFill>
            <a:srgbClr val="4F81BD">
              <a:lumMod val="75000"/>
            </a:srgb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a:solidFill>
                  <a:srgbClr val="FFFFFF"/>
                </a:solidFill>
                <a:latin typeface="Calibri" panose="020F0502020204030204" pitchFamily="34" charset="0"/>
                <a:ea typeface="Calibri" panose="020F0502020204030204" pitchFamily="34" charset="0"/>
                <a:cs typeface="Times New Roman" panose="02020603050405020304" pitchFamily="18" charset="0"/>
              </a:rPr>
              <a:t>Residency Training</a:t>
            </a:r>
            <a:endPar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63" name="Straight Arrow Connector 62"/>
          <p:cNvCxnSpPr>
            <a:stCxn id="19" idx="1"/>
            <a:endCxn id="35" idx="3"/>
          </p:cNvCxnSpPr>
          <p:nvPr/>
        </p:nvCxnSpPr>
        <p:spPr>
          <a:xfrm flipH="1" flipV="1">
            <a:off x="2899012" y="5051980"/>
            <a:ext cx="526542" cy="404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6" idx="1"/>
            <a:endCxn id="36" idx="3"/>
          </p:cNvCxnSpPr>
          <p:nvPr/>
        </p:nvCxnSpPr>
        <p:spPr>
          <a:xfrm flipH="1" flipV="1">
            <a:off x="2899012" y="5512255"/>
            <a:ext cx="523698" cy="135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1"/>
            <a:endCxn id="36" idx="3"/>
          </p:cNvCxnSpPr>
          <p:nvPr/>
        </p:nvCxnSpPr>
        <p:spPr>
          <a:xfrm flipH="1" flipV="1">
            <a:off x="2899012" y="5512255"/>
            <a:ext cx="520656" cy="301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7" idx="1"/>
            <a:endCxn id="11" idx="3"/>
          </p:cNvCxnSpPr>
          <p:nvPr/>
        </p:nvCxnSpPr>
        <p:spPr>
          <a:xfrm flipH="1">
            <a:off x="2911085" y="3887953"/>
            <a:ext cx="503247" cy="211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4" idx="1"/>
            <a:endCxn id="13" idx="3"/>
          </p:cNvCxnSpPr>
          <p:nvPr/>
        </p:nvCxnSpPr>
        <p:spPr>
          <a:xfrm flipH="1" flipV="1">
            <a:off x="2910241" y="4642369"/>
            <a:ext cx="509427" cy="162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5" idx="1"/>
            <a:endCxn id="35" idx="3"/>
          </p:cNvCxnSpPr>
          <p:nvPr/>
        </p:nvCxnSpPr>
        <p:spPr>
          <a:xfrm flipH="1" flipV="1">
            <a:off x="2899012" y="5051980"/>
            <a:ext cx="532429" cy="190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37" idx="1"/>
            <a:endCxn id="13" idx="3"/>
          </p:cNvCxnSpPr>
          <p:nvPr/>
        </p:nvCxnSpPr>
        <p:spPr>
          <a:xfrm flipH="1" flipV="1">
            <a:off x="2910241" y="4642369"/>
            <a:ext cx="515313" cy="384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2" idx="1"/>
            <a:endCxn id="5" idx="3"/>
          </p:cNvCxnSpPr>
          <p:nvPr/>
        </p:nvCxnSpPr>
        <p:spPr>
          <a:xfrm flipH="1">
            <a:off x="2903307" y="3071744"/>
            <a:ext cx="511025" cy="278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03" idx="1"/>
            <a:endCxn id="5" idx="3"/>
          </p:cNvCxnSpPr>
          <p:nvPr/>
        </p:nvCxnSpPr>
        <p:spPr>
          <a:xfrm flipH="1" flipV="1">
            <a:off x="2903307" y="3350563"/>
            <a:ext cx="516361" cy="24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0" idx="1"/>
            <a:endCxn id="5" idx="3"/>
          </p:cNvCxnSpPr>
          <p:nvPr/>
        </p:nvCxnSpPr>
        <p:spPr>
          <a:xfrm flipH="1">
            <a:off x="2903307" y="3324770"/>
            <a:ext cx="516361" cy="2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80" name="Rectangle 106"/>
          <p:cNvSpPr>
            <a:spLocks noChangeArrowheads="1"/>
          </p:cNvSpPr>
          <p:nvPr/>
        </p:nvSpPr>
        <p:spPr bwMode="auto">
          <a:xfrm>
            <a:off x="114300" y="13144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gn="ctr" defTabSz="685800"/>
            <a:endParaRPr lang="en-US" altLang="en-US" sz="1350" dirty="0">
              <a:solidFill>
                <a:prstClr val="black"/>
              </a:solidFill>
              <a:ea typeface="+mn-ea"/>
            </a:endParaRPr>
          </a:p>
        </p:txBody>
      </p:sp>
      <p:sp>
        <p:nvSpPr>
          <p:cNvPr id="2082" name="Rectangle 125"/>
          <p:cNvSpPr>
            <a:spLocks noChangeArrowheads="1"/>
          </p:cNvSpPr>
          <p:nvPr/>
        </p:nvSpPr>
        <p:spPr bwMode="auto">
          <a:xfrm>
            <a:off x="1833867" y="901936"/>
            <a:ext cx="8852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5076825" algn="l"/>
              </a:tabLst>
              <a:defRPr>
                <a:solidFill>
                  <a:schemeClr val="tx1"/>
                </a:solidFill>
                <a:latin typeface="Arial" panose="020B0604020202020204" pitchFamily="34" charset="0"/>
              </a:defRPr>
            </a:lvl1pPr>
            <a:lvl2pPr eaLnBrk="0" fontAlgn="base" hangingPunct="0">
              <a:spcBef>
                <a:spcPct val="0"/>
              </a:spcBef>
              <a:spcAft>
                <a:spcPct val="0"/>
              </a:spcAft>
              <a:tabLst>
                <a:tab pos="5076825" algn="l"/>
              </a:tabLst>
              <a:defRPr>
                <a:solidFill>
                  <a:schemeClr val="tx1"/>
                </a:solidFill>
                <a:latin typeface="Arial" panose="020B0604020202020204" pitchFamily="34" charset="0"/>
              </a:defRPr>
            </a:lvl2pPr>
            <a:lvl3pPr eaLnBrk="0" fontAlgn="base" hangingPunct="0">
              <a:spcBef>
                <a:spcPct val="0"/>
              </a:spcBef>
              <a:spcAft>
                <a:spcPct val="0"/>
              </a:spcAft>
              <a:tabLst>
                <a:tab pos="5076825" algn="l"/>
              </a:tabLst>
              <a:defRPr>
                <a:solidFill>
                  <a:schemeClr val="tx1"/>
                </a:solidFill>
                <a:latin typeface="Arial" panose="020B0604020202020204" pitchFamily="34" charset="0"/>
              </a:defRPr>
            </a:lvl3pPr>
            <a:lvl4pPr eaLnBrk="0" fontAlgn="base" hangingPunct="0">
              <a:spcBef>
                <a:spcPct val="0"/>
              </a:spcBef>
              <a:spcAft>
                <a:spcPct val="0"/>
              </a:spcAft>
              <a:tabLst>
                <a:tab pos="5076825" algn="l"/>
              </a:tabLst>
              <a:defRPr>
                <a:solidFill>
                  <a:schemeClr val="tx1"/>
                </a:solidFill>
                <a:latin typeface="Arial" panose="020B0604020202020204" pitchFamily="34" charset="0"/>
              </a:defRPr>
            </a:lvl4pPr>
            <a:lvl5pPr eaLnBrk="0" fontAlgn="base" hangingPunct="0">
              <a:spcBef>
                <a:spcPct val="0"/>
              </a:spcBef>
              <a:spcAft>
                <a:spcPct val="0"/>
              </a:spcAft>
              <a:tabLst>
                <a:tab pos="5076825" algn="l"/>
              </a:tabLst>
              <a:defRPr>
                <a:solidFill>
                  <a:schemeClr val="tx1"/>
                </a:solidFill>
                <a:latin typeface="Arial" panose="020B0604020202020204" pitchFamily="34" charset="0"/>
              </a:defRPr>
            </a:lvl5pPr>
            <a:lvl6pPr eaLnBrk="0" fontAlgn="base" hangingPunct="0">
              <a:spcBef>
                <a:spcPct val="0"/>
              </a:spcBef>
              <a:spcAft>
                <a:spcPct val="0"/>
              </a:spcAft>
              <a:tabLst>
                <a:tab pos="5076825" algn="l"/>
              </a:tabLst>
              <a:defRPr>
                <a:solidFill>
                  <a:schemeClr val="tx1"/>
                </a:solidFill>
                <a:latin typeface="Arial" panose="020B0604020202020204" pitchFamily="34" charset="0"/>
              </a:defRPr>
            </a:lvl6pPr>
            <a:lvl7pPr eaLnBrk="0" fontAlgn="base" hangingPunct="0">
              <a:spcBef>
                <a:spcPct val="0"/>
              </a:spcBef>
              <a:spcAft>
                <a:spcPct val="0"/>
              </a:spcAft>
              <a:tabLst>
                <a:tab pos="5076825" algn="l"/>
              </a:tabLst>
              <a:defRPr>
                <a:solidFill>
                  <a:schemeClr val="tx1"/>
                </a:solidFill>
                <a:latin typeface="Arial" panose="020B0604020202020204" pitchFamily="34" charset="0"/>
              </a:defRPr>
            </a:lvl7pPr>
            <a:lvl8pPr eaLnBrk="0" fontAlgn="base" hangingPunct="0">
              <a:spcBef>
                <a:spcPct val="0"/>
              </a:spcBef>
              <a:spcAft>
                <a:spcPct val="0"/>
              </a:spcAft>
              <a:tabLst>
                <a:tab pos="5076825" algn="l"/>
              </a:tabLst>
              <a:defRPr>
                <a:solidFill>
                  <a:schemeClr val="tx1"/>
                </a:solidFill>
                <a:latin typeface="Arial" panose="020B0604020202020204" pitchFamily="34" charset="0"/>
              </a:defRPr>
            </a:lvl8pPr>
            <a:lvl9pPr eaLnBrk="0" fontAlgn="base" hangingPunct="0">
              <a:spcBef>
                <a:spcPct val="0"/>
              </a:spcBef>
              <a:spcAft>
                <a:spcPct val="0"/>
              </a:spcAft>
              <a:tabLst>
                <a:tab pos="5076825" algn="l"/>
              </a:tabLst>
              <a:defRPr>
                <a:solidFill>
                  <a:schemeClr val="tx1"/>
                </a:solidFill>
                <a:latin typeface="Arial" panose="020B0604020202020204" pitchFamily="34" charset="0"/>
              </a:defRPr>
            </a:lvl9pPr>
          </a:lstStyle>
          <a:p>
            <a:pPr defTabSz="685800">
              <a:tabLst>
                <a:tab pos="3807619" algn="l"/>
              </a:tabLst>
            </a:pPr>
            <a:endParaRPr lang="en-US" altLang="en-US" sz="525"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tabLst>
                <a:tab pos="3807619" algn="l"/>
              </a:tabLst>
            </a:pPr>
            <a:r>
              <a:rPr lang="en-US" altLang="en-US" sz="525"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25" dirty="0">
              <a:solidFill>
                <a:prstClr val="black"/>
              </a:solidFill>
              <a:ea typeface="+mn-ea"/>
            </a:endParaRPr>
          </a:p>
          <a:p>
            <a:r>
              <a:rPr lang="en-US" sz="750" b="1" dirty="0">
                <a:solidFill>
                  <a:prstClr val="black"/>
                </a:solidFill>
                <a:ea typeface="+mn-ea"/>
              </a:rPr>
              <a:t>Primary Drivers</a:t>
            </a:r>
            <a:endParaRPr lang="en-US" sz="750" dirty="0">
              <a:solidFill>
                <a:prstClr val="black"/>
              </a:solidFill>
              <a:ea typeface="+mn-ea"/>
            </a:endParaRPr>
          </a:p>
          <a:p>
            <a:pPr defTabSz="685800">
              <a:tabLst>
                <a:tab pos="3807619" algn="l"/>
              </a:tabLst>
            </a:pPr>
            <a:endParaRPr lang="en-US" altLang="en-US" sz="750" dirty="0">
              <a:solidFill>
                <a:prstClr val="black"/>
              </a:solidFill>
              <a:ea typeface="+mn-ea"/>
            </a:endParaRPr>
          </a:p>
        </p:txBody>
      </p:sp>
      <p:sp>
        <p:nvSpPr>
          <p:cNvPr id="89" name="Rectangle 125"/>
          <p:cNvSpPr>
            <a:spLocks noChangeArrowheads="1"/>
          </p:cNvSpPr>
          <p:nvPr/>
        </p:nvSpPr>
        <p:spPr bwMode="auto">
          <a:xfrm>
            <a:off x="3926427" y="870815"/>
            <a:ext cx="1031989" cy="49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5076825" algn="l"/>
              </a:tabLst>
              <a:defRPr>
                <a:solidFill>
                  <a:schemeClr val="tx1"/>
                </a:solidFill>
                <a:latin typeface="Arial" panose="020B0604020202020204" pitchFamily="34" charset="0"/>
              </a:defRPr>
            </a:lvl1pPr>
            <a:lvl2pPr eaLnBrk="0" fontAlgn="base" hangingPunct="0">
              <a:spcBef>
                <a:spcPct val="0"/>
              </a:spcBef>
              <a:spcAft>
                <a:spcPct val="0"/>
              </a:spcAft>
              <a:tabLst>
                <a:tab pos="5076825" algn="l"/>
              </a:tabLst>
              <a:defRPr>
                <a:solidFill>
                  <a:schemeClr val="tx1"/>
                </a:solidFill>
                <a:latin typeface="Arial" panose="020B0604020202020204" pitchFamily="34" charset="0"/>
              </a:defRPr>
            </a:lvl2pPr>
            <a:lvl3pPr eaLnBrk="0" fontAlgn="base" hangingPunct="0">
              <a:spcBef>
                <a:spcPct val="0"/>
              </a:spcBef>
              <a:spcAft>
                <a:spcPct val="0"/>
              </a:spcAft>
              <a:tabLst>
                <a:tab pos="5076825" algn="l"/>
              </a:tabLst>
              <a:defRPr>
                <a:solidFill>
                  <a:schemeClr val="tx1"/>
                </a:solidFill>
                <a:latin typeface="Arial" panose="020B0604020202020204" pitchFamily="34" charset="0"/>
              </a:defRPr>
            </a:lvl3pPr>
            <a:lvl4pPr eaLnBrk="0" fontAlgn="base" hangingPunct="0">
              <a:spcBef>
                <a:spcPct val="0"/>
              </a:spcBef>
              <a:spcAft>
                <a:spcPct val="0"/>
              </a:spcAft>
              <a:tabLst>
                <a:tab pos="5076825" algn="l"/>
              </a:tabLst>
              <a:defRPr>
                <a:solidFill>
                  <a:schemeClr val="tx1"/>
                </a:solidFill>
                <a:latin typeface="Arial" panose="020B0604020202020204" pitchFamily="34" charset="0"/>
              </a:defRPr>
            </a:lvl4pPr>
            <a:lvl5pPr eaLnBrk="0" fontAlgn="base" hangingPunct="0">
              <a:spcBef>
                <a:spcPct val="0"/>
              </a:spcBef>
              <a:spcAft>
                <a:spcPct val="0"/>
              </a:spcAft>
              <a:tabLst>
                <a:tab pos="5076825" algn="l"/>
              </a:tabLst>
              <a:defRPr>
                <a:solidFill>
                  <a:schemeClr val="tx1"/>
                </a:solidFill>
                <a:latin typeface="Arial" panose="020B0604020202020204" pitchFamily="34" charset="0"/>
              </a:defRPr>
            </a:lvl5pPr>
            <a:lvl6pPr eaLnBrk="0" fontAlgn="base" hangingPunct="0">
              <a:spcBef>
                <a:spcPct val="0"/>
              </a:spcBef>
              <a:spcAft>
                <a:spcPct val="0"/>
              </a:spcAft>
              <a:tabLst>
                <a:tab pos="5076825" algn="l"/>
              </a:tabLst>
              <a:defRPr>
                <a:solidFill>
                  <a:schemeClr val="tx1"/>
                </a:solidFill>
                <a:latin typeface="Arial" panose="020B0604020202020204" pitchFamily="34" charset="0"/>
              </a:defRPr>
            </a:lvl6pPr>
            <a:lvl7pPr eaLnBrk="0" fontAlgn="base" hangingPunct="0">
              <a:spcBef>
                <a:spcPct val="0"/>
              </a:spcBef>
              <a:spcAft>
                <a:spcPct val="0"/>
              </a:spcAft>
              <a:tabLst>
                <a:tab pos="5076825" algn="l"/>
              </a:tabLst>
              <a:defRPr>
                <a:solidFill>
                  <a:schemeClr val="tx1"/>
                </a:solidFill>
                <a:latin typeface="Arial" panose="020B0604020202020204" pitchFamily="34" charset="0"/>
              </a:defRPr>
            </a:lvl7pPr>
            <a:lvl8pPr eaLnBrk="0" fontAlgn="base" hangingPunct="0">
              <a:spcBef>
                <a:spcPct val="0"/>
              </a:spcBef>
              <a:spcAft>
                <a:spcPct val="0"/>
              </a:spcAft>
              <a:tabLst>
                <a:tab pos="5076825" algn="l"/>
              </a:tabLst>
              <a:defRPr>
                <a:solidFill>
                  <a:schemeClr val="tx1"/>
                </a:solidFill>
                <a:latin typeface="Arial" panose="020B0604020202020204" pitchFamily="34" charset="0"/>
              </a:defRPr>
            </a:lvl8pPr>
            <a:lvl9pPr eaLnBrk="0" fontAlgn="base" hangingPunct="0">
              <a:spcBef>
                <a:spcPct val="0"/>
              </a:spcBef>
              <a:spcAft>
                <a:spcPct val="0"/>
              </a:spcAft>
              <a:tabLst>
                <a:tab pos="5076825" algn="l"/>
              </a:tabLst>
              <a:defRPr>
                <a:solidFill>
                  <a:schemeClr val="tx1"/>
                </a:solidFill>
                <a:latin typeface="Arial" panose="020B0604020202020204" pitchFamily="34" charset="0"/>
              </a:defRPr>
            </a:lvl9pPr>
          </a:lstStyle>
          <a:p>
            <a:pPr defTabSz="685800">
              <a:tabLst>
                <a:tab pos="3807619" algn="l"/>
              </a:tabLst>
            </a:pPr>
            <a:endParaRPr lang="en-US" altLang="en-US" sz="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tabLst>
                <a:tab pos="3807619" algn="l"/>
              </a:tabLst>
            </a:pPr>
            <a:r>
              <a:rPr lang="en-US" altLang="en-US" sz="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00" dirty="0">
              <a:solidFill>
                <a:prstClr val="black"/>
              </a:solidFill>
              <a:ea typeface="+mn-ea"/>
            </a:endParaRPr>
          </a:p>
          <a:p>
            <a:r>
              <a:rPr lang="en-US" sz="750" b="1" dirty="0">
                <a:solidFill>
                  <a:prstClr val="black"/>
                </a:solidFill>
                <a:ea typeface="+mn-ea"/>
              </a:rPr>
              <a:t>Secondary Drivers</a:t>
            </a:r>
            <a:endParaRPr lang="en-US" sz="750" dirty="0">
              <a:solidFill>
                <a:prstClr val="black"/>
              </a:solidFill>
              <a:ea typeface="+mn-ea"/>
            </a:endParaRPr>
          </a:p>
          <a:p>
            <a:pPr defTabSz="685800">
              <a:tabLst>
                <a:tab pos="3807619" algn="l"/>
              </a:tabLst>
            </a:pPr>
            <a:endParaRPr lang="en-US" altLang="en-US" sz="788" dirty="0">
              <a:solidFill>
                <a:prstClr val="black"/>
              </a:solidFill>
              <a:ea typeface="+mn-ea"/>
            </a:endParaRPr>
          </a:p>
        </p:txBody>
      </p:sp>
      <p:sp>
        <p:nvSpPr>
          <p:cNvPr id="90" name="Rounded Rectangle 89"/>
          <p:cNvSpPr/>
          <p:nvPr/>
        </p:nvSpPr>
        <p:spPr bwMode="auto">
          <a:xfrm>
            <a:off x="3423173" y="2117989"/>
            <a:ext cx="1845945" cy="149387"/>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SUD care prior to pregnancy </a:t>
            </a:r>
          </a:p>
        </p:txBody>
      </p:sp>
      <p:sp>
        <p:nvSpPr>
          <p:cNvPr id="91" name="Rounded Rectangle 90"/>
          <p:cNvSpPr/>
          <p:nvPr/>
        </p:nvSpPr>
        <p:spPr bwMode="auto">
          <a:xfrm>
            <a:off x="3419668" y="2284732"/>
            <a:ext cx="1831658" cy="158585"/>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Advertising</a:t>
            </a:r>
          </a:p>
        </p:txBody>
      </p:sp>
      <p:cxnSp>
        <p:nvCxnSpPr>
          <p:cNvPr id="99" name="Straight Arrow Connector 98"/>
          <p:cNvCxnSpPr>
            <a:stCxn id="9" idx="1"/>
            <a:endCxn id="131" idx="3"/>
          </p:cNvCxnSpPr>
          <p:nvPr/>
        </p:nvCxnSpPr>
        <p:spPr>
          <a:xfrm flipH="1" flipV="1">
            <a:off x="2921665" y="2506127"/>
            <a:ext cx="498003" cy="81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bwMode="auto">
          <a:xfrm>
            <a:off x="3419668" y="3481324"/>
            <a:ext cx="1829441" cy="221456"/>
          </a:xfrm>
          <a:prstGeom prst="roundRect">
            <a:avLst/>
          </a:prstGeom>
          <a:solidFill>
            <a:schemeClr val="accent1">
              <a:lumMod val="75000"/>
            </a:schemeClr>
          </a:solidFill>
          <a:ln w="38100" cap="flat" cmpd="sng" algn="ctr">
            <a:noFill/>
            <a:prstDash val="solid"/>
          </a:ln>
          <a:effectLst/>
        </p:spPr>
        <p:txBody>
          <a:bodyPr wrap="square" anchor="ctr">
            <a:noAutofit/>
          </a:bodyPr>
          <a:lstStyle/>
          <a:p>
            <a:pPr algn="ctr" eaLnBrk="1" fontAlgn="auto" hangingPunct="1">
              <a:lnSpc>
                <a:spcPct val="90000"/>
              </a:lnSpc>
              <a:spcBef>
                <a:spcPts val="0"/>
              </a:spcBef>
              <a:spcAft>
                <a:spcPts val="315"/>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Provider Sensitivity</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4" name="Rounded Rectangle 113"/>
          <p:cNvSpPr/>
          <p:nvPr/>
        </p:nvSpPr>
        <p:spPr bwMode="auto">
          <a:xfrm>
            <a:off x="3430582" y="4001803"/>
            <a:ext cx="1849746" cy="218906"/>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Outpt care guidelines/policy</a:t>
            </a:r>
          </a:p>
        </p:txBody>
      </p:sp>
      <p:sp>
        <p:nvSpPr>
          <p:cNvPr id="115" name="Rounded Rectangle 114"/>
          <p:cNvSpPr/>
          <p:nvPr/>
        </p:nvSpPr>
        <p:spPr bwMode="auto">
          <a:xfrm>
            <a:off x="3422950" y="4259168"/>
            <a:ext cx="1849746" cy="218906"/>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Inpatient care guidelines/policy guidelines</a:t>
            </a:r>
          </a:p>
        </p:txBody>
      </p:sp>
      <p:sp>
        <p:nvSpPr>
          <p:cNvPr id="116" name="Rounded Rectangle 115"/>
          <p:cNvSpPr/>
          <p:nvPr/>
        </p:nvSpPr>
        <p:spPr bwMode="auto">
          <a:xfrm>
            <a:off x="3421272" y="4516635"/>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Program Availability</a:t>
            </a:r>
          </a:p>
        </p:txBody>
      </p:sp>
      <p:sp>
        <p:nvSpPr>
          <p:cNvPr id="131" name="Rounded Rectangle 130"/>
          <p:cNvSpPr/>
          <p:nvPr/>
        </p:nvSpPr>
        <p:spPr>
          <a:xfrm>
            <a:off x="1559590" y="2216227"/>
            <a:ext cx="1362075" cy="579800"/>
          </a:xfrm>
          <a:prstGeom prst="roundRect">
            <a:avLst/>
          </a:prstGeom>
          <a:solidFill>
            <a:srgbClr val="0C2D83">
              <a:lumMod val="75000"/>
            </a:srgbClr>
          </a:solidFill>
          <a:ln w="38100" cap="flat" cmpd="sng" algn="ctr">
            <a:noFill/>
            <a:prstDash val="solid"/>
          </a:ln>
          <a:effectLst/>
        </p:spPr>
        <p:txBody>
          <a:bodyPr anchor="ctr"/>
          <a:lstStyle/>
          <a:p>
            <a:pPr algn="ctr" eaLnBrk="1" fontAlgn="auto" hangingPunct="1">
              <a:lnSpc>
                <a:spcPct val="90000"/>
              </a:lnSpc>
              <a:spcBef>
                <a:spcPts val="0"/>
              </a:spcBef>
              <a:spcAft>
                <a:spcPts val="345"/>
              </a:spcAft>
            </a:pPr>
            <a:r>
              <a:rPr lang="en-US" sz="900" dirty="0">
                <a:solidFill>
                  <a:prstClr val="white"/>
                </a:solidFill>
                <a:latin typeface="Times New Roman" panose="02020603050405020304" pitchFamily="18" charset="0"/>
                <a:ea typeface="Times New Roman" panose="02020603050405020304" pitchFamily="18" charset="0"/>
              </a:rPr>
              <a:t> Patient Awareness of SUD in Pregnancy Programs </a:t>
            </a:r>
            <a:endParaRPr lang="en-US" sz="825" dirty="0">
              <a:solidFill>
                <a:prstClr val="white"/>
              </a:solidFill>
              <a:latin typeface="Times New Roman" panose="02020603050405020304" pitchFamily="18" charset="0"/>
              <a:ea typeface="Times New Roman" panose="02020603050405020304" pitchFamily="18" charset="0"/>
            </a:endParaRPr>
          </a:p>
        </p:txBody>
      </p:sp>
      <p:cxnSp>
        <p:nvCxnSpPr>
          <p:cNvPr id="142" name="Straight Arrow Connector 141"/>
          <p:cNvCxnSpPr>
            <a:stCxn id="114" idx="1"/>
            <a:endCxn id="11" idx="3"/>
          </p:cNvCxnSpPr>
          <p:nvPr/>
        </p:nvCxnSpPr>
        <p:spPr>
          <a:xfrm flipH="1" flipV="1">
            <a:off x="2911085" y="4099644"/>
            <a:ext cx="519497" cy="11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16" idx="1"/>
            <a:endCxn id="11" idx="3"/>
          </p:cNvCxnSpPr>
          <p:nvPr/>
        </p:nvCxnSpPr>
        <p:spPr>
          <a:xfrm flipH="1" flipV="1">
            <a:off x="2911084" y="4099643"/>
            <a:ext cx="510188" cy="491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15" idx="1"/>
            <a:endCxn id="11" idx="3"/>
          </p:cNvCxnSpPr>
          <p:nvPr/>
        </p:nvCxnSpPr>
        <p:spPr>
          <a:xfrm flipH="1" flipV="1">
            <a:off x="2911085" y="4099644"/>
            <a:ext cx="511865" cy="26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2" name="Rectangle 125"/>
          <p:cNvSpPr>
            <a:spLocks noChangeArrowheads="1"/>
          </p:cNvSpPr>
          <p:nvPr/>
        </p:nvSpPr>
        <p:spPr bwMode="auto">
          <a:xfrm>
            <a:off x="6700361" y="887477"/>
            <a:ext cx="1031989" cy="49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5076825" algn="l"/>
              </a:tabLst>
              <a:defRPr>
                <a:solidFill>
                  <a:schemeClr val="tx1"/>
                </a:solidFill>
                <a:latin typeface="Arial" panose="020B0604020202020204" pitchFamily="34" charset="0"/>
              </a:defRPr>
            </a:lvl1pPr>
            <a:lvl2pPr eaLnBrk="0" fontAlgn="base" hangingPunct="0">
              <a:spcBef>
                <a:spcPct val="0"/>
              </a:spcBef>
              <a:spcAft>
                <a:spcPct val="0"/>
              </a:spcAft>
              <a:tabLst>
                <a:tab pos="5076825" algn="l"/>
              </a:tabLst>
              <a:defRPr>
                <a:solidFill>
                  <a:schemeClr val="tx1"/>
                </a:solidFill>
                <a:latin typeface="Arial" panose="020B0604020202020204" pitchFamily="34" charset="0"/>
              </a:defRPr>
            </a:lvl2pPr>
            <a:lvl3pPr eaLnBrk="0" fontAlgn="base" hangingPunct="0">
              <a:spcBef>
                <a:spcPct val="0"/>
              </a:spcBef>
              <a:spcAft>
                <a:spcPct val="0"/>
              </a:spcAft>
              <a:tabLst>
                <a:tab pos="5076825" algn="l"/>
              </a:tabLst>
              <a:defRPr>
                <a:solidFill>
                  <a:schemeClr val="tx1"/>
                </a:solidFill>
                <a:latin typeface="Arial" panose="020B0604020202020204" pitchFamily="34" charset="0"/>
              </a:defRPr>
            </a:lvl3pPr>
            <a:lvl4pPr eaLnBrk="0" fontAlgn="base" hangingPunct="0">
              <a:spcBef>
                <a:spcPct val="0"/>
              </a:spcBef>
              <a:spcAft>
                <a:spcPct val="0"/>
              </a:spcAft>
              <a:tabLst>
                <a:tab pos="5076825" algn="l"/>
              </a:tabLst>
              <a:defRPr>
                <a:solidFill>
                  <a:schemeClr val="tx1"/>
                </a:solidFill>
                <a:latin typeface="Arial" panose="020B0604020202020204" pitchFamily="34" charset="0"/>
              </a:defRPr>
            </a:lvl4pPr>
            <a:lvl5pPr eaLnBrk="0" fontAlgn="base" hangingPunct="0">
              <a:spcBef>
                <a:spcPct val="0"/>
              </a:spcBef>
              <a:spcAft>
                <a:spcPct val="0"/>
              </a:spcAft>
              <a:tabLst>
                <a:tab pos="5076825" algn="l"/>
              </a:tabLst>
              <a:defRPr>
                <a:solidFill>
                  <a:schemeClr val="tx1"/>
                </a:solidFill>
                <a:latin typeface="Arial" panose="020B0604020202020204" pitchFamily="34" charset="0"/>
              </a:defRPr>
            </a:lvl5pPr>
            <a:lvl6pPr eaLnBrk="0" fontAlgn="base" hangingPunct="0">
              <a:spcBef>
                <a:spcPct val="0"/>
              </a:spcBef>
              <a:spcAft>
                <a:spcPct val="0"/>
              </a:spcAft>
              <a:tabLst>
                <a:tab pos="5076825" algn="l"/>
              </a:tabLst>
              <a:defRPr>
                <a:solidFill>
                  <a:schemeClr val="tx1"/>
                </a:solidFill>
                <a:latin typeface="Arial" panose="020B0604020202020204" pitchFamily="34" charset="0"/>
              </a:defRPr>
            </a:lvl6pPr>
            <a:lvl7pPr eaLnBrk="0" fontAlgn="base" hangingPunct="0">
              <a:spcBef>
                <a:spcPct val="0"/>
              </a:spcBef>
              <a:spcAft>
                <a:spcPct val="0"/>
              </a:spcAft>
              <a:tabLst>
                <a:tab pos="5076825" algn="l"/>
              </a:tabLst>
              <a:defRPr>
                <a:solidFill>
                  <a:schemeClr val="tx1"/>
                </a:solidFill>
                <a:latin typeface="Arial" panose="020B0604020202020204" pitchFamily="34" charset="0"/>
              </a:defRPr>
            </a:lvl7pPr>
            <a:lvl8pPr eaLnBrk="0" fontAlgn="base" hangingPunct="0">
              <a:spcBef>
                <a:spcPct val="0"/>
              </a:spcBef>
              <a:spcAft>
                <a:spcPct val="0"/>
              </a:spcAft>
              <a:tabLst>
                <a:tab pos="5076825" algn="l"/>
              </a:tabLst>
              <a:defRPr>
                <a:solidFill>
                  <a:schemeClr val="tx1"/>
                </a:solidFill>
                <a:latin typeface="Arial" panose="020B0604020202020204" pitchFamily="34" charset="0"/>
              </a:defRPr>
            </a:lvl8pPr>
            <a:lvl9pPr eaLnBrk="0" fontAlgn="base" hangingPunct="0">
              <a:spcBef>
                <a:spcPct val="0"/>
              </a:spcBef>
              <a:spcAft>
                <a:spcPct val="0"/>
              </a:spcAft>
              <a:tabLst>
                <a:tab pos="5076825" algn="l"/>
              </a:tabLst>
              <a:defRPr>
                <a:solidFill>
                  <a:schemeClr val="tx1"/>
                </a:solidFill>
                <a:latin typeface="Arial" panose="020B0604020202020204" pitchFamily="34" charset="0"/>
              </a:defRPr>
            </a:lvl9pPr>
          </a:lstStyle>
          <a:p>
            <a:pPr defTabSz="685800">
              <a:tabLst>
                <a:tab pos="3807619" algn="l"/>
              </a:tabLst>
            </a:pPr>
            <a:endParaRPr lang="en-US" altLang="en-US" sz="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tabLst>
                <a:tab pos="3807619" algn="l"/>
              </a:tabLst>
            </a:pPr>
            <a:r>
              <a:rPr lang="en-US" altLang="en-US" sz="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00" dirty="0">
              <a:solidFill>
                <a:prstClr val="black"/>
              </a:solidFill>
              <a:ea typeface="+mn-ea"/>
            </a:endParaRPr>
          </a:p>
          <a:p>
            <a:r>
              <a:rPr lang="en-US" sz="750" b="1" dirty="0">
                <a:solidFill>
                  <a:prstClr val="black"/>
                </a:solidFill>
                <a:ea typeface="+mn-ea"/>
              </a:rPr>
              <a:t>Change Concept</a:t>
            </a:r>
            <a:endParaRPr lang="en-US" sz="750" dirty="0">
              <a:solidFill>
                <a:prstClr val="black"/>
              </a:solidFill>
              <a:ea typeface="+mn-ea"/>
            </a:endParaRPr>
          </a:p>
          <a:p>
            <a:pPr defTabSz="685800">
              <a:tabLst>
                <a:tab pos="3807619" algn="l"/>
              </a:tabLst>
            </a:pPr>
            <a:endParaRPr lang="en-US" altLang="en-US" sz="788" dirty="0">
              <a:solidFill>
                <a:prstClr val="black"/>
              </a:solidFill>
              <a:ea typeface="+mn-ea"/>
            </a:endParaRPr>
          </a:p>
        </p:txBody>
      </p:sp>
      <p:sp>
        <p:nvSpPr>
          <p:cNvPr id="163" name="Rounded Rectangle 162"/>
          <p:cNvSpPr/>
          <p:nvPr/>
        </p:nvSpPr>
        <p:spPr bwMode="auto">
          <a:xfrm>
            <a:off x="6240891" y="2266960"/>
            <a:ext cx="1831658" cy="152844"/>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err="1">
                <a:solidFill>
                  <a:prstClr val="white"/>
                </a:solidFill>
                <a:latin typeface="Calibri" panose="020F0502020204030204" pitchFamily="34" charset="0"/>
                <a:ea typeface="Calibri" panose="020F0502020204030204" pitchFamily="34" charset="0"/>
                <a:cs typeface="Times New Roman" panose="02020603050405020304" pitchFamily="18" charset="0"/>
              </a:rPr>
              <a:t>Prepreganancy</a:t>
            </a: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 counseling</a:t>
            </a:r>
          </a:p>
        </p:txBody>
      </p:sp>
      <p:sp>
        <p:nvSpPr>
          <p:cNvPr id="164" name="Rounded Rectangle 163"/>
          <p:cNvSpPr/>
          <p:nvPr/>
        </p:nvSpPr>
        <p:spPr bwMode="auto">
          <a:xfrm>
            <a:off x="6253224" y="2463190"/>
            <a:ext cx="1831658" cy="166794"/>
          </a:xfrm>
          <a:prstGeom prst="roundRect">
            <a:avLst/>
          </a:prstGeom>
          <a:solidFill>
            <a:srgbClr val="0C2D83">
              <a:lumMod val="75000"/>
            </a:srgb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PNC education flyers</a:t>
            </a:r>
          </a:p>
        </p:txBody>
      </p:sp>
      <p:cxnSp>
        <p:nvCxnSpPr>
          <p:cNvPr id="165" name="Straight Arrow Connector 164"/>
          <p:cNvCxnSpPr>
            <a:stCxn id="163" idx="1"/>
            <a:endCxn id="90" idx="3"/>
          </p:cNvCxnSpPr>
          <p:nvPr/>
        </p:nvCxnSpPr>
        <p:spPr>
          <a:xfrm flipH="1" flipV="1">
            <a:off x="5269117" y="2192682"/>
            <a:ext cx="971774" cy="15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64" idx="1"/>
            <a:endCxn id="90" idx="3"/>
          </p:cNvCxnSpPr>
          <p:nvPr/>
        </p:nvCxnSpPr>
        <p:spPr>
          <a:xfrm flipH="1" flipV="1">
            <a:off x="5269117" y="2192682"/>
            <a:ext cx="984107" cy="353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64" idx="1"/>
            <a:endCxn id="91" idx="3"/>
          </p:cNvCxnSpPr>
          <p:nvPr/>
        </p:nvCxnSpPr>
        <p:spPr>
          <a:xfrm flipH="1" flipV="1">
            <a:off x="5251326" y="2364024"/>
            <a:ext cx="1001899" cy="182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23" idx="1"/>
            <a:endCxn id="90" idx="3"/>
          </p:cNvCxnSpPr>
          <p:nvPr/>
        </p:nvCxnSpPr>
        <p:spPr>
          <a:xfrm flipH="1" flipV="1">
            <a:off x="5269118" y="2192682"/>
            <a:ext cx="984649" cy="588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49" idx="1"/>
            <a:endCxn id="9" idx="3"/>
          </p:cNvCxnSpPr>
          <p:nvPr/>
        </p:nvCxnSpPr>
        <p:spPr>
          <a:xfrm flipH="1" flipV="1">
            <a:off x="5261984" y="2587549"/>
            <a:ext cx="997738" cy="427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23" idx="1"/>
            <a:endCxn id="18" idx="3"/>
          </p:cNvCxnSpPr>
          <p:nvPr/>
        </p:nvCxnSpPr>
        <p:spPr>
          <a:xfrm flipH="1">
            <a:off x="5272898" y="2780709"/>
            <a:ext cx="980869" cy="4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24" idx="1"/>
            <a:endCxn id="18" idx="3"/>
          </p:cNvCxnSpPr>
          <p:nvPr/>
        </p:nvCxnSpPr>
        <p:spPr>
          <a:xfrm flipH="1" flipV="1">
            <a:off x="5272898" y="2825277"/>
            <a:ext cx="986824" cy="38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49" idx="1"/>
            <a:endCxn id="91" idx="3"/>
          </p:cNvCxnSpPr>
          <p:nvPr/>
        </p:nvCxnSpPr>
        <p:spPr>
          <a:xfrm flipH="1" flipV="1">
            <a:off x="5251325" y="2364024"/>
            <a:ext cx="1008396" cy="65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29" idx="1"/>
            <a:endCxn id="12" idx="3"/>
          </p:cNvCxnSpPr>
          <p:nvPr/>
        </p:nvCxnSpPr>
        <p:spPr>
          <a:xfrm flipH="1" flipV="1">
            <a:off x="5238868" y="3071745"/>
            <a:ext cx="1014899" cy="333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30" idx="1"/>
            <a:endCxn id="10" idx="3"/>
          </p:cNvCxnSpPr>
          <p:nvPr/>
        </p:nvCxnSpPr>
        <p:spPr>
          <a:xfrm flipH="1" flipV="1">
            <a:off x="5240632" y="3324771"/>
            <a:ext cx="1019836" cy="441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stCxn id="55" idx="1"/>
            <a:endCxn id="10" idx="3"/>
          </p:cNvCxnSpPr>
          <p:nvPr/>
        </p:nvCxnSpPr>
        <p:spPr>
          <a:xfrm flipH="1" flipV="1">
            <a:off x="5240632" y="3324770"/>
            <a:ext cx="1023088" cy="25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a:stCxn id="31" idx="1"/>
            <a:endCxn id="103" idx="3"/>
          </p:cNvCxnSpPr>
          <p:nvPr/>
        </p:nvCxnSpPr>
        <p:spPr>
          <a:xfrm flipH="1" flipV="1">
            <a:off x="5249108" y="3592052"/>
            <a:ext cx="1017863" cy="343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2" name="Rounded Rectangle 201"/>
          <p:cNvSpPr/>
          <p:nvPr/>
        </p:nvSpPr>
        <p:spPr bwMode="auto">
          <a:xfrm>
            <a:off x="6248035" y="4046661"/>
            <a:ext cx="1824514" cy="130313"/>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Institutional Support</a:t>
            </a:r>
          </a:p>
        </p:txBody>
      </p:sp>
      <p:cxnSp>
        <p:nvCxnSpPr>
          <p:cNvPr id="204" name="Straight Arrow Connector 203"/>
          <p:cNvCxnSpPr>
            <a:stCxn id="202" idx="1"/>
            <a:endCxn id="17" idx="3"/>
          </p:cNvCxnSpPr>
          <p:nvPr/>
        </p:nvCxnSpPr>
        <p:spPr>
          <a:xfrm flipH="1" flipV="1">
            <a:off x="5264078" y="3887953"/>
            <a:ext cx="983957" cy="223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33" idx="1"/>
            <a:endCxn id="17" idx="3"/>
          </p:cNvCxnSpPr>
          <p:nvPr/>
        </p:nvCxnSpPr>
        <p:spPr>
          <a:xfrm flipH="1" flipV="1">
            <a:off x="5264077" y="3887952"/>
            <a:ext cx="1003535" cy="389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43" idx="1"/>
            <a:endCxn id="115" idx="3"/>
          </p:cNvCxnSpPr>
          <p:nvPr/>
        </p:nvCxnSpPr>
        <p:spPr>
          <a:xfrm flipH="1" flipV="1">
            <a:off x="5272696" y="4368621"/>
            <a:ext cx="993377" cy="100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43" idx="1"/>
            <a:endCxn id="114" idx="3"/>
          </p:cNvCxnSpPr>
          <p:nvPr/>
        </p:nvCxnSpPr>
        <p:spPr>
          <a:xfrm flipH="1" flipV="1">
            <a:off x="5280328" y="4111255"/>
            <a:ext cx="985745" cy="358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stCxn id="42" idx="1"/>
            <a:endCxn id="116" idx="3"/>
          </p:cNvCxnSpPr>
          <p:nvPr/>
        </p:nvCxnSpPr>
        <p:spPr>
          <a:xfrm flipH="1" flipV="1">
            <a:off x="5271018" y="4590782"/>
            <a:ext cx="1000330" cy="56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stCxn id="25" idx="1"/>
            <a:endCxn id="14" idx="3"/>
          </p:cNvCxnSpPr>
          <p:nvPr/>
        </p:nvCxnSpPr>
        <p:spPr>
          <a:xfrm flipH="1" flipV="1">
            <a:off x="5256101" y="4804881"/>
            <a:ext cx="1004367" cy="31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a:stCxn id="28" idx="1"/>
            <a:endCxn id="37" idx="3"/>
          </p:cNvCxnSpPr>
          <p:nvPr/>
        </p:nvCxnSpPr>
        <p:spPr>
          <a:xfrm flipH="1" flipV="1">
            <a:off x="5266737" y="5026464"/>
            <a:ext cx="993731" cy="22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stCxn id="27" idx="1"/>
            <a:endCxn id="21" idx="3"/>
          </p:cNvCxnSpPr>
          <p:nvPr/>
        </p:nvCxnSpPr>
        <p:spPr>
          <a:xfrm flipH="1">
            <a:off x="5280328" y="5294572"/>
            <a:ext cx="980140" cy="519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endCxn id="21" idx="3"/>
          </p:cNvCxnSpPr>
          <p:nvPr/>
        </p:nvCxnSpPr>
        <p:spPr>
          <a:xfrm flipH="1">
            <a:off x="5280328" y="5566666"/>
            <a:ext cx="862689" cy="247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stCxn id="26" idx="1"/>
            <a:endCxn id="16" idx="3"/>
          </p:cNvCxnSpPr>
          <p:nvPr/>
        </p:nvCxnSpPr>
        <p:spPr>
          <a:xfrm flipH="1">
            <a:off x="5286452" y="5530495"/>
            <a:ext cx="974016" cy="116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a:stCxn id="27" idx="1"/>
            <a:endCxn id="16" idx="3"/>
          </p:cNvCxnSpPr>
          <p:nvPr/>
        </p:nvCxnSpPr>
        <p:spPr>
          <a:xfrm flipH="1">
            <a:off x="5286452" y="5294572"/>
            <a:ext cx="974016" cy="352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34" idx="1"/>
            <a:endCxn id="21" idx="3"/>
          </p:cNvCxnSpPr>
          <p:nvPr/>
        </p:nvCxnSpPr>
        <p:spPr>
          <a:xfrm flipH="1">
            <a:off x="5280328" y="5757604"/>
            <a:ext cx="985745" cy="56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9" name="Rounded Rectangle 288"/>
          <p:cNvSpPr/>
          <p:nvPr/>
        </p:nvSpPr>
        <p:spPr>
          <a:xfrm>
            <a:off x="1555810" y="1496303"/>
            <a:ext cx="1362075" cy="532502"/>
          </a:xfrm>
          <a:prstGeom prst="roundRect">
            <a:avLst/>
          </a:prstGeom>
          <a:solidFill>
            <a:schemeClr val="tx2">
              <a:lumMod val="20000"/>
              <a:lumOff val="80000"/>
            </a:schemeClr>
          </a:solidFill>
          <a:ln w="38100" cap="flat" cmpd="sng" algn="ctr">
            <a:noFill/>
            <a:prstDash val="solid"/>
          </a:ln>
          <a:effectLst/>
        </p:spPr>
        <p:txBody>
          <a:bodyPr anchor="ctr"/>
          <a:lstStyle/>
          <a:p>
            <a:pPr algn="ctr" eaLnBrk="1" fontAlgn="auto" hangingPunct="1">
              <a:lnSpc>
                <a:spcPct val="90000"/>
              </a:lnSpc>
              <a:spcBef>
                <a:spcPts val="0"/>
              </a:spcBef>
              <a:spcAft>
                <a:spcPts val="345"/>
              </a:spcAft>
            </a:pPr>
            <a:r>
              <a:rPr lang="en-US" sz="900" dirty="0">
                <a:solidFill>
                  <a:prstClr val="black"/>
                </a:solidFill>
                <a:latin typeface="Times New Roman" panose="02020603050405020304" pitchFamily="18" charset="0"/>
                <a:ea typeface="Times New Roman" panose="02020603050405020304" pitchFamily="18" charset="0"/>
              </a:rPr>
              <a:t> Identification of patients using opioids</a:t>
            </a:r>
            <a:endParaRPr lang="en-US" sz="825" dirty="0">
              <a:solidFill>
                <a:prstClr val="black"/>
              </a:solidFill>
              <a:latin typeface="Times New Roman" panose="02020603050405020304" pitchFamily="18" charset="0"/>
              <a:ea typeface="Times New Roman" panose="02020603050405020304" pitchFamily="18" charset="0"/>
            </a:endParaRPr>
          </a:p>
        </p:txBody>
      </p:sp>
      <p:sp>
        <p:nvSpPr>
          <p:cNvPr id="320" name="Rounded Rectangle 319"/>
          <p:cNvSpPr/>
          <p:nvPr/>
        </p:nvSpPr>
        <p:spPr bwMode="auto">
          <a:xfrm>
            <a:off x="3389121" y="1491851"/>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Patient opioid use screening </a:t>
            </a:r>
          </a:p>
        </p:txBody>
      </p:sp>
      <p:sp>
        <p:nvSpPr>
          <p:cNvPr id="323" name="Rounded Rectangle 322"/>
          <p:cNvSpPr/>
          <p:nvPr/>
        </p:nvSpPr>
        <p:spPr bwMode="auto">
          <a:xfrm>
            <a:off x="6244180" y="1390590"/>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SUD screening tool</a:t>
            </a:r>
          </a:p>
        </p:txBody>
      </p:sp>
      <p:sp>
        <p:nvSpPr>
          <p:cNvPr id="324" name="Rounded Rectangle 323"/>
          <p:cNvSpPr/>
          <p:nvPr/>
        </p:nvSpPr>
        <p:spPr bwMode="auto">
          <a:xfrm>
            <a:off x="3369404" y="1719154"/>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Patient opioid biologic testing</a:t>
            </a:r>
          </a:p>
        </p:txBody>
      </p:sp>
      <p:sp>
        <p:nvSpPr>
          <p:cNvPr id="325" name="Rounded Rectangle 324"/>
          <p:cNvSpPr/>
          <p:nvPr/>
        </p:nvSpPr>
        <p:spPr bwMode="auto">
          <a:xfrm>
            <a:off x="6251103" y="1593360"/>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rPr>
              <a:t>Screening/testing </a:t>
            </a: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guidelines</a:t>
            </a:r>
          </a:p>
        </p:txBody>
      </p:sp>
      <p:cxnSp>
        <p:nvCxnSpPr>
          <p:cNvPr id="291" name="Straight Arrow Connector 290"/>
          <p:cNvCxnSpPr>
            <a:stCxn id="90" idx="1"/>
            <a:endCxn id="289" idx="3"/>
          </p:cNvCxnSpPr>
          <p:nvPr/>
        </p:nvCxnSpPr>
        <p:spPr>
          <a:xfrm flipH="1" flipV="1">
            <a:off x="2917885" y="1762554"/>
            <a:ext cx="505288" cy="430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8" name="Rounded Rectangle 327"/>
          <p:cNvSpPr/>
          <p:nvPr/>
        </p:nvSpPr>
        <p:spPr bwMode="auto">
          <a:xfrm>
            <a:off x="6244180" y="1752215"/>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Mapped response to + test</a:t>
            </a:r>
          </a:p>
        </p:txBody>
      </p:sp>
      <p:cxnSp>
        <p:nvCxnSpPr>
          <p:cNvPr id="293" name="Straight Arrow Connector 292"/>
          <p:cNvCxnSpPr>
            <a:stCxn id="320" idx="1"/>
            <a:endCxn id="289" idx="3"/>
          </p:cNvCxnSpPr>
          <p:nvPr/>
        </p:nvCxnSpPr>
        <p:spPr>
          <a:xfrm flipH="1">
            <a:off x="2917885" y="1565998"/>
            <a:ext cx="471236" cy="196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a:stCxn id="324" idx="1"/>
            <a:endCxn id="289" idx="3"/>
          </p:cNvCxnSpPr>
          <p:nvPr/>
        </p:nvCxnSpPr>
        <p:spPr>
          <a:xfrm flipH="1" flipV="1">
            <a:off x="2917885" y="1762554"/>
            <a:ext cx="451520" cy="30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a:stCxn id="323" idx="1"/>
            <a:endCxn id="320" idx="3"/>
          </p:cNvCxnSpPr>
          <p:nvPr/>
        </p:nvCxnSpPr>
        <p:spPr>
          <a:xfrm flipH="1">
            <a:off x="5238867" y="1464738"/>
            <a:ext cx="1005313" cy="101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a:stCxn id="325" idx="1"/>
            <a:endCxn id="320" idx="3"/>
          </p:cNvCxnSpPr>
          <p:nvPr/>
        </p:nvCxnSpPr>
        <p:spPr>
          <a:xfrm flipH="1" flipV="1">
            <a:off x="5238867" y="1565999"/>
            <a:ext cx="1012236" cy="101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a:stCxn id="328" idx="1"/>
            <a:endCxn id="324" idx="3"/>
          </p:cNvCxnSpPr>
          <p:nvPr/>
        </p:nvCxnSpPr>
        <p:spPr>
          <a:xfrm flipH="1" flipV="1">
            <a:off x="5219150" y="1793302"/>
            <a:ext cx="1025030" cy="33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9" name="Rounded Rectangle 338"/>
          <p:cNvSpPr/>
          <p:nvPr/>
        </p:nvSpPr>
        <p:spPr bwMode="auto">
          <a:xfrm>
            <a:off x="6244180" y="1919224"/>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Site modifications</a:t>
            </a:r>
          </a:p>
        </p:txBody>
      </p:sp>
      <p:cxnSp>
        <p:nvCxnSpPr>
          <p:cNvPr id="2144" name="Straight Arrow Connector 2143"/>
          <p:cNvCxnSpPr>
            <a:stCxn id="339" idx="1"/>
            <a:endCxn id="324" idx="3"/>
          </p:cNvCxnSpPr>
          <p:nvPr/>
        </p:nvCxnSpPr>
        <p:spPr>
          <a:xfrm flipH="1" flipV="1">
            <a:off x="5219150" y="1793302"/>
            <a:ext cx="1025030" cy="20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46" name="Straight Arrow Connector 2145"/>
          <p:cNvCxnSpPr>
            <a:stCxn id="328" idx="1"/>
            <a:endCxn id="320" idx="3"/>
          </p:cNvCxnSpPr>
          <p:nvPr/>
        </p:nvCxnSpPr>
        <p:spPr>
          <a:xfrm flipH="1" flipV="1">
            <a:off x="5238867" y="1565999"/>
            <a:ext cx="1005313" cy="260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48" name="Straight Arrow Connector 2147"/>
          <p:cNvCxnSpPr>
            <a:stCxn id="325" idx="1"/>
            <a:endCxn id="324" idx="3"/>
          </p:cNvCxnSpPr>
          <p:nvPr/>
        </p:nvCxnSpPr>
        <p:spPr>
          <a:xfrm flipH="1">
            <a:off x="5219151" y="1667507"/>
            <a:ext cx="1031953" cy="125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9" name="Rounded Rectangle 388"/>
          <p:cNvSpPr/>
          <p:nvPr/>
        </p:nvSpPr>
        <p:spPr bwMode="auto">
          <a:xfrm>
            <a:off x="6247816" y="2091774"/>
            <a:ext cx="1849746" cy="148295"/>
          </a:xfrm>
          <a:prstGeom prst="roundRect">
            <a:avLst/>
          </a:prstGeom>
          <a:solidFill>
            <a:schemeClr val="tx2">
              <a:lumMod val="20000"/>
              <a:lumOff val="80000"/>
            </a:schemeClr>
          </a:solidFill>
          <a:ln w="38100" cap="flat" cmpd="sng" algn="ctr">
            <a:noFill/>
            <a:prstDash val="solid"/>
          </a:ln>
          <a:effectLst/>
        </p:spPr>
        <p:txBody>
          <a:bodyPr wrap="square" anchor="ctr">
            <a:noAutofit/>
          </a:bodyPr>
          <a:lstStyle/>
          <a:p>
            <a:pPr marL="342900" algn="ctr" eaLnBrk="1" fontAlgn="auto" hangingPunct="1">
              <a:lnSpc>
                <a:spcPct val="90000"/>
              </a:lnSpc>
              <a:spcBef>
                <a:spcPts val="0"/>
              </a:spcBef>
              <a:spcAft>
                <a:spcPts val="315"/>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Lab tests</a:t>
            </a:r>
          </a:p>
        </p:txBody>
      </p:sp>
      <p:cxnSp>
        <p:nvCxnSpPr>
          <p:cNvPr id="2153" name="Straight Arrow Connector 2152"/>
          <p:cNvCxnSpPr>
            <a:stCxn id="389" idx="1"/>
            <a:endCxn id="324" idx="3"/>
          </p:cNvCxnSpPr>
          <p:nvPr/>
        </p:nvCxnSpPr>
        <p:spPr>
          <a:xfrm flipH="1" flipV="1">
            <a:off x="5219150" y="1793302"/>
            <a:ext cx="1028666" cy="37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55" name="Straight Arrow Connector 2154"/>
          <p:cNvCxnSpPr>
            <a:stCxn id="91" idx="1"/>
            <a:endCxn id="131" idx="3"/>
          </p:cNvCxnSpPr>
          <p:nvPr/>
        </p:nvCxnSpPr>
        <p:spPr>
          <a:xfrm flipH="1">
            <a:off x="2921665" y="2364025"/>
            <a:ext cx="498003" cy="142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Driver diagram: Increasing MAT in Pregnancy with OUD</a:t>
            </a:r>
            <a:endParaRPr lang="en-US" dirty="0"/>
          </a:p>
        </p:txBody>
      </p:sp>
    </p:spTree>
    <p:extLst>
      <p:ext uri="{BB962C8B-B14F-4D97-AF65-F5344CB8AC3E}">
        <p14:creationId xmlns:p14="http://schemas.microsoft.com/office/powerpoint/2010/main" val="40891857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105" y="2444682"/>
            <a:ext cx="1297460" cy="1973489"/>
          </a:xfrm>
          <a:prstGeom prst="rect">
            <a:avLst/>
          </a:prstGeom>
          <a:solidFill>
            <a:schemeClr val="accent4">
              <a:lumMod val="20000"/>
              <a:lumOff val="80000"/>
            </a:schemeClr>
          </a:solidFill>
          <a:ln>
            <a:solidFill>
              <a:schemeClr val="accent4"/>
            </a:solidFill>
          </a:ln>
        </p:spPr>
        <p:txBody>
          <a:bodyPr wrap="square">
            <a:spAutoFit/>
          </a:bodyPr>
          <a:lstStyle/>
          <a:p>
            <a:pPr eaLnBrk="1" fontAlgn="auto" hangingPunct="1">
              <a:lnSpc>
                <a:spcPct val="115000"/>
              </a:lnSpc>
              <a:spcBef>
                <a:spcPts val="0"/>
              </a:spcBef>
              <a:spcAft>
                <a:spcPts val="750"/>
              </a:spcAft>
            </a:pPr>
            <a:r>
              <a:rPr lang="en-US" sz="13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Primary Aim Statement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lnSpc>
                <a:spcPct val="115000"/>
              </a:lnSpc>
              <a:spcBef>
                <a:spcPts val="0"/>
              </a:spcBef>
              <a:spcAft>
                <a:spcPts val="750"/>
              </a:spcAft>
            </a:pPr>
            <a:r>
              <a:rPr lang="en-US" sz="1050" dirty="0">
                <a:solidFill>
                  <a:prstClr val="black"/>
                </a:solidFill>
                <a:latin typeface="Calibri" panose="020F0502020204030204" pitchFamily="34" charset="0"/>
                <a:ea typeface="Calibri" panose="020F0502020204030204" pitchFamily="34" charset="0"/>
                <a:cs typeface="Calibri" panose="020F0502020204030204" pitchFamily="34" charset="0"/>
              </a:rPr>
              <a:t>Increase to 75% the percent of obstetrical CWC patients screened for SUD using an evidence-based screening tool.</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p:cNvSpPr txBox="1">
            <a:spLocks noChangeArrowheads="1"/>
          </p:cNvSpPr>
          <p:nvPr/>
        </p:nvSpPr>
        <p:spPr bwMode="auto">
          <a:xfrm>
            <a:off x="1860370" y="945215"/>
            <a:ext cx="1364744" cy="257175"/>
          </a:xfrm>
          <a:prstGeom prst="rect">
            <a:avLst/>
          </a:prstGeom>
          <a:solidFill>
            <a:srgbClr val="FFFFFF"/>
          </a:solidFill>
          <a:ln w="9525">
            <a:solidFill>
              <a:srgbClr val="000000"/>
            </a:solidFill>
            <a:miter lim="800000"/>
            <a:headEnd/>
            <a:tailEnd/>
          </a:ln>
        </p:spPr>
        <p:txBody>
          <a:bodyPr rot="0" vert="horz" wrap="square" lIns="68580" tIns="34290" rIns="68580" bIns="34290" anchor="ctr" anchorCtr="0">
            <a:noAutofit/>
          </a:bodyPr>
          <a:lstStyle/>
          <a:p>
            <a:pPr algn="ctr" eaLnBrk="1" fontAlgn="auto" hangingPunct="1">
              <a:lnSpc>
                <a:spcPct val="115000"/>
              </a:lnSpc>
              <a:spcBef>
                <a:spcPts val="0"/>
              </a:spcBef>
              <a:spcAft>
                <a:spcPts val="750"/>
              </a:spcAft>
            </a:pPr>
            <a:r>
              <a:rPr lang="en-US" sz="10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Primary Drivers</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1860370" y="1758426"/>
            <a:ext cx="1364744" cy="532208"/>
          </a:xfrm>
          <a:prstGeom prst="rect">
            <a:avLst/>
          </a:prstGeom>
          <a:solidFill>
            <a:schemeClr val="accent3">
              <a:lumMod val="20000"/>
              <a:lumOff val="8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Patients given standardized screening tool in CWC</a:t>
            </a:r>
          </a:p>
        </p:txBody>
      </p:sp>
      <p:sp>
        <p:nvSpPr>
          <p:cNvPr id="8" name="Text Box 2"/>
          <p:cNvSpPr txBox="1">
            <a:spLocks noChangeArrowheads="1"/>
          </p:cNvSpPr>
          <p:nvPr/>
        </p:nvSpPr>
        <p:spPr bwMode="auto">
          <a:xfrm>
            <a:off x="1860370" y="3267666"/>
            <a:ext cx="1364744" cy="507206"/>
          </a:xfrm>
          <a:prstGeom prst="rect">
            <a:avLst/>
          </a:prstGeom>
          <a:solidFill>
            <a:schemeClr val="accent1">
              <a:lumMod val="20000"/>
              <a:lumOff val="8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Scoring &amp; documentation of standardized screen results</a:t>
            </a:r>
          </a:p>
        </p:txBody>
      </p:sp>
      <p:sp>
        <p:nvSpPr>
          <p:cNvPr id="9" name="Text Box 2"/>
          <p:cNvSpPr txBox="1">
            <a:spLocks noChangeArrowheads="1"/>
          </p:cNvSpPr>
          <p:nvPr/>
        </p:nvSpPr>
        <p:spPr bwMode="auto">
          <a:xfrm>
            <a:off x="1860370" y="4628571"/>
            <a:ext cx="1364744" cy="664755"/>
          </a:xfrm>
          <a:prstGeom prst="rect">
            <a:avLst/>
          </a:prstGeom>
          <a:solidFill>
            <a:schemeClr val="accent6">
              <a:lumMod val="20000"/>
              <a:lumOff val="8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Interpretation of screening score, and interventions and referrals as needed</a:t>
            </a:r>
          </a:p>
        </p:txBody>
      </p:sp>
      <p:sp>
        <p:nvSpPr>
          <p:cNvPr id="10" name="Text Box 2"/>
          <p:cNvSpPr txBox="1">
            <a:spLocks noChangeArrowheads="1"/>
          </p:cNvSpPr>
          <p:nvPr/>
        </p:nvSpPr>
        <p:spPr bwMode="auto">
          <a:xfrm>
            <a:off x="3849994" y="945215"/>
            <a:ext cx="2014538" cy="257175"/>
          </a:xfrm>
          <a:prstGeom prst="rect">
            <a:avLst/>
          </a:prstGeom>
          <a:solidFill>
            <a:srgbClr val="FFFFFF"/>
          </a:solidFill>
          <a:ln w="9525">
            <a:solidFill>
              <a:srgbClr val="000000"/>
            </a:solidFill>
            <a:miter lim="800000"/>
            <a:headEnd/>
            <a:tailEnd/>
          </a:ln>
        </p:spPr>
        <p:txBody>
          <a:bodyPr rot="0" vert="horz" wrap="square" lIns="68580" tIns="34290" rIns="68580" bIns="34290" anchor="ctr" anchorCtr="0">
            <a:noAutofit/>
          </a:bodyPr>
          <a:lstStyle/>
          <a:p>
            <a:pPr algn="ctr" eaLnBrk="1" fontAlgn="auto" hangingPunct="1">
              <a:lnSpc>
                <a:spcPct val="115000"/>
              </a:lnSpc>
              <a:spcBef>
                <a:spcPts val="0"/>
              </a:spcBef>
              <a:spcAft>
                <a:spcPts val="750"/>
              </a:spcAft>
            </a:pPr>
            <a:r>
              <a:rPr lang="en-US" sz="1050" b="1">
                <a:solidFill>
                  <a:prstClr val="black"/>
                </a:solidFill>
                <a:latin typeface="Calibri" panose="020F0502020204030204" pitchFamily="34" charset="0"/>
                <a:ea typeface="Calibri" panose="020F0502020204030204" pitchFamily="34" charset="0"/>
                <a:cs typeface="Times New Roman" panose="02020603050405020304" pitchFamily="18" charset="0"/>
              </a:rPr>
              <a:t>Secondary Drivers</a:t>
            </a:r>
            <a:endPar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3849994" y="1728748"/>
            <a:ext cx="2014538" cy="363173"/>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Awareness and understanding of SUD screening </a:t>
            </a:r>
          </a:p>
        </p:txBody>
      </p:sp>
      <p:sp>
        <p:nvSpPr>
          <p:cNvPr id="12" name="Text Box 2"/>
          <p:cNvSpPr txBox="1">
            <a:spLocks noChangeArrowheads="1"/>
          </p:cNvSpPr>
          <p:nvPr/>
        </p:nvSpPr>
        <p:spPr bwMode="auto">
          <a:xfrm>
            <a:off x="3849994" y="2134744"/>
            <a:ext cx="2014538" cy="235744"/>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Screen easy to administer  </a:t>
            </a:r>
          </a:p>
        </p:txBody>
      </p:sp>
      <p:sp>
        <p:nvSpPr>
          <p:cNvPr id="14" name="Text Box 2"/>
          <p:cNvSpPr txBox="1">
            <a:spLocks noChangeArrowheads="1"/>
          </p:cNvSpPr>
          <p:nvPr/>
        </p:nvSpPr>
        <p:spPr bwMode="auto">
          <a:xfrm>
            <a:off x="3849994" y="3150150"/>
            <a:ext cx="2014538" cy="221456"/>
          </a:xfrm>
          <a:prstGeom prst="rect">
            <a:avLst/>
          </a:prstGeom>
          <a:solidFill>
            <a:schemeClr val="accent1">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Staff comfort with screening tool</a:t>
            </a:r>
          </a:p>
        </p:txBody>
      </p:sp>
      <p:sp>
        <p:nvSpPr>
          <p:cNvPr id="15" name="Text Box 2"/>
          <p:cNvSpPr txBox="1">
            <a:spLocks noChangeArrowheads="1"/>
          </p:cNvSpPr>
          <p:nvPr/>
        </p:nvSpPr>
        <p:spPr bwMode="auto">
          <a:xfrm>
            <a:off x="3849994" y="3407324"/>
            <a:ext cx="2014538" cy="228600"/>
          </a:xfrm>
          <a:prstGeom prst="rect">
            <a:avLst/>
          </a:prstGeom>
          <a:solidFill>
            <a:schemeClr val="accent1">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Scoring responsibilities clear and consistent</a:t>
            </a:r>
          </a:p>
        </p:txBody>
      </p:sp>
      <p:sp>
        <p:nvSpPr>
          <p:cNvPr id="16" name="Text Box 2"/>
          <p:cNvSpPr txBox="1">
            <a:spLocks noChangeArrowheads="1"/>
          </p:cNvSpPr>
          <p:nvPr/>
        </p:nvSpPr>
        <p:spPr bwMode="auto">
          <a:xfrm>
            <a:off x="3849994" y="4369215"/>
            <a:ext cx="2014538" cy="364331"/>
          </a:xfrm>
          <a:prstGeom prst="rect">
            <a:avLst/>
          </a:prstGeom>
          <a:solidFill>
            <a:schemeClr val="accent6">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Provider awareness of standardized SUD screening</a:t>
            </a:r>
          </a:p>
        </p:txBody>
      </p:sp>
      <p:sp>
        <p:nvSpPr>
          <p:cNvPr id="18" name="Text Box 2"/>
          <p:cNvSpPr txBox="1">
            <a:spLocks noChangeArrowheads="1"/>
          </p:cNvSpPr>
          <p:nvPr/>
        </p:nvSpPr>
        <p:spPr bwMode="auto">
          <a:xfrm>
            <a:off x="3849994" y="5175792"/>
            <a:ext cx="2014538" cy="336208"/>
          </a:xfrm>
          <a:prstGeom prst="rect">
            <a:avLst/>
          </a:prstGeom>
          <a:solidFill>
            <a:schemeClr val="accent6">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Provider able to perform brief intervention in clinic</a:t>
            </a:r>
          </a:p>
        </p:txBody>
      </p:sp>
      <p:sp>
        <p:nvSpPr>
          <p:cNvPr id="19" name="Text Box 2"/>
          <p:cNvSpPr txBox="1">
            <a:spLocks noChangeArrowheads="1"/>
          </p:cNvSpPr>
          <p:nvPr/>
        </p:nvSpPr>
        <p:spPr bwMode="auto">
          <a:xfrm>
            <a:off x="3849994" y="1471612"/>
            <a:ext cx="2014538" cy="214313"/>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Standardized screening across CWC clinics</a:t>
            </a:r>
          </a:p>
        </p:txBody>
      </p:sp>
      <p:sp>
        <p:nvSpPr>
          <p:cNvPr id="20" name="Text Box 2"/>
          <p:cNvSpPr txBox="1">
            <a:spLocks noChangeArrowheads="1"/>
          </p:cNvSpPr>
          <p:nvPr/>
        </p:nvSpPr>
        <p:spPr bwMode="auto">
          <a:xfrm>
            <a:off x="6489415" y="945215"/>
            <a:ext cx="2135602" cy="257175"/>
          </a:xfrm>
          <a:prstGeom prst="rect">
            <a:avLst/>
          </a:prstGeom>
          <a:solidFill>
            <a:srgbClr val="FFFFFF"/>
          </a:solidFill>
          <a:ln w="9525">
            <a:solidFill>
              <a:srgbClr val="000000"/>
            </a:solidFill>
            <a:miter lim="800000"/>
            <a:headEnd/>
            <a:tailEnd/>
          </a:ln>
        </p:spPr>
        <p:txBody>
          <a:bodyPr rot="0" vert="horz" wrap="square" lIns="68580" tIns="34290" rIns="68580" bIns="34290" anchor="ctr" anchorCtr="0">
            <a:noAutofit/>
          </a:bodyPr>
          <a:lstStyle/>
          <a:p>
            <a:pPr algn="ctr" eaLnBrk="1" fontAlgn="auto" hangingPunct="1">
              <a:lnSpc>
                <a:spcPct val="115000"/>
              </a:lnSpc>
              <a:spcBef>
                <a:spcPts val="0"/>
              </a:spcBef>
              <a:spcAft>
                <a:spcPts val="750"/>
              </a:spcAft>
            </a:pPr>
            <a:r>
              <a:rPr lang="en-US" sz="1050" b="1">
                <a:solidFill>
                  <a:prstClr val="black"/>
                </a:solidFill>
                <a:latin typeface="Calibri" panose="020F0502020204030204" pitchFamily="34" charset="0"/>
                <a:ea typeface="Calibri" panose="020F0502020204030204" pitchFamily="34" charset="0"/>
                <a:cs typeface="Times New Roman" panose="02020603050405020304" pitchFamily="18" charset="0"/>
              </a:rPr>
              <a:t>Change concept</a:t>
            </a:r>
            <a:endParaRPr lang="en-US" sz="82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p:cNvSpPr txBox="1">
            <a:spLocks noChangeArrowheads="1"/>
          </p:cNvSpPr>
          <p:nvPr/>
        </p:nvSpPr>
        <p:spPr bwMode="auto">
          <a:xfrm>
            <a:off x="6489415" y="1349607"/>
            <a:ext cx="2135602" cy="214313"/>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Selection of single validated screening tool</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6489415" y="2232604"/>
            <a:ext cx="2131100" cy="212078"/>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Lunchtime talk to staff explaining screen</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p:cNvSpPr txBox="1">
            <a:spLocks noChangeArrowheads="1"/>
          </p:cNvSpPr>
          <p:nvPr/>
        </p:nvSpPr>
        <p:spPr bwMode="auto">
          <a:xfrm>
            <a:off x="6489415" y="1984995"/>
            <a:ext cx="2128207" cy="207169"/>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Copies of screening tool at CWC front desk (could remove this as it is part of above)</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2"/>
          <p:cNvSpPr txBox="1">
            <a:spLocks noChangeArrowheads="1"/>
          </p:cNvSpPr>
          <p:nvPr/>
        </p:nvSpPr>
        <p:spPr bwMode="auto">
          <a:xfrm>
            <a:off x="6489415" y="2485120"/>
            <a:ext cx="2128207" cy="194444"/>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Posters in workspace explaining screening tool</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p:cNvSpPr txBox="1">
            <a:spLocks noChangeArrowheads="1"/>
          </p:cNvSpPr>
          <p:nvPr/>
        </p:nvSpPr>
        <p:spPr bwMode="auto">
          <a:xfrm>
            <a:off x="6489416" y="3065003"/>
            <a:ext cx="2135603" cy="229343"/>
          </a:xfrm>
          <a:prstGeom prst="rect">
            <a:avLst/>
          </a:prstGeom>
          <a:solidFill>
            <a:schemeClr val="accent1">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Staff ed. session on scoring of screening tool</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2"/>
          <p:cNvSpPr txBox="1">
            <a:spLocks noChangeArrowheads="1"/>
          </p:cNvSpPr>
          <p:nvPr/>
        </p:nvSpPr>
        <p:spPr bwMode="auto">
          <a:xfrm>
            <a:off x="6489416" y="3330754"/>
            <a:ext cx="2128207" cy="210740"/>
          </a:xfrm>
          <a:prstGeom prst="rect">
            <a:avLst/>
          </a:prstGeom>
          <a:solidFill>
            <a:schemeClr val="accent1">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Posters in clinic illustrating scoring system</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p:cNvSpPr txBox="1">
            <a:spLocks noChangeArrowheads="1"/>
          </p:cNvSpPr>
          <p:nvPr/>
        </p:nvSpPr>
        <p:spPr bwMode="auto">
          <a:xfrm>
            <a:off x="6489416" y="3583926"/>
            <a:ext cx="2128207" cy="363463"/>
          </a:xfrm>
          <a:prstGeom prst="rect">
            <a:avLst/>
          </a:prstGeom>
          <a:solidFill>
            <a:schemeClr val="accent1">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Screening score documented at same time as urine dip results</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p:cNvSpPr txBox="1">
            <a:spLocks noChangeArrowheads="1"/>
          </p:cNvSpPr>
          <p:nvPr/>
        </p:nvSpPr>
        <p:spPr bwMode="auto">
          <a:xfrm>
            <a:off x="6489416" y="4313272"/>
            <a:ext cx="2145052" cy="320068"/>
          </a:xfrm>
          <a:prstGeom prst="rect">
            <a:avLst/>
          </a:prstGeom>
          <a:solidFill>
            <a:schemeClr val="accent6">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rPr>
              <a:t>CORE lecture on SBIRT &amp; new screening tool (resident education)</a:t>
            </a:r>
          </a:p>
        </p:txBody>
      </p:sp>
      <p:sp>
        <p:nvSpPr>
          <p:cNvPr id="29" name="Text Box 2"/>
          <p:cNvSpPr txBox="1">
            <a:spLocks noChangeArrowheads="1"/>
          </p:cNvSpPr>
          <p:nvPr/>
        </p:nvSpPr>
        <p:spPr bwMode="auto">
          <a:xfrm>
            <a:off x="6489416" y="4666937"/>
            <a:ext cx="2145052" cy="338314"/>
          </a:xfrm>
          <a:prstGeom prst="rect">
            <a:avLst/>
          </a:prstGeom>
          <a:solidFill>
            <a:schemeClr val="accent6">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Division meeting introducing new screening tool &amp; process (attending education)</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Box 2"/>
          <p:cNvSpPr txBox="1">
            <a:spLocks noChangeArrowheads="1"/>
          </p:cNvSpPr>
          <p:nvPr/>
        </p:nvSpPr>
        <p:spPr bwMode="auto">
          <a:xfrm>
            <a:off x="6489416" y="5038847"/>
            <a:ext cx="2145052" cy="485775"/>
          </a:xfrm>
          <a:prstGeom prst="rect">
            <a:avLst/>
          </a:prstGeom>
          <a:solidFill>
            <a:schemeClr val="accent6">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Develop/distribute recommendations on “brief intervention” and “referral to treatment” for medium and high-risk patients</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2"/>
          <p:cNvSpPr txBox="1">
            <a:spLocks noChangeArrowheads="1"/>
          </p:cNvSpPr>
          <p:nvPr/>
        </p:nvSpPr>
        <p:spPr bwMode="auto">
          <a:xfrm>
            <a:off x="6489415" y="1604359"/>
            <a:ext cx="2128207" cy="340197"/>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Front desk staff to give screening tool at initial PNV</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p:cNvSpPr txBox="1"/>
          <p:nvPr/>
        </p:nvSpPr>
        <p:spPr>
          <a:xfrm>
            <a:off x="3849994" y="2413311"/>
            <a:ext cx="2014538" cy="346249"/>
          </a:xfrm>
          <a:prstGeom prst="rect">
            <a:avLst/>
          </a:prstGeom>
          <a:solidFill>
            <a:schemeClr val="bg2">
              <a:lumMod val="90000"/>
            </a:schemeClr>
          </a:solidFill>
          <a:ln>
            <a:solidFill>
              <a:schemeClr val="tx1"/>
            </a:solidFill>
          </a:ln>
        </p:spPr>
        <p:txBody>
          <a:bodyPr wrap="square" rtlCol="0">
            <a:spAutoFit/>
          </a:bodyPr>
          <a:lstStyle/>
          <a:p>
            <a:pPr eaLnBrk="1" fontAlgn="auto" hangingPunct="1">
              <a:spcBef>
                <a:spcPts val="0"/>
              </a:spcBef>
              <a:spcAft>
                <a:spcPts val="0"/>
              </a:spcAft>
            </a:pPr>
            <a:r>
              <a:rPr lang="en-US" sz="825" dirty="0">
                <a:solidFill>
                  <a:prstClr val="black"/>
                </a:solidFill>
                <a:latin typeface="Calibri"/>
                <a:ea typeface="+mn-ea"/>
              </a:rPr>
              <a:t>Screening incorporated into CWC workflow</a:t>
            </a:r>
          </a:p>
        </p:txBody>
      </p:sp>
      <p:sp>
        <p:nvSpPr>
          <p:cNvPr id="58" name="Text Box 2"/>
          <p:cNvSpPr txBox="1">
            <a:spLocks noChangeArrowheads="1"/>
          </p:cNvSpPr>
          <p:nvPr/>
        </p:nvSpPr>
        <p:spPr bwMode="auto">
          <a:xfrm>
            <a:off x="3849994" y="3671643"/>
            <a:ext cx="2014538" cy="370510"/>
          </a:xfrm>
          <a:prstGeom prst="rect">
            <a:avLst/>
          </a:prstGeom>
          <a:solidFill>
            <a:schemeClr val="accent1">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Screening scored &amp; documented while patient still in clinic</a:t>
            </a:r>
          </a:p>
        </p:txBody>
      </p:sp>
      <p:sp>
        <p:nvSpPr>
          <p:cNvPr id="59" name="Text Box 2"/>
          <p:cNvSpPr txBox="1">
            <a:spLocks noChangeArrowheads="1"/>
          </p:cNvSpPr>
          <p:nvPr/>
        </p:nvSpPr>
        <p:spPr bwMode="auto">
          <a:xfrm>
            <a:off x="3849994" y="5550957"/>
            <a:ext cx="2014538" cy="336208"/>
          </a:xfrm>
          <a:prstGeom prst="rect">
            <a:avLst/>
          </a:prstGeom>
          <a:solidFill>
            <a:schemeClr val="accent6">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Provider able to refer high-risk patients to treatment</a:t>
            </a:r>
          </a:p>
        </p:txBody>
      </p:sp>
      <p:sp>
        <p:nvSpPr>
          <p:cNvPr id="60" name="Text Box 2"/>
          <p:cNvSpPr txBox="1">
            <a:spLocks noChangeArrowheads="1"/>
          </p:cNvSpPr>
          <p:nvPr/>
        </p:nvSpPr>
        <p:spPr bwMode="auto">
          <a:xfrm>
            <a:off x="6489416" y="3989820"/>
            <a:ext cx="2128207" cy="196076"/>
          </a:xfrm>
          <a:prstGeom prst="rect">
            <a:avLst/>
          </a:prstGeom>
          <a:solidFill>
            <a:schemeClr val="accent1">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Identify space in EMR for score to be recorded</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2"/>
          <p:cNvSpPr txBox="1">
            <a:spLocks noChangeArrowheads="1"/>
          </p:cNvSpPr>
          <p:nvPr/>
        </p:nvSpPr>
        <p:spPr bwMode="auto">
          <a:xfrm>
            <a:off x="3849994" y="4772503"/>
            <a:ext cx="2014538" cy="364331"/>
          </a:xfrm>
          <a:prstGeom prst="rect">
            <a:avLst/>
          </a:prstGeom>
          <a:solidFill>
            <a:schemeClr val="accent6">
              <a:lumMod val="60000"/>
              <a:lumOff val="4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Provider motivation to perform standardized SUD screening</a:t>
            </a:r>
          </a:p>
        </p:txBody>
      </p:sp>
      <p:sp>
        <p:nvSpPr>
          <p:cNvPr id="32" name="Text Box 2"/>
          <p:cNvSpPr txBox="1">
            <a:spLocks noChangeArrowheads="1"/>
          </p:cNvSpPr>
          <p:nvPr/>
        </p:nvSpPr>
        <p:spPr bwMode="auto">
          <a:xfrm>
            <a:off x="6496809" y="2720005"/>
            <a:ext cx="2128207" cy="199373"/>
          </a:xfrm>
          <a:prstGeom prst="rect">
            <a:avLst/>
          </a:prstGeom>
          <a:solidFill>
            <a:schemeClr val="accent3">
              <a:lumMod val="50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Check for screening at 30 week review</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2"/>
          <p:cNvSpPr txBox="1">
            <a:spLocks noChangeArrowheads="1"/>
          </p:cNvSpPr>
          <p:nvPr/>
        </p:nvSpPr>
        <p:spPr bwMode="auto">
          <a:xfrm>
            <a:off x="6489415" y="5558219"/>
            <a:ext cx="2145052" cy="349892"/>
          </a:xfrm>
          <a:prstGeom prst="rect">
            <a:avLst/>
          </a:prstGeom>
          <a:solidFill>
            <a:schemeClr val="accent6">
              <a:lumMod val="75000"/>
            </a:schemeClr>
          </a:solidFill>
          <a:ln w="9525">
            <a:solidFill>
              <a:srgbClr val="000000"/>
            </a:solidFill>
            <a:miter lim="800000"/>
            <a:headEnd/>
            <a:tailEnd/>
          </a:ln>
        </p:spPr>
        <p:txBody>
          <a:bodyPr rot="0" vert="horz" wrap="square" lIns="68580" tIns="34290" rIns="68580" bIns="34290" anchor="t" anchorCtr="0">
            <a:noAutofit/>
          </a:bodyPr>
          <a:lstStyle/>
          <a:p>
            <a:pPr eaLnBrk="1" fontAlgn="auto" hangingPunct="1">
              <a:lnSpc>
                <a:spcPct val="115000"/>
              </a:lnSpc>
              <a:spcBef>
                <a:spcPts val="0"/>
              </a:spcBef>
              <a:spcAft>
                <a:spcPts val="750"/>
              </a:spcAft>
            </a:pPr>
            <a:r>
              <a:rPr lang="en-US" sz="825" dirty="0">
                <a:solidFill>
                  <a:srgbClr val="FFFFFF"/>
                </a:solidFill>
                <a:latin typeface="Calibri" panose="020F0502020204030204" pitchFamily="34" charset="0"/>
                <a:ea typeface="Calibri" panose="020F0502020204030204" pitchFamily="34" charset="0"/>
                <a:cs typeface="Times New Roman" panose="02020603050405020304" pitchFamily="18" charset="0"/>
              </a:rPr>
              <a:t>Pamphlet on substance use in pregnancy &amp; resources for patients</a:t>
            </a:r>
            <a:endPar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Straight Arrow Connector 2"/>
          <p:cNvCxnSpPr>
            <a:stCxn id="21" idx="1"/>
            <a:endCxn id="19" idx="3"/>
          </p:cNvCxnSpPr>
          <p:nvPr/>
        </p:nvCxnSpPr>
        <p:spPr>
          <a:xfrm flipH="1">
            <a:off x="5864532" y="1456763"/>
            <a:ext cx="624883" cy="122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1" idx="1"/>
            <a:endCxn id="19" idx="3"/>
          </p:cNvCxnSpPr>
          <p:nvPr/>
        </p:nvCxnSpPr>
        <p:spPr>
          <a:xfrm flipH="1" flipV="1">
            <a:off x="5864532" y="1578769"/>
            <a:ext cx="624883" cy="195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1"/>
            <a:endCxn id="57" idx="3"/>
          </p:cNvCxnSpPr>
          <p:nvPr/>
        </p:nvCxnSpPr>
        <p:spPr>
          <a:xfrm flipH="1">
            <a:off x="5864532" y="1774458"/>
            <a:ext cx="624883" cy="811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3" idx="1"/>
            <a:endCxn id="57" idx="3"/>
          </p:cNvCxnSpPr>
          <p:nvPr/>
        </p:nvCxnSpPr>
        <p:spPr>
          <a:xfrm flipH="1">
            <a:off x="5864532" y="2088580"/>
            <a:ext cx="624883" cy="497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3" idx="1"/>
            <a:endCxn id="12" idx="3"/>
          </p:cNvCxnSpPr>
          <p:nvPr/>
        </p:nvCxnSpPr>
        <p:spPr>
          <a:xfrm flipH="1">
            <a:off x="5864532" y="2088580"/>
            <a:ext cx="624883" cy="164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1"/>
            <a:endCxn id="11" idx="3"/>
          </p:cNvCxnSpPr>
          <p:nvPr/>
        </p:nvCxnSpPr>
        <p:spPr>
          <a:xfrm flipH="1" flipV="1">
            <a:off x="5864532" y="1910335"/>
            <a:ext cx="624883" cy="428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4" idx="1"/>
            <a:endCxn id="11" idx="3"/>
          </p:cNvCxnSpPr>
          <p:nvPr/>
        </p:nvCxnSpPr>
        <p:spPr>
          <a:xfrm flipH="1" flipV="1">
            <a:off x="5864532" y="1910335"/>
            <a:ext cx="624883" cy="672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2" idx="1"/>
            <a:endCxn id="57" idx="3"/>
          </p:cNvCxnSpPr>
          <p:nvPr/>
        </p:nvCxnSpPr>
        <p:spPr>
          <a:xfrm flipH="1" flipV="1">
            <a:off x="5864532" y="2586436"/>
            <a:ext cx="632277" cy="2332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5" idx="1"/>
            <a:endCxn id="14" idx="3"/>
          </p:cNvCxnSpPr>
          <p:nvPr/>
        </p:nvCxnSpPr>
        <p:spPr>
          <a:xfrm flipH="1">
            <a:off x="5864533" y="3179675"/>
            <a:ext cx="624884" cy="81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6" idx="1"/>
            <a:endCxn id="14" idx="3"/>
          </p:cNvCxnSpPr>
          <p:nvPr/>
        </p:nvCxnSpPr>
        <p:spPr>
          <a:xfrm flipH="1" flipV="1">
            <a:off x="5864532" y="3260878"/>
            <a:ext cx="624884" cy="175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6" idx="1"/>
          </p:cNvCxnSpPr>
          <p:nvPr/>
        </p:nvCxnSpPr>
        <p:spPr>
          <a:xfrm flipH="1" flipV="1">
            <a:off x="5864532" y="3356650"/>
            <a:ext cx="624884" cy="79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27" idx="1"/>
            <a:endCxn id="15" idx="3"/>
          </p:cNvCxnSpPr>
          <p:nvPr/>
        </p:nvCxnSpPr>
        <p:spPr>
          <a:xfrm flipH="1" flipV="1">
            <a:off x="5864532" y="3521625"/>
            <a:ext cx="624884" cy="244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0" idx="1"/>
            <a:endCxn id="58" idx="3"/>
          </p:cNvCxnSpPr>
          <p:nvPr/>
        </p:nvCxnSpPr>
        <p:spPr>
          <a:xfrm flipH="1" flipV="1">
            <a:off x="5864532" y="3856898"/>
            <a:ext cx="624884" cy="23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0" idx="1"/>
          </p:cNvCxnSpPr>
          <p:nvPr/>
        </p:nvCxnSpPr>
        <p:spPr>
          <a:xfrm flipH="1" flipV="1">
            <a:off x="5864532" y="3632526"/>
            <a:ext cx="624884" cy="455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7" idx="1"/>
            <a:endCxn id="58" idx="3"/>
          </p:cNvCxnSpPr>
          <p:nvPr/>
        </p:nvCxnSpPr>
        <p:spPr>
          <a:xfrm flipH="1">
            <a:off x="5864532" y="3765658"/>
            <a:ext cx="624884" cy="91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28" idx="1"/>
            <a:endCxn id="16" idx="3"/>
          </p:cNvCxnSpPr>
          <p:nvPr/>
        </p:nvCxnSpPr>
        <p:spPr>
          <a:xfrm flipH="1">
            <a:off x="5864532" y="4473307"/>
            <a:ext cx="624884" cy="780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28" idx="1"/>
            <a:endCxn id="61" idx="3"/>
          </p:cNvCxnSpPr>
          <p:nvPr/>
        </p:nvCxnSpPr>
        <p:spPr>
          <a:xfrm flipH="1">
            <a:off x="5864532" y="4473306"/>
            <a:ext cx="624884" cy="48136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29" idx="1"/>
            <a:endCxn id="16" idx="3"/>
          </p:cNvCxnSpPr>
          <p:nvPr/>
        </p:nvCxnSpPr>
        <p:spPr>
          <a:xfrm flipH="1" flipV="1">
            <a:off x="5864532" y="4551380"/>
            <a:ext cx="624884" cy="28471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29" idx="1"/>
          </p:cNvCxnSpPr>
          <p:nvPr/>
        </p:nvCxnSpPr>
        <p:spPr>
          <a:xfrm flipH="1">
            <a:off x="5864532" y="4836094"/>
            <a:ext cx="624884" cy="52452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29" idx="1"/>
            <a:endCxn id="59" idx="3"/>
          </p:cNvCxnSpPr>
          <p:nvPr/>
        </p:nvCxnSpPr>
        <p:spPr>
          <a:xfrm flipH="1">
            <a:off x="5864532" y="4836094"/>
            <a:ext cx="624884" cy="88296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30" idx="1"/>
            <a:endCxn id="18" idx="3"/>
          </p:cNvCxnSpPr>
          <p:nvPr/>
        </p:nvCxnSpPr>
        <p:spPr>
          <a:xfrm flipH="1">
            <a:off x="5864532" y="5281735"/>
            <a:ext cx="624884" cy="6216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30" idx="1"/>
            <a:endCxn id="61" idx="3"/>
          </p:cNvCxnSpPr>
          <p:nvPr/>
        </p:nvCxnSpPr>
        <p:spPr>
          <a:xfrm flipH="1" flipV="1">
            <a:off x="5864532" y="4954669"/>
            <a:ext cx="624884" cy="32706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864533" y="5367945"/>
            <a:ext cx="624881" cy="43973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35" idx="1"/>
            <a:endCxn id="18" idx="3"/>
          </p:cNvCxnSpPr>
          <p:nvPr/>
        </p:nvCxnSpPr>
        <p:spPr>
          <a:xfrm flipH="1" flipV="1">
            <a:off x="5864532" y="5343895"/>
            <a:ext cx="624883" cy="38927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35" idx="1"/>
          </p:cNvCxnSpPr>
          <p:nvPr/>
        </p:nvCxnSpPr>
        <p:spPr>
          <a:xfrm flipH="1">
            <a:off x="5864531" y="5733165"/>
            <a:ext cx="624884" cy="1539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16" idx="1"/>
            <a:endCxn id="9" idx="3"/>
          </p:cNvCxnSpPr>
          <p:nvPr/>
        </p:nvCxnSpPr>
        <p:spPr>
          <a:xfrm flipH="1">
            <a:off x="3225114" y="4551381"/>
            <a:ext cx="624881" cy="40956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61" idx="1"/>
            <a:endCxn id="9" idx="3"/>
          </p:cNvCxnSpPr>
          <p:nvPr/>
        </p:nvCxnSpPr>
        <p:spPr>
          <a:xfrm flipH="1">
            <a:off x="3225114" y="4954669"/>
            <a:ext cx="624881" cy="628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8" idx="1"/>
            <a:endCxn id="9" idx="3"/>
          </p:cNvCxnSpPr>
          <p:nvPr/>
        </p:nvCxnSpPr>
        <p:spPr>
          <a:xfrm flipH="1" flipV="1">
            <a:off x="3225114" y="4960949"/>
            <a:ext cx="624881" cy="3829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59" idx="1"/>
            <a:endCxn id="9" idx="3"/>
          </p:cNvCxnSpPr>
          <p:nvPr/>
        </p:nvCxnSpPr>
        <p:spPr>
          <a:xfrm flipH="1" flipV="1">
            <a:off x="3225114" y="4960949"/>
            <a:ext cx="624881" cy="75811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4" idx="1"/>
            <a:endCxn id="8" idx="3"/>
          </p:cNvCxnSpPr>
          <p:nvPr/>
        </p:nvCxnSpPr>
        <p:spPr>
          <a:xfrm flipH="1">
            <a:off x="3225114" y="3260878"/>
            <a:ext cx="624881" cy="26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5" idx="1"/>
            <a:endCxn id="8" idx="3"/>
          </p:cNvCxnSpPr>
          <p:nvPr/>
        </p:nvCxnSpPr>
        <p:spPr>
          <a:xfrm flipH="1" flipV="1">
            <a:off x="3225114" y="3521269"/>
            <a:ext cx="624881" cy="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58" idx="1"/>
          </p:cNvCxnSpPr>
          <p:nvPr/>
        </p:nvCxnSpPr>
        <p:spPr>
          <a:xfrm flipH="1" flipV="1">
            <a:off x="3225114" y="3605143"/>
            <a:ext cx="624881" cy="25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9" idx="1"/>
          </p:cNvCxnSpPr>
          <p:nvPr/>
        </p:nvCxnSpPr>
        <p:spPr>
          <a:xfrm flipH="1">
            <a:off x="3225114" y="1578769"/>
            <a:ext cx="624881" cy="355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1" idx="1"/>
            <a:endCxn id="7" idx="3"/>
          </p:cNvCxnSpPr>
          <p:nvPr/>
        </p:nvCxnSpPr>
        <p:spPr>
          <a:xfrm flipH="1">
            <a:off x="3225114" y="1910335"/>
            <a:ext cx="624881" cy="1141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2" idx="1"/>
          </p:cNvCxnSpPr>
          <p:nvPr/>
        </p:nvCxnSpPr>
        <p:spPr>
          <a:xfrm flipH="1" flipV="1">
            <a:off x="3225114" y="2127451"/>
            <a:ext cx="624881" cy="125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57" idx="1"/>
          </p:cNvCxnSpPr>
          <p:nvPr/>
        </p:nvCxnSpPr>
        <p:spPr>
          <a:xfrm flipH="1" flipV="1">
            <a:off x="3225115" y="2265603"/>
            <a:ext cx="624879" cy="320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7" idx="1"/>
          </p:cNvCxnSpPr>
          <p:nvPr/>
        </p:nvCxnSpPr>
        <p:spPr>
          <a:xfrm flipH="1">
            <a:off x="1490565" y="2024530"/>
            <a:ext cx="369804" cy="584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8" idx="1"/>
          </p:cNvCxnSpPr>
          <p:nvPr/>
        </p:nvCxnSpPr>
        <p:spPr>
          <a:xfrm flipH="1">
            <a:off x="1492866" y="3521269"/>
            <a:ext cx="367503"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9" idx="1"/>
          </p:cNvCxnSpPr>
          <p:nvPr/>
        </p:nvCxnSpPr>
        <p:spPr>
          <a:xfrm flipH="1" flipV="1">
            <a:off x="1504903" y="4153431"/>
            <a:ext cx="355466" cy="80751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Driver diagram: Increase </a:t>
            </a:r>
            <a:r>
              <a:rPr lang="en-US" dirty="0" smtClean="0"/>
              <a:t>screening for OUD in Pregnancy</a:t>
            </a:r>
            <a:endParaRPr lang="en-US" dirty="0"/>
          </a:p>
        </p:txBody>
      </p:sp>
    </p:spTree>
    <p:extLst>
      <p:ext uri="{BB962C8B-B14F-4D97-AF65-F5344CB8AC3E}">
        <p14:creationId xmlns:p14="http://schemas.microsoft.com/office/powerpoint/2010/main" val="20367795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637" y="952355"/>
            <a:ext cx="1383957"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b="1" dirty="0">
                <a:solidFill>
                  <a:prstClr val="black"/>
                </a:solidFill>
                <a:latin typeface="Calibri"/>
                <a:ea typeface="+mn-ea"/>
              </a:rPr>
              <a:t>Overall Goal: </a:t>
            </a:r>
          </a:p>
          <a:p>
            <a:pPr eaLnBrk="1" fontAlgn="auto" hangingPunct="1">
              <a:spcBef>
                <a:spcPts val="0"/>
              </a:spcBef>
              <a:spcAft>
                <a:spcPts val="0"/>
              </a:spcAft>
            </a:pPr>
            <a:r>
              <a:rPr lang="en-US" sz="900" dirty="0">
                <a:solidFill>
                  <a:prstClr val="black"/>
                </a:solidFill>
                <a:latin typeface="Calibri"/>
                <a:ea typeface="+mn-ea"/>
              </a:rPr>
              <a:t>Improve breastfeeding for infants with NAS </a:t>
            </a:r>
          </a:p>
        </p:txBody>
      </p:sp>
      <p:sp>
        <p:nvSpPr>
          <p:cNvPr id="5" name="TextBox 4"/>
          <p:cNvSpPr txBox="1"/>
          <p:nvPr/>
        </p:nvSpPr>
        <p:spPr>
          <a:xfrm>
            <a:off x="126656" y="1561584"/>
            <a:ext cx="1451919" cy="2377574"/>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825" b="1" dirty="0">
                <a:solidFill>
                  <a:prstClr val="black"/>
                </a:solidFill>
                <a:latin typeface="Calibri"/>
                <a:ea typeface="+mn-ea"/>
              </a:rPr>
              <a:t>Primary AIM:</a:t>
            </a:r>
          </a:p>
          <a:p>
            <a:pPr eaLnBrk="1" fontAlgn="auto" hangingPunct="1">
              <a:spcBef>
                <a:spcPts val="0"/>
              </a:spcBef>
              <a:spcAft>
                <a:spcPts val="0"/>
              </a:spcAft>
            </a:pPr>
            <a:r>
              <a:rPr lang="en-US" sz="825" dirty="0">
                <a:solidFill>
                  <a:prstClr val="black"/>
                </a:solidFill>
                <a:latin typeface="Calibri"/>
                <a:ea typeface="+mn-ea"/>
              </a:rPr>
              <a:t>Among  opioid exposed newborns, increase any breastfeeding in the 24 </a:t>
            </a:r>
            <a:r>
              <a:rPr lang="en-US" sz="825" dirty="0" err="1">
                <a:solidFill>
                  <a:prstClr val="black"/>
                </a:solidFill>
                <a:latin typeface="Calibri"/>
                <a:ea typeface="+mn-ea"/>
              </a:rPr>
              <a:t>hrs</a:t>
            </a:r>
            <a:r>
              <a:rPr lang="en-US" sz="825" dirty="0">
                <a:solidFill>
                  <a:prstClr val="black"/>
                </a:solidFill>
                <a:latin typeface="Calibri"/>
                <a:ea typeface="+mn-ea"/>
              </a:rPr>
              <a:t> prior to discharge by  ___% by ___(date). </a:t>
            </a:r>
          </a:p>
          <a:p>
            <a:pPr eaLnBrk="1" fontAlgn="auto" hangingPunct="1">
              <a:spcBef>
                <a:spcPts val="0"/>
              </a:spcBef>
              <a:spcAft>
                <a:spcPts val="0"/>
              </a:spcAft>
            </a:pPr>
            <a:endParaRPr lang="en-US" sz="825" b="1" dirty="0">
              <a:solidFill>
                <a:prstClr val="black"/>
              </a:solidFill>
              <a:latin typeface="Calibri"/>
              <a:ea typeface="+mn-ea"/>
            </a:endParaRPr>
          </a:p>
          <a:p>
            <a:pPr eaLnBrk="1" fontAlgn="auto" hangingPunct="1">
              <a:spcBef>
                <a:spcPts val="0"/>
              </a:spcBef>
              <a:spcAft>
                <a:spcPts val="0"/>
              </a:spcAft>
            </a:pPr>
            <a:r>
              <a:rPr lang="en-US" sz="825" b="1" dirty="0">
                <a:solidFill>
                  <a:prstClr val="black"/>
                </a:solidFill>
                <a:latin typeface="Calibri"/>
                <a:ea typeface="+mn-ea"/>
              </a:rPr>
              <a:t>Secondary AIMs:</a:t>
            </a:r>
          </a:p>
          <a:p>
            <a:pPr marL="257175" indent="-257175" eaLnBrk="1" fontAlgn="auto" hangingPunct="1">
              <a:spcBef>
                <a:spcPts val="0"/>
              </a:spcBef>
              <a:spcAft>
                <a:spcPts val="0"/>
              </a:spcAft>
              <a:buFontTx/>
              <a:buAutoNum type="arabicParenR"/>
            </a:pPr>
            <a:r>
              <a:rPr lang="en-US" sz="825" dirty="0">
                <a:solidFill>
                  <a:prstClr val="black"/>
                </a:solidFill>
                <a:latin typeface="Calibri"/>
                <a:ea typeface="+mn-ea"/>
              </a:rPr>
              <a:t>Increase exclusive breastfeeding during the entire hospitalization by ____% </a:t>
            </a:r>
          </a:p>
          <a:p>
            <a:pPr marL="257175" indent="-257175" eaLnBrk="1" fontAlgn="auto" hangingPunct="1">
              <a:spcBef>
                <a:spcPts val="0"/>
              </a:spcBef>
              <a:spcAft>
                <a:spcPts val="0"/>
              </a:spcAft>
              <a:buFontTx/>
              <a:buAutoNum type="arabicParenR"/>
            </a:pPr>
            <a:r>
              <a:rPr lang="en-US" sz="825" dirty="0">
                <a:solidFill>
                  <a:prstClr val="black"/>
                </a:solidFill>
                <a:latin typeface="Calibri"/>
                <a:ea typeface="+mn-ea"/>
              </a:rPr>
              <a:t>Improve rate of maternal presence at the bedside  during the hospitalization by  _____%</a:t>
            </a:r>
          </a:p>
        </p:txBody>
      </p:sp>
      <p:sp>
        <p:nvSpPr>
          <p:cNvPr id="6" name="TextBox 5"/>
          <p:cNvSpPr txBox="1"/>
          <p:nvPr/>
        </p:nvSpPr>
        <p:spPr>
          <a:xfrm>
            <a:off x="126656" y="3911789"/>
            <a:ext cx="1451919" cy="1881284"/>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b="1" dirty="0">
                <a:solidFill>
                  <a:prstClr val="black"/>
                </a:solidFill>
                <a:latin typeface="Calibri"/>
                <a:ea typeface="+mn-ea"/>
              </a:rPr>
              <a:t>Outcome Measures:</a:t>
            </a:r>
          </a:p>
          <a:p>
            <a:pPr marL="128588" indent="-128588" eaLnBrk="1" fontAlgn="auto" hangingPunct="1">
              <a:spcBef>
                <a:spcPts val="0"/>
              </a:spcBef>
              <a:spcAft>
                <a:spcPts val="0"/>
              </a:spcAft>
              <a:buFontTx/>
              <a:buChar char="-"/>
            </a:pPr>
            <a:r>
              <a:rPr lang="en-US" sz="825" dirty="0">
                <a:solidFill>
                  <a:prstClr val="black"/>
                </a:solidFill>
                <a:latin typeface="Calibri"/>
                <a:ea typeface="+mn-ea"/>
              </a:rPr>
              <a:t>% mothers eligible to breastfeed</a:t>
            </a:r>
          </a:p>
          <a:p>
            <a:pPr marL="128588" indent="-128588" eaLnBrk="1" fontAlgn="auto" hangingPunct="1">
              <a:spcBef>
                <a:spcPts val="0"/>
              </a:spcBef>
              <a:spcAft>
                <a:spcPts val="0"/>
              </a:spcAft>
              <a:buFontTx/>
              <a:buChar char="-"/>
            </a:pPr>
            <a:r>
              <a:rPr lang="en-US" sz="825" dirty="0">
                <a:solidFill>
                  <a:prstClr val="black"/>
                </a:solidFill>
                <a:latin typeface="Calibri"/>
                <a:ea typeface="+mn-ea"/>
              </a:rPr>
              <a:t>% mothers who initiated breastfeeding </a:t>
            </a:r>
          </a:p>
          <a:p>
            <a:pPr marL="128588" indent="-128588" eaLnBrk="1" fontAlgn="auto" hangingPunct="1">
              <a:spcBef>
                <a:spcPts val="0"/>
              </a:spcBef>
              <a:spcAft>
                <a:spcPts val="0"/>
              </a:spcAft>
              <a:buFontTx/>
              <a:buChar char="-"/>
            </a:pPr>
            <a:r>
              <a:rPr lang="en-US" sz="825" dirty="0">
                <a:solidFill>
                  <a:prstClr val="black"/>
                </a:solidFill>
                <a:latin typeface="Calibri"/>
                <a:ea typeface="+mn-ea"/>
              </a:rPr>
              <a:t>% any/exclusive breastfeeding in the 24 hours prior to discharge</a:t>
            </a:r>
          </a:p>
          <a:p>
            <a:pPr marL="128588" indent="-128588" eaLnBrk="1" fontAlgn="auto" hangingPunct="1">
              <a:spcBef>
                <a:spcPts val="0"/>
              </a:spcBef>
              <a:spcAft>
                <a:spcPts val="0"/>
              </a:spcAft>
              <a:buFontTx/>
              <a:buChar char="-"/>
            </a:pPr>
            <a:r>
              <a:rPr lang="en-US" sz="825" dirty="0">
                <a:solidFill>
                  <a:prstClr val="black"/>
                </a:solidFill>
                <a:latin typeface="Calibri"/>
                <a:ea typeface="+mn-ea"/>
              </a:rPr>
              <a:t>% exclusive breastfeeding during the entire hospitalization</a:t>
            </a:r>
          </a:p>
          <a:p>
            <a:pPr marL="128588" indent="-128588" eaLnBrk="1" fontAlgn="auto" hangingPunct="1">
              <a:spcBef>
                <a:spcPts val="0"/>
              </a:spcBef>
              <a:spcAft>
                <a:spcPts val="0"/>
              </a:spcAft>
              <a:buFontTx/>
              <a:buChar char="-"/>
            </a:pPr>
            <a:r>
              <a:rPr lang="en-US" sz="825" dirty="0">
                <a:solidFill>
                  <a:prstClr val="black"/>
                </a:solidFill>
                <a:latin typeface="Calibri"/>
                <a:ea typeface="+mn-ea"/>
              </a:rPr>
              <a:t>% maternal presence at the bedside  over the hospitalization </a:t>
            </a:r>
          </a:p>
        </p:txBody>
      </p:sp>
      <p:sp>
        <p:nvSpPr>
          <p:cNvPr id="7" name="TextBox 6"/>
          <p:cNvSpPr txBox="1"/>
          <p:nvPr/>
        </p:nvSpPr>
        <p:spPr>
          <a:xfrm>
            <a:off x="1742302" y="5220508"/>
            <a:ext cx="1669368" cy="646331"/>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b="1" dirty="0">
                <a:solidFill>
                  <a:prstClr val="black"/>
                </a:solidFill>
                <a:latin typeface="Calibri"/>
                <a:ea typeface="+mn-ea"/>
              </a:rPr>
              <a:t>Balancing measures:</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Max % weight loss</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Days to regain birth weight</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Need for phototherapy</a:t>
            </a:r>
          </a:p>
        </p:txBody>
      </p:sp>
      <p:sp>
        <p:nvSpPr>
          <p:cNvPr id="8" name="TextBox 7"/>
          <p:cNvSpPr txBox="1"/>
          <p:nvPr/>
        </p:nvSpPr>
        <p:spPr>
          <a:xfrm>
            <a:off x="2295746" y="973319"/>
            <a:ext cx="1056700" cy="253916"/>
          </a:xfrm>
          <a:prstGeom prst="rect">
            <a:avLst/>
          </a:prstGeom>
          <a:noFill/>
        </p:spPr>
        <p:txBody>
          <a:bodyPr wrap="none" rtlCol="0">
            <a:spAutoFit/>
          </a:bodyPr>
          <a:lstStyle/>
          <a:p>
            <a:pPr eaLnBrk="1" fontAlgn="auto" hangingPunct="1">
              <a:spcBef>
                <a:spcPts val="0"/>
              </a:spcBef>
              <a:spcAft>
                <a:spcPts val="0"/>
              </a:spcAft>
            </a:pPr>
            <a:r>
              <a:rPr lang="en-US" sz="1050" b="1" dirty="0">
                <a:solidFill>
                  <a:prstClr val="black"/>
                </a:solidFill>
                <a:latin typeface="Calibri"/>
                <a:ea typeface="+mn-ea"/>
              </a:rPr>
              <a:t>Primary Drivers</a:t>
            </a:r>
          </a:p>
        </p:txBody>
      </p:sp>
      <p:sp>
        <p:nvSpPr>
          <p:cNvPr id="9" name="TextBox 8"/>
          <p:cNvSpPr txBox="1"/>
          <p:nvPr/>
        </p:nvSpPr>
        <p:spPr>
          <a:xfrm>
            <a:off x="1822448" y="1563680"/>
            <a:ext cx="1983235"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b="1" dirty="0">
                <a:solidFill>
                  <a:prstClr val="black"/>
                </a:solidFill>
                <a:latin typeface="Calibri"/>
                <a:ea typeface="+mn-ea"/>
              </a:rPr>
              <a:t>Not all mothers eligible to breastfeed</a:t>
            </a:r>
          </a:p>
        </p:txBody>
      </p:sp>
      <p:sp>
        <p:nvSpPr>
          <p:cNvPr id="10" name="TextBox 9"/>
          <p:cNvSpPr txBox="1"/>
          <p:nvPr/>
        </p:nvSpPr>
        <p:spPr>
          <a:xfrm>
            <a:off x="1822448" y="2556112"/>
            <a:ext cx="1943161"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b="1" dirty="0">
                <a:solidFill>
                  <a:prstClr val="black"/>
                </a:solidFill>
                <a:latin typeface="Calibri"/>
                <a:ea typeface="+mn-ea"/>
              </a:rPr>
              <a:t>Mothers don’t initiate breastfeeding</a:t>
            </a:r>
          </a:p>
        </p:txBody>
      </p:sp>
      <p:sp>
        <p:nvSpPr>
          <p:cNvPr id="11" name="TextBox 10"/>
          <p:cNvSpPr txBox="1"/>
          <p:nvPr/>
        </p:nvSpPr>
        <p:spPr>
          <a:xfrm>
            <a:off x="1765553" y="3931026"/>
            <a:ext cx="2023311"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b="1" dirty="0">
                <a:solidFill>
                  <a:prstClr val="black"/>
                </a:solidFill>
                <a:latin typeface="Calibri"/>
                <a:ea typeface="+mn-ea"/>
              </a:rPr>
              <a:t>Mothers don’t continue breastfeeding</a:t>
            </a:r>
          </a:p>
        </p:txBody>
      </p:sp>
      <p:sp>
        <p:nvSpPr>
          <p:cNvPr id="13" name="TextBox 12"/>
          <p:cNvSpPr txBox="1"/>
          <p:nvPr/>
        </p:nvSpPr>
        <p:spPr>
          <a:xfrm>
            <a:off x="4300630" y="962233"/>
            <a:ext cx="1197764" cy="253916"/>
          </a:xfrm>
          <a:prstGeom prst="rect">
            <a:avLst/>
          </a:prstGeom>
          <a:noFill/>
        </p:spPr>
        <p:txBody>
          <a:bodyPr wrap="none" rtlCol="0">
            <a:spAutoFit/>
          </a:bodyPr>
          <a:lstStyle/>
          <a:p>
            <a:pPr eaLnBrk="1" fontAlgn="auto" hangingPunct="1">
              <a:spcBef>
                <a:spcPts val="0"/>
              </a:spcBef>
              <a:spcAft>
                <a:spcPts val="0"/>
              </a:spcAft>
            </a:pPr>
            <a:r>
              <a:rPr lang="en-US" sz="1050" b="1" dirty="0">
                <a:solidFill>
                  <a:prstClr val="black"/>
                </a:solidFill>
                <a:latin typeface="Calibri"/>
                <a:ea typeface="+mn-ea"/>
              </a:rPr>
              <a:t>Secondary Drivers</a:t>
            </a:r>
          </a:p>
        </p:txBody>
      </p:sp>
      <p:sp>
        <p:nvSpPr>
          <p:cNvPr id="14" name="TextBox 13"/>
          <p:cNvSpPr txBox="1"/>
          <p:nvPr/>
        </p:nvSpPr>
        <p:spPr>
          <a:xfrm>
            <a:off x="3948904" y="1402478"/>
            <a:ext cx="2040943"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Current eligibility criteria too restrictive</a:t>
            </a:r>
          </a:p>
        </p:txBody>
      </p:sp>
      <p:sp>
        <p:nvSpPr>
          <p:cNvPr id="15" name="TextBox 14"/>
          <p:cNvSpPr txBox="1"/>
          <p:nvPr/>
        </p:nvSpPr>
        <p:spPr>
          <a:xfrm>
            <a:off x="3948903" y="1750191"/>
            <a:ext cx="2056973"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Mothers not on MAT early in pregnancy</a:t>
            </a:r>
          </a:p>
        </p:txBody>
      </p:sp>
      <p:sp>
        <p:nvSpPr>
          <p:cNvPr id="16" name="TextBox 15"/>
          <p:cNvSpPr txBox="1"/>
          <p:nvPr/>
        </p:nvSpPr>
        <p:spPr>
          <a:xfrm>
            <a:off x="3948903" y="2367230"/>
            <a:ext cx="1920141" cy="2308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not aware of benefits</a:t>
            </a:r>
          </a:p>
        </p:txBody>
      </p:sp>
      <p:sp>
        <p:nvSpPr>
          <p:cNvPr id="17" name="TextBox 16"/>
          <p:cNvSpPr txBox="1"/>
          <p:nvPr/>
        </p:nvSpPr>
        <p:spPr>
          <a:xfrm>
            <a:off x="3957817" y="2683918"/>
            <a:ext cx="1835138"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don’t get enough technical support</a:t>
            </a:r>
          </a:p>
        </p:txBody>
      </p:sp>
      <p:sp>
        <p:nvSpPr>
          <p:cNvPr id="18" name="TextBox 17"/>
          <p:cNvSpPr txBox="1"/>
          <p:nvPr/>
        </p:nvSpPr>
        <p:spPr>
          <a:xfrm>
            <a:off x="3948903" y="3144692"/>
            <a:ext cx="1995450"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don’t want to breastfeed or unknown reasons</a:t>
            </a:r>
          </a:p>
        </p:txBody>
      </p:sp>
      <p:sp>
        <p:nvSpPr>
          <p:cNvPr id="19" name="TextBox 18"/>
          <p:cNvSpPr txBox="1"/>
          <p:nvPr/>
        </p:nvSpPr>
        <p:spPr>
          <a:xfrm>
            <a:off x="3948903" y="3772790"/>
            <a:ext cx="1920141"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don’t have enough technical support</a:t>
            </a:r>
          </a:p>
        </p:txBody>
      </p:sp>
      <p:sp>
        <p:nvSpPr>
          <p:cNvPr id="20" name="TextBox 19"/>
          <p:cNvSpPr txBox="1"/>
          <p:nvPr/>
        </p:nvSpPr>
        <p:spPr>
          <a:xfrm>
            <a:off x="3948904" y="4227763"/>
            <a:ext cx="2125898" cy="2308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loose motivation</a:t>
            </a:r>
          </a:p>
        </p:txBody>
      </p:sp>
      <p:sp>
        <p:nvSpPr>
          <p:cNvPr id="21" name="TextBox 20"/>
          <p:cNvSpPr txBox="1"/>
          <p:nvPr/>
        </p:nvSpPr>
        <p:spPr>
          <a:xfrm>
            <a:off x="3948903" y="4568519"/>
            <a:ext cx="1995450"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Mothers not at the bedside due to competing priorities</a:t>
            </a:r>
          </a:p>
        </p:txBody>
      </p:sp>
      <p:sp>
        <p:nvSpPr>
          <p:cNvPr id="22" name="TextBox 21"/>
          <p:cNvSpPr txBox="1"/>
          <p:nvPr/>
        </p:nvSpPr>
        <p:spPr>
          <a:xfrm>
            <a:off x="3948903" y="5047775"/>
            <a:ext cx="1995450" cy="2308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Providers readily offer formula</a:t>
            </a:r>
          </a:p>
        </p:txBody>
      </p:sp>
      <p:cxnSp>
        <p:nvCxnSpPr>
          <p:cNvPr id="24" name="Straight Arrow Connector 23"/>
          <p:cNvCxnSpPr>
            <a:stCxn id="9" idx="1"/>
            <a:endCxn id="5" idx="3"/>
          </p:cNvCxnSpPr>
          <p:nvPr/>
        </p:nvCxnSpPr>
        <p:spPr>
          <a:xfrm flipH="1">
            <a:off x="1578575" y="1679096"/>
            <a:ext cx="243873" cy="107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0" idx="1"/>
            <a:endCxn id="5" idx="3"/>
          </p:cNvCxnSpPr>
          <p:nvPr/>
        </p:nvCxnSpPr>
        <p:spPr>
          <a:xfrm flipH="1">
            <a:off x="1578575" y="2671528"/>
            <a:ext cx="243873" cy="78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1" idx="1"/>
            <a:endCxn id="5" idx="3"/>
          </p:cNvCxnSpPr>
          <p:nvPr/>
        </p:nvCxnSpPr>
        <p:spPr>
          <a:xfrm flipH="1" flipV="1">
            <a:off x="1578575" y="2750371"/>
            <a:ext cx="186978" cy="1296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14" idx="1"/>
            <a:endCxn id="9" idx="3"/>
          </p:cNvCxnSpPr>
          <p:nvPr/>
        </p:nvCxnSpPr>
        <p:spPr>
          <a:xfrm flipH="1">
            <a:off x="3805683" y="1517894"/>
            <a:ext cx="143221" cy="1612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15" idx="1"/>
            <a:endCxn id="9" idx="3"/>
          </p:cNvCxnSpPr>
          <p:nvPr/>
        </p:nvCxnSpPr>
        <p:spPr>
          <a:xfrm flipH="1" flipV="1">
            <a:off x="3805683" y="1679096"/>
            <a:ext cx="143220" cy="1865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16" idx="1"/>
            <a:endCxn id="10" idx="3"/>
          </p:cNvCxnSpPr>
          <p:nvPr/>
        </p:nvCxnSpPr>
        <p:spPr>
          <a:xfrm flipH="1">
            <a:off x="3765609" y="2482646"/>
            <a:ext cx="183294" cy="188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17" idx="1"/>
            <a:endCxn id="10" idx="3"/>
          </p:cNvCxnSpPr>
          <p:nvPr/>
        </p:nvCxnSpPr>
        <p:spPr>
          <a:xfrm flipH="1" flipV="1">
            <a:off x="3765609" y="2671528"/>
            <a:ext cx="192208" cy="197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18" idx="1"/>
            <a:endCxn id="10" idx="3"/>
          </p:cNvCxnSpPr>
          <p:nvPr/>
        </p:nvCxnSpPr>
        <p:spPr>
          <a:xfrm flipH="1" flipV="1">
            <a:off x="3765609" y="2671528"/>
            <a:ext cx="183294" cy="657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19" idx="1"/>
            <a:endCxn id="11" idx="3"/>
          </p:cNvCxnSpPr>
          <p:nvPr/>
        </p:nvCxnSpPr>
        <p:spPr>
          <a:xfrm flipH="1">
            <a:off x="3788864" y="3957456"/>
            <a:ext cx="160039" cy="889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a:stCxn id="20" idx="1"/>
            <a:endCxn id="11" idx="3"/>
          </p:cNvCxnSpPr>
          <p:nvPr/>
        </p:nvCxnSpPr>
        <p:spPr>
          <a:xfrm flipH="1" flipV="1">
            <a:off x="3788864" y="4046442"/>
            <a:ext cx="160040" cy="2967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stCxn id="21" idx="1"/>
            <a:endCxn id="11" idx="3"/>
          </p:cNvCxnSpPr>
          <p:nvPr/>
        </p:nvCxnSpPr>
        <p:spPr>
          <a:xfrm flipH="1" flipV="1">
            <a:off x="3788864" y="4046442"/>
            <a:ext cx="160039" cy="7067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p:cNvCxnSpPr>
            <a:stCxn id="22" idx="1"/>
            <a:endCxn id="11" idx="3"/>
          </p:cNvCxnSpPr>
          <p:nvPr/>
        </p:nvCxnSpPr>
        <p:spPr>
          <a:xfrm flipH="1" flipV="1">
            <a:off x="3788864" y="4046442"/>
            <a:ext cx="160039" cy="11167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6753253" y="973319"/>
            <a:ext cx="1678665" cy="253916"/>
          </a:xfrm>
          <a:prstGeom prst="rect">
            <a:avLst/>
          </a:prstGeom>
          <a:noFill/>
        </p:spPr>
        <p:txBody>
          <a:bodyPr wrap="none" rtlCol="0">
            <a:spAutoFit/>
          </a:bodyPr>
          <a:lstStyle/>
          <a:p>
            <a:pPr eaLnBrk="1" fontAlgn="auto" hangingPunct="1">
              <a:spcBef>
                <a:spcPts val="0"/>
              </a:spcBef>
              <a:spcAft>
                <a:spcPts val="0"/>
              </a:spcAft>
            </a:pPr>
            <a:r>
              <a:rPr lang="en-US" sz="1050" b="1" dirty="0">
                <a:solidFill>
                  <a:prstClr val="black"/>
                </a:solidFill>
                <a:latin typeface="Calibri"/>
                <a:ea typeface="+mn-ea"/>
              </a:rPr>
              <a:t>Potential Change Concepts</a:t>
            </a:r>
          </a:p>
        </p:txBody>
      </p:sp>
      <p:sp>
        <p:nvSpPr>
          <p:cNvPr id="50" name="TextBox 49"/>
          <p:cNvSpPr txBox="1"/>
          <p:nvPr/>
        </p:nvSpPr>
        <p:spPr>
          <a:xfrm>
            <a:off x="6528376" y="1739132"/>
            <a:ext cx="2488182"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Increase # of mothers on MAT early in pregnancy</a:t>
            </a:r>
          </a:p>
        </p:txBody>
      </p:sp>
      <p:sp>
        <p:nvSpPr>
          <p:cNvPr id="51" name="TextBox 50"/>
          <p:cNvSpPr txBox="1"/>
          <p:nvPr/>
        </p:nvSpPr>
        <p:spPr>
          <a:xfrm>
            <a:off x="6552525" y="1308797"/>
            <a:ext cx="2542684"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Change eligibility criteria / guideline modifications</a:t>
            </a:r>
          </a:p>
        </p:txBody>
      </p:sp>
      <p:sp>
        <p:nvSpPr>
          <p:cNvPr id="52" name="TextBox 51"/>
          <p:cNvSpPr txBox="1"/>
          <p:nvPr/>
        </p:nvSpPr>
        <p:spPr>
          <a:xfrm>
            <a:off x="6528377" y="2268035"/>
            <a:ext cx="2109873"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Education to mothers starting prenatally </a:t>
            </a:r>
          </a:p>
        </p:txBody>
      </p:sp>
      <p:sp>
        <p:nvSpPr>
          <p:cNvPr id="53" name="TextBox 52"/>
          <p:cNvSpPr txBox="1"/>
          <p:nvPr/>
        </p:nvSpPr>
        <p:spPr>
          <a:xfrm>
            <a:off x="6539844" y="2798443"/>
            <a:ext cx="1055097"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LC visits prenatally</a:t>
            </a:r>
          </a:p>
        </p:txBody>
      </p:sp>
      <p:sp>
        <p:nvSpPr>
          <p:cNvPr id="54" name="TextBox 53"/>
          <p:cNvSpPr txBox="1"/>
          <p:nvPr/>
        </p:nvSpPr>
        <p:spPr>
          <a:xfrm>
            <a:off x="6552525" y="3110066"/>
            <a:ext cx="2501006"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LC visits postnatally (mother-baby and pediatrics)</a:t>
            </a:r>
          </a:p>
        </p:txBody>
      </p:sp>
      <p:sp>
        <p:nvSpPr>
          <p:cNvPr id="55" name="TextBox 54"/>
          <p:cNvSpPr txBox="1"/>
          <p:nvPr/>
        </p:nvSpPr>
        <p:spPr>
          <a:xfrm>
            <a:off x="6599910" y="3842039"/>
            <a:ext cx="1345240"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Lactation peer counselor</a:t>
            </a:r>
          </a:p>
        </p:txBody>
      </p:sp>
      <p:sp>
        <p:nvSpPr>
          <p:cNvPr id="56" name="TextBox 55"/>
          <p:cNvSpPr txBox="1"/>
          <p:nvPr/>
        </p:nvSpPr>
        <p:spPr>
          <a:xfrm>
            <a:off x="6599910" y="3493771"/>
            <a:ext cx="2047355" cy="230832"/>
          </a:xfrm>
          <a:prstGeom prst="rect">
            <a:avLst/>
          </a:prstGeom>
          <a:noFill/>
          <a:ln>
            <a:solidFill>
              <a:schemeClr val="tx1"/>
            </a:solidFill>
          </a:ln>
        </p:spPr>
        <p:txBody>
          <a:bodyPr wrap="none" rtlCol="0">
            <a:spAutoFit/>
          </a:bodyPr>
          <a:lstStyle/>
          <a:p>
            <a:pPr eaLnBrk="1" fontAlgn="auto" hangingPunct="1">
              <a:spcBef>
                <a:spcPts val="0"/>
              </a:spcBef>
              <a:spcAft>
                <a:spcPts val="0"/>
              </a:spcAft>
            </a:pPr>
            <a:r>
              <a:rPr lang="en-US" sz="900" dirty="0">
                <a:solidFill>
                  <a:prstClr val="black"/>
                </a:solidFill>
                <a:latin typeface="Calibri"/>
                <a:ea typeface="+mn-ea"/>
              </a:rPr>
              <a:t>Interview mothers to ask about barriers</a:t>
            </a:r>
          </a:p>
        </p:txBody>
      </p:sp>
      <p:sp>
        <p:nvSpPr>
          <p:cNvPr id="57" name="TextBox 56"/>
          <p:cNvSpPr txBox="1"/>
          <p:nvPr/>
        </p:nvSpPr>
        <p:spPr>
          <a:xfrm>
            <a:off x="6599910" y="4287212"/>
            <a:ext cx="2346949"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Engage with residential treatment programs to enable mothers to stay at the bedside</a:t>
            </a:r>
          </a:p>
        </p:txBody>
      </p:sp>
      <p:sp>
        <p:nvSpPr>
          <p:cNvPr id="58" name="TextBox 57"/>
          <p:cNvSpPr txBox="1"/>
          <p:nvPr/>
        </p:nvSpPr>
        <p:spPr>
          <a:xfrm>
            <a:off x="6589094" y="4767011"/>
            <a:ext cx="1980707"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Methadone guest dosing close to the hospital </a:t>
            </a:r>
          </a:p>
        </p:txBody>
      </p:sp>
      <p:sp>
        <p:nvSpPr>
          <p:cNvPr id="59" name="TextBox 58"/>
          <p:cNvSpPr txBox="1"/>
          <p:nvPr/>
        </p:nvSpPr>
        <p:spPr>
          <a:xfrm>
            <a:off x="6633160" y="5220508"/>
            <a:ext cx="2167940" cy="2308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Provide meals for mothers on pediatrics </a:t>
            </a:r>
          </a:p>
        </p:txBody>
      </p:sp>
      <p:sp>
        <p:nvSpPr>
          <p:cNvPr id="60" name="TextBox 59"/>
          <p:cNvSpPr txBox="1"/>
          <p:nvPr/>
        </p:nvSpPr>
        <p:spPr>
          <a:xfrm>
            <a:off x="6599910" y="5532132"/>
            <a:ext cx="2201191"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Encourage pumping and fortification with 24kcal/</a:t>
            </a:r>
            <a:r>
              <a:rPr lang="en-US" sz="900" dirty="0" err="1">
                <a:solidFill>
                  <a:prstClr val="black"/>
                </a:solidFill>
                <a:latin typeface="Calibri"/>
                <a:ea typeface="+mn-ea"/>
              </a:rPr>
              <a:t>oz</a:t>
            </a:r>
            <a:r>
              <a:rPr lang="en-US" sz="900" dirty="0">
                <a:solidFill>
                  <a:prstClr val="black"/>
                </a:solidFill>
                <a:latin typeface="Calibri"/>
                <a:ea typeface="+mn-ea"/>
              </a:rPr>
              <a:t> starting on Mother-Baby </a:t>
            </a:r>
          </a:p>
        </p:txBody>
      </p:sp>
      <p:cxnSp>
        <p:nvCxnSpPr>
          <p:cNvPr id="62" name="Straight Arrow Connector 61"/>
          <p:cNvCxnSpPr>
            <a:stCxn id="50" idx="1"/>
          </p:cNvCxnSpPr>
          <p:nvPr/>
        </p:nvCxnSpPr>
        <p:spPr>
          <a:xfrm flipH="1" flipV="1">
            <a:off x="5941313" y="1854065"/>
            <a:ext cx="587063" cy="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p:cNvCxnSpPr>
            <a:stCxn id="51" idx="1"/>
            <a:endCxn id="14" idx="3"/>
          </p:cNvCxnSpPr>
          <p:nvPr/>
        </p:nvCxnSpPr>
        <p:spPr>
          <a:xfrm flipH="1">
            <a:off x="5989847" y="1424213"/>
            <a:ext cx="562678" cy="93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a:stCxn id="52" idx="1"/>
            <a:endCxn id="16" idx="3"/>
          </p:cNvCxnSpPr>
          <p:nvPr/>
        </p:nvCxnSpPr>
        <p:spPr>
          <a:xfrm flipH="1">
            <a:off x="5869044" y="2383451"/>
            <a:ext cx="659333" cy="99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a:stCxn id="52" idx="1"/>
            <a:endCxn id="20" idx="3"/>
          </p:cNvCxnSpPr>
          <p:nvPr/>
        </p:nvCxnSpPr>
        <p:spPr>
          <a:xfrm flipH="1">
            <a:off x="6074802" y="2383451"/>
            <a:ext cx="453575" cy="1959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a:stCxn id="53" idx="1"/>
            <a:endCxn id="16" idx="3"/>
          </p:cNvCxnSpPr>
          <p:nvPr/>
        </p:nvCxnSpPr>
        <p:spPr>
          <a:xfrm flipH="1" flipV="1">
            <a:off x="5869044" y="2482646"/>
            <a:ext cx="670800" cy="431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p:cNvCxnSpPr>
            <a:stCxn id="54" idx="1"/>
            <a:endCxn id="17" idx="3"/>
          </p:cNvCxnSpPr>
          <p:nvPr/>
        </p:nvCxnSpPr>
        <p:spPr>
          <a:xfrm flipH="1" flipV="1">
            <a:off x="5792955" y="2868584"/>
            <a:ext cx="759570" cy="356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p:cNvCxnSpPr>
            <a:stCxn id="54" idx="1"/>
            <a:endCxn id="19" idx="3"/>
          </p:cNvCxnSpPr>
          <p:nvPr/>
        </p:nvCxnSpPr>
        <p:spPr>
          <a:xfrm flipH="1">
            <a:off x="5869044" y="3225482"/>
            <a:ext cx="683481" cy="731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p:cNvCxnSpPr>
            <a:stCxn id="56" idx="1"/>
            <a:endCxn id="18" idx="3"/>
          </p:cNvCxnSpPr>
          <p:nvPr/>
        </p:nvCxnSpPr>
        <p:spPr>
          <a:xfrm flipH="1" flipV="1">
            <a:off x="5944353" y="3329358"/>
            <a:ext cx="655557" cy="2798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55" idx="1"/>
            <a:endCxn id="16" idx="3"/>
          </p:cNvCxnSpPr>
          <p:nvPr/>
        </p:nvCxnSpPr>
        <p:spPr>
          <a:xfrm flipH="1" flipV="1">
            <a:off x="5869044" y="2482646"/>
            <a:ext cx="730866" cy="1474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p:cNvCxnSpPr>
            <a:stCxn id="55" idx="1"/>
            <a:endCxn id="20" idx="3"/>
          </p:cNvCxnSpPr>
          <p:nvPr/>
        </p:nvCxnSpPr>
        <p:spPr>
          <a:xfrm flipH="1">
            <a:off x="6074802" y="3957455"/>
            <a:ext cx="525108" cy="385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p:cNvCxnSpPr>
            <a:stCxn id="57" idx="1"/>
            <a:endCxn id="21" idx="3"/>
          </p:cNvCxnSpPr>
          <p:nvPr/>
        </p:nvCxnSpPr>
        <p:spPr>
          <a:xfrm flipH="1">
            <a:off x="5944353" y="4471878"/>
            <a:ext cx="655557" cy="281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a:stCxn id="58" idx="1"/>
            <a:endCxn id="21" idx="3"/>
          </p:cNvCxnSpPr>
          <p:nvPr/>
        </p:nvCxnSpPr>
        <p:spPr>
          <a:xfrm flipH="1" flipV="1">
            <a:off x="5944353" y="4753185"/>
            <a:ext cx="644741" cy="1984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p:cNvCxnSpPr>
            <a:endCxn id="20" idx="3"/>
          </p:cNvCxnSpPr>
          <p:nvPr/>
        </p:nvCxnSpPr>
        <p:spPr>
          <a:xfrm flipH="1" flipV="1">
            <a:off x="6074802" y="4343179"/>
            <a:ext cx="525107" cy="9084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p:cNvCxnSpPr>
            <a:stCxn id="59" idx="1"/>
            <a:endCxn id="21" idx="3"/>
          </p:cNvCxnSpPr>
          <p:nvPr/>
        </p:nvCxnSpPr>
        <p:spPr>
          <a:xfrm flipH="1" flipV="1">
            <a:off x="5944353" y="4753185"/>
            <a:ext cx="688807" cy="582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p:cNvCxnSpPr>
            <a:stCxn id="60" idx="1"/>
            <a:endCxn id="22" idx="3"/>
          </p:cNvCxnSpPr>
          <p:nvPr/>
        </p:nvCxnSpPr>
        <p:spPr>
          <a:xfrm flipH="1" flipV="1">
            <a:off x="5944353" y="5163191"/>
            <a:ext cx="655557" cy="553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1700511" y="4331637"/>
            <a:ext cx="1919003" cy="784830"/>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b="1" dirty="0">
                <a:solidFill>
                  <a:prstClr val="black"/>
                </a:solidFill>
                <a:latin typeface="Calibri"/>
                <a:ea typeface="+mn-ea"/>
              </a:rPr>
              <a:t>Process measures:</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Guidelines adherence</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 of LC and peer counselor visits </a:t>
            </a:r>
          </a:p>
          <a:p>
            <a:pPr marL="214313" indent="-214313" eaLnBrk="1" fontAlgn="auto" hangingPunct="1">
              <a:spcBef>
                <a:spcPts val="0"/>
              </a:spcBef>
              <a:spcAft>
                <a:spcPts val="0"/>
              </a:spcAft>
              <a:buFontTx/>
              <a:buChar char="-"/>
            </a:pPr>
            <a:r>
              <a:rPr lang="en-US" sz="900" dirty="0">
                <a:solidFill>
                  <a:prstClr val="black"/>
                </a:solidFill>
                <a:latin typeface="Calibri"/>
                <a:ea typeface="+mn-ea"/>
              </a:rPr>
              <a:t>Time (</a:t>
            </a:r>
            <a:r>
              <a:rPr lang="en-US" sz="900" dirty="0" err="1">
                <a:solidFill>
                  <a:prstClr val="black"/>
                </a:solidFill>
                <a:latin typeface="Calibri"/>
                <a:ea typeface="+mn-ea"/>
              </a:rPr>
              <a:t>hrs</a:t>
            </a:r>
            <a:r>
              <a:rPr lang="en-US" sz="900" dirty="0">
                <a:solidFill>
                  <a:prstClr val="black"/>
                </a:solidFill>
                <a:latin typeface="Calibri"/>
                <a:ea typeface="+mn-ea"/>
              </a:rPr>
              <a:t>) to initiate breastfeeding or pumping </a:t>
            </a:r>
          </a:p>
        </p:txBody>
      </p:sp>
      <p:sp>
        <p:nvSpPr>
          <p:cNvPr id="75" name="TextBox 74"/>
          <p:cNvSpPr txBox="1"/>
          <p:nvPr/>
        </p:nvSpPr>
        <p:spPr>
          <a:xfrm>
            <a:off x="3971661" y="5381735"/>
            <a:ext cx="1995450" cy="36933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US" sz="900" dirty="0">
                <a:solidFill>
                  <a:prstClr val="black"/>
                </a:solidFill>
                <a:latin typeface="Calibri"/>
                <a:ea typeface="+mn-ea"/>
              </a:rPr>
              <a:t>Excessive weight loss related to withdrawal </a:t>
            </a:r>
          </a:p>
        </p:txBody>
      </p:sp>
      <p:cxnSp>
        <p:nvCxnSpPr>
          <p:cNvPr id="77" name="Straight Arrow Connector 76"/>
          <p:cNvCxnSpPr>
            <a:stCxn id="75" idx="1"/>
          </p:cNvCxnSpPr>
          <p:nvPr/>
        </p:nvCxnSpPr>
        <p:spPr>
          <a:xfrm flipH="1" flipV="1">
            <a:off x="3722663" y="4089091"/>
            <a:ext cx="248998" cy="14773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1"/>
            <a:endCxn id="75" idx="3"/>
          </p:cNvCxnSpPr>
          <p:nvPr/>
        </p:nvCxnSpPr>
        <p:spPr>
          <a:xfrm flipH="1" flipV="1">
            <a:off x="5967111" y="5566401"/>
            <a:ext cx="632799" cy="150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Driver diagram: Breastfeeding </a:t>
            </a:r>
            <a:r>
              <a:rPr lang="en-US" dirty="0" smtClean="0"/>
              <a:t>in NAS babies</a:t>
            </a:r>
            <a:endParaRPr lang="en-US" dirty="0"/>
          </a:p>
        </p:txBody>
      </p:sp>
    </p:spTree>
    <p:extLst>
      <p:ext uri="{BB962C8B-B14F-4D97-AF65-F5344CB8AC3E}">
        <p14:creationId xmlns:p14="http://schemas.microsoft.com/office/powerpoint/2010/main" val="25062554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OUD in Pregnancy Improvement Initiative Goals</a:t>
            </a:r>
            <a:endParaRPr lang="en-US" dirty="0"/>
          </a:p>
        </p:txBody>
      </p:sp>
      <p:graphicFrame>
        <p:nvGraphicFramePr>
          <p:cNvPr id="4" name="Content Placeholder 3"/>
          <p:cNvGraphicFramePr>
            <a:graphicFrameLocks noGrp="1"/>
          </p:cNvGraphicFramePr>
          <p:nvPr>
            <p:ph idx="1"/>
            <p:extLst/>
          </p:nvPr>
        </p:nvGraphicFramePr>
        <p:xfrm>
          <a:off x="228600" y="838200"/>
          <a:ext cx="8686800" cy="3931920"/>
        </p:xfrm>
        <a:graphic>
          <a:graphicData uri="http://schemas.openxmlformats.org/drawingml/2006/table">
            <a:tbl>
              <a:tblPr firstRow="1" bandRow="1">
                <a:tableStyleId>{69CF1AB2-1976-4502-BF36-3FF5EA218861}</a:tableStyleId>
              </a:tblPr>
              <a:tblGrid>
                <a:gridCol w="4343400"/>
                <a:gridCol w="4343400"/>
              </a:tblGrid>
              <a:tr h="370840">
                <a:tc>
                  <a:txBody>
                    <a:bodyPr/>
                    <a:lstStyle/>
                    <a:p>
                      <a:r>
                        <a:rPr lang="en-US" sz="2400" b="0" dirty="0" smtClean="0"/>
                        <a:t>Improve the care of women with perinatal opioid use</a:t>
                      </a:r>
                      <a:endParaRPr lang="en-US" sz="2400" b="0" dirty="0"/>
                    </a:p>
                  </a:txBody>
                  <a:tcPr/>
                </a:tc>
                <a:tc>
                  <a:txBody>
                    <a:bodyPr/>
                    <a:lstStyle/>
                    <a:p>
                      <a:r>
                        <a:rPr lang="en-US" sz="2400" b="0" dirty="0" smtClean="0"/>
                        <a:t>Increase the percent</a:t>
                      </a:r>
                      <a:r>
                        <a:rPr lang="en-US" sz="2400" b="0" baseline="0" dirty="0" smtClean="0"/>
                        <a:t> of mothers of infants at risk for NAS who are on MAT at time of delivery</a:t>
                      </a:r>
                      <a:endParaRPr lang="en-US" sz="2400" b="0" dirty="0"/>
                    </a:p>
                  </a:txBody>
                  <a:tcPr/>
                </a:tc>
              </a:tr>
              <a:tr h="370840">
                <a:tc>
                  <a:txBody>
                    <a:bodyPr/>
                    <a:lstStyle/>
                    <a:p>
                      <a:r>
                        <a:rPr lang="en-US" sz="2400" b="0" dirty="0" smtClean="0"/>
                        <a:t>Increase family engagement in care of infant at risk for NAS</a:t>
                      </a:r>
                      <a:endParaRPr lang="en-US" sz="2400" b="0" dirty="0"/>
                    </a:p>
                  </a:txBody>
                  <a:tcPr/>
                </a:tc>
                <a:tc>
                  <a:txBody>
                    <a:bodyPr/>
                    <a:lstStyle/>
                    <a:p>
                      <a:r>
                        <a:rPr lang="en-US" sz="2400" b="0" dirty="0" smtClean="0"/>
                        <a:t>Increase the percent of infants at risk for NAS who are receiving mother’s milk at time of hospital discharge</a:t>
                      </a:r>
                      <a:endParaRPr lang="en-US" sz="2400" b="0" dirty="0"/>
                    </a:p>
                  </a:txBody>
                  <a:tcPr/>
                </a:tc>
              </a:tr>
              <a:tr h="370840">
                <a:tc>
                  <a:txBody>
                    <a:bodyPr/>
                    <a:lstStyle/>
                    <a:p>
                      <a:r>
                        <a:rPr lang="en-US" sz="2400" b="0" dirty="0" smtClean="0"/>
                        <a:t>Improve</a:t>
                      </a:r>
                      <a:r>
                        <a:rPr lang="en-US" sz="2400" b="0" baseline="0" dirty="0" smtClean="0"/>
                        <a:t> follow-up of newborns and families impacted by perinatal opioid use</a:t>
                      </a:r>
                      <a:endParaRPr lang="en-US" sz="2400" b="0" dirty="0"/>
                    </a:p>
                  </a:txBody>
                  <a:tcPr/>
                </a:tc>
                <a:tc>
                  <a:txBody>
                    <a:bodyPr/>
                    <a:lstStyle/>
                    <a:p>
                      <a:r>
                        <a:rPr lang="en-US" sz="2400" b="0" dirty="0" smtClean="0"/>
                        <a:t>Increase the percent</a:t>
                      </a:r>
                      <a:r>
                        <a:rPr lang="en-US" sz="2400" b="0" baseline="0" dirty="0" smtClean="0"/>
                        <a:t> of infants with NAS enrolled in EI at 1 year of age</a:t>
                      </a:r>
                      <a:endParaRPr lang="en-US" sz="2400" b="0" dirty="0"/>
                    </a:p>
                  </a:txBody>
                  <a:tcPr/>
                </a:tc>
              </a:tr>
            </a:tbl>
          </a:graphicData>
        </a:graphic>
      </p:graphicFrame>
    </p:spTree>
    <p:extLst>
      <p:ext uri="{BB962C8B-B14F-4D97-AF65-F5344CB8AC3E}">
        <p14:creationId xmlns:p14="http://schemas.microsoft.com/office/powerpoint/2010/main" val="11144439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Link to OB Toolkit</a:t>
            </a:r>
            <a:endParaRPr lang="en-US" dirty="0"/>
          </a:p>
        </p:txBody>
      </p:sp>
      <p:sp>
        <p:nvSpPr>
          <p:cNvPr id="4" name="TextBox 3"/>
          <p:cNvSpPr txBox="1"/>
          <p:nvPr/>
        </p:nvSpPr>
        <p:spPr>
          <a:xfrm>
            <a:off x="228600" y="5943600"/>
            <a:ext cx="8686800"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ea typeface="+mn-ea"/>
                <a:hlinkClick r:id="rId2"/>
              </a:rPr>
              <a:t>www.neoqicma.org</a:t>
            </a:r>
            <a:r>
              <a:rPr lang="en-US" dirty="0" smtClean="0">
                <a:solidFill>
                  <a:prstClr val="black"/>
                </a:solidFill>
                <a:latin typeface="Calibri"/>
                <a:ea typeface="+mn-ea"/>
              </a:rPr>
              <a:t>				</a:t>
            </a:r>
            <a:endParaRPr lang="en-US" dirty="0">
              <a:solidFill>
                <a:prstClr val="black"/>
              </a:solidFill>
              <a:latin typeface="Calibri"/>
              <a:ea typeface="+mn-ea"/>
            </a:endParaRP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698842"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5387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629400" cy="502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5943600"/>
            <a:ext cx="8686800" cy="369332"/>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ea typeface="+mn-ea"/>
                <a:hlinkClick r:id="rId3"/>
              </a:rPr>
              <a:t>www.neoqicma.org</a:t>
            </a:r>
            <a:r>
              <a:rPr lang="en-US" dirty="0" smtClean="0">
                <a:solidFill>
                  <a:prstClr val="black"/>
                </a:solidFill>
                <a:latin typeface="Calibri"/>
                <a:ea typeface="+mn-ea"/>
              </a:rPr>
              <a:t>	</a:t>
            </a:r>
            <a:endParaRPr lang="en-US" dirty="0">
              <a:solidFill>
                <a:prstClr val="black"/>
              </a:solidFill>
              <a:latin typeface="Calibri"/>
              <a:ea typeface="+mn-ea"/>
            </a:endParaRPr>
          </a:p>
        </p:txBody>
      </p:sp>
    </p:spTree>
    <p:extLst>
      <p:ext uri="{BB962C8B-B14F-4D97-AF65-F5344CB8AC3E}">
        <p14:creationId xmlns:p14="http://schemas.microsoft.com/office/powerpoint/2010/main" val="22749193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Neonatal Toolkits</a:t>
            </a:r>
            <a:endParaRPr lang="en-US" dirty="0"/>
          </a:p>
        </p:txBody>
      </p:sp>
      <p:sp>
        <p:nvSpPr>
          <p:cNvPr id="4" name="TextBox 3"/>
          <p:cNvSpPr txBox="1"/>
          <p:nvPr/>
        </p:nvSpPr>
        <p:spPr>
          <a:xfrm>
            <a:off x="228600" y="5943600"/>
            <a:ext cx="8686800" cy="369332"/>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ea typeface="+mn-ea"/>
                <a:hlinkClick r:id="rId2"/>
              </a:rPr>
              <a:t>www.neoqicma.org</a:t>
            </a:r>
            <a:r>
              <a:rPr lang="en-US" dirty="0" smtClean="0">
                <a:solidFill>
                  <a:prstClr val="black"/>
                </a:solidFill>
                <a:latin typeface="Calibri"/>
                <a:ea typeface="+mn-ea"/>
              </a:rPr>
              <a:t>	</a:t>
            </a:r>
            <a:endParaRPr lang="en-US" dirty="0">
              <a:solidFill>
                <a:prstClr val="black"/>
              </a:solidFill>
              <a:latin typeface="Calibri"/>
              <a:ea typeface="+mn-ea"/>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17536"/>
            <a:ext cx="5910262" cy="512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8567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Project documents</a:t>
            </a:r>
            <a:endParaRPr lang="en-US" dirty="0"/>
          </a:p>
        </p:txBody>
      </p:sp>
      <p:pic>
        <p:nvPicPr>
          <p:cNvPr id="4" name="Content Placeholder 3"/>
          <p:cNvPicPr>
            <a:picLocks noGrp="1" noChangeAspect="1"/>
          </p:cNvPicPr>
          <p:nvPr>
            <p:ph idx="1"/>
          </p:nvPr>
        </p:nvPicPr>
        <p:blipFill>
          <a:blip r:embed="rId2"/>
          <a:stretch>
            <a:fillRect/>
          </a:stretch>
        </p:blipFill>
        <p:spPr>
          <a:xfrm>
            <a:off x="827363" y="763786"/>
            <a:ext cx="7489273" cy="5334000"/>
          </a:xfrm>
          <a:prstGeom prst="rect">
            <a:avLst/>
          </a:prstGeom>
        </p:spPr>
      </p:pic>
      <p:sp>
        <p:nvSpPr>
          <p:cNvPr id="5" name="TextBox 4"/>
          <p:cNvSpPr txBox="1"/>
          <p:nvPr/>
        </p:nvSpPr>
        <p:spPr>
          <a:xfrm>
            <a:off x="228600" y="5943600"/>
            <a:ext cx="8686800" cy="369332"/>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ea typeface="+mn-ea"/>
                <a:hlinkClick r:id="rId3"/>
              </a:rPr>
              <a:t>www.neoqicma.org</a:t>
            </a:r>
            <a:r>
              <a:rPr lang="en-US" dirty="0" smtClean="0">
                <a:solidFill>
                  <a:prstClr val="black"/>
                </a:solidFill>
                <a:latin typeface="Calibri"/>
                <a:ea typeface="+mn-ea"/>
              </a:rPr>
              <a:t>	</a:t>
            </a:r>
            <a:endParaRPr lang="en-US" dirty="0">
              <a:solidFill>
                <a:prstClr val="black"/>
              </a:solidFill>
              <a:latin typeface="Calibri"/>
              <a:ea typeface="+mn-ea"/>
            </a:endParaRPr>
          </a:p>
        </p:txBody>
      </p:sp>
    </p:spTree>
    <p:extLst>
      <p:ext uri="{BB962C8B-B14F-4D97-AF65-F5344CB8AC3E}">
        <p14:creationId xmlns:p14="http://schemas.microsoft.com/office/powerpoint/2010/main" val="18276150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PNQIN Practice Survey</a:t>
            </a:r>
            <a:endParaRPr lang="en-US" dirty="0"/>
          </a:p>
        </p:txBody>
      </p:sp>
      <p:sp>
        <p:nvSpPr>
          <p:cNvPr id="4" name="Content Placeholder 3"/>
          <p:cNvSpPr>
            <a:spLocks noGrp="1"/>
          </p:cNvSpPr>
          <p:nvPr>
            <p:ph idx="1"/>
          </p:nvPr>
        </p:nvSpPr>
        <p:spPr/>
        <p:txBody>
          <a:bodyPr/>
          <a:lstStyle/>
          <a:p>
            <a:r>
              <a:rPr lang="en-US" dirty="0" smtClean="0"/>
              <a:t>Distributed August 2017</a:t>
            </a:r>
          </a:p>
          <a:p>
            <a:r>
              <a:rPr lang="en-US" dirty="0" smtClean="0"/>
              <a:t>Asked questions about outpatient OB practices, inpatient OB practices, and neonatal care</a:t>
            </a:r>
          </a:p>
        </p:txBody>
      </p:sp>
    </p:spTree>
    <p:extLst>
      <p:ext uri="{BB962C8B-B14F-4D97-AF65-F5344CB8AC3E}">
        <p14:creationId xmlns:p14="http://schemas.microsoft.com/office/powerpoint/2010/main" val="1195796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Reducing Time To Treatment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14557291"/>
              </p:ext>
            </p:extLst>
          </p:nvPr>
        </p:nvGraphicFramePr>
        <p:xfrm>
          <a:off x="457200" y="2133600"/>
          <a:ext cx="8229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57200" y="1295400"/>
            <a:ext cx="8229600" cy="646331"/>
          </a:xfrm>
          <a:prstGeom prst="rect">
            <a:avLst/>
          </a:prstGeom>
          <a:noFill/>
        </p:spPr>
        <p:txBody>
          <a:bodyPr wrap="square" rtlCol="0">
            <a:spAutoFit/>
          </a:bodyPr>
          <a:lstStyle/>
          <a:p>
            <a:r>
              <a:rPr lang="en-US" dirty="0" smtClean="0"/>
              <a:t>Elements of Maternal Hypertensive Bundle Most Effective in Reducing Time to Treatment</a:t>
            </a:r>
            <a:endParaRPr lang="en-US" dirty="0"/>
          </a:p>
        </p:txBody>
      </p:sp>
      <p:sp>
        <p:nvSpPr>
          <p:cNvPr id="3" name="Rectangle 2"/>
          <p:cNvSpPr/>
          <p:nvPr/>
        </p:nvSpPr>
        <p:spPr>
          <a:xfrm>
            <a:off x="6041911" y="5562600"/>
            <a:ext cx="2916376" cy="369332"/>
          </a:xfrm>
          <a:prstGeom prst="rect">
            <a:avLst/>
          </a:prstGeom>
        </p:spPr>
        <p:txBody>
          <a:bodyPr wrap="none">
            <a:spAutoFit/>
          </a:bodyPr>
          <a:lstStyle/>
          <a:p>
            <a:r>
              <a:rPr lang="en-US" i="1" dirty="0"/>
              <a:t>ILPQC Team Survey, 2017</a:t>
            </a:r>
          </a:p>
        </p:txBody>
      </p:sp>
    </p:spTree>
    <p:extLst>
      <p:ext uri="{BB962C8B-B14F-4D97-AF65-F5344CB8AC3E}">
        <p14:creationId xmlns:p14="http://schemas.microsoft.com/office/powerpoint/2010/main" val="18381614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Tree>
    <p:extLst>
      <p:ext uri="{BB962C8B-B14F-4D97-AF65-F5344CB8AC3E}">
        <p14:creationId xmlns:p14="http://schemas.microsoft.com/office/powerpoint/2010/main" val="40237726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Data from our database</a:t>
            </a:r>
            <a:endParaRPr lang="en-US" dirty="0"/>
          </a:p>
        </p:txBody>
      </p:sp>
      <p:sp>
        <p:nvSpPr>
          <p:cNvPr id="3" name="Content Placeholder 2"/>
          <p:cNvSpPr>
            <a:spLocks noGrp="1"/>
          </p:cNvSpPr>
          <p:nvPr>
            <p:ph idx="1"/>
          </p:nvPr>
        </p:nvSpPr>
        <p:spPr/>
        <p:txBody>
          <a:bodyPr/>
          <a:lstStyle/>
          <a:p>
            <a:r>
              <a:rPr lang="en-US" dirty="0" smtClean="0"/>
              <a:t>Launched for 2017, 2016 also encouraged</a:t>
            </a:r>
          </a:p>
          <a:p>
            <a:r>
              <a:rPr lang="en-US" dirty="0" smtClean="0"/>
              <a:t>Denominator:  infants monitored for NAS for </a:t>
            </a:r>
            <a:br>
              <a:rPr lang="en-US" dirty="0" smtClean="0"/>
            </a:br>
            <a:r>
              <a:rPr lang="en-US" dirty="0" smtClean="0"/>
              <a:t>possible or known in-utero opiate exposure</a:t>
            </a:r>
          </a:p>
          <a:p>
            <a:r>
              <a:rPr lang="en-US" dirty="0" smtClean="0"/>
              <a:t>Full report, including hospital-specific performance, to be distributed quarterly </a:t>
            </a:r>
          </a:p>
          <a:p>
            <a:r>
              <a:rPr lang="en-US" dirty="0" smtClean="0"/>
              <a:t>600 births collected </a:t>
            </a:r>
            <a:endParaRPr lang="en-US" dirty="0"/>
          </a:p>
        </p:txBody>
      </p:sp>
    </p:spTree>
    <p:extLst>
      <p:ext uri="{BB962C8B-B14F-4D97-AF65-F5344CB8AC3E}">
        <p14:creationId xmlns:p14="http://schemas.microsoft.com/office/powerpoint/2010/main" val="4408721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Snapshot: 600 Dyads Entered to Date	</a:t>
            </a:r>
            <a:endParaRPr lang="en-US" dirty="0"/>
          </a:p>
        </p:txBody>
      </p:sp>
      <p:graphicFrame>
        <p:nvGraphicFramePr>
          <p:cNvPr id="4" name="Table 3"/>
          <p:cNvGraphicFramePr>
            <a:graphicFrameLocks noGrp="1"/>
          </p:cNvGraphicFramePr>
          <p:nvPr>
            <p:extLst/>
          </p:nvPr>
        </p:nvGraphicFramePr>
        <p:xfrm>
          <a:off x="304800" y="914400"/>
          <a:ext cx="8305801" cy="1580388"/>
        </p:xfrm>
        <a:graphic>
          <a:graphicData uri="http://schemas.openxmlformats.org/drawingml/2006/table">
            <a:tbl>
              <a:tblPr/>
              <a:tblGrid>
                <a:gridCol w="2902873"/>
                <a:gridCol w="1295537"/>
                <a:gridCol w="2829583"/>
                <a:gridCol w="1277808"/>
              </a:tblGrid>
              <a:tr h="198120">
                <a:tc>
                  <a:txBody>
                    <a:bodyPr/>
                    <a:lstStyle/>
                    <a:p>
                      <a:pPr marR="0" indent="0" algn="ctr" rtl="0">
                        <a:lnSpc>
                          <a:spcPct val="119000"/>
                        </a:lnSpc>
                        <a:spcBef>
                          <a:spcPts val="0"/>
                        </a:spcBef>
                        <a:spcAft>
                          <a:spcPts val="1400"/>
                        </a:spcAft>
                      </a:pPr>
                      <a:r>
                        <a:rPr lang="en-US" sz="1400" b="1" kern="1400" dirty="0">
                          <a:solidFill>
                            <a:srgbClr val="000000"/>
                          </a:solidFill>
                          <a:effectLst/>
                          <a:latin typeface="Calibri"/>
                        </a:rPr>
                        <a:t>Ethnicity of Mother</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a:txBody>
                    <a:bodyPr/>
                    <a:lstStyle/>
                    <a:p>
                      <a:pPr marR="0" indent="0" algn="ctr" rtl="0">
                        <a:lnSpc>
                          <a:spcPct val="119000"/>
                        </a:lnSpc>
                        <a:spcBef>
                          <a:spcPts val="0"/>
                        </a:spcBef>
                        <a:spcAft>
                          <a:spcPts val="1400"/>
                        </a:spcAft>
                      </a:pPr>
                      <a:r>
                        <a:rPr lang="en-US" sz="1400" b="1" kern="1400" dirty="0">
                          <a:solidFill>
                            <a:srgbClr val="000000"/>
                          </a:solidFill>
                          <a:effectLst/>
                          <a:latin typeface="Calibri"/>
                        </a:rPr>
                        <a:t>Count</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a:txBody>
                    <a:bodyPr/>
                    <a:lstStyle/>
                    <a:p>
                      <a:pPr marR="0" indent="0" algn="ctr" rtl="0">
                        <a:lnSpc>
                          <a:spcPct val="119000"/>
                        </a:lnSpc>
                        <a:spcBef>
                          <a:spcPts val="0"/>
                        </a:spcBef>
                        <a:spcAft>
                          <a:spcPts val="1400"/>
                        </a:spcAft>
                      </a:pPr>
                      <a:r>
                        <a:rPr lang="en-US" sz="1400" b="1" kern="1400">
                          <a:solidFill>
                            <a:srgbClr val="000000"/>
                          </a:solidFill>
                          <a:effectLst/>
                          <a:latin typeface="Calibri"/>
                        </a:rPr>
                        <a:t>Race of Mother</a:t>
                      </a:r>
                      <a:endParaRPr lang="en-US" sz="1400" kern="140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a:txBody>
                    <a:bodyPr/>
                    <a:lstStyle/>
                    <a:p>
                      <a:pPr marR="0" indent="0" algn="ctr" rtl="0">
                        <a:lnSpc>
                          <a:spcPct val="119000"/>
                        </a:lnSpc>
                        <a:spcBef>
                          <a:spcPts val="0"/>
                        </a:spcBef>
                        <a:spcAft>
                          <a:spcPts val="1400"/>
                        </a:spcAft>
                      </a:pPr>
                      <a:r>
                        <a:rPr lang="en-US" sz="1400" b="1" kern="1400">
                          <a:solidFill>
                            <a:srgbClr val="000000"/>
                          </a:solidFill>
                          <a:effectLst/>
                          <a:latin typeface="Calibri"/>
                        </a:rPr>
                        <a:t>Count</a:t>
                      </a:r>
                      <a:endParaRPr lang="en-US" sz="1400" kern="140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r>
              <a:tr h="198120">
                <a:tc>
                  <a:txBody>
                    <a:bodyPr/>
                    <a:lstStyle/>
                    <a:p>
                      <a:pPr marR="0" indent="0" algn="ctr" rtl="0">
                        <a:lnSpc>
                          <a:spcPct val="119000"/>
                        </a:lnSpc>
                        <a:spcBef>
                          <a:spcPts val="0"/>
                        </a:spcBef>
                        <a:spcAft>
                          <a:spcPts val="1400"/>
                        </a:spcAft>
                      </a:pPr>
                      <a:r>
                        <a:rPr lang="en-US" sz="1400" kern="1400" dirty="0">
                          <a:solidFill>
                            <a:srgbClr val="000000"/>
                          </a:solidFill>
                          <a:effectLst/>
                          <a:latin typeface="Calibri"/>
                        </a:rPr>
                        <a:t>Hispanic</a:t>
                      </a: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38</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a:solidFill>
                            <a:srgbClr val="000000"/>
                          </a:solidFill>
                          <a:effectLst/>
                          <a:latin typeface="Calibri"/>
                        </a:rPr>
                        <a:t>White</a:t>
                      </a: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498</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r>
              <a:tr h="198120">
                <a:tc>
                  <a:txBody>
                    <a:bodyPr/>
                    <a:lstStyle/>
                    <a:p>
                      <a:pPr marR="0" indent="0" algn="ctr" rtl="0">
                        <a:lnSpc>
                          <a:spcPct val="119000"/>
                        </a:lnSpc>
                        <a:spcBef>
                          <a:spcPts val="0"/>
                        </a:spcBef>
                        <a:spcAft>
                          <a:spcPts val="1400"/>
                        </a:spcAft>
                      </a:pPr>
                      <a:r>
                        <a:rPr lang="en-US" sz="1400" kern="1400">
                          <a:solidFill>
                            <a:srgbClr val="000000"/>
                          </a:solidFill>
                          <a:effectLst/>
                          <a:latin typeface="Calibri"/>
                        </a:rPr>
                        <a:t>Not Hispanic</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448</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a:solidFill>
                            <a:srgbClr val="000000"/>
                          </a:solidFill>
                          <a:effectLst/>
                          <a:latin typeface="Calibri"/>
                        </a:rPr>
                        <a:t>Black/African American</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28</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8120">
                <a:tc>
                  <a:txBody>
                    <a:bodyPr/>
                    <a:lstStyle/>
                    <a:p>
                      <a:pPr marR="0" indent="0" algn="ctr" rtl="0">
                        <a:lnSpc>
                          <a:spcPct val="119000"/>
                        </a:lnSpc>
                        <a:spcBef>
                          <a:spcPts val="0"/>
                        </a:spcBef>
                        <a:spcAft>
                          <a:spcPts val="1400"/>
                        </a:spcAft>
                      </a:pPr>
                      <a:r>
                        <a:rPr lang="en-US" sz="1400" kern="1400">
                          <a:solidFill>
                            <a:srgbClr val="000000"/>
                          </a:solidFill>
                          <a:effectLst/>
                          <a:latin typeface="Calibri"/>
                        </a:rPr>
                        <a:t>Unknown or unable to obtain</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71</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a:solidFill>
                            <a:srgbClr val="000000"/>
                          </a:solidFill>
                          <a:effectLst/>
                          <a:latin typeface="Calibri"/>
                        </a:rPr>
                        <a:t>Asian</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a:solidFill>
                            <a:srgbClr val="000000"/>
                          </a:solidFill>
                          <a:effectLst/>
                          <a:latin typeface="Calibri"/>
                        </a:rPr>
                        <a:t>3</a:t>
                      </a:r>
                    </a:p>
                  </a:txBody>
                  <a:tcPr marL="9525" marR="9525" marT="9525" marB="0" anchor="b">
                    <a:lnL>
                      <a:noFill/>
                    </a:lnL>
                    <a:lnR>
                      <a:noFill/>
                    </a:lnR>
                    <a:lnT>
                      <a:noFill/>
                    </a:lnT>
                    <a:lnB>
                      <a:noFill/>
                    </a:lnB>
                  </a:tcPr>
                </a:tc>
              </a:tr>
              <a:tr h="198120">
                <a:tc>
                  <a:txBody>
                    <a:bodyPr/>
                    <a:lstStyle/>
                    <a:p>
                      <a:pPr marR="0" indent="0" algn="ctr" rtl="0">
                        <a:lnSpc>
                          <a:spcPct val="119000"/>
                        </a:lnSpc>
                        <a:spcBef>
                          <a:spcPts val="0"/>
                        </a:spcBef>
                        <a:spcAft>
                          <a:spcPts val="1400"/>
                        </a:spcAft>
                      </a:pPr>
                      <a:endParaRPr lang="en-US" sz="1400" kern="140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Other</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10</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8120">
                <a:tc>
                  <a:txBody>
                    <a:bodyPr/>
                    <a:lstStyle/>
                    <a:p>
                      <a:pPr marR="0" indent="0" algn="ctr" rtl="0">
                        <a:lnSpc>
                          <a:spcPct val="119000"/>
                        </a:lnSpc>
                        <a:spcBef>
                          <a:spcPts val="0"/>
                        </a:spcBef>
                        <a:spcAft>
                          <a:spcPts val="1400"/>
                        </a:spcAft>
                      </a:pPr>
                      <a:r>
                        <a:rPr lang="en-US" sz="1400" kern="1400" dirty="0">
                          <a:solidFill>
                            <a:srgbClr val="000000"/>
                          </a:solidFill>
                          <a:effectLst/>
                          <a:latin typeface="Calibri"/>
                        </a:rPr>
                        <a:t> </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a:solidFill>
                            <a:srgbClr val="000000"/>
                          </a:solidFill>
                          <a:effectLst/>
                          <a:latin typeface="Calibri"/>
                        </a:rPr>
                        <a:t> </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a:solidFill>
                            <a:srgbClr val="000000"/>
                          </a:solidFill>
                          <a:effectLst/>
                          <a:latin typeface="Calibri"/>
                        </a:rPr>
                        <a:t>Unknown/Unable to obtain</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17</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graphicFrame>
        <p:nvGraphicFramePr>
          <p:cNvPr id="5" name="Table 4"/>
          <p:cNvGraphicFramePr>
            <a:graphicFrameLocks noGrp="1"/>
          </p:cNvGraphicFramePr>
          <p:nvPr>
            <p:extLst/>
          </p:nvPr>
        </p:nvGraphicFramePr>
        <p:xfrm>
          <a:off x="381000" y="2743200"/>
          <a:ext cx="3209925" cy="818883"/>
        </p:xfrm>
        <a:graphic>
          <a:graphicData uri="http://schemas.openxmlformats.org/drawingml/2006/table">
            <a:tbl>
              <a:tblPr/>
              <a:tblGrid>
                <a:gridCol w="2256672"/>
                <a:gridCol w="953253"/>
              </a:tblGrid>
              <a:tr h="292087">
                <a:tc>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Location of Birth</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a:txBody>
                    <a:bodyPr/>
                    <a:lstStyle/>
                    <a:p>
                      <a:pPr marR="0" indent="0" algn="ctr" rtl="0">
                        <a:lnSpc>
                          <a:spcPct val="119000"/>
                        </a:lnSpc>
                        <a:spcBef>
                          <a:spcPts val="0"/>
                        </a:spcBef>
                        <a:spcAft>
                          <a:spcPts val="1400"/>
                        </a:spcAft>
                      </a:pPr>
                      <a:r>
                        <a:rPr lang="en-US" sz="1400" b="1" kern="1400">
                          <a:solidFill>
                            <a:srgbClr val="000000"/>
                          </a:solidFill>
                          <a:effectLst/>
                          <a:latin typeface="Calibri"/>
                        </a:rPr>
                        <a:t>Count</a:t>
                      </a:r>
                      <a:endParaRPr lang="en-US" sz="1400" kern="140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r>
              <a:tr h="190500">
                <a:tc>
                  <a:txBody>
                    <a:bodyPr/>
                    <a:lstStyle/>
                    <a:p>
                      <a:pPr marR="0" indent="0" algn="l" rtl="0">
                        <a:lnSpc>
                          <a:spcPct val="119000"/>
                        </a:lnSpc>
                        <a:spcBef>
                          <a:spcPts val="0"/>
                        </a:spcBef>
                        <a:spcAft>
                          <a:spcPts val="1400"/>
                        </a:spcAft>
                      </a:pPr>
                      <a:r>
                        <a:rPr lang="en-US" sz="1400" kern="1400" dirty="0">
                          <a:solidFill>
                            <a:srgbClr val="000000"/>
                          </a:solidFill>
                          <a:effectLst/>
                          <a:latin typeface="Calibri"/>
                        </a:rPr>
                        <a:t>Inborn</a:t>
                      </a:r>
                    </a:p>
                  </a:txBody>
                  <a:tcPr marL="9525" marR="9525" marT="9525" marB="0" anchor="ctr">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557</a:t>
                      </a:r>
                      <a:endParaRPr lang="en-US" sz="1400" kern="1400" dirty="0">
                        <a:solidFill>
                          <a:srgbClr val="000000"/>
                        </a:solidFill>
                        <a:effectLst/>
                        <a:latin typeface="Calibri"/>
                      </a:endParaRPr>
                    </a:p>
                  </a:txBody>
                  <a:tcPr marL="9525" marR="9525" marT="9525" marB="0" anchor="ctr">
                    <a:lnL>
                      <a:noFill/>
                    </a:lnL>
                    <a:lnR>
                      <a:noFill/>
                    </a:lnR>
                    <a:lnT w="3175" cap="flat" cmpd="sng" algn="ctr">
                      <a:solidFill>
                        <a:srgbClr val="94B6DB"/>
                      </a:solidFill>
                      <a:prstDash val="solid"/>
                      <a:round/>
                      <a:headEnd type="none" w="med" len="med"/>
                      <a:tailEnd type="none" w="med" len="med"/>
                    </a:lnT>
                    <a:lnB>
                      <a:noFill/>
                    </a:lnB>
                  </a:tcPr>
                </a:tc>
              </a:tr>
              <a:tr h="190500">
                <a:tc>
                  <a:txBody>
                    <a:bodyPr/>
                    <a:lstStyle/>
                    <a:p>
                      <a:pPr marR="0" indent="0" algn="l" rtl="0">
                        <a:lnSpc>
                          <a:spcPct val="119000"/>
                        </a:lnSpc>
                        <a:spcBef>
                          <a:spcPts val="0"/>
                        </a:spcBef>
                        <a:spcAft>
                          <a:spcPts val="1400"/>
                        </a:spcAft>
                      </a:pPr>
                      <a:r>
                        <a:rPr lang="en-US" sz="1400" kern="1400">
                          <a:solidFill>
                            <a:srgbClr val="000000"/>
                          </a:solidFill>
                          <a:effectLst/>
                          <a:latin typeface="Calibri"/>
                        </a:rPr>
                        <a:t>Outborn</a:t>
                      </a:r>
                    </a:p>
                  </a:txBody>
                  <a:tcPr marL="9525" marR="9525" marT="9525" marB="0" anchor="ctr">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41</a:t>
                      </a:r>
                      <a:endParaRPr lang="en-US" sz="1400" kern="1400" dirty="0">
                        <a:solidFill>
                          <a:srgbClr val="000000"/>
                        </a:solidFill>
                        <a:effectLst/>
                        <a:latin typeface="Calibri"/>
                      </a:endParaRPr>
                    </a:p>
                  </a:txBody>
                  <a:tcPr marL="9525" marR="9525" marT="9525" marB="0" anchor="ctr">
                    <a:lnL>
                      <a:noFill/>
                    </a:lnL>
                    <a:lnR>
                      <a:noFill/>
                    </a:lnR>
                    <a:lnT>
                      <a:noFill/>
                    </a:lnT>
                    <a:lnB>
                      <a:noFill/>
                    </a:lnB>
                  </a:tcPr>
                </a:tc>
              </a:tr>
            </a:tbl>
          </a:graphicData>
        </a:graphic>
      </p:graphicFrame>
      <p:graphicFrame>
        <p:nvGraphicFramePr>
          <p:cNvPr id="6" name="Table 5"/>
          <p:cNvGraphicFramePr>
            <a:graphicFrameLocks noGrp="1"/>
          </p:cNvGraphicFramePr>
          <p:nvPr>
            <p:extLst/>
          </p:nvPr>
        </p:nvGraphicFramePr>
        <p:xfrm>
          <a:off x="4191000" y="2743200"/>
          <a:ext cx="4191000" cy="1570863"/>
        </p:xfrm>
        <a:graphic>
          <a:graphicData uri="http://schemas.openxmlformats.org/drawingml/2006/table">
            <a:tbl>
              <a:tblPr/>
              <a:tblGrid>
                <a:gridCol w="3447672"/>
                <a:gridCol w="743328"/>
              </a:tblGrid>
              <a:tr h="342354">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What was the eventual discharge disposition from your hospital?</a:t>
                      </a:r>
                      <a:endParaRPr lang="en-US" sz="1400" kern="1400" dirty="0">
                        <a:solidFill>
                          <a:srgbClr val="000000"/>
                        </a:solidFill>
                        <a:effectLst/>
                        <a:latin typeface="Calibri"/>
                      </a:endParaRP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rgbClr val="94B6DB"/>
                    </a:solidFill>
                  </a:tcPr>
                </a:tc>
                <a:tc hMerge="1">
                  <a:txBody>
                    <a:bodyPr/>
                    <a:lstStyle/>
                    <a:p>
                      <a:endParaRPr lang="en-US"/>
                    </a:p>
                  </a:txBody>
                  <a:tcPr/>
                </a:tc>
              </a:tr>
              <a:tr h="190500">
                <a:tc>
                  <a:txBody>
                    <a:bodyPr/>
                    <a:lstStyle/>
                    <a:p>
                      <a:pPr marR="0" indent="0" algn="l" rtl="0">
                        <a:lnSpc>
                          <a:spcPct val="119000"/>
                        </a:lnSpc>
                        <a:spcBef>
                          <a:spcPts val="0"/>
                        </a:spcBef>
                        <a:spcAft>
                          <a:spcPts val="1400"/>
                        </a:spcAft>
                      </a:pPr>
                      <a:r>
                        <a:rPr lang="en-US" sz="1400" kern="1400">
                          <a:solidFill>
                            <a:srgbClr val="000000"/>
                          </a:solidFill>
                          <a:effectLst/>
                          <a:latin typeface="Calibri"/>
                        </a:rPr>
                        <a:t>Home with biologic parent</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74.8%</a:t>
                      </a:r>
                      <a:endParaRPr lang="en-US" sz="1400" kern="1400"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190500">
                <a:tc>
                  <a:txBody>
                    <a:bodyPr/>
                    <a:lstStyle/>
                    <a:p>
                      <a:pPr marR="0" indent="0" algn="l" rtl="0">
                        <a:lnSpc>
                          <a:spcPct val="119000"/>
                        </a:lnSpc>
                        <a:spcBef>
                          <a:spcPts val="0"/>
                        </a:spcBef>
                        <a:spcAft>
                          <a:spcPts val="1400"/>
                        </a:spcAft>
                      </a:pPr>
                      <a:r>
                        <a:rPr lang="en-US" sz="1400" kern="1400">
                          <a:solidFill>
                            <a:srgbClr val="000000"/>
                          </a:solidFill>
                          <a:effectLst/>
                          <a:latin typeface="Calibri"/>
                        </a:rPr>
                        <a:t>Home with guardian or foster parent</a:t>
                      </a: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20.3%</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marR="0" indent="0" algn="l" rtl="0">
                        <a:lnSpc>
                          <a:spcPct val="119000"/>
                        </a:lnSpc>
                        <a:spcBef>
                          <a:spcPts val="0"/>
                        </a:spcBef>
                        <a:spcAft>
                          <a:spcPts val="1400"/>
                        </a:spcAft>
                      </a:pPr>
                      <a:r>
                        <a:rPr lang="en-US" sz="1400" kern="1400">
                          <a:solidFill>
                            <a:srgbClr val="000000"/>
                          </a:solidFill>
                          <a:effectLst/>
                          <a:latin typeface="Calibri"/>
                        </a:rPr>
                        <a:t>Other</a:t>
                      </a: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2.7%</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marR="0" indent="0" algn="l" rtl="0">
                        <a:lnSpc>
                          <a:spcPct val="119000"/>
                        </a:lnSpc>
                        <a:spcBef>
                          <a:spcPts val="0"/>
                        </a:spcBef>
                        <a:spcAft>
                          <a:spcPts val="1400"/>
                        </a:spcAft>
                      </a:pPr>
                      <a:r>
                        <a:rPr lang="en-US" sz="1400" kern="1400" dirty="0">
                          <a:solidFill>
                            <a:srgbClr val="000000"/>
                          </a:solidFill>
                          <a:effectLst/>
                          <a:latin typeface="Calibri"/>
                        </a:rPr>
                        <a:t>Unable to determine</a:t>
                      </a: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2.2%</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6862067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Snapshot: 600 Dyads Entered to Date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59679"/>
            <a:ext cx="4637566" cy="256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78779"/>
            <a:ext cx="4495800" cy="296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nvPr>
        </p:nvGraphicFramePr>
        <p:xfrm>
          <a:off x="152400" y="4495800"/>
          <a:ext cx="3810000" cy="304727"/>
        </p:xfrm>
        <a:graphic>
          <a:graphicData uri="http://schemas.openxmlformats.org/drawingml/2006/table">
            <a:tbl>
              <a:tblPr/>
              <a:tblGrid>
                <a:gridCol w="3810000"/>
              </a:tblGrid>
              <a:tr h="304727">
                <a:tc>
                  <a:txBody>
                    <a:bodyPr/>
                    <a:lstStyle/>
                    <a:p>
                      <a:pPr marR="0" indent="0" algn="l" rtl="0">
                        <a:lnSpc>
                          <a:spcPct val="119000"/>
                        </a:lnSpc>
                        <a:spcBef>
                          <a:spcPts val="0"/>
                        </a:spcBef>
                        <a:spcAft>
                          <a:spcPts val="1400"/>
                        </a:spcAft>
                      </a:pPr>
                      <a:r>
                        <a:rPr lang="en-US" sz="1400" b="1" kern="1400" dirty="0" smtClean="0">
                          <a:solidFill>
                            <a:srgbClr val="000000"/>
                          </a:solidFill>
                          <a:effectLst/>
                          <a:latin typeface="Calibri"/>
                        </a:rPr>
                        <a:t> % of Any </a:t>
                      </a:r>
                      <a:r>
                        <a:rPr lang="en-US" sz="1400" b="1" u="sng" kern="1400" dirty="0" smtClean="0">
                          <a:solidFill>
                            <a:srgbClr val="000000"/>
                          </a:solidFill>
                          <a:effectLst/>
                          <a:latin typeface="Calibri"/>
                        </a:rPr>
                        <a:t>Illicit</a:t>
                      </a:r>
                      <a:r>
                        <a:rPr lang="en-US" sz="1400" b="1" kern="1400" dirty="0" smtClean="0">
                          <a:solidFill>
                            <a:srgbClr val="000000"/>
                          </a:solidFill>
                          <a:effectLst/>
                          <a:latin typeface="Calibri"/>
                        </a:rPr>
                        <a:t> Maternal – Fetal</a:t>
                      </a:r>
                      <a:r>
                        <a:rPr lang="en-US" sz="1400" b="1" kern="1400" baseline="0" dirty="0" smtClean="0">
                          <a:solidFill>
                            <a:srgbClr val="000000"/>
                          </a:solidFill>
                          <a:effectLst/>
                          <a:latin typeface="Calibri"/>
                        </a:rPr>
                        <a:t> Exposures: 44.7%</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r>
            </a:tbl>
          </a:graphicData>
        </a:graphic>
      </p:graphicFrame>
    </p:spTree>
    <p:extLst>
      <p:ext uri="{BB962C8B-B14F-4D97-AF65-F5344CB8AC3E}">
        <p14:creationId xmlns:p14="http://schemas.microsoft.com/office/powerpoint/2010/main" val="28566431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Snapshot: 600 Dyads Entered to Date</a:t>
            </a:r>
            <a:endParaRPr lang="en-US" dirty="0"/>
          </a:p>
        </p:txBody>
      </p:sp>
      <p:graphicFrame>
        <p:nvGraphicFramePr>
          <p:cNvPr id="4" name="Table 3"/>
          <p:cNvGraphicFramePr>
            <a:graphicFrameLocks noGrp="1"/>
          </p:cNvGraphicFramePr>
          <p:nvPr>
            <p:extLst/>
          </p:nvPr>
        </p:nvGraphicFramePr>
        <p:xfrm>
          <a:off x="182562" y="1066800"/>
          <a:ext cx="3398838" cy="1561338"/>
        </p:xfrm>
        <a:graphic>
          <a:graphicData uri="http://schemas.openxmlformats.org/drawingml/2006/table">
            <a:tbl>
              <a:tblPr/>
              <a:tblGrid>
                <a:gridCol w="2713038"/>
                <a:gridCol w="685800"/>
              </a:tblGrid>
              <a:tr h="405854">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Was the infant eligible to receive his/her mother’s own milk per your hospital’s guidelines?  </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hMerge="1">
                  <a:txBody>
                    <a:bodyPr/>
                    <a:lstStyle/>
                    <a:p>
                      <a:endParaRPr lang="en-US"/>
                    </a:p>
                  </a:txBody>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Yes</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64.7%</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r>
              <a:tr h="174079">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No</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31.3%</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Unknown</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3.9%</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graphicFrame>
        <p:nvGraphicFramePr>
          <p:cNvPr id="5" name="Table 4"/>
          <p:cNvGraphicFramePr>
            <a:graphicFrameLocks noGrp="1"/>
          </p:cNvGraphicFramePr>
          <p:nvPr>
            <p:extLst/>
          </p:nvPr>
        </p:nvGraphicFramePr>
        <p:xfrm>
          <a:off x="4876800" y="1066800"/>
          <a:ext cx="3235325" cy="1307465"/>
        </p:xfrm>
        <a:graphic>
          <a:graphicData uri="http://schemas.openxmlformats.org/drawingml/2006/table">
            <a:tbl>
              <a:tblPr/>
              <a:tblGrid>
                <a:gridCol w="2147337"/>
                <a:gridCol w="1087988"/>
              </a:tblGrid>
              <a:tr h="389979">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Did infant ‘room-in’ with birth mother for at least 1 night prior to discharge?</a:t>
                      </a:r>
                      <a:endParaRPr lang="en-US" sz="1400" kern="1400" dirty="0">
                        <a:solidFill>
                          <a:srgbClr val="000000"/>
                        </a:solidFill>
                        <a:effectLst/>
                        <a:latin typeface="Calibri"/>
                      </a:endParaRP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rgbClr val="94B6DB"/>
                    </a:solidFill>
                  </a:tcPr>
                </a:tc>
                <a:tc hMerge="1">
                  <a:txBody>
                    <a:bodyPr/>
                    <a:lstStyle/>
                    <a:p>
                      <a:endParaRPr lang="en-US"/>
                    </a:p>
                  </a:txBody>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Yes</a:t>
                      </a:r>
                      <a:endParaRPr lang="en-US" sz="1400" kern="1400"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73.9%</a:t>
                      </a:r>
                      <a:endParaRPr lang="en-US" sz="1400" kern="1400"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No</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23.3%</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Unknown</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2.8%</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graphicFrame>
        <p:nvGraphicFramePr>
          <p:cNvPr id="6" name="Table 5"/>
          <p:cNvGraphicFramePr>
            <a:graphicFrameLocks noGrp="1"/>
          </p:cNvGraphicFramePr>
          <p:nvPr>
            <p:extLst/>
          </p:nvPr>
        </p:nvGraphicFramePr>
        <p:xfrm>
          <a:off x="182562" y="3048000"/>
          <a:ext cx="3398838" cy="1307465"/>
        </p:xfrm>
        <a:graphic>
          <a:graphicData uri="http://schemas.openxmlformats.org/drawingml/2006/table">
            <a:tbl>
              <a:tblPr/>
              <a:tblGrid>
                <a:gridCol w="2713038"/>
                <a:gridCol w="685800"/>
              </a:tblGrid>
              <a:tr h="381000">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Did infant receive any of his/her mother’s own milk at any time during hospitalization? </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hMerge="1">
                  <a:txBody>
                    <a:bodyPr/>
                    <a:lstStyle/>
                    <a:p>
                      <a:endParaRPr lang="en-US"/>
                    </a:p>
                  </a:txBody>
                  <a:tcPr/>
                </a:tc>
              </a:tr>
              <a:tr h="170904">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Yes</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54.6%</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No</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42.0%</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Unknown</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1.3%</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graphicFrame>
        <p:nvGraphicFramePr>
          <p:cNvPr id="7" name="Table 6"/>
          <p:cNvGraphicFramePr>
            <a:graphicFrameLocks noGrp="1"/>
          </p:cNvGraphicFramePr>
          <p:nvPr>
            <p:extLst/>
          </p:nvPr>
        </p:nvGraphicFramePr>
        <p:xfrm>
          <a:off x="4876800" y="2514600"/>
          <a:ext cx="3233166" cy="1044067"/>
        </p:xfrm>
        <a:graphic>
          <a:graphicData uri="http://schemas.openxmlformats.org/drawingml/2006/table">
            <a:tbl>
              <a:tblPr/>
              <a:tblGrid>
                <a:gridCol w="2590800"/>
                <a:gridCol w="642366"/>
              </a:tblGrid>
              <a:tr h="172758">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Did infant receive Pharmacologic treatment for NAS?</a:t>
                      </a:r>
                      <a:endParaRPr lang="en-US" sz="1400" kern="1400" dirty="0">
                        <a:solidFill>
                          <a:srgbClr val="000000"/>
                        </a:solidFill>
                        <a:effectLst/>
                        <a:latin typeface="Calibri"/>
                      </a:endParaRP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rgbClr val="94B6DB"/>
                    </a:solidFill>
                  </a:tcPr>
                </a:tc>
                <a:tc hMerge="1">
                  <a:txBody>
                    <a:bodyPr/>
                    <a:lstStyle/>
                    <a:p>
                      <a:endParaRPr lang="en-US"/>
                    </a:p>
                  </a:txBody>
                  <a:tcPr/>
                </a:tc>
              </a:tr>
              <a:tr h="180975">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Yes</a:t>
                      </a:r>
                      <a:endParaRPr lang="en-US" sz="1400" kern="1400"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49.4%</a:t>
                      </a:r>
                      <a:endParaRPr lang="en-US" sz="1400" kern="1400"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190500">
                <a:tc>
                  <a:txBody>
                    <a:bodyPr/>
                    <a:lstStyle/>
                    <a:p>
                      <a:pPr marR="0" indent="0" algn="l" rtl="0">
                        <a:lnSpc>
                          <a:spcPct val="119000"/>
                        </a:lnSpc>
                        <a:spcBef>
                          <a:spcPts val="0"/>
                        </a:spcBef>
                        <a:spcAft>
                          <a:spcPts val="1400"/>
                        </a:spcAft>
                      </a:pPr>
                      <a:r>
                        <a:rPr lang="en-US" sz="1400" kern="1400" dirty="0" smtClean="0">
                          <a:solidFill>
                            <a:srgbClr val="000000"/>
                          </a:solidFill>
                          <a:effectLst/>
                          <a:latin typeface="Calibri"/>
                        </a:rPr>
                        <a:t>No</a:t>
                      </a:r>
                      <a:endParaRPr lang="en-US" sz="1400" kern="1400" dirty="0">
                        <a:solidFill>
                          <a:srgbClr val="000000"/>
                        </a:solidFill>
                        <a:effectLst/>
                        <a:latin typeface="Calibri"/>
                      </a:endParaRPr>
                    </a:p>
                  </a:txBody>
                  <a:tcPr marL="9525" marR="9525" marT="9525" marB="0" anchor="b">
                    <a:lnL>
                      <a:noFill/>
                    </a:lnL>
                    <a:lnR>
                      <a:noFill/>
                    </a:lnR>
                    <a:lnT>
                      <a:noFill/>
                    </a:lnT>
                    <a:lnB>
                      <a:noFill/>
                    </a:lnB>
                  </a:tcPr>
                </a:tc>
                <a:tc>
                  <a:txBody>
                    <a:bodyPr/>
                    <a:lstStyle/>
                    <a:p>
                      <a:pPr marR="0" indent="0" algn="r" rtl="0">
                        <a:lnSpc>
                          <a:spcPct val="119000"/>
                        </a:lnSpc>
                        <a:spcBef>
                          <a:spcPts val="0"/>
                        </a:spcBef>
                        <a:spcAft>
                          <a:spcPts val="1400"/>
                        </a:spcAft>
                      </a:pPr>
                      <a:r>
                        <a:rPr lang="en-US" sz="1400" kern="1400" dirty="0" smtClean="0">
                          <a:solidFill>
                            <a:srgbClr val="000000"/>
                          </a:solidFill>
                          <a:effectLst/>
                          <a:latin typeface="Calibri"/>
                        </a:rPr>
                        <a:t>50.3%</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graphicFrame>
        <p:nvGraphicFramePr>
          <p:cNvPr id="8" name="Table 7"/>
          <p:cNvGraphicFramePr>
            <a:graphicFrameLocks noGrp="1"/>
          </p:cNvGraphicFramePr>
          <p:nvPr>
            <p:extLst/>
          </p:nvPr>
        </p:nvGraphicFramePr>
        <p:xfrm>
          <a:off x="182562" y="4659482"/>
          <a:ext cx="3409950" cy="1307465"/>
        </p:xfrm>
        <a:graphic>
          <a:graphicData uri="http://schemas.openxmlformats.org/drawingml/2006/table">
            <a:tbl>
              <a:tblPr/>
              <a:tblGrid>
                <a:gridCol w="2800350"/>
                <a:gridCol w="609600"/>
              </a:tblGrid>
              <a:tr h="52597">
                <a:tc gridSpan="2">
                  <a:txBody>
                    <a:bodyPr/>
                    <a:lstStyle/>
                    <a:p>
                      <a:pPr marR="0" indent="0" algn="l" rtl="0">
                        <a:lnSpc>
                          <a:spcPct val="119000"/>
                        </a:lnSpc>
                        <a:spcBef>
                          <a:spcPts val="0"/>
                        </a:spcBef>
                        <a:spcAft>
                          <a:spcPts val="1400"/>
                        </a:spcAft>
                      </a:pPr>
                      <a:r>
                        <a:rPr lang="en-US" sz="1400" b="1" kern="1400" dirty="0">
                          <a:solidFill>
                            <a:srgbClr val="000000"/>
                          </a:solidFill>
                          <a:effectLst/>
                          <a:latin typeface="Calibri"/>
                        </a:rPr>
                        <a:t>What type of feeding was infant receiving at discharge/transfer from your hospital? </a:t>
                      </a:r>
                      <a:endParaRPr lang="en-US" sz="1400" kern="1400" dirty="0">
                        <a:solidFill>
                          <a:srgbClr val="000000"/>
                        </a:solidFill>
                        <a:effectLst/>
                        <a:latin typeface="Calibri"/>
                      </a:endParaRPr>
                    </a:p>
                  </a:txBody>
                  <a:tcPr marL="9525" marR="9525" marT="9525" marB="0" anchor="ctr">
                    <a:lnL>
                      <a:noFill/>
                    </a:lnL>
                    <a:lnR>
                      <a:noFill/>
                    </a:lnR>
                    <a:lnT>
                      <a:noFill/>
                    </a:lnT>
                    <a:lnB w="3175" cap="flat" cmpd="sng" algn="ctr">
                      <a:solidFill>
                        <a:srgbClr val="94B6DB"/>
                      </a:solidFill>
                      <a:prstDash val="solid"/>
                      <a:round/>
                      <a:headEnd type="none" w="med" len="med"/>
                      <a:tailEnd type="none" w="med" len="med"/>
                    </a:lnB>
                    <a:solidFill>
                      <a:srgbClr val="94B6DB"/>
                    </a:solidFill>
                  </a:tcPr>
                </a:tc>
                <a:tc hMerge="1">
                  <a:txBody>
                    <a:bodyPr/>
                    <a:lstStyle/>
                    <a:p>
                      <a:endParaRPr lang="en-US"/>
                    </a:p>
                  </a:txBody>
                  <a:tcPr/>
                </a:tc>
              </a:tr>
              <a:tr h="245262">
                <a:tc>
                  <a:txBody>
                    <a:bodyPr/>
                    <a:lstStyle/>
                    <a:p>
                      <a:pPr marR="0" indent="0" algn="l" rtl="0">
                        <a:lnSpc>
                          <a:spcPct val="119000"/>
                        </a:lnSpc>
                        <a:spcBef>
                          <a:spcPts val="0"/>
                        </a:spcBef>
                        <a:spcAft>
                          <a:spcPts val="1400"/>
                        </a:spcAft>
                      </a:pPr>
                      <a:r>
                        <a:rPr lang="en-US" sz="1400" kern="1400" dirty="0">
                          <a:solidFill>
                            <a:srgbClr val="000000"/>
                          </a:solidFill>
                          <a:effectLst/>
                          <a:latin typeface="Calibri"/>
                        </a:rPr>
                        <a:t>Breast milk and formula</a:t>
                      </a: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27.2%</a:t>
                      </a:r>
                      <a:endParaRPr lang="en-US" sz="1400" kern="1400" dirty="0">
                        <a:solidFill>
                          <a:srgbClr val="000000"/>
                        </a:solidFill>
                        <a:effectLst/>
                        <a:latin typeface="Calibri"/>
                      </a:endParaRPr>
                    </a:p>
                  </a:txBody>
                  <a:tcPr marL="9525" marR="9525" marT="9525" marB="0" anchor="b">
                    <a:lnL>
                      <a:noFill/>
                    </a:lnL>
                    <a:lnR>
                      <a:noFill/>
                    </a:lnR>
                    <a:lnT w="3175" cap="flat" cmpd="sng" algn="ctr">
                      <a:solidFill>
                        <a:srgbClr val="94B6DB"/>
                      </a:solidFill>
                      <a:prstDash val="solid"/>
                      <a:round/>
                      <a:headEnd type="none" w="med" len="med"/>
                      <a:tailEnd type="none" w="med" len="med"/>
                    </a:lnT>
                    <a:lnB>
                      <a:noFill/>
                    </a:lnB>
                  </a:tcPr>
                </a:tc>
              </a:tr>
              <a:tr h="222974">
                <a:tc>
                  <a:txBody>
                    <a:bodyPr/>
                    <a:lstStyle/>
                    <a:p>
                      <a:pPr marR="0" indent="0" algn="l" rtl="0">
                        <a:lnSpc>
                          <a:spcPct val="119000"/>
                        </a:lnSpc>
                        <a:spcBef>
                          <a:spcPts val="0"/>
                        </a:spcBef>
                        <a:spcAft>
                          <a:spcPts val="1400"/>
                        </a:spcAft>
                      </a:pPr>
                      <a:r>
                        <a:rPr lang="en-US" sz="1400" kern="1400" dirty="0">
                          <a:solidFill>
                            <a:srgbClr val="000000"/>
                          </a:solidFill>
                          <a:effectLst/>
                          <a:latin typeface="Calibri"/>
                        </a:rPr>
                        <a:t>Breast milk only</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19.0%</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r h="209969">
                <a:tc>
                  <a:txBody>
                    <a:bodyPr/>
                    <a:lstStyle/>
                    <a:p>
                      <a:pPr marR="0" indent="0" algn="l" rtl="0">
                        <a:lnSpc>
                          <a:spcPct val="119000"/>
                        </a:lnSpc>
                        <a:spcBef>
                          <a:spcPts val="0"/>
                        </a:spcBef>
                        <a:spcAft>
                          <a:spcPts val="1400"/>
                        </a:spcAft>
                      </a:pPr>
                      <a:r>
                        <a:rPr lang="en-US" sz="1400" kern="1400" dirty="0">
                          <a:solidFill>
                            <a:srgbClr val="000000"/>
                          </a:solidFill>
                          <a:effectLst/>
                          <a:latin typeface="Calibri"/>
                        </a:rPr>
                        <a:t>Formula only</a:t>
                      </a:r>
                    </a:p>
                  </a:txBody>
                  <a:tcPr marL="9525" marR="9525" marT="9525" marB="0" anchor="b">
                    <a:lnL>
                      <a:noFill/>
                    </a:lnL>
                    <a:lnR>
                      <a:noFill/>
                    </a:lnR>
                    <a:lnT>
                      <a:noFill/>
                    </a:lnT>
                    <a:lnB>
                      <a:noFill/>
                    </a:lnB>
                  </a:tcPr>
                </a:tc>
                <a:tc>
                  <a:txBody>
                    <a:bodyPr/>
                    <a:lstStyle/>
                    <a:p>
                      <a:pPr marR="0" indent="0" algn="ctr" rtl="0">
                        <a:lnSpc>
                          <a:spcPct val="119000"/>
                        </a:lnSpc>
                        <a:spcBef>
                          <a:spcPts val="0"/>
                        </a:spcBef>
                        <a:spcAft>
                          <a:spcPts val="1400"/>
                        </a:spcAft>
                      </a:pPr>
                      <a:r>
                        <a:rPr lang="en-US" sz="1400" kern="1400" dirty="0" smtClean="0">
                          <a:solidFill>
                            <a:srgbClr val="000000"/>
                          </a:solidFill>
                          <a:effectLst/>
                          <a:latin typeface="Calibri"/>
                        </a:rPr>
                        <a:t>53.4%</a:t>
                      </a:r>
                      <a:endParaRPr lang="en-US" sz="1400" kern="1400"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10436966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Snapshot: 600 Dyads Entered to Date	</a:t>
            </a:r>
          </a:p>
        </p:txBody>
      </p:sp>
      <p:graphicFrame>
        <p:nvGraphicFramePr>
          <p:cNvPr id="4" name="Chart 3"/>
          <p:cNvGraphicFramePr/>
          <p:nvPr>
            <p:extLst/>
          </p:nvPr>
        </p:nvGraphicFramePr>
        <p:xfrm>
          <a:off x="1447800" y="1524000"/>
          <a:ext cx="5943600" cy="37318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4940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Snapshot: 600 Dyads Entered to Date	</a:t>
            </a:r>
            <a:endParaRPr lang="en-US" dirty="0"/>
          </a:p>
        </p:txBody>
      </p:sp>
      <p:graphicFrame>
        <p:nvGraphicFramePr>
          <p:cNvPr id="4" name="Chart 3"/>
          <p:cNvGraphicFramePr/>
          <p:nvPr/>
        </p:nvGraphicFramePr>
        <p:xfrm>
          <a:off x="1600200" y="1590357"/>
          <a:ext cx="5943600" cy="36772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96833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Snapshot: 600 Dyads Entered to Date	</a:t>
            </a:r>
          </a:p>
        </p:txBody>
      </p:sp>
      <p:graphicFrame>
        <p:nvGraphicFramePr>
          <p:cNvPr id="4" name="Chart 3"/>
          <p:cNvGraphicFramePr/>
          <p:nvPr/>
        </p:nvGraphicFramePr>
        <p:xfrm>
          <a:off x="1600200" y="1564957"/>
          <a:ext cx="5943600" cy="3728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44381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Questions?</a:t>
            </a:r>
            <a:endParaRPr lang="en-US" dirty="0"/>
          </a:p>
        </p:txBody>
      </p:sp>
      <p:pic>
        <p:nvPicPr>
          <p:cNvPr id="4098" name="Picture 2" descr="Image result for teamwor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5396" y="1905000"/>
            <a:ext cx="5093208" cy="339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358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r>
              <a:rPr lang="en-US" altLang="en-US" sz="2000" dirty="0">
                <a:solidFill>
                  <a:srgbClr val="898989"/>
                </a:solidFill>
              </a:rPr>
              <a:t>ILPQC Fifth Annual Conference</a:t>
            </a:r>
          </a:p>
          <a:p>
            <a:pPr eaLnBrk="1" hangingPunct="1"/>
            <a:r>
              <a:rPr lang="en-US" altLang="en-US" sz="2000" dirty="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altLang="en-US" sz="3600" b="1" dirty="0">
                <a:solidFill>
                  <a:srgbClr val="004990"/>
                </a:solidFill>
                <a:latin typeface="Goudy Old Style" panose="02020502050305020303" pitchFamily="18" charset="0"/>
              </a:rPr>
              <a:t>Discussion of </a:t>
            </a:r>
            <a:r>
              <a:rPr lang="en-US" altLang="en-US" sz="3600" b="1" dirty="0" smtClean="0">
                <a:solidFill>
                  <a:srgbClr val="004990"/>
                </a:solidFill>
                <a:latin typeface="Goudy Old Style" panose="02020502050305020303" pitchFamily="18" charset="0"/>
              </a:rPr>
              <a:t>2018 Immediate Postpartum LARC Initiative </a:t>
            </a:r>
            <a:endParaRPr lang="en-US" altLang="en-US" sz="3600" b="1" dirty="0">
              <a:solidFill>
                <a:srgbClr val="004990"/>
              </a:solidFill>
              <a:latin typeface="Goudy Old Style" panose="02020502050305020303" pitchFamily="18" charset="0"/>
            </a:endParaRPr>
          </a:p>
        </p:txBody>
      </p:sp>
    </p:spTree>
    <p:extLst>
      <p:ext uri="{BB962C8B-B14F-4D97-AF65-F5344CB8AC3E}">
        <p14:creationId xmlns:p14="http://schemas.microsoft.com/office/powerpoint/2010/main" val="811556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DignityHealthPP">
  <a:themeElements>
    <a:clrScheme name="Dignity Health">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PPT FPQ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NQIN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57416</TotalTime>
  <Words>6471</Words>
  <Application>Microsoft Office PowerPoint</Application>
  <PresentationFormat>On-screen Show (4:3)</PresentationFormat>
  <Paragraphs>1155</Paragraphs>
  <Slides>133</Slides>
  <Notes>76</Notes>
  <HiddenSlides>0</HiddenSlides>
  <MMClips>0</MMClips>
  <ScaleCrop>false</ScaleCrop>
  <HeadingPairs>
    <vt:vector size="4" baseType="variant">
      <vt:variant>
        <vt:lpstr>Theme</vt:lpstr>
      </vt:variant>
      <vt:variant>
        <vt:i4>8</vt:i4>
      </vt:variant>
      <vt:variant>
        <vt:lpstr>Slide Titles</vt:lpstr>
      </vt:variant>
      <vt:variant>
        <vt:i4>133</vt:i4>
      </vt:variant>
    </vt:vector>
  </HeadingPairs>
  <TitlesOfParts>
    <vt:vector size="141" baseType="lpstr">
      <vt:lpstr>Office Theme</vt:lpstr>
      <vt:lpstr>1_Custom Design</vt:lpstr>
      <vt:lpstr>Custom Design</vt:lpstr>
      <vt:lpstr>2_Custom Design</vt:lpstr>
      <vt:lpstr>1_DignityHealthPP</vt:lpstr>
      <vt:lpstr>PPT FPQC Template</vt:lpstr>
      <vt:lpstr>PNQIN Powerpoint Template</vt:lpstr>
      <vt:lpstr>1_Office Theme</vt:lpstr>
      <vt:lpstr>Hot Topics in Obstetric QI:  Discussion of Sustaining Current Severe Maternal Hypertension Initiative and Launching 2018 Initiatives: Mothers and Newborns affected by Opioids and Immediate Postpartum LARC</vt:lpstr>
      <vt:lpstr>Overview</vt:lpstr>
      <vt:lpstr>Discussion of Severe Maternal Hypertension Initiative</vt:lpstr>
      <vt:lpstr>PowerPoint Presentation</vt:lpstr>
      <vt:lpstr>Severe Maternal Hypertension Initiative</vt:lpstr>
      <vt:lpstr>Where are our Teams in their  Maternal HTN Initiative Journey?</vt:lpstr>
      <vt:lpstr>Goal 1: Finishing Strong</vt:lpstr>
      <vt:lpstr>PowerPoint Presentation</vt:lpstr>
      <vt:lpstr>Reducing Time To Treatment</vt:lpstr>
      <vt:lpstr>Maternal Hypertension Data: Time to Treatment</vt:lpstr>
      <vt:lpstr>Maternal Hypertension Data: Patient Education</vt:lpstr>
      <vt:lpstr>Maternal Hypertension Data: Patient Follow-up</vt:lpstr>
      <vt:lpstr>Maternal Hypertension Data: Debrief</vt:lpstr>
      <vt:lpstr>PowerPoint Presentation</vt:lpstr>
      <vt:lpstr>Effective Steps to Implement Education Program</vt:lpstr>
      <vt:lpstr>Barriers to Implementing  Education Program</vt:lpstr>
      <vt:lpstr>Education Tools to Implement ACOG  Algorithms &amp; Order Sets – Physician Buy In</vt:lpstr>
      <vt:lpstr>Implementation Checklist: Standard Policies / Protocols Across Units</vt:lpstr>
      <vt:lpstr>Effective Steps to Implement Standard Protocols</vt:lpstr>
      <vt:lpstr>Barriers to Implementing  Standard Protocols</vt:lpstr>
      <vt:lpstr>Tools to Implement ACOG  Algorithms &amp; Order Sets</vt:lpstr>
      <vt:lpstr>Achieving Time to Treatment For ALL TEAMS</vt:lpstr>
      <vt:lpstr>Goal 2: Sustaining the Gains</vt:lpstr>
      <vt:lpstr>Meet with Your Team to  Develop Your Sustainability Plan</vt:lpstr>
      <vt:lpstr>ILPQC Support Strategies Hospital Teams Report Most Helpful</vt:lpstr>
      <vt:lpstr>Compliance Monitoring in REDCap </vt:lpstr>
      <vt:lpstr>Continue monthly reporting on 4 key process  measures in short form with access to graphs</vt:lpstr>
      <vt:lpstr>PowerPoint Presentation</vt:lpstr>
      <vt:lpstr>PowerPoint Presentation</vt:lpstr>
      <vt:lpstr>Compliance Monitoring </vt:lpstr>
      <vt:lpstr>Goal 3: Review Magnesium Sulfate Data and Develop PDSA cycle(s)</vt:lpstr>
      <vt:lpstr>Magnesium Compliance Monitoring </vt:lpstr>
      <vt:lpstr>PowerPoint Presentation</vt:lpstr>
      <vt:lpstr>Preeclampsia Bundle Compliance:</vt:lpstr>
      <vt:lpstr>Treatment Changes </vt:lpstr>
      <vt:lpstr>Rate of Eclampsia/1000 births and SMM/100 births</vt:lpstr>
      <vt:lpstr>PowerPoint Presentation</vt:lpstr>
      <vt:lpstr>Maternal Hypertension Data: Magnesium Sulfate Administered</vt:lpstr>
      <vt:lpstr>Next Steps for HTN Teams</vt:lpstr>
      <vt:lpstr>Discussion: Supporting a  Strong Finish</vt:lpstr>
      <vt:lpstr>Florida Perinatal Quality Collaborative: HIP</vt:lpstr>
      <vt:lpstr>PowerPoint Presentation</vt:lpstr>
      <vt:lpstr>PowerPoint Presentation</vt:lpstr>
      <vt:lpstr>Percent of Hospitals meeting  HIP Structural Measures</vt:lpstr>
      <vt:lpstr>HIP Sustainability</vt:lpstr>
      <vt:lpstr>HIP Sustainability Sheets</vt:lpstr>
      <vt:lpstr>HIP Goals</vt:lpstr>
      <vt:lpstr>Questions?</vt:lpstr>
      <vt:lpstr>Launching 2018 Initiatives </vt:lpstr>
      <vt:lpstr>Launch 2018 Initiatives</vt:lpstr>
      <vt:lpstr>Overview of Statewide  Quality Initiatives </vt:lpstr>
      <vt:lpstr>Suggestions from Team Survey for next initiatives</vt:lpstr>
      <vt:lpstr>Discussion of 2018 Mothers and Newborns affected by Opioids (MNO) Initiative </vt:lpstr>
      <vt:lpstr>PowerPoint Presentation</vt:lpstr>
      <vt:lpstr>PowerPoint Presentation</vt:lpstr>
      <vt:lpstr>Mothers and Newborns  Affected by Opioids (MNO)</vt:lpstr>
      <vt:lpstr>Hospital Identified Unmet Needs to Optimize Care for Mothers and Newborns Affected by Opioids</vt:lpstr>
      <vt:lpstr>Current Unmet Needs in  Hospital and Community for Mothers </vt:lpstr>
      <vt:lpstr>Current Unmet Needs in  Hospital and Community for Newborns</vt:lpstr>
      <vt:lpstr>Proposed Smart Aims by 12/2019</vt:lpstr>
      <vt:lpstr>MNO Timeline</vt:lpstr>
      <vt:lpstr>MNO Proposed Measures  link to our Improvement Goals </vt:lpstr>
      <vt:lpstr>PowerPoint Presentation</vt:lpstr>
      <vt:lpstr>PowerPoint Presentation</vt:lpstr>
      <vt:lpstr>PowerPoint Presentation</vt:lpstr>
      <vt:lpstr>OB Data Elements</vt:lpstr>
      <vt:lpstr>Sample KDD for Connecting  Mothers with OUD to Tx</vt:lpstr>
      <vt:lpstr>PowerPoint Presentation</vt:lpstr>
      <vt:lpstr>Sample Care Coordination  Algorithm  </vt:lpstr>
      <vt:lpstr>Education Opportunities</vt:lpstr>
      <vt:lpstr>MNO Wave 1 Recruitment</vt:lpstr>
      <vt:lpstr>Building your MNO Team</vt:lpstr>
      <vt:lpstr>The PNQIN Experience Approaching OUD in Pregnancy and Substance Exposed Newborns </vt:lpstr>
      <vt:lpstr>Leadership Team for this project</vt:lpstr>
      <vt:lpstr>Who’s involved in PNQIN?</vt:lpstr>
      <vt:lpstr>What has been done already on this project?</vt:lpstr>
      <vt:lpstr>What has been done already?</vt:lpstr>
      <vt:lpstr>PowerPoint Presentation</vt:lpstr>
      <vt:lpstr>PowerPoint Presentation</vt:lpstr>
      <vt:lpstr>2017 OUD in Pregnancy and SEN Improvement Initiative</vt:lpstr>
      <vt:lpstr>Driver diagram: Increasing MAT in Pregnancy with OUD</vt:lpstr>
      <vt:lpstr>Driver diagram: Increase screening for OUD in Pregnancy</vt:lpstr>
      <vt:lpstr>Driver diagram: Breastfeeding in NAS babies</vt:lpstr>
      <vt:lpstr>2017 OUD in Pregnancy Improvement Initiative Goals</vt:lpstr>
      <vt:lpstr>Website:  Link to OB Toolkit</vt:lpstr>
      <vt:lpstr>Website</vt:lpstr>
      <vt:lpstr>Website:  Neonatal Toolkits</vt:lpstr>
      <vt:lpstr>Website: Project documents</vt:lpstr>
      <vt:lpstr>PNQIN Practice Survey</vt:lpstr>
      <vt:lpstr>Data!</vt:lpstr>
      <vt:lpstr>Some Data from our database</vt:lpstr>
      <vt:lpstr>Data Snapshot: 600 Dyads Entered to Date </vt:lpstr>
      <vt:lpstr>Data Snapshot: 600 Dyads Entered to Date </vt:lpstr>
      <vt:lpstr>Data Snapshot: 600 Dyads Entered to Date</vt:lpstr>
      <vt:lpstr>Data Snapshot: 600 Dyads Entered to Date </vt:lpstr>
      <vt:lpstr>Data Snapshot: 600 Dyads Entered to Date </vt:lpstr>
      <vt:lpstr>Data Snapshot: 600 Dyads Entered to Date </vt:lpstr>
      <vt:lpstr>Questions?</vt:lpstr>
      <vt:lpstr>Discussion of 2018 Immediate Postpartum LARC Initiative </vt:lpstr>
      <vt:lpstr>Consequences of Unplanned Births  and Short Interpregnancy Intervals</vt:lpstr>
      <vt:lpstr>LARC is the Most Effective of</vt:lpstr>
      <vt:lpstr>Why LARC?</vt:lpstr>
      <vt:lpstr>Why Immediate Postpartum  LARC for Unplanned Pregnancy?</vt:lpstr>
      <vt:lpstr>Immediate Postpartum LARC (IPLARC) </vt:lpstr>
      <vt:lpstr>IHFS Allows Hospitals to  Reimburse</vt:lpstr>
      <vt:lpstr>Early Challenges to  Implementation</vt:lpstr>
      <vt:lpstr>ILPQC IP LARC Initiative Goals</vt:lpstr>
      <vt:lpstr>IPLARC Wave 1 Recruitment</vt:lpstr>
      <vt:lpstr>IP LARC Timeline </vt:lpstr>
      <vt:lpstr>Building your IP LARC Team</vt:lpstr>
      <vt:lpstr>Florida Perinatal Quality Collaborative: Access LARC</vt:lpstr>
      <vt:lpstr>Access LARC</vt:lpstr>
      <vt:lpstr>Access LARC Initiative Two Phases</vt:lpstr>
      <vt:lpstr>Access LARC</vt:lpstr>
      <vt:lpstr>Questions?</vt:lpstr>
      <vt:lpstr>Amy Crockett, MD, MPH</vt:lpstr>
      <vt:lpstr>Teams Survey Says:  Future Interest in OB Improvement Areas </vt:lpstr>
      <vt:lpstr>Other Areas of Interest in OB Improvement  </vt:lpstr>
      <vt:lpstr>Discussion</vt:lpstr>
      <vt:lpstr>Process improvement:   A brief introduction</vt:lpstr>
      <vt:lpstr>IHI: Model for Improvement</vt:lpstr>
      <vt:lpstr>Assemble Stakeholder</vt:lpstr>
      <vt:lpstr>Create an AIM Statement</vt:lpstr>
      <vt:lpstr>Describe your problem</vt:lpstr>
      <vt:lpstr>Process map</vt:lpstr>
      <vt:lpstr>Fishbone</vt:lpstr>
      <vt:lpstr>Change concept prioritization</vt:lpstr>
      <vt:lpstr>Measurement</vt:lpstr>
      <vt:lpstr>Address the Change Concepts</vt:lpstr>
      <vt:lpstr>On time data evaluation: Run charts</vt:lpstr>
      <vt:lpstr>On time data evaluation: Control charts</vt:lpstr>
      <vt:lpstr>An Overall Picture</vt:lpstr>
      <vt:lpstr>Spread Change!</vt:lpstr>
    </vt:vector>
  </TitlesOfParts>
  <Company>State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Weiss, Daniel</cp:lastModifiedBy>
  <cp:revision>1409</cp:revision>
  <dcterms:created xsi:type="dcterms:W3CDTF">2013-06-07T18:46:59Z</dcterms:created>
  <dcterms:modified xsi:type="dcterms:W3CDTF">2018-01-02T15:26:16Z</dcterms:modified>
</cp:coreProperties>
</file>