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44"/>
  </p:notesMasterIdLst>
  <p:sldIdLst>
    <p:sldId id="256" r:id="rId3"/>
    <p:sldId id="261" r:id="rId4"/>
    <p:sldId id="262" r:id="rId5"/>
    <p:sldId id="257" r:id="rId6"/>
    <p:sldId id="307" r:id="rId7"/>
    <p:sldId id="258" r:id="rId8"/>
    <p:sldId id="264" r:id="rId9"/>
    <p:sldId id="309" r:id="rId10"/>
    <p:sldId id="277" r:id="rId11"/>
    <p:sldId id="304" r:id="rId12"/>
    <p:sldId id="312" r:id="rId13"/>
    <p:sldId id="316" r:id="rId14"/>
    <p:sldId id="314" r:id="rId15"/>
    <p:sldId id="313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394"/>
  </p:normalViewPr>
  <p:slideViewPr>
    <p:cSldViewPr snapToGrid="0" snapToObjects="1"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67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HCPCS code examples</c:v>
                </c:pt>
                <c:pt idx="1">
                  <c:v>Bill outside DRG</c:v>
                </c:pt>
                <c:pt idx="2">
                  <c:v>CPT code examples</c:v>
                </c:pt>
                <c:pt idx="3">
                  <c:v>Provider billing examples</c:v>
                </c:pt>
                <c:pt idx="4">
                  <c:v>Inpatient using outpatient claim</c:v>
                </c:pt>
                <c:pt idx="5">
                  <c:v>Inpatient  </c:v>
                </c:pt>
                <c:pt idx="6">
                  <c:v>Place of service</c:v>
                </c:pt>
                <c:pt idx="7">
                  <c:v>Inpatient and outside of DRG</c:v>
                </c:pt>
                <c:pt idx="8">
                  <c:v>Revenue codes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0.8</c:v>
                </c:pt>
                <c:pt idx="1">
                  <c:v>0.8</c:v>
                </c:pt>
                <c:pt idx="2">
                  <c:v>0.62</c:v>
                </c:pt>
                <c:pt idx="3">
                  <c:v>0.5</c:v>
                </c:pt>
                <c:pt idx="4">
                  <c:v>0.5</c:v>
                </c:pt>
                <c:pt idx="5">
                  <c:v>0.46</c:v>
                </c:pt>
                <c:pt idx="6">
                  <c:v>0.42</c:v>
                </c:pt>
                <c:pt idx="7">
                  <c:v>0.31</c:v>
                </c:pt>
                <c:pt idx="8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3E-422F-B042-0634F311C1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09151744"/>
        <c:axId val="110437120"/>
      </c:barChart>
      <c:catAx>
        <c:axId val="10915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37120"/>
        <c:crosses val="autoZero"/>
        <c:auto val="1"/>
        <c:lblAlgn val="ctr"/>
        <c:lblOffset val="100"/>
        <c:noMultiLvlLbl val="0"/>
      </c:catAx>
      <c:valAx>
        <c:axId val="11043712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0915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Nexplanon</a:t>
            </a:r>
            <a:r>
              <a:rPr lang="en-US" baseline="0" dirty="0" smtClean="0"/>
              <a:t> insertion rates</a:t>
            </a:r>
          </a:p>
          <a:p>
            <a:pPr>
              <a:defRPr/>
            </a:pPr>
            <a:r>
              <a:rPr lang="en-US" baseline="0" dirty="0" smtClean="0"/>
              <a:t>as percentage of total deliveries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1.06254072236127E-16"/>
                  <c:y val="2.5135305128750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26-4FE2-BB75-3D235BAFF888}"/>
                </c:ext>
              </c:extLst>
            </c:dLbl>
            <c:dLbl>
              <c:idx val="10"/>
              <c:layout>
                <c:manualLayout>
                  <c:x val="2.8978718097881499E-3"/>
                  <c:y val="1.759471359012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26-4FE2-BB75-3D235BAFF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0.15021459227467801</c:v>
                </c:pt>
                <c:pt idx="1">
                  <c:v>0.16019417475728201</c:v>
                </c:pt>
                <c:pt idx="2">
                  <c:v>0.23423423423423401</c:v>
                </c:pt>
                <c:pt idx="3">
                  <c:v>0.15207373271889399</c:v>
                </c:pt>
                <c:pt idx="4">
                  <c:v>0.16818181818181799</c:v>
                </c:pt>
                <c:pt idx="5">
                  <c:v>0.102564102564103</c:v>
                </c:pt>
                <c:pt idx="6">
                  <c:v>0.18410041841004199</c:v>
                </c:pt>
                <c:pt idx="7">
                  <c:v>0.20833333333333301</c:v>
                </c:pt>
                <c:pt idx="8">
                  <c:v>0.18442622950819701</c:v>
                </c:pt>
                <c:pt idx="9" formatCode="0.00%">
                  <c:v>0.18</c:v>
                </c:pt>
                <c:pt idx="10" formatCode="0.00%">
                  <c:v>0.153</c:v>
                </c:pt>
                <c:pt idx="11" formatCode="0.00%">
                  <c:v>0.20100000000000001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26-4FE2-BB75-3D235BAFF8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6417664"/>
        <c:axId val="116420608"/>
      </c:barChart>
      <c:catAx>
        <c:axId val="11641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6420608"/>
        <c:crosses val="autoZero"/>
        <c:auto val="1"/>
        <c:lblAlgn val="ctr"/>
        <c:lblOffset val="100"/>
        <c:noMultiLvlLbl val="0"/>
      </c:catAx>
      <c:valAx>
        <c:axId val="11642060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164176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Inpatient 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Removals &lt;6 months</c:v>
                </c:pt>
                <c:pt idx="1">
                  <c:v>Removals &lt;12 months 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3.5000000000000003E-2</c:v>
                </c:pt>
                <c:pt idx="1">
                  <c:v>7.1999999999999995E-2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D4-4B9A-BBCF-A212A7689A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Outpatient 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Removals &lt;6 months</c:v>
                </c:pt>
                <c:pt idx="1">
                  <c:v>Removals &lt;12 months 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5.0999999999999997E-2</c:v>
                </c:pt>
                <c:pt idx="1">
                  <c:v>0.13700000000000001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D4-4B9A-BBCF-A212A7689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652672"/>
        <c:axId val="116478336"/>
        <c:axId val="0"/>
      </c:bar3DChart>
      <c:catAx>
        <c:axId val="116652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6478336"/>
        <c:crosses val="autoZero"/>
        <c:auto val="1"/>
        <c:lblAlgn val="ctr"/>
        <c:lblOffset val="100"/>
        <c:noMultiLvlLbl val="0"/>
      </c:catAx>
      <c:valAx>
        <c:axId val="11647833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166526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IUD</c:v>
                </c:pt>
              </c:strCache>
            </c:strRef>
          </c:tx>
          <c:spPr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D0-4280-9FAF-98A10F5B643F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D0-4280-9FAF-98A10F5B643F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D0-4280-9FAF-98A10F5B643F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D0-4280-9FAF-98A10F5B643F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D0-4280-9FAF-98A10F5B643F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D0-4280-9FAF-98A10F5B643F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D0-4280-9FAF-98A10F5B64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2013</c:v>
                </c:pt>
                <c:pt idx="3">
                  <c:v>2014</c:v>
                </c:pt>
                <c:pt idx="4">
                  <c:v>2013</c:v>
                </c:pt>
                <c:pt idx="5">
                  <c:v>2014</c:v>
                </c:pt>
                <c:pt idx="6">
                  <c:v>2013</c:v>
                </c:pt>
                <c:pt idx="7">
                  <c:v>2014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32</c:v>
                </c:pt>
                <c:pt idx="3">
                  <c:v>35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BD0-4280-9FAF-98A10F5B64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Implant</c:v>
                </c:pt>
              </c:strCache>
            </c:strRef>
          </c:tx>
          <c:spPr>
            <a:gradFill flip="none" rotWithShape="1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38888888888889E-3"/>
                  <c:y val="-2.17391304347826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D0-4280-9FAF-98A10F5B643F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D0-4280-9FAF-98A10F5B643F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D0-4280-9FAF-98A10F5B643F}"/>
                </c:ext>
              </c:extLst>
            </c:dLbl>
            <c:dLbl>
              <c:idx val="9"/>
              <c:layout>
                <c:manualLayout>
                  <c:x val="-2.77777777777798E-3"/>
                  <c:y val="-2.65700483091786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D0-4280-9FAF-98A10F5B64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2013</c:v>
                </c:pt>
                <c:pt idx="3">
                  <c:v>2014</c:v>
                </c:pt>
                <c:pt idx="4">
                  <c:v>2013</c:v>
                </c:pt>
                <c:pt idx="5">
                  <c:v>2014</c:v>
                </c:pt>
                <c:pt idx="6">
                  <c:v>2013</c:v>
                </c:pt>
                <c:pt idx="7">
                  <c:v>2014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16</c:v>
                </c:pt>
                <c:pt idx="1">
                  <c:v>84</c:v>
                </c:pt>
                <c:pt idx="2">
                  <c:v>1</c:v>
                </c:pt>
                <c:pt idx="3">
                  <c:v>5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5</c:v>
                </c:pt>
                <c:pt idx="8">
                  <c:v>42</c:v>
                </c:pt>
                <c:pt idx="9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BD0-4280-9FAF-98A10F5B64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16742016"/>
        <c:axId val="116743552"/>
      </c:barChart>
      <c:catAx>
        <c:axId val="11674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43552"/>
        <c:crosses val="autoZero"/>
        <c:auto val="1"/>
        <c:lblAlgn val="ctr"/>
        <c:lblOffset val="100"/>
        <c:noMultiLvlLbl val="0"/>
      </c:catAx>
      <c:valAx>
        <c:axId val="116743552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1674201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89</c:v>
                </c:pt>
                <c:pt idx="1">
                  <c:v>250</c:v>
                </c:pt>
                <c:pt idx="2">
                  <c:v>819</c:v>
                </c:pt>
                <c:pt idx="3" formatCode="#,##0">
                  <c:v>1138</c:v>
                </c:pt>
                <c:pt idx="4" formatCode="#,##0">
                  <c:v>1490</c:v>
                </c:pt>
                <c:pt idx="5" formatCode="#,##0">
                  <c:v>1780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277-41B8-8005-ED4AD3BA41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277-41B8-8005-ED4AD3BA41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277-41B8-8005-ED4AD3BA4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723968"/>
        <c:axId val="128730240"/>
      </c:lineChart>
      <c:catAx>
        <c:axId val="1287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30240"/>
        <c:crosses val="autoZero"/>
        <c:auto val="1"/>
        <c:lblAlgn val="ctr"/>
        <c:lblOffset val="100"/>
        <c:noMultiLvlLbl val="0"/>
      </c:catAx>
      <c:valAx>
        <c:axId val="12873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2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957020997375"/>
          <c:y val="5.2325438807166599E-2"/>
          <c:w val="0.85682075678040204"/>
          <c:h val="0.80027852636002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10508</c:v>
                </c:pt>
                <c:pt idx="1">
                  <c:v>11515</c:v>
                </c:pt>
                <c:pt idx="2">
                  <c:v>11988</c:v>
                </c:pt>
                <c:pt idx="3">
                  <c:v>13958</c:v>
                </c:pt>
                <c:pt idx="4">
                  <c:v>16699</c:v>
                </c:pt>
                <c:pt idx="5">
                  <c:v>16084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16E-4396-956B-3E016F9127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89</c:v>
                </c:pt>
                <c:pt idx="1">
                  <c:v>250</c:v>
                </c:pt>
                <c:pt idx="2">
                  <c:v>819</c:v>
                </c:pt>
                <c:pt idx="3" formatCode="#,##0">
                  <c:v>1138</c:v>
                </c:pt>
                <c:pt idx="4" formatCode="#,##0">
                  <c:v>1490</c:v>
                </c:pt>
                <c:pt idx="5" formatCode="#,##0">
                  <c:v>1780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16E-4396-956B-3E016F9127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16E-4396-956B-3E016F912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821888"/>
        <c:axId val="128828160"/>
      </c:lineChart>
      <c:catAx>
        <c:axId val="1288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28160"/>
        <c:crosses val="autoZero"/>
        <c:auto val="1"/>
        <c:lblAlgn val="ctr"/>
        <c:lblOffset val="100"/>
        <c:noMultiLvlLbl val="0"/>
      </c:catAx>
      <c:valAx>
        <c:axId val="12882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flip="none" rotWithShape="1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Implant</c:v>
                </c:pt>
                <c:pt idx="1">
                  <c:v>No Implant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4F-4EA6-93E9-F89B71AA3B4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3194112"/>
        <c:axId val="133197184"/>
      </c:barChart>
      <c:catAx>
        <c:axId val="133194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33197184"/>
        <c:crosses val="autoZero"/>
        <c:auto val="1"/>
        <c:lblAlgn val="ctr"/>
        <c:lblOffset val="100"/>
        <c:noMultiLvlLbl val="0"/>
      </c:catAx>
      <c:valAx>
        <c:axId val="133197184"/>
        <c:scaling>
          <c:orientation val="minMax"/>
          <c:max val="7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319411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334770-7747-5447-8DBA-21CBF847A603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FA3ED7-4964-E845-BC64-94AC9A166286}">
      <dgm:prSet phldrT="[Text]"/>
      <dgm:spPr/>
      <dgm:t>
        <a:bodyPr/>
        <a:lstStyle/>
        <a:p>
          <a:r>
            <a:rPr lang="en-US" dirty="0" smtClean="0"/>
            <a:t>Birth Outcomes Initiative</a:t>
          </a:r>
          <a:endParaRPr lang="en-US" dirty="0"/>
        </a:p>
      </dgm:t>
    </dgm:pt>
    <dgm:pt modelId="{C21DB53C-DBAF-A940-80F9-1CE5359392F7}" type="parTrans" cxnId="{DC6A7605-C3B9-FC4F-A81B-30F2C237CC52}">
      <dgm:prSet/>
      <dgm:spPr/>
      <dgm:t>
        <a:bodyPr/>
        <a:lstStyle/>
        <a:p>
          <a:endParaRPr lang="en-US"/>
        </a:p>
      </dgm:t>
    </dgm:pt>
    <dgm:pt modelId="{C9A15E6B-E9E9-8C47-B5FC-3D9F4EDAF096}" type="sibTrans" cxnId="{DC6A7605-C3B9-FC4F-A81B-30F2C237CC52}">
      <dgm:prSet/>
      <dgm:spPr/>
      <dgm:t>
        <a:bodyPr/>
        <a:lstStyle/>
        <a:p>
          <a:endParaRPr lang="en-US"/>
        </a:p>
      </dgm:t>
    </dgm:pt>
    <dgm:pt modelId="{043EFCAD-6A8C-A044-A6D0-6564DC10B1C1}">
      <dgm:prSet phldrT="[Text]"/>
      <dgm:spPr/>
      <dgm:t>
        <a:bodyPr/>
        <a:lstStyle/>
        <a:p>
          <a:r>
            <a:rPr lang="en-US" dirty="0" smtClean="0"/>
            <a:t>Quality and Safety</a:t>
          </a:r>
          <a:endParaRPr lang="en-US" dirty="0"/>
        </a:p>
      </dgm:t>
    </dgm:pt>
    <dgm:pt modelId="{B32CDC17-D78F-9C4B-ADFF-53B1AC9DE23B}" type="parTrans" cxnId="{A1E1A587-0906-AD43-B34D-E2249648EAAE}">
      <dgm:prSet/>
      <dgm:spPr/>
      <dgm:t>
        <a:bodyPr/>
        <a:lstStyle/>
        <a:p>
          <a:endParaRPr lang="en-US"/>
        </a:p>
      </dgm:t>
    </dgm:pt>
    <dgm:pt modelId="{2F833347-387C-F240-9C3F-663BCAFADC97}" type="sibTrans" cxnId="{A1E1A587-0906-AD43-B34D-E2249648EAAE}">
      <dgm:prSet/>
      <dgm:spPr/>
      <dgm:t>
        <a:bodyPr/>
        <a:lstStyle/>
        <a:p>
          <a:endParaRPr lang="en-US"/>
        </a:p>
      </dgm:t>
    </dgm:pt>
    <dgm:pt modelId="{F8FEC28B-3171-974B-9081-A7BE84481180}">
      <dgm:prSet phldrT="[Text]"/>
      <dgm:spPr/>
      <dgm:t>
        <a:bodyPr/>
        <a:lstStyle/>
        <a:p>
          <a:r>
            <a:rPr lang="en-US" dirty="0" smtClean="0"/>
            <a:t>Disparities</a:t>
          </a:r>
          <a:endParaRPr lang="en-US" dirty="0"/>
        </a:p>
      </dgm:t>
    </dgm:pt>
    <dgm:pt modelId="{028EF4AB-A0E9-A34D-B2EC-CD005F135ECA}" type="parTrans" cxnId="{47E1FF19-54CE-6641-9F90-CC692C5A318F}">
      <dgm:prSet/>
      <dgm:spPr/>
      <dgm:t>
        <a:bodyPr/>
        <a:lstStyle/>
        <a:p>
          <a:endParaRPr lang="en-US"/>
        </a:p>
      </dgm:t>
    </dgm:pt>
    <dgm:pt modelId="{B6A47B8A-01B6-944C-B9DF-D7EEDF400B32}" type="sibTrans" cxnId="{47E1FF19-54CE-6641-9F90-CC692C5A318F}">
      <dgm:prSet/>
      <dgm:spPr/>
      <dgm:t>
        <a:bodyPr/>
        <a:lstStyle/>
        <a:p>
          <a:endParaRPr lang="en-US"/>
        </a:p>
      </dgm:t>
    </dgm:pt>
    <dgm:pt modelId="{A3B35186-053E-C244-B9A5-5FFD24C40432}">
      <dgm:prSet phldrT="[Text]"/>
      <dgm:spPr/>
      <dgm:t>
        <a:bodyPr/>
        <a:lstStyle/>
        <a:p>
          <a:r>
            <a:rPr lang="en-US" dirty="0" err="1" smtClean="0"/>
            <a:t>BabyFriendly</a:t>
          </a:r>
          <a:endParaRPr lang="en-US" dirty="0"/>
        </a:p>
      </dgm:t>
    </dgm:pt>
    <dgm:pt modelId="{6CE41F90-FCD5-9B48-9AFF-FDCC890CDFD5}" type="parTrans" cxnId="{D87D8515-785F-2F47-80F0-13DB1D25EB02}">
      <dgm:prSet/>
      <dgm:spPr/>
      <dgm:t>
        <a:bodyPr/>
        <a:lstStyle/>
        <a:p>
          <a:endParaRPr lang="en-US"/>
        </a:p>
      </dgm:t>
    </dgm:pt>
    <dgm:pt modelId="{3557F9EF-96C3-D04E-9FF8-F4C93E964C33}" type="sibTrans" cxnId="{D87D8515-785F-2F47-80F0-13DB1D25EB02}">
      <dgm:prSet/>
      <dgm:spPr/>
      <dgm:t>
        <a:bodyPr/>
        <a:lstStyle/>
        <a:p>
          <a:endParaRPr lang="en-US"/>
        </a:p>
      </dgm:t>
    </dgm:pt>
    <dgm:pt modelId="{7124EE99-08EE-EA45-9BDE-E553CE1FAEF1}">
      <dgm:prSet phldrT="[Text]"/>
      <dgm:spPr/>
      <dgm:t>
        <a:bodyPr/>
        <a:lstStyle/>
        <a:p>
          <a:r>
            <a:rPr lang="en-US" dirty="0" smtClean="0"/>
            <a:t>Behavioral Health</a:t>
          </a:r>
          <a:endParaRPr lang="en-US" dirty="0"/>
        </a:p>
      </dgm:t>
    </dgm:pt>
    <dgm:pt modelId="{A5CF283B-AD91-A940-9D54-6FDA3E9DAC07}" type="parTrans" cxnId="{57210008-E527-4249-B0D5-BC43808D43C5}">
      <dgm:prSet/>
      <dgm:spPr/>
      <dgm:t>
        <a:bodyPr/>
        <a:lstStyle/>
        <a:p>
          <a:endParaRPr lang="en-US"/>
        </a:p>
      </dgm:t>
    </dgm:pt>
    <dgm:pt modelId="{AB573573-B7E3-874D-B35C-9133C376EE0F}" type="sibTrans" cxnId="{57210008-E527-4249-B0D5-BC43808D43C5}">
      <dgm:prSet/>
      <dgm:spPr/>
      <dgm:t>
        <a:bodyPr/>
        <a:lstStyle/>
        <a:p>
          <a:endParaRPr lang="en-US"/>
        </a:p>
      </dgm:t>
    </dgm:pt>
    <dgm:pt modelId="{4445E167-6BA4-934D-82B7-2FA8F855D568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2ED39B1F-A11B-E349-BA31-80A85B80A749}" type="parTrans" cxnId="{A25F9B7D-3B85-E047-B2EF-DF90E3DC46D5}">
      <dgm:prSet/>
      <dgm:spPr/>
      <dgm:t>
        <a:bodyPr/>
        <a:lstStyle/>
        <a:p>
          <a:endParaRPr lang="en-US"/>
        </a:p>
      </dgm:t>
    </dgm:pt>
    <dgm:pt modelId="{63B5412F-B7AF-BD45-8B5E-CA47B7F2E219}" type="sibTrans" cxnId="{A25F9B7D-3B85-E047-B2EF-DF90E3DC46D5}">
      <dgm:prSet/>
      <dgm:spPr/>
      <dgm:t>
        <a:bodyPr/>
        <a:lstStyle/>
        <a:p>
          <a:endParaRPr lang="en-US"/>
        </a:p>
      </dgm:t>
    </dgm:pt>
    <dgm:pt modelId="{C0315CC5-9458-5748-963E-EB8879F4CD63}">
      <dgm:prSet phldrT="[Text]"/>
      <dgm:spPr/>
      <dgm:t>
        <a:bodyPr/>
        <a:lstStyle/>
        <a:p>
          <a:r>
            <a:rPr lang="en-US" dirty="0" smtClean="0"/>
            <a:t>Care Coordination</a:t>
          </a:r>
          <a:endParaRPr lang="en-US" dirty="0"/>
        </a:p>
      </dgm:t>
    </dgm:pt>
    <dgm:pt modelId="{75BAA588-471B-9443-BFBA-427CFAAA733F}" type="sibTrans" cxnId="{EF6FEEE0-FAD7-A74F-AF04-E05E44BF633F}">
      <dgm:prSet/>
      <dgm:spPr/>
      <dgm:t>
        <a:bodyPr/>
        <a:lstStyle/>
        <a:p>
          <a:endParaRPr lang="en-US"/>
        </a:p>
      </dgm:t>
    </dgm:pt>
    <dgm:pt modelId="{4C4E99FF-18DD-954E-9653-95AC557818AA}" type="parTrans" cxnId="{EF6FEEE0-FAD7-A74F-AF04-E05E44BF633F}">
      <dgm:prSet/>
      <dgm:spPr/>
      <dgm:t>
        <a:bodyPr/>
        <a:lstStyle/>
        <a:p>
          <a:endParaRPr lang="en-US"/>
        </a:p>
      </dgm:t>
    </dgm:pt>
    <dgm:pt modelId="{6BDE3877-3BE0-A64E-BAB4-5B6FD2268666}" type="pres">
      <dgm:prSet presAssocID="{81334770-7747-5447-8DBA-21CBF847A60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CA6A22-C414-EE47-9933-007704E07961}" type="pres">
      <dgm:prSet presAssocID="{6AFA3ED7-4964-E845-BC64-94AC9A166286}" presName="centerShape" presStyleLbl="node0" presStyleIdx="0" presStyleCnt="1"/>
      <dgm:spPr/>
      <dgm:t>
        <a:bodyPr/>
        <a:lstStyle/>
        <a:p>
          <a:endParaRPr lang="en-US"/>
        </a:p>
      </dgm:t>
    </dgm:pt>
    <dgm:pt modelId="{46432F10-09A5-724D-BD92-C6913553E39F}" type="pres">
      <dgm:prSet presAssocID="{4C4E99FF-18DD-954E-9653-95AC557818AA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869AA8E6-5A96-7749-B30D-2AF9BD62E3E5}" type="pres">
      <dgm:prSet presAssocID="{C0315CC5-9458-5748-963E-EB8879F4CD6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A53D9-F34A-4144-9CCC-58C276A2D012}" type="pres">
      <dgm:prSet presAssocID="{B32CDC17-D78F-9C4B-ADFF-53B1AC9DE23B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B8786E2-2A39-8A4D-929F-FEFA3C5EF1B2}" type="pres">
      <dgm:prSet presAssocID="{043EFCAD-6A8C-A044-A6D0-6564DC10B1C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289AD-1BF5-7D42-A6BC-8CDF25664666}" type="pres">
      <dgm:prSet presAssocID="{028EF4AB-A0E9-A34D-B2EC-CD005F135ECA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2F0F8211-3221-604A-83B9-DCDB5C624EEF}" type="pres">
      <dgm:prSet presAssocID="{F8FEC28B-3171-974B-9081-A7BE8448118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95528-01B6-3F4B-A764-9934D2A4D933}" type="pres">
      <dgm:prSet presAssocID="{6CE41F90-FCD5-9B48-9AFF-FDCC890CDFD5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DC77B8D9-736D-6A44-B664-16140CFB427C}" type="pres">
      <dgm:prSet presAssocID="{A3B35186-053E-C244-B9A5-5FFD24C404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88ED8-2CC2-3645-8A86-82DFDC34870B}" type="pres">
      <dgm:prSet presAssocID="{A5CF283B-AD91-A940-9D54-6FDA3E9DAC07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00BCDDF7-C5B4-794B-A841-67B78DAEA93D}" type="pres">
      <dgm:prSet presAssocID="{7124EE99-08EE-EA45-9BDE-E553CE1FAEF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BAD5A-4540-654C-85D5-EB131AFE2E70}" type="pres">
      <dgm:prSet presAssocID="{2ED39B1F-A11B-E349-BA31-80A85B80A749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4266AC05-2000-5249-B366-C5CD80330F90}" type="pres">
      <dgm:prSet presAssocID="{4445E167-6BA4-934D-82B7-2FA8F855D56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37524-CD2D-314D-9954-D0A2C5D0F957}" type="presOf" srcId="{2ED39B1F-A11B-E349-BA31-80A85B80A749}" destId="{39ABAD5A-4540-654C-85D5-EB131AFE2E70}" srcOrd="0" destOrd="0" presId="urn:microsoft.com/office/officeart/2005/8/layout/radial4"/>
    <dgm:cxn modelId="{DC6A7605-C3B9-FC4F-A81B-30F2C237CC52}" srcId="{81334770-7747-5447-8DBA-21CBF847A603}" destId="{6AFA3ED7-4964-E845-BC64-94AC9A166286}" srcOrd="0" destOrd="0" parTransId="{C21DB53C-DBAF-A940-80F9-1CE5359392F7}" sibTransId="{C9A15E6B-E9E9-8C47-B5FC-3D9F4EDAF096}"/>
    <dgm:cxn modelId="{9032F639-8F21-9A4F-AE37-65AB2BD951A4}" type="presOf" srcId="{A3B35186-053E-C244-B9A5-5FFD24C40432}" destId="{DC77B8D9-736D-6A44-B664-16140CFB427C}" srcOrd="0" destOrd="0" presId="urn:microsoft.com/office/officeart/2005/8/layout/radial4"/>
    <dgm:cxn modelId="{EF6FEEE0-FAD7-A74F-AF04-E05E44BF633F}" srcId="{6AFA3ED7-4964-E845-BC64-94AC9A166286}" destId="{C0315CC5-9458-5748-963E-EB8879F4CD63}" srcOrd="0" destOrd="0" parTransId="{4C4E99FF-18DD-954E-9653-95AC557818AA}" sibTransId="{75BAA588-471B-9443-BFBA-427CFAAA733F}"/>
    <dgm:cxn modelId="{98C08CDD-6734-E243-9B90-8640C3B7DB0C}" type="presOf" srcId="{81334770-7747-5447-8DBA-21CBF847A603}" destId="{6BDE3877-3BE0-A64E-BAB4-5B6FD2268666}" srcOrd="0" destOrd="0" presId="urn:microsoft.com/office/officeart/2005/8/layout/radial4"/>
    <dgm:cxn modelId="{33518E33-48F6-E546-B450-F8BA26568A1A}" type="presOf" srcId="{043EFCAD-6A8C-A044-A6D0-6564DC10B1C1}" destId="{1B8786E2-2A39-8A4D-929F-FEFA3C5EF1B2}" srcOrd="0" destOrd="0" presId="urn:microsoft.com/office/officeart/2005/8/layout/radial4"/>
    <dgm:cxn modelId="{2CEE69BC-294E-B841-9338-C65339A6F5FD}" type="presOf" srcId="{7124EE99-08EE-EA45-9BDE-E553CE1FAEF1}" destId="{00BCDDF7-C5B4-794B-A841-67B78DAEA93D}" srcOrd="0" destOrd="0" presId="urn:microsoft.com/office/officeart/2005/8/layout/radial4"/>
    <dgm:cxn modelId="{80548B40-8A3B-B04A-A1D9-B29612BCB6A2}" type="presOf" srcId="{C0315CC5-9458-5748-963E-EB8879F4CD63}" destId="{869AA8E6-5A96-7749-B30D-2AF9BD62E3E5}" srcOrd="0" destOrd="0" presId="urn:microsoft.com/office/officeart/2005/8/layout/radial4"/>
    <dgm:cxn modelId="{26F84D3C-5F3F-C843-A30A-7378CE9D4592}" type="presOf" srcId="{4445E167-6BA4-934D-82B7-2FA8F855D568}" destId="{4266AC05-2000-5249-B366-C5CD80330F90}" srcOrd="0" destOrd="0" presId="urn:microsoft.com/office/officeart/2005/8/layout/radial4"/>
    <dgm:cxn modelId="{47E1FF19-54CE-6641-9F90-CC692C5A318F}" srcId="{6AFA3ED7-4964-E845-BC64-94AC9A166286}" destId="{F8FEC28B-3171-974B-9081-A7BE84481180}" srcOrd="2" destOrd="0" parTransId="{028EF4AB-A0E9-A34D-B2EC-CD005F135ECA}" sibTransId="{B6A47B8A-01B6-944C-B9DF-D7EEDF400B32}"/>
    <dgm:cxn modelId="{D9EF6222-56B9-4E43-AF2B-0F4ED640288F}" type="presOf" srcId="{A5CF283B-AD91-A940-9D54-6FDA3E9DAC07}" destId="{59A88ED8-2CC2-3645-8A86-82DFDC34870B}" srcOrd="0" destOrd="0" presId="urn:microsoft.com/office/officeart/2005/8/layout/radial4"/>
    <dgm:cxn modelId="{06530508-DC59-6745-B3A0-8F63F6B8B7DC}" type="presOf" srcId="{B32CDC17-D78F-9C4B-ADFF-53B1AC9DE23B}" destId="{6A1A53D9-F34A-4144-9CCC-58C276A2D012}" srcOrd="0" destOrd="0" presId="urn:microsoft.com/office/officeart/2005/8/layout/radial4"/>
    <dgm:cxn modelId="{71172EF2-E50C-8E4F-82E1-67E38B9B5A12}" type="presOf" srcId="{F8FEC28B-3171-974B-9081-A7BE84481180}" destId="{2F0F8211-3221-604A-83B9-DCDB5C624EEF}" srcOrd="0" destOrd="0" presId="urn:microsoft.com/office/officeart/2005/8/layout/radial4"/>
    <dgm:cxn modelId="{F0BD6FFD-AB0E-5349-A1E4-EDEA7FE064D2}" type="presOf" srcId="{6CE41F90-FCD5-9B48-9AFF-FDCC890CDFD5}" destId="{FFC95528-01B6-3F4B-A764-9934D2A4D933}" srcOrd="0" destOrd="0" presId="urn:microsoft.com/office/officeart/2005/8/layout/radial4"/>
    <dgm:cxn modelId="{D038179E-B18B-3348-96AC-C8F18347CE3F}" type="presOf" srcId="{4C4E99FF-18DD-954E-9653-95AC557818AA}" destId="{46432F10-09A5-724D-BD92-C6913553E39F}" srcOrd="0" destOrd="0" presId="urn:microsoft.com/office/officeart/2005/8/layout/radial4"/>
    <dgm:cxn modelId="{F68E5DAD-2AA2-C341-9946-BE29DEBC1B08}" type="presOf" srcId="{028EF4AB-A0E9-A34D-B2EC-CD005F135ECA}" destId="{1E1289AD-1BF5-7D42-A6BC-8CDF25664666}" srcOrd="0" destOrd="0" presId="urn:microsoft.com/office/officeart/2005/8/layout/radial4"/>
    <dgm:cxn modelId="{D87D8515-785F-2F47-80F0-13DB1D25EB02}" srcId="{6AFA3ED7-4964-E845-BC64-94AC9A166286}" destId="{A3B35186-053E-C244-B9A5-5FFD24C40432}" srcOrd="3" destOrd="0" parTransId="{6CE41F90-FCD5-9B48-9AFF-FDCC890CDFD5}" sibTransId="{3557F9EF-96C3-D04E-9FF8-F4C93E964C33}"/>
    <dgm:cxn modelId="{A1E1A587-0906-AD43-B34D-E2249648EAAE}" srcId="{6AFA3ED7-4964-E845-BC64-94AC9A166286}" destId="{043EFCAD-6A8C-A044-A6D0-6564DC10B1C1}" srcOrd="1" destOrd="0" parTransId="{B32CDC17-D78F-9C4B-ADFF-53B1AC9DE23B}" sibTransId="{2F833347-387C-F240-9C3F-663BCAFADC97}"/>
    <dgm:cxn modelId="{57210008-E527-4249-B0D5-BC43808D43C5}" srcId="{6AFA3ED7-4964-E845-BC64-94AC9A166286}" destId="{7124EE99-08EE-EA45-9BDE-E553CE1FAEF1}" srcOrd="4" destOrd="0" parTransId="{A5CF283B-AD91-A940-9D54-6FDA3E9DAC07}" sibTransId="{AB573573-B7E3-874D-B35C-9133C376EE0F}"/>
    <dgm:cxn modelId="{A25F9B7D-3B85-E047-B2EF-DF90E3DC46D5}" srcId="{6AFA3ED7-4964-E845-BC64-94AC9A166286}" destId="{4445E167-6BA4-934D-82B7-2FA8F855D568}" srcOrd="5" destOrd="0" parTransId="{2ED39B1F-A11B-E349-BA31-80A85B80A749}" sibTransId="{63B5412F-B7AF-BD45-8B5E-CA47B7F2E219}"/>
    <dgm:cxn modelId="{9FF6CAB0-F505-AD49-86AF-773BA7ECB059}" type="presOf" srcId="{6AFA3ED7-4964-E845-BC64-94AC9A166286}" destId="{D7CA6A22-C414-EE47-9933-007704E07961}" srcOrd="0" destOrd="0" presId="urn:microsoft.com/office/officeart/2005/8/layout/radial4"/>
    <dgm:cxn modelId="{C1C2DD6D-3D22-0643-9352-0C3CADFD9F16}" type="presParOf" srcId="{6BDE3877-3BE0-A64E-BAB4-5B6FD2268666}" destId="{D7CA6A22-C414-EE47-9933-007704E07961}" srcOrd="0" destOrd="0" presId="urn:microsoft.com/office/officeart/2005/8/layout/radial4"/>
    <dgm:cxn modelId="{F08F66DC-417E-A54F-992C-45A635C5F8EB}" type="presParOf" srcId="{6BDE3877-3BE0-A64E-BAB4-5B6FD2268666}" destId="{46432F10-09A5-724D-BD92-C6913553E39F}" srcOrd="1" destOrd="0" presId="urn:microsoft.com/office/officeart/2005/8/layout/radial4"/>
    <dgm:cxn modelId="{F8BE5AB0-861F-094C-91CC-A16EAA4B1B8C}" type="presParOf" srcId="{6BDE3877-3BE0-A64E-BAB4-5B6FD2268666}" destId="{869AA8E6-5A96-7749-B30D-2AF9BD62E3E5}" srcOrd="2" destOrd="0" presId="urn:microsoft.com/office/officeart/2005/8/layout/radial4"/>
    <dgm:cxn modelId="{193EB8F6-A3BD-EE43-9AFD-A11EA9A5C499}" type="presParOf" srcId="{6BDE3877-3BE0-A64E-BAB4-5B6FD2268666}" destId="{6A1A53D9-F34A-4144-9CCC-58C276A2D012}" srcOrd="3" destOrd="0" presId="urn:microsoft.com/office/officeart/2005/8/layout/radial4"/>
    <dgm:cxn modelId="{C85C501A-0105-1C46-B45A-C5AE5B8A5E97}" type="presParOf" srcId="{6BDE3877-3BE0-A64E-BAB4-5B6FD2268666}" destId="{1B8786E2-2A39-8A4D-929F-FEFA3C5EF1B2}" srcOrd="4" destOrd="0" presId="urn:microsoft.com/office/officeart/2005/8/layout/radial4"/>
    <dgm:cxn modelId="{36DE9648-F268-4243-8207-A259293B7E09}" type="presParOf" srcId="{6BDE3877-3BE0-A64E-BAB4-5B6FD2268666}" destId="{1E1289AD-1BF5-7D42-A6BC-8CDF25664666}" srcOrd="5" destOrd="0" presId="urn:microsoft.com/office/officeart/2005/8/layout/radial4"/>
    <dgm:cxn modelId="{EA9A5233-2840-2742-807A-2348DEAC2F63}" type="presParOf" srcId="{6BDE3877-3BE0-A64E-BAB4-5B6FD2268666}" destId="{2F0F8211-3221-604A-83B9-DCDB5C624EEF}" srcOrd="6" destOrd="0" presId="urn:microsoft.com/office/officeart/2005/8/layout/radial4"/>
    <dgm:cxn modelId="{5DEA5B7D-9589-704E-AE78-C48ED490DC5D}" type="presParOf" srcId="{6BDE3877-3BE0-A64E-BAB4-5B6FD2268666}" destId="{FFC95528-01B6-3F4B-A764-9934D2A4D933}" srcOrd="7" destOrd="0" presId="urn:microsoft.com/office/officeart/2005/8/layout/radial4"/>
    <dgm:cxn modelId="{A1DC4FF8-89D6-3C4D-8E24-C4571A4A541D}" type="presParOf" srcId="{6BDE3877-3BE0-A64E-BAB4-5B6FD2268666}" destId="{DC77B8D9-736D-6A44-B664-16140CFB427C}" srcOrd="8" destOrd="0" presId="urn:microsoft.com/office/officeart/2005/8/layout/radial4"/>
    <dgm:cxn modelId="{2E2355CB-C170-6E4D-A95B-0DA9B13130BF}" type="presParOf" srcId="{6BDE3877-3BE0-A64E-BAB4-5B6FD2268666}" destId="{59A88ED8-2CC2-3645-8A86-82DFDC34870B}" srcOrd="9" destOrd="0" presId="urn:microsoft.com/office/officeart/2005/8/layout/radial4"/>
    <dgm:cxn modelId="{A4C9C512-178B-2749-8743-5BADFB99FC72}" type="presParOf" srcId="{6BDE3877-3BE0-A64E-BAB4-5B6FD2268666}" destId="{00BCDDF7-C5B4-794B-A841-67B78DAEA93D}" srcOrd="10" destOrd="0" presId="urn:microsoft.com/office/officeart/2005/8/layout/radial4"/>
    <dgm:cxn modelId="{C637976D-62A8-374F-8C5B-0E7FDFD452A7}" type="presParOf" srcId="{6BDE3877-3BE0-A64E-BAB4-5B6FD2268666}" destId="{39ABAD5A-4540-654C-85D5-EB131AFE2E70}" srcOrd="11" destOrd="0" presId="urn:microsoft.com/office/officeart/2005/8/layout/radial4"/>
    <dgm:cxn modelId="{0D85FBBB-9CF8-1C46-A10C-577ADEB9275B}" type="presParOf" srcId="{6BDE3877-3BE0-A64E-BAB4-5B6FD2268666}" destId="{4266AC05-2000-5249-B366-C5CD80330F9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A6A22-C414-EE47-9933-007704E07961}">
      <dsp:nvSpPr>
        <dsp:cNvPr id="0" name=""/>
        <dsp:cNvSpPr/>
      </dsp:nvSpPr>
      <dsp:spPr>
        <a:xfrm>
          <a:off x="3553345" y="2487376"/>
          <a:ext cx="2037308" cy="20373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Birth Outcomes Initiative</a:t>
          </a:r>
          <a:endParaRPr lang="en-US" sz="2600" kern="1200" dirty="0"/>
        </a:p>
      </dsp:txBody>
      <dsp:txXfrm>
        <a:off x="3851702" y="2785733"/>
        <a:ext cx="1440594" cy="1440594"/>
      </dsp:txXfrm>
    </dsp:sp>
    <dsp:sp modelId="{46432F10-09A5-724D-BD92-C6913553E39F}">
      <dsp:nvSpPr>
        <dsp:cNvPr id="0" name=""/>
        <dsp:cNvSpPr/>
      </dsp:nvSpPr>
      <dsp:spPr>
        <a:xfrm rot="10800000">
          <a:off x="1486688" y="3215714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AA8E6-5A96-7749-B30D-2AF9BD62E3E5}">
      <dsp:nvSpPr>
        <dsp:cNvPr id="0" name=""/>
        <dsp:cNvSpPr/>
      </dsp:nvSpPr>
      <dsp:spPr>
        <a:xfrm>
          <a:off x="773630" y="2935584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Care Coordination</a:t>
          </a:r>
          <a:endParaRPr lang="en-US" sz="1900" kern="1200" dirty="0"/>
        </a:p>
      </dsp:txBody>
      <dsp:txXfrm>
        <a:off x="807046" y="2969000"/>
        <a:ext cx="1359283" cy="1074060"/>
      </dsp:txXfrm>
    </dsp:sp>
    <dsp:sp modelId="{6A1A53D9-F34A-4144-9CCC-58C276A2D012}">
      <dsp:nvSpPr>
        <dsp:cNvPr id="0" name=""/>
        <dsp:cNvSpPr/>
      </dsp:nvSpPr>
      <dsp:spPr>
        <a:xfrm rot="12960000">
          <a:off x="1889436" y="1976183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8786E2-2A39-8A4D-929F-FEFA3C5EF1B2}">
      <dsp:nvSpPr>
        <dsp:cNvPr id="0" name=""/>
        <dsp:cNvSpPr/>
      </dsp:nvSpPr>
      <dsp:spPr>
        <a:xfrm>
          <a:off x="1362872" y="1122083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Quality and Safety</a:t>
          </a:r>
          <a:endParaRPr lang="en-US" sz="1900" kern="1200" dirty="0"/>
        </a:p>
      </dsp:txBody>
      <dsp:txXfrm>
        <a:off x="1396288" y="1155499"/>
        <a:ext cx="1359283" cy="1074060"/>
      </dsp:txXfrm>
    </dsp:sp>
    <dsp:sp modelId="{1E1289AD-1BF5-7D42-A6BC-8CDF25664666}">
      <dsp:nvSpPr>
        <dsp:cNvPr id="0" name=""/>
        <dsp:cNvSpPr/>
      </dsp:nvSpPr>
      <dsp:spPr>
        <a:xfrm rot="15120000">
          <a:off x="2943844" y="1210110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F8211-3221-604A-83B9-DCDB5C624EEF}">
      <dsp:nvSpPr>
        <dsp:cNvPr id="0" name=""/>
        <dsp:cNvSpPr/>
      </dsp:nvSpPr>
      <dsp:spPr>
        <a:xfrm>
          <a:off x="2905528" y="1278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Disparities</a:t>
          </a:r>
          <a:endParaRPr lang="en-US" sz="1900" kern="1200" dirty="0"/>
        </a:p>
      </dsp:txBody>
      <dsp:txXfrm>
        <a:off x="2938944" y="34694"/>
        <a:ext cx="1359283" cy="1074060"/>
      </dsp:txXfrm>
    </dsp:sp>
    <dsp:sp modelId="{FFC95528-01B6-3F4B-A764-9934D2A4D933}">
      <dsp:nvSpPr>
        <dsp:cNvPr id="0" name=""/>
        <dsp:cNvSpPr/>
      </dsp:nvSpPr>
      <dsp:spPr>
        <a:xfrm rot="17280000">
          <a:off x="4247164" y="1210110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7B8D9-736D-6A44-B664-16140CFB427C}">
      <dsp:nvSpPr>
        <dsp:cNvPr id="0" name=""/>
        <dsp:cNvSpPr/>
      </dsp:nvSpPr>
      <dsp:spPr>
        <a:xfrm>
          <a:off x="4812355" y="1278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BabyFriendly</a:t>
          </a:r>
          <a:endParaRPr lang="en-US" sz="1900" kern="1200" dirty="0"/>
        </a:p>
      </dsp:txBody>
      <dsp:txXfrm>
        <a:off x="4845771" y="34694"/>
        <a:ext cx="1359283" cy="1074060"/>
      </dsp:txXfrm>
    </dsp:sp>
    <dsp:sp modelId="{59A88ED8-2CC2-3645-8A86-82DFDC34870B}">
      <dsp:nvSpPr>
        <dsp:cNvPr id="0" name=""/>
        <dsp:cNvSpPr/>
      </dsp:nvSpPr>
      <dsp:spPr>
        <a:xfrm rot="19440000">
          <a:off x="5301572" y="1976183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BCDDF7-C5B4-794B-A841-67B78DAEA93D}">
      <dsp:nvSpPr>
        <dsp:cNvPr id="0" name=""/>
        <dsp:cNvSpPr/>
      </dsp:nvSpPr>
      <dsp:spPr>
        <a:xfrm>
          <a:off x="6355011" y="1122083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Behavioral Health</a:t>
          </a:r>
          <a:endParaRPr lang="en-US" sz="1900" kern="1200" dirty="0"/>
        </a:p>
      </dsp:txBody>
      <dsp:txXfrm>
        <a:off x="6388427" y="1155499"/>
        <a:ext cx="1359283" cy="1074060"/>
      </dsp:txXfrm>
    </dsp:sp>
    <dsp:sp modelId="{39ABAD5A-4540-654C-85D5-EB131AFE2E70}">
      <dsp:nvSpPr>
        <dsp:cNvPr id="0" name=""/>
        <dsp:cNvSpPr/>
      </dsp:nvSpPr>
      <dsp:spPr>
        <a:xfrm>
          <a:off x="5704320" y="3215714"/>
          <a:ext cx="1952991" cy="58063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6AC05-2000-5249-B366-C5CD80330F90}">
      <dsp:nvSpPr>
        <dsp:cNvPr id="0" name=""/>
        <dsp:cNvSpPr/>
      </dsp:nvSpPr>
      <dsp:spPr>
        <a:xfrm>
          <a:off x="6944253" y="2935584"/>
          <a:ext cx="1426115" cy="1140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Data</a:t>
          </a:r>
          <a:endParaRPr lang="en-US" sz="1900" kern="1200" dirty="0"/>
        </a:p>
      </dsp:txBody>
      <dsp:txXfrm>
        <a:off x="6977669" y="2969000"/>
        <a:ext cx="1359283" cy="1074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0.22124</cdr:x>
      <cdr:y>0.08929</cdr:y>
    </cdr:from>
    <cdr:to>
      <cdr:x>0.31858</cdr:x>
      <cdr:y>0.16071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0" y="380999"/>
          <a:ext cx="838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43841-2CCE-2043-BD98-6F6699092E1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C094A-481B-2C4D-B5AA-34116EA86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4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BFEE705-E6CB-294F-830F-BE8AB590356A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C094A-481B-2C4D-B5AA-34116EA869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1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other words, at 6 months, there was  a </a:t>
            </a:r>
            <a:r>
              <a:rPr lang="en-US" b="1" baseline="0" dirty="0" smtClean="0"/>
              <a:t>96.5% CONTINUATION rate if placed IN-patient </a:t>
            </a:r>
            <a:r>
              <a:rPr lang="en-US" b="1" baseline="0" dirty="0" err="1" smtClean="0"/>
              <a:t>vs</a:t>
            </a:r>
            <a:r>
              <a:rPr lang="en-US" b="1" baseline="0" dirty="0" smtClean="0"/>
              <a:t> 94.9% if placed OUT-patient </a:t>
            </a:r>
          </a:p>
          <a:p>
            <a:r>
              <a:rPr lang="en-US" b="1" baseline="0" dirty="0" smtClean="0"/>
              <a:t>But this was not statistically significant</a:t>
            </a:r>
          </a:p>
          <a:p>
            <a:r>
              <a:rPr lang="en-US" baseline="0" dirty="0" smtClean="0"/>
              <a:t>However, at 12 months, there was a </a:t>
            </a:r>
            <a:r>
              <a:rPr lang="en-US" b="1" baseline="0" dirty="0" smtClean="0"/>
              <a:t>92.8% CONTINUATION rate for those placed IN-patient </a:t>
            </a:r>
            <a:r>
              <a:rPr lang="en-US" b="1" baseline="0" dirty="0" err="1" smtClean="0"/>
              <a:t>vs</a:t>
            </a:r>
            <a:r>
              <a:rPr lang="en-US" b="1" baseline="0" dirty="0" smtClean="0"/>
              <a:t> 86.3% if placed OUT-patient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0.43 Odds Ratio means 57% reduction in odds of early removal at &lt;12 months if placed IN-patient  </a:t>
            </a:r>
            <a:r>
              <a:rPr lang="en-US" b="1" baseline="0" dirty="0" err="1" smtClean="0"/>
              <a:t>vs</a:t>
            </a:r>
            <a:r>
              <a:rPr lang="en-US" b="1" baseline="0" dirty="0" smtClean="0"/>
              <a:t> OUT-pt </a:t>
            </a:r>
          </a:p>
          <a:p>
            <a:endParaRPr lang="en-US" baseline="0" dirty="0" smtClean="0"/>
          </a:p>
          <a:p>
            <a:r>
              <a:rPr lang="en-US" sz="1200" dirty="0" smtClean="0"/>
              <a:t>*</a:t>
            </a:r>
            <a:r>
              <a:rPr lang="en-US" sz="1200" b="1" dirty="0" smtClean="0"/>
              <a:t>Chi square test</a:t>
            </a:r>
          </a:p>
          <a:p>
            <a:r>
              <a:rPr lang="en-US" sz="1200" b="1" dirty="0" smtClean="0"/>
              <a:t>*Adjusted for age, previous live births (0-1, 2, or 3 or more previous live births), race (excluding “other” race), and body mass index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BEF22-40CC-4481-A20C-9DC9E26C76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C094A-481B-2C4D-B5AA-34116EA869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2671-5EDA-CA45-8D4A-7E9FAA74F569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6FCA-CE01-AB49-ACFE-4D13ABB1E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553200" cy="1143000"/>
          </a:xfrm>
        </p:spPr>
        <p:txBody>
          <a:bodyPr>
            <a:no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2671-5EDA-CA45-8D4A-7E9FAA74F569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6FCA-CE01-AB49-ACFE-4D13ABB1E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2671-5EDA-CA45-8D4A-7E9FAA74F569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6FCA-CE01-AB49-ACFE-4D13ABB1E3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losing slide revis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85B68-7BEF-A447-91E4-CC9110DFEB1D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33386-B011-754C-9D37-F55290447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72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ville Health System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2671-5EDA-CA45-8D4A-7E9FAA74F569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26FCA-CE01-AB49-ACFE-4D13ABB1E3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 Black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BDAA9-66DE-4437-89A4-CE9134E18CD4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inois.gov/hfs/MedicalProviders/notices/Pages/prn150630a.asp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ug7q_1RUMi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xNlKUl5v_0?t=38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89" y="2130425"/>
            <a:ext cx="8358186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South Carolina Birth Outcomes Initiative </a:t>
            </a:r>
            <a:br>
              <a:rPr lang="en-US" sz="3200" dirty="0" smtClean="0"/>
            </a:br>
            <a:r>
              <a:rPr lang="en-US" sz="3200" dirty="0" smtClean="0"/>
              <a:t>Postpartum LARC Experience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99365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/>
              <a:t>Amy H. Crockett, MD, MSPH</a:t>
            </a:r>
          </a:p>
          <a:p>
            <a:endParaRPr lang="en-US" dirty="0" smtClean="0"/>
          </a:p>
          <a:p>
            <a:r>
              <a:rPr lang="en-US" dirty="0" smtClean="0"/>
              <a:t>Clinical Lead, South Carolina Birth Outcomes Initiative </a:t>
            </a:r>
          </a:p>
          <a:p>
            <a:r>
              <a:rPr lang="en-US" dirty="0" smtClean="0"/>
              <a:t>Maternal Fetal Medicine, Department of OB/GYN</a:t>
            </a:r>
          </a:p>
          <a:p>
            <a:r>
              <a:rPr lang="en-US" dirty="0" smtClean="0"/>
              <a:t>Greenville Health System</a:t>
            </a:r>
          </a:p>
          <a:p>
            <a:r>
              <a:rPr lang="en-US" dirty="0" err="1" smtClean="0"/>
              <a:t>acrockett@ghs.org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16" y="0"/>
            <a:ext cx="693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7 at 7.57.08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263" y="40934"/>
            <a:ext cx="6507475" cy="67761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388" y="3614738"/>
            <a:ext cx="7700962" cy="187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As of January 2017, 6 clarification- or reimbursement- related bulletins have been released by SC DHHS related to LARCs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15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739" y="0"/>
            <a:ext cx="6033511" cy="75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26 State Medicaid Inpatient LARC Policies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921440"/>
              </p:ext>
            </p:extLst>
          </p:nvPr>
        </p:nvGraphicFramePr>
        <p:xfrm>
          <a:off x="0" y="1771641"/>
          <a:ext cx="9144000" cy="408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68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937"/>
            <a:ext cx="9144000" cy="532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4480" y="6372230"/>
            <a:ext cx="761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hlinkClick r:id="rId3"/>
              </a:rPr>
              <a:t>https://www.illinois.gov/hfs/MedicalProviders/notices/Pages/prn150630a.aspx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2950" y="1014413"/>
            <a:ext cx="7615238" cy="52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Billing Instructions</a:t>
            </a:r>
          </a:p>
          <a:p>
            <a:pPr algn="ctr"/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 </a:t>
            </a:r>
            <a:r>
              <a:rPr lang="en-US" sz="2000" u="sng" dirty="0" smtClean="0"/>
              <a:t>practitioner</a:t>
            </a:r>
            <a:r>
              <a:rPr lang="en-US" sz="2000" dirty="0" smtClean="0"/>
              <a:t> must order the device and document the insertion procedure in the hospital’s medical record as well as the practitioner’s medical record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u="sng" dirty="0" smtClean="0"/>
              <a:t>hospital</a:t>
            </a:r>
            <a:r>
              <a:rPr lang="en-US" sz="2000" dirty="0" smtClean="0"/>
              <a:t> must use its fee-for-service NPI to bill the appropriate device or implant on the HFS 2360 paper claim form or electronically via the 837P claim transaction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u="sng" dirty="0" smtClean="0"/>
              <a:t>hospital</a:t>
            </a:r>
            <a:r>
              <a:rPr lang="en-US" sz="2000" dirty="0" smtClean="0"/>
              <a:t> must identify the NDC for the specific device or implant following the guidelines posted in Chapter A-200, Handbook for Practitioners Rendering Medical Services, Appendix A-6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u="sng" dirty="0" smtClean="0"/>
              <a:t>hospital</a:t>
            </a:r>
            <a:r>
              <a:rPr lang="en-US" sz="2000" dirty="0" smtClean="0"/>
              <a:t> must use the appropriate family planning ICD-10-CM on this claim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place of service should be designated as Inpatient on the claim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91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693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437" y="5681615"/>
            <a:ext cx="7772400" cy="13620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Greenville health system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91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Nexplanon</a:t>
            </a:r>
            <a:r>
              <a:rPr lang="en-US" dirty="0" smtClean="0"/>
              <a:t> Insertion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3531" y="6197059"/>
            <a:ext cx="5612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in-person training by calling Merck 877-467-5266 </a:t>
            </a:r>
          </a:p>
          <a:p>
            <a:r>
              <a:rPr lang="en-US" dirty="0" smtClean="0"/>
              <a:t>or online at http://</a:t>
            </a:r>
            <a:r>
              <a:rPr lang="en-US" dirty="0" err="1" smtClean="0"/>
              <a:t>www.nexplanon-usa.com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5315" y="2978505"/>
            <a:ext cx="639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hlinkClick r:id="rId2"/>
              </a:rPr>
              <a:t>http://youtu.be/ug7q_1RUMio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92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8770"/>
            <a:ext cx="3812477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Hospital </a:t>
            </a:r>
            <a:r>
              <a:rPr lang="en-US" sz="2800" dirty="0" err="1" smtClean="0"/>
              <a:t>Pyxis</a:t>
            </a:r>
            <a:endParaRPr lang="en-US" sz="2800" dirty="0" smtClean="0"/>
          </a:p>
          <a:p>
            <a:r>
              <a:rPr lang="en-US" sz="2800" dirty="0" err="1" smtClean="0"/>
              <a:t>Nexplanon</a:t>
            </a:r>
            <a:r>
              <a:rPr lang="en-US" sz="2800" dirty="0" smtClean="0"/>
              <a:t> device and local anesthetic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34" y="1618769"/>
            <a:ext cx="3996066" cy="5328088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224" y="3423757"/>
            <a:ext cx="4271873" cy="343424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46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877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Tackle Box</a:t>
            </a:r>
          </a:p>
          <a:p>
            <a:r>
              <a:rPr lang="en-US" sz="2800" dirty="0" smtClean="0"/>
              <a:t>Sterile gloves</a:t>
            </a:r>
          </a:p>
          <a:p>
            <a:r>
              <a:rPr lang="en-US" sz="2800" dirty="0" smtClean="0"/>
              <a:t>Sterile towels</a:t>
            </a:r>
          </a:p>
          <a:p>
            <a:r>
              <a:rPr lang="en-US" sz="2800" dirty="0" err="1" smtClean="0"/>
              <a:t>Betadine</a:t>
            </a:r>
            <a:r>
              <a:rPr lang="en-US" sz="2800" dirty="0" smtClean="0"/>
              <a:t> swabs</a:t>
            </a:r>
          </a:p>
          <a:p>
            <a:r>
              <a:rPr lang="en-US" sz="2800" dirty="0" smtClean="0"/>
              <a:t>Sterile marking pen</a:t>
            </a:r>
          </a:p>
          <a:p>
            <a:r>
              <a:rPr lang="en-US" sz="2800" dirty="0" smtClean="0"/>
              <a:t>20 cc syringe</a:t>
            </a:r>
          </a:p>
          <a:p>
            <a:r>
              <a:rPr lang="en-US" sz="2800" dirty="0" smtClean="0"/>
              <a:t>18 and 23 gauge needles</a:t>
            </a:r>
          </a:p>
          <a:p>
            <a:r>
              <a:rPr lang="en-US" sz="2800" dirty="0" err="1" smtClean="0"/>
              <a:t>Band-aid</a:t>
            </a:r>
            <a:endParaRPr lang="en-US" sz="2800" dirty="0" smtClean="0"/>
          </a:p>
          <a:p>
            <a:r>
              <a:rPr lang="en-US" sz="2800" dirty="0" smtClean="0"/>
              <a:t>Dressing pads and wrap</a:t>
            </a:r>
            <a:endParaRPr lang="en-US" sz="2800" dirty="0"/>
          </a:p>
        </p:txBody>
      </p:sp>
      <p:pic>
        <p:nvPicPr>
          <p:cNvPr id="4" name="Picture 3" descr="Nexplanon toolk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182" y="1777567"/>
            <a:ext cx="3616036" cy="27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2"/>
            <a:ext cx="88392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Grant/research support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SC Department of Health and Human Services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SC Chapter of the March of Dimes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National Institutes of Health (</a:t>
            </a:r>
            <a:r>
              <a:rPr lang="en-US" dirty="0"/>
              <a:t>R01 </a:t>
            </a:r>
            <a:r>
              <a:rPr lang="en-US" dirty="0" smtClean="0"/>
              <a:t>HD082311)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South Carolina Birth Outcomes Clinical Lead, position funded by the South Carolina Chapter of the March of Dimes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Vice Chair, South Carolina Section of ACOG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sets and patient consent</a:t>
            </a:r>
            <a:endParaRPr lang="en-US" dirty="0"/>
          </a:p>
        </p:txBody>
      </p:sp>
      <p:pic>
        <p:nvPicPr>
          <p:cNvPr id="4" name="Picture 3" descr="NexplanonOrders2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172"/>
            <a:ext cx="9144000" cy="66625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500" y="521650"/>
            <a:ext cx="2389049" cy="170104"/>
          </a:xfrm>
          <a:prstGeom prst="rect">
            <a:avLst/>
          </a:prstGeom>
          <a:solidFill>
            <a:srgbClr val="1F49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2" y="155537"/>
            <a:ext cx="8153400" cy="1143000"/>
          </a:xfrm>
        </p:spPr>
        <p:txBody>
          <a:bodyPr/>
          <a:lstStyle/>
          <a:p>
            <a:r>
              <a:rPr lang="en-US" dirty="0" smtClean="0"/>
              <a:t>What about breastfeeding?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54" y="1620990"/>
            <a:ext cx="5269345" cy="2625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implant can be inserted at any time following delivery.  The advantages generally outweigh real or theoretical risks if placed &lt;1 month post-partum, and there is no restriction if placed &gt;1 month post-partum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8077" y="4491983"/>
            <a:ext cx="533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Systematic review findings show that progestin-only contraceptives do not appear to adversely affect a woman’s ability to successfully initiate and continue breastfeeding, or an infant’s growth and development. 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44620" y="3496727"/>
            <a:ext cx="52231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USSPR for Contraceptive Use, August, 2016</a:t>
            </a:r>
          </a:p>
          <a:p>
            <a:r>
              <a:rPr lang="en-US" sz="1100" dirty="0">
                <a:solidFill>
                  <a:srgbClr val="000000"/>
                </a:solidFill>
              </a:rPr>
              <a:t>https://</a:t>
            </a:r>
            <a:r>
              <a:rPr lang="en-US" sz="1100" dirty="0" err="1">
                <a:solidFill>
                  <a:srgbClr val="000000"/>
                </a:solidFill>
              </a:rPr>
              <a:t>www.cdc.gov</a:t>
            </a:r>
            <a:r>
              <a:rPr lang="en-US" sz="1100" dirty="0">
                <a:solidFill>
                  <a:srgbClr val="000000"/>
                </a:solidFill>
              </a:rPr>
              <a:t>/</a:t>
            </a:r>
            <a:r>
              <a:rPr lang="en-US" sz="1100" dirty="0" err="1">
                <a:solidFill>
                  <a:srgbClr val="000000"/>
                </a:solidFill>
              </a:rPr>
              <a:t>reproductivehealth</a:t>
            </a:r>
            <a:r>
              <a:rPr lang="en-US" sz="1100" dirty="0">
                <a:solidFill>
                  <a:srgbClr val="000000"/>
                </a:solidFill>
              </a:rPr>
              <a:t>/contraception/</a:t>
            </a:r>
            <a:r>
              <a:rPr lang="en-US" sz="1100" dirty="0" err="1">
                <a:solidFill>
                  <a:srgbClr val="000000"/>
                </a:solidFill>
              </a:rPr>
              <a:t>mmwr</a:t>
            </a:r>
            <a:r>
              <a:rPr lang="en-US" sz="1100" dirty="0">
                <a:solidFill>
                  <a:srgbClr val="000000"/>
                </a:solidFill>
              </a:rPr>
              <a:t>/</a:t>
            </a:r>
            <a:r>
              <a:rPr lang="en-US" sz="1100" dirty="0" err="1">
                <a:solidFill>
                  <a:srgbClr val="000000"/>
                </a:solidFill>
              </a:rPr>
              <a:t>spr</a:t>
            </a:r>
            <a:r>
              <a:rPr lang="en-US" sz="1100" dirty="0">
                <a:solidFill>
                  <a:srgbClr val="000000"/>
                </a:solidFill>
              </a:rPr>
              <a:t>/</a:t>
            </a:r>
            <a:r>
              <a:rPr lang="en-US" sz="1100" dirty="0" err="1">
                <a:solidFill>
                  <a:srgbClr val="000000"/>
                </a:solidFill>
              </a:rPr>
              <a:t>summary.html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829" y="6258365"/>
            <a:ext cx="844695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ACOG Practice Bulletin #186, </a:t>
            </a:r>
            <a:r>
              <a:rPr lang="en-US" dirty="0" err="1" smtClean="0"/>
              <a:t>Novmeber</a:t>
            </a:r>
            <a:r>
              <a:rPr lang="en-US" dirty="0" smtClean="0"/>
              <a:t> 2017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www.acog.org</a:t>
            </a:r>
            <a:r>
              <a:rPr lang="en-US" sz="1050" dirty="0"/>
              <a:t>/-/media/Practice-Bulletins/Committee-on-Practice-Bulletins----Gynecology/Public/pb186.pdf?dmc=1&amp;ts=20171031T1105492110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4" y="1417638"/>
            <a:ext cx="31750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92" y="4017818"/>
            <a:ext cx="2563091" cy="25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474802"/>
            <a:ext cx="8501063" cy="41974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The advantage of </a:t>
            </a:r>
            <a:r>
              <a:rPr lang="en-US" dirty="0" err="1" smtClean="0"/>
              <a:t>Nexplanon</a:t>
            </a:r>
            <a:r>
              <a:rPr lang="en-US" dirty="0" smtClean="0"/>
              <a:t> over </a:t>
            </a:r>
            <a:r>
              <a:rPr lang="en-US" dirty="0" err="1" smtClean="0"/>
              <a:t>Depo</a:t>
            </a:r>
            <a:r>
              <a:rPr lang="en-US" dirty="0" smtClean="0"/>
              <a:t> Provera is that the implant can be removed in women who are struggling with lactation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An additional advantage of </a:t>
            </a:r>
            <a:r>
              <a:rPr lang="en-US" dirty="0" err="1" smtClean="0"/>
              <a:t>Nexplanon</a:t>
            </a:r>
            <a:r>
              <a:rPr lang="en-US" dirty="0" smtClean="0"/>
              <a:t> over </a:t>
            </a:r>
            <a:r>
              <a:rPr lang="en-US" dirty="0" err="1" smtClean="0"/>
              <a:t>Depo</a:t>
            </a:r>
            <a:r>
              <a:rPr lang="en-US" dirty="0" smtClean="0"/>
              <a:t> Provera is that it has a lower peak serum concentration.  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After </a:t>
            </a:r>
            <a:r>
              <a:rPr lang="en-US" dirty="0" err="1" smtClean="0"/>
              <a:t>Depo</a:t>
            </a:r>
            <a:r>
              <a:rPr lang="en-US" dirty="0" smtClean="0"/>
              <a:t> Provera injection , </a:t>
            </a:r>
            <a:r>
              <a:rPr lang="en-US" dirty="0" err="1" smtClean="0"/>
              <a:t>medroxyprogesterone</a:t>
            </a:r>
            <a:r>
              <a:rPr lang="en-US" dirty="0" smtClean="0"/>
              <a:t> acetate plasma concentrations peak at 7 </a:t>
            </a:r>
            <a:r>
              <a:rPr lang="en-US" dirty="0" err="1" smtClean="0"/>
              <a:t>ng</a:t>
            </a:r>
            <a:r>
              <a:rPr lang="en-US" dirty="0" smtClean="0"/>
              <a:t>/ml 3 weeks after injection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After </a:t>
            </a:r>
            <a:r>
              <a:rPr lang="en-US" dirty="0" err="1" smtClean="0"/>
              <a:t>Nexplanon</a:t>
            </a:r>
            <a:r>
              <a:rPr lang="en-US" dirty="0" smtClean="0"/>
              <a:t> insertion, </a:t>
            </a:r>
            <a:r>
              <a:rPr lang="en-US" dirty="0" err="1" smtClean="0"/>
              <a:t>etonorgestrel</a:t>
            </a:r>
            <a:r>
              <a:rPr lang="en-US" dirty="0" smtClean="0"/>
              <a:t> plasma concentrations peak at 0.8 </a:t>
            </a:r>
            <a:r>
              <a:rPr lang="en-US" dirty="0" err="1" smtClean="0"/>
              <a:t>ng</a:t>
            </a:r>
            <a:r>
              <a:rPr lang="en-US" dirty="0" smtClean="0"/>
              <a:t>/ml 4 days after insertion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224" y="978450"/>
            <a:ext cx="7481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The risks of unintended pregnancy are much greater than the real or theoretic risks of progestin exposure in the </a:t>
            </a:r>
          </a:p>
          <a:p>
            <a:pPr algn="ctr"/>
            <a:r>
              <a:rPr lang="en-US" sz="2800" b="1" i="1" dirty="0" smtClean="0"/>
              <a:t>post-partum period</a:t>
            </a:r>
          </a:p>
        </p:txBody>
      </p:sp>
    </p:spTree>
    <p:extLst>
      <p:ext uri="{BB962C8B-B14F-4D97-AF65-F5344CB8AC3E}">
        <p14:creationId xmlns:p14="http://schemas.microsoft.com/office/powerpoint/2010/main" val="11569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Do patients like PP </a:t>
            </a:r>
            <a:r>
              <a:rPr lang="en-US" sz="3200" dirty="0" err="1" smtClean="0"/>
              <a:t>Nexplanon</a:t>
            </a:r>
            <a:r>
              <a:rPr lang="en-US" sz="3200" dirty="0" smtClean="0"/>
              <a:t>? Insertion Rates</a:t>
            </a:r>
            <a:endParaRPr lang="en-US" sz="3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77218951"/>
              </p:ext>
            </p:extLst>
          </p:nvPr>
        </p:nvGraphicFramePr>
        <p:xfrm>
          <a:off x="136059" y="1728788"/>
          <a:ext cx="8765053" cy="505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34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00201"/>
          <a:ext cx="8610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443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3.5%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4191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5.1%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3733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7.2%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2286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13.7%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2734270"/>
            <a:ext cx="2743200" cy="92333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 smtClean="0"/>
              <a:t>Odds Ratio 0.60</a:t>
            </a:r>
          </a:p>
          <a:p>
            <a:pPr algn="ctr"/>
            <a:r>
              <a:rPr lang="en-US" dirty="0" smtClean="0"/>
              <a:t>95% CI 0.27, 1.33</a:t>
            </a:r>
          </a:p>
          <a:p>
            <a:pPr algn="ctr"/>
            <a:r>
              <a:rPr lang="en-US" i="1" dirty="0" smtClean="0"/>
              <a:t> p</a:t>
            </a:r>
            <a:r>
              <a:rPr lang="en-US" dirty="0" smtClean="0"/>
              <a:t>=0.292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8011" y="6096000"/>
            <a:ext cx="83422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*Chi square test</a:t>
            </a:r>
          </a:p>
          <a:p>
            <a:r>
              <a:rPr lang="en-US" sz="1200" dirty="0" smtClean="0"/>
              <a:t>*Adjusted for age, previous live births (0-1, 2, or 3 or more previous live births), race (excluding “other” race), and body mass index </a:t>
            </a:r>
          </a:p>
          <a:p>
            <a:pPr algn="r"/>
            <a:r>
              <a:rPr lang="en-US" dirty="0" smtClean="0"/>
              <a:t>Crockett, Contraception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981670"/>
            <a:ext cx="2743200" cy="92333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Odds Ratio 0.43 </a:t>
            </a:r>
          </a:p>
          <a:p>
            <a:pPr algn="ctr"/>
            <a:r>
              <a:rPr lang="en-US" dirty="0" smtClean="0"/>
              <a:t>95% CI 0.20, 0.97</a:t>
            </a:r>
          </a:p>
          <a:p>
            <a:pPr algn="ctr"/>
            <a:r>
              <a:rPr lang="en-US" i="1" dirty="0" smtClean="0"/>
              <a:t> </a:t>
            </a:r>
            <a:r>
              <a:rPr lang="en-US" b="1" i="1" dirty="0" smtClean="0"/>
              <a:t>p</a:t>
            </a:r>
            <a:r>
              <a:rPr lang="en-US" b="1" dirty="0" smtClean="0"/>
              <a:t>=0.041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4800600"/>
            <a:ext cx="840970" cy="369332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=0.29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800600"/>
            <a:ext cx="840970" cy="369332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=0.04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Do patients like PP </a:t>
            </a:r>
            <a:r>
              <a:rPr lang="en-US" sz="3200" dirty="0" err="1"/>
              <a:t>Nexplanon</a:t>
            </a:r>
            <a:r>
              <a:rPr lang="en-US" sz="3200" dirty="0" smtClean="0"/>
              <a:t>? Continuation rates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63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  <p:bldP spid="9" grpId="0" animBg="1"/>
      <p:bldP spid="11" grpId="0"/>
      <p:bldP spid="12" grpId="0" animBg="1"/>
      <p:bldP spid="3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Coercion</a:t>
            </a:r>
            <a:endParaRPr lang="en-US" dirty="0"/>
          </a:p>
        </p:txBody>
      </p:sp>
      <p:pic>
        <p:nvPicPr>
          <p:cNvPr id="1026" name="Picture 2" descr="http://3.bp.blogspot.com/-r6ww_eBk8i4/VY198NYoyiI/AAAAAAAAAQk/YFgZ0hT9cY8/s640/robbery%2B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1" y="1957388"/>
            <a:ext cx="6686550" cy="421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010400" cy="1143000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Do patients like PP </a:t>
            </a:r>
            <a:r>
              <a:rPr lang="en-US" sz="2800" dirty="0" err="1" smtClean="0">
                <a:latin typeface="+mj-lt"/>
              </a:rPr>
              <a:t>Nexplanon</a:t>
            </a:r>
            <a:r>
              <a:rPr lang="en-US" sz="2800" dirty="0" smtClean="0">
                <a:latin typeface="+mj-lt"/>
              </a:rPr>
              <a:t>?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+mj-lt"/>
              </a:rPr>
              <a:t>LARC </a:t>
            </a:r>
            <a:r>
              <a:rPr lang="en-US" dirty="0">
                <a:latin typeface="+mj-lt"/>
              </a:rPr>
              <a:t>U</a:t>
            </a:r>
            <a:r>
              <a:rPr lang="en-US" dirty="0" smtClean="0">
                <a:latin typeface="+mj-lt"/>
              </a:rPr>
              <a:t>se by Prenatal </a:t>
            </a: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ontraception </a:t>
            </a: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lan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00200"/>
          <a:ext cx="8108783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656381" y="3563435"/>
            <a:ext cx="2718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% of deliveries receiving LARC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5791200"/>
            <a:ext cx="84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Implant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50406" y="57912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IUD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96077" y="5669279"/>
            <a:ext cx="139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Steroid</a:t>
            </a:r>
          </a:p>
          <a:p>
            <a:pPr algn="ctr"/>
            <a:r>
              <a:rPr lang="en-US" sz="1600" b="1" dirty="0" smtClean="0"/>
              <a:t>Contraception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5791199"/>
            <a:ext cx="119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Sterilization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4734" y="5791200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Undecided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536944" y="2248186"/>
            <a:ext cx="8136" cy="30466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83862" y="2248186"/>
            <a:ext cx="30938" cy="30466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76900" y="2248186"/>
            <a:ext cx="2005" cy="30466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9000" y="2248186"/>
            <a:ext cx="0" cy="304662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6902" y="5294812"/>
            <a:ext cx="7782713" cy="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1723" y="6488668"/>
            <a:ext cx="400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VanDeman</a:t>
            </a:r>
            <a:r>
              <a:rPr lang="en-US" dirty="0" smtClean="0"/>
              <a:t> ASRM oral presentation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3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Post-partum IUD insertion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33386-B011-754C-9D37-F5529044765E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9807" y="2968234"/>
            <a:ext cx="6764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/>
              </a:rPr>
              <a:t>https://youtu.be/-</a:t>
            </a:r>
            <a:r>
              <a:rPr lang="en-US" sz="3200" dirty="0" smtClean="0">
                <a:hlinkClick r:id="rId2"/>
              </a:rPr>
              <a:t>xNlKUl5v_0?t=38s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45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practice is within 10 minutes of placental delivery</a:t>
            </a:r>
          </a:p>
          <a:p>
            <a:r>
              <a:rPr lang="en-US" dirty="0" smtClean="0"/>
              <a:t>Ultrasound guidance is recommended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553200" cy="1143000"/>
          </a:xfrm>
        </p:spPr>
        <p:txBody>
          <a:bodyPr/>
          <a:lstStyle/>
          <a:p>
            <a:r>
              <a:rPr lang="en-US" dirty="0" smtClean="0"/>
              <a:t>Post-partum IUD insertion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6424612" cy="1143000"/>
          </a:xfrm>
        </p:spPr>
        <p:txBody>
          <a:bodyPr/>
          <a:lstStyle/>
          <a:p>
            <a:r>
              <a:rPr lang="en-US" dirty="0" smtClean="0"/>
              <a:t>Postpartum Intrauterine    Device Contraindications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075"/>
            <a:ext cx="9144000" cy="43830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Allergy to device components</a:t>
            </a:r>
          </a:p>
          <a:p>
            <a:r>
              <a:rPr lang="en-US" sz="2800" dirty="0" smtClean="0"/>
              <a:t>Known or suspected cervical malignancy</a:t>
            </a:r>
          </a:p>
          <a:p>
            <a:r>
              <a:rPr lang="en-US" sz="2800" dirty="0" smtClean="0"/>
              <a:t>Uterine cavity abnormality</a:t>
            </a:r>
          </a:p>
          <a:p>
            <a:r>
              <a:rPr lang="en-US" sz="2800" dirty="0" smtClean="0"/>
              <a:t>Untreated STI</a:t>
            </a:r>
          </a:p>
          <a:p>
            <a:r>
              <a:rPr lang="en-US" sz="2800" dirty="0" smtClean="0"/>
              <a:t>Placenta </a:t>
            </a:r>
            <a:r>
              <a:rPr lang="en-US" sz="2800" dirty="0" err="1" smtClean="0"/>
              <a:t>accreta</a:t>
            </a:r>
            <a:r>
              <a:rPr lang="en-US" sz="2800" dirty="0" smtClean="0"/>
              <a:t> or retained placenta requiring </a:t>
            </a:r>
            <a:r>
              <a:rPr lang="en-US" sz="2800" dirty="0" err="1" smtClean="0"/>
              <a:t>curretage</a:t>
            </a:r>
            <a:endParaRPr lang="en-US" sz="2800" dirty="0" smtClean="0"/>
          </a:p>
          <a:p>
            <a:r>
              <a:rPr lang="en-US" sz="2800" dirty="0" err="1" smtClean="0"/>
              <a:t>Chorioamnionitis</a:t>
            </a:r>
            <a:r>
              <a:rPr lang="en-US" sz="2800" dirty="0" smtClean="0"/>
              <a:t> or purulent cervical discharge</a:t>
            </a:r>
          </a:p>
          <a:p>
            <a:r>
              <a:rPr lang="en-US" sz="2800" dirty="0" smtClean="0"/>
              <a:t>Genital trauma requiring urgent repair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5" y="6443660"/>
            <a:ext cx="6886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www.obtsguidelines.org</a:t>
            </a:r>
            <a:r>
              <a:rPr lang="en-US" sz="1600" dirty="0"/>
              <a:t>/postpartum-post-placement-</a:t>
            </a:r>
            <a:r>
              <a:rPr lang="en-US" sz="1600" dirty="0" err="1"/>
              <a:t>iud</a:t>
            </a:r>
            <a:r>
              <a:rPr lang="en-US" sz="1600" dirty="0"/>
              <a:t>-</a:t>
            </a:r>
            <a:r>
              <a:rPr lang="en-US" sz="1600" dirty="0" err="1"/>
              <a:t>placement.html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0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229600" cy="685800"/>
          </a:xfrm>
        </p:spPr>
        <p:txBody>
          <a:bodyPr/>
          <a:lstStyle/>
          <a:p>
            <a:pPr algn="l" eaLnBrk="1" hangingPunct="1"/>
            <a:r>
              <a:rPr lang="en-US" sz="3600">
                <a:solidFill>
                  <a:schemeClr val="tx1"/>
                </a:solidFill>
                <a:latin typeface="Arial" charset="0"/>
              </a:rPr>
              <a:t>Objectives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229600" cy="4572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dirty="0">
              <a:latin typeface="Arial" charset="0"/>
            </a:endParaRPr>
          </a:p>
          <a:p>
            <a:r>
              <a:rPr lang="en-US" sz="2800" dirty="0" smtClean="0">
                <a:latin typeface="Arial" charset="0"/>
              </a:rPr>
              <a:t>To understand the biggest successes and the most significant challenges of the South Carolina experience with inpatient post-partum LARC </a:t>
            </a:r>
          </a:p>
          <a:p>
            <a:pPr eaLnBrk="1" hangingPunct="1"/>
            <a:endParaRPr lang="en-US" sz="2800" dirty="0" smtClean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To </a:t>
            </a:r>
            <a:r>
              <a:rPr lang="en-US" sz="2800" dirty="0">
                <a:latin typeface="Arial" charset="0"/>
              </a:rPr>
              <a:t>describe </a:t>
            </a:r>
            <a:r>
              <a:rPr lang="en-US" sz="2800" dirty="0" smtClean="0">
                <a:latin typeface="Arial" charset="0"/>
              </a:rPr>
              <a:t>elements necessary to implement inpatient postpartum LARC protocols in your hospital setting</a:t>
            </a:r>
            <a:endParaRPr lang="en-US" sz="2800" dirty="0">
              <a:latin typeface="Arial" charset="0"/>
            </a:endParaRPr>
          </a:p>
          <a:p>
            <a:pPr eaLnBrk="1" hangingPunct="1"/>
            <a:endParaRPr lang="en-US" sz="28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4513"/>
            <a:ext cx="9144000" cy="4311650"/>
          </a:xfrm>
        </p:spPr>
        <p:txBody>
          <a:bodyPr/>
          <a:lstStyle/>
          <a:p>
            <a:r>
              <a:rPr lang="en-US" dirty="0" smtClean="0"/>
              <a:t>10% - 27% expulsion rate</a:t>
            </a:r>
          </a:p>
          <a:p>
            <a:pPr lvl="1"/>
            <a:r>
              <a:rPr lang="en-US" dirty="0" smtClean="0"/>
              <a:t>Higher after cesarean delivery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6424612" cy="1143000"/>
          </a:xfrm>
        </p:spPr>
        <p:txBody>
          <a:bodyPr/>
          <a:lstStyle/>
          <a:p>
            <a:r>
              <a:rPr lang="en-US" dirty="0" smtClean="0"/>
              <a:t>Postpartum Intrauterine    Device Expulsions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6308725"/>
            <a:ext cx="438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ACOG Practice Bulletin #186 November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2657475" y="3328988"/>
            <a:ext cx="6072188" cy="2643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May need to trim strings at postpartum visit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Strings may not be visible at postpartum visit, necessitating ultrasound to check IUD position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7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women with inpatient LARC insertion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902945"/>
              </p:ext>
            </p:extLst>
          </p:nvPr>
        </p:nvGraphicFramePr>
        <p:xfrm>
          <a:off x="0" y="1600200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6100764" y="3700463"/>
            <a:ext cx="2671762" cy="70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117% increase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3850" y="18341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1780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72263" y="22846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1490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5286375" y="29146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1138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4036276" y="349384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819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2628900" y="460230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250</a:t>
            </a:r>
            <a:endParaRPr lang="en-US" b="1"/>
          </a:p>
        </p:txBody>
      </p:sp>
      <p:sp>
        <p:nvSpPr>
          <p:cNvPr id="13" name="TextBox 12"/>
          <p:cNvSpPr txBox="1"/>
          <p:nvPr/>
        </p:nvSpPr>
        <p:spPr>
          <a:xfrm flipH="1">
            <a:off x="1457325" y="4882216"/>
            <a:ext cx="5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89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024845" y="4583124"/>
            <a:ext cx="2828924" cy="853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7.1% of all deliveries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50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LARC insertion in any place of service and inpatient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941783"/>
              </p:ext>
            </p:extLst>
          </p:nvPr>
        </p:nvGraphicFramePr>
        <p:xfrm>
          <a:off x="0" y="1600200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43850" y="183411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16,084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43700" y="164945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16,699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5300663" y="220345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13,958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3950551" y="25727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11,988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2657476" y="25727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11,515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1371600" y="2942114"/>
            <a:ext cx="92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10,508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77303" y="45501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1780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01036" y="45810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1490</a:t>
            </a:r>
            <a:endParaRPr lang="en-US" b="1"/>
          </a:p>
        </p:txBody>
      </p:sp>
      <p:sp>
        <p:nvSpPr>
          <p:cNvPr id="16" name="TextBox 15"/>
          <p:cNvSpPr txBox="1"/>
          <p:nvPr/>
        </p:nvSpPr>
        <p:spPr>
          <a:xfrm>
            <a:off x="5420042" y="46942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1138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4097225" y="471739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819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>
          <a:xfrm>
            <a:off x="2740876" y="488221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250</a:t>
            </a:r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 flipH="1">
            <a:off x="1457325" y="4882216"/>
            <a:ext cx="5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3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Characteristics of Participating Birthing Facilities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5189">
            <a:off x="461962" y="1697216"/>
            <a:ext cx="7524751" cy="53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04" y="328612"/>
            <a:ext cx="9972990" cy="5672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191" y="3876452"/>
            <a:ext cx="4271809" cy="29815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43647" y="6263376"/>
            <a:ext cx="415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static.nichq.org</a:t>
            </a:r>
            <a:r>
              <a:rPr lang="en-US" sz="1600" dirty="0"/>
              <a:t>/prevention-toolkit/resources/</a:t>
            </a:r>
            <a:r>
              <a:rPr lang="en-US" sz="1600" dirty="0" err="1"/>
              <a:t>postpartum_larc_toolkit.pdf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49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Lessons Learned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07" y="1677532"/>
            <a:ext cx="5346386" cy="49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administrative support and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Convene physician and nursing leadership with administrators from billing and pharmacy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Build pathways for billing and coding, likely including new order sets for the EMR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Develop procedures with the pharmacy for stocking LARC devices so they are easily accessible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clinical pathways with physicians and nurses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 need buy-in </a:t>
            </a:r>
          </a:p>
          <a:p>
            <a:endParaRPr lang="en-US" dirty="0" smtClean="0"/>
          </a:p>
          <a:p>
            <a:r>
              <a:rPr lang="en-US" dirty="0" smtClean="0"/>
              <a:t>Nursing and lactation consultants may have limited experience with LARC</a:t>
            </a:r>
          </a:p>
          <a:p>
            <a:endParaRPr lang="en-US" dirty="0" smtClean="0"/>
          </a:p>
          <a:p>
            <a:r>
              <a:rPr lang="en-US" dirty="0" smtClean="0"/>
              <a:t>Develop counseling, consent and insertion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all clinical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Delivering physicians, including residents</a:t>
            </a:r>
          </a:p>
          <a:p>
            <a:endParaRPr lang="en-US" dirty="0" smtClean="0"/>
          </a:p>
          <a:p>
            <a:r>
              <a:rPr lang="en-US" dirty="0"/>
              <a:t>Prenatal and postpartum care providers if different from delivering </a:t>
            </a:r>
            <a:r>
              <a:rPr lang="en-US" dirty="0" smtClean="0"/>
              <a:t>provider</a:t>
            </a:r>
          </a:p>
          <a:p>
            <a:endParaRPr lang="en-US" dirty="0" smtClean="0"/>
          </a:p>
          <a:p>
            <a:r>
              <a:rPr lang="en-US" dirty="0" smtClean="0"/>
              <a:t>Nursing</a:t>
            </a:r>
          </a:p>
          <a:p>
            <a:endParaRPr lang="en-US" dirty="0" smtClean="0"/>
          </a:p>
          <a:p>
            <a:r>
              <a:rPr lang="en-US" dirty="0" smtClean="0"/>
              <a:t>Lactation consultants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adjustments as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 with billing staff to ensure payments are being received for claims submitted</a:t>
            </a:r>
          </a:p>
          <a:p>
            <a:endParaRPr lang="en-US" dirty="0" smtClean="0"/>
          </a:p>
          <a:p>
            <a:r>
              <a:rPr lang="en-US" dirty="0" smtClean="0"/>
              <a:t>Monitor the proportion of women receiving LARC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6" y="188910"/>
            <a:ext cx="6553200" cy="1143000"/>
          </a:xfrm>
        </p:spPr>
        <p:txBody>
          <a:bodyPr/>
          <a:lstStyle/>
          <a:p>
            <a:r>
              <a:rPr lang="en-US" dirty="0" smtClean="0"/>
              <a:t>Long Acting Reversible Contraception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17638"/>
            <a:ext cx="9144000" cy="6058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63963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downloaded 12.12.17 from: http://</a:t>
            </a:r>
            <a:r>
              <a:rPr lang="en-US" sz="1200" dirty="0" err="1"/>
              <a:t>health.heraldtribune.com</a:t>
            </a:r>
            <a:r>
              <a:rPr lang="en-US" sz="1200" dirty="0"/>
              <a:t>/2015/11/03/</a:t>
            </a:r>
            <a:r>
              <a:rPr lang="en-US" sz="1200" dirty="0" err="1"/>
              <a:t>brody</a:t>
            </a:r>
            <a:r>
              <a:rPr lang="en-US" sz="1200" dirty="0"/>
              <a:t>-most-reliable-birth-control-is-least-understood/</a:t>
            </a:r>
          </a:p>
        </p:txBody>
      </p:sp>
    </p:spTree>
    <p:extLst>
      <p:ext uri="{BB962C8B-B14F-4D97-AF65-F5344CB8AC3E}">
        <p14:creationId xmlns:p14="http://schemas.microsoft.com/office/powerpoint/2010/main" val="30655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3493" y="3271838"/>
            <a:ext cx="267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Thank you! 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9890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086600" cy="1096962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Postpartum </a:t>
            </a:r>
            <a:r>
              <a:rPr lang="en-US" dirty="0">
                <a:latin typeface="+mj-lt"/>
              </a:rPr>
              <a:t>V</a:t>
            </a:r>
            <a:r>
              <a:rPr lang="en-US" dirty="0" smtClean="0">
                <a:latin typeface="+mj-lt"/>
              </a:rPr>
              <a:t>isit Attendance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857" y="2667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 = 0.024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368776" y="2514600"/>
          <a:ext cx="6629400" cy="361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268675" y="3970659"/>
            <a:ext cx="2945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% of deliveries attending PP visit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125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6" y="274638"/>
            <a:ext cx="6553200" cy="1143000"/>
          </a:xfrm>
        </p:spPr>
        <p:txBody>
          <a:bodyPr/>
          <a:lstStyle/>
          <a:p>
            <a:r>
              <a:rPr lang="en-US" sz="3200" dirty="0" smtClean="0"/>
              <a:t>Contraceptive CHOICE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471608"/>
            <a:ext cx="817245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Women overwhelmingly chose LARC (&gt;75%)</a:t>
            </a:r>
          </a:p>
          <a:p>
            <a:endParaRPr lang="en-US" sz="2800" dirty="0" smtClean="0"/>
          </a:p>
          <a:p>
            <a:r>
              <a:rPr lang="en-US" sz="2800" dirty="0" smtClean="0"/>
              <a:t>LARC methods associated with:</a:t>
            </a:r>
          </a:p>
          <a:p>
            <a:pPr lvl="1"/>
            <a:r>
              <a:rPr lang="en-US" sz="2400" dirty="0" smtClean="0"/>
              <a:t> </a:t>
            </a:r>
            <a:r>
              <a:rPr lang="en-US" dirty="0" smtClean="0"/>
              <a:t>higher continuation (85% vs 55% at 12 </a:t>
            </a:r>
            <a:r>
              <a:rPr lang="en-US" dirty="0" err="1" smtClean="0"/>
              <a:t>mos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more satisfaction (82% vs 54% at 12 </a:t>
            </a:r>
            <a:r>
              <a:rPr lang="en-US" dirty="0" err="1" smtClean="0"/>
              <a:t>mos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lower rates of unintended pregnancy (RR 20)</a:t>
            </a:r>
          </a:p>
          <a:p>
            <a:pPr lvl="2"/>
            <a:r>
              <a:rPr lang="en-US" dirty="0" smtClean="0"/>
              <a:t>&lt;1% for LARC methods and Depo Provera</a:t>
            </a:r>
          </a:p>
          <a:p>
            <a:pPr lvl="2"/>
            <a:r>
              <a:rPr lang="en-US" dirty="0" smtClean="0"/>
              <a:t>9% for pills, ring and patch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4838" y="6308725"/>
            <a:ext cx="458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www.choiceproject.wustl.edu</a:t>
            </a:r>
            <a:r>
              <a:rPr lang="en-US" dirty="0"/>
              <a:t>/#STUDIES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488" y="1268408"/>
            <a:ext cx="8172449" cy="4729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ACOG supports immediate postpartum LARC insertion (</a:t>
            </a:r>
            <a:r>
              <a:rPr lang="en-US" sz="3200" dirty="0" err="1" smtClean="0"/>
              <a:t>ie</a:t>
            </a:r>
            <a:r>
              <a:rPr lang="en-US" sz="3200" dirty="0" smtClean="0"/>
              <a:t>, before hospital discharge) as a best practice, recognizing its role in preventing rapid repeat and unintended pregnancy.</a:t>
            </a:r>
          </a:p>
          <a:p>
            <a:pPr algn="ctr"/>
            <a:r>
              <a:rPr lang="en-US" sz="3200" dirty="0" smtClean="0"/>
              <a:t> </a:t>
            </a:r>
          </a:p>
          <a:p>
            <a:pPr algn="r"/>
            <a:r>
              <a:rPr lang="en-US" sz="3200" dirty="0" smtClean="0"/>
              <a:t>ACOG Practice Bulletin #186 November 2017</a:t>
            </a:r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22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88" y="282039"/>
            <a:ext cx="6412675" cy="64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Carolina </a:t>
            </a:r>
            <a:br>
              <a:rPr lang="en-US" dirty="0" smtClean="0"/>
            </a:br>
            <a:r>
              <a:rPr lang="en-US" dirty="0" smtClean="0"/>
              <a:t>2016 Birth Statistics</a:t>
            </a:r>
            <a:endParaRPr lang="en-US" dirty="0"/>
          </a:p>
        </p:txBody>
      </p:sp>
      <p:pic>
        <p:nvPicPr>
          <p:cNvPr id="4" name="Picture 3" descr="Amy 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7900"/>
            <a:ext cx="4953000" cy="2146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my 3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2"/>
            <a:ext cx="4927600" cy="2135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my 44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534" y="2971800"/>
            <a:ext cx="4199467" cy="231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15148" y="1721922"/>
            <a:ext cx="32821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57,3337 Live Births</a:t>
            </a:r>
          </a:p>
          <a:p>
            <a:r>
              <a:rPr lang="en-US" sz="2800" dirty="0" smtClean="0"/>
              <a:t>43 Birthing Hospitals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57996" y="5383996"/>
            <a:ext cx="3428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50% unintended  </a:t>
            </a:r>
          </a:p>
          <a:p>
            <a:r>
              <a:rPr lang="en-US" sz="2800" dirty="0" smtClean="0"/>
              <a:t>11.2% deliver preterm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114925" y="6429369"/>
            <a:ext cx="402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Downloaded December 9, 2017: http://</a:t>
            </a:r>
            <a:r>
              <a:rPr lang="en-US" sz="1200" dirty="0" err="1"/>
              <a:t>www.scdhec.gov</a:t>
            </a:r>
            <a:r>
              <a:rPr lang="en-US" sz="1200" dirty="0"/>
              <a:t>/</a:t>
            </a:r>
            <a:r>
              <a:rPr lang="en-US" sz="1200" dirty="0" err="1"/>
              <a:t>VitalRecords</a:t>
            </a:r>
            <a:r>
              <a:rPr lang="en-US" sz="1200" dirty="0"/>
              <a:t>/Statistics/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579" y="3946576"/>
            <a:ext cx="4917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55% </a:t>
            </a:r>
            <a:r>
              <a:rPr lang="en-US" sz="2800" dirty="0" smtClean="0"/>
              <a:t>of women </a:t>
            </a:r>
            <a:r>
              <a:rPr lang="en-US" sz="2800" smtClean="0"/>
              <a:t>Medicaid eligible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40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0"/>
          <a:stretch/>
        </p:blipFill>
        <p:spPr>
          <a:xfrm>
            <a:off x="0" y="542922"/>
            <a:ext cx="9144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8942"/>
            <a:ext cx="6400800" cy="1143000"/>
          </a:xfrm>
        </p:spPr>
        <p:txBody>
          <a:bodyPr/>
          <a:lstStyle/>
          <a:p>
            <a:r>
              <a:rPr lang="en-US" dirty="0" smtClean="0"/>
              <a:t>South Carolina Birth Outcomes Initiative established in 2011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121014"/>
              </p:ext>
            </p:extLst>
          </p:nvPr>
        </p:nvGraphicFramePr>
        <p:xfrm>
          <a:off x="0" y="2286000"/>
          <a:ext cx="9144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24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HS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GHS Green.thmx</Template>
  <TotalTime>3023</TotalTime>
  <Words>1214</Words>
  <Application>Microsoft Office PowerPoint</Application>
  <PresentationFormat>On-screen Show (4:3)</PresentationFormat>
  <Paragraphs>216</Paragraphs>
  <Slides>41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GHS Green</vt:lpstr>
      <vt:lpstr>Custom Design</vt:lpstr>
      <vt:lpstr>South Carolina Birth Outcomes Initiative  Postpartum LARC Experience</vt:lpstr>
      <vt:lpstr>Disclosures</vt:lpstr>
      <vt:lpstr>Objectives</vt:lpstr>
      <vt:lpstr>Long Acting Reversible Contraception</vt:lpstr>
      <vt:lpstr>Contraceptive CHOICE Project</vt:lpstr>
      <vt:lpstr>PowerPoint Presentation</vt:lpstr>
      <vt:lpstr>South Carolina  2016 Birth Statistics</vt:lpstr>
      <vt:lpstr>PowerPoint Presentation</vt:lpstr>
      <vt:lpstr>South Carolina Birth Outcomes Initiative established in 2011</vt:lpstr>
      <vt:lpstr>PowerPoint Presentation</vt:lpstr>
      <vt:lpstr>PowerPoint Presentation</vt:lpstr>
      <vt:lpstr>PowerPoint Presentation</vt:lpstr>
      <vt:lpstr>Review of 26 State Medicaid Inpatient LARC Policies</vt:lpstr>
      <vt:lpstr>PowerPoint Presentation</vt:lpstr>
      <vt:lpstr>Greenville health system</vt:lpstr>
      <vt:lpstr>Nexplanon Insertion</vt:lpstr>
      <vt:lpstr>Supplies</vt:lpstr>
      <vt:lpstr>Supplies</vt:lpstr>
      <vt:lpstr>PowerPoint Presentation</vt:lpstr>
      <vt:lpstr>Order sets and patient consent</vt:lpstr>
      <vt:lpstr>What about breastfeeding?</vt:lpstr>
      <vt:lpstr>PowerPoint Presentation</vt:lpstr>
      <vt:lpstr>Do patients like PP Nexplanon? Insertion Rates</vt:lpstr>
      <vt:lpstr>Do patients like PP Nexplanon? Continuation rates</vt:lpstr>
      <vt:lpstr> Coercion</vt:lpstr>
      <vt:lpstr>Do patients like PP Nexplanon?   LARC Use by Prenatal Contraception Plan</vt:lpstr>
      <vt:lpstr>Post-partum IUD insertion</vt:lpstr>
      <vt:lpstr>Post-partum IUD insertion</vt:lpstr>
      <vt:lpstr>Postpartum Intrauterine    Device Contraindications</vt:lpstr>
      <vt:lpstr>Postpartum Intrauterine    Device Expulsions</vt:lpstr>
      <vt:lpstr>Number of women with inpatient LARC insertion</vt:lpstr>
      <vt:lpstr>LARC insertion in any place of service and inpatient</vt:lpstr>
      <vt:lpstr>Characteristics of Participating Birthing Facilities</vt:lpstr>
      <vt:lpstr>PowerPoint Presentation</vt:lpstr>
      <vt:lpstr> Lessons Learned</vt:lpstr>
      <vt:lpstr>Build administrative support and infrastructure</vt:lpstr>
      <vt:lpstr>Develop clinical pathways with physicians and nurses</vt:lpstr>
      <vt:lpstr>Train all clinical staff</vt:lpstr>
      <vt:lpstr>Make adjustments as needed</vt:lpstr>
      <vt:lpstr>PowerPoint Presentation</vt:lpstr>
      <vt:lpstr>Postpartum Visit Attendance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Carolina Birth Outcomes Initiative  Postpartum LARC Initiative</dc:title>
  <dc:creator>Amy Crockett</dc:creator>
  <cp:lastModifiedBy>Weiss, Daniel</cp:lastModifiedBy>
  <cp:revision>53</cp:revision>
  <dcterms:created xsi:type="dcterms:W3CDTF">2017-12-09T14:44:45Z</dcterms:created>
  <dcterms:modified xsi:type="dcterms:W3CDTF">2017-12-21T18:22:57Z</dcterms:modified>
</cp:coreProperties>
</file>