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86" r:id="rId2"/>
  </p:sldMasterIdLst>
  <p:notesMasterIdLst>
    <p:notesMasterId r:id="rId63"/>
  </p:notesMasterIdLst>
  <p:sldIdLst>
    <p:sldId id="256" r:id="rId3"/>
    <p:sldId id="351" r:id="rId4"/>
    <p:sldId id="395" r:id="rId5"/>
    <p:sldId id="352" r:id="rId6"/>
    <p:sldId id="404" r:id="rId7"/>
    <p:sldId id="397" r:id="rId8"/>
    <p:sldId id="398" r:id="rId9"/>
    <p:sldId id="402" r:id="rId10"/>
    <p:sldId id="399" r:id="rId11"/>
    <p:sldId id="403" r:id="rId12"/>
    <p:sldId id="358" r:id="rId13"/>
    <p:sldId id="353" r:id="rId14"/>
    <p:sldId id="401" r:id="rId15"/>
    <p:sldId id="362" r:id="rId16"/>
    <p:sldId id="360" r:id="rId17"/>
    <p:sldId id="284" r:id="rId18"/>
    <p:sldId id="363" r:id="rId19"/>
    <p:sldId id="364" r:id="rId20"/>
    <p:sldId id="365" r:id="rId21"/>
    <p:sldId id="366" r:id="rId22"/>
    <p:sldId id="405" r:id="rId23"/>
    <p:sldId id="420" r:id="rId24"/>
    <p:sldId id="368" r:id="rId25"/>
    <p:sldId id="410" r:id="rId26"/>
    <p:sldId id="421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8" r:id="rId35"/>
    <p:sldId id="379" r:id="rId36"/>
    <p:sldId id="380" r:id="rId37"/>
    <p:sldId id="381" r:id="rId38"/>
    <p:sldId id="411" r:id="rId39"/>
    <p:sldId id="413" r:id="rId40"/>
    <p:sldId id="414" r:id="rId41"/>
    <p:sldId id="382" r:id="rId42"/>
    <p:sldId id="415" r:id="rId43"/>
    <p:sldId id="383" r:id="rId44"/>
    <p:sldId id="384" r:id="rId45"/>
    <p:sldId id="416" r:id="rId46"/>
    <p:sldId id="385" r:id="rId47"/>
    <p:sldId id="386" r:id="rId48"/>
    <p:sldId id="418" r:id="rId49"/>
    <p:sldId id="387" r:id="rId50"/>
    <p:sldId id="388" r:id="rId51"/>
    <p:sldId id="389" r:id="rId52"/>
    <p:sldId id="390" r:id="rId53"/>
    <p:sldId id="391" r:id="rId54"/>
    <p:sldId id="393" r:id="rId55"/>
    <p:sldId id="350" r:id="rId56"/>
    <p:sldId id="406" r:id="rId57"/>
    <p:sldId id="407" r:id="rId58"/>
    <p:sldId id="408" r:id="rId59"/>
    <p:sldId id="409" r:id="rId60"/>
    <p:sldId id="419" r:id="rId61"/>
    <p:sldId id="394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PH-FP-CO-122\users\tnielsen\CSTE%20Fellowship%20-%20Year%201\Chapter%2055\Final%20Code%20and%20Output\Ouput_09_13\Processed_Outp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400"/>
            </a:pPr>
            <a:r>
              <a:rPr lang="en-US" sz="2400" b="0" i="0" baseline="0" dirty="0" smtClean="0">
                <a:effectLst/>
                <a:latin typeface="+mj-lt"/>
              </a:rPr>
              <a:t>Opioid Overdose Rates Among MA Mothers with </a:t>
            </a:r>
            <a:r>
              <a:rPr lang="en-US" sz="1800" b="0" i="0" baseline="0" dirty="0" smtClean="0">
                <a:effectLst/>
                <a:latin typeface="+mj-lt"/>
              </a:rPr>
              <a:t>Evidence of OUD in Year Prior to Delivery by Receipt of Treatment, 2011-2015</a:t>
            </a:r>
            <a:endParaRPr lang="en-US" sz="1800" dirty="0" smtClean="0">
              <a:effectLst/>
              <a:latin typeface="+mj-lt"/>
            </a:endParaRPr>
          </a:p>
          <a:p>
            <a:pPr algn="ctr">
              <a:defRPr sz="2400"/>
            </a:pPr>
            <a:r>
              <a:rPr lang="en-US" sz="1800" b="0" i="0" baseline="0" dirty="0" smtClean="0">
                <a:effectLst/>
                <a:latin typeface="+mj-lt"/>
              </a:rPr>
              <a:t>n = 4,154 Deliveries</a:t>
            </a:r>
            <a:endParaRPr lang="en-US" sz="18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0.12906150244732922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'OD Rates - By Treatment'!$B$35:$D$35</c:f>
              <c:strCache>
                <c:ptCount val="1"/>
                <c:pt idx="0">
                  <c:v>Overall</c:v>
                </c:pt>
              </c:strCache>
            </c:strRef>
          </c:tx>
          <c:invertIfNegative val="0"/>
          <c:cat>
            <c:strRef>
              <c:f>'OD Rates - By Treatment'!$A$37:$A$43</c:f>
              <c:strCache>
                <c:ptCount val="7"/>
                <c:pt idx="0">
                  <c:v>Prior to conception</c:v>
                </c:pt>
                <c:pt idx="1">
                  <c:v>1st Trimester</c:v>
                </c:pt>
                <c:pt idx="2">
                  <c:v>2nd Trimester</c:v>
                </c:pt>
                <c:pt idx="3">
                  <c:v>3rd Trimester</c:v>
                </c:pt>
                <c:pt idx="4">
                  <c:v>0-42 days postpartum</c:v>
                </c:pt>
                <c:pt idx="5">
                  <c:v>43-180 days postpartum</c:v>
                </c:pt>
                <c:pt idx="6">
                  <c:v>181-364 days postpartum</c:v>
                </c:pt>
              </c:strCache>
            </c:strRef>
          </c:cat>
          <c:val>
            <c:numRef>
              <c:f>'OD Rates - By Treatment'!$D$37:$D$43</c:f>
              <c:numCache>
                <c:formatCode>0.0</c:formatCode>
                <c:ptCount val="7"/>
                <c:pt idx="0">
                  <c:v>9.2202186936196089</c:v>
                </c:pt>
                <c:pt idx="1">
                  <c:v>8.7796312554872706</c:v>
                </c:pt>
                <c:pt idx="2">
                  <c:v>3.4421512068182127</c:v>
                </c:pt>
                <c:pt idx="3">
                  <c:v>3.0669766357719883</c:v>
                </c:pt>
                <c:pt idx="4">
                  <c:v>10.081040363365499</c:v>
                </c:pt>
                <c:pt idx="5">
                  <c:v>5.9824292533752335</c:v>
                </c:pt>
                <c:pt idx="6">
                  <c:v>12.404015767462569</c:v>
                </c:pt>
              </c:numCache>
            </c:numRef>
          </c:val>
        </c:ser>
        <c:ser>
          <c:idx val="0"/>
          <c:order val="1"/>
          <c:tx>
            <c:strRef>
              <c:f>'OD Rates - By Treatment'!$E$35:$G$35</c:f>
              <c:strCache>
                <c:ptCount val="1"/>
                <c:pt idx="0">
                  <c:v>No Treatment Received</c:v>
                </c:pt>
              </c:strCache>
            </c:strRef>
          </c:tx>
          <c:invertIfNegative val="0"/>
          <c:cat>
            <c:strRef>
              <c:f>'OD Rates - By Treatment'!$A$37:$A$43</c:f>
              <c:strCache>
                <c:ptCount val="7"/>
                <c:pt idx="0">
                  <c:v>Prior to conception</c:v>
                </c:pt>
                <c:pt idx="1">
                  <c:v>1st Trimester</c:v>
                </c:pt>
                <c:pt idx="2">
                  <c:v>2nd Trimester</c:v>
                </c:pt>
                <c:pt idx="3">
                  <c:v>3rd Trimester</c:v>
                </c:pt>
                <c:pt idx="4">
                  <c:v>0-42 days postpartum</c:v>
                </c:pt>
                <c:pt idx="5">
                  <c:v>43-180 days postpartum</c:v>
                </c:pt>
                <c:pt idx="6">
                  <c:v>181-364 days postpartum</c:v>
                </c:pt>
              </c:strCache>
            </c:strRef>
          </c:cat>
          <c:val>
            <c:numRef>
              <c:f>'OD Rates - By Treatment'!$G$37:$G$43</c:f>
              <c:numCache>
                <c:formatCode>0.0</c:formatCode>
                <c:ptCount val="7"/>
                <c:pt idx="0">
                  <c:v>11.260352425955098</c:v>
                </c:pt>
                <c:pt idx="1">
                  <c:v>10.527097152960071</c:v>
                </c:pt>
                <c:pt idx="2">
                  <c:v>4.628971793112612</c:v>
                </c:pt>
                <c:pt idx="3">
                  <c:v>2.5668315519464371</c:v>
                </c:pt>
                <c:pt idx="4">
                  <c:v>14.479524170679694</c:v>
                </c:pt>
                <c:pt idx="5">
                  <c:v>8.7299398460904101</c:v>
                </c:pt>
                <c:pt idx="6">
                  <c:v>14.78349652447047</c:v>
                </c:pt>
              </c:numCache>
            </c:numRef>
          </c:val>
        </c:ser>
        <c:ser>
          <c:idx val="1"/>
          <c:order val="2"/>
          <c:tx>
            <c:strRef>
              <c:f>'OD Rates - By Treatment'!$H$35:$J$35</c:f>
              <c:strCache>
                <c:ptCount val="1"/>
                <c:pt idx="0">
                  <c:v>OAT Received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cat>
            <c:strRef>
              <c:f>'OD Rates - By Treatment'!$A$37:$A$43</c:f>
              <c:strCache>
                <c:ptCount val="7"/>
                <c:pt idx="0">
                  <c:v>Prior to conception</c:v>
                </c:pt>
                <c:pt idx="1">
                  <c:v>1st Trimester</c:v>
                </c:pt>
                <c:pt idx="2">
                  <c:v>2nd Trimester</c:v>
                </c:pt>
                <c:pt idx="3">
                  <c:v>3rd Trimester</c:v>
                </c:pt>
                <c:pt idx="4">
                  <c:v>0-42 days postpartum</c:v>
                </c:pt>
                <c:pt idx="5">
                  <c:v>43-180 days postpartum</c:v>
                </c:pt>
                <c:pt idx="6">
                  <c:v>181-364 days postpartum</c:v>
                </c:pt>
              </c:strCache>
            </c:strRef>
          </c:cat>
          <c:val>
            <c:numRef>
              <c:f>'OD Rates - By Treatment'!$J$37:$J$43</c:f>
              <c:numCache>
                <c:formatCode>0.0</c:formatCode>
                <c:ptCount val="7"/>
                <c:pt idx="0">
                  <c:v>3.695889347202264</c:v>
                </c:pt>
                <c:pt idx="1">
                  <c:v>4.7121652399277476</c:v>
                </c:pt>
                <c:pt idx="2">
                  <c:v>1.2908714533319772</c:v>
                </c:pt>
                <c:pt idx="3">
                  <c:v>3.8091953081494698</c:v>
                </c:pt>
                <c:pt idx="4">
                  <c:v>4.0022180002169341</c:v>
                </c:pt>
                <c:pt idx="5">
                  <c:v>1.7802620707013712</c:v>
                </c:pt>
                <c:pt idx="6">
                  <c:v>8.6914568495668014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648576"/>
        <c:axId val="252648960"/>
      </c:barChart>
      <c:catAx>
        <c:axId val="25264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600"/>
            </a:pPr>
            <a:endParaRPr lang="en-US"/>
          </a:p>
        </c:txPr>
        <c:crossAx val="252648960"/>
        <c:crosses val="autoZero"/>
        <c:auto val="1"/>
        <c:lblAlgn val="ctr"/>
        <c:lblOffset val="100"/>
        <c:noMultiLvlLbl val="0"/>
      </c:catAx>
      <c:valAx>
        <c:axId val="2526489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Overdose days/100,000 person days</a:t>
                </a:r>
              </a:p>
            </c:rich>
          </c:tx>
          <c:layout>
            <c:manualLayout>
              <c:xMode val="edge"/>
              <c:yMode val="edge"/>
              <c:x val="1.2947269303201506E-2"/>
              <c:y val="0.2183238222116174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526485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EF457-D31D-4452-85B1-784E5D0C6D3A}" type="doc">
      <dgm:prSet loTypeId="urn:microsoft.com/office/officeart/2005/8/layout/chart3" loCatId="relationship" qsTypeId="urn:microsoft.com/office/officeart/2005/8/quickstyle/simple4" qsCatId="simple" csTypeId="urn:microsoft.com/office/officeart/2005/8/colors/colorful5" csCatId="colorful" phldr="1"/>
      <dgm:spPr/>
    </dgm:pt>
    <dgm:pt modelId="{5BA19435-D077-4D5B-BFA8-20D9085F0263}">
      <dgm:prSet phldrT="[Text]"/>
      <dgm:spPr>
        <a:gradFill rotWithShape="0">
          <a:gsLst>
            <a:gs pos="0">
              <a:srgbClr val="6083CB"/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Readiness</a:t>
          </a:r>
          <a:endParaRPr lang="en-US" dirty="0">
            <a:solidFill>
              <a:schemeClr val="tx1"/>
            </a:solidFill>
          </a:endParaRPr>
        </a:p>
      </dgm:t>
    </dgm:pt>
    <dgm:pt modelId="{D605B80E-70AC-4C9A-8A85-0999F6313722}" type="parTrans" cxnId="{235C5572-3CA5-4764-A05D-AC8BA09F5325}">
      <dgm:prSet/>
      <dgm:spPr/>
      <dgm:t>
        <a:bodyPr/>
        <a:lstStyle/>
        <a:p>
          <a:endParaRPr lang="en-US"/>
        </a:p>
      </dgm:t>
    </dgm:pt>
    <dgm:pt modelId="{461F54B6-B788-4F73-88B8-30230BBCC0AD}" type="sibTrans" cxnId="{235C5572-3CA5-4764-A05D-AC8BA09F5325}">
      <dgm:prSet/>
      <dgm:spPr/>
      <dgm:t>
        <a:bodyPr/>
        <a:lstStyle/>
        <a:p>
          <a:endParaRPr lang="en-US"/>
        </a:p>
      </dgm:t>
    </dgm:pt>
    <dgm:pt modelId="{A1479BA7-75F3-4561-A94E-FD4122C1ED9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Reporting/ Systems learning</a:t>
          </a:r>
          <a:endParaRPr lang="en-US" dirty="0">
            <a:solidFill>
              <a:schemeClr val="tx1"/>
            </a:solidFill>
          </a:endParaRPr>
        </a:p>
      </dgm:t>
    </dgm:pt>
    <dgm:pt modelId="{ACA38EE6-E88A-46DE-89EC-7A5D38BB6BC6}" type="parTrans" cxnId="{4D5D9045-A7B1-48F2-93BD-E1AE42D9B4AA}">
      <dgm:prSet/>
      <dgm:spPr/>
      <dgm:t>
        <a:bodyPr/>
        <a:lstStyle/>
        <a:p>
          <a:endParaRPr lang="en-US"/>
        </a:p>
      </dgm:t>
    </dgm:pt>
    <dgm:pt modelId="{AE4F3986-69CA-4A7D-B569-45A321C96AE8}" type="sibTrans" cxnId="{4D5D9045-A7B1-48F2-93BD-E1AE42D9B4AA}">
      <dgm:prSet/>
      <dgm:spPr/>
      <dgm:t>
        <a:bodyPr/>
        <a:lstStyle/>
        <a:p>
          <a:endParaRPr lang="en-US"/>
        </a:p>
      </dgm:t>
    </dgm:pt>
    <dgm:pt modelId="{0FA945DF-444B-42E1-A98D-703B66BFE4C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Recognition and Prevention</a:t>
          </a:r>
          <a:endParaRPr lang="en-US" dirty="0">
            <a:solidFill>
              <a:schemeClr val="tx1"/>
            </a:solidFill>
          </a:endParaRPr>
        </a:p>
      </dgm:t>
    </dgm:pt>
    <dgm:pt modelId="{15765133-8C22-4159-B58D-72E6344B2CD0}" type="parTrans" cxnId="{0EF12AB1-E3D3-4349-924F-6B19F2F43DF3}">
      <dgm:prSet/>
      <dgm:spPr/>
      <dgm:t>
        <a:bodyPr/>
        <a:lstStyle/>
        <a:p>
          <a:endParaRPr lang="en-US"/>
        </a:p>
      </dgm:t>
    </dgm:pt>
    <dgm:pt modelId="{026A0985-C9D2-4217-B879-564C0912189C}" type="sibTrans" cxnId="{0EF12AB1-E3D3-4349-924F-6B19F2F43DF3}">
      <dgm:prSet/>
      <dgm:spPr/>
      <dgm:t>
        <a:bodyPr/>
        <a:lstStyle/>
        <a:p>
          <a:endParaRPr lang="en-US"/>
        </a:p>
      </dgm:t>
    </dgm:pt>
    <dgm:pt modelId="{86DFC9C2-CE1C-474D-9B6B-2064A9C3302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Response</a:t>
          </a:r>
          <a:endParaRPr lang="en-US" dirty="0">
            <a:solidFill>
              <a:schemeClr val="tx1"/>
            </a:solidFill>
          </a:endParaRPr>
        </a:p>
      </dgm:t>
    </dgm:pt>
    <dgm:pt modelId="{ABABD20A-1206-4462-A5CA-4B8CFE49154B}" type="parTrans" cxnId="{697B62F5-EA21-48D3-B0E7-4A23F1EE3C6F}">
      <dgm:prSet/>
      <dgm:spPr/>
      <dgm:t>
        <a:bodyPr/>
        <a:lstStyle/>
        <a:p>
          <a:endParaRPr lang="en-US"/>
        </a:p>
      </dgm:t>
    </dgm:pt>
    <dgm:pt modelId="{2505B02A-A2F4-40D6-9383-C055C3D82EB2}" type="sibTrans" cxnId="{697B62F5-EA21-48D3-B0E7-4A23F1EE3C6F}">
      <dgm:prSet/>
      <dgm:spPr/>
      <dgm:t>
        <a:bodyPr/>
        <a:lstStyle/>
        <a:p>
          <a:endParaRPr lang="en-US"/>
        </a:p>
      </dgm:t>
    </dgm:pt>
    <dgm:pt modelId="{CD204ADD-B4B1-4D09-B282-7F8DC17BFC77}" type="pres">
      <dgm:prSet presAssocID="{056EF457-D31D-4452-85B1-784E5D0C6D3A}" presName="compositeShape" presStyleCnt="0">
        <dgm:presLayoutVars>
          <dgm:chMax val="7"/>
          <dgm:dir/>
          <dgm:resizeHandles val="exact"/>
        </dgm:presLayoutVars>
      </dgm:prSet>
      <dgm:spPr/>
    </dgm:pt>
    <dgm:pt modelId="{74661055-9BBB-4B10-A045-8FE62E1FE33B}" type="pres">
      <dgm:prSet presAssocID="{056EF457-D31D-4452-85B1-784E5D0C6D3A}" presName="wedge1" presStyleLbl="node1" presStyleIdx="0" presStyleCnt="4" custLinFactNeighborX="-4376" custLinFactNeighborY="4177"/>
      <dgm:spPr/>
      <dgm:t>
        <a:bodyPr/>
        <a:lstStyle/>
        <a:p>
          <a:endParaRPr lang="en-US"/>
        </a:p>
      </dgm:t>
    </dgm:pt>
    <dgm:pt modelId="{DAAC3A35-26E1-4394-A0F8-AAE4804757E8}" type="pres">
      <dgm:prSet presAssocID="{056EF457-D31D-4452-85B1-784E5D0C6D3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F6624-AE88-4011-8CB5-690EB206EA89}" type="pres">
      <dgm:prSet presAssocID="{056EF457-D31D-4452-85B1-784E5D0C6D3A}" presName="wedge2" presStyleLbl="node1" presStyleIdx="1" presStyleCnt="4"/>
      <dgm:spPr/>
      <dgm:t>
        <a:bodyPr/>
        <a:lstStyle/>
        <a:p>
          <a:endParaRPr lang="en-US"/>
        </a:p>
      </dgm:t>
    </dgm:pt>
    <dgm:pt modelId="{60DB9315-323D-431A-9567-5031D2B2EB58}" type="pres">
      <dgm:prSet presAssocID="{056EF457-D31D-4452-85B1-784E5D0C6D3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FC0BE-0F61-40C6-8655-888E1DDC09EE}" type="pres">
      <dgm:prSet presAssocID="{056EF457-D31D-4452-85B1-784E5D0C6D3A}" presName="wedge3" presStyleLbl="node1" presStyleIdx="2" presStyleCnt="4"/>
      <dgm:spPr/>
      <dgm:t>
        <a:bodyPr/>
        <a:lstStyle/>
        <a:p>
          <a:endParaRPr lang="en-US"/>
        </a:p>
      </dgm:t>
    </dgm:pt>
    <dgm:pt modelId="{DD500785-342C-4997-9E5E-20B43A23F6BE}" type="pres">
      <dgm:prSet presAssocID="{056EF457-D31D-4452-85B1-784E5D0C6D3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CB042-8A30-4834-957E-1A2F90B82350}" type="pres">
      <dgm:prSet presAssocID="{056EF457-D31D-4452-85B1-784E5D0C6D3A}" presName="wedge4" presStyleLbl="node1" presStyleIdx="3" presStyleCnt="4"/>
      <dgm:spPr/>
      <dgm:t>
        <a:bodyPr/>
        <a:lstStyle/>
        <a:p>
          <a:endParaRPr lang="en-US"/>
        </a:p>
      </dgm:t>
    </dgm:pt>
    <dgm:pt modelId="{9DC0DE85-16B2-4D06-AB48-9B681B30391B}" type="pres">
      <dgm:prSet presAssocID="{056EF457-D31D-4452-85B1-784E5D0C6D3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6C182D-7DF2-4615-B5A6-841D251CB948}" type="presOf" srcId="{A1479BA7-75F3-4561-A94E-FD4122C1ED9A}" destId="{1BECB042-8A30-4834-957E-1A2F90B82350}" srcOrd="0" destOrd="0" presId="urn:microsoft.com/office/officeart/2005/8/layout/chart3"/>
    <dgm:cxn modelId="{697B62F5-EA21-48D3-B0E7-4A23F1EE3C6F}" srcId="{056EF457-D31D-4452-85B1-784E5D0C6D3A}" destId="{86DFC9C2-CE1C-474D-9B6B-2064A9C3302E}" srcOrd="2" destOrd="0" parTransId="{ABABD20A-1206-4462-A5CA-4B8CFE49154B}" sibTransId="{2505B02A-A2F4-40D6-9383-C055C3D82EB2}"/>
    <dgm:cxn modelId="{4D5D9045-A7B1-48F2-93BD-E1AE42D9B4AA}" srcId="{056EF457-D31D-4452-85B1-784E5D0C6D3A}" destId="{A1479BA7-75F3-4561-A94E-FD4122C1ED9A}" srcOrd="3" destOrd="0" parTransId="{ACA38EE6-E88A-46DE-89EC-7A5D38BB6BC6}" sibTransId="{AE4F3986-69CA-4A7D-B569-45A321C96AE8}"/>
    <dgm:cxn modelId="{3911A85E-5BA7-4414-B316-6FFD73007A58}" type="presOf" srcId="{86DFC9C2-CE1C-474D-9B6B-2064A9C3302E}" destId="{58EFC0BE-0F61-40C6-8655-888E1DDC09EE}" srcOrd="0" destOrd="0" presId="urn:microsoft.com/office/officeart/2005/8/layout/chart3"/>
    <dgm:cxn modelId="{BBF7CB49-D1F9-4C8F-AE11-4B43569F08E2}" type="presOf" srcId="{0FA945DF-444B-42E1-A98D-703B66BFE4CE}" destId="{60DB9315-323D-431A-9567-5031D2B2EB58}" srcOrd="1" destOrd="0" presId="urn:microsoft.com/office/officeart/2005/8/layout/chart3"/>
    <dgm:cxn modelId="{769A50FD-0314-4681-8308-6360996FD272}" type="presOf" srcId="{86DFC9C2-CE1C-474D-9B6B-2064A9C3302E}" destId="{DD500785-342C-4997-9E5E-20B43A23F6BE}" srcOrd="1" destOrd="0" presId="urn:microsoft.com/office/officeart/2005/8/layout/chart3"/>
    <dgm:cxn modelId="{E07493B8-0149-44FA-A90E-D8E85B597113}" type="presOf" srcId="{0FA945DF-444B-42E1-A98D-703B66BFE4CE}" destId="{5E6F6624-AE88-4011-8CB5-690EB206EA89}" srcOrd="0" destOrd="0" presId="urn:microsoft.com/office/officeart/2005/8/layout/chart3"/>
    <dgm:cxn modelId="{45A2F4A2-4872-49F9-9925-437B5F37E3AD}" type="presOf" srcId="{A1479BA7-75F3-4561-A94E-FD4122C1ED9A}" destId="{9DC0DE85-16B2-4D06-AB48-9B681B30391B}" srcOrd="1" destOrd="0" presId="urn:microsoft.com/office/officeart/2005/8/layout/chart3"/>
    <dgm:cxn modelId="{4B6174D8-DD75-4E74-943B-71FC4116491E}" type="presOf" srcId="{5BA19435-D077-4D5B-BFA8-20D9085F0263}" destId="{74661055-9BBB-4B10-A045-8FE62E1FE33B}" srcOrd="0" destOrd="0" presId="urn:microsoft.com/office/officeart/2005/8/layout/chart3"/>
    <dgm:cxn modelId="{235C5572-3CA5-4764-A05D-AC8BA09F5325}" srcId="{056EF457-D31D-4452-85B1-784E5D0C6D3A}" destId="{5BA19435-D077-4D5B-BFA8-20D9085F0263}" srcOrd="0" destOrd="0" parTransId="{D605B80E-70AC-4C9A-8A85-0999F6313722}" sibTransId="{461F54B6-B788-4F73-88B8-30230BBCC0AD}"/>
    <dgm:cxn modelId="{9CABAF2D-A01D-4B88-BD40-AC36FDC3BEC9}" type="presOf" srcId="{056EF457-D31D-4452-85B1-784E5D0C6D3A}" destId="{CD204ADD-B4B1-4D09-B282-7F8DC17BFC77}" srcOrd="0" destOrd="0" presId="urn:microsoft.com/office/officeart/2005/8/layout/chart3"/>
    <dgm:cxn modelId="{8675822D-022E-4CDB-978C-A9BB3E503F3C}" type="presOf" srcId="{5BA19435-D077-4D5B-BFA8-20D9085F0263}" destId="{DAAC3A35-26E1-4394-A0F8-AAE4804757E8}" srcOrd="1" destOrd="0" presId="urn:microsoft.com/office/officeart/2005/8/layout/chart3"/>
    <dgm:cxn modelId="{0EF12AB1-E3D3-4349-924F-6B19F2F43DF3}" srcId="{056EF457-D31D-4452-85B1-784E5D0C6D3A}" destId="{0FA945DF-444B-42E1-A98D-703B66BFE4CE}" srcOrd="1" destOrd="0" parTransId="{15765133-8C22-4159-B58D-72E6344B2CD0}" sibTransId="{026A0985-C9D2-4217-B879-564C0912189C}"/>
    <dgm:cxn modelId="{36666EAE-A108-4F8C-B556-3BAF985B1F07}" type="presParOf" srcId="{CD204ADD-B4B1-4D09-B282-7F8DC17BFC77}" destId="{74661055-9BBB-4B10-A045-8FE62E1FE33B}" srcOrd="0" destOrd="0" presId="urn:microsoft.com/office/officeart/2005/8/layout/chart3"/>
    <dgm:cxn modelId="{ECCDC16E-C872-46F1-9769-4D2D038F3DE2}" type="presParOf" srcId="{CD204ADD-B4B1-4D09-B282-7F8DC17BFC77}" destId="{DAAC3A35-26E1-4394-A0F8-AAE4804757E8}" srcOrd="1" destOrd="0" presId="urn:microsoft.com/office/officeart/2005/8/layout/chart3"/>
    <dgm:cxn modelId="{80DB223C-69BF-4BE5-AAEF-34371DC1CF54}" type="presParOf" srcId="{CD204ADD-B4B1-4D09-B282-7F8DC17BFC77}" destId="{5E6F6624-AE88-4011-8CB5-690EB206EA89}" srcOrd="2" destOrd="0" presId="urn:microsoft.com/office/officeart/2005/8/layout/chart3"/>
    <dgm:cxn modelId="{7FFFBE49-03AA-4B78-9318-BD9D566664A5}" type="presParOf" srcId="{CD204ADD-B4B1-4D09-B282-7F8DC17BFC77}" destId="{60DB9315-323D-431A-9567-5031D2B2EB58}" srcOrd="3" destOrd="0" presId="urn:microsoft.com/office/officeart/2005/8/layout/chart3"/>
    <dgm:cxn modelId="{4A048CD8-0988-4878-9AAC-04CA6AC5A823}" type="presParOf" srcId="{CD204ADD-B4B1-4D09-B282-7F8DC17BFC77}" destId="{58EFC0BE-0F61-40C6-8655-888E1DDC09EE}" srcOrd="4" destOrd="0" presId="urn:microsoft.com/office/officeart/2005/8/layout/chart3"/>
    <dgm:cxn modelId="{143BA595-82E2-4A8F-B814-25DDC43F7010}" type="presParOf" srcId="{CD204ADD-B4B1-4D09-B282-7F8DC17BFC77}" destId="{DD500785-342C-4997-9E5E-20B43A23F6BE}" srcOrd="5" destOrd="0" presId="urn:microsoft.com/office/officeart/2005/8/layout/chart3"/>
    <dgm:cxn modelId="{900CCCF8-7F01-4F6A-920B-6C4B2A61BFEC}" type="presParOf" srcId="{CD204ADD-B4B1-4D09-B282-7F8DC17BFC77}" destId="{1BECB042-8A30-4834-957E-1A2F90B82350}" srcOrd="6" destOrd="0" presId="urn:microsoft.com/office/officeart/2005/8/layout/chart3"/>
    <dgm:cxn modelId="{CDC7EB9B-5B2E-40C0-9A48-6466E411442E}" type="presParOf" srcId="{CD204ADD-B4B1-4D09-B282-7F8DC17BFC77}" destId="{9DC0DE85-16B2-4D06-AB48-9B681B30391B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575BB-09EB-4E8A-A339-37F9CE8D2A3C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7F2FE723-EFB7-436E-BEEE-0BA00F943252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Family</a:t>
          </a:r>
        </a:p>
      </dgm:t>
    </dgm:pt>
    <dgm:pt modelId="{2CD86B65-88BA-45B5-A2E6-3F67B50095DE}" type="parTrans" cxnId="{3F9CE1D7-0761-4DBF-B500-5A0E12033689}">
      <dgm:prSet/>
      <dgm:spPr/>
      <dgm:t>
        <a:bodyPr/>
        <a:lstStyle/>
        <a:p>
          <a:endParaRPr lang="en-US" sz="1800"/>
        </a:p>
      </dgm:t>
    </dgm:pt>
    <dgm:pt modelId="{6DC49AD4-BC71-42D2-969B-E2B2E163440E}" type="sibTrans" cxnId="{3F9CE1D7-0761-4DBF-B500-5A0E12033689}">
      <dgm:prSet/>
      <dgm:spPr/>
      <dgm:t>
        <a:bodyPr/>
        <a:lstStyle/>
        <a:p>
          <a:endParaRPr lang="en-US" sz="1800"/>
        </a:p>
      </dgm:t>
    </dgm:pt>
    <dgm:pt modelId="{B47CECC0-0BE7-4FC1-AC7C-9DF13F996CA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Pregnancy</a:t>
          </a:r>
          <a:endParaRPr lang="en-US" sz="1800" b="1" dirty="0">
            <a:solidFill>
              <a:schemeClr val="tx1"/>
            </a:solidFill>
          </a:endParaRPr>
        </a:p>
      </dgm:t>
    </dgm:pt>
    <dgm:pt modelId="{52826F25-1917-40B7-93E8-6441C8E97EDE}" type="parTrans" cxnId="{BFFDD9A8-358B-47FD-BFE4-5B9260FCC4A2}">
      <dgm:prSet/>
      <dgm:spPr/>
      <dgm:t>
        <a:bodyPr/>
        <a:lstStyle/>
        <a:p>
          <a:endParaRPr lang="en-US" sz="1800"/>
        </a:p>
      </dgm:t>
    </dgm:pt>
    <dgm:pt modelId="{A3E9BEE5-BE86-4028-BC84-508F78A30945}" type="sibTrans" cxnId="{BFFDD9A8-358B-47FD-BFE4-5B9260FCC4A2}">
      <dgm:prSet/>
      <dgm:spPr/>
      <dgm:t>
        <a:bodyPr/>
        <a:lstStyle/>
        <a:p>
          <a:endParaRPr lang="en-US" sz="1800"/>
        </a:p>
      </dgm:t>
    </dgm:pt>
    <dgm:pt modelId="{442B1499-F957-45EE-9540-CD722B1CAE96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Newborn</a:t>
          </a:r>
          <a:endParaRPr lang="en-US" sz="1800" b="1" dirty="0">
            <a:solidFill>
              <a:schemeClr val="tx1"/>
            </a:solidFill>
          </a:endParaRPr>
        </a:p>
      </dgm:t>
    </dgm:pt>
    <dgm:pt modelId="{DAACB97A-7C64-4C01-B46D-DBEF49AE98C0}" type="parTrans" cxnId="{27C2A167-87CF-412E-A6A3-3532F99E582A}">
      <dgm:prSet/>
      <dgm:spPr/>
      <dgm:t>
        <a:bodyPr/>
        <a:lstStyle/>
        <a:p>
          <a:endParaRPr lang="en-US" sz="1800"/>
        </a:p>
      </dgm:t>
    </dgm:pt>
    <dgm:pt modelId="{2E466541-FEBC-4B51-A45D-4D0ABB74367E}" type="sibTrans" cxnId="{27C2A167-87CF-412E-A6A3-3532F99E582A}">
      <dgm:prSet/>
      <dgm:spPr/>
      <dgm:t>
        <a:bodyPr/>
        <a:lstStyle/>
        <a:p>
          <a:endParaRPr lang="en-US" sz="1800"/>
        </a:p>
      </dgm:t>
    </dgm:pt>
    <dgm:pt modelId="{C43A4AD2-2873-4C54-A35A-9F74A180AD3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Infant</a:t>
          </a:r>
          <a:endParaRPr lang="en-US" sz="1800" b="1" dirty="0">
            <a:solidFill>
              <a:schemeClr val="tx1"/>
            </a:solidFill>
          </a:endParaRPr>
        </a:p>
      </dgm:t>
    </dgm:pt>
    <dgm:pt modelId="{04A68836-8FA2-4F68-B0B3-E7582696A381}" type="parTrans" cxnId="{64B2D66C-E03D-4218-B172-47C9FA549C56}">
      <dgm:prSet/>
      <dgm:spPr/>
      <dgm:t>
        <a:bodyPr/>
        <a:lstStyle/>
        <a:p>
          <a:endParaRPr lang="en-US" sz="1800"/>
        </a:p>
      </dgm:t>
    </dgm:pt>
    <dgm:pt modelId="{06882ECC-1A6D-4235-A415-663FD669EDAB}" type="sibTrans" cxnId="{64B2D66C-E03D-4218-B172-47C9FA549C56}">
      <dgm:prSet/>
      <dgm:spPr/>
      <dgm:t>
        <a:bodyPr/>
        <a:lstStyle/>
        <a:p>
          <a:endParaRPr lang="en-US" sz="1800"/>
        </a:p>
      </dgm:t>
    </dgm:pt>
    <dgm:pt modelId="{B6F2ACFB-AB53-4CE9-A0A3-20A7691620AC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Family</a:t>
          </a:r>
          <a:endParaRPr lang="en-US" sz="1800" b="1" dirty="0">
            <a:solidFill>
              <a:schemeClr val="tx1"/>
            </a:solidFill>
          </a:endParaRPr>
        </a:p>
      </dgm:t>
    </dgm:pt>
    <dgm:pt modelId="{A40C4672-BF6B-4BFA-89CA-4C7A63F857D7}" type="parTrans" cxnId="{AC032B4C-ADD1-485C-A3AB-50FC188F47E4}">
      <dgm:prSet/>
      <dgm:spPr/>
      <dgm:t>
        <a:bodyPr/>
        <a:lstStyle/>
        <a:p>
          <a:endParaRPr lang="en-US"/>
        </a:p>
      </dgm:t>
    </dgm:pt>
    <dgm:pt modelId="{62DF982F-6A6C-42C0-BB9C-E76058F90A53}" type="sibTrans" cxnId="{AC032B4C-ADD1-485C-A3AB-50FC188F47E4}">
      <dgm:prSet/>
      <dgm:spPr/>
      <dgm:t>
        <a:bodyPr/>
        <a:lstStyle/>
        <a:p>
          <a:endParaRPr lang="en-US"/>
        </a:p>
      </dgm:t>
    </dgm:pt>
    <dgm:pt modelId="{429887A5-480F-42C7-A359-D9CA274E5CA2}" type="pres">
      <dgm:prSet presAssocID="{90C575BB-09EB-4E8A-A339-37F9CE8D2A3C}" presName="Name0" presStyleCnt="0">
        <dgm:presLayoutVars>
          <dgm:dir/>
          <dgm:animLvl val="lvl"/>
          <dgm:resizeHandles val="exact"/>
        </dgm:presLayoutVars>
      </dgm:prSet>
      <dgm:spPr/>
    </dgm:pt>
    <dgm:pt modelId="{C6A7E2B1-A000-4720-885F-D047A4BC42B7}" type="pres">
      <dgm:prSet presAssocID="{7F2FE723-EFB7-436E-BEEE-0BA00F94325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B513D-E80A-4DC1-BD52-1861E80988A6}" type="pres">
      <dgm:prSet presAssocID="{6DC49AD4-BC71-42D2-969B-E2B2E163440E}" presName="parTxOnlySpace" presStyleCnt="0"/>
      <dgm:spPr/>
    </dgm:pt>
    <dgm:pt modelId="{F5395455-A646-40B0-8B43-8D2F041D7A49}" type="pres">
      <dgm:prSet presAssocID="{B47CECC0-0BE7-4FC1-AC7C-9DF13F996CA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CF926-3DF7-4310-9D36-A868627DFD54}" type="pres">
      <dgm:prSet presAssocID="{A3E9BEE5-BE86-4028-BC84-508F78A30945}" presName="parTxOnlySpace" presStyleCnt="0"/>
      <dgm:spPr/>
    </dgm:pt>
    <dgm:pt modelId="{7E1C62C9-AEB8-484F-8CCA-2B99174F713F}" type="pres">
      <dgm:prSet presAssocID="{442B1499-F957-45EE-9540-CD722B1CAE9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F7A79-8C5F-40A8-B31C-7AC49AFC7BCB}" type="pres">
      <dgm:prSet presAssocID="{2E466541-FEBC-4B51-A45D-4D0ABB74367E}" presName="parTxOnlySpace" presStyleCnt="0"/>
      <dgm:spPr/>
    </dgm:pt>
    <dgm:pt modelId="{1D3BDAD1-3343-4EAF-B6C5-E6F705200429}" type="pres">
      <dgm:prSet presAssocID="{C43A4AD2-2873-4C54-A35A-9F74A180AD3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E6D04-C864-4AAD-9B9E-EE4A8EDA814D}" type="pres">
      <dgm:prSet presAssocID="{06882ECC-1A6D-4235-A415-663FD669EDAB}" presName="parTxOnlySpace" presStyleCnt="0"/>
      <dgm:spPr/>
    </dgm:pt>
    <dgm:pt modelId="{A0B53F20-228C-4EE2-A235-E00E92E3B279}" type="pres">
      <dgm:prSet presAssocID="{B6F2ACFB-AB53-4CE9-A0A3-20A7691620A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032B4C-ADD1-485C-A3AB-50FC188F47E4}" srcId="{90C575BB-09EB-4E8A-A339-37F9CE8D2A3C}" destId="{B6F2ACFB-AB53-4CE9-A0A3-20A7691620AC}" srcOrd="4" destOrd="0" parTransId="{A40C4672-BF6B-4BFA-89CA-4C7A63F857D7}" sibTransId="{62DF982F-6A6C-42C0-BB9C-E76058F90A53}"/>
    <dgm:cxn modelId="{FEAF7CCE-D47D-46A3-AC70-DBC70B8C3D87}" type="presOf" srcId="{B6F2ACFB-AB53-4CE9-A0A3-20A7691620AC}" destId="{A0B53F20-228C-4EE2-A235-E00E92E3B279}" srcOrd="0" destOrd="0" presId="urn:microsoft.com/office/officeart/2005/8/layout/chevron1"/>
    <dgm:cxn modelId="{345387BE-427C-4FE2-A6A2-1CB90BF02B63}" type="presOf" srcId="{C43A4AD2-2873-4C54-A35A-9F74A180AD32}" destId="{1D3BDAD1-3343-4EAF-B6C5-E6F705200429}" srcOrd="0" destOrd="0" presId="urn:microsoft.com/office/officeart/2005/8/layout/chevron1"/>
    <dgm:cxn modelId="{7242B420-2968-49B0-B898-8F95144C688F}" type="presOf" srcId="{90C575BB-09EB-4E8A-A339-37F9CE8D2A3C}" destId="{429887A5-480F-42C7-A359-D9CA274E5CA2}" srcOrd="0" destOrd="0" presId="urn:microsoft.com/office/officeart/2005/8/layout/chevron1"/>
    <dgm:cxn modelId="{3F9CE1D7-0761-4DBF-B500-5A0E12033689}" srcId="{90C575BB-09EB-4E8A-A339-37F9CE8D2A3C}" destId="{7F2FE723-EFB7-436E-BEEE-0BA00F943252}" srcOrd="0" destOrd="0" parTransId="{2CD86B65-88BA-45B5-A2E6-3F67B50095DE}" sibTransId="{6DC49AD4-BC71-42D2-969B-E2B2E163440E}"/>
    <dgm:cxn modelId="{5C48610E-9244-4358-A421-2AAA7C6CC0DA}" type="presOf" srcId="{442B1499-F957-45EE-9540-CD722B1CAE96}" destId="{7E1C62C9-AEB8-484F-8CCA-2B99174F713F}" srcOrd="0" destOrd="0" presId="urn:microsoft.com/office/officeart/2005/8/layout/chevron1"/>
    <dgm:cxn modelId="{64B2D66C-E03D-4218-B172-47C9FA549C56}" srcId="{90C575BB-09EB-4E8A-A339-37F9CE8D2A3C}" destId="{C43A4AD2-2873-4C54-A35A-9F74A180AD32}" srcOrd="3" destOrd="0" parTransId="{04A68836-8FA2-4F68-B0B3-E7582696A381}" sibTransId="{06882ECC-1A6D-4235-A415-663FD669EDAB}"/>
    <dgm:cxn modelId="{101C2D82-3A3C-46A9-8A8B-A5FCE0B7F375}" type="presOf" srcId="{B47CECC0-0BE7-4FC1-AC7C-9DF13F996CA1}" destId="{F5395455-A646-40B0-8B43-8D2F041D7A49}" srcOrd="0" destOrd="0" presId="urn:microsoft.com/office/officeart/2005/8/layout/chevron1"/>
    <dgm:cxn modelId="{27C2A167-87CF-412E-A6A3-3532F99E582A}" srcId="{90C575BB-09EB-4E8A-A339-37F9CE8D2A3C}" destId="{442B1499-F957-45EE-9540-CD722B1CAE96}" srcOrd="2" destOrd="0" parTransId="{DAACB97A-7C64-4C01-B46D-DBEF49AE98C0}" sibTransId="{2E466541-FEBC-4B51-A45D-4D0ABB74367E}"/>
    <dgm:cxn modelId="{BFFDD9A8-358B-47FD-BFE4-5B9260FCC4A2}" srcId="{90C575BB-09EB-4E8A-A339-37F9CE8D2A3C}" destId="{B47CECC0-0BE7-4FC1-AC7C-9DF13F996CA1}" srcOrd="1" destOrd="0" parTransId="{52826F25-1917-40B7-93E8-6441C8E97EDE}" sibTransId="{A3E9BEE5-BE86-4028-BC84-508F78A30945}"/>
    <dgm:cxn modelId="{35F3C15A-1ABA-4DF9-B4D6-3CB2C12F701C}" type="presOf" srcId="{7F2FE723-EFB7-436E-BEEE-0BA00F943252}" destId="{C6A7E2B1-A000-4720-885F-D047A4BC42B7}" srcOrd="0" destOrd="0" presId="urn:microsoft.com/office/officeart/2005/8/layout/chevron1"/>
    <dgm:cxn modelId="{AA735C3E-EC06-4D9F-95CF-3430F28E05BC}" type="presParOf" srcId="{429887A5-480F-42C7-A359-D9CA274E5CA2}" destId="{C6A7E2B1-A000-4720-885F-D047A4BC42B7}" srcOrd="0" destOrd="0" presId="urn:microsoft.com/office/officeart/2005/8/layout/chevron1"/>
    <dgm:cxn modelId="{1016125C-AEB1-4A53-AC07-0687E9FBF284}" type="presParOf" srcId="{429887A5-480F-42C7-A359-D9CA274E5CA2}" destId="{97AB513D-E80A-4DC1-BD52-1861E80988A6}" srcOrd="1" destOrd="0" presId="urn:microsoft.com/office/officeart/2005/8/layout/chevron1"/>
    <dgm:cxn modelId="{AB9C8B6E-B141-4575-B830-5FCE5E263E80}" type="presParOf" srcId="{429887A5-480F-42C7-A359-D9CA274E5CA2}" destId="{F5395455-A646-40B0-8B43-8D2F041D7A49}" srcOrd="2" destOrd="0" presId="urn:microsoft.com/office/officeart/2005/8/layout/chevron1"/>
    <dgm:cxn modelId="{71495C74-AF5E-4ECD-A0F4-51BE01C42141}" type="presParOf" srcId="{429887A5-480F-42C7-A359-D9CA274E5CA2}" destId="{8E2CF926-3DF7-4310-9D36-A868627DFD54}" srcOrd="3" destOrd="0" presId="urn:microsoft.com/office/officeart/2005/8/layout/chevron1"/>
    <dgm:cxn modelId="{0989706E-F241-4C3F-AA95-D90BF6A92A87}" type="presParOf" srcId="{429887A5-480F-42C7-A359-D9CA274E5CA2}" destId="{7E1C62C9-AEB8-484F-8CCA-2B99174F713F}" srcOrd="4" destOrd="0" presId="urn:microsoft.com/office/officeart/2005/8/layout/chevron1"/>
    <dgm:cxn modelId="{12751048-2F7A-47DF-B98C-BA39454B5BF2}" type="presParOf" srcId="{429887A5-480F-42C7-A359-D9CA274E5CA2}" destId="{905F7A79-8C5F-40A8-B31C-7AC49AFC7BCB}" srcOrd="5" destOrd="0" presId="urn:microsoft.com/office/officeart/2005/8/layout/chevron1"/>
    <dgm:cxn modelId="{FC9162A4-4D36-4F2B-A621-917DD2E242D9}" type="presParOf" srcId="{429887A5-480F-42C7-A359-D9CA274E5CA2}" destId="{1D3BDAD1-3343-4EAF-B6C5-E6F705200429}" srcOrd="6" destOrd="0" presId="urn:microsoft.com/office/officeart/2005/8/layout/chevron1"/>
    <dgm:cxn modelId="{6FB46CEC-8675-4518-8B13-F1B4108BB128}" type="presParOf" srcId="{429887A5-480F-42C7-A359-D9CA274E5CA2}" destId="{ACCE6D04-C864-4AAD-9B9E-EE4A8EDA814D}" srcOrd="7" destOrd="0" presId="urn:microsoft.com/office/officeart/2005/8/layout/chevron1"/>
    <dgm:cxn modelId="{E6BB1D81-3ADE-4F9B-995B-AE13A8230164}" type="presParOf" srcId="{429887A5-480F-42C7-A359-D9CA274E5CA2}" destId="{A0B53F20-228C-4EE2-A235-E00E92E3B27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33D73A-64FE-4578-86D5-1532BACB049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54A7C-25B0-40A5-96CC-FDE9B029CE32}">
      <dgm:prSet phldrT="[Text]" custT="1"/>
      <dgm:spPr/>
      <dgm:t>
        <a:bodyPr/>
        <a:lstStyle/>
        <a:p>
          <a:r>
            <a:rPr lang="en-US" sz="2800" dirty="0" smtClean="0"/>
            <a:t>Patient</a:t>
          </a:r>
          <a:endParaRPr lang="en-US" sz="2800" dirty="0"/>
        </a:p>
      </dgm:t>
    </dgm:pt>
    <dgm:pt modelId="{19549D14-882E-47AD-BE50-09FF3C6D6FFB}" type="parTrans" cxnId="{6A40E56F-73DF-4C7F-B471-09B7E3DA2F92}">
      <dgm:prSet/>
      <dgm:spPr/>
      <dgm:t>
        <a:bodyPr/>
        <a:lstStyle/>
        <a:p>
          <a:endParaRPr lang="en-US" sz="2000"/>
        </a:p>
      </dgm:t>
    </dgm:pt>
    <dgm:pt modelId="{14FCE35E-3361-400C-8C6C-ACBCDFD1D1EC}" type="sibTrans" cxnId="{6A40E56F-73DF-4C7F-B471-09B7E3DA2F92}">
      <dgm:prSet/>
      <dgm:spPr/>
      <dgm:t>
        <a:bodyPr/>
        <a:lstStyle/>
        <a:p>
          <a:endParaRPr lang="en-US" sz="2000"/>
        </a:p>
      </dgm:t>
    </dgm:pt>
    <dgm:pt modelId="{E774B213-B862-43AF-B188-A9BC2558699A}">
      <dgm:prSet phldrT="[Text]" custT="1"/>
      <dgm:spPr/>
      <dgm:t>
        <a:bodyPr/>
        <a:lstStyle/>
        <a:p>
          <a:r>
            <a:rPr lang="en-US" sz="1000" dirty="0" smtClean="0"/>
            <a:t>Obstetric care team</a:t>
          </a:r>
          <a:endParaRPr lang="en-US" sz="1000" dirty="0"/>
        </a:p>
      </dgm:t>
    </dgm:pt>
    <dgm:pt modelId="{1EAC7ED1-25A8-4147-AFBF-08C18268BDEE}" type="parTrans" cxnId="{0522F44D-8548-4040-9BE1-4203690A39A9}">
      <dgm:prSet/>
      <dgm:spPr/>
      <dgm:t>
        <a:bodyPr/>
        <a:lstStyle/>
        <a:p>
          <a:endParaRPr lang="en-US" sz="2000"/>
        </a:p>
      </dgm:t>
    </dgm:pt>
    <dgm:pt modelId="{B19AF9D0-F46B-4F7C-B20D-2C8691FF131D}" type="sibTrans" cxnId="{0522F44D-8548-4040-9BE1-4203690A39A9}">
      <dgm:prSet/>
      <dgm:spPr/>
      <dgm:t>
        <a:bodyPr/>
        <a:lstStyle/>
        <a:p>
          <a:endParaRPr lang="en-US" sz="2000"/>
        </a:p>
      </dgm:t>
    </dgm:pt>
    <dgm:pt modelId="{8DD97A9A-A884-4279-9AE1-C9AF41E8846F}">
      <dgm:prSet phldrT="[Text]" custT="1"/>
      <dgm:spPr/>
      <dgm:t>
        <a:bodyPr/>
        <a:lstStyle/>
        <a:p>
          <a:r>
            <a:rPr lang="en-US" sz="1000" dirty="0" smtClean="0"/>
            <a:t>Primary care </a:t>
          </a:r>
          <a:endParaRPr lang="en-US" sz="1000" dirty="0"/>
        </a:p>
      </dgm:t>
    </dgm:pt>
    <dgm:pt modelId="{3AA32D25-5DF3-4CFA-9655-CE86FC7C8FF9}" type="parTrans" cxnId="{A07AC27D-069E-470B-89F6-00FE6BCD8D5C}">
      <dgm:prSet/>
      <dgm:spPr/>
      <dgm:t>
        <a:bodyPr/>
        <a:lstStyle/>
        <a:p>
          <a:endParaRPr lang="en-US" sz="2000"/>
        </a:p>
      </dgm:t>
    </dgm:pt>
    <dgm:pt modelId="{146FFA74-C0E8-4634-A2D0-10E3C4BDFA21}" type="sibTrans" cxnId="{A07AC27D-069E-470B-89F6-00FE6BCD8D5C}">
      <dgm:prSet/>
      <dgm:spPr/>
      <dgm:t>
        <a:bodyPr/>
        <a:lstStyle/>
        <a:p>
          <a:endParaRPr lang="en-US" sz="2000"/>
        </a:p>
      </dgm:t>
    </dgm:pt>
    <dgm:pt modelId="{00C7AC62-30D2-439D-9DD9-DB2C1AC13EDD}">
      <dgm:prSet phldrT="[Text]" custT="1"/>
      <dgm:spPr/>
      <dgm:t>
        <a:bodyPr/>
        <a:lstStyle/>
        <a:p>
          <a:r>
            <a:rPr lang="en-US" sz="1000" dirty="0" smtClean="0"/>
            <a:t>Peer support</a:t>
          </a:r>
          <a:endParaRPr lang="en-US" sz="1000" dirty="0"/>
        </a:p>
      </dgm:t>
    </dgm:pt>
    <dgm:pt modelId="{30F7D77B-B4AE-4E88-9A80-F6DFD6ADB014}" type="parTrans" cxnId="{8634DD78-FA62-45E1-B6C6-607C19F0C188}">
      <dgm:prSet/>
      <dgm:spPr/>
      <dgm:t>
        <a:bodyPr/>
        <a:lstStyle/>
        <a:p>
          <a:endParaRPr lang="en-US" sz="2000"/>
        </a:p>
      </dgm:t>
    </dgm:pt>
    <dgm:pt modelId="{C33AE584-CA1E-47D9-BED2-241B3E949DA1}" type="sibTrans" cxnId="{8634DD78-FA62-45E1-B6C6-607C19F0C188}">
      <dgm:prSet/>
      <dgm:spPr/>
      <dgm:t>
        <a:bodyPr/>
        <a:lstStyle/>
        <a:p>
          <a:endParaRPr lang="en-US" sz="2000"/>
        </a:p>
      </dgm:t>
    </dgm:pt>
    <dgm:pt modelId="{71CFFA48-415F-49E8-BDD1-DAC3F56C0B27}">
      <dgm:prSet phldrT="[Text]" custT="1"/>
      <dgm:spPr/>
      <dgm:t>
        <a:bodyPr/>
        <a:lstStyle/>
        <a:p>
          <a:r>
            <a:rPr lang="en-US" sz="1000" dirty="0" smtClean="0"/>
            <a:t>OUD specialist</a:t>
          </a:r>
          <a:endParaRPr lang="en-US" sz="1000" dirty="0"/>
        </a:p>
      </dgm:t>
    </dgm:pt>
    <dgm:pt modelId="{E7755857-8FFD-416A-A480-8A642A063FAE}" type="parTrans" cxnId="{9FA65F06-884E-4A22-8949-315B8014E8FC}">
      <dgm:prSet/>
      <dgm:spPr/>
      <dgm:t>
        <a:bodyPr/>
        <a:lstStyle/>
        <a:p>
          <a:endParaRPr lang="en-US" sz="2000"/>
        </a:p>
      </dgm:t>
    </dgm:pt>
    <dgm:pt modelId="{C3F8A1C7-7A2F-490E-8988-3E4138334417}" type="sibTrans" cxnId="{9FA65F06-884E-4A22-8949-315B8014E8FC}">
      <dgm:prSet/>
      <dgm:spPr/>
      <dgm:t>
        <a:bodyPr/>
        <a:lstStyle/>
        <a:p>
          <a:endParaRPr lang="en-US" sz="2000"/>
        </a:p>
      </dgm:t>
    </dgm:pt>
    <dgm:pt modelId="{4C1E48C7-B4A6-4B2F-AE87-4F9B87A61A66}">
      <dgm:prSet custT="1"/>
      <dgm:spPr/>
      <dgm:t>
        <a:bodyPr/>
        <a:lstStyle/>
        <a:p>
          <a:r>
            <a:rPr lang="en-US" sz="1000" dirty="0" smtClean="0"/>
            <a:t>Mental Health team</a:t>
          </a:r>
          <a:endParaRPr lang="en-US" sz="1000" dirty="0"/>
        </a:p>
      </dgm:t>
    </dgm:pt>
    <dgm:pt modelId="{87378FEB-6911-428E-96D3-68323492829B}" type="parTrans" cxnId="{9243335B-7AB6-49D6-BBC1-8B9FF686A732}">
      <dgm:prSet/>
      <dgm:spPr/>
      <dgm:t>
        <a:bodyPr/>
        <a:lstStyle/>
        <a:p>
          <a:endParaRPr lang="en-US" sz="2000"/>
        </a:p>
      </dgm:t>
    </dgm:pt>
    <dgm:pt modelId="{B28C875F-CE4A-4EF7-B28A-F5058B24362D}" type="sibTrans" cxnId="{9243335B-7AB6-49D6-BBC1-8B9FF686A732}">
      <dgm:prSet/>
      <dgm:spPr/>
      <dgm:t>
        <a:bodyPr/>
        <a:lstStyle/>
        <a:p>
          <a:endParaRPr lang="en-US" sz="2000"/>
        </a:p>
      </dgm:t>
    </dgm:pt>
    <dgm:pt modelId="{BF815843-7B9D-40E8-AE4D-386B67B9BBF9}">
      <dgm:prSet custT="1"/>
      <dgm:spPr/>
      <dgm:t>
        <a:bodyPr/>
        <a:lstStyle/>
        <a:p>
          <a:r>
            <a:rPr lang="en-US" sz="1000" dirty="0" smtClean="0"/>
            <a:t>Case </a:t>
          </a:r>
          <a:r>
            <a:rPr lang="en-US" sz="1000" dirty="0" err="1" smtClean="0"/>
            <a:t>mgmt</a:t>
          </a:r>
          <a:endParaRPr lang="en-US" sz="1000" dirty="0"/>
        </a:p>
      </dgm:t>
    </dgm:pt>
    <dgm:pt modelId="{9861CE09-0DC6-41FD-9B79-E36A95384A93}" type="parTrans" cxnId="{79D5FE43-4BAB-45D5-91A9-38BAF86B1A73}">
      <dgm:prSet/>
      <dgm:spPr/>
      <dgm:t>
        <a:bodyPr/>
        <a:lstStyle/>
        <a:p>
          <a:endParaRPr lang="en-US" sz="2000"/>
        </a:p>
      </dgm:t>
    </dgm:pt>
    <dgm:pt modelId="{8A1F8B83-4B9C-4817-A350-A19DF4D1F5F9}" type="sibTrans" cxnId="{79D5FE43-4BAB-45D5-91A9-38BAF86B1A73}">
      <dgm:prSet/>
      <dgm:spPr/>
      <dgm:t>
        <a:bodyPr/>
        <a:lstStyle/>
        <a:p>
          <a:endParaRPr lang="en-US" sz="2000"/>
        </a:p>
      </dgm:t>
    </dgm:pt>
    <dgm:pt modelId="{096DDC07-DE3D-4F73-8200-424E45D97A0B}" type="pres">
      <dgm:prSet presAssocID="{B933D73A-64FE-4578-86D5-1532BACB049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A5837A-B840-4C0D-84B5-C1E5D11442D0}" type="pres">
      <dgm:prSet presAssocID="{6F754A7C-25B0-40A5-96CC-FDE9B029CE32}" presName="centerShape" presStyleLbl="node0" presStyleIdx="0" presStyleCnt="1" custScaleX="118944" custScaleY="107307"/>
      <dgm:spPr/>
      <dgm:t>
        <a:bodyPr/>
        <a:lstStyle/>
        <a:p>
          <a:endParaRPr lang="en-US"/>
        </a:p>
      </dgm:t>
    </dgm:pt>
    <dgm:pt modelId="{187759F1-33D0-43C5-9FF7-EDEAFFF6D436}" type="pres">
      <dgm:prSet presAssocID="{BF815843-7B9D-40E8-AE4D-386B67B9BBF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9ECC4-972E-4E19-B8DB-EAEBB335E5E1}" type="pres">
      <dgm:prSet presAssocID="{BF815843-7B9D-40E8-AE4D-386B67B9BBF9}" presName="dummy" presStyleCnt="0"/>
      <dgm:spPr/>
    </dgm:pt>
    <dgm:pt modelId="{F5DEF54E-D243-41A2-B3F2-D62532B4BF01}" type="pres">
      <dgm:prSet presAssocID="{8A1F8B83-4B9C-4817-A350-A19DF4D1F5F9}" presName="sibTrans" presStyleLbl="sibTrans2D1" presStyleIdx="0" presStyleCnt="6"/>
      <dgm:spPr/>
      <dgm:t>
        <a:bodyPr/>
        <a:lstStyle/>
        <a:p>
          <a:endParaRPr lang="en-US"/>
        </a:p>
      </dgm:t>
    </dgm:pt>
    <dgm:pt modelId="{C00A9841-B946-4E3B-B591-82498E607762}" type="pres">
      <dgm:prSet presAssocID="{4C1E48C7-B4A6-4B2F-AE87-4F9B87A61A6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43712-0FB7-49B7-BDF4-9B3C244E83FD}" type="pres">
      <dgm:prSet presAssocID="{4C1E48C7-B4A6-4B2F-AE87-4F9B87A61A66}" presName="dummy" presStyleCnt="0"/>
      <dgm:spPr/>
    </dgm:pt>
    <dgm:pt modelId="{6F4EBA45-D3AF-4228-8816-4EBF23A1F117}" type="pres">
      <dgm:prSet presAssocID="{B28C875F-CE4A-4EF7-B28A-F5058B24362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E728503E-BD09-41D4-9F57-5B0D1040B931}" type="pres">
      <dgm:prSet presAssocID="{E774B213-B862-43AF-B188-A9BC2558699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1A1AF-7115-4E37-8273-9900D8D78A7E}" type="pres">
      <dgm:prSet presAssocID="{E774B213-B862-43AF-B188-A9BC2558699A}" presName="dummy" presStyleCnt="0"/>
      <dgm:spPr/>
    </dgm:pt>
    <dgm:pt modelId="{902025C1-13CA-4007-BD5B-59E560E2034F}" type="pres">
      <dgm:prSet presAssocID="{B19AF9D0-F46B-4F7C-B20D-2C8691FF131D}" presName="sibTrans" presStyleLbl="sibTrans2D1" presStyleIdx="2" presStyleCnt="6"/>
      <dgm:spPr/>
      <dgm:t>
        <a:bodyPr/>
        <a:lstStyle/>
        <a:p>
          <a:endParaRPr lang="en-US"/>
        </a:p>
      </dgm:t>
    </dgm:pt>
    <dgm:pt modelId="{E70880C4-F5B6-4F59-8000-09CC6B3EEB17}" type="pres">
      <dgm:prSet presAssocID="{8DD97A9A-A884-4279-9AE1-C9AF41E8846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9F595-4397-400A-A5D3-E96942907FF2}" type="pres">
      <dgm:prSet presAssocID="{8DD97A9A-A884-4279-9AE1-C9AF41E8846F}" presName="dummy" presStyleCnt="0"/>
      <dgm:spPr/>
    </dgm:pt>
    <dgm:pt modelId="{2734A85B-531B-45C5-A7A3-79CC2D150706}" type="pres">
      <dgm:prSet presAssocID="{146FFA74-C0E8-4634-A2D0-10E3C4BDFA21}" presName="sibTrans" presStyleLbl="sibTrans2D1" presStyleIdx="3" presStyleCnt="6"/>
      <dgm:spPr/>
      <dgm:t>
        <a:bodyPr/>
        <a:lstStyle/>
        <a:p>
          <a:endParaRPr lang="en-US"/>
        </a:p>
      </dgm:t>
    </dgm:pt>
    <dgm:pt modelId="{5458FD76-7692-46B2-8BBC-100D71E17419}" type="pres">
      <dgm:prSet presAssocID="{00C7AC62-30D2-439D-9DD9-DB2C1AC13ED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845DD-DF04-4FF1-9F7C-04042CE0A3C2}" type="pres">
      <dgm:prSet presAssocID="{00C7AC62-30D2-439D-9DD9-DB2C1AC13EDD}" presName="dummy" presStyleCnt="0"/>
      <dgm:spPr/>
    </dgm:pt>
    <dgm:pt modelId="{77FDDA41-F5BF-4147-8D2E-E0B16D75B362}" type="pres">
      <dgm:prSet presAssocID="{C33AE584-CA1E-47D9-BED2-241B3E949DA1}" presName="sibTrans" presStyleLbl="sibTrans2D1" presStyleIdx="4" presStyleCnt="6"/>
      <dgm:spPr/>
      <dgm:t>
        <a:bodyPr/>
        <a:lstStyle/>
        <a:p>
          <a:endParaRPr lang="en-US"/>
        </a:p>
      </dgm:t>
    </dgm:pt>
    <dgm:pt modelId="{982884CD-A024-43A0-98A6-C1D840ABD7DB}" type="pres">
      <dgm:prSet presAssocID="{71CFFA48-415F-49E8-BDD1-DAC3F56C0B2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CE1EA-35A4-4992-BEB2-97CEBBA939D5}" type="pres">
      <dgm:prSet presAssocID="{71CFFA48-415F-49E8-BDD1-DAC3F56C0B27}" presName="dummy" presStyleCnt="0"/>
      <dgm:spPr/>
    </dgm:pt>
    <dgm:pt modelId="{58B16702-2785-430C-99B1-9ACC629E90A3}" type="pres">
      <dgm:prSet presAssocID="{C3F8A1C7-7A2F-490E-8988-3E4138334417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2B632369-2C98-432E-B61F-E6EF500AB67D}" type="presOf" srcId="{B19AF9D0-F46B-4F7C-B20D-2C8691FF131D}" destId="{902025C1-13CA-4007-BD5B-59E560E2034F}" srcOrd="0" destOrd="0" presId="urn:microsoft.com/office/officeart/2005/8/layout/radial6"/>
    <dgm:cxn modelId="{79D5FE43-4BAB-45D5-91A9-38BAF86B1A73}" srcId="{6F754A7C-25B0-40A5-96CC-FDE9B029CE32}" destId="{BF815843-7B9D-40E8-AE4D-386B67B9BBF9}" srcOrd="0" destOrd="0" parTransId="{9861CE09-0DC6-41FD-9B79-E36A95384A93}" sibTransId="{8A1F8B83-4B9C-4817-A350-A19DF4D1F5F9}"/>
    <dgm:cxn modelId="{39F8E333-E560-422D-9EEA-FA0C5802C0F3}" type="presOf" srcId="{6F754A7C-25B0-40A5-96CC-FDE9B029CE32}" destId="{CDA5837A-B840-4C0D-84B5-C1E5D11442D0}" srcOrd="0" destOrd="0" presId="urn:microsoft.com/office/officeart/2005/8/layout/radial6"/>
    <dgm:cxn modelId="{6A40E56F-73DF-4C7F-B471-09B7E3DA2F92}" srcId="{B933D73A-64FE-4578-86D5-1532BACB049F}" destId="{6F754A7C-25B0-40A5-96CC-FDE9B029CE32}" srcOrd="0" destOrd="0" parTransId="{19549D14-882E-47AD-BE50-09FF3C6D6FFB}" sibTransId="{14FCE35E-3361-400C-8C6C-ACBCDFD1D1EC}"/>
    <dgm:cxn modelId="{BBC41D31-89CF-46A2-87CD-7A6E609E48D9}" type="presOf" srcId="{B933D73A-64FE-4578-86D5-1532BACB049F}" destId="{096DDC07-DE3D-4F73-8200-424E45D97A0B}" srcOrd="0" destOrd="0" presId="urn:microsoft.com/office/officeart/2005/8/layout/radial6"/>
    <dgm:cxn modelId="{5081990A-093D-464D-8141-F0D09E5266D7}" type="presOf" srcId="{8A1F8B83-4B9C-4817-A350-A19DF4D1F5F9}" destId="{F5DEF54E-D243-41A2-B3F2-D62532B4BF01}" srcOrd="0" destOrd="0" presId="urn:microsoft.com/office/officeart/2005/8/layout/radial6"/>
    <dgm:cxn modelId="{B52BAA4F-B56C-414D-93EA-ED76D1A80EEA}" type="presOf" srcId="{4C1E48C7-B4A6-4B2F-AE87-4F9B87A61A66}" destId="{C00A9841-B946-4E3B-B591-82498E607762}" srcOrd="0" destOrd="0" presId="urn:microsoft.com/office/officeart/2005/8/layout/radial6"/>
    <dgm:cxn modelId="{B4DB0775-5398-41B7-92B9-EB0C866EFECB}" type="presOf" srcId="{146FFA74-C0E8-4634-A2D0-10E3C4BDFA21}" destId="{2734A85B-531B-45C5-A7A3-79CC2D150706}" srcOrd="0" destOrd="0" presId="urn:microsoft.com/office/officeart/2005/8/layout/radial6"/>
    <dgm:cxn modelId="{8634DD78-FA62-45E1-B6C6-607C19F0C188}" srcId="{6F754A7C-25B0-40A5-96CC-FDE9B029CE32}" destId="{00C7AC62-30D2-439D-9DD9-DB2C1AC13EDD}" srcOrd="4" destOrd="0" parTransId="{30F7D77B-B4AE-4E88-9A80-F6DFD6ADB014}" sibTransId="{C33AE584-CA1E-47D9-BED2-241B3E949DA1}"/>
    <dgm:cxn modelId="{DFD1E280-B2CA-4C50-8362-0996EB563B30}" type="presOf" srcId="{00C7AC62-30D2-439D-9DD9-DB2C1AC13EDD}" destId="{5458FD76-7692-46B2-8BBC-100D71E17419}" srcOrd="0" destOrd="0" presId="urn:microsoft.com/office/officeart/2005/8/layout/radial6"/>
    <dgm:cxn modelId="{A07AC27D-069E-470B-89F6-00FE6BCD8D5C}" srcId="{6F754A7C-25B0-40A5-96CC-FDE9B029CE32}" destId="{8DD97A9A-A884-4279-9AE1-C9AF41E8846F}" srcOrd="3" destOrd="0" parTransId="{3AA32D25-5DF3-4CFA-9655-CE86FC7C8FF9}" sibTransId="{146FFA74-C0E8-4634-A2D0-10E3C4BDFA21}"/>
    <dgm:cxn modelId="{9FA65F06-884E-4A22-8949-315B8014E8FC}" srcId="{6F754A7C-25B0-40A5-96CC-FDE9B029CE32}" destId="{71CFFA48-415F-49E8-BDD1-DAC3F56C0B27}" srcOrd="5" destOrd="0" parTransId="{E7755857-8FFD-416A-A480-8A642A063FAE}" sibTransId="{C3F8A1C7-7A2F-490E-8988-3E4138334417}"/>
    <dgm:cxn modelId="{0522F44D-8548-4040-9BE1-4203690A39A9}" srcId="{6F754A7C-25B0-40A5-96CC-FDE9B029CE32}" destId="{E774B213-B862-43AF-B188-A9BC2558699A}" srcOrd="2" destOrd="0" parTransId="{1EAC7ED1-25A8-4147-AFBF-08C18268BDEE}" sibTransId="{B19AF9D0-F46B-4F7C-B20D-2C8691FF131D}"/>
    <dgm:cxn modelId="{2044036B-13AD-4829-AB25-AD3C0DE9BF37}" type="presOf" srcId="{B28C875F-CE4A-4EF7-B28A-F5058B24362D}" destId="{6F4EBA45-D3AF-4228-8816-4EBF23A1F117}" srcOrd="0" destOrd="0" presId="urn:microsoft.com/office/officeart/2005/8/layout/radial6"/>
    <dgm:cxn modelId="{396E2651-738F-4422-8A4A-367F2245B5EE}" type="presOf" srcId="{E774B213-B862-43AF-B188-A9BC2558699A}" destId="{E728503E-BD09-41D4-9F57-5B0D1040B931}" srcOrd="0" destOrd="0" presId="urn:microsoft.com/office/officeart/2005/8/layout/radial6"/>
    <dgm:cxn modelId="{FF87BFC4-E01B-4389-95F9-F231BD4BE9E2}" type="presOf" srcId="{8DD97A9A-A884-4279-9AE1-C9AF41E8846F}" destId="{E70880C4-F5B6-4F59-8000-09CC6B3EEB17}" srcOrd="0" destOrd="0" presId="urn:microsoft.com/office/officeart/2005/8/layout/radial6"/>
    <dgm:cxn modelId="{9243335B-7AB6-49D6-BBC1-8B9FF686A732}" srcId="{6F754A7C-25B0-40A5-96CC-FDE9B029CE32}" destId="{4C1E48C7-B4A6-4B2F-AE87-4F9B87A61A66}" srcOrd="1" destOrd="0" parTransId="{87378FEB-6911-428E-96D3-68323492829B}" sibTransId="{B28C875F-CE4A-4EF7-B28A-F5058B24362D}"/>
    <dgm:cxn modelId="{A9CDC567-CDDE-431D-AAFD-5E8C5146385C}" type="presOf" srcId="{C3F8A1C7-7A2F-490E-8988-3E4138334417}" destId="{58B16702-2785-430C-99B1-9ACC629E90A3}" srcOrd="0" destOrd="0" presId="urn:microsoft.com/office/officeart/2005/8/layout/radial6"/>
    <dgm:cxn modelId="{7C654624-1F02-41FB-BCB1-BF4270D89B18}" type="presOf" srcId="{C33AE584-CA1E-47D9-BED2-241B3E949DA1}" destId="{77FDDA41-F5BF-4147-8D2E-E0B16D75B362}" srcOrd="0" destOrd="0" presId="urn:microsoft.com/office/officeart/2005/8/layout/radial6"/>
    <dgm:cxn modelId="{1AC51DF9-FB58-40A0-8DA6-697E0B177C42}" type="presOf" srcId="{BF815843-7B9D-40E8-AE4D-386B67B9BBF9}" destId="{187759F1-33D0-43C5-9FF7-EDEAFFF6D436}" srcOrd="0" destOrd="0" presId="urn:microsoft.com/office/officeart/2005/8/layout/radial6"/>
    <dgm:cxn modelId="{C53706F7-CD6E-4082-BCAC-6D86BE7269B8}" type="presOf" srcId="{71CFFA48-415F-49E8-BDD1-DAC3F56C0B27}" destId="{982884CD-A024-43A0-98A6-C1D840ABD7DB}" srcOrd="0" destOrd="0" presId="urn:microsoft.com/office/officeart/2005/8/layout/radial6"/>
    <dgm:cxn modelId="{23758204-3961-4581-9AAE-2BE07550CE47}" type="presParOf" srcId="{096DDC07-DE3D-4F73-8200-424E45D97A0B}" destId="{CDA5837A-B840-4C0D-84B5-C1E5D11442D0}" srcOrd="0" destOrd="0" presId="urn:microsoft.com/office/officeart/2005/8/layout/radial6"/>
    <dgm:cxn modelId="{565AEB88-886C-4AFD-935C-5AD5E4B94ED7}" type="presParOf" srcId="{096DDC07-DE3D-4F73-8200-424E45D97A0B}" destId="{187759F1-33D0-43C5-9FF7-EDEAFFF6D436}" srcOrd="1" destOrd="0" presId="urn:microsoft.com/office/officeart/2005/8/layout/radial6"/>
    <dgm:cxn modelId="{3323AB07-511A-40CA-A13A-01181EE7F983}" type="presParOf" srcId="{096DDC07-DE3D-4F73-8200-424E45D97A0B}" destId="{6719ECC4-972E-4E19-B8DB-EAEBB335E5E1}" srcOrd="2" destOrd="0" presId="urn:microsoft.com/office/officeart/2005/8/layout/radial6"/>
    <dgm:cxn modelId="{289C7AFC-0A7B-4369-A761-80E1C0F51D97}" type="presParOf" srcId="{096DDC07-DE3D-4F73-8200-424E45D97A0B}" destId="{F5DEF54E-D243-41A2-B3F2-D62532B4BF01}" srcOrd="3" destOrd="0" presId="urn:microsoft.com/office/officeart/2005/8/layout/radial6"/>
    <dgm:cxn modelId="{3F2D1D69-9965-4860-A1E4-B09CB9FAF9FB}" type="presParOf" srcId="{096DDC07-DE3D-4F73-8200-424E45D97A0B}" destId="{C00A9841-B946-4E3B-B591-82498E607762}" srcOrd="4" destOrd="0" presId="urn:microsoft.com/office/officeart/2005/8/layout/radial6"/>
    <dgm:cxn modelId="{17212279-E51F-4B22-943C-7EADAD2C8D8C}" type="presParOf" srcId="{096DDC07-DE3D-4F73-8200-424E45D97A0B}" destId="{14B43712-0FB7-49B7-BDF4-9B3C244E83FD}" srcOrd="5" destOrd="0" presId="urn:microsoft.com/office/officeart/2005/8/layout/radial6"/>
    <dgm:cxn modelId="{6E255553-46A9-40DD-8DA9-53CCAE18CD78}" type="presParOf" srcId="{096DDC07-DE3D-4F73-8200-424E45D97A0B}" destId="{6F4EBA45-D3AF-4228-8816-4EBF23A1F117}" srcOrd="6" destOrd="0" presId="urn:microsoft.com/office/officeart/2005/8/layout/radial6"/>
    <dgm:cxn modelId="{43FAFB72-ADF8-4317-B86B-B729EDC369C6}" type="presParOf" srcId="{096DDC07-DE3D-4F73-8200-424E45D97A0B}" destId="{E728503E-BD09-41D4-9F57-5B0D1040B931}" srcOrd="7" destOrd="0" presId="urn:microsoft.com/office/officeart/2005/8/layout/radial6"/>
    <dgm:cxn modelId="{90539227-01CC-405C-B4D9-CED078B70B23}" type="presParOf" srcId="{096DDC07-DE3D-4F73-8200-424E45D97A0B}" destId="{F431A1AF-7115-4E37-8273-9900D8D78A7E}" srcOrd="8" destOrd="0" presId="urn:microsoft.com/office/officeart/2005/8/layout/radial6"/>
    <dgm:cxn modelId="{87AC021F-B681-4C5A-AC00-069C47514417}" type="presParOf" srcId="{096DDC07-DE3D-4F73-8200-424E45D97A0B}" destId="{902025C1-13CA-4007-BD5B-59E560E2034F}" srcOrd="9" destOrd="0" presId="urn:microsoft.com/office/officeart/2005/8/layout/radial6"/>
    <dgm:cxn modelId="{082C1606-7565-4B13-A6BB-15F161583D7F}" type="presParOf" srcId="{096DDC07-DE3D-4F73-8200-424E45D97A0B}" destId="{E70880C4-F5B6-4F59-8000-09CC6B3EEB17}" srcOrd="10" destOrd="0" presId="urn:microsoft.com/office/officeart/2005/8/layout/radial6"/>
    <dgm:cxn modelId="{B1558409-1596-4DE8-9117-29220CC8BA93}" type="presParOf" srcId="{096DDC07-DE3D-4F73-8200-424E45D97A0B}" destId="{6149F595-4397-400A-A5D3-E96942907FF2}" srcOrd="11" destOrd="0" presId="urn:microsoft.com/office/officeart/2005/8/layout/radial6"/>
    <dgm:cxn modelId="{27313C07-750A-4776-A4C9-F191E55BCADA}" type="presParOf" srcId="{096DDC07-DE3D-4F73-8200-424E45D97A0B}" destId="{2734A85B-531B-45C5-A7A3-79CC2D150706}" srcOrd="12" destOrd="0" presId="urn:microsoft.com/office/officeart/2005/8/layout/radial6"/>
    <dgm:cxn modelId="{F3666702-5EFA-410D-9B86-33943AF43D94}" type="presParOf" srcId="{096DDC07-DE3D-4F73-8200-424E45D97A0B}" destId="{5458FD76-7692-46B2-8BBC-100D71E17419}" srcOrd="13" destOrd="0" presId="urn:microsoft.com/office/officeart/2005/8/layout/radial6"/>
    <dgm:cxn modelId="{5DFC8CC6-C702-416B-8E9A-CDE21039808C}" type="presParOf" srcId="{096DDC07-DE3D-4F73-8200-424E45D97A0B}" destId="{39B845DD-DF04-4FF1-9F7C-04042CE0A3C2}" srcOrd="14" destOrd="0" presId="urn:microsoft.com/office/officeart/2005/8/layout/radial6"/>
    <dgm:cxn modelId="{9AA17E04-12E8-4098-881B-225FCC67276F}" type="presParOf" srcId="{096DDC07-DE3D-4F73-8200-424E45D97A0B}" destId="{77FDDA41-F5BF-4147-8D2E-E0B16D75B362}" srcOrd="15" destOrd="0" presId="urn:microsoft.com/office/officeart/2005/8/layout/radial6"/>
    <dgm:cxn modelId="{6A111366-AFA5-4A8A-AB7E-4C58F8EF3645}" type="presParOf" srcId="{096DDC07-DE3D-4F73-8200-424E45D97A0B}" destId="{982884CD-A024-43A0-98A6-C1D840ABD7DB}" srcOrd="16" destOrd="0" presId="urn:microsoft.com/office/officeart/2005/8/layout/radial6"/>
    <dgm:cxn modelId="{2EBFEFE5-ED57-4560-BE52-FDBFDAA2F895}" type="presParOf" srcId="{096DDC07-DE3D-4F73-8200-424E45D97A0B}" destId="{10ACE1EA-35A4-4992-BEB2-97CEBBA939D5}" srcOrd="17" destOrd="0" presId="urn:microsoft.com/office/officeart/2005/8/layout/radial6"/>
    <dgm:cxn modelId="{6CFAB732-CD69-4308-A2E1-D304BC763434}" type="presParOf" srcId="{096DDC07-DE3D-4F73-8200-424E45D97A0B}" destId="{58B16702-2785-430C-99B1-9ACC629E90A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61055-9BBB-4B10-A045-8FE62E1FE33B}">
      <dsp:nvSpPr>
        <dsp:cNvPr id="0" name=""/>
        <dsp:cNvSpPr/>
      </dsp:nvSpPr>
      <dsp:spPr>
        <a:xfrm>
          <a:off x="1723574" y="623353"/>
          <a:ext cx="5376672" cy="5376672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rgbClr val="6083CB"/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Readiness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4473358" y="1618037"/>
        <a:ext cx="1984248" cy="1600200"/>
      </dsp:txXfrm>
    </dsp:sp>
    <dsp:sp modelId="{5E6F6624-AE88-4011-8CB5-690EB206EA89}">
      <dsp:nvSpPr>
        <dsp:cNvPr id="0" name=""/>
        <dsp:cNvSpPr/>
      </dsp:nvSpPr>
      <dsp:spPr>
        <a:xfrm>
          <a:off x="1732269" y="625358"/>
          <a:ext cx="5376672" cy="5376672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Recognition and Prevention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4516617" y="3409706"/>
        <a:ext cx="1984248" cy="1600200"/>
      </dsp:txXfrm>
    </dsp:sp>
    <dsp:sp modelId="{58EFC0BE-0F61-40C6-8655-888E1DDC09EE}">
      <dsp:nvSpPr>
        <dsp:cNvPr id="0" name=""/>
        <dsp:cNvSpPr/>
      </dsp:nvSpPr>
      <dsp:spPr>
        <a:xfrm>
          <a:off x="1732269" y="625358"/>
          <a:ext cx="5376672" cy="537667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Response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2340345" y="3409706"/>
        <a:ext cx="1984248" cy="1600200"/>
      </dsp:txXfrm>
    </dsp:sp>
    <dsp:sp modelId="{1BECB042-8A30-4834-957E-1A2F90B82350}">
      <dsp:nvSpPr>
        <dsp:cNvPr id="0" name=""/>
        <dsp:cNvSpPr/>
      </dsp:nvSpPr>
      <dsp:spPr>
        <a:xfrm>
          <a:off x="1732269" y="625358"/>
          <a:ext cx="5376672" cy="537667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Reporting/ Systems learning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2340345" y="1617482"/>
        <a:ext cx="1984248" cy="1600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7E2B1-A000-4720-885F-D047A4BC42B7}">
      <dsp:nvSpPr>
        <dsp:cNvPr id="0" name=""/>
        <dsp:cNvSpPr/>
      </dsp:nvSpPr>
      <dsp:spPr>
        <a:xfrm>
          <a:off x="2158" y="2244774"/>
          <a:ext cx="1920626" cy="76825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Family</a:t>
          </a:r>
        </a:p>
      </dsp:txBody>
      <dsp:txXfrm>
        <a:off x="386283" y="2244774"/>
        <a:ext cx="1152376" cy="768250"/>
      </dsp:txXfrm>
    </dsp:sp>
    <dsp:sp modelId="{F5395455-A646-40B0-8B43-8D2F041D7A49}">
      <dsp:nvSpPr>
        <dsp:cNvPr id="0" name=""/>
        <dsp:cNvSpPr/>
      </dsp:nvSpPr>
      <dsp:spPr>
        <a:xfrm>
          <a:off x="1730722" y="2244774"/>
          <a:ext cx="1920626" cy="768250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Pregnancy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114847" y="2244774"/>
        <a:ext cx="1152376" cy="768250"/>
      </dsp:txXfrm>
    </dsp:sp>
    <dsp:sp modelId="{7E1C62C9-AEB8-484F-8CCA-2B99174F713F}">
      <dsp:nvSpPr>
        <dsp:cNvPr id="0" name=""/>
        <dsp:cNvSpPr/>
      </dsp:nvSpPr>
      <dsp:spPr>
        <a:xfrm>
          <a:off x="3459286" y="2244774"/>
          <a:ext cx="1920626" cy="768250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Newborn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843411" y="2244774"/>
        <a:ext cx="1152376" cy="768250"/>
      </dsp:txXfrm>
    </dsp:sp>
    <dsp:sp modelId="{1D3BDAD1-3343-4EAF-B6C5-E6F705200429}">
      <dsp:nvSpPr>
        <dsp:cNvPr id="0" name=""/>
        <dsp:cNvSpPr/>
      </dsp:nvSpPr>
      <dsp:spPr>
        <a:xfrm>
          <a:off x="5187850" y="2244774"/>
          <a:ext cx="1920626" cy="76825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Infant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5571975" y="2244774"/>
        <a:ext cx="1152376" cy="768250"/>
      </dsp:txXfrm>
    </dsp:sp>
    <dsp:sp modelId="{A0B53F20-228C-4EE2-A235-E00E92E3B279}">
      <dsp:nvSpPr>
        <dsp:cNvPr id="0" name=""/>
        <dsp:cNvSpPr/>
      </dsp:nvSpPr>
      <dsp:spPr>
        <a:xfrm>
          <a:off x="6916415" y="2244774"/>
          <a:ext cx="1920626" cy="768250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Family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7300540" y="2244774"/>
        <a:ext cx="1152376" cy="768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16702-2785-430C-99B1-9ACC629E90A3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2600000"/>
            <a:gd name="adj2" fmla="val 162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DDA41-F5BF-4147-8D2E-E0B16D75B362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9000000"/>
            <a:gd name="adj2" fmla="val 126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4A85B-531B-45C5-A7A3-79CC2D150706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5400000"/>
            <a:gd name="adj2" fmla="val 90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025C1-13CA-4007-BD5B-59E560E2034F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800000"/>
            <a:gd name="adj2" fmla="val 54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EBA45-D3AF-4228-8816-4EBF23A1F117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9800000"/>
            <a:gd name="adj2" fmla="val 18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EF54E-D243-41A2-B3F2-D62532B4BF01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6200000"/>
            <a:gd name="adj2" fmla="val 19800000"/>
            <a:gd name="adj3" fmla="val 4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5837A-B840-4C0D-84B5-C1E5D11442D0}">
      <dsp:nvSpPr>
        <dsp:cNvPr id="0" name=""/>
        <dsp:cNvSpPr/>
      </dsp:nvSpPr>
      <dsp:spPr>
        <a:xfrm>
          <a:off x="2209800" y="1275806"/>
          <a:ext cx="1676399" cy="1512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Patient</a:t>
          </a:r>
          <a:endParaRPr lang="en-US" sz="2800" kern="1200" dirty="0"/>
        </a:p>
      </dsp:txBody>
      <dsp:txXfrm>
        <a:off x="2455303" y="1497290"/>
        <a:ext cx="1185393" cy="1069419"/>
      </dsp:txXfrm>
    </dsp:sp>
    <dsp:sp modelId="{187759F1-33D0-43C5-9FF7-EDEAFFF6D436}">
      <dsp:nvSpPr>
        <dsp:cNvPr id="0" name=""/>
        <dsp:cNvSpPr/>
      </dsp:nvSpPr>
      <dsp:spPr>
        <a:xfrm>
          <a:off x="2554709" y="1538"/>
          <a:ext cx="986581" cy="986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Case </a:t>
          </a:r>
          <a:r>
            <a:rPr lang="en-US" sz="1000" kern="1200" dirty="0" err="1" smtClean="0"/>
            <a:t>mgmt</a:t>
          </a:r>
          <a:endParaRPr lang="en-US" sz="1000" kern="1200" dirty="0"/>
        </a:p>
      </dsp:txBody>
      <dsp:txXfrm>
        <a:off x="2699190" y="146019"/>
        <a:ext cx="697619" cy="697619"/>
      </dsp:txXfrm>
    </dsp:sp>
    <dsp:sp modelId="{C00A9841-B946-4E3B-B591-82498E607762}">
      <dsp:nvSpPr>
        <dsp:cNvPr id="0" name=""/>
        <dsp:cNvSpPr/>
      </dsp:nvSpPr>
      <dsp:spPr>
        <a:xfrm>
          <a:off x="3885938" y="770123"/>
          <a:ext cx="986581" cy="986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Mental Health team</a:t>
          </a:r>
          <a:endParaRPr lang="en-US" sz="1000" kern="1200" dirty="0"/>
        </a:p>
      </dsp:txBody>
      <dsp:txXfrm>
        <a:off x="4030419" y="914604"/>
        <a:ext cx="697619" cy="697619"/>
      </dsp:txXfrm>
    </dsp:sp>
    <dsp:sp modelId="{E728503E-BD09-41D4-9F57-5B0D1040B931}">
      <dsp:nvSpPr>
        <dsp:cNvPr id="0" name=""/>
        <dsp:cNvSpPr/>
      </dsp:nvSpPr>
      <dsp:spPr>
        <a:xfrm>
          <a:off x="3885938" y="2307294"/>
          <a:ext cx="986581" cy="986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Obstetric care team</a:t>
          </a:r>
          <a:endParaRPr lang="en-US" sz="1000" kern="1200" dirty="0"/>
        </a:p>
      </dsp:txBody>
      <dsp:txXfrm>
        <a:off x="4030419" y="2451775"/>
        <a:ext cx="697619" cy="697619"/>
      </dsp:txXfrm>
    </dsp:sp>
    <dsp:sp modelId="{E70880C4-F5B6-4F59-8000-09CC6B3EEB17}">
      <dsp:nvSpPr>
        <dsp:cNvPr id="0" name=""/>
        <dsp:cNvSpPr/>
      </dsp:nvSpPr>
      <dsp:spPr>
        <a:xfrm>
          <a:off x="2554709" y="3075879"/>
          <a:ext cx="986581" cy="986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Primary care </a:t>
          </a:r>
          <a:endParaRPr lang="en-US" sz="1000" kern="1200" dirty="0"/>
        </a:p>
      </dsp:txBody>
      <dsp:txXfrm>
        <a:off x="2699190" y="3220360"/>
        <a:ext cx="697619" cy="697619"/>
      </dsp:txXfrm>
    </dsp:sp>
    <dsp:sp modelId="{5458FD76-7692-46B2-8BBC-100D71E17419}">
      <dsp:nvSpPr>
        <dsp:cNvPr id="0" name=""/>
        <dsp:cNvSpPr/>
      </dsp:nvSpPr>
      <dsp:spPr>
        <a:xfrm>
          <a:off x="1223480" y="2307294"/>
          <a:ext cx="986581" cy="986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Peer support</a:t>
          </a:r>
          <a:endParaRPr lang="en-US" sz="1000" kern="1200" dirty="0"/>
        </a:p>
      </dsp:txBody>
      <dsp:txXfrm>
        <a:off x="1367961" y="2451775"/>
        <a:ext cx="697619" cy="697619"/>
      </dsp:txXfrm>
    </dsp:sp>
    <dsp:sp modelId="{982884CD-A024-43A0-98A6-C1D840ABD7DB}">
      <dsp:nvSpPr>
        <dsp:cNvPr id="0" name=""/>
        <dsp:cNvSpPr/>
      </dsp:nvSpPr>
      <dsp:spPr>
        <a:xfrm>
          <a:off x="1223480" y="770123"/>
          <a:ext cx="986581" cy="986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OUD specialist</a:t>
          </a:r>
          <a:endParaRPr lang="en-US" sz="1000" kern="1200" dirty="0"/>
        </a:p>
      </dsp:txBody>
      <dsp:txXfrm>
        <a:off x="1367961" y="914604"/>
        <a:ext cx="697619" cy="697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0.1982</cdr:x>
      <cdr:y>0.53425</cdr:y>
    </cdr:from>
    <cdr:to>
      <cdr:x>0.1982</cdr:x>
      <cdr:y>0.63014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1676400" y="2971800"/>
          <a:ext cx="0" cy="53339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0.32432</cdr:x>
      <cdr:y>0.50685</cdr:y>
    </cdr:from>
    <cdr:to>
      <cdr:x>0.32432</cdr:x>
      <cdr:y>0.60274</cdr:y>
    </cdr:to>
    <cdr:cxnSp macro="">
      <cdr:nvCxnSpPr>
        <cdr:cNvPr id="14" name="Straight Arrow Connector 13"/>
        <cdr:cNvCxnSpPr/>
      </cdr:nvCxnSpPr>
      <cdr:spPr>
        <a:xfrm xmlns:a="http://schemas.openxmlformats.org/drawingml/2006/main">
          <a:off x="2743200" y="2819400"/>
          <a:ext cx="0" cy="53339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0.45045</cdr:x>
      <cdr:y>0.60274</cdr:y>
    </cdr:from>
    <cdr:to>
      <cdr:x>0.45045</cdr:x>
      <cdr:y>0.69863</cdr:y>
    </cdr:to>
    <cdr:cxnSp macro="">
      <cdr:nvCxnSpPr>
        <cdr:cNvPr id="15" name="Straight Arrow Connector 14"/>
        <cdr:cNvCxnSpPr/>
      </cdr:nvCxnSpPr>
      <cdr:spPr>
        <a:xfrm xmlns:a="http://schemas.openxmlformats.org/drawingml/2006/main">
          <a:off x="3810000" y="3352800"/>
          <a:ext cx="0" cy="53339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0.57658</cdr:x>
      <cdr:y>0.53425</cdr:y>
    </cdr:from>
    <cdr:to>
      <cdr:x>0.57658</cdr:x>
      <cdr:y>0.63014</cdr:y>
    </cdr:to>
    <cdr:cxnSp macro="">
      <cdr:nvCxnSpPr>
        <cdr:cNvPr id="16" name="Straight Arrow Connector 15"/>
        <cdr:cNvCxnSpPr/>
      </cdr:nvCxnSpPr>
      <cdr:spPr>
        <a:xfrm xmlns:a="http://schemas.openxmlformats.org/drawingml/2006/main">
          <a:off x="4876800" y="2971800"/>
          <a:ext cx="0" cy="53339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0.7027</cdr:x>
      <cdr:y>0.52055</cdr:y>
    </cdr:from>
    <cdr:to>
      <cdr:x>0.7027</cdr:x>
      <cdr:y>0.61644</cdr:y>
    </cdr:to>
    <cdr:cxnSp macro="">
      <cdr:nvCxnSpPr>
        <cdr:cNvPr id="17" name="Straight Arrow Connector 16"/>
        <cdr:cNvCxnSpPr/>
      </cdr:nvCxnSpPr>
      <cdr:spPr>
        <a:xfrm xmlns:a="http://schemas.openxmlformats.org/drawingml/2006/main">
          <a:off x="5943600" y="2895600"/>
          <a:ext cx="0" cy="53339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0.82883</cdr:x>
      <cdr:y>0.58904</cdr:y>
    </cdr:from>
    <cdr:to>
      <cdr:x>0.82883</cdr:x>
      <cdr:y>0.68493</cdr:y>
    </cdr:to>
    <cdr:cxnSp macro="">
      <cdr:nvCxnSpPr>
        <cdr:cNvPr id="18" name="Straight Arrow Connector 17"/>
        <cdr:cNvCxnSpPr/>
      </cdr:nvCxnSpPr>
      <cdr:spPr>
        <a:xfrm xmlns:a="http://schemas.openxmlformats.org/drawingml/2006/main">
          <a:off x="7010400" y="3276600"/>
          <a:ext cx="0" cy="53339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0.94595</cdr:x>
      <cdr:y>0.38356</cdr:y>
    </cdr:from>
    <cdr:to>
      <cdr:x>0.94595</cdr:x>
      <cdr:y>0.47945</cdr:y>
    </cdr:to>
    <cdr:cxnSp macro="">
      <cdr:nvCxnSpPr>
        <cdr:cNvPr id="19" name="Straight Arrow Connector 18"/>
        <cdr:cNvCxnSpPr/>
      </cdr:nvCxnSpPr>
      <cdr:spPr>
        <a:xfrm xmlns:a="http://schemas.openxmlformats.org/drawingml/2006/main">
          <a:off x="8001000" y="2133600"/>
          <a:ext cx="0" cy="53339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0.63964</cdr:x>
      <cdr:y>0.90411</cdr:y>
    </cdr:from>
    <cdr:to>
      <cdr:x>0.86486</cdr:x>
      <cdr:y>1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5410200" y="5029200"/>
          <a:ext cx="1905000" cy="5334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0D77-9D90-470D-ABC4-BA9EF8A4DCC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FF642-BA71-4C42-8ECF-8A419C944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5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Rates of opioid pain reliever (OPR) overdose death, OPR treatment admissions, and kilograms of OPR sold --- United States, 1999—2010</a:t>
            </a:r>
          </a:p>
          <a:p>
            <a:pPr eaLnBrk="1" hangingPunct="1"/>
            <a:r>
              <a:rPr lang="en-US" altLang="en-US" dirty="0"/>
              <a:t>Sales of opioid pain relievers quadrupled 1999-2010</a:t>
            </a:r>
          </a:p>
          <a:p>
            <a:pPr lvl="1" eaLnBrk="1" hangingPunct="1"/>
            <a:r>
              <a:rPr lang="en-US" altLang="en-US" dirty="0"/>
              <a:t>2010 Rx = enough to medicate every American adult 5mg hydrocodone (Vicodin) every 4 hours for a month</a:t>
            </a:r>
          </a:p>
          <a:p>
            <a:pPr eaLnBrk="1" hangingPunct="1"/>
            <a:r>
              <a:rPr lang="en-US" altLang="en-US" dirty="0"/>
              <a:t>Rx opioids account for more treatment admissions than heroin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7DDA2-E745-40D0-809D-978E53EEDB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</a:t>
            </a:r>
            <a:r>
              <a:rPr lang="en-US" baseline="0" dirty="0" smtClean="0"/>
              <a:t> 3 fold increase in NAS admissions, from 7 to 27 from 2007 to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FF642-BA71-4C42-8ECF-8A419C944A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7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877A6-586D-F541-ACE1-662634D046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AF1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5486400"/>
            <a:ext cx="20193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3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685224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6096000"/>
            <a:ext cx="7162800" cy="6858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source and notes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lIns="91402" tIns="45701" rIns="91402" bIns="45701" anchor="ctr"/>
          <a:lstStyle>
            <a:lvl1pPr algn="l">
              <a:defRPr sz="1800" b="1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066800"/>
            <a:ext cx="82296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>
                    <a:lumMod val="50000"/>
                  </a:schemeClr>
                </a:solidFill>
              </a:defRPr>
            </a:lvl1pPr>
            <a:lvl2pPr marL="457006" indent="0">
              <a:buNone/>
              <a:defRPr/>
            </a:lvl2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2959136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09538"/>
            <a:ext cx="5664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76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AF1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spcAft>
                <a:spcPts val="300"/>
              </a:spcAft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spcAft>
                <a:spcPts val="300"/>
              </a:spcAft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spcAft>
                <a:spcPts val="3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spcAft>
                <a:spcPts val="300"/>
              </a:spcAft>
              <a:defRPr sz="1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1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solidFill>
            <a:srgbClr val="AF1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2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54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4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844566"/>
            <a:ext cx="80772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006546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2616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3855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5" y="109538"/>
            <a:ext cx="556418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8018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0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 w="22225" cmpd="dbl">
            <a:solidFill>
              <a:srgbClr val="AF1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9"/>
          <p:cNvSpPr txBox="1">
            <a:spLocks noChangeArrowheads="1"/>
          </p:cNvSpPr>
          <p:nvPr/>
        </p:nvSpPr>
        <p:spPr bwMode="auto">
          <a:xfrm>
            <a:off x="990600" y="6492875"/>
            <a:ext cx="800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595959"/>
                </a:solidFill>
                <a:latin typeface="Quicksand Bold"/>
              </a:rPr>
              <a:t>PERINATAL-NEONATAL QUALITY IMPROVEMENT NETWORK OF MASSACHUSETTS</a:t>
            </a:r>
          </a:p>
        </p:txBody>
      </p:sp>
      <p:pic>
        <p:nvPicPr>
          <p:cNvPr id="1030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b="23068"/>
          <a:stretch>
            <a:fillRect/>
          </a:stretch>
        </p:blipFill>
        <p:spPr bwMode="auto">
          <a:xfrm>
            <a:off x="49213" y="6461125"/>
            <a:ext cx="5603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17375E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1737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1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2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5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4038600" y="644526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6613" y="142082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36615" y="6251160"/>
            <a:ext cx="556418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66558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jm.org/toc/nejm/372/22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Schwartz%20RP%5bAuthor%5d&amp;cauthor=true&amp;cauthor_uid=23488511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23488511" TargetMode="External"/><Relationship Id="rId5" Type="http://schemas.openxmlformats.org/officeDocument/2006/relationships/hyperlink" Target="https://www.ncbi.nlm.nih.gov/pubmed/?term=O'Grady%20KE%5bAuthor%5d&amp;cauthor=true&amp;cauthor_uid=23488511" TargetMode="External"/><Relationship Id="rId4" Type="http://schemas.openxmlformats.org/officeDocument/2006/relationships/hyperlink" Target="https://www.ncbi.nlm.nih.gov/pubmed/?term=Gryczynski%20J%5bAuthor%5d&amp;cauthor=true&amp;cauthor_uid=2348851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3505200"/>
            <a:ext cx="7524750" cy="1828800"/>
          </a:xfrm>
        </p:spPr>
        <p:txBody>
          <a:bodyPr/>
          <a:lstStyle/>
          <a:p>
            <a:r>
              <a:rPr lang="en-US" sz="2400" b="1" dirty="0" smtClean="0"/>
              <a:t>Ronald E Iverson, Jr, MD, MPH</a:t>
            </a:r>
          </a:p>
          <a:p>
            <a:r>
              <a:rPr lang="en-US" sz="2000" b="1" dirty="0" smtClean="0"/>
              <a:t>Co-Chair, MA PNQIN</a:t>
            </a:r>
          </a:p>
          <a:p>
            <a:r>
              <a:rPr lang="en-US" sz="2000" b="1" dirty="0" smtClean="0"/>
              <a:t>ILPQC 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Annual Conference</a:t>
            </a:r>
          </a:p>
          <a:p>
            <a:r>
              <a:rPr lang="en-US" sz="2000" b="1" dirty="0" smtClean="0"/>
              <a:t>December 19, 2017</a:t>
            </a:r>
          </a:p>
          <a:p>
            <a:r>
              <a:rPr lang="en-US" sz="2000" b="1" dirty="0" smtClean="0"/>
              <a:t>Lombard, IL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10600" cy="2286000"/>
          </a:xfrm>
        </p:spPr>
        <p:txBody>
          <a:bodyPr/>
          <a:lstStyle/>
          <a:p>
            <a:r>
              <a:rPr lang="en-US" dirty="0"/>
              <a:t>Obstetric and Addiction Care for Women with Opioid Use Disorder: ACOG AIM Patient Safety Bundle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Abstinence Syndrome is increasing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685800"/>
            <a:ext cx="3909353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5257800"/>
            <a:ext cx="350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200" dirty="0"/>
              <a:t>Increasing Incidence of the Neonatal Abstinence Syndrome in U.S. Neonatal ICUs</a:t>
            </a:r>
          </a:p>
          <a:p>
            <a:pPr fontAlgn="base"/>
            <a:r>
              <a:rPr lang="en-US" sz="1200" dirty="0" err="1"/>
              <a:t>Veeral</a:t>
            </a:r>
            <a:r>
              <a:rPr lang="en-US" sz="1200" dirty="0"/>
              <a:t> N. </a:t>
            </a:r>
            <a:r>
              <a:rPr lang="en-US" sz="1200" dirty="0" err="1"/>
              <a:t>Tolia</a:t>
            </a:r>
            <a:r>
              <a:rPr lang="en-US" sz="1200" dirty="0"/>
              <a:t>, M.D., Stephen W. Patrick, M.D., M.P.H., Monica M. Bennett, Ph.D., </a:t>
            </a:r>
            <a:r>
              <a:rPr lang="en-US" sz="1200" dirty="0" smtClean="0"/>
              <a:t>et al</a:t>
            </a:r>
            <a:endParaRPr lang="en-US" sz="1200" dirty="0"/>
          </a:p>
          <a:p>
            <a:pPr fontAlgn="base"/>
            <a:r>
              <a:rPr lang="en-US" sz="1200" dirty="0"/>
              <a:t>N </a:t>
            </a:r>
            <a:r>
              <a:rPr lang="en-US" sz="1200" dirty="0" err="1"/>
              <a:t>Engl</a:t>
            </a:r>
            <a:r>
              <a:rPr lang="en-US" sz="1200" dirty="0"/>
              <a:t> J Med 2015; 372:2118-2126</a:t>
            </a:r>
            <a:r>
              <a:rPr lang="en-US" sz="1200" dirty="0">
                <a:hlinkClick r:id="rId4"/>
              </a:rPr>
              <a:t>May 28, </a:t>
            </a:r>
            <a:r>
              <a:rPr lang="en-US" sz="1200" dirty="0" smtClean="0">
                <a:hlinkClick r:id="rId4"/>
              </a:rPr>
              <a:t>2015</a:t>
            </a:r>
            <a:endParaRPr lang="en-US" sz="12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600200"/>
            <a:ext cx="3581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Over 3 fold increase in NAS admissions, from 7 to </a:t>
            </a:r>
            <a:r>
              <a:rPr lang="en-US" sz="2800" dirty="0" smtClean="0"/>
              <a:t>27 per 1000 admissions </a:t>
            </a:r>
            <a:r>
              <a:rPr lang="en-US" sz="2800" dirty="0"/>
              <a:t>from 2007 to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Opioid use is increasingly the cause of child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620000" cy="7619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Parental AOD as Reason for Removal in the US, 1999 </a:t>
            </a:r>
            <a:r>
              <a:rPr lang="en-US" sz="2000" dirty="0" smtClean="0"/>
              <a:t>- </a:t>
            </a:r>
            <a:r>
              <a:rPr lang="en-US" sz="2000" dirty="0" smtClean="0"/>
              <a:t>2014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447800" y="1600200"/>
            <a:ext cx="6629400" cy="3657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7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0"/>
            <a:ext cx="5257800" cy="3019425"/>
          </a:xfrm>
          <a:prstGeom prst="rect">
            <a:avLst/>
          </a:prstGeom>
          <a:ln w="444500" cap="sq"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/>
          </p:cNvPr>
          <p:cNvSpPr txBox="1"/>
          <p:nvPr/>
        </p:nvSpPr>
        <p:spPr>
          <a:xfrm>
            <a:off x="1371600" y="5410200"/>
            <a:ext cx="2743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i="1" dirty="0">
                <a:latin typeface="Georgia" panose="02040502050405020303" pitchFamily="18" charset="0"/>
              </a:rPr>
              <a:t>Note: Estimates based on all children in out of home care at some point during Fiscal Year</a:t>
            </a: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6400800" y="5410200"/>
            <a:ext cx="22776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i="1" dirty="0">
                <a:latin typeface="Georgia" panose="02040502050405020303" pitchFamily="18" charset="0"/>
              </a:rPr>
              <a:t>Source: AFCARS Data, 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6010364"/>
            <a:ext cx="3757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AOD: Alcohol and Other drug use Disorder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646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28134"/>
            <a:ext cx="6096000" cy="5596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Opioid Epidemic is overtaking other public health crises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728134"/>
            <a:ext cx="6324600" cy="338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728134"/>
            <a:ext cx="6172200" cy="338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progress is being made in prescribing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1"/>
            <a:ext cx="7772400" cy="497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6015099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https://www.mass.gov/files/documents/2017/08/31/prescription-monitoring-program-data-aug-2017.pdf</a:t>
            </a:r>
          </a:p>
        </p:txBody>
      </p:sp>
    </p:spTree>
    <p:extLst>
      <p:ext uri="{BB962C8B-B14F-4D97-AF65-F5344CB8AC3E}">
        <p14:creationId xmlns:p14="http://schemas.microsoft.com/office/powerpoint/2010/main" val="37959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approach such a large problem?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563" y="1676400"/>
            <a:ext cx="8338873" cy="291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4"/>
          <p:cNvSpPr/>
          <p:nvPr/>
        </p:nvSpPr>
        <p:spPr>
          <a:xfrm>
            <a:off x="3251200" y="3489960"/>
            <a:ext cx="1259840" cy="1016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algn="ctr" defTabSz="8667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50"/>
              <a:t>Response</a:t>
            </a:r>
            <a:endParaRPr lang="en-US" sz="195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20263641"/>
              </p:ext>
            </p:extLst>
          </p:nvPr>
        </p:nvGraphicFramePr>
        <p:xfrm>
          <a:off x="76200" y="0"/>
          <a:ext cx="9067799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1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Addressing Opioid Use Across the Life Course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8132201"/>
              </p:ext>
            </p:extLst>
          </p:nvPr>
        </p:nvGraphicFramePr>
        <p:xfrm>
          <a:off x="152400" y="6858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2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19800" y="5334000"/>
            <a:ext cx="3124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230" y="-152399"/>
            <a:ext cx="1295170" cy="754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894"/>
            <a:ext cx="4343400" cy="1520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47800"/>
            <a:ext cx="6619361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19800" y="5316071"/>
            <a:ext cx="3124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5334000"/>
            <a:ext cx="3124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230" y="-152399"/>
            <a:ext cx="1295170" cy="754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894"/>
            <a:ext cx="4343400" cy="1520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95400"/>
            <a:ext cx="5486400" cy="516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31"/>
          <a:stretch/>
        </p:blipFill>
        <p:spPr>
          <a:xfrm>
            <a:off x="457200" y="1752600"/>
            <a:ext cx="5739095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317674"/>
            <a:ext cx="5488675" cy="254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Readiness: Every patient/family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Provide education to promote understanding of opioid use disorder (OUD) as a chronic </a:t>
            </a:r>
            <a:r>
              <a:rPr lang="en-US" b="1" i="1" dirty="0" smtClean="0"/>
              <a:t>disease.</a:t>
            </a:r>
          </a:p>
          <a:p>
            <a:pPr lvl="1"/>
            <a:r>
              <a:rPr lang="en-US" b="1" i="1" dirty="0" smtClean="0"/>
              <a:t>substance </a:t>
            </a:r>
            <a:r>
              <a:rPr lang="en-US" b="1" i="1" dirty="0"/>
              <a:t>use disorders (SUDs) are chronic medical </a:t>
            </a:r>
            <a:r>
              <a:rPr lang="en-US" b="1" i="1" dirty="0" smtClean="0"/>
              <a:t>conditions</a:t>
            </a:r>
          </a:p>
          <a:p>
            <a:pPr lvl="1"/>
            <a:r>
              <a:rPr lang="en-US" b="1" i="1" dirty="0" smtClean="0"/>
              <a:t>treatment </a:t>
            </a:r>
            <a:r>
              <a:rPr lang="en-US" b="1" i="1" dirty="0"/>
              <a:t>is </a:t>
            </a:r>
            <a:r>
              <a:rPr lang="en-US" b="1" i="1" dirty="0" smtClean="0"/>
              <a:t>available </a:t>
            </a:r>
          </a:p>
          <a:p>
            <a:pPr lvl="1"/>
            <a:r>
              <a:rPr lang="en-US" b="1" i="1" dirty="0" smtClean="0"/>
              <a:t>family </a:t>
            </a:r>
            <a:r>
              <a:rPr lang="en-US" b="1" i="1" dirty="0"/>
              <a:t>and peer support is necessary </a:t>
            </a:r>
          </a:p>
          <a:p>
            <a:pPr lvl="1"/>
            <a:r>
              <a:rPr lang="en-US" b="1" i="1" dirty="0" smtClean="0"/>
              <a:t>recovery </a:t>
            </a:r>
            <a:r>
              <a:rPr lang="en-US" b="1" i="1" dirty="0"/>
              <a:t>is possible. </a:t>
            </a:r>
          </a:p>
          <a:p>
            <a:pPr lvl="1"/>
            <a:r>
              <a:rPr lang="en-US" b="1" i="1" dirty="0" smtClean="0"/>
              <a:t>Medication Assisted Therapy (MAT) </a:t>
            </a:r>
            <a:r>
              <a:rPr lang="en-US" b="1" i="1" dirty="0"/>
              <a:t>and behavioral therapy are effective treatments for OUD.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have no conflicts of interest with the information presented.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Primary chronic disease of brain reward, motivation, memory and related circuitry.</a:t>
            </a:r>
          </a:p>
          <a:p>
            <a:pPr lvl="1"/>
            <a:r>
              <a:rPr lang="en-US" dirty="0"/>
              <a:t>Dysfunction in these circuits leads to psychological, social and spiritual manifestations.</a:t>
            </a:r>
          </a:p>
          <a:p>
            <a:endParaRPr lang="en-US" dirty="0"/>
          </a:p>
          <a:p>
            <a:r>
              <a:rPr lang="en-US" dirty="0"/>
              <a:t>Reflected in pathologically pursuing reward and/or relief by substance use and other behaviors.</a:t>
            </a:r>
          </a:p>
          <a:p>
            <a:endParaRPr lang="en-US" dirty="0"/>
          </a:p>
          <a:p>
            <a:r>
              <a:rPr lang="en-US" dirty="0"/>
              <a:t>Like other chronic diseases, addiction often involves cycles of relapse and remission. </a:t>
            </a:r>
          </a:p>
          <a:p>
            <a:endParaRPr lang="en-US" sz="2800" dirty="0"/>
          </a:p>
          <a:p>
            <a:r>
              <a:rPr lang="en-US" dirty="0"/>
              <a:t>Without treatment, addiction is progressive and can result in disability or death.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14" t="-519208" r="12346" b="461810"/>
          <a:stretch/>
        </p:blipFill>
        <p:spPr>
          <a:xfrm>
            <a:off x="762000" y="157162"/>
            <a:ext cx="5181600" cy="1671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78"/>
          <a:stretch/>
        </p:blipFill>
        <p:spPr>
          <a:xfrm>
            <a:off x="7441389" y="-4527"/>
            <a:ext cx="1216742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92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OUD treatment decreases overdose deaths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62000"/>
            <a:ext cx="6557805" cy="4798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3849" y="5560057"/>
            <a:ext cx="71627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Opioid </a:t>
            </a:r>
            <a:r>
              <a:rPr lang="en-US" sz="1400" b="1" dirty="0"/>
              <a:t>agonist treatments and heroin overdose deaths in Baltimore, Maryland, 1995-2009.</a:t>
            </a:r>
          </a:p>
          <a:p>
            <a:r>
              <a:rPr lang="en-US" sz="1400" u="sng" dirty="0">
                <a:hlinkClick r:id="rId3"/>
              </a:rPr>
              <a:t>Schwartz RP</a:t>
            </a:r>
            <a:r>
              <a:rPr lang="en-US" sz="1400" baseline="30000" dirty="0"/>
              <a:t>1</a:t>
            </a:r>
            <a:r>
              <a:rPr lang="en-US" sz="1400" dirty="0"/>
              <a:t>, </a:t>
            </a:r>
            <a:r>
              <a:rPr lang="en-US" sz="1400" u="sng" dirty="0" err="1">
                <a:hlinkClick r:id="rId4"/>
              </a:rPr>
              <a:t>Gryczynski</a:t>
            </a:r>
            <a:r>
              <a:rPr lang="en-US" sz="1400" u="sng" dirty="0">
                <a:hlinkClick r:id="rId4"/>
              </a:rPr>
              <a:t> J</a:t>
            </a:r>
            <a:r>
              <a:rPr lang="en-US" sz="1400" dirty="0"/>
              <a:t>, </a:t>
            </a:r>
            <a:r>
              <a:rPr lang="en-US" sz="1400" u="sng" dirty="0">
                <a:hlinkClick r:id="rId5"/>
              </a:rPr>
              <a:t>O'Grady </a:t>
            </a:r>
            <a:r>
              <a:rPr lang="en-US" sz="1400" u="sng" dirty="0" smtClean="0">
                <a:hlinkClick r:id="rId5"/>
              </a:rPr>
              <a:t>KE</a:t>
            </a:r>
            <a:r>
              <a:rPr lang="en-US" sz="1400" dirty="0" smtClean="0"/>
              <a:t> et al, </a:t>
            </a:r>
            <a:r>
              <a:rPr lang="en-US" sz="1400" u="sng" dirty="0">
                <a:hlinkClick r:id="rId6" tooltip="American journal of public health."/>
              </a:rPr>
              <a:t>Am J Public Health.</a:t>
            </a:r>
            <a:r>
              <a:rPr lang="en-US" sz="1400" dirty="0"/>
              <a:t> 2013 May;103(5):917-22. </a:t>
            </a:r>
            <a:endParaRPr lang="en-US" sz="1400" dirty="0" smtClean="0"/>
          </a:p>
          <a:p>
            <a:r>
              <a:rPr lang="en-US" sz="1400" dirty="0" err="1" smtClean="0"/>
              <a:t>doi</a:t>
            </a:r>
            <a:r>
              <a:rPr lang="en-US" sz="1400" dirty="0"/>
              <a:t>: 10.2105/AJPH.2012.301049. </a:t>
            </a:r>
            <a:r>
              <a:rPr lang="en-US" sz="1400" dirty="0" err="1" smtClean="0"/>
              <a:t>Epub</a:t>
            </a:r>
            <a:r>
              <a:rPr lang="en-US" sz="1400" dirty="0" smtClean="0"/>
              <a:t> </a:t>
            </a:r>
            <a:r>
              <a:rPr lang="en-US" sz="1400" dirty="0"/>
              <a:t>2013 Mar 14.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 decreases maternal overdoses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071553"/>
              </p:ext>
            </p:extLst>
          </p:nvPr>
        </p:nvGraphicFramePr>
        <p:xfrm>
          <a:off x="381000" y="762000"/>
          <a:ext cx="8458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0" y="5867400"/>
            <a:ext cx="1524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MAT Received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Readiness: Every patient/family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Provide education regarding neonatal abstinence syndrome (NAS) and newborn care.</a:t>
            </a:r>
          </a:p>
          <a:p>
            <a:pPr lvl="1"/>
            <a:r>
              <a:rPr lang="en-US" b="1" i="1" dirty="0"/>
              <a:t>Awareness of the signs and symptoms of NAS</a:t>
            </a:r>
          </a:p>
          <a:p>
            <a:pPr lvl="1"/>
            <a:r>
              <a:rPr lang="en-US" b="1" i="1" dirty="0"/>
              <a:t>Interventions to decrease NAS severity (e.g. breastfeeding, smoking cessation)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Readiness: counseling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Neonatal consult pre-delivery</a:t>
            </a:r>
          </a:p>
          <a:p>
            <a:r>
              <a:rPr lang="en-US" dirty="0" smtClean="0"/>
              <a:t>Plan for breastfeeding</a:t>
            </a:r>
          </a:p>
          <a:p>
            <a:r>
              <a:rPr lang="en-US" dirty="0" smtClean="0"/>
              <a:t>Plan for rooming in</a:t>
            </a:r>
          </a:p>
          <a:p>
            <a:r>
              <a:rPr lang="en-US" dirty="0" smtClean="0"/>
              <a:t>Explain Eat Sleep Console</a:t>
            </a:r>
          </a:p>
        </p:txBody>
      </p:sp>
    </p:spTree>
    <p:extLst>
      <p:ext uri="{BB962C8B-B14F-4D97-AF65-F5344CB8AC3E}">
        <p14:creationId xmlns:p14="http://schemas.microsoft.com/office/powerpoint/2010/main" val="42256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Eat, Sleep, Console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860457"/>
            <a:ext cx="81534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87693"/>
            <a:ext cx="8382000" cy="2609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5943600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BulldogStd"/>
              </a:rPr>
              <a:t>Grossman MR, </a:t>
            </a:r>
            <a:r>
              <a:rPr lang="en-US" sz="1200" dirty="0" err="1" smtClean="0">
                <a:latin typeface="BulldogStd"/>
              </a:rPr>
              <a:t>Berkwitt</a:t>
            </a:r>
            <a:r>
              <a:rPr lang="en-US" sz="1200" dirty="0" smtClean="0">
                <a:latin typeface="BulldogStd"/>
              </a:rPr>
              <a:t> AK, Osborn </a:t>
            </a:r>
            <a:r>
              <a:rPr lang="en-US" sz="1200" dirty="0" err="1" smtClean="0">
                <a:latin typeface="BulldogStd"/>
              </a:rPr>
              <a:t>RR,et</a:t>
            </a:r>
            <a:r>
              <a:rPr lang="en-US" sz="1200" dirty="0" smtClean="0">
                <a:latin typeface="BulldogStd"/>
              </a:rPr>
              <a:t> al. An Initiative to Improve the Quality of Care</a:t>
            </a:r>
          </a:p>
          <a:p>
            <a:r>
              <a:rPr lang="en-US" sz="1200" dirty="0" smtClean="0">
                <a:latin typeface="BulldogStd"/>
              </a:rPr>
              <a:t>of Infants With Neonatal Abstinence Syndrome.   </a:t>
            </a:r>
            <a:r>
              <a:rPr lang="en-US" sz="1200" i="1" dirty="0" smtClean="0">
                <a:latin typeface="BulldogStd-Italic"/>
              </a:rPr>
              <a:t>Pediatrics. </a:t>
            </a:r>
            <a:r>
              <a:rPr lang="en-US" sz="1200" dirty="0" smtClean="0">
                <a:latin typeface="BulldogStd"/>
              </a:rPr>
              <a:t>2017;139(6):e20163360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15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Readiness: Every patient/family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1" dirty="0"/>
              <a:t>Engage appropriate partners (i.e. social workers, case managers) to assist patients and families in the development of a “plan of safe care” for mom and baby.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Readiness: Plan </a:t>
            </a:r>
            <a:r>
              <a:rPr lang="en-US" dirty="0"/>
              <a:t>of Safe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300" dirty="0"/>
              <a:t>Child Abuse Prevention and Treatment Act (CAPTA)</a:t>
            </a:r>
          </a:p>
          <a:p>
            <a:endParaRPr lang="en-US" sz="2800" dirty="0"/>
          </a:p>
          <a:p>
            <a:r>
              <a:rPr lang="en-US" sz="3300" dirty="0"/>
              <a:t>Ensure the safety and well-being of infants affected by substance use following release from health care providers</a:t>
            </a:r>
          </a:p>
          <a:p>
            <a:endParaRPr lang="en-US" sz="2800" dirty="0"/>
          </a:p>
          <a:p>
            <a:r>
              <a:rPr lang="en-US" sz="3300" dirty="0"/>
              <a:t>Address the health and substance use disorder treatment needs of the infant and family</a:t>
            </a:r>
          </a:p>
          <a:p>
            <a:endParaRPr lang="en-US" sz="2800" dirty="0"/>
          </a:p>
          <a:p>
            <a:r>
              <a:rPr lang="en-US" sz="3300" dirty="0"/>
              <a:t>Refer and deliver appropriate services to the infant and affected family or caregiver</a:t>
            </a:r>
          </a:p>
        </p:txBody>
      </p:sp>
    </p:spTree>
    <p:extLst>
      <p:ext uri="{BB962C8B-B14F-4D97-AF65-F5344CB8AC3E}">
        <p14:creationId xmlns:p14="http://schemas.microsoft.com/office/powerpoint/2010/main" val="12744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Readiness: Every clinical setting/ health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1" dirty="0"/>
              <a:t>Provide staff-wide (clinical and non-clinical staff) education on SUDs.</a:t>
            </a:r>
          </a:p>
          <a:p>
            <a:pPr lvl="1"/>
            <a:r>
              <a:rPr lang="en-US" b="1" i="1" dirty="0" smtClean="0"/>
              <a:t>Emphasize that SUDs </a:t>
            </a:r>
            <a:r>
              <a:rPr lang="en-US" b="1" i="1" dirty="0"/>
              <a:t>are chronic medical conditions that can be treated.</a:t>
            </a:r>
          </a:p>
          <a:p>
            <a:pPr lvl="1"/>
            <a:r>
              <a:rPr lang="en-US" b="1" i="1" dirty="0" smtClean="0"/>
              <a:t>Emphasize that stigma</a:t>
            </a:r>
            <a:r>
              <a:rPr lang="en-US" b="1" i="1" dirty="0"/>
              <a:t>, bias and discrimination negatively impact pregnant women with OUD and their ability to receive high quality care.</a:t>
            </a:r>
          </a:p>
          <a:p>
            <a:pPr lvl="1"/>
            <a:r>
              <a:rPr lang="en-US" b="1" i="1" dirty="0"/>
              <a:t>Provide training regarding trauma-informed care.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Readiness: Trauma-Informed </a:t>
            </a:r>
            <a:r>
              <a:rPr lang="en-US" dirty="0"/>
              <a:t>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Understand the neurobiology of trauma</a:t>
            </a:r>
          </a:p>
          <a:p>
            <a:endParaRPr lang="en-US" sz="2800" dirty="0"/>
          </a:p>
          <a:p>
            <a:r>
              <a:rPr lang="en-US" dirty="0"/>
              <a:t>Recognize the signs and symptoms of trauma in patients and families </a:t>
            </a:r>
          </a:p>
          <a:p>
            <a:endParaRPr lang="en-US" sz="3000" dirty="0"/>
          </a:p>
          <a:p>
            <a:r>
              <a:rPr lang="en-US" dirty="0"/>
              <a:t>Screen for physical and sexual violence</a:t>
            </a:r>
          </a:p>
          <a:p>
            <a:endParaRPr lang="en-US" sz="2600" dirty="0"/>
          </a:p>
          <a:p>
            <a:r>
              <a:rPr lang="en-US" dirty="0"/>
              <a:t>Coordinate care with behavioral health/psychiatric care teams</a:t>
            </a:r>
          </a:p>
          <a:p>
            <a:endParaRPr lang="en-US" sz="3000" dirty="0"/>
          </a:p>
          <a:p>
            <a:r>
              <a:rPr lang="en-US" dirty="0"/>
              <a:t>Prevent re-traumatization</a:t>
            </a:r>
          </a:p>
        </p:txBody>
      </p:sp>
    </p:spTree>
    <p:extLst>
      <p:ext uri="{BB962C8B-B14F-4D97-AF65-F5344CB8AC3E}">
        <p14:creationId xmlns:p14="http://schemas.microsoft.com/office/powerpoint/2010/main" val="15351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created the opioid epidemic</a:t>
            </a:r>
            <a:endParaRPr lang="en-US" dirty="0"/>
          </a:p>
        </p:txBody>
      </p:sp>
      <p:pic>
        <p:nvPicPr>
          <p:cNvPr id="2050" name="Picture 2" descr="Image result for we have met the enemy and he is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27951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Readiness: Every clinical setting/ health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/>
              <a:t>Establish specific prenatal, intrapartum and postpartum clinical pathways for women with OUD that incorporate care coordination among multiple providers.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99042639"/>
              </p:ext>
            </p:extLst>
          </p:nvPr>
        </p:nvGraphicFramePr>
        <p:xfrm>
          <a:off x="2438400" y="228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1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Readiness: Every clinical setting/ health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/>
              <a:t>Develop pain control protocols that account for increased pain sensitivity and avoidance of mixed agonist-antagonist opioid analgesics</a:t>
            </a:r>
            <a:r>
              <a:rPr lang="en-US" b="1" i="1" dirty="0" smtClean="0"/>
              <a:t>.</a:t>
            </a:r>
          </a:p>
          <a:p>
            <a:pPr lvl="1"/>
            <a:r>
              <a:rPr lang="en-US" b="1" i="1" dirty="0" smtClean="0"/>
              <a:t>Order sets</a:t>
            </a:r>
          </a:p>
          <a:p>
            <a:pPr lvl="1"/>
            <a:r>
              <a:rPr lang="en-US" b="1" i="1" dirty="0" smtClean="0"/>
              <a:t>Remove agonist/antagonists from Pyxis</a:t>
            </a: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Readiness: Every clinical setting/ health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/>
              <a:t>Know state reporting guidelines regarding the use of opioid pharmacotherapy and identification of illicit substance use during pregnancy</a:t>
            </a:r>
            <a:r>
              <a:rPr lang="en-US" b="1" i="1" dirty="0" smtClean="0"/>
              <a:t>.</a:t>
            </a:r>
          </a:p>
          <a:p>
            <a:pPr lvl="0"/>
            <a:r>
              <a:rPr lang="en-US" b="1" i="1" dirty="0"/>
              <a:t>Know federal (Child Abuse Prevention Treatment Act - CAPTA), state and county reporting guidelines for substance-exposed </a:t>
            </a:r>
            <a:r>
              <a:rPr lang="en-US" b="1" i="1" dirty="0" smtClean="0"/>
              <a:t>infants.</a:t>
            </a:r>
          </a:p>
          <a:p>
            <a:pPr lvl="1"/>
            <a:r>
              <a:rPr lang="en-US" b="1" i="1" dirty="0"/>
              <a:t>Understand “Plan of Safe Care” requirements</a:t>
            </a:r>
            <a:r>
              <a:rPr lang="en-US" b="1" i="1" dirty="0" smtClean="0"/>
              <a:t>.</a:t>
            </a:r>
          </a:p>
          <a:p>
            <a:pPr lvl="0"/>
            <a:r>
              <a:rPr lang="en-US" b="1" i="1" dirty="0" smtClean="0"/>
              <a:t>Know </a:t>
            </a:r>
            <a:r>
              <a:rPr lang="en-US" b="1" i="1" dirty="0"/>
              <a:t>state, legal and regulatory requirements for SUD care.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Readiness: Every Clinical Setting/ Health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1" dirty="0"/>
              <a:t>Identify local SUD treatment facilities that provide women-centered care.</a:t>
            </a:r>
          </a:p>
          <a:p>
            <a:pPr lvl="1"/>
            <a:r>
              <a:rPr lang="en-US" b="1" i="1" dirty="0"/>
              <a:t>Ensure that OUD treatment programs meet patient and family resource needs (i.e. wrap-around services such as housing, child care, transportation and home visitation).</a:t>
            </a:r>
          </a:p>
          <a:p>
            <a:pPr lvl="1"/>
            <a:r>
              <a:rPr lang="en-US" b="1" i="1" dirty="0"/>
              <a:t>Ensure that drug and alcohol counseling and/or behavioral health services are provided.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Readiness: Every Clinical Setting/ Health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1" dirty="0"/>
              <a:t>Investigate partnerships with other providers (i.e. social work, addiction treatment, behavioral health) and state public health agencies to assist in bundle implementation.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19800" y="5334000"/>
            <a:ext cx="3124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230" y="-152399"/>
            <a:ext cx="1295170" cy="754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894"/>
            <a:ext cx="4343400" cy="1520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00200"/>
            <a:ext cx="675084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5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Recognition and Prevention: Every provider/clinical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Assess all pregnant women for SUDs.</a:t>
            </a:r>
          </a:p>
          <a:p>
            <a:pPr lvl="1"/>
            <a:r>
              <a:rPr lang="en-US" b="1" i="1" dirty="0"/>
              <a:t>Utilize validated screening tools to identify drug and alcohol use.</a:t>
            </a:r>
          </a:p>
          <a:p>
            <a:pPr lvl="1"/>
            <a:r>
              <a:rPr lang="en-US" b="1" i="1" dirty="0"/>
              <a:t>Incorporate a screening, brief intervention and referral to treatment (SBIRT) approach in the maternity care setting.</a:t>
            </a:r>
          </a:p>
          <a:p>
            <a:pPr lvl="1"/>
            <a:r>
              <a:rPr lang="en-US" b="1" i="1" dirty="0"/>
              <a:t>Ensure screening for polysubstance use among women with OUD.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tools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909934" y="-1814466"/>
            <a:ext cx="3200400" cy="8353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6163737"/>
            <a:ext cx="7286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https://here.doh.wa.gov/portals/14/Materials/950-135-PregSubs-en-L.pdf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rot="5400000">
            <a:off x="3390949" y="882974"/>
            <a:ext cx="2216426" cy="837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6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screening tool, 5 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150" y="828397"/>
            <a:ext cx="4511700" cy="54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Screening, Brief Intervention, Refer to Treatment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685800"/>
            <a:ext cx="6400800" cy="5775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6307175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https://here.doh.wa.gov/portals/14/Materials/950-135-PregSubs-en-L.pdf</a:t>
            </a:r>
          </a:p>
        </p:txBody>
      </p:sp>
    </p:spTree>
    <p:extLst>
      <p:ext uri="{BB962C8B-B14F-4D97-AF65-F5344CB8AC3E}">
        <p14:creationId xmlns:p14="http://schemas.microsoft.com/office/powerpoint/2010/main" val="6400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caused our opioid crisis?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18561"/>
            <a:ext cx="6324600" cy="5557233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5715000" y="2133600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943600" y="3810000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400800" y="2819400"/>
            <a:ext cx="914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13965" y="6024177"/>
            <a:ext cx="2310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OPR: Opioid Pain Reliever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545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Recognition and Prevention: Every provider/clinical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1" dirty="0"/>
              <a:t>Screen and evaluate all pregnant women with OUD for commonly occurring co-morbidities.	</a:t>
            </a:r>
          </a:p>
          <a:p>
            <a:pPr lvl="1"/>
            <a:r>
              <a:rPr lang="en-US" b="1" i="1" dirty="0"/>
              <a:t>Ensure the ability to screen for infectious disease (e.g. HIV, Hepatitis and sexually transmitted infections (STIs)).</a:t>
            </a:r>
          </a:p>
          <a:p>
            <a:pPr lvl="1"/>
            <a:r>
              <a:rPr lang="en-US" b="1" i="1" dirty="0"/>
              <a:t>Ensure the ability to screen for psychiatric disorders, physical and sexual violence.</a:t>
            </a:r>
          </a:p>
          <a:p>
            <a:pPr lvl="1"/>
            <a:r>
              <a:rPr lang="en-US" b="1" i="1" dirty="0"/>
              <a:t>Provide resources and interventions for smoking cessation.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evaluation checklist for OUD patient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685800"/>
            <a:ext cx="4620695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5942111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http://www.nnepqin.org/wp-content/uploads/2017/08/ToolkitOUD_1_2_Checklist_Chart_Template.pdf</a:t>
            </a:r>
          </a:p>
        </p:txBody>
      </p:sp>
    </p:spTree>
    <p:extLst>
      <p:ext uri="{BB962C8B-B14F-4D97-AF65-F5344CB8AC3E}">
        <p14:creationId xmlns:p14="http://schemas.microsoft.com/office/powerpoint/2010/main" val="27715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Recognition and Prevention: Every provider/clinical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Match treatment response to each woman’s stage of recovery and/or readiness to change. </a:t>
            </a:r>
          </a:p>
          <a:p>
            <a:endParaRPr lang="en-US" dirty="0"/>
          </a:p>
        </p:txBody>
      </p:sp>
      <p:pic>
        <p:nvPicPr>
          <p:cNvPr id="3074" name="Picture 2" descr="Image result for precontemp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569"/>
            <a:ext cx="7086600" cy="455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19800" y="5334000"/>
            <a:ext cx="3124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230" y="-152399"/>
            <a:ext cx="1295170" cy="754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412"/>
            <a:ext cx="4343400" cy="15206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83360"/>
            <a:ext cx="5029200" cy="54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Assisted Treatment (MAT)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38200"/>
            <a:ext cx="8203406" cy="175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971800"/>
            <a:ext cx="845820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n-US" sz="1400" dirty="0">
              <a:solidFill>
                <a:srgbClr val="555555"/>
              </a:solidFill>
              <a:latin typeface="Lucida Sans Unicode" panose="020B0602030504020204" pitchFamily="34" charset="0"/>
            </a:endParaRPr>
          </a:p>
          <a:p>
            <a:pPr fontAlgn="base"/>
            <a:r>
              <a:rPr lang="en-US" sz="1600" b="1" dirty="0">
                <a:solidFill>
                  <a:srgbClr val="555555"/>
                </a:solidFill>
                <a:latin typeface="Lucida Sans Unicode" panose="020B0602030504020204" pitchFamily="34" charset="0"/>
              </a:rPr>
              <a:t>For pregnant women with an opioid use disorder, </a:t>
            </a:r>
            <a:r>
              <a:rPr lang="en-US" sz="1600" b="1" u="sng" dirty="0">
                <a:latin typeface="Lucida Sans Unicode" panose="020B0602030504020204" pitchFamily="34" charset="0"/>
              </a:rPr>
              <a:t>opioid agonist pharmacotherapy is the recommended therapy and is preferable to medically supervised withdrawal because withdrawal is associated with high relapse rates</a:t>
            </a:r>
            <a:r>
              <a:rPr lang="en-US" sz="1600" b="1" dirty="0">
                <a:solidFill>
                  <a:srgbClr val="555555"/>
                </a:solidFill>
                <a:latin typeface="Lucida Sans Unicode" panose="020B0602030504020204" pitchFamily="34" charset="0"/>
              </a:rPr>
              <a:t>, which lead to worse outcomes. More research is needed to assess the safety (particularly regarding maternal relapse), efficacy, and long-term outcomes of medically supervised withdrawal</a:t>
            </a:r>
            <a:r>
              <a:rPr lang="en-US" sz="1600" b="1" dirty="0" smtClean="0">
                <a:solidFill>
                  <a:srgbClr val="555555"/>
                </a:solidFill>
                <a:latin typeface="Lucida Sans Unicode" panose="020B0602030504020204" pitchFamily="34" charset="0"/>
              </a:rPr>
              <a:t>.</a:t>
            </a:r>
          </a:p>
          <a:p>
            <a:pPr fontAlgn="base"/>
            <a:endParaRPr lang="en-US" sz="1200" b="0" i="0" dirty="0">
              <a:solidFill>
                <a:srgbClr val="555555"/>
              </a:solidFill>
              <a:effectLst/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Response: Every provider/clinical setting/health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Ensure that all patients with OUD are enrolled in a woman-centered OUD treatment program.</a:t>
            </a:r>
          </a:p>
          <a:p>
            <a:pPr lvl="1"/>
            <a:r>
              <a:rPr lang="en-US" b="1" i="1" dirty="0"/>
              <a:t>Establish communication with OUD treatment providers and obtain consents for sharing patient information.</a:t>
            </a:r>
          </a:p>
          <a:p>
            <a:pPr lvl="1"/>
            <a:r>
              <a:rPr lang="en-US" b="1" i="1" dirty="0"/>
              <a:t>Assist in linking to local resources (e.g. peer navigator programs, narcotics anonymous (NA), support groups) that support recovery.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Response: Every provider/clinical setting/health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Incorporate family planning, breastfeeding, pain management and infant care counseling, education and resources into prenatal, intrapartum and postpartum clinical pathways. </a:t>
            </a:r>
          </a:p>
          <a:p>
            <a:pPr lvl="1"/>
            <a:r>
              <a:rPr lang="en-US" b="1" i="1" dirty="0"/>
              <a:t>Provide breastfeeding and lactation support for all postpartum women on pharmacotherapy.</a:t>
            </a:r>
          </a:p>
          <a:p>
            <a:pPr lvl="1"/>
            <a:r>
              <a:rPr lang="en-US" b="1" i="1" dirty="0"/>
              <a:t>Provide immediate postpartum contraceptive options (e.g. long acting reversible contraception (LARC)) prior to hospital discharge.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Breastfeeding education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037" y="753701"/>
            <a:ext cx="5011925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6096000"/>
            <a:ext cx="708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http://pcssmat.org/wp-content/uploads/2013/10/ASAM-WAGBrochure-Opioid-Labor_Final.pdf</a:t>
            </a:r>
          </a:p>
        </p:txBody>
      </p:sp>
    </p:spTree>
    <p:extLst>
      <p:ext uri="{BB962C8B-B14F-4D97-AF65-F5344CB8AC3E}">
        <p14:creationId xmlns:p14="http://schemas.microsoft.com/office/powerpoint/2010/main" val="14862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Response: Every provider/clinical setting/health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i="1" dirty="0"/>
              <a:t>Ensure coordination among providers during pregnancy, postpartum and the inter-conception period</a:t>
            </a:r>
          </a:p>
          <a:p>
            <a:pPr lvl="1"/>
            <a:r>
              <a:rPr lang="en-US" b="1" i="1" dirty="0"/>
              <a:t>Provide referrals to providers (e.g. social workers, psychiatry, and infectious disease) for identified co-morbid conditions.</a:t>
            </a:r>
          </a:p>
          <a:p>
            <a:pPr lvl="1"/>
            <a:r>
              <a:rPr lang="en-US" b="1" i="1" dirty="0"/>
              <a:t>Identify a lead provider responsible for care coordination, specify the duration of coordination and assure a “warm handoff” with any change in the lead provider.</a:t>
            </a:r>
          </a:p>
          <a:p>
            <a:pPr lvl="1"/>
            <a:r>
              <a:rPr lang="en-US" b="1" i="1" dirty="0"/>
              <a:t>Develop a communication strategy to facilitate coordination among the obstetric provider, OUD treatment provider, health system clinical staff (i.e. inpatient maternity staff, social services) and child welfare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Response: Every provider/clinical setting/health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/>
              <a:t>Engage child welfare services in developing safe care protocols tailored to the patient and family’s OUD treatment and resource needs. </a:t>
            </a:r>
          </a:p>
          <a:p>
            <a:pPr lvl="1"/>
            <a:r>
              <a:rPr lang="en-US" b="1" i="1" dirty="0"/>
              <a:t>Ensure priority access to quality home visiting services for families affected by SUDs.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1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opioid deaths continue to rise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99" y="1066800"/>
            <a:ext cx="8999701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638800"/>
            <a:ext cx="74485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19800" y="5334000"/>
            <a:ext cx="3124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230" y="-152399"/>
            <a:ext cx="1295170" cy="754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894"/>
            <a:ext cx="4343400" cy="15206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9" y="1676400"/>
            <a:ext cx="682779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Reporting &amp; Systems Learning: Every clinical setting/health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/>
              <a:t>Develop mechanisms to collect data and monitor process and outcome metrics to ensure high quality healthcare delivery for women with SUDs.</a:t>
            </a:r>
          </a:p>
          <a:p>
            <a:pPr lvl="1"/>
            <a:r>
              <a:rPr lang="en-US" b="1" i="1" dirty="0"/>
              <a:t>Develop a data dashboard to monitor process and outcome measures (i.e. number of pregnant women in OUD treatment at specified intervals). </a:t>
            </a:r>
          </a:p>
        </p:txBody>
      </p:sp>
      <p:pic>
        <p:nvPicPr>
          <p:cNvPr id="3074" name="Picture 2" descr="Image result for ilpq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7620000" cy="139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Reporting &amp; Systems Learning: Every clinical setting/health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Create multidisciplinary case review teams to evaluate patient, provider and system-level issues.</a:t>
            </a:r>
          </a:p>
          <a:p>
            <a:r>
              <a:rPr lang="en-US" b="1" i="1" dirty="0"/>
              <a:t>Develop continuing education and learning opportunities for providers and staff regarding SUDs.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Reporting &amp; Systems Learning: Every clinical setting/health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Identify ways to connect non-medical local and community stakeholders with clinical providers and health systems to share outcomes and identify ways to improve systems of care.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Georgia" panose="02040502050405020303" pitchFamily="18" charset="0"/>
              <a:buChar char="─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Engage child welfare services, public health agencies, court systems and law enforcement to assist with data collection, identify existing problems and help drive initiatives.</a:t>
            </a:r>
          </a:p>
        </p:txBody>
      </p:sp>
    </p:spTree>
    <p:extLst>
      <p:ext uri="{BB962C8B-B14F-4D97-AF65-F5344CB8AC3E}">
        <p14:creationId xmlns:p14="http://schemas.microsoft.com/office/powerpoint/2010/main" val="31729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Improvement Initiative Goals: MA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511515"/>
              </p:ext>
            </p:extLst>
          </p:nvPr>
        </p:nvGraphicFramePr>
        <p:xfrm>
          <a:off x="228600" y="1066800"/>
          <a:ext cx="8686800" cy="4617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43400"/>
                <a:gridCol w="4343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Goal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Measure</a:t>
                      </a:r>
                      <a:endParaRPr lang="en-US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Improve the care of women with perinatal opioid use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Increase the percent</a:t>
                      </a:r>
                      <a:r>
                        <a:rPr lang="en-US" sz="2400" b="0" baseline="0" dirty="0" smtClean="0"/>
                        <a:t> of mothers of infants at risk for NAS who are on MAT at time of delivery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Increase family engagement in care of infant at risk for NAS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Increase the percent of infants at risk for NAS who are receiving mother’s milk at time of hospital discharge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Improve</a:t>
                      </a:r>
                      <a:r>
                        <a:rPr lang="en-US" sz="2400" b="0" baseline="0" dirty="0" smtClean="0"/>
                        <a:t> follow-up of newborns and families impacted by perinatal opioid use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Increase the percent</a:t>
                      </a:r>
                      <a:r>
                        <a:rPr lang="en-US" sz="2400" b="0" baseline="0" dirty="0" smtClean="0"/>
                        <a:t> of infants with NAS enrolled in EI at 1 year of age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92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measures: Maternal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89" y="685800"/>
            <a:ext cx="902022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measures: </a:t>
            </a:r>
            <a:r>
              <a:rPr lang="en-US" dirty="0" smtClean="0"/>
              <a:t>Newborn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" y="685800"/>
            <a:ext cx="835919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measures: </a:t>
            </a:r>
            <a:r>
              <a:rPr lang="en-US" dirty="0"/>
              <a:t>N</a:t>
            </a:r>
            <a:r>
              <a:rPr lang="en-US" dirty="0" smtClean="0"/>
              <a:t>ewborn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761999"/>
            <a:ext cx="8534400" cy="55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measures: </a:t>
            </a:r>
            <a:r>
              <a:rPr lang="en-US" dirty="0"/>
              <a:t>F</a:t>
            </a:r>
            <a:r>
              <a:rPr lang="en-US" dirty="0" smtClean="0"/>
              <a:t>amily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905000"/>
            <a:ext cx="9067800" cy="29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do this!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i="1" dirty="0" smtClean="0"/>
              <a:t>Readiness</a:t>
            </a:r>
          </a:p>
          <a:p>
            <a:pPr marL="0" indent="0">
              <a:buNone/>
            </a:pPr>
            <a:r>
              <a:rPr lang="en-US" sz="5400" i="1" dirty="0" smtClean="0"/>
              <a:t>Recognition and Prevention</a:t>
            </a:r>
          </a:p>
          <a:p>
            <a:pPr marL="0" indent="0">
              <a:buNone/>
            </a:pPr>
            <a:r>
              <a:rPr lang="en-US" sz="5400" i="1" dirty="0" smtClean="0"/>
              <a:t>Response	</a:t>
            </a:r>
          </a:p>
          <a:p>
            <a:pPr marL="0" indent="0">
              <a:buNone/>
            </a:pPr>
            <a:r>
              <a:rPr lang="en-US" sz="5400" i="1" dirty="0" smtClean="0"/>
              <a:t>Reporting/Systems Learning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300263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Opioid-related deaths continue to rise in MA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2" y="1456326"/>
            <a:ext cx="8959576" cy="326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5717977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https://www.mass.gov/files/documents/2017/08/31/data-brief-overdose-deaths-aug-2017.pdf</a:t>
            </a:r>
          </a:p>
        </p:txBody>
      </p:sp>
    </p:spTree>
    <p:extLst>
      <p:ext uri="{BB962C8B-B14F-4D97-AF65-F5344CB8AC3E}">
        <p14:creationId xmlns:p14="http://schemas.microsoft.com/office/powerpoint/2010/main" val="16426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Thank you</a:t>
            </a:r>
            <a:endParaRPr lang="en-US" sz="5400" dirty="0"/>
          </a:p>
        </p:txBody>
      </p:sp>
      <p:sp>
        <p:nvSpPr>
          <p:cNvPr id="2" name="AutoShape 4" descr="Image result for sunri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sunrise"/>
          <p:cNvSpPr>
            <a:spLocks noChangeAspect="1" noChangeArrowheads="1"/>
          </p:cNvSpPr>
          <p:nvPr/>
        </p:nvSpPr>
        <p:spPr bwMode="auto">
          <a:xfrm>
            <a:off x="307974" y="7937"/>
            <a:ext cx="6826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Sunrise Wallpaper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84" y="2209800"/>
            <a:ext cx="6121632" cy="33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9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745"/>
            <a:ext cx="8763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Substance use is increasingly involved in pregnancy mortality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71600"/>
            <a:ext cx="7239000" cy="450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914400"/>
            <a:ext cx="815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Percent of Pregnancy-Associated Deaths Related to Substance Use by Year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6015099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Preliminary Data from Massachusetts DPH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93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Substance use </a:t>
            </a:r>
            <a:r>
              <a:rPr lang="en-US" dirty="0" smtClean="0"/>
              <a:t>is involved in mortality more often than obstetric causes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917379"/>
            <a:ext cx="6748938" cy="4655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18" y="5572521"/>
            <a:ext cx="5553082" cy="7742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76400" y="2260480"/>
            <a:ext cx="23622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substance-use associated pregnancy mortality is after delivery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15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Percent of Pregnancy-Associated Deaths Related to Substance Use by Time Period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799"/>
            <a:ext cx="7162800" cy="430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6015099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Preliminary Data from Massachusetts DPH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25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NQIN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ue Presentation Template - MA HHS - small logo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PNQIN Powerpoint Template.pot</Template>
  <TotalTime>806</TotalTime>
  <Words>1845</Words>
  <Application>Microsoft Office PowerPoint</Application>
  <PresentationFormat>On-screen Show (4:3)</PresentationFormat>
  <Paragraphs>211</Paragraphs>
  <Slides>60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Arial Unicode MS</vt:lpstr>
      <vt:lpstr>Arial</vt:lpstr>
      <vt:lpstr>Book Antiqua</vt:lpstr>
      <vt:lpstr>BulldogStd</vt:lpstr>
      <vt:lpstr>BulldogStd-Italic</vt:lpstr>
      <vt:lpstr>Calibri</vt:lpstr>
      <vt:lpstr>Georgia</vt:lpstr>
      <vt:lpstr>Lucida Sans Unicode</vt:lpstr>
      <vt:lpstr>Quicksand Bold</vt:lpstr>
      <vt:lpstr>Symbol</vt:lpstr>
      <vt:lpstr>Times New Roman</vt:lpstr>
      <vt:lpstr>Wingdings</vt:lpstr>
      <vt:lpstr>PNQIN Powerpoint Template</vt:lpstr>
      <vt:lpstr>1_Blue Presentation Template - MA HHS - small logos</vt:lpstr>
      <vt:lpstr>think-cell Slide</vt:lpstr>
      <vt:lpstr>Obstetric and Addiction Care for Women with Opioid Use Disorder: ACOG AIM Patient Safety Bundle </vt:lpstr>
      <vt:lpstr>Disclosure </vt:lpstr>
      <vt:lpstr>We created the opioid epidemic</vt:lpstr>
      <vt:lpstr>What caused our opioid crisis?</vt:lpstr>
      <vt:lpstr>US opioid deaths continue to rise</vt:lpstr>
      <vt:lpstr>Opioid-related deaths continue to rise in MA</vt:lpstr>
      <vt:lpstr>Substance use is increasingly involved in pregnancy mortality</vt:lpstr>
      <vt:lpstr>Substance use is involved in mortality more often than obstetric causes</vt:lpstr>
      <vt:lpstr>Most substance-use associated pregnancy mortality is after delivery</vt:lpstr>
      <vt:lpstr>Neonatal Abstinence Syndrome is increasing</vt:lpstr>
      <vt:lpstr>Opioid use is increasingly the cause of child removal</vt:lpstr>
      <vt:lpstr>The Opioid Epidemic is overtaking other public health crises</vt:lpstr>
      <vt:lpstr>Some progress is being made in prescribing</vt:lpstr>
      <vt:lpstr>How do we approach such a large problem?</vt:lpstr>
      <vt:lpstr>PowerPoint Presentation</vt:lpstr>
      <vt:lpstr>Addressing Opioid Use Across the Life Course</vt:lpstr>
      <vt:lpstr>PowerPoint Presentation</vt:lpstr>
      <vt:lpstr>PowerPoint Presentation</vt:lpstr>
      <vt:lpstr>Readiness: Every patient/family</vt:lpstr>
      <vt:lpstr>Addiction</vt:lpstr>
      <vt:lpstr>OUD treatment decreases overdose deaths</vt:lpstr>
      <vt:lpstr>MAT decreases maternal overdoses</vt:lpstr>
      <vt:lpstr>Readiness: Every patient/family</vt:lpstr>
      <vt:lpstr>Readiness: counseling patients</vt:lpstr>
      <vt:lpstr>Eat, Sleep, Console</vt:lpstr>
      <vt:lpstr>Readiness: Every patient/family</vt:lpstr>
      <vt:lpstr>Readiness: Plan of Safe Care</vt:lpstr>
      <vt:lpstr>Readiness: Every clinical setting/ health system</vt:lpstr>
      <vt:lpstr>Readiness: Trauma-Informed Care</vt:lpstr>
      <vt:lpstr>Readiness: Every clinical setting/ health system</vt:lpstr>
      <vt:lpstr>Readiness: Every clinical setting/ health system</vt:lpstr>
      <vt:lpstr>Readiness: Every clinical setting/ health system</vt:lpstr>
      <vt:lpstr>Readiness: Every Clinical Setting/ Health System</vt:lpstr>
      <vt:lpstr>Readiness: Every Clinical Setting/ Health System</vt:lpstr>
      <vt:lpstr>PowerPoint Presentation</vt:lpstr>
      <vt:lpstr>Recognition and Prevention: Every provider/clinical setting</vt:lpstr>
      <vt:lpstr>Screening tools</vt:lpstr>
      <vt:lpstr>One screening tool, 5 Ps</vt:lpstr>
      <vt:lpstr>Screening, Brief Intervention, Refer to Treatment</vt:lpstr>
      <vt:lpstr>Recognition and Prevention: Every provider/clinical setting</vt:lpstr>
      <vt:lpstr>Complete evaluation checklist for OUD patient</vt:lpstr>
      <vt:lpstr>Recognition and Prevention: Every provider/clinical setting</vt:lpstr>
      <vt:lpstr>PowerPoint Presentation</vt:lpstr>
      <vt:lpstr>Medication Assisted Treatment (MAT)</vt:lpstr>
      <vt:lpstr>Response: Every provider/clinical setting/health system</vt:lpstr>
      <vt:lpstr>Response: Every provider/clinical setting/health system</vt:lpstr>
      <vt:lpstr>Breastfeeding education</vt:lpstr>
      <vt:lpstr>Response: Every provider/clinical setting/health system</vt:lpstr>
      <vt:lpstr>Response: Every provider/clinical setting/health system</vt:lpstr>
      <vt:lpstr>PowerPoint Presentation</vt:lpstr>
      <vt:lpstr>Reporting &amp; Systems Learning: Every clinical setting/health system</vt:lpstr>
      <vt:lpstr>Reporting &amp; Systems Learning: Every clinical setting/health system</vt:lpstr>
      <vt:lpstr>Reporting &amp; Systems Learning: Every clinical setting/health system</vt:lpstr>
      <vt:lpstr>2017 Improvement Initiative Goals: MA</vt:lpstr>
      <vt:lpstr>Process measures: Maternal</vt:lpstr>
      <vt:lpstr>Process measures: Newborn</vt:lpstr>
      <vt:lpstr>Process measures: Newborn</vt:lpstr>
      <vt:lpstr>Process measures: Family</vt:lpstr>
      <vt:lpstr>We can do this!</vt:lpstr>
      <vt:lpstr>PowerPoint Presentation</vt:lpstr>
    </vt:vector>
  </TitlesOfParts>
  <Company>BIDMC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Care of Mothers, Infants and Families Impacted by Perinatal Opioid Use:  A Massachusetts Statewide Initiative</dc:title>
  <dc:creator>Houghton,Mary M. ( BIDMC - Neonatology )</dc:creator>
  <cp:lastModifiedBy>Iverson, Ronald</cp:lastModifiedBy>
  <cp:revision>81</cp:revision>
  <dcterms:created xsi:type="dcterms:W3CDTF">2017-09-25T18:04:57Z</dcterms:created>
  <dcterms:modified xsi:type="dcterms:W3CDTF">2017-12-18T15:35:07Z</dcterms:modified>
</cp:coreProperties>
</file>