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1"/>
  </p:notesMasterIdLst>
  <p:sldIdLst>
    <p:sldId id="469" r:id="rId2"/>
    <p:sldId id="470" r:id="rId3"/>
    <p:sldId id="465" r:id="rId4"/>
    <p:sldId id="475" r:id="rId5"/>
    <p:sldId id="477" r:id="rId6"/>
    <p:sldId id="464" r:id="rId7"/>
    <p:sldId id="476" r:id="rId8"/>
    <p:sldId id="473" r:id="rId9"/>
    <p:sldId id="474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8466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92" autoAdjust="0"/>
    <p:restoredTop sz="94434" autoAdjust="0"/>
  </p:normalViewPr>
  <p:slideViewPr>
    <p:cSldViewPr>
      <p:cViewPr varScale="1">
        <p:scale>
          <a:sx n="64" d="100"/>
          <a:sy n="64" d="100"/>
        </p:scale>
        <p:origin x="960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44A7DBEB-28C1-4AE4-AD6C-3BE2A23D0C1F}" type="datetimeFigureOut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B05D7AF-3899-4D68-9069-AF239A09E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5854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400F9-CF10-4F94-84BB-F76AD0810D3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6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66612A4-6D1F-48D9-852B-48910445E01B}" type="slidenum">
              <a:rPr lang="en-US" smtClean="0">
                <a:latin typeface="Calibri" pitchFamily="34" charset="0"/>
              </a:rPr>
              <a:pPr eaLnBrk="1" hangingPunct="1"/>
              <a:t>2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66612A4-6D1F-48D9-852B-48910445E01B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5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66612A4-6D1F-48D9-852B-48910445E01B}" type="slidenum">
              <a:rPr lang="en-US" smtClean="0">
                <a:latin typeface="Calibri" pitchFamily="34" charset="0"/>
              </a:rPr>
              <a:pPr eaLnBrk="1" hangingPunct="1"/>
              <a:t>4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66612A4-6D1F-48D9-852B-48910445E01B}" type="slidenum">
              <a:rPr lang="en-US" smtClean="0">
                <a:latin typeface="Calibri" pitchFamily="34" charset="0"/>
              </a:rPr>
              <a:pPr eaLnBrk="1" hangingPunct="1"/>
              <a:t>5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28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66612A4-6D1F-48D9-852B-48910445E01B}" type="slidenum">
              <a:rPr lang="en-US" smtClean="0">
                <a:latin typeface="Calibri" pitchFamily="34" charset="0"/>
              </a:rPr>
              <a:pPr eaLnBrk="1" hangingPunct="1"/>
              <a:t>6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36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66612A4-6D1F-48D9-852B-48910445E01B}" type="slidenum">
              <a:rPr lang="en-US" smtClean="0">
                <a:latin typeface="Calibri" pitchFamily="34" charset="0"/>
              </a:rPr>
              <a:pPr eaLnBrk="1" hangingPunct="1"/>
              <a:t>7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36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ea typeface="ＭＳ Ｐゴシック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66612A4-6D1F-48D9-852B-48910445E01B}" type="slidenum">
              <a:rPr lang="en-US" smtClean="0">
                <a:latin typeface="Calibri" pitchFamily="34" charset="0"/>
              </a:rPr>
              <a:pPr eaLnBrk="1" hangingPunct="1"/>
              <a:t>8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3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524B-90AA-4853-A2A9-32D307F93715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8EECD-92A9-4F6E-9B05-5D3298B3A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4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3671-A3CD-47FE-BFFE-C2129B3CA844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14A2C-0BB4-4C83-90C6-356E631A03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232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EE58F-D2EE-495C-98E7-9C9A5786E11E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C12F-6FCB-4092-9F5E-1F701CFFA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134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5115A-B978-4E78-80DD-BFAA41FB0B3E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3707-9EBE-4F61-9602-1846D1F9C0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54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6A3B-6EE5-45FC-B5E7-85EA02CF9438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BC7D3-7B25-4FDD-856F-1603EF21A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837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AFD5-87AB-4EAC-B8F3-626CFA20BD9F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5B7C-D638-410F-8F12-FDCC174C92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706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8ABD-2F3C-40D2-9153-37AEC74DFA52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017F-DA69-4B3C-A037-D10685B37F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13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B940-3E9D-4E0B-ADD5-B60F857202D2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BC30F-3F90-4FDB-8DE1-B03ADC4523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15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A1AC-DC1C-42D0-8DB2-A7DCA50624B5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8548-3F39-47E1-AAB1-0B8768C05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99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F736A-4D75-44CF-860A-3E26DF2F0A11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B208-2224-4F8C-957F-ED93EC999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34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C989-64A1-4AD1-984F-B4BA61CC127B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0925-DA78-48C8-9D2A-B71289D7E8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398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59C56B8-1699-4F0F-8F35-D686F2EA2998}" type="datetime1">
              <a:rPr lang="en-US" altLang="ja-JP"/>
              <a:pPr>
                <a:defRPr/>
              </a:pPr>
              <a:t>12/18/2017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79DE521-3343-49A6-8A33-A21B433AA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265227" y="4686302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  <a:ea typeface="ＭＳ Ｐゴシック" pitchFamily="34" charset="-128"/>
              </a:rPr>
              <a:t/>
            </a:r>
            <a:br>
              <a:rPr lang="en-US" altLang="en-US" sz="2000" dirty="0" smtClean="0">
                <a:solidFill>
                  <a:srgbClr val="898989"/>
                </a:solidFill>
                <a:ea typeface="ＭＳ Ｐゴシック" pitchFamily="34" charset="-128"/>
              </a:rPr>
            </a:br>
            <a:r>
              <a:rPr lang="en-US" altLang="en-US" sz="2000" dirty="0" smtClean="0">
                <a:solidFill>
                  <a:srgbClr val="898989"/>
                </a:solidFill>
                <a:ea typeface="ＭＳ Ｐゴシック" pitchFamily="34" charset="-128"/>
              </a:rPr>
              <a:t>ILPQC Fifth Annual Conference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  <a:ea typeface="ＭＳ Ｐゴシック" pitchFamily="34" charset="-128"/>
              </a:rPr>
              <a:t>December 19, 2017</a:t>
            </a:r>
          </a:p>
        </p:txBody>
      </p:sp>
      <p:sp>
        <p:nvSpPr>
          <p:cNvPr id="2053" name="Title 1"/>
          <p:cNvSpPr>
            <a:spLocks noGrp="1"/>
          </p:cNvSpPr>
          <p:nvPr>
            <p:ph type="ctrTitle"/>
          </p:nvPr>
        </p:nvSpPr>
        <p:spPr>
          <a:xfrm>
            <a:off x="3048000" y="2052400"/>
            <a:ext cx="6019800" cy="1622425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4990"/>
                </a:solidFill>
                <a:latin typeface="Goudy Old Style" pitchFamily="18" charset="0"/>
                <a:ea typeface="ＭＳ Ｐゴシック" pitchFamily="34" charset="-128"/>
              </a:rPr>
              <a:t>Team Recognition, Networking Lunch &amp; Poster Session</a:t>
            </a:r>
            <a:endParaRPr lang="en-US" altLang="en-US" sz="3200" b="1" dirty="0" smtClean="0">
              <a:solidFill>
                <a:srgbClr val="004990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5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305800" cy="669925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Networking Lunch &amp;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Poster Session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4648200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800" dirty="0" smtClean="0"/>
              <a:t>Quality Improvement Awards for HTN &amp; GH from 12-12:30pm</a:t>
            </a:r>
            <a:endParaRPr lang="en-US" sz="2800" dirty="0"/>
          </a:p>
          <a:p>
            <a:pPr>
              <a:buClr>
                <a:srgbClr val="F58466"/>
              </a:buClr>
            </a:pPr>
            <a:r>
              <a:rPr lang="en-US" sz="2800" dirty="0" smtClean="0"/>
              <a:t>Speakers, Leadership &amp; Data Team, SQC, Advisory Workgroups, Planning Committee at 12:30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Lunch and poster session from 12:30 – 1:30 pm</a:t>
            </a:r>
          </a:p>
          <a:p>
            <a:pPr>
              <a:buClr>
                <a:srgbClr val="F58466"/>
              </a:buClr>
            </a:pPr>
            <a:r>
              <a:rPr lang="en-US" sz="2800" dirty="0"/>
              <a:t>Presenters at their posters from </a:t>
            </a:r>
            <a:r>
              <a:rPr lang="en-US" sz="2800" dirty="0" smtClean="0"/>
              <a:t>1:00 </a:t>
            </a:r>
            <a:r>
              <a:rPr lang="en-US" sz="2800" dirty="0"/>
              <a:t>– 1:30 </a:t>
            </a:r>
            <a:r>
              <a:rPr lang="en-US" sz="2800" dirty="0" smtClean="0"/>
              <a:t>pm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Poster session includes:</a:t>
            </a:r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r>
              <a:rPr lang="en-US" dirty="0" smtClean="0"/>
              <a:t>44 posters to view – posters with white ribbons received awards of excellence!</a:t>
            </a:r>
          </a:p>
        </p:txBody>
      </p:sp>
    </p:spTree>
    <p:extLst>
      <p:ext uri="{BB962C8B-B14F-4D97-AF65-F5344CB8AC3E}">
        <p14:creationId xmlns:p14="http://schemas.microsoft.com/office/powerpoint/2010/main" val="13686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086600" cy="669925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Severe Maternal HTN </a:t>
            </a:r>
            <a:b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Quality Improvement Awards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81600"/>
          </a:xfrm>
        </p:spPr>
        <p:txBody>
          <a:bodyPr/>
          <a:lstStyle/>
          <a:p>
            <a:pPr marL="0" indent="0">
              <a:buClr>
                <a:srgbClr val="F58466"/>
              </a:buClr>
              <a:buNone/>
            </a:pPr>
            <a:r>
              <a:rPr lang="en-US" sz="2000" dirty="0" smtClean="0"/>
              <a:t>ILPQC recognizing OB teams:</a:t>
            </a:r>
            <a:endParaRPr lang="en-US" sz="2000" dirty="0"/>
          </a:p>
          <a:p>
            <a:pPr marL="0" indent="0">
              <a:buClr>
                <a:srgbClr val="F58466"/>
              </a:buClr>
              <a:buNone/>
            </a:pPr>
            <a:r>
              <a:rPr lang="en-US" sz="2000" b="1" dirty="0" smtClean="0"/>
              <a:t>Structure Measures: Must have both by expanded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Quarter (Jul-Oct 2017)</a:t>
            </a:r>
          </a:p>
          <a:p>
            <a:pPr lvl="1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Severe Maternal HTN Policies in place in all units (Implementation Checklist question 1 A-C)</a:t>
            </a:r>
          </a:p>
          <a:p>
            <a:pPr lvl="1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Provider and Nursing Education: &gt;80% of providers and nurses educated (AIM Quarterly Measure 1 A,B, 2A,B)</a:t>
            </a:r>
          </a:p>
          <a:p>
            <a:pPr marL="0" indent="0">
              <a:buClr>
                <a:srgbClr val="F58466"/>
              </a:buClr>
              <a:buNone/>
            </a:pPr>
            <a:r>
              <a:rPr lang="en-US" sz="2000" b="1" dirty="0" smtClean="0"/>
              <a:t>Process Measures: 4/4, 3/4, 2/4 in September OR October 2017</a:t>
            </a:r>
          </a:p>
          <a:p>
            <a:pPr lvl="1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Time to treatment ≤60 minutes: ≥80% of cases</a:t>
            </a:r>
          </a:p>
          <a:p>
            <a:pPr lvl="1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Debrief: ≥30% of cases</a:t>
            </a:r>
          </a:p>
          <a:p>
            <a:pPr lvl="1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Discharge education: ≥70% of cases</a:t>
            </a:r>
          </a:p>
          <a:p>
            <a:pPr lvl="1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Follow-up appointments scheduled within 10 days of discharge: ≥70% of </a:t>
            </a:r>
            <a:r>
              <a:rPr lang="en-US" sz="2000" dirty="0" smtClean="0"/>
              <a:t>cases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16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086600" cy="669925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Golden Hour</a:t>
            </a:r>
            <a:b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</a:br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Quality Improvement Awards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4648200"/>
          </a:xfrm>
        </p:spPr>
        <p:txBody>
          <a:bodyPr/>
          <a:lstStyle/>
          <a:p>
            <a:pPr marL="0" indent="0">
              <a:buClr>
                <a:srgbClr val="F58466"/>
              </a:buClr>
              <a:buNone/>
            </a:pPr>
            <a:r>
              <a:rPr lang="en-US" sz="2000" dirty="0" smtClean="0"/>
              <a:t>ILPQC recognizing Neo teams:</a:t>
            </a:r>
          </a:p>
          <a:p>
            <a:pPr marL="0" indent="0">
              <a:buClr>
                <a:srgbClr val="F58466"/>
              </a:buClr>
              <a:buNone/>
            </a:pPr>
            <a:r>
              <a:rPr lang="en-US" sz="2000" b="1" dirty="0" smtClean="0"/>
              <a:t>Structure Measures: Must have data submitted for January – October 2017</a:t>
            </a:r>
          </a:p>
          <a:p>
            <a:pPr marL="0" indent="0">
              <a:buClr>
                <a:srgbClr val="F58466"/>
              </a:buClr>
              <a:buNone/>
            </a:pPr>
            <a:endParaRPr lang="en-US" sz="2000" dirty="0" smtClean="0"/>
          </a:p>
          <a:p>
            <a:pPr marL="0" indent="0">
              <a:buClr>
                <a:srgbClr val="F58466"/>
              </a:buClr>
              <a:buNone/>
            </a:pPr>
            <a:r>
              <a:rPr lang="en-US" sz="2000" b="1" dirty="0" smtClean="0"/>
              <a:t>Process Measures: 4/4, 3/4, 2/4 in September OR October 2017</a:t>
            </a:r>
          </a:p>
          <a:p>
            <a:pPr lvl="1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Delayed cord clamping rate at 80% or higher</a:t>
            </a:r>
          </a:p>
          <a:p>
            <a:pPr lvl="1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Temperature in target range at NICU admission rate at 90% or higher</a:t>
            </a:r>
          </a:p>
          <a:p>
            <a:pPr lvl="1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Communications measures (brief, checklist, and debrief) rates at 80% or higher</a:t>
            </a:r>
          </a:p>
          <a:p>
            <a:pPr lvl="1">
              <a:buClr>
                <a:srgbClr val="F58466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Family engagement measures (pre, during, and NICU admit) rates at 90% or higher</a:t>
            </a:r>
          </a:p>
          <a:p>
            <a:pPr lvl="1">
              <a:buClr>
                <a:srgbClr val="F58466"/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624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086600" cy="669925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Quality Improvement Awards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4648200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800" dirty="0" smtClean="0"/>
              <a:t>Congratulations to all of our QI Award winners</a:t>
            </a:r>
            <a:r>
              <a:rPr lang="en-US" sz="2800" dirty="0"/>
              <a:t> for reaching the above goals</a:t>
            </a:r>
            <a:r>
              <a:rPr lang="en-US" sz="2800" dirty="0" smtClean="0"/>
              <a:t>!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ILPQC would like to recognize QI Award winners with a banner.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Please come to the front when your name is called to receive your banner.</a:t>
            </a:r>
          </a:p>
          <a:p>
            <a:pPr>
              <a:buClr>
                <a:srgbClr val="F58466"/>
              </a:buClr>
            </a:pPr>
            <a:endParaRPr lang="en-US" sz="2800" dirty="0"/>
          </a:p>
          <a:p>
            <a:pPr marL="0" indent="0">
              <a:buClr>
                <a:srgbClr val="F58466"/>
              </a:buClr>
              <a:buNone/>
            </a:pPr>
            <a:endParaRPr lang="en-US" sz="2000" dirty="0" smtClean="0"/>
          </a:p>
          <a:p>
            <a:pPr>
              <a:buClr>
                <a:srgbClr val="F58466"/>
              </a:buClr>
            </a:pPr>
            <a:endParaRPr lang="en-US" sz="2000" dirty="0"/>
          </a:p>
          <a:p>
            <a:pPr>
              <a:buClr>
                <a:srgbClr val="F58466"/>
              </a:buClr>
            </a:pPr>
            <a:endParaRPr lang="en-US" sz="2000" dirty="0"/>
          </a:p>
          <a:p>
            <a:pPr>
              <a:buClr>
                <a:srgbClr val="F58466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3857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391400" cy="669925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ILPQC </a:t>
            </a:r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Severe HTN Quality </a:t>
            </a:r>
            <a:r>
              <a:rPr lang="en-US" altLang="en-US" sz="3600" b="1" dirty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Improvement Award Winners </a:t>
            </a:r>
            <a:endParaRPr lang="en-US" altLang="en-US" sz="3600" b="1" dirty="0" smtClean="0">
              <a:solidFill>
                <a:srgbClr val="F58466"/>
              </a:solidFill>
              <a:latin typeface="Goudy Old Style" pitchFamily="18" charset="0"/>
              <a:ea typeface="ＭＳ Ｐゴシック" pitchFamily="34" charset="-128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038600" cy="4562474"/>
          </a:xfrm>
        </p:spPr>
        <p:txBody>
          <a:bodyPr/>
          <a:lstStyle/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sz="36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GOLD</a:t>
            </a:r>
            <a:endParaRPr lang="en-US" altLang="en-US" sz="1800" dirty="0" smtClean="0">
              <a:ea typeface="ＭＳ Ｐゴシック" pitchFamily="34" charset="-128"/>
            </a:endParaRP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>
                <a:ea typeface="ＭＳ Ｐゴシック" pitchFamily="34" charset="-128"/>
              </a:rPr>
              <a:t>HSHS St. John’s Hospital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err="1" smtClean="0">
                <a:ea typeface="ＭＳ Ｐゴシック" pitchFamily="34" charset="-128"/>
              </a:rPr>
              <a:t>NorthShore</a:t>
            </a:r>
            <a:r>
              <a:rPr lang="en-US" altLang="en-US" sz="1800" dirty="0" smtClean="0">
                <a:ea typeface="ＭＳ Ｐゴシック" pitchFamily="34" charset="-128"/>
              </a:rPr>
              <a:t> University </a:t>
            </a:r>
            <a:r>
              <a:rPr lang="en-US" altLang="en-US" sz="1800" dirty="0" err="1" smtClean="0">
                <a:ea typeface="ＭＳ Ｐゴシック" pitchFamily="34" charset="-128"/>
              </a:rPr>
              <a:t>HealthSystem</a:t>
            </a:r>
            <a:r>
              <a:rPr lang="en-US" altLang="en-US" sz="1800" dirty="0" smtClean="0">
                <a:ea typeface="ＭＳ Ｐゴシック" pitchFamily="34" charset="-128"/>
              </a:rPr>
              <a:t> Evanston Hospital</a:t>
            </a:r>
            <a:endParaRPr lang="en-US" altLang="en-US" sz="1800" dirty="0">
              <a:ea typeface="ＭＳ Ｐゴシック" pitchFamily="34" charset="-128"/>
            </a:endParaRP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Northwestern Memorial Hospital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Loyola University Medical Center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Rush University Medical Center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Edward Hospital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Advocate Lutheran General Hospital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AMITA Health </a:t>
            </a:r>
            <a:r>
              <a:rPr lang="en-US" altLang="en-US" sz="1800" dirty="0" err="1" smtClean="0">
                <a:ea typeface="ＭＳ Ｐゴシック" pitchFamily="34" charset="-128"/>
              </a:rPr>
              <a:t>Alexian</a:t>
            </a:r>
            <a:r>
              <a:rPr lang="en-US" altLang="en-US" sz="1800" dirty="0" smtClean="0">
                <a:ea typeface="ＭＳ Ｐゴシック" pitchFamily="34" charset="-128"/>
              </a:rPr>
              <a:t> Brothers Women and Children’s Hospital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Memorial Hospital Belleville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Westlake Hospital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Rush Copley Medical Center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Mount Sinai Hospital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Northwestern Medicine Central DuPage Hospital</a:t>
            </a:r>
            <a:endParaRPr lang="en-US" altLang="en-US" sz="1800" dirty="0">
              <a:ea typeface="ＭＳ Ｐゴシック" pitchFamily="34" charset="-128"/>
            </a:endParaRP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endParaRPr lang="en-US" altLang="en-US" sz="1800" dirty="0">
              <a:ea typeface="ＭＳ Ｐゴシック" pitchFamily="34" charset="-128"/>
            </a:endParaRPr>
          </a:p>
          <a:p>
            <a:pPr marL="0" indent="0" eaLnBrk="1" hangingPunct="1">
              <a:buClr>
                <a:srgbClr val="F58466"/>
              </a:buClr>
              <a:buNone/>
            </a:pPr>
            <a:endParaRPr lang="en-US" altLang="en-US" sz="1800" dirty="0" smtClean="0">
              <a:ea typeface="ＭＳ Ｐゴシック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8200" y="1066800"/>
            <a:ext cx="4038600" cy="456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Presence Saint Frances Hospital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Advocate Sherman Hospital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Memorial Hospital of Carbondale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Advocate Illinois Masonic Medical Center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err="1" smtClean="0">
                <a:ea typeface="ＭＳ Ｐゴシック" pitchFamily="34" charset="-128"/>
              </a:rPr>
              <a:t>NorthShore</a:t>
            </a:r>
            <a:r>
              <a:rPr lang="en-US" altLang="en-US" sz="1800" dirty="0" smtClean="0">
                <a:ea typeface="ＭＳ Ｐゴシック" pitchFamily="34" charset="-128"/>
              </a:rPr>
              <a:t> University </a:t>
            </a:r>
            <a:r>
              <a:rPr lang="en-US" altLang="en-US" sz="1800" dirty="0" err="1" smtClean="0">
                <a:ea typeface="ＭＳ Ｐゴシック" pitchFamily="34" charset="-128"/>
              </a:rPr>
              <a:t>HealthSystem</a:t>
            </a:r>
            <a:r>
              <a:rPr lang="en-US" altLang="en-US" sz="1800" dirty="0" smtClean="0">
                <a:ea typeface="ＭＳ Ｐゴシック" pitchFamily="34" charset="-128"/>
              </a:rPr>
              <a:t> Highland Park Hospital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FHN Memorial Hospital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Genesis Medical Center- Silvis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Heartland Regional Medical Center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Memorial Medical Center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St. Bernard Hospital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St. Margaret’s Hospital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Northwestern Medicine </a:t>
            </a:r>
            <a:r>
              <a:rPr lang="en-US" altLang="en-US" sz="1800" dirty="0" err="1" smtClean="0">
                <a:ea typeface="ＭＳ Ｐゴシック" pitchFamily="34" charset="-128"/>
              </a:rPr>
              <a:t>Kishwaukee</a:t>
            </a:r>
            <a:r>
              <a:rPr lang="en-US" altLang="en-US" sz="1800" dirty="0" smtClean="0">
                <a:ea typeface="ＭＳ Ｐゴシック" pitchFamily="34" charset="-128"/>
              </a:rPr>
              <a:t> Hospital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University of Illinois Hospital</a:t>
            </a: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endParaRPr lang="en-US" altLang="en-US" sz="1800" dirty="0">
              <a:ea typeface="ＭＳ Ｐゴシック" pitchFamily="34" charset="-128"/>
            </a:endParaRP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endParaRPr lang="en-US" altLang="en-US" sz="1800" dirty="0" smtClean="0">
              <a:ea typeface="ＭＳ Ｐゴシック" pitchFamily="34" charset="-128"/>
            </a:endParaRP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endParaRPr lang="en-US" altLang="en-US" sz="1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92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391400" cy="669925"/>
          </a:xfrm>
        </p:spPr>
        <p:txBody>
          <a:bodyPr/>
          <a:lstStyle/>
          <a:p>
            <a:pPr algn="l" eaLnBrk="1" hangingPunct="1"/>
            <a:r>
              <a:rPr lang="en-US" altLang="en-US" sz="3600" b="1" dirty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ILPQC </a:t>
            </a:r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Severe HTN Quality </a:t>
            </a:r>
            <a:r>
              <a:rPr lang="en-US" altLang="en-US" sz="3600" b="1" dirty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Improvement Award Winners </a:t>
            </a:r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 (cont.)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219201"/>
            <a:ext cx="4038600" cy="4562474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AMITA Health Adventist Medical Center Hinsdale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AMITA Health Adventist Medical Center Bolingbrook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Little Company of Mary Hospital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Advocate </a:t>
            </a:r>
            <a:r>
              <a:rPr lang="en-US" altLang="en-US" sz="1800" dirty="0" err="1" smtClean="0">
                <a:ea typeface="ＭＳ Ｐゴシック" pitchFamily="34" charset="-128"/>
              </a:rPr>
              <a:t>BroMenn</a:t>
            </a:r>
            <a:r>
              <a:rPr lang="en-US" altLang="en-US" sz="1800" dirty="0" smtClean="0">
                <a:ea typeface="ＭＳ Ｐゴシック" pitchFamily="34" charset="-128"/>
              </a:rPr>
              <a:t> Medical Center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SSM St. Mary’s Hospital- St. Louis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err="1" smtClean="0">
                <a:ea typeface="ＭＳ Ｐゴシック" pitchFamily="34" charset="-128"/>
              </a:rPr>
              <a:t>Centegra</a:t>
            </a:r>
            <a:r>
              <a:rPr lang="en-US" altLang="en-US" sz="1800" dirty="0" smtClean="0">
                <a:ea typeface="ＭＳ Ｐゴシック" pitchFamily="34" charset="-128"/>
              </a:rPr>
              <a:t> Hospital- Huntley</a:t>
            </a:r>
            <a:endParaRPr lang="en-US" altLang="en-US" sz="1800" dirty="0">
              <a:ea typeface="ＭＳ Ｐゴシック" pitchFamily="34" charset="-128"/>
            </a:endParaRPr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sz="3600" b="1" dirty="0" smtClean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SILVER</a:t>
            </a:r>
            <a:endParaRPr lang="en-US" altLang="en-US" sz="3600" b="1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University of Chicago Medicine Comer Children’s Hospital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Jackson Park Hospital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Abraham Lincoln Memorial Hospital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Palos Hospital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West Suburban Medical Center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Northwestern Medicine </a:t>
            </a:r>
            <a:r>
              <a:rPr lang="en-US" altLang="en-US" sz="1800" dirty="0" err="1" smtClean="0">
                <a:ea typeface="ＭＳ Ｐゴシック" pitchFamily="34" charset="-128"/>
              </a:rPr>
              <a:t>Delnor</a:t>
            </a:r>
            <a:r>
              <a:rPr lang="en-US" altLang="en-US" sz="1800" dirty="0" smtClean="0">
                <a:ea typeface="ＭＳ Ｐゴシック" pitchFamily="34" charset="-128"/>
              </a:rPr>
              <a:t> Hospital</a:t>
            </a:r>
          </a:p>
          <a:p>
            <a:pPr eaLnBrk="1" hangingPunct="1">
              <a:buClr>
                <a:srgbClr val="F58466"/>
              </a:buClr>
            </a:pPr>
            <a:endParaRPr lang="en-US" altLang="en-US" sz="1800" dirty="0">
              <a:ea typeface="ＭＳ Ｐゴシック" pitchFamily="34" charset="-128"/>
            </a:endParaRPr>
          </a:p>
          <a:p>
            <a:pPr marL="0" indent="0" eaLnBrk="1" hangingPunct="1">
              <a:buClr>
                <a:srgbClr val="F58466"/>
              </a:buClr>
              <a:buNone/>
            </a:pPr>
            <a:endParaRPr lang="en-US" altLang="en-US" sz="1800" dirty="0" smtClean="0">
              <a:ea typeface="ＭＳ Ｐゴシック" pitchFamily="34" charset="-12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48200" y="1219200"/>
            <a:ext cx="4038600" cy="456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sz="1800" dirty="0" smtClean="0">
                <a:ea typeface="ＭＳ Ｐゴシック" pitchFamily="34" charset="-128"/>
              </a:rPr>
              <a:t>AMITA Health Adventist Medical Center La Grange</a:t>
            </a:r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sz="3600" b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BRONZE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Gibson Area Hospital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err="1" smtClean="0">
                <a:ea typeface="ＭＳ Ｐゴシック" pitchFamily="34" charset="-128"/>
              </a:rPr>
              <a:t>Centegra</a:t>
            </a:r>
            <a:r>
              <a:rPr lang="en-US" altLang="en-US" sz="1800" dirty="0" smtClean="0">
                <a:ea typeface="ＭＳ Ｐゴシック" pitchFamily="34" charset="-128"/>
              </a:rPr>
              <a:t> Hospital McHenry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Presence Saint Joseph Medical Center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Advocate Christ Medical Center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McDonough District Hospital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Presence Saint Mary and Elizabeth Medical Center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1800" dirty="0" smtClean="0">
                <a:ea typeface="ＭＳ Ｐゴシック" pitchFamily="34" charset="-128"/>
              </a:rPr>
              <a:t>HSHS St. Mary’s Hospital</a:t>
            </a:r>
          </a:p>
          <a:p>
            <a:pPr eaLnBrk="1" hangingPunct="1">
              <a:buClr>
                <a:srgbClr val="F58466"/>
              </a:buClr>
            </a:pPr>
            <a:endParaRPr lang="en-US" altLang="en-US" sz="1800" dirty="0">
              <a:ea typeface="ＭＳ Ｐゴシック" pitchFamily="34" charset="-128"/>
            </a:endParaRP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endParaRPr lang="en-US" altLang="en-US" sz="1800" dirty="0" smtClean="0">
              <a:ea typeface="ＭＳ Ｐゴシック" pitchFamily="34" charset="-128"/>
            </a:endParaRP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endParaRPr lang="en-US" altLang="en-US" sz="1800" dirty="0">
              <a:ea typeface="ＭＳ Ｐゴシック" pitchFamily="34" charset="-128"/>
            </a:endParaRP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endParaRPr lang="en-US" altLang="en-US" sz="1800" dirty="0" smtClean="0">
              <a:ea typeface="ＭＳ Ｐゴシック" pitchFamily="34" charset="-128"/>
            </a:endParaRPr>
          </a:p>
          <a:p>
            <a:pPr eaLnBrk="1" hangingPunct="1">
              <a:buClr>
                <a:srgbClr val="F58466"/>
              </a:buClr>
              <a:buFont typeface="Arial" pitchFamily="34" charset="0"/>
              <a:buChar char="•"/>
            </a:pPr>
            <a:endParaRPr lang="en-US" altLang="en-US" sz="18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20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305800" cy="669925"/>
          </a:xfrm>
        </p:spPr>
        <p:txBody>
          <a:bodyPr/>
          <a:lstStyle/>
          <a:p>
            <a:pPr algn="l" eaLnBrk="1" hangingPunct="1"/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  <a:ea typeface="ＭＳ Ｐゴシック" pitchFamily="34" charset="-128"/>
              </a:rPr>
              <a:t>ILPQC Golden Hour Quality Improvement Award Winners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295401"/>
            <a:ext cx="8382000" cy="4562474"/>
          </a:xfrm>
        </p:spPr>
        <p:txBody>
          <a:bodyPr/>
          <a:lstStyle/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GOLD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>
                <a:ea typeface="ＭＳ Ｐゴシック" pitchFamily="34" charset="-128"/>
              </a:rPr>
              <a:t>Carle Foundation Hospital</a:t>
            </a:r>
            <a:endParaRPr lang="en-US" altLang="en-US" sz="2800" dirty="0">
              <a:ea typeface="ＭＳ Ｐゴシック" pitchFamily="34" charset="-128"/>
            </a:endParaRPr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sz="2800" dirty="0" smtClean="0">
                <a:ea typeface="ＭＳ Ｐゴシック" pitchFamily="34" charset="-128"/>
              </a:rPr>
              <a:t> </a:t>
            </a:r>
            <a:r>
              <a:rPr lang="en-US" altLang="en-US" sz="3600" b="1" dirty="0">
                <a:solidFill>
                  <a:schemeClr val="bg1">
                    <a:lumMod val="65000"/>
                  </a:schemeClr>
                </a:solidFill>
                <a:ea typeface="ＭＳ Ｐゴシック" pitchFamily="34" charset="-128"/>
              </a:rPr>
              <a:t>SILVER</a:t>
            </a:r>
            <a:endParaRPr lang="en-US" altLang="en-US" sz="2800" b="1" dirty="0">
              <a:solidFill>
                <a:schemeClr val="bg1">
                  <a:lumMod val="6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>
                <a:ea typeface="ＭＳ Ｐゴシック" pitchFamily="34" charset="-128"/>
              </a:rPr>
              <a:t>Edward Hospital</a:t>
            </a:r>
            <a:endParaRPr lang="en-US" altLang="en-US" sz="2800" dirty="0">
              <a:ea typeface="ＭＳ Ｐゴシック" pitchFamily="34" charset="-128"/>
            </a:endParaRPr>
          </a:p>
          <a:p>
            <a:pPr marL="0" indent="0" algn="ctr" eaLnBrk="1" hangingPunct="1">
              <a:buClr>
                <a:srgbClr val="F58466"/>
              </a:buClr>
              <a:buNone/>
            </a:pP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BRONZE</a:t>
            </a:r>
            <a:endParaRPr lang="en-US" altLang="en-US" sz="2800" b="1" dirty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</a:endParaRP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>
                <a:ea typeface="ＭＳ Ｐゴシック" pitchFamily="34" charset="-128"/>
              </a:rPr>
              <a:t>HSHS St. John’s Hospital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>
                <a:ea typeface="ＭＳ Ｐゴシック" pitchFamily="34" charset="-128"/>
              </a:rPr>
              <a:t>Northwestern Memorial Hospital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>
                <a:ea typeface="ＭＳ Ｐゴシック" pitchFamily="34" charset="-128"/>
              </a:rPr>
              <a:t>AMITA Health </a:t>
            </a:r>
            <a:r>
              <a:rPr lang="en-US" altLang="en-US" sz="2800" dirty="0" err="1" smtClean="0">
                <a:ea typeface="ＭＳ Ｐゴシック" pitchFamily="34" charset="-128"/>
              </a:rPr>
              <a:t>Alexian</a:t>
            </a:r>
            <a:r>
              <a:rPr lang="en-US" altLang="en-US" sz="2800" dirty="0" smtClean="0">
                <a:ea typeface="ＭＳ Ｐゴシック" pitchFamily="34" charset="-128"/>
              </a:rPr>
              <a:t> Brothers Women &amp; Children’s Hospital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>
                <a:ea typeface="ＭＳ Ｐゴシック" pitchFamily="34" charset="-128"/>
              </a:rPr>
              <a:t>AMITA Health Adventist Medical Center Hinsdale</a:t>
            </a:r>
            <a:endParaRPr lang="en-US" altLang="en-US" sz="2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90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317420"/>
              </p:ext>
            </p:extLst>
          </p:nvPr>
        </p:nvGraphicFramePr>
        <p:xfrm>
          <a:off x="-1" y="-1"/>
          <a:ext cx="9372601" cy="70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9151464" imgH="6865436" progId="Acrobat.Document.DC">
                  <p:embed/>
                </p:oleObj>
              </mc:Choice>
              <mc:Fallback>
                <p:oleObj name="Acrobat Document" r:id="rId3" imgW="9151464" imgH="6865436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-1"/>
                        <a:ext cx="9372601" cy="703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0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21960</TotalTime>
  <Words>581</Words>
  <Application>Microsoft Office PowerPoint</Application>
  <PresentationFormat>On-screen Show (4:3)</PresentationFormat>
  <Paragraphs>109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Goudy Old Style</vt:lpstr>
      <vt:lpstr>Wingdings 2</vt:lpstr>
      <vt:lpstr>Office Theme</vt:lpstr>
      <vt:lpstr>Adobe Acrobat Document</vt:lpstr>
      <vt:lpstr>Team Recognition, Networking Lunch &amp; Poster Session</vt:lpstr>
      <vt:lpstr>Networking Lunch &amp; Poster Session</vt:lpstr>
      <vt:lpstr>Severe Maternal HTN  Quality Improvement Awards</vt:lpstr>
      <vt:lpstr>Golden Hour Quality Improvement Awards</vt:lpstr>
      <vt:lpstr>Quality Improvement Awards</vt:lpstr>
      <vt:lpstr>ILPQC Severe HTN Quality Improvement Award Winners </vt:lpstr>
      <vt:lpstr>ILPQC Severe HTN Quality Improvement Award Winners  (cont.)</vt:lpstr>
      <vt:lpstr>ILPQC Golden Hour Quality Improvement Award Winners </vt:lpstr>
      <vt:lpstr>PowerPoint Presentation</vt:lpstr>
    </vt:vector>
  </TitlesOfParts>
  <Company>State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Daniel L Weiss</cp:lastModifiedBy>
  <cp:revision>340</cp:revision>
  <dcterms:created xsi:type="dcterms:W3CDTF">2013-06-07T18:46:59Z</dcterms:created>
  <dcterms:modified xsi:type="dcterms:W3CDTF">2017-12-19T05:06:56Z</dcterms:modified>
</cp:coreProperties>
</file>