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15"/>
  </p:notesMasterIdLst>
  <p:sldIdLst>
    <p:sldId id="256" r:id="rId2"/>
    <p:sldId id="272" r:id="rId3"/>
    <p:sldId id="257" r:id="rId4"/>
    <p:sldId id="271" r:id="rId5"/>
    <p:sldId id="267" r:id="rId6"/>
    <p:sldId id="259" r:id="rId7"/>
    <p:sldId id="261" r:id="rId8"/>
    <p:sldId id="262" r:id="rId9"/>
    <p:sldId id="269" r:id="rId10"/>
    <p:sldId id="264" r:id="rId11"/>
    <p:sldId id="265" r:id="rId12"/>
    <p:sldId id="266"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034" autoAdjust="0"/>
  </p:normalViewPr>
  <p:slideViewPr>
    <p:cSldViewPr>
      <p:cViewPr>
        <p:scale>
          <a:sx n="60" d="100"/>
          <a:sy n="60" d="100"/>
        </p:scale>
        <p:origin x="2274" y="4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F8971B-890B-4F9B-838D-F3E5687587FA}" type="datetimeFigureOut">
              <a:rPr lang="en-US" smtClean="0"/>
              <a:pPr/>
              <a:t>12/18/2017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049C2-6976-4B2B-B6E5-FEF91234F6F7}" type="slidenum">
              <a:rPr lang="en-US" smtClean="0"/>
              <a:pPr/>
              <a:t>‹#›</a:t>
            </a:fld>
            <a:endParaRPr lang="en-US" dirty="0"/>
          </a:p>
        </p:txBody>
      </p:sp>
    </p:spTree>
    <p:extLst>
      <p:ext uri="{BB962C8B-B14F-4D97-AF65-F5344CB8AC3E}">
        <p14:creationId xmlns:p14="http://schemas.microsoft.com/office/powerpoint/2010/main" val="54174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EDIT</a:t>
            </a:r>
            <a:r>
              <a:rPr lang="en-US" b="1" baseline="0" dirty="0" smtClean="0"/>
              <a:t> (throughout presentation): increase font and line spacing for easier readability</a:t>
            </a:r>
            <a:endParaRPr lang="en-US" b="1" dirty="0"/>
          </a:p>
        </p:txBody>
      </p:sp>
      <p:sp>
        <p:nvSpPr>
          <p:cNvPr id="4" name="Slide Number Placeholder 3"/>
          <p:cNvSpPr>
            <a:spLocks noGrp="1"/>
          </p:cNvSpPr>
          <p:nvPr>
            <p:ph type="sldNum" sz="quarter" idx="10"/>
          </p:nvPr>
        </p:nvSpPr>
        <p:spPr/>
        <p:txBody>
          <a:bodyPr/>
          <a:lstStyle/>
          <a:p>
            <a:fld id="{089049C2-6976-4B2B-B6E5-FEF91234F6F7}" type="slidenum">
              <a:rPr lang="en-US" smtClean="0"/>
              <a:pPr/>
              <a:t>1</a:t>
            </a:fld>
            <a:endParaRPr lang="en-US" dirty="0"/>
          </a:p>
        </p:txBody>
      </p:sp>
    </p:spTree>
    <p:extLst>
      <p:ext uri="{BB962C8B-B14F-4D97-AF65-F5344CB8AC3E}">
        <p14:creationId xmlns:p14="http://schemas.microsoft.com/office/powerpoint/2010/main" val="977082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9049C2-6976-4B2B-B6E5-FEF91234F6F7}" type="slidenum">
              <a:rPr lang="en-US" smtClean="0"/>
              <a:pPr/>
              <a:t>13</a:t>
            </a:fld>
            <a:endParaRPr lang="en-US" dirty="0"/>
          </a:p>
        </p:txBody>
      </p:sp>
    </p:spTree>
    <p:extLst>
      <p:ext uri="{BB962C8B-B14F-4D97-AF65-F5344CB8AC3E}">
        <p14:creationId xmlns:p14="http://schemas.microsoft.com/office/powerpoint/2010/main" val="5852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Provided monitoring of parent &amp; infant contact for DCFS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Enrolled in Associates Degree program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Participated in Parent groups to provide various skill set and self image building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Developed goals to reunify family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Introduced to Consortium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Health education to improve overall family health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Participated in focus groups to help develop action plans for other consumers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89049C2-6976-4B2B-B6E5-FEF91234F6F7}" type="slidenum">
              <a:rPr lang="en-US" smtClean="0"/>
              <a:pPr/>
              <a:t>5</a:t>
            </a:fld>
            <a:endParaRPr lang="en-US" dirty="0"/>
          </a:p>
        </p:txBody>
      </p:sp>
    </p:spTree>
    <p:extLst>
      <p:ext uri="{BB962C8B-B14F-4D97-AF65-F5344CB8AC3E}">
        <p14:creationId xmlns:p14="http://schemas.microsoft.com/office/powerpoint/2010/main" val="1402939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EDIT: </a:t>
            </a:r>
            <a:r>
              <a:rPr lang="en-US" b="1" dirty="0" err="1" smtClean="0"/>
              <a:t>uncapitalized</a:t>
            </a:r>
            <a:r>
              <a:rPr lang="en-US" b="1" dirty="0" smtClean="0"/>
              <a:t> “public</a:t>
            </a:r>
            <a:r>
              <a:rPr lang="en-US" b="1" baseline="0" dirty="0" smtClean="0"/>
              <a:t> housing,” “townhome,” “methadone,” “part time;” added hyphen to “part time;” </a:t>
            </a:r>
            <a:r>
              <a:rPr lang="en-US" b="1" dirty="0" smtClean="0"/>
              <a:t>deleted extra space after “First” in first right bullet and</a:t>
            </a:r>
            <a:r>
              <a:rPr lang="en-US" b="1" baseline="0" dirty="0" smtClean="0"/>
              <a:t> after “Attended” in third right bullet; added colon after 2002</a:t>
            </a:r>
          </a:p>
          <a:p>
            <a:endParaRPr lang="en-US" dirty="0" smtClean="0"/>
          </a:p>
          <a:p>
            <a:r>
              <a:rPr lang="en-US" dirty="0" smtClean="0"/>
              <a:t>Provided monitoring of parent &amp; infant contact for DCFS</a:t>
            </a:r>
          </a:p>
          <a:p>
            <a:r>
              <a:rPr lang="en-US" dirty="0" smtClean="0"/>
              <a:t> Enrolled in Associates Degree program</a:t>
            </a:r>
          </a:p>
          <a:p>
            <a:r>
              <a:rPr lang="en-US" dirty="0" smtClean="0"/>
              <a:t>Participated in Parent groups to provide various skill set and self image building</a:t>
            </a:r>
          </a:p>
          <a:p>
            <a:r>
              <a:rPr lang="en-US" dirty="0" smtClean="0"/>
              <a:t>Developed goals to reunify family</a:t>
            </a:r>
          </a:p>
          <a:p>
            <a:r>
              <a:rPr lang="en-US" dirty="0" smtClean="0"/>
              <a:t>Introduced to Consortium</a:t>
            </a:r>
          </a:p>
          <a:p>
            <a:r>
              <a:rPr lang="en-US" dirty="0" smtClean="0"/>
              <a:t>Health education to improve overall family health</a:t>
            </a:r>
          </a:p>
          <a:p>
            <a:r>
              <a:rPr lang="en-US" dirty="0" smtClean="0"/>
              <a:t>Participated in focus groups to help develop action plans for other consumers</a:t>
            </a:r>
          </a:p>
          <a:p>
            <a:endParaRPr lang="en-US" dirty="0"/>
          </a:p>
        </p:txBody>
      </p:sp>
      <p:sp>
        <p:nvSpPr>
          <p:cNvPr id="4" name="Slide Number Placeholder 3"/>
          <p:cNvSpPr>
            <a:spLocks noGrp="1"/>
          </p:cNvSpPr>
          <p:nvPr>
            <p:ph type="sldNum" sz="quarter" idx="10"/>
          </p:nvPr>
        </p:nvSpPr>
        <p:spPr/>
        <p:txBody>
          <a:bodyPr/>
          <a:lstStyle/>
          <a:p>
            <a:fld id="{089049C2-6976-4B2B-B6E5-FEF91234F6F7}" type="slidenum">
              <a:rPr lang="en-US" smtClean="0"/>
              <a:pPr/>
              <a:t>6</a:t>
            </a:fld>
            <a:endParaRPr lang="en-US" dirty="0"/>
          </a:p>
        </p:txBody>
      </p:sp>
    </p:spTree>
    <p:extLst>
      <p:ext uri="{BB962C8B-B14F-4D97-AF65-F5344CB8AC3E}">
        <p14:creationId xmlns:p14="http://schemas.microsoft.com/office/powerpoint/2010/main" val="3216703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pPr marL="0" marR="0" lvl="0" indent="0" algn="l" defTabSz="914400" rtl="0" eaLnBrk="1" fontAlgn="auto" latinLnBrk="0" hangingPunct="1">
              <a:lnSpc>
                <a:spcPct val="90000"/>
              </a:lnSpc>
              <a:spcBef>
                <a:spcPts val="1000"/>
              </a:spcBef>
              <a:spcAft>
                <a:spcPts val="0"/>
              </a:spcAft>
              <a:buClrTx/>
              <a:buSzTx/>
              <a:buFont typeface="Wingdings 3" charset="2"/>
              <a:buNone/>
              <a:tabLst/>
              <a:defRPr/>
            </a:pPr>
            <a:r>
              <a:rPr kumimoji="0" lang="en-US" sz="2400" b="1" i="0" u="none" strike="noStrike" kern="1200" cap="none" spc="0" normalizeH="0" baseline="0" noProof="0" dirty="0" smtClean="0">
                <a:ln>
                  <a:noFill/>
                </a:ln>
                <a:solidFill>
                  <a:prstClr val="black"/>
                </a:solidFill>
                <a:effectLst/>
                <a:uLnTx/>
                <a:uFillTx/>
                <a:latin typeface="+mn-lt"/>
                <a:ea typeface="+mn-ea"/>
                <a:cs typeface="+mn-cs"/>
              </a:rPr>
              <a:t>EDIT: removed extra spaces after “resources” in second bullet</a:t>
            </a:r>
          </a:p>
          <a:p>
            <a:pPr marL="0" marR="0" lvl="0" indent="0" algn="l" defTabSz="914400" rtl="0" eaLnBrk="1" fontAlgn="auto" latinLnBrk="0" hangingPunct="1">
              <a:lnSpc>
                <a:spcPct val="90000"/>
              </a:lnSpc>
              <a:spcBef>
                <a:spcPts val="1000"/>
              </a:spcBef>
              <a:spcAft>
                <a:spcPts val="0"/>
              </a:spcAft>
              <a:buClrTx/>
              <a:buSzTx/>
              <a:buFont typeface="Wingdings 3" charset="2"/>
              <a:buNone/>
              <a:tabLst/>
              <a:defRPr/>
            </a:pPr>
            <a:endParaRPr kumimoji="0" lang="en-US" sz="24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Wingdings 3" charset="2"/>
              <a:buNone/>
              <a:tabLst/>
              <a:defRPr/>
            </a:pPr>
            <a:r>
              <a:rPr kumimoji="0" lang="en-US" sz="2400" b="1" i="0" u="none" strike="noStrike" kern="1200" cap="none" spc="0" normalizeH="0" baseline="0" noProof="0" dirty="0" smtClean="0">
                <a:ln>
                  <a:noFill/>
                </a:ln>
                <a:solidFill>
                  <a:prstClr val="black"/>
                </a:solidFill>
                <a:effectLst/>
                <a:uLnTx/>
                <a:uFillTx/>
                <a:latin typeface="+mn-lt"/>
                <a:ea typeface="+mn-ea"/>
                <a:cs typeface="+mn-cs"/>
              </a:rPr>
              <a:t>QUESTION: there is a photo underneath the current photo, is that intentional?</a:t>
            </a:r>
          </a:p>
          <a:p>
            <a:pPr marL="0" marR="0" lvl="0" indent="0" algn="l" defTabSz="914400" rtl="0" eaLnBrk="1" fontAlgn="auto" latinLnBrk="0" hangingPunct="1">
              <a:lnSpc>
                <a:spcPct val="90000"/>
              </a:lnSpc>
              <a:spcBef>
                <a:spcPts val="1000"/>
              </a:spcBef>
              <a:spcAft>
                <a:spcPts val="0"/>
              </a:spcAft>
              <a:buClrTx/>
              <a:buSzTx/>
              <a:buFont typeface="Wingdings 3" charset="2"/>
              <a:buNone/>
              <a:tabLst/>
              <a:defRPr/>
            </a:pPr>
            <a:endParaRPr kumimoji="0" lang="en-US" sz="24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Wingdings 3" charset="2"/>
              <a:buNone/>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The Westside Healthy Start (WHS) Program provides outreach, care management and coordination, health education, and support services to high-risk women, children, and their families on the Westside of Chicago.</a:t>
            </a:r>
          </a:p>
          <a:p>
            <a:pPr marL="228600" marR="0" lvl="0" indent="-228600" algn="l" defTabSz="914400" rtl="0" eaLnBrk="1" fontAlgn="auto" latinLnBrk="0" hangingPunct="1">
              <a:lnSpc>
                <a:spcPct val="90000"/>
              </a:lnSpc>
              <a:spcBef>
                <a:spcPts val="1000"/>
              </a:spcBef>
              <a:spcAft>
                <a:spcPts val="0"/>
              </a:spcAft>
              <a:buClrTx/>
              <a:buSzTx/>
              <a:buFont typeface="Wingdings 3" charset="2"/>
              <a:buNone/>
              <a:tabLst/>
              <a:defRPr/>
            </a:pPr>
            <a:endParaRPr kumimoji="0" lang="en-US"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Communities served: </a:t>
            </a:r>
          </a:p>
          <a:p>
            <a:pPr marL="685800" marR="0" lvl="1" indent="-228600" algn="l" defTabSz="914400" rtl="0" eaLnBrk="1" fontAlgn="auto" latinLnBrk="0" hangingPunct="1">
              <a:lnSpc>
                <a:spcPct val="90000"/>
              </a:lnSpc>
              <a:spcBef>
                <a:spcPts val="500"/>
              </a:spcBef>
              <a:spcAft>
                <a:spcPts val="0"/>
              </a:spcAft>
              <a:buClrTx/>
              <a:buSzTx/>
              <a:buFont typeface="Times New Roman" pitchFamily="18" charset="0"/>
              <a:buChar char="–"/>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North Lawndale </a:t>
            </a:r>
          </a:p>
          <a:p>
            <a:pPr marL="685800" marR="0" lvl="1" indent="-228600" algn="l" defTabSz="914400" rtl="0" eaLnBrk="1" fontAlgn="auto" latinLnBrk="0" hangingPunct="1">
              <a:lnSpc>
                <a:spcPct val="90000"/>
              </a:lnSpc>
              <a:spcBef>
                <a:spcPts val="500"/>
              </a:spcBef>
              <a:spcAft>
                <a:spcPts val="0"/>
              </a:spcAft>
              <a:buClrTx/>
              <a:buSzTx/>
              <a:buFont typeface="Times New Roman" pitchFamily="18" charset="0"/>
              <a:buChar char="–"/>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East/West Garfield </a:t>
            </a:r>
          </a:p>
          <a:p>
            <a:pPr marL="685800" marR="0" lvl="1" indent="-228600" algn="l" defTabSz="914400" rtl="0" eaLnBrk="1" fontAlgn="auto" latinLnBrk="0" hangingPunct="1">
              <a:lnSpc>
                <a:spcPct val="90000"/>
              </a:lnSpc>
              <a:spcBef>
                <a:spcPts val="500"/>
              </a:spcBef>
              <a:spcAft>
                <a:spcPts val="0"/>
              </a:spcAft>
              <a:buClrTx/>
              <a:buSzTx/>
              <a:buFont typeface="Times New Roman" pitchFamily="18" charset="0"/>
              <a:buChar char="–"/>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Austin </a:t>
            </a:r>
          </a:p>
          <a:p>
            <a:pPr marL="685800" marR="0" lvl="1" indent="-228600" algn="l" defTabSz="914400" rtl="0" eaLnBrk="1" fontAlgn="auto" latinLnBrk="0" hangingPunct="1">
              <a:lnSpc>
                <a:spcPct val="90000"/>
              </a:lnSpc>
              <a:spcBef>
                <a:spcPts val="500"/>
              </a:spcBef>
              <a:spcAft>
                <a:spcPts val="0"/>
              </a:spcAft>
              <a:buClrTx/>
              <a:buSzTx/>
              <a:buFont typeface="Wingdings 3" charset="2"/>
              <a:buNone/>
              <a:tabLst/>
              <a:defRPr/>
            </a:pPr>
            <a:endParaRPr kumimoji="0" lang="en-US"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Community Partnership:                                     </a:t>
            </a:r>
          </a:p>
          <a:p>
            <a:pPr marL="685800" marR="0" lvl="1" indent="-228600" algn="l" defTabSz="914400" rtl="0" eaLnBrk="1" fontAlgn="auto" latinLnBrk="0" hangingPunct="1">
              <a:lnSpc>
                <a:spcPct val="90000"/>
              </a:lnSpc>
              <a:spcBef>
                <a:spcPts val="500"/>
              </a:spcBef>
              <a:spcAft>
                <a:spcPts val="0"/>
              </a:spcAft>
              <a:buClrTx/>
              <a:buSzTx/>
              <a:buFont typeface="Times New Roman" pitchFamily="18" charset="0"/>
              <a:buChar char="–"/>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Lawndale Christian Health Center</a:t>
            </a:r>
          </a:p>
          <a:p>
            <a:endParaRPr lang="en-US" dirty="0"/>
          </a:p>
        </p:txBody>
      </p:sp>
      <p:sp>
        <p:nvSpPr>
          <p:cNvPr id="4" name="Slide Number Placeholder 3"/>
          <p:cNvSpPr>
            <a:spLocks noGrp="1"/>
          </p:cNvSpPr>
          <p:nvPr>
            <p:ph type="sldNum" sz="quarter" idx="10"/>
          </p:nvPr>
        </p:nvSpPr>
        <p:spPr/>
        <p:txBody>
          <a:bodyPr/>
          <a:lstStyle/>
          <a:p>
            <a:fld id="{089049C2-6976-4B2B-B6E5-FEF91234F6F7}" type="slidenum">
              <a:rPr lang="en-US" smtClean="0"/>
              <a:pPr/>
              <a:t>7</a:t>
            </a:fld>
            <a:endParaRPr lang="en-US" dirty="0"/>
          </a:p>
        </p:txBody>
      </p:sp>
    </p:spTree>
    <p:extLst>
      <p:ext uri="{BB962C8B-B14F-4D97-AF65-F5344CB8AC3E}">
        <p14:creationId xmlns:p14="http://schemas.microsoft.com/office/powerpoint/2010/main" val="1770807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of success despite obstacles and circumstances.</a:t>
            </a:r>
          </a:p>
          <a:p>
            <a:r>
              <a:rPr lang="en-US" dirty="0" smtClean="0"/>
              <a:t>Encourage participants, elected officials or any other stake holder  to get involved, learn how to become an advocate for their family’s need and community needs.  Motivate the person you are communicating with to get involved if they can.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Benefits of serving in other arenas. (Make connections, travel, exposure to opportunities, develop skills and etc.)</a:t>
            </a:r>
            <a:endParaRPr lang="en-US" b="1" dirty="0" smtClean="0"/>
          </a:p>
          <a:p>
            <a:endParaRPr lang="en-US" dirty="0"/>
          </a:p>
        </p:txBody>
      </p:sp>
      <p:sp>
        <p:nvSpPr>
          <p:cNvPr id="4" name="Slide Number Placeholder 3"/>
          <p:cNvSpPr>
            <a:spLocks noGrp="1"/>
          </p:cNvSpPr>
          <p:nvPr>
            <p:ph type="sldNum" sz="quarter" idx="10"/>
          </p:nvPr>
        </p:nvSpPr>
        <p:spPr/>
        <p:txBody>
          <a:bodyPr/>
          <a:lstStyle/>
          <a:p>
            <a:fld id="{089049C2-6976-4B2B-B6E5-FEF91234F6F7}" type="slidenum">
              <a:rPr lang="en-US" smtClean="0"/>
              <a:pPr/>
              <a:t>8</a:t>
            </a:fld>
            <a:endParaRPr lang="en-US" dirty="0"/>
          </a:p>
        </p:txBody>
      </p:sp>
    </p:spTree>
    <p:extLst>
      <p:ext uri="{BB962C8B-B14F-4D97-AF65-F5344CB8AC3E}">
        <p14:creationId xmlns:p14="http://schemas.microsoft.com/office/powerpoint/2010/main" val="3125277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of success despite obstacles and circumstances.</a:t>
            </a:r>
          </a:p>
          <a:p>
            <a:r>
              <a:rPr lang="en-US" dirty="0" smtClean="0"/>
              <a:t>Encourage participants, elected officials or any other stake holder  to get involved, learn how to become an advocate for their family’s need and community needs.  Motivate the person you are communicating with to get involved if they can.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Benefits of serving in other arenas. (Make connections, travel, exposure to opportunities, develop skills and etc.)</a:t>
            </a:r>
            <a:endParaRPr lang="en-US" b="1" dirty="0" smtClean="0"/>
          </a:p>
          <a:p>
            <a:endParaRPr lang="en-US" dirty="0"/>
          </a:p>
        </p:txBody>
      </p:sp>
      <p:sp>
        <p:nvSpPr>
          <p:cNvPr id="4" name="Slide Number Placeholder 3"/>
          <p:cNvSpPr>
            <a:spLocks noGrp="1"/>
          </p:cNvSpPr>
          <p:nvPr>
            <p:ph type="sldNum" sz="quarter" idx="10"/>
          </p:nvPr>
        </p:nvSpPr>
        <p:spPr/>
        <p:txBody>
          <a:bodyPr/>
          <a:lstStyle/>
          <a:p>
            <a:fld id="{089049C2-6976-4B2B-B6E5-FEF91234F6F7}" type="slidenum">
              <a:rPr lang="en-US" smtClean="0"/>
              <a:pPr/>
              <a:t>9</a:t>
            </a:fld>
            <a:endParaRPr lang="en-US" dirty="0"/>
          </a:p>
        </p:txBody>
      </p:sp>
    </p:spTree>
    <p:extLst>
      <p:ext uri="{BB962C8B-B14F-4D97-AF65-F5344CB8AC3E}">
        <p14:creationId xmlns:p14="http://schemas.microsoft.com/office/powerpoint/2010/main" val="1141249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000" b="1"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089049C2-6976-4B2B-B6E5-FEF91234F6F7}" type="slidenum">
              <a:rPr lang="en-US" smtClean="0"/>
              <a:pPr/>
              <a:t>10</a:t>
            </a:fld>
            <a:endParaRPr lang="en-US" dirty="0"/>
          </a:p>
        </p:txBody>
      </p:sp>
    </p:spTree>
    <p:extLst>
      <p:ext uri="{BB962C8B-B14F-4D97-AF65-F5344CB8AC3E}">
        <p14:creationId xmlns:p14="http://schemas.microsoft.com/office/powerpoint/2010/main" val="3673661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1000"/>
              </a:spcBef>
              <a:spcAft>
                <a:spcPts val="0"/>
              </a:spcAft>
              <a:buClr>
                <a:srgbClr val="A53010"/>
              </a:buClr>
              <a:buSzTx/>
              <a:buFont typeface="Wingdings" panose="05000000000000000000" pitchFamily="2" charset="2"/>
              <a:buNone/>
              <a:tabLst/>
              <a:defRPr/>
            </a:pPr>
            <a:r>
              <a:rPr kumimoji="0" lang="en-US" sz="1600" b="1" i="0" u="none" strike="noStrike" kern="1200" cap="none" spc="0" normalizeH="0" baseline="0" noProof="0" dirty="0" smtClean="0">
                <a:ln>
                  <a:noFill/>
                </a:ln>
                <a:solidFill>
                  <a:prstClr val="black">
                    <a:lumMod val="75000"/>
                    <a:lumOff val="25000"/>
                  </a:prstClr>
                </a:solidFill>
                <a:effectLst/>
                <a:uLnTx/>
                <a:uFillTx/>
                <a:latin typeface="Century Gothic" panose="020B0502020202020204"/>
                <a:ea typeface="+mn-ea"/>
                <a:cs typeface="+mn-cs"/>
              </a:rPr>
              <a:t>EDIT: removed “3,5” at end of second bullet (typo?), split first sentence into two to avoid run-on</a:t>
            </a:r>
          </a:p>
          <a:p>
            <a:pPr marL="0" marR="0" lvl="0" indent="0" algn="l" defTabSz="457200" rtl="0" eaLnBrk="1" fontAlgn="auto" latinLnBrk="0" hangingPunct="1">
              <a:lnSpc>
                <a:spcPct val="100000"/>
              </a:lnSpc>
              <a:spcBef>
                <a:spcPts val="1000"/>
              </a:spcBef>
              <a:spcAft>
                <a:spcPts val="0"/>
              </a:spcAft>
              <a:buClr>
                <a:srgbClr val="A53010"/>
              </a:buClr>
              <a:buSzTx/>
              <a:buFont typeface="Wingdings" panose="05000000000000000000" pitchFamily="2" charset="2"/>
              <a:buNone/>
              <a:tabLst/>
              <a:defRPr/>
            </a:pPr>
            <a:endParaRPr kumimoji="0" lang="en-US" sz="1600" b="0" i="0" u="none" strike="noStrike" kern="1200" cap="none" spc="0" normalizeH="0" baseline="0" noProof="0" dirty="0" smtClean="0">
              <a:ln>
                <a:noFill/>
              </a:ln>
              <a:solidFill>
                <a:prstClr val="black">
                  <a:lumMod val="75000"/>
                  <a:lumOff val="25000"/>
                </a:prstClr>
              </a:solidFill>
              <a:effectLst/>
              <a:uLnTx/>
              <a:uFillTx/>
              <a:latin typeface="Century Gothic" panose="020B0502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A53010"/>
              </a:buClr>
              <a:buSzTx/>
              <a:buFont typeface="Wingdings" panose="05000000000000000000" pitchFamily="2" charset="2"/>
              <a:buChar char="Ø"/>
              <a:tabLst/>
              <a:defRPr/>
            </a:pPr>
            <a:r>
              <a:rPr kumimoji="0" lang="en-US" sz="1600" b="0" i="0" u="none" strike="noStrike" kern="1200" cap="none" spc="0" normalizeH="0" baseline="0" noProof="0" dirty="0" smtClean="0">
                <a:ln>
                  <a:noFill/>
                </a:ln>
                <a:solidFill>
                  <a:prstClr val="black">
                    <a:lumMod val="75000"/>
                    <a:lumOff val="25000"/>
                  </a:prstClr>
                </a:solidFill>
                <a:effectLst/>
                <a:uLnTx/>
                <a:uFillTx/>
                <a:latin typeface="Century Gothic" panose="020B0502020202020204"/>
                <a:ea typeface="+mn-ea"/>
                <a:cs typeface="+mn-cs"/>
              </a:rPr>
              <a:t>Educating health care providers and administrators  alike about the community’s health needs and the cultural relevancy by providing input on interventions helping those providers and the managers of health care systems to build their cultural competence and strengthen communication skills with the community. </a:t>
            </a:r>
          </a:p>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en-US" sz="1600" b="0" i="0" u="none" strike="noStrike" kern="1200" cap="none" spc="0" normalizeH="0" baseline="0" noProof="0" dirty="0" smtClean="0">
                <a:ln>
                  <a:noFill/>
                </a:ln>
                <a:solidFill>
                  <a:prstClr val="black">
                    <a:lumMod val="75000"/>
                    <a:lumOff val="25000"/>
                  </a:prstClr>
                </a:solidFill>
                <a:effectLst/>
                <a:uLnTx/>
                <a:uFillTx/>
                <a:latin typeface="Century Gothic" panose="020B0502020202020204"/>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89049C2-6976-4B2B-B6E5-FEF91234F6F7}" type="slidenum">
              <a:rPr lang="en-US" smtClean="0"/>
              <a:pPr/>
              <a:t>11</a:t>
            </a:fld>
            <a:endParaRPr lang="en-US" dirty="0"/>
          </a:p>
        </p:txBody>
      </p:sp>
    </p:spTree>
    <p:extLst>
      <p:ext uri="{BB962C8B-B14F-4D97-AF65-F5344CB8AC3E}">
        <p14:creationId xmlns:p14="http://schemas.microsoft.com/office/powerpoint/2010/main" val="896858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089049C2-6976-4B2B-B6E5-FEF91234F6F7}" type="slidenum">
              <a:rPr lang="en-US" smtClean="0"/>
              <a:pPr/>
              <a:t>12</a:t>
            </a:fld>
            <a:endParaRPr lang="en-US" dirty="0"/>
          </a:p>
        </p:txBody>
      </p:sp>
    </p:spTree>
    <p:extLst>
      <p:ext uri="{BB962C8B-B14F-4D97-AF65-F5344CB8AC3E}">
        <p14:creationId xmlns:p14="http://schemas.microsoft.com/office/powerpoint/2010/main" val="1165623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57511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105354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E05795D-D00B-4DE9-845C-20F0B4E35BDC}"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60444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748988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05795D-D00B-4DE9-845C-20F0B4E35BDC}"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15518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1321502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12100657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2490676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2188579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3470648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336032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2408105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35864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3905564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2243489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9D51C-E9C8-45A4-AB44-AD80C443A6BC}" type="datetimeFigureOut">
              <a:rPr lang="en-US" smtClean="0"/>
              <a:pPr/>
              <a:t>12/18/2017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398452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6A9D51C-E9C8-45A4-AB44-AD80C443A6BC}" type="datetimeFigureOut">
              <a:rPr lang="en-US" smtClean="0"/>
              <a:pPr/>
              <a:t>12/18/2017</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E05795D-D00B-4DE9-845C-20F0B4E35BDC}" type="slidenum">
              <a:rPr lang="en-US" smtClean="0"/>
              <a:pPr/>
              <a:t>‹#›</a:t>
            </a:fld>
            <a:endParaRPr lang="en-US" dirty="0"/>
          </a:p>
        </p:txBody>
      </p:sp>
    </p:spTree>
    <p:extLst>
      <p:ext uri="{BB962C8B-B14F-4D97-AF65-F5344CB8AC3E}">
        <p14:creationId xmlns:p14="http://schemas.microsoft.com/office/powerpoint/2010/main" val="2813665667"/>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1143000"/>
            <a:ext cx="6600451" cy="1676400"/>
          </a:xfrm>
        </p:spPr>
        <p:txBody>
          <a:bodyPr>
            <a:normAutofit/>
          </a:bodyPr>
          <a:lstStyle/>
          <a:p>
            <a:r>
              <a:rPr lang="en-US" sz="5000" dirty="0" smtClean="0"/>
              <a:t>Straight Talk</a:t>
            </a:r>
            <a:br>
              <a:rPr lang="en-US" sz="5000" dirty="0" smtClean="0"/>
            </a:br>
            <a:r>
              <a:rPr lang="en-US" sz="5000" dirty="0" smtClean="0"/>
              <a:t>“</a:t>
            </a:r>
            <a:r>
              <a:rPr lang="en-US" sz="5000" dirty="0"/>
              <a:t>A</a:t>
            </a:r>
            <a:r>
              <a:rPr lang="en-US" sz="5000" dirty="0" smtClean="0"/>
              <a:t> Change </a:t>
            </a:r>
            <a:r>
              <a:rPr lang="en-US" sz="5000" dirty="0"/>
              <a:t>S</a:t>
            </a:r>
            <a:r>
              <a:rPr lang="en-US" sz="5000" dirty="0" smtClean="0"/>
              <a:t>tory”…</a:t>
            </a:r>
            <a:endParaRPr lang="en-US" sz="5000" dirty="0"/>
          </a:p>
        </p:txBody>
      </p:sp>
      <p:sp>
        <p:nvSpPr>
          <p:cNvPr id="3" name="Subtitle 2"/>
          <p:cNvSpPr>
            <a:spLocks noGrp="1"/>
          </p:cNvSpPr>
          <p:nvPr>
            <p:ph type="subTitle" idx="1"/>
          </p:nvPr>
        </p:nvSpPr>
        <p:spPr>
          <a:xfrm>
            <a:off x="1905000" y="3962400"/>
            <a:ext cx="6600451" cy="2438400"/>
          </a:xfrm>
        </p:spPr>
        <p:txBody>
          <a:bodyPr>
            <a:noAutofit/>
          </a:bodyPr>
          <a:lstStyle/>
          <a:p>
            <a:r>
              <a:rPr lang="en-US" sz="1400" dirty="0" smtClean="0"/>
              <a:t>By Tamela Milan MPPA</a:t>
            </a:r>
          </a:p>
          <a:p>
            <a:pPr lvl="0">
              <a:buClr>
                <a:srgbClr val="A53010"/>
              </a:buClr>
            </a:pPr>
            <a:r>
              <a:rPr lang="en-US" sz="1400" dirty="0" smtClean="0"/>
              <a:t>Access Maternal and Child Health Outreach/</a:t>
            </a:r>
            <a:r>
              <a:rPr lang="en-US" sz="1400" dirty="0">
                <a:solidFill>
                  <a:prstClr val="black">
                    <a:lumMod val="65000"/>
                    <a:lumOff val="35000"/>
                  </a:prstClr>
                </a:solidFill>
              </a:rPr>
              <a:t>Westside Healthy Start Community Action Co- Chair</a:t>
            </a:r>
          </a:p>
          <a:p>
            <a:r>
              <a:rPr lang="en-US" sz="1400" dirty="0" smtClean="0"/>
              <a:t>AAP FPN Executive Committee</a:t>
            </a:r>
          </a:p>
          <a:p>
            <a:r>
              <a:rPr lang="en-US" sz="1400" dirty="0" smtClean="0"/>
              <a:t>NHSA  Former Board Member</a:t>
            </a:r>
          </a:p>
          <a:p>
            <a:r>
              <a:rPr lang="en-US" sz="1400" dirty="0" smtClean="0"/>
              <a:t>Ever Thrive of IL Board of Directors</a:t>
            </a:r>
          </a:p>
          <a:p>
            <a:r>
              <a:rPr lang="en-US" sz="1400" dirty="0" smtClean="0"/>
              <a:t>Health Connect One Board of Directors</a:t>
            </a:r>
            <a:endParaRPr lang="en-US"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10400" cy="1280890"/>
          </a:xfrm>
        </p:spPr>
        <p:txBody>
          <a:bodyPr/>
          <a:lstStyle/>
          <a:p>
            <a:r>
              <a:rPr lang="en-US" dirty="0" smtClean="0"/>
              <a:t>How can we all help?</a:t>
            </a:r>
            <a:endParaRPr lang="en-US" dirty="0"/>
          </a:p>
        </p:txBody>
      </p:sp>
      <p:sp>
        <p:nvSpPr>
          <p:cNvPr id="13" name="Content Placeholder 12"/>
          <p:cNvSpPr>
            <a:spLocks noGrp="1"/>
          </p:cNvSpPr>
          <p:nvPr>
            <p:ph idx="1"/>
          </p:nvPr>
        </p:nvSpPr>
        <p:spPr>
          <a:xfrm>
            <a:off x="1600200" y="1524000"/>
            <a:ext cx="7315200" cy="3777622"/>
          </a:xfrm>
        </p:spPr>
        <p:txBody>
          <a:bodyPr>
            <a:noAutofit/>
          </a:bodyPr>
          <a:lstStyle/>
          <a:p>
            <a:pPr>
              <a:spcBef>
                <a:spcPts val="1800"/>
              </a:spcBef>
            </a:pPr>
            <a:r>
              <a:rPr lang="en-US" sz="2000" dirty="0" smtClean="0"/>
              <a:t>What I have learned is that the best way to work together is to learn to respect the people that you work with, around and for. </a:t>
            </a:r>
          </a:p>
          <a:p>
            <a:pPr>
              <a:spcBef>
                <a:spcPts val="1800"/>
              </a:spcBef>
            </a:pPr>
            <a:r>
              <a:rPr lang="en-US" sz="2000" dirty="0" smtClean="0"/>
              <a:t>We all can learn to tie our shoe strings</a:t>
            </a:r>
            <a:r>
              <a:rPr lang="en-US" sz="2000" dirty="0"/>
              <a:t> </a:t>
            </a:r>
            <a:r>
              <a:rPr lang="en-US" sz="2000" dirty="0" smtClean="0"/>
              <a:t>but we don’t all learn how to save and buy those shoes.</a:t>
            </a:r>
          </a:p>
          <a:p>
            <a:pPr>
              <a:spcBef>
                <a:spcPts val="1800"/>
              </a:spcBef>
            </a:pPr>
            <a:r>
              <a:rPr lang="en-US" sz="2000" dirty="0" smtClean="0"/>
              <a:t>I have been on both sides of the fence now and I see the difficulty that exists in trying to co-exist when there can be a lack of understanding in how everyone plays a role in the process especially the patients. </a:t>
            </a:r>
          </a:p>
          <a:p>
            <a:pPr>
              <a:spcBef>
                <a:spcPts val="1800"/>
              </a:spcBef>
            </a:pPr>
            <a:r>
              <a:rPr lang="en-US" sz="2000" dirty="0" smtClean="0"/>
              <a:t>Learning what my implicit bias was and how others bias can change my actions. </a:t>
            </a:r>
          </a:p>
          <a:p>
            <a:pPr>
              <a:spcBef>
                <a:spcPts val="1800"/>
              </a:spcBef>
            </a:pPr>
            <a:r>
              <a:rPr lang="en-US" sz="2000" dirty="0" smtClean="0"/>
              <a:t>Hire within those communities when you can!!!!</a:t>
            </a:r>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6589199" cy="1280890"/>
          </a:xfrm>
        </p:spPr>
        <p:txBody>
          <a:bodyPr/>
          <a:lstStyle/>
          <a:p>
            <a:r>
              <a:rPr lang="en-US" dirty="0" smtClean="0"/>
              <a:t>Positive Results</a:t>
            </a:r>
            <a:endParaRPr lang="en-US" dirty="0"/>
          </a:p>
        </p:txBody>
      </p:sp>
      <p:sp>
        <p:nvSpPr>
          <p:cNvPr id="3" name="Content Placeholder 2"/>
          <p:cNvSpPr>
            <a:spLocks noGrp="1"/>
          </p:cNvSpPr>
          <p:nvPr>
            <p:ph idx="1"/>
          </p:nvPr>
        </p:nvSpPr>
        <p:spPr>
          <a:xfrm>
            <a:off x="1600200" y="1524000"/>
            <a:ext cx="7086600" cy="5105400"/>
          </a:xfrm>
        </p:spPr>
        <p:txBody>
          <a:bodyPr>
            <a:normAutofit fontScale="92500" lnSpcReduction="10000"/>
          </a:bodyPr>
          <a:lstStyle/>
          <a:p>
            <a:pPr>
              <a:lnSpc>
                <a:spcPct val="110000"/>
              </a:lnSpc>
              <a:spcBef>
                <a:spcPts val="2000"/>
              </a:spcBef>
            </a:pPr>
            <a:r>
              <a:rPr lang="en-US" sz="2400" dirty="0" smtClean="0"/>
              <a:t>CHWs </a:t>
            </a:r>
            <a:r>
              <a:rPr lang="en-US" sz="2400" dirty="0"/>
              <a:t>like myself have changed the </a:t>
            </a:r>
            <a:r>
              <a:rPr lang="en-US" sz="2400" dirty="0" smtClean="0"/>
              <a:t>landscape </a:t>
            </a:r>
            <a:r>
              <a:rPr lang="en-US" sz="2400" dirty="0"/>
              <a:t>because we do more than just educate the people we have in our </a:t>
            </a:r>
            <a:r>
              <a:rPr lang="en-US" sz="2400" dirty="0" smtClean="0"/>
              <a:t>community. </a:t>
            </a:r>
            <a:r>
              <a:rPr lang="en-US" sz="2400" dirty="0"/>
              <a:t>W</a:t>
            </a:r>
            <a:r>
              <a:rPr lang="en-US" sz="2400" dirty="0" smtClean="0"/>
              <a:t>e educate </a:t>
            </a:r>
            <a:r>
              <a:rPr lang="en-US" sz="2400" dirty="0"/>
              <a:t>those outside of our </a:t>
            </a:r>
            <a:r>
              <a:rPr lang="en-US" sz="2400" dirty="0" smtClean="0"/>
              <a:t>community </a:t>
            </a:r>
            <a:r>
              <a:rPr lang="en-US" sz="2400" dirty="0"/>
              <a:t>as well to inform them of the hazards of the communities </a:t>
            </a:r>
            <a:r>
              <a:rPr lang="en-US" sz="2400" dirty="0" smtClean="0"/>
              <a:t>we serve</a:t>
            </a:r>
            <a:r>
              <a:rPr lang="en-US" sz="2400" dirty="0"/>
              <a:t>.  </a:t>
            </a:r>
          </a:p>
          <a:p>
            <a:pPr>
              <a:lnSpc>
                <a:spcPct val="110000"/>
              </a:lnSpc>
              <a:spcBef>
                <a:spcPts val="2000"/>
              </a:spcBef>
            </a:pPr>
            <a:r>
              <a:rPr lang="en-US" sz="2400" dirty="0" smtClean="0"/>
              <a:t>Advocacy </a:t>
            </a:r>
            <a:r>
              <a:rPr lang="en-US" sz="2400" dirty="0"/>
              <a:t>of our elected officials through testimonials and collaboration expands our influence on policy and actions that can broaden the reach of the services that can be provided</a:t>
            </a:r>
            <a:r>
              <a:rPr lang="en-US" sz="2400" dirty="0" smtClean="0"/>
              <a:t>.</a:t>
            </a:r>
            <a:endParaRPr lang="en-US" sz="2400" dirty="0"/>
          </a:p>
          <a:p>
            <a:pPr>
              <a:buFont typeface="Wingdings" panose="05000000000000000000" pitchFamily="2" charset="2"/>
              <a:buChar char="Ø"/>
            </a:pPr>
            <a:endParaRPr lang="en-US" sz="2100" dirty="0"/>
          </a:p>
          <a:p>
            <a:pPr marL="0" indent="0">
              <a:buNone/>
            </a:pPr>
            <a:r>
              <a:rPr lang="en-US" sz="2100" dirty="0"/>
              <a:t>	</a:t>
            </a:r>
            <a:endParaRPr lang="en-US" baseline="30000" dirty="0"/>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9098" y="228600"/>
            <a:ext cx="3429000" cy="1981200"/>
          </a:xfrm>
        </p:spPr>
        <p:txBody>
          <a:bodyPr>
            <a:normAutofit/>
          </a:bodyPr>
          <a:lstStyle/>
          <a:p>
            <a:r>
              <a:rPr lang="en-US" dirty="0" smtClean="0"/>
              <a:t>Integrating</a:t>
            </a:r>
            <a:endParaRPr lang="en-US" dirty="0"/>
          </a:p>
        </p:txBody>
      </p:sp>
      <p:pic>
        <p:nvPicPr>
          <p:cNvPr id="5" name="Picture Placeholder 4" descr="image outside.jpg"/>
          <p:cNvPicPr>
            <a:picLocks noGrp="1" noChangeAspect="1"/>
          </p:cNvPicPr>
          <p:nvPr>
            <p:ph type="pic" idx="1"/>
          </p:nvPr>
        </p:nvPicPr>
        <p:blipFill>
          <a:blip r:embed="rId3" cstate="print"/>
          <a:srcRect t="20761" b="20761"/>
          <a:stretch>
            <a:fillRect/>
          </a:stretch>
        </p:blipFill>
        <p:spPr>
          <a:xfrm>
            <a:off x="2590800" y="228600"/>
            <a:ext cx="5168695" cy="3022635"/>
          </a:xfrm>
        </p:spPr>
      </p:pic>
      <p:sp>
        <p:nvSpPr>
          <p:cNvPr id="3" name="Text Placeholder 2"/>
          <p:cNvSpPr>
            <a:spLocks noGrp="1"/>
          </p:cNvSpPr>
          <p:nvPr>
            <p:ph type="body" sz="half" idx="2"/>
          </p:nvPr>
        </p:nvSpPr>
        <p:spPr>
          <a:xfrm>
            <a:off x="1752600" y="3505200"/>
            <a:ext cx="6989298" cy="3200400"/>
          </a:xfrm>
        </p:spPr>
        <p:txBody>
          <a:bodyPr>
            <a:normAutofit fontScale="85000" lnSpcReduction="20000"/>
          </a:bodyPr>
          <a:lstStyle/>
          <a:p>
            <a:pPr>
              <a:lnSpc>
                <a:spcPct val="110000"/>
              </a:lnSpc>
            </a:pPr>
            <a:r>
              <a:rPr lang="en-US" sz="2000" dirty="0">
                <a:latin typeface="Century Gothic"/>
                <a:ea typeface="Calibri" panose="020F0502020204030204" pitchFamily="34" charset="0"/>
                <a:cs typeface="Century Gothic"/>
              </a:rPr>
              <a:t>My passion for community is what drives my </a:t>
            </a:r>
            <a:r>
              <a:rPr lang="en-US" sz="2000" dirty="0" smtClean="0">
                <a:latin typeface="Century Gothic"/>
                <a:ea typeface="Calibri" panose="020F0502020204030204" pitchFamily="34" charset="0"/>
                <a:cs typeface="Century Gothic"/>
              </a:rPr>
              <a:t>efforts today</a:t>
            </a:r>
            <a:r>
              <a:rPr lang="en-US" sz="2000" dirty="0">
                <a:latin typeface="Century Gothic"/>
                <a:ea typeface="Calibri" panose="020F0502020204030204" pitchFamily="34" charset="0"/>
                <a:cs typeface="Century Gothic"/>
              </a:rPr>
              <a:t>. It is not just enough to go back to school for the academia </a:t>
            </a:r>
            <a:r>
              <a:rPr lang="en-US" sz="2000" dirty="0" smtClean="0">
                <a:latin typeface="Century Gothic"/>
                <a:ea typeface="Calibri" panose="020F0502020204030204" pitchFamily="34" charset="0"/>
                <a:cs typeface="Century Gothic"/>
              </a:rPr>
              <a:t>portion </a:t>
            </a:r>
            <a:r>
              <a:rPr lang="en-US" sz="2000" dirty="0">
                <a:latin typeface="Century Gothic"/>
                <a:ea typeface="Calibri" panose="020F0502020204030204" pitchFamily="34" charset="0"/>
                <a:cs typeface="Century Gothic"/>
              </a:rPr>
              <a:t>but to get an experience that can challenge and </a:t>
            </a:r>
            <a:r>
              <a:rPr lang="en-US" sz="2000" dirty="0" smtClean="0">
                <a:latin typeface="Century Gothic"/>
                <a:ea typeface="Calibri" panose="020F0502020204030204" pitchFamily="34" charset="0"/>
                <a:cs typeface="Century Gothic"/>
              </a:rPr>
              <a:t>impart </a:t>
            </a:r>
            <a:r>
              <a:rPr lang="en-US" sz="2000" dirty="0">
                <a:latin typeface="Century Gothic"/>
                <a:ea typeface="Calibri" panose="020F0502020204030204" pitchFamily="34" charset="0"/>
                <a:cs typeface="Century Gothic"/>
              </a:rPr>
              <a:t>the necessary tools to work within </a:t>
            </a:r>
            <a:r>
              <a:rPr lang="en-US" sz="2000" dirty="0" smtClean="0">
                <a:latin typeface="Century Gothic"/>
                <a:ea typeface="Calibri" panose="020F0502020204030204" pitchFamily="34" charset="0"/>
                <a:cs typeface="Century Gothic"/>
              </a:rPr>
              <a:t>health </a:t>
            </a:r>
            <a:r>
              <a:rPr lang="en-US" sz="2000" dirty="0">
                <a:latin typeface="Century Gothic"/>
                <a:ea typeface="Calibri" panose="020F0502020204030204" pitchFamily="34" charset="0"/>
                <a:cs typeface="Century Gothic"/>
              </a:rPr>
              <a:t>systems </a:t>
            </a:r>
            <a:r>
              <a:rPr lang="en-US" sz="2000" dirty="0" smtClean="0">
                <a:latin typeface="Century Gothic"/>
                <a:ea typeface="Calibri" panose="020F0502020204030204" pitchFamily="34" charset="0"/>
                <a:cs typeface="Century Gothic"/>
              </a:rPr>
              <a:t>to help </a:t>
            </a:r>
            <a:r>
              <a:rPr lang="en-US" sz="2000" dirty="0">
                <a:latin typeface="Century Gothic"/>
                <a:ea typeface="Calibri" panose="020F0502020204030204" pitchFamily="34" charset="0"/>
                <a:cs typeface="Century Gothic"/>
              </a:rPr>
              <a:t>change </a:t>
            </a:r>
            <a:r>
              <a:rPr lang="en-US" sz="2000" dirty="0" smtClean="0">
                <a:latin typeface="Century Gothic"/>
                <a:ea typeface="Calibri" panose="020F0502020204030204" pitchFamily="34" charset="0"/>
                <a:cs typeface="Century Gothic"/>
              </a:rPr>
              <a:t>the culture of only doctors know best.  We have to collaborate with patients and providers if we want </a:t>
            </a:r>
            <a:r>
              <a:rPr lang="en-US" sz="2000" dirty="0">
                <a:latin typeface="Century Gothic"/>
                <a:ea typeface="Calibri" panose="020F0502020204030204" pitchFamily="34" charset="0"/>
                <a:cs typeface="Century Gothic"/>
              </a:rPr>
              <a:t>to change for the better.  </a:t>
            </a:r>
            <a:endParaRPr lang="en-US" sz="2000" dirty="0" smtClean="0">
              <a:latin typeface="Century Gothic"/>
              <a:ea typeface="Calibri" panose="020F0502020204030204" pitchFamily="34" charset="0"/>
              <a:cs typeface="Century Gothic"/>
            </a:endParaRPr>
          </a:p>
          <a:p>
            <a:pPr>
              <a:lnSpc>
                <a:spcPct val="110000"/>
              </a:lnSpc>
            </a:pPr>
            <a:r>
              <a:rPr lang="en-US" sz="2000" dirty="0" smtClean="0">
                <a:latin typeface="Century Gothic"/>
                <a:ea typeface="Calibri" panose="020F0502020204030204" pitchFamily="34" charset="0"/>
                <a:cs typeface="Century Gothic"/>
              </a:rPr>
              <a:t>How </a:t>
            </a:r>
            <a:r>
              <a:rPr lang="en-US" sz="2000" dirty="0">
                <a:latin typeface="Century Gothic"/>
                <a:ea typeface="Calibri" panose="020F0502020204030204" pitchFamily="34" charset="0"/>
                <a:cs typeface="Century Gothic"/>
              </a:rPr>
              <a:t>I interact with my </a:t>
            </a:r>
            <a:r>
              <a:rPr lang="en-US" sz="2000" dirty="0" smtClean="0">
                <a:latin typeface="Century Gothic"/>
                <a:ea typeface="Calibri" panose="020F0502020204030204" pitchFamily="34" charset="0"/>
                <a:cs typeface="Century Gothic"/>
              </a:rPr>
              <a:t>colleagues </a:t>
            </a:r>
            <a:r>
              <a:rPr lang="en-US" sz="2000" dirty="0">
                <a:latin typeface="Century Gothic"/>
                <a:ea typeface="Calibri" panose="020F0502020204030204" pitchFamily="34" charset="0"/>
                <a:cs typeface="Century Gothic"/>
              </a:rPr>
              <a:t>have changed for the </a:t>
            </a:r>
            <a:r>
              <a:rPr lang="en-US" sz="2000" dirty="0" smtClean="0">
                <a:latin typeface="Century Gothic"/>
                <a:ea typeface="Calibri" panose="020F0502020204030204" pitchFamily="34" charset="0"/>
                <a:cs typeface="Century Gothic"/>
              </a:rPr>
              <a:t>better </a:t>
            </a:r>
            <a:r>
              <a:rPr lang="en-US" sz="2000" dirty="0">
                <a:latin typeface="Century Gothic"/>
                <a:ea typeface="Calibri" panose="020F0502020204030204" pitchFamily="34" charset="0"/>
                <a:cs typeface="Century Gothic"/>
              </a:rPr>
              <a:t>because </a:t>
            </a:r>
            <a:r>
              <a:rPr lang="en-US" sz="2000" dirty="0" smtClean="0">
                <a:latin typeface="Century Gothic"/>
                <a:ea typeface="Calibri" panose="020F0502020204030204" pitchFamily="34" charset="0"/>
                <a:cs typeface="Century Gothic"/>
              </a:rPr>
              <a:t>I have been on both sides of the table. </a:t>
            </a:r>
            <a:r>
              <a:rPr lang="en-US" sz="2000" dirty="0">
                <a:latin typeface="Century Gothic"/>
                <a:ea typeface="Calibri" panose="020F0502020204030204" pitchFamily="34" charset="0"/>
                <a:cs typeface="Century Gothic"/>
              </a:rPr>
              <a:t>I am facilitating, advocating and representing Access Westside Healthy Start in a myriad of ways, which has opened </a:t>
            </a:r>
            <a:r>
              <a:rPr lang="en-US" sz="2000" dirty="0" smtClean="0">
                <a:latin typeface="Century Gothic"/>
                <a:ea typeface="Calibri" panose="020F0502020204030204" pitchFamily="34" charset="0"/>
                <a:cs typeface="Century Gothic"/>
              </a:rPr>
              <a:t>up so many </a:t>
            </a:r>
            <a:r>
              <a:rPr lang="en-US" sz="2000" dirty="0">
                <a:latin typeface="Century Gothic"/>
                <a:ea typeface="Calibri" panose="020F0502020204030204" pitchFamily="34" charset="0"/>
                <a:cs typeface="Century Gothic"/>
              </a:rPr>
              <a:t>possibilities in my current and future </a:t>
            </a:r>
            <a:r>
              <a:rPr lang="en-US" sz="2000" dirty="0" smtClean="0">
                <a:latin typeface="Century Gothic"/>
                <a:ea typeface="Calibri" panose="020F0502020204030204" pitchFamily="34" charset="0"/>
                <a:cs typeface="Century Gothic"/>
              </a:rPr>
              <a:t>work. </a:t>
            </a:r>
          </a:p>
          <a:p>
            <a:pPr>
              <a:lnSpc>
                <a:spcPct val="110000"/>
              </a:lnSpc>
            </a:pPr>
            <a:r>
              <a:rPr lang="en-US" sz="2000" smtClean="0">
                <a:latin typeface="Century Gothic"/>
                <a:ea typeface="Calibri" panose="020F0502020204030204" pitchFamily="34" charset="0"/>
                <a:cs typeface="Century Gothic"/>
              </a:rPr>
              <a:t>That’s why I am here…….</a:t>
            </a:r>
            <a:endParaRPr lang="en-US" sz="2000" dirty="0" smtClean="0">
              <a:latin typeface="Century Gothic"/>
              <a:ea typeface="Calibri" panose="020F0502020204030204" pitchFamily="34" charset="0"/>
              <a:cs typeface="Century Gothic"/>
            </a:endParaRPr>
          </a:p>
          <a:p>
            <a:endParaRPr lang="en-US" sz="2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52600" y="609600"/>
            <a:ext cx="6589199" cy="1280890"/>
          </a:xfrm>
        </p:spPr>
        <p:txBody>
          <a:bodyPr/>
          <a:lstStyle/>
          <a:p>
            <a:r>
              <a:rPr lang="en-US" dirty="0" smtClean="0"/>
              <a:t>Information</a:t>
            </a:r>
            <a:endParaRPr lang="en-US" dirty="0"/>
          </a:p>
        </p:txBody>
      </p:sp>
      <p:sp>
        <p:nvSpPr>
          <p:cNvPr id="6" name="Content Placeholder 5"/>
          <p:cNvSpPr>
            <a:spLocks noGrp="1"/>
          </p:cNvSpPr>
          <p:nvPr>
            <p:ph idx="1"/>
          </p:nvPr>
        </p:nvSpPr>
        <p:spPr>
          <a:xfrm>
            <a:off x="2057400" y="1600200"/>
            <a:ext cx="6591985" cy="4648200"/>
          </a:xfrm>
        </p:spPr>
        <p:txBody>
          <a:bodyPr>
            <a:normAutofit/>
          </a:bodyPr>
          <a:lstStyle/>
          <a:p>
            <a:pPr marL="0" indent="0">
              <a:buNone/>
            </a:pPr>
            <a:r>
              <a:rPr lang="en-US" dirty="0"/>
              <a:t>Tamela D. Milan-Alexander, MPPA</a:t>
            </a:r>
          </a:p>
          <a:p>
            <a:pPr marL="0" indent="0">
              <a:buNone/>
            </a:pPr>
            <a:r>
              <a:rPr lang="en-US" dirty="0"/>
              <a:t>MCH Partnership &amp; Outreach Worker</a:t>
            </a:r>
          </a:p>
          <a:p>
            <a:pPr marL="0" indent="0">
              <a:buNone/>
            </a:pPr>
            <a:r>
              <a:rPr lang="en-US" dirty="0"/>
              <a:t>Westside Healthy Start CAN Co-Chair</a:t>
            </a:r>
          </a:p>
          <a:p>
            <a:pPr marL="0" indent="0">
              <a:buNone/>
            </a:pPr>
            <a:r>
              <a:rPr lang="en-US" dirty="0"/>
              <a:t>Access Warren Family Health Center</a:t>
            </a:r>
          </a:p>
          <a:p>
            <a:pPr marL="0" indent="0">
              <a:buNone/>
            </a:pPr>
            <a:r>
              <a:rPr lang="en-US" dirty="0"/>
              <a:t>2409 W. Warren</a:t>
            </a:r>
          </a:p>
          <a:p>
            <a:pPr marL="0" indent="0">
              <a:buNone/>
            </a:pPr>
            <a:r>
              <a:rPr lang="en-US" dirty="0"/>
              <a:t>Chicago, IL   60612</a:t>
            </a:r>
          </a:p>
          <a:p>
            <a:pPr marL="0" indent="0">
              <a:buNone/>
            </a:pPr>
            <a:r>
              <a:rPr lang="en-US" dirty="0"/>
              <a:t>O</a:t>
            </a:r>
            <a:r>
              <a:rPr lang="en-US" dirty="0" smtClean="0"/>
              <a:t>: 312-733-8752</a:t>
            </a:r>
            <a:endParaRPr lang="en-US" dirty="0"/>
          </a:p>
          <a:p>
            <a:pPr marL="0" indent="0">
              <a:buNone/>
            </a:pPr>
            <a:r>
              <a:rPr lang="en-US" dirty="0"/>
              <a:t>C</a:t>
            </a:r>
            <a:r>
              <a:rPr lang="en-US" dirty="0" smtClean="0"/>
              <a:t>: 773-634-0100</a:t>
            </a:r>
            <a:endParaRPr lang="en-US" dirty="0"/>
          </a:p>
          <a:p>
            <a:pPr marL="0" indent="0">
              <a:buNone/>
            </a:pPr>
            <a:r>
              <a:rPr lang="en-US" dirty="0"/>
              <a:t>F</a:t>
            </a:r>
            <a:r>
              <a:rPr lang="en-US" dirty="0" smtClean="0"/>
              <a:t>: 312-733-9136</a:t>
            </a:r>
            <a:endParaRPr lang="en-US" dirty="0"/>
          </a:p>
          <a:p>
            <a:pPr marL="0" indent="0">
              <a:buNone/>
            </a:pPr>
            <a:r>
              <a:rPr lang="en-US" dirty="0"/>
              <a:t>tamela.milan@achn.net</a:t>
            </a:r>
          </a:p>
          <a:p>
            <a:pPr marL="0" indent="0">
              <a:buNone/>
            </a:pPr>
            <a:r>
              <a:rPr lang="en-US" dirty="0"/>
              <a:t>http://twitter.com/ACCESSHealth</a:t>
            </a:r>
          </a:p>
        </p:txBody>
      </p:sp>
    </p:spTree>
    <p:extLst>
      <p:ext uri="{BB962C8B-B14F-4D97-AF65-F5344CB8AC3E}">
        <p14:creationId xmlns:p14="http://schemas.microsoft.com/office/powerpoint/2010/main" val="843520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I Was</a:t>
            </a:r>
            <a:endParaRPr lang="en-US" dirty="0"/>
          </a:p>
        </p:txBody>
      </p:sp>
      <p:sp>
        <p:nvSpPr>
          <p:cNvPr id="3" name="Content Placeholder 2"/>
          <p:cNvSpPr>
            <a:spLocks noGrp="1"/>
          </p:cNvSpPr>
          <p:nvPr>
            <p:ph sz="half" idx="1"/>
          </p:nvPr>
        </p:nvSpPr>
        <p:spPr/>
        <p:txBody>
          <a:bodyPr>
            <a:normAutofit lnSpcReduction="10000"/>
          </a:bodyPr>
          <a:lstStyle/>
          <a:p>
            <a:pPr marL="0" indent="0">
              <a:buNone/>
            </a:pPr>
            <a:r>
              <a:rPr lang="en-US" dirty="0" smtClean="0"/>
              <a:t>Opioid Use Disorder</a:t>
            </a:r>
          </a:p>
          <a:p>
            <a:pPr marL="0" indent="0">
              <a:buNone/>
            </a:pPr>
            <a:r>
              <a:rPr lang="en-US" dirty="0" smtClean="0"/>
              <a:t>Methadone Maintenance therapy</a:t>
            </a:r>
          </a:p>
          <a:p>
            <a:pPr marL="0" indent="0">
              <a:buNone/>
            </a:pPr>
            <a:r>
              <a:rPr lang="en-US" dirty="0" smtClean="0"/>
              <a:t>Family Intact Program through LCFS</a:t>
            </a:r>
          </a:p>
          <a:p>
            <a:pPr marL="0" indent="0">
              <a:buNone/>
            </a:pPr>
            <a:r>
              <a:rPr lang="en-US" dirty="0" smtClean="0"/>
              <a:t>Children with NAS</a:t>
            </a:r>
          </a:p>
          <a:p>
            <a:pPr marL="0" indent="0">
              <a:buNone/>
            </a:pPr>
            <a:r>
              <a:rPr lang="en-US" dirty="0" smtClean="0"/>
              <a:t>Failure to thrive</a:t>
            </a:r>
          </a:p>
          <a:p>
            <a:pPr marL="0" indent="0">
              <a:buNone/>
            </a:pPr>
            <a:r>
              <a:rPr lang="en-US" dirty="0" smtClean="0"/>
              <a:t>No prenatal care for 3 children  </a:t>
            </a:r>
          </a:p>
          <a:p>
            <a:pPr marL="0" indent="0">
              <a:buNone/>
            </a:pPr>
            <a:r>
              <a:rPr lang="en-US" dirty="0" smtClean="0"/>
              <a:t>Needed Postpartum care</a:t>
            </a:r>
          </a:p>
          <a:p>
            <a:pPr marL="0" indent="0">
              <a:buNone/>
            </a:pPr>
            <a:r>
              <a:rPr lang="en-US" dirty="0" smtClean="0"/>
              <a:t>Under DCFS One child</a:t>
            </a:r>
          </a:p>
        </p:txBody>
      </p:sp>
      <p:sp>
        <p:nvSpPr>
          <p:cNvPr id="4" name="Content Placeholder 3"/>
          <p:cNvSpPr>
            <a:spLocks noGrp="1"/>
          </p:cNvSpPr>
          <p:nvPr>
            <p:ph sz="half" idx="2"/>
          </p:nvPr>
        </p:nvSpPr>
        <p:spPr/>
        <p:txBody>
          <a:bodyPr>
            <a:normAutofit lnSpcReduction="10000"/>
          </a:bodyPr>
          <a:lstStyle/>
          <a:p>
            <a:r>
              <a:rPr lang="en-US" dirty="0" smtClean="0"/>
              <a:t>Judgmental Providers</a:t>
            </a:r>
          </a:p>
          <a:p>
            <a:r>
              <a:rPr lang="en-US" dirty="0" smtClean="0"/>
              <a:t>People think if you are on drugs you don’t love your kids</a:t>
            </a:r>
          </a:p>
          <a:p>
            <a:r>
              <a:rPr lang="en-US" dirty="0" smtClean="0"/>
              <a:t>Scared they would take my kids</a:t>
            </a:r>
          </a:p>
          <a:p>
            <a:r>
              <a:rPr lang="en-US" dirty="0" smtClean="0"/>
              <a:t>Dealing with children exposed to drug</a:t>
            </a:r>
          </a:p>
          <a:p>
            <a:r>
              <a:rPr lang="en-US" dirty="0" smtClean="0"/>
              <a:t>Living in CHA housing “Projects”</a:t>
            </a:r>
          </a:p>
          <a:p>
            <a:r>
              <a:rPr lang="en-US" dirty="0" smtClean="0"/>
              <a:t>Traumatizing Event</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323079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609600"/>
            <a:ext cx="6858000" cy="1280890"/>
          </a:xfrm>
        </p:spPr>
        <p:txBody>
          <a:bodyPr/>
          <a:lstStyle/>
          <a:p>
            <a:r>
              <a:rPr lang="en-US" sz="3600" dirty="0" smtClean="0"/>
              <a:t>1997: Meet me where I am.</a:t>
            </a:r>
            <a:endParaRPr lang="en-US" dirty="0"/>
          </a:p>
        </p:txBody>
      </p:sp>
      <p:sp>
        <p:nvSpPr>
          <p:cNvPr id="3" name="Content Placeholder 2"/>
          <p:cNvSpPr>
            <a:spLocks noGrp="1"/>
          </p:cNvSpPr>
          <p:nvPr>
            <p:ph idx="1"/>
          </p:nvPr>
        </p:nvSpPr>
        <p:spPr>
          <a:xfrm>
            <a:off x="1676400" y="1828800"/>
            <a:ext cx="6858000" cy="5029200"/>
          </a:xfrm>
        </p:spPr>
        <p:txBody>
          <a:bodyPr>
            <a:normAutofit fontScale="85000" lnSpcReduction="20000"/>
          </a:bodyPr>
          <a:lstStyle/>
          <a:p>
            <a:pPr>
              <a:spcBef>
                <a:spcPts val="2000"/>
              </a:spcBef>
            </a:pPr>
            <a:r>
              <a:rPr lang="en-US" sz="2400" dirty="0" smtClean="0"/>
              <a:t>Children under DCFS Custody due to heroin abuse and neglect.</a:t>
            </a:r>
          </a:p>
          <a:p>
            <a:pPr>
              <a:spcBef>
                <a:spcPts val="2000"/>
              </a:spcBef>
            </a:pPr>
            <a:r>
              <a:rPr lang="en-US" sz="2400" dirty="0" smtClean="0"/>
              <a:t>Parental support</a:t>
            </a:r>
          </a:p>
          <a:p>
            <a:pPr>
              <a:spcBef>
                <a:spcPts val="2000"/>
              </a:spcBef>
            </a:pPr>
            <a:r>
              <a:rPr lang="en-US" sz="2400" dirty="0" smtClean="0"/>
              <a:t>Recovery</a:t>
            </a:r>
          </a:p>
          <a:p>
            <a:pPr>
              <a:spcBef>
                <a:spcPts val="2000"/>
              </a:spcBef>
            </a:pPr>
            <a:r>
              <a:rPr lang="en-US" sz="2400" dirty="0" smtClean="0"/>
              <a:t>Engaged in Court System for Reunification</a:t>
            </a:r>
          </a:p>
          <a:p>
            <a:pPr>
              <a:spcBef>
                <a:spcPts val="2000"/>
              </a:spcBef>
            </a:pPr>
            <a:r>
              <a:rPr lang="en-US" sz="2400" dirty="0" smtClean="0"/>
              <a:t>Married to Father of 5 </a:t>
            </a:r>
            <a:r>
              <a:rPr lang="en-US" sz="2400" dirty="0" smtClean="0"/>
              <a:t>Children, Heroin Addict, </a:t>
            </a:r>
            <a:r>
              <a:rPr lang="en-US" sz="2400" dirty="0" smtClean="0"/>
              <a:t>and Domestic Violence</a:t>
            </a:r>
          </a:p>
          <a:p>
            <a:pPr>
              <a:spcBef>
                <a:spcPts val="2000"/>
              </a:spcBef>
            </a:pPr>
            <a:r>
              <a:rPr lang="en-US" sz="2400" dirty="0" smtClean="0"/>
              <a:t>5</a:t>
            </a:r>
            <a:r>
              <a:rPr lang="en-US" sz="2400" baseline="30000" dirty="0" smtClean="0"/>
              <a:t>th</a:t>
            </a:r>
            <a:r>
              <a:rPr lang="en-US" sz="2400" dirty="0" smtClean="0"/>
              <a:t> &amp; 6</a:t>
            </a:r>
            <a:r>
              <a:rPr lang="en-US" sz="2400" baseline="30000" dirty="0" smtClean="0"/>
              <a:t>th</a:t>
            </a:r>
            <a:r>
              <a:rPr lang="en-US" sz="2400" dirty="0" smtClean="0"/>
              <a:t> Child Born </a:t>
            </a:r>
            <a:r>
              <a:rPr lang="en-US" sz="2400" dirty="0" smtClean="0"/>
              <a:t>with Methadone </a:t>
            </a:r>
            <a:r>
              <a:rPr lang="en-US" sz="2400" dirty="0" smtClean="0"/>
              <a:t/>
            </a:r>
            <a:br>
              <a:rPr lang="en-US" sz="2400" dirty="0" smtClean="0"/>
            </a:br>
            <a:r>
              <a:rPr lang="en-US" sz="2400" dirty="0" smtClean="0"/>
              <a:t>Exposure</a:t>
            </a:r>
          </a:p>
          <a:p>
            <a:pPr>
              <a:spcBef>
                <a:spcPts val="2000"/>
              </a:spcBef>
            </a:pPr>
            <a:r>
              <a:rPr lang="en-US" sz="2400" dirty="0" smtClean="0"/>
              <a:t>University of IL at Chicago Pediatrician </a:t>
            </a:r>
          </a:p>
          <a:p>
            <a:pPr>
              <a:spcBef>
                <a:spcPts val="2000"/>
              </a:spcBef>
            </a:pPr>
            <a:r>
              <a:rPr lang="en-US" sz="2400" dirty="0" smtClean="0"/>
              <a:t>High risk infant enrolled in Early Childhood Research Program and Development (ECRIP @ UIC</a:t>
            </a:r>
            <a:r>
              <a:rPr lang="en-US" sz="2400" dirty="0"/>
              <a:t>)</a:t>
            </a:r>
            <a:endParaRPr lang="en-US"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 struggle: Why me?</a:t>
            </a:r>
            <a:endParaRPr lang="en-US" dirty="0"/>
          </a:p>
        </p:txBody>
      </p:sp>
      <p:sp>
        <p:nvSpPr>
          <p:cNvPr id="3" name="Content Placeholder 2"/>
          <p:cNvSpPr>
            <a:spLocks noGrp="1"/>
          </p:cNvSpPr>
          <p:nvPr>
            <p:ph idx="1"/>
          </p:nvPr>
        </p:nvSpPr>
        <p:spPr/>
        <p:txBody>
          <a:bodyPr/>
          <a:lstStyle/>
          <a:p>
            <a:r>
              <a:rPr lang="en-US" dirty="0" smtClean="0"/>
              <a:t>Limited programs </a:t>
            </a:r>
            <a:r>
              <a:rPr lang="en-US" dirty="0" smtClean="0"/>
              <a:t>for </a:t>
            </a:r>
            <a:r>
              <a:rPr lang="en-US" dirty="0" smtClean="0"/>
              <a:t>mothers </a:t>
            </a:r>
            <a:r>
              <a:rPr lang="en-US" dirty="0" smtClean="0"/>
              <a:t>on drugs </a:t>
            </a:r>
          </a:p>
          <a:p>
            <a:r>
              <a:rPr lang="en-US" dirty="0" smtClean="0"/>
              <a:t>Constant partner </a:t>
            </a:r>
            <a:r>
              <a:rPr lang="en-US" dirty="0" smtClean="0"/>
              <a:t>violence </a:t>
            </a:r>
          </a:p>
          <a:p>
            <a:r>
              <a:rPr lang="en-US" dirty="0" smtClean="0"/>
              <a:t>Isolation</a:t>
            </a:r>
          </a:p>
          <a:p>
            <a:r>
              <a:rPr lang="en-US" dirty="0" smtClean="0"/>
              <a:t>Family and friends don’t visit the “</a:t>
            </a:r>
            <a:r>
              <a:rPr lang="en-US" dirty="0" smtClean="0"/>
              <a:t>projects”</a:t>
            </a:r>
            <a:endParaRPr lang="en-US" dirty="0" smtClean="0"/>
          </a:p>
          <a:p>
            <a:r>
              <a:rPr lang="en-US" dirty="0" smtClean="0"/>
              <a:t>The notion of feeing “crazy”</a:t>
            </a:r>
            <a:endParaRPr lang="en-US" dirty="0" smtClean="0"/>
          </a:p>
          <a:p>
            <a:r>
              <a:rPr lang="en-US" dirty="0" smtClean="0"/>
              <a:t>Perpetrator in </a:t>
            </a:r>
            <a:r>
              <a:rPr lang="en-US" dirty="0" smtClean="0"/>
              <a:t>constant need m</a:t>
            </a:r>
            <a:r>
              <a:rPr lang="en-US" dirty="0" smtClean="0"/>
              <a:t>y </a:t>
            </a:r>
            <a:r>
              <a:rPr lang="en-US" dirty="0" smtClean="0"/>
              <a:t>information to hurt me and </a:t>
            </a:r>
            <a:r>
              <a:rPr lang="en-US" dirty="0" smtClean="0"/>
              <a:t>my immediate family members</a:t>
            </a:r>
            <a:endParaRPr lang="en-US" dirty="0"/>
          </a:p>
        </p:txBody>
      </p:sp>
    </p:spTree>
    <p:extLst>
      <p:ext uri="{BB962C8B-B14F-4D97-AF65-F5344CB8AC3E}">
        <p14:creationId xmlns:p14="http://schemas.microsoft.com/office/powerpoint/2010/main" val="1414762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10400" cy="1280890"/>
          </a:xfrm>
        </p:spPr>
        <p:txBody>
          <a:bodyPr>
            <a:normAutofit/>
          </a:bodyPr>
          <a:lstStyle/>
          <a:p>
            <a:r>
              <a:rPr lang="en-US" sz="3600" dirty="0" smtClean="0"/>
              <a:t>Environmental changes: Where was I at?</a:t>
            </a:r>
            <a:endParaRPr lang="en-US" dirty="0"/>
          </a:p>
        </p:txBody>
      </p:sp>
      <p:sp>
        <p:nvSpPr>
          <p:cNvPr id="3" name="Content Placeholder 2"/>
          <p:cNvSpPr>
            <a:spLocks noGrp="1"/>
          </p:cNvSpPr>
          <p:nvPr>
            <p:ph idx="1"/>
          </p:nvPr>
        </p:nvSpPr>
        <p:spPr>
          <a:xfrm>
            <a:off x="1600200" y="1752600"/>
            <a:ext cx="6858000" cy="3777622"/>
          </a:xfrm>
        </p:spPr>
        <p:txBody>
          <a:bodyPr>
            <a:noAutofit/>
          </a:bodyPr>
          <a:lstStyle/>
          <a:p>
            <a:pPr>
              <a:spcBef>
                <a:spcPts val="2000"/>
              </a:spcBef>
            </a:pPr>
            <a:r>
              <a:rPr lang="en-US" sz="2400" dirty="0" smtClean="0"/>
              <a:t>Anger Management/ Methadone Maintenance Treatment</a:t>
            </a:r>
          </a:p>
          <a:p>
            <a:pPr>
              <a:spcBef>
                <a:spcPts val="2000"/>
              </a:spcBef>
            </a:pPr>
            <a:r>
              <a:rPr lang="en-US" sz="2400" dirty="0" smtClean="0"/>
              <a:t>Henry Horner Public Housing Resident</a:t>
            </a:r>
          </a:p>
          <a:p>
            <a:pPr>
              <a:spcBef>
                <a:spcPts val="2000"/>
              </a:spcBef>
            </a:pPr>
            <a:r>
              <a:rPr lang="en-US" sz="2400" dirty="0" smtClean="0"/>
              <a:t>Started degree at Robert Morris University</a:t>
            </a:r>
          </a:p>
          <a:p>
            <a:pPr>
              <a:spcBef>
                <a:spcPts val="2000"/>
              </a:spcBef>
            </a:pPr>
            <a:r>
              <a:rPr lang="en-US" sz="2400" dirty="0" smtClean="0"/>
              <a:t>Started working with Healthy Start Chicago participating in groups</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609600"/>
            <a:ext cx="4800600" cy="990600"/>
          </a:xfrm>
        </p:spPr>
        <p:txBody>
          <a:bodyPr>
            <a:normAutofit/>
          </a:bodyPr>
          <a:lstStyle/>
          <a:p>
            <a:r>
              <a:rPr lang="en-US" sz="4000" dirty="0" smtClean="0"/>
              <a:t>New Life: Working!</a:t>
            </a:r>
            <a:endParaRPr lang="en-US" dirty="0"/>
          </a:p>
        </p:txBody>
      </p:sp>
      <p:sp>
        <p:nvSpPr>
          <p:cNvPr id="4" name="Text Placeholder 3"/>
          <p:cNvSpPr>
            <a:spLocks noGrp="1"/>
          </p:cNvSpPr>
          <p:nvPr>
            <p:ph type="body" idx="1"/>
          </p:nvPr>
        </p:nvSpPr>
        <p:spPr>
          <a:xfrm>
            <a:off x="1676400" y="1600200"/>
            <a:ext cx="2874596" cy="576262"/>
          </a:xfrm>
        </p:spPr>
        <p:txBody>
          <a:bodyPr/>
          <a:lstStyle/>
          <a:p>
            <a:pPr algn="ctr"/>
            <a:r>
              <a:rPr lang="en-US" sz="4000" dirty="0">
                <a:solidFill>
                  <a:prstClr val="black">
                    <a:lumMod val="85000"/>
                    <a:lumOff val="15000"/>
                  </a:prstClr>
                </a:solidFill>
                <a:ea typeface="+mj-ea"/>
                <a:cs typeface="+mj-cs"/>
              </a:rPr>
              <a:t>2000:</a:t>
            </a:r>
            <a:endParaRPr lang="en-US" dirty="0"/>
          </a:p>
        </p:txBody>
      </p:sp>
      <p:sp>
        <p:nvSpPr>
          <p:cNvPr id="3" name="Content Placeholder 2"/>
          <p:cNvSpPr>
            <a:spLocks noGrp="1"/>
          </p:cNvSpPr>
          <p:nvPr>
            <p:ph sz="half" idx="2"/>
          </p:nvPr>
        </p:nvSpPr>
        <p:spPr>
          <a:xfrm>
            <a:off x="1524000" y="2362200"/>
            <a:ext cx="3429000" cy="3886200"/>
          </a:xfrm>
        </p:spPr>
        <p:txBody>
          <a:bodyPr>
            <a:noAutofit/>
          </a:bodyPr>
          <a:lstStyle/>
          <a:p>
            <a:pPr>
              <a:spcBef>
                <a:spcPts val="1200"/>
              </a:spcBef>
            </a:pPr>
            <a:r>
              <a:rPr lang="en-US" sz="2200" dirty="0" smtClean="0"/>
              <a:t>Family reunited</a:t>
            </a:r>
          </a:p>
          <a:p>
            <a:pPr>
              <a:spcBef>
                <a:spcPts val="1200"/>
              </a:spcBef>
            </a:pPr>
            <a:r>
              <a:rPr lang="en-US" sz="2200" dirty="0" smtClean="0"/>
              <a:t>Transitioned from public </a:t>
            </a:r>
            <a:r>
              <a:rPr lang="en-US" sz="2200" dirty="0"/>
              <a:t>h</a:t>
            </a:r>
            <a:r>
              <a:rPr lang="en-US" sz="2200" dirty="0" smtClean="0"/>
              <a:t>ousing into townhome</a:t>
            </a:r>
          </a:p>
          <a:p>
            <a:pPr>
              <a:spcBef>
                <a:spcPts val="1200"/>
              </a:spcBef>
            </a:pPr>
            <a:r>
              <a:rPr lang="en-US" sz="2200" dirty="0" smtClean="0"/>
              <a:t>Completed AAS</a:t>
            </a:r>
          </a:p>
          <a:p>
            <a:pPr>
              <a:spcBef>
                <a:spcPts val="1200"/>
              </a:spcBef>
            </a:pPr>
            <a:r>
              <a:rPr lang="en-US" sz="2200" dirty="0" smtClean="0"/>
              <a:t>Detoxed off of methadone</a:t>
            </a:r>
          </a:p>
          <a:p>
            <a:pPr>
              <a:spcBef>
                <a:spcPts val="1200"/>
              </a:spcBef>
            </a:pPr>
            <a:r>
              <a:rPr lang="en-US" sz="2200" dirty="0" smtClean="0"/>
              <a:t>Working part-time </a:t>
            </a:r>
            <a:endParaRPr lang="en-US" sz="2200" dirty="0"/>
          </a:p>
        </p:txBody>
      </p:sp>
      <p:sp>
        <p:nvSpPr>
          <p:cNvPr id="5" name="Text Placeholder 4"/>
          <p:cNvSpPr>
            <a:spLocks noGrp="1"/>
          </p:cNvSpPr>
          <p:nvPr>
            <p:ph type="body" sz="quarter" idx="3"/>
          </p:nvPr>
        </p:nvSpPr>
        <p:spPr>
          <a:xfrm>
            <a:off x="5334000" y="1600200"/>
            <a:ext cx="2873239" cy="576262"/>
          </a:xfrm>
        </p:spPr>
        <p:txBody>
          <a:bodyPr/>
          <a:lstStyle/>
          <a:p>
            <a:pPr algn="ctr"/>
            <a:r>
              <a:rPr lang="en-US" sz="4000" dirty="0" smtClean="0"/>
              <a:t>2002:</a:t>
            </a:r>
            <a:endParaRPr lang="en-US" sz="4000" dirty="0"/>
          </a:p>
        </p:txBody>
      </p:sp>
      <p:sp>
        <p:nvSpPr>
          <p:cNvPr id="6" name="Content Placeholder 5"/>
          <p:cNvSpPr>
            <a:spLocks noGrp="1"/>
          </p:cNvSpPr>
          <p:nvPr>
            <p:ph sz="quarter" idx="4"/>
          </p:nvPr>
        </p:nvSpPr>
        <p:spPr>
          <a:xfrm>
            <a:off x="5181600" y="2362200"/>
            <a:ext cx="3352800" cy="3886200"/>
          </a:xfrm>
        </p:spPr>
        <p:txBody>
          <a:bodyPr>
            <a:normAutofit/>
          </a:bodyPr>
          <a:lstStyle/>
          <a:p>
            <a:pPr lvl="0">
              <a:spcBef>
                <a:spcPts val="1200"/>
              </a:spcBef>
              <a:buClr>
                <a:srgbClr val="A53010"/>
              </a:buClr>
            </a:pPr>
            <a:r>
              <a:rPr lang="en-US" sz="2200" dirty="0">
                <a:solidFill>
                  <a:prstClr val="black">
                    <a:lumMod val="75000"/>
                    <a:lumOff val="25000"/>
                  </a:prstClr>
                </a:solidFill>
              </a:rPr>
              <a:t>First </a:t>
            </a:r>
            <a:r>
              <a:rPr lang="en-US" sz="2200" dirty="0" smtClean="0">
                <a:solidFill>
                  <a:prstClr val="black">
                    <a:lumMod val="75000"/>
                    <a:lumOff val="25000"/>
                  </a:prstClr>
                </a:solidFill>
              </a:rPr>
              <a:t>“</a:t>
            </a:r>
            <a:r>
              <a:rPr lang="en-US" sz="2200" dirty="0">
                <a:solidFill>
                  <a:prstClr val="black">
                    <a:lumMod val="75000"/>
                    <a:lumOff val="25000"/>
                  </a:prstClr>
                </a:solidFill>
              </a:rPr>
              <a:t>Real Job” with UIC ECRIP Program</a:t>
            </a:r>
          </a:p>
          <a:p>
            <a:pPr lvl="0">
              <a:spcBef>
                <a:spcPts val="1200"/>
              </a:spcBef>
              <a:buClr>
                <a:srgbClr val="A53010"/>
              </a:buClr>
            </a:pPr>
            <a:r>
              <a:rPr lang="en-US" sz="2200" dirty="0" smtClean="0">
                <a:solidFill>
                  <a:prstClr val="black">
                    <a:lumMod val="75000"/>
                    <a:lumOff val="25000"/>
                  </a:prstClr>
                </a:solidFill>
              </a:rPr>
              <a:t>Interim </a:t>
            </a:r>
            <a:r>
              <a:rPr lang="en-US" sz="2200" dirty="0">
                <a:solidFill>
                  <a:prstClr val="black">
                    <a:lumMod val="75000"/>
                    <a:lumOff val="25000"/>
                  </a:prstClr>
                </a:solidFill>
              </a:rPr>
              <a:t>Consortia Chair for Chicago Healthy Start </a:t>
            </a:r>
          </a:p>
          <a:p>
            <a:pPr lvl="0">
              <a:spcBef>
                <a:spcPts val="1200"/>
              </a:spcBef>
              <a:buClr>
                <a:srgbClr val="A53010"/>
              </a:buClr>
            </a:pPr>
            <a:r>
              <a:rPr lang="en-US" sz="2200" dirty="0" smtClean="0">
                <a:solidFill>
                  <a:prstClr val="black">
                    <a:lumMod val="75000"/>
                    <a:lumOff val="25000"/>
                  </a:prstClr>
                </a:solidFill>
              </a:rPr>
              <a:t>Attended First </a:t>
            </a:r>
            <a:r>
              <a:rPr lang="en-US" sz="2200" dirty="0">
                <a:solidFill>
                  <a:prstClr val="black">
                    <a:lumMod val="75000"/>
                    <a:lumOff val="25000"/>
                  </a:prstClr>
                </a:solidFill>
              </a:rPr>
              <a:t>National Healthy Start Conference </a:t>
            </a:r>
            <a:endParaRPr lang="en-US" sz="2200" dirty="0">
              <a:solidFill>
                <a:prstClr val="black">
                  <a:lumMod val="75000"/>
                  <a:lumOff val="25000"/>
                </a:prstClr>
              </a:solidFill>
            </a:endParaRPr>
          </a:p>
          <a:p>
            <a:pPr marL="0" lvl="0" indent="0">
              <a:spcBef>
                <a:spcPts val="1200"/>
              </a:spcBef>
              <a:buClr>
                <a:srgbClr val="A53010"/>
              </a:buClr>
              <a:buNone/>
            </a:pPr>
            <a:endParaRPr lang="en-US" sz="2200" dirty="0">
              <a:solidFill>
                <a:prstClr val="black">
                  <a:lumMod val="75000"/>
                  <a:lumOff val="25000"/>
                </a:prstClr>
              </a:solidFill>
            </a:endParaRPr>
          </a:p>
        </p:txBody>
      </p:sp>
      <p:pic>
        <p:nvPicPr>
          <p:cNvPr id="8" name="Picture 7"/>
          <p:cNvPicPr>
            <a:picLocks noChangeAspect="1"/>
          </p:cNvPicPr>
          <p:nvPr/>
        </p:nvPicPr>
        <p:blipFill>
          <a:blip r:embed="rId3"/>
          <a:stretch>
            <a:fillRect/>
          </a:stretch>
        </p:blipFill>
        <p:spPr>
          <a:xfrm>
            <a:off x="6372726" y="42743"/>
            <a:ext cx="2426418" cy="1371719"/>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7467600" cy="1186822"/>
          </a:xfrm>
        </p:spPr>
        <p:txBody>
          <a:bodyPr>
            <a:normAutofit fontScale="90000"/>
          </a:bodyPr>
          <a:lstStyle/>
          <a:p>
            <a:r>
              <a:rPr lang="en-US" dirty="0" smtClean="0"/>
              <a:t>Transforming my life: Connection between health and community! </a:t>
            </a:r>
            <a:endParaRPr lang="en-US" dirty="0"/>
          </a:p>
        </p:txBody>
      </p:sp>
      <p:sp>
        <p:nvSpPr>
          <p:cNvPr id="3" name="Content Placeholder 2"/>
          <p:cNvSpPr>
            <a:spLocks noGrp="1"/>
          </p:cNvSpPr>
          <p:nvPr>
            <p:ph type="body" sz="half" idx="4294967295"/>
          </p:nvPr>
        </p:nvSpPr>
        <p:spPr>
          <a:xfrm>
            <a:off x="990600" y="1447800"/>
            <a:ext cx="4155583" cy="5029200"/>
          </a:xfrm>
        </p:spPr>
        <p:txBody>
          <a:bodyPr>
            <a:noAutofit/>
          </a:bodyPr>
          <a:lstStyle/>
          <a:p>
            <a:pPr>
              <a:spcBef>
                <a:spcPts val="2000"/>
              </a:spcBef>
            </a:pPr>
            <a:r>
              <a:rPr lang="en-US" sz="2000" i="1" dirty="0" smtClean="0"/>
              <a:t>As a member of a community health center and a </a:t>
            </a:r>
            <a:r>
              <a:rPr lang="en-US" sz="2000" i="1" u="sng" dirty="0" smtClean="0"/>
              <a:t>trusted member</a:t>
            </a:r>
            <a:r>
              <a:rPr lang="en-US" sz="2000" i="1" dirty="0" smtClean="0"/>
              <a:t> of the community I have served for 19 years now.</a:t>
            </a:r>
          </a:p>
          <a:p>
            <a:pPr>
              <a:spcBef>
                <a:spcPts val="2000"/>
              </a:spcBef>
            </a:pPr>
            <a:r>
              <a:rPr lang="en-US" sz="2000" i="1" dirty="0" smtClean="0"/>
              <a:t>A </a:t>
            </a:r>
            <a:r>
              <a:rPr lang="en-US" sz="2000" i="1" u="sng" dirty="0" smtClean="0"/>
              <a:t>link</a:t>
            </a:r>
            <a:r>
              <a:rPr lang="en-US" sz="2000" i="1" dirty="0" smtClean="0"/>
              <a:t> between health/social services and the community to help provide access to services and resources</a:t>
            </a:r>
            <a:r>
              <a:rPr lang="en-US" sz="2000" i="1" dirty="0"/>
              <a:t> </a:t>
            </a:r>
            <a:r>
              <a:rPr lang="en-US" sz="2000" i="1" dirty="0" smtClean="0"/>
              <a:t>(The “Hook Up”).</a:t>
            </a:r>
          </a:p>
          <a:p>
            <a:pPr>
              <a:spcBef>
                <a:spcPts val="2000"/>
              </a:spcBef>
            </a:pPr>
            <a:r>
              <a:rPr lang="en-US" sz="2000" dirty="0" smtClean="0"/>
              <a:t>It helps that I am knowledgeable of the care that is offered within the community</a:t>
            </a:r>
            <a:r>
              <a:rPr lang="en-US" dirty="0" smtClean="0"/>
              <a:t>.</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86400" y="1828800"/>
            <a:ext cx="3199620" cy="33528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10400" cy="1280890"/>
          </a:xfrm>
        </p:spPr>
        <p:txBody>
          <a:bodyPr/>
          <a:lstStyle/>
          <a:p>
            <a:r>
              <a:rPr lang="en-US" dirty="0" smtClean="0"/>
              <a:t>How did I give back?</a:t>
            </a:r>
            <a:endParaRPr lang="en-US" dirty="0"/>
          </a:p>
        </p:txBody>
      </p:sp>
      <p:sp>
        <p:nvSpPr>
          <p:cNvPr id="3" name="Content Placeholder 2"/>
          <p:cNvSpPr>
            <a:spLocks noGrp="1"/>
          </p:cNvSpPr>
          <p:nvPr>
            <p:ph idx="1"/>
          </p:nvPr>
        </p:nvSpPr>
        <p:spPr>
          <a:xfrm>
            <a:off x="1600200" y="1600200"/>
            <a:ext cx="6934200" cy="4876800"/>
          </a:xfrm>
        </p:spPr>
        <p:txBody>
          <a:bodyPr>
            <a:noAutofit/>
          </a:bodyPr>
          <a:lstStyle/>
          <a:p>
            <a:pPr lvl="0">
              <a:spcBef>
                <a:spcPts val="2000"/>
              </a:spcBef>
            </a:pPr>
            <a:r>
              <a:rPr lang="en-US" sz="2400" dirty="0" smtClean="0"/>
              <a:t>Providing inspirational testimony of others and how to tell their story.</a:t>
            </a:r>
          </a:p>
          <a:p>
            <a:pPr lvl="0">
              <a:spcBef>
                <a:spcPts val="2000"/>
              </a:spcBef>
            </a:pPr>
            <a:r>
              <a:rPr lang="en-US" sz="2400" dirty="0" smtClean="0"/>
              <a:t>Sharing the impact of Healthy Start and other services</a:t>
            </a:r>
            <a:r>
              <a:rPr lang="en-US" sz="2400" dirty="0"/>
              <a:t> </a:t>
            </a:r>
            <a:r>
              <a:rPr lang="en-US" sz="2400" dirty="0" smtClean="0"/>
              <a:t>on the community.</a:t>
            </a:r>
          </a:p>
          <a:p>
            <a:pPr lvl="0">
              <a:spcBef>
                <a:spcPts val="2000"/>
              </a:spcBef>
            </a:pPr>
            <a:r>
              <a:rPr lang="en-US" sz="2400" dirty="0" smtClean="0"/>
              <a:t>The transition from a program participant to HS employee, as well as serving on Board of Directors (national and state agencies) has been humbling.</a:t>
            </a:r>
          </a:p>
          <a:p>
            <a:pPr lvl="0">
              <a:spcBef>
                <a:spcPts val="2000"/>
              </a:spcBef>
            </a:pPr>
            <a:r>
              <a:rPr lang="en-US" sz="2400" dirty="0" smtClean="0"/>
              <a:t>Outreach </a:t>
            </a:r>
            <a:r>
              <a:rPr lang="en-US" sz="2400" dirty="0"/>
              <a:t>w</a:t>
            </a:r>
            <a:r>
              <a:rPr lang="en-US" sz="2400" dirty="0" smtClean="0"/>
              <a:t>ork keeps my nose to the ground.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6589199" cy="1280890"/>
          </a:xfrm>
        </p:spPr>
        <p:txBody>
          <a:bodyPr/>
          <a:lstStyle/>
          <a:p>
            <a:r>
              <a:rPr lang="en-US" dirty="0" smtClean="0"/>
              <a:t>Reflection</a:t>
            </a:r>
            <a:endParaRPr lang="en-US" dirty="0"/>
          </a:p>
        </p:txBody>
      </p:sp>
      <p:sp>
        <p:nvSpPr>
          <p:cNvPr id="3" name="Content Placeholder 2"/>
          <p:cNvSpPr>
            <a:spLocks noGrp="1"/>
          </p:cNvSpPr>
          <p:nvPr>
            <p:ph idx="1"/>
          </p:nvPr>
        </p:nvSpPr>
        <p:spPr>
          <a:xfrm>
            <a:off x="1600200" y="1524000"/>
            <a:ext cx="7391400" cy="4876800"/>
          </a:xfrm>
        </p:spPr>
        <p:txBody>
          <a:bodyPr>
            <a:normAutofit/>
          </a:bodyPr>
          <a:lstStyle/>
          <a:p>
            <a:pPr>
              <a:spcBef>
                <a:spcPts val="1800"/>
              </a:spcBef>
            </a:pPr>
            <a:r>
              <a:rPr lang="en-US" dirty="0">
                <a:latin typeface="Century Gothic"/>
                <a:ea typeface="Calibri" panose="020F0502020204030204" pitchFamily="34" charset="0"/>
                <a:cs typeface="Century Gothic"/>
              </a:rPr>
              <a:t>I had an opportunity to speak on behalf of my efforts at Access with outreach to our regional </a:t>
            </a:r>
            <a:r>
              <a:rPr lang="en-US" dirty="0" smtClean="0">
                <a:latin typeface="Century Gothic"/>
                <a:ea typeface="Calibri" panose="020F0502020204030204" pitchFamily="34" charset="0"/>
                <a:cs typeface="Century Gothic"/>
              </a:rPr>
              <a:t>counterparts</a:t>
            </a:r>
            <a:r>
              <a:rPr lang="en-US" dirty="0">
                <a:latin typeface="Century Gothic"/>
                <a:ea typeface="Calibri" panose="020F0502020204030204" pitchFamily="34" charset="0"/>
                <a:cs typeface="Century Gothic"/>
              </a:rPr>
              <a:t> </a:t>
            </a:r>
            <a:r>
              <a:rPr lang="en-US" dirty="0" smtClean="0">
                <a:latin typeface="Century Gothic"/>
                <a:ea typeface="Calibri" panose="020F0502020204030204" pitchFamily="34" charset="0"/>
                <a:cs typeface="Century Gothic"/>
              </a:rPr>
              <a:t>and for </a:t>
            </a:r>
            <a:r>
              <a:rPr lang="en-US" dirty="0">
                <a:latin typeface="Century Gothic"/>
                <a:ea typeface="Calibri" panose="020F0502020204030204" pitchFamily="34" charset="0"/>
                <a:cs typeface="Century Gothic"/>
              </a:rPr>
              <a:t>the first </a:t>
            </a:r>
            <a:r>
              <a:rPr lang="en-US" dirty="0" smtClean="0">
                <a:latin typeface="Century Gothic"/>
                <a:ea typeface="Calibri" panose="020F0502020204030204" pitchFamily="34" charset="0"/>
                <a:cs typeface="Century Gothic"/>
              </a:rPr>
              <a:t>time, </a:t>
            </a:r>
            <a:r>
              <a:rPr lang="en-US" dirty="0">
                <a:latin typeface="Century Gothic"/>
                <a:ea typeface="Calibri" panose="020F0502020204030204" pitchFamily="34" charset="0"/>
                <a:cs typeface="Century Gothic"/>
              </a:rPr>
              <a:t>I felt </a:t>
            </a:r>
            <a:r>
              <a:rPr lang="en-US" dirty="0" smtClean="0">
                <a:latin typeface="Century Gothic"/>
                <a:ea typeface="Calibri" panose="020F0502020204030204" pitchFamily="34" charset="0"/>
                <a:cs typeface="Century Gothic"/>
              </a:rPr>
              <a:t>like </a:t>
            </a:r>
            <a:r>
              <a:rPr lang="en-US" dirty="0">
                <a:latin typeface="Century Gothic"/>
                <a:ea typeface="Calibri" panose="020F0502020204030204" pitchFamily="34" charset="0"/>
                <a:cs typeface="Century Gothic"/>
              </a:rPr>
              <a:t>I really was growing into my role fully as an advocate and </a:t>
            </a:r>
            <a:r>
              <a:rPr lang="en-US" dirty="0" smtClean="0">
                <a:latin typeface="Century Gothic"/>
                <a:ea typeface="Calibri" panose="020F0502020204030204" pitchFamily="34" charset="0"/>
                <a:cs typeface="Century Gothic"/>
              </a:rPr>
              <a:t>a </a:t>
            </a:r>
            <a:r>
              <a:rPr lang="en-US" dirty="0">
                <a:latin typeface="Century Gothic"/>
                <a:ea typeface="Calibri" panose="020F0502020204030204" pitchFamily="34" charset="0"/>
                <a:cs typeface="Century Gothic"/>
              </a:rPr>
              <a:t>change agent in the most profound way. </a:t>
            </a:r>
            <a:endParaRPr lang="en-US" dirty="0" smtClean="0">
              <a:latin typeface="Century Gothic"/>
              <a:ea typeface="Calibri" panose="020F0502020204030204" pitchFamily="34" charset="0"/>
              <a:cs typeface="Century Gothic"/>
            </a:endParaRPr>
          </a:p>
          <a:p>
            <a:pPr>
              <a:spcBef>
                <a:spcPts val="1800"/>
              </a:spcBef>
            </a:pPr>
            <a:r>
              <a:rPr lang="en-US" dirty="0" smtClean="0">
                <a:latin typeface="Century Gothic"/>
                <a:ea typeface="Calibri" panose="020F0502020204030204" pitchFamily="34" charset="0"/>
                <a:cs typeface="Century Gothic"/>
              </a:rPr>
              <a:t>I </a:t>
            </a:r>
            <a:r>
              <a:rPr lang="en-US" dirty="0">
                <a:latin typeface="Century Gothic"/>
                <a:ea typeface="Calibri" panose="020F0502020204030204" pitchFamily="34" charset="0"/>
                <a:cs typeface="Century Gothic"/>
              </a:rPr>
              <a:t>could tell you that I am </a:t>
            </a:r>
            <a:r>
              <a:rPr lang="en-US" dirty="0" smtClean="0">
                <a:latin typeface="Century Gothic"/>
                <a:ea typeface="Calibri" panose="020F0502020204030204" pitchFamily="34" charset="0"/>
                <a:cs typeface="Century Gothic"/>
              </a:rPr>
              <a:t>just happy </a:t>
            </a:r>
            <a:r>
              <a:rPr lang="en-US" dirty="0">
                <a:latin typeface="Century Gothic"/>
                <a:ea typeface="Calibri" panose="020F0502020204030204" pitchFamily="34" charset="0"/>
                <a:cs typeface="Century Gothic"/>
              </a:rPr>
              <a:t>to </a:t>
            </a:r>
            <a:r>
              <a:rPr lang="en-US" dirty="0" smtClean="0">
                <a:latin typeface="Century Gothic"/>
                <a:ea typeface="Calibri" panose="020F0502020204030204" pitchFamily="34" charset="0"/>
                <a:cs typeface="Century Gothic"/>
              </a:rPr>
              <a:t>work </a:t>
            </a:r>
            <a:r>
              <a:rPr lang="en-US" dirty="0">
                <a:latin typeface="Century Gothic"/>
                <a:ea typeface="Calibri" panose="020F0502020204030204" pitchFamily="34" charset="0"/>
                <a:cs typeface="Century Gothic"/>
              </a:rPr>
              <a:t>but that would not be true; fact of matter is that my work is my way of giving back to my </a:t>
            </a:r>
            <a:r>
              <a:rPr lang="en-US" dirty="0" smtClean="0">
                <a:latin typeface="Century Gothic"/>
                <a:ea typeface="Calibri" panose="020F0502020204030204" pitchFamily="34" charset="0"/>
                <a:cs typeface="Century Gothic"/>
              </a:rPr>
              <a:t>community. One which </a:t>
            </a:r>
            <a:r>
              <a:rPr lang="en-US" dirty="0">
                <a:latin typeface="Century Gothic"/>
                <a:ea typeface="Calibri" panose="020F0502020204030204" pitchFamily="34" charset="0"/>
                <a:cs typeface="Century Gothic"/>
              </a:rPr>
              <a:t>have only seen a few people </a:t>
            </a:r>
            <a:r>
              <a:rPr lang="en-US" dirty="0" smtClean="0">
                <a:latin typeface="Century Gothic"/>
                <a:ea typeface="Calibri" panose="020F0502020204030204" pitchFamily="34" charset="0"/>
                <a:cs typeface="Century Gothic"/>
              </a:rPr>
              <a:t>like myself </a:t>
            </a:r>
            <a:r>
              <a:rPr lang="en-US" dirty="0">
                <a:latin typeface="Century Gothic"/>
                <a:ea typeface="Calibri" panose="020F0502020204030204" pitchFamily="34" charset="0"/>
                <a:cs typeface="Century Gothic"/>
              </a:rPr>
              <a:t>make it and </a:t>
            </a:r>
            <a:r>
              <a:rPr lang="en-US" dirty="0" smtClean="0">
                <a:latin typeface="Century Gothic"/>
                <a:ea typeface="Calibri" panose="020F0502020204030204" pitchFamily="34" charset="0"/>
                <a:cs typeface="Century Gothic"/>
              </a:rPr>
              <a:t>return </a:t>
            </a:r>
            <a:r>
              <a:rPr lang="en-US" dirty="0">
                <a:latin typeface="Century Gothic"/>
                <a:ea typeface="Calibri" panose="020F0502020204030204" pitchFamily="34" charset="0"/>
                <a:cs typeface="Century Gothic"/>
              </a:rPr>
              <a:t>to </a:t>
            </a:r>
            <a:r>
              <a:rPr lang="en-US" dirty="0" smtClean="0">
                <a:latin typeface="Century Gothic"/>
                <a:ea typeface="Calibri" panose="020F0502020204030204" pitchFamily="34" charset="0"/>
                <a:cs typeface="Century Gothic"/>
              </a:rPr>
              <a:t>help enrich </a:t>
            </a:r>
            <a:r>
              <a:rPr lang="en-US" dirty="0">
                <a:latin typeface="Century Gothic"/>
                <a:ea typeface="Calibri" panose="020F0502020204030204" pitchFamily="34" charset="0"/>
                <a:cs typeface="Century Gothic"/>
              </a:rPr>
              <a:t>impoverished communities like the one I grew up and </a:t>
            </a:r>
            <a:r>
              <a:rPr lang="en-US" dirty="0" smtClean="0">
                <a:latin typeface="Century Gothic"/>
                <a:ea typeface="Calibri" panose="020F0502020204030204" pitchFamily="34" charset="0"/>
                <a:cs typeface="Century Gothic"/>
              </a:rPr>
              <a:t>raised my children in.  </a:t>
            </a:r>
          </a:p>
          <a:p>
            <a:pPr>
              <a:spcBef>
                <a:spcPts val="1800"/>
              </a:spcBef>
            </a:pPr>
            <a:r>
              <a:rPr lang="en-US" dirty="0" smtClean="0">
                <a:latin typeface="Century Gothic"/>
                <a:ea typeface="Calibri" panose="020F0502020204030204" pitchFamily="34" charset="0"/>
                <a:cs typeface="Century Gothic"/>
              </a:rPr>
              <a:t>I </a:t>
            </a:r>
            <a:r>
              <a:rPr lang="en-US" dirty="0">
                <a:latin typeface="Century Gothic"/>
                <a:ea typeface="Calibri" panose="020F0502020204030204" pitchFamily="34" charset="0"/>
                <a:cs typeface="Century Gothic"/>
              </a:rPr>
              <a:t>have </a:t>
            </a:r>
            <a:r>
              <a:rPr lang="en-US" dirty="0" smtClean="0">
                <a:latin typeface="Century Gothic"/>
                <a:ea typeface="Calibri" panose="020F0502020204030204" pitchFamily="34" charset="0"/>
                <a:cs typeface="Century Gothic"/>
              </a:rPr>
              <a:t>availed </a:t>
            </a:r>
            <a:r>
              <a:rPr lang="en-US" dirty="0">
                <a:latin typeface="Century Gothic"/>
                <a:ea typeface="Calibri" panose="020F0502020204030204" pitchFamily="34" charset="0"/>
                <a:cs typeface="Century Gothic"/>
              </a:rPr>
              <a:t>myself to opportunities over the last decade or so of working in family and community engagement to develop strategies that can </a:t>
            </a:r>
            <a:r>
              <a:rPr lang="en-US" dirty="0" smtClean="0">
                <a:latin typeface="Century Gothic"/>
                <a:ea typeface="Calibri" panose="020F0502020204030204" pitchFamily="34" charset="0"/>
                <a:cs typeface="Century Gothic"/>
              </a:rPr>
              <a:t>build up families so that they </a:t>
            </a:r>
            <a:r>
              <a:rPr lang="en-US" dirty="0">
                <a:latin typeface="Century Gothic"/>
                <a:ea typeface="Calibri" panose="020F0502020204030204" pitchFamily="34" charset="0"/>
                <a:cs typeface="Century Gothic"/>
              </a:rPr>
              <a:t>can </a:t>
            </a:r>
            <a:r>
              <a:rPr lang="en-US" dirty="0" smtClean="0">
                <a:latin typeface="Century Gothic"/>
                <a:ea typeface="Calibri" panose="020F0502020204030204" pitchFamily="34" charset="0"/>
                <a:cs typeface="Century Gothic"/>
              </a:rPr>
              <a:t>become leaders </a:t>
            </a:r>
            <a:r>
              <a:rPr lang="en-US" dirty="0">
                <a:latin typeface="Century Gothic"/>
                <a:ea typeface="Calibri" panose="020F0502020204030204" pitchFamily="34" charset="0"/>
                <a:cs typeface="Century Gothic"/>
              </a:rPr>
              <a:t>in the community as well. </a:t>
            </a:r>
            <a:r>
              <a:rPr lang="en-US" dirty="0" smtClean="0">
                <a:latin typeface="Century Gothic"/>
                <a:ea typeface="Calibri" panose="020F0502020204030204" pitchFamily="34" charset="0"/>
                <a:cs typeface="Century Gothic"/>
              </a:rPr>
              <a:t>This is where leadership begins…</a:t>
            </a:r>
            <a:endParaRPr lang="en-US" dirty="0" smtClean="0">
              <a:latin typeface="Century Gothic"/>
              <a:cs typeface="Century Gothic"/>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862</TotalTime>
  <Words>1348</Words>
  <Application>Microsoft Office PowerPoint</Application>
  <PresentationFormat>On-screen Show (4:3)</PresentationFormat>
  <Paragraphs>148</Paragraphs>
  <Slides>13</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Times New Roman</vt:lpstr>
      <vt:lpstr>Wingdings</vt:lpstr>
      <vt:lpstr>Wingdings 3</vt:lpstr>
      <vt:lpstr>Wisp</vt:lpstr>
      <vt:lpstr>Straight Talk “A Change Story”…</vt:lpstr>
      <vt:lpstr>Where I Was</vt:lpstr>
      <vt:lpstr>1997: Meet me where I am.</vt:lpstr>
      <vt:lpstr>Daily struggle: Why me?</vt:lpstr>
      <vt:lpstr>Environmental changes: Where was I at?</vt:lpstr>
      <vt:lpstr>New Life: Working!</vt:lpstr>
      <vt:lpstr>Transforming my life: Connection between health and community! </vt:lpstr>
      <vt:lpstr>How did I give back?</vt:lpstr>
      <vt:lpstr>Reflection</vt:lpstr>
      <vt:lpstr>How can we all help?</vt:lpstr>
      <vt:lpstr>Positive Results</vt:lpstr>
      <vt:lpstr>Integrating</vt:lpstr>
      <vt:lpstr>Information</vt:lpstr>
    </vt:vector>
  </TitlesOfParts>
  <Company>ACHN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Straigh talk-consumer turned service provider “a success story”</dc:title>
  <dc:creator>testuser</dc:creator>
  <cp:lastModifiedBy>Tamela Milan</cp:lastModifiedBy>
  <cp:revision>58</cp:revision>
  <dcterms:created xsi:type="dcterms:W3CDTF">2014-03-18T16:51:01Z</dcterms:created>
  <dcterms:modified xsi:type="dcterms:W3CDTF">2017-12-19T00:30:10Z</dcterms:modified>
</cp:coreProperties>
</file>