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7" r:id="rId2"/>
    <p:sldId id="258" r:id="rId3"/>
    <p:sldId id="36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ohlford-Lotas, Cynthia" initials="WC" lastIdx="6" clrIdx="0"/>
  <p:cmAuthor id="1" name="Truex-Powell, Elizabeth" initials="TE"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20" y="-2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048600808956901"/>
          <c:y val="2.5984750104137901E-2"/>
          <c:w val="0.89468307403603498"/>
          <c:h val="0.84926824923690802"/>
        </c:manualLayout>
      </c:layout>
      <c:barChart>
        <c:barDir val="col"/>
        <c:grouping val="clustered"/>
        <c:varyColors val="0"/>
        <c:ser>
          <c:idx val="0"/>
          <c:order val="0"/>
          <c:tx>
            <c:strRef>
              <c:f>Sheet1!$B$1</c:f>
              <c:strCache>
                <c:ptCount val="1"/>
                <c:pt idx="0">
                  <c:v>Series 1</c:v>
                </c:pt>
              </c:strCache>
            </c:strRef>
          </c:tx>
          <c:spPr>
            <a:solidFill>
              <a:schemeClr val="accent2"/>
            </a:solidFill>
            <a:ln>
              <a:solidFill>
                <a:schemeClr val="tx1"/>
              </a:solidFill>
            </a:ln>
            <a:effectLst/>
          </c:spPr>
          <c:invertIfNegative val="0"/>
          <c:cat>
            <c:numRef>
              <c:f>Sheet1!$A$2:$A$12</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Sheet1!$B$2:$B$12</c:f>
              <c:numCache>
                <c:formatCode>General</c:formatCode>
                <c:ptCount val="11"/>
                <c:pt idx="0">
                  <c:v>1.4</c:v>
                </c:pt>
                <c:pt idx="1">
                  <c:v>1.9</c:v>
                </c:pt>
                <c:pt idx="2">
                  <c:v>2.1</c:v>
                </c:pt>
                <c:pt idx="3">
                  <c:v>2.5</c:v>
                </c:pt>
                <c:pt idx="4">
                  <c:v>3.3</c:v>
                </c:pt>
                <c:pt idx="5">
                  <c:v>5</c:v>
                </c:pt>
                <c:pt idx="6">
                  <c:v>7</c:v>
                </c:pt>
                <c:pt idx="7">
                  <c:v>8.8000000000000007</c:v>
                </c:pt>
                <c:pt idx="8">
                  <c:v>10.8</c:v>
                </c:pt>
                <c:pt idx="9">
                  <c:v>12.1</c:v>
                </c:pt>
                <c:pt idx="10">
                  <c:v>13.4</c:v>
                </c:pt>
              </c:numCache>
            </c:numRef>
          </c:val>
        </c:ser>
        <c:dLbls>
          <c:showLegendKey val="0"/>
          <c:showVal val="0"/>
          <c:showCatName val="0"/>
          <c:showSerName val="0"/>
          <c:showPercent val="0"/>
          <c:showBubbleSize val="0"/>
        </c:dLbls>
        <c:gapWidth val="150"/>
        <c:axId val="53172480"/>
        <c:axId val="53174272"/>
      </c:barChart>
      <c:catAx>
        <c:axId val="5317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174272"/>
        <c:crosses val="autoZero"/>
        <c:auto val="1"/>
        <c:lblAlgn val="ctr"/>
        <c:lblOffset val="100"/>
        <c:noMultiLvlLbl val="0"/>
      </c:catAx>
      <c:valAx>
        <c:axId val="53174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smtClean="0"/>
                  <a:t>Rate per</a:t>
                </a:r>
                <a:r>
                  <a:rPr lang="en-US" sz="1400" baseline="0" dirty="0" smtClean="0"/>
                  <a:t> 1,000 Births</a:t>
                </a:r>
                <a:endParaRPr lang="en-US" sz="1400"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172480"/>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9234389682771133E-2"/>
          <c:y val="4.3169536011388399E-2"/>
          <c:w val="0.61802001164167719"/>
          <c:h val="0.89761003603363143"/>
        </c:manualLayout>
      </c:layout>
      <c:barChart>
        <c:barDir val="col"/>
        <c:grouping val="clustered"/>
        <c:varyColors val="0"/>
        <c:ser>
          <c:idx val="0"/>
          <c:order val="0"/>
          <c:tx>
            <c:strRef>
              <c:f>'Quarterly data2'!$A$2</c:f>
              <c:strCache>
                <c:ptCount val="1"/>
                <c:pt idx="0">
                  <c:v>Hypertension Protocol: Percent of hospital that have hypertension in pregnancy policies and procedures </c:v>
                </c:pt>
              </c:strCache>
            </c:strRef>
          </c:tx>
          <c:invertIfNegative val="0"/>
          <c:dLbls>
            <c:dLbl>
              <c:idx val="0"/>
              <c:numFmt formatCode="0%" sourceLinked="0"/>
              <c:spPr/>
              <c:txPr>
                <a:bodyPr/>
                <a:lstStyle/>
                <a:p>
                  <a:pPr>
                    <a:defRPr sz="1400" b="1">
                      <a:solidFill>
                        <a:schemeClr val="bg1"/>
                      </a:solidFill>
                    </a:defRPr>
                  </a:pPr>
                  <a:endParaRPr lang="en-US"/>
                </a:p>
              </c:txPr>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089-4838-A655-554B28CFC4B8}"/>
                </c:ext>
                <c:ext xmlns:c15="http://schemas.microsoft.com/office/drawing/2012/chart" uri="{CE6537A1-D6FC-4f65-9D91-7224C49458BB}">
                  <c15:layout/>
                </c:ext>
              </c:extLst>
            </c:dLbl>
            <c:dLbl>
              <c:idx val="1"/>
              <c:layout>
                <c:manualLayout>
                  <c:x val="3.6781609195401964E-3"/>
                  <c:y val="5.42264752791068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089-4838-A655-554B28CFC4B8}"/>
                </c:ext>
                <c:ext xmlns:c15="http://schemas.microsoft.com/office/drawing/2012/chart" uri="{CE6537A1-D6FC-4f65-9D91-7224C49458BB}">
                  <c15:layout/>
                </c:ext>
              </c:extLst>
            </c:dLbl>
            <c:dLbl>
              <c:idx val="2"/>
              <c:layout>
                <c:manualLayout>
                  <c:x val="-7.5444944640118471E-17"/>
                  <c:y val="4.5197740112994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089-4838-A655-554B28CFC4B8}"/>
                </c:ext>
                <c:ext xmlns:c15="http://schemas.microsoft.com/office/drawing/2012/chart" uri="{CE6537A1-D6FC-4f65-9D91-7224C49458BB}"/>
              </c:extLst>
            </c:dLbl>
            <c:dLbl>
              <c:idx val="3"/>
              <c:layout>
                <c:manualLayout>
                  <c:x val="1.8390804597701823E-3"/>
                  <c:y val="5.741626794258371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089-4838-A655-554B28CFC4B8}"/>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data2'!$B$1:$C$1</c:f>
              <c:strCache>
                <c:ptCount val="2"/>
                <c:pt idx="0">
                  <c:v>Baseline</c:v>
                </c:pt>
                <c:pt idx="1">
                  <c:v>Jun-17</c:v>
                </c:pt>
              </c:strCache>
            </c:strRef>
          </c:cat>
          <c:val>
            <c:numRef>
              <c:f>'Quarterly data2'!$B$2:$C$2</c:f>
              <c:numCache>
                <c:formatCode>0%</c:formatCode>
                <c:ptCount val="2"/>
                <c:pt idx="0">
                  <c:v>0.48</c:v>
                </c:pt>
                <c:pt idx="1">
                  <c:v>0.97</c:v>
                </c:pt>
              </c:numCache>
            </c:numRef>
          </c:val>
          <c:extLst xmlns:c16r2="http://schemas.microsoft.com/office/drawing/2015/06/chart">
            <c:ext xmlns:c16="http://schemas.microsoft.com/office/drawing/2014/chart" uri="{C3380CC4-5D6E-409C-BE32-E72D297353CC}">
              <c16:uniqueId val="{00000004-5089-4838-A655-554B28CFC4B8}"/>
            </c:ext>
          </c:extLst>
        </c:ser>
        <c:ser>
          <c:idx val="1"/>
          <c:order val="1"/>
          <c:tx>
            <c:strRef>
              <c:f>'Quarterly data2'!$A$3</c:f>
              <c:strCache>
                <c:ptCount val="1"/>
                <c:pt idx="0">
                  <c:v>EHR Integration: Percent of hospitals where Severe Preeclampsia processes are integrated into the EHR</c:v>
                </c:pt>
              </c:strCache>
            </c:strRef>
          </c:tx>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'Quarterly data2'!$B$1:$C$1</c:f>
              <c:strCache>
                <c:ptCount val="2"/>
                <c:pt idx="0">
                  <c:v>Baseline</c:v>
                </c:pt>
                <c:pt idx="1">
                  <c:v>Jun-17</c:v>
                </c:pt>
              </c:strCache>
            </c:strRef>
          </c:cat>
          <c:val>
            <c:numRef>
              <c:f>'Quarterly data2'!$B$3:$C$3</c:f>
              <c:numCache>
                <c:formatCode>0%</c:formatCode>
                <c:ptCount val="2"/>
                <c:pt idx="0">
                  <c:v>0.4</c:v>
                </c:pt>
                <c:pt idx="1">
                  <c:v>0.94</c:v>
                </c:pt>
              </c:numCache>
            </c:numRef>
          </c:val>
          <c:extLst xmlns:c16r2="http://schemas.microsoft.com/office/drawing/2015/06/chart">
            <c:ext xmlns:c16="http://schemas.microsoft.com/office/drawing/2014/chart" uri="{C3380CC4-5D6E-409C-BE32-E72D297353CC}">
              <c16:uniqueId val="{00000005-5089-4838-A655-554B28CFC4B8}"/>
            </c:ext>
          </c:extLst>
        </c:ser>
        <c:ser>
          <c:idx val="3"/>
          <c:order val="2"/>
          <c:tx>
            <c:strRef>
              <c:f>'Quarterly data2'!$A$4</c:f>
              <c:strCache>
                <c:ptCount val="1"/>
                <c:pt idx="0">
                  <c:v>Patient, Family, Staff Support: Percent of hospitals that have developed OB specific resources and protocols to support patients, family and staff through major OB complications </c:v>
                </c:pt>
              </c:strCache>
            </c:strRef>
          </c:tx>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'Quarterly data2'!$B$1:$C$1</c:f>
              <c:strCache>
                <c:ptCount val="2"/>
                <c:pt idx="0">
                  <c:v>Baseline</c:v>
                </c:pt>
                <c:pt idx="1">
                  <c:v>Jun-17</c:v>
                </c:pt>
              </c:strCache>
            </c:strRef>
          </c:cat>
          <c:val>
            <c:numRef>
              <c:f>'Quarterly data2'!$B$4:$C$4</c:f>
              <c:numCache>
                <c:formatCode>0%</c:formatCode>
                <c:ptCount val="2"/>
                <c:pt idx="0">
                  <c:v>0.08</c:v>
                </c:pt>
                <c:pt idx="1">
                  <c:v>0.7</c:v>
                </c:pt>
              </c:numCache>
            </c:numRef>
          </c:val>
          <c:extLst xmlns:c16r2="http://schemas.microsoft.com/office/drawing/2015/06/chart">
            <c:ext xmlns:c16="http://schemas.microsoft.com/office/drawing/2014/chart" uri="{C3380CC4-5D6E-409C-BE32-E72D297353CC}">
              <c16:uniqueId val="{00000006-5089-4838-A655-554B28CFC4B8}"/>
            </c:ext>
          </c:extLst>
        </c:ser>
        <c:ser>
          <c:idx val="2"/>
          <c:order val="3"/>
          <c:tx>
            <c:strRef>
              <c:f>'Quarterly data2'!$A$5</c:f>
              <c:strCache>
                <c:ptCount val="1"/>
                <c:pt idx="0">
                  <c:v>Multidisciplinary case reviews: Percent of hospitals that have policy and process to perform multidisciplinary systems-level reviews on all cases of severe maternal morbidity</c:v>
                </c:pt>
              </c:strCache>
            </c:strRef>
          </c:tx>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'Quarterly data2'!$B$1:$C$1</c:f>
              <c:strCache>
                <c:ptCount val="2"/>
                <c:pt idx="0">
                  <c:v>Baseline</c:v>
                </c:pt>
                <c:pt idx="1">
                  <c:v>Jun-17</c:v>
                </c:pt>
              </c:strCache>
            </c:strRef>
          </c:cat>
          <c:val>
            <c:numRef>
              <c:f>'Quarterly data2'!$B$5:$C$5</c:f>
              <c:numCache>
                <c:formatCode>0%</c:formatCode>
                <c:ptCount val="2"/>
                <c:pt idx="0">
                  <c:v>0.12</c:v>
                </c:pt>
                <c:pt idx="1">
                  <c:v>0.61</c:v>
                </c:pt>
              </c:numCache>
            </c:numRef>
          </c:val>
          <c:extLst xmlns:c16r2="http://schemas.microsoft.com/office/drawing/2015/06/chart">
            <c:ext xmlns:c16="http://schemas.microsoft.com/office/drawing/2014/chart" uri="{C3380CC4-5D6E-409C-BE32-E72D297353CC}">
              <c16:uniqueId val="{00000007-5089-4838-A655-554B28CFC4B8}"/>
            </c:ext>
          </c:extLst>
        </c:ser>
        <c:ser>
          <c:idx val="4"/>
          <c:order val="4"/>
          <c:tx>
            <c:strRef>
              <c:f>'Quarterly data2'!$A$6</c:f>
              <c:strCache>
                <c:ptCount val="1"/>
                <c:pt idx="0">
                  <c:v>Hypertension discharge education for all patients: Percent of hospitals that have policy and process to provide preeclampsia discharge education for all patients </c:v>
                </c:pt>
              </c:strCache>
            </c:strRef>
          </c:tx>
          <c:spPr>
            <a:solidFill>
              <a:srgbClr val="48AFC6"/>
            </a:solidFill>
          </c:spPr>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'Quarterly data2'!$B$1:$C$1</c:f>
              <c:strCache>
                <c:ptCount val="2"/>
                <c:pt idx="0">
                  <c:v>Baseline</c:v>
                </c:pt>
                <c:pt idx="1">
                  <c:v>Jun-17</c:v>
                </c:pt>
              </c:strCache>
            </c:strRef>
          </c:cat>
          <c:val>
            <c:numRef>
              <c:f>'Quarterly data2'!$B$6:$C$6</c:f>
              <c:numCache>
                <c:formatCode>0%</c:formatCode>
                <c:ptCount val="2"/>
                <c:pt idx="0">
                  <c:v>0.08</c:v>
                </c:pt>
                <c:pt idx="1">
                  <c:v>0.97</c:v>
                </c:pt>
              </c:numCache>
            </c:numRef>
          </c:val>
          <c:extLst xmlns:c16r2="http://schemas.microsoft.com/office/drawing/2015/06/chart">
            <c:ext xmlns:c16="http://schemas.microsoft.com/office/drawing/2014/chart" uri="{C3380CC4-5D6E-409C-BE32-E72D297353CC}">
              <c16:uniqueId val="{00000008-5089-4838-A655-554B28CFC4B8}"/>
            </c:ext>
          </c:extLst>
        </c:ser>
        <c:dLbls>
          <c:showLegendKey val="0"/>
          <c:showVal val="0"/>
          <c:showCatName val="0"/>
          <c:showSerName val="0"/>
          <c:showPercent val="0"/>
          <c:showBubbleSize val="0"/>
        </c:dLbls>
        <c:gapWidth val="150"/>
        <c:axId val="167607680"/>
        <c:axId val="167634432"/>
      </c:barChart>
      <c:catAx>
        <c:axId val="167607680"/>
        <c:scaling>
          <c:orientation val="minMax"/>
        </c:scaling>
        <c:delete val="1"/>
        <c:axPos val="b"/>
        <c:title>
          <c:tx>
            <c:rich>
              <a:bodyPr/>
              <a:lstStyle/>
              <a:p>
                <a:pPr>
                  <a:defRPr sz="1600"/>
                </a:pPr>
                <a:r>
                  <a:rPr lang="en-US" sz="1600" dirty="0" smtClean="0"/>
                  <a:t>Baseline 2015 </a:t>
                </a:r>
                <a:r>
                  <a:rPr lang="en-US" sz="1600" dirty="0"/>
                  <a:t>(n=32)</a:t>
                </a:r>
              </a:p>
            </c:rich>
          </c:tx>
          <c:layout>
            <c:manualLayout>
              <c:xMode val="edge"/>
              <c:yMode val="edge"/>
              <c:x val="9.9982596215394348E-2"/>
              <c:y val="0.94132812499999996"/>
            </c:manualLayout>
          </c:layout>
          <c:overlay val="0"/>
        </c:title>
        <c:numFmt formatCode="General" sourceLinked="0"/>
        <c:majorTickMark val="out"/>
        <c:minorTickMark val="none"/>
        <c:tickLblPos val="nextTo"/>
        <c:crossAx val="167634432"/>
        <c:crosses val="autoZero"/>
        <c:auto val="1"/>
        <c:lblAlgn val="ctr"/>
        <c:lblOffset val="100"/>
        <c:noMultiLvlLbl val="0"/>
      </c:catAx>
      <c:valAx>
        <c:axId val="167634432"/>
        <c:scaling>
          <c:orientation val="minMax"/>
          <c:max val="1"/>
        </c:scaling>
        <c:delete val="0"/>
        <c:axPos val="l"/>
        <c:majorGridlines/>
        <c:numFmt formatCode="0%" sourceLinked="0"/>
        <c:majorTickMark val="out"/>
        <c:minorTickMark val="none"/>
        <c:tickLblPos val="nextTo"/>
        <c:crossAx val="167607680"/>
        <c:crosses val="autoZero"/>
        <c:crossBetween val="between"/>
      </c:valAx>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60920806627416"/>
          <c:y val="7.2352514377261284E-2"/>
          <c:w val="0.67844304438723524"/>
          <c:h val="0.787401964364844"/>
        </c:manualLayout>
      </c:layout>
      <c:barChart>
        <c:barDir val="col"/>
        <c:grouping val="percentStacked"/>
        <c:varyColors val="0"/>
        <c:ser>
          <c:idx val="0"/>
          <c:order val="0"/>
          <c:tx>
            <c:strRef>
              <c:f>'Treated 1 hour stacked'!$B$2</c:f>
              <c:strCache>
                <c:ptCount val="1"/>
                <c:pt idx="0">
                  <c:v>No women treated within 1 hour</c:v>
                </c:pt>
              </c:strCache>
            </c:strRef>
          </c:tx>
          <c:invertIfNegative val="0"/>
          <c:dLbls>
            <c:dLbl>
              <c:idx val="3"/>
              <c:delete val="1"/>
              <c:extLst xmlns:c16r2="http://schemas.microsoft.com/office/drawing/2015/06/chart">
                <c:ext xmlns:c16="http://schemas.microsoft.com/office/drawing/2014/chart" uri="{C3380CC4-5D6E-409C-BE32-E72D297353CC}">
                  <c16:uniqueId val="{00000000-EC2B-4C54-81D3-76D8884B0E57}"/>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1-EC2B-4C54-81D3-76D8884B0E57}"/>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2-EC2B-4C54-81D3-76D8884B0E57}"/>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3-EC2B-4C54-81D3-76D8884B0E57}"/>
                </c:ext>
                <c:ext xmlns:c15="http://schemas.microsoft.com/office/drawing/2012/chart" uri="{CE6537A1-D6FC-4f65-9D91-7224C49458BB}"/>
              </c:extLst>
            </c:dLbl>
            <c:dLbl>
              <c:idx val="7"/>
              <c:delete val="1"/>
              <c:extLst xmlns:c15="http://schemas.microsoft.com/office/drawing/2012/chart" xmlns:c16r2="http://schemas.microsoft.com/office/drawing/2015/06/chart">
                <c:ext xmlns:c16="http://schemas.microsoft.com/office/drawing/2014/chart" uri="{C3380CC4-5D6E-409C-BE32-E72D297353CC}">
                  <c16:uniqueId val="{00000000-53C4-45A6-9076-EABE0FC267F6}"/>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'Treated 1 hour stacked'!$C$1:$I$1</c:f>
              <c:strCache>
                <c:ptCount val="7"/>
                <c:pt idx="0">
                  <c:v>Baseline</c:v>
                </c:pt>
                <c:pt idx="1">
                  <c:v>Q1-16</c:v>
                </c:pt>
                <c:pt idx="2">
                  <c:v>Q2-16</c:v>
                </c:pt>
                <c:pt idx="3">
                  <c:v>Q3-16</c:v>
                </c:pt>
                <c:pt idx="4">
                  <c:v>Q4-16</c:v>
                </c:pt>
                <c:pt idx="5">
                  <c:v>Q1-2017</c:v>
                </c:pt>
                <c:pt idx="6">
                  <c:v>Q3-17</c:v>
                </c:pt>
              </c:strCache>
            </c:strRef>
          </c:cat>
          <c:val>
            <c:numRef>
              <c:f>'Treated 1 hour stacked'!$C$2:$I$2</c:f>
              <c:numCache>
                <c:formatCode>0%</c:formatCode>
                <c:ptCount val="7"/>
                <c:pt idx="0">
                  <c:v>0.42857142857142899</c:v>
                </c:pt>
                <c:pt idx="1">
                  <c:v>9.3800000000000008E-2</c:v>
                </c:pt>
                <c:pt idx="2">
                  <c:v>9.0899999999999995E-2</c:v>
                </c:pt>
                <c:pt idx="3">
                  <c:v>0</c:v>
                </c:pt>
                <c:pt idx="4">
                  <c:v>0</c:v>
                </c:pt>
                <c:pt idx="5">
                  <c:v>0</c:v>
                </c:pt>
                <c:pt idx="6">
                  <c:v>0</c:v>
                </c:pt>
              </c:numCache>
            </c:numRef>
          </c:val>
          <c:extLst xmlns:c16r2="http://schemas.microsoft.com/office/drawing/2015/06/chart">
            <c:ext xmlns:c16="http://schemas.microsoft.com/office/drawing/2014/chart" uri="{C3380CC4-5D6E-409C-BE32-E72D297353CC}">
              <c16:uniqueId val="{00000004-EC2B-4C54-81D3-76D8884B0E57}"/>
            </c:ext>
          </c:extLst>
        </c:ser>
        <c:ser>
          <c:idx val="2"/>
          <c:order val="1"/>
          <c:tx>
            <c:strRef>
              <c:f>'Treated 1 hour stacked'!$B$3</c:f>
              <c:strCache>
                <c:ptCount val="1"/>
                <c:pt idx="0">
                  <c:v>1 to 74% of women treated within 1 hour</c:v>
                </c:pt>
              </c:strCache>
            </c:strRef>
          </c:tx>
          <c:spPr>
            <a:solidFill>
              <a:schemeClr val="accent4">
                <a:lumMod val="75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'Treated 1 hour stacked'!$C$1:$I$1</c:f>
              <c:strCache>
                <c:ptCount val="7"/>
                <c:pt idx="0">
                  <c:v>Baseline</c:v>
                </c:pt>
                <c:pt idx="1">
                  <c:v>Q1-16</c:v>
                </c:pt>
                <c:pt idx="2">
                  <c:v>Q2-16</c:v>
                </c:pt>
                <c:pt idx="3">
                  <c:v>Q3-16</c:v>
                </c:pt>
                <c:pt idx="4">
                  <c:v>Q4-16</c:v>
                </c:pt>
                <c:pt idx="5">
                  <c:v>Q1-2017</c:v>
                </c:pt>
                <c:pt idx="6">
                  <c:v>Q3-17</c:v>
                </c:pt>
              </c:strCache>
            </c:strRef>
          </c:cat>
          <c:val>
            <c:numRef>
              <c:f>'Treated 1 hour stacked'!$C$3:$I$3</c:f>
              <c:numCache>
                <c:formatCode>0%</c:formatCode>
                <c:ptCount val="7"/>
                <c:pt idx="0">
                  <c:v>0.5</c:v>
                </c:pt>
                <c:pt idx="1">
                  <c:v>0.625</c:v>
                </c:pt>
                <c:pt idx="2">
                  <c:v>0.75760000000000005</c:v>
                </c:pt>
                <c:pt idx="3">
                  <c:v>0.6875</c:v>
                </c:pt>
                <c:pt idx="4">
                  <c:v>0.5</c:v>
                </c:pt>
                <c:pt idx="5">
                  <c:v>0.58619999999999994</c:v>
                </c:pt>
                <c:pt idx="6">
                  <c:v>0.47620000000000001</c:v>
                </c:pt>
              </c:numCache>
            </c:numRef>
          </c:val>
          <c:extLst xmlns:c16r2="http://schemas.microsoft.com/office/drawing/2015/06/chart">
            <c:ext xmlns:c16="http://schemas.microsoft.com/office/drawing/2014/chart" uri="{C3380CC4-5D6E-409C-BE32-E72D297353CC}">
              <c16:uniqueId val="{00000005-EC2B-4C54-81D3-76D8884B0E57}"/>
            </c:ext>
          </c:extLst>
        </c:ser>
        <c:ser>
          <c:idx val="1"/>
          <c:order val="2"/>
          <c:tx>
            <c:strRef>
              <c:f>'Treated 1 hour stacked'!$B$4</c:f>
              <c:strCache>
                <c:ptCount val="1"/>
                <c:pt idx="0">
                  <c:v>75 to 100% of women treated within 1 hour</c:v>
                </c:pt>
              </c:strCache>
            </c:strRef>
          </c:tx>
          <c:spPr>
            <a:solidFill>
              <a:schemeClr val="accent3">
                <a:lumMod val="75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'Treated 1 hour stacked'!$C$1:$I$1</c:f>
              <c:strCache>
                <c:ptCount val="7"/>
                <c:pt idx="0">
                  <c:v>Baseline</c:v>
                </c:pt>
                <c:pt idx="1">
                  <c:v>Q1-16</c:v>
                </c:pt>
                <c:pt idx="2">
                  <c:v>Q2-16</c:v>
                </c:pt>
                <c:pt idx="3">
                  <c:v>Q3-16</c:v>
                </c:pt>
                <c:pt idx="4">
                  <c:v>Q4-16</c:v>
                </c:pt>
                <c:pt idx="5">
                  <c:v>Q1-2017</c:v>
                </c:pt>
                <c:pt idx="6">
                  <c:v>Q3-17</c:v>
                </c:pt>
              </c:strCache>
            </c:strRef>
          </c:cat>
          <c:val>
            <c:numRef>
              <c:f>'Treated 1 hour stacked'!$C$4:$I$4</c:f>
              <c:numCache>
                <c:formatCode>0%</c:formatCode>
                <c:ptCount val="7"/>
                <c:pt idx="0">
                  <c:v>7.1428571428571438E-2</c:v>
                </c:pt>
                <c:pt idx="1">
                  <c:v>0.28129999999999999</c:v>
                </c:pt>
                <c:pt idx="2">
                  <c:v>0.1515</c:v>
                </c:pt>
                <c:pt idx="3">
                  <c:v>0.3125</c:v>
                </c:pt>
                <c:pt idx="4">
                  <c:v>0.5</c:v>
                </c:pt>
                <c:pt idx="5">
                  <c:v>0.41380000000000006</c:v>
                </c:pt>
                <c:pt idx="6">
                  <c:v>0.52380000000000004</c:v>
                </c:pt>
              </c:numCache>
            </c:numRef>
          </c:val>
          <c:extLst xmlns:c16r2="http://schemas.microsoft.com/office/drawing/2015/06/chart">
            <c:ext xmlns:c16="http://schemas.microsoft.com/office/drawing/2014/chart" uri="{C3380CC4-5D6E-409C-BE32-E72D297353CC}">
              <c16:uniqueId val="{00000006-EC2B-4C54-81D3-76D8884B0E57}"/>
            </c:ext>
          </c:extLst>
        </c:ser>
        <c:dLbls>
          <c:showLegendKey val="0"/>
          <c:showVal val="0"/>
          <c:showCatName val="0"/>
          <c:showSerName val="0"/>
          <c:showPercent val="0"/>
          <c:showBubbleSize val="0"/>
        </c:dLbls>
        <c:gapWidth val="55"/>
        <c:overlap val="100"/>
        <c:axId val="169366656"/>
        <c:axId val="169368192"/>
      </c:barChart>
      <c:catAx>
        <c:axId val="169366656"/>
        <c:scaling>
          <c:orientation val="minMax"/>
        </c:scaling>
        <c:delete val="0"/>
        <c:axPos val="b"/>
        <c:numFmt formatCode="General" sourceLinked="1"/>
        <c:majorTickMark val="none"/>
        <c:minorTickMark val="none"/>
        <c:tickLblPos val="nextTo"/>
        <c:crossAx val="169368192"/>
        <c:crosses val="autoZero"/>
        <c:auto val="0"/>
        <c:lblAlgn val="ctr"/>
        <c:lblOffset val="100"/>
        <c:noMultiLvlLbl val="1"/>
      </c:catAx>
      <c:valAx>
        <c:axId val="169368192"/>
        <c:scaling>
          <c:orientation val="minMax"/>
          <c:max val="1"/>
        </c:scaling>
        <c:delete val="0"/>
        <c:axPos val="l"/>
        <c:majorGridlines/>
        <c:numFmt formatCode="0%" sourceLinked="1"/>
        <c:majorTickMark val="none"/>
        <c:minorTickMark val="none"/>
        <c:tickLblPos val="nextTo"/>
        <c:crossAx val="169366656"/>
        <c:crosses val="autoZero"/>
        <c:crossBetween val="between"/>
      </c:valAx>
    </c:plotArea>
    <c:legend>
      <c:legendPos val="r"/>
      <c:layout>
        <c:manualLayout>
          <c:xMode val="edge"/>
          <c:yMode val="edge"/>
          <c:x val="0.81083802024746898"/>
          <c:y val="0.1416661042369704"/>
          <c:w val="0.18375077304801551"/>
          <c:h val="0.70045694200351483"/>
        </c:manualLayout>
      </c:layout>
      <c:overlay val="0"/>
    </c:legend>
    <c:plotVisOnly val="1"/>
    <c:dispBlanksAs val="gap"/>
    <c:showDLblsOverMax val="0"/>
  </c:chart>
  <c:txPr>
    <a:bodyPr/>
    <a:lstStyle/>
    <a:p>
      <a:pPr>
        <a:defRPr sz="1400">
          <a:latin typeface="Garamond"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412233567799093E-2"/>
          <c:y val="6.7796668851262426E-2"/>
          <c:w val="0.71459636417465167"/>
          <c:h val="0.84013076618213189"/>
        </c:manualLayout>
      </c:layout>
      <c:barChart>
        <c:barDir val="col"/>
        <c:grouping val="percentStacked"/>
        <c:varyColors val="0"/>
        <c:ser>
          <c:idx val="0"/>
          <c:order val="0"/>
          <c:tx>
            <c:strRef>
              <c:f>'FollowUp Edu stacked'!$B$2</c:f>
              <c:strCache>
                <c:ptCount val="1"/>
                <c:pt idx="0">
                  <c:v>No women had appropriate follow-up appointments scheduled</c:v>
                </c:pt>
              </c:strCache>
            </c:strRef>
          </c:tx>
          <c:invertIfNegative val="0"/>
          <c:dLbls>
            <c:dLbl>
              <c:idx val="4"/>
              <c:delete val="1"/>
              <c:extLst xmlns:c16r2="http://schemas.microsoft.com/office/drawing/2015/06/chart">
                <c:ext xmlns:c16="http://schemas.microsoft.com/office/drawing/2014/chart" uri="{C3380CC4-5D6E-409C-BE32-E72D297353CC}">
                  <c16:uniqueId val="{00000000-CF06-45ED-A2C4-944FDB4BB792}"/>
                </c:ext>
                <c:ext xmlns:c15="http://schemas.microsoft.com/office/drawing/2012/chart" uri="{CE6537A1-D6FC-4f65-9D91-7224C49458BB}"/>
              </c:extLst>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'FollowUp Edu stacked'!$C$1:$I$1</c:f>
              <c:strCache>
                <c:ptCount val="7"/>
                <c:pt idx="0">
                  <c:v>Baseline</c:v>
                </c:pt>
                <c:pt idx="1">
                  <c:v>Q1-16</c:v>
                </c:pt>
                <c:pt idx="2">
                  <c:v>Q2-16</c:v>
                </c:pt>
                <c:pt idx="3">
                  <c:v>Q3-16</c:v>
                </c:pt>
                <c:pt idx="4">
                  <c:v>Q4-16</c:v>
                </c:pt>
                <c:pt idx="5">
                  <c:v>Q1-2017</c:v>
                </c:pt>
                <c:pt idx="6">
                  <c:v>Q3-17</c:v>
                </c:pt>
              </c:strCache>
            </c:strRef>
          </c:cat>
          <c:val>
            <c:numRef>
              <c:f>'FollowUp Edu stacked'!$C$2:$I$2</c:f>
              <c:numCache>
                <c:formatCode>0%</c:formatCode>
                <c:ptCount val="7"/>
                <c:pt idx="0">
                  <c:v>0.28571428571428575</c:v>
                </c:pt>
                <c:pt idx="1">
                  <c:v>0.125</c:v>
                </c:pt>
                <c:pt idx="2">
                  <c:v>3.0299999999999997E-2</c:v>
                </c:pt>
                <c:pt idx="3">
                  <c:v>3.1300000000000001E-2</c:v>
                </c:pt>
                <c:pt idx="4">
                  <c:v>0</c:v>
                </c:pt>
                <c:pt idx="5">
                  <c:v>3.4500000000000003E-2</c:v>
                </c:pt>
                <c:pt idx="6">
                  <c:v>4.7600000000000003E-2</c:v>
                </c:pt>
              </c:numCache>
            </c:numRef>
          </c:val>
          <c:extLst xmlns:c16r2="http://schemas.microsoft.com/office/drawing/2015/06/chart">
            <c:ext xmlns:c16="http://schemas.microsoft.com/office/drawing/2014/chart" uri="{C3380CC4-5D6E-409C-BE32-E72D297353CC}">
              <c16:uniqueId val="{00000001-8ED7-4154-B9F7-DE34D00435A7}"/>
            </c:ext>
          </c:extLst>
        </c:ser>
        <c:ser>
          <c:idx val="2"/>
          <c:order val="1"/>
          <c:tx>
            <c:strRef>
              <c:f>'FollowUp Edu stacked'!$B$3</c:f>
              <c:strCache>
                <c:ptCount val="1"/>
                <c:pt idx="0">
                  <c:v>1 to 74% of  women  had appropriate follow-up appointments scheduled</c:v>
                </c:pt>
              </c:strCache>
            </c:strRef>
          </c:tx>
          <c:spPr>
            <a:solidFill>
              <a:schemeClr val="accent4">
                <a:lumMod val="75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'FollowUp Edu stacked'!$C$1:$I$1</c:f>
              <c:strCache>
                <c:ptCount val="7"/>
                <c:pt idx="0">
                  <c:v>Baseline</c:v>
                </c:pt>
                <c:pt idx="1">
                  <c:v>Q1-16</c:v>
                </c:pt>
                <c:pt idx="2">
                  <c:v>Q2-16</c:v>
                </c:pt>
                <c:pt idx="3">
                  <c:v>Q3-16</c:v>
                </c:pt>
                <c:pt idx="4">
                  <c:v>Q4-16</c:v>
                </c:pt>
                <c:pt idx="5">
                  <c:v>Q1-2017</c:v>
                </c:pt>
                <c:pt idx="6">
                  <c:v>Q3-17</c:v>
                </c:pt>
              </c:strCache>
            </c:strRef>
          </c:cat>
          <c:val>
            <c:numRef>
              <c:f>'FollowUp Edu stacked'!$C$3:$I$3</c:f>
              <c:numCache>
                <c:formatCode>0%</c:formatCode>
                <c:ptCount val="7"/>
                <c:pt idx="0">
                  <c:v>0.30952380952380953</c:v>
                </c:pt>
                <c:pt idx="1">
                  <c:v>0.5</c:v>
                </c:pt>
                <c:pt idx="2">
                  <c:v>0.39390000000000003</c:v>
                </c:pt>
                <c:pt idx="3">
                  <c:v>0.4375</c:v>
                </c:pt>
                <c:pt idx="4">
                  <c:v>0.4375</c:v>
                </c:pt>
                <c:pt idx="5">
                  <c:v>0.37930000000000003</c:v>
                </c:pt>
                <c:pt idx="6">
                  <c:v>0.33</c:v>
                </c:pt>
              </c:numCache>
            </c:numRef>
          </c:val>
          <c:extLst xmlns:c16r2="http://schemas.microsoft.com/office/drawing/2015/06/chart">
            <c:ext xmlns:c16="http://schemas.microsoft.com/office/drawing/2014/chart" uri="{C3380CC4-5D6E-409C-BE32-E72D297353CC}">
              <c16:uniqueId val="{00000002-8ED7-4154-B9F7-DE34D00435A7}"/>
            </c:ext>
          </c:extLst>
        </c:ser>
        <c:ser>
          <c:idx val="1"/>
          <c:order val="2"/>
          <c:tx>
            <c:strRef>
              <c:f>'FollowUp Edu stacked'!$B$4</c:f>
              <c:strCache>
                <c:ptCount val="1"/>
                <c:pt idx="0">
                  <c:v>75 to 100% of  women  had appropriate follow-up appointments scheduled</c:v>
                </c:pt>
              </c:strCache>
            </c:strRef>
          </c:tx>
          <c:spPr>
            <a:solidFill>
              <a:schemeClr val="accent3">
                <a:lumMod val="75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'FollowUp Edu stacked'!$C$1:$I$1</c:f>
              <c:strCache>
                <c:ptCount val="7"/>
                <c:pt idx="0">
                  <c:v>Baseline</c:v>
                </c:pt>
                <c:pt idx="1">
                  <c:v>Q1-16</c:v>
                </c:pt>
                <c:pt idx="2">
                  <c:v>Q2-16</c:v>
                </c:pt>
                <c:pt idx="3">
                  <c:v>Q3-16</c:v>
                </c:pt>
                <c:pt idx="4">
                  <c:v>Q4-16</c:v>
                </c:pt>
                <c:pt idx="5">
                  <c:v>Q1-2017</c:v>
                </c:pt>
                <c:pt idx="6">
                  <c:v>Q3-17</c:v>
                </c:pt>
              </c:strCache>
            </c:strRef>
          </c:cat>
          <c:val>
            <c:numRef>
              <c:f>'FollowUp Edu stacked'!$C$4:$I$4</c:f>
              <c:numCache>
                <c:formatCode>0%</c:formatCode>
                <c:ptCount val="7"/>
                <c:pt idx="0">
                  <c:v>0.40476190476190477</c:v>
                </c:pt>
                <c:pt idx="1">
                  <c:v>0.375</c:v>
                </c:pt>
                <c:pt idx="2">
                  <c:v>0.57579999999999998</c:v>
                </c:pt>
                <c:pt idx="3">
                  <c:v>0.53129999999999999</c:v>
                </c:pt>
                <c:pt idx="4">
                  <c:v>0.5625</c:v>
                </c:pt>
                <c:pt idx="5">
                  <c:v>0.58619999999999994</c:v>
                </c:pt>
                <c:pt idx="6">
                  <c:v>0.62</c:v>
                </c:pt>
              </c:numCache>
            </c:numRef>
          </c:val>
          <c:extLst xmlns:c16r2="http://schemas.microsoft.com/office/drawing/2015/06/chart">
            <c:ext xmlns:c16="http://schemas.microsoft.com/office/drawing/2014/chart" uri="{C3380CC4-5D6E-409C-BE32-E72D297353CC}">
              <c16:uniqueId val="{00000003-8ED7-4154-B9F7-DE34D00435A7}"/>
            </c:ext>
          </c:extLst>
        </c:ser>
        <c:dLbls>
          <c:showLegendKey val="0"/>
          <c:showVal val="0"/>
          <c:showCatName val="0"/>
          <c:showSerName val="0"/>
          <c:showPercent val="0"/>
          <c:showBubbleSize val="0"/>
        </c:dLbls>
        <c:gapWidth val="55"/>
        <c:overlap val="100"/>
        <c:axId val="169045376"/>
        <c:axId val="169055360"/>
      </c:barChart>
      <c:catAx>
        <c:axId val="169045376"/>
        <c:scaling>
          <c:orientation val="minMax"/>
        </c:scaling>
        <c:delete val="0"/>
        <c:axPos val="b"/>
        <c:numFmt formatCode="General" sourceLinked="1"/>
        <c:majorTickMark val="none"/>
        <c:minorTickMark val="none"/>
        <c:tickLblPos val="nextTo"/>
        <c:crossAx val="169055360"/>
        <c:crosses val="autoZero"/>
        <c:auto val="0"/>
        <c:lblAlgn val="ctr"/>
        <c:lblOffset val="100"/>
        <c:noMultiLvlLbl val="1"/>
      </c:catAx>
      <c:valAx>
        <c:axId val="169055360"/>
        <c:scaling>
          <c:orientation val="minMax"/>
          <c:max val="1"/>
        </c:scaling>
        <c:delete val="0"/>
        <c:axPos val="l"/>
        <c:majorGridlines/>
        <c:numFmt formatCode="0%" sourceLinked="1"/>
        <c:majorTickMark val="none"/>
        <c:minorTickMark val="none"/>
        <c:tickLblPos val="nextTo"/>
        <c:crossAx val="169045376"/>
        <c:crosses val="autoZero"/>
        <c:crossBetween val="between"/>
      </c:valAx>
    </c:plotArea>
    <c:legend>
      <c:legendPos val="r"/>
      <c:layout>
        <c:manualLayout>
          <c:xMode val="edge"/>
          <c:yMode val="edge"/>
          <c:x val="0.80633166515790722"/>
          <c:y val="0.10011551610158412"/>
          <c:w val="0.18375077304801551"/>
          <c:h val="0.8530595270438428"/>
        </c:manualLayout>
      </c:layout>
      <c:overlay val="0"/>
    </c:legend>
    <c:plotVisOnly val="1"/>
    <c:dispBlanksAs val="gap"/>
    <c:showDLblsOverMax val="0"/>
  </c:chart>
  <c:txPr>
    <a:bodyPr/>
    <a:lstStyle/>
    <a:p>
      <a:pPr>
        <a:defRPr sz="1400">
          <a:latin typeface="Garamond"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invertIfNegative val="0"/>
          <c:cat>
            <c:numRef>
              <c:f>Sheet1!$A$2:$A$116</c:f>
              <c:numCache>
                <c:formatCode>General</c:formatCode>
                <c:ptCount val="1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numCache>
            </c:numRef>
          </c:cat>
          <c:val>
            <c:numRef>
              <c:f>Sheet1!$B$2:$B$116</c:f>
              <c:numCache>
                <c:formatCode>0.00%</c:formatCode>
                <c:ptCount val="115"/>
                <c:pt idx="0">
                  <c:v>0.12643678160919541</c:v>
                </c:pt>
                <c:pt idx="1">
                  <c:v>0.15428571428571428</c:v>
                </c:pt>
                <c:pt idx="2">
                  <c:v>0.1608910891089109</c:v>
                </c:pt>
                <c:pt idx="3">
                  <c:v>0.17197452229299362</c:v>
                </c:pt>
                <c:pt idx="4">
                  <c:v>0.18354430379746836</c:v>
                </c:pt>
                <c:pt idx="5">
                  <c:v>0.19221967963386727</c:v>
                </c:pt>
                <c:pt idx="6">
                  <c:v>0.19787234042553192</c:v>
                </c:pt>
                <c:pt idx="7">
                  <c:v>0.19827586206896552</c:v>
                </c:pt>
                <c:pt idx="8">
                  <c:v>0.2074688796680498</c:v>
                </c:pt>
                <c:pt idx="9">
                  <c:v>0.21829855537720708</c:v>
                </c:pt>
                <c:pt idx="10">
                  <c:v>0.22222222222222221</c:v>
                </c:pt>
                <c:pt idx="11">
                  <c:v>0.22352941176470589</c:v>
                </c:pt>
                <c:pt idx="12">
                  <c:v>0.22381635581061693</c:v>
                </c:pt>
                <c:pt idx="13">
                  <c:v>0.22409823484267075</c:v>
                </c:pt>
                <c:pt idx="14">
                  <c:v>0.22477064220183487</c:v>
                </c:pt>
                <c:pt idx="15">
                  <c:v>0.22590673575129533</c:v>
                </c:pt>
                <c:pt idx="16">
                  <c:v>0.2336842105263158</c:v>
                </c:pt>
                <c:pt idx="17">
                  <c:v>0.23658536585365852</c:v>
                </c:pt>
                <c:pt idx="18">
                  <c:v>0.23658872077028886</c:v>
                </c:pt>
                <c:pt idx="19">
                  <c:v>0.23780487804878048</c:v>
                </c:pt>
                <c:pt idx="20">
                  <c:v>0.2391304347826087</c:v>
                </c:pt>
                <c:pt idx="21">
                  <c:v>0.24014084507042255</c:v>
                </c:pt>
                <c:pt idx="22">
                  <c:v>0.24087591240875914</c:v>
                </c:pt>
                <c:pt idx="23">
                  <c:v>0.24100719424460432</c:v>
                </c:pt>
                <c:pt idx="24">
                  <c:v>0.24516129032258063</c:v>
                </c:pt>
                <c:pt idx="25">
                  <c:v>0.24657534246575341</c:v>
                </c:pt>
                <c:pt idx="26">
                  <c:v>0.24791666666666667</c:v>
                </c:pt>
                <c:pt idx="27">
                  <c:v>0.25064599483204136</c:v>
                </c:pt>
                <c:pt idx="28">
                  <c:v>0.252</c:v>
                </c:pt>
                <c:pt idx="29">
                  <c:v>0.25333333333333335</c:v>
                </c:pt>
                <c:pt idx="30">
                  <c:v>0.25587467362924282</c:v>
                </c:pt>
                <c:pt idx="31">
                  <c:v>0.25795053003533569</c:v>
                </c:pt>
                <c:pt idx="32">
                  <c:v>0.25795053003533569</c:v>
                </c:pt>
                <c:pt idx="33">
                  <c:v>0.25955967555040554</c:v>
                </c:pt>
                <c:pt idx="34">
                  <c:v>0.2608695652173913</c:v>
                </c:pt>
                <c:pt idx="35">
                  <c:v>0.26282853566958697</c:v>
                </c:pt>
                <c:pt idx="36">
                  <c:v>0.26353591160220996</c:v>
                </c:pt>
                <c:pt idx="37">
                  <c:v>0.26417233560090703</c:v>
                </c:pt>
                <c:pt idx="38">
                  <c:v>0.26512968299711814</c:v>
                </c:pt>
                <c:pt idx="39">
                  <c:v>0.26534466477809254</c:v>
                </c:pt>
                <c:pt idx="40">
                  <c:v>0.26607142857142857</c:v>
                </c:pt>
                <c:pt idx="41">
                  <c:v>0.26656626506024095</c:v>
                </c:pt>
                <c:pt idx="42">
                  <c:v>0.27848101265822783</c:v>
                </c:pt>
                <c:pt idx="43">
                  <c:v>0.27879581151832461</c:v>
                </c:pt>
                <c:pt idx="44">
                  <c:v>0.27898550724637683</c:v>
                </c:pt>
                <c:pt idx="45">
                  <c:v>0.27941176470588236</c:v>
                </c:pt>
                <c:pt idx="46">
                  <c:v>0.27985074626865669</c:v>
                </c:pt>
                <c:pt idx="47">
                  <c:v>0.28000000000000003</c:v>
                </c:pt>
                <c:pt idx="48">
                  <c:v>0.28415300546448086</c:v>
                </c:pt>
                <c:pt idx="49">
                  <c:v>0.28923766816143498</c:v>
                </c:pt>
                <c:pt idx="50">
                  <c:v>0.29292929292929293</c:v>
                </c:pt>
                <c:pt idx="51">
                  <c:v>0.29295154185022027</c:v>
                </c:pt>
                <c:pt idx="52">
                  <c:v>0.29539021431459767</c:v>
                </c:pt>
                <c:pt idx="53">
                  <c:v>0.29548229548229549</c:v>
                </c:pt>
                <c:pt idx="54">
                  <c:v>0.29729729729729731</c:v>
                </c:pt>
                <c:pt idx="55">
                  <c:v>0.29913710450623204</c:v>
                </c:pt>
                <c:pt idx="56">
                  <c:v>0.29940711462450592</c:v>
                </c:pt>
                <c:pt idx="57">
                  <c:v>0.3</c:v>
                </c:pt>
                <c:pt idx="58">
                  <c:v>0.30103092783505153</c:v>
                </c:pt>
                <c:pt idx="59">
                  <c:v>0.30294906166219837</c:v>
                </c:pt>
                <c:pt idx="60">
                  <c:v>0.30349013657056145</c:v>
                </c:pt>
                <c:pt idx="61">
                  <c:v>0.30794701986754969</c:v>
                </c:pt>
                <c:pt idx="62">
                  <c:v>0.30839694656488548</c:v>
                </c:pt>
                <c:pt idx="63">
                  <c:v>0.30888888888888888</c:v>
                </c:pt>
                <c:pt idx="64">
                  <c:v>0.30935251798561153</c:v>
                </c:pt>
                <c:pt idx="65">
                  <c:v>0.31141868512110726</c:v>
                </c:pt>
                <c:pt idx="66">
                  <c:v>0.31176470588235294</c:v>
                </c:pt>
                <c:pt idx="67">
                  <c:v>0.31322674418604651</c:v>
                </c:pt>
                <c:pt idx="68">
                  <c:v>0.31511839708561018</c:v>
                </c:pt>
                <c:pt idx="69">
                  <c:v>0.31515151515151513</c:v>
                </c:pt>
                <c:pt idx="70">
                  <c:v>0.31609195402298851</c:v>
                </c:pt>
                <c:pt idx="71">
                  <c:v>0.31806167400881058</c:v>
                </c:pt>
                <c:pt idx="72">
                  <c:v>0.31818181818181818</c:v>
                </c:pt>
                <c:pt idx="73">
                  <c:v>0.32224770642201833</c:v>
                </c:pt>
                <c:pt idx="74">
                  <c:v>0.32311977715877438</c:v>
                </c:pt>
                <c:pt idx="75">
                  <c:v>0.32319391634980987</c:v>
                </c:pt>
                <c:pt idx="76">
                  <c:v>0.32558139534883723</c:v>
                </c:pt>
                <c:pt idx="77">
                  <c:v>0.32884615384615384</c:v>
                </c:pt>
                <c:pt idx="78">
                  <c:v>0.33014354066985646</c:v>
                </c:pt>
                <c:pt idx="79">
                  <c:v>0.33239171374764598</c:v>
                </c:pt>
                <c:pt idx="80">
                  <c:v>0.33333333333333331</c:v>
                </c:pt>
                <c:pt idx="81">
                  <c:v>0.33604887983706722</c:v>
                </c:pt>
                <c:pt idx="82">
                  <c:v>0.33812154696132596</c:v>
                </c:pt>
                <c:pt idx="83">
                  <c:v>0.34951456310679613</c:v>
                </c:pt>
                <c:pt idx="84">
                  <c:v>0.35207823960880197</c:v>
                </c:pt>
                <c:pt idx="85">
                  <c:v>0.35508935508935507</c:v>
                </c:pt>
                <c:pt idx="86">
                  <c:v>0.3577371048252912</c:v>
                </c:pt>
                <c:pt idx="87">
                  <c:v>0.35816993464052288</c:v>
                </c:pt>
                <c:pt idx="88">
                  <c:v>0.35987261146496813</c:v>
                </c:pt>
                <c:pt idx="89">
                  <c:v>0.36</c:v>
                </c:pt>
                <c:pt idx="90">
                  <c:v>0.36094674556213019</c:v>
                </c:pt>
                <c:pt idx="91">
                  <c:v>0.36263736263736263</c:v>
                </c:pt>
                <c:pt idx="92">
                  <c:v>0.36619718309859156</c:v>
                </c:pt>
                <c:pt idx="93">
                  <c:v>0.36705882352941177</c:v>
                </c:pt>
                <c:pt idx="94">
                  <c:v>0.36761904761904762</c:v>
                </c:pt>
                <c:pt idx="95">
                  <c:v>0.36781609195402298</c:v>
                </c:pt>
                <c:pt idx="96">
                  <c:v>0.36936936936936937</c:v>
                </c:pt>
                <c:pt idx="97">
                  <c:v>0.36972477064220183</c:v>
                </c:pt>
                <c:pt idx="98">
                  <c:v>0.37588652482269502</c:v>
                </c:pt>
                <c:pt idx="99">
                  <c:v>0.38028169014084506</c:v>
                </c:pt>
                <c:pt idx="100">
                  <c:v>0.3819548872180451</c:v>
                </c:pt>
                <c:pt idx="101">
                  <c:v>0.38317757009345793</c:v>
                </c:pt>
                <c:pt idx="102">
                  <c:v>0.38715277777777779</c:v>
                </c:pt>
                <c:pt idx="103">
                  <c:v>0.39541547277936961</c:v>
                </c:pt>
                <c:pt idx="104">
                  <c:v>0.39869281045751637</c:v>
                </c:pt>
                <c:pt idx="105">
                  <c:v>0.41935483870967744</c:v>
                </c:pt>
                <c:pt idx="106">
                  <c:v>0.42543859649122806</c:v>
                </c:pt>
                <c:pt idx="107">
                  <c:v>0.42559523809523808</c:v>
                </c:pt>
                <c:pt idx="108">
                  <c:v>0.44</c:v>
                </c:pt>
                <c:pt idx="109">
                  <c:v>0.44819277108433736</c:v>
                </c:pt>
                <c:pt idx="110">
                  <c:v>0.52760351317440402</c:v>
                </c:pt>
                <c:pt idx="111">
                  <c:v>0.53700516351118766</c:v>
                </c:pt>
                <c:pt idx="112">
                  <c:v>0.60519801980198018</c:v>
                </c:pt>
                <c:pt idx="113">
                  <c:v>0.61384615384615382</c:v>
                </c:pt>
                <c:pt idx="114">
                  <c:v>0.66280752532561504</c:v>
                </c:pt>
              </c:numCache>
            </c:numRef>
          </c:val>
          <c:extLst xmlns:c16r2="http://schemas.microsoft.com/office/drawing/2015/06/chart">
            <c:ext xmlns:c16="http://schemas.microsoft.com/office/drawing/2014/chart" uri="{C3380CC4-5D6E-409C-BE32-E72D297353CC}">
              <c16:uniqueId val="{00000000-85A7-4F7F-842A-22D9AD421BD7}"/>
            </c:ext>
          </c:extLst>
        </c:ser>
        <c:dLbls>
          <c:showLegendKey val="0"/>
          <c:showVal val="0"/>
          <c:showCatName val="0"/>
          <c:showSerName val="0"/>
          <c:showPercent val="0"/>
          <c:showBubbleSize val="0"/>
        </c:dLbls>
        <c:gapWidth val="90"/>
        <c:axId val="168569472"/>
        <c:axId val="168612224"/>
      </c:barChart>
      <c:catAx>
        <c:axId val="168569472"/>
        <c:scaling>
          <c:orientation val="minMax"/>
        </c:scaling>
        <c:delete val="0"/>
        <c:axPos val="b"/>
        <c:numFmt formatCode="General" sourceLinked="1"/>
        <c:majorTickMark val="out"/>
        <c:minorTickMark val="none"/>
        <c:tickLblPos val="nextTo"/>
        <c:txPr>
          <a:bodyPr/>
          <a:lstStyle/>
          <a:p>
            <a:pPr>
              <a:defRPr sz="1400"/>
            </a:pPr>
            <a:endParaRPr lang="en-US"/>
          </a:p>
        </c:txPr>
        <c:crossAx val="168612224"/>
        <c:crosses val="autoZero"/>
        <c:auto val="1"/>
        <c:lblAlgn val="ctr"/>
        <c:lblOffset val="100"/>
        <c:noMultiLvlLbl val="0"/>
      </c:catAx>
      <c:valAx>
        <c:axId val="168612224"/>
        <c:scaling>
          <c:orientation val="minMax"/>
          <c:max val="0.8"/>
        </c:scaling>
        <c:delete val="0"/>
        <c:axPos val="l"/>
        <c:majorGridlines/>
        <c:numFmt formatCode="0%" sourceLinked="0"/>
        <c:majorTickMark val="out"/>
        <c:minorTickMark val="none"/>
        <c:tickLblPos val="nextTo"/>
        <c:spPr>
          <a:noFill/>
        </c:spPr>
        <c:crossAx val="168569472"/>
        <c:crosses val="autoZero"/>
        <c:crossBetween val="between"/>
      </c:valAx>
      <c:spPr>
        <a:solidFill>
          <a:srgbClr val="9BBB59">
            <a:lumMod val="20000"/>
            <a:lumOff val="80000"/>
          </a:srgbClr>
        </a:solidFill>
      </c:spPr>
    </c:plotArea>
    <c:plotVisOnly val="1"/>
    <c:dispBlanksAs val="gap"/>
    <c:showDLblsOverMax val="0"/>
  </c:chart>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7-11-15T15:41:11.222" idx="1">
    <p:pos x="4720" y="1819"/>
    <p:text>Do individuals understand the difference between the NICU levels?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11-15T15:37:12.839" idx="2">
    <p:pos x="4768" y="2176"/>
    <p:text>spell out MBM?</p:text>
  </p:cm>
  <p:cm authorId="0" dt="2017-11-15T15:38:44.255" idx="3">
    <p:pos x="2918" y="971"/>
    <p:text/>
  </p:cm>
  <p:cm authorId="0" dt="2017-11-15T15:43:25.943" idx="4">
    <p:pos x="2918" y="1067"/>
    <p:text>should this be green too?</p:text>
  </p:cm>
  <p:cm authorId="1" dt="2017-11-20T16:27:00.432" idx="1">
    <p:pos x="4350" y="27"/>
    <p:text>Is there a date or version associated with this KDD?</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11-16T16:50:57.439" idx="5">
    <p:pos x="4020" y="288"/>
    <p:text>their infants</p:text>
  </p:cm>
  <p:cm authorId="0" dt="2017-11-16T16:52:20.213" idx="6">
    <p:pos x="3837" y="3816"/>
    <p:text>wording--deservedness or right to medical care?</p:tex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48D5-90B2-487D-BE4A-A09B7A5584B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81024424-45AC-42FB-8D5E-ABC9D437D667}">
      <dgm:prSet phldrT="[Text]" custT="1"/>
      <dgm:spPr>
        <a:solidFill>
          <a:schemeClr val="accent3">
            <a:lumMod val="20000"/>
            <a:lumOff val="80000"/>
            <a:alpha val="90000"/>
          </a:schemeClr>
        </a:solidFill>
      </dgm:spPr>
      <dgm:t>
        <a:bodyPr/>
        <a:lstStyle/>
        <a:p>
          <a:r>
            <a:rPr lang="en-US" sz="3200" b="1" dirty="0" smtClean="0">
              <a:solidFill>
                <a:srgbClr val="0070C0"/>
              </a:solidFill>
              <a:latin typeface="Cambria" panose="02040503050406030204" pitchFamily="18" charset="0"/>
              <a:cs typeface="Calibri" pitchFamily="34" charset="0"/>
            </a:rPr>
            <a:t>The Ohio Perinatal Quality Collaborative  </a:t>
          </a:r>
        </a:p>
      </dgm:t>
    </dgm:pt>
    <dgm:pt modelId="{7F682FD0-601E-4629-8A0C-1B0097FEA8CC}" type="parTrans" cxnId="{FCD8453E-FE46-4549-A4B5-A306A99B5DB7}">
      <dgm:prSet/>
      <dgm:spPr/>
      <dgm:t>
        <a:bodyPr/>
        <a:lstStyle/>
        <a:p>
          <a:endParaRPr lang="en-US"/>
        </a:p>
      </dgm:t>
    </dgm:pt>
    <dgm:pt modelId="{F9496B9B-BADC-4B8C-9288-A54FC500B758}" type="sibTrans" cxnId="{FCD8453E-FE46-4549-A4B5-A306A99B5DB7}">
      <dgm:prSet/>
      <dgm:spPr/>
      <dgm:t>
        <a:bodyPr/>
        <a:lstStyle/>
        <a:p>
          <a:endParaRPr lang="en-US"/>
        </a:p>
      </dgm:t>
    </dgm:pt>
    <dgm:pt modelId="{BB609CF2-1F72-40A3-AD6F-81FB83543D9D}">
      <dgm:prSet phldrT="[Text]" custT="1"/>
      <dgm:spPr>
        <a:solidFill>
          <a:schemeClr val="bg1">
            <a:lumMod val="85000"/>
          </a:schemeClr>
        </a:solidFill>
        <a:ln>
          <a:solidFill>
            <a:schemeClr val="bg2">
              <a:lumMod val="40000"/>
              <a:lumOff val="60000"/>
            </a:schemeClr>
          </a:solidFill>
        </a:ln>
      </dgm:spPr>
      <dgm:t>
        <a:bodyPr/>
        <a:lstStyle/>
        <a:p>
          <a:r>
            <a:rPr lang="en-US" sz="1600" b="1" dirty="0" smtClean="0">
              <a:latin typeface="Cambria" panose="02040503050406030204" pitchFamily="18" charset="0"/>
            </a:rPr>
            <a:t> </a:t>
          </a:r>
          <a:r>
            <a:rPr lang="en-US" sz="1200" b="1" dirty="0" smtClean="0">
              <a:solidFill>
                <a:schemeClr val="tx1"/>
              </a:solidFill>
              <a:latin typeface="Cambria" panose="02040503050406030204" pitchFamily="18" charset="0"/>
              <a:cs typeface="Calibri"/>
            </a:rPr>
            <a:t>ANCS for women at risk for preterm birth </a:t>
          </a:r>
        </a:p>
        <a:p>
          <a:r>
            <a:rPr lang="en-US" sz="1200" b="1" dirty="0" smtClean="0">
              <a:solidFill>
                <a:schemeClr val="tx1"/>
              </a:solidFill>
              <a:latin typeface="Cambria" panose="02040503050406030204" pitchFamily="18" charset="0"/>
              <a:cs typeface="Calibri"/>
            </a:rPr>
            <a:t>(24</a:t>
          </a:r>
          <a:r>
            <a:rPr lang="en-US" sz="1200" b="1" baseline="30000" dirty="0" smtClean="0">
              <a:solidFill>
                <a:schemeClr val="tx1"/>
              </a:solidFill>
              <a:latin typeface="Cambria" panose="02040503050406030204" pitchFamily="18" charset="0"/>
              <a:cs typeface="Calibri"/>
            </a:rPr>
            <a:t>0/7</a:t>
          </a:r>
          <a:r>
            <a:rPr lang="en-US" sz="1200" b="1" dirty="0" smtClean="0">
              <a:solidFill>
                <a:schemeClr val="tx1"/>
              </a:solidFill>
              <a:latin typeface="Cambria" panose="02040503050406030204" pitchFamily="18" charset="0"/>
              <a:cs typeface="Calibri"/>
            </a:rPr>
            <a:t> - 33 </a:t>
          </a:r>
          <a:r>
            <a:rPr lang="en-US" sz="1200" b="1" baseline="30000" dirty="0" smtClean="0">
              <a:solidFill>
                <a:schemeClr val="tx1"/>
              </a:solidFill>
              <a:latin typeface="Cambria" panose="02040503050406030204" pitchFamily="18" charset="0"/>
              <a:cs typeface="Calibri"/>
            </a:rPr>
            <a:t>6/7</a:t>
          </a:r>
          <a:r>
            <a:rPr lang="en-US" sz="1200" b="1" dirty="0" smtClean="0">
              <a:solidFill>
                <a:schemeClr val="tx1"/>
              </a:solidFill>
              <a:latin typeface="Cambria" panose="02040503050406030204" pitchFamily="18" charset="0"/>
              <a:cs typeface="Calibri"/>
            </a:rPr>
            <a:t>)</a:t>
          </a:r>
        </a:p>
      </dgm:t>
    </dgm:pt>
    <dgm:pt modelId="{CBD6D7BD-9C2B-4EB4-8FAC-E81A9EC32E5E}" type="parTrans" cxnId="{8EF86037-2C54-4CD1-9F86-9DE3CDFEC9AD}">
      <dgm:prSet/>
      <dgm:spPr>
        <a:ln>
          <a:solidFill>
            <a:schemeClr val="accent1"/>
          </a:solidFill>
        </a:ln>
      </dgm:spPr>
      <dgm:t>
        <a:bodyPr/>
        <a:lstStyle/>
        <a:p>
          <a:endParaRPr lang="en-US"/>
        </a:p>
      </dgm:t>
    </dgm:pt>
    <dgm:pt modelId="{F5DC405E-4AB8-442C-A4BA-C9D3A6741B93}" type="sibTrans" cxnId="{8EF86037-2C54-4CD1-9F86-9DE3CDFEC9AD}">
      <dgm:prSet/>
      <dgm:spPr/>
      <dgm:t>
        <a:bodyPr/>
        <a:lstStyle/>
        <a:p>
          <a:endParaRPr lang="en-US"/>
        </a:p>
      </dgm:t>
    </dgm:pt>
    <dgm:pt modelId="{D075FCD9-8DA7-491E-8244-B46594B8FB8D}">
      <dgm:prSet custT="1"/>
      <dgm:spPr>
        <a:solidFill>
          <a:srgbClr val="BBE0E3">
            <a:alpha val="90000"/>
          </a:srgbClr>
        </a:solidFill>
        <a:ln>
          <a:solidFill>
            <a:schemeClr val="bg2">
              <a:lumMod val="40000"/>
              <a:lumOff val="60000"/>
            </a:schemeClr>
          </a:solidFill>
        </a:ln>
      </dgm:spPr>
      <dgm:t>
        <a:bodyPr/>
        <a:lstStyle/>
        <a:p>
          <a:r>
            <a:rPr lang="en-US" sz="2800" b="1" dirty="0" smtClean="0">
              <a:solidFill>
                <a:srgbClr val="0000FF"/>
              </a:solidFill>
              <a:latin typeface="Cambria"/>
              <a:cs typeface="Cambria"/>
            </a:rPr>
            <a:t>Neonatal</a:t>
          </a:r>
          <a:endParaRPr lang="en-US" sz="2000" b="1" dirty="0" smtClean="0">
            <a:solidFill>
              <a:srgbClr val="0000FF"/>
            </a:solidFill>
            <a:latin typeface="Cambria"/>
            <a:cs typeface="Cambria"/>
          </a:endParaRPr>
        </a:p>
      </dgm:t>
    </dgm:pt>
    <dgm:pt modelId="{3073AB3D-B8F3-4F80-9E14-F3EB3A6E6FE5}" type="parTrans" cxnId="{A1782B48-92AA-4FDC-A86A-748205E56AC4}">
      <dgm:prSet/>
      <dgm:spPr>
        <a:ln>
          <a:solidFill>
            <a:schemeClr val="accent1"/>
          </a:solidFill>
        </a:ln>
      </dgm:spPr>
      <dgm:t>
        <a:bodyPr/>
        <a:lstStyle/>
        <a:p>
          <a:endParaRPr lang="en-US"/>
        </a:p>
      </dgm:t>
    </dgm:pt>
    <dgm:pt modelId="{25ABB761-F9F4-4ACD-9440-F27BFB45770A}" type="sibTrans" cxnId="{A1782B48-92AA-4FDC-A86A-748205E56AC4}">
      <dgm:prSet/>
      <dgm:spPr/>
      <dgm:t>
        <a:bodyPr/>
        <a:lstStyle/>
        <a:p>
          <a:endParaRPr lang="en-US"/>
        </a:p>
      </dgm:t>
    </dgm:pt>
    <dgm:pt modelId="{CFE828C8-DDF2-4EE9-B38A-9BD5B0C1E087}">
      <dgm:prSet custT="1"/>
      <dgm:spPr>
        <a:solidFill>
          <a:schemeClr val="bg1">
            <a:lumMod val="85000"/>
            <a:alpha val="90000"/>
          </a:schemeClr>
        </a:solidFill>
      </dgm:spPr>
      <dgm:t>
        <a:bodyPr/>
        <a:lstStyle/>
        <a:p>
          <a:r>
            <a:rPr lang="en-US" sz="1200" b="1" dirty="0" smtClean="0">
              <a:solidFill>
                <a:schemeClr val="tx1"/>
              </a:solidFill>
              <a:latin typeface="Cambria" panose="02040503050406030204" pitchFamily="18" charset="0"/>
              <a:cs typeface="Calibri"/>
            </a:rPr>
            <a:t>39-Week Scheduled Deliveries w/o medical indication </a:t>
          </a:r>
          <a:endParaRPr lang="en-US" sz="1200" b="1" dirty="0">
            <a:solidFill>
              <a:schemeClr val="tx1"/>
            </a:solidFill>
            <a:latin typeface="Cambria" panose="02040503050406030204" pitchFamily="18" charset="0"/>
            <a:cs typeface="Calibri"/>
          </a:endParaRPr>
        </a:p>
      </dgm:t>
    </dgm:pt>
    <dgm:pt modelId="{1618BADA-9AF1-40CB-A480-079CCC12BBFB}" type="parTrans" cxnId="{3584E67E-7694-4901-A327-E1328599CAA0}">
      <dgm:prSet/>
      <dgm:spPr>
        <a:ln>
          <a:solidFill>
            <a:schemeClr val="accent1"/>
          </a:solidFill>
        </a:ln>
      </dgm:spPr>
      <dgm:t>
        <a:bodyPr/>
        <a:lstStyle/>
        <a:p>
          <a:endParaRPr lang="en-US"/>
        </a:p>
      </dgm:t>
    </dgm:pt>
    <dgm:pt modelId="{CE602E0A-9F50-4178-BA15-7E459056E915}" type="sibTrans" cxnId="{3584E67E-7694-4901-A327-E1328599CAA0}">
      <dgm:prSet/>
      <dgm:spPr/>
      <dgm:t>
        <a:bodyPr/>
        <a:lstStyle/>
        <a:p>
          <a:endParaRPr lang="en-US"/>
        </a:p>
      </dgm:t>
    </dgm:pt>
    <dgm:pt modelId="{06E586DA-5F5D-4EB0-9443-C14CF21B77F7}">
      <dgm:prSet phldrT="[Text]" custT="1"/>
      <dgm:spPr>
        <a:ln>
          <a:solidFill>
            <a:srgbClr val="0000FF"/>
          </a:solidFill>
        </a:ln>
      </dgm:spPr>
      <dgm:t>
        <a:bodyPr/>
        <a:lstStyle/>
        <a:p>
          <a:endParaRPr lang="en-US" sz="1100" dirty="0" smtClean="0">
            <a:latin typeface="Cambria" panose="02040503050406030204" pitchFamily="18" charset="0"/>
          </a:endParaRPr>
        </a:p>
        <a:p>
          <a:r>
            <a:rPr lang="en-US" sz="2800" b="1" dirty="0" smtClean="0">
              <a:solidFill>
                <a:schemeClr val="tx1"/>
              </a:solidFill>
              <a:latin typeface="Cambria" panose="02040503050406030204" pitchFamily="18" charset="0"/>
            </a:rPr>
            <a:t>Obstetrics</a:t>
          </a:r>
        </a:p>
        <a:p>
          <a:endParaRPr lang="en-US" sz="1100" dirty="0">
            <a:latin typeface="Cambria" panose="02040503050406030204" pitchFamily="18" charset="0"/>
          </a:endParaRPr>
        </a:p>
      </dgm:t>
    </dgm:pt>
    <dgm:pt modelId="{F6AC2D05-2B09-49DA-B4FF-FDBBFBED9A69}" type="sibTrans" cxnId="{50B89420-F1D1-448D-9A6E-5DAD02ABF31B}">
      <dgm:prSet/>
      <dgm:spPr/>
      <dgm:t>
        <a:bodyPr/>
        <a:lstStyle/>
        <a:p>
          <a:endParaRPr lang="en-US"/>
        </a:p>
      </dgm:t>
    </dgm:pt>
    <dgm:pt modelId="{59EBF913-B6D4-45C2-91FF-57B9ABA8960A}" type="parTrans" cxnId="{50B89420-F1D1-448D-9A6E-5DAD02ABF31B}">
      <dgm:prSet/>
      <dgm:spPr>
        <a:ln>
          <a:solidFill>
            <a:schemeClr val="accent1"/>
          </a:solidFill>
        </a:ln>
      </dgm:spPr>
      <dgm:t>
        <a:bodyPr/>
        <a:lstStyle/>
        <a:p>
          <a:endParaRPr lang="en-US"/>
        </a:p>
      </dgm:t>
    </dgm:pt>
    <dgm:pt modelId="{AA210521-98C0-45A2-8269-929D1DBC6A4B}">
      <dgm:prSet custT="1"/>
      <dgm:spPr>
        <a:solidFill>
          <a:schemeClr val="accent2">
            <a:lumMod val="20000"/>
            <a:lumOff val="80000"/>
          </a:schemeClr>
        </a:solidFill>
        <a:ln>
          <a:solidFill>
            <a:schemeClr val="accent4"/>
          </a:solidFill>
        </a:ln>
      </dgm:spPr>
      <dgm:t>
        <a:bodyPr/>
        <a:lstStyle/>
        <a:p>
          <a:r>
            <a:rPr lang="en-US" sz="1200" b="1" dirty="0" smtClean="0">
              <a:solidFill>
                <a:schemeClr val="tx1"/>
              </a:solidFill>
              <a:latin typeface="Cambria" panose="02040503050406030204" pitchFamily="18" charset="0"/>
              <a:cs typeface="Calibri"/>
            </a:rPr>
            <a:t>Increase Birth Data Accuracy &amp; Online modules</a:t>
          </a:r>
          <a:endParaRPr lang="en-US" sz="1200" b="1" dirty="0">
            <a:solidFill>
              <a:schemeClr val="tx1"/>
            </a:solidFill>
            <a:latin typeface="Cambria" panose="02040503050406030204" pitchFamily="18" charset="0"/>
            <a:cs typeface="Calibri"/>
          </a:endParaRPr>
        </a:p>
      </dgm:t>
    </dgm:pt>
    <dgm:pt modelId="{F2D3AE2D-24E5-4C94-A2C9-A187F15B3E25}" type="parTrans" cxnId="{84521DE4-6AAD-445B-826C-1FB4AB32B3B0}">
      <dgm:prSet/>
      <dgm:spPr>
        <a:ln>
          <a:solidFill>
            <a:schemeClr val="accent1"/>
          </a:solidFill>
        </a:ln>
      </dgm:spPr>
      <dgm:t>
        <a:bodyPr/>
        <a:lstStyle/>
        <a:p>
          <a:endParaRPr lang="en-US"/>
        </a:p>
      </dgm:t>
    </dgm:pt>
    <dgm:pt modelId="{989D13EF-643F-449A-AC28-7431F0794119}" type="sibTrans" cxnId="{84521DE4-6AAD-445B-826C-1FB4AB32B3B0}">
      <dgm:prSet/>
      <dgm:spPr/>
      <dgm:t>
        <a:bodyPr/>
        <a:lstStyle/>
        <a:p>
          <a:endParaRPr lang="en-US"/>
        </a:p>
      </dgm:t>
    </dgm:pt>
    <dgm:pt modelId="{D21A8FC4-3E58-43E6-8DD9-9385D458A9A4}">
      <dgm:prSet custT="1"/>
      <dgm:spPr>
        <a:solidFill>
          <a:srgbClr val="F2F2F2"/>
        </a:solidFill>
        <a:ln>
          <a:solidFill>
            <a:schemeClr val="accent4"/>
          </a:solidFill>
        </a:ln>
      </dgm:spPr>
      <dgm:t>
        <a:bodyPr/>
        <a:lstStyle/>
        <a:p>
          <a:r>
            <a:rPr lang="en-US" sz="1200" b="1" dirty="0" smtClean="0">
              <a:solidFill>
                <a:schemeClr val="tx1"/>
              </a:solidFill>
              <a:latin typeface="Cambria" panose="02040503050406030204" pitchFamily="18" charset="0"/>
              <a:cs typeface="Calibri"/>
            </a:rPr>
            <a:t>Spread to all maternity hospitals in Ohio</a:t>
          </a:r>
          <a:endParaRPr lang="en-US" sz="1200" b="1" dirty="0">
            <a:solidFill>
              <a:schemeClr val="tx1"/>
            </a:solidFill>
            <a:latin typeface="Cambria" panose="02040503050406030204" pitchFamily="18" charset="0"/>
            <a:cs typeface="Calibri"/>
          </a:endParaRPr>
        </a:p>
      </dgm:t>
    </dgm:pt>
    <dgm:pt modelId="{BFCBD05E-E546-41AD-92E3-6C2FA3454F2C}" type="parTrans" cxnId="{B5743C64-8602-4534-933F-5C08098A5C46}">
      <dgm:prSet/>
      <dgm:spPr>
        <a:solidFill>
          <a:schemeClr val="accent1">
            <a:hueOff val="0"/>
            <a:satOff val="0"/>
            <a:lumOff val="0"/>
          </a:schemeClr>
        </a:solidFill>
        <a:ln>
          <a:solidFill>
            <a:schemeClr val="accent1"/>
          </a:solidFill>
        </a:ln>
      </dgm:spPr>
      <dgm:t>
        <a:bodyPr/>
        <a:lstStyle/>
        <a:p>
          <a:endParaRPr lang="en-US"/>
        </a:p>
      </dgm:t>
    </dgm:pt>
    <dgm:pt modelId="{994731BC-90A8-4DC0-8E91-3ED0E292DA74}" type="sibTrans" cxnId="{B5743C64-8602-4534-933F-5C08098A5C46}">
      <dgm:prSet/>
      <dgm:spPr/>
      <dgm:t>
        <a:bodyPr/>
        <a:lstStyle/>
        <a:p>
          <a:endParaRPr lang="en-US"/>
        </a:p>
      </dgm:t>
    </dgm:pt>
    <dgm:pt modelId="{25792496-C271-48D5-BB6A-B84C7CBA7846}">
      <dgm:prSet custT="1"/>
      <dgm:spPr>
        <a:solidFill>
          <a:schemeClr val="bg1">
            <a:lumMod val="85000"/>
            <a:alpha val="90000"/>
          </a:schemeClr>
        </a:solidFill>
      </dgm:spPr>
      <dgm:t>
        <a:bodyPr/>
        <a:lstStyle/>
        <a:p>
          <a:r>
            <a:rPr lang="en-US" sz="1600" b="1" dirty="0" smtClean="0">
              <a:solidFill>
                <a:srgbClr val="0000FF"/>
              </a:solidFill>
              <a:latin typeface="Cambria" panose="02040503050406030204" pitchFamily="18" charset="0"/>
            </a:rPr>
            <a:t> </a:t>
          </a:r>
          <a:r>
            <a:rPr lang="en-US" sz="1200" b="1" dirty="0" smtClean="0">
              <a:solidFill>
                <a:srgbClr val="0000FF"/>
              </a:solidFill>
              <a:latin typeface="Cambria" panose="02040503050406030204" pitchFamily="18" charset="0"/>
              <a:cs typeface="Calibri"/>
            </a:rPr>
            <a:t>BSI: High reliability maintenance bundle</a:t>
          </a:r>
          <a:endParaRPr lang="en-US" sz="1200" b="1" dirty="0">
            <a:solidFill>
              <a:srgbClr val="0000FF"/>
            </a:solidFill>
            <a:latin typeface="Cambria" panose="02040503050406030204" pitchFamily="18" charset="0"/>
            <a:cs typeface="Calibri"/>
          </a:endParaRPr>
        </a:p>
      </dgm:t>
    </dgm:pt>
    <dgm:pt modelId="{E84B0D01-61B7-40FE-8283-B0843FB49C3E}" type="parTrans" cxnId="{64842B4E-119D-4570-B3FF-87F1408834F8}">
      <dgm:prSet/>
      <dgm:spPr>
        <a:ln>
          <a:solidFill>
            <a:schemeClr val="accent1"/>
          </a:solidFill>
        </a:ln>
      </dgm:spPr>
      <dgm:t>
        <a:bodyPr/>
        <a:lstStyle/>
        <a:p>
          <a:endParaRPr lang="en-US"/>
        </a:p>
      </dgm:t>
    </dgm:pt>
    <dgm:pt modelId="{0ED79CD8-3FA6-4507-98A3-B2B3C115FDF7}" type="sibTrans" cxnId="{64842B4E-119D-4570-B3FF-87F1408834F8}">
      <dgm:prSet/>
      <dgm:spPr/>
      <dgm:t>
        <a:bodyPr/>
        <a:lstStyle/>
        <a:p>
          <a:endParaRPr lang="en-US"/>
        </a:p>
      </dgm:t>
    </dgm:pt>
    <dgm:pt modelId="{D2F730D1-C26D-4809-BDFC-5FF606008B23}">
      <dgm:prSet custT="1"/>
      <dgm:spPr>
        <a:solidFill>
          <a:schemeClr val="bg1">
            <a:lumMod val="85000"/>
            <a:alpha val="90000"/>
          </a:schemeClr>
        </a:solidFill>
        <a:ln>
          <a:solidFill>
            <a:schemeClr val="bg2">
              <a:lumMod val="60000"/>
              <a:lumOff val="40000"/>
            </a:schemeClr>
          </a:solidFill>
        </a:ln>
      </dgm:spPr>
      <dgm:t>
        <a:bodyPr/>
        <a:lstStyle/>
        <a:p>
          <a:r>
            <a:rPr lang="en-US" sz="1200" b="1" dirty="0" smtClean="0">
              <a:solidFill>
                <a:srgbClr val="0000FF"/>
              </a:solidFill>
              <a:latin typeface="Cambria" panose="02040503050406030204" pitchFamily="18" charset="0"/>
              <a:cs typeface="Calibri"/>
            </a:rPr>
            <a:t>Human milk in infants  22-29 </a:t>
          </a:r>
          <a:r>
            <a:rPr lang="en-US" sz="1200" b="1" dirty="0" err="1" smtClean="0">
              <a:solidFill>
                <a:srgbClr val="0000FF"/>
              </a:solidFill>
              <a:latin typeface="Cambria" panose="02040503050406030204" pitchFamily="18" charset="0"/>
              <a:cs typeface="Calibri"/>
            </a:rPr>
            <a:t>wk</a:t>
          </a:r>
          <a:r>
            <a:rPr lang="en-US" sz="1200" b="1" dirty="0" smtClean="0">
              <a:solidFill>
                <a:srgbClr val="0000FF"/>
              </a:solidFill>
              <a:latin typeface="Cambria" panose="02040503050406030204" pitchFamily="18" charset="0"/>
              <a:cs typeface="Calibri"/>
            </a:rPr>
            <a:t>  GA </a:t>
          </a:r>
          <a:endParaRPr lang="en-US" sz="1200" b="1" dirty="0">
            <a:solidFill>
              <a:srgbClr val="0000FF"/>
            </a:solidFill>
            <a:latin typeface="Cambria" panose="02040503050406030204" pitchFamily="18" charset="0"/>
            <a:cs typeface="Calibri"/>
          </a:endParaRPr>
        </a:p>
      </dgm:t>
    </dgm:pt>
    <dgm:pt modelId="{CEF64441-2E62-448F-BBFC-31B816AA39C9}" type="parTrans" cxnId="{B1CBDCDA-C933-4FDD-AF2E-2EFBF091ED8A}">
      <dgm:prSet/>
      <dgm:spPr>
        <a:ln>
          <a:solidFill>
            <a:schemeClr val="accent1"/>
          </a:solidFill>
        </a:ln>
      </dgm:spPr>
      <dgm:t>
        <a:bodyPr/>
        <a:lstStyle/>
        <a:p>
          <a:endParaRPr lang="en-US"/>
        </a:p>
      </dgm:t>
    </dgm:pt>
    <dgm:pt modelId="{210850CE-D09E-49F5-BC03-DDF83B79CF14}" type="sibTrans" cxnId="{B1CBDCDA-C933-4FDD-AF2E-2EFBF091ED8A}">
      <dgm:prSet/>
      <dgm:spPr/>
      <dgm:t>
        <a:bodyPr/>
        <a:lstStyle/>
        <a:p>
          <a:endParaRPr lang="en-US"/>
        </a:p>
      </dgm:t>
    </dgm:pt>
    <dgm:pt modelId="{3609EC25-F5F2-4F42-8236-253C13433420}">
      <dgm:prSet custT="1"/>
      <dgm:spPr>
        <a:solidFill>
          <a:schemeClr val="accent2">
            <a:lumMod val="40000"/>
            <a:lumOff val="60000"/>
            <a:alpha val="90000"/>
          </a:schemeClr>
        </a:solidFill>
        <a:ln>
          <a:solidFill>
            <a:schemeClr val="accent6"/>
          </a:solidFill>
        </a:ln>
      </dgm:spPr>
      <dgm:t>
        <a:bodyPr/>
        <a:lstStyle/>
        <a:p>
          <a:r>
            <a:rPr lang="en-US" sz="1400" b="1" dirty="0" smtClean="0">
              <a:solidFill>
                <a:schemeClr val="tx1"/>
              </a:solidFill>
              <a:effectLst>
                <a:glow rad="63500">
                  <a:schemeClr val="accent1">
                    <a:satMod val="175000"/>
                    <a:alpha val="40000"/>
                  </a:schemeClr>
                </a:glow>
              </a:effectLst>
              <a:latin typeface="Cambria" panose="02040503050406030204" pitchFamily="18" charset="0"/>
              <a:cs typeface="Calibri"/>
            </a:rPr>
            <a:t>Progesterone for Preterm Birth Risk</a:t>
          </a:r>
          <a:endParaRPr lang="en-US" sz="1400" b="1" dirty="0">
            <a:solidFill>
              <a:schemeClr val="tx1"/>
            </a:solidFill>
            <a:effectLst>
              <a:glow rad="63500">
                <a:schemeClr val="accent1">
                  <a:satMod val="175000"/>
                  <a:alpha val="40000"/>
                </a:schemeClr>
              </a:glow>
            </a:effectLst>
            <a:latin typeface="Cambria" panose="02040503050406030204" pitchFamily="18" charset="0"/>
            <a:cs typeface="Calibri"/>
          </a:endParaRPr>
        </a:p>
      </dgm:t>
    </dgm:pt>
    <dgm:pt modelId="{7F7DAB4A-E4A5-4683-86C2-EE6EA624E1AD}" type="parTrans" cxnId="{378C997E-FA0C-45B7-A683-06E6A1FDCD33}">
      <dgm:prSet/>
      <dgm:spPr>
        <a:ln>
          <a:solidFill>
            <a:srgbClr val="0000FF"/>
          </a:solidFill>
        </a:ln>
      </dgm:spPr>
      <dgm:t>
        <a:bodyPr/>
        <a:lstStyle/>
        <a:p>
          <a:endParaRPr lang="en-US"/>
        </a:p>
      </dgm:t>
    </dgm:pt>
    <dgm:pt modelId="{4674F9AF-F06E-4C9B-AB5B-6F3C93CF5111}" type="sibTrans" cxnId="{378C997E-FA0C-45B7-A683-06E6A1FDCD33}">
      <dgm:prSet/>
      <dgm:spPr/>
      <dgm:t>
        <a:bodyPr/>
        <a:lstStyle/>
        <a:p>
          <a:endParaRPr lang="en-US"/>
        </a:p>
      </dgm:t>
    </dgm:pt>
    <dgm:pt modelId="{A7127D6B-E4B6-4048-AFFF-EB48E80B0CAE}">
      <dgm:prSet custT="1"/>
      <dgm:spPr>
        <a:solidFill>
          <a:schemeClr val="accent2">
            <a:lumMod val="40000"/>
            <a:lumOff val="60000"/>
            <a:alpha val="90000"/>
          </a:schemeClr>
        </a:solidFill>
        <a:ln>
          <a:solidFill>
            <a:schemeClr val="accent6"/>
          </a:solidFill>
        </a:ln>
      </dgm:spPr>
      <dgm:t>
        <a:bodyPr/>
        <a:lstStyle/>
        <a:p>
          <a:r>
            <a:rPr lang="en-US" sz="1400" b="1" dirty="0" smtClean="0">
              <a:latin typeface="Cambria" panose="02040503050406030204" pitchFamily="18" charset="0"/>
            </a:rPr>
            <a:t>Neonatal Abstinence Syndrome</a:t>
          </a:r>
          <a:endParaRPr lang="en-US" sz="1400" b="1" dirty="0">
            <a:solidFill>
              <a:srgbClr val="0000FF"/>
            </a:solidFill>
            <a:latin typeface="Cambria" panose="02040503050406030204" pitchFamily="18" charset="0"/>
            <a:cs typeface="Calibri"/>
          </a:endParaRPr>
        </a:p>
      </dgm:t>
    </dgm:pt>
    <dgm:pt modelId="{A7BD4C45-3CAC-4D15-8656-4A68E9C11839}" type="sibTrans" cxnId="{72909503-02E1-4EDF-B026-8EE83A0B7974}">
      <dgm:prSet/>
      <dgm:spPr/>
      <dgm:t>
        <a:bodyPr/>
        <a:lstStyle/>
        <a:p>
          <a:endParaRPr lang="en-US"/>
        </a:p>
      </dgm:t>
    </dgm:pt>
    <dgm:pt modelId="{1EB03D56-325C-490B-83B2-83362287F811}" type="parTrans" cxnId="{72909503-02E1-4EDF-B026-8EE83A0B7974}">
      <dgm:prSet/>
      <dgm:spPr>
        <a:ln>
          <a:solidFill>
            <a:schemeClr val="accent1"/>
          </a:solidFill>
        </a:ln>
      </dgm:spPr>
      <dgm:t>
        <a:bodyPr/>
        <a:lstStyle/>
        <a:p>
          <a:endParaRPr lang="en-US"/>
        </a:p>
      </dgm:t>
    </dgm:pt>
    <dgm:pt modelId="{C089D58C-8D10-F54F-A99B-4B0AB5ADFF85}">
      <dgm:prSet custT="1"/>
      <dgm:spPr>
        <a:solidFill>
          <a:schemeClr val="accent2">
            <a:lumMod val="40000"/>
            <a:lumOff val="60000"/>
            <a:alpha val="90000"/>
          </a:schemeClr>
        </a:solidFill>
        <a:ln>
          <a:solidFill>
            <a:schemeClr val="accent6"/>
          </a:solidFill>
        </a:ln>
      </dgm:spPr>
      <dgm:t>
        <a:bodyPr/>
        <a:lstStyle/>
        <a:p>
          <a:r>
            <a:rPr lang="en-US" sz="1400" b="1" dirty="0" smtClean="0">
              <a:solidFill>
                <a:schemeClr val="tx1"/>
              </a:solidFill>
              <a:effectLst>
                <a:glow rad="63500">
                  <a:schemeClr val="accent1">
                    <a:satMod val="175000"/>
                    <a:alpha val="40000"/>
                  </a:schemeClr>
                </a:glow>
              </a:effectLst>
              <a:latin typeface="Cambria" panose="02040503050406030204" pitchFamily="18" charset="0"/>
              <a:cs typeface="Calibri"/>
            </a:rPr>
            <a:t>LARC</a:t>
          </a:r>
          <a:endParaRPr lang="en-US" sz="1400" b="1" dirty="0">
            <a:solidFill>
              <a:schemeClr val="tx1"/>
            </a:solidFill>
            <a:effectLst>
              <a:glow rad="63500">
                <a:schemeClr val="accent1">
                  <a:satMod val="175000"/>
                  <a:alpha val="40000"/>
                </a:schemeClr>
              </a:glow>
            </a:effectLst>
            <a:latin typeface="Cambria" panose="02040503050406030204" pitchFamily="18" charset="0"/>
            <a:cs typeface="Calibri"/>
          </a:endParaRPr>
        </a:p>
      </dgm:t>
    </dgm:pt>
    <dgm:pt modelId="{B5A0F533-8AA2-BC40-AB26-B90A53421FB7}" type="parTrans" cxnId="{161632AA-DA8C-8D4C-85BC-88CD1268058D}">
      <dgm:prSet/>
      <dgm:spPr/>
      <dgm:t>
        <a:bodyPr/>
        <a:lstStyle/>
        <a:p>
          <a:endParaRPr lang="en-US"/>
        </a:p>
      </dgm:t>
    </dgm:pt>
    <dgm:pt modelId="{BEF33798-B77A-FB43-8C61-BE228A7ABEE3}" type="sibTrans" cxnId="{161632AA-DA8C-8D4C-85BC-88CD1268058D}">
      <dgm:prSet/>
      <dgm:spPr/>
      <dgm:t>
        <a:bodyPr/>
        <a:lstStyle/>
        <a:p>
          <a:endParaRPr lang="en-US"/>
        </a:p>
      </dgm:t>
    </dgm:pt>
    <dgm:pt modelId="{1AAC3C55-8BFD-DF49-819D-6FDB52BD43CF}">
      <dgm:prSet custT="1"/>
      <dgm:spPr>
        <a:solidFill>
          <a:schemeClr val="accent2">
            <a:lumMod val="40000"/>
            <a:lumOff val="60000"/>
            <a:alpha val="90000"/>
          </a:schemeClr>
        </a:solidFill>
        <a:ln>
          <a:solidFill>
            <a:schemeClr val="accent6"/>
          </a:solidFill>
        </a:ln>
      </dgm:spPr>
      <dgm:t>
        <a:bodyPr/>
        <a:lstStyle/>
        <a:p>
          <a:r>
            <a:rPr lang="en-US" sz="1400" b="1" i="1" dirty="0" smtClean="0">
              <a:solidFill>
                <a:schemeClr val="tx1"/>
              </a:solidFill>
              <a:latin typeface="Cambria" panose="02040503050406030204" pitchFamily="18" charset="0"/>
              <a:cs typeface="Calibri"/>
            </a:rPr>
            <a:t>NAS</a:t>
          </a:r>
          <a:r>
            <a:rPr lang="en-US" sz="1400" b="1" i="1" baseline="0" dirty="0" smtClean="0">
              <a:solidFill>
                <a:schemeClr val="tx1"/>
              </a:solidFill>
              <a:latin typeface="Cambria" panose="02040503050406030204" pitchFamily="18" charset="0"/>
              <a:cs typeface="Calibri"/>
            </a:rPr>
            <a:t> + MOMS</a:t>
          </a:r>
          <a:endParaRPr lang="en-US" sz="1400" b="1" i="1" dirty="0">
            <a:solidFill>
              <a:schemeClr val="tx1"/>
            </a:solidFill>
            <a:latin typeface="Cambria" panose="02040503050406030204" pitchFamily="18" charset="0"/>
            <a:cs typeface="Calibri"/>
          </a:endParaRPr>
        </a:p>
      </dgm:t>
    </dgm:pt>
    <dgm:pt modelId="{0867482B-7FED-6D41-AB47-D6CF6AEBF929}" type="parTrans" cxnId="{C29A39AA-2CD5-E442-804D-F34FFC180D3A}">
      <dgm:prSet/>
      <dgm:spPr/>
      <dgm:t>
        <a:bodyPr/>
        <a:lstStyle/>
        <a:p>
          <a:endParaRPr lang="en-US"/>
        </a:p>
      </dgm:t>
    </dgm:pt>
    <dgm:pt modelId="{1A8FA544-39A4-CD44-8765-292ABBDEC06E}" type="sibTrans" cxnId="{C29A39AA-2CD5-E442-804D-F34FFC180D3A}">
      <dgm:prSet/>
      <dgm:spPr/>
      <dgm:t>
        <a:bodyPr/>
        <a:lstStyle/>
        <a:p>
          <a:endParaRPr lang="en-US"/>
        </a:p>
      </dgm:t>
    </dgm:pt>
    <dgm:pt modelId="{1DC0C61D-5937-4649-88DA-CDE5CDE36F58}" type="pres">
      <dgm:prSet presAssocID="{8E1248D5-90B2-487D-BE4A-A09B7A5584BB}" presName="hierChild1" presStyleCnt="0">
        <dgm:presLayoutVars>
          <dgm:chPref val="1"/>
          <dgm:dir/>
          <dgm:animOne val="branch"/>
          <dgm:animLvl val="lvl"/>
          <dgm:resizeHandles/>
        </dgm:presLayoutVars>
      </dgm:prSet>
      <dgm:spPr/>
      <dgm:t>
        <a:bodyPr/>
        <a:lstStyle/>
        <a:p>
          <a:endParaRPr lang="en-US"/>
        </a:p>
      </dgm:t>
    </dgm:pt>
    <dgm:pt modelId="{08ED479C-6645-45FC-9113-AFB54BAFC43E}" type="pres">
      <dgm:prSet presAssocID="{81024424-45AC-42FB-8D5E-ABC9D437D667}" presName="hierRoot1" presStyleCnt="0"/>
      <dgm:spPr/>
      <dgm:t>
        <a:bodyPr/>
        <a:lstStyle/>
        <a:p>
          <a:endParaRPr lang="en-US"/>
        </a:p>
      </dgm:t>
    </dgm:pt>
    <dgm:pt modelId="{2DE0EC2B-A9DB-462D-9E18-F0752858069D}" type="pres">
      <dgm:prSet presAssocID="{81024424-45AC-42FB-8D5E-ABC9D437D667}" presName="composite" presStyleCnt="0"/>
      <dgm:spPr/>
      <dgm:t>
        <a:bodyPr/>
        <a:lstStyle/>
        <a:p>
          <a:endParaRPr lang="en-US"/>
        </a:p>
      </dgm:t>
    </dgm:pt>
    <dgm:pt modelId="{63C80D51-795D-436E-95D3-E5BD3E43F080}" type="pres">
      <dgm:prSet presAssocID="{81024424-45AC-42FB-8D5E-ABC9D437D667}" presName="background" presStyleLbl="node0" presStyleIdx="0" presStyleCnt="1"/>
      <dgm:spPr/>
      <dgm:t>
        <a:bodyPr/>
        <a:lstStyle/>
        <a:p>
          <a:endParaRPr lang="en-US"/>
        </a:p>
      </dgm:t>
    </dgm:pt>
    <dgm:pt modelId="{EFAA6BC0-DFF4-4F59-9FE8-FFE6264B3218}" type="pres">
      <dgm:prSet presAssocID="{81024424-45AC-42FB-8D5E-ABC9D437D667}" presName="text" presStyleLbl="fgAcc0" presStyleIdx="0" presStyleCnt="1" custScaleX="1226359" custScaleY="260534" custLinFactY="-60211" custLinFactNeighborX="-73912" custLinFactNeighborY="-100000">
        <dgm:presLayoutVars>
          <dgm:chPref val="3"/>
        </dgm:presLayoutVars>
      </dgm:prSet>
      <dgm:spPr/>
      <dgm:t>
        <a:bodyPr/>
        <a:lstStyle/>
        <a:p>
          <a:endParaRPr lang="en-US"/>
        </a:p>
      </dgm:t>
    </dgm:pt>
    <dgm:pt modelId="{1DC9FED3-AEB7-4B42-BABB-AA96B4AC6A53}" type="pres">
      <dgm:prSet presAssocID="{81024424-45AC-42FB-8D5E-ABC9D437D667}" presName="hierChild2" presStyleCnt="0"/>
      <dgm:spPr/>
      <dgm:t>
        <a:bodyPr/>
        <a:lstStyle/>
        <a:p>
          <a:endParaRPr lang="en-US"/>
        </a:p>
      </dgm:t>
    </dgm:pt>
    <dgm:pt modelId="{F91F71AB-C7DF-46EC-8B09-114A27764EDE}" type="pres">
      <dgm:prSet presAssocID="{59EBF913-B6D4-45C2-91FF-57B9ABA8960A}" presName="Name10" presStyleLbl="parChTrans1D2" presStyleIdx="0" presStyleCnt="2"/>
      <dgm:spPr/>
      <dgm:t>
        <a:bodyPr/>
        <a:lstStyle/>
        <a:p>
          <a:endParaRPr lang="en-US"/>
        </a:p>
      </dgm:t>
    </dgm:pt>
    <dgm:pt modelId="{64226393-CC54-4C1D-A23A-2FDC8F3EF00D}" type="pres">
      <dgm:prSet presAssocID="{06E586DA-5F5D-4EB0-9443-C14CF21B77F7}" presName="hierRoot2" presStyleCnt="0"/>
      <dgm:spPr/>
      <dgm:t>
        <a:bodyPr/>
        <a:lstStyle/>
        <a:p>
          <a:endParaRPr lang="en-US"/>
        </a:p>
      </dgm:t>
    </dgm:pt>
    <dgm:pt modelId="{18DDE0A8-95E8-448D-A088-C3263FEEA484}" type="pres">
      <dgm:prSet presAssocID="{06E586DA-5F5D-4EB0-9443-C14CF21B77F7}" presName="composite2" presStyleCnt="0"/>
      <dgm:spPr/>
      <dgm:t>
        <a:bodyPr/>
        <a:lstStyle/>
        <a:p>
          <a:endParaRPr lang="en-US"/>
        </a:p>
      </dgm:t>
    </dgm:pt>
    <dgm:pt modelId="{22F055F2-6754-42E1-844A-0461004EF0FF}" type="pres">
      <dgm:prSet presAssocID="{06E586DA-5F5D-4EB0-9443-C14CF21B77F7}" presName="background2" presStyleLbl="node2" presStyleIdx="0" presStyleCnt="2"/>
      <dgm:spPr>
        <a:ln>
          <a:solidFill>
            <a:schemeClr val="bg2">
              <a:lumMod val="40000"/>
              <a:lumOff val="60000"/>
            </a:schemeClr>
          </a:solidFill>
        </a:ln>
      </dgm:spPr>
      <dgm:t>
        <a:bodyPr/>
        <a:lstStyle/>
        <a:p>
          <a:endParaRPr lang="en-US"/>
        </a:p>
      </dgm:t>
    </dgm:pt>
    <dgm:pt modelId="{D9AB5BF5-A984-4BDE-9412-F1CC5BFA9A99}" type="pres">
      <dgm:prSet presAssocID="{06E586DA-5F5D-4EB0-9443-C14CF21B77F7}" presName="text2" presStyleLbl="fgAcc2" presStyleIdx="0" presStyleCnt="2" custScaleX="332328" custScaleY="149060" custLinFactNeighborX="-86487" custLinFactNeighborY="-66350">
        <dgm:presLayoutVars>
          <dgm:chPref val="3"/>
        </dgm:presLayoutVars>
      </dgm:prSet>
      <dgm:spPr/>
      <dgm:t>
        <a:bodyPr/>
        <a:lstStyle/>
        <a:p>
          <a:endParaRPr lang="en-US"/>
        </a:p>
      </dgm:t>
    </dgm:pt>
    <dgm:pt modelId="{C03515D1-C988-41E1-B3AE-82FC13695BC5}" type="pres">
      <dgm:prSet presAssocID="{06E586DA-5F5D-4EB0-9443-C14CF21B77F7}" presName="hierChild3" presStyleCnt="0"/>
      <dgm:spPr/>
      <dgm:t>
        <a:bodyPr/>
        <a:lstStyle/>
        <a:p>
          <a:endParaRPr lang="en-US"/>
        </a:p>
      </dgm:t>
    </dgm:pt>
    <dgm:pt modelId="{EC9E3C20-55E7-4A21-95B7-C7808C96112B}" type="pres">
      <dgm:prSet presAssocID="{CBD6D7BD-9C2B-4EB4-8FAC-E81A9EC32E5E}" presName="Name17" presStyleLbl="parChTrans1D3" presStyleIdx="0" presStyleCnt="5"/>
      <dgm:spPr/>
      <dgm:t>
        <a:bodyPr/>
        <a:lstStyle/>
        <a:p>
          <a:endParaRPr lang="en-US"/>
        </a:p>
      </dgm:t>
    </dgm:pt>
    <dgm:pt modelId="{15F346E9-4CB5-45F1-942F-0881F98EC061}" type="pres">
      <dgm:prSet presAssocID="{BB609CF2-1F72-40A3-AD6F-81FB83543D9D}" presName="hierRoot3" presStyleCnt="0"/>
      <dgm:spPr/>
      <dgm:t>
        <a:bodyPr/>
        <a:lstStyle/>
        <a:p>
          <a:endParaRPr lang="en-US"/>
        </a:p>
      </dgm:t>
    </dgm:pt>
    <dgm:pt modelId="{144965B8-7BB3-4F46-B28F-F1FB3400C21E}" type="pres">
      <dgm:prSet presAssocID="{BB609CF2-1F72-40A3-AD6F-81FB83543D9D}" presName="composite3" presStyleCnt="0"/>
      <dgm:spPr/>
      <dgm:t>
        <a:bodyPr/>
        <a:lstStyle/>
        <a:p>
          <a:endParaRPr lang="en-US"/>
        </a:p>
      </dgm:t>
    </dgm:pt>
    <dgm:pt modelId="{4B1BFEF4-270A-447E-9D7E-80FE86522E18}" type="pres">
      <dgm:prSet presAssocID="{BB609CF2-1F72-40A3-AD6F-81FB83543D9D}" presName="background3" presStyleLbl="node3" presStyleIdx="0" presStyleCnt="5"/>
      <dgm:spPr>
        <a:solidFill>
          <a:schemeClr val="bg1">
            <a:lumMod val="75000"/>
          </a:schemeClr>
        </a:solidFill>
        <a:ln>
          <a:solidFill>
            <a:schemeClr val="bg2">
              <a:lumMod val="60000"/>
              <a:lumOff val="40000"/>
            </a:schemeClr>
          </a:solidFill>
        </a:ln>
      </dgm:spPr>
      <dgm:t>
        <a:bodyPr/>
        <a:lstStyle/>
        <a:p>
          <a:endParaRPr lang="en-US"/>
        </a:p>
      </dgm:t>
    </dgm:pt>
    <dgm:pt modelId="{7918872B-8E6A-4928-AD0C-948CC4856A0D}" type="pres">
      <dgm:prSet presAssocID="{BB609CF2-1F72-40A3-AD6F-81FB83543D9D}" presName="text3" presStyleLbl="fgAcc3" presStyleIdx="0" presStyleCnt="5" custScaleX="258505" custScaleY="261897" custLinFactX="100000" custLinFactNeighborX="199175" custLinFactNeighborY="-25312">
        <dgm:presLayoutVars>
          <dgm:chPref val="3"/>
        </dgm:presLayoutVars>
      </dgm:prSet>
      <dgm:spPr/>
      <dgm:t>
        <a:bodyPr/>
        <a:lstStyle/>
        <a:p>
          <a:endParaRPr lang="en-US"/>
        </a:p>
      </dgm:t>
    </dgm:pt>
    <dgm:pt modelId="{FD3A3275-A075-47EF-B0D9-CC0F1AEE1501}" type="pres">
      <dgm:prSet presAssocID="{BB609CF2-1F72-40A3-AD6F-81FB83543D9D}" presName="hierChild4" presStyleCnt="0"/>
      <dgm:spPr/>
      <dgm:t>
        <a:bodyPr/>
        <a:lstStyle/>
        <a:p>
          <a:endParaRPr lang="en-US"/>
        </a:p>
      </dgm:t>
    </dgm:pt>
    <dgm:pt modelId="{54B8E65F-5B8D-4FA8-84E3-7E0F5254C568}" type="pres">
      <dgm:prSet presAssocID="{1618BADA-9AF1-40CB-A480-079CCC12BBFB}" presName="Name17" presStyleLbl="parChTrans1D3" presStyleIdx="1" presStyleCnt="5"/>
      <dgm:spPr/>
      <dgm:t>
        <a:bodyPr/>
        <a:lstStyle/>
        <a:p>
          <a:endParaRPr lang="en-US"/>
        </a:p>
      </dgm:t>
    </dgm:pt>
    <dgm:pt modelId="{7A36C6CC-9683-4438-BEC2-9C398738222E}" type="pres">
      <dgm:prSet presAssocID="{CFE828C8-DDF2-4EE9-B38A-9BD5B0C1E087}" presName="hierRoot3" presStyleCnt="0"/>
      <dgm:spPr/>
      <dgm:t>
        <a:bodyPr/>
        <a:lstStyle/>
        <a:p>
          <a:endParaRPr lang="en-US"/>
        </a:p>
      </dgm:t>
    </dgm:pt>
    <dgm:pt modelId="{2BEB0C6F-068F-498B-BC54-E4B5B3CF5AEC}" type="pres">
      <dgm:prSet presAssocID="{CFE828C8-DDF2-4EE9-B38A-9BD5B0C1E087}" presName="composite3" presStyleCnt="0"/>
      <dgm:spPr/>
      <dgm:t>
        <a:bodyPr/>
        <a:lstStyle/>
        <a:p>
          <a:endParaRPr lang="en-US"/>
        </a:p>
      </dgm:t>
    </dgm:pt>
    <dgm:pt modelId="{219DE1B8-062D-4E58-B9D2-B32B91C34F21}" type="pres">
      <dgm:prSet presAssocID="{CFE828C8-DDF2-4EE9-B38A-9BD5B0C1E087}" presName="background3" presStyleLbl="node3" presStyleIdx="1" presStyleCnt="5"/>
      <dgm:spPr/>
      <dgm:t>
        <a:bodyPr/>
        <a:lstStyle/>
        <a:p>
          <a:endParaRPr lang="en-US"/>
        </a:p>
      </dgm:t>
    </dgm:pt>
    <dgm:pt modelId="{45EBF65B-5A6B-49EF-B96F-ADDFEC80184F}" type="pres">
      <dgm:prSet presAssocID="{CFE828C8-DDF2-4EE9-B38A-9BD5B0C1E087}" presName="text3" presStyleLbl="fgAcc3" presStyleIdx="1" presStyleCnt="5" custScaleX="209960" custScaleY="286490" custLinFactX="-100000" custLinFactNeighborX="-126012" custLinFactNeighborY="-57088">
        <dgm:presLayoutVars>
          <dgm:chPref val="3"/>
        </dgm:presLayoutVars>
      </dgm:prSet>
      <dgm:spPr/>
      <dgm:t>
        <a:bodyPr/>
        <a:lstStyle/>
        <a:p>
          <a:endParaRPr lang="en-US"/>
        </a:p>
      </dgm:t>
    </dgm:pt>
    <dgm:pt modelId="{F9C37B7E-A663-444C-8140-A942612F8160}" type="pres">
      <dgm:prSet presAssocID="{CFE828C8-DDF2-4EE9-B38A-9BD5B0C1E087}" presName="hierChild4" presStyleCnt="0"/>
      <dgm:spPr/>
      <dgm:t>
        <a:bodyPr/>
        <a:lstStyle/>
        <a:p>
          <a:endParaRPr lang="en-US"/>
        </a:p>
      </dgm:t>
    </dgm:pt>
    <dgm:pt modelId="{7A881527-E80A-4C7D-B3A9-ECBCF99C51C6}" type="pres">
      <dgm:prSet presAssocID="{F2D3AE2D-24E5-4C94-A2C9-A187F15B3E25}" presName="Name23" presStyleLbl="parChTrans1D4" presStyleIdx="0" presStyleCnt="5"/>
      <dgm:spPr/>
      <dgm:t>
        <a:bodyPr/>
        <a:lstStyle/>
        <a:p>
          <a:endParaRPr lang="en-US"/>
        </a:p>
      </dgm:t>
    </dgm:pt>
    <dgm:pt modelId="{B72FDF27-C70D-4D44-BD70-9A274A2373CF}" type="pres">
      <dgm:prSet presAssocID="{AA210521-98C0-45A2-8269-929D1DBC6A4B}" presName="hierRoot4" presStyleCnt="0"/>
      <dgm:spPr/>
      <dgm:t>
        <a:bodyPr/>
        <a:lstStyle/>
        <a:p>
          <a:endParaRPr lang="en-US"/>
        </a:p>
      </dgm:t>
    </dgm:pt>
    <dgm:pt modelId="{D32ABEB5-B55E-4D36-9BD3-39264EA1E07F}" type="pres">
      <dgm:prSet presAssocID="{AA210521-98C0-45A2-8269-929D1DBC6A4B}" presName="composite4" presStyleCnt="0"/>
      <dgm:spPr/>
      <dgm:t>
        <a:bodyPr/>
        <a:lstStyle/>
        <a:p>
          <a:endParaRPr lang="en-US"/>
        </a:p>
      </dgm:t>
    </dgm:pt>
    <dgm:pt modelId="{E4DBBE8D-028C-4A46-A1EE-DDFA6DC03691}" type="pres">
      <dgm:prSet presAssocID="{AA210521-98C0-45A2-8269-929D1DBC6A4B}" presName="background4" presStyleLbl="node4" presStyleIdx="0" presStyleCnt="5"/>
      <dgm:spPr>
        <a:solidFill>
          <a:schemeClr val="accent4">
            <a:lumMod val="40000"/>
            <a:lumOff val="60000"/>
          </a:schemeClr>
        </a:solidFill>
      </dgm:spPr>
      <dgm:t>
        <a:bodyPr/>
        <a:lstStyle/>
        <a:p>
          <a:endParaRPr lang="en-US"/>
        </a:p>
      </dgm:t>
    </dgm:pt>
    <dgm:pt modelId="{34E25030-0FAD-46D3-9EF8-4BB575AB5187}" type="pres">
      <dgm:prSet presAssocID="{AA210521-98C0-45A2-8269-929D1DBC6A4B}" presName="text4" presStyleLbl="fgAcc4" presStyleIdx="0" presStyleCnt="5" custScaleX="150535" custScaleY="311019" custLinFactX="-89838" custLinFactY="40468" custLinFactNeighborX="-100000" custLinFactNeighborY="100000">
        <dgm:presLayoutVars>
          <dgm:chPref val="3"/>
        </dgm:presLayoutVars>
      </dgm:prSet>
      <dgm:spPr/>
      <dgm:t>
        <a:bodyPr/>
        <a:lstStyle/>
        <a:p>
          <a:endParaRPr lang="en-US"/>
        </a:p>
      </dgm:t>
    </dgm:pt>
    <dgm:pt modelId="{CC36AEAA-8C2F-474A-8E79-1F99013D64AC}" type="pres">
      <dgm:prSet presAssocID="{AA210521-98C0-45A2-8269-929D1DBC6A4B}" presName="hierChild5" presStyleCnt="0"/>
      <dgm:spPr/>
      <dgm:t>
        <a:bodyPr/>
        <a:lstStyle/>
        <a:p>
          <a:endParaRPr lang="en-US"/>
        </a:p>
      </dgm:t>
    </dgm:pt>
    <dgm:pt modelId="{B805D455-6728-41CE-BC06-26D872AEF54C}" type="pres">
      <dgm:prSet presAssocID="{BFCBD05E-E546-41AD-92E3-6C2FA3454F2C}" presName="Name23" presStyleLbl="parChTrans1D4" presStyleIdx="1" presStyleCnt="5"/>
      <dgm:spPr/>
      <dgm:t>
        <a:bodyPr/>
        <a:lstStyle/>
        <a:p>
          <a:endParaRPr lang="en-US"/>
        </a:p>
      </dgm:t>
    </dgm:pt>
    <dgm:pt modelId="{950663F5-54B1-42E0-833C-B7AD99D5F236}" type="pres">
      <dgm:prSet presAssocID="{D21A8FC4-3E58-43E6-8DD9-9385D458A9A4}" presName="hierRoot4" presStyleCnt="0"/>
      <dgm:spPr/>
      <dgm:t>
        <a:bodyPr/>
        <a:lstStyle/>
        <a:p>
          <a:endParaRPr lang="en-US"/>
        </a:p>
      </dgm:t>
    </dgm:pt>
    <dgm:pt modelId="{DC9B8BD1-3B76-4D94-B0D0-D931D02310B4}" type="pres">
      <dgm:prSet presAssocID="{D21A8FC4-3E58-43E6-8DD9-9385D458A9A4}" presName="composite4" presStyleCnt="0"/>
      <dgm:spPr/>
      <dgm:t>
        <a:bodyPr/>
        <a:lstStyle/>
        <a:p>
          <a:endParaRPr lang="en-US"/>
        </a:p>
      </dgm:t>
    </dgm:pt>
    <dgm:pt modelId="{8B4DE7EB-7C7B-40A7-B287-FE1BF0689F9C}" type="pres">
      <dgm:prSet presAssocID="{D21A8FC4-3E58-43E6-8DD9-9385D458A9A4}" presName="background4" presStyleLbl="node4" presStyleIdx="1" presStyleCnt="5"/>
      <dgm:spPr>
        <a:solidFill>
          <a:schemeClr val="accent4">
            <a:lumMod val="20000"/>
            <a:lumOff val="80000"/>
          </a:schemeClr>
        </a:solidFill>
      </dgm:spPr>
      <dgm:t>
        <a:bodyPr/>
        <a:lstStyle/>
        <a:p>
          <a:endParaRPr lang="en-US"/>
        </a:p>
      </dgm:t>
    </dgm:pt>
    <dgm:pt modelId="{818C7D2B-F41F-4C41-8E81-547219312642}" type="pres">
      <dgm:prSet presAssocID="{D21A8FC4-3E58-43E6-8DD9-9385D458A9A4}" presName="text4" presStyleLbl="fgAcc4" presStyleIdx="1" presStyleCnt="5" custScaleX="168250" custScaleY="249675" custLinFactX="-88051" custLinFactY="40468" custLinFactNeighborX="-100000" custLinFactNeighborY="100000">
        <dgm:presLayoutVars>
          <dgm:chPref val="3"/>
        </dgm:presLayoutVars>
      </dgm:prSet>
      <dgm:spPr/>
      <dgm:t>
        <a:bodyPr/>
        <a:lstStyle/>
        <a:p>
          <a:endParaRPr lang="en-US"/>
        </a:p>
      </dgm:t>
    </dgm:pt>
    <dgm:pt modelId="{41C2F70A-D7E1-40BE-AFA7-268F10D9F034}" type="pres">
      <dgm:prSet presAssocID="{D21A8FC4-3E58-43E6-8DD9-9385D458A9A4}" presName="hierChild5" presStyleCnt="0"/>
      <dgm:spPr/>
      <dgm:t>
        <a:bodyPr/>
        <a:lstStyle/>
        <a:p>
          <a:endParaRPr lang="en-US"/>
        </a:p>
      </dgm:t>
    </dgm:pt>
    <dgm:pt modelId="{D935461D-F6E0-44B1-BA02-DEF725A74A2B}" type="pres">
      <dgm:prSet presAssocID="{7F7DAB4A-E4A5-4683-86C2-EE6EA624E1AD}" presName="Name17" presStyleLbl="parChTrans1D3" presStyleIdx="2" presStyleCnt="5"/>
      <dgm:spPr/>
      <dgm:t>
        <a:bodyPr/>
        <a:lstStyle/>
        <a:p>
          <a:endParaRPr lang="en-US"/>
        </a:p>
      </dgm:t>
    </dgm:pt>
    <dgm:pt modelId="{E85EF70B-37D8-4FB8-912A-6C8D90FFCB20}" type="pres">
      <dgm:prSet presAssocID="{3609EC25-F5F2-4F42-8236-253C13433420}" presName="hierRoot3" presStyleCnt="0"/>
      <dgm:spPr/>
    </dgm:pt>
    <dgm:pt modelId="{C153E0AF-820C-4DB5-83E0-B7713AC55337}" type="pres">
      <dgm:prSet presAssocID="{3609EC25-F5F2-4F42-8236-253C13433420}" presName="composite3" presStyleCnt="0"/>
      <dgm:spPr/>
    </dgm:pt>
    <dgm:pt modelId="{5AAED611-8F28-4622-8E9C-2C0197C0C7D9}" type="pres">
      <dgm:prSet presAssocID="{3609EC25-F5F2-4F42-8236-253C13433420}" presName="background3" presStyleLbl="node3" presStyleIdx="2" presStyleCnt="5"/>
      <dgm:spPr>
        <a:solidFill>
          <a:schemeClr val="accent6">
            <a:lumMod val="40000"/>
            <a:lumOff val="60000"/>
          </a:schemeClr>
        </a:solidFill>
        <a:ln>
          <a:solidFill>
            <a:schemeClr val="bg2">
              <a:lumMod val="60000"/>
              <a:lumOff val="40000"/>
            </a:schemeClr>
          </a:solidFill>
        </a:ln>
      </dgm:spPr>
      <dgm:t>
        <a:bodyPr/>
        <a:lstStyle/>
        <a:p>
          <a:endParaRPr lang="en-US"/>
        </a:p>
      </dgm:t>
    </dgm:pt>
    <dgm:pt modelId="{F3E207ED-B174-4CB5-AB04-2357E34FF20F}" type="pres">
      <dgm:prSet presAssocID="{3609EC25-F5F2-4F42-8236-253C13433420}" presName="text3" presStyleLbl="fgAcc3" presStyleIdx="2" presStyleCnt="5" custScaleX="286397" custScaleY="200293" custLinFactY="119541" custLinFactNeighborX="23830" custLinFactNeighborY="200000">
        <dgm:presLayoutVars>
          <dgm:chPref val="3"/>
        </dgm:presLayoutVars>
      </dgm:prSet>
      <dgm:spPr/>
      <dgm:t>
        <a:bodyPr/>
        <a:lstStyle/>
        <a:p>
          <a:endParaRPr lang="en-US"/>
        </a:p>
      </dgm:t>
    </dgm:pt>
    <dgm:pt modelId="{AA38A5B7-4D63-49A8-9397-32FD011D376B}" type="pres">
      <dgm:prSet presAssocID="{3609EC25-F5F2-4F42-8236-253C13433420}" presName="hierChild4" presStyleCnt="0"/>
      <dgm:spPr/>
    </dgm:pt>
    <dgm:pt modelId="{ADAE2F64-364B-6D47-832D-8BE4D8E056CA}" type="pres">
      <dgm:prSet presAssocID="{B5A0F533-8AA2-BC40-AB26-B90A53421FB7}" presName="Name17" presStyleLbl="parChTrans1D3" presStyleIdx="3" presStyleCnt="5"/>
      <dgm:spPr/>
      <dgm:t>
        <a:bodyPr/>
        <a:lstStyle/>
        <a:p>
          <a:endParaRPr lang="en-US"/>
        </a:p>
      </dgm:t>
    </dgm:pt>
    <dgm:pt modelId="{9445E69D-813D-764E-844E-BB3667A9A394}" type="pres">
      <dgm:prSet presAssocID="{C089D58C-8D10-F54F-A99B-4B0AB5ADFF85}" presName="hierRoot3" presStyleCnt="0"/>
      <dgm:spPr/>
    </dgm:pt>
    <dgm:pt modelId="{4AB3630C-3746-294F-BB58-912338C4A5AD}" type="pres">
      <dgm:prSet presAssocID="{C089D58C-8D10-F54F-A99B-4B0AB5ADFF85}" presName="composite3" presStyleCnt="0"/>
      <dgm:spPr/>
    </dgm:pt>
    <dgm:pt modelId="{7F27A98F-2D41-E641-8A0E-B2ABF7DFA82E}" type="pres">
      <dgm:prSet presAssocID="{C089D58C-8D10-F54F-A99B-4B0AB5ADFF85}" presName="background3" presStyleLbl="node3" presStyleIdx="3" presStyleCnt="5"/>
      <dgm:spPr/>
    </dgm:pt>
    <dgm:pt modelId="{BD78F561-B753-AC44-B142-A0D1FD2BC541}" type="pres">
      <dgm:prSet presAssocID="{C089D58C-8D10-F54F-A99B-4B0AB5ADFF85}" presName="text3" presStyleLbl="fgAcc3" presStyleIdx="3" presStyleCnt="5" custScaleX="154013" custScaleY="106161" custLinFactX="-159803" custLinFactY="290561" custLinFactNeighborX="-200000" custLinFactNeighborY="300000">
        <dgm:presLayoutVars>
          <dgm:chPref val="3"/>
        </dgm:presLayoutVars>
      </dgm:prSet>
      <dgm:spPr/>
      <dgm:t>
        <a:bodyPr/>
        <a:lstStyle/>
        <a:p>
          <a:endParaRPr lang="en-US"/>
        </a:p>
      </dgm:t>
    </dgm:pt>
    <dgm:pt modelId="{04BA85EC-6E2A-5849-B7E2-0F729686FBB3}" type="pres">
      <dgm:prSet presAssocID="{C089D58C-8D10-F54F-A99B-4B0AB5ADFF85}" presName="hierChild4" presStyleCnt="0"/>
      <dgm:spPr/>
    </dgm:pt>
    <dgm:pt modelId="{0FE709A7-A2A3-47ED-AC55-71F51D0EB904}" type="pres">
      <dgm:prSet presAssocID="{3073AB3D-B8F3-4F80-9E14-F3EB3A6E6FE5}" presName="Name10" presStyleLbl="parChTrans1D2" presStyleIdx="1" presStyleCnt="2"/>
      <dgm:spPr/>
      <dgm:t>
        <a:bodyPr/>
        <a:lstStyle/>
        <a:p>
          <a:endParaRPr lang="en-US"/>
        </a:p>
      </dgm:t>
    </dgm:pt>
    <dgm:pt modelId="{D56FE295-761B-4E76-8883-1863EA5E8F0A}" type="pres">
      <dgm:prSet presAssocID="{D075FCD9-8DA7-491E-8244-B46594B8FB8D}" presName="hierRoot2" presStyleCnt="0"/>
      <dgm:spPr/>
      <dgm:t>
        <a:bodyPr/>
        <a:lstStyle/>
        <a:p>
          <a:endParaRPr lang="en-US"/>
        </a:p>
      </dgm:t>
    </dgm:pt>
    <dgm:pt modelId="{E0C22014-FF76-44A6-A22E-727E6F426196}" type="pres">
      <dgm:prSet presAssocID="{D075FCD9-8DA7-491E-8244-B46594B8FB8D}" presName="composite2" presStyleCnt="0"/>
      <dgm:spPr/>
      <dgm:t>
        <a:bodyPr/>
        <a:lstStyle/>
        <a:p>
          <a:endParaRPr lang="en-US"/>
        </a:p>
      </dgm:t>
    </dgm:pt>
    <dgm:pt modelId="{F57384C5-F76C-4BCE-B997-653883BC646A}" type="pres">
      <dgm:prSet presAssocID="{D075FCD9-8DA7-491E-8244-B46594B8FB8D}" presName="background2" presStyleLbl="node2" presStyleIdx="1" presStyleCnt="2"/>
      <dgm:spPr>
        <a:ln>
          <a:solidFill>
            <a:schemeClr val="accent1">
              <a:lumMod val="90000"/>
            </a:schemeClr>
          </a:solidFill>
        </a:ln>
      </dgm:spPr>
      <dgm:t>
        <a:bodyPr/>
        <a:lstStyle/>
        <a:p>
          <a:endParaRPr lang="en-US"/>
        </a:p>
      </dgm:t>
    </dgm:pt>
    <dgm:pt modelId="{F017950F-8D35-4F60-AA10-300252DF6EDE}" type="pres">
      <dgm:prSet presAssocID="{D075FCD9-8DA7-491E-8244-B46594B8FB8D}" presName="text2" presStyleLbl="fgAcc2" presStyleIdx="1" presStyleCnt="2" custScaleX="299060" custScaleY="158560" custLinFactNeighborX="23133" custLinFactNeighborY="-59008">
        <dgm:presLayoutVars>
          <dgm:chPref val="3"/>
        </dgm:presLayoutVars>
      </dgm:prSet>
      <dgm:spPr/>
      <dgm:t>
        <a:bodyPr/>
        <a:lstStyle/>
        <a:p>
          <a:endParaRPr lang="en-US"/>
        </a:p>
      </dgm:t>
    </dgm:pt>
    <dgm:pt modelId="{A0FE86AB-3581-45EF-926B-ADBF3628100F}" type="pres">
      <dgm:prSet presAssocID="{D075FCD9-8DA7-491E-8244-B46594B8FB8D}" presName="hierChild3" presStyleCnt="0"/>
      <dgm:spPr/>
      <dgm:t>
        <a:bodyPr/>
        <a:lstStyle/>
        <a:p>
          <a:endParaRPr lang="en-US"/>
        </a:p>
      </dgm:t>
    </dgm:pt>
    <dgm:pt modelId="{47B13535-A62D-D640-A145-DBB63730BF49}" type="pres">
      <dgm:prSet presAssocID="{E84B0D01-61B7-40FE-8283-B0843FB49C3E}" presName="Name17" presStyleLbl="parChTrans1D3" presStyleIdx="4" presStyleCnt="5"/>
      <dgm:spPr/>
      <dgm:t>
        <a:bodyPr/>
        <a:lstStyle/>
        <a:p>
          <a:endParaRPr lang="en-US"/>
        </a:p>
      </dgm:t>
    </dgm:pt>
    <dgm:pt modelId="{CD55D79A-7A62-B240-A3D2-31CE379C8519}" type="pres">
      <dgm:prSet presAssocID="{25792496-C271-48D5-BB6A-B84C7CBA7846}" presName="hierRoot3" presStyleCnt="0"/>
      <dgm:spPr/>
    </dgm:pt>
    <dgm:pt modelId="{DFFC678B-06D1-7D4F-96FF-06994FFEED9B}" type="pres">
      <dgm:prSet presAssocID="{25792496-C271-48D5-BB6A-B84C7CBA7846}" presName="composite3" presStyleCnt="0"/>
      <dgm:spPr/>
    </dgm:pt>
    <dgm:pt modelId="{027BE2B7-C27E-FE4B-AE63-8FE8BA7C5C53}" type="pres">
      <dgm:prSet presAssocID="{25792496-C271-48D5-BB6A-B84C7CBA7846}" presName="background3" presStyleLbl="node3" presStyleIdx="4" presStyleCnt="5"/>
      <dgm:spPr/>
    </dgm:pt>
    <dgm:pt modelId="{2826970B-373B-FD43-98BC-AA0139AAF960}" type="pres">
      <dgm:prSet presAssocID="{25792496-C271-48D5-BB6A-B84C7CBA7846}" presName="text3" presStyleLbl="fgAcc3" presStyleIdx="4" presStyleCnt="5" custScaleX="257048" custScaleY="215837" custLinFactX="-18378" custLinFactNeighborX="-100000" custLinFactNeighborY="-35425">
        <dgm:presLayoutVars>
          <dgm:chPref val="3"/>
        </dgm:presLayoutVars>
      </dgm:prSet>
      <dgm:spPr/>
      <dgm:t>
        <a:bodyPr/>
        <a:lstStyle/>
        <a:p>
          <a:endParaRPr lang="en-US"/>
        </a:p>
      </dgm:t>
    </dgm:pt>
    <dgm:pt modelId="{E8696538-BDBD-7347-8AA9-A1CB466F8925}" type="pres">
      <dgm:prSet presAssocID="{25792496-C271-48D5-BB6A-B84C7CBA7846}" presName="hierChild4" presStyleCnt="0"/>
      <dgm:spPr/>
    </dgm:pt>
    <dgm:pt modelId="{F64C3FB2-B83A-432A-8CAD-9C2C51EDBEFF}" type="pres">
      <dgm:prSet presAssocID="{1EB03D56-325C-490B-83B2-83362287F811}" presName="Name23" presStyleLbl="parChTrans1D4" presStyleIdx="2" presStyleCnt="5"/>
      <dgm:spPr/>
      <dgm:t>
        <a:bodyPr/>
        <a:lstStyle/>
        <a:p>
          <a:endParaRPr lang="en-US"/>
        </a:p>
      </dgm:t>
    </dgm:pt>
    <dgm:pt modelId="{90A75653-8B68-40D2-B281-9A6F70BBC575}" type="pres">
      <dgm:prSet presAssocID="{A7127D6B-E4B6-4048-AFFF-EB48E80B0CAE}" presName="hierRoot4" presStyleCnt="0"/>
      <dgm:spPr/>
    </dgm:pt>
    <dgm:pt modelId="{4B31FD8C-202A-40BD-87B2-A3D357F53BED}" type="pres">
      <dgm:prSet presAssocID="{A7127D6B-E4B6-4048-AFFF-EB48E80B0CAE}" presName="composite4" presStyleCnt="0"/>
      <dgm:spPr/>
    </dgm:pt>
    <dgm:pt modelId="{8AF89BB2-E896-4235-8F23-0322636A5841}" type="pres">
      <dgm:prSet presAssocID="{A7127D6B-E4B6-4048-AFFF-EB48E80B0CAE}" presName="background4" presStyleLbl="node4" presStyleIdx="2" presStyleCnt="5"/>
      <dgm:spPr>
        <a:solidFill>
          <a:schemeClr val="accent6">
            <a:lumMod val="40000"/>
            <a:lumOff val="60000"/>
          </a:schemeClr>
        </a:solidFill>
        <a:ln>
          <a:solidFill>
            <a:schemeClr val="bg2">
              <a:lumMod val="60000"/>
              <a:lumOff val="40000"/>
            </a:schemeClr>
          </a:solidFill>
        </a:ln>
      </dgm:spPr>
      <dgm:t>
        <a:bodyPr/>
        <a:lstStyle/>
        <a:p>
          <a:endParaRPr lang="en-US"/>
        </a:p>
      </dgm:t>
    </dgm:pt>
    <dgm:pt modelId="{564CD04E-568E-4A4E-926D-906557046A3F}" type="pres">
      <dgm:prSet presAssocID="{A7127D6B-E4B6-4048-AFFF-EB48E80B0CAE}" presName="text4" presStyleLbl="fgAcc4" presStyleIdx="2" presStyleCnt="5" custScaleX="215121" custScaleY="181022" custLinFactY="31589" custLinFactNeighborX="66303" custLinFactNeighborY="100000">
        <dgm:presLayoutVars>
          <dgm:chPref val="3"/>
        </dgm:presLayoutVars>
      </dgm:prSet>
      <dgm:spPr/>
      <dgm:t>
        <a:bodyPr/>
        <a:lstStyle/>
        <a:p>
          <a:endParaRPr lang="en-US"/>
        </a:p>
      </dgm:t>
    </dgm:pt>
    <dgm:pt modelId="{5A39AEFB-F2C2-4F49-97E7-3F00C7144683}" type="pres">
      <dgm:prSet presAssocID="{A7127D6B-E4B6-4048-AFFF-EB48E80B0CAE}" presName="hierChild5" presStyleCnt="0"/>
      <dgm:spPr/>
    </dgm:pt>
    <dgm:pt modelId="{262D7121-36D2-8441-819E-BAD033C6040E}" type="pres">
      <dgm:prSet presAssocID="{0867482B-7FED-6D41-AB47-D6CF6AEBF929}" presName="Name23" presStyleLbl="parChTrans1D4" presStyleIdx="3" presStyleCnt="5"/>
      <dgm:spPr/>
      <dgm:t>
        <a:bodyPr/>
        <a:lstStyle/>
        <a:p>
          <a:endParaRPr lang="en-US"/>
        </a:p>
      </dgm:t>
    </dgm:pt>
    <dgm:pt modelId="{5CF6A4B2-0F46-1C43-A67A-BB9BB14C850F}" type="pres">
      <dgm:prSet presAssocID="{1AAC3C55-8BFD-DF49-819D-6FDB52BD43CF}" presName="hierRoot4" presStyleCnt="0"/>
      <dgm:spPr/>
    </dgm:pt>
    <dgm:pt modelId="{19C0773F-AF30-E549-900A-9D27E39B9302}" type="pres">
      <dgm:prSet presAssocID="{1AAC3C55-8BFD-DF49-819D-6FDB52BD43CF}" presName="composite4" presStyleCnt="0"/>
      <dgm:spPr/>
    </dgm:pt>
    <dgm:pt modelId="{0AEE9DC5-7DB5-8A48-BD7A-C0BC299DB64A}" type="pres">
      <dgm:prSet presAssocID="{1AAC3C55-8BFD-DF49-819D-6FDB52BD43CF}" presName="background4" presStyleLbl="node4" presStyleIdx="3" presStyleCnt="5"/>
      <dgm:spPr/>
    </dgm:pt>
    <dgm:pt modelId="{D8C3E537-7464-BC41-9617-F5B359D5C59C}" type="pres">
      <dgm:prSet presAssocID="{1AAC3C55-8BFD-DF49-819D-6FDB52BD43CF}" presName="text4" presStyleLbl="fgAcc4" presStyleIdx="3" presStyleCnt="5" custScaleX="215121" custScaleY="181022" custLinFactY="186828" custLinFactNeighborX="-96236" custLinFactNeighborY="200000">
        <dgm:presLayoutVars>
          <dgm:chPref val="3"/>
        </dgm:presLayoutVars>
      </dgm:prSet>
      <dgm:spPr/>
      <dgm:t>
        <a:bodyPr/>
        <a:lstStyle/>
        <a:p>
          <a:endParaRPr lang="en-US"/>
        </a:p>
      </dgm:t>
    </dgm:pt>
    <dgm:pt modelId="{B2BB941D-9625-8146-8BD4-914B4D9079EE}" type="pres">
      <dgm:prSet presAssocID="{1AAC3C55-8BFD-DF49-819D-6FDB52BD43CF}" presName="hierChild5" presStyleCnt="0"/>
      <dgm:spPr/>
    </dgm:pt>
    <dgm:pt modelId="{B0A87295-873A-4FE4-A201-B9B5D352469E}" type="pres">
      <dgm:prSet presAssocID="{CEF64441-2E62-448F-BBFC-31B816AA39C9}" presName="Name23" presStyleLbl="parChTrans1D4" presStyleIdx="4" presStyleCnt="5"/>
      <dgm:spPr/>
      <dgm:t>
        <a:bodyPr/>
        <a:lstStyle/>
        <a:p>
          <a:endParaRPr lang="en-US"/>
        </a:p>
      </dgm:t>
    </dgm:pt>
    <dgm:pt modelId="{FFE131A9-8B8F-4498-93B0-4790BCC470F3}" type="pres">
      <dgm:prSet presAssocID="{D2F730D1-C26D-4809-BDFC-5FF606008B23}" presName="hierRoot4" presStyleCnt="0"/>
      <dgm:spPr/>
      <dgm:t>
        <a:bodyPr/>
        <a:lstStyle/>
        <a:p>
          <a:endParaRPr lang="en-US"/>
        </a:p>
      </dgm:t>
    </dgm:pt>
    <dgm:pt modelId="{F5933DF3-5585-4F3D-8AD7-890548EEA081}" type="pres">
      <dgm:prSet presAssocID="{D2F730D1-C26D-4809-BDFC-5FF606008B23}" presName="composite4" presStyleCnt="0"/>
      <dgm:spPr/>
      <dgm:t>
        <a:bodyPr/>
        <a:lstStyle/>
        <a:p>
          <a:endParaRPr lang="en-US"/>
        </a:p>
      </dgm:t>
    </dgm:pt>
    <dgm:pt modelId="{E6E10353-D078-4E42-BEEC-515ED85E18C3}" type="pres">
      <dgm:prSet presAssocID="{D2F730D1-C26D-4809-BDFC-5FF606008B23}" presName="background4" presStyleLbl="node4" presStyleIdx="4" presStyleCnt="5"/>
      <dgm:spPr/>
      <dgm:t>
        <a:bodyPr/>
        <a:lstStyle/>
        <a:p>
          <a:endParaRPr lang="en-US"/>
        </a:p>
      </dgm:t>
    </dgm:pt>
    <dgm:pt modelId="{88506B60-9E66-4E81-AFAB-A341D6CEE7C7}" type="pres">
      <dgm:prSet presAssocID="{D2F730D1-C26D-4809-BDFC-5FF606008B23}" presName="text4" presStyleLbl="fgAcc4" presStyleIdx="4" presStyleCnt="5" custScaleX="164193" custScaleY="203612" custLinFactY="-100000" custLinFactNeighborX="-94152" custLinFactNeighborY="-196138">
        <dgm:presLayoutVars>
          <dgm:chPref val="3"/>
        </dgm:presLayoutVars>
      </dgm:prSet>
      <dgm:spPr/>
      <dgm:t>
        <a:bodyPr/>
        <a:lstStyle/>
        <a:p>
          <a:endParaRPr lang="en-US"/>
        </a:p>
      </dgm:t>
    </dgm:pt>
    <dgm:pt modelId="{E8C9B5A2-4963-4B8F-8150-02A91A1EE798}" type="pres">
      <dgm:prSet presAssocID="{D2F730D1-C26D-4809-BDFC-5FF606008B23}" presName="hierChild5" presStyleCnt="0"/>
      <dgm:spPr/>
      <dgm:t>
        <a:bodyPr/>
        <a:lstStyle/>
        <a:p>
          <a:endParaRPr lang="en-US"/>
        </a:p>
      </dgm:t>
    </dgm:pt>
  </dgm:ptLst>
  <dgm:cxnLst>
    <dgm:cxn modelId="{04663758-94EE-4DCB-A764-13535FD31029}" type="presOf" srcId="{CFE828C8-DDF2-4EE9-B38A-9BD5B0C1E087}" destId="{45EBF65B-5A6B-49EF-B96F-ADDFEC80184F}" srcOrd="0" destOrd="0" presId="urn:microsoft.com/office/officeart/2005/8/layout/hierarchy1"/>
    <dgm:cxn modelId="{84521DE4-6AAD-445B-826C-1FB4AB32B3B0}" srcId="{CFE828C8-DDF2-4EE9-B38A-9BD5B0C1E087}" destId="{AA210521-98C0-45A2-8269-929D1DBC6A4B}" srcOrd="0" destOrd="0" parTransId="{F2D3AE2D-24E5-4C94-A2C9-A187F15B3E25}" sibTransId="{989D13EF-643F-449A-AC28-7431F0794119}"/>
    <dgm:cxn modelId="{0720209B-ABE7-43DD-A544-D5B0ADAD61E9}" type="presOf" srcId="{B5A0F533-8AA2-BC40-AB26-B90A53421FB7}" destId="{ADAE2F64-364B-6D47-832D-8BE4D8E056CA}" srcOrd="0" destOrd="0" presId="urn:microsoft.com/office/officeart/2005/8/layout/hierarchy1"/>
    <dgm:cxn modelId="{4B6F51C5-0795-48F6-9EC0-D1A8C46D5B9A}" type="presOf" srcId="{BB609CF2-1F72-40A3-AD6F-81FB83543D9D}" destId="{7918872B-8E6A-4928-AD0C-948CC4856A0D}" srcOrd="0" destOrd="0" presId="urn:microsoft.com/office/officeart/2005/8/layout/hierarchy1"/>
    <dgm:cxn modelId="{301D48E9-E2DA-4883-8263-C6C3C2A16A59}" type="presOf" srcId="{3073AB3D-B8F3-4F80-9E14-F3EB3A6E6FE5}" destId="{0FE709A7-A2A3-47ED-AC55-71F51D0EB904}" srcOrd="0" destOrd="0" presId="urn:microsoft.com/office/officeart/2005/8/layout/hierarchy1"/>
    <dgm:cxn modelId="{798E5A77-C7A8-4BE6-ADA3-D3851D4B1C20}" type="presOf" srcId="{D21A8FC4-3E58-43E6-8DD9-9385D458A9A4}" destId="{818C7D2B-F41F-4C41-8E81-547219312642}" srcOrd="0" destOrd="0" presId="urn:microsoft.com/office/officeart/2005/8/layout/hierarchy1"/>
    <dgm:cxn modelId="{DC3671C1-1506-43E4-88FB-D7554FD0F5DD}" type="presOf" srcId="{D2F730D1-C26D-4809-BDFC-5FF606008B23}" destId="{88506B60-9E66-4E81-AFAB-A341D6CEE7C7}" srcOrd="0" destOrd="0" presId="urn:microsoft.com/office/officeart/2005/8/layout/hierarchy1"/>
    <dgm:cxn modelId="{B1CBDCDA-C933-4FDD-AF2E-2EFBF091ED8A}" srcId="{25792496-C271-48D5-BB6A-B84C7CBA7846}" destId="{D2F730D1-C26D-4809-BDFC-5FF606008B23}" srcOrd="2" destOrd="0" parTransId="{CEF64441-2E62-448F-BBFC-31B816AA39C9}" sibTransId="{210850CE-D09E-49F5-BC03-DDF83B79CF14}"/>
    <dgm:cxn modelId="{87377113-C534-44F5-8D6E-935522DFB7D2}" type="presOf" srcId="{CBD6D7BD-9C2B-4EB4-8FAC-E81A9EC32E5E}" destId="{EC9E3C20-55E7-4A21-95B7-C7808C96112B}" srcOrd="0" destOrd="0" presId="urn:microsoft.com/office/officeart/2005/8/layout/hierarchy1"/>
    <dgm:cxn modelId="{1D92E519-4974-40D2-AA89-FA352CC553A4}" type="presOf" srcId="{1618BADA-9AF1-40CB-A480-079CCC12BBFB}" destId="{54B8E65F-5B8D-4FA8-84E3-7E0F5254C568}" srcOrd="0" destOrd="0" presId="urn:microsoft.com/office/officeart/2005/8/layout/hierarchy1"/>
    <dgm:cxn modelId="{142BD975-5D57-45EB-807C-84DFE93809AB}" type="presOf" srcId="{25792496-C271-48D5-BB6A-B84C7CBA7846}" destId="{2826970B-373B-FD43-98BC-AA0139AAF960}" srcOrd="0" destOrd="0" presId="urn:microsoft.com/office/officeart/2005/8/layout/hierarchy1"/>
    <dgm:cxn modelId="{72909503-02E1-4EDF-B026-8EE83A0B7974}" srcId="{25792496-C271-48D5-BB6A-B84C7CBA7846}" destId="{A7127D6B-E4B6-4048-AFFF-EB48E80B0CAE}" srcOrd="0" destOrd="0" parTransId="{1EB03D56-325C-490B-83B2-83362287F811}" sibTransId="{A7BD4C45-3CAC-4D15-8656-4A68E9C11839}"/>
    <dgm:cxn modelId="{5FF71000-EF5E-45FE-BA66-DB495D74FB08}" type="presOf" srcId="{81024424-45AC-42FB-8D5E-ABC9D437D667}" destId="{EFAA6BC0-DFF4-4F59-9FE8-FFE6264B3218}" srcOrd="0" destOrd="0" presId="urn:microsoft.com/office/officeart/2005/8/layout/hierarchy1"/>
    <dgm:cxn modelId="{50B89420-F1D1-448D-9A6E-5DAD02ABF31B}" srcId="{81024424-45AC-42FB-8D5E-ABC9D437D667}" destId="{06E586DA-5F5D-4EB0-9443-C14CF21B77F7}" srcOrd="0" destOrd="0" parTransId="{59EBF913-B6D4-45C2-91FF-57B9ABA8960A}" sibTransId="{F6AC2D05-2B09-49DA-B4FF-FDBBFBED9A69}"/>
    <dgm:cxn modelId="{B7D204B5-624A-4950-9128-1CC646DE58FE}" type="presOf" srcId="{AA210521-98C0-45A2-8269-929D1DBC6A4B}" destId="{34E25030-0FAD-46D3-9EF8-4BB575AB5187}" srcOrd="0" destOrd="0" presId="urn:microsoft.com/office/officeart/2005/8/layout/hierarchy1"/>
    <dgm:cxn modelId="{037E780F-E390-4EA2-9E86-FDD7691FBDA8}" type="presOf" srcId="{A7127D6B-E4B6-4048-AFFF-EB48E80B0CAE}" destId="{564CD04E-568E-4A4E-926D-906557046A3F}" srcOrd="0" destOrd="0" presId="urn:microsoft.com/office/officeart/2005/8/layout/hierarchy1"/>
    <dgm:cxn modelId="{161632AA-DA8C-8D4C-85BC-88CD1268058D}" srcId="{06E586DA-5F5D-4EB0-9443-C14CF21B77F7}" destId="{C089D58C-8D10-F54F-A99B-4B0AB5ADFF85}" srcOrd="3" destOrd="0" parTransId="{B5A0F533-8AA2-BC40-AB26-B90A53421FB7}" sibTransId="{BEF33798-B77A-FB43-8C61-BE228A7ABEE3}"/>
    <dgm:cxn modelId="{378C997E-FA0C-45B7-A683-06E6A1FDCD33}" srcId="{06E586DA-5F5D-4EB0-9443-C14CF21B77F7}" destId="{3609EC25-F5F2-4F42-8236-253C13433420}" srcOrd="2" destOrd="0" parTransId="{7F7DAB4A-E4A5-4683-86C2-EE6EA624E1AD}" sibTransId="{4674F9AF-F06E-4C9B-AB5B-6F3C93CF5111}"/>
    <dgm:cxn modelId="{3584E67E-7694-4901-A327-E1328599CAA0}" srcId="{06E586DA-5F5D-4EB0-9443-C14CF21B77F7}" destId="{CFE828C8-DDF2-4EE9-B38A-9BD5B0C1E087}" srcOrd="1" destOrd="0" parTransId="{1618BADA-9AF1-40CB-A480-079CCC12BBFB}" sibTransId="{CE602E0A-9F50-4178-BA15-7E459056E915}"/>
    <dgm:cxn modelId="{8EF86037-2C54-4CD1-9F86-9DE3CDFEC9AD}" srcId="{06E586DA-5F5D-4EB0-9443-C14CF21B77F7}" destId="{BB609CF2-1F72-40A3-AD6F-81FB83543D9D}" srcOrd="0" destOrd="0" parTransId="{CBD6D7BD-9C2B-4EB4-8FAC-E81A9EC32E5E}" sibTransId="{F5DC405E-4AB8-442C-A4BA-C9D3A6741B93}"/>
    <dgm:cxn modelId="{C8BC2398-90A0-42AB-B26E-982F3CA8296D}" type="presOf" srcId="{1EB03D56-325C-490B-83B2-83362287F811}" destId="{F64C3FB2-B83A-432A-8CAD-9C2C51EDBEFF}" srcOrd="0" destOrd="0" presId="urn:microsoft.com/office/officeart/2005/8/layout/hierarchy1"/>
    <dgm:cxn modelId="{4DECABBF-BC4F-4299-8AF0-8912B9F72CB3}" type="presOf" srcId="{BFCBD05E-E546-41AD-92E3-6C2FA3454F2C}" destId="{B805D455-6728-41CE-BC06-26D872AEF54C}" srcOrd="0" destOrd="0" presId="urn:microsoft.com/office/officeart/2005/8/layout/hierarchy1"/>
    <dgm:cxn modelId="{4FC97F02-7D7C-45A3-8B01-06D50A544DFB}" type="presOf" srcId="{D075FCD9-8DA7-491E-8244-B46594B8FB8D}" destId="{F017950F-8D35-4F60-AA10-300252DF6EDE}" srcOrd="0" destOrd="0" presId="urn:microsoft.com/office/officeart/2005/8/layout/hierarchy1"/>
    <dgm:cxn modelId="{0D2DE971-3792-4A39-8F54-9DEB38E84F03}" type="presOf" srcId="{59EBF913-B6D4-45C2-91FF-57B9ABA8960A}" destId="{F91F71AB-C7DF-46EC-8B09-114A27764EDE}" srcOrd="0" destOrd="0" presId="urn:microsoft.com/office/officeart/2005/8/layout/hierarchy1"/>
    <dgm:cxn modelId="{64842B4E-119D-4570-B3FF-87F1408834F8}" srcId="{D075FCD9-8DA7-491E-8244-B46594B8FB8D}" destId="{25792496-C271-48D5-BB6A-B84C7CBA7846}" srcOrd="0" destOrd="0" parTransId="{E84B0D01-61B7-40FE-8283-B0843FB49C3E}" sibTransId="{0ED79CD8-3FA6-4507-98A3-B2B3C115FDF7}"/>
    <dgm:cxn modelId="{B5743C64-8602-4534-933F-5C08098A5C46}" srcId="{CFE828C8-DDF2-4EE9-B38A-9BD5B0C1E087}" destId="{D21A8FC4-3E58-43E6-8DD9-9385D458A9A4}" srcOrd="1" destOrd="0" parTransId="{BFCBD05E-E546-41AD-92E3-6C2FA3454F2C}" sibTransId="{994731BC-90A8-4DC0-8E91-3ED0E292DA74}"/>
    <dgm:cxn modelId="{C280EA4A-E3BE-4D08-9CD9-51C7ED0FFC9E}" type="presOf" srcId="{E84B0D01-61B7-40FE-8283-B0843FB49C3E}" destId="{47B13535-A62D-D640-A145-DBB63730BF49}" srcOrd="0" destOrd="0" presId="urn:microsoft.com/office/officeart/2005/8/layout/hierarchy1"/>
    <dgm:cxn modelId="{5A03E026-2427-461D-A1D6-EF200065E458}" type="presOf" srcId="{06E586DA-5F5D-4EB0-9443-C14CF21B77F7}" destId="{D9AB5BF5-A984-4BDE-9412-F1CC5BFA9A99}" srcOrd="0" destOrd="0" presId="urn:microsoft.com/office/officeart/2005/8/layout/hierarchy1"/>
    <dgm:cxn modelId="{AA057C76-F6C7-4AB3-902C-AB9428BB5276}" type="presOf" srcId="{7F7DAB4A-E4A5-4683-86C2-EE6EA624E1AD}" destId="{D935461D-F6E0-44B1-BA02-DEF725A74A2B}" srcOrd="0" destOrd="0" presId="urn:microsoft.com/office/officeart/2005/8/layout/hierarchy1"/>
    <dgm:cxn modelId="{2062D0F7-01DD-489B-A5DE-321192CE5296}" type="presOf" srcId="{3609EC25-F5F2-4F42-8236-253C13433420}" destId="{F3E207ED-B174-4CB5-AB04-2357E34FF20F}" srcOrd="0" destOrd="0" presId="urn:microsoft.com/office/officeart/2005/8/layout/hierarchy1"/>
    <dgm:cxn modelId="{FCD8453E-FE46-4549-A4B5-A306A99B5DB7}" srcId="{8E1248D5-90B2-487D-BE4A-A09B7A5584BB}" destId="{81024424-45AC-42FB-8D5E-ABC9D437D667}" srcOrd="0" destOrd="0" parTransId="{7F682FD0-601E-4629-8A0C-1B0097FEA8CC}" sibTransId="{F9496B9B-BADC-4B8C-9288-A54FC500B758}"/>
    <dgm:cxn modelId="{D2864D4F-C0B3-450D-B948-6FF11C9E77DC}" type="presOf" srcId="{1AAC3C55-8BFD-DF49-819D-6FDB52BD43CF}" destId="{D8C3E537-7464-BC41-9617-F5B359D5C59C}" srcOrd="0" destOrd="0" presId="urn:microsoft.com/office/officeart/2005/8/layout/hierarchy1"/>
    <dgm:cxn modelId="{7B0BC6E4-DA05-484F-BB16-61AC49A9645B}" type="presOf" srcId="{8E1248D5-90B2-487D-BE4A-A09B7A5584BB}" destId="{1DC0C61D-5937-4649-88DA-CDE5CDE36F58}" srcOrd="0" destOrd="0" presId="urn:microsoft.com/office/officeart/2005/8/layout/hierarchy1"/>
    <dgm:cxn modelId="{C29A39AA-2CD5-E442-804D-F34FFC180D3A}" srcId="{25792496-C271-48D5-BB6A-B84C7CBA7846}" destId="{1AAC3C55-8BFD-DF49-819D-6FDB52BD43CF}" srcOrd="1" destOrd="0" parTransId="{0867482B-7FED-6D41-AB47-D6CF6AEBF929}" sibTransId="{1A8FA544-39A4-CD44-8765-292ABBDEC06E}"/>
    <dgm:cxn modelId="{E9FF91BC-0408-47A6-80F0-CD4D1F85F925}" type="presOf" srcId="{0867482B-7FED-6D41-AB47-D6CF6AEBF929}" destId="{262D7121-36D2-8441-819E-BAD033C6040E}" srcOrd="0" destOrd="0" presId="urn:microsoft.com/office/officeart/2005/8/layout/hierarchy1"/>
    <dgm:cxn modelId="{A1782B48-92AA-4FDC-A86A-748205E56AC4}" srcId="{81024424-45AC-42FB-8D5E-ABC9D437D667}" destId="{D075FCD9-8DA7-491E-8244-B46594B8FB8D}" srcOrd="1" destOrd="0" parTransId="{3073AB3D-B8F3-4F80-9E14-F3EB3A6E6FE5}" sibTransId="{25ABB761-F9F4-4ACD-9440-F27BFB45770A}"/>
    <dgm:cxn modelId="{12FA7E00-8AC2-4150-84F4-E3D5310804E2}" type="presOf" srcId="{CEF64441-2E62-448F-BBFC-31B816AA39C9}" destId="{B0A87295-873A-4FE4-A201-B9B5D352469E}" srcOrd="0" destOrd="0" presId="urn:microsoft.com/office/officeart/2005/8/layout/hierarchy1"/>
    <dgm:cxn modelId="{0C8738CB-CAA7-4CE5-9E9A-8EFA879DAF32}" type="presOf" srcId="{C089D58C-8D10-F54F-A99B-4B0AB5ADFF85}" destId="{BD78F561-B753-AC44-B142-A0D1FD2BC541}" srcOrd="0" destOrd="0" presId="urn:microsoft.com/office/officeart/2005/8/layout/hierarchy1"/>
    <dgm:cxn modelId="{69D9CE05-710B-4378-A15D-B58C05E4AF3C}" type="presOf" srcId="{F2D3AE2D-24E5-4C94-A2C9-A187F15B3E25}" destId="{7A881527-E80A-4C7D-B3A9-ECBCF99C51C6}" srcOrd="0" destOrd="0" presId="urn:microsoft.com/office/officeart/2005/8/layout/hierarchy1"/>
    <dgm:cxn modelId="{6EE5258D-1D5D-4356-8C71-877D73EDE46B}" type="presParOf" srcId="{1DC0C61D-5937-4649-88DA-CDE5CDE36F58}" destId="{08ED479C-6645-45FC-9113-AFB54BAFC43E}" srcOrd="0" destOrd="0" presId="urn:microsoft.com/office/officeart/2005/8/layout/hierarchy1"/>
    <dgm:cxn modelId="{72CA7BF9-E9D6-4C63-AFB9-467686B5CC21}" type="presParOf" srcId="{08ED479C-6645-45FC-9113-AFB54BAFC43E}" destId="{2DE0EC2B-A9DB-462D-9E18-F0752858069D}" srcOrd="0" destOrd="0" presId="urn:microsoft.com/office/officeart/2005/8/layout/hierarchy1"/>
    <dgm:cxn modelId="{B2F6B31B-2FD6-4DC5-BECF-41EC0EA290E5}" type="presParOf" srcId="{2DE0EC2B-A9DB-462D-9E18-F0752858069D}" destId="{63C80D51-795D-436E-95D3-E5BD3E43F080}" srcOrd="0" destOrd="0" presId="urn:microsoft.com/office/officeart/2005/8/layout/hierarchy1"/>
    <dgm:cxn modelId="{2CA9EB35-C082-4696-A6F5-D677157FEA10}" type="presParOf" srcId="{2DE0EC2B-A9DB-462D-9E18-F0752858069D}" destId="{EFAA6BC0-DFF4-4F59-9FE8-FFE6264B3218}" srcOrd="1" destOrd="0" presId="urn:microsoft.com/office/officeart/2005/8/layout/hierarchy1"/>
    <dgm:cxn modelId="{68D5788C-578E-40C2-BF07-B13DFAEB9AB3}" type="presParOf" srcId="{08ED479C-6645-45FC-9113-AFB54BAFC43E}" destId="{1DC9FED3-AEB7-4B42-BABB-AA96B4AC6A53}" srcOrd="1" destOrd="0" presId="urn:microsoft.com/office/officeart/2005/8/layout/hierarchy1"/>
    <dgm:cxn modelId="{7F42C071-EEB5-4365-8A51-AF659FEB9A7A}" type="presParOf" srcId="{1DC9FED3-AEB7-4B42-BABB-AA96B4AC6A53}" destId="{F91F71AB-C7DF-46EC-8B09-114A27764EDE}" srcOrd="0" destOrd="0" presId="urn:microsoft.com/office/officeart/2005/8/layout/hierarchy1"/>
    <dgm:cxn modelId="{22929A4B-1334-4FDB-A3F7-BFDA5D63C7C2}" type="presParOf" srcId="{1DC9FED3-AEB7-4B42-BABB-AA96B4AC6A53}" destId="{64226393-CC54-4C1D-A23A-2FDC8F3EF00D}" srcOrd="1" destOrd="0" presId="urn:microsoft.com/office/officeart/2005/8/layout/hierarchy1"/>
    <dgm:cxn modelId="{8E5D5E02-4163-4357-BF49-A548C18F9B58}" type="presParOf" srcId="{64226393-CC54-4C1D-A23A-2FDC8F3EF00D}" destId="{18DDE0A8-95E8-448D-A088-C3263FEEA484}" srcOrd="0" destOrd="0" presId="urn:microsoft.com/office/officeart/2005/8/layout/hierarchy1"/>
    <dgm:cxn modelId="{CC018434-C4DB-42DB-A3AF-5332322E4530}" type="presParOf" srcId="{18DDE0A8-95E8-448D-A088-C3263FEEA484}" destId="{22F055F2-6754-42E1-844A-0461004EF0FF}" srcOrd="0" destOrd="0" presId="urn:microsoft.com/office/officeart/2005/8/layout/hierarchy1"/>
    <dgm:cxn modelId="{66677709-9B4E-410D-8E43-7B19DC4138DB}" type="presParOf" srcId="{18DDE0A8-95E8-448D-A088-C3263FEEA484}" destId="{D9AB5BF5-A984-4BDE-9412-F1CC5BFA9A99}" srcOrd="1" destOrd="0" presId="urn:microsoft.com/office/officeart/2005/8/layout/hierarchy1"/>
    <dgm:cxn modelId="{8B05D3D2-AB97-4300-A327-D5E654D50117}" type="presParOf" srcId="{64226393-CC54-4C1D-A23A-2FDC8F3EF00D}" destId="{C03515D1-C988-41E1-B3AE-82FC13695BC5}" srcOrd="1" destOrd="0" presId="urn:microsoft.com/office/officeart/2005/8/layout/hierarchy1"/>
    <dgm:cxn modelId="{C7A33950-B347-4676-9583-ADF81D8F2214}" type="presParOf" srcId="{C03515D1-C988-41E1-B3AE-82FC13695BC5}" destId="{EC9E3C20-55E7-4A21-95B7-C7808C96112B}" srcOrd="0" destOrd="0" presId="urn:microsoft.com/office/officeart/2005/8/layout/hierarchy1"/>
    <dgm:cxn modelId="{656E1ADA-DC41-44A9-8C45-8D49F1449A6E}" type="presParOf" srcId="{C03515D1-C988-41E1-B3AE-82FC13695BC5}" destId="{15F346E9-4CB5-45F1-942F-0881F98EC061}" srcOrd="1" destOrd="0" presId="urn:microsoft.com/office/officeart/2005/8/layout/hierarchy1"/>
    <dgm:cxn modelId="{ACA32544-2F7C-4789-8CFB-FE485DB1DAF0}" type="presParOf" srcId="{15F346E9-4CB5-45F1-942F-0881F98EC061}" destId="{144965B8-7BB3-4F46-B28F-F1FB3400C21E}" srcOrd="0" destOrd="0" presId="urn:microsoft.com/office/officeart/2005/8/layout/hierarchy1"/>
    <dgm:cxn modelId="{8E124611-5FE6-4B6A-8D33-46A5E4D3ABAA}" type="presParOf" srcId="{144965B8-7BB3-4F46-B28F-F1FB3400C21E}" destId="{4B1BFEF4-270A-447E-9D7E-80FE86522E18}" srcOrd="0" destOrd="0" presId="urn:microsoft.com/office/officeart/2005/8/layout/hierarchy1"/>
    <dgm:cxn modelId="{8A3BC92B-F95C-498B-97D5-894C35BC762D}" type="presParOf" srcId="{144965B8-7BB3-4F46-B28F-F1FB3400C21E}" destId="{7918872B-8E6A-4928-AD0C-948CC4856A0D}" srcOrd="1" destOrd="0" presId="urn:microsoft.com/office/officeart/2005/8/layout/hierarchy1"/>
    <dgm:cxn modelId="{F36213A7-0E54-4708-A616-1DE3A0A8FB4A}" type="presParOf" srcId="{15F346E9-4CB5-45F1-942F-0881F98EC061}" destId="{FD3A3275-A075-47EF-B0D9-CC0F1AEE1501}" srcOrd="1" destOrd="0" presId="urn:microsoft.com/office/officeart/2005/8/layout/hierarchy1"/>
    <dgm:cxn modelId="{07500C22-E016-4CE1-A992-6E6E736A6300}" type="presParOf" srcId="{C03515D1-C988-41E1-B3AE-82FC13695BC5}" destId="{54B8E65F-5B8D-4FA8-84E3-7E0F5254C568}" srcOrd="2" destOrd="0" presId="urn:microsoft.com/office/officeart/2005/8/layout/hierarchy1"/>
    <dgm:cxn modelId="{0DD95FE5-F1ED-4153-8BE1-17A761FD9F3A}" type="presParOf" srcId="{C03515D1-C988-41E1-B3AE-82FC13695BC5}" destId="{7A36C6CC-9683-4438-BEC2-9C398738222E}" srcOrd="3" destOrd="0" presId="urn:microsoft.com/office/officeart/2005/8/layout/hierarchy1"/>
    <dgm:cxn modelId="{B5B1E0DC-657C-4F86-854C-8B6DA3956ED2}" type="presParOf" srcId="{7A36C6CC-9683-4438-BEC2-9C398738222E}" destId="{2BEB0C6F-068F-498B-BC54-E4B5B3CF5AEC}" srcOrd="0" destOrd="0" presId="urn:microsoft.com/office/officeart/2005/8/layout/hierarchy1"/>
    <dgm:cxn modelId="{23FD1C17-55C8-4FE3-8AFB-8A45CA03C00B}" type="presParOf" srcId="{2BEB0C6F-068F-498B-BC54-E4B5B3CF5AEC}" destId="{219DE1B8-062D-4E58-B9D2-B32B91C34F21}" srcOrd="0" destOrd="0" presId="urn:microsoft.com/office/officeart/2005/8/layout/hierarchy1"/>
    <dgm:cxn modelId="{451104FE-44E8-4EA2-8328-9110BF0A726E}" type="presParOf" srcId="{2BEB0C6F-068F-498B-BC54-E4B5B3CF5AEC}" destId="{45EBF65B-5A6B-49EF-B96F-ADDFEC80184F}" srcOrd="1" destOrd="0" presId="urn:microsoft.com/office/officeart/2005/8/layout/hierarchy1"/>
    <dgm:cxn modelId="{40CCE6A9-A003-4499-9470-85C1168936ED}" type="presParOf" srcId="{7A36C6CC-9683-4438-BEC2-9C398738222E}" destId="{F9C37B7E-A663-444C-8140-A942612F8160}" srcOrd="1" destOrd="0" presId="urn:microsoft.com/office/officeart/2005/8/layout/hierarchy1"/>
    <dgm:cxn modelId="{28F6D9AF-1AEE-444C-B134-7CB59D641AB1}" type="presParOf" srcId="{F9C37B7E-A663-444C-8140-A942612F8160}" destId="{7A881527-E80A-4C7D-B3A9-ECBCF99C51C6}" srcOrd="0" destOrd="0" presId="urn:microsoft.com/office/officeart/2005/8/layout/hierarchy1"/>
    <dgm:cxn modelId="{7407865E-19E5-44CE-9F8E-DC2822521EBB}" type="presParOf" srcId="{F9C37B7E-A663-444C-8140-A942612F8160}" destId="{B72FDF27-C70D-4D44-BD70-9A274A2373CF}" srcOrd="1" destOrd="0" presId="urn:microsoft.com/office/officeart/2005/8/layout/hierarchy1"/>
    <dgm:cxn modelId="{CE8E2415-8FEA-475B-9F2C-86C2993D71F8}" type="presParOf" srcId="{B72FDF27-C70D-4D44-BD70-9A274A2373CF}" destId="{D32ABEB5-B55E-4D36-9BD3-39264EA1E07F}" srcOrd="0" destOrd="0" presId="urn:microsoft.com/office/officeart/2005/8/layout/hierarchy1"/>
    <dgm:cxn modelId="{ABD3E67D-EF80-4C11-BE26-AA8F9E583F7C}" type="presParOf" srcId="{D32ABEB5-B55E-4D36-9BD3-39264EA1E07F}" destId="{E4DBBE8D-028C-4A46-A1EE-DDFA6DC03691}" srcOrd="0" destOrd="0" presId="urn:microsoft.com/office/officeart/2005/8/layout/hierarchy1"/>
    <dgm:cxn modelId="{9C0A7C8C-A648-4F72-AFCD-ABF7C91FD191}" type="presParOf" srcId="{D32ABEB5-B55E-4D36-9BD3-39264EA1E07F}" destId="{34E25030-0FAD-46D3-9EF8-4BB575AB5187}" srcOrd="1" destOrd="0" presId="urn:microsoft.com/office/officeart/2005/8/layout/hierarchy1"/>
    <dgm:cxn modelId="{95985217-062A-4C39-B15C-56D582424733}" type="presParOf" srcId="{B72FDF27-C70D-4D44-BD70-9A274A2373CF}" destId="{CC36AEAA-8C2F-474A-8E79-1F99013D64AC}" srcOrd="1" destOrd="0" presId="urn:microsoft.com/office/officeart/2005/8/layout/hierarchy1"/>
    <dgm:cxn modelId="{A9BBEC20-4044-48B9-A00A-B4DE3FB0AC12}" type="presParOf" srcId="{F9C37B7E-A663-444C-8140-A942612F8160}" destId="{B805D455-6728-41CE-BC06-26D872AEF54C}" srcOrd="2" destOrd="0" presId="urn:microsoft.com/office/officeart/2005/8/layout/hierarchy1"/>
    <dgm:cxn modelId="{0EAC17E8-818D-438D-916A-6A013CDEAAC6}" type="presParOf" srcId="{F9C37B7E-A663-444C-8140-A942612F8160}" destId="{950663F5-54B1-42E0-833C-B7AD99D5F236}" srcOrd="3" destOrd="0" presId="urn:microsoft.com/office/officeart/2005/8/layout/hierarchy1"/>
    <dgm:cxn modelId="{80FC2CD4-C464-4BEF-90B8-942F66EBB358}" type="presParOf" srcId="{950663F5-54B1-42E0-833C-B7AD99D5F236}" destId="{DC9B8BD1-3B76-4D94-B0D0-D931D02310B4}" srcOrd="0" destOrd="0" presId="urn:microsoft.com/office/officeart/2005/8/layout/hierarchy1"/>
    <dgm:cxn modelId="{CA84DBE1-FD05-4268-9AD2-025004A71DC4}" type="presParOf" srcId="{DC9B8BD1-3B76-4D94-B0D0-D931D02310B4}" destId="{8B4DE7EB-7C7B-40A7-B287-FE1BF0689F9C}" srcOrd="0" destOrd="0" presId="urn:microsoft.com/office/officeart/2005/8/layout/hierarchy1"/>
    <dgm:cxn modelId="{C7BA089B-73F9-45E5-9545-C297E3C86D02}" type="presParOf" srcId="{DC9B8BD1-3B76-4D94-B0D0-D931D02310B4}" destId="{818C7D2B-F41F-4C41-8E81-547219312642}" srcOrd="1" destOrd="0" presId="urn:microsoft.com/office/officeart/2005/8/layout/hierarchy1"/>
    <dgm:cxn modelId="{945FF73E-9DCB-4EC5-9804-8C7B8B5E8317}" type="presParOf" srcId="{950663F5-54B1-42E0-833C-B7AD99D5F236}" destId="{41C2F70A-D7E1-40BE-AFA7-268F10D9F034}" srcOrd="1" destOrd="0" presId="urn:microsoft.com/office/officeart/2005/8/layout/hierarchy1"/>
    <dgm:cxn modelId="{C5616EEF-7864-4210-B492-D122E6EBA05E}" type="presParOf" srcId="{C03515D1-C988-41E1-B3AE-82FC13695BC5}" destId="{D935461D-F6E0-44B1-BA02-DEF725A74A2B}" srcOrd="4" destOrd="0" presId="urn:microsoft.com/office/officeart/2005/8/layout/hierarchy1"/>
    <dgm:cxn modelId="{3B082F9D-C0D1-42AA-B698-2D27D516E847}" type="presParOf" srcId="{C03515D1-C988-41E1-B3AE-82FC13695BC5}" destId="{E85EF70B-37D8-4FB8-912A-6C8D90FFCB20}" srcOrd="5" destOrd="0" presId="urn:microsoft.com/office/officeart/2005/8/layout/hierarchy1"/>
    <dgm:cxn modelId="{791D26D1-0406-4867-9A70-0D5B4EB8FEEB}" type="presParOf" srcId="{E85EF70B-37D8-4FB8-912A-6C8D90FFCB20}" destId="{C153E0AF-820C-4DB5-83E0-B7713AC55337}" srcOrd="0" destOrd="0" presId="urn:microsoft.com/office/officeart/2005/8/layout/hierarchy1"/>
    <dgm:cxn modelId="{34DC7432-972F-48BA-B2EF-9CC4F7451593}" type="presParOf" srcId="{C153E0AF-820C-4DB5-83E0-B7713AC55337}" destId="{5AAED611-8F28-4622-8E9C-2C0197C0C7D9}" srcOrd="0" destOrd="0" presId="urn:microsoft.com/office/officeart/2005/8/layout/hierarchy1"/>
    <dgm:cxn modelId="{2158916F-E53F-4AFB-9B39-3C8B56443492}" type="presParOf" srcId="{C153E0AF-820C-4DB5-83E0-B7713AC55337}" destId="{F3E207ED-B174-4CB5-AB04-2357E34FF20F}" srcOrd="1" destOrd="0" presId="urn:microsoft.com/office/officeart/2005/8/layout/hierarchy1"/>
    <dgm:cxn modelId="{14C126E5-BEA6-4116-9CD7-F30F03B8861A}" type="presParOf" srcId="{E85EF70B-37D8-4FB8-912A-6C8D90FFCB20}" destId="{AA38A5B7-4D63-49A8-9397-32FD011D376B}" srcOrd="1" destOrd="0" presId="urn:microsoft.com/office/officeart/2005/8/layout/hierarchy1"/>
    <dgm:cxn modelId="{FC21E7F2-B91D-404A-93F3-F8B9E1E5EC1F}" type="presParOf" srcId="{C03515D1-C988-41E1-B3AE-82FC13695BC5}" destId="{ADAE2F64-364B-6D47-832D-8BE4D8E056CA}" srcOrd="6" destOrd="0" presId="urn:microsoft.com/office/officeart/2005/8/layout/hierarchy1"/>
    <dgm:cxn modelId="{9771C84C-4956-474C-AF86-56C8484680D7}" type="presParOf" srcId="{C03515D1-C988-41E1-B3AE-82FC13695BC5}" destId="{9445E69D-813D-764E-844E-BB3667A9A394}" srcOrd="7" destOrd="0" presId="urn:microsoft.com/office/officeart/2005/8/layout/hierarchy1"/>
    <dgm:cxn modelId="{CA9E8463-A044-42E8-853D-D987C8890D2C}" type="presParOf" srcId="{9445E69D-813D-764E-844E-BB3667A9A394}" destId="{4AB3630C-3746-294F-BB58-912338C4A5AD}" srcOrd="0" destOrd="0" presId="urn:microsoft.com/office/officeart/2005/8/layout/hierarchy1"/>
    <dgm:cxn modelId="{5887755C-2C73-4AE7-80F0-A38EFD328BFB}" type="presParOf" srcId="{4AB3630C-3746-294F-BB58-912338C4A5AD}" destId="{7F27A98F-2D41-E641-8A0E-B2ABF7DFA82E}" srcOrd="0" destOrd="0" presId="urn:microsoft.com/office/officeart/2005/8/layout/hierarchy1"/>
    <dgm:cxn modelId="{BE1F6A81-7A2B-45A7-ABF8-CB354FA77D4B}" type="presParOf" srcId="{4AB3630C-3746-294F-BB58-912338C4A5AD}" destId="{BD78F561-B753-AC44-B142-A0D1FD2BC541}" srcOrd="1" destOrd="0" presId="urn:microsoft.com/office/officeart/2005/8/layout/hierarchy1"/>
    <dgm:cxn modelId="{26428E34-4C80-48B3-BC76-C39033D52F97}" type="presParOf" srcId="{9445E69D-813D-764E-844E-BB3667A9A394}" destId="{04BA85EC-6E2A-5849-B7E2-0F729686FBB3}" srcOrd="1" destOrd="0" presId="urn:microsoft.com/office/officeart/2005/8/layout/hierarchy1"/>
    <dgm:cxn modelId="{C9F95798-1B63-48D4-8AFD-F0E7DD380A5E}" type="presParOf" srcId="{1DC9FED3-AEB7-4B42-BABB-AA96B4AC6A53}" destId="{0FE709A7-A2A3-47ED-AC55-71F51D0EB904}" srcOrd="2" destOrd="0" presId="urn:microsoft.com/office/officeart/2005/8/layout/hierarchy1"/>
    <dgm:cxn modelId="{5701F9ED-33F4-4495-B840-9C7CE602327E}" type="presParOf" srcId="{1DC9FED3-AEB7-4B42-BABB-AA96B4AC6A53}" destId="{D56FE295-761B-4E76-8883-1863EA5E8F0A}" srcOrd="3" destOrd="0" presId="urn:microsoft.com/office/officeart/2005/8/layout/hierarchy1"/>
    <dgm:cxn modelId="{E584850A-1C00-411B-823A-8436FC2B0998}" type="presParOf" srcId="{D56FE295-761B-4E76-8883-1863EA5E8F0A}" destId="{E0C22014-FF76-44A6-A22E-727E6F426196}" srcOrd="0" destOrd="0" presId="urn:microsoft.com/office/officeart/2005/8/layout/hierarchy1"/>
    <dgm:cxn modelId="{C8B0B5C1-E267-456C-8B78-FA0B2BD92A08}" type="presParOf" srcId="{E0C22014-FF76-44A6-A22E-727E6F426196}" destId="{F57384C5-F76C-4BCE-B997-653883BC646A}" srcOrd="0" destOrd="0" presId="urn:microsoft.com/office/officeart/2005/8/layout/hierarchy1"/>
    <dgm:cxn modelId="{5A61856B-CB08-415C-A63E-243FD5063F58}" type="presParOf" srcId="{E0C22014-FF76-44A6-A22E-727E6F426196}" destId="{F017950F-8D35-4F60-AA10-300252DF6EDE}" srcOrd="1" destOrd="0" presId="urn:microsoft.com/office/officeart/2005/8/layout/hierarchy1"/>
    <dgm:cxn modelId="{F50CF978-6C81-4042-AD5B-4BFC2A5D0203}" type="presParOf" srcId="{D56FE295-761B-4E76-8883-1863EA5E8F0A}" destId="{A0FE86AB-3581-45EF-926B-ADBF3628100F}" srcOrd="1" destOrd="0" presId="urn:microsoft.com/office/officeart/2005/8/layout/hierarchy1"/>
    <dgm:cxn modelId="{76801E2C-674C-4C61-ABDE-1B1B52F46C02}" type="presParOf" srcId="{A0FE86AB-3581-45EF-926B-ADBF3628100F}" destId="{47B13535-A62D-D640-A145-DBB63730BF49}" srcOrd="0" destOrd="0" presId="urn:microsoft.com/office/officeart/2005/8/layout/hierarchy1"/>
    <dgm:cxn modelId="{58CCEFDD-2232-44C9-BC19-F0E30F6A23F5}" type="presParOf" srcId="{A0FE86AB-3581-45EF-926B-ADBF3628100F}" destId="{CD55D79A-7A62-B240-A3D2-31CE379C8519}" srcOrd="1" destOrd="0" presId="urn:microsoft.com/office/officeart/2005/8/layout/hierarchy1"/>
    <dgm:cxn modelId="{0DB540F7-0B24-4188-9F7D-D18ECB58344B}" type="presParOf" srcId="{CD55D79A-7A62-B240-A3D2-31CE379C8519}" destId="{DFFC678B-06D1-7D4F-96FF-06994FFEED9B}" srcOrd="0" destOrd="0" presId="urn:microsoft.com/office/officeart/2005/8/layout/hierarchy1"/>
    <dgm:cxn modelId="{667DCCFD-E723-4DB0-B347-A200813F49C1}" type="presParOf" srcId="{DFFC678B-06D1-7D4F-96FF-06994FFEED9B}" destId="{027BE2B7-C27E-FE4B-AE63-8FE8BA7C5C53}" srcOrd="0" destOrd="0" presId="urn:microsoft.com/office/officeart/2005/8/layout/hierarchy1"/>
    <dgm:cxn modelId="{70900EC5-525E-45E4-9A61-96A521DFB6EA}" type="presParOf" srcId="{DFFC678B-06D1-7D4F-96FF-06994FFEED9B}" destId="{2826970B-373B-FD43-98BC-AA0139AAF960}" srcOrd="1" destOrd="0" presId="urn:microsoft.com/office/officeart/2005/8/layout/hierarchy1"/>
    <dgm:cxn modelId="{03B1E101-D7CB-4188-88FA-CB0C3AFD162D}" type="presParOf" srcId="{CD55D79A-7A62-B240-A3D2-31CE379C8519}" destId="{E8696538-BDBD-7347-8AA9-A1CB466F8925}" srcOrd="1" destOrd="0" presId="urn:microsoft.com/office/officeart/2005/8/layout/hierarchy1"/>
    <dgm:cxn modelId="{9C98AD65-E68F-4842-9569-F0252F592C90}" type="presParOf" srcId="{E8696538-BDBD-7347-8AA9-A1CB466F8925}" destId="{F64C3FB2-B83A-432A-8CAD-9C2C51EDBEFF}" srcOrd="0" destOrd="0" presId="urn:microsoft.com/office/officeart/2005/8/layout/hierarchy1"/>
    <dgm:cxn modelId="{DD70B25F-B8F9-4EA1-9EE1-7970B0708EC5}" type="presParOf" srcId="{E8696538-BDBD-7347-8AA9-A1CB466F8925}" destId="{90A75653-8B68-40D2-B281-9A6F70BBC575}" srcOrd="1" destOrd="0" presId="urn:microsoft.com/office/officeart/2005/8/layout/hierarchy1"/>
    <dgm:cxn modelId="{6853B6D5-28E6-4007-907C-C4C8C4C3BBE0}" type="presParOf" srcId="{90A75653-8B68-40D2-B281-9A6F70BBC575}" destId="{4B31FD8C-202A-40BD-87B2-A3D357F53BED}" srcOrd="0" destOrd="0" presId="urn:microsoft.com/office/officeart/2005/8/layout/hierarchy1"/>
    <dgm:cxn modelId="{B4A888A4-9828-4A63-B870-F127221A90B0}" type="presParOf" srcId="{4B31FD8C-202A-40BD-87B2-A3D357F53BED}" destId="{8AF89BB2-E896-4235-8F23-0322636A5841}" srcOrd="0" destOrd="0" presId="urn:microsoft.com/office/officeart/2005/8/layout/hierarchy1"/>
    <dgm:cxn modelId="{8B49B2C3-B4CC-4C24-98A2-485A1E850EED}" type="presParOf" srcId="{4B31FD8C-202A-40BD-87B2-A3D357F53BED}" destId="{564CD04E-568E-4A4E-926D-906557046A3F}" srcOrd="1" destOrd="0" presId="urn:microsoft.com/office/officeart/2005/8/layout/hierarchy1"/>
    <dgm:cxn modelId="{FDFED80F-270A-4D34-8C56-6FCADA3DF24D}" type="presParOf" srcId="{90A75653-8B68-40D2-B281-9A6F70BBC575}" destId="{5A39AEFB-F2C2-4F49-97E7-3F00C7144683}" srcOrd="1" destOrd="0" presId="urn:microsoft.com/office/officeart/2005/8/layout/hierarchy1"/>
    <dgm:cxn modelId="{791719CE-3E52-410D-AC39-740B696068DA}" type="presParOf" srcId="{E8696538-BDBD-7347-8AA9-A1CB466F8925}" destId="{262D7121-36D2-8441-819E-BAD033C6040E}" srcOrd="2" destOrd="0" presId="urn:microsoft.com/office/officeart/2005/8/layout/hierarchy1"/>
    <dgm:cxn modelId="{DA29F80E-6548-4255-9C61-883EB106F126}" type="presParOf" srcId="{E8696538-BDBD-7347-8AA9-A1CB466F8925}" destId="{5CF6A4B2-0F46-1C43-A67A-BB9BB14C850F}" srcOrd="3" destOrd="0" presId="urn:microsoft.com/office/officeart/2005/8/layout/hierarchy1"/>
    <dgm:cxn modelId="{C74D8EE2-0A4F-4C54-AA6B-A2648A4BB0C4}" type="presParOf" srcId="{5CF6A4B2-0F46-1C43-A67A-BB9BB14C850F}" destId="{19C0773F-AF30-E549-900A-9D27E39B9302}" srcOrd="0" destOrd="0" presId="urn:microsoft.com/office/officeart/2005/8/layout/hierarchy1"/>
    <dgm:cxn modelId="{82CEF28A-4D47-4792-904F-B443B5F914E2}" type="presParOf" srcId="{19C0773F-AF30-E549-900A-9D27E39B9302}" destId="{0AEE9DC5-7DB5-8A48-BD7A-C0BC299DB64A}" srcOrd="0" destOrd="0" presId="urn:microsoft.com/office/officeart/2005/8/layout/hierarchy1"/>
    <dgm:cxn modelId="{A6B76BE9-038F-47CD-BEEF-CF479AF1B614}" type="presParOf" srcId="{19C0773F-AF30-E549-900A-9D27E39B9302}" destId="{D8C3E537-7464-BC41-9617-F5B359D5C59C}" srcOrd="1" destOrd="0" presId="urn:microsoft.com/office/officeart/2005/8/layout/hierarchy1"/>
    <dgm:cxn modelId="{3AC524FB-9711-46AD-AC02-0DACD09ED71A}" type="presParOf" srcId="{5CF6A4B2-0F46-1C43-A67A-BB9BB14C850F}" destId="{B2BB941D-9625-8146-8BD4-914B4D9079EE}" srcOrd="1" destOrd="0" presId="urn:microsoft.com/office/officeart/2005/8/layout/hierarchy1"/>
    <dgm:cxn modelId="{D2EE901D-D514-4688-9447-F8587163D333}" type="presParOf" srcId="{E8696538-BDBD-7347-8AA9-A1CB466F8925}" destId="{B0A87295-873A-4FE4-A201-B9B5D352469E}" srcOrd="4" destOrd="0" presId="urn:microsoft.com/office/officeart/2005/8/layout/hierarchy1"/>
    <dgm:cxn modelId="{E5A6D134-D4F9-479C-B810-2ED4C2EAFB76}" type="presParOf" srcId="{E8696538-BDBD-7347-8AA9-A1CB466F8925}" destId="{FFE131A9-8B8F-4498-93B0-4790BCC470F3}" srcOrd="5" destOrd="0" presId="urn:microsoft.com/office/officeart/2005/8/layout/hierarchy1"/>
    <dgm:cxn modelId="{AD23C9C0-959A-48F1-B8F2-F96148422DED}" type="presParOf" srcId="{FFE131A9-8B8F-4498-93B0-4790BCC470F3}" destId="{F5933DF3-5585-4F3D-8AD7-890548EEA081}" srcOrd="0" destOrd="0" presId="urn:microsoft.com/office/officeart/2005/8/layout/hierarchy1"/>
    <dgm:cxn modelId="{7C60216F-2000-43D6-9413-A3CF90EE6740}" type="presParOf" srcId="{F5933DF3-5585-4F3D-8AD7-890548EEA081}" destId="{E6E10353-D078-4E42-BEEC-515ED85E18C3}" srcOrd="0" destOrd="0" presId="urn:microsoft.com/office/officeart/2005/8/layout/hierarchy1"/>
    <dgm:cxn modelId="{4E630BFD-109B-4578-9BC5-E9ABA3FB984B}" type="presParOf" srcId="{F5933DF3-5585-4F3D-8AD7-890548EEA081}" destId="{88506B60-9E66-4E81-AFAB-A341D6CEE7C7}" srcOrd="1" destOrd="0" presId="urn:microsoft.com/office/officeart/2005/8/layout/hierarchy1"/>
    <dgm:cxn modelId="{AF01B97C-BF2D-4F4D-8076-CEB51147604A}" type="presParOf" srcId="{FFE131A9-8B8F-4498-93B0-4790BCC470F3}" destId="{E8C9B5A2-4963-4B8F-8150-02A91A1EE7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477C2B-1FD2-1442-936A-772696ADAA95}"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DDDBFD75-42CC-714E-9988-57C5D84CF870}">
      <dgm:prSet phldrT="[Text]"/>
      <dgm:spPr/>
      <dgm:t>
        <a:bodyPr/>
        <a:lstStyle/>
        <a:p>
          <a:r>
            <a:rPr lang="en-US" dirty="0" smtClean="0"/>
            <a:t>Storytelling</a:t>
          </a:r>
          <a:endParaRPr lang="en-US" dirty="0"/>
        </a:p>
      </dgm:t>
    </dgm:pt>
    <dgm:pt modelId="{57E42D28-C520-EC45-80A5-08585FBDA54E}" type="parTrans" cxnId="{478DE758-702E-BF4F-970E-90F2D3B01BDD}">
      <dgm:prSet/>
      <dgm:spPr/>
      <dgm:t>
        <a:bodyPr/>
        <a:lstStyle/>
        <a:p>
          <a:endParaRPr lang="en-US"/>
        </a:p>
      </dgm:t>
    </dgm:pt>
    <dgm:pt modelId="{18B071ED-0D4F-6D44-AFAB-BAC9A28C391F}" type="sibTrans" cxnId="{478DE758-702E-BF4F-970E-90F2D3B01BDD}">
      <dgm:prSet/>
      <dgm:spPr/>
      <dgm:t>
        <a:bodyPr/>
        <a:lstStyle/>
        <a:p>
          <a:endParaRPr lang="en-US"/>
        </a:p>
      </dgm:t>
    </dgm:pt>
    <dgm:pt modelId="{5E629ABC-9897-7045-8107-200DACB30398}">
      <dgm:prSet phldrT="[Text]"/>
      <dgm:spPr/>
      <dgm:t>
        <a:bodyPr/>
        <a:lstStyle/>
        <a:p>
          <a:r>
            <a:rPr lang="en-US" dirty="0" smtClean="0"/>
            <a:t>Education</a:t>
          </a:r>
          <a:endParaRPr lang="en-US" dirty="0"/>
        </a:p>
      </dgm:t>
    </dgm:pt>
    <dgm:pt modelId="{6EDFA553-2CF7-BD46-AE68-00A498966F50}" type="parTrans" cxnId="{07C809A8-FE1C-CE4E-9EA6-D7A26C9FFC9F}">
      <dgm:prSet/>
      <dgm:spPr/>
      <dgm:t>
        <a:bodyPr/>
        <a:lstStyle/>
        <a:p>
          <a:endParaRPr lang="en-US"/>
        </a:p>
      </dgm:t>
    </dgm:pt>
    <dgm:pt modelId="{96D46240-9AE9-7B42-B2A4-C2F59B209EFC}" type="sibTrans" cxnId="{07C809A8-FE1C-CE4E-9EA6-D7A26C9FFC9F}">
      <dgm:prSet/>
      <dgm:spPr/>
      <dgm:t>
        <a:bodyPr/>
        <a:lstStyle/>
        <a:p>
          <a:endParaRPr lang="en-US"/>
        </a:p>
      </dgm:t>
    </dgm:pt>
    <dgm:pt modelId="{70A3EA9F-40AC-504B-B973-1460F94DE69B}">
      <dgm:prSet phldrT="[Text]"/>
      <dgm:spPr/>
      <dgm:t>
        <a:bodyPr/>
        <a:lstStyle/>
        <a:p>
          <a:r>
            <a:rPr lang="en-US" dirty="0" smtClean="0"/>
            <a:t>Safety</a:t>
          </a:r>
          <a:endParaRPr lang="en-US" dirty="0"/>
        </a:p>
      </dgm:t>
    </dgm:pt>
    <dgm:pt modelId="{C918B963-D0A1-E44E-8E39-2C78E6020E20}" type="parTrans" cxnId="{6DD125E2-9879-9044-BB3B-E29BE002FEE1}">
      <dgm:prSet/>
      <dgm:spPr/>
      <dgm:t>
        <a:bodyPr/>
        <a:lstStyle/>
        <a:p>
          <a:endParaRPr lang="en-US"/>
        </a:p>
      </dgm:t>
    </dgm:pt>
    <dgm:pt modelId="{86CD95CD-D2B1-D842-8195-BA3A12A87916}" type="sibTrans" cxnId="{6DD125E2-9879-9044-BB3B-E29BE002FEE1}">
      <dgm:prSet/>
      <dgm:spPr/>
      <dgm:t>
        <a:bodyPr/>
        <a:lstStyle/>
        <a:p>
          <a:endParaRPr lang="en-US"/>
        </a:p>
      </dgm:t>
    </dgm:pt>
    <dgm:pt modelId="{7871F56C-3964-3F4A-A92F-1038DBFD26AE}">
      <dgm:prSet phldrT="[Text]"/>
      <dgm:spPr/>
      <dgm:t>
        <a:bodyPr/>
        <a:lstStyle/>
        <a:p>
          <a:r>
            <a:rPr lang="en-US" dirty="0" smtClean="0"/>
            <a:t>Rounding</a:t>
          </a:r>
          <a:endParaRPr lang="en-US" dirty="0"/>
        </a:p>
      </dgm:t>
    </dgm:pt>
    <dgm:pt modelId="{4112CB75-A854-2E42-833A-4FD879689929}" type="parTrans" cxnId="{CE325310-BB91-D84D-AB41-24FA67DD1B17}">
      <dgm:prSet/>
      <dgm:spPr/>
      <dgm:t>
        <a:bodyPr/>
        <a:lstStyle/>
        <a:p>
          <a:endParaRPr lang="en-US"/>
        </a:p>
      </dgm:t>
    </dgm:pt>
    <dgm:pt modelId="{51D2D6AF-CB65-234A-A089-78CAEC18447C}" type="sibTrans" cxnId="{CE325310-BB91-D84D-AB41-24FA67DD1B17}">
      <dgm:prSet/>
      <dgm:spPr/>
      <dgm:t>
        <a:bodyPr/>
        <a:lstStyle/>
        <a:p>
          <a:endParaRPr lang="en-US"/>
        </a:p>
      </dgm:t>
    </dgm:pt>
    <dgm:pt modelId="{0092958F-0825-9C49-9217-BD3258ABD589}">
      <dgm:prSet phldrT="[Text]"/>
      <dgm:spPr/>
      <dgm:t>
        <a:bodyPr/>
        <a:lstStyle/>
        <a:p>
          <a:r>
            <a:rPr lang="en-US" dirty="0" smtClean="0"/>
            <a:t>Facility Design</a:t>
          </a:r>
          <a:endParaRPr lang="en-US" dirty="0"/>
        </a:p>
      </dgm:t>
    </dgm:pt>
    <dgm:pt modelId="{CFFC744D-511E-4045-9BCC-D456C8BFC6BB}" type="parTrans" cxnId="{4FE6B3D0-9862-2E4E-B768-F42818C3AF65}">
      <dgm:prSet/>
      <dgm:spPr/>
      <dgm:t>
        <a:bodyPr/>
        <a:lstStyle/>
        <a:p>
          <a:endParaRPr lang="en-US"/>
        </a:p>
      </dgm:t>
    </dgm:pt>
    <dgm:pt modelId="{61F3F477-6EC4-B24F-B4C7-15399B7EE9B9}" type="sibTrans" cxnId="{4FE6B3D0-9862-2E4E-B768-F42818C3AF65}">
      <dgm:prSet/>
      <dgm:spPr/>
      <dgm:t>
        <a:bodyPr/>
        <a:lstStyle/>
        <a:p>
          <a:endParaRPr lang="en-US"/>
        </a:p>
      </dgm:t>
    </dgm:pt>
    <dgm:pt modelId="{5EDBBEBD-DF6E-AE45-AD4D-69226500C521}">
      <dgm:prSet/>
      <dgm:spPr/>
      <dgm:t>
        <a:bodyPr/>
        <a:lstStyle/>
        <a:p>
          <a:r>
            <a:rPr lang="en-US" dirty="0" smtClean="0"/>
            <a:t>Literature Review</a:t>
          </a:r>
          <a:endParaRPr lang="en-US" dirty="0"/>
        </a:p>
      </dgm:t>
    </dgm:pt>
    <dgm:pt modelId="{BCDBB07D-CFAA-2C43-BEF5-0884E0F715CD}" type="parTrans" cxnId="{D47489F3-DB34-1440-90A4-E50AED40E1EC}">
      <dgm:prSet/>
      <dgm:spPr/>
      <dgm:t>
        <a:bodyPr/>
        <a:lstStyle/>
        <a:p>
          <a:endParaRPr lang="en-US"/>
        </a:p>
      </dgm:t>
    </dgm:pt>
    <dgm:pt modelId="{04347B73-ADB1-454F-860F-3C9A8A2D02B7}" type="sibTrans" cxnId="{D47489F3-DB34-1440-90A4-E50AED40E1EC}">
      <dgm:prSet/>
      <dgm:spPr/>
      <dgm:t>
        <a:bodyPr/>
        <a:lstStyle/>
        <a:p>
          <a:endParaRPr lang="en-US"/>
        </a:p>
      </dgm:t>
    </dgm:pt>
    <dgm:pt modelId="{DBE8F205-0A1B-9C4B-8E46-DFCAA40A3D96}">
      <dgm:prSet/>
      <dgm:spPr/>
      <dgm:t>
        <a:bodyPr/>
        <a:lstStyle/>
        <a:p>
          <a:r>
            <a:rPr lang="en-US" dirty="0" smtClean="0"/>
            <a:t>System Input</a:t>
          </a:r>
          <a:endParaRPr lang="en-US" dirty="0"/>
        </a:p>
      </dgm:t>
    </dgm:pt>
    <dgm:pt modelId="{362839B2-FDA4-B346-AF89-26F77338E714}" type="parTrans" cxnId="{DD7119E1-161E-2A42-975F-F88876568394}">
      <dgm:prSet/>
      <dgm:spPr/>
      <dgm:t>
        <a:bodyPr/>
        <a:lstStyle/>
        <a:p>
          <a:endParaRPr lang="en-US"/>
        </a:p>
      </dgm:t>
    </dgm:pt>
    <dgm:pt modelId="{2B72CB2A-8456-F244-966E-E29667D8975F}" type="sibTrans" cxnId="{DD7119E1-161E-2A42-975F-F88876568394}">
      <dgm:prSet/>
      <dgm:spPr/>
      <dgm:t>
        <a:bodyPr/>
        <a:lstStyle/>
        <a:p>
          <a:endParaRPr lang="en-US"/>
        </a:p>
      </dgm:t>
    </dgm:pt>
    <dgm:pt modelId="{58BFC3E2-B142-7844-A29B-449EFB0881AE}">
      <dgm:prSet/>
      <dgm:spPr/>
      <dgm:t>
        <a:bodyPr/>
        <a:lstStyle/>
        <a:p>
          <a:r>
            <a:rPr lang="en-US" dirty="0" smtClean="0"/>
            <a:t>Quality &amp; Performance Improvement Teams</a:t>
          </a:r>
          <a:endParaRPr lang="en-US" dirty="0"/>
        </a:p>
      </dgm:t>
    </dgm:pt>
    <dgm:pt modelId="{36A0BFBC-8377-4F4E-8D81-129280BB80ED}" type="parTrans" cxnId="{F5CE099E-A340-DE40-8088-4E45C1EAA7A7}">
      <dgm:prSet/>
      <dgm:spPr/>
      <dgm:t>
        <a:bodyPr/>
        <a:lstStyle/>
        <a:p>
          <a:endParaRPr lang="en-US"/>
        </a:p>
      </dgm:t>
    </dgm:pt>
    <dgm:pt modelId="{B69E8DCD-B5F8-D14A-BA86-85AA336F60A1}" type="sibTrans" cxnId="{F5CE099E-A340-DE40-8088-4E45C1EAA7A7}">
      <dgm:prSet/>
      <dgm:spPr/>
      <dgm:t>
        <a:bodyPr/>
        <a:lstStyle/>
        <a:p>
          <a:endParaRPr lang="en-US"/>
        </a:p>
      </dgm:t>
    </dgm:pt>
    <dgm:pt modelId="{7DCAC7FA-F1DA-BA40-8776-399894EA4938}">
      <dgm:prSet/>
      <dgm:spPr/>
      <dgm:t>
        <a:bodyPr/>
        <a:lstStyle/>
        <a:p>
          <a:r>
            <a:rPr lang="en-US" dirty="0" smtClean="0"/>
            <a:t>Patient Communication &amp; Transparency</a:t>
          </a:r>
          <a:endParaRPr lang="en-US" dirty="0"/>
        </a:p>
      </dgm:t>
    </dgm:pt>
    <dgm:pt modelId="{EAE63737-0DC4-254F-B49A-2485D439EAFA}" type="parTrans" cxnId="{E77DCC63-0DA7-9E41-8D30-552B6E17D6E0}">
      <dgm:prSet/>
      <dgm:spPr/>
      <dgm:t>
        <a:bodyPr/>
        <a:lstStyle/>
        <a:p>
          <a:endParaRPr lang="en-US"/>
        </a:p>
      </dgm:t>
    </dgm:pt>
    <dgm:pt modelId="{1E547EA6-DF0F-9745-A1B3-18E416AB27C3}" type="sibTrans" cxnId="{E77DCC63-0DA7-9E41-8D30-552B6E17D6E0}">
      <dgm:prSet/>
      <dgm:spPr/>
      <dgm:t>
        <a:bodyPr/>
        <a:lstStyle/>
        <a:p>
          <a:endParaRPr lang="en-US"/>
        </a:p>
      </dgm:t>
    </dgm:pt>
    <dgm:pt modelId="{6C96BD14-9839-EF4C-BD98-F94EF779104D}" type="pres">
      <dgm:prSet presAssocID="{9C477C2B-1FD2-1442-936A-772696ADAA95}" presName="cycle" presStyleCnt="0">
        <dgm:presLayoutVars>
          <dgm:dir/>
          <dgm:resizeHandles val="exact"/>
        </dgm:presLayoutVars>
      </dgm:prSet>
      <dgm:spPr/>
      <dgm:t>
        <a:bodyPr/>
        <a:lstStyle/>
        <a:p>
          <a:endParaRPr lang="en-US"/>
        </a:p>
      </dgm:t>
    </dgm:pt>
    <dgm:pt modelId="{F0B77AD6-8ECB-F74F-8E91-D70C274F7711}" type="pres">
      <dgm:prSet presAssocID="{DDDBFD75-42CC-714E-9988-57C5D84CF870}" presName="node" presStyleLbl="node1" presStyleIdx="0" presStyleCnt="9">
        <dgm:presLayoutVars>
          <dgm:bulletEnabled val="1"/>
        </dgm:presLayoutVars>
      </dgm:prSet>
      <dgm:spPr/>
      <dgm:t>
        <a:bodyPr/>
        <a:lstStyle/>
        <a:p>
          <a:endParaRPr lang="en-US"/>
        </a:p>
      </dgm:t>
    </dgm:pt>
    <dgm:pt modelId="{EF017BA6-C8B9-0643-A97C-115C9D5E96FD}" type="pres">
      <dgm:prSet presAssocID="{18B071ED-0D4F-6D44-AFAB-BAC9A28C391F}" presName="sibTrans" presStyleLbl="sibTrans2D1" presStyleIdx="0" presStyleCnt="9"/>
      <dgm:spPr/>
      <dgm:t>
        <a:bodyPr/>
        <a:lstStyle/>
        <a:p>
          <a:endParaRPr lang="en-US"/>
        </a:p>
      </dgm:t>
    </dgm:pt>
    <dgm:pt modelId="{7E8C069A-A610-564F-811C-F1732759E503}" type="pres">
      <dgm:prSet presAssocID="{18B071ED-0D4F-6D44-AFAB-BAC9A28C391F}" presName="connectorText" presStyleLbl="sibTrans2D1" presStyleIdx="0" presStyleCnt="9"/>
      <dgm:spPr/>
      <dgm:t>
        <a:bodyPr/>
        <a:lstStyle/>
        <a:p>
          <a:endParaRPr lang="en-US"/>
        </a:p>
      </dgm:t>
    </dgm:pt>
    <dgm:pt modelId="{333402A9-ED55-6C4C-8BC5-42CD73A1E4F4}" type="pres">
      <dgm:prSet presAssocID="{5EDBBEBD-DF6E-AE45-AD4D-69226500C521}" presName="node" presStyleLbl="node1" presStyleIdx="1" presStyleCnt="9">
        <dgm:presLayoutVars>
          <dgm:bulletEnabled val="1"/>
        </dgm:presLayoutVars>
      </dgm:prSet>
      <dgm:spPr/>
      <dgm:t>
        <a:bodyPr/>
        <a:lstStyle/>
        <a:p>
          <a:endParaRPr lang="en-US"/>
        </a:p>
      </dgm:t>
    </dgm:pt>
    <dgm:pt modelId="{19AD60FA-FAEF-3D40-86E1-372A81BB4D04}" type="pres">
      <dgm:prSet presAssocID="{04347B73-ADB1-454F-860F-3C9A8A2D02B7}" presName="sibTrans" presStyleLbl="sibTrans2D1" presStyleIdx="1" presStyleCnt="9"/>
      <dgm:spPr/>
      <dgm:t>
        <a:bodyPr/>
        <a:lstStyle/>
        <a:p>
          <a:endParaRPr lang="en-US"/>
        </a:p>
      </dgm:t>
    </dgm:pt>
    <dgm:pt modelId="{8684C286-8408-D54D-BEE5-740C03FF03C8}" type="pres">
      <dgm:prSet presAssocID="{04347B73-ADB1-454F-860F-3C9A8A2D02B7}" presName="connectorText" presStyleLbl="sibTrans2D1" presStyleIdx="1" presStyleCnt="9"/>
      <dgm:spPr/>
      <dgm:t>
        <a:bodyPr/>
        <a:lstStyle/>
        <a:p>
          <a:endParaRPr lang="en-US"/>
        </a:p>
      </dgm:t>
    </dgm:pt>
    <dgm:pt modelId="{9650EB9F-F7D1-4B4C-96BC-46411C55C9D7}" type="pres">
      <dgm:prSet presAssocID="{5E629ABC-9897-7045-8107-200DACB30398}" presName="node" presStyleLbl="node1" presStyleIdx="2" presStyleCnt="9">
        <dgm:presLayoutVars>
          <dgm:bulletEnabled val="1"/>
        </dgm:presLayoutVars>
      </dgm:prSet>
      <dgm:spPr/>
      <dgm:t>
        <a:bodyPr/>
        <a:lstStyle/>
        <a:p>
          <a:endParaRPr lang="en-US"/>
        </a:p>
      </dgm:t>
    </dgm:pt>
    <dgm:pt modelId="{D5835295-76B9-C44C-9B79-DEA3AC19CC34}" type="pres">
      <dgm:prSet presAssocID="{96D46240-9AE9-7B42-B2A4-C2F59B209EFC}" presName="sibTrans" presStyleLbl="sibTrans2D1" presStyleIdx="2" presStyleCnt="9"/>
      <dgm:spPr/>
      <dgm:t>
        <a:bodyPr/>
        <a:lstStyle/>
        <a:p>
          <a:endParaRPr lang="en-US"/>
        </a:p>
      </dgm:t>
    </dgm:pt>
    <dgm:pt modelId="{FD437785-D938-C549-B40E-4206A7D1D0E9}" type="pres">
      <dgm:prSet presAssocID="{96D46240-9AE9-7B42-B2A4-C2F59B209EFC}" presName="connectorText" presStyleLbl="sibTrans2D1" presStyleIdx="2" presStyleCnt="9"/>
      <dgm:spPr/>
      <dgm:t>
        <a:bodyPr/>
        <a:lstStyle/>
        <a:p>
          <a:endParaRPr lang="en-US"/>
        </a:p>
      </dgm:t>
    </dgm:pt>
    <dgm:pt modelId="{62C272BE-1C0B-9548-AE91-6281E1872CB5}" type="pres">
      <dgm:prSet presAssocID="{70A3EA9F-40AC-504B-B973-1460F94DE69B}" presName="node" presStyleLbl="node1" presStyleIdx="3" presStyleCnt="9">
        <dgm:presLayoutVars>
          <dgm:bulletEnabled val="1"/>
        </dgm:presLayoutVars>
      </dgm:prSet>
      <dgm:spPr/>
      <dgm:t>
        <a:bodyPr/>
        <a:lstStyle/>
        <a:p>
          <a:endParaRPr lang="en-US"/>
        </a:p>
      </dgm:t>
    </dgm:pt>
    <dgm:pt modelId="{BF6866A4-2AC6-054A-82F9-BB490BFBDFFA}" type="pres">
      <dgm:prSet presAssocID="{86CD95CD-D2B1-D842-8195-BA3A12A87916}" presName="sibTrans" presStyleLbl="sibTrans2D1" presStyleIdx="3" presStyleCnt="9"/>
      <dgm:spPr/>
      <dgm:t>
        <a:bodyPr/>
        <a:lstStyle/>
        <a:p>
          <a:endParaRPr lang="en-US"/>
        </a:p>
      </dgm:t>
    </dgm:pt>
    <dgm:pt modelId="{3A1DE0A9-F3D6-544C-8957-DFC850DEEC72}" type="pres">
      <dgm:prSet presAssocID="{86CD95CD-D2B1-D842-8195-BA3A12A87916}" presName="connectorText" presStyleLbl="sibTrans2D1" presStyleIdx="3" presStyleCnt="9"/>
      <dgm:spPr/>
      <dgm:t>
        <a:bodyPr/>
        <a:lstStyle/>
        <a:p>
          <a:endParaRPr lang="en-US"/>
        </a:p>
      </dgm:t>
    </dgm:pt>
    <dgm:pt modelId="{5147869E-9F48-C846-92CC-D666988DB1D5}" type="pres">
      <dgm:prSet presAssocID="{7871F56C-3964-3F4A-A92F-1038DBFD26AE}" presName="node" presStyleLbl="node1" presStyleIdx="4" presStyleCnt="9">
        <dgm:presLayoutVars>
          <dgm:bulletEnabled val="1"/>
        </dgm:presLayoutVars>
      </dgm:prSet>
      <dgm:spPr/>
      <dgm:t>
        <a:bodyPr/>
        <a:lstStyle/>
        <a:p>
          <a:endParaRPr lang="en-US"/>
        </a:p>
      </dgm:t>
    </dgm:pt>
    <dgm:pt modelId="{0AA68D66-DFAE-C34C-82C4-5F907B4A345B}" type="pres">
      <dgm:prSet presAssocID="{51D2D6AF-CB65-234A-A089-78CAEC18447C}" presName="sibTrans" presStyleLbl="sibTrans2D1" presStyleIdx="4" presStyleCnt="9"/>
      <dgm:spPr/>
      <dgm:t>
        <a:bodyPr/>
        <a:lstStyle/>
        <a:p>
          <a:endParaRPr lang="en-US"/>
        </a:p>
      </dgm:t>
    </dgm:pt>
    <dgm:pt modelId="{0BCDB66F-99EA-6C4E-B44F-AADF4B1F1575}" type="pres">
      <dgm:prSet presAssocID="{51D2D6AF-CB65-234A-A089-78CAEC18447C}" presName="connectorText" presStyleLbl="sibTrans2D1" presStyleIdx="4" presStyleCnt="9"/>
      <dgm:spPr/>
      <dgm:t>
        <a:bodyPr/>
        <a:lstStyle/>
        <a:p>
          <a:endParaRPr lang="en-US"/>
        </a:p>
      </dgm:t>
    </dgm:pt>
    <dgm:pt modelId="{993EDB45-D159-E34A-96DF-ED3421178F86}" type="pres">
      <dgm:prSet presAssocID="{0092958F-0825-9C49-9217-BD3258ABD589}" presName="node" presStyleLbl="node1" presStyleIdx="5" presStyleCnt="9">
        <dgm:presLayoutVars>
          <dgm:bulletEnabled val="1"/>
        </dgm:presLayoutVars>
      </dgm:prSet>
      <dgm:spPr/>
      <dgm:t>
        <a:bodyPr/>
        <a:lstStyle/>
        <a:p>
          <a:endParaRPr lang="en-US"/>
        </a:p>
      </dgm:t>
    </dgm:pt>
    <dgm:pt modelId="{2AF64705-CBDD-C841-83E0-00DB2CF4B3A2}" type="pres">
      <dgm:prSet presAssocID="{61F3F477-6EC4-B24F-B4C7-15399B7EE9B9}" presName="sibTrans" presStyleLbl="sibTrans2D1" presStyleIdx="5" presStyleCnt="9"/>
      <dgm:spPr/>
      <dgm:t>
        <a:bodyPr/>
        <a:lstStyle/>
        <a:p>
          <a:endParaRPr lang="en-US"/>
        </a:p>
      </dgm:t>
    </dgm:pt>
    <dgm:pt modelId="{F4C569F8-99AF-AD41-8032-F72DE25A2D1D}" type="pres">
      <dgm:prSet presAssocID="{61F3F477-6EC4-B24F-B4C7-15399B7EE9B9}" presName="connectorText" presStyleLbl="sibTrans2D1" presStyleIdx="5" presStyleCnt="9"/>
      <dgm:spPr/>
      <dgm:t>
        <a:bodyPr/>
        <a:lstStyle/>
        <a:p>
          <a:endParaRPr lang="en-US"/>
        </a:p>
      </dgm:t>
    </dgm:pt>
    <dgm:pt modelId="{BE946123-657B-6F43-AF77-53CA695EBE30}" type="pres">
      <dgm:prSet presAssocID="{DBE8F205-0A1B-9C4B-8E46-DFCAA40A3D96}" presName="node" presStyleLbl="node1" presStyleIdx="6" presStyleCnt="9">
        <dgm:presLayoutVars>
          <dgm:bulletEnabled val="1"/>
        </dgm:presLayoutVars>
      </dgm:prSet>
      <dgm:spPr/>
      <dgm:t>
        <a:bodyPr/>
        <a:lstStyle/>
        <a:p>
          <a:endParaRPr lang="en-US"/>
        </a:p>
      </dgm:t>
    </dgm:pt>
    <dgm:pt modelId="{9A713B15-3AA9-8646-9D6A-8886E793A8FD}" type="pres">
      <dgm:prSet presAssocID="{2B72CB2A-8456-F244-966E-E29667D8975F}" presName="sibTrans" presStyleLbl="sibTrans2D1" presStyleIdx="6" presStyleCnt="9"/>
      <dgm:spPr/>
      <dgm:t>
        <a:bodyPr/>
        <a:lstStyle/>
        <a:p>
          <a:endParaRPr lang="en-US"/>
        </a:p>
      </dgm:t>
    </dgm:pt>
    <dgm:pt modelId="{72E0EE30-C38E-CE4D-8349-32860561CB01}" type="pres">
      <dgm:prSet presAssocID="{2B72CB2A-8456-F244-966E-E29667D8975F}" presName="connectorText" presStyleLbl="sibTrans2D1" presStyleIdx="6" presStyleCnt="9"/>
      <dgm:spPr/>
      <dgm:t>
        <a:bodyPr/>
        <a:lstStyle/>
        <a:p>
          <a:endParaRPr lang="en-US"/>
        </a:p>
      </dgm:t>
    </dgm:pt>
    <dgm:pt modelId="{1457FEBC-5B5E-C947-9090-2B86C5262FCF}" type="pres">
      <dgm:prSet presAssocID="{58BFC3E2-B142-7844-A29B-449EFB0881AE}" presName="node" presStyleLbl="node1" presStyleIdx="7" presStyleCnt="9">
        <dgm:presLayoutVars>
          <dgm:bulletEnabled val="1"/>
        </dgm:presLayoutVars>
      </dgm:prSet>
      <dgm:spPr/>
      <dgm:t>
        <a:bodyPr/>
        <a:lstStyle/>
        <a:p>
          <a:endParaRPr lang="en-US"/>
        </a:p>
      </dgm:t>
    </dgm:pt>
    <dgm:pt modelId="{1C6733C1-705A-1040-A463-B2AD626DE374}" type="pres">
      <dgm:prSet presAssocID="{B69E8DCD-B5F8-D14A-BA86-85AA336F60A1}" presName="sibTrans" presStyleLbl="sibTrans2D1" presStyleIdx="7" presStyleCnt="9"/>
      <dgm:spPr/>
      <dgm:t>
        <a:bodyPr/>
        <a:lstStyle/>
        <a:p>
          <a:endParaRPr lang="en-US"/>
        </a:p>
      </dgm:t>
    </dgm:pt>
    <dgm:pt modelId="{EB1E5561-AC85-724A-9F5D-9327CFA6032C}" type="pres">
      <dgm:prSet presAssocID="{B69E8DCD-B5F8-D14A-BA86-85AA336F60A1}" presName="connectorText" presStyleLbl="sibTrans2D1" presStyleIdx="7" presStyleCnt="9"/>
      <dgm:spPr/>
      <dgm:t>
        <a:bodyPr/>
        <a:lstStyle/>
        <a:p>
          <a:endParaRPr lang="en-US"/>
        </a:p>
      </dgm:t>
    </dgm:pt>
    <dgm:pt modelId="{15A072A4-6584-3747-85CA-704E8CD33087}" type="pres">
      <dgm:prSet presAssocID="{7DCAC7FA-F1DA-BA40-8776-399894EA4938}" presName="node" presStyleLbl="node1" presStyleIdx="8" presStyleCnt="9">
        <dgm:presLayoutVars>
          <dgm:bulletEnabled val="1"/>
        </dgm:presLayoutVars>
      </dgm:prSet>
      <dgm:spPr/>
      <dgm:t>
        <a:bodyPr/>
        <a:lstStyle/>
        <a:p>
          <a:endParaRPr lang="en-US"/>
        </a:p>
      </dgm:t>
    </dgm:pt>
    <dgm:pt modelId="{53CF8012-7011-9242-9810-3E610D2030B2}" type="pres">
      <dgm:prSet presAssocID="{1E547EA6-DF0F-9745-A1B3-18E416AB27C3}" presName="sibTrans" presStyleLbl="sibTrans2D1" presStyleIdx="8" presStyleCnt="9"/>
      <dgm:spPr/>
      <dgm:t>
        <a:bodyPr/>
        <a:lstStyle/>
        <a:p>
          <a:endParaRPr lang="en-US"/>
        </a:p>
      </dgm:t>
    </dgm:pt>
    <dgm:pt modelId="{EB4E04E4-57B7-3149-AE34-582570850B33}" type="pres">
      <dgm:prSet presAssocID="{1E547EA6-DF0F-9745-A1B3-18E416AB27C3}" presName="connectorText" presStyleLbl="sibTrans2D1" presStyleIdx="8" presStyleCnt="9"/>
      <dgm:spPr/>
      <dgm:t>
        <a:bodyPr/>
        <a:lstStyle/>
        <a:p>
          <a:endParaRPr lang="en-US"/>
        </a:p>
      </dgm:t>
    </dgm:pt>
  </dgm:ptLst>
  <dgm:cxnLst>
    <dgm:cxn modelId="{71E9D97A-8521-4A8A-9672-21777494A396}" type="presOf" srcId="{51D2D6AF-CB65-234A-A089-78CAEC18447C}" destId="{0AA68D66-DFAE-C34C-82C4-5F907B4A345B}" srcOrd="0" destOrd="0" presId="urn:microsoft.com/office/officeart/2005/8/layout/cycle2"/>
    <dgm:cxn modelId="{6DD125E2-9879-9044-BB3B-E29BE002FEE1}" srcId="{9C477C2B-1FD2-1442-936A-772696ADAA95}" destId="{70A3EA9F-40AC-504B-B973-1460F94DE69B}" srcOrd="3" destOrd="0" parTransId="{C918B963-D0A1-E44E-8E39-2C78E6020E20}" sibTransId="{86CD95CD-D2B1-D842-8195-BA3A12A87916}"/>
    <dgm:cxn modelId="{64E17D35-6884-4912-BCD2-EBE1B4ECAE27}" type="presOf" srcId="{B69E8DCD-B5F8-D14A-BA86-85AA336F60A1}" destId="{1C6733C1-705A-1040-A463-B2AD626DE374}" srcOrd="0" destOrd="0" presId="urn:microsoft.com/office/officeart/2005/8/layout/cycle2"/>
    <dgm:cxn modelId="{2548A935-D1DB-4290-87D4-943FDE6BD566}" type="presOf" srcId="{18B071ED-0D4F-6D44-AFAB-BAC9A28C391F}" destId="{EF017BA6-C8B9-0643-A97C-115C9D5E96FD}" srcOrd="0" destOrd="0" presId="urn:microsoft.com/office/officeart/2005/8/layout/cycle2"/>
    <dgm:cxn modelId="{CA15A27E-C9B3-4C0F-8032-EBA7550E8352}" type="presOf" srcId="{61F3F477-6EC4-B24F-B4C7-15399B7EE9B9}" destId="{2AF64705-CBDD-C841-83E0-00DB2CF4B3A2}" srcOrd="0" destOrd="0" presId="urn:microsoft.com/office/officeart/2005/8/layout/cycle2"/>
    <dgm:cxn modelId="{5203034F-6F4F-4F42-88BE-8CE56E7C18FE}" type="presOf" srcId="{1E547EA6-DF0F-9745-A1B3-18E416AB27C3}" destId="{53CF8012-7011-9242-9810-3E610D2030B2}" srcOrd="0" destOrd="0" presId="urn:microsoft.com/office/officeart/2005/8/layout/cycle2"/>
    <dgm:cxn modelId="{FE355D97-A636-45DA-8828-DB43E815E958}" type="presOf" srcId="{58BFC3E2-B142-7844-A29B-449EFB0881AE}" destId="{1457FEBC-5B5E-C947-9090-2B86C5262FCF}" srcOrd="0" destOrd="0" presId="urn:microsoft.com/office/officeart/2005/8/layout/cycle2"/>
    <dgm:cxn modelId="{07C809A8-FE1C-CE4E-9EA6-D7A26C9FFC9F}" srcId="{9C477C2B-1FD2-1442-936A-772696ADAA95}" destId="{5E629ABC-9897-7045-8107-200DACB30398}" srcOrd="2" destOrd="0" parTransId="{6EDFA553-2CF7-BD46-AE68-00A498966F50}" sibTransId="{96D46240-9AE9-7B42-B2A4-C2F59B209EFC}"/>
    <dgm:cxn modelId="{5A5F7A0D-361D-4606-996C-935A916C391E}" type="presOf" srcId="{70A3EA9F-40AC-504B-B973-1460F94DE69B}" destId="{62C272BE-1C0B-9548-AE91-6281E1872CB5}" srcOrd="0" destOrd="0" presId="urn:microsoft.com/office/officeart/2005/8/layout/cycle2"/>
    <dgm:cxn modelId="{C617BCC1-EC14-4789-BBB6-71D4F16517C5}" type="presOf" srcId="{96D46240-9AE9-7B42-B2A4-C2F59B209EFC}" destId="{D5835295-76B9-C44C-9B79-DEA3AC19CC34}" srcOrd="0" destOrd="0" presId="urn:microsoft.com/office/officeart/2005/8/layout/cycle2"/>
    <dgm:cxn modelId="{478DE758-702E-BF4F-970E-90F2D3B01BDD}" srcId="{9C477C2B-1FD2-1442-936A-772696ADAA95}" destId="{DDDBFD75-42CC-714E-9988-57C5D84CF870}" srcOrd="0" destOrd="0" parTransId="{57E42D28-C520-EC45-80A5-08585FBDA54E}" sibTransId="{18B071ED-0D4F-6D44-AFAB-BAC9A28C391F}"/>
    <dgm:cxn modelId="{7F64FF20-05F4-4FB1-83F4-AF64F618FAA7}" type="presOf" srcId="{18B071ED-0D4F-6D44-AFAB-BAC9A28C391F}" destId="{7E8C069A-A610-564F-811C-F1732759E503}" srcOrd="1" destOrd="0" presId="urn:microsoft.com/office/officeart/2005/8/layout/cycle2"/>
    <dgm:cxn modelId="{36E00EB5-9001-4BC2-9377-8DADC5F05C86}" type="presOf" srcId="{DDDBFD75-42CC-714E-9988-57C5D84CF870}" destId="{F0B77AD6-8ECB-F74F-8E91-D70C274F7711}" srcOrd="0" destOrd="0" presId="urn:microsoft.com/office/officeart/2005/8/layout/cycle2"/>
    <dgm:cxn modelId="{82FC338F-8FF4-4909-A124-D1FA654FAAB1}" type="presOf" srcId="{DBE8F205-0A1B-9C4B-8E46-DFCAA40A3D96}" destId="{BE946123-657B-6F43-AF77-53CA695EBE30}" srcOrd="0" destOrd="0" presId="urn:microsoft.com/office/officeart/2005/8/layout/cycle2"/>
    <dgm:cxn modelId="{D6BCEC1F-FD58-4DF2-B8C9-EB31DC4E6D7A}" type="presOf" srcId="{1E547EA6-DF0F-9745-A1B3-18E416AB27C3}" destId="{EB4E04E4-57B7-3149-AE34-582570850B33}" srcOrd="1" destOrd="0" presId="urn:microsoft.com/office/officeart/2005/8/layout/cycle2"/>
    <dgm:cxn modelId="{55A7400D-1976-49E2-818B-E6F117402787}" type="presOf" srcId="{86CD95CD-D2B1-D842-8195-BA3A12A87916}" destId="{BF6866A4-2AC6-054A-82F9-BB490BFBDFFA}" srcOrd="0" destOrd="0" presId="urn:microsoft.com/office/officeart/2005/8/layout/cycle2"/>
    <dgm:cxn modelId="{467258AE-E24F-4FFD-BAE2-1AF029E8E9F8}" type="presOf" srcId="{86CD95CD-D2B1-D842-8195-BA3A12A87916}" destId="{3A1DE0A9-F3D6-544C-8957-DFC850DEEC72}" srcOrd="1" destOrd="0" presId="urn:microsoft.com/office/officeart/2005/8/layout/cycle2"/>
    <dgm:cxn modelId="{770E3DB7-9E32-4B0D-8C7E-A77073E33957}" type="presOf" srcId="{04347B73-ADB1-454F-860F-3C9A8A2D02B7}" destId="{8684C286-8408-D54D-BEE5-740C03FF03C8}" srcOrd="1" destOrd="0" presId="urn:microsoft.com/office/officeart/2005/8/layout/cycle2"/>
    <dgm:cxn modelId="{2183DFB2-236E-4E3F-B026-57C02276BCAB}" type="presOf" srcId="{2B72CB2A-8456-F244-966E-E29667D8975F}" destId="{72E0EE30-C38E-CE4D-8349-32860561CB01}" srcOrd="1" destOrd="0" presId="urn:microsoft.com/office/officeart/2005/8/layout/cycle2"/>
    <dgm:cxn modelId="{96C651BB-97D6-4A82-950D-5BD9F3F8E58F}" type="presOf" srcId="{61F3F477-6EC4-B24F-B4C7-15399B7EE9B9}" destId="{F4C569F8-99AF-AD41-8032-F72DE25A2D1D}" srcOrd="1" destOrd="0" presId="urn:microsoft.com/office/officeart/2005/8/layout/cycle2"/>
    <dgm:cxn modelId="{894AE084-A955-4581-A5CC-AC5A86116DEF}" type="presOf" srcId="{2B72CB2A-8456-F244-966E-E29667D8975F}" destId="{9A713B15-3AA9-8646-9D6A-8886E793A8FD}" srcOrd="0" destOrd="0" presId="urn:microsoft.com/office/officeart/2005/8/layout/cycle2"/>
    <dgm:cxn modelId="{4FE6B3D0-9862-2E4E-B768-F42818C3AF65}" srcId="{9C477C2B-1FD2-1442-936A-772696ADAA95}" destId="{0092958F-0825-9C49-9217-BD3258ABD589}" srcOrd="5" destOrd="0" parTransId="{CFFC744D-511E-4045-9BCC-D456C8BFC6BB}" sibTransId="{61F3F477-6EC4-B24F-B4C7-15399B7EE9B9}"/>
    <dgm:cxn modelId="{B6F30D30-3136-40F7-9156-4CA0893C7B7F}" type="presOf" srcId="{96D46240-9AE9-7B42-B2A4-C2F59B209EFC}" destId="{FD437785-D938-C549-B40E-4206A7D1D0E9}" srcOrd="1" destOrd="0" presId="urn:microsoft.com/office/officeart/2005/8/layout/cycle2"/>
    <dgm:cxn modelId="{D47489F3-DB34-1440-90A4-E50AED40E1EC}" srcId="{9C477C2B-1FD2-1442-936A-772696ADAA95}" destId="{5EDBBEBD-DF6E-AE45-AD4D-69226500C521}" srcOrd="1" destOrd="0" parTransId="{BCDBB07D-CFAA-2C43-BEF5-0884E0F715CD}" sibTransId="{04347B73-ADB1-454F-860F-3C9A8A2D02B7}"/>
    <dgm:cxn modelId="{57648503-44A1-4B6D-BD06-11F120FA50C8}" type="presOf" srcId="{5E629ABC-9897-7045-8107-200DACB30398}" destId="{9650EB9F-F7D1-4B4C-96BC-46411C55C9D7}" srcOrd="0" destOrd="0" presId="urn:microsoft.com/office/officeart/2005/8/layout/cycle2"/>
    <dgm:cxn modelId="{C8497066-B97F-4B73-9E53-2C0D2A9D8E60}" type="presOf" srcId="{04347B73-ADB1-454F-860F-3C9A8A2D02B7}" destId="{19AD60FA-FAEF-3D40-86E1-372A81BB4D04}" srcOrd="0" destOrd="0" presId="urn:microsoft.com/office/officeart/2005/8/layout/cycle2"/>
    <dgm:cxn modelId="{564672A3-D762-4C1D-B5D4-6F5C455B72C7}" type="presOf" srcId="{5EDBBEBD-DF6E-AE45-AD4D-69226500C521}" destId="{333402A9-ED55-6C4C-8BC5-42CD73A1E4F4}" srcOrd="0" destOrd="0" presId="urn:microsoft.com/office/officeart/2005/8/layout/cycle2"/>
    <dgm:cxn modelId="{83097AA8-364A-492C-AD2D-F74E47F4F71D}" type="presOf" srcId="{B69E8DCD-B5F8-D14A-BA86-85AA336F60A1}" destId="{EB1E5561-AC85-724A-9F5D-9327CFA6032C}" srcOrd="1" destOrd="0" presId="urn:microsoft.com/office/officeart/2005/8/layout/cycle2"/>
    <dgm:cxn modelId="{DD7119E1-161E-2A42-975F-F88876568394}" srcId="{9C477C2B-1FD2-1442-936A-772696ADAA95}" destId="{DBE8F205-0A1B-9C4B-8E46-DFCAA40A3D96}" srcOrd="6" destOrd="0" parTransId="{362839B2-FDA4-B346-AF89-26F77338E714}" sibTransId="{2B72CB2A-8456-F244-966E-E29667D8975F}"/>
    <dgm:cxn modelId="{CE325310-BB91-D84D-AB41-24FA67DD1B17}" srcId="{9C477C2B-1FD2-1442-936A-772696ADAA95}" destId="{7871F56C-3964-3F4A-A92F-1038DBFD26AE}" srcOrd="4" destOrd="0" parTransId="{4112CB75-A854-2E42-833A-4FD879689929}" sibTransId="{51D2D6AF-CB65-234A-A089-78CAEC18447C}"/>
    <dgm:cxn modelId="{E77DCC63-0DA7-9E41-8D30-552B6E17D6E0}" srcId="{9C477C2B-1FD2-1442-936A-772696ADAA95}" destId="{7DCAC7FA-F1DA-BA40-8776-399894EA4938}" srcOrd="8" destOrd="0" parTransId="{EAE63737-0DC4-254F-B49A-2485D439EAFA}" sibTransId="{1E547EA6-DF0F-9745-A1B3-18E416AB27C3}"/>
    <dgm:cxn modelId="{5E82EFE5-4863-4223-9A4D-FC1BB4A9A7AF}" type="presOf" srcId="{7DCAC7FA-F1DA-BA40-8776-399894EA4938}" destId="{15A072A4-6584-3747-85CA-704E8CD33087}" srcOrd="0" destOrd="0" presId="urn:microsoft.com/office/officeart/2005/8/layout/cycle2"/>
    <dgm:cxn modelId="{38D6C746-DD6B-4A83-B740-0F6323F742D6}" type="presOf" srcId="{51D2D6AF-CB65-234A-A089-78CAEC18447C}" destId="{0BCDB66F-99EA-6C4E-B44F-AADF4B1F1575}" srcOrd="1" destOrd="0" presId="urn:microsoft.com/office/officeart/2005/8/layout/cycle2"/>
    <dgm:cxn modelId="{D391746E-EC3A-4BC5-BE13-EFC462EF377C}" type="presOf" srcId="{9C477C2B-1FD2-1442-936A-772696ADAA95}" destId="{6C96BD14-9839-EF4C-BD98-F94EF779104D}" srcOrd="0" destOrd="0" presId="urn:microsoft.com/office/officeart/2005/8/layout/cycle2"/>
    <dgm:cxn modelId="{F5CE099E-A340-DE40-8088-4E45C1EAA7A7}" srcId="{9C477C2B-1FD2-1442-936A-772696ADAA95}" destId="{58BFC3E2-B142-7844-A29B-449EFB0881AE}" srcOrd="7" destOrd="0" parTransId="{36A0BFBC-8377-4F4E-8D81-129280BB80ED}" sibTransId="{B69E8DCD-B5F8-D14A-BA86-85AA336F60A1}"/>
    <dgm:cxn modelId="{94C53A3C-BD54-4789-946C-491D23D09815}" type="presOf" srcId="{7871F56C-3964-3F4A-A92F-1038DBFD26AE}" destId="{5147869E-9F48-C846-92CC-D666988DB1D5}" srcOrd="0" destOrd="0" presId="urn:microsoft.com/office/officeart/2005/8/layout/cycle2"/>
    <dgm:cxn modelId="{8F77C067-37BD-4F45-AD38-EB1EE47240F8}" type="presOf" srcId="{0092958F-0825-9C49-9217-BD3258ABD589}" destId="{993EDB45-D159-E34A-96DF-ED3421178F86}" srcOrd="0" destOrd="0" presId="urn:microsoft.com/office/officeart/2005/8/layout/cycle2"/>
    <dgm:cxn modelId="{05520494-7913-4304-9906-3346A57681B7}" type="presParOf" srcId="{6C96BD14-9839-EF4C-BD98-F94EF779104D}" destId="{F0B77AD6-8ECB-F74F-8E91-D70C274F7711}" srcOrd="0" destOrd="0" presId="urn:microsoft.com/office/officeart/2005/8/layout/cycle2"/>
    <dgm:cxn modelId="{26D0D32F-9F08-446C-A4BC-C14846D63706}" type="presParOf" srcId="{6C96BD14-9839-EF4C-BD98-F94EF779104D}" destId="{EF017BA6-C8B9-0643-A97C-115C9D5E96FD}" srcOrd="1" destOrd="0" presId="urn:microsoft.com/office/officeart/2005/8/layout/cycle2"/>
    <dgm:cxn modelId="{A4F30743-343B-4669-99CB-56517470AFF8}" type="presParOf" srcId="{EF017BA6-C8B9-0643-A97C-115C9D5E96FD}" destId="{7E8C069A-A610-564F-811C-F1732759E503}" srcOrd="0" destOrd="0" presId="urn:microsoft.com/office/officeart/2005/8/layout/cycle2"/>
    <dgm:cxn modelId="{8AD29640-21F7-43B3-A9E4-8B62FABAA752}" type="presParOf" srcId="{6C96BD14-9839-EF4C-BD98-F94EF779104D}" destId="{333402A9-ED55-6C4C-8BC5-42CD73A1E4F4}" srcOrd="2" destOrd="0" presId="urn:microsoft.com/office/officeart/2005/8/layout/cycle2"/>
    <dgm:cxn modelId="{E230248C-AAC3-4E2B-88A0-73424AC83453}" type="presParOf" srcId="{6C96BD14-9839-EF4C-BD98-F94EF779104D}" destId="{19AD60FA-FAEF-3D40-86E1-372A81BB4D04}" srcOrd="3" destOrd="0" presId="urn:microsoft.com/office/officeart/2005/8/layout/cycle2"/>
    <dgm:cxn modelId="{5D2EDB8C-1BD9-4238-87D8-C0B86043BB63}" type="presParOf" srcId="{19AD60FA-FAEF-3D40-86E1-372A81BB4D04}" destId="{8684C286-8408-D54D-BEE5-740C03FF03C8}" srcOrd="0" destOrd="0" presId="urn:microsoft.com/office/officeart/2005/8/layout/cycle2"/>
    <dgm:cxn modelId="{A2C91A21-50F7-47CB-B423-D8A287235895}" type="presParOf" srcId="{6C96BD14-9839-EF4C-BD98-F94EF779104D}" destId="{9650EB9F-F7D1-4B4C-96BC-46411C55C9D7}" srcOrd="4" destOrd="0" presId="urn:microsoft.com/office/officeart/2005/8/layout/cycle2"/>
    <dgm:cxn modelId="{BF72AA3B-E9FB-4A62-B736-E2DAA2C69376}" type="presParOf" srcId="{6C96BD14-9839-EF4C-BD98-F94EF779104D}" destId="{D5835295-76B9-C44C-9B79-DEA3AC19CC34}" srcOrd="5" destOrd="0" presId="urn:microsoft.com/office/officeart/2005/8/layout/cycle2"/>
    <dgm:cxn modelId="{8A6D5F8F-268F-4B61-AF1F-5CD1E00E49B7}" type="presParOf" srcId="{D5835295-76B9-C44C-9B79-DEA3AC19CC34}" destId="{FD437785-D938-C549-B40E-4206A7D1D0E9}" srcOrd="0" destOrd="0" presId="urn:microsoft.com/office/officeart/2005/8/layout/cycle2"/>
    <dgm:cxn modelId="{E8121AAD-BC53-4CA4-90B7-E66A3E8AC0E1}" type="presParOf" srcId="{6C96BD14-9839-EF4C-BD98-F94EF779104D}" destId="{62C272BE-1C0B-9548-AE91-6281E1872CB5}" srcOrd="6" destOrd="0" presId="urn:microsoft.com/office/officeart/2005/8/layout/cycle2"/>
    <dgm:cxn modelId="{5F3334AB-357B-4922-A7C1-81E9F28BF0E7}" type="presParOf" srcId="{6C96BD14-9839-EF4C-BD98-F94EF779104D}" destId="{BF6866A4-2AC6-054A-82F9-BB490BFBDFFA}" srcOrd="7" destOrd="0" presId="urn:microsoft.com/office/officeart/2005/8/layout/cycle2"/>
    <dgm:cxn modelId="{9EBDF57D-D4D6-4552-8BAE-E69E9AE77AE4}" type="presParOf" srcId="{BF6866A4-2AC6-054A-82F9-BB490BFBDFFA}" destId="{3A1DE0A9-F3D6-544C-8957-DFC850DEEC72}" srcOrd="0" destOrd="0" presId="urn:microsoft.com/office/officeart/2005/8/layout/cycle2"/>
    <dgm:cxn modelId="{E9B3B955-442F-4B66-A632-A4AB1FCCD8E4}" type="presParOf" srcId="{6C96BD14-9839-EF4C-BD98-F94EF779104D}" destId="{5147869E-9F48-C846-92CC-D666988DB1D5}" srcOrd="8" destOrd="0" presId="urn:microsoft.com/office/officeart/2005/8/layout/cycle2"/>
    <dgm:cxn modelId="{F879A818-C45C-4374-A19C-0B534F0EB2B2}" type="presParOf" srcId="{6C96BD14-9839-EF4C-BD98-F94EF779104D}" destId="{0AA68D66-DFAE-C34C-82C4-5F907B4A345B}" srcOrd="9" destOrd="0" presId="urn:microsoft.com/office/officeart/2005/8/layout/cycle2"/>
    <dgm:cxn modelId="{14706E38-CAAF-4967-98BC-D0CD03C601BC}" type="presParOf" srcId="{0AA68D66-DFAE-C34C-82C4-5F907B4A345B}" destId="{0BCDB66F-99EA-6C4E-B44F-AADF4B1F1575}" srcOrd="0" destOrd="0" presId="urn:microsoft.com/office/officeart/2005/8/layout/cycle2"/>
    <dgm:cxn modelId="{A593B36D-B1B7-457C-AFDA-D62BB92F9361}" type="presParOf" srcId="{6C96BD14-9839-EF4C-BD98-F94EF779104D}" destId="{993EDB45-D159-E34A-96DF-ED3421178F86}" srcOrd="10" destOrd="0" presId="urn:microsoft.com/office/officeart/2005/8/layout/cycle2"/>
    <dgm:cxn modelId="{23732FD3-6550-42AB-99C5-8A7C76BF79AA}" type="presParOf" srcId="{6C96BD14-9839-EF4C-BD98-F94EF779104D}" destId="{2AF64705-CBDD-C841-83E0-00DB2CF4B3A2}" srcOrd="11" destOrd="0" presId="urn:microsoft.com/office/officeart/2005/8/layout/cycle2"/>
    <dgm:cxn modelId="{BA2BD9E4-7DA8-417C-9CC8-102742D96D29}" type="presParOf" srcId="{2AF64705-CBDD-C841-83E0-00DB2CF4B3A2}" destId="{F4C569F8-99AF-AD41-8032-F72DE25A2D1D}" srcOrd="0" destOrd="0" presId="urn:microsoft.com/office/officeart/2005/8/layout/cycle2"/>
    <dgm:cxn modelId="{0D823DBB-3F14-4B7C-A01E-31B690AF7E86}" type="presParOf" srcId="{6C96BD14-9839-EF4C-BD98-F94EF779104D}" destId="{BE946123-657B-6F43-AF77-53CA695EBE30}" srcOrd="12" destOrd="0" presId="urn:microsoft.com/office/officeart/2005/8/layout/cycle2"/>
    <dgm:cxn modelId="{7D30970B-BE97-47D3-B9BF-DA2CD0985DB4}" type="presParOf" srcId="{6C96BD14-9839-EF4C-BD98-F94EF779104D}" destId="{9A713B15-3AA9-8646-9D6A-8886E793A8FD}" srcOrd="13" destOrd="0" presId="urn:microsoft.com/office/officeart/2005/8/layout/cycle2"/>
    <dgm:cxn modelId="{B2DA93A3-17AA-4D8D-9DEA-1847629B7AB8}" type="presParOf" srcId="{9A713B15-3AA9-8646-9D6A-8886E793A8FD}" destId="{72E0EE30-C38E-CE4D-8349-32860561CB01}" srcOrd="0" destOrd="0" presId="urn:microsoft.com/office/officeart/2005/8/layout/cycle2"/>
    <dgm:cxn modelId="{7AD3462E-E83C-47E2-99B4-CE7A2E59EB23}" type="presParOf" srcId="{6C96BD14-9839-EF4C-BD98-F94EF779104D}" destId="{1457FEBC-5B5E-C947-9090-2B86C5262FCF}" srcOrd="14" destOrd="0" presId="urn:microsoft.com/office/officeart/2005/8/layout/cycle2"/>
    <dgm:cxn modelId="{840830A2-888C-4794-90AC-0456FFAC8553}" type="presParOf" srcId="{6C96BD14-9839-EF4C-BD98-F94EF779104D}" destId="{1C6733C1-705A-1040-A463-B2AD626DE374}" srcOrd="15" destOrd="0" presId="urn:microsoft.com/office/officeart/2005/8/layout/cycle2"/>
    <dgm:cxn modelId="{8E2ABBE5-61B8-4569-90B3-E4A910C6660A}" type="presParOf" srcId="{1C6733C1-705A-1040-A463-B2AD626DE374}" destId="{EB1E5561-AC85-724A-9F5D-9327CFA6032C}" srcOrd="0" destOrd="0" presId="urn:microsoft.com/office/officeart/2005/8/layout/cycle2"/>
    <dgm:cxn modelId="{5705025F-63E7-4752-8EB5-EF4EFE8A6C5B}" type="presParOf" srcId="{6C96BD14-9839-EF4C-BD98-F94EF779104D}" destId="{15A072A4-6584-3747-85CA-704E8CD33087}" srcOrd="16" destOrd="0" presId="urn:microsoft.com/office/officeart/2005/8/layout/cycle2"/>
    <dgm:cxn modelId="{40AB19A2-ACA7-45DD-B967-73AC6FC6AC03}" type="presParOf" srcId="{6C96BD14-9839-EF4C-BD98-F94EF779104D}" destId="{53CF8012-7011-9242-9810-3E610D2030B2}" srcOrd="17" destOrd="0" presId="urn:microsoft.com/office/officeart/2005/8/layout/cycle2"/>
    <dgm:cxn modelId="{D72B5715-10BE-4AF5-96FC-A3AC7501AD15}" type="presParOf" srcId="{53CF8012-7011-9242-9810-3E610D2030B2}" destId="{EB4E04E4-57B7-3149-AE34-582570850B3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87295-873A-4FE4-A201-B9B5D352469E}">
      <dsp:nvSpPr>
        <dsp:cNvPr id="0" name=""/>
        <dsp:cNvSpPr/>
      </dsp:nvSpPr>
      <dsp:spPr>
        <a:xfrm>
          <a:off x="6165925" y="2985835"/>
          <a:ext cx="1598691" cy="834090"/>
        </a:xfrm>
        <a:custGeom>
          <a:avLst/>
          <a:gdLst/>
          <a:ahLst/>
          <a:cxnLst/>
          <a:rect l="0" t="0" r="0" b="0"/>
          <a:pathLst>
            <a:path>
              <a:moveTo>
                <a:pt x="0" y="834090"/>
              </a:moveTo>
              <a:lnTo>
                <a:pt x="1598691" y="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262D7121-36D2-8441-819E-BAD033C6040E}">
      <dsp:nvSpPr>
        <dsp:cNvPr id="0" name=""/>
        <dsp:cNvSpPr/>
      </dsp:nvSpPr>
      <dsp:spPr>
        <a:xfrm>
          <a:off x="6165925" y="3819926"/>
          <a:ext cx="290964" cy="1816549"/>
        </a:xfrm>
        <a:custGeom>
          <a:avLst/>
          <a:gdLst/>
          <a:ahLst/>
          <a:cxnLst/>
          <a:rect l="0" t="0" r="0" b="0"/>
          <a:pathLst>
            <a:path>
              <a:moveTo>
                <a:pt x="0" y="0"/>
              </a:moveTo>
              <a:lnTo>
                <a:pt x="0" y="1759929"/>
              </a:lnTo>
              <a:lnTo>
                <a:pt x="290964" y="1759929"/>
              </a:lnTo>
              <a:lnTo>
                <a:pt x="290964" y="181654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4C3FB2-B83A-432A-8CAD-9C2C51EDBEFF}">
      <dsp:nvSpPr>
        <dsp:cNvPr id="0" name=""/>
        <dsp:cNvSpPr/>
      </dsp:nvSpPr>
      <dsp:spPr>
        <a:xfrm>
          <a:off x="5999691" y="3819926"/>
          <a:ext cx="166233" cy="825948"/>
        </a:xfrm>
        <a:custGeom>
          <a:avLst/>
          <a:gdLst/>
          <a:ahLst/>
          <a:cxnLst/>
          <a:rect l="0" t="0" r="0" b="0"/>
          <a:pathLst>
            <a:path>
              <a:moveTo>
                <a:pt x="166233" y="0"/>
              </a:moveTo>
              <a:lnTo>
                <a:pt x="166233" y="769328"/>
              </a:lnTo>
              <a:lnTo>
                <a:pt x="0" y="769328"/>
              </a:lnTo>
              <a:lnTo>
                <a:pt x="0" y="825948"/>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7B13535-A62D-D640-A145-DBB63730BF49}">
      <dsp:nvSpPr>
        <dsp:cNvPr id="0" name=""/>
        <dsp:cNvSpPr/>
      </dsp:nvSpPr>
      <dsp:spPr>
        <a:xfrm>
          <a:off x="6165925" y="2712965"/>
          <a:ext cx="864904" cy="269282"/>
        </a:xfrm>
        <a:custGeom>
          <a:avLst/>
          <a:gdLst/>
          <a:ahLst/>
          <a:cxnLst/>
          <a:rect l="0" t="0" r="0" b="0"/>
          <a:pathLst>
            <a:path>
              <a:moveTo>
                <a:pt x="864904" y="0"/>
              </a:moveTo>
              <a:lnTo>
                <a:pt x="864904" y="212662"/>
              </a:lnTo>
              <a:lnTo>
                <a:pt x="0" y="212662"/>
              </a:lnTo>
              <a:lnTo>
                <a:pt x="0" y="269282"/>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0FE709A7-A2A3-47ED-AC55-71F51D0EB904}">
      <dsp:nvSpPr>
        <dsp:cNvPr id="0" name=""/>
        <dsp:cNvSpPr/>
      </dsp:nvSpPr>
      <dsp:spPr>
        <a:xfrm>
          <a:off x="4435580" y="1527051"/>
          <a:ext cx="2595248" cy="570531"/>
        </a:xfrm>
        <a:custGeom>
          <a:avLst/>
          <a:gdLst/>
          <a:ahLst/>
          <a:cxnLst/>
          <a:rect l="0" t="0" r="0" b="0"/>
          <a:pathLst>
            <a:path>
              <a:moveTo>
                <a:pt x="0" y="0"/>
              </a:moveTo>
              <a:lnTo>
                <a:pt x="0" y="513911"/>
              </a:lnTo>
              <a:lnTo>
                <a:pt x="2595248" y="513911"/>
              </a:lnTo>
              <a:lnTo>
                <a:pt x="2595248" y="570531"/>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DAE2F64-364B-6D47-832D-8BE4D8E056CA}">
      <dsp:nvSpPr>
        <dsp:cNvPr id="0" name=""/>
        <dsp:cNvSpPr/>
      </dsp:nvSpPr>
      <dsp:spPr>
        <a:xfrm>
          <a:off x="2458272" y="2647600"/>
          <a:ext cx="840073" cy="2727274"/>
        </a:xfrm>
        <a:custGeom>
          <a:avLst/>
          <a:gdLst/>
          <a:ahLst/>
          <a:cxnLst/>
          <a:rect l="0" t="0" r="0" b="0"/>
          <a:pathLst>
            <a:path>
              <a:moveTo>
                <a:pt x="0" y="0"/>
              </a:moveTo>
              <a:lnTo>
                <a:pt x="0" y="2670653"/>
              </a:lnTo>
              <a:lnTo>
                <a:pt x="840073" y="2670653"/>
              </a:lnTo>
              <a:lnTo>
                <a:pt x="840073" y="272727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35461D-F6E0-44B1-BA02-DEF725A74A2B}">
      <dsp:nvSpPr>
        <dsp:cNvPr id="0" name=""/>
        <dsp:cNvSpPr/>
      </dsp:nvSpPr>
      <dsp:spPr>
        <a:xfrm>
          <a:off x="2458272" y="2647600"/>
          <a:ext cx="1703112" cy="1675425"/>
        </a:xfrm>
        <a:custGeom>
          <a:avLst/>
          <a:gdLst/>
          <a:ahLst/>
          <a:cxnLst/>
          <a:rect l="0" t="0" r="0" b="0"/>
          <a:pathLst>
            <a:path>
              <a:moveTo>
                <a:pt x="0" y="0"/>
              </a:moveTo>
              <a:lnTo>
                <a:pt x="0" y="1618805"/>
              </a:lnTo>
              <a:lnTo>
                <a:pt x="1703112" y="1618805"/>
              </a:lnTo>
              <a:lnTo>
                <a:pt x="1703112" y="1675425"/>
              </a:lnTo>
            </a:path>
          </a:pathLst>
        </a:custGeom>
        <a:noFill/>
        <a:ln w="25400" cap="flat" cmpd="sng" algn="ctr">
          <a:solidFill>
            <a:srgbClr val="0000FF"/>
          </a:solidFill>
          <a:prstDash val="solid"/>
        </a:ln>
        <a:effectLst/>
      </dsp:spPr>
      <dsp:style>
        <a:lnRef idx="2">
          <a:scrgbClr r="0" g="0" b="0"/>
        </a:lnRef>
        <a:fillRef idx="0">
          <a:scrgbClr r="0" g="0" b="0"/>
        </a:fillRef>
        <a:effectRef idx="0">
          <a:scrgbClr r="0" g="0" b="0"/>
        </a:effectRef>
        <a:fontRef idx="minor"/>
      </dsp:style>
    </dsp:sp>
    <dsp:sp modelId="{B805D455-6728-41CE-BC06-26D872AEF54C}">
      <dsp:nvSpPr>
        <dsp:cNvPr id="0" name=""/>
        <dsp:cNvSpPr/>
      </dsp:nvSpPr>
      <dsp:spPr>
        <a:xfrm>
          <a:off x="981700" y="3973190"/>
          <a:ext cx="759954" cy="944484"/>
        </a:xfrm>
        <a:custGeom>
          <a:avLst/>
          <a:gdLst/>
          <a:ahLst/>
          <a:cxnLst/>
          <a:rect l="0" t="0" r="0" b="0"/>
          <a:pathLst>
            <a:path>
              <a:moveTo>
                <a:pt x="0" y="0"/>
              </a:moveTo>
              <a:lnTo>
                <a:pt x="0" y="887864"/>
              </a:lnTo>
              <a:lnTo>
                <a:pt x="759954" y="887864"/>
              </a:lnTo>
              <a:lnTo>
                <a:pt x="759954" y="944484"/>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A881527-E80A-4C7D-B3A9-ECBCF99C51C6}">
      <dsp:nvSpPr>
        <dsp:cNvPr id="0" name=""/>
        <dsp:cNvSpPr/>
      </dsp:nvSpPr>
      <dsp:spPr>
        <a:xfrm>
          <a:off x="620717" y="3973190"/>
          <a:ext cx="360983" cy="944484"/>
        </a:xfrm>
        <a:custGeom>
          <a:avLst/>
          <a:gdLst/>
          <a:ahLst/>
          <a:cxnLst/>
          <a:rect l="0" t="0" r="0" b="0"/>
          <a:pathLst>
            <a:path>
              <a:moveTo>
                <a:pt x="360983" y="0"/>
              </a:moveTo>
              <a:lnTo>
                <a:pt x="360983" y="887864"/>
              </a:lnTo>
              <a:lnTo>
                <a:pt x="0" y="887864"/>
              </a:lnTo>
              <a:lnTo>
                <a:pt x="0" y="944484"/>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4B8E65F-5B8D-4FA8-84E3-7E0F5254C568}">
      <dsp:nvSpPr>
        <dsp:cNvPr id="0" name=""/>
        <dsp:cNvSpPr/>
      </dsp:nvSpPr>
      <dsp:spPr>
        <a:xfrm>
          <a:off x="981700" y="2647600"/>
          <a:ext cx="1476571" cy="213701"/>
        </a:xfrm>
        <a:custGeom>
          <a:avLst/>
          <a:gdLst/>
          <a:ahLst/>
          <a:cxnLst/>
          <a:rect l="0" t="0" r="0" b="0"/>
          <a:pathLst>
            <a:path>
              <a:moveTo>
                <a:pt x="1476571" y="0"/>
              </a:moveTo>
              <a:lnTo>
                <a:pt x="1476571" y="157081"/>
              </a:lnTo>
              <a:lnTo>
                <a:pt x="0" y="157081"/>
              </a:lnTo>
              <a:lnTo>
                <a:pt x="0" y="213701"/>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EC9E3C20-55E7-4A21-95B7-C7808C96112B}">
      <dsp:nvSpPr>
        <dsp:cNvPr id="0" name=""/>
        <dsp:cNvSpPr/>
      </dsp:nvSpPr>
      <dsp:spPr>
        <a:xfrm>
          <a:off x="2458272" y="2647600"/>
          <a:ext cx="165900" cy="337026"/>
        </a:xfrm>
        <a:custGeom>
          <a:avLst/>
          <a:gdLst/>
          <a:ahLst/>
          <a:cxnLst/>
          <a:rect l="0" t="0" r="0" b="0"/>
          <a:pathLst>
            <a:path>
              <a:moveTo>
                <a:pt x="0" y="0"/>
              </a:moveTo>
              <a:lnTo>
                <a:pt x="0" y="280406"/>
              </a:lnTo>
              <a:lnTo>
                <a:pt x="165900" y="280406"/>
              </a:lnTo>
              <a:lnTo>
                <a:pt x="165900" y="337026"/>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F91F71AB-C7DF-46EC-8B09-114A27764EDE}">
      <dsp:nvSpPr>
        <dsp:cNvPr id="0" name=""/>
        <dsp:cNvSpPr/>
      </dsp:nvSpPr>
      <dsp:spPr>
        <a:xfrm>
          <a:off x="2458272" y="1527051"/>
          <a:ext cx="1977308" cy="542036"/>
        </a:xfrm>
        <a:custGeom>
          <a:avLst/>
          <a:gdLst/>
          <a:ahLst/>
          <a:cxnLst/>
          <a:rect l="0" t="0" r="0" b="0"/>
          <a:pathLst>
            <a:path>
              <a:moveTo>
                <a:pt x="1977308" y="0"/>
              </a:moveTo>
              <a:lnTo>
                <a:pt x="1977308" y="485416"/>
              </a:lnTo>
              <a:lnTo>
                <a:pt x="0" y="485416"/>
              </a:lnTo>
              <a:lnTo>
                <a:pt x="0" y="542036"/>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C80D51-795D-436E-95D3-E5BD3E43F080}">
      <dsp:nvSpPr>
        <dsp:cNvPr id="0" name=""/>
        <dsp:cNvSpPr/>
      </dsp:nvSpPr>
      <dsp:spPr>
        <a:xfrm>
          <a:off x="687874" y="515899"/>
          <a:ext cx="7495413" cy="10111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A6BC0-DFF4-4F59-9FE8-FFE6264B3218}">
      <dsp:nvSpPr>
        <dsp:cNvPr id="0" name=""/>
        <dsp:cNvSpPr/>
      </dsp:nvSpPr>
      <dsp:spPr>
        <a:xfrm>
          <a:off x="755784" y="580414"/>
          <a:ext cx="7495413" cy="1011151"/>
        </a:xfrm>
        <a:prstGeom prst="roundRect">
          <a:avLst>
            <a:gd name="adj" fmla="val 10000"/>
          </a:avLst>
        </a:prstGeom>
        <a:solidFill>
          <a:schemeClr val="accent3">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070C0"/>
              </a:solidFill>
              <a:latin typeface="Cambria" panose="02040503050406030204" pitchFamily="18" charset="0"/>
              <a:cs typeface="Calibri" pitchFamily="34" charset="0"/>
            </a:rPr>
            <a:t>The Ohio Perinatal Quality Collaborative  </a:t>
          </a:r>
        </a:p>
      </dsp:txBody>
      <dsp:txXfrm>
        <a:off x="785400" y="610030"/>
        <a:ext cx="7436181" cy="951919"/>
      </dsp:txXfrm>
    </dsp:sp>
    <dsp:sp modelId="{22F055F2-6754-42E1-844A-0461004EF0FF}">
      <dsp:nvSpPr>
        <dsp:cNvPr id="0" name=""/>
        <dsp:cNvSpPr/>
      </dsp:nvSpPr>
      <dsp:spPr>
        <a:xfrm>
          <a:off x="1442690" y="2069087"/>
          <a:ext cx="2031163" cy="578512"/>
        </a:xfrm>
        <a:prstGeom prst="roundRect">
          <a:avLst>
            <a:gd name="adj" fmla="val 10000"/>
          </a:avLst>
        </a:prstGeom>
        <a:solidFill>
          <a:schemeClr val="accent3">
            <a:hueOff val="0"/>
            <a:satOff val="0"/>
            <a:lumOff val="0"/>
            <a:alphaOff val="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D9AB5BF5-A984-4BDE-9412-F1CC5BFA9A99}">
      <dsp:nvSpPr>
        <dsp:cNvPr id="0" name=""/>
        <dsp:cNvSpPr/>
      </dsp:nvSpPr>
      <dsp:spPr>
        <a:xfrm>
          <a:off x="1510600" y="2133602"/>
          <a:ext cx="2031163" cy="578512"/>
        </a:xfrm>
        <a:prstGeom prst="roundRect">
          <a:avLst>
            <a:gd name="adj" fmla="val 10000"/>
          </a:avLst>
        </a:prstGeom>
        <a:solidFill>
          <a:schemeClr val="lt1">
            <a:alpha val="90000"/>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n-US" sz="1100" kern="1200" dirty="0" smtClean="0">
            <a:latin typeface="Cambria" panose="02040503050406030204" pitchFamily="18" charset="0"/>
          </a:endParaRPr>
        </a:p>
        <a:p>
          <a:pPr lvl="0" algn="ctr" defTabSz="488950">
            <a:lnSpc>
              <a:spcPct val="90000"/>
            </a:lnSpc>
            <a:spcBef>
              <a:spcPct val="0"/>
            </a:spcBef>
            <a:spcAft>
              <a:spcPct val="35000"/>
            </a:spcAft>
          </a:pPr>
          <a:r>
            <a:rPr lang="en-US" sz="2800" b="1" kern="1200" dirty="0" smtClean="0">
              <a:solidFill>
                <a:schemeClr val="tx1"/>
              </a:solidFill>
              <a:latin typeface="Cambria" panose="02040503050406030204" pitchFamily="18" charset="0"/>
            </a:rPr>
            <a:t>Obstetrics</a:t>
          </a:r>
        </a:p>
        <a:p>
          <a:pPr lvl="0" algn="ctr" defTabSz="488950">
            <a:lnSpc>
              <a:spcPct val="90000"/>
            </a:lnSpc>
            <a:spcBef>
              <a:spcPct val="0"/>
            </a:spcBef>
            <a:spcAft>
              <a:spcPct val="35000"/>
            </a:spcAft>
          </a:pPr>
          <a:endParaRPr lang="en-US" sz="1100" kern="1200" dirty="0">
            <a:latin typeface="Cambria" panose="02040503050406030204" pitchFamily="18" charset="0"/>
          </a:endParaRPr>
        </a:p>
      </dsp:txBody>
      <dsp:txXfrm>
        <a:off x="1527544" y="2150546"/>
        <a:ext cx="1997275" cy="544624"/>
      </dsp:txXfrm>
    </dsp:sp>
    <dsp:sp modelId="{4B1BFEF4-270A-447E-9D7E-80FE86522E18}">
      <dsp:nvSpPr>
        <dsp:cNvPr id="0" name=""/>
        <dsp:cNvSpPr/>
      </dsp:nvSpPr>
      <dsp:spPr>
        <a:xfrm>
          <a:off x="1834190" y="2984626"/>
          <a:ext cx="1579963" cy="1016441"/>
        </a:xfrm>
        <a:prstGeom prst="roundRect">
          <a:avLst>
            <a:gd name="adj" fmla="val 10000"/>
          </a:avLst>
        </a:prstGeom>
        <a:solidFill>
          <a:schemeClr val="bg1">
            <a:lumMod val="7500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7918872B-8E6A-4928-AD0C-948CC4856A0D}">
      <dsp:nvSpPr>
        <dsp:cNvPr id="0" name=""/>
        <dsp:cNvSpPr/>
      </dsp:nvSpPr>
      <dsp:spPr>
        <a:xfrm>
          <a:off x="1902101" y="3049141"/>
          <a:ext cx="1579963" cy="1016441"/>
        </a:xfrm>
        <a:prstGeom prst="roundRect">
          <a:avLst>
            <a:gd name="adj" fmla="val 10000"/>
          </a:avLst>
        </a:prstGeom>
        <a:solidFill>
          <a:schemeClr val="bg1">
            <a:lumMod val="85000"/>
          </a:scheme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Cambria" panose="02040503050406030204" pitchFamily="18" charset="0"/>
            </a:rPr>
            <a:t> </a:t>
          </a:r>
          <a:r>
            <a:rPr lang="en-US" sz="1200" b="1" kern="1200" dirty="0" smtClean="0">
              <a:solidFill>
                <a:schemeClr val="tx1"/>
              </a:solidFill>
              <a:latin typeface="Cambria" panose="02040503050406030204" pitchFamily="18" charset="0"/>
              <a:cs typeface="Calibri"/>
            </a:rPr>
            <a:t>ANCS for women at risk for preterm birth </a:t>
          </a:r>
        </a:p>
        <a:p>
          <a:pPr lvl="0" algn="ctr" defTabSz="711200">
            <a:lnSpc>
              <a:spcPct val="90000"/>
            </a:lnSpc>
            <a:spcBef>
              <a:spcPct val="0"/>
            </a:spcBef>
            <a:spcAft>
              <a:spcPct val="35000"/>
            </a:spcAft>
          </a:pPr>
          <a:r>
            <a:rPr lang="en-US" sz="1200" b="1" kern="1200" dirty="0" smtClean="0">
              <a:solidFill>
                <a:schemeClr val="tx1"/>
              </a:solidFill>
              <a:latin typeface="Cambria" panose="02040503050406030204" pitchFamily="18" charset="0"/>
              <a:cs typeface="Calibri"/>
            </a:rPr>
            <a:t>(24</a:t>
          </a:r>
          <a:r>
            <a:rPr lang="en-US" sz="1200" b="1" kern="1200" baseline="30000" dirty="0" smtClean="0">
              <a:solidFill>
                <a:schemeClr val="tx1"/>
              </a:solidFill>
              <a:latin typeface="Cambria" panose="02040503050406030204" pitchFamily="18" charset="0"/>
              <a:cs typeface="Calibri"/>
            </a:rPr>
            <a:t>0/7</a:t>
          </a:r>
          <a:r>
            <a:rPr lang="en-US" sz="1200" b="1" kern="1200" dirty="0" smtClean="0">
              <a:solidFill>
                <a:schemeClr val="tx1"/>
              </a:solidFill>
              <a:latin typeface="Cambria" panose="02040503050406030204" pitchFamily="18" charset="0"/>
              <a:cs typeface="Calibri"/>
            </a:rPr>
            <a:t> - 33 </a:t>
          </a:r>
          <a:r>
            <a:rPr lang="en-US" sz="1200" b="1" kern="1200" baseline="30000" dirty="0" smtClean="0">
              <a:solidFill>
                <a:schemeClr val="tx1"/>
              </a:solidFill>
              <a:latin typeface="Cambria" panose="02040503050406030204" pitchFamily="18" charset="0"/>
              <a:cs typeface="Calibri"/>
            </a:rPr>
            <a:t>6/7</a:t>
          </a:r>
          <a:r>
            <a:rPr lang="en-US" sz="1200" b="1" kern="1200" dirty="0" smtClean="0">
              <a:solidFill>
                <a:schemeClr val="tx1"/>
              </a:solidFill>
              <a:latin typeface="Cambria" panose="02040503050406030204" pitchFamily="18" charset="0"/>
              <a:cs typeface="Calibri"/>
            </a:rPr>
            <a:t>)</a:t>
          </a:r>
        </a:p>
      </dsp:txBody>
      <dsp:txXfrm>
        <a:off x="1931872" y="3078912"/>
        <a:ext cx="1520421" cy="956899"/>
      </dsp:txXfrm>
    </dsp:sp>
    <dsp:sp modelId="{219DE1B8-062D-4E58-B9D2-B32B91C34F21}">
      <dsp:nvSpPr>
        <dsp:cNvPr id="0" name=""/>
        <dsp:cNvSpPr/>
      </dsp:nvSpPr>
      <dsp:spPr>
        <a:xfrm>
          <a:off x="340071" y="2861301"/>
          <a:ext cx="1283259" cy="111188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BF65B-5A6B-49EF-B96F-ADDFEC80184F}">
      <dsp:nvSpPr>
        <dsp:cNvPr id="0" name=""/>
        <dsp:cNvSpPr/>
      </dsp:nvSpPr>
      <dsp:spPr>
        <a:xfrm>
          <a:off x="407981" y="2925816"/>
          <a:ext cx="1283259" cy="1111888"/>
        </a:xfrm>
        <a:prstGeom prst="roundRect">
          <a:avLst>
            <a:gd name="adj" fmla="val 10000"/>
          </a:avLst>
        </a:prstGeom>
        <a:solidFill>
          <a:schemeClr val="bg1">
            <a:lumMod val="85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latin typeface="Cambria" panose="02040503050406030204" pitchFamily="18" charset="0"/>
              <a:cs typeface="Calibri"/>
            </a:rPr>
            <a:t>39-Week Scheduled Deliveries w/o medical indication </a:t>
          </a:r>
          <a:endParaRPr lang="en-US" sz="1200" b="1" kern="1200" dirty="0">
            <a:solidFill>
              <a:schemeClr val="tx1"/>
            </a:solidFill>
            <a:latin typeface="Cambria" panose="02040503050406030204" pitchFamily="18" charset="0"/>
            <a:cs typeface="Calibri"/>
          </a:endParaRPr>
        </a:p>
      </dsp:txBody>
      <dsp:txXfrm>
        <a:off x="440547" y="2958382"/>
        <a:ext cx="1218127" cy="1046756"/>
      </dsp:txXfrm>
    </dsp:sp>
    <dsp:sp modelId="{E4DBBE8D-028C-4A46-A1EE-DDFA6DC03691}">
      <dsp:nvSpPr>
        <dsp:cNvPr id="0" name=""/>
        <dsp:cNvSpPr/>
      </dsp:nvSpPr>
      <dsp:spPr>
        <a:xfrm>
          <a:off x="160688" y="4917674"/>
          <a:ext cx="920058" cy="1207087"/>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25030-0FAD-46D3-9EF8-4BB575AB5187}">
      <dsp:nvSpPr>
        <dsp:cNvPr id="0" name=""/>
        <dsp:cNvSpPr/>
      </dsp:nvSpPr>
      <dsp:spPr>
        <a:xfrm>
          <a:off x="228598" y="4982189"/>
          <a:ext cx="920058" cy="1207087"/>
        </a:xfrm>
        <a:prstGeom prst="roundRect">
          <a:avLst>
            <a:gd name="adj" fmla="val 10000"/>
          </a:avLst>
        </a:prstGeom>
        <a:solidFill>
          <a:schemeClr val="accent2">
            <a:lumMod val="20000"/>
            <a:lumOff val="8000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latin typeface="Cambria" panose="02040503050406030204" pitchFamily="18" charset="0"/>
              <a:cs typeface="Calibri"/>
            </a:rPr>
            <a:t>Increase Birth Data Accuracy &amp; Online modules</a:t>
          </a:r>
          <a:endParaRPr lang="en-US" sz="1200" b="1" kern="1200" dirty="0">
            <a:solidFill>
              <a:schemeClr val="tx1"/>
            </a:solidFill>
            <a:latin typeface="Cambria" panose="02040503050406030204" pitchFamily="18" charset="0"/>
            <a:cs typeface="Calibri"/>
          </a:endParaRPr>
        </a:p>
      </dsp:txBody>
      <dsp:txXfrm>
        <a:off x="255546" y="5009137"/>
        <a:ext cx="866162" cy="1153191"/>
      </dsp:txXfrm>
    </dsp:sp>
    <dsp:sp modelId="{8B4DE7EB-7C7B-40A7-B287-FE1BF0689F9C}">
      <dsp:nvSpPr>
        <dsp:cNvPr id="0" name=""/>
        <dsp:cNvSpPr/>
      </dsp:nvSpPr>
      <dsp:spPr>
        <a:xfrm>
          <a:off x="1227489" y="4917674"/>
          <a:ext cx="1028331" cy="969006"/>
        </a:xfrm>
        <a:prstGeom prst="roundRect">
          <a:avLst>
            <a:gd name="adj" fmla="val 1000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8C7D2B-F41F-4C41-8E81-547219312642}">
      <dsp:nvSpPr>
        <dsp:cNvPr id="0" name=""/>
        <dsp:cNvSpPr/>
      </dsp:nvSpPr>
      <dsp:spPr>
        <a:xfrm>
          <a:off x="1295399" y="4982189"/>
          <a:ext cx="1028331" cy="969006"/>
        </a:xfrm>
        <a:prstGeom prst="roundRect">
          <a:avLst>
            <a:gd name="adj" fmla="val 10000"/>
          </a:avLst>
        </a:prstGeom>
        <a:solidFill>
          <a:srgbClr val="F2F2F2"/>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latin typeface="Cambria" panose="02040503050406030204" pitchFamily="18" charset="0"/>
              <a:cs typeface="Calibri"/>
            </a:rPr>
            <a:t>Spread to all maternity hospitals in Ohio</a:t>
          </a:r>
          <a:endParaRPr lang="en-US" sz="1200" b="1" kern="1200" dirty="0">
            <a:solidFill>
              <a:schemeClr val="tx1"/>
            </a:solidFill>
            <a:latin typeface="Cambria" panose="02040503050406030204" pitchFamily="18" charset="0"/>
            <a:cs typeface="Calibri"/>
          </a:endParaRPr>
        </a:p>
      </dsp:txBody>
      <dsp:txXfrm>
        <a:off x="1323780" y="5010570"/>
        <a:ext cx="971569" cy="912244"/>
      </dsp:txXfrm>
    </dsp:sp>
    <dsp:sp modelId="{5AAED611-8F28-4622-8E9C-2C0197C0C7D9}">
      <dsp:nvSpPr>
        <dsp:cNvPr id="0" name=""/>
        <dsp:cNvSpPr/>
      </dsp:nvSpPr>
      <dsp:spPr>
        <a:xfrm>
          <a:off x="3286166" y="4323026"/>
          <a:ext cx="1750436" cy="777351"/>
        </a:xfrm>
        <a:prstGeom prst="roundRect">
          <a:avLst>
            <a:gd name="adj" fmla="val 10000"/>
          </a:avLst>
        </a:prstGeom>
        <a:solidFill>
          <a:schemeClr val="accent6">
            <a:lumMod val="40000"/>
            <a:lumOff val="6000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F3E207ED-B174-4CB5-AB04-2357E34FF20F}">
      <dsp:nvSpPr>
        <dsp:cNvPr id="0" name=""/>
        <dsp:cNvSpPr/>
      </dsp:nvSpPr>
      <dsp:spPr>
        <a:xfrm>
          <a:off x="3354077" y="4387540"/>
          <a:ext cx="1750436" cy="777351"/>
        </a:xfrm>
        <a:prstGeom prst="roundRect">
          <a:avLst>
            <a:gd name="adj" fmla="val 10000"/>
          </a:avLst>
        </a:prstGeom>
        <a:solidFill>
          <a:schemeClr val="accent2">
            <a:lumMod val="40000"/>
            <a:lumOff val="60000"/>
            <a:alpha val="9000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glow rad="63500">
                  <a:schemeClr val="accent1">
                    <a:satMod val="175000"/>
                    <a:alpha val="40000"/>
                  </a:schemeClr>
                </a:glow>
              </a:effectLst>
              <a:latin typeface="Cambria" panose="02040503050406030204" pitchFamily="18" charset="0"/>
              <a:cs typeface="Calibri"/>
            </a:rPr>
            <a:t>Progesterone for Preterm Birth Risk</a:t>
          </a:r>
          <a:endParaRPr lang="en-US" sz="1400" b="1" kern="1200" dirty="0">
            <a:solidFill>
              <a:schemeClr val="tx1"/>
            </a:solidFill>
            <a:effectLst>
              <a:glow rad="63500">
                <a:schemeClr val="accent1">
                  <a:satMod val="175000"/>
                  <a:alpha val="40000"/>
                </a:schemeClr>
              </a:glow>
            </a:effectLst>
            <a:latin typeface="Cambria" panose="02040503050406030204" pitchFamily="18" charset="0"/>
            <a:cs typeface="Calibri"/>
          </a:endParaRPr>
        </a:p>
      </dsp:txBody>
      <dsp:txXfrm>
        <a:off x="3376845" y="4410308"/>
        <a:ext cx="1704900" cy="731815"/>
      </dsp:txXfrm>
    </dsp:sp>
    <dsp:sp modelId="{7F27A98F-2D41-E641-8A0E-B2ABF7DFA82E}">
      <dsp:nvSpPr>
        <dsp:cNvPr id="0" name=""/>
        <dsp:cNvSpPr/>
      </dsp:nvSpPr>
      <dsp:spPr>
        <a:xfrm>
          <a:off x="2827688" y="5374874"/>
          <a:ext cx="941315" cy="41201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8F561-B753-AC44-B142-A0D1FD2BC541}">
      <dsp:nvSpPr>
        <dsp:cNvPr id="0" name=""/>
        <dsp:cNvSpPr/>
      </dsp:nvSpPr>
      <dsp:spPr>
        <a:xfrm>
          <a:off x="2895598" y="5439388"/>
          <a:ext cx="941315" cy="412018"/>
        </a:xfrm>
        <a:prstGeom prst="roundRect">
          <a:avLst>
            <a:gd name="adj" fmla="val 10000"/>
          </a:avLst>
        </a:prstGeom>
        <a:solidFill>
          <a:schemeClr val="accent2">
            <a:lumMod val="40000"/>
            <a:lumOff val="60000"/>
            <a:alpha val="9000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glow rad="63500">
                  <a:schemeClr val="accent1">
                    <a:satMod val="175000"/>
                    <a:alpha val="40000"/>
                  </a:schemeClr>
                </a:glow>
              </a:effectLst>
              <a:latin typeface="Cambria" panose="02040503050406030204" pitchFamily="18" charset="0"/>
              <a:cs typeface="Calibri"/>
            </a:rPr>
            <a:t>LARC</a:t>
          </a:r>
          <a:endParaRPr lang="en-US" sz="1400" b="1" kern="1200" dirty="0">
            <a:solidFill>
              <a:schemeClr val="tx1"/>
            </a:solidFill>
            <a:effectLst>
              <a:glow rad="63500">
                <a:schemeClr val="accent1">
                  <a:satMod val="175000"/>
                  <a:alpha val="40000"/>
                </a:schemeClr>
              </a:glow>
            </a:effectLst>
            <a:latin typeface="Cambria" panose="02040503050406030204" pitchFamily="18" charset="0"/>
            <a:cs typeface="Calibri"/>
          </a:endParaRPr>
        </a:p>
      </dsp:txBody>
      <dsp:txXfrm>
        <a:off x="2907666" y="5451456"/>
        <a:ext cx="917179" cy="387882"/>
      </dsp:txXfrm>
    </dsp:sp>
    <dsp:sp modelId="{F57384C5-F76C-4BCE-B997-653883BC646A}">
      <dsp:nvSpPr>
        <dsp:cNvPr id="0" name=""/>
        <dsp:cNvSpPr/>
      </dsp:nvSpPr>
      <dsp:spPr>
        <a:xfrm>
          <a:off x="6116913" y="2097582"/>
          <a:ext cx="1827832" cy="615382"/>
        </a:xfrm>
        <a:prstGeom prst="roundRect">
          <a:avLst>
            <a:gd name="adj" fmla="val 10000"/>
          </a:avLst>
        </a:prstGeom>
        <a:solidFill>
          <a:schemeClr val="accent3">
            <a:hueOff val="0"/>
            <a:satOff val="0"/>
            <a:lumOff val="0"/>
            <a:alphaOff val="0"/>
          </a:schemeClr>
        </a:solidFill>
        <a:ln w="25400" cap="flat" cmpd="sng" algn="ctr">
          <a:solidFill>
            <a:schemeClr val="accent1">
              <a:lumMod val="90000"/>
            </a:schemeClr>
          </a:solidFill>
          <a:prstDash val="solid"/>
        </a:ln>
        <a:effectLst/>
      </dsp:spPr>
      <dsp:style>
        <a:lnRef idx="2">
          <a:scrgbClr r="0" g="0" b="0"/>
        </a:lnRef>
        <a:fillRef idx="1">
          <a:scrgbClr r="0" g="0" b="0"/>
        </a:fillRef>
        <a:effectRef idx="0">
          <a:scrgbClr r="0" g="0" b="0"/>
        </a:effectRef>
        <a:fontRef idx="minor">
          <a:schemeClr val="lt1"/>
        </a:fontRef>
      </dsp:style>
    </dsp:sp>
    <dsp:sp modelId="{F017950F-8D35-4F60-AA10-300252DF6EDE}">
      <dsp:nvSpPr>
        <dsp:cNvPr id="0" name=""/>
        <dsp:cNvSpPr/>
      </dsp:nvSpPr>
      <dsp:spPr>
        <a:xfrm>
          <a:off x="6184823" y="2162097"/>
          <a:ext cx="1827832" cy="615382"/>
        </a:xfrm>
        <a:prstGeom prst="roundRect">
          <a:avLst>
            <a:gd name="adj" fmla="val 10000"/>
          </a:avLst>
        </a:prstGeom>
        <a:solidFill>
          <a:srgbClr val="BBE0E3">
            <a:alpha val="90000"/>
          </a:srgbClr>
        </a:solidFill>
        <a:ln w="25400" cap="flat" cmpd="sng" algn="ctr">
          <a:solidFill>
            <a:schemeClr val="bg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0000FF"/>
              </a:solidFill>
              <a:latin typeface="Cambria"/>
              <a:cs typeface="Cambria"/>
            </a:rPr>
            <a:t>Neonatal</a:t>
          </a:r>
          <a:endParaRPr lang="en-US" sz="2000" b="1" kern="1200" dirty="0" smtClean="0">
            <a:solidFill>
              <a:srgbClr val="0000FF"/>
            </a:solidFill>
            <a:latin typeface="Cambria"/>
            <a:cs typeface="Cambria"/>
          </a:endParaRPr>
        </a:p>
      </dsp:txBody>
      <dsp:txXfrm>
        <a:off x="6202847" y="2180121"/>
        <a:ext cx="1791784" cy="579334"/>
      </dsp:txXfrm>
    </dsp:sp>
    <dsp:sp modelId="{027BE2B7-C27E-FE4B-AE63-8FE8BA7C5C53}">
      <dsp:nvSpPr>
        <dsp:cNvPr id="0" name=""/>
        <dsp:cNvSpPr/>
      </dsp:nvSpPr>
      <dsp:spPr>
        <a:xfrm>
          <a:off x="5380396" y="2982247"/>
          <a:ext cx="1571057" cy="8376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26970B-373B-FD43-98BC-AA0139AAF960}">
      <dsp:nvSpPr>
        <dsp:cNvPr id="0" name=""/>
        <dsp:cNvSpPr/>
      </dsp:nvSpPr>
      <dsp:spPr>
        <a:xfrm>
          <a:off x="5448306" y="3046762"/>
          <a:ext cx="1571057" cy="837678"/>
        </a:xfrm>
        <a:prstGeom prst="roundRect">
          <a:avLst>
            <a:gd name="adj" fmla="val 10000"/>
          </a:avLst>
        </a:prstGeom>
        <a:solidFill>
          <a:schemeClr val="bg1">
            <a:lumMod val="85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00FF"/>
              </a:solidFill>
              <a:latin typeface="Cambria" panose="02040503050406030204" pitchFamily="18" charset="0"/>
            </a:rPr>
            <a:t> </a:t>
          </a:r>
          <a:r>
            <a:rPr lang="en-US" sz="1200" b="1" kern="1200" dirty="0" smtClean="0">
              <a:solidFill>
                <a:srgbClr val="0000FF"/>
              </a:solidFill>
              <a:latin typeface="Cambria" panose="02040503050406030204" pitchFamily="18" charset="0"/>
              <a:cs typeface="Calibri"/>
            </a:rPr>
            <a:t>BSI: High reliability maintenance bundle</a:t>
          </a:r>
          <a:endParaRPr lang="en-US" sz="1200" b="1" kern="1200" dirty="0">
            <a:solidFill>
              <a:srgbClr val="0000FF"/>
            </a:solidFill>
            <a:latin typeface="Cambria" panose="02040503050406030204" pitchFamily="18" charset="0"/>
            <a:cs typeface="Calibri"/>
          </a:endParaRPr>
        </a:p>
      </dsp:txBody>
      <dsp:txXfrm>
        <a:off x="5472841" y="3071297"/>
        <a:ext cx="1521987" cy="788608"/>
      </dsp:txXfrm>
    </dsp:sp>
    <dsp:sp modelId="{8AF89BB2-E896-4235-8F23-0322636A5841}">
      <dsp:nvSpPr>
        <dsp:cNvPr id="0" name=""/>
        <dsp:cNvSpPr/>
      </dsp:nvSpPr>
      <dsp:spPr>
        <a:xfrm>
          <a:off x="5342289" y="4645875"/>
          <a:ext cx="1314803" cy="702559"/>
        </a:xfrm>
        <a:prstGeom prst="roundRect">
          <a:avLst>
            <a:gd name="adj" fmla="val 10000"/>
          </a:avLst>
        </a:prstGeom>
        <a:solidFill>
          <a:schemeClr val="accent6">
            <a:lumMod val="40000"/>
            <a:lumOff val="6000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564CD04E-568E-4A4E-926D-906557046A3F}">
      <dsp:nvSpPr>
        <dsp:cNvPr id="0" name=""/>
        <dsp:cNvSpPr/>
      </dsp:nvSpPr>
      <dsp:spPr>
        <a:xfrm>
          <a:off x="5410200" y="4710389"/>
          <a:ext cx="1314803" cy="702559"/>
        </a:xfrm>
        <a:prstGeom prst="roundRect">
          <a:avLst>
            <a:gd name="adj" fmla="val 10000"/>
          </a:avLst>
        </a:prstGeom>
        <a:solidFill>
          <a:schemeClr val="accent2">
            <a:lumMod val="40000"/>
            <a:lumOff val="60000"/>
            <a:alpha val="9000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Cambria" panose="02040503050406030204" pitchFamily="18" charset="0"/>
            </a:rPr>
            <a:t>Neonatal Abstinence Syndrome</a:t>
          </a:r>
          <a:endParaRPr lang="en-US" sz="1400" b="1" kern="1200" dirty="0">
            <a:solidFill>
              <a:srgbClr val="0000FF"/>
            </a:solidFill>
            <a:latin typeface="Cambria" panose="02040503050406030204" pitchFamily="18" charset="0"/>
            <a:cs typeface="Calibri"/>
          </a:endParaRPr>
        </a:p>
      </dsp:txBody>
      <dsp:txXfrm>
        <a:off x="5430777" y="4730966"/>
        <a:ext cx="1273649" cy="661405"/>
      </dsp:txXfrm>
    </dsp:sp>
    <dsp:sp modelId="{0AEE9DC5-7DB5-8A48-BD7A-C0BC299DB64A}">
      <dsp:nvSpPr>
        <dsp:cNvPr id="0" name=""/>
        <dsp:cNvSpPr/>
      </dsp:nvSpPr>
      <dsp:spPr>
        <a:xfrm>
          <a:off x="5799487" y="5636476"/>
          <a:ext cx="1314803" cy="7025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3E537-7464-BC41-9617-F5B359D5C59C}">
      <dsp:nvSpPr>
        <dsp:cNvPr id="0" name=""/>
        <dsp:cNvSpPr/>
      </dsp:nvSpPr>
      <dsp:spPr>
        <a:xfrm>
          <a:off x="5867397" y="5700990"/>
          <a:ext cx="1314803" cy="702559"/>
        </a:xfrm>
        <a:prstGeom prst="roundRect">
          <a:avLst>
            <a:gd name="adj" fmla="val 10000"/>
          </a:avLst>
        </a:prstGeom>
        <a:solidFill>
          <a:schemeClr val="accent2">
            <a:lumMod val="40000"/>
            <a:lumOff val="60000"/>
            <a:alpha val="9000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i="1" kern="1200" dirty="0" smtClean="0">
              <a:solidFill>
                <a:schemeClr val="tx1"/>
              </a:solidFill>
              <a:latin typeface="Cambria" panose="02040503050406030204" pitchFamily="18" charset="0"/>
              <a:cs typeface="Calibri"/>
            </a:rPr>
            <a:t>NAS</a:t>
          </a:r>
          <a:r>
            <a:rPr lang="en-US" sz="1400" b="1" i="1" kern="1200" baseline="0" dirty="0" smtClean="0">
              <a:solidFill>
                <a:schemeClr val="tx1"/>
              </a:solidFill>
              <a:latin typeface="Cambria" panose="02040503050406030204" pitchFamily="18" charset="0"/>
              <a:cs typeface="Calibri"/>
            </a:rPr>
            <a:t> + MOMS</a:t>
          </a:r>
          <a:endParaRPr lang="en-US" sz="1400" b="1" i="1" kern="1200" dirty="0">
            <a:solidFill>
              <a:schemeClr val="tx1"/>
            </a:solidFill>
            <a:latin typeface="Cambria" panose="02040503050406030204" pitchFamily="18" charset="0"/>
            <a:cs typeface="Calibri"/>
          </a:endParaRPr>
        </a:p>
      </dsp:txBody>
      <dsp:txXfrm>
        <a:off x="5887974" y="5721567"/>
        <a:ext cx="1273649" cy="661405"/>
      </dsp:txXfrm>
    </dsp:sp>
    <dsp:sp modelId="{E6E10353-D078-4E42-BEEC-515ED85E18C3}">
      <dsp:nvSpPr>
        <dsp:cNvPr id="0" name=""/>
        <dsp:cNvSpPr/>
      </dsp:nvSpPr>
      <dsp:spPr>
        <a:xfrm>
          <a:off x="7262848" y="2985835"/>
          <a:ext cx="1003535" cy="79023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506B60-9E66-4E81-AFAB-A341D6CEE7C7}">
      <dsp:nvSpPr>
        <dsp:cNvPr id="0" name=""/>
        <dsp:cNvSpPr/>
      </dsp:nvSpPr>
      <dsp:spPr>
        <a:xfrm>
          <a:off x="7330759" y="3050350"/>
          <a:ext cx="1003535" cy="790232"/>
        </a:xfrm>
        <a:prstGeom prst="roundRect">
          <a:avLst>
            <a:gd name="adj" fmla="val 10000"/>
          </a:avLst>
        </a:prstGeom>
        <a:solidFill>
          <a:schemeClr val="bg1">
            <a:lumMod val="85000"/>
            <a:alpha val="9000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0000FF"/>
              </a:solidFill>
              <a:latin typeface="Cambria" panose="02040503050406030204" pitchFamily="18" charset="0"/>
              <a:cs typeface="Calibri"/>
            </a:rPr>
            <a:t>Human milk in infants  22-29 </a:t>
          </a:r>
          <a:r>
            <a:rPr lang="en-US" sz="1200" b="1" kern="1200" dirty="0" err="1" smtClean="0">
              <a:solidFill>
                <a:srgbClr val="0000FF"/>
              </a:solidFill>
              <a:latin typeface="Cambria" panose="02040503050406030204" pitchFamily="18" charset="0"/>
              <a:cs typeface="Calibri"/>
            </a:rPr>
            <a:t>wk</a:t>
          </a:r>
          <a:r>
            <a:rPr lang="en-US" sz="1200" b="1" kern="1200" dirty="0" smtClean="0">
              <a:solidFill>
                <a:srgbClr val="0000FF"/>
              </a:solidFill>
              <a:latin typeface="Cambria" panose="02040503050406030204" pitchFamily="18" charset="0"/>
              <a:cs typeface="Calibri"/>
            </a:rPr>
            <a:t>  GA </a:t>
          </a:r>
          <a:endParaRPr lang="en-US" sz="1200" b="1" kern="1200" dirty="0">
            <a:solidFill>
              <a:srgbClr val="0000FF"/>
            </a:solidFill>
            <a:latin typeface="Cambria" panose="02040503050406030204" pitchFamily="18" charset="0"/>
            <a:cs typeface="Calibri"/>
          </a:endParaRPr>
        </a:p>
      </dsp:txBody>
      <dsp:txXfrm>
        <a:off x="7353904" y="3073495"/>
        <a:ext cx="957245" cy="743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0.19878</cdr:x>
      <cdr:y>0.72232</cdr:y>
    </cdr:from>
    <cdr:to>
      <cdr:x>0.26505</cdr:x>
      <cdr:y>0.78306</cdr:y>
    </cdr:to>
    <cdr:sp macro="" textlink="">
      <cdr:nvSpPr>
        <cdr:cNvPr id="2" name="TextBox 1"/>
        <cdr:cNvSpPr txBox="1"/>
      </cdr:nvSpPr>
      <cdr:spPr>
        <a:xfrm xmlns:a="http://schemas.openxmlformats.org/drawingml/2006/main">
          <a:off x="1600200" y="2614958"/>
          <a:ext cx="533400" cy="2198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1.9</a:t>
          </a:r>
          <a:endParaRPr lang="en-US" sz="900" b="1" dirty="0"/>
        </a:p>
      </cdr:txBody>
    </cdr:sp>
  </cdr:relSizeAnchor>
  <cdr:relSizeAnchor xmlns:cdr="http://schemas.openxmlformats.org/drawingml/2006/chartDrawing">
    <cdr:from>
      <cdr:x>0.28398</cdr:x>
      <cdr:y>0.71059</cdr:y>
    </cdr:from>
    <cdr:to>
      <cdr:x>0.33131</cdr:x>
      <cdr:y>0.7575</cdr:y>
    </cdr:to>
    <cdr:sp macro="" textlink="">
      <cdr:nvSpPr>
        <cdr:cNvPr id="3" name="TextBox 2"/>
        <cdr:cNvSpPr txBox="1"/>
      </cdr:nvSpPr>
      <cdr:spPr>
        <a:xfrm xmlns:a="http://schemas.openxmlformats.org/drawingml/2006/main">
          <a:off x="2286000" y="2572503"/>
          <a:ext cx="381000" cy="1698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2.1</a:t>
          </a:r>
          <a:endParaRPr lang="en-US" sz="900" b="1" dirty="0"/>
        </a:p>
      </cdr:txBody>
    </cdr:sp>
  </cdr:relSizeAnchor>
  <cdr:relSizeAnchor xmlns:cdr="http://schemas.openxmlformats.org/drawingml/2006/chartDrawing">
    <cdr:from>
      <cdr:x>0.36917</cdr:x>
      <cdr:y>0.68954</cdr:y>
    </cdr:from>
    <cdr:to>
      <cdr:x>0.4165</cdr:x>
      <cdr:y>0.7575</cdr:y>
    </cdr:to>
    <cdr:sp macro="" textlink="">
      <cdr:nvSpPr>
        <cdr:cNvPr id="4" name="TextBox 3"/>
        <cdr:cNvSpPr txBox="1"/>
      </cdr:nvSpPr>
      <cdr:spPr>
        <a:xfrm xmlns:a="http://schemas.openxmlformats.org/drawingml/2006/main">
          <a:off x="2971800" y="2496303"/>
          <a:ext cx="381000" cy="246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2.9</a:t>
          </a:r>
          <a:endParaRPr lang="en-US" sz="900" b="1" dirty="0"/>
        </a:p>
      </cdr:txBody>
    </cdr:sp>
  </cdr:relSizeAnchor>
  <cdr:relSizeAnchor xmlns:cdr="http://schemas.openxmlformats.org/drawingml/2006/chartDrawing">
    <cdr:from>
      <cdr:x>0.4451</cdr:x>
      <cdr:y>0.64294</cdr:y>
    </cdr:from>
    <cdr:to>
      <cdr:x>0.49243</cdr:x>
      <cdr:y>0.70608</cdr:y>
    </cdr:to>
    <cdr:sp macro="" textlink="">
      <cdr:nvSpPr>
        <cdr:cNvPr id="5" name="TextBox 4"/>
        <cdr:cNvSpPr txBox="1"/>
      </cdr:nvSpPr>
      <cdr:spPr>
        <a:xfrm xmlns:a="http://schemas.openxmlformats.org/drawingml/2006/main">
          <a:off x="3583015" y="2327575"/>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3.3</a:t>
          </a:r>
          <a:endParaRPr lang="en-US" sz="900" b="1" dirty="0"/>
        </a:p>
      </cdr:txBody>
    </cdr:sp>
  </cdr:relSizeAnchor>
  <cdr:relSizeAnchor xmlns:cdr="http://schemas.openxmlformats.org/drawingml/2006/chartDrawing">
    <cdr:from>
      <cdr:x>0.53172</cdr:x>
      <cdr:y>0.54221</cdr:y>
    </cdr:from>
    <cdr:to>
      <cdr:x>0.56566</cdr:x>
      <cdr:y>0.60535</cdr:y>
    </cdr:to>
    <cdr:sp macro="" textlink="">
      <cdr:nvSpPr>
        <cdr:cNvPr id="6" name="TextBox 5"/>
        <cdr:cNvSpPr txBox="1"/>
      </cdr:nvSpPr>
      <cdr:spPr>
        <a:xfrm xmlns:a="http://schemas.openxmlformats.org/drawingml/2006/main">
          <a:off x="4280277" y="1962904"/>
          <a:ext cx="273248"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5</a:t>
          </a:r>
          <a:endParaRPr lang="en-US" sz="900" b="1" dirty="0"/>
        </a:p>
      </cdr:txBody>
    </cdr:sp>
  </cdr:relSizeAnchor>
  <cdr:relSizeAnchor xmlns:cdr="http://schemas.openxmlformats.org/drawingml/2006/chartDrawing">
    <cdr:from>
      <cdr:x>0.61529</cdr:x>
      <cdr:y>0.44005</cdr:y>
    </cdr:from>
    <cdr:to>
      <cdr:x>0.64368</cdr:x>
      <cdr:y>0.50319</cdr:y>
    </cdr:to>
    <cdr:sp macro="" textlink="">
      <cdr:nvSpPr>
        <cdr:cNvPr id="7" name="TextBox 6"/>
        <cdr:cNvSpPr txBox="1"/>
      </cdr:nvSpPr>
      <cdr:spPr>
        <a:xfrm xmlns:a="http://schemas.openxmlformats.org/drawingml/2006/main">
          <a:off x="4953000" y="1593072"/>
          <a:ext cx="228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7</a:t>
          </a:r>
          <a:endParaRPr lang="en-US" sz="900" b="1" dirty="0"/>
        </a:p>
      </cdr:txBody>
    </cdr:sp>
  </cdr:relSizeAnchor>
  <cdr:relSizeAnchor xmlns:cdr="http://schemas.openxmlformats.org/drawingml/2006/chartDrawing">
    <cdr:from>
      <cdr:x>0.69101</cdr:x>
      <cdr:y>0.35277</cdr:y>
    </cdr:from>
    <cdr:to>
      <cdr:x>0.73834</cdr:x>
      <cdr:y>0.41591</cdr:y>
    </cdr:to>
    <cdr:sp macro="" textlink="">
      <cdr:nvSpPr>
        <cdr:cNvPr id="8" name="TextBox 7"/>
        <cdr:cNvSpPr txBox="1"/>
      </cdr:nvSpPr>
      <cdr:spPr>
        <a:xfrm xmlns:a="http://schemas.openxmlformats.org/drawingml/2006/main">
          <a:off x="5562600" y="1277104"/>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8.8</a:t>
          </a:r>
          <a:endParaRPr lang="en-US" sz="900" b="1" dirty="0"/>
        </a:p>
      </cdr:txBody>
    </cdr:sp>
  </cdr:relSizeAnchor>
  <cdr:relSizeAnchor xmlns:cdr="http://schemas.openxmlformats.org/drawingml/2006/chartDrawing">
    <cdr:from>
      <cdr:x>0.76674</cdr:x>
      <cdr:y>0.24753</cdr:y>
    </cdr:from>
    <cdr:to>
      <cdr:x>0.82354</cdr:x>
      <cdr:y>0.31067</cdr:y>
    </cdr:to>
    <cdr:sp macro="" textlink="">
      <cdr:nvSpPr>
        <cdr:cNvPr id="9" name="TextBox 8"/>
        <cdr:cNvSpPr txBox="1"/>
      </cdr:nvSpPr>
      <cdr:spPr>
        <a:xfrm xmlns:a="http://schemas.openxmlformats.org/drawingml/2006/main">
          <a:off x="6172200" y="896104"/>
          <a:ext cx="4572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10.8</a:t>
          </a:r>
          <a:endParaRPr lang="en-US" sz="900" b="1" dirty="0"/>
        </a:p>
      </cdr:txBody>
    </cdr:sp>
  </cdr:relSizeAnchor>
  <cdr:relSizeAnchor xmlns:cdr="http://schemas.openxmlformats.org/drawingml/2006/chartDrawing">
    <cdr:from>
      <cdr:x>0.85193</cdr:x>
      <cdr:y>0.16333</cdr:y>
    </cdr:from>
    <cdr:to>
      <cdr:x>0.90873</cdr:x>
      <cdr:y>0.22648</cdr:y>
    </cdr:to>
    <cdr:sp macro="" textlink="">
      <cdr:nvSpPr>
        <cdr:cNvPr id="10" name="TextBox 9"/>
        <cdr:cNvSpPr txBox="1"/>
      </cdr:nvSpPr>
      <cdr:spPr>
        <a:xfrm xmlns:a="http://schemas.openxmlformats.org/drawingml/2006/main">
          <a:off x="6858000" y="591304"/>
          <a:ext cx="4572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12.1</a:t>
          </a:r>
          <a:endParaRPr lang="en-US" sz="900" b="1" dirty="0"/>
        </a:p>
      </cdr:txBody>
    </cdr:sp>
  </cdr:relSizeAnchor>
  <cdr:relSizeAnchor xmlns:cdr="http://schemas.openxmlformats.org/drawingml/2006/chartDrawing">
    <cdr:from>
      <cdr:x>0.92766</cdr:x>
      <cdr:y>0.10019</cdr:y>
    </cdr:from>
    <cdr:to>
      <cdr:x>0.97972</cdr:x>
      <cdr:y>0.16333</cdr:y>
    </cdr:to>
    <cdr:sp macro="" textlink="">
      <cdr:nvSpPr>
        <cdr:cNvPr id="11" name="TextBox 10"/>
        <cdr:cNvSpPr txBox="1"/>
      </cdr:nvSpPr>
      <cdr:spPr>
        <a:xfrm xmlns:a="http://schemas.openxmlformats.org/drawingml/2006/main">
          <a:off x="7467600" y="362704"/>
          <a:ext cx="4191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smtClean="0"/>
            <a:t>13.4</a:t>
          </a:r>
          <a:endParaRPr lang="en-US" sz="9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0.73299</cdr:x>
      <cdr:y>0.11328</cdr:y>
    </cdr:from>
    <cdr:to>
      <cdr:x>1</cdr:x>
      <cdr:y>0.95012</cdr:y>
    </cdr:to>
    <cdr:sp macro="" textlink="">
      <cdr:nvSpPr>
        <cdr:cNvPr id="2" name="TextBox 1"/>
        <cdr:cNvSpPr txBox="1"/>
      </cdr:nvSpPr>
      <cdr:spPr>
        <a:xfrm xmlns:a="http://schemas.openxmlformats.org/drawingml/2006/main">
          <a:off x="6135101" y="552444"/>
          <a:ext cx="2234827" cy="40810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latin typeface="Arial Narrow" panose="020B0606020202030204" pitchFamily="34" charset="0"/>
            </a:rPr>
            <a:t>Hypertension policies &amp; procedures </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EHR integration</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Patient, family, staff support</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Multidisciplinary case reviews</a:t>
          </a:r>
        </a:p>
        <a:p xmlns:a="http://schemas.openxmlformats.org/drawingml/2006/main">
          <a:endParaRPr lang="en-US" sz="2000" dirty="0">
            <a:latin typeface="Arial Narrow" panose="020B0606020202030204" pitchFamily="34" charset="0"/>
          </a:endParaRPr>
        </a:p>
        <a:p xmlns:a="http://schemas.openxmlformats.org/drawingml/2006/main">
          <a:r>
            <a:rPr lang="en-US" sz="2000" dirty="0" smtClean="0">
              <a:latin typeface="Arial Narrow" panose="020B0606020202030204" pitchFamily="34" charset="0"/>
            </a:rPr>
            <a:t>Hypertension discharge education</a:t>
          </a:r>
          <a:endParaRPr lang="en-US" sz="2000" dirty="0">
            <a:latin typeface="Arial Narrow" panose="020B0606020202030204" pitchFamily="34" charset="0"/>
          </a:endParaRPr>
        </a:p>
      </cdr:txBody>
    </cdr:sp>
  </cdr:relSizeAnchor>
  <cdr:relSizeAnchor xmlns:cdr="http://schemas.openxmlformats.org/drawingml/2006/chartDrawing">
    <cdr:from>
      <cdr:x>0.70846</cdr:x>
      <cdr:y>0.49101</cdr:y>
    </cdr:from>
    <cdr:to>
      <cdr:x>0.73299</cdr:x>
      <cdr:y>0.53398</cdr:y>
    </cdr:to>
    <cdr:sp macro="" textlink="">
      <cdr:nvSpPr>
        <cdr:cNvPr id="3" name="Rectangle 2"/>
        <cdr:cNvSpPr/>
      </cdr:nvSpPr>
      <cdr:spPr>
        <a:xfrm xmlns:a="http://schemas.openxmlformats.org/drawingml/2006/main">
          <a:off x="5929785" y="2394561"/>
          <a:ext cx="205315" cy="209556"/>
        </a:xfrm>
        <a:prstGeom xmlns:a="http://schemas.openxmlformats.org/drawingml/2006/main" prst="rect">
          <a:avLst/>
        </a:prstGeom>
        <a:solidFill xmlns:a="http://schemas.openxmlformats.org/drawingml/2006/main">
          <a:schemeClr val="accent4"/>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0.70846</cdr:x>
      <cdr:y>0.32545</cdr:y>
    </cdr:from>
    <cdr:to>
      <cdr:x>0.73299</cdr:x>
      <cdr:y>0.36842</cdr:y>
    </cdr:to>
    <cdr:sp macro="" textlink="">
      <cdr:nvSpPr>
        <cdr:cNvPr id="4" name="Rectangle 3"/>
        <cdr:cNvSpPr/>
      </cdr:nvSpPr>
      <cdr:spPr>
        <a:xfrm xmlns:a="http://schemas.openxmlformats.org/drawingml/2006/main">
          <a:off x="5929786" y="1587142"/>
          <a:ext cx="205314" cy="209556"/>
        </a:xfrm>
        <a:prstGeom xmlns:a="http://schemas.openxmlformats.org/drawingml/2006/main" prst="rect">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0.7091</cdr:x>
      <cdr:y>0.65266</cdr:y>
    </cdr:from>
    <cdr:to>
      <cdr:x>0.73363</cdr:x>
      <cdr:y>0.69563</cdr:y>
    </cdr:to>
    <cdr:sp macro="" textlink="">
      <cdr:nvSpPr>
        <cdr:cNvPr id="5" name="Rectangle 4"/>
        <cdr:cNvSpPr/>
      </cdr:nvSpPr>
      <cdr:spPr>
        <a:xfrm xmlns:a="http://schemas.openxmlformats.org/drawingml/2006/main">
          <a:off x="5935075" y="3182878"/>
          <a:ext cx="205314" cy="209556"/>
        </a:xfrm>
        <a:prstGeom xmlns:a="http://schemas.openxmlformats.org/drawingml/2006/main" prst="rect">
          <a:avLst/>
        </a:prstGeom>
        <a:solidFill xmlns:a="http://schemas.openxmlformats.org/drawingml/2006/main">
          <a:schemeClr val="accent3"/>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F21F61-9E4A-4E06-B966-EAA84DA8E8A2}" type="datetimeFigureOut">
              <a:rPr lang="en-US" smtClean="0"/>
              <a:t>12/21/2017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7CEAFD-D968-4E3E-963A-E647D5844EB7}" type="slidenum">
              <a:rPr lang="en-US" smtClean="0"/>
              <a:t>‹#›</a:t>
            </a:fld>
            <a:endParaRPr lang="en-US"/>
          </a:p>
        </p:txBody>
      </p:sp>
    </p:spTree>
    <p:extLst>
      <p:ext uri="{BB962C8B-B14F-4D97-AF65-F5344CB8AC3E}">
        <p14:creationId xmlns:p14="http://schemas.microsoft.com/office/powerpoint/2010/main" val="390980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883" indent="-285724">
              <a:defRPr>
                <a:solidFill>
                  <a:schemeClr val="tx1"/>
                </a:solidFill>
                <a:latin typeface="Arial" pitchFamily="34" charset="0"/>
                <a:ea typeface="MS PGothic" pitchFamily="34" charset="-128"/>
              </a:defRPr>
            </a:lvl2pPr>
            <a:lvl3pPr marL="1142898" indent="-228580">
              <a:defRPr>
                <a:solidFill>
                  <a:schemeClr val="tx1"/>
                </a:solidFill>
                <a:latin typeface="Arial" pitchFamily="34" charset="0"/>
                <a:ea typeface="MS PGothic" pitchFamily="34" charset="-128"/>
              </a:defRPr>
            </a:lvl3pPr>
            <a:lvl4pPr marL="1600057" indent="-228580">
              <a:defRPr>
                <a:solidFill>
                  <a:schemeClr val="tx1"/>
                </a:solidFill>
                <a:latin typeface="Arial" pitchFamily="34" charset="0"/>
                <a:ea typeface="MS PGothic" pitchFamily="34" charset="-128"/>
              </a:defRPr>
            </a:lvl4pPr>
            <a:lvl5pPr marL="2057217" indent="-228580">
              <a:defRPr>
                <a:solidFill>
                  <a:schemeClr val="tx1"/>
                </a:solidFill>
                <a:latin typeface="Arial" pitchFamily="34" charset="0"/>
                <a:ea typeface="MS PGothic" pitchFamily="34" charset="-128"/>
              </a:defRPr>
            </a:lvl5pPr>
            <a:lvl6pPr marL="2514376" indent="-228580" eaLnBrk="0" fontAlgn="base" hangingPunct="0">
              <a:spcBef>
                <a:spcPct val="0"/>
              </a:spcBef>
              <a:spcAft>
                <a:spcPct val="0"/>
              </a:spcAft>
              <a:defRPr>
                <a:solidFill>
                  <a:schemeClr val="tx1"/>
                </a:solidFill>
                <a:latin typeface="Arial" pitchFamily="34" charset="0"/>
                <a:ea typeface="MS PGothic" pitchFamily="34" charset="-128"/>
              </a:defRPr>
            </a:lvl6pPr>
            <a:lvl7pPr marL="2971535" indent="-228580" eaLnBrk="0" fontAlgn="base" hangingPunct="0">
              <a:spcBef>
                <a:spcPct val="0"/>
              </a:spcBef>
              <a:spcAft>
                <a:spcPct val="0"/>
              </a:spcAft>
              <a:defRPr>
                <a:solidFill>
                  <a:schemeClr val="tx1"/>
                </a:solidFill>
                <a:latin typeface="Arial" pitchFamily="34" charset="0"/>
                <a:ea typeface="MS PGothic" pitchFamily="34" charset="-128"/>
              </a:defRPr>
            </a:lvl7pPr>
            <a:lvl8pPr marL="3428695" indent="-228580" eaLnBrk="0" fontAlgn="base" hangingPunct="0">
              <a:spcBef>
                <a:spcPct val="0"/>
              </a:spcBef>
              <a:spcAft>
                <a:spcPct val="0"/>
              </a:spcAft>
              <a:defRPr>
                <a:solidFill>
                  <a:schemeClr val="tx1"/>
                </a:solidFill>
                <a:latin typeface="Arial" pitchFamily="34" charset="0"/>
                <a:ea typeface="MS PGothic" pitchFamily="34" charset="-128"/>
              </a:defRPr>
            </a:lvl8pPr>
            <a:lvl9pPr marL="3885854" indent="-22858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a:t>
            </a:fld>
            <a:endParaRPr lang="en-US" altLang="en-US">
              <a:latin typeface="Calibri" pitchFamily="34" charset="0"/>
            </a:endParaRPr>
          </a:p>
        </p:txBody>
      </p:sp>
    </p:spTree>
    <p:extLst>
      <p:ext uri="{BB962C8B-B14F-4D97-AF65-F5344CB8AC3E}">
        <p14:creationId xmlns:p14="http://schemas.microsoft.com/office/powerpoint/2010/main" val="1242839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All Level 2 and 3 Ohio NICUs and their affiliated level 1 units were eligible.</a:t>
            </a:r>
          </a:p>
          <a:p>
            <a:r>
              <a:rPr lang="en-US" sz="1100" dirty="0"/>
              <a:t>26 (100%) Level 3 NICUs </a:t>
            </a:r>
          </a:p>
          <a:p>
            <a:r>
              <a:rPr lang="en-US" sz="1100" dirty="0"/>
              <a:t>26 of 28 (93%) Level 2 NICUs </a:t>
            </a:r>
          </a:p>
          <a:p>
            <a:r>
              <a:rPr lang="en-US" sz="1100" dirty="0"/>
              <a:t>2 Level 1 units participated </a:t>
            </a:r>
          </a:p>
          <a:p>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24</a:t>
            </a:fld>
            <a:endParaRPr lang="en-US" altLang="en-US"/>
          </a:p>
        </p:txBody>
      </p:sp>
    </p:spTree>
    <p:extLst>
      <p:ext uri="{BB962C8B-B14F-4D97-AF65-F5344CB8AC3E}">
        <p14:creationId xmlns:p14="http://schemas.microsoft.com/office/powerpoint/2010/main" val="586426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56">
              <a:spcBef>
                <a:spcPct val="30000"/>
              </a:spcBef>
              <a:defRPr sz="1100">
                <a:solidFill>
                  <a:schemeClr val="tx1"/>
                </a:solidFill>
                <a:latin typeface="Arial Narrow" panose="020B0606020202030204" pitchFamily="34" charset="0"/>
                <a:ea typeface="MS PGothic" panose="020B0600070205080204" pitchFamily="34" charset="-128"/>
              </a:defRPr>
            </a:lvl1pPr>
            <a:lvl2pPr marL="705760" indent="-270291" defTabSz="887456">
              <a:spcBef>
                <a:spcPct val="30000"/>
              </a:spcBef>
              <a:defRPr sz="1100">
                <a:solidFill>
                  <a:schemeClr val="tx1"/>
                </a:solidFill>
                <a:latin typeface="Arial Narrow" panose="020B0606020202030204" pitchFamily="34" charset="0"/>
                <a:ea typeface="MS PGothic" panose="020B0600070205080204" pitchFamily="34" charset="-128"/>
              </a:defRPr>
            </a:lvl2pPr>
            <a:lvl3pPr marL="1087170" indent="-216233" defTabSz="887456">
              <a:spcBef>
                <a:spcPct val="30000"/>
              </a:spcBef>
              <a:defRPr sz="1100">
                <a:solidFill>
                  <a:schemeClr val="tx1"/>
                </a:solidFill>
                <a:latin typeface="Arial Narrow" panose="020B0606020202030204" pitchFamily="34" charset="0"/>
                <a:ea typeface="MS PGothic" panose="020B0600070205080204" pitchFamily="34" charset="-128"/>
              </a:defRPr>
            </a:lvl3pPr>
            <a:lvl4pPr marL="1524141" indent="-216233" defTabSz="887456">
              <a:spcBef>
                <a:spcPct val="30000"/>
              </a:spcBef>
              <a:defRPr sz="1100">
                <a:solidFill>
                  <a:schemeClr val="tx1"/>
                </a:solidFill>
                <a:latin typeface="Arial Narrow" panose="020B0606020202030204" pitchFamily="34" charset="0"/>
                <a:ea typeface="MS PGothic" panose="020B0600070205080204" pitchFamily="34" charset="-128"/>
              </a:defRPr>
            </a:lvl4pPr>
            <a:lvl5pPr marL="1959610" indent="-216233" defTabSz="887456">
              <a:spcBef>
                <a:spcPct val="30000"/>
              </a:spcBef>
              <a:defRPr sz="1100">
                <a:solidFill>
                  <a:schemeClr val="tx1"/>
                </a:solidFill>
                <a:latin typeface="Arial Narrow" panose="020B0606020202030204" pitchFamily="34" charset="0"/>
                <a:ea typeface="MS PGothic" panose="020B0600070205080204" pitchFamily="34" charset="-128"/>
              </a:defRPr>
            </a:lvl5pPr>
            <a:lvl6pPr marL="2392075" indent="-216233" defTabSz="887456" eaLnBrk="0" fontAlgn="base" hangingPunct="0">
              <a:spcBef>
                <a:spcPct val="30000"/>
              </a:spcBef>
              <a:spcAft>
                <a:spcPct val="0"/>
              </a:spcAft>
              <a:defRPr sz="1100">
                <a:solidFill>
                  <a:schemeClr val="tx1"/>
                </a:solidFill>
                <a:latin typeface="Arial Narrow" panose="020B0606020202030204" pitchFamily="34" charset="0"/>
                <a:ea typeface="MS PGothic" panose="020B0600070205080204" pitchFamily="34" charset="-128"/>
              </a:defRPr>
            </a:lvl6pPr>
            <a:lvl7pPr marL="2824541" indent="-216233" defTabSz="887456" eaLnBrk="0" fontAlgn="base" hangingPunct="0">
              <a:spcBef>
                <a:spcPct val="30000"/>
              </a:spcBef>
              <a:spcAft>
                <a:spcPct val="0"/>
              </a:spcAft>
              <a:defRPr sz="1100">
                <a:solidFill>
                  <a:schemeClr val="tx1"/>
                </a:solidFill>
                <a:latin typeface="Arial Narrow" panose="020B0606020202030204" pitchFamily="34" charset="0"/>
                <a:ea typeface="MS PGothic" panose="020B0600070205080204" pitchFamily="34" charset="-128"/>
              </a:defRPr>
            </a:lvl7pPr>
            <a:lvl8pPr marL="3257006" indent="-216233" defTabSz="887456" eaLnBrk="0" fontAlgn="base" hangingPunct="0">
              <a:spcBef>
                <a:spcPct val="30000"/>
              </a:spcBef>
              <a:spcAft>
                <a:spcPct val="0"/>
              </a:spcAft>
              <a:defRPr sz="1100">
                <a:solidFill>
                  <a:schemeClr val="tx1"/>
                </a:solidFill>
                <a:latin typeface="Arial Narrow" panose="020B0606020202030204" pitchFamily="34" charset="0"/>
                <a:ea typeface="MS PGothic" panose="020B0600070205080204" pitchFamily="34" charset="-128"/>
              </a:defRPr>
            </a:lvl8pPr>
            <a:lvl9pPr marL="3689472" indent="-216233" defTabSz="887456" eaLnBrk="0" fontAlgn="base" hangingPunct="0">
              <a:spcBef>
                <a:spcPct val="30000"/>
              </a:spcBef>
              <a:spcAft>
                <a:spcPct val="0"/>
              </a:spcAft>
              <a:defRPr sz="1100">
                <a:solidFill>
                  <a:schemeClr val="tx1"/>
                </a:solidFill>
                <a:latin typeface="Arial Narrow" panose="020B0606020202030204" pitchFamily="34" charset="0"/>
                <a:ea typeface="MS PGothic" panose="020B0600070205080204" pitchFamily="34" charset="-128"/>
              </a:defRPr>
            </a:lvl9pPr>
          </a:lstStyle>
          <a:p>
            <a:pPr>
              <a:spcBef>
                <a:spcPct val="0"/>
              </a:spcBef>
            </a:pPr>
            <a:fld id="{02D9CE33-EA42-4AAF-A4C9-AA50BF39E3EE}" type="slidenum">
              <a:rPr lang="en-US" altLang="en-US" smtClean="0">
                <a:solidFill>
                  <a:srgbClr val="000000"/>
                </a:solidFill>
                <a:latin typeface="Arial" panose="020B0604020202020204" pitchFamily="34" charset="0"/>
              </a:rPr>
              <a:pPr>
                <a:spcBef>
                  <a:spcPct val="0"/>
                </a:spcBef>
              </a:pPr>
              <a:t>25</a:t>
            </a:fld>
            <a:endParaRPr lang="en-US" altLang="en-US">
              <a:solidFill>
                <a:srgbClr val="000000"/>
              </a:solidFill>
              <a:latin typeface="Arial" panose="020B0604020202020204" pitchFamily="34" charset="0"/>
            </a:endParaRPr>
          </a:p>
        </p:txBody>
      </p:sp>
      <p:sp>
        <p:nvSpPr>
          <p:cNvPr id="65539" name="Rectangle 2"/>
          <p:cNvSpPr>
            <a:spLocks noGrp="1" noRot="1" noChangeAspect="1" noChangeArrowheads="1" noTextEdit="1"/>
          </p:cNvSpPr>
          <p:nvPr>
            <p:ph type="sldImg"/>
          </p:nvPr>
        </p:nvSpPr>
        <p:spPr>
          <a:xfrm>
            <a:off x="1087935" y="657679"/>
            <a:ext cx="4317503" cy="3289905"/>
          </a:xfrm>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300" dirty="0"/>
              <a:t>Goals</a:t>
            </a:r>
          </a:p>
          <a:p>
            <a:pPr lvl="1"/>
            <a:r>
              <a:rPr lang="en-US" sz="2300" dirty="0"/>
              <a:t> standardize identification, non-pharmacologic and pharmacologic treatment in Level 2 and 3 NICUs in Ohio.</a:t>
            </a:r>
          </a:p>
          <a:p>
            <a:pPr lvl="1"/>
            <a:r>
              <a:rPr lang="en-US" sz="2300" dirty="0"/>
              <a:t> reduce the use of and length of treatment with opioids.</a:t>
            </a:r>
          </a:p>
          <a:p>
            <a:pPr lvl="1"/>
            <a:r>
              <a:rPr lang="en-US" sz="2300" dirty="0"/>
              <a:t>reduce hospital length of stay in pharmacologically treated newborns with NAS.</a:t>
            </a:r>
          </a:p>
          <a:p>
            <a:pPr eaLnBrk="1" hangingPunct="1">
              <a:spcBef>
                <a:spcPct val="0"/>
              </a:spcBef>
            </a:pPr>
            <a:endParaRPr lang="en-US" altLang="en-US" dirty="0">
              <a:latin typeface="Arial Narrow" panose="020B0606020202030204" pitchFamily="34" charset="0"/>
            </a:endParaRPr>
          </a:p>
        </p:txBody>
      </p:sp>
    </p:spTree>
    <p:extLst>
      <p:ext uri="{BB962C8B-B14F-4D97-AF65-F5344CB8AC3E}">
        <p14:creationId xmlns:p14="http://schemas.microsoft.com/office/powerpoint/2010/main" val="172459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buFont typeface="Arial" panose="020B0604020202020204" pitchFamily="34" charset="0"/>
              <a:buChar char="•"/>
            </a:pPr>
            <a:r>
              <a:rPr lang="en-US" altLang="en-US" sz="1100" dirty="0"/>
              <a:t>From January 2014 to June 2015, OPQC conducted a QI initiative to reduce LOS in infants with NAS by standardizing care (Phase I). T</a:t>
            </a:r>
            <a:r>
              <a:rPr lang="en-US" sz="1100" dirty="0"/>
              <a:t>he geometric mean for length of stay showed a significant 9% decrease, the control chart showing special cause in early 2014, and a shift in the centerline from 18.3 days to 17.0 days</a:t>
            </a:r>
          </a:p>
          <a:p>
            <a:pPr eaLnBrk="1" hangingPunct="1">
              <a:spcBef>
                <a:spcPct val="50000"/>
              </a:spcBef>
              <a:buFont typeface="Arial" panose="020B0604020202020204" pitchFamily="34" charset="0"/>
              <a:buChar char="•"/>
            </a:pPr>
            <a:r>
              <a:rPr lang="en-US" altLang="en-US" sz="1100" dirty="0"/>
              <a:t>Approaches to standardization of non-pharmacologic care, were based on published expert opinion; therefore, variation across OPQC sites remained, particularly in use of LLF and 22 kcal feedings in formula-fed infants.</a:t>
            </a:r>
          </a:p>
          <a:p>
            <a:endParaRPr lang="en-US" dirty="0"/>
          </a:p>
        </p:txBody>
      </p:sp>
      <p:sp>
        <p:nvSpPr>
          <p:cNvPr id="4" name="Slide Number Placeholder 3"/>
          <p:cNvSpPr>
            <a:spLocks noGrp="1"/>
          </p:cNvSpPr>
          <p:nvPr>
            <p:ph type="sldNum" sz="quarter" idx="10"/>
          </p:nvPr>
        </p:nvSpPr>
        <p:spPr/>
        <p:txBody>
          <a:bodyPr/>
          <a:lstStyle/>
          <a:p>
            <a:fld id="{93755161-3076-46A5-9947-819B45064B8D}" type="slidenum">
              <a:rPr lang="en-US" smtClean="0"/>
              <a:t>26</a:t>
            </a:fld>
            <a:endParaRPr lang="en-US"/>
          </a:p>
        </p:txBody>
      </p:sp>
    </p:spTree>
    <p:extLst>
      <p:ext uri="{BB962C8B-B14F-4D97-AF65-F5344CB8AC3E}">
        <p14:creationId xmlns:p14="http://schemas.microsoft.com/office/powerpoint/2010/main" val="61427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of formula </a:t>
            </a:r>
          </a:p>
          <a:p>
            <a:r>
              <a:rPr lang="en-US" dirty="0" smtClean="0"/>
              <a:t>Calorie content</a:t>
            </a:r>
          </a:p>
          <a:p>
            <a:endParaRPr lang="en-US" dirty="0" smtClean="0"/>
          </a:p>
          <a:p>
            <a:pPr>
              <a:defRPr/>
            </a:pPr>
            <a:r>
              <a:rPr lang="en-US" sz="1400" dirty="0"/>
              <a:t>Overall, the Orchestrated Testing data suggest that </a:t>
            </a:r>
            <a:r>
              <a:rPr lang="en-US" sz="1400" b="1" dirty="0"/>
              <a:t>use of 22 kcal/</a:t>
            </a:r>
            <a:r>
              <a:rPr lang="en-US" sz="1400" b="1" dirty="0" err="1"/>
              <a:t>oz</a:t>
            </a:r>
            <a:r>
              <a:rPr lang="en-US" sz="1400" b="1" dirty="0"/>
              <a:t> could be a beneficial practice</a:t>
            </a:r>
            <a:r>
              <a:rPr lang="en-US" sz="1400" dirty="0"/>
              <a:t> for NAS non-pharmacologic support</a:t>
            </a:r>
          </a:p>
          <a:p>
            <a:pPr>
              <a:defRPr/>
            </a:pPr>
            <a:endParaRPr lang="en-US" sz="1300" dirty="0"/>
          </a:p>
          <a:p>
            <a:pPr>
              <a:defRPr/>
            </a:pPr>
            <a:r>
              <a:rPr lang="en-US" sz="1400" dirty="0"/>
              <a:t>Consistent benefit of 22 kcal/</a:t>
            </a:r>
            <a:r>
              <a:rPr lang="en-US" sz="1400" dirty="0" err="1"/>
              <a:t>oz</a:t>
            </a:r>
            <a:r>
              <a:rPr lang="en-US" sz="1400" dirty="0"/>
              <a:t> feeds on weight loss, treatment failure, and length of stay</a:t>
            </a:r>
          </a:p>
          <a:p>
            <a:pPr lvl="1">
              <a:defRPr/>
            </a:pPr>
            <a:r>
              <a:rPr lang="en-US" sz="1400" b="1" dirty="0"/>
              <a:t>22 kcal/</a:t>
            </a:r>
            <a:r>
              <a:rPr lang="en-US" sz="1400" b="1" dirty="0" err="1"/>
              <a:t>oz</a:t>
            </a:r>
            <a:r>
              <a:rPr lang="en-US" sz="1400" b="1" dirty="0"/>
              <a:t> formula is associated with less treatment failure and shorter length of stay</a:t>
            </a:r>
            <a:r>
              <a:rPr lang="en-US" sz="1400" dirty="0"/>
              <a:t>, though only explains a very small amount of the variation</a:t>
            </a:r>
          </a:p>
          <a:p>
            <a:pPr marL="324349" lvl="1">
              <a:defRPr/>
            </a:pPr>
            <a:endParaRPr lang="en-US" sz="1400" dirty="0"/>
          </a:p>
          <a:p>
            <a:pPr>
              <a:defRPr/>
            </a:pPr>
            <a:r>
              <a:rPr lang="en-US" sz="1400" dirty="0">
                <a:solidFill>
                  <a:srgbClr val="000000"/>
                </a:solidFill>
              </a:rPr>
              <a:t>Benefit of LLF is not consistent across outcome measures--possible synergistic effect with 22 kcal/</a:t>
            </a:r>
            <a:r>
              <a:rPr lang="en-US" sz="1400" dirty="0" err="1">
                <a:solidFill>
                  <a:srgbClr val="000000"/>
                </a:solidFill>
              </a:rPr>
              <a:t>oz</a:t>
            </a:r>
            <a:r>
              <a:rPr lang="en-US" sz="1400" dirty="0">
                <a:solidFill>
                  <a:srgbClr val="000000"/>
                </a:solidFill>
              </a:rPr>
              <a:t> on weight loss and length of stay, but not on treatment failure</a:t>
            </a:r>
            <a:endParaRPr lang="en-US" sz="1400" dirty="0"/>
          </a:p>
          <a:p>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31</a:t>
            </a:fld>
            <a:endParaRPr lang="en-US" altLang="en-US"/>
          </a:p>
        </p:txBody>
      </p:sp>
    </p:spTree>
    <p:extLst>
      <p:ext uri="{BB962C8B-B14F-4D97-AF65-F5344CB8AC3E}">
        <p14:creationId xmlns:p14="http://schemas.microsoft.com/office/powerpoint/2010/main" val="173942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32</a:t>
            </a:fld>
            <a:endParaRPr lang="en-US" altLang="en-US"/>
          </a:p>
        </p:txBody>
      </p:sp>
    </p:spTree>
    <p:extLst>
      <p:ext uri="{BB962C8B-B14F-4D97-AF65-F5344CB8AC3E}">
        <p14:creationId xmlns:p14="http://schemas.microsoft.com/office/powerpoint/2010/main" val="329974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t>The number of pharmacologically treated infants with NAS per hospital ranged from 2-495 in </a:t>
            </a:r>
          </a:p>
          <a:p>
            <a:r>
              <a:rPr lang="en-US" sz="2300" dirty="0"/>
              <a:t>Of the pharmacologically-treated infants,</a:t>
            </a:r>
          </a:p>
          <a:p>
            <a:pPr lvl="1"/>
            <a:r>
              <a:rPr lang="en-US" sz="2300" dirty="0"/>
              <a:t> 17.9% were hospitalized in a Level 1 nursery</a:t>
            </a:r>
          </a:p>
          <a:p>
            <a:pPr lvl="1"/>
            <a:r>
              <a:rPr lang="en-US" sz="2300" dirty="0"/>
              <a:t> 21.8% in a Level 2 nursery </a:t>
            </a:r>
          </a:p>
          <a:p>
            <a:pPr lvl="1"/>
            <a:r>
              <a:rPr lang="en-US" sz="2300" dirty="0"/>
              <a:t>60.3% in a Level 3 NICU </a:t>
            </a:r>
          </a:p>
          <a:p>
            <a:r>
              <a:rPr lang="en-US" sz="2300" dirty="0"/>
              <a:t>Thirty hospitals (56%) chose a standardized morphine protocol, 19 (35%) chose a standardized methadone protocol, while 5 (9%) used other protocols.</a:t>
            </a:r>
          </a:p>
          <a:p>
            <a:r>
              <a:rPr lang="en-US" sz="2300" dirty="0"/>
              <a:t>We identified 3266 opioid-exposed full term infants. All infants received treatment with the </a:t>
            </a:r>
            <a:r>
              <a:rPr lang="en-US" sz="2300" dirty="0" err="1"/>
              <a:t>nonpharmacologic</a:t>
            </a:r>
            <a:r>
              <a:rPr lang="en-US" sz="2300" dirty="0"/>
              <a:t> bundle. </a:t>
            </a:r>
          </a:p>
          <a:p>
            <a:r>
              <a:rPr lang="en-US" sz="2300" dirty="0"/>
              <a:t>1,570 (48.1%) infants required pharmacologic treatment for symptoms of NAS.</a:t>
            </a:r>
          </a:p>
          <a:p>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34</a:t>
            </a:fld>
            <a:endParaRPr lang="en-US" altLang="en-US"/>
          </a:p>
        </p:txBody>
      </p:sp>
    </p:spTree>
    <p:extLst>
      <p:ext uri="{BB962C8B-B14F-4D97-AF65-F5344CB8AC3E}">
        <p14:creationId xmlns:p14="http://schemas.microsoft.com/office/powerpoint/2010/main" val="192604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946"/>
              </a:spcAft>
            </a:pPr>
            <a:r>
              <a:rPr lang="en-US" altLang="en-US" sz="1100" b="1" dirty="0">
                <a:latin typeface="Calibri" panose="020F0502020204030204" pitchFamily="34" charset="0"/>
              </a:rPr>
              <a:t>2. </a:t>
            </a:r>
            <a:r>
              <a:rPr lang="en-US" altLang="en-US" sz="1100" b="1" u="sng" dirty="0">
                <a:latin typeface="Calibri" panose="020F0502020204030204" pitchFamily="34" charset="0"/>
              </a:rPr>
              <a:t>Non-Pharmacologic Treatments</a:t>
            </a:r>
            <a:r>
              <a:rPr lang="en-US" altLang="en-US" sz="1100" b="1" dirty="0">
                <a:latin typeface="Calibri" panose="020F0502020204030204" pitchFamily="34" charset="0"/>
              </a:rPr>
              <a:t>:  </a:t>
            </a:r>
            <a:r>
              <a:rPr lang="en-US" altLang="en-US" sz="1100" dirty="0">
                <a:latin typeface="Calibri" panose="020F0502020204030204" pitchFamily="34" charset="0"/>
              </a:rPr>
              <a:t>All infants with NAS will be treated with a bundle of non-pharmacologic interventions including </a:t>
            </a:r>
            <a:r>
              <a:rPr lang="en-US" altLang="en-US" sz="1100" b="1" dirty="0">
                <a:latin typeface="Calibri" panose="020F0502020204030204" pitchFamily="34" charset="0"/>
              </a:rPr>
              <a:t>decreased stimulation, swaddling, continuous holding and frequent feeds.</a:t>
            </a:r>
          </a:p>
          <a:p>
            <a:pPr>
              <a:lnSpc>
                <a:spcPct val="115000"/>
              </a:lnSpc>
              <a:spcAft>
                <a:spcPts val="946"/>
              </a:spcAft>
            </a:pPr>
            <a:r>
              <a:rPr lang="en-US" altLang="en-US" sz="1100" dirty="0">
                <a:latin typeface="Calibri" panose="020F0502020204030204" pitchFamily="34" charset="0"/>
              </a:rPr>
              <a:t>2a. Each institution should develop a </a:t>
            </a:r>
            <a:r>
              <a:rPr lang="en-US" altLang="en-US" sz="1100" b="1" dirty="0">
                <a:latin typeface="Calibri" panose="020F0502020204030204" pitchFamily="34" charset="0"/>
              </a:rPr>
              <a:t>policy for the use of Mother’</a:t>
            </a:r>
            <a:r>
              <a:rPr lang="en-US" altLang="ja-JP" sz="1100" b="1" dirty="0">
                <a:latin typeface="Calibri" panose="020F0502020204030204" pitchFamily="34" charset="0"/>
              </a:rPr>
              <a:t>s Own Milk.</a:t>
            </a:r>
            <a:r>
              <a:rPr lang="en-US" altLang="ja-JP" sz="1100" dirty="0">
                <a:latin typeface="Calibri" panose="020F0502020204030204" pitchFamily="34" charset="0"/>
              </a:rPr>
              <a:t> Consideration of supporting breast feeding may be given if the mother is active in a treatment program and mother</a:t>
            </a:r>
            <a:r>
              <a:rPr lang="ja-JP" altLang="en-US" sz="1100" dirty="0">
                <a:latin typeface="Calibri" panose="020F0502020204030204" pitchFamily="34" charset="0"/>
              </a:rPr>
              <a:t>’</a:t>
            </a:r>
            <a:r>
              <a:rPr lang="en-US" altLang="ja-JP" sz="1100" dirty="0">
                <a:latin typeface="Calibri" panose="020F0502020204030204" pitchFamily="34" charset="0"/>
              </a:rPr>
              <a:t>s addiction specialist supports breast feeding. </a:t>
            </a:r>
          </a:p>
          <a:p>
            <a:pPr>
              <a:lnSpc>
                <a:spcPct val="115000"/>
              </a:lnSpc>
              <a:spcAft>
                <a:spcPts val="946"/>
              </a:spcAft>
            </a:pPr>
            <a:r>
              <a:rPr lang="en-US" altLang="en-US" sz="1100" dirty="0">
                <a:latin typeface="Calibri" panose="020F0502020204030204" pitchFamily="34" charset="0"/>
              </a:rPr>
              <a:t>2b. If MBM is not used, use of a term </a:t>
            </a:r>
            <a:r>
              <a:rPr lang="en-US" altLang="en-US" sz="1100" b="1" dirty="0">
                <a:latin typeface="Calibri" panose="020F0502020204030204" pitchFamily="34" charset="0"/>
              </a:rPr>
              <a:t>22kcal/oz. formula </a:t>
            </a:r>
            <a:r>
              <a:rPr lang="en-US" altLang="en-US" sz="1100" dirty="0">
                <a:latin typeface="Calibri" panose="020F0502020204030204" pitchFamily="34" charset="0"/>
              </a:rPr>
              <a:t>to meet the exceptional caloric needs and combat the documented weight loss seen in NAS infants is recommended. Use of non-lactose containing formula is at the discretion of the individual unit. High calorie (22 kcal/oz.) formula may be discontinued when the infant completes pharmacologic treatment or if the infant has excessive weight gain.</a:t>
            </a:r>
          </a:p>
          <a:p>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35</a:t>
            </a:fld>
            <a:endParaRPr lang="en-US" altLang="en-US"/>
          </a:p>
        </p:txBody>
      </p:sp>
    </p:spTree>
    <p:extLst>
      <p:ext uri="{BB962C8B-B14F-4D97-AF65-F5344CB8AC3E}">
        <p14:creationId xmlns:p14="http://schemas.microsoft.com/office/powerpoint/2010/main" val="51828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233" indent="-216233">
              <a:buAutoNum type="arabicPeriod"/>
            </a:pPr>
            <a:r>
              <a:rPr lang="en-US" dirty="0"/>
              <a:t>Logo edit</a:t>
            </a:r>
          </a:p>
          <a:p>
            <a:pPr marL="216233" indent="-216233">
              <a:buAutoNum type="arabicPeriod"/>
            </a:pPr>
            <a:r>
              <a:rPr lang="en-US" dirty="0"/>
              <a:t>Left most arrows</a:t>
            </a:r>
            <a:r>
              <a:rPr lang="en-US" baseline="0" dirty="0"/>
              <a:t> (have to be removed to make them useful) – do we have instructions that you should enter others?</a:t>
            </a:r>
          </a:p>
          <a:p>
            <a:pPr marL="216233" indent="-216233">
              <a:buAutoNum type="arabicPeriod"/>
            </a:pPr>
            <a:r>
              <a:rPr lang="en-US" baseline="0" dirty="0"/>
              <a:t>Lines around the boxes the same width</a:t>
            </a:r>
          </a:p>
          <a:p>
            <a:pPr marL="216233" indent="-216233">
              <a:buAutoNum type="arabicPeriod"/>
            </a:pPr>
            <a:r>
              <a:rPr lang="en-US" baseline="0" dirty="0"/>
              <a:t>Clean up syntax by providing examples </a:t>
            </a:r>
          </a:p>
          <a:p>
            <a:pPr marL="216233" indent="-216233">
              <a:buAutoNum type="arabicPeriod"/>
            </a:pPr>
            <a:r>
              <a:rPr lang="en-US" dirty="0"/>
              <a:t>Make smart AIM box bigger</a:t>
            </a:r>
          </a:p>
          <a:p>
            <a:pPr marL="216233" indent="-216233">
              <a:buAutoNum type="arabicPeriod"/>
            </a:pPr>
            <a:r>
              <a:rPr lang="en-US" dirty="0"/>
              <a:t>Blue arrow enter</a:t>
            </a:r>
            <a:r>
              <a:rPr lang="en-US" baseline="0" dirty="0"/>
              <a:t> (new template) – make it black on entry</a:t>
            </a:r>
          </a:p>
          <a:p>
            <a:pPr marL="216233" indent="-216233">
              <a:buAutoNum type="arabicPeriod"/>
            </a:pPr>
            <a:r>
              <a:rPr lang="en-US" baseline="0" dirty="0"/>
              <a:t>Add more interventions than key drivers</a:t>
            </a:r>
          </a:p>
          <a:p>
            <a:pPr marL="216233" indent="-216233">
              <a:buAutoNum type="arabicPeriod"/>
            </a:pPr>
            <a:r>
              <a:rPr lang="en-US" baseline="0" dirty="0"/>
              <a:t>Add the A, B, C, D.   And, 1-3 for interventions (add check mark for done).</a:t>
            </a:r>
            <a:endParaRPr lang="en-US" dirty="0"/>
          </a:p>
        </p:txBody>
      </p:sp>
      <p:sp>
        <p:nvSpPr>
          <p:cNvPr id="4" name="Slide Number Placeholder 3"/>
          <p:cNvSpPr>
            <a:spLocks noGrp="1"/>
          </p:cNvSpPr>
          <p:nvPr>
            <p:ph type="sldNum" sz="quarter" idx="10"/>
          </p:nvPr>
        </p:nvSpPr>
        <p:spPr/>
        <p:txBody>
          <a:bodyPr/>
          <a:lstStyle/>
          <a:p>
            <a:fld id="{38BCA14C-84DB-42EB-B739-A5B4D880CB2D}" type="slidenum">
              <a:rPr lang="en-US" smtClean="0"/>
              <a:t>40</a:t>
            </a:fld>
            <a:endParaRPr lang="en-US"/>
          </a:p>
        </p:txBody>
      </p:sp>
    </p:spTree>
    <p:extLst>
      <p:ext uri="{BB962C8B-B14F-4D97-AF65-F5344CB8AC3E}">
        <p14:creationId xmlns:p14="http://schemas.microsoft.com/office/powerpoint/2010/main" val="531373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46</a:t>
            </a:fld>
            <a:endParaRPr lang="en-US" dirty="0"/>
          </a:p>
        </p:txBody>
      </p:sp>
    </p:spTree>
    <p:extLst>
      <p:ext uri="{BB962C8B-B14F-4D97-AF65-F5344CB8AC3E}">
        <p14:creationId xmlns:p14="http://schemas.microsoft.com/office/powerpoint/2010/main" val="222176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54</a:t>
            </a:fld>
            <a:endParaRPr lang="en-US" dirty="0"/>
          </a:p>
        </p:txBody>
      </p:sp>
    </p:spTree>
    <p:extLst>
      <p:ext uri="{BB962C8B-B14F-4D97-AF65-F5344CB8AC3E}">
        <p14:creationId xmlns:p14="http://schemas.microsoft.com/office/powerpoint/2010/main" val="134816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883" indent="-285724">
              <a:defRPr>
                <a:solidFill>
                  <a:schemeClr val="tx1"/>
                </a:solidFill>
                <a:latin typeface="Arial" pitchFamily="34" charset="0"/>
                <a:ea typeface="MS PGothic" pitchFamily="34" charset="-128"/>
              </a:defRPr>
            </a:lvl2pPr>
            <a:lvl3pPr marL="1142898" indent="-228580">
              <a:defRPr>
                <a:solidFill>
                  <a:schemeClr val="tx1"/>
                </a:solidFill>
                <a:latin typeface="Arial" pitchFamily="34" charset="0"/>
                <a:ea typeface="MS PGothic" pitchFamily="34" charset="-128"/>
              </a:defRPr>
            </a:lvl3pPr>
            <a:lvl4pPr marL="1600057" indent="-228580">
              <a:defRPr>
                <a:solidFill>
                  <a:schemeClr val="tx1"/>
                </a:solidFill>
                <a:latin typeface="Arial" pitchFamily="34" charset="0"/>
                <a:ea typeface="MS PGothic" pitchFamily="34" charset="-128"/>
              </a:defRPr>
            </a:lvl4pPr>
            <a:lvl5pPr marL="2057217" indent="-228580">
              <a:defRPr>
                <a:solidFill>
                  <a:schemeClr val="tx1"/>
                </a:solidFill>
                <a:latin typeface="Arial" pitchFamily="34" charset="0"/>
                <a:ea typeface="MS PGothic" pitchFamily="34" charset="-128"/>
              </a:defRPr>
            </a:lvl5pPr>
            <a:lvl6pPr marL="2514376" indent="-228580" eaLnBrk="0" fontAlgn="base" hangingPunct="0">
              <a:spcBef>
                <a:spcPct val="0"/>
              </a:spcBef>
              <a:spcAft>
                <a:spcPct val="0"/>
              </a:spcAft>
              <a:defRPr>
                <a:solidFill>
                  <a:schemeClr val="tx1"/>
                </a:solidFill>
                <a:latin typeface="Arial" pitchFamily="34" charset="0"/>
                <a:ea typeface="MS PGothic" pitchFamily="34" charset="-128"/>
              </a:defRPr>
            </a:lvl6pPr>
            <a:lvl7pPr marL="2971535" indent="-228580" eaLnBrk="0" fontAlgn="base" hangingPunct="0">
              <a:spcBef>
                <a:spcPct val="0"/>
              </a:spcBef>
              <a:spcAft>
                <a:spcPct val="0"/>
              </a:spcAft>
              <a:defRPr>
                <a:solidFill>
                  <a:schemeClr val="tx1"/>
                </a:solidFill>
                <a:latin typeface="Arial" pitchFamily="34" charset="0"/>
                <a:ea typeface="MS PGothic" pitchFamily="34" charset="-128"/>
              </a:defRPr>
            </a:lvl7pPr>
            <a:lvl8pPr marL="3428695" indent="-228580" eaLnBrk="0" fontAlgn="base" hangingPunct="0">
              <a:spcBef>
                <a:spcPct val="0"/>
              </a:spcBef>
              <a:spcAft>
                <a:spcPct val="0"/>
              </a:spcAft>
              <a:defRPr>
                <a:solidFill>
                  <a:schemeClr val="tx1"/>
                </a:solidFill>
                <a:latin typeface="Arial" pitchFamily="34" charset="0"/>
                <a:ea typeface="MS PGothic" pitchFamily="34" charset="-128"/>
              </a:defRPr>
            </a:lvl8pPr>
            <a:lvl9pPr marL="3885854" indent="-22858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4017722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55</a:t>
            </a:fld>
            <a:endParaRPr lang="en-US" dirty="0"/>
          </a:p>
        </p:txBody>
      </p:sp>
    </p:spTree>
    <p:extLst>
      <p:ext uri="{BB962C8B-B14F-4D97-AF65-F5344CB8AC3E}">
        <p14:creationId xmlns:p14="http://schemas.microsoft.com/office/powerpoint/2010/main" val="173353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Numerator:</a:t>
            </a:r>
            <a:r>
              <a:rPr lang="en-US" baseline="0" dirty="0" smtClean="0"/>
              <a:t> Number of women </a:t>
            </a:r>
            <a:r>
              <a:rPr lang="en-US" dirty="0" smtClean="0"/>
              <a:t>who had follow-up appointments scheduled in appropriate timing </a:t>
            </a:r>
            <a:endParaRPr lang="en-US" baseline="0" dirty="0" smtClean="0"/>
          </a:p>
          <a:p>
            <a:r>
              <a:rPr lang="en-US" baseline="0" dirty="0" smtClean="0"/>
              <a:t>---------------------------------------------------------------------------------------------------------------------</a:t>
            </a:r>
          </a:p>
          <a:p>
            <a:r>
              <a:rPr lang="en-US" baseline="0" dirty="0" smtClean="0"/>
              <a:t>     		Denominator: Number of charts reviewed</a:t>
            </a:r>
          </a:p>
        </p:txBody>
      </p:sp>
      <p:sp>
        <p:nvSpPr>
          <p:cNvPr id="4" name="Slide Number Placeholder 3"/>
          <p:cNvSpPr>
            <a:spLocks noGrp="1"/>
          </p:cNvSpPr>
          <p:nvPr>
            <p:ph type="sldNum" sz="quarter" idx="10"/>
          </p:nvPr>
        </p:nvSpPr>
        <p:spPr/>
        <p:txBody>
          <a:bodyPr/>
          <a:lstStyle/>
          <a:p>
            <a:fld id="{37B95FEE-6075-4A9E-9EF2-68CBDFE65B02}" type="slidenum">
              <a:rPr lang="en-US" smtClean="0"/>
              <a:t>56</a:t>
            </a:fld>
            <a:endParaRPr lang="en-US" dirty="0"/>
          </a:p>
        </p:txBody>
      </p:sp>
    </p:spTree>
    <p:extLst>
      <p:ext uri="{BB962C8B-B14F-4D97-AF65-F5344CB8AC3E}">
        <p14:creationId xmlns:p14="http://schemas.microsoft.com/office/powerpoint/2010/main" val="97501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57</a:t>
            </a:fld>
            <a:endParaRPr lang="en-US" dirty="0"/>
          </a:p>
        </p:txBody>
      </p:sp>
    </p:spTree>
    <p:extLst>
      <p:ext uri="{BB962C8B-B14F-4D97-AF65-F5344CB8AC3E}">
        <p14:creationId xmlns:p14="http://schemas.microsoft.com/office/powerpoint/2010/main" val="428992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58</a:t>
            </a:fld>
            <a:endParaRPr lang="en-US" dirty="0"/>
          </a:p>
        </p:txBody>
      </p:sp>
    </p:spTree>
    <p:extLst>
      <p:ext uri="{BB962C8B-B14F-4D97-AF65-F5344CB8AC3E}">
        <p14:creationId xmlns:p14="http://schemas.microsoft.com/office/powerpoint/2010/main" val="3571496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Florida Context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Delivery by cesarean section has been increasing in Florida from a low of 21.9% in 1996 to a high of 38.1% in 2012; Florida’s provisional 2016 rate is 37.4%.  Cesarean delivery of a woman’s first child, specifically among low-risk women with a term, singleton pregnancy with the fetus in vertex (head first) position are known as NTSV deliveries: nulliparous, term, singleton, vertex.  It is likely NTSV cesareans are driving the increasing cesarean rate as virtually all subsequent births by NTSV women will be delivered by cesarean due to limited opportunity for vaginal delivery after cesarean (Martin et al 2011; Ecker &amp; Frigoletto 2007; Hobbs et al 2016).  In 2014, the national rate of primary cesareans was 26%; in Florida, it was 31%,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in the U.S (Rossen et al 2017).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recent epidemiological study on individual and hospital level risk factors for cesarean delivery for low-risk first births in Florida (Sebastião et al, 2015) reports that after controlling for individual and hospital level factors (i.e., demographics, medical conditions, insurance status, day/time of delivery), the risk of such deliveries is greatest for women who deliver in hospitals located in the Miami-Dade area and for women in certain Hispanic subgroups (specifically Cuban and Puerto Rican).  Variation in Florida hospital cesarean rates (which in 2012 ranged from 6.6% to 59.5%) presents an opportunity for quality improvement and suggests other factors, including clinical practice patterns and patient preferences, may be affecting these rates.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60</a:t>
            </a:fld>
            <a:endParaRPr lang="en-US" dirty="0"/>
          </a:p>
        </p:txBody>
      </p:sp>
    </p:spTree>
    <p:extLst>
      <p:ext uri="{BB962C8B-B14F-4D97-AF65-F5344CB8AC3E}">
        <p14:creationId xmlns:p14="http://schemas.microsoft.com/office/powerpoint/2010/main" val="265234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Cesareans are the most common type of major surgery in the U.S. (32.8% of births) and Florida (38.1% of births) in 2012.  Florida had the 4</a:t>
            </a:r>
            <a:r>
              <a:rPr lang="en-US" sz="1300" baseline="30000" dirty="0"/>
              <a:t>th</a:t>
            </a:r>
            <a:r>
              <a:rPr lang="en-US" sz="1300" dirty="0"/>
              <a:t> highest rate among U.S. states. </a:t>
            </a:r>
          </a:p>
          <a:p>
            <a:pPr lvl="0"/>
            <a:r>
              <a:rPr lang="en-US" sz="1300" dirty="0"/>
              <a:t>Cesareans in Florida have been increasing from a low of 21.9% in 1996 to a high of 38.1% in 2012.  </a:t>
            </a:r>
          </a:p>
          <a:p>
            <a:pPr lvl="0"/>
            <a:r>
              <a:rPr lang="en-US" sz="1300" dirty="0"/>
              <a:t>Primary cesareans are driving the increasing rate because virtually all subsequent births will be by cesareans because of few vaginal delivery after Cesarean.</a:t>
            </a:r>
          </a:p>
          <a:p>
            <a:pPr lvl="0"/>
            <a:r>
              <a:rPr lang="en-US" sz="1300" dirty="0"/>
              <a:t>A recent analysis of Florida birth certificates showed that across the 116 delivery hospitals in the state, the primary cesarean rate among low-risk first-birth deliveries ranged from 6.6% to 59.5%; roughly one-fifth of the hospitals (21%) meet the Healthy People 2020 national goal for such deliveries of 23.9% or less.</a:t>
            </a:r>
          </a:p>
          <a:p>
            <a:endParaRPr lang="en-US" dirty="0"/>
          </a:p>
        </p:txBody>
      </p:sp>
      <p:sp>
        <p:nvSpPr>
          <p:cNvPr id="4" name="Slide Number Placeholder 3"/>
          <p:cNvSpPr>
            <a:spLocks noGrp="1"/>
          </p:cNvSpPr>
          <p:nvPr>
            <p:ph type="sldNum" sz="quarter" idx="10"/>
          </p:nvPr>
        </p:nvSpPr>
        <p:spPr/>
        <p:txBody>
          <a:bodyPr/>
          <a:lstStyle/>
          <a:p>
            <a:fld id="{BB6029B0-6489-4D5A-9976-512E2A490583}" type="slidenum">
              <a:rPr lang="en-US" smtClean="0"/>
              <a:t>61</a:t>
            </a:fld>
            <a:endParaRPr lang="en-US" dirty="0"/>
          </a:p>
        </p:txBody>
      </p:sp>
    </p:spTree>
    <p:extLst>
      <p:ext uri="{BB962C8B-B14F-4D97-AF65-F5344CB8AC3E}">
        <p14:creationId xmlns:p14="http://schemas.microsoft.com/office/powerpoint/2010/main" val="323549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California Maternal Quality Care Collaborative (CMQCC) was able to show reduction in hospital NTSV cesarean rates through a pilot project where hospitals received data measurement support, quality improvement mentoring from CMQCC, and payment reform. Three pilot hospitals saw an average of 22% reduction in their NTSV in less than a year with no change in the rate of unexpected newborn complications. Lessons learned from the pilot initiative, in addition to an expert task force, informed the creation of the CMQCC’s </a:t>
            </a:r>
            <a:r>
              <a:rPr lang="en-US" sz="1200" i="1" kern="1200" dirty="0" smtClean="0">
                <a:solidFill>
                  <a:schemeClr val="tx1"/>
                </a:solidFill>
                <a:effectLst/>
                <a:latin typeface="+mn-lt"/>
                <a:ea typeface="+mn-ea"/>
                <a:cs typeface="+mn-cs"/>
              </a:rPr>
              <a:t>Toolkit to Support Vaginal Birth and Reduce Primary Cesareans</a:t>
            </a:r>
            <a:r>
              <a:rPr lang="en-US" sz="1200" kern="1200" dirty="0" smtClean="0">
                <a:solidFill>
                  <a:schemeClr val="tx1"/>
                </a:solidFill>
                <a:effectLst/>
                <a:latin typeface="+mn-lt"/>
                <a:ea typeface="+mn-ea"/>
                <a:cs typeface="+mn-cs"/>
              </a:rPr>
              <a:t> (Smith et al 2016).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FPQC PROVIDE Advisory Group decided to use the CMQCC’s Toolkit for the Florida PROVIDE Initiative. The </a:t>
            </a:r>
            <a:r>
              <a:rPr lang="en-US" sz="1200" i="1" kern="1200" dirty="0" smtClean="0">
                <a:solidFill>
                  <a:schemeClr val="tx1"/>
                </a:solidFill>
                <a:effectLst/>
                <a:latin typeface="+mn-lt"/>
                <a:ea typeface="+mn-ea"/>
                <a:cs typeface="+mn-cs"/>
              </a:rPr>
              <a:t>Toolkit to Support Vaginal Birth and Reduce Primary Cesareans</a:t>
            </a:r>
            <a:r>
              <a:rPr lang="en-US" sz="1200" kern="1200" dirty="0" smtClean="0">
                <a:solidFill>
                  <a:schemeClr val="tx1"/>
                </a:solidFill>
                <a:effectLst/>
                <a:latin typeface="+mn-lt"/>
                <a:ea typeface="+mn-ea"/>
                <a:cs typeface="+mn-cs"/>
              </a:rPr>
              <a:t> is a comprehensive, evidence-based guide based on the Council on Patient Safety in Women’s Health Care Patient Safety Bundle on Safe Reduction of Primary Cesarean Births and the American College of Obstetricians and Gynecologists and the Society for Maternal-Fetal Medicine (SMFM) Consensus on Safe Prevention of the Primary Cesarean Delivery.  In addition to California’s toolkit, the advisory group is updating, modifying, amending, and adding tools for Florida care providers and hospitals to promote primary vaginal deliveries.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62</a:t>
            </a:fld>
            <a:endParaRPr lang="en-US" dirty="0"/>
          </a:p>
        </p:txBody>
      </p:sp>
    </p:spTree>
    <p:extLst>
      <p:ext uri="{BB962C8B-B14F-4D97-AF65-F5344CB8AC3E}">
        <p14:creationId xmlns:p14="http://schemas.microsoft.com/office/powerpoint/2010/main" val="447155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Needed to shorten the bullets</a:t>
            </a:r>
            <a:r>
              <a:rPr lang="en-US" baseline="0" dirty="0" smtClean="0"/>
              <a:t> to read.  Who ever presents the slide needs to list all of the representatives: </a:t>
            </a:r>
            <a:r>
              <a:rPr lang="en-US" sz="1200" dirty="0" smtClean="0"/>
              <a:t>provider practice groups, hospitalists, health plans, hospital nurses and administration, public health professionals, childbirth educators, and doulas.</a:t>
            </a:r>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63</a:t>
            </a:fld>
            <a:endParaRPr lang="en-US" dirty="0"/>
          </a:p>
        </p:txBody>
      </p:sp>
    </p:spTree>
    <p:extLst>
      <p:ext uri="{BB962C8B-B14F-4D97-AF65-F5344CB8AC3E}">
        <p14:creationId xmlns:p14="http://schemas.microsoft.com/office/powerpoint/2010/main" val="848978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Encouraging </a:t>
            </a:r>
            <a:r>
              <a:rPr lang="en-US" baseline="0" dirty="0" smtClean="0"/>
              <a:t>the use of long acting reversible contraception is so important.</a:t>
            </a:r>
          </a:p>
          <a:p>
            <a:r>
              <a:rPr lang="en-US" sz="1200" kern="1200" dirty="0" smtClean="0">
                <a:solidFill>
                  <a:schemeClr val="tx1"/>
                </a:solidFill>
                <a:effectLst/>
                <a:latin typeface="+mn-lt"/>
                <a:ea typeface="+mn-ea"/>
                <a:cs typeface="+mn-cs"/>
              </a:rPr>
              <a:t>Unintended pregnancies, those pregnancies that are either unwanted or mistimed,  have been an important public health issue for decades.  Nationally, as many as 45% of pregnancies are either unwanted or mistimed.  In Florida, the figure rises to 59% (Kost, 2015).  Long Acting Reversible Contraceptives (LARCs), including Intrauterine devices (IUDs) and contraceptive implants are highly effective and can play a significant role in reducing unplanned pregnancies.  Recent evidence has shown that providing LARC methods during the immediate postpartum period is safe and is supported by clinical evidence and guidelines.</a:t>
            </a:r>
          </a:p>
          <a:p>
            <a:endParaRPr lang="en-US" baseline="0" dirty="0" smtClean="0"/>
          </a:p>
          <a:p>
            <a:r>
              <a:rPr lang="en-US" dirty="0" smtClean="0"/>
              <a:t>1) and</a:t>
            </a:r>
            <a:r>
              <a:rPr lang="en-US" baseline="0" dirty="0" smtClean="0"/>
              <a:t> 2)</a:t>
            </a:r>
            <a:r>
              <a:rPr lang="en-US" dirty="0" smtClean="0"/>
              <a:t> Finer and Zolna, see comment</a:t>
            </a:r>
          </a:p>
          <a:p>
            <a:r>
              <a:rPr lang="en-US" dirty="0" smtClean="0"/>
              <a:t>3) </a:t>
            </a:r>
            <a:r>
              <a:rPr lang="en-US" sz="1200" b="0" i="0" kern="1200" dirty="0" smtClean="0">
                <a:solidFill>
                  <a:schemeClr val="tx1"/>
                </a:solidFill>
                <a:effectLst/>
                <a:latin typeface="+mn-lt"/>
                <a:ea typeface="+mn-ea"/>
                <a:cs typeface="+mn-cs"/>
              </a:rPr>
              <a:t>Baldwin, M. K., &amp; Edelman, A. B. (2013). The effect of long-acting reversible contraception on rapid repeat pregnancy in adolescents: a review. </a:t>
            </a:r>
            <a:r>
              <a:rPr lang="en-US" sz="1200" b="0" i="1" kern="1200" dirty="0" smtClean="0">
                <a:solidFill>
                  <a:schemeClr val="tx1"/>
                </a:solidFill>
                <a:effectLst/>
                <a:latin typeface="+mn-lt"/>
                <a:ea typeface="+mn-ea"/>
                <a:cs typeface="+mn-cs"/>
              </a:rPr>
              <a:t>Journal of Adolescent Health</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52</a:t>
            </a:r>
            <a:r>
              <a:rPr lang="en-US" sz="1200" b="0" i="0" kern="1200" dirty="0" smtClean="0">
                <a:solidFill>
                  <a:schemeClr val="tx1"/>
                </a:solidFill>
                <a:effectLst/>
                <a:latin typeface="+mn-lt"/>
                <a:ea typeface="+mn-ea"/>
                <a:cs typeface="+mn-cs"/>
              </a:rPr>
              <a:t>(4), S47-S53.</a:t>
            </a:r>
          </a:p>
          <a:p>
            <a:r>
              <a:rPr lang="en-US" sz="1200" b="0" i="0" kern="1200" dirty="0" smtClean="0">
                <a:solidFill>
                  <a:schemeClr val="tx1"/>
                </a:solidFill>
                <a:effectLst/>
                <a:latin typeface="+mn-lt"/>
                <a:ea typeface="+mn-ea"/>
                <a:cs typeface="+mn-cs"/>
              </a:rPr>
              <a:t>4) Conde-Agudelo, A., Rosas-Bermúdez, A., &amp; Kafury-Goeta, A. C. (2006). Birth spacing and risk of adverse perinatal outcomes: a meta-analysis. </a:t>
            </a:r>
            <a:r>
              <a:rPr lang="en-US" sz="1200" b="0" i="1" kern="1200" dirty="0" smtClean="0">
                <a:solidFill>
                  <a:schemeClr val="tx1"/>
                </a:solidFill>
                <a:effectLst/>
                <a:latin typeface="+mn-lt"/>
                <a:ea typeface="+mn-ea"/>
                <a:cs typeface="+mn-cs"/>
              </a:rPr>
              <a:t>Jama</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295</a:t>
            </a:r>
            <a:r>
              <a:rPr lang="en-US" sz="1200" b="0" i="0" kern="1200" dirty="0" smtClean="0">
                <a:solidFill>
                  <a:schemeClr val="tx1"/>
                </a:solidFill>
                <a:effectLst/>
                <a:latin typeface="+mn-lt"/>
                <a:ea typeface="+mn-ea"/>
                <a:cs typeface="+mn-cs"/>
              </a:rPr>
              <a:t>(15), 1809-1823.</a:t>
            </a:r>
            <a:endParaRPr lang="en-US" dirty="0"/>
          </a:p>
        </p:txBody>
      </p:sp>
      <p:sp>
        <p:nvSpPr>
          <p:cNvPr id="4" name="Slide Number Placeholder 3"/>
          <p:cNvSpPr>
            <a:spLocks noGrp="1"/>
          </p:cNvSpPr>
          <p:nvPr>
            <p:ph type="sldNum" sz="quarter" idx="10"/>
          </p:nvPr>
        </p:nvSpPr>
        <p:spPr/>
        <p:txBody>
          <a:bodyPr/>
          <a:lstStyle/>
          <a:p>
            <a:fld id="{26A2638E-656D-424B-8786-93B9BF727228}" type="slidenum">
              <a:rPr lang="en-US" smtClean="0"/>
              <a:t>65</a:t>
            </a:fld>
            <a:endParaRPr lang="en-US" dirty="0"/>
          </a:p>
        </p:txBody>
      </p:sp>
    </p:spTree>
    <p:extLst>
      <p:ext uri="{BB962C8B-B14F-4D97-AF65-F5344CB8AC3E}">
        <p14:creationId xmlns:p14="http://schemas.microsoft.com/office/powerpoint/2010/main" val="2401472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Interpregnancy</a:t>
            </a:r>
            <a:r>
              <a:rPr lang="en-US" baseline="0" dirty="0" smtClean="0"/>
              <a:t> intervals of shorter than 6 months are associated with an increased risk of preterm birth, low birthweight and small for gestational age compared to outcomes of births with interpregnancy intervals of 18-23 months.  Short interpregnancy intervals impact breastfeeding rates, increase the risk for maternal depression and may have longer term health impacts on both parents. (Grundy and Kravdal; Do short birth intervals have long-term implications for parental health? Results from analyses of complete cohort Norwegian register data; J Epidemiol Community Health. 2014 Oct; 68(10): 958–964.</a:t>
            </a:r>
          </a:p>
          <a:p>
            <a:endParaRPr lang="en-US" baseline="0" dirty="0" smtClean="0"/>
          </a:p>
          <a:p>
            <a:r>
              <a:rPr lang="en-US" baseline="0" dirty="0" smtClean="0"/>
              <a:t>LARCs have been recognized by CDC, ACOG, AAP, the American Academy of Family Physicians and others as among the most highly effective family planning method.</a:t>
            </a:r>
          </a:p>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66</a:t>
            </a:fld>
            <a:endParaRPr lang="en-US" dirty="0"/>
          </a:p>
        </p:txBody>
      </p:sp>
    </p:spTree>
    <p:extLst>
      <p:ext uri="{BB962C8B-B14F-4D97-AF65-F5344CB8AC3E}">
        <p14:creationId xmlns:p14="http://schemas.microsoft.com/office/powerpoint/2010/main" val="405457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 based projects</a:t>
            </a:r>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6</a:t>
            </a:fld>
            <a:endParaRPr lang="en-US" altLang="en-US"/>
          </a:p>
        </p:txBody>
      </p:sp>
    </p:spTree>
    <p:extLst>
      <p:ext uri="{BB962C8B-B14F-4D97-AF65-F5344CB8AC3E}">
        <p14:creationId xmlns:p14="http://schemas.microsoft.com/office/powerpoint/2010/main" val="1969648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March, 2012, South</a:t>
            </a:r>
            <a:r>
              <a:rPr lang="en-US" baseline="0" dirty="0" smtClean="0"/>
              <a:t> Carolina became the first state to change its Medicaid reimbursement policy to increase LARC placement immediately after delivery and prior to hospital discharge. As of 2016, 26 states have published guidance on providing immediate postpartum LARCs.  We have relied heavily on documents from Georgia, South Carolina, West Virginia and Texas in writing Florida’s implementation toolkit for Access LARC.</a:t>
            </a:r>
            <a:endParaRPr lang="en-US" dirty="0"/>
          </a:p>
        </p:txBody>
      </p:sp>
      <p:sp>
        <p:nvSpPr>
          <p:cNvPr id="4" name="Slide Number Placeholder 3"/>
          <p:cNvSpPr>
            <a:spLocks noGrp="1"/>
          </p:cNvSpPr>
          <p:nvPr>
            <p:ph type="sldNum" sz="quarter" idx="10"/>
          </p:nvPr>
        </p:nvSpPr>
        <p:spPr/>
        <p:txBody>
          <a:bodyPr/>
          <a:lstStyle/>
          <a:p>
            <a:fld id="{26A2638E-656D-424B-8786-93B9BF727228}" type="slidenum">
              <a:rPr lang="en-US" smtClean="0"/>
              <a:t>67</a:t>
            </a:fld>
            <a:endParaRPr lang="en-US" dirty="0"/>
          </a:p>
        </p:txBody>
      </p:sp>
    </p:spTree>
    <p:extLst>
      <p:ext uri="{BB962C8B-B14F-4D97-AF65-F5344CB8AC3E}">
        <p14:creationId xmlns:p14="http://schemas.microsoft.com/office/powerpoint/2010/main" val="2268955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Florida</a:t>
            </a:r>
            <a:r>
              <a:rPr lang="en-US" baseline="0" dirty="0" smtClean="0"/>
              <a:t> Medicaid Program on the advisory team for Access LARC and is developing materials for their managed care plans which closely parallel those developed for this FPQC initiative.  We want to be sure the hospitals and the managed care plans are hearing the same guidance. </a:t>
            </a:r>
            <a:r>
              <a:rPr lang="en-US" sz="1200" kern="1200" dirty="0" smtClean="0">
                <a:solidFill>
                  <a:schemeClr val="tx1"/>
                </a:solidFill>
                <a:effectLst/>
                <a:latin typeface="+mn-lt"/>
                <a:ea typeface="+mn-ea"/>
                <a:cs typeface="+mn-cs"/>
              </a:rPr>
              <a:t>The managed care plan’s role is pivotal in the successful implementation of the Access LARC quality initiative in clarifying and collaborating on policy, billing, and reimbursement at the hospital level.</a:t>
            </a:r>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68</a:t>
            </a:fld>
            <a:endParaRPr lang="en-US" dirty="0"/>
          </a:p>
        </p:txBody>
      </p:sp>
    </p:spTree>
    <p:extLst>
      <p:ext uri="{BB962C8B-B14F-4D97-AF65-F5344CB8AC3E}">
        <p14:creationId xmlns:p14="http://schemas.microsoft.com/office/powerpoint/2010/main" val="1938214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this initiative is expected to take significant effort for hospital teams to get all the pieces in place for successful implementation, the initiative is divided into two phases: Pre-implementation and Implementation.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 Pre-implementation Phase</a:t>
            </a:r>
            <a:r>
              <a:rPr lang="en-US" sz="1200" kern="1200" dirty="0" smtClean="0">
                <a:solidFill>
                  <a:schemeClr val="tx1"/>
                </a:solidFill>
                <a:effectLst/>
                <a:latin typeface="+mn-lt"/>
                <a:ea typeface="+mn-ea"/>
                <a:cs typeface="+mn-cs"/>
              </a:rPr>
              <a:t> focuses on creating and modifying hospital systems to enable acquisition and availability of and reimbursement for immediate postpartum LARC placement. Initial decisions regarding which LARC method (IUD or implant) as well as which hospital sites (L&amp;D, postpartum, outpatient clinic) will be included in the initiative will guide the implementation process. The pharmacy will need to address formulary revisions, determine pharmacy costs (device, local anesthetic, stocking charge), inventory levels, stocking locations and order system revisions. Billing and collections department may need to create new billing codes (device, facility, provider), initiate contract amendments with managed care organizations, customize the claims process, and test billing revisions to assure reimbursement. Policies and procedures, guidelines and work flows for labor and delivery, obstetric operating rooms, and postpartum floors will also require creation or revision.  Administration support at the highest level will be critical during this phase to assure the various departments work together and that, the initiative continues to make timely progress given other hospital priorities.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Implementation Phase</a:t>
            </a:r>
            <a:r>
              <a:rPr lang="en-US" sz="1200" kern="1200" dirty="0" smtClean="0">
                <a:solidFill>
                  <a:schemeClr val="tx1"/>
                </a:solidFill>
                <a:effectLst/>
                <a:latin typeface="+mn-lt"/>
                <a:ea typeface="+mn-ea"/>
                <a:cs typeface="+mn-cs"/>
              </a:rPr>
              <a:t> focuses on the delivery of this new service.  It includes assuring that credentialed providers are available for immediate postpartum LARC insertion and that providers are trained in contraception choice counseling that includes the option of postpartum LARCs. This is the phase during which providers will actually begin offering and providing immediate postpartum LARC.</a:t>
            </a:r>
            <a:r>
              <a:rPr lang="en-US" dirty="0" smtClean="0"/>
              <a:t>This initiative</a:t>
            </a:r>
            <a:r>
              <a:rPr lang="en-US" baseline="0" dirty="0" smtClean="0"/>
              <a:t> will take some time for planning for successful implementation.  </a:t>
            </a:r>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71</a:t>
            </a:fld>
            <a:endParaRPr lang="en-US" dirty="0"/>
          </a:p>
        </p:txBody>
      </p:sp>
    </p:spTree>
    <p:extLst>
      <p:ext uri="{BB962C8B-B14F-4D97-AF65-F5344CB8AC3E}">
        <p14:creationId xmlns:p14="http://schemas.microsoft.com/office/powerpoint/2010/main" val="4203130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72</a:t>
            </a:fld>
            <a:endParaRPr lang="en-US" dirty="0"/>
          </a:p>
        </p:txBody>
      </p:sp>
    </p:spTree>
    <p:extLst>
      <p:ext uri="{BB962C8B-B14F-4D97-AF65-F5344CB8AC3E}">
        <p14:creationId xmlns:p14="http://schemas.microsoft.com/office/powerpoint/2010/main" val="80973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10BBB7-0B1A-4958-9B09-D22BB0E8F8A7}" type="slidenum">
              <a:rPr lang="en-US" smtClean="0"/>
              <a:t>74</a:t>
            </a:fld>
            <a:endParaRPr lang="en-US" dirty="0"/>
          </a:p>
        </p:txBody>
      </p:sp>
    </p:spTree>
    <p:extLst>
      <p:ext uri="{BB962C8B-B14F-4D97-AF65-F5344CB8AC3E}">
        <p14:creationId xmlns:p14="http://schemas.microsoft.com/office/powerpoint/2010/main" val="376969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FPQC</a:t>
            </a:r>
            <a:r>
              <a:rPr lang="en-US" baseline="0" dirty="0" smtClean="0"/>
              <a:t>.org you can find information about current and past projects and join our mailing list.  We have a facebook page and twitter account as well.  You can also email us at FPQC@health.usf.edu</a:t>
            </a:r>
            <a:endParaRPr lang="en-US" dirty="0" smtClean="0"/>
          </a:p>
          <a:p>
            <a:endParaRPr lang="en-US" dirty="0" smtClean="0"/>
          </a:p>
          <a:p>
            <a:r>
              <a:rPr lang="en-US" dirty="0" smtClean="0"/>
              <a:t>http://health.usf.edu/publichealth/chiles/fpqc/provide   is the specific site for PROVIDE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t>75</a:t>
            </a:fld>
            <a:endParaRPr lang="en-US" dirty="0"/>
          </a:p>
        </p:txBody>
      </p:sp>
    </p:spTree>
    <p:extLst>
      <p:ext uri="{BB962C8B-B14F-4D97-AF65-F5344CB8AC3E}">
        <p14:creationId xmlns:p14="http://schemas.microsoft.com/office/powerpoint/2010/main" val="2102897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127085" y="673637"/>
            <a:ext cx="4508340" cy="3368186"/>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Are the Children </a:t>
            </a:r>
            <a:br>
              <a:rPr lang="en-US" smtClean="0"/>
            </a:br>
            <a:r>
              <a:rPr lang="en-US" i="1" smtClean="0"/>
              <a:t>Adapted by Pat Hoertdoerfer from an excerpt of a speech by Rev. Dr. Patrick T. O'Neill</a:t>
            </a:r>
            <a:r>
              <a:rPr lang="en-US" smtClean="0"/>
              <a:t> </a:t>
            </a:r>
          </a:p>
          <a:p>
            <a:endParaRPr lang="en-US" smtClean="0"/>
          </a:p>
          <a:p>
            <a:r>
              <a:rPr lang="en-US" smtClean="0"/>
              <a:t>Among the most accomplished and fabled tribes of Africa, no tribe was considered to have warriors more fearsome or more intelligent than the mighty Masai. It is perhaps surprising, then, to learn the traditional greeting that passed between Masai warriors:"Kasserian Ingera," one would always say to another. It means, "And how are the children?" </a:t>
            </a:r>
          </a:p>
          <a:p>
            <a:endParaRPr lang="en-US" smtClean="0"/>
          </a:p>
          <a:p>
            <a:r>
              <a:rPr lang="en-US" smtClean="0"/>
              <a:t>It is still the traditional greeting among the Masai, acknowledging the high value that the Masai always place on their children's well-being. Even warriors with no children of their own would always give the traditional answer, "All the children are well." Meaning, of course, that peace and safety prevail, that the priorities of protecting the young, the powerless, are in place. That Masai society has not forgotten its reason for being, its proper functions and responsibilities. "All the children are well" means that life is good. It means that the daily struggles for existence do not preclude proper caring for their young. </a:t>
            </a:r>
          </a:p>
          <a:p>
            <a:endParaRPr lang="en-US" smtClean="0"/>
          </a:p>
          <a:p>
            <a:r>
              <a:rPr lang="en-US" smtClean="0"/>
              <a:t>http://archive.uua.org/re/reach/teaching/masai.html</a:t>
            </a:r>
          </a:p>
          <a:p>
            <a:endParaRPr lang="en-US" smtClean="0"/>
          </a:p>
        </p:txBody>
      </p:sp>
      <p:sp>
        <p:nvSpPr>
          <p:cNvPr id="4" name="Slide Number Placeholder 3"/>
          <p:cNvSpPr>
            <a:spLocks noGrp="1"/>
          </p:cNvSpPr>
          <p:nvPr>
            <p:ph type="sldNum" sz="quarter" idx="5"/>
          </p:nvPr>
        </p:nvSpPr>
        <p:spPr/>
        <p:txBody>
          <a:bodyPr/>
          <a:lstStyle/>
          <a:p>
            <a:pPr>
              <a:defRPr/>
            </a:pPr>
            <a:fld id="{CF8A5688-D47F-4120-B06C-93EFB7FAD141}" type="slidenum">
              <a:rPr lang="en-US" smtClean="0"/>
              <a:pPr>
                <a:defRPr/>
              </a:pPr>
              <a:t>77</a:t>
            </a:fld>
            <a:endParaRPr lang="en-US"/>
          </a:p>
        </p:txBody>
      </p:sp>
    </p:spTree>
    <p:extLst>
      <p:ext uri="{BB962C8B-B14F-4D97-AF65-F5344CB8AC3E}">
        <p14:creationId xmlns:p14="http://schemas.microsoft.com/office/powerpoint/2010/main" val="1959240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smtClean="0"/>
              <a:t>Established in 2008 </a:t>
            </a:r>
            <a:r>
              <a:rPr lang="en-US" dirty="0" smtClean="0"/>
              <a:t>by the TN Governor’s Office.</a:t>
            </a:r>
          </a:p>
          <a:p>
            <a:pPr fontAlgn="base"/>
            <a:r>
              <a:rPr lang="en-US" dirty="0" smtClean="0"/>
              <a:t>Physical </a:t>
            </a:r>
            <a:r>
              <a:rPr lang="en-US" b="1" dirty="0" smtClean="0"/>
              <a:t>Location</a:t>
            </a:r>
            <a:r>
              <a:rPr lang="en-US" dirty="0" smtClean="0"/>
              <a:t> is Vanderbilt University Medical Center, with data housed at TDH.</a:t>
            </a:r>
          </a:p>
          <a:p>
            <a:pPr fontAlgn="base"/>
            <a:r>
              <a:rPr lang="en-US" b="1" dirty="0" smtClean="0"/>
              <a:t>Focus</a:t>
            </a:r>
            <a:r>
              <a:rPr lang="en-US" dirty="0" smtClean="0"/>
              <a:t> is Maternal and Infant Population. </a:t>
            </a:r>
          </a:p>
          <a:p>
            <a:pPr fontAlgn="base"/>
            <a:r>
              <a:rPr lang="en-US" b="1" dirty="0" smtClean="0"/>
              <a:t>Participants: </a:t>
            </a:r>
            <a:r>
              <a:rPr lang="en-US" dirty="0" smtClean="0"/>
              <a:t>Open to all  65 birthing hospitals and OB clinics, and all 26 NICUs.</a:t>
            </a:r>
          </a:p>
          <a:p>
            <a:pPr>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79</a:t>
            </a:fld>
            <a:endParaRPr lang="en-US"/>
          </a:p>
        </p:txBody>
      </p:sp>
    </p:spTree>
    <p:extLst>
      <p:ext uri="{BB962C8B-B14F-4D97-AF65-F5344CB8AC3E}">
        <p14:creationId xmlns:p14="http://schemas.microsoft.com/office/powerpoint/2010/main" val="2105933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834" eaLnBrk="0" hangingPunct="0">
              <a:defRPr>
                <a:solidFill>
                  <a:schemeClr val="tx1"/>
                </a:solidFill>
                <a:latin typeface="Arial" pitchFamily="34" charset="0"/>
                <a:ea typeface="ＭＳ Ｐゴシック" pitchFamily="34" charset="-128"/>
              </a:defRPr>
            </a:lvl1pPr>
            <a:lvl2pPr marL="730914" indent="-281121" defTabSz="905834" eaLnBrk="0" hangingPunct="0">
              <a:defRPr>
                <a:solidFill>
                  <a:schemeClr val="tx1"/>
                </a:solidFill>
                <a:latin typeface="Arial" pitchFamily="34" charset="0"/>
                <a:ea typeface="ＭＳ Ｐゴシック" pitchFamily="34" charset="-128"/>
              </a:defRPr>
            </a:lvl2pPr>
            <a:lvl3pPr marL="1124483" indent="-224897" defTabSz="905834" eaLnBrk="0" hangingPunct="0">
              <a:defRPr>
                <a:solidFill>
                  <a:schemeClr val="tx1"/>
                </a:solidFill>
                <a:latin typeface="Arial" pitchFamily="34" charset="0"/>
                <a:ea typeface="ＭＳ Ｐゴシック" pitchFamily="34" charset="-128"/>
              </a:defRPr>
            </a:lvl3pPr>
            <a:lvl4pPr marL="1574277" indent="-224897" defTabSz="905834" eaLnBrk="0" hangingPunct="0">
              <a:defRPr>
                <a:solidFill>
                  <a:schemeClr val="tx1"/>
                </a:solidFill>
                <a:latin typeface="Arial" pitchFamily="34" charset="0"/>
                <a:ea typeface="ＭＳ Ｐゴシック" pitchFamily="34" charset="-128"/>
              </a:defRPr>
            </a:lvl4pPr>
            <a:lvl5pPr marL="2024070" indent="-224897" defTabSz="905834" eaLnBrk="0" hangingPunct="0">
              <a:defRPr>
                <a:solidFill>
                  <a:schemeClr val="tx1"/>
                </a:solidFill>
                <a:latin typeface="Arial" pitchFamily="34" charset="0"/>
                <a:ea typeface="ＭＳ Ｐゴシック" pitchFamily="34" charset="-128"/>
              </a:defRPr>
            </a:lvl5pPr>
            <a:lvl6pPr marL="2473863" indent="-224897" defTabSz="90583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3657" indent="-224897" defTabSz="90583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3450" indent="-224897" defTabSz="905834"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3244" indent="-224897" defTabSz="905834"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E99DDE4-8FB5-4F9C-BEA2-E51E18804F82}" type="slidenum">
              <a:rPr lang="en-US" smtClean="0">
                <a:solidFill>
                  <a:prstClr val="black"/>
                </a:solidFill>
              </a:rPr>
              <a:pPr eaLnBrk="1" hangingPunct="1"/>
              <a:t>83</a:t>
            </a:fld>
            <a:endParaRPr lang="en-US" smtClean="0">
              <a:solidFill>
                <a:prstClr val="black"/>
              </a:solidFill>
            </a:endParaRPr>
          </a:p>
        </p:txBody>
      </p:sp>
    </p:spTree>
    <p:extLst>
      <p:ext uri="{BB962C8B-B14F-4D97-AF65-F5344CB8AC3E}">
        <p14:creationId xmlns:p14="http://schemas.microsoft.com/office/powerpoint/2010/main" val="3973435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9 NICUs participate in the November 2017 audit.  The information we learned from this latest audit includes:</a:t>
            </a:r>
          </a:p>
          <a:p>
            <a:pPr lvl="0"/>
            <a:r>
              <a:rPr lang="en-US" dirty="0"/>
              <a:t>13% of NICU babies were on antibiotics on the day of the audit</a:t>
            </a:r>
          </a:p>
          <a:p>
            <a:pPr lvl="0"/>
            <a:r>
              <a:rPr lang="en-US" dirty="0"/>
              <a:t>most of the babies receiving antibiotics were &lt; 1500 grams</a:t>
            </a:r>
          </a:p>
          <a:p>
            <a:pPr lvl="0"/>
            <a:r>
              <a:rPr lang="en-US" dirty="0"/>
              <a:t>more babies receive antibiotics for suspected late-onset sepsis</a:t>
            </a:r>
          </a:p>
          <a:p>
            <a:pPr lvl="0"/>
            <a:r>
              <a:rPr lang="en-US" dirty="0"/>
              <a:t>the top three antibiotics being used are aminoglycosides, ampicillin and vancomycin</a:t>
            </a:r>
          </a:p>
          <a:p>
            <a:pPr lvl="0"/>
            <a:r>
              <a:rPr lang="en-US" dirty="0"/>
              <a:t>our vancomycin use has decreased to 13.6%</a:t>
            </a:r>
          </a:p>
          <a:p>
            <a:pPr lvl="0"/>
            <a:r>
              <a:rPr lang="en-US" dirty="0"/>
              <a:t>all of our antibiotic stewardship teams have physician and pharmacist leadership </a:t>
            </a:r>
          </a:p>
          <a:p>
            <a:pPr lvl="0"/>
            <a:r>
              <a:rPr lang="en-US" dirty="0"/>
              <a:t>8 of 9 of the participating facilities have a multidisciplinary team dedicated to antibiotic stewardship</a:t>
            </a:r>
          </a:p>
          <a:p>
            <a:pPr lvl="0"/>
            <a:r>
              <a:rPr lang="en-US" dirty="0"/>
              <a:t>67% of the participating facilities have automatic stops in place </a:t>
            </a:r>
          </a:p>
          <a:p>
            <a:pPr lvl="0"/>
            <a:r>
              <a:rPr lang="en-US" dirty="0"/>
              <a:t>44% of the participating facilities have moved to using the early onset sepsis calculator</a:t>
            </a:r>
          </a:p>
          <a:p>
            <a:pPr lvl="0"/>
            <a:r>
              <a:rPr lang="en-US" dirty="0"/>
              <a:t>only 33% of the participating facilities include the 3 key components in their documentation</a:t>
            </a:r>
          </a:p>
          <a:p>
            <a:pPr lvl="0"/>
            <a:r>
              <a:rPr lang="en-US" dirty="0"/>
              <a:t>only 22% of the participating facilities monitor and report prescriber adherence to treatment recommendations</a:t>
            </a:r>
          </a:p>
          <a:p>
            <a:pPr lvl="0"/>
            <a:r>
              <a:rPr lang="en-US" dirty="0"/>
              <a:t>only 1 of the 9 participating facilities share NICU specific reports on antibiotic use with families</a:t>
            </a:r>
          </a:p>
          <a:p>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86</a:t>
            </a:fld>
            <a:endParaRPr lang="en-US"/>
          </a:p>
        </p:txBody>
      </p:sp>
    </p:spTree>
    <p:extLst>
      <p:ext uri="{BB962C8B-B14F-4D97-AF65-F5344CB8AC3E}">
        <p14:creationId xmlns:p14="http://schemas.microsoft.com/office/powerpoint/2010/main" val="395007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ヒラギノ角ゴ Pro W3" pitchFamily="124" charset="-128"/>
                <a:cs typeface="MS PGothic" pitchFamily="34" charset="-128"/>
              </a:defRPr>
            </a:lvl1pPr>
            <a:lvl2pPr marL="677265" indent="-260487" eaLnBrk="0" hangingPunct="0">
              <a:spcBef>
                <a:spcPct val="30000"/>
              </a:spcBef>
              <a:defRPr sz="1100">
                <a:solidFill>
                  <a:schemeClr val="tx1"/>
                </a:solidFill>
                <a:latin typeface="Calibri" pitchFamily="34" charset="0"/>
                <a:ea typeface="MS PGothic" pitchFamily="34" charset="-128"/>
                <a:cs typeface="MS PGothic" pitchFamily="34" charset="-128"/>
              </a:defRPr>
            </a:lvl2pPr>
            <a:lvl3pPr marL="1041948" indent="-208390" eaLnBrk="0" hangingPunct="0">
              <a:spcBef>
                <a:spcPct val="30000"/>
              </a:spcBef>
              <a:defRPr sz="1100">
                <a:solidFill>
                  <a:schemeClr val="tx1"/>
                </a:solidFill>
                <a:latin typeface="Calibri" pitchFamily="34" charset="0"/>
                <a:ea typeface="MS PGothic" pitchFamily="34" charset="-128"/>
                <a:cs typeface="MS PGothic" pitchFamily="34" charset="-128"/>
              </a:defRPr>
            </a:lvl3pPr>
            <a:lvl4pPr marL="1458727" indent="-208390" eaLnBrk="0" hangingPunct="0">
              <a:spcBef>
                <a:spcPct val="30000"/>
              </a:spcBef>
              <a:defRPr sz="1100">
                <a:solidFill>
                  <a:schemeClr val="tx1"/>
                </a:solidFill>
                <a:latin typeface="Calibri" pitchFamily="34" charset="0"/>
                <a:ea typeface="MS PGothic" pitchFamily="34" charset="-128"/>
                <a:cs typeface="MS PGothic" pitchFamily="34" charset="-128"/>
              </a:defRPr>
            </a:lvl4pPr>
            <a:lvl5pPr marL="1875507" indent="-208390" eaLnBrk="0" hangingPunct="0">
              <a:spcBef>
                <a:spcPct val="30000"/>
              </a:spcBef>
              <a:defRPr sz="1100">
                <a:solidFill>
                  <a:schemeClr val="tx1"/>
                </a:solidFill>
                <a:latin typeface="Calibri" pitchFamily="34" charset="0"/>
                <a:ea typeface="MS PGothic" pitchFamily="34" charset="-128"/>
                <a:cs typeface="MS PGothic" pitchFamily="34" charset="-128"/>
              </a:defRPr>
            </a:lvl5pPr>
            <a:lvl6pPr marL="2292286" indent="-208390" eaLnBrk="0" fontAlgn="base" hangingPunct="0">
              <a:spcBef>
                <a:spcPct val="30000"/>
              </a:spcBef>
              <a:spcAft>
                <a:spcPct val="0"/>
              </a:spcAft>
              <a:defRPr sz="1100">
                <a:solidFill>
                  <a:schemeClr val="tx1"/>
                </a:solidFill>
                <a:latin typeface="Calibri" pitchFamily="34" charset="0"/>
                <a:ea typeface="MS PGothic" pitchFamily="34" charset="-128"/>
                <a:cs typeface="MS PGothic" pitchFamily="34" charset="-128"/>
              </a:defRPr>
            </a:lvl6pPr>
            <a:lvl7pPr marL="2709065" indent="-208390" eaLnBrk="0" fontAlgn="base" hangingPunct="0">
              <a:spcBef>
                <a:spcPct val="30000"/>
              </a:spcBef>
              <a:spcAft>
                <a:spcPct val="0"/>
              </a:spcAft>
              <a:defRPr sz="1100">
                <a:solidFill>
                  <a:schemeClr val="tx1"/>
                </a:solidFill>
                <a:latin typeface="Calibri" pitchFamily="34" charset="0"/>
                <a:ea typeface="MS PGothic" pitchFamily="34" charset="-128"/>
                <a:cs typeface="MS PGothic" pitchFamily="34" charset="-128"/>
              </a:defRPr>
            </a:lvl7pPr>
            <a:lvl8pPr marL="3125844" indent="-208390" eaLnBrk="0" fontAlgn="base" hangingPunct="0">
              <a:spcBef>
                <a:spcPct val="30000"/>
              </a:spcBef>
              <a:spcAft>
                <a:spcPct val="0"/>
              </a:spcAft>
              <a:defRPr sz="1100">
                <a:solidFill>
                  <a:schemeClr val="tx1"/>
                </a:solidFill>
                <a:latin typeface="Calibri" pitchFamily="34" charset="0"/>
                <a:ea typeface="MS PGothic" pitchFamily="34" charset="-128"/>
                <a:cs typeface="MS PGothic" pitchFamily="34" charset="-128"/>
              </a:defRPr>
            </a:lvl8pPr>
            <a:lvl9pPr marL="3542623" indent="-208390" eaLnBrk="0" fontAlgn="base" hangingPunct="0">
              <a:spcBef>
                <a:spcPct val="30000"/>
              </a:spcBef>
              <a:spcAft>
                <a:spcPct val="0"/>
              </a:spcAft>
              <a:defRPr sz="1100">
                <a:solidFill>
                  <a:schemeClr val="tx1"/>
                </a:solidFill>
                <a:latin typeface="Calibri" pitchFamily="34" charset="0"/>
                <a:ea typeface="MS PGothic" pitchFamily="34" charset="-128"/>
                <a:cs typeface="MS PGothic" pitchFamily="34" charset="-128"/>
              </a:defRPr>
            </a:lvl9pPr>
          </a:lstStyle>
          <a:p>
            <a:pPr eaLnBrk="1" hangingPunct="1">
              <a:spcBef>
                <a:spcPct val="0"/>
              </a:spcBef>
            </a:pPr>
            <a:fld id="{E20BDABB-72B8-4002-AEE1-0B48DF4EA6A8}" type="slidenum">
              <a:rPr lang="en-US" altLang="en-US">
                <a:solidFill>
                  <a:prstClr val="black"/>
                </a:solidFill>
                <a:latin typeface="Arial" pitchFamily="34" charset="0"/>
                <a:ea typeface="MS PGothic" pitchFamily="34" charset="-128"/>
              </a:rPr>
              <a:pPr eaLnBrk="1" hangingPunct="1">
                <a:spcBef>
                  <a:spcPct val="0"/>
                </a:spcBef>
              </a:pPr>
              <a:t>14</a:t>
            </a:fld>
            <a:endParaRPr lang="en-US" altLang="en-US">
              <a:solidFill>
                <a:prstClr val="black"/>
              </a:solidFill>
              <a:latin typeface="Arial" pitchFamily="34" charset="0"/>
              <a:ea typeface="MS PGothic" pitchFamily="34" charset="-128"/>
            </a:endParaRPr>
          </a:p>
        </p:txBody>
      </p:sp>
      <p:sp>
        <p:nvSpPr>
          <p:cNvPr id="41987" name="Rectangle 2"/>
          <p:cNvSpPr>
            <a:spLocks noGrp="1" noRot="1" noChangeAspect="1" noChangeArrowheads="1" noTextEdit="1"/>
          </p:cNvSpPr>
          <p:nvPr>
            <p:ph type="sldImg"/>
          </p:nvPr>
        </p:nvSpPr>
        <p:spPr bwMode="auto">
          <a:xfrm>
            <a:off x="1108770" y="665238"/>
            <a:ext cx="4356199" cy="332014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ヒラギノ角ゴ Pro W3" pitchFamily="124" charset="-128"/>
              </a:rPr>
              <a:t>Original KDD for Progesterone project</a:t>
            </a:r>
          </a:p>
          <a:p>
            <a:pPr eaLnBrk="1" hangingPunct="1"/>
            <a:r>
              <a:rPr lang="en-US" altLang="en-US" dirty="0" smtClean="0">
                <a:ea typeface="ヒラギノ角ゴ Pro W3" pitchFamily="124" charset="-128"/>
              </a:rPr>
              <a:t>Tells the story</a:t>
            </a:r>
            <a:r>
              <a:rPr lang="en-US" altLang="en-US" baseline="0" dirty="0" smtClean="0">
                <a:ea typeface="ヒラギノ角ゴ Pro W3" pitchFamily="124" charset="-128"/>
              </a:rPr>
              <a:t> of “what we have done”- review of project background</a:t>
            </a:r>
            <a:endParaRPr lang="en-US" altLang="en-US" dirty="0" smtClean="0">
              <a:ea typeface="ヒラギノ角ゴ Pro W3" pitchFamily="124" charset="-128"/>
            </a:endParaRPr>
          </a:p>
        </p:txBody>
      </p:sp>
    </p:spTree>
    <p:extLst>
      <p:ext uri="{BB962C8B-B14F-4D97-AF65-F5344CB8AC3E}">
        <p14:creationId xmlns:p14="http://schemas.microsoft.com/office/powerpoint/2010/main" val="191745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 There was a five-fold increase in the proportion of babies born with NAS from 2000 to 2012, when an estimated 21,732 infants were born with NAS —equivalent to one baby suffering from opiate withdrawal born every 25 minutes. Newborns with NAS were more likely than other babies to also have low birthweight and respiratory complications. The number of delivering mothers using or dependent on opiates rose nearly five-fold from 2000 to 2009, to an estimated 23,009. In 2012, newborns with NAS stayed in the hospital an average of 16.9 days (compared to 2.1. days for other newborns), costing hospitals an estimated $1.5 billion; the majority of these charges (81%) were paid by state Medicaid programs, reflecting the greater tendency of opiate-abusing mothers to be from lower-income communities. The rising frequency (and costs) of drug withdrawal in newborns points to the need for measures to reduce antenatal exposure to opiates.</a:t>
            </a:r>
          </a:p>
          <a:p>
            <a:pPr fontAlgn="base"/>
            <a:r>
              <a:rPr lang="en-US" b="1" dirty="0"/>
              <a:t>Top Graph:</a:t>
            </a:r>
            <a:r>
              <a:rPr lang="en-US" dirty="0"/>
              <a:t> Every 25 minutes, 1 baby is born suffering from opiate withdrawal.</a:t>
            </a:r>
          </a:p>
          <a:p>
            <a:pPr fontAlgn="base"/>
            <a:r>
              <a:rPr lang="en-US" b="1" dirty="0"/>
              <a:t>Bottom Left Graph:</a:t>
            </a:r>
            <a:r>
              <a:rPr lang="en-US" dirty="0"/>
              <a:t> Average length or cost of hospital stay graph.  Newborns with NAS stayed in the hospital for an average of 16.9 days compared to 2.1 days for those without NAS. The hospital costs for newborns with NAS were $66,700 on average compared to $3,500 for those without NAS.</a:t>
            </a:r>
          </a:p>
          <a:p>
            <a:pPr fontAlgn="base"/>
            <a:r>
              <a:rPr lang="en-US" b="1" dirty="0"/>
              <a:t>Bottom Right Graph</a:t>
            </a:r>
            <a:r>
              <a:rPr lang="en-US" dirty="0"/>
              <a:t>: NAS and maternal opiate use on the rise graph.</a:t>
            </a:r>
          </a:p>
          <a:p>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87</a:t>
            </a:fld>
            <a:endParaRPr lang="en-US"/>
          </a:p>
        </p:txBody>
      </p:sp>
    </p:spTree>
    <p:extLst>
      <p:ext uri="{BB962C8B-B14F-4D97-AF65-F5344CB8AC3E}">
        <p14:creationId xmlns:p14="http://schemas.microsoft.com/office/powerpoint/2010/main" val="268080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QI &amp; state plan for engagement, teams, processes, etc.</a:t>
            </a:r>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92</a:t>
            </a:fld>
            <a:endParaRPr lang="en-US"/>
          </a:p>
        </p:txBody>
      </p:sp>
    </p:spTree>
    <p:extLst>
      <p:ext uri="{BB962C8B-B14F-4D97-AF65-F5344CB8AC3E}">
        <p14:creationId xmlns:p14="http://schemas.microsoft.com/office/powerpoint/2010/main" val="385704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Improvement of Process measures</a:t>
            </a:r>
          </a:p>
          <a:p>
            <a:r>
              <a:rPr lang="en-US" dirty="0" smtClean="0"/>
              <a:t>Tightening—</a:t>
            </a:r>
            <a:r>
              <a:rPr lang="en-US" dirty="0" err="1" smtClean="0"/>
              <a:t>esp</a:t>
            </a:r>
            <a:r>
              <a:rPr lang="en-US" dirty="0" smtClean="0"/>
              <a:t> drop babies died</a:t>
            </a:r>
            <a:r>
              <a:rPr lang="en-US" baseline="0" dirty="0" smtClean="0"/>
              <a:t> from 7 days</a:t>
            </a:r>
          </a:p>
          <a:p>
            <a:r>
              <a:rPr lang="en-US" baseline="0" dirty="0" smtClean="0"/>
              <a:t>Birth—starting well</a:t>
            </a:r>
          </a:p>
          <a:p>
            <a:r>
              <a:rPr lang="en-US" baseline="0" dirty="0" smtClean="0"/>
              <a:t>More born at growth failure and severe growth failure</a:t>
            </a:r>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95</a:t>
            </a:fld>
            <a:endParaRPr lang="en-US"/>
          </a:p>
        </p:txBody>
      </p:sp>
    </p:spTree>
    <p:extLst>
      <p:ext uri="{BB962C8B-B14F-4D97-AF65-F5344CB8AC3E}">
        <p14:creationId xmlns:p14="http://schemas.microsoft.com/office/powerpoint/2010/main" val="3291539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QI is critical….process, management, spread</a:t>
            </a:r>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98</a:t>
            </a:fld>
            <a:endParaRPr lang="en-US"/>
          </a:p>
        </p:txBody>
      </p:sp>
    </p:spTree>
    <p:extLst>
      <p:ext uri="{BB962C8B-B14F-4D97-AF65-F5344CB8AC3E}">
        <p14:creationId xmlns:p14="http://schemas.microsoft.com/office/powerpoint/2010/main" val="676902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983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Times" charset="0"/>
              <a:cs typeface="ＭＳ Ｐゴシック" charset="0"/>
            </a:endParaRPr>
          </a:p>
        </p:txBody>
      </p:sp>
    </p:spTree>
    <p:extLst>
      <p:ext uri="{BB962C8B-B14F-4D97-AF65-F5344CB8AC3E}">
        <p14:creationId xmlns:p14="http://schemas.microsoft.com/office/powerpoint/2010/main" val="2004166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17207" indent="-275849" eaLnBrk="0" hangingPunct="0">
              <a:defRPr>
                <a:solidFill>
                  <a:schemeClr val="tx1"/>
                </a:solidFill>
                <a:latin typeface="Arial" charset="0"/>
              </a:defRPr>
            </a:lvl2pPr>
            <a:lvl3pPr marL="1103395" indent="-220678" eaLnBrk="0" hangingPunct="0">
              <a:defRPr>
                <a:solidFill>
                  <a:schemeClr val="tx1"/>
                </a:solidFill>
                <a:latin typeface="Arial" charset="0"/>
              </a:defRPr>
            </a:lvl3pPr>
            <a:lvl4pPr marL="1544752" indent="-220678" eaLnBrk="0" hangingPunct="0">
              <a:defRPr>
                <a:solidFill>
                  <a:schemeClr val="tx1"/>
                </a:solidFill>
                <a:latin typeface="Arial" charset="0"/>
              </a:defRPr>
            </a:lvl4pPr>
            <a:lvl5pPr marL="1986111" indent="-220678" eaLnBrk="0" hangingPunct="0">
              <a:defRPr>
                <a:solidFill>
                  <a:schemeClr val="tx1"/>
                </a:solidFill>
                <a:latin typeface="Arial" charset="0"/>
              </a:defRPr>
            </a:lvl5pPr>
            <a:lvl6pPr marL="2427468" indent="-220678" eaLnBrk="0" fontAlgn="base" hangingPunct="0">
              <a:spcBef>
                <a:spcPct val="0"/>
              </a:spcBef>
              <a:spcAft>
                <a:spcPct val="0"/>
              </a:spcAft>
              <a:defRPr>
                <a:solidFill>
                  <a:schemeClr val="tx1"/>
                </a:solidFill>
                <a:latin typeface="Arial" charset="0"/>
              </a:defRPr>
            </a:lvl6pPr>
            <a:lvl7pPr marL="2868825" indent="-220678" eaLnBrk="0" fontAlgn="base" hangingPunct="0">
              <a:spcBef>
                <a:spcPct val="0"/>
              </a:spcBef>
              <a:spcAft>
                <a:spcPct val="0"/>
              </a:spcAft>
              <a:defRPr>
                <a:solidFill>
                  <a:schemeClr val="tx1"/>
                </a:solidFill>
                <a:latin typeface="Arial" charset="0"/>
              </a:defRPr>
            </a:lvl7pPr>
            <a:lvl8pPr marL="3310184" indent="-220678" eaLnBrk="0" fontAlgn="base" hangingPunct="0">
              <a:spcBef>
                <a:spcPct val="0"/>
              </a:spcBef>
              <a:spcAft>
                <a:spcPct val="0"/>
              </a:spcAft>
              <a:defRPr>
                <a:solidFill>
                  <a:schemeClr val="tx1"/>
                </a:solidFill>
                <a:latin typeface="Arial" charset="0"/>
              </a:defRPr>
            </a:lvl8pPr>
            <a:lvl9pPr marL="3751541" indent="-220678" eaLnBrk="0" fontAlgn="base" hangingPunct="0">
              <a:spcBef>
                <a:spcPct val="0"/>
              </a:spcBef>
              <a:spcAft>
                <a:spcPct val="0"/>
              </a:spcAft>
              <a:defRPr>
                <a:solidFill>
                  <a:schemeClr val="tx1"/>
                </a:solidFill>
                <a:latin typeface="Arial" charset="0"/>
              </a:defRPr>
            </a:lvl9pPr>
          </a:lstStyle>
          <a:p>
            <a:pPr eaLnBrk="1" hangingPunct="1"/>
            <a:fld id="{F1949C25-B6E8-48AE-A9FB-416BF45D6544}" type="slidenum">
              <a:rPr lang="en-US" altLang="en-US" smtClean="0"/>
              <a:pPr eaLnBrk="1" hangingPunct="1"/>
              <a:t>103</a:t>
            </a:fld>
            <a:endParaRPr lang="en-US" altLang="en-US" smtClean="0"/>
          </a:p>
        </p:txBody>
      </p:sp>
    </p:spTree>
    <p:extLst>
      <p:ext uri="{BB962C8B-B14F-4D97-AF65-F5344CB8AC3E}">
        <p14:creationId xmlns:p14="http://schemas.microsoft.com/office/powerpoint/2010/main" val="1774033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AA2AA-D96F-7543-B954-7161E9E85CA8}" type="slidenum">
              <a:rPr lang="en-US" smtClean="0"/>
              <a:t>107</a:t>
            </a:fld>
            <a:endParaRPr lang="en-US"/>
          </a:p>
        </p:txBody>
      </p:sp>
    </p:spTree>
    <p:extLst>
      <p:ext uri="{BB962C8B-B14F-4D97-AF65-F5344CB8AC3E}">
        <p14:creationId xmlns:p14="http://schemas.microsoft.com/office/powerpoint/2010/main" val="224016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authorization, dropping women off rolls</a:t>
            </a:r>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smtClean="0"/>
              <a:pPr>
                <a:defRPr/>
              </a:pPr>
              <a:t>15</a:t>
            </a:fld>
            <a:endParaRPr lang="en-US" altLang="en-US"/>
          </a:p>
        </p:txBody>
      </p:sp>
    </p:spTree>
    <p:extLst>
      <p:ext uri="{BB962C8B-B14F-4D97-AF65-F5344CB8AC3E}">
        <p14:creationId xmlns:p14="http://schemas.microsoft.com/office/powerpoint/2010/main" val="9060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target on KDD was reduce all births &lt;32</a:t>
            </a:r>
            <a:r>
              <a:rPr lang="en-US" baseline="0" dirty="0" smtClean="0"/>
              <a:t> weeks by 10%- showing 6.6% here, would capturing the other 3.4% for a total of 10% in spread be appropriate goal?</a:t>
            </a:r>
            <a:endParaRPr lang="en-US" dirty="0"/>
          </a:p>
        </p:txBody>
      </p:sp>
      <p:sp>
        <p:nvSpPr>
          <p:cNvPr id="4" name="Slide Number Placeholder 3"/>
          <p:cNvSpPr>
            <a:spLocks noGrp="1"/>
          </p:cNvSpPr>
          <p:nvPr>
            <p:ph type="sldNum" sz="quarter" idx="10"/>
          </p:nvPr>
        </p:nvSpPr>
        <p:spPr/>
        <p:txBody>
          <a:bodyPr/>
          <a:lstStyle/>
          <a:p>
            <a:pPr>
              <a:defRPr/>
            </a:pPr>
            <a:fld id="{B3C5C4CD-8A9C-49DA-99D4-D7DEA1DA5C74}" type="slidenum">
              <a:rPr lang="en-US" altLang="en-US">
                <a:solidFill>
                  <a:prstClr val="black"/>
                </a:solidFill>
              </a:rPr>
              <a:pPr>
                <a:defRPr/>
              </a:pPr>
              <a:t>17</a:t>
            </a:fld>
            <a:endParaRPr lang="en-US" altLang="en-US">
              <a:solidFill>
                <a:prstClr val="black"/>
              </a:solidFill>
            </a:endParaRPr>
          </a:p>
        </p:txBody>
      </p:sp>
    </p:spTree>
    <p:extLst>
      <p:ext uri="{BB962C8B-B14F-4D97-AF65-F5344CB8AC3E}">
        <p14:creationId xmlns:p14="http://schemas.microsoft.com/office/powerpoint/2010/main" val="51573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developed a Change Package that we</a:t>
            </a:r>
            <a:r>
              <a:rPr lang="en-US" baseline="0" dirty="0" smtClean="0"/>
              <a:t> will spread through the 9 OEI Communities</a:t>
            </a:r>
            <a:endParaRPr lang="en-US" dirty="0"/>
          </a:p>
        </p:txBody>
      </p:sp>
      <p:sp>
        <p:nvSpPr>
          <p:cNvPr id="4" name="Slide Number Placeholder 3"/>
          <p:cNvSpPr>
            <a:spLocks noGrp="1"/>
          </p:cNvSpPr>
          <p:nvPr>
            <p:ph type="sldNum" sz="quarter" idx="10"/>
          </p:nvPr>
        </p:nvSpPr>
        <p:spPr/>
        <p:txBody>
          <a:bodyPr/>
          <a:lstStyle/>
          <a:p>
            <a:fld id="{77B32505-E537-1746-B5D4-7E3699AFC660}" type="slidenum">
              <a:rPr lang="en-US" smtClean="0"/>
              <a:t>19</a:t>
            </a:fld>
            <a:endParaRPr lang="en-US"/>
          </a:p>
        </p:txBody>
      </p:sp>
    </p:spTree>
    <p:extLst>
      <p:ext uri="{BB962C8B-B14F-4D97-AF65-F5344CB8AC3E}">
        <p14:creationId xmlns:p14="http://schemas.microsoft.com/office/powerpoint/2010/main" val="214223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u="sng" dirty="0" smtClean="0"/>
              <a:t>electronic</a:t>
            </a:r>
            <a:r>
              <a:rPr lang="en-US" dirty="0" smtClean="0"/>
              <a:t> Pregnancy Risk Assessment Form was developed from this project which will allow practitioners to provide</a:t>
            </a:r>
            <a:r>
              <a:rPr lang="en-US" baseline="0" dirty="0" smtClean="0"/>
              <a:t> information on each pregnancy to the MCPs AND (page 2) prescribe progesterone, order progesterone and alert pharmacy and home health agency</a:t>
            </a:r>
            <a:endParaRPr lang="en-US" dirty="0"/>
          </a:p>
        </p:txBody>
      </p:sp>
      <p:sp>
        <p:nvSpPr>
          <p:cNvPr id="4" name="Slide Number Placeholder 3"/>
          <p:cNvSpPr>
            <a:spLocks noGrp="1"/>
          </p:cNvSpPr>
          <p:nvPr>
            <p:ph type="sldNum" sz="quarter" idx="10"/>
          </p:nvPr>
        </p:nvSpPr>
        <p:spPr/>
        <p:txBody>
          <a:bodyPr/>
          <a:lstStyle/>
          <a:p>
            <a:fld id="{77B32505-E537-1746-B5D4-7E3699AFC660}" type="slidenum">
              <a:rPr lang="en-US" smtClean="0"/>
              <a:t>20</a:t>
            </a:fld>
            <a:endParaRPr lang="en-US"/>
          </a:p>
        </p:txBody>
      </p:sp>
    </p:spTree>
    <p:extLst>
      <p:ext uri="{BB962C8B-B14F-4D97-AF65-F5344CB8AC3E}">
        <p14:creationId xmlns:p14="http://schemas.microsoft.com/office/powerpoint/2010/main" val="87519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Narrow" panose="020B0606020202030204" pitchFamily="34" charset="0"/>
            </a:endParaRPr>
          </a:p>
        </p:txBody>
      </p:sp>
      <p:sp>
        <p:nvSpPr>
          <p:cNvPr id="604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56">
              <a:defRPr sz="1000" b="1">
                <a:solidFill>
                  <a:schemeClr val="bg2"/>
                </a:solidFill>
                <a:latin typeface="Arial" panose="020B0604020202020204" pitchFamily="34" charset="0"/>
                <a:ea typeface="MS PGothic" panose="020B0600070205080204" pitchFamily="34" charset="-128"/>
              </a:defRPr>
            </a:lvl1pPr>
            <a:lvl2pPr marL="707262" indent="-271793" defTabSz="887456">
              <a:defRPr sz="1000" b="1">
                <a:solidFill>
                  <a:schemeClr val="bg2"/>
                </a:solidFill>
                <a:latin typeface="Arial" panose="020B0604020202020204" pitchFamily="34" charset="0"/>
                <a:ea typeface="MS PGothic" panose="020B0600070205080204" pitchFamily="34" charset="-128"/>
              </a:defRPr>
            </a:lvl2pPr>
            <a:lvl3pPr marL="1088672" indent="-217735" defTabSz="887456">
              <a:defRPr sz="1000" b="1">
                <a:solidFill>
                  <a:schemeClr val="bg2"/>
                </a:solidFill>
                <a:latin typeface="Arial" panose="020B0604020202020204" pitchFamily="34" charset="0"/>
                <a:ea typeface="MS PGothic" panose="020B0600070205080204" pitchFamily="34" charset="-128"/>
              </a:defRPr>
            </a:lvl3pPr>
            <a:lvl4pPr marL="1525642" indent="-217735" defTabSz="887456">
              <a:defRPr sz="1000" b="1">
                <a:solidFill>
                  <a:schemeClr val="bg2"/>
                </a:solidFill>
                <a:latin typeface="Arial" panose="020B0604020202020204" pitchFamily="34" charset="0"/>
                <a:ea typeface="MS PGothic" panose="020B0600070205080204" pitchFamily="34" charset="-128"/>
              </a:defRPr>
            </a:lvl4pPr>
            <a:lvl5pPr marL="1961111" indent="-217735" defTabSz="887456">
              <a:defRPr sz="1000" b="1">
                <a:solidFill>
                  <a:schemeClr val="bg2"/>
                </a:solidFill>
                <a:latin typeface="Arial" panose="020B0604020202020204" pitchFamily="34" charset="0"/>
                <a:ea typeface="MS PGothic" panose="020B0600070205080204" pitchFamily="34" charset="-128"/>
              </a:defRPr>
            </a:lvl5pPr>
            <a:lvl6pPr marL="2393576" indent="-217735" defTabSz="887456" eaLnBrk="0" fontAlgn="base" hangingPunct="0">
              <a:spcBef>
                <a:spcPct val="0"/>
              </a:spcBef>
              <a:spcAft>
                <a:spcPct val="0"/>
              </a:spcAft>
              <a:defRPr sz="1000" b="1">
                <a:solidFill>
                  <a:schemeClr val="bg2"/>
                </a:solidFill>
                <a:latin typeface="Arial" panose="020B0604020202020204" pitchFamily="34" charset="0"/>
                <a:ea typeface="MS PGothic" panose="020B0600070205080204" pitchFamily="34" charset="-128"/>
              </a:defRPr>
            </a:lvl6pPr>
            <a:lvl7pPr marL="2826042" indent="-217735" defTabSz="887456" eaLnBrk="0" fontAlgn="base" hangingPunct="0">
              <a:spcBef>
                <a:spcPct val="0"/>
              </a:spcBef>
              <a:spcAft>
                <a:spcPct val="0"/>
              </a:spcAft>
              <a:defRPr sz="1000" b="1">
                <a:solidFill>
                  <a:schemeClr val="bg2"/>
                </a:solidFill>
                <a:latin typeface="Arial" panose="020B0604020202020204" pitchFamily="34" charset="0"/>
                <a:ea typeface="MS PGothic" panose="020B0600070205080204" pitchFamily="34" charset="-128"/>
              </a:defRPr>
            </a:lvl7pPr>
            <a:lvl8pPr marL="3258507" indent="-217735" defTabSz="887456" eaLnBrk="0" fontAlgn="base" hangingPunct="0">
              <a:spcBef>
                <a:spcPct val="0"/>
              </a:spcBef>
              <a:spcAft>
                <a:spcPct val="0"/>
              </a:spcAft>
              <a:defRPr sz="1000" b="1">
                <a:solidFill>
                  <a:schemeClr val="bg2"/>
                </a:solidFill>
                <a:latin typeface="Arial" panose="020B0604020202020204" pitchFamily="34" charset="0"/>
                <a:ea typeface="MS PGothic" panose="020B0600070205080204" pitchFamily="34" charset="-128"/>
              </a:defRPr>
            </a:lvl8pPr>
            <a:lvl9pPr marL="3690973" indent="-217735" defTabSz="887456" eaLnBrk="0" fontAlgn="base" hangingPunct="0">
              <a:spcBef>
                <a:spcPct val="0"/>
              </a:spcBef>
              <a:spcAft>
                <a:spcPct val="0"/>
              </a:spcAft>
              <a:defRPr sz="1000" b="1">
                <a:solidFill>
                  <a:schemeClr val="bg2"/>
                </a:solidFill>
                <a:latin typeface="Arial" panose="020B0604020202020204" pitchFamily="34" charset="0"/>
                <a:ea typeface="MS PGothic" panose="020B0600070205080204" pitchFamily="34" charset="-128"/>
              </a:defRPr>
            </a:lvl9pPr>
          </a:lstStyle>
          <a:p>
            <a:fld id="{D707C45D-CE16-4BD8-AE1A-BD65933FB578}" type="slidenum">
              <a:rPr lang="en-US" altLang="en-US" sz="1100" b="0">
                <a:solidFill>
                  <a:schemeClr val="tx1"/>
                </a:solidFill>
                <a:latin typeface="Arial Narrow" panose="020B0606020202030204" pitchFamily="34" charset="0"/>
              </a:rPr>
              <a:pPr/>
              <a:t>23</a:t>
            </a:fld>
            <a:endParaRPr lang="en-US" altLang="en-US" sz="1100" b="0">
              <a:solidFill>
                <a:schemeClr val="tx1"/>
              </a:solidFill>
              <a:latin typeface="Arial Narrow" panose="020B0606020202030204" pitchFamily="34" charset="0"/>
            </a:endParaRPr>
          </a:p>
        </p:txBody>
      </p:sp>
    </p:spTree>
    <p:extLst>
      <p:ext uri="{BB962C8B-B14F-4D97-AF65-F5344CB8AC3E}">
        <p14:creationId xmlns:p14="http://schemas.microsoft.com/office/powerpoint/2010/main" val="130731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D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5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solidFill>
                  <a:srgbClr val="2F243D">
                    <a:tint val="75000"/>
                  </a:srgbClr>
                </a:solidFill>
                <a:latin typeface="Calibri"/>
              </a:rPr>
              <a:pPr algn="l"/>
              <a:t>‹#›</a:t>
            </a:fld>
            <a:endParaRPr lang="en-US" dirty="0">
              <a:solidFill>
                <a:srgbClr val="2F243D">
                  <a:tint val="75000"/>
                </a:srgbClr>
              </a:solidFill>
              <a:latin typeface="Calibri"/>
            </a:endParaRPr>
          </a:p>
        </p:txBody>
      </p:sp>
      <p:sp>
        <p:nvSpPr>
          <p:cNvPr id="5" name="Content Placeholder 4"/>
          <p:cNvSpPr>
            <a:spLocks noGrp="1"/>
          </p:cNvSpPr>
          <p:nvPr>
            <p:ph sz="quarter" idx="11"/>
          </p:nvPr>
        </p:nvSpPr>
        <p:spPr>
          <a:xfrm>
            <a:off x="457200" y="1752600"/>
            <a:ext cx="396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2"/>
          </p:nvPr>
        </p:nvSpPr>
        <p:spPr>
          <a:xfrm>
            <a:off x="4724400" y="1752600"/>
            <a:ext cx="396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935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www.etsu.edu/cph/pdam/documents/tipqc_ar_2013.pdf"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8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pqc.net/sites/bmidrupalpopqc.chmcres.cchmc.org/files/QI%20Resources/PDSA%20Tutorial.pdf" TargetMode="External"/><Relationship Id="rId2" Type="http://schemas.openxmlformats.org/officeDocument/2006/relationships/hyperlink" Target="https://opqc.net/sites/bmidrupalpopqc.chmcres.cchmc.org/files/QI%20Resources/BreakthroughSeriesWhitePaper2003.pdf" TargetMode="External"/><Relationship Id="rId1" Type="http://schemas.openxmlformats.org/officeDocument/2006/relationships/slideLayout" Target="../slideLayouts/slideLayout4.xml"/><Relationship Id="rId4" Type="http://schemas.openxmlformats.org/officeDocument/2006/relationships/hyperlink" Target="https://opqc.net/sites/bmidrupalpopqc.chmcres.cchmc.org/files/QI%20Resources/Model%20for%20Improvement%20Key%20Points%5b1%5d.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comments" Target="../comments/commen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56.jpeg"/><Relationship Id="rId12" Type="http://schemas.openxmlformats.org/officeDocument/2006/relationships/image" Target="../media/image61.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25.jpeg"/><Relationship Id="rId15" Type="http://schemas.openxmlformats.org/officeDocument/2006/relationships/image" Target="../media/image7.png"/><Relationship Id="rId10"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8.png"/><Relationship Id="rId14"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4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em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jpg"/><Relationship Id="rId9"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upload.wikimedia.org/wikipedia/commons/f/f9/Bundesarchiv_Bild_105-DOA0556,_Deutsch-Ostafrika,_Massaikrieger.jpg"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tipqc.org/projects/" TargetMode="Externa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http://d31hzlhk6di2h5.cloudfront.net/20171117/7d/8b/24/ef/385e04adeb0eda0e6c59df4a_836x548.png" TargetMode="External"/><Relationship Id="rId1" Type="http://schemas.openxmlformats.org/officeDocument/2006/relationships/slideLayout" Target="../slideLayouts/slideLayout7.xml"/><Relationship Id="rId5" Type="http://schemas.openxmlformats.org/officeDocument/2006/relationships/hyperlink" Target="https://na01.safelinks.protection.outlook.com/?url=https://t.e2ma.net/click/opdhdf/k2sab3d/4t3o1dc&amp;data=02|01|brenda.barker@vanderbilt.edu|7a88e8fef7934ad2e69408d52dc8ec4f|ba5a7f39e3be4ab3b45067fa80faecad|0|0|636465263338356018&amp;sdata=oVxFOJwnIbUeWEtIBrN01ccCgn1Vc7HYWHAtjTSGx1o=&amp;reserved=0" TargetMode="External"/><Relationship Id="rId4" Type="http://schemas.openxmlformats.org/officeDocument/2006/relationships/image" Target="http://d31hzlhk6di2h5.cloudfront.net/20171117/00/61/27/9f/15c6e8eac25135534d3249ec_836x320.PNG"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s://www.tn.gov/assets/entities/tenncare/attachments/TennCareNASData2015.pdf" TargetMode="External"/><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s://www.tn.gov/assets/entities/tenncare/attachments/TennCareNASData2015.pdf" TargetMode="External"/><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tn.gov/assets/entities/tenncare/attachments/TennCareNASData2015.pdf"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76600" y="4419600"/>
            <a:ext cx="5410200" cy="1295400"/>
          </a:xfrm>
        </p:spPr>
        <p:txBody>
          <a:bodyPr/>
          <a:lstStyle/>
          <a:p>
            <a:pPr eaLnBrk="1" hangingPunct="1">
              <a:buFont typeface="Wingdings 2" pitchFamily="18" charset="2"/>
              <a:buNone/>
            </a:pPr>
            <a:r>
              <a:rPr lang="en-US" altLang="en-US" sz="2000" dirty="0" smtClean="0">
                <a:solidFill>
                  <a:srgbClr val="898989"/>
                </a:solidFill>
              </a:rPr>
              <a:t>ILPQC Fifth Annual Conference</a:t>
            </a:r>
          </a:p>
          <a:p>
            <a:pPr eaLnBrk="1" hangingPunct="1">
              <a:buFont typeface="Wingdings 2" pitchFamily="18" charset="2"/>
              <a:buNone/>
            </a:pPr>
            <a:r>
              <a:rPr lang="en-US" altLang="en-US" sz="2000" dirty="0" smtClean="0">
                <a:solidFill>
                  <a:srgbClr val="898989"/>
                </a:solidFill>
              </a:rPr>
              <a:t>December 19</a:t>
            </a:r>
            <a:r>
              <a:rPr lang="en-US" altLang="en-US" sz="2000" baseline="30000" dirty="0" smtClean="0">
                <a:solidFill>
                  <a:srgbClr val="898989"/>
                </a:solidFill>
              </a:rPr>
              <a:t>th</a:t>
            </a:r>
            <a:r>
              <a:rPr lang="en-US" altLang="en-US" sz="2000" dirty="0" smtClean="0">
                <a:solidFill>
                  <a:srgbClr val="898989"/>
                </a:solidFill>
              </a:rPr>
              <a:t>, 2017</a:t>
            </a:r>
          </a:p>
        </p:txBody>
      </p:sp>
      <p:sp>
        <p:nvSpPr>
          <p:cNvPr id="15364" name="Title 1"/>
          <p:cNvSpPr>
            <a:spLocks noGrp="1"/>
          </p:cNvSpPr>
          <p:nvPr>
            <p:ph type="ctrTitle"/>
          </p:nvPr>
        </p:nvSpPr>
        <p:spPr>
          <a:xfrm>
            <a:off x="3276600" y="2057407"/>
            <a:ext cx="5638800" cy="1622425"/>
          </a:xfrm>
        </p:spPr>
        <p:txBody>
          <a:bodyPr>
            <a:normAutofit fontScale="90000"/>
          </a:bodyPr>
          <a:lstStyle/>
          <a:p>
            <a:pPr eaLnBrk="1" hangingPunct="1"/>
            <a:r>
              <a:rPr lang="en-US" altLang="en-US" sz="3600" b="1" dirty="0" smtClean="0">
                <a:solidFill>
                  <a:srgbClr val="004990"/>
                </a:solidFill>
                <a:latin typeface="Goudy Old Style" panose="02020502050305020303" pitchFamily="18" charset="0"/>
              </a:rPr>
              <a:t>Leveraging QI Success in Other States: </a:t>
            </a:r>
            <a:br>
              <a:rPr lang="en-US" altLang="en-US" sz="3600" b="1" dirty="0" smtClean="0">
                <a:solidFill>
                  <a:srgbClr val="004990"/>
                </a:solidFill>
                <a:latin typeface="Goudy Old Style" panose="02020502050305020303" pitchFamily="18" charset="0"/>
              </a:rPr>
            </a:br>
            <a:r>
              <a:rPr lang="en-US" altLang="en-US" sz="3600" b="1" dirty="0" smtClean="0">
                <a:solidFill>
                  <a:srgbClr val="004990"/>
                </a:solidFill>
                <a:latin typeface="Goudy Old Style" panose="02020502050305020303" pitchFamily="18" charset="0"/>
              </a:rPr>
              <a:t>Leaders from State Perinatal Quality </a:t>
            </a:r>
            <a:r>
              <a:rPr lang="en-US" altLang="en-US" sz="3600" b="1" dirty="0" err="1" smtClean="0">
                <a:solidFill>
                  <a:srgbClr val="004990"/>
                </a:solidFill>
                <a:latin typeface="Goudy Old Style" panose="02020502050305020303" pitchFamily="18" charset="0"/>
              </a:rPr>
              <a:t>Collaboratives</a:t>
            </a:r>
            <a:r>
              <a:rPr lang="en-US" altLang="en-US" sz="3600" b="1" dirty="0" smtClean="0">
                <a:solidFill>
                  <a:srgbClr val="004990"/>
                </a:solidFill>
                <a:latin typeface="Goudy Old Style" panose="02020502050305020303" pitchFamily="18" charset="0"/>
              </a:rPr>
              <a:t> Discuss Key Initiatives</a:t>
            </a:r>
          </a:p>
        </p:txBody>
      </p:sp>
    </p:spTree>
    <p:extLst>
      <p:ext uri="{BB962C8B-B14F-4D97-AF65-F5344CB8AC3E}">
        <p14:creationId xmlns:p14="http://schemas.microsoft.com/office/powerpoint/2010/main" val="3895975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000" y="5143500"/>
            <a:ext cx="1085850" cy="369332"/>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dirty="0">
              <a:solidFill>
                <a:srgbClr val="000000"/>
              </a:solidFill>
              <a:ea typeface="ヒラギノ角ゴ Pro W3" charset="-128"/>
            </a:endParaRPr>
          </a:p>
        </p:txBody>
      </p:sp>
      <p:sp>
        <p:nvSpPr>
          <p:cNvPr id="2" name="Title 1"/>
          <p:cNvSpPr>
            <a:spLocks noGrp="1"/>
          </p:cNvSpPr>
          <p:nvPr>
            <p:ph type="title"/>
          </p:nvPr>
        </p:nvSpPr>
        <p:spPr>
          <a:xfrm>
            <a:off x="1502228" y="487270"/>
            <a:ext cx="6155872" cy="857250"/>
          </a:xfrm>
        </p:spPr>
        <p:txBody>
          <a:bodyPr/>
          <a:lstStyle/>
          <a:p>
            <a:r>
              <a:rPr lang="en-US" sz="2700" dirty="0">
                <a:solidFill>
                  <a:srgbClr val="C00000"/>
                </a:solidFill>
              </a:rPr>
              <a:t>What a difference 5 years makes…</a:t>
            </a:r>
          </a:p>
        </p:txBody>
      </p:sp>
      <p:sp>
        <p:nvSpPr>
          <p:cNvPr id="3" name="Text Placeholder 2"/>
          <p:cNvSpPr>
            <a:spLocks noGrp="1"/>
          </p:cNvSpPr>
          <p:nvPr>
            <p:ph type="body" idx="1"/>
          </p:nvPr>
        </p:nvSpPr>
        <p:spPr>
          <a:xfrm>
            <a:off x="475853" y="1263042"/>
            <a:ext cx="4040188" cy="639762"/>
          </a:xfrm>
          <a:ln>
            <a:solidFill>
              <a:schemeClr val="tx1"/>
            </a:solidFill>
          </a:ln>
        </p:spPr>
        <p:txBody>
          <a:bodyPr/>
          <a:lstStyle/>
          <a:p>
            <a:pPr algn="ctr"/>
            <a:r>
              <a:rPr lang="en-US" sz="2100" dirty="0"/>
              <a:t>2004-2008</a:t>
            </a:r>
          </a:p>
        </p:txBody>
      </p:sp>
      <p:pic>
        <p:nvPicPr>
          <p:cNvPr id="8" name="Content Placeholder 7"/>
          <p:cNvPicPr>
            <a:picLocks noGrp="1" noChangeAspect="1"/>
          </p:cNvPicPr>
          <p:nvPr>
            <p:ph sz="half" idx="2"/>
          </p:nvPr>
        </p:nvPicPr>
        <p:blipFill rotWithShape="1">
          <a:blip r:embed="rId2"/>
          <a:srcRect l="32063" t="-1737" b="1"/>
          <a:stretch/>
        </p:blipFill>
        <p:spPr>
          <a:xfrm>
            <a:off x="609600" y="2120292"/>
            <a:ext cx="3906441" cy="4509108"/>
          </a:xfrm>
          <a:prstGeom prst="rect">
            <a:avLst/>
          </a:prstGeom>
          <a:ln>
            <a:solidFill>
              <a:schemeClr val="tx1"/>
            </a:solidFill>
          </a:ln>
        </p:spPr>
      </p:pic>
      <p:sp>
        <p:nvSpPr>
          <p:cNvPr id="5" name="Text Placeholder 4"/>
          <p:cNvSpPr>
            <a:spLocks noGrp="1"/>
          </p:cNvSpPr>
          <p:nvPr>
            <p:ph type="body" sz="quarter" idx="3"/>
          </p:nvPr>
        </p:nvSpPr>
        <p:spPr>
          <a:xfrm>
            <a:off x="4642700" y="1263042"/>
            <a:ext cx="4041775" cy="639762"/>
          </a:xfrm>
          <a:ln>
            <a:solidFill>
              <a:schemeClr val="tx1"/>
            </a:solidFill>
          </a:ln>
        </p:spPr>
        <p:txBody>
          <a:bodyPr/>
          <a:lstStyle/>
          <a:p>
            <a:pPr algn="ctr"/>
            <a:r>
              <a:rPr lang="en-US" sz="2100" dirty="0"/>
              <a:t>2009-2013</a:t>
            </a:r>
          </a:p>
        </p:txBody>
      </p:sp>
      <p:pic>
        <p:nvPicPr>
          <p:cNvPr id="7" name="Content Placeholder 6"/>
          <p:cNvPicPr>
            <a:picLocks noGrp="1" noChangeAspect="1"/>
          </p:cNvPicPr>
          <p:nvPr>
            <p:ph sz="quarter" idx="4"/>
          </p:nvPr>
        </p:nvPicPr>
        <p:blipFill rotWithShape="1">
          <a:blip r:embed="rId3"/>
          <a:srcRect l="30244" t="-1377" b="-1"/>
          <a:stretch/>
        </p:blipFill>
        <p:spPr>
          <a:xfrm>
            <a:off x="4626779" y="2120292"/>
            <a:ext cx="4060035" cy="4509108"/>
          </a:xfrm>
          <a:prstGeom prst="rect">
            <a:avLst/>
          </a:prstGeom>
          <a:ln>
            <a:solidFill>
              <a:schemeClr val="tx1"/>
            </a:solidFill>
          </a:ln>
        </p:spPr>
      </p:pic>
    </p:spTree>
    <p:extLst>
      <p:ext uri="{BB962C8B-B14F-4D97-AF65-F5344CB8AC3E}">
        <p14:creationId xmlns:p14="http://schemas.microsoft.com/office/powerpoint/2010/main" val="5269977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7823200" y="2768600"/>
            <a:ext cx="132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dirty="0">
                <a:solidFill>
                  <a:schemeClr val="bg2"/>
                </a:solidFill>
              </a:rPr>
              <a:t>(4) Hub colonization</a:t>
            </a:r>
            <a:endParaRPr lang="en-US" dirty="0"/>
          </a:p>
        </p:txBody>
      </p:sp>
      <p:sp>
        <p:nvSpPr>
          <p:cNvPr id="73731" name="Line 5"/>
          <p:cNvSpPr>
            <a:spLocks noChangeShapeType="1"/>
          </p:cNvSpPr>
          <p:nvPr/>
        </p:nvSpPr>
        <p:spPr bwMode="auto">
          <a:xfrm flipH="1">
            <a:off x="7454900" y="2997200"/>
            <a:ext cx="736600" cy="25400"/>
          </a:xfrm>
          <a:prstGeom prst="line">
            <a:avLst/>
          </a:prstGeom>
          <a:noFill/>
          <a:ln w="158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pic>
        <p:nvPicPr>
          <p:cNvPr id="73732" name="Picture 8" descr="well.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04" y="346985"/>
            <a:ext cx="9036895" cy="530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50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2"/>
            <a:ext cx="8229600" cy="1143000"/>
          </a:xfrm>
        </p:spPr>
        <p:txBody>
          <a:bodyPr>
            <a:normAutofit fontScale="90000"/>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Patient &amp; Family Advisor Contributions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Content Placeholder 3"/>
          <p:cNvGraphicFramePr>
            <a:graphicFrameLocks noGrp="1"/>
          </p:cNvGraphicFramePr>
          <p:nvPr>
            <p:ph idx="1"/>
            <p:extLst/>
          </p:nvPr>
        </p:nvGraphicFramePr>
        <p:xfrm>
          <a:off x="298450" y="1303892"/>
          <a:ext cx="6964640" cy="518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7200" y="6488668"/>
            <a:ext cx="737915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2F243D"/>
                </a:solidFill>
                <a:effectLst/>
                <a:uLnTx/>
                <a:uFillTx/>
                <a:latin typeface="Calibri"/>
                <a:ea typeface="+mn-ea"/>
                <a:cs typeface="+mn-cs"/>
              </a:rPr>
              <a:t>Adapted from Dutton, K. (2014). Strategic Storytelling: A creative approach to Achieving </a:t>
            </a:r>
            <a:r>
              <a:rPr kumimoji="0" lang="en-US" sz="1100" b="0" i="0" u="none" strike="noStrike" kern="1200" cap="none" spc="0" normalizeH="0" baseline="0" noProof="0" dirty="0">
                <a:ln>
                  <a:noFill/>
                </a:ln>
                <a:solidFill>
                  <a:srgbClr val="2F243D"/>
                </a:solidFill>
                <a:effectLst/>
                <a:uLnTx/>
                <a:uFillTx/>
                <a:latin typeface="Calibri"/>
                <a:ea typeface="+mn-ea"/>
                <a:cs typeface="+mn-cs"/>
              </a:rPr>
              <a:t>Quality. NAHQ 2014 Annual </a:t>
            </a:r>
            <a:r>
              <a:rPr kumimoji="0" lang="en-US" sz="1100" b="0" i="0" u="none" strike="noStrike" kern="1200" cap="none" spc="0" normalizeH="0" baseline="0" noProof="0" dirty="0" smtClean="0">
                <a:ln>
                  <a:noFill/>
                </a:ln>
                <a:solidFill>
                  <a:srgbClr val="2F243D"/>
                </a:solidFill>
                <a:effectLst/>
                <a:uLnTx/>
                <a:uFillTx/>
                <a:latin typeface="Calibri"/>
                <a:ea typeface="+mn-ea"/>
                <a:cs typeface="+mn-cs"/>
              </a:rPr>
              <a:t>Meeting. </a:t>
            </a:r>
            <a:endParaRPr kumimoji="0" lang="en-US" sz="1100" b="0" i="0" u="none" strike="noStrike" kern="1200" cap="none" spc="0" normalizeH="0" baseline="0" noProof="0" dirty="0">
              <a:ln>
                <a:noFill/>
              </a:ln>
              <a:solidFill>
                <a:srgbClr val="2F243D"/>
              </a:solidFill>
              <a:effectLst/>
              <a:uLnTx/>
              <a:uFillTx/>
              <a:latin typeface="Calibri"/>
              <a:ea typeface="+mn-ea"/>
              <a:cs typeface="+mn-cs"/>
            </a:endParaRPr>
          </a:p>
        </p:txBody>
      </p:sp>
    </p:spTree>
    <p:extLst>
      <p:ext uri="{BB962C8B-B14F-4D97-AF65-F5344CB8AC3E}">
        <p14:creationId xmlns:p14="http://schemas.microsoft.com/office/powerpoint/2010/main" val="425712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73162" y="862501"/>
            <a:ext cx="3727938" cy="6637338"/>
          </a:xfrm>
        </p:spPr>
        <p:txBody>
          <a:bodyPr>
            <a:normAutofit/>
          </a:bodyPr>
          <a:lstStyle/>
          <a:p>
            <a:pPr marL="0" indent="0">
              <a:buNone/>
            </a:pPr>
            <a:r>
              <a:rPr lang="en-US" sz="1800" dirty="0"/>
              <a:t>“The names of the patients whose lives we save can never be known. Our contribution will be what did not happen to them. And, though they are unknown, we will know that mothers and fathers are at graduations and weddings they would have missed, and that grandchildren will know grandparents they might never have known, and holidays will be taken, and work completed, and books read, and symphonies heard, and gardens tended that, without our work, would never have been.” Donald M. Berwick, MD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001"/>
            <a:ext cx="4944277" cy="9003840"/>
          </a:xfrm>
          <a:prstGeom prst="rect">
            <a:avLst/>
          </a:prstGeom>
        </p:spPr>
      </p:pic>
    </p:spTree>
    <p:extLst>
      <p:ext uri="{BB962C8B-B14F-4D97-AF65-F5344CB8AC3E}">
        <p14:creationId xmlns:p14="http://schemas.microsoft.com/office/powerpoint/2010/main" val="10008499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886200" y="3535363"/>
            <a:ext cx="3003550" cy="3003550"/>
          </a:xfrm>
          <a:custGeom>
            <a:avLst/>
            <a:gdLst>
              <a:gd name="connsiteX0" fmla="*/ 2131935 w 3003550"/>
              <a:gd name="connsiteY0" fmla="*/ 478883 h 3003550"/>
              <a:gd name="connsiteX1" fmla="*/ 2365564 w 3003550"/>
              <a:gd name="connsiteY1" fmla="*/ 282835 h 3003550"/>
              <a:gd name="connsiteX2" fmla="*/ 2552206 w 3003550"/>
              <a:gd name="connsiteY2" fmla="*/ 439447 h 3003550"/>
              <a:gd name="connsiteX3" fmla="*/ 2399705 w 3003550"/>
              <a:gd name="connsiteY3" fmla="*/ 703569 h 3003550"/>
              <a:gd name="connsiteX4" fmla="*/ 2642008 w 3003550"/>
              <a:gd name="connsiteY4" fmla="*/ 1123253 h 3003550"/>
              <a:gd name="connsiteX5" fmla="*/ 2946995 w 3003550"/>
              <a:gd name="connsiteY5" fmla="*/ 1123246 h 3003550"/>
              <a:gd name="connsiteX6" fmla="*/ 2989303 w 3003550"/>
              <a:gd name="connsiteY6" fmla="*/ 1363189 h 3003550"/>
              <a:gd name="connsiteX7" fmla="*/ 2702706 w 3003550"/>
              <a:gd name="connsiteY7" fmla="*/ 1467492 h 3003550"/>
              <a:gd name="connsiteX8" fmla="*/ 2618554 w 3003550"/>
              <a:gd name="connsiteY8" fmla="*/ 1944736 h 3003550"/>
              <a:gd name="connsiteX9" fmla="*/ 2852193 w 3003550"/>
              <a:gd name="connsiteY9" fmla="*/ 2140771 h 3003550"/>
              <a:gd name="connsiteX10" fmla="*/ 2730371 w 3003550"/>
              <a:gd name="connsiteY10" fmla="*/ 2351773 h 3003550"/>
              <a:gd name="connsiteX11" fmla="*/ 2443780 w 3003550"/>
              <a:gd name="connsiteY11" fmla="*/ 2247454 h 3003550"/>
              <a:gd name="connsiteX12" fmla="*/ 2072548 w 3003550"/>
              <a:gd name="connsiteY12" fmla="*/ 2558955 h 3003550"/>
              <a:gd name="connsiteX13" fmla="*/ 2125516 w 3003550"/>
              <a:gd name="connsiteY13" fmla="*/ 2859307 h 3003550"/>
              <a:gd name="connsiteX14" fmla="*/ 1896565 w 3003550"/>
              <a:gd name="connsiteY14" fmla="*/ 2942638 h 3003550"/>
              <a:gd name="connsiteX15" fmla="*/ 1744079 w 3003550"/>
              <a:gd name="connsiteY15" fmla="*/ 2678507 h 3003550"/>
              <a:gd name="connsiteX16" fmla="*/ 1259471 w 3003550"/>
              <a:gd name="connsiteY16" fmla="*/ 2678507 h 3003550"/>
              <a:gd name="connsiteX17" fmla="*/ 1106985 w 3003550"/>
              <a:gd name="connsiteY17" fmla="*/ 2942638 h 3003550"/>
              <a:gd name="connsiteX18" fmla="*/ 878034 w 3003550"/>
              <a:gd name="connsiteY18" fmla="*/ 2859307 h 3003550"/>
              <a:gd name="connsiteX19" fmla="*/ 931003 w 3003550"/>
              <a:gd name="connsiteY19" fmla="*/ 2558955 h 3003550"/>
              <a:gd name="connsiteX20" fmla="*/ 559771 w 3003550"/>
              <a:gd name="connsiteY20" fmla="*/ 2247454 h 3003550"/>
              <a:gd name="connsiteX21" fmla="*/ 273179 w 3003550"/>
              <a:gd name="connsiteY21" fmla="*/ 2351773 h 3003550"/>
              <a:gd name="connsiteX22" fmla="*/ 151357 w 3003550"/>
              <a:gd name="connsiteY22" fmla="*/ 2140771 h 3003550"/>
              <a:gd name="connsiteX23" fmla="*/ 384996 w 3003550"/>
              <a:gd name="connsiteY23" fmla="*/ 1944736 h 3003550"/>
              <a:gd name="connsiteX24" fmla="*/ 300845 w 3003550"/>
              <a:gd name="connsiteY24" fmla="*/ 1467492 h 3003550"/>
              <a:gd name="connsiteX25" fmla="*/ 14247 w 3003550"/>
              <a:gd name="connsiteY25" fmla="*/ 1363189 h 3003550"/>
              <a:gd name="connsiteX26" fmla="*/ 56555 w 3003550"/>
              <a:gd name="connsiteY26" fmla="*/ 1123246 h 3003550"/>
              <a:gd name="connsiteX27" fmla="*/ 361542 w 3003550"/>
              <a:gd name="connsiteY27" fmla="*/ 1123253 h 3003550"/>
              <a:gd name="connsiteX28" fmla="*/ 603847 w 3003550"/>
              <a:gd name="connsiteY28" fmla="*/ 703570 h 3003550"/>
              <a:gd name="connsiteX29" fmla="*/ 451344 w 3003550"/>
              <a:gd name="connsiteY29" fmla="*/ 439447 h 3003550"/>
              <a:gd name="connsiteX30" fmla="*/ 637986 w 3003550"/>
              <a:gd name="connsiteY30" fmla="*/ 282835 h 3003550"/>
              <a:gd name="connsiteX31" fmla="*/ 871615 w 3003550"/>
              <a:gd name="connsiteY31" fmla="*/ 478883 h 3003550"/>
              <a:gd name="connsiteX32" fmla="*/ 1326998 w 3003550"/>
              <a:gd name="connsiteY32" fmla="*/ 313138 h 3003550"/>
              <a:gd name="connsiteX33" fmla="*/ 1379952 w 3003550"/>
              <a:gd name="connsiteY33" fmla="*/ 12781 h 3003550"/>
              <a:gd name="connsiteX34" fmla="*/ 1623598 w 3003550"/>
              <a:gd name="connsiteY34" fmla="*/ 12781 h 3003550"/>
              <a:gd name="connsiteX35" fmla="*/ 1676551 w 3003550"/>
              <a:gd name="connsiteY35" fmla="*/ 313136 h 3003550"/>
              <a:gd name="connsiteX36" fmla="*/ 2131934 w 3003550"/>
              <a:gd name="connsiteY36" fmla="*/ 478882 h 3003550"/>
              <a:gd name="connsiteX37" fmla="*/ 2131935 w 3003550"/>
              <a:gd name="connsiteY37" fmla="*/ 478883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03550" h="3003550">
                <a:moveTo>
                  <a:pt x="2131935" y="478883"/>
                </a:moveTo>
                <a:lnTo>
                  <a:pt x="2365564" y="282835"/>
                </a:lnTo>
                <a:lnTo>
                  <a:pt x="2552206" y="439447"/>
                </a:lnTo>
                <a:lnTo>
                  <a:pt x="2399705" y="703569"/>
                </a:lnTo>
                <a:cubicBezTo>
                  <a:pt x="2508141" y="825553"/>
                  <a:pt x="2590586" y="968352"/>
                  <a:pt x="2642008" y="1123253"/>
                </a:cubicBezTo>
                <a:lnTo>
                  <a:pt x="2946995" y="1123246"/>
                </a:lnTo>
                <a:lnTo>
                  <a:pt x="2989303" y="1363189"/>
                </a:lnTo>
                <a:lnTo>
                  <a:pt x="2702706" y="1467492"/>
                </a:lnTo>
                <a:cubicBezTo>
                  <a:pt x="2707363" y="1630638"/>
                  <a:pt x="2678730" y="1793022"/>
                  <a:pt x="2618554" y="1944736"/>
                </a:cubicBezTo>
                <a:lnTo>
                  <a:pt x="2852193" y="2140771"/>
                </a:lnTo>
                <a:lnTo>
                  <a:pt x="2730371" y="2351773"/>
                </a:lnTo>
                <a:lnTo>
                  <a:pt x="2443780" y="2247454"/>
                </a:lnTo>
                <a:cubicBezTo>
                  <a:pt x="2342479" y="2375426"/>
                  <a:pt x="2216166" y="2481415"/>
                  <a:pt x="2072548" y="2558955"/>
                </a:cubicBezTo>
                <a:lnTo>
                  <a:pt x="2125516" y="2859307"/>
                </a:lnTo>
                <a:lnTo>
                  <a:pt x="1896565" y="2942638"/>
                </a:lnTo>
                <a:lnTo>
                  <a:pt x="1744079" y="2678507"/>
                </a:lnTo>
                <a:cubicBezTo>
                  <a:pt x="1584220" y="2711424"/>
                  <a:pt x="1419330" y="2711424"/>
                  <a:pt x="1259471" y="2678507"/>
                </a:cubicBezTo>
                <a:lnTo>
                  <a:pt x="1106985" y="2942638"/>
                </a:lnTo>
                <a:lnTo>
                  <a:pt x="878034" y="2859307"/>
                </a:lnTo>
                <a:lnTo>
                  <a:pt x="931003" y="2558955"/>
                </a:lnTo>
                <a:cubicBezTo>
                  <a:pt x="787385" y="2481415"/>
                  <a:pt x="661072" y="2375426"/>
                  <a:pt x="559771" y="2247454"/>
                </a:cubicBezTo>
                <a:lnTo>
                  <a:pt x="273179" y="2351773"/>
                </a:lnTo>
                <a:lnTo>
                  <a:pt x="151357" y="2140771"/>
                </a:lnTo>
                <a:lnTo>
                  <a:pt x="384996" y="1944736"/>
                </a:lnTo>
                <a:cubicBezTo>
                  <a:pt x="324820" y="1793022"/>
                  <a:pt x="296188" y="1630638"/>
                  <a:pt x="300845" y="1467492"/>
                </a:cubicBezTo>
                <a:lnTo>
                  <a:pt x="14247" y="1363189"/>
                </a:lnTo>
                <a:lnTo>
                  <a:pt x="56555" y="1123246"/>
                </a:lnTo>
                <a:lnTo>
                  <a:pt x="361542" y="1123253"/>
                </a:lnTo>
                <a:cubicBezTo>
                  <a:pt x="412965" y="968352"/>
                  <a:pt x="495410" y="825554"/>
                  <a:pt x="603847" y="703570"/>
                </a:cubicBezTo>
                <a:lnTo>
                  <a:pt x="451344" y="439447"/>
                </a:lnTo>
                <a:lnTo>
                  <a:pt x="637986" y="282835"/>
                </a:lnTo>
                <a:lnTo>
                  <a:pt x="871615" y="478883"/>
                </a:lnTo>
                <a:cubicBezTo>
                  <a:pt x="1010575" y="393276"/>
                  <a:pt x="1165521" y="336881"/>
                  <a:pt x="1326998" y="313138"/>
                </a:cubicBezTo>
                <a:lnTo>
                  <a:pt x="1379952" y="12781"/>
                </a:lnTo>
                <a:lnTo>
                  <a:pt x="1623598" y="12781"/>
                </a:lnTo>
                <a:lnTo>
                  <a:pt x="1676551" y="313136"/>
                </a:lnTo>
                <a:cubicBezTo>
                  <a:pt x="1838028" y="336879"/>
                  <a:pt x="1992974" y="393275"/>
                  <a:pt x="2131934" y="478882"/>
                </a:cubicBezTo>
                <a:lnTo>
                  <a:pt x="2131935" y="4788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29245" tIns="728969" rIns="629245" bIns="781496" spcCol="1270" anchor="ctr"/>
          <a:lstStyle/>
          <a:p>
            <a:pPr algn="ctr" defTabSz="889000" fontAlgn="auto">
              <a:lnSpc>
                <a:spcPct val="90000"/>
              </a:lnSpc>
              <a:spcAft>
                <a:spcPct val="35000"/>
              </a:spcAft>
              <a:defRPr/>
            </a:pPr>
            <a:r>
              <a:rPr lang="en-US" sz="2000" b="1" dirty="0">
                <a:latin typeface="Arial" pitchFamily="34" charset="0"/>
                <a:cs typeface="Arial" pitchFamily="34" charset="0"/>
              </a:rPr>
              <a:t>State-level improvement</a:t>
            </a:r>
          </a:p>
        </p:txBody>
      </p:sp>
      <p:sp>
        <p:nvSpPr>
          <p:cNvPr id="5" name="Freeform 4"/>
          <p:cNvSpPr/>
          <p:nvPr/>
        </p:nvSpPr>
        <p:spPr>
          <a:xfrm>
            <a:off x="1835150" y="2763838"/>
            <a:ext cx="2432050" cy="2341562"/>
          </a:xfrm>
          <a:custGeom>
            <a:avLst/>
            <a:gdLst>
              <a:gd name="connsiteX0" fmla="*/ 1634472 w 2184400"/>
              <a:gd name="connsiteY0" fmla="*/ 553254 h 2184400"/>
              <a:gd name="connsiteX1" fmla="*/ 1956745 w 2184400"/>
              <a:gd name="connsiteY1" fmla="*/ 456128 h 2184400"/>
              <a:gd name="connsiteX2" fmla="*/ 2075329 w 2184400"/>
              <a:gd name="connsiteY2" fmla="*/ 661523 h 2184400"/>
              <a:gd name="connsiteX3" fmla="*/ 1830078 w 2184400"/>
              <a:gd name="connsiteY3" fmla="*/ 892055 h 2184400"/>
              <a:gd name="connsiteX4" fmla="*/ 1830078 w 2184400"/>
              <a:gd name="connsiteY4" fmla="*/ 1292347 h 2184400"/>
              <a:gd name="connsiteX5" fmla="*/ 2075329 w 2184400"/>
              <a:gd name="connsiteY5" fmla="*/ 1522877 h 2184400"/>
              <a:gd name="connsiteX6" fmla="*/ 1956745 w 2184400"/>
              <a:gd name="connsiteY6" fmla="*/ 1728272 h 2184400"/>
              <a:gd name="connsiteX7" fmla="*/ 1634472 w 2184400"/>
              <a:gd name="connsiteY7" fmla="*/ 1631146 h 2184400"/>
              <a:gd name="connsiteX8" fmla="*/ 1287807 w 2184400"/>
              <a:gd name="connsiteY8" fmla="*/ 1831293 h 2184400"/>
              <a:gd name="connsiteX9" fmla="*/ 1210785 w 2184400"/>
              <a:gd name="connsiteY9" fmla="*/ 2158954 h 2184400"/>
              <a:gd name="connsiteX10" fmla="*/ 973615 w 2184400"/>
              <a:gd name="connsiteY10" fmla="*/ 2158954 h 2184400"/>
              <a:gd name="connsiteX11" fmla="*/ 896593 w 2184400"/>
              <a:gd name="connsiteY11" fmla="*/ 1831294 h 2184400"/>
              <a:gd name="connsiteX12" fmla="*/ 549928 w 2184400"/>
              <a:gd name="connsiteY12" fmla="*/ 1631146 h 2184400"/>
              <a:gd name="connsiteX13" fmla="*/ 227655 w 2184400"/>
              <a:gd name="connsiteY13" fmla="*/ 1728272 h 2184400"/>
              <a:gd name="connsiteX14" fmla="*/ 109071 w 2184400"/>
              <a:gd name="connsiteY14" fmla="*/ 1522877 h 2184400"/>
              <a:gd name="connsiteX15" fmla="*/ 354322 w 2184400"/>
              <a:gd name="connsiteY15" fmla="*/ 1292345 h 2184400"/>
              <a:gd name="connsiteX16" fmla="*/ 354322 w 2184400"/>
              <a:gd name="connsiteY16" fmla="*/ 892053 h 2184400"/>
              <a:gd name="connsiteX17" fmla="*/ 109071 w 2184400"/>
              <a:gd name="connsiteY17" fmla="*/ 661523 h 2184400"/>
              <a:gd name="connsiteX18" fmla="*/ 227655 w 2184400"/>
              <a:gd name="connsiteY18" fmla="*/ 456128 h 2184400"/>
              <a:gd name="connsiteX19" fmla="*/ 549928 w 2184400"/>
              <a:gd name="connsiteY19" fmla="*/ 553254 h 2184400"/>
              <a:gd name="connsiteX20" fmla="*/ 896593 w 2184400"/>
              <a:gd name="connsiteY20" fmla="*/ 353107 h 2184400"/>
              <a:gd name="connsiteX21" fmla="*/ 973615 w 2184400"/>
              <a:gd name="connsiteY21" fmla="*/ 25446 h 2184400"/>
              <a:gd name="connsiteX22" fmla="*/ 1210785 w 2184400"/>
              <a:gd name="connsiteY22" fmla="*/ 25446 h 2184400"/>
              <a:gd name="connsiteX23" fmla="*/ 1287807 w 2184400"/>
              <a:gd name="connsiteY23" fmla="*/ 353106 h 2184400"/>
              <a:gd name="connsiteX24" fmla="*/ 1634472 w 2184400"/>
              <a:gd name="connsiteY24" fmla="*/ 553254 h 218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84400" h="2184400">
                <a:moveTo>
                  <a:pt x="1634472" y="553254"/>
                </a:moveTo>
                <a:lnTo>
                  <a:pt x="1956745" y="456128"/>
                </a:lnTo>
                <a:lnTo>
                  <a:pt x="2075329" y="661523"/>
                </a:lnTo>
                <a:lnTo>
                  <a:pt x="1830078" y="892055"/>
                </a:lnTo>
                <a:cubicBezTo>
                  <a:pt x="1865628" y="1023118"/>
                  <a:pt x="1865628" y="1161284"/>
                  <a:pt x="1830078" y="1292347"/>
                </a:cubicBezTo>
                <a:lnTo>
                  <a:pt x="2075329" y="1522877"/>
                </a:lnTo>
                <a:lnTo>
                  <a:pt x="1956745" y="1728272"/>
                </a:lnTo>
                <a:lnTo>
                  <a:pt x="1634472" y="1631146"/>
                </a:lnTo>
                <a:cubicBezTo>
                  <a:pt x="1538743" y="1727465"/>
                  <a:pt x="1419086" y="1796549"/>
                  <a:pt x="1287807" y="1831293"/>
                </a:cubicBezTo>
                <a:lnTo>
                  <a:pt x="1210785" y="2158954"/>
                </a:lnTo>
                <a:lnTo>
                  <a:pt x="973615" y="2158954"/>
                </a:lnTo>
                <a:lnTo>
                  <a:pt x="896593" y="1831294"/>
                </a:lnTo>
                <a:cubicBezTo>
                  <a:pt x="765313" y="1796550"/>
                  <a:pt x="645657" y="1727466"/>
                  <a:pt x="549928" y="1631146"/>
                </a:cubicBezTo>
                <a:lnTo>
                  <a:pt x="227655" y="1728272"/>
                </a:lnTo>
                <a:lnTo>
                  <a:pt x="109071" y="1522877"/>
                </a:lnTo>
                <a:lnTo>
                  <a:pt x="354322" y="1292345"/>
                </a:lnTo>
                <a:cubicBezTo>
                  <a:pt x="318772" y="1161282"/>
                  <a:pt x="318772" y="1023116"/>
                  <a:pt x="354322" y="892053"/>
                </a:cubicBezTo>
                <a:lnTo>
                  <a:pt x="109071" y="661523"/>
                </a:lnTo>
                <a:lnTo>
                  <a:pt x="227655" y="456128"/>
                </a:lnTo>
                <a:lnTo>
                  <a:pt x="549928" y="553254"/>
                </a:lnTo>
                <a:cubicBezTo>
                  <a:pt x="645657" y="456935"/>
                  <a:pt x="765314" y="387851"/>
                  <a:pt x="896593" y="353107"/>
                </a:cubicBezTo>
                <a:lnTo>
                  <a:pt x="973615" y="25446"/>
                </a:lnTo>
                <a:lnTo>
                  <a:pt x="1210785" y="25446"/>
                </a:lnTo>
                <a:lnTo>
                  <a:pt x="1287807" y="353106"/>
                </a:lnTo>
                <a:cubicBezTo>
                  <a:pt x="1419087" y="387850"/>
                  <a:pt x="1538743" y="456934"/>
                  <a:pt x="1634472" y="55325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75328" tIns="578654" rIns="575328" bIns="578654" spcCol="1270" anchor="ctr"/>
          <a:lstStyle/>
          <a:p>
            <a:pPr algn="ctr" defTabSz="889000" fontAlgn="auto">
              <a:lnSpc>
                <a:spcPct val="90000"/>
              </a:lnSpc>
              <a:spcAft>
                <a:spcPct val="35000"/>
              </a:spcAft>
              <a:defRPr/>
            </a:pPr>
            <a:r>
              <a:rPr lang="en-US" b="1" dirty="0" smtClean="0">
                <a:latin typeface="Arial" pitchFamily="34" charset="0"/>
                <a:cs typeface="Arial" pitchFamily="34" charset="0"/>
              </a:rPr>
              <a:t>Network/</a:t>
            </a:r>
            <a:br>
              <a:rPr lang="en-US" b="1" dirty="0" smtClean="0">
                <a:latin typeface="Arial" pitchFamily="34" charset="0"/>
                <a:cs typeface="Arial" pitchFamily="34" charset="0"/>
              </a:rPr>
            </a:br>
            <a:r>
              <a:rPr lang="en-US" b="1" dirty="0" smtClean="0">
                <a:latin typeface="Arial" pitchFamily="34" charset="0"/>
                <a:cs typeface="Arial" pitchFamily="34" charset="0"/>
              </a:rPr>
              <a:t>Regional Spread</a:t>
            </a:r>
            <a:endParaRPr lang="en-US" b="1" dirty="0">
              <a:latin typeface="Arial" pitchFamily="34" charset="0"/>
              <a:cs typeface="Arial" pitchFamily="34" charset="0"/>
            </a:endParaRPr>
          </a:p>
        </p:txBody>
      </p:sp>
      <p:sp>
        <p:nvSpPr>
          <p:cNvPr id="6" name="Freeform 5"/>
          <p:cNvSpPr/>
          <p:nvPr/>
        </p:nvSpPr>
        <p:spPr>
          <a:xfrm>
            <a:off x="2881312" y="842963"/>
            <a:ext cx="2757487" cy="2620962"/>
          </a:xfrm>
          <a:custGeom>
            <a:avLst/>
            <a:gdLst>
              <a:gd name="connsiteX0" fmla="*/ 1601449 w 2140266"/>
              <a:gd name="connsiteY0" fmla="*/ 542076 h 2140266"/>
              <a:gd name="connsiteX1" fmla="*/ 1917211 w 2140266"/>
              <a:gd name="connsiteY1" fmla="*/ 446912 h 2140266"/>
              <a:gd name="connsiteX2" fmla="*/ 2033399 w 2140266"/>
              <a:gd name="connsiteY2" fmla="*/ 648157 h 2140266"/>
              <a:gd name="connsiteX3" fmla="*/ 1793102 w 2140266"/>
              <a:gd name="connsiteY3" fmla="*/ 874032 h 2140266"/>
              <a:gd name="connsiteX4" fmla="*/ 1793102 w 2140266"/>
              <a:gd name="connsiteY4" fmla="*/ 1266236 h 2140266"/>
              <a:gd name="connsiteX5" fmla="*/ 2033399 w 2140266"/>
              <a:gd name="connsiteY5" fmla="*/ 1492109 h 2140266"/>
              <a:gd name="connsiteX6" fmla="*/ 1917211 w 2140266"/>
              <a:gd name="connsiteY6" fmla="*/ 1693354 h 2140266"/>
              <a:gd name="connsiteX7" fmla="*/ 1601449 w 2140266"/>
              <a:gd name="connsiteY7" fmla="*/ 1598190 h 2140266"/>
              <a:gd name="connsiteX8" fmla="*/ 1261788 w 2140266"/>
              <a:gd name="connsiteY8" fmla="*/ 1794293 h 2140266"/>
              <a:gd name="connsiteX9" fmla="*/ 1186322 w 2140266"/>
              <a:gd name="connsiteY9" fmla="*/ 2115334 h 2140266"/>
              <a:gd name="connsiteX10" fmla="*/ 953944 w 2140266"/>
              <a:gd name="connsiteY10" fmla="*/ 2115334 h 2140266"/>
              <a:gd name="connsiteX11" fmla="*/ 878478 w 2140266"/>
              <a:gd name="connsiteY11" fmla="*/ 1794294 h 2140266"/>
              <a:gd name="connsiteX12" fmla="*/ 538817 w 2140266"/>
              <a:gd name="connsiteY12" fmla="*/ 1598190 h 2140266"/>
              <a:gd name="connsiteX13" fmla="*/ 223055 w 2140266"/>
              <a:gd name="connsiteY13" fmla="*/ 1693354 h 2140266"/>
              <a:gd name="connsiteX14" fmla="*/ 106867 w 2140266"/>
              <a:gd name="connsiteY14" fmla="*/ 1492109 h 2140266"/>
              <a:gd name="connsiteX15" fmla="*/ 347164 w 2140266"/>
              <a:gd name="connsiteY15" fmla="*/ 1266234 h 2140266"/>
              <a:gd name="connsiteX16" fmla="*/ 347164 w 2140266"/>
              <a:gd name="connsiteY16" fmla="*/ 874030 h 2140266"/>
              <a:gd name="connsiteX17" fmla="*/ 106867 w 2140266"/>
              <a:gd name="connsiteY17" fmla="*/ 648157 h 2140266"/>
              <a:gd name="connsiteX18" fmla="*/ 223055 w 2140266"/>
              <a:gd name="connsiteY18" fmla="*/ 446912 h 2140266"/>
              <a:gd name="connsiteX19" fmla="*/ 538817 w 2140266"/>
              <a:gd name="connsiteY19" fmla="*/ 542076 h 2140266"/>
              <a:gd name="connsiteX20" fmla="*/ 878478 w 2140266"/>
              <a:gd name="connsiteY20" fmla="*/ 345973 h 2140266"/>
              <a:gd name="connsiteX21" fmla="*/ 953944 w 2140266"/>
              <a:gd name="connsiteY21" fmla="*/ 24932 h 2140266"/>
              <a:gd name="connsiteX22" fmla="*/ 1186322 w 2140266"/>
              <a:gd name="connsiteY22" fmla="*/ 24932 h 2140266"/>
              <a:gd name="connsiteX23" fmla="*/ 1261788 w 2140266"/>
              <a:gd name="connsiteY23" fmla="*/ 345972 h 2140266"/>
              <a:gd name="connsiteX24" fmla="*/ 1601449 w 2140266"/>
              <a:gd name="connsiteY24" fmla="*/ 542076 h 21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40266" h="2140266">
                <a:moveTo>
                  <a:pt x="1377577" y="541387"/>
                </a:moveTo>
                <a:lnTo>
                  <a:pt x="1606500" y="399605"/>
                </a:lnTo>
                <a:lnTo>
                  <a:pt x="1740663" y="533769"/>
                </a:lnTo>
                <a:lnTo>
                  <a:pt x="1598880" y="762692"/>
                </a:lnTo>
                <a:cubicBezTo>
                  <a:pt x="1653488" y="856609"/>
                  <a:pt x="1682096" y="963375"/>
                  <a:pt x="1681762" y="1072013"/>
                </a:cubicBezTo>
                <a:lnTo>
                  <a:pt x="1919011" y="1199373"/>
                </a:lnTo>
                <a:lnTo>
                  <a:pt x="1869904" y="1382643"/>
                </a:lnTo>
                <a:lnTo>
                  <a:pt x="1600760" y="1374318"/>
                </a:lnTo>
                <a:cubicBezTo>
                  <a:pt x="1546730" y="1468569"/>
                  <a:pt x="1468571" y="1546728"/>
                  <a:pt x="1374320" y="1600758"/>
                </a:cubicBezTo>
                <a:lnTo>
                  <a:pt x="1382645" y="1869903"/>
                </a:lnTo>
                <a:lnTo>
                  <a:pt x="1199375" y="1919011"/>
                </a:lnTo>
                <a:lnTo>
                  <a:pt x="1072013" y="1681762"/>
                </a:lnTo>
                <a:cubicBezTo>
                  <a:pt x="963374" y="1682096"/>
                  <a:pt x="856606" y="1653488"/>
                  <a:pt x="762689" y="1598879"/>
                </a:cubicBezTo>
                <a:lnTo>
                  <a:pt x="533766" y="1740661"/>
                </a:lnTo>
                <a:lnTo>
                  <a:pt x="399603" y="1606497"/>
                </a:lnTo>
                <a:lnTo>
                  <a:pt x="541386" y="1377574"/>
                </a:lnTo>
                <a:cubicBezTo>
                  <a:pt x="486778" y="1283657"/>
                  <a:pt x="458170" y="1176891"/>
                  <a:pt x="458504" y="1068253"/>
                </a:cubicBezTo>
                <a:lnTo>
                  <a:pt x="221255" y="940893"/>
                </a:lnTo>
                <a:lnTo>
                  <a:pt x="270362" y="757623"/>
                </a:lnTo>
                <a:lnTo>
                  <a:pt x="539506" y="765948"/>
                </a:lnTo>
                <a:cubicBezTo>
                  <a:pt x="593536" y="671697"/>
                  <a:pt x="671695" y="593538"/>
                  <a:pt x="765946" y="539508"/>
                </a:cubicBezTo>
                <a:lnTo>
                  <a:pt x="757621" y="270363"/>
                </a:lnTo>
                <a:lnTo>
                  <a:pt x="940891" y="221255"/>
                </a:lnTo>
                <a:lnTo>
                  <a:pt x="1068253" y="458504"/>
                </a:lnTo>
                <a:cubicBezTo>
                  <a:pt x="1176892" y="458170"/>
                  <a:pt x="1283660" y="486778"/>
                  <a:pt x="1377577" y="54138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35331" tIns="735331" rIns="735329" bIns="735329" spcCol="1270" anchor="ctr"/>
          <a:lstStyle/>
          <a:p>
            <a:pPr algn="ctr" defTabSz="889000" fontAlgn="auto">
              <a:lnSpc>
                <a:spcPct val="90000"/>
              </a:lnSpc>
              <a:spcAft>
                <a:spcPct val="35000"/>
              </a:spcAft>
              <a:defRPr/>
            </a:pPr>
            <a:r>
              <a:rPr lang="en-US" b="1" dirty="0" smtClean="0">
                <a:latin typeface="Arial" pitchFamily="34" charset="0"/>
                <a:cs typeface="Arial" pitchFamily="34" charset="0"/>
              </a:rPr>
              <a:t>Hospital/</a:t>
            </a:r>
            <a:br>
              <a:rPr lang="en-US" b="1" dirty="0" smtClean="0">
                <a:latin typeface="Arial" pitchFamily="34" charset="0"/>
                <a:cs typeface="Arial" pitchFamily="34" charset="0"/>
              </a:rPr>
            </a:br>
            <a:r>
              <a:rPr lang="en-US" b="1" dirty="0" smtClean="0">
                <a:latin typeface="Arial" pitchFamily="34" charset="0"/>
                <a:cs typeface="Arial" pitchFamily="34" charset="0"/>
              </a:rPr>
              <a:t>Clinic Change</a:t>
            </a:r>
            <a:endParaRPr lang="en-US" b="1" dirty="0">
              <a:latin typeface="Arial" pitchFamily="34" charset="0"/>
              <a:cs typeface="Arial" pitchFamily="34" charset="0"/>
            </a:endParaRPr>
          </a:p>
        </p:txBody>
      </p:sp>
      <p:sp>
        <p:nvSpPr>
          <p:cNvPr id="7" name="Circular Arrow 6"/>
          <p:cNvSpPr/>
          <p:nvPr/>
        </p:nvSpPr>
        <p:spPr>
          <a:xfrm>
            <a:off x="3365500" y="3011488"/>
            <a:ext cx="3844925" cy="3844925"/>
          </a:xfrm>
          <a:prstGeom prst="circularArrow">
            <a:avLst>
              <a:gd name="adj1" fmla="val 4687"/>
              <a:gd name="adj2" fmla="val 299029"/>
              <a:gd name="adj3" fmla="val 2539926"/>
              <a:gd name="adj4" fmla="val 15811009"/>
              <a:gd name="adj5" fmla="val 5469"/>
            </a:avLst>
          </a:prstGeom>
          <a:solidFill>
            <a:schemeClr val="tx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Shape 7"/>
          <p:cNvSpPr/>
          <p:nvPr/>
        </p:nvSpPr>
        <p:spPr>
          <a:xfrm>
            <a:off x="1447800" y="2274888"/>
            <a:ext cx="2794000" cy="2792412"/>
          </a:xfrm>
          <a:prstGeom prst="leftCircularArrow">
            <a:avLst>
              <a:gd name="adj1" fmla="val 6452"/>
              <a:gd name="adj2" fmla="val 429999"/>
              <a:gd name="adj3" fmla="val 10489124"/>
              <a:gd name="adj4" fmla="val 14837806"/>
              <a:gd name="adj5" fmla="val 7527"/>
            </a:avLst>
          </a:prstGeom>
          <a:solidFill>
            <a:schemeClr val="tx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Circular Arrow 8"/>
          <p:cNvSpPr/>
          <p:nvPr/>
        </p:nvSpPr>
        <p:spPr>
          <a:xfrm>
            <a:off x="2627313" y="609600"/>
            <a:ext cx="3011487" cy="3011488"/>
          </a:xfrm>
          <a:prstGeom prst="circularArrow">
            <a:avLst>
              <a:gd name="adj1" fmla="val 5984"/>
              <a:gd name="adj2" fmla="val 394124"/>
              <a:gd name="adj3" fmla="val 13313824"/>
              <a:gd name="adj4" fmla="val 10508221"/>
              <a:gd name="adj5" fmla="val 6981"/>
            </a:avLst>
          </a:prstGeom>
          <a:solidFill>
            <a:schemeClr val="tx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1706830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8" presetClass="emph" presetSubtype="0" repeatCount="indefinite" fill="hold" grpId="0" nodeType="withEffect">
                                  <p:stCondLst>
                                    <p:cond delay="0"/>
                                  </p:stCondLst>
                                  <p:childTnLst>
                                    <p:animRot by="21600000">
                                      <p:cBhvr>
                                        <p:cTn id="8" dur="2000" fill="hold"/>
                                        <p:tgtEl>
                                          <p:spTgt spid="6"/>
                                        </p:tgtEl>
                                        <p:attrNameLst>
                                          <p:attrName>r</p:attrName>
                                        </p:attrNameLst>
                                      </p:cBhvr>
                                    </p:animRo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8" presetClass="emph" presetSubtype="0" repeatCount="indefinite" fill="hold" grpId="0" nodeType="withEffect">
                                  <p:stCondLst>
                                    <p:cond delay="0"/>
                                  </p:stCondLst>
                                  <p:childTnLst>
                                    <p:animRot by="-21600000">
                                      <p:cBhvr>
                                        <p:cTn id="14" dur="2000" fill="hold"/>
                                        <p:tgtEl>
                                          <p:spTgt spid="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8" presetClass="emph" presetSubtype="0" repeatCount="indefinite" fill="hold" grpId="0" nodeType="withEffect">
                                  <p:stCondLst>
                                    <p:cond delay="0"/>
                                  </p:stCondLst>
                                  <p:childTnLst>
                                    <p:animRot by="21600000">
                                      <p:cBhvr>
                                        <p:cTn id="2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p Arrow 17"/>
          <p:cNvSpPr/>
          <p:nvPr/>
        </p:nvSpPr>
        <p:spPr>
          <a:xfrm>
            <a:off x="6172200" y="575735"/>
            <a:ext cx="1371600" cy="1574799"/>
          </a:xfrm>
          <a:prstGeom prst="upArrow">
            <a:avLst>
              <a:gd name="adj1" fmla="val 70357"/>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12%</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increase in breastfeeding at discharge</a:t>
            </a:r>
          </a:p>
          <a:p>
            <a:pPr algn="ctr"/>
            <a:endParaRPr lang="en-US" sz="1000" dirty="0" smtClean="0">
              <a:latin typeface="Arial" panose="020B0604020202020204" pitchFamily="34" charset="0"/>
              <a:cs typeface="Arial" panose="020B0604020202020204" pitchFamily="34" charset="0"/>
            </a:endParaRPr>
          </a:p>
          <a:p>
            <a:pPr algn="ctr"/>
            <a:endParaRPr lang="en-US" sz="1000" dirty="0" smtClean="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p:txBody>
      </p:sp>
      <p:sp>
        <p:nvSpPr>
          <p:cNvPr id="15" name="Down Arrow 14"/>
          <p:cNvSpPr/>
          <p:nvPr/>
        </p:nvSpPr>
        <p:spPr>
          <a:xfrm>
            <a:off x="5486400" y="4783666"/>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smtClean="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endParaRPr lang="en-US" sz="1200" b="1" dirty="0" smtClean="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r>
              <a:rPr lang="en-US" sz="1200" b="1" dirty="0" smtClean="0">
                <a:latin typeface="Arial" panose="020B0604020202020204" pitchFamily="34" charset="0"/>
                <a:cs typeface="Arial" panose="020B0604020202020204" pitchFamily="34" charset="0"/>
              </a:rPr>
              <a:t>24</a:t>
            </a:r>
            <a:r>
              <a:rPr lang="en-US" sz="1200" b="1" dirty="0" smtClean="0">
                <a:latin typeface="Arial" panose="020B0604020202020204" pitchFamily="34" charset="0"/>
                <a:cs typeface="Arial" panose="020B0604020202020204" pitchFamily="34" charset="0"/>
                <a:sym typeface="Wingdings" panose="05000000000000000000" pitchFamily="2" charset="2"/>
              </a:rPr>
              <a:t>22 days</a:t>
            </a:r>
            <a:r>
              <a:rPr lang="en-US" sz="1000" dirty="0" smtClean="0">
                <a:latin typeface="Arial" panose="020B0604020202020204" pitchFamily="34" charset="0"/>
                <a:cs typeface="Arial" panose="020B0604020202020204" pitchFamily="34" charset="0"/>
              </a:rPr>
              <a:t>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length of stay for NAS infants</a:t>
            </a:r>
            <a:endParaRPr lang="en-US" sz="1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sz="3600" dirty="0" smtClean="0">
                <a:latin typeface="Arial" panose="020B0604020202020204" pitchFamily="34" charset="0"/>
                <a:cs typeface="Arial" panose="020B0604020202020204" pitchFamily="34" charset="0"/>
              </a:rPr>
              <a:t>TIPQC Results</a:t>
            </a:r>
            <a:endParaRPr lang="en-US" sz="3600" dirty="0">
              <a:latin typeface="Arial" panose="020B0604020202020204" pitchFamily="34" charset="0"/>
              <a:cs typeface="Arial" panose="020B0604020202020204" pitchFamily="34" charset="0"/>
            </a:endParaRPr>
          </a:p>
        </p:txBody>
      </p:sp>
      <p:sp>
        <p:nvSpPr>
          <p:cNvPr id="4" name="Rectangle 3"/>
          <p:cNvSpPr/>
          <p:nvPr/>
        </p:nvSpPr>
        <p:spPr>
          <a:xfrm>
            <a:off x="723900" y="3251199"/>
            <a:ext cx="7696200" cy="457200"/>
          </a:xfrm>
          <a:prstGeom prst="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ial" panose="020B0604020202020204" pitchFamily="34" charset="0"/>
                <a:cs typeface="Arial" panose="020B0604020202020204" pitchFamily="34" charset="0"/>
              </a:rPr>
              <a:t>BASELINE</a:t>
            </a:r>
            <a:endParaRPr lang="en-US" sz="2400" b="1" dirty="0">
              <a:solidFill>
                <a:schemeClr val="tx2"/>
              </a:solidFill>
              <a:latin typeface="Arial" panose="020B0604020202020204" pitchFamily="34" charset="0"/>
              <a:cs typeface="Arial" panose="020B0604020202020204" pitchFamily="34" charset="0"/>
            </a:endParaRPr>
          </a:p>
        </p:txBody>
      </p:sp>
      <p:sp>
        <p:nvSpPr>
          <p:cNvPr id="5" name="Up Arrow 4"/>
          <p:cNvSpPr/>
          <p:nvPr/>
        </p:nvSpPr>
        <p:spPr>
          <a:xfrm>
            <a:off x="6172200" y="1672394"/>
            <a:ext cx="1371600" cy="1574799"/>
          </a:xfrm>
          <a:prstGeom prst="upArrow">
            <a:avLst>
              <a:gd name="adj1" fmla="val 70357"/>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10%</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increase in breastfeeding at discharge</a:t>
            </a:r>
          </a:p>
          <a:p>
            <a:pPr algn="ct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p:txBody>
      </p:sp>
      <p:sp>
        <p:nvSpPr>
          <p:cNvPr id="7" name="Up Arrow 6"/>
          <p:cNvSpPr/>
          <p:nvPr/>
        </p:nvSpPr>
        <p:spPr>
          <a:xfrm>
            <a:off x="1828800" y="1676400"/>
            <a:ext cx="1371600" cy="1574799"/>
          </a:xfrm>
          <a:prstGeom prst="upArrow">
            <a:avLst>
              <a:gd name="adj1" fmla="val 70357"/>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20%</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increase in human milk for first feed</a:t>
            </a:r>
          </a:p>
          <a:p>
            <a:pPr algn="ct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p:txBody>
      </p:sp>
      <p:sp>
        <p:nvSpPr>
          <p:cNvPr id="8" name="Up Arrow 7"/>
          <p:cNvSpPr/>
          <p:nvPr/>
        </p:nvSpPr>
        <p:spPr>
          <a:xfrm>
            <a:off x="3276600" y="1676400"/>
            <a:ext cx="1371600" cy="1574799"/>
          </a:xfrm>
          <a:prstGeom prst="upArrow">
            <a:avLst>
              <a:gd name="adj1" fmla="val 70357"/>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&gt;90% </a:t>
            </a:r>
            <a:r>
              <a:rPr lang="en-US" sz="1000" dirty="0" smtClean="0">
                <a:latin typeface="Arial" panose="020B0604020202020204" pitchFamily="34" charset="0"/>
                <a:cs typeface="Arial" panose="020B0604020202020204" pitchFamily="34" charset="0"/>
              </a:rPr>
              <a:t>reliability for Golden Hour use of checklists</a:t>
            </a:r>
            <a:endParaRPr lang="en-US" sz="700" dirty="0">
              <a:latin typeface="Arial" panose="020B0604020202020204" pitchFamily="34" charset="0"/>
              <a:cs typeface="Arial" panose="020B0604020202020204" pitchFamily="34" charset="0"/>
            </a:endParaRPr>
          </a:p>
        </p:txBody>
      </p:sp>
      <p:sp>
        <p:nvSpPr>
          <p:cNvPr id="9" name="Up Arrow 8"/>
          <p:cNvSpPr/>
          <p:nvPr/>
        </p:nvSpPr>
        <p:spPr>
          <a:xfrm>
            <a:off x="4724400" y="1676400"/>
            <a:ext cx="1371600" cy="1574799"/>
          </a:xfrm>
          <a:prstGeom prst="upArrow">
            <a:avLst>
              <a:gd name="adj1" fmla="val 70357"/>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&gt;90% </a:t>
            </a:r>
            <a:r>
              <a:rPr lang="en-US" sz="1000" dirty="0" smtClean="0">
                <a:latin typeface="Arial" panose="020B0604020202020204" pitchFamily="34" charset="0"/>
                <a:cs typeface="Arial" panose="020B0604020202020204" pitchFamily="34" charset="0"/>
              </a:rPr>
              <a:t>reliability for Golden Hour surfactant use</a:t>
            </a:r>
            <a:endParaRPr lang="en-US" sz="700" dirty="0">
              <a:latin typeface="Arial" panose="020B0604020202020204" pitchFamily="34" charset="0"/>
              <a:cs typeface="Arial" panose="020B0604020202020204" pitchFamily="34" charset="0"/>
            </a:endParaRPr>
          </a:p>
        </p:txBody>
      </p:sp>
      <p:sp>
        <p:nvSpPr>
          <p:cNvPr id="6" name="Down Arrow 5"/>
          <p:cNvSpPr/>
          <p:nvPr/>
        </p:nvSpPr>
        <p:spPr>
          <a:xfrm>
            <a:off x="990600" y="3725332"/>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66%</a:t>
            </a:r>
            <a:r>
              <a:rPr lang="en-US" sz="1000" dirty="0" smtClean="0">
                <a:latin typeface="Arial" panose="020B0604020202020204" pitchFamily="34" charset="0"/>
                <a:cs typeface="Arial" panose="020B0604020202020204" pitchFamily="34" charset="0"/>
              </a:rPr>
              <a:t> decrease in NICU CLABSIs</a:t>
            </a:r>
            <a:endParaRPr lang="en-US" sz="1000" dirty="0">
              <a:latin typeface="Arial" panose="020B0604020202020204" pitchFamily="34" charset="0"/>
              <a:cs typeface="Arial" panose="020B0604020202020204" pitchFamily="34" charset="0"/>
            </a:endParaRPr>
          </a:p>
        </p:txBody>
      </p:sp>
      <p:sp>
        <p:nvSpPr>
          <p:cNvPr id="11" name="Down Arrow 10"/>
          <p:cNvSpPr/>
          <p:nvPr/>
        </p:nvSpPr>
        <p:spPr>
          <a:xfrm>
            <a:off x="2514600" y="3725329"/>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83%</a:t>
            </a:r>
            <a:r>
              <a:rPr lang="en-US" sz="1000" dirty="0" smtClean="0">
                <a:latin typeface="Arial" panose="020B0604020202020204" pitchFamily="34" charset="0"/>
                <a:cs typeface="Arial" panose="020B0604020202020204" pitchFamily="34" charset="0"/>
              </a:rPr>
              <a:t> decrease in elective deliveries before 39 weeks</a:t>
            </a:r>
            <a:endParaRPr lang="en-US" sz="1000" dirty="0">
              <a:latin typeface="Arial" panose="020B0604020202020204" pitchFamily="34" charset="0"/>
              <a:cs typeface="Arial" panose="020B0604020202020204" pitchFamily="34" charset="0"/>
            </a:endParaRPr>
          </a:p>
        </p:txBody>
      </p:sp>
      <p:sp>
        <p:nvSpPr>
          <p:cNvPr id="12" name="Down Arrow 11"/>
          <p:cNvSpPr/>
          <p:nvPr/>
        </p:nvSpPr>
        <p:spPr>
          <a:xfrm>
            <a:off x="4038600" y="3725329"/>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37%</a:t>
            </a:r>
            <a:r>
              <a:rPr lang="en-US" sz="1000" dirty="0" smtClean="0">
                <a:latin typeface="Arial" panose="020B0604020202020204" pitchFamily="34" charset="0"/>
                <a:cs typeface="Arial" panose="020B0604020202020204" pitchFamily="34" charset="0"/>
              </a:rPr>
              <a:t> decrease in NEC</a:t>
            </a:r>
            <a:endParaRPr lang="en-US" sz="1000" dirty="0">
              <a:latin typeface="Arial" panose="020B0604020202020204" pitchFamily="34" charset="0"/>
              <a:cs typeface="Arial" panose="020B0604020202020204" pitchFamily="34" charset="0"/>
            </a:endParaRPr>
          </a:p>
        </p:txBody>
      </p:sp>
      <p:sp>
        <p:nvSpPr>
          <p:cNvPr id="14" name="Down Arrow 13"/>
          <p:cNvSpPr/>
          <p:nvPr/>
        </p:nvSpPr>
        <p:spPr>
          <a:xfrm>
            <a:off x="5486400" y="3725333"/>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26</a:t>
            </a:r>
            <a:r>
              <a:rPr lang="en-US" sz="1200" b="1" dirty="0" smtClean="0">
                <a:latin typeface="Arial" panose="020B0604020202020204" pitchFamily="34" charset="0"/>
                <a:cs typeface="Arial" panose="020B0604020202020204" pitchFamily="34" charset="0"/>
                <a:sym typeface="Wingdings" panose="05000000000000000000" pitchFamily="2" charset="2"/>
              </a:rPr>
              <a:t>24 days</a:t>
            </a:r>
            <a:r>
              <a:rPr lang="en-US" sz="1000" dirty="0" smtClean="0">
                <a:latin typeface="Arial" panose="020B0604020202020204" pitchFamily="34" charset="0"/>
                <a:cs typeface="Arial" panose="020B0604020202020204" pitchFamily="34" charset="0"/>
              </a:rPr>
              <a:t>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length of stay for NAS infants</a:t>
            </a:r>
            <a:endParaRPr lang="en-US" sz="1000" dirty="0">
              <a:latin typeface="Arial" panose="020B0604020202020204" pitchFamily="34" charset="0"/>
              <a:cs typeface="Arial" panose="020B0604020202020204" pitchFamily="34" charset="0"/>
            </a:endParaRPr>
          </a:p>
        </p:txBody>
      </p:sp>
      <p:sp>
        <p:nvSpPr>
          <p:cNvPr id="16" name="Down Arrow 15"/>
          <p:cNvSpPr/>
          <p:nvPr/>
        </p:nvSpPr>
        <p:spPr>
          <a:xfrm>
            <a:off x="7010400" y="4783666"/>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smtClean="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endParaRPr lang="en-US" sz="1200" b="1" dirty="0" smtClean="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r>
              <a:rPr lang="en-US" sz="1200" b="1" dirty="0" smtClean="0">
                <a:latin typeface="Arial" panose="020B0604020202020204" pitchFamily="34" charset="0"/>
                <a:cs typeface="Arial" panose="020B0604020202020204" pitchFamily="34" charset="0"/>
              </a:rPr>
              <a:t>20</a:t>
            </a:r>
            <a:r>
              <a:rPr lang="en-US" sz="1200" b="1" dirty="0" smtClean="0">
                <a:latin typeface="Arial" panose="020B0604020202020204" pitchFamily="34" charset="0"/>
                <a:cs typeface="Arial" panose="020B0604020202020204" pitchFamily="34" charset="0"/>
                <a:sym typeface="Wingdings" panose="05000000000000000000" pitchFamily="2" charset="2"/>
              </a:rPr>
              <a:t>17 </a:t>
            </a:r>
            <a:r>
              <a:rPr lang="en-US" sz="1200" b="1" dirty="0">
                <a:latin typeface="Arial" panose="020B0604020202020204" pitchFamily="34" charset="0"/>
                <a:cs typeface="Arial" panose="020B0604020202020204" pitchFamily="34" charset="0"/>
                <a:sym typeface="Wingdings" panose="05000000000000000000" pitchFamily="2" charset="2"/>
              </a:rPr>
              <a:t>days</a:t>
            </a:r>
            <a:r>
              <a:rPr lang="en-US" sz="12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length of </a:t>
            </a:r>
            <a:r>
              <a:rPr lang="en-US" sz="1000" dirty="0" err="1">
                <a:latin typeface="Arial" panose="020B0604020202020204" pitchFamily="34" charset="0"/>
                <a:cs typeface="Arial" panose="020B0604020202020204" pitchFamily="34" charset="0"/>
              </a:rPr>
              <a:t>rx</a:t>
            </a:r>
            <a:r>
              <a:rPr lang="en-US" sz="1000" dirty="0">
                <a:latin typeface="Arial" panose="020B0604020202020204" pitchFamily="34" charset="0"/>
                <a:cs typeface="Arial" panose="020B0604020202020204" pitchFamily="34" charset="0"/>
              </a:rPr>
              <a:t> </a:t>
            </a:r>
            <a:r>
              <a:rPr lang="en-US" sz="1000" dirty="0" err="1" smtClean="0">
                <a:latin typeface="Arial" panose="020B0604020202020204" pitchFamily="34" charset="0"/>
                <a:cs typeface="Arial" panose="020B0604020202020204" pitchFamily="34" charset="0"/>
              </a:rPr>
              <a:t>tx</a:t>
            </a:r>
            <a:r>
              <a:rPr lang="en-US" sz="1000" dirty="0" smtClean="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for NAS infants</a:t>
            </a:r>
          </a:p>
        </p:txBody>
      </p:sp>
      <p:sp>
        <p:nvSpPr>
          <p:cNvPr id="17" name="Down Arrow 16"/>
          <p:cNvSpPr/>
          <p:nvPr/>
        </p:nvSpPr>
        <p:spPr>
          <a:xfrm>
            <a:off x="7010400" y="3725333"/>
            <a:ext cx="1371600" cy="1524004"/>
          </a:xfrm>
          <a:prstGeom prst="downArrow">
            <a:avLst>
              <a:gd name="adj1" fmla="val 69753"/>
              <a:gd name="adj2" fmla="val 50000"/>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23</a:t>
            </a:r>
            <a:r>
              <a:rPr lang="en-US" sz="1200" b="1" dirty="0" smtClean="0">
                <a:latin typeface="Arial" panose="020B0604020202020204" pitchFamily="34" charset="0"/>
                <a:cs typeface="Arial" panose="020B0604020202020204" pitchFamily="34" charset="0"/>
                <a:sym typeface="Wingdings" panose="05000000000000000000" pitchFamily="2" charset="2"/>
              </a:rPr>
              <a:t>20 days</a:t>
            </a:r>
            <a:r>
              <a:rPr lang="en-US" sz="1000" dirty="0" smtClean="0">
                <a:latin typeface="Arial" panose="020B0604020202020204" pitchFamily="34" charset="0"/>
                <a:cs typeface="Arial" panose="020B0604020202020204" pitchFamily="34" charset="0"/>
              </a:rPr>
              <a:t>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length of </a:t>
            </a:r>
            <a:r>
              <a:rPr lang="en-US" sz="1000" dirty="0" err="1" smtClean="0">
                <a:latin typeface="Arial" panose="020B0604020202020204" pitchFamily="34" charset="0"/>
                <a:cs typeface="Arial" panose="020B0604020202020204" pitchFamily="34" charset="0"/>
              </a:rPr>
              <a:t>rx</a:t>
            </a:r>
            <a:r>
              <a:rPr lang="en-US" sz="1000" dirty="0" smtClean="0">
                <a:latin typeface="Arial" panose="020B0604020202020204" pitchFamily="34" charset="0"/>
                <a:cs typeface="Arial" panose="020B0604020202020204" pitchFamily="34" charset="0"/>
              </a:rPr>
              <a:t> </a:t>
            </a:r>
            <a:r>
              <a:rPr lang="en-US" sz="1000" dirty="0" err="1" smtClean="0">
                <a:latin typeface="Arial" panose="020B0604020202020204" pitchFamily="34" charset="0"/>
                <a:cs typeface="Arial" panose="020B0604020202020204" pitchFamily="34" charset="0"/>
              </a:rPr>
              <a:t>tx</a:t>
            </a:r>
            <a:r>
              <a:rPr lang="en-US" sz="1000" dirty="0" smtClean="0">
                <a:latin typeface="Arial" panose="020B0604020202020204" pitchFamily="34" charset="0"/>
                <a:cs typeface="Arial" panose="020B0604020202020204" pitchFamily="34" charset="0"/>
              </a:rPr>
              <a:t> for NAS infants</a:t>
            </a:r>
            <a:endParaRPr lang="en-US" sz="1000" dirty="0">
              <a:latin typeface="Arial" panose="020B0604020202020204" pitchFamily="34" charset="0"/>
              <a:cs typeface="Arial" panose="020B0604020202020204" pitchFamily="34" charset="0"/>
            </a:endParaRPr>
          </a:p>
        </p:txBody>
      </p:sp>
      <p:sp>
        <p:nvSpPr>
          <p:cNvPr id="19" name="Rectangle 18"/>
          <p:cNvSpPr/>
          <p:nvPr/>
        </p:nvSpPr>
        <p:spPr>
          <a:xfrm>
            <a:off x="0" y="6477000"/>
            <a:ext cx="8458200" cy="400110"/>
          </a:xfrm>
          <a:prstGeom prst="rect">
            <a:avLst/>
          </a:prstGeom>
        </p:spPr>
        <p:txBody>
          <a:bodyPr wrap="square">
            <a:spAutoFit/>
          </a:bodyPr>
          <a:lstStyle/>
          <a:p>
            <a:r>
              <a:rPr lang="en-US" sz="1000" dirty="0" smtClean="0">
                <a:latin typeface="Arial" panose="020B0604020202020204" pitchFamily="34" charset="0"/>
                <a:cs typeface="Arial" panose="020B0604020202020204" pitchFamily="34" charset="0"/>
              </a:rPr>
              <a:t>Source:  TIPQC Annual Report, 2013.  </a:t>
            </a:r>
            <a:r>
              <a:rPr lang="en-US" sz="1000" dirty="0">
                <a:latin typeface="Arial" panose="020B0604020202020204" pitchFamily="34" charset="0"/>
                <a:cs typeface="Arial" panose="020B0604020202020204" pitchFamily="34" charset="0"/>
              </a:rPr>
              <a:t>Available at:  </a:t>
            </a:r>
            <a:r>
              <a:rPr lang="en-US" sz="1000" dirty="0">
                <a:latin typeface="Arial" panose="020B0604020202020204" pitchFamily="34" charset="0"/>
                <a:cs typeface="Arial" panose="020B0604020202020204" pitchFamily="34" charset="0"/>
                <a:hlinkClick r:id="rId2"/>
              </a:rPr>
              <a:t>https://</a:t>
            </a:r>
            <a:r>
              <a:rPr lang="en-US" sz="1000" dirty="0" smtClean="0">
                <a:latin typeface="Arial" panose="020B0604020202020204" pitchFamily="34" charset="0"/>
                <a:cs typeface="Arial" panose="020B0604020202020204" pitchFamily="34" charset="0"/>
                <a:hlinkClick r:id="rId2"/>
              </a:rPr>
              <a:t>www.etsu.edu/cph/pdam/documents/tipqc_ar_2013.pdf</a:t>
            </a:r>
            <a:r>
              <a:rPr lang="en-US" sz="1000" dirty="0" smtClean="0">
                <a:latin typeface="Arial" panose="020B0604020202020204" pitchFamily="34" charset="0"/>
                <a:cs typeface="Arial" panose="020B0604020202020204" pitchFamily="34" charset="0"/>
              </a:rPr>
              <a:t>.  Last accessed 11/27/2016.  And communication with Dr. Peter Grubb, TIPQC Medical Director, 11/27/2016.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481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anose="020B0604020202020204" pitchFamily="34" charset="0"/>
                <a:cs typeface="Arial" panose="020B0604020202020204" pitchFamily="34" charset="0"/>
              </a:rPr>
              <a:t>Ingredients for Success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pic>
        <p:nvPicPr>
          <p:cNvPr id="2051" name="Picture 3" descr="C:\Users\DC47212\AppData\Local\Microsoft\Windows\INetCache\IE\11YXPN4C\Chipotle%20Chicken%20Stew[1].jpg"/>
          <p:cNvPicPr>
            <a:picLocks noChangeAspect="1" noChangeArrowheads="1"/>
          </p:cNvPicPr>
          <p:nvPr/>
        </p:nvPicPr>
        <p:blipFill rotWithShape="1">
          <a:blip r:embed="rId2">
            <a:extLst>
              <a:ext uri="{28A0092B-C50C-407E-A947-70E740481C1C}">
                <a14:useLocalDpi xmlns:a14="http://schemas.microsoft.com/office/drawing/2010/main" val="0"/>
              </a:ext>
            </a:extLst>
          </a:blip>
          <a:srcRect l="-205" t="10855" r="205" b="3590"/>
          <a:stretch/>
        </p:blipFill>
        <p:spPr bwMode="auto">
          <a:xfrm>
            <a:off x="-28136" y="990600"/>
            <a:ext cx="9172136" cy="58854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57468" y="990600"/>
            <a:ext cx="4772464" cy="5867400"/>
          </a:xfrm>
          <a:prstGeom prst="rect">
            <a:avLst/>
          </a:prstGeom>
          <a:solidFill>
            <a:schemeClr val="bg2">
              <a:lumMod val="75000"/>
              <a:alpha val="74118"/>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US" sz="1400" dirty="0"/>
              <a:t>Robust statewide network</a:t>
            </a:r>
          </a:p>
          <a:p>
            <a:pPr marL="285750" indent="-285750">
              <a:buFont typeface="Arial" panose="020B0604020202020204" pitchFamily="34" charset="0"/>
              <a:buChar char="•"/>
            </a:pPr>
            <a:r>
              <a:rPr lang="en-US" sz="1400" dirty="0"/>
              <a:t>Built data system utilizing </a:t>
            </a:r>
            <a:r>
              <a:rPr lang="en-US" sz="1400" dirty="0" err="1"/>
              <a:t>REDCap</a:t>
            </a:r>
            <a:r>
              <a:rPr lang="en-US" sz="1400" dirty="0"/>
              <a:t>™</a:t>
            </a:r>
          </a:p>
          <a:p>
            <a:pPr marL="285750" indent="-285750">
              <a:buFont typeface="Arial" panose="020B0604020202020204" pitchFamily="34" charset="0"/>
              <a:buChar char="•"/>
            </a:pPr>
            <a:r>
              <a:rPr lang="en-US" sz="1400" dirty="0"/>
              <a:t>SPC Reporting on demand</a:t>
            </a:r>
          </a:p>
          <a:p>
            <a:pPr marL="285750" indent="-285750">
              <a:buFont typeface="Arial" panose="020B0604020202020204" pitchFamily="34" charset="0"/>
              <a:buChar char="•"/>
            </a:pPr>
            <a:r>
              <a:rPr lang="en-US" sz="1400" dirty="0"/>
              <a:t>Recent </a:t>
            </a:r>
            <a:r>
              <a:rPr lang="en-US" sz="1400" dirty="0" smtClean="0"/>
              <a:t>move </a:t>
            </a:r>
            <a:r>
              <a:rPr lang="en-US" sz="1400" dirty="0"/>
              <a:t>of data to TDH</a:t>
            </a:r>
          </a:p>
          <a:p>
            <a:pPr marL="285750" indent="-285750">
              <a:buFont typeface="Arial" panose="020B0604020202020204" pitchFamily="34" charset="0"/>
              <a:buChar char="•"/>
            </a:pPr>
            <a:r>
              <a:rPr lang="en-US" sz="1400" dirty="0"/>
              <a:t>Governance through key State Leaders including TDH, </a:t>
            </a:r>
            <a:r>
              <a:rPr lang="en-US" sz="1400" dirty="0" err="1"/>
              <a:t>TennCare</a:t>
            </a:r>
            <a:r>
              <a:rPr lang="en-US" sz="1400" dirty="0"/>
              <a:t>, </a:t>
            </a:r>
            <a:r>
              <a:rPr lang="en-US" sz="1400" dirty="0" smtClean="0"/>
              <a:t>all </a:t>
            </a:r>
            <a:r>
              <a:rPr lang="en-US" sz="1400" dirty="0"/>
              <a:t>MCOs, and  THA</a:t>
            </a:r>
          </a:p>
          <a:p>
            <a:pPr marL="285750" indent="-285750">
              <a:buFont typeface="Arial" panose="020B0604020202020204" pitchFamily="34" charset="0"/>
              <a:buChar char="•"/>
            </a:pPr>
            <a:r>
              <a:rPr lang="en-US" sz="1400" dirty="0" smtClean="0"/>
              <a:t>15 </a:t>
            </a:r>
            <a:r>
              <a:rPr lang="en-US" sz="1400" dirty="0"/>
              <a:t>projects showed improvement upon completion</a:t>
            </a:r>
          </a:p>
          <a:p>
            <a:pPr marL="285750" indent="-285750">
              <a:buFont typeface="Arial" panose="020B0604020202020204" pitchFamily="34" charset="0"/>
              <a:buChar char="•"/>
            </a:pPr>
            <a:r>
              <a:rPr lang="en-US" sz="1400" dirty="0"/>
              <a:t>Documented savings to Tennessee supporting efforts for </a:t>
            </a:r>
            <a:r>
              <a:rPr lang="en-US" sz="1400" dirty="0" smtClean="0"/>
              <a:t>continued funding</a:t>
            </a:r>
            <a:endParaRPr lang="en-US" sz="1400" dirty="0"/>
          </a:p>
          <a:p>
            <a:pPr marL="285750" indent="-285750">
              <a:buFont typeface="Arial" panose="020B0604020202020204" pitchFamily="34" charset="0"/>
              <a:buChar char="•"/>
            </a:pPr>
            <a:r>
              <a:rPr lang="en-US" sz="1400" dirty="0"/>
              <a:t>Recent change in leadership with succession plan for continued </a:t>
            </a:r>
            <a:r>
              <a:rPr lang="en-US" sz="1400" dirty="0" smtClean="0"/>
              <a:t>sustainment</a:t>
            </a:r>
            <a:endParaRPr lang="en-US" sz="1400" dirty="0"/>
          </a:p>
          <a:p>
            <a:endParaRPr lang="en-US" sz="1400" dirty="0"/>
          </a:p>
          <a:p>
            <a:pPr algn="ctr"/>
            <a:r>
              <a:rPr lang="en-US" sz="1400" dirty="0"/>
              <a:t>LIVES SAVED AND FUTURES CHANGED!</a:t>
            </a:r>
          </a:p>
        </p:txBody>
      </p:sp>
    </p:spTree>
    <p:extLst>
      <p:ext uri="{BB962C8B-B14F-4D97-AF65-F5344CB8AC3E}">
        <p14:creationId xmlns:p14="http://schemas.microsoft.com/office/powerpoint/2010/main" val="3027158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5" name="TextBox 4"/>
          <p:cNvSpPr txBox="1"/>
          <p:nvPr/>
        </p:nvSpPr>
        <p:spPr>
          <a:xfrm>
            <a:off x="3276600" y="2133600"/>
            <a:ext cx="5410200" cy="1200329"/>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What Can You Do</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By Next Tuesday?</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1078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normAutofit fontScale="90000"/>
          </a:bodyPr>
          <a:lstStyle/>
          <a:p>
            <a:r>
              <a:rPr lang="en-US" dirty="0" smtClean="0"/>
              <a:t/>
            </a:r>
            <a:br>
              <a:rPr lang="en-US" dirty="0" smtClean="0"/>
            </a:br>
            <a:endParaRPr lang="en-US" sz="3100"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863992" y="740631"/>
            <a:ext cx="2414624" cy="4056062"/>
          </a:xfrm>
          <a:prstGeom prst="rect">
            <a:avLst/>
          </a:prstGeom>
          <a:noFill/>
          <a:ln w="9525">
            <a:noFill/>
            <a:miter lim="800000"/>
            <a:headEnd/>
            <a:tailEnd/>
          </a:ln>
          <a:effectLst/>
        </p:spPr>
      </p:pic>
      <p:pic>
        <p:nvPicPr>
          <p:cNvPr id="5" name="Picture 12" descr="TIPQC LOGO"/>
          <p:cNvPicPr>
            <a:picLocks noChangeAspect="1" noChangeArrowheads="1"/>
          </p:cNvPicPr>
          <p:nvPr/>
        </p:nvPicPr>
        <p:blipFill>
          <a:blip r:embed="rId4" cstate="print"/>
          <a:srcRect/>
          <a:stretch>
            <a:fillRect/>
          </a:stretch>
        </p:blipFill>
        <p:spPr bwMode="auto">
          <a:xfrm>
            <a:off x="7239000" y="6067425"/>
            <a:ext cx="1905000" cy="790575"/>
          </a:xfrm>
          <a:prstGeom prst="rect">
            <a:avLst/>
          </a:prstGeom>
          <a:noFill/>
          <a:ln w="9525">
            <a:noFill/>
            <a:miter lim="800000"/>
            <a:headEnd/>
            <a:tailEnd/>
          </a:ln>
        </p:spPr>
      </p:pic>
      <p:sp>
        <p:nvSpPr>
          <p:cNvPr id="3" name="Rectangle 2"/>
          <p:cNvSpPr/>
          <p:nvPr/>
        </p:nvSpPr>
        <p:spPr>
          <a:xfrm>
            <a:off x="5997988" y="3087449"/>
            <a:ext cx="3146012" cy="369332"/>
          </a:xfrm>
          <a:prstGeom prst="rect">
            <a:avLst/>
          </a:prstGeom>
        </p:spPr>
        <p:txBody>
          <a:bodyPr wrap="square">
            <a:spAutoFit/>
          </a:bodyPr>
          <a:lstStyle/>
          <a:p>
            <a:r>
              <a:rPr lang="en-US" dirty="0" err="1"/>
              <a:t>Brenda.Barker@TIPQC.org</a:t>
            </a:r>
            <a:endParaRPr lang="en-US" dirty="0"/>
          </a:p>
        </p:txBody>
      </p:sp>
      <p:pic>
        <p:nvPicPr>
          <p:cNvPr id="6" name="Picture 4" descr="C:\Users\DC47212\AppData\Local\Microsoft\Windows\INetCache\IE\ZJP8NZXI\FAQ-940x44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280" y="3657600"/>
            <a:ext cx="6555464" cy="306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53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C47212\AppData\Local\Microsoft\Windows\INetCache\IE\CJFJ7X2Q\thank-yo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162" y="2667000"/>
            <a:ext cx="4686168" cy="3118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012" y="792309"/>
            <a:ext cx="3062554" cy="1760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28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91200"/>
            <a:ext cx="1752600" cy="10668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p:txBody>
          <a:bodyPr>
            <a:normAutofit fontScale="90000"/>
          </a:bodyPr>
          <a:lstStyle/>
          <a:p>
            <a:r>
              <a:rPr lang="en-US" sz="3200" dirty="0">
                <a:solidFill>
                  <a:srgbClr val="C00000"/>
                </a:solidFill>
              </a:rPr>
              <a:t>How OPQC AND TEAMs </a:t>
            </a:r>
            <a:br>
              <a:rPr lang="en-US" sz="3200" dirty="0">
                <a:solidFill>
                  <a:srgbClr val="C00000"/>
                </a:solidFill>
              </a:rPr>
            </a:br>
            <a:r>
              <a:rPr lang="en-US" sz="3200" dirty="0">
                <a:solidFill>
                  <a:srgbClr val="C00000"/>
                </a:solidFill>
              </a:rPr>
              <a:t>do this work… </a:t>
            </a:r>
            <a:br>
              <a:rPr lang="en-US" sz="3200" dirty="0">
                <a:solidFill>
                  <a:srgbClr val="C00000"/>
                </a:solidFill>
              </a:rPr>
            </a:br>
            <a:endParaRPr lang="en-US" sz="3200" dirty="0">
              <a:solidFill>
                <a:srgbClr val="C00000"/>
              </a:solidFill>
            </a:endParaRPr>
          </a:p>
        </p:txBody>
      </p:sp>
      <p:sp>
        <p:nvSpPr>
          <p:cNvPr id="3" name="Content Placeholder 2"/>
          <p:cNvSpPr>
            <a:spLocks noGrp="1"/>
          </p:cNvSpPr>
          <p:nvPr>
            <p:ph sz="half" idx="1"/>
          </p:nvPr>
        </p:nvSpPr>
        <p:spPr>
          <a:xfrm>
            <a:off x="228600" y="1430701"/>
            <a:ext cx="4953000" cy="5181600"/>
          </a:xfrm>
          <a:ln>
            <a:solidFill>
              <a:schemeClr val="tx1"/>
            </a:solidFill>
          </a:ln>
        </p:spPr>
        <p:txBody>
          <a:bodyPr>
            <a:normAutofit/>
          </a:bodyPr>
          <a:lstStyle/>
          <a:p>
            <a:r>
              <a:rPr lang="en-US" sz="1500" dirty="0"/>
              <a:t>OPQC employs a modified version of the Institute for Healthcare Improvement’s (IHI) </a:t>
            </a:r>
            <a:r>
              <a:rPr lang="en-US" sz="1500" dirty="0">
                <a:hlinkClick r:id="rId2" invalidUrl="https://opqc.net/sites/bmidrupalpopqc.chmcres.cchmc.org/files/QI Resources/BreakthroughSeriesWhitePaper2003.pdf"/>
              </a:rPr>
              <a:t>Breakthrough Series Model</a:t>
            </a:r>
            <a:r>
              <a:rPr lang="en-US" sz="1500" dirty="0"/>
              <a:t> (BTS). This was designed to </a:t>
            </a:r>
            <a:r>
              <a:rPr lang="en-US" sz="1500" b="1" dirty="0">
                <a:solidFill>
                  <a:srgbClr val="C00000"/>
                </a:solidFill>
              </a:rPr>
              <a:t>accelerate translation of evidence into practice by engaging multiple teams to learn from each other </a:t>
            </a:r>
            <a:r>
              <a:rPr lang="en-US" sz="1500" dirty="0"/>
              <a:t>and from recognized experts to make improvements in a specific topic area. </a:t>
            </a:r>
          </a:p>
          <a:p>
            <a:endParaRPr lang="en-US" sz="1500" dirty="0"/>
          </a:p>
          <a:p>
            <a:r>
              <a:rPr lang="en-US" sz="1500" dirty="0"/>
              <a:t>Specifically, the BTS promotes use of rapid </a:t>
            </a:r>
            <a:r>
              <a:rPr lang="en-US" sz="1500" dirty="0">
                <a:hlinkClick r:id="rId3" invalidUrl="https://opqc.net/sites/bmidrupalpopqc.chmcres.cchmc.org/files/QI Resources/PDSA Tutorial.pdf"/>
              </a:rPr>
              <a:t>Plan-Do-Study-Act</a:t>
            </a:r>
            <a:r>
              <a:rPr lang="en-US" sz="1500" dirty="0"/>
              <a:t> (PDSA) cycles, in which teams are taught to address problems as they arise by </a:t>
            </a:r>
            <a:r>
              <a:rPr lang="en-US" sz="1500" dirty="0">
                <a:solidFill>
                  <a:srgbClr val="C00000"/>
                </a:solidFill>
              </a:rPr>
              <a:t>testing interventions and subsequent modifications in small steps to achieve desired change.</a:t>
            </a:r>
            <a:r>
              <a:rPr lang="en-US" sz="1500" dirty="0"/>
              <a:t> </a:t>
            </a:r>
          </a:p>
          <a:p>
            <a:endParaRPr lang="en-US" sz="1500" dirty="0"/>
          </a:p>
          <a:p>
            <a:r>
              <a:rPr lang="en-US" sz="1500" dirty="0"/>
              <a:t>OPQC uses monthly action period calls &amp; face-to-face sessions with teams to review individual and aggregate data, </a:t>
            </a:r>
            <a:r>
              <a:rPr lang="en-US" sz="1500" dirty="0">
                <a:solidFill>
                  <a:srgbClr val="C00000"/>
                </a:solidFill>
              </a:rPr>
              <a:t>learn from teams that have been successful at making changes and achieving improved outcomes</a:t>
            </a:r>
            <a:r>
              <a:rPr lang="en-US" sz="1500" dirty="0"/>
              <a:t>, and with expert guidance, apply the </a:t>
            </a:r>
            <a:r>
              <a:rPr lang="en-US" sz="1500" dirty="0">
                <a:hlinkClick r:id="rId4" invalidUrl="https://opqc.net/sites/bmidrupalpopqc.chmcres.cchmc.org/files/QI Resources/Model for Improvement Key Points[1].pdf"/>
              </a:rPr>
              <a:t>Model for Improvement</a:t>
            </a:r>
            <a:r>
              <a:rPr lang="en-US" sz="1500" dirty="0"/>
              <a:t> to test specific strategies.</a:t>
            </a:r>
          </a:p>
          <a:p>
            <a:endParaRPr lang="en-US" sz="1200" dirty="0"/>
          </a:p>
        </p:txBody>
      </p:sp>
      <p:sp>
        <p:nvSpPr>
          <p:cNvPr id="4" name="Content Placeholder 3"/>
          <p:cNvSpPr>
            <a:spLocks noGrp="1"/>
          </p:cNvSpPr>
          <p:nvPr>
            <p:ph sz="half" idx="2"/>
          </p:nvPr>
        </p:nvSpPr>
        <p:spPr>
          <a:xfrm>
            <a:off x="5401491" y="1430701"/>
            <a:ext cx="3429000" cy="5181600"/>
          </a:xfrm>
          <a:ln>
            <a:solidFill>
              <a:schemeClr val="tx1"/>
            </a:solidFill>
          </a:ln>
        </p:spPr>
        <p:txBody>
          <a:bodyPr>
            <a:normAutofit/>
          </a:bodyPr>
          <a:lstStyle/>
          <a:p>
            <a:r>
              <a:rPr lang="en-US" sz="1500" dirty="0"/>
              <a:t>All OPQC projects involve data collection. </a:t>
            </a:r>
          </a:p>
          <a:p>
            <a:endParaRPr lang="en-US" sz="1500" dirty="0"/>
          </a:p>
          <a:p>
            <a:r>
              <a:rPr lang="en-US" sz="1500" dirty="0"/>
              <a:t>OPQC analyzes and aggregates data collected by participating teams and then provides monthly data feedback to teams. </a:t>
            </a:r>
            <a:r>
              <a:rPr lang="en-US" sz="1500" dirty="0" smtClean="0"/>
              <a:t>This </a:t>
            </a:r>
            <a:r>
              <a:rPr lang="en-US" sz="1500" dirty="0">
                <a:solidFill>
                  <a:srgbClr val="C00000"/>
                </a:solidFill>
              </a:rPr>
              <a:t>rapid-turnaround facilitates data-driven improvement.</a:t>
            </a:r>
            <a:r>
              <a:rPr lang="en-US" sz="1500" dirty="0"/>
              <a:t> </a:t>
            </a:r>
          </a:p>
          <a:p>
            <a:endParaRPr lang="en-US" sz="1500" dirty="0"/>
          </a:p>
          <a:p>
            <a:r>
              <a:rPr lang="en-US" sz="1500" dirty="0"/>
              <a:t>Participating sites and OPQC sign data sharing agreements that specify that all patient data will be de-identified and that hospitals will not be identified without their permission. </a:t>
            </a:r>
          </a:p>
          <a:p>
            <a:endParaRPr lang="en-US" sz="1500" dirty="0"/>
          </a:p>
          <a:p>
            <a:r>
              <a:rPr lang="en-US" sz="1500" dirty="0"/>
              <a:t>Data is an integral part of improving care for Ohio’s mothers and babies.</a:t>
            </a:r>
          </a:p>
          <a:p>
            <a:pPr marL="0" indent="0">
              <a:buNone/>
            </a:pPr>
            <a:endParaRPr lang="en-US" sz="1500" dirty="0"/>
          </a:p>
        </p:txBody>
      </p:sp>
    </p:spTree>
    <p:extLst>
      <p:ext uri="{BB962C8B-B14F-4D97-AF65-F5344CB8AC3E}">
        <p14:creationId xmlns:p14="http://schemas.microsoft.com/office/powerpoint/2010/main" val="468672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Infant Mortality</a:t>
            </a:r>
            <a:endParaRPr lang="en-US" dirty="0"/>
          </a:p>
        </p:txBody>
      </p:sp>
      <p:sp>
        <p:nvSpPr>
          <p:cNvPr id="3" name="Subtitle 2"/>
          <p:cNvSpPr>
            <a:spLocks noGrp="1"/>
          </p:cNvSpPr>
          <p:nvPr>
            <p:ph type="subTitle" idx="1"/>
          </p:nvPr>
        </p:nvSpPr>
        <p:spPr/>
        <p:txBody>
          <a:bodyPr/>
          <a:lstStyle/>
          <a:p>
            <a:pPr algn="l"/>
            <a:r>
              <a:rPr lang="en-US" dirty="0" smtClean="0"/>
              <a:t>THE PROGESTERONE PROJECT</a:t>
            </a:r>
          </a:p>
          <a:p>
            <a:pPr algn="l"/>
            <a:r>
              <a:rPr lang="en-US" dirty="0" smtClean="0"/>
              <a:t>THE INFANT VITALITY PROJECT (LARC)</a:t>
            </a:r>
            <a:endParaRPr lang="en-US" dirty="0"/>
          </a:p>
        </p:txBody>
      </p:sp>
    </p:spTree>
    <p:extLst>
      <p:ext uri="{BB962C8B-B14F-4D97-AF65-F5344CB8AC3E}">
        <p14:creationId xmlns:p14="http://schemas.microsoft.com/office/powerpoint/2010/main" val="325965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200" dirty="0" smtClean="0"/>
              <a:t>THE PROGRESTERONE PROJECT</a:t>
            </a:r>
            <a:endParaRPr lang="en-US" sz="3200" dirty="0"/>
          </a:p>
        </p:txBody>
      </p:sp>
    </p:spTree>
    <p:extLst>
      <p:ext uri="{BB962C8B-B14F-4D97-AF65-F5344CB8AC3E}">
        <p14:creationId xmlns:p14="http://schemas.microsoft.com/office/powerpoint/2010/main" val="109442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3961696" y="990599"/>
            <a:ext cx="9151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ヒラギノ角ゴ Pro W3" pitchFamily="124" charset="-128"/>
              </a:defRPr>
            </a:lvl1pPr>
            <a:lvl2pPr marL="742950" indent="-285750" eaLnBrk="0" hangingPunct="0">
              <a:defRPr sz="2400">
                <a:solidFill>
                  <a:schemeClr val="tx1"/>
                </a:solidFill>
                <a:latin typeface="Arial" pitchFamily="34" charset="0"/>
                <a:ea typeface="ヒラギノ角ゴ Pro W3" pitchFamily="124" charset="-128"/>
              </a:defRPr>
            </a:lvl2pPr>
            <a:lvl3pPr marL="1143000" indent="-228600" eaLnBrk="0" hangingPunct="0">
              <a:defRPr sz="2400">
                <a:solidFill>
                  <a:schemeClr val="tx1"/>
                </a:solidFill>
                <a:latin typeface="Arial" pitchFamily="34" charset="0"/>
                <a:ea typeface="ヒラギノ角ゴ Pro W3" pitchFamily="124" charset="-128"/>
              </a:defRPr>
            </a:lvl3pPr>
            <a:lvl4pPr marL="1600200" indent="-228600" eaLnBrk="0" hangingPunct="0">
              <a:defRPr sz="2400">
                <a:solidFill>
                  <a:schemeClr val="tx1"/>
                </a:solidFill>
                <a:latin typeface="Arial" pitchFamily="34" charset="0"/>
                <a:ea typeface="ヒラギノ角ゴ Pro W3" pitchFamily="124" charset="-128"/>
              </a:defRPr>
            </a:lvl4pPr>
            <a:lvl5pPr marL="2057400" indent="-228600" eaLnBrk="0" hangingPunct="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eaLnBrk="1" hangingPunct="1">
              <a:defRPr/>
            </a:pPr>
            <a:r>
              <a:rPr lang="en-US" altLang="en-US" sz="1400" b="1" u="sng" dirty="0" smtClean="0">
                <a:solidFill>
                  <a:srgbClr val="000000"/>
                </a:solidFill>
                <a:latin typeface="Arial Narrow" pitchFamily="34" charset="0"/>
                <a:cs typeface="ヒラギノ角ゴ Pro W3"/>
              </a:rPr>
              <a:t>DRIVERS</a:t>
            </a:r>
          </a:p>
        </p:txBody>
      </p:sp>
      <p:cxnSp>
        <p:nvCxnSpPr>
          <p:cNvPr id="8195" name="AutoShape 40"/>
          <p:cNvCxnSpPr>
            <a:cxnSpLocks noChangeShapeType="1"/>
            <a:stCxn id="24591" idx="1"/>
          </p:cNvCxnSpPr>
          <p:nvPr/>
        </p:nvCxnSpPr>
        <p:spPr bwMode="auto">
          <a:xfrm flipH="1">
            <a:off x="2286002" y="2705100"/>
            <a:ext cx="1219198"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96" name="AutoShape 42"/>
          <p:cNvCxnSpPr>
            <a:cxnSpLocks noChangeShapeType="1"/>
            <a:stCxn id="29" idx="1"/>
          </p:cNvCxnSpPr>
          <p:nvPr/>
        </p:nvCxnSpPr>
        <p:spPr bwMode="auto">
          <a:xfrm flipH="1" flipV="1">
            <a:off x="2286000" y="3899919"/>
            <a:ext cx="1219200" cy="163119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98" name="AutoShape 47"/>
          <p:cNvCxnSpPr>
            <a:cxnSpLocks noChangeShapeType="1"/>
            <a:stCxn id="24592" idx="1"/>
          </p:cNvCxnSpPr>
          <p:nvPr/>
        </p:nvCxnSpPr>
        <p:spPr bwMode="auto">
          <a:xfrm flipH="1" flipV="1">
            <a:off x="2286002" y="3713162"/>
            <a:ext cx="1219198" cy="8207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 Box 2"/>
          <p:cNvSpPr txBox="1">
            <a:spLocks noChangeArrowheads="1"/>
          </p:cNvSpPr>
          <p:nvPr/>
        </p:nvSpPr>
        <p:spPr bwMode="auto">
          <a:xfrm>
            <a:off x="149408" y="243700"/>
            <a:ext cx="60989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ヒラギノ角ゴ Pro W3" pitchFamily="123" charset="-128"/>
              </a:defRPr>
            </a:lvl1pPr>
            <a:lvl2pPr marL="742950" indent="-285750" eaLnBrk="0" hangingPunct="0">
              <a:defRPr sz="2400">
                <a:solidFill>
                  <a:schemeClr val="tx1"/>
                </a:solidFill>
                <a:latin typeface="Arial" pitchFamily="34" charset="0"/>
                <a:ea typeface="ヒラギノ角ゴ Pro W3" pitchFamily="123" charset="-128"/>
              </a:defRPr>
            </a:lvl2pPr>
            <a:lvl3pPr marL="1143000" indent="-228600" eaLnBrk="0" hangingPunct="0">
              <a:defRPr sz="2400">
                <a:solidFill>
                  <a:schemeClr val="tx1"/>
                </a:solidFill>
                <a:latin typeface="Arial" pitchFamily="34" charset="0"/>
                <a:ea typeface="ヒラギノ角ゴ Pro W3" pitchFamily="123" charset="-128"/>
              </a:defRPr>
            </a:lvl3pPr>
            <a:lvl4pPr marL="1600200" indent="-228600" eaLnBrk="0" hangingPunct="0">
              <a:defRPr sz="2400">
                <a:solidFill>
                  <a:schemeClr val="tx1"/>
                </a:solidFill>
                <a:latin typeface="Arial" pitchFamily="34" charset="0"/>
                <a:ea typeface="ヒラギノ角ゴ Pro W3" pitchFamily="123" charset="-128"/>
              </a:defRPr>
            </a:lvl4pPr>
            <a:lvl5pPr marL="2057400" indent="-228600" eaLnBrk="0" hangingPunct="0">
              <a:defRPr sz="2400">
                <a:solidFill>
                  <a:schemeClr val="tx1"/>
                </a:solidFill>
                <a:latin typeface="Arial" pitchFamily="34" charset="0"/>
                <a:ea typeface="ヒラギノ角ゴ Pro W3" pitchFamily="123" charset="-128"/>
              </a:defRPr>
            </a:lvl5pPr>
            <a:lvl6pPr marL="2514600" indent="-228600" algn="ctr"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algn="ctr"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algn="ctr"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algn="ctr"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algn="ctr" eaLnBrk="1" hangingPunct="1">
              <a:defRPr/>
            </a:pPr>
            <a:r>
              <a:rPr lang="en-US" altLang="ja-JP" sz="1800" b="1" dirty="0" smtClean="0">
                <a:solidFill>
                  <a:srgbClr val="C00000"/>
                </a:solidFill>
                <a:latin typeface="Calibri"/>
                <a:cs typeface="Calibri"/>
              </a:rPr>
              <a:t>PROGESTERONE PROJECT KEY DRIVER DIAGRAM</a:t>
            </a:r>
            <a:endParaRPr lang="en-US" sz="1800" b="1" dirty="0" smtClean="0">
              <a:solidFill>
                <a:srgbClr val="C00000"/>
              </a:solidFill>
              <a:latin typeface="Calibri"/>
              <a:cs typeface="Calibri"/>
            </a:endParaRPr>
          </a:p>
        </p:txBody>
      </p:sp>
      <p:sp>
        <p:nvSpPr>
          <p:cNvPr id="39" name="Text Box 3"/>
          <p:cNvSpPr txBox="1">
            <a:spLocks noChangeArrowheads="1"/>
          </p:cNvSpPr>
          <p:nvPr/>
        </p:nvSpPr>
        <p:spPr bwMode="auto">
          <a:xfrm>
            <a:off x="620804" y="1491172"/>
            <a:ext cx="1193800" cy="307975"/>
          </a:xfrm>
          <a:prstGeom prst="rect">
            <a:avLst/>
          </a:prstGeom>
          <a:solidFill>
            <a:srgbClr val="99FF99"/>
          </a:solidFill>
          <a:ln w="9525">
            <a:solidFill>
              <a:srgbClr val="0070C0"/>
            </a:solidFill>
            <a:miter lim="800000"/>
            <a:headEnd/>
            <a:tailEnd/>
          </a:ln>
          <a:effec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US" sz="1400" b="1" dirty="0" smtClean="0">
                <a:solidFill>
                  <a:srgbClr val="000000"/>
                </a:solidFill>
                <a:latin typeface="Arial"/>
                <a:ea typeface="ヒラギノ角ゴ Pro W3"/>
                <a:cs typeface="ヒラギノ角ゴ Pro W3"/>
              </a:rPr>
              <a:t>SMART AIM</a:t>
            </a:r>
          </a:p>
        </p:txBody>
      </p:sp>
      <p:sp>
        <p:nvSpPr>
          <p:cNvPr id="40" name="Rectangle 6"/>
          <p:cNvSpPr>
            <a:spLocks noChangeArrowheads="1"/>
          </p:cNvSpPr>
          <p:nvPr/>
        </p:nvSpPr>
        <p:spPr bwMode="auto">
          <a:xfrm>
            <a:off x="149408" y="2057400"/>
            <a:ext cx="2136592" cy="1978024"/>
          </a:xfrm>
          <a:prstGeom prst="rect">
            <a:avLst/>
          </a:prstGeom>
          <a:solidFill>
            <a:srgbClr val="99FF99"/>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eaLnBrk="1" hangingPunct="1">
              <a:defRPr/>
            </a:pPr>
            <a:r>
              <a:rPr lang="en-US" sz="1300" b="1" dirty="0">
                <a:solidFill>
                  <a:srgbClr val="000000"/>
                </a:solidFill>
                <a:latin typeface="Arial" charset="0"/>
                <a:ea typeface="ヒラギノ角ゴ Pro W3" charset="0"/>
                <a:cs typeface="ヒラギノ角ゴ Pro W3"/>
              </a:rPr>
              <a:t>BY July 1, 2016, DECREASE THE RATE OF PREMATURE BIRTHS in Ohio less than 37 weeks by 10%, and less than 32 weeks by 10%</a:t>
            </a:r>
            <a:endParaRPr lang="en-US" sz="1300" dirty="0">
              <a:solidFill>
                <a:srgbClr val="FF0000"/>
              </a:solidFill>
              <a:latin typeface="Arial" charset="0"/>
              <a:ea typeface="ヒラギノ角ゴ Pro W3" charset="0"/>
              <a:cs typeface="ヒラギノ角ゴ Pro W3"/>
            </a:endParaRPr>
          </a:p>
        </p:txBody>
      </p:sp>
      <p:sp>
        <p:nvSpPr>
          <p:cNvPr id="41" name="Text Box 30"/>
          <p:cNvSpPr txBox="1">
            <a:spLocks noChangeArrowheads="1"/>
          </p:cNvSpPr>
          <p:nvPr/>
        </p:nvSpPr>
        <p:spPr bwMode="auto">
          <a:xfrm>
            <a:off x="762000" y="4267200"/>
            <a:ext cx="1309688" cy="307975"/>
          </a:xfrm>
          <a:prstGeom prst="rect">
            <a:avLst/>
          </a:prstGeom>
          <a:noFill/>
          <a:ln w="28575">
            <a:solidFill>
              <a:srgbClr val="0070C0"/>
            </a:solidFill>
            <a:miter lim="800000"/>
            <a:headEnd/>
            <a:tailEnd/>
          </a:ln>
          <a:effec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US" sz="1400" b="1" dirty="0" smtClean="0">
                <a:solidFill>
                  <a:srgbClr val="FF0000"/>
                </a:solidFill>
                <a:latin typeface="Arial"/>
                <a:ea typeface="ヒラギノ角ゴ Pro W3"/>
                <a:cs typeface="ヒラギノ角ゴ Pro W3"/>
              </a:rPr>
              <a:t>GLOBAL AIM</a:t>
            </a:r>
          </a:p>
        </p:txBody>
      </p:sp>
      <p:sp>
        <p:nvSpPr>
          <p:cNvPr id="24590" name="TextBox 2"/>
          <p:cNvSpPr txBox="1">
            <a:spLocks noChangeArrowheads="1"/>
          </p:cNvSpPr>
          <p:nvPr/>
        </p:nvSpPr>
        <p:spPr bwMode="auto">
          <a:xfrm>
            <a:off x="457200" y="4724400"/>
            <a:ext cx="2027237" cy="954107"/>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eaLnBrk="1" hangingPunct="1"/>
            <a:r>
              <a:rPr lang="en-US" altLang="en-US" sz="1400" b="1" dirty="0" smtClean="0">
                <a:solidFill>
                  <a:srgbClr val="FF0000"/>
                </a:solidFill>
                <a:cs typeface="ヒラギノ角ゴ Pro W3"/>
              </a:rPr>
              <a:t>IMPROVE NEWBORN OUTCOMES BY REDUCING PREMATURE BIRTHS</a:t>
            </a:r>
            <a:endParaRPr lang="en-US" altLang="en-US" sz="1400" b="1" dirty="0">
              <a:solidFill>
                <a:srgbClr val="FF0000"/>
              </a:solidFill>
              <a:cs typeface="ヒラギノ角ゴ Pro W3"/>
            </a:endParaRPr>
          </a:p>
        </p:txBody>
      </p:sp>
      <p:sp>
        <p:nvSpPr>
          <p:cNvPr id="24591" name="Rectangle 7"/>
          <p:cNvSpPr>
            <a:spLocks noChangeArrowheads="1"/>
          </p:cNvSpPr>
          <p:nvPr/>
        </p:nvSpPr>
        <p:spPr bwMode="auto">
          <a:xfrm>
            <a:off x="3505200" y="2362200"/>
            <a:ext cx="1676400" cy="685800"/>
          </a:xfrm>
          <a:prstGeom prst="rect">
            <a:avLst/>
          </a:prstGeom>
          <a:solidFill>
            <a:srgbClr val="FFFF99"/>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eaLnBrk="1" hangingPunct="1"/>
            <a:r>
              <a:rPr lang="en-US" altLang="en-US" sz="1200" b="1" dirty="0" smtClean="0">
                <a:solidFill>
                  <a:srgbClr val="000000"/>
                </a:solidFill>
                <a:cs typeface="Arial" pitchFamily="34" charset="0"/>
              </a:rPr>
              <a:t>Consistent and early recognition of prior preterm birth</a:t>
            </a:r>
            <a:endParaRPr lang="en-US" altLang="en-US" sz="1000" dirty="0">
              <a:solidFill>
                <a:srgbClr val="FF0000"/>
              </a:solidFill>
              <a:cs typeface="ヒラギノ角ゴ Pro W3"/>
            </a:endParaRPr>
          </a:p>
        </p:txBody>
      </p:sp>
      <p:sp>
        <p:nvSpPr>
          <p:cNvPr id="24592" name="Rectangle 7"/>
          <p:cNvSpPr>
            <a:spLocks noChangeArrowheads="1"/>
          </p:cNvSpPr>
          <p:nvPr/>
        </p:nvSpPr>
        <p:spPr bwMode="auto">
          <a:xfrm>
            <a:off x="3505200" y="4191000"/>
            <a:ext cx="1676400" cy="685800"/>
          </a:xfrm>
          <a:prstGeom prst="rect">
            <a:avLst/>
          </a:prstGeom>
          <a:solidFill>
            <a:srgbClr val="FFFF99"/>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a:defRPr/>
            </a:pPr>
            <a:r>
              <a:rPr lang="en-US" sz="1200" b="1" dirty="0" smtClean="0">
                <a:solidFill>
                  <a:srgbClr val="000000"/>
                </a:solidFill>
                <a:cs typeface="ヒラギノ角ゴ Pro W3"/>
              </a:rPr>
              <a:t>Expedite progesterone supplementation</a:t>
            </a:r>
            <a:endParaRPr lang="en-US" sz="1100" b="1" strike="sngStrike" dirty="0">
              <a:solidFill>
                <a:srgbClr val="000000"/>
              </a:solidFill>
              <a:cs typeface="Arial" pitchFamily="34" charset="0"/>
            </a:endParaRPr>
          </a:p>
        </p:txBody>
      </p:sp>
      <p:sp>
        <p:nvSpPr>
          <p:cNvPr id="8212" name="Rectangle 31"/>
          <p:cNvSpPr>
            <a:spLocks noChangeArrowheads="1"/>
          </p:cNvSpPr>
          <p:nvPr/>
        </p:nvSpPr>
        <p:spPr bwMode="auto">
          <a:xfrm>
            <a:off x="3505200" y="3276600"/>
            <a:ext cx="1676400" cy="685800"/>
          </a:xfrm>
          <a:prstGeom prst="rect">
            <a:avLst/>
          </a:prstGeom>
          <a:solidFill>
            <a:srgbClr val="FFFFB0"/>
          </a:solidFill>
          <a:ln w="38100">
            <a:solidFill>
              <a:schemeClr val="tx1"/>
            </a:solidFill>
            <a:miter lim="800000"/>
            <a:headEnd/>
            <a:tailEnd/>
          </a:ln>
          <a:effectLst/>
          <a:extLst/>
        </p:spPr>
        <p:txBody>
          <a:bodyPr anchor="ctr"/>
          <a:lstStyle/>
          <a:p>
            <a:pPr eaLnBrk="1" hangingPunct="1">
              <a:defRPr/>
            </a:pPr>
            <a:r>
              <a:rPr lang="en-US" sz="1200" b="1" dirty="0">
                <a:latin typeface="Arial" charset="0"/>
                <a:ea typeface="ヒラギノ角ゴ Pro W3" charset="0"/>
                <a:cs typeface="ヒラギノ角ゴ Pro W3" charset="0"/>
              </a:rPr>
              <a:t>Adopt a cervical length ultrasound screening protocol</a:t>
            </a:r>
            <a:endParaRPr lang="en-US" sz="1200" dirty="0">
              <a:latin typeface="Arial" charset="0"/>
              <a:ea typeface="ヒラギノ角ゴ Pro W3" charset="0"/>
              <a:cs typeface="ヒラギノ角ゴ Pro W3" charset="0"/>
            </a:endParaRPr>
          </a:p>
        </p:txBody>
      </p:sp>
      <p:sp>
        <p:nvSpPr>
          <p:cNvPr id="24607" name="Text Box 5"/>
          <p:cNvSpPr txBox="1">
            <a:spLocks noChangeArrowheads="1"/>
          </p:cNvSpPr>
          <p:nvPr/>
        </p:nvSpPr>
        <p:spPr bwMode="auto">
          <a:xfrm>
            <a:off x="6633369" y="35122"/>
            <a:ext cx="1973262" cy="307777"/>
          </a:xfrm>
          <a:prstGeom prst="rect">
            <a:avLst/>
          </a:prstGeom>
          <a:solidFill>
            <a:srgbClr val="FFCCFF"/>
          </a:solidFill>
          <a:ln w="9525">
            <a:solidFill>
              <a:srgbClr val="0070C0"/>
            </a:solidFill>
            <a:miter lim="800000"/>
            <a:headEnd/>
            <a:tailEnd/>
          </a:ln>
        </p:spPr>
        <p:txBody>
          <a:bodyPr wrap="square">
            <a:spAutoFit/>
          </a:bodyP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algn="ctr" eaLnBrk="1" hangingPunct="1"/>
            <a:r>
              <a:rPr lang="en-US" altLang="en-US" sz="1400" b="1" dirty="0" smtClean="0">
                <a:solidFill>
                  <a:srgbClr val="000000"/>
                </a:solidFill>
                <a:latin typeface="Arial Narrow" pitchFamily="34" charset="0"/>
                <a:cs typeface="ヒラギノ角ゴ Pro W3"/>
              </a:rPr>
              <a:t>INTERVENTIONS</a:t>
            </a:r>
            <a:endParaRPr lang="en-US" altLang="en-US" sz="1400" b="1" dirty="0">
              <a:solidFill>
                <a:srgbClr val="000000"/>
              </a:solidFill>
              <a:latin typeface="Arial Narrow" pitchFamily="34" charset="0"/>
              <a:cs typeface="ヒラギノ角ゴ Pro W3"/>
            </a:endParaRPr>
          </a:p>
        </p:txBody>
      </p:sp>
      <p:sp>
        <p:nvSpPr>
          <p:cNvPr id="24610" name="Rectangle 14"/>
          <p:cNvSpPr>
            <a:spLocks noChangeArrowheads="1"/>
          </p:cNvSpPr>
          <p:nvPr/>
        </p:nvSpPr>
        <p:spPr bwMode="auto">
          <a:xfrm>
            <a:off x="6248400" y="5309135"/>
            <a:ext cx="2743201" cy="1295400"/>
          </a:xfrm>
          <a:prstGeom prst="rect">
            <a:avLst/>
          </a:prstGeom>
          <a:solidFill>
            <a:srgbClr val="FFCCFF"/>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marL="111125" indent="-111125" eaLnBrk="1" hangingPunct="1">
              <a:buFont typeface="Arial" panose="020B0604020202020204" pitchFamily="34" charset="0"/>
              <a:buChar char="•"/>
            </a:pPr>
            <a:endParaRPr lang="en-US" altLang="en-US" sz="1200" b="1" dirty="0" smtClean="0">
              <a:solidFill>
                <a:srgbClr val="000000"/>
              </a:solidFill>
              <a:latin typeface="Arial Narrow" pitchFamily="34" charset="0"/>
              <a:cs typeface="ヒラギノ角ゴ Pro W3"/>
            </a:endParaRPr>
          </a:p>
          <a:p>
            <a:pPr marL="111125" indent="-111125" eaLnBrk="1" hangingPunct="1">
              <a:buFont typeface="Arial" panose="020B0604020202020204" pitchFamily="34" charset="0"/>
              <a:buChar char="•"/>
            </a:pPr>
            <a:endParaRPr lang="en-US" altLang="en-US" sz="1200" b="1" dirty="0">
              <a:solidFill>
                <a:srgbClr val="C0504D"/>
              </a:solidFill>
              <a:latin typeface="Arial Narrow" pitchFamily="34" charset="0"/>
              <a:cs typeface="ヒラギノ角ゴ Pro W3"/>
            </a:endParaRPr>
          </a:p>
          <a:p>
            <a:pPr marL="111125" indent="-111125" eaLnBrk="1" hangingPunct="1">
              <a:buFont typeface="Arial" panose="020B0604020202020204" pitchFamily="34" charset="0"/>
              <a:buChar char="•"/>
            </a:pPr>
            <a:r>
              <a:rPr lang="en-US" altLang="en-US" sz="1200" b="1" dirty="0" smtClean="0">
                <a:solidFill>
                  <a:srgbClr val="000000"/>
                </a:solidFill>
                <a:latin typeface="Arial Narrow" pitchFamily="34" charset="0"/>
                <a:cs typeface="ヒラギノ角ゴ Pro W3"/>
              </a:rPr>
              <a:t>Educate on benefits of progesterone and use evidence-based counseling methods</a:t>
            </a:r>
          </a:p>
          <a:p>
            <a:pPr marL="111125" indent="-111125" eaLnBrk="1" hangingPunct="1">
              <a:buFont typeface="Arial" panose="020B0604020202020204" pitchFamily="34" charset="0"/>
              <a:buChar char="•"/>
            </a:pPr>
            <a:r>
              <a:rPr lang="en-US" altLang="en-US" sz="1200" b="1" dirty="0" smtClean="0">
                <a:solidFill>
                  <a:srgbClr val="000000"/>
                </a:solidFill>
                <a:latin typeface="Arial Narrow" pitchFamily="34" charset="0"/>
                <a:cs typeface="ヒラギノ角ゴ Pro W3"/>
              </a:rPr>
              <a:t>Involve key support individuals </a:t>
            </a:r>
          </a:p>
          <a:p>
            <a:pPr marL="111125" indent="-111125" eaLnBrk="1" hangingPunct="1">
              <a:buFont typeface="Arial" panose="020B0604020202020204" pitchFamily="34" charset="0"/>
              <a:buChar char="•"/>
            </a:pPr>
            <a:r>
              <a:rPr lang="en-US" altLang="en-US" sz="1200" b="1" dirty="0" smtClean="0">
                <a:solidFill>
                  <a:srgbClr val="000000"/>
                </a:solidFill>
                <a:latin typeface="Arial Narrow" pitchFamily="34" charset="0"/>
                <a:cs typeface="ヒラギノ角ゴ Pro W3"/>
              </a:rPr>
              <a:t>Connect women to </a:t>
            </a:r>
            <a:r>
              <a:rPr lang="en-US" altLang="en-US" sz="1200" b="1" dirty="0">
                <a:solidFill>
                  <a:srgbClr val="000000"/>
                </a:solidFill>
                <a:latin typeface="Arial Narrow" pitchFamily="34" charset="0"/>
                <a:cs typeface="ヒラギノ角ゴ Pro W3"/>
              </a:rPr>
              <a:t>insurance, </a:t>
            </a:r>
            <a:r>
              <a:rPr lang="en-US" altLang="en-US" sz="1200" b="1" dirty="0" smtClean="0">
                <a:solidFill>
                  <a:srgbClr val="000000"/>
                </a:solidFill>
                <a:latin typeface="Arial Narrow" pitchFamily="34" charset="0"/>
                <a:cs typeface="ヒラギノ角ゴ Pro W3"/>
              </a:rPr>
              <a:t>home </a:t>
            </a:r>
            <a:r>
              <a:rPr lang="en-US" altLang="en-US" sz="1200" b="1" dirty="0">
                <a:solidFill>
                  <a:srgbClr val="000000"/>
                </a:solidFill>
                <a:latin typeface="Arial Narrow" pitchFamily="34" charset="0"/>
                <a:cs typeface="ヒラギノ角ゴ Pro W3"/>
              </a:rPr>
              <a:t>care, social </a:t>
            </a:r>
            <a:r>
              <a:rPr lang="en-US" altLang="en-US" sz="1200" b="1" dirty="0" smtClean="0">
                <a:solidFill>
                  <a:srgbClr val="000000"/>
                </a:solidFill>
                <a:latin typeface="Arial Narrow" pitchFamily="34" charset="0"/>
                <a:cs typeface="ヒラギノ角ゴ Pro W3"/>
              </a:rPr>
              <a:t>services, etc. </a:t>
            </a:r>
            <a:r>
              <a:rPr lang="en-US" altLang="en-US" sz="1200" b="1" dirty="0">
                <a:solidFill>
                  <a:srgbClr val="000000"/>
                </a:solidFill>
                <a:latin typeface="Arial Narrow" pitchFamily="34" charset="0"/>
                <a:cs typeface="ヒラギノ角ゴ Pro W3"/>
              </a:rPr>
              <a:t>to </a:t>
            </a:r>
            <a:r>
              <a:rPr lang="en-US" altLang="en-US" sz="1200" b="1" dirty="0" smtClean="0">
                <a:solidFill>
                  <a:srgbClr val="000000"/>
                </a:solidFill>
                <a:latin typeface="Arial Narrow" pitchFamily="34" charset="0"/>
                <a:cs typeface="ヒラギノ角ゴ Pro W3"/>
              </a:rPr>
              <a:t>ensure progesterone available &amp; administered  </a:t>
            </a:r>
            <a:endParaRPr lang="en-US" altLang="en-US" sz="1200" b="1" dirty="0">
              <a:solidFill>
                <a:srgbClr val="000000"/>
              </a:solidFill>
              <a:latin typeface="Arial Narrow" pitchFamily="34" charset="0"/>
              <a:cs typeface="ヒラギノ角ゴ Pro W3"/>
            </a:endParaRPr>
          </a:p>
          <a:p>
            <a:pPr marL="111125" indent="-111125" eaLnBrk="1" hangingPunct="1">
              <a:buFont typeface="Arial" panose="020B0604020202020204" pitchFamily="34" charset="0"/>
              <a:buChar char="•"/>
            </a:pPr>
            <a:endParaRPr lang="en-US" altLang="en-US" sz="1200" b="1" dirty="0" smtClean="0">
              <a:solidFill>
                <a:srgbClr val="000000"/>
              </a:solidFill>
              <a:latin typeface="Arial Narrow" pitchFamily="34" charset="0"/>
              <a:cs typeface="ヒラギノ角ゴ Pro W3"/>
            </a:endParaRPr>
          </a:p>
          <a:p>
            <a:pPr marL="111125" indent="-111125" eaLnBrk="1" hangingPunct="1">
              <a:buFont typeface="Arial" panose="020B0604020202020204" pitchFamily="34" charset="0"/>
              <a:buChar char="•"/>
            </a:pPr>
            <a:endParaRPr lang="en-US" altLang="en-US" sz="1200" b="1" dirty="0">
              <a:solidFill>
                <a:srgbClr val="000000"/>
              </a:solidFill>
              <a:latin typeface="Arial Narrow" pitchFamily="34" charset="0"/>
              <a:cs typeface="ヒラギノ角ゴ Pro W3"/>
            </a:endParaRPr>
          </a:p>
        </p:txBody>
      </p:sp>
      <p:sp>
        <p:nvSpPr>
          <p:cNvPr id="24611" name="Rectangle 14"/>
          <p:cNvSpPr>
            <a:spLocks noChangeArrowheads="1"/>
          </p:cNvSpPr>
          <p:nvPr/>
        </p:nvSpPr>
        <p:spPr bwMode="auto">
          <a:xfrm>
            <a:off x="6248400" y="2169417"/>
            <a:ext cx="2743200" cy="1828800"/>
          </a:xfrm>
          <a:prstGeom prst="rect">
            <a:avLst/>
          </a:prstGeom>
          <a:solidFill>
            <a:srgbClr val="FFCCFF"/>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marL="171450" indent="-171450" eaLnBrk="1" hangingPunct="1">
              <a:buFont typeface="Arial"/>
              <a:buChar char="•"/>
            </a:pPr>
            <a:r>
              <a:rPr lang="en-US" sz="1200" b="1" dirty="0" smtClean="0">
                <a:solidFill>
                  <a:srgbClr val="000000"/>
                </a:solidFill>
                <a:latin typeface="Arial Narrow"/>
                <a:cs typeface="Arial Narrow"/>
              </a:rPr>
              <a:t>Work with Medicaid and Medicaid Plans to identify women at risk and reduce administrative barriers</a:t>
            </a:r>
          </a:p>
          <a:p>
            <a:pPr marL="171450" indent="-171450" eaLnBrk="1" hangingPunct="1">
              <a:buFont typeface="Arial"/>
              <a:buChar char="•"/>
            </a:pPr>
            <a:r>
              <a:rPr lang="en-US" sz="1200" b="1" dirty="0" smtClean="0">
                <a:solidFill>
                  <a:srgbClr val="000000"/>
                </a:solidFill>
                <a:latin typeface="Arial Narrow"/>
                <a:cs typeface="Arial Narrow"/>
              </a:rPr>
              <a:t>Create a written protocol for identified candidates</a:t>
            </a:r>
          </a:p>
          <a:p>
            <a:pPr marL="171450" indent="-171450" eaLnBrk="1" hangingPunct="1">
              <a:buFont typeface="Arial"/>
              <a:buChar char="•"/>
            </a:pPr>
            <a:r>
              <a:rPr lang="en-US" sz="1200" b="1" dirty="0" smtClean="0">
                <a:solidFill>
                  <a:srgbClr val="000000"/>
                </a:solidFill>
                <a:latin typeface="Arial Narrow"/>
                <a:cs typeface="Arial Narrow"/>
              </a:rPr>
              <a:t>Start</a:t>
            </a:r>
            <a:r>
              <a:rPr lang="en-US" sz="1200" b="1" dirty="0" smtClean="0">
                <a:solidFill>
                  <a:srgbClr val="000000"/>
                </a:solidFill>
                <a:cs typeface="ヒラギノ角ゴ Pro W3"/>
              </a:rPr>
              <a:t> </a:t>
            </a:r>
            <a:r>
              <a:rPr lang="en-US" sz="1200" b="1" dirty="0">
                <a:solidFill>
                  <a:srgbClr val="000000"/>
                </a:solidFill>
                <a:latin typeface="Arial Narrow"/>
                <a:cs typeface="Arial Narrow"/>
              </a:rPr>
              <a:t>p</a:t>
            </a:r>
            <a:r>
              <a:rPr lang="en-US" sz="1200" b="1" dirty="0" smtClean="0">
                <a:solidFill>
                  <a:srgbClr val="000000"/>
                </a:solidFill>
                <a:latin typeface="Arial Narrow"/>
                <a:cs typeface="Arial Narrow"/>
              </a:rPr>
              <a:t>rogesterone as soon as possible (according to ACOG and SMFM guidelines) after identification of eligible woman</a:t>
            </a:r>
          </a:p>
        </p:txBody>
      </p:sp>
      <p:sp>
        <p:nvSpPr>
          <p:cNvPr id="24615" name="Rectangle 13"/>
          <p:cNvSpPr>
            <a:spLocks noChangeArrowheads="1"/>
          </p:cNvSpPr>
          <p:nvPr/>
        </p:nvSpPr>
        <p:spPr bwMode="auto">
          <a:xfrm>
            <a:off x="6248400" y="380999"/>
            <a:ext cx="2743200" cy="1696699"/>
          </a:xfrm>
          <a:prstGeom prst="rect">
            <a:avLst/>
          </a:prstGeom>
          <a:solidFill>
            <a:srgbClr val="FFCCFF"/>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marL="171450" indent="-171450" eaLnBrk="1" hangingPunct="1">
              <a:buFont typeface="Arial"/>
              <a:buChar char="•"/>
            </a:pPr>
            <a:endParaRPr lang="en-US" altLang="en-US" sz="1200" b="1" dirty="0" smtClean="0">
              <a:solidFill>
                <a:srgbClr val="000000"/>
              </a:solidFill>
              <a:latin typeface="Arial Narrow" pitchFamily="34" charset="0"/>
              <a:cs typeface="ヒラギノ角ゴ Pro W3"/>
            </a:endParaRPr>
          </a:p>
          <a:p>
            <a:pPr marL="171450" indent="-171450" eaLnBrk="1" hangingPunct="1">
              <a:buFont typeface="Arial"/>
              <a:buChar char="•"/>
            </a:pPr>
            <a:r>
              <a:rPr lang="en-US" altLang="en-US" sz="1200" b="1" dirty="0" smtClean="0">
                <a:solidFill>
                  <a:srgbClr val="000000"/>
                </a:solidFill>
                <a:latin typeface="Arial Narrow" pitchFamily="34" charset="0"/>
                <a:cs typeface="ヒラギノ角ゴ Pro W3"/>
              </a:rPr>
              <a:t>Screen women for OB history of preterm birth</a:t>
            </a:r>
          </a:p>
          <a:p>
            <a:pPr marL="171450" indent="-171450" eaLnBrk="1" hangingPunct="1">
              <a:buFont typeface="Arial"/>
              <a:buChar char="•"/>
            </a:pPr>
            <a:r>
              <a:rPr lang="en-US" altLang="en-US" sz="1200" b="1" dirty="0" smtClean="0">
                <a:solidFill>
                  <a:srgbClr val="000000"/>
                </a:solidFill>
                <a:latin typeface="Arial Narrow" pitchFamily="34" charset="0"/>
                <a:cs typeface="ヒラギノ角ゴ Pro W3"/>
              </a:rPr>
              <a:t>Align and communicate with EDs, WIC,  CHW, MCPs, etc. to screen and refer when history of preterm birth</a:t>
            </a:r>
          </a:p>
          <a:p>
            <a:pPr marL="171450" indent="-171450" eaLnBrk="1" hangingPunct="1">
              <a:buFont typeface="Arial"/>
              <a:buChar char="•"/>
            </a:pPr>
            <a:r>
              <a:rPr lang="en-US" altLang="en-US" sz="1200" b="1" dirty="0" smtClean="0">
                <a:solidFill>
                  <a:srgbClr val="000000"/>
                </a:solidFill>
                <a:latin typeface="Arial Narrow" pitchFamily="34" charset="0"/>
                <a:cs typeface="ヒラギノ角ゴ Pro W3"/>
              </a:rPr>
              <a:t>Facilitate rapid new OB appointments</a:t>
            </a:r>
            <a:endParaRPr lang="en-US" altLang="en-US" sz="1200" b="1" dirty="0">
              <a:solidFill>
                <a:srgbClr val="000000"/>
              </a:solidFill>
              <a:latin typeface="Arial Narrow" pitchFamily="34" charset="0"/>
              <a:cs typeface="ヒラギノ角ゴ Pro W3"/>
            </a:endParaRPr>
          </a:p>
          <a:p>
            <a:pPr marL="171450" indent="-171450" eaLnBrk="1" hangingPunct="1">
              <a:buFont typeface="Arial"/>
              <a:buChar char="•"/>
            </a:pPr>
            <a:r>
              <a:rPr lang="en-US" altLang="en-US" sz="1200" b="1" dirty="0" smtClean="0">
                <a:solidFill>
                  <a:srgbClr val="000000"/>
                </a:solidFill>
                <a:latin typeface="Arial Narrow" pitchFamily="34" charset="0"/>
                <a:cs typeface="ヒラギノ角ゴ Pro W3"/>
              </a:rPr>
              <a:t>Postpartum counseling on progesterone for those eligible in next pregnancy</a:t>
            </a:r>
          </a:p>
          <a:p>
            <a:pPr eaLnBrk="1" hangingPunct="1"/>
            <a:endParaRPr lang="en-US" altLang="en-US" sz="1200" b="1" dirty="0">
              <a:solidFill>
                <a:srgbClr val="000000"/>
              </a:solidFill>
              <a:latin typeface="Arial Narrow" pitchFamily="34" charset="0"/>
              <a:cs typeface="ヒラギノ角ゴ Pro W3"/>
            </a:endParaRPr>
          </a:p>
        </p:txBody>
      </p:sp>
      <p:cxnSp>
        <p:nvCxnSpPr>
          <p:cNvPr id="8232" name="AutoShape 40"/>
          <p:cNvCxnSpPr>
            <a:cxnSpLocks noChangeShapeType="1"/>
            <a:stCxn id="24615" idx="1"/>
            <a:endCxn id="24591" idx="3"/>
          </p:cNvCxnSpPr>
          <p:nvPr/>
        </p:nvCxnSpPr>
        <p:spPr bwMode="auto">
          <a:xfrm flipH="1">
            <a:off x="5181600" y="1229349"/>
            <a:ext cx="1066800" cy="147575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35" name="AutoShape 40"/>
          <p:cNvCxnSpPr>
            <a:cxnSpLocks noChangeShapeType="1"/>
            <a:stCxn id="24611" idx="1"/>
            <a:endCxn id="8212" idx="3"/>
          </p:cNvCxnSpPr>
          <p:nvPr/>
        </p:nvCxnSpPr>
        <p:spPr bwMode="auto">
          <a:xfrm flipH="1">
            <a:off x="5181600" y="3083817"/>
            <a:ext cx="1066800" cy="53568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37" name="AutoShape 40"/>
          <p:cNvCxnSpPr>
            <a:cxnSpLocks noChangeShapeType="1"/>
            <a:stCxn id="24611" idx="1"/>
            <a:endCxn id="24592" idx="3"/>
          </p:cNvCxnSpPr>
          <p:nvPr/>
        </p:nvCxnSpPr>
        <p:spPr bwMode="auto">
          <a:xfrm flipH="1">
            <a:off x="5181600" y="3083817"/>
            <a:ext cx="1066800" cy="145008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40" name="AutoShape 40"/>
          <p:cNvCxnSpPr>
            <a:cxnSpLocks noChangeShapeType="1"/>
            <a:stCxn id="24610" idx="1"/>
            <a:endCxn id="29" idx="3"/>
          </p:cNvCxnSpPr>
          <p:nvPr/>
        </p:nvCxnSpPr>
        <p:spPr bwMode="auto">
          <a:xfrm flipH="1" flipV="1">
            <a:off x="5181600" y="5531117"/>
            <a:ext cx="1066800" cy="42571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Rectangle 14"/>
          <p:cNvSpPr>
            <a:spLocks noChangeArrowheads="1"/>
          </p:cNvSpPr>
          <p:nvPr/>
        </p:nvSpPr>
        <p:spPr bwMode="auto">
          <a:xfrm>
            <a:off x="6248400" y="4089935"/>
            <a:ext cx="2743200" cy="1143000"/>
          </a:xfrm>
          <a:prstGeom prst="rect">
            <a:avLst/>
          </a:prstGeom>
          <a:solidFill>
            <a:srgbClr val="FFCCFF"/>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marL="171450" indent="-171450" eaLnBrk="1" hangingPunct="1">
              <a:buFont typeface="Arial"/>
              <a:buChar char="•"/>
            </a:pPr>
            <a:r>
              <a:rPr lang="en-US" altLang="en-US" sz="1200" b="1" dirty="0" smtClean="0">
                <a:latin typeface="Arial Narrow"/>
                <a:cs typeface="Arial Narrow"/>
              </a:rPr>
              <a:t>Use sonographers trained in cervical length measurement</a:t>
            </a:r>
          </a:p>
          <a:p>
            <a:pPr marL="171450" indent="-171450" eaLnBrk="1" hangingPunct="1">
              <a:buFont typeface="Arial"/>
              <a:buChar char="•"/>
            </a:pPr>
            <a:r>
              <a:rPr lang="en-US" altLang="en-US" sz="1200" b="1" dirty="0" smtClean="0">
                <a:latin typeface="Arial Narrow"/>
                <a:cs typeface="Arial Narrow"/>
              </a:rPr>
              <a:t>Develop a practice protocol to selectively or universally screen cervical length (consider population risk)</a:t>
            </a:r>
          </a:p>
        </p:txBody>
      </p:sp>
      <p:cxnSp>
        <p:nvCxnSpPr>
          <p:cNvPr id="43" name="AutoShape 40"/>
          <p:cNvCxnSpPr>
            <a:cxnSpLocks noChangeShapeType="1"/>
            <a:stCxn id="42" idx="1"/>
          </p:cNvCxnSpPr>
          <p:nvPr/>
        </p:nvCxnSpPr>
        <p:spPr bwMode="auto">
          <a:xfrm flipH="1" flipV="1">
            <a:off x="5181600" y="3918485"/>
            <a:ext cx="1066800" cy="7429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AutoShape 47"/>
          <p:cNvCxnSpPr>
            <a:cxnSpLocks noChangeShapeType="1"/>
          </p:cNvCxnSpPr>
          <p:nvPr/>
        </p:nvCxnSpPr>
        <p:spPr bwMode="auto">
          <a:xfrm flipH="1" flipV="1">
            <a:off x="2286000" y="3276600"/>
            <a:ext cx="1177640" cy="3429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AutoShape 40"/>
          <p:cNvCxnSpPr>
            <a:cxnSpLocks noChangeShapeType="1"/>
            <a:stCxn id="42" idx="1"/>
            <a:endCxn id="29" idx="3"/>
          </p:cNvCxnSpPr>
          <p:nvPr/>
        </p:nvCxnSpPr>
        <p:spPr bwMode="auto">
          <a:xfrm flipH="1">
            <a:off x="5181600" y="4661435"/>
            <a:ext cx="1066800" cy="86968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Rectangle 7"/>
          <p:cNvSpPr>
            <a:spLocks noChangeArrowheads="1"/>
          </p:cNvSpPr>
          <p:nvPr/>
        </p:nvSpPr>
        <p:spPr bwMode="auto">
          <a:xfrm>
            <a:off x="3505200" y="5105399"/>
            <a:ext cx="1676400" cy="851435"/>
          </a:xfrm>
          <a:prstGeom prst="rect">
            <a:avLst/>
          </a:prstGeom>
          <a:solidFill>
            <a:srgbClr val="FFFF99"/>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eaLnBrk="1" hangingPunct="1"/>
            <a:r>
              <a:rPr lang="en-US" altLang="en-US" sz="1200" b="1" dirty="0">
                <a:solidFill>
                  <a:srgbClr val="000000"/>
                </a:solidFill>
                <a:latin typeface="Arial"/>
                <a:cs typeface="Arial"/>
              </a:rPr>
              <a:t>C</a:t>
            </a:r>
            <a:r>
              <a:rPr lang="en-US" altLang="en-US" sz="1200" b="1" dirty="0" smtClean="0">
                <a:solidFill>
                  <a:srgbClr val="000000"/>
                </a:solidFill>
                <a:latin typeface="Arial"/>
                <a:cs typeface="Arial"/>
              </a:rPr>
              <a:t>ustomize patient care to start and maintain women on progesterone</a:t>
            </a:r>
            <a:endParaRPr lang="en-US" altLang="en-US" sz="1200" b="1" dirty="0">
              <a:solidFill>
                <a:srgbClr val="000000"/>
              </a:solidFill>
              <a:latin typeface="Arial"/>
              <a:cs typeface="Arial"/>
            </a:endParaRPr>
          </a:p>
        </p:txBody>
      </p:sp>
      <p:cxnSp>
        <p:nvCxnSpPr>
          <p:cNvPr id="30" name="AutoShape 40"/>
          <p:cNvCxnSpPr>
            <a:cxnSpLocks noChangeShapeType="1"/>
            <a:stCxn id="24611" idx="1"/>
            <a:endCxn id="24591" idx="3"/>
          </p:cNvCxnSpPr>
          <p:nvPr/>
        </p:nvCxnSpPr>
        <p:spPr bwMode="auto">
          <a:xfrm flipH="1" flipV="1">
            <a:off x="5181600" y="2705100"/>
            <a:ext cx="1066800" cy="37871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Rectangle 7"/>
          <p:cNvSpPr>
            <a:spLocks noChangeArrowheads="1"/>
          </p:cNvSpPr>
          <p:nvPr/>
        </p:nvSpPr>
        <p:spPr bwMode="auto">
          <a:xfrm>
            <a:off x="3521517" y="1600200"/>
            <a:ext cx="1676400" cy="609600"/>
          </a:xfrm>
          <a:prstGeom prst="rect">
            <a:avLst/>
          </a:prstGeom>
          <a:solidFill>
            <a:srgbClr val="FFFF99"/>
          </a:solidFill>
          <a:ln w="38100">
            <a:solidFill>
              <a:schemeClr val="tx1"/>
            </a:solidFill>
            <a:miter lim="800000"/>
            <a:headEnd/>
            <a:tailEnd/>
          </a:ln>
        </p:spPr>
        <p:txBody>
          <a:bodyPr anchor="ctr"/>
          <a:lstStyle>
            <a:lvl1pPr eaLnBrk="0" hangingPunct="0">
              <a:defRPr>
                <a:solidFill>
                  <a:schemeClr val="tx1"/>
                </a:solidFill>
                <a:latin typeface="Arial" pitchFamily="34" charset="0"/>
                <a:ea typeface="ヒラギノ角ゴ Pro W3" pitchFamily="124" charset="-128"/>
              </a:defRPr>
            </a:lvl1pPr>
            <a:lvl2pPr marL="742950" indent="-285750" eaLnBrk="0" hangingPunct="0">
              <a:defRPr>
                <a:solidFill>
                  <a:schemeClr val="tx1"/>
                </a:solidFill>
                <a:latin typeface="Arial" pitchFamily="34" charset="0"/>
                <a:ea typeface="ヒラギノ角ゴ Pro W3" pitchFamily="124" charset="-128"/>
              </a:defRPr>
            </a:lvl2pPr>
            <a:lvl3pPr marL="1143000" indent="-228600" eaLnBrk="0" hangingPunct="0">
              <a:defRPr>
                <a:solidFill>
                  <a:schemeClr val="tx1"/>
                </a:solidFill>
                <a:latin typeface="Arial" pitchFamily="34" charset="0"/>
                <a:ea typeface="ヒラギノ角ゴ Pro W3" pitchFamily="124" charset="-128"/>
              </a:defRPr>
            </a:lvl3pPr>
            <a:lvl4pPr marL="1600200" indent="-228600" eaLnBrk="0" hangingPunct="0">
              <a:defRPr>
                <a:solidFill>
                  <a:schemeClr val="tx1"/>
                </a:solidFill>
                <a:latin typeface="Arial" pitchFamily="34" charset="0"/>
                <a:ea typeface="ヒラギノ角ゴ Pro W3" pitchFamily="124" charset="-128"/>
              </a:defRPr>
            </a:lvl4pPr>
            <a:lvl5pPr marL="2057400" indent="-228600" eaLnBrk="0" hangingPunct="0">
              <a:defRPr>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4" charset="-128"/>
              </a:defRPr>
            </a:lvl9pPr>
          </a:lstStyle>
          <a:p>
            <a:pPr eaLnBrk="1" hangingPunct="1"/>
            <a:r>
              <a:rPr lang="en-US" altLang="en-US" sz="1200" b="1" dirty="0">
                <a:solidFill>
                  <a:srgbClr val="000000"/>
                </a:solidFill>
                <a:cs typeface="Arial" pitchFamily="34" charset="0"/>
              </a:rPr>
              <a:t>E</a:t>
            </a:r>
            <a:r>
              <a:rPr lang="en-US" altLang="en-US" sz="1200" b="1" dirty="0" smtClean="0">
                <a:solidFill>
                  <a:srgbClr val="000000"/>
                </a:solidFill>
                <a:cs typeface="Arial" pitchFamily="34" charset="0"/>
              </a:rPr>
              <a:t>arly access to prenatal care </a:t>
            </a:r>
            <a:endParaRPr lang="en-US" altLang="en-US" sz="1000" dirty="0">
              <a:solidFill>
                <a:srgbClr val="FF0000"/>
              </a:solidFill>
              <a:cs typeface="ヒラギノ角ゴ Pro W3"/>
            </a:endParaRPr>
          </a:p>
        </p:txBody>
      </p:sp>
      <p:cxnSp>
        <p:nvCxnSpPr>
          <p:cNvPr id="35" name="AutoShape 40"/>
          <p:cNvCxnSpPr>
            <a:cxnSpLocks noChangeShapeType="1"/>
          </p:cNvCxnSpPr>
          <p:nvPr/>
        </p:nvCxnSpPr>
        <p:spPr bwMode="auto">
          <a:xfrm flipH="1">
            <a:off x="2286000" y="1905000"/>
            <a:ext cx="1219198" cy="56407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AutoShape 40"/>
          <p:cNvCxnSpPr>
            <a:cxnSpLocks noChangeShapeType="1"/>
            <a:stCxn id="24615" idx="1"/>
            <a:endCxn id="32" idx="3"/>
          </p:cNvCxnSpPr>
          <p:nvPr/>
        </p:nvCxnSpPr>
        <p:spPr bwMode="auto">
          <a:xfrm flipH="1">
            <a:off x="5197917" y="1229349"/>
            <a:ext cx="1050483" cy="67565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5910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43400" y="457200"/>
            <a:ext cx="4625376" cy="6011879"/>
          </a:xfrm>
          <a:prstGeom prst="rect">
            <a:avLst/>
          </a:prstGeom>
          <a:ln>
            <a:solidFill>
              <a:srgbClr val="000000"/>
            </a:solidFill>
          </a:ln>
        </p:spPr>
      </p:pic>
      <p:sp>
        <p:nvSpPr>
          <p:cNvPr id="3" name="TextBox 2"/>
          <p:cNvSpPr txBox="1"/>
          <p:nvPr/>
        </p:nvSpPr>
        <p:spPr>
          <a:xfrm>
            <a:off x="152400" y="228600"/>
            <a:ext cx="4046699" cy="6494085"/>
          </a:xfrm>
          <a:prstGeom prst="rect">
            <a:avLst/>
          </a:prstGeom>
          <a:noFill/>
        </p:spPr>
        <p:txBody>
          <a:bodyPr wrap="square" rtlCol="0">
            <a:spAutoFit/>
          </a:bodyPr>
          <a:lstStyle/>
          <a:p>
            <a:pPr algn="ctr" eaLnBrk="1" fontAlgn="auto" hangingPunct="1">
              <a:spcBef>
                <a:spcPts val="0"/>
              </a:spcBef>
              <a:spcAft>
                <a:spcPts val="0"/>
              </a:spcAft>
            </a:pPr>
            <a:r>
              <a:rPr lang="en-US" sz="3600" b="1" dirty="0" smtClean="0">
                <a:ln w="1905"/>
                <a:solidFill>
                  <a:srgbClr val="FF0000"/>
                </a:solidFill>
                <a:effectLst>
                  <a:innerShdw blurRad="69850" dist="43180" dir="5400000">
                    <a:srgbClr val="000000">
                      <a:alpha val="65000"/>
                    </a:srgbClr>
                  </a:innerShdw>
                </a:effectLst>
                <a:latin typeface="Calibri"/>
                <a:ea typeface="+mn-ea"/>
              </a:rPr>
              <a:t>How Did We Do It?</a:t>
            </a:r>
          </a:p>
          <a:p>
            <a:pPr marL="571500" indent="-571500" eaLnBrk="1" fontAlgn="auto" hangingPunct="1">
              <a:spcBef>
                <a:spcPts val="0"/>
              </a:spcBef>
              <a:spcAft>
                <a:spcPts val="0"/>
              </a:spcAft>
              <a:buFont typeface="Arial"/>
              <a:buChar char="•"/>
            </a:pPr>
            <a:r>
              <a:rPr lang="en-US" sz="2800" b="1" dirty="0" smtClean="0">
                <a:ln w="1905"/>
                <a:solidFill>
                  <a:srgbClr val="000000"/>
                </a:solidFill>
                <a:effectLst>
                  <a:innerShdw blurRad="69850" dist="43180" dir="5400000">
                    <a:srgbClr val="000000">
                      <a:alpha val="65000"/>
                    </a:srgbClr>
                  </a:innerShdw>
                </a:effectLst>
                <a:latin typeface="Calibri"/>
                <a:ea typeface="+mn-ea"/>
              </a:rPr>
              <a:t>Standard Protocols </a:t>
            </a:r>
          </a:p>
          <a:p>
            <a:pPr marL="1028700" lvl="1" indent="-571500" eaLnBrk="1" fontAlgn="auto" hangingPunct="1">
              <a:spcBef>
                <a:spcPts val="0"/>
              </a:spcBef>
              <a:spcAft>
                <a:spcPts val="0"/>
              </a:spcAft>
              <a:buFont typeface="Arial"/>
              <a:buChar char="•"/>
            </a:pPr>
            <a:r>
              <a:rPr lang="en-US" sz="2800" b="1" dirty="0" smtClean="0">
                <a:ln w="1905"/>
                <a:solidFill>
                  <a:srgbClr val="0000FF"/>
                </a:solidFill>
                <a:effectLst>
                  <a:innerShdw blurRad="69850" dist="43180" dir="5400000">
                    <a:srgbClr val="000000">
                      <a:alpha val="65000"/>
                    </a:srgbClr>
                  </a:innerShdw>
                </a:effectLst>
                <a:latin typeface="Calibri"/>
                <a:ea typeface="+mn-ea"/>
              </a:rPr>
              <a:t>P Rx &amp; </a:t>
            </a:r>
            <a:r>
              <a:rPr lang="en-US" sz="2800" b="1" dirty="0" err="1" smtClean="0">
                <a:ln w="1905"/>
                <a:solidFill>
                  <a:srgbClr val="0000FF"/>
                </a:solidFill>
                <a:effectLst>
                  <a:innerShdw blurRad="69850" dist="43180" dir="5400000">
                    <a:srgbClr val="000000">
                      <a:alpha val="65000"/>
                    </a:srgbClr>
                  </a:innerShdw>
                </a:effectLst>
                <a:latin typeface="Calibri"/>
                <a:ea typeface="+mn-ea"/>
              </a:rPr>
              <a:t>Cx</a:t>
            </a:r>
            <a:r>
              <a:rPr lang="en-US" sz="2800" b="1" dirty="0" smtClean="0">
                <a:ln w="1905"/>
                <a:solidFill>
                  <a:srgbClr val="0000FF"/>
                </a:solidFill>
                <a:effectLst>
                  <a:innerShdw blurRad="69850" dist="43180" dir="5400000">
                    <a:srgbClr val="000000">
                      <a:alpha val="65000"/>
                    </a:srgbClr>
                  </a:innerShdw>
                </a:effectLst>
                <a:latin typeface="Calibri"/>
                <a:ea typeface="+mn-ea"/>
              </a:rPr>
              <a:t> US</a:t>
            </a:r>
          </a:p>
          <a:p>
            <a:pPr marL="1028700" lvl="1" indent="-571500" eaLnBrk="1" fontAlgn="auto" hangingPunct="1">
              <a:spcBef>
                <a:spcPts val="0"/>
              </a:spcBef>
              <a:spcAft>
                <a:spcPts val="0"/>
              </a:spcAft>
              <a:buFont typeface="Arial"/>
              <a:buChar char="•"/>
            </a:pPr>
            <a:r>
              <a:rPr lang="en-US" sz="2800" b="1" dirty="0" smtClean="0">
                <a:ln w="1905"/>
                <a:solidFill>
                  <a:srgbClr val="0000FF"/>
                </a:solidFill>
                <a:effectLst>
                  <a:innerShdw blurRad="69850" dist="43180" dir="5400000">
                    <a:srgbClr val="000000">
                      <a:alpha val="65000"/>
                    </a:srgbClr>
                  </a:innerShdw>
                </a:effectLst>
                <a:latin typeface="Calibri"/>
                <a:ea typeface="+mn-ea"/>
              </a:rPr>
              <a:t>Be Flexible</a:t>
            </a:r>
          </a:p>
          <a:p>
            <a:pPr marL="571500" indent="-571500" eaLnBrk="1" fontAlgn="auto" hangingPunct="1">
              <a:spcBef>
                <a:spcPts val="0"/>
              </a:spcBef>
              <a:spcAft>
                <a:spcPts val="0"/>
              </a:spcAft>
              <a:buFont typeface="Arial"/>
              <a:buChar char="•"/>
            </a:pPr>
            <a:r>
              <a:rPr lang="en-US" sz="2800" b="1" dirty="0" smtClean="0">
                <a:ln w="1905"/>
                <a:solidFill>
                  <a:srgbClr val="000000"/>
                </a:solidFill>
                <a:effectLst>
                  <a:innerShdw blurRad="69850" dist="43180" dir="5400000">
                    <a:srgbClr val="000000">
                      <a:alpha val="65000"/>
                    </a:srgbClr>
                  </a:innerShdw>
                </a:effectLst>
                <a:latin typeface="Calibri"/>
                <a:ea typeface="+mn-ea"/>
              </a:rPr>
              <a:t>Quick Screen for PTB</a:t>
            </a:r>
          </a:p>
          <a:p>
            <a:pPr marL="1028700" lvl="1" indent="-571500" eaLnBrk="1" fontAlgn="auto" hangingPunct="1">
              <a:spcBef>
                <a:spcPts val="0"/>
              </a:spcBef>
              <a:spcAft>
                <a:spcPts val="0"/>
              </a:spcAft>
              <a:buFont typeface="Arial"/>
              <a:buChar char="•"/>
            </a:pPr>
            <a:r>
              <a:rPr lang="en-US" sz="2400" b="1" dirty="0" smtClean="0">
                <a:ln w="1905"/>
                <a:solidFill>
                  <a:srgbClr val="0000FF"/>
                </a:solidFill>
                <a:effectLst>
                  <a:innerShdw blurRad="69850" dist="43180" dir="5400000">
                    <a:srgbClr val="000000">
                      <a:alpha val="65000"/>
                    </a:srgbClr>
                  </a:innerShdw>
                </a:effectLst>
                <a:latin typeface="Calibri"/>
                <a:ea typeface="+mn-ea"/>
              </a:rPr>
              <a:t>Go to Head of Line</a:t>
            </a:r>
          </a:p>
          <a:p>
            <a:pPr marL="571500" indent="-571500" eaLnBrk="1" fontAlgn="auto" hangingPunct="1">
              <a:spcBef>
                <a:spcPts val="0"/>
              </a:spcBef>
              <a:spcAft>
                <a:spcPts val="0"/>
              </a:spcAft>
              <a:buFont typeface="Arial"/>
              <a:buChar char="•"/>
            </a:pPr>
            <a:r>
              <a:rPr lang="en-US" sz="2800" b="1" dirty="0" smtClean="0">
                <a:ln w="1905"/>
                <a:solidFill>
                  <a:srgbClr val="000000"/>
                </a:solidFill>
                <a:effectLst>
                  <a:innerShdw blurRad="69850" dist="43180" dir="5400000">
                    <a:srgbClr val="000000">
                      <a:alpha val="65000"/>
                    </a:srgbClr>
                  </a:innerShdw>
                </a:effectLst>
                <a:latin typeface="Calibri"/>
                <a:ea typeface="+mn-ea"/>
              </a:rPr>
              <a:t>Log ALL P-Eligible</a:t>
            </a:r>
          </a:p>
          <a:p>
            <a:pPr marL="1028700" lvl="1" indent="-571500" eaLnBrk="1" fontAlgn="auto" hangingPunct="1">
              <a:spcBef>
                <a:spcPts val="0"/>
              </a:spcBef>
              <a:spcAft>
                <a:spcPts val="0"/>
              </a:spcAft>
              <a:buFont typeface="Arial"/>
              <a:buChar char="•"/>
            </a:pPr>
            <a:r>
              <a:rPr lang="en-US" sz="2400" b="1" dirty="0" smtClean="0">
                <a:ln w="1905"/>
                <a:solidFill>
                  <a:srgbClr val="0000FF"/>
                </a:solidFill>
                <a:effectLst>
                  <a:innerShdw blurRad="69850" dist="43180" dir="5400000">
                    <a:srgbClr val="000000">
                      <a:alpha val="65000"/>
                    </a:srgbClr>
                  </a:innerShdw>
                </a:effectLst>
                <a:latin typeface="Calibri"/>
                <a:ea typeface="+mn-ea"/>
              </a:rPr>
              <a:t>Track Rx, Delivery, Receipt, &amp; Maintain. </a:t>
            </a:r>
            <a:r>
              <a:rPr lang="en-US" sz="1200" b="1" i="1" dirty="0" smtClean="0">
                <a:ln w="1905"/>
                <a:solidFill>
                  <a:srgbClr val="FF0000"/>
                </a:solidFill>
                <a:effectLst>
                  <a:innerShdw blurRad="69850" dist="43180" dir="5400000">
                    <a:srgbClr val="000000">
                      <a:alpha val="65000"/>
                    </a:srgbClr>
                  </a:innerShdw>
                </a:effectLst>
                <a:latin typeface="Calibri"/>
                <a:ea typeface="+mn-ea"/>
              </a:rPr>
              <a:t>Trust No One</a:t>
            </a:r>
            <a:endParaRPr lang="en-US" sz="2400" b="1" i="1" dirty="0" smtClean="0">
              <a:ln w="1905"/>
              <a:solidFill>
                <a:srgbClr val="FF0000"/>
              </a:solidFill>
              <a:effectLst>
                <a:innerShdw blurRad="69850" dist="43180" dir="5400000">
                  <a:srgbClr val="000000">
                    <a:alpha val="65000"/>
                  </a:srgbClr>
                </a:innerShdw>
              </a:effectLst>
              <a:latin typeface="Calibri"/>
              <a:ea typeface="+mn-ea"/>
            </a:endParaRPr>
          </a:p>
          <a:p>
            <a:pPr marL="571500" indent="-571500" eaLnBrk="1" fontAlgn="auto" hangingPunct="1">
              <a:spcBef>
                <a:spcPts val="0"/>
              </a:spcBef>
              <a:spcAft>
                <a:spcPts val="0"/>
              </a:spcAft>
              <a:buFont typeface="Arial"/>
              <a:buChar char="•"/>
            </a:pPr>
            <a:r>
              <a:rPr lang="en-US" sz="2400" b="1" dirty="0" smtClean="0">
                <a:ln w="1905"/>
                <a:solidFill>
                  <a:srgbClr val="000000"/>
                </a:solidFill>
                <a:effectLst>
                  <a:innerShdw blurRad="69850" dist="43180" dir="5400000">
                    <a:srgbClr val="000000">
                      <a:alpha val="65000"/>
                    </a:srgbClr>
                  </a:innerShdw>
                </a:effectLst>
                <a:latin typeface="Calibri"/>
                <a:ea typeface="+mn-ea"/>
              </a:rPr>
              <a:t>Designate P-Navigator</a:t>
            </a:r>
          </a:p>
          <a:p>
            <a:pPr marL="1028700" lvl="1" indent="-571500" eaLnBrk="1" fontAlgn="auto" hangingPunct="1">
              <a:spcBef>
                <a:spcPts val="0"/>
              </a:spcBef>
              <a:spcAft>
                <a:spcPts val="0"/>
              </a:spcAft>
              <a:buFont typeface="Arial"/>
              <a:buChar char="•"/>
            </a:pPr>
            <a:r>
              <a:rPr lang="en-US" sz="2400" b="1" dirty="0" smtClean="0">
                <a:ln w="1905"/>
                <a:solidFill>
                  <a:srgbClr val="0000FF"/>
                </a:solidFill>
                <a:effectLst>
                  <a:innerShdw blurRad="69850" dist="43180" dir="5400000">
                    <a:srgbClr val="000000">
                      <a:alpha val="65000"/>
                    </a:srgbClr>
                  </a:innerShdw>
                </a:effectLst>
                <a:latin typeface="Calibri"/>
                <a:ea typeface="+mn-ea"/>
              </a:rPr>
              <a:t>Who Knows the System &amp; the People</a:t>
            </a:r>
          </a:p>
          <a:p>
            <a:pPr marL="571500" indent="-571500" eaLnBrk="1" fontAlgn="auto" hangingPunct="1">
              <a:spcBef>
                <a:spcPts val="0"/>
              </a:spcBef>
              <a:spcAft>
                <a:spcPts val="0"/>
              </a:spcAft>
              <a:buFont typeface="Arial"/>
              <a:buChar char="•"/>
            </a:pPr>
            <a:r>
              <a:rPr lang="en-US" sz="2800" b="1" dirty="0" smtClean="0">
                <a:ln w="1905"/>
                <a:solidFill>
                  <a:prstClr val="black">
                    <a:lumMod val="95000"/>
                    <a:lumOff val="5000"/>
                  </a:prstClr>
                </a:solidFill>
                <a:effectLst>
                  <a:outerShdw blurRad="38100" dist="38100" dir="2700000" algn="tl">
                    <a:srgbClr val="000000">
                      <a:alpha val="43137"/>
                    </a:srgbClr>
                  </a:outerShdw>
                </a:effectLst>
                <a:latin typeface="Calibri"/>
                <a:ea typeface="+mn-ea"/>
              </a:rPr>
              <a:t>Communication</a:t>
            </a:r>
          </a:p>
          <a:p>
            <a:pPr marL="1028700" lvl="1" indent="-571500" eaLnBrk="1" fontAlgn="auto" hangingPunct="1">
              <a:spcBef>
                <a:spcPts val="0"/>
              </a:spcBef>
              <a:spcAft>
                <a:spcPts val="0"/>
              </a:spcAft>
              <a:buFont typeface="Arial"/>
              <a:buChar char="•"/>
            </a:pPr>
            <a:r>
              <a:rPr lang="en-US" sz="2400" b="1" dirty="0" smtClean="0">
                <a:ln w="1905"/>
                <a:solidFill>
                  <a:srgbClr val="0000FF"/>
                </a:solidFill>
                <a:effectLst>
                  <a:outerShdw blurRad="38100" dist="38100" dir="2700000" algn="tl">
                    <a:srgbClr val="000000">
                      <a:alpha val="43137"/>
                    </a:srgbClr>
                  </a:outerShdw>
                </a:effectLst>
                <a:latin typeface="Calibri"/>
                <a:ea typeface="+mn-ea"/>
              </a:rPr>
              <a:t>Systems Issues     </a:t>
            </a:r>
            <a:r>
              <a:rPr lang="en-US" sz="2400" b="1" dirty="0" smtClean="0">
                <a:ln w="1905"/>
                <a:solidFill>
                  <a:prstClr val="black">
                    <a:lumMod val="95000"/>
                    <a:lumOff val="5000"/>
                  </a:prstClr>
                </a:solidFill>
                <a:effectLst>
                  <a:outerShdw blurRad="38100" dist="38100" dir="2700000" algn="tl">
                    <a:srgbClr val="000000">
                      <a:alpha val="43137"/>
                    </a:srgbClr>
                  </a:outerShdw>
                </a:effectLst>
                <a:latin typeface="Calibri"/>
                <a:ea typeface="+mn-ea"/>
              </a:rPr>
              <a:t>	        e</a:t>
            </a:r>
            <a:r>
              <a:rPr lang="en-US" sz="3200" b="1" i="1" dirty="0" smtClean="0">
                <a:ln w="1905"/>
                <a:solidFill>
                  <a:srgbClr val="FF0000"/>
                </a:solidFill>
                <a:effectLst>
                  <a:outerShdw blurRad="38100" dist="38100" dir="2700000" algn="tl">
                    <a:srgbClr val="000000">
                      <a:alpha val="43137"/>
                    </a:srgbClr>
                  </a:outerShdw>
                </a:effectLst>
                <a:latin typeface="Calibri"/>
                <a:ea typeface="+mn-ea"/>
              </a:rPr>
              <a:t>PRAF2.0</a:t>
            </a:r>
          </a:p>
        </p:txBody>
      </p:sp>
      <p:sp>
        <p:nvSpPr>
          <p:cNvPr id="4" name="TextBox 3"/>
          <p:cNvSpPr txBox="1"/>
          <p:nvPr/>
        </p:nvSpPr>
        <p:spPr>
          <a:xfrm>
            <a:off x="4800600" y="6400800"/>
            <a:ext cx="3786125" cy="369332"/>
          </a:xfrm>
          <a:prstGeom prst="rect">
            <a:avLst/>
          </a:prstGeom>
          <a:solidFill>
            <a:schemeClr val="bg1"/>
          </a:solidFill>
        </p:spPr>
        <p:txBody>
          <a:bodyPr wrap="none" rtlCol="0">
            <a:spAutoFit/>
          </a:bodyPr>
          <a:lstStyle/>
          <a:p>
            <a:pPr algn="ctr"/>
            <a:r>
              <a:rPr lang="de-DE" dirty="0">
                <a:latin typeface="Calibri"/>
                <a:cs typeface="Calibri"/>
              </a:rPr>
              <a:t>Obstet Gynecol 2017;Feb;129:337–46</a:t>
            </a:r>
            <a:r>
              <a:rPr lang="de-DE" dirty="0" smtClean="0">
                <a:latin typeface="Calibri"/>
                <a:cs typeface="Calibri"/>
              </a:rPr>
              <a:t>.</a:t>
            </a:r>
            <a:endParaRPr lang="de-DE" dirty="0">
              <a:latin typeface="Calibri"/>
              <a:cs typeface="Calibri"/>
            </a:endParaRPr>
          </a:p>
        </p:txBody>
      </p:sp>
      <p:sp>
        <p:nvSpPr>
          <p:cNvPr id="5" name="Oval 4"/>
          <p:cNvSpPr/>
          <p:nvPr/>
        </p:nvSpPr>
        <p:spPr>
          <a:xfrm>
            <a:off x="918449" y="5715000"/>
            <a:ext cx="2514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43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5504667"/>
          </a:xfrm>
          <a:prstGeom prst="rect">
            <a:avLst/>
          </a:prstGeom>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1" y="5809467"/>
            <a:ext cx="2220179" cy="105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93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52505" y="457200"/>
            <a:ext cx="4267200" cy="2930540"/>
          </a:xfrm>
          <a:prstGeom prst="rect">
            <a:avLst/>
          </a:prstGeom>
        </p:spPr>
      </p:pic>
      <p:pic>
        <p:nvPicPr>
          <p:cNvPr id="3" name="Picture 2"/>
          <p:cNvPicPr>
            <a:picLocks noChangeAspect="1"/>
          </p:cNvPicPr>
          <p:nvPr/>
        </p:nvPicPr>
        <p:blipFill>
          <a:blip r:embed="rId4"/>
          <a:stretch>
            <a:fillRect/>
          </a:stretch>
        </p:blipFill>
        <p:spPr>
          <a:xfrm>
            <a:off x="304800" y="3733800"/>
            <a:ext cx="4418371" cy="2667000"/>
          </a:xfrm>
          <a:prstGeom prst="rect">
            <a:avLst/>
          </a:prstGeom>
        </p:spPr>
      </p:pic>
      <p:pic>
        <p:nvPicPr>
          <p:cNvPr id="4" name="Picture 3"/>
          <p:cNvPicPr>
            <a:picLocks noChangeAspect="1"/>
          </p:cNvPicPr>
          <p:nvPr/>
        </p:nvPicPr>
        <p:blipFill>
          <a:blip r:embed="rId5"/>
          <a:stretch>
            <a:fillRect/>
          </a:stretch>
        </p:blipFill>
        <p:spPr>
          <a:xfrm>
            <a:off x="5001540" y="3886200"/>
            <a:ext cx="4133588" cy="2514600"/>
          </a:xfrm>
          <a:prstGeom prst="rect">
            <a:avLst/>
          </a:prstGeom>
        </p:spPr>
      </p:pic>
      <p:pic>
        <p:nvPicPr>
          <p:cNvPr id="5" name="Picture 4"/>
          <p:cNvPicPr>
            <a:picLocks noChangeAspect="1"/>
          </p:cNvPicPr>
          <p:nvPr/>
        </p:nvPicPr>
        <p:blipFill>
          <a:blip r:embed="rId6"/>
          <a:stretch>
            <a:fillRect/>
          </a:stretch>
        </p:blipFill>
        <p:spPr>
          <a:xfrm>
            <a:off x="152400" y="457200"/>
            <a:ext cx="4546776" cy="2819400"/>
          </a:xfrm>
          <a:prstGeom prst="rect">
            <a:avLst/>
          </a:prstGeom>
        </p:spPr>
      </p:pic>
      <p:sp>
        <p:nvSpPr>
          <p:cNvPr id="6" name="TextBox 5"/>
          <p:cNvSpPr txBox="1"/>
          <p:nvPr/>
        </p:nvSpPr>
        <p:spPr>
          <a:xfrm>
            <a:off x="228600" y="76200"/>
            <a:ext cx="4363809" cy="400110"/>
          </a:xfrm>
          <a:prstGeom prst="rect">
            <a:avLst/>
          </a:prstGeom>
          <a:solidFill>
            <a:schemeClr val="accent1">
              <a:lumMod val="20000"/>
              <a:lumOff val="80000"/>
            </a:schemeClr>
          </a:solidFill>
        </p:spPr>
        <p:txBody>
          <a:bodyPr wrap="square" rtlCol="0">
            <a:spAutoFit/>
          </a:bodyPr>
          <a:lstStyle/>
          <a:p>
            <a:pPr algn="ctr"/>
            <a:r>
              <a:rPr lang="en-US" sz="2000" dirty="0" smtClean="0">
                <a:solidFill>
                  <a:prstClr val="black"/>
                </a:solidFill>
                <a:latin typeface="Calibri"/>
              </a:rPr>
              <a:t>1.   </a:t>
            </a:r>
            <a:r>
              <a:rPr lang="en-US" sz="2000" b="1" dirty="0" smtClean="0">
                <a:solidFill>
                  <a:prstClr val="black"/>
                </a:solidFill>
                <a:latin typeface="Calibri"/>
              </a:rPr>
              <a:t>ALL OHIO BIRTHS BEFORE 32 WEEKS</a:t>
            </a:r>
            <a:endParaRPr lang="en-US" sz="2000" b="1" dirty="0">
              <a:solidFill>
                <a:prstClr val="black"/>
              </a:solidFill>
              <a:latin typeface="Calibri"/>
            </a:endParaRPr>
          </a:p>
        </p:txBody>
      </p:sp>
      <p:sp>
        <p:nvSpPr>
          <p:cNvPr id="7" name="TextBox 6"/>
          <p:cNvSpPr txBox="1"/>
          <p:nvPr/>
        </p:nvSpPr>
        <p:spPr>
          <a:xfrm>
            <a:off x="4648200" y="76200"/>
            <a:ext cx="4363809" cy="400110"/>
          </a:xfrm>
          <a:prstGeom prst="rect">
            <a:avLst/>
          </a:prstGeom>
          <a:solidFill>
            <a:schemeClr val="accent1">
              <a:lumMod val="20000"/>
              <a:lumOff val="80000"/>
            </a:schemeClr>
          </a:solidFill>
        </p:spPr>
        <p:txBody>
          <a:bodyPr wrap="square" rtlCol="0">
            <a:spAutoFit/>
          </a:bodyPr>
          <a:lstStyle/>
          <a:p>
            <a:pPr algn="ctr"/>
            <a:r>
              <a:rPr lang="en-US" sz="2000" dirty="0">
                <a:solidFill>
                  <a:prstClr val="black"/>
                </a:solidFill>
                <a:latin typeface="Calibri"/>
              </a:rPr>
              <a:t>2</a:t>
            </a:r>
            <a:r>
              <a:rPr lang="en-US" sz="2000" dirty="0" smtClean="0">
                <a:solidFill>
                  <a:prstClr val="black"/>
                </a:solidFill>
                <a:latin typeface="Calibri"/>
              </a:rPr>
              <a:t>.   </a:t>
            </a:r>
            <a:r>
              <a:rPr lang="en-US" b="1" dirty="0" smtClean="0">
                <a:solidFill>
                  <a:prstClr val="black"/>
                </a:solidFill>
                <a:latin typeface="Calibri"/>
              </a:rPr>
              <a:t>ALL OHIO BIRTHS &lt; 32 WKS </a:t>
            </a:r>
            <a:r>
              <a:rPr lang="en-US" b="1" dirty="0" smtClean="0">
                <a:ln w="1905"/>
                <a:solidFill>
                  <a:srgbClr val="FF0000"/>
                </a:solidFill>
                <a:effectLst>
                  <a:innerShdw blurRad="69850" dist="43180" dir="5400000">
                    <a:srgbClr val="000000">
                      <a:alpha val="65000"/>
                    </a:srgbClr>
                  </a:innerShdw>
                </a:effectLst>
                <a:latin typeface="Calibri"/>
              </a:rPr>
              <a:t>w/ </a:t>
            </a:r>
            <a:r>
              <a:rPr lang="en-US" sz="2000" b="1" dirty="0" smtClean="0">
                <a:ln w="1905"/>
                <a:solidFill>
                  <a:srgbClr val="FF0000"/>
                </a:solidFill>
                <a:effectLst>
                  <a:innerShdw blurRad="69850" dist="43180" dir="5400000">
                    <a:srgbClr val="000000">
                      <a:alpha val="65000"/>
                    </a:srgbClr>
                  </a:innerShdw>
                </a:effectLst>
                <a:latin typeface="Calibri"/>
              </a:rPr>
              <a:t>HX PTB</a:t>
            </a:r>
            <a:endParaRPr lang="en-US" sz="2000" b="1" dirty="0">
              <a:ln w="1905"/>
              <a:solidFill>
                <a:srgbClr val="FF0000"/>
              </a:solidFill>
              <a:effectLst>
                <a:innerShdw blurRad="69850" dist="43180" dir="5400000">
                  <a:srgbClr val="000000">
                    <a:alpha val="65000"/>
                  </a:srgbClr>
                </a:innerShdw>
              </a:effectLst>
              <a:latin typeface="Calibri"/>
            </a:endParaRPr>
          </a:p>
        </p:txBody>
      </p:sp>
      <p:sp>
        <p:nvSpPr>
          <p:cNvPr id="8" name="TextBox 7"/>
          <p:cNvSpPr txBox="1"/>
          <p:nvPr/>
        </p:nvSpPr>
        <p:spPr>
          <a:xfrm>
            <a:off x="161272" y="3309803"/>
            <a:ext cx="4363809" cy="646331"/>
          </a:xfrm>
          <a:prstGeom prst="rect">
            <a:avLst/>
          </a:prstGeom>
          <a:solidFill>
            <a:schemeClr val="accent1">
              <a:lumMod val="20000"/>
              <a:lumOff val="80000"/>
            </a:schemeClr>
          </a:solidFill>
        </p:spPr>
        <p:txBody>
          <a:bodyPr wrap="square" rtlCol="0">
            <a:spAutoFit/>
          </a:bodyPr>
          <a:lstStyle/>
          <a:p>
            <a:pPr marL="342900" indent="-342900" algn="ctr">
              <a:buFontTx/>
              <a:buAutoNum type="arabicPeriod" startAt="3"/>
            </a:pPr>
            <a:r>
              <a:rPr lang="en-US" sz="1600" dirty="0" smtClean="0">
                <a:solidFill>
                  <a:prstClr val="black"/>
                </a:solidFill>
                <a:latin typeface="Calibri"/>
              </a:rPr>
              <a:t>ALL OHIO BIRTHS &lt;32 WEEKS </a:t>
            </a:r>
          </a:p>
          <a:p>
            <a:pPr algn="ctr"/>
            <a:r>
              <a:rPr lang="en-US" sz="2000" b="1" dirty="0" smtClean="0">
                <a:ln w="1905"/>
                <a:solidFill>
                  <a:srgbClr val="FF0000"/>
                </a:solidFill>
                <a:effectLst>
                  <a:innerShdw blurRad="69850" dist="43180" dir="5400000">
                    <a:srgbClr val="000000">
                      <a:alpha val="65000"/>
                    </a:srgbClr>
                  </a:innerShdw>
                </a:effectLst>
                <a:latin typeface="Calibri"/>
              </a:rPr>
              <a:t>w</a:t>
            </a:r>
            <a:r>
              <a:rPr lang="en-US" sz="2000" b="1" dirty="0">
                <a:ln w="1905"/>
                <a:solidFill>
                  <a:srgbClr val="FF0000"/>
                </a:solidFill>
                <a:effectLst>
                  <a:innerShdw blurRad="69850" dist="43180" dir="5400000">
                    <a:srgbClr val="000000">
                      <a:alpha val="65000"/>
                    </a:srgbClr>
                  </a:innerShdw>
                </a:effectLst>
                <a:latin typeface="Calibri"/>
              </a:rPr>
              <a:t>/ HX </a:t>
            </a:r>
            <a:r>
              <a:rPr lang="en-US" sz="2000" b="1" dirty="0" smtClean="0">
                <a:ln w="1905"/>
                <a:solidFill>
                  <a:srgbClr val="FF0000"/>
                </a:solidFill>
                <a:effectLst>
                  <a:innerShdw blurRad="69850" dist="43180" dir="5400000">
                    <a:srgbClr val="000000">
                      <a:alpha val="65000"/>
                    </a:srgbClr>
                  </a:innerShdw>
                </a:effectLst>
                <a:latin typeface="Calibri"/>
              </a:rPr>
              <a:t>PTB </a:t>
            </a:r>
            <a:r>
              <a:rPr lang="en-US" sz="2000" b="1" dirty="0" smtClean="0">
                <a:ln w="1905"/>
                <a:solidFill>
                  <a:srgbClr val="000000"/>
                </a:solidFill>
                <a:effectLst>
                  <a:innerShdw blurRad="69850" dist="43180" dir="5400000">
                    <a:srgbClr val="000000">
                      <a:alpha val="65000"/>
                    </a:srgbClr>
                  </a:innerShdw>
                </a:effectLst>
                <a:latin typeface="Calibri"/>
              </a:rPr>
              <a:t>on MEDICAID</a:t>
            </a:r>
            <a:endParaRPr lang="en-US" b="1" dirty="0">
              <a:solidFill>
                <a:srgbClr val="000000"/>
              </a:solidFill>
              <a:latin typeface="Calibri"/>
            </a:endParaRPr>
          </a:p>
        </p:txBody>
      </p:sp>
      <p:sp>
        <p:nvSpPr>
          <p:cNvPr id="9" name="TextBox 8"/>
          <p:cNvSpPr txBox="1"/>
          <p:nvPr/>
        </p:nvSpPr>
        <p:spPr>
          <a:xfrm>
            <a:off x="4648200" y="3352800"/>
            <a:ext cx="4363809" cy="615553"/>
          </a:xfrm>
          <a:prstGeom prst="rect">
            <a:avLst/>
          </a:prstGeom>
          <a:solidFill>
            <a:schemeClr val="accent1">
              <a:lumMod val="20000"/>
              <a:lumOff val="80000"/>
            </a:schemeClr>
          </a:solidFill>
        </p:spPr>
        <p:txBody>
          <a:bodyPr wrap="square" rtlCol="0">
            <a:spAutoFit/>
          </a:bodyPr>
          <a:lstStyle/>
          <a:p>
            <a:pPr marL="342900" indent="-342900" algn="ctr">
              <a:buFontTx/>
              <a:buAutoNum type="arabicPeriod" startAt="4"/>
            </a:pPr>
            <a:r>
              <a:rPr lang="en-US" sz="1600" dirty="0" smtClean="0">
                <a:solidFill>
                  <a:prstClr val="black"/>
                </a:solidFill>
                <a:latin typeface="Calibri"/>
              </a:rPr>
              <a:t>ALL OHIO BIRTHS &lt;32 WEEKS TO</a:t>
            </a:r>
          </a:p>
          <a:p>
            <a:pPr algn="ctr"/>
            <a:r>
              <a:rPr lang="en-US" sz="1600" dirty="0" smtClean="0">
                <a:solidFill>
                  <a:prstClr val="black"/>
                </a:solidFill>
                <a:latin typeface="Calibri"/>
              </a:rPr>
              <a:t>  </a:t>
            </a:r>
            <a:r>
              <a:rPr lang="en-US" b="1" dirty="0" smtClean="0">
                <a:ln w="1905"/>
                <a:solidFill>
                  <a:srgbClr val="000000"/>
                </a:solidFill>
                <a:effectLst>
                  <a:innerShdw blurRad="69850" dist="43180" dir="5400000">
                    <a:srgbClr val="000000">
                      <a:alpha val="65000"/>
                    </a:srgbClr>
                  </a:innerShdw>
                </a:effectLst>
                <a:latin typeface="Calibri"/>
              </a:rPr>
              <a:t>AFRICAN AMERICAN WOMEN </a:t>
            </a:r>
            <a:r>
              <a:rPr lang="en-US" sz="1600" b="1" dirty="0">
                <a:ln w="1905"/>
                <a:solidFill>
                  <a:srgbClr val="FF0000"/>
                </a:solidFill>
                <a:effectLst>
                  <a:innerShdw blurRad="69850" dist="43180" dir="5400000">
                    <a:srgbClr val="000000">
                      <a:alpha val="65000"/>
                    </a:srgbClr>
                  </a:innerShdw>
                </a:effectLst>
                <a:latin typeface="Calibri"/>
              </a:rPr>
              <a:t>w/ HX PTB</a:t>
            </a:r>
            <a:endParaRPr lang="en-US" sz="1600" b="1" dirty="0">
              <a:solidFill>
                <a:srgbClr val="000000"/>
              </a:solidFill>
              <a:latin typeface="Calibri"/>
            </a:endParaRPr>
          </a:p>
        </p:txBody>
      </p:sp>
      <p:sp>
        <p:nvSpPr>
          <p:cNvPr id="10" name="Right Arrow 9"/>
          <p:cNvSpPr/>
          <p:nvPr/>
        </p:nvSpPr>
        <p:spPr>
          <a:xfrm rot="10800000">
            <a:off x="4267200" y="2133600"/>
            <a:ext cx="83820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rot="13018861">
            <a:off x="4170535" y="2811272"/>
            <a:ext cx="89508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rot="16200000">
            <a:off x="3619500" y="3238500"/>
            <a:ext cx="7620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3742888" y="917383"/>
            <a:ext cx="54694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rPr>
              <a:t>6.6%</a:t>
            </a:r>
            <a:endParaRPr lang="en-US" sz="1400" b="1" dirty="0">
              <a:solidFill>
                <a:prstClr val="black"/>
              </a:solidFill>
            </a:endParaRPr>
          </a:p>
        </p:txBody>
      </p:sp>
      <p:sp>
        <p:nvSpPr>
          <p:cNvPr id="16" name="Down Arrow 15"/>
          <p:cNvSpPr/>
          <p:nvPr/>
        </p:nvSpPr>
        <p:spPr>
          <a:xfrm>
            <a:off x="4163568" y="912485"/>
            <a:ext cx="484632" cy="611515"/>
          </a:xfrm>
          <a:prstGeom prst="downArrow">
            <a:avLst>
              <a:gd name="adj1" fmla="val 3879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8144091" y="1165375"/>
            <a:ext cx="63831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rPr>
              <a:t>20.5%</a:t>
            </a:r>
            <a:endParaRPr lang="en-US" sz="1400" b="1" dirty="0">
              <a:solidFill>
                <a:prstClr val="black"/>
              </a:solidFill>
            </a:endParaRPr>
          </a:p>
        </p:txBody>
      </p:sp>
      <p:sp>
        <p:nvSpPr>
          <p:cNvPr id="18" name="Down Arrow 17"/>
          <p:cNvSpPr/>
          <p:nvPr/>
        </p:nvSpPr>
        <p:spPr>
          <a:xfrm>
            <a:off x="8659368" y="1160297"/>
            <a:ext cx="484632" cy="611515"/>
          </a:xfrm>
          <a:prstGeom prst="downArrow">
            <a:avLst>
              <a:gd name="adj1" fmla="val 3879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3703194" y="4455785"/>
            <a:ext cx="63831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rPr>
              <a:t>17.1%</a:t>
            </a:r>
            <a:endParaRPr lang="en-US" sz="1400" b="1" dirty="0">
              <a:solidFill>
                <a:prstClr val="black"/>
              </a:solidFill>
            </a:endParaRPr>
          </a:p>
        </p:txBody>
      </p:sp>
      <p:sp>
        <p:nvSpPr>
          <p:cNvPr id="20" name="Down Arrow 19"/>
          <p:cNvSpPr/>
          <p:nvPr/>
        </p:nvSpPr>
        <p:spPr>
          <a:xfrm>
            <a:off x="4207545" y="4455785"/>
            <a:ext cx="484632" cy="611515"/>
          </a:xfrm>
          <a:prstGeom prst="downArrow">
            <a:avLst>
              <a:gd name="adj1" fmla="val 3879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8120062" y="4510482"/>
            <a:ext cx="63831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solidFill>
                  <a:prstClr val="black"/>
                </a:solidFill>
              </a:rPr>
              <a:t>20.3%</a:t>
            </a:r>
            <a:endParaRPr lang="en-US" sz="1400" b="1" dirty="0">
              <a:solidFill>
                <a:prstClr val="black"/>
              </a:solidFill>
            </a:endParaRPr>
          </a:p>
        </p:txBody>
      </p:sp>
      <p:sp>
        <p:nvSpPr>
          <p:cNvPr id="22" name="Down Arrow 21"/>
          <p:cNvSpPr/>
          <p:nvPr/>
        </p:nvSpPr>
        <p:spPr>
          <a:xfrm>
            <a:off x="8572050" y="4510482"/>
            <a:ext cx="484632" cy="611515"/>
          </a:xfrm>
          <a:prstGeom prst="downArrow">
            <a:avLst>
              <a:gd name="adj1" fmla="val 3879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55558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581" y="1219200"/>
            <a:ext cx="8613970" cy="2819400"/>
          </a:xfrm>
          <a:prstGeom prst="rect">
            <a:avLst/>
          </a:prstGeom>
          <a:ln w="38100" cmpd="sng">
            <a:solidFill>
              <a:srgbClr val="006600"/>
            </a:solidFill>
          </a:ln>
        </p:spPr>
      </p:pic>
      <p:pic>
        <p:nvPicPr>
          <p:cNvPr id="5" name="Picture 4"/>
          <p:cNvPicPr>
            <a:picLocks noChangeAspect="1"/>
          </p:cNvPicPr>
          <p:nvPr/>
        </p:nvPicPr>
        <p:blipFill>
          <a:blip r:embed="rId3"/>
          <a:stretch>
            <a:fillRect/>
          </a:stretch>
        </p:blipFill>
        <p:spPr>
          <a:xfrm>
            <a:off x="457199" y="4953000"/>
            <a:ext cx="8333351" cy="757591"/>
          </a:xfrm>
          <a:prstGeom prst="rect">
            <a:avLst/>
          </a:prstGeom>
        </p:spPr>
      </p:pic>
      <p:sp>
        <p:nvSpPr>
          <p:cNvPr id="2" name="Title 1"/>
          <p:cNvSpPr>
            <a:spLocks noGrp="1"/>
          </p:cNvSpPr>
          <p:nvPr>
            <p:ph type="title" idx="4294967295"/>
          </p:nvPr>
        </p:nvSpPr>
        <p:spPr>
          <a:xfrm>
            <a:off x="0" y="274638"/>
            <a:ext cx="8229600" cy="715962"/>
          </a:xfrm>
        </p:spPr>
        <p:txBody>
          <a:bodyPr>
            <a:normAutofit fontScale="90000"/>
          </a:bodyPr>
          <a:lstStyle/>
          <a:p>
            <a:r>
              <a:rPr lang="en-US" dirty="0" smtClean="0">
                <a:solidFill>
                  <a:srgbClr val="0066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Outcomes </a:t>
            </a:r>
            <a:endParaRPr lang="en-US" dirty="0">
              <a:solidFill>
                <a:srgbClr val="0066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343924" y="4180357"/>
            <a:ext cx="6279284" cy="461665"/>
          </a:xfrm>
          <a:prstGeom prst="rect">
            <a:avLst/>
          </a:prstGeom>
          <a:noFill/>
        </p:spPr>
        <p:txBody>
          <a:bodyPr wrap="none" rtlCol="0">
            <a:spAutoFit/>
          </a:bodyPr>
          <a:lstStyle/>
          <a:p>
            <a:pPr algn="ctr"/>
            <a:r>
              <a:rPr lang="en-US" sz="2400" i="1" dirty="0" smtClean="0">
                <a:solidFill>
                  <a:srgbClr val="006600"/>
                </a:solidFill>
                <a:effectLst>
                  <a:outerShdw blurRad="38100" dist="38100" dir="2700000" algn="tl">
                    <a:srgbClr val="000000">
                      <a:alpha val="43137"/>
                    </a:srgbClr>
                  </a:outerShdw>
                </a:effectLst>
                <a:latin typeface="Verdana"/>
                <a:cs typeface="Verdana"/>
              </a:rPr>
              <a:t>Obstet Gynecol 2017;Feb;</a:t>
            </a:r>
            <a:r>
              <a:rPr lang="is-IS" sz="2400" i="1" dirty="0" smtClean="0">
                <a:solidFill>
                  <a:srgbClr val="006600"/>
                </a:solidFill>
                <a:effectLst>
                  <a:outerShdw blurRad="38100" dist="38100" dir="2700000" algn="tl">
                    <a:srgbClr val="000000">
                      <a:alpha val="43137"/>
                    </a:srgbClr>
                  </a:outerShdw>
                </a:effectLst>
                <a:latin typeface="Verdana"/>
                <a:cs typeface="Verdana"/>
              </a:rPr>
              <a:t>129</a:t>
            </a:r>
            <a:r>
              <a:rPr lang="is-IS" sz="2400" i="1" dirty="0">
                <a:solidFill>
                  <a:srgbClr val="006600"/>
                </a:solidFill>
                <a:effectLst>
                  <a:outerShdw blurRad="38100" dist="38100" dir="2700000" algn="tl">
                    <a:srgbClr val="000000">
                      <a:alpha val="43137"/>
                    </a:srgbClr>
                  </a:outerShdw>
                </a:effectLst>
                <a:latin typeface="Verdana"/>
                <a:cs typeface="Verdana"/>
              </a:rPr>
              <a:t>:337–</a:t>
            </a:r>
            <a:r>
              <a:rPr lang="is-IS" sz="2400" i="1" dirty="0" smtClean="0">
                <a:solidFill>
                  <a:srgbClr val="006600"/>
                </a:solidFill>
                <a:effectLst>
                  <a:outerShdw blurRad="38100" dist="38100" dir="2700000" algn="tl">
                    <a:srgbClr val="000000">
                      <a:alpha val="43137"/>
                    </a:srgbClr>
                  </a:outerShdw>
                </a:effectLst>
                <a:latin typeface="Verdana"/>
                <a:cs typeface="Verdana"/>
              </a:rPr>
              <a:t>46.</a:t>
            </a:r>
            <a:endParaRPr lang="en-US" sz="2400" i="1" dirty="0">
              <a:solidFill>
                <a:srgbClr val="006600"/>
              </a:solidFill>
              <a:effectLst>
                <a:outerShdw blurRad="38100" dist="38100" dir="2700000" algn="tl">
                  <a:srgbClr val="000000">
                    <a:alpha val="43137"/>
                  </a:srgbClr>
                </a:outerShdw>
              </a:effectLst>
              <a:latin typeface="Verdana"/>
              <a:cs typeface="Verdana"/>
            </a:endParaRPr>
          </a:p>
        </p:txBody>
      </p:sp>
    </p:spTree>
    <p:extLst>
      <p:ext uri="{BB962C8B-B14F-4D97-AF65-F5344CB8AC3E}">
        <p14:creationId xmlns:p14="http://schemas.microsoft.com/office/powerpoint/2010/main" val="3869509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6200" y="381000"/>
            <a:ext cx="4905218" cy="6324600"/>
          </a:xfrm>
          <a:prstGeom prst="rect">
            <a:avLst/>
          </a:prstGeom>
          <a:ln>
            <a:solidFill>
              <a:srgbClr val="004080"/>
            </a:solidFill>
          </a:ln>
        </p:spPr>
      </p:pic>
      <p:sp>
        <p:nvSpPr>
          <p:cNvPr id="4" name="TextBox 3"/>
          <p:cNvSpPr txBox="1"/>
          <p:nvPr/>
        </p:nvSpPr>
        <p:spPr>
          <a:xfrm>
            <a:off x="228600" y="457200"/>
            <a:ext cx="3330960" cy="5386090"/>
          </a:xfrm>
          <a:prstGeom prst="rect">
            <a:avLst/>
          </a:prstGeom>
          <a:noFill/>
        </p:spPr>
        <p:txBody>
          <a:bodyPr wrap="none" rtlCol="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a:t>
            </a:r>
          </a:p>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OPQC</a:t>
            </a:r>
          </a:p>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Progesterone</a:t>
            </a:r>
          </a:p>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Change</a:t>
            </a:r>
          </a:p>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Package</a:t>
            </a:r>
          </a:p>
          <a:p>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Step by Step</a:t>
            </a:r>
          </a:p>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Pathway to Find</a:t>
            </a:r>
          </a:p>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&amp; Treat Women </a:t>
            </a:r>
          </a:p>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Eligible for 17P</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65082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Overview</a:t>
            </a:r>
          </a:p>
        </p:txBody>
      </p:sp>
      <p:sp>
        <p:nvSpPr>
          <p:cNvPr id="16387" name="Content Placeholder 3"/>
          <p:cNvSpPr>
            <a:spLocks noGrp="1"/>
          </p:cNvSpPr>
          <p:nvPr>
            <p:ph idx="1"/>
          </p:nvPr>
        </p:nvSpPr>
        <p:spPr>
          <a:xfrm>
            <a:off x="457200" y="1189037"/>
            <a:ext cx="8229600" cy="4830763"/>
          </a:xfrm>
        </p:spPr>
        <p:txBody>
          <a:bodyPr/>
          <a:lstStyle/>
          <a:p>
            <a:pPr eaLnBrk="1" hangingPunct="1">
              <a:buClr>
                <a:srgbClr val="F58466"/>
              </a:buClr>
            </a:pPr>
            <a:r>
              <a:rPr lang="en-US" altLang="en-US" sz="2800" dirty="0"/>
              <a:t>Moderator: </a:t>
            </a:r>
            <a:r>
              <a:rPr lang="en-US" altLang="en-US" sz="2800" dirty="0" smtClean="0"/>
              <a:t>Ann Borders, MD, MSc, MPH</a:t>
            </a:r>
          </a:p>
          <a:p>
            <a:pPr eaLnBrk="1" hangingPunct="1">
              <a:buClr>
                <a:srgbClr val="F58466"/>
              </a:buClr>
            </a:pPr>
            <a:r>
              <a:rPr lang="en-US" altLang="en-US" sz="2800" dirty="0" smtClean="0"/>
              <a:t>Panelists:</a:t>
            </a:r>
          </a:p>
          <a:p>
            <a:pPr lvl="1" eaLnBrk="1" hangingPunct="1">
              <a:buClr>
                <a:srgbClr val="004990"/>
              </a:buClr>
              <a:buFont typeface="Arial" pitchFamily="34" charset="0"/>
              <a:buChar char="•"/>
            </a:pPr>
            <a:r>
              <a:rPr lang="en-US" altLang="en-US" dirty="0" smtClean="0"/>
              <a:t>Carole </a:t>
            </a:r>
            <a:r>
              <a:rPr lang="en-US" altLang="en-US" dirty="0" err="1" smtClean="0"/>
              <a:t>Lannon</a:t>
            </a:r>
            <a:r>
              <a:rPr lang="en-US" altLang="en-US" dirty="0" smtClean="0"/>
              <a:t>, MD, MPH, Senior Faculty Lead, Learning Networks Program, Ohio Perinatal Quality Collaborative</a:t>
            </a:r>
          </a:p>
          <a:p>
            <a:pPr lvl="1" eaLnBrk="1" hangingPunct="1">
              <a:buClr>
                <a:srgbClr val="004990"/>
              </a:buClr>
              <a:buFont typeface="Arial" pitchFamily="34" charset="0"/>
              <a:buChar char="•"/>
            </a:pPr>
            <a:r>
              <a:rPr lang="en-US" altLang="en-US" dirty="0" smtClean="0"/>
              <a:t>Julie Z. </a:t>
            </a:r>
            <a:r>
              <a:rPr lang="en-US" altLang="en-US" dirty="0" err="1" smtClean="0"/>
              <a:t>DeCesare</a:t>
            </a:r>
            <a:r>
              <a:rPr lang="en-US" altLang="en-US" dirty="0" smtClean="0"/>
              <a:t>, MD, Clinical Co-Lead for PROVIDE Florida Perinatal Quality Collaborative</a:t>
            </a:r>
          </a:p>
          <a:p>
            <a:pPr lvl="1" eaLnBrk="1" hangingPunct="1">
              <a:buClr>
                <a:srgbClr val="004990"/>
              </a:buClr>
              <a:buFont typeface="Arial" pitchFamily="34" charset="0"/>
              <a:buChar char="•"/>
            </a:pPr>
            <a:r>
              <a:rPr lang="en-US" altLang="en-US" dirty="0" smtClean="0"/>
              <a:t>Brenda Barker, MEd, MBA, Executive Director and Improvement Advisor, Tennessee Initiative for Perinatal Quality Care</a:t>
            </a:r>
            <a:endParaRPr lang="en-US" altLang="en-US" dirty="0"/>
          </a:p>
        </p:txBody>
      </p:sp>
    </p:spTree>
    <p:extLst>
      <p:ext uri="{BB962C8B-B14F-4D97-AF65-F5344CB8AC3E}">
        <p14:creationId xmlns:p14="http://schemas.microsoft.com/office/powerpoint/2010/main" val="2772448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e-PRAF</a:t>
            </a:r>
            <a:endParaRPr lang="en-US" i="1" dirty="0"/>
          </a:p>
        </p:txBody>
      </p:sp>
      <p:pic>
        <p:nvPicPr>
          <p:cNvPr id="6" name="Content Placeholder 5"/>
          <p:cNvPicPr>
            <a:picLocks noGrp="1" noChangeAspect="1"/>
          </p:cNvPicPr>
          <p:nvPr>
            <p:ph sz="half" idx="1"/>
          </p:nvPr>
        </p:nvPicPr>
        <p:blipFill>
          <a:blip r:embed="rId3"/>
          <a:stretch>
            <a:fillRect/>
          </a:stretch>
        </p:blipFill>
        <p:spPr>
          <a:xfrm>
            <a:off x="381000" y="1295400"/>
            <a:ext cx="4034970" cy="5486400"/>
          </a:xfrm>
          <a:prstGeom prst="rect">
            <a:avLst/>
          </a:prstGeom>
        </p:spPr>
      </p:pic>
      <p:pic>
        <p:nvPicPr>
          <p:cNvPr id="5" name="Content Placeholder 4"/>
          <p:cNvPicPr>
            <a:picLocks noGrp="1" noChangeAspect="1"/>
          </p:cNvPicPr>
          <p:nvPr>
            <p:ph sz="half" idx="2"/>
          </p:nvPr>
        </p:nvPicPr>
        <p:blipFill>
          <a:blip r:embed="rId4"/>
          <a:stretch>
            <a:fillRect/>
          </a:stretch>
        </p:blipFill>
        <p:spPr>
          <a:xfrm>
            <a:off x="4785809" y="1531144"/>
            <a:ext cx="3977191" cy="5014912"/>
          </a:xfrm>
          <a:prstGeom prst="rect">
            <a:avLst/>
          </a:prstGeom>
        </p:spPr>
      </p:pic>
      <p:cxnSp>
        <p:nvCxnSpPr>
          <p:cNvPr id="8" name="Straight Arrow Connector 7"/>
          <p:cNvCxnSpPr/>
          <p:nvPr/>
        </p:nvCxnSpPr>
        <p:spPr>
          <a:xfrm flipH="1">
            <a:off x="5791200" y="958540"/>
            <a:ext cx="371959" cy="6737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14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Future Focus for The Progesterone Project: </a:t>
            </a:r>
            <a:br>
              <a:rPr lang="en-US" sz="3200" dirty="0" smtClean="0"/>
            </a:br>
            <a:r>
              <a:rPr lang="en-US" sz="3200" dirty="0" smtClean="0"/>
              <a:t>9 Ohio Equity Institute Counties</a:t>
            </a:r>
            <a:br>
              <a:rPr lang="en-US" sz="3200" dirty="0" smtClean="0"/>
            </a:br>
            <a:r>
              <a:rPr lang="en-US" sz="3200" dirty="0" smtClean="0"/>
              <a:t> </a:t>
            </a:r>
            <a:r>
              <a:rPr lang="en-US" sz="1600" i="1" dirty="0" smtClean="0"/>
              <a:t>(counties with highest disparities in Infant Mortality in Ohio)</a:t>
            </a:r>
            <a:endParaRPr lang="en-US" sz="1600" i="1" dirty="0"/>
          </a:p>
        </p:txBody>
      </p:sp>
      <p:pic>
        <p:nvPicPr>
          <p:cNvPr id="4" name="Content Placeholder 3"/>
          <p:cNvPicPr>
            <a:picLocks noGrp="1" noChangeAspect="1"/>
          </p:cNvPicPr>
          <p:nvPr>
            <p:ph idx="1"/>
          </p:nvPr>
        </p:nvPicPr>
        <p:blipFill>
          <a:blip r:embed="rId2"/>
          <a:stretch>
            <a:fillRect/>
          </a:stretch>
        </p:blipFill>
        <p:spPr>
          <a:xfrm>
            <a:off x="2365898" y="2057400"/>
            <a:ext cx="4412204" cy="4525963"/>
          </a:xfrm>
          <a:prstGeom prst="rect">
            <a:avLst/>
          </a:prstGeom>
        </p:spPr>
      </p:pic>
    </p:spTree>
    <p:extLst>
      <p:ext uri="{BB962C8B-B14F-4D97-AF65-F5344CB8AC3E}">
        <p14:creationId xmlns:p14="http://schemas.microsoft.com/office/powerpoint/2010/main" val="277907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Opioid epidemic</a:t>
            </a:r>
            <a:endParaRPr lang="en-US" dirty="0"/>
          </a:p>
        </p:txBody>
      </p:sp>
      <p:sp>
        <p:nvSpPr>
          <p:cNvPr id="3" name="Subtitle 2"/>
          <p:cNvSpPr>
            <a:spLocks noGrp="1"/>
          </p:cNvSpPr>
          <p:nvPr>
            <p:ph type="subTitle" idx="1"/>
          </p:nvPr>
        </p:nvSpPr>
        <p:spPr>
          <a:xfrm>
            <a:off x="990600" y="3509963"/>
            <a:ext cx="7543800" cy="1655762"/>
          </a:xfrm>
        </p:spPr>
        <p:txBody>
          <a:bodyPr/>
          <a:lstStyle/>
          <a:p>
            <a:pPr algn="l"/>
            <a:r>
              <a:rPr lang="en-US" dirty="0" smtClean="0"/>
              <a:t>NEONATAL ABSTINENCE SYNDROME (NAS)</a:t>
            </a:r>
          </a:p>
          <a:p>
            <a:pPr algn="l"/>
            <a:r>
              <a:rPr lang="en-US" dirty="0" smtClean="0"/>
              <a:t>MATERNAL OPIATE MEDICAL SUPPORTS (MOMS)</a:t>
            </a:r>
          </a:p>
        </p:txBody>
      </p:sp>
    </p:spTree>
    <p:extLst>
      <p:ext uri="{BB962C8B-B14F-4D97-AF65-F5344CB8AC3E}">
        <p14:creationId xmlns:p14="http://schemas.microsoft.com/office/powerpoint/2010/main" val="119385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7"/>
          <p:cNvSpPr txBox="1">
            <a:spLocks noChangeArrowheads="1"/>
          </p:cNvSpPr>
          <p:nvPr/>
        </p:nvSpPr>
        <p:spPr bwMode="auto">
          <a:xfrm>
            <a:off x="26988" y="5543550"/>
            <a:ext cx="7739062" cy="131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100">
              <a:solidFill>
                <a:schemeClr val="bg2"/>
              </a:solidFill>
            </a:endParaRPr>
          </a:p>
        </p:txBody>
      </p:sp>
      <p:sp>
        <p:nvSpPr>
          <p:cNvPr id="59396" name="Title 1"/>
          <p:cNvSpPr>
            <a:spLocks noGrp="1"/>
          </p:cNvSpPr>
          <p:nvPr>
            <p:ph type="title"/>
          </p:nvPr>
        </p:nvSpPr>
        <p:spPr>
          <a:xfrm>
            <a:off x="2212975" y="320675"/>
            <a:ext cx="5151438" cy="557213"/>
          </a:xfrm>
        </p:spPr>
        <p:txBody>
          <a:bodyPr>
            <a:normAutofit fontScale="90000"/>
          </a:bodyPr>
          <a:lstStyle/>
          <a:p>
            <a:r>
              <a:rPr lang="en-US" altLang="en-US" sz="3600" dirty="0">
                <a:solidFill>
                  <a:srgbClr val="C00000"/>
                </a:solidFill>
                <a:cs typeface="Times New Roman" panose="02020603050405020304" pitchFamily="18" charset="0"/>
              </a:rPr>
              <a:t>Projects: </a:t>
            </a:r>
            <a:br>
              <a:rPr lang="en-US" altLang="en-US" sz="3600" dirty="0">
                <a:solidFill>
                  <a:srgbClr val="C00000"/>
                </a:solidFill>
                <a:cs typeface="Times New Roman" panose="02020603050405020304" pitchFamily="18" charset="0"/>
              </a:rPr>
            </a:br>
            <a:r>
              <a:rPr lang="en-US" altLang="en-US" sz="3600" dirty="0">
                <a:solidFill>
                  <a:srgbClr val="C00000"/>
                </a:solidFill>
                <a:cs typeface="Times New Roman" panose="02020603050405020304" pitchFamily="18" charset="0"/>
              </a:rPr>
              <a:t>OCHA &amp; OPQC</a:t>
            </a:r>
          </a:p>
        </p:txBody>
      </p:sp>
      <p:sp>
        <p:nvSpPr>
          <p:cNvPr id="59397" name="Text Placeholder 2"/>
          <p:cNvSpPr>
            <a:spLocks noGrp="1"/>
          </p:cNvSpPr>
          <p:nvPr>
            <p:ph type="body" idx="1"/>
          </p:nvPr>
        </p:nvSpPr>
        <p:spPr>
          <a:xfrm>
            <a:off x="173038" y="1523999"/>
            <a:ext cx="4017962" cy="669925"/>
          </a:xfrm>
          <a:ln>
            <a:solidFill>
              <a:schemeClr val="tx1"/>
            </a:solidFill>
            <a:miter lim="800000"/>
            <a:headEnd/>
            <a:tailEnd/>
          </a:ln>
        </p:spPr>
        <p:txBody>
          <a:bodyPr>
            <a:normAutofit lnSpcReduction="10000"/>
          </a:bodyPr>
          <a:lstStyle/>
          <a:p>
            <a:pPr algn="ctr"/>
            <a:r>
              <a:rPr lang="en-US" altLang="en-US" sz="1800" dirty="0">
                <a:solidFill>
                  <a:srgbClr val="0070C0"/>
                </a:solidFill>
              </a:rPr>
              <a:t>OCHA: Ohio Children’s</a:t>
            </a:r>
          </a:p>
          <a:p>
            <a:pPr algn="ctr"/>
            <a:r>
              <a:rPr lang="en-US" altLang="en-US" sz="1800" dirty="0">
                <a:solidFill>
                  <a:srgbClr val="0070C0"/>
                </a:solidFill>
              </a:rPr>
              <a:t> Hospital Association Pilot</a:t>
            </a:r>
          </a:p>
        </p:txBody>
      </p:sp>
      <p:sp>
        <p:nvSpPr>
          <p:cNvPr id="4" name="Content Placeholder 3"/>
          <p:cNvSpPr>
            <a:spLocks noGrp="1"/>
          </p:cNvSpPr>
          <p:nvPr>
            <p:ph sz="half" idx="2"/>
          </p:nvPr>
        </p:nvSpPr>
        <p:spPr>
          <a:xfrm>
            <a:off x="163513" y="2209800"/>
            <a:ext cx="4027487" cy="4000500"/>
          </a:xfrm>
          <a:ln>
            <a:solidFill>
              <a:schemeClr val="tx1"/>
            </a:solidFill>
          </a:ln>
        </p:spPr>
        <p:txBody>
          <a:bodyPr>
            <a:normAutofit/>
          </a:bodyPr>
          <a:lstStyle/>
          <a:p>
            <a:pPr>
              <a:defRPr/>
            </a:pPr>
            <a:r>
              <a:rPr lang="en-US" sz="2100" dirty="0"/>
              <a:t>September 2012 – September 2014</a:t>
            </a:r>
          </a:p>
          <a:p>
            <a:pPr>
              <a:defRPr/>
            </a:pPr>
            <a:r>
              <a:rPr lang="en-US" sz="2100" dirty="0"/>
              <a:t>Six children’s hospitals and their affiliates        </a:t>
            </a:r>
          </a:p>
          <a:p>
            <a:pPr marL="0" indent="0">
              <a:buFont typeface="Wingdings" panose="05000000000000000000" pitchFamily="2" charset="2"/>
              <a:buNone/>
              <a:defRPr/>
            </a:pPr>
            <a:r>
              <a:rPr lang="en-US" sz="2100" dirty="0"/>
              <a:t>     (20 total hospitals)</a:t>
            </a:r>
          </a:p>
          <a:p>
            <a:pPr>
              <a:defRPr/>
            </a:pPr>
            <a:r>
              <a:rPr lang="en-US" sz="2100" dirty="0"/>
              <a:t>994 infants in database</a:t>
            </a:r>
          </a:p>
          <a:p>
            <a:pPr>
              <a:defRPr/>
            </a:pPr>
            <a:r>
              <a:rPr lang="en-US" sz="2100" dirty="0">
                <a:solidFill>
                  <a:srgbClr val="C00000"/>
                </a:solidFill>
              </a:rPr>
              <a:t>Included only infants that required pharmacological treatment for NAS</a:t>
            </a:r>
          </a:p>
          <a:p>
            <a:pPr>
              <a:defRPr/>
            </a:pPr>
            <a:r>
              <a:rPr lang="en-US" sz="2100" dirty="0"/>
              <a:t>Funded by Office of Governor John Kasich </a:t>
            </a:r>
          </a:p>
        </p:txBody>
      </p:sp>
      <p:sp>
        <p:nvSpPr>
          <p:cNvPr id="59399" name="Text Placeholder 4"/>
          <p:cNvSpPr>
            <a:spLocks noGrp="1"/>
          </p:cNvSpPr>
          <p:nvPr>
            <p:ph type="body" sz="quarter" idx="3"/>
          </p:nvPr>
        </p:nvSpPr>
        <p:spPr>
          <a:xfrm>
            <a:off x="4191000" y="1541044"/>
            <a:ext cx="4768850" cy="652882"/>
          </a:xfrm>
          <a:ln>
            <a:solidFill>
              <a:schemeClr val="tx1"/>
            </a:solidFill>
            <a:miter lim="800000"/>
            <a:headEnd/>
            <a:tailEnd/>
          </a:ln>
        </p:spPr>
        <p:txBody>
          <a:bodyPr>
            <a:normAutofit/>
          </a:bodyPr>
          <a:lstStyle/>
          <a:p>
            <a:pPr algn="ctr"/>
            <a:r>
              <a:rPr lang="en-US" altLang="en-US" sz="1800" dirty="0">
                <a:solidFill>
                  <a:srgbClr val="0070C0"/>
                </a:solidFill>
              </a:rPr>
              <a:t>OPQC: Ohio Perinatal Quality Collaborative Statewide Spread</a:t>
            </a:r>
          </a:p>
        </p:txBody>
      </p:sp>
      <p:sp>
        <p:nvSpPr>
          <p:cNvPr id="6" name="Content Placeholder 5"/>
          <p:cNvSpPr>
            <a:spLocks noGrp="1"/>
          </p:cNvSpPr>
          <p:nvPr>
            <p:ph sz="quarter" idx="4"/>
          </p:nvPr>
        </p:nvSpPr>
        <p:spPr>
          <a:xfrm>
            <a:off x="4191000" y="2209800"/>
            <a:ext cx="4768850" cy="4000500"/>
          </a:xfrm>
          <a:ln>
            <a:solidFill>
              <a:schemeClr val="tx1"/>
            </a:solidFill>
          </a:ln>
        </p:spPr>
        <p:txBody>
          <a:bodyPr>
            <a:normAutofit/>
          </a:bodyPr>
          <a:lstStyle/>
          <a:p>
            <a:pPr>
              <a:defRPr/>
            </a:pPr>
            <a:r>
              <a:rPr lang="en-US" sz="2050" dirty="0"/>
              <a:t>January 2014-December 2016</a:t>
            </a:r>
          </a:p>
          <a:p>
            <a:pPr>
              <a:defRPr/>
            </a:pPr>
            <a:r>
              <a:rPr lang="en-US" sz="2050" dirty="0"/>
              <a:t>54 sites:</a:t>
            </a:r>
          </a:p>
          <a:p>
            <a:pPr lvl="1">
              <a:defRPr/>
            </a:pPr>
            <a:r>
              <a:rPr lang="en-US" sz="2050" dirty="0"/>
              <a:t>25 Level III NICU’s </a:t>
            </a:r>
          </a:p>
          <a:p>
            <a:pPr lvl="1">
              <a:defRPr/>
            </a:pPr>
            <a:r>
              <a:rPr lang="en-US" sz="2050" dirty="0"/>
              <a:t>26 Level II Special Care Nurseries</a:t>
            </a:r>
          </a:p>
          <a:p>
            <a:pPr lvl="1">
              <a:defRPr/>
            </a:pPr>
            <a:r>
              <a:rPr lang="en-US" sz="2050" dirty="0"/>
              <a:t>  3 Normal Newborn Nurseries </a:t>
            </a:r>
          </a:p>
          <a:p>
            <a:pPr>
              <a:defRPr/>
            </a:pPr>
            <a:r>
              <a:rPr lang="en-US" sz="2050" dirty="0"/>
              <a:t>6,819 infants in database</a:t>
            </a:r>
          </a:p>
          <a:p>
            <a:pPr>
              <a:defRPr/>
            </a:pPr>
            <a:r>
              <a:rPr lang="en-US" sz="2050" dirty="0">
                <a:solidFill>
                  <a:srgbClr val="C00000"/>
                </a:solidFill>
              </a:rPr>
              <a:t>Includes infants that were treated  non-pharmacologically </a:t>
            </a:r>
            <a:r>
              <a:rPr lang="en-US" sz="2050" i="1" dirty="0">
                <a:solidFill>
                  <a:srgbClr val="C00000"/>
                </a:solidFill>
              </a:rPr>
              <a:t>as well as </a:t>
            </a:r>
            <a:r>
              <a:rPr lang="en-US" sz="2050" dirty="0">
                <a:solidFill>
                  <a:srgbClr val="C00000"/>
                </a:solidFill>
              </a:rPr>
              <a:t>those pharmacologically treated</a:t>
            </a:r>
          </a:p>
          <a:p>
            <a:pPr>
              <a:defRPr/>
            </a:pPr>
            <a:r>
              <a:rPr lang="en-US" sz="2050" dirty="0"/>
              <a:t>Funded by Ohio Dept. of Medicaid</a:t>
            </a:r>
          </a:p>
        </p:txBody>
      </p:sp>
      <p:pic>
        <p:nvPicPr>
          <p:cNvPr id="594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5203" y="76200"/>
            <a:ext cx="1550197" cy="122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cla7jx\AppData\Local\Microsoft\Windows\Temporary Internet Files\Content.Outlook\2PV5XCYX\OCHA logo_newTag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21621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5512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2" descr="C:\Users\MOT4ZV\AppData\Local\Microsoft\Windows\Temporary Internet Files\Content.Outlook\ZFT504E9\OPQC_Logo_Blu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541876" cy="209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685800" y="0"/>
            <a:ext cx="7772400" cy="990600"/>
          </a:xfrm>
        </p:spPr>
        <p:txBody>
          <a:bodyPr>
            <a:noAutofit/>
          </a:bodyPr>
          <a:lstStyle/>
          <a:p>
            <a:pPr algn="ctr"/>
            <a:r>
              <a:rPr lang="en-US" sz="2400" dirty="0" smtClean="0">
                <a:solidFill>
                  <a:srgbClr val="C00000"/>
                </a:solidFill>
              </a:rPr>
              <a:t>OPQC NAS </a:t>
            </a:r>
            <a:r>
              <a:rPr lang="en-US" sz="2400" dirty="0">
                <a:solidFill>
                  <a:srgbClr val="C00000"/>
                </a:solidFill>
              </a:rPr>
              <a:t/>
            </a:r>
            <a:br>
              <a:rPr lang="en-US" sz="2400" dirty="0">
                <a:solidFill>
                  <a:srgbClr val="C00000"/>
                </a:solidFill>
              </a:rPr>
            </a:br>
            <a:r>
              <a:rPr lang="en-US" sz="2400" dirty="0" smtClean="0">
                <a:solidFill>
                  <a:srgbClr val="C00000"/>
                </a:solidFill>
              </a:rPr>
              <a:t>52/54 Level </a:t>
            </a:r>
            <a:r>
              <a:rPr lang="en-US" sz="2400" dirty="0">
                <a:solidFill>
                  <a:srgbClr val="C00000"/>
                </a:solidFill>
              </a:rPr>
              <a:t>3 NICU &amp; Level 2 Special Care Nurseries</a:t>
            </a:r>
          </a:p>
        </p:txBody>
      </p:sp>
      <p:pic>
        <p:nvPicPr>
          <p:cNvPr id="4" name="Picture 3"/>
          <p:cNvPicPr>
            <a:picLocks noChangeAspect="1"/>
          </p:cNvPicPr>
          <p:nvPr/>
        </p:nvPicPr>
        <p:blipFill>
          <a:blip r:embed="rId4"/>
          <a:stretch>
            <a:fillRect/>
          </a:stretch>
        </p:blipFill>
        <p:spPr>
          <a:xfrm>
            <a:off x="0" y="1143000"/>
            <a:ext cx="8790276" cy="5715000"/>
          </a:xfrm>
          <a:prstGeom prst="rect">
            <a:avLst/>
          </a:prstGeom>
        </p:spPr>
      </p:pic>
    </p:spTree>
    <p:extLst>
      <p:ext uri="{BB962C8B-B14F-4D97-AF65-F5344CB8AC3E}">
        <p14:creationId xmlns:p14="http://schemas.microsoft.com/office/powerpoint/2010/main" val="1165803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0"/>
            <a:ext cx="8458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defRPr/>
            </a:pPr>
            <a:r>
              <a:rPr lang="en-US" altLang="en-US" sz="3200" dirty="0">
                <a:solidFill>
                  <a:srgbClr val="1F497D"/>
                </a:solidFill>
                <a:latin typeface="+mn-lt"/>
                <a:cs typeface="Tahoma" panose="020B0604030504040204" pitchFamily="34" charset="0"/>
              </a:rPr>
              <a:t>Key Driver Diagram</a:t>
            </a:r>
          </a:p>
          <a:p>
            <a:pPr algn="ctr" eaLnBrk="1" hangingPunct="1">
              <a:spcBef>
                <a:spcPct val="0"/>
              </a:spcBef>
              <a:buClrTx/>
              <a:buSzTx/>
              <a:buFontTx/>
              <a:buNone/>
              <a:defRPr/>
            </a:pPr>
            <a:r>
              <a:rPr lang="en-US" altLang="en-US" sz="1800" dirty="0">
                <a:solidFill>
                  <a:srgbClr val="1F497D"/>
                </a:solidFill>
                <a:latin typeface="Arial Narrow" panose="020B0606020202030204" pitchFamily="34" charset="0"/>
                <a:cs typeface="Tahoma" panose="020B0604030504040204" pitchFamily="34" charset="0"/>
              </a:rPr>
              <a:t>   Project Name: OPQC Neonatal NAS</a:t>
            </a:r>
          </a:p>
        </p:txBody>
      </p:sp>
      <p:sp>
        <p:nvSpPr>
          <p:cNvPr id="64515" name="Text Box 3"/>
          <p:cNvSpPr txBox="1">
            <a:spLocks noChangeArrowheads="1"/>
          </p:cNvSpPr>
          <p:nvPr/>
        </p:nvSpPr>
        <p:spPr bwMode="auto">
          <a:xfrm>
            <a:off x="406400" y="3159125"/>
            <a:ext cx="1011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800" u="sng">
                <a:solidFill>
                  <a:srgbClr val="000000"/>
                </a:solidFill>
                <a:latin typeface="Arial Narrow" panose="020B0606020202030204" pitchFamily="34" charset="0"/>
                <a:cs typeface="Arial" panose="020B0604020202020204" pitchFamily="34" charset="0"/>
              </a:rPr>
              <a:t>SMART AIM</a:t>
            </a:r>
          </a:p>
        </p:txBody>
      </p:sp>
      <p:sp>
        <p:nvSpPr>
          <p:cNvPr id="64516" name="Text Box 4"/>
          <p:cNvSpPr txBox="1">
            <a:spLocks noChangeArrowheads="1"/>
          </p:cNvSpPr>
          <p:nvPr/>
        </p:nvSpPr>
        <p:spPr bwMode="auto">
          <a:xfrm>
            <a:off x="2941638" y="990600"/>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800" u="sng" dirty="0">
                <a:solidFill>
                  <a:srgbClr val="000000"/>
                </a:solidFill>
                <a:latin typeface="Arial Narrow" panose="020B0606020202030204" pitchFamily="34" charset="0"/>
                <a:cs typeface="Arial" panose="020B0604020202020204" pitchFamily="34" charset="0"/>
              </a:rPr>
              <a:t>KEY DRIVERS</a:t>
            </a:r>
          </a:p>
        </p:txBody>
      </p:sp>
      <p:sp>
        <p:nvSpPr>
          <p:cNvPr id="64517" name="Text Box 5"/>
          <p:cNvSpPr txBox="1">
            <a:spLocks noChangeArrowheads="1"/>
          </p:cNvSpPr>
          <p:nvPr/>
        </p:nvSpPr>
        <p:spPr bwMode="auto">
          <a:xfrm>
            <a:off x="6584950" y="990600"/>
            <a:ext cx="140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800" u="sng" dirty="0">
                <a:solidFill>
                  <a:srgbClr val="000000"/>
                </a:solidFill>
                <a:latin typeface="Arial Narrow" panose="020B0606020202030204" pitchFamily="34" charset="0"/>
                <a:cs typeface="Arial" panose="020B0604020202020204" pitchFamily="34" charset="0"/>
              </a:rPr>
              <a:t>INTERVENTIONS </a:t>
            </a:r>
          </a:p>
        </p:txBody>
      </p:sp>
      <p:sp>
        <p:nvSpPr>
          <p:cNvPr id="72710" name="Rectangle 28"/>
          <p:cNvSpPr>
            <a:spLocks noChangeArrowheads="1"/>
          </p:cNvSpPr>
          <p:nvPr/>
        </p:nvSpPr>
        <p:spPr bwMode="auto">
          <a:xfrm>
            <a:off x="153988" y="3532188"/>
            <a:ext cx="1828800" cy="1981200"/>
          </a:xfrm>
          <a:prstGeom prst="rect">
            <a:avLst/>
          </a:prstGeom>
          <a:solidFill>
            <a:srgbClr val="FFFF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b="0" dirty="0">
                <a:solidFill>
                  <a:srgbClr val="000000"/>
                </a:solidFill>
                <a:ea typeface="+mn-ea"/>
                <a:cs typeface="Arial" pitchFamily="34" charset="0"/>
              </a:rPr>
              <a:t>By increasing identification of and compassionate withdrawal treatment for full-term infants born with Neonatal Abstinence Syndrome (NAS), we will reduce length of stay by 20% across participating sites by June 30, 2015.</a:t>
            </a:r>
          </a:p>
        </p:txBody>
      </p:sp>
      <p:sp>
        <p:nvSpPr>
          <p:cNvPr id="72711" name="Rectangle 29"/>
          <p:cNvSpPr>
            <a:spLocks noChangeArrowheads="1"/>
          </p:cNvSpPr>
          <p:nvPr/>
        </p:nvSpPr>
        <p:spPr bwMode="auto">
          <a:xfrm>
            <a:off x="2566988" y="2092325"/>
            <a:ext cx="2290762" cy="671513"/>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Improve recognition and non-judgmental support for Narcotic addicted women and infants</a:t>
            </a:r>
          </a:p>
        </p:txBody>
      </p:sp>
      <p:sp>
        <p:nvSpPr>
          <p:cNvPr id="72712" name="Rectangle 30"/>
          <p:cNvSpPr>
            <a:spLocks noChangeArrowheads="1"/>
          </p:cNvSpPr>
          <p:nvPr/>
        </p:nvSpPr>
        <p:spPr bwMode="auto">
          <a:xfrm>
            <a:off x="2576513" y="4746625"/>
            <a:ext cx="2281237" cy="639763"/>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Connect with outpatient support and treatment program prior to discharge</a:t>
            </a:r>
          </a:p>
        </p:txBody>
      </p:sp>
      <p:sp>
        <p:nvSpPr>
          <p:cNvPr id="72713" name="Rectangle 31"/>
          <p:cNvSpPr>
            <a:spLocks noChangeArrowheads="1"/>
          </p:cNvSpPr>
          <p:nvPr/>
        </p:nvSpPr>
        <p:spPr bwMode="auto">
          <a:xfrm>
            <a:off x="2581275" y="4111625"/>
            <a:ext cx="2308225" cy="528638"/>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Standardize NAS Treatment Protocol</a:t>
            </a:r>
          </a:p>
        </p:txBody>
      </p:sp>
      <p:sp>
        <p:nvSpPr>
          <p:cNvPr id="72714" name="Rectangle 32"/>
          <p:cNvSpPr>
            <a:spLocks noChangeArrowheads="1"/>
          </p:cNvSpPr>
          <p:nvPr/>
        </p:nvSpPr>
        <p:spPr bwMode="auto">
          <a:xfrm>
            <a:off x="2574925" y="3497263"/>
            <a:ext cx="2319338" cy="479425"/>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Optimize Non-Pharmacologic </a:t>
            </a:r>
          </a:p>
          <a:p>
            <a:pPr algn="ctr" eaLnBrk="1" hangingPunct="1">
              <a:spcBef>
                <a:spcPct val="0"/>
              </a:spcBef>
              <a:buFontTx/>
              <a:buNone/>
              <a:defRPr/>
            </a:pPr>
            <a:r>
              <a:rPr lang="en-US" altLang="en-US" sz="1200" dirty="0">
                <a:solidFill>
                  <a:srgbClr val="000000"/>
                </a:solidFill>
                <a:ea typeface="+mn-ea"/>
                <a:cs typeface="Arial" pitchFamily="34" charset="0"/>
              </a:rPr>
              <a:t>Rx Bundle</a:t>
            </a:r>
          </a:p>
        </p:txBody>
      </p:sp>
      <p:sp>
        <p:nvSpPr>
          <p:cNvPr id="14346" name="Rectangle 35"/>
          <p:cNvSpPr>
            <a:spLocks noChangeArrowheads="1"/>
          </p:cNvSpPr>
          <p:nvPr/>
        </p:nvSpPr>
        <p:spPr bwMode="auto">
          <a:xfrm>
            <a:off x="5851524" y="3963988"/>
            <a:ext cx="2987675" cy="755650"/>
          </a:xfrm>
          <a:prstGeom prst="rect">
            <a:avLst/>
          </a:prstGeom>
          <a:solidFill>
            <a:srgbClr val="35F600"/>
          </a:solidFill>
          <a:ln w="38100">
            <a:solidFill>
              <a:schemeClr val="tx1"/>
            </a:solidFill>
            <a:miter lim="800000"/>
            <a:headEnd/>
            <a:tailEnd/>
          </a:ln>
        </p:spPr>
        <p:txBody>
          <a:bodyPr anchor="ctr"/>
          <a:lstStyle/>
          <a:p>
            <a:pPr marL="171450" indent="-171450" eaLnBrk="1" fontAlgn="auto" hangingPunct="1">
              <a:spcBef>
                <a:spcPts val="0"/>
              </a:spcBef>
              <a:spcAft>
                <a:spcPts val="0"/>
              </a:spcAft>
              <a:buFont typeface="Wingdings" panose="05000000000000000000" pitchFamily="2" charset="2"/>
              <a:buChar char="§"/>
              <a:defRPr/>
            </a:pPr>
            <a:r>
              <a:rPr lang="en-US" sz="1200" dirty="0" smtClean="0">
                <a:solidFill>
                  <a:prstClr val="black"/>
                </a:solidFill>
                <a:latin typeface="Calibri" panose="020F0502020204030204" pitchFamily="34" charset="0"/>
                <a:ea typeface="+mn-ea"/>
                <a:cs typeface="Arial" pitchFamily="34" charset="0"/>
              </a:rPr>
              <a:t>Initiate </a:t>
            </a:r>
            <a:r>
              <a:rPr lang="en-US" sz="1200" dirty="0">
                <a:solidFill>
                  <a:prstClr val="black"/>
                </a:solidFill>
                <a:latin typeface="Calibri" panose="020F0502020204030204" pitchFamily="34" charset="0"/>
                <a:ea typeface="+mn-ea"/>
                <a:cs typeface="Arial" pitchFamily="34" charset="0"/>
              </a:rPr>
              <a:t>Rx  If NAS score &gt; 8 twice.</a:t>
            </a:r>
          </a:p>
          <a:p>
            <a:pPr marL="171450" indent="-171450" eaLnBrk="1" fontAlgn="auto" hangingPunct="1">
              <a:spcBef>
                <a:spcPts val="0"/>
              </a:spcBef>
              <a:spcAft>
                <a:spcPts val="0"/>
              </a:spcAft>
              <a:buFont typeface="Wingdings" panose="05000000000000000000" pitchFamily="2" charset="2"/>
              <a:buChar char="§"/>
              <a:defRPr/>
            </a:pPr>
            <a:r>
              <a:rPr lang="en-US" sz="1200" dirty="0">
                <a:solidFill>
                  <a:prstClr val="black"/>
                </a:solidFill>
                <a:latin typeface="Calibri" panose="020F0502020204030204" pitchFamily="34" charset="0"/>
                <a:ea typeface="+mn-ea"/>
                <a:cs typeface="Arial" pitchFamily="34" charset="0"/>
              </a:rPr>
              <a:t>Stabilization/ Escalation </a:t>
            </a:r>
            <a:r>
              <a:rPr lang="en-US" sz="1200" dirty="0" smtClean="0">
                <a:solidFill>
                  <a:prstClr val="black"/>
                </a:solidFill>
                <a:latin typeface="Calibri" panose="020F0502020204030204" pitchFamily="34" charset="0"/>
                <a:ea typeface="+mn-ea"/>
                <a:cs typeface="Arial" pitchFamily="34" charset="0"/>
              </a:rPr>
              <a:t>Phase.</a:t>
            </a:r>
            <a:endParaRPr lang="en-US" sz="1200" dirty="0">
              <a:solidFill>
                <a:prstClr val="black"/>
              </a:solidFill>
              <a:latin typeface="Calibri" panose="020F0502020204030204" pitchFamily="34" charset="0"/>
              <a:ea typeface="+mn-ea"/>
              <a:cs typeface="Arial" pitchFamily="34" charset="0"/>
            </a:endParaRPr>
          </a:p>
          <a:p>
            <a:pPr marL="171450" indent="-171450" eaLnBrk="1" fontAlgn="auto" hangingPunct="1">
              <a:spcBef>
                <a:spcPts val="0"/>
              </a:spcBef>
              <a:spcAft>
                <a:spcPts val="0"/>
              </a:spcAft>
              <a:buFont typeface="Wingdings" panose="05000000000000000000" pitchFamily="2" charset="2"/>
              <a:buChar char="§"/>
              <a:defRPr/>
            </a:pPr>
            <a:r>
              <a:rPr lang="en-US" sz="1200" dirty="0">
                <a:solidFill>
                  <a:prstClr val="black"/>
                </a:solidFill>
                <a:latin typeface="Calibri" panose="020F0502020204030204" pitchFamily="34" charset="0"/>
                <a:ea typeface="+mn-ea"/>
                <a:cs typeface="Arial" pitchFamily="34" charset="0"/>
              </a:rPr>
              <a:t>Wean when stable for 48 hrs by 10% daily.</a:t>
            </a:r>
          </a:p>
        </p:txBody>
      </p:sp>
      <p:sp>
        <p:nvSpPr>
          <p:cNvPr id="14347" name="Rectangle 36"/>
          <p:cNvSpPr>
            <a:spLocks noChangeArrowheads="1"/>
          </p:cNvSpPr>
          <p:nvPr/>
        </p:nvSpPr>
        <p:spPr bwMode="auto">
          <a:xfrm>
            <a:off x="5851525" y="3021013"/>
            <a:ext cx="2987674" cy="866775"/>
          </a:xfrm>
          <a:prstGeom prst="rect">
            <a:avLst/>
          </a:prstGeom>
          <a:solidFill>
            <a:srgbClr val="35F600"/>
          </a:solidFill>
          <a:ln w="38100">
            <a:solidFill>
              <a:schemeClr val="tx1"/>
            </a:solidFill>
            <a:miter lim="800000"/>
            <a:headEnd/>
            <a:tailEnd/>
          </a:ln>
        </p:spPr>
        <p:txBody>
          <a:bodyPr anchor="ctr"/>
          <a:lstStyle/>
          <a:p>
            <a:pPr marL="171450" indent="-171450" eaLnBrk="1" fontAlgn="auto" hangingPunct="1">
              <a:spcBef>
                <a:spcPts val="0"/>
              </a:spcBef>
              <a:spcAft>
                <a:spcPts val="0"/>
              </a:spcAft>
              <a:buFont typeface="Wingdings" panose="05000000000000000000" pitchFamily="2" charset="2"/>
              <a:buChar char="§"/>
              <a:defRPr/>
            </a:pPr>
            <a:r>
              <a:rPr lang="en-US" sz="1200" dirty="0">
                <a:solidFill>
                  <a:prstClr val="black"/>
                </a:solidFill>
                <a:latin typeface="Calibri" panose="020F0502020204030204" pitchFamily="34" charset="0"/>
                <a:ea typeface="+mn-ea"/>
                <a:cs typeface="Arial" pitchFamily="34" charset="0"/>
              </a:rPr>
              <a:t>Swaddling, low stimulation.</a:t>
            </a:r>
          </a:p>
          <a:p>
            <a:pPr marL="171450" indent="-171450" eaLnBrk="1" fontAlgn="auto" hangingPunct="1">
              <a:spcBef>
                <a:spcPts val="0"/>
              </a:spcBef>
              <a:spcAft>
                <a:spcPts val="0"/>
              </a:spcAft>
              <a:buFont typeface="Wingdings" panose="05000000000000000000" pitchFamily="2" charset="2"/>
              <a:buChar char="§"/>
              <a:defRPr/>
            </a:pPr>
            <a:r>
              <a:rPr lang="en-US" sz="1200" dirty="0">
                <a:solidFill>
                  <a:prstClr val="black"/>
                </a:solidFill>
                <a:latin typeface="Calibri" panose="020F0502020204030204" pitchFamily="34" charset="0"/>
                <a:ea typeface="+mn-ea"/>
                <a:cs typeface="Arial" pitchFamily="34" charset="0"/>
              </a:rPr>
              <a:t>Encourage kangaroo </a:t>
            </a:r>
            <a:r>
              <a:rPr lang="en-US" sz="1200" dirty="0" smtClean="0">
                <a:solidFill>
                  <a:prstClr val="black"/>
                </a:solidFill>
                <a:latin typeface="Calibri" panose="020F0502020204030204" pitchFamily="34" charset="0"/>
                <a:ea typeface="+mn-ea"/>
                <a:cs typeface="Arial" pitchFamily="34" charset="0"/>
              </a:rPr>
              <a:t>care.</a:t>
            </a:r>
            <a:endParaRPr lang="en-US" sz="1200" dirty="0">
              <a:solidFill>
                <a:prstClr val="black"/>
              </a:solidFill>
              <a:latin typeface="Calibri" panose="020F0502020204030204" pitchFamily="34" charset="0"/>
              <a:ea typeface="+mn-ea"/>
              <a:cs typeface="Arial" pitchFamily="34" charset="0"/>
            </a:endParaRPr>
          </a:p>
          <a:p>
            <a:pPr marL="171450" indent="-171450" eaLnBrk="1" fontAlgn="auto" hangingPunct="1">
              <a:spcBef>
                <a:spcPts val="0"/>
              </a:spcBef>
              <a:spcAft>
                <a:spcPts val="0"/>
              </a:spcAft>
              <a:buFont typeface="Wingdings" panose="05000000000000000000" pitchFamily="2" charset="2"/>
              <a:buChar char="§"/>
              <a:defRPr/>
            </a:pPr>
            <a:r>
              <a:rPr lang="en-US" sz="1200" dirty="0">
                <a:solidFill>
                  <a:srgbClr val="000000"/>
                </a:solidFill>
                <a:latin typeface="Calibri" panose="020F0502020204030204" pitchFamily="34" charset="0"/>
                <a:ea typeface="+mn-ea"/>
                <a:cs typeface="Arial" pitchFamily="34" charset="0"/>
              </a:rPr>
              <a:t>Feed on demand- MBM if appropriate </a:t>
            </a:r>
            <a:r>
              <a:rPr lang="en-US" sz="1200" dirty="0">
                <a:solidFill>
                  <a:prstClr val="black"/>
                </a:solidFill>
                <a:latin typeface="Calibri" panose="020F0502020204030204" pitchFamily="34" charset="0"/>
                <a:ea typeface="+mn-ea"/>
                <a:cs typeface="Arial" pitchFamily="34" charset="0"/>
              </a:rPr>
              <a:t>or lactose free, 22 cal formula</a:t>
            </a:r>
          </a:p>
        </p:txBody>
      </p:sp>
      <p:sp>
        <p:nvSpPr>
          <p:cNvPr id="72717" name="Rectangle 37"/>
          <p:cNvSpPr>
            <a:spLocks noChangeArrowheads="1"/>
          </p:cNvSpPr>
          <p:nvPr/>
        </p:nvSpPr>
        <p:spPr bwMode="auto">
          <a:xfrm>
            <a:off x="5832475" y="1389063"/>
            <a:ext cx="3006724" cy="804862"/>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eaLnBrk="1" hangingPunct="1">
              <a:spcBef>
                <a:spcPct val="0"/>
              </a:spcBef>
              <a:defRPr/>
            </a:pPr>
            <a:r>
              <a:rPr lang="en-US" altLang="en-US" sz="1200" dirty="0">
                <a:solidFill>
                  <a:srgbClr val="000000"/>
                </a:solidFill>
                <a:ea typeface="+mn-ea"/>
                <a:cs typeface="Arial" pitchFamily="34" charset="0"/>
              </a:rPr>
              <a:t>All MD and RN staff to view “Nurture </a:t>
            </a:r>
            <a:r>
              <a:rPr lang="en-US" altLang="en-US" sz="1200" dirty="0" smtClean="0">
                <a:solidFill>
                  <a:srgbClr val="000000"/>
                </a:solidFill>
                <a:ea typeface="+mn-ea"/>
                <a:cs typeface="Arial" pitchFamily="34" charset="0"/>
              </a:rPr>
              <a:t>the </a:t>
            </a:r>
            <a:r>
              <a:rPr lang="en-US" altLang="en-US" sz="1200" dirty="0">
                <a:solidFill>
                  <a:srgbClr val="000000"/>
                </a:solidFill>
                <a:ea typeface="+mn-ea"/>
                <a:cs typeface="Arial" pitchFamily="34" charset="0"/>
              </a:rPr>
              <a:t>Mother- Nurture the Child” Vermont Oxford Network’s DVD</a:t>
            </a:r>
          </a:p>
          <a:p>
            <a:pPr marL="171450" indent="-171450" eaLnBrk="1" hangingPunct="1">
              <a:spcBef>
                <a:spcPct val="0"/>
              </a:spcBef>
              <a:defRPr/>
            </a:pPr>
            <a:r>
              <a:rPr lang="en-US" altLang="en-US" sz="1200" dirty="0">
                <a:solidFill>
                  <a:srgbClr val="000000"/>
                </a:solidFill>
                <a:ea typeface="+mn-ea"/>
                <a:cs typeface="Arial" pitchFamily="34" charset="0"/>
              </a:rPr>
              <a:t>Monthly education on addiction care.</a:t>
            </a:r>
          </a:p>
        </p:txBody>
      </p:sp>
      <p:cxnSp>
        <p:nvCxnSpPr>
          <p:cNvPr id="64526" name="AutoShape 40"/>
          <p:cNvCxnSpPr>
            <a:cxnSpLocks noChangeShapeType="1"/>
            <a:stCxn id="72711" idx="1"/>
            <a:endCxn id="72710" idx="3"/>
          </p:cNvCxnSpPr>
          <p:nvPr/>
        </p:nvCxnSpPr>
        <p:spPr bwMode="auto">
          <a:xfrm flipH="1">
            <a:off x="1982788" y="2427288"/>
            <a:ext cx="584200" cy="20955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27" name="AutoShape 42"/>
          <p:cNvCxnSpPr>
            <a:cxnSpLocks noChangeShapeType="1"/>
            <a:stCxn id="72712" idx="1"/>
            <a:endCxn id="72710" idx="3"/>
          </p:cNvCxnSpPr>
          <p:nvPr/>
        </p:nvCxnSpPr>
        <p:spPr bwMode="auto">
          <a:xfrm flipH="1" flipV="1">
            <a:off x="1982788" y="4522788"/>
            <a:ext cx="593725" cy="54451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28" name="AutoShape 43"/>
          <p:cNvCxnSpPr>
            <a:cxnSpLocks noChangeShapeType="1"/>
            <a:stCxn id="72713" idx="1"/>
            <a:endCxn id="72710" idx="3"/>
          </p:cNvCxnSpPr>
          <p:nvPr/>
        </p:nvCxnSpPr>
        <p:spPr bwMode="auto">
          <a:xfrm flipH="1">
            <a:off x="1982788" y="4375150"/>
            <a:ext cx="598487" cy="1476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29" name="AutoShape 45"/>
          <p:cNvCxnSpPr>
            <a:cxnSpLocks noChangeShapeType="1"/>
            <a:stCxn id="72714" idx="1"/>
            <a:endCxn id="72710" idx="3"/>
          </p:cNvCxnSpPr>
          <p:nvPr/>
        </p:nvCxnSpPr>
        <p:spPr bwMode="auto">
          <a:xfrm flipH="1">
            <a:off x="1982788" y="3736975"/>
            <a:ext cx="592137" cy="7858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22" name="Rectangle 46"/>
          <p:cNvSpPr>
            <a:spLocks noChangeArrowheads="1"/>
          </p:cNvSpPr>
          <p:nvPr/>
        </p:nvSpPr>
        <p:spPr bwMode="auto">
          <a:xfrm>
            <a:off x="2574925" y="2933700"/>
            <a:ext cx="2314575" cy="436563"/>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Attain high reliability in NAS scoring by nursing staff</a:t>
            </a:r>
          </a:p>
        </p:txBody>
      </p:sp>
      <p:cxnSp>
        <p:nvCxnSpPr>
          <p:cNvPr id="64531" name="AutoShape 47"/>
          <p:cNvCxnSpPr>
            <a:cxnSpLocks noChangeShapeType="1"/>
            <a:stCxn id="72722" idx="1"/>
            <a:endCxn id="72710" idx="3"/>
          </p:cNvCxnSpPr>
          <p:nvPr/>
        </p:nvCxnSpPr>
        <p:spPr bwMode="auto">
          <a:xfrm flipH="1">
            <a:off x="1982788" y="3152775"/>
            <a:ext cx="592137" cy="13700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32" name="AutoShape 49"/>
          <p:cNvCxnSpPr>
            <a:cxnSpLocks noChangeShapeType="1"/>
            <a:stCxn id="14346" idx="1"/>
            <a:endCxn id="72713" idx="3"/>
          </p:cNvCxnSpPr>
          <p:nvPr/>
        </p:nvCxnSpPr>
        <p:spPr bwMode="auto">
          <a:xfrm flipH="1">
            <a:off x="4889500" y="4341813"/>
            <a:ext cx="962024" cy="34131"/>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33" name="AutoShape 50"/>
          <p:cNvCxnSpPr>
            <a:cxnSpLocks noChangeShapeType="1"/>
            <a:stCxn id="72717" idx="1"/>
            <a:endCxn id="72711" idx="3"/>
          </p:cNvCxnSpPr>
          <p:nvPr/>
        </p:nvCxnSpPr>
        <p:spPr bwMode="auto">
          <a:xfrm flipH="1">
            <a:off x="4857750" y="1791494"/>
            <a:ext cx="974725" cy="636588"/>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34" name="AutoShape 52"/>
          <p:cNvCxnSpPr>
            <a:cxnSpLocks noChangeShapeType="1"/>
            <a:endCxn id="72714" idx="3"/>
          </p:cNvCxnSpPr>
          <p:nvPr/>
        </p:nvCxnSpPr>
        <p:spPr bwMode="auto">
          <a:xfrm flipH="1">
            <a:off x="4894263" y="3608388"/>
            <a:ext cx="960437" cy="128587"/>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27" name="Rectangle 30"/>
          <p:cNvSpPr>
            <a:spLocks noChangeArrowheads="1"/>
          </p:cNvSpPr>
          <p:nvPr/>
        </p:nvSpPr>
        <p:spPr bwMode="auto">
          <a:xfrm>
            <a:off x="2586038" y="5516563"/>
            <a:ext cx="2286000" cy="433387"/>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Partner with Families to Establish Safety Plan for Infant</a:t>
            </a:r>
          </a:p>
        </p:txBody>
      </p:sp>
      <p:sp>
        <p:nvSpPr>
          <p:cNvPr id="72728" name="Rectangle 36"/>
          <p:cNvSpPr>
            <a:spLocks noChangeArrowheads="1"/>
          </p:cNvSpPr>
          <p:nvPr/>
        </p:nvSpPr>
        <p:spPr bwMode="auto">
          <a:xfrm>
            <a:off x="5832475" y="2311400"/>
            <a:ext cx="3006724" cy="614363"/>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eaLnBrk="1" hangingPunct="1">
              <a:spcBef>
                <a:spcPct val="0"/>
              </a:spcBef>
              <a:defRPr/>
            </a:pPr>
            <a:r>
              <a:rPr lang="en-US" altLang="en-US" sz="1200" dirty="0">
                <a:solidFill>
                  <a:srgbClr val="000000"/>
                </a:solidFill>
                <a:ea typeface="+mn-ea"/>
                <a:cs typeface="Arial" pitchFamily="34" charset="0"/>
              </a:rPr>
              <a:t>Fulltime RN staff at Level 2 and 3 to complete D’Apolito NAS scoring training video and achieve 90% reliability.</a:t>
            </a:r>
          </a:p>
        </p:txBody>
      </p:sp>
      <p:cxnSp>
        <p:nvCxnSpPr>
          <p:cNvPr id="64537" name="AutoShape 50"/>
          <p:cNvCxnSpPr>
            <a:cxnSpLocks noChangeShapeType="1"/>
            <a:endCxn id="72722" idx="3"/>
          </p:cNvCxnSpPr>
          <p:nvPr/>
        </p:nvCxnSpPr>
        <p:spPr bwMode="auto">
          <a:xfrm flipH="1">
            <a:off x="4889500" y="2705100"/>
            <a:ext cx="1028700" cy="44767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30" name="Rectangle 35"/>
          <p:cNvSpPr>
            <a:spLocks noChangeArrowheads="1"/>
          </p:cNvSpPr>
          <p:nvPr/>
        </p:nvSpPr>
        <p:spPr bwMode="auto">
          <a:xfrm>
            <a:off x="5845175" y="4805363"/>
            <a:ext cx="2994024" cy="625475"/>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eaLnBrk="1" hangingPunct="1">
              <a:spcBef>
                <a:spcPct val="0"/>
              </a:spcBef>
              <a:buFont typeface="Wingdings" panose="05000000000000000000" pitchFamily="2" charset="2"/>
              <a:buChar char="§"/>
              <a:defRPr/>
            </a:pPr>
            <a:r>
              <a:rPr lang="en-US" altLang="en-US" sz="1200" b="0" dirty="0">
                <a:solidFill>
                  <a:srgbClr val="000000"/>
                </a:solidFill>
                <a:ea typeface="+mn-ea"/>
                <a:cs typeface="Arial" pitchFamily="34" charset="0"/>
              </a:rPr>
              <a:t> </a:t>
            </a:r>
            <a:r>
              <a:rPr lang="en-US" altLang="en-US" sz="1200" dirty="0">
                <a:solidFill>
                  <a:srgbClr val="000000"/>
                </a:solidFill>
                <a:ea typeface="+mn-ea"/>
                <a:cs typeface="Arial" pitchFamily="34" charset="0"/>
              </a:rPr>
              <a:t>Establish agreement with outpatient program and/or Mental Health</a:t>
            </a:r>
          </a:p>
          <a:p>
            <a:pPr marL="171450" indent="-171450" eaLnBrk="1" hangingPunct="1">
              <a:spcBef>
                <a:spcPct val="0"/>
              </a:spcBef>
              <a:buFont typeface="Wingdings" panose="05000000000000000000" pitchFamily="2" charset="2"/>
              <a:buChar char="§"/>
              <a:defRPr/>
            </a:pPr>
            <a:r>
              <a:rPr lang="en-US" altLang="en-US" sz="1200" dirty="0">
                <a:solidFill>
                  <a:srgbClr val="000000"/>
                </a:solidFill>
                <a:ea typeface="+mn-ea"/>
                <a:cs typeface="Arial" pitchFamily="34" charset="0"/>
              </a:rPr>
              <a:t>Utilize Early Intervention Services </a:t>
            </a:r>
          </a:p>
        </p:txBody>
      </p:sp>
      <p:sp>
        <p:nvSpPr>
          <p:cNvPr id="72731" name="Rectangle 35"/>
          <p:cNvSpPr>
            <a:spLocks noChangeArrowheads="1"/>
          </p:cNvSpPr>
          <p:nvPr/>
        </p:nvSpPr>
        <p:spPr bwMode="auto">
          <a:xfrm>
            <a:off x="5840413" y="5508625"/>
            <a:ext cx="2998786" cy="449263"/>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eaLnBrk="1" hangingPunct="1">
              <a:spcBef>
                <a:spcPct val="0"/>
              </a:spcBef>
              <a:buFont typeface="Wingdings" panose="05000000000000000000" pitchFamily="2" charset="2"/>
              <a:buChar char="§"/>
              <a:defRPr/>
            </a:pPr>
            <a:r>
              <a:rPr lang="en-US" altLang="en-US" sz="1200" dirty="0">
                <a:solidFill>
                  <a:srgbClr val="000000"/>
                </a:solidFill>
                <a:ea typeface="+mn-ea"/>
                <a:cs typeface="Arial" pitchFamily="34" charset="0"/>
              </a:rPr>
              <a:t>Collaborate with DHS/ CPS to ensure infant safety.</a:t>
            </a:r>
          </a:p>
        </p:txBody>
      </p:sp>
      <p:cxnSp>
        <p:nvCxnSpPr>
          <p:cNvPr id="64540" name="AutoShape 49"/>
          <p:cNvCxnSpPr>
            <a:cxnSpLocks noChangeShapeType="1"/>
            <a:stCxn id="72730" idx="1"/>
            <a:endCxn id="72712" idx="3"/>
          </p:cNvCxnSpPr>
          <p:nvPr/>
        </p:nvCxnSpPr>
        <p:spPr bwMode="auto">
          <a:xfrm flipH="1" flipV="1">
            <a:off x="4857750" y="5066507"/>
            <a:ext cx="987425" cy="51594"/>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33" name="Rectangle 30"/>
          <p:cNvSpPr>
            <a:spLocks noChangeArrowheads="1"/>
          </p:cNvSpPr>
          <p:nvPr/>
        </p:nvSpPr>
        <p:spPr bwMode="auto">
          <a:xfrm>
            <a:off x="2546350" y="1508125"/>
            <a:ext cx="2286000" cy="463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1100" b="0" dirty="0">
                <a:solidFill>
                  <a:srgbClr val="000000"/>
                </a:solidFill>
                <a:ea typeface="+mn-ea"/>
                <a:cs typeface="Arial" pitchFamily="34" charset="0"/>
              </a:rPr>
              <a:t>Prenatal Identification of  Mom</a:t>
            </a:r>
          </a:p>
          <a:p>
            <a:pPr eaLnBrk="1" hangingPunct="1">
              <a:spcBef>
                <a:spcPct val="0"/>
              </a:spcBef>
              <a:buFontTx/>
              <a:buNone/>
              <a:defRPr/>
            </a:pPr>
            <a:r>
              <a:rPr lang="en-US" altLang="en-US" sz="1100" b="0" dirty="0">
                <a:solidFill>
                  <a:srgbClr val="000000"/>
                </a:solidFill>
                <a:ea typeface="+mn-ea"/>
                <a:cs typeface="Arial" pitchFamily="34" charset="0"/>
              </a:rPr>
              <a:t>Implement Optimal Med Rx Program </a:t>
            </a:r>
          </a:p>
        </p:txBody>
      </p:sp>
      <p:sp>
        <p:nvSpPr>
          <p:cNvPr id="72734" name="Rectangle 35"/>
          <p:cNvSpPr>
            <a:spLocks noChangeArrowheads="1"/>
          </p:cNvSpPr>
          <p:nvPr/>
        </p:nvSpPr>
        <p:spPr bwMode="auto">
          <a:xfrm>
            <a:off x="5837238" y="6062663"/>
            <a:ext cx="3001961" cy="250825"/>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eaLnBrk="1" hangingPunct="1">
              <a:spcBef>
                <a:spcPct val="0"/>
              </a:spcBef>
              <a:buFont typeface="Wingdings" panose="05000000000000000000" pitchFamily="2" charset="2"/>
              <a:buChar char="§"/>
              <a:defRPr/>
            </a:pPr>
            <a:r>
              <a:rPr lang="en-US" altLang="en-US" sz="1200" dirty="0">
                <a:solidFill>
                  <a:srgbClr val="000000"/>
                </a:solidFill>
                <a:ea typeface="+mn-ea"/>
                <a:cs typeface="Arial" pitchFamily="34" charset="0"/>
              </a:rPr>
              <a:t>Engage families in Safety Planning. </a:t>
            </a:r>
          </a:p>
        </p:txBody>
      </p:sp>
      <p:cxnSp>
        <p:nvCxnSpPr>
          <p:cNvPr id="64543" name="AutoShape 49"/>
          <p:cNvCxnSpPr>
            <a:cxnSpLocks noChangeShapeType="1"/>
            <a:stCxn id="72734" idx="1"/>
            <a:endCxn id="72727" idx="3"/>
          </p:cNvCxnSpPr>
          <p:nvPr/>
        </p:nvCxnSpPr>
        <p:spPr bwMode="auto">
          <a:xfrm flipH="1" flipV="1">
            <a:off x="4872038" y="5733257"/>
            <a:ext cx="965200" cy="454819"/>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44" name="AutoShape 49"/>
          <p:cNvCxnSpPr>
            <a:cxnSpLocks noChangeShapeType="1"/>
            <a:stCxn id="72731" idx="1"/>
            <a:endCxn id="72727" idx="3"/>
          </p:cNvCxnSpPr>
          <p:nvPr/>
        </p:nvCxnSpPr>
        <p:spPr bwMode="auto">
          <a:xfrm flipH="1">
            <a:off x="4872038" y="5733257"/>
            <a:ext cx="968375"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45" name="AutoShape 49"/>
          <p:cNvCxnSpPr>
            <a:cxnSpLocks noChangeShapeType="1"/>
            <a:stCxn id="72727" idx="1"/>
            <a:endCxn id="72710" idx="3"/>
          </p:cNvCxnSpPr>
          <p:nvPr/>
        </p:nvCxnSpPr>
        <p:spPr bwMode="auto">
          <a:xfrm flipH="1" flipV="1">
            <a:off x="1982788" y="4522788"/>
            <a:ext cx="603250" cy="1211262"/>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38" name="Rectangle 30"/>
          <p:cNvSpPr>
            <a:spLocks noChangeArrowheads="1"/>
          </p:cNvSpPr>
          <p:nvPr/>
        </p:nvSpPr>
        <p:spPr bwMode="auto">
          <a:xfrm>
            <a:off x="2581275" y="6097588"/>
            <a:ext cx="2295525" cy="609600"/>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dirty="0">
                <a:solidFill>
                  <a:srgbClr val="000000"/>
                </a:solidFill>
                <a:ea typeface="+mn-ea"/>
                <a:cs typeface="Arial" pitchFamily="34" charset="0"/>
              </a:rPr>
              <a:t>Partner with other stakeholders to influence policy and primary prevention.</a:t>
            </a:r>
          </a:p>
        </p:txBody>
      </p:sp>
      <p:sp>
        <p:nvSpPr>
          <p:cNvPr id="72739" name="Rectangle 35"/>
          <p:cNvSpPr>
            <a:spLocks noChangeArrowheads="1"/>
          </p:cNvSpPr>
          <p:nvPr/>
        </p:nvSpPr>
        <p:spPr bwMode="auto">
          <a:xfrm>
            <a:off x="5837238" y="6411913"/>
            <a:ext cx="3001961" cy="412750"/>
          </a:xfrm>
          <a:prstGeom prst="rect">
            <a:avLst/>
          </a:prstGeom>
          <a:solidFill>
            <a:srgbClr val="35F6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eaLnBrk="1" hangingPunct="1">
              <a:spcBef>
                <a:spcPct val="0"/>
              </a:spcBef>
              <a:buFont typeface="Wingdings" panose="05000000000000000000" pitchFamily="2" charset="2"/>
              <a:buChar char="§"/>
              <a:defRPr/>
            </a:pPr>
            <a:r>
              <a:rPr lang="en-US" altLang="en-US" sz="1200" dirty="0">
                <a:solidFill>
                  <a:srgbClr val="000000"/>
                </a:solidFill>
                <a:ea typeface="+mn-ea"/>
                <a:cs typeface="Arial" pitchFamily="34" charset="0"/>
              </a:rPr>
              <a:t>Provide primary prevention materials to sites.</a:t>
            </a:r>
          </a:p>
        </p:txBody>
      </p:sp>
      <p:cxnSp>
        <p:nvCxnSpPr>
          <p:cNvPr id="64548" name="AutoShape 49"/>
          <p:cNvCxnSpPr>
            <a:cxnSpLocks noChangeShapeType="1"/>
            <a:stCxn id="72739" idx="1"/>
            <a:endCxn id="72738" idx="3"/>
          </p:cNvCxnSpPr>
          <p:nvPr/>
        </p:nvCxnSpPr>
        <p:spPr bwMode="auto">
          <a:xfrm flipH="1" flipV="1">
            <a:off x="4876800" y="6402388"/>
            <a:ext cx="960438" cy="21590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549" name="AutoShape 49"/>
          <p:cNvCxnSpPr>
            <a:cxnSpLocks noChangeShapeType="1"/>
            <a:stCxn id="72738" idx="1"/>
            <a:endCxn id="72710" idx="3"/>
          </p:cNvCxnSpPr>
          <p:nvPr/>
        </p:nvCxnSpPr>
        <p:spPr bwMode="auto">
          <a:xfrm flipH="1" flipV="1">
            <a:off x="1982788" y="4522788"/>
            <a:ext cx="598487" cy="187960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2742" name="Rectangle 28"/>
          <p:cNvSpPr>
            <a:spLocks noChangeArrowheads="1"/>
          </p:cNvSpPr>
          <p:nvPr/>
        </p:nvSpPr>
        <p:spPr bwMode="auto">
          <a:xfrm>
            <a:off x="152400" y="1981200"/>
            <a:ext cx="1828800" cy="1090613"/>
          </a:xfrm>
          <a:prstGeom prst="rect">
            <a:avLst/>
          </a:prstGeom>
          <a:solidFill>
            <a:srgbClr val="FFFF00"/>
          </a:solidFill>
          <a:ln w="38100">
            <a:solidFill>
              <a:schemeClr val="tx1"/>
            </a:solidFill>
            <a:miter lim="800000"/>
            <a:headEnd/>
            <a:tailEnd/>
          </a:ln>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200" b="0" dirty="0">
                <a:solidFill>
                  <a:srgbClr val="000000"/>
                </a:solidFill>
                <a:ea typeface="+mn-ea"/>
                <a:cs typeface="Arial" pitchFamily="34" charset="0"/>
              </a:rPr>
              <a:t>To reduce the number of moms and babies with narcotic exposure, and reduce the need for treatment of NAS.</a:t>
            </a:r>
          </a:p>
        </p:txBody>
      </p:sp>
      <p:sp>
        <p:nvSpPr>
          <p:cNvPr id="64551" name="Text Box 3"/>
          <p:cNvSpPr txBox="1">
            <a:spLocks noChangeArrowheads="1"/>
          </p:cNvSpPr>
          <p:nvPr/>
        </p:nvSpPr>
        <p:spPr bwMode="auto">
          <a:xfrm>
            <a:off x="458788" y="1520825"/>
            <a:ext cx="1109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800" u="sng" dirty="0">
                <a:solidFill>
                  <a:srgbClr val="000000"/>
                </a:solidFill>
                <a:latin typeface="Arial Narrow" panose="020B0606020202030204" pitchFamily="34" charset="0"/>
                <a:cs typeface="Arial" panose="020B0604020202020204" pitchFamily="34" charset="0"/>
              </a:rPr>
              <a:t>GLOBAL AIM</a:t>
            </a:r>
          </a:p>
        </p:txBody>
      </p:sp>
      <p:cxnSp>
        <p:nvCxnSpPr>
          <p:cNvPr id="3" name="Straight Arrow Connector 2"/>
          <p:cNvCxnSpPr>
            <a:stCxn id="72733" idx="1"/>
            <a:endCxn id="72710" idx="3"/>
          </p:cNvCxnSpPr>
          <p:nvPr/>
        </p:nvCxnSpPr>
        <p:spPr>
          <a:xfrm flipH="1">
            <a:off x="1982788" y="1739900"/>
            <a:ext cx="563562" cy="2782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697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What OPQC Accomplished in Phase I…</a:t>
            </a:r>
            <a:br>
              <a:rPr lang="en-US" sz="2700" dirty="0"/>
            </a:br>
            <a:r>
              <a:rPr lang="en-US" sz="2100" i="1" dirty="0"/>
              <a:t>January 2014 to June 2015</a:t>
            </a:r>
            <a:endParaRPr lang="en-US" sz="2700" i="1" dirty="0"/>
          </a:p>
        </p:txBody>
      </p:sp>
      <p:sp>
        <p:nvSpPr>
          <p:cNvPr id="4" name="Content Placeholder 3"/>
          <p:cNvSpPr>
            <a:spLocks noGrp="1"/>
          </p:cNvSpPr>
          <p:nvPr>
            <p:ph sz="half" idx="1"/>
          </p:nvPr>
        </p:nvSpPr>
        <p:spPr/>
        <p:txBody>
          <a:bodyPr>
            <a:normAutofit fontScale="92500"/>
          </a:bodyPr>
          <a:lstStyle/>
          <a:p>
            <a:pPr>
              <a:spcAft>
                <a:spcPts val="450"/>
              </a:spcAft>
            </a:pPr>
            <a:r>
              <a:rPr lang="en-US" sz="2400" dirty="0"/>
              <a:t>Standardized Finnegan scoring with reliability testing</a:t>
            </a:r>
          </a:p>
          <a:p>
            <a:pPr>
              <a:spcAft>
                <a:spcPts val="450"/>
              </a:spcAft>
            </a:pPr>
            <a:r>
              <a:rPr lang="en-US" sz="2400" dirty="0"/>
              <a:t>Standardized approach to non-pharmacologic care based on </a:t>
            </a:r>
            <a:r>
              <a:rPr lang="en-US" sz="2400" i="1" u="sng" dirty="0"/>
              <a:t>best available </a:t>
            </a:r>
            <a:r>
              <a:rPr lang="en-US" sz="2400" dirty="0"/>
              <a:t>evidence</a:t>
            </a:r>
          </a:p>
          <a:p>
            <a:pPr>
              <a:spcAft>
                <a:spcPts val="450"/>
              </a:spcAft>
            </a:pPr>
            <a:r>
              <a:rPr lang="en-US" sz="2400" dirty="0"/>
              <a:t>Standardized treatment protocol based on </a:t>
            </a:r>
            <a:r>
              <a:rPr lang="en-US" sz="2400" i="1" u="sng" dirty="0"/>
              <a:t>best available</a:t>
            </a:r>
            <a:r>
              <a:rPr lang="en-US" sz="2400" dirty="0"/>
              <a:t> evidence</a:t>
            </a:r>
          </a:p>
          <a:p>
            <a:pPr>
              <a:spcAft>
                <a:spcPts val="450"/>
              </a:spcAft>
            </a:pPr>
            <a:r>
              <a:rPr lang="en-US" sz="2400" dirty="0"/>
              <a:t>Improved non-judgmental care</a:t>
            </a:r>
          </a:p>
          <a:p>
            <a:pPr>
              <a:spcAft>
                <a:spcPts val="450"/>
              </a:spcAft>
            </a:pPr>
            <a:r>
              <a:rPr lang="en-US" sz="2400" dirty="0"/>
              <a:t>Better links with community resources</a:t>
            </a:r>
          </a:p>
        </p:txBody>
      </p:sp>
      <p:sp>
        <p:nvSpPr>
          <p:cNvPr id="6" name="Content Placeholder 5"/>
          <p:cNvSpPr>
            <a:spLocks noGrp="1"/>
          </p:cNvSpPr>
          <p:nvPr>
            <p:ph sz="half" idx="2"/>
          </p:nvPr>
        </p:nvSpPr>
        <p:spPr/>
        <p:txBody>
          <a:bodyPr>
            <a:normAutofit fontScale="92500"/>
          </a:bodyPr>
          <a:lstStyle/>
          <a:p>
            <a:endParaRPr lang="en-US"/>
          </a:p>
        </p:txBody>
      </p:sp>
      <p:pic>
        <p:nvPicPr>
          <p:cNvPr id="9" name="SGPlot13.png">
            <a:extLst>
              <a:ext uri="{FF2B5EF4-FFF2-40B4-BE49-F238E27FC236}">
                <a16:creationId xmlns:a16="http://schemas.microsoft.com/office/drawing/2014/main" xmlns="" id="{8721F604-2096-469A-8456-109D12600C67}"/>
              </a:ext>
            </a:extLst>
          </p:cNvPr>
          <p:cNvPicPr>
            <a:picLocks noChangeAspect="1"/>
          </p:cNvPicPr>
          <p:nvPr/>
        </p:nvPicPr>
        <p:blipFill rotWithShape="1">
          <a:blip r:embed="rId3"/>
          <a:stretch>
            <a:fillRect/>
          </a:stretch>
        </p:blipFill>
        <p:spPr>
          <a:xfrm>
            <a:off x="4918011" y="1981200"/>
            <a:ext cx="3530441" cy="3962400"/>
          </a:xfrm>
          <a:prstGeom prst="rect">
            <a:avLst/>
          </a:prstGeom>
        </p:spPr>
      </p:pic>
      <p:sp>
        <p:nvSpPr>
          <p:cNvPr id="3" name="TextBox 2">
            <a:extLst>
              <a:ext uri="{FF2B5EF4-FFF2-40B4-BE49-F238E27FC236}">
                <a16:creationId xmlns:a16="http://schemas.microsoft.com/office/drawing/2014/main" xmlns="" id="{C3FB89B0-95B3-4674-AFC7-DF77264E2302}"/>
              </a:ext>
            </a:extLst>
          </p:cNvPr>
          <p:cNvSpPr txBox="1"/>
          <p:nvPr/>
        </p:nvSpPr>
        <p:spPr>
          <a:xfrm>
            <a:off x="5562600" y="2638288"/>
            <a:ext cx="715192" cy="507831"/>
          </a:xfrm>
          <a:prstGeom prst="rect">
            <a:avLst/>
          </a:prstGeom>
          <a:noFill/>
        </p:spPr>
        <p:txBody>
          <a:bodyPr wrap="square" rtlCol="0">
            <a:spAutoFit/>
          </a:bodyPr>
          <a:lstStyle/>
          <a:p>
            <a:r>
              <a:rPr lang="en-US" sz="1350" dirty="0"/>
              <a:t>18.3 days</a:t>
            </a:r>
          </a:p>
        </p:txBody>
      </p:sp>
      <p:sp>
        <p:nvSpPr>
          <p:cNvPr id="10" name="TextBox 9">
            <a:extLst>
              <a:ext uri="{FF2B5EF4-FFF2-40B4-BE49-F238E27FC236}">
                <a16:creationId xmlns:a16="http://schemas.microsoft.com/office/drawing/2014/main" xmlns="" id="{197184C5-D5D6-41FB-9010-041EE46E57E7}"/>
              </a:ext>
            </a:extLst>
          </p:cNvPr>
          <p:cNvSpPr txBox="1"/>
          <p:nvPr/>
        </p:nvSpPr>
        <p:spPr>
          <a:xfrm>
            <a:off x="7391400" y="3838031"/>
            <a:ext cx="814796" cy="300082"/>
          </a:xfrm>
          <a:prstGeom prst="rect">
            <a:avLst/>
          </a:prstGeom>
          <a:noFill/>
        </p:spPr>
        <p:txBody>
          <a:bodyPr wrap="square" rtlCol="0">
            <a:spAutoFit/>
          </a:bodyPr>
          <a:lstStyle/>
          <a:p>
            <a:pPr algn="ctr"/>
            <a:r>
              <a:rPr lang="en-US" sz="1350" dirty="0"/>
              <a:t>17 days</a:t>
            </a:r>
          </a:p>
        </p:txBody>
      </p:sp>
      <p:sp>
        <p:nvSpPr>
          <p:cNvPr id="11" name="TextBox 10">
            <a:extLst>
              <a:ext uri="{FF2B5EF4-FFF2-40B4-BE49-F238E27FC236}">
                <a16:creationId xmlns:a16="http://schemas.microsoft.com/office/drawing/2014/main" xmlns="" id="{5FFBACCA-5199-4AC8-9DC2-7FFC7089C34B}"/>
              </a:ext>
            </a:extLst>
          </p:cNvPr>
          <p:cNvSpPr txBox="1"/>
          <p:nvPr/>
        </p:nvSpPr>
        <p:spPr>
          <a:xfrm>
            <a:off x="5365464" y="1438176"/>
            <a:ext cx="2635534" cy="400110"/>
          </a:xfrm>
          <a:prstGeom prst="rect">
            <a:avLst/>
          </a:prstGeom>
          <a:noFill/>
        </p:spPr>
        <p:txBody>
          <a:bodyPr wrap="square" rtlCol="0">
            <a:spAutoFit/>
          </a:bodyPr>
          <a:lstStyle/>
          <a:p>
            <a:pPr algn="ctr"/>
            <a:r>
              <a:rPr lang="en-US" sz="2000" b="1" dirty="0">
                <a:solidFill>
                  <a:srgbClr val="FF0000"/>
                </a:solidFill>
              </a:rPr>
              <a:t>9% </a:t>
            </a:r>
            <a:r>
              <a:rPr lang="en-US" sz="2000" b="1" dirty="0" smtClean="0">
                <a:solidFill>
                  <a:srgbClr val="FF0000"/>
                </a:solidFill>
              </a:rPr>
              <a:t>Decrease LOS </a:t>
            </a:r>
            <a:endParaRPr lang="en-US" sz="2000" b="1" dirty="0">
              <a:solidFill>
                <a:srgbClr val="FF0000"/>
              </a:solidFill>
            </a:endParaRPr>
          </a:p>
        </p:txBody>
      </p:sp>
      <p:sp>
        <p:nvSpPr>
          <p:cNvPr id="5" name="Down Arrow 4"/>
          <p:cNvSpPr/>
          <p:nvPr/>
        </p:nvSpPr>
        <p:spPr>
          <a:xfrm>
            <a:off x="6683232" y="2638287"/>
            <a:ext cx="239149" cy="7431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947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Guide for Families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9343" y="1825625"/>
            <a:ext cx="2845763"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1914" y="1825625"/>
            <a:ext cx="3339721" cy="4351338"/>
          </a:xfrm>
        </p:spPr>
      </p:pic>
    </p:spTree>
    <p:extLst>
      <p:ext uri="{BB962C8B-B14F-4D97-AF65-F5344CB8AC3E}">
        <p14:creationId xmlns:p14="http://schemas.microsoft.com/office/powerpoint/2010/main" val="3371073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0" y="5491163"/>
            <a:ext cx="7739062" cy="131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100">
              <a:solidFill>
                <a:schemeClr val="bg2"/>
              </a:solidFill>
            </a:endParaRPr>
          </a:p>
        </p:txBody>
      </p:sp>
      <p:sp>
        <p:nvSpPr>
          <p:cNvPr id="86018" name="Title 1"/>
          <p:cNvSpPr>
            <a:spLocks noGrp="1"/>
          </p:cNvSpPr>
          <p:nvPr>
            <p:ph type="title"/>
          </p:nvPr>
        </p:nvSpPr>
        <p:spPr>
          <a:xfrm>
            <a:off x="228600" y="411163"/>
            <a:ext cx="8534399" cy="838200"/>
          </a:xfrm>
        </p:spPr>
        <p:txBody>
          <a:bodyPr>
            <a:noAutofit/>
          </a:bodyPr>
          <a:lstStyle/>
          <a:p>
            <a:r>
              <a:rPr lang="en-US" altLang="en-US" sz="2400" dirty="0">
                <a:solidFill>
                  <a:srgbClr val="C00000"/>
                </a:solidFill>
                <a:cs typeface="Arial" panose="020B0604020202020204" pitchFamily="34" charset="0"/>
              </a:rPr>
              <a:t>Improve recognition and non-judgmental support for Narcotic addicted women and infants</a:t>
            </a:r>
            <a:r>
              <a:rPr lang="en-US" altLang="en-US" sz="2400" dirty="0">
                <a:solidFill>
                  <a:srgbClr val="C00000"/>
                </a:solidFill>
                <a:cs typeface="Times New Roman" panose="02020603050405020304" pitchFamily="18" charset="0"/>
              </a:rPr>
              <a:t/>
            </a:r>
            <a:br>
              <a:rPr lang="en-US" altLang="en-US" sz="2400" dirty="0">
                <a:solidFill>
                  <a:srgbClr val="C00000"/>
                </a:solidFill>
                <a:cs typeface="Times New Roman" panose="02020603050405020304" pitchFamily="18" charset="0"/>
              </a:rPr>
            </a:br>
            <a:r>
              <a:rPr lang="en-US" altLang="en-US" sz="2400" dirty="0">
                <a:solidFill>
                  <a:srgbClr val="4688AF"/>
                </a:solidFill>
                <a:cs typeface="Arial" panose="020B0604020202020204" pitchFamily="34" charset="0"/>
              </a:rPr>
              <a:t> </a:t>
            </a:r>
            <a:r>
              <a:rPr lang="en-US" altLang="en-US" sz="2400" dirty="0">
                <a:cs typeface="Arial" panose="020B0604020202020204" pitchFamily="34" charset="0"/>
              </a:rPr>
              <a:t/>
            </a:r>
            <a:br>
              <a:rPr lang="en-US" altLang="en-US" sz="2400" dirty="0">
                <a:cs typeface="Arial" panose="020B0604020202020204" pitchFamily="34" charset="0"/>
              </a:rPr>
            </a:br>
            <a:endParaRPr lang="en-US" altLang="en-US" sz="2400" dirty="0">
              <a:cs typeface="Times New Roman" panose="02020603050405020304" pitchFamily="18" charset="0"/>
            </a:endParaRPr>
          </a:p>
        </p:txBody>
      </p:sp>
      <p:sp>
        <p:nvSpPr>
          <p:cNvPr id="86019" name="Content Placeholder 2"/>
          <p:cNvSpPr>
            <a:spLocks noGrp="1"/>
          </p:cNvSpPr>
          <p:nvPr>
            <p:ph idx="4294967295"/>
          </p:nvPr>
        </p:nvSpPr>
        <p:spPr>
          <a:xfrm>
            <a:off x="246017" y="1764665"/>
            <a:ext cx="4202906" cy="4695825"/>
          </a:xfrm>
          <a:prstGeom prst="rect">
            <a:avLst/>
          </a:prstGeom>
          <a:ln>
            <a:solidFill>
              <a:schemeClr val="tx1"/>
            </a:solidFill>
            <a:miter lim="800000"/>
            <a:headEnd/>
            <a:tailEnd/>
          </a:ln>
        </p:spPr>
        <p:txBody>
          <a:bodyPr/>
          <a:lstStyle/>
          <a:p>
            <a:r>
              <a:rPr lang="en-US" altLang="en-US" sz="2400" dirty="0">
                <a:solidFill>
                  <a:srgbClr val="0070C0"/>
                </a:solidFill>
              </a:rPr>
              <a:t>Addiction = Chronic Illness</a:t>
            </a:r>
            <a:endParaRPr lang="en-US" altLang="en-US" sz="2400" b="0" dirty="0">
              <a:solidFill>
                <a:srgbClr val="0070C0"/>
              </a:solidFill>
            </a:endParaRPr>
          </a:p>
          <a:p>
            <a:pPr lvl="1">
              <a:buFont typeface="Wingdings" panose="05000000000000000000" pitchFamily="2" charset="2"/>
              <a:buChar char="Ø"/>
            </a:pPr>
            <a:r>
              <a:rPr lang="en-US" altLang="en-US" sz="1200" b="0" dirty="0"/>
              <a:t>Addiction is a chronic and treatable disease </a:t>
            </a:r>
          </a:p>
          <a:p>
            <a:pPr lvl="1">
              <a:buFont typeface="Wingdings" panose="05000000000000000000" pitchFamily="2" charset="2"/>
              <a:buChar char="Ø"/>
            </a:pPr>
            <a:r>
              <a:rPr lang="en-US" altLang="en-US" sz="1200" b="0" dirty="0"/>
              <a:t>Opioid maintenance therapy with methadone or buprenorphine may play an important role in treatment of pregnant women struggling with addiction </a:t>
            </a:r>
          </a:p>
          <a:p>
            <a:pPr lvl="1">
              <a:buFont typeface="Wingdings" panose="05000000000000000000" pitchFamily="2" charset="2"/>
              <a:buChar char="Ø"/>
            </a:pPr>
            <a:r>
              <a:rPr lang="en-US" altLang="en-US" sz="1200" dirty="0"/>
              <a:t>Opioid maintenance therapy improves outcomes for both pregnant women and their infants </a:t>
            </a:r>
          </a:p>
          <a:p>
            <a:pPr lvl="1">
              <a:buFont typeface="Wingdings" panose="05000000000000000000" pitchFamily="2" charset="2"/>
              <a:buChar char="Ø"/>
            </a:pPr>
            <a:r>
              <a:rPr lang="en-US" altLang="en-US" sz="1200" b="0" dirty="0"/>
              <a:t>Providing non-judgmental, compassionate care can be rewarding and beneficial for the patients and the providers </a:t>
            </a:r>
          </a:p>
          <a:p>
            <a:endParaRPr lang="en-US" altLang="en-US" dirty="0"/>
          </a:p>
        </p:txBody>
      </p:sp>
      <p:sp>
        <p:nvSpPr>
          <p:cNvPr id="86020" name="Content Placeholder 3"/>
          <p:cNvSpPr>
            <a:spLocks noGrp="1"/>
          </p:cNvSpPr>
          <p:nvPr>
            <p:ph idx="4294967295"/>
          </p:nvPr>
        </p:nvSpPr>
        <p:spPr>
          <a:xfrm>
            <a:off x="4624388" y="1764665"/>
            <a:ext cx="4138611" cy="4695825"/>
          </a:xfrm>
          <a:prstGeom prst="rect">
            <a:avLst/>
          </a:prstGeom>
          <a:ln>
            <a:solidFill>
              <a:schemeClr val="tx1"/>
            </a:solidFill>
            <a:miter lim="800000"/>
            <a:headEnd/>
            <a:tailEnd/>
          </a:ln>
        </p:spPr>
        <p:txBody>
          <a:bodyPr/>
          <a:lstStyle/>
          <a:p>
            <a:r>
              <a:rPr lang="en-US" altLang="en-US" sz="2400" dirty="0">
                <a:solidFill>
                  <a:srgbClr val="0070C0"/>
                </a:solidFill>
                <a:cs typeface="Times New Roman" panose="02020603050405020304" pitchFamily="18" charset="0"/>
              </a:rPr>
              <a:t>Attitude Measures Survey</a:t>
            </a:r>
            <a:endParaRPr lang="en-US" altLang="en-US" sz="2400" dirty="0">
              <a:solidFill>
                <a:srgbClr val="0070C0"/>
              </a:solidFill>
            </a:endParaRPr>
          </a:p>
        </p:txBody>
      </p:sp>
      <p:pic>
        <p:nvPicPr>
          <p:cNvPr id="8602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484914"/>
            <a:ext cx="31813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6"/>
          <p:cNvSpPr>
            <a:spLocks noChangeArrowheads="1"/>
          </p:cNvSpPr>
          <p:nvPr/>
        </p:nvSpPr>
        <p:spPr bwMode="auto">
          <a:xfrm>
            <a:off x="5076824" y="5252176"/>
            <a:ext cx="36861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100" dirty="0">
                <a:solidFill>
                  <a:srgbClr val="000000"/>
                </a:solidFill>
              </a:rPr>
              <a:t>This resource is focused on people’s attitudes towards alcohol and other drug use and is designed to encourage health professionals to explore and evaluate their attitudes towards drug users - particularly perceptions about a client’s or patient’s deservingness of medical care</a:t>
            </a:r>
            <a:r>
              <a:rPr lang="en-US" altLang="en-US" sz="1200" dirty="0">
                <a:solidFill>
                  <a:srgbClr val="000000"/>
                </a:solidFill>
              </a:rPr>
              <a:t>.</a:t>
            </a:r>
          </a:p>
        </p:txBody>
      </p:sp>
      <p:pic>
        <p:nvPicPr>
          <p:cNvPr id="8602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613" y="4267200"/>
            <a:ext cx="40957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247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43000" y="5086350"/>
            <a:ext cx="1200150" cy="369332"/>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dirty="0">
              <a:solidFill>
                <a:srgbClr val="000000"/>
              </a:solidFill>
              <a:ea typeface="ヒラギノ角ゴ Pro W3" charset="-128"/>
            </a:endParaRPr>
          </a:p>
        </p:txBody>
      </p:sp>
      <p:pic>
        <p:nvPicPr>
          <p:cNvPr id="2" name="Picture 1"/>
          <p:cNvPicPr>
            <a:picLocks noChangeAspect="1"/>
          </p:cNvPicPr>
          <p:nvPr/>
        </p:nvPicPr>
        <p:blipFill>
          <a:blip r:embed="rId2"/>
          <a:stretch>
            <a:fillRect/>
          </a:stretch>
        </p:blipFill>
        <p:spPr>
          <a:xfrm>
            <a:off x="685800" y="692133"/>
            <a:ext cx="3734279" cy="2800709"/>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4588224" y="660786"/>
            <a:ext cx="3488976" cy="2914591"/>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044569" y="3790652"/>
            <a:ext cx="3276995" cy="2457747"/>
          </a:xfrm>
          <a:prstGeom prst="rect">
            <a:avLst/>
          </a:prstGeom>
        </p:spPr>
      </p:pic>
      <p:pic>
        <p:nvPicPr>
          <p:cNvPr id="9" name="Picture 8"/>
          <p:cNvPicPr>
            <a:picLocks noChangeAspect="1"/>
          </p:cNvPicPr>
          <p:nvPr/>
        </p:nvPicPr>
        <p:blipFill>
          <a:blip r:embed="rId5"/>
          <a:stretch>
            <a:fillRect/>
          </a:stretch>
        </p:blipFill>
        <p:spPr>
          <a:xfrm>
            <a:off x="4588224" y="3581623"/>
            <a:ext cx="3555703" cy="2666777"/>
          </a:xfrm>
          <a:prstGeom prst="rect">
            <a:avLst/>
          </a:prstGeom>
          <a:ln>
            <a:solidFill>
              <a:schemeClr val="tx1"/>
            </a:solidFill>
          </a:ln>
        </p:spPr>
      </p:pic>
    </p:spTree>
    <p:extLst>
      <p:ext uri="{BB962C8B-B14F-4D97-AF65-F5344CB8AC3E}">
        <p14:creationId xmlns:p14="http://schemas.microsoft.com/office/powerpoint/2010/main" val="1445748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Ohio Perinatal Quality Collaborative Initiatives</a:t>
            </a:r>
            <a:endParaRPr lang="en-US" dirty="0"/>
          </a:p>
        </p:txBody>
      </p:sp>
      <p:sp>
        <p:nvSpPr>
          <p:cNvPr id="3" name="Subtitle 2"/>
          <p:cNvSpPr>
            <a:spLocks noGrp="1"/>
          </p:cNvSpPr>
          <p:nvPr>
            <p:ph type="subTitle" idx="1"/>
          </p:nvPr>
        </p:nvSpPr>
        <p:spPr/>
        <p:txBody>
          <a:bodyPr>
            <a:normAutofit fontScale="92500" lnSpcReduction="10000"/>
          </a:bodyPr>
          <a:lstStyle/>
          <a:p>
            <a:pPr algn="l"/>
            <a:r>
              <a:rPr lang="en-US" dirty="0" smtClean="0"/>
              <a:t>Carole </a:t>
            </a:r>
            <a:r>
              <a:rPr lang="en-US" dirty="0" err="1" smtClean="0"/>
              <a:t>Lannon</a:t>
            </a:r>
            <a:r>
              <a:rPr lang="en-US" dirty="0" smtClean="0"/>
              <a:t>, MD, MPH, Senior Faculty Lead, Learning Networks Program, Ohio Perinatal Quality Collaborative</a:t>
            </a:r>
            <a:endParaRPr lang="en-US" dirty="0"/>
          </a:p>
        </p:txBody>
      </p:sp>
    </p:spTree>
    <p:extLst>
      <p:ext uri="{BB962C8B-B14F-4D97-AF65-F5344CB8AC3E}">
        <p14:creationId xmlns:p14="http://schemas.microsoft.com/office/powerpoint/2010/main" val="357912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xmlns="" id="{FB83359A-9E62-4AAA-B223-ABF64595A17D}"/>
              </a:ext>
            </a:extLst>
          </p:cNvPr>
          <p:cNvPicPr>
            <a:picLocks noChangeAspect="1"/>
          </p:cNvPicPr>
          <p:nvPr/>
        </p:nvPicPr>
        <p:blipFill rotWithShape="1">
          <a:blip r:embed="rId2">
            <a:extLst>
              <a:ext uri="{28A0092B-C50C-407E-A947-70E740481C1C}">
                <a14:useLocalDpi xmlns:a14="http://schemas.microsoft.com/office/drawing/2010/main" val="0"/>
              </a:ext>
            </a:extLst>
          </a:blip>
          <a:srcRect l="56848" t="22337" b="30249"/>
          <a:stretch/>
        </p:blipFill>
        <p:spPr bwMode="auto">
          <a:xfrm>
            <a:off x="1392246" y="4978922"/>
            <a:ext cx="1740079" cy="9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4853" y="1215489"/>
            <a:ext cx="8001000" cy="445592"/>
          </a:xfrm>
        </p:spPr>
        <p:txBody>
          <a:bodyPr>
            <a:normAutofit/>
          </a:bodyPr>
          <a:lstStyle/>
          <a:p>
            <a:r>
              <a:rPr lang="en-US" sz="2250" dirty="0"/>
              <a:t>Variation and Uncertainty in Non-Pharmacologic Care</a:t>
            </a:r>
          </a:p>
        </p:txBody>
      </p:sp>
      <p:pic>
        <p:nvPicPr>
          <p:cNvPr id="14" name="Picture 4">
            <a:extLst>
              <a:ext uri="{FF2B5EF4-FFF2-40B4-BE49-F238E27FC236}">
                <a16:creationId xmlns:a16="http://schemas.microsoft.com/office/drawing/2014/main" xmlns="" id="{E3B04D17-0252-46A9-9720-967D26855ED7}"/>
              </a:ext>
            </a:extLst>
          </p:cNvPr>
          <p:cNvPicPr>
            <a:picLocks noChangeAspect="1"/>
          </p:cNvPicPr>
          <p:nvPr/>
        </p:nvPicPr>
        <p:blipFill rotWithShape="1">
          <a:blip r:embed="rId2">
            <a:extLst>
              <a:ext uri="{28A0092B-C50C-407E-A947-70E740481C1C}">
                <a14:useLocalDpi xmlns:a14="http://schemas.microsoft.com/office/drawing/2010/main" val="0"/>
              </a:ext>
            </a:extLst>
          </a:blip>
          <a:srcRect r="42451"/>
          <a:stretch/>
        </p:blipFill>
        <p:spPr bwMode="auto">
          <a:xfrm>
            <a:off x="324853" y="1955306"/>
            <a:ext cx="3577108" cy="30236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xmlns="" id="{AC584B91-B424-41AA-9369-07E39AF648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768" y="1955306"/>
            <a:ext cx="4790985" cy="30236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29184" y="426720"/>
            <a:ext cx="8229600" cy="1143000"/>
          </a:xfrm>
        </p:spPr>
        <p:txBody>
          <a:bodyPr>
            <a:normAutofit fontScale="90000"/>
          </a:bodyPr>
          <a:lstStyle/>
          <a:p>
            <a:r>
              <a:rPr lang="en-US" altLang="en-US" sz="3600" dirty="0">
                <a:solidFill>
                  <a:srgbClr val="C00000"/>
                </a:solidFill>
                <a:cs typeface="Times New Roman" panose="02020603050405020304" pitchFamily="18" charset="0"/>
              </a:rPr>
              <a:t>Phase 2 Orchestrated Testing</a:t>
            </a:r>
            <a:br>
              <a:rPr lang="en-US" altLang="en-US" sz="3600" dirty="0">
                <a:solidFill>
                  <a:srgbClr val="C00000"/>
                </a:solidFill>
                <a:cs typeface="Times New Roman" panose="02020603050405020304" pitchFamily="18" charset="0"/>
              </a:rPr>
            </a:br>
            <a:endParaRPr lang="en-US" altLang="en-US" sz="3600" dirty="0">
              <a:solidFill>
                <a:srgbClr val="C00000"/>
              </a:solidFill>
              <a:cs typeface="Times New Roman" panose="02020603050405020304" pitchFamily="18" charset="0"/>
            </a:endParaRPr>
          </a:p>
        </p:txBody>
      </p:sp>
      <p:pic>
        <p:nvPicPr>
          <p:cNvPr id="8192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447800"/>
            <a:ext cx="7350125" cy="4340225"/>
          </a:xfrm>
        </p:spPr>
      </p:pic>
      <p:sp>
        <p:nvSpPr>
          <p:cNvPr id="81924" name="TextBox 4"/>
          <p:cNvSpPr txBox="1">
            <a:spLocks noChangeArrowheads="1"/>
          </p:cNvSpPr>
          <p:nvPr/>
        </p:nvSpPr>
        <p:spPr bwMode="auto">
          <a:xfrm>
            <a:off x="1624584" y="99822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E9D95"/>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E9D95"/>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E9D95"/>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E9D95"/>
              </a:buClr>
              <a:buSzPct val="110000"/>
              <a:buFont typeface="Times CE" pitchFamily="28" charset="0"/>
              <a:buChar char="-"/>
              <a:defRPr sz="2400" b="1">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400" dirty="0">
                <a:solidFill>
                  <a:schemeClr val="accent6">
                    <a:lumMod val="75000"/>
                  </a:schemeClr>
                </a:solidFill>
              </a:rPr>
              <a:t>Is there a certain formula that is best for non-breastfeeding NAS infants?</a:t>
            </a:r>
          </a:p>
        </p:txBody>
      </p:sp>
      <p:sp>
        <p:nvSpPr>
          <p:cNvPr id="2" name="TextBox 1"/>
          <p:cNvSpPr txBox="1"/>
          <p:nvPr/>
        </p:nvSpPr>
        <p:spPr>
          <a:xfrm>
            <a:off x="1538914" y="6172200"/>
            <a:ext cx="7019870" cy="369332"/>
          </a:xfrm>
          <a:prstGeom prst="rect">
            <a:avLst/>
          </a:prstGeom>
          <a:noFill/>
          <a:ln>
            <a:solidFill>
              <a:schemeClr val="tx1"/>
            </a:solidFill>
          </a:ln>
        </p:spPr>
        <p:txBody>
          <a:bodyPr wrap="none" rtlCol="0">
            <a:spAutoFit/>
          </a:bodyPr>
          <a:lstStyle/>
          <a:p>
            <a:r>
              <a:rPr lang="en-US" i="1" dirty="0" smtClean="0"/>
              <a:t>Consistent benefit of 22 kcal/</a:t>
            </a:r>
            <a:r>
              <a:rPr lang="en-US" i="1" dirty="0" err="1" smtClean="0"/>
              <a:t>oz</a:t>
            </a:r>
            <a:r>
              <a:rPr lang="en-US" i="1" dirty="0" smtClean="0"/>
              <a:t> on weight loss, </a:t>
            </a:r>
            <a:r>
              <a:rPr lang="en-US" i="1" dirty="0" err="1" smtClean="0"/>
              <a:t>tx</a:t>
            </a:r>
            <a:r>
              <a:rPr lang="en-US" i="1" dirty="0" smtClean="0"/>
              <a:t> failure, and LOS </a:t>
            </a:r>
            <a:endParaRPr lang="en-US" i="1" dirty="0"/>
          </a:p>
        </p:txBody>
      </p:sp>
    </p:spTree>
    <p:extLst>
      <p:ext uri="{BB962C8B-B14F-4D97-AF65-F5344CB8AC3E}">
        <p14:creationId xmlns:p14="http://schemas.microsoft.com/office/powerpoint/2010/main" val="20368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0844"/>
            <a:ext cx="8915400" cy="5747156"/>
          </a:xfrm>
          <a:prstGeom prst="rect">
            <a:avLst/>
          </a:prstGeom>
          <a:ln>
            <a:noFill/>
          </a:ln>
        </p:spPr>
      </p:pic>
      <p:sp>
        <p:nvSpPr>
          <p:cNvPr id="4" name="Down Arrow 3"/>
          <p:cNvSpPr/>
          <p:nvPr/>
        </p:nvSpPr>
        <p:spPr>
          <a:xfrm>
            <a:off x="3810000" y="2743200"/>
            <a:ext cx="217788" cy="367899"/>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457200" y="274638"/>
            <a:ext cx="8458200" cy="1143000"/>
          </a:xfrm>
        </p:spPr>
        <p:txBody>
          <a:bodyPr/>
          <a:lstStyle/>
          <a:p>
            <a:r>
              <a:rPr lang="en-US" sz="2800" dirty="0" smtClean="0"/>
              <a:t>Decrease % infants receiving pharmacologic treatment</a:t>
            </a:r>
            <a:endParaRPr lang="en-US" sz="2800" dirty="0"/>
          </a:p>
        </p:txBody>
      </p:sp>
    </p:spTree>
    <p:extLst>
      <p:ext uri="{BB962C8B-B14F-4D97-AF65-F5344CB8AC3E}">
        <p14:creationId xmlns:p14="http://schemas.microsoft.com/office/powerpoint/2010/main" val="1057320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6035283"/>
          </a:xfrm>
          <a:prstGeom prst="rect">
            <a:avLst/>
          </a:prstGeom>
        </p:spPr>
      </p:pic>
      <p:sp>
        <p:nvSpPr>
          <p:cNvPr id="5" name="Title 4"/>
          <p:cNvSpPr>
            <a:spLocks noGrp="1"/>
          </p:cNvSpPr>
          <p:nvPr>
            <p:ph type="title"/>
          </p:nvPr>
        </p:nvSpPr>
        <p:spPr/>
        <p:txBody>
          <a:bodyPr/>
          <a:lstStyle/>
          <a:p>
            <a:r>
              <a:rPr lang="en-US" dirty="0" smtClean="0"/>
              <a:t>Diffusion through the network</a:t>
            </a:r>
            <a:endParaRPr lang="en-US" dirty="0"/>
          </a:p>
        </p:txBody>
      </p:sp>
    </p:spTree>
    <p:extLst>
      <p:ext uri="{BB962C8B-B14F-4D97-AF65-F5344CB8AC3E}">
        <p14:creationId xmlns:p14="http://schemas.microsoft.com/office/powerpoint/2010/main" val="22605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228600" y="381000"/>
            <a:ext cx="9144000" cy="1325563"/>
          </a:xfrm>
        </p:spPr>
        <p:txBody>
          <a:bodyPr>
            <a:normAutofit/>
          </a:bodyPr>
          <a:lstStyle/>
          <a:p>
            <a:r>
              <a:rPr lang="en-US" altLang="en-US">
                <a:ea typeface="ＭＳ Ｐゴシック" panose="020B0600070205080204" pitchFamily="34" charset="-128"/>
              </a:rPr>
              <a:t>Updated OPQC recommendations</a:t>
            </a:r>
          </a:p>
        </p:txBody>
      </p:sp>
      <p:pic>
        <p:nvPicPr>
          <p:cNvPr id="111618" name="Picture 2" descr="http://www.weatherbus.com/blogimages/updated.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2667000"/>
            <a:ext cx="4465638" cy="3713163"/>
          </a:xfrm>
          <a:noFill/>
        </p:spPr>
      </p:pic>
      <p:sp>
        <p:nvSpPr>
          <p:cNvPr id="111619" name="TextBox 3"/>
          <p:cNvSpPr txBox="1">
            <a:spLocks noChangeArrowheads="1"/>
          </p:cNvSpPr>
          <p:nvPr/>
        </p:nvSpPr>
        <p:spPr bwMode="auto">
          <a:xfrm>
            <a:off x="128588" y="1706563"/>
            <a:ext cx="8786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t>Cohort of 6800 term infants with maternal narcotic exposure. </a:t>
            </a:r>
          </a:p>
        </p:txBody>
      </p:sp>
    </p:spTree>
    <p:extLst>
      <p:ext uri="{BB962C8B-B14F-4D97-AF65-F5344CB8AC3E}">
        <p14:creationId xmlns:p14="http://schemas.microsoft.com/office/powerpoint/2010/main" val="216042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628650" y="381000"/>
            <a:ext cx="7886700" cy="990600"/>
          </a:xfrm>
        </p:spPr>
        <p:txBody>
          <a:bodyPr/>
          <a:lstStyle/>
          <a:p>
            <a:pPr algn="ctr" eaLnBrk="1" hangingPunct="1"/>
            <a:r>
              <a:rPr lang="en-US" altLang="en-US" sz="3600">
                <a:solidFill>
                  <a:srgbClr val="000000"/>
                </a:solidFill>
                <a:ea typeface="ＭＳ Ｐゴシック" panose="020B0600070205080204" pitchFamily="34" charset="-128"/>
              </a:rPr>
              <a:t>OPQC NAS Recommendations</a:t>
            </a:r>
            <a:endParaRPr lang="en-US" altLang="en-US">
              <a:ea typeface="ＭＳ Ｐゴシック" panose="020B0600070205080204" pitchFamily="34" charset="-128"/>
            </a:endParaRPr>
          </a:p>
        </p:txBody>
      </p:sp>
      <p:pic>
        <p:nvPicPr>
          <p:cNvPr id="112642"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8915400" cy="4583073"/>
          </a:xfrm>
        </p:spPr>
      </p:pic>
    </p:spTree>
    <p:extLst>
      <p:ext uri="{BB962C8B-B14F-4D97-AF65-F5344CB8AC3E}">
        <p14:creationId xmlns:p14="http://schemas.microsoft.com/office/powerpoint/2010/main" val="1968787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Moving upstream</a:t>
            </a:r>
            <a:br>
              <a:rPr lang="en-US" i="1" dirty="0" smtClean="0"/>
            </a:br>
            <a:endParaRPr lang="en-US" sz="3100" i="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066800"/>
            <a:ext cx="8905558" cy="5753100"/>
          </a:xfrm>
          <a:prstGeom prst="rect">
            <a:avLst/>
          </a:prstGeom>
        </p:spPr>
      </p:pic>
      <p:sp>
        <p:nvSpPr>
          <p:cNvPr id="6" name="Rectangle 5"/>
          <p:cNvSpPr/>
          <p:nvPr/>
        </p:nvSpPr>
        <p:spPr>
          <a:xfrm>
            <a:off x="37454" y="5735605"/>
            <a:ext cx="7372146" cy="954107"/>
          </a:xfrm>
          <a:prstGeom prst="rect">
            <a:avLst/>
          </a:prstGeom>
        </p:spPr>
        <p:txBody>
          <a:bodyPr wrap="none">
            <a:spAutoFit/>
          </a:bodyPr>
          <a:lstStyle/>
          <a:p>
            <a:r>
              <a:rPr lang="en-US" sz="2800" b="1" i="1" dirty="0" smtClean="0"/>
              <a:t>MATERNAL OPIATE MEDICAL SUPPORTS</a:t>
            </a:r>
          </a:p>
          <a:p>
            <a:r>
              <a:rPr lang="en-US" sz="2800" b="1" i="1" dirty="0" smtClean="0"/>
              <a:t>MOMS (+NAS)</a:t>
            </a:r>
            <a:endParaRPr lang="en-US" sz="2800" b="1" i="1" dirty="0"/>
          </a:p>
        </p:txBody>
      </p:sp>
    </p:spTree>
    <p:extLst>
      <p:ext uri="{BB962C8B-B14F-4D97-AF65-F5344CB8AC3E}">
        <p14:creationId xmlns:p14="http://schemas.microsoft.com/office/powerpoint/2010/main" val="4683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normAutofit fontScale="90000"/>
          </a:bodyPr>
          <a:lstStyle/>
          <a:p>
            <a:r>
              <a:rPr lang="en-US" dirty="0" smtClean="0">
                <a:latin typeface="Calibri" panose="020F0502020204030204" pitchFamily="34" charset="0"/>
              </a:rPr>
              <a:t/>
            </a:r>
            <a:br>
              <a:rPr lang="en-US" dirty="0" smtClean="0">
                <a:latin typeface="Calibri" panose="020F0502020204030204" pitchFamily="34" charset="0"/>
              </a:rPr>
            </a:br>
            <a:r>
              <a:rPr lang="en-US" dirty="0" smtClean="0">
                <a:latin typeface="Calibri" panose="020F0502020204030204" pitchFamily="34" charset="0"/>
              </a:rPr>
              <a:t>CLIENT-CENTERED CONTRACEPTIVE CARE</a:t>
            </a:r>
            <a:br>
              <a:rPr lang="en-US" dirty="0" smtClean="0">
                <a:latin typeface="Calibri" panose="020F0502020204030204" pitchFamily="34" charset="0"/>
              </a:rPr>
            </a:br>
            <a:r>
              <a:rPr lang="en-US" sz="2400" i="1" dirty="0" smtClean="0">
                <a:latin typeface="Calibri" panose="020F0502020204030204" pitchFamily="34" charset="0"/>
              </a:rPr>
              <a:t>Ohio FQHC Infant Vitality Project</a:t>
            </a:r>
            <a:br>
              <a:rPr lang="en-US" sz="2400" i="1" dirty="0" smtClean="0">
                <a:latin typeface="Calibri" panose="020F0502020204030204" pitchFamily="34" charset="0"/>
              </a:rPr>
            </a:br>
            <a:endParaRPr lang="en-US" i="1"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14800"/>
            <a:ext cx="8686800" cy="841102"/>
          </a:xfrm>
          <a:prstGeom prst="rect">
            <a:avLst/>
          </a:prstGeom>
        </p:spPr>
      </p:pic>
    </p:spTree>
    <p:extLst>
      <p:ext uri="{BB962C8B-B14F-4D97-AF65-F5344CB8AC3E}">
        <p14:creationId xmlns:p14="http://schemas.microsoft.com/office/powerpoint/2010/main" val="26379798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51332"/>
            <a:ext cx="3605524" cy="6406667"/>
          </a:xfrm>
          <a:prstGeom prst="rect">
            <a:avLst/>
          </a:prstGeom>
        </p:spPr>
      </p:pic>
    </p:spTree>
    <p:extLst>
      <p:ext uri="{BB962C8B-B14F-4D97-AF65-F5344CB8AC3E}">
        <p14:creationId xmlns:p14="http://schemas.microsoft.com/office/powerpoint/2010/main" val="640180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30008"/>
          </a:xfrm>
          <a:prstGeom prst="rect">
            <a:avLst/>
          </a:prstGeom>
        </p:spPr>
      </p:pic>
    </p:spTree>
    <p:extLst>
      <p:ext uri="{BB962C8B-B14F-4D97-AF65-F5344CB8AC3E}">
        <p14:creationId xmlns:p14="http://schemas.microsoft.com/office/powerpoint/2010/main" val="3919461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5400000">
            <a:off x="1549105" y="863813"/>
            <a:ext cx="6502482" cy="4876291"/>
          </a:xfrm>
        </p:spPr>
      </p:pic>
    </p:spTree>
    <p:extLst>
      <p:ext uri="{BB962C8B-B14F-4D97-AF65-F5344CB8AC3E}">
        <p14:creationId xmlns:p14="http://schemas.microsoft.com/office/powerpoint/2010/main" val="1670728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44709" y="2707520"/>
            <a:ext cx="16763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u="sng" dirty="0">
                <a:latin typeface="Arial Narrow" pitchFamily="34" charset="0"/>
              </a:rPr>
              <a:t>SMART Aim</a:t>
            </a:r>
          </a:p>
        </p:txBody>
      </p:sp>
      <p:sp>
        <p:nvSpPr>
          <p:cNvPr id="6" name="Text Box 4"/>
          <p:cNvSpPr txBox="1">
            <a:spLocks noChangeArrowheads="1"/>
          </p:cNvSpPr>
          <p:nvPr/>
        </p:nvSpPr>
        <p:spPr bwMode="auto">
          <a:xfrm>
            <a:off x="2661570" y="681673"/>
            <a:ext cx="2133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u="sng" dirty="0">
                <a:latin typeface="Arial Narrow" pitchFamily="34" charset="0"/>
              </a:rPr>
              <a:t>Key Drivers</a:t>
            </a:r>
          </a:p>
        </p:txBody>
      </p:sp>
      <p:sp>
        <p:nvSpPr>
          <p:cNvPr id="7" name="Text Box 5"/>
          <p:cNvSpPr txBox="1">
            <a:spLocks noChangeArrowheads="1"/>
          </p:cNvSpPr>
          <p:nvPr/>
        </p:nvSpPr>
        <p:spPr bwMode="auto">
          <a:xfrm>
            <a:off x="6393180" y="685800"/>
            <a:ext cx="1676400" cy="31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u="sng" dirty="0">
                <a:latin typeface="Arial Narrow" pitchFamily="34" charset="0"/>
              </a:rPr>
              <a:t>Interventions</a:t>
            </a:r>
          </a:p>
        </p:txBody>
      </p:sp>
      <p:sp>
        <p:nvSpPr>
          <p:cNvPr id="8" name="Rectangle 28"/>
          <p:cNvSpPr>
            <a:spLocks noChangeArrowheads="1"/>
          </p:cNvSpPr>
          <p:nvPr/>
        </p:nvSpPr>
        <p:spPr bwMode="auto">
          <a:xfrm>
            <a:off x="301752" y="3148689"/>
            <a:ext cx="1831848" cy="1124502"/>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By Dec 2017, increase the % of women who desire and receive effective contraception in a timely manner from 55 to 70%.</a:t>
            </a:r>
          </a:p>
        </p:txBody>
      </p:sp>
      <p:sp>
        <p:nvSpPr>
          <p:cNvPr id="28" name="Text Box 54"/>
          <p:cNvSpPr txBox="1">
            <a:spLocks noChangeArrowheads="1"/>
          </p:cNvSpPr>
          <p:nvPr/>
        </p:nvSpPr>
        <p:spPr bwMode="auto">
          <a:xfrm>
            <a:off x="-53236" y="340116"/>
            <a:ext cx="48036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latin typeface="Arial Narrow" pitchFamily="34" charset="0"/>
              </a:rPr>
              <a:t>  Project Leader(s): OPQC/CAI/OACHC</a:t>
            </a:r>
            <a:endParaRPr lang="en-US" altLang="en-US" sz="1400" b="1" i="1" dirty="0">
              <a:latin typeface="Arial Narrow" pitchFamily="34" charset="0"/>
            </a:endParaRPr>
          </a:p>
        </p:txBody>
      </p:sp>
      <p:sp>
        <p:nvSpPr>
          <p:cNvPr id="29" name="Rectangle 59"/>
          <p:cNvSpPr>
            <a:spLocks noChangeArrowheads="1"/>
          </p:cNvSpPr>
          <p:nvPr/>
        </p:nvSpPr>
        <p:spPr bwMode="auto">
          <a:xfrm>
            <a:off x="290145" y="1188359"/>
            <a:ext cx="1830963" cy="1365360"/>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Improve infant vitality and maternal health by empowering women with information and services to optimize timing and spacing of their pregnancies.</a:t>
            </a:r>
          </a:p>
        </p:txBody>
      </p:sp>
      <p:sp>
        <p:nvSpPr>
          <p:cNvPr id="30" name="Text Box 60"/>
          <p:cNvSpPr txBox="1">
            <a:spLocks noChangeArrowheads="1"/>
          </p:cNvSpPr>
          <p:nvPr/>
        </p:nvSpPr>
        <p:spPr bwMode="auto">
          <a:xfrm>
            <a:off x="444710" y="815999"/>
            <a:ext cx="167639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u="sng" dirty="0">
                <a:latin typeface="Arial Narrow" pitchFamily="34" charset="0"/>
              </a:rPr>
              <a:t>Global Aim</a:t>
            </a:r>
          </a:p>
        </p:txBody>
      </p:sp>
      <p:sp>
        <p:nvSpPr>
          <p:cNvPr id="35" name="Text Box 60"/>
          <p:cNvSpPr txBox="1">
            <a:spLocks noChangeArrowheads="1"/>
          </p:cNvSpPr>
          <p:nvPr/>
        </p:nvSpPr>
        <p:spPr bwMode="auto">
          <a:xfrm>
            <a:off x="379476" y="4653437"/>
            <a:ext cx="167639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u="sng" dirty="0">
                <a:latin typeface="Arial Narrow" pitchFamily="34" charset="0"/>
              </a:rPr>
              <a:t>Population</a:t>
            </a:r>
          </a:p>
        </p:txBody>
      </p:sp>
      <p:sp>
        <p:nvSpPr>
          <p:cNvPr id="26" name="Text Box 54"/>
          <p:cNvSpPr txBox="1">
            <a:spLocks noChangeArrowheads="1"/>
          </p:cNvSpPr>
          <p:nvPr/>
        </p:nvSpPr>
        <p:spPr bwMode="auto">
          <a:xfrm>
            <a:off x="6934200" y="350787"/>
            <a:ext cx="2514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latin typeface="Arial Narrow" pitchFamily="34" charset="0"/>
              </a:rPr>
              <a:t>Revision Date:  </a:t>
            </a:r>
            <a:r>
              <a:rPr lang="en-US" altLang="en-US" sz="1400" b="1" i="1" dirty="0">
                <a:latin typeface="Arial Narrow" pitchFamily="34" charset="0"/>
              </a:rPr>
              <a:t>7/31/2017</a:t>
            </a:r>
          </a:p>
        </p:txBody>
      </p:sp>
      <p:sp>
        <p:nvSpPr>
          <p:cNvPr id="2" name="Left Brace 1"/>
          <p:cNvSpPr/>
          <p:nvPr/>
        </p:nvSpPr>
        <p:spPr>
          <a:xfrm>
            <a:off x="2271985" y="999074"/>
            <a:ext cx="395015" cy="533400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a:off x="0" y="685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21266"/>
            <a:ext cx="9130553" cy="338554"/>
          </a:xfrm>
          <a:prstGeom prst="rect">
            <a:avLst/>
          </a:prstGeom>
          <a:noFill/>
        </p:spPr>
        <p:txBody>
          <a:bodyPr wrap="square" rtlCol="0">
            <a:spAutoFit/>
          </a:bodyPr>
          <a:lstStyle/>
          <a:p>
            <a:pPr algn="ctr"/>
            <a:r>
              <a:rPr lang="en-US" sz="1600" b="1" dirty="0">
                <a:latin typeface="Arial Narrow" panose="020B0606020202030204" pitchFamily="34" charset="0"/>
              </a:rPr>
              <a:t>Ohio FQHC Infant Vitality Initiative Key Driver Diagram (KDD)</a:t>
            </a:r>
          </a:p>
        </p:txBody>
      </p:sp>
      <p:sp>
        <p:nvSpPr>
          <p:cNvPr id="32" name="Rectangle 29"/>
          <p:cNvSpPr>
            <a:spLocks noChangeArrowheads="1"/>
          </p:cNvSpPr>
          <p:nvPr/>
        </p:nvSpPr>
        <p:spPr bwMode="auto">
          <a:xfrm>
            <a:off x="2616812" y="3626475"/>
            <a:ext cx="2133600" cy="533400"/>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Identification of women who desire contraceptive services</a:t>
            </a:r>
          </a:p>
        </p:txBody>
      </p:sp>
      <p:sp>
        <p:nvSpPr>
          <p:cNvPr id="33" name="Rectangle 30"/>
          <p:cNvSpPr>
            <a:spLocks noChangeArrowheads="1"/>
          </p:cNvSpPr>
          <p:nvPr/>
        </p:nvSpPr>
        <p:spPr bwMode="auto">
          <a:xfrm>
            <a:off x="2664285" y="1433191"/>
            <a:ext cx="2133600" cy="646331"/>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Increased awareness of safe and effective contraception methods by clinicians and women</a:t>
            </a:r>
          </a:p>
        </p:txBody>
      </p:sp>
      <p:sp>
        <p:nvSpPr>
          <p:cNvPr id="36" name="Rectangle 31"/>
          <p:cNvSpPr>
            <a:spLocks noChangeArrowheads="1"/>
          </p:cNvSpPr>
          <p:nvPr/>
        </p:nvSpPr>
        <p:spPr bwMode="auto">
          <a:xfrm>
            <a:off x="2661570" y="5411011"/>
            <a:ext cx="2133600" cy="533400"/>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Ensure cost barriers for FQHC and Consumers are removed</a:t>
            </a:r>
          </a:p>
        </p:txBody>
      </p:sp>
      <p:sp>
        <p:nvSpPr>
          <p:cNvPr id="37" name="Rectangle 32"/>
          <p:cNvSpPr>
            <a:spLocks noChangeArrowheads="1"/>
          </p:cNvSpPr>
          <p:nvPr/>
        </p:nvSpPr>
        <p:spPr bwMode="auto">
          <a:xfrm>
            <a:off x="2656017" y="2499695"/>
            <a:ext cx="2133600" cy="806901"/>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Prepared, skilled proactive staff who can provide evidence informed counseling and contraception </a:t>
            </a:r>
          </a:p>
        </p:txBody>
      </p:sp>
      <p:sp>
        <p:nvSpPr>
          <p:cNvPr id="38" name="Rectangle 46"/>
          <p:cNvSpPr>
            <a:spLocks noChangeArrowheads="1"/>
          </p:cNvSpPr>
          <p:nvPr/>
        </p:nvSpPr>
        <p:spPr bwMode="auto">
          <a:xfrm>
            <a:off x="2623067" y="4541600"/>
            <a:ext cx="2133600" cy="533400"/>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Access to all FDA approved/effective methods</a:t>
            </a:r>
          </a:p>
        </p:txBody>
      </p:sp>
      <p:sp>
        <p:nvSpPr>
          <p:cNvPr id="43" name="Rectangle 35"/>
          <p:cNvSpPr>
            <a:spLocks noChangeArrowheads="1"/>
          </p:cNvSpPr>
          <p:nvPr/>
        </p:nvSpPr>
        <p:spPr bwMode="auto">
          <a:xfrm>
            <a:off x="5715000" y="940303"/>
            <a:ext cx="3276600" cy="506870"/>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marL="171450" indent="-171450">
              <a:buFont typeface="Arial" panose="020B0604020202020204" pitchFamily="34" charset="0"/>
              <a:buChar char="•"/>
            </a:pPr>
            <a:r>
              <a:rPr lang="en-US" altLang="en-US" sz="1000" dirty="0">
                <a:latin typeface="Arial Narrow" panose="020B0606020202030204" pitchFamily="34" charset="0"/>
              </a:rPr>
              <a:t>Social marketing campaign</a:t>
            </a:r>
          </a:p>
          <a:p>
            <a:pPr marL="171450" indent="-171450">
              <a:buFont typeface="Arial" panose="020B0604020202020204" pitchFamily="34" charset="0"/>
              <a:buChar char="•"/>
            </a:pPr>
            <a:r>
              <a:rPr lang="en-US" altLang="en-US" sz="1000" dirty="0">
                <a:latin typeface="Arial Narrow" panose="020B0606020202030204" pitchFamily="34" charset="0"/>
              </a:rPr>
              <a:t>Targeted communications to patients</a:t>
            </a:r>
          </a:p>
          <a:p>
            <a:pPr marL="171450" indent="-171450">
              <a:buFont typeface="Arial" panose="020B0604020202020204" pitchFamily="34" charset="0"/>
              <a:buChar char="•"/>
            </a:pPr>
            <a:r>
              <a:rPr lang="en-US" altLang="en-US" sz="1000" dirty="0">
                <a:latin typeface="Arial Narrow" panose="020B0606020202030204" pitchFamily="34" charset="0"/>
              </a:rPr>
              <a:t>Culturally appropriate messages</a:t>
            </a:r>
          </a:p>
        </p:txBody>
      </p:sp>
      <p:sp>
        <p:nvSpPr>
          <p:cNvPr id="45" name="Rectangle 36"/>
          <p:cNvSpPr>
            <a:spLocks noChangeArrowheads="1"/>
          </p:cNvSpPr>
          <p:nvPr/>
        </p:nvSpPr>
        <p:spPr bwMode="auto">
          <a:xfrm>
            <a:off x="5715000" y="3651387"/>
            <a:ext cx="3276599" cy="338207"/>
          </a:xfrm>
          <a:prstGeom prst="rect">
            <a:avLst/>
          </a:prstGeom>
          <a:solidFill>
            <a:schemeClr val="accent3">
              <a:lumMod val="40000"/>
              <a:lumOff val="60000"/>
            </a:schemeClr>
          </a:solidFill>
          <a:ln w="12700">
            <a:solidFill>
              <a:schemeClr val="tx1"/>
            </a:solidFill>
            <a:miter lim="800000"/>
            <a:headEnd/>
            <a:tailEnd/>
          </a:ln>
          <a:effectLst/>
        </p:spPr>
        <p:txBody>
          <a:bodyPr anchor="ctr"/>
          <a:lstStyle/>
          <a:p>
            <a:pPr marL="171450" indent="-171450">
              <a:buFont typeface="Arial" panose="020B0604020202020204" pitchFamily="34" charset="0"/>
              <a:buChar char="•"/>
            </a:pPr>
            <a:r>
              <a:rPr lang="en-US" altLang="en-US" sz="1000" dirty="0">
                <a:latin typeface="Arial Narrow" panose="020B0606020202030204" pitchFamily="34" charset="0"/>
              </a:rPr>
              <a:t>Use a standard tool or template in the EHR to identify women’s pregnancy intentions</a:t>
            </a:r>
          </a:p>
        </p:txBody>
      </p:sp>
      <p:sp>
        <p:nvSpPr>
          <p:cNvPr id="47" name="Rectangle 36"/>
          <p:cNvSpPr>
            <a:spLocks noChangeArrowheads="1"/>
          </p:cNvSpPr>
          <p:nvPr/>
        </p:nvSpPr>
        <p:spPr bwMode="auto">
          <a:xfrm>
            <a:off x="5714999" y="1475579"/>
            <a:ext cx="3276601" cy="2135832"/>
          </a:xfrm>
          <a:prstGeom prst="rect">
            <a:avLst/>
          </a:prstGeom>
          <a:solidFill>
            <a:schemeClr val="accent3">
              <a:lumMod val="40000"/>
              <a:lumOff val="60000"/>
            </a:schemeClr>
          </a:solidFill>
          <a:ln w="12700">
            <a:solidFill>
              <a:schemeClr val="tx1"/>
            </a:solidFill>
            <a:miter lim="800000"/>
            <a:headEnd/>
            <a:tailEnd/>
          </a:ln>
          <a:effectLst/>
        </p:spPr>
        <p:txBody>
          <a:bodyPr anchor="ctr"/>
          <a:lstStyle/>
          <a:p>
            <a:pPr marL="171450" indent="-171450">
              <a:buFont typeface="Arial" panose="020B0604020202020204" pitchFamily="34" charset="0"/>
              <a:buChar char="•"/>
            </a:pPr>
            <a:r>
              <a:rPr lang="en-US" altLang="en-US" sz="1000" dirty="0">
                <a:latin typeface="Arial Narrow" panose="020B0606020202030204" pitchFamily="34" charset="0"/>
              </a:rPr>
              <a:t>Realign workflow to identify, counsel &amp; prescribe/provide contraception or preconception/</a:t>
            </a:r>
            <a:r>
              <a:rPr lang="en-US" altLang="en-US" sz="1000" dirty="0" err="1">
                <a:latin typeface="Arial Narrow" panose="020B0606020202030204" pitchFamily="34" charset="0"/>
              </a:rPr>
              <a:t>interconception</a:t>
            </a:r>
            <a:r>
              <a:rPr lang="en-US" altLang="en-US" sz="1000" dirty="0">
                <a:latin typeface="Arial Narrow" panose="020B0606020202030204" pitchFamily="34" charset="0"/>
              </a:rPr>
              <a:t> services</a:t>
            </a:r>
          </a:p>
          <a:p>
            <a:pPr marL="171450" indent="-171450">
              <a:buFont typeface="Arial" panose="020B0604020202020204" pitchFamily="34" charset="0"/>
              <a:buChar char="•"/>
            </a:pPr>
            <a:r>
              <a:rPr lang="en-US" altLang="en-US" sz="1000" dirty="0">
                <a:latin typeface="Arial Narrow" panose="020B0606020202030204" pitchFamily="34" charset="0"/>
              </a:rPr>
              <a:t>Employ a team based care model with all staff operating at top of their license </a:t>
            </a:r>
          </a:p>
          <a:p>
            <a:pPr marL="171450" indent="-171450">
              <a:buFont typeface="Arial" panose="020B0604020202020204" pitchFamily="34" charset="0"/>
              <a:buChar char="•"/>
            </a:pPr>
            <a:r>
              <a:rPr lang="en-US" altLang="en-US" sz="1000" dirty="0">
                <a:latin typeface="Arial Narrow" panose="020B0606020202030204" pitchFamily="34" charset="0"/>
              </a:rPr>
              <a:t>Remove requirements for unnecessary testing &amp; FU visits</a:t>
            </a:r>
          </a:p>
          <a:p>
            <a:pPr marL="171450" indent="-171450">
              <a:buFont typeface="Arial" panose="020B0604020202020204" pitchFamily="34" charset="0"/>
              <a:buChar char="•"/>
            </a:pPr>
            <a:r>
              <a:rPr lang="en-US" altLang="en-US" sz="1000" dirty="0">
                <a:latin typeface="Arial Narrow" panose="020B0606020202030204" pitchFamily="34" charset="0"/>
              </a:rPr>
              <a:t>Provide same day contraception or a bridge method and f/u appointment if necessary</a:t>
            </a:r>
          </a:p>
          <a:p>
            <a:pPr marL="171450" indent="-171450">
              <a:buFont typeface="Arial" panose="020B0604020202020204" pitchFamily="34" charset="0"/>
              <a:buChar char="•"/>
            </a:pPr>
            <a:r>
              <a:rPr lang="en-US" altLang="en-US" sz="1000" dirty="0">
                <a:latin typeface="Arial Narrow" panose="020B0606020202030204" pitchFamily="34" charset="0"/>
              </a:rPr>
              <a:t>Train staff to provide client-centered contraceptive and preconception counseling</a:t>
            </a:r>
          </a:p>
          <a:p>
            <a:pPr marL="171450" indent="-171450">
              <a:buFont typeface="Arial" panose="020B0604020202020204" pitchFamily="34" charset="0"/>
              <a:buChar char="•"/>
            </a:pPr>
            <a:r>
              <a:rPr lang="en-US" altLang="en-US" sz="1000" dirty="0">
                <a:latin typeface="Arial Narrow" panose="020B0606020202030204" pitchFamily="34" charset="0"/>
              </a:rPr>
              <a:t>Train clinical staff to provide/prescribe all FDA approved contraceptive methods</a:t>
            </a:r>
          </a:p>
          <a:p>
            <a:pPr marL="171450" indent="-171450">
              <a:buFont typeface="Arial" panose="020B0604020202020204" pitchFamily="34" charset="0"/>
              <a:buChar char="•"/>
            </a:pPr>
            <a:r>
              <a:rPr lang="en-US" altLang="en-US" sz="1000" dirty="0">
                <a:latin typeface="Arial Narrow" panose="020B0606020202030204" pitchFamily="34" charset="0"/>
              </a:rPr>
              <a:t>Ensure skilled &amp; competent providers in LARC insertion &amp; removal available during every clinic session</a:t>
            </a:r>
          </a:p>
        </p:txBody>
      </p:sp>
      <p:cxnSp>
        <p:nvCxnSpPr>
          <p:cNvPr id="18" name="Straight Arrow Connector 17"/>
          <p:cNvCxnSpPr>
            <a:stCxn id="45" idx="1"/>
          </p:cNvCxnSpPr>
          <p:nvPr/>
        </p:nvCxnSpPr>
        <p:spPr>
          <a:xfrm flipH="1" flipV="1">
            <a:off x="4797885" y="3820490"/>
            <a:ext cx="9171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8" idx="3"/>
          </p:cNvCxnSpPr>
          <p:nvPr/>
        </p:nvCxnSpPr>
        <p:spPr>
          <a:xfrm flipH="1">
            <a:off x="4756667" y="4784169"/>
            <a:ext cx="958332" cy="2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36"/>
          <p:cNvSpPr>
            <a:spLocks noChangeArrowheads="1"/>
          </p:cNvSpPr>
          <p:nvPr/>
        </p:nvSpPr>
        <p:spPr bwMode="auto">
          <a:xfrm>
            <a:off x="5715000" y="4028787"/>
            <a:ext cx="3276599" cy="886304"/>
          </a:xfrm>
          <a:prstGeom prst="rect">
            <a:avLst/>
          </a:prstGeom>
          <a:solidFill>
            <a:schemeClr val="accent3">
              <a:lumMod val="40000"/>
              <a:lumOff val="60000"/>
            </a:schemeClr>
          </a:solidFill>
          <a:ln w="12700">
            <a:solidFill>
              <a:schemeClr val="tx1"/>
            </a:solidFill>
            <a:miter lim="800000"/>
            <a:headEnd/>
            <a:tailEnd/>
          </a:ln>
          <a:effectLst/>
        </p:spPr>
        <p:txBody>
          <a:bodyPr anchor="ctr"/>
          <a:lstStyle/>
          <a:p>
            <a:pPr marL="171450" indent="-171450">
              <a:buFont typeface="Arial" panose="020B0604020202020204" pitchFamily="34" charset="0"/>
              <a:buChar char="•"/>
            </a:pPr>
            <a:r>
              <a:rPr lang="en-US" altLang="en-US" sz="1000" dirty="0">
                <a:latin typeface="Arial Narrow" panose="020B0606020202030204" pitchFamily="34" charset="0"/>
              </a:rPr>
              <a:t>Medication formulary includes all FDA-approved methods</a:t>
            </a:r>
          </a:p>
          <a:p>
            <a:pPr marL="171450" indent="-171450">
              <a:buFont typeface="Arial" panose="020B0604020202020204" pitchFamily="34" charset="0"/>
              <a:buChar char="•"/>
            </a:pPr>
            <a:r>
              <a:rPr lang="en-US" altLang="en-US" sz="1000" dirty="0">
                <a:latin typeface="Arial Narrow" panose="020B0606020202030204" pitchFamily="34" charset="0"/>
              </a:rPr>
              <a:t>Ensure IUDs, Implants, &amp; Depo in-stock every day services provided</a:t>
            </a:r>
          </a:p>
          <a:p>
            <a:pPr marL="171450" indent="-171450">
              <a:buFont typeface="Arial" panose="020B0604020202020204" pitchFamily="34" charset="0"/>
              <a:buChar char="•"/>
            </a:pPr>
            <a:r>
              <a:rPr lang="en-US" altLang="en-US" sz="1000" dirty="0">
                <a:latin typeface="Arial Narrow" panose="020B0606020202030204" pitchFamily="34" charset="0"/>
              </a:rPr>
              <a:t>LARC exam room ready - materials for same day access (e.g. kits or carts)</a:t>
            </a:r>
          </a:p>
        </p:txBody>
      </p:sp>
      <p:sp>
        <p:nvSpPr>
          <p:cNvPr id="56" name="Rectangle 36"/>
          <p:cNvSpPr>
            <a:spLocks noChangeArrowheads="1"/>
          </p:cNvSpPr>
          <p:nvPr/>
        </p:nvSpPr>
        <p:spPr bwMode="auto">
          <a:xfrm>
            <a:off x="5715000" y="4958237"/>
            <a:ext cx="3252034" cy="1045794"/>
          </a:xfrm>
          <a:prstGeom prst="rect">
            <a:avLst/>
          </a:prstGeom>
          <a:solidFill>
            <a:schemeClr val="accent3">
              <a:lumMod val="40000"/>
              <a:lumOff val="60000"/>
            </a:schemeClr>
          </a:solidFill>
          <a:ln w="12700">
            <a:solidFill>
              <a:schemeClr val="tx1"/>
            </a:solidFill>
            <a:miter lim="800000"/>
            <a:headEnd/>
            <a:tailEnd/>
          </a:ln>
          <a:effectLst/>
        </p:spPr>
        <p:txBody>
          <a:bodyPr anchor="ctr"/>
          <a:lstStyle/>
          <a:p>
            <a:pPr marL="171450" indent="-171450">
              <a:buFont typeface="Arial" panose="020B0604020202020204" pitchFamily="34" charset="0"/>
              <a:buChar char="•"/>
            </a:pPr>
            <a:r>
              <a:rPr lang="en-US" altLang="en-US" sz="1000" dirty="0">
                <a:latin typeface="Arial Narrow" panose="020B0606020202030204" pitchFamily="34" charset="0"/>
              </a:rPr>
              <a:t>Leverage all sources of payment when providing contraceptive services</a:t>
            </a:r>
          </a:p>
          <a:p>
            <a:pPr marL="171450" indent="-171450">
              <a:buFont typeface="Arial" panose="020B0604020202020204" pitchFamily="34" charset="0"/>
              <a:buChar char="•"/>
            </a:pPr>
            <a:r>
              <a:rPr lang="en-US" altLang="en-US" sz="1000" dirty="0">
                <a:latin typeface="Arial Narrow" panose="020B0606020202030204" pitchFamily="34" charset="0"/>
              </a:rPr>
              <a:t>Ensure contracts with 3</a:t>
            </a:r>
            <a:r>
              <a:rPr lang="en-US" altLang="en-US" sz="1000" baseline="30000" dirty="0">
                <a:latin typeface="Arial Narrow" panose="020B0606020202030204" pitchFamily="34" charset="0"/>
              </a:rPr>
              <a:t>rd</a:t>
            </a:r>
            <a:r>
              <a:rPr lang="en-US" altLang="en-US" sz="1000" dirty="0">
                <a:latin typeface="Arial Narrow" panose="020B0606020202030204" pitchFamily="34" charset="0"/>
              </a:rPr>
              <a:t> party payers include reimbursement for visit, insertion and cost of IUD/Implants </a:t>
            </a:r>
          </a:p>
          <a:p>
            <a:pPr marL="171450" indent="-171450">
              <a:buFont typeface="Arial" panose="020B0604020202020204" pitchFamily="34" charset="0"/>
              <a:buChar char="•"/>
            </a:pPr>
            <a:r>
              <a:rPr lang="en-US" altLang="en-US" sz="1000" dirty="0">
                <a:latin typeface="Arial Narrow" panose="020B0606020202030204" pitchFamily="34" charset="0"/>
              </a:rPr>
              <a:t>Optimize billing &amp; coding to maximize reimbursement</a:t>
            </a:r>
          </a:p>
          <a:p>
            <a:pPr marL="171450" indent="-171450">
              <a:buFont typeface="Arial" panose="020B0604020202020204" pitchFamily="34" charset="0"/>
              <a:buChar char="•"/>
            </a:pPr>
            <a:r>
              <a:rPr lang="en-US" altLang="en-US" sz="1000" dirty="0">
                <a:latin typeface="Arial Narrow" panose="020B0606020202030204" pitchFamily="34" charset="0"/>
              </a:rPr>
              <a:t>Don’t deny services based on ability to pay</a:t>
            </a:r>
          </a:p>
        </p:txBody>
      </p:sp>
      <p:cxnSp>
        <p:nvCxnSpPr>
          <p:cNvPr id="57" name="Straight Arrow Connector 56"/>
          <p:cNvCxnSpPr>
            <a:endCxn id="37" idx="3"/>
          </p:cNvCxnSpPr>
          <p:nvPr/>
        </p:nvCxnSpPr>
        <p:spPr>
          <a:xfrm flipH="1" flipV="1">
            <a:off x="4789617" y="2903146"/>
            <a:ext cx="925382" cy="4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4845622" y="5588595"/>
            <a:ext cx="869377" cy="16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4855663" y="1709572"/>
            <a:ext cx="859336" cy="1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172" y="6385637"/>
            <a:ext cx="3214415" cy="311237"/>
          </a:xfrm>
          <a:prstGeom prst="rect">
            <a:avLst/>
          </a:prstGeom>
        </p:spPr>
      </p:pic>
      <p:sp>
        <p:nvSpPr>
          <p:cNvPr id="9" name="Rectangle 8"/>
          <p:cNvSpPr/>
          <p:nvPr/>
        </p:nvSpPr>
        <p:spPr>
          <a:xfrm>
            <a:off x="0" y="6195762"/>
            <a:ext cx="1447800" cy="66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944411"/>
            <a:ext cx="290145" cy="251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p:cNvSpPr>
            <a:spLocks noChangeArrowheads="1"/>
          </p:cNvSpPr>
          <p:nvPr/>
        </p:nvSpPr>
        <p:spPr bwMode="auto">
          <a:xfrm>
            <a:off x="301752" y="5052762"/>
            <a:ext cx="1831848" cy="1143000"/>
          </a:xfrm>
          <a:prstGeom prst="rect">
            <a:avLst/>
          </a:prstGeom>
          <a:solidFill>
            <a:schemeClr val="accent3">
              <a:lumMod val="40000"/>
              <a:lumOff val="60000"/>
            </a:schemeClr>
          </a:solidFill>
          <a:ln w="12700">
            <a:solidFill>
              <a:schemeClr val="tx1"/>
            </a:solidFill>
            <a:miter lim="800000"/>
            <a:headEnd/>
            <a:tailEnd/>
          </a:ln>
          <a:effectLst/>
          <a:extLst/>
        </p:spPr>
        <p:txBody>
          <a:bodyPr anchor="ctr"/>
          <a:lstStyle/>
          <a:p>
            <a:pPr algn="ctr"/>
            <a:r>
              <a:rPr lang="en-US" altLang="en-US" sz="1200" dirty="0">
                <a:latin typeface="Arial Narrow" panose="020B0606020202030204" pitchFamily="34" charset="0"/>
              </a:rPr>
              <a:t>Women of reproductive age (15-44) who are seen at FQHC</a:t>
            </a:r>
          </a:p>
        </p:txBody>
      </p:sp>
    </p:spTree>
    <p:extLst>
      <p:ext uri="{BB962C8B-B14F-4D97-AF65-F5344CB8AC3E}">
        <p14:creationId xmlns:p14="http://schemas.microsoft.com/office/powerpoint/2010/main" val="184100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108700" y="2819401"/>
            <a:ext cx="2730500" cy="3884294"/>
          </a:xfrm>
          <a:prstGeom prst="rect">
            <a:avLst/>
          </a:prstGeom>
          <a:ln>
            <a:solidFill>
              <a:schemeClr val="tx1"/>
            </a:solidFill>
          </a:ln>
        </p:spPr>
      </p:pic>
      <p:pic>
        <p:nvPicPr>
          <p:cNvPr id="5" name="Picture 4"/>
          <p:cNvPicPr/>
          <p:nvPr/>
        </p:nvPicPr>
        <p:blipFill>
          <a:blip r:embed="rId3"/>
          <a:stretch>
            <a:fillRect/>
          </a:stretch>
        </p:blipFill>
        <p:spPr>
          <a:xfrm>
            <a:off x="38100" y="2806702"/>
            <a:ext cx="2844800" cy="3896993"/>
          </a:xfrm>
          <a:prstGeom prst="rect">
            <a:avLst/>
          </a:prstGeom>
          <a:ln>
            <a:solidFill>
              <a:schemeClr val="tx1"/>
            </a:solidFill>
          </a:ln>
        </p:spPr>
      </p:pic>
      <p:pic>
        <p:nvPicPr>
          <p:cNvPr id="6" name="Picture 5"/>
          <p:cNvPicPr/>
          <p:nvPr/>
        </p:nvPicPr>
        <p:blipFill>
          <a:blip r:embed="rId4"/>
          <a:stretch>
            <a:fillRect/>
          </a:stretch>
        </p:blipFill>
        <p:spPr>
          <a:xfrm>
            <a:off x="3048000" y="2819401"/>
            <a:ext cx="2895600" cy="3884294"/>
          </a:xfrm>
          <a:prstGeom prst="rect">
            <a:avLst/>
          </a:prstGeom>
          <a:ln>
            <a:solidFill>
              <a:schemeClr val="tx1"/>
            </a:solidFill>
          </a:ln>
        </p:spPr>
      </p:pic>
      <p:sp>
        <p:nvSpPr>
          <p:cNvPr id="9" name="Title 8"/>
          <p:cNvSpPr>
            <a:spLocks noGrp="1"/>
          </p:cNvSpPr>
          <p:nvPr>
            <p:ph type="title"/>
          </p:nvPr>
        </p:nvSpPr>
        <p:spPr>
          <a:xfrm>
            <a:off x="381000" y="838200"/>
            <a:ext cx="8229600" cy="1143000"/>
          </a:xfrm>
        </p:spPr>
        <p:txBody>
          <a:bodyPr>
            <a:normAutofit fontScale="90000"/>
          </a:bodyPr>
          <a:lstStyle/>
          <a:p>
            <a:r>
              <a:rPr lang="en-US" dirty="0" smtClean="0"/>
              <a:t>Measures </a:t>
            </a:r>
            <a:br>
              <a:rPr lang="en-US" dirty="0" smtClean="0"/>
            </a:br>
            <a:r>
              <a:rPr lang="en-US" dirty="0" smtClean="0"/>
              <a:t>May-September 2017</a:t>
            </a:r>
            <a:br>
              <a:rPr lang="en-US" dirty="0" smtClean="0"/>
            </a:br>
            <a:endParaRPr lang="en-US" dirty="0"/>
          </a:p>
        </p:txBody>
      </p:sp>
    </p:spTree>
    <p:extLst>
      <p:ext uri="{BB962C8B-B14F-4D97-AF65-F5344CB8AC3E}">
        <p14:creationId xmlns:p14="http://schemas.microsoft.com/office/powerpoint/2010/main" val="518093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5750"/>
            <a:ext cx="5257800" cy="6572250"/>
          </a:xfrm>
          <a:prstGeom prst="rect">
            <a:avLst/>
          </a:prstGeom>
        </p:spPr>
      </p:pic>
      <p:sp>
        <p:nvSpPr>
          <p:cNvPr id="4" name="TextBox 3"/>
          <p:cNvSpPr txBox="1"/>
          <p:nvPr/>
        </p:nvSpPr>
        <p:spPr>
          <a:xfrm>
            <a:off x="6019800" y="2590800"/>
            <a:ext cx="2582758" cy="369332"/>
          </a:xfrm>
          <a:prstGeom prst="rect">
            <a:avLst/>
          </a:prstGeom>
          <a:noFill/>
        </p:spPr>
        <p:txBody>
          <a:bodyPr wrap="none" rtlCol="0">
            <a:spAutoFit/>
          </a:bodyPr>
          <a:lstStyle/>
          <a:p>
            <a:r>
              <a:rPr lang="en-US" i="1" smtClean="0"/>
              <a:t>Draft Change Package </a:t>
            </a:r>
            <a:endParaRPr lang="en-US" i="1"/>
          </a:p>
        </p:txBody>
      </p:sp>
    </p:spTree>
    <p:extLst>
      <p:ext uri="{BB962C8B-B14F-4D97-AF65-F5344CB8AC3E}">
        <p14:creationId xmlns:p14="http://schemas.microsoft.com/office/powerpoint/2010/main" val="874435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a village…</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0779" y="1768038"/>
            <a:ext cx="2220179" cy="105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Ohio Hospital Associat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25318"/>
            <a:ext cx="2187827" cy="87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cla7jx\Pictures\ohio_collabora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27484"/>
            <a:ext cx="2657958" cy="88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Users\cla7jx\AppData\Local\Microsoft\Windows\Temporary Internet Files\Content.Outlook\2PV5XCYX\OCHA logo_newTag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5" y="3198356"/>
            <a:ext cx="2162409" cy="13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7456" y="5963004"/>
            <a:ext cx="2469927" cy="6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7"/>
          <a:srcRect/>
          <a:stretch>
            <a:fillRect/>
          </a:stretch>
        </p:blipFill>
        <p:spPr bwMode="auto">
          <a:xfrm>
            <a:off x="7315200" y="3182876"/>
            <a:ext cx="1698639" cy="157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193" y="5809719"/>
            <a:ext cx="2908102" cy="740879"/>
          </a:xfrm>
          <a:prstGeom prst="rect">
            <a:avLst/>
          </a:prstGeom>
        </p:spPr>
      </p:pic>
      <p:pic>
        <p:nvPicPr>
          <p:cNvPr id="15" name="Picture 6" descr="http://www.thefamilytraveler.com/wp-content/uploads/2016/02/cdc-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3526" y="4603494"/>
            <a:ext cx="1616089" cy="13467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7945" y="2883042"/>
            <a:ext cx="1707659" cy="1707659"/>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9215" y="4715086"/>
            <a:ext cx="1324315" cy="1329613"/>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3400" y="3297105"/>
            <a:ext cx="3043421" cy="1050905"/>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235" y="1873738"/>
            <a:ext cx="2192544" cy="72997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75392" y="1656107"/>
            <a:ext cx="1322556" cy="1246547"/>
          </a:xfrm>
          <a:prstGeom prst="rect">
            <a:avLst/>
          </a:prstGeom>
        </p:spPr>
      </p:pic>
      <p:pic>
        <p:nvPicPr>
          <p:cNvPr id="20" name="Picture 19" descr="A close up of a sign&#10;&#10;Description generated with very high confidence">
            <a:extLst>
              <a:ext uri="{FF2B5EF4-FFF2-40B4-BE49-F238E27FC236}">
                <a16:creationId xmlns="" xmlns:a16="http://schemas.microsoft.com/office/drawing/2014/main" id="{B6A434DD-DD05-4254-937E-EBE2E15296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0" y="1894946"/>
            <a:ext cx="2524166" cy="543454"/>
          </a:xfrm>
          <a:prstGeom prst="rect">
            <a:avLst/>
          </a:prstGeom>
        </p:spPr>
      </p:pic>
    </p:spTree>
    <p:extLst>
      <p:ext uri="{BB962C8B-B14F-4D97-AF65-F5344CB8AC3E}">
        <p14:creationId xmlns:p14="http://schemas.microsoft.com/office/powerpoint/2010/main" val="1850276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sz="1800" dirty="0"/>
              <a:t/>
            </a:r>
            <a:br>
              <a:rPr lang="en-US" sz="1800" dirty="0"/>
            </a:br>
            <a:r>
              <a:rPr lang="en-US" b="1" dirty="0" smtClean="0"/>
              <a:t> </a:t>
            </a:r>
            <a:r>
              <a:rPr lang="en-US" dirty="0" smtClean="0"/>
              <a:t/>
            </a:r>
            <a:br>
              <a:rPr lang="en-US" dirty="0" smtClean="0"/>
            </a:br>
            <a:endParaRPr lang="en-US" dirty="0"/>
          </a:p>
        </p:txBody>
      </p:sp>
      <p:sp>
        <p:nvSpPr>
          <p:cNvPr id="3" name="Content Placeholder 2"/>
          <p:cNvSpPr>
            <a:spLocks noGrp="1"/>
          </p:cNvSpPr>
          <p:nvPr>
            <p:ph idx="1"/>
          </p:nvPr>
        </p:nvSpPr>
        <p:spPr>
          <a:xfrm>
            <a:off x="304800" y="1066800"/>
            <a:ext cx="8229600" cy="4525963"/>
          </a:xfrm>
        </p:spPr>
        <p:txBody>
          <a:bodyPr>
            <a:normAutofit fontScale="55000" lnSpcReduction="20000"/>
          </a:bodyPr>
          <a:lstStyle/>
          <a:p>
            <a:pPr marL="0" indent="0">
              <a:buNone/>
            </a:pPr>
            <a:r>
              <a:rPr lang="en-US" dirty="0"/>
              <a:t>The </a:t>
            </a:r>
            <a:r>
              <a:rPr lang="en-US" b="1" dirty="0"/>
              <a:t>Progesterone Project </a:t>
            </a:r>
            <a:r>
              <a:rPr lang="en-US" dirty="0"/>
              <a:t>is funded by the Ohio </a:t>
            </a:r>
            <a:r>
              <a:rPr lang="en-US" dirty="0" smtClean="0"/>
              <a:t>Departments </a:t>
            </a:r>
            <a:r>
              <a:rPr lang="en-US" dirty="0"/>
              <a:t>of Health and </a:t>
            </a:r>
            <a:r>
              <a:rPr lang="en-US" dirty="0" smtClean="0"/>
              <a:t>Medicaid through the </a:t>
            </a:r>
            <a:r>
              <a:rPr lang="en-US" dirty="0"/>
              <a:t>Medicaid Technical Assistance and Policy Program (MEDTAPP), and administered by The Ohio Colleges of Medicine Government Resource Center. </a:t>
            </a:r>
            <a:br>
              <a:rPr lang="en-US" dirty="0"/>
            </a:br>
            <a:r>
              <a:rPr lang="en-US" dirty="0"/>
              <a:t/>
            </a:r>
            <a:br>
              <a:rPr lang="en-US" dirty="0"/>
            </a:br>
            <a:r>
              <a:rPr lang="en-US" dirty="0"/>
              <a:t>The </a:t>
            </a:r>
            <a:r>
              <a:rPr lang="en-US" b="1" dirty="0"/>
              <a:t>NAS Project </a:t>
            </a:r>
            <a:r>
              <a:rPr lang="en-US" dirty="0"/>
              <a:t>is funded by the </a:t>
            </a:r>
            <a:r>
              <a:rPr lang="en-US" dirty="0" smtClean="0"/>
              <a:t>Ohio Department of Medicaid, through the Medicaid </a:t>
            </a:r>
            <a:r>
              <a:rPr lang="en-US" dirty="0"/>
              <a:t>Technical Assistance and Policy Program (MEDTAPP) and administered by the Ohio Colleges of Medicine Government Resource Center. </a:t>
            </a:r>
            <a:r>
              <a:rPr lang="en-US" b="1" dirty="0"/>
              <a:t/>
            </a:r>
            <a:br>
              <a:rPr lang="en-US" b="1" dirty="0"/>
            </a:br>
            <a:r>
              <a:rPr lang="en-US" b="1" dirty="0"/>
              <a:t/>
            </a:r>
            <a:br>
              <a:rPr lang="en-US" b="1" dirty="0"/>
            </a:br>
            <a:r>
              <a:rPr lang="en-US" dirty="0"/>
              <a:t>The</a:t>
            </a:r>
            <a:r>
              <a:rPr lang="en-US" b="1" dirty="0"/>
              <a:t> Infant Vitality Project i</a:t>
            </a:r>
            <a:r>
              <a:rPr lang="en-US" dirty="0"/>
              <a:t>s funded by the Ohio Association of Community Health Centers (</a:t>
            </a:r>
            <a:r>
              <a:rPr lang="en-US" dirty="0" smtClean="0"/>
              <a:t>OACHC), the Ohio Departments of Health and Medicaid</a:t>
            </a:r>
            <a:r>
              <a:rPr lang="en-US" smtClean="0"/>
              <a:t>, through the </a:t>
            </a:r>
            <a:r>
              <a:rPr lang="en-US" dirty="0"/>
              <a:t>Medicaid Technical Assistance and Policy Program (MEDTAPP), and administered by The Ohio Colleges of Medicine</a:t>
            </a:r>
            <a:br>
              <a:rPr lang="en-US" dirty="0"/>
            </a:br>
            <a:r>
              <a:rPr lang="en-US" dirty="0"/>
              <a:t>Government Resource Center. </a:t>
            </a:r>
            <a:br>
              <a:rPr lang="en-US" dirty="0"/>
            </a:br>
            <a:r>
              <a:rPr lang="en-US" dirty="0"/>
              <a:t/>
            </a:r>
            <a:br>
              <a:rPr lang="en-US" dirty="0"/>
            </a:br>
            <a:r>
              <a:rPr lang="en-US" dirty="0"/>
              <a:t>The views expressed in these presentation are solely those of the authors and do not represent the views of state or federal Medicaid programs. This study includes data provided by the Ohio Department of Health which should not be considered an endorsement of this study or its conclusions.</a:t>
            </a:r>
          </a:p>
        </p:txBody>
      </p:sp>
    </p:spTree>
    <p:extLst>
      <p:ext uri="{BB962C8B-B14F-4D97-AF65-F5344CB8AC3E}">
        <p14:creationId xmlns:p14="http://schemas.microsoft.com/office/powerpoint/2010/main" val="2221120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275" y="3553145"/>
            <a:ext cx="8632721" cy="914400"/>
          </a:xfrm>
        </p:spPr>
        <p:txBody>
          <a:bodyPr>
            <a:noAutofit/>
          </a:bodyPr>
          <a:lstStyle/>
          <a:p>
            <a:pPr algn="ctr">
              <a:spcBef>
                <a:spcPts val="0"/>
              </a:spcBef>
            </a:pPr>
            <a:r>
              <a:rPr lang="en-US" sz="2800" dirty="0" smtClean="0">
                <a:solidFill>
                  <a:schemeClr val="tx1"/>
                </a:solidFill>
              </a:rPr>
              <a:t>Julie Z. DeCesare, MD</a:t>
            </a:r>
            <a:endParaRPr lang="en-US" sz="800" dirty="0" smtClean="0">
              <a:solidFill>
                <a:schemeClr val="tx1"/>
              </a:solidFill>
            </a:endParaRPr>
          </a:p>
          <a:p>
            <a:pPr algn="ctr">
              <a:spcBef>
                <a:spcPts val="0"/>
              </a:spcBef>
            </a:pPr>
            <a:endParaRPr lang="en-US" sz="800" dirty="0" smtClean="0">
              <a:solidFill>
                <a:schemeClr val="tx1"/>
              </a:solidFill>
            </a:endParaRPr>
          </a:p>
          <a:p>
            <a:pPr algn="ctr">
              <a:spcBef>
                <a:spcPts val="0"/>
              </a:spcBef>
            </a:pPr>
            <a:r>
              <a:rPr lang="en-US" sz="2400" dirty="0" smtClean="0">
                <a:solidFill>
                  <a:schemeClr val="tx1">
                    <a:lumMod val="65000"/>
                    <a:lumOff val="35000"/>
                  </a:schemeClr>
                </a:solidFill>
                <a:latin typeface="Arial Narrow" panose="020B0606020202030204" pitchFamily="34" charset="0"/>
              </a:rPr>
              <a:t>Clinical Co-Lead for PROVIDE</a:t>
            </a:r>
          </a:p>
          <a:p>
            <a:pPr algn="ctr">
              <a:spcBef>
                <a:spcPts val="0"/>
              </a:spcBef>
            </a:pPr>
            <a:r>
              <a:rPr lang="en-US" sz="2400" dirty="0" smtClean="0">
                <a:solidFill>
                  <a:schemeClr val="tx1">
                    <a:lumMod val="65000"/>
                    <a:lumOff val="35000"/>
                  </a:schemeClr>
                </a:solidFill>
                <a:latin typeface="Arial Narrow" panose="020B0606020202030204" pitchFamily="34" charset="0"/>
              </a:rPr>
              <a:t>Florida </a:t>
            </a:r>
            <a:r>
              <a:rPr lang="en-US" sz="2400" dirty="0">
                <a:solidFill>
                  <a:schemeClr val="tx1">
                    <a:lumMod val="65000"/>
                    <a:lumOff val="35000"/>
                  </a:schemeClr>
                </a:solidFill>
                <a:latin typeface="Arial Narrow" panose="020B0606020202030204" pitchFamily="34" charset="0"/>
              </a:rPr>
              <a:t>Perinatal Quality Collaborative</a:t>
            </a:r>
          </a:p>
          <a:p>
            <a:pPr algn="ctr">
              <a:spcBef>
                <a:spcPts val="0"/>
              </a:spcBef>
            </a:pPr>
            <a:r>
              <a:rPr lang="en-US" sz="2400" dirty="0" smtClean="0">
                <a:solidFill>
                  <a:schemeClr val="tx1">
                    <a:lumMod val="65000"/>
                    <a:lumOff val="35000"/>
                  </a:schemeClr>
                </a:solidFill>
                <a:latin typeface="Arial Narrow" panose="020B0606020202030204" pitchFamily="34" charset="0"/>
              </a:rPr>
              <a:t>Associate Professor</a:t>
            </a:r>
          </a:p>
          <a:p>
            <a:pPr algn="ctr">
              <a:spcBef>
                <a:spcPts val="0"/>
              </a:spcBef>
            </a:pPr>
            <a:r>
              <a:rPr lang="en-US" sz="2400" dirty="0" smtClean="0">
                <a:solidFill>
                  <a:schemeClr val="tx1">
                    <a:lumMod val="65000"/>
                    <a:lumOff val="35000"/>
                  </a:schemeClr>
                </a:solidFill>
                <a:latin typeface="Arial Narrow" panose="020B0606020202030204" pitchFamily="34" charset="0"/>
              </a:rPr>
              <a:t>University of Florida College of Medicine </a:t>
            </a:r>
          </a:p>
          <a:p>
            <a:pPr algn="ctr">
              <a:spcBef>
                <a:spcPts val="0"/>
              </a:spcBef>
            </a:pPr>
            <a:endParaRPr lang="en-US" sz="2400" dirty="0" smtClean="0">
              <a:solidFill>
                <a:schemeClr val="tx1">
                  <a:lumMod val="65000"/>
                  <a:lumOff val="35000"/>
                </a:schemeClr>
              </a:solidFill>
              <a:latin typeface="Arial Narrow" panose="020B0606020202030204" pitchFamily="34" charset="0"/>
            </a:endParaRPr>
          </a:p>
        </p:txBody>
      </p:sp>
      <p:pic>
        <p:nvPicPr>
          <p:cNvPr id="7" name="Picture 4" descr="C:\Users\hlopezca\Desktop\FPQC Meeting Material\FPQC change of image\Logo-and-Tagline_Final.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4956"/>
          <a:stretch/>
        </p:blipFill>
        <p:spPr bwMode="auto">
          <a:xfrm>
            <a:off x="7956321" y="266310"/>
            <a:ext cx="882879" cy="822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23454" y="1922317"/>
            <a:ext cx="7924800" cy="1470025"/>
          </a:xfrm>
        </p:spPr>
        <p:txBody>
          <a:bodyPr>
            <a:normAutofit fontScale="90000"/>
          </a:bodyPr>
          <a:lstStyle/>
          <a:p>
            <a:r>
              <a:rPr lang="en-US" sz="3600" dirty="0" smtClean="0">
                <a:solidFill>
                  <a:srgbClr val="00510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Florida Perinatal Quality Collaborative: </a:t>
            </a:r>
            <a:r>
              <a:rPr lang="en-US" sz="3600" i="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Recent Projects and Sustainability</a:t>
            </a:r>
            <a:endParaRPr lang="en-US" sz="36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7762009" y="245528"/>
            <a:ext cx="1108364" cy="1053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841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0" y="3581400"/>
            <a:ext cx="1828800" cy="1750193"/>
          </a:xfrm>
          <a:prstGeom prst="roundRect">
            <a:avLst/>
          </a:prstGeom>
          <a:solidFill>
            <a:schemeClr val="bg1"/>
          </a:solidFill>
          <a:ln>
            <a:solidFill>
              <a:srgbClr val="00510B"/>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p:nvSpPr>
        <p:spPr>
          <a:xfrm>
            <a:off x="425513" y="416458"/>
            <a:ext cx="8283909" cy="2245265"/>
          </a:xfrm>
          <a:prstGeom prst="roundRect">
            <a:avLst/>
          </a:prstGeom>
          <a:solidFill>
            <a:srgbClr val="AFA379"/>
          </a:solidFill>
          <a:ln>
            <a:solidFill>
              <a:srgbClr val="00510B"/>
            </a:solidFill>
          </a:ln>
          <a:scene3d>
            <a:camera prst="orthographicFront"/>
            <a:lightRig rig="threePt" dir="t"/>
          </a:scene3d>
          <a:sp3d>
            <a:bevelT w="114300" prst="artDeco"/>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701777" y="3039453"/>
            <a:ext cx="3657601" cy="3056547"/>
          </a:xfrm>
          <a:prstGeom prst="roundRect">
            <a:avLst/>
          </a:prstGeom>
          <a:solidFill>
            <a:srgbClr val="AFA379"/>
          </a:solidFill>
          <a:ln w="28575">
            <a:solidFill>
              <a:srgbClr val="00510A"/>
            </a:solid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441436" y="545760"/>
            <a:ext cx="2286000" cy="673768"/>
          </a:xfrm>
          <a:prstGeom prst="roundRect">
            <a:avLst/>
          </a:prstGeom>
          <a:solidFill>
            <a:srgbClr val="00510A"/>
          </a:solidFill>
          <a:ln>
            <a:noFill/>
          </a:ln>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4294967295"/>
          </p:nvPr>
        </p:nvSpPr>
        <p:spPr>
          <a:xfrm>
            <a:off x="6530578" y="6340475"/>
            <a:ext cx="2133600" cy="365125"/>
          </a:xfrm>
        </p:spPr>
        <p:txBody>
          <a:bodyPr/>
          <a:lstStyle/>
          <a:p>
            <a:fld id="{800332C6-A5C1-4D88-ADCE-6F3163D8595A}" type="slidenum">
              <a:rPr lang="en-US" smtClean="0"/>
              <a:t>46</a:t>
            </a:fld>
            <a:endParaRPr lang="en-US" dirty="0"/>
          </a:p>
        </p:txBody>
      </p:sp>
      <p:sp>
        <p:nvSpPr>
          <p:cNvPr id="5" name="Title 1"/>
          <p:cNvSpPr>
            <a:spLocks noGrp="1"/>
          </p:cNvSpPr>
          <p:nvPr>
            <p:ph type="title"/>
          </p:nvPr>
        </p:nvSpPr>
        <p:spPr>
          <a:xfrm>
            <a:off x="3760978" y="540506"/>
            <a:ext cx="1615876" cy="685800"/>
          </a:xfrm>
          <a:noFill/>
          <a:ln>
            <a:noFill/>
          </a:ln>
        </p:spPr>
        <p:txBody>
          <a:bodyPr>
            <a:noAutofit/>
          </a:bodyPr>
          <a:lstStyle/>
          <a:p>
            <a:r>
              <a:rPr lang="en-US" sz="3600" dirty="0" smtClean="0">
                <a:solidFill>
                  <a:schemeClr val="bg1"/>
                </a:solidFill>
              </a:rPr>
              <a:t>Vision</a:t>
            </a:r>
            <a:endParaRPr lang="en-US" sz="3600" dirty="0">
              <a:solidFill>
                <a:schemeClr val="bg1"/>
              </a:solidFill>
            </a:endParaRPr>
          </a:p>
        </p:txBody>
      </p:sp>
      <p:sp>
        <p:nvSpPr>
          <p:cNvPr id="6" name="Content Placeholder 2"/>
          <p:cNvSpPr>
            <a:spLocks noGrp="1"/>
          </p:cNvSpPr>
          <p:nvPr>
            <p:ph idx="1"/>
          </p:nvPr>
        </p:nvSpPr>
        <p:spPr>
          <a:xfrm>
            <a:off x="425513" y="1186142"/>
            <a:ext cx="8315715" cy="1173480"/>
          </a:xfrm>
        </p:spPr>
        <p:txBody>
          <a:bodyPr>
            <a:noAutofit/>
          </a:bodyPr>
          <a:lstStyle/>
          <a:p>
            <a:pPr marL="0" indent="0" algn="ctr">
              <a:spcBef>
                <a:spcPts val="0"/>
              </a:spcBef>
              <a:buNone/>
            </a:pPr>
            <a:r>
              <a:rPr lang="en-US" sz="2600" b="1" i="1" dirty="0" smtClean="0">
                <a:solidFill>
                  <a:schemeClr val="bg1"/>
                </a:solidFill>
                <a:effectLst>
                  <a:outerShdw blurRad="38100" dist="38100" dir="2700000" algn="tl">
                    <a:srgbClr val="000000">
                      <a:alpha val="43137"/>
                    </a:srgbClr>
                  </a:outerShdw>
                </a:effectLst>
                <a:cs typeface="Arial" pitchFamily="34" charset="0"/>
              </a:rPr>
              <a:t>“</a:t>
            </a:r>
            <a:r>
              <a:rPr lang="en-US" sz="2600" b="1" i="1" u="sng" dirty="0" smtClean="0">
                <a:solidFill>
                  <a:srgbClr val="0070C0"/>
                </a:solidFill>
                <a:cs typeface="Arial" pitchFamily="34" charset="0"/>
              </a:rPr>
              <a:t>All</a:t>
            </a:r>
            <a:r>
              <a:rPr lang="en-US" sz="2600" b="1" i="1" dirty="0" smtClean="0">
                <a:solidFill>
                  <a:schemeClr val="bg1"/>
                </a:solidFill>
                <a:effectLst>
                  <a:outerShdw blurRad="38100" dist="38100" dir="2700000" algn="tl">
                    <a:srgbClr val="000000">
                      <a:alpha val="43137"/>
                    </a:srgbClr>
                  </a:outerShdw>
                </a:effectLst>
                <a:cs typeface="Arial" pitchFamily="34" charset="0"/>
              </a:rPr>
              <a:t> of </a:t>
            </a:r>
            <a:r>
              <a:rPr lang="en-US" sz="2600" b="1" i="1" dirty="0">
                <a:solidFill>
                  <a:schemeClr val="bg1"/>
                </a:solidFill>
                <a:effectLst>
                  <a:outerShdw blurRad="38100" dist="38100" dir="2700000" algn="tl">
                    <a:srgbClr val="000000">
                      <a:alpha val="43137"/>
                    </a:srgbClr>
                  </a:outerShdw>
                </a:effectLst>
                <a:cs typeface="Arial" pitchFamily="34" charset="0"/>
              </a:rPr>
              <a:t>Florida’s mothers and infants will have the </a:t>
            </a:r>
            <a:r>
              <a:rPr lang="en-US" sz="2600" b="1" i="1" u="sng" dirty="0">
                <a:solidFill>
                  <a:srgbClr val="0070C0"/>
                </a:solidFill>
                <a:cs typeface="Arial" pitchFamily="34" charset="0"/>
              </a:rPr>
              <a:t>best</a:t>
            </a:r>
            <a:r>
              <a:rPr lang="en-US" sz="2600" b="1" i="1" dirty="0">
                <a:solidFill>
                  <a:srgbClr val="0070C0"/>
                </a:solidFill>
                <a:cs typeface="Arial" pitchFamily="34" charset="0"/>
              </a:rPr>
              <a:t> </a:t>
            </a:r>
            <a:r>
              <a:rPr lang="en-US" sz="2600" b="1" i="1" u="sng" dirty="0">
                <a:solidFill>
                  <a:srgbClr val="0070C0"/>
                </a:solidFill>
                <a:cs typeface="Arial" pitchFamily="34" charset="0"/>
              </a:rPr>
              <a:t>health </a:t>
            </a:r>
            <a:r>
              <a:rPr lang="en-US" sz="2600" b="1" i="1" u="sng" dirty="0" smtClean="0">
                <a:solidFill>
                  <a:srgbClr val="0070C0"/>
                </a:solidFill>
                <a:cs typeface="Arial" pitchFamily="34" charset="0"/>
              </a:rPr>
              <a:t>outcomes</a:t>
            </a:r>
            <a:r>
              <a:rPr lang="en-US" sz="2600" b="1" i="1" dirty="0" smtClean="0">
                <a:solidFill>
                  <a:schemeClr val="bg1"/>
                </a:solidFill>
                <a:cs typeface="Arial" pitchFamily="34" charset="0"/>
              </a:rPr>
              <a:t> </a:t>
            </a:r>
            <a:r>
              <a:rPr lang="en-US" sz="2600" b="1" i="1" dirty="0" smtClean="0">
                <a:solidFill>
                  <a:schemeClr val="bg1"/>
                </a:solidFill>
                <a:effectLst>
                  <a:outerShdw blurRad="38100" dist="38100" dir="2700000" algn="tl">
                    <a:srgbClr val="000000">
                      <a:alpha val="43137"/>
                    </a:srgbClr>
                  </a:outerShdw>
                </a:effectLst>
                <a:cs typeface="Arial" pitchFamily="34" charset="0"/>
              </a:rPr>
              <a:t>possible </a:t>
            </a:r>
            <a:r>
              <a:rPr lang="en-US" sz="2600" b="1" i="1" dirty="0">
                <a:solidFill>
                  <a:schemeClr val="bg1"/>
                </a:solidFill>
                <a:effectLst>
                  <a:outerShdw blurRad="38100" dist="38100" dir="2700000" algn="tl">
                    <a:srgbClr val="000000">
                      <a:alpha val="43137"/>
                    </a:srgbClr>
                  </a:outerShdw>
                </a:effectLst>
                <a:cs typeface="Arial" pitchFamily="34" charset="0"/>
              </a:rPr>
              <a:t>through receiving </a:t>
            </a:r>
            <a:r>
              <a:rPr lang="en-US" sz="2600" b="1" i="1" u="sng" dirty="0">
                <a:solidFill>
                  <a:srgbClr val="0070C0"/>
                </a:solidFill>
                <a:cs typeface="Arial" pitchFamily="34" charset="0"/>
              </a:rPr>
              <a:t>high quality evidence-based</a:t>
            </a:r>
            <a:r>
              <a:rPr lang="en-US" sz="2600" b="1" i="1" dirty="0">
                <a:solidFill>
                  <a:schemeClr val="bg1"/>
                </a:solidFill>
                <a:cs typeface="Arial" pitchFamily="34" charset="0"/>
              </a:rPr>
              <a:t> </a:t>
            </a:r>
            <a:r>
              <a:rPr lang="en-US" sz="2600" b="1" i="1" dirty="0">
                <a:solidFill>
                  <a:schemeClr val="bg1"/>
                </a:solidFill>
                <a:effectLst>
                  <a:outerShdw blurRad="38100" dist="38100" dir="2700000" algn="tl">
                    <a:srgbClr val="000000">
                      <a:alpha val="43137"/>
                    </a:srgbClr>
                  </a:outerShdw>
                </a:effectLst>
                <a:cs typeface="Arial" pitchFamily="34" charset="0"/>
              </a:rPr>
              <a:t>perinatal </a:t>
            </a:r>
            <a:r>
              <a:rPr lang="en-US" sz="2600" b="1" i="1" u="sng" dirty="0">
                <a:solidFill>
                  <a:srgbClr val="0070C0"/>
                </a:solidFill>
                <a:cs typeface="Arial" pitchFamily="34" charset="0"/>
              </a:rPr>
              <a:t>care</a:t>
            </a:r>
            <a:r>
              <a:rPr lang="en-US" sz="2600" b="1" i="1" dirty="0" smtClean="0">
                <a:solidFill>
                  <a:schemeClr val="bg1"/>
                </a:solidFill>
                <a:effectLst>
                  <a:outerShdw blurRad="38100" dist="38100" dir="2700000" algn="tl">
                    <a:srgbClr val="000000">
                      <a:alpha val="43137"/>
                    </a:srgbClr>
                  </a:outerShdw>
                </a:effectLst>
                <a:cs typeface="Arial" pitchFamily="34" charset="0"/>
              </a:rPr>
              <a:t>.”</a:t>
            </a:r>
            <a:endParaRPr lang="en-US" sz="2600" b="1" i="1" dirty="0">
              <a:solidFill>
                <a:schemeClr val="bg1"/>
              </a:solidFill>
              <a:effectLst>
                <a:outerShdw blurRad="38100" dist="38100" dir="2700000" algn="tl">
                  <a:srgbClr val="000000">
                    <a:alpha val="43137"/>
                  </a:srgbClr>
                </a:outerShdw>
              </a:effectLst>
              <a:cs typeface="Arial" pitchFamily="34" charset="0"/>
            </a:endParaRPr>
          </a:p>
        </p:txBody>
      </p:sp>
      <p:sp>
        <p:nvSpPr>
          <p:cNvPr id="19" name="Rounded Rectangle 18"/>
          <p:cNvSpPr/>
          <p:nvPr/>
        </p:nvSpPr>
        <p:spPr>
          <a:xfrm>
            <a:off x="5405684" y="3153085"/>
            <a:ext cx="2286000" cy="673768"/>
          </a:xfrm>
          <a:prstGeom prst="roundRect">
            <a:avLst/>
          </a:prstGeom>
          <a:solidFill>
            <a:srgbClr val="00510A"/>
          </a:solidFill>
          <a:ln>
            <a:no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4488255" y="3039454"/>
            <a:ext cx="4427145" cy="3287917"/>
            <a:chOff x="2353899" y="1981199"/>
            <a:chExt cx="4427145" cy="3287917"/>
          </a:xfrm>
          <a:noFill/>
        </p:grpSpPr>
        <p:sp>
          <p:nvSpPr>
            <p:cNvPr id="21" name="Rectangle 20"/>
            <p:cNvSpPr/>
            <p:nvPr/>
          </p:nvSpPr>
          <p:spPr>
            <a:xfrm>
              <a:off x="2353899" y="1981199"/>
              <a:ext cx="4427145" cy="3287917"/>
            </a:xfrm>
            <a:prstGeom prst="rect">
              <a:avLst/>
            </a:prstGeom>
            <a:grp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p:cNvSpPr txBox="1">
              <a:spLocks/>
            </p:cNvSpPr>
            <p:nvPr/>
          </p:nvSpPr>
          <p:spPr>
            <a:xfrm>
              <a:off x="2721281" y="2781299"/>
              <a:ext cx="3751947" cy="1600200"/>
            </a:xfrm>
            <a:prstGeom prst="rect">
              <a:avLst/>
            </a:prstGeom>
            <a:grpFill/>
            <a:ln>
              <a:noFill/>
            </a:ln>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3"/>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3"/>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3"/>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3"/>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Font typeface="Arial" panose="020B0604020202020204" pitchFamily="34" charset="0"/>
                <a:buChar char="•"/>
              </a:pPr>
              <a:r>
                <a:rPr lang="en-US" sz="2600" b="1" dirty="0" smtClean="0">
                  <a:solidFill>
                    <a:schemeClr val="bg1"/>
                  </a:solidFill>
                  <a:effectLst>
                    <a:outerShdw blurRad="38100" dist="38100" dir="2700000" algn="tl">
                      <a:srgbClr val="000000">
                        <a:alpha val="43137"/>
                      </a:srgbClr>
                    </a:outerShdw>
                  </a:effectLst>
                  <a:cs typeface="Arial" pitchFamily="34" charset="0"/>
                </a:rPr>
                <a:t>Voluntary</a:t>
              </a:r>
            </a:p>
            <a:p>
              <a:pPr>
                <a:spcBef>
                  <a:spcPts val="0"/>
                </a:spcBef>
                <a:buFont typeface="Arial" panose="020B0604020202020204" pitchFamily="34" charset="0"/>
                <a:buChar char="•"/>
              </a:pPr>
              <a:r>
                <a:rPr lang="en-US" sz="2600" b="1" dirty="0" smtClean="0">
                  <a:solidFill>
                    <a:schemeClr val="bg1"/>
                  </a:solidFill>
                  <a:effectLst>
                    <a:outerShdw blurRad="38100" dist="38100" dir="2700000" algn="tl">
                      <a:srgbClr val="000000">
                        <a:alpha val="43137"/>
                      </a:srgbClr>
                    </a:outerShdw>
                  </a:effectLst>
                  <a:cs typeface="Arial" pitchFamily="34" charset="0"/>
                </a:rPr>
                <a:t>Population-Based</a:t>
              </a:r>
            </a:p>
            <a:p>
              <a:pPr>
                <a:spcBef>
                  <a:spcPts val="0"/>
                </a:spcBef>
                <a:buFont typeface="Arial" panose="020B0604020202020204" pitchFamily="34" charset="0"/>
                <a:buChar char="•"/>
              </a:pPr>
              <a:r>
                <a:rPr lang="en-US" sz="2600" b="1" dirty="0" smtClean="0">
                  <a:solidFill>
                    <a:schemeClr val="bg1"/>
                  </a:solidFill>
                  <a:effectLst>
                    <a:outerShdw blurRad="38100" dist="38100" dir="2700000" algn="tl">
                      <a:srgbClr val="000000">
                        <a:alpha val="43137"/>
                      </a:srgbClr>
                    </a:outerShdw>
                  </a:effectLst>
                  <a:cs typeface="Arial" pitchFamily="34" charset="0"/>
                </a:rPr>
                <a:t>Data-Driven</a:t>
              </a:r>
            </a:p>
            <a:p>
              <a:pPr>
                <a:spcBef>
                  <a:spcPts val="0"/>
                </a:spcBef>
                <a:buFont typeface="Arial" panose="020B0604020202020204" pitchFamily="34" charset="0"/>
                <a:buChar char="•"/>
              </a:pPr>
              <a:r>
                <a:rPr lang="en-US" sz="2600" b="1" dirty="0" smtClean="0">
                  <a:solidFill>
                    <a:schemeClr val="bg1"/>
                  </a:solidFill>
                  <a:effectLst>
                    <a:outerShdw blurRad="38100" dist="38100" dir="2700000" algn="tl">
                      <a:srgbClr val="000000">
                        <a:alpha val="43137"/>
                      </a:srgbClr>
                    </a:outerShdw>
                  </a:effectLst>
                  <a:cs typeface="Arial" pitchFamily="34" charset="0"/>
                </a:rPr>
                <a:t>Evidence-Based</a:t>
              </a:r>
            </a:p>
            <a:p>
              <a:pPr>
                <a:spcBef>
                  <a:spcPts val="0"/>
                </a:spcBef>
                <a:buFont typeface="Arial" panose="020B0604020202020204" pitchFamily="34" charset="0"/>
                <a:buChar char="•"/>
              </a:pPr>
              <a:r>
                <a:rPr lang="en-US" sz="2600" b="1" dirty="0" smtClean="0">
                  <a:solidFill>
                    <a:schemeClr val="bg1"/>
                  </a:solidFill>
                  <a:effectLst>
                    <a:outerShdw blurRad="38100" dist="38100" dir="2700000" algn="tl">
                      <a:srgbClr val="000000">
                        <a:alpha val="43137"/>
                      </a:srgbClr>
                    </a:outerShdw>
                  </a:effectLst>
                  <a:cs typeface="Arial" pitchFamily="34" charset="0"/>
                </a:rPr>
                <a:t>Value Added</a:t>
              </a:r>
              <a:endParaRPr lang="en-US" sz="2600" b="1" dirty="0">
                <a:solidFill>
                  <a:schemeClr val="bg1"/>
                </a:solidFill>
                <a:effectLst>
                  <a:outerShdw blurRad="38100" dist="38100" dir="2700000" algn="tl">
                    <a:srgbClr val="000000">
                      <a:alpha val="43137"/>
                    </a:srgbClr>
                  </a:outerShdw>
                </a:effectLst>
                <a:cs typeface="Arial" pitchFamily="34" charset="0"/>
              </a:endParaRPr>
            </a:p>
          </p:txBody>
        </p:sp>
      </p:grpSp>
      <p:sp>
        <p:nvSpPr>
          <p:cNvPr id="23" name="Title 1"/>
          <p:cNvSpPr txBox="1">
            <a:spLocks/>
          </p:cNvSpPr>
          <p:nvPr/>
        </p:nvSpPr>
        <p:spPr>
          <a:xfrm>
            <a:off x="5652572" y="3153085"/>
            <a:ext cx="1761682" cy="673768"/>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510B"/>
                </a:solidFill>
                <a:latin typeface="Garamond" pitchFamily="18" charset="0"/>
                <a:ea typeface="+mj-ea"/>
                <a:cs typeface="+mj-cs"/>
              </a:defRPr>
            </a:lvl1pPr>
          </a:lstStyle>
          <a:p>
            <a:r>
              <a:rPr lang="en-US" sz="3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Values</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4" descr="C:\Users\hlopezca\Desktop\FPQC Meeting Material\FPQC change of image\Logo-and-Tagline_Final.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4956"/>
          <a:stretch/>
        </p:blipFill>
        <p:spPr bwMode="auto">
          <a:xfrm>
            <a:off x="1691204" y="3746989"/>
            <a:ext cx="147190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3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859536" y="566928"/>
            <a:ext cx="7461504" cy="630936"/>
          </a:xfrm>
          <a:prstGeom prst="roundRect">
            <a:avLst/>
          </a:prstGeom>
          <a:solidFill>
            <a:srgbClr val="AFA379"/>
          </a:solidFill>
          <a:ln>
            <a:solidFill>
              <a:srgbClr val="00510A"/>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67" name="Slide Number Placeholder 3"/>
          <p:cNvSpPr>
            <a:spLocks noGrp="1"/>
          </p:cNvSpPr>
          <p:nvPr>
            <p:ph type="sldNum" sz="quarter" idx="4294967295"/>
          </p:nvPr>
        </p:nvSpPr>
        <p:spPr bwMode="auto">
          <a:xfrm>
            <a:off x="4343400" y="6400800"/>
            <a:ext cx="381000" cy="317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7EC149-7EE0-4F2D-A303-951E83D63AD5}" type="slidenum">
              <a:rPr lang="en-US">
                <a:solidFill>
                  <a:schemeClr val="bg1"/>
                </a:solidFill>
                <a:latin typeface="Gill Sans MT" panose="020B0502020104020203" pitchFamily="34" charset="0"/>
              </a:rPr>
              <a:pPr fontAlgn="base">
                <a:spcBef>
                  <a:spcPct val="0"/>
                </a:spcBef>
                <a:spcAft>
                  <a:spcPct val="0"/>
                </a:spcAft>
              </a:pPr>
              <a:t>47</a:t>
            </a:fld>
            <a:endParaRPr lang="en-US" dirty="0">
              <a:solidFill>
                <a:schemeClr val="bg1"/>
              </a:solidFill>
              <a:latin typeface="Gill Sans MT" panose="020B05020201040202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1" y="5162885"/>
            <a:ext cx="2560959" cy="84791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456" y="1837148"/>
            <a:ext cx="2134375" cy="7010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320" y="1717404"/>
            <a:ext cx="2871936" cy="103324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090" y="1773491"/>
            <a:ext cx="1174363" cy="1335183"/>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9262" t="32882" r="23773" b="38059"/>
          <a:stretch/>
        </p:blipFill>
        <p:spPr>
          <a:xfrm>
            <a:off x="3217848" y="3055450"/>
            <a:ext cx="2632104" cy="877367"/>
          </a:xfrm>
          <a:prstGeom prst="rect">
            <a:avLst/>
          </a:prstGeom>
        </p:spPr>
      </p:pic>
      <p:pic>
        <p:nvPicPr>
          <p:cNvPr id="12" name="Picture 11" descr="C:\Users\edunn2\Desktop\FPQC Local\Hypertension Project\Implementation Guide\PF-Logo-color.jpg"/>
          <p:cNvPicPr/>
          <p:nvPr/>
        </p:nvPicPr>
        <p:blipFill>
          <a:blip r:embed="rId7" cstate="print">
            <a:extLst>
              <a:ext uri="{28A0092B-C50C-407E-A947-70E740481C1C}">
                <a14:useLocalDpi xmlns:a14="http://schemas.microsoft.com/office/drawing/2010/main"/>
              </a:ext>
            </a:extLst>
          </a:blip>
          <a:srcRect/>
          <a:stretch>
            <a:fillRect/>
          </a:stretch>
        </p:blipFill>
        <p:spPr bwMode="auto">
          <a:xfrm>
            <a:off x="6519493" y="5194824"/>
            <a:ext cx="1962785" cy="815975"/>
          </a:xfrm>
          <a:prstGeom prst="rect">
            <a:avLst/>
          </a:prstGeom>
          <a:noFill/>
          <a:ln>
            <a:noFill/>
          </a:ln>
        </p:spPr>
      </p:pic>
      <p:pic>
        <p:nvPicPr>
          <p:cNvPr id="13" name="Picture 12" descr="C:\Users\edunn2\Desktop\FPQC Local\Hypertension Project\Implementation Guide\FL ACNM logo.jpg"/>
          <p:cNvPicPr/>
          <p:nvPr/>
        </p:nvPicPr>
        <p:blipFill>
          <a:blip r:embed="rId8" cstate="print">
            <a:extLst>
              <a:ext uri="{28A0092B-C50C-407E-A947-70E740481C1C}">
                <a14:useLocalDpi xmlns:a14="http://schemas.microsoft.com/office/drawing/2010/main"/>
              </a:ext>
            </a:extLst>
          </a:blip>
          <a:srcRect/>
          <a:stretch>
            <a:fillRect/>
          </a:stretch>
        </p:blipFill>
        <p:spPr bwMode="auto">
          <a:xfrm>
            <a:off x="3166089" y="4485336"/>
            <a:ext cx="2967451" cy="506636"/>
          </a:xfrm>
          <a:prstGeom prst="rect">
            <a:avLst/>
          </a:prstGeom>
          <a:noFill/>
          <a:ln>
            <a:noFill/>
          </a:ln>
        </p:spPr>
      </p:pic>
      <p:pic>
        <p:nvPicPr>
          <p:cNvPr id="14" name="Picture 13" descr="NewFHALogo4c"/>
          <p:cNvPicPr/>
          <p:nvPr/>
        </p:nvPicPr>
        <p:blipFill>
          <a:blip r:embed="rId9" cstate="print">
            <a:extLst>
              <a:ext uri="{28A0092B-C50C-407E-A947-70E740481C1C}">
                <a14:useLocalDpi xmlns:a14="http://schemas.microsoft.com/office/drawing/2010/main"/>
              </a:ext>
            </a:extLst>
          </a:blip>
          <a:srcRect/>
          <a:stretch>
            <a:fillRect/>
          </a:stretch>
        </p:blipFill>
        <p:spPr bwMode="auto">
          <a:xfrm>
            <a:off x="6569659" y="4341732"/>
            <a:ext cx="1862455" cy="650240"/>
          </a:xfrm>
          <a:prstGeom prst="rect">
            <a:avLst/>
          </a:prstGeom>
          <a:noFill/>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7190" y="2969419"/>
            <a:ext cx="1744909" cy="86107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930" y="4441689"/>
            <a:ext cx="2407391" cy="522472"/>
          </a:xfrm>
          <a:prstGeom prst="rect">
            <a:avLst/>
          </a:prstGeom>
        </p:spPr>
      </p:pic>
      <p:sp>
        <p:nvSpPr>
          <p:cNvPr id="2" name="Title 1"/>
          <p:cNvSpPr>
            <a:spLocks noGrp="1"/>
          </p:cNvSpPr>
          <p:nvPr>
            <p:ph type="title"/>
          </p:nvPr>
        </p:nvSpPr>
        <p:spPr>
          <a:xfrm>
            <a:off x="1371600" y="569612"/>
            <a:ext cx="6276452" cy="593104"/>
          </a:xfrm>
        </p:spPr>
        <p:txBody>
          <a:bodyPr>
            <a:normAutofit fontScale="90000"/>
          </a:bodyPr>
          <a:lstStyle/>
          <a:p>
            <a:pPr algn="ctr"/>
            <a:r>
              <a:rPr lang="en-US" dirty="0" smtClean="0">
                <a:solidFill>
                  <a:srgbClr val="00510B"/>
                </a:solidFill>
                <a:effectLst>
                  <a:outerShdw blurRad="38100" dist="38100" dir="2700000" algn="tl">
                    <a:srgbClr val="000000">
                      <a:alpha val="43137"/>
                    </a:srgbClr>
                  </a:outerShdw>
                </a:effectLst>
              </a:rPr>
              <a:t>FPQC Partners &amp; Funders</a:t>
            </a:r>
            <a:endParaRPr lang="en-US" dirty="0">
              <a:solidFill>
                <a:srgbClr val="00510B"/>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12"/>
          <a:stretch>
            <a:fillRect/>
          </a:stretch>
        </p:blipFill>
        <p:spPr>
          <a:xfrm>
            <a:off x="3399932" y="5716316"/>
            <a:ext cx="2739644" cy="302168"/>
          </a:xfrm>
          <a:prstGeom prst="rect">
            <a:avLst/>
          </a:prstGeom>
          <a:ln>
            <a:noFill/>
          </a:ln>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50495" y="3315344"/>
            <a:ext cx="1173550" cy="884857"/>
          </a:xfrm>
          <a:prstGeom prst="rect">
            <a:avLst/>
          </a:prstGeom>
        </p:spPr>
      </p:pic>
    </p:spTree>
    <p:extLst>
      <p:ext uri="{BB962C8B-B14F-4D97-AF65-F5344CB8AC3E}">
        <p14:creationId xmlns:p14="http://schemas.microsoft.com/office/powerpoint/2010/main" val="3254358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p:cNvCxnSpPr/>
          <p:nvPr/>
        </p:nvCxnSpPr>
        <p:spPr>
          <a:xfrm flipH="1">
            <a:off x="2684902" y="2678693"/>
            <a:ext cx="1896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olded Corner 50"/>
          <p:cNvSpPr/>
          <p:nvPr/>
        </p:nvSpPr>
        <p:spPr>
          <a:xfrm>
            <a:off x="1573041" y="3373580"/>
            <a:ext cx="6019800" cy="512619"/>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676747" y="4114800"/>
            <a:ext cx="1083626" cy="1169518"/>
          </a:xfrm>
          <a:custGeom>
            <a:avLst/>
            <a:gdLst/>
            <a:ahLst/>
            <a:cxnLst/>
            <a:rect l="0" t="0" r="0" b="0"/>
            <a:pathLst>
              <a:path>
                <a:moveTo>
                  <a:pt x="0" y="0"/>
                </a:moveTo>
                <a:lnTo>
                  <a:pt x="0" y="1169518"/>
                </a:lnTo>
                <a:lnTo>
                  <a:pt x="1083626" y="116951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676747" y="4114800"/>
            <a:ext cx="1090885" cy="246826"/>
          </a:xfrm>
          <a:custGeom>
            <a:avLst/>
            <a:gdLst/>
            <a:ahLst/>
            <a:cxnLst/>
            <a:rect l="0" t="0" r="0" b="0"/>
            <a:pathLst>
              <a:path>
                <a:moveTo>
                  <a:pt x="0" y="0"/>
                </a:moveTo>
                <a:lnTo>
                  <a:pt x="0" y="246826"/>
                </a:lnTo>
                <a:lnTo>
                  <a:pt x="1090885" y="246826"/>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76747" y="4114800"/>
            <a:ext cx="1093101" cy="696012"/>
          </a:xfrm>
          <a:custGeom>
            <a:avLst/>
            <a:gdLst/>
            <a:ahLst/>
            <a:cxnLst/>
            <a:rect l="0" t="0" r="0" b="0"/>
            <a:pathLst>
              <a:path>
                <a:moveTo>
                  <a:pt x="0" y="0"/>
                </a:moveTo>
                <a:lnTo>
                  <a:pt x="0" y="696012"/>
                </a:lnTo>
                <a:lnTo>
                  <a:pt x="1093101" y="696012"/>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2" name="Freeform 21"/>
          <p:cNvSpPr/>
          <p:nvPr/>
        </p:nvSpPr>
        <p:spPr>
          <a:xfrm>
            <a:off x="1302952" y="5086742"/>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QI Indicators</a:t>
            </a:r>
            <a:endParaRPr lang="en-US" sz="1600" kern="1200" dirty="0"/>
          </a:p>
        </p:txBody>
      </p:sp>
      <p:sp>
        <p:nvSpPr>
          <p:cNvPr id="23" name="Freeform 22"/>
          <p:cNvSpPr/>
          <p:nvPr/>
        </p:nvSpPr>
        <p:spPr>
          <a:xfrm>
            <a:off x="1298215" y="4653241"/>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NAS</a:t>
            </a:r>
            <a:endParaRPr lang="en-US" sz="1600" kern="1200" dirty="0"/>
          </a:p>
        </p:txBody>
      </p:sp>
      <p:sp>
        <p:nvSpPr>
          <p:cNvPr id="24" name="Freeform 23"/>
          <p:cNvSpPr/>
          <p:nvPr/>
        </p:nvSpPr>
        <p:spPr>
          <a:xfrm>
            <a:off x="908577" y="4199740"/>
            <a:ext cx="1649583"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i="0" kern="1200" dirty="0" smtClean="0"/>
              <a:t>Mothers Own Milk</a:t>
            </a:r>
            <a:endParaRPr lang="en-US" sz="1600" i="0" kern="1200" dirty="0"/>
          </a:p>
        </p:txBody>
      </p:sp>
      <p:sp>
        <p:nvSpPr>
          <p:cNvPr id="6" name="Rounded Rectangle 5"/>
          <p:cNvSpPr/>
          <p:nvPr/>
        </p:nvSpPr>
        <p:spPr>
          <a:xfrm>
            <a:off x="859536" y="566928"/>
            <a:ext cx="7461504" cy="630936"/>
          </a:xfrm>
          <a:prstGeom prst="roundRect">
            <a:avLst/>
          </a:prstGeom>
          <a:solidFill>
            <a:srgbClr val="AFA379"/>
          </a:solidFill>
          <a:ln>
            <a:solidFill>
              <a:srgbClr val="00510A"/>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908577" y="569612"/>
            <a:ext cx="7412463" cy="593104"/>
          </a:xfrm>
        </p:spPr>
        <p:txBody>
          <a:bodyPr>
            <a:normAutofit fontScale="90000"/>
          </a:bodyPr>
          <a:lstStyle/>
          <a:p>
            <a:pPr algn="ctr"/>
            <a:r>
              <a:rPr lang="en-US" dirty="0" smtClean="0">
                <a:solidFill>
                  <a:srgbClr val="00510B"/>
                </a:solidFill>
                <a:effectLst>
                  <a:outerShdw blurRad="38100" dist="38100" dir="2700000" algn="tl">
                    <a:srgbClr val="000000">
                      <a:alpha val="43137"/>
                    </a:srgbClr>
                  </a:outerShdw>
                </a:effectLst>
              </a:rPr>
              <a:t>FPQC Organizational Structure</a:t>
            </a:r>
            <a:endParaRPr lang="en-US" dirty="0">
              <a:solidFill>
                <a:srgbClr val="00510B"/>
              </a:solidFill>
              <a:effectLst>
                <a:outerShdw blurRad="38100" dist="38100" dir="2700000" algn="tl">
                  <a:srgbClr val="000000">
                    <a:alpha val="43137"/>
                  </a:srgbClr>
                </a:outerShdw>
              </a:effectLst>
            </a:endParaRPr>
          </a:p>
        </p:txBody>
      </p:sp>
      <p:sp>
        <p:nvSpPr>
          <p:cNvPr id="33" name="Freeform 32"/>
          <p:cNvSpPr/>
          <p:nvPr/>
        </p:nvSpPr>
        <p:spPr>
          <a:xfrm>
            <a:off x="3681187" y="4159316"/>
            <a:ext cx="1083626" cy="1169518"/>
          </a:xfrm>
          <a:custGeom>
            <a:avLst/>
            <a:gdLst/>
            <a:ahLst/>
            <a:cxnLst/>
            <a:rect l="0" t="0" r="0" b="0"/>
            <a:pathLst>
              <a:path>
                <a:moveTo>
                  <a:pt x="0" y="0"/>
                </a:moveTo>
                <a:lnTo>
                  <a:pt x="0" y="1169518"/>
                </a:lnTo>
                <a:lnTo>
                  <a:pt x="1083626" y="116951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4" name="Freeform 33"/>
          <p:cNvSpPr/>
          <p:nvPr/>
        </p:nvSpPr>
        <p:spPr>
          <a:xfrm>
            <a:off x="3681187" y="4159316"/>
            <a:ext cx="1090885" cy="246826"/>
          </a:xfrm>
          <a:custGeom>
            <a:avLst/>
            <a:gdLst/>
            <a:ahLst/>
            <a:cxnLst/>
            <a:rect l="0" t="0" r="0" b="0"/>
            <a:pathLst>
              <a:path>
                <a:moveTo>
                  <a:pt x="0" y="0"/>
                </a:moveTo>
                <a:lnTo>
                  <a:pt x="0" y="246826"/>
                </a:lnTo>
                <a:lnTo>
                  <a:pt x="1090885" y="246826"/>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5" name="Freeform 34"/>
          <p:cNvSpPr/>
          <p:nvPr/>
        </p:nvSpPr>
        <p:spPr>
          <a:xfrm>
            <a:off x="3681187" y="4159316"/>
            <a:ext cx="1093101" cy="696012"/>
          </a:xfrm>
          <a:custGeom>
            <a:avLst/>
            <a:gdLst/>
            <a:ahLst/>
            <a:cxnLst/>
            <a:rect l="0" t="0" r="0" b="0"/>
            <a:pathLst>
              <a:path>
                <a:moveTo>
                  <a:pt x="0" y="0"/>
                </a:moveTo>
                <a:lnTo>
                  <a:pt x="0" y="696012"/>
                </a:lnTo>
                <a:lnTo>
                  <a:pt x="1093101" y="696012"/>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6" name="Freeform 35"/>
          <p:cNvSpPr/>
          <p:nvPr/>
        </p:nvSpPr>
        <p:spPr>
          <a:xfrm>
            <a:off x="4302655" y="4251528"/>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QI Indicators</a:t>
            </a:r>
            <a:endParaRPr lang="en-US" sz="1600" kern="1200" dirty="0"/>
          </a:p>
        </p:txBody>
      </p:sp>
      <p:sp>
        <p:nvSpPr>
          <p:cNvPr id="39" name="Rectangle 38"/>
          <p:cNvSpPr/>
          <p:nvPr/>
        </p:nvSpPr>
        <p:spPr>
          <a:xfrm>
            <a:off x="3493008" y="4875328"/>
            <a:ext cx="1437251" cy="7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302655" y="4697757"/>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BCI</a:t>
            </a:r>
            <a:endParaRPr lang="en-US" sz="1600" kern="1200" dirty="0"/>
          </a:p>
        </p:txBody>
      </p:sp>
      <p:sp>
        <p:nvSpPr>
          <p:cNvPr id="40" name="Freeform 39"/>
          <p:cNvSpPr/>
          <p:nvPr/>
        </p:nvSpPr>
        <p:spPr>
          <a:xfrm>
            <a:off x="6751069" y="4141959"/>
            <a:ext cx="1083626" cy="1169518"/>
          </a:xfrm>
          <a:custGeom>
            <a:avLst/>
            <a:gdLst/>
            <a:ahLst/>
            <a:cxnLst/>
            <a:rect l="0" t="0" r="0" b="0"/>
            <a:pathLst>
              <a:path>
                <a:moveTo>
                  <a:pt x="0" y="0"/>
                </a:moveTo>
                <a:lnTo>
                  <a:pt x="0" y="1169518"/>
                </a:lnTo>
                <a:lnTo>
                  <a:pt x="1083626" y="116951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1" name="Freeform 40"/>
          <p:cNvSpPr/>
          <p:nvPr/>
        </p:nvSpPr>
        <p:spPr>
          <a:xfrm>
            <a:off x="6751069" y="4141959"/>
            <a:ext cx="1090885" cy="246826"/>
          </a:xfrm>
          <a:custGeom>
            <a:avLst/>
            <a:gdLst/>
            <a:ahLst/>
            <a:cxnLst/>
            <a:rect l="0" t="0" r="0" b="0"/>
            <a:pathLst>
              <a:path>
                <a:moveTo>
                  <a:pt x="0" y="0"/>
                </a:moveTo>
                <a:lnTo>
                  <a:pt x="0" y="246826"/>
                </a:lnTo>
                <a:lnTo>
                  <a:pt x="1090885" y="246826"/>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2" name="Freeform 41"/>
          <p:cNvSpPr/>
          <p:nvPr/>
        </p:nvSpPr>
        <p:spPr>
          <a:xfrm>
            <a:off x="6751069" y="4141959"/>
            <a:ext cx="1093101" cy="696012"/>
          </a:xfrm>
          <a:custGeom>
            <a:avLst/>
            <a:gdLst/>
            <a:ahLst/>
            <a:cxnLst/>
            <a:rect l="0" t="0" r="0" b="0"/>
            <a:pathLst>
              <a:path>
                <a:moveTo>
                  <a:pt x="0" y="0"/>
                </a:moveTo>
                <a:lnTo>
                  <a:pt x="0" y="696012"/>
                </a:lnTo>
                <a:lnTo>
                  <a:pt x="1093101" y="696012"/>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3" name="Freeform 42"/>
          <p:cNvSpPr/>
          <p:nvPr/>
        </p:nvSpPr>
        <p:spPr>
          <a:xfrm>
            <a:off x="7377274" y="5113901"/>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HIP Sust</a:t>
            </a:r>
            <a:r>
              <a:rPr lang="en-US" sz="1600" dirty="0" smtClean="0"/>
              <a:t>ain.</a:t>
            </a:r>
            <a:endParaRPr lang="en-US" sz="1600" kern="1200" dirty="0"/>
          </a:p>
        </p:txBody>
      </p:sp>
      <p:sp>
        <p:nvSpPr>
          <p:cNvPr id="44" name="Freeform 43"/>
          <p:cNvSpPr/>
          <p:nvPr/>
        </p:nvSpPr>
        <p:spPr>
          <a:xfrm>
            <a:off x="7372537" y="4680400"/>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Access LARC</a:t>
            </a:r>
            <a:endParaRPr lang="en-US" sz="1600" kern="1200" dirty="0"/>
          </a:p>
        </p:txBody>
      </p:sp>
      <p:sp>
        <p:nvSpPr>
          <p:cNvPr id="46" name="Freeform 45"/>
          <p:cNvSpPr/>
          <p:nvPr/>
        </p:nvSpPr>
        <p:spPr>
          <a:xfrm>
            <a:off x="7386123" y="4209306"/>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PROVIDE</a:t>
            </a:r>
            <a:endParaRPr lang="en-US" sz="1600" kern="1200" dirty="0"/>
          </a:p>
        </p:txBody>
      </p:sp>
      <p:sp>
        <p:nvSpPr>
          <p:cNvPr id="47" name="Straight Connector 3"/>
          <p:cNvSpPr/>
          <p:nvPr/>
        </p:nvSpPr>
        <p:spPr>
          <a:xfrm>
            <a:off x="6747396" y="4114800"/>
            <a:ext cx="1683645" cy="1600200"/>
          </a:xfrm>
          <a:custGeom>
            <a:avLst/>
            <a:gdLst/>
            <a:ahLst/>
            <a:cxnLst/>
            <a:rect l="0" t="0" r="0" b="0"/>
            <a:pathLst>
              <a:path>
                <a:moveTo>
                  <a:pt x="0" y="0"/>
                </a:moveTo>
                <a:lnTo>
                  <a:pt x="0" y="1606044"/>
                </a:lnTo>
                <a:lnTo>
                  <a:pt x="2046272" y="160604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8370081" y="5539418"/>
            <a:ext cx="594360" cy="480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p:cNvSpPr/>
          <p:nvPr/>
        </p:nvSpPr>
        <p:spPr>
          <a:xfrm>
            <a:off x="7364241" y="5539417"/>
            <a:ext cx="1255208" cy="365760"/>
          </a:xfrm>
          <a:custGeom>
            <a:avLst/>
            <a:gdLst>
              <a:gd name="connsiteX0" fmla="*/ 0 w 710282"/>
              <a:gd name="connsiteY0" fmla="*/ 0 h 355141"/>
              <a:gd name="connsiteX1" fmla="*/ 710282 w 710282"/>
              <a:gd name="connsiteY1" fmla="*/ 0 h 355141"/>
              <a:gd name="connsiteX2" fmla="*/ 710282 w 710282"/>
              <a:gd name="connsiteY2" fmla="*/ 355141 h 355141"/>
              <a:gd name="connsiteX3" fmla="*/ 0 w 710282"/>
              <a:gd name="connsiteY3" fmla="*/ 355141 h 355141"/>
              <a:gd name="connsiteX4" fmla="*/ 0 w 710282"/>
              <a:gd name="connsiteY4" fmla="*/ 0 h 35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2" h="355141">
                <a:moveTo>
                  <a:pt x="0" y="0"/>
                </a:moveTo>
                <a:lnTo>
                  <a:pt x="710282" y="0"/>
                </a:lnTo>
                <a:lnTo>
                  <a:pt x="710282" y="355141"/>
                </a:lnTo>
                <a:lnTo>
                  <a:pt x="0" y="35514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600" kern="1200" dirty="0" smtClean="0"/>
              <a:t>QI Indicators</a:t>
            </a:r>
            <a:endParaRPr lang="en-US" sz="1600" kern="1200" dirty="0"/>
          </a:p>
        </p:txBody>
      </p:sp>
      <p:sp>
        <p:nvSpPr>
          <p:cNvPr id="52" name="Rectangle 51"/>
          <p:cNvSpPr/>
          <p:nvPr/>
        </p:nvSpPr>
        <p:spPr>
          <a:xfrm>
            <a:off x="2438400" y="3733800"/>
            <a:ext cx="4419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6497020" y="3517031"/>
            <a:ext cx="2208186" cy="644054"/>
          </a:xfrm>
          <a:custGeom>
            <a:avLst/>
            <a:gdLst>
              <a:gd name="connsiteX0" fmla="*/ 0 w 3223196"/>
              <a:gd name="connsiteY0" fmla="*/ 0 h 528233"/>
              <a:gd name="connsiteX1" fmla="*/ 3223196 w 3223196"/>
              <a:gd name="connsiteY1" fmla="*/ 0 h 528233"/>
              <a:gd name="connsiteX2" fmla="*/ 3223196 w 3223196"/>
              <a:gd name="connsiteY2" fmla="*/ 528233 h 528233"/>
              <a:gd name="connsiteX3" fmla="*/ 0 w 3223196"/>
              <a:gd name="connsiteY3" fmla="*/ 528233 h 528233"/>
              <a:gd name="connsiteX4" fmla="*/ 0 w 3223196"/>
              <a:gd name="connsiteY4" fmla="*/ 0 h 5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196" h="528233">
                <a:moveTo>
                  <a:pt x="0" y="0"/>
                </a:moveTo>
                <a:lnTo>
                  <a:pt x="3223196" y="0"/>
                </a:lnTo>
                <a:lnTo>
                  <a:pt x="3223196" y="528233"/>
                </a:lnTo>
                <a:lnTo>
                  <a:pt x="0" y="528233"/>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pPr>
            <a:r>
              <a:rPr lang="en-US" sz="2000" b="1" kern="1200" dirty="0" smtClean="0"/>
              <a:t>Maternal Health </a:t>
            </a:r>
          </a:p>
          <a:p>
            <a:pPr lvl="0" algn="ctr" defTabSz="889000">
              <a:lnSpc>
                <a:spcPct val="90000"/>
              </a:lnSpc>
              <a:spcBef>
                <a:spcPct val="0"/>
              </a:spcBef>
            </a:pPr>
            <a:r>
              <a:rPr lang="en-US" sz="2000" b="1" dirty="0" smtClean="0"/>
              <a:t>Subc</a:t>
            </a:r>
            <a:r>
              <a:rPr lang="en-US" sz="2000" b="1" kern="1200" dirty="0" smtClean="0"/>
              <a:t>ommittee</a:t>
            </a:r>
            <a:endParaRPr lang="en-US" sz="2000" b="1" kern="1200" dirty="0"/>
          </a:p>
        </p:txBody>
      </p:sp>
      <p:cxnSp>
        <p:nvCxnSpPr>
          <p:cNvPr id="54" name="Straight Connector 53"/>
          <p:cNvCxnSpPr/>
          <p:nvPr/>
        </p:nvCxnSpPr>
        <p:spPr>
          <a:xfrm flipH="1">
            <a:off x="4572001" y="2109766"/>
            <a:ext cx="18287" cy="16240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481289" y="3512639"/>
            <a:ext cx="2194560" cy="640080"/>
          </a:xfrm>
          <a:custGeom>
            <a:avLst/>
            <a:gdLst>
              <a:gd name="connsiteX0" fmla="*/ 0 w 2949560"/>
              <a:gd name="connsiteY0" fmla="*/ 0 h 528233"/>
              <a:gd name="connsiteX1" fmla="*/ 2949560 w 2949560"/>
              <a:gd name="connsiteY1" fmla="*/ 0 h 528233"/>
              <a:gd name="connsiteX2" fmla="*/ 2949560 w 2949560"/>
              <a:gd name="connsiteY2" fmla="*/ 528233 h 528233"/>
              <a:gd name="connsiteX3" fmla="*/ 0 w 2949560"/>
              <a:gd name="connsiteY3" fmla="*/ 528233 h 528233"/>
              <a:gd name="connsiteX4" fmla="*/ 0 w 2949560"/>
              <a:gd name="connsiteY4" fmla="*/ 0 h 5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560" h="528233">
                <a:moveTo>
                  <a:pt x="0" y="0"/>
                </a:moveTo>
                <a:lnTo>
                  <a:pt x="2949560" y="0"/>
                </a:lnTo>
                <a:lnTo>
                  <a:pt x="2949560" y="528233"/>
                </a:lnTo>
                <a:lnTo>
                  <a:pt x="0" y="528233"/>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pPr>
            <a:r>
              <a:rPr lang="en-US" sz="2000" b="1" kern="1200" dirty="0" smtClean="0"/>
              <a:t>Infant Health </a:t>
            </a:r>
            <a:endParaRPr lang="en-US" sz="2000" b="1" dirty="0"/>
          </a:p>
          <a:p>
            <a:pPr lvl="0" algn="ctr" defTabSz="889000">
              <a:lnSpc>
                <a:spcPct val="90000"/>
              </a:lnSpc>
              <a:spcBef>
                <a:spcPct val="0"/>
              </a:spcBef>
            </a:pPr>
            <a:r>
              <a:rPr lang="en-US" sz="2000" b="1" dirty="0" smtClean="0"/>
              <a:t>Subc</a:t>
            </a:r>
            <a:r>
              <a:rPr lang="en-US" sz="2000" b="1" kern="1200" dirty="0" smtClean="0"/>
              <a:t>ommittee</a:t>
            </a:r>
            <a:endParaRPr lang="en-US" sz="2000" b="1" kern="1200" dirty="0"/>
          </a:p>
        </p:txBody>
      </p:sp>
      <p:sp>
        <p:nvSpPr>
          <p:cNvPr id="20" name="Freeform 19"/>
          <p:cNvSpPr/>
          <p:nvPr/>
        </p:nvSpPr>
        <p:spPr>
          <a:xfrm>
            <a:off x="3341113" y="1563106"/>
            <a:ext cx="2497985" cy="722616"/>
          </a:xfrm>
          <a:custGeom>
            <a:avLst/>
            <a:gdLst>
              <a:gd name="connsiteX0" fmla="*/ 0 w 2641958"/>
              <a:gd name="connsiteY0" fmla="*/ 0 h 722616"/>
              <a:gd name="connsiteX1" fmla="*/ 2641958 w 2641958"/>
              <a:gd name="connsiteY1" fmla="*/ 0 h 722616"/>
              <a:gd name="connsiteX2" fmla="*/ 2641958 w 2641958"/>
              <a:gd name="connsiteY2" fmla="*/ 722616 h 722616"/>
              <a:gd name="connsiteX3" fmla="*/ 0 w 2641958"/>
              <a:gd name="connsiteY3" fmla="*/ 722616 h 722616"/>
              <a:gd name="connsiteX4" fmla="*/ 0 w 2641958"/>
              <a:gd name="connsiteY4" fmla="*/ 0 h 72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58" h="722616">
                <a:moveTo>
                  <a:pt x="0" y="0"/>
                </a:moveTo>
                <a:lnTo>
                  <a:pt x="2641958" y="0"/>
                </a:lnTo>
                <a:lnTo>
                  <a:pt x="2641958" y="722616"/>
                </a:lnTo>
                <a:lnTo>
                  <a:pt x="0" y="722616"/>
                </a:lnTo>
                <a:lnTo>
                  <a:pt x="0" y="0"/>
                </a:lnTo>
                <a:close/>
              </a:path>
            </a:pathLst>
          </a:custGeom>
          <a:solidFill>
            <a:srgbClr val="4F81B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Steering Committee</a:t>
            </a:r>
            <a:endParaRPr lang="en-US" sz="2000" b="1" kern="1200" dirty="0"/>
          </a:p>
        </p:txBody>
      </p:sp>
      <p:sp>
        <p:nvSpPr>
          <p:cNvPr id="32" name="Freeform 31"/>
          <p:cNvSpPr/>
          <p:nvPr/>
        </p:nvSpPr>
        <p:spPr>
          <a:xfrm>
            <a:off x="3493008" y="3520361"/>
            <a:ext cx="2194560" cy="640080"/>
          </a:xfrm>
          <a:custGeom>
            <a:avLst/>
            <a:gdLst>
              <a:gd name="connsiteX0" fmla="*/ 0 w 2949560"/>
              <a:gd name="connsiteY0" fmla="*/ 0 h 528233"/>
              <a:gd name="connsiteX1" fmla="*/ 2949560 w 2949560"/>
              <a:gd name="connsiteY1" fmla="*/ 0 h 528233"/>
              <a:gd name="connsiteX2" fmla="*/ 2949560 w 2949560"/>
              <a:gd name="connsiteY2" fmla="*/ 528233 h 528233"/>
              <a:gd name="connsiteX3" fmla="*/ 0 w 2949560"/>
              <a:gd name="connsiteY3" fmla="*/ 528233 h 528233"/>
              <a:gd name="connsiteX4" fmla="*/ 0 w 2949560"/>
              <a:gd name="connsiteY4" fmla="*/ 0 h 5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560" h="528233">
                <a:moveTo>
                  <a:pt x="0" y="0"/>
                </a:moveTo>
                <a:lnTo>
                  <a:pt x="2949560" y="0"/>
                </a:lnTo>
                <a:lnTo>
                  <a:pt x="2949560" y="528233"/>
                </a:lnTo>
                <a:lnTo>
                  <a:pt x="0" y="528233"/>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pPr>
            <a:r>
              <a:rPr lang="en-US" sz="2000" b="1" kern="1200" dirty="0" smtClean="0"/>
              <a:t>Data Indicator</a:t>
            </a:r>
            <a:endParaRPr lang="en-US" sz="2000" b="1" dirty="0"/>
          </a:p>
          <a:p>
            <a:pPr lvl="0" algn="ctr" defTabSz="889000">
              <a:lnSpc>
                <a:spcPct val="90000"/>
              </a:lnSpc>
              <a:spcBef>
                <a:spcPct val="0"/>
              </a:spcBef>
            </a:pPr>
            <a:r>
              <a:rPr lang="en-US" sz="2000" b="1" dirty="0" smtClean="0"/>
              <a:t>User Group</a:t>
            </a:r>
            <a:endParaRPr lang="en-US" sz="2000" b="1" kern="1200" dirty="0"/>
          </a:p>
        </p:txBody>
      </p:sp>
      <p:sp>
        <p:nvSpPr>
          <p:cNvPr id="58" name="Freeform 57"/>
          <p:cNvSpPr/>
          <p:nvPr/>
        </p:nvSpPr>
        <p:spPr>
          <a:xfrm>
            <a:off x="473815" y="1981200"/>
            <a:ext cx="2421785" cy="1266122"/>
          </a:xfrm>
          <a:custGeom>
            <a:avLst/>
            <a:gdLst>
              <a:gd name="connsiteX0" fmla="*/ 0 w 2641958"/>
              <a:gd name="connsiteY0" fmla="*/ 0 h 722616"/>
              <a:gd name="connsiteX1" fmla="*/ 2641958 w 2641958"/>
              <a:gd name="connsiteY1" fmla="*/ 0 h 722616"/>
              <a:gd name="connsiteX2" fmla="*/ 2641958 w 2641958"/>
              <a:gd name="connsiteY2" fmla="*/ 722616 h 722616"/>
              <a:gd name="connsiteX3" fmla="*/ 0 w 2641958"/>
              <a:gd name="connsiteY3" fmla="*/ 722616 h 722616"/>
              <a:gd name="connsiteX4" fmla="*/ 0 w 2641958"/>
              <a:gd name="connsiteY4" fmla="*/ 0 h 72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58" h="722616">
                <a:moveTo>
                  <a:pt x="0" y="0"/>
                </a:moveTo>
                <a:lnTo>
                  <a:pt x="2641958" y="0"/>
                </a:lnTo>
                <a:lnTo>
                  <a:pt x="2641958" y="722616"/>
                </a:lnTo>
                <a:lnTo>
                  <a:pt x="0" y="722616"/>
                </a:lnTo>
                <a:lnTo>
                  <a:pt x="0" y="0"/>
                </a:lnTo>
                <a:close/>
              </a:path>
            </a:pathLst>
          </a:custGeom>
          <a:solidFill>
            <a:srgbClr val="AFA3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pPr>
            <a:r>
              <a:rPr lang="en-US" sz="2000" b="1" kern="1200" dirty="0" smtClean="0"/>
              <a:t>FPQC Team</a:t>
            </a:r>
          </a:p>
          <a:p>
            <a:pPr marL="171450" lvl="0" indent="-117475" defTabSz="889000">
              <a:lnSpc>
                <a:spcPct val="90000"/>
              </a:lnSpc>
              <a:spcBef>
                <a:spcPct val="0"/>
              </a:spcBef>
              <a:buFont typeface="Arial" panose="020B0604020202020204" pitchFamily="34" charset="0"/>
              <a:buChar char="•"/>
            </a:pPr>
            <a:r>
              <a:rPr lang="en-US" sz="2000" b="1" dirty="0" smtClean="0"/>
              <a:t>Program Staff</a:t>
            </a:r>
          </a:p>
          <a:p>
            <a:pPr marL="171450" lvl="0" indent="-117475" defTabSz="889000">
              <a:lnSpc>
                <a:spcPct val="90000"/>
              </a:lnSpc>
              <a:spcBef>
                <a:spcPct val="0"/>
              </a:spcBef>
              <a:buFont typeface="Arial" panose="020B0604020202020204" pitchFamily="34" charset="0"/>
              <a:buChar char="•"/>
            </a:pPr>
            <a:r>
              <a:rPr lang="en-US" sz="2000" b="1" kern="1200" dirty="0" smtClean="0"/>
              <a:t>Medical Consultants</a:t>
            </a:r>
          </a:p>
          <a:p>
            <a:pPr marL="171450" lvl="0" indent="-117475" defTabSz="889000">
              <a:lnSpc>
                <a:spcPct val="90000"/>
              </a:lnSpc>
              <a:spcBef>
                <a:spcPct val="0"/>
              </a:spcBef>
              <a:buFont typeface="Arial" panose="020B0604020202020204" pitchFamily="34" charset="0"/>
              <a:buChar char="•"/>
            </a:pPr>
            <a:r>
              <a:rPr lang="en-US" sz="2000" b="1" dirty="0" smtClean="0"/>
              <a:t>Nursing Consultants</a:t>
            </a:r>
          </a:p>
        </p:txBody>
      </p:sp>
    </p:spTree>
    <p:extLst>
      <p:ext uri="{BB962C8B-B14F-4D97-AF65-F5344CB8AC3E}">
        <p14:creationId xmlns:p14="http://schemas.microsoft.com/office/powerpoint/2010/main" val="3939791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1598657" y="4565494"/>
            <a:ext cx="7040880" cy="49932"/>
          </a:xfrm>
          <a:prstGeom prst="line">
            <a:avLst/>
          </a:prstGeom>
          <a:ln w="28575">
            <a:solidFill>
              <a:srgbClr val="9C855A"/>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591105" y="2919274"/>
            <a:ext cx="7040880" cy="49932"/>
          </a:xfrm>
          <a:prstGeom prst="line">
            <a:avLst/>
          </a:prstGeom>
          <a:ln w="28575">
            <a:solidFill>
              <a:srgbClr val="9C855A"/>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83553" y="1716689"/>
            <a:ext cx="7040880" cy="49932"/>
          </a:xfrm>
          <a:prstGeom prst="line">
            <a:avLst/>
          </a:prstGeom>
          <a:ln w="28575">
            <a:solidFill>
              <a:srgbClr val="9C855A"/>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p:txBody>
          <a:bodyPr/>
          <a:lstStyle/>
          <a:p>
            <a:fld id="{800332C6-A5C1-4D88-ADCE-6F3163D8595A}" type="slidenum">
              <a:rPr lang="en-US" smtClean="0">
                <a:solidFill>
                  <a:prstClr val="white"/>
                </a:solidFill>
              </a:rPr>
              <a:pPr/>
              <a:t>49</a:t>
            </a:fld>
            <a:endParaRPr lang="en-US" dirty="0">
              <a:solidFill>
                <a:prstClr val="white"/>
              </a:solidFill>
            </a:endParaRPr>
          </a:p>
        </p:txBody>
      </p:sp>
      <p:grpSp>
        <p:nvGrpSpPr>
          <p:cNvPr id="23" name="Group 22"/>
          <p:cNvGrpSpPr/>
          <p:nvPr/>
        </p:nvGrpSpPr>
        <p:grpSpPr>
          <a:xfrm>
            <a:off x="515256" y="5095994"/>
            <a:ext cx="8106508" cy="1152000"/>
            <a:chOff x="457200" y="5095994"/>
            <a:chExt cx="8106508" cy="1152000"/>
          </a:xfrm>
        </p:grpSpPr>
        <p:sp>
          <p:nvSpPr>
            <p:cNvPr id="28" name="Right Arrow 27"/>
            <p:cNvSpPr/>
            <p:nvPr/>
          </p:nvSpPr>
          <p:spPr>
            <a:xfrm>
              <a:off x="457200" y="5095994"/>
              <a:ext cx="8106508" cy="1152000"/>
            </a:xfrm>
            <a:prstGeom prst="rightArrow">
              <a:avLst/>
            </a:prstGeom>
            <a:solidFill>
              <a:srgbClr val="8AAC46"/>
            </a:solidFill>
            <a:scene3d>
              <a:camera prst="orthographicFront"/>
              <a:lightRig rig="threePt" dir="t"/>
            </a:scene3d>
            <a:sp3d>
              <a:bevelT w="114300" prst="artDeco"/>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 name="Freeform 28"/>
            <p:cNvSpPr/>
            <p:nvPr/>
          </p:nvSpPr>
          <p:spPr>
            <a:xfrm>
              <a:off x="7405836" y="538399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2017</a:t>
              </a:r>
              <a:endParaRPr lang="en-US" sz="2000" b="1" i="1" kern="1200" dirty="0">
                <a:solidFill>
                  <a:schemeClr val="bg1"/>
                </a:solidFill>
                <a:effectLst>
                  <a:outerShdw blurRad="38100" dist="38100" dir="2700000" algn="tl">
                    <a:srgbClr val="000000">
                      <a:alpha val="43137"/>
                    </a:srgbClr>
                  </a:outerShdw>
                </a:effectLst>
              </a:endParaRPr>
            </a:p>
          </p:txBody>
        </p:sp>
        <p:sp>
          <p:nvSpPr>
            <p:cNvPr id="30" name="Freeform 29"/>
            <p:cNvSpPr/>
            <p:nvPr/>
          </p:nvSpPr>
          <p:spPr>
            <a:xfrm>
              <a:off x="6491479" y="538399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2016</a:t>
              </a:r>
              <a:endParaRPr lang="en-US" sz="2000" b="1" i="1" kern="1200" dirty="0">
                <a:solidFill>
                  <a:schemeClr val="bg1"/>
                </a:solidFill>
                <a:effectLst>
                  <a:outerShdw blurRad="38100" dist="38100" dir="2700000" algn="tl">
                    <a:srgbClr val="000000">
                      <a:alpha val="43137"/>
                    </a:srgbClr>
                  </a:outerShdw>
                </a:effectLst>
              </a:endParaRPr>
            </a:p>
          </p:txBody>
        </p:sp>
        <p:sp>
          <p:nvSpPr>
            <p:cNvPr id="31" name="Freeform 30"/>
            <p:cNvSpPr/>
            <p:nvPr/>
          </p:nvSpPr>
          <p:spPr>
            <a:xfrm>
              <a:off x="5577122" y="538399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2015</a:t>
              </a:r>
              <a:endParaRPr lang="en-US" sz="2000" b="1" i="1" kern="1200" dirty="0">
                <a:solidFill>
                  <a:schemeClr val="bg1"/>
                </a:solidFill>
                <a:effectLst>
                  <a:outerShdw blurRad="38100" dist="38100" dir="2700000" algn="tl">
                    <a:srgbClr val="000000">
                      <a:alpha val="43137"/>
                    </a:srgbClr>
                  </a:outerShdw>
                </a:effectLst>
              </a:endParaRPr>
            </a:p>
          </p:txBody>
        </p:sp>
        <p:sp>
          <p:nvSpPr>
            <p:cNvPr id="32" name="Freeform 31"/>
            <p:cNvSpPr/>
            <p:nvPr/>
          </p:nvSpPr>
          <p:spPr>
            <a:xfrm>
              <a:off x="4662765" y="538399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2014</a:t>
              </a:r>
              <a:endParaRPr lang="en-US" sz="2000" b="1" i="1" kern="1200" dirty="0">
                <a:solidFill>
                  <a:schemeClr val="bg1"/>
                </a:solidFill>
                <a:effectLst>
                  <a:outerShdw blurRad="38100" dist="38100" dir="2700000" algn="tl">
                    <a:srgbClr val="000000">
                      <a:alpha val="43137"/>
                    </a:srgbClr>
                  </a:outerShdw>
                </a:effectLst>
              </a:endParaRPr>
            </a:p>
          </p:txBody>
        </p:sp>
        <p:sp>
          <p:nvSpPr>
            <p:cNvPr id="33" name="Freeform 32"/>
            <p:cNvSpPr/>
            <p:nvPr/>
          </p:nvSpPr>
          <p:spPr>
            <a:xfrm>
              <a:off x="3748408" y="538399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2013</a:t>
              </a:r>
              <a:endParaRPr lang="en-US" sz="2000" b="1" i="1" kern="1200" dirty="0">
                <a:solidFill>
                  <a:schemeClr val="bg1"/>
                </a:solidFill>
                <a:effectLst>
                  <a:outerShdw blurRad="38100" dist="38100" dir="2700000" algn="tl">
                    <a:srgbClr val="000000">
                      <a:alpha val="43137"/>
                    </a:srgbClr>
                  </a:outerShdw>
                </a:effectLst>
              </a:endParaRPr>
            </a:p>
          </p:txBody>
        </p:sp>
        <p:sp>
          <p:nvSpPr>
            <p:cNvPr id="34" name="Freeform 33"/>
            <p:cNvSpPr/>
            <p:nvPr/>
          </p:nvSpPr>
          <p:spPr>
            <a:xfrm>
              <a:off x="2834050" y="538399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2012</a:t>
              </a:r>
              <a:endParaRPr lang="en-US" sz="2000" b="1" i="1" kern="1200" dirty="0">
                <a:solidFill>
                  <a:schemeClr val="bg1"/>
                </a:solidFill>
                <a:effectLst>
                  <a:outerShdw blurRad="38100" dist="38100" dir="2700000" algn="tl">
                    <a:srgbClr val="000000">
                      <a:alpha val="43137"/>
                    </a:srgbClr>
                  </a:outerShdw>
                </a:effectLst>
              </a:endParaRPr>
            </a:p>
          </p:txBody>
        </p:sp>
        <p:sp>
          <p:nvSpPr>
            <p:cNvPr id="35" name="Freeform 34"/>
            <p:cNvSpPr/>
            <p:nvPr/>
          </p:nvSpPr>
          <p:spPr>
            <a:xfrm>
              <a:off x="1717468" y="538877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2011</a:t>
              </a:r>
              <a:endParaRPr lang="en-US" sz="2000" b="1" i="1" kern="1200" dirty="0">
                <a:solidFill>
                  <a:schemeClr val="bg1"/>
                </a:solidFill>
                <a:effectLst>
                  <a:outerShdw blurRad="38100" dist="38100" dir="2700000" algn="tl">
                    <a:srgbClr val="000000">
                      <a:alpha val="43137"/>
                    </a:srgbClr>
                  </a:outerShdw>
                </a:effectLst>
              </a:endParaRPr>
            </a:p>
          </p:txBody>
        </p:sp>
        <p:sp>
          <p:nvSpPr>
            <p:cNvPr id="36" name="Freeform 35"/>
            <p:cNvSpPr/>
            <p:nvPr/>
          </p:nvSpPr>
          <p:spPr>
            <a:xfrm>
              <a:off x="715188" y="5388774"/>
              <a:ext cx="761964" cy="576000"/>
            </a:xfrm>
            <a:custGeom>
              <a:avLst/>
              <a:gdLst>
                <a:gd name="connsiteX0" fmla="*/ 0 w 761964"/>
                <a:gd name="connsiteY0" fmla="*/ 0 h 576000"/>
                <a:gd name="connsiteX1" fmla="*/ 761964 w 761964"/>
                <a:gd name="connsiteY1" fmla="*/ 0 h 576000"/>
                <a:gd name="connsiteX2" fmla="*/ 761964 w 761964"/>
                <a:gd name="connsiteY2" fmla="*/ 576000 h 576000"/>
                <a:gd name="connsiteX3" fmla="*/ 0 w 761964"/>
                <a:gd name="connsiteY3" fmla="*/ 576000 h 576000"/>
                <a:gd name="connsiteX4" fmla="*/ 0 w 761964"/>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64" h="576000">
                  <a:moveTo>
                    <a:pt x="0" y="0"/>
                  </a:moveTo>
                  <a:lnTo>
                    <a:pt x="761964" y="0"/>
                  </a:lnTo>
                  <a:lnTo>
                    <a:pt x="761964" y="576000"/>
                  </a:lnTo>
                  <a:lnTo>
                    <a:pt x="0" y="576000"/>
                  </a:lnTo>
                  <a:lnTo>
                    <a:pt x="0" y="0"/>
                  </a:lnTo>
                  <a:close/>
                </a:path>
              </a:pathLst>
            </a:custGeom>
            <a:scene3d>
              <a:camera prst="orthographicFront"/>
              <a:lightRig rig="threePt" dir="t"/>
            </a:scene3d>
            <a:sp3d>
              <a:bevelT w="11430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2010</a:t>
              </a:r>
              <a:endParaRPr lang="en-US" sz="2000" b="1" i="1" kern="1200" dirty="0">
                <a:solidFill>
                  <a:schemeClr val="bg1"/>
                </a:solidFill>
                <a:effectLst>
                  <a:outerShdw blurRad="38100" dist="38100" dir="2700000" algn="tl">
                    <a:srgbClr val="000000">
                      <a:alpha val="43137"/>
                    </a:srgbClr>
                  </a:outerShdw>
                </a:effectLst>
              </a:endParaRPr>
            </a:p>
          </p:txBody>
        </p:sp>
      </p:grpSp>
      <p:sp>
        <p:nvSpPr>
          <p:cNvPr id="8" name="TextBox 7"/>
          <p:cNvSpPr txBox="1"/>
          <p:nvPr/>
        </p:nvSpPr>
        <p:spPr>
          <a:xfrm>
            <a:off x="15248" y="4187086"/>
            <a:ext cx="1527655" cy="892552"/>
          </a:xfrm>
          <a:prstGeom prst="rect">
            <a:avLst/>
          </a:prstGeom>
          <a:noFill/>
          <a:ln w="19050">
            <a:noFill/>
          </a:ln>
        </p:spPr>
        <p:txBody>
          <a:bodyPr vert="horz" wrap="square" rtlCol="0">
            <a:spAutoFit/>
          </a:bodyPr>
          <a:lstStyle/>
          <a:p>
            <a:pPr algn="ctr"/>
            <a:r>
              <a:rPr lang="en-US" sz="2600" b="1" i="1" dirty="0" smtClean="0">
                <a:solidFill>
                  <a:schemeClr val="tx1">
                    <a:lumMod val="65000"/>
                    <a:lumOff val="35000"/>
                  </a:schemeClr>
                </a:solidFill>
              </a:rPr>
              <a:t>Maternal Health</a:t>
            </a:r>
            <a:endParaRPr lang="en-US" sz="2600" b="1" i="1" dirty="0">
              <a:solidFill>
                <a:schemeClr val="tx1">
                  <a:lumMod val="65000"/>
                  <a:lumOff val="35000"/>
                </a:schemeClr>
              </a:solidFill>
            </a:endParaRPr>
          </a:p>
        </p:txBody>
      </p:sp>
      <p:sp>
        <p:nvSpPr>
          <p:cNvPr id="9" name="TextBox 8"/>
          <p:cNvSpPr txBox="1"/>
          <p:nvPr/>
        </p:nvSpPr>
        <p:spPr>
          <a:xfrm>
            <a:off x="188355" y="2549447"/>
            <a:ext cx="1154932" cy="892552"/>
          </a:xfrm>
          <a:prstGeom prst="rect">
            <a:avLst/>
          </a:prstGeom>
          <a:noFill/>
          <a:ln w="19050">
            <a:noFill/>
          </a:ln>
        </p:spPr>
        <p:txBody>
          <a:bodyPr vert="horz" wrap="square" rtlCol="0">
            <a:spAutoFit/>
          </a:bodyPr>
          <a:lstStyle/>
          <a:p>
            <a:pPr algn="ctr"/>
            <a:r>
              <a:rPr lang="en-US" sz="2600" b="1" i="1" dirty="0" smtClean="0">
                <a:solidFill>
                  <a:schemeClr val="tx1">
                    <a:lumMod val="65000"/>
                    <a:lumOff val="35000"/>
                  </a:schemeClr>
                </a:solidFill>
              </a:rPr>
              <a:t>Infant Health</a:t>
            </a:r>
            <a:endParaRPr lang="en-US" sz="2600" b="1" i="1" dirty="0">
              <a:solidFill>
                <a:schemeClr val="tx1">
                  <a:lumMod val="65000"/>
                  <a:lumOff val="35000"/>
                </a:schemeClr>
              </a:solidFill>
            </a:endParaRPr>
          </a:p>
        </p:txBody>
      </p:sp>
      <p:sp>
        <p:nvSpPr>
          <p:cNvPr id="11" name="TextBox 10"/>
          <p:cNvSpPr txBox="1"/>
          <p:nvPr/>
        </p:nvSpPr>
        <p:spPr>
          <a:xfrm>
            <a:off x="1498529" y="4391310"/>
            <a:ext cx="2579078"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Early Elective Deliveries</a:t>
            </a:r>
            <a:endParaRPr lang="en-US" dirty="0">
              <a:solidFill>
                <a:schemeClr val="bg1"/>
              </a:solidFill>
            </a:endParaRPr>
          </a:p>
        </p:txBody>
      </p:sp>
      <p:sp>
        <p:nvSpPr>
          <p:cNvPr id="12" name="TextBox 11"/>
          <p:cNvSpPr txBox="1"/>
          <p:nvPr/>
        </p:nvSpPr>
        <p:spPr>
          <a:xfrm>
            <a:off x="4172855" y="4388957"/>
            <a:ext cx="1899139"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OB Hemorrhage</a:t>
            </a:r>
            <a:endParaRPr lang="en-US" dirty="0">
              <a:solidFill>
                <a:schemeClr val="bg1"/>
              </a:solidFill>
            </a:endParaRPr>
          </a:p>
        </p:txBody>
      </p:sp>
      <p:sp>
        <p:nvSpPr>
          <p:cNvPr id="13" name="TextBox 12"/>
          <p:cNvSpPr txBox="1"/>
          <p:nvPr/>
        </p:nvSpPr>
        <p:spPr>
          <a:xfrm>
            <a:off x="6209739" y="4596294"/>
            <a:ext cx="1708640" cy="646331"/>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Antenatal Steroids</a:t>
            </a:r>
            <a:endParaRPr lang="en-US" dirty="0">
              <a:solidFill>
                <a:schemeClr val="bg1"/>
              </a:solidFill>
            </a:endParaRPr>
          </a:p>
        </p:txBody>
      </p:sp>
      <p:sp>
        <p:nvSpPr>
          <p:cNvPr id="14" name="TextBox 13"/>
          <p:cNvSpPr txBox="1"/>
          <p:nvPr/>
        </p:nvSpPr>
        <p:spPr>
          <a:xfrm>
            <a:off x="6212669" y="3909708"/>
            <a:ext cx="1840525" cy="646331"/>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Hypertension in Pregnancy</a:t>
            </a:r>
            <a:endParaRPr lang="en-US" dirty="0">
              <a:solidFill>
                <a:schemeClr val="bg1"/>
              </a:solidFill>
            </a:endParaRPr>
          </a:p>
        </p:txBody>
      </p:sp>
      <p:sp>
        <p:nvSpPr>
          <p:cNvPr id="16" name="TextBox 15"/>
          <p:cNvSpPr txBox="1"/>
          <p:nvPr/>
        </p:nvSpPr>
        <p:spPr>
          <a:xfrm>
            <a:off x="1939610" y="2506951"/>
            <a:ext cx="1872761" cy="923330"/>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Neonatal Catheter Infections</a:t>
            </a:r>
            <a:endParaRPr lang="en-US" dirty="0">
              <a:solidFill>
                <a:schemeClr val="bg1"/>
              </a:solidFill>
            </a:endParaRPr>
          </a:p>
        </p:txBody>
      </p:sp>
      <p:sp>
        <p:nvSpPr>
          <p:cNvPr id="17" name="TextBox 16"/>
          <p:cNvSpPr txBox="1"/>
          <p:nvPr/>
        </p:nvSpPr>
        <p:spPr>
          <a:xfrm>
            <a:off x="4127427" y="2737545"/>
            <a:ext cx="2082312"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Golden Hour</a:t>
            </a:r>
            <a:endParaRPr lang="en-US" dirty="0">
              <a:solidFill>
                <a:schemeClr val="bg1"/>
              </a:solidFill>
            </a:endParaRPr>
          </a:p>
        </p:txBody>
      </p:sp>
      <p:sp>
        <p:nvSpPr>
          <p:cNvPr id="18" name="TextBox 17"/>
          <p:cNvSpPr txBox="1"/>
          <p:nvPr/>
        </p:nvSpPr>
        <p:spPr>
          <a:xfrm>
            <a:off x="6981213" y="2599046"/>
            <a:ext cx="1141533" cy="646331"/>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Mother’s Own Milk</a:t>
            </a:r>
            <a:endParaRPr lang="en-US" dirty="0">
              <a:solidFill>
                <a:schemeClr val="bg1"/>
              </a:solidFill>
            </a:endParaRPr>
          </a:p>
        </p:txBody>
      </p:sp>
      <p:sp>
        <p:nvSpPr>
          <p:cNvPr id="24" name="TextBox 23"/>
          <p:cNvSpPr txBox="1"/>
          <p:nvPr/>
        </p:nvSpPr>
        <p:spPr>
          <a:xfrm>
            <a:off x="197413" y="1523987"/>
            <a:ext cx="1154932" cy="492443"/>
          </a:xfrm>
          <a:prstGeom prst="rect">
            <a:avLst/>
          </a:prstGeom>
          <a:noFill/>
          <a:ln w="19050">
            <a:solidFill>
              <a:schemeClr val="bg1"/>
            </a:solidFill>
          </a:ln>
        </p:spPr>
        <p:txBody>
          <a:bodyPr vert="horz" wrap="square" rtlCol="0">
            <a:spAutoFit/>
          </a:bodyPr>
          <a:lstStyle/>
          <a:p>
            <a:pPr algn="ctr"/>
            <a:r>
              <a:rPr lang="en-US" sz="2600" b="1" i="1" dirty="0" smtClean="0">
                <a:solidFill>
                  <a:schemeClr val="tx1">
                    <a:lumMod val="65000"/>
                    <a:lumOff val="35000"/>
                  </a:schemeClr>
                </a:solidFill>
              </a:rPr>
              <a:t>Data</a:t>
            </a:r>
            <a:endParaRPr lang="en-US" sz="2600" b="1" i="1" dirty="0">
              <a:solidFill>
                <a:schemeClr val="tx1">
                  <a:lumMod val="65000"/>
                  <a:lumOff val="35000"/>
                </a:schemeClr>
              </a:solidFill>
            </a:endParaRPr>
          </a:p>
        </p:txBody>
      </p:sp>
      <p:sp>
        <p:nvSpPr>
          <p:cNvPr id="25" name="TextBox 24"/>
          <p:cNvSpPr txBox="1"/>
          <p:nvPr/>
        </p:nvSpPr>
        <p:spPr>
          <a:xfrm>
            <a:off x="5808225" y="1537096"/>
            <a:ext cx="2314521"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Perinatal QI Indicators</a:t>
            </a:r>
            <a:endParaRPr lang="en-US" dirty="0">
              <a:solidFill>
                <a:schemeClr val="bg1"/>
              </a:solidFill>
            </a:endParaRPr>
          </a:p>
        </p:txBody>
      </p:sp>
      <p:sp>
        <p:nvSpPr>
          <p:cNvPr id="39" name="Title 1"/>
          <p:cNvSpPr>
            <a:spLocks noGrp="1"/>
          </p:cNvSpPr>
          <p:nvPr>
            <p:ph type="title"/>
          </p:nvPr>
        </p:nvSpPr>
        <p:spPr>
          <a:xfrm>
            <a:off x="457200" y="274638"/>
            <a:ext cx="8229600" cy="1143000"/>
          </a:xfrm>
        </p:spPr>
        <p:txBody>
          <a:bodyPr/>
          <a:lstStyle/>
          <a:p>
            <a:r>
              <a:rPr lang="en-US" dirty="0" smtClean="0">
                <a:solidFill>
                  <a:srgbClr val="00510B"/>
                </a:solidFill>
              </a:rPr>
              <a:t>FPQC Initiatives</a:t>
            </a:r>
            <a:endParaRPr lang="en-US" dirty="0">
              <a:solidFill>
                <a:srgbClr val="00510B"/>
              </a:solidFill>
            </a:endParaRPr>
          </a:p>
        </p:txBody>
      </p:sp>
    </p:spTree>
    <p:extLst>
      <p:ext uri="{BB962C8B-B14F-4D97-AF65-F5344CB8AC3E}">
        <p14:creationId xmlns:p14="http://schemas.microsoft.com/office/powerpoint/2010/main" val="1597144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304800"/>
            <a:ext cx="8229600" cy="762000"/>
          </a:xfrm>
        </p:spPr>
        <p:txBody>
          <a:bodyPr/>
          <a:lstStyle/>
          <a:p>
            <a:r>
              <a:rPr lang="en-US" sz="3600" dirty="0" smtClean="0">
                <a:solidFill>
                  <a:srgbClr val="0000FF"/>
                </a:solidFill>
                <a:effectLst>
                  <a:outerShdw blurRad="38100" dist="38100" dir="2700000" algn="tl">
                    <a:srgbClr val="000000">
                      <a:alpha val="43137"/>
                    </a:srgbClr>
                  </a:outerShdw>
                </a:effectLst>
                <a:latin typeface="Calibri" panose="020F0502020204030204" pitchFamily="34" charset="0"/>
              </a:rPr>
              <a:t>Ohio Perinatal Quality Collaborative</a:t>
            </a:r>
            <a:endParaRPr lang="en-US" sz="3600"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1414252" y="961484"/>
            <a:ext cx="7286836" cy="1985225"/>
          </a:xfrm>
        </p:spPr>
        <p:txBody>
          <a:bodyPr/>
          <a:lstStyle/>
          <a:p>
            <a:pPr marL="0" indent="0" algn="ctr">
              <a:buNone/>
            </a:pPr>
            <a:r>
              <a:rPr lang="en-US" sz="2400" dirty="0" smtClean="0">
                <a:effectLst>
                  <a:outerShdw blurRad="38100" dist="38100" dir="2700000" algn="tl">
                    <a:srgbClr val="000000">
                      <a:alpha val="43137"/>
                    </a:srgbClr>
                  </a:outerShdw>
                </a:effectLst>
                <a:latin typeface="Calibri" panose="020F0502020204030204" pitchFamily="34" charset="0"/>
              </a:rPr>
              <a:t>through </a:t>
            </a:r>
            <a:r>
              <a:rPr lang="en-US" sz="2400" dirty="0">
                <a:effectLst>
                  <a:outerShdw blurRad="38100" dist="38100" dir="2700000" algn="tl">
                    <a:srgbClr val="000000">
                      <a:alpha val="43137"/>
                    </a:srgbClr>
                  </a:outerShdw>
                </a:effectLst>
                <a:latin typeface="Calibri" panose="020F0502020204030204" pitchFamily="34" charset="0"/>
              </a:rPr>
              <a:t>the </a:t>
            </a:r>
            <a:r>
              <a:rPr lang="en-US" sz="2400" dirty="0" smtClean="0">
                <a:effectLst>
                  <a:outerShdw blurRad="38100" dist="38100" dir="2700000" algn="tl">
                    <a:srgbClr val="000000">
                      <a:alpha val="43137"/>
                    </a:srgbClr>
                  </a:outerShdw>
                </a:effectLst>
                <a:latin typeface="Calibri" panose="020F0502020204030204" pitchFamily="34" charset="0"/>
              </a:rPr>
              <a:t>collaborative use </a:t>
            </a:r>
            <a:r>
              <a:rPr lang="en-US" sz="2400" dirty="0">
                <a:effectLst>
                  <a:outerShdw blurRad="38100" dist="38100" dir="2700000" algn="tl">
                    <a:srgbClr val="000000">
                      <a:alpha val="43137"/>
                    </a:srgbClr>
                  </a:outerShdw>
                </a:effectLst>
                <a:latin typeface="Calibri" panose="020F0502020204030204" pitchFamily="34" charset="0"/>
              </a:rPr>
              <a:t>of improvement science, to reduce preterm births and improve </a:t>
            </a:r>
            <a:r>
              <a:rPr lang="en-US" sz="2400" dirty="0" smtClean="0">
                <a:effectLst>
                  <a:outerShdw blurRad="38100" dist="38100" dir="2700000" algn="tl">
                    <a:srgbClr val="000000">
                      <a:alpha val="43137"/>
                    </a:srgbClr>
                  </a:outerShdw>
                </a:effectLst>
                <a:latin typeface="Calibri" panose="020F0502020204030204" pitchFamily="34" charset="0"/>
              </a:rPr>
              <a:t>maternal and birth </a:t>
            </a:r>
            <a:r>
              <a:rPr lang="en-US" sz="2400" dirty="0">
                <a:effectLst>
                  <a:outerShdw blurRad="38100" dist="38100" dir="2700000" algn="tl">
                    <a:srgbClr val="000000">
                      <a:alpha val="43137"/>
                    </a:srgbClr>
                  </a:outerShdw>
                </a:effectLst>
                <a:latin typeface="Calibri" panose="020F0502020204030204" pitchFamily="34" charset="0"/>
              </a:rPr>
              <a:t>outcomes across </a:t>
            </a:r>
            <a:r>
              <a:rPr lang="en-US" sz="2400" dirty="0" smtClean="0">
                <a:effectLst>
                  <a:outerShdw blurRad="38100" dist="38100" dir="2700000" algn="tl">
                    <a:srgbClr val="000000">
                      <a:alpha val="43137"/>
                    </a:srgbClr>
                  </a:outerShdw>
                </a:effectLst>
                <a:latin typeface="Calibri" panose="020F0502020204030204" pitchFamily="34" charset="0"/>
              </a:rPr>
              <a:t>Ohio as quickly as possible</a:t>
            </a:r>
            <a:r>
              <a:rPr lang="en-US" sz="2800" dirty="0" smtClean="0">
                <a:effectLst>
                  <a:outerShdw blurRad="38100" dist="38100" dir="2700000" algn="tl">
                    <a:srgbClr val="000000">
                      <a:alpha val="43137"/>
                    </a:srgbClr>
                  </a:outerShdw>
                </a:effectLst>
                <a:latin typeface="Calibri" panose="020F0502020204030204" pitchFamily="34" charset="0"/>
              </a:rPr>
              <a:t>.</a:t>
            </a: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 y="2839042"/>
            <a:ext cx="1312461" cy="513757"/>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852" y="3657600"/>
            <a:ext cx="148134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34" y="4581525"/>
            <a:ext cx="96896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opqc.net/sites/bmidrupalpopqc.chmcres.cchmc.org/files/Stock%20photos/iStock_000019635744XXLarge%20%28resize%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5373" y="2488581"/>
            <a:ext cx="6445652" cy="4240831"/>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pic>
        <p:nvPicPr>
          <p:cNvPr id="10" name="Picture 9" descr="A close up of a sign&#10;&#10;Description generated with very high confidence">
            <a:extLst>
              <a:ext uri="{FF2B5EF4-FFF2-40B4-BE49-F238E27FC236}">
                <a16:creationId xmlns="" xmlns:a16="http://schemas.microsoft.com/office/drawing/2014/main" id="{B6A434DD-DD05-4254-937E-EBE2E15296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30" y="1891936"/>
            <a:ext cx="2194278" cy="472429"/>
          </a:xfrm>
          <a:prstGeom prst="rect">
            <a:avLst/>
          </a:prstGeom>
        </p:spPr>
      </p:pic>
    </p:spTree>
    <p:extLst>
      <p:ext uri="{BB962C8B-B14F-4D97-AF65-F5344CB8AC3E}">
        <p14:creationId xmlns:p14="http://schemas.microsoft.com/office/powerpoint/2010/main" val="367721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1598657" y="4615460"/>
            <a:ext cx="7023107" cy="9491"/>
          </a:xfrm>
          <a:prstGeom prst="line">
            <a:avLst/>
          </a:prstGeom>
          <a:ln w="28575">
            <a:solidFill>
              <a:srgbClr val="9C855A"/>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591105" y="2969207"/>
            <a:ext cx="7030659" cy="12118"/>
          </a:xfrm>
          <a:prstGeom prst="line">
            <a:avLst/>
          </a:prstGeom>
          <a:ln w="28575">
            <a:solidFill>
              <a:srgbClr val="9C855A"/>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83553" y="1760083"/>
            <a:ext cx="7038211" cy="6539"/>
          </a:xfrm>
          <a:prstGeom prst="line">
            <a:avLst/>
          </a:prstGeom>
          <a:ln w="28575">
            <a:solidFill>
              <a:srgbClr val="9C855A"/>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p:txBody>
          <a:bodyPr/>
          <a:lstStyle/>
          <a:p>
            <a:fld id="{800332C6-A5C1-4D88-ADCE-6F3163D8595A}" type="slidenum">
              <a:rPr lang="en-US" smtClean="0">
                <a:solidFill>
                  <a:prstClr val="white"/>
                </a:solidFill>
              </a:rPr>
              <a:pPr/>
              <a:t>50</a:t>
            </a:fld>
            <a:endParaRPr lang="en-US" dirty="0">
              <a:solidFill>
                <a:prstClr val="white"/>
              </a:solidFill>
            </a:endParaRPr>
          </a:p>
        </p:txBody>
      </p:sp>
      <p:sp>
        <p:nvSpPr>
          <p:cNvPr id="28" name="Right Arrow 27"/>
          <p:cNvSpPr/>
          <p:nvPr/>
        </p:nvSpPr>
        <p:spPr>
          <a:xfrm>
            <a:off x="515256" y="5095994"/>
            <a:ext cx="8106508" cy="1152000"/>
          </a:xfrm>
          <a:prstGeom prst="rightArrow">
            <a:avLst/>
          </a:prstGeom>
          <a:solidFill>
            <a:srgbClr val="8AAC46"/>
          </a:solidFill>
          <a:scene3d>
            <a:camera prst="orthographicFront"/>
            <a:lightRig rig="threePt" dir="t"/>
          </a:scene3d>
          <a:sp3d>
            <a:bevelT w="114300" prst="artDeco"/>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TextBox 7"/>
          <p:cNvSpPr txBox="1"/>
          <p:nvPr/>
        </p:nvSpPr>
        <p:spPr>
          <a:xfrm>
            <a:off x="15248" y="4187086"/>
            <a:ext cx="1527655" cy="892552"/>
          </a:xfrm>
          <a:prstGeom prst="rect">
            <a:avLst/>
          </a:prstGeom>
          <a:noFill/>
          <a:ln w="19050">
            <a:noFill/>
          </a:ln>
        </p:spPr>
        <p:txBody>
          <a:bodyPr vert="horz" wrap="square" rtlCol="0">
            <a:spAutoFit/>
          </a:bodyPr>
          <a:lstStyle/>
          <a:p>
            <a:pPr algn="ctr"/>
            <a:r>
              <a:rPr lang="en-US" sz="2600" b="1" i="1" dirty="0" smtClean="0">
                <a:solidFill>
                  <a:schemeClr val="tx1">
                    <a:lumMod val="65000"/>
                    <a:lumOff val="35000"/>
                  </a:schemeClr>
                </a:solidFill>
              </a:rPr>
              <a:t>Maternal Health</a:t>
            </a:r>
            <a:endParaRPr lang="en-US" sz="2600" b="1" i="1" dirty="0">
              <a:solidFill>
                <a:schemeClr val="tx1">
                  <a:lumMod val="65000"/>
                  <a:lumOff val="35000"/>
                </a:schemeClr>
              </a:solidFill>
            </a:endParaRPr>
          </a:p>
        </p:txBody>
      </p:sp>
      <p:sp>
        <p:nvSpPr>
          <p:cNvPr id="9" name="TextBox 8"/>
          <p:cNvSpPr txBox="1"/>
          <p:nvPr/>
        </p:nvSpPr>
        <p:spPr>
          <a:xfrm>
            <a:off x="188355" y="2549447"/>
            <a:ext cx="1154932" cy="892552"/>
          </a:xfrm>
          <a:prstGeom prst="rect">
            <a:avLst/>
          </a:prstGeom>
          <a:noFill/>
          <a:ln w="19050">
            <a:noFill/>
          </a:ln>
        </p:spPr>
        <p:txBody>
          <a:bodyPr vert="horz" wrap="square" rtlCol="0">
            <a:spAutoFit/>
          </a:bodyPr>
          <a:lstStyle/>
          <a:p>
            <a:pPr algn="ctr"/>
            <a:r>
              <a:rPr lang="en-US" sz="2600" b="1" i="1" dirty="0" smtClean="0">
                <a:solidFill>
                  <a:schemeClr val="tx1">
                    <a:lumMod val="65000"/>
                    <a:lumOff val="35000"/>
                  </a:schemeClr>
                </a:solidFill>
              </a:rPr>
              <a:t>Infant Health</a:t>
            </a:r>
            <a:endParaRPr lang="en-US" sz="2600" b="1" i="1" dirty="0">
              <a:solidFill>
                <a:schemeClr val="tx1">
                  <a:lumMod val="65000"/>
                  <a:lumOff val="35000"/>
                </a:schemeClr>
              </a:solidFill>
            </a:endParaRPr>
          </a:p>
        </p:txBody>
      </p:sp>
      <p:sp>
        <p:nvSpPr>
          <p:cNvPr id="24" name="TextBox 23"/>
          <p:cNvSpPr txBox="1"/>
          <p:nvPr/>
        </p:nvSpPr>
        <p:spPr>
          <a:xfrm>
            <a:off x="197413" y="1523987"/>
            <a:ext cx="1154932" cy="492443"/>
          </a:xfrm>
          <a:prstGeom prst="rect">
            <a:avLst/>
          </a:prstGeom>
          <a:noFill/>
          <a:ln w="19050">
            <a:solidFill>
              <a:schemeClr val="bg1"/>
            </a:solidFill>
          </a:ln>
        </p:spPr>
        <p:txBody>
          <a:bodyPr vert="horz" wrap="square" rtlCol="0">
            <a:spAutoFit/>
          </a:bodyPr>
          <a:lstStyle/>
          <a:p>
            <a:pPr algn="ctr"/>
            <a:r>
              <a:rPr lang="en-US" sz="2600" b="1" i="1" dirty="0" smtClean="0">
                <a:solidFill>
                  <a:schemeClr val="tx1">
                    <a:lumMod val="65000"/>
                    <a:lumOff val="35000"/>
                  </a:schemeClr>
                </a:solidFill>
              </a:rPr>
              <a:t>Data</a:t>
            </a:r>
            <a:endParaRPr lang="en-US" sz="2600" b="1" i="1" dirty="0">
              <a:solidFill>
                <a:schemeClr val="tx1">
                  <a:lumMod val="65000"/>
                  <a:lumOff val="35000"/>
                </a:schemeClr>
              </a:solidFill>
            </a:endParaRPr>
          </a:p>
        </p:txBody>
      </p:sp>
      <p:sp>
        <p:nvSpPr>
          <p:cNvPr id="39" name="Title 1"/>
          <p:cNvSpPr>
            <a:spLocks noGrp="1"/>
          </p:cNvSpPr>
          <p:nvPr>
            <p:ph type="title"/>
          </p:nvPr>
        </p:nvSpPr>
        <p:spPr>
          <a:xfrm>
            <a:off x="457200" y="274638"/>
            <a:ext cx="8229600" cy="1143000"/>
          </a:xfrm>
        </p:spPr>
        <p:txBody>
          <a:bodyPr>
            <a:normAutofit/>
          </a:bodyPr>
          <a:lstStyle/>
          <a:p>
            <a:r>
              <a:rPr lang="en-US" dirty="0">
                <a:solidFill>
                  <a:srgbClr val="00510B"/>
                </a:solidFill>
              </a:rPr>
              <a:t>Ongoing &amp; New FPQC Initiatives</a:t>
            </a:r>
          </a:p>
        </p:txBody>
      </p:sp>
      <p:sp>
        <p:nvSpPr>
          <p:cNvPr id="40" name="TextBox 39"/>
          <p:cNvSpPr txBox="1"/>
          <p:nvPr/>
        </p:nvSpPr>
        <p:spPr>
          <a:xfrm>
            <a:off x="1598657" y="1381226"/>
            <a:ext cx="6674660"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Perinatal QI Indicators</a:t>
            </a:r>
            <a:endParaRPr lang="en-US" dirty="0">
              <a:solidFill>
                <a:schemeClr val="bg1"/>
              </a:solidFill>
            </a:endParaRPr>
          </a:p>
        </p:txBody>
      </p:sp>
      <p:sp>
        <p:nvSpPr>
          <p:cNvPr id="41" name="TextBox 40"/>
          <p:cNvSpPr txBox="1"/>
          <p:nvPr/>
        </p:nvSpPr>
        <p:spPr>
          <a:xfrm>
            <a:off x="1598657" y="1804492"/>
            <a:ext cx="3125743"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Birth Certificate Accuracy</a:t>
            </a:r>
            <a:endParaRPr lang="en-US" dirty="0">
              <a:solidFill>
                <a:schemeClr val="bg1"/>
              </a:solidFill>
            </a:endParaRPr>
          </a:p>
        </p:txBody>
      </p:sp>
      <p:sp>
        <p:nvSpPr>
          <p:cNvPr id="42" name="TextBox 41"/>
          <p:cNvSpPr txBox="1"/>
          <p:nvPr/>
        </p:nvSpPr>
        <p:spPr>
          <a:xfrm>
            <a:off x="1598658" y="2793378"/>
            <a:ext cx="3008512"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Mother’s Own Milk</a:t>
            </a:r>
            <a:endParaRPr lang="en-US" dirty="0">
              <a:solidFill>
                <a:schemeClr val="bg1"/>
              </a:solidFill>
            </a:endParaRPr>
          </a:p>
        </p:txBody>
      </p:sp>
      <p:sp>
        <p:nvSpPr>
          <p:cNvPr id="43" name="TextBox 42"/>
          <p:cNvSpPr txBox="1"/>
          <p:nvPr/>
        </p:nvSpPr>
        <p:spPr>
          <a:xfrm>
            <a:off x="5635869" y="2790337"/>
            <a:ext cx="2637448"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Neonatal Abstinence</a:t>
            </a:r>
            <a:endParaRPr lang="en-US" dirty="0">
              <a:solidFill>
                <a:schemeClr val="bg1"/>
              </a:solidFill>
            </a:endParaRPr>
          </a:p>
        </p:txBody>
      </p:sp>
      <p:sp>
        <p:nvSpPr>
          <p:cNvPr id="44" name="TextBox 43"/>
          <p:cNvSpPr txBox="1"/>
          <p:nvPr/>
        </p:nvSpPr>
        <p:spPr>
          <a:xfrm>
            <a:off x="2524125" y="4656512"/>
            <a:ext cx="5301028"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Long-Acting Reversible Contraception</a:t>
            </a:r>
            <a:endParaRPr lang="en-US" dirty="0">
              <a:solidFill>
                <a:schemeClr val="bg1"/>
              </a:solidFill>
            </a:endParaRPr>
          </a:p>
        </p:txBody>
      </p:sp>
      <p:sp>
        <p:nvSpPr>
          <p:cNvPr id="45" name="TextBox 44"/>
          <p:cNvSpPr txBox="1"/>
          <p:nvPr/>
        </p:nvSpPr>
        <p:spPr>
          <a:xfrm>
            <a:off x="2524124" y="4236603"/>
            <a:ext cx="5301029" cy="369332"/>
          </a:xfrm>
          <a:prstGeom prst="rect">
            <a:avLst/>
          </a:prstGeom>
          <a:solidFill>
            <a:schemeClr val="accent5">
              <a:lumMod val="75000"/>
            </a:schemeClr>
          </a:solidFill>
        </p:spPr>
        <p:txBody>
          <a:bodyPr wrap="square" rtlCol="0">
            <a:spAutoFit/>
          </a:bodyPr>
          <a:lstStyle/>
          <a:p>
            <a:pPr algn="ctr"/>
            <a:r>
              <a:rPr lang="en-US" dirty="0" smtClean="0">
                <a:solidFill>
                  <a:schemeClr val="bg1"/>
                </a:solidFill>
              </a:rPr>
              <a:t>Primary Vaginal Deliveries</a:t>
            </a:r>
            <a:endParaRPr lang="en-US" dirty="0">
              <a:solidFill>
                <a:schemeClr val="bg1"/>
              </a:solidFill>
            </a:endParaRPr>
          </a:p>
        </p:txBody>
      </p:sp>
      <p:sp>
        <p:nvSpPr>
          <p:cNvPr id="46" name="Freeform 45"/>
          <p:cNvSpPr/>
          <p:nvPr/>
        </p:nvSpPr>
        <p:spPr>
          <a:xfrm>
            <a:off x="6167525" y="5394700"/>
            <a:ext cx="2105792" cy="576000"/>
          </a:xfrm>
          <a:custGeom>
            <a:avLst/>
            <a:gdLst>
              <a:gd name="connsiteX0" fmla="*/ 0 w 2105792"/>
              <a:gd name="connsiteY0" fmla="*/ 0 h 576000"/>
              <a:gd name="connsiteX1" fmla="*/ 2105792 w 2105792"/>
              <a:gd name="connsiteY1" fmla="*/ 0 h 576000"/>
              <a:gd name="connsiteX2" fmla="*/ 2105792 w 2105792"/>
              <a:gd name="connsiteY2" fmla="*/ 576000 h 576000"/>
              <a:gd name="connsiteX3" fmla="*/ 0 w 2105792"/>
              <a:gd name="connsiteY3" fmla="*/ 576000 h 576000"/>
              <a:gd name="connsiteX4" fmla="*/ 0 w 210579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792" h="576000">
                <a:moveTo>
                  <a:pt x="0" y="0"/>
                </a:moveTo>
                <a:lnTo>
                  <a:pt x="2105792" y="0"/>
                </a:lnTo>
                <a:lnTo>
                  <a:pt x="2105792" y="576000"/>
                </a:lnTo>
                <a:lnTo>
                  <a:pt x="0" y="57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2019</a:t>
            </a:r>
            <a:endParaRPr lang="en-US" sz="2000" b="1" i="1" kern="1200" dirty="0">
              <a:solidFill>
                <a:schemeClr val="bg1"/>
              </a:solidFill>
              <a:effectLst>
                <a:outerShdw blurRad="38100" dist="38100" dir="2700000" algn="tl">
                  <a:srgbClr val="000000">
                    <a:alpha val="43137"/>
                  </a:srgbClr>
                </a:outerShdw>
              </a:effectLst>
            </a:endParaRPr>
          </a:p>
        </p:txBody>
      </p:sp>
      <p:sp>
        <p:nvSpPr>
          <p:cNvPr id="47" name="Freeform 46"/>
          <p:cNvSpPr/>
          <p:nvPr/>
        </p:nvSpPr>
        <p:spPr>
          <a:xfrm>
            <a:off x="3640574" y="5394700"/>
            <a:ext cx="2105792" cy="576000"/>
          </a:xfrm>
          <a:custGeom>
            <a:avLst/>
            <a:gdLst>
              <a:gd name="connsiteX0" fmla="*/ 0 w 2105792"/>
              <a:gd name="connsiteY0" fmla="*/ 0 h 576000"/>
              <a:gd name="connsiteX1" fmla="*/ 2105792 w 2105792"/>
              <a:gd name="connsiteY1" fmla="*/ 0 h 576000"/>
              <a:gd name="connsiteX2" fmla="*/ 2105792 w 2105792"/>
              <a:gd name="connsiteY2" fmla="*/ 576000 h 576000"/>
              <a:gd name="connsiteX3" fmla="*/ 0 w 2105792"/>
              <a:gd name="connsiteY3" fmla="*/ 576000 h 576000"/>
              <a:gd name="connsiteX4" fmla="*/ 0 w 210579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792" h="576000">
                <a:moveTo>
                  <a:pt x="0" y="0"/>
                </a:moveTo>
                <a:lnTo>
                  <a:pt x="2105792" y="0"/>
                </a:lnTo>
                <a:lnTo>
                  <a:pt x="2105792" y="576000"/>
                </a:lnTo>
                <a:lnTo>
                  <a:pt x="0" y="57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2018</a:t>
            </a:r>
            <a:endParaRPr lang="en-US" sz="2000" b="1" i="1" kern="1200" dirty="0">
              <a:solidFill>
                <a:schemeClr val="bg1"/>
              </a:solidFill>
              <a:effectLst>
                <a:outerShdw blurRad="38100" dist="38100" dir="2700000" algn="tl">
                  <a:srgbClr val="000000">
                    <a:alpha val="43137"/>
                  </a:srgbClr>
                </a:outerShdw>
              </a:effectLst>
            </a:endParaRPr>
          </a:p>
        </p:txBody>
      </p:sp>
      <p:sp>
        <p:nvSpPr>
          <p:cNvPr id="48" name="Freeform 47"/>
          <p:cNvSpPr/>
          <p:nvPr/>
        </p:nvSpPr>
        <p:spPr>
          <a:xfrm>
            <a:off x="822014" y="5394700"/>
            <a:ext cx="2105792" cy="576000"/>
          </a:xfrm>
          <a:custGeom>
            <a:avLst/>
            <a:gdLst>
              <a:gd name="connsiteX0" fmla="*/ 0 w 2105792"/>
              <a:gd name="connsiteY0" fmla="*/ 0 h 576000"/>
              <a:gd name="connsiteX1" fmla="*/ 2105792 w 2105792"/>
              <a:gd name="connsiteY1" fmla="*/ 0 h 576000"/>
              <a:gd name="connsiteX2" fmla="*/ 2105792 w 2105792"/>
              <a:gd name="connsiteY2" fmla="*/ 576000 h 576000"/>
              <a:gd name="connsiteX3" fmla="*/ 0 w 2105792"/>
              <a:gd name="connsiteY3" fmla="*/ 576000 h 576000"/>
              <a:gd name="connsiteX4" fmla="*/ 0 w 2105792"/>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792" h="576000">
                <a:moveTo>
                  <a:pt x="0" y="0"/>
                </a:moveTo>
                <a:lnTo>
                  <a:pt x="2105792" y="0"/>
                </a:lnTo>
                <a:lnTo>
                  <a:pt x="2105792" y="576000"/>
                </a:lnTo>
                <a:lnTo>
                  <a:pt x="0" y="57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2000" b="1" i="1" kern="1200" dirty="0" smtClean="0">
                <a:solidFill>
                  <a:schemeClr val="bg1"/>
                </a:solidFill>
                <a:effectLst>
                  <a:outerShdw blurRad="38100" dist="38100" dir="2700000" algn="tl">
                    <a:srgbClr val="000000">
                      <a:alpha val="43137"/>
                    </a:srgbClr>
                  </a:outerShdw>
                </a:effectLst>
              </a:rPr>
              <a:t>2017</a:t>
            </a:r>
            <a:endParaRPr lang="en-US" sz="2000" b="1" i="1" kern="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0065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00332C6-A5C1-4D88-ADCE-6F3163D8595A}" type="slidenum">
              <a:rPr lang="en-US" smtClean="0">
                <a:solidFill>
                  <a:prstClr val="white"/>
                </a:solidFill>
              </a:rPr>
              <a:pPr/>
              <a:t>51</a:t>
            </a:fld>
            <a:endParaRPr lang="en-US" dirty="0">
              <a:solidFill>
                <a:prstClr val="white"/>
              </a:solidFill>
            </a:endParaRPr>
          </a:p>
        </p:txBody>
      </p:sp>
      <p:sp>
        <p:nvSpPr>
          <p:cNvPr id="3" name="Title 1"/>
          <p:cNvSpPr txBox="1">
            <a:spLocks/>
          </p:cNvSpPr>
          <p:nvPr/>
        </p:nvSpPr>
        <p:spPr>
          <a:xfrm>
            <a:off x="479571" y="4181915"/>
            <a:ext cx="8305800" cy="1133475"/>
          </a:xfrm>
          <a:prstGeom prst="rect">
            <a:avLst/>
          </a:prstGeom>
        </p:spPr>
        <p:txBody>
          <a:bodyPr>
            <a:noAutofit/>
          </a:bodyPr>
          <a:lstStyle>
            <a:lvl1pPr algn="ctr" defTabSz="914400" rtl="0" eaLnBrk="1" latinLnBrk="0" hangingPunct="1">
              <a:spcBef>
                <a:spcPct val="0"/>
              </a:spcBef>
              <a:buNone/>
              <a:defRPr sz="4400" kern="1200">
                <a:solidFill>
                  <a:srgbClr val="00510B"/>
                </a:solidFill>
                <a:latin typeface="Garamond" pitchFamily="18" charset="0"/>
                <a:ea typeface="+mj-ea"/>
                <a:cs typeface="+mj-cs"/>
              </a:defRPr>
            </a:lvl1pPr>
          </a:lstStyle>
          <a:p>
            <a:r>
              <a:rPr lang="en-US" b="1" dirty="0" smtClean="0"/>
              <a:t>Hypertension in Pregnancy (HIP) Initiative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175" y="295712"/>
            <a:ext cx="5554133" cy="3124200"/>
          </a:xfrm>
          <a:prstGeom prst="rect">
            <a:avLst/>
          </a:prstGeom>
        </p:spPr>
      </p:pic>
    </p:spTree>
    <p:extLst>
      <p:ext uri="{BB962C8B-B14F-4D97-AF65-F5344CB8AC3E}">
        <p14:creationId xmlns:p14="http://schemas.microsoft.com/office/powerpoint/2010/main" val="4113679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48346" y="5138058"/>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333832" y="4223660"/>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348346" y="3338280"/>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348346" y="2409369"/>
            <a:ext cx="8461825" cy="435428"/>
          </a:xfrm>
          <a:prstGeom prst="roundRect">
            <a:avLst/>
          </a:prstGeom>
          <a:solidFill>
            <a:srgbClr val="AFA379"/>
          </a:solidFill>
          <a:ln>
            <a:solidFill>
              <a:srgbClr val="AFA37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800332C6-A5C1-4D88-ADCE-6F3163D8595A}" type="slidenum">
              <a:rPr lang="en-US" smtClean="0">
                <a:solidFill>
                  <a:prstClr val="white"/>
                </a:solidFill>
              </a:rPr>
              <a:pPr/>
              <a:t>52</a:t>
            </a:fld>
            <a:endParaRPr lang="en-US" dirty="0">
              <a:solidFill>
                <a:prstClr val="white"/>
              </a:solidFill>
            </a:endParaRPr>
          </a:p>
        </p:txBody>
      </p:sp>
      <p:sp>
        <p:nvSpPr>
          <p:cNvPr id="3" name="Title 1"/>
          <p:cNvSpPr txBox="1">
            <a:spLocks/>
          </p:cNvSpPr>
          <p:nvPr/>
        </p:nvSpPr>
        <p:spPr>
          <a:xfrm>
            <a:off x="538464" y="1374732"/>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rgbClr val="00510B"/>
                </a:solidFill>
                <a:latin typeface="Garamond" pitchFamily="18" charset="0"/>
                <a:ea typeface="+mj-ea"/>
                <a:cs typeface="+mj-cs"/>
              </a:defRPr>
            </a:lvl1pPr>
          </a:lstStyle>
          <a:p>
            <a:r>
              <a:rPr lang="en-US" b="1" dirty="0" smtClean="0">
                <a:solidFill>
                  <a:srgbClr val="00510A"/>
                </a:solidFill>
              </a:rPr>
              <a:t>Hypertension Safety Patient Bundle</a:t>
            </a:r>
            <a:endParaRPr lang="en-US" b="1" dirty="0">
              <a:solidFill>
                <a:srgbClr val="00510A"/>
              </a:solidFill>
            </a:endParaRPr>
          </a:p>
        </p:txBody>
      </p:sp>
      <p:sp>
        <p:nvSpPr>
          <p:cNvPr id="4" name="Content Placeholder 2"/>
          <p:cNvSpPr txBox="1">
            <a:spLocks/>
          </p:cNvSpPr>
          <p:nvPr/>
        </p:nvSpPr>
        <p:spPr>
          <a:xfrm>
            <a:off x="597017" y="2407754"/>
            <a:ext cx="8229600" cy="3802303"/>
          </a:xfrm>
          <a:prstGeom prst="rect">
            <a:avLst/>
          </a:prstGeom>
        </p:spPr>
        <p:txBody>
          <a:bodyPr>
            <a:normAutofit fontScale="92500" lnSpcReduction="10000"/>
          </a:bodyPr>
          <a:lstStyle>
            <a:lvl1pPr marL="342900" indent="-342900" algn="l" defTabSz="914400" rtl="0" eaLnBrk="1" latinLnBrk="0" hangingPunct="1">
              <a:spcBef>
                <a:spcPct val="20000"/>
              </a:spcBef>
              <a:buFontTx/>
              <a:buBlip>
                <a:blip r:embed="rId2"/>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2"/>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2"/>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b="1" dirty="0" smtClean="0">
                <a:solidFill>
                  <a:schemeClr val="bg1"/>
                </a:solidFill>
              </a:rPr>
              <a:t>Readiness</a:t>
            </a:r>
          </a:p>
          <a:p>
            <a:pPr lvl="1"/>
            <a:r>
              <a:rPr lang="en-US" dirty="0" smtClean="0"/>
              <a:t>Every unit</a:t>
            </a:r>
          </a:p>
          <a:p>
            <a:pPr marL="0" indent="0">
              <a:buFontTx/>
              <a:buNone/>
            </a:pPr>
            <a:r>
              <a:rPr lang="en-US" b="1" dirty="0" smtClean="0">
                <a:solidFill>
                  <a:schemeClr val="bg1"/>
                </a:solidFill>
              </a:rPr>
              <a:t>Recognition / Prevention</a:t>
            </a:r>
          </a:p>
          <a:p>
            <a:pPr lvl="1"/>
            <a:r>
              <a:rPr lang="en-US" dirty="0" smtClean="0"/>
              <a:t>Every patient</a:t>
            </a:r>
          </a:p>
          <a:p>
            <a:pPr marL="0" indent="0">
              <a:buFontTx/>
              <a:buNone/>
            </a:pPr>
            <a:r>
              <a:rPr lang="en-US" b="1" dirty="0" smtClean="0">
                <a:solidFill>
                  <a:schemeClr val="bg1"/>
                </a:solidFill>
              </a:rPr>
              <a:t>Response</a:t>
            </a:r>
          </a:p>
          <a:p>
            <a:pPr lvl="1"/>
            <a:r>
              <a:rPr lang="en-US" dirty="0" smtClean="0"/>
              <a:t>Every case of severe hypertension/preeclampsia</a:t>
            </a:r>
          </a:p>
          <a:p>
            <a:pPr marL="0" indent="0">
              <a:buFontTx/>
              <a:buNone/>
            </a:pPr>
            <a:r>
              <a:rPr lang="en-US" b="1" dirty="0" smtClean="0">
                <a:solidFill>
                  <a:schemeClr val="bg1"/>
                </a:solidFill>
              </a:rPr>
              <a:t>Reporting / Systems Learning</a:t>
            </a:r>
          </a:p>
          <a:p>
            <a:pPr lvl="1"/>
            <a:r>
              <a:rPr lang="en-US" dirty="0" smtClean="0"/>
              <a:t>Every unit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014" y="223832"/>
            <a:ext cx="3193771" cy="1057433"/>
          </a:xfrm>
          <a:prstGeom prst="rect">
            <a:avLst/>
          </a:prstGeom>
        </p:spPr>
      </p:pic>
    </p:spTree>
    <p:extLst>
      <p:ext uri="{BB962C8B-B14F-4D97-AF65-F5344CB8AC3E}">
        <p14:creationId xmlns:p14="http://schemas.microsoft.com/office/powerpoint/2010/main" val="2720080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00332C6-A5C1-4D88-ADCE-6F3163D8595A}" type="slidenum">
              <a:rPr lang="en-US" smtClean="0">
                <a:solidFill>
                  <a:prstClr val="white"/>
                </a:solidFill>
              </a:rPr>
              <a:pPr/>
              <a:t>53</a:t>
            </a:fld>
            <a:endParaRPr lang="en-US" dirty="0">
              <a:solidFill>
                <a:prstClr val="white"/>
              </a:solidFill>
            </a:endParaRPr>
          </a:p>
        </p:txBody>
      </p:sp>
      <p:sp>
        <p:nvSpPr>
          <p:cNvPr id="3" name="Title 1"/>
          <p:cNvSpPr txBox="1">
            <a:spLocks/>
          </p:cNvSpPr>
          <p:nvPr/>
        </p:nvSpPr>
        <p:spPr>
          <a:xfrm>
            <a:off x="332466" y="2151681"/>
            <a:ext cx="2761876" cy="2151270"/>
          </a:xfrm>
          <a:prstGeom prst="rect">
            <a:avLst/>
          </a:prstGeom>
        </p:spPr>
        <p:txBody>
          <a:bodyPr>
            <a:normAutofit/>
          </a:bodyPr>
          <a:lstStyle>
            <a:lvl1pPr algn="ctr" defTabSz="914400" rtl="0" eaLnBrk="1" latinLnBrk="0" hangingPunct="1">
              <a:spcBef>
                <a:spcPct val="0"/>
              </a:spcBef>
              <a:buNone/>
              <a:defRPr sz="4400" kern="1200">
                <a:solidFill>
                  <a:srgbClr val="00510B"/>
                </a:solidFill>
                <a:latin typeface="Garamond" pitchFamily="18" charset="0"/>
                <a:ea typeface="+mj-ea"/>
                <a:cs typeface="+mj-cs"/>
              </a:defRPr>
            </a:lvl1pPr>
          </a:lstStyle>
          <a:p>
            <a:r>
              <a:rPr lang="en-US" sz="3600" b="1" dirty="0" smtClean="0"/>
              <a:t>HIP Initiative Hospitals</a:t>
            </a:r>
            <a:endParaRPr lang="en-US" sz="3600" b="1" dirty="0"/>
          </a:p>
        </p:txBody>
      </p:sp>
      <p:grpSp>
        <p:nvGrpSpPr>
          <p:cNvPr id="4" name="Group 3"/>
          <p:cNvGrpSpPr/>
          <p:nvPr/>
        </p:nvGrpSpPr>
        <p:grpSpPr>
          <a:xfrm>
            <a:off x="2610378" y="293616"/>
            <a:ext cx="6095111" cy="5867400"/>
            <a:chOff x="304800" y="304800"/>
            <a:chExt cx="6095110" cy="58674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4800"/>
              <a:ext cx="6095110" cy="5867400"/>
            </a:xfrm>
            <a:prstGeom prst="rect">
              <a:avLst/>
            </a:prstGeom>
          </p:spPr>
        </p:pic>
        <p:sp>
          <p:nvSpPr>
            <p:cNvPr id="6" name="Oval 5"/>
            <p:cNvSpPr/>
            <p:nvPr/>
          </p:nvSpPr>
          <p:spPr>
            <a:xfrm>
              <a:off x="4267200" y="31089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096000" y="51054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114800" y="2954402"/>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114800" y="30480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20613" y="4981457"/>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158713" y="4849422"/>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876800" y="22098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267200" y="29718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953000" y="22860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876800" y="23622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953000" y="24384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4804646" y="2494639"/>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191000" y="28956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609600" y="9906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4625947" y="609441"/>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4399154" y="36576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75055" y="435864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5105400" y="44805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5029200" y="44958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4686300" y="27432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419600" y="31851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6248400" y="47091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6248400" y="45720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6096000" y="52425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6172200" y="46329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6248400" y="44196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019800" y="51663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685800" y="8991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838200" y="9144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5105400" y="47091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172200" y="51816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5181600" y="158496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4038600" y="1219200"/>
              <a:ext cx="76200" cy="9144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3684896" y="3874308"/>
            <a:ext cx="1807596" cy="2019300"/>
            <a:chOff x="4039611" y="4095042"/>
            <a:chExt cx="1524001" cy="1752600"/>
          </a:xfrm>
        </p:grpSpPr>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2540" t="2637" r="2786" b="5364"/>
            <a:stretch/>
          </p:blipFill>
          <p:spPr>
            <a:xfrm>
              <a:off x="4039611" y="4095042"/>
              <a:ext cx="1524001" cy="1752600"/>
            </a:xfrm>
            <a:prstGeom prst="rect">
              <a:avLst/>
            </a:prstGeom>
          </p:spPr>
        </p:pic>
        <p:sp>
          <p:nvSpPr>
            <p:cNvPr id="41" name="Oval 40"/>
            <p:cNvSpPr/>
            <p:nvPr/>
          </p:nvSpPr>
          <p:spPr>
            <a:xfrm>
              <a:off x="4724400" y="4663440"/>
              <a:ext cx="76200" cy="762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114800" y="4739640"/>
              <a:ext cx="457200" cy="185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p:cNvSpPr txBox="1"/>
          <p:nvPr/>
        </p:nvSpPr>
        <p:spPr>
          <a:xfrm>
            <a:off x="3694604" y="2399254"/>
            <a:ext cx="2451887" cy="646331"/>
          </a:xfrm>
          <a:prstGeom prst="rect">
            <a:avLst/>
          </a:prstGeom>
          <a:noFill/>
        </p:spPr>
        <p:txBody>
          <a:bodyPr wrap="square" rtlCol="0">
            <a:spAutoFit/>
          </a:bodyPr>
          <a:lstStyle/>
          <a:p>
            <a:pPr algn="ctr"/>
            <a:r>
              <a:rPr lang="en-US" dirty="0">
                <a:latin typeface="Gill Sans MT" panose="020B0502020104020203" pitchFamily="34" charset="0"/>
              </a:rPr>
              <a:t>32 Florida hospitals</a:t>
            </a:r>
          </a:p>
          <a:p>
            <a:pPr algn="ctr"/>
            <a:r>
              <a:rPr lang="en-US" dirty="0">
                <a:latin typeface="Gill Sans MT" panose="020B0502020104020203" pitchFamily="34" charset="0"/>
              </a:rPr>
              <a:t>1 Colombia hospital</a:t>
            </a:r>
          </a:p>
        </p:txBody>
      </p:sp>
    </p:spTree>
    <p:extLst>
      <p:ext uri="{BB962C8B-B14F-4D97-AF65-F5344CB8AC3E}">
        <p14:creationId xmlns:p14="http://schemas.microsoft.com/office/powerpoint/2010/main" val="14941844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r>
              <a:rPr lang="en-US" sz="3200" dirty="0" smtClean="0"/>
              <a:t>Percent of Hospitals meeting </a:t>
            </a:r>
            <a:br>
              <a:rPr lang="en-US" sz="3200" dirty="0" smtClean="0"/>
            </a:br>
            <a:r>
              <a:rPr lang="en-US" sz="3200" dirty="0" smtClean="0"/>
              <a:t>HIP Structural Measures</a:t>
            </a:r>
            <a:endParaRPr lang="en-US" sz="3200" dirty="0"/>
          </a:p>
        </p:txBody>
      </p:sp>
      <p:sp>
        <p:nvSpPr>
          <p:cNvPr id="4" name="Slide Number Placeholder 3"/>
          <p:cNvSpPr>
            <a:spLocks noGrp="1"/>
          </p:cNvSpPr>
          <p:nvPr>
            <p:ph type="sldNum" sz="quarter" idx="12"/>
          </p:nvPr>
        </p:nvSpPr>
        <p:spPr/>
        <p:txBody>
          <a:bodyPr/>
          <a:lstStyle/>
          <a:p>
            <a:fld id="{800332C6-A5C1-4D88-ADCE-6F3163D8595A}" type="slidenum">
              <a:rPr lang="en-US" smtClean="0"/>
              <a:t>54</a:t>
            </a:fld>
            <a:endParaRPr lang="en-US" dirty="0"/>
          </a:p>
        </p:txBody>
      </p:sp>
      <p:graphicFrame>
        <p:nvGraphicFramePr>
          <p:cNvPr id="7" name="Chart 6"/>
          <p:cNvGraphicFramePr/>
          <p:nvPr>
            <p:extLst/>
          </p:nvPr>
        </p:nvGraphicFramePr>
        <p:xfrm>
          <a:off x="457201" y="1097322"/>
          <a:ext cx="8369928"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3573379" y="5647163"/>
            <a:ext cx="2201779" cy="272375"/>
          </a:xfrm>
          <a:prstGeom prst="rect">
            <a:avLst/>
          </a:prstGeom>
        </p:spPr>
        <p:txBody>
          <a:bodyPr wrap="square" rtlCol="0">
            <a:noAutofit/>
          </a:bodyPr>
          <a:lstStyle/>
          <a:p>
            <a:pPr marL="0" marR="0">
              <a:spcBef>
                <a:spcPts val="0"/>
              </a:spcBef>
              <a:spcAft>
                <a:spcPts val="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dirty="0" smtClean="0">
                <a:effectLst/>
                <a:latin typeface="Calibri" panose="020F0502020204030204" pitchFamily="34" charset="0"/>
                <a:ea typeface="Times New Roman" panose="02020603050405020304" pitchFamily="18" charset="0"/>
                <a:cs typeface="Times New Roman" panose="02020603050405020304" pitchFamily="18" charset="0"/>
              </a:rPr>
              <a:t>June 2017 (n=32)</a:t>
            </a:r>
            <a:endParaRPr lang="en-US" sz="16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402283" y="1919485"/>
            <a:ext cx="200025" cy="20955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392276" y="5222385"/>
            <a:ext cx="200025" cy="209550"/>
          </a:xfrm>
          <a:prstGeom prst="rect">
            <a:avLst/>
          </a:prstGeom>
          <a:solidFill>
            <a:srgbClr val="48AF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82570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1143000"/>
          </a:xfrm>
        </p:spPr>
        <p:txBody>
          <a:bodyPr>
            <a:noAutofit/>
          </a:bodyPr>
          <a:lstStyle/>
          <a:p>
            <a:r>
              <a:rPr lang="en-US" sz="2800" dirty="0" smtClean="0"/>
              <a:t>Percent </a:t>
            </a:r>
            <a:r>
              <a:rPr lang="en-US" sz="2800" dirty="0"/>
              <a:t>of All Reporting Hospitals that treated women with persistent new-onset severe HTN within 1 hour</a:t>
            </a:r>
          </a:p>
        </p:txBody>
      </p:sp>
      <p:sp>
        <p:nvSpPr>
          <p:cNvPr id="4" name="Slide Number Placeholder 3"/>
          <p:cNvSpPr>
            <a:spLocks noGrp="1"/>
          </p:cNvSpPr>
          <p:nvPr>
            <p:ph type="sldNum" sz="quarter" idx="12"/>
          </p:nvPr>
        </p:nvSpPr>
        <p:spPr/>
        <p:txBody>
          <a:bodyPr/>
          <a:lstStyle/>
          <a:p>
            <a:fld id="{800332C6-A5C1-4D88-ADCE-6F3163D8595A}" type="slidenum">
              <a:rPr lang="en-US" smtClean="0"/>
              <a:t>55</a:t>
            </a:fld>
            <a:endParaRPr lang="en-US" dirty="0"/>
          </a:p>
        </p:txBody>
      </p:sp>
      <p:graphicFrame>
        <p:nvGraphicFramePr>
          <p:cNvPr id="6" name="Chart 5"/>
          <p:cNvGraphicFramePr>
            <a:graphicFrameLocks/>
          </p:cNvGraphicFramePr>
          <p:nvPr>
            <p:extLst/>
          </p:nvPr>
        </p:nvGraphicFramePr>
        <p:xfrm>
          <a:off x="228600" y="1143000"/>
          <a:ext cx="8534400" cy="533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7086600" y="5486400"/>
            <a:ext cx="1828800" cy="409397"/>
            <a:chOff x="1447800" y="5867400"/>
            <a:chExt cx="1828800" cy="409397"/>
          </a:xfrm>
        </p:grpSpPr>
        <p:sp>
          <p:nvSpPr>
            <p:cNvPr id="7" name="TextBox 1"/>
            <p:cNvSpPr txBox="1"/>
            <p:nvPr/>
          </p:nvSpPr>
          <p:spPr>
            <a:xfrm>
              <a:off x="1676400" y="5867400"/>
              <a:ext cx="1600200" cy="4093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latin typeface="Garamond" panose="02020404030301010803" pitchFamily="18" charset="0"/>
                </a:rPr>
                <a:t>Sustainability Phase began</a:t>
              </a:r>
              <a:endParaRPr lang="en-US" sz="1400" dirty="0">
                <a:latin typeface="Garamond" pitchFamily="18" charset="0"/>
              </a:endParaRPr>
            </a:p>
          </p:txBody>
        </p:sp>
        <p:cxnSp>
          <p:nvCxnSpPr>
            <p:cNvPr id="8" name="Straight Connector 7"/>
            <p:cNvCxnSpPr/>
            <p:nvPr/>
          </p:nvCxnSpPr>
          <p:spPr>
            <a:xfrm>
              <a:off x="1447800" y="6019800"/>
              <a:ext cx="228600" cy="0"/>
            </a:xfrm>
            <a:prstGeom prst="line">
              <a:avLst/>
            </a:prstGeom>
            <a:ln w="38100">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flipV="1">
            <a:off x="6096000" y="1524000"/>
            <a:ext cx="0" cy="4220706"/>
          </a:xfrm>
          <a:prstGeom prst="line">
            <a:avLst/>
          </a:prstGeom>
          <a:ln w="73025">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117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2800" dirty="0" smtClean="0"/>
              <a:t>Figure 8. Percent </a:t>
            </a:r>
            <a:r>
              <a:rPr lang="en-US" sz="2800" dirty="0"/>
              <a:t>of All Reporting Hospitals </a:t>
            </a:r>
            <a:r>
              <a:rPr lang="en-US" sz="2800" dirty="0" smtClean="0"/>
              <a:t>where women had follow-up appointments scheduled in appropriate timing</a:t>
            </a:r>
            <a:endParaRPr lang="en-US" sz="2800" dirty="0"/>
          </a:p>
        </p:txBody>
      </p:sp>
      <p:sp>
        <p:nvSpPr>
          <p:cNvPr id="4" name="Slide Number Placeholder 3"/>
          <p:cNvSpPr>
            <a:spLocks noGrp="1"/>
          </p:cNvSpPr>
          <p:nvPr>
            <p:ph type="sldNum" sz="quarter" idx="12"/>
          </p:nvPr>
        </p:nvSpPr>
        <p:spPr/>
        <p:txBody>
          <a:bodyPr/>
          <a:lstStyle/>
          <a:p>
            <a:fld id="{800332C6-A5C1-4D88-ADCE-6F3163D8595A}" type="slidenum">
              <a:rPr lang="en-US" smtClean="0"/>
              <a:t>56</a:t>
            </a:fld>
            <a:endParaRPr lang="en-US" dirty="0"/>
          </a:p>
        </p:txBody>
      </p:sp>
      <p:graphicFrame>
        <p:nvGraphicFramePr>
          <p:cNvPr id="5" name="Chart 4"/>
          <p:cNvGraphicFramePr>
            <a:graphicFrameLocks/>
          </p:cNvGraphicFramePr>
          <p:nvPr>
            <p:extLst/>
          </p:nvPr>
        </p:nvGraphicFramePr>
        <p:xfrm>
          <a:off x="228600" y="1262062"/>
          <a:ext cx="8610600" cy="491013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7239000" y="5671494"/>
            <a:ext cx="1905000" cy="471398"/>
            <a:chOff x="1447800" y="5867400"/>
            <a:chExt cx="2362200" cy="409397"/>
          </a:xfrm>
        </p:grpSpPr>
        <p:sp>
          <p:nvSpPr>
            <p:cNvPr id="9" name="TextBox 1"/>
            <p:cNvSpPr txBox="1"/>
            <p:nvPr/>
          </p:nvSpPr>
          <p:spPr>
            <a:xfrm>
              <a:off x="1676400" y="5867400"/>
              <a:ext cx="2133600" cy="4093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latin typeface="Garamond" panose="02020404030301010803" pitchFamily="18" charset="0"/>
                </a:rPr>
                <a:t>Sustainability Phase began</a:t>
              </a:r>
              <a:endParaRPr lang="en-US" sz="1400" dirty="0">
                <a:latin typeface="Garamond" pitchFamily="18" charset="0"/>
              </a:endParaRPr>
            </a:p>
          </p:txBody>
        </p:sp>
        <p:cxnSp>
          <p:nvCxnSpPr>
            <p:cNvPr id="10" name="Straight Connector 9"/>
            <p:cNvCxnSpPr/>
            <p:nvPr/>
          </p:nvCxnSpPr>
          <p:spPr>
            <a:xfrm>
              <a:off x="1447800" y="6019800"/>
              <a:ext cx="228600" cy="0"/>
            </a:xfrm>
            <a:prstGeom prst="line">
              <a:avLst/>
            </a:prstGeom>
            <a:ln w="38100">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V="1">
            <a:off x="6142494" y="1586508"/>
            <a:ext cx="0" cy="4160520"/>
          </a:xfrm>
          <a:prstGeom prst="line">
            <a:avLst/>
          </a:prstGeom>
          <a:ln w="73025">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433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HIP Evaluation Results</a:t>
            </a:r>
            <a:endParaRPr lang="en-US" sz="4000" dirty="0"/>
          </a:p>
        </p:txBody>
      </p:sp>
      <p:sp>
        <p:nvSpPr>
          <p:cNvPr id="3" name="Content Placeholder 2"/>
          <p:cNvSpPr>
            <a:spLocks noGrp="1"/>
          </p:cNvSpPr>
          <p:nvPr>
            <p:ph idx="1"/>
          </p:nvPr>
        </p:nvSpPr>
        <p:spPr>
          <a:xfrm>
            <a:off x="341090" y="1417638"/>
            <a:ext cx="8490854" cy="4534357"/>
          </a:xfrm>
        </p:spPr>
        <p:txBody>
          <a:bodyPr>
            <a:normAutofit fontScale="92500" lnSpcReduction="10000"/>
          </a:bodyPr>
          <a:lstStyle/>
          <a:p>
            <a:r>
              <a:rPr lang="en-US" sz="3000" dirty="0" smtClean="0"/>
              <a:t>Project had positive effect on hospital readiness, recognition, response, and reporting </a:t>
            </a:r>
            <a:endParaRPr lang="en-US" sz="3000" dirty="0"/>
          </a:p>
          <a:p>
            <a:pPr lvl="1">
              <a:buClr>
                <a:srgbClr val="00510B"/>
              </a:buClr>
              <a:buFont typeface="Wingdings" panose="05000000000000000000" pitchFamily="2" charset="2"/>
              <a:buChar char="l"/>
            </a:pPr>
            <a:r>
              <a:rPr lang="en-US" sz="3000" dirty="0" smtClean="0"/>
              <a:t>Improvements noted from pre- to post-implementation surveys:</a:t>
            </a:r>
          </a:p>
          <a:p>
            <a:pPr lvl="2">
              <a:buClr>
                <a:srgbClr val="00510B"/>
              </a:buClr>
              <a:buFont typeface="Wingdings" panose="05000000000000000000" pitchFamily="2" charset="2"/>
              <a:buChar char="l"/>
            </a:pPr>
            <a:r>
              <a:rPr lang="en-US" sz="2600" dirty="0" smtClean="0"/>
              <a:t>Standard protocol to manage HIP: 67% to 96%</a:t>
            </a:r>
          </a:p>
          <a:p>
            <a:pPr lvl="2">
              <a:buClr>
                <a:srgbClr val="00510B"/>
              </a:buClr>
              <a:buFont typeface="Wingdings" panose="05000000000000000000" pitchFamily="2" charset="2"/>
              <a:buChar char="l"/>
            </a:pPr>
            <a:r>
              <a:rPr lang="en-US" sz="2600" dirty="0" smtClean="0"/>
              <a:t>Medication box with required drugs: 9% to 100%</a:t>
            </a:r>
          </a:p>
          <a:p>
            <a:pPr lvl="2">
              <a:buClr>
                <a:srgbClr val="00510B"/>
              </a:buClr>
              <a:buFont typeface="Wingdings" panose="05000000000000000000" pitchFamily="2" charset="2"/>
              <a:buChar char="l"/>
            </a:pPr>
            <a:r>
              <a:rPr lang="en-US" sz="2600" dirty="0" smtClean="0"/>
              <a:t>Preparedness to handle HIP extremely well: 15% to 63%</a:t>
            </a:r>
            <a:endParaRPr lang="en-US" sz="2600" dirty="0"/>
          </a:p>
          <a:p>
            <a:pPr lvl="0"/>
            <a:r>
              <a:rPr lang="en-US" dirty="0" smtClean="0">
                <a:solidFill>
                  <a:prstClr val="black"/>
                </a:solidFill>
              </a:rPr>
              <a:t>Using IHI scale to assess improvement, 85% of hospitals reported significant or better improvement</a:t>
            </a:r>
            <a:endParaRPr lang="en-US" dirty="0">
              <a:solidFill>
                <a:prstClr val="black"/>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57</a:t>
            </a:fld>
            <a:endParaRPr lang="en-US" dirty="0">
              <a:solidFill>
                <a:prstClr val="white"/>
              </a:solidFill>
            </a:endParaRPr>
          </a:p>
        </p:txBody>
      </p:sp>
    </p:spTree>
    <p:extLst>
      <p:ext uri="{BB962C8B-B14F-4D97-AF65-F5344CB8AC3E}">
        <p14:creationId xmlns:p14="http://schemas.microsoft.com/office/powerpoint/2010/main" val="766507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HIP Lessons Learned</a:t>
            </a:r>
            <a:endParaRPr lang="en-US" sz="4000" dirty="0"/>
          </a:p>
        </p:txBody>
      </p:sp>
      <p:sp>
        <p:nvSpPr>
          <p:cNvPr id="3" name="Content Placeholder 2"/>
          <p:cNvSpPr>
            <a:spLocks noGrp="1"/>
          </p:cNvSpPr>
          <p:nvPr>
            <p:ph idx="1"/>
          </p:nvPr>
        </p:nvSpPr>
        <p:spPr>
          <a:xfrm>
            <a:off x="341090" y="1417638"/>
            <a:ext cx="8490854" cy="4534357"/>
          </a:xfrm>
        </p:spPr>
        <p:txBody>
          <a:bodyPr>
            <a:normAutofit/>
          </a:bodyPr>
          <a:lstStyle/>
          <a:p>
            <a:r>
              <a:rPr lang="en-US" sz="3000" dirty="0" smtClean="0"/>
              <a:t>Collaboration is key and vital to hospital team participation</a:t>
            </a:r>
          </a:p>
          <a:p>
            <a:r>
              <a:rPr lang="en-US" dirty="0" smtClean="0">
                <a:solidFill>
                  <a:prstClr val="black"/>
                </a:solidFill>
              </a:rPr>
              <a:t>Understanding of QI science varies widely—building that capacity important for sustainability</a:t>
            </a:r>
          </a:p>
          <a:p>
            <a:r>
              <a:rPr lang="en-US" dirty="0" smtClean="0">
                <a:solidFill>
                  <a:prstClr val="black"/>
                </a:solidFill>
              </a:rPr>
              <a:t>Debriefing on hypertension events is challenging for hospitals</a:t>
            </a:r>
            <a:endParaRPr lang="en-US" dirty="0">
              <a:solidFill>
                <a:prstClr val="black"/>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58</a:t>
            </a:fld>
            <a:endParaRPr lang="en-US" dirty="0">
              <a:solidFill>
                <a:prstClr val="white"/>
              </a:solidFill>
            </a:endParaRPr>
          </a:p>
        </p:txBody>
      </p:sp>
    </p:spTree>
    <p:extLst>
      <p:ext uri="{BB962C8B-B14F-4D97-AF65-F5344CB8AC3E}">
        <p14:creationId xmlns:p14="http://schemas.microsoft.com/office/powerpoint/2010/main" val="4213898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206" y="3958127"/>
            <a:ext cx="7772400" cy="1362075"/>
          </a:xfrm>
        </p:spPr>
        <p:txBody>
          <a:bodyPr>
            <a:normAutofit/>
          </a:bodyPr>
          <a:lstStyle/>
          <a:p>
            <a:r>
              <a:rPr lang="en-US" b="1" u="sng" cap="none" dirty="0" smtClean="0">
                <a:solidFill>
                  <a:srgbClr val="00510B"/>
                </a:solidFill>
              </a:rPr>
              <a:t>Pro</a:t>
            </a:r>
            <a:r>
              <a:rPr lang="en-US" b="1" cap="none" dirty="0" smtClean="0">
                <a:solidFill>
                  <a:srgbClr val="00510B"/>
                </a:solidFill>
              </a:rPr>
              <a:t>moting Primary </a:t>
            </a:r>
            <a:r>
              <a:rPr lang="en-US" b="1" u="sng" cap="none" dirty="0" smtClean="0">
                <a:solidFill>
                  <a:srgbClr val="00510B"/>
                </a:solidFill>
              </a:rPr>
              <a:t>V</a:t>
            </a:r>
            <a:r>
              <a:rPr lang="en-US" b="1" cap="none" dirty="0" smtClean="0">
                <a:solidFill>
                  <a:srgbClr val="00510B"/>
                </a:solidFill>
              </a:rPr>
              <a:t>ag</a:t>
            </a:r>
            <a:r>
              <a:rPr lang="en-US" b="1" u="sng" cap="none" dirty="0" smtClean="0">
                <a:solidFill>
                  <a:srgbClr val="00510B"/>
                </a:solidFill>
              </a:rPr>
              <a:t>i</a:t>
            </a:r>
            <a:r>
              <a:rPr lang="en-US" b="1" cap="none" dirty="0" smtClean="0">
                <a:solidFill>
                  <a:srgbClr val="00510B"/>
                </a:solidFill>
              </a:rPr>
              <a:t>nal </a:t>
            </a:r>
            <a:r>
              <a:rPr lang="en-US" b="1" u="sng" cap="none" dirty="0" smtClean="0">
                <a:solidFill>
                  <a:srgbClr val="00510B"/>
                </a:solidFill>
              </a:rPr>
              <a:t>De</a:t>
            </a:r>
            <a:r>
              <a:rPr lang="en-US" b="1" cap="none" dirty="0" smtClean="0">
                <a:solidFill>
                  <a:srgbClr val="00510B"/>
                </a:solidFill>
              </a:rPr>
              <a:t>liveries </a:t>
            </a:r>
            <a:r>
              <a:rPr lang="en-US" cap="none" dirty="0" smtClean="0">
                <a:solidFill>
                  <a:srgbClr val="00510B"/>
                </a:solidFill>
              </a:rPr>
              <a:t>(PROVIDE)</a:t>
            </a:r>
            <a:endParaRPr lang="en-US" cap="none" dirty="0">
              <a:solidFill>
                <a:srgbClr val="00510B"/>
              </a:solidFill>
            </a:endParaRPr>
          </a:p>
        </p:txBody>
      </p:sp>
      <p:sp>
        <p:nvSpPr>
          <p:cNvPr id="3" name="Text Placeholder 2"/>
          <p:cNvSpPr>
            <a:spLocks noGrp="1"/>
          </p:cNvSpPr>
          <p:nvPr>
            <p:ph type="body" idx="1"/>
          </p:nvPr>
        </p:nvSpPr>
        <p:spPr>
          <a:xfrm>
            <a:off x="704206" y="2457940"/>
            <a:ext cx="7772400" cy="1500187"/>
          </a:xfrm>
        </p:spPr>
        <p:txBody>
          <a:bodyPr>
            <a:normAutofit/>
          </a:bodyPr>
          <a:lstStyle/>
          <a:p>
            <a:r>
              <a:rPr lang="en-US" sz="3200" dirty="0" smtClean="0"/>
              <a:t>Reducing Low Risk Cesareans (NTSV)</a:t>
            </a:r>
            <a:endParaRPr lang="en-US" sz="3200"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59</a:t>
            </a:fld>
            <a:endParaRPr lang="en-US" dirty="0">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5886" y="239760"/>
            <a:ext cx="3517027" cy="2637771"/>
          </a:xfrm>
          <a:prstGeom prst="rect">
            <a:avLst/>
          </a:prstGeom>
        </p:spPr>
      </p:pic>
    </p:spTree>
    <p:extLst>
      <p:ext uri="{BB962C8B-B14F-4D97-AF65-F5344CB8AC3E}">
        <p14:creationId xmlns:p14="http://schemas.microsoft.com/office/powerpoint/2010/main" val="1640654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9919206"/>
              </p:ext>
            </p:extLst>
          </p:nvPr>
        </p:nvGraphicFramePr>
        <p:xfrm>
          <a:off x="76200" y="0"/>
          <a:ext cx="89154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7162800" y="4114800"/>
            <a:ext cx="1491851" cy="533400"/>
          </a:xfrm>
          <a:prstGeom prst="roundRect">
            <a:avLst>
              <a:gd name="adj" fmla="val 10000"/>
            </a:avLst>
          </a:prstGeom>
          <a:solidFill>
            <a:schemeClr val="accent2">
              <a:lumMod val="20000"/>
              <a:lumOff val="80000"/>
            </a:schemeClr>
          </a:solidFill>
          <a:ln>
            <a:solidFill>
              <a:schemeClr val="accent1">
                <a:lumMod val="90000"/>
              </a:schemeClr>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1200" b="1" dirty="0" smtClean="0">
                <a:solidFill>
                  <a:schemeClr val="tx1"/>
                </a:solidFill>
                <a:latin typeface="Cambria" panose="02040503050406030204" pitchFamily="18" charset="0"/>
              </a:rPr>
              <a:t>NICU Grads Project</a:t>
            </a:r>
            <a:endParaRPr lang="en-US" sz="1200" b="1" dirty="0">
              <a:solidFill>
                <a:schemeClr val="tx1"/>
              </a:solidFill>
              <a:latin typeface="Cambria" panose="02040503050406030204" pitchFamily="18" charset="0"/>
            </a:endParaRPr>
          </a:p>
        </p:txBody>
      </p:sp>
      <p:cxnSp>
        <p:nvCxnSpPr>
          <p:cNvPr id="8" name="Straight Connector 7"/>
          <p:cNvCxnSpPr/>
          <p:nvPr/>
        </p:nvCxnSpPr>
        <p:spPr>
          <a:xfrm>
            <a:off x="7239000" y="2667000"/>
            <a:ext cx="0" cy="1447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297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The Florida Context</a:t>
            </a:r>
            <a:endParaRPr lang="en-US" dirty="0"/>
          </a:p>
        </p:txBody>
      </p:sp>
      <p:sp>
        <p:nvSpPr>
          <p:cNvPr id="3" name="Content Placeholder 2"/>
          <p:cNvSpPr>
            <a:spLocks noGrp="1"/>
          </p:cNvSpPr>
          <p:nvPr>
            <p:ph idx="1"/>
          </p:nvPr>
        </p:nvSpPr>
        <p:spPr>
          <a:xfrm>
            <a:off x="457200" y="1905000"/>
            <a:ext cx="8229600" cy="4343400"/>
          </a:xfrm>
        </p:spPr>
        <p:txBody>
          <a:bodyPr>
            <a:noAutofit/>
          </a:bodyPr>
          <a:lstStyle/>
          <a:p>
            <a:pPr marL="0" indent="0">
              <a:buNone/>
            </a:pPr>
            <a:r>
              <a:rPr lang="en-US" sz="2800" dirty="0" smtClean="0"/>
              <a:t>Delivery by cesarean section has been increasing in Florida </a:t>
            </a:r>
          </a:p>
          <a:p>
            <a:r>
              <a:rPr lang="en-US" sz="2800" dirty="0" smtClean="0"/>
              <a:t>Low of </a:t>
            </a:r>
            <a:r>
              <a:rPr lang="en-US" sz="2800" b="1" dirty="0" smtClean="0"/>
              <a:t>21.9%</a:t>
            </a:r>
            <a:r>
              <a:rPr lang="en-US" sz="2800" dirty="0" smtClean="0"/>
              <a:t> in 1996 to high of </a:t>
            </a:r>
            <a:r>
              <a:rPr lang="en-US" sz="2800" b="1" dirty="0" smtClean="0"/>
              <a:t>38.1%</a:t>
            </a:r>
            <a:r>
              <a:rPr lang="en-US" sz="2800" dirty="0" smtClean="0"/>
              <a:t> in 2012</a:t>
            </a:r>
            <a:endParaRPr lang="en-US" sz="800" dirty="0" smtClean="0"/>
          </a:p>
          <a:p>
            <a:pPr marL="457200" lvl="1" indent="0">
              <a:buNone/>
            </a:pPr>
            <a:endParaRPr lang="en-US" sz="800" dirty="0" smtClean="0"/>
          </a:p>
          <a:p>
            <a:r>
              <a:rPr lang="en-US" sz="2800" dirty="0" smtClean="0"/>
              <a:t>Variation </a:t>
            </a:r>
            <a:r>
              <a:rPr lang="en-US" sz="2800" dirty="0"/>
              <a:t>in Florida hospital cesarean rates </a:t>
            </a:r>
            <a:r>
              <a:rPr lang="en-US" sz="2800" dirty="0" smtClean="0"/>
              <a:t>presents </a:t>
            </a:r>
            <a:r>
              <a:rPr lang="en-US" sz="2800" dirty="0"/>
              <a:t>an opportunity for quality improvement and suggests other factors, including clinical practice patterns and patient preferences, may be affecting these </a:t>
            </a:r>
            <a:r>
              <a:rPr lang="en-US" sz="2800" dirty="0" smtClean="0"/>
              <a:t>rates</a:t>
            </a:r>
            <a:endParaRPr lang="en-US" sz="2800" dirty="0"/>
          </a:p>
          <a:p>
            <a:pPr marL="0" indent="0">
              <a:buNone/>
            </a:pPr>
            <a:r>
              <a:rPr lang="en-US" sz="2800" dirty="0" smtClean="0"/>
              <a:t>  </a:t>
            </a:r>
          </a:p>
          <a:p>
            <a:pPr marL="0" indent="0">
              <a:buNone/>
            </a:pPr>
            <a:endParaRPr lang="en-US" sz="2800" dirty="0" smtClean="0"/>
          </a:p>
          <a:p>
            <a:pPr marL="0" indent="0">
              <a:buNone/>
            </a:pPr>
            <a:endParaRPr lang="en-US" sz="2800" dirty="0"/>
          </a:p>
          <a:p>
            <a:pPr marL="0" indent="0">
              <a:buNone/>
            </a:pPr>
            <a:r>
              <a:rPr lang="en-US" sz="2800" dirty="0"/>
              <a:t> </a:t>
            </a:r>
          </a:p>
          <a:p>
            <a:endParaRPr lang="en-US" sz="2800"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9406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1328644"/>
          </a:xfrm>
        </p:spPr>
        <p:txBody>
          <a:bodyPr>
            <a:noAutofit/>
          </a:bodyPr>
          <a:lstStyle/>
          <a:p>
            <a:r>
              <a:rPr lang="en-US" sz="3200" dirty="0">
                <a:solidFill>
                  <a:srgbClr val="00510B"/>
                </a:solidFill>
              </a:rPr>
              <a:t>Low-Risk </a:t>
            </a:r>
            <a:r>
              <a:rPr lang="en-US" sz="3200" dirty="0" smtClean="0">
                <a:solidFill>
                  <a:srgbClr val="00510B"/>
                </a:solidFill>
              </a:rPr>
              <a:t>(</a:t>
            </a:r>
            <a:r>
              <a:rPr lang="en-US" sz="3200" dirty="0">
                <a:solidFill>
                  <a:srgbClr val="00510B"/>
                </a:solidFill>
              </a:rPr>
              <a:t>Nulliparous Term Singleton Vertex) </a:t>
            </a:r>
            <a:r>
              <a:rPr lang="en-US" sz="3200" dirty="0" smtClean="0">
                <a:solidFill>
                  <a:srgbClr val="00510B"/>
                </a:solidFill>
              </a:rPr>
              <a:t>Cesarean Rate, 115 FL Hospitals</a:t>
            </a:r>
            <a:r>
              <a:rPr lang="en-US" sz="3200" dirty="0">
                <a:solidFill>
                  <a:srgbClr val="00510B"/>
                </a:solidFill>
              </a:rPr>
              <a:t/>
            </a:r>
            <a:br>
              <a:rPr lang="en-US" sz="3200" dirty="0">
                <a:solidFill>
                  <a:srgbClr val="00510B"/>
                </a:solidFill>
              </a:rPr>
            </a:br>
            <a:endParaRPr lang="en-US" sz="3200" dirty="0">
              <a:solidFill>
                <a:srgbClr val="00510B"/>
              </a:solidFill>
            </a:endParaRPr>
          </a:p>
        </p:txBody>
      </p:sp>
      <p:sp>
        <p:nvSpPr>
          <p:cNvPr id="4" name="Slide Number Placeholder 3"/>
          <p:cNvSpPr>
            <a:spLocks noGrp="1"/>
          </p:cNvSpPr>
          <p:nvPr>
            <p:ph type="sldNum" sz="quarter" idx="4294967295"/>
          </p:nvPr>
        </p:nvSpPr>
        <p:spPr/>
        <p:txBody>
          <a:bodyPr/>
          <a:lstStyle/>
          <a:p>
            <a:fld id="{800332C6-A5C1-4D88-ADCE-6F3163D8595A}" type="slidenum">
              <a:rPr lang="en-US" smtClean="0">
                <a:solidFill>
                  <a:prstClr val="white"/>
                </a:solidFill>
              </a:rPr>
              <a:pPr/>
              <a:t>61</a:t>
            </a:fld>
            <a:endParaRPr lang="en-US" dirty="0">
              <a:solidFill>
                <a:prstClr val="white"/>
              </a:solidFill>
            </a:endParaRPr>
          </a:p>
        </p:txBody>
      </p:sp>
      <p:sp>
        <p:nvSpPr>
          <p:cNvPr id="6" name="Content Placeholder 5"/>
          <p:cNvSpPr>
            <a:spLocks noGrp="1"/>
          </p:cNvSpPr>
          <p:nvPr>
            <p:ph idx="1"/>
          </p:nvPr>
        </p:nvSpPr>
        <p:spPr>
          <a:xfrm>
            <a:off x="180474" y="6128376"/>
            <a:ext cx="2819400" cy="228600"/>
          </a:xfrm>
        </p:spPr>
        <p:txBody>
          <a:bodyPr>
            <a:normAutofit fontScale="32500" lnSpcReduction="20000"/>
          </a:bodyPr>
          <a:lstStyle/>
          <a:p>
            <a:pPr marL="0" indent="0">
              <a:buNone/>
            </a:pPr>
            <a:r>
              <a:rPr lang="en-US" dirty="0" smtClean="0"/>
              <a:t>Source: FL Vital Records, 2016</a:t>
            </a:r>
            <a:endParaRPr lang="en-US" dirty="0"/>
          </a:p>
        </p:txBody>
      </p:sp>
      <p:grpSp>
        <p:nvGrpSpPr>
          <p:cNvPr id="16" name="Group 15"/>
          <p:cNvGrpSpPr/>
          <p:nvPr/>
        </p:nvGrpSpPr>
        <p:grpSpPr>
          <a:xfrm>
            <a:off x="381000" y="1157605"/>
            <a:ext cx="8839200" cy="5319395"/>
            <a:chOff x="304800" y="1402080"/>
            <a:chExt cx="8839200" cy="5319395"/>
          </a:xfrm>
        </p:grpSpPr>
        <p:graphicFrame>
          <p:nvGraphicFramePr>
            <p:cNvPr id="8" name="Content Placeholder 3"/>
            <p:cNvGraphicFramePr>
              <a:graphicFrameLocks/>
            </p:cNvGraphicFramePr>
            <p:nvPr>
              <p:extLst/>
            </p:nvPr>
          </p:nvGraphicFramePr>
          <p:xfrm>
            <a:off x="304800" y="1402080"/>
            <a:ext cx="8229600" cy="5154613"/>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1"/>
            <p:cNvSpPr txBox="1">
              <a:spLocks/>
            </p:cNvSpPr>
            <p:nvPr/>
          </p:nvSpPr>
          <p:spPr>
            <a:xfrm>
              <a:off x="7010400" y="6356350"/>
              <a:ext cx="2133600" cy="365125"/>
            </a:xfrm>
            <a:prstGeom prst="rect">
              <a:avLst/>
            </a:prstGeom>
          </p:spPr>
          <p:txBody>
            <a:bodyPr/>
            <a:lstStyle>
              <a:defPPr>
                <a:defRPr lang="en-US"/>
              </a:defPPr>
              <a:lvl1pPr marL="0" algn="ctr" defTabSz="914400" rtl="0" eaLnBrk="1" latinLnBrk="0" hangingPunct="1">
                <a:defRPr sz="1200" kern="1200">
                  <a:solidFill>
                    <a:schemeClr val="bg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86B6E4-4C70-4C67-96C8-7253B3E398A1}" type="slidenum">
                <a:rPr lang="en-US" smtClean="0"/>
                <a:pPr/>
                <a:t>61</a:t>
              </a:fld>
              <a:endParaRPr lang="en-US" dirty="0"/>
            </a:p>
          </p:txBody>
        </p:sp>
        <p:sp>
          <p:nvSpPr>
            <p:cNvPr id="10" name="TextBox 9"/>
            <p:cNvSpPr txBox="1"/>
            <p:nvPr/>
          </p:nvSpPr>
          <p:spPr>
            <a:xfrm>
              <a:off x="5181600" y="2362200"/>
              <a:ext cx="2310897" cy="892552"/>
            </a:xfrm>
            <a:prstGeom prst="rect">
              <a:avLst/>
            </a:prstGeom>
            <a:solidFill>
              <a:srgbClr val="766C46"/>
            </a:solidFill>
          </p:spPr>
          <p:txBody>
            <a:bodyPr wrap="square" rtlCol="0">
              <a:spAutoFit/>
            </a:bodyPr>
            <a:lstStyle/>
            <a:p>
              <a:r>
                <a:rPr lang="en-US" sz="2000" b="1" dirty="0" smtClean="0">
                  <a:solidFill>
                    <a:schemeClr val="bg1"/>
                  </a:solidFill>
                </a:rPr>
                <a:t>Range: 12.6—66.3%</a:t>
              </a:r>
            </a:p>
            <a:p>
              <a:r>
                <a:rPr lang="en-US" sz="1600" dirty="0" smtClean="0">
                  <a:solidFill>
                    <a:schemeClr val="bg1"/>
                  </a:solidFill>
                </a:rPr>
                <a:t>Median: 30.0%</a:t>
              </a:r>
            </a:p>
            <a:p>
              <a:r>
                <a:rPr lang="en-US" sz="1600" dirty="0" smtClean="0">
                  <a:solidFill>
                    <a:schemeClr val="bg1"/>
                  </a:solidFill>
                </a:rPr>
                <a:t>Mean: 30.8%</a:t>
              </a:r>
              <a:endParaRPr lang="en-US" sz="1600" dirty="0">
                <a:solidFill>
                  <a:schemeClr val="bg1"/>
                </a:solidFill>
              </a:endParaRPr>
            </a:p>
          </p:txBody>
        </p:sp>
        <p:sp>
          <p:nvSpPr>
            <p:cNvPr id="11" name="TextBox 10"/>
            <p:cNvSpPr txBox="1"/>
            <p:nvPr/>
          </p:nvSpPr>
          <p:spPr>
            <a:xfrm>
              <a:off x="2362200" y="3577397"/>
              <a:ext cx="1981200" cy="830997"/>
            </a:xfrm>
            <a:prstGeom prst="rect">
              <a:avLst/>
            </a:prstGeom>
            <a:solidFill>
              <a:schemeClr val="bg1"/>
            </a:solidFill>
            <a:ln w="19050" cap="flat" cmpd="sng" algn="ctr">
              <a:solidFill>
                <a:srgbClr val="7F794C"/>
              </a:solidFill>
              <a:prstDash val="solid"/>
              <a:round/>
              <a:headEnd type="none" w="med" len="med"/>
              <a:tailEnd type="none" w="med" len="med"/>
            </a:ln>
          </p:spPr>
          <p:txBody>
            <a:bodyPr wrap="square" rtlCol="0">
              <a:spAutoFit/>
            </a:bodyPr>
            <a:lstStyle/>
            <a:p>
              <a:pPr algn="ctr"/>
              <a:r>
                <a:rPr lang="en-US" sz="2400" dirty="0" smtClean="0"/>
                <a:t>National Target =23.9%</a:t>
              </a:r>
              <a:endParaRPr lang="en-US" sz="2400" dirty="0"/>
            </a:p>
          </p:txBody>
        </p:sp>
        <p:cxnSp>
          <p:nvCxnSpPr>
            <p:cNvPr id="12" name="Straight Arrow Connector 11"/>
            <p:cNvCxnSpPr/>
            <p:nvPr/>
          </p:nvCxnSpPr>
          <p:spPr>
            <a:xfrm rot="16200000" flipH="1">
              <a:off x="2382497" y="4523983"/>
              <a:ext cx="272195" cy="7988"/>
            </a:xfrm>
            <a:prstGeom prst="straightConnector1">
              <a:avLst/>
            </a:prstGeom>
            <a:ln>
              <a:solidFill>
                <a:srgbClr val="00510B"/>
              </a:solidFill>
              <a:tailEnd type="arrow"/>
            </a:ln>
          </p:spPr>
          <p:style>
            <a:lnRef idx="2">
              <a:schemeClr val="accent1"/>
            </a:lnRef>
            <a:fillRef idx="0">
              <a:schemeClr val="accent1"/>
            </a:fillRef>
            <a:effectRef idx="1">
              <a:schemeClr val="accent1"/>
            </a:effectRef>
            <a:fontRef idx="minor">
              <a:schemeClr val="tx1"/>
            </a:fontRef>
          </p:style>
        </p:cxnSp>
        <p:sp>
          <p:nvSpPr>
            <p:cNvPr id="13" name="Left Brace 12"/>
            <p:cNvSpPr/>
            <p:nvPr/>
          </p:nvSpPr>
          <p:spPr>
            <a:xfrm rot="5400000" flipV="1">
              <a:off x="1612498" y="5288613"/>
              <a:ext cx="271584" cy="1515380"/>
            </a:xfrm>
            <a:prstGeom prst="leftBrace">
              <a:avLst>
                <a:gd name="adj1" fmla="val 8333"/>
                <a:gd name="adj2" fmla="val 50554"/>
              </a:avLst>
            </a:prstGeom>
            <a:ln>
              <a:solidFill>
                <a:srgbClr val="00510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a:off x="1644175" y="5045075"/>
              <a:ext cx="2801927" cy="830997"/>
            </a:xfrm>
            <a:prstGeom prst="rect">
              <a:avLst/>
            </a:prstGeom>
            <a:solidFill>
              <a:schemeClr val="bg1"/>
            </a:solidFill>
            <a:ln w="19050" cap="flat" cmpd="sng" algn="ctr">
              <a:solidFill>
                <a:srgbClr val="7F794C"/>
              </a:solidFill>
              <a:prstDash val="solid"/>
              <a:round/>
              <a:headEnd type="none" w="med" len="med"/>
              <a:tailEnd type="none" w="med" len="med"/>
            </a:ln>
          </p:spPr>
          <p:txBody>
            <a:bodyPr wrap="square" rtlCol="0">
              <a:spAutoFit/>
            </a:bodyPr>
            <a:lstStyle/>
            <a:p>
              <a:pPr algn="ctr"/>
              <a:r>
                <a:rPr lang="en-US" sz="2400" dirty="0" smtClean="0"/>
                <a:t>17% of FL hospitals meet national target</a:t>
              </a:r>
              <a:endParaRPr lang="en-US" sz="2400" dirty="0"/>
            </a:p>
          </p:txBody>
        </p:sp>
      </p:grpSp>
    </p:spTree>
    <p:extLst>
      <p:ext uri="{BB962C8B-B14F-4D97-AF65-F5344CB8AC3E}">
        <p14:creationId xmlns:p14="http://schemas.microsoft.com/office/powerpoint/2010/main" val="6103654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Goals</a:t>
            </a:r>
            <a:endParaRPr lang="en-US" dirty="0"/>
          </a:p>
        </p:txBody>
      </p:sp>
      <p:sp>
        <p:nvSpPr>
          <p:cNvPr id="3" name="Content Placeholder 2"/>
          <p:cNvSpPr>
            <a:spLocks noGrp="1"/>
          </p:cNvSpPr>
          <p:nvPr>
            <p:ph idx="1"/>
          </p:nvPr>
        </p:nvSpPr>
        <p:spPr/>
        <p:txBody>
          <a:bodyPr/>
          <a:lstStyle/>
          <a:p>
            <a:r>
              <a:rPr lang="en-US" sz="3200" dirty="0"/>
              <a:t>The PROVIDE Advisory Group proposes </a:t>
            </a:r>
            <a:r>
              <a:rPr lang="en-US" sz="3200" dirty="0" smtClean="0"/>
              <a:t>that PROVIDE </a:t>
            </a:r>
            <a:r>
              <a:rPr lang="en-US" sz="3200" dirty="0"/>
              <a:t>initiative hospitals reduce their NTSV cesarean rates by at least 20% by the end of the 18-month </a:t>
            </a:r>
            <a:r>
              <a:rPr lang="en-US" sz="3200" dirty="0" smtClean="0"/>
              <a:t>initiative</a:t>
            </a:r>
            <a:endParaRPr lang="en-US" sz="800" dirty="0" smtClean="0"/>
          </a:p>
          <a:p>
            <a:pPr marL="0" indent="0">
              <a:buNone/>
            </a:pPr>
            <a:endParaRPr lang="en-US" sz="800" dirty="0" smtClean="0"/>
          </a:p>
          <a:p>
            <a:r>
              <a:rPr lang="en-US" sz="3200" dirty="0"/>
              <a:t>The ultimate goal is for Florida’s rate to match if not surpass the U.S. rate in three </a:t>
            </a:r>
            <a:r>
              <a:rPr lang="en-US" sz="3200" dirty="0" smtClean="0"/>
              <a:t>years</a:t>
            </a:r>
            <a:endParaRPr lang="en-US" sz="3200" dirty="0"/>
          </a:p>
          <a:p>
            <a:endParaRPr lang="en-US"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62</a:t>
            </a:fld>
            <a:endParaRPr lang="en-US" dirty="0">
              <a:solidFill>
                <a:prstClr val="white"/>
              </a:solidFill>
            </a:endParaRPr>
          </a:p>
        </p:txBody>
      </p:sp>
    </p:spTree>
    <p:extLst>
      <p:ext uri="{BB962C8B-B14F-4D97-AF65-F5344CB8AC3E}">
        <p14:creationId xmlns:p14="http://schemas.microsoft.com/office/powerpoint/2010/main" val="886005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and Support for this Project</a:t>
            </a:r>
            <a:endParaRPr lang="en-US" dirty="0"/>
          </a:p>
        </p:txBody>
      </p:sp>
      <p:sp>
        <p:nvSpPr>
          <p:cNvPr id="3" name="Content Placeholder 2"/>
          <p:cNvSpPr>
            <a:spLocks noGrp="1"/>
          </p:cNvSpPr>
          <p:nvPr>
            <p:ph idx="1"/>
          </p:nvPr>
        </p:nvSpPr>
        <p:spPr>
          <a:xfrm>
            <a:off x="457200" y="1524000"/>
            <a:ext cx="8382000" cy="4602163"/>
          </a:xfrm>
        </p:spPr>
        <p:txBody>
          <a:bodyPr>
            <a:noAutofit/>
          </a:bodyPr>
          <a:lstStyle/>
          <a:p>
            <a:r>
              <a:rPr lang="en-US" sz="2600" dirty="0" smtClean="0"/>
              <a:t>Florida Department of Health</a:t>
            </a:r>
          </a:p>
          <a:p>
            <a:r>
              <a:rPr lang="en-US" sz="2600" dirty="0" smtClean="0"/>
              <a:t>American </a:t>
            </a:r>
            <a:r>
              <a:rPr lang="en-US" sz="2600" dirty="0"/>
              <a:t>College of Obstetricians and Gynecologists (ACOG) District </a:t>
            </a:r>
            <a:r>
              <a:rPr lang="en-US" sz="2600" dirty="0" smtClean="0"/>
              <a:t>XII</a:t>
            </a:r>
          </a:p>
          <a:p>
            <a:r>
              <a:rPr lang="en-US" sz="2600" dirty="0" smtClean="0"/>
              <a:t>Florida </a:t>
            </a:r>
            <a:r>
              <a:rPr lang="en-US" sz="2600" dirty="0"/>
              <a:t>Chapter of the Association of Women’s Health, Obstetric, and Neonatal Nurses (</a:t>
            </a:r>
            <a:r>
              <a:rPr lang="en-US" sz="2600" dirty="0" smtClean="0"/>
              <a:t>AWHONN)</a:t>
            </a:r>
          </a:p>
          <a:p>
            <a:r>
              <a:rPr lang="en-US" sz="2600" dirty="0" smtClean="0"/>
              <a:t>Florida </a:t>
            </a:r>
            <a:r>
              <a:rPr lang="en-US" sz="2600" dirty="0"/>
              <a:t>affiliate of the American College of Nurse Midwives (</a:t>
            </a:r>
            <a:r>
              <a:rPr lang="en-US" sz="2600" dirty="0" smtClean="0"/>
              <a:t>ACNM)</a:t>
            </a:r>
          </a:p>
          <a:p>
            <a:r>
              <a:rPr lang="en-US" sz="2600" dirty="0" smtClean="0"/>
              <a:t>Alliance for Innovation in Maternal Health (AIM)</a:t>
            </a:r>
          </a:p>
          <a:p>
            <a:r>
              <a:rPr lang="en-US" sz="2600" dirty="0" smtClean="0"/>
              <a:t>California Maternal Quality Care Collaborative (CMQCC)</a:t>
            </a:r>
          </a:p>
          <a:p>
            <a:r>
              <a:rPr lang="en-US" sz="2600" dirty="0" smtClean="0"/>
              <a:t>Health Provider Representatives</a:t>
            </a:r>
            <a:endParaRPr lang="en-US" sz="2600" dirty="0"/>
          </a:p>
        </p:txBody>
      </p:sp>
      <p:sp>
        <p:nvSpPr>
          <p:cNvPr id="4" name="Slide Number Placeholder 3"/>
          <p:cNvSpPr>
            <a:spLocks noGrp="1"/>
          </p:cNvSpPr>
          <p:nvPr>
            <p:ph type="sldNum" sz="quarter" idx="12"/>
          </p:nvPr>
        </p:nvSpPr>
        <p:spPr/>
        <p:txBody>
          <a:bodyPr/>
          <a:lstStyle/>
          <a:p>
            <a:fld id="{800332C6-A5C1-4D88-ADCE-6F3163D8595A}" type="slidenum">
              <a:rPr lang="en-US" smtClean="0"/>
              <a:t>63</a:t>
            </a:fld>
            <a:endParaRPr lang="en-US" dirty="0"/>
          </a:p>
        </p:txBody>
      </p:sp>
    </p:spTree>
    <p:extLst>
      <p:ext uri="{BB962C8B-B14F-4D97-AF65-F5344CB8AC3E}">
        <p14:creationId xmlns:p14="http://schemas.microsoft.com/office/powerpoint/2010/main" val="394397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cap="none" dirty="0" smtClean="0"/>
              <a:t>Access</a:t>
            </a:r>
            <a:r>
              <a:rPr lang="en-US" b="1" dirty="0" smtClean="0"/>
              <a:t> LARC</a:t>
            </a:r>
            <a:endParaRPr lang="en-US" b="1" dirty="0"/>
          </a:p>
        </p:txBody>
      </p:sp>
      <p:sp>
        <p:nvSpPr>
          <p:cNvPr id="6" name="Subtitle 5"/>
          <p:cNvSpPr>
            <a:spLocks noGrp="1"/>
          </p:cNvSpPr>
          <p:nvPr>
            <p:ph type="body" idx="1"/>
          </p:nvPr>
        </p:nvSpPr>
        <p:spPr/>
        <p:txBody>
          <a:bodyPr>
            <a:normAutofit/>
          </a:bodyPr>
          <a:lstStyle/>
          <a:p>
            <a:r>
              <a:rPr lang="en-US" sz="3200" dirty="0" smtClean="0"/>
              <a:t>Immediate Postpartum Long-Acting Reversible Contraceptives (LARC)</a:t>
            </a:r>
            <a:endParaRPr lang="en-US" sz="3200"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64</a:t>
            </a:fld>
            <a:endParaRPr lang="en-US" dirty="0">
              <a:solidFill>
                <a:prstClr val="white"/>
              </a:solidFill>
            </a:endParaRPr>
          </a:p>
        </p:txBody>
      </p:sp>
      <p:sp>
        <p:nvSpPr>
          <p:cNvPr id="3" name="Rectangle 2"/>
          <p:cNvSpPr/>
          <p:nvPr/>
        </p:nvSpPr>
        <p:spPr>
          <a:xfrm>
            <a:off x="1447800" y="228600"/>
            <a:ext cx="6019800" cy="255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8367" b="100000" l="2716" r="97284">
                        <a14:foregroundMark x1="19355" y1="47410" x2="19355" y2="47410"/>
                        <a14:foregroundMark x1="78268" y1="39442" x2="78268" y2="39442"/>
                        <a14:foregroundMark x1="79796" y1="35458" x2="79796" y2="35458"/>
                        <a14:foregroundMark x1="76570" y1="46614" x2="76570" y2="46614"/>
                        <a14:foregroundMark x1="73175" y1="17530" x2="82513" y2="25498"/>
                        <a14:foregroundMark x1="83362" y1="27092" x2="89474" y2="36255"/>
                        <a14:foregroundMark x1="80985" y1="29084" x2="72666" y2="61355"/>
                        <a14:foregroundMark x1="73005" y1="60159" x2="73005" y2="60159"/>
                        <a14:foregroundMark x1="72496" y1="62550" x2="81154" y2="29084"/>
                        <a14:foregroundMark x1="19355" y1="11952" x2="19694" y2="68526"/>
                        <a14:foregroundMark x1="94567" y1="96016" x2="94567" y2="96016"/>
                        <a14:backgroundMark x1="11545" y1="46614" x2="11545" y2="46614"/>
                        <a14:backgroundMark x1="849" y1="1594" x2="16129" y2="59761"/>
                        <a14:backgroundMark x1="51104" y1="50598" x2="51104" y2="50598"/>
                      </a14:backgroundRemoval>
                    </a14:imgEffect>
                  </a14:imgLayer>
                </a14:imgProps>
              </a:ext>
              <a:ext uri="{28A0092B-C50C-407E-A947-70E740481C1C}">
                <a14:useLocalDpi xmlns:a14="http://schemas.microsoft.com/office/drawing/2010/main" val="0"/>
              </a:ext>
            </a:extLst>
          </a:blip>
          <a:stretch>
            <a:fillRect/>
          </a:stretch>
        </p:blipFill>
        <p:spPr>
          <a:xfrm>
            <a:off x="1981200" y="228600"/>
            <a:ext cx="5100145" cy="2235642"/>
          </a:xfrm>
          <a:prstGeom prst="rect">
            <a:avLst/>
          </a:prstGeom>
        </p:spPr>
      </p:pic>
    </p:spTree>
    <p:extLst>
      <p:ext uri="{BB962C8B-B14F-4D97-AF65-F5344CB8AC3E}">
        <p14:creationId xmlns:p14="http://schemas.microsoft.com/office/powerpoint/2010/main" val="4230078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3882"/>
            <a:ext cx="7886700" cy="1012055"/>
          </a:xfrm>
        </p:spPr>
        <p:txBody>
          <a:bodyPr>
            <a:noAutofit/>
          </a:bodyPr>
          <a:lstStyle/>
          <a:p>
            <a:r>
              <a:rPr lang="en-US" sz="4000" dirty="0" smtClean="0"/>
              <a:t>LARC Background</a:t>
            </a:r>
            <a:endParaRPr lang="en-US" sz="4000" dirty="0"/>
          </a:p>
        </p:txBody>
      </p:sp>
      <p:sp>
        <p:nvSpPr>
          <p:cNvPr id="3" name="Content Placeholder 2"/>
          <p:cNvSpPr>
            <a:spLocks noGrp="1"/>
          </p:cNvSpPr>
          <p:nvPr>
            <p:ph idx="1"/>
          </p:nvPr>
        </p:nvSpPr>
        <p:spPr>
          <a:xfrm>
            <a:off x="464455" y="1565190"/>
            <a:ext cx="8234211" cy="4673240"/>
          </a:xfrm>
        </p:spPr>
        <p:txBody>
          <a:bodyPr>
            <a:normAutofit/>
          </a:bodyPr>
          <a:lstStyle/>
          <a:p>
            <a:r>
              <a:rPr lang="en-US" sz="2800" dirty="0" smtClean="0"/>
              <a:t>In 2011, 45% of </a:t>
            </a:r>
            <a:r>
              <a:rPr lang="en-US" sz="2800" dirty="0"/>
              <a:t>pregnancies in the </a:t>
            </a:r>
            <a:r>
              <a:rPr lang="en-US" sz="2800" dirty="0" smtClean="0"/>
              <a:t>U.S. were unintended; Florida’s rate was </a:t>
            </a:r>
            <a:r>
              <a:rPr lang="en-US" sz="2800" dirty="0"/>
              <a:t>59% in 2010</a:t>
            </a:r>
          </a:p>
          <a:p>
            <a:r>
              <a:rPr lang="en-US" sz="2800" dirty="0" smtClean="0"/>
              <a:t>Women &lt;30 years old account for the largest number of unintended pregnancies</a:t>
            </a:r>
          </a:p>
          <a:p>
            <a:r>
              <a:rPr lang="en-US" sz="2800" dirty="0" smtClean="0"/>
              <a:t>Nearly 35% of pregnant teens experience another pregnancy in 2 years (rapid repeat)</a:t>
            </a:r>
          </a:p>
          <a:p>
            <a:r>
              <a:rPr lang="en-US" sz="2800" dirty="0" smtClean="0"/>
              <a:t>Women with a repeat pregnancy in 5-17 months are at increased risk of poor pregnancy outcomes </a:t>
            </a:r>
          </a:p>
        </p:txBody>
      </p:sp>
      <p:sp>
        <p:nvSpPr>
          <p:cNvPr id="4" name="Slide Number Placeholder 3"/>
          <p:cNvSpPr>
            <a:spLocks noGrp="1"/>
          </p:cNvSpPr>
          <p:nvPr>
            <p:ph type="sldNum" sz="quarter" idx="12"/>
          </p:nvPr>
        </p:nvSpPr>
        <p:spPr/>
        <p:txBody>
          <a:bodyPr/>
          <a:lstStyle/>
          <a:p>
            <a:fld id="{A4FA9BDF-5112-4FDD-B427-73D1E730E78B}" type="slidenum">
              <a:rPr lang="en-US" smtClean="0"/>
              <a:pPr/>
              <a:t>65</a:t>
            </a:fld>
            <a:endParaRPr lang="en-US" dirty="0"/>
          </a:p>
        </p:txBody>
      </p:sp>
    </p:spTree>
    <p:extLst>
      <p:ext uri="{BB962C8B-B14F-4D97-AF65-F5344CB8AC3E}">
        <p14:creationId xmlns:p14="http://schemas.microsoft.com/office/powerpoint/2010/main" val="4438893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Pregnancy Outcomes</a:t>
            </a:r>
            <a:endParaRPr lang="en-US" sz="4000" dirty="0"/>
          </a:p>
        </p:txBody>
      </p:sp>
      <p:sp>
        <p:nvSpPr>
          <p:cNvPr id="3" name="Content Placeholder 2"/>
          <p:cNvSpPr>
            <a:spLocks noGrp="1"/>
          </p:cNvSpPr>
          <p:nvPr>
            <p:ph idx="1"/>
          </p:nvPr>
        </p:nvSpPr>
        <p:spPr>
          <a:xfrm>
            <a:off x="341090" y="1683660"/>
            <a:ext cx="8490854" cy="4268335"/>
          </a:xfrm>
        </p:spPr>
        <p:txBody>
          <a:bodyPr>
            <a:normAutofit fontScale="92500"/>
          </a:bodyPr>
          <a:lstStyle/>
          <a:p>
            <a:r>
              <a:rPr lang="en-US" dirty="0" smtClean="0"/>
              <a:t>Unintended / closely </a:t>
            </a:r>
            <a:r>
              <a:rPr lang="en-US" dirty="0"/>
              <a:t>spaced </a:t>
            </a:r>
            <a:r>
              <a:rPr lang="en-US" dirty="0" smtClean="0"/>
              <a:t>pregnancies contribute to:</a:t>
            </a:r>
            <a:endParaRPr lang="en-US" dirty="0"/>
          </a:p>
          <a:p>
            <a:pPr lvl="1">
              <a:buClr>
                <a:srgbClr val="00510B"/>
              </a:buClr>
              <a:buFont typeface="Wingdings" panose="05000000000000000000" pitchFamily="2" charset="2"/>
              <a:buChar char="l"/>
            </a:pPr>
            <a:r>
              <a:rPr lang="en-US" sz="3000" dirty="0"/>
              <a:t>Delayed initiation of prenatal care</a:t>
            </a:r>
          </a:p>
          <a:p>
            <a:pPr lvl="1">
              <a:buClr>
                <a:srgbClr val="00510B"/>
              </a:buClr>
              <a:buFont typeface="Wingdings" panose="05000000000000000000" pitchFamily="2" charset="2"/>
              <a:buChar char="l"/>
            </a:pPr>
            <a:r>
              <a:rPr lang="en-US" sz="3000" dirty="0" smtClean="0"/>
              <a:t>Higher risk of preterm birth &amp; </a:t>
            </a:r>
            <a:r>
              <a:rPr lang="en-US" sz="3000" dirty="0"/>
              <a:t>small for </a:t>
            </a:r>
            <a:r>
              <a:rPr lang="en-US" sz="3000" dirty="0" smtClean="0"/>
              <a:t>age</a:t>
            </a:r>
            <a:endParaRPr lang="en-US" sz="3000" dirty="0"/>
          </a:p>
          <a:p>
            <a:pPr lvl="1">
              <a:buClr>
                <a:srgbClr val="00510B"/>
              </a:buClr>
              <a:buFont typeface="Wingdings" panose="05000000000000000000" pitchFamily="2" charset="2"/>
              <a:buChar char="l"/>
            </a:pPr>
            <a:r>
              <a:rPr lang="en-US" sz="3000" dirty="0"/>
              <a:t>Higher risk of maternal depression </a:t>
            </a:r>
            <a:r>
              <a:rPr lang="en-US" sz="3000" dirty="0" smtClean="0"/>
              <a:t>&amp; </a:t>
            </a:r>
            <a:r>
              <a:rPr lang="en-US" sz="3000" dirty="0"/>
              <a:t>child neglect</a:t>
            </a:r>
          </a:p>
          <a:p>
            <a:pPr lvl="1">
              <a:buClr>
                <a:srgbClr val="00510B"/>
              </a:buClr>
              <a:buFont typeface="Wingdings" panose="05000000000000000000" pitchFamily="2" charset="2"/>
              <a:buChar char="l"/>
            </a:pPr>
            <a:r>
              <a:rPr lang="en-US" sz="3000" dirty="0" smtClean="0"/>
              <a:t>Lower </a:t>
            </a:r>
            <a:r>
              <a:rPr lang="en-US" sz="3000" dirty="0"/>
              <a:t>breastfeeding rates</a:t>
            </a:r>
          </a:p>
          <a:p>
            <a:pPr lvl="0"/>
            <a:r>
              <a:rPr lang="en-US" dirty="0" smtClean="0">
                <a:solidFill>
                  <a:prstClr val="black"/>
                </a:solidFill>
              </a:rPr>
              <a:t>LARC—</a:t>
            </a:r>
            <a:r>
              <a:rPr lang="en-US" b="1" dirty="0" smtClean="0">
                <a:solidFill>
                  <a:prstClr val="black"/>
                </a:solidFill>
              </a:rPr>
              <a:t>intrauterine devices </a:t>
            </a:r>
            <a:r>
              <a:rPr lang="en-US" dirty="0">
                <a:solidFill>
                  <a:prstClr val="black"/>
                </a:solidFill>
              </a:rPr>
              <a:t>(IUD) </a:t>
            </a:r>
            <a:r>
              <a:rPr lang="en-US" dirty="0" smtClean="0">
                <a:solidFill>
                  <a:prstClr val="black"/>
                </a:solidFill>
              </a:rPr>
              <a:t>&amp; </a:t>
            </a:r>
            <a:r>
              <a:rPr lang="en-US" dirty="0">
                <a:solidFill>
                  <a:prstClr val="black"/>
                </a:solidFill>
              </a:rPr>
              <a:t>progesterone </a:t>
            </a:r>
            <a:r>
              <a:rPr lang="en-US" b="1" dirty="0" smtClean="0">
                <a:solidFill>
                  <a:prstClr val="black"/>
                </a:solidFill>
              </a:rPr>
              <a:t>implants</a:t>
            </a:r>
            <a:r>
              <a:rPr lang="en-US" dirty="0" smtClean="0">
                <a:solidFill>
                  <a:prstClr val="black"/>
                </a:solidFill>
              </a:rPr>
              <a:t>—are  </a:t>
            </a:r>
            <a:r>
              <a:rPr lang="en-US" dirty="0">
                <a:solidFill>
                  <a:prstClr val="black"/>
                </a:solidFill>
              </a:rPr>
              <a:t>safe </a:t>
            </a:r>
            <a:r>
              <a:rPr lang="en-US" dirty="0" smtClean="0">
                <a:solidFill>
                  <a:prstClr val="black"/>
                </a:solidFill>
              </a:rPr>
              <a:t>&amp; </a:t>
            </a:r>
            <a:r>
              <a:rPr lang="en-US" dirty="0">
                <a:solidFill>
                  <a:prstClr val="black"/>
                </a:solidFill>
              </a:rPr>
              <a:t>highly effective </a:t>
            </a:r>
            <a:r>
              <a:rPr lang="en-US" dirty="0" smtClean="0">
                <a:solidFill>
                  <a:prstClr val="black"/>
                </a:solidFill>
              </a:rPr>
              <a:t>prevention</a:t>
            </a:r>
            <a:endParaRPr lang="en-US" dirty="0">
              <a:solidFill>
                <a:prstClr val="black"/>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66</a:t>
            </a:fld>
            <a:endParaRPr lang="en-US" dirty="0">
              <a:solidFill>
                <a:prstClr val="white"/>
              </a:solidFill>
            </a:endParaRPr>
          </a:p>
        </p:txBody>
      </p:sp>
    </p:spTree>
    <p:extLst>
      <p:ext uri="{BB962C8B-B14F-4D97-AF65-F5344CB8AC3E}">
        <p14:creationId xmlns:p14="http://schemas.microsoft.com/office/powerpoint/2010/main" val="24560590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00332C6-A5C1-4D88-ADCE-6F3163D8595A}" type="slidenum">
              <a:rPr lang="en-US" smtClean="0">
                <a:solidFill>
                  <a:prstClr val="white"/>
                </a:solidFill>
              </a:rPr>
              <a:pPr/>
              <a:t>67</a:t>
            </a:fld>
            <a:endParaRPr 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488" y="1283733"/>
            <a:ext cx="6639852" cy="4963218"/>
          </a:xfrm>
          <a:prstGeom prst="rect">
            <a:avLst/>
          </a:prstGeom>
        </p:spPr>
      </p:pic>
      <p:sp>
        <p:nvSpPr>
          <p:cNvPr id="4" name="Title 1"/>
          <p:cNvSpPr txBox="1">
            <a:spLocks/>
          </p:cNvSpPr>
          <p:nvPr/>
        </p:nvSpPr>
        <p:spPr>
          <a:xfrm>
            <a:off x="628650" y="443882"/>
            <a:ext cx="7886700" cy="905947"/>
          </a:xfrm>
          <a:prstGeom prst="rect">
            <a:avLst/>
          </a:prstGeom>
        </p:spPr>
        <p:txBody>
          <a:bodyPr>
            <a:noAutofit/>
          </a:bodyPr>
          <a:lstStyle>
            <a:lvl1pPr algn="ctr" defTabSz="914400" rtl="0" eaLnBrk="1" latinLnBrk="0" hangingPunct="1">
              <a:spcBef>
                <a:spcPct val="0"/>
              </a:spcBef>
              <a:buNone/>
              <a:defRPr sz="4400" kern="1200">
                <a:solidFill>
                  <a:srgbClr val="00510B"/>
                </a:solidFill>
                <a:latin typeface="Garamond" pitchFamily="18" charset="0"/>
                <a:ea typeface="+mj-ea"/>
                <a:cs typeface="+mj-cs"/>
              </a:defRPr>
            </a:lvl1pPr>
          </a:lstStyle>
          <a:p>
            <a:r>
              <a:rPr lang="en-US" sz="3200" b="1" dirty="0" smtClean="0"/>
              <a:t>States with Medicaid Guidance for Immediate Postpartum LARC</a:t>
            </a:r>
            <a:endParaRPr lang="en-US" sz="3200" b="1" dirty="0"/>
          </a:p>
        </p:txBody>
      </p:sp>
    </p:spTree>
    <p:extLst>
      <p:ext uri="{BB962C8B-B14F-4D97-AF65-F5344CB8AC3E}">
        <p14:creationId xmlns:p14="http://schemas.microsoft.com/office/powerpoint/2010/main" val="26734204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In 2016, Florida Medicaid joined other states in unbundling the cost of postpartum LARCs from the universal delivery charge (DRG), allowing hospitals to recover the cost of the devices, as well as provider and facility fees.</a:t>
            </a:r>
            <a:endParaRPr lang="en-US" sz="800" dirty="0" smtClean="0"/>
          </a:p>
          <a:p>
            <a:endParaRPr lang="en-US" sz="800" dirty="0"/>
          </a:p>
          <a:p>
            <a:r>
              <a:rPr lang="en-US" sz="2800" dirty="0" smtClean="0"/>
              <a:t>Individual Medicaid Managed Care Plans have the option of implementing this inpatient service.</a:t>
            </a:r>
            <a:endParaRPr lang="en-US" sz="2800" dirty="0"/>
          </a:p>
        </p:txBody>
      </p:sp>
      <p:sp>
        <p:nvSpPr>
          <p:cNvPr id="4" name="Slide Number Placeholder 3"/>
          <p:cNvSpPr>
            <a:spLocks noGrp="1"/>
          </p:cNvSpPr>
          <p:nvPr>
            <p:ph type="sldNum" sz="quarter" idx="12"/>
          </p:nvPr>
        </p:nvSpPr>
        <p:spPr/>
        <p:txBody>
          <a:bodyPr/>
          <a:lstStyle/>
          <a:p>
            <a:fld id="{800332C6-A5C1-4D88-ADCE-6F3163D8595A}" type="slidenum">
              <a:rPr lang="en-US" smtClean="0"/>
              <a:t>68</a:t>
            </a:fld>
            <a:endParaRPr lang="en-US" dirty="0"/>
          </a:p>
        </p:txBody>
      </p:sp>
      <p:sp>
        <p:nvSpPr>
          <p:cNvPr id="5" name="Title 4"/>
          <p:cNvSpPr>
            <a:spLocks noGrp="1"/>
          </p:cNvSpPr>
          <p:nvPr>
            <p:ph type="title"/>
          </p:nvPr>
        </p:nvSpPr>
        <p:spPr/>
        <p:txBody>
          <a:bodyPr/>
          <a:lstStyle/>
          <a:p>
            <a:r>
              <a:rPr lang="en-US" dirty="0" smtClean="0"/>
              <a:t>Florida Medicaid</a:t>
            </a:r>
            <a:endParaRPr lang="en-US" dirty="0"/>
          </a:p>
        </p:txBody>
      </p:sp>
    </p:spTree>
    <p:extLst>
      <p:ext uri="{BB962C8B-B14F-4D97-AF65-F5344CB8AC3E}">
        <p14:creationId xmlns:p14="http://schemas.microsoft.com/office/powerpoint/2010/main" val="3631990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401" y="495583"/>
            <a:ext cx="8062159" cy="1012055"/>
          </a:xfrm>
        </p:spPr>
        <p:txBody>
          <a:bodyPr>
            <a:noAutofit/>
          </a:bodyPr>
          <a:lstStyle/>
          <a:p>
            <a:r>
              <a:rPr lang="en-US" dirty="0" smtClean="0">
                <a:solidFill>
                  <a:srgbClr val="00510B"/>
                </a:solidFill>
              </a:rPr>
              <a:t>Why immediate postpartum LARC?</a:t>
            </a:r>
            <a:endParaRPr lang="en-US" dirty="0">
              <a:solidFill>
                <a:srgbClr val="00510B"/>
              </a:solidFill>
            </a:endParaRPr>
          </a:p>
        </p:txBody>
      </p:sp>
      <p:sp>
        <p:nvSpPr>
          <p:cNvPr id="4" name="Slide Number Placeholder 3"/>
          <p:cNvSpPr>
            <a:spLocks noGrp="1"/>
          </p:cNvSpPr>
          <p:nvPr>
            <p:ph type="sldNum" sz="quarter" idx="4294967295"/>
          </p:nvPr>
        </p:nvSpPr>
        <p:spPr/>
        <p:txBody>
          <a:bodyPr/>
          <a:lstStyle/>
          <a:p>
            <a:fld id="{A4FA9BDF-5112-4FDD-B427-73D1E730E78B}" type="slidenum">
              <a:rPr lang="en-US" smtClean="0"/>
              <a:pPr/>
              <a:t>69</a:t>
            </a:fld>
            <a:endParaRPr lang="en-US" dirty="0"/>
          </a:p>
        </p:txBody>
      </p:sp>
      <p:sp>
        <p:nvSpPr>
          <p:cNvPr id="5" name="Content Placeholder 2"/>
          <p:cNvSpPr>
            <a:spLocks noGrp="1"/>
          </p:cNvSpPr>
          <p:nvPr>
            <p:ph idx="1"/>
          </p:nvPr>
        </p:nvSpPr>
        <p:spPr>
          <a:xfrm>
            <a:off x="628650" y="1872762"/>
            <a:ext cx="7967663" cy="4162913"/>
          </a:xfrm>
        </p:spPr>
        <p:txBody>
          <a:bodyPr vert="horz" lIns="91440" tIns="45720" rIns="91440" bIns="45720" rtlCol="0" anchor="t">
            <a:normAutofit fontScale="92500" lnSpcReduction="10000"/>
          </a:bodyPr>
          <a:lstStyle/>
          <a:p>
            <a:pPr marL="0" indent="0">
              <a:spcBef>
                <a:spcPts val="0"/>
              </a:spcBef>
              <a:spcAft>
                <a:spcPts val="1500"/>
              </a:spcAft>
              <a:buNone/>
            </a:pPr>
            <a:r>
              <a:rPr lang="en-US" b="1" dirty="0">
                <a:solidFill>
                  <a:schemeClr val="tx1"/>
                </a:solidFill>
              </a:rPr>
              <a:t>Opportune Timing </a:t>
            </a:r>
          </a:p>
          <a:p>
            <a:pPr>
              <a:spcBef>
                <a:spcPts val="0"/>
              </a:spcBef>
              <a:spcAft>
                <a:spcPts val="1500"/>
              </a:spcAft>
              <a:buClr>
                <a:srgbClr val="374D54"/>
              </a:buClr>
              <a:buFont typeface="Wingdings" panose="05000000000000000000" pitchFamily="2" charset="2"/>
              <a:buChar char="§"/>
            </a:pPr>
            <a:r>
              <a:rPr lang="en-US" dirty="0">
                <a:solidFill>
                  <a:srgbClr val="374D54"/>
                </a:solidFill>
              </a:rPr>
              <a:t>Up to 40% of patients do not return for 6 week postpartum visit</a:t>
            </a:r>
          </a:p>
          <a:p>
            <a:pPr marL="0" indent="0">
              <a:spcBef>
                <a:spcPts val="0"/>
              </a:spcBef>
              <a:spcAft>
                <a:spcPts val="1500"/>
              </a:spcAft>
              <a:buNone/>
            </a:pPr>
            <a:r>
              <a:rPr lang="en-US" b="1" dirty="0" smtClean="0">
                <a:solidFill>
                  <a:schemeClr val="tx1"/>
                </a:solidFill>
              </a:rPr>
              <a:t>Maximizing </a:t>
            </a:r>
            <a:r>
              <a:rPr lang="en-US" b="1" dirty="0">
                <a:solidFill>
                  <a:schemeClr val="tx1"/>
                </a:solidFill>
              </a:rPr>
              <a:t>Patient interaction</a:t>
            </a:r>
          </a:p>
          <a:p>
            <a:pPr>
              <a:spcBef>
                <a:spcPts val="0"/>
              </a:spcBef>
              <a:spcAft>
                <a:spcPts val="1500"/>
              </a:spcAft>
              <a:buClr>
                <a:srgbClr val="374D54"/>
              </a:buClr>
              <a:buFont typeface="Wingdings" panose="05000000000000000000" pitchFamily="2" charset="2"/>
              <a:buChar char="§"/>
            </a:pPr>
            <a:r>
              <a:rPr lang="en-US" dirty="0">
                <a:solidFill>
                  <a:srgbClr val="374D54"/>
                </a:solidFill>
              </a:rPr>
              <a:t>Women are accessing healthcare</a:t>
            </a:r>
          </a:p>
          <a:p>
            <a:pPr marL="0" indent="0">
              <a:spcBef>
                <a:spcPts val="0"/>
              </a:spcBef>
              <a:spcAft>
                <a:spcPts val="1500"/>
              </a:spcAft>
              <a:buNone/>
            </a:pPr>
            <a:r>
              <a:rPr lang="en-US" b="1" dirty="0">
                <a:solidFill>
                  <a:schemeClr val="tx1"/>
                </a:solidFill>
              </a:rPr>
              <a:t>Capitalizing Patient Motivation</a:t>
            </a:r>
          </a:p>
          <a:p>
            <a:pPr>
              <a:spcBef>
                <a:spcPts val="0"/>
              </a:spcBef>
              <a:spcAft>
                <a:spcPts val="1500"/>
              </a:spcAft>
              <a:buClr>
                <a:srgbClr val="374D54"/>
              </a:buClr>
              <a:buFont typeface="Wingdings" panose="05000000000000000000" pitchFamily="2" charset="2"/>
              <a:buChar char="§"/>
            </a:pPr>
            <a:r>
              <a:rPr lang="en-US" dirty="0">
                <a:solidFill>
                  <a:srgbClr val="374D54"/>
                </a:solidFill>
              </a:rPr>
              <a:t>Women are motivated to obtain </a:t>
            </a:r>
            <a:r>
              <a:rPr lang="en-US" dirty="0" smtClean="0">
                <a:solidFill>
                  <a:srgbClr val="374D54"/>
                </a:solidFill>
              </a:rPr>
              <a:t>contraception</a:t>
            </a:r>
            <a:endParaRPr lang="en-US" dirty="0">
              <a:solidFill>
                <a:srgbClr val="374D54"/>
              </a:solidFill>
            </a:endParaRPr>
          </a:p>
        </p:txBody>
      </p:sp>
    </p:spTree>
    <p:extLst>
      <p:ext uri="{BB962C8B-B14F-4D97-AF65-F5344CB8AC3E}">
        <p14:creationId xmlns:p14="http://schemas.microsoft.com/office/powerpoint/2010/main" val="3381412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3400" y="4114800"/>
            <a:ext cx="7620000" cy="2387600"/>
          </a:xfrm>
        </p:spPr>
        <p:txBody>
          <a:bodyPr>
            <a:normAutofit fontScale="90000"/>
          </a:bodyPr>
          <a:lstStyle/>
          <a:p>
            <a:pPr algn="l"/>
            <a:r>
              <a:rPr lang="en-US" sz="4400" dirty="0" smtClean="0"/>
              <a:t/>
            </a:r>
            <a:br>
              <a:rPr lang="en-US" sz="4400" dirty="0" smtClean="0"/>
            </a:br>
            <a:r>
              <a:rPr lang="en-US" sz="4400" dirty="0"/>
              <a:t/>
            </a:r>
            <a:br>
              <a:rPr lang="en-US" sz="4400" dirty="0"/>
            </a:br>
            <a:r>
              <a:rPr lang="en-US" sz="4400" dirty="0" smtClean="0"/>
              <a:t>~2013</a:t>
            </a:r>
            <a:r>
              <a:rPr lang="en-US" sz="4400" dirty="0"/>
              <a:t> </a:t>
            </a:r>
            <a:r>
              <a:rPr lang="en-US" sz="4400" dirty="0" smtClean="0"/>
              <a:t>State partners: </a:t>
            </a:r>
            <a:br>
              <a:rPr lang="en-US" sz="4400" dirty="0" smtClean="0"/>
            </a:br>
            <a:r>
              <a:rPr lang="en-US" sz="4400" dirty="0" smtClean="0"/>
              <a:t>Help us address key perinatal issues in Ohio:</a:t>
            </a:r>
            <a:br>
              <a:rPr lang="en-US" sz="4400" dirty="0" smtClean="0"/>
            </a:br>
            <a:r>
              <a:rPr lang="en-US" sz="4400" dirty="0" smtClean="0"/>
              <a:t>	Infant mortality</a:t>
            </a:r>
            <a:br>
              <a:rPr lang="en-US" sz="4400" dirty="0" smtClean="0"/>
            </a:br>
            <a:r>
              <a:rPr lang="en-US" sz="4400" dirty="0" smtClean="0"/>
              <a:t>	Opioid epidemic</a:t>
            </a:r>
            <a:br>
              <a:rPr lang="en-US" sz="4400" dirty="0" smtClean="0"/>
            </a:br>
            <a:r>
              <a:rPr lang="en-US" sz="4400" dirty="0" smtClean="0"/>
              <a:t/>
            </a:r>
            <a:br>
              <a:rPr lang="en-US" sz="4400" dirty="0" smtClean="0"/>
            </a:br>
            <a:endParaRPr lang="en-US" sz="4400" dirty="0"/>
          </a:p>
        </p:txBody>
      </p:sp>
    </p:spTree>
    <p:extLst>
      <p:ext uri="{BB962C8B-B14F-4D97-AF65-F5344CB8AC3E}">
        <p14:creationId xmlns:p14="http://schemas.microsoft.com/office/powerpoint/2010/main" val="2984576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10B"/>
                </a:solidFill>
              </a:rPr>
              <a:t>Project Goal</a:t>
            </a:r>
            <a:endParaRPr lang="en-US" dirty="0">
              <a:solidFill>
                <a:srgbClr val="00510B"/>
              </a:solidFill>
            </a:endParaRPr>
          </a:p>
        </p:txBody>
      </p:sp>
      <p:sp>
        <p:nvSpPr>
          <p:cNvPr id="5" name="Content Placeholder 4"/>
          <p:cNvSpPr>
            <a:spLocks noGrp="1"/>
          </p:cNvSpPr>
          <p:nvPr>
            <p:ph idx="1"/>
          </p:nvPr>
        </p:nvSpPr>
        <p:spPr/>
        <p:txBody>
          <a:bodyPr>
            <a:normAutofit/>
          </a:bodyPr>
          <a:lstStyle/>
          <a:p>
            <a:pPr marL="0" indent="0">
              <a:buNone/>
            </a:pPr>
            <a:r>
              <a:rPr lang="en-US" sz="2800" dirty="0">
                <a:solidFill>
                  <a:schemeClr val="tx1"/>
                </a:solidFill>
              </a:rPr>
              <a:t>To increase access to immediate postpartum long-acting reversible contraception (LARC) as a </a:t>
            </a:r>
            <a:r>
              <a:rPr lang="en-US" sz="2800" b="1" dirty="0">
                <a:solidFill>
                  <a:schemeClr val="tx1"/>
                </a:solidFill>
              </a:rPr>
              <a:t>contraceptive option</a:t>
            </a:r>
            <a:r>
              <a:rPr lang="en-US" sz="2800" dirty="0">
                <a:solidFill>
                  <a:schemeClr val="tx1"/>
                </a:solidFill>
              </a:rPr>
              <a:t> in Florida hospitals.</a:t>
            </a:r>
          </a:p>
          <a:p>
            <a:endParaRPr lang="en-US" sz="2800" dirty="0">
              <a:solidFill>
                <a:schemeClr val="tx1"/>
              </a:solidFill>
            </a:endParaRPr>
          </a:p>
        </p:txBody>
      </p:sp>
      <p:sp>
        <p:nvSpPr>
          <p:cNvPr id="4" name="Slide Number Placeholder 3"/>
          <p:cNvSpPr>
            <a:spLocks noGrp="1"/>
          </p:cNvSpPr>
          <p:nvPr>
            <p:ph type="sldNum" sz="quarter" idx="4294967295"/>
          </p:nvPr>
        </p:nvSpPr>
        <p:spPr/>
        <p:txBody>
          <a:bodyPr/>
          <a:lstStyle/>
          <a:p>
            <a:fld id="{800332C6-A5C1-4D88-ADCE-6F3163D8595A}" type="slidenum">
              <a:rPr lang="en-US" smtClean="0">
                <a:solidFill>
                  <a:prstClr val="white"/>
                </a:solidFill>
              </a:rPr>
              <a:pPr/>
              <a:t>70</a:t>
            </a:fld>
            <a:endParaRPr lang="en-US" dirty="0">
              <a:solidFill>
                <a:prstClr val="white"/>
              </a:solidFill>
            </a:endParaRPr>
          </a:p>
        </p:txBody>
      </p:sp>
    </p:spTree>
    <p:extLst>
      <p:ext uri="{BB962C8B-B14F-4D97-AF65-F5344CB8AC3E}">
        <p14:creationId xmlns:p14="http://schemas.microsoft.com/office/powerpoint/2010/main" val="703091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LARC Initiative</a:t>
            </a:r>
            <a:br>
              <a:rPr lang="en-US" dirty="0" smtClean="0"/>
            </a:br>
            <a:r>
              <a:rPr lang="en-US" dirty="0" smtClean="0"/>
              <a:t>Two Phases</a:t>
            </a:r>
            <a:endParaRPr lang="en-US" dirty="0"/>
          </a:p>
        </p:txBody>
      </p:sp>
      <p:sp>
        <p:nvSpPr>
          <p:cNvPr id="3" name="Content Placeholder 2"/>
          <p:cNvSpPr>
            <a:spLocks noGrp="1"/>
          </p:cNvSpPr>
          <p:nvPr>
            <p:ph idx="1"/>
          </p:nvPr>
        </p:nvSpPr>
        <p:spPr>
          <a:xfrm>
            <a:off x="457200" y="1981200"/>
            <a:ext cx="8229600" cy="4144963"/>
          </a:xfrm>
        </p:spPr>
        <p:txBody>
          <a:bodyPr>
            <a:normAutofit/>
          </a:bodyPr>
          <a:lstStyle/>
          <a:p>
            <a:r>
              <a:rPr lang="en-US" b="1" dirty="0" smtClean="0"/>
              <a:t>Pre-Implementation Phase:  </a:t>
            </a:r>
          </a:p>
          <a:p>
            <a:pPr marL="457200" lvl="1" indent="0">
              <a:buNone/>
            </a:pPr>
            <a:r>
              <a:rPr lang="en-US" dirty="0" smtClean="0"/>
              <a:t>Focuses on getting structural changes in place to allow for acquisition and billing of LARCs</a:t>
            </a:r>
          </a:p>
          <a:p>
            <a:endParaRPr lang="en-US" b="1" dirty="0"/>
          </a:p>
          <a:p>
            <a:r>
              <a:rPr lang="en-US" b="1" dirty="0" smtClean="0"/>
              <a:t>Implementation Phase:</a:t>
            </a:r>
          </a:p>
          <a:p>
            <a:pPr marL="457200" lvl="1" indent="0">
              <a:buNone/>
            </a:pPr>
            <a:r>
              <a:rPr lang="en-US" dirty="0" smtClean="0"/>
              <a:t>Focuses on provision of new service</a:t>
            </a:r>
          </a:p>
          <a:p>
            <a:pPr lvl="1"/>
            <a:endParaRPr lang="en-US" dirty="0"/>
          </a:p>
          <a:p>
            <a:pPr lvl="1"/>
            <a:endParaRPr lang="en-US" dirty="0" smtClean="0"/>
          </a:p>
          <a:p>
            <a:pPr lvl="1"/>
            <a:endParaRPr lang="en-US" dirty="0"/>
          </a:p>
          <a:p>
            <a:pPr marL="457200" lvl="1" indent="0">
              <a:buNone/>
            </a:pPr>
            <a:endParaRPr lang="en-US" sz="2600" dirty="0" smtClean="0"/>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71</a:t>
            </a:fld>
            <a:endParaRPr lang="en-US" dirty="0">
              <a:solidFill>
                <a:prstClr val="white"/>
              </a:solidFill>
            </a:endParaRPr>
          </a:p>
        </p:txBody>
      </p:sp>
    </p:spTree>
    <p:extLst>
      <p:ext uri="{BB962C8B-B14F-4D97-AF65-F5344CB8AC3E}">
        <p14:creationId xmlns:p14="http://schemas.microsoft.com/office/powerpoint/2010/main" val="5978077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Planning and Support for this Project</a:t>
            </a:r>
            <a:endParaRPr lang="en-US" dirty="0"/>
          </a:p>
        </p:txBody>
      </p:sp>
      <p:sp>
        <p:nvSpPr>
          <p:cNvPr id="3" name="Content Placeholder 2"/>
          <p:cNvSpPr>
            <a:spLocks noGrp="1"/>
          </p:cNvSpPr>
          <p:nvPr>
            <p:ph idx="1"/>
          </p:nvPr>
        </p:nvSpPr>
        <p:spPr/>
        <p:txBody>
          <a:bodyPr>
            <a:normAutofit/>
          </a:bodyPr>
          <a:lstStyle/>
          <a:p>
            <a:r>
              <a:rPr lang="en-US" sz="2800" dirty="0" smtClean="0"/>
              <a:t>Agency for Healthcare Administration (Medicaid)</a:t>
            </a:r>
          </a:p>
          <a:p>
            <a:r>
              <a:rPr lang="en-US" sz="2800" dirty="0" smtClean="0"/>
              <a:t>Florida Department of Health</a:t>
            </a:r>
          </a:p>
          <a:p>
            <a:r>
              <a:rPr lang="en-US" sz="2800" dirty="0" smtClean="0"/>
              <a:t>ACOG District XII</a:t>
            </a:r>
          </a:p>
          <a:p>
            <a:r>
              <a:rPr lang="en-US" sz="2800" dirty="0" smtClean="0"/>
              <a:t>Florida Association of Healthy Start Coalitions</a:t>
            </a:r>
          </a:p>
          <a:p>
            <a:r>
              <a:rPr lang="en-US" sz="2800" dirty="0" smtClean="0"/>
              <a:t>Aetna and United</a:t>
            </a:r>
          </a:p>
          <a:p>
            <a:r>
              <a:rPr lang="en-US" sz="2800" dirty="0" smtClean="0"/>
              <a:t>AWHONN </a:t>
            </a:r>
          </a:p>
          <a:p>
            <a:r>
              <a:rPr lang="en-US" sz="2800" dirty="0" smtClean="0"/>
              <a:t>Health Provider Representatives</a:t>
            </a:r>
            <a:endParaRPr lang="en-US" sz="2800" dirty="0"/>
          </a:p>
        </p:txBody>
      </p:sp>
      <p:sp>
        <p:nvSpPr>
          <p:cNvPr id="4" name="Slide Number Placeholder 3"/>
          <p:cNvSpPr>
            <a:spLocks noGrp="1"/>
          </p:cNvSpPr>
          <p:nvPr>
            <p:ph type="sldNum" sz="quarter" idx="12"/>
          </p:nvPr>
        </p:nvSpPr>
        <p:spPr/>
        <p:txBody>
          <a:bodyPr/>
          <a:lstStyle/>
          <a:p>
            <a:fld id="{800332C6-A5C1-4D88-ADCE-6F3163D8595A}" type="slidenum">
              <a:rPr lang="en-US" smtClean="0"/>
              <a:t>72</a:t>
            </a:fld>
            <a:endParaRPr lang="en-US" dirty="0"/>
          </a:p>
        </p:txBody>
      </p:sp>
    </p:spTree>
    <p:extLst>
      <p:ext uri="{BB962C8B-B14F-4D97-AF65-F5344CB8AC3E}">
        <p14:creationId xmlns:p14="http://schemas.microsoft.com/office/powerpoint/2010/main" val="1640162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59536" y="420624"/>
            <a:ext cx="7461504" cy="630936"/>
          </a:xfrm>
          <a:prstGeom prst="roundRect">
            <a:avLst/>
          </a:prstGeom>
          <a:solidFill>
            <a:srgbClr val="AFA379"/>
          </a:solidFill>
          <a:ln>
            <a:solidFill>
              <a:srgbClr val="00510A"/>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9536" y="420623"/>
            <a:ext cx="7461504" cy="630937"/>
          </a:xfrm>
        </p:spPr>
        <p:txBody>
          <a:bodyPr>
            <a:normAutofit fontScale="90000"/>
          </a:bodyPr>
          <a:lstStyle/>
          <a:p>
            <a:pPr algn="ctr"/>
            <a:r>
              <a:rPr lang="en-US" sz="4000" dirty="0" smtClean="0">
                <a:solidFill>
                  <a:srgbClr val="00510B"/>
                </a:solidFill>
                <a:effectLst>
                  <a:outerShdw blurRad="38100" dist="38100" dir="2700000" algn="tl">
                    <a:srgbClr val="000000">
                      <a:alpha val="43137"/>
                    </a:srgbClr>
                  </a:outerShdw>
                </a:effectLst>
              </a:rPr>
              <a:t>Keys to FPQC Successes to Date</a:t>
            </a:r>
            <a:endParaRPr lang="en-US" sz="4000" dirty="0">
              <a:solidFill>
                <a:srgbClr val="00510B"/>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294967295"/>
          </p:nvPr>
        </p:nvSpPr>
        <p:spPr/>
        <p:txBody>
          <a:bodyPr/>
          <a:lstStyle/>
          <a:p>
            <a:fld id="{800332C6-A5C1-4D88-ADCE-6F3163D8595A}" type="slidenum">
              <a:rPr lang="en-US" smtClean="0"/>
              <a:t>73</a:t>
            </a:fld>
            <a:endParaRPr lang="en-US" dirty="0"/>
          </a:p>
        </p:txBody>
      </p:sp>
      <p:sp>
        <p:nvSpPr>
          <p:cNvPr id="5" name="Content Placeholder 4"/>
          <p:cNvSpPr>
            <a:spLocks noGrp="1"/>
          </p:cNvSpPr>
          <p:nvPr>
            <p:ph idx="1"/>
          </p:nvPr>
        </p:nvSpPr>
        <p:spPr>
          <a:xfrm>
            <a:off x="321125" y="1321904"/>
            <a:ext cx="8554357" cy="4124040"/>
          </a:xfrm>
        </p:spPr>
        <p:txBody>
          <a:bodyPr>
            <a:noAutofit/>
          </a:bodyPr>
          <a:lstStyle/>
          <a:p>
            <a:pPr>
              <a:spcBef>
                <a:spcPts val="0"/>
              </a:spcBef>
              <a:spcAft>
                <a:spcPts val="1500"/>
              </a:spcAft>
            </a:pPr>
            <a:r>
              <a:rPr lang="en-US" sz="2800" dirty="0" smtClean="0"/>
              <a:t>Support of organizational partners in promoting QI efforts with members</a:t>
            </a:r>
          </a:p>
          <a:p>
            <a:pPr>
              <a:spcBef>
                <a:spcPts val="0"/>
              </a:spcBef>
              <a:spcAft>
                <a:spcPts val="1500"/>
              </a:spcAft>
            </a:pPr>
            <a:r>
              <a:rPr lang="en-US" sz="2800" dirty="0" smtClean="0"/>
              <a:t>Funding from the Florida Dept. of Health and others</a:t>
            </a:r>
          </a:p>
          <a:p>
            <a:pPr>
              <a:spcBef>
                <a:spcPts val="0"/>
              </a:spcBef>
              <a:spcAft>
                <a:spcPts val="1500"/>
              </a:spcAft>
            </a:pPr>
            <a:r>
              <a:rPr lang="en-US" sz="2800" dirty="0" smtClean="0"/>
              <a:t>Committed nurses and physicians who develop and participate in projects</a:t>
            </a:r>
            <a:endParaRPr lang="en-US" sz="2800" dirty="0"/>
          </a:p>
          <a:p>
            <a:pPr>
              <a:spcBef>
                <a:spcPts val="0"/>
              </a:spcBef>
              <a:spcAft>
                <a:spcPts val="1500"/>
              </a:spcAft>
            </a:pPr>
            <a:r>
              <a:rPr lang="en-US" sz="2800" dirty="0" smtClean="0"/>
              <a:t>Building </a:t>
            </a:r>
            <a:r>
              <a:rPr lang="en-US" sz="2800" dirty="0"/>
              <a:t>QI culture through trainings and monthly learning </a:t>
            </a:r>
            <a:r>
              <a:rPr lang="en-US" sz="2800" dirty="0" smtClean="0"/>
              <a:t>sessions</a:t>
            </a:r>
          </a:p>
          <a:p>
            <a:pPr>
              <a:spcBef>
                <a:spcPts val="0"/>
              </a:spcBef>
              <a:spcAft>
                <a:spcPts val="1500"/>
              </a:spcAft>
            </a:pPr>
            <a:r>
              <a:rPr lang="en-US" sz="2800" dirty="0" smtClean="0"/>
              <a:t>Our statewide partners are now seeing the FPQC as a natural extension of their organization and their work</a:t>
            </a:r>
            <a:endParaRPr lang="en-US" sz="2800" dirty="0"/>
          </a:p>
          <a:p>
            <a:pPr marL="0" indent="0">
              <a:spcBef>
                <a:spcPts val="0"/>
              </a:spcBef>
              <a:spcAft>
                <a:spcPts val="1500"/>
              </a:spcAft>
              <a:buNone/>
            </a:pPr>
            <a:endParaRPr lang="en-US" sz="2800" dirty="0">
              <a:latin typeface="Arial Narrow" panose="020B0606020202030204" pitchFamily="34" charset="0"/>
            </a:endParaRPr>
          </a:p>
          <a:p>
            <a:pPr>
              <a:spcBef>
                <a:spcPts val="0"/>
              </a:spcBef>
              <a:spcAft>
                <a:spcPts val="1500"/>
              </a:spcAft>
            </a:pPr>
            <a:endParaRPr lang="en-US" sz="2800" dirty="0">
              <a:latin typeface="Arial Narrow" panose="020B0606020202030204" pitchFamily="34" charset="0"/>
            </a:endParaRPr>
          </a:p>
        </p:txBody>
      </p:sp>
    </p:spTree>
    <p:extLst>
      <p:ext uri="{BB962C8B-B14F-4D97-AF65-F5344CB8AC3E}">
        <p14:creationId xmlns:p14="http://schemas.microsoft.com/office/powerpoint/2010/main" val="2836331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30" y="3317870"/>
            <a:ext cx="7772400" cy="2819883"/>
          </a:xfrm>
          <a:solidFill>
            <a:schemeClr val="bg1"/>
          </a:solidFill>
          <a:ln w="31750">
            <a:solidFill>
              <a:srgbClr val="00510B"/>
            </a:solidFill>
          </a:ln>
        </p:spPr>
        <p:txBody>
          <a:bodyPr/>
          <a:lstStyle/>
          <a:p>
            <a:pPr algn="ctr"/>
            <a:r>
              <a:rPr lang="en-US" b="1" dirty="0" smtClean="0">
                <a:effectLst>
                  <a:outerShdw blurRad="38100" dist="38100" dir="2700000" algn="tl">
                    <a:srgbClr val="000000">
                      <a:alpha val="43137"/>
                    </a:srgbClr>
                  </a:outerShdw>
                </a:effectLst>
              </a:rPr>
              <a:t>New Initiatives</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74</a:t>
            </a:fld>
            <a:endParaRPr lang="en-US" dirty="0">
              <a:solidFill>
                <a:prstClr val="white"/>
              </a:solidFill>
            </a:endParaRPr>
          </a:p>
        </p:txBody>
      </p:sp>
      <p:sp>
        <p:nvSpPr>
          <p:cNvPr id="3" name="Content Placeholder 2"/>
          <p:cNvSpPr>
            <a:spLocks noGrp="1"/>
          </p:cNvSpPr>
          <p:nvPr>
            <p:ph type="body" idx="1"/>
          </p:nvPr>
        </p:nvSpPr>
        <p:spPr>
          <a:xfrm>
            <a:off x="806777" y="4033093"/>
            <a:ext cx="7578090" cy="1991926"/>
          </a:xfrm>
          <a:solidFill>
            <a:srgbClr val="9C855A"/>
          </a:solidFill>
        </p:spPr>
        <p:txBody>
          <a:bodyPr anchor="ctr" anchorCtr="0">
            <a:normAutofit/>
          </a:bodyPr>
          <a:lstStyle/>
          <a:p>
            <a:pPr indent="-457200">
              <a:spcBef>
                <a:spcPts val="0"/>
              </a:spcBef>
              <a:buFont typeface="Arial" panose="020B0604020202020204" pitchFamily="34" charset="0"/>
              <a:buChar char="•"/>
            </a:pPr>
            <a:r>
              <a:rPr lang="en-US" sz="2800" dirty="0" smtClean="0">
                <a:solidFill>
                  <a:schemeClr val="bg1"/>
                </a:solidFill>
              </a:rPr>
              <a:t>Neonatal Abstinence Syndrome (NAS) 	launching in Fall 2018</a:t>
            </a:r>
            <a:endParaRPr lang="en-US" sz="2800" dirty="0">
              <a:solidFill>
                <a:schemeClr val="bg1"/>
              </a:solidFill>
            </a:endParaRPr>
          </a:p>
        </p:txBody>
      </p:sp>
    </p:spTree>
    <p:extLst>
      <p:ext uri="{BB962C8B-B14F-4D97-AF65-F5344CB8AC3E}">
        <p14:creationId xmlns:p14="http://schemas.microsoft.com/office/powerpoint/2010/main" val="1647459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685346"/>
          </a:xfrm>
        </p:spPr>
        <p:txBody>
          <a:bodyPr>
            <a:normAutofit fontScale="90000"/>
          </a:bodyPr>
          <a:lstStyle/>
          <a:p>
            <a:r>
              <a:rPr lang="en-US" cap="small" dirty="0" smtClean="0">
                <a:solidFill>
                  <a:srgbClr val="9C855A"/>
                </a:solidFill>
              </a:rPr>
              <a:t>Questions?</a:t>
            </a:r>
            <a:endParaRPr lang="en-US" cap="small" dirty="0">
              <a:solidFill>
                <a:srgbClr val="9C855A"/>
              </a:solidFill>
            </a:endParaRPr>
          </a:p>
        </p:txBody>
      </p:sp>
      <p:sp>
        <p:nvSpPr>
          <p:cNvPr id="3" name="Content Placeholder 2"/>
          <p:cNvSpPr>
            <a:spLocks noGrp="1"/>
          </p:cNvSpPr>
          <p:nvPr>
            <p:ph type="subTitle" idx="1"/>
          </p:nvPr>
        </p:nvSpPr>
        <p:spPr>
          <a:xfrm>
            <a:off x="2667000" y="2815772"/>
            <a:ext cx="5275385" cy="2269276"/>
          </a:xfrm>
        </p:spPr>
        <p:txBody>
          <a:bodyPr>
            <a:normAutofit fontScale="25000" lnSpcReduction="20000"/>
          </a:bodyPr>
          <a:lstStyle/>
          <a:p>
            <a:pPr marL="0" indent="0" algn="l">
              <a:lnSpc>
                <a:spcPct val="220000"/>
              </a:lnSpc>
              <a:buNone/>
            </a:pPr>
            <a:r>
              <a:rPr lang="en-US" sz="8000" b="1" dirty="0" smtClean="0">
                <a:solidFill>
                  <a:schemeClr val="tx1"/>
                </a:solidFill>
              </a:rPr>
              <a:t>Facebook.com/TheFPQC/</a:t>
            </a:r>
            <a:endParaRPr lang="en-US" sz="3400" b="1" dirty="0">
              <a:solidFill>
                <a:schemeClr val="tx1"/>
              </a:solidFill>
            </a:endParaRPr>
          </a:p>
          <a:p>
            <a:pPr marL="0" indent="0" algn="l">
              <a:lnSpc>
                <a:spcPct val="220000"/>
              </a:lnSpc>
              <a:buNone/>
            </a:pPr>
            <a:r>
              <a:rPr lang="en-US" sz="8000" b="1" dirty="0" smtClean="0">
                <a:solidFill>
                  <a:schemeClr val="tx1"/>
                </a:solidFill>
              </a:rPr>
              <a:t>@TheFPQC</a:t>
            </a:r>
          </a:p>
          <a:p>
            <a:pPr algn="l">
              <a:lnSpc>
                <a:spcPct val="220000"/>
              </a:lnSpc>
            </a:pPr>
            <a:r>
              <a:rPr lang="en-US" sz="8000" b="1" dirty="0">
                <a:solidFill>
                  <a:schemeClr val="tx1"/>
                </a:solidFill>
              </a:rPr>
              <a:t>Join our mailing list at </a:t>
            </a:r>
            <a:r>
              <a:rPr lang="en-US" sz="8000" b="1" dirty="0" smtClean="0">
                <a:solidFill>
                  <a:schemeClr val="tx1"/>
                </a:solidFill>
              </a:rPr>
              <a:t>FPQC.org</a:t>
            </a:r>
            <a:endParaRPr lang="en-US" sz="3400" b="1" dirty="0" smtClean="0">
              <a:solidFill>
                <a:schemeClr val="tx1"/>
              </a:solidFill>
            </a:endParaRPr>
          </a:p>
          <a:p>
            <a:pPr algn="l">
              <a:lnSpc>
                <a:spcPct val="220000"/>
              </a:lnSpc>
            </a:pPr>
            <a:r>
              <a:rPr lang="en-US" sz="8000" b="1" dirty="0" smtClean="0">
                <a:solidFill>
                  <a:schemeClr val="tx1"/>
                </a:solidFill>
              </a:rPr>
              <a:t>E-mail: FPQC@health.usf.edu</a:t>
            </a:r>
          </a:p>
          <a:p>
            <a:pPr algn="l">
              <a:lnSpc>
                <a:spcPct val="220000"/>
              </a:lnSpc>
            </a:pPr>
            <a:endParaRPr lang="en-US" sz="8000" b="1" dirty="0">
              <a:solidFill>
                <a:schemeClr val="tx1"/>
              </a:solidFill>
            </a:endParaRPr>
          </a:p>
          <a:p>
            <a:pPr marL="0" indent="0" algn="l">
              <a:lnSpc>
                <a:spcPct val="220000"/>
              </a:lnSpc>
              <a:buNone/>
            </a:pPr>
            <a:endParaRPr lang="en-US" sz="3400" b="1" dirty="0" smtClean="0">
              <a:solidFill>
                <a:schemeClr val="tx1"/>
              </a:solidFill>
            </a:endParaRP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4294967295"/>
          </p:nvPr>
        </p:nvSpPr>
        <p:spPr>
          <a:xfrm>
            <a:off x="0" y="6400800"/>
            <a:ext cx="381000" cy="317500"/>
          </a:xfrm>
        </p:spPr>
        <p:txBody>
          <a:bodyPr/>
          <a:lstStyle/>
          <a:p>
            <a:fld id="{800332C6-A5C1-4D88-ADCE-6F3163D8595A}" type="slidenum">
              <a:rPr lang="en-US" smtClean="0">
                <a:solidFill>
                  <a:prstClr val="white"/>
                </a:solidFill>
              </a:rPr>
              <a:pPr/>
              <a:t>75</a:t>
            </a:fld>
            <a:endParaRPr lang="en-US" dirty="0">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379" y="2956775"/>
            <a:ext cx="605290" cy="5810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298" y="3635548"/>
            <a:ext cx="595371" cy="5953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362" y="5085048"/>
            <a:ext cx="598628" cy="42746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6298" y="4355184"/>
            <a:ext cx="522504" cy="522504"/>
          </a:xfrm>
          <a:prstGeom prst="rect">
            <a:avLst/>
          </a:prstGeom>
        </p:spPr>
      </p:pic>
    </p:spTree>
    <p:extLst>
      <p:ext uri="{BB962C8B-B14F-4D97-AF65-F5344CB8AC3E}">
        <p14:creationId xmlns:p14="http://schemas.microsoft.com/office/powerpoint/2010/main" val="20457201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4473"/>
            <a:ext cx="7772400" cy="1470025"/>
          </a:xfrm>
        </p:spPr>
        <p:txBody>
          <a:bodyPr>
            <a:normAutofit/>
          </a:bodyPr>
          <a:lstStyle/>
          <a:p>
            <a:r>
              <a:rPr lang="en-US" sz="3600" b="1" dirty="0" smtClean="0"/>
              <a:t>Illinois Perinatal Quality Collaborative</a:t>
            </a:r>
            <a:endParaRPr lang="en-US" sz="3600" dirty="0"/>
          </a:p>
        </p:txBody>
      </p:sp>
      <p:sp>
        <p:nvSpPr>
          <p:cNvPr id="3" name="Subtitle 2"/>
          <p:cNvSpPr>
            <a:spLocks noGrp="1"/>
          </p:cNvSpPr>
          <p:nvPr>
            <p:ph type="subTitle" idx="1"/>
          </p:nvPr>
        </p:nvSpPr>
        <p:spPr>
          <a:xfrm>
            <a:off x="1905000" y="4698124"/>
            <a:ext cx="5578764" cy="938722"/>
          </a:xfrm>
        </p:spPr>
        <p:txBody>
          <a:bodyPr>
            <a:normAutofit fontScale="70000" lnSpcReduction="20000"/>
          </a:bodyPr>
          <a:lstStyle/>
          <a:p>
            <a:r>
              <a:rPr lang="en-US" dirty="0" smtClean="0"/>
              <a:t>Brenda Barker, M Ed, MBA</a:t>
            </a:r>
          </a:p>
          <a:p>
            <a:r>
              <a:rPr lang="en-US" dirty="0" smtClean="0"/>
              <a:t>Executive Director &amp; Improvement Advisor</a:t>
            </a:r>
          </a:p>
          <a:p>
            <a:endParaRPr lang="en-US" dirty="0"/>
          </a:p>
        </p:txBody>
      </p:sp>
      <p:pic>
        <p:nvPicPr>
          <p:cNvPr id="4" name="Picture 12" descr="TIPQC LOGO"/>
          <p:cNvPicPr>
            <a:picLocks noChangeAspect="1" noChangeArrowheads="1"/>
          </p:cNvPicPr>
          <p:nvPr/>
        </p:nvPicPr>
        <p:blipFill>
          <a:blip r:embed="rId2" cstate="print"/>
          <a:srcRect/>
          <a:stretch>
            <a:fillRect/>
          </a:stretch>
        </p:blipFill>
        <p:spPr bwMode="auto">
          <a:xfrm>
            <a:off x="3844625" y="3169516"/>
            <a:ext cx="1905000" cy="790575"/>
          </a:xfrm>
          <a:prstGeom prst="rect">
            <a:avLst/>
          </a:prstGeom>
          <a:noFill/>
          <a:ln w="9525">
            <a:noFill/>
            <a:miter lim="800000"/>
            <a:headEnd/>
            <a:tailEnd/>
          </a:ln>
        </p:spPr>
      </p:pic>
    </p:spTree>
    <p:extLst>
      <p:ext uri="{BB962C8B-B14F-4D97-AF65-F5344CB8AC3E}">
        <p14:creationId xmlns:p14="http://schemas.microsoft.com/office/powerpoint/2010/main" val="22514291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4000" b="1">
                <a:latin typeface="Arial" charset="0"/>
                <a:cs typeface="Arial" charset="0"/>
              </a:rPr>
              <a:t>And How Are the Children?</a:t>
            </a:r>
          </a:p>
        </p:txBody>
      </p:sp>
      <p:pic>
        <p:nvPicPr>
          <p:cNvPr id="21507" name="Picture 5" descr="File:Bundesarchiv Bild 105-DOA0556, Deutsch-Ostafrika, Massaikrieger.jpg">
            <a:hlinkClick r:id="rId3"/>
          </p:cNvPr>
          <p:cNvPicPr>
            <a:picLocks noChangeAspect="1" noChangeArrowheads="1"/>
          </p:cNvPicPr>
          <p:nvPr/>
        </p:nvPicPr>
        <p:blipFill>
          <a:blip r:embed="rId4" cstate="print"/>
          <a:srcRect b="4439"/>
          <a:stretch>
            <a:fillRect/>
          </a:stretch>
        </p:blipFill>
        <p:spPr bwMode="auto">
          <a:xfrm>
            <a:off x="2003034" y="1556403"/>
            <a:ext cx="5719920" cy="3997794"/>
          </a:xfrm>
          <a:prstGeom prst="rect">
            <a:avLst/>
          </a:prstGeom>
          <a:noFill/>
          <a:ln w="9525">
            <a:noFill/>
            <a:miter lim="800000"/>
            <a:headEnd/>
            <a:tailEnd/>
          </a:ln>
        </p:spPr>
      </p:pic>
    </p:spTree>
    <p:extLst>
      <p:ext uri="{BB962C8B-B14F-4D97-AF65-F5344CB8AC3E}">
        <p14:creationId xmlns:p14="http://schemas.microsoft.com/office/powerpoint/2010/main" val="22339582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normAutofit/>
          </a:bodyPr>
          <a:lstStyle/>
          <a:p>
            <a:r>
              <a:rPr lang="en-US" b="1" dirty="0" smtClean="0">
                <a:ln w="12700">
                  <a:solidFill>
                    <a:schemeClr val="tx2">
                      <a:satMod val="155000"/>
                    </a:schemeClr>
                  </a:solidFill>
                  <a:prstDash val="solid"/>
                </a:ln>
                <a:solidFill>
                  <a:schemeClr val="bg1"/>
                </a:solidFill>
              </a:rPr>
              <a:t>Disclosures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I have no financial relationships to disclose.</a:t>
            </a:r>
          </a:p>
          <a:p>
            <a:r>
              <a:rPr lang="en-US" dirty="0" smtClean="0"/>
              <a:t>I will not be discussing off-label applications of devices or pharmaceuticals.</a:t>
            </a:r>
          </a:p>
          <a:p>
            <a:endParaRPr lang="en-US" dirty="0" smtClean="0"/>
          </a:p>
          <a:p>
            <a:pPr marL="0" indent="0">
              <a:buNone/>
            </a:pPr>
            <a:endParaRPr lang="en-US" dirty="0"/>
          </a:p>
          <a:p>
            <a:endParaRPr lang="en-US" dirty="0"/>
          </a:p>
          <a:p>
            <a:r>
              <a:rPr lang="en-US" sz="2000" i="1" dirty="0" smtClean="0">
                <a:solidFill>
                  <a:schemeClr val="accent1"/>
                </a:solidFill>
              </a:rPr>
              <a:t>I do however have 11 children</a:t>
            </a:r>
          </a:p>
          <a:p>
            <a:r>
              <a:rPr lang="en-US" sz="2000" i="1" dirty="0" smtClean="0">
                <a:solidFill>
                  <a:schemeClr val="accent1"/>
                </a:solidFill>
              </a:rPr>
              <a:t>I am a new NICU grandmother</a:t>
            </a:r>
          </a:p>
          <a:p>
            <a:r>
              <a:rPr lang="en-US" sz="2000" i="1" dirty="0" smtClean="0">
                <a:solidFill>
                  <a:schemeClr val="accent1"/>
                </a:solidFill>
              </a:rPr>
              <a:t>And sometimes …</a:t>
            </a:r>
            <a:endParaRPr lang="en-US" sz="2000" i="1" dirty="0">
              <a:solidFill>
                <a:schemeClr val="accent1"/>
              </a:solidFill>
            </a:endParaRPr>
          </a:p>
        </p:txBody>
      </p:sp>
    </p:spTree>
    <p:extLst>
      <p:ext uri="{BB962C8B-B14F-4D97-AF65-F5344CB8AC3E}">
        <p14:creationId xmlns:p14="http://schemas.microsoft.com/office/powerpoint/2010/main" val="37799079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83091"/>
            <a:ext cx="8229600" cy="1143000"/>
          </a:xfrm>
          <a:solidFill>
            <a:schemeClr val="accent4"/>
          </a:solidFill>
        </p:spPr>
        <p:txBody>
          <a:bodyPr/>
          <a:lstStyle/>
          <a:p>
            <a:r>
              <a:rPr lang="en-US" sz="3600" dirty="0" smtClean="0">
                <a:solidFill>
                  <a:schemeClr val="bg1"/>
                </a:solidFill>
                <a:latin typeface="Arial" panose="020B0604020202020204" pitchFamily="34" charset="0"/>
                <a:cs typeface="Arial" panose="020B0604020202020204" pitchFamily="34" charset="0"/>
              </a:rPr>
              <a:t>TIPQC in 2017</a:t>
            </a:r>
            <a:endParaRPr lang="en-US" sz="36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7086600"/>
            <a:ext cx="8839200" cy="5562600"/>
          </a:xfrm>
        </p:spPr>
        <p:txBody>
          <a:bodyPr>
            <a:normAutofit/>
          </a:bodyPr>
          <a:lstStyle/>
          <a:p>
            <a:pPr lvl="1"/>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Statewide engagement</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Annual meeting</a:t>
            </a:r>
          </a:p>
          <a:p>
            <a:pPr lvl="1"/>
            <a:r>
              <a:rPr lang="en-US" dirty="0" smtClean="0">
                <a:latin typeface="Arial" panose="020B0604020202020204" pitchFamily="34" charset="0"/>
                <a:cs typeface="Arial" panose="020B0604020202020204" pitchFamily="34" charset="0"/>
              </a:rPr>
              <a:t>~300 attendees</a:t>
            </a:r>
          </a:p>
          <a:p>
            <a:pPr lvl="1"/>
            <a:r>
              <a:rPr lang="en-US" dirty="0" smtClean="0">
                <a:latin typeface="Arial" panose="020B0604020202020204" pitchFamily="34" charset="0"/>
                <a:cs typeface="Arial" panose="020B0604020202020204" pitchFamily="34" charset="0"/>
              </a:rPr>
              <a:t>Multidisciplinary</a:t>
            </a:r>
          </a:p>
        </p:txBody>
      </p:sp>
      <p:pic>
        <p:nvPicPr>
          <p:cNvPr id="1026" name="Picture 2" descr="C:\Users\DC47212\AppData\Local\Microsoft\Windows\INetCache\IE\ZJP8NZXI\Money_Cas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0" y="1394974"/>
            <a:ext cx="3221892" cy="2142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6346" y="3706072"/>
            <a:ext cx="3886200" cy="2862322"/>
          </a:xfrm>
          <a:prstGeom prst="rect">
            <a:avLst/>
          </a:prstGeom>
        </p:spPr>
        <p:txBody>
          <a:bodyPr wrap="square">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Funding</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State Medicaid (</a:t>
            </a:r>
            <a:r>
              <a:rPr lang="en-US" dirty="0" err="1">
                <a:latin typeface="Arial" panose="020B0604020202020204" pitchFamily="34" charset="0"/>
                <a:cs typeface="Arial" panose="020B0604020202020204" pitchFamily="34" charset="0"/>
              </a:rPr>
              <a:t>TennCare</a:t>
            </a:r>
            <a:r>
              <a:rPr lang="en-US" dirty="0">
                <a:latin typeface="Arial" panose="020B0604020202020204" pitchFamily="34" charset="0"/>
                <a:cs typeface="Arial" panose="020B0604020202020204" pitchFamily="34" charset="0"/>
              </a:rPr>
              <a:t>) budget (m</a:t>
            </a:r>
            <a:r>
              <a:rPr lang="en-US" dirty="0">
                <a:latin typeface="Arial" panose="020B0604020202020204" pitchFamily="34" charset="0"/>
                <a:cs typeface="Arial" panose="020B0604020202020204" pitchFamily="34" charset="0"/>
                <a:sym typeface="Wingdings" panose="05000000000000000000" pitchFamily="2" charset="2"/>
              </a:rPr>
              <a:t>atched state/federal funds)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Intra-governmental transfer to Tennessee Department of Health</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Additional funding for VON antimicrobial stewardship project</a:t>
            </a:r>
          </a:p>
        </p:txBody>
      </p:sp>
      <p:sp>
        <p:nvSpPr>
          <p:cNvPr id="6" name="Rectangle 5"/>
          <p:cNvSpPr/>
          <p:nvPr/>
        </p:nvSpPr>
        <p:spPr>
          <a:xfrm>
            <a:off x="4546600" y="3403653"/>
            <a:ext cx="4241800" cy="3139321"/>
          </a:xfrm>
          <a:prstGeom prst="rect">
            <a:avLst/>
          </a:prstGeom>
        </p:spPr>
        <p:txBody>
          <a:bodyPr wrap="square">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Statewide </a:t>
            </a:r>
            <a:r>
              <a:rPr lang="en-US" dirty="0">
                <a:latin typeface="Arial" panose="020B0604020202020204" pitchFamily="34" charset="0"/>
                <a:cs typeface="Arial" panose="020B0604020202020204" pitchFamily="34" charset="0"/>
              </a:rPr>
              <a:t>engagement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Annual meeting</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~300 attendees</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Multidisciplinary</a:t>
            </a:r>
          </a:p>
          <a:p>
            <a:pPr marL="742950" lvl="1"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Leadership Transition Model</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Celebrating 9 years </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ecognized, trusted partner</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359760" y="1540694"/>
            <a:ext cx="4615480" cy="1548356"/>
          </a:xfrm>
          <a:prstGeom prst="rect">
            <a:avLst/>
          </a:prstGeom>
        </p:spPr>
      </p:pic>
    </p:spTree>
    <p:extLst>
      <p:ext uri="{BB962C8B-B14F-4D97-AF65-F5344CB8AC3E}">
        <p14:creationId xmlns:p14="http://schemas.microsoft.com/office/powerpoint/2010/main" val="3431355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l"/>
            <a:r>
              <a:rPr lang="en-US" sz="3600" b="1" dirty="0" smtClean="0">
                <a:ln w="1905"/>
                <a:solidFill>
                  <a:srgbClr val="800000"/>
                </a:solidFill>
                <a:effectLst>
                  <a:innerShdw blurRad="69850" dist="43180" dir="5400000">
                    <a:srgbClr val="000000">
                      <a:alpha val="65000"/>
                    </a:srgbClr>
                  </a:innerShdw>
                </a:effectLst>
                <a:latin typeface="Calibri" panose="020F0502020204030204" pitchFamily="34" charset="0"/>
              </a:rPr>
              <a:t>Ohio Infant Mortality 1990 – 2016 </a:t>
            </a:r>
            <a:r>
              <a:rPr lang="en-US" sz="3600" b="1" i="1" dirty="0" smtClean="0">
                <a:ln w="1905"/>
                <a:solidFill>
                  <a:srgbClr val="800000"/>
                </a:solidFill>
                <a:effectLst>
                  <a:innerShdw blurRad="69850" dist="43180" dir="5400000">
                    <a:srgbClr val="000000">
                      <a:alpha val="65000"/>
                    </a:srgbClr>
                  </a:innerShdw>
                </a:effectLst>
                <a:latin typeface="Calibri" panose="020F0502020204030204" pitchFamily="34" charset="0"/>
              </a:rPr>
              <a:t>by</a:t>
            </a:r>
            <a:r>
              <a:rPr lang="en-US" sz="3600" b="1" dirty="0" smtClean="0">
                <a:ln w="1905"/>
                <a:solidFill>
                  <a:srgbClr val="800000"/>
                </a:solidFill>
                <a:effectLst>
                  <a:innerShdw blurRad="69850" dist="43180" dir="5400000">
                    <a:srgbClr val="000000">
                      <a:alpha val="65000"/>
                    </a:srgbClr>
                  </a:innerShdw>
                </a:effectLst>
                <a:latin typeface="Calibri" panose="020F0502020204030204" pitchFamily="34" charset="0"/>
              </a:rPr>
              <a:t/>
            </a:r>
            <a:br>
              <a:rPr lang="en-US" sz="3600" b="1" dirty="0" smtClean="0">
                <a:ln w="1905"/>
                <a:solidFill>
                  <a:srgbClr val="800000"/>
                </a:solidFill>
                <a:effectLst>
                  <a:innerShdw blurRad="69850" dist="43180" dir="5400000">
                    <a:srgbClr val="000000">
                      <a:alpha val="65000"/>
                    </a:srgbClr>
                  </a:innerShdw>
                </a:effectLst>
                <a:latin typeface="Calibri" panose="020F0502020204030204" pitchFamily="34" charset="0"/>
              </a:rPr>
            </a:br>
            <a:r>
              <a:rPr lang="en-US" sz="3600" b="1" dirty="0" smtClean="0">
                <a:ln w="1905"/>
                <a:solidFill>
                  <a:srgbClr val="800000"/>
                </a:solidFill>
                <a:effectLst>
                  <a:innerShdw blurRad="69850" dist="43180" dir="5400000">
                    <a:srgbClr val="000000">
                      <a:alpha val="65000"/>
                    </a:srgbClr>
                  </a:innerShdw>
                </a:effectLst>
                <a:latin typeface="Calibri" panose="020F0502020204030204" pitchFamily="34" charset="0"/>
              </a:rPr>
              <a:t>Maternal Race</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anose="020F0502020204030204" pitchFamily="34" charset="0"/>
              </a:rPr>
              <a:t>: </a:t>
            </a:r>
            <a:r>
              <a:rPr lang="en-US" sz="3600" b="1" dirty="0" smtClean="0">
                <a:ln w="1905"/>
                <a:solidFill>
                  <a:srgbClr val="00B050"/>
                </a:solidFill>
                <a:effectLst>
                  <a:innerShdw blurRad="69850" dist="43180" dir="5400000">
                    <a:srgbClr val="000000">
                      <a:alpha val="65000"/>
                    </a:srgbClr>
                  </a:innerShdw>
                </a:effectLst>
                <a:latin typeface="Calibri" panose="020F0502020204030204" pitchFamily="34" charset="0"/>
              </a:rPr>
              <a:t>Black 15.2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anose="020F0502020204030204" pitchFamily="34" charset="0"/>
              </a:rPr>
              <a:t>– </a:t>
            </a:r>
            <a:r>
              <a:rPr lang="en-US" sz="3600" b="1" dirty="0" smtClean="0">
                <a:ln w="1905"/>
                <a:solidFill>
                  <a:schemeClr val="accent4">
                    <a:lumMod val="60000"/>
                    <a:lumOff val="40000"/>
                  </a:schemeClr>
                </a:solidFill>
                <a:effectLst>
                  <a:innerShdw blurRad="69850" dist="43180" dir="5400000">
                    <a:srgbClr val="000000">
                      <a:alpha val="65000"/>
                    </a:srgbClr>
                  </a:innerShdw>
                </a:effectLst>
                <a:latin typeface="Calibri" panose="020F0502020204030204" pitchFamily="34" charset="0"/>
              </a:rPr>
              <a:t>White 5.8 </a:t>
            </a:r>
            <a:endParaRPr lang="en-US" sz="3600" b="1" dirty="0">
              <a:ln w="1905"/>
              <a:solidFill>
                <a:schemeClr val="accent4">
                  <a:lumMod val="60000"/>
                  <a:lumOff val="40000"/>
                </a:schemeClr>
              </a:solidFill>
              <a:effectLst>
                <a:innerShdw blurRad="69850" dist="43180" dir="5400000">
                  <a:srgbClr val="000000">
                    <a:alpha val="65000"/>
                  </a:srgbClr>
                </a:innerShdw>
              </a:effectLst>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1295400" y="1752600"/>
            <a:ext cx="7581900" cy="4546600"/>
          </a:xfrm>
          <a:prstGeom prst="rect">
            <a:avLst/>
          </a:prstGeom>
        </p:spPr>
      </p:pic>
    </p:spTree>
    <p:extLst>
      <p:ext uri="{BB962C8B-B14F-4D97-AF65-F5344CB8AC3E}">
        <p14:creationId xmlns:p14="http://schemas.microsoft.com/office/powerpoint/2010/main" val="2731086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anose="020B0604020202020204" pitchFamily="34" charset="0"/>
                <a:cs typeface="Arial" panose="020B0604020202020204" pitchFamily="34" charset="0"/>
              </a:rPr>
              <a:t>TIPQC in 2017</a:t>
            </a:r>
            <a:endParaRPr lang="en-US" sz="3600" dirty="0">
              <a:latin typeface="Arial" panose="020B0604020202020204" pitchFamily="34" charset="0"/>
              <a:cs typeface="Arial" panose="020B0604020202020204" pitchFamily="34" charset="0"/>
            </a:endParaRPr>
          </a:p>
        </p:txBody>
      </p:sp>
      <p:grpSp>
        <p:nvGrpSpPr>
          <p:cNvPr id="23" name="Group 22"/>
          <p:cNvGrpSpPr/>
          <p:nvPr/>
        </p:nvGrpSpPr>
        <p:grpSpPr>
          <a:xfrm>
            <a:off x="609600" y="5328172"/>
            <a:ext cx="8263465" cy="686142"/>
            <a:chOff x="609600" y="5301957"/>
            <a:chExt cx="8288866" cy="717844"/>
          </a:xfrm>
        </p:grpSpPr>
        <p:sp>
          <p:nvSpPr>
            <p:cNvPr id="5" name="Rectangle 4"/>
            <p:cNvSpPr/>
            <p:nvPr/>
          </p:nvSpPr>
          <p:spPr>
            <a:xfrm>
              <a:off x="609600" y="5334000"/>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Human Milk</a:t>
              </a:r>
              <a:b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for NICU</a:t>
              </a:r>
            </a:p>
            <a:p>
              <a:pPr algn="ctr" defTabSz="914400">
                <a:defRPr/>
              </a:pPr>
              <a:r>
                <a:rPr lang="en-US" sz="1000" dirty="0" smtClean="0">
                  <a:solidFill>
                    <a:schemeClr val="bg1"/>
                  </a:solidFill>
                </a:rPr>
                <a:t>2009-13</a:t>
              </a:r>
              <a:endParaRPr lang="en-US" sz="1000" dirty="0">
                <a:solidFill>
                  <a:schemeClr val="bg1"/>
                </a:solidFill>
              </a:endParaRPr>
            </a:p>
          </p:txBody>
        </p:sp>
        <p:sp>
          <p:nvSpPr>
            <p:cNvPr id="6" name="Rectangle 5"/>
            <p:cNvSpPr/>
            <p:nvPr/>
          </p:nvSpPr>
          <p:spPr>
            <a:xfrm>
              <a:off x="2652637" y="5313391"/>
              <a:ext cx="2107719"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Undetected CCHD</a:t>
              </a:r>
            </a:p>
            <a:p>
              <a:pPr algn="ctr" defTabSz="914400">
                <a:defRPr/>
              </a:pPr>
              <a:r>
                <a:rPr lang="en-US" sz="1000" dirty="0" smtClean="0">
                  <a:solidFill>
                    <a:schemeClr val="bg1"/>
                  </a:solidFill>
                </a:rPr>
                <a:t>2011-12</a:t>
              </a:r>
              <a:endParaRPr lang="en-US" sz="1000" dirty="0">
                <a:solidFill>
                  <a:schemeClr val="bg1"/>
                </a:solidFill>
              </a:endParaRPr>
            </a:p>
          </p:txBody>
        </p:sp>
        <p:sp>
          <p:nvSpPr>
            <p:cNvPr id="7" name="Rectangle 6"/>
            <p:cNvSpPr/>
            <p:nvPr/>
          </p:nvSpPr>
          <p:spPr>
            <a:xfrm>
              <a:off x="4734361" y="5311935"/>
              <a:ext cx="2092408" cy="70785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US" sz="1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EED Before</a:t>
              </a:r>
            </a:p>
            <a:p>
              <a:pPr algn="ctr" defTabSz="914400">
                <a:defRPr/>
              </a:pPr>
              <a:r>
                <a:rPr kumimoji="0" lang="en-US" sz="1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39 Weeks</a:t>
              </a:r>
            </a:p>
            <a:p>
              <a:pPr algn="ctr" defTabSz="914400">
                <a:defRPr/>
              </a:pPr>
              <a:r>
                <a:rPr lang="en-US" sz="1000" dirty="0" smtClean="0">
                  <a:solidFill>
                    <a:schemeClr val="bg1"/>
                  </a:solidFill>
                </a:rPr>
                <a:t>2009-15</a:t>
              </a:r>
              <a:endParaRPr lang="en-US" sz="1000" dirty="0">
                <a:solidFill>
                  <a:schemeClr val="bg1"/>
                </a:solidFill>
              </a:endParaRPr>
            </a:p>
          </p:txBody>
        </p:sp>
        <p:sp>
          <p:nvSpPr>
            <p:cNvPr id="8" name="Rectangle 7"/>
            <p:cNvSpPr/>
            <p:nvPr/>
          </p:nvSpPr>
          <p:spPr>
            <a:xfrm>
              <a:off x="6841066" y="5301957"/>
              <a:ext cx="2057400" cy="71784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Golden</a:t>
              </a:r>
              <a:b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Hour</a:t>
              </a:r>
            </a:p>
            <a:p>
              <a:pPr algn="ctr" defTabSz="914400">
                <a:defRPr/>
              </a:pPr>
              <a:r>
                <a:rPr lang="en-US" sz="1000" dirty="0" smtClean="0">
                  <a:solidFill>
                    <a:schemeClr val="bg1"/>
                  </a:solidFill>
                </a:rPr>
                <a:t>2012-2015</a:t>
              </a:r>
              <a:endParaRPr lang="en-US" sz="1000" dirty="0">
                <a:solidFill>
                  <a:schemeClr val="bg1"/>
                </a:solidFill>
              </a:endParaRPr>
            </a:p>
          </p:txBody>
        </p:sp>
      </p:grpSp>
      <p:grpSp>
        <p:nvGrpSpPr>
          <p:cNvPr id="24" name="Group 23"/>
          <p:cNvGrpSpPr/>
          <p:nvPr/>
        </p:nvGrpSpPr>
        <p:grpSpPr>
          <a:xfrm>
            <a:off x="598971" y="4628331"/>
            <a:ext cx="6206065" cy="717921"/>
            <a:chOff x="1676400" y="4590681"/>
            <a:chExt cx="6206065" cy="717921"/>
          </a:xfrm>
        </p:grpSpPr>
        <p:sp>
          <p:nvSpPr>
            <p:cNvPr id="9" name="Rectangle 8"/>
            <p:cNvSpPr/>
            <p:nvPr/>
          </p:nvSpPr>
          <p:spPr>
            <a:xfrm>
              <a:off x="1676400" y="4622802"/>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Hypothermia</a:t>
              </a:r>
            </a:p>
            <a:p>
              <a:pPr algn="ctr" defTabSz="914400">
                <a:defRPr/>
              </a:pPr>
              <a:r>
                <a:rPr lang="en-US" sz="1000" dirty="0" smtClean="0">
                  <a:solidFill>
                    <a:schemeClr val="bg1"/>
                  </a:solidFill>
                </a:rPr>
                <a:t>2009-10</a:t>
              </a:r>
              <a:endParaRPr lang="en-US" sz="1000" dirty="0">
                <a:solidFill>
                  <a:schemeClr val="bg1"/>
                </a:solidFill>
              </a:endParaRPr>
            </a:p>
          </p:txBody>
        </p:sp>
        <p:sp>
          <p:nvSpPr>
            <p:cNvPr id="10" name="Rectangle 9"/>
            <p:cNvSpPr/>
            <p:nvPr/>
          </p:nvSpPr>
          <p:spPr>
            <a:xfrm>
              <a:off x="3741749" y="4604724"/>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Antenatal</a:t>
              </a:r>
              <a:b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Steroids</a:t>
              </a:r>
            </a:p>
            <a:p>
              <a:pPr algn="ctr" defTabSz="914400">
                <a:defRPr/>
              </a:pPr>
              <a:r>
                <a:rPr lang="en-US" sz="1000" dirty="0" smtClean="0">
                  <a:solidFill>
                    <a:schemeClr val="bg1"/>
                  </a:solidFill>
                </a:rPr>
                <a:t>2013-14</a:t>
              </a:r>
              <a:endParaRPr lang="en-US" sz="1000" dirty="0">
                <a:solidFill>
                  <a:schemeClr val="bg1"/>
                </a:solidFill>
              </a:endParaRPr>
            </a:p>
          </p:txBody>
        </p:sp>
        <p:sp>
          <p:nvSpPr>
            <p:cNvPr id="11" name="Rectangle 10"/>
            <p:cNvSpPr/>
            <p:nvPr/>
          </p:nvSpPr>
          <p:spPr>
            <a:xfrm>
              <a:off x="5825065" y="4590681"/>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CLABSI</a:t>
              </a:r>
            </a:p>
            <a:p>
              <a:pPr algn="ctr" defTabSz="914400">
                <a:defRPr/>
              </a:pPr>
              <a:r>
                <a:rPr lang="en-US" sz="1000" dirty="0" smtClean="0">
                  <a:solidFill>
                    <a:schemeClr val="bg1"/>
                  </a:solidFill>
                </a:rPr>
                <a:t>2010-12</a:t>
              </a:r>
              <a:endParaRPr lang="en-US" sz="1000" dirty="0">
                <a:solidFill>
                  <a:schemeClr val="bg1"/>
                </a:solidFill>
              </a:endParaRPr>
            </a:p>
          </p:txBody>
        </p:sp>
      </p:grpSp>
      <p:grpSp>
        <p:nvGrpSpPr>
          <p:cNvPr id="25" name="Group 24"/>
          <p:cNvGrpSpPr/>
          <p:nvPr/>
        </p:nvGrpSpPr>
        <p:grpSpPr>
          <a:xfrm>
            <a:off x="3062311" y="2324951"/>
            <a:ext cx="3220721" cy="1601893"/>
            <a:chOff x="3953933" y="1369907"/>
            <a:chExt cx="3220721" cy="1601893"/>
          </a:xfrm>
        </p:grpSpPr>
        <p:sp>
          <p:nvSpPr>
            <p:cNvPr id="18" name="Rectangle 17"/>
            <p:cNvSpPr/>
            <p:nvPr/>
          </p:nvSpPr>
          <p:spPr>
            <a:xfrm>
              <a:off x="3953933" y="1371600"/>
              <a:ext cx="1600200" cy="16002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NICU Nutrition &amp; Growth</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5574454" y="1369907"/>
              <a:ext cx="1600200" cy="16002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VON--Antibiotic Stewardship</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20" name="TextBox 19"/>
          <p:cNvSpPr txBox="1"/>
          <p:nvPr/>
        </p:nvSpPr>
        <p:spPr>
          <a:xfrm>
            <a:off x="855134" y="2794433"/>
            <a:ext cx="1828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CURRENT PROJECTS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609600" y="6103203"/>
            <a:ext cx="82888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PROJECTS IN SUSTAINMENT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0" y="6629400"/>
            <a:ext cx="8458200" cy="400110"/>
          </a:xfrm>
          <a:prstGeom prst="rect">
            <a:avLst/>
          </a:prstGeom>
        </p:spPr>
        <p:txBody>
          <a:bodyPr wrap="square">
            <a:spAutoFit/>
          </a:bodyPr>
          <a:lstStyle/>
          <a:p>
            <a:pPr lvl="0" defTabSz="914400">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TIPQC Website</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available </a:t>
            </a:r>
            <a:r>
              <a:rPr lang="en-US" sz="1000" dirty="0">
                <a:solidFill>
                  <a:prstClr val="black"/>
                </a:solidFill>
                <a:latin typeface="Arial" panose="020B0604020202020204" pitchFamily="34" charset="0"/>
                <a:cs typeface="Arial" panose="020B0604020202020204" pitchFamily="34" charset="0"/>
              </a:rPr>
              <a:t>at: </a:t>
            </a:r>
            <a:r>
              <a:rPr lang="en-US" sz="1000" dirty="0">
                <a:solidFill>
                  <a:prstClr val="black"/>
                </a:solidFill>
                <a:latin typeface="Arial" panose="020B0604020202020204" pitchFamily="34" charset="0"/>
                <a:cs typeface="Arial" panose="020B0604020202020204" pitchFamily="34" charset="0"/>
                <a:hlinkClick r:id="rId2"/>
              </a:rPr>
              <a:t>https://tipqc.org/projects</a:t>
            </a:r>
            <a:r>
              <a:rPr lang="en-US" sz="1000" dirty="0" smtClean="0">
                <a:solidFill>
                  <a:prstClr val="black"/>
                </a:solidFill>
                <a:latin typeface="Arial" panose="020B0604020202020204" pitchFamily="34" charset="0"/>
                <a:cs typeface="Arial" panose="020B0604020202020204" pitchFamily="34" charset="0"/>
                <a:hlinkClick r:id="rId2"/>
              </a:rPr>
              <a:t>/</a:t>
            </a:r>
            <a:endParaRPr lang="en-US" sz="1000" dirty="0" smtClean="0">
              <a:solidFill>
                <a:prstClr val="black"/>
              </a:solidFill>
              <a:latin typeface="Arial" panose="020B0604020202020204" pitchFamily="34" charset="0"/>
              <a:cs typeface="Arial" panose="020B0604020202020204" pitchFamily="34" charset="0"/>
            </a:endParaRPr>
          </a:p>
          <a:p>
            <a:pPr lvl="0" defTabSz="914400">
              <a:defRPr/>
            </a:pPr>
            <a:r>
              <a:rPr lang="en-US" sz="1000" dirty="0" smtClean="0">
                <a:solidFill>
                  <a:prstClr val="black"/>
                </a:solidFill>
                <a:latin typeface="Arial" panose="020B0604020202020204" pitchFamily="34" charset="0"/>
                <a:cs typeface="Arial" panose="020B0604020202020204" pitchFamily="34" charset="0"/>
              </a:rPr>
              <a:t> </a:t>
            </a:r>
            <a:r>
              <a:rPr kumimoji="0" lang="en-US" sz="10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2640071" y="3926752"/>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endParaRPr lang="en-US" sz="16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defTabSz="914400">
              <a:defRPr/>
            </a:pPr>
            <a:r>
              <a:rPr lang="en-US" sz="16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NICU HAI</a:t>
            </a:r>
          </a:p>
          <a:p>
            <a:pPr lvl="0" algn="ctr" defTabSz="914400">
              <a:defRPr/>
            </a:pPr>
            <a:r>
              <a:rPr lang="en-US" sz="1000" dirty="0" smtClean="0">
                <a:solidFill>
                  <a:schemeClr val="bg1"/>
                </a:solidFill>
              </a:rPr>
              <a:t>2014-16</a:t>
            </a:r>
            <a:endParaRPr lang="en-US" sz="1000" dirty="0">
              <a:solidFill>
                <a:schemeClr val="bg1"/>
              </a:solidFill>
            </a:endParaRPr>
          </a:p>
          <a:p>
            <a:pPr lvl="0" algn="ctr" defTabSz="914400">
              <a:defRPr/>
            </a:pPr>
            <a:endParaRPr lang="en-US" sz="16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p:nvPr/>
        </p:nvSpPr>
        <p:spPr>
          <a:xfrm>
            <a:off x="6790782" y="3935568"/>
            <a:ext cx="2065349" cy="699216"/>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NICU Follow Up</a:t>
            </a:r>
          </a:p>
          <a:p>
            <a:pPr algn="ctr" defTabSz="914400">
              <a:defRPr/>
            </a:pPr>
            <a:r>
              <a:rPr lang="en-US" sz="1000" dirty="0" smtClean="0">
                <a:solidFill>
                  <a:schemeClr val="bg1"/>
                </a:solidFill>
              </a:rPr>
              <a:t>2012-13</a:t>
            </a:r>
            <a:endParaRPr lang="en-US" sz="1000" dirty="0">
              <a:solidFill>
                <a:schemeClr val="bg1"/>
              </a:solidFill>
            </a:endParaRPr>
          </a:p>
        </p:txBody>
      </p:sp>
      <p:sp>
        <p:nvSpPr>
          <p:cNvPr id="28" name="Rectangle 27"/>
          <p:cNvSpPr/>
          <p:nvPr/>
        </p:nvSpPr>
        <p:spPr>
          <a:xfrm>
            <a:off x="6798731" y="4632042"/>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1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Neonatal Abstinence </a:t>
            </a:r>
            <a:r>
              <a:rPr lang="en-US" sz="14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Syndrome 1.0, 2.0. 3.0</a:t>
            </a:r>
          </a:p>
          <a:p>
            <a:pPr algn="ctr" defTabSz="914400">
              <a:defRPr/>
            </a:pPr>
            <a:r>
              <a:rPr lang="en-US" sz="1000" dirty="0" smtClean="0">
                <a:solidFill>
                  <a:schemeClr val="bg1"/>
                </a:solidFill>
              </a:rPr>
              <a:t>2012-2015</a:t>
            </a:r>
            <a:endParaRPr lang="en-US" sz="1000" dirty="0">
              <a:solidFill>
                <a:schemeClr val="bg1"/>
              </a:solidFill>
            </a:endParaRPr>
          </a:p>
        </p:txBody>
      </p:sp>
      <p:sp>
        <p:nvSpPr>
          <p:cNvPr id="29" name="Rectangle 28"/>
          <p:cNvSpPr/>
          <p:nvPr/>
        </p:nvSpPr>
        <p:spPr>
          <a:xfrm>
            <a:off x="588437" y="3948983"/>
            <a:ext cx="2034703" cy="69339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Breastfeeding, 1.0, 2.0, 3.0</a:t>
            </a:r>
          </a:p>
          <a:p>
            <a:pPr lvl="0" algn="ctr" defTabSz="914400">
              <a:defRPr/>
            </a:pPr>
            <a:r>
              <a:rPr lang="en-US" sz="1000" dirty="0" smtClean="0">
                <a:solidFill>
                  <a:prstClr val="white"/>
                </a:solidFill>
                <a:effectLst>
                  <a:outerShdw blurRad="38100" dist="38100" dir="2700000" algn="tl">
                    <a:srgbClr val="000000">
                      <a:alpha val="43137"/>
                    </a:srgbClr>
                  </a:outerShdw>
                </a:effectLst>
                <a:latin typeface="+mj-lt"/>
                <a:cs typeface="Arial" panose="020B0604020202020204" pitchFamily="34" charset="0"/>
              </a:rPr>
              <a:t>2010-16</a:t>
            </a:r>
            <a:endParaRPr lang="en-US" sz="1000" dirty="0">
              <a:solidFill>
                <a:prstClr val="white"/>
              </a:solidFill>
              <a:effectLst>
                <a:outerShdw blurRad="38100" dist="38100" dir="2700000" algn="tl">
                  <a:srgbClr val="000000">
                    <a:alpha val="43137"/>
                  </a:srgbClr>
                </a:outerShdw>
              </a:effectLst>
              <a:latin typeface="+mj-lt"/>
              <a:cs typeface="Arial" panose="020B0604020202020204" pitchFamily="34" charset="0"/>
            </a:endParaRPr>
          </a:p>
        </p:txBody>
      </p:sp>
      <p:grpSp>
        <p:nvGrpSpPr>
          <p:cNvPr id="30" name="Group 29"/>
          <p:cNvGrpSpPr/>
          <p:nvPr/>
        </p:nvGrpSpPr>
        <p:grpSpPr>
          <a:xfrm>
            <a:off x="2815849" y="1369387"/>
            <a:ext cx="1856823" cy="953871"/>
            <a:chOff x="3953933" y="1371600"/>
            <a:chExt cx="3220721" cy="1600200"/>
          </a:xfrm>
        </p:grpSpPr>
        <p:sp>
          <p:nvSpPr>
            <p:cNvPr id="31" name="Rectangle 30"/>
            <p:cNvSpPr/>
            <p:nvPr/>
          </p:nvSpPr>
          <p:spPr>
            <a:xfrm>
              <a:off x="3953933" y="1371600"/>
              <a:ext cx="1600200" cy="1600200"/>
            </a:xfrm>
            <a:prstGeom prst="rect">
              <a:avLst/>
            </a:prstGeom>
            <a:solidFill>
              <a:srgbClr val="9966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PPLARC</a:t>
              </a:r>
              <a:endPar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5574453" y="1371600"/>
              <a:ext cx="1600201" cy="1600200"/>
            </a:xfrm>
            <a:prstGeom prst="rect">
              <a:avLst/>
            </a:prstGeom>
            <a:solidFill>
              <a:srgbClr val="9966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AIM-Opioid UD</a:t>
              </a: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3"/>
          <a:stretch>
            <a:fillRect/>
          </a:stretch>
        </p:blipFill>
        <p:spPr>
          <a:xfrm>
            <a:off x="4741331" y="1371080"/>
            <a:ext cx="1757401" cy="929279"/>
          </a:xfrm>
          <a:prstGeom prst="rect">
            <a:avLst/>
          </a:prstGeom>
          <a:ln w="28575">
            <a:solidFill>
              <a:schemeClr val="accent1"/>
            </a:solidFill>
          </a:ln>
        </p:spPr>
      </p:pic>
      <p:sp>
        <p:nvSpPr>
          <p:cNvPr id="33" name="Rectangle 32"/>
          <p:cNvSpPr/>
          <p:nvPr/>
        </p:nvSpPr>
        <p:spPr>
          <a:xfrm>
            <a:off x="4694547" y="1371080"/>
            <a:ext cx="922554" cy="953871"/>
          </a:xfrm>
          <a:prstGeom prst="rect">
            <a:avLst/>
          </a:prstGeom>
          <a:solidFill>
            <a:srgbClr val="9966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Late Preterm Infant</a:t>
            </a: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38146" y="1389642"/>
            <a:ext cx="2718886" cy="830997"/>
          </a:xfrm>
          <a:prstGeom prst="rect">
            <a:avLst/>
          </a:prstGeom>
          <a:noFill/>
        </p:spPr>
        <p:txBody>
          <a:bodyPr wrap="none" rtlCol="0">
            <a:spAutoFit/>
          </a:bodyPr>
          <a:lstStyle/>
          <a:p>
            <a:r>
              <a:rPr lang="en-US" sz="2400" b="1" dirty="0" smtClean="0"/>
              <a:t>Developing Projects</a:t>
            </a:r>
          </a:p>
          <a:p>
            <a:r>
              <a:rPr lang="en-US" sz="2400" b="1" dirty="0" smtClean="0"/>
              <a:t> for 2018</a:t>
            </a:r>
            <a:endParaRPr lang="en-US" sz="2400" b="1" dirty="0"/>
          </a:p>
        </p:txBody>
      </p:sp>
      <p:sp>
        <p:nvSpPr>
          <p:cNvPr id="35" name="Rectangle 34"/>
          <p:cNvSpPr/>
          <p:nvPr/>
        </p:nvSpPr>
        <p:spPr>
          <a:xfrm>
            <a:off x="4707466" y="3942531"/>
            <a:ext cx="2057400" cy="6858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Maternal </a:t>
            </a:r>
            <a:r>
              <a:rPr lang="en-US"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Hemorrhage</a:t>
            </a:r>
          </a:p>
          <a:p>
            <a:pPr algn="ctr" defTabSz="914400">
              <a:defRPr/>
            </a:pPr>
            <a:r>
              <a:rPr lang="en-US" sz="1000" dirty="0" smtClean="0">
                <a:solidFill>
                  <a:schemeClr val="bg1"/>
                </a:solidFill>
              </a:rPr>
              <a:t>2016-2017</a:t>
            </a:r>
            <a:endParaRPr lang="en-US" sz="1000" dirty="0">
              <a:solidFill>
                <a:schemeClr val="bg1"/>
              </a:solidFill>
            </a:endParaRPr>
          </a:p>
        </p:txBody>
      </p:sp>
      <p:pic>
        <p:nvPicPr>
          <p:cNvPr id="36" name="Picture 12" descr="TIPQ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6130748"/>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4788130" y="3518905"/>
            <a:ext cx="1191353" cy="369332"/>
          </a:xfrm>
          <a:prstGeom prst="rect">
            <a:avLst/>
          </a:prstGeom>
        </p:spPr>
        <p:txBody>
          <a:bodyPr wrap="none">
            <a:spAutoFit/>
          </a:bodyPr>
          <a:lstStyle/>
          <a:p>
            <a:pPr lvl="0" algn="ctr"/>
            <a:r>
              <a:rPr lang="en-US" dirty="0" smtClean="0">
                <a:solidFill>
                  <a:prstClr val="black"/>
                </a:solidFill>
              </a:rPr>
              <a:t>2016-2018</a:t>
            </a:r>
            <a:endParaRPr lang="en-US" dirty="0">
              <a:solidFill>
                <a:prstClr val="black"/>
              </a:solidFill>
            </a:endParaRPr>
          </a:p>
        </p:txBody>
      </p:sp>
      <p:sp>
        <p:nvSpPr>
          <p:cNvPr id="38" name="Rectangle 37"/>
          <p:cNvSpPr/>
          <p:nvPr/>
        </p:nvSpPr>
        <p:spPr>
          <a:xfrm>
            <a:off x="3346486" y="3542685"/>
            <a:ext cx="1191353" cy="369332"/>
          </a:xfrm>
          <a:prstGeom prst="rect">
            <a:avLst/>
          </a:prstGeom>
        </p:spPr>
        <p:txBody>
          <a:bodyPr wrap="none">
            <a:spAutoFit/>
          </a:bodyPr>
          <a:lstStyle/>
          <a:p>
            <a:pPr lvl="0" algn="ctr"/>
            <a:r>
              <a:rPr lang="en-US" dirty="0" smtClean="0">
                <a:solidFill>
                  <a:prstClr val="black"/>
                </a:solidFill>
              </a:rPr>
              <a:t>2016-2018</a:t>
            </a:r>
            <a:endParaRPr lang="en-US" dirty="0">
              <a:solidFill>
                <a:prstClr val="black"/>
              </a:solidFill>
            </a:endParaRPr>
          </a:p>
        </p:txBody>
      </p:sp>
    </p:spTree>
    <p:extLst>
      <p:ext uri="{BB962C8B-B14F-4D97-AF65-F5344CB8AC3E}">
        <p14:creationId xmlns:p14="http://schemas.microsoft.com/office/powerpoint/2010/main" val="3216160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31hzlhk6di2h5.cloudfront.net/20171117/7d/8b/24/ef/385e04adeb0eda0e6c59df4a_836x548.pn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34524" y="447894"/>
            <a:ext cx="4461730" cy="309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d31hzlhk6di2h5.cloudfront.net/20171117/8e/2c/c5/c1/0f726c63e587748fafd4e53b_560x1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012" y="1695309"/>
            <a:ext cx="3289788" cy="7845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d31hzlhk6di2h5.cloudfront.net/20171117/00/61/27/9f/15c6e8eac25135534d3249ec_836x320.PNG"/>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5196254" y="3138452"/>
            <a:ext cx="3981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200" y="4800087"/>
            <a:ext cx="7625861" cy="1200329"/>
          </a:xfrm>
          <a:prstGeom prst="rect">
            <a:avLst/>
          </a:prstGeom>
        </p:spPr>
        <p:txBody>
          <a:bodyPr wrap="square">
            <a:spAutoFit/>
          </a:bodyPr>
          <a:lstStyle/>
          <a:p>
            <a:r>
              <a:rPr lang="en-US" sz="1200" dirty="0">
                <a:latin typeface="Helvetica" panose="020B0604020202020204" pitchFamily="34" charset="0"/>
                <a:ea typeface="Times New Roman" panose="02020603050405020304" pitchFamily="18" charset="0"/>
              </a:rPr>
              <a:t>The </a:t>
            </a:r>
            <a:r>
              <a:rPr lang="en-US" sz="1200" u="sng" dirty="0">
                <a:solidFill>
                  <a:srgbClr val="0000FF"/>
                </a:solidFill>
                <a:latin typeface="Helvetica" panose="020B0604020202020204" pitchFamily="34" charset="0"/>
                <a:ea typeface="Times New Roman" panose="02020603050405020304" pitchFamily="18" charset="0"/>
                <a:hlinkClick r:id="rId5"/>
              </a:rPr>
              <a:t>Premature Birth Report Card</a:t>
            </a:r>
            <a:r>
              <a:rPr lang="en-US" sz="1200" dirty="0">
                <a:latin typeface="Helvetica" panose="020B0604020202020204" pitchFamily="34" charset="0"/>
                <a:ea typeface="Times New Roman" panose="02020603050405020304" pitchFamily="18" charset="0"/>
              </a:rPr>
              <a:t> compares the 2016 preterm birth rate to the March of Dimes goal of 8.1 percent by 2020. The Report Card highlights priority areas for action with county and racial/ethnic disparities data including a disparity ratio. Report Cards are intended to spur action to improve equity and reduce preterm birth, with the goal of giving every mother and baby a fair chance for a healthy pregnancy and birth.</a:t>
            </a:r>
            <a:endParaRPr lang="en-US" sz="1200" dirty="0">
              <a:latin typeface="Times New Roman" panose="02020603050405020304" pitchFamily="18" charset="0"/>
              <a:ea typeface="Calibri" panose="020F0502020204030204" pitchFamily="34" charset="0"/>
            </a:endParaRPr>
          </a:p>
          <a:p>
            <a:r>
              <a:rPr lang="en-US" sz="1200" dirty="0">
                <a:latin typeface="Helvetica" panose="020B0604020202020204" pitchFamily="34" charset="0"/>
                <a:ea typeface="Times New Roman" panose="02020603050405020304" pitchFamily="18" charset="0"/>
              </a:rPr>
              <a:t>In Tennessee, the racial disparity of the preterm birth rate among Black women is 43% higher than the rate for other women. </a:t>
            </a:r>
            <a:endParaRPr lang="en-US" sz="1200" dirty="0"/>
          </a:p>
        </p:txBody>
      </p:sp>
    </p:spTree>
    <p:extLst>
      <p:ext uri="{BB962C8B-B14F-4D97-AF65-F5344CB8AC3E}">
        <p14:creationId xmlns:p14="http://schemas.microsoft.com/office/powerpoint/2010/main" val="18894991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1513" y="527538"/>
            <a:ext cx="6900973" cy="4525963"/>
          </a:xfrm>
          <a:prstGeom prst="rect">
            <a:avLst/>
          </a:prstGeom>
        </p:spPr>
      </p:pic>
    </p:spTree>
    <p:extLst>
      <p:ext uri="{BB962C8B-B14F-4D97-AF65-F5344CB8AC3E}">
        <p14:creationId xmlns:p14="http://schemas.microsoft.com/office/powerpoint/2010/main" val="41105764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xfrm>
            <a:off x="457200" y="139171"/>
            <a:ext cx="8229600" cy="1143000"/>
          </a:xfrm>
          <a:solidFill>
            <a:schemeClr val="tx2">
              <a:lumMod val="60000"/>
              <a:lumOff val="40000"/>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Components of </a:t>
            </a:r>
            <a:b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Successful Change Management </a:t>
            </a:r>
          </a:p>
        </p:txBody>
      </p:sp>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269" y="1634899"/>
            <a:ext cx="70104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2" name="TextBox 1"/>
          <p:cNvSpPr txBox="1">
            <a:spLocks noChangeArrowheads="1"/>
          </p:cNvSpPr>
          <p:nvPr/>
        </p:nvSpPr>
        <p:spPr bwMode="auto">
          <a:xfrm>
            <a:off x="990600" y="6248400"/>
            <a:ext cx="662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dirty="0" err="1">
                <a:solidFill>
                  <a:prstClr val="black"/>
                </a:solidFill>
              </a:rPr>
              <a:t>Knoster</a:t>
            </a:r>
            <a:r>
              <a:rPr lang="en-US" sz="1000" dirty="0">
                <a:solidFill>
                  <a:prstClr val="black"/>
                </a:solidFill>
              </a:rPr>
              <a:t>, T., Villa R., &amp; Thousand, J. (2000) A framework for thinking about systems change.  </a:t>
            </a:r>
          </a:p>
        </p:txBody>
      </p:sp>
      <p:pic>
        <p:nvPicPr>
          <p:cNvPr id="6" name="Picture 12" descr="TIPQ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6822" y="6346749"/>
            <a:ext cx="1277178" cy="5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79613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normAutofit/>
          </a:bodyPr>
          <a:lstStyle/>
          <a:p>
            <a:r>
              <a:rPr lang="en-US" dirty="0" smtClean="0">
                <a:solidFill>
                  <a:schemeClr val="bg1"/>
                </a:solidFill>
              </a:rPr>
              <a:t>Antibiotic Stewardship</a:t>
            </a:r>
            <a:br>
              <a:rPr lang="en-US" dirty="0" smtClean="0">
                <a:solidFill>
                  <a:schemeClr val="bg1"/>
                </a:solidFill>
              </a:rPr>
            </a:br>
            <a:r>
              <a:rPr lang="en-US" sz="1600" dirty="0" smtClean="0">
                <a:solidFill>
                  <a:schemeClr val="bg1"/>
                </a:solidFill>
              </a:rPr>
              <a:t>2016-2018</a:t>
            </a:r>
            <a:endParaRPr lang="en-US" sz="1600" dirty="0">
              <a:solidFill>
                <a:schemeClr val="bg1"/>
              </a:solidFill>
            </a:endParaRPr>
          </a:p>
        </p:txBody>
      </p:sp>
      <p:pic>
        <p:nvPicPr>
          <p:cNvPr id="4" name="Content Placeholder 3" descr="VON_Choosing_Antibiotics_Wisely.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18958"/>
            <a:ext cx="8229600" cy="4088447"/>
          </a:xfrm>
          <a:prstGeom prst="rect">
            <a:avLst/>
          </a:prstGeom>
        </p:spPr>
      </p:pic>
    </p:spTree>
    <p:extLst>
      <p:ext uri="{BB962C8B-B14F-4D97-AF65-F5344CB8AC3E}">
        <p14:creationId xmlns:p14="http://schemas.microsoft.com/office/powerpoint/2010/main" val="6424923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0630"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Vision</a:t>
            </a:r>
            <a:endParaRPr lang="en-US" dirty="0"/>
          </a:p>
        </p:txBody>
      </p:sp>
      <p:sp>
        <p:nvSpPr>
          <p:cNvPr id="6" name="Content Placeholder 5"/>
          <p:cNvSpPr>
            <a:spLocks noGrp="1"/>
          </p:cNvSpPr>
          <p:nvPr>
            <p:ph idx="4294967295"/>
          </p:nvPr>
        </p:nvSpPr>
        <p:spPr>
          <a:xfrm>
            <a:off x="4893146" y="2587928"/>
            <a:ext cx="1074737" cy="1962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en-US" sz="1800" dirty="0" smtClean="0">
                <a:solidFill>
                  <a:schemeClr val="tx1"/>
                </a:solidFill>
              </a:rPr>
              <a:t>TDH/ TIPQC Paid VON hospital fee</a:t>
            </a:r>
            <a:endParaRPr lang="en-US" sz="1800" dirty="0">
              <a:solidFill>
                <a:schemeClr val="tx1"/>
              </a:solidFill>
            </a:endParaRPr>
          </a:p>
        </p:txBody>
      </p:sp>
      <p:sp>
        <p:nvSpPr>
          <p:cNvPr id="14" name="Title 13"/>
          <p:cNvSpPr>
            <a:spLocks noGrp="1"/>
          </p:cNvSpPr>
          <p:nvPr>
            <p:ph type="title" idx="4294967295"/>
          </p:nvPr>
        </p:nvSpPr>
        <p:spPr>
          <a:xfrm>
            <a:off x="563861" y="238963"/>
            <a:ext cx="8229600" cy="1143000"/>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r>
              <a:rPr lang="en-US" dirty="0" smtClean="0"/>
              <a:t>Components of Successful Change Management</a:t>
            </a:r>
            <a:endParaRPr lang="en-US" dirty="0"/>
          </a:p>
        </p:txBody>
      </p:sp>
      <p:sp>
        <p:nvSpPr>
          <p:cNvPr id="9" name="Rectangle 8"/>
          <p:cNvSpPr/>
          <p:nvPr/>
        </p:nvSpPr>
        <p:spPr>
          <a:xfrm>
            <a:off x="3232328" y="1939023"/>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Incentives</a:t>
            </a:r>
            <a:endParaRPr lang="en-US" dirty="0"/>
          </a:p>
        </p:txBody>
      </p:sp>
      <p:sp>
        <p:nvSpPr>
          <p:cNvPr id="10" name="Rectangle 9"/>
          <p:cNvSpPr/>
          <p:nvPr/>
        </p:nvSpPr>
        <p:spPr>
          <a:xfrm>
            <a:off x="4840166"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Resources</a:t>
            </a:r>
            <a:endParaRPr lang="en-US" dirty="0"/>
          </a:p>
        </p:txBody>
      </p:sp>
      <p:sp>
        <p:nvSpPr>
          <p:cNvPr id="11" name="Rectangle 10"/>
          <p:cNvSpPr/>
          <p:nvPr/>
        </p:nvSpPr>
        <p:spPr>
          <a:xfrm>
            <a:off x="6159015"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Action Plan</a:t>
            </a:r>
            <a:endParaRPr lang="en-US" dirty="0"/>
          </a:p>
        </p:txBody>
      </p:sp>
      <p:sp>
        <p:nvSpPr>
          <p:cNvPr id="12" name="Rectangle 11"/>
          <p:cNvSpPr/>
          <p:nvPr/>
        </p:nvSpPr>
        <p:spPr>
          <a:xfrm>
            <a:off x="7535007" y="1931830"/>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Change</a:t>
            </a:r>
            <a:endParaRPr lang="en-US" dirty="0"/>
          </a:p>
        </p:txBody>
      </p:sp>
      <p:sp>
        <p:nvSpPr>
          <p:cNvPr id="15" name="TextBox 14"/>
          <p:cNvSpPr txBox="1"/>
          <p:nvPr/>
        </p:nvSpPr>
        <p:spPr>
          <a:xfrm>
            <a:off x="1776052" y="2013438"/>
            <a:ext cx="423168" cy="369332"/>
          </a:xfrm>
          <a:prstGeom prst="rect">
            <a:avLst/>
          </a:prstGeom>
          <a:noFill/>
        </p:spPr>
        <p:txBody>
          <a:bodyPr wrap="square" rtlCol="0">
            <a:spAutoFit/>
          </a:bodyPr>
          <a:lstStyle/>
          <a:p>
            <a:r>
              <a:rPr lang="en-US" dirty="0" smtClean="0"/>
              <a:t>+</a:t>
            </a:r>
            <a:endParaRPr lang="en-US" dirty="0"/>
          </a:p>
        </p:txBody>
      </p:sp>
      <p:sp>
        <p:nvSpPr>
          <p:cNvPr id="16" name="Rectangle 15"/>
          <p:cNvSpPr/>
          <p:nvPr/>
        </p:nvSpPr>
        <p:spPr>
          <a:xfrm>
            <a:off x="631436" y="2684292"/>
            <a:ext cx="1151793" cy="331206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VON Call to Action</a:t>
            </a:r>
          </a:p>
          <a:p>
            <a:pPr algn="ctr"/>
            <a:r>
              <a:rPr lang="en-US" dirty="0" smtClean="0">
                <a:solidFill>
                  <a:schemeClr val="tx1"/>
                </a:solidFill>
              </a:rPr>
              <a:t>TDH</a:t>
            </a:r>
          </a:p>
          <a:p>
            <a:pPr algn="ctr"/>
            <a:r>
              <a:rPr lang="en-US" dirty="0" smtClean="0">
                <a:solidFill>
                  <a:schemeClr val="tx1"/>
                </a:solidFill>
              </a:rPr>
              <a:t>THA</a:t>
            </a:r>
          </a:p>
          <a:p>
            <a:pPr algn="ctr"/>
            <a:r>
              <a:rPr lang="en-US" dirty="0" smtClean="0">
                <a:solidFill>
                  <a:schemeClr val="tx1"/>
                </a:solidFill>
              </a:rPr>
              <a:t>TIPQC</a:t>
            </a:r>
            <a:endParaRPr lang="en-US" dirty="0">
              <a:solidFill>
                <a:schemeClr val="tx1"/>
              </a:solidFill>
            </a:endParaRPr>
          </a:p>
        </p:txBody>
      </p:sp>
      <p:sp>
        <p:nvSpPr>
          <p:cNvPr id="17" name="Rectangle 16"/>
          <p:cNvSpPr/>
          <p:nvPr/>
        </p:nvSpPr>
        <p:spPr>
          <a:xfrm>
            <a:off x="2960236" y="1985435"/>
            <a:ext cx="300082" cy="369332"/>
          </a:xfrm>
          <a:prstGeom prst="rect">
            <a:avLst/>
          </a:prstGeom>
        </p:spPr>
        <p:txBody>
          <a:bodyPr wrap="none">
            <a:spAutoFit/>
          </a:bodyPr>
          <a:lstStyle/>
          <a:p>
            <a:r>
              <a:rPr lang="en-US" dirty="0"/>
              <a:t>+</a:t>
            </a:r>
          </a:p>
        </p:txBody>
      </p:sp>
      <p:sp>
        <p:nvSpPr>
          <p:cNvPr id="18" name="Rectangle 17"/>
          <p:cNvSpPr/>
          <p:nvPr/>
        </p:nvSpPr>
        <p:spPr>
          <a:xfrm>
            <a:off x="4615967" y="2013438"/>
            <a:ext cx="677579" cy="369332"/>
          </a:xfrm>
          <a:prstGeom prst="rect">
            <a:avLst/>
          </a:prstGeom>
        </p:spPr>
        <p:txBody>
          <a:bodyPr wrap="square">
            <a:spAutoFit/>
          </a:bodyPr>
          <a:lstStyle/>
          <a:p>
            <a:r>
              <a:rPr lang="en-US" dirty="0"/>
              <a:t>+</a:t>
            </a:r>
          </a:p>
        </p:txBody>
      </p:sp>
      <p:sp>
        <p:nvSpPr>
          <p:cNvPr id="19" name="Rectangle 18"/>
          <p:cNvSpPr/>
          <p:nvPr/>
        </p:nvSpPr>
        <p:spPr>
          <a:xfrm>
            <a:off x="5954018" y="2013410"/>
            <a:ext cx="300082" cy="369332"/>
          </a:xfrm>
          <a:prstGeom prst="rect">
            <a:avLst/>
          </a:prstGeom>
        </p:spPr>
        <p:txBody>
          <a:bodyPr wrap="none">
            <a:spAutoFit/>
          </a:bodyPr>
          <a:lstStyle/>
          <a:p>
            <a:r>
              <a:rPr lang="en-US" dirty="0"/>
              <a:t>+</a:t>
            </a:r>
          </a:p>
        </p:txBody>
      </p:sp>
      <p:sp>
        <p:nvSpPr>
          <p:cNvPr id="20" name="TextBox 19"/>
          <p:cNvSpPr txBox="1"/>
          <p:nvPr/>
        </p:nvSpPr>
        <p:spPr>
          <a:xfrm>
            <a:off x="7310808" y="1985435"/>
            <a:ext cx="300082" cy="369332"/>
          </a:xfrm>
          <a:prstGeom prst="rect">
            <a:avLst/>
          </a:prstGeom>
          <a:noFill/>
        </p:spPr>
        <p:txBody>
          <a:bodyPr wrap="none" rtlCol="0">
            <a:spAutoFit/>
          </a:bodyPr>
          <a:lstStyle/>
          <a:p>
            <a:r>
              <a:rPr lang="en-US" dirty="0" smtClean="0"/>
              <a:t>=</a:t>
            </a:r>
            <a:endParaRPr lang="en-US" dirty="0"/>
          </a:p>
        </p:txBody>
      </p:sp>
      <p:sp>
        <p:nvSpPr>
          <p:cNvPr id="21" name="Rectangle 20"/>
          <p:cNvSpPr/>
          <p:nvPr/>
        </p:nvSpPr>
        <p:spPr>
          <a:xfrm>
            <a:off x="1802423" y="2658690"/>
            <a:ext cx="344046" cy="369332"/>
          </a:xfrm>
          <a:prstGeom prst="rect">
            <a:avLst/>
          </a:prstGeom>
        </p:spPr>
        <p:txBody>
          <a:bodyPr wrap="square">
            <a:spAutoFit/>
          </a:bodyPr>
          <a:lstStyle/>
          <a:p>
            <a:r>
              <a:rPr lang="en-US" dirty="0"/>
              <a:t>+</a:t>
            </a:r>
          </a:p>
        </p:txBody>
      </p:sp>
      <p:sp>
        <p:nvSpPr>
          <p:cNvPr id="22" name="Content Placeholder 5"/>
          <p:cNvSpPr txBox="1">
            <a:spLocks/>
          </p:cNvSpPr>
          <p:nvPr/>
        </p:nvSpPr>
        <p:spPr>
          <a:xfrm>
            <a:off x="2012631" y="1939023"/>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smtClean="0"/>
              <a:t>Skills</a:t>
            </a:r>
            <a:endParaRPr lang="en-US" sz="1800" dirty="0"/>
          </a:p>
        </p:txBody>
      </p:sp>
      <p:sp>
        <p:nvSpPr>
          <p:cNvPr id="23" name="Content Placeholder 5"/>
          <p:cNvSpPr txBox="1">
            <a:spLocks/>
          </p:cNvSpPr>
          <p:nvPr/>
        </p:nvSpPr>
        <p:spPr>
          <a:xfrm>
            <a:off x="2012631" y="271706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dirty="0" smtClean="0"/>
              <a:t>VON</a:t>
            </a:r>
            <a:endParaRPr lang="en-US" sz="1800" dirty="0"/>
          </a:p>
        </p:txBody>
      </p:sp>
      <p:sp>
        <p:nvSpPr>
          <p:cNvPr id="24" name="Content Placeholder 5"/>
          <p:cNvSpPr txBox="1">
            <a:spLocks/>
          </p:cNvSpPr>
          <p:nvPr/>
        </p:nvSpPr>
        <p:spPr>
          <a:xfrm>
            <a:off x="1980943" y="410205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dirty="0" smtClean="0"/>
              <a:t>CDC</a:t>
            </a:r>
            <a:endParaRPr lang="en-US" sz="1800" dirty="0"/>
          </a:p>
        </p:txBody>
      </p:sp>
      <p:sp>
        <p:nvSpPr>
          <p:cNvPr id="25" name="Content Placeholder 5"/>
          <p:cNvSpPr txBox="1">
            <a:spLocks/>
          </p:cNvSpPr>
          <p:nvPr/>
        </p:nvSpPr>
        <p:spPr>
          <a:xfrm>
            <a:off x="1962310" y="4814753"/>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200" dirty="0" smtClean="0"/>
              <a:t>ACOG/ AAP Guidelines</a:t>
            </a:r>
            <a:endParaRPr lang="en-US" sz="1200" dirty="0"/>
          </a:p>
        </p:txBody>
      </p:sp>
      <p:sp>
        <p:nvSpPr>
          <p:cNvPr id="26" name="Content Placeholder 5"/>
          <p:cNvSpPr txBox="1">
            <a:spLocks/>
          </p:cNvSpPr>
          <p:nvPr/>
        </p:nvSpPr>
        <p:spPr>
          <a:xfrm>
            <a:off x="1962310" y="5502865"/>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600" dirty="0" smtClean="0"/>
              <a:t>QI Coaching</a:t>
            </a:r>
            <a:endParaRPr lang="en-US" sz="1600" dirty="0"/>
          </a:p>
        </p:txBody>
      </p:sp>
      <p:sp>
        <p:nvSpPr>
          <p:cNvPr id="29" name="Rectangle 28"/>
          <p:cNvSpPr/>
          <p:nvPr/>
        </p:nvSpPr>
        <p:spPr>
          <a:xfrm>
            <a:off x="3260318" y="2684292"/>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CME, CNE, MOC, VON recognition</a:t>
            </a:r>
            <a:endParaRPr lang="en-US" sz="1400" dirty="0"/>
          </a:p>
        </p:txBody>
      </p:sp>
      <p:sp>
        <p:nvSpPr>
          <p:cNvPr id="30" name="Rectangle 29"/>
          <p:cNvSpPr/>
          <p:nvPr/>
        </p:nvSpPr>
        <p:spPr>
          <a:xfrm>
            <a:off x="3266460" y="5501745"/>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2018 State Collaboration</a:t>
            </a:r>
            <a:endParaRPr lang="en-US" dirty="0"/>
          </a:p>
        </p:txBody>
      </p:sp>
      <p:sp>
        <p:nvSpPr>
          <p:cNvPr id="31" name="Rectangle 30"/>
          <p:cNvSpPr/>
          <p:nvPr/>
        </p:nvSpPr>
        <p:spPr>
          <a:xfrm>
            <a:off x="3252094" y="4816538"/>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Joint Commission </a:t>
            </a:r>
            <a:endParaRPr lang="en-US" dirty="0"/>
          </a:p>
        </p:txBody>
      </p:sp>
      <p:sp>
        <p:nvSpPr>
          <p:cNvPr id="32" name="Rectangle 31"/>
          <p:cNvSpPr/>
          <p:nvPr/>
        </p:nvSpPr>
        <p:spPr>
          <a:xfrm>
            <a:off x="3266460" y="3427241"/>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Maximize CMS payments</a:t>
            </a:r>
            <a:endParaRPr lang="en-US" sz="1200" dirty="0"/>
          </a:p>
        </p:txBody>
      </p:sp>
      <p:sp>
        <p:nvSpPr>
          <p:cNvPr id="33" name="Rectangle 32"/>
          <p:cNvSpPr/>
          <p:nvPr/>
        </p:nvSpPr>
        <p:spPr>
          <a:xfrm>
            <a:off x="6179928" y="2724046"/>
            <a:ext cx="1151793" cy="19127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2016, 2017 &amp; 2018 VON </a:t>
            </a:r>
            <a:r>
              <a:rPr lang="en-US" dirty="0" err="1" smtClean="0"/>
              <a:t>iNICQ</a:t>
            </a:r>
            <a:endParaRPr lang="en-US" dirty="0"/>
          </a:p>
        </p:txBody>
      </p:sp>
      <p:sp>
        <p:nvSpPr>
          <p:cNvPr id="36" name="Rectangle 35"/>
          <p:cNvSpPr/>
          <p:nvPr/>
        </p:nvSpPr>
        <p:spPr>
          <a:xfrm>
            <a:off x="6169714" y="5493024"/>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2018 State Project</a:t>
            </a:r>
            <a:endParaRPr lang="en-US" sz="1600" dirty="0"/>
          </a:p>
        </p:txBody>
      </p:sp>
      <p:sp>
        <p:nvSpPr>
          <p:cNvPr id="37" name="Rectangle 36"/>
          <p:cNvSpPr/>
          <p:nvPr/>
        </p:nvSpPr>
        <p:spPr>
          <a:xfrm>
            <a:off x="7542650" y="2723142"/>
            <a:ext cx="1151793" cy="47654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Confusion</a:t>
            </a:r>
            <a:endParaRPr lang="en-US" dirty="0"/>
          </a:p>
        </p:txBody>
      </p:sp>
      <p:sp>
        <p:nvSpPr>
          <p:cNvPr id="38" name="Rectangle 37"/>
          <p:cNvSpPr/>
          <p:nvPr/>
        </p:nvSpPr>
        <p:spPr>
          <a:xfrm>
            <a:off x="7591927" y="5519811"/>
            <a:ext cx="1151793"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Movement</a:t>
            </a:r>
            <a:endParaRPr lang="en-US" sz="1600" dirty="0"/>
          </a:p>
        </p:txBody>
      </p:sp>
      <p:sp>
        <p:nvSpPr>
          <p:cNvPr id="39" name="Rectangle 38"/>
          <p:cNvSpPr/>
          <p:nvPr/>
        </p:nvSpPr>
        <p:spPr>
          <a:xfrm>
            <a:off x="7591926" y="4872380"/>
            <a:ext cx="1166625"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Frustration</a:t>
            </a:r>
            <a:endParaRPr lang="en-US" sz="1600" dirty="0"/>
          </a:p>
        </p:txBody>
      </p:sp>
      <p:sp>
        <p:nvSpPr>
          <p:cNvPr id="40" name="Rectangle 39"/>
          <p:cNvSpPr/>
          <p:nvPr/>
        </p:nvSpPr>
        <p:spPr>
          <a:xfrm>
            <a:off x="7591928" y="4170666"/>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Resistance</a:t>
            </a:r>
            <a:endParaRPr lang="en-US" sz="1600" dirty="0"/>
          </a:p>
        </p:txBody>
      </p:sp>
      <p:sp>
        <p:nvSpPr>
          <p:cNvPr id="41" name="Rectangle 40"/>
          <p:cNvSpPr/>
          <p:nvPr/>
        </p:nvSpPr>
        <p:spPr>
          <a:xfrm>
            <a:off x="7535007" y="3449781"/>
            <a:ext cx="1151793" cy="41027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Anxiety</a:t>
            </a:r>
            <a:endParaRPr lang="en-US" dirty="0"/>
          </a:p>
        </p:txBody>
      </p:sp>
      <p:sp>
        <p:nvSpPr>
          <p:cNvPr id="42" name="Rectangle 41"/>
          <p:cNvSpPr/>
          <p:nvPr/>
        </p:nvSpPr>
        <p:spPr>
          <a:xfrm>
            <a:off x="7348057" y="2753217"/>
            <a:ext cx="300082" cy="369332"/>
          </a:xfrm>
          <a:prstGeom prst="rect">
            <a:avLst/>
          </a:prstGeom>
        </p:spPr>
        <p:txBody>
          <a:bodyPr wrap="none">
            <a:spAutoFit/>
          </a:bodyPr>
          <a:lstStyle/>
          <a:p>
            <a:r>
              <a:rPr lang="en-US" dirty="0"/>
              <a:t>=</a:t>
            </a:r>
          </a:p>
        </p:txBody>
      </p:sp>
      <p:sp>
        <p:nvSpPr>
          <p:cNvPr id="43" name="Rectangle 42"/>
          <p:cNvSpPr/>
          <p:nvPr/>
        </p:nvSpPr>
        <p:spPr>
          <a:xfrm>
            <a:off x="7375255" y="3455565"/>
            <a:ext cx="300082" cy="369332"/>
          </a:xfrm>
          <a:prstGeom prst="rect">
            <a:avLst/>
          </a:prstGeom>
        </p:spPr>
        <p:txBody>
          <a:bodyPr wrap="none">
            <a:spAutoFit/>
          </a:bodyPr>
          <a:lstStyle/>
          <a:p>
            <a:r>
              <a:rPr lang="en-US" dirty="0"/>
              <a:t>=</a:t>
            </a:r>
          </a:p>
        </p:txBody>
      </p:sp>
      <p:sp>
        <p:nvSpPr>
          <p:cNvPr id="44" name="Rectangle 43"/>
          <p:cNvSpPr/>
          <p:nvPr/>
        </p:nvSpPr>
        <p:spPr>
          <a:xfrm>
            <a:off x="7348058" y="4210974"/>
            <a:ext cx="300082" cy="369332"/>
          </a:xfrm>
          <a:prstGeom prst="rect">
            <a:avLst/>
          </a:prstGeom>
        </p:spPr>
        <p:txBody>
          <a:bodyPr wrap="none">
            <a:spAutoFit/>
          </a:bodyPr>
          <a:lstStyle/>
          <a:p>
            <a:r>
              <a:rPr lang="en-US" dirty="0"/>
              <a:t>=</a:t>
            </a:r>
          </a:p>
        </p:txBody>
      </p:sp>
      <p:sp>
        <p:nvSpPr>
          <p:cNvPr id="45" name="Rectangle 44"/>
          <p:cNvSpPr/>
          <p:nvPr/>
        </p:nvSpPr>
        <p:spPr>
          <a:xfrm>
            <a:off x="7310942" y="4898816"/>
            <a:ext cx="300082" cy="369332"/>
          </a:xfrm>
          <a:prstGeom prst="rect">
            <a:avLst/>
          </a:prstGeom>
        </p:spPr>
        <p:txBody>
          <a:bodyPr wrap="none">
            <a:spAutoFit/>
          </a:bodyPr>
          <a:lstStyle/>
          <a:p>
            <a:r>
              <a:rPr lang="en-US" dirty="0"/>
              <a:t>=</a:t>
            </a:r>
          </a:p>
        </p:txBody>
      </p:sp>
      <p:sp>
        <p:nvSpPr>
          <p:cNvPr id="46" name="Rectangle 45"/>
          <p:cNvSpPr/>
          <p:nvPr/>
        </p:nvSpPr>
        <p:spPr>
          <a:xfrm>
            <a:off x="7306676" y="5582918"/>
            <a:ext cx="300082" cy="369332"/>
          </a:xfrm>
          <a:prstGeom prst="rect">
            <a:avLst/>
          </a:prstGeom>
        </p:spPr>
        <p:txBody>
          <a:bodyPr wrap="none">
            <a:spAutoFit/>
          </a:bodyPr>
          <a:lstStyle/>
          <a:p>
            <a:r>
              <a:rPr lang="en-US" dirty="0"/>
              <a:t>=</a:t>
            </a:r>
          </a:p>
        </p:txBody>
      </p:sp>
      <p:sp>
        <p:nvSpPr>
          <p:cNvPr id="47" name="Rectangle 46"/>
          <p:cNvSpPr/>
          <p:nvPr/>
        </p:nvSpPr>
        <p:spPr>
          <a:xfrm>
            <a:off x="4912045" y="5493024"/>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2018 TIPQC</a:t>
            </a:r>
            <a:endParaRPr lang="en-US" dirty="0"/>
          </a:p>
        </p:txBody>
      </p:sp>
      <p:sp>
        <p:nvSpPr>
          <p:cNvPr id="48" name="AutoShape 2" descr="Image result for clip art no sign"/>
          <p:cNvSpPr>
            <a:spLocks noChangeAspect="1" noChangeArrowheads="1"/>
          </p:cNvSpPr>
          <p:nvPr/>
        </p:nvSpPr>
        <p:spPr bwMode="auto">
          <a:xfrm>
            <a:off x="79558" y="-86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AutoShape 4" descr="Image result for clip art no sign"/>
          <p:cNvSpPr>
            <a:spLocks noChangeAspect="1" noChangeArrowheads="1"/>
          </p:cNvSpPr>
          <p:nvPr/>
        </p:nvSpPr>
        <p:spPr bwMode="auto">
          <a:xfrm>
            <a:off x="1753033" y="15107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AutoShape 6" descr="Image result for clip art no sign"/>
          <p:cNvSpPr>
            <a:spLocks noChangeAspect="1" noChangeArrowheads="1"/>
          </p:cNvSpPr>
          <p:nvPr/>
        </p:nvSpPr>
        <p:spPr bwMode="auto">
          <a:xfrm>
            <a:off x="5775363" y="1557651"/>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077" y="2498922"/>
            <a:ext cx="401027" cy="39834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077" y="3166329"/>
            <a:ext cx="394659" cy="43913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No Sign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3929" y="3892734"/>
            <a:ext cx="446365" cy="44338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No Sign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623" y="4559586"/>
            <a:ext cx="462573" cy="45947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4945920" y="4831944"/>
            <a:ext cx="1104540" cy="523220"/>
          </a:xfrm>
          <a:prstGeom prst="rect">
            <a:avLst/>
          </a:prstGeom>
          <a:solidFill>
            <a:schemeClr val="accent2"/>
          </a:solidFill>
        </p:spPr>
        <p:txBody>
          <a:bodyPr wrap="square">
            <a:spAutoFit/>
          </a:bodyPr>
          <a:lstStyle/>
          <a:p>
            <a:r>
              <a:rPr lang="en-US" sz="1400" dirty="0" smtClean="0"/>
              <a:t>Hospital Resources</a:t>
            </a:r>
            <a:endParaRPr lang="en-US" sz="1400" dirty="0"/>
          </a:p>
        </p:txBody>
      </p:sp>
    </p:spTree>
    <p:extLst>
      <p:ext uri="{BB962C8B-B14F-4D97-AF65-F5344CB8AC3E}">
        <p14:creationId xmlns:p14="http://schemas.microsoft.com/office/powerpoint/2010/main" val="26303313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2018</a:t>
            </a:r>
            <a:endParaRPr lang="en-US" dirty="0"/>
          </a:p>
        </p:txBody>
      </p:sp>
      <p:sp>
        <p:nvSpPr>
          <p:cNvPr id="3" name="Content Placeholder 2"/>
          <p:cNvSpPr>
            <a:spLocks noGrp="1"/>
          </p:cNvSpPr>
          <p:nvPr>
            <p:ph idx="1"/>
          </p:nvPr>
        </p:nvSpPr>
        <p:spPr>
          <a:xfrm>
            <a:off x="457200" y="1580540"/>
            <a:ext cx="8229600" cy="4525963"/>
          </a:xfrm>
        </p:spPr>
        <p:txBody>
          <a:bodyPr>
            <a:normAutofit lnSpcReduction="10000"/>
          </a:bodyPr>
          <a:lstStyle/>
          <a:p>
            <a:pPr lvl="0"/>
            <a:r>
              <a:rPr lang="en-US" dirty="0"/>
              <a:t>W</a:t>
            </a:r>
            <a:r>
              <a:rPr lang="en-US" dirty="0" smtClean="0"/>
              <a:t>eekly </a:t>
            </a:r>
            <a:r>
              <a:rPr lang="en-US" dirty="0"/>
              <a:t>point estimates of antibiotic use </a:t>
            </a:r>
          </a:p>
          <a:p>
            <a:pPr lvl="0"/>
            <a:r>
              <a:rPr lang="en-US" dirty="0" smtClean="0"/>
              <a:t>Vancomycin Usage for babies on antibiotics </a:t>
            </a:r>
            <a:endParaRPr lang="en-US" dirty="0"/>
          </a:p>
          <a:p>
            <a:pPr lvl="0"/>
            <a:r>
              <a:rPr lang="en-US" dirty="0"/>
              <a:t>A</a:t>
            </a:r>
            <a:r>
              <a:rPr lang="en-US" dirty="0" smtClean="0"/>
              <a:t>dherence </a:t>
            </a:r>
            <a:r>
              <a:rPr lang="en-US" dirty="0"/>
              <a:t>to unit guidelines for the use of antibiotics</a:t>
            </a:r>
          </a:p>
          <a:p>
            <a:pPr lvl="0"/>
            <a:r>
              <a:rPr lang="en-US" dirty="0"/>
              <a:t>A</a:t>
            </a:r>
            <a:r>
              <a:rPr lang="en-US" dirty="0" smtClean="0"/>
              <a:t>dherence </a:t>
            </a:r>
            <a:r>
              <a:rPr lang="en-US" dirty="0"/>
              <a:t>to the standard of drawing blood cultures prior to starting </a:t>
            </a:r>
            <a:r>
              <a:rPr lang="en-US" dirty="0" smtClean="0"/>
              <a:t>antibiotics</a:t>
            </a:r>
          </a:p>
          <a:p>
            <a:pPr lvl="0"/>
            <a:r>
              <a:rPr lang="en-US" dirty="0"/>
              <a:t>Parent involvement/knowledge of their baby being started on antibiotics and the plan for discontinuing those antibiotics</a:t>
            </a:r>
          </a:p>
          <a:p>
            <a:endParaRPr lang="en-US" dirty="0"/>
          </a:p>
        </p:txBody>
      </p:sp>
    </p:spTree>
    <p:extLst>
      <p:ext uri="{BB962C8B-B14F-4D97-AF65-F5344CB8AC3E}">
        <p14:creationId xmlns:p14="http://schemas.microsoft.com/office/powerpoint/2010/main" val="20508618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63" y="274638"/>
            <a:ext cx="8730760" cy="1143000"/>
          </a:xfrm>
          <a:solidFill>
            <a:schemeClr val="accent4"/>
          </a:solidFill>
        </p:spPr>
        <p:txBody>
          <a:bodyPr/>
          <a:lstStyle/>
          <a:p>
            <a:pPr algn="l"/>
            <a:r>
              <a:rPr lang="en-US" b="1" dirty="0" smtClean="0">
                <a:solidFill>
                  <a:schemeClr val="bg1"/>
                </a:solidFill>
              </a:rPr>
              <a:t>         NAS</a:t>
            </a:r>
            <a:endParaRPr lang="en-US" b="1" dirty="0">
              <a:solidFill>
                <a:schemeClr val="bg1"/>
              </a:solidFill>
            </a:endParaRPr>
          </a:p>
        </p:txBody>
      </p:sp>
      <p:sp>
        <p:nvSpPr>
          <p:cNvPr id="3" name="Rectangle 2"/>
          <p:cNvSpPr/>
          <p:nvPr/>
        </p:nvSpPr>
        <p:spPr>
          <a:xfrm>
            <a:off x="0" y="1094472"/>
            <a:ext cx="4572000" cy="646331"/>
          </a:xfrm>
          <a:prstGeom prst="rect">
            <a:avLst/>
          </a:prstGeom>
        </p:spPr>
        <p:txBody>
          <a:bodyPr>
            <a:spAutoFit/>
          </a:bodyPr>
          <a:lstStyle/>
          <a:p>
            <a:pPr lvl="0" algn="ctr"/>
            <a:r>
              <a:rPr lang="en-US" dirty="0">
                <a:solidFill>
                  <a:schemeClr val="bg1"/>
                </a:solidFill>
              </a:rPr>
              <a:t>NICU NAS 1.0 &amp; 2.0, 2012-2015</a:t>
            </a:r>
          </a:p>
          <a:p>
            <a:pPr lvl="0" algn="ctr"/>
            <a:r>
              <a:rPr lang="en-US" dirty="0" smtClean="0">
                <a:solidFill>
                  <a:prstClr val="black"/>
                </a:solidFill>
              </a:rPr>
              <a:t>NICU </a:t>
            </a:r>
            <a:r>
              <a:rPr lang="en-US" dirty="0">
                <a:solidFill>
                  <a:prstClr val="black"/>
                </a:solidFill>
              </a:rPr>
              <a:t>NAS Multistate Collaborative 2015-16</a:t>
            </a:r>
          </a:p>
        </p:txBody>
      </p:sp>
      <p:sp>
        <p:nvSpPr>
          <p:cNvPr id="4" name="TextBox 3"/>
          <p:cNvSpPr txBox="1"/>
          <p:nvPr/>
        </p:nvSpPr>
        <p:spPr>
          <a:xfrm>
            <a:off x="3962209" y="359657"/>
            <a:ext cx="4885825" cy="769441"/>
          </a:xfrm>
          <a:prstGeom prst="rect">
            <a:avLst/>
          </a:prstGeom>
          <a:noFill/>
        </p:spPr>
        <p:txBody>
          <a:bodyPr wrap="none" rtlCol="0">
            <a:spAutoFit/>
          </a:bodyPr>
          <a:lstStyle/>
          <a:p>
            <a:r>
              <a:rPr lang="en-US" sz="4400" b="1" dirty="0" smtClean="0">
                <a:solidFill>
                  <a:schemeClr val="bg1"/>
                </a:solidFill>
              </a:rPr>
              <a:t>Opioid Use Disorder</a:t>
            </a:r>
            <a:endParaRPr lang="en-US" sz="4400" b="1" dirty="0">
              <a:solidFill>
                <a:schemeClr val="bg1"/>
              </a:solidFill>
            </a:endParaRP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740803"/>
            <a:ext cx="6163408" cy="51171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58336" y="1007910"/>
            <a:ext cx="1093569" cy="369332"/>
          </a:xfrm>
          <a:prstGeom prst="rect">
            <a:avLst/>
          </a:prstGeom>
          <a:noFill/>
        </p:spPr>
        <p:txBody>
          <a:bodyPr wrap="none" rtlCol="0">
            <a:spAutoFit/>
          </a:bodyPr>
          <a:lstStyle/>
          <a:p>
            <a:r>
              <a:rPr lang="en-US" dirty="0" smtClean="0">
                <a:solidFill>
                  <a:schemeClr val="bg1"/>
                </a:solidFill>
              </a:rPr>
              <a:t>2018 AIM</a:t>
            </a:r>
            <a:endParaRPr lang="en-US" dirty="0">
              <a:solidFill>
                <a:schemeClr val="bg1"/>
              </a:solidFill>
            </a:endParaRPr>
          </a:p>
        </p:txBody>
      </p:sp>
    </p:spTree>
    <p:extLst>
      <p:ext uri="{BB962C8B-B14F-4D97-AF65-F5344CB8AC3E}">
        <p14:creationId xmlns:p14="http://schemas.microsoft.com/office/powerpoint/2010/main" val="416260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88022" y="3399"/>
            <a:ext cx="7640515" cy="6621462"/>
          </a:xfrm>
          <a:prstGeom prst="rect">
            <a:avLst/>
          </a:prstGeom>
        </p:spPr>
      </p:pic>
      <p:sp>
        <p:nvSpPr>
          <p:cNvPr id="4" name="Rectangle 3"/>
          <p:cNvSpPr/>
          <p:nvPr/>
        </p:nvSpPr>
        <p:spPr>
          <a:xfrm>
            <a:off x="0" y="6413919"/>
            <a:ext cx="8449406" cy="276999"/>
          </a:xfrm>
          <a:prstGeom prst="rect">
            <a:avLst/>
          </a:prstGeom>
        </p:spPr>
        <p:txBody>
          <a:bodyPr wrap="square">
            <a:spAutoFit/>
          </a:bodyPr>
          <a:lstStyle/>
          <a:p>
            <a:r>
              <a:rPr lang="en-US" sz="1200" dirty="0">
                <a:hlinkClick r:id="rId3"/>
              </a:rPr>
              <a:t>https://www.tn.gov/assets/entities/tenncare/attachments/TennCareNASData2015.pdf</a:t>
            </a:r>
            <a:r>
              <a:rPr lang="en-US" sz="1200" dirty="0"/>
              <a:t>, May 2017</a:t>
            </a:r>
          </a:p>
        </p:txBody>
      </p:sp>
    </p:spTree>
    <p:extLst>
      <p:ext uri="{BB962C8B-B14F-4D97-AF65-F5344CB8AC3E}">
        <p14:creationId xmlns:p14="http://schemas.microsoft.com/office/powerpoint/2010/main" val="29147839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83310" y="276300"/>
            <a:ext cx="6296025" cy="4267567"/>
          </a:xfrm>
          <a:prstGeom prst="rect">
            <a:avLst/>
          </a:prstGeom>
        </p:spPr>
      </p:pic>
      <p:sp>
        <p:nvSpPr>
          <p:cNvPr id="4" name="Rectangle 3"/>
          <p:cNvSpPr/>
          <p:nvPr/>
        </p:nvSpPr>
        <p:spPr>
          <a:xfrm>
            <a:off x="386860" y="4486254"/>
            <a:ext cx="7033846" cy="276999"/>
          </a:xfrm>
          <a:prstGeom prst="rect">
            <a:avLst/>
          </a:prstGeom>
        </p:spPr>
        <p:txBody>
          <a:bodyPr wrap="square">
            <a:spAutoFit/>
          </a:bodyPr>
          <a:lstStyle/>
          <a:p>
            <a:r>
              <a:rPr lang="en-US" sz="1200" dirty="0">
                <a:hlinkClick r:id="rId3"/>
              </a:rPr>
              <a:t>https://www.tn.gov/assets/entities/tenncare/attachments/TennCareNASData2015.pdf</a:t>
            </a:r>
            <a:r>
              <a:rPr lang="en-US" sz="1200" dirty="0"/>
              <a:t>, May 2017</a:t>
            </a:r>
          </a:p>
        </p:txBody>
      </p:sp>
      <p:sp>
        <p:nvSpPr>
          <p:cNvPr id="5" name="Rectangle 4"/>
          <p:cNvSpPr/>
          <p:nvPr/>
        </p:nvSpPr>
        <p:spPr>
          <a:xfrm>
            <a:off x="298937" y="5823152"/>
            <a:ext cx="7121769" cy="646331"/>
          </a:xfrm>
          <a:prstGeom prst="rect">
            <a:avLst/>
          </a:prstGeom>
        </p:spPr>
        <p:txBody>
          <a:bodyPr wrap="square">
            <a:spAutoFit/>
          </a:bodyPr>
          <a:lstStyle/>
          <a:p>
            <a:r>
              <a:rPr lang="en-US" b="1" dirty="0"/>
              <a:t>Women of Childbearing Age </a:t>
            </a:r>
            <a:endParaRPr lang="en-US" dirty="0" smtClean="0"/>
          </a:p>
          <a:p>
            <a:r>
              <a:rPr lang="en-US" dirty="0" smtClean="0"/>
              <a:t> </a:t>
            </a:r>
            <a:r>
              <a:rPr lang="en-US" dirty="0"/>
              <a:t>50% of all pregnancies are </a:t>
            </a:r>
            <a:r>
              <a:rPr lang="en-US" dirty="0" smtClean="0"/>
              <a:t>unplanned</a:t>
            </a:r>
            <a:endParaRPr lang="en-US" dirty="0"/>
          </a:p>
        </p:txBody>
      </p:sp>
      <p:sp>
        <p:nvSpPr>
          <p:cNvPr id="6" name="Rectangle 5"/>
          <p:cNvSpPr/>
          <p:nvPr/>
        </p:nvSpPr>
        <p:spPr>
          <a:xfrm>
            <a:off x="105507" y="6534834"/>
            <a:ext cx="8431823" cy="276999"/>
          </a:xfrm>
          <a:prstGeom prst="rect">
            <a:avLst/>
          </a:prstGeom>
        </p:spPr>
        <p:txBody>
          <a:bodyPr wrap="square">
            <a:spAutoFit/>
          </a:bodyPr>
          <a:lstStyle/>
          <a:p>
            <a:r>
              <a:rPr lang="en-US" sz="1200" dirty="0"/>
              <a:t>https://www.tn.gov/assets/entities/health/attachments/July_2017__NAS_Monthly_Update.pdf</a:t>
            </a:r>
          </a:p>
        </p:txBody>
      </p:sp>
    </p:spTree>
    <p:extLst>
      <p:ext uri="{BB962C8B-B14F-4D97-AF65-F5344CB8AC3E}">
        <p14:creationId xmlns:p14="http://schemas.microsoft.com/office/powerpoint/2010/main" val="2837009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1143000"/>
            <a:ext cx="6629400" cy="857250"/>
          </a:xfrm>
        </p:spPr>
        <p:txBody>
          <a:bodyPr/>
          <a:lstStyle/>
          <a:p>
            <a:r>
              <a:rPr lang="en-US" sz="2700" dirty="0">
                <a:solidFill>
                  <a:srgbClr val="C00000"/>
                </a:solidFill>
              </a:rPr>
              <a:t>NAS Statewide Rate per 1,000 Live Births</a:t>
            </a:r>
          </a:p>
        </p:txBody>
      </p:sp>
      <p:graphicFrame>
        <p:nvGraphicFramePr>
          <p:cNvPr id="7" name="Content Placeholder 6"/>
          <p:cNvGraphicFramePr>
            <a:graphicFrameLocks noGrp="1"/>
          </p:cNvGraphicFramePr>
          <p:nvPr>
            <p:ph idx="1"/>
            <p:extLst/>
          </p:nvPr>
        </p:nvGraphicFramePr>
        <p:xfrm>
          <a:off x="1371601" y="2013973"/>
          <a:ext cx="6037435" cy="271516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4344611" y="4760203"/>
            <a:ext cx="470000" cy="253916"/>
          </a:xfrm>
          <a:prstGeom prst="rect">
            <a:avLst/>
          </a:prstGeom>
          <a:noFill/>
        </p:spPr>
        <p:txBody>
          <a:bodyPr wrap="none" rtlCol="0">
            <a:spAutoFit/>
          </a:bodyPr>
          <a:lstStyle/>
          <a:p>
            <a:pPr eaLnBrk="0" fontAlgn="base" hangingPunct="0">
              <a:spcBef>
                <a:spcPct val="0"/>
              </a:spcBef>
              <a:spcAft>
                <a:spcPct val="0"/>
              </a:spcAft>
            </a:pPr>
            <a:r>
              <a:rPr lang="en-US" sz="1050" dirty="0">
                <a:solidFill>
                  <a:srgbClr val="808080">
                    <a:lumMod val="75000"/>
                  </a:srgbClr>
                </a:solidFill>
              </a:rPr>
              <a:t>Year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300" y="4865932"/>
            <a:ext cx="770246" cy="683543"/>
          </a:xfrm>
          <a:prstGeom prst="rect">
            <a:avLst/>
          </a:prstGeom>
        </p:spPr>
      </p:pic>
      <p:sp>
        <p:nvSpPr>
          <p:cNvPr id="11" name="TextBox 10"/>
          <p:cNvSpPr txBox="1"/>
          <p:nvPr/>
        </p:nvSpPr>
        <p:spPr>
          <a:xfrm>
            <a:off x="5886450" y="5657851"/>
            <a:ext cx="2000250" cy="21929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pPr>
            <a:r>
              <a:rPr lang="en-US" sz="825" b="1" dirty="0">
                <a:solidFill>
                  <a:srgbClr val="000000"/>
                </a:solidFill>
              </a:rPr>
              <a:t>Source: Ohio Hospital Association</a:t>
            </a:r>
          </a:p>
        </p:txBody>
      </p:sp>
      <p:sp>
        <p:nvSpPr>
          <p:cNvPr id="3" name="TextBox 2"/>
          <p:cNvSpPr txBox="1"/>
          <p:nvPr/>
        </p:nvSpPr>
        <p:spPr>
          <a:xfrm>
            <a:off x="2114550" y="4057650"/>
            <a:ext cx="285750" cy="300082"/>
          </a:xfrm>
          <a:prstGeom prst="rect">
            <a:avLst/>
          </a:prstGeom>
          <a:noFill/>
        </p:spPr>
        <p:txBody>
          <a:bodyPr wrap="square" rtlCol="0">
            <a:spAutoFit/>
          </a:bodyPr>
          <a:lstStyle/>
          <a:p>
            <a:pPr eaLnBrk="0" fontAlgn="base" hangingPunct="0">
              <a:spcBef>
                <a:spcPct val="0"/>
              </a:spcBef>
              <a:spcAft>
                <a:spcPct val="0"/>
              </a:spcAft>
            </a:pPr>
            <a:r>
              <a:rPr lang="en-US" sz="675" b="1" dirty="0">
                <a:solidFill>
                  <a:srgbClr val="000000"/>
                </a:solidFill>
              </a:rPr>
              <a:t>1.4</a:t>
            </a:r>
          </a:p>
        </p:txBody>
      </p:sp>
    </p:spTree>
    <p:extLst>
      <p:ext uri="{BB962C8B-B14F-4D97-AF65-F5344CB8AC3E}">
        <p14:creationId xmlns:p14="http://schemas.microsoft.com/office/powerpoint/2010/main" val="19640302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3105835"/>
            <a:ext cx="4572000" cy="646331"/>
          </a:xfrm>
          <a:prstGeom prst="rect">
            <a:avLst/>
          </a:prstGeom>
        </p:spPr>
        <p:txBody>
          <a:bodyPr>
            <a:spAutoFit/>
          </a:bodyPr>
          <a:lstStyle/>
          <a:p>
            <a:r>
              <a:rPr lang="en-US" dirty="0"/>
              <a:t>Figure 5: Narcotics and contraceptives trends for </a:t>
            </a:r>
            <a:r>
              <a:rPr lang="en-US" dirty="0" err="1"/>
              <a:t>TennCare</a:t>
            </a:r>
            <a:r>
              <a:rPr lang="en-US" dirty="0"/>
              <a:t> women – 2015 data</a:t>
            </a:r>
          </a:p>
        </p:txBody>
      </p:sp>
      <p:pic>
        <p:nvPicPr>
          <p:cNvPr id="4" name="Picture 3"/>
          <p:cNvPicPr>
            <a:picLocks noChangeAspect="1"/>
          </p:cNvPicPr>
          <p:nvPr/>
        </p:nvPicPr>
        <p:blipFill>
          <a:blip r:embed="rId2"/>
          <a:stretch>
            <a:fillRect/>
          </a:stretch>
        </p:blipFill>
        <p:spPr>
          <a:xfrm>
            <a:off x="1262062" y="764150"/>
            <a:ext cx="6619875" cy="5181600"/>
          </a:xfrm>
          <a:prstGeom prst="rect">
            <a:avLst/>
          </a:prstGeom>
        </p:spPr>
      </p:pic>
      <p:sp>
        <p:nvSpPr>
          <p:cNvPr id="5" name="Rectangle 4"/>
          <p:cNvSpPr/>
          <p:nvPr/>
        </p:nvSpPr>
        <p:spPr>
          <a:xfrm>
            <a:off x="624253" y="5945750"/>
            <a:ext cx="7350369" cy="276999"/>
          </a:xfrm>
          <a:prstGeom prst="rect">
            <a:avLst/>
          </a:prstGeom>
        </p:spPr>
        <p:txBody>
          <a:bodyPr wrap="square">
            <a:spAutoFit/>
          </a:bodyPr>
          <a:lstStyle/>
          <a:p>
            <a:r>
              <a:rPr lang="en-US" sz="1200" dirty="0">
                <a:hlinkClick r:id="rId3"/>
              </a:rPr>
              <a:t>https://</a:t>
            </a:r>
            <a:r>
              <a:rPr lang="en-US" sz="1200" dirty="0" smtClean="0">
                <a:hlinkClick r:id="rId3"/>
              </a:rPr>
              <a:t>www.tn.gov/assets/entities/tenncare/attachments/TennCareNASData2015.pdf</a:t>
            </a:r>
            <a:r>
              <a:rPr lang="en-US" sz="1200" dirty="0" smtClean="0"/>
              <a:t>, May 2017</a:t>
            </a:r>
            <a:endParaRPr lang="en-US" sz="1200" dirty="0"/>
          </a:p>
        </p:txBody>
      </p:sp>
    </p:spTree>
    <p:extLst>
      <p:ext uri="{BB962C8B-B14F-4D97-AF65-F5344CB8AC3E}">
        <p14:creationId xmlns:p14="http://schemas.microsoft.com/office/powerpoint/2010/main" val="27778890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7387" y="104775"/>
            <a:ext cx="5229225" cy="6648450"/>
          </a:xfrm>
          <a:prstGeom prst="rect">
            <a:avLst/>
          </a:prstGeom>
        </p:spPr>
      </p:pic>
      <p:sp>
        <p:nvSpPr>
          <p:cNvPr id="3" name="Rectangle 2"/>
          <p:cNvSpPr/>
          <p:nvPr/>
        </p:nvSpPr>
        <p:spPr>
          <a:xfrm>
            <a:off x="246183" y="6476226"/>
            <a:ext cx="9346224" cy="276999"/>
          </a:xfrm>
          <a:prstGeom prst="rect">
            <a:avLst/>
          </a:prstGeom>
        </p:spPr>
        <p:txBody>
          <a:bodyPr wrap="square">
            <a:spAutoFit/>
          </a:bodyPr>
          <a:lstStyle/>
          <a:p>
            <a:r>
              <a:rPr lang="en-US" sz="1200" dirty="0"/>
              <a:t>https://www.tn.gov/assets/entities/health/attachments/July_2017__NAS_Monthly_Update.pdf</a:t>
            </a:r>
          </a:p>
        </p:txBody>
      </p:sp>
      <p:sp>
        <p:nvSpPr>
          <p:cNvPr id="4" name="Rectangle 3"/>
          <p:cNvSpPr/>
          <p:nvPr/>
        </p:nvSpPr>
        <p:spPr>
          <a:xfrm>
            <a:off x="7394332" y="1494692"/>
            <a:ext cx="1424354" cy="4093428"/>
          </a:xfrm>
          <a:prstGeom prst="rect">
            <a:avLst/>
          </a:prstGeom>
        </p:spPr>
        <p:txBody>
          <a:bodyPr wrap="square">
            <a:spAutoFit/>
          </a:bodyPr>
          <a:lstStyle/>
          <a:p>
            <a:r>
              <a:rPr lang="en-US" sz="1000" dirty="0"/>
              <a:t>Notes 1. “Illicit” means drugs which are illegal or prohibited. “Diverted” means using legal/prescribed drugs for illegal purposes. For example, using a prescription drug purchased from someone else or using a prescription drug that was prescribed for someone else. 2. Multiple maternal substances may be reported; therefore the total number of cases in this table may not match the total number of cases reported. More information on Neonatal Abstinence Syndrome in Tennessee can be found here: http://tn.gov/health/topic/nas</a:t>
            </a:r>
          </a:p>
        </p:txBody>
      </p:sp>
    </p:spTree>
    <p:extLst>
      <p:ext uri="{BB962C8B-B14F-4D97-AF65-F5344CB8AC3E}">
        <p14:creationId xmlns:p14="http://schemas.microsoft.com/office/powerpoint/2010/main" val="28470581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448408" y="158262"/>
            <a:ext cx="8405445" cy="5873261"/>
          </a:xfrm>
          <a:prstGeom prst="rect">
            <a:avLst/>
          </a:prstGeom>
          <a:noFill/>
          <a:ln>
            <a:noFill/>
          </a:ln>
        </p:spPr>
      </p:pic>
    </p:spTree>
    <p:extLst>
      <p:ext uri="{BB962C8B-B14F-4D97-AF65-F5344CB8AC3E}">
        <p14:creationId xmlns:p14="http://schemas.microsoft.com/office/powerpoint/2010/main" val="32454296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0630"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Vision</a:t>
            </a:r>
            <a:endParaRPr lang="en-US" dirty="0"/>
          </a:p>
        </p:txBody>
      </p:sp>
      <p:sp>
        <p:nvSpPr>
          <p:cNvPr id="6" name="Content Placeholder 5"/>
          <p:cNvSpPr>
            <a:spLocks noGrp="1"/>
          </p:cNvSpPr>
          <p:nvPr>
            <p:ph idx="1"/>
          </p:nvPr>
        </p:nvSpPr>
        <p:spPr>
          <a:xfrm>
            <a:off x="4832852" y="2662791"/>
            <a:ext cx="1173937" cy="26053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en-US" sz="1400" dirty="0" smtClean="0">
                <a:solidFill>
                  <a:schemeClr val="tx1"/>
                </a:solidFill>
              </a:rPr>
              <a:t>TIPQC tool kit</a:t>
            </a:r>
          </a:p>
          <a:p>
            <a:pPr marL="0" indent="0">
              <a:buNone/>
            </a:pPr>
            <a:r>
              <a:rPr lang="en-US" sz="1400" dirty="0" smtClean="0">
                <a:solidFill>
                  <a:schemeClr val="tx1"/>
                </a:solidFill>
              </a:rPr>
              <a:t>Multi-State</a:t>
            </a:r>
          </a:p>
          <a:p>
            <a:pPr marL="0" indent="0">
              <a:buNone/>
            </a:pPr>
            <a:r>
              <a:rPr lang="en-US" sz="1400" dirty="0" smtClean="0">
                <a:solidFill>
                  <a:schemeClr val="tx1"/>
                </a:solidFill>
              </a:rPr>
              <a:t>Data</a:t>
            </a:r>
            <a:endParaRPr lang="en-US" sz="1400" dirty="0">
              <a:solidFill>
                <a:schemeClr val="tx1"/>
              </a:solidFill>
            </a:endParaRPr>
          </a:p>
          <a:p>
            <a:pPr marL="0" indent="0">
              <a:buNone/>
            </a:pPr>
            <a:endParaRPr lang="en-US" sz="1400" dirty="0" smtClean="0">
              <a:solidFill>
                <a:schemeClr val="tx1"/>
              </a:solidFill>
            </a:endParaRPr>
          </a:p>
          <a:p>
            <a:pPr marL="0" indent="0">
              <a:buNone/>
            </a:pPr>
            <a:r>
              <a:rPr lang="en-US" sz="1400" dirty="0" smtClean="0">
                <a:solidFill>
                  <a:schemeClr val="tx1"/>
                </a:solidFill>
              </a:rPr>
              <a:t>Research</a:t>
            </a:r>
          </a:p>
          <a:p>
            <a:pPr marL="0" indent="0">
              <a:buNone/>
            </a:pPr>
            <a:endParaRPr lang="en-US" sz="1400" dirty="0">
              <a:solidFill>
                <a:schemeClr val="tx1"/>
              </a:solidFill>
            </a:endParaRPr>
          </a:p>
          <a:p>
            <a:pPr marL="0" indent="0">
              <a:buNone/>
            </a:pPr>
            <a:r>
              <a:rPr lang="en-US" sz="1400" dirty="0" smtClean="0">
                <a:solidFill>
                  <a:schemeClr val="accent3"/>
                </a:solidFill>
              </a:rPr>
              <a:t>AIM </a:t>
            </a:r>
          </a:p>
          <a:p>
            <a:pPr marL="0" indent="0">
              <a:buNone/>
            </a:pPr>
            <a:endParaRPr lang="en-US" sz="1400" dirty="0">
              <a:solidFill>
                <a:schemeClr val="tx1"/>
              </a:solidFill>
            </a:endParaRPr>
          </a:p>
          <a:p>
            <a:pPr marL="0" indent="0">
              <a:buNone/>
            </a:pPr>
            <a:r>
              <a:rPr lang="en-US" sz="1400" dirty="0" smtClean="0">
                <a:solidFill>
                  <a:schemeClr val="accent3"/>
                </a:solidFill>
              </a:rPr>
              <a:t>TN Opioid Collaborative</a:t>
            </a:r>
            <a:endParaRPr lang="en-US" sz="1400" dirty="0">
              <a:solidFill>
                <a:schemeClr val="accent3"/>
              </a:solidFill>
            </a:endParaRPr>
          </a:p>
        </p:txBody>
      </p:sp>
      <p:sp>
        <p:nvSpPr>
          <p:cNvPr id="9" name="Rectangle 8"/>
          <p:cNvSpPr/>
          <p:nvPr/>
        </p:nvSpPr>
        <p:spPr>
          <a:xfrm>
            <a:off x="3232328" y="1939023"/>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Incentives</a:t>
            </a:r>
            <a:endParaRPr lang="en-US" dirty="0"/>
          </a:p>
        </p:txBody>
      </p:sp>
      <p:sp>
        <p:nvSpPr>
          <p:cNvPr id="10" name="Rectangle 9"/>
          <p:cNvSpPr/>
          <p:nvPr/>
        </p:nvSpPr>
        <p:spPr>
          <a:xfrm>
            <a:off x="4840166"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Resources</a:t>
            </a:r>
            <a:endParaRPr lang="en-US" dirty="0"/>
          </a:p>
        </p:txBody>
      </p:sp>
      <p:sp>
        <p:nvSpPr>
          <p:cNvPr id="11" name="Rectangle 10"/>
          <p:cNvSpPr/>
          <p:nvPr/>
        </p:nvSpPr>
        <p:spPr>
          <a:xfrm>
            <a:off x="6159015"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Action Plan</a:t>
            </a:r>
            <a:endParaRPr lang="en-US" dirty="0"/>
          </a:p>
        </p:txBody>
      </p:sp>
      <p:sp>
        <p:nvSpPr>
          <p:cNvPr id="12" name="Rectangle 11"/>
          <p:cNvSpPr/>
          <p:nvPr/>
        </p:nvSpPr>
        <p:spPr>
          <a:xfrm>
            <a:off x="7535007" y="1931830"/>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Change</a:t>
            </a:r>
            <a:endParaRPr lang="en-US" dirty="0"/>
          </a:p>
        </p:txBody>
      </p:sp>
      <p:sp>
        <p:nvSpPr>
          <p:cNvPr id="14" name="Title 13"/>
          <p:cNvSpPr>
            <a:spLocks noGrp="1"/>
          </p:cNvSpPr>
          <p:nvPr>
            <p:ph type="title"/>
          </p:nvPr>
        </p:nvSpPr>
        <p:spPr>
          <a:prstGeom prst="rect">
            <a:avLst/>
          </a:prstGeom>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r>
              <a:rPr lang="en-US" dirty="0" smtClean="0"/>
              <a:t>Components of Successful Change Management</a:t>
            </a:r>
            <a:endParaRPr lang="en-US" dirty="0"/>
          </a:p>
        </p:txBody>
      </p:sp>
      <p:sp>
        <p:nvSpPr>
          <p:cNvPr id="15" name="TextBox 14"/>
          <p:cNvSpPr txBox="1"/>
          <p:nvPr/>
        </p:nvSpPr>
        <p:spPr>
          <a:xfrm>
            <a:off x="1776052" y="2013438"/>
            <a:ext cx="423168" cy="369332"/>
          </a:xfrm>
          <a:prstGeom prst="rect">
            <a:avLst/>
          </a:prstGeom>
          <a:noFill/>
        </p:spPr>
        <p:txBody>
          <a:bodyPr wrap="square" rtlCol="0">
            <a:spAutoFit/>
          </a:bodyPr>
          <a:lstStyle/>
          <a:p>
            <a:r>
              <a:rPr lang="en-US" dirty="0" smtClean="0"/>
              <a:t>+</a:t>
            </a:r>
            <a:endParaRPr lang="en-US" dirty="0"/>
          </a:p>
        </p:txBody>
      </p:sp>
      <p:sp>
        <p:nvSpPr>
          <p:cNvPr id="16" name="Rectangle 15"/>
          <p:cNvSpPr/>
          <p:nvPr/>
        </p:nvSpPr>
        <p:spPr>
          <a:xfrm>
            <a:off x="644351" y="3245805"/>
            <a:ext cx="1107829" cy="280275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TDH</a:t>
            </a:r>
          </a:p>
          <a:p>
            <a:pPr algn="ctr"/>
            <a:endParaRPr lang="en-US" dirty="0" smtClean="0">
              <a:solidFill>
                <a:schemeClr val="tx1"/>
              </a:solidFill>
            </a:endParaRPr>
          </a:p>
          <a:p>
            <a:pPr algn="ctr"/>
            <a:r>
              <a:rPr lang="en-US" dirty="0" smtClean="0">
                <a:solidFill>
                  <a:schemeClr val="tx1"/>
                </a:solidFill>
              </a:rPr>
              <a:t>TIPQC</a:t>
            </a:r>
          </a:p>
          <a:p>
            <a:pPr algn="ctr"/>
            <a:endParaRPr lang="en-US" dirty="0">
              <a:solidFill>
                <a:schemeClr val="tx1"/>
              </a:solidFill>
            </a:endParaRPr>
          </a:p>
          <a:p>
            <a:pPr algn="ctr"/>
            <a:r>
              <a:rPr lang="en-US" dirty="0" smtClean="0">
                <a:solidFill>
                  <a:schemeClr val="tx1"/>
                </a:solidFill>
              </a:rPr>
              <a:t>AIM</a:t>
            </a:r>
            <a:endParaRPr lang="en-US" dirty="0">
              <a:solidFill>
                <a:schemeClr val="tx1"/>
              </a:solidFill>
            </a:endParaRPr>
          </a:p>
        </p:txBody>
      </p:sp>
      <p:sp>
        <p:nvSpPr>
          <p:cNvPr id="17" name="Rectangle 16"/>
          <p:cNvSpPr/>
          <p:nvPr/>
        </p:nvSpPr>
        <p:spPr>
          <a:xfrm>
            <a:off x="2960236" y="1985435"/>
            <a:ext cx="300082" cy="369332"/>
          </a:xfrm>
          <a:prstGeom prst="rect">
            <a:avLst/>
          </a:prstGeom>
        </p:spPr>
        <p:txBody>
          <a:bodyPr wrap="none">
            <a:spAutoFit/>
          </a:bodyPr>
          <a:lstStyle/>
          <a:p>
            <a:r>
              <a:rPr lang="en-US" dirty="0"/>
              <a:t>+</a:t>
            </a:r>
          </a:p>
        </p:txBody>
      </p:sp>
      <p:sp>
        <p:nvSpPr>
          <p:cNvPr id="18" name="Rectangle 17"/>
          <p:cNvSpPr/>
          <p:nvPr/>
        </p:nvSpPr>
        <p:spPr>
          <a:xfrm>
            <a:off x="4615967" y="2013438"/>
            <a:ext cx="677579" cy="369332"/>
          </a:xfrm>
          <a:prstGeom prst="rect">
            <a:avLst/>
          </a:prstGeom>
        </p:spPr>
        <p:txBody>
          <a:bodyPr wrap="square">
            <a:spAutoFit/>
          </a:bodyPr>
          <a:lstStyle/>
          <a:p>
            <a:r>
              <a:rPr lang="en-US" dirty="0"/>
              <a:t>+</a:t>
            </a:r>
          </a:p>
        </p:txBody>
      </p:sp>
      <p:sp>
        <p:nvSpPr>
          <p:cNvPr id="19" name="Rectangle 18"/>
          <p:cNvSpPr/>
          <p:nvPr/>
        </p:nvSpPr>
        <p:spPr>
          <a:xfrm>
            <a:off x="5954018" y="2013410"/>
            <a:ext cx="300082" cy="369332"/>
          </a:xfrm>
          <a:prstGeom prst="rect">
            <a:avLst/>
          </a:prstGeom>
        </p:spPr>
        <p:txBody>
          <a:bodyPr wrap="none">
            <a:spAutoFit/>
          </a:bodyPr>
          <a:lstStyle/>
          <a:p>
            <a:r>
              <a:rPr lang="en-US" dirty="0"/>
              <a:t>+</a:t>
            </a:r>
          </a:p>
        </p:txBody>
      </p:sp>
      <p:sp>
        <p:nvSpPr>
          <p:cNvPr id="20" name="TextBox 19"/>
          <p:cNvSpPr txBox="1"/>
          <p:nvPr/>
        </p:nvSpPr>
        <p:spPr>
          <a:xfrm>
            <a:off x="7310808" y="1985435"/>
            <a:ext cx="300082" cy="369332"/>
          </a:xfrm>
          <a:prstGeom prst="rect">
            <a:avLst/>
          </a:prstGeom>
          <a:noFill/>
        </p:spPr>
        <p:txBody>
          <a:bodyPr wrap="none" rtlCol="0">
            <a:spAutoFit/>
          </a:bodyPr>
          <a:lstStyle/>
          <a:p>
            <a:r>
              <a:rPr lang="en-US" dirty="0" smtClean="0"/>
              <a:t>=</a:t>
            </a:r>
            <a:endParaRPr lang="en-US" dirty="0"/>
          </a:p>
        </p:txBody>
      </p:sp>
      <p:sp>
        <p:nvSpPr>
          <p:cNvPr id="21" name="Rectangle 20"/>
          <p:cNvSpPr/>
          <p:nvPr/>
        </p:nvSpPr>
        <p:spPr>
          <a:xfrm>
            <a:off x="1802423" y="2658690"/>
            <a:ext cx="344046" cy="369332"/>
          </a:xfrm>
          <a:prstGeom prst="rect">
            <a:avLst/>
          </a:prstGeom>
        </p:spPr>
        <p:txBody>
          <a:bodyPr wrap="square">
            <a:spAutoFit/>
          </a:bodyPr>
          <a:lstStyle/>
          <a:p>
            <a:r>
              <a:rPr lang="en-US" dirty="0"/>
              <a:t>+</a:t>
            </a:r>
          </a:p>
        </p:txBody>
      </p:sp>
      <p:sp>
        <p:nvSpPr>
          <p:cNvPr id="22" name="Content Placeholder 5"/>
          <p:cNvSpPr txBox="1">
            <a:spLocks/>
          </p:cNvSpPr>
          <p:nvPr/>
        </p:nvSpPr>
        <p:spPr>
          <a:xfrm>
            <a:off x="2012631" y="1939023"/>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smtClean="0"/>
              <a:t>Skills</a:t>
            </a:r>
            <a:endParaRPr lang="en-US" sz="1800" dirty="0"/>
          </a:p>
        </p:txBody>
      </p:sp>
      <p:sp>
        <p:nvSpPr>
          <p:cNvPr id="23" name="Content Placeholder 5"/>
          <p:cNvSpPr txBox="1">
            <a:spLocks/>
          </p:cNvSpPr>
          <p:nvPr/>
        </p:nvSpPr>
        <p:spPr>
          <a:xfrm>
            <a:off x="2012631" y="271706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600" dirty="0" smtClean="0"/>
              <a:t>ID &amp; Early Scoring</a:t>
            </a:r>
            <a:endParaRPr lang="en-US" sz="1600" dirty="0"/>
          </a:p>
        </p:txBody>
      </p:sp>
      <p:sp>
        <p:nvSpPr>
          <p:cNvPr id="24" name="Content Placeholder 5"/>
          <p:cNvSpPr txBox="1">
            <a:spLocks/>
          </p:cNvSpPr>
          <p:nvPr/>
        </p:nvSpPr>
        <p:spPr>
          <a:xfrm>
            <a:off x="1980943" y="410205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dirty="0" smtClean="0"/>
              <a:t>Non-pharma</a:t>
            </a:r>
            <a:endParaRPr lang="en-US" sz="1800" dirty="0"/>
          </a:p>
        </p:txBody>
      </p:sp>
      <p:sp>
        <p:nvSpPr>
          <p:cNvPr id="25" name="Content Placeholder 5"/>
          <p:cNvSpPr txBox="1">
            <a:spLocks/>
          </p:cNvSpPr>
          <p:nvPr/>
        </p:nvSpPr>
        <p:spPr>
          <a:xfrm>
            <a:off x="1973461" y="4775522"/>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dirty="0" smtClean="0"/>
              <a:t>Care of staff</a:t>
            </a:r>
            <a:endParaRPr lang="en-US" sz="1800" dirty="0"/>
          </a:p>
        </p:txBody>
      </p:sp>
      <p:sp>
        <p:nvSpPr>
          <p:cNvPr id="26" name="Content Placeholder 5"/>
          <p:cNvSpPr txBox="1">
            <a:spLocks/>
          </p:cNvSpPr>
          <p:nvPr/>
        </p:nvSpPr>
        <p:spPr>
          <a:xfrm>
            <a:off x="1962310" y="5502865"/>
            <a:ext cx="997926"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400" dirty="0" smtClean="0">
                <a:solidFill>
                  <a:schemeClr val="bg1"/>
                </a:solidFill>
              </a:rPr>
              <a:t>OUD Treatment</a:t>
            </a:r>
            <a:endParaRPr lang="en-US" sz="1400" dirty="0">
              <a:solidFill>
                <a:schemeClr val="bg1"/>
              </a:solidFill>
            </a:endParaRPr>
          </a:p>
        </p:txBody>
      </p:sp>
      <p:sp>
        <p:nvSpPr>
          <p:cNvPr id="29" name="Rectangle 28"/>
          <p:cNvSpPr/>
          <p:nvPr/>
        </p:nvSpPr>
        <p:spPr>
          <a:xfrm>
            <a:off x="3260318" y="2684292"/>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BIG Problem!</a:t>
            </a:r>
            <a:endParaRPr lang="en-US" dirty="0"/>
          </a:p>
        </p:txBody>
      </p:sp>
      <p:sp>
        <p:nvSpPr>
          <p:cNvPr id="30" name="Rectangle 29"/>
          <p:cNvSpPr/>
          <p:nvPr/>
        </p:nvSpPr>
        <p:spPr>
          <a:xfrm>
            <a:off x="3266460" y="5501745"/>
            <a:ext cx="1446333" cy="47654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Dropped Legal Action</a:t>
            </a:r>
            <a:endParaRPr lang="en-US" dirty="0"/>
          </a:p>
        </p:txBody>
      </p:sp>
      <p:sp>
        <p:nvSpPr>
          <p:cNvPr id="31" name="Rectangle 30"/>
          <p:cNvSpPr/>
          <p:nvPr/>
        </p:nvSpPr>
        <p:spPr>
          <a:xfrm>
            <a:off x="3252094" y="4816538"/>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Better care /management</a:t>
            </a:r>
            <a:endParaRPr lang="en-US" sz="1600" dirty="0"/>
          </a:p>
        </p:txBody>
      </p:sp>
      <p:sp>
        <p:nvSpPr>
          <p:cNvPr id="32" name="Rectangle 31"/>
          <p:cNvSpPr/>
          <p:nvPr/>
        </p:nvSpPr>
        <p:spPr>
          <a:xfrm>
            <a:off x="3266460" y="3427241"/>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Payer Grants</a:t>
            </a:r>
            <a:endParaRPr lang="en-US" dirty="0"/>
          </a:p>
        </p:txBody>
      </p:sp>
      <p:sp>
        <p:nvSpPr>
          <p:cNvPr id="33" name="Rectangle 32"/>
          <p:cNvSpPr/>
          <p:nvPr/>
        </p:nvSpPr>
        <p:spPr>
          <a:xfrm>
            <a:off x="6196265" y="267468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TN work</a:t>
            </a:r>
            <a:endParaRPr lang="en-US" dirty="0"/>
          </a:p>
        </p:txBody>
      </p:sp>
      <p:sp>
        <p:nvSpPr>
          <p:cNvPr id="34" name="Rectangle 33"/>
          <p:cNvSpPr/>
          <p:nvPr/>
        </p:nvSpPr>
        <p:spPr>
          <a:xfrm>
            <a:off x="6223462" y="3374184"/>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Multi-States</a:t>
            </a:r>
            <a:endParaRPr lang="en-US" dirty="0"/>
          </a:p>
        </p:txBody>
      </p:sp>
      <p:sp>
        <p:nvSpPr>
          <p:cNvPr id="35" name="Rectangle 34"/>
          <p:cNvSpPr/>
          <p:nvPr/>
        </p:nvSpPr>
        <p:spPr>
          <a:xfrm>
            <a:off x="6223462" y="4170639"/>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AIM</a:t>
            </a:r>
            <a:endParaRPr lang="en-US" dirty="0"/>
          </a:p>
        </p:txBody>
      </p:sp>
      <p:sp>
        <p:nvSpPr>
          <p:cNvPr id="36" name="Rectangle 35"/>
          <p:cNvSpPr/>
          <p:nvPr/>
        </p:nvSpPr>
        <p:spPr>
          <a:xfrm>
            <a:off x="6223461" y="4822540"/>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TN Leaders</a:t>
            </a:r>
            <a:endParaRPr lang="en-US" dirty="0">
              <a:solidFill>
                <a:schemeClr val="bg1"/>
              </a:solidFill>
            </a:endParaRPr>
          </a:p>
        </p:txBody>
      </p:sp>
      <p:sp>
        <p:nvSpPr>
          <p:cNvPr id="37" name="Rectangle 36"/>
          <p:cNvSpPr/>
          <p:nvPr/>
        </p:nvSpPr>
        <p:spPr>
          <a:xfrm>
            <a:off x="7599341" y="2745027"/>
            <a:ext cx="1151793"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Confusion</a:t>
            </a:r>
            <a:endParaRPr lang="en-US" dirty="0"/>
          </a:p>
        </p:txBody>
      </p:sp>
      <p:sp>
        <p:nvSpPr>
          <p:cNvPr id="38" name="Rectangle 37"/>
          <p:cNvSpPr/>
          <p:nvPr/>
        </p:nvSpPr>
        <p:spPr>
          <a:xfrm>
            <a:off x="7591927" y="5519811"/>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Treadmill</a:t>
            </a:r>
            <a:endParaRPr lang="en-US" dirty="0"/>
          </a:p>
        </p:txBody>
      </p:sp>
      <p:sp>
        <p:nvSpPr>
          <p:cNvPr id="39" name="Rectangle 38"/>
          <p:cNvSpPr/>
          <p:nvPr/>
        </p:nvSpPr>
        <p:spPr>
          <a:xfrm>
            <a:off x="7591926" y="4872380"/>
            <a:ext cx="1166625"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Frustration</a:t>
            </a:r>
            <a:endParaRPr lang="en-US" sz="1600" dirty="0"/>
          </a:p>
        </p:txBody>
      </p:sp>
      <p:sp>
        <p:nvSpPr>
          <p:cNvPr id="40" name="Rectangle 39"/>
          <p:cNvSpPr/>
          <p:nvPr/>
        </p:nvSpPr>
        <p:spPr>
          <a:xfrm>
            <a:off x="7591928" y="4170666"/>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Resistance</a:t>
            </a:r>
            <a:endParaRPr lang="en-US" sz="1600" dirty="0"/>
          </a:p>
        </p:txBody>
      </p:sp>
      <p:sp>
        <p:nvSpPr>
          <p:cNvPr id="41" name="Rectangle 40"/>
          <p:cNvSpPr/>
          <p:nvPr/>
        </p:nvSpPr>
        <p:spPr>
          <a:xfrm>
            <a:off x="7618777" y="3420382"/>
            <a:ext cx="1151793"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Anxiety</a:t>
            </a:r>
            <a:endParaRPr lang="en-US" dirty="0"/>
          </a:p>
        </p:txBody>
      </p:sp>
      <p:sp>
        <p:nvSpPr>
          <p:cNvPr id="42" name="Rectangle 41"/>
          <p:cNvSpPr/>
          <p:nvPr/>
        </p:nvSpPr>
        <p:spPr>
          <a:xfrm>
            <a:off x="7348057" y="2753217"/>
            <a:ext cx="300082" cy="369332"/>
          </a:xfrm>
          <a:prstGeom prst="rect">
            <a:avLst/>
          </a:prstGeom>
        </p:spPr>
        <p:txBody>
          <a:bodyPr wrap="none">
            <a:spAutoFit/>
          </a:bodyPr>
          <a:lstStyle/>
          <a:p>
            <a:r>
              <a:rPr lang="en-US" dirty="0"/>
              <a:t>=</a:t>
            </a:r>
          </a:p>
        </p:txBody>
      </p:sp>
      <p:sp>
        <p:nvSpPr>
          <p:cNvPr id="43" name="Rectangle 42"/>
          <p:cNvSpPr/>
          <p:nvPr/>
        </p:nvSpPr>
        <p:spPr>
          <a:xfrm>
            <a:off x="7375255" y="3455565"/>
            <a:ext cx="300082" cy="369332"/>
          </a:xfrm>
          <a:prstGeom prst="rect">
            <a:avLst/>
          </a:prstGeom>
        </p:spPr>
        <p:txBody>
          <a:bodyPr wrap="none">
            <a:spAutoFit/>
          </a:bodyPr>
          <a:lstStyle/>
          <a:p>
            <a:r>
              <a:rPr lang="en-US" dirty="0"/>
              <a:t>=</a:t>
            </a:r>
          </a:p>
        </p:txBody>
      </p:sp>
      <p:sp>
        <p:nvSpPr>
          <p:cNvPr id="44" name="Rectangle 43"/>
          <p:cNvSpPr/>
          <p:nvPr/>
        </p:nvSpPr>
        <p:spPr>
          <a:xfrm>
            <a:off x="7348058" y="4210974"/>
            <a:ext cx="300082" cy="369332"/>
          </a:xfrm>
          <a:prstGeom prst="rect">
            <a:avLst/>
          </a:prstGeom>
        </p:spPr>
        <p:txBody>
          <a:bodyPr wrap="none">
            <a:spAutoFit/>
          </a:bodyPr>
          <a:lstStyle/>
          <a:p>
            <a:r>
              <a:rPr lang="en-US" dirty="0"/>
              <a:t>=</a:t>
            </a:r>
          </a:p>
        </p:txBody>
      </p:sp>
      <p:sp>
        <p:nvSpPr>
          <p:cNvPr id="45" name="Rectangle 44"/>
          <p:cNvSpPr/>
          <p:nvPr/>
        </p:nvSpPr>
        <p:spPr>
          <a:xfrm>
            <a:off x="7310942" y="4898816"/>
            <a:ext cx="300082" cy="369332"/>
          </a:xfrm>
          <a:prstGeom prst="rect">
            <a:avLst/>
          </a:prstGeom>
        </p:spPr>
        <p:txBody>
          <a:bodyPr wrap="none">
            <a:spAutoFit/>
          </a:bodyPr>
          <a:lstStyle/>
          <a:p>
            <a:r>
              <a:rPr lang="en-US" dirty="0"/>
              <a:t>=</a:t>
            </a:r>
          </a:p>
        </p:txBody>
      </p:sp>
      <p:sp>
        <p:nvSpPr>
          <p:cNvPr id="46" name="Rectangle 45"/>
          <p:cNvSpPr/>
          <p:nvPr/>
        </p:nvSpPr>
        <p:spPr>
          <a:xfrm>
            <a:off x="7306676" y="5582918"/>
            <a:ext cx="300082" cy="369332"/>
          </a:xfrm>
          <a:prstGeom prst="rect">
            <a:avLst/>
          </a:prstGeom>
        </p:spPr>
        <p:txBody>
          <a:bodyPr wrap="none">
            <a:spAutoFit/>
          </a:bodyPr>
          <a:lstStyle/>
          <a:p>
            <a:r>
              <a:rPr lang="en-US" dirty="0"/>
              <a:t>=</a:t>
            </a:r>
          </a:p>
        </p:txBody>
      </p:sp>
      <p:sp>
        <p:nvSpPr>
          <p:cNvPr id="47" name="Rectangle 46"/>
          <p:cNvSpPr/>
          <p:nvPr/>
        </p:nvSpPr>
        <p:spPr>
          <a:xfrm>
            <a:off x="4912045" y="5493024"/>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Hospital &amp; Treatment Resources</a:t>
            </a:r>
            <a:endParaRPr lang="en-US" sz="1200" dirty="0">
              <a:solidFill>
                <a:schemeClr val="bg1"/>
              </a:solidFill>
            </a:endParaRPr>
          </a:p>
        </p:txBody>
      </p:sp>
      <p:pic>
        <p:nvPicPr>
          <p:cNvPr id="48"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2176" y="2489833"/>
            <a:ext cx="401027" cy="3983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No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4159" y="3193602"/>
            <a:ext cx="401027" cy="3213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No Sign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4159" y="3850931"/>
            <a:ext cx="401027" cy="3917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No Sign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4158" y="4497886"/>
            <a:ext cx="401027" cy="40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645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normAutofit/>
          </a:bodyPr>
          <a:lstStyle/>
          <a:p>
            <a:r>
              <a:rPr lang="en-US" dirty="0" smtClean="0">
                <a:solidFill>
                  <a:schemeClr val="bg1"/>
                </a:solidFill>
              </a:rPr>
              <a:t>Nutrition &amp; Growth for the VLBW</a:t>
            </a:r>
            <a:br>
              <a:rPr lang="en-US" dirty="0" smtClean="0">
                <a:solidFill>
                  <a:schemeClr val="bg1"/>
                </a:solidFill>
              </a:rPr>
            </a:br>
            <a:r>
              <a:rPr lang="en-US" sz="1600" dirty="0" smtClean="0">
                <a:solidFill>
                  <a:schemeClr val="bg1"/>
                </a:solidFill>
              </a:rPr>
              <a:t>2016-2018</a:t>
            </a:r>
            <a:endParaRPr lang="en-US" sz="1600"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3877" y="1677927"/>
            <a:ext cx="3594101" cy="3650212"/>
          </a:xfrm>
        </p:spPr>
      </p:pic>
    </p:spTree>
    <p:extLst>
      <p:ext uri="{BB962C8B-B14F-4D97-AF65-F5344CB8AC3E}">
        <p14:creationId xmlns:p14="http://schemas.microsoft.com/office/powerpoint/2010/main" val="33506276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for VLBW</a:t>
            </a:r>
            <a:endParaRPr lang="en-US" dirty="0"/>
          </a:p>
        </p:txBody>
      </p:sp>
      <p:pic>
        <p:nvPicPr>
          <p:cNvPr id="3074" name="Picture 2" descr="nutrition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5082" y="1600200"/>
            <a:ext cx="6053835"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5085" y="6409592"/>
            <a:ext cx="4247638" cy="369332"/>
          </a:xfrm>
          <a:prstGeom prst="rect">
            <a:avLst/>
          </a:prstGeom>
          <a:noFill/>
        </p:spPr>
        <p:txBody>
          <a:bodyPr wrap="none" rtlCol="0">
            <a:spAutoFit/>
          </a:bodyPr>
          <a:lstStyle/>
          <a:p>
            <a:r>
              <a:rPr lang="en-US" dirty="0" smtClean="0"/>
              <a:t>From TIPQC Annual Report 2016 &amp; Website</a:t>
            </a:r>
            <a:endParaRPr lang="en-US" dirty="0"/>
          </a:p>
        </p:txBody>
      </p:sp>
    </p:spTree>
    <p:extLst>
      <p:ext uri="{BB962C8B-B14F-4D97-AF65-F5344CB8AC3E}">
        <p14:creationId xmlns:p14="http://schemas.microsoft.com/office/powerpoint/2010/main" val="12341932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0630"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Vision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ontent Placeholder 5"/>
          <p:cNvSpPr>
            <a:spLocks noGrp="1"/>
          </p:cNvSpPr>
          <p:nvPr>
            <p:ph idx="1"/>
          </p:nvPr>
        </p:nvSpPr>
        <p:spPr>
          <a:xfrm>
            <a:off x="4840166" y="2684291"/>
            <a:ext cx="1151793" cy="4765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marL="0" indent="0">
              <a:buNone/>
            </a:pPr>
            <a:r>
              <a:rPr lang="en-US" sz="1800" dirty="0" smtClean="0">
                <a:solidFill>
                  <a:schemeClr val="bg1"/>
                </a:solidFill>
              </a:rPr>
              <a:t>TIPQC Tool kit</a:t>
            </a:r>
            <a:endParaRPr lang="en-US" sz="1800" dirty="0">
              <a:solidFill>
                <a:schemeClr val="bg1"/>
              </a:solidFill>
            </a:endParaRPr>
          </a:p>
        </p:txBody>
      </p:sp>
      <p:sp>
        <p:nvSpPr>
          <p:cNvPr id="9" name="Rectangle 8"/>
          <p:cNvSpPr/>
          <p:nvPr/>
        </p:nvSpPr>
        <p:spPr>
          <a:xfrm>
            <a:off x="3232328" y="1939023"/>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Incentives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4840166"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Resources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6159015"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Action Plan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a:off x="7535007" y="1931830"/>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Change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3"/>
          <p:cNvSpPr>
            <a:spLocks noGrp="1"/>
          </p:cNvSpPr>
          <p:nvPr>
            <p:ph type="title"/>
          </p:nvPr>
        </p:nvSpPr>
        <p:spPr>
          <a:prstGeom prst="rect">
            <a:avLst/>
          </a:prstGeom>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r>
              <a:rPr lang="en-US" dirty="0" smtClean="0"/>
              <a:t>Components of Successful Change Management</a:t>
            </a:r>
            <a:endParaRPr lang="en-US" dirty="0"/>
          </a:p>
        </p:txBody>
      </p:sp>
      <p:sp>
        <p:nvSpPr>
          <p:cNvPr id="15" name="TextBox 14"/>
          <p:cNvSpPr txBox="1"/>
          <p:nvPr/>
        </p:nvSpPr>
        <p:spPr>
          <a:xfrm>
            <a:off x="1776052" y="2013438"/>
            <a:ext cx="4231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624260" y="3279530"/>
            <a:ext cx="1131532" cy="2698757"/>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mn-cs"/>
              </a:rPr>
              <a:t>TIPQC </a:t>
            </a:r>
            <a:r>
              <a:rPr kumimoji="0" lang="en-US" sz="1600" b="0" i="0" u="none" strike="noStrike" kern="1200" cap="none" spc="0" normalizeH="0" baseline="0" noProof="0" dirty="0" smtClean="0">
                <a:ln>
                  <a:noFill/>
                </a:ln>
                <a:solidFill>
                  <a:schemeClr val="bg1"/>
                </a:solidFill>
                <a:effectLst/>
                <a:uLnTx/>
                <a:uFillTx/>
                <a:latin typeface="Calibri"/>
                <a:ea typeface="+mn-ea"/>
                <a:cs typeface="+mn-cs"/>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mn-cs"/>
              </a:rPr>
              <a:t>VON Data</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7" name="Rectangle 16"/>
          <p:cNvSpPr/>
          <p:nvPr/>
        </p:nvSpPr>
        <p:spPr>
          <a:xfrm>
            <a:off x="2960236" y="1985435"/>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8" name="Rectangle 17"/>
          <p:cNvSpPr/>
          <p:nvPr/>
        </p:nvSpPr>
        <p:spPr>
          <a:xfrm>
            <a:off x="4615967" y="2013438"/>
            <a:ext cx="67757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9" name="Rectangle 18"/>
          <p:cNvSpPr/>
          <p:nvPr/>
        </p:nvSpPr>
        <p:spPr>
          <a:xfrm>
            <a:off x="5954018" y="2013410"/>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TextBox 19"/>
          <p:cNvSpPr txBox="1"/>
          <p:nvPr/>
        </p:nvSpPr>
        <p:spPr>
          <a:xfrm>
            <a:off x="7310808" y="198543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776052" y="2765422"/>
            <a:ext cx="34404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2" name="Content Placeholder 5"/>
          <p:cNvSpPr txBox="1">
            <a:spLocks/>
          </p:cNvSpPr>
          <p:nvPr/>
        </p:nvSpPr>
        <p:spPr>
          <a:xfrm>
            <a:off x="2012631" y="1939023"/>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Skills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Content Placeholder 5"/>
          <p:cNvSpPr txBox="1">
            <a:spLocks/>
          </p:cNvSpPr>
          <p:nvPr/>
        </p:nvSpPr>
        <p:spPr>
          <a:xfrm>
            <a:off x="2012631" y="271706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Z-scoring</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Content Placeholder 5"/>
          <p:cNvSpPr txBox="1">
            <a:spLocks/>
          </p:cNvSpPr>
          <p:nvPr/>
        </p:nvSpPr>
        <p:spPr>
          <a:xfrm>
            <a:off x="1980943" y="410205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Best Practices</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Content Placeholder 5"/>
          <p:cNvSpPr txBox="1">
            <a:spLocks/>
          </p:cNvSpPr>
          <p:nvPr/>
        </p:nvSpPr>
        <p:spPr>
          <a:xfrm>
            <a:off x="1962310" y="4814753"/>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Feeding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Content Placeholder 5"/>
          <p:cNvSpPr txBox="1">
            <a:spLocks/>
          </p:cNvSpPr>
          <p:nvPr/>
        </p:nvSpPr>
        <p:spPr>
          <a:xfrm>
            <a:off x="1962310" y="5502865"/>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Nutrition</a:t>
            </a:r>
            <a:r>
              <a:rPr kumimoji="0" lang="en-US" sz="1600" b="0" i="0" u="none" strike="noStrike" kern="1200" cap="none" spc="0" normalizeH="0" noProof="0" dirty="0" smtClean="0">
                <a:ln>
                  <a:noFill/>
                </a:ln>
                <a:solidFill>
                  <a:prstClr val="white"/>
                </a:solidFill>
                <a:effectLst/>
                <a:uLnTx/>
                <a:uFillTx/>
                <a:latin typeface="Calibri"/>
                <a:ea typeface="+mn-ea"/>
                <a:cs typeface="+mn-cs"/>
              </a:rPr>
              <a:t> Rounding</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3260318" y="2684292"/>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Long-term infant development</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ectangle 29"/>
          <p:cNvSpPr/>
          <p:nvPr/>
        </p:nvSpPr>
        <p:spPr>
          <a:xfrm>
            <a:off x="4840164" y="4824077"/>
            <a:ext cx="1204444" cy="45789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Amino Acid Shortages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a:off x="3252094" y="3401960"/>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“Do no harm”</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a:off x="3241220" y="4799045"/>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CME &amp; MOC</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p:cNvSpPr/>
          <p:nvPr/>
        </p:nvSpPr>
        <p:spPr>
          <a:xfrm>
            <a:off x="6210546" y="4794987"/>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Maximize Weekly Growth</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a:off x="6223462" y="3374184"/>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a:ea typeface="+mn-ea"/>
                <a:cs typeface="+mn-cs"/>
              </a:rPr>
              <a:t>Keep in same</a:t>
            </a:r>
            <a:r>
              <a:rPr kumimoji="0" lang="en-US" sz="1400" b="0" i="0" u="none" strike="noStrike" kern="1200" cap="none" spc="0" normalizeH="0" noProof="0" dirty="0" smtClean="0">
                <a:ln>
                  <a:noFill/>
                </a:ln>
                <a:solidFill>
                  <a:prstClr val="white"/>
                </a:solidFill>
                <a:effectLst/>
                <a:uLnTx/>
                <a:uFillTx/>
                <a:latin typeface="Calibri"/>
                <a:ea typeface="+mn-ea"/>
                <a:cs typeface="+mn-cs"/>
              </a:rPr>
              <a:t> growth class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p:cNvSpPr/>
          <p:nvPr/>
        </p:nvSpPr>
        <p:spPr>
          <a:xfrm>
            <a:off x="6223462" y="4170639"/>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Decrease </a:t>
            </a:r>
            <a:r>
              <a:rPr kumimoji="0" lang="en-US" sz="1200" b="0" i="0" u="none" strike="noStrike" kern="1200" cap="none" spc="0" normalizeH="0" noProof="0" dirty="0" smtClean="0">
                <a:ln>
                  <a:noFill/>
                </a:ln>
                <a:solidFill>
                  <a:prstClr val="white"/>
                </a:solidFill>
                <a:effectLst/>
                <a:uLnTx/>
                <a:uFillTx/>
                <a:latin typeface="Calibri"/>
                <a:ea typeface="+mn-ea"/>
                <a:cs typeface="+mn-cs"/>
              </a:rPr>
              <a:t>feeding stops &amp; gaps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p:cNvSpPr/>
          <p:nvPr/>
        </p:nvSpPr>
        <p:spPr>
          <a:xfrm>
            <a:off x="6159149" y="2727216"/>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a:ea typeface="+mn-ea"/>
                <a:cs typeface="+mn-cs"/>
              </a:rPr>
              <a:t>Change in weight z-score greater than 0</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7611024" y="2674680"/>
            <a:ext cx="1151793" cy="47654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Confusion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7591927" y="5519811"/>
            <a:ext cx="1151793"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Treadmill</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a:off x="7591926" y="4872380"/>
            <a:ext cx="1166625"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Frustration</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39"/>
          <p:cNvSpPr/>
          <p:nvPr/>
        </p:nvSpPr>
        <p:spPr>
          <a:xfrm>
            <a:off x="7591928" y="4170666"/>
            <a:ext cx="1151793"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Resistance</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0"/>
          <p:cNvSpPr/>
          <p:nvPr/>
        </p:nvSpPr>
        <p:spPr>
          <a:xfrm>
            <a:off x="7606758" y="3376394"/>
            <a:ext cx="1151793" cy="476542"/>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Anxiety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ectangle 41"/>
          <p:cNvSpPr/>
          <p:nvPr/>
        </p:nvSpPr>
        <p:spPr>
          <a:xfrm>
            <a:off x="7348057" y="2753217"/>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3" name="Rectangle 42"/>
          <p:cNvSpPr/>
          <p:nvPr/>
        </p:nvSpPr>
        <p:spPr>
          <a:xfrm>
            <a:off x="7375255" y="3455565"/>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4" name="Rectangle 43"/>
          <p:cNvSpPr/>
          <p:nvPr/>
        </p:nvSpPr>
        <p:spPr>
          <a:xfrm>
            <a:off x="7348058" y="4210974"/>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5" name="Rectangle 44"/>
          <p:cNvSpPr/>
          <p:nvPr/>
        </p:nvSpPr>
        <p:spPr>
          <a:xfrm>
            <a:off x="7310942" y="4898816"/>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6" name="Rectangle 45"/>
          <p:cNvSpPr/>
          <p:nvPr/>
        </p:nvSpPr>
        <p:spPr>
          <a:xfrm>
            <a:off x="7306676" y="5582918"/>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7" name="Rectangle 46"/>
          <p:cNvSpPr/>
          <p:nvPr/>
        </p:nvSpPr>
        <p:spPr>
          <a:xfrm>
            <a:off x="4912045" y="5493024"/>
            <a:ext cx="1151793" cy="47654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State Leadership</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Content Placeholder 5"/>
          <p:cNvSpPr txBox="1">
            <a:spLocks/>
          </p:cNvSpPr>
          <p:nvPr/>
        </p:nvSpPr>
        <p:spPr>
          <a:xfrm>
            <a:off x="4840165" y="3376394"/>
            <a:ext cx="1151793" cy="47654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dirty="0" smtClean="0">
                <a:solidFill>
                  <a:schemeClr val="bg1"/>
                </a:solidFill>
              </a:rPr>
              <a:t>TIPQC/ VON Data</a:t>
            </a:r>
            <a:endParaRPr lang="en-US" sz="1800" dirty="0">
              <a:solidFill>
                <a:schemeClr val="bg1"/>
              </a:solidFill>
            </a:endParaRPr>
          </a:p>
        </p:txBody>
      </p:sp>
      <p:sp>
        <p:nvSpPr>
          <p:cNvPr id="49" name="Content Placeholder 5"/>
          <p:cNvSpPr txBox="1">
            <a:spLocks/>
          </p:cNvSpPr>
          <p:nvPr/>
        </p:nvSpPr>
        <p:spPr>
          <a:xfrm>
            <a:off x="4840164" y="4157368"/>
            <a:ext cx="1151793" cy="47654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sz="1800" dirty="0" smtClean="0">
                <a:solidFill>
                  <a:schemeClr val="bg1"/>
                </a:solidFill>
              </a:rPr>
              <a:t>Monthly Huddles</a:t>
            </a:r>
            <a:endParaRPr lang="en-US" sz="1800" dirty="0">
              <a:solidFill>
                <a:schemeClr val="bg1"/>
              </a:solidFill>
            </a:endParaRPr>
          </a:p>
        </p:txBody>
      </p:sp>
      <p:pic>
        <p:nvPicPr>
          <p:cNvPr id="50"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0262" y="2382770"/>
            <a:ext cx="401027" cy="3983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2140" y="3035402"/>
            <a:ext cx="401027" cy="3983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430" y="3810611"/>
            <a:ext cx="401027" cy="3983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8410" y="4565034"/>
            <a:ext cx="401027" cy="39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8242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smtClean="0">
                <a:solidFill>
                  <a:schemeClr val="bg1"/>
                </a:solidFill>
              </a:rPr>
              <a:t>Golden Hour</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83042">
            <a:off x="3781425" y="1957387"/>
            <a:ext cx="1581150" cy="2943225"/>
          </a:xfrm>
          <a:prstGeom prst="rect">
            <a:avLst/>
          </a:prstGeom>
        </p:spPr>
      </p:pic>
      <p:sp>
        <p:nvSpPr>
          <p:cNvPr id="4" name="Rectangle 3"/>
          <p:cNvSpPr/>
          <p:nvPr/>
        </p:nvSpPr>
        <p:spPr>
          <a:xfrm>
            <a:off x="3065305" y="5255695"/>
            <a:ext cx="3013389" cy="369332"/>
          </a:xfrm>
          <a:prstGeom prst="rect">
            <a:avLst/>
          </a:prstGeom>
        </p:spPr>
        <p:txBody>
          <a:bodyPr wrap="none">
            <a:spAutoFit/>
          </a:bodyPr>
          <a:lstStyle/>
          <a:p>
            <a:pPr lvl="0" algn="ctr"/>
            <a:r>
              <a:rPr lang="en-US" dirty="0">
                <a:solidFill>
                  <a:prstClr val="black"/>
                </a:solidFill>
              </a:rPr>
              <a:t>NICU Golden Hour, 2012-2015</a:t>
            </a:r>
          </a:p>
        </p:txBody>
      </p:sp>
    </p:spTree>
    <p:extLst>
      <p:ext uri="{BB962C8B-B14F-4D97-AF65-F5344CB8AC3E}">
        <p14:creationId xmlns:p14="http://schemas.microsoft.com/office/powerpoint/2010/main" val="33501416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544513" y="0"/>
            <a:ext cx="8599487" cy="1044575"/>
          </a:xfrm>
        </p:spPr>
        <p:txBody>
          <a:bodyPr anchor="b">
            <a:normAutofit/>
          </a:bodyPr>
          <a:lstStyle/>
          <a:p>
            <a:pPr>
              <a:defRPr/>
            </a:pPr>
            <a:r>
              <a:rPr lang="en-US" sz="3400">
                <a:solidFill>
                  <a:srgbClr val="DDF53D"/>
                </a:solidFill>
              </a:rPr>
              <a:t>Golden Hour: By the Minute</a:t>
            </a:r>
            <a:br>
              <a:rPr lang="en-US" sz="3400">
                <a:solidFill>
                  <a:srgbClr val="DDF53D"/>
                </a:solidFill>
              </a:rPr>
            </a:br>
            <a:r>
              <a:rPr lang="en-US" sz="2700"/>
              <a:t>Because Our Deliveries Should Run Like Clockwork!</a:t>
            </a:r>
            <a:endParaRPr lang="en-US" sz="3100"/>
          </a:p>
        </p:txBody>
      </p:sp>
      <p:pic>
        <p:nvPicPr>
          <p:cNvPr id="4" name="Picture 3"/>
          <p:cNvPicPr>
            <a:picLocks noChangeAspect="1"/>
          </p:cNvPicPr>
          <p:nvPr/>
        </p:nvPicPr>
        <p:blipFill rotWithShape="1">
          <a:blip r:embed="rId3"/>
          <a:srcRect t="290" b="1323"/>
          <a:stretch/>
        </p:blipFill>
        <p:spPr>
          <a:xfrm flipV="1">
            <a:off x="1851582" y="1425575"/>
            <a:ext cx="5196060" cy="50476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8675" name="Straight Connector 5"/>
          <p:cNvCxnSpPr>
            <a:cxnSpLocks noChangeShapeType="1"/>
          </p:cNvCxnSpPr>
          <p:nvPr/>
        </p:nvCxnSpPr>
        <p:spPr bwMode="auto">
          <a:xfrm flipV="1">
            <a:off x="4391025" y="1527175"/>
            <a:ext cx="58738" cy="2443163"/>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28676" name="Straight Connector 7"/>
          <p:cNvCxnSpPr>
            <a:cxnSpLocks noChangeShapeType="1"/>
          </p:cNvCxnSpPr>
          <p:nvPr/>
        </p:nvCxnSpPr>
        <p:spPr bwMode="auto">
          <a:xfrm flipV="1">
            <a:off x="4391025" y="1603375"/>
            <a:ext cx="844550" cy="23749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28677" name="Straight Connector 14"/>
          <p:cNvCxnSpPr>
            <a:cxnSpLocks noChangeShapeType="1"/>
          </p:cNvCxnSpPr>
          <p:nvPr/>
        </p:nvCxnSpPr>
        <p:spPr bwMode="auto">
          <a:xfrm flipV="1">
            <a:off x="4391025" y="3935413"/>
            <a:ext cx="2540000" cy="34925"/>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28678" name="Straight Connector 17"/>
          <p:cNvCxnSpPr>
            <a:cxnSpLocks noChangeShapeType="1"/>
          </p:cNvCxnSpPr>
          <p:nvPr/>
        </p:nvCxnSpPr>
        <p:spPr bwMode="auto">
          <a:xfrm>
            <a:off x="4391025" y="3935413"/>
            <a:ext cx="58738" cy="2365375"/>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28679" name="Straight Connector 23"/>
          <p:cNvCxnSpPr>
            <a:cxnSpLocks noChangeShapeType="1"/>
          </p:cNvCxnSpPr>
          <p:nvPr/>
        </p:nvCxnSpPr>
        <p:spPr bwMode="auto">
          <a:xfrm flipH="1" flipV="1">
            <a:off x="2006600" y="3943350"/>
            <a:ext cx="2413000" cy="34925"/>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sp>
        <p:nvSpPr>
          <p:cNvPr id="28680" name="Rectangle 26"/>
          <p:cNvSpPr>
            <a:spLocks noChangeArrowheads="1"/>
          </p:cNvSpPr>
          <p:nvPr/>
        </p:nvSpPr>
        <p:spPr bwMode="auto">
          <a:xfrm>
            <a:off x="2414588" y="2330450"/>
            <a:ext cx="203517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70000"/>
              </a:lnSpc>
              <a:spcBef>
                <a:spcPct val="50000"/>
              </a:spcBef>
            </a:pPr>
            <a:r>
              <a:rPr lang="en-US" sz="1000" b="1">
                <a:latin typeface="Arial Narrow" charset="0"/>
              </a:rPr>
              <a:t>CXR</a:t>
            </a:r>
          </a:p>
          <a:p>
            <a:pPr eaLnBrk="1" hangingPunct="1">
              <a:lnSpc>
                <a:spcPct val="70000"/>
              </a:lnSpc>
              <a:spcBef>
                <a:spcPct val="50000"/>
              </a:spcBef>
            </a:pPr>
            <a:r>
              <a:rPr lang="en-US" sz="1000" b="1">
                <a:solidFill>
                  <a:srgbClr val="000000"/>
                </a:solidFill>
                <a:latin typeface="Arial Narrow" charset="0"/>
              </a:rPr>
              <a:t>Blood glucose</a:t>
            </a:r>
          </a:p>
          <a:p>
            <a:pPr eaLnBrk="1" hangingPunct="1">
              <a:lnSpc>
                <a:spcPct val="70000"/>
              </a:lnSpc>
              <a:spcBef>
                <a:spcPct val="50000"/>
              </a:spcBef>
            </a:pPr>
            <a:r>
              <a:rPr lang="en-US" sz="1000" b="1">
                <a:solidFill>
                  <a:srgbClr val="000000"/>
                </a:solidFill>
                <a:latin typeface="Arial Narrow" charset="0"/>
              </a:rPr>
              <a:t>Vitamin K and Erythromycin</a:t>
            </a:r>
          </a:p>
          <a:p>
            <a:pPr eaLnBrk="1" hangingPunct="1">
              <a:lnSpc>
                <a:spcPct val="70000"/>
              </a:lnSpc>
              <a:spcBef>
                <a:spcPct val="50000"/>
              </a:spcBef>
            </a:pPr>
            <a:r>
              <a:rPr lang="en-US" sz="1000" b="1">
                <a:solidFill>
                  <a:srgbClr val="000000"/>
                </a:solidFill>
                <a:latin typeface="Arial Narrow" charset="0"/>
              </a:rPr>
              <a:t>Begin glucose solution infusion</a:t>
            </a:r>
          </a:p>
          <a:p>
            <a:pPr eaLnBrk="1" hangingPunct="1">
              <a:lnSpc>
                <a:spcPct val="70000"/>
              </a:lnSpc>
              <a:spcBef>
                <a:spcPct val="50000"/>
              </a:spcBef>
            </a:pPr>
            <a:r>
              <a:rPr lang="en-US" sz="1000" b="1">
                <a:solidFill>
                  <a:srgbClr val="000000"/>
                </a:solidFill>
                <a:latin typeface="Arial Narrow" charset="0"/>
              </a:rPr>
              <a:t>Administer ABX within 2 hours (ASAP)</a:t>
            </a:r>
          </a:p>
          <a:p>
            <a:pPr eaLnBrk="1" hangingPunct="1">
              <a:lnSpc>
                <a:spcPct val="70000"/>
              </a:lnSpc>
              <a:spcBef>
                <a:spcPct val="50000"/>
              </a:spcBef>
            </a:pPr>
            <a:r>
              <a:rPr lang="en-US" sz="1000" b="1">
                <a:solidFill>
                  <a:srgbClr val="000000"/>
                </a:solidFill>
                <a:latin typeface="Arial Narrow" charset="0"/>
              </a:rPr>
              <a:t>Communication with parents</a:t>
            </a:r>
          </a:p>
        </p:txBody>
      </p:sp>
      <p:sp>
        <p:nvSpPr>
          <p:cNvPr id="28" name="Rectangle 27"/>
          <p:cNvSpPr/>
          <p:nvPr/>
        </p:nvSpPr>
        <p:spPr>
          <a:xfrm>
            <a:off x="4480441" y="1827213"/>
            <a:ext cx="758825" cy="457200"/>
          </a:xfrm>
          <a:prstGeom prst="rect">
            <a:avLst/>
          </a:prstGeom>
        </p:spPr>
        <p:txBody>
          <a:bodyPr>
            <a:spAutoFit/>
          </a:bodyPr>
          <a:lstStyle/>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Place                oximeter</a:t>
            </a:r>
            <a:br>
              <a:rPr lang="en-US" sz="1050" b="1" dirty="0">
                <a:solidFill>
                  <a:srgbClr val="000000"/>
                </a:solidFill>
                <a:latin typeface="Arial Narrow"/>
                <a:ea typeface="+mn-ea"/>
                <a:cs typeface="Arial Narrow"/>
              </a:rPr>
            </a:br>
            <a:endParaRPr lang="en-US" sz="1050" b="1" dirty="0">
              <a:solidFill>
                <a:srgbClr val="000000"/>
              </a:solidFill>
              <a:latin typeface="Arial Narrow"/>
              <a:ea typeface="+mn-ea"/>
              <a:cs typeface="Arial Narrow"/>
            </a:endParaRPr>
          </a:p>
        </p:txBody>
      </p:sp>
      <p:sp>
        <p:nvSpPr>
          <p:cNvPr id="30" name="Rectangle 29"/>
          <p:cNvSpPr/>
          <p:nvPr/>
        </p:nvSpPr>
        <p:spPr>
          <a:xfrm>
            <a:off x="4670425" y="2296422"/>
            <a:ext cx="2654300" cy="1570038"/>
          </a:xfrm>
          <a:prstGeom prst="rect">
            <a:avLst/>
          </a:prstGeom>
        </p:spPr>
        <p:txBody>
          <a:bodyPr>
            <a:spAutoFit/>
          </a:bodyPr>
          <a:lstStyle/>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NRP!</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Titrate FiO</a:t>
            </a:r>
            <a:r>
              <a:rPr lang="en-US" sz="1050" b="1" baseline="-25000" dirty="0">
                <a:solidFill>
                  <a:srgbClr val="000000"/>
                </a:solidFill>
                <a:latin typeface="Arial Narrow"/>
                <a:ea typeface="+mn-ea"/>
                <a:cs typeface="Arial Narrow"/>
              </a:rPr>
              <a:t>2</a:t>
            </a:r>
            <a:r>
              <a:rPr lang="en-US" sz="1050" b="1" dirty="0">
                <a:solidFill>
                  <a:srgbClr val="000000"/>
                </a:solidFill>
                <a:latin typeface="Arial Narrow"/>
                <a:ea typeface="+mn-ea"/>
                <a:cs typeface="Arial Narrow"/>
              </a:rPr>
              <a:t> to O</a:t>
            </a:r>
            <a:r>
              <a:rPr lang="en-US" sz="1050" b="1" baseline="-25000" dirty="0">
                <a:solidFill>
                  <a:srgbClr val="000000"/>
                </a:solidFill>
                <a:latin typeface="Arial Narrow"/>
                <a:ea typeface="+mn-ea"/>
                <a:cs typeface="Arial Narrow"/>
              </a:rPr>
              <a:t>2</a:t>
            </a:r>
            <a:r>
              <a:rPr lang="en-US" sz="1050" b="1" dirty="0">
                <a:solidFill>
                  <a:srgbClr val="000000"/>
                </a:solidFill>
                <a:latin typeface="Arial Narrow"/>
                <a:ea typeface="+mn-ea"/>
                <a:cs typeface="Arial Narrow"/>
              </a:rPr>
              <a:t> sats</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5 min temp, FiO</a:t>
            </a:r>
            <a:r>
              <a:rPr lang="en-US" sz="1050" b="1" baseline="-25000" dirty="0">
                <a:solidFill>
                  <a:srgbClr val="000000"/>
                </a:solidFill>
                <a:latin typeface="Arial Narrow"/>
                <a:ea typeface="+mn-ea"/>
                <a:cs typeface="Arial Narrow"/>
              </a:rPr>
              <a:t>2</a:t>
            </a:r>
            <a:r>
              <a:rPr lang="en-US" sz="1050" b="1" dirty="0">
                <a:solidFill>
                  <a:srgbClr val="000000"/>
                </a:solidFill>
                <a:latin typeface="Arial Narrow"/>
                <a:ea typeface="+mn-ea"/>
                <a:cs typeface="Arial Narrow"/>
              </a:rPr>
              <a:t>, and SaO</a:t>
            </a:r>
            <a:r>
              <a:rPr lang="en-US" sz="1050" b="1" baseline="-25000" dirty="0">
                <a:solidFill>
                  <a:srgbClr val="000000"/>
                </a:solidFill>
                <a:latin typeface="Arial Narrow"/>
                <a:ea typeface="+mn-ea"/>
                <a:cs typeface="Arial Narrow"/>
              </a:rPr>
              <a:t>2</a:t>
            </a:r>
            <a:endParaRPr lang="en-US" sz="1050" b="1" dirty="0">
              <a:solidFill>
                <a:srgbClr val="000000"/>
              </a:solidFill>
              <a:latin typeface="Arial Narrow"/>
              <a:ea typeface="+mn-ea"/>
              <a:cs typeface="Arial Narrow"/>
            </a:endParaRP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Prophylactic surfactant</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Transport to NICU</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Weigh</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Admit temp</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Call pharmacy to request IV fluids</a:t>
            </a:r>
          </a:p>
        </p:txBody>
      </p:sp>
      <p:sp>
        <p:nvSpPr>
          <p:cNvPr id="31" name="Rectangle 30"/>
          <p:cNvSpPr/>
          <p:nvPr/>
        </p:nvSpPr>
        <p:spPr>
          <a:xfrm>
            <a:off x="4729163" y="4346575"/>
            <a:ext cx="1589087" cy="989013"/>
          </a:xfrm>
          <a:prstGeom prst="rect">
            <a:avLst/>
          </a:prstGeom>
        </p:spPr>
        <p:txBody>
          <a:bodyPr>
            <a:spAutoFit/>
          </a:bodyPr>
          <a:lstStyle/>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Obtain IV access</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Use clear drape for line</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 placement, if possible</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Recheck infant temp PRN</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Blood Pressure</a:t>
            </a:r>
          </a:p>
        </p:txBody>
      </p:sp>
      <p:sp>
        <p:nvSpPr>
          <p:cNvPr id="33" name="Rectangle 32"/>
          <p:cNvSpPr/>
          <p:nvPr/>
        </p:nvSpPr>
        <p:spPr>
          <a:xfrm>
            <a:off x="2906713" y="4814888"/>
            <a:ext cx="1212850" cy="601662"/>
          </a:xfrm>
          <a:prstGeom prst="rect">
            <a:avLst/>
          </a:prstGeom>
        </p:spPr>
        <p:txBody>
          <a:bodyPr>
            <a:spAutoFit/>
          </a:bodyPr>
          <a:lstStyle/>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Lab work</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Scan antibiotic</a:t>
            </a:r>
          </a:p>
          <a:p>
            <a:pPr eaLnBrk="1" fontAlgn="auto" hangingPunct="1">
              <a:lnSpc>
                <a:spcPct val="70000"/>
              </a:lnSpc>
              <a:spcBef>
                <a:spcPct val="50000"/>
              </a:spcBef>
              <a:spcAft>
                <a:spcPts val="0"/>
              </a:spcAft>
              <a:defRPr/>
            </a:pPr>
            <a:r>
              <a:rPr lang="en-US" sz="1050" b="1" dirty="0">
                <a:solidFill>
                  <a:srgbClr val="000000"/>
                </a:solidFill>
                <a:latin typeface="Arial Narrow"/>
                <a:ea typeface="+mn-ea"/>
                <a:cs typeface="Arial Narrow"/>
              </a:rPr>
              <a:t> orders STAT</a:t>
            </a:r>
          </a:p>
        </p:txBody>
      </p:sp>
      <p:sp>
        <p:nvSpPr>
          <p:cNvPr id="28686" name="Rectangle 33"/>
          <p:cNvSpPr>
            <a:spLocks noChangeArrowheads="1"/>
          </p:cNvSpPr>
          <p:nvPr/>
        </p:nvSpPr>
        <p:spPr bwMode="auto">
          <a:xfrm>
            <a:off x="4670425" y="1058863"/>
            <a:ext cx="1073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1200" b="1">
                <a:latin typeface="Calibri" charset="0"/>
              </a:rPr>
              <a:t>Birth to 3 Min</a:t>
            </a:r>
          </a:p>
        </p:txBody>
      </p:sp>
      <p:sp>
        <p:nvSpPr>
          <p:cNvPr id="28687" name="Rectangle 34"/>
          <p:cNvSpPr>
            <a:spLocks noChangeArrowheads="1"/>
          </p:cNvSpPr>
          <p:nvPr/>
        </p:nvSpPr>
        <p:spPr bwMode="auto">
          <a:xfrm>
            <a:off x="6604000" y="1916113"/>
            <a:ext cx="1203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1200" b="1">
                <a:latin typeface="Calibri" charset="0"/>
              </a:rPr>
              <a:t>3 Min to 15 Min</a:t>
            </a:r>
          </a:p>
        </p:txBody>
      </p:sp>
      <p:sp>
        <p:nvSpPr>
          <p:cNvPr id="36" name="Text Box 14"/>
          <p:cNvSpPr txBox="1">
            <a:spLocks noChangeArrowheads="1"/>
          </p:cNvSpPr>
          <p:nvPr/>
        </p:nvSpPr>
        <p:spPr bwMode="auto">
          <a:xfrm>
            <a:off x="6604000" y="5305425"/>
            <a:ext cx="1676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ct val="50000"/>
              </a:spcBef>
              <a:spcAft>
                <a:spcPts val="0"/>
              </a:spcAft>
              <a:defRPr/>
            </a:pPr>
            <a:r>
              <a:rPr lang="en-US" sz="1200" b="1" dirty="0">
                <a:latin typeface="Calibri" charset="0"/>
                <a:ea typeface="+mn-ea"/>
              </a:rPr>
              <a:t>15 Min to 30 Min</a:t>
            </a:r>
          </a:p>
        </p:txBody>
      </p:sp>
      <p:sp>
        <p:nvSpPr>
          <p:cNvPr id="28689" name="Rectangle 36"/>
          <p:cNvSpPr>
            <a:spLocks noChangeArrowheads="1"/>
          </p:cNvSpPr>
          <p:nvPr/>
        </p:nvSpPr>
        <p:spPr bwMode="auto">
          <a:xfrm>
            <a:off x="860425" y="1916113"/>
            <a:ext cx="1282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1200" b="1">
                <a:latin typeface="Calibri" charset="0"/>
              </a:rPr>
              <a:t>45 Min to 60 Min</a:t>
            </a:r>
          </a:p>
        </p:txBody>
      </p:sp>
      <p:sp>
        <p:nvSpPr>
          <p:cNvPr id="28690" name="Rectangle 37"/>
          <p:cNvSpPr>
            <a:spLocks noChangeArrowheads="1"/>
          </p:cNvSpPr>
          <p:nvPr/>
        </p:nvSpPr>
        <p:spPr bwMode="auto">
          <a:xfrm>
            <a:off x="860425" y="5305425"/>
            <a:ext cx="1282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1200" b="1">
                <a:latin typeface="Calibri" charset="0"/>
              </a:rPr>
              <a:t>30 Min to 45 Min</a:t>
            </a:r>
          </a:p>
        </p:txBody>
      </p:sp>
      <p:sp>
        <p:nvSpPr>
          <p:cNvPr id="2" name="TextBox 1"/>
          <p:cNvSpPr txBox="1"/>
          <p:nvPr/>
        </p:nvSpPr>
        <p:spPr>
          <a:xfrm>
            <a:off x="154609" y="6242638"/>
            <a:ext cx="1069524" cy="215444"/>
          </a:xfrm>
          <a:prstGeom prst="rect">
            <a:avLst/>
          </a:prstGeom>
          <a:noFill/>
        </p:spPr>
        <p:txBody>
          <a:bodyPr wrap="none" rtlCol="0">
            <a:spAutoFit/>
          </a:bodyPr>
          <a:lstStyle/>
          <a:p>
            <a:r>
              <a:rPr lang="en-US" sz="800" dirty="0" smtClean="0"/>
              <a:t>St Thomas Midtown</a:t>
            </a:r>
            <a:endParaRPr lang="en-US" sz="800" dirty="0"/>
          </a:p>
        </p:txBody>
      </p:sp>
      <p:sp>
        <p:nvSpPr>
          <p:cNvPr id="3" name="TextBox 2"/>
          <p:cNvSpPr txBox="1"/>
          <p:nvPr/>
        </p:nvSpPr>
        <p:spPr>
          <a:xfrm rot="20484045">
            <a:off x="398353" y="1330263"/>
            <a:ext cx="2814747" cy="369332"/>
          </a:xfrm>
          <a:prstGeom prst="rect">
            <a:avLst/>
          </a:prstGeom>
          <a:noFill/>
        </p:spPr>
        <p:txBody>
          <a:bodyPr wrap="square" rtlCol="0">
            <a:spAutoFit/>
          </a:bodyPr>
          <a:lstStyle/>
          <a:p>
            <a:r>
              <a:rPr lang="en-US" dirty="0" smtClean="0">
                <a:solidFill>
                  <a:srgbClr val="FF0000"/>
                </a:solidFill>
              </a:rPr>
              <a:t>Quality Improvement Tools</a:t>
            </a:r>
            <a:endParaRPr lang="en-US" dirty="0">
              <a:solidFill>
                <a:srgbClr val="FF0000"/>
              </a:solidFill>
            </a:endParaRPr>
          </a:p>
        </p:txBody>
      </p:sp>
    </p:spTree>
    <p:extLst>
      <p:ext uri="{BB962C8B-B14F-4D97-AF65-F5344CB8AC3E}">
        <p14:creationId xmlns:p14="http://schemas.microsoft.com/office/powerpoint/2010/main" val="198372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0630"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Vision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ontent Placeholder 5"/>
          <p:cNvSpPr>
            <a:spLocks noGrp="1"/>
          </p:cNvSpPr>
          <p:nvPr>
            <p:ph idx="1"/>
          </p:nvPr>
        </p:nvSpPr>
        <p:spPr>
          <a:xfrm>
            <a:off x="4840166" y="2684291"/>
            <a:ext cx="1151793" cy="4765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marL="0" indent="0">
              <a:buNone/>
            </a:pPr>
            <a:r>
              <a:rPr lang="en-US" sz="1800" dirty="0" smtClean="0">
                <a:solidFill>
                  <a:schemeClr val="bg1"/>
                </a:solidFill>
              </a:rPr>
              <a:t>TIPQC Tool kit</a:t>
            </a:r>
            <a:endParaRPr lang="en-US" sz="1800" dirty="0">
              <a:solidFill>
                <a:schemeClr val="bg1"/>
              </a:solidFill>
            </a:endParaRPr>
          </a:p>
        </p:txBody>
      </p:sp>
      <p:sp>
        <p:nvSpPr>
          <p:cNvPr id="9" name="Rectangle 8"/>
          <p:cNvSpPr/>
          <p:nvPr/>
        </p:nvSpPr>
        <p:spPr>
          <a:xfrm>
            <a:off x="3232328" y="1939023"/>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Incentives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4840166"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Resources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6159015" y="193183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Action Plan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a:off x="7535007" y="1931830"/>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Change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3"/>
          <p:cNvSpPr>
            <a:spLocks noGrp="1"/>
          </p:cNvSpPr>
          <p:nvPr>
            <p:ph type="title"/>
          </p:nvPr>
        </p:nvSpPr>
        <p:spPr>
          <a:prstGeom prst="rect">
            <a:avLst/>
          </a:prstGeom>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r>
              <a:rPr lang="en-US" dirty="0" smtClean="0"/>
              <a:t>Components of Successful Change Management</a:t>
            </a:r>
            <a:endParaRPr lang="en-US" dirty="0"/>
          </a:p>
        </p:txBody>
      </p:sp>
      <p:sp>
        <p:nvSpPr>
          <p:cNvPr id="15" name="TextBox 14"/>
          <p:cNvSpPr txBox="1"/>
          <p:nvPr/>
        </p:nvSpPr>
        <p:spPr>
          <a:xfrm>
            <a:off x="1776052" y="2013438"/>
            <a:ext cx="4231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637495" y="3362563"/>
            <a:ext cx="1151793" cy="2607003"/>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mn-cs"/>
              </a:rPr>
              <a:t>TIPQC </a:t>
            </a:r>
            <a:r>
              <a:rPr kumimoji="0" lang="en-US" sz="1600" b="0" i="0" u="none" strike="noStrike" kern="1200" cap="none" spc="0" normalizeH="0" baseline="0" noProof="0" dirty="0" smtClean="0">
                <a:ln>
                  <a:noFill/>
                </a:ln>
                <a:solidFill>
                  <a:schemeClr val="bg1"/>
                </a:solidFill>
                <a:effectLst/>
                <a:uLnTx/>
                <a:uFillTx/>
                <a:latin typeface="Calibri"/>
                <a:ea typeface="+mn-ea"/>
                <a:cs typeface="+mn-cs"/>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mn-cs"/>
              </a:rPr>
              <a:t>VON Data</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7" name="Rectangle 16"/>
          <p:cNvSpPr/>
          <p:nvPr/>
        </p:nvSpPr>
        <p:spPr>
          <a:xfrm>
            <a:off x="2960236" y="1985435"/>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8" name="Rectangle 17"/>
          <p:cNvSpPr/>
          <p:nvPr/>
        </p:nvSpPr>
        <p:spPr>
          <a:xfrm>
            <a:off x="4615967" y="2013438"/>
            <a:ext cx="67757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9" name="Rectangle 18"/>
          <p:cNvSpPr/>
          <p:nvPr/>
        </p:nvSpPr>
        <p:spPr>
          <a:xfrm>
            <a:off x="5954018" y="2013410"/>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TextBox 19"/>
          <p:cNvSpPr txBox="1"/>
          <p:nvPr/>
        </p:nvSpPr>
        <p:spPr>
          <a:xfrm>
            <a:off x="7310808" y="198543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776052" y="2765422"/>
            <a:ext cx="34404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2" name="Content Placeholder 5"/>
          <p:cNvSpPr txBox="1">
            <a:spLocks/>
          </p:cNvSpPr>
          <p:nvPr/>
        </p:nvSpPr>
        <p:spPr>
          <a:xfrm>
            <a:off x="2012631" y="1939023"/>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Skills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Content Placeholder 5"/>
          <p:cNvSpPr txBox="1">
            <a:spLocks/>
          </p:cNvSpPr>
          <p:nvPr/>
        </p:nvSpPr>
        <p:spPr>
          <a:xfrm>
            <a:off x="2012631" y="271706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QI Skills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Content Placeholder 5"/>
          <p:cNvSpPr txBox="1">
            <a:spLocks/>
          </p:cNvSpPr>
          <p:nvPr/>
        </p:nvSpPr>
        <p:spPr>
          <a:xfrm>
            <a:off x="1980943" y="4102050"/>
            <a:ext cx="997926"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dirty="0" smtClean="0">
                <a:ln>
                  <a:noFill/>
                </a:ln>
                <a:solidFill>
                  <a:prstClr val="white"/>
                </a:solidFill>
                <a:effectLst/>
                <a:uLnTx/>
                <a:uFillTx/>
                <a:latin typeface="Calibri"/>
                <a:ea typeface="+mn-ea"/>
                <a:cs typeface="+mn-cs"/>
              </a:rPr>
              <a:t>Systems Analysis/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dirty="0" smtClean="0">
                <a:ln>
                  <a:noFill/>
                </a:ln>
                <a:solidFill>
                  <a:prstClr val="white"/>
                </a:solidFill>
                <a:effectLst/>
                <a:uLnTx/>
                <a:uFillTx/>
                <a:latin typeface="Calibri"/>
                <a:ea typeface="+mn-ea"/>
                <a:cs typeface="+mn-cs"/>
              </a:rPr>
              <a:t>Mapping</a:t>
            </a: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3260318" y="2684292"/>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Improved Outcomes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a:off x="3252094" y="4813106"/>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CME &amp; MOC</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a:off x="3266460" y="3427241"/>
            <a:ext cx="144633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Improved Care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p:cNvSpPr/>
          <p:nvPr/>
        </p:nvSpPr>
        <p:spPr>
          <a:xfrm>
            <a:off x="6196265" y="2674680"/>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System Improvements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a:off x="6223462" y="3374184"/>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white"/>
                </a:solidFill>
                <a:effectLst/>
                <a:uLnTx/>
                <a:uFillTx/>
                <a:latin typeface="Calibri"/>
                <a:ea typeface="+mn-ea"/>
                <a:cs typeface="+mn-cs"/>
              </a:rPr>
              <a:t>Communication</a:t>
            </a: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p:cNvSpPr/>
          <p:nvPr/>
        </p:nvSpPr>
        <p:spPr>
          <a:xfrm>
            <a:off x="6223462" y="4170639"/>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a:ea typeface="+mn-ea"/>
                <a:cs typeface="+mn-cs"/>
              </a:rPr>
              <a:t>Shared commitment across institutions</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p:cNvSpPr/>
          <p:nvPr/>
        </p:nvSpPr>
        <p:spPr>
          <a:xfrm>
            <a:off x="6196264" y="4813106"/>
            <a:ext cx="1151793" cy="4765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Improve high reliability of processes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7611024" y="2674680"/>
            <a:ext cx="1151793" cy="47654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Confusion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7591927" y="5519811"/>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Treadmill</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a:off x="7591926" y="4872380"/>
            <a:ext cx="1166625"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Frustration</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39"/>
          <p:cNvSpPr/>
          <p:nvPr/>
        </p:nvSpPr>
        <p:spPr>
          <a:xfrm>
            <a:off x="7591928" y="4170666"/>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Resistance</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0"/>
          <p:cNvSpPr/>
          <p:nvPr/>
        </p:nvSpPr>
        <p:spPr>
          <a:xfrm>
            <a:off x="7606758" y="3376394"/>
            <a:ext cx="1151793" cy="47654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Anxiety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ectangle 41"/>
          <p:cNvSpPr/>
          <p:nvPr/>
        </p:nvSpPr>
        <p:spPr>
          <a:xfrm>
            <a:off x="7348057" y="2753217"/>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3" name="Rectangle 42"/>
          <p:cNvSpPr/>
          <p:nvPr/>
        </p:nvSpPr>
        <p:spPr>
          <a:xfrm>
            <a:off x="7375255" y="3455565"/>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4" name="Rectangle 43"/>
          <p:cNvSpPr/>
          <p:nvPr/>
        </p:nvSpPr>
        <p:spPr>
          <a:xfrm>
            <a:off x="7348058" y="4210974"/>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5" name="Rectangle 44"/>
          <p:cNvSpPr/>
          <p:nvPr/>
        </p:nvSpPr>
        <p:spPr>
          <a:xfrm>
            <a:off x="7310942" y="4898816"/>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6" name="Rectangle 45"/>
          <p:cNvSpPr/>
          <p:nvPr/>
        </p:nvSpPr>
        <p:spPr>
          <a:xfrm>
            <a:off x="7306676" y="5582918"/>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7" name="Rectangle 46"/>
          <p:cNvSpPr/>
          <p:nvPr/>
        </p:nvSpPr>
        <p:spPr>
          <a:xfrm>
            <a:off x="4912045" y="5493024"/>
            <a:ext cx="1151793" cy="476542"/>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TIPQC Huddles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Content Placeholder 5"/>
          <p:cNvSpPr txBox="1">
            <a:spLocks/>
          </p:cNvSpPr>
          <p:nvPr/>
        </p:nvSpPr>
        <p:spPr>
          <a:xfrm>
            <a:off x="4840165" y="3376394"/>
            <a:ext cx="1151793" cy="47654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mn-cs"/>
              </a:rPr>
              <a:t>TIPQC/ VON Data</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49" name="Content Placeholder 5"/>
          <p:cNvSpPr txBox="1">
            <a:spLocks/>
          </p:cNvSpPr>
          <p:nvPr/>
        </p:nvSpPr>
        <p:spPr>
          <a:xfrm>
            <a:off x="4840164" y="4157368"/>
            <a:ext cx="1151793" cy="47654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mn-cs"/>
              </a:rPr>
              <a:t>Hospital</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50" name="Picture 8" descr="No Sign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0262" y="2354899"/>
            <a:ext cx="401027" cy="3983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No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262" y="3031971"/>
            <a:ext cx="401027" cy="3843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No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262" y="3785751"/>
            <a:ext cx="401027" cy="38438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No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724" y="4534150"/>
            <a:ext cx="401027" cy="38438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No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7616" y="5242173"/>
            <a:ext cx="401027" cy="38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530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TotalTime>
  <Words>5867</Words>
  <Application>Microsoft Office PowerPoint</Application>
  <PresentationFormat>On-screen Show (4:3)</PresentationFormat>
  <Paragraphs>1007</Paragraphs>
  <Slides>108</Slides>
  <Notes>46</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Leveraging QI Success in Other States:  Leaders from State Perinatal Quality Collaboratives Discuss Key Initiatives</vt:lpstr>
      <vt:lpstr>Overview</vt:lpstr>
      <vt:lpstr>Ohio Perinatal Quality Collaborative Initiatives</vt:lpstr>
      <vt:lpstr>PowerPoint Presentation</vt:lpstr>
      <vt:lpstr>Ohio Perinatal Quality Collaborative</vt:lpstr>
      <vt:lpstr>PowerPoint Presentation</vt:lpstr>
      <vt:lpstr>  ~2013 State partners:  Help us address key perinatal issues in Ohio:  Infant mortality  Opioid epidemic  </vt:lpstr>
      <vt:lpstr>Ohio Infant Mortality 1990 – 2016 by Maternal Race: Black 15.2 – White 5.8 </vt:lpstr>
      <vt:lpstr>NAS Statewide Rate per 1,000 Live Births</vt:lpstr>
      <vt:lpstr>What a difference 5 years makes…</vt:lpstr>
      <vt:lpstr>How OPQC AND TEAMs  do this work…  </vt:lpstr>
      <vt:lpstr>Infant Mortality</vt:lpstr>
      <vt:lpstr>PowerPoint Presentation</vt:lpstr>
      <vt:lpstr>PowerPoint Presentation</vt:lpstr>
      <vt:lpstr>PowerPoint Presentation</vt:lpstr>
      <vt:lpstr>PowerPoint Presentation</vt:lpstr>
      <vt:lpstr>PowerPoint Presentation</vt:lpstr>
      <vt:lpstr>Outcomes </vt:lpstr>
      <vt:lpstr>PowerPoint Presentation</vt:lpstr>
      <vt:lpstr>e-PRAF</vt:lpstr>
      <vt:lpstr>Future Focus for The Progesterone Project:  9 Ohio Equity Institute Counties  (counties with highest disparities in Infant Mortality in Ohio)</vt:lpstr>
      <vt:lpstr>Opioid epidemic</vt:lpstr>
      <vt:lpstr>Projects:  OCHA &amp; OPQC</vt:lpstr>
      <vt:lpstr>OPQC NAS  52/54 Level 3 NICU &amp; Level 2 Special Care Nurseries</vt:lpstr>
      <vt:lpstr>PowerPoint Presentation</vt:lpstr>
      <vt:lpstr>What OPQC Accomplished in Phase I… January 2014 to June 2015</vt:lpstr>
      <vt:lpstr>A Guide for Families</vt:lpstr>
      <vt:lpstr>Improve recognition and non-judgmental support for Narcotic addicted women and infants   </vt:lpstr>
      <vt:lpstr>PowerPoint Presentation</vt:lpstr>
      <vt:lpstr>Variation and Uncertainty in Non-Pharmacologic Care</vt:lpstr>
      <vt:lpstr>Phase 2 Orchestrated Testing </vt:lpstr>
      <vt:lpstr>Decrease % infants receiving pharmacologic treatment</vt:lpstr>
      <vt:lpstr>Diffusion through the network</vt:lpstr>
      <vt:lpstr>Updated OPQC recommendations</vt:lpstr>
      <vt:lpstr>OPQC NAS Recommendations</vt:lpstr>
      <vt:lpstr>Moving upstream </vt:lpstr>
      <vt:lpstr> CLIENT-CENTERED CONTRACEPTIVE CARE Ohio FQHC Infant Vitality Project </vt:lpstr>
      <vt:lpstr>PowerPoint Presentation</vt:lpstr>
      <vt:lpstr>PowerPoint Presentation</vt:lpstr>
      <vt:lpstr>PowerPoint Presentation</vt:lpstr>
      <vt:lpstr>Measures  May-September 2017 </vt:lpstr>
      <vt:lpstr>PowerPoint Presentation</vt:lpstr>
      <vt:lpstr>It takes a village…</vt:lpstr>
      <vt:lpstr>   </vt:lpstr>
      <vt:lpstr>Florida Perinatal Quality Collaborative: Recent Projects and Sustainability</vt:lpstr>
      <vt:lpstr>Vision</vt:lpstr>
      <vt:lpstr>FPQC Partners &amp; Funders</vt:lpstr>
      <vt:lpstr>FPQC Organizational Structure</vt:lpstr>
      <vt:lpstr>FPQC Initiatives</vt:lpstr>
      <vt:lpstr>Ongoing &amp; New FPQC Initiatives</vt:lpstr>
      <vt:lpstr>PowerPoint Presentation</vt:lpstr>
      <vt:lpstr>PowerPoint Presentation</vt:lpstr>
      <vt:lpstr>PowerPoint Presentation</vt:lpstr>
      <vt:lpstr>Percent of Hospitals meeting  HIP Structural Measures</vt:lpstr>
      <vt:lpstr>Percent of All Reporting Hospitals that treated women with persistent new-onset severe HTN within 1 hour</vt:lpstr>
      <vt:lpstr>Figure 8. Percent of All Reporting Hospitals where women had follow-up appointments scheduled in appropriate timing</vt:lpstr>
      <vt:lpstr>HIP Evaluation Results</vt:lpstr>
      <vt:lpstr>HIP Lessons Learned</vt:lpstr>
      <vt:lpstr>Promoting Primary Vaginal Deliveries (PROVIDE)</vt:lpstr>
      <vt:lpstr>The Florida Context</vt:lpstr>
      <vt:lpstr>Low-Risk (Nulliparous Term Singleton Vertex) Cesarean Rate, 115 FL Hospitals </vt:lpstr>
      <vt:lpstr>PROVIDE Goals</vt:lpstr>
      <vt:lpstr>Planning and Support for this Project</vt:lpstr>
      <vt:lpstr>Access LARC</vt:lpstr>
      <vt:lpstr>LARC Background</vt:lpstr>
      <vt:lpstr>Pregnancy Outcomes</vt:lpstr>
      <vt:lpstr>PowerPoint Presentation</vt:lpstr>
      <vt:lpstr>Florida Medicaid</vt:lpstr>
      <vt:lpstr>Why immediate postpartum LARC?</vt:lpstr>
      <vt:lpstr>Project Goal</vt:lpstr>
      <vt:lpstr>Access LARC Initiative Two Phases</vt:lpstr>
      <vt:lpstr>Planning and Support for this Project</vt:lpstr>
      <vt:lpstr>Keys to FPQC Successes to Date</vt:lpstr>
      <vt:lpstr>New Initiatives</vt:lpstr>
      <vt:lpstr>Questions?</vt:lpstr>
      <vt:lpstr>Illinois Perinatal Quality Collaborative</vt:lpstr>
      <vt:lpstr>And How Are the Children?</vt:lpstr>
      <vt:lpstr>Disclosures</vt:lpstr>
      <vt:lpstr>TIPQC in 2017</vt:lpstr>
      <vt:lpstr>TIPQC in 2017</vt:lpstr>
      <vt:lpstr>PowerPoint Presentation</vt:lpstr>
      <vt:lpstr>PowerPoint Presentation</vt:lpstr>
      <vt:lpstr>Components of  Successful Change Management </vt:lpstr>
      <vt:lpstr>Antibiotic Stewardship 2016-2018</vt:lpstr>
      <vt:lpstr>Components of Successful Change Management</vt:lpstr>
      <vt:lpstr>Developing 2018</vt:lpstr>
      <vt:lpstr>         NAS</vt:lpstr>
      <vt:lpstr>PowerPoint Presentation</vt:lpstr>
      <vt:lpstr>PowerPoint Presentation</vt:lpstr>
      <vt:lpstr>PowerPoint Presentation</vt:lpstr>
      <vt:lpstr>PowerPoint Presentation</vt:lpstr>
      <vt:lpstr>PowerPoint Presentation</vt:lpstr>
      <vt:lpstr>Components of Successful Change Management</vt:lpstr>
      <vt:lpstr>Nutrition &amp; Growth for the VLBW 2016-2018</vt:lpstr>
      <vt:lpstr>Nutrition for VLBW</vt:lpstr>
      <vt:lpstr>Components of Successful Change Management</vt:lpstr>
      <vt:lpstr>Golden Hour</vt:lpstr>
      <vt:lpstr>Golden Hour: By the Minute Because Our Deliveries Should Run Like Clockwork!</vt:lpstr>
      <vt:lpstr>Components of Successful Change Management</vt:lpstr>
      <vt:lpstr>PowerPoint Presentation</vt:lpstr>
      <vt:lpstr>Patient &amp; Family Advisor Contributions</vt:lpstr>
      <vt:lpstr>PowerPoint Presentation</vt:lpstr>
      <vt:lpstr>PowerPoint Presentation</vt:lpstr>
      <vt:lpstr>TIPQC Results</vt:lpstr>
      <vt:lpstr>Ingredients for Success</vt:lpstr>
      <vt:lpstr>PowerPoint Presentation</vt:lpstr>
      <vt:lpstr>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QI Success in Other States:  Leaders from State Perinatal Quality Collaboratives Discuss Key Initiatives</dc:title>
  <dc:creator>Weiss, Daniel</dc:creator>
  <cp:lastModifiedBy>Weiss, Daniel</cp:lastModifiedBy>
  <cp:revision>7</cp:revision>
  <dcterms:created xsi:type="dcterms:W3CDTF">2006-08-16T00:00:00Z</dcterms:created>
  <dcterms:modified xsi:type="dcterms:W3CDTF">2017-12-21T19:07:40Z</dcterms:modified>
</cp:coreProperties>
</file>